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heme/themeOverride1.xml" ContentType="application/vnd.openxmlformats-officedocument.themeOverride+xml"/>
  <Override PartName="/ppt/notesSlides/notesSlide105.xml" ContentType="application/vnd.openxmlformats-officedocument.presentationml.notesSlide+xml"/>
  <Override PartName="/ppt/theme/themeOverride2.xml" ContentType="application/vnd.openxmlformats-officedocument.themeOverr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73" r:id="rId3"/>
    <p:sldMasterId id="2147483685" r:id="rId4"/>
    <p:sldMasterId id="2147483697" r:id="rId5"/>
    <p:sldMasterId id="2147483709" r:id="rId6"/>
  </p:sldMasterIdLst>
  <p:notesMasterIdLst>
    <p:notesMasterId r:id="rId11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286" r:id="rId110"/>
    <p:sldId id="361" r:id="rId111"/>
    <p:sldId id="310" r:id="rId112"/>
  </p:sldIdLst>
  <p:sldSz cx="9144000" cy="5143500" type="screen16x9"/>
  <p:notesSz cx="6858000" cy="9144000"/>
  <p:embeddedFontLst>
    <p:embeddedFont>
      <p:font typeface="Constantia" panose="02030602050306030303" pitchFamily="18" charset="0"/>
      <p:regular r:id="rId114"/>
      <p:bold r:id="rId115"/>
      <p:italic r:id="rId116"/>
      <p:boldItalic r:id="rId117"/>
    </p:embeddedFont>
    <p:embeddedFont>
      <p:font typeface="Calibri" panose="020F0502020204030204" pitchFamily="34" charset="0"/>
      <p:regular r:id="rId118"/>
      <p:bold r:id="rId119"/>
      <p:italic r:id="rId120"/>
      <p:boldItalic r:id="rId121"/>
    </p:embeddedFont>
    <p:embeddedFont>
      <p:font typeface="Microsoft YaHei" panose="020B0503020204020204" pitchFamily="34" charset="-122"/>
      <p:regular r:id="rId122"/>
      <p:bold r:id="rId123"/>
    </p:embeddedFont>
    <p:embeddedFont>
      <p:font typeface="Maven Pro" panose="020B0604020202020204" charset="0"/>
      <p:regular r:id="rId124"/>
      <p:bold r:id="rId125"/>
    </p:embeddedFont>
    <p:embeddedFont>
      <p:font typeface="Nunito" panose="020B0604020202020204" charset="0"/>
      <p:regular r:id="rId126"/>
      <p:bold r:id="rId127"/>
      <p:italic r:id="rId128"/>
      <p:boldItalic r:id="rId129"/>
    </p:embeddedFont>
    <p:embeddedFont>
      <p:font typeface="Calibri Light" panose="020F0302020204030204" pitchFamily="34" charset="0"/>
      <p:regular r:id="rId130"/>
      <p:italic r:id="rId1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14" y="2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4.fntdata"/><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font" Target="fonts/font10.fntdata"/><Relationship Id="rId128" Type="http://schemas.openxmlformats.org/officeDocument/2006/relationships/font" Target="fonts/font15.fntdata"/><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notesMaster" Target="notesMasters/notesMaster1.xml"/><Relationship Id="rId118" Type="http://schemas.openxmlformats.org/officeDocument/2006/relationships/font" Target="fonts/font5.fntdata"/><Relationship Id="rId134" Type="http://schemas.openxmlformats.org/officeDocument/2006/relationships/theme" Target="theme/theme1.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font" Target="fonts/font11.fntdata"/><Relationship Id="rId129" Type="http://schemas.openxmlformats.org/officeDocument/2006/relationships/font" Target="fonts/font16.fntdata"/><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font" Target="fonts/font1.fntdata"/><Relationship Id="rId119" Type="http://schemas.openxmlformats.org/officeDocument/2006/relationships/font" Target="fonts/font6.fntdata"/><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font" Target="fonts/font17.fntdata"/><Relationship Id="rId135" Type="http://schemas.openxmlformats.org/officeDocument/2006/relationships/tableStyles" Target="tableStyle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font" Target="fonts/font7.fntdata"/><Relationship Id="rId125" Type="http://schemas.openxmlformats.org/officeDocument/2006/relationships/font" Target="fonts/font12.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font" Target="fonts/font2.fntdata"/><Relationship Id="rId131" Type="http://schemas.openxmlformats.org/officeDocument/2006/relationships/font" Target="fonts/font18.fntdata"/><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font" Target="fonts/font13.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font" Target="fonts/font8.fntdata"/><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font" Target="fonts/font3.fntdata"/><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font" Target="fonts/font14.fntdata"/><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202595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ff301c136f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ff301c136f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139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58de3a12fc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58de3a12fc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54509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8D9EF5FD-2E6E-470F-9092-5F6CFE6E07BE}" type="slidenum">
              <a:rPr lang="el-GR" altLang="el-GR"/>
              <a:pPr/>
              <a:t>100</a:t>
            </a:fld>
            <a:endParaRPr lang="el-GR" altLang="el-GR"/>
          </a:p>
        </p:txBody>
      </p:sp>
      <p:sp>
        <p:nvSpPr>
          <p:cNvPr id="15052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9212171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100181DE-421F-44BA-8527-3C9EBBE2DBF7}" type="slidenum">
              <a:rPr lang="el-GR" altLang="el-GR"/>
              <a:pPr/>
              <a:t>101</a:t>
            </a:fld>
            <a:endParaRPr lang="el-GR" altLang="el-GR"/>
          </a:p>
        </p:txBody>
      </p:sp>
      <p:sp>
        <p:nvSpPr>
          <p:cNvPr id="15155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4878177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AF0373C8-BC08-42BD-9A08-8A0C23E34B4D}" type="slidenum">
              <a:rPr lang="el-GR" altLang="el-GR"/>
              <a:pPr/>
              <a:t>102</a:t>
            </a:fld>
            <a:endParaRPr lang="el-GR" altLang="el-GR"/>
          </a:p>
        </p:txBody>
      </p:sp>
      <p:sp>
        <p:nvSpPr>
          <p:cNvPr id="15257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54822198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E9922F6B-6CB0-49CC-A49F-8441B305FFCD}" type="slidenum">
              <a:rPr lang="el-GR" altLang="el-GR"/>
              <a:pPr/>
              <a:t>103</a:t>
            </a:fld>
            <a:endParaRPr lang="el-GR" altLang="el-GR"/>
          </a:p>
        </p:txBody>
      </p:sp>
      <p:sp>
        <p:nvSpPr>
          <p:cNvPr id="15360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8069000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58de3a12f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58de3a12f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90962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BBF701EB-A519-4A5D-902D-1D9D01A30BC9}" type="slidenum">
              <a:rPr lang="el-GR" altLang="el-GR"/>
              <a:pPr/>
              <a:t>105</a:t>
            </a:fld>
            <a:endParaRPr lang="el-GR" altLang="el-GR"/>
          </a:p>
        </p:txBody>
      </p:sp>
      <p:sp>
        <p:nvSpPr>
          <p:cNvPr id="15462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52331482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59052b04f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59052b04f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966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58de3a12fc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58de3a12fc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794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58de3a12f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58de3a12f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70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58de3a12f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58de3a12f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913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58de3a12f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58de3a12f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2705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58de3a12f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58de3a12f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040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58de3a12fc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58de3a12fc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5687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58de3a12fc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58de3a12fc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798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ff301c136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ff301c136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46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ff301c136f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ff301c136f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534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ff301c136f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ff301c136f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480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ff301c136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ff301c136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428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58de3a12f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58de3a12fc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43155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ff301c136f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ff301c136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762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ff301c136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ff301c136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618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ff301c136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ff301c136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087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ff301c136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ff301c136f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200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ff301c136f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ff301c136f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1336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ff301c136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ff301c136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78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ff301c136f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ff301c136f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9780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f301c136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ff301c136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521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520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ff301c136f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ff301c136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5563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72778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4916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159886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554ed01e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1554ed01e8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9794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54ed01e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1554ed01e8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65078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54ed01e83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g1554ed01e83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09619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554ed01e83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554ed01e83_0_3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435775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9052b04fc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9052b04f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106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59052b04f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59052b04f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2722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58de3a12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58de3a12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100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99450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2436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87638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29968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556653bd76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g1556653bd76_2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925014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56653bd76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g1556653bd76_1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6685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556653bd76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g1556653bd76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67275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556653bd76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556653bd76_2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211981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59052b04f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59052b04fc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0598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55a66d0bd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155a66d0bd8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3172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58de3a12f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158de3a12f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4313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59052b04f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59052b04f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6645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1353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8190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5828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5F640B96-43DC-4854-AC63-07B67E830552}" type="slidenum">
              <a:rPr lang="el-GR" altLang="el-GR"/>
              <a:pPr/>
              <a:t>54</a:t>
            </a:fld>
            <a:endParaRPr lang="el-GR" altLang="el-GR"/>
          </a:p>
        </p:txBody>
      </p:sp>
      <p:sp>
        <p:nvSpPr>
          <p:cNvPr id="10342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4853531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1191E480-51E8-4FA7-A21C-8B8F4C23DCAE}" type="slidenum">
              <a:rPr lang="el-GR" altLang="el-GR"/>
              <a:pPr/>
              <a:t>55</a:t>
            </a:fld>
            <a:endParaRPr lang="el-GR" altLang="el-GR"/>
          </a:p>
        </p:txBody>
      </p:sp>
      <p:sp>
        <p:nvSpPr>
          <p:cNvPr id="10444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5391045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31A5280F-82A9-4688-BCC8-90E46499F047}" type="slidenum">
              <a:rPr lang="el-GR" altLang="el-GR"/>
              <a:pPr/>
              <a:t>56</a:t>
            </a:fld>
            <a:endParaRPr lang="el-GR" altLang="el-GR"/>
          </a:p>
        </p:txBody>
      </p:sp>
      <p:sp>
        <p:nvSpPr>
          <p:cNvPr id="10547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825222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BD53C776-7ED2-46A0-9F91-FB4F8C06B644}" type="slidenum">
              <a:rPr lang="el-GR" altLang="el-GR"/>
              <a:pPr/>
              <a:t>57</a:t>
            </a:fld>
            <a:endParaRPr lang="el-GR" altLang="el-GR"/>
          </a:p>
        </p:txBody>
      </p:sp>
      <p:sp>
        <p:nvSpPr>
          <p:cNvPr id="10649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8535634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F11E1149-2A4E-4B0C-A7C4-3F7F261EEB7D}" type="slidenum">
              <a:rPr lang="el-GR" altLang="el-GR"/>
              <a:pPr/>
              <a:t>58</a:t>
            </a:fld>
            <a:endParaRPr lang="el-GR" altLang="el-GR"/>
          </a:p>
        </p:txBody>
      </p:sp>
      <p:sp>
        <p:nvSpPr>
          <p:cNvPr id="10752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2640117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6205C277-CC8E-4A9B-B9D1-173A1C26F26B}" type="slidenum">
              <a:rPr lang="el-GR" altLang="el-GR"/>
              <a:pPr/>
              <a:t>59</a:t>
            </a:fld>
            <a:endParaRPr lang="el-GR" altLang="el-GR"/>
          </a:p>
        </p:txBody>
      </p:sp>
      <p:sp>
        <p:nvSpPr>
          <p:cNvPr id="10854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14566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58de3a12f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58de3a12fc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4104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36D79D8D-A92B-4BB0-B1D9-F708841A38D0}" type="slidenum">
              <a:rPr lang="el-GR" altLang="el-GR"/>
              <a:pPr/>
              <a:t>60</a:t>
            </a:fld>
            <a:endParaRPr lang="el-GR" altLang="el-GR"/>
          </a:p>
        </p:txBody>
      </p:sp>
      <p:sp>
        <p:nvSpPr>
          <p:cNvPr id="10956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598342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EEB953B8-27D7-4635-9208-07B56CBF1397}" type="slidenum">
              <a:rPr lang="el-GR" altLang="el-GR"/>
              <a:pPr/>
              <a:t>61</a:t>
            </a:fld>
            <a:endParaRPr lang="el-GR" altLang="el-GR"/>
          </a:p>
        </p:txBody>
      </p:sp>
      <p:sp>
        <p:nvSpPr>
          <p:cNvPr id="11059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5439579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0B8EE62F-A0F4-42F5-8DAB-37CA8ADB97D2}" type="slidenum">
              <a:rPr lang="el-GR" altLang="el-GR"/>
              <a:pPr/>
              <a:t>62</a:t>
            </a:fld>
            <a:endParaRPr lang="el-GR" altLang="el-GR"/>
          </a:p>
        </p:txBody>
      </p:sp>
      <p:sp>
        <p:nvSpPr>
          <p:cNvPr id="11161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6767195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6DAA8D01-932F-461E-BDED-6444915E26C3}" type="slidenum">
              <a:rPr lang="el-GR" altLang="el-GR"/>
              <a:pPr/>
              <a:t>63</a:t>
            </a:fld>
            <a:endParaRPr lang="el-GR" altLang="el-GR"/>
          </a:p>
        </p:txBody>
      </p:sp>
      <p:sp>
        <p:nvSpPr>
          <p:cNvPr id="11264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1004792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07D615F0-EEFC-420C-99D7-2B3085D9EEC0}" type="slidenum">
              <a:rPr lang="el-GR" altLang="el-GR"/>
              <a:pPr/>
              <a:t>64</a:t>
            </a:fld>
            <a:endParaRPr lang="el-GR" altLang="el-GR"/>
          </a:p>
        </p:txBody>
      </p:sp>
      <p:sp>
        <p:nvSpPr>
          <p:cNvPr id="11366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561562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0A04EE17-4D9B-4602-9692-ECDC39793F57}" type="slidenum">
              <a:rPr lang="el-GR" altLang="el-GR"/>
              <a:pPr/>
              <a:t>65</a:t>
            </a:fld>
            <a:endParaRPr lang="el-GR" altLang="el-GR"/>
          </a:p>
        </p:txBody>
      </p:sp>
      <p:sp>
        <p:nvSpPr>
          <p:cNvPr id="11468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5355837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525FCF06-6596-4A34-987D-DCCAC9FA1825}" type="slidenum">
              <a:rPr lang="el-GR" altLang="el-GR"/>
              <a:pPr/>
              <a:t>66</a:t>
            </a:fld>
            <a:endParaRPr lang="el-GR" altLang="el-GR"/>
          </a:p>
        </p:txBody>
      </p:sp>
      <p:sp>
        <p:nvSpPr>
          <p:cNvPr id="115713" name="Rectangle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8113762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B96574A8-771F-4CB9-8666-AD68F86973E5}" type="slidenum">
              <a:rPr lang="el-GR" altLang="el-GR"/>
              <a:pPr/>
              <a:t>67</a:t>
            </a:fld>
            <a:endParaRPr lang="el-GR" altLang="el-GR"/>
          </a:p>
        </p:txBody>
      </p:sp>
      <p:sp>
        <p:nvSpPr>
          <p:cNvPr id="11673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9631012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4F4A6F2C-B936-43C9-BA5A-E10C638F594E}" type="slidenum">
              <a:rPr lang="el-GR" altLang="el-GR"/>
              <a:pPr/>
              <a:t>68</a:t>
            </a:fld>
            <a:endParaRPr lang="el-GR" altLang="el-GR"/>
          </a:p>
        </p:txBody>
      </p:sp>
      <p:sp>
        <p:nvSpPr>
          <p:cNvPr id="11776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8989314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E87355CF-9B8A-4323-8704-6625402C0C89}" type="slidenum">
              <a:rPr lang="el-GR" altLang="el-GR"/>
              <a:pPr/>
              <a:t>69</a:t>
            </a:fld>
            <a:endParaRPr lang="el-GR" altLang="el-GR"/>
          </a:p>
        </p:txBody>
      </p:sp>
      <p:sp>
        <p:nvSpPr>
          <p:cNvPr id="11878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039848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58de3a12fc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58de3a12fc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7785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BE55EEBD-2006-4E9D-982B-A10A2E3954C3}" type="slidenum">
              <a:rPr lang="el-GR" altLang="el-GR"/>
              <a:pPr/>
              <a:t>70</a:t>
            </a:fld>
            <a:endParaRPr lang="el-GR" altLang="el-GR"/>
          </a:p>
        </p:txBody>
      </p:sp>
      <p:sp>
        <p:nvSpPr>
          <p:cNvPr id="11980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5538594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E16B423F-B58D-4712-AD01-DDD437FE7C63}" type="slidenum">
              <a:rPr lang="el-GR" altLang="el-GR"/>
              <a:pPr/>
              <a:t>71</a:t>
            </a:fld>
            <a:endParaRPr lang="el-GR" altLang="el-GR"/>
          </a:p>
        </p:txBody>
      </p:sp>
      <p:sp>
        <p:nvSpPr>
          <p:cNvPr id="120833" name="Rectangle 1"/>
          <p:cNvSpPr txBox="1">
            <a:spLocks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4894745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AFE48576-C3E4-4AF7-A96F-70BBC7A8C52C}" type="slidenum">
              <a:rPr lang="el-GR" altLang="el-GR"/>
              <a:pPr/>
              <a:t>72</a:t>
            </a:fld>
            <a:endParaRPr lang="el-GR" altLang="el-GR"/>
          </a:p>
        </p:txBody>
      </p:sp>
      <p:sp>
        <p:nvSpPr>
          <p:cNvPr id="12185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9575528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F8642777-14BF-47CB-A33C-322EC7B7EBF1}" type="slidenum">
              <a:rPr lang="el-GR" altLang="el-GR"/>
              <a:pPr/>
              <a:t>73</a:t>
            </a:fld>
            <a:endParaRPr lang="el-GR" altLang="el-GR"/>
          </a:p>
        </p:txBody>
      </p:sp>
      <p:sp>
        <p:nvSpPr>
          <p:cNvPr id="12288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405203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AE8C78E3-290C-40DF-AB46-827A7067A702}" type="slidenum">
              <a:rPr lang="el-GR" altLang="el-GR"/>
              <a:pPr/>
              <a:t>74</a:t>
            </a:fld>
            <a:endParaRPr lang="el-GR" altLang="el-GR"/>
          </a:p>
        </p:txBody>
      </p:sp>
      <p:sp>
        <p:nvSpPr>
          <p:cNvPr id="12390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8962462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2C3F08C6-3A2D-49B0-A4DC-5C56333D5DCA}" type="slidenum">
              <a:rPr lang="el-GR" altLang="el-GR"/>
              <a:pPr/>
              <a:t>75</a:t>
            </a:fld>
            <a:endParaRPr lang="el-GR" altLang="el-GR"/>
          </a:p>
        </p:txBody>
      </p:sp>
      <p:sp>
        <p:nvSpPr>
          <p:cNvPr id="12492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248344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6C522C43-55A3-4404-967F-0DEED0F8E2D7}" type="slidenum">
              <a:rPr lang="el-GR" altLang="el-GR"/>
              <a:pPr/>
              <a:t>76</a:t>
            </a:fld>
            <a:endParaRPr lang="el-GR" altLang="el-GR"/>
          </a:p>
        </p:txBody>
      </p:sp>
      <p:sp>
        <p:nvSpPr>
          <p:cNvPr id="12595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4120822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88119721-D191-4E85-9DD9-11DF315407AF}" type="slidenum">
              <a:rPr lang="el-GR" altLang="el-GR"/>
              <a:pPr/>
              <a:t>77</a:t>
            </a:fld>
            <a:endParaRPr lang="el-GR" altLang="el-GR"/>
          </a:p>
        </p:txBody>
      </p:sp>
      <p:sp>
        <p:nvSpPr>
          <p:cNvPr id="12697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8488442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F67C278E-1582-4667-B7C7-C3699168AF46}" type="slidenum">
              <a:rPr lang="el-GR" altLang="el-GR"/>
              <a:pPr/>
              <a:t>78</a:t>
            </a:fld>
            <a:endParaRPr lang="el-GR" altLang="el-GR"/>
          </a:p>
        </p:txBody>
      </p:sp>
      <p:sp>
        <p:nvSpPr>
          <p:cNvPr id="12800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92684690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EBD3B19E-1511-4AE3-926F-BB631C3DC36A}" type="slidenum">
              <a:rPr lang="el-GR" altLang="el-GR"/>
              <a:pPr/>
              <a:t>79</a:t>
            </a:fld>
            <a:endParaRPr lang="el-GR" altLang="el-GR"/>
          </a:p>
        </p:txBody>
      </p:sp>
      <p:sp>
        <p:nvSpPr>
          <p:cNvPr id="12902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4227387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58de3a12f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158de3a12f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7843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4FEFF8AE-BD8C-44BD-B0C6-2906E35AD647}" type="slidenum">
              <a:rPr lang="el-GR" altLang="el-GR"/>
              <a:pPr/>
              <a:t>80</a:t>
            </a:fld>
            <a:endParaRPr lang="el-GR" altLang="el-GR"/>
          </a:p>
        </p:txBody>
      </p:sp>
      <p:sp>
        <p:nvSpPr>
          <p:cNvPr id="13004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7576523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64514CD4-F49C-4E61-AA63-DC27E69F910A}" type="slidenum">
              <a:rPr lang="el-GR" altLang="el-GR"/>
              <a:pPr/>
              <a:t>81</a:t>
            </a:fld>
            <a:endParaRPr lang="el-GR" altLang="el-GR"/>
          </a:p>
        </p:txBody>
      </p:sp>
      <p:sp>
        <p:nvSpPr>
          <p:cNvPr id="13107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6920868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7792730C-BD29-4FB4-84C8-AA8B2D609748}" type="slidenum">
              <a:rPr lang="el-GR" altLang="el-GR"/>
              <a:pPr/>
              <a:t>82</a:t>
            </a:fld>
            <a:endParaRPr lang="el-GR" altLang="el-GR"/>
          </a:p>
        </p:txBody>
      </p:sp>
      <p:sp>
        <p:nvSpPr>
          <p:cNvPr id="13209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8091691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E553124E-91C9-479F-8E40-DA3BFD5C76C6}" type="slidenum">
              <a:rPr lang="el-GR" altLang="el-GR"/>
              <a:pPr/>
              <a:t>83</a:t>
            </a:fld>
            <a:endParaRPr lang="el-GR" altLang="el-GR"/>
          </a:p>
        </p:txBody>
      </p:sp>
      <p:sp>
        <p:nvSpPr>
          <p:cNvPr id="13312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2886199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0C6BF723-DDB2-46A1-A2BC-A983E2D497F5}" type="slidenum">
              <a:rPr lang="el-GR" altLang="el-GR"/>
              <a:pPr/>
              <a:t>84</a:t>
            </a:fld>
            <a:endParaRPr lang="el-GR" altLang="el-GR"/>
          </a:p>
        </p:txBody>
      </p:sp>
      <p:sp>
        <p:nvSpPr>
          <p:cNvPr id="13414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0161212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C1D3B8AD-AA25-4A51-8169-2CBD12B940B1}" type="slidenum">
              <a:rPr lang="el-GR" altLang="el-GR"/>
              <a:pPr/>
              <a:t>85</a:t>
            </a:fld>
            <a:endParaRPr lang="el-GR" altLang="el-GR"/>
          </a:p>
        </p:txBody>
      </p:sp>
      <p:sp>
        <p:nvSpPr>
          <p:cNvPr id="13516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8002564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B7914344-80B1-4D05-8A23-78CB355EAED4}" type="slidenum">
              <a:rPr lang="el-GR" altLang="el-GR"/>
              <a:pPr/>
              <a:t>86</a:t>
            </a:fld>
            <a:endParaRPr lang="el-GR" altLang="el-GR"/>
          </a:p>
        </p:txBody>
      </p:sp>
      <p:sp>
        <p:nvSpPr>
          <p:cNvPr id="13619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425918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30B906C4-ECFB-4426-9B1A-EF42EC936222}" type="slidenum">
              <a:rPr lang="el-GR" altLang="el-GR"/>
              <a:pPr/>
              <a:t>87</a:t>
            </a:fld>
            <a:endParaRPr lang="el-GR" altLang="el-GR"/>
          </a:p>
        </p:txBody>
      </p:sp>
      <p:sp>
        <p:nvSpPr>
          <p:cNvPr id="13721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67014010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FB01865C-6670-452C-8694-104B42CEC3B6}" type="slidenum">
              <a:rPr lang="el-GR" altLang="el-GR"/>
              <a:pPr/>
              <a:t>88</a:t>
            </a:fld>
            <a:endParaRPr lang="el-GR" altLang="el-GR"/>
          </a:p>
        </p:txBody>
      </p:sp>
      <p:sp>
        <p:nvSpPr>
          <p:cNvPr id="13824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7245546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FE7331D8-42B6-425F-A3C0-DAE753118F09}" type="slidenum">
              <a:rPr lang="el-GR" altLang="el-GR"/>
              <a:pPr/>
              <a:t>89</a:t>
            </a:fld>
            <a:endParaRPr lang="el-GR" altLang="el-GR"/>
          </a:p>
        </p:txBody>
      </p:sp>
      <p:sp>
        <p:nvSpPr>
          <p:cNvPr id="13926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308851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58de3a12fc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58de3a12fc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008620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AE749CCF-0945-42A6-8F2C-FFB1C6F35224}" type="slidenum">
              <a:rPr lang="el-GR" altLang="el-GR"/>
              <a:pPr/>
              <a:t>90</a:t>
            </a:fld>
            <a:endParaRPr lang="el-GR" altLang="el-GR"/>
          </a:p>
        </p:txBody>
      </p:sp>
      <p:sp>
        <p:nvSpPr>
          <p:cNvPr id="14028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222272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D3B513BC-B578-4747-9C1E-C136DB81829D}" type="slidenum">
              <a:rPr lang="el-GR" altLang="el-GR"/>
              <a:pPr/>
              <a:t>91</a:t>
            </a:fld>
            <a:endParaRPr lang="el-GR" altLang="el-GR"/>
          </a:p>
        </p:txBody>
      </p:sp>
      <p:sp>
        <p:nvSpPr>
          <p:cNvPr id="14131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5325267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9ABC7409-86D0-4659-85DC-B6C526F33917}" type="slidenum">
              <a:rPr lang="el-GR" altLang="el-GR"/>
              <a:pPr/>
              <a:t>92</a:t>
            </a:fld>
            <a:endParaRPr lang="el-GR" altLang="el-GR"/>
          </a:p>
        </p:txBody>
      </p:sp>
      <p:sp>
        <p:nvSpPr>
          <p:cNvPr id="14233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969296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33364290-FB5E-4205-9FF2-1CEE329C47EF}" type="slidenum">
              <a:rPr lang="el-GR" altLang="el-GR"/>
              <a:pPr/>
              <a:t>93</a:t>
            </a:fld>
            <a:endParaRPr lang="el-GR" altLang="el-GR"/>
          </a:p>
        </p:txBody>
      </p:sp>
      <p:sp>
        <p:nvSpPr>
          <p:cNvPr id="14336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295470783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9C0BD53B-DBB1-417D-8CFC-BD6059C6D5A2}" type="slidenum">
              <a:rPr lang="el-GR" altLang="el-GR"/>
              <a:pPr/>
              <a:t>94</a:t>
            </a:fld>
            <a:endParaRPr lang="el-GR" altLang="el-GR"/>
          </a:p>
        </p:txBody>
      </p:sp>
      <p:sp>
        <p:nvSpPr>
          <p:cNvPr id="14438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1441314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F28C54FF-49B5-4F95-85E9-1FE78840FBBA}" type="slidenum">
              <a:rPr lang="el-GR" altLang="el-GR"/>
              <a:pPr/>
              <a:t>95</a:t>
            </a:fld>
            <a:endParaRPr lang="el-GR" altLang="el-GR"/>
          </a:p>
        </p:txBody>
      </p:sp>
      <p:sp>
        <p:nvSpPr>
          <p:cNvPr id="145409"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7796034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901B8228-3700-41F4-9947-9BC8CA87B62E}" type="slidenum">
              <a:rPr lang="el-GR" altLang="el-GR"/>
              <a:pPr/>
              <a:t>96</a:t>
            </a:fld>
            <a:endParaRPr lang="el-GR" altLang="el-GR"/>
          </a:p>
        </p:txBody>
      </p:sp>
      <p:sp>
        <p:nvSpPr>
          <p:cNvPr id="146433"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21720171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AF62CCF1-6EA6-439B-B850-B4DE485D702A}" type="slidenum">
              <a:rPr lang="el-GR" altLang="el-GR"/>
              <a:pPr/>
              <a:t>97</a:t>
            </a:fld>
            <a:endParaRPr lang="el-GR" altLang="el-GR"/>
          </a:p>
        </p:txBody>
      </p:sp>
      <p:sp>
        <p:nvSpPr>
          <p:cNvPr id="147457"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7554148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5D798A63-5780-4166-AD86-E93ED3FDB00D}" type="slidenum">
              <a:rPr lang="el-GR" altLang="el-GR"/>
              <a:pPr/>
              <a:t>98</a:t>
            </a:fld>
            <a:endParaRPr lang="el-GR" altLang="el-GR"/>
          </a:p>
        </p:txBody>
      </p:sp>
      <p:sp>
        <p:nvSpPr>
          <p:cNvPr id="148481"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149749330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dt"/>
          </p:nvPr>
        </p:nvSpPr>
        <p:spPr>
          <a:xfrm>
            <a:off x="5141913" y="1716088"/>
            <a:ext cx="2952750" cy="439737"/>
          </a:xfrm>
          <a:prstGeom prst="rect">
            <a:avLst/>
          </a:prstGeom>
          <a:ln/>
        </p:spPr>
        <p:txBody>
          <a:bodyPr/>
          <a:lstStyle/>
          <a:p>
            <a:r>
              <a:rPr lang="el-GR" altLang="el-GR"/>
              <a:t>24/06/21</a:t>
            </a:r>
          </a:p>
        </p:txBody>
      </p:sp>
      <p:sp>
        <p:nvSpPr>
          <p:cNvPr id="5" name="Rectangle 18"/>
          <p:cNvSpPr>
            <a:spLocks noGrp="1" noChangeArrowheads="1"/>
          </p:cNvSpPr>
          <p:nvPr>
            <p:ph type="sldNum"/>
          </p:nvPr>
        </p:nvSpPr>
        <p:spPr>
          <a:xfrm>
            <a:off x="5141913" y="10401300"/>
            <a:ext cx="2952750" cy="439738"/>
          </a:xfrm>
          <a:prstGeom prst="rect">
            <a:avLst/>
          </a:prstGeom>
          <a:ln/>
        </p:spPr>
        <p:txBody>
          <a:bodyPr/>
          <a:lstStyle/>
          <a:p>
            <a:fld id="{DE5F58F8-F1C3-4F6C-BCE7-A085CC714CF5}" type="slidenum">
              <a:rPr lang="el-GR" altLang="el-GR"/>
              <a:pPr/>
              <a:t>99</a:t>
            </a:fld>
            <a:endParaRPr lang="el-GR" altLang="el-GR"/>
          </a:p>
        </p:txBody>
      </p:sp>
      <p:sp>
        <p:nvSpPr>
          <p:cNvPr id="149505" name="Rectangle 1"/>
          <p:cNvSpPr txBox="1">
            <a:spLocks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p:cNvSpPr txBox="1">
            <a:spLocks noChangeArrowheads="1"/>
          </p:cNvSpPr>
          <p:nvPr>
            <p:ph type="body" idx="1"/>
          </p:nvPr>
        </p:nvSpPr>
        <p:spPr bwMode="auto">
          <a:xfrm>
            <a:off x="685800" y="4400550"/>
            <a:ext cx="54864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extLst>
      <p:ext uri="{BB962C8B-B14F-4D97-AF65-F5344CB8AC3E}">
        <p14:creationId xmlns:p14="http://schemas.microsoft.com/office/powerpoint/2010/main" val="3074582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8000"/>
              <a:buNone/>
              <a:defRPr sz="8000">
                <a:solidFill>
                  <a:schemeClr val="lt1"/>
                </a:solidFill>
              </a:defRPr>
            </a:lvl1pPr>
            <a:lvl2pPr lvl="1" algn="ctr" rtl="0">
              <a:spcBef>
                <a:spcPts val="0"/>
              </a:spcBef>
              <a:spcAft>
                <a:spcPts val="0"/>
              </a:spcAft>
              <a:buClr>
                <a:schemeClr val="lt1"/>
              </a:buClr>
              <a:buSzPts val="8000"/>
              <a:buNone/>
              <a:defRPr sz="8000">
                <a:solidFill>
                  <a:schemeClr val="lt1"/>
                </a:solidFill>
              </a:defRPr>
            </a:lvl2pPr>
            <a:lvl3pPr lvl="2" algn="ctr" rtl="0">
              <a:spcBef>
                <a:spcPts val="0"/>
              </a:spcBef>
              <a:spcAft>
                <a:spcPts val="0"/>
              </a:spcAft>
              <a:buClr>
                <a:schemeClr val="lt1"/>
              </a:buClr>
              <a:buSzPts val="8000"/>
              <a:buNone/>
              <a:defRPr sz="8000">
                <a:solidFill>
                  <a:schemeClr val="lt1"/>
                </a:solidFill>
              </a:defRPr>
            </a:lvl3pPr>
            <a:lvl4pPr lvl="3" algn="ctr" rtl="0">
              <a:spcBef>
                <a:spcPts val="0"/>
              </a:spcBef>
              <a:spcAft>
                <a:spcPts val="0"/>
              </a:spcAft>
              <a:buClr>
                <a:schemeClr val="lt1"/>
              </a:buClr>
              <a:buSzPts val="8000"/>
              <a:buNone/>
              <a:defRPr sz="8000">
                <a:solidFill>
                  <a:schemeClr val="lt1"/>
                </a:solidFill>
              </a:defRPr>
            </a:lvl4pPr>
            <a:lvl5pPr lvl="4" algn="ctr" rtl="0">
              <a:spcBef>
                <a:spcPts val="0"/>
              </a:spcBef>
              <a:spcAft>
                <a:spcPts val="0"/>
              </a:spcAft>
              <a:buClr>
                <a:schemeClr val="lt1"/>
              </a:buClr>
              <a:buSzPts val="8000"/>
              <a:buNone/>
              <a:defRPr sz="8000">
                <a:solidFill>
                  <a:schemeClr val="lt1"/>
                </a:solidFill>
              </a:defRPr>
            </a:lvl5pPr>
            <a:lvl6pPr lvl="5" algn="ctr" rtl="0">
              <a:spcBef>
                <a:spcPts val="0"/>
              </a:spcBef>
              <a:spcAft>
                <a:spcPts val="0"/>
              </a:spcAft>
              <a:buClr>
                <a:schemeClr val="lt1"/>
              </a:buClr>
              <a:buSzPts val="8000"/>
              <a:buNone/>
              <a:defRPr sz="8000">
                <a:solidFill>
                  <a:schemeClr val="lt1"/>
                </a:solidFill>
              </a:defRPr>
            </a:lvl6pPr>
            <a:lvl7pPr lvl="6" algn="ctr" rtl="0">
              <a:spcBef>
                <a:spcPts val="0"/>
              </a:spcBef>
              <a:spcAft>
                <a:spcPts val="0"/>
              </a:spcAft>
              <a:buClr>
                <a:schemeClr val="lt1"/>
              </a:buClr>
              <a:buSzPts val="8000"/>
              <a:buNone/>
              <a:defRPr sz="8000">
                <a:solidFill>
                  <a:schemeClr val="lt1"/>
                </a:solidFill>
              </a:defRPr>
            </a:lvl7pPr>
            <a:lvl8pPr lvl="7" algn="ctr" rtl="0">
              <a:spcBef>
                <a:spcPts val="0"/>
              </a:spcBef>
              <a:spcAft>
                <a:spcPts val="0"/>
              </a:spcAft>
              <a:buClr>
                <a:schemeClr val="lt1"/>
              </a:buClr>
              <a:buSzPts val="8000"/>
              <a:buNone/>
              <a:defRPr sz="8000">
                <a:solidFill>
                  <a:schemeClr val="lt1"/>
                </a:solidFill>
              </a:defRPr>
            </a:lvl8pPr>
            <a:lvl9pPr lvl="8" algn="ctr" rtl="0">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rtl="0">
              <a:spcBef>
                <a:spcPts val="0"/>
              </a:spcBef>
              <a:spcAft>
                <a:spcPts val="0"/>
              </a:spcAft>
              <a:buClr>
                <a:schemeClr val="lt1"/>
              </a:buClr>
              <a:buSzPts val="1300"/>
              <a:buChar char="●"/>
              <a:defRPr>
                <a:solidFill>
                  <a:schemeClr val="lt1"/>
                </a:solidFill>
              </a:defRPr>
            </a:lvl1pPr>
            <a:lvl2pPr marL="914400" lvl="1" indent="-298450" algn="ctr" rtl="0">
              <a:spcBef>
                <a:spcPts val="0"/>
              </a:spcBef>
              <a:spcAft>
                <a:spcPts val="0"/>
              </a:spcAft>
              <a:buClr>
                <a:schemeClr val="lt1"/>
              </a:buClr>
              <a:buSzPts val="1100"/>
              <a:buChar char="○"/>
              <a:defRPr>
                <a:solidFill>
                  <a:schemeClr val="lt1"/>
                </a:solidFill>
              </a:defRPr>
            </a:lvl2pPr>
            <a:lvl3pPr marL="1371600" lvl="2" indent="-298450" algn="ctr" rtl="0">
              <a:spcBef>
                <a:spcPts val="0"/>
              </a:spcBef>
              <a:spcAft>
                <a:spcPts val="0"/>
              </a:spcAft>
              <a:buClr>
                <a:schemeClr val="lt1"/>
              </a:buClr>
              <a:buSzPts val="1100"/>
              <a:buChar char="■"/>
              <a:defRPr>
                <a:solidFill>
                  <a:schemeClr val="lt1"/>
                </a:solidFill>
              </a:defRPr>
            </a:lvl3pPr>
            <a:lvl4pPr marL="1828800" lvl="3" indent="-298450" algn="ctr" rtl="0">
              <a:spcBef>
                <a:spcPts val="0"/>
              </a:spcBef>
              <a:spcAft>
                <a:spcPts val="0"/>
              </a:spcAft>
              <a:buClr>
                <a:schemeClr val="lt1"/>
              </a:buClr>
              <a:buSzPts val="1100"/>
              <a:buChar char="●"/>
              <a:defRPr>
                <a:solidFill>
                  <a:schemeClr val="lt1"/>
                </a:solidFill>
              </a:defRPr>
            </a:lvl4pPr>
            <a:lvl5pPr marL="2286000" lvl="4" indent="-298450" algn="ctr" rtl="0">
              <a:spcBef>
                <a:spcPts val="0"/>
              </a:spcBef>
              <a:spcAft>
                <a:spcPts val="0"/>
              </a:spcAft>
              <a:buClr>
                <a:schemeClr val="lt1"/>
              </a:buClr>
              <a:buSzPts val="1100"/>
              <a:buChar char="○"/>
              <a:defRPr>
                <a:solidFill>
                  <a:schemeClr val="lt1"/>
                </a:solidFill>
              </a:defRPr>
            </a:lvl5pPr>
            <a:lvl6pPr marL="2743200" lvl="5" indent="-298450" algn="ctr" rtl="0">
              <a:spcBef>
                <a:spcPts val="0"/>
              </a:spcBef>
              <a:spcAft>
                <a:spcPts val="0"/>
              </a:spcAft>
              <a:buClr>
                <a:schemeClr val="lt1"/>
              </a:buClr>
              <a:buSzPts val="1100"/>
              <a:buChar char="■"/>
              <a:defRPr>
                <a:solidFill>
                  <a:schemeClr val="lt1"/>
                </a:solidFill>
              </a:defRPr>
            </a:lvl6pPr>
            <a:lvl7pPr marL="3200400" lvl="6" indent="-298450" algn="ctr" rtl="0">
              <a:spcBef>
                <a:spcPts val="0"/>
              </a:spcBef>
              <a:spcAft>
                <a:spcPts val="0"/>
              </a:spcAft>
              <a:buClr>
                <a:schemeClr val="lt1"/>
              </a:buClr>
              <a:buSzPts val="1100"/>
              <a:buChar char="●"/>
              <a:defRPr>
                <a:solidFill>
                  <a:schemeClr val="lt1"/>
                </a:solidFill>
              </a:defRPr>
            </a:lvl7pPr>
            <a:lvl8pPr marL="3657600" lvl="7" indent="-298450" algn="ctr" rtl="0">
              <a:spcBef>
                <a:spcPts val="0"/>
              </a:spcBef>
              <a:spcAft>
                <a:spcPts val="0"/>
              </a:spcAft>
              <a:buClr>
                <a:schemeClr val="lt1"/>
              </a:buClr>
              <a:buSzPts val="1100"/>
              <a:buChar char="○"/>
              <a:defRPr>
                <a:solidFill>
                  <a:schemeClr val="lt1"/>
                </a:solidFill>
              </a:defRPr>
            </a:lvl8pPr>
            <a:lvl9pPr marL="4114800" lvl="8" indent="-298450" algn="ctr" rtl="0">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lt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5" name="Google Shape;275;p1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lvl="0" indent="-337185" algn="l" rtl="0">
              <a:spcBef>
                <a:spcPts val="360"/>
              </a:spcBef>
              <a:spcAft>
                <a:spcPts val="0"/>
              </a:spcAft>
              <a:buSzPts val="1710"/>
              <a:buChar char="●"/>
              <a:defRPr/>
            </a:lvl1pPr>
            <a:lvl2pPr marL="914400" lvl="1" indent="-325755" algn="l" rtl="0">
              <a:spcBef>
                <a:spcPts val="1200"/>
              </a:spcBef>
              <a:spcAft>
                <a:spcPts val="0"/>
              </a:spcAft>
              <a:buSzPts val="1530"/>
              <a:buChar char="○"/>
              <a:defRPr/>
            </a:lvl2pPr>
            <a:lvl3pPr marL="1371600" lvl="2" indent="-308610" algn="l" rtl="0">
              <a:spcBef>
                <a:spcPts val="1200"/>
              </a:spcBef>
              <a:spcAft>
                <a:spcPts val="0"/>
              </a:spcAft>
              <a:buSzPts val="1260"/>
              <a:buChar char="■"/>
              <a:defRPr/>
            </a:lvl3pPr>
            <a:lvl4pPr marL="1828800" lvl="3" indent="-302894" algn="l" rtl="0">
              <a:spcBef>
                <a:spcPts val="1200"/>
              </a:spcBef>
              <a:spcAft>
                <a:spcPts val="0"/>
              </a:spcAft>
              <a:buSzPts val="1170"/>
              <a:buChar char="●"/>
              <a:defRPr/>
            </a:lvl4pPr>
            <a:lvl5pPr marL="2286000" lvl="4" indent="-302895" algn="l" rtl="0">
              <a:spcBef>
                <a:spcPts val="1200"/>
              </a:spcBef>
              <a:spcAft>
                <a:spcPts val="0"/>
              </a:spcAft>
              <a:buSzPts val="1170"/>
              <a:buChar char="○"/>
              <a:defRPr/>
            </a:lvl5pPr>
            <a:lvl6pPr marL="2743200" lvl="5" indent="-320039" algn="l" rtl="0">
              <a:spcBef>
                <a:spcPts val="1200"/>
              </a:spcBef>
              <a:spcAft>
                <a:spcPts val="0"/>
              </a:spcAft>
              <a:buSzPts val="1440"/>
              <a:buChar char="■"/>
              <a:defRPr/>
            </a:lvl6pPr>
            <a:lvl7pPr marL="3200400" lvl="6" indent="-320039" algn="l" rtl="0">
              <a:spcBef>
                <a:spcPts val="1200"/>
              </a:spcBef>
              <a:spcAft>
                <a:spcPts val="0"/>
              </a:spcAft>
              <a:buSzPts val="1440"/>
              <a:buChar char="●"/>
              <a:defRPr/>
            </a:lvl7pPr>
            <a:lvl8pPr marL="3657600" lvl="7" indent="-342900" algn="l" rtl="0">
              <a:spcBef>
                <a:spcPts val="1200"/>
              </a:spcBef>
              <a:spcAft>
                <a:spcPts val="0"/>
              </a:spcAft>
              <a:buSzPts val="1800"/>
              <a:buChar char="○"/>
              <a:defRPr/>
            </a:lvl8pPr>
            <a:lvl9pPr marL="4114800" lvl="8" indent="-342900" algn="l" rtl="0">
              <a:spcBef>
                <a:spcPts val="1200"/>
              </a:spcBef>
              <a:spcAft>
                <a:spcPts val="1200"/>
              </a:spcAft>
              <a:buSzPts val="1800"/>
              <a:buChar char="■"/>
              <a:defRPr/>
            </a:lvl9pPr>
          </a:lstStyle>
          <a:p>
            <a:endParaRPr/>
          </a:p>
        </p:txBody>
      </p:sp>
      <p:sp>
        <p:nvSpPr>
          <p:cNvPr id="276" name="Google Shape;276;p13"/>
          <p:cNvSpPr txBox="1">
            <a:spLocks noGrp="1"/>
          </p:cNvSpPr>
          <p:nvPr>
            <p:ph type="dt" idx="10"/>
          </p:nvPr>
        </p:nvSpPr>
        <p:spPr>
          <a:xfrm>
            <a:off x="457200" y="4767263"/>
            <a:ext cx="2133600" cy="27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p13"/>
          <p:cNvSpPr txBox="1">
            <a:spLocks noGrp="1"/>
          </p:cNvSpPr>
          <p:nvPr>
            <p:ph type="ftr" idx="11"/>
          </p:nvPr>
        </p:nvSpPr>
        <p:spPr>
          <a:xfrm>
            <a:off x="2667000" y="4767263"/>
            <a:ext cx="3352800" cy="2739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p13"/>
          <p:cNvSpPr txBox="1">
            <a:spLocks noGrp="1"/>
          </p:cNvSpPr>
          <p:nvPr>
            <p:ph type="sldNum" idx="12"/>
          </p:nvPr>
        </p:nvSpPr>
        <p:spPr>
          <a:xfrm>
            <a:off x="7924800" y="4767263"/>
            <a:ext cx="762000" cy="273900"/>
          </a:xfrm>
          <a:prstGeom prst="rect">
            <a:avLst/>
          </a:prstGeom>
          <a:noFill/>
          <a:ln>
            <a:noFill/>
          </a:ln>
        </p:spPr>
        <p:txBody>
          <a:bodyPr spcFirstLastPara="1" wrap="square" lIns="0" tIns="0" rIns="0" bIns="0" anchor="b" anchorCtr="0">
            <a:normAutofit/>
          </a:bodyPr>
          <a:lstStyle>
            <a:lvl1pPr marL="0" lvl="0" indent="0" algn="r" rtl="0">
              <a:spcBef>
                <a:spcPts val="0"/>
              </a:spcBef>
              <a:buNone/>
              <a:defRPr>
                <a:solidFill>
                  <a:srgbClr val="035C75"/>
                </a:solidFill>
              </a:defRPr>
            </a:lvl1pPr>
            <a:lvl2pPr marL="0" lvl="1" indent="0" algn="r" rtl="0">
              <a:spcBef>
                <a:spcPts val="0"/>
              </a:spcBef>
              <a:buNone/>
              <a:defRPr>
                <a:solidFill>
                  <a:srgbClr val="035C75"/>
                </a:solidFill>
              </a:defRPr>
            </a:lvl2pPr>
            <a:lvl3pPr marL="0" lvl="2" indent="0" algn="r" rtl="0">
              <a:spcBef>
                <a:spcPts val="0"/>
              </a:spcBef>
              <a:buNone/>
              <a:defRPr>
                <a:solidFill>
                  <a:srgbClr val="035C75"/>
                </a:solidFill>
              </a:defRPr>
            </a:lvl3pPr>
            <a:lvl4pPr marL="0" lvl="3" indent="0" algn="r" rtl="0">
              <a:spcBef>
                <a:spcPts val="0"/>
              </a:spcBef>
              <a:buNone/>
              <a:defRPr>
                <a:solidFill>
                  <a:srgbClr val="035C75"/>
                </a:solidFill>
              </a:defRPr>
            </a:lvl4pPr>
            <a:lvl5pPr marL="0" lvl="4" indent="0" algn="r" rtl="0">
              <a:spcBef>
                <a:spcPts val="0"/>
              </a:spcBef>
              <a:buNone/>
              <a:defRPr>
                <a:solidFill>
                  <a:srgbClr val="035C75"/>
                </a:solidFill>
              </a:defRPr>
            </a:lvl5pPr>
            <a:lvl6pPr marL="0" lvl="5" indent="0" algn="r" rtl="0">
              <a:spcBef>
                <a:spcPts val="0"/>
              </a:spcBef>
              <a:buNone/>
              <a:defRPr>
                <a:solidFill>
                  <a:srgbClr val="035C75"/>
                </a:solidFill>
              </a:defRPr>
            </a:lvl6pPr>
            <a:lvl7pPr marL="0" lvl="6" indent="0" algn="r" rtl="0">
              <a:spcBef>
                <a:spcPts val="0"/>
              </a:spcBef>
              <a:buNone/>
              <a:defRPr>
                <a:solidFill>
                  <a:srgbClr val="035C75"/>
                </a:solidFill>
              </a:defRPr>
            </a:lvl7pPr>
            <a:lvl8pPr marL="0" lvl="7" indent="0" algn="r" rtl="0">
              <a:spcBef>
                <a:spcPts val="0"/>
              </a:spcBef>
              <a:buNone/>
              <a:defRPr>
                <a:solidFill>
                  <a:srgbClr val="035C75"/>
                </a:solidFill>
              </a:defRPr>
            </a:lvl8pPr>
            <a:lvl9pPr marL="0" lvl="8" indent="0" algn="r" rtl="0">
              <a:spcBef>
                <a:spcPts val="0"/>
              </a:spcBef>
              <a:buNone/>
              <a:defRPr>
                <a:solidFill>
                  <a:srgbClr val="035C75"/>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Διαφάνεια τίτλου">
    <p:spTree>
      <p:nvGrpSpPr>
        <p:cNvPr id="1" name="Shape 16"/>
        <p:cNvGrpSpPr/>
        <p:nvPr/>
      </p:nvGrpSpPr>
      <p:grpSpPr>
        <a:xfrm>
          <a:off x="0" y="0"/>
          <a:ext cx="0" cy="0"/>
          <a:chOff x="0" y="0"/>
          <a:chExt cx="0" cy="0"/>
        </a:xfrm>
      </p:grpSpPr>
      <p:sp>
        <p:nvSpPr>
          <p:cNvPr id="17" name="Google Shape;17;p1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rmAutofit/>
          </a:bodyPr>
          <a:lstStyle>
            <a:lvl1pPr lvl="0" algn="r">
              <a:lnSpc>
                <a:spcPct val="100000"/>
              </a:lnSpc>
              <a:spcBef>
                <a:spcPts val="0"/>
              </a:spcBef>
              <a:spcAft>
                <a:spcPts val="0"/>
              </a:spcAft>
              <a:buClr>
                <a:srgbClr val="4CE0EA"/>
              </a:buClr>
              <a:buSzPts val="5600"/>
              <a:buFont typeface="Calibri"/>
              <a:buNone/>
              <a:defRPr sz="4200" b="1">
                <a:solidFill>
                  <a:srgbClr val="4CE0E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rmAutofit/>
          </a:bodyPr>
          <a:lstStyle>
            <a:lvl1pPr marR="34290" lvl="0" algn="r">
              <a:lnSpc>
                <a:spcPct val="100000"/>
              </a:lnSpc>
              <a:spcBef>
                <a:spcPts val="390"/>
              </a:spcBef>
              <a:spcAft>
                <a:spcPts val="0"/>
              </a:spcAft>
              <a:buSzPts val="2470"/>
              <a:buNone/>
              <a:defRPr>
                <a:solidFill>
                  <a:schemeClr val="lt1"/>
                </a:solidFill>
              </a:defRPr>
            </a:lvl1pPr>
            <a:lvl2pPr lvl="1" algn="ctr">
              <a:lnSpc>
                <a:spcPct val="100000"/>
              </a:lnSpc>
              <a:spcBef>
                <a:spcPts val="270"/>
              </a:spcBef>
              <a:spcAft>
                <a:spcPts val="0"/>
              </a:spcAft>
              <a:buSzPts val="1530"/>
              <a:buNone/>
              <a:defRPr/>
            </a:lvl2pPr>
            <a:lvl3pPr lvl="2" algn="ctr">
              <a:lnSpc>
                <a:spcPct val="100000"/>
              </a:lnSpc>
              <a:spcBef>
                <a:spcPts val="270"/>
              </a:spcBef>
              <a:spcAft>
                <a:spcPts val="0"/>
              </a:spcAft>
              <a:buSzPts val="1260"/>
              <a:buNone/>
              <a:defRPr/>
            </a:lvl3pPr>
            <a:lvl4pPr lvl="3" algn="ctr">
              <a:lnSpc>
                <a:spcPct val="100000"/>
              </a:lnSpc>
              <a:spcBef>
                <a:spcPts val="270"/>
              </a:spcBef>
              <a:spcAft>
                <a:spcPts val="0"/>
              </a:spcAft>
              <a:buSzPts val="1170"/>
              <a:buNone/>
              <a:defRPr/>
            </a:lvl4pPr>
            <a:lvl5pPr lvl="4" algn="ctr">
              <a:lnSpc>
                <a:spcPct val="100000"/>
              </a:lnSpc>
              <a:spcBef>
                <a:spcPts val="270"/>
              </a:spcBef>
              <a:spcAft>
                <a:spcPts val="0"/>
              </a:spcAft>
              <a:buSzPts val="1170"/>
              <a:buNone/>
              <a:defRPr/>
            </a:lvl5pPr>
            <a:lvl6pPr lvl="5" algn="ctr">
              <a:lnSpc>
                <a:spcPct val="100000"/>
              </a:lnSpc>
              <a:spcBef>
                <a:spcPts val="270"/>
              </a:spcBef>
              <a:spcAft>
                <a:spcPts val="0"/>
              </a:spcAft>
              <a:buSzPts val="1440"/>
              <a:buNone/>
              <a:defRPr/>
            </a:lvl6pPr>
            <a:lvl7pPr lvl="6" algn="ctr">
              <a:lnSpc>
                <a:spcPct val="100000"/>
              </a:lnSpc>
              <a:spcBef>
                <a:spcPts val="270"/>
              </a:spcBef>
              <a:spcAft>
                <a:spcPts val="0"/>
              </a:spcAft>
              <a:buSzPts val="1440"/>
              <a:buNone/>
              <a:defRPr/>
            </a:lvl7pPr>
            <a:lvl8pPr lvl="7" algn="ctr">
              <a:lnSpc>
                <a:spcPct val="100000"/>
              </a:lnSpc>
              <a:spcBef>
                <a:spcPts val="270"/>
              </a:spcBef>
              <a:spcAft>
                <a:spcPts val="0"/>
              </a:spcAft>
              <a:buSzPts val="1800"/>
              <a:buNone/>
              <a:defRPr/>
            </a:lvl8pPr>
            <a:lvl9pPr lvl="8" algn="ctr">
              <a:lnSpc>
                <a:spcPct val="100000"/>
              </a:lnSpc>
              <a:spcBef>
                <a:spcPts val="270"/>
              </a:spcBef>
              <a:spcAft>
                <a:spcPts val="0"/>
              </a:spcAft>
              <a:buSzPts val="1800"/>
              <a:buNone/>
              <a:defRPr/>
            </a:lvl9pPr>
          </a:lstStyle>
          <a:p>
            <a:endParaRPr/>
          </a:p>
        </p:txBody>
      </p:sp>
      <p:sp>
        <p:nvSpPr>
          <p:cNvPr id="19" name="Google Shape;19;p15"/>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5"/>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1947909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Τίτλος και Αντικείμενο">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342900" lvl="0" indent="-252889" algn="l">
              <a:lnSpc>
                <a:spcPct val="100000"/>
              </a:lnSpc>
              <a:spcBef>
                <a:spcPts val="270"/>
              </a:spcBef>
              <a:spcAft>
                <a:spcPts val="0"/>
              </a:spcAft>
              <a:buSzPts val="1710"/>
              <a:buChar char="⚫"/>
              <a:defRPr/>
            </a:lvl1pPr>
            <a:lvl2pPr marL="685800" lvl="1" indent="-244316" algn="l">
              <a:lnSpc>
                <a:spcPct val="100000"/>
              </a:lnSpc>
              <a:spcBef>
                <a:spcPts val="270"/>
              </a:spcBef>
              <a:spcAft>
                <a:spcPts val="0"/>
              </a:spcAft>
              <a:buSzPts val="1530"/>
              <a:buChar char="⚫"/>
              <a:defRPr/>
            </a:lvl2pPr>
            <a:lvl3pPr marL="1028700" lvl="2" indent="-231458" algn="l">
              <a:lnSpc>
                <a:spcPct val="100000"/>
              </a:lnSpc>
              <a:spcBef>
                <a:spcPts val="270"/>
              </a:spcBef>
              <a:spcAft>
                <a:spcPts val="0"/>
              </a:spcAft>
              <a:buSzPts val="1260"/>
              <a:buChar char="⚫"/>
              <a:defRPr/>
            </a:lvl3pPr>
            <a:lvl4pPr marL="1371600" lvl="3" indent="-227171" algn="l">
              <a:lnSpc>
                <a:spcPct val="100000"/>
              </a:lnSpc>
              <a:spcBef>
                <a:spcPts val="270"/>
              </a:spcBef>
              <a:spcAft>
                <a:spcPts val="0"/>
              </a:spcAft>
              <a:buSzPts val="1170"/>
              <a:buChar char="⚫"/>
              <a:defRPr/>
            </a:lvl4pPr>
            <a:lvl5pPr marL="1714500" lvl="4" indent="-227171" algn="l">
              <a:lnSpc>
                <a:spcPct val="100000"/>
              </a:lnSpc>
              <a:spcBef>
                <a:spcPts val="270"/>
              </a:spcBef>
              <a:spcAft>
                <a:spcPts val="0"/>
              </a:spcAft>
              <a:buSzPts val="1170"/>
              <a:buChar char="⚫"/>
              <a:defRPr/>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25" name="Google Shape;25;p16"/>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6"/>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1376391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Κεφαλίδα ενότητας">
    <p:spTree>
      <p:nvGrpSpPr>
        <p:cNvPr id="1" name="Shape 28"/>
        <p:cNvGrpSpPr/>
        <p:nvPr/>
      </p:nvGrpSpPr>
      <p:grpSpPr>
        <a:xfrm>
          <a:off x="0" y="0"/>
          <a:ext cx="0" cy="0"/>
          <a:chOff x="0" y="0"/>
          <a:chExt cx="0" cy="0"/>
        </a:xfrm>
      </p:grpSpPr>
      <p:sp>
        <p:nvSpPr>
          <p:cNvPr id="29" name="Google Shape;29;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4AE3AC"/>
              </a:buClr>
              <a:buSzPts val="5600"/>
              <a:buFont typeface="Calibri"/>
              <a:buNone/>
              <a:defRPr sz="4200" b="1" cap="none">
                <a:solidFill>
                  <a:srgbClr val="4AE3AC"/>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342900" lvl="0" indent="-171450" algn="l">
              <a:lnSpc>
                <a:spcPct val="100000"/>
              </a:lnSpc>
              <a:spcBef>
                <a:spcPts val="330"/>
              </a:spcBef>
              <a:spcAft>
                <a:spcPts val="0"/>
              </a:spcAft>
              <a:buSzPts val="2090"/>
              <a:buNone/>
              <a:defRPr sz="1650">
                <a:solidFill>
                  <a:schemeClr val="lt1"/>
                </a:solidFill>
              </a:defRPr>
            </a:lvl1pPr>
            <a:lvl2pPr marL="685800" lvl="1" indent="-171450" algn="l">
              <a:lnSpc>
                <a:spcPct val="100000"/>
              </a:lnSpc>
              <a:spcBef>
                <a:spcPts val="270"/>
              </a:spcBef>
              <a:spcAft>
                <a:spcPts val="0"/>
              </a:spcAft>
              <a:buSzPts val="1530"/>
              <a:buNone/>
              <a:defRPr sz="1350">
                <a:solidFill>
                  <a:schemeClr val="lt1"/>
                </a:solidFill>
              </a:defRPr>
            </a:lvl2pPr>
            <a:lvl3pPr marL="1028700" lvl="2" indent="-171450" algn="l">
              <a:lnSpc>
                <a:spcPct val="100000"/>
              </a:lnSpc>
              <a:spcBef>
                <a:spcPts val="240"/>
              </a:spcBef>
              <a:spcAft>
                <a:spcPts val="0"/>
              </a:spcAft>
              <a:buSzPts val="1120"/>
              <a:buNone/>
              <a:defRPr sz="1200">
                <a:solidFill>
                  <a:schemeClr val="lt1"/>
                </a:solidFill>
              </a:defRPr>
            </a:lvl3pPr>
            <a:lvl4pPr marL="1371600" lvl="3" indent="-171450" algn="l">
              <a:lnSpc>
                <a:spcPct val="100000"/>
              </a:lnSpc>
              <a:spcBef>
                <a:spcPts val="210"/>
              </a:spcBef>
              <a:spcAft>
                <a:spcPts val="0"/>
              </a:spcAft>
              <a:buSzPts val="910"/>
              <a:buNone/>
              <a:defRPr sz="1050">
                <a:solidFill>
                  <a:schemeClr val="lt1"/>
                </a:solidFill>
              </a:defRPr>
            </a:lvl4pPr>
            <a:lvl5pPr marL="1714500" lvl="4" indent="-171450" algn="l">
              <a:lnSpc>
                <a:spcPct val="100000"/>
              </a:lnSpc>
              <a:spcBef>
                <a:spcPts val="210"/>
              </a:spcBef>
              <a:spcAft>
                <a:spcPts val="0"/>
              </a:spcAft>
              <a:buSzPts val="910"/>
              <a:buNone/>
              <a:defRPr sz="1050">
                <a:solidFill>
                  <a:schemeClr val="lt1"/>
                </a:solidFill>
              </a:defRPr>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31" name="Google Shape;31;p17"/>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7"/>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7"/>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D0E9ED"/>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3230595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Δύο περιεχόμενα" type="twoObj">
  <p:cSld name="Δύο περιεχόμενα">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rmAutofit/>
          </a:bodyPr>
          <a:lstStyle>
            <a:lvl1pPr marL="342900" lvl="0" indent="-289084" algn="l">
              <a:lnSpc>
                <a:spcPct val="100000"/>
              </a:lnSpc>
              <a:spcBef>
                <a:spcPts val="390"/>
              </a:spcBef>
              <a:spcAft>
                <a:spcPts val="0"/>
              </a:spcAft>
              <a:buSzPts val="2470"/>
              <a:buChar char="⚫"/>
              <a:defRPr sz="1950"/>
            </a:lvl1pPr>
            <a:lvl2pPr marL="685800" lvl="1" indent="-268605" algn="l">
              <a:lnSpc>
                <a:spcPct val="100000"/>
              </a:lnSpc>
              <a:spcBef>
                <a:spcPts val="360"/>
              </a:spcBef>
              <a:spcAft>
                <a:spcPts val="0"/>
              </a:spcAft>
              <a:buSzPts val="2040"/>
              <a:buChar char="⚫"/>
              <a:defRPr sz="1800"/>
            </a:lvl2pPr>
            <a:lvl3pPr marL="1028700" lvl="2" indent="-238125" algn="l">
              <a:lnSpc>
                <a:spcPct val="100000"/>
              </a:lnSpc>
              <a:spcBef>
                <a:spcPts val="300"/>
              </a:spcBef>
              <a:spcAft>
                <a:spcPts val="0"/>
              </a:spcAft>
              <a:buSzPts val="1400"/>
              <a:buChar char="⚫"/>
              <a:defRPr sz="1500"/>
            </a:lvl3pPr>
            <a:lvl4pPr marL="1371600" lvl="3" indent="-227171" algn="l">
              <a:lnSpc>
                <a:spcPct val="100000"/>
              </a:lnSpc>
              <a:spcBef>
                <a:spcPts val="270"/>
              </a:spcBef>
              <a:spcAft>
                <a:spcPts val="0"/>
              </a:spcAft>
              <a:buSzPts val="1170"/>
              <a:buChar char="⚫"/>
              <a:defRPr sz="1350"/>
            </a:lvl4pPr>
            <a:lvl5pPr marL="1714500" lvl="4" indent="-227171" algn="l">
              <a:lnSpc>
                <a:spcPct val="100000"/>
              </a:lnSpc>
              <a:spcBef>
                <a:spcPts val="270"/>
              </a:spcBef>
              <a:spcAft>
                <a:spcPts val="0"/>
              </a:spcAft>
              <a:buSzPts val="1170"/>
              <a:buChar char="⚫"/>
              <a:defRPr sz="1350"/>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37" name="Google Shape;37;p18"/>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rmAutofit/>
          </a:bodyPr>
          <a:lstStyle>
            <a:lvl1pPr marL="342900" lvl="0" indent="-289084" algn="l">
              <a:lnSpc>
                <a:spcPct val="100000"/>
              </a:lnSpc>
              <a:spcBef>
                <a:spcPts val="390"/>
              </a:spcBef>
              <a:spcAft>
                <a:spcPts val="0"/>
              </a:spcAft>
              <a:buSzPts val="2470"/>
              <a:buChar char="⚫"/>
              <a:defRPr sz="1950"/>
            </a:lvl1pPr>
            <a:lvl2pPr marL="685800" lvl="1" indent="-268605" algn="l">
              <a:lnSpc>
                <a:spcPct val="100000"/>
              </a:lnSpc>
              <a:spcBef>
                <a:spcPts val="360"/>
              </a:spcBef>
              <a:spcAft>
                <a:spcPts val="0"/>
              </a:spcAft>
              <a:buSzPts val="2040"/>
              <a:buChar char="⚫"/>
              <a:defRPr sz="1800"/>
            </a:lvl2pPr>
            <a:lvl3pPr marL="1028700" lvl="2" indent="-238125" algn="l">
              <a:lnSpc>
                <a:spcPct val="100000"/>
              </a:lnSpc>
              <a:spcBef>
                <a:spcPts val="300"/>
              </a:spcBef>
              <a:spcAft>
                <a:spcPts val="0"/>
              </a:spcAft>
              <a:buSzPts val="1400"/>
              <a:buChar char="⚫"/>
              <a:defRPr sz="1500"/>
            </a:lvl3pPr>
            <a:lvl4pPr marL="1371600" lvl="3" indent="-227171" algn="l">
              <a:lnSpc>
                <a:spcPct val="100000"/>
              </a:lnSpc>
              <a:spcBef>
                <a:spcPts val="270"/>
              </a:spcBef>
              <a:spcAft>
                <a:spcPts val="0"/>
              </a:spcAft>
              <a:buSzPts val="1170"/>
              <a:buChar char="⚫"/>
              <a:defRPr sz="1350"/>
            </a:lvl4pPr>
            <a:lvl5pPr marL="1714500" lvl="4" indent="-227171" algn="l">
              <a:lnSpc>
                <a:spcPct val="100000"/>
              </a:lnSpc>
              <a:spcBef>
                <a:spcPts val="270"/>
              </a:spcBef>
              <a:spcAft>
                <a:spcPts val="0"/>
              </a:spcAft>
              <a:buSzPts val="1170"/>
              <a:buChar char="⚫"/>
              <a:defRPr sz="1350"/>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38" name="Google Shape;38;p18"/>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3941325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Σύγκριση" type="twoTxTwoObj">
  <p:cSld name="Σύγκριση">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lt2"/>
              </a:buClr>
              <a:buSzPts val="50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342900" lvl="0" indent="-171450" algn="l">
              <a:lnSpc>
                <a:spcPct val="100000"/>
              </a:lnSpc>
              <a:spcBef>
                <a:spcPts val="360"/>
              </a:spcBef>
              <a:spcAft>
                <a:spcPts val="0"/>
              </a:spcAft>
              <a:buSzPts val="2280"/>
              <a:buNone/>
              <a:defRPr sz="1800" b="1" cap="none">
                <a:solidFill>
                  <a:schemeClr val="lt2"/>
                </a:solidFill>
              </a:defRPr>
            </a:lvl1pPr>
            <a:lvl2pPr marL="685800" lvl="1" indent="-171450" algn="l">
              <a:lnSpc>
                <a:spcPct val="100000"/>
              </a:lnSpc>
              <a:spcBef>
                <a:spcPts val="300"/>
              </a:spcBef>
              <a:spcAft>
                <a:spcPts val="0"/>
              </a:spcAft>
              <a:buSzPts val="1700"/>
              <a:buNone/>
              <a:defRPr sz="1500" b="1"/>
            </a:lvl2pPr>
            <a:lvl3pPr marL="1028700" lvl="2" indent="-171450" algn="l">
              <a:lnSpc>
                <a:spcPct val="100000"/>
              </a:lnSpc>
              <a:spcBef>
                <a:spcPts val="270"/>
              </a:spcBef>
              <a:spcAft>
                <a:spcPts val="0"/>
              </a:spcAft>
              <a:buSzPts val="1260"/>
              <a:buNone/>
              <a:defRPr sz="1350" b="1"/>
            </a:lvl3pPr>
            <a:lvl4pPr marL="1371600" lvl="3" indent="-171450" algn="l">
              <a:lnSpc>
                <a:spcPct val="100000"/>
              </a:lnSpc>
              <a:spcBef>
                <a:spcPts val="240"/>
              </a:spcBef>
              <a:spcAft>
                <a:spcPts val="0"/>
              </a:spcAft>
              <a:buSzPts val="1040"/>
              <a:buNone/>
              <a:defRPr sz="1200" b="1"/>
            </a:lvl4pPr>
            <a:lvl5pPr marL="1714500" lvl="4" indent="-171450" algn="l">
              <a:lnSpc>
                <a:spcPct val="100000"/>
              </a:lnSpc>
              <a:spcBef>
                <a:spcPts val="240"/>
              </a:spcBef>
              <a:spcAft>
                <a:spcPts val="0"/>
              </a:spcAft>
              <a:buSzPts val="1040"/>
              <a:buNone/>
              <a:defRPr sz="1200" b="1"/>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44" name="Google Shape;44;p19"/>
          <p:cNvSpPr txBox="1">
            <a:spLocks noGrp="1"/>
          </p:cNvSpPr>
          <p:nvPr>
            <p:ph type="body" idx="2"/>
          </p:nvPr>
        </p:nvSpPr>
        <p:spPr>
          <a:xfrm>
            <a:off x="4645026" y="1394818"/>
            <a:ext cx="4041775" cy="491132"/>
          </a:xfrm>
          <a:prstGeom prst="rect">
            <a:avLst/>
          </a:prstGeom>
          <a:noFill/>
          <a:ln>
            <a:noFill/>
          </a:ln>
        </p:spPr>
        <p:txBody>
          <a:bodyPr spcFirstLastPara="1" wrap="square" lIns="45700" tIns="0" rIns="45700" bIns="0" anchor="ctr" anchorCtr="0">
            <a:normAutofit/>
          </a:bodyPr>
          <a:lstStyle>
            <a:lvl1pPr marL="342900" lvl="0" indent="-171450" algn="l">
              <a:lnSpc>
                <a:spcPct val="100000"/>
              </a:lnSpc>
              <a:spcBef>
                <a:spcPts val="360"/>
              </a:spcBef>
              <a:spcAft>
                <a:spcPts val="0"/>
              </a:spcAft>
              <a:buSzPts val="2280"/>
              <a:buNone/>
              <a:defRPr sz="1800" b="1" cap="none">
                <a:solidFill>
                  <a:schemeClr val="lt2"/>
                </a:solidFill>
              </a:defRPr>
            </a:lvl1pPr>
            <a:lvl2pPr marL="685800" lvl="1" indent="-171450" algn="l">
              <a:lnSpc>
                <a:spcPct val="100000"/>
              </a:lnSpc>
              <a:spcBef>
                <a:spcPts val="300"/>
              </a:spcBef>
              <a:spcAft>
                <a:spcPts val="0"/>
              </a:spcAft>
              <a:buSzPts val="1700"/>
              <a:buNone/>
              <a:defRPr sz="1500" b="1"/>
            </a:lvl2pPr>
            <a:lvl3pPr marL="1028700" lvl="2" indent="-171450" algn="l">
              <a:lnSpc>
                <a:spcPct val="100000"/>
              </a:lnSpc>
              <a:spcBef>
                <a:spcPts val="270"/>
              </a:spcBef>
              <a:spcAft>
                <a:spcPts val="0"/>
              </a:spcAft>
              <a:buSzPts val="1260"/>
              <a:buNone/>
              <a:defRPr sz="1350" b="1"/>
            </a:lvl3pPr>
            <a:lvl4pPr marL="1371600" lvl="3" indent="-171450" algn="l">
              <a:lnSpc>
                <a:spcPct val="100000"/>
              </a:lnSpc>
              <a:spcBef>
                <a:spcPts val="240"/>
              </a:spcBef>
              <a:spcAft>
                <a:spcPts val="0"/>
              </a:spcAft>
              <a:buSzPts val="1040"/>
              <a:buNone/>
              <a:defRPr sz="1200" b="1"/>
            </a:lvl4pPr>
            <a:lvl5pPr marL="1714500" lvl="4" indent="-171450" algn="l">
              <a:lnSpc>
                <a:spcPct val="100000"/>
              </a:lnSpc>
              <a:spcBef>
                <a:spcPts val="240"/>
              </a:spcBef>
              <a:spcAft>
                <a:spcPts val="0"/>
              </a:spcAft>
              <a:buSzPts val="1040"/>
              <a:buNone/>
              <a:defRPr sz="1200" b="1"/>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45" name="Google Shape;45;p19"/>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rmAutofit/>
          </a:bodyPr>
          <a:lstStyle>
            <a:lvl1pPr marL="342900" lvl="0" indent="-270986" algn="l">
              <a:lnSpc>
                <a:spcPct val="100000"/>
              </a:lnSpc>
              <a:spcBef>
                <a:spcPts val="330"/>
              </a:spcBef>
              <a:spcAft>
                <a:spcPts val="0"/>
              </a:spcAft>
              <a:buSzPts val="2090"/>
              <a:buChar char="⚫"/>
              <a:defRPr sz="1650"/>
            </a:lvl1pPr>
            <a:lvl2pPr marL="685800" lvl="1" indent="-252413" algn="l">
              <a:lnSpc>
                <a:spcPct val="100000"/>
              </a:lnSpc>
              <a:spcBef>
                <a:spcPts val="300"/>
              </a:spcBef>
              <a:spcAft>
                <a:spcPts val="0"/>
              </a:spcAft>
              <a:buSzPts val="1700"/>
              <a:buChar char="⚫"/>
              <a:defRPr sz="1500"/>
            </a:lvl2pPr>
            <a:lvl3pPr marL="1028700" lvl="2" indent="-231458" algn="l">
              <a:lnSpc>
                <a:spcPct val="100000"/>
              </a:lnSpc>
              <a:spcBef>
                <a:spcPts val="270"/>
              </a:spcBef>
              <a:spcAft>
                <a:spcPts val="0"/>
              </a:spcAft>
              <a:buSzPts val="1260"/>
              <a:buChar char="⚫"/>
              <a:defRPr sz="1350"/>
            </a:lvl3pPr>
            <a:lvl4pPr marL="1371600" lvl="3" indent="-220979" algn="l">
              <a:lnSpc>
                <a:spcPct val="100000"/>
              </a:lnSpc>
              <a:spcBef>
                <a:spcPts val="240"/>
              </a:spcBef>
              <a:spcAft>
                <a:spcPts val="0"/>
              </a:spcAft>
              <a:buSzPts val="1040"/>
              <a:buChar char="⚫"/>
              <a:defRPr sz="1200"/>
            </a:lvl4pPr>
            <a:lvl5pPr marL="1714500" lvl="4" indent="-220979" algn="l">
              <a:lnSpc>
                <a:spcPct val="100000"/>
              </a:lnSpc>
              <a:spcBef>
                <a:spcPts val="240"/>
              </a:spcBef>
              <a:spcAft>
                <a:spcPts val="0"/>
              </a:spcAft>
              <a:buSzPts val="1040"/>
              <a:buChar char="⚫"/>
              <a:defRPr sz="1200"/>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46" name="Google Shape;46;p19"/>
          <p:cNvSpPr txBox="1">
            <a:spLocks noGrp="1"/>
          </p:cNvSpPr>
          <p:nvPr>
            <p:ph type="body" idx="4"/>
          </p:nvPr>
        </p:nvSpPr>
        <p:spPr>
          <a:xfrm>
            <a:off x="4645026" y="1885950"/>
            <a:ext cx="4041775" cy="2884290"/>
          </a:xfrm>
          <a:prstGeom prst="rect">
            <a:avLst/>
          </a:prstGeom>
          <a:noFill/>
          <a:ln>
            <a:noFill/>
          </a:ln>
        </p:spPr>
        <p:txBody>
          <a:bodyPr spcFirstLastPara="1" wrap="square" lIns="91425" tIns="0" rIns="91425" bIns="45700" anchor="t" anchorCtr="0">
            <a:normAutofit/>
          </a:bodyPr>
          <a:lstStyle>
            <a:lvl1pPr marL="342900" lvl="0" indent="-270986" algn="l">
              <a:lnSpc>
                <a:spcPct val="100000"/>
              </a:lnSpc>
              <a:spcBef>
                <a:spcPts val="330"/>
              </a:spcBef>
              <a:spcAft>
                <a:spcPts val="0"/>
              </a:spcAft>
              <a:buSzPts val="2090"/>
              <a:buChar char="⚫"/>
              <a:defRPr sz="1650"/>
            </a:lvl1pPr>
            <a:lvl2pPr marL="685800" lvl="1" indent="-252413" algn="l">
              <a:lnSpc>
                <a:spcPct val="100000"/>
              </a:lnSpc>
              <a:spcBef>
                <a:spcPts val="300"/>
              </a:spcBef>
              <a:spcAft>
                <a:spcPts val="0"/>
              </a:spcAft>
              <a:buSzPts val="1700"/>
              <a:buChar char="⚫"/>
              <a:defRPr sz="1500"/>
            </a:lvl2pPr>
            <a:lvl3pPr marL="1028700" lvl="2" indent="-231458" algn="l">
              <a:lnSpc>
                <a:spcPct val="100000"/>
              </a:lnSpc>
              <a:spcBef>
                <a:spcPts val="270"/>
              </a:spcBef>
              <a:spcAft>
                <a:spcPts val="0"/>
              </a:spcAft>
              <a:buSzPts val="1260"/>
              <a:buChar char="⚫"/>
              <a:defRPr sz="1350"/>
            </a:lvl3pPr>
            <a:lvl4pPr marL="1371600" lvl="3" indent="-220979" algn="l">
              <a:lnSpc>
                <a:spcPct val="100000"/>
              </a:lnSpc>
              <a:spcBef>
                <a:spcPts val="240"/>
              </a:spcBef>
              <a:spcAft>
                <a:spcPts val="0"/>
              </a:spcAft>
              <a:buSzPts val="1040"/>
              <a:buChar char="⚫"/>
              <a:defRPr sz="1200"/>
            </a:lvl4pPr>
            <a:lvl5pPr marL="1714500" lvl="4" indent="-220979" algn="l">
              <a:lnSpc>
                <a:spcPct val="100000"/>
              </a:lnSpc>
              <a:spcBef>
                <a:spcPts val="240"/>
              </a:spcBef>
              <a:spcAft>
                <a:spcPts val="0"/>
              </a:spcAft>
              <a:buSzPts val="1040"/>
              <a:buChar char="⚫"/>
              <a:defRPr sz="1200"/>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47" name="Google Shape;47;p19"/>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2018589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Μόνο τίτλος" type="titleOnly">
  <p:cSld name="Μόνο τίτλος">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lt2"/>
              </a:buClr>
              <a:buSzPts val="5000"/>
              <a:buFont typeface="Calibri"/>
              <a:buNone/>
              <a:defRPr sz="3750" b="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1003308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Κενή" type="blank">
  <p:cSld name="Κενή">
    <p:spTree>
      <p:nvGrpSpPr>
        <p:cNvPr id="1" name="Shape 55"/>
        <p:cNvGrpSpPr/>
        <p:nvPr/>
      </p:nvGrpSpPr>
      <p:grpSpPr>
        <a:xfrm>
          <a:off x="0" y="0"/>
          <a:ext cx="0" cy="0"/>
          <a:chOff x="0" y="0"/>
          <a:chExt cx="0" cy="0"/>
        </a:xfrm>
      </p:grpSpPr>
      <p:sp>
        <p:nvSpPr>
          <p:cNvPr id="56" name="Google Shape;56;p21"/>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268284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Περιεχόμενο με λεζάντα">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685800" y="385764"/>
            <a:ext cx="2743200" cy="871538"/>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lt2"/>
              </a:buClr>
              <a:buSzPts val="2600"/>
              <a:buFont typeface="Calibri"/>
              <a:buNone/>
              <a:defRPr sz="1950" b="0">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685800" y="1257300"/>
            <a:ext cx="2743200" cy="3429000"/>
          </a:xfrm>
          <a:prstGeom prst="rect">
            <a:avLst/>
          </a:prstGeom>
          <a:noFill/>
          <a:ln>
            <a:noFill/>
          </a:ln>
        </p:spPr>
        <p:txBody>
          <a:bodyPr spcFirstLastPara="1" wrap="square" lIns="18275" tIns="45700" rIns="18275" bIns="45700" anchor="t" anchorCtr="0">
            <a:normAutofit/>
          </a:bodyPr>
          <a:lstStyle>
            <a:lvl1pPr marL="342900" lvl="0" indent="-171450" algn="l">
              <a:lnSpc>
                <a:spcPct val="100000"/>
              </a:lnSpc>
              <a:spcBef>
                <a:spcPts val="210"/>
              </a:spcBef>
              <a:spcAft>
                <a:spcPts val="0"/>
              </a:spcAft>
              <a:buSzPts val="1330"/>
              <a:buNone/>
              <a:defRPr sz="1050"/>
            </a:lvl1pPr>
            <a:lvl2pPr marL="685800" lvl="1" indent="-171450" algn="l">
              <a:lnSpc>
                <a:spcPct val="100000"/>
              </a:lnSpc>
              <a:spcBef>
                <a:spcPts val="180"/>
              </a:spcBef>
              <a:spcAft>
                <a:spcPts val="0"/>
              </a:spcAft>
              <a:buSzPts val="1020"/>
              <a:buNone/>
              <a:defRPr sz="900"/>
            </a:lvl2pPr>
            <a:lvl3pPr marL="1028700" lvl="2" indent="-171450" algn="l">
              <a:lnSpc>
                <a:spcPct val="100000"/>
              </a:lnSpc>
              <a:spcBef>
                <a:spcPts val="150"/>
              </a:spcBef>
              <a:spcAft>
                <a:spcPts val="0"/>
              </a:spcAft>
              <a:buSzPts val="700"/>
              <a:buNone/>
              <a:defRPr sz="750"/>
            </a:lvl3pPr>
            <a:lvl4pPr marL="1371600" lvl="3" indent="-171450" algn="l">
              <a:lnSpc>
                <a:spcPct val="100000"/>
              </a:lnSpc>
              <a:spcBef>
                <a:spcPts val="135"/>
              </a:spcBef>
              <a:spcAft>
                <a:spcPts val="0"/>
              </a:spcAft>
              <a:buSzPts val="585"/>
              <a:buNone/>
              <a:defRPr sz="675"/>
            </a:lvl4pPr>
            <a:lvl5pPr marL="1714500" lvl="4" indent="-171450" algn="l">
              <a:lnSpc>
                <a:spcPct val="100000"/>
              </a:lnSpc>
              <a:spcBef>
                <a:spcPts val="135"/>
              </a:spcBef>
              <a:spcAft>
                <a:spcPts val="0"/>
              </a:spcAft>
              <a:buSzPts val="585"/>
              <a:buNone/>
              <a:defRPr sz="675"/>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62" name="Google Shape;62;p22"/>
          <p:cNvSpPr txBox="1">
            <a:spLocks noGrp="1"/>
          </p:cNvSpPr>
          <p:nvPr>
            <p:ph type="body" idx="2"/>
          </p:nvPr>
        </p:nvSpPr>
        <p:spPr>
          <a:xfrm>
            <a:off x="3575050" y="1257300"/>
            <a:ext cx="5111750" cy="3429000"/>
          </a:xfrm>
          <a:prstGeom prst="rect">
            <a:avLst/>
          </a:prstGeom>
          <a:noFill/>
          <a:ln>
            <a:noFill/>
          </a:ln>
        </p:spPr>
        <p:txBody>
          <a:bodyPr spcFirstLastPara="1" wrap="square" lIns="91425" tIns="0" rIns="91425" bIns="45700" anchor="t" anchorCtr="0">
            <a:normAutofit/>
          </a:bodyPr>
          <a:lstStyle>
            <a:lvl1pPr marL="342900" lvl="0" indent="-298133" algn="l">
              <a:lnSpc>
                <a:spcPct val="100000"/>
              </a:lnSpc>
              <a:spcBef>
                <a:spcPts val="420"/>
              </a:spcBef>
              <a:spcAft>
                <a:spcPts val="0"/>
              </a:spcAft>
              <a:buSzPts val="2660"/>
              <a:buChar char="⚫"/>
              <a:defRPr sz="2100"/>
            </a:lvl1pPr>
            <a:lvl2pPr marL="685800" lvl="1" indent="-276701" algn="l">
              <a:lnSpc>
                <a:spcPct val="100000"/>
              </a:lnSpc>
              <a:spcBef>
                <a:spcPts val="390"/>
              </a:spcBef>
              <a:spcAft>
                <a:spcPts val="0"/>
              </a:spcAft>
              <a:buSzPts val="2210"/>
              <a:buChar char="⚫"/>
              <a:defRPr sz="1950"/>
            </a:lvl2pPr>
            <a:lvl3pPr marL="1028700" lvl="2" indent="-251460" algn="l">
              <a:lnSpc>
                <a:spcPct val="100000"/>
              </a:lnSpc>
              <a:spcBef>
                <a:spcPts val="360"/>
              </a:spcBef>
              <a:spcAft>
                <a:spcPts val="0"/>
              </a:spcAft>
              <a:buSzPts val="1680"/>
              <a:buChar char="⚫"/>
              <a:defRPr sz="1800"/>
            </a:lvl3pPr>
            <a:lvl4pPr marL="1371600" lvl="3" indent="-233363" algn="l">
              <a:lnSpc>
                <a:spcPct val="100000"/>
              </a:lnSpc>
              <a:spcBef>
                <a:spcPts val="300"/>
              </a:spcBef>
              <a:spcAft>
                <a:spcPts val="0"/>
              </a:spcAft>
              <a:buSzPts val="1300"/>
              <a:buChar char="⚫"/>
              <a:defRPr sz="1500"/>
            </a:lvl4pPr>
            <a:lvl5pPr marL="1714500" lvl="4" indent="-227171" algn="l">
              <a:lnSpc>
                <a:spcPct val="100000"/>
              </a:lnSpc>
              <a:spcBef>
                <a:spcPts val="270"/>
              </a:spcBef>
              <a:spcAft>
                <a:spcPts val="0"/>
              </a:spcAft>
              <a:buSzPts val="1170"/>
              <a:buChar char="⚫"/>
              <a:defRPr sz="1350"/>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63" name="Google Shape;63;p22"/>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596670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Εικόνα με λεζάντα" type="picTx">
  <p:cSld name="Εικόνα με λεζάντα">
    <p:spTree>
      <p:nvGrpSpPr>
        <p:cNvPr id="1" name="Shape 66"/>
        <p:cNvGrpSpPr/>
        <p:nvPr/>
      </p:nvGrpSpPr>
      <p:grpSpPr>
        <a:xfrm>
          <a:off x="0" y="0"/>
          <a:ext cx="0" cy="0"/>
          <a:chOff x="0" y="0"/>
          <a:chExt cx="0" cy="0"/>
        </a:xfrm>
      </p:grpSpPr>
      <p:sp>
        <p:nvSpPr>
          <p:cNvPr id="67" name="Google Shape;67;p23"/>
          <p:cNvSpPr/>
          <p:nvPr/>
        </p:nvSpPr>
        <p:spPr>
          <a:xfrm rot="-10380000" flipH="1">
            <a:off x="3165753" y="831058"/>
            <a:ext cx="5257800" cy="30861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313"/>
              </a:srgbClr>
            </a:outerShdw>
          </a:effectLst>
        </p:spPr>
        <p:txBody>
          <a:bodyPr spcFirstLastPara="1" wrap="square" lIns="68569" tIns="34275" rIns="68569" bIns="34275" anchor="ctr" anchorCtr="0">
            <a:noAutofit/>
          </a:bodyPr>
          <a:lstStyle/>
          <a:p>
            <a:pPr algn="ctr">
              <a:buSzPts val="1800"/>
            </a:pPr>
            <a:endParaRPr sz="1350">
              <a:solidFill>
                <a:srgbClr val="FFFFFF"/>
              </a:solidFill>
              <a:latin typeface="Constantia"/>
              <a:ea typeface="Constantia"/>
              <a:cs typeface="Constantia"/>
              <a:sym typeface="Constantia"/>
            </a:endParaRPr>
          </a:p>
        </p:txBody>
      </p:sp>
      <p:sp>
        <p:nvSpPr>
          <p:cNvPr id="68" name="Google Shape;68;p23"/>
          <p:cNvSpPr/>
          <p:nvPr/>
        </p:nvSpPr>
        <p:spPr>
          <a:xfrm rot="-10380000" flipH="1">
            <a:off x="8004134" y="4019827"/>
            <a:ext cx="155448" cy="116586"/>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274"/>
              </a:srgbClr>
            </a:outerShdw>
          </a:effectLst>
        </p:spPr>
        <p:txBody>
          <a:bodyPr spcFirstLastPara="1" wrap="square" lIns="68569" tIns="34275" rIns="68569" bIns="34275" anchor="ctr" anchorCtr="0">
            <a:noAutofit/>
          </a:bodyPr>
          <a:lstStyle/>
          <a:p>
            <a:pPr algn="ctr">
              <a:buSzPts val="1800"/>
            </a:pPr>
            <a:endParaRPr sz="1350">
              <a:solidFill>
                <a:srgbClr val="FFFFFF"/>
              </a:solidFill>
              <a:latin typeface="Constantia"/>
              <a:ea typeface="Constantia"/>
              <a:cs typeface="Constantia"/>
              <a:sym typeface="Constantia"/>
            </a:endParaRPr>
          </a:p>
        </p:txBody>
      </p:sp>
      <p:sp>
        <p:nvSpPr>
          <p:cNvPr id="69" name="Google Shape;69;p23"/>
          <p:cNvSpPr txBox="1">
            <a:spLocks noGrp="1"/>
          </p:cNvSpPr>
          <p:nvPr>
            <p:ph type="title"/>
          </p:nvPr>
        </p:nvSpPr>
        <p:spPr>
          <a:xfrm>
            <a:off x="609600" y="882747"/>
            <a:ext cx="2212848" cy="1186966"/>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chemeClr val="lt2"/>
              </a:buClr>
              <a:buSzPts val="2000"/>
              <a:buFont typeface="Calibri"/>
              <a:buNone/>
              <a:defRPr sz="1500" b="1">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609600" y="2121589"/>
            <a:ext cx="2209800" cy="1634490"/>
          </a:xfrm>
          <a:prstGeom prst="rect">
            <a:avLst/>
          </a:prstGeom>
          <a:noFill/>
          <a:ln>
            <a:noFill/>
          </a:ln>
        </p:spPr>
        <p:txBody>
          <a:bodyPr spcFirstLastPara="1" wrap="square" lIns="64000" tIns="45700" rIns="45700" bIns="45700" anchor="t" anchorCtr="0">
            <a:normAutofit/>
          </a:bodyPr>
          <a:lstStyle>
            <a:lvl1pPr marL="342900" lvl="0" indent="-171450" algn="l">
              <a:lnSpc>
                <a:spcPct val="100000"/>
              </a:lnSpc>
              <a:spcBef>
                <a:spcPts val="188"/>
              </a:spcBef>
              <a:spcAft>
                <a:spcPts val="0"/>
              </a:spcAft>
              <a:buSzPts val="1235"/>
              <a:buFont typeface="Constantia"/>
              <a:buNone/>
              <a:defRPr sz="975"/>
            </a:lvl1pPr>
            <a:lvl2pPr marL="685800" lvl="1" indent="-220027" algn="l">
              <a:lnSpc>
                <a:spcPct val="100000"/>
              </a:lnSpc>
              <a:spcBef>
                <a:spcPts val="180"/>
              </a:spcBef>
              <a:spcAft>
                <a:spcPts val="0"/>
              </a:spcAft>
              <a:buSzPts val="1020"/>
              <a:buChar char="⚫"/>
              <a:defRPr sz="900"/>
            </a:lvl2pPr>
            <a:lvl3pPr marL="1028700" lvl="2" indent="-204788" algn="l">
              <a:lnSpc>
                <a:spcPct val="100000"/>
              </a:lnSpc>
              <a:spcBef>
                <a:spcPts val="150"/>
              </a:spcBef>
              <a:spcAft>
                <a:spcPts val="0"/>
              </a:spcAft>
              <a:buSzPts val="700"/>
              <a:buChar char="⚫"/>
              <a:defRPr sz="750"/>
            </a:lvl3pPr>
            <a:lvl4pPr marL="1371600" lvl="3" indent="-199310" algn="l">
              <a:lnSpc>
                <a:spcPct val="100000"/>
              </a:lnSpc>
              <a:spcBef>
                <a:spcPts val="135"/>
              </a:spcBef>
              <a:spcAft>
                <a:spcPts val="0"/>
              </a:spcAft>
              <a:buSzPts val="585"/>
              <a:buChar char="⚫"/>
              <a:defRPr sz="675"/>
            </a:lvl4pPr>
            <a:lvl5pPr marL="1714500" lvl="4" indent="-199310" algn="l">
              <a:lnSpc>
                <a:spcPct val="100000"/>
              </a:lnSpc>
              <a:spcBef>
                <a:spcPts val="135"/>
              </a:spcBef>
              <a:spcAft>
                <a:spcPts val="0"/>
              </a:spcAft>
              <a:buSzPts val="585"/>
              <a:buChar char="⚫"/>
              <a:defRPr sz="675"/>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71" name="Google Shape;71;p23"/>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077200" y="4767263"/>
            <a:ext cx="6096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
        <p:nvSpPr>
          <p:cNvPr id="74" name="Google Shape;74;p23"/>
          <p:cNvSpPr>
            <a:spLocks noGrp="1"/>
          </p:cNvSpPr>
          <p:nvPr>
            <p:ph type="pic" idx="2"/>
          </p:nvPr>
        </p:nvSpPr>
        <p:spPr>
          <a:xfrm rot="420000">
            <a:off x="3485793" y="899638"/>
            <a:ext cx="4617720" cy="2948940"/>
          </a:xfrm>
          <a:prstGeom prst="rect">
            <a:avLst/>
          </a:prstGeom>
          <a:solidFill>
            <a:schemeClr val="dk2"/>
          </a:solidFill>
          <a:ln w="9525" cap="rnd" cmpd="sng">
            <a:solidFill>
              <a:srgbClr val="C0C0C0"/>
            </a:solidFill>
            <a:prstDash val="solid"/>
            <a:round/>
            <a:headEnd type="none" w="sm" len="sm"/>
            <a:tailEnd type="none" w="sm" len="sm"/>
          </a:ln>
        </p:spPr>
      </p:sp>
      <p:sp>
        <p:nvSpPr>
          <p:cNvPr id="75" name="Google Shape;75;p23"/>
          <p:cNvSpPr/>
          <p:nvPr/>
        </p:nvSpPr>
        <p:spPr>
          <a:xfrm rot="10800000" flipH="1">
            <a:off x="-9525" y="4362450"/>
            <a:ext cx="9163050" cy="78105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68569" tIns="34275" rIns="68569" bIns="34275" anchor="t" anchorCtr="0">
            <a:noAutofit/>
          </a:bodyPr>
          <a:lstStyle/>
          <a:p>
            <a:pPr>
              <a:buSzPts val="1800"/>
            </a:pPr>
            <a:endParaRPr sz="1350">
              <a:latin typeface="Constantia"/>
              <a:ea typeface="Constantia"/>
              <a:cs typeface="Constantia"/>
              <a:sym typeface="Constantia"/>
            </a:endParaRPr>
          </a:p>
        </p:txBody>
      </p:sp>
      <p:sp>
        <p:nvSpPr>
          <p:cNvPr id="76" name="Google Shape;76;p23"/>
          <p:cNvSpPr/>
          <p:nvPr/>
        </p:nvSpPr>
        <p:spPr>
          <a:xfrm rot="10800000" flipH="1">
            <a:off x="4381500" y="4664869"/>
            <a:ext cx="4762500" cy="478631"/>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68569" tIns="34275" rIns="68569" bIns="34275" anchor="t" anchorCtr="0">
            <a:noAutofit/>
          </a:bodyPr>
          <a:lstStyle/>
          <a:p>
            <a:pPr>
              <a:buSzPts val="1800"/>
            </a:pPr>
            <a:endParaRPr sz="1350">
              <a:latin typeface="Constantia"/>
              <a:ea typeface="Constantia"/>
              <a:cs typeface="Constantia"/>
              <a:sym typeface="Constantia"/>
            </a:endParaRPr>
          </a:p>
        </p:txBody>
      </p:sp>
    </p:spTree>
    <p:extLst>
      <p:ext uri="{BB962C8B-B14F-4D97-AF65-F5344CB8AC3E}">
        <p14:creationId xmlns:p14="http://schemas.microsoft.com/office/powerpoint/2010/main" val="150866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Τίτλος και Κατακόρυφο κείμενο">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body" idx="1"/>
          </p:nvPr>
        </p:nvSpPr>
        <p:spPr>
          <a:xfrm rot="5400000">
            <a:off x="2926080" y="-1017270"/>
            <a:ext cx="3291840" cy="8229600"/>
          </a:xfrm>
          <a:prstGeom prst="rect">
            <a:avLst/>
          </a:prstGeom>
          <a:noFill/>
          <a:ln>
            <a:noFill/>
          </a:ln>
        </p:spPr>
        <p:txBody>
          <a:bodyPr spcFirstLastPara="1" wrap="square" lIns="91425" tIns="45700" rIns="91425" bIns="45700" anchor="t" anchorCtr="0">
            <a:normAutofit/>
          </a:bodyPr>
          <a:lstStyle>
            <a:lvl1pPr marL="342900" lvl="0" indent="-252889" algn="l">
              <a:lnSpc>
                <a:spcPct val="100000"/>
              </a:lnSpc>
              <a:spcBef>
                <a:spcPts val="270"/>
              </a:spcBef>
              <a:spcAft>
                <a:spcPts val="0"/>
              </a:spcAft>
              <a:buSzPts val="1710"/>
              <a:buChar char="⚫"/>
              <a:defRPr/>
            </a:lvl1pPr>
            <a:lvl2pPr marL="685800" lvl="1" indent="-244316" algn="l">
              <a:lnSpc>
                <a:spcPct val="100000"/>
              </a:lnSpc>
              <a:spcBef>
                <a:spcPts val="270"/>
              </a:spcBef>
              <a:spcAft>
                <a:spcPts val="0"/>
              </a:spcAft>
              <a:buSzPts val="1530"/>
              <a:buChar char="⚫"/>
              <a:defRPr/>
            </a:lvl2pPr>
            <a:lvl3pPr marL="1028700" lvl="2" indent="-231458" algn="l">
              <a:lnSpc>
                <a:spcPct val="100000"/>
              </a:lnSpc>
              <a:spcBef>
                <a:spcPts val="270"/>
              </a:spcBef>
              <a:spcAft>
                <a:spcPts val="0"/>
              </a:spcAft>
              <a:buSzPts val="1260"/>
              <a:buChar char="⚫"/>
              <a:defRPr/>
            </a:lvl3pPr>
            <a:lvl4pPr marL="1371600" lvl="3" indent="-227171" algn="l">
              <a:lnSpc>
                <a:spcPct val="100000"/>
              </a:lnSpc>
              <a:spcBef>
                <a:spcPts val="270"/>
              </a:spcBef>
              <a:spcAft>
                <a:spcPts val="0"/>
              </a:spcAft>
              <a:buSzPts val="1170"/>
              <a:buChar char="⚫"/>
              <a:defRPr/>
            </a:lvl4pPr>
            <a:lvl5pPr marL="1714500" lvl="4" indent="-227171" algn="l">
              <a:lnSpc>
                <a:spcPct val="100000"/>
              </a:lnSpc>
              <a:spcBef>
                <a:spcPts val="270"/>
              </a:spcBef>
              <a:spcAft>
                <a:spcPts val="0"/>
              </a:spcAft>
              <a:buSzPts val="1170"/>
              <a:buChar char="⚫"/>
              <a:defRPr/>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80" name="Google Shape;80;p24"/>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4"/>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3374525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Κατακόρυφος τίτλος και Κείμενο">
    <p:spTree>
      <p:nvGrpSpPr>
        <p:cNvPr id="1" name="Shape 83"/>
        <p:cNvGrpSpPr/>
        <p:nvPr/>
      </p:nvGrpSpPr>
      <p:grpSpPr>
        <a:xfrm>
          <a:off x="0" y="0"/>
          <a:ext cx="0" cy="0"/>
          <a:chOff x="0" y="0"/>
          <a:chExt cx="0" cy="0"/>
        </a:xfrm>
      </p:grpSpPr>
      <p:sp>
        <p:nvSpPr>
          <p:cNvPr id="84" name="Google Shape;84;p25"/>
          <p:cNvSpPr txBox="1">
            <a:spLocks noGrp="1"/>
          </p:cNvSpPr>
          <p:nvPr>
            <p:ph type="title"/>
          </p:nvPr>
        </p:nvSpPr>
        <p:spPr>
          <a:xfrm rot="5400000">
            <a:off x="5703690" y="1611512"/>
            <a:ext cx="3908822" cy="20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5"/>
          <p:cNvSpPr txBox="1">
            <a:spLocks noGrp="1"/>
          </p:cNvSpPr>
          <p:nvPr>
            <p:ph type="body" idx="1"/>
          </p:nvPr>
        </p:nvSpPr>
        <p:spPr>
          <a:xfrm rot="5400000">
            <a:off x="1512690" y="-369689"/>
            <a:ext cx="3908822" cy="6019800"/>
          </a:xfrm>
          <a:prstGeom prst="rect">
            <a:avLst/>
          </a:prstGeom>
          <a:noFill/>
          <a:ln>
            <a:noFill/>
          </a:ln>
        </p:spPr>
        <p:txBody>
          <a:bodyPr spcFirstLastPara="1" wrap="square" lIns="91425" tIns="45700" rIns="91425" bIns="45700" anchor="t" anchorCtr="0">
            <a:normAutofit/>
          </a:bodyPr>
          <a:lstStyle>
            <a:lvl1pPr marL="342900" lvl="0" indent="-252889" algn="l">
              <a:lnSpc>
                <a:spcPct val="100000"/>
              </a:lnSpc>
              <a:spcBef>
                <a:spcPts val="270"/>
              </a:spcBef>
              <a:spcAft>
                <a:spcPts val="0"/>
              </a:spcAft>
              <a:buSzPts val="1710"/>
              <a:buChar char="⚫"/>
              <a:defRPr/>
            </a:lvl1pPr>
            <a:lvl2pPr marL="685800" lvl="1" indent="-244316" algn="l">
              <a:lnSpc>
                <a:spcPct val="100000"/>
              </a:lnSpc>
              <a:spcBef>
                <a:spcPts val="270"/>
              </a:spcBef>
              <a:spcAft>
                <a:spcPts val="0"/>
              </a:spcAft>
              <a:buSzPts val="1530"/>
              <a:buChar char="⚫"/>
              <a:defRPr/>
            </a:lvl2pPr>
            <a:lvl3pPr marL="1028700" lvl="2" indent="-231458" algn="l">
              <a:lnSpc>
                <a:spcPct val="100000"/>
              </a:lnSpc>
              <a:spcBef>
                <a:spcPts val="270"/>
              </a:spcBef>
              <a:spcAft>
                <a:spcPts val="0"/>
              </a:spcAft>
              <a:buSzPts val="1260"/>
              <a:buChar char="⚫"/>
              <a:defRPr/>
            </a:lvl3pPr>
            <a:lvl4pPr marL="1371600" lvl="3" indent="-227171" algn="l">
              <a:lnSpc>
                <a:spcPct val="100000"/>
              </a:lnSpc>
              <a:spcBef>
                <a:spcPts val="270"/>
              </a:spcBef>
              <a:spcAft>
                <a:spcPts val="0"/>
              </a:spcAft>
              <a:buSzPts val="1170"/>
              <a:buChar char="⚫"/>
              <a:defRPr/>
            </a:lvl4pPr>
            <a:lvl5pPr marL="1714500" lvl="4" indent="-227171" algn="l">
              <a:lnSpc>
                <a:spcPct val="100000"/>
              </a:lnSpc>
              <a:spcBef>
                <a:spcPts val="270"/>
              </a:spcBef>
              <a:spcAft>
                <a:spcPts val="0"/>
              </a:spcAft>
              <a:buSzPts val="1170"/>
              <a:buChar char="⚫"/>
              <a:defRPr/>
            </a:lvl5pPr>
            <a:lvl6pPr marL="2057400" lvl="5" indent="-240029" algn="l">
              <a:lnSpc>
                <a:spcPct val="100000"/>
              </a:lnSpc>
              <a:spcBef>
                <a:spcPts val="270"/>
              </a:spcBef>
              <a:spcAft>
                <a:spcPts val="0"/>
              </a:spcAft>
              <a:buSzPts val="1440"/>
              <a:buChar char="⚫"/>
              <a:defRPr/>
            </a:lvl6pPr>
            <a:lvl7pPr marL="2400300" lvl="6" indent="-240029" algn="l">
              <a:lnSpc>
                <a:spcPct val="100000"/>
              </a:lnSpc>
              <a:spcBef>
                <a:spcPts val="270"/>
              </a:spcBef>
              <a:spcAft>
                <a:spcPts val="0"/>
              </a:spcAft>
              <a:buSzPts val="1440"/>
              <a:buChar char="⚫"/>
              <a:defRPr/>
            </a:lvl7pPr>
            <a:lvl8pPr marL="2743200" lvl="7" indent="-257175" algn="l">
              <a:lnSpc>
                <a:spcPct val="100000"/>
              </a:lnSpc>
              <a:spcBef>
                <a:spcPts val="270"/>
              </a:spcBef>
              <a:spcAft>
                <a:spcPts val="0"/>
              </a:spcAft>
              <a:buSzPts val="1800"/>
              <a:buChar char="•"/>
              <a:defRPr/>
            </a:lvl8pPr>
            <a:lvl9pPr marL="3086100" lvl="8" indent="-257175" algn="l">
              <a:lnSpc>
                <a:spcPct val="100000"/>
              </a:lnSpc>
              <a:spcBef>
                <a:spcPts val="270"/>
              </a:spcBef>
              <a:spcAft>
                <a:spcPts val="0"/>
              </a:spcAft>
              <a:buSzPts val="1800"/>
              <a:buChar char="•"/>
              <a:defRPr/>
            </a:lvl9pPr>
          </a:lstStyle>
          <a:p>
            <a:endParaRPr/>
          </a:p>
        </p:txBody>
      </p:sp>
      <p:sp>
        <p:nvSpPr>
          <p:cNvPr id="86" name="Google Shape;86;p25"/>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spTree>
    <p:extLst>
      <p:ext uri="{BB962C8B-B14F-4D97-AF65-F5344CB8AC3E}">
        <p14:creationId xmlns:p14="http://schemas.microsoft.com/office/powerpoint/2010/main" val="3609751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841772"/>
            <a:ext cx="6858000" cy="17907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αριθμού διαφάνειας 3"/>
          <p:cNvSpPr>
            <a:spLocks noGrp="1"/>
          </p:cNvSpPr>
          <p:nvPr>
            <p:ph type="sldNum" idx="10"/>
          </p:nvPr>
        </p:nvSpPr>
        <p:spPr/>
        <p:txBody>
          <a:bodyPr/>
          <a:lstStyle>
            <a:lvl1pPr>
              <a:defRPr/>
            </a:lvl1pPr>
          </a:lstStyle>
          <a:p>
            <a:fld id="{E905F209-C7A9-4732-842F-1B657EF1FC28}"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3582801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45AE5387-8E90-45CB-91E0-27E95F2AF6A4}"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985569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282304"/>
            <a:ext cx="7886700" cy="2139553"/>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l-GR" smtClean="0"/>
              <a:t>Στυλ υποδείγματος κειμένου</a:t>
            </a:r>
          </a:p>
        </p:txBody>
      </p:sp>
      <p:sp>
        <p:nvSpPr>
          <p:cNvPr id="4" name="Θέση αριθμού διαφάνειας 3"/>
          <p:cNvSpPr>
            <a:spLocks noGrp="1"/>
          </p:cNvSpPr>
          <p:nvPr>
            <p:ph type="sldNum" idx="10"/>
          </p:nvPr>
        </p:nvSpPr>
        <p:spPr/>
        <p:txBody>
          <a:bodyPr/>
          <a:lstStyle>
            <a:lvl1pPr>
              <a:defRPr/>
            </a:lvl1pPr>
          </a:lstStyle>
          <a:p>
            <a:fld id="{C969A6E1-26A2-4385-B0CC-1750D7F00C4B}"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071648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1" y="1151335"/>
            <a:ext cx="1933575" cy="46553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2543176" y="1151335"/>
            <a:ext cx="1935163" cy="46553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4"/>
          <p:cNvSpPr>
            <a:spLocks noGrp="1"/>
          </p:cNvSpPr>
          <p:nvPr>
            <p:ph type="sldNum" idx="10"/>
          </p:nvPr>
        </p:nvSpPr>
        <p:spPr/>
        <p:txBody>
          <a:bodyPr/>
          <a:lstStyle>
            <a:lvl1pPr>
              <a:defRPr/>
            </a:lvl1pPr>
          </a:lstStyle>
          <a:p>
            <a:fld id="{61B2FAAA-B822-4C6C-A801-D91BD0E2FD33}"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294377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273844"/>
            <a:ext cx="7886700" cy="994172"/>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9" y="1878806"/>
            <a:ext cx="3868737"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1878806"/>
            <a:ext cx="3887788"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idx="10"/>
          </p:nvPr>
        </p:nvSpPr>
        <p:spPr/>
        <p:txBody>
          <a:bodyPr/>
          <a:lstStyle>
            <a:lvl1pPr>
              <a:defRPr/>
            </a:lvl1pPr>
          </a:lstStyle>
          <a:p>
            <a:fld id="{760B10CB-F9EE-4600-B954-CBCC5165CD2F}" type="slidenum">
              <a:rPr lang="el-GR" altLang="el-GR"/>
              <a:pPr/>
              <a:t>‹#›</a:t>
            </a:fld>
            <a:endParaRPr lang="el-GR" altLang="el-GR"/>
          </a:p>
        </p:txBody>
      </p:sp>
      <p:sp>
        <p:nvSpPr>
          <p:cNvPr id="8" name="Θέση ημερομηνίας 7"/>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286323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αριθμού διαφάνειας 2"/>
          <p:cNvSpPr>
            <a:spLocks noGrp="1"/>
          </p:cNvSpPr>
          <p:nvPr>
            <p:ph type="sldNum" idx="10"/>
          </p:nvPr>
        </p:nvSpPr>
        <p:spPr/>
        <p:txBody>
          <a:bodyPr/>
          <a:lstStyle>
            <a:lvl1pPr>
              <a:defRPr/>
            </a:lvl1pPr>
          </a:lstStyle>
          <a:p>
            <a:fld id="{BDE544E8-9C72-48A7-8E5F-82899DA0E574}" type="slidenum">
              <a:rPr lang="el-GR" altLang="el-GR"/>
              <a:pPr/>
              <a:t>‹#›</a:t>
            </a:fld>
            <a:endParaRPr lang="el-GR" altLang="el-GR"/>
          </a:p>
        </p:txBody>
      </p:sp>
      <p:sp>
        <p:nvSpPr>
          <p:cNvPr id="4" name="Θέση ημερομηνίας 3"/>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4128822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0"/>
          </p:nvPr>
        </p:nvSpPr>
        <p:spPr/>
        <p:txBody>
          <a:bodyPr/>
          <a:lstStyle>
            <a:lvl1pPr>
              <a:defRPr/>
            </a:lvl1pPr>
          </a:lstStyle>
          <a:p>
            <a:fld id="{38E74D5E-B4A7-400D-927F-13C5BA72B735}" type="slidenum">
              <a:rPr lang="el-GR" altLang="el-GR"/>
              <a:pPr/>
              <a:t>‹#›</a:t>
            </a:fld>
            <a:endParaRPr lang="el-GR" altLang="el-GR"/>
          </a:p>
        </p:txBody>
      </p:sp>
      <p:sp>
        <p:nvSpPr>
          <p:cNvPr id="3" name="Θέση ημερομηνίας 2"/>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4001920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αριθμού διαφάνειας 4"/>
          <p:cNvSpPr>
            <a:spLocks noGrp="1"/>
          </p:cNvSpPr>
          <p:nvPr>
            <p:ph type="sldNum" idx="10"/>
          </p:nvPr>
        </p:nvSpPr>
        <p:spPr/>
        <p:txBody>
          <a:bodyPr/>
          <a:lstStyle>
            <a:lvl1pPr>
              <a:defRPr/>
            </a:lvl1pPr>
          </a:lstStyle>
          <a:p>
            <a:fld id="{EB3A5F71-B194-4C3A-B748-63A4E6D25CA5}"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4325032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αριθμού διαφάνειας 4"/>
          <p:cNvSpPr>
            <a:spLocks noGrp="1"/>
          </p:cNvSpPr>
          <p:nvPr>
            <p:ph type="sldNum" idx="10"/>
          </p:nvPr>
        </p:nvSpPr>
        <p:spPr/>
        <p:txBody>
          <a:bodyPr/>
          <a:lstStyle>
            <a:lvl1pPr>
              <a:defRPr/>
            </a:lvl1pPr>
          </a:lstStyle>
          <a:p>
            <a:fld id="{BD142666-046C-459E-AB83-66D407E8EFC5}"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3860882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8FE1B7C1-E0D4-4581-95CC-93B4D09EA8C0}"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301250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15114" y="205979"/>
            <a:ext cx="2052637" cy="141089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1" y="205979"/>
            <a:ext cx="6005513" cy="141089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65AB4E31-DC8D-4BE7-8771-1462D3B3638F}"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3840698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841772"/>
            <a:ext cx="6858000" cy="17907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αριθμού διαφάνειας 3"/>
          <p:cNvSpPr>
            <a:spLocks noGrp="1"/>
          </p:cNvSpPr>
          <p:nvPr>
            <p:ph type="sldNum" idx="10"/>
          </p:nvPr>
        </p:nvSpPr>
        <p:spPr/>
        <p:txBody>
          <a:bodyPr/>
          <a:lstStyle>
            <a:lvl1pPr>
              <a:defRPr/>
            </a:lvl1pPr>
          </a:lstStyle>
          <a:p>
            <a:fld id="{9B150044-C676-496C-B381-322F257D0D93}"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749264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F0E4F028-C6F8-477F-B247-E3FEBF32A3CA}"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4133296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282304"/>
            <a:ext cx="7886700" cy="2139553"/>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l-GR" smtClean="0"/>
              <a:t>Στυλ υποδείγματος κειμένου</a:t>
            </a:r>
          </a:p>
        </p:txBody>
      </p:sp>
      <p:sp>
        <p:nvSpPr>
          <p:cNvPr id="4" name="Θέση αριθμού διαφάνειας 3"/>
          <p:cNvSpPr>
            <a:spLocks noGrp="1"/>
          </p:cNvSpPr>
          <p:nvPr>
            <p:ph type="sldNum" idx="10"/>
          </p:nvPr>
        </p:nvSpPr>
        <p:spPr/>
        <p:txBody>
          <a:bodyPr/>
          <a:lstStyle>
            <a:lvl1pPr>
              <a:defRPr/>
            </a:lvl1pPr>
          </a:lstStyle>
          <a:p>
            <a:fld id="{10E24888-1887-4793-95C4-8DC7914140EB}"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8855186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1" y="1203722"/>
            <a:ext cx="4029075" cy="338018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38676" y="1203722"/>
            <a:ext cx="4029075" cy="338018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4"/>
          <p:cNvSpPr>
            <a:spLocks noGrp="1"/>
          </p:cNvSpPr>
          <p:nvPr>
            <p:ph type="sldNum" idx="10"/>
          </p:nvPr>
        </p:nvSpPr>
        <p:spPr/>
        <p:txBody>
          <a:bodyPr/>
          <a:lstStyle>
            <a:lvl1pPr>
              <a:defRPr/>
            </a:lvl1pPr>
          </a:lstStyle>
          <a:p>
            <a:fld id="{2496A6B7-E463-42A8-858A-E27625A52173}"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0835465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273844"/>
            <a:ext cx="7886700" cy="994172"/>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9" y="1878806"/>
            <a:ext cx="3868737"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1878806"/>
            <a:ext cx="3887788"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idx="10"/>
          </p:nvPr>
        </p:nvSpPr>
        <p:spPr/>
        <p:txBody>
          <a:bodyPr/>
          <a:lstStyle>
            <a:lvl1pPr>
              <a:defRPr/>
            </a:lvl1pPr>
          </a:lstStyle>
          <a:p>
            <a:fld id="{B4C75D3E-AEB5-4195-B5DE-0646B906126F}" type="slidenum">
              <a:rPr lang="el-GR" altLang="el-GR"/>
              <a:pPr/>
              <a:t>‹#›</a:t>
            </a:fld>
            <a:endParaRPr lang="el-GR" altLang="el-GR"/>
          </a:p>
        </p:txBody>
      </p:sp>
      <p:sp>
        <p:nvSpPr>
          <p:cNvPr id="8" name="Θέση ημερομηνίας 7"/>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99824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αριθμού διαφάνειας 2"/>
          <p:cNvSpPr>
            <a:spLocks noGrp="1"/>
          </p:cNvSpPr>
          <p:nvPr>
            <p:ph type="sldNum" idx="10"/>
          </p:nvPr>
        </p:nvSpPr>
        <p:spPr/>
        <p:txBody>
          <a:bodyPr/>
          <a:lstStyle>
            <a:lvl1pPr>
              <a:defRPr/>
            </a:lvl1pPr>
          </a:lstStyle>
          <a:p>
            <a:fld id="{8CC53A56-DBB6-472F-9171-FAC773F1E708}" type="slidenum">
              <a:rPr lang="el-GR" altLang="el-GR"/>
              <a:pPr/>
              <a:t>‹#›</a:t>
            </a:fld>
            <a:endParaRPr lang="el-GR" altLang="el-GR"/>
          </a:p>
        </p:txBody>
      </p:sp>
      <p:sp>
        <p:nvSpPr>
          <p:cNvPr id="4" name="Θέση ημερομηνίας 3"/>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906410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0"/>
          </p:nvPr>
        </p:nvSpPr>
        <p:spPr/>
        <p:txBody>
          <a:bodyPr/>
          <a:lstStyle>
            <a:lvl1pPr>
              <a:defRPr/>
            </a:lvl1pPr>
          </a:lstStyle>
          <a:p>
            <a:fld id="{D66EB97D-5077-4D69-97B3-BC9142E4B14A}" type="slidenum">
              <a:rPr lang="el-GR" altLang="el-GR"/>
              <a:pPr/>
              <a:t>‹#›</a:t>
            </a:fld>
            <a:endParaRPr lang="el-GR" altLang="el-GR"/>
          </a:p>
        </p:txBody>
      </p:sp>
      <p:sp>
        <p:nvSpPr>
          <p:cNvPr id="3" name="Θέση ημερομηνίας 2"/>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696989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αριθμού διαφάνειας 4"/>
          <p:cNvSpPr>
            <a:spLocks noGrp="1"/>
          </p:cNvSpPr>
          <p:nvPr>
            <p:ph type="sldNum" idx="10"/>
          </p:nvPr>
        </p:nvSpPr>
        <p:spPr/>
        <p:txBody>
          <a:bodyPr/>
          <a:lstStyle>
            <a:lvl1pPr>
              <a:defRPr/>
            </a:lvl1pPr>
          </a:lstStyle>
          <a:p>
            <a:fld id="{0B7B4151-C461-4152-9FDC-34E72E66CB7C}"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683641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αριθμού διαφάνειας 4"/>
          <p:cNvSpPr>
            <a:spLocks noGrp="1"/>
          </p:cNvSpPr>
          <p:nvPr>
            <p:ph type="sldNum" idx="10"/>
          </p:nvPr>
        </p:nvSpPr>
        <p:spPr/>
        <p:txBody>
          <a:bodyPr/>
          <a:lstStyle>
            <a:lvl1pPr>
              <a:defRPr/>
            </a:lvl1pPr>
          </a:lstStyle>
          <a:p>
            <a:fld id="{5A483962-DBC6-44C8-B6BA-651CA81615EC}"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8432920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60296CA5-A40E-47D1-A831-1948E1D41AE3}"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988535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15114" y="1203722"/>
            <a:ext cx="2052637" cy="3380184"/>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1" y="1203722"/>
            <a:ext cx="6005513" cy="338018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60A0AF04-8DBA-4BF9-9AB8-75DAE63806B2}"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633142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841772"/>
            <a:ext cx="6858000" cy="17907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αριθμού διαφάνειας 3"/>
          <p:cNvSpPr>
            <a:spLocks noGrp="1"/>
          </p:cNvSpPr>
          <p:nvPr>
            <p:ph type="sldNum" idx="10"/>
          </p:nvPr>
        </p:nvSpPr>
        <p:spPr/>
        <p:txBody>
          <a:bodyPr/>
          <a:lstStyle>
            <a:lvl1pPr>
              <a:defRPr/>
            </a:lvl1pPr>
          </a:lstStyle>
          <a:p>
            <a:fld id="{3CEC45BE-FBD4-4C0C-8DEE-E5AFE2A1790F}"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4165129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A49E1AC7-5D2B-48A1-8D23-6B9DFF231AE8}"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23343465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282304"/>
            <a:ext cx="7886700" cy="2139553"/>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l-GR" smtClean="0"/>
              <a:t>Στυλ υποδείγματος κειμένου</a:t>
            </a:r>
          </a:p>
        </p:txBody>
      </p:sp>
      <p:sp>
        <p:nvSpPr>
          <p:cNvPr id="4" name="Θέση αριθμού διαφάνειας 3"/>
          <p:cNvSpPr>
            <a:spLocks noGrp="1"/>
          </p:cNvSpPr>
          <p:nvPr>
            <p:ph type="sldNum" idx="10"/>
          </p:nvPr>
        </p:nvSpPr>
        <p:spPr/>
        <p:txBody>
          <a:bodyPr/>
          <a:lstStyle>
            <a:lvl1pPr>
              <a:defRPr/>
            </a:lvl1pPr>
          </a:lstStyle>
          <a:p>
            <a:fld id="{7D1C9754-13A5-4864-84A5-670EEC89A890}"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6644577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1" y="1200150"/>
            <a:ext cx="4029075" cy="338018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38676" y="1200150"/>
            <a:ext cx="4029075" cy="338018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4"/>
          <p:cNvSpPr>
            <a:spLocks noGrp="1"/>
          </p:cNvSpPr>
          <p:nvPr>
            <p:ph type="sldNum" idx="10"/>
          </p:nvPr>
        </p:nvSpPr>
        <p:spPr/>
        <p:txBody>
          <a:bodyPr/>
          <a:lstStyle>
            <a:lvl1pPr>
              <a:defRPr/>
            </a:lvl1pPr>
          </a:lstStyle>
          <a:p>
            <a:fld id="{B8101E53-1EF6-4757-ABA9-8DB1902AA034}"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511452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273844"/>
            <a:ext cx="7886700" cy="994172"/>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9" y="1878806"/>
            <a:ext cx="3868737"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1878806"/>
            <a:ext cx="3887788"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idx="10"/>
          </p:nvPr>
        </p:nvSpPr>
        <p:spPr/>
        <p:txBody>
          <a:bodyPr/>
          <a:lstStyle>
            <a:lvl1pPr>
              <a:defRPr/>
            </a:lvl1pPr>
          </a:lstStyle>
          <a:p>
            <a:fld id="{8B4A8F0C-9E52-4AA5-96AE-CF69A2917808}" type="slidenum">
              <a:rPr lang="el-GR" altLang="el-GR"/>
              <a:pPr/>
              <a:t>‹#›</a:t>
            </a:fld>
            <a:endParaRPr lang="el-GR" altLang="el-GR"/>
          </a:p>
        </p:txBody>
      </p:sp>
      <p:sp>
        <p:nvSpPr>
          <p:cNvPr id="8" name="Θέση ημερομηνίας 7"/>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201024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αριθμού διαφάνειας 2"/>
          <p:cNvSpPr>
            <a:spLocks noGrp="1"/>
          </p:cNvSpPr>
          <p:nvPr>
            <p:ph type="sldNum" idx="10"/>
          </p:nvPr>
        </p:nvSpPr>
        <p:spPr/>
        <p:txBody>
          <a:bodyPr/>
          <a:lstStyle>
            <a:lvl1pPr>
              <a:defRPr/>
            </a:lvl1pPr>
          </a:lstStyle>
          <a:p>
            <a:fld id="{F51B83C1-85F4-434D-858E-9CE4A44432E9}" type="slidenum">
              <a:rPr lang="el-GR" altLang="el-GR"/>
              <a:pPr/>
              <a:t>‹#›</a:t>
            </a:fld>
            <a:endParaRPr lang="el-GR" altLang="el-GR"/>
          </a:p>
        </p:txBody>
      </p:sp>
      <p:sp>
        <p:nvSpPr>
          <p:cNvPr id="4" name="Θέση ημερομηνίας 3"/>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704754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0"/>
          </p:nvPr>
        </p:nvSpPr>
        <p:spPr/>
        <p:txBody>
          <a:bodyPr/>
          <a:lstStyle>
            <a:lvl1pPr>
              <a:defRPr/>
            </a:lvl1pPr>
          </a:lstStyle>
          <a:p>
            <a:fld id="{83327CC7-FA60-4209-B6E5-9233F4C89E08}" type="slidenum">
              <a:rPr lang="el-GR" altLang="el-GR"/>
              <a:pPr/>
              <a:t>‹#›</a:t>
            </a:fld>
            <a:endParaRPr lang="el-GR" altLang="el-GR"/>
          </a:p>
        </p:txBody>
      </p:sp>
      <p:sp>
        <p:nvSpPr>
          <p:cNvPr id="3" name="Θέση ημερομηνίας 2"/>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742165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αριθμού διαφάνειας 4"/>
          <p:cNvSpPr>
            <a:spLocks noGrp="1"/>
          </p:cNvSpPr>
          <p:nvPr>
            <p:ph type="sldNum" idx="10"/>
          </p:nvPr>
        </p:nvSpPr>
        <p:spPr/>
        <p:txBody>
          <a:bodyPr/>
          <a:lstStyle>
            <a:lvl1pPr>
              <a:defRPr/>
            </a:lvl1pPr>
          </a:lstStyle>
          <a:p>
            <a:fld id="{64FC2B90-A81E-418E-A235-24E35C9EE4F1}"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32174133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αριθμού διαφάνειας 4"/>
          <p:cNvSpPr>
            <a:spLocks noGrp="1"/>
          </p:cNvSpPr>
          <p:nvPr>
            <p:ph type="sldNum" idx="10"/>
          </p:nvPr>
        </p:nvSpPr>
        <p:spPr/>
        <p:txBody>
          <a:bodyPr/>
          <a:lstStyle>
            <a:lvl1pPr>
              <a:defRPr/>
            </a:lvl1pPr>
          </a:lstStyle>
          <a:p>
            <a:fld id="{24EFAD4E-491A-4006-938B-44208FF1EF7D}" type="slidenum">
              <a:rPr lang="el-GR" altLang="el-GR"/>
              <a:pPr/>
              <a:t>‹#›</a:t>
            </a:fld>
            <a:endParaRPr lang="el-GR" altLang="el-GR"/>
          </a:p>
        </p:txBody>
      </p:sp>
      <p:sp>
        <p:nvSpPr>
          <p:cNvPr id="6" name="Θέση ημερομηνίας 5"/>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820950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F14629A8-9B18-4FA2-B99C-1F95BD7BFA02}"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42047714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15114" y="205979"/>
            <a:ext cx="2052637" cy="4374356"/>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1" y="205979"/>
            <a:ext cx="6005513" cy="4374356"/>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3"/>
          <p:cNvSpPr>
            <a:spLocks noGrp="1"/>
          </p:cNvSpPr>
          <p:nvPr>
            <p:ph type="sldNum" idx="10"/>
          </p:nvPr>
        </p:nvSpPr>
        <p:spPr/>
        <p:txBody>
          <a:bodyPr/>
          <a:lstStyle>
            <a:lvl1pPr>
              <a:defRPr/>
            </a:lvl1pPr>
          </a:lstStyle>
          <a:p>
            <a:fld id="{79B8856D-C06A-4F28-9112-616F9199C17A}" type="slidenum">
              <a:rPr lang="el-GR" altLang="el-GR"/>
              <a:pPr/>
              <a:t>‹#›</a:t>
            </a:fld>
            <a:endParaRPr lang="el-GR" altLang="el-GR"/>
          </a:p>
        </p:txBody>
      </p:sp>
      <p:sp>
        <p:nvSpPr>
          <p:cNvPr id="5" name="Θέση ημερομηνίας 4"/>
          <p:cNvSpPr>
            <a:spLocks noGrp="1"/>
          </p:cNvSpPr>
          <p:nvPr>
            <p:ph type="dt" idx="11"/>
          </p:nvPr>
        </p:nvSpPr>
        <p:spPr/>
        <p:txBody>
          <a:bodyPr/>
          <a:lstStyle>
            <a:lvl1pPr>
              <a:defRPr/>
            </a:lvl1pPr>
          </a:lstStyle>
          <a:p>
            <a:r>
              <a:rPr lang="en-US" altLang="el-GR"/>
              <a:t>06/24/21</a:t>
            </a:r>
          </a:p>
        </p:txBody>
      </p:sp>
    </p:spTree>
    <p:extLst>
      <p:ext uri="{BB962C8B-B14F-4D97-AF65-F5344CB8AC3E}">
        <p14:creationId xmlns:p14="http://schemas.microsoft.com/office/powerpoint/2010/main" val="169875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841772"/>
            <a:ext cx="6858000" cy="1790700"/>
          </a:xfrm>
        </p:spPr>
        <p:txBody>
          <a:bodyPr anchor="b"/>
          <a:lstStyle>
            <a:lvl1pPr algn="ctr">
              <a:defRPr sz="4500"/>
            </a:lvl1pPr>
          </a:lstStyle>
          <a:p>
            <a:r>
              <a:rPr lang="el-GR" smtClean="0"/>
              <a:t>Στυλ κύριου τίτλου</a:t>
            </a:r>
            <a:endParaRPr lang="el-GR"/>
          </a:p>
        </p:txBody>
      </p:sp>
      <p:sp>
        <p:nvSpPr>
          <p:cNvPr id="3" name="Υπότιτλος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smtClean="0"/>
              <a:t>Στυλ κύριου υπότιτλου</a:t>
            </a:r>
            <a:endParaRPr lang="el-GR"/>
          </a:p>
        </p:txBody>
      </p:sp>
      <p:sp>
        <p:nvSpPr>
          <p:cNvPr id="4" name="Θέση ημερομηνίας 3"/>
          <p:cNvSpPr>
            <a:spLocks noGrp="1"/>
          </p:cNvSpPr>
          <p:nvPr>
            <p:ph type="dt" idx="10"/>
          </p:nvPr>
        </p:nvSpPr>
        <p:spPr/>
        <p:txBody>
          <a:bodyPr/>
          <a:lstStyle>
            <a:lvl1pPr>
              <a:defRPr/>
            </a:lvl1pPr>
          </a:lstStyle>
          <a:p>
            <a:r>
              <a:rPr lang="el-GR" altLang="el-GR"/>
              <a:t>24/06/21</a:t>
            </a:r>
          </a:p>
        </p:txBody>
      </p:sp>
      <p:sp>
        <p:nvSpPr>
          <p:cNvPr id="5" name="Θέση αριθμού διαφάνειας 4"/>
          <p:cNvSpPr>
            <a:spLocks noGrp="1"/>
          </p:cNvSpPr>
          <p:nvPr>
            <p:ph type="sldNum" idx="11"/>
          </p:nvPr>
        </p:nvSpPr>
        <p:spPr/>
        <p:txBody>
          <a:bodyPr/>
          <a:lstStyle>
            <a:lvl1pPr>
              <a:defRPr/>
            </a:lvl1pPr>
          </a:lstStyle>
          <a:p>
            <a:fld id="{BCBACBC0-BC80-4CE4-90F9-73C75F5B90B5}" type="slidenum">
              <a:rPr lang="el-GR" altLang="el-GR"/>
              <a:pPr/>
              <a:t>‹#›</a:t>
            </a:fld>
            <a:endParaRPr lang="el-GR" altLang="el-GR"/>
          </a:p>
        </p:txBody>
      </p:sp>
    </p:spTree>
    <p:extLst>
      <p:ext uri="{BB962C8B-B14F-4D97-AF65-F5344CB8AC3E}">
        <p14:creationId xmlns:p14="http://schemas.microsoft.com/office/powerpoint/2010/main" val="1168728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idx="10"/>
          </p:nvPr>
        </p:nvSpPr>
        <p:spPr/>
        <p:txBody>
          <a:bodyPr/>
          <a:lstStyle>
            <a:lvl1pPr>
              <a:defRPr/>
            </a:lvl1pPr>
          </a:lstStyle>
          <a:p>
            <a:r>
              <a:rPr lang="el-GR" altLang="el-GR"/>
              <a:t>24/06/21</a:t>
            </a:r>
          </a:p>
        </p:txBody>
      </p:sp>
      <p:sp>
        <p:nvSpPr>
          <p:cNvPr id="5" name="Θέση αριθμού διαφάνειας 4"/>
          <p:cNvSpPr>
            <a:spLocks noGrp="1"/>
          </p:cNvSpPr>
          <p:nvPr>
            <p:ph type="sldNum" idx="11"/>
          </p:nvPr>
        </p:nvSpPr>
        <p:spPr/>
        <p:txBody>
          <a:bodyPr/>
          <a:lstStyle>
            <a:lvl1pPr>
              <a:defRPr/>
            </a:lvl1pPr>
          </a:lstStyle>
          <a:p>
            <a:fld id="{0D90722E-8A90-44EA-ABC8-0F77BD002C5B}" type="slidenum">
              <a:rPr lang="el-GR" altLang="el-GR"/>
              <a:pPr/>
              <a:t>‹#›</a:t>
            </a:fld>
            <a:endParaRPr lang="el-GR" altLang="el-GR"/>
          </a:p>
        </p:txBody>
      </p:sp>
    </p:spTree>
    <p:extLst>
      <p:ext uri="{BB962C8B-B14F-4D97-AF65-F5344CB8AC3E}">
        <p14:creationId xmlns:p14="http://schemas.microsoft.com/office/powerpoint/2010/main" val="3084715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282304"/>
            <a:ext cx="7886700" cy="2139553"/>
          </a:xfrm>
        </p:spPr>
        <p:txBody>
          <a:bodyPr anchor="b"/>
          <a:lstStyle>
            <a:lvl1pPr>
              <a:defRPr sz="45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l-GR" smtClean="0"/>
              <a:t>Στυλ υποδείγματος κειμένου</a:t>
            </a:r>
          </a:p>
        </p:txBody>
      </p:sp>
      <p:sp>
        <p:nvSpPr>
          <p:cNvPr id="4" name="Θέση ημερομηνίας 3"/>
          <p:cNvSpPr>
            <a:spLocks noGrp="1"/>
          </p:cNvSpPr>
          <p:nvPr>
            <p:ph type="dt" idx="10"/>
          </p:nvPr>
        </p:nvSpPr>
        <p:spPr/>
        <p:txBody>
          <a:bodyPr/>
          <a:lstStyle>
            <a:lvl1pPr>
              <a:defRPr/>
            </a:lvl1pPr>
          </a:lstStyle>
          <a:p>
            <a:r>
              <a:rPr lang="el-GR" altLang="el-GR"/>
              <a:t>24/06/21</a:t>
            </a:r>
          </a:p>
        </p:txBody>
      </p:sp>
      <p:sp>
        <p:nvSpPr>
          <p:cNvPr id="5" name="Θέση αριθμού διαφάνειας 4"/>
          <p:cNvSpPr>
            <a:spLocks noGrp="1"/>
          </p:cNvSpPr>
          <p:nvPr>
            <p:ph type="sldNum" idx="11"/>
          </p:nvPr>
        </p:nvSpPr>
        <p:spPr/>
        <p:txBody>
          <a:bodyPr/>
          <a:lstStyle>
            <a:lvl1pPr>
              <a:defRPr/>
            </a:lvl1pPr>
          </a:lstStyle>
          <a:p>
            <a:fld id="{8299C1B0-45AF-495B-8AA1-DDD1C10EAB19}" type="slidenum">
              <a:rPr lang="el-GR" altLang="el-GR"/>
              <a:pPr/>
              <a:t>‹#›</a:t>
            </a:fld>
            <a:endParaRPr lang="el-GR" altLang="el-GR"/>
          </a:p>
        </p:txBody>
      </p:sp>
    </p:spTree>
    <p:extLst>
      <p:ext uri="{BB962C8B-B14F-4D97-AF65-F5344CB8AC3E}">
        <p14:creationId xmlns:p14="http://schemas.microsoft.com/office/powerpoint/2010/main" val="329964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1" y="1203722"/>
            <a:ext cx="4029075" cy="338018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38676" y="1203722"/>
            <a:ext cx="4029075" cy="3380184"/>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idx="10"/>
          </p:nvPr>
        </p:nvSpPr>
        <p:spPr/>
        <p:txBody>
          <a:bodyPr/>
          <a:lstStyle>
            <a:lvl1pPr>
              <a:defRPr/>
            </a:lvl1pPr>
          </a:lstStyle>
          <a:p>
            <a:r>
              <a:rPr lang="el-GR" altLang="el-GR"/>
              <a:t>24/06/21</a:t>
            </a:r>
          </a:p>
        </p:txBody>
      </p:sp>
      <p:sp>
        <p:nvSpPr>
          <p:cNvPr id="6" name="Θέση αριθμού διαφάνειας 5"/>
          <p:cNvSpPr>
            <a:spLocks noGrp="1"/>
          </p:cNvSpPr>
          <p:nvPr>
            <p:ph type="sldNum" idx="11"/>
          </p:nvPr>
        </p:nvSpPr>
        <p:spPr/>
        <p:txBody>
          <a:bodyPr/>
          <a:lstStyle>
            <a:lvl1pPr>
              <a:defRPr/>
            </a:lvl1pPr>
          </a:lstStyle>
          <a:p>
            <a:fld id="{8826EECE-0805-48B5-8FB0-5E5BFECBC277}" type="slidenum">
              <a:rPr lang="el-GR" altLang="el-GR"/>
              <a:pPr/>
              <a:t>‹#›</a:t>
            </a:fld>
            <a:endParaRPr lang="el-GR" altLang="el-GR"/>
          </a:p>
        </p:txBody>
      </p:sp>
    </p:spTree>
    <p:extLst>
      <p:ext uri="{BB962C8B-B14F-4D97-AF65-F5344CB8AC3E}">
        <p14:creationId xmlns:p14="http://schemas.microsoft.com/office/powerpoint/2010/main" val="1173793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8" y="273844"/>
            <a:ext cx="7886700" cy="994172"/>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9" y="1878806"/>
            <a:ext cx="3868737"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1878806"/>
            <a:ext cx="3887788" cy="276344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idx="10"/>
          </p:nvPr>
        </p:nvSpPr>
        <p:spPr/>
        <p:txBody>
          <a:bodyPr/>
          <a:lstStyle>
            <a:lvl1pPr>
              <a:defRPr/>
            </a:lvl1pPr>
          </a:lstStyle>
          <a:p>
            <a:r>
              <a:rPr lang="el-GR" altLang="el-GR"/>
              <a:t>24/06/21</a:t>
            </a:r>
          </a:p>
        </p:txBody>
      </p:sp>
      <p:sp>
        <p:nvSpPr>
          <p:cNvPr id="8" name="Θέση αριθμού διαφάνειας 7"/>
          <p:cNvSpPr>
            <a:spLocks noGrp="1"/>
          </p:cNvSpPr>
          <p:nvPr>
            <p:ph type="sldNum" idx="11"/>
          </p:nvPr>
        </p:nvSpPr>
        <p:spPr/>
        <p:txBody>
          <a:bodyPr/>
          <a:lstStyle>
            <a:lvl1pPr>
              <a:defRPr/>
            </a:lvl1pPr>
          </a:lstStyle>
          <a:p>
            <a:fld id="{68A829CA-6453-4984-9A25-6CDD618B8F21}" type="slidenum">
              <a:rPr lang="el-GR" altLang="el-GR"/>
              <a:pPr/>
              <a:t>‹#›</a:t>
            </a:fld>
            <a:endParaRPr lang="el-GR" altLang="el-GR"/>
          </a:p>
        </p:txBody>
      </p:sp>
    </p:spTree>
    <p:extLst>
      <p:ext uri="{BB962C8B-B14F-4D97-AF65-F5344CB8AC3E}">
        <p14:creationId xmlns:p14="http://schemas.microsoft.com/office/powerpoint/2010/main" val="3549553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idx="10"/>
          </p:nvPr>
        </p:nvSpPr>
        <p:spPr/>
        <p:txBody>
          <a:bodyPr/>
          <a:lstStyle>
            <a:lvl1pPr>
              <a:defRPr/>
            </a:lvl1pPr>
          </a:lstStyle>
          <a:p>
            <a:r>
              <a:rPr lang="el-GR" altLang="el-GR"/>
              <a:t>24/06/21</a:t>
            </a:r>
          </a:p>
        </p:txBody>
      </p:sp>
      <p:sp>
        <p:nvSpPr>
          <p:cNvPr id="4" name="Θέση αριθμού διαφάνειας 3"/>
          <p:cNvSpPr>
            <a:spLocks noGrp="1"/>
          </p:cNvSpPr>
          <p:nvPr>
            <p:ph type="sldNum" idx="11"/>
          </p:nvPr>
        </p:nvSpPr>
        <p:spPr/>
        <p:txBody>
          <a:bodyPr/>
          <a:lstStyle>
            <a:lvl1pPr>
              <a:defRPr/>
            </a:lvl1pPr>
          </a:lstStyle>
          <a:p>
            <a:fld id="{4440B04D-157E-49FA-B088-EDB9AD32708A}" type="slidenum">
              <a:rPr lang="el-GR" altLang="el-GR"/>
              <a:pPr/>
              <a:t>‹#›</a:t>
            </a:fld>
            <a:endParaRPr lang="el-GR" altLang="el-GR"/>
          </a:p>
        </p:txBody>
      </p:sp>
    </p:spTree>
    <p:extLst>
      <p:ext uri="{BB962C8B-B14F-4D97-AF65-F5344CB8AC3E}">
        <p14:creationId xmlns:p14="http://schemas.microsoft.com/office/powerpoint/2010/main" val="30209048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idx="10"/>
          </p:nvPr>
        </p:nvSpPr>
        <p:spPr/>
        <p:txBody>
          <a:bodyPr/>
          <a:lstStyle>
            <a:lvl1pPr>
              <a:defRPr/>
            </a:lvl1pPr>
          </a:lstStyle>
          <a:p>
            <a:r>
              <a:rPr lang="el-GR" altLang="el-GR"/>
              <a:t>24/06/21</a:t>
            </a:r>
          </a:p>
        </p:txBody>
      </p:sp>
      <p:sp>
        <p:nvSpPr>
          <p:cNvPr id="3" name="Θέση αριθμού διαφάνειας 2"/>
          <p:cNvSpPr>
            <a:spLocks noGrp="1"/>
          </p:cNvSpPr>
          <p:nvPr>
            <p:ph type="sldNum" idx="11"/>
          </p:nvPr>
        </p:nvSpPr>
        <p:spPr/>
        <p:txBody>
          <a:bodyPr/>
          <a:lstStyle>
            <a:lvl1pPr>
              <a:defRPr/>
            </a:lvl1pPr>
          </a:lstStyle>
          <a:p>
            <a:fld id="{11EDDD3C-242A-49CE-8822-CEACD7CAE681}" type="slidenum">
              <a:rPr lang="el-GR" altLang="el-GR"/>
              <a:pPr/>
              <a:t>‹#›</a:t>
            </a:fld>
            <a:endParaRPr lang="el-GR" altLang="el-GR"/>
          </a:p>
        </p:txBody>
      </p:sp>
    </p:spTree>
    <p:extLst>
      <p:ext uri="{BB962C8B-B14F-4D97-AF65-F5344CB8AC3E}">
        <p14:creationId xmlns:p14="http://schemas.microsoft.com/office/powerpoint/2010/main" val="39613728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idx="10"/>
          </p:nvPr>
        </p:nvSpPr>
        <p:spPr/>
        <p:txBody>
          <a:bodyPr/>
          <a:lstStyle>
            <a:lvl1pPr>
              <a:defRPr/>
            </a:lvl1pPr>
          </a:lstStyle>
          <a:p>
            <a:r>
              <a:rPr lang="el-GR" altLang="el-GR"/>
              <a:t>24/06/21</a:t>
            </a:r>
          </a:p>
        </p:txBody>
      </p:sp>
      <p:sp>
        <p:nvSpPr>
          <p:cNvPr id="6" name="Θέση αριθμού διαφάνειας 5"/>
          <p:cNvSpPr>
            <a:spLocks noGrp="1"/>
          </p:cNvSpPr>
          <p:nvPr>
            <p:ph type="sldNum" idx="11"/>
          </p:nvPr>
        </p:nvSpPr>
        <p:spPr/>
        <p:txBody>
          <a:bodyPr/>
          <a:lstStyle>
            <a:lvl1pPr>
              <a:defRPr/>
            </a:lvl1pPr>
          </a:lstStyle>
          <a:p>
            <a:fld id="{B449F096-6A84-4701-8B32-8CDDC991E67E}" type="slidenum">
              <a:rPr lang="el-GR" altLang="el-GR"/>
              <a:pPr/>
              <a:t>‹#›</a:t>
            </a:fld>
            <a:endParaRPr lang="el-GR" altLang="el-GR"/>
          </a:p>
        </p:txBody>
      </p:sp>
    </p:spTree>
    <p:extLst>
      <p:ext uri="{BB962C8B-B14F-4D97-AF65-F5344CB8AC3E}">
        <p14:creationId xmlns:p14="http://schemas.microsoft.com/office/powerpoint/2010/main" val="38411007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30239" y="342900"/>
            <a:ext cx="2949575" cy="1200150"/>
          </a:xfrm>
        </p:spPr>
        <p:txBody>
          <a:bodyPr anchor="b"/>
          <a:lstStyle>
            <a:lvl1pPr>
              <a:defRPr sz="2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smtClean="0"/>
              <a:t>Στυλ υποδείγματος κειμένου</a:t>
            </a:r>
          </a:p>
        </p:txBody>
      </p:sp>
      <p:sp>
        <p:nvSpPr>
          <p:cNvPr id="5" name="Θέση ημερομηνίας 4"/>
          <p:cNvSpPr>
            <a:spLocks noGrp="1"/>
          </p:cNvSpPr>
          <p:nvPr>
            <p:ph type="dt" idx="10"/>
          </p:nvPr>
        </p:nvSpPr>
        <p:spPr/>
        <p:txBody>
          <a:bodyPr/>
          <a:lstStyle>
            <a:lvl1pPr>
              <a:defRPr/>
            </a:lvl1pPr>
          </a:lstStyle>
          <a:p>
            <a:r>
              <a:rPr lang="el-GR" altLang="el-GR"/>
              <a:t>24/06/21</a:t>
            </a:r>
          </a:p>
        </p:txBody>
      </p:sp>
      <p:sp>
        <p:nvSpPr>
          <p:cNvPr id="6" name="Θέση αριθμού διαφάνειας 5"/>
          <p:cNvSpPr>
            <a:spLocks noGrp="1"/>
          </p:cNvSpPr>
          <p:nvPr>
            <p:ph type="sldNum" idx="11"/>
          </p:nvPr>
        </p:nvSpPr>
        <p:spPr/>
        <p:txBody>
          <a:bodyPr/>
          <a:lstStyle>
            <a:lvl1pPr>
              <a:defRPr/>
            </a:lvl1pPr>
          </a:lstStyle>
          <a:p>
            <a:fld id="{21AF0724-7FD4-4B13-A2D2-298C99CFBE55}" type="slidenum">
              <a:rPr lang="el-GR" altLang="el-GR"/>
              <a:pPr/>
              <a:t>‹#›</a:t>
            </a:fld>
            <a:endParaRPr lang="el-GR" altLang="el-GR"/>
          </a:p>
        </p:txBody>
      </p:sp>
    </p:spTree>
    <p:extLst>
      <p:ext uri="{BB962C8B-B14F-4D97-AF65-F5344CB8AC3E}">
        <p14:creationId xmlns:p14="http://schemas.microsoft.com/office/powerpoint/2010/main" val="4118500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idx="10"/>
          </p:nvPr>
        </p:nvSpPr>
        <p:spPr/>
        <p:txBody>
          <a:bodyPr/>
          <a:lstStyle>
            <a:lvl1pPr>
              <a:defRPr/>
            </a:lvl1pPr>
          </a:lstStyle>
          <a:p>
            <a:r>
              <a:rPr lang="el-GR" altLang="el-GR"/>
              <a:t>24/06/21</a:t>
            </a:r>
          </a:p>
        </p:txBody>
      </p:sp>
      <p:sp>
        <p:nvSpPr>
          <p:cNvPr id="5" name="Θέση αριθμού διαφάνειας 4"/>
          <p:cNvSpPr>
            <a:spLocks noGrp="1"/>
          </p:cNvSpPr>
          <p:nvPr>
            <p:ph type="sldNum" idx="11"/>
          </p:nvPr>
        </p:nvSpPr>
        <p:spPr/>
        <p:txBody>
          <a:bodyPr/>
          <a:lstStyle>
            <a:lvl1pPr>
              <a:defRPr/>
            </a:lvl1pPr>
          </a:lstStyle>
          <a:p>
            <a:fld id="{7D1728A0-C02F-47EB-9628-E559B8C14C1E}" type="slidenum">
              <a:rPr lang="el-GR" altLang="el-GR"/>
              <a:pPr/>
              <a:t>‹#›</a:t>
            </a:fld>
            <a:endParaRPr lang="el-GR" altLang="el-GR"/>
          </a:p>
        </p:txBody>
      </p:sp>
    </p:spTree>
    <p:extLst>
      <p:ext uri="{BB962C8B-B14F-4D97-AF65-F5344CB8AC3E}">
        <p14:creationId xmlns:p14="http://schemas.microsoft.com/office/powerpoint/2010/main" val="4113790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15114" y="1203722"/>
            <a:ext cx="2052637" cy="3380184"/>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1" y="1203722"/>
            <a:ext cx="6005513" cy="338018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idx="10"/>
          </p:nvPr>
        </p:nvSpPr>
        <p:spPr/>
        <p:txBody>
          <a:bodyPr/>
          <a:lstStyle>
            <a:lvl1pPr>
              <a:defRPr/>
            </a:lvl1pPr>
          </a:lstStyle>
          <a:p>
            <a:r>
              <a:rPr lang="el-GR" altLang="el-GR"/>
              <a:t>24/06/21</a:t>
            </a:r>
          </a:p>
        </p:txBody>
      </p:sp>
      <p:sp>
        <p:nvSpPr>
          <p:cNvPr id="5" name="Θέση αριθμού διαφάνειας 4"/>
          <p:cNvSpPr>
            <a:spLocks noGrp="1"/>
          </p:cNvSpPr>
          <p:nvPr>
            <p:ph type="sldNum" idx="11"/>
          </p:nvPr>
        </p:nvSpPr>
        <p:spPr/>
        <p:txBody>
          <a:bodyPr/>
          <a:lstStyle>
            <a:lvl1pPr>
              <a:defRPr/>
            </a:lvl1pPr>
          </a:lstStyle>
          <a:p>
            <a:fld id="{AC928E32-8AFF-4FBA-AED8-BD148A743B3E}" type="slidenum">
              <a:rPr lang="el-GR" altLang="el-GR"/>
              <a:pPr/>
              <a:t>‹#›</a:t>
            </a:fld>
            <a:endParaRPr lang="el-GR" altLang="el-GR"/>
          </a:p>
        </p:txBody>
      </p:sp>
    </p:spTree>
    <p:extLst>
      <p:ext uri="{BB962C8B-B14F-4D97-AF65-F5344CB8AC3E}">
        <p14:creationId xmlns:p14="http://schemas.microsoft.com/office/powerpoint/2010/main" val="4055869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rtl="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rt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rtl="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rtl="0">
              <a:buNone/>
              <a:defRPr sz="900">
                <a:solidFill>
                  <a:schemeClr val="dk2"/>
                </a:solidFill>
                <a:latin typeface="Nunito"/>
                <a:ea typeface="Nunito"/>
                <a:cs typeface="Nunito"/>
                <a:sym typeface="Nunito"/>
              </a:defRPr>
            </a:lvl1pPr>
            <a:lvl2pPr lvl="1" algn="r" rtl="0">
              <a:buNone/>
              <a:defRPr sz="900">
                <a:solidFill>
                  <a:schemeClr val="dk2"/>
                </a:solidFill>
                <a:latin typeface="Nunito"/>
                <a:ea typeface="Nunito"/>
                <a:cs typeface="Nunito"/>
                <a:sym typeface="Nunito"/>
              </a:defRPr>
            </a:lvl2pPr>
            <a:lvl3pPr lvl="2" algn="r" rtl="0">
              <a:buNone/>
              <a:defRPr sz="900">
                <a:solidFill>
                  <a:schemeClr val="dk2"/>
                </a:solidFill>
                <a:latin typeface="Nunito"/>
                <a:ea typeface="Nunito"/>
                <a:cs typeface="Nunito"/>
                <a:sym typeface="Nunito"/>
              </a:defRPr>
            </a:lvl3pPr>
            <a:lvl4pPr lvl="3" algn="r" rtl="0">
              <a:buNone/>
              <a:defRPr sz="900">
                <a:solidFill>
                  <a:schemeClr val="dk2"/>
                </a:solidFill>
                <a:latin typeface="Nunito"/>
                <a:ea typeface="Nunito"/>
                <a:cs typeface="Nunito"/>
                <a:sym typeface="Nunito"/>
              </a:defRPr>
            </a:lvl4pPr>
            <a:lvl5pPr lvl="4" algn="r" rtl="0">
              <a:buNone/>
              <a:defRPr sz="900">
                <a:solidFill>
                  <a:schemeClr val="dk2"/>
                </a:solidFill>
                <a:latin typeface="Nunito"/>
                <a:ea typeface="Nunito"/>
                <a:cs typeface="Nunito"/>
                <a:sym typeface="Nunito"/>
              </a:defRPr>
            </a:lvl5pPr>
            <a:lvl6pPr lvl="5" algn="r" rtl="0">
              <a:buNone/>
              <a:defRPr sz="900">
                <a:solidFill>
                  <a:schemeClr val="dk2"/>
                </a:solidFill>
                <a:latin typeface="Nunito"/>
                <a:ea typeface="Nunito"/>
                <a:cs typeface="Nunito"/>
                <a:sym typeface="Nunito"/>
              </a:defRPr>
            </a:lvl6pPr>
            <a:lvl7pPr lvl="6" algn="r" rtl="0">
              <a:buNone/>
              <a:defRPr sz="900">
                <a:solidFill>
                  <a:schemeClr val="dk2"/>
                </a:solidFill>
                <a:latin typeface="Nunito"/>
                <a:ea typeface="Nunito"/>
                <a:cs typeface="Nunito"/>
                <a:sym typeface="Nunito"/>
              </a:defRPr>
            </a:lvl7pPr>
            <a:lvl8pPr lvl="7" algn="r" rtl="0">
              <a:buNone/>
              <a:defRPr sz="900">
                <a:solidFill>
                  <a:schemeClr val="dk2"/>
                </a:solidFill>
                <a:latin typeface="Nunito"/>
                <a:ea typeface="Nunito"/>
                <a:cs typeface="Nunito"/>
                <a:sym typeface="Nunito"/>
              </a:defRPr>
            </a:lvl8pPr>
            <a:lvl9pPr lvl="8" algn="r" rtl="0">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4"/>
          <p:cNvSpPr/>
          <p:nvPr/>
        </p:nvSpPr>
        <p:spPr>
          <a:xfrm>
            <a:off x="-9525" y="-5358"/>
            <a:ext cx="9163050" cy="78105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313"/>
                </a:srgbClr>
              </a:gs>
              <a:gs pos="100000">
                <a:srgbClr val="00E9F7">
                  <a:alpha val="54509"/>
                </a:srgbClr>
              </a:gs>
            </a:gsLst>
            <a:lin ang="5400000" scaled="0"/>
          </a:gradFill>
          <a:ln>
            <a:noFill/>
          </a:ln>
        </p:spPr>
        <p:txBody>
          <a:bodyPr spcFirstLastPara="1" wrap="square" lIns="68569" tIns="34275" rIns="68569" bIns="34275" anchor="t" anchorCtr="0">
            <a:noAutofit/>
          </a:bodyPr>
          <a:lstStyle/>
          <a:p>
            <a:pPr>
              <a:buSzPts val="1800"/>
            </a:pPr>
            <a:endParaRPr sz="1350">
              <a:latin typeface="Constantia"/>
              <a:ea typeface="Constantia"/>
              <a:cs typeface="Constantia"/>
              <a:sym typeface="Constantia"/>
            </a:endParaRPr>
          </a:p>
        </p:txBody>
      </p:sp>
      <p:sp>
        <p:nvSpPr>
          <p:cNvPr id="7" name="Google Shape;7;p14"/>
          <p:cNvSpPr/>
          <p:nvPr/>
        </p:nvSpPr>
        <p:spPr>
          <a:xfrm>
            <a:off x="4381500" y="-5358"/>
            <a:ext cx="4762500" cy="478631"/>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spcFirstLastPara="1" wrap="square" lIns="68569" tIns="34275" rIns="68569" bIns="34275" anchor="t" anchorCtr="0">
            <a:noAutofit/>
          </a:bodyPr>
          <a:lstStyle/>
          <a:p>
            <a:pPr>
              <a:buSzPts val="1800"/>
            </a:pPr>
            <a:endParaRPr sz="1350">
              <a:latin typeface="Constantia"/>
              <a:ea typeface="Constantia"/>
              <a:cs typeface="Constantia"/>
              <a:sym typeface="Constantia"/>
            </a:endParaRPr>
          </a:p>
        </p:txBody>
      </p:sp>
      <p:sp>
        <p:nvSpPr>
          <p:cNvPr id="8" name="Google Shape;8;p1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4"/>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85445" algn="l" rtl="0">
              <a:lnSpc>
                <a:spcPct val="100000"/>
              </a:lnSpc>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lnSpc>
                <a:spcPct val="100000"/>
              </a:lnSpc>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lnSpc>
                <a:spcPct val="100000"/>
              </a:lnSpc>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lnSpc>
                <a:spcPct val="100000"/>
              </a:lnSpc>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lnSpc>
                <a:spcPct val="100000"/>
              </a:lnSpc>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lnSpc>
                <a:spcPct val="100000"/>
              </a:lnSpc>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lnSpc>
                <a:spcPct val="100000"/>
              </a:lnSpc>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lnSpc>
                <a:spcPct val="100000"/>
              </a:lnSpc>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lnSpc>
                <a:spcPct val="100000"/>
              </a:lnSpc>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0" name="Google Shape;10;p14"/>
          <p:cNvSpPr txBox="1">
            <a:spLocks noGrp="1"/>
          </p:cNvSpPr>
          <p:nvPr>
            <p:ph type="dt" idx="10"/>
          </p:nvPr>
        </p:nvSpPr>
        <p:spPr>
          <a:xfrm>
            <a:off x="457200" y="4767263"/>
            <a:ext cx="2133600" cy="273844"/>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9pPr>
          </a:lstStyle>
          <a:p>
            <a:endParaRPr/>
          </a:p>
        </p:txBody>
      </p:sp>
      <p:sp>
        <p:nvSpPr>
          <p:cNvPr id="11" name="Google Shape;11;p14"/>
          <p:cNvSpPr txBox="1">
            <a:spLocks noGrp="1"/>
          </p:cNvSpPr>
          <p:nvPr>
            <p:ph type="ftr" idx="11"/>
          </p:nvPr>
        </p:nvSpPr>
        <p:spPr>
          <a:xfrm>
            <a:off x="2667000" y="4767263"/>
            <a:ext cx="3352800" cy="273844"/>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D0E9ED"/>
                </a:solidFill>
                <a:latin typeface="Constantia"/>
                <a:ea typeface="Constantia"/>
                <a:cs typeface="Constantia"/>
                <a:sym typeface="Constanti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lt1"/>
                </a:solidFill>
                <a:latin typeface="Constantia"/>
                <a:ea typeface="Constantia"/>
                <a:cs typeface="Constantia"/>
                <a:sym typeface="Constantia"/>
              </a:defRPr>
            </a:lvl9pPr>
          </a:lstStyle>
          <a:p>
            <a:endParaRPr/>
          </a:p>
        </p:txBody>
      </p:sp>
      <p:sp>
        <p:nvSpPr>
          <p:cNvPr id="12" name="Google Shape;12;p14"/>
          <p:cNvSpPr txBox="1">
            <a:spLocks noGrp="1"/>
          </p:cNvSpPr>
          <p:nvPr>
            <p:ph type="sldNum" idx="12"/>
          </p:nvPr>
        </p:nvSpPr>
        <p:spPr>
          <a:xfrm>
            <a:off x="7924800" y="4767263"/>
            <a:ext cx="762000" cy="273844"/>
          </a:xfrm>
          <a:prstGeom prst="rect">
            <a:avLst/>
          </a:prstGeom>
          <a:noFill/>
          <a:ln>
            <a:noFill/>
          </a:ln>
        </p:spPr>
        <p:txBody>
          <a:bodyPr spcFirstLastPara="1" wrap="square" lIns="0" tIns="0" rIns="0" bIns="0" anchor="b"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035C75"/>
                </a:solidFill>
                <a:latin typeface="Constantia"/>
                <a:ea typeface="Constantia"/>
                <a:cs typeface="Constantia"/>
                <a:sym typeface="Constantia"/>
              </a:defRPr>
            </a:lvl9pPr>
          </a:lstStyle>
          <a:p>
            <a:fld id="{00000000-1234-1234-1234-123412341234}" type="slidenum">
              <a:rPr lang="el-GR"/>
              <a:pPr/>
              <a:t>‹#›</a:t>
            </a:fld>
            <a:endParaRPr/>
          </a:p>
        </p:txBody>
      </p:sp>
      <p:grpSp>
        <p:nvGrpSpPr>
          <p:cNvPr id="13" name="Google Shape;13;p14"/>
          <p:cNvGrpSpPr/>
          <p:nvPr/>
        </p:nvGrpSpPr>
        <p:grpSpPr>
          <a:xfrm>
            <a:off x="-29294" y="-12085"/>
            <a:ext cx="9198255" cy="814700"/>
            <a:chOff x="-29322" y="-1971"/>
            <a:chExt cx="9198255" cy="1086266"/>
          </a:xfrm>
        </p:grpSpPr>
        <p:sp>
          <p:nvSpPr>
            <p:cNvPr id="14" name="Google Shape;14;p14"/>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a:buSzPts val="1800"/>
              </a:pPr>
              <a:endParaRPr sz="1350">
                <a:latin typeface="Constantia"/>
                <a:ea typeface="Constantia"/>
                <a:cs typeface="Constantia"/>
                <a:sym typeface="Constantia"/>
              </a:endParaRPr>
            </a:p>
          </p:txBody>
        </p:sp>
        <p:sp>
          <p:nvSpPr>
            <p:cNvPr id="15" name="Google Shape;15;p14"/>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a:buSzPts val="1800"/>
              </a:pPr>
              <a:endParaRPr sz="1350">
                <a:latin typeface="Constantia"/>
                <a:ea typeface="Constantia"/>
                <a:cs typeface="Constantia"/>
                <a:sym typeface="Constantia"/>
              </a:endParaRPr>
            </a:p>
          </p:txBody>
        </p:sp>
      </p:grpSp>
    </p:spTree>
    <p:extLst>
      <p:ext uri="{BB962C8B-B14F-4D97-AF65-F5344CB8AC3E}">
        <p14:creationId xmlns:p14="http://schemas.microsoft.com/office/powerpoint/2010/main" val="225711789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sldNum"/>
          </p:nvPr>
        </p:nvSpPr>
        <p:spPr bwMode="auto">
          <a:xfrm>
            <a:off x="6553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542925" algn="l"/>
                <a:tab pos="1085850" algn="l"/>
              </a:tabLst>
              <a:defRPr>
                <a:solidFill>
                  <a:srgbClr val="000000"/>
                </a:solidFill>
                <a:latin typeface="Calibri" panose="020F0502020204030204" pitchFamily="34" charset="0"/>
                <a:cs typeface="Arial" panose="020B0604020202020204" pitchFamily="34" charset="0"/>
              </a:defRPr>
            </a:lvl1pPr>
          </a:lstStyle>
          <a:p>
            <a:pPr defTabSz="336947" fontAlgn="base">
              <a:spcBef>
                <a:spcPct val="0"/>
              </a:spcBef>
              <a:spcAft>
                <a:spcPct val="0"/>
              </a:spcAft>
              <a:buSzPct val="100000"/>
            </a:pPr>
            <a:fld id="{D054ADFC-DC1B-4498-B391-74BDA5E20EFE}" type="slidenum">
              <a:rPr lang="el-GR" altLang="el-GR" sz="1800" kern="1200" smtClean="0">
                <a:ea typeface="Microsoft YaHei" panose="020B0503020204020204" pitchFamily="34" charset="-122"/>
              </a:rPr>
              <a:pPr defTabSz="336947" fontAlgn="base">
                <a:spcBef>
                  <a:spcPct val="0"/>
                </a:spcBef>
                <a:spcAft>
                  <a:spcPct val="0"/>
                </a:spcAft>
                <a:buSzPct val="100000"/>
              </a:pPr>
              <a:t>‹#›</a:t>
            </a:fld>
            <a:endParaRPr lang="el-GR" altLang="el-GR" sz="1800" kern="1200" smtClean="0">
              <a:ea typeface="Microsoft YaHei" panose="020B0503020204020204" pitchFamily="34" charset="-122"/>
            </a:endParaRPr>
          </a:p>
        </p:txBody>
      </p:sp>
      <p:sp>
        <p:nvSpPr>
          <p:cNvPr id="11266" name="Rectangle 2"/>
          <p:cNvSpPr>
            <a:spLocks noGrp="1" noChangeArrowheads="1"/>
          </p:cNvSpPr>
          <p:nvPr>
            <p:ph type="title"/>
          </p:nvPr>
        </p:nvSpPr>
        <p:spPr bwMode="auto">
          <a:xfrm>
            <a:off x="457200" y="205978"/>
            <a:ext cx="8210550"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smtClean="0"/>
              <a:t>Κάντε κλικ εδώ για την επεξεργασία της μορφής του κειμένου του τίτλου</a:t>
            </a:r>
          </a:p>
        </p:txBody>
      </p:sp>
      <p:sp>
        <p:nvSpPr>
          <p:cNvPr id="11267" name="Rectangle 3"/>
          <p:cNvSpPr>
            <a:spLocks noGrp="1" noChangeArrowheads="1"/>
          </p:cNvSpPr>
          <p:nvPr>
            <p:ph type="body" idx="1"/>
          </p:nvPr>
        </p:nvSpPr>
        <p:spPr bwMode="auto">
          <a:xfrm>
            <a:off x="457200" y="1151335"/>
            <a:ext cx="4021138" cy="465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smtClean="0"/>
              <a:t>Κάντε κλικ εδώ για την επεξεργασία της μορφής των κειμένων διάρθρωσης</a:t>
            </a:r>
          </a:p>
          <a:p>
            <a:pPr lvl="1"/>
            <a:r>
              <a:rPr lang="en-GB" altLang="el-GR" smtClean="0"/>
              <a:t>Δεύτερο επίπεδο διάρθρωσης</a:t>
            </a:r>
          </a:p>
          <a:p>
            <a:pPr lvl="2"/>
            <a:r>
              <a:rPr lang="en-GB" altLang="el-GR" smtClean="0"/>
              <a:t>Τρίτο επίπεδο διάρθρωσης</a:t>
            </a:r>
          </a:p>
          <a:p>
            <a:pPr lvl="3"/>
            <a:r>
              <a:rPr lang="en-GB" altLang="el-GR" smtClean="0"/>
              <a:t>Τέταρτο επίπεδο διάρθρωσης</a:t>
            </a:r>
          </a:p>
          <a:p>
            <a:pPr lvl="4"/>
            <a:r>
              <a:rPr lang="en-GB" altLang="el-GR" smtClean="0"/>
              <a:t>Πέμπτο επίπεδο διάρθρωσης</a:t>
            </a:r>
          </a:p>
          <a:p>
            <a:pPr lvl="4"/>
            <a:r>
              <a:rPr lang="en-GB" altLang="el-GR" smtClean="0"/>
              <a:t>Έκτο επίπεδο διάρθρωσης</a:t>
            </a:r>
          </a:p>
          <a:p>
            <a:pPr lvl="4"/>
            <a:r>
              <a:rPr lang="en-GB" altLang="el-GR" smtClean="0"/>
              <a:t>Έβδομο επίπεδο διάρθρωσης</a:t>
            </a:r>
          </a:p>
          <a:p>
            <a:pPr lvl="4"/>
            <a:r>
              <a:rPr lang="en-GB" altLang="el-GR" smtClean="0"/>
              <a:t>Όγδοο επίπεδο διάρθρωσης</a:t>
            </a:r>
          </a:p>
          <a:p>
            <a:pPr lvl="4"/>
            <a:r>
              <a:rPr lang="en-GB" altLang="el-GR" smtClean="0"/>
              <a:t>Ένατο επίπεδο διάρθρωσης</a:t>
            </a:r>
          </a:p>
        </p:txBody>
      </p:sp>
      <p:sp>
        <p:nvSpPr>
          <p:cNvPr id="11268" name="Rectangle 4"/>
          <p:cNvSpPr>
            <a:spLocks noGrp="1" noChangeArrowheads="1"/>
          </p:cNvSpPr>
          <p:nvPr>
            <p:ph type="dt"/>
          </p:nvPr>
        </p:nvSpPr>
        <p:spPr bwMode="auto">
          <a:xfrm>
            <a:off x="457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marL="161925" indent="-148829">
              <a:buClrTx/>
              <a:buSzPct val="45000"/>
              <a:buFontTx/>
              <a:buNone/>
              <a:tabLst>
                <a:tab pos="542925" algn="l"/>
                <a:tab pos="1085850" algn="l"/>
              </a:tabLst>
              <a:defRPr>
                <a:solidFill>
                  <a:srgbClr val="000000"/>
                </a:solidFill>
                <a:latin typeface="Times New Roman" panose="02020603050405020304" pitchFamily="18" charset="0"/>
                <a:cs typeface="Arial" panose="020B0604020202020204" pitchFamily="34" charset="0"/>
              </a:defRPr>
            </a:lvl1pPr>
          </a:lstStyle>
          <a:p>
            <a:pPr defTabSz="336947" fontAlgn="base">
              <a:spcBef>
                <a:spcPct val="0"/>
              </a:spcBef>
              <a:spcAft>
                <a:spcPct val="0"/>
              </a:spcAft>
            </a:pPr>
            <a:r>
              <a:rPr lang="en-US" altLang="el-GR" sz="1800" kern="1200" smtClean="0">
                <a:ea typeface="Microsoft YaHei" panose="020B0503020204020204" pitchFamily="34" charset="-122"/>
              </a:rPr>
              <a:t>06/24/21</a:t>
            </a:r>
            <a:endParaRPr lang="en-US" altLang="el-GR" sz="1800" kern="1200" smtClean="0">
              <a:ea typeface="Microsoft YaHei" panose="020B0503020204020204" pitchFamily="34" charset="-122"/>
            </a:endParaRPr>
          </a:p>
        </p:txBody>
      </p:sp>
      <p:sp>
        <p:nvSpPr>
          <p:cNvPr id="11269" name="Text Box 5"/>
          <p:cNvSpPr txBox="1">
            <a:spLocks noChangeArrowheads="1"/>
          </p:cNvSpPr>
          <p:nvPr/>
        </p:nvSpPr>
        <p:spPr bwMode="auto">
          <a:xfrm>
            <a:off x="3124200" y="4767263"/>
            <a:ext cx="28956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buFont typeface="Times New Roman" panose="02020603050405020304" pitchFamily="18" charset="0"/>
              <a:buNone/>
            </a:pPr>
            <a:endParaRPr lang="el-GR" sz="1800" kern="1200" smtClean="0">
              <a:solidFill>
                <a:srgbClr val="FFFFFF"/>
              </a:solidFill>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4341460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300" kern="1200">
          <a:solidFill>
            <a:srgbClr val="000000"/>
          </a:solidFill>
          <a:latin typeface="+mj-lt"/>
          <a:ea typeface="+mj-ea"/>
          <a:cs typeface="+mj-cs"/>
        </a:defRPr>
      </a:lvl1pPr>
      <a:lvl2pPr marL="557213" indent="-214313"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2pPr>
      <a:lvl3pPr marL="8572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3pPr>
      <a:lvl4pPr marL="12001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4pPr>
      <a:lvl5pPr marL="15430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5pPr>
      <a:lvl6pPr marL="18859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6pPr>
      <a:lvl7pPr marL="22288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7pPr>
      <a:lvl8pPr marL="25717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8pPr>
      <a:lvl9pPr marL="29146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a:solidFill>
            <a:srgbClr val="000000"/>
          </a:solidFill>
          <a:latin typeface="Arial" panose="020B0604020202020204" pitchFamily="34" charset="0"/>
          <a:ea typeface="Microsoft YaHei" panose="020B0503020204020204" pitchFamily="34" charset="-122"/>
        </a:defRPr>
      </a:lvl9pPr>
    </p:titleStyle>
    <p:bodyStyle>
      <a:lvl1pPr marL="257175" indent="-257175" algn="l" defTabSz="336947"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557213" indent="-214313" algn="l" defTabSz="336947" rtl="0" fontAlgn="base">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857250" indent="-171450" algn="l" defTabSz="336947" rtl="0" fontAlgn="base">
        <a:spcBef>
          <a:spcPts val="450"/>
        </a:spcBef>
        <a:spcAft>
          <a:spcPct val="0"/>
        </a:spcAft>
        <a:buClr>
          <a:srgbClr val="000000"/>
        </a:buClr>
        <a:buSzPct val="100000"/>
        <a:buFont typeface="Times New Roman" panose="02020603050405020304" pitchFamily="18" charset="0"/>
        <a:defRPr sz="1800" kern="1200">
          <a:solidFill>
            <a:srgbClr val="000000"/>
          </a:solidFill>
          <a:latin typeface="+mn-lt"/>
          <a:ea typeface="+mn-ea"/>
          <a:cs typeface="+mn-cs"/>
        </a:defRPr>
      </a:lvl3pPr>
      <a:lvl4pPr marL="12001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15430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sldNum"/>
          </p:nvPr>
        </p:nvSpPr>
        <p:spPr bwMode="auto">
          <a:xfrm>
            <a:off x="6553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542925" algn="l"/>
                <a:tab pos="1085850" algn="l"/>
              </a:tabLst>
              <a:defRPr>
                <a:solidFill>
                  <a:srgbClr val="000000"/>
                </a:solidFill>
                <a:latin typeface="Calibri" panose="020F0502020204030204" pitchFamily="34" charset="0"/>
                <a:cs typeface="Arial" panose="020B0604020202020204" pitchFamily="34" charset="0"/>
              </a:defRPr>
            </a:lvl1pPr>
          </a:lstStyle>
          <a:p>
            <a:pPr defTabSz="336947" fontAlgn="base">
              <a:spcBef>
                <a:spcPct val="0"/>
              </a:spcBef>
              <a:spcAft>
                <a:spcPct val="0"/>
              </a:spcAft>
              <a:buSzPct val="100000"/>
            </a:pPr>
            <a:fld id="{1FB3ADE3-0D9B-43BC-8B0C-36B45F440415}" type="slidenum">
              <a:rPr lang="el-GR" altLang="el-GR" sz="1800" kern="1200" smtClean="0">
                <a:ea typeface="Microsoft YaHei" panose="020B0503020204020204" pitchFamily="34" charset="-122"/>
              </a:rPr>
              <a:pPr defTabSz="336947" fontAlgn="base">
                <a:spcBef>
                  <a:spcPct val="0"/>
                </a:spcBef>
                <a:spcAft>
                  <a:spcPct val="0"/>
                </a:spcAft>
                <a:buSzPct val="100000"/>
              </a:pPr>
              <a:t>‹#›</a:t>
            </a:fld>
            <a:endParaRPr lang="el-GR" altLang="el-GR" sz="1800" kern="1200" smtClean="0">
              <a:ea typeface="Microsoft YaHei" panose="020B0503020204020204" pitchFamily="34" charset="-122"/>
            </a:endParaRPr>
          </a:p>
        </p:txBody>
      </p:sp>
      <p:sp>
        <p:nvSpPr>
          <p:cNvPr id="22530" name="Rectangle 2"/>
          <p:cNvSpPr>
            <a:spLocks noGrp="1" noChangeArrowheads="1"/>
          </p:cNvSpPr>
          <p:nvPr>
            <p:ph type="title"/>
          </p:nvPr>
        </p:nvSpPr>
        <p:spPr bwMode="auto">
          <a:xfrm>
            <a:off x="685800" y="1597819"/>
            <a:ext cx="7753350" cy="1088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smtClean="0"/>
              <a:t>Κάντε κλικ εδώ για την επεξεργασία της μορφής του κειμένου του τίτλου</a:t>
            </a:r>
          </a:p>
        </p:txBody>
      </p:sp>
      <p:sp>
        <p:nvSpPr>
          <p:cNvPr id="22531" name="Rectangle 3"/>
          <p:cNvSpPr>
            <a:spLocks noGrp="1" noChangeArrowheads="1"/>
          </p:cNvSpPr>
          <p:nvPr>
            <p:ph type="body" idx="1"/>
          </p:nvPr>
        </p:nvSpPr>
        <p:spPr bwMode="auto">
          <a:xfrm>
            <a:off x="457200" y="1203722"/>
            <a:ext cx="8210550" cy="3380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smtClean="0"/>
              <a:t>Κάντε κλικ εδώ για την επεξεργασία της μορφής των κειμένων διάρθρωσης</a:t>
            </a:r>
          </a:p>
          <a:p>
            <a:pPr lvl="1"/>
            <a:r>
              <a:rPr lang="en-GB" altLang="el-GR" smtClean="0"/>
              <a:t>Δεύτερο επίπεδο διάρθρωσης</a:t>
            </a:r>
          </a:p>
          <a:p>
            <a:pPr lvl="2"/>
            <a:r>
              <a:rPr lang="en-GB" altLang="el-GR" smtClean="0"/>
              <a:t>Τρίτο επίπεδο διάρθρωσης</a:t>
            </a:r>
          </a:p>
          <a:p>
            <a:pPr lvl="3"/>
            <a:r>
              <a:rPr lang="en-GB" altLang="el-GR" smtClean="0"/>
              <a:t>Τέταρτο επίπεδο διάρθρωσης</a:t>
            </a:r>
          </a:p>
          <a:p>
            <a:pPr lvl="4"/>
            <a:r>
              <a:rPr lang="en-GB" altLang="el-GR" smtClean="0"/>
              <a:t>Πέμπτο επίπεδο διάρθρωσης</a:t>
            </a:r>
          </a:p>
          <a:p>
            <a:pPr lvl="4"/>
            <a:r>
              <a:rPr lang="en-GB" altLang="el-GR" smtClean="0"/>
              <a:t>Έκτο επίπεδο διάρθρωσης</a:t>
            </a:r>
          </a:p>
          <a:p>
            <a:pPr lvl="4"/>
            <a:r>
              <a:rPr lang="en-GB" altLang="el-GR" smtClean="0"/>
              <a:t>Έβδομο επίπεδο διάρθρωσης</a:t>
            </a:r>
          </a:p>
          <a:p>
            <a:pPr lvl="4"/>
            <a:r>
              <a:rPr lang="en-GB" altLang="el-GR" smtClean="0"/>
              <a:t>Όγδοο επίπεδο διάρθρωσης</a:t>
            </a:r>
          </a:p>
          <a:p>
            <a:pPr lvl="4"/>
            <a:r>
              <a:rPr lang="en-GB" altLang="el-GR" smtClean="0"/>
              <a:t>Ένατο επίπεδο διάρθρωσης</a:t>
            </a:r>
          </a:p>
        </p:txBody>
      </p:sp>
      <p:sp>
        <p:nvSpPr>
          <p:cNvPr id="22532" name="Rectangle 4"/>
          <p:cNvSpPr>
            <a:spLocks noGrp="1" noChangeArrowheads="1"/>
          </p:cNvSpPr>
          <p:nvPr>
            <p:ph type="dt"/>
          </p:nvPr>
        </p:nvSpPr>
        <p:spPr bwMode="auto">
          <a:xfrm>
            <a:off x="457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marL="161925" indent="-148829">
              <a:buClrTx/>
              <a:buSzPct val="45000"/>
              <a:buFontTx/>
              <a:buNone/>
              <a:tabLst>
                <a:tab pos="542925" algn="l"/>
                <a:tab pos="1085850" algn="l"/>
              </a:tabLst>
              <a:defRPr>
                <a:solidFill>
                  <a:srgbClr val="000000"/>
                </a:solidFill>
                <a:latin typeface="Times New Roman" panose="02020603050405020304" pitchFamily="18" charset="0"/>
                <a:cs typeface="Arial" panose="020B0604020202020204" pitchFamily="34" charset="0"/>
              </a:defRPr>
            </a:lvl1pPr>
          </a:lstStyle>
          <a:p>
            <a:pPr defTabSz="336947" fontAlgn="base">
              <a:spcBef>
                <a:spcPct val="0"/>
              </a:spcBef>
              <a:spcAft>
                <a:spcPct val="0"/>
              </a:spcAft>
            </a:pPr>
            <a:r>
              <a:rPr lang="en-US" altLang="el-GR" sz="1800" kern="1200" smtClean="0">
                <a:ea typeface="Microsoft YaHei" panose="020B0503020204020204" pitchFamily="34" charset="-122"/>
              </a:rPr>
              <a:t>06/24/21</a:t>
            </a:r>
            <a:endParaRPr lang="en-US" altLang="el-GR" sz="1800" kern="1200" smtClean="0">
              <a:ea typeface="Microsoft YaHei" panose="020B0503020204020204" pitchFamily="34" charset="-122"/>
            </a:endParaRPr>
          </a:p>
        </p:txBody>
      </p:sp>
      <p:sp>
        <p:nvSpPr>
          <p:cNvPr id="22533" name="Text Box 5"/>
          <p:cNvSpPr txBox="1">
            <a:spLocks noChangeArrowheads="1"/>
          </p:cNvSpPr>
          <p:nvPr/>
        </p:nvSpPr>
        <p:spPr bwMode="auto">
          <a:xfrm>
            <a:off x="3124200" y="4767263"/>
            <a:ext cx="28956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buFont typeface="Times New Roman" panose="02020603050405020304" pitchFamily="18" charset="0"/>
              <a:buNone/>
            </a:pPr>
            <a:endParaRPr lang="el-GR" sz="1800" kern="1200" smtClean="0">
              <a:solidFill>
                <a:srgbClr val="FFFFFF"/>
              </a:solidFill>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40154324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300" b="1" kern="1200">
          <a:solidFill>
            <a:srgbClr val="1F497D"/>
          </a:solidFill>
          <a:latin typeface="+mj-lt"/>
          <a:ea typeface="+mj-ea"/>
          <a:cs typeface="+mj-cs"/>
        </a:defRPr>
      </a:lvl1pPr>
      <a:lvl2pPr marL="557213" indent="-214313"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2pPr>
      <a:lvl3pPr marL="8572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3pPr>
      <a:lvl4pPr marL="12001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4pPr>
      <a:lvl5pPr marL="15430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5pPr>
      <a:lvl6pPr marL="18859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6pPr>
      <a:lvl7pPr marL="22288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7pPr>
      <a:lvl8pPr marL="25717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8pPr>
      <a:lvl9pPr marL="29146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9pPr>
    </p:titleStyle>
    <p:bodyStyle>
      <a:lvl1pPr marL="257175" indent="-257175" algn="l" defTabSz="336947"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557213" indent="-214313" algn="l" defTabSz="336947" rtl="0" fontAlgn="base">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857250" indent="-171450" algn="l" defTabSz="336947" rtl="0" fontAlgn="base">
        <a:spcBef>
          <a:spcPts val="450"/>
        </a:spcBef>
        <a:spcAft>
          <a:spcPct val="0"/>
        </a:spcAft>
        <a:buClr>
          <a:srgbClr val="000000"/>
        </a:buClr>
        <a:buSzPct val="100000"/>
        <a:buFont typeface="Times New Roman" panose="02020603050405020304" pitchFamily="18" charset="0"/>
        <a:defRPr sz="1800" kern="1200">
          <a:solidFill>
            <a:srgbClr val="000000"/>
          </a:solidFill>
          <a:latin typeface="+mn-lt"/>
          <a:ea typeface="+mn-ea"/>
          <a:cs typeface="+mn-cs"/>
        </a:defRPr>
      </a:lvl3pPr>
      <a:lvl4pPr marL="12001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15430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sldNum"/>
          </p:nvPr>
        </p:nvSpPr>
        <p:spPr bwMode="auto">
          <a:xfrm>
            <a:off x="6553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542925" algn="l"/>
                <a:tab pos="1085850" algn="l"/>
              </a:tabLst>
              <a:defRPr>
                <a:solidFill>
                  <a:srgbClr val="000000"/>
                </a:solidFill>
                <a:latin typeface="Calibri" panose="020F0502020204030204" pitchFamily="34" charset="0"/>
                <a:cs typeface="Arial" panose="020B0604020202020204" pitchFamily="34" charset="0"/>
              </a:defRPr>
            </a:lvl1pPr>
          </a:lstStyle>
          <a:p>
            <a:pPr defTabSz="336947" fontAlgn="base">
              <a:spcBef>
                <a:spcPct val="0"/>
              </a:spcBef>
              <a:spcAft>
                <a:spcPct val="0"/>
              </a:spcAft>
              <a:buSzPct val="100000"/>
            </a:pPr>
            <a:fld id="{B12ABC78-BB93-4775-9B97-732F968E3F9A}" type="slidenum">
              <a:rPr lang="el-GR" altLang="el-GR" sz="1800" kern="1200" smtClean="0">
                <a:ea typeface="Microsoft YaHei" panose="020B0503020204020204" pitchFamily="34" charset="-122"/>
              </a:rPr>
              <a:pPr defTabSz="336947" fontAlgn="base">
                <a:spcBef>
                  <a:spcPct val="0"/>
                </a:spcBef>
                <a:spcAft>
                  <a:spcPct val="0"/>
                </a:spcAft>
                <a:buSzPct val="100000"/>
              </a:pPr>
              <a:t>‹#›</a:t>
            </a:fld>
            <a:endParaRPr lang="el-GR" altLang="el-GR" sz="1800" kern="1200" smtClean="0">
              <a:ea typeface="Microsoft YaHei" panose="020B0503020204020204" pitchFamily="34" charset="-122"/>
            </a:endParaRPr>
          </a:p>
        </p:txBody>
      </p:sp>
      <p:sp>
        <p:nvSpPr>
          <p:cNvPr id="33794" name="Rectangle 2"/>
          <p:cNvSpPr>
            <a:spLocks noGrp="1" noChangeArrowheads="1"/>
          </p:cNvSpPr>
          <p:nvPr>
            <p:ph type="title"/>
          </p:nvPr>
        </p:nvSpPr>
        <p:spPr bwMode="auto">
          <a:xfrm>
            <a:off x="457200" y="205978"/>
            <a:ext cx="8210550" cy="842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smtClean="0"/>
              <a:t>Κάντε κλικ εδώ για την επεξεργασία της μορφής του κειμένου του τίτλου</a:t>
            </a:r>
          </a:p>
        </p:txBody>
      </p:sp>
      <p:sp>
        <p:nvSpPr>
          <p:cNvPr id="33795" name="Rectangle 3"/>
          <p:cNvSpPr>
            <a:spLocks noGrp="1" noChangeArrowheads="1"/>
          </p:cNvSpPr>
          <p:nvPr>
            <p:ph type="body" idx="1"/>
          </p:nvPr>
        </p:nvSpPr>
        <p:spPr bwMode="auto">
          <a:xfrm>
            <a:off x="457200" y="1200150"/>
            <a:ext cx="8210550" cy="3380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smtClean="0"/>
              <a:t>Κάντε κλικ εδώ για την επεξεργασία της μορφής των κειμένων διάρθρωσης</a:t>
            </a:r>
          </a:p>
          <a:p>
            <a:pPr lvl="1"/>
            <a:r>
              <a:rPr lang="en-GB" altLang="el-GR" smtClean="0"/>
              <a:t>Δεύτερο επίπεδο διάρθρωσης</a:t>
            </a:r>
          </a:p>
          <a:p>
            <a:pPr lvl="2"/>
            <a:r>
              <a:rPr lang="en-GB" altLang="el-GR" smtClean="0"/>
              <a:t>Τρίτο επίπεδο διάρθρωσης</a:t>
            </a:r>
          </a:p>
          <a:p>
            <a:pPr lvl="3"/>
            <a:r>
              <a:rPr lang="en-GB" altLang="el-GR" smtClean="0"/>
              <a:t>Τέταρτο επίπεδο διάρθρωσης</a:t>
            </a:r>
          </a:p>
          <a:p>
            <a:pPr lvl="4"/>
            <a:r>
              <a:rPr lang="en-GB" altLang="el-GR" smtClean="0"/>
              <a:t>Πέμπτο επίπεδο διάρθρωσης</a:t>
            </a:r>
          </a:p>
          <a:p>
            <a:pPr lvl="4"/>
            <a:r>
              <a:rPr lang="en-GB" altLang="el-GR" smtClean="0"/>
              <a:t>Έκτο επίπεδο διάρθρωσης</a:t>
            </a:r>
          </a:p>
          <a:p>
            <a:pPr lvl="4"/>
            <a:r>
              <a:rPr lang="en-GB" altLang="el-GR" smtClean="0"/>
              <a:t>Έβδομο επίπεδο διάρθρωσης</a:t>
            </a:r>
          </a:p>
          <a:p>
            <a:pPr lvl="4"/>
            <a:r>
              <a:rPr lang="en-GB" altLang="el-GR" smtClean="0"/>
              <a:t>Όγδοο επίπεδο διάρθρωσης</a:t>
            </a:r>
          </a:p>
          <a:p>
            <a:pPr lvl="4"/>
            <a:r>
              <a:rPr lang="en-GB" altLang="el-GR" smtClean="0"/>
              <a:t>Ένατο επίπεδο διάρθρωσης</a:t>
            </a:r>
          </a:p>
        </p:txBody>
      </p:sp>
      <p:sp>
        <p:nvSpPr>
          <p:cNvPr id="33796" name="Rectangle 4"/>
          <p:cNvSpPr>
            <a:spLocks noGrp="1" noChangeArrowheads="1"/>
          </p:cNvSpPr>
          <p:nvPr>
            <p:ph type="dt"/>
          </p:nvPr>
        </p:nvSpPr>
        <p:spPr bwMode="auto">
          <a:xfrm>
            <a:off x="457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marL="161925" indent="-148829">
              <a:buClrTx/>
              <a:buSzPct val="45000"/>
              <a:buFontTx/>
              <a:buNone/>
              <a:tabLst>
                <a:tab pos="542925" algn="l"/>
                <a:tab pos="1085850" algn="l"/>
              </a:tabLst>
              <a:defRPr>
                <a:solidFill>
                  <a:srgbClr val="000000"/>
                </a:solidFill>
                <a:latin typeface="Times New Roman" panose="02020603050405020304" pitchFamily="18" charset="0"/>
                <a:cs typeface="Arial" panose="020B0604020202020204" pitchFamily="34" charset="0"/>
              </a:defRPr>
            </a:lvl1pPr>
          </a:lstStyle>
          <a:p>
            <a:pPr defTabSz="336947" fontAlgn="base">
              <a:spcBef>
                <a:spcPct val="0"/>
              </a:spcBef>
              <a:spcAft>
                <a:spcPct val="0"/>
              </a:spcAft>
            </a:pPr>
            <a:r>
              <a:rPr lang="en-US" altLang="el-GR" sz="1800" kern="1200" smtClean="0">
                <a:ea typeface="Microsoft YaHei" panose="020B0503020204020204" pitchFamily="34" charset="-122"/>
              </a:rPr>
              <a:t>06/24/21</a:t>
            </a:r>
            <a:endParaRPr lang="en-US" altLang="el-GR" sz="1800" kern="1200" smtClean="0">
              <a:ea typeface="Microsoft YaHei" panose="020B0503020204020204" pitchFamily="34" charset="-122"/>
            </a:endParaRPr>
          </a:p>
        </p:txBody>
      </p:sp>
      <p:sp>
        <p:nvSpPr>
          <p:cNvPr id="33797" name="Text Box 5"/>
          <p:cNvSpPr txBox="1">
            <a:spLocks noChangeArrowheads="1"/>
          </p:cNvSpPr>
          <p:nvPr/>
        </p:nvSpPr>
        <p:spPr bwMode="auto">
          <a:xfrm>
            <a:off x="3124200" y="4767263"/>
            <a:ext cx="28956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buFont typeface="Times New Roman" panose="02020603050405020304" pitchFamily="18" charset="0"/>
              <a:buNone/>
            </a:pPr>
            <a:endParaRPr lang="el-GR" sz="1800" kern="1200" smtClean="0">
              <a:solidFill>
                <a:srgbClr val="FFFFFF"/>
              </a:solidFill>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7773358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300" b="1" kern="1200">
          <a:solidFill>
            <a:srgbClr val="1F497D"/>
          </a:solidFill>
          <a:latin typeface="+mj-lt"/>
          <a:ea typeface="+mj-ea"/>
          <a:cs typeface="+mj-cs"/>
        </a:defRPr>
      </a:lvl1pPr>
      <a:lvl2pPr marL="557213" indent="-214313"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2pPr>
      <a:lvl3pPr marL="8572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3pPr>
      <a:lvl4pPr marL="12001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4pPr>
      <a:lvl5pPr marL="15430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5pPr>
      <a:lvl6pPr marL="18859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6pPr>
      <a:lvl7pPr marL="22288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7pPr>
      <a:lvl8pPr marL="25717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8pPr>
      <a:lvl9pPr marL="29146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9pPr>
    </p:titleStyle>
    <p:bodyStyle>
      <a:lvl1pPr marL="257175" indent="-257175" algn="l" defTabSz="336947"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557213" indent="-214313" algn="l" defTabSz="336947" rtl="0" fontAlgn="base">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857250" indent="-171450" algn="l" defTabSz="336947" rtl="0" fontAlgn="base">
        <a:spcBef>
          <a:spcPts val="450"/>
        </a:spcBef>
        <a:spcAft>
          <a:spcPct val="0"/>
        </a:spcAft>
        <a:buClr>
          <a:srgbClr val="000000"/>
        </a:buClr>
        <a:buSzPct val="100000"/>
        <a:buFont typeface="Times New Roman" panose="02020603050405020304" pitchFamily="18" charset="0"/>
        <a:defRPr sz="1800" kern="1200">
          <a:solidFill>
            <a:srgbClr val="000000"/>
          </a:solidFill>
          <a:latin typeface="+mn-lt"/>
          <a:ea typeface="+mn-ea"/>
          <a:cs typeface="+mn-cs"/>
        </a:defRPr>
      </a:lvl3pPr>
      <a:lvl4pPr marL="12001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15430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685800" y="1597819"/>
            <a:ext cx="7753350" cy="1088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p>
            <a:pPr lvl="0"/>
            <a:r>
              <a:rPr lang="en-GB" altLang="el-GR" smtClean="0"/>
              <a:t>Κάντε κλικ εδώ για την επεξεργασία της μορφής του κειμένου του τίτλου</a:t>
            </a:r>
          </a:p>
        </p:txBody>
      </p:sp>
      <p:sp>
        <p:nvSpPr>
          <p:cNvPr id="2050" name="Rectangle 2"/>
          <p:cNvSpPr>
            <a:spLocks noGrp="1" noChangeArrowheads="1"/>
          </p:cNvSpPr>
          <p:nvPr>
            <p:ph type="dt"/>
          </p:nvPr>
        </p:nvSpPr>
        <p:spPr bwMode="auto">
          <a:xfrm>
            <a:off x="457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542925" algn="l"/>
                <a:tab pos="1085850" algn="l"/>
              </a:tabLst>
              <a:defRPr>
                <a:solidFill>
                  <a:srgbClr val="000000"/>
                </a:solidFill>
                <a:latin typeface="Calibri" panose="020F0502020204030204" pitchFamily="34" charset="0"/>
                <a:cs typeface="Arial" panose="020B0604020202020204" pitchFamily="34" charset="0"/>
              </a:defRPr>
            </a:lvl1pPr>
          </a:lstStyle>
          <a:p>
            <a:pPr defTabSz="336947" fontAlgn="base">
              <a:spcBef>
                <a:spcPct val="0"/>
              </a:spcBef>
              <a:spcAft>
                <a:spcPct val="0"/>
              </a:spcAft>
              <a:buSzPct val="100000"/>
            </a:pPr>
            <a:r>
              <a:rPr lang="el-GR" altLang="el-GR" sz="1800" kern="1200" smtClean="0">
                <a:ea typeface="Microsoft YaHei" panose="020B0503020204020204" pitchFamily="34" charset="-122"/>
              </a:rPr>
              <a:t>24/06/21</a:t>
            </a:r>
            <a:endParaRPr lang="el-GR" altLang="el-GR" sz="1800" kern="1200" smtClean="0">
              <a:ea typeface="Microsoft YaHei" panose="020B0503020204020204" pitchFamily="34" charset="-122"/>
            </a:endParaRPr>
          </a:p>
        </p:txBody>
      </p:sp>
      <p:sp>
        <p:nvSpPr>
          <p:cNvPr id="2051" name="Text Box 3"/>
          <p:cNvSpPr txBox="1">
            <a:spLocks noChangeArrowheads="1"/>
          </p:cNvSpPr>
          <p:nvPr/>
        </p:nvSpPr>
        <p:spPr bwMode="auto">
          <a:xfrm>
            <a:off x="3124200" y="4767263"/>
            <a:ext cx="2895600" cy="2738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buFont typeface="Times New Roman" panose="02020603050405020304" pitchFamily="18" charset="0"/>
              <a:buNone/>
            </a:pPr>
            <a:endParaRPr lang="el-GR" sz="1800" kern="1200" smtClean="0">
              <a:solidFill>
                <a:srgbClr val="FFFFFF"/>
              </a:solidFill>
              <a:latin typeface="Arial" panose="020B0604020202020204" pitchFamily="34" charset="0"/>
              <a:ea typeface="Microsoft YaHei" panose="020B0503020204020204" pitchFamily="34" charset="-122"/>
              <a:cs typeface="+mn-cs"/>
            </a:endParaRPr>
          </a:p>
        </p:txBody>
      </p:sp>
      <p:sp>
        <p:nvSpPr>
          <p:cNvPr id="2052" name="Rectangle 4"/>
          <p:cNvSpPr>
            <a:spLocks noGrp="1" noChangeArrowheads="1"/>
          </p:cNvSpPr>
          <p:nvPr>
            <p:ph type="sldNum"/>
          </p:nvPr>
        </p:nvSpPr>
        <p:spPr bwMode="auto">
          <a:xfrm>
            <a:off x="6553200" y="4767263"/>
            <a:ext cx="2114550" cy="259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a:buClrTx/>
              <a:buFontTx/>
              <a:buNone/>
              <a:tabLst>
                <a:tab pos="542925" algn="l"/>
                <a:tab pos="1085850" algn="l"/>
              </a:tabLst>
              <a:defRPr>
                <a:solidFill>
                  <a:srgbClr val="000000"/>
                </a:solidFill>
                <a:latin typeface="Calibri" panose="020F0502020204030204" pitchFamily="34" charset="0"/>
                <a:cs typeface="Arial" panose="020B0604020202020204" pitchFamily="34" charset="0"/>
              </a:defRPr>
            </a:lvl1pPr>
          </a:lstStyle>
          <a:p>
            <a:pPr defTabSz="336947" fontAlgn="base">
              <a:spcBef>
                <a:spcPct val="0"/>
              </a:spcBef>
              <a:spcAft>
                <a:spcPct val="0"/>
              </a:spcAft>
              <a:buSzPct val="100000"/>
            </a:pPr>
            <a:fld id="{6CFC548C-56F8-419D-8E60-E402D62726B9}" type="slidenum">
              <a:rPr lang="el-GR" altLang="el-GR" sz="1800" kern="1200" smtClean="0">
                <a:ea typeface="Microsoft YaHei" panose="020B0503020204020204" pitchFamily="34" charset="-122"/>
              </a:rPr>
              <a:pPr defTabSz="336947" fontAlgn="base">
                <a:spcBef>
                  <a:spcPct val="0"/>
                </a:spcBef>
                <a:spcAft>
                  <a:spcPct val="0"/>
                </a:spcAft>
                <a:buSzPct val="100000"/>
              </a:pPr>
              <a:t>‹#›</a:t>
            </a:fld>
            <a:endParaRPr lang="el-GR" altLang="el-GR" sz="1800" kern="1200" smtClean="0">
              <a:ea typeface="Microsoft YaHei" panose="020B0503020204020204" pitchFamily="34" charset="-122"/>
            </a:endParaRPr>
          </a:p>
        </p:txBody>
      </p:sp>
      <p:sp>
        <p:nvSpPr>
          <p:cNvPr id="2053" name="Rectangle 5"/>
          <p:cNvSpPr>
            <a:spLocks noGrp="1" noChangeArrowheads="1"/>
          </p:cNvSpPr>
          <p:nvPr>
            <p:ph type="body" idx="1"/>
          </p:nvPr>
        </p:nvSpPr>
        <p:spPr bwMode="auto">
          <a:xfrm>
            <a:off x="457200" y="1203722"/>
            <a:ext cx="8210550" cy="3380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l-GR" smtClean="0"/>
              <a:t>Κάντε κλικ εδώ για την επεξεργασία της μορφής των κειμένων διάρθρωσης</a:t>
            </a:r>
          </a:p>
          <a:p>
            <a:pPr lvl="1"/>
            <a:r>
              <a:rPr lang="en-GB" altLang="el-GR" smtClean="0"/>
              <a:t>Δεύτερο επίπεδο διάρθρωσης</a:t>
            </a:r>
          </a:p>
          <a:p>
            <a:pPr lvl="2"/>
            <a:r>
              <a:rPr lang="en-GB" altLang="el-GR" smtClean="0"/>
              <a:t>Τρίτο επίπεδο διάρθρωσης</a:t>
            </a:r>
          </a:p>
          <a:p>
            <a:pPr lvl="3"/>
            <a:r>
              <a:rPr lang="en-GB" altLang="el-GR" smtClean="0"/>
              <a:t>Τέταρτο επίπεδο διάρθρωσης</a:t>
            </a:r>
          </a:p>
          <a:p>
            <a:pPr lvl="4"/>
            <a:r>
              <a:rPr lang="en-GB" altLang="el-GR" smtClean="0"/>
              <a:t>Πέμπτο επίπεδο διάρθρωσης</a:t>
            </a:r>
          </a:p>
          <a:p>
            <a:pPr lvl="4"/>
            <a:r>
              <a:rPr lang="en-GB" altLang="el-GR" smtClean="0"/>
              <a:t>Έκτο επίπεδο διάρθρωσης</a:t>
            </a:r>
          </a:p>
          <a:p>
            <a:pPr lvl="4"/>
            <a:r>
              <a:rPr lang="en-GB" altLang="el-GR" smtClean="0"/>
              <a:t>Έβδομο επίπεδο διάρθρωσης</a:t>
            </a:r>
          </a:p>
          <a:p>
            <a:pPr lvl="4"/>
            <a:r>
              <a:rPr lang="en-GB" altLang="el-GR" smtClean="0"/>
              <a:t>Όγδοο επίπεδο διάρθρωσης</a:t>
            </a:r>
          </a:p>
          <a:p>
            <a:pPr lvl="4"/>
            <a:r>
              <a:rPr lang="en-GB" altLang="el-GR" smtClean="0"/>
              <a:t>Ένατο επίπεδο διάρθρωσης</a:t>
            </a:r>
          </a:p>
        </p:txBody>
      </p:sp>
    </p:spTree>
    <p:extLst>
      <p:ext uri="{BB962C8B-B14F-4D97-AF65-F5344CB8AC3E}">
        <p14:creationId xmlns:p14="http://schemas.microsoft.com/office/powerpoint/2010/main" val="85925698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300" b="1" kern="1200">
          <a:solidFill>
            <a:srgbClr val="1F497D"/>
          </a:solidFill>
          <a:latin typeface="+mj-lt"/>
          <a:ea typeface="+mj-ea"/>
          <a:cs typeface="+mj-cs"/>
        </a:defRPr>
      </a:lvl1pPr>
      <a:lvl2pPr marL="557213" indent="-214313"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2pPr>
      <a:lvl3pPr marL="8572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3pPr>
      <a:lvl4pPr marL="12001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4pPr>
      <a:lvl5pPr marL="15430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5pPr>
      <a:lvl6pPr marL="18859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6pPr>
      <a:lvl7pPr marL="22288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7pPr>
      <a:lvl8pPr marL="25717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8pPr>
      <a:lvl9pPr marL="2914650" indent="-171450" algn="ctr" defTabSz="336947" rtl="0" eaLnBrk="0" fontAlgn="base" hangingPunct="0">
        <a:spcBef>
          <a:spcPct val="0"/>
        </a:spcBef>
        <a:spcAft>
          <a:spcPct val="0"/>
        </a:spcAft>
        <a:buClr>
          <a:srgbClr val="000000"/>
        </a:buClr>
        <a:buSzPct val="100000"/>
        <a:buFont typeface="Times New Roman" panose="02020603050405020304" pitchFamily="18" charset="0"/>
        <a:defRPr sz="3300" b="1">
          <a:solidFill>
            <a:srgbClr val="1F497D"/>
          </a:solidFill>
          <a:latin typeface="Arial" panose="020B0604020202020204" pitchFamily="34" charset="0"/>
          <a:ea typeface="Microsoft YaHei" panose="020B0503020204020204" pitchFamily="34" charset="-122"/>
        </a:defRPr>
      </a:lvl9pPr>
    </p:titleStyle>
    <p:bodyStyle>
      <a:lvl1pPr marL="257175" indent="-257175" algn="l" defTabSz="336947"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557213" indent="-214313" algn="l" defTabSz="336947" rtl="0" fontAlgn="base">
        <a:spcBef>
          <a:spcPts val="525"/>
        </a:spcBef>
        <a:spcAft>
          <a:spcPct val="0"/>
        </a:spcAft>
        <a:buClr>
          <a:srgbClr val="000000"/>
        </a:buClr>
        <a:buSzPct val="100000"/>
        <a:buFont typeface="Times New Roman" panose="02020603050405020304" pitchFamily="18" charset="0"/>
        <a:defRPr sz="2100" kern="1200">
          <a:solidFill>
            <a:srgbClr val="000000"/>
          </a:solidFill>
          <a:latin typeface="+mn-lt"/>
          <a:ea typeface="+mn-ea"/>
          <a:cs typeface="+mn-cs"/>
        </a:defRPr>
      </a:lvl2pPr>
      <a:lvl3pPr marL="857250" indent="-171450" algn="l" defTabSz="336947" rtl="0" fontAlgn="base">
        <a:spcBef>
          <a:spcPts val="450"/>
        </a:spcBef>
        <a:spcAft>
          <a:spcPct val="0"/>
        </a:spcAft>
        <a:buClr>
          <a:srgbClr val="000000"/>
        </a:buClr>
        <a:buSzPct val="100000"/>
        <a:buFont typeface="Times New Roman" panose="02020603050405020304" pitchFamily="18" charset="0"/>
        <a:defRPr sz="1800" kern="1200">
          <a:solidFill>
            <a:srgbClr val="000000"/>
          </a:solidFill>
          <a:latin typeface="+mn-lt"/>
          <a:ea typeface="+mn-ea"/>
          <a:cs typeface="+mn-cs"/>
        </a:defRPr>
      </a:lvl3pPr>
      <a:lvl4pPr marL="12001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4pPr>
      <a:lvl5pPr marL="1543050" indent="-171450" algn="l" defTabSz="336947" rtl="0" fontAlgn="base">
        <a:spcBef>
          <a:spcPts val="375"/>
        </a:spcBef>
        <a:spcAft>
          <a:spcPct val="0"/>
        </a:spcAft>
        <a:buClr>
          <a:srgbClr val="000000"/>
        </a:buClr>
        <a:buSzPct val="100000"/>
        <a:buFont typeface="Times New Roman" panose="02020603050405020304" pitchFamily="18" charset="0"/>
        <a:defRPr sz="150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0.xml"/><Relationship Id="rId1" Type="http://schemas.openxmlformats.org/officeDocument/2006/relationships/slideLayout" Target="../slideLayouts/slideLayout5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5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5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52.xml"/></Relationships>
</file>

<file path=ppt/slides/_rels/slide104.xml.rels><?xml version="1.0" encoding="UTF-8" standalone="yes"?>
<Relationships xmlns="http://schemas.openxmlformats.org/package/2006/relationships"><Relationship Id="rId8" Type="http://schemas.openxmlformats.org/officeDocument/2006/relationships/hyperlink" Target="http://pektpe.xyz/?page_id=94" TargetMode="External"/><Relationship Id="rId3" Type="http://schemas.openxmlformats.org/officeDocument/2006/relationships/hyperlink" Target="http://aesop.iep.edu.gr/" TargetMode="External"/><Relationship Id="rId7" Type="http://schemas.openxmlformats.org/officeDocument/2006/relationships/hyperlink" Target="https://eclass.sch.gr/" TargetMode="External"/><Relationship Id="rId2" Type="http://schemas.openxmlformats.org/officeDocument/2006/relationships/notesSlide" Target="../notesSlides/notesSlide104.xml"/><Relationship Id="rId1" Type="http://schemas.openxmlformats.org/officeDocument/2006/relationships/slideLayout" Target="../slideLayouts/slideLayout3.xml"/><Relationship Id="rId6" Type="http://schemas.openxmlformats.org/officeDocument/2006/relationships/hyperlink" Target="http://ebooks.edu.gr/ebooks/" TargetMode="External"/><Relationship Id="rId5" Type="http://schemas.openxmlformats.org/officeDocument/2006/relationships/hyperlink" Target="http://www.edutv.gr" TargetMode="External"/><Relationship Id="rId4" Type="http://schemas.openxmlformats.org/officeDocument/2006/relationships/hyperlink" Target="http://ifigeneia.cti.gr/repository/" TargetMode="External"/><Relationship Id="rId9" Type="http://schemas.openxmlformats.org/officeDocument/2006/relationships/hyperlink" Target="https://e-me.edu.gr/s/eme/main/e-me_user_guide.html" TargetMode="Externa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52.xml"/><Relationship Id="rId1" Type="http://schemas.openxmlformats.org/officeDocument/2006/relationships/themeOverride" Target="../theme/themeOverride1.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47.xml"/><Relationship Id="rId1" Type="http://schemas.openxmlformats.org/officeDocument/2006/relationships/themeOverride" Target="../theme/themeOverride2.xml"/><Relationship Id="rId4" Type="http://schemas.openxmlformats.org/officeDocument/2006/relationships/hyperlink" Target="http://flippedclassroom.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ebooks.edu.gr/"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content.e-me.edu.gr/wp-admin/admin-ajax.php?action=h5p_embed&amp;id=1127330"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hyperlink" Target="https://content.e-me.edu.gr/wp-admin/admin-ajax.php?action=h5p_embed&amp;id=108109" TargetMode="External"/><Relationship Id="rId2" Type="http://schemas.openxmlformats.org/officeDocument/2006/relationships/notesSlide" Target="../notesSlides/notesSlide43.xml"/><Relationship Id="rId1" Type="http://schemas.openxmlformats.org/officeDocument/2006/relationships/slideLayout" Target="../slideLayouts/slideLayout14.xml"/><Relationship Id="rId5" Type="http://schemas.openxmlformats.org/officeDocument/2006/relationships/hyperlink" Target="https://learningapps.org/display?v=pdq9yc2x520" TargetMode="External"/><Relationship Id="rId4" Type="http://schemas.openxmlformats.org/officeDocument/2006/relationships/hyperlink" Target="https://content.e-me.edu.gr/wp-admin/admin-ajax.php?action=h5p_embed&amp;id=496874"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63.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2.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0.xml"/><Relationship Id="rId1" Type="http://schemas.openxmlformats.org/officeDocument/2006/relationships/slideLayout" Target="../slideLayouts/slideLayout5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1.xml"/><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2.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2.xml"/><Relationship Id="rId1" Type="http://schemas.openxmlformats.org/officeDocument/2006/relationships/slideLayout" Target="../slideLayouts/slideLayout5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5.xml"/><Relationship Id="rId1" Type="http://schemas.openxmlformats.org/officeDocument/2006/relationships/slideLayout" Target="../slideLayouts/slideLayout52.xml"/></Relationships>
</file>

<file path=ppt/slides/_rels/slide8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6.xml"/><Relationship Id="rId1" Type="http://schemas.openxmlformats.org/officeDocument/2006/relationships/slideLayout" Target="../slideLayouts/slideLayout5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5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4"/>
          <p:cNvSpPr txBox="1">
            <a:spLocks noGrp="1"/>
          </p:cNvSpPr>
          <p:nvPr>
            <p:ph type="ctrTitle"/>
          </p:nvPr>
        </p:nvSpPr>
        <p:spPr>
          <a:xfrm>
            <a:off x="496900" y="228300"/>
            <a:ext cx="8080200" cy="738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 sz="1900">
                <a:latin typeface="Arial"/>
                <a:ea typeface="Arial"/>
                <a:cs typeface="Arial"/>
                <a:sym typeface="Arial"/>
              </a:rPr>
              <a:t>Η Εκπαίδευση για την Αειφορία ως κινητήρια δύναμη για τον μετασχηματισμό του σχολείου στον 21ο αιώνα</a:t>
            </a:r>
            <a:endParaRPr sz="1900">
              <a:latin typeface="Arial"/>
              <a:ea typeface="Arial"/>
              <a:cs typeface="Arial"/>
              <a:sym typeface="Arial"/>
            </a:endParaRPr>
          </a:p>
        </p:txBody>
      </p:sp>
      <p:sp>
        <p:nvSpPr>
          <p:cNvPr id="284" name="Google Shape;284;p14"/>
          <p:cNvSpPr txBox="1">
            <a:spLocks noGrp="1"/>
          </p:cNvSpPr>
          <p:nvPr>
            <p:ph type="subTitle" idx="1"/>
          </p:nvPr>
        </p:nvSpPr>
        <p:spPr>
          <a:xfrm>
            <a:off x="752100" y="1087800"/>
            <a:ext cx="8080200" cy="3639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endParaRPr b="1" dirty="0"/>
          </a:p>
          <a:p>
            <a:pPr marL="0" lvl="0" indent="0" algn="l" rtl="0">
              <a:spcBef>
                <a:spcPts val="0"/>
              </a:spcBef>
              <a:spcAft>
                <a:spcPts val="0"/>
              </a:spcAft>
              <a:buNone/>
            </a:pPr>
            <a:endParaRPr b="1" dirty="0"/>
          </a:p>
          <a:p>
            <a:pPr marL="457200" lvl="0" indent="0" algn="ctr" rtl="0">
              <a:spcBef>
                <a:spcPts val="0"/>
              </a:spcBef>
              <a:spcAft>
                <a:spcPts val="0"/>
              </a:spcAft>
              <a:buNone/>
            </a:pPr>
            <a:r>
              <a:rPr lang="el" sz="3000" b="1" dirty="0">
                <a:latin typeface="Arial"/>
                <a:ea typeface="Arial"/>
                <a:cs typeface="Arial"/>
                <a:sym typeface="Arial"/>
              </a:rPr>
              <a:t>Παιδαγωγική αξιοποίηση των Ψηφιακών Τεχνολογιών (ΤΠΕ) στην Εκπαίδευση για την Αειφορία </a:t>
            </a:r>
            <a:endParaRPr sz="3000" b="1" dirty="0">
              <a:latin typeface="Arial"/>
              <a:ea typeface="Arial"/>
              <a:cs typeface="Arial"/>
              <a:sym typeface="Arial"/>
            </a:endParaRPr>
          </a:p>
          <a:p>
            <a:pPr marL="0" lvl="0" indent="0" algn="l" rtl="0">
              <a:spcBef>
                <a:spcPts val="0"/>
              </a:spcBef>
              <a:spcAft>
                <a:spcPts val="0"/>
              </a:spcAft>
              <a:buNone/>
            </a:pPr>
            <a:endParaRPr sz="3000" dirty="0">
              <a:latin typeface="Maven Pro"/>
              <a:ea typeface="Maven Pro"/>
              <a:cs typeface="Maven Pro"/>
              <a:sym typeface="Maven Pro"/>
            </a:endParaRPr>
          </a:p>
          <a:p>
            <a:pPr marL="0" lvl="0" indent="0" algn="l" rtl="0">
              <a:spcBef>
                <a:spcPts val="0"/>
              </a:spcBef>
              <a:spcAft>
                <a:spcPts val="0"/>
              </a:spcAft>
              <a:buNone/>
            </a:pPr>
            <a:endParaRPr sz="3000" dirty="0">
              <a:latin typeface="Maven Pro"/>
              <a:ea typeface="Maven Pro"/>
              <a:cs typeface="Maven Pro"/>
              <a:sym typeface="Maven Pro"/>
            </a:endParaRPr>
          </a:p>
          <a:p>
            <a:pPr marL="0" lvl="0" indent="0" algn="l" rtl="0">
              <a:spcBef>
                <a:spcPts val="0"/>
              </a:spcBef>
              <a:spcAft>
                <a:spcPts val="0"/>
              </a:spcAft>
              <a:buClr>
                <a:schemeClr val="dk1"/>
              </a:buClr>
              <a:buSzPts val="1100"/>
              <a:buFont typeface="Arial"/>
              <a:buNone/>
            </a:pPr>
            <a:r>
              <a:rPr lang="el" sz="3000" dirty="0">
                <a:latin typeface="Maven Pro"/>
                <a:ea typeface="Maven Pro"/>
                <a:cs typeface="Maven Pro"/>
                <a:sym typeface="Maven Pro"/>
              </a:rPr>
              <a:t>  </a:t>
            </a:r>
            <a:r>
              <a:rPr lang="el" sz="2400" dirty="0">
                <a:latin typeface="Arial"/>
                <a:ea typeface="Arial"/>
                <a:cs typeface="Arial"/>
                <a:sym typeface="Arial"/>
              </a:rPr>
              <a:t>Αικατερίνη Ταγκαλάκη</a:t>
            </a:r>
            <a:endParaRPr sz="24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l" sz="2400" dirty="0">
                <a:latin typeface="Arial"/>
                <a:ea typeface="Arial"/>
                <a:cs typeface="Arial"/>
                <a:sym typeface="Arial"/>
              </a:rPr>
              <a:t> Γεωπόνος- Εκπαιδευτικός ΠΕ 88.01</a:t>
            </a:r>
            <a:endParaRPr sz="2400"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lnSpc>
                <a:spcPct val="120000"/>
              </a:lnSpc>
              <a:spcBef>
                <a:spcPts val="0"/>
              </a:spcBef>
              <a:spcAft>
                <a:spcPts val="0"/>
              </a:spcAft>
              <a:buNone/>
            </a:pPr>
            <a:r>
              <a:rPr lang="el" sz="2300">
                <a:solidFill>
                  <a:srgbClr val="1D2125"/>
                </a:solidFill>
                <a:highlight>
                  <a:srgbClr val="FFFFFF"/>
                </a:highlight>
                <a:latin typeface="Arial"/>
                <a:ea typeface="Arial"/>
                <a:cs typeface="Arial"/>
                <a:sym typeface="Arial"/>
              </a:rPr>
              <a:t> "Φωτόδεντρο - Εκπαιδευτικά Σενάρια"</a:t>
            </a:r>
            <a:endParaRPr sz="2300">
              <a:solidFill>
                <a:srgbClr val="1D2125"/>
              </a:solidFill>
              <a:highlight>
                <a:srgbClr val="FFFFFF"/>
              </a:highlight>
              <a:latin typeface="Arial"/>
              <a:ea typeface="Arial"/>
              <a:cs typeface="Arial"/>
              <a:sym typeface="Arial"/>
            </a:endParaRPr>
          </a:p>
          <a:p>
            <a:pPr marL="0" lvl="0" indent="0" algn="l" rtl="0">
              <a:spcBef>
                <a:spcPts val="600"/>
              </a:spcBef>
              <a:spcAft>
                <a:spcPts val="0"/>
              </a:spcAft>
              <a:buNone/>
            </a:pPr>
            <a:endParaRPr/>
          </a:p>
        </p:txBody>
      </p:sp>
      <p:sp>
        <p:nvSpPr>
          <p:cNvPr id="341" name="Google Shape;341;p23"/>
          <p:cNvSpPr txBox="1">
            <a:spLocks noGrp="1"/>
          </p:cNvSpPr>
          <p:nvPr>
            <p:ph type="body" idx="1"/>
          </p:nvPr>
        </p:nvSpPr>
        <p:spPr>
          <a:xfrm>
            <a:off x="1303800" y="1342950"/>
            <a:ext cx="7030500" cy="31887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l" sz="5600">
                <a:solidFill>
                  <a:srgbClr val="000000"/>
                </a:solidFill>
                <a:highlight>
                  <a:srgbClr val="F8F9FA"/>
                </a:highlight>
                <a:latin typeface="Arial"/>
                <a:ea typeface="Arial"/>
                <a:cs typeface="Arial"/>
                <a:sym typeface="Arial"/>
              </a:rPr>
              <a:t>Η υπηρεσία σχεδιάστηκε, αναπτύχθηκε και υποστηρίζεται από το ΙΤΥΕ «ΔΙΟΦΑΝΤΟΣ»,  Διεύθυνση Στρατηγικής και Ψηφιακού Εκπαιδευτικού Υλικού, και παρέχει:</a:t>
            </a:r>
            <a:endParaRPr sz="5600">
              <a:solidFill>
                <a:srgbClr val="000000"/>
              </a:solidFill>
              <a:highlight>
                <a:srgbClr val="F8F9FA"/>
              </a:highlight>
              <a:latin typeface="Arial"/>
              <a:ea typeface="Arial"/>
              <a:cs typeface="Arial"/>
              <a:sym typeface="Arial"/>
            </a:endParaRPr>
          </a:p>
          <a:p>
            <a:pPr marL="0" lvl="0" indent="0" algn="l" rtl="0">
              <a:spcBef>
                <a:spcPts val="1200"/>
              </a:spcBef>
              <a:spcAft>
                <a:spcPts val="0"/>
              </a:spcAft>
              <a:buNone/>
            </a:pPr>
            <a:r>
              <a:rPr lang="el" sz="5600">
                <a:solidFill>
                  <a:srgbClr val="000000"/>
                </a:solidFill>
                <a:highlight>
                  <a:srgbClr val="F8F9FA"/>
                </a:highlight>
                <a:latin typeface="Arial"/>
                <a:ea typeface="Arial"/>
                <a:cs typeface="Arial"/>
                <a:sym typeface="Arial"/>
              </a:rPr>
              <a:t>(α) ένα σύγχρονο ψηφιακό αποθετήριο Εκπαιδευτικών Σεναρίων για την Πρωτοβάθμια και Δευτεροβάθμια Εκπαίδευση, ανοιχτό σε όλους/ες, το «Φωτόδεντρο Εκπαιδευτικά Σενάρια»,</a:t>
            </a:r>
            <a:endParaRPr sz="5600">
              <a:solidFill>
                <a:srgbClr val="000000"/>
              </a:solidFill>
              <a:highlight>
                <a:srgbClr val="F8F9FA"/>
              </a:highlight>
              <a:latin typeface="Arial"/>
              <a:ea typeface="Arial"/>
              <a:cs typeface="Arial"/>
              <a:sym typeface="Arial"/>
            </a:endParaRPr>
          </a:p>
          <a:p>
            <a:pPr marL="0" lvl="0" indent="0" algn="l" rtl="0">
              <a:spcBef>
                <a:spcPts val="1200"/>
              </a:spcBef>
              <a:spcAft>
                <a:spcPts val="0"/>
              </a:spcAft>
              <a:buNone/>
            </a:pPr>
            <a:r>
              <a:rPr lang="el" sz="5600">
                <a:solidFill>
                  <a:srgbClr val="000000"/>
                </a:solidFill>
                <a:highlight>
                  <a:srgbClr val="F8F9FA"/>
                </a:highlight>
                <a:latin typeface="Arial"/>
                <a:ea typeface="Arial"/>
                <a:cs typeface="Arial"/>
                <a:sym typeface="Arial"/>
              </a:rPr>
              <a:t>(β) ένα διαδικτυακό περιβάλλον για εκπαιδευτικούς, αλλά και ερευνητές/τριες, φοιτητές/τριες και ακαδημαϊκούς, για τη δημιουργία Εκπαιδευτικών Σεναρίων, βασισμένων σε προσαρμόσιμες, πρότυπες δομές (templates) για εκπαιδευτικά σενάρια (Φωτόδεντρο Learning Scenario Designer),</a:t>
            </a:r>
            <a:endParaRPr sz="5600">
              <a:solidFill>
                <a:srgbClr val="000000"/>
              </a:solidFill>
              <a:highlight>
                <a:srgbClr val="F8F9FA"/>
              </a:highlight>
              <a:latin typeface="Arial"/>
              <a:ea typeface="Arial"/>
              <a:cs typeface="Arial"/>
              <a:sym typeface="Arial"/>
            </a:endParaRPr>
          </a:p>
          <a:p>
            <a:pPr marL="0" lvl="0" indent="0" algn="l" rtl="0">
              <a:spcBef>
                <a:spcPts val="1200"/>
              </a:spcBef>
              <a:spcAft>
                <a:spcPts val="0"/>
              </a:spcAft>
              <a:buNone/>
            </a:pPr>
            <a:r>
              <a:rPr lang="el" sz="5600">
                <a:solidFill>
                  <a:srgbClr val="000000"/>
                </a:solidFill>
                <a:highlight>
                  <a:srgbClr val="F8F9FA"/>
                </a:highlight>
                <a:latin typeface="Arial"/>
                <a:ea typeface="Arial"/>
                <a:cs typeface="Arial"/>
                <a:sym typeface="Arial"/>
              </a:rPr>
              <a:t>(γ) ένα online περιβάλλον για επιστημονικές ομάδες, για τη διαμόρφωση πρότυπων δομών για εκπαιδευτικά σενάρια, με εστιασμένες οδηγίες και παιδαγωγικές κατευθύνσεις (Φωτόδεντρο Learning Scenario Template Designer).</a:t>
            </a:r>
            <a:endParaRPr sz="5600">
              <a:solidFill>
                <a:srgbClr val="000000"/>
              </a:solidFill>
              <a:highlight>
                <a:srgbClr val="F8F9FA"/>
              </a:highlight>
              <a:latin typeface="Arial"/>
              <a:ea typeface="Arial"/>
              <a:cs typeface="Arial"/>
              <a:sym typeface="Arial"/>
            </a:endParaRPr>
          </a:p>
          <a:p>
            <a:pPr marL="0" lvl="0" indent="0" algn="ctr" rtl="0">
              <a:spcBef>
                <a:spcPts val="1200"/>
              </a:spcBef>
              <a:spcAft>
                <a:spcPts val="0"/>
              </a:spcAft>
              <a:buNone/>
            </a:pPr>
            <a:endParaRPr sz="5600">
              <a:solidFill>
                <a:srgbClr val="000000"/>
              </a:solidFill>
              <a:highlight>
                <a:srgbClr val="F8F9FA"/>
              </a:highlight>
              <a:latin typeface="Arial"/>
              <a:ea typeface="Arial"/>
              <a:cs typeface="Arial"/>
              <a:sym typeface="Arial"/>
            </a:endParaRPr>
          </a:p>
          <a:p>
            <a:pPr marL="139700" marR="139700" lvl="0" indent="0" algn="l" rtl="0">
              <a:spcBef>
                <a:spcPts val="1200"/>
              </a:spcBef>
              <a:spcAft>
                <a:spcPts val="0"/>
              </a:spcAft>
              <a:buNone/>
            </a:pPr>
            <a:endParaRPr sz="5600">
              <a:solidFill>
                <a:srgbClr val="000000"/>
              </a:solidFill>
              <a:highlight>
                <a:srgbClr val="F8F9FA"/>
              </a:highlight>
              <a:latin typeface="Arial"/>
              <a:ea typeface="Arial"/>
              <a:cs typeface="Arial"/>
              <a:sym typeface="Arial"/>
            </a:endParaRPr>
          </a:p>
          <a:p>
            <a:pPr marL="139700" marR="139700" lvl="0" indent="0" algn="l" rtl="0">
              <a:spcBef>
                <a:spcPts val="0"/>
              </a:spcBef>
              <a:spcAft>
                <a:spcPts val="0"/>
              </a:spcAft>
              <a:buNone/>
            </a:pPr>
            <a:endParaRPr sz="1100">
              <a:solidFill>
                <a:srgbClr val="000000"/>
              </a:solidFill>
              <a:highlight>
                <a:srgbClr val="F8F9FA"/>
              </a:highlight>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8305" name="Text Box 1"/>
          <p:cNvSpPr txBox="1">
            <a:spLocks noChangeArrowheads="1"/>
          </p:cNvSpPr>
          <p:nvPr/>
        </p:nvSpPr>
        <p:spPr bwMode="auto">
          <a:xfrm>
            <a:off x="1485900" y="161925"/>
            <a:ext cx="6172200" cy="702469"/>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3300" b="1" kern="1200">
                <a:solidFill>
                  <a:srgbClr val="1F497D"/>
                </a:solidFill>
                <a:cs typeface="+mn-cs"/>
              </a:rPr>
              <a:t> </a:t>
            </a:r>
            <a:r>
              <a:rPr lang="el-GR" altLang="el-GR" b="1" kern="1200">
                <a:solidFill>
                  <a:srgbClr val="3E5E66"/>
                </a:solidFill>
                <a:cs typeface="+mn-cs"/>
              </a:rPr>
              <a:t> </a:t>
            </a:r>
            <a:r>
              <a:rPr lang="el-GR" altLang="el-GR" b="1" kern="1200">
                <a:solidFill>
                  <a:srgbClr val="1F497D"/>
                </a:solidFill>
                <a:cs typeface="+mn-cs"/>
              </a:rPr>
              <a:t>Αξιολόγηση Διδακτικού Σεναρίου </a:t>
            </a:r>
          </a:p>
          <a:p>
            <a:pPr algn="ctr" defTabSz="336947" fontAlgn="base">
              <a:spcBef>
                <a:spcPct val="0"/>
              </a:spcBef>
              <a:spcAft>
                <a:spcPct val="0"/>
              </a:spcAft>
              <a:buClrTx/>
              <a:buSzPct val="100000"/>
            </a:pPr>
            <a:endParaRPr lang="el-GR" altLang="el-GR" b="1" kern="1200">
              <a:solidFill>
                <a:srgbClr val="1F497D"/>
              </a:solidFill>
              <a:cs typeface="+mn-cs"/>
            </a:endParaRPr>
          </a:p>
          <a:p>
            <a:pPr algn="ctr" defTabSz="336947" fontAlgn="base">
              <a:spcBef>
                <a:spcPct val="0"/>
              </a:spcBef>
              <a:spcAft>
                <a:spcPct val="0"/>
              </a:spcAft>
              <a:buClrTx/>
              <a:buSzPct val="100000"/>
            </a:pPr>
            <a:r>
              <a:rPr lang="el-GR" altLang="el-GR" sz="1950" b="1" kern="1200">
                <a:solidFill>
                  <a:srgbClr val="1F497D"/>
                </a:solidFill>
                <a:cs typeface="+mn-cs"/>
              </a:rPr>
              <a:t>Ρουμπρίκα αξιολόγησης εκπαιδευτικού σεναρίου Τ4Ε </a:t>
            </a:r>
          </a:p>
        </p:txBody>
      </p:sp>
      <p:sp>
        <p:nvSpPr>
          <p:cNvPr id="98306" name="Text Box 2"/>
          <p:cNvSpPr txBox="1">
            <a:spLocks noChangeArrowheads="1"/>
          </p:cNvSpPr>
          <p:nvPr/>
        </p:nvSpPr>
        <p:spPr bwMode="auto">
          <a:xfrm>
            <a:off x="1485900" y="864394"/>
            <a:ext cx="6172200" cy="4050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pPr>
            <a:endParaRPr lang="el-GR" sz="1800" kern="1200">
              <a:solidFill>
                <a:srgbClr val="FFFFFF"/>
              </a:solidFill>
              <a:latin typeface="Arial" panose="020B0604020202020204" pitchFamily="34" charset="0"/>
              <a:ea typeface="Microsoft YaHei" panose="020B0503020204020204" pitchFamily="34" charset="-122"/>
              <a:cs typeface="+mn-cs"/>
            </a:endParaRPr>
          </a:p>
        </p:txBody>
      </p:sp>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347" y="1727598"/>
            <a:ext cx="6642497" cy="2830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1837269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1485900" y="205979"/>
            <a:ext cx="6172200" cy="82034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Ένα καλό διδακτικό σενάριο πρέπει: </a:t>
            </a:r>
          </a:p>
        </p:txBody>
      </p:sp>
      <p:sp>
        <p:nvSpPr>
          <p:cNvPr id="99330" name="Text Box 2"/>
          <p:cNvSpPr txBox="1">
            <a:spLocks noChangeArrowheads="1"/>
          </p:cNvSpPr>
          <p:nvPr/>
        </p:nvSpPr>
        <p:spPr bwMode="auto">
          <a:xfrm>
            <a:off x="1485900" y="1200151"/>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323850" indent="-32385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1pPr>
            <a:lvl2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2pPr>
            <a:lvl3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3pPr>
            <a:lvl4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4pPr>
            <a:lvl5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διαθέτει ταυτότητα.   </a:t>
            </a:r>
          </a:p>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χαρακτηρίζεται από σαφή και ευδιάκριτη δομή. </a:t>
            </a:r>
          </a:p>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προσδιορίζει με σαφήνεια τα επιδιωκόμενα μαθησιακά αποτελέσματα τα οποία πρέπει να είναι μετρήσιμα, ρεαλιστικά, χρονικά πραγματοποιήσιμα. </a:t>
            </a:r>
          </a:p>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συνοδεύεται από αναλυτικά και εύστοχα διατυπωμένα φύλλα εργασίας.   </a:t>
            </a:r>
          </a:p>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προσδιορίζει τα μέσα και τη διαδικασία αξιολόγησης των μαθητευομένων, αλλά και της εκπαιδευτικής διαδικασίας που ακολουθείται. </a:t>
            </a:r>
          </a:p>
          <a:p>
            <a:pPr marL="255985" indent="-241697" defTabSz="336947" fontAlgn="base">
              <a:spcBef>
                <a:spcPts val="479"/>
              </a:spcBef>
              <a:spcAft>
                <a:spcPts val="1060"/>
              </a:spcAft>
              <a:buClrTx/>
              <a:buSzPct val="100000"/>
            </a:pPr>
            <a:endParaRPr lang="el-GR" altLang="el-GR" sz="1650" kern="1200">
              <a:latin typeface="Calibri" panose="020F0502020204030204" pitchFamily="34" charset="0"/>
              <a:cs typeface="+mn-cs"/>
            </a:endParaRPr>
          </a:p>
        </p:txBody>
      </p:sp>
    </p:spTree>
    <p:extLst>
      <p:ext uri="{BB962C8B-B14F-4D97-AF65-F5344CB8AC3E}">
        <p14:creationId xmlns:p14="http://schemas.microsoft.com/office/powerpoint/2010/main" val="255626181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1520429" y="205978"/>
            <a:ext cx="6210300" cy="927497"/>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Ένα καλό διδακτικό σενάριο πρέπει: </a:t>
            </a:r>
          </a:p>
        </p:txBody>
      </p:sp>
      <p:sp>
        <p:nvSpPr>
          <p:cNvPr id="100354" name="Text Box 2"/>
          <p:cNvSpPr txBox="1">
            <a:spLocks noChangeArrowheads="1"/>
          </p:cNvSpPr>
          <p:nvPr/>
        </p:nvSpPr>
        <p:spPr bwMode="auto">
          <a:xfrm>
            <a:off x="1520429" y="1519238"/>
            <a:ext cx="6172200" cy="4258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323850" indent="-32385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1pPr>
            <a:lvl2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2pPr>
            <a:lvl3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3pPr>
            <a:lvl4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4pPr>
            <a:lvl5pPr>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23850" algn="l"/>
                <a:tab pos="771525" algn="l"/>
                <a:tab pos="1220788" algn="l"/>
                <a:tab pos="1670050" algn="l"/>
                <a:tab pos="2119313" algn="l"/>
                <a:tab pos="2568575" algn="l"/>
                <a:tab pos="3017838" algn="l"/>
                <a:tab pos="3467100" algn="l"/>
                <a:tab pos="3916363" algn="l"/>
                <a:tab pos="4365625" algn="l"/>
                <a:tab pos="4814888" algn="l"/>
                <a:tab pos="5264150" algn="l"/>
                <a:tab pos="5713413" algn="l"/>
                <a:tab pos="6162675" algn="l"/>
                <a:tab pos="6611938" algn="l"/>
                <a:tab pos="7061200" algn="l"/>
                <a:tab pos="7510463" algn="l"/>
                <a:tab pos="7959725" algn="l"/>
                <a:tab pos="8408988" algn="l"/>
                <a:tab pos="8858250" algn="l"/>
                <a:tab pos="930751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αξιοποιεί με ισορροπία και οικονομία τα μέσα και τα εργαλεία μάθησης. </a:t>
            </a:r>
          </a:p>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ενισχύει την κατευθυνόμενη ανακάλυψη και την ενεργό συμμετοχή των μαθητών/τριών στη μαθησιακή διαδικασία. </a:t>
            </a:r>
          </a:p>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προωθεί τις συνεργατικές δραστηριότητες και να επιμένει στον διερευνητικό χαρακτήρα της μάθησης. </a:t>
            </a:r>
          </a:p>
          <a:p>
            <a:pPr defTabSz="336947" fontAlgn="base">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Να διαθέτει ευελιξία και εναλλακτικές πρακτικές. </a:t>
            </a:r>
          </a:p>
        </p:txBody>
      </p:sp>
      <p:sp>
        <p:nvSpPr>
          <p:cNvPr id="100355" name="Text Box 3"/>
          <p:cNvSpPr txBox="1">
            <a:spLocks noChangeArrowheads="1"/>
          </p:cNvSpPr>
          <p:nvPr/>
        </p:nvSpPr>
        <p:spPr bwMode="auto">
          <a:xfrm>
            <a:off x="1503760" y="938212"/>
            <a:ext cx="135731"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pPr>
            <a:endParaRPr lang="el-GR" sz="1800" kern="1200">
              <a:solidFill>
                <a:srgbClr val="FFFFFF"/>
              </a:solidFill>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390378067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1485900" y="270273"/>
            <a:ext cx="6172200" cy="378619"/>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1650" b="1" kern="1200">
                <a:solidFill>
                  <a:srgbClr val="1F497D"/>
                </a:solidFill>
                <a:cs typeface="+mn-cs"/>
              </a:rPr>
              <a:t>ΠΡΟΤΕΙΝΟΜΕΝΟΙ ΔΙΚΤΥΑΚΟΙ ΤΟΠΟΙ ΓΙΑ ΑΝΤΛΗΣΗ ΥΛΙΚΟΥ</a:t>
            </a:r>
          </a:p>
        </p:txBody>
      </p:sp>
      <p:sp>
        <p:nvSpPr>
          <p:cNvPr id="101378" name="Text Box 2"/>
          <p:cNvSpPr txBox="1">
            <a:spLocks noChangeArrowheads="1"/>
          </p:cNvSpPr>
          <p:nvPr/>
        </p:nvSpPr>
        <p:spPr bwMode="auto">
          <a:xfrm>
            <a:off x="1485900" y="809625"/>
            <a:ext cx="6172200" cy="4104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ts val="1060"/>
              </a:spcAft>
              <a:buClrTx/>
              <a:buSzPct val="100000"/>
            </a:pPr>
            <a:endParaRPr lang="el-GR" altLang="el-GR" sz="2100" kern="1200">
              <a:latin typeface="Calibri" panose="020F0502020204030204" pitchFamily="34" charset="0"/>
              <a:cs typeface="Arial" panose="020B0604020202020204" pitchFamily="34" charset="0"/>
            </a:endParaRPr>
          </a:p>
          <a:p>
            <a:pPr marL="254794" algn="ctr" defTabSz="336947" fontAlgn="base">
              <a:spcBef>
                <a:spcPct val="0"/>
              </a:spcBef>
              <a:spcAft>
                <a:spcPts val="1060"/>
              </a:spcAft>
              <a:buClrTx/>
              <a:buSzPct val="100000"/>
            </a:pPr>
            <a:r>
              <a:rPr lang="el-GR" altLang="el-GR" sz="2100" kern="1200">
                <a:latin typeface="Calibri" panose="020F0502020204030204" pitchFamily="34" charset="0"/>
                <a:cs typeface="Arial" panose="020B0604020202020204" pitchFamily="34" charset="0"/>
              </a:rPr>
              <a:t> </a:t>
            </a:r>
          </a:p>
          <a:p>
            <a:pPr marL="242888" indent="-229791" defTabSz="336947" fontAlgn="base">
              <a:spcBef>
                <a:spcPct val="0"/>
              </a:spcBef>
              <a:spcAft>
                <a:spcPts val="1060"/>
              </a:spcAft>
              <a:buSzPct val="100000"/>
              <a:buFont typeface="Arial" panose="020B0604020202020204" pitchFamily="34" charset="0"/>
              <a:buChar char="•"/>
            </a:pPr>
            <a:r>
              <a:rPr lang="el-GR" altLang="el-GR" sz="2100" kern="1200">
                <a:latin typeface="Calibri" panose="020F0502020204030204" pitchFamily="34" charset="0"/>
                <a:cs typeface="+mn-cs"/>
              </a:rPr>
              <a:t>   </a:t>
            </a:r>
          </a:p>
        </p:txBody>
      </p:sp>
      <p:sp>
        <p:nvSpPr>
          <p:cNvPr id="101379" name="Rectangle 3"/>
          <p:cNvSpPr>
            <a:spLocks noChangeArrowheads="1"/>
          </p:cNvSpPr>
          <p:nvPr/>
        </p:nvSpPr>
        <p:spPr bwMode="auto">
          <a:xfrm>
            <a:off x="1413272" y="809625"/>
            <a:ext cx="6156722" cy="4188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891"/>
              </a:spcBef>
              <a:spcAft>
                <a:spcPts val="741"/>
              </a:spcAft>
              <a:buClrTx/>
              <a:buSzPct val="100000"/>
            </a:pPr>
            <a:r>
              <a:rPr lang="el-GR" altLang="el-GR" sz="1125" kern="1200">
                <a:latin typeface="Calibri" panose="020F0502020204030204" pitchFamily="34" charset="0"/>
                <a:cs typeface="+mn-cs"/>
              </a:rPr>
              <a:t>ΠΛΑΤΦΟΡΜΑ «ΑΙΣΩΠΟΣ» http://aesop.iep.edu.gr/ </a:t>
            </a:r>
          </a:p>
          <a:p>
            <a:pPr defTabSz="336947" fontAlgn="base">
              <a:spcBef>
                <a:spcPts val="891"/>
              </a:spcBef>
              <a:spcAft>
                <a:spcPts val="741"/>
              </a:spcAft>
              <a:buClrTx/>
              <a:buSzPct val="100000"/>
            </a:pPr>
            <a:r>
              <a:rPr lang="el-GR" altLang="el-GR" sz="1125" kern="1200">
                <a:latin typeface="Calibri" panose="020F0502020204030204" pitchFamily="34" charset="0"/>
                <a:cs typeface="+mn-cs"/>
              </a:rPr>
              <a:t>Βιβλιοθήκη Εκπαιδευτικών Δραστηριοτήτων ΙΦΙΓΕΝΕΙΑ  http://ifigeneia.cti.gr/repository/ </a:t>
            </a:r>
          </a:p>
          <a:p>
            <a:pPr defTabSz="336947" fontAlgn="base">
              <a:spcBef>
                <a:spcPts val="891"/>
              </a:spcBef>
              <a:spcAft>
                <a:spcPts val="741"/>
              </a:spcAft>
              <a:buClrTx/>
              <a:buSzPct val="100000"/>
            </a:pPr>
            <a:endParaRPr lang="el-GR" altLang="el-GR" sz="1125" kern="1200">
              <a:latin typeface="Calibri" panose="020F0502020204030204" pitchFamily="34" charset="0"/>
              <a:cs typeface="+mn-cs"/>
            </a:endParaRPr>
          </a:p>
        </p:txBody>
      </p:sp>
      <p:sp>
        <p:nvSpPr>
          <p:cNvPr id="101380" name="Rectangle 4"/>
          <p:cNvSpPr>
            <a:spLocks noChangeArrowheads="1"/>
          </p:cNvSpPr>
          <p:nvPr/>
        </p:nvSpPr>
        <p:spPr bwMode="auto">
          <a:xfrm>
            <a:off x="1413272" y="1727597"/>
            <a:ext cx="4532709"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891"/>
              </a:spcBef>
              <a:spcAft>
                <a:spcPts val="741"/>
              </a:spcAft>
              <a:buClrTx/>
              <a:buSzPct val="100000"/>
            </a:pPr>
            <a:r>
              <a:rPr lang="el-GR" altLang="el-GR" sz="1125" kern="1200">
                <a:latin typeface="Calibri" panose="020F0502020204030204" pitchFamily="34" charset="0"/>
                <a:cs typeface="+mn-cs"/>
              </a:rPr>
              <a:t>ΨΗΦΙΑΚΟ ΣΧΟΛΕΙΟ https://dschool.edu.gr/ </a:t>
            </a:r>
          </a:p>
          <a:p>
            <a:pPr defTabSz="336947" fontAlgn="base">
              <a:spcBef>
                <a:spcPts val="891"/>
              </a:spcBef>
              <a:spcAft>
                <a:spcPts val="741"/>
              </a:spcAft>
              <a:buClrTx/>
              <a:buSzPct val="100000"/>
            </a:pPr>
            <a:r>
              <a:rPr lang="el-GR" altLang="el-GR" sz="1125" kern="1200">
                <a:latin typeface="Calibri" panose="020F0502020204030204" pitchFamily="34" charset="0"/>
                <a:cs typeface="+mn-cs"/>
              </a:rPr>
              <a:t>ΦΩΤΟΔΕΝΤΡΟ http://photodentro.edu.gr/aggregator/ </a:t>
            </a:r>
          </a:p>
          <a:p>
            <a:pPr defTabSz="336947" fontAlgn="base">
              <a:spcBef>
                <a:spcPts val="891"/>
              </a:spcBef>
              <a:spcAft>
                <a:spcPts val="741"/>
              </a:spcAft>
              <a:buClrTx/>
              <a:buSzPct val="100000"/>
            </a:pPr>
            <a:r>
              <a:rPr lang="el-GR" altLang="el-GR" sz="1125" kern="1200">
                <a:latin typeface="Calibri" panose="020F0502020204030204" pitchFamily="34" charset="0"/>
                <a:cs typeface="+mn-cs"/>
              </a:rPr>
              <a:t>ΔΙΑΔΡΑΣΤΙΚΑ ΣΧΟΛΙΚΑ ΒΙΒΛΙΑ http://ebooks.edu.gr/new/ </a:t>
            </a:r>
          </a:p>
          <a:p>
            <a:pPr defTabSz="336947" fontAlgn="base">
              <a:spcBef>
                <a:spcPts val="891"/>
              </a:spcBef>
              <a:spcAft>
                <a:spcPts val="741"/>
              </a:spcAft>
              <a:buClrTx/>
              <a:buSzPct val="100000"/>
            </a:pPr>
            <a:endParaRPr lang="el-GR" altLang="el-GR" sz="1125" kern="1200">
              <a:latin typeface="Calibri" panose="020F0502020204030204" pitchFamily="34" charset="0"/>
              <a:cs typeface="+mn-cs"/>
            </a:endParaRPr>
          </a:p>
          <a:p>
            <a:pPr defTabSz="336947" fontAlgn="base">
              <a:spcBef>
                <a:spcPts val="891"/>
              </a:spcBef>
              <a:spcAft>
                <a:spcPts val="741"/>
              </a:spcAft>
              <a:buClrTx/>
              <a:buSzPct val="100000"/>
            </a:pPr>
            <a:endParaRPr lang="el-GR" altLang="el-GR" sz="750" kern="1200">
              <a:latin typeface="Calibri" panose="020F0502020204030204" pitchFamily="34" charset="0"/>
              <a:cs typeface="+mn-cs"/>
            </a:endParaRPr>
          </a:p>
          <a:p>
            <a:pPr defTabSz="336947" fontAlgn="base">
              <a:spcBef>
                <a:spcPts val="891"/>
              </a:spcBef>
              <a:spcAft>
                <a:spcPts val="741"/>
              </a:spcAft>
              <a:buClrTx/>
              <a:buSzPct val="100000"/>
            </a:pPr>
            <a:endParaRPr lang="el-GR" altLang="el-GR" sz="750" kern="1200">
              <a:latin typeface="Calibri" panose="020F0502020204030204" pitchFamily="34" charset="0"/>
              <a:cs typeface="+mn-cs"/>
            </a:endParaRPr>
          </a:p>
        </p:txBody>
      </p:sp>
      <p:sp>
        <p:nvSpPr>
          <p:cNvPr id="101381" name="Rectangle 5"/>
          <p:cNvSpPr>
            <a:spLocks noChangeArrowheads="1"/>
          </p:cNvSpPr>
          <p:nvPr/>
        </p:nvSpPr>
        <p:spPr bwMode="auto">
          <a:xfrm>
            <a:off x="1413273" y="2700337"/>
            <a:ext cx="4702969"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891"/>
              </a:spcBef>
              <a:spcAft>
                <a:spcPts val="741"/>
              </a:spcAft>
              <a:buClrTx/>
              <a:buSzPct val="100000"/>
            </a:pPr>
            <a:r>
              <a:rPr lang="el-GR" altLang="el-GR" sz="1125" kern="1200">
                <a:latin typeface="Calibri" panose="020F0502020204030204" pitchFamily="34" charset="0"/>
                <a:cs typeface="+mn-cs"/>
              </a:rPr>
              <a:t>ΦΩΤΟΔΕΝΤΡΟ - Εκπαιδευτικά βίντεο http://photodentro.edu.gr/video/ </a:t>
            </a:r>
          </a:p>
          <a:p>
            <a:pPr defTabSz="336947" fontAlgn="base">
              <a:spcBef>
                <a:spcPts val="891"/>
              </a:spcBef>
              <a:spcAft>
                <a:spcPts val="741"/>
              </a:spcAft>
              <a:buClrTx/>
              <a:buSzPct val="100000"/>
            </a:pPr>
            <a:r>
              <a:rPr lang="el-GR" altLang="el-GR" sz="1125" kern="1200">
                <a:latin typeface="Calibri" panose="020F0502020204030204" pitchFamily="34" charset="0"/>
                <a:cs typeface="+mn-cs"/>
              </a:rPr>
              <a:t>ΙΝΣΤΙΤΟΥΤΟ ΕΚΠΑΙΔΕΥΤΙΚΗΣ ΠΟΛΙΤΙΚΗΣ http://iep.edu.gr/el/ </a:t>
            </a:r>
          </a:p>
          <a:p>
            <a:pPr defTabSz="336947" fontAlgn="base">
              <a:spcBef>
                <a:spcPts val="891"/>
              </a:spcBef>
              <a:spcAft>
                <a:spcPts val="741"/>
              </a:spcAft>
              <a:buClrTx/>
              <a:buSzPct val="100000"/>
            </a:pPr>
            <a:r>
              <a:rPr lang="el-GR" altLang="el-GR" sz="1125" kern="1200">
                <a:latin typeface="Calibri" panose="020F0502020204030204" pitchFamily="34" charset="0"/>
                <a:cs typeface="+mn-cs"/>
              </a:rPr>
              <a:t>ΠΑΝΕΠΙΣΤΗΜΙΑΚΑ ΜΑΘΗΜΑΤΑ https://opencourses.gr/ </a:t>
            </a:r>
          </a:p>
          <a:p>
            <a:pPr defTabSz="336947" fontAlgn="base">
              <a:spcBef>
                <a:spcPts val="891"/>
              </a:spcBef>
              <a:spcAft>
                <a:spcPts val="741"/>
              </a:spcAft>
              <a:buClrTx/>
              <a:buSzPct val="100000"/>
            </a:pPr>
            <a:r>
              <a:rPr lang="el-GR" altLang="el-GR" sz="1125" kern="1200">
                <a:latin typeface="Calibri" panose="020F0502020204030204" pitchFamily="34" charset="0"/>
                <a:cs typeface="+mn-cs"/>
              </a:rPr>
              <a:t>ΨΗΦΙΑΚΕΣ ΒΙΒΛΙΟΘΗΚΕΣ http://www.epset.gr/el/Digital-Content/Digital-Libraries </a:t>
            </a:r>
          </a:p>
          <a:p>
            <a:pPr defTabSz="336947" fontAlgn="base">
              <a:spcBef>
                <a:spcPts val="891"/>
              </a:spcBef>
              <a:spcAft>
                <a:spcPts val="741"/>
              </a:spcAft>
              <a:buClrTx/>
              <a:buSzPct val="100000"/>
            </a:pPr>
            <a:endParaRPr lang="el-GR" altLang="el-GR" sz="1125" kern="1200">
              <a:latin typeface="Calibri" panose="020F0502020204030204" pitchFamily="34" charset="0"/>
              <a:cs typeface="+mn-cs"/>
            </a:endParaRPr>
          </a:p>
        </p:txBody>
      </p:sp>
    </p:spTree>
    <p:extLst>
      <p:ext uri="{BB962C8B-B14F-4D97-AF65-F5344CB8AC3E}">
        <p14:creationId xmlns:p14="http://schemas.microsoft.com/office/powerpoint/2010/main" val="73086745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311700" y="445025"/>
            <a:ext cx="8520600" cy="683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dirty="0"/>
              <a:t>    </a:t>
            </a:r>
            <a:r>
              <a:rPr lang="el" sz="2400" dirty="0"/>
              <a:t> Πηγές</a:t>
            </a:r>
            <a:endParaRPr sz="2400" dirty="0"/>
          </a:p>
        </p:txBody>
      </p:sp>
      <p:sp>
        <p:nvSpPr>
          <p:cNvPr id="479" name="Google Shape;479;p44"/>
          <p:cNvSpPr txBox="1">
            <a:spLocks noGrp="1"/>
          </p:cNvSpPr>
          <p:nvPr>
            <p:ph type="body" idx="1"/>
          </p:nvPr>
        </p:nvSpPr>
        <p:spPr>
          <a:xfrm>
            <a:off x="174575" y="1128125"/>
            <a:ext cx="7816200" cy="3706500"/>
          </a:xfrm>
          <a:prstGeom prst="rect">
            <a:avLst/>
          </a:prstGeom>
          <a:solidFill>
            <a:srgbClr val="FFFFFC"/>
          </a:solidFill>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l" sz="1000" dirty="0">
                <a:solidFill>
                  <a:srgbClr val="212529"/>
                </a:solidFill>
                <a:latin typeface="Arial"/>
                <a:ea typeface="Arial"/>
                <a:cs typeface="Arial"/>
                <a:sym typeface="Arial"/>
              </a:rPr>
              <a:t>Μικρόπουλος Τ. (2005). Οι Τεχνολογίες της Πληροφορίας και των Επικοινωνιών στην Εκπαιδευτική Διαδικασία, Ιωάννινα </a:t>
            </a:r>
            <a:endParaRPr sz="1000" dirty="0">
              <a:solidFill>
                <a:srgbClr val="212529"/>
              </a:solidFill>
              <a:latin typeface="Arial"/>
              <a:ea typeface="Arial"/>
              <a:cs typeface="Arial"/>
              <a:sym typeface="Arial"/>
            </a:endParaRPr>
          </a:p>
          <a:p>
            <a:pPr marL="0" lvl="0" indent="0" algn="l" rtl="0">
              <a:lnSpc>
                <a:spcPct val="100000"/>
              </a:lnSpc>
              <a:spcBef>
                <a:spcPts val="1200"/>
              </a:spcBef>
              <a:spcAft>
                <a:spcPts val="0"/>
              </a:spcAft>
              <a:buNone/>
            </a:pPr>
            <a:r>
              <a:rPr lang="el" sz="1000" dirty="0">
                <a:solidFill>
                  <a:srgbClr val="212529"/>
                </a:solidFill>
                <a:latin typeface="Arial"/>
                <a:ea typeface="Arial"/>
                <a:cs typeface="Arial"/>
                <a:sym typeface="Arial"/>
              </a:rPr>
              <a:t>Πετροπούλου, Ο., Κασιμάτη, Α. &amp; Ρετάλης, Σ. (2015). Σύγχρονες μορφές εκπαιδευτικής αξιολόγησης με αξιοποίηση εκπαιδευτικών τεχνολογιών [ηλεκτρ. βιβλ.] Αθήνα: Σύνδεσμος Ελληνικών Ακαδημαϊκών Βιβλιοθηκών. </a:t>
            </a:r>
            <a:endParaRPr sz="1000" dirty="0">
              <a:solidFill>
                <a:srgbClr val="212529"/>
              </a:solidFill>
              <a:latin typeface="Arial"/>
              <a:ea typeface="Arial"/>
              <a:cs typeface="Arial"/>
              <a:sym typeface="Arial"/>
            </a:endParaRPr>
          </a:p>
          <a:p>
            <a:pPr marL="0" lvl="0" indent="0" algn="l" rtl="0">
              <a:lnSpc>
                <a:spcPct val="100000"/>
              </a:lnSpc>
              <a:spcBef>
                <a:spcPts val="1200"/>
              </a:spcBef>
              <a:spcAft>
                <a:spcPts val="0"/>
              </a:spcAft>
              <a:buNone/>
            </a:pPr>
            <a:r>
              <a:rPr lang="el" sz="1000" dirty="0">
                <a:solidFill>
                  <a:srgbClr val="212529"/>
                </a:solidFill>
                <a:latin typeface="Arial"/>
                <a:ea typeface="Arial"/>
                <a:cs typeface="Arial"/>
                <a:sym typeface="Arial"/>
              </a:rPr>
              <a:t>Ψύλλος, Δ. (2021). Διδακτική Φυσικών Επιστημών και Ψηφιακές Τεχνολογίες: Όψεις και Μετασχηματισμοί. Έρευνα για την Εκπαίδευση στις Φυσικές Επιστήμες και την Τεχνολογία, 1.</a:t>
            </a:r>
            <a:endParaRPr sz="1000" dirty="0">
              <a:solidFill>
                <a:srgbClr val="212529"/>
              </a:solidFill>
              <a:latin typeface="Arial"/>
              <a:ea typeface="Arial"/>
              <a:cs typeface="Arial"/>
              <a:sym typeface="Arial"/>
            </a:endParaRPr>
          </a:p>
          <a:p>
            <a:pPr marL="0" lvl="0" indent="0" algn="l" rtl="0">
              <a:lnSpc>
                <a:spcPct val="100000"/>
              </a:lnSpc>
              <a:spcBef>
                <a:spcPts val="1200"/>
              </a:spcBef>
              <a:spcAft>
                <a:spcPts val="0"/>
              </a:spcAft>
              <a:buNone/>
            </a:pPr>
            <a:r>
              <a:rPr lang="el" sz="1000" u="sng" dirty="0">
                <a:solidFill>
                  <a:srgbClr val="212529"/>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http://aesop.iep.edu.gr/</a:t>
            </a:r>
            <a:endParaRPr sz="1000" u="sng" dirty="0">
              <a:solidFill>
                <a:srgbClr val="212529"/>
              </a:solidFill>
              <a:latin typeface="Arial"/>
              <a:ea typeface="Arial"/>
              <a:cs typeface="Arial"/>
              <a:sym typeface="Arial"/>
            </a:endParaRPr>
          </a:p>
          <a:p>
            <a:pPr marL="0" lvl="0" indent="0" algn="l" rtl="0">
              <a:lnSpc>
                <a:spcPct val="100000"/>
              </a:lnSpc>
              <a:spcBef>
                <a:spcPts val="1200"/>
              </a:spcBef>
              <a:spcAft>
                <a:spcPts val="0"/>
              </a:spcAft>
              <a:buNone/>
            </a:pPr>
            <a:r>
              <a:rPr lang="el" sz="1000" u="sng" dirty="0">
                <a:solidFill>
                  <a:srgbClr val="212529"/>
                </a:solidFill>
                <a:latin typeface="Arial"/>
                <a:ea typeface="Arial"/>
                <a:cs typeface="Arial"/>
                <a:sym typeface="Arial"/>
              </a:rPr>
              <a:t>http://photodentro.edu.gr/aggregator/</a:t>
            </a:r>
            <a:endParaRPr sz="1000" u="sng" dirty="0">
              <a:solidFill>
                <a:srgbClr val="212529"/>
              </a:solidFill>
              <a:latin typeface="Arial"/>
              <a:ea typeface="Arial"/>
              <a:cs typeface="Arial"/>
              <a:sym typeface="Arial"/>
            </a:endParaRPr>
          </a:p>
          <a:p>
            <a:pPr marL="0" lvl="0" indent="0" algn="l" rtl="0">
              <a:lnSpc>
                <a:spcPct val="100000"/>
              </a:lnSpc>
              <a:spcBef>
                <a:spcPts val="0"/>
              </a:spcBef>
              <a:spcAft>
                <a:spcPts val="0"/>
              </a:spcAft>
              <a:buNone/>
            </a:pPr>
            <a:r>
              <a:rPr lang="el" sz="1000" u="sng" dirty="0">
                <a:solidFill>
                  <a:srgbClr val="212529"/>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http://ifigeneia.cti.gr/repository/</a:t>
            </a:r>
            <a:endParaRPr sz="1000" dirty="0">
              <a:solidFill>
                <a:srgbClr val="212529"/>
              </a:solidFill>
              <a:latin typeface="Arial"/>
              <a:ea typeface="Arial"/>
              <a:cs typeface="Arial"/>
              <a:sym typeface="Arial"/>
            </a:endParaRPr>
          </a:p>
          <a:p>
            <a:pPr marL="0" lvl="0" indent="0" algn="l" rtl="0">
              <a:lnSpc>
                <a:spcPct val="100000"/>
              </a:lnSpc>
              <a:spcBef>
                <a:spcPts val="1200"/>
              </a:spcBef>
              <a:spcAft>
                <a:spcPts val="0"/>
              </a:spcAft>
              <a:buNone/>
            </a:pPr>
            <a:r>
              <a:rPr lang="el" sz="1000" u="sng" dirty="0">
                <a:solidFill>
                  <a:srgbClr val="212529"/>
                </a:solidFill>
                <a:highlight>
                  <a:schemeClr val="lt1"/>
                </a:highlight>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http://www.edutv.gr</a:t>
            </a:r>
            <a:r>
              <a:rPr lang="el" sz="1000" dirty="0">
                <a:solidFill>
                  <a:srgbClr val="212529"/>
                </a:solidFill>
                <a:highlight>
                  <a:schemeClr val="lt1"/>
                </a:highlight>
                <a:latin typeface="Arial"/>
                <a:ea typeface="Arial"/>
                <a:cs typeface="Arial"/>
                <a:sym typeface="Arial"/>
              </a:rPr>
              <a:t>,</a:t>
            </a:r>
            <a:endParaRPr sz="1000" dirty="0">
              <a:solidFill>
                <a:srgbClr val="212529"/>
              </a:solidFill>
              <a:highlight>
                <a:schemeClr val="lt1"/>
              </a:highlight>
              <a:latin typeface="Arial"/>
              <a:ea typeface="Arial"/>
              <a:cs typeface="Arial"/>
              <a:sym typeface="Arial"/>
            </a:endParaRPr>
          </a:p>
          <a:p>
            <a:pPr marL="0" lvl="0" indent="0" algn="l" rtl="0">
              <a:lnSpc>
                <a:spcPct val="100000"/>
              </a:lnSpc>
              <a:spcBef>
                <a:spcPts val="1200"/>
              </a:spcBef>
              <a:spcAft>
                <a:spcPts val="0"/>
              </a:spcAft>
              <a:buNone/>
            </a:pPr>
            <a:r>
              <a:rPr lang="el" sz="1000" u="sng" dirty="0">
                <a:solidFill>
                  <a:srgbClr val="212529"/>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Διαδραστικά Σχολικά Βιβλία - Αρχική σελίδα (ebooks.edu.gr)</a:t>
            </a:r>
            <a:endParaRPr sz="1000" dirty="0">
              <a:solidFill>
                <a:srgbClr val="212529"/>
              </a:solidFill>
              <a:highlight>
                <a:srgbClr val="D2E8FB"/>
              </a:highlight>
              <a:latin typeface="Arial"/>
              <a:ea typeface="Arial"/>
              <a:cs typeface="Arial"/>
              <a:sym typeface="Arial"/>
            </a:endParaRPr>
          </a:p>
          <a:p>
            <a:pPr marL="0" lvl="0" indent="0" algn="l" rtl="0">
              <a:lnSpc>
                <a:spcPct val="100000"/>
              </a:lnSpc>
              <a:spcBef>
                <a:spcPts val="1200"/>
              </a:spcBef>
              <a:spcAft>
                <a:spcPts val="0"/>
              </a:spcAft>
              <a:buNone/>
            </a:pPr>
            <a:r>
              <a:rPr lang="el" sz="1000" u="sng" dirty="0">
                <a:solidFill>
                  <a:srgbClr val="212529"/>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η-τάξη (sch.gr)</a:t>
            </a:r>
            <a:endParaRPr sz="1000" dirty="0">
              <a:solidFill>
                <a:srgbClr val="212529"/>
              </a:solidFill>
              <a:highlight>
                <a:srgbClr val="D2E8FB"/>
              </a:highlight>
              <a:latin typeface="Arial"/>
              <a:ea typeface="Arial"/>
              <a:cs typeface="Arial"/>
              <a:sym typeface="Arial"/>
            </a:endParaRPr>
          </a:p>
          <a:p>
            <a:pPr marL="0" lvl="0" indent="0" algn="l" rtl="0">
              <a:lnSpc>
                <a:spcPct val="100000"/>
              </a:lnSpc>
              <a:spcBef>
                <a:spcPts val="1200"/>
              </a:spcBef>
              <a:spcAft>
                <a:spcPts val="0"/>
              </a:spcAft>
              <a:buNone/>
            </a:pPr>
            <a:r>
              <a:rPr lang="el" sz="1000" u="sng" dirty="0">
                <a:solidFill>
                  <a:srgbClr val="212529"/>
                </a:solid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e-class – Πόλοι Εκπαιδευτικής Καινοτομίας ΤΠΕ – Περιφερειακή Διεύθυνση Εκπαίδευσης Δ. Μακεδονίας (pektpe.xyz)</a:t>
            </a:r>
            <a:endParaRPr sz="1000" dirty="0">
              <a:solidFill>
                <a:srgbClr val="212529"/>
              </a:solidFill>
              <a:highlight>
                <a:srgbClr val="FFFFFF"/>
              </a:highlight>
              <a:latin typeface="Arial"/>
              <a:ea typeface="Arial"/>
              <a:cs typeface="Arial"/>
              <a:sym typeface="Arial"/>
            </a:endParaRPr>
          </a:p>
          <a:p>
            <a:pPr marL="0" lvl="0" indent="0" algn="l" rtl="0">
              <a:lnSpc>
                <a:spcPct val="100000"/>
              </a:lnSpc>
              <a:spcBef>
                <a:spcPts val="1200"/>
              </a:spcBef>
              <a:spcAft>
                <a:spcPts val="1200"/>
              </a:spcAft>
              <a:buNone/>
            </a:pPr>
            <a:r>
              <a:rPr lang="el" sz="1000" u="sng" dirty="0">
                <a:solidFill>
                  <a:srgbClr val="212529"/>
                </a:solid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Οδηγίες Χρήσης e-me</a:t>
            </a:r>
            <a:endParaRPr sz="1000" dirty="0">
              <a:solidFill>
                <a:srgbClr val="212529"/>
              </a:solidFill>
              <a:highlight>
                <a:srgbClr val="FFFFFF"/>
              </a:highlight>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485900" y="809625"/>
            <a:ext cx="6172200" cy="4104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341313" indent="-32385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ts val="1060"/>
              </a:spcAft>
              <a:buClrTx/>
              <a:buSzPct val="100000"/>
            </a:pPr>
            <a:endParaRPr lang="el-GR" altLang="el-GR" sz="2100" kern="1200">
              <a:latin typeface="Calibri" panose="020F0502020204030204" pitchFamily="34" charset="0"/>
              <a:cs typeface="Arial" panose="020B0604020202020204" pitchFamily="34" charset="0"/>
            </a:endParaRPr>
          </a:p>
          <a:p>
            <a:pPr algn="ctr" defTabSz="336947" fontAlgn="base">
              <a:spcBef>
                <a:spcPct val="0"/>
              </a:spcBef>
              <a:spcAft>
                <a:spcPts val="1060"/>
              </a:spcAft>
              <a:buClrTx/>
              <a:buSzPct val="100000"/>
            </a:pPr>
            <a:r>
              <a:rPr lang="el-GR" altLang="el-GR" sz="2100" kern="1200">
                <a:latin typeface="Calibri" panose="020F0502020204030204" pitchFamily="34" charset="0"/>
                <a:cs typeface="Arial" panose="020B0604020202020204" pitchFamily="34" charset="0"/>
              </a:rPr>
              <a:t> </a:t>
            </a:r>
          </a:p>
          <a:p>
            <a:pPr algn="ctr" defTabSz="336947" fontAlgn="base">
              <a:spcBef>
                <a:spcPct val="0"/>
              </a:spcBef>
              <a:spcAft>
                <a:spcPts val="1060"/>
              </a:spcAft>
              <a:buClrTx/>
              <a:buSzPct val="100000"/>
            </a:pPr>
            <a:r>
              <a:rPr lang="el-GR" altLang="el-GR" sz="2100" kern="1200">
                <a:latin typeface="Calibri" panose="020F0502020204030204" pitchFamily="34" charset="0"/>
                <a:cs typeface="+mn-cs"/>
              </a:rPr>
              <a:t>   </a:t>
            </a:r>
          </a:p>
        </p:txBody>
      </p:sp>
      <p:sp>
        <p:nvSpPr>
          <p:cNvPr id="102403" name="Rectangle 3"/>
          <p:cNvSpPr>
            <a:spLocks noChangeArrowheads="1"/>
          </p:cNvSpPr>
          <p:nvPr/>
        </p:nvSpPr>
        <p:spPr bwMode="auto">
          <a:xfrm>
            <a:off x="1413272" y="809625"/>
            <a:ext cx="6156722" cy="4188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pPr>
            <a:endParaRPr lang="el-GR" sz="1800" kern="1200">
              <a:solidFill>
                <a:srgbClr val="FFFFFF"/>
              </a:solidFill>
              <a:latin typeface="Arial" panose="020B0604020202020204" pitchFamily="34" charset="0"/>
              <a:ea typeface="Microsoft YaHei" panose="020B0503020204020204" pitchFamily="34" charset="-122"/>
              <a:cs typeface="+mn-cs"/>
            </a:endParaRPr>
          </a:p>
        </p:txBody>
      </p:sp>
      <p:sp>
        <p:nvSpPr>
          <p:cNvPr id="102404" name="Rectangle 4"/>
          <p:cNvSpPr>
            <a:spLocks noChangeArrowheads="1"/>
          </p:cNvSpPr>
          <p:nvPr/>
        </p:nvSpPr>
        <p:spPr bwMode="auto">
          <a:xfrm>
            <a:off x="1325166" y="-596"/>
            <a:ext cx="5940028" cy="286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891"/>
              </a:spcBef>
              <a:spcAft>
                <a:spcPts val="741"/>
              </a:spcAft>
              <a:buSzPct val="100000"/>
            </a:pPr>
            <a:endParaRPr lang="el-GR" altLang="el-GR" sz="1125" kern="1200" dirty="0">
              <a:latin typeface="Calibri" panose="020F0502020204030204" pitchFamily="34" charset="0"/>
              <a:cs typeface="+mn-cs"/>
            </a:endParaRPr>
          </a:p>
          <a:p>
            <a:pPr defTabSz="336947" fontAlgn="base">
              <a:spcBef>
                <a:spcPts val="891"/>
              </a:spcBef>
              <a:spcAft>
                <a:spcPts val="741"/>
              </a:spcAft>
              <a:buSzPct val="100000"/>
            </a:pPr>
            <a:endParaRPr lang="el-GR" altLang="el-GR" sz="1125" kern="1200" dirty="0">
              <a:latin typeface="Calibri" panose="020F0502020204030204" pitchFamily="34" charset="0"/>
              <a:cs typeface="+mn-cs"/>
            </a:endParaRPr>
          </a:p>
          <a:p>
            <a:pPr defTabSz="336947" fontAlgn="base">
              <a:spcBef>
                <a:spcPts val="891"/>
              </a:spcBef>
              <a:spcAft>
                <a:spcPts val="741"/>
              </a:spcAft>
              <a:buSzPct val="100000"/>
            </a:pPr>
            <a:r>
              <a:rPr lang="el-GR" altLang="el-GR" sz="1125" kern="1200" dirty="0">
                <a:latin typeface="Calibri" panose="020F0502020204030204" pitchFamily="34" charset="0"/>
                <a:cs typeface="+mn-cs"/>
              </a:rPr>
              <a:t>Μικρόπουλος, Τ. Α. &amp; Μπέλλου, Ι. (2010). Σενάρια διδασκαλίας με υπολογιστή. Αθήνα: Κλειδάριθμος</a:t>
            </a:r>
          </a:p>
          <a:p>
            <a:pPr defTabSz="336947" fontAlgn="base">
              <a:spcBef>
                <a:spcPts val="891"/>
              </a:spcBef>
              <a:spcAft>
                <a:spcPts val="741"/>
              </a:spcAft>
              <a:buSzPct val="100000"/>
            </a:pPr>
            <a:r>
              <a:rPr lang="el-GR" altLang="el-GR" sz="1125" kern="1200" dirty="0">
                <a:latin typeface="Calibri" panose="020F0502020204030204" pitchFamily="34" charset="0"/>
                <a:cs typeface="+mn-cs"/>
              </a:rPr>
              <a:t>Κόμης, Β., Εισαγωγή στις Εκπαιδευτικές Εφαρμογές των ΤΠΕ, Εκδόσεις Νέων Τεχνολογιών, Αθήνα, 2004. </a:t>
            </a:r>
          </a:p>
          <a:p>
            <a:pPr defTabSz="336947" fontAlgn="base">
              <a:spcBef>
                <a:spcPts val="891"/>
              </a:spcBef>
              <a:spcAft>
                <a:spcPts val="741"/>
              </a:spcAft>
              <a:buSzPct val="100000"/>
            </a:pPr>
            <a:r>
              <a:rPr lang="el-GR" altLang="el-GR" sz="1125" kern="1200" dirty="0">
                <a:latin typeface="Calibri" panose="020F0502020204030204" pitchFamily="34" charset="0"/>
                <a:cs typeface="+mn-cs"/>
              </a:rPr>
              <a:t>Κόμης, Β., Εισαγωγή στη Διδακτική της Πληροφορικής, Εκδόσεις Κλειδάριθμος, Αθήνα, 2005. </a:t>
            </a:r>
          </a:p>
          <a:p>
            <a:pPr defTabSz="336947" fontAlgn="base">
              <a:spcBef>
                <a:spcPct val="0"/>
              </a:spcBef>
              <a:spcAft>
                <a:spcPct val="0"/>
              </a:spcAft>
              <a:buSzPct val="100000"/>
            </a:pPr>
            <a:r>
              <a:rPr lang="el-GR" altLang="el-GR" sz="1125" kern="1200" dirty="0" err="1">
                <a:latin typeface="Calibri" panose="020F0502020204030204" pitchFamily="34" charset="0"/>
                <a:cs typeface="+mn-cs"/>
              </a:rPr>
              <a:t>Μπαλκίζας</a:t>
            </a:r>
            <a:r>
              <a:rPr lang="el-GR" altLang="el-GR" sz="1125" kern="1200" dirty="0">
                <a:latin typeface="Calibri" panose="020F0502020204030204" pitchFamily="34" charset="0"/>
                <a:cs typeface="+mn-cs"/>
              </a:rPr>
              <a:t>, Ν., (2008). Αξιολόγηση Εκπαιδευτικού Σεναρίου. Επιμορφωτικό υλικό για την εκπαίδευση</a:t>
            </a:r>
          </a:p>
          <a:p>
            <a:pPr defTabSz="336947" fontAlgn="base">
              <a:spcBef>
                <a:spcPct val="0"/>
              </a:spcBef>
              <a:spcAft>
                <a:spcPct val="0"/>
              </a:spcAft>
              <a:buSzPct val="100000"/>
            </a:pPr>
            <a:r>
              <a:rPr lang="el-GR" altLang="el-GR" sz="1125" kern="1200" dirty="0">
                <a:latin typeface="Calibri" panose="020F0502020204030204" pitchFamily="34" charset="0"/>
                <a:cs typeface="+mn-cs"/>
              </a:rPr>
              <a:t> των </a:t>
            </a:r>
            <a:r>
              <a:rPr lang="el-GR" altLang="el-GR" sz="1125" kern="1200" dirty="0" err="1">
                <a:latin typeface="Calibri" panose="020F0502020204030204" pitchFamily="34" charset="0"/>
                <a:cs typeface="+mn-cs"/>
              </a:rPr>
              <a:t>επιμορφωτών</a:t>
            </a:r>
            <a:r>
              <a:rPr lang="el-GR" altLang="el-GR" sz="1125" kern="1200" dirty="0">
                <a:latin typeface="Calibri" panose="020F0502020204030204" pitchFamily="34" charset="0"/>
                <a:cs typeface="+mn-cs"/>
              </a:rPr>
              <a:t> στα Πανεπιστημιακά Κέντρα Επιμόρφωσης. ΠΑΚΕ Αθήνας.</a:t>
            </a:r>
          </a:p>
          <a:p>
            <a:pPr defTabSz="336947" fontAlgn="base">
              <a:spcBef>
                <a:spcPct val="0"/>
              </a:spcBef>
              <a:spcAft>
                <a:spcPct val="0"/>
              </a:spcAft>
              <a:buSzPct val="100000"/>
            </a:pPr>
            <a:endParaRPr lang="el-GR" altLang="el-GR" sz="1125" kern="1200" dirty="0">
              <a:latin typeface="Calibri" panose="020F0502020204030204" pitchFamily="34" charset="0"/>
              <a:cs typeface="+mn-cs"/>
            </a:endParaRPr>
          </a:p>
          <a:p>
            <a:pPr defTabSz="336947" fontAlgn="base">
              <a:spcBef>
                <a:spcPct val="0"/>
              </a:spcBef>
              <a:spcAft>
                <a:spcPct val="0"/>
              </a:spcAft>
              <a:buSzPct val="100000"/>
            </a:pPr>
            <a:r>
              <a:rPr lang="el-GR" altLang="el-GR" sz="1125" kern="1200" dirty="0">
                <a:latin typeface="Calibri" panose="020F0502020204030204" pitchFamily="34" charset="0"/>
                <a:cs typeface="+mn-cs"/>
              </a:rPr>
              <a:t>Τζίμας, Β., (2009). Διδακτικά Σενάρια με τη Συνδρομή των ΤΠΕ. Πρακτικά 1ου Εκπαιδευτικού Συνεδρίου</a:t>
            </a:r>
          </a:p>
          <a:p>
            <a:pPr defTabSz="336947" fontAlgn="base">
              <a:spcBef>
                <a:spcPct val="0"/>
              </a:spcBef>
              <a:spcAft>
                <a:spcPct val="0"/>
              </a:spcAft>
              <a:buSzPct val="100000"/>
            </a:pPr>
            <a:r>
              <a:rPr lang="el-GR" altLang="el-GR" sz="1125" kern="1200" dirty="0">
                <a:latin typeface="Calibri" panose="020F0502020204030204" pitchFamily="34" charset="0"/>
                <a:cs typeface="+mn-cs"/>
              </a:rPr>
              <a:t> «Ένταξη και Χρήση των ΤΠΕ στην Εκπαιδευτική Διαδικασία», Βόλος, Πανεπιστήμιο Θεσσαλίας </a:t>
            </a:r>
          </a:p>
          <a:p>
            <a:pPr defTabSz="336947" fontAlgn="base">
              <a:spcBef>
                <a:spcPct val="0"/>
              </a:spcBef>
              <a:spcAft>
                <a:spcPct val="0"/>
              </a:spcAft>
              <a:buSzPct val="100000"/>
            </a:pPr>
            <a:r>
              <a:rPr lang="el-GR" altLang="el-GR" sz="1125" kern="1200" dirty="0">
                <a:latin typeface="Calibri" panose="020F0502020204030204" pitchFamily="34" charset="0"/>
                <a:cs typeface="+mn-cs"/>
              </a:rPr>
              <a:t> 24 έως 26 Απριλίου 2009.</a:t>
            </a:r>
          </a:p>
          <a:p>
            <a:pPr defTabSz="336947" fontAlgn="base">
              <a:spcBef>
                <a:spcPct val="0"/>
              </a:spcBef>
              <a:spcAft>
                <a:spcPct val="0"/>
              </a:spcAft>
              <a:buSzPct val="100000"/>
            </a:pPr>
            <a:endParaRPr lang="el-GR" altLang="el-GR" sz="1125" kern="1200" dirty="0">
              <a:latin typeface="Calibri" panose="020F0502020204030204" pitchFamily="34" charset="0"/>
              <a:cs typeface="+mn-cs"/>
            </a:endParaRPr>
          </a:p>
          <a:p>
            <a:pPr defTabSz="336947" fontAlgn="base">
              <a:spcBef>
                <a:spcPct val="0"/>
              </a:spcBef>
              <a:spcAft>
                <a:spcPct val="0"/>
              </a:spcAft>
              <a:buSzPct val="100000"/>
            </a:pPr>
            <a:r>
              <a:rPr lang="el-GR" altLang="el-GR" sz="1125" kern="1200" dirty="0">
                <a:latin typeface="Calibri" panose="020F0502020204030204" pitchFamily="34" charset="0"/>
                <a:cs typeface="+mn-cs"/>
              </a:rPr>
              <a:t>Θεωρητικό πλαίσιο ΠΑΔ. ΑΣΠΑΙΤΕ ΕΠΠΑΙΚ ΑΘΗΝΑ 2017-2018</a:t>
            </a:r>
          </a:p>
          <a:p>
            <a:pPr defTabSz="336947" fontAlgn="base">
              <a:spcBef>
                <a:spcPct val="0"/>
              </a:spcBef>
              <a:spcAft>
                <a:spcPct val="0"/>
              </a:spcAft>
              <a:buSzPct val="100000"/>
            </a:pPr>
            <a:endParaRPr lang="el-GR" altLang="el-GR" sz="1125" kern="1200" dirty="0">
              <a:latin typeface="Calibri" panose="020F0502020204030204" pitchFamily="34" charset="0"/>
              <a:cs typeface="+mn-cs"/>
            </a:endParaRPr>
          </a:p>
          <a:p>
            <a:pPr defTabSz="336947" fontAlgn="base">
              <a:spcBef>
                <a:spcPct val="0"/>
              </a:spcBef>
              <a:spcAft>
                <a:spcPct val="0"/>
              </a:spcAft>
              <a:buSzPct val="100000"/>
            </a:pPr>
            <a:endParaRPr lang="el-GR" altLang="el-GR" sz="1125" kern="1200" dirty="0">
              <a:latin typeface="Calibri" panose="020F0502020204030204" pitchFamily="34" charset="0"/>
              <a:cs typeface="+mn-cs"/>
            </a:endParaRPr>
          </a:p>
          <a:p>
            <a:pPr defTabSz="336947" fontAlgn="base">
              <a:spcBef>
                <a:spcPts val="891"/>
              </a:spcBef>
              <a:spcAft>
                <a:spcPts val="741"/>
              </a:spcAft>
              <a:buSzPct val="100000"/>
            </a:pPr>
            <a:endParaRPr lang="el-GR" altLang="el-GR" sz="1125" kern="1200" dirty="0">
              <a:latin typeface="Calibri" panose="020F0502020204030204" pitchFamily="34" charset="0"/>
              <a:cs typeface="+mn-cs"/>
            </a:endParaRPr>
          </a:p>
          <a:p>
            <a:pPr defTabSz="336947" fontAlgn="base">
              <a:spcBef>
                <a:spcPts val="891"/>
              </a:spcBef>
              <a:spcAft>
                <a:spcPts val="741"/>
              </a:spcAft>
              <a:buSzPct val="100000"/>
            </a:pPr>
            <a:r>
              <a:rPr lang="el-GR" altLang="el-GR" sz="1125" kern="1200" dirty="0">
                <a:latin typeface="Calibri" panose="020F0502020204030204" pitchFamily="34" charset="0"/>
                <a:cs typeface="+mn-cs"/>
              </a:rPr>
              <a:t> </a:t>
            </a:r>
          </a:p>
          <a:p>
            <a:pPr defTabSz="336947" fontAlgn="base">
              <a:spcBef>
                <a:spcPts val="891"/>
              </a:spcBef>
              <a:spcAft>
                <a:spcPts val="741"/>
              </a:spcAft>
              <a:buClrTx/>
              <a:buSzPct val="100000"/>
            </a:pPr>
            <a:endParaRPr lang="el-GR" altLang="el-GR" sz="1125" kern="1200" dirty="0">
              <a:latin typeface="Calibri" panose="020F0502020204030204" pitchFamily="34" charset="0"/>
              <a:cs typeface="+mn-cs"/>
            </a:endParaRPr>
          </a:p>
          <a:p>
            <a:pPr defTabSz="336947" fontAlgn="base">
              <a:spcBef>
                <a:spcPts val="891"/>
              </a:spcBef>
              <a:spcAft>
                <a:spcPts val="741"/>
              </a:spcAft>
              <a:buClrTx/>
              <a:buSzPct val="100000"/>
            </a:pPr>
            <a:endParaRPr lang="el-GR" altLang="el-GR" sz="750" kern="1200" dirty="0">
              <a:latin typeface="Calibri" panose="020F0502020204030204" pitchFamily="34" charset="0"/>
              <a:cs typeface="+mn-cs"/>
            </a:endParaRPr>
          </a:p>
          <a:p>
            <a:pPr defTabSz="336947" fontAlgn="base">
              <a:spcBef>
                <a:spcPts val="891"/>
              </a:spcBef>
              <a:spcAft>
                <a:spcPts val="741"/>
              </a:spcAft>
              <a:buClrTx/>
              <a:buSzPct val="100000"/>
            </a:pPr>
            <a:endParaRPr lang="el-GR" altLang="el-GR" sz="750" kern="1200" dirty="0">
              <a:latin typeface="Calibri" panose="020F0502020204030204" pitchFamily="34" charset="0"/>
              <a:cs typeface="+mn-cs"/>
            </a:endParaRPr>
          </a:p>
        </p:txBody>
      </p:sp>
      <p:sp>
        <p:nvSpPr>
          <p:cNvPr id="102405" name="Rectangle 5"/>
          <p:cNvSpPr>
            <a:spLocks noChangeArrowheads="1"/>
          </p:cNvSpPr>
          <p:nvPr/>
        </p:nvSpPr>
        <p:spPr bwMode="auto">
          <a:xfrm>
            <a:off x="1413272" y="1079898"/>
            <a:ext cx="5885259" cy="36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891"/>
              </a:spcBef>
              <a:spcAft>
                <a:spcPts val="741"/>
              </a:spcAft>
              <a:buClrTx/>
              <a:buSzPct val="100000"/>
            </a:pPr>
            <a:endParaRPr lang="el-GR" altLang="el-GR" sz="1125" kern="1200">
              <a:latin typeface="Calibri" panose="020F0502020204030204" pitchFamily="34" charset="0"/>
              <a:cs typeface="+mn-cs"/>
            </a:endParaRPr>
          </a:p>
          <a:p>
            <a:pPr defTabSz="336947" fontAlgn="base">
              <a:spcBef>
                <a:spcPts val="891"/>
              </a:spcBef>
              <a:spcAft>
                <a:spcPts val="741"/>
              </a:spcAft>
              <a:buClrTx/>
              <a:buSzPct val="100000"/>
            </a:pPr>
            <a:endParaRPr lang="el-GR" altLang="el-GR" sz="1125" kern="1200">
              <a:latin typeface="Calibri" panose="020F0502020204030204" pitchFamily="34" charset="0"/>
              <a:cs typeface="+mn-cs"/>
            </a:endParaRPr>
          </a:p>
        </p:txBody>
      </p:sp>
    </p:spTree>
    <p:extLst>
      <p:ext uri="{BB962C8B-B14F-4D97-AF65-F5344CB8AC3E}">
        <p14:creationId xmlns:p14="http://schemas.microsoft.com/office/powerpoint/2010/main" val="1211728912"/>
      </p:ext>
    </p:extLst>
  </p:cSld>
  <p:clrMapOvr>
    <a:overrideClrMapping bg1="lt1" tx1="dk1" bg2="lt2" tx2="dk2" accent1="accent1" accent2="accent2" accent3="accent3" accent4="accent4" accent5="accent5" accent6="accent6" hlink="hlink" folHlink="folHlink"/>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8"/>
        <p:cNvGrpSpPr/>
        <p:nvPr/>
      </p:nvGrpSpPr>
      <p:grpSpPr>
        <a:xfrm>
          <a:off x="0" y="0"/>
          <a:ext cx="0" cy="0"/>
          <a:chOff x="0" y="0"/>
          <a:chExt cx="0" cy="0"/>
        </a:xfrm>
      </p:grpSpPr>
      <p:sp>
        <p:nvSpPr>
          <p:cNvPr id="240" name="Google Shape;240;g159052b04fc_0_2"/>
          <p:cNvSpPr txBox="1">
            <a:spLocks noGrp="1"/>
          </p:cNvSpPr>
          <p:nvPr>
            <p:ph idx="1"/>
          </p:nvPr>
        </p:nvSpPr>
        <p:spPr>
          <a:xfrm>
            <a:off x="439931" y="181975"/>
            <a:ext cx="8243580" cy="3291750"/>
          </a:xfrm>
          <a:prstGeom prst="rect">
            <a:avLst/>
          </a:prstGeom>
        </p:spPr>
        <p:txBody>
          <a:bodyPr spcFirstLastPara="1" wrap="square" lIns="68569" tIns="34275" rIns="68569" bIns="34275" anchor="t" anchorCtr="0">
            <a:normAutofit fontScale="25000" lnSpcReduction="20000"/>
          </a:bodyPr>
          <a:lstStyle/>
          <a:p>
            <a:pPr marL="0" indent="0" algn="just">
              <a:lnSpc>
                <a:spcPct val="115000"/>
              </a:lnSpc>
              <a:spcBef>
                <a:spcPts val="900"/>
              </a:spcBef>
              <a:buNone/>
            </a:pPr>
            <a:endParaRPr sz="1350" dirty="0">
              <a:latin typeface="Arial"/>
              <a:ea typeface="Arial"/>
              <a:cs typeface="Arial"/>
              <a:sym typeface="Arial"/>
            </a:endParaRPr>
          </a:p>
          <a:p>
            <a:pPr marL="0" indent="0" algn="just">
              <a:lnSpc>
                <a:spcPct val="115000"/>
              </a:lnSpc>
              <a:spcBef>
                <a:spcPts val="900"/>
              </a:spcBef>
              <a:buNone/>
            </a:pPr>
            <a:endParaRPr sz="1350" dirty="0">
              <a:latin typeface="Arial"/>
              <a:ea typeface="Arial"/>
              <a:cs typeface="Arial"/>
              <a:sym typeface="Arial"/>
            </a:endParaRPr>
          </a:p>
          <a:p>
            <a:pPr marL="0" indent="0" algn="just">
              <a:lnSpc>
                <a:spcPct val="115000"/>
              </a:lnSpc>
              <a:spcBef>
                <a:spcPts val="900"/>
              </a:spcBef>
              <a:buNone/>
            </a:pPr>
            <a:r>
              <a:rPr lang="el-GR" sz="3600" dirty="0" err="1">
                <a:latin typeface="Arial"/>
                <a:ea typeface="Arial"/>
                <a:cs typeface="Arial"/>
                <a:sym typeface="Arial"/>
              </a:rPr>
              <a:t>Estes</a:t>
            </a:r>
            <a:r>
              <a:rPr lang="el-GR" sz="3600" dirty="0">
                <a:latin typeface="Arial"/>
                <a:ea typeface="Arial"/>
                <a:cs typeface="Arial"/>
                <a:sym typeface="Arial"/>
              </a:rPr>
              <a:t>, M. D., </a:t>
            </a:r>
            <a:r>
              <a:rPr lang="el-GR" sz="3600" dirty="0" err="1">
                <a:latin typeface="Arial"/>
                <a:ea typeface="Arial"/>
                <a:cs typeface="Arial"/>
                <a:sym typeface="Arial"/>
              </a:rPr>
              <a:t>Ingram</a:t>
            </a:r>
            <a:r>
              <a:rPr lang="el-GR" sz="3600" dirty="0">
                <a:latin typeface="Arial"/>
                <a:ea typeface="Arial"/>
                <a:cs typeface="Arial"/>
                <a:sym typeface="Arial"/>
              </a:rPr>
              <a:t>, R. &amp; </a:t>
            </a:r>
            <a:r>
              <a:rPr lang="el-GR" sz="3600" dirty="0" err="1">
                <a:latin typeface="Arial"/>
                <a:ea typeface="Arial"/>
                <a:cs typeface="Arial"/>
                <a:sym typeface="Arial"/>
              </a:rPr>
              <a:t>Liu</a:t>
            </a:r>
            <a:r>
              <a:rPr lang="el-GR" sz="3600" dirty="0">
                <a:latin typeface="Arial"/>
                <a:ea typeface="Arial"/>
                <a:cs typeface="Arial"/>
                <a:sym typeface="Arial"/>
              </a:rPr>
              <a:t>, J. C. (2014). </a:t>
            </a:r>
            <a:r>
              <a:rPr lang="el-GR" sz="3600" i="1" dirty="0">
                <a:latin typeface="Arial"/>
                <a:ea typeface="Arial"/>
                <a:cs typeface="Arial"/>
                <a:sym typeface="Arial"/>
              </a:rPr>
              <a:t>A </a:t>
            </a:r>
            <a:r>
              <a:rPr lang="el-GR" sz="3600" i="1" dirty="0" err="1">
                <a:latin typeface="Arial"/>
                <a:ea typeface="Arial"/>
                <a:cs typeface="Arial"/>
                <a:sym typeface="Arial"/>
              </a:rPr>
              <a:t>review</a:t>
            </a:r>
            <a:r>
              <a:rPr lang="el-GR" sz="3600" i="1" dirty="0">
                <a:latin typeface="Arial"/>
                <a:ea typeface="Arial"/>
                <a:cs typeface="Arial"/>
                <a:sym typeface="Arial"/>
              </a:rPr>
              <a:t> of </a:t>
            </a:r>
            <a:r>
              <a:rPr lang="el-GR" sz="3600" i="1" dirty="0" err="1">
                <a:latin typeface="Arial"/>
                <a:ea typeface="Arial"/>
                <a:cs typeface="Arial"/>
                <a:sym typeface="Arial"/>
              </a:rPr>
              <a:t>flipped</a:t>
            </a:r>
            <a:r>
              <a:rPr lang="el-GR" sz="3600" i="1" dirty="0">
                <a:latin typeface="Arial"/>
                <a:ea typeface="Arial"/>
                <a:cs typeface="Arial"/>
                <a:sym typeface="Arial"/>
              </a:rPr>
              <a:t> </a:t>
            </a:r>
            <a:r>
              <a:rPr lang="el-GR" sz="3600" i="1" dirty="0" err="1">
                <a:latin typeface="Arial"/>
                <a:ea typeface="Arial"/>
                <a:cs typeface="Arial"/>
                <a:sym typeface="Arial"/>
              </a:rPr>
              <a:t>classroom</a:t>
            </a:r>
            <a:r>
              <a:rPr lang="el-GR" sz="3600" i="1" dirty="0">
                <a:latin typeface="Arial"/>
                <a:ea typeface="Arial"/>
                <a:cs typeface="Arial"/>
                <a:sym typeface="Arial"/>
              </a:rPr>
              <a:t> </a:t>
            </a:r>
            <a:r>
              <a:rPr lang="el-GR" sz="3600" i="1" dirty="0" err="1">
                <a:latin typeface="Arial"/>
                <a:ea typeface="Arial"/>
                <a:cs typeface="Arial"/>
                <a:sym typeface="Arial"/>
              </a:rPr>
              <a:t>research</a:t>
            </a:r>
            <a:r>
              <a:rPr lang="el-GR" sz="3600" i="1" dirty="0">
                <a:latin typeface="Arial"/>
                <a:ea typeface="Arial"/>
                <a:cs typeface="Arial"/>
                <a:sym typeface="Arial"/>
              </a:rPr>
              <a:t>, </a:t>
            </a:r>
            <a:r>
              <a:rPr lang="el-GR" sz="3600" i="1" dirty="0" err="1">
                <a:latin typeface="Arial"/>
                <a:ea typeface="Arial"/>
                <a:cs typeface="Arial"/>
                <a:sym typeface="Arial"/>
              </a:rPr>
              <a:t>practice</a:t>
            </a:r>
            <a:r>
              <a:rPr lang="el-GR" sz="3600" i="1" dirty="0">
                <a:latin typeface="Arial"/>
                <a:ea typeface="Arial"/>
                <a:cs typeface="Arial"/>
                <a:sym typeface="Arial"/>
              </a:rPr>
              <a:t>, and </a:t>
            </a:r>
            <a:r>
              <a:rPr lang="el-GR" sz="3600" i="1" dirty="0" err="1">
                <a:latin typeface="Arial"/>
                <a:ea typeface="Arial"/>
                <a:cs typeface="Arial"/>
                <a:sym typeface="Arial"/>
              </a:rPr>
              <a:t>technologies</a:t>
            </a:r>
            <a:r>
              <a:rPr lang="el-GR" sz="3600" i="1" dirty="0">
                <a:latin typeface="Arial"/>
                <a:ea typeface="Arial"/>
                <a:cs typeface="Arial"/>
                <a:sym typeface="Arial"/>
              </a:rPr>
              <a:t>. International HETL Review, </a:t>
            </a:r>
            <a:r>
              <a:rPr lang="el-GR" sz="3600" dirty="0" err="1">
                <a:latin typeface="Arial"/>
                <a:ea typeface="Arial"/>
                <a:cs typeface="Arial"/>
                <a:sym typeface="Arial"/>
              </a:rPr>
              <a:t>Volume</a:t>
            </a:r>
            <a:r>
              <a:rPr lang="el-GR" sz="3600" dirty="0">
                <a:latin typeface="Arial"/>
                <a:ea typeface="Arial"/>
                <a:cs typeface="Arial"/>
                <a:sym typeface="Arial"/>
              </a:rPr>
              <a:t> 4, </a:t>
            </a:r>
            <a:r>
              <a:rPr lang="el-GR" sz="3600" dirty="0" err="1">
                <a:latin typeface="Arial"/>
                <a:ea typeface="Arial"/>
                <a:cs typeface="Arial"/>
                <a:sym typeface="Arial"/>
              </a:rPr>
              <a:t>Article</a:t>
            </a:r>
            <a:r>
              <a:rPr lang="el-GR" sz="3600" dirty="0">
                <a:latin typeface="Arial"/>
                <a:ea typeface="Arial"/>
                <a:cs typeface="Arial"/>
                <a:sym typeface="Arial"/>
              </a:rPr>
              <a:t> 7</a:t>
            </a:r>
            <a:endParaRPr sz="3600" dirty="0">
              <a:latin typeface="Arial"/>
              <a:ea typeface="Arial"/>
              <a:cs typeface="Arial"/>
              <a:sym typeface="Arial"/>
            </a:endParaRPr>
          </a:p>
          <a:p>
            <a:pPr marL="0" indent="0" algn="just">
              <a:lnSpc>
                <a:spcPct val="115000"/>
              </a:lnSpc>
              <a:spcBef>
                <a:spcPts val="900"/>
              </a:spcBef>
              <a:buNone/>
            </a:pPr>
            <a:r>
              <a:rPr lang="el-GR" sz="3600" dirty="0" err="1">
                <a:latin typeface="Arial"/>
                <a:ea typeface="Arial"/>
                <a:cs typeface="Arial"/>
                <a:sym typeface="Arial"/>
              </a:rPr>
              <a:t>Flipped</a:t>
            </a:r>
            <a:r>
              <a:rPr lang="el-GR" sz="3600" dirty="0">
                <a:latin typeface="Arial"/>
                <a:ea typeface="Arial"/>
                <a:cs typeface="Arial"/>
                <a:sym typeface="Arial"/>
              </a:rPr>
              <a:t> </a:t>
            </a:r>
            <a:r>
              <a:rPr lang="el-GR" sz="3600" dirty="0" err="1">
                <a:latin typeface="Arial"/>
                <a:ea typeface="Arial"/>
                <a:cs typeface="Arial"/>
                <a:sym typeface="Arial"/>
              </a:rPr>
              <a:t>Learning</a:t>
            </a:r>
            <a:r>
              <a:rPr lang="el-GR" sz="3600" dirty="0">
                <a:latin typeface="Arial"/>
                <a:ea typeface="Arial"/>
                <a:cs typeface="Arial"/>
                <a:sym typeface="Arial"/>
              </a:rPr>
              <a:t> </a:t>
            </a:r>
            <a:r>
              <a:rPr lang="el-GR" sz="3600" dirty="0" err="1">
                <a:latin typeface="Arial"/>
                <a:ea typeface="Arial"/>
                <a:cs typeface="Arial"/>
                <a:sym typeface="Arial"/>
              </a:rPr>
              <a:t>Network</a:t>
            </a:r>
            <a:r>
              <a:rPr lang="el-GR" sz="3600" dirty="0">
                <a:latin typeface="Arial"/>
                <a:ea typeface="Arial"/>
                <a:cs typeface="Arial"/>
                <a:sym typeface="Arial"/>
              </a:rPr>
              <a:t>, (2016).</a:t>
            </a:r>
            <a:r>
              <a:rPr lang="el-GR" sz="3600" i="1" dirty="0">
                <a:latin typeface="Arial"/>
                <a:ea typeface="Arial"/>
                <a:cs typeface="Arial"/>
                <a:sym typeface="Arial"/>
              </a:rPr>
              <a:t> </a:t>
            </a:r>
            <a:r>
              <a:rPr lang="el-GR" sz="3600" i="1" dirty="0" err="1">
                <a:latin typeface="Arial"/>
                <a:ea typeface="Arial"/>
                <a:cs typeface="Arial"/>
                <a:sym typeface="Arial"/>
              </a:rPr>
              <a:t>Flipped</a:t>
            </a:r>
            <a:r>
              <a:rPr lang="el-GR" sz="3600" i="1" dirty="0">
                <a:latin typeface="Arial"/>
                <a:ea typeface="Arial"/>
                <a:cs typeface="Arial"/>
                <a:sym typeface="Arial"/>
              </a:rPr>
              <a:t> </a:t>
            </a:r>
            <a:r>
              <a:rPr lang="el-GR" sz="3600" i="1" dirty="0" err="1">
                <a:latin typeface="Arial"/>
                <a:ea typeface="Arial"/>
                <a:cs typeface="Arial"/>
                <a:sym typeface="Arial"/>
              </a:rPr>
              <a:t>Learning</a:t>
            </a:r>
            <a:r>
              <a:rPr lang="el-GR" sz="3600" i="1" dirty="0">
                <a:latin typeface="Arial"/>
                <a:ea typeface="Arial"/>
                <a:cs typeface="Arial"/>
                <a:sym typeface="Arial"/>
              </a:rPr>
              <a:t> Community. </a:t>
            </a:r>
            <a:r>
              <a:rPr lang="el-GR" sz="3600" dirty="0" err="1">
                <a:latin typeface="Arial"/>
                <a:ea typeface="Arial"/>
                <a:cs typeface="Arial"/>
                <a:sym typeface="Arial"/>
              </a:rPr>
              <a:t>Retrieved</a:t>
            </a:r>
            <a:r>
              <a:rPr lang="el-GR" sz="3600" dirty="0">
                <a:latin typeface="Arial"/>
                <a:ea typeface="Arial"/>
                <a:cs typeface="Arial"/>
                <a:sym typeface="Arial"/>
              </a:rPr>
              <a:t> </a:t>
            </a:r>
            <a:r>
              <a:rPr lang="el-GR" sz="3600" dirty="0" err="1">
                <a:latin typeface="Arial"/>
                <a:ea typeface="Arial"/>
                <a:cs typeface="Arial"/>
                <a:sym typeface="Arial"/>
              </a:rPr>
              <a:t>from</a:t>
            </a:r>
            <a:r>
              <a:rPr lang="el-GR" sz="3600" dirty="0">
                <a:uFill>
                  <a:noFill/>
                </a:uFill>
                <a:latin typeface="Arial"/>
                <a:ea typeface="Arial"/>
                <a:cs typeface="Arial"/>
                <a:sym typeface="Arial"/>
                <a:hlinkClick r:id="rId4"/>
              </a:rPr>
              <a:t> </a:t>
            </a:r>
            <a:r>
              <a:rPr lang="el-GR" sz="3600" u="sng" dirty="0">
                <a:latin typeface="Arial"/>
                <a:ea typeface="Arial"/>
                <a:cs typeface="Arial"/>
                <a:sym typeface="Arial"/>
                <a:hlinkClick r:id="rId4"/>
              </a:rPr>
              <a:t>http://flippedclassroom.org/</a:t>
            </a:r>
            <a:endParaRPr sz="3600" dirty="0">
              <a:latin typeface="Arial"/>
              <a:ea typeface="Arial"/>
              <a:cs typeface="Arial"/>
              <a:sym typeface="Arial"/>
            </a:endParaRPr>
          </a:p>
          <a:p>
            <a:pPr marL="0" indent="0" algn="just">
              <a:lnSpc>
                <a:spcPct val="115000"/>
              </a:lnSpc>
              <a:spcBef>
                <a:spcPts val="900"/>
              </a:spcBef>
              <a:buNone/>
            </a:pPr>
            <a:r>
              <a:rPr lang="el-GR" sz="3600" dirty="0" err="1">
                <a:latin typeface="Arial"/>
                <a:ea typeface="Arial"/>
                <a:cs typeface="Arial"/>
                <a:sym typeface="Arial"/>
              </a:rPr>
              <a:t>Hertz</a:t>
            </a:r>
            <a:r>
              <a:rPr lang="el-GR" sz="3600" dirty="0">
                <a:latin typeface="Arial"/>
                <a:ea typeface="Arial"/>
                <a:cs typeface="Arial"/>
                <a:sym typeface="Arial"/>
              </a:rPr>
              <a:t>, M. (2012). </a:t>
            </a:r>
            <a:r>
              <a:rPr lang="el-GR" sz="3600" i="1" dirty="0">
                <a:latin typeface="Arial"/>
                <a:ea typeface="Arial"/>
                <a:cs typeface="Arial"/>
                <a:sym typeface="Arial"/>
              </a:rPr>
              <a:t>The </a:t>
            </a:r>
            <a:r>
              <a:rPr lang="el-GR" sz="3600" i="1" dirty="0" err="1">
                <a:latin typeface="Arial"/>
                <a:ea typeface="Arial"/>
                <a:cs typeface="Arial"/>
                <a:sym typeface="Arial"/>
              </a:rPr>
              <a:t>Flipped</a:t>
            </a:r>
            <a:r>
              <a:rPr lang="el-GR" sz="3600" i="1" dirty="0">
                <a:latin typeface="Arial"/>
                <a:ea typeface="Arial"/>
                <a:cs typeface="Arial"/>
                <a:sym typeface="Arial"/>
              </a:rPr>
              <a:t> </a:t>
            </a:r>
            <a:r>
              <a:rPr lang="el-GR" sz="3600" i="1" dirty="0" err="1">
                <a:latin typeface="Arial"/>
                <a:ea typeface="Arial"/>
                <a:cs typeface="Arial"/>
                <a:sym typeface="Arial"/>
              </a:rPr>
              <a:t>Classroom</a:t>
            </a:r>
            <a:r>
              <a:rPr lang="el-GR" sz="3600" i="1" dirty="0">
                <a:latin typeface="Arial"/>
                <a:ea typeface="Arial"/>
                <a:cs typeface="Arial"/>
                <a:sym typeface="Arial"/>
              </a:rPr>
              <a:t>: </a:t>
            </a:r>
            <a:r>
              <a:rPr lang="el-GR" sz="3600" i="1" dirty="0" err="1">
                <a:latin typeface="Arial"/>
                <a:ea typeface="Arial"/>
                <a:cs typeface="Arial"/>
                <a:sym typeface="Arial"/>
              </a:rPr>
              <a:t>Pro</a:t>
            </a:r>
            <a:r>
              <a:rPr lang="el-GR" sz="3600" i="1" dirty="0">
                <a:latin typeface="Arial"/>
                <a:ea typeface="Arial"/>
                <a:cs typeface="Arial"/>
                <a:sym typeface="Arial"/>
              </a:rPr>
              <a:t> and </a:t>
            </a:r>
            <a:r>
              <a:rPr lang="el-GR" sz="3600" i="1" dirty="0" err="1">
                <a:latin typeface="Arial"/>
                <a:ea typeface="Arial"/>
                <a:cs typeface="Arial"/>
                <a:sym typeface="Arial"/>
              </a:rPr>
              <a:t>Con</a:t>
            </a:r>
            <a:r>
              <a:rPr lang="el-GR" sz="3600" i="1" dirty="0">
                <a:latin typeface="Arial"/>
                <a:ea typeface="Arial"/>
                <a:cs typeface="Arial"/>
                <a:sym typeface="Arial"/>
              </a:rPr>
              <a:t>. </a:t>
            </a:r>
            <a:r>
              <a:rPr lang="el-GR" sz="3600" dirty="0" err="1">
                <a:latin typeface="Arial"/>
                <a:ea typeface="Arial"/>
                <a:cs typeface="Arial"/>
                <a:sym typeface="Arial"/>
              </a:rPr>
              <a:t>Edutopia</a:t>
            </a:r>
            <a:r>
              <a:rPr lang="el-GR" sz="3600" dirty="0">
                <a:latin typeface="Arial"/>
                <a:ea typeface="Arial"/>
                <a:cs typeface="Arial"/>
                <a:sym typeface="Arial"/>
              </a:rPr>
              <a:t>. </a:t>
            </a:r>
            <a:endParaRPr sz="3600" dirty="0">
              <a:latin typeface="Arial"/>
              <a:ea typeface="Arial"/>
              <a:cs typeface="Arial"/>
              <a:sym typeface="Arial"/>
            </a:endParaRPr>
          </a:p>
          <a:p>
            <a:pPr marL="0" indent="0" algn="just">
              <a:lnSpc>
                <a:spcPct val="115000"/>
              </a:lnSpc>
              <a:spcBef>
                <a:spcPts val="900"/>
              </a:spcBef>
              <a:buNone/>
            </a:pPr>
            <a:r>
              <a:rPr lang="el-GR" sz="3600" dirty="0" err="1">
                <a:latin typeface="Arial"/>
                <a:ea typeface="Arial"/>
                <a:cs typeface="Arial"/>
                <a:sym typeface="Arial"/>
              </a:rPr>
              <a:t>Strayer</a:t>
            </a:r>
            <a:r>
              <a:rPr lang="el-GR" sz="3600" dirty="0">
                <a:latin typeface="Arial"/>
                <a:ea typeface="Arial"/>
                <a:cs typeface="Arial"/>
                <a:sym typeface="Arial"/>
              </a:rPr>
              <a:t>, J. (2007).</a:t>
            </a:r>
            <a:r>
              <a:rPr lang="el-GR" sz="3600" i="1" dirty="0">
                <a:latin typeface="Arial"/>
                <a:ea typeface="Arial"/>
                <a:cs typeface="Arial"/>
                <a:sym typeface="Arial"/>
              </a:rPr>
              <a:t>The </a:t>
            </a:r>
            <a:r>
              <a:rPr lang="el-GR" sz="3600" i="1" dirty="0" err="1">
                <a:latin typeface="Arial"/>
                <a:ea typeface="Arial"/>
                <a:cs typeface="Arial"/>
                <a:sym typeface="Arial"/>
              </a:rPr>
              <a:t>effects</a:t>
            </a:r>
            <a:r>
              <a:rPr lang="el-GR" sz="3600" i="1" dirty="0">
                <a:latin typeface="Arial"/>
                <a:ea typeface="Arial"/>
                <a:cs typeface="Arial"/>
                <a:sym typeface="Arial"/>
              </a:rPr>
              <a:t> of the </a:t>
            </a:r>
            <a:r>
              <a:rPr lang="el-GR" sz="3600" i="1" dirty="0" err="1">
                <a:latin typeface="Arial"/>
                <a:ea typeface="Arial"/>
                <a:cs typeface="Arial"/>
                <a:sym typeface="Arial"/>
              </a:rPr>
              <a:t>classroom</a:t>
            </a:r>
            <a:r>
              <a:rPr lang="el-GR" sz="3600" i="1" dirty="0">
                <a:latin typeface="Arial"/>
                <a:ea typeface="Arial"/>
                <a:cs typeface="Arial"/>
                <a:sym typeface="Arial"/>
              </a:rPr>
              <a:t> </a:t>
            </a:r>
            <a:r>
              <a:rPr lang="el-GR" sz="3600" i="1" dirty="0" err="1">
                <a:latin typeface="Arial"/>
                <a:ea typeface="Arial"/>
                <a:cs typeface="Arial"/>
                <a:sym typeface="Arial"/>
              </a:rPr>
              <a:t>flip</a:t>
            </a:r>
            <a:r>
              <a:rPr lang="el-GR" sz="3600" i="1" dirty="0">
                <a:latin typeface="Arial"/>
                <a:ea typeface="Arial"/>
                <a:cs typeface="Arial"/>
                <a:sym typeface="Arial"/>
              </a:rPr>
              <a:t> on the </a:t>
            </a:r>
            <a:r>
              <a:rPr lang="el-GR" sz="3600" i="1" dirty="0" err="1">
                <a:latin typeface="Arial"/>
                <a:ea typeface="Arial"/>
                <a:cs typeface="Arial"/>
                <a:sym typeface="Arial"/>
              </a:rPr>
              <a:t>learning</a:t>
            </a:r>
            <a:r>
              <a:rPr lang="el-GR" sz="3600" i="1" dirty="0">
                <a:latin typeface="Arial"/>
                <a:ea typeface="Arial"/>
                <a:cs typeface="Arial"/>
                <a:sym typeface="Arial"/>
              </a:rPr>
              <a:t> </a:t>
            </a:r>
            <a:r>
              <a:rPr lang="el-GR" sz="3600" i="1" dirty="0" err="1">
                <a:latin typeface="Arial"/>
                <a:ea typeface="Arial"/>
                <a:cs typeface="Arial"/>
                <a:sym typeface="Arial"/>
              </a:rPr>
              <a:t>environment</a:t>
            </a:r>
            <a:r>
              <a:rPr lang="el-GR" sz="3600" i="1" dirty="0">
                <a:latin typeface="Arial"/>
                <a:ea typeface="Arial"/>
                <a:cs typeface="Arial"/>
                <a:sym typeface="Arial"/>
              </a:rPr>
              <a:t>: acomparisonoflearningactivityinatraditionalclassroomandflipclassroomthatusedanintelligenttutoringsystem.</a:t>
            </a:r>
            <a:r>
              <a:rPr lang="el-GR" sz="3600" dirty="0">
                <a:latin typeface="Arial"/>
                <a:ea typeface="Arial"/>
                <a:cs typeface="Arial"/>
                <a:sym typeface="Arial"/>
              </a:rPr>
              <a:t>Ph.D.dissertation, </a:t>
            </a:r>
            <a:r>
              <a:rPr lang="el-GR" sz="3600" dirty="0" err="1">
                <a:latin typeface="Arial"/>
                <a:ea typeface="Arial"/>
                <a:cs typeface="Arial"/>
                <a:sym typeface="Arial"/>
              </a:rPr>
              <a:t>Ohio</a:t>
            </a:r>
            <a:r>
              <a:rPr lang="el-GR" sz="3600" dirty="0">
                <a:latin typeface="Arial"/>
                <a:ea typeface="Arial"/>
                <a:cs typeface="Arial"/>
                <a:sym typeface="Arial"/>
              </a:rPr>
              <a:t> </a:t>
            </a:r>
            <a:r>
              <a:rPr lang="el-GR" sz="3600" dirty="0" err="1">
                <a:latin typeface="Arial"/>
                <a:ea typeface="Arial"/>
                <a:cs typeface="Arial"/>
                <a:sym typeface="Arial"/>
              </a:rPr>
              <a:t>State</a:t>
            </a:r>
            <a:r>
              <a:rPr lang="el-GR" sz="3600" dirty="0">
                <a:latin typeface="Arial"/>
                <a:ea typeface="Arial"/>
                <a:cs typeface="Arial"/>
                <a:sym typeface="Arial"/>
              </a:rPr>
              <a:t> </a:t>
            </a:r>
            <a:r>
              <a:rPr lang="el-GR" sz="3600" dirty="0" err="1">
                <a:latin typeface="Arial"/>
                <a:ea typeface="Arial"/>
                <a:cs typeface="Arial"/>
                <a:sym typeface="Arial"/>
              </a:rPr>
              <a:t>University</a:t>
            </a:r>
            <a:r>
              <a:rPr lang="el-GR" sz="3600" dirty="0">
                <a:latin typeface="Arial"/>
                <a:ea typeface="Arial"/>
                <a:cs typeface="Arial"/>
                <a:sym typeface="Arial"/>
              </a:rPr>
              <a:t>.</a:t>
            </a:r>
            <a:endParaRPr sz="3600" dirty="0">
              <a:latin typeface="Arial"/>
              <a:ea typeface="Arial"/>
              <a:cs typeface="Arial"/>
              <a:sym typeface="Arial"/>
            </a:endParaRPr>
          </a:p>
          <a:p>
            <a:pPr marL="0" indent="0" algn="just">
              <a:lnSpc>
                <a:spcPct val="115000"/>
              </a:lnSpc>
              <a:spcBef>
                <a:spcPts val="900"/>
              </a:spcBef>
              <a:buNone/>
            </a:pPr>
            <a:r>
              <a:rPr lang="el-GR" sz="3600" dirty="0" err="1">
                <a:latin typeface="Arial"/>
                <a:ea typeface="Arial"/>
                <a:cs typeface="Arial"/>
                <a:sym typeface="Arial"/>
              </a:rPr>
              <a:t>Πλώτα</a:t>
            </a:r>
            <a:r>
              <a:rPr lang="el-GR" sz="3600" dirty="0">
                <a:latin typeface="Arial"/>
                <a:ea typeface="Arial"/>
                <a:cs typeface="Arial"/>
                <a:sym typeface="Arial"/>
              </a:rPr>
              <a:t>, Δ. (2019). </a:t>
            </a:r>
            <a:r>
              <a:rPr lang="el-GR" sz="3600" i="1" dirty="0">
                <a:latin typeface="Arial"/>
                <a:ea typeface="Arial"/>
                <a:cs typeface="Arial"/>
                <a:sym typeface="Arial"/>
              </a:rPr>
              <a:t>Η εφαρμογή του μοντέλου της ανεστραμμένης τάξης (</a:t>
            </a:r>
            <a:r>
              <a:rPr lang="el-GR" sz="3600" i="1" dirty="0" err="1">
                <a:latin typeface="Arial"/>
                <a:ea typeface="Arial"/>
                <a:cs typeface="Arial"/>
                <a:sym typeface="Arial"/>
              </a:rPr>
              <a:t>flipped</a:t>
            </a:r>
            <a:r>
              <a:rPr lang="el-GR" sz="3600" i="1" dirty="0">
                <a:latin typeface="Arial"/>
                <a:ea typeface="Arial"/>
                <a:cs typeface="Arial"/>
                <a:sym typeface="Arial"/>
              </a:rPr>
              <a:t> </a:t>
            </a:r>
            <a:r>
              <a:rPr lang="el-GR" sz="3600" i="1" dirty="0" err="1">
                <a:latin typeface="Arial"/>
                <a:ea typeface="Arial"/>
                <a:cs typeface="Arial"/>
                <a:sym typeface="Arial"/>
              </a:rPr>
              <a:t>classroom</a:t>
            </a:r>
            <a:r>
              <a:rPr lang="el-GR" sz="3600" i="1" dirty="0">
                <a:latin typeface="Arial"/>
                <a:ea typeface="Arial"/>
                <a:cs typeface="Arial"/>
                <a:sym typeface="Arial"/>
              </a:rPr>
              <a:t>) στην Τριτοβάθμια Εκπαίδευση: Σχεδιασμός, υλοποίηση και αξιολόγηση ενός μαθήματος ανεστραμμένης τάξης σε πανεπιστημιακό τμήμα εκπαίδευσης.</a:t>
            </a:r>
            <a:r>
              <a:rPr lang="el-GR" sz="3600" dirty="0">
                <a:latin typeface="Arial"/>
                <a:ea typeface="Arial"/>
                <a:cs typeface="Arial"/>
                <a:sym typeface="Arial"/>
              </a:rPr>
              <a:t> Διπλωματική Εργασία. ΕΑΠ.</a:t>
            </a:r>
            <a:endParaRPr sz="3600" dirty="0">
              <a:latin typeface="Arial"/>
              <a:ea typeface="Arial"/>
              <a:cs typeface="Arial"/>
              <a:sym typeface="Arial"/>
            </a:endParaRPr>
          </a:p>
          <a:p>
            <a:pPr marL="0" indent="0" algn="just">
              <a:lnSpc>
                <a:spcPct val="115000"/>
              </a:lnSpc>
              <a:spcBef>
                <a:spcPts val="900"/>
              </a:spcBef>
              <a:buNone/>
            </a:pPr>
            <a:r>
              <a:rPr lang="el-GR" sz="3600" dirty="0" err="1">
                <a:latin typeface="Arial"/>
                <a:ea typeface="Arial"/>
                <a:cs typeface="Arial"/>
                <a:sym typeface="Arial"/>
              </a:rPr>
              <a:t>Γαρίου</a:t>
            </a:r>
            <a:r>
              <a:rPr lang="el-GR" sz="3600" dirty="0">
                <a:latin typeface="Arial"/>
                <a:ea typeface="Arial"/>
                <a:cs typeface="Arial"/>
                <a:sym typeface="Arial"/>
              </a:rPr>
              <a:t>, Α., Μανούσου, Ε., </a:t>
            </a:r>
            <a:r>
              <a:rPr lang="el-GR" sz="3600" dirty="0" err="1">
                <a:latin typeface="Arial"/>
                <a:ea typeface="Arial"/>
                <a:cs typeface="Arial"/>
                <a:sym typeface="Arial"/>
              </a:rPr>
              <a:t>Αρλαπάνος</a:t>
            </a:r>
            <a:r>
              <a:rPr lang="el-GR" sz="3600" dirty="0">
                <a:latin typeface="Arial"/>
                <a:ea typeface="Arial"/>
                <a:cs typeface="Arial"/>
                <a:sym typeface="Arial"/>
              </a:rPr>
              <a:t>, Γ., &amp; </a:t>
            </a:r>
            <a:r>
              <a:rPr lang="el-GR" sz="3600" dirty="0" err="1">
                <a:latin typeface="Arial"/>
                <a:ea typeface="Arial"/>
                <a:cs typeface="Arial"/>
                <a:sym typeface="Arial"/>
              </a:rPr>
              <a:t>Σπανακά</a:t>
            </a:r>
            <a:r>
              <a:rPr lang="el-GR" sz="3600" dirty="0">
                <a:latin typeface="Arial"/>
                <a:ea typeface="Arial"/>
                <a:cs typeface="Arial"/>
                <a:sym typeface="Arial"/>
              </a:rPr>
              <a:t>, Α. (2015). Διερεύνηση της εφαρμογής του μοντέλου της «αντεστραμμένης τάξης» ως συμπληρωματική μέθοδο εξ αποστάσεως εκπαίδευσης στη δευτεροβάθμια εκπαίδευση – Έρευνα δράση. </a:t>
            </a:r>
            <a:r>
              <a:rPr lang="el-GR" sz="3600" i="1" dirty="0">
                <a:latin typeface="Arial"/>
                <a:ea typeface="Arial"/>
                <a:cs typeface="Arial"/>
                <a:sym typeface="Arial"/>
              </a:rPr>
              <a:t>Διεθνές Συνέδριο για την Ανοικτή &amp; εξ Αποστάσεως Εκπαίδευση</a:t>
            </a:r>
            <a:r>
              <a:rPr lang="el-GR" sz="3600" dirty="0">
                <a:latin typeface="Arial"/>
                <a:ea typeface="Arial"/>
                <a:cs typeface="Arial"/>
                <a:sym typeface="Arial"/>
              </a:rPr>
              <a:t>, </a:t>
            </a:r>
            <a:r>
              <a:rPr lang="el-GR" sz="3600" i="1" dirty="0">
                <a:latin typeface="Arial"/>
                <a:ea typeface="Arial"/>
                <a:cs typeface="Arial"/>
                <a:sym typeface="Arial"/>
              </a:rPr>
              <a:t>8</a:t>
            </a:r>
            <a:r>
              <a:rPr lang="el-GR" sz="3600" dirty="0">
                <a:latin typeface="Arial"/>
                <a:ea typeface="Arial"/>
                <a:cs typeface="Arial"/>
                <a:sym typeface="Arial"/>
              </a:rPr>
              <a:t>(2Α). </a:t>
            </a:r>
            <a:endParaRPr sz="3600" dirty="0">
              <a:latin typeface="Arial"/>
              <a:ea typeface="Arial"/>
              <a:cs typeface="Arial"/>
              <a:sym typeface="Arial"/>
            </a:endParaRPr>
          </a:p>
          <a:p>
            <a:pPr marL="0" indent="0" algn="just">
              <a:lnSpc>
                <a:spcPct val="115000"/>
              </a:lnSpc>
              <a:spcBef>
                <a:spcPts val="900"/>
              </a:spcBef>
              <a:buNone/>
            </a:pPr>
            <a:r>
              <a:rPr lang="el-GR" sz="3600" dirty="0">
                <a:latin typeface="Arial"/>
                <a:ea typeface="Arial"/>
                <a:cs typeface="Arial"/>
                <a:sym typeface="Arial"/>
              </a:rPr>
              <a:t>Κανάκη,</a:t>
            </a:r>
            <a:r>
              <a:rPr lang="el-GR" sz="3600" i="1" dirty="0">
                <a:latin typeface="Arial"/>
                <a:ea typeface="Arial"/>
                <a:cs typeface="Arial"/>
                <a:sym typeface="Arial"/>
              </a:rPr>
              <a:t> </a:t>
            </a:r>
            <a:r>
              <a:rPr lang="el-GR" sz="3600" dirty="0">
                <a:latin typeface="Arial"/>
                <a:ea typeface="Arial"/>
                <a:cs typeface="Arial"/>
                <a:sym typeface="Arial"/>
              </a:rPr>
              <a:t>Κ. (2016)</a:t>
            </a:r>
            <a:r>
              <a:rPr lang="el-GR" sz="3600" i="1" dirty="0">
                <a:latin typeface="Arial"/>
                <a:ea typeface="Arial"/>
                <a:cs typeface="Arial"/>
                <a:sym typeface="Arial"/>
              </a:rPr>
              <a:t> </a:t>
            </a:r>
            <a:r>
              <a:rPr lang="el-GR" sz="3600" dirty="0">
                <a:latin typeface="Arial"/>
                <a:ea typeface="Arial"/>
                <a:cs typeface="Arial"/>
                <a:sym typeface="Arial"/>
              </a:rPr>
              <a:t>Η ανεστραμμένη τάξη και η εφαρμογή της στη διδασκαλία της Επιστήμης των Υπολογιστών</a:t>
            </a:r>
            <a:r>
              <a:rPr lang="el-GR" sz="3600" i="1" dirty="0">
                <a:latin typeface="Arial"/>
                <a:ea typeface="Arial"/>
                <a:cs typeface="Arial"/>
                <a:sym typeface="Arial"/>
              </a:rPr>
              <a:t>. Πρακτικά 8ου Πανελλήνιου Συνεδρίου «Διδακτική </a:t>
            </a:r>
            <a:r>
              <a:rPr lang="el-GR" sz="3600" i="1" dirty="0" err="1">
                <a:latin typeface="Arial"/>
                <a:ea typeface="Arial"/>
                <a:cs typeface="Arial"/>
                <a:sym typeface="Arial"/>
              </a:rPr>
              <a:t>τηςΠληροφορικής</a:t>
            </a:r>
            <a:r>
              <a:rPr lang="el-GR" sz="3600" i="1" dirty="0">
                <a:latin typeface="Arial"/>
                <a:ea typeface="Arial"/>
                <a:cs typeface="Arial"/>
                <a:sym typeface="Arial"/>
              </a:rPr>
              <a:t>».</a:t>
            </a:r>
            <a:r>
              <a:rPr lang="el-GR" sz="3600" dirty="0">
                <a:latin typeface="Arial"/>
                <a:ea typeface="Arial"/>
                <a:cs typeface="Arial"/>
                <a:sym typeface="Arial"/>
              </a:rPr>
              <a:t> ISSN 2529-0908, ISBN 978-960-88359-9-3. </a:t>
            </a:r>
            <a:endParaRPr sz="3600" dirty="0">
              <a:latin typeface="Arial"/>
              <a:ea typeface="Arial"/>
              <a:cs typeface="Arial"/>
              <a:sym typeface="Arial"/>
            </a:endParaRPr>
          </a:p>
          <a:p>
            <a:pPr marL="0" indent="0" algn="just">
              <a:lnSpc>
                <a:spcPct val="115000"/>
              </a:lnSpc>
              <a:spcBef>
                <a:spcPts val="900"/>
              </a:spcBef>
              <a:buNone/>
            </a:pPr>
            <a:endParaRPr sz="3600" i="1" dirty="0">
              <a:solidFill>
                <a:schemeClr val="dk1"/>
              </a:solidFill>
              <a:latin typeface="Arial"/>
              <a:ea typeface="Arial"/>
              <a:cs typeface="Arial"/>
              <a:sym typeface="Arial"/>
            </a:endParaRPr>
          </a:p>
          <a:p>
            <a:pPr marL="0" indent="0" algn="just">
              <a:lnSpc>
                <a:spcPct val="115000"/>
              </a:lnSpc>
              <a:spcBef>
                <a:spcPts val="900"/>
              </a:spcBef>
              <a:buNone/>
            </a:pPr>
            <a:endParaRPr sz="3600" dirty="0">
              <a:latin typeface="Arial"/>
              <a:ea typeface="Arial"/>
              <a:cs typeface="Arial"/>
              <a:sym typeface="Arial"/>
            </a:endParaRPr>
          </a:p>
          <a:p>
            <a:pPr marL="0" indent="0" algn="just">
              <a:lnSpc>
                <a:spcPct val="115000"/>
              </a:lnSpc>
              <a:spcBef>
                <a:spcPts val="900"/>
              </a:spcBef>
              <a:buClr>
                <a:schemeClr val="dk1"/>
              </a:buClr>
              <a:buSzPts val="275"/>
              <a:buNone/>
            </a:pPr>
            <a:endParaRPr sz="3600" b="1" u="sng" dirty="0">
              <a:latin typeface="Arial"/>
              <a:ea typeface="Arial"/>
              <a:cs typeface="Arial"/>
              <a:sym typeface="Arial"/>
            </a:endParaRPr>
          </a:p>
          <a:p>
            <a:pPr marL="0" indent="0">
              <a:buNone/>
            </a:pPr>
            <a:endParaRPr sz="1050" b="1" dirty="0"/>
          </a:p>
        </p:txBody>
      </p:sp>
    </p:spTree>
    <p:extLst>
      <p:ext uri="{BB962C8B-B14F-4D97-AF65-F5344CB8AC3E}">
        <p14:creationId xmlns:p14="http://schemas.microsoft.com/office/powerpoint/2010/main" val="26569049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4"/>
          <p:cNvSpPr txBox="1">
            <a:spLocks noGrp="1"/>
          </p:cNvSpPr>
          <p:nvPr>
            <p:ph type="title"/>
          </p:nvPr>
        </p:nvSpPr>
        <p:spPr>
          <a:xfrm>
            <a:off x="1303800" y="598575"/>
            <a:ext cx="7030500" cy="583200"/>
          </a:xfrm>
          <a:prstGeom prst="rect">
            <a:avLst/>
          </a:prstGeom>
        </p:spPr>
        <p:txBody>
          <a:bodyPr spcFirstLastPara="1" wrap="square" lIns="91425" tIns="91425" rIns="91425" bIns="91425" anchor="t" anchorCtr="0">
            <a:normAutofit fontScale="90000"/>
          </a:bodyPr>
          <a:lstStyle/>
          <a:p>
            <a:pPr marL="0" lvl="0" indent="0" algn="l" rtl="0">
              <a:lnSpc>
                <a:spcPct val="120000"/>
              </a:lnSpc>
              <a:spcBef>
                <a:spcPts val="0"/>
              </a:spcBef>
              <a:spcAft>
                <a:spcPts val="0"/>
              </a:spcAft>
              <a:buNone/>
            </a:pPr>
            <a:r>
              <a:rPr lang="el" sz="2300">
                <a:solidFill>
                  <a:srgbClr val="1D2125"/>
                </a:solidFill>
                <a:highlight>
                  <a:srgbClr val="FFFFFF"/>
                </a:highlight>
                <a:latin typeface="Arial"/>
                <a:ea typeface="Arial"/>
                <a:cs typeface="Arial"/>
                <a:sym typeface="Arial"/>
              </a:rPr>
              <a:t> "Φωτόδεντρο - Εκπαιδευτικά Σενάρια"</a:t>
            </a:r>
            <a:endParaRPr sz="2300">
              <a:solidFill>
                <a:srgbClr val="1D2125"/>
              </a:solidFill>
              <a:highlight>
                <a:srgbClr val="FFFFFF"/>
              </a:highlight>
              <a:latin typeface="Arial"/>
              <a:ea typeface="Arial"/>
              <a:cs typeface="Arial"/>
              <a:sym typeface="Arial"/>
            </a:endParaRPr>
          </a:p>
          <a:p>
            <a:pPr marL="0" lvl="0" indent="0" algn="l" rtl="0">
              <a:spcBef>
                <a:spcPts val="600"/>
              </a:spcBef>
              <a:spcAft>
                <a:spcPts val="0"/>
              </a:spcAft>
              <a:buNone/>
            </a:pPr>
            <a:endParaRPr/>
          </a:p>
        </p:txBody>
      </p:sp>
      <p:sp>
        <p:nvSpPr>
          <p:cNvPr id="347" name="Google Shape;347;p24"/>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r>
              <a:rPr lang="el" sz="1150">
                <a:solidFill>
                  <a:srgbClr val="1D2125"/>
                </a:solidFill>
                <a:highlight>
                  <a:srgbClr val="FFFFFF"/>
                </a:highlight>
                <a:latin typeface="Arial"/>
                <a:ea typeface="Arial"/>
                <a:cs typeface="Arial"/>
                <a:sym typeface="Arial"/>
              </a:rPr>
              <a:t>Οι χρήστες έχουν τη δυνατότητα:</a:t>
            </a:r>
            <a:endParaRPr sz="1150">
              <a:solidFill>
                <a:srgbClr val="1D2125"/>
              </a:solidFill>
              <a:highlight>
                <a:srgbClr val="FFFFFF"/>
              </a:highlight>
              <a:latin typeface="Arial"/>
              <a:ea typeface="Arial"/>
              <a:cs typeface="Arial"/>
              <a:sym typeface="Arial"/>
            </a:endParaRPr>
          </a:p>
          <a:p>
            <a:pPr marL="457200" lvl="0" indent="-285194" algn="l" rtl="0">
              <a:spcBef>
                <a:spcPts val="1200"/>
              </a:spcBef>
              <a:spcAft>
                <a:spcPts val="0"/>
              </a:spcAft>
              <a:buClr>
                <a:srgbClr val="1D2125"/>
              </a:buClr>
              <a:buSzPct val="100000"/>
              <a:buFont typeface="Arial"/>
              <a:buChar char="●"/>
            </a:pPr>
            <a:r>
              <a:rPr lang="el" sz="1150">
                <a:solidFill>
                  <a:srgbClr val="1D2125"/>
                </a:solidFill>
                <a:highlight>
                  <a:srgbClr val="FFFFFF"/>
                </a:highlight>
                <a:latin typeface="Arial"/>
                <a:ea typeface="Arial"/>
                <a:cs typeface="Arial"/>
                <a:sym typeface="Arial"/>
              </a:rPr>
              <a:t>Να αναζητήσουν εκπαιδευτικά σενάρια </a:t>
            </a:r>
            <a:endParaRPr sz="1150">
              <a:solidFill>
                <a:srgbClr val="1D2125"/>
              </a:solidFill>
              <a:highlight>
                <a:srgbClr val="FFFFFF"/>
              </a:highlight>
              <a:latin typeface="Arial"/>
              <a:ea typeface="Arial"/>
              <a:cs typeface="Arial"/>
              <a:sym typeface="Arial"/>
            </a:endParaRPr>
          </a:p>
          <a:p>
            <a:pPr marL="457200" lvl="0" indent="-285194" algn="l" rtl="0">
              <a:spcBef>
                <a:spcPts val="0"/>
              </a:spcBef>
              <a:spcAft>
                <a:spcPts val="0"/>
              </a:spcAft>
              <a:buClr>
                <a:srgbClr val="1D2125"/>
              </a:buClr>
              <a:buSzPct val="100000"/>
              <a:buFont typeface="Arial"/>
              <a:buChar char="●"/>
            </a:pPr>
            <a:r>
              <a:rPr lang="el" sz="1150">
                <a:solidFill>
                  <a:srgbClr val="1D2125"/>
                </a:solidFill>
                <a:highlight>
                  <a:srgbClr val="FFFFFF"/>
                </a:highlight>
                <a:latin typeface="Arial"/>
                <a:ea typeface="Arial"/>
                <a:cs typeface="Arial"/>
                <a:sym typeface="Arial"/>
              </a:rPr>
              <a:t>Να πλοηγηθούν σε όλα τα διαθέσιμα εκπαιδευτικά σενάρια</a:t>
            </a:r>
            <a:endParaRPr sz="1150">
              <a:solidFill>
                <a:srgbClr val="1D2125"/>
              </a:solidFill>
              <a:highlight>
                <a:srgbClr val="FFFFFF"/>
              </a:highlight>
              <a:latin typeface="Arial"/>
              <a:ea typeface="Arial"/>
              <a:cs typeface="Arial"/>
              <a:sym typeface="Arial"/>
            </a:endParaRPr>
          </a:p>
          <a:p>
            <a:pPr marL="457200" lvl="0" indent="-285194" algn="l" rtl="0">
              <a:spcBef>
                <a:spcPts val="0"/>
              </a:spcBef>
              <a:spcAft>
                <a:spcPts val="0"/>
              </a:spcAft>
              <a:buClr>
                <a:srgbClr val="1D2125"/>
              </a:buClr>
              <a:buSzPct val="100000"/>
              <a:buFont typeface="Arial"/>
              <a:buChar char="●"/>
            </a:pPr>
            <a:r>
              <a:rPr lang="el" sz="1150">
                <a:solidFill>
                  <a:srgbClr val="1D2125"/>
                </a:solidFill>
                <a:highlight>
                  <a:srgbClr val="FFFFFF"/>
                </a:highlight>
                <a:latin typeface="Arial"/>
                <a:ea typeface="Arial"/>
                <a:cs typeface="Arial"/>
                <a:sym typeface="Arial"/>
              </a:rPr>
              <a:t>Να προβάλουν εκπαιδευτικά σενάρια</a:t>
            </a:r>
            <a:endParaRPr sz="1150">
              <a:solidFill>
                <a:srgbClr val="1D2125"/>
              </a:solidFill>
              <a:highlight>
                <a:srgbClr val="FFFFFF"/>
              </a:highlight>
              <a:latin typeface="Arial"/>
              <a:ea typeface="Arial"/>
              <a:cs typeface="Arial"/>
              <a:sym typeface="Arial"/>
            </a:endParaRPr>
          </a:p>
          <a:p>
            <a:pPr marL="457200" lvl="0" indent="-285194" algn="l" rtl="0">
              <a:spcBef>
                <a:spcPts val="0"/>
              </a:spcBef>
              <a:spcAft>
                <a:spcPts val="0"/>
              </a:spcAft>
              <a:buClr>
                <a:srgbClr val="1D2125"/>
              </a:buClr>
              <a:buSzPct val="100000"/>
              <a:buFont typeface="Arial"/>
              <a:buChar char="●"/>
            </a:pPr>
            <a:r>
              <a:rPr lang="el" sz="1150">
                <a:solidFill>
                  <a:srgbClr val="1D2125"/>
                </a:solidFill>
                <a:highlight>
                  <a:srgbClr val="FFFFFF"/>
                </a:highlight>
                <a:latin typeface="Arial"/>
                <a:ea typeface="Arial"/>
                <a:cs typeface="Arial"/>
                <a:sym typeface="Arial"/>
              </a:rPr>
              <a:t>Να εκτυπώσουν ή να αποθηκεύσουν σε αρχείο pdf επιμέρους εκπαιδευτικά σενάρια ή Templates</a:t>
            </a:r>
            <a:endParaRPr sz="1150">
              <a:solidFill>
                <a:srgbClr val="1D2125"/>
              </a:solidFill>
              <a:highlight>
                <a:srgbClr val="FFFFFF"/>
              </a:highlight>
              <a:latin typeface="Arial"/>
              <a:ea typeface="Arial"/>
              <a:cs typeface="Arial"/>
              <a:sym typeface="Arial"/>
            </a:endParaRPr>
          </a:p>
          <a:p>
            <a:pPr marL="457200" lvl="0" indent="-285194" algn="l" rtl="0">
              <a:spcBef>
                <a:spcPts val="0"/>
              </a:spcBef>
              <a:spcAft>
                <a:spcPts val="0"/>
              </a:spcAft>
              <a:buClr>
                <a:srgbClr val="1D2125"/>
              </a:buClr>
              <a:buSzPct val="100000"/>
              <a:buFont typeface="Arial"/>
              <a:buChar char="●"/>
            </a:pPr>
            <a:r>
              <a:rPr lang="el" sz="1150">
                <a:solidFill>
                  <a:srgbClr val="1D2125"/>
                </a:solidFill>
                <a:highlight>
                  <a:srgbClr val="FFFFFF"/>
                </a:highlight>
                <a:latin typeface="Arial"/>
                <a:ea typeface="Arial"/>
                <a:cs typeface="Arial"/>
                <a:sym typeface="Arial"/>
              </a:rPr>
              <a:t>Να δημοσιεύσουν δικά τους εκπαιδευτικά σενάρια στο Αποθετήριο</a:t>
            </a: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pic>
        <p:nvPicPr>
          <p:cNvPr id="348" name="Google Shape;348;p24"/>
          <p:cNvPicPr preferRelativeResize="0"/>
          <p:nvPr/>
        </p:nvPicPr>
        <p:blipFill>
          <a:blip r:embed="rId3">
            <a:alphaModFix/>
          </a:blip>
          <a:stretch>
            <a:fillRect/>
          </a:stretch>
        </p:blipFill>
        <p:spPr>
          <a:xfrm>
            <a:off x="1598100" y="1181775"/>
            <a:ext cx="5304676" cy="190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ctr" rtl="0">
              <a:lnSpc>
                <a:spcPct val="115000"/>
              </a:lnSpc>
              <a:spcBef>
                <a:spcPts val="2400"/>
              </a:spcBef>
              <a:spcAft>
                <a:spcPts val="0"/>
              </a:spcAft>
              <a:buNone/>
            </a:pPr>
            <a:r>
              <a:rPr lang="el" sz="2300">
                <a:solidFill>
                  <a:srgbClr val="000000"/>
                </a:solidFill>
                <a:latin typeface="Arial"/>
                <a:ea typeface="Arial"/>
                <a:cs typeface="Arial"/>
                <a:sym typeface="Arial"/>
              </a:rPr>
              <a:t> Η Πλατφόρμα «Αίσωπος»</a:t>
            </a:r>
            <a:endParaRPr sz="23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354" name="Google Shape;354;p25"/>
          <p:cNvSpPr txBox="1">
            <a:spLocks noGrp="1"/>
          </p:cNvSpPr>
          <p:nvPr>
            <p:ph type="body" idx="1"/>
          </p:nvPr>
        </p:nvSpPr>
        <p:spPr>
          <a:xfrm>
            <a:off x="1303800" y="1990050"/>
            <a:ext cx="7030500" cy="31536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1200"/>
              </a:spcBef>
              <a:spcAft>
                <a:spcPts val="0"/>
              </a:spcAft>
              <a:buNone/>
            </a:pPr>
            <a:endParaRPr sz="1400">
              <a:latin typeface="Arial"/>
              <a:ea typeface="Arial"/>
              <a:cs typeface="Arial"/>
              <a:sym typeface="Arial"/>
            </a:endParaRPr>
          </a:p>
          <a:p>
            <a:pPr marL="0" lvl="0" indent="0" algn="l" rtl="0">
              <a:lnSpc>
                <a:spcPct val="150000"/>
              </a:lnSpc>
              <a:spcBef>
                <a:spcPts val="1200"/>
              </a:spcBef>
              <a:spcAft>
                <a:spcPts val="0"/>
              </a:spcAft>
              <a:buNone/>
            </a:pPr>
            <a:endParaRPr sz="1400">
              <a:latin typeface="Arial"/>
              <a:ea typeface="Arial"/>
              <a:cs typeface="Arial"/>
              <a:sym typeface="Arial"/>
            </a:endParaRPr>
          </a:p>
          <a:p>
            <a:pPr marL="0" lvl="0" indent="0" algn="l" rtl="0">
              <a:lnSpc>
                <a:spcPct val="150000"/>
              </a:lnSpc>
              <a:spcBef>
                <a:spcPts val="1200"/>
              </a:spcBef>
              <a:spcAft>
                <a:spcPts val="0"/>
              </a:spcAft>
              <a:buNone/>
            </a:pPr>
            <a:endParaRPr sz="1400">
              <a:latin typeface="Arial"/>
              <a:ea typeface="Arial"/>
              <a:cs typeface="Arial"/>
              <a:sym typeface="Arial"/>
            </a:endParaRPr>
          </a:p>
          <a:p>
            <a:pPr marL="0" lvl="0" indent="0" algn="l" rtl="0">
              <a:lnSpc>
                <a:spcPct val="150000"/>
              </a:lnSpc>
              <a:spcBef>
                <a:spcPts val="1200"/>
              </a:spcBef>
              <a:spcAft>
                <a:spcPts val="0"/>
              </a:spcAft>
              <a:buNone/>
            </a:pPr>
            <a:endParaRPr sz="1400">
              <a:latin typeface="Arial"/>
              <a:ea typeface="Arial"/>
              <a:cs typeface="Arial"/>
              <a:sym typeface="Arial"/>
            </a:endParaRPr>
          </a:p>
          <a:p>
            <a:pPr marL="0" lvl="0" indent="0" algn="l" rtl="0">
              <a:lnSpc>
                <a:spcPct val="150000"/>
              </a:lnSpc>
              <a:spcBef>
                <a:spcPts val="1200"/>
              </a:spcBef>
              <a:spcAft>
                <a:spcPts val="0"/>
              </a:spcAft>
              <a:buNone/>
            </a:pPr>
            <a:endParaRPr sz="1400">
              <a:latin typeface="Arial"/>
              <a:ea typeface="Arial"/>
              <a:cs typeface="Arial"/>
              <a:sym typeface="Arial"/>
            </a:endParaRPr>
          </a:p>
          <a:p>
            <a:pPr marL="0" lvl="0" indent="0" algn="l" rtl="0">
              <a:lnSpc>
                <a:spcPct val="150000"/>
              </a:lnSpc>
              <a:spcBef>
                <a:spcPts val="1200"/>
              </a:spcBef>
              <a:spcAft>
                <a:spcPts val="0"/>
              </a:spcAft>
              <a:buNone/>
            </a:pPr>
            <a:endParaRPr sz="1400">
              <a:latin typeface="Arial"/>
              <a:ea typeface="Arial"/>
              <a:cs typeface="Arial"/>
              <a:sym typeface="Arial"/>
            </a:endParaRPr>
          </a:p>
          <a:p>
            <a:pPr marL="0" lvl="0" indent="0" algn="l" rtl="0">
              <a:lnSpc>
                <a:spcPct val="150000"/>
              </a:lnSpc>
              <a:spcBef>
                <a:spcPts val="1200"/>
              </a:spcBef>
              <a:spcAft>
                <a:spcPts val="0"/>
              </a:spcAft>
              <a:buNone/>
            </a:pPr>
            <a:endParaRPr sz="2750">
              <a:latin typeface="Arial"/>
              <a:ea typeface="Arial"/>
              <a:cs typeface="Arial"/>
              <a:sym typeface="Arial"/>
            </a:endParaRPr>
          </a:p>
          <a:p>
            <a:pPr marL="0" lvl="0" indent="0" algn="l" rtl="0">
              <a:lnSpc>
                <a:spcPct val="150000"/>
              </a:lnSpc>
              <a:spcBef>
                <a:spcPts val="1200"/>
              </a:spcBef>
              <a:spcAft>
                <a:spcPts val="0"/>
              </a:spcAft>
              <a:buNone/>
            </a:pPr>
            <a:endParaRPr sz="2750">
              <a:latin typeface="Arial"/>
              <a:ea typeface="Arial"/>
              <a:cs typeface="Arial"/>
              <a:sym typeface="Arial"/>
            </a:endParaRPr>
          </a:p>
          <a:p>
            <a:pPr marL="0" lvl="0" indent="0" algn="l" rtl="0">
              <a:lnSpc>
                <a:spcPct val="150000"/>
              </a:lnSpc>
              <a:spcBef>
                <a:spcPts val="1200"/>
              </a:spcBef>
              <a:spcAft>
                <a:spcPts val="0"/>
              </a:spcAft>
              <a:buNone/>
            </a:pPr>
            <a:endParaRPr sz="2750">
              <a:latin typeface="Arial"/>
              <a:ea typeface="Arial"/>
              <a:cs typeface="Arial"/>
              <a:sym typeface="Arial"/>
            </a:endParaRPr>
          </a:p>
          <a:p>
            <a:pPr marL="0" lvl="0" indent="0" algn="l" rtl="0">
              <a:lnSpc>
                <a:spcPct val="150000"/>
              </a:lnSpc>
              <a:spcBef>
                <a:spcPts val="1200"/>
              </a:spcBef>
              <a:spcAft>
                <a:spcPts val="0"/>
              </a:spcAft>
              <a:buNone/>
            </a:pPr>
            <a:r>
              <a:rPr lang="el" sz="4000">
                <a:solidFill>
                  <a:srgbClr val="212529"/>
                </a:solidFill>
                <a:highlight>
                  <a:srgbClr val="FFFFFF"/>
                </a:highlight>
                <a:latin typeface="Arial"/>
                <a:ea typeface="Arial"/>
                <a:cs typeface="Arial"/>
                <a:sym typeface="Arial"/>
              </a:rPr>
              <a:t>Η πλατφόρμα «Αίσωπος» </a:t>
            </a:r>
            <a:r>
              <a:rPr lang="el" sz="4000">
                <a:latin typeface="Arial"/>
                <a:ea typeface="Arial"/>
                <a:cs typeface="Arial"/>
                <a:sym typeface="Arial"/>
              </a:rPr>
              <a:t>είναι η Πλατφόρμα Ψηφιακών Διδακτικών Σεναρίων του Ινστιτούτου Εκπαιδευτικής Πολιτικής (ΙΕΠ).  </a:t>
            </a:r>
            <a:r>
              <a:rPr lang="el" sz="4000">
                <a:solidFill>
                  <a:srgbClr val="212529"/>
                </a:solidFill>
                <a:highlight>
                  <a:srgbClr val="FFFFFF"/>
                </a:highlight>
                <a:latin typeface="Arial"/>
                <a:ea typeface="Arial"/>
                <a:cs typeface="Arial"/>
                <a:sym typeface="Arial"/>
              </a:rPr>
              <a:t>Αποτελεί ένα πολύτιμο καινοτόμο ολοκληρωμένο ηλεκτρονικό σύστημα Ανάπτυξης, Σχεδίασης, Αξιολόγησης και Παρουσίασης Επιστημονικά και Παιδαγωγικά Πιστοποιημένων Ψηφιακών Διαδραστικών Διδακτικών Σεναρίων.</a:t>
            </a:r>
            <a:endParaRPr sz="4000"/>
          </a:p>
        </p:txBody>
      </p:sp>
      <p:pic>
        <p:nvPicPr>
          <p:cNvPr id="355" name="Google Shape;355;p25"/>
          <p:cNvPicPr preferRelativeResize="0"/>
          <p:nvPr/>
        </p:nvPicPr>
        <p:blipFill>
          <a:blip r:embed="rId3">
            <a:alphaModFix/>
          </a:blip>
          <a:stretch>
            <a:fillRect/>
          </a:stretch>
        </p:blipFill>
        <p:spPr>
          <a:xfrm>
            <a:off x="495675" y="1114525"/>
            <a:ext cx="8112624" cy="2932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6"/>
          <p:cNvSpPr txBox="1">
            <a:spLocks noGrp="1"/>
          </p:cNvSpPr>
          <p:nvPr>
            <p:ph type="title"/>
          </p:nvPr>
        </p:nvSpPr>
        <p:spPr>
          <a:xfrm>
            <a:off x="1275800" y="598575"/>
            <a:ext cx="7058400" cy="7311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2400"/>
              </a:spcBef>
              <a:spcAft>
                <a:spcPts val="600"/>
              </a:spcAft>
              <a:buNone/>
            </a:pPr>
            <a:r>
              <a:rPr lang="el" sz="2300">
                <a:solidFill>
                  <a:srgbClr val="000000"/>
                </a:solidFill>
                <a:latin typeface="Arial"/>
                <a:ea typeface="Arial"/>
                <a:cs typeface="Arial"/>
                <a:sym typeface="Arial"/>
              </a:rPr>
              <a:t>Η Πλατφόρμα «Αίσωπος»</a:t>
            </a:r>
            <a:endParaRPr/>
          </a:p>
        </p:txBody>
      </p:sp>
      <p:sp>
        <p:nvSpPr>
          <p:cNvPr id="361" name="Google Shape;361;p26"/>
          <p:cNvSpPr txBox="1">
            <a:spLocks noGrp="1"/>
          </p:cNvSpPr>
          <p:nvPr>
            <p:ph type="body" idx="1"/>
          </p:nvPr>
        </p:nvSpPr>
        <p:spPr>
          <a:xfrm>
            <a:off x="590900" y="1329525"/>
            <a:ext cx="7743300" cy="3706500"/>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SzPts val="935"/>
              <a:buNone/>
            </a:pPr>
            <a:r>
              <a:rPr lang="el" sz="1400">
                <a:latin typeface="Arial"/>
                <a:ea typeface="Arial"/>
                <a:cs typeface="Arial"/>
                <a:sym typeface="Arial"/>
              </a:rPr>
              <a:t>Η Πλατφόρμα «Αίσωπος» υποστηρίζει την Σχεδίαση ή/και αξιοποίηση υπάρχοντος Ψηφιακού Υλικού με χρήση μεγάλου πλήθους διαδραστικών εργαλείων αξιοποιώντας τις πλέον σύγχρονες τεχνολογίες Web.</a:t>
            </a:r>
            <a:endParaRPr sz="1400">
              <a:solidFill>
                <a:srgbClr val="212529"/>
              </a:solidFill>
              <a:highlight>
                <a:srgbClr val="FFFFFF"/>
              </a:highlight>
              <a:latin typeface="Arial"/>
              <a:ea typeface="Arial"/>
              <a:cs typeface="Arial"/>
              <a:sym typeface="Arial"/>
            </a:endParaRPr>
          </a:p>
          <a:p>
            <a:pPr marL="0" lvl="0" indent="0" algn="just" rtl="0">
              <a:lnSpc>
                <a:spcPct val="150000"/>
              </a:lnSpc>
              <a:spcBef>
                <a:spcPts val="1200"/>
              </a:spcBef>
              <a:spcAft>
                <a:spcPts val="0"/>
              </a:spcAft>
              <a:buSzPts val="935"/>
              <a:buNone/>
            </a:pPr>
            <a:r>
              <a:rPr lang="el" sz="1400">
                <a:solidFill>
                  <a:srgbClr val="212529"/>
                </a:solidFill>
                <a:highlight>
                  <a:srgbClr val="FFFFFF"/>
                </a:highlight>
                <a:latin typeface="Arial"/>
                <a:ea typeface="Arial"/>
                <a:cs typeface="Arial"/>
                <a:sym typeface="Arial"/>
              </a:rPr>
              <a:t>Το Ψηφιακό Υλικό μπορεί να μετασχηματιστεί και να προσαρμοστεί πλήρως στη Δομή Ψηφιακών Διδακτικών Σεναρίων, καθώς ο δημιουργός δύναται να αξιοποιήσει τα διαθέσιμα εργαλεία μεμονωμένα και συνδυαστικά, ανάλογα με την φαντασία του, προβαίνοντας σε αντιστοιχίσεις με Διδακτικούς Στόχους, Θεματικές Ταξινομίες, Φάσεις Υλοποίησης κτλ.. Η Πλατφόρμα περιλαμβάνει μεγάλο πλήθος Υποδειγματικών Ψηφιακών Σεναρίων υλοποιημένων από επιστημονικές επιτροπές και ως εκ τούτου εγγυημένων ως προς την Επιστημονική και Παιδαγωγική τους Επάρκεια. Περιλαμβάνει επίσης και πλήθος αξιολογημένων σεναρίων της ευρύτερης εκπαιδευτικής κοινότητας που έχουν χαρακτηρισθεί ως Βέλτιστα και ως Επαρκή.</a:t>
            </a:r>
            <a:endParaRPr sz="1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ctr" rtl="0">
              <a:lnSpc>
                <a:spcPct val="115000"/>
              </a:lnSpc>
              <a:spcBef>
                <a:spcPts val="2400"/>
              </a:spcBef>
              <a:spcAft>
                <a:spcPts val="600"/>
              </a:spcAft>
              <a:buNone/>
            </a:pPr>
            <a:r>
              <a:rPr lang="el" sz="2300">
                <a:solidFill>
                  <a:srgbClr val="000000"/>
                </a:solidFill>
                <a:latin typeface="Arial"/>
                <a:ea typeface="Arial"/>
                <a:cs typeface="Arial"/>
                <a:sym typeface="Arial"/>
              </a:rPr>
              <a:t>Η Πλατφόρμα «Αίσωπος»</a:t>
            </a:r>
            <a:endParaRPr/>
          </a:p>
        </p:txBody>
      </p:sp>
      <p:sp>
        <p:nvSpPr>
          <p:cNvPr id="367" name="Google Shape;367;p2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l" sz="1200">
                <a:solidFill>
                  <a:srgbClr val="212529"/>
                </a:solidFill>
                <a:highlight>
                  <a:srgbClr val="FFFFFF"/>
                </a:highlight>
                <a:latin typeface="Arial"/>
                <a:ea typeface="Arial"/>
                <a:cs typeface="Arial"/>
                <a:sym typeface="Arial"/>
              </a:rPr>
              <a:t> </a:t>
            </a:r>
            <a:r>
              <a:rPr lang="el" sz="5600">
                <a:solidFill>
                  <a:srgbClr val="212529"/>
                </a:solidFill>
                <a:highlight>
                  <a:srgbClr val="FFFFFF"/>
                </a:highlight>
                <a:latin typeface="Arial"/>
                <a:ea typeface="Arial"/>
                <a:cs typeface="Arial"/>
                <a:sym typeface="Arial"/>
              </a:rPr>
              <a:t>Εκτιμάται ότι, ένα από τα πιο σημαντικά στοιχεία της Πλατφόρμας «Αίσωπος», είναι η ολοκληρωμένη βοήθεια και καθοδήγηση στους εκπαιδευτικούς επίδοξους σχεδιαστές ψηφιακών ΕΣ Συγκεκριμένα, διαθέτει σελίδα συχνών ερωτήσεων,αναλυτικούς λειτουργικούς οδηγούς, εγχειρίδια χρήσης διαδραστικών εργαλείων, screenshots, video screen casts, πρότυπα παραδείγματα πλήρους αξιοποίησης διαδραστικών σχεδιαστικών εργαλείων και δημιουργίας σεναρίων κ.ά.</a:t>
            </a:r>
            <a:endParaRPr sz="5600">
              <a:solidFill>
                <a:srgbClr val="212529"/>
              </a:solidFill>
              <a:highlight>
                <a:srgbClr val="FFFFFF"/>
              </a:highlight>
              <a:latin typeface="Arial"/>
              <a:ea typeface="Arial"/>
              <a:cs typeface="Arial"/>
              <a:sym typeface="Arial"/>
            </a:endParaRPr>
          </a:p>
          <a:p>
            <a:pPr marL="0" lvl="0" indent="0" algn="l" rtl="0">
              <a:spcBef>
                <a:spcPts val="1200"/>
              </a:spcBef>
              <a:spcAft>
                <a:spcPts val="0"/>
              </a:spcAft>
              <a:buNone/>
            </a:pPr>
            <a:r>
              <a:rPr lang="el" sz="5600">
                <a:solidFill>
                  <a:srgbClr val="212529"/>
                </a:solidFill>
                <a:highlight>
                  <a:srgbClr val="FFFFFF"/>
                </a:highlight>
                <a:latin typeface="Arial"/>
                <a:ea typeface="Arial"/>
                <a:cs typeface="Arial"/>
                <a:sym typeface="Arial"/>
              </a:rPr>
              <a:t>Ιδιαίτερης σημασίας, τόσο για την μελέτη, όσο και για την εφαρμογή των ψηφιακών ΕΣ τα οποία περιέχονται στην Πλατφόρμα «Αίσωπος», είναι η παρεχόμενη δυνατότητα εύκολης λήψης κάθε επιθυμητού ΕΣ σε ηλεκτρονικό αρχείο μορφής pdf. </a:t>
            </a:r>
            <a:endParaRPr sz="5600">
              <a:solidFill>
                <a:srgbClr val="212529"/>
              </a:solidFill>
              <a:highlight>
                <a:srgbClr val="FFFFFF"/>
              </a:highlight>
              <a:latin typeface="Arial"/>
              <a:ea typeface="Arial"/>
              <a:cs typeface="Arial"/>
              <a:sym typeface="Arial"/>
            </a:endParaRPr>
          </a:p>
          <a:p>
            <a:pPr marL="0" lvl="0" indent="0" algn="l" rtl="0">
              <a:spcBef>
                <a:spcPts val="1200"/>
              </a:spcBef>
              <a:spcAft>
                <a:spcPts val="0"/>
              </a:spcAft>
              <a:buNone/>
            </a:pPr>
            <a:endParaRPr sz="1200">
              <a:solidFill>
                <a:srgbClr val="212529"/>
              </a:solidFill>
              <a:highlight>
                <a:srgbClr val="FFFFFF"/>
              </a:highlight>
              <a:latin typeface="Arial"/>
              <a:ea typeface="Arial"/>
              <a:cs typeface="Arial"/>
              <a:sym typeface="Arial"/>
            </a:endParaRPr>
          </a:p>
          <a:p>
            <a:pPr marL="0" lvl="0" indent="0" algn="l" rtl="0">
              <a:spcBef>
                <a:spcPts val="1200"/>
              </a:spcBef>
              <a:spcAft>
                <a:spcPts val="1200"/>
              </a:spcAft>
              <a:buNone/>
            </a:pPr>
            <a:endParaRPr sz="1200">
              <a:solidFill>
                <a:srgbClr val="212529"/>
              </a:solidFill>
              <a:highlight>
                <a:srgbClr val="FFFFFF"/>
              </a:highlight>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ctr" rtl="0">
              <a:lnSpc>
                <a:spcPct val="115000"/>
              </a:lnSpc>
              <a:spcBef>
                <a:spcPts val="2400"/>
              </a:spcBef>
              <a:spcAft>
                <a:spcPts val="0"/>
              </a:spcAft>
              <a:buNone/>
            </a:pPr>
            <a:r>
              <a:rPr lang="el" sz="2300">
                <a:solidFill>
                  <a:srgbClr val="000000"/>
                </a:solidFill>
                <a:latin typeface="Arial"/>
                <a:ea typeface="Arial"/>
                <a:cs typeface="Arial"/>
                <a:sym typeface="Arial"/>
              </a:rPr>
              <a:t>Η Πλατφόρμα «Αίσωπος»</a:t>
            </a:r>
            <a:endParaRPr/>
          </a:p>
          <a:p>
            <a:pPr marL="0" lvl="0" indent="0" algn="l" rtl="0">
              <a:spcBef>
                <a:spcPts val="600"/>
              </a:spcBef>
              <a:spcAft>
                <a:spcPts val="0"/>
              </a:spcAft>
              <a:buNone/>
            </a:pPr>
            <a:endParaRPr/>
          </a:p>
        </p:txBody>
      </p:sp>
      <p:sp>
        <p:nvSpPr>
          <p:cNvPr id="373" name="Google Shape;373;p2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74" name="Google Shape;374;p28"/>
          <p:cNvPicPr preferRelativeResize="0"/>
          <p:nvPr/>
        </p:nvPicPr>
        <p:blipFill>
          <a:blip r:embed="rId3">
            <a:alphaModFix/>
          </a:blip>
          <a:stretch>
            <a:fillRect/>
          </a:stretch>
        </p:blipFill>
        <p:spPr>
          <a:xfrm>
            <a:off x="1195225" y="1168925"/>
            <a:ext cx="7225074" cy="380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lnSpc>
                <a:spcPct val="115000"/>
              </a:lnSpc>
              <a:spcBef>
                <a:spcPts val="2400"/>
              </a:spcBef>
              <a:spcAft>
                <a:spcPts val="0"/>
              </a:spcAft>
              <a:buNone/>
            </a:pPr>
            <a:r>
              <a:rPr lang="el" sz="2300">
                <a:solidFill>
                  <a:srgbClr val="000000"/>
                </a:solidFill>
                <a:latin typeface="Arial"/>
                <a:ea typeface="Arial"/>
                <a:cs typeface="Arial"/>
                <a:sym typeface="Arial"/>
              </a:rPr>
              <a:t> Η Βιβλιοθήκη «Ιφιγένεια»</a:t>
            </a:r>
            <a:endParaRPr sz="23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380" name="Google Shape;380;p29"/>
          <p:cNvSpPr txBox="1">
            <a:spLocks noGrp="1"/>
          </p:cNvSpPr>
          <p:nvPr>
            <p:ph type="body" idx="1"/>
          </p:nvPr>
        </p:nvSpPr>
        <p:spPr>
          <a:xfrm>
            <a:off x="819200" y="1517525"/>
            <a:ext cx="7515000" cy="3014100"/>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l" sz="1400" b="1">
                <a:solidFill>
                  <a:srgbClr val="000000"/>
                </a:solidFill>
                <a:latin typeface="Arial"/>
                <a:ea typeface="Arial"/>
                <a:cs typeface="Arial"/>
                <a:sym typeface="Arial"/>
              </a:rPr>
              <a:t>Η Βιβλιοθήκη «Ιφιγένεια» </a:t>
            </a:r>
            <a:r>
              <a:rPr lang="el" sz="1400">
                <a:latin typeface="Arial"/>
                <a:ea typeface="Arial"/>
                <a:cs typeface="Arial"/>
                <a:sym typeface="Arial"/>
              </a:rPr>
              <a:t>περιλαμβάνει εκπαιδευτικό υλικό για την αξιοποίηση των ψηφιακών τεχνολογιών στην εκπαιδευτική διαδικασία. Δημιουργήθηκε προκειμένου να αποτελέσει εργαλείο για τους επιμορφωτές και τους εκπαιδευτικούς που συμμετέχουν στα προγράμματα επιμόρφωσης Β΄ Επιπέδου στην ανεύρεση υλικού (εκπαιδευτικές δραστηριότητες) για την υλοποίηση της πρακτικής άσκησης/εφαρμογής στην τάξη.</a:t>
            </a:r>
            <a:endParaRPr sz="1400">
              <a:latin typeface="Arial"/>
              <a:ea typeface="Arial"/>
              <a:cs typeface="Arial"/>
              <a:sym typeface="Arial"/>
            </a:endParaRPr>
          </a:p>
          <a:p>
            <a:pPr marL="0" lvl="0" indent="0" algn="just" rtl="0">
              <a:lnSpc>
                <a:spcPct val="150000"/>
              </a:lnSpc>
              <a:spcBef>
                <a:spcPts val="1200"/>
              </a:spcBef>
              <a:spcAft>
                <a:spcPts val="0"/>
              </a:spcAft>
              <a:buNone/>
            </a:pPr>
            <a:r>
              <a:rPr lang="el" sz="1400">
                <a:latin typeface="Arial"/>
                <a:ea typeface="Arial"/>
                <a:cs typeface="Arial"/>
                <a:sym typeface="Arial"/>
              </a:rPr>
              <a:t>Στη βιβλιοθήκη αυτή, οι εκπαιδευτικοί έχουν τη δυνατότητα να «καταθέτουν» υλικό (ΕΣ, εκπαιδευτικές δραστηριότητες και συνοδευτικό υλικό) χαρακτηρίζοντάς το με κατάλληλα μεταδεδομένα (πχ Δημιουργός / Συγγραφέας, δικαιώματα, Λογισμικό που αξιοποιεί, Γλώσσα κ.α.) και να αναζητούν υλικό θέτοντας σύνθετα κριτήρια αναζήτησης.</a:t>
            </a:r>
            <a:endParaRPr sz="1400">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lnSpc>
                <a:spcPct val="115000"/>
              </a:lnSpc>
              <a:spcBef>
                <a:spcPts val="2400"/>
              </a:spcBef>
              <a:spcAft>
                <a:spcPts val="0"/>
              </a:spcAft>
              <a:buNone/>
            </a:pPr>
            <a:r>
              <a:rPr lang="el" sz="2300">
                <a:solidFill>
                  <a:srgbClr val="000000"/>
                </a:solidFill>
                <a:latin typeface="Arial"/>
                <a:ea typeface="Arial"/>
                <a:cs typeface="Arial"/>
                <a:sym typeface="Arial"/>
              </a:rPr>
              <a:t> Η Βιβλιοθήκη «Ιφιγένεια»</a:t>
            </a:r>
            <a:endParaRPr sz="23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386" name="Google Shape;386;p3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87" name="Google Shape;387;p30"/>
          <p:cNvPicPr preferRelativeResize="0"/>
          <p:nvPr/>
        </p:nvPicPr>
        <p:blipFill>
          <a:blip r:embed="rId3">
            <a:alphaModFix/>
          </a:blip>
          <a:stretch>
            <a:fillRect/>
          </a:stretch>
        </p:blipFill>
        <p:spPr>
          <a:xfrm>
            <a:off x="1557825" y="1330850"/>
            <a:ext cx="6110424" cy="3605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Τα Διαδραστικά Σχολικά Βιβλία </a:t>
            </a:r>
            <a:endParaRPr/>
          </a:p>
        </p:txBody>
      </p:sp>
      <p:sp>
        <p:nvSpPr>
          <p:cNvPr id="393" name="Google Shape;393;p31"/>
          <p:cNvSpPr txBox="1">
            <a:spLocks noGrp="1"/>
          </p:cNvSpPr>
          <p:nvPr>
            <p:ph type="body" idx="1"/>
          </p:nvPr>
        </p:nvSpPr>
        <p:spPr>
          <a:xfrm>
            <a:off x="1056750" y="2057200"/>
            <a:ext cx="7030500" cy="25416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1200"/>
              </a:spcAft>
              <a:buNone/>
            </a:pPr>
            <a:r>
              <a:rPr lang="el" sz="1150">
                <a:solidFill>
                  <a:srgbClr val="1D2125"/>
                </a:solidFill>
                <a:highlight>
                  <a:srgbClr val="FFFFFF"/>
                </a:highlight>
                <a:latin typeface="Arial"/>
                <a:ea typeface="Arial"/>
                <a:cs typeface="Arial"/>
                <a:sym typeface="Arial"/>
              </a:rPr>
              <a:t>Ο ιστότοπος Διαδραστικά Σχολικά Βιβλία αποτελεί τον επίσημο δικτυακό τόπο του Υπουργείου Παιδείας για τη διάθεση και διανομή σε σχολεία, σε εκπαιδευτικούς και σε μαθητές της ψηφιακής μορφής των σχολικών βιβλίων. Περιλαμβάνει όλα τα σχολικά βιβλία Δημοτικού, Γυμνασίου και Λυκείου σε μορφή pdf, τα βιβλία μαθητή σε επεξεργάσιμη html μορφή και κυρίως, πάνω από 100 Διαδραστικά Σχολικά Βιβλία (e-books), δηλ. βιβλία εμπλουτισμένα με διαδραστικό ψηφιακό εκπαιδευτικό υλικό.</a:t>
            </a:r>
            <a:endParaRPr/>
          </a:p>
        </p:txBody>
      </p:sp>
      <p:pic>
        <p:nvPicPr>
          <p:cNvPr id="394" name="Google Shape;394;p31"/>
          <p:cNvPicPr preferRelativeResize="0"/>
          <p:nvPr/>
        </p:nvPicPr>
        <p:blipFill>
          <a:blip r:embed="rId3">
            <a:alphaModFix/>
          </a:blip>
          <a:stretch>
            <a:fillRect/>
          </a:stretch>
        </p:blipFill>
        <p:spPr>
          <a:xfrm>
            <a:off x="1665250" y="1454200"/>
            <a:ext cx="5116649" cy="1887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Τα Διαδραστικά Σχολικά Βιβλία (ΔΣΒ)</a:t>
            </a:r>
            <a:endParaRPr/>
          </a:p>
        </p:txBody>
      </p:sp>
      <p:sp>
        <p:nvSpPr>
          <p:cNvPr id="400" name="Google Shape;400;p32"/>
          <p:cNvSpPr txBox="1">
            <a:spLocks noGrp="1"/>
          </p:cNvSpPr>
          <p:nvPr>
            <p:ph type="body" idx="1"/>
          </p:nvPr>
        </p:nvSpPr>
        <p:spPr>
          <a:xfrm>
            <a:off x="1303800" y="1477250"/>
            <a:ext cx="7030500" cy="30543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l" sz="1400">
                <a:solidFill>
                  <a:srgbClr val="1D2125"/>
                </a:solidFill>
                <a:highlight>
                  <a:srgbClr val="FFFFFF"/>
                </a:highlight>
                <a:latin typeface="Arial"/>
                <a:ea typeface="Arial"/>
                <a:cs typeface="Arial"/>
                <a:sym typeface="Arial"/>
              </a:rPr>
              <a:t>Εδώ θα βρείτε:</a:t>
            </a:r>
            <a:endParaRPr sz="1400">
              <a:solidFill>
                <a:srgbClr val="1D2125"/>
              </a:solidFill>
              <a:highlight>
                <a:srgbClr val="FFFFFF"/>
              </a:highlight>
              <a:latin typeface="Arial"/>
              <a:ea typeface="Arial"/>
              <a:cs typeface="Arial"/>
              <a:sym typeface="Arial"/>
            </a:endParaRPr>
          </a:p>
          <a:p>
            <a:pPr marL="457200" lvl="0" indent="-310832" algn="l" rtl="0">
              <a:spcBef>
                <a:spcPts val="1200"/>
              </a:spcBef>
              <a:spcAft>
                <a:spcPts val="0"/>
              </a:spcAft>
              <a:buClr>
                <a:srgbClr val="333333"/>
              </a:buClr>
              <a:buSzPct val="100000"/>
              <a:buFont typeface="Arial"/>
              <a:buChar char="●"/>
            </a:pPr>
            <a:r>
              <a:rPr lang="el" sz="1400">
                <a:solidFill>
                  <a:srgbClr val="333333"/>
                </a:solidFill>
                <a:latin typeface="Arial"/>
                <a:ea typeface="Arial"/>
                <a:cs typeface="Arial"/>
                <a:sym typeface="Arial"/>
              </a:rPr>
              <a:t>Όλα τα σχολικά βιβλία για το Δημοτικό,Γυμνάσιο, Γενικό Λύκειο και ΕΠΑ.Λ σε </a:t>
            </a:r>
            <a:r>
              <a:rPr lang="el" sz="1400">
                <a:solidFill>
                  <a:srgbClr val="BF8F00"/>
                </a:solidFill>
                <a:latin typeface="Arial"/>
                <a:ea typeface="Arial"/>
                <a:cs typeface="Arial"/>
                <a:sym typeface="Arial"/>
              </a:rPr>
              <a:t>ψηφιακή μορφή pdf.</a:t>
            </a:r>
            <a:endParaRPr sz="1400">
              <a:solidFill>
                <a:srgbClr val="BF8F00"/>
              </a:solidFill>
              <a:latin typeface="Arial"/>
              <a:ea typeface="Arial"/>
              <a:cs typeface="Arial"/>
              <a:sym typeface="Arial"/>
            </a:endParaRPr>
          </a:p>
          <a:p>
            <a:pPr marL="457200" lvl="0" indent="-310832" algn="l" rtl="0">
              <a:spcBef>
                <a:spcPts val="0"/>
              </a:spcBef>
              <a:spcAft>
                <a:spcPts val="0"/>
              </a:spcAft>
              <a:buClr>
                <a:srgbClr val="333333"/>
              </a:buClr>
              <a:buSzPct val="100000"/>
              <a:buFont typeface="Arial"/>
              <a:buChar char="●"/>
            </a:pPr>
            <a:r>
              <a:rPr lang="el" sz="1400">
                <a:solidFill>
                  <a:srgbClr val="333333"/>
                </a:solidFill>
                <a:latin typeface="Arial"/>
                <a:ea typeface="Arial"/>
                <a:cs typeface="Arial"/>
                <a:sym typeface="Arial"/>
              </a:rPr>
              <a:t>Σχολικά «βιβλία μαθητή» σε ανοιχτή, ψηφιακή μορφή</a:t>
            </a:r>
            <a:r>
              <a:rPr lang="el" sz="1400">
                <a:solidFill>
                  <a:srgbClr val="BF8F00"/>
                </a:solidFill>
                <a:latin typeface="Arial"/>
                <a:ea typeface="Arial"/>
                <a:cs typeface="Arial"/>
                <a:sym typeface="Arial"/>
              </a:rPr>
              <a:t> html</a:t>
            </a:r>
            <a:endParaRPr sz="1400">
              <a:solidFill>
                <a:srgbClr val="BF8F00"/>
              </a:solidFill>
              <a:latin typeface="Arial"/>
              <a:ea typeface="Arial"/>
              <a:cs typeface="Arial"/>
              <a:sym typeface="Arial"/>
            </a:endParaRPr>
          </a:p>
          <a:p>
            <a:pPr marL="457200" lvl="0" indent="-310832" algn="l" rtl="0">
              <a:spcBef>
                <a:spcPts val="0"/>
              </a:spcBef>
              <a:spcAft>
                <a:spcPts val="0"/>
              </a:spcAft>
              <a:buClr>
                <a:srgbClr val="333333"/>
              </a:buClr>
              <a:buSzPct val="100000"/>
              <a:buFont typeface="Arial"/>
              <a:buChar char="●"/>
            </a:pPr>
            <a:r>
              <a:rPr lang="el" sz="1400">
                <a:solidFill>
                  <a:srgbClr val="333333"/>
                </a:solidFill>
                <a:latin typeface="Arial"/>
                <a:ea typeface="Arial"/>
                <a:cs typeface="Arial"/>
                <a:sym typeface="Arial"/>
              </a:rPr>
              <a:t>Πάνω από 160</a:t>
            </a:r>
            <a:r>
              <a:rPr lang="el" sz="1400">
                <a:solidFill>
                  <a:srgbClr val="BF8F00"/>
                </a:solidFill>
                <a:latin typeface="Arial"/>
                <a:ea typeface="Arial"/>
                <a:cs typeface="Arial"/>
                <a:sym typeface="Arial"/>
              </a:rPr>
              <a:t> Διαδραστικά Σχολικά Βιβλία: </a:t>
            </a:r>
            <a:r>
              <a:rPr lang="el" sz="1400">
                <a:solidFill>
                  <a:srgbClr val="333333"/>
                </a:solidFill>
                <a:latin typeface="Arial"/>
                <a:ea typeface="Arial"/>
                <a:cs typeface="Arial"/>
                <a:sym typeface="Arial"/>
              </a:rPr>
              <a:t>βιβλία σε</a:t>
            </a:r>
            <a:r>
              <a:rPr lang="el" sz="1400">
                <a:solidFill>
                  <a:srgbClr val="BF8F00"/>
                </a:solidFill>
                <a:latin typeface="Arial"/>
                <a:ea typeface="Arial"/>
                <a:cs typeface="Arial"/>
                <a:sym typeface="Arial"/>
              </a:rPr>
              <a:t> </a:t>
            </a:r>
            <a:r>
              <a:rPr lang="el" sz="1400">
                <a:solidFill>
                  <a:srgbClr val="333333"/>
                </a:solidFill>
                <a:latin typeface="Arial"/>
                <a:ea typeface="Arial"/>
                <a:cs typeface="Arial"/>
                <a:sym typeface="Arial"/>
              </a:rPr>
              <a:t>html ή pdf μορφή, </a:t>
            </a:r>
            <a:r>
              <a:rPr lang="el" sz="1400">
                <a:solidFill>
                  <a:srgbClr val="BF8F00"/>
                </a:solidFill>
                <a:latin typeface="Arial"/>
                <a:ea typeface="Arial"/>
                <a:cs typeface="Arial"/>
                <a:sym typeface="Arial"/>
              </a:rPr>
              <a:t>εμπλουτισμένα</a:t>
            </a:r>
            <a:r>
              <a:rPr lang="el" sz="1400">
                <a:solidFill>
                  <a:srgbClr val="333333"/>
                </a:solidFill>
                <a:latin typeface="Arial"/>
                <a:ea typeface="Arial"/>
                <a:cs typeface="Arial"/>
                <a:sym typeface="Arial"/>
              </a:rPr>
              <a:t> με ψηφιακά  διαδραστικά μαθησιακά αντικείμενα.</a:t>
            </a:r>
            <a:endParaRPr sz="1400">
              <a:solidFill>
                <a:srgbClr val="333333"/>
              </a:solidFill>
              <a:latin typeface="Arial"/>
              <a:ea typeface="Arial"/>
              <a:cs typeface="Arial"/>
              <a:sym typeface="Arial"/>
            </a:endParaRPr>
          </a:p>
          <a:p>
            <a:pPr marL="457200" lvl="0" indent="-310832" algn="l" rtl="0">
              <a:spcBef>
                <a:spcPts val="0"/>
              </a:spcBef>
              <a:spcAft>
                <a:spcPts val="0"/>
              </a:spcAft>
              <a:buClr>
                <a:srgbClr val="333333"/>
              </a:buClr>
              <a:buSzPct val="100000"/>
              <a:buFont typeface="Arial"/>
              <a:buChar char="●"/>
            </a:pPr>
            <a:r>
              <a:rPr lang="el" sz="1400">
                <a:solidFill>
                  <a:srgbClr val="333333"/>
                </a:solidFill>
                <a:latin typeface="Arial"/>
                <a:ea typeface="Arial"/>
                <a:cs typeface="Arial"/>
                <a:sym typeface="Arial"/>
              </a:rPr>
              <a:t>Αναζητείστε μέσα στις σελίδες των εμπλουτισμένων βιβλίων τα </a:t>
            </a:r>
            <a:r>
              <a:rPr lang="el" sz="1400">
                <a:solidFill>
                  <a:srgbClr val="BF8F00"/>
                </a:solidFill>
                <a:latin typeface="Arial"/>
                <a:ea typeface="Arial"/>
                <a:cs typeface="Arial"/>
                <a:sym typeface="Arial"/>
              </a:rPr>
              <a:t>ενεργά εικονίδια</a:t>
            </a:r>
            <a:r>
              <a:rPr lang="el" sz="1400">
                <a:solidFill>
                  <a:srgbClr val="333333"/>
                </a:solidFill>
                <a:latin typeface="Arial"/>
                <a:ea typeface="Arial"/>
                <a:cs typeface="Arial"/>
                <a:sym typeface="Arial"/>
              </a:rPr>
              <a:t> που οδηγούν και ανοίγουν απ’ ευθείας προσομοιώσεις, πειράματα, ασκήσεις, εκπαιδευτικά παιχνίδια,βίντεο, χάρτες, οπτικοποιήσεις, κ.ά.  μέσα από τα Αποθετήρια «Φωτόδεντρο».</a:t>
            </a:r>
            <a:endParaRPr sz="1400">
              <a:solidFill>
                <a:srgbClr val="333333"/>
              </a:solidFill>
              <a:latin typeface="Arial"/>
              <a:ea typeface="Arial"/>
              <a:cs typeface="Arial"/>
              <a:sym typeface="Arial"/>
            </a:endParaRPr>
          </a:p>
          <a:p>
            <a:pPr marL="457200" lvl="0" indent="-310832" algn="l" rtl="0">
              <a:spcBef>
                <a:spcPts val="0"/>
              </a:spcBef>
              <a:spcAft>
                <a:spcPts val="0"/>
              </a:spcAft>
              <a:buClr>
                <a:srgbClr val="333333"/>
              </a:buClr>
              <a:buSzPct val="100000"/>
              <a:buFont typeface="Arial"/>
              <a:buChar char="●"/>
            </a:pPr>
            <a:r>
              <a:rPr lang="el" sz="1400">
                <a:solidFill>
                  <a:srgbClr val="333333"/>
                </a:solidFill>
                <a:latin typeface="Arial"/>
                <a:ea typeface="Arial"/>
                <a:cs typeface="Arial"/>
                <a:sym typeface="Arial"/>
              </a:rPr>
              <a:t>Σχολικά βιβλία με γραμματοσειρές 18 έως 38 σημείων για </a:t>
            </a:r>
            <a:r>
              <a:rPr lang="el" sz="1400">
                <a:solidFill>
                  <a:srgbClr val="BF8F00"/>
                </a:solidFill>
                <a:latin typeface="Arial"/>
                <a:ea typeface="Arial"/>
                <a:cs typeface="Arial"/>
                <a:sym typeface="Arial"/>
              </a:rPr>
              <a:t>αμβλύωπες μαθητές/τριες.</a:t>
            </a:r>
            <a:endParaRPr sz="1400">
              <a:solidFill>
                <a:srgbClr val="BF8F00"/>
              </a:solidFill>
              <a:latin typeface="Arial"/>
              <a:ea typeface="Arial"/>
              <a:cs typeface="Arial"/>
              <a:sym typeface="Arial"/>
            </a:endParaRPr>
          </a:p>
          <a:p>
            <a:pPr marL="457200" lvl="0" indent="-310832" algn="l" rtl="0">
              <a:spcBef>
                <a:spcPts val="0"/>
              </a:spcBef>
              <a:spcAft>
                <a:spcPts val="0"/>
              </a:spcAft>
              <a:buClr>
                <a:srgbClr val="333333"/>
              </a:buClr>
              <a:buSzPct val="100000"/>
              <a:buFont typeface="Arial"/>
              <a:buChar char="●"/>
            </a:pPr>
            <a:r>
              <a:rPr lang="el" sz="1400">
                <a:solidFill>
                  <a:srgbClr val="333333"/>
                </a:solidFill>
                <a:latin typeface="Arial"/>
                <a:ea typeface="Arial"/>
                <a:cs typeface="Arial"/>
                <a:sym typeface="Arial"/>
              </a:rPr>
              <a:t>Σχολικά Βιβλία μαθητή σε </a:t>
            </a:r>
            <a:r>
              <a:rPr lang="el" sz="1400">
                <a:solidFill>
                  <a:srgbClr val="BF8F00"/>
                </a:solidFill>
                <a:latin typeface="Arial"/>
                <a:ea typeface="Arial"/>
                <a:cs typeface="Arial"/>
                <a:sym typeface="Arial"/>
              </a:rPr>
              <a:t>μορφή iBook</a:t>
            </a:r>
            <a:r>
              <a:rPr lang="el" sz="1400">
                <a:solidFill>
                  <a:srgbClr val="333333"/>
                </a:solidFill>
                <a:latin typeface="Arial"/>
                <a:ea typeface="Arial"/>
                <a:cs typeface="Arial"/>
                <a:sym typeface="Arial"/>
              </a:rPr>
              <a:t>.</a:t>
            </a:r>
            <a:endParaRPr sz="1400">
              <a:solidFill>
                <a:srgbClr val="333333"/>
              </a:solidFill>
              <a:latin typeface="Arial"/>
              <a:ea typeface="Arial"/>
              <a:cs typeface="Arial"/>
              <a:sym typeface="Arial"/>
            </a:endParaRPr>
          </a:p>
          <a:p>
            <a:pPr marL="457200" lvl="0" indent="0" algn="l" rtl="0">
              <a:spcBef>
                <a:spcPts val="8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l" sz="2400" b="1"/>
              <a:t>Η παιδαγωγική αξιοποίηση και ένταξη των ΤΠΕ </a:t>
            </a:r>
            <a:endParaRPr sz="2400" b="1"/>
          </a:p>
        </p:txBody>
      </p:sp>
      <p:sp>
        <p:nvSpPr>
          <p:cNvPr id="290" name="Google Shape;290;p15"/>
          <p:cNvSpPr txBox="1">
            <a:spLocks noGrp="1"/>
          </p:cNvSpPr>
          <p:nvPr>
            <p:ph type="body" idx="1"/>
          </p:nvPr>
        </p:nvSpPr>
        <p:spPr>
          <a:xfrm>
            <a:off x="523750" y="1329525"/>
            <a:ext cx="7810500" cy="3451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 sz="1400">
                <a:latin typeface="Arial"/>
                <a:ea typeface="Arial"/>
                <a:cs typeface="Arial"/>
                <a:sym typeface="Arial"/>
              </a:rPr>
              <a:t>Στα νέα Προγράμματα Σπουδών για τη δευτεροβάθμια εκπαίδευση, υπάρχει τάση για περισσότερη αξιοποίηση των ΤΠΕ με σκοπό να προαχθεί η συνεργατική διερευνητική μάθηση μέσα από την οποία οι μαθητές θα αποκτήσουν γνώσεις σε σύνδεση με τον πραγματικό κόσμο (αυθεντική μάθηση), θα «μάθουν πώς να μαθαίνουν» (διαδικαστική γνώση), θα αποκτήσουν κριτική/ορθολογική σκέψη αλλά και κοινωνικές δεξιότητες (δεξιότητες του 21ου αιώνα) (Πετροπούλου κ.α., 2015). Η παιδαγωγική αξιοποίηση και ένταξη των ΤΠΕ μπορεί να συντελέσει, σε κατάλληλες συνθήκες (με ορθή χρήση), στη βελτίωση και τον δραστικό μετασχηματισμό της διδασκαλίας, της μάθησης και γενικότερα της εκπαίδευσης (Ψύλλος, 2021).</a:t>
            </a:r>
            <a:endParaRPr sz="1400">
              <a:latin typeface="Arial"/>
              <a:ea typeface="Arial"/>
              <a:cs typeface="Arial"/>
              <a:sym typeface="Arial"/>
            </a:endParaRPr>
          </a:p>
          <a:p>
            <a:pPr marL="0" lvl="0" indent="0" algn="just" rtl="0">
              <a:spcBef>
                <a:spcPts val="1200"/>
              </a:spcBef>
              <a:spcAft>
                <a:spcPts val="1200"/>
              </a:spcAft>
              <a:buNone/>
            </a:pPr>
            <a:r>
              <a:rPr lang="el" sz="1400">
                <a:latin typeface="Arial"/>
                <a:ea typeface="Arial"/>
                <a:cs typeface="Arial"/>
                <a:sym typeface="Arial"/>
              </a:rPr>
              <a:t>Στη διδακτική πράξη οι ΤΠΕ μπορούν να χρησιμοποιηθούν είτε σαν απλό εποπτικό μέσο, είτε σαν πηγή πληροφοριών, είτε σαν περιβάλλον μάθησης, είτε τέλος σαν γνωστικό εργαλείο.</a:t>
            </a:r>
            <a:endParaRPr sz="14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t>Τα Διαδραστικά Σχολικά Βιβλία (ΔΣΒ)</a:t>
            </a:r>
            <a:endParaRPr/>
          </a:p>
        </p:txBody>
      </p:sp>
      <p:sp>
        <p:nvSpPr>
          <p:cNvPr id="406" name="Google Shape;406;p33"/>
          <p:cNvSpPr txBox="1">
            <a:spLocks noGrp="1"/>
          </p:cNvSpPr>
          <p:nvPr>
            <p:ph type="body" idx="1"/>
          </p:nvPr>
        </p:nvSpPr>
        <p:spPr>
          <a:xfrm>
            <a:off x="711775" y="1195225"/>
            <a:ext cx="7560900" cy="3894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r>
              <a:rPr lang="el" sz="4800">
                <a:solidFill>
                  <a:srgbClr val="1D2125"/>
                </a:solidFill>
                <a:highlight>
                  <a:srgbClr val="FFFFFF"/>
                </a:highlight>
                <a:latin typeface="Arial"/>
                <a:ea typeface="Arial"/>
                <a:cs typeface="Arial"/>
                <a:sym typeface="Arial"/>
              </a:rPr>
              <a:t>Για να εξερευνήσουμε τα Διαδραστικά Σχολικά Βιβλία μπαίνουμε στην αρχική σελίδα </a:t>
            </a:r>
            <a:r>
              <a:rPr lang="el" sz="4800" u="sng">
                <a:solidFill>
                  <a:srgbClr val="0F6CBF"/>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http://ebooks.edu.gr/</a:t>
            </a:r>
            <a:r>
              <a:rPr lang="el" sz="4800">
                <a:solidFill>
                  <a:srgbClr val="1D2125"/>
                </a:solidFill>
                <a:highlight>
                  <a:srgbClr val="FFFFFF"/>
                </a:highlight>
                <a:latin typeface="Arial"/>
                <a:ea typeface="Arial"/>
                <a:cs typeface="Arial"/>
                <a:sym typeface="Arial"/>
              </a:rPr>
              <a:t> και έχουμε τις παρακάτω  επιλογές :</a:t>
            </a:r>
            <a:endParaRPr sz="480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r>
              <a:rPr lang="el" sz="4800">
                <a:solidFill>
                  <a:srgbClr val="2B8B98"/>
                </a:solidFill>
                <a:highlight>
                  <a:srgbClr val="FFFFFF"/>
                </a:highlight>
                <a:latin typeface="Arial"/>
                <a:ea typeface="Arial"/>
                <a:cs typeface="Arial"/>
                <a:sym typeface="Arial"/>
              </a:rPr>
              <a:t>Πλοήγηση με τις «μαργαρίτες»</a:t>
            </a:r>
            <a:endParaRPr sz="4800">
              <a:solidFill>
                <a:srgbClr val="2B8B98"/>
              </a:solidFill>
              <a:highlight>
                <a:srgbClr val="FFFFFF"/>
              </a:highlight>
              <a:latin typeface="Arial"/>
              <a:ea typeface="Arial"/>
              <a:cs typeface="Arial"/>
              <a:sym typeface="Arial"/>
            </a:endParaRPr>
          </a:p>
          <a:p>
            <a:pPr marL="457200" lvl="0" indent="-304800" algn="l" rtl="0">
              <a:spcBef>
                <a:spcPts val="1200"/>
              </a:spcBef>
              <a:spcAft>
                <a:spcPts val="0"/>
              </a:spcAft>
              <a:buClr>
                <a:srgbClr val="333333"/>
              </a:buClr>
              <a:buSzPct val="100000"/>
              <a:buFont typeface="Arial"/>
              <a:buChar char="●"/>
            </a:pPr>
            <a:r>
              <a:rPr lang="el" sz="4800">
                <a:solidFill>
                  <a:srgbClr val="333333"/>
                </a:solidFill>
                <a:highlight>
                  <a:srgbClr val="FFFFFF"/>
                </a:highlight>
                <a:latin typeface="Arial"/>
                <a:ea typeface="Arial"/>
                <a:cs typeface="Arial"/>
                <a:sym typeface="Arial"/>
              </a:rPr>
              <a:t>Επιλέξτε τη </a:t>
            </a:r>
            <a:r>
              <a:rPr lang="el" sz="4800">
                <a:solidFill>
                  <a:srgbClr val="BF8F00"/>
                </a:solidFill>
                <a:highlight>
                  <a:srgbClr val="FFFFFF"/>
                </a:highlight>
                <a:latin typeface="Arial"/>
                <a:ea typeface="Arial"/>
                <a:cs typeface="Arial"/>
                <a:sym typeface="Arial"/>
              </a:rPr>
              <a:t>«μαργαρίτα» της τάξης σας </a:t>
            </a:r>
            <a:r>
              <a:rPr lang="el" sz="4800">
                <a:solidFill>
                  <a:srgbClr val="333333"/>
                </a:solidFill>
                <a:highlight>
                  <a:srgbClr val="FFFFFF"/>
                </a:highlight>
                <a:latin typeface="Arial"/>
                <a:ea typeface="Arial"/>
                <a:cs typeface="Arial"/>
                <a:sym typeface="Arial"/>
              </a:rPr>
              <a:t>και βρείτε στα «φύλλα» της όλα τα σχολικά βιβλία της συγκεκριμένης τάξης σε διάφορες ψηφιακές μορφές ή άλλο σχετικό υλικό.</a:t>
            </a:r>
            <a:endParaRPr sz="4800">
              <a:solidFill>
                <a:srgbClr val="333333"/>
              </a:solidFill>
              <a:highlight>
                <a:srgbClr val="FFFFFF"/>
              </a:highlight>
              <a:latin typeface="Arial"/>
              <a:ea typeface="Arial"/>
              <a:cs typeface="Arial"/>
              <a:sym typeface="Arial"/>
            </a:endParaRPr>
          </a:p>
          <a:p>
            <a:pPr marL="457200" lvl="0" indent="-304800" algn="l" rtl="0">
              <a:spcBef>
                <a:spcPts val="0"/>
              </a:spcBef>
              <a:spcAft>
                <a:spcPts val="0"/>
              </a:spcAft>
              <a:buClr>
                <a:srgbClr val="333333"/>
              </a:buClr>
              <a:buSzPct val="100000"/>
              <a:buFont typeface="Arial"/>
              <a:buChar char="●"/>
            </a:pPr>
            <a:r>
              <a:rPr lang="el" sz="4800">
                <a:solidFill>
                  <a:srgbClr val="333333"/>
                </a:solidFill>
                <a:highlight>
                  <a:srgbClr val="FFFFFF"/>
                </a:highlight>
                <a:latin typeface="Arial"/>
                <a:ea typeface="Arial"/>
                <a:cs typeface="Arial"/>
                <a:sym typeface="Arial"/>
              </a:rPr>
              <a:t>Επιλέξτε ένα μάθημα, μεταβείτε στη </a:t>
            </a:r>
            <a:r>
              <a:rPr lang="el" sz="4800">
                <a:solidFill>
                  <a:srgbClr val="BF8F00"/>
                </a:solidFill>
                <a:highlight>
                  <a:srgbClr val="FFFFFF"/>
                </a:highlight>
                <a:latin typeface="Arial"/>
                <a:ea typeface="Arial"/>
                <a:cs typeface="Arial"/>
                <a:sym typeface="Arial"/>
              </a:rPr>
              <a:t>«μαργαρίτα» του μαθήματος</a:t>
            </a:r>
            <a:r>
              <a:rPr lang="el" sz="4800">
                <a:solidFill>
                  <a:srgbClr val="333333"/>
                </a:solidFill>
                <a:highlight>
                  <a:srgbClr val="FFFFFF"/>
                </a:highlight>
                <a:latin typeface="Arial"/>
                <a:ea typeface="Arial"/>
                <a:cs typeface="Arial"/>
                <a:sym typeface="Arial"/>
              </a:rPr>
              <a:t> και βρείτε στα «φύλλα» της όλα τα σχολικά βιβλία του μαθήματος σε διάφορες ψηφιακές μορφές ή άλλο σχετικό υλικό.</a:t>
            </a:r>
            <a:endParaRPr sz="4800">
              <a:solidFill>
                <a:srgbClr val="333333"/>
              </a:solidFill>
              <a:highlight>
                <a:srgbClr val="FFFFFF"/>
              </a:highlight>
              <a:latin typeface="Arial"/>
              <a:ea typeface="Arial"/>
              <a:cs typeface="Arial"/>
              <a:sym typeface="Arial"/>
            </a:endParaRPr>
          </a:p>
          <a:p>
            <a:pPr marL="457200" lvl="0" indent="-304800" algn="l" rtl="0">
              <a:spcBef>
                <a:spcPts val="0"/>
              </a:spcBef>
              <a:spcAft>
                <a:spcPts val="0"/>
              </a:spcAft>
              <a:buClr>
                <a:srgbClr val="333333"/>
              </a:buClr>
              <a:buSzPct val="100000"/>
              <a:buFont typeface="Arial"/>
              <a:buChar char="●"/>
            </a:pPr>
            <a:r>
              <a:rPr lang="el" sz="4800">
                <a:solidFill>
                  <a:srgbClr val="333333"/>
                </a:solidFill>
                <a:highlight>
                  <a:srgbClr val="FFFFFF"/>
                </a:highlight>
                <a:latin typeface="Arial"/>
                <a:ea typeface="Arial"/>
                <a:cs typeface="Arial"/>
                <a:sym typeface="Arial"/>
              </a:rPr>
              <a:t>Επιλέξτε τη </a:t>
            </a:r>
            <a:r>
              <a:rPr lang="el" sz="4800">
                <a:solidFill>
                  <a:srgbClr val="BF8F00"/>
                </a:solidFill>
                <a:highlight>
                  <a:srgbClr val="FFFFFF"/>
                </a:highlight>
                <a:latin typeface="Arial"/>
                <a:ea typeface="Arial"/>
                <a:cs typeface="Arial"/>
                <a:sym typeface="Arial"/>
              </a:rPr>
              <a:t>«μαργαρίτα» με όλο το υλικό</a:t>
            </a:r>
            <a:r>
              <a:rPr lang="el" sz="4800">
                <a:solidFill>
                  <a:srgbClr val="333333"/>
                </a:solidFill>
                <a:highlight>
                  <a:srgbClr val="FFFFFF"/>
                </a:highlight>
                <a:latin typeface="Arial"/>
                <a:ea typeface="Arial"/>
                <a:cs typeface="Arial"/>
                <a:sym typeface="Arial"/>
              </a:rPr>
              <a:t> και βρείτε στα «φύλλα» της όλα τα σχολικά βιβλία σε διάφορες ψηφιακές μορφές ή άλλο διαθέσιμο ψηφιακό υλικό.</a:t>
            </a:r>
            <a:endParaRPr sz="4800">
              <a:solidFill>
                <a:srgbClr val="333333"/>
              </a:solidFill>
              <a:highlight>
                <a:srgbClr val="FFFFFF"/>
              </a:highlight>
              <a:latin typeface="Arial"/>
              <a:ea typeface="Arial"/>
              <a:cs typeface="Arial"/>
              <a:sym typeface="Arial"/>
            </a:endParaRPr>
          </a:p>
          <a:p>
            <a:pPr marL="0" lvl="0" indent="0" algn="l" rtl="0">
              <a:spcBef>
                <a:spcPts val="800"/>
              </a:spcBef>
              <a:spcAft>
                <a:spcPts val="0"/>
              </a:spcAft>
              <a:buNone/>
            </a:pPr>
            <a:r>
              <a:rPr lang="el" sz="4800">
                <a:solidFill>
                  <a:srgbClr val="1D2125"/>
                </a:solidFill>
                <a:highlight>
                  <a:srgbClr val="FFFFFF"/>
                </a:highlight>
                <a:latin typeface="Arial"/>
                <a:ea typeface="Arial"/>
                <a:cs typeface="Arial"/>
                <a:sym typeface="Arial"/>
              </a:rPr>
              <a:t>και κυρίως …</a:t>
            </a:r>
            <a:endParaRPr sz="480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r>
              <a:rPr lang="el" sz="4800">
                <a:solidFill>
                  <a:srgbClr val="1D2125"/>
                </a:solidFill>
                <a:highlight>
                  <a:srgbClr val="FFFFFF"/>
                </a:highlight>
                <a:latin typeface="Arial"/>
                <a:ea typeface="Arial"/>
                <a:cs typeface="Arial"/>
                <a:sym typeface="Arial"/>
              </a:rPr>
              <a:t>ανοίξτε το διαδραστικό σχολικό βιβλίο (εμπλουτισμένο html) και αναζητήστε στις σελίδες του τα εικονίδια για να δείτε προσομοιώσεις, διερευνήσεις, πειράματα, εικόνες, εκπαιδευτικά παιχνίδια, 3D χάρτες, ασκήσεις και άλλα.</a:t>
            </a:r>
            <a:endParaRPr sz="4800">
              <a:solidFill>
                <a:srgbClr val="2B8B98"/>
              </a:solidFill>
              <a:highlight>
                <a:srgbClr val="FFFFFF"/>
              </a:highlight>
              <a:latin typeface="Arial"/>
              <a:ea typeface="Arial"/>
              <a:cs typeface="Arial"/>
              <a:sym typeface="Arial"/>
            </a:endParaRPr>
          </a:p>
          <a:p>
            <a:pPr marL="0" lvl="0" indent="0" algn="l" rtl="0">
              <a:spcBef>
                <a:spcPts val="1200"/>
              </a:spcBef>
              <a:spcAft>
                <a:spcPts val="0"/>
              </a:spcAft>
              <a:buNone/>
            </a:pPr>
            <a:r>
              <a:rPr lang="el" sz="4800">
                <a:solidFill>
                  <a:srgbClr val="2B8B98"/>
                </a:solidFill>
                <a:highlight>
                  <a:srgbClr val="FFFFFF"/>
                </a:highlight>
                <a:latin typeface="Arial"/>
                <a:ea typeface="Arial"/>
                <a:cs typeface="Arial"/>
                <a:sym typeface="Arial"/>
              </a:rPr>
              <a:t>Προηγμένο περιβάλλον αναζήτησης</a:t>
            </a:r>
            <a:endParaRPr sz="4800">
              <a:solidFill>
                <a:srgbClr val="333333"/>
              </a:solidFill>
              <a:highlight>
                <a:srgbClr val="FFFFFF"/>
              </a:highlight>
              <a:latin typeface="Arial"/>
              <a:ea typeface="Arial"/>
              <a:cs typeface="Arial"/>
              <a:sym typeface="Arial"/>
            </a:endParaRPr>
          </a:p>
          <a:p>
            <a:pPr marL="457200" lvl="0" indent="-304800" algn="l" rtl="0">
              <a:spcBef>
                <a:spcPts val="800"/>
              </a:spcBef>
              <a:spcAft>
                <a:spcPts val="0"/>
              </a:spcAft>
              <a:buClr>
                <a:srgbClr val="333333"/>
              </a:buClr>
              <a:buSzPct val="100000"/>
              <a:buFont typeface="Arial"/>
              <a:buChar char="●"/>
            </a:pPr>
            <a:r>
              <a:rPr lang="el" sz="4800">
                <a:solidFill>
                  <a:srgbClr val="333333"/>
                </a:solidFill>
                <a:highlight>
                  <a:srgbClr val="FFFFFF"/>
                </a:highlight>
                <a:latin typeface="Arial"/>
                <a:ea typeface="Arial"/>
                <a:cs typeface="Arial"/>
                <a:sym typeface="Arial"/>
              </a:rPr>
              <a:t>αναζήτηση </a:t>
            </a:r>
            <a:r>
              <a:rPr lang="el" sz="4800">
                <a:solidFill>
                  <a:srgbClr val="BF8F00"/>
                </a:solidFill>
                <a:highlight>
                  <a:srgbClr val="FFFFFF"/>
                </a:highlight>
                <a:latin typeface="Arial"/>
                <a:ea typeface="Arial"/>
                <a:cs typeface="Arial"/>
                <a:sym typeface="Arial"/>
              </a:rPr>
              <a:t>ελεύθερου κειμένου</a:t>
            </a:r>
            <a:r>
              <a:rPr lang="el" sz="4800">
                <a:solidFill>
                  <a:srgbClr val="333333"/>
                </a:solidFill>
                <a:highlight>
                  <a:srgbClr val="FFFFFF"/>
                </a:highlight>
                <a:latin typeface="Arial"/>
                <a:ea typeface="Arial"/>
                <a:cs typeface="Arial"/>
                <a:sym typeface="Arial"/>
              </a:rPr>
              <a:t>, με λέξεις κλειδιά. </a:t>
            </a:r>
            <a:endParaRPr sz="4800">
              <a:solidFill>
                <a:srgbClr val="333333"/>
              </a:solidFill>
              <a:highlight>
                <a:srgbClr val="FFFFFF"/>
              </a:highlight>
              <a:latin typeface="Arial"/>
              <a:ea typeface="Arial"/>
              <a:cs typeface="Arial"/>
              <a:sym typeface="Arial"/>
            </a:endParaRPr>
          </a:p>
          <a:p>
            <a:pPr marL="457200" lvl="0" indent="-304800" algn="l" rtl="0">
              <a:spcBef>
                <a:spcPts val="0"/>
              </a:spcBef>
              <a:spcAft>
                <a:spcPts val="0"/>
              </a:spcAft>
              <a:buClr>
                <a:srgbClr val="333333"/>
              </a:buClr>
              <a:buSzPct val="100000"/>
              <a:buFont typeface="Arial"/>
              <a:buChar char="●"/>
            </a:pPr>
            <a:r>
              <a:rPr lang="el" sz="4800">
                <a:solidFill>
                  <a:srgbClr val="333333"/>
                </a:solidFill>
                <a:highlight>
                  <a:srgbClr val="FFFFFF"/>
                </a:highlight>
                <a:latin typeface="Arial"/>
                <a:ea typeface="Arial"/>
                <a:cs typeface="Arial"/>
                <a:sym typeface="Arial"/>
              </a:rPr>
              <a:t>πλοήγηση με φίλτρα </a:t>
            </a:r>
            <a:endParaRPr sz="4800">
              <a:solidFill>
                <a:srgbClr val="333333"/>
              </a:solidFill>
              <a:highlight>
                <a:srgbClr val="FFFFFF"/>
              </a:highlight>
              <a:latin typeface="Arial"/>
              <a:ea typeface="Arial"/>
              <a:cs typeface="Arial"/>
              <a:sym typeface="Arial"/>
            </a:endParaRPr>
          </a:p>
          <a:p>
            <a:pPr marL="457200" lvl="0" indent="0" algn="l" rtl="0">
              <a:spcBef>
                <a:spcPts val="800"/>
              </a:spcBef>
              <a:spcAft>
                <a:spcPts val="0"/>
              </a:spcAft>
              <a:buNone/>
            </a:pPr>
            <a:endParaRPr sz="4000">
              <a:solidFill>
                <a:srgbClr val="333333"/>
              </a:solidFill>
              <a:highlight>
                <a:srgbClr val="FFFFFF"/>
              </a:highlight>
              <a:latin typeface="Arial"/>
              <a:ea typeface="Arial"/>
              <a:cs typeface="Arial"/>
              <a:sym typeface="Arial"/>
            </a:endParaRPr>
          </a:p>
          <a:p>
            <a:pPr marL="0" lvl="0" indent="0" algn="l" rtl="0">
              <a:spcBef>
                <a:spcPts val="800"/>
              </a:spcBef>
              <a:spcAft>
                <a:spcPts val="1200"/>
              </a:spcAft>
              <a:buNone/>
            </a:pPr>
            <a:endParaRPr sz="4800">
              <a:solidFill>
                <a:srgbClr val="1D2125"/>
              </a:solidFill>
              <a:highlight>
                <a:srgbClr val="FFFFFF"/>
              </a:highlight>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latin typeface="Arial"/>
                <a:ea typeface="Arial"/>
                <a:cs typeface="Arial"/>
                <a:sym typeface="Arial"/>
              </a:rPr>
              <a:t>Εκπαιδευτική τηλεόραση</a:t>
            </a:r>
            <a:endParaRPr>
              <a:latin typeface="Arial"/>
              <a:ea typeface="Arial"/>
              <a:cs typeface="Arial"/>
              <a:sym typeface="Arial"/>
            </a:endParaRPr>
          </a:p>
        </p:txBody>
      </p:sp>
      <p:sp>
        <p:nvSpPr>
          <p:cNvPr id="412" name="Google Shape;412;p34"/>
          <p:cNvSpPr txBox="1">
            <a:spLocks noGrp="1"/>
          </p:cNvSpPr>
          <p:nvPr>
            <p:ph type="body" idx="1"/>
          </p:nvPr>
        </p:nvSpPr>
        <p:spPr>
          <a:xfrm>
            <a:off x="1222075" y="2847050"/>
            <a:ext cx="5801400" cy="1557900"/>
          </a:xfrm>
          <a:prstGeom prst="rect">
            <a:avLst/>
          </a:prstGeom>
        </p:spPr>
        <p:txBody>
          <a:bodyPr spcFirstLastPara="1" wrap="square" lIns="91425" tIns="91425" rIns="91425" bIns="91425" anchor="t" anchorCtr="0">
            <a:normAutofit fontScale="77500" lnSpcReduction="20000"/>
          </a:bodyPr>
          <a:lstStyle/>
          <a:p>
            <a:pPr marL="0" lvl="0" indent="0" algn="just" rtl="0">
              <a:spcBef>
                <a:spcPts val="0"/>
              </a:spcBef>
              <a:spcAft>
                <a:spcPts val="1200"/>
              </a:spcAft>
              <a:buNone/>
            </a:pPr>
            <a:r>
              <a:rPr lang="el" sz="1400">
                <a:solidFill>
                  <a:srgbClr val="1D2125"/>
                </a:solidFill>
                <a:highlight>
                  <a:srgbClr val="FFFFFF"/>
                </a:highlight>
                <a:latin typeface="Arial"/>
                <a:ea typeface="Arial"/>
                <a:cs typeface="Arial"/>
                <a:sym typeface="Arial"/>
              </a:rPr>
              <a:t>Το 2009 λειτούργησε ο δικτυακός τόπος της Εκπαιδευτικής τηλεόρασης όπου μπορεί ο μαθητής και ο εκπαιδευτικός να δει τα βίντεο της Εκπαιδευτικής Ραδιοτηλεόρασης σε πραγματικό χρόνο (βίντεο ροής – streaming), να τα «κατεβάσει» (βίντεο κατ΄ απαίτηση – video on demand) ή ακόμη να τα ενσωματώσει σε Περιβάλλοντα Διαχείρισης Μάθησης (Learning Management System) αξιοποιώντας με αυτό τον τρόπο μία σειρά ψηφιακών υπηρεσιών, καταργώντας τους υπάρχοντες χωρο-χρονικούς περιορισμούς της τηλεοπτικής μετάδοσης.</a:t>
            </a:r>
            <a:endParaRPr/>
          </a:p>
        </p:txBody>
      </p:sp>
      <p:pic>
        <p:nvPicPr>
          <p:cNvPr id="413" name="Google Shape;413;p34"/>
          <p:cNvPicPr preferRelativeResize="0"/>
          <p:nvPr/>
        </p:nvPicPr>
        <p:blipFill>
          <a:blip r:embed="rId3">
            <a:alphaModFix/>
          </a:blip>
          <a:stretch>
            <a:fillRect/>
          </a:stretch>
        </p:blipFill>
        <p:spPr>
          <a:xfrm>
            <a:off x="1303800" y="1356375"/>
            <a:ext cx="5928424" cy="1413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a:latin typeface="Arial"/>
                <a:ea typeface="Arial"/>
                <a:cs typeface="Arial"/>
                <a:sym typeface="Arial"/>
              </a:rPr>
              <a:t>Εκπαιδευτική τηλεόραση</a:t>
            </a:r>
            <a:endParaRPr>
              <a:latin typeface="Arial"/>
              <a:ea typeface="Arial"/>
              <a:cs typeface="Arial"/>
              <a:sym typeface="Arial"/>
            </a:endParaRPr>
          </a:p>
          <a:p>
            <a:pPr marL="0" lvl="0" indent="0" algn="l" rtl="0">
              <a:spcBef>
                <a:spcPts val="0"/>
              </a:spcBef>
              <a:spcAft>
                <a:spcPts val="0"/>
              </a:spcAft>
              <a:buNone/>
            </a:pPr>
            <a:endParaRPr/>
          </a:p>
        </p:txBody>
      </p:sp>
      <p:sp>
        <p:nvSpPr>
          <p:cNvPr id="419" name="Google Shape;419;p35"/>
          <p:cNvSpPr txBox="1">
            <a:spLocks noGrp="1"/>
          </p:cNvSpPr>
          <p:nvPr>
            <p:ph type="body" idx="1"/>
          </p:nvPr>
        </p:nvSpPr>
        <p:spPr>
          <a:xfrm>
            <a:off x="1303800" y="1154925"/>
            <a:ext cx="7030500" cy="3376800"/>
          </a:xfrm>
          <a:prstGeom prst="rect">
            <a:avLst/>
          </a:prstGeom>
        </p:spPr>
        <p:txBody>
          <a:bodyPr spcFirstLastPara="1" wrap="square" lIns="91425" tIns="91425" rIns="91425" bIns="91425" anchor="t" anchorCtr="0">
            <a:normAutofit lnSpcReduction="10000"/>
          </a:bodyPr>
          <a:lstStyle/>
          <a:p>
            <a:pPr marL="457200" lvl="0" indent="-317500" algn="just" rtl="0">
              <a:spcBef>
                <a:spcPts val="0"/>
              </a:spcBef>
              <a:spcAft>
                <a:spcPts val="0"/>
              </a:spcAft>
              <a:buClr>
                <a:srgbClr val="1D2125"/>
              </a:buClr>
              <a:buSzPts val="1400"/>
              <a:buFont typeface="Arial"/>
              <a:buChar char="●"/>
            </a:pPr>
            <a:r>
              <a:rPr lang="el" sz="1400">
                <a:solidFill>
                  <a:srgbClr val="1D2125"/>
                </a:solidFill>
                <a:highlight>
                  <a:srgbClr val="FFFFFF"/>
                </a:highlight>
                <a:latin typeface="Arial"/>
                <a:ea typeface="Arial"/>
                <a:cs typeface="Arial"/>
                <a:sym typeface="Arial"/>
              </a:rPr>
              <a:t>Με την επιλογή "Μαθαίνουμε στο σπίτι", βρίσκετε υλικό για το Δημοτικό κατηγοριοποιημένο ανά τάξη, ενώ υπάρχουν ειδικές κατηγορίες για τα μαθήματα στην ελληνική νοηματική γλώσσα καθώς και για το πρόγραμμα των μαθημάτων.</a:t>
            </a:r>
            <a:endParaRPr sz="1400">
              <a:solidFill>
                <a:srgbClr val="1D2125"/>
              </a:solidFill>
              <a:highlight>
                <a:srgbClr val="FFFFFF"/>
              </a:highlight>
              <a:latin typeface="Arial"/>
              <a:ea typeface="Arial"/>
              <a:cs typeface="Arial"/>
              <a:sym typeface="Arial"/>
            </a:endParaRPr>
          </a:p>
          <a:p>
            <a:pPr marL="457200" lvl="0" indent="-317500" algn="just" rtl="0">
              <a:spcBef>
                <a:spcPts val="0"/>
              </a:spcBef>
              <a:spcAft>
                <a:spcPts val="0"/>
              </a:spcAft>
              <a:buClr>
                <a:srgbClr val="1D2125"/>
              </a:buClr>
              <a:buSzPts val="1400"/>
              <a:buFont typeface="Arial"/>
              <a:buChar char="●"/>
            </a:pPr>
            <a:r>
              <a:rPr lang="el" sz="1400">
                <a:solidFill>
                  <a:srgbClr val="1D2125"/>
                </a:solidFill>
                <a:highlight>
                  <a:srgbClr val="FFFFFF"/>
                </a:highlight>
                <a:latin typeface="Arial"/>
                <a:ea typeface="Arial"/>
                <a:cs typeface="Arial"/>
                <a:sym typeface="Arial"/>
              </a:rPr>
              <a:t>Στις κατηγορίες "Πρωτοβάθμια" και "Δευτεροβάθμια" το υλικό ταξινομείται με βάση το θέμα : Δευκαλίων, Αγωγή Υγείας, Περιβάλλον, Κυκλοφοριακή Αγωγή, Φυσικές Επιστήμες, Ιστορία Μυθολογία, Μαθηματικά, Γλώσσα - Λογοτεχνία κλπ.</a:t>
            </a:r>
            <a:endParaRPr sz="1400">
              <a:solidFill>
                <a:srgbClr val="1D2125"/>
              </a:solidFill>
              <a:highlight>
                <a:srgbClr val="FFFFFF"/>
              </a:highlight>
              <a:latin typeface="Arial"/>
              <a:ea typeface="Arial"/>
              <a:cs typeface="Arial"/>
              <a:sym typeface="Arial"/>
            </a:endParaRPr>
          </a:p>
          <a:p>
            <a:pPr marL="457200" lvl="0" indent="-317500" algn="just" rtl="0">
              <a:spcBef>
                <a:spcPts val="0"/>
              </a:spcBef>
              <a:spcAft>
                <a:spcPts val="0"/>
              </a:spcAft>
              <a:buClr>
                <a:srgbClr val="1D2125"/>
              </a:buClr>
              <a:buSzPts val="1400"/>
              <a:buFont typeface="Arial"/>
              <a:buChar char="●"/>
            </a:pPr>
            <a:r>
              <a:rPr lang="el" sz="1400">
                <a:solidFill>
                  <a:srgbClr val="1D2125"/>
                </a:solidFill>
                <a:highlight>
                  <a:srgbClr val="FFFFFF"/>
                </a:highlight>
                <a:latin typeface="Arial"/>
                <a:ea typeface="Arial"/>
                <a:cs typeface="Arial"/>
                <a:sym typeface="Arial"/>
              </a:rPr>
              <a:t>Υπάρχει επίσης υλικό για τους εκπαιδευόμενους στους φορείς Δια Βίου Μάθησης, καθώς και υλικό από διάφορες εκπαιδευτικές δράσεις. Στον ίδιο χώρο θα βρείτε επίσης, "Υλικό Φορέων" για διάφορα θέματα όπως για την Αγωγή Υγείας κλπ.</a:t>
            </a:r>
            <a:endParaRPr sz="1400">
              <a:solidFill>
                <a:srgbClr val="1D2125"/>
              </a:solidFill>
              <a:highlight>
                <a:srgbClr val="FFFFFF"/>
              </a:highlight>
              <a:latin typeface="Arial"/>
              <a:ea typeface="Arial"/>
              <a:cs typeface="Arial"/>
              <a:sym typeface="Arial"/>
            </a:endParaRPr>
          </a:p>
          <a:p>
            <a:pPr marL="457200" lvl="0" indent="-317500" algn="just" rtl="0">
              <a:spcBef>
                <a:spcPts val="0"/>
              </a:spcBef>
              <a:spcAft>
                <a:spcPts val="0"/>
              </a:spcAft>
              <a:buClr>
                <a:srgbClr val="1D2125"/>
              </a:buClr>
              <a:buSzPts val="1400"/>
              <a:buFont typeface="Arial"/>
              <a:buChar char="●"/>
            </a:pPr>
            <a:r>
              <a:rPr lang="el" sz="1400">
                <a:solidFill>
                  <a:srgbClr val="1D2125"/>
                </a:solidFill>
                <a:highlight>
                  <a:srgbClr val="FFFFFF"/>
                </a:highlight>
                <a:latin typeface="Arial"/>
                <a:ea typeface="Arial"/>
                <a:cs typeface="Arial"/>
                <a:sym typeface="Arial"/>
              </a:rPr>
              <a:t>Περιηγηθείτε στον διαδικτυακό χώρο της Εκπαιδευτικής Τηλεόρασης για να βρείτε υλικό για τα μαθήματά σας. Η πλοήγηση είναι εύκολη και πολλά από τα βίντεο που θα βρείτε εκεί έχουν αξιολογηθεί από συναδέλφους σας και μπορείτε και εσείς να τα αξιολογήσετε.</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Η Ηλεκτρονική/Ψηφιακή τάξη (E-class ή η-Τάξη) </a:t>
            </a:r>
            <a:endParaRPr/>
          </a:p>
        </p:txBody>
      </p:sp>
      <p:sp>
        <p:nvSpPr>
          <p:cNvPr id="425" name="Google Shape;425;p36"/>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just" rtl="0">
              <a:spcBef>
                <a:spcPts val="1200"/>
              </a:spcBef>
              <a:spcAft>
                <a:spcPts val="0"/>
              </a:spcAft>
              <a:buNone/>
            </a:pPr>
            <a:endParaRPr>
              <a:latin typeface="Arial"/>
              <a:ea typeface="Arial"/>
              <a:cs typeface="Arial"/>
              <a:sym typeface="Arial"/>
            </a:endParaRPr>
          </a:p>
          <a:p>
            <a:pPr marL="0" lvl="0" indent="0" algn="just" rtl="0">
              <a:spcBef>
                <a:spcPts val="1200"/>
              </a:spcBef>
              <a:spcAft>
                <a:spcPts val="0"/>
              </a:spcAft>
              <a:buNone/>
            </a:pPr>
            <a:endParaRPr>
              <a:latin typeface="Arial"/>
              <a:ea typeface="Arial"/>
              <a:cs typeface="Arial"/>
              <a:sym typeface="Arial"/>
            </a:endParaRPr>
          </a:p>
          <a:p>
            <a:pPr marL="0" lvl="0" indent="0" algn="just" rtl="0">
              <a:spcBef>
                <a:spcPts val="1200"/>
              </a:spcBef>
              <a:spcAft>
                <a:spcPts val="0"/>
              </a:spcAft>
              <a:buNone/>
            </a:pPr>
            <a:endParaRPr>
              <a:latin typeface="Arial"/>
              <a:ea typeface="Arial"/>
              <a:cs typeface="Arial"/>
              <a:sym typeface="Arial"/>
            </a:endParaRPr>
          </a:p>
          <a:p>
            <a:pPr marL="0" lvl="0" indent="0" algn="just" rtl="0">
              <a:spcBef>
                <a:spcPts val="1200"/>
              </a:spcBef>
              <a:spcAft>
                <a:spcPts val="1200"/>
              </a:spcAft>
              <a:buNone/>
            </a:pPr>
            <a:r>
              <a:rPr lang="el">
                <a:latin typeface="Arial"/>
                <a:ea typeface="Arial"/>
                <a:cs typeface="Arial"/>
                <a:sym typeface="Arial"/>
              </a:rPr>
              <a:t>Η «Ηλεκτρονική τάξη» ή «e-class» είναι μια ψηφιακή πλατφόρμα ασύγχρονης τηλε-εκπαίδευσης η οποία παρέχει δυνατότητες δημιουργίας ψηφιακών μαθημάτων, ανάρτησης ψηφιακού υλικού, επικοινωνίας με τους μαθητές, εγγραφής και αξιολόγησης μαθητών, on line δημιουργίας ψηφιακού μαθησιακού υλικού (ασκήσεων, εργασιών, διαδραστικού πολυμεσικού υλικού, κ.α.)</a:t>
            </a:r>
            <a:endParaRPr>
              <a:latin typeface="Arial"/>
              <a:ea typeface="Arial"/>
              <a:cs typeface="Arial"/>
              <a:sym typeface="Arial"/>
            </a:endParaRPr>
          </a:p>
        </p:txBody>
      </p:sp>
      <p:pic>
        <p:nvPicPr>
          <p:cNvPr id="426" name="Google Shape;426;p36"/>
          <p:cNvPicPr preferRelativeResize="0"/>
          <p:nvPr/>
        </p:nvPicPr>
        <p:blipFill>
          <a:blip r:embed="rId3">
            <a:alphaModFix/>
          </a:blip>
          <a:stretch>
            <a:fillRect/>
          </a:stretch>
        </p:blipFill>
        <p:spPr>
          <a:xfrm>
            <a:off x="2179262" y="1716475"/>
            <a:ext cx="4919776" cy="2135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Η Ηλεκτρονική/Ψηφιακή τάξη (E-class ή η-Τάξη) </a:t>
            </a:r>
            <a:endParaRPr/>
          </a:p>
        </p:txBody>
      </p:sp>
      <p:sp>
        <p:nvSpPr>
          <p:cNvPr id="432" name="Google Shape;432;p37"/>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just" rtl="0">
              <a:spcBef>
                <a:spcPts val="1200"/>
              </a:spcBef>
              <a:spcAft>
                <a:spcPts val="0"/>
              </a:spcAft>
              <a:buNone/>
            </a:pPr>
            <a:endParaRPr>
              <a:latin typeface="Arial"/>
              <a:ea typeface="Arial"/>
              <a:cs typeface="Arial"/>
              <a:sym typeface="Arial"/>
            </a:endParaRPr>
          </a:p>
          <a:p>
            <a:pPr marL="0" lvl="0" indent="0" algn="just" rtl="0">
              <a:spcBef>
                <a:spcPts val="1200"/>
              </a:spcBef>
              <a:spcAft>
                <a:spcPts val="1200"/>
              </a:spcAft>
              <a:buNone/>
            </a:pPr>
            <a:r>
              <a:rPr lang="el">
                <a:latin typeface="Arial"/>
                <a:ea typeface="Arial"/>
                <a:cs typeface="Arial"/>
                <a:sym typeface="Arial"/>
              </a:rPr>
              <a:t>Είναι ένα Σύστημα Διαχείρισης Μάθησης (MLS) με παροχές που χαρακτηρίζουν τις περισσότερες πλατφόρμες ασύγχρονης ΕξΑΕ (Ανάρτηση εγγράφων, E-forum, Chat room, Δημιουργίας quiz κλειστού τύπου με δυνατότητα ενσωμάτωσης πολυμεσικού υλικού στα ερωτήματα του, Αποθήκευση συνδέσμων/URLs, Δημιουργία ιστολογίου, Ανάθεση και βαθμολόγηση Εργασιών, Δημιουργία «Γραμμής μάθησης», Απόδοση δικαιωμάτων πρόσβασης/διαχείρισης, «Τοίχο» αναρτήσεων, κ.α.). </a:t>
            </a:r>
            <a:endParaRPr>
              <a:latin typeface="Arial"/>
              <a:ea typeface="Arial"/>
              <a:cs typeface="Arial"/>
              <a:sym typeface="Arial"/>
            </a:endParaRPr>
          </a:p>
        </p:txBody>
      </p:sp>
      <p:pic>
        <p:nvPicPr>
          <p:cNvPr id="433" name="Google Shape;433;p37"/>
          <p:cNvPicPr preferRelativeResize="0"/>
          <p:nvPr/>
        </p:nvPicPr>
        <p:blipFill>
          <a:blip r:embed="rId3">
            <a:alphaModFix/>
          </a:blip>
          <a:stretch>
            <a:fillRect/>
          </a:stretch>
        </p:blipFill>
        <p:spPr>
          <a:xfrm>
            <a:off x="2323300" y="1619862"/>
            <a:ext cx="4619750" cy="1903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Η Ψηφιακή Εκπαιδευτική Πλατφόρμα e-me</a:t>
            </a:r>
            <a:endParaRPr/>
          </a:p>
        </p:txBody>
      </p:sp>
      <p:sp>
        <p:nvSpPr>
          <p:cNvPr id="439" name="Google Shape;439;p3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lnSpc>
                <a:spcPct val="100000"/>
              </a:lnSpc>
              <a:spcBef>
                <a:spcPts val="1200"/>
              </a:spcBef>
              <a:spcAft>
                <a:spcPts val="0"/>
              </a:spcAft>
              <a:buNone/>
            </a:pPr>
            <a:endParaRPr sz="5600" b="1">
              <a:latin typeface="Maven Pro"/>
              <a:ea typeface="Maven Pro"/>
              <a:cs typeface="Maven Pro"/>
              <a:sym typeface="Maven Pro"/>
            </a:endParaRPr>
          </a:p>
          <a:p>
            <a:pPr marL="0" lvl="0" indent="0" algn="just" rtl="0">
              <a:lnSpc>
                <a:spcPct val="100000"/>
              </a:lnSpc>
              <a:spcBef>
                <a:spcPts val="0"/>
              </a:spcBef>
              <a:spcAft>
                <a:spcPts val="0"/>
              </a:spcAft>
              <a:buNone/>
            </a:pPr>
            <a:endParaRPr sz="5600" b="1"/>
          </a:p>
          <a:p>
            <a:pPr marL="0" lvl="0" indent="0" algn="just" rtl="0">
              <a:lnSpc>
                <a:spcPct val="100000"/>
              </a:lnSpc>
              <a:spcBef>
                <a:spcPts val="0"/>
              </a:spcBef>
              <a:spcAft>
                <a:spcPts val="0"/>
              </a:spcAft>
              <a:buNone/>
            </a:pPr>
            <a:endParaRPr sz="5600" b="1"/>
          </a:p>
          <a:p>
            <a:pPr marL="0" lvl="0" indent="0" algn="just" rtl="0">
              <a:lnSpc>
                <a:spcPct val="100000"/>
              </a:lnSpc>
              <a:spcBef>
                <a:spcPts val="0"/>
              </a:spcBef>
              <a:spcAft>
                <a:spcPts val="0"/>
              </a:spcAft>
              <a:buNone/>
            </a:pPr>
            <a:endParaRPr sz="5600" b="1"/>
          </a:p>
          <a:p>
            <a:pPr marL="0" lvl="0" indent="0" algn="just" rtl="0">
              <a:lnSpc>
                <a:spcPct val="100000"/>
              </a:lnSpc>
              <a:spcBef>
                <a:spcPts val="0"/>
              </a:spcBef>
              <a:spcAft>
                <a:spcPts val="0"/>
              </a:spcAft>
              <a:buNone/>
            </a:pPr>
            <a:r>
              <a:rPr lang="el" sz="5600" b="1">
                <a:latin typeface="Arial"/>
                <a:ea typeface="Arial"/>
                <a:cs typeface="Arial"/>
                <a:sym typeface="Arial"/>
              </a:rPr>
              <a:t>Η Ψηφιακή Εκπαιδευτική Πλατφόρμα e-me </a:t>
            </a:r>
            <a:r>
              <a:rPr lang="el" sz="5600">
                <a:latin typeface="Arial"/>
                <a:ea typeface="Arial"/>
                <a:cs typeface="Arial"/>
                <a:sym typeface="Arial"/>
              </a:rPr>
              <a:t>είναι μια σύγχρονη, κοινωνική και επεκτάσιμη ψηφιακή πλατφόρμα, ένα ολοκληρωμένο, ασφαλές ψηφιακό περιβάλλον για τη μάθηση,τη συνεργασία,την επικοινωνία καιτη δικτύωση όλων των μελών της σχολικής κοινότητας. Διατίθεται από το Υπουργείο Παιδείας &amp; Θρησκευμάτων (ΥΠΑΙΘ) με στόχο να αποτελέσει τον ψηφιακό χώρο εργασίας και συνεργασίας για όλους τους/τις μαθητές/τριες και τους/τις εκπαιδευτικούς.</a:t>
            </a:r>
            <a:endParaRPr sz="5600">
              <a:latin typeface="Arial"/>
              <a:ea typeface="Arial"/>
              <a:cs typeface="Arial"/>
              <a:sym typeface="Arial"/>
            </a:endParaRPr>
          </a:p>
          <a:p>
            <a:pPr marL="0" lvl="0" indent="0" algn="l" rtl="0">
              <a:spcBef>
                <a:spcPts val="0"/>
              </a:spcBef>
              <a:spcAft>
                <a:spcPts val="0"/>
              </a:spcAft>
              <a:buNone/>
            </a:pPr>
            <a:endParaRPr sz="5600"/>
          </a:p>
          <a:p>
            <a:pPr marL="0" lvl="0" indent="0" algn="l" rtl="0">
              <a:spcBef>
                <a:spcPts val="1200"/>
              </a:spcBef>
              <a:spcAft>
                <a:spcPts val="0"/>
              </a:spcAft>
              <a:buNone/>
            </a:pPr>
            <a:endParaRPr sz="5600"/>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440" name="Google Shape;440;p38"/>
          <p:cNvPicPr preferRelativeResize="0"/>
          <p:nvPr/>
        </p:nvPicPr>
        <p:blipFill>
          <a:blip r:embed="rId3">
            <a:alphaModFix/>
          </a:blip>
          <a:stretch>
            <a:fillRect/>
          </a:stretch>
        </p:blipFill>
        <p:spPr>
          <a:xfrm>
            <a:off x="1866725" y="1152476"/>
            <a:ext cx="4079424" cy="1889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Η Ψηφιακή Εκπαιδευτική Πλατφόρμα e-me</a:t>
            </a:r>
            <a:endParaRPr/>
          </a:p>
        </p:txBody>
      </p:sp>
      <p:sp>
        <p:nvSpPr>
          <p:cNvPr id="446" name="Google Shape;446;p39"/>
          <p:cNvSpPr txBox="1">
            <a:spLocks noGrp="1"/>
          </p:cNvSpPr>
          <p:nvPr>
            <p:ph type="body" idx="1"/>
          </p:nvPr>
        </p:nvSpPr>
        <p:spPr>
          <a:xfrm>
            <a:off x="1303800" y="1208650"/>
            <a:ext cx="7030500" cy="3323100"/>
          </a:xfrm>
          <a:prstGeom prst="rect">
            <a:avLst/>
          </a:prstGeom>
        </p:spPr>
        <p:txBody>
          <a:bodyPr spcFirstLastPara="1" wrap="square" lIns="91425" tIns="91425" rIns="91425" bIns="91425" anchor="t" anchorCtr="0">
            <a:normAutofit fontScale="40000" lnSpcReduction="20000"/>
          </a:bodyPr>
          <a:lstStyle/>
          <a:p>
            <a:pPr marL="0" lvl="0" indent="0" algn="l" rtl="0">
              <a:lnSpc>
                <a:spcPct val="100000"/>
              </a:lnSpc>
              <a:spcBef>
                <a:spcPts val="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endParaRPr sz="1800"/>
          </a:p>
          <a:p>
            <a:pPr marL="0" lvl="0" indent="0" algn="l" rtl="0">
              <a:lnSpc>
                <a:spcPct val="100000"/>
              </a:lnSpc>
              <a:spcBef>
                <a:spcPts val="1200"/>
              </a:spcBef>
              <a:spcAft>
                <a:spcPts val="0"/>
              </a:spcAft>
              <a:buNone/>
            </a:pPr>
            <a:r>
              <a:rPr lang="el" sz="2500">
                <a:latin typeface="Arial"/>
                <a:ea typeface="Arial"/>
                <a:cs typeface="Arial"/>
                <a:sym typeface="Arial"/>
              </a:rPr>
              <a:t>H  e-me παρέχει έναν «χώρο» για: </a:t>
            </a:r>
            <a:endParaRPr sz="2500">
              <a:latin typeface="Arial"/>
              <a:ea typeface="Arial"/>
              <a:cs typeface="Arial"/>
              <a:sym typeface="Arial"/>
            </a:endParaRPr>
          </a:p>
          <a:p>
            <a:pPr marL="0" lvl="0" indent="0" algn="l" rtl="0">
              <a:lnSpc>
                <a:spcPct val="100000"/>
              </a:lnSpc>
              <a:spcBef>
                <a:spcPts val="1200"/>
              </a:spcBef>
              <a:spcAft>
                <a:spcPts val="0"/>
              </a:spcAft>
              <a:buNone/>
            </a:pPr>
            <a:r>
              <a:rPr lang="el" sz="2500">
                <a:latin typeface="Arial"/>
                <a:ea typeface="Arial"/>
                <a:cs typeface="Arial"/>
                <a:sym typeface="Arial"/>
              </a:rPr>
              <a:t>• τη δημιουργία συνεργατικών περιβαλλόντων μάθησης (κυψέλες), </a:t>
            </a:r>
            <a:endParaRPr sz="2500">
              <a:latin typeface="Arial"/>
              <a:ea typeface="Arial"/>
              <a:cs typeface="Arial"/>
              <a:sym typeface="Arial"/>
            </a:endParaRPr>
          </a:p>
          <a:p>
            <a:pPr marL="0" lvl="0" indent="0" algn="l" rtl="0">
              <a:lnSpc>
                <a:spcPct val="100000"/>
              </a:lnSpc>
              <a:spcBef>
                <a:spcPts val="1200"/>
              </a:spcBef>
              <a:spcAft>
                <a:spcPts val="0"/>
              </a:spcAft>
              <a:buNone/>
            </a:pPr>
            <a:r>
              <a:rPr lang="el" sz="2500">
                <a:latin typeface="Arial"/>
                <a:ea typeface="Arial"/>
                <a:cs typeface="Arial"/>
                <a:sym typeface="Arial"/>
              </a:rPr>
              <a:t>• την επικοινωνία και κοινωνική δικτύωση μαθητών/τριών και εκπαιδευτικών, </a:t>
            </a:r>
            <a:endParaRPr sz="2500">
              <a:latin typeface="Arial"/>
              <a:ea typeface="Arial"/>
              <a:cs typeface="Arial"/>
              <a:sym typeface="Arial"/>
            </a:endParaRPr>
          </a:p>
          <a:p>
            <a:pPr marL="0" lvl="0" indent="0" algn="l" rtl="0">
              <a:lnSpc>
                <a:spcPct val="100000"/>
              </a:lnSpc>
              <a:spcBef>
                <a:spcPts val="1200"/>
              </a:spcBef>
              <a:spcAft>
                <a:spcPts val="0"/>
              </a:spcAft>
              <a:buNone/>
            </a:pPr>
            <a:r>
              <a:rPr lang="el" sz="2500">
                <a:latin typeface="Arial"/>
                <a:ea typeface="Arial"/>
                <a:cs typeface="Arial"/>
                <a:sym typeface="Arial"/>
              </a:rPr>
              <a:t>• την οργάνωση, αποθήκευση και ανταλλαγή αρχείων, </a:t>
            </a:r>
            <a:endParaRPr sz="2500">
              <a:latin typeface="Arial"/>
              <a:ea typeface="Arial"/>
              <a:cs typeface="Arial"/>
              <a:sym typeface="Arial"/>
            </a:endParaRPr>
          </a:p>
          <a:p>
            <a:pPr marL="0" lvl="0" indent="0" algn="l" rtl="0">
              <a:lnSpc>
                <a:spcPct val="100000"/>
              </a:lnSpc>
              <a:spcBef>
                <a:spcPts val="1200"/>
              </a:spcBef>
              <a:spcAft>
                <a:spcPts val="0"/>
              </a:spcAft>
              <a:buNone/>
            </a:pPr>
            <a:r>
              <a:rPr lang="el" sz="2500">
                <a:latin typeface="Arial"/>
                <a:ea typeface="Arial"/>
                <a:cs typeface="Arial"/>
                <a:sym typeface="Arial"/>
              </a:rPr>
              <a:t>• τη δημιουργία ψηφιακού εκπαιδευτικού υλικού, </a:t>
            </a:r>
            <a:endParaRPr sz="2500">
              <a:latin typeface="Arial"/>
              <a:ea typeface="Arial"/>
              <a:cs typeface="Arial"/>
              <a:sym typeface="Arial"/>
            </a:endParaRPr>
          </a:p>
          <a:p>
            <a:pPr marL="0" lvl="0" indent="0" algn="l" rtl="0">
              <a:lnSpc>
                <a:spcPct val="100000"/>
              </a:lnSpc>
              <a:spcBef>
                <a:spcPts val="1200"/>
              </a:spcBef>
              <a:spcAft>
                <a:spcPts val="0"/>
              </a:spcAft>
              <a:buNone/>
            </a:pPr>
            <a:r>
              <a:rPr lang="el" sz="2500">
                <a:latin typeface="Arial"/>
                <a:ea typeface="Arial"/>
                <a:cs typeface="Arial"/>
                <a:sym typeface="Arial"/>
              </a:rPr>
              <a:t>• τη διασύνδεση και αξιοποίηση ανοιχτών πόρων από τα αποθετήρια Φωτόδεντρο και αλλού,</a:t>
            </a:r>
            <a:endParaRPr sz="2500">
              <a:latin typeface="Arial"/>
              <a:ea typeface="Arial"/>
              <a:cs typeface="Arial"/>
              <a:sym typeface="Arial"/>
            </a:endParaRPr>
          </a:p>
          <a:p>
            <a:pPr marL="0" lvl="0" indent="0" algn="l" rtl="0">
              <a:lnSpc>
                <a:spcPct val="100000"/>
              </a:lnSpc>
              <a:spcBef>
                <a:spcPts val="1200"/>
              </a:spcBef>
              <a:spcAft>
                <a:spcPts val="1200"/>
              </a:spcAft>
              <a:buNone/>
            </a:pPr>
            <a:r>
              <a:rPr lang="el" sz="2500">
                <a:latin typeface="Arial"/>
                <a:ea typeface="Arial"/>
                <a:cs typeface="Arial"/>
                <a:sym typeface="Arial"/>
              </a:rPr>
              <a:t> • ψηφιακά «εργαλεία» για την υποστήριξη της διδασκαλίας και της μάθησης. </a:t>
            </a:r>
            <a:endParaRPr sz="2500">
              <a:latin typeface="Arial"/>
              <a:ea typeface="Arial"/>
              <a:cs typeface="Arial"/>
              <a:sym typeface="Arial"/>
            </a:endParaRPr>
          </a:p>
        </p:txBody>
      </p:sp>
      <p:pic>
        <p:nvPicPr>
          <p:cNvPr id="447" name="Google Shape;447;p39"/>
          <p:cNvPicPr preferRelativeResize="0"/>
          <p:nvPr/>
        </p:nvPicPr>
        <p:blipFill>
          <a:blip r:embed="rId3">
            <a:alphaModFix/>
          </a:blip>
          <a:stretch>
            <a:fillRect/>
          </a:stretch>
        </p:blipFill>
        <p:spPr>
          <a:xfrm>
            <a:off x="2336725" y="1208650"/>
            <a:ext cx="4208150" cy="12623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Η Ψηφιακή Εκπαιδευτική Πλατφόρμα e-me</a:t>
            </a:r>
            <a:endParaRPr/>
          </a:p>
        </p:txBody>
      </p:sp>
      <p:sp>
        <p:nvSpPr>
          <p:cNvPr id="453" name="Google Shape;453;p40"/>
          <p:cNvSpPr txBox="1">
            <a:spLocks noGrp="1"/>
          </p:cNvSpPr>
          <p:nvPr>
            <p:ph type="body" idx="1"/>
          </p:nvPr>
        </p:nvSpPr>
        <p:spPr>
          <a:xfrm>
            <a:off x="1303800" y="2003475"/>
            <a:ext cx="7030500" cy="2541600"/>
          </a:xfrm>
          <a:prstGeom prst="rect">
            <a:avLst/>
          </a:prstGeom>
        </p:spPr>
        <p:txBody>
          <a:bodyPr spcFirstLastPara="1" wrap="square" lIns="91425" tIns="91425" rIns="91425" bIns="91425" anchor="t" anchorCtr="0">
            <a:normAutofit fontScale="62500" lnSpcReduction="10000"/>
          </a:bodyPr>
          <a:lstStyle/>
          <a:p>
            <a:pPr marL="0" lvl="0" indent="0" algn="l" rtl="0">
              <a:lnSpc>
                <a:spcPct val="100000"/>
              </a:lnSpc>
              <a:spcBef>
                <a:spcPts val="0"/>
              </a:spcBef>
              <a:spcAft>
                <a:spcPts val="0"/>
              </a:spcAft>
              <a:buNone/>
            </a:pPr>
            <a:r>
              <a:rPr lang="el" sz="3400">
                <a:latin typeface="Arial"/>
                <a:ea typeface="Arial"/>
                <a:cs typeface="Arial"/>
                <a:sym typeface="Arial"/>
              </a:rPr>
              <a:t>Τα βασικά εργαλεία-εφαρμογές της e-me είναι: Η κυψέλη (ο βασικός χώρος συνεργασίας), Τα αρχεία (περιβάλλον αποθήκευσης και διαμοιρασμού αρχείων), Το eportfolio (για αποθήκευση και προβολή εργασιών), Το e-me content (για τη δημιουργία μαθησιακών διαδραστικών αντικειμένων), Το e-me assignments (περιβάλλον ανάθεσης και παρακολούθησης εργασιών) και Το e-me blogs (περιβάλλον δημιουργίας ιστολογίου). </a:t>
            </a:r>
            <a:endParaRPr sz="3400">
              <a:latin typeface="Arial"/>
              <a:ea typeface="Arial"/>
              <a:cs typeface="Arial"/>
              <a:sym typeface="Arial"/>
            </a:endParaRPr>
          </a:p>
          <a:p>
            <a:pPr marL="0" lvl="0" indent="0" algn="l" rtl="0">
              <a:lnSpc>
                <a:spcPct val="100000"/>
              </a:lnSpc>
              <a:spcBef>
                <a:spcPts val="0"/>
              </a:spcBef>
              <a:spcAft>
                <a:spcPts val="0"/>
              </a:spcAft>
              <a:buNone/>
            </a:pPr>
            <a:endParaRPr sz="3400" b="1">
              <a:latin typeface="Arial"/>
              <a:ea typeface="Arial"/>
              <a:cs typeface="Arial"/>
              <a:sym typeface="Arial"/>
            </a:endParaRPr>
          </a:p>
          <a:p>
            <a:pPr marL="0" lvl="0" indent="0" algn="l" rtl="0">
              <a:lnSpc>
                <a:spcPct val="100000"/>
              </a:lnSpc>
              <a:spcBef>
                <a:spcPts val="0"/>
              </a:spcBef>
              <a:spcAft>
                <a:spcPts val="0"/>
              </a:spcAft>
              <a:buNone/>
            </a:pPr>
            <a:endParaRPr sz="1200" b="1">
              <a:latin typeface="Maven Pro"/>
              <a:ea typeface="Maven Pro"/>
              <a:cs typeface="Maven Pro"/>
              <a:sym typeface="Maven Pro"/>
            </a:endParaRPr>
          </a:p>
          <a:p>
            <a:pPr marL="0" lvl="0" indent="0" algn="l" rtl="0">
              <a:lnSpc>
                <a:spcPct val="100000"/>
              </a:lnSpc>
              <a:spcBef>
                <a:spcPts val="0"/>
              </a:spcBef>
              <a:spcAft>
                <a:spcPts val="0"/>
              </a:spcAft>
              <a:buNone/>
            </a:pPr>
            <a:endParaRPr sz="1200" b="1">
              <a:latin typeface="Maven Pro"/>
              <a:ea typeface="Maven Pro"/>
              <a:cs typeface="Maven Pro"/>
              <a:sym typeface="Maven Pro"/>
            </a:endParaRPr>
          </a:p>
          <a:p>
            <a:pPr marL="0" lvl="0" indent="0" algn="l" rtl="0">
              <a:lnSpc>
                <a:spcPct val="100000"/>
              </a:lnSpc>
              <a:spcBef>
                <a:spcPts val="0"/>
              </a:spcBef>
              <a:spcAft>
                <a:spcPts val="0"/>
              </a:spcAft>
              <a:buNone/>
            </a:pPr>
            <a:endParaRPr sz="1200" b="1">
              <a:latin typeface="Maven Pro"/>
              <a:ea typeface="Maven Pro"/>
              <a:cs typeface="Maven Pro"/>
              <a:sym typeface="Maven Pro"/>
            </a:endParaRPr>
          </a:p>
          <a:p>
            <a:pPr marL="0" lvl="0" indent="0" algn="l" rtl="0">
              <a:lnSpc>
                <a:spcPct val="100000"/>
              </a:lnSpc>
              <a:spcBef>
                <a:spcPts val="0"/>
              </a:spcBef>
              <a:spcAft>
                <a:spcPts val="0"/>
              </a:spcAft>
              <a:buNone/>
            </a:pPr>
            <a:endParaRPr sz="1200" b="1">
              <a:latin typeface="Maven Pro"/>
              <a:ea typeface="Maven Pro"/>
              <a:cs typeface="Maven Pro"/>
              <a:sym typeface="Maven Pro"/>
            </a:endParaRPr>
          </a:p>
          <a:p>
            <a:pPr marL="0" lvl="0" indent="0" algn="l" rtl="0">
              <a:lnSpc>
                <a:spcPct val="100000"/>
              </a:lnSpc>
              <a:spcBef>
                <a:spcPts val="0"/>
              </a:spcBef>
              <a:spcAft>
                <a:spcPts val="0"/>
              </a:spcAft>
              <a:buNone/>
            </a:pPr>
            <a:endParaRPr sz="1200" b="1">
              <a:latin typeface="Maven Pro"/>
              <a:ea typeface="Maven Pro"/>
              <a:cs typeface="Maven Pro"/>
              <a:sym typeface="Maven Pro"/>
            </a:endParaRPr>
          </a:p>
          <a:p>
            <a:pPr marL="0" lvl="0" indent="0" algn="l" rtl="0">
              <a:lnSpc>
                <a:spcPct val="100000"/>
              </a:lnSpc>
              <a:spcBef>
                <a:spcPts val="0"/>
              </a:spcBef>
              <a:spcAft>
                <a:spcPts val="0"/>
              </a:spcAft>
              <a:buNone/>
            </a:pP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l"/>
              <a:t>Η Ψηφιακή Εκπαιδευτική Πλατφόρμα e-me</a:t>
            </a:r>
            <a:endParaRPr/>
          </a:p>
          <a:p>
            <a:pPr marL="0" lvl="0" indent="0" algn="l" rtl="0">
              <a:spcBef>
                <a:spcPts val="0"/>
              </a:spcBef>
              <a:spcAft>
                <a:spcPts val="0"/>
              </a:spcAft>
              <a:buNone/>
            </a:pPr>
            <a:endParaRPr/>
          </a:p>
        </p:txBody>
      </p:sp>
      <p:sp>
        <p:nvSpPr>
          <p:cNvPr id="459" name="Google Shape;459;p41"/>
          <p:cNvSpPr txBox="1">
            <a:spLocks noGrp="1"/>
          </p:cNvSpPr>
          <p:nvPr>
            <p:ph type="body" idx="1"/>
          </p:nvPr>
        </p:nvSpPr>
        <p:spPr>
          <a:xfrm>
            <a:off x="1074350" y="1369800"/>
            <a:ext cx="7260000" cy="31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
                <a:latin typeface="Arial"/>
                <a:ea typeface="Arial"/>
                <a:cs typeface="Arial"/>
                <a:sym typeface="Arial"/>
              </a:rPr>
              <a:t>Η «Κυψέλη» είναι ο βασικός χώρος συνεργασίας στην e-me. Μία Κυψέλη είναι είτε δημόσια είτε ιδιωτική. Μπορεί να αντιπροσωπεύει μια τάξη, ή ένα σχολείο ή μια ομάδα μαθητών/τριών ή εκπαιδευτικών που υλοποιούν μια εργασία. Η κάθε Κυψέλη έχει: τα δικά της μέλη, «τοίχο» για επικοινωνία των μελών, κοινόχρηστα και προσωπικά αρχεία μελών, ιστολόγιο (blog), αναθέσεις εργασιών και άλλες εφαρμογές (apps) κ.ά. </a:t>
            </a:r>
            <a:endParaRPr>
              <a:latin typeface="Arial"/>
              <a:ea typeface="Arial"/>
              <a:cs typeface="Arial"/>
              <a:sym typeface="Arial"/>
            </a:endParaRPr>
          </a:p>
          <a:p>
            <a:pPr marL="0" lvl="0" indent="0" algn="l" rtl="0">
              <a:spcBef>
                <a:spcPts val="1200"/>
              </a:spcBef>
              <a:spcAft>
                <a:spcPts val="0"/>
              </a:spcAft>
              <a:buNone/>
            </a:pPr>
            <a:r>
              <a:rPr lang="el">
                <a:latin typeface="Arial"/>
                <a:ea typeface="Arial"/>
                <a:cs typeface="Arial"/>
                <a:sym typeface="Arial"/>
              </a:rPr>
              <a:t>• Για γίνει κάποιος μέλος της κοινότητας της e-me πρέπει να είναι μέλος του σχολικού δικτύου, δηλαδή να είναι είτε εκπαιδευτικός είτε μαθητής και να διαθέτει κωδικούς στο ΠΣΔ .</a:t>
            </a:r>
            <a:endParaRPr>
              <a:latin typeface="Arial"/>
              <a:ea typeface="Arial"/>
              <a:cs typeface="Arial"/>
              <a:sym typeface="Arial"/>
            </a:endParaRPr>
          </a:p>
          <a:p>
            <a:pPr marL="0" lvl="0" indent="0" algn="l" rtl="0">
              <a:spcBef>
                <a:spcPts val="1200"/>
              </a:spcBef>
              <a:spcAft>
                <a:spcPts val="0"/>
              </a:spcAft>
              <a:buNone/>
            </a:pPr>
            <a:r>
              <a:rPr lang="el">
                <a:latin typeface="Arial"/>
                <a:ea typeface="Arial"/>
                <a:cs typeface="Arial"/>
                <a:sym typeface="Arial"/>
              </a:rPr>
              <a:t>• Ακόμη και να είναι κάποιος μέλος της κοινότητας της e-me για να δει το υλικό κάπου άλλου αυτός ο άλλον πρέπει να επιτρέψει την πρόσβαση του πρώτου στην κυψέλη του. </a:t>
            </a:r>
            <a:endParaRPr>
              <a:latin typeface="Arial"/>
              <a:ea typeface="Arial"/>
              <a:cs typeface="Arial"/>
              <a:sym typeface="Arial"/>
            </a:endParaRPr>
          </a:p>
          <a:p>
            <a:pPr marL="0" lvl="0" indent="0" algn="l" rtl="0">
              <a:spcBef>
                <a:spcPts val="1200"/>
              </a:spcBef>
              <a:spcAft>
                <a:spcPts val="1200"/>
              </a:spcAft>
              <a:buNone/>
            </a:pPr>
            <a:r>
              <a:rPr lang="el">
                <a:latin typeface="Arial"/>
                <a:ea typeface="Arial"/>
                <a:cs typeface="Arial"/>
                <a:sym typeface="Arial"/>
              </a:rPr>
              <a:t>• Μαθητές και εκπαιδευτικοί είναι ομότιμα μέλη της κοινότητας και μπορεί ο καθένας να δημιουργήσει τη δική του κυψέλη.</a:t>
            </a:r>
            <a:endParaRPr>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2600">
                <a:highlight>
                  <a:srgbClr val="F5F5F5"/>
                </a:highlight>
              </a:rPr>
              <a:t>Tο «e-me content»</a:t>
            </a:r>
            <a:endParaRPr sz="2600"/>
          </a:p>
        </p:txBody>
      </p:sp>
      <p:sp>
        <p:nvSpPr>
          <p:cNvPr id="465" name="Google Shape;465;p42"/>
          <p:cNvSpPr txBox="1">
            <a:spLocks noGrp="1"/>
          </p:cNvSpPr>
          <p:nvPr>
            <p:ph type="body" idx="1"/>
          </p:nvPr>
        </p:nvSpPr>
        <p:spPr>
          <a:xfrm>
            <a:off x="1303800" y="2151225"/>
            <a:ext cx="7030500" cy="254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l"/>
              <a:t> </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l" sz="1400">
                <a:latin typeface="Arial"/>
                <a:ea typeface="Arial"/>
                <a:cs typeface="Arial"/>
                <a:sym typeface="Arial"/>
              </a:rPr>
              <a:t>Ένα σημαντικό και πολύ χρήσιμο για τον εκπαιδευτικό εργαλείο/εφαρμογή της e-me είναι το «e-me content» μέσα από το οποίο ο εκπαιδευτικός μπορεί να δημιουργήσει διαδραστικά μαθησιακά αντικείμενα δε μορφή H5P τα οποία μπορούν να ενσωματωθούν σε ιστοσελίδες και ιστολόγια.</a:t>
            </a:r>
            <a:endParaRPr sz="1400">
              <a:latin typeface="Arial"/>
              <a:ea typeface="Arial"/>
              <a:cs typeface="Arial"/>
              <a:sym typeface="Arial"/>
            </a:endParaRPr>
          </a:p>
        </p:txBody>
      </p:sp>
      <p:pic>
        <p:nvPicPr>
          <p:cNvPr id="466" name="Google Shape;466;p42"/>
          <p:cNvPicPr preferRelativeResize="0"/>
          <p:nvPr/>
        </p:nvPicPr>
        <p:blipFill>
          <a:blip r:embed="rId3">
            <a:alphaModFix/>
          </a:blip>
          <a:stretch>
            <a:fillRect/>
          </a:stretch>
        </p:blipFill>
        <p:spPr>
          <a:xfrm>
            <a:off x="1906975" y="1681150"/>
            <a:ext cx="4673499" cy="195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6"/>
          <p:cNvSpPr txBox="1">
            <a:spLocks noGrp="1"/>
          </p:cNvSpPr>
          <p:nvPr>
            <p:ph type="ctrTitle"/>
          </p:nvPr>
        </p:nvSpPr>
        <p:spPr>
          <a:xfrm>
            <a:off x="308875" y="174575"/>
            <a:ext cx="8191800" cy="292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l" sz="3000">
                <a:latin typeface="Arial"/>
                <a:ea typeface="Arial"/>
                <a:cs typeface="Arial"/>
                <a:sym typeface="Arial"/>
              </a:rPr>
              <a:t>Ψηφιακά εκπαιδευτικά αποθετήρια και αξιοποίηση μαθησιακών αντικειμένων</a:t>
            </a:r>
            <a:endParaRPr sz="3000">
              <a:latin typeface="Arial"/>
              <a:ea typeface="Arial"/>
              <a:cs typeface="Arial"/>
              <a:sym typeface="Arial"/>
            </a:endParaRPr>
          </a:p>
        </p:txBody>
      </p:sp>
      <p:sp>
        <p:nvSpPr>
          <p:cNvPr id="296" name="Google Shape;296;p16"/>
          <p:cNvSpPr txBox="1">
            <a:spLocks noGrp="1"/>
          </p:cNvSpPr>
          <p:nvPr>
            <p:ph type="subTitle" idx="1"/>
          </p:nvPr>
        </p:nvSpPr>
        <p:spPr>
          <a:xfrm>
            <a:off x="496675" y="2215900"/>
            <a:ext cx="8004000" cy="2411400"/>
          </a:xfrm>
          <a:prstGeom prst="rect">
            <a:avLst/>
          </a:prstGeom>
        </p:spPr>
        <p:txBody>
          <a:bodyPr spcFirstLastPara="1" wrap="square" lIns="91425" tIns="91425" rIns="91425" bIns="91425" anchor="t" anchorCtr="0">
            <a:normAutofit/>
          </a:bodyPr>
          <a:lstStyle/>
          <a:p>
            <a:pPr marL="0" lvl="0" indent="0" algn="l" rtl="0">
              <a:lnSpc>
                <a:spcPct val="120000"/>
              </a:lnSpc>
              <a:spcBef>
                <a:spcPts val="0"/>
              </a:spcBef>
              <a:spcAft>
                <a:spcPts val="0"/>
              </a:spcAft>
              <a:buNone/>
            </a:pPr>
            <a:endParaRPr sz="2300" b="1">
              <a:solidFill>
                <a:srgbClr val="1D2125"/>
              </a:solidFill>
              <a:highlight>
                <a:srgbClr val="FFFFFF"/>
              </a:highlight>
              <a:latin typeface="Arial"/>
              <a:ea typeface="Arial"/>
              <a:cs typeface="Arial"/>
              <a:sym typeface="Arial"/>
            </a:endParaRPr>
          </a:p>
          <a:p>
            <a:pPr marL="0" lvl="0" indent="0" algn="l" rtl="0">
              <a:lnSpc>
                <a:spcPct val="150000"/>
              </a:lnSpc>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2600">
                <a:highlight>
                  <a:srgbClr val="F5F5F5"/>
                </a:highlight>
              </a:rPr>
              <a:t>Δημιουργία διαδραστικού βίντεο στο «e-me content»</a:t>
            </a:r>
            <a:endParaRPr sz="2600"/>
          </a:p>
        </p:txBody>
      </p:sp>
      <p:sp>
        <p:nvSpPr>
          <p:cNvPr id="472" name="Google Shape;472;p43"/>
          <p:cNvSpPr txBox="1">
            <a:spLocks noGrp="1"/>
          </p:cNvSpPr>
          <p:nvPr>
            <p:ph type="body" idx="1"/>
          </p:nvPr>
        </p:nvSpPr>
        <p:spPr>
          <a:xfrm>
            <a:off x="311700" y="1165900"/>
            <a:ext cx="8520600" cy="34164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r>
              <a:rPr lang="el" sz="2500" b="1"/>
              <a:t>Οικιακή κομποστοποίηση</a:t>
            </a:r>
            <a:endParaRPr sz="2500" b="1"/>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r>
              <a:rPr lang="el"/>
              <a:t>                   </a:t>
            </a:r>
            <a:r>
              <a:rPr lang="el" sz="2000" u="sng">
                <a:solidFill>
                  <a:schemeClr val="hlink"/>
                </a:solidFill>
                <a:hlinkClick r:id="rId3"/>
              </a:rPr>
              <a:t>Το κομπόστ (e-me.edu.gr)</a:t>
            </a:r>
            <a:endParaRPr sz="2000"/>
          </a:p>
        </p:txBody>
      </p:sp>
      <p:pic>
        <p:nvPicPr>
          <p:cNvPr id="473" name="Google Shape;473;p43"/>
          <p:cNvPicPr preferRelativeResize="0"/>
          <p:nvPr/>
        </p:nvPicPr>
        <p:blipFill>
          <a:blip r:embed="rId4">
            <a:alphaModFix/>
          </a:blip>
          <a:stretch>
            <a:fillRect/>
          </a:stretch>
        </p:blipFill>
        <p:spPr>
          <a:xfrm>
            <a:off x="1718950" y="1560876"/>
            <a:ext cx="4807801" cy="2368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ctrTitle"/>
          </p:nvPr>
        </p:nvSpPr>
        <p:spPr>
          <a:xfrm>
            <a:off x="1531851" y="2335461"/>
            <a:ext cx="6279303" cy="631125"/>
          </a:xfrm>
          <a:prstGeom prst="rect">
            <a:avLst/>
          </a:prstGeom>
          <a:noFill/>
          <a:ln>
            <a:noFill/>
          </a:ln>
        </p:spPr>
        <p:txBody>
          <a:bodyPr spcFirstLastPara="1" wrap="square" lIns="0" tIns="0" rIns="13706" bIns="0" anchor="b" anchorCtr="0">
            <a:normAutofit/>
          </a:bodyPr>
          <a:lstStyle/>
          <a:p>
            <a:pPr algn="just">
              <a:buClr>
                <a:schemeClr val="dk1"/>
              </a:buClr>
              <a:buSzPts val="1100"/>
            </a:pPr>
            <a:r>
              <a:rPr lang="el-GR" sz="900" dirty="0">
                <a:solidFill>
                  <a:schemeClr val="accent1">
                    <a:lumMod val="40000"/>
                    <a:lumOff val="60000"/>
                  </a:schemeClr>
                </a:solidFill>
                <a:latin typeface="Arial"/>
                <a:ea typeface="Arial"/>
                <a:cs typeface="Arial"/>
                <a:sym typeface="Arial"/>
              </a:rPr>
              <a:t>Η Εκπαίδευση για την </a:t>
            </a:r>
            <a:r>
              <a:rPr lang="el-GR" sz="900" dirty="0" err="1">
                <a:solidFill>
                  <a:schemeClr val="accent1">
                    <a:lumMod val="40000"/>
                    <a:lumOff val="60000"/>
                  </a:schemeClr>
                </a:solidFill>
                <a:latin typeface="Arial"/>
                <a:ea typeface="Arial"/>
                <a:cs typeface="Arial"/>
                <a:sym typeface="Arial"/>
              </a:rPr>
              <a:t>Αειφορία</a:t>
            </a:r>
            <a:r>
              <a:rPr lang="el-GR" sz="900" dirty="0">
                <a:solidFill>
                  <a:schemeClr val="accent1">
                    <a:lumMod val="40000"/>
                    <a:lumOff val="60000"/>
                  </a:schemeClr>
                </a:solidFill>
                <a:latin typeface="Arial"/>
                <a:ea typeface="Arial"/>
                <a:cs typeface="Arial"/>
                <a:sym typeface="Arial"/>
              </a:rPr>
              <a:t> ως κινητήρια δύναμη για τον μετασχηματισμό του σχολείου στον 21ο αιώνα</a:t>
            </a:r>
            <a:endParaRPr sz="900" dirty="0">
              <a:solidFill>
                <a:schemeClr val="accent1">
                  <a:lumMod val="40000"/>
                  <a:lumOff val="60000"/>
                </a:schemeClr>
              </a:solidFill>
              <a:latin typeface="Arial"/>
              <a:ea typeface="Arial"/>
              <a:cs typeface="Arial"/>
              <a:sym typeface="Arial"/>
            </a:endParaRPr>
          </a:p>
        </p:txBody>
      </p:sp>
      <p:sp>
        <p:nvSpPr>
          <p:cNvPr id="94" name="Google Shape;94;p1"/>
          <p:cNvSpPr txBox="1">
            <a:spLocks noGrp="1"/>
          </p:cNvSpPr>
          <p:nvPr>
            <p:ph type="subTitle" idx="1"/>
          </p:nvPr>
        </p:nvSpPr>
        <p:spPr>
          <a:xfrm>
            <a:off x="1430828" y="298579"/>
            <a:ext cx="6481350" cy="2910375"/>
          </a:xfrm>
          <a:prstGeom prst="rect">
            <a:avLst/>
          </a:prstGeom>
          <a:noFill/>
          <a:ln>
            <a:noFill/>
          </a:ln>
        </p:spPr>
        <p:txBody>
          <a:bodyPr spcFirstLastPara="1" wrap="square" lIns="0" tIns="34275" rIns="13706" bIns="34275" anchor="t" anchorCtr="0">
            <a:normAutofit fontScale="25000" lnSpcReduction="20000"/>
          </a:bodyPr>
          <a:lstStyle/>
          <a:p>
            <a:pPr marL="0" indent="0">
              <a:spcBef>
                <a:spcPts val="0"/>
              </a:spcBef>
              <a:buSzPct val="95000"/>
            </a:pPr>
            <a:endParaRPr sz="5400" b="1" dirty="0"/>
          </a:p>
          <a:p>
            <a:pPr marL="0" indent="0" algn="ctr">
              <a:spcBef>
                <a:spcPts val="360"/>
              </a:spcBef>
              <a:buSzPct val="87692"/>
            </a:pPr>
            <a:r>
              <a:rPr lang="el-GR" sz="7800" b="1" dirty="0">
                <a:latin typeface="Calibri"/>
                <a:ea typeface="Calibri"/>
                <a:cs typeface="Calibri"/>
                <a:sym typeface="Calibri"/>
              </a:rPr>
              <a:t> </a:t>
            </a:r>
            <a:endParaRPr sz="7800" b="1" dirty="0">
              <a:latin typeface="Calibri"/>
              <a:ea typeface="Calibri"/>
              <a:cs typeface="Calibri"/>
              <a:sym typeface="Calibri"/>
            </a:endParaRPr>
          </a:p>
          <a:p>
            <a:pPr marL="0" indent="0" algn="l">
              <a:spcBef>
                <a:spcPts val="360"/>
              </a:spcBef>
              <a:buSzPct val="75999"/>
            </a:pPr>
            <a:endParaRPr sz="9000" b="1" dirty="0">
              <a:latin typeface="Arial"/>
              <a:ea typeface="Arial"/>
              <a:cs typeface="Arial"/>
              <a:sym typeface="Arial"/>
            </a:endParaRPr>
          </a:p>
          <a:p>
            <a:pPr marL="0" indent="0" algn="ctr">
              <a:spcBef>
                <a:spcPts val="360"/>
              </a:spcBef>
              <a:buSzPct val="75999"/>
            </a:pPr>
            <a:endParaRPr sz="9000" b="1" dirty="0">
              <a:latin typeface="Arial"/>
              <a:ea typeface="Arial"/>
              <a:cs typeface="Arial"/>
              <a:sym typeface="Arial"/>
            </a:endParaRPr>
          </a:p>
          <a:p>
            <a:pPr marL="0" indent="0" algn="ctr">
              <a:spcBef>
                <a:spcPts val="360"/>
              </a:spcBef>
              <a:buSzPct val="81428"/>
            </a:pPr>
            <a:r>
              <a:rPr lang="el-GR" sz="8400" b="1" dirty="0">
                <a:latin typeface="Arial"/>
                <a:ea typeface="Arial"/>
                <a:cs typeface="Arial"/>
                <a:sym typeface="Arial"/>
              </a:rPr>
              <a:t>Ανεστραμμένη Τάξη. Μια εφαρμογή του μοντέ</a:t>
            </a:r>
            <a:r>
              <a:rPr lang="el-GR" sz="9000" b="1" dirty="0">
                <a:latin typeface="Arial"/>
                <a:ea typeface="Arial"/>
                <a:cs typeface="Arial"/>
                <a:sym typeface="Arial"/>
              </a:rPr>
              <a:t>λου </a:t>
            </a:r>
            <a:endParaRPr sz="7200" dirty="0">
              <a:solidFill>
                <a:schemeClr val="dk1"/>
              </a:solidFill>
              <a:latin typeface="Calibri"/>
              <a:ea typeface="Calibri"/>
              <a:cs typeface="Calibri"/>
              <a:sym typeface="Calibri"/>
            </a:endParaRPr>
          </a:p>
          <a:p>
            <a:pPr marL="0" indent="0">
              <a:spcBef>
                <a:spcPts val="360"/>
              </a:spcBef>
              <a:buSzPct val="95000"/>
            </a:pPr>
            <a:endParaRPr sz="7200" dirty="0">
              <a:solidFill>
                <a:schemeClr val="dk1"/>
              </a:solidFill>
              <a:latin typeface="Calibri"/>
              <a:ea typeface="Calibri"/>
              <a:cs typeface="Calibri"/>
              <a:sym typeface="Calibri"/>
            </a:endParaRPr>
          </a:p>
          <a:p>
            <a:pPr marL="0" indent="0">
              <a:spcBef>
                <a:spcPts val="360"/>
              </a:spcBef>
              <a:buSzPct val="95000"/>
            </a:pPr>
            <a:endParaRPr sz="7200" dirty="0">
              <a:solidFill>
                <a:schemeClr val="dk1"/>
              </a:solidFill>
              <a:latin typeface="Calibri"/>
              <a:ea typeface="Calibri"/>
              <a:cs typeface="Calibri"/>
              <a:sym typeface="Calibri"/>
            </a:endParaRPr>
          </a:p>
          <a:p>
            <a:pPr marL="0" indent="0" algn="l">
              <a:spcBef>
                <a:spcPts val="270"/>
              </a:spcBef>
              <a:buSzPct val="95000"/>
            </a:pPr>
            <a:endParaRPr sz="5400" b="1" dirty="0">
              <a:latin typeface="Calibri"/>
              <a:ea typeface="Calibri"/>
              <a:cs typeface="Calibri"/>
              <a:sym typeface="Calibri"/>
            </a:endParaRPr>
          </a:p>
          <a:p>
            <a:pPr marL="0" indent="0">
              <a:spcBef>
                <a:spcPts val="270"/>
              </a:spcBef>
              <a:buSzPct val="81428"/>
            </a:pPr>
            <a:endParaRPr sz="6300" dirty="0">
              <a:solidFill>
                <a:schemeClr val="dk1"/>
              </a:solidFill>
            </a:endParaRPr>
          </a:p>
          <a:p>
            <a:pPr marL="0" indent="0" algn="l">
              <a:spcBef>
                <a:spcPts val="270"/>
              </a:spcBef>
              <a:buSzPct val="95000"/>
            </a:pPr>
            <a:endParaRPr sz="5400" b="1" dirty="0">
              <a:solidFill>
                <a:schemeClr val="dk1"/>
              </a:solidFill>
            </a:endParaRPr>
          </a:p>
          <a:p>
            <a:pPr marL="0" indent="0" algn="l">
              <a:spcBef>
                <a:spcPts val="270"/>
              </a:spcBef>
              <a:buSzPct val="95000"/>
            </a:pPr>
            <a:endParaRPr sz="5400" b="1" dirty="0">
              <a:solidFill>
                <a:schemeClr val="dk1"/>
              </a:solidFill>
            </a:endParaRPr>
          </a:p>
          <a:p>
            <a:pPr marL="0" indent="0" algn="ctr">
              <a:spcBef>
                <a:spcPts val="124"/>
              </a:spcBef>
              <a:buSzPct val="95000"/>
            </a:pPr>
            <a:endParaRPr sz="2475" b="1" dirty="0">
              <a:latin typeface="Times New Roman"/>
              <a:ea typeface="Times New Roman"/>
              <a:cs typeface="Times New Roman"/>
              <a:sym typeface="Times New Roman"/>
            </a:endParaRPr>
          </a:p>
          <a:p>
            <a:pPr marL="0" indent="0">
              <a:spcBef>
                <a:spcPts val="270"/>
              </a:spcBef>
              <a:buSzPct val="95000"/>
            </a:pPr>
            <a:endParaRPr sz="5400" dirty="0">
              <a:solidFill>
                <a:schemeClr val="dk1"/>
              </a:solidFill>
            </a:endParaRPr>
          </a:p>
          <a:p>
            <a:pPr marL="0" indent="0" algn="ctr">
              <a:spcBef>
                <a:spcPts val="184"/>
              </a:spcBef>
              <a:buSzPct val="95000"/>
            </a:pPr>
            <a:r>
              <a:rPr lang="el-GR" sz="3675" dirty="0">
                <a:latin typeface="Times New Roman"/>
                <a:ea typeface="Times New Roman"/>
                <a:cs typeface="Times New Roman"/>
                <a:sym typeface="Times New Roman"/>
              </a:rPr>
              <a:t/>
            </a:r>
            <a:br>
              <a:rPr lang="el-GR" sz="3675" dirty="0">
                <a:latin typeface="Times New Roman"/>
                <a:ea typeface="Times New Roman"/>
                <a:cs typeface="Times New Roman"/>
                <a:sym typeface="Times New Roman"/>
              </a:rPr>
            </a:br>
            <a:endParaRPr sz="3675" dirty="0">
              <a:latin typeface="Times New Roman"/>
              <a:ea typeface="Times New Roman"/>
              <a:cs typeface="Times New Roman"/>
              <a:sym typeface="Times New Roman"/>
            </a:endParaRPr>
          </a:p>
          <a:p>
            <a:pPr marL="0" indent="0">
              <a:spcBef>
                <a:spcPts val="98"/>
              </a:spcBef>
              <a:buSzPct val="95000"/>
            </a:pPr>
            <a:r>
              <a:rPr lang="el-GR" dirty="0"/>
              <a:t/>
            </a:r>
            <a:br>
              <a:rPr lang="el-GR" dirty="0"/>
            </a:br>
            <a:endParaRPr dirty="0"/>
          </a:p>
        </p:txBody>
      </p:sp>
      <p:sp>
        <p:nvSpPr>
          <p:cNvPr id="3" name="Ορθογώνιο 2"/>
          <p:cNvSpPr/>
          <p:nvPr/>
        </p:nvSpPr>
        <p:spPr>
          <a:xfrm>
            <a:off x="1552630" y="2198307"/>
            <a:ext cx="6035698" cy="253916"/>
          </a:xfrm>
          <a:prstGeom prst="rect">
            <a:avLst/>
          </a:prstGeom>
        </p:spPr>
        <p:txBody>
          <a:bodyPr wrap="square">
            <a:spAutoFit/>
          </a:bodyPr>
          <a:lstStyle/>
          <a:p>
            <a:r>
              <a:rPr lang="el-GR" sz="1050" dirty="0">
                <a:solidFill>
                  <a:schemeClr val="accent1">
                    <a:lumMod val="40000"/>
                    <a:lumOff val="60000"/>
                  </a:schemeClr>
                </a:solidFill>
              </a:rPr>
              <a:t>Παιδαγωγική αξιοποίηση των Ψηφιακών Τεχνολογιών (ΤΠΕ) στην Εκπαίδευση για την </a:t>
            </a:r>
            <a:r>
              <a:rPr lang="el-GR" sz="1050" dirty="0" err="1">
                <a:solidFill>
                  <a:schemeClr val="accent1">
                    <a:lumMod val="40000"/>
                    <a:lumOff val="60000"/>
                  </a:schemeClr>
                </a:solidFill>
              </a:rPr>
              <a:t>Αειφορία</a:t>
            </a:r>
            <a:r>
              <a:rPr lang="el-GR" sz="1050" dirty="0">
                <a:solidFill>
                  <a:schemeClr val="accent1">
                    <a:lumMod val="40000"/>
                    <a:lumOff val="60000"/>
                  </a:schemeClr>
                </a:solidFill>
              </a:rPr>
              <a:t> </a:t>
            </a:r>
          </a:p>
        </p:txBody>
      </p:sp>
    </p:spTree>
    <p:extLst>
      <p:ext uri="{BB962C8B-B14F-4D97-AF65-F5344CB8AC3E}">
        <p14:creationId xmlns:p14="http://schemas.microsoft.com/office/powerpoint/2010/main" val="393762624"/>
      </p:ext>
    </p:extLst>
  </p:cSld>
  <p:clrMapOvr>
    <a:masterClrMapping/>
  </p:clrMapOvr>
  <p:transition>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2"/>
          <p:cNvSpPr txBox="1">
            <a:spLocks noGrp="1"/>
          </p:cNvSpPr>
          <p:nvPr>
            <p:ph type="body" idx="1"/>
          </p:nvPr>
        </p:nvSpPr>
        <p:spPr>
          <a:xfrm>
            <a:off x="1250438" y="617756"/>
            <a:ext cx="6679350" cy="4279500"/>
          </a:xfrm>
          <a:prstGeom prst="rect">
            <a:avLst/>
          </a:prstGeom>
          <a:noFill/>
          <a:ln>
            <a:noFill/>
          </a:ln>
        </p:spPr>
        <p:txBody>
          <a:bodyPr spcFirstLastPara="1" wrap="square" lIns="68569" tIns="34275" rIns="68569" bIns="34275" anchor="t" anchorCtr="0">
            <a:noAutofit/>
          </a:bodyPr>
          <a:lstStyle/>
          <a:p>
            <a:pPr marL="0" indent="0" algn="just">
              <a:lnSpc>
                <a:spcPct val="115000"/>
              </a:lnSpc>
              <a:spcBef>
                <a:spcPts val="900"/>
              </a:spcBef>
              <a:buSzPts val="523"/>
              <a:buNone/>
            </a:pPr>
            <a:r>
              <a:rPr lang="el-GR" sz="1695">
                <a:latin typeface="Calibri"/>
                <a:ea typeface="Calibri"/>
                <a:cs typeface="Calibri"/>
                <a:sym typeface="Calibri"/>
              </a:rPr>
              <a:t>Στην εποχή που διανύουμε, με τις νέες προκλήσεις των ψηφιακών τεχνολογιών, παράλληλα με τις εποικοδομιστικές θεωρίες μάθησης, οι μαθητές/τριες καλούνται να αποκτήσουν έναν πιο ενεργό ρόλο στη μαθησιακή διαδικασία, αναπτύσσοντας δεξιότητες αυτονομίας και συνεργασίας.</a:t>
            </a:r>
            <a:endParaRPr sz="1695">
              <a:latin typeface="Calibri"/>
              <a:ea typeface="Calibri"/>
              <a:cs typeface="Calibri"/>
              <a:sym typeface="Calibri"/>
            </a:endParaRPr>
          </a:p>
          <a:p>
            <a:pPr marL="0" indent="0" algn="just">
              <a:lnSpc>
                <a:spcPct val="115000"/>
              </a:lnSpc>
              <a:spcBef>
                <a:spcPts val="900"/>
              </a:spcBef>
              <a:buClr>
                <a:schemeClr val="dk1"/>
              </a:buClr>
              <a:buSzPts val="523"/>
              <a:buNone/>
            </a:pPr>
            <a:r>
              <a:rPr lang="el-GR" sz="1695">
                <a:latin typeface="Calibri"/>
                <a:ea typeface="Calibri"/>
                <a:cs typeface="Calibri"/>
                <a:sym typeface="Calibri"/>
              </a:rPr>
              <a:t>Το μοντέλο της Ανεστραμμένης Τάξης (Flipped Classroom) αποτελεί μια αναδυόμενη μορφή Μικτής Μάθησης (Blended Learning) που φαίνεται να συγκεντρώνει το ενδιαφέρον και να εξυπηρετεί τις παραπάνω συνθήκες, καθώς το μοντέλο της παραδοσιακής διδασκαλίας αναστρέφεται και συνδυάζει την ανεξάρτητη μελέτη του μαθητή στο σπίτι, πριν από το μάθημα, με δραστηριότητες βασισμένες σε ενεργητικές προσεγγίσεις, που μπορούν να πραγματοποιηθούν στη συνέχεια στην τάξη.  </a:t>
            </a:r>
            <a:endParaRPr sz="1001">
              <a:latin typeface="Calibri"/>
              <a:ea typeface="Calibri"/>
              <a:cs typeface="Calibri"/>
              <a:sym typeface="Calibri"/>
            </a:endParaRPr>
          </a:p>
        </p:txBody>
      </p:sp>
    </p:spTree>
    <p:extLst>
      <p:ext uri="{BB962C8B-B14F-4D97-AF65-F5344CB8AC3E}">
        <p14:creationId xmlns:p14="http://schemas.microsoft.com/office/powerpoint/2010/main" val="1636774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pPr>
              <a:buSzPts val="5000"/>
            </a:pPr>
            <a:r>
              <a:rPr lang="el-GR"/>
              <a:t>  Ανεστραμμένη Τάξη</a:t>
            </a:r>
            <a:endParaRPr/>
          </a:p>
        </p:txBody>
      </p:sp>
      <p:sp>
        <p:nvSpPr>
          <p:cNvPr id="106" name="Google Shape;106;p3"/>
          <p:cNvSpPr txBox="1">
            <a:spLocks noGrp="1"/>
          </p:cNvSpPr>
          <p:nvPr>
            <p:ph type="body" idx="1"/>
          </p:nvPr>
        </p:nvSpPr>
        <p:spPr>
          <a:xfrm>
            <a:off x="1485900" y="1451610"/>
            <a:ext cx="6172200" cy="3291840"/>
          </a:xfrm>
          <a:prstGeom prst="rect">
            <a:avLst/>
          </a:prstGeom>
          <a:noFill/>
          <a:ln>
            <a:noFill/>
          </a:ln>
        </p:spPr>
        <p:txBody>
          <a:bodyPr spcFirstLastPara="1" wrap="square" lIns="68569" tIns="34275" rIns="68569" bIns="34275" anchor="t" anchorCtr="0">
            <a:normAutofit fontScale="92500" lnSpcReduction="20000"/>
          </a:bodyPr>
          <a:lstStyle/>
          <a:p>
            <a:pPr marL="205740" indent="0" algn="just">
              <a:spcBef>
                <a:spcPts val="0"/>
              </a:spcBef>
              <a:buNone/>
            </a:pPr>
            <a:r>
              <a:rPr lang="el-GR">
                <a:latin typeface="Calibri"/>
                <a:ea typeface="Calibri"/>
                <a:cs typeface="Calibri"/>
                <a:sym typeface="Calibri"/>
              </a:rPr>
              <a:t>Η μεθοδολογία της Ανεστραμμένης Τάξης περιλαμβάνει την χρήση βίντεο-διάλεξης σε διαδικτυακή πλατφόρμα, η οποία ουσιαστικά μεταφέρει την παράδοση του μαθήματος έξω από την αίθουσα διδασκαλίας, με τον διδακτικό χρόνο στην τάξη να αφιερώνεται σε αλληλεπιδραστικές δραστηριότητες, κατά τις οποίες οι μαθητές εμπλέκονται ενεργητικά με το διδακτικό περιεχόμενο (Flipped Learning Network, 2016).</a:t>
            </a:r>
            <a:endParaRPr>
              <a:latin typeface="Calibri"/>
              <a:ea typeface="Calibri"/>
              <a:cs typeface="Calibri"/>
              <a:sym typeface="Calibri"/>
            </a:endParaRPr>
          </a:p>
          <a:p>
            <a:pPr marL="205740" indent="-88106" algn="just">
              <a:spcBef>
                <a:spcPts val="390"/>
              </a:spcBef>
              <a:buSzPts val="2470"/>
              <a:buNone/>
            </a:pPr>
            <a:endParaRPr/>
          </a:p>
        </p:txBody>
      </p:sp>
    </p:spTree>
    <p:extLst>
      <p:ext uri="{BB962C8B-B14F-4D97-AF65-F5344CB8AC3E}">
        <p14:creationId xmlns:p14="http://schemas.microsoft.com/office/powerpoint/2010/main" val="564330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554ed01e83_0_0"/>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pPr>
              <a:buSzPct val="100000"/>
            </a:pPr>
            <a:r>
              <a:rPr lang="el-GR"/>
              <a:t>Ανεστραμμένη Τάξη</a:t>
            </a:r>
            <a:endParaRPr/>
          </a:p>
          <a:p>
            <a:pPr>
              <a:buSzPct val="40000"/>
            </a:pPr>
            <a:endParaRPr/>
          </a:p>
        </p:txBody>
      </p:sp>
      <p:sp>
        <p:nvSpPr>
          <p:cNvPr id="112" name="Google Shape;112;g1554ed01e83_0_0"/>
          <p:cNvSpPr txBox="1">
            <a:spLocks noGrp="1"/>
          </p:cNvSpPr>
          <p:nvPr>
            <p:ph type="body" idx="1"/>
          </p:nvPr>
        </p:nvSpPr>
        <p:spPr>
          <a:xfrm>
            <a:off x="1485900" y="1339354"/>
            <a:ext cx="6172200" cy="3291750"/>
          </a:xfrm>
          <a:prstGeom prst="rect">
            <a:avLst/>
          </a:prstGeom>
          <a:noFill/>
          <a:ln>
            <a:noFill/>
          </a:ln>
        </p:spPr>
        <p:txBody>
          <a:bodyPr spcFirstLastPara="1" wrap="square" lIns="68569" tIns="34275" rIns="68569" bIns="34275" anchor="t" anchorCtr="0">
            <a:normAutofit/>
          </a:bodyPr>
          <a:lstStyle/>
          <a:p>
            <a:pPr marL="0" indent="0" algn="just">
              <a:buNone/>
            </a:pPr>
            <a:r>
              <a:rPr lang="el-GR">
                <a:latin typeface="Calibri"/>
                <a:ea typeface="Calibri"/>
                <a:cs typeface="Calibri"/>
                <a:sym typeface="Calibri"/>
              </a:rPr>
              <a:t>Το μοντέλο της Ανεστραμμένης Τάξης περιλαμβάνει τρία στάδια προετοιμασίας και εφαρμογής (Estes, Ingram &amp; Liu, 2014): </a:t>
            </a:r>
            <a:endParaRPr>
              <a:latin typeface="Calibri"/>
              <a:ea typeface="Calibri"/>
              <a:cs typeface="Calibri"/>
              <a:sym typeface="Calibri"/>
            </a:endParaRPr>
          </a:p>
          <a:p>
            <a:pPr algn="just">
              <a:buFont typeface="Calibri"/>
              <a:buChar char="➔"/>
            </a:pPr>
            <a:r>
              <a:rPr lang="el-GR">
                <a:latin typeface="Calibri"/>
                <a:ea typeface="Calibri"/>
                <a:cs typeface="Calibri"/>
                <a:sym typeface="Calibri"/>
              </a:rPr>
              <a:t>«πριν την τάξη» (pre-class) </a:t>
            </a:r>
            <a:endParaRPr>
              <a:latin typeface="Calibri"/>
              <a:ea typeface="Calibri"/>
              <a:cs typeface="Calibri"/>
              <a:sym typeface="Calibri"/>
            </a:endParaRPr>
          </a:p>
          <a:p>
            <a:pPr algn="just">
              <a:spcBef>
                <a:spcPts val="0"/>
              </a:spcBef>
              <a:buFont typeface="Calibri"/>
              <a:buChar char="➔"/>
            </a:pPr>
            <a:r>
              <a:rPr lang="el-GR">
                <a:latin typeface="Calibri"/>
                <a:ea typeface="Calibri"/>
                <a:cs typeface="Calibri"/>
                <a:sym typeface="Calibri"/>
              </a:rPr>
              <a:t>«μέσα στην τάξη» (in-class)</a:t>
            </a:r>
            <a:endParaRPr>
              <a:latin typeface="Calibri"/>
              <a:ea typeface="Calibri"/>
              <a:cs typeface="Calibri"/>
              <a:sym typeface="Calibri"/>
            </a:endParaRPr>
          </a:p>
          <a:p>
            <a:pPr algn="just">
              <a:spcBef>
                <a:spcPts val="0"/>
              </a:spcBef>
              <a:buFont typeface="Calibri"/>
              <a:buChar char="➔"/>
            </a:pPr>
            <a:r>
              <a:rPr lang="el-GR">
                <a:latin typeface="Calibri"/>
                <a:ea typeface="Calibri"/>
                <a:cs typeface="Calibri"/>
                <a:sym typeface="Calibri"/>
              </a:rPr>
              <a:t>«μετά την τάξη» (post-class) </a:t>
            </a:r>
            <a:endParaRPr>
              <a:latin typeface="Calibri"/>
              <a:ea typeface="Calibri"/>
              <a:cs typeface="Calibri"/>
              <a:sym typeface="Calibri"/>
            </a:endParaRPr>
          </a:p>
        </p:txBody>
      </p:sp>
    </p:spTree>
    <p:extLst>
      <p:ext uri="{BB962C8B-B14F-4D97-AF65-F5344CB8AC3E}">
        <p14:creationId xmlns:p14="http://schemas.microsoft.com/office/powerpoint/2010/main" val="1372699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554ed01e83_0_6"/>
          <p:cNvSpPr txBox="1">
            <a:spLocks noGrp="1"/>
          </p:cNvSpPr>
          <p:nvPr>
            <p:ph type="title"/>
          </p:nvPr>
        </p:nvSpPr>
        <p:spPr>
          <a:xfrm>
            <a:off x="1427250" y="365457"/>
            <a:ext cx="6230925" cy="1019925"/>
          </a:xfrm>
          <a:prstGeom prst="rect">
            <a:avLst/>
          </a:prstGeom>
          <a:noFill/>
          <a:ln>
            <a:noFill/>
          </a:ln>
        </p:spPr>
        <p:txBody>
          <a:bodyPr spcFirstLastPara="1" wrap="square" lIns="0" tIns="34275" rIns="0" bIns="0" anchor="b" anchorCtr="0">
            <a:normAutofit fontScale="90000"/>
          </a:bodyPr>
          <a:lstStyle/>
          <a:p>
            <a:pPr>
              <a:buClr>
                <a:schemeClr val="dk1"/>
              </a:buClr>
              <a:buSzPts val="990"/>
            </a:pPr>
            <a:r>
              <a:rPr lang="el-GR"/>
              <a:t>Α</a:t>
            </a:r>
            <a:endParaRPr/>
          </a:p>
          <a:p>
            <a:pPr>
              <a:buClr>
                <a:schemeClr val="dk1"/>
              </a:buClr>
              <a:buSzPts val="990"/>
            </a:pPr>
            <a:endParaRPr/>
          </a:p>
          <a:p>
            <a:pPr>
              <a:buClr>
                <a:schemeClr val="dk1"/>
              </a:buClr>
              <a:buSzPct val="27500"/>
            </a:pPr>
            <a:r>
              <a:rPr lang="el-GR" sz="3000" b="1">
                <a:solidFill>
                  <a:schemeClr val="lt1"/>
                </a:solidFill>
                <a:latin typeface="Arial"/>
                <a:ea typeface="Arial"/>
                <a:cs typeface="Arial"/>
                <a:sym typeface="Arial"/>
              </a:rPr>
              <a:t>   </a:t>
            </a:r>
            <a:r>
              <a:rPr lang="el-GR" sz="3808">
                <a:solidFill>
                  <a:schemeClr val="lt1"/>
                </a:solidFill>
              </a:rPr>
              <a:t>Πριν την τάξη</a:t>
            </a:r>
            <a:r>
              <a:rPr lang="el-GR" sz="3808"/>
              <a:t> </a:t>
            </a:r>
            <a:endParaRPr sz="3808"/>
          </a:p>
          <a:p>
            <a:pPr>
              <a:buSzPct val="40000"/>
            </a:pPr>
            <a:endParaRPr/>
          </a:p>
        </p:txBody>
      </p:sp>
      <p:sp>
        <p:nvSpPr>
          <p:cNvPr id="118" name="Google Shape;118;g1554ed01e83_0_6"/>
          <p:cNvSpPr txBox="1">
            <a:spLocks noGrp="1"/>
          </p:cNvSpPr>
          <p:nvPr>
            <p:ph type="body" idx="1"/>
          </p:nvPr>
        </p:nvSpPr>
        <p:spPr>
          <a:xfrm>
            <a:off x="1485900" y="1451610"/>
            <a:ext cx="6172200" cy="3291750"/>
          </a:xfrm>
          <a:prstGeom prst="rect">
            <a:avLst/>
          </a:prstGeom>
          <a:noFill/>
          <a:ln>
            <a:noFill/>
          </a:ln>
        </p:spPr>
        <p:txBody>
          <a:bodyPr spcFirstLastPara="1" wrap="square" lIns="68569" tIns="34275" rIns="68569" bIns="34275" anchor="t" anchorCtr="0">
            <a:normAutofit fontScale="77500" lnSpcReduction="20000"/>
          </a:bodyPr>
          <a:lstStyle/>
          <a:p>
            <a:pPr marL="0" indent="0" algn="just">
              <a:buClr>
                <a:schemeClr val="dk1"/>
              </a:buClr>
              <a:buSzPts val="1100"/>
              <a:buNone/>
            </a:pPr>
            <a:r>
              <a:rPr lang="el-GR">
                <a:latin typeface="Calibri"/>
                <a:ea typeface="Calibri"/>
                <a:cs typeface="Calibri"/>
                <a:sym typeface="Calibri"/>
              </a:rPr>
              <a:t>Στο στάδιο </a:t>
            </a:r>
            <a:r>
              <a:rPr lang="el-GR" b="1">
                <a:latin typeface="Calibri"/>
                <a:ea typeface="Calibri"/>
                <a:cs typeface="Calibri"/>
                <a:sym typeface="Calibri"/>
              </a:rPr>
              <a:t>«πριν την τάξη»</a:t>
            </a:r>
            <a:r>
              <a:rPr lang="el-GR">
                <a:latin typeface="Calibri"/>
                <a:ea typeface="Calibri"/>
                <a:cs typeface="Calibri"/>
                <a:sym typeface="Calibri"/>
              </a:rPr>
              <a:t> οι μαθητές λαμβάνουν το κατάλληλο ψηφιακό εκπαιδευτικό υλικό για μελέτη στο σπίτι, συνήθως με τη μορφή βίντεο και καλούνται να το παρακολουθήσουν σε χρονικό διάστημα που ορίζεται από τον εκπαιδευτικό (Strayer, 2007).</a:t>
            </a:r>
            <a:endParaRPr>
              <a:latin typeface="Calibri"/>
              <a:ea typeface="Calibri"/>
              <a:cs typeface="Calibri"/>
              <a:sym typeface="Calibri"/>
            </a:endParaRPr>
          </a:p>
          <a:p>
            <a:pPr marL="0" indent="0" algn="just">
              <a:buClr>
                <a:schemeClr val="dk1"/>
              </a:buClr>
              <a:buSzPts val="1100"/>
              <a:buNone/>
            </a:pPr>
            <a:r>
              <a:rPr lang="el-GR">
                <a:latin typeface="Calibri"/>
                <a:ea typeface="Calibri"/>
                <a:cs typeface="Calibri"/>
                <a:sym typeface="Calibri"/>
              </a:rPr>
              <a:t>Το υλικό μελέτης παρέχεται στους μαθητές ασύγχρονα μέσω κάποιας πλατφόρμας και οι μαθητές συμμετέχουν, αλληλεπιδρώντας με τα ψηφιακά εργαλεία, στη διαδικασία της μάθησης (Hertz, 2012), ενώ έχουν τη δυνατότητα να ακολουθήσουν τον δικό τους ρυθμό, μελετώντας το υλικό όσες φορές κρίνουν απαραίτητο και εστιάζοντας στα σημεία που επιθυμούν.</a:t>
            </a:r>
            <a:endParaRPr>
              <a:latin typeface="Calibri"/>
              <a:ea typeface="Calibri"/>
              <a:cs typeface="Calibri"/>
              <a:sym typeface="Calibri"/>
            </a:endParaRPr>
          </a:p>
          <a:p>
            <a:pPr marL="0" indent="0">
              <a:buNone/>
            </a:pPr>
            <a:endParaRPr>
              <a:latin typeface="Calibri"/>
              <a:ea typeface="Calibri"/>
              <a:cs typeface="Calibri"/>
              <a:sym typeface="Calibri"/>
            </a:endParaRPr>
          </a:p>
        </p:txBody>
      </p:sp>
    </p:spTree>
    <p:extLst>
      <p:ext uri="{BB962C8B-B14F-4D97-AF65-F5344CB8AC3E}">
        <p14:creationId xmlns:p14="http://schemas.microsoft.com/office/powerpoint/2010/main" val="3849944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554ed01e83_0_139"/>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pPr>
              <a:buClr>
                <a:schemeClr val="dk1"/>
              </a:buClr>
              <a:buSzPts val="990"/>
            </a:pPr>
            <a:r>
              <a:rPr lang="el-GR"/>
              <a:t>Μέσα στην τάξη</a:t>
            </a:r>
            <a:endParaRPr/>
          </a:p>
          <a:p>
            <a:pPr>
              <a:buSzPct val="40000"/>
            </a:pPr>
            <a:endParaRPr/>
          </a:p>
        </p:txBody>
      </p:sp>
      <p:sp>
        <p:nvSpPr>
          <p:cNvPr id="124" name="Google Shape;124;g1554ed01e83_0_139"/>
          <p:cNvSpPr txBox="1">
            <a:spLocks noGrp="1"/>
          </p:cNvSpPr>
          <p:nvPr>
            <p:ph type="body" idx="1"/>
          </p:nvPr>
        </p:nvSpPr>
        <p:spPr>
          <a:xfrm>
            <a:off x="1485900" y="1451610"/>
            <a:ext cx="6172200" cy="3291750"/>
          </a:xfrm>
          <a:prstGeom prst="rect">
            <a:avLst/>
          </a:prstGeom>
          <a:noFill/>
          <a:ln>
            <a:noFill/>
          </a:ln>
        </p:spPr>
        <p:txBody>
          <a:bodyPr spcFirstLastPara="1" wrap="square" lIns="68569" tIns="34275" rIns="68569" bIns="34275" anchor="t" anchorCtr="0">
            <a:normAutofit fontScale="92500" lnSpcReduction="10000"/>
          </a:bodyPr>
          <a:lstStyle/>
          <a:p>
            <a:pPr marL="0" indent="0" algn="just">
              <a:buNone/>
            </a:pPr>
            <a:r>
              <a:rPr lang="el-GR">
                <a:latin typeface="Calibri"/>
                <a:ea typeface="Calibri"/>
                <a:cs typeface="Calibri"/>
                <a:sym typeface="Calibri"/>
              </a:rPr>
              <a:t>Στο δεύτερο στάδιο «μέσα στην τάξη» χρησιμοποιούνται ενεργητικές και συμμετοχικές διδακτικές τεχνικές, για την πραγματοποίηση δραστηριοτήτων εμβάθυνσης, εξάσκησης και εμπέδωσης που στοχεύουν στην επίτευξη των μαθησιακών αποτελεσμάτων. Το μεγάλο κέρδος της ανεστραμμένης τάξης είναι ο διαθέσιμος χρόνος μέσα στην τάξη (Tucker, 2012).</a:t>
            </a:r>
            <a:endParaRPr>
              <a:latin typeface="Calibri"/>
              <a:ea typeface="Calibri"/>
              <a:cs typeface="Calibri"/>
              <a:sym typeface="Calibri"/>
            </a:endParaRPr>
          </a:p>
          <a:p>
            <a:pPr marL="0" indent="0" algn="just">
              <a:buNone/>
            </a:pPr>
            <a:endParaRPr>
              <a:latin typeface="Calibri"/>
              <a:ea typeface="Calibri"/>
              <a:cs typeface="Calibri"/>
              <a:sym typeface="Calibri"/>
            </a:endParaRPr>
          </a:p>
        </p:txBody>
      </p:sp>
    </p:spTree>
    <p:extLst>
      <p:ext uri="{BB962C8B-B14F-4D97-AF65-F5344CB8AC3E}">
        <p14:creationId xmlns:p14="http://schemas.microsoft.com/office/powerpoint/2010/main" val="102580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554ed01e83_0_313"/>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pPr>
              <a:buClr>
                <a:schemeClr val="dk1"/>
              </a:buClr>
              <a:buSzPts val="990"/>
            </a:pPr>
            <a:r>
              <a:rPr lang="el-GR"/>
              <a:t>Μετά την τάξη</a:t>
            </a:r>
            <a:endParaRPr/>
          </a:p>
          <a:p>
            <a:pPr>
              <a:buSzPct val="40000"/>
            </a:pPr>
            <a:endParaRPr/>
          </a:p>
        </p:txBody>
      </p:sp>
      <p:sp>
        <p:nvSpPr>
          <p:cNvPr id="130" name="Google Shape;130;g1554ed01e83_0_313"/>
          <p:cNvSpPr txBox="1">
            <a:spLocks noGrp="1"/>
          </p:cNvSpPr>
          <p:nvPr>
            <p:ph type="body" idx="1"/>
          </p:nvPr>
        </p:nvSpPr>
        <p:spPr>
          <a:xfrm>
            <a:off x="1485900" y="1451610"/>
            <a:ext cx="6172200" cy="3291750"/>
          </a:xfrm>
          <a:prstGeom prst="rect">
            <a:avLst/>
          </a:prstGeom>
          <a:noFill/>
          <a:ln>
            <a:noFill/>
          </a:ln>
        </p:spPr>
        <p:txBody>
          <a:bodyPr spcFirstLastPara="1" wrap="square" lIns="68569" tIns="34275" rIns="68569" bIns="34275" anchor="t" anchorCtr="0">
            <a:normAutofit fontScale="92500" lnSpcReduction="10000"/>
          </a:bodyPr>
          <a:lstStyle/>
          <a:p>
            <a:pPr marL="0" indent="0" algn="just">
              <a:buNone/>
            </a:pPr>
            <a:r>
              <a:rPr lang="el-GR">
                <a:latin typeface="Calibri"/>
                <a:ea typeface="Calibri"/>
                <a:cs typeface="Calibri"/>
                <a:sym typeface="Calibri"/>
              </a:rPr>
              <a:t>Τέλος, στο τρίτο στάδιο, «μετά την τάξη», αξιολογείται ο βαθμός κατάκτησης της γνώσης, με την οποία ήρθαν σε επαφή οι μαθητές κατά τα προηγούμενα στάδια. Σε αυτό το στάδιο, οι μαθητές μεταφέρουν την αποκτηθείσα γνώση και τις δεξιότητες που έχουν αναπτύξει από το ένα μαθησιακό πλαίσιο στο άλλο και εφαρμόζουν όσα έχουν μάθει σε αυθεντικές περιστάσεις (Estes et al., 2014). </a:t>
            </a:r>
            <a:endParaRPr>
              <a:latin typeface="Calibri"/>
              <a:ea typeface="Calibri"/>
              <a:cs typeface="Calibri"/>
              <a:sym typeface="Calibri"/>
            </a:endParaRPr>
          </a:p>
        </p:txBody>
      </p:sp>
    </p:spTree>
    <p:extLst>
      <p:ext uri="{BB962C8B-B14F-4D97-AF65-F5344CB8AC3E}">
        <p14:creationId xmlns:p14="http://schemas.microsoft.com/office/powerpoint/2010/main" val="2644456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59052b04fc_0_22"/>
          <p:cNvSpPr txBox="1">
            <a:spLocks noGrp="1"/>
          </p:cNvSpPr>
          <p:nvPr>
            <p:ph type="title"/>
          </p:nvPr>
        </p:nvSpPr>
        <p:spPr>
          <a:xfrm>
            <a:off x="1485900" y="528066"/>
            <a:ext cx="6172200" cy="857250"/>
          </a:xfrm>
          <a:prstGeom prst="rect">
            <a:avLst/>
          </a:prstGeom>
        </p:spPr>
        <p:txBody>
          <a:bodyPr spcFirstLastPara="1" wrap="square" lIns="0" tIns="34275" rIns="0" bIns="0" anchor="b" anchorCtr="0">
            <a:normAutofit/>
          </a:bodyPr>
          <a:lstStyle/>
          <a:p>
            <a:endParaRPr/>
          </a:p>
        </p:txBody>
      </p:sp>
      <p:sp>
        <p:nvSpPr>
          <p:cNvPr id="136" name="Google Shape;136;g159052b04fc_0_22"/>
          <p:cNvSpPr txBox="1">
            <a:spLocks noGrp="1"/>
          </p:cNvSpPr>
          <p:nvPr>
            <p:ph type="body" idx="1"/>
          </p:nvPr>
        </p:nvSpPr>
        <p:spPr>
          <a:xfrm>
            <a:off x="1485900" y="1451610"/>
            <a:ext cx="6172200" cy="3291750"/>
          </a:xfrm>
          <a:prstGeom prst="rect">
            <a:avLst/>
          </a:prstGeom>
        </p:spPr>
        <p:txBody>
          <a:bodyPr spcFirstLastPara="1" wrap="square" lIns="68569" tIns="34275" rIns="68569" bIns="34275" anchor="t" anchorCtr="0">
            <a:normAutofit/>
          </a:bodyPr>
          <a:lstStyle/>
          <a:p>
            <a:pPr marL="0" indent="0">
              <a:buNone/>
            </a:pPr>
            <a:endParaRPr/>
          </a:p>
        </p:txBody>
      </p:sp>
      <p:pic>
        <p:nvPicPr>
          <p:cNvPr id="137" name="Google Shape;137;g159052b04fc_0_22"/>
          <p:cNvPicPr preferRelativeResize="0"/>
          <p:nvPr/>
        </p:nvPicPr>
        <p:blipFill>
          <a:blip r:embed="rId3">
            <a:alphaModFix/>
          </a:blip>
          <a:stretch>
            <a:fillRect/>
          </a:stretch>
        </p:blipFill>
        <p:spPr>
          <a:xfrm>
            <a:off x="1646660" y="433144"/>
            <a:ext cx="5806241" cy="4310213"/>
          </a:xfrm>
          <a:prstGeom prst="rect">
            <a:avLst/>
          </a:prstGeom>
          <a:noFill/>
          <a:ln>
            <a:noFill/>
          </a:ln>
        </p:spPr>
      </p:pic>
    </p:spTree>
    <p:extLst>
      <p:ext uri="{BB962C8B-B14F-4D97-AF65-F5344CB8AC3E}">
        <p14:creationId xmlns:p14="http://schemas.microsoft.com/office/powerpoint/2010/main" val="41104954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59052b04fc_0_27"/>
          <p:cNvSpPr txBox="1">
            <a:spLocks noGrp="1"/>
          </p:cNvSpPr>
          <p:nvPr>
            <p:ph type="title"/>
          </p:nvPr>
        </p:nvSpPr>
        <p:spPr>
          <a:xfrm>
            <a:off x="1485900" y="528066"/>
            <a:ext cx="6172200" cy="857250"/>
          </a:xfrm>
          <a:prstGeom prst="rect">
            <a:avLst/>
          </a:prstGeom>
        </p:spPr>
        <p:txBody>
          <a:bodyPr spcFirstLastPara="1" wrap="square" lIns="0" tIns="34275" rIns="0" bIns="0" anchor="b" anchorCtr="0">
            <a:normAutofit/>
          </a:bodyPr>
          <a:lstStyle/>
          <a:p>
            <a:endParaRPr/>
          </a:p>
        </p:txBody>
      </p:sp>
      <p:sp>
        <p:nvSpPr>
          <p:cNvPr id="143" name="Google Shape;143;g159052b04fc_0_27"/>
          <p:cNvSpPr txBox="1">
            <a:spLocks noGrp="1"/>
          </p:cNvSpPr>
          <p:nvPr>
            <p:ph type="body" idx="1"/>
          </p:nvPr>
        </p:nvSpPr>
        <p:spPr>
          <a:xfrm>
            <a:off x="1485900" y="1451610"/>
            <a:ext cx="6172200" cy="3291750"/>
          </a:xfrm>
          <a:prstGeom prst="rect">
            <a:avLst/>
          </a:prstGeom>
        </p:spPr>
        <p:txBody>
          <a:bodyPr spcFirstLastPara="1" wrap="square" lIns="68569" tIns="34275" rIns="68569" bIns="34275" anchor="t" anchorCtr="0">
            <a:normAutofit/>
          </a:bodyPr>
          <a:lstStyle/>
          <a:p>
            <a:pPr marL="0" indent="0">
              <a:buNone/>
            </a:pPr>
            <a:endParaRPr/>
          </a:p>
        </p:txBody>
      </p:sp>
      <p:pic>
        <p:nvPicPr>
          <p:cNvPr id="144" name="Google Shape;144;g159052b04fc_0_27"/>
          <p:cNvPicPr preferRelativeResize="0"/>
          <p:nvPr/>
        </p:nvPicPr>
        <p:blipFill>
          <a:blip r:embed="rId3">
            <a:alphaModFix/>
          </a:blip>
          <a:stretch>
            <a:fillRect/>
          </a:stretch>
        </p:blipFill>
        <p:spPr>
          <a:xfrm>
            <a:off x="1427250" y="117319"/>
            <a:ext cx="6172200" cy="4718604"/>
          </a:xfrm>
          <a:prstGeom prst="rect">
            <a:avLst/>
          </a:prstGeom>
          <a:noFill/>
          <a:ln>
            <a:noFill/>
          </a:ln>
        </p:spPr>
      </p:pic>
    </p:spTree>
    <p:extLst>
      <p:ext uri="{BB962C8B-B14F-4D97-AF65-F5344CB8AC3E}">
        <p14:creationId xmlns:p14="http://schemas.microsoft.com/office/powerpoint/2010/main" val="262597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ctr" rtl="0">
              <a:lnSpc>
                <a:spcPct val="150000"/>
              </a:lnSpc>
              <a:spcBef>
                <a:spcPts val="1200"/>
              </a:spcBef>
              <a:spcAft>
                <a:spcPts val="0"/>
              </a:spcAft>
              <a:buNone/>
            </a:pPr>
            <a:r>
              <a:rPr lang="el" sz="3000" b="1"/>
              <a:t>Το «ηλεκτρονικό αποθετήριο»</a:t>
            </a:r>
            <a:endParaRPr sz="4500" b="1"/>
          </a:p>
        </p:txBody>
      </p:sp>
      <p:sp>
        <p:nvSpPr>
          <p:cNvPr id="302" name="Google Shape;302;p17"/>
          <p:cNvSpPr txBox="1">
            <a:spLocks noGrp="1"/>
          </p:cNvSpPr>
          <p:nvPr>
            <p:ph type="body" idx="1"/>
          </p:nvPr>
        </p:nvSpPr>
        <p:spPr>
          <a:xfrm>
            <a:off x="872925" y="1195225"/>
            <a:ext cx="7367400" cy="3626100"/>
          </a:xfrm>
          <a:prstGeom prst="rect">
            <a:avLst/>
          </a:prstGeom>
        </p:spPr>
        <p:txBody>
          <a:bodyPr spcFirstLastPara="1" wrap="square" lIns="91425" tIns="91425" rIns="91425" bIns="91425" anchor="t" anchorCtr="0">
            <a:noAutofit/>
          </a:bodyPr>
          <a:lstStyle/>
          <a:p>
            <a:pPr marL="0" lvl="0" indent="0" algn="just" rtl="0">
              <a:lnSpc>
                <a:spcPct val="150000"/>
              </a:lnSpc>
              <a:spcBef>
                <a:spcPts val="1200"/>
              </a:spcBef>
              <a:spcAft>
                <a:spcPts val="0"/>
              </a:spcAft>
              <a:buNone/>
            </a:pPr>
            <a:r>
              <a:rPr lang="el" sz="1800">
                <a:latin typeface="Arial"/>
                <a:ea typeface="Arial"/>
                <a:cs typeface="Arial"/>
                <a:sym typeface="Arial"/>
              </a:rPr>
              <a:t>Ένα αποθετήριο είναι ένα σύστημα που χρησιμεύει στην ηλεκτρονική απόθεση, διαχείριση και διάθεση ψηφιακού περιεχομένου (ήχου, στατικής και κινούμενης εικόνας, βίντεο, τρισδιάστατων αναπαραστάσεων και κειμένων) που χρήζει μακροχρόνιας διατήρησης.</a:t>
            </a:r>
            <a:endParaRPr sz="1800">
              <a:latin typeface="Arial"/>
              <a:ea typeface="Arial"/>
              <a:cs typeface="Arial"/>
              <a:sym typeface="Arial"/>
            </a:endParaRPr>
          </a:p>
          <a:p>
            <a:pPr marL="0" lvl="0" indent="0" algn="just" rtl="0">
              <a:lnSpc>
                <a:spcPct val="150000"/>
              </a:lnSpc>
              <a:spcBef>
                <a:spcPts val="1200"/>
              </a:spcBef>
              <a:spcAft>
                <a:spcPts val="0"/>
              </a:spcAft>
              <a:buNone/>
            </a:pPr>
            <a:r>
              <a:rPr lang="el" sz="1800">
                <a:latin typeface="Arial"/>
                <a:ea typeface="Arial"/>
                <a:cs typeface="Arial"/>
                <a:sym typeface="Arial"/>
              </a:rPr>
              <a:t>Το «ηλεκτρονικό αποθετήριο», είναι ψηφιακή βάση δεδομένων στο διαδίκτυο που παρέχει ελεύθερη και χωρίς περιορισμό πρόσβαση σε επιστημονικό και ερευνητικό υλικό. </a:t>
            </a:r>
            <a:endParaRPr sz="1800">
              <a:latin typeface="Arial"/>
              <a:ea typeface="Arial"/>
              <a:cs typeface="Arial"/>
              <a:sym typeface="Arial"/>
            </a:endParaRPr>
          </a:p>
          <a:p>
            <a:pPr marL="0" lvl="0" indent="0" algn="l" rtl="0">
              <a:lnSpc>
                <a:spcPct val="150000"/>
              </a:lnSpc>
              <a:spcBef>
                <a:spcPts val="1200"/>
              </a:spcBef>
              <a:spcAft>
                <a:spcPts val="0"/>
              </a:spcAft>
              <a:buNone/>
            </a:pPr>
            <a:endParaRPr sz="1800">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4"/>
          <p:cNvSpPr txBox="1">
            <a:spLocks noGrp="1"/>
          </p:cNvSpPr>
          <p:nvPr>
            <p:ph type="title"/>
          </p:nvPr>
        </p:nvSpPr>
        <p:spPr>
          <a:xfrm>
            <a:off x="1602506" y="194325"/>
            <a:ext cx="6172200" cy="607275"/>
          </a:xfrm>
          <a:prstGeom prst="rect">
            <a:avLst/>
          </a:prstGeom>
          <a:noFill/>
          <a:ln>
            <a:noFill/>
          </a:ln>
        </p:spPr>
        <p:txBody>
          <a:bodyPr spcFirstLastPara="1" wrap="square" lIns="0" tIns="34275" rIns="0" bIns="0" anchor="b" anchorCtr="0">
            <a:normAutofit fontScale="90000"/>
          </a:bodyPr>
          <a:lstStyle/>
          <a:p>
            <a:pPr>
              <a:buSzPts val="5000"/>
            </a:pPr>
            <a:r>
              <a:rPr lang="el-GR"/>
              <a:t>Μία εφαρμογή </a:t>
            </a:r>
            <a:endParaRPr/>
          </a:p>
        </p:txBody>
      </p:sp>
      <p:sp>
        <p:nvSpPr>
          <p:cNvPr id="150" name="Google Shape;150;p4"/>
          <p:cNvSpPr txBox="1">
            <a:spLocks noGrp="1"/>
          </p:cNvSpPr>
          <p:nvPr>
            <p:ph type="body" idx="1"/>
          </p:nvPr>
        </p:nvSpPr>
        <p:spPr>
          <a:xfrm>
            <a:off x="1337344" y="801600"/>
            <a:ext cx="6322500" cy="4018050"/>
          </a:xfrm>
          <a:prstGeom prst="rect">
            <a:avLst/>
          </a:prstGeom>
          <a:noFill/>
          <a:ln>
            <a:noFill/>
          </a:ln>
        </p:spPr>
        <p:txBody>
          <a:bodyPr spcFirstLastPara="1" wrap="square" lIns="68569" tIns="34275" rIns="68569" bIns="34275" anchor="t" anchorCtr="0">
            <a:normAutofit fontScale="70000" lnSpcReduction="20000"/>
          </a:bodyPr>
          <a:lstStyle/>
          <a:p>
            <a:pPr marL="205740" indent="0" algn="just">
              <a:spcBef>
                <a:spcPts val="0"/>
              </a:spcBef>
              <a:buSzPct val="65648"/>
              <a:buNone/>
            </a:pPr>
            <a:r>
              <a:rPr lang="el-GR" sz="2112" b="1">
                <a:latin typeface="Calibri"/>
                <a:ea typeface="Calibri"/>
                <a:cs typeface="Calibri"/>
                <a:sym typeface="Calibri"/>
              </a:rPr>
              <a:t>«Πολλαπλασιασμός των φυτών με μοσχεύματα, καταβολάδες και παραφυάδες»</a:t>
            </a:r>
            <a:endParaRPr sz="2112" b="1">
              <a:latin typeface="Calibri"/>
              <a:ea typeface="Calibri"/>
              <a:cs typeface="Calibri"/>
              <a:sym typeface="Calibri"/>
            </a:endParaRPr>
          </a:p>
          <a:p>
            <a:pPr marL="205740" indent="0" algn="ctr">
              <a:spcBef>
                <a:spcPts val="0"/>
              </a:spcBef>
              <a:buSzPct val="71101"/>
              <a:buNone/>
            </a:pPr>
            <a:r>
              <a:rPr lang="el-GR">
                <a:latin typeface="Calibri"/>
                <a:ea typeface="Calibri"/>
                <a:cs typeface="Calibri"/>
                <a:sym typeface="Calibri"/>
              </a:rPr>
              <a:t>                                                          </a:t>
            </a:r>
            <a:endParaRPr>
              <a:latin typeface="Calibri"/>
              <a:ea typeface="Calibri"/>
              <a:cs typeface="Calibri"/>
              <a:sym typeface="Calibri"/>
            </a:endParaRPr>
          </a:p>
          <a:p>
            <a:pPr marL="205740" indent="0" algn="just">
              <a:spcBef>
                <a:spcPts val="0"/>
              </a:spcBef>
              <a:buSzPct val="71101"/>
              <a:buNone/>
            </a:pPr>
            <a:r>
              <a:rPr lang="el-GR">
                <a:latin typeface="Calibri"/>
                <a:ea typeface="Calibri"/>
                <a:cs typeface="Calibri"/>
                <a:sym typeface="Calibri"/>
              </a:rPr>
              <a:t>Η δραστηριότητα σχεδιάστηκε στο πλαίσιο του Εργαστηριακού μέρους του μικτού μαθήματος «Φυτική Παραγωγή» της Β΄ Τάξης ΕΠΑ.Λ. του τομέα Γεωπονίας, Τροφίμων και Περιβάλλοντος και περιλαμβάνει τρεις περιόδους: </a:t>
            </a:r>
            <a:endParaRPr>
              <a:latin typeface="Calibri"/>
              <a:ea typeface="Calibri"/>
              <a:cs typeface="Calibri"/>
              <a:sym typeface="Calibri"/>
            </a:endParaRPr>
          </a:p>
          <a:p>
            <a:pPr indent="-246781" algn="just">
              <a:spcBef>
                <a:spcPts val="0"/>
              </a:spcBef>
              <a:buSzPct val="65769"/>
              <a:buFont typeface="Calibri"/>
              <a:buChar char="➔"/>
            </a:pPr>
            <a:r>
              <a:rPr lang="el-GR">
                <a:latin typeface="Calibri"/>
                <a:ea typeface="Calibri"/>
                <a:cs typeface="Calibri"/>
                <a:sym typeface="Calibri"/>
              </a:rPr>
              <a:t>μία ασύγχρονη (για αυτόνομη μελέτη - πρόσβαση στη νέα γνώση και ατομικές δραστηριότητες – διάρκειας 2 ωρών), </a:t>
            </a:r>
            <a:endParaRPr>
              <a:latin typeface="Calibri"/>
              <a:ea typeface="Calibri"/>
              <a:cs typeface="Calibri"/>
              <a:sym typeface="Calibri"/>
            </a:endParaRPr>
          </a:p>
          <a:p>
            <a:pPr indent="-246781" algn="just">
              <a:spcBef>
                <a:spcPts val="0"/>
              </a:spcBef>
              <a:buSzPct val="65769"/>
              <a:buFont typeface="Calibri"/>
              <a:buChar char="➔"/>
            </a:pPr>
            <a:r>
              <a:rPr lang="el-GR">
                <a:latin typeface="Calibri"/>
                <a:ea typeface="Calibri"/>
                <a:cs typeface="Calibri"/>
                <a:sym typeface="Calibri"/>
              </a:rPr>
              <a:t>μία δια ζώσης (με δραστηριότητες βιωματικής προσέγγισης, άμεσης αλληλεπίδρασης, εμπέδωσης της νέας γνώσης και ανατροφοδότησης - διάρκειας 6 ωρών) και </a:t>
            </a:r>
            <a:endParaRPr>
              <a:latin typeface="Calibri"/>
              <a:ea typeface="Calibri"/>
              <a:cs typeface="Calibri"/>
              <a:sym typeface="Calibri"/>
            </a:endParaRPr>
          </a:p>
          <a:p>
            <a:pPr indent="-246781" algn="just">
              <a:spcBef>
                <a:spcPts val="0"/>
              </a:spcBef>
              <a:buSzPct val="65769"/>
              <a:buFont typeface="Calibri"/>
              <a:buChar char="➔"/>
            </a:pPr>
            <a:r>
              <a:rPr lang="el-GR">
                <a:latin typeface="Calibri"/>
                <a:ea typeface="Calibri"/>
                <a:cs typeface="Calibri"/>
                <a:sym typeface="Calibri"/>
              </a:rPr>
              <a:t>μία ασύγχρονη (με δραστηριότητες ομαδοσυνεργατικές, αξιολόγησης και ανατροφοδότησης - διάρκειας 1 ώρας).</a:t>
            </a:r>
            <a:endParaRPr>
              <a:latin typeface="Calibri"/>
              <a:ea typeface="Calibri"/>
              <a:cs typeface="Calibri"/>
              <a:sym typeface="Calibri"/>
            </a:endParaRPr>
          </a:p>
        </p:txBody>
      </p:sp>
    </p:spTree>
    <p:extLst>
      <p:ext uri="{BB962C8B-B14F-4D97-AF65-F5344CB8AC3E}">
        <p14:creationId xmlns:p14="http://schemas.microsoft.com/office/powerpoint/2010/main" val="725898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1485900" y="240470"/>
            <a:ext cx="6172200" cy="855000"/>
          </a:xfrm>
          <a:prstGeom prst="rect">
            <a:avLst/>
          </a:prstGeom>
          <a:noFill/>
          <a:ln>
            <a:noFill/>
          </a:ln>
        </p:spPr>
        <p:txBody>
          <a:bodyPr spcFirstLastPara="1" wrap="square" lIns="0" tIns="34275" rIns="0" bIns="0" anchor="b" anchorCtr="0">
            <a:normAutofit/>
          </a:bodyPr>
          <a:lstStyle/>
          <a:p>
            <a:pPr>
              <a:buClr>
                <a:schemeClr val="dk1"/>
              </a:buClr>
              <a:buSzPts val="2470"/>
            </a:pPr>
            <a:r>
              <a:rPr lang="el-GR" sz="1950">
                <a:solidFill>
                  <a:schemeClr val="lt1"/>
                </a:solidFill>
              </a:rPr>
              <a:t>Στην παρούσα εργασία περιλαμβάνονται:</a:t>
            </a:r>
            <a:endParaRPr/>
          </a:p>
        </p:txBody>
      </p:sp>
      <p:sp>
        <p:nvSpPr>
          <p:cNvPr id="156" name="Google Shape;156;p5"/>
          <p:cNvSpPr txBox="1">
            <a:spLocks noGrp="1"/>
          </p:cNvSpPr>
          <p:nvPr>
            <p:ph type="body" idx="1"/>
          </p:nvPr>
        </p:nvSpPr>
        <p:spPr>
          <a:xfrm>
            <a:off x="1485900" y="1451610"/>
            <a:ext cx="6172200" cy="3291840"/>
          </a:xfrm>
          <a:prstGeom prst="rect">
            <a:avLst/>
          </a:prstGeom>
          <a:noFill/>
          <a:ln>
            <a:noFill/>
          </a:ln>
        </p:spPr>
        <p:txBody>
          <a:bodyPr spcFirstLastPara="1" wrap="square" lIns="68569" tIns="34275" rIns="68569" bIns="34275" anchor="t" anchorCtr="0">
            <a:normAutofit fontScale="92500" lnSpcReduction="20000"/>
          </a:bodyPr>
          <a:lstStyle/>
          <a:p>
            <a:pPr marL="0" indent="0">
              <a:spcBef>
                <a:spcPts val="0"/>
              </a:spcBef>
              <a:buSzPts val="2470"/>
              <a:buNone/>
            </a:pPr>
            <a:endParaRPr/>
          </a:p>
          <a:p>
            <a:pPr>
              <a:spcBef>
                <a:spcPts val="390"/>
              </a:spcBef>
              <a:buFont typeface="Calibri"/>
              <a:buChar char="➔"/>
            </a:pPr>
            <a:r>
              <a:rPr lang="el-GR">
                <a:latin typeface="Calibri"/>
                <a:ea typeface="Calibri"/>
                <a:cs typeface="Calibri"/>
                <a:sym typeface="Calibri"/>
              </a:rPr>
              <a:t>η ταυτότητα του σεναρίου</a:t>
            </a:r>
            <a:endParaRPr>
              <a:latin typeface="Calibri"/>
              <a:ea typeface="Calibri"/>
              <a:cs typeface="Calibri"/>
              <a:sym typeface="Calibri"/>
            </a:endParaRPr>
          </a:p>
          <a:p>
            <a:pPr indent="0">
              <a:spcBef>
                <a:spcPts val="390"/>
              </a:spcBef>
              <a:buNone/>
            </a:pPr>
            <a:endParaRPr>
              <a:latin typeface="Calibri"/>
              <a:ea typeface="Calibri"/>
              <a:cs typeface="Calibri"/>
              <a:sym typeface="Calibri"/>
            </a:endParaRPr>
          </a:p>
          <a:p>
            <a:pPr>
              <a:spcBef>
                <a:spcPts val="390"/>
              </a:spcBef>
              <a:buFont typeface="Calibri"/>
              <a:buChar char="➔"/>
            </a:pPr>
            <a:r>
              <a:rPr lang="el-GR">
                <a:latin typeface="Calibri"/>
                <a:ea typeface="Calibri"/>
                <a:cs typeface="Calibri"/>
                <a:sym typeface="Calibri"/>
              </a:rPr>
              <a:t>τα επιδιωκόμενα μαθησιακά αποτελέσματα</a:t>
            </a:r>
            <a:endParaRPr>
              <a:latin typeface="Calibri"/>
              <a:ea typeface="Calibri"/>
              <a:cs typeface="Calibri"/>
              <a:sym typeface="Calibri"/>
            </a:endParaRPr>
          </a:p>
          <a:p>
            <a:pPr indent="0">
              <a:spcBef>
                <a:spcPts val="390"/>
              </a:spcBef>
              <a:buNone/>
            </a:pPr>
            <a:endParaRPr>
              <a:latin typeface="Calibri"/>
              <a:ea typeface="Calibri"/>
              <a:cs typeface="Calibri"/>
              <a:sym typeface="Calibri"/>
            </a:endParaRPr>
          </a:p>
          <a:p>
            <a:pPr>
              <a:spcBef>
                <a:spcPts val="390"/>
              </a:spcBef>
              <a:buFont typeface="Calibri"/>
              <a:buChar char="➔"/>
            </a:pPr>
            <a:r>
              <a:rPr lang="el-GR">
                <a:latin typeface="Calibri"/>
                <a:ea typeface="Calibri"/>
                <a:cs typeface="Calibri"/>
                <a:sym typeface="Calibri"/>
              </a:rPr>
              <a:t>η περιγραφή της διδακτικής πορείας</a:t>
            </a:r>
            <a:endParaRPr>
              <a:latin typeface="Calibri"/>
              <a:ea typeface="Calibri"/>
              <a:cs typeface="Calibri"/>
              <a:sym typeface="Calibri"/>
            </a:endParaRPr>
          </a:p>
          <a:p>
            <a:pPr indent="0">
              <a:spcBef>
                <a:spcPts val="390"/>
              </a:spcBef>
              <a:buNone/>
            </a:pPr>
            <a:endParaRPr>
              <a:latin typeface="Calibri"/>
              <a:ea typeface="Calibri"/>
              <a:cs typeface="Calibri"/>
              <a:sym typeface="Calibri"/>
            </a:endParaRPr>
          </a:p>
          <a:p>
            <a:pPr>
              <a:spcBef>
                <a:spcPts val="390"/>
              </a:spcBef>
              <a:buFont typeface="Calibri"/>
              <a:buChar char="➔"/>
            </a:pPr>
            <a:r>
              <a:rPr lang="el-GR">
                <a:latin typeface="Calibri"/>
                <a:ea typeface="Calibri"/>
                <a:cs typeface="Calibri"/>
                <a:sym typeface="Calibri"/>
              </a:rPr>
              <a:t>οι μέθοδοι της αξιολόγησης-ανατροφοδότησης</a:t>
            </a:r>
            <a:endParaRPr>
              <a:latin typeface="Calibri"/>
              <a:ea typeface="Calibri"/>
              <a:cs typeface="Calibri"/>
              <a:sym typeface="Calibri"/>
            </a:endParaRPr>
          </a:p>
          <a:p>
            <a:pPr indent="0">
              <a:spcBef>
                <a:spcPts val="390"/>
              </a:spcBef>
              <a:buNone/>
            </a:pPr>
            <a:endParaRPr>
              <a:latin typeface="Calibri"/>
              <a:ea typeface="Calibri"/>
              <a:cs typeface="Calibri"/>
              <a:sym typeface="Calibri"/>
            </a:endParaRPr>
          </a:p>
        </p:txBody>
      </p:sp>
    </p:spTree>
    <p:extLst>
      <p:ext uri="{BB962C8B-B14F-4D97-AF65-F5344CB8AC3E}">
        <p14:creationId xmlns:p14="http://schemas.microsoft.com/office/powerpoint/2010/main" val="70752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1485900" y="183693"/>
            <a:ext cx="6172200" cy="663300"/>
          </a:xfrm>
          <a:prstGeom prst="rect">
            <a:avLst/>
          </a:prstGeom>
          <a:noFill/>
          <a:ln>
            <a:noFill/>
          </a:ln>
        </p:spPr>
        <p:txBody>
          <a:bodyPr spcFirstLastPara="1" wrap="square" lIns="0" tIns="34275" rIns="0" bIns="0" anchor="b" anchorCtr="0">
            <a:normAutofit fontScale="90000"/>
          </a:bodyPr>
          <a:lstStyle/>
          <a:p>
            <a:pPr>
              <a:buSzPct val="100000"/>
            </a:pPr>
            <a:r>
              <a:rPr lang="el-GR" b="1"/>
              <a:t/>
            </a:r>
            <a:br>
              <a:rPr lang="el-GR" b="1"/>
            </a:br>
            <a:r>
              <a:rPr lang="el-GR" b="1"/>
              <a:t/>
            </a:r>
            <a:br>
              <a:rPr lang="el-GR" b="1"/>
            </a:br>
            <a:r>
              <a:rPr lang="el-GR" b="1"/>
              <a:t/>
            </a:r>
            <a:br>
              <a:rPr lang="el-GR" b="1"/>
            </a:br>
            <a:endParaRPr b="1"/>
          </a:p>
          <a:p>
            <a:pPr>
              <a:buSzPct val="128571"/>
            </a:pPr>
            <a:endParaRPr sz="2916" b="1"/>
          </a:p>
          <a:p>
            <a:pPr>
              <a:buSzPct val="128571"/>
            </a:pPr>
            <a:r>
              <a:rPr lang="el-GR" sz="2916" b="1"/>
              <a:t>Επιδιωκόμενα μαθησιακά αποτελέσματα</a:t>
            </a:r>
            <a:br>
              <a:rPr lang="el-GR" sz="2916" b="1"/>
            </a:br>
            <a:endParaRPr sz="2916"/>
          </a:p>
        </p:txBody>
      </p:sp>
      <p:sp>
        <p:nvSpPr>
          <p:cNvPr id="162" name="Google Shape;162;p6"/>
          <p:cNvSpPr txBox="1">
            <a:spLocks noGrp="1"/>
          </p:cNvSpPr>
          <p:nvPr>
            <p:ph type="body" idx="1"/>
          </p:nvPr>
        </p:nvSpPr>
        <p:spPr>
          <a:xfrm>
            <a:off x="1493663" y="551081"/>
            <a:ext cx="6172200" cy="4432050"/>
          </a:xfrm>
          <a:prstGeom prst="rect">
            <a:avLst/>
          </a:prstGeom>
          <a:noFill/>
          <a:ln>
            <a:noFill/>
          </a:ln>
        </p:spPr>
        <p:txBody>
          <a:bodyPr spcFirstLastPara="1" wrap="square" lIns="68569" tIns="34275" rIns="68569" bIns="34275" anchor="t" anchorCtr="0">
            <a:normAutofit fontScale="62500" lnSpcReduction="20000"/>
          </a:bodyPr>
          <a:lstStyle/>
          <a:p>
            <a:pPr marL="0" indent="0">
              <a:spcBef>
                <a:spcPts val="0"/>
              </a:spcBef>
              <a:buSzPct val="105230"/>
              <a:buNone/>
            </a:pPr>
            <a:endParaRPr u="sng"/>
          </a:p>
          <a:p>
            <a:pPr marL="0" indent="0">
              <a:spcBef>
                <a:spcPts val="0"/>
              </a:spcBef>
              <a:buSzPct val="82063"/>
              <a:buNone/>
            </a:pPr>
            <a:r>
              <a:rPr lang="el-GR" sz="2501" u="sng">
                <a:latin typeface="Calibri"/>
                <a:ea typeface="Calibri"/>
                <a:cs typeface="Calibri"/>
                <a:sym typeface="Calibri"/>
              </a:rPr>
              <a:t>Ως προς το γνωστικό αντικείμενο, οι μαθητές/τριες να είναι σε θέση:</a:t>
            </a:r>
            <a:endParaRPr sz="2501">
              <a:latin typeface="Calibri"/>
              <a:ea typeface="Calibri"/>
              <a:cs typeface="Calibri"/>
              <a:sym typeface="Calibri"/>
            </a:endParaRPr>
          </a:p>
          <a:p>
            <a:pPr indent="-270728">
              <a:spcBef>
                <a:spcPts val="244"/>
              </a:spcBef>
              <a:buSzPct val="100000"/>
              <a:buFont typeface="Calibri"/>
              <a:buChar char="➔"/>
            </a:pPr>
            <a:r>
              <a:rPr lang="el-GR" sz="2501">
                <a:latin typeface="Calibri"/>
                <a:ea typeface="Calibri"/>
                <a:cs typeface="Calibri"/>
                <a:sym typeface="Calibri"/>
              </a:rPr>
              <a:t>να αναγνωρίζουν και να διακρίνουν τα τμήματα των φυτών που αντιστοιχούν στα μοσχεύματα, στις καταβολάδες και παραφυάδες,</a:t>
            </a:r>
            <a:endParaRPr sz="2501">
              <a:latin typeface="Calibri"/>
              <a:ea typeface="Calibri"/>
              <a:cs typeface="Calibri"/>
              <a:sym typeface="Calibri"/>
            </a:endParaRPr>
          </a:p>
          <a:p>
            <a:pPr indent="-270728">
              <a:spcBef>
                <a:spcPts val="0"/>
              </a:spcBef>
              <a:buSzPct val="100000"/>
              <a:buFont typeface="Calibri"/>
              <a:buChar char="➔"/>
            </a:pPr>
            <a:r>
              <a:rPr lang="el-GR" sz="2501">
                <a:latin typeface="Calibri"/>
                <a:ea typeface="Calibri"/>
                <a:cs typeface="Calibri"/>
                <a:sym typeface="Calibri"/>
              </a:rPr>
              <a:t>να περιγράφουν τη διαδικασία παραγωγής νέων φυτών από μοσχεύματα, καταβολάδες και παραφυάδες</a:t>
            </a:r>
            <a:endParaRPr sz="2501">
              <a:latin typeface="Calibri"/>
              <a:ea typeface="Calibri"/>
              <a:cs typeface="Calibri"/>
              <a:sym typeface="Calibri"/>
            </a:endParaRPr>
          </a:p>
          <a:p>
            <a:pPr indent="-270728">
              <a:spcBef>
                <a:spcPts val="0"/>
              </a:spcBef>
              <a:buSzPct val="100000"/>
              <a:buFont typeface="Calibri"/>
              <a:buChar char="➔"/>
            </a:pPr>
            <a:r>
              <a:rPr lang="el-GR" sz="2501">
                <a:latin typeface="Calibri"/>
                <a:ea typeface="Calibri"/>
                <a:cs typeface="Calibri"/>
                <a:sym typeface="Calibri"/>
              </a:rPr>
              <a:t>να συγκρίνουν τις τεχνικές αγενούς πολλαπλασιασμού και να επιλέγουν είδη φυτών στα οποία εφαρμόζονται.</a:t>
            </a:r>
            <a:endParaRPr sz="2501">
              <a:latin typeface="Calibri"/>
              <a:ea typeface="Calibri"/>
              <a:cs typeface="Calibri"/>
              <a:sym typeface="Calibri"/>
            </a:endParaRPr>
          </a:p>
          <a:p>
            <a:pPr marL="0" indent="0">
              <a:spcBef>
                <a:spcPts val="244"/>
              </a:spcBef>
              <a:buSzPct val="82063"/>
              <a:buNone/>
            </a:pPr>
            <a:r>
              <a:rPr lang="el-GR" sz="2501" u="sng">
                <a:latin typeface="Calibri"/>
                <a:ea typeface="Calibri"/>
                <a:cs typeface="Calibri"/>
                <a:sym typeface="Calibri"/>
              </a:rPr>
              <a:t>Ως προς τη μαθησιακή διαδικασία, οι μαθητές/τριες:</a:t>
            </a:r>
            <a:endParaRPr sz="2501">
              <a:latin typeface="Calibri"/>
              <a:ea typeface="Calibri"/>
              <a:cs typeface="Calibri"/>
              <a:sym typeface="Calibri"/>
            </a:endParaRPr>
          </a:p>
          <a:p>
            <a:pPr indent="-270728">
              <a:spcBef>
                <a:spcPts val="244"/>
              </a:spcBef>
              <a:buSzPct val="100000"/>
              <a:buFont typeface="Calibri"/>
              <a:buChar char="➔"/>
            </a:pPr>
            <a:r>
              <a:rPr lang="el-GR" sz="2501">
                <a:latin typeface="Calibri"/>
                <a:ea typeface="Calibri"/>
                <a:cs typeface="Calibri"/>
                <a:sym typeface="Calibri"/>
              </a:rPr>
              <a:t>να αναπτύσσουν δεξιότητες που διευκολύνουν την αυτοκατευθυνόμενη ανακαλυπτική μάθηση,</a:t>
            </a:r>
            <a:endParaRPr sz="2501">
              <a:latin typeface="Calibri"/>
              <a:ea typeface="Calibri"/>
              <a:cs typeface="Calibri"/>
              <a:sym typeface="Calibri"/>
            </a:endParaRPr>
          </a:p>
          <a:p>
            <a:pPr indent="-270728">
              <a:spcBef>
                <a:spcPts val="0"/>
              </a:spcBef>
              <a:buSzPct val="100000"/>
              <a:buFont typeface="Calibri"/>
              <a:buChar char="➔"/>
            </a:pPr>
            <a:r>
              <a:rPr lang="el-GR" sz="2501">
                <a:latin typeface="Calibri"/>
                <a:ea typeface="Calibri"/>
                <a:cs typeface="Calibri"/>
                <a:sym typeface="Calibri"/>
              </a:rPr>
              <a:t>να αναπτύσσουν δεξιότητες αυτενέργειας ,ώστε «να μαθαίνουν πώς να μαθαίνουν»,</a:t>
            </a:r>
            <a:endParaRPr sz="2501">
              <a:latin typeface="Calibri"/>
              <a:ea typeface="Calibri"/>
              <a:cs typeface="Calibri"/>
              <a:sym typeface="Calibri"/>
            </a:endParaRPr>
          </a:p>
          <a:p>
            <a:pPr indent="-270728">
              <a:spcBef>
                <a:spcPts val="0"/>
              </a:spcBef>
              <a:buSzPct val="100000"/>
              <a:buFont typeface="Calibri"/>
              <a:buChar char="➔"/>
            </a:pPr>
            <a:r>
              <a:rPr lang="el-GR" sz="2501">
                <a:latin typeface="Calibri"/>
                <a:ea typeface="Calibri"/>
                <a:cs typeface="Calibri"/>
                <a:sym typeface="Calibri"/>
              </a:rPr>
              <a:t>να αναπτύσσουν δεξιότητες έκφρασης και διαπροσωπικής επικοινωνίας ώστε να αλληλεπιδρούν και να συνεργάζονται στο πλαίσιο της ομάδας, για την παραγωγή κοινού αποτελέσματος.</a:t>
            </a:r>
            <a:endParaRPr sz="2501">
              <a:latin typeface="Calibri"/>
              <a:ea typeface="Calibri"/>
              <a:cs typeface="Calibri"/>
              <a:sym typeface="Calibri"/>
            </a:endParaRPr>
          </a:p>
          <a:p>
            <a:pPr marL="0" indent="0">
              <a:spcBef>
                <a:spcPts val="244"/>
              </a:spcBef>
              <a:buSzPct val="82063"/>
              <a:buNone/>
            </a:pPr>
            <a:r>
              <a:rPr lang="el-GR" sz="2501" u="sng">
                <a:latin typeface="Calibri"/>
                <a:ea typeface="Calibri"/>
                <a:cs typeface="Calibri"/>
                <a:sym typeface="Calibri"/>
              </a:rPr>
              <a:t>Ως προς τη χρήση των ΤΠΕ οι μαθητές/τριες</a:t>
            </a:r>
            <a:r>
              <a:rPr lang="el-GR" sz="2501">
                <a:latin typeface="Calibri"/>
                <a:ea typeface="Calibri"/>
                <a:cs typeface="Calibri"/>
                <a:sym typeface="Calibri"/>
              </a:rPr>
              <a:t>:</a:t>
            </a:r>
            <a:endParaRPr sz="2501">
              <a:latin typeface="Calibri"/>
              <a:ea typeface="Calibri"/>
              <a:cs typeface="Calibri"/>
              <a:sym typeface="Calibri"/>
            </a:endParaRPr>
          </a:p>
          <a:p>
            <a:pPr indent="-270728">
              <a:spcBef>
                <a:spcPts val="244"/>
              </a:spcBef>
              <a:buSzPct val="100000"/>
              <a:buFont typeface="Calibri"/>
              <a:buChar char="➔"/>
            </a:pPr>
            <a:r>
              <a:rPr lang="el-GR" sz="2501">
                <a:latin typeface="Calibri"/>
                <a:ea typeface="Calibri"/>
                <a:cs typeface="Calibri"/>
                <a:sym typeface="Calibri"/>
              </a:rPr>
              <a:t>να χρησιμοποιούν αποτελεσματικά τα ψηφιακά εκπαιδευτικά εργαλεία που έχουν στη διάθεσή τους,</a:t>
            </a:r>
            <a:endParaRPr sz="2501">
              <a:latin typeface="Calibri"/>
              <a:ea typeface="Calibri"/>
              <a:cs typeface="Calibri"/>
              <a:sym typeface="Calibri"/>
            </a:endParaRPr>
          </a:p>
          <a:p>
            <a:pPr indent="-270728">
              <a:spcBef>
                <a:spcPts val="0"/>
              </a:spcBef>
              <a:buSzPct val="100000"/>
              <a:buFont typeface="Calibri"/>
              <a:buChar char="➔"/>
            </a:pPr>
            <a:r>
              <a:rPr lang="el-GR" sz="2501">
                <a:latin typeface="Calibri"/>
                <a:ea typeface="Calibri"/>
                <a:cs typeface="Calibri"/>
                <a:sym typeface="Calibri"/>
              </a:rPr>
              <a:t>να υιοθετήσουν θετική στάση απέναντι στη χρήση του Η/Υ ως μαθησιακού εργαλείου.</a:t>
            </a:r>
            <a:endParaRPr sz="2501">
              <a:latin typeface="Calibri"/>
              <a:ea typeface="Calibri"/>
              <a:cs typeface="Calibri"/>
              <a:sym typeface="Calibri"/>
            </a:endParaRPr>
          </a:p>
          <a:p>
            <a:pPr marL="0" indent="0">
              <a:spcBef>
                <a:spcPts val="244"/>
              </a:spcBef>
              <a:buSzPct val="82063"/>
              <a:buNone/>
            </a:pPr>
            <a:endParaRPr sz="2501">
              <a:latin typeface="Calibri"/>
              <a:ea typeface="Calibri"/>
              <a:cs typeface="Calibri"/>
              <a:sym typeface="Calibri"/>
            </a:endParaRPr>
          </a:p>
        </p:txBody>
      </p:sp>
    </p:spTree>
    <p:extLst>
      <p:ext uri="{BB962C8B-B14F-4D97-AF65-F5344CB8AC3E}">
        <p14:creationId xmlns:p14="http://schemas.microsoft.com/office/powerpoint/2010/main" val="2082438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graphicFrame>
        <p:nvGraphicFramePr>
          <p:cNvPr id="168" name="Google Shape;168;p7"/>
          <p:cNvGraphicFramePr/>
          <p:nvPr>
            <p:extLst>
              <p:ext uri="{D42A27DB-BD31-4B8C-83A1-F6EECF244321}">
                <p14:modId xmlns:p14="http://schemas.microsoft.com/office/powerpoint/2010/main" val="2090315895"/>
              </p:ext>
            </p:extLst>
          </p:nvPr>
        </p:nvGraphicFramePr>
        <p:xfrm>
          <a:off x="-1" y="0"/>
          <a:ext cx="9144001" cy="6797040"/>
        </p:xfrm>
        <a:graphic>
          <a:graphicData uri="http://schemas.openxmlformats.org/drawingml/2006/table">
            <a:tbl>
              <a:tblPr>
                <a:noFill/>
              </a:tblPr>
              <a:tblGrid>
                <a:gridCol w="1697821"/>
                <a:gridCol w="1904829"/>
                <a:gridCol w="453970"/>
                <a:gridCol w="1184545"/>
                <a:gridCol w="1882135"/>
                <a:gridCol w="2020701"/>
              </a:tblGrid>
              <a:tr h="359475">
                <a:tc gridSpan="6">
                  <a:txBody>
                    <a:bodyPr/>
                    <a:lstStyle/>
                    <a:p>
                      <a:pPr marL="0" marR="0" lvl="0" indent="180340" algn="ctr" rtl="0">
                        <a:lnSpc>
                          <a:spcPct val="100000"/>
                        </a:lnSpc>
                        <a:spcBef>
                          <a:spcPts val="0"/>
                        </a:spcBef>
                        <a:spcAft>
                          <a:spcPts val="0"/>
                        </a:spcAft>
                        <a:buClr>
                          <a:srgbClr val="000000"/>
                        </a:buClr>
                        <a:buSzPts val="2000"/>
                        <a:buFont typeface="Arial"/>
                        <a:buNone/>
                      </a:pPr>
                      <a:endParaRPr sz="1500" u="none" strike="noStrike" cap="none" dirty="0">
                        <a:solidFill>
                          <a:schemeClr val="accent1">
                            <a:lumMod val="20000"/>
                            <a:lumOff val="80000"/>
                          </a:schemeClr>
                        </a:solidFill>
                      </a:endParaRPr>
                    </a:p>
                    <a:p>
                      <a:pPr marL="0" marR="0" lvl="0" indent="180340" algn="ctr" rtl="0">
                        <a:lnSpc>
                          <a:spcPct val="100000"/>
                        </a:lnSpc>
                        <a:spcBef>
                          <a:spcPts val="0"/>
                        </a:spcBef>
                        <a:spcAft>
                          <a:spcPts val="0"/>
                        </a:spcAft>
                        <a:buClr>
                          <a:srgbClr val="000000"/>
                        </a:buClr>
                        <a:buSzPts val="2000"/>
                        <a:buFont typeface="Arial"/>
                        <a:buNone/>
                      </a:pPr>
                      <a:r>
                        <a:rPr lang="el-GR" sz="1500" u="none" strike="noStrike" cap="none" dirty="0">
                          <a:solidFill>
                            <a:schemeClr val="accent1">
                              <a:lumMod val="20000"/>
                              <a:lumOff val="80000"/>
                            </a:schemeClr>
                          </a:solidFill>
                        </a:rPr>
                        <a:t>Πίνακας 1 : Περιγραφή δραστηριοτήτων Διδακτικού Σεναρίου</a:t>
                      </a:r>
                      <a:endParaRPr sz="1100" u="none" strike="noStrike" cap="none" dirty="0">
                        <a:solidFill>
                          <a:schemeClr val="accent1">
                            <a:lumMod val="20000"/>
                            <a:lumOff val="80000"/>
                          </a:schemeClr>
                        </a:solidFill>
                      </a:endParaRPr>
                    </a:p>
                    <a:p>
                      <a:pPr marL="0" marR="0" lvl="0" indent="0" algn="ctr"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800" u="none" strike="noStrike" cap="none" dirty="0">
                        <a:solidFill>
                          <a:schemeClr val="accent1">
                            <a:lumMod val="20000"/>
                            <a:lumOff val="80000"/>
                          </a:schemeClr>
                        </a:solidFill>
                        <a:latin typeface="Calibri"/>
                        <a:ea typeface="Calibri"/>
                        <a:cs typeface="Calibri"/>
                        <a:sym typeface="Calibri"/>
                      </a:endParaRPr>
                    </a:p>
                  </a:txBody>
                  <a:tcPr marL="30244" marR="30244"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6088">
                <a:tc gridSpan="6">
                  <a:txBody>
                    <a:bodyPr/>
                    <a:lstStyle/>
                    <a:p>
                      <a:pPr marL="0" marR="0" lvl="0" indent="0" algn="ctr"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Α΄ Μέρος</a:t>
                      </a:r>
                      <a:endParaRPr sz="1100" u="none" strike="noStrike" cap="none" dirty="0">
                        <a:solidFill>
                          <a:schemeClr val="accent1">
                            <a:lumMod val="20000"/>
                            <a:lumOff val="80000"/>
                          </a:schemeClr>
                        </a:solidFill>
                      </a:endParaRPr>
                    </a:p>
                    <a:p>
                      <a:pPr marL="0" marR="0" lvl="0" indent="0" algn="ctr"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800" u="none" strike="noStrike" cap="none" dirty="0">
                        <a:solidFill>
                          <a:schemeClr val="accent1">
                            <a:lumMod val="20000"/>
                            <a:lumOff val="80000"/>
                          </a:schemeClr>
                        </a:solidFill>
                        <a:latin typeface="Calibri"/>
                        <a:ea typeface="Calibri"/>
                        <a:cs typeface="Calibri"/>
                        <a:sym typeface="Calibri"/>
                      </a:endParaRPr>
                    </a:p>
                  </a:txBody>
                  <a:tcPr marL="30244" marR="30244"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156088">
                <a:tc gridSpan="6">
                  <a:txBody>
                    <a:bodyPr/>
                    <a:lstStyle/>
                    <a:p>
                      <a:pPr marL="0" marR="0" lvl="0" indent="0" algn="ctr"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1η ώρα ασύγχρονης διδασκαλίας e- class (πριν την τάξη)</a:t>
                      </a:r>
                      <a:endParaRPr sz="1100" u="none" strike="noStrike" cap="none">
                        <a:solidFill>
                          <a:schemeClr val="accent1">
                            <a:lumMod val="20000"/>
                            <a:lumOff val="80000"/>
                          </a:schemeClr>
                        </a:solidFill>
                      </a:endParaRPr>
                    </a:p>
                    <a:p>
                      <a:pPr marL="0" marR="0" lvl="0" indent="0" algn="ctr"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234134">
                <a:tc>
                  <a:txBody>
                    <a:bodyPr/>
                    <a:lstStyle/>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α/α</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5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Δραστηριότητες</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71755" marR="71755"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Χρόνος</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Διδακτική Τεχνική</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Περιγραφή των δραστηριοτήτων</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Εκπαιδευτικά μέσα</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r>
              <a:tr h="3511980">
                <a:tc>
                  <a:txBody>
                    <a:bodyPr/>
                    <a:lstStyle/>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1</a:t>
                      </a:r>
                      <a:r>
                        <a:rPr lang="el-GR" sz="800" u="none" strike="noStrike" cap="none" baseline="30000">
                          <a:solidFill>
                            <a:schemeClr val="accent1">
                              <a:lumMod val="20000"/>
                              <a:lumOff val="80000"/>
                            </a:schemeClr>
                          </a:solidFill>
                        </a:rPr>
                        <a:t>η</a:t>
                      </a:r>
                      <a:r>
                        <a:rPr lang="el-GR" sz="800" u="none" strike="noStrike" cap="none">
                          <a:solidFill>
                            <a:schemeClr val="accent1">
                              <a:lumMod val="20000"/>
                              <a:lumOff val="80000"/>
                            </a:schemeClr>
                          </a:solidFill>
                        </a:rPr>
                        <a:t>Διδακτική ώρα</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600"/>
                        <a:buFont typeface="Arial"/>
                        <a:buNone/>
                      </a:pPr>
                      <a:r>
                        <a:rPr lang="el-GR" sz="500" u="none" strike="noStrike" cap="none">
                          <a:solidFill>
                            <a:schemeClr val="accent1">
                              <a:lumMod val="20000"/>
                              <a:lumOff val="80000"/>
                            </a:schemeClr>
                          </a:solidFill>
                        </a:rPr>
                        <a:t> </a:t>
                      </a:r>
                      <a:endParaRPr sz="5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Ασύγχρονη πλατφόρμα</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Ενημέρωση των μαθητών</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Παροχή νέας γνώσης</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Παρακολούθηση διαδραστικού βίντεο και μελέτη</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παρουσίασης</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Άσκηση αυτοξιολόγησης και ανατροφοδότησης</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10΄</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25΄</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10΄</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a:solidFill>
                            <a:schemeClr val="accent1">
                              <a:lumMod val="20000"/>
                              <a:lumOff val="80000"/>
                            </a:schemeClr>
                          </a:solidFill>
                        </a:rPr>
                        <a:t>΄</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Ενημέρωση - Συζήτηση</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Βίντεο: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dirty="0">
                          <a:solidFill>
                            <a:schemeClr val="accent1">
                              <a:lumMod val="20000"/>
                              <a:lumOff val="80000"/>
                            </a:schemeClr>
                          </a:solidFill>
                          <a:hlinkClick r:id="rId3"/>
                        </a:rPr>
                        <a:t>Πολλαπλασιασμός με μοσχεύματα</a:t>
                      </a:r>
                      <a:endParaRPr sz="8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dirty="0">
                          <a:solidFill>
                            <a:schemeClr val="accent1">
                              <a:lumMod val="20000"/>
                              <a:lumOff val="80000"/>
                            </a:schemeClr>
                          </a:solidFill>
                          <a:hlinkClick r:id="rId4"/>
                        </a:rPr>
                        <a:t>Πολλαπλασιασμός με μοσχεύματα φύλλου</a:t>
                      </a:r>
                      <a:endParaRPr sz="8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dirty="0">
                          <a:solidFill>
                            <a:schemeClr val="accent1">
                              <a:lumMod val="20000"/>
                              <a:lumOff val="80000"/>
                            </a:schemeClr>
                          </a:solidFill>
                          <a:hlinkClick r:id="rId5"/>
                        </a:rPr>
                        <a:t>KOYIZ</a:t>
                      </a:r>
                      <a:endParaRPr sz="8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dirty="0">
                          <a:solidFill>
                            <a:schemeClr val="accent1">
                              <a:lumMod val="20000"/>
                              <a:lumOff val="80000"/>
                            </a:schemeClr>
                          </a:solidFill>
                        </a:rPr>
                        <a:t> </a:t>
                      </a:r>
                      <a:endParaRPr sz="800" u="none" strike="noStrike" cap="none" dirty="0">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100"/>
                        <a:buFont typeface="Arial"/>
                        <a:buNone/>
                      </a:pPr>
                      <a:r>
                        <a:rPr lang="el-GR" sz="800" u="sng" strike="noStrike" cap="none">
                          <a:solidFill>
                            <a:schemeClr val="accent1">
                              <a:lumMod val="20000"/>
                              <a:lumOff val="80000"/>
                            </a:schemeClr>
                          </a:solidFill>
                        </a:rPr>
                        <a:t>Ο εκπαιδευτικός</a:t>
                      </a:r>
                      <a:r>
                        <a:rPr lang="el-GR" sz="800" u="none" strike="noStrike" cap="none">
                          <a:solidFill>
                            <a:schemeClr val="accent1">
                              <a:lumMod val="20000"/>
                              <a:lumOff val="80000"/>
                            </a:schemeClr>
                          </a:solidFill>
                        </a:rPr>
                        <a:t> ενημερώνει τους μαθητές για το μάθημα και τους στόχους του, καθώς και για τις δραστηριότητες που θα ακολουθήσουν.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a:solidFill>
                            <a:schemeClr val="accent1">
                              <a:lumMod val="20000"/>
                              <a:lumOff val="80000"/>
                            </a:schemeClr>
                          </a:solidFill>
                        </a:rPr>
                        <a:t>O εκπαιδευτικός</a:t>
                      </a:r>
                      <a:r>
                        <a:rPr lang="el-GR" sz="800" u="none" strike="noStrike" cap="none">
                          <a:solidFill>
                            <a:schemeClr val="accent1">
                              <a:lumMod val="20000"/>
                              <a:lumOff val="80000"/>
                            </a:schemeClr>
                          </a:solidFill>
                        </a:rPr>
                        <a:t> αναρτά βίντεο με διαδραστικά στοιχεία και παρουσίαση (ppt) για περισσότερες πληροφορίες.</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a:solidFill>
                            <a:schemeClr val="accent1">
                              <a:lumMod val="20000"/>
                              <a:lumOff val="80000"/>
                            </a:schemeClr>
                          </a:solidFill>
                        </a:rPr>
                        <a:t>Οι μαθητές</a:t>
                      </a:r>
                      <a:endParaRPr sz="8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κατά τη διάρκεια προβολής των βίντεο απαντούν (ατομικά) σε σχετικές ερωτήσεις, τις οποίες μπορούν να επαναλάβουν, εάν δεν τις απαντήσουν σωστά.</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a:solidFill>
                            <a:schemeClr val="accent1">
                              <a:lumMod val="20000"/>
                              <a:lumOff val="80000"/>
                            </a:schemeClr>
                          </a:solidFill>
                        </a:rPr>
                        <a:t>Ο εκπαιδευτικός</a:t>
                      </a:r>
                      <a:r>
                        <a:rPr lang="el-GR" sz="800" u="none" strike="noStrike" cap="none">
                          <a:solidFill>
                            <a:schemeClr val="accent1">
                              <a:lumMod val="20000"/>
                              <a:lumOff val="80000"/>
                            </a:schemeClr>
                          </a:solidFill>
                        </a:rPr>
                        <a:t> αναρτά κουίζ για αυτοαξιόλογηση και ανατροφοδότηση.</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a:solidFill>
                            <a:schemeClr val="accent1">
                              <a:lumMod val="20000"/>
                              <a:lumOff val="80000"/>
                            </a:schemeClr>
                          </a:solidFill>
                        </a:rPr>
                        <a:t>Οι μαθητές</a:t>
                      </a:r>
                      <a:endParaRPr sz="8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απαντούν σε ένα σετ ερωτήσεων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sng" strike="noStrike" cap="none">
                          <a:solidFill>
                            <a:schemeClr val="accent1">
                              <a:lumMod val="20000"/>
                              <a:lumOff val="80000"/>
                            </a:schemeClr>
                          </a:solidFill>
                        </a:rPr>
                        <a:t>Επιδίωξη μαθησιακών αποτελεσμάτων:</a:t>
                      </a:r>
                      <a:r>
                        <a:rPr lang="el-GR" sz="800" u="none" strike="noStrike" cap="none">
                          <a:solidFill>
                            <a:schemeClr val="accent1">
                              <a:lumMod val="20000"/>
                              <a:lumOff val="80000"/>
                            </a:schemeClr>
                          </a:solidFill>
                        </a:rPr>
                        <a:t> 1,2,4,5,7,8</a:t>
                      </a:r>
                      <a:endParaRPr sz="1100" u="none" strike="noStrike" cap="none">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100"/>
                        <a:buFont typeface="Arial"/>
                        <a:buNone/>
                      </a:pPr>
                      <a:r>
                        <a:rPr lang="el-GR" sz="800" u="none" strike="noStrike" cap="none">
                          <a:solidFill>
                            <a:schemeClr val="accent1">
                              <a:lumMod val="20000"/>
                              <a:lumOff val="80000"/>
                            </a:schemeClr>
                          </a:solidFill>
                        </a:rPr>
                        <a:t> </a:t>
                      </a:r>
                      <a:endParaRPr sz="800" u="none" strike="noStrike" cap="none">
                        <a:solidFill>
                          <a:schemeClr val="accent1">
                            <a:lumMod val="20000"/>
                            <a:lumOff val="80000"/>
                          </a:schemeClr>
                        </a:solidFill>
                        <a:latin typeface="Calibri"/>
                        <a:ea typeface="Calibri"/>
                        <a:cs typeface="Calibri"/>
                        <a:sym typeface="Calibri"/>
                      </a:endParaRPr>
                    </a:p>
                  </a:txBody>
                  <a:tcPr marL="30244" marR="30244" marT="0" marB="0"/>
                </a:tc>
                <a:tc>
                  <a:txBody>
                    <a:bodyPr/>
                    <a:lstStyle/>
                    <a:p>
                      <a:pPr marL="0" marR="0" lvl="0" indent="0" algn="l" rtl="0">
                        <a:lnSpc>
                          <a:spcPct val="100000"/>
                        </a:lnSpc>
                        <a:spcBef>
                          <a:spcPts val="0"/>
                        </a:spcBef>
                        <a:spcAft>
                          <a:spcPts val="0"/>
                        </a:spcAft>
                        <a:buClr>
                          <a:srgbClr val="000000"/>
                        </a:buClr>
                        <a:buSzPts val="1000"/>
                        <a:buFont typeface="Arial"/>
                        <a:buNone/>
                      </a:pPr>
                      <a:r>
                        <a:rPr lang="el-GR" sz="800" u="none" strike="noStrike" cap="none" dirty="0" err="1">
                          <a:solidFill>
                            <a:schemeClr val="accent1">
                              <a:lumMod val="20000"/>
                              <a:lumOff val="80000"/>
                            </a:schemeClr>
                          </a:solidFill>
                        </a:rPr>
                        <a:t>eClass</a:t>
                      </a:r>
                      <a:r>
                        <a:rPr lang="el-GR" sz="800" u="none" strike="noStrike" cap="none" dirty="0">
                          <a:solidFill>
                            <a:schemeClr val="accent1">
                              <a:lumMod val="20000"/>
                              <a:lumOff val="80000"/>
                            </a:schemeClr>
                          </a:solidFill>
                        </a:rPr>
                        <a:t>/Ενότητες: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οργάνωση του μαθήματος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err="1">
                          <a:solidFill>
                            <a:schemeClr val="accent1">
                              <a:lumMod val="20000"/>
                              <a:lumOff val="80000"/>
                            </a:schemeClr>
                          </a:solidFill>
                        </a:rPr>
                        <a:t>eClass</a:t>
                      </a:r>
                      <a:r>
                        <a:rPr lang="el-GR" sz="800" u="none" strike="noStrike" cap="none" dirty="0">
                          <a:solidFill>
                            <a:schemeClr val="accent1">
                              <a:lumMod val="20000"/>
                              <a:lumOff val="80000"/>
                            </a:schemeClr>
                          </a:solidFill>
                        </a:rPr>
                        <a:t>/Μηνύματα: αποστολή μηνυμάτων στους χρήστες</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err="1">
                          <a:solidFill>
                            <a:schemeClr val="accent1">
                              <a:lumMod val="20000"/>
                              <a:lumOff val="80000"/>
                            </a:schemeClr>
                          </a:solidFill>
                        </a:rPr>
                        <a:t>eClass</a:t>
                      </a:r>
                      <a:r>
                        <a:rPr lang="el-GR" sz="800" u="none" strike="noStrike" cap="none" dirty="0">
                          <a:solidFill>
                            <a:schemeClr val="accent1">
                              <a:lumMod val="20000"/>
                              <a:lumOff val="80000"/>
                            </a:schemeClr>
                          </a:solidFill>
                        </a:rPr>
                        <a:t>/Συζητήσεις: δημιουργία και διαχείριση συζητήσεων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e </a:t>
                      </a:r>
                      <a:r>
                        <a:rPr lang="el-GR" sz="800" u="none" strike="noStrike" cap="none" dirty="0" err="1">
                          <a:solidFill>
                            <a:schemeClr val="accent1">
                              <a:lumMod val="20000"/>
                              <a:lumOff val="80000"/>
                            </a:schemeClr>
                          </a:solidFill>
                        </a:rPr>
                        <a:t>Class</a:t>
                      </a:r>
                      <a:r>
                        <a:rPr lang="el-GR" sz="800" u="none" strike="noStrike" cap="none" dirty="0">
                          <a:solidFill>
                            <a:schemeClr val="accent1">
                              <a:lumMod val="20000"/>
                              <a:lumOff val="80000"/>
                            </a:schemeClr>
                          </a:solidFill>
                        </a:rPr>
                        <a:t>/Έγγραφα: για την παρουσίαση του εκπαιδευτικού υλικού</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err="1">
                          <a:solidFill>
                            <a:schemeClr val="accent1">
                              <a:lumMod val="20000"/>
                              <a:lumOff val="80000"/>
                            </a:schemeClr>
                          </a:solidFill>
                        </a:rPr>
                        <a:t>eme</a:t>
                      </a:r>
                      <a:r>
                        <a:rPr lang="el-GR" sz="800" u="none" strike="noStrike" cap="none" dirty="0">
                          <a:solidFill>
                            <a:schemeClr val="accent1">
                              <a:lumMod val="20000"/>
                              <a:lumOff val="80000"/>
                            </a:schemeClr>
                          </a:solidFill>
                        </a:rPr>
                        <a:t> /</a:t>
                      </a:r>
                      <a:r>
                        <a:rPr lang="el-GR" sz="800" u="none" strike="noStrike" cap="none" dirty="0" err="1">
                          <a:solidFill>
                            <a:schemeClr val="accent1">
                              <a:lumMod val="20000"/>
                              <a:lumOff val="80000"/>
                            </a:schemeClr>
                          </a:solidFill>
                        </a:rPr>
                        <a:t>content</a:t>
                      </a:r>
                      <a:r>
                        <a:rPr lang="el-GR" sz="800" u="none" strike="noStrike" cap="none" dirty="0">
                          <a:solidFill>
                            <a:schemeClr val="accent1">
                              <a:lumMod val="20000"/>
                              <a:lumOff val="80000"/>
                            </a:schemeClr>
                          </a:solidFill>
                        </a:rPr>
                        <a:t> για τη δημιουργία</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err="1">
                          <a:solidFill>
                            <a:schemeClr val="accent1">
                              <a:lumMod val="20000"/>
                              <a:lumOff val="80000"/>
                            </a:schemeClr>
                          </a:solidFill>
                        </a:rPr>
                        <a:t>διαδραστικών</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αντικειμένων</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1100" u="none" strike="noStrike" cap="none" dirty="0">
                        <a:solidFill>
                          <a:schemeClr val="accent1">
                            <a:lumMod val="20000"/>
                            <a:lumOff val="80000"/>
                          </a:schemeClr>
                        </a:solidFill>
                      </a:endParaRPr>
                    </a:p>
                    <a:p>
                      <a:pPr marL="0" marR="0" lvl="0" indent="0" algn="l" rtl="0">
                        <a:lnSpc>
                          <a:spcPct val="100000"/>
                        </a:lnSpc>
                        <a:spcBef>
                          <a:spcPts val="0"/>
                        </a:spcBef>
                        <a:spcAft>
                          <a:spcPts val="0"/>
                        </a:spcAft>
                        <a:buClr>
                          <a:srgbClr val="000000"/>
                        </a:buClr>
                        <a:buSzPts val="1000"/>
                        <a:buFont typeface="Arial"/>
                        <a:buNone/>
                      </a:pPr>
                      <a:r>
                        <a:rPr lang="el-GR" sz="800" u="none" strike="noStrike" cap="none" dirty="0">
                          <a:solidFill>
                            <a:schemeClr val="accent1">
                              <a:lumMod val="20000"/>
                              <a:lumOff val="80000"/>
                            </a:schemeClr>
                          </a:solidFill>
                        </a:rPr>
                        <a:t> </a:t>
                      </a:r>
                      <a:endParaRPr sz="800" u="none" strike="noStrike" cap="none" dirty="0">
                        <a:solidFill>
                          <a:schemeClr val="accent1">
                            <a:lumMod val="20000"/>
                            <a:lumOff val="80000"/>
                          </a:schemeClr>
                        </a:solidFill>
                        <a:latin typeface="Calibri"/>
                        <a:ea typeface="Calibri"/>
                        <a:cs typeface="Calibri"/>
                        <a:sym typeface="Calibri"/>
                      </a:endParaRPr>
                    </a:p>
                  </a:txBody>
                  <a:tcPr marL="30244" marR="30244" marT="0" marB="0"/>
                </a:tc>
              </a:tr>
            </a:tbl>
          </a:graphicData>
        </a:graphic>
      </p:graphicFrame>
    </p:spTree>
    <p:extLst>
      <p:ext uri="{BB962C8B-B14F-4D97-AF65-F5344CB8AC3E}">
        <p14:creationId xmlns:p14="http://schemas.microsoft.com/office/powerpoint/2010/main" val="4198893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556653bd76_2_8"/>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endParaRPr/>
          </a:p>
        </p:txBody>
      </p:sp>
      <p:sp>
        <p:nvSpPr>
          <p:cNvPr id="174" name="Google Shape;174;g1556653bd76_2_8"/>
          <p:cNvSpPr txBox="1">
            <a:spLocks noGrp="1"/>
          </p:cNvSpPr>
          <p:nvPr>
            <p:ph type="body" idx="1"/>
          </p:nvPr>
        </p:nvSpPr>
        <p:spPr>
          <a:xfrm>
            <a:off x="1485900" y="1451610"/>
            <a:ext cx="6172200" cy="3291750"/>
          </a:xfrm>
          <a:prstGeom prst="rect">
            <a:avLst/>
          </a:prstGeom>
          <a:noFill/>
          <a:ln>
            <a:noFill/>
          </a:ln>
        </p:spPr>
        <p:txBody>
          <a:bodyPr spcFirstLastPara="1" wrap="square" lIns="68569" tIns="34275" rIns="68569" bIns="34275" anchor="t" anchorCtr="0">
            <a:normAutofit/>
          </a:bodyPr>
          <a:lstStyle/>
          <a:p>
            <a:pPr marL="0" indent="0">
              <a:buNone/>
            </a:pPr>
            <a:endParaRPr/>
          </a:p>
        </p:txBody>
      </p:sp>
      <p:pic>
        <p:nvPicPr>
          <p:cNvPr id="175" name="Google Shape;175;g1556653bd76_2_8"/>
          <p:cNvPicPr preferRelativeResize="0"/>
          <p:nvPr/>
        </p:nvPicPr>
        <p:blipFill rotWithShape="1">
          <a:blip r:embed="rId3">
            <a:alphaModFix/>
          </a:blip>
          <a:srcRect t="4350" b="-4349"/>
          <a:stretch/>
        </p:blipFill>
        <p:spPr>
          <a:xfrm>
            <a:off x="1143001" y="104616"/>
            <a:ext cx="6857999" cy="5228156"/>
          </a:xfrm>
          <a:prstGeom prst="rect">
            <a:avLst/>
          </a:prstGeom>
          <a:noFill/>
          <a:ln>
            <a:noFill/>
          </a:ln>
        </p:spPr>
      </p:pic>
    </p:spTree>
    <p:extLst>
      <p:ext uri="{BB962C8B-B14F-4D97-AF65-F5344CB8AC3E}">
        <p14:creationId xmlns:p14="http://schemas.microsoft.com/office/powerpoint/2010/main" val="2386576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556653bd76_1_28"/>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endParaRPr/>
          </a:p>
        </p:txBody>
      </p:sp>
      <p:sp>
        <p:nvSpPr>
          <p:cNvPr id="181" name="Google Shape;181;g1556653bd76_1_28"/>
          <p:cNvSpPr txBox="1">
            <a:spLocks noGrp="1"/>
          </p:cNvSpPr>
          <p:nvPr>
            <p:ph type="body" idx="1"/>
          </p:nvPr>
        </p:nvSpPr>
        <p:spPr>
          <a:xfrm>
            <a:off x="1485900" y="1451610"/>
            <a:ext cx="6172200" cy="3291750"/>
          </a:xfrm>
          <a:prstGeom prst="rect">
            <a:avLst/>
          </a:prstGeom>
          <a:noFill/>
          <a:ln>
            <a:noFill/>
          </a:ln>
        </p:spPr>
        <p:txBody>
          <a:bodyPr spcFirstLastPara="1" wrap="square" lIns="68569" tIns="34275" rIns="68569" bIns="34275" anchor="t" anchorCtr="0">
            <a:normAutofit/>
          </a:bodyPr>
          <a:lstStyle/>
          <a:p>
            <a:pPr marL="0" indent="0">
              <a:buNone/>
            </a:pPr>
            <a:endParaRPr/>
          </a:p>
        </p:txBody>
      </p:sp>
      <p:pic>
        <p:nvPicPr>
          <p:cNvPr id="182" name="Google Shape;182;g1556653bd76_1_28"/>
          <p:cNvPicPr preferRelativeResize="0"/>
          <p:nvPr/>
        </p:nvPicPr>
        <p:blipFill rotWithShape="1">
          <a:blip r:embed="rId3">
            <a:alphaModFix/>
          </a:blip>
          <a:srcRect/>
          <a:stretch/>
        </p:blipFill>
        <p:spPr>
          <a:xfrm>
            <a:off x="1143000" y="1"/>
            <a:ext cx="6858001" cy="5143499"/>
          </a:xfrm>
          <a:prstGeom prst="rect">
            <a:avLst/>
          </a:prstGeom>
          <a:noFill/>
          <a:ln>
            <a:noFill/>
          </a:ln>
        </p:spPr>
      </p:pic>
    </p:spTree>
    <p:extLst>
      <p:ext uri="{BB962C8B-B14F-4D97-AF65-F5344CB8AC3E}">
        <p14:creationId xmlns:p14="http://schemas.microsoft.com/office/powerpoint/2010/main" val="868790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556653bd76_2_14"/>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endParaRPr/>
          </a:p>
        </p:txBody>
      </p:sp>
      <p:sp>
        <p:nvSpPr>
          <p:cNvPr id="188" name="Google Shape;188;g1556653bd76_2_14"/>
          <p:cNvSpPr txBox="1">
            <a:spLocks noGrp="1"/>
          </p:cNvSpPr>
          <p:nvPr>
            <p:ph type="body" idx="1"/>
          </p:nvPr>
        </p:nvSpPr>
        <p:spPr>
          <a:xfrm>
            <a:off x="1485900" y="1451610"/>
            <a:ext cx="6172200" cy="3291750"/>
          </a:xfrm>
          <a:prstGeom prst="rect">
            <a:avLst/>
          </a:prstGeom>
          <a:noFill/>
          <a:ln>
            <a:noFill/>
          </a:ln>
        </p:spPr>
        <p:txBody>
          <a:bodyPr spcFirstLastPara="1" wrap="square" lIns="68569" tIns="34275" rIns="68569" bIns="34275" anchor="t" anchorCtr="0">
            <a:normAutofit/>
          </a:bodyPr>
          <a:lstStyle/>
          <a:p>
            <a:pPr marL="0" indent="0">
              <a:buNone/>
            </a:pPr>
            <a:endParaRPr/>
          </a:p>
        </p:txBody>
      </p:sp>
      <p:pic>
        <p:nvPicPr>
          <p:cNvPr id="189" name="Google Shape;189;g1556653bd76_2_14"/>
          <p:cNvPicPr preferRelativeResize="0"/>
          <p:nvPr/>
        </p:nvPicPr>
        <p:blipFill rotWithShape="1">
          <a:blip r:embed="rId3">
            <a:alphaModFix/>
          </a:blip>
          <a:srcRect/>
          <a:stretch/>
        </p:blipFill>
        <p:spPr>
          <a:xfrm>
            <a:off x="1143001" y="-14381"/>
            <a:ext cx="6857999" cy="5143500"/>
          </a:xfrm>
          <a:prstGeom prst="rect">
            <a:avLst/>
          </a:prstGeom>
          <a:noFill/>
          <a:ln>
            <a:noFill/>
          </a:ln>
        </p:spPr>
      </p:pic>
    </p:spTree>
    <p:extLst>
      <p:ext uri="{BB962C8B-B14F-4D97-AF65-F5344CB8AC3E}">
        <p14:creationId xmlns:p14="http://schemas.microsoft.com/office/powerpoint/2010/main" val="1288352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556653bd76_2_20"/>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endParaRPr/>
          </a:p>
        </p:txBody>
      </p:sp>
      <p:sp>
        <p:nvSpPr>
          <p:cNvPr id="195" name="Google Shape;195;g1556653bd76_2_20"/>
          <p:cNvSpPr txBox="1">
            <a:spLocks noGrp="1"/>
          </p:cNvSpPr>
          <p:nvPr>
            <p:ph type="body" idx="1"/>
          </p:nvPr>
        </p:nvSpPr>
        <p:spPr>
          <a:xfrm>
            <a:off x="1485900" y="1451610"/>
            <a:ext cx="6172200" cy="3291750"/>
          </a:xfrm>
          <a:prstGeom prst="rect">
            <a:avLst/>
          </a:prstGeom>
          <a:noFill/>
          <a:ln>
            <a:noFill/>
          </a:ln>
        </p:spPr>
        <p:txBody>
          <a:bodyPr spcFirstLastPara="1" wrap="square" lIns="68569" tIns="34275" rIns="68569" bIns="34275" anchor="t" anchorCtr="0">
            <a:normAutofit/>
          </a:bodyPr>
          <a:lstStyle/>
          <a:p>
            <a:pPr marL="0" indent="0">
              <a:buNone/>
            </a:pPr>
            <a:endParaRPr/>
          </a:p>
        </p:txBody>
      </p:sp>
      <p:pic>
        <p:nvPicPr>
          <p:cNvPr id="196" name="Google Shape;196;g1556653bd76_2_20"/>
          <p:cNvPicPr preferRelativeResize="0"/>
          <p:nvPr/>
        </p:nvPicPr>
        <p:blipFill rotWithShape="1">
          <a:blip r:embed="rId3">
            <a:alphaModFix/>
          </a:blip>
          <a:srcRect/>
          <a:stretch/>
        </p:blipFill>
        <p:spPr>
          <a:xfrm>
            <a:off x="1143000" y="-42402"/>
            <a:ext cx="6929438" cy="5185902"/>
          </a:xfrm>
          <a:prstGeom prst="rect">
            <a:avLst/>
          </a:prstGeom>
          <a:noFill/>
          <a:ln>
            <a:noFill/>
          </a:ln>
        </p:spPr>
      </p:pic>
    </p:spTree>
    <p:extLst>
      <p:ext uri="{BB962C8B-B14F-4D97-AF65-F5344CB8AC3E}">
        <p14:creationId xmlns:p14="http://schemas.microsoft.com/office/powerpoint/2010/main" val="2416876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59052b04fc_0_34"/>
          <p:cNvSpPr txBox="1">
            <a:spLocks noGrp="1"/>
          </p:cNvSpPr>
          <p:nvPr>
            <p:ph type="title"/>
          </p:nvPr>
        </p:nvSpPr>
        <p:spPr>
          <a:xfrm>
            <a:off x="1485900" y="528066"/>
            <a:ext cx="6172200" cy="857250"/>
          </a:xfrm>
          <a:prstGeom prst="rect">
            <a:avLst/>
          </a:prstGeom>
        </p:spPr>
        <p:txBody>
          <a:bodyPr spcFirstLastPara="1" wrap="square" lIns="0" tIns="34275" rIns="0" bIns="0" anchor="b" anchorCtr="0">
            <a:normAutofit/>
          </a:bodyPr>
          <a:lstStyle/>
          <a:p>
            <a:pPr algn="ctr">
              <a:lnSpc>
                <a:spcPct val="115000"/>
              </a:lnSpc>
              <a:spcBef>
                <a:spcPts val="900"/>
              </a:spcBef>
              <a:buClr>
                <a:schemeClr val="dk1"/>
              </a:buClr>
              <a:buSzPts val="1100"/>
            </a:pPr>
            <a:r>
              <a:rPr lang="el-GR" sz="2250">
                <a:solidFill>
                  <a:schemeClr val="lt1"/>
                </a:solidFill>
              </a:rPr>
              <a:t>Διαδραστικό βίντεο αναρτημένο στην e-class</a:t>
            </a:r>
            <a:endParaRPr sz="2250">
              <a:solidFill>
                <a:schemeClr val="lt1"/>
              </a:solidFill>
            </a:endParaRPr>
          </a:p>
          <a:p>
            <a:endParaRPr sz="2250">
              <a:solidFill>
                <a:schemeClr val="lt1"/>
              </a:solidFill>
            </a:endParaRPr>
          </a:p>
        </p:txBody>
      </p:sp>
      <p:sp>
        <p:nvSpPr>
          <p:cNvPr id="202" name="Google Shape;202;g159052b04fc_0_34"/>
          <p:cNvSpPr txBox="1">
            <a:spLocks noGrp="1"/>
          </p:cNvSpPr>
          <p:nvPr>
            <p:ph type="body" idx="1"/>
          </p:nvPr>
        </p:nvSpPr>
        <p:spPr>
          <a:xfrm>
            <a:off x="1485900" y="1451610"/>
            <a:ext cx="6172200" cy="3291750"/>
          </a:xfrm>
          <a:prstGeom prst="rect">
            <a:avLst/>
          </a:prstGeom>
        </p:spPr>
        <p:txBody>
          <a:bodyPr spcFirstLastPara="1" wrap="square" lIns="68569" tIns="34275" rIns="68569" bIns="34275" anchor="t" anchorCtr="0">
            <a:normAutofit/>
          </a:bodyPr>
          <a:lstStyle/>
          <a:p>
            <a:pPr marL="0" indent="0">
              <a:buNone/>
            </a:pPr>
            <a:endParaRPr/>
          </a:p>
        </p:txBody>
      </p:sp>
      <p:pic>
        <p:nvPicPr>
          <p:cNvPr id="203" name="Google Shape;203;g159052b04fc_0_34"/>
          <p:cNvPicPr preferRelativeResize="0"/>
          <p:nvPr/>
        </p:nvPicPr>
        <p:blipFill>
          <a:blip r:embed="rId3">
            <a:alphaModFix/>
          </a:blip>
          <a:stretch>
            <a:fillRect/>
          </a:stretch>
        </p:blipFill>
        <p:spPr>
          <a:xfrm>
            <a:off x="1314451" y="1261807"/>
            <a:ext cx="6515099" cy="2926568"/>
          </a:xfrm>
          <a:prstGeom prst="rect">
            <a:avLst/>
          </a:prstGeom>
          <a:noFill/>
          <a:ln>
            <a:noFill/>
          </a:ln>
        </p:spPr>
      </p:pic>
    </p:spTree>
    <p:extLst>
      <p:ext uri="{BB962C8B-B14F-4D97-AF65-F5344CB8AC3E}">
        <p14:creationId xmlns:p14="http://schemas.microsoft.com/office/powerpoint/2010/main" val="775339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55a66d0bd8_1_2"/>
          <p:cNvSpPr txBox="1">
            <a:spLocks noGrp="1"/>
          </p:cNvSpPr>
          <p:nvPr>
            <p:ph type="title"/>
          </p:nvPr>
        </p:nvSpPr>
        <p:spPr>
          <a:xfrm>
            <a:off x="1485900" y="267191"/>
            <a:ext cx="6172200" cy="694800"/>
          </a:xfrm>
          <a:prstGeom prst="rect">
            <a:avLst/>
          </a:prstGeom>
          <a:noFill/>
          <a:ln>
            <a:noFill/>
          </a:ln>
        </p:spPr>
        <p:txBody>
          <a:bodyPr spcFirstLastPara="1" wrap="square" lIns="0" tIns="34275" rIns="0" bIns="0" anchor="b" anchorCtr="0">
            <a:normAutofit fontScale="90000"/>
          </a:bodyPr>
          <a:lstStyle/>
          <a:p>
            <a:pPr>
              <a:buSzPct val="100000"/>
            </a:pPr>
            <a:r>
              <a:rPr lang="el-GR" b="1"/>
              <a:t>Αξιολόγηση και Ανατροφοδότηση</a:t>
            </a:r>
            <a:endParaRPr/>
          </a:p>
        </p:txBody>
      </p:sp>
      <p:sp>
        <p:nvSpPr>
          <p:cNvPr id="209" name="Google Shape;209;g155a66d0bd8_1_2"/>
          <p:cNvSpPr txBox="1">
            <a:spLocks noGrp="1"/>
          </p:cNvSpPr>
          <p:nvPr>
            <p:ph type="body" idx="1"/>
          </p:nvPr>
        </p:nvSpPr>
        <p:spPr>
          <a:xfrm>
            <a:off x="1485900" y="1202381"/>
            <a:ext cx="6172200" cy="3540825"/>
          </a:xfrm>
          <a:prstGeom prst="rect">
            <a:avLst/>
          </a:prstGeom>
          <a:noFill/>
          <a:ln>
            <a:noFill/>
          </a:ln>
        </p:spPr>
        <p:txBody>
          <a:bodyPr spcFirstLastPara="1" wrap="square" lIns="68569" tIns="34275" rIns="68569" bIns="34275" anchor="t" anchorCtr="0">
            <a:normAutofit/>
          </a:bodyPr>
          <a:lstStyle/>
          <a:p>
            <a:pPr marL="0" indent="0" algn="just">
              <a:spcBef>
                <a:spcPts val="0"/>
              </a:spcBef>
              <a:buClr>
                <a:schemeClr val="dk1"/>
              </a:buClr>
              <a:buSzPts val="2285"/>
              <a:buNone/>
            </a:pPr>
            <a:r>
              <a:rPr lang="el-GR" sz="1954">
                <a:latin typeface="Calibri"/>
                <a:ea typeface="Calibri"/>
                <a:cs typeface="Calibri"/>
                <a:sym typeface="Calibri"/>
              </a:rPr>
              <a:t>Η αξιολόγηση - ανατροφοδότηση της εργαστηριακής άσκησης περιλαμβάνει συνδυασμό των παρακάτω τύπων αξιολόγησης:</a:t>
            </a:r>
            <a:endParaRPr sz="1954">
              <a:latin typeface="Calibri"/>
              <a:ea typeface="Calibri"/>
              <a:cs typeface="Calibri"/>
              <a:sym typeface="Calibri"/>
            </a:endParaRPr>
          </a:p>
          <a:p>
            <a:pPr indent="-256306" algn="just">
              <a:spcBef>
                <a:spcPts val="361"/>
              </a:spcBef>
              <a:buSzPts val="1782"/>
              <a:buChar char="➔"/>
            </a:pPr>
            <a:r>
              <a:rPr lang="el-GR" sz="1954" b="1">
                <a:latin typeface="Calibri"/>
                <a:ea typeface="Calibri"/>
                <a:cs typeface="Calibri"/>
                <a:sym typeface="Calibri"/>
              </a:rPr>
              <a:t>Αυτοαξιολόγηση των μαθητών/τριων </a:t>
            </a:r>
            <a:r>
              <a:rPr lang="el-GR" sz="1954">
                <a:latin typeface="Calibri"/>
                <a:ea typeface="Calibri"/>
                <a:cs typeface="Calibri"/>
                <a:sym typeface="Calibri"/>
              </a:rPr>
              <a:t>με τις ερωτήσεις των βίντεο και του κουΐζ. </a:t>
            </a:r>
            <a:endParaRPr sz="1954">
              <a:latin typeface="Calibri"/>
              <a:ea typeface="Calibri"/>
              <a:cs typeface="Calibri"/>
              <a:sym typeface="Calibri"/>
            </a:endParaRPr>
          </a:p>
          <a:p>
            <a:pPr indent="-256306" algn="just">
              <a:spcBef>
                <a:spcPts val="0"/>
              </a:spcBef>
              <a:buSzPts val="1782"/>
              <a:buChar char="➔"/>
            </a:pPr>
            <a:r>
              <a:rPr lang="el-GR" sz="1954" b="1">
                <a:latin typeface="Calibri"/>
                <a:ea typeface="Calibri"/>
                <a:cs typeface="Calibri"/>
                <a:sym typeface="Calibri"/>
              </a:rPr>
              <a:t>Παρατήρηση και καταγραφή στοιχείων </a:t>
            </a:r>
            <a:r>
              <a:rPr lang="el-GR" sz="1954">
                <a:latin typeface="Calibri"/>
                <a:ea typeface="Calibri"/>
                <a:cs typeface="Calibri"/>
                <a:sym typeface="Calibri"/>
              </a:rPr>
              <a:t>για τον τρόπο με τον οποίο δρουν και αλληλεπιδρούν οι μαθητές/τριες.</a:t>
            </a:r>
            <a:endParaRPr sz="1954">
              <a:latin typeface="Calibri"/>
              <a:ea typeface="Calibri"/>
              <a:cs typeface="Calibri"/>
              <a:sym typeface="Calibri"/>
            </a:endParaRPr>
          </a:p>
          <a:p>
            <a:pPr indent="-256306" algn="just">
              <a:spcBef>
                <a:spcPts val="0"/>
              </a:spcBef>
              <a:buSzPts val="1782"/>
              <a:buChar char="➔"/>
            </a:pPr>
            <a:r>
              <a:rPr lang="el-GR" sz="1954">
                <a:latin typeface="Calibri"/>
                <a:ea typeface="Calibri"/>
                <a:cs typeface="Calibri"/>
                <a:sym typeface="Calibri"/>
              </a:rPr>
              <a:t>Αξιολόγηση του τελικού προϊόντος των ομαδικών εργασιών των μαθητών, με τη χρήση </a:t>
            </a:r>
            <a:r>
              <a:rPr lang="el-GR" sz="1954" b="1">
                <a:latin typeface="Calibri"/>
                <a:ea typeface="Calibri"/>
                <a:cs typeface="Calibri"/>
                <a:sym typeface="Calibri"/>
              </a:rPr>
              <a:t>ρουμπρίκας αξιολόγησης (κλίμακας διαβαθμισμένων κριτηρίων).</a:t>
            </a:r>
            <a:endParaRPr/>
          </a:p>
        </p:txBody>
      </p:sp>
    </p:spTree>
    <p:extLst>
      <p:ext uri="{BB962C8B-B14F-4D97-AF65-F5344CB8AC3E}">
        <p14:creationId xmlns:p14="http://schemas.microsoft.com/office/powerpoint/2010/main" val="1008521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2400"/>
              </a:spcBef>
              <a:spcAft>
                <a:spcPts val="0"/>
              </a:spcAft>
              <a:buNone/>
            </a:pPr>
            <a:r>
              <a:rPr lang="el" sz="2300">
                <a:solidFill>
                  <a:srgbClr val="000000"/>
                </a:solidFill>
                <a:latin typeface="Arial"/>
                <a:ea typeface="Arial"/>
                <a:cs typeface="Arial"/>
                <a:sym typeface="Arial"/>
              </a:rPr>
              <a:t> Ο Συσσωρευτής Ψηφιακού Υλικού «Φωτόδεντρο»</a:t>
            </a:r>
            <a:endParaRPr sz="23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308" name="Google Shape;308;p18"/>
          <p:cNvSpPr txBox="1">
            <a:spLocks noGrp="1"/>
          </p:cNvSpPr>
          <p:nvPr>
            <p:ph type="body" idx="1"/>
          </p:nvPr>
        </p:nvSpPr>
        <p:spPr>
          <a:xfrm>
            <a:off x="1303800" y="1490675"/>
            <a:ext cx="7030500" cy="3041100"/>
          </a:xfrm>
          <a:prstGeom prst="rect">
            <a:avLst/>
          </a:prstGeom>
        </p:spPr>
        <p:txBody>
          <a:bodyPr spcFirstLastPara="1" wrap="square" lIns="91425" tIns="91425" rIns="91425" bIns="91425" anchor="t" anchorCtr="0">
            <a:normAutofit fontScale="92500" lnSpcReduction="20000"/>
          </a:bodyPr>
          <a:lstStyle/>
          <a:p>
            <a:pPr marL="0" lvl="0" indent="0" algn="l" rtl="0">
              <a:lnSpc>
                <a:spcPct val="150000"/>
              </a:lnSpc>
              <a:spcBef>
                <a:spcPts val="600"/>
              </a:spcBef>
              <a:spcAft>
                <a:spcPts val="0"/>
              </a:spcAft>
              <a:buNone/>
            </a:pPr>
            <a:r>
              <a:rPr lang="el"/>
              <a:t> </a:t>
            </a:r>
            <a:endParaRPr/>
          </a:p>
          <a:p>
            <a:pPr marL="0" lvl="0" indent="0" algn="l" rtl="0">
              <a:lnSpc>
                <a:spcPct val="150000"/>
              </a:lnSpc>
              <a:spcBef>
                <a:spcPts val="600"/>
              </a:spcBef>
              <a:spcAft>
                <a:spcPts val="0"/>
              </a:spcAft>
              <a:buNone/>
            </a:pPr>
            <a:endParaRPr sz="1200">
              <a:latin typeface="Arial"/>
              <a:ea typeface="Arial"/>
              <a:cs typeface="Arial"/>
              <a:sym typeface="Arial"/>
            </a:endParaRPr>
          </a:p>
          <a:p>
            <a:pPr marL="0" lvl="0" indent="0" algn="l" rtl="0">
              <a:lnSpc>
                <a:spcPct val="150000"/>
              </a:lnSpc>
              <a:spcBef>
                <a:spcPts val="600"/>
              </a:spcBef>
              <a:spcAft>
                <a:spcPts val="0"/>
              </a:spcAft>
              <a:buNone/>
            </a:pPr>
            <a:endParaRPr sz="1200">
              <a:latin typeface="Arial"/>
              <a:ea typeface="Arial"/>
              <a:cs typeface="Arial"/>
              <a:sym typeface="Arial"/>
            </a:endParaRPr>
          </a:p>
          <a:p>
            <a:pPr marL="0" lvl="0" indent="0" algn="l" rtl="0">
              <a:lnSpc>
                <a:spcPct val="150000"/>
              </a:lnSpc>
              <a:spcBef>
                <a:spcPts val="600"/>
              </a:spcBef>
              <a:spcAft>
                <a:spcPts val="0"/>
              </a:spcAft>
              <a:buNone/>
            </a:pPr>
            <a:endParaRPr sz="1200">
              <a:latin typeface="Arial"/>
              <a:ea typeface="Arial"/>
              <a:cs typeface="Arial"/>
              <a:sym typeface="Arial"/>
            </a:endParaRPr>
          </a:p>
          <a:p>
            <a:pPr marL="0" lvl="0" indent="0" algn="l" rtl="0">
              <a:lnSpc>
                <a:spcPct val="150000"/>
              </a:lnSpc>
              <a:spcBef>
                <a:spcPts val="600"/>
              </a:spcBef>
              <a:spcAft>
                <a:spcPts val="0"/>
              </a:spcAft>
              <a:buNone/>
            </a:pPr>
            <a:endParaRPr sz="1200">
              <a:latin typeface="Arial"/>
              <a:ea typeface="Arial"/>
              <a:cs typeface="Arial"/>
              <a:sym typeface="Arial"/>
            </a:endParaRPr>
          </a:p>
          <a:p>
            <a:pPr marL="0" lvl="0" indent="0" algn="l" rtl="0">
              <a:lnSpc>
                <a:spcPct val="150000"/>
              </a:lnSpc>
              <a:spcBef>
                <a:spcPts val="600"/>
              </a:spcBef>
              <a:spcAft>
                <a:spcPts val="0"/>
              </a:spcAft>
              <a:buNone/>
            </a:pPr>
            <a:endParaRPr sz="1200">
              <a:latin typeface="Arial"/>
              <a:ea typeface="Arial"/>
              <a:cs typeface="Arial"/>
              <a:sym typeface="Arial"/>
            </a:endParaRPr>
          </a:p>
          <a:p>
            <a:pPr marL="0" lvl="0" indent="0" algn="just" rtl="0">
              <a:lnSpc>
                <a:spcPct val="150000"/>
              </a:lnSpc>
              <a:spcBef>
                <a:spcPts val="600"/>
              </a:spcBef>
              <a:spcAft>
                <a:spcPts val="0"/>
              </a:spcAft>
              <a:buNone/>
            </a:pPr>
            <a:r>
              <a:rPr lang="el" sz="1200">
                <a:latin typeface="Arial"/>
                <a:ea typeface="Arial"/>
                <a:cs typeface="Arial"/>
                <a:sym typeface="Arial"/>
              </a:rPr>
              <a:t>Το Φωτόδεντρο είναι ο Εθνικός Συσσωρευτής Εκπαιδευτικού Περιεχομένου για την Πρωτοβάθμια και τη Δευτεροβάθμια εκπαίδευση. Αποτελεί την κεντρική e-υπηρεσία του Υπουργείου Παιδείας για την ενοποιημένη αναζήτηση και διάθεση ψηφιακού εκπαιδευτικού περιεχομένου στα σχολεία. Είναι ανοιχτό σε όλους, μαθητές, δασκάλους, γονείς αλλά και κάθε ενδιαφερόμενο.  </a:t>
            </a:r>
            <a:endParaRPr sz="1200">
              <a:latin typeface="Arial"/>
              <a:ea typeface="Arial"/>
              <a:cs typeface="Arial"/>
              <a:sym typeface="Arial"/>
            </a:endParaRPr>
          </a:p>
          <a:p>
            <a:pPr marL="0" lvl="0" indent="0" algn="l" rtl="0">
              <a:spcBef>
                <a:spcPts val="0"/>
              </a:spcBef>
              <a:spcAft>
                <a:spcPts val="1200"/>
              </a:spcAft>
              <a:buNone/>
            </a:pPr>
            <a:endParaRPr/>
          </a:p>
        </p:txBody>
      </p:sp>
      <p:pic>
        <p:nvPicPr>
          <p:cNvPr id="309" name="Google Shape;309;p18"/>
          <p:cNvPicPr preferRelativeResize="0"/>
          <p:nvPr/>
        </p:nvPicPr>
        <p:blipFill>
          <a:blip r:embed="rId3">
            <a:alphaModFix/>
          </a:blip>
          <a:stretch>
            <a:fillRect/>
          </a:stretch>
        </p:blipFill>
        <p:spPr>
          <a:xfrm>
            <a:off x="1692125" y="1331825"/>
            <a:ext cx="6016401" cy="19308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6" name="Google Shape;216;g159052b04fc_0_16"/>
          <p:cNvPicPr preferRelativeResize="0"/>
          <p:nvPr/>
        </p:nvPicPr>
        <p:blipFill>
          <a:blip r:embed="rId3">
            <a:alphaModFix/>
          </a:blip>
          <a:stretch>
            <a:fillRect/>
          </a:stretch>
        </p:blipFill>
        <p:spPr>
          <a:xfrm>
            <a:off x="967027" y="66723"/>
            <a:ext cx="7334935" cy="5010056"/>
          </a:xfrm>
          <a:prstGeom prst="rect">
            <a:avLst/>
          </a:prstGeom>
          <a:noFill/>
          <a:ln>
            <a:noFill/>
          </a:ln>
        </p:spPr>
      </p:pic>
    </p:spTree>
    <p:extLst>
      <p:ext uri="{BB962C8B-B14F-4D97-AF65-F5344CB8AC3E}">
        <p14:creationId xmlns:p14="http://schemas.microsoft.com/office/powerpoint/2010/main" val="2698742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fontScale="90000"/>
          </a:bodyPr>
          <a:lstStyle/>
          <a:p>
            <a:pPr algn="ctr">
              <a:buSzPct val="100000"/>
            </a:pPr>
            <a:r>
              <a:rPr lang="el-GR" b="1"/>
              <a:t>Συζήτηση</a:t>
            </a:r>
            <a:r>
              <a:rPr lang="el-GR"/>
              <a:t/>
            </a:r>
            <a:br>
              <a:rPr lang="el-GR"/>
            </a:br>
            <a:endParaRPr/>
          </a:p>
        </p:txBody>
      </p:sp>
      <p:sp>
        <p:nvSpPr>
          <p:cNvPr id="222" name="Google Shape;222;p9"/>
          <p:cNvSpPr txBox="1">
            <a:spLocks noGrp="1"/>
          </p:cNvSpPr>
          <p:nvPr>
            <p:ph type="body" idx="1"/>
          </p:nvPr>
        </p:nvSpPr>
        <p:spPr>
          <a:xfrm>
            <a:off x="1485900" y="1451610"/>
            <a:ext cx="6172200" cy="3291840"/>
          </a:xfrm>
          <a:prstGeom prst="rect">
            <a:avLst/>
          </a:prstGeom>
          <a:noFill/>
          <a:ln>
            <a:noFill/>
          </a:ln>
        </p:spPr>
        <p:txBody>
          <a:bodyPr spcFirstLastPara="1" wrap="square" lIns="68569" tIns="34275" rIns="68569" bIns="34275" anchor="t" anchorCtr="0">
            <a:normAutofit fontScale="85000" lnSpcReduction="20000"/>
          </a:bodyPr>
          <a:lstStyle/>
          <a:p>
            <a:pPr marL="205740" indent="0" algn="just">
              <a:spcBef>
                <a:spcPts val="0"/>
              </a:spcBef>
              <a:buNone/>
            </a:pPr>
            <a:r>
              <a:rPr lang="el-GR">
                <a:latin typeface="Calibri"/>
                <a:ea typeface="Calibri"/>
                <a:cs typeface="Calibri"/>
                <a:sym typeface="Calibri"/>
              </a:rPr>
              <a:t>Η εφαρμογή της Ανεστραμμένης Τάξης στο διδακτικό σενάριο της παρούσας εργασίας, σε συνδυασμό με τα διαδραστικά βίντεο, προάγει την ενεργή εμπλοκή των μαθητών στη μαθησιακή διαδικασία, την καλύτερη διαχείριση του διδακτικού χρόνου, την αυτονομία στη μελέτη και την ανάπτυξη της κριτικής σκέψης. Ειδικότερα, η ελκυστικότητα των βίντεο, οι ομαδοσυνεργατικές δραστηριότητες και η πρακτική άσκηση, είναι τα στοιχεία που δημιουργούν θετική προδιάθεση και αύξηση της αλληλεπίδρασης μεταξύ των μαθητών.</a:t>
            </a:r>
            <a:endParaRPr>
              <a:latin typeface="Calibri"/>
              <a:ea typeface="Calibri"/>
              <a:cs typeface="Calibri"/>
              <a:sym typeface="Calibri"/>
            </a:endParaRPr>
          </a:p>
        </p:txBody>
      </p:sp>
    </p:spTree>
    <p:extLst>
      <p:ext uri="{BB962C8B-B14F-4D97-AF65-F5344CB8AC3E}">
        <p14:creationId xmlns:p14="http://schemas.microsoft.com/office/powerpoint/2010/main" val="2519861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0"/>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pPr algn="ctr">
              <a:buSzPts val="5000"/>
            </a:pPr>
            <a:r>
              <a:rPr lang="el-GR" b="1"/>
              <a:t>Συζήτηση</a:t>
            </a:r>
            <a:endParaRPr/>
          </a:p>
        </p:txBody>
      </p:sp>
      <p:sp>
        <p:nvSpPr>
          <p:cNvPr id="228" name="Google Shape;228;p10"/>
          <p:cNvSpPr txBox="1">
            <a:spLocks noGrp="1"/>
          </p:cNvSpPr>
          <p:nvPr>
            <p:ph type="body" idx="1"/>
          </p:nvPr>
        </p:nvSpPr>
        <p:spPr>
          <a:xfrm>
            <a:off x="1485900" y="1451610"/>
            <a:ext cx="6172200" cy="3291840"/>
          </a:xfrm>
          <a:prstGeom prst="rect">
            <a:avLst/>
          </a:prstGeom>
          <a:noFill/>
          <a:ln>
            <a:noFill/>
          </a:ln>
        </p:spPr>
        <p:txBody>
          <a:bodyPr spcFirstLastPara="1" wrap="square" lIns="68569" tIns="34275" rIns="68569" bIns="34275" anchor="t" anchorCtr="0">
            <a:normAutofit fontScale="85000" lnSpcReduction="20000"/>
          </a:bodyPr>
          <a:lstStyle/>
          <a:p>
            <a:pPr marL="0" indent="0" algn="just">
              <a:spcBef>
                <a:spcPts val="0"/>
              </a:spcBef>
              <a:buNone/>
            </a:pPr>
            <a:r>
              <a:rPr lang="el-GR">
                <a:latin typeface="Calibri"/>
                <a:ea typeface="Calibri"/>
                <a:cs typeface="Calibri"/>
                <a:sym typeface="Calibri"/>
              </a:rPr>
              <a:t>Κεντρικά ενδιαφέρον σημείο της διδακτικής πρότασης είναι η πρώιμη κατάκτηση των κατώτερων επιπέδων (γνώση, κατανόηση) της ταξινομίας των διδακτικών στόχων στο γνωστικό τομέα του Bloom, που επιτυγχάνεται από τους μαθητές πριν καν επισκεφτούν την τάξη. Μέσα στην τάξη επιτυγχάνονται μαθησιακά αποτελέσματα ανωτέρου επιπέδου (ανάλυση, σύνθεση). Επιπλέον, οι τελικές δραστηριότητες (μετά την εφαρμογή στην τάξη), όπως η παραγωγή γραπτού λόγου και η συγγραφή επιχειρημάτων προάγουν τις μεταγνωστικές δεξιότητες των μαθητώ</a:t>
            </a:r>
            <a:r>
              <a:rPr lang="el-GR"/>
              <a:t>ν.</a:t>
            </a:r>
            <a:endParaRPr/>
          </a:p>
        </p:txBody>
      </p:sp>
    </p:spTree>
    <p:extLst>
      <p:ext uri="{BB962C8B-B14F-4D97-AF65-F5344CB8AC3E}">
        <p14:creationId xmlns:p14="http://schemas.microsoft.com/office/powerpoint/2010/main" val="74950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p:cNvSpPr txBox="1">
            <a:spLocks noGrp="1"/>
          </p:cNvSpPr>
          <p:nvPr>
            <p:ph type="title"/>
          </p:nvPr>
        </p:nvSpPr>
        <p:spPr>
          <a:xfrm>
            <a:off x="1485900" y="528066"/>
            <a:ext cx="6172200" cy="857250"/>
          </a:xfrm>
          <a:prstGeom prst="rect">
            <a:avLst/>
          </a:prstGeom>
          <a:noFill/>
          <a:ln>
            <a:noFill/>
          </a:ln>
        </p:spPr>
        <p:txBody>
          <a:bodyPr spcFirstLastPara="1" wrap="square" lIns="0" tIns="34275" rIns="0" bIns="0" anchor="b" anchorCtr="0">
            <a:normAutofit/>
          </a:bodyPr>
          <a:lstStyle/>
          <a:p>
            <a:pPr algn="ctr">
              <a:buSzPts val="5000"/>
            </a:pPr>
            <a:r>
              <a:rPr lang="el-GR" b="1"/>
              <a:t>Συζήτηση</a:t>
            </a:r>
            <a:endParaRPr/>
          </a:p>
        </p:txBody>
      </p:sp>
      <p:sp>
        <p:nvSpPr>
          <p:cNvPr id="234" name="Google Shape;234;p11"/>
          <p:cNvSpPr txBox="1">
            <a:spLocks noGrp="1"/>
          </p:cNvSpPr>
          <p:nvPr>
            <p:ph type="body" idx="1"/>
          </p:nvPr>
        </p:nvSpPr>
        <p:spPr>
          <a:xfrm>
            <a:off x="1485900" y="1451610"/>
            <a:ext cx="6172200" cy="3291840"/>
          </a:xfrm>
          <a:prstGeom prst="rect">
            <a:avLst/>
          </a:prstGeom>
          <a:noFill/>
          <a:ln>
            <a:noFill/>
          </a:ln>
        </p:spPr>
        <p:txBody>
          <a:bodyPr spcFirstLastPara="1" wrap="square" lIns="68569" tIns="34275" rIns="68569" bIns="34275" anchor="t" anchorCtr="0">
            <a:normAutofit/>
          </a:bodyPr>
          <a:lstStyle/>
          <a:p>
            <a:pPr marL="205740" indent="0" algn="just">
              <a:spcBef>
                <a:spcPts val="0"/>
              </a:spcBef>
              <a:buNone/>
            </a:pPr>
            <a:r>
              <a:rPr lang="el-GR">
                <a:latin typeface="Calibri"/>
                <a:ea typeface="Calibri"/>
                <a:cs typeface="Calibri"/>
                <a:sym typeface="Calibri"/>
              </a:rPr>
              <a:t>Πιθανά εμπόδια κατά την εφαρμογή του σεναρίου μπορεί να προκύψουν, αφενός για τους μαθητές λόγω της ύπαρξης ανισότητας πρόσβασης στην τεχνολογία και της αύξησης του χρόνου μελέτης στο σπίτι και αφετέρου η δυσκολία της δημιουργίας του ψηφιακού υλικού για τους εκπαιδευτικούς.</a:t>
            </a:r>
            <a:endParaRPr>
              <a:latin typeface="Calibri"/>
              <a:ea typeface="Calibri"/>
              <a:cs typeface="Calibri"/>
              <a:sym typeface="Calibri"/>
            </a:endParaRPr>
          </a:p>
          <a:p>
            <a:pPr marL="205740" indent="-88106" algn="just">
              <a:spcBef>
                <a:spcPts val="390"/>
              </a:spcBef>
              <a:buSzPts val="2470"/>
              <a:buNone/>
            </a:pPr>
            <a:endParaRPr>
              <a:latin typeface="Calibri"/>
              <a:ea typeface="Calibri"/>
              <a:cs typeface="Calibri"/>
              <a:sym typeface="Calibri"/>
            </a:endParaRPr>
          </a:p>
        </p:txBody>
      </p:sp>
    </p:spTree>
    <p:extLst>
      <p:ext uri="{BB962C8B-B14F-4D97-AF65-F5344CB8AC3E}">
        <p14:creationId xmlns:p14="http://schemas.microsoft.com/office/powerpoint/2010/main" val="324228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845469" y="1458516"/>
            <a:ext cx="5292329" cy="917972"/>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b="1" kern="1200">
                <a:latin typeface="Calibri" panose="020F0502020204030204" pitchFamily="34" charset="0"/>
                <a:cs typeface="+mn-cs"/>
              </a:rPr>
              <a:t> </a:t>
            </a:r>
            <a:r>
              <a:rPr lang="el-GR" altLang="el-GR" sz="1950" b="1" kern="1200">
                <a:latin typeface="Calibri" panose="020F0502020204030204" pitchFamily="34" charset="0"/>
                <a:cs typeface="+mn-cs"/>
              </a:rPr>
              <a:t>Ανάπτυξη Διδακτικών Σεναρίων για την Αειφορία</a:t>
            </a:r>
            <a:r>
              <a:rPr lang="el-GR" altLang="el-GR" b="1" kern="1200">
                <a:latin typeface="Calibri" panose="020F0502020204030204" pitchFamily="34" charset="0"/>
                <a:cs typeface="+mn-cs"/>
              </a:rPr>
              <a:t/>
            </a:r>
            <a:br>
              <a:rPr lang="el-GR" altLang="el-GR" b="1" kern="1200">
                <a:latin typeface="Calibri" panose="020F0502020204030204" pitchFamily="34" charset="0"/>
                <a:cs typeface="+mn-cs"/>
              </a:rPr>
            </a:br>
            <a:endParaRPr lang="el-GR" altLang="el-GR" b="1" kern="1200">
              <a:latin typeface="Calibri" panose="020F0502020204030204" pitchFamily="34" charset="0"/>
              <a:cs typeface="+mn-cs"/>
            </a:endParaRPr>
          </a:p>
        </p:txBody>
      </p:sp>
      <p:sp>
        <p:nvSpPr>
          <p:cNvPr id="51202" name="AutoShape 2"/>
          <p:cNvSpPr>
            <a:spLocks noChangeArrowheads="1"/>
          </p:cNvSpPr>
          <p:nvPr/>
        </p:nvSpPr>
        <p:spPr bwMode="auto">
          <a:xfrm>
            <a:off x="1845469" y="432198"/>
            <a:ext cx="5572125" cy="502444"/>
          </a:xfrm>
          <a:prstGeom prst="flowChartProcess">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endParaRPr lang="el-GR" altLang="el-GR" sz="1800" kern="1200">
              <a:latin typeface="Calibri" panose="020F0502020204030204" pitchFamily="34" charset="0"/>
              <a:cs typeface="+mn-cs"/>
            </a:endParaRPr>
          </a:p>
          <a:p>
            <a:pPr algn="ctr" defTabSz="336947" fontAlgn="base">
              <a:spcBef>
                <a:spcPct val="0"/>
              </a:spcBef>
              <a:spcAft>
                <a:spcPct val="0"/>
              </a:spcAft>
              <a:buClrTx/>
              <a:buSzPct val="100000"/>
            </a:pPr>
            <a:r>
              <a:rPr lang="el-GR" altLang="el-GR" sz="1500" b="1" kern="1200">
                <a:latin typeface="Calibri" panose="020F0502020204030204" pitchFamily="34" charset="0"/>
                <a:cs typeface="+mn-cs"/>
              </a:rPr>
              <a:t>Η Εκπαίδευση για την Αειφορία ως κινητήρια δύναμη για τον μετασχηματισμό του σχολείου στον 21ο αιώνα</a:t>
            </a:r>
          </a:p>
          <a:p>
            <a:pPr defTabSz="336947" fontAlgn="base">
              <a:spcBef>
                <a:spcPct val="0"/>
              </a:spcBef>
              <a:spcAft>
                <a:spcPct val="0"/>
              </a:spcAft>
              <a:buClrTx/>
              <a:buSzPct val="100000"/>
            </a:pPr>
            <a:endParaRPr lang="el-GR" altLang="el-GR" sz="1500" b="1" kern="1200">
              <a:latin typeface="Calibri" panose="020F0502020204030204" pitchFamily="34" charset="0"/>
              <a:cs typeface="+mn-cs"/>
            </a:endParaRPr>
          </a:p>
          <a:p>
            <a:pPr defTabSz="336947" fontAlgn="base">
              <a:spcBef>
                <a:spcPct val="0"/>
              </a:spcBef>
              <a:spcAft>
                <a:spcPct val="0"/>
              </a:spcAft>
              <a:buClrTx/>
              <a:buSzPct val="100000"/>
            </a:pPr>
            <a:endParaRPr lang="el-GR" altLang="el-GR" sz="1500" b="1" kern="1200">
              <a:latin typeface="Calibri" panose="020F0502020204030204" pitchFamily="34" charset="0"/>
              <a:cs typeface="+mn-cs"/>
            </a:endParaRPr>
          </a:p>
          <a:p>
            <a:pPr defTabSz="336947" fontAlgn="base">
              <a:spcBef>
                <a:spcPct val="0"/>
              </a:spcBef>
              <a:spcAft>
                <a:spcPct val="0"/>
              </a:spcAft>
              <a:buClrTx/>
              <a:buSzPct val="100000"/>
            </a:pPr>
            <a:endParaRPr lang="el-GR" altLang="el-GR" sz="1500" b="1" kern="1200">
              <a:latin typeface="Calibri" panose="020F0502020204030204" pitchFamily="34" charset="0"/>
              <a:cs typeface="+mn-cs"/>
            </a:endParaRPr>
          </a:p>
          <a:p>
            <a:pPr defTabSz="336947" fontAlgn="base">
              <a:spcBef>
                <a:spcPct val="0"/>
              </a:spcBef>
              <a:spcAft>
                <a:spcPct val="0"/>
              </a:spcAft>
              <a:buClrTx/>
              <a:buSzPct val="100000"/>
            </a:pPr>
            <a:endParaRPr lang="el-GR" altLang="el-GR" sz="1500" b="1" kern="1200">
              <a:latin typeface="Calibri" panose="020F0502020204030204" pitchFamily="34" charset="0"/>
              <a:cs typeface="+mn-cs"/>
            </a:endParaRPr>
          </a:p>
          <a:p>
            <a:pPr defTabSz="336947" fontAlgn="base">
              <a:spcBef>
                <a:spcPct val="0"/>
              </a:spcBef>
              <a:spcAft>
                <a:spcPct val="0"/>
              </a:spcAft>
              <a:buClrTx/>
              <a:buSzPct val="100000"/>
            </a:pPr>
            <a:endParaRPr lang="el-GR" altLang="el-GR" sz="1500" b="1" kern="1200">
              <a:latin typeface="Calibri" panose="020F0502020204030204" pitchFamily="34" charset="0"/>
              <a:cs typeface="+mn-cs"/>
            </a:endParaRPr>
          </a:p>
          <a:p>
            <a:pPr defTabSz="336947" fontAlgn="base">
              <a:spcBef>
                <a:spcPct val="0"/>
              </a:spcBef>
              <a:spcAft>
                <a:spcPct val="0"/>
              </a:spcAft>
              <a:buClrTx/>
              <a:buSzPct val="100000"/>
            </a:pPr>
            <a:endParaRPr lang="el-GR" altLang="el-GR" sz="1500" b="1" kern="1200">
              <a:latin typeface="Calibri" panose="020F0502020204030204" pitchFamily="34" charset="0"/>
              <a:cs typeface="+mn-cs"/>
            </a:endParaRPr>
          </a:p>
          <a:p>
            <a:pPr defTabSz="336947" fontAlgn="base">
              <a:spcBef>
                <a:spcPct val="0"/>
              </a:spcBef>
              <a:spcAft>
                <a:spcPct val="0"/>
              </a:spcAft>
              <a:buClrTx/>
              <a:buSzPct val="100000"/>
            </a:pPr>
            <a:endParaRPr lang="el-GR" altLang="el-GR" sz="1500" b="1" kern="1200">
              <a:solidFill>
                <a:srgbClr val="202529"/>
              </a:solidFill>
              <a:latin typeface="Calibri" panose="020F0502020204030204" pitchFamily="34" charset="0"/>
              <a:cs typeface="Times New Roman" panose="02020603050405020304" pitchFamily="18" charset="0"/>
            </a:endParaRPr>
          </a:p>
          <a:p>
            <a:pPr algn="ctr" defTabSz="336947" fontAlgn="base">
              <a:spcBef>
                <a:spcPct val="0"/>
              </a:spcBef>
              <a:spcAft>
                <a:spcPct val="0"/>
              </a:spcAft>
              <a:buClrTx/>
              <a:buSzPct val="100000"/>
            </a:pPr>
            <a:r>
              <a:rPr lang="el-GR" altLang="el-GR" sz="1500" b="1" kern="1200">
                <a:solidFill>
                  <a:srgbClr val="202529"/>
                </a:solidFill>
                <a:latin typeface="Calibri" panose="020F0502020204030204" pitchFamily="34" charset="0"/>
                <a:cs typeface="Times New Roman" panose="02020603050405020304" pitchFamily="18" charset="0"/>
              </a:rPr>
              <a:t> Παιδαγωγική αξιοποίηση των Ψηφιακών Τεχνολογιών (ΤΠΕ) στην Εκπαίδευση για την Αειφορία </a:t>
            </a:r>
          </a:p>
        </p:txBody>
      </p:sp>
      <p:sp>
        <p:nvSpPr>
          <p:cNvPr id="51203" name="AutoShape 3"/>
          <p:cNvSpPr>
            <a:spLocks noChangeArrowheads="1"/>
          </p:cNvSpPr>
          <p:nvPr/>
        </p:nvSpPr>
        <p:spPr bwMode="auto">
          <a:xfrm>
            <a:off x="2331244" y="3429000"/>
            <a:ext cx="4266010" cy="661988"/>
          </a:xfrm>
          <a:prstGeom prst="flowChartProcess">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endParaRPr lang="el-GR" altLang="el-GR" sz="1950" b="1" kern="1200">
              <a:latin typeface="Calibri" panose="020F0502020204030204" pitchFamily="34" charset="0"/>
              <a:cs typeface="+mn-cs"/>
            </a:endParaRPr>
          </a:p>
          <a:p>
            <a:pPr algn="ctr" defTabSz="336947" fontAlgn="base">
              <a:spcBef>
                <a:spcPct val="0"/>
              </a:spcBef>
              <a:spcAft>
                <a:spcPct val="0"/>
              </a:spcAft>
              <a:buClrTx/>
              <a:buSzPct val="100000"/>
            </a:pPr>
            <a:r>
              <a:rPr lang="el-GR" altLang="el-GR" sz="1650" b="1" kern="1200">
                <a:latin typeface="Calibri" panose="020F0502020204030204" pitchFamily="34" charset="0"/>
                <a:cs typeface="+mn-cs"/>
              </a:rPr>
              <a:t>Αικατερίνη Ταγκαλάκη</a:t>
            </a:r>
          </a:p>
          <a:p>
            <a:pPr algn="ctr" defTabSz="336947" fontAlgn="base">
              <a:spcBef>
                <a:spcPct val="0"/>
              </a:spcBef>
              <a:spcAft>
                <a:spcPct val="0"/>
              </a:spcAft>
              <a:buClrTx/>
              <a:buSzPct val="100000"/>
            </a:pPr>
            <a:r>
              <a:rPr lang="el-GR" altLang="el-GR" sz="1650" kern="1200">
                <a:latin typeface="Calibri" panose="020F0502020204030204" pitchFamily="34" charset="0"/>
                <a:cs typeface="+mn-cs"/>
              </a:rPr>
              <a:t> Γεωπόνος- Εκπαιδευτικός ΠΕ 88.01</a:t>
            </a:r>
          </a:p>
        </p:txBody>
      </p:sp>
    </p:spTree>
    <p:extLst>
      <p:ext uri="{BB962C8B-B14F-4D97-AF65-F5344CB8AC3E}">
        <p14:creationId xmlns:p14="http://schemas.microsoft.com/office/powerpoint/2010/main" val="207120676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657350" y="375048"/>
            <a:ext cx="5829300" cy="535781"/>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b="1" kern="1200">
                <a:solidFill>
                  <a:srgbClr val="1F497D"/>
                </a:solidFill>
                <a:cs typeface="+mn-cs"/>
              </a:rPr>
              <a:t>Ορισμός </a:t>
            </a:r>
          </a:p>
        </p:txBody>
      </p:sp>
      <p:sp>
        <p:nvSpPr>
          <p:cNvPr id="52226" name="Text Box 2"/>
          <p:cNvSpPr txBox="1">
            <a:spLocks noChangeArrowheads="1"/>
          </p:cNvSpPr>
          <p:nvPr/>
        </p:nvSpPr>
        <p:spPr bwMode="auto">
          <a:xfrm>
            <a:off x="1620442" y="1001317"/>
            <a:ext cx="5840015" cy="36968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spcBef>
                <a:spcPct val="0"/>
              </a:spcBef>
              <a:spcAft>
                <a:spcPct val="0"/>
              </a:spcAft>
              <a:buClrTx/>
              <a:buSzPct val="100000"/>
            </a:pPr>
            <a:r>
              <a:rPr lang="el-GR" altLang="el-GR" sz="1500" i="1" u="sng" kern="1200">
                <a:latin typeface="Calibri" panose="020F0502020204030204" pitchFamily="34" charset="0"/>
                <a:cs typeface="+mn-cs"/>
              </a:rPr>
              <a:t>Διδακτικό σενάριο </a:t>
            </a:r>
            <a:r>
              <a:rPr lang="el-GR" altLang="el-GR" sz="1500" kern="1200">
                <a:latin typeface="Calibri" panose="020F0502020204030204" pitchFamily="34" charset="0"/>
                <a:cs typeface="+mn-cs"/>
              </a:rPr>
              <a:t>είναι η </a:t>
            </a:r>
            <a:r>
              <a:rPr lang="el-GR" altLang="el-GR" sz="1500" b="1" kern="1200">
                <a:latin typeface="Calibri" panose="020F0502020204030204" pitchFamily="34" charset="0"/>
                <a:cs typeface="+mn-cs"/>
              </a:rPr>
              <a:t>δομημένη, πλήρης και λεπτομερειακή περιγραφή της διαδικασίας που ακολουθείται σε μια διδασκαλία</a:t>
            </a:r>
            <a:r>
              <a:rPr lang="el-GR" altLang="el-GR" sz="1500" kern="1200">
                <a:latin typeface="Calibri" panose="020F0502020204030204" pitchFamily="34" charset="0"/>
                <a:cs typeface="+mn-cs"/>
              </a:rPr>
              <a:t> η οποία:</a:t>
            </a:r>
          </a:p>
          <a:p>
            <a:pPr marL="150019" indent="-150019" algn="just" defTabSz="336947" fontAlgn="base">
              <a:spcBef>
                <a:spcPct val="0"/>
              </a:spcBef>
              <a:spcAft>
                <a:spcPct val="0"/>
              </a:spcAft>
              <a:buSzPct val="45000"/>
              <a:buFont typeface="Wingdings" panose="05000000000000000000" pitchFamily="2" charset="2"/>
              <a:buChar char=""/>
            </a:pPr>
            <a:r>
              <a:rPr lang="el-GR" altLang="el-GR" sz="1500" kern="1200">
                <a:latin typeface="Calibri" panose="020F0502020204030204" pitchFamily="34" charset="0"/>
                <a:cs typeface="+mn-cs"/>
              </a:rPr>
              <a:t>εστιάζει το ενδιαφέρον της σε </a:t>
            </a:r>
            <a:r>
              <a:rPr lang="el-GR" altLang="el-GR" sz="1500" b="1" kern="1200">
                <a:latin typeface="Calibri" panose="020F0502020204030204" pitchFamily="34" charset="0"/>
                <a:cs typeface="+mn-cs"/>
              </a:rPr>
              <a:t>συγκεκριμένο γνωστικό αντικείμενο </a:t>
            </a:r>
          </a:p>
          <a:p>
            <a:pPr marL="150019" indent="-150019" algn="just" defTabSz="336947" fontAlgn="base">
              <a:spcBef>
                <a:spcPct val="0"/>
              </a:spcBef>
              <a:spcAft>
                <a:spcPct val="0"/>
              </a:spcAft>
              <a:buSzPct val="45000"/>
              <a:buFont typeface="Wingdings" panose="05000000000000000000" pitchFamily="2" charset="2"/>
              <a:buChar char=""/>
            </a:pPr>
            <a:r>
              <a:rPr lang="el-GR" altLang="el-GR" sz="1500" kern="1200">
                <a:latin typeface="Calibri" panose="020F0502020204030204" pitchFamily="34" charset="0"/>
                <a:cs typeface="+mn-cs"/>
              </a:rPr>
              <a:t>έχει καθορισμένους - ειδικούς και γενικότερους εκπαιδευτικούςστόχους ή </a:t>
            </a:r>
            <a:r>
              <a:rPr lang="el-GR" altLang="el-GR" sz="1500" b="1" kern="1200">
                <a:latin typeface="Calibri" panose="020F0502020204030204" pitchFamily="34" charset="0"/>
                <a:cs typeface="+mn-cs"/>
              </a:rPr>
              <a:t>καθορισμένα μαθησιακά αποτελέσματα</a:t>
            </a:r>
          </a:p>
          <a:p>
            <a:pPr marL="150019" indent="-150019" algn="just" defTabSz="336947" fontAlgn="base">
              <a:spcBef>
                <a:spcPct val="0"/>
              </a:spcBef>
              <a:spcAft>
                <a:spcPct val="0"/>
              </a:spcAft>
              <a:buSzPct val="45000"/>
              <a:buFont typeface="Wingdings" panose="05000000000000000000" pitchFamily="2" charset="2"/>
              <a:buChar char=""/>
            </a:pPr>
            <a:r>
              <a:rPr lang="el-GR" altLang="el-GR" sz="1500" kern="1200">
                <a:latin typeface="Calibri" panose="020F0502020204030204" pitchFamily="34" charset="0"/>
                <a:cs typeface="+mn-cs"/>
              </a:rPr>
              <a:t>εφαρμόζει </a:t>
            </a:r>
            <a:r>
              <a:rPr lang="el-GR" altLang="el-GR" sz="1500" b="1" kern="1200">
                <a:latin typeface="Calibri" panose="020F0502020204030204" pitchFamily="34" charset="0"/>
                <a:cs typeface="+mn-cs"/>
              </a:rPr>
              <a:t>διδακτικές αρχές και παιδαγωγικές πρακτικές</a:t>
            </a:r>
          </a:p>
          <a:p>
            <a:pPr marL="150019" indent="-150019" algn="just" defTabSz="336947" fontAlgn="base">
              <a:spcBef>
                <a:spcPct val="0"/>
              </a:spcBef>
              <a:spcAft>
                <a:spcPct val="0"/>
              </a:spcAft>
              <a:buSzPct val="45000"/>
              <a:buFont typeface="Wingdings" panose="05000000000000000000" pitchFamily="2" charset="2"/>
              <a:buChar char=""/>
            </a:pPr>
            <a:r>
              <a:rPr lang="el-GR" altLang="el-GR" sz="1500" kern="1200">
                <a:latin typeface="Calibri" panose="020F0502020204030204" pitchFamily="34" charset="0"/>
                <a:cs typeface="+mn-cs"/>
              </a:rPr>
              <a:t>χρησιμοποιεί πρακτικές ανάμεσα στις οποίες περιλαμβάνεται και </a:t>
            </a:r>
            <a:r>
              <a:rPr lang="el-GR" altLang="el-GR" sz="1500" b="1" kern="1200">
                <a:latin typeface="Calibri" panose="020F0502020204030204" pitchFamily="34" charset="0"/>
                <a:cs typeface="+mn-cs"/>
              </a:rPr>
              <a:t>η χρήση των ΤΠΕ</a:t>
            </a:r>
          </a:p>
          <a:p>
            <a:pPr marL="150019" indent="-150019" algn="just" defTabSz="336947" fontAlgn="base">
              <a:spcBef>
                <a:spcPct val="0"/>
              </a:spcBef>
              <a:spcAft>
                <a:spcPct val="0"/>
              </a:spcAft>
              <a:buSzPct val="45000"/>
              <a:buFont typeface="Wingdings" panose="05000000000000000000" pitchFamily="2" charset="2"/>
              <a:buChar char=""/>
            </a:pPr>
            <a:r>
              <a:rPr lang="el-GR" altLang="el-GR" sz="1500" kern="1200">
                <a:latin typeface="Calibri" panose="020F0502020204030204" pitchFamily="34" charset="0"/>
                <a:cs typeface="+mn-cs"/>
              </a:rPr>
              <a:t>περιλαμβάνει την </a:t>
            </a:r>
            <a:r>
              <a:rPr lang="el-GR" altLang="el-GR" sz="1500" b="1" kern="1200">
                <a:latin typeface="Calibri" panose="020F0502020204030204" pitchFamily="34" charset="0"/>
                <a:cs typeface="+mn-cs"/>
              </a:rPr>
              <a:t>αλληλεπίδραση και τους διακριτούς ρόλους των συμμετεχόντων</a:t>
            </a:r>
            <a:r>
              <a:rPr lang="el-GR" altLang="el-GR" sz="1500" kern="1200">
                <a:latin typeface="Calibri" panose="020F0502020204030204" pitchFamily="34" charset="0"/>
                <a:cs typeface="+mn-cs"/>
              </a:rPr>
              <a:t>, </a:t>
            </a:r>
            <a:r>
              <a:rPr lang="el-GR" altLang="el-GR" sz="1500" b="1" kern="1200">
                <a:latin typeface="Calibri" panose="020F0502020204030204" pitchFamily="34" charset="0"/>
                <a:cs typeface="+mn-cs"/>
              </a:rPr>
              <a:t>τις αντιλήψεις των μαθητών</a:t>
            </a:r>
            <a:r>
              <a:rPr lang="el-GR" altLang="el-GR" sz="1500" kern="1200">
                <a:latin typeface="Calibri" panose="020F0502020204030204" pitchFamily="34" charset="0"/>
                <a:cs typeface="+mn-cs"/>
              </a:rPr>
              <a:t> και τα ενδεχόμενα </a:t>
            </a:r>
            <a:r>
              <a:rPr lang="el-GR" altLang="el-GR" sz="1500" b="1" kern="1200">
                <a:latin typeface="Calibri" panose="020F0502020204030204" pitchFamily="34" charset="0"/>
                <a:cs typeface="+mn-cs"/>
              </a:rPr>
              <a:t>διδακτικά εμπόδια </a:t>
            </a:r>
          </a:p>
          <a:p>
            <a:pPr marL="150019" indent="-150019" algn="just" defTabSz="336947" fontAlgn="base">
              <a:spcBef>
                <a:spcPct val="0"/>
              </a:spcBef>
              <a:spcAft>
                <a:spcPct val="0"/>
              </a:spcAft>
              <a:buSzPct val="45000"/>
              <a:buFont typeface="Wingdings" panose="05000000000000000000" pitchFamily="2" charset="2"/>
              <a:buChar char=""/>
            </a:pPr>
            <a:r>
              <a:rPr lang="el-GR" altLang="el-GR" sz="1500" kern="1200">
                <a:latin typeface="Calibri" panose="020F0502020204030204" pitchFamily="34" charset="0"/>
                <a:cs typeface="+mn-cs"/>
              </a:rPr>
              <a:t>Υλοποιείται  μέσα από μια σειρά </a:t>
            </a:r>
            <a:r>
              <a:rPr lang="el-GR" altLang="el-GR" sz="1500" b="1" kern="1200">
                <a:latin typeface="Calibri" panose="020F0502020204030204" pitchFamily="34" charset="0"/>
                <a:cs typeface="+mn-cs"/>
              </a:rPr>
              <a:t>εκπαιδευτικών δραστηριοτήτων.</a:t>
            </a:r>
          </a:p>
          <a:p>
            <a:pPr marL="161925" indent="-150019" algn="ctr" defTabSz="336947" fontAlgn="base">
              <a:spcBef>
                <a:spcPct val="0"/>
              </a:spcBef>
              <a:spcAft>
                <a:spcPct val="0"/>
              </a:spcAft>
              <a:buClrTx/>
              <a:buSzPct val="45000"/>
            </a:pPr>
            <a:endParaRPr lang="el-GR" altLang="el-GR" sz="1500" b="1" kern="1200">
              <a:latin typeface="Calibri" panose="020F0502020204030204" pitchFamily="34" charset="0"/>
              <a:cs typeface="+mn-cs"/>
            </a:endParaRPr>
          </a:p>
        </p:txBody>
      </p:sp>
    </p:spTree>
    <p:extLst>
      <p:ext uri="{BB962C8B-B14F-4D97-AF65-F5344CB8AC3E}">
        <p14:creationId xmlns:p14="http://schemas.microsoft.com/office/powerpoint/2010/main" val="128934347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3249" name="Text Box 1"/>
          <p:cNvSpPr txBox="1">
            <a:spLocks noChangeArrowheads="1"/>
          </p:cNvSpPr>
          <p:nvPr/>
        </p:nvSpPr>
        <p:spPr bwMode="auto">
          <a:xfrm>
            <a:off x="1614488" y="273844"/>
            <a:ext cx="5915025" cy="320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3300" kern="1200">
                <a:latin typeface="Calibri" panose="020F0502020204030204" pitchFamily="34" charset="0"/>
                <a:cs typeface="+mn-cs"/>
              </a:rPr>
              <a:t>ΔΟΜΗ ΔΙΔΑΚΤΙΚΟΥ ΣΕΝΑΡΙΟΥ</a:t>
            </a:r>
          </a:p>
        </p:txBody>
      </p:sp>
      <p:sp>
        <p:nvSpPr>
          <p:cNvPr id="53250" name="Text Box 2"/>
          <p:cNvSpPr txBox="1">
            <a:spLocks noChangeArrowheads="1"/>
          </p:cNvSpPr>
          <p:nvPr/>
        </p:nvSpPr>
        <p:spPr bwMode="auto">
          <a:xfrm>
            <a:off x="1614488" y="702469"/>
            <a:ext cx="5915025" cy="393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412750" indent="-307975">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1pPr>
            <a:lvl2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2pPr>
            <a:lvl3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3pPr>
            <a:lvl4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4pPr>
            <a:lvl5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ts val="1060"/>
              </a:spcAft>
              <a:buSzPct val="45000"/>
              <a:buFont typeface="Arial" panose="020B0604020202020204" pitchFamily="34" charset="0"/>
              <a:buChar char=" "/>
            </a:pPr>
            <a:r>
              <a:rPr lang="el-GR" altLang="el-GR" kern="1200">
                <a:latin typeface="Calibri" panose="020F0502020204030204" pitchFamily="34" charset="0"/>
                <a:cs typeface="+mn-cs"/>
              </a:rPr>
              <a:t>ΔΙΔΑΚΤΙΚΟ ΣΕΝΑΡΙΟ</a:t>
            </a:r>
          </a:p>
        </p:txBody>
      </p:sp>
      <p:pic>
        <p:nvPicPr>
          <p:cNvPr id="532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144" y="1026319"/>
            <a:ext cx="5548313" cy="367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1144309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614488" y="0"/>
            <a:ext cx="5915025" cy="615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lnSpc>
                <a:spcPct val="90000"/>
              </a:lnSpc>
              <a:spcBef>
                <a:spcPct val="0"/>
              </a:spcBef>
              <a:spcAft>
                <a:spcPct val="0"/>
              </a:spcAft>
              <a:buClrTx/>
              <a:buSzPct val="100000"/>
            </a:pPr>
            <a:r>
              <a:rPr lang="el-GR" altLang="el-GR" sz="3000" b="1" kern="1200">
                <a:latin typeface="Calibri" panose="020F0502020204030204" pitchFamily="34" charset="0"/>
                <a:cs typeface="+mn-cs"/>
              </a:rPr>
              <a:t>ΔΟΜΗ ΔΙΔΑΚΤΙΚΟΥ ΣΕΝΑΡΙΟΥ</a:t>
            </a:r>
          </a:p>
        </p:txBody>
      </p:sp>
      <p:sp>
        <p:nvSpPr>
          <p:cNvPr id="54274" name="Text Box 2"/>
          <p:cNvSpPr txBox="1">
            <a:spLocks noChangeArrowheads="1"/>
          </p:cNvSpPr>
          <p:nvPr/>
        </p:nvSpPr>
        <p:spPr bwMode="auto">
          <a:xfrm>
            <a:off x="1493044" y="378619"/>
            <a:ext cx="6292454" cy="4536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ts val="750"/>
              </a:spcBef>
              <a:spcAft>
                <a:spcPts val="1060"/>
              </a:spcAft>
              <a:buSzPct val="100000"/>
              <a:buFont typeface="Arial" panose="020B0604020202020204" pitchFamily="34" charset="0"/>
              <a:buChar char="•"/>
            </a:pPr>
            <a:r>
              <a:rPr lang="el-GR" altLang="el-GR" sz="1350" kern="1200">
                <a:latin typeface="Calibri" panose="020F0502020204030204" pitchFamily="34" charset="0"/>
                <a:cs typeface="+mn-cs"/>
              </a:rPr>
              <a:t>Η δομή ενός τυπικού σεναρίου είναι επιθυμητό, για λόγους ταυτοποίησής του και διάκρισής του από άλλα σενάρια, να περιέχει τα παρακάτω τμήματα (Φραγκάκη, 2008):</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Τίτλος </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Τάξεις και Γνωστικές περιοχές </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Συσχέτιση και Συμβατότητα με το Π.Σ.</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Ταυτότητα του δημιουργού/ων ή και αναμορφωτή/τών του σεναρίου</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Σκοπός – Μαθησιακά αποτελέσματα</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Παιδαγωγική προσέγγιση, διδακτικές τεχνικές</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Οργάνωση της εκπαιδευτικής διαδικασίας</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Απαιτούμενη υλικοτεχνική υποδομή</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Εκτιμώμενη διάρκεια</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Παρουσίαση προτεινόμενου σεναρίου – Πορεία της διδασκαλίας</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Προεκτάσεις – Επέκταση </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Αξιολόγηση </a:t>
            </a:r>
          </a:p>
          <a:p>
            <a:pPr defTabSz="336947" fontAlgn="base">
              <a:lnSpc>
                <a:spcPct val="90000"/>
              </a:lnSpc>
              <a:spcBef>
                <a:spcPct val="0"/>
              </a:spcBef>
              <a:spcAft>
                <a:spcPts val="1060"/>
              </a:spcAft>
              <a:buSzPct val="45000"/>
              <a:buFont typeface="Arial" panose="020B0604020202020204" pitchFamily="34" charset="0"/>
              <a:buChar char="•"/>
            </a:pPr>
            <a:r>
              <a:rPr lang="el-GR" altLang="el-GR" sz="1350" kern="1200">
                <a:latin typeface="Calibri" panose="020F0502020204030204" pitchFamily="34" charset="0"/>
                <a:cs typeface="+mn-cs"/>
              </a:rPr>
              <a:t>Βιβλιογραφία</a:t>
            </a:r>
          </a:p>
          <a:p>
            <a:pPr defTabSz="336947" fontAlgn="base">
              <a:lnSpc>
                <a:spcPct val="90000"/>
              </a:lnSpc>
              <a:spcBef>
                <a:spcPts val="750"/>
              </a:spcBef>
              <a:spcAft>
                <a:spcPts val="1060"/>
              </a:spcAft>
              <a:buClrTx/>
              <a:buSzPct val="100000"/>
            </a:pPr>
            <a:endParaRPr lang="el-GR" altLang="el-GR" sz="1350" kern="1200">
              <a:latin typeface="Calibri" panose="020F0502020204030204" pitchFamily="34" charset="0"/>
              <a:cs typeface="+mn-cs"/>
            </a:endParaRPr>
          </a:p>
        </p:txBody>
      </p:sp>
    </p:spTree>
    <p:extLst>
      <p:ext uri="{BB962C8B-B14F-4D97-AF65-F5344CB8AC3E}">
        <p14:creationId xmlns:p14="http://schemas.microsoft.com/office/powerpoint/2010/main" val="291990760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518047" y="1241823"/>
            <a:ext cx="6172200" cy="194429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3600" b="1" kern="1200">
                <a:solidFill>
                  <a:srgbClr val="1F497D"/>
                </a:solidFill>
                <a:cs typeface="+mn-cs"/>
              </a:rPr>
              <a:t>Οδηγός οργάνωσης της διδασκαλίας για τον εκπαιδευτικό</a:t>
            </a:r>
          </a:p>
        </p:txBody>
      </p:sp>
      <p:sp>
        <p:nvSpPr>
          <p:cNvPr id="55298" name="Text Box 2"/>
          <p:cNvSpPr txBox="1">
            <a:spLocks noChangeArrowheads="1"/>
          </p:cNvSpPr>
          <p:nvPr/>
        </p:nvSpPr>
        <p:spPr bwMode="auto">
          <a:xfrm>
            <a:off x="1518047" y="910828"/>
            <a:ext cx="6172200" cy="38135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p:txBody>
      </p:sp>
    </p:spTree>
    <p:extLst>
      <p:ext uri="{BB962C8B-B14F-4D97-AF65-F5344CB8AC3E}">
        <p14:creationId xmlns:p14="http://schemas.microsoft.com/office/powerpoint/2010/main" val="33134317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790701" y="215503"/>
            <a:ext cx="5699522" cy="917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lnSpc>
                <a:spcPct val="90000"/>
              </a:lnSpc>
              <a:spcBef>
                <a:spcPct val="0"/>
              </a:spcBef>
              <a:spcAft>
                <a:spcPct val="0"/>
              </a:spcAft>
              <a:buClrTx/>
              <a:buSzPct val="100000"/>
            </a:pPr>
            <a:endParaRPr lang="el-GR" altLang="el-GR" sz="2700" b="1" kern="1200">
              <a:latin typeface="Calibri" panose="020F0502020204030204" pitchFamily="34" charset="0"/>
              <a:cs typeface="+mn-cs"/>
            </a:endParaRPr>
          </a:p>
          <a:p>
            <a:pPr algn="ctr" defTabSz="336947" fontAlgn="base">
              <a:lnSpc>
                <a:spcPct val="90000"/>
              </a:lnSpc>
              <a:spcBef>
                <a:spcPct val="0"/>
              </a:spcBef>
              <a:spcAft>
                <a:spcPct val="0"/>
              </a:spcAft>
              <a:buClrTx/>
              <a:buSzPct val="100000"/>
            </a:pPr>
            <a:r>
              <a:rPr lang="el-GR" altLang="el-GR" sz="2700" b="1" kern="1200">
                <a:latin typeface="Calibri" panose="020F0502020204030204" pitchFamily="34" charset="0"/>
                <a:cs typeface="+mn-cs"/>
              </a:rPr>
              <a:t>Τίτλος </a:t>
            </a:r>
            <a:br>
              <a:rPr lang="el-GR" altLang="el-GR" sz="2700" b="1" kern="1200">
                <a:latin typeface="Calibri" panose="020F0502020204030204" pitchFamily="34" charset="0"/>
                <a:cs typeface="+mn-cs"/>
              </a:rPr>
            </a:br>
            <a:endParaRPr lang="el-GR" altLang="el-GR" sz="2700" b="1" kern="1200">
              <a:latin typeface="Calibri" panose="020F0502020204030204" pitchFamily="34" charset="0"/>
              <a:cs typeface="+mn-cs"/>
            </a:endParaRPr>
          </a:p>
        </p:txBody>
      </p:sp>
      <p:sp>
        <p:nvSpPr>
          <p:cNvPr id="56322" name="Text Box 2"/>
          <p:cNvSpPr txBox="1">
            <a:spLocks noChangeArrowheads="1"/>
          </p:cNvSpPr>
          <p:nvPr/>
        </p:nvSpPr>
        <p:spPr bwMode="auto">
          <a:xfrm>
            <a:off x="1606154" y="1241822"/>
            <a:ext cx="5915025" cy="363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28600" indent="-22701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Ο τίτλος του ΔΣ, ως κύριο στοιχείο της ταυτότητάς του, θα πρέπει να είναι συνοπτικός, μέσα στα όρια μίας απλής φράσης ή πρότασης, θα πρέπει όμως να εκφράζει ρητά και κατηγορηματικά την κεντρική ιδέα του ΔΣ.</a:t>
            </a:r>
          </a:p>
          <a:p>
            <a:pPr defTabSz="336947" fontAlgn="base">
              <a:lnSpc>
                <a:spcPct val="90000"/>
              </a:lnSpc>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θα πρέπει να αποφεύγεται η χρήση μίας και μόνο λέξης ως τίτλος ΔΣ, δεδομένου ότι η χρήση μόνο μίας λέξης δίνει μία αφηρημένη και ευρεία εκτίμηση για την ουσία και το περιεχόμενο του ΔΣ. </a:t>
            </a:r>
          </a:p>
          <a:p>
            <a:pPr defTabSz="336947" fontAlgn="base">
              <a:spcBef>
                <a:spcPct val="0"/>
              </a:spcBef>
              <a:spcAft>
                <a:spcPct val="0"/>
              </a:spcAft>
              <a:buClrTx/>
              <a:buSzPct val="100000"/>
            </a:pPr>
            <a:r>
              <a:rPr lang="el-GR" altLang="el-GR" sz="1500" b="1" u="sng" kern="1200">
                <a:latin typeface="Calibri" panose="020F0502020204030204" pitchFamily="34" charset="0"/>
                <a:cs typeface="+mn-cs"/>
              </a:rPr>
              <a:t>Παραδείγματα Τίτλων ΔΣ</a:t>
            </a:r>
          </a:p>
          <a:p>
            <a:pPr defTabSz="336947" fontAlgn="base">
              <a:spcBef>
                <a:spcPct val="0"/>
              </a:spcBef>
              <a:spcAft>
                <a:spcPct val="0"/>
              </a:spcAft>
              <a:buClrTx/>
              <a:buSzPct val="100000"/>
            </a:pPr>
            <a:r>
              <a:rPr lang="el-GR" altLang="el-GR" sz="1500" i="1" kern="1200">
                <a:latin typeface="Calibri" panose="020F0502020204030204" pitchFamily="34" charset="0"/>
                <a:cs typeface="Times New Roman" panose="02020603050405020304" pitchFamily="18" charset="0"/>
              </a:rPr>
              <a:t>    </a:t>
            </a:r>
            <a:r>
              <a:rPr lang="el-GR" altLang="el-GR" sz="1350" kern="1200">
                <a:latin typeface="Calibri" panose="020F0502020204030204" pitchFamily="34" charset="0"/>
                <a:cs typeface="Times New Roman" panose="02020603050405020304" pitchFamily="18" charset="0"/>
              </a:rPr>
              <a:t>«Ελληνικές φυλές προβάτων και Αειφορία»</a:t>
            </a:r>
          </a:p>
          <a:p>
            <a:pPr defTabSz="336947" fontAlgn="base">
              <a:spcBef>
                <a:spcPct val="0"/>
              </a:spcBef>
              <a:spcAft>
                <a:spcPct val="0"/>
              </a:spcAft>
              <a:buClrTx/>
              <a:buSzPct val="100000"/>
            </a:pPr>
            <a:r>
              <a:rPr lang="el-GR" altLang="el-GR" sz="1350" kern="1200">
                <a:latin typeface="Calibri" panose="020F0502020204030204" pitchFamily="34" charset="0"/>
                <a:cs typeface="+mn-cs"/>
              </a:rPr>
              <a:t>     «Αστικό πράσινο και κομποστοποίηση</a:t>
            </a:r>
            <a:r>
              <a:rPr lang="el-GR" altLang="el-GR" sz="1350" kern="1200">
                <a:latin typeface="Calibri" panose="020F0502020204030204" pitchFamily="34" charset="0"/>
                <a:cs typeface="Times New Roman" panose="02020603050405020304" pitchFamily="18" charset="0"/>
              </a:rPr>
              <a:t>»</a:t>
            </a:r>
            <a:r>
              <a:rPr lang="el-GR" altLang="el-GR" sz="1500" kern="1200">
                <a:latin typeface="Calibri" panose="020F0502020204030204" pitchFamily="34" charset="0"/>
                <a:cs typeface="Times New Roman" panose="02020603050405020304" pitchFamily="18" charset="0"/>
              </a:rPr>
              <a:t> </a:t>
            </a:r>
          </a:p>
          <a:p>
            <a:pPr defTabSz="336947" fontAlgn="base">
              <a:spcBef>
                <a:spcPct val="0"/>
              </a:spcBef>
              <a:spcAft>
                <a:spcPct val="0"/>
              </a:spcAft>
              <a:buClrTx/>
              <a:buSzPct val="100000"/>
            </a:pPr>
            <a:r>
              <a:rPr lang="el-GR" altLang="el-GR" sz="1500" kern="1200">
                <a:latin typeface="Calibri" panose="020F0502020204030204" pitchFamily="34" charset="0"/>
                <a:cs typeface="Times New Roman" panose="02020603050405020304" pitchFamily="18" charset="0"/>
              </a:rPr>
              <a:t>    «</a:t>
            </a:r>
            <a:r>
              <a:rPr lang="el-GR" altLang="el-GR" sz="1500" kern="1200">
                <a:latin typeface="Calibri" panose="020F0502020204030204" pitchFamily="34" charset="0"/>
                <a:cs typeface="+mn-cs"/>
              </a:rPr>
              <a:t>Πράσινες και μπλε υποδομές στον αστικό χώρο</a:t>
            </a:r>
            <a:r>
              <a:rPr lang="el-GR" altLang="el-GR" sz="1500" kern="1200">
                <a:latin typeface="Calibri" panose="020F0502020204030204" pitchFamily="34" charset="0"/>
                <a:cs typeface="Times New Roman" panose="02020603050405020304" pitchFamily="18" charset="0"/>
              </a:rPr>
              <a:t>» </a:t>
            </a:r>
          </a:p>
          <a:p>
            <a:pPr defTabSz="336947" fontAlgn="base">
              <a:spcBef>
                <a:spcPct val="0"/>
              </a:spcBef>
              <a:spcAft>
                <a:spcPct val="0"/>
              </a:spcAft>
              <a:buClrTx/>
              <a:buSzPct val="100000"/>
            </a:pPr>
            <a:r>
              <a:rPr lang="el-GR" altLang="el-GR" sz="1500" kern="1200">
                <a:latin typeface="Calibri" panose="020F0502020204030204" pitchFamily="34" charset="0"/>
                <a:cs typeface="Times New Roman" panose="02020603050405020304" pitchFamily="18" charset="0"/>
              </a:rPr>
              <a:t>     «</a:t>
            </a:r>
            <a:r>
              <a:rPr lang="el-GR" altLang="el-GR" sz="1500" kern="1200">
                <a:latin typeface="Calibri" panose="020F0502020204030204" pitchFamily="34" charset="0"/>
                <a:cs typeface="+mn-cs"/>
              </a:rPr>
              <a:t>Αυτοφυή είδη της ελληνικής χλωρίδας και Αρχιτεκτονική Τοπίου</a:t>
            </a:r>
            <a:r>
              <a:rPr lang="el-GR" altLang="el-GR" sz="1500" kern="1200">
                <a:latin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9595683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2400"/>
              </a:spcBef>
              <a:spcAft>
                <a:spcPts val="0"/>
              </a:spcAft>
              <a:buNone/>
            </a:pPr>
            <a:r>
              <a:rPr lang="el" sz="2300">
                <a:solidFill>
                  <a:srgbClr val="000000"/>
                </a:solidFill>
                <a:latin typeface="Arial"/>
                <a:ea typeface="Arial"/>
                <a:cs typeface="Arial"/>
                <a:sym typeface="Arial"/>
              </a:rPr>
              <a:t>Ο Συσσωρευτής Ψηφιακού Υλικού «Φωτόδεντρο»</a:t>
            </a:r>
            <a:endParaRPr sz="23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315" name="Google Shape;315;p1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endParaRPr sz="1200">
              <a:solidFill>
                <a:srgbClr val="666666"/>
              </a:solidFill>
              <a:highlight>
                <a:srgbClr val="FFFFFC"/>
              </a:highlight>
              <a:latin typeface="Arial"/>
              <a:ea typeface="Arial"/>
              <a:cs typeface="Arial"/>
              <a:sym typeface="Arial"/>
            </a:endParaRPr>
          </a:p>
          <a:p>
            <a:pPr marL="0" lvl="0" indent="0" algn="l" rtl="0">
              <a:spcBef>
                <a:spcPts val="1200"/>
              </a:spcBef>
              <a:spcAft>
                <a:spcPts val="0"/>
              </a:spcAft>
              <a:buNone/>
            </a:pPr>
            <a:endParaRPr sz="1200">
              <a:solidFill>
                <a:srgbClr val="666666"/>
              </a:solidFill>
              <a:highlight>
                <a:srgbClr val="FFFFFC"/>
              </a:highlight>
              <a:latin typeface="Arial"/>
              <a:ea typeface="Arial"/>
              <a:cs typeface="Arial"/>
              <a:sym typeface="Arial"/>
            </a:endParaRPr>
          </a:p>
          <a:p>
            <a:pPr marL="0" lvl="0" indent="0" algn="l" rtl="0">
              <a:spcBef>
                <a:spcPts val="1200"/>
              </a:spcBef>
              <a:spcAft>
                <a:spcPts val="0"/>
              </a:spcAft>
              <a:buNone/>
            </a:pPr>
            <a:endParaRPr sz="1200">
              <a:solidFill>
                <a:srgbClr val="666666"/>
              </a:solidFill>
              <a:highlight>
                <a:srgbClr val="FFFFFC"/>
              </a:highlight>
              <a:latin typeface="Arial"/>
              <a:ea typeface="Arial"/>
              <a:cs typeface="Arial"/>
              <a:sym typeface="Arial"/>
            </a:endParaRPr>
          </a:p>
          <a:p>
            <a:pPr marL="0" lvl="0" indent="0" algn="l" rtl="0">
              <a:spcBef>
                <a:spcPts val="1200"/>
              </a:spcBef>
              <a:spcAft>
                <a:spcPts val="0"/>
              </a:spcAft>
              <a:buNone/>
            </a:pPr>
            <a:endParaRPr sz="1200">
              <a:solidFill>
                <a:srgbClr val="666666"/>
              </a:solidFill>
              <a:highlight>
                <a:srgbClr val="FFFFFC"/>
              </a:highlight>
              <a:latin typeface="Arial"/>
              <a:ea typeface="Arial"/>
              <a:cs typeface="Arial"/>
              <a:sym typeface="Arial"/>
            </a:endParaRPr>
          </a:p>
          <a:p>
            <a:pPr marL="0" lvl="0" indent="0" algn="l" rtl="0">
              <a:spcBef>
                <a:spcPts val="1200"/>
              </a:spcBef>
              <a:spcAft>
                <a:spcPts val="0"/>
              </a:spcAft>
              <a:buNone/>
            </a:pPr>
            <a:endParaRPr sz="1200">
              <a:solidFill>
                <a:srgbClr val="666666"/>
              </a:solidFill>
              <a:highlight>
                <a:srgbClr val="FFFFFC"/>
              </a:highlight>
            </a:endParaRPr>
          </a:p>
          <a:p>
            <a:pPr marL="0" lvl="0" indent="0" algn="l" rtl="0">
              <a:spcBef>
                <a:spcPts val="1200"/>
              </a:spcBef>
              <a:spcAft>
                <a:spcPts val="0"/>
              </a:spcAft>
              <a:buNone/>
            </a:pPr>
            <a:endParaRPr sz="1200">
              <a:solidFill>
                <a:srgbClr val="666666"/>
              </a:solidFill>
              <a:highlight>
                <a:srgbClr val="FFFFFC"/>
              </a:highlight>
            </a:endParaRPr>
          </a:p>
          <a:p>
            <a:pPr marL="0" lvl="0" indent="0" algn="just" rtl="0">
              <a:spcBef>
                <a:spcPts val="1200"/>
              </a:spcBef>
              <a:spcAft>
                <a:spcPts val="1200"/>
              </a:spcAft>
              <a:buNone/>
            </a:pPr>
            <a:r>
              <a:rPr lang="el" sz="2150">
                <a:solidFill>
                  <a:srgbClr val="666666"/>
                </a:solidFill>
                <a:highlight>
                  <a:srgbClr val="FFFFFC"/>
                </a:highlight>
                <a:latin typeface="Arial"/>
                <a:ea typeface="Arial"/>
                <a:cs typeface="Arial"/>
                <a:sym typeface="Arial"/>
              </a:rPr>
              <a:t>Στο </a:t>
            </a:r>
            <a:r>
              <a:rPr lang="el" sz="2150" b="1">
                <a:solidFill>
                  <a:srgbClr val="666666"/>
                </a:solidFill>
                <a:highlight>
                  <a:srgbClr val="FFFFFC"/>
                </a:highlight>
                <a:latin typeface="Arial"/>
                <a:ea typeface="Arial"/>
                <a:cs typeface="Arial"/>
                <a:sym typeface="Arial"/>
              </a:rPr>
              <a:t>Φωτόδεντρο - Συσσωρευτή Εκπαιδευτικού Περιεχομένου</a:t>
            </a:r>
            <a:r>
              <a:rPr lang="el" sz="2150">
                <a:solidFill>
                  <a:srgbClr val="666666"/>
                </a:solidFill>
                <a:highlight>
                  <a:srgbClr val="FFFFFC"/>
                </a:highlight>
                <a:latin typeface="Arial"/>
                <a:ea typeface="Arial"/>
                <a:cs typeface="Arial"/>
                <a:sym typeface="Arial"/>
              </a:rPr>
              <a:t> μπορείτε να αναζητήσετε με ενιαίο τρόπο και από ένα κεντρικό σημείο, ψηφιακό εκπαιδευτικό υλικό για τη σχολική εκπαίδευση, που βρίσκεται είτε στα αποθετήρια «Φωτόδεντρο» του Υπουργείου Παιδείας είτε σε άλλα, «εξωτερικά» αποθετήρια ή εκπαιδευτικές πύλες. Παρέχει δηλαδή έναν κεντρικό «κατάλογο» με το ψηφιακό εκπαιδευτικό υλικό του Υπουργείου Παιδείας για τη σχολική εκπαίδευση.</a:t>
            </a:r>
            <a:endParaRPr sz="2150"/>
          </a:p>
        </p:txBody>
      </p:sp>
      <p:pic>
        <p:nvPicPr>
          <p:cNvPr id="316" name="Google Shape;316;p19"/>
          <p:cNvPicPr preferRelativeResize="0"/>
          <p:nvPr/>
        </p:nvPicPr>
        <p:blipFill>
          <a:blip r:embed="rId3">
            <a:alphaModFix/>
          </a:blip>
          <a:stretch>
            <a:fillRect/>
          </a:stretch>
        </p:blipFill>
        <p:spPr>
          <a:xfrm>
            <a:off x="1303800" y="1014175"/>
            <a:ext cx="6297300" cy="23639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358504" y="108347"/>
            <a:ext cx="5915025" cy="1403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lnSpc>
                <a:spcPct val="90000"/>
              </a:lnSpc>
              <a:spcBef>
                <a:spcPct val="0"/>
              </a:spcBef>
              <a:spcAft>
                <a:spcPct val="0"/>
              </a:spcAft>
              <a:buClrTx/>
              <a:buSzPct val="100000"/>
            </a:pPr>
            <a:r>
              <a:rPr lang="el-GR" altLang="el-GR" sz="3300" b="1" kern="1200">
                <a:latin typeface="Calibri Light" panose="020F0302020204030204" pitchFamily="34" charset="0"/>
                <a:cs typeface="+mn-cs"/>
              </a:rPr>
              <a:t> </a:t>
            </a:r>
            <a:r>
              <a:rPr lang="el-GR" altLang="el-GR" sz="2700" b="1" kern="1200">
                <a:latin typeface="Calibri" panose="020F0502020204030204" pitchFamily="34" charset="0"/>
                <a:cs typeface="+mn-cs"/>
              </a:rPr>
              <a:t/>
            </a:r>
            <a:br>
              <a:rPr lang="el-GR" altLang="el-GR" sz="2700" b="1" kern="1200">
                <a:latin typeface="Calibri" panose="020F0502020204030204" pitchFamily="34" charset="0"/>
                <a:cs typeface="+mn-cs"/>
              </a:rPr>
            </a:br>
            <a:r>
              <a:rPr lang="el-GR" altLang="el-GR" sz="2700" b="1" kern="1200">
                <a:latin typeface="Calibri" panose="020F0502020204030204" pitchFamily="34" charset="0"/>
                <a:cs typeface="+mn-cs"/>
              </a:rPr>
              <a:t>Ταυτότητα του δημιουργού/ών </a:t>
            </a:r>
            <a:br>
              <a:rPr lang="el-GR" altLang="el-GR" sz="2700" b="1" kern="1200">
                <a:latin typeface="Calibri" panose="020F0502020204030204" pitchFamily="34" charset="0"/>
                <a:cs typeface="+mn-cs"/>
              </a:rPr>
            </a:br>
            <a:r>
              <a:rPr lang="el-GR" altLang="el-GR" sz="2700" b="1" kern="1200">
                <a:latin typeface="Calibri" panose="020F0502020204030204" pitchFamily="34" charset="0"/>
                <a:cs typeface="+mn-cs"/>
              </a:rPr>
              <a:t>και αναμορφωτή/τών του ΔΣ</a:t>
            </a:r>
          </a:p>
        </p:txBody>
      </p:sp>
      <p:sp>
        <p:nvSpPr>
          <p:cNvPr id="57346" name="Text Box 2"/>
          <p:cNvSpPr txBox="1">
            <a:spLocks noChangeArrowheads="1"/>
          </p:cNvSpPr>
          <p:nvPr/>
        </p:nvSpPr>
        <p:spPr bwMode="auto">
          <a:xfrm>
            <a:off x="1683544" y="1512094"/>
            <a:ext cx="5669756" cy="4482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ts val="750"/>
              </a:spcBef>
              <a:spcAft>
                <a:spcPts val="1060"/>
              </a:spcAft>
              <a:buSzPct val="100000"/>
              <a:buFont typeface="Arial" panose="020B0604020202020204" pitchFamily="34" charset="0"/>
              <a:buChar char="•"/>
            </a:pPr>
            <a:r>
              <a:rPr lang="el-GR" altLang="el-GR" sz="1800" kern="1200">
                <a:latin typeface="Calibri" panose="020F0502020204030204" pitchFamily="34" charset="0"/>
                <a:cs typeface="+mn-cs"/>
              </a:rPr>
              <a:t>Η ταυτότητα του δημιουργού αποτελείται από το ονοματεπώνυμο του σχεδιαστή και δημιουργού του ΔΣ, ακολουθούμενη από τους τίτλους σπουδών του, αλλά και από άλλες σχετικές με το ΔΣ ιδιότητές του. </a:t>
            </a:r>
          </a:p>
          <a:p>
            <a:pPr algn="just" defTabSz="336947" fontAlgn="base">
              <a:lnSpc>
                <a:spcPct val="90000"/>
              </a:lnSpc>
              <a:spcBef>
                <a:spcPts val="750"/>
              </a:spcBef>
              <a:spcAft>
                <a:spcPts val="1060"/>
              </a:spcAft>
              <a:buSzPct val="100000"/>
              <a:buFont typeface="Arial" panose="020B0604020202020204" pitchFamily="34" charset="0"/>
              <a:buChar char="•"/>
            </a:pPr>
            <a:r>
              <a:rPr lang="el-GR" altLang="el-GR" sz="1800" kern="1200">
                <a:latin typeface="Calibri" panose="020F0502020204030204" pitchFamily="34" charset="0"/>
                <a:cs typeface="+mn-cs"/>
              </a:rPr>
              <a:t>Είναι ένα απαραίτητο στοιχείο του ΔΣ, το οποίο αποτελεί τμήμα της συνολικής ταυτότητας του ΔΣ. Η επιστημονική επάρκεια και αποδοχή του δημιουργού από την εν γένει επιστημονική και εκπαιδευτική κοινότητα, αποτελεί ένα επιπλέον στοιχείο θετικής στάσης από τους εν δυνάμει χρήστες του ΔΣ στην εκπαιδευτική πράξη.</a:t>
            </a:r>
          </a:p>
        </p:txBody>
      </p:sp>
    </p:spTree>
    <p:extLst>
      <p:ext uri="{BB962C8B-B14F-4D97-AF65-F5344CB8AC3E}">
        <p14:creationId xmlns:p14="http://schemas.microsoft.com/office/powerpoint/2010/main" val="12892872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790701" y="215503"/>
            <a:ext cx="5699522" cy="917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lnSpc>
                <a:spcPct val="90000"/>
              </a:lnSpc>
              <a:spcBef>
                <a:spcPct val="0"/>
              </a:spcBef>
              <a:spcAft>
                <a:spcPct val="0"/>
              </a:spcAft>
              <a:buClrTx/>
              <a:buSzPct val="100000"/>
            </a:pPr>
            <a:r>
              <a:rPr lang="el-GR" altLang="el-GR" sz="3300" b="1" kern="1200">
                <a:latin typeface="Calibri Light" panose="020F0302020204030204" pitchFamily="34" charset="0"/>
                <a:cs typeface="+mn-cs"/>
              </a:rPr>
              <a:t> </a:t>
            </a:r>
            <a:r>
              <a:rPr lang="el-GR" altLang="el-GR" sz="2700" b="1" kern="1200">
                <a:latin typeface="Calibri" panose="020F0502020204030204" pitchFamily="34" charset="0"/>
                <a:cs typeface="+mn-cs"/>
              </a:rPr>
              <a:t/>
            </a:r>
            <a:br>
              <a:rPr lang="el-GR" altLang="el-GR" sz="2700" b="1" kern="1200">
                <a:latin typeface="Calibri" panose="020F0502020204030204" pitchFamily="34" charset="0"/>
                <a:cs typeface="+mn-cs"/>
              </a:rPr>
            </a:br>
            <a:r>
              <a:rPr lang="el-GR" altLang="el-GR" sz="2700" b="1" kern="1200">
                <a:latin typeface="Calibri" panose="020F0502020204030204" pitchFamily="34" charset="0"/>
                <a:cs typeface="+mn-cs"/>
              </a:rPr>
              <a:t> </a:t>
            </a:r>
            <a:br>
              <a:rPr lang="el-GR" altLang="el-GR" sz="2700" b="1" kern="1200">
                <a:latin typeface="Calibri" panose="020F0502020204030204" pitchFamily="34" charset="0"/>
                <a:cs typeface="+mn-cs"/>
              </a:rPr>
            </a:br>
            <a:endParaRPr lang="el-GR" altLang="el-GR" sz="2700" b="1" kern="1200">
              <a:latin typeface="Calibri" panose="020F0502020204030204" pitchFamily="34" charset="0"/>
              <a:cs typeface="+mn-cs"/>
            </a:endParaRPr>
          </a:p>
        </p:txBody>
      </p:sp>
      <p:sp>
        <p:nvSpPr>
          <p:cNvPr id="58370" name="Text Box 2"/>
          <p:cNvSpPr txBox="1">
            <a:spLocks noChangeArrowheads="1"/>
          </p:cNvSpPr>
          <p:nvPr/>
        </p:nvSpPr>
        <p:spPr bwMode="auto">
          <a:xfrm>
            <a:off x="1628775" y="248841"/>
            <a:ext cx="5915025" cy="3638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ts val="1060"/>
              </a:spcAft>
              <a:buClrTx/>
              <a:buSzPct val="100000"/>
            </a:pPr>
            <a:endParaRPr lang="el-GR" altLang="el-GR" sz="1500" kern="1200">
              <a:latin typeface="Calibri" panose="020F0502020204030204" pitchFamily="34" charset="0"/>
              <a:cs typeface="+mn-cs"/>
            </a:endParaRPr>
          </a:p>
          <a:p>
            <a:pPr defTabSz="336947" fontAlgn="base">
              <a:spcBef>
                <a:spcPct val="0"/>
              </a:spcBef>
              <a:spcAft>
                <a:spcPts val="1060"/>
              </a:spcAft>
              <a:buClrTx/>
              <a:buSzPct val="100000"/>
            </a:pPr>
            <a:endParaRPr lang="el-GR" altLang="el-GR" sz="1500" kern="1200">
              <a:latin typeface="Calibri" panose="020F0502020204030204" pitchFamily="34" charset="0"/>
              <a:cs typeface="Arial" panose="020B0604020202020204" pitchFamily="34" charset="0"/>
            </a:endParaRPr>
          </a:p>
          <a:p>
            <a:pPr defTabSz="336947" fontAlgn="base">
              <a:spcBef>
                <a:spcPct val="0"/>
              </a:spcBef>
              <a:spcAft>
                <a:spcPts val="1060"/>
              </a:spcAft>
              <a:buClrTx/>
              <a:buSzPct val="100000"/>
            </a:pPr>
            <a:r>
              <a:rPr lang="el-GR" altLang="el-GR" sz="2700" b="1" kern="1200">
                <a:latin typeface="Calibri" panose="020F0502020204030204" pitchFamily="34" charset="0"/>
                <a:cs typeface="Arial" panose="020B0604020202020204" pitchFamily="34" charset="0"/>
              </a:rPr>
              <a:t>Το κοινό στο οποίο απευθύνεται</a:t>
            </a:r>
          </a:p>
          <a:p>
            <a:pPr defTabSz="336947" fontAlgn="base">
              <a:spcBef>
                <a:spcPct val="0"/>
              </a:spcBef>
              <a:spcAft>
                <a:spcPts val="1060"/>
              </a:spcAft>
              <a:buClrTx/>
              <a:buSzPct val="100000"/>
            </a:pPr>
            <a:endParaRPr lang="el-GR" altLang="el-GR" sz="1500" b="1" u="sng" kern="1200">
              <a:latin typeface="Calibri" panose="020F0502020204030204" pitchFamily="34" charset="0"/>
              <a:cs typeface="Arial" panose="020B0604020202020204" pitchFamily="34" charset="0"/>
            </a:endParaRPr>
          </a:p>
          <a:p>
            <a:pPr defTabSz="336947" fontAlgn="base">
              <a:spcBef>
                <a:spcPct val="0"/>
              </a:spcBef>
              <a:spcAft>
                <a:spcPts val="1060"/>
              </a:spcAft>
              <a:buClrTx/>
              <a:buSzPct val="100000"/>
            </a:pPr>
            <a:r>
              <a:rPr lang="el-GR" altLang="el-GR" sz="1500" b="1" u="sng" kern="1200">
                <a:latin typeface="Calibri" panose="020F0502020204030204" pitchFamily="34" charset="0"/>
                <a:cs typeface="Arial" panose="020B0604020202020204" pitchFamily="34" charset="0"/>
              </a:rPr>
              <a:t>Παράδειγμα</a:t>
            </a:r>
          </a:p>
          <a:p>
            <a:pPr defTabSz="336947" fontAlgn="base">
              <a:spcBef>
                <a:spcPct val="0"/>
              </a:spcBef>
              <a:spcAft>
                <a:spcPts val="1060"/>
              </a:spcAft>
              <a:buSzPct val="100000"/>
              <a:buFont typeface="Arial" panose="020B0604020202020204" pitchFamily="34" charset="0"/>
              <a:buChar char="•"/>
            </a:pPr>
            <a:r>
              <a:rPr lang="el-GR" altLang="el-GR" sz="1500" kern="1200">
                <a:latin typeface="Calibri" panose="020F0502020204030204" pitchFamily="34" charset="0"/>
                <a:cs typeface="+mn-cs"/>
              </a:rPr>
              <a:t>Μεταλυκειακό Έτος – Τάξη Μαθητείας</a:t>
            </a:r>
          </a:p>
          <a:p>
            <a:pPr defTabSz="336947" fontAlgn="base">
              <a:spcBef>
                <a:spcPct val="0"/>
              </a:spcBef>
              <a:spcAft>
                <a:spcPts val="1060"/>
              </a:spcAft>
              <a:buSzPct val="100000"/>
              <a:buFont typeface="Arial" panose="020B0604020202020204" pitchFamily="34" charset="0"/>
              <a:buChar char="•"/>
            </a:pPr>
            <a:r>
              <a:rPr lang="el-GR" altLang="el-GR" sz="1500" b="1" kern="1200">
                <a:latin typeface="Calibri" panose="020F0502020204030204" pitchFamily="34" charset="0"/>
                <a:cs typeface="+mn-cs"/>
              </a:rPr>
              <a:t>ΤΟΜΕΑΣ</a:t>
            </a:r>
            <a:r>
              <a:rPr lang="el-GR" altLang="el-GR" sz="1500" kern="1200">
                <a:latin typeface="Calibri" panose="020F0502020204030204" pitchFamily="34" charset="0"/>
                <a:cs typeface="+mn-cs"/>
              </a:rPr>
              <a:t>: ΓΕΩΠΟΝΙΑΣ, ΤΡΟΦΙΜΩΝ ΚΑΙ ΠΕΡΙΒΑΛΛΟΝΤΟΣ</a:t>
            </a:r>
          </a:p>
          <a:p>
            <a:pPr defTabSz="336947" fontAlgn="base">
              <a:spcBef>
                <a:spcPct val="0"/>
              </a:spcBef>
              <a:spcAft>
                <a:spcPts val="1060"/>
              </a:spcAft>
              <a:buSzPct val="100000"/>
              <a:buFont typeface="Arial" panose="020B0604020202020204" pitchFamily="34" charset="0"/>
              <a:buChar char="•"/>
            </a:pPr>
            <a:r>
              <a:rPr lang="el-GR" altLang="el-GR" sz="1500" b="1" kern="1200">
                <a:latin typeface="Calibri" panose="020F0502020204030204" pitchFamily="34" charset="0"/>
                <a:cs typeface="+mn-cs"/>
              </a:rPr>
              <a:t>ΕΙΔΙΚΟΤΗΤΑ</a:t>
            </a:r>
            <a:r>
              <a:rPr lang="el-GR" altLang="el-GR" sz="1500" kern="1200">
                <a:latin typeface="Calibri" panose="020F0502020204030204" pitchFamily="34" charset="0"/>
                <a:cs typeface="+mn-cs"/>
              </a:rPr>
              <a:t>: «Τεχνικός Ανθοκομίας&amp; Αρχιτεκτονικής Τοπίου»  </a:t>
            </a:r>
            <a:r>
              <a:rPr lang="el-GR" altLang="el-GR" sz="2700" b="1" kern="1200">
                <a:latin typeface="Calibri" panose="020F0502020204030204" pitchFamily="34" charset="0"/>
                <a:cs typeface="Arial" panose="020B0604020202020204" pitchFamily="34" charset="0"/>
              </a:rPr>
              <a:t> </a:t>
            </a:r>
            <a:r>
              <a:rPr lang="el-GR" altLang="el-GR" sz="1500" kern="1200">
                <a:latin typeface="Calibri" panose="020F0502020204030204" pitchFamily="34" charset="0"/>
                <a:cs typeface="+mn-cs"/>
              </a:rPr>
              <a:t> </a:t>
            </a:r>
          </a:p>
          <a:p>
            <a:pPr defTabSz="336947" fontAlgn="base">
              <a:lnSpc>
                <a:spcPct val="90000"/>
              </a:lnSpc>
              <a:spcBef>
                <a:spcPts val="750"/>
              </a:spcBef>
              <a:spcAft>
                <a:spcPts val="1060"/>
              </a:spcAft>
              <a:buClrTx/>
              <a:buSzPct val="100000"/>
            </a:pPr>
            <a:endParaRPr lang="el-GR" altLang="el-GR" sz="1500" kern="1200">
              <a:latin typeface="Calibri" panose="020F0502020204030204" pitchFamily="34" charset="0"/>
              <a:cs typeface="+mn-cs"/>
            </a:endParaRPr>
          </a:p>
        </p:txBody>
      </p:sp>
    </p:spTree>
    <p:extLst>
      <p:ext uri="{BB962C8B-B14F-4D97-AF65-F5344CB8AC3E}">
        <p14:creationId xmlns:p14="http://schemas.microsoft.com/office/powerpoint/2010/main" val="262744258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628775" y="-215503"/>
            <a:ext cx="5778104" cy="1133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lnSpc>
                <a:spcPct val="90000"/>
              </a:lnSpc>
              <a:spcBef>
                <a:spcPct val="0"/>
              </a:spcBef>
              <a:spcAft>
                <a:spcPct val="0"/>
              </a:spcAft>
              <a:buClrTx/>
              <a:buSzPct val="100000"/>
            </a:pPr>
            <a:r>
              <a:rPr lang="el-GR" altLang="el-GR" sz="3300" b="1" kern="1200">
                <a:latin typeface="Calibri Light" panose="020F0302020204030204" pitchFamily="34" charset="0"/>
                <a:cs typeface="+mn-cs"/>
              </a:rPr>
              <a:t> </a:t>
            </a:r>
            <a:r>
              <a:rPr lang="el-GR" altLang="el-GR" sz="2700" b="1" kern="1200">
                <a:latin typeface="Calibri" panose="020F0502020204030204" pitchFamily="34" charset="0"/>
                <a:cs typeface="+mn-cs"/>
              </a:rPr>
              <a:t/>
            </a:r>
            <a:br>
              <a:rPr lang="el-GR" altLang="el-GR" sz="2700" b="1" kern="1200">
                <a:latin typeface="Calibri" panose="020F0502020204030204" pitchFamily="34" charset="0"/>
                <a:cs typeface="+mn-cs"/>
              </a:rPr>
            </a:br>
            <a:r>
              <a:rPr lang="el-GR" altLang="el-GR" sz="2700" b="1" kern="1200">
                <a:latin typeface="Calibri" panose="020F0502020204030204" pitchFamily="34" charset="0"/>
                <a:cs typeface="+mn-cs"/>
              </a:rPr>
              <a:t>Το/α γνωστικό/α αντικείμενο/α στο οποίο αντιστοιχεί </a:t>
            </a:r>
            <a:br>
              <a:rPr lang="el-GR" altLang="el-GR" sz="2700" b="1" kern="1200">
                <a:latin typeface="Calibri" panose="020F0502020204030204" pitchFamily="34" charset="0"/>
                <a:cs typeface="+mn-cs"/>
              </a:rPr>
            </a:br>
            <a:endParaRPr lang="el-GR" altLang="el-GR" sz="2700" b="1" kern="1200">
              <a:latin typeface="Calibri" panose="020F0502020204030204" pitchFamily="34" charset="0"/>
              <a:cs typeface="+mn-cs"/>
            </a:endParaRPr>
          </a:p>
        </p:txBody>
      </p:sp>
      <p:sp>
        <p:nvSpPr>
          <p:cNvPr id="59394" name="Text Box 2"/>
          <p:cNvSpPr txBox="1">
            <a:spLocks noChangeArrowheads="1"/>
          </p:cNvSpPr>
          <p:nvPr/>
        </p:nvSpPr>
        <p:spPr bwMode="auto">
          <a:xfrm>
            <a:off x="1389460" y="1026319"/>
            <a:ext cx="6480572" cy="3402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28600" indent="-227013">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1pPr>
            <a:lvl2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2pPr>
            <a:lvl3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3pPr>
            <a:lvl4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4pPr>
            <a:lvl5pPr>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28600" algn="l"/>
                <a:tab pos="676275" algn="l"/>
                <a:tab pos="1125538" algn="l"/>
                <a:tab pos="1574800" algn="l"/>
                <a:tab pos="2024063" algn="l"/>
                <a:tab pos="2473325" algn="l"/>
                <a:tab pos="2922588" algn="l"/>
                <a:tab pos="3371850" algn="l"/>
                <a:tab pos="3821113" algn="l"/>
                <a:tab pos="4270375" algn="l"/>
                <a:tab pos="4719638" algn="l"/>
                <a:tab pos="5168900" algn="l"/>
                <a:tab pos="5618163" algn="l"/>
                <a:tab pos="6067425" algn="l"/>
                <a:tab pos="6516688" algn="l"/>
                <a:tab pos="6965950" algn="l"/>
                <a:tab pos="7415213" algn="l"/>
                <a:tab pos="7864475" algn="l"/>
                <a:tab pos="8313738" algn="l"/>
                <a:tab pos="8763000" algn="l"/>
                <a:tab pos="92122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ct val="0"/>
              </a:spcBef>
              <a:spcAft>
                <a:spcPts val="1060"/>
              </a:spcAft>
              <a:buSzPct val="45000"/>
              <a:buFont typeface="Arial" panose="020B0604020202020204" pitchFamily="34" charset="0"/>
              <a:buChar char=" "/>
            </a:pPr>
            <a:r>
              <a:rPr lang="el-GR" altLang="el-GR" sz="1500" kern="1200">
                <a:latin typeface="Calibri" panose="020F0502020204030204" pitchFamily="34" charset="0"/>
                <a:cs typeface="+mn-cs"/>
              </a:rPr>
              <a:t>Η περιγραφή ξεκινά με ρητή αναγραφή του γνωστικού αντικειμένου, ή των γνωστικών αντικειμένων, συνεχίζει με την τάξη και τον τομέα εφαρμογής, και ολοκληρώνεται με το επιστημονικό περιεχόμενο ή την ιδιαίτερη περιοχή του γνωστικού αντικειμένου.</a:t>
            </a:r>
          </a:p>
          <a:p>
            <a:pPr indent="-158354" defTabSz="336947" fontAlgn="base">
              <a:lnSpc>
                <a:spcPct val="90000"/>
              </a:lnSpc>
              <a:spcBef>
                <a:spcPct val="0"/>
              </a:spcBef>
              <a:spcAft>
                <a:spcPct val="0"/>
              </a:spcAft>
              <a:buClrTx/>
              <a:buSzPct val="100000"/>
            </a:pPr>
            <a:r>
              <a:rPr lang="el-GR" altLang="el-GR" sz="1500" b="1" u="sng" kern="1200">
                <a:latin typeface="Calibri" panose="020F0502020204030204" pitchFamily="34" charset="0"/>
                <a:cs typeface="+mn-cs"/>
              </a:rPr>
              <a:t>Παράδειγμα</a:t>
            </a:r>
          </a:p>
          <a:p>
            <a:pPr defTabSz="336947" fontAlgn="base">
              <a:spcBef>
                <a:spcPct val="0"/>
              </a:spcBef>
              <a:spcAft>
                <a:spcPts val="1060"/>
              </a:spcAft>
              <a:buClrTx/>
              <a:buSzPct val="100000"/>
            </a:pPr>
            <a:r>
              <a:rPr lang="el-GR" altLang="el-GR" sz="1500" kern="1200">
                <a:latin typeface="Calibri" panose="020F0502020204030204" pitchFamily="34" charset="0"/>
                <a:cs typeface="+mn-cs"/>
              </a:rPr>
              <a:t> Τοπική ανάπτυξη, Τοπικές καλλιέργειες </a:t>
            </a:r>
          </a:p>
          <a:p>
            <a:pPr defTabSz="336947" fontAlgn="base">
              <a:spcBef>
                <a:spcPct val="0"/>
              </a:spcBef>
              <a:spcAft>
                <a:spcPts val="1060"/>
              </a:spcAft>
              <a:buClrTx/>
              <a:buSzPct val="100000"/>
            </a:pPr>
            <a:r>
              <a:rPr lang="el-GR" altLang="el-GR" sz="1500" kern="1200">
                <a:latin typeface="Calibri" panose="020F0502020204030204" pitchFamily="34" charset="0"/>
                <a:cs typeface="+mn-cs"/>
              </a:rPr>
              <a:t>Ειδικότητα Μεταλυκειακού Έτους – Τάξης Μαθητείας: «Τεχνικός Φυτικής Παραγωγής»  </a:t>
            </a:r>
            <a:r>
              <a:rPr lang="el-GR" altLang="el-GR" sz="1500" b="1" kern="1200">
                <a:latin typeface="Calibri" panose="020F0502020204030204" pitchFamily="34" charset="0"/>
                <a:cs typeface="Arial" panose="020B0604020202020204" pitchFamily="34" charset="0"/>
              </a:rPr>
              <a:t> </a:t>
            </a:r>
            <a:r>
              <a:rPr lang="el-GR" altLang="el-GR" sz="1500" kern="1200">
                <a:latin typeface="Calibri" panose="020F0502020204030204" pitchFamily="34" charset="0"/>
                <a:cs typeface="+mn-cs"/>
              </a:rPr>
              <a:t>  </a:t>
            </a:r>
          </a:p>
          <a:p>
            <a:pPr indent="-157163" algn="just" defTabSz="336947" fontAlgn="base">
              <a:lnSpc>
                <a:spcPct val="90000"/>
              </a:lnSpc>
              <a:spcBef>
                <a:spcPts val="750"/>
              </a:spcBef>
              <a:spcAft>
                <a:spcPts val="1060"/>
              </a:spcAft>
              <a:buClrTx/>
              <a:buSzPct val="100000"/>
            </a:pPr>
            <a:r>
              <a:rPr lang="el-GR" altLang="el-GR" sz="1500" b="1" kern="1200">
                <a:latin typeface="Calibri" panose="020F0502020204030204" pitchFamily="34" charset="0"/>
                <a:cs typeface="+mn-cs"/>
              </a:rPr>
              <a:t>Προιόντα ποιότητας Προστατευόμενης Ονομασίας Προέλευσης (ΠΟΠ) και Προστατευόμενης Γεωγραφικής Ένδειξης (ΠΓΕ)</a:t>
            </a:r>
          </a:p>
          <a:p>
            <a:pPr algn="just" defTabSz="336947" fontAlgn="base">
              <a:lnSpc>
                <a:spcPct val="90000"/>
              </a:lnSpc>
              <a:spcBef>
                <a:spcPts val="750"/>
              </a:spcBef>
              <a:spcAft>
                <a:spcPts val="1060"/>
              </a:spcAft>
              <a:buSzPct val="100000"/>
              <a:buFont typeface="Arial" panose="020B0604020202020204" pitchFamily="34" charset="0"/>
              <a:buChar char="•"/>
            </a:pPr>
            <a:r>
              <a:rPr lang="el-GR" altLang="el-GR" sz="1500" kern="1200">
                <a:latin typeface="Calibri" panose="020F0502020204030204" pitchFamily="34" charset="0"/>
                <a:cs typeface="+mn-cs"/>
              </a:rPr>
              <a:t>Στην περίπτωση ενός διεπιστημονικού ή διαθεματικού ΔΣ, αναφέρονται αντίστοιχα όλα τα γνωστικά αντικείμενα ή οι γνωστικές περιοχές που εμπλέκονται σ’ αυτό.</a:t>
            </a:r>
            <a:r>
              <a:rPr lang="el-GR" altLang="el-GR" sz="2100" kern="1200">
                <a:latin typeface="Calibri" panose="020F0502020204030204" pitchFamily="34" charset="0"/>
                <a:cs typeface="+mn-cs"/>
              </a:rPr>
              <a:t> </a:t>
            </a:r>
          </a:p>
          <a:p>
            <a:pPr indent="-157163" defTabSz="336947" fontAlgn="base">
              <a:lnSpc>
                <a:spcPct val="90000"/>
              </a:lnSpc>
              <a:spcBef>
                <a:spcPts val="750"/>
              </a:spcBef>
              <a:spcAft>
                <a:spcPts val="1060"/>
              </a:spcAft>
              <a:buClrTx/>
              <a:buSzPct val="100000"/>
            </a:pPr>
            <a:endParaRPr lang="el-GR" altLang="el-GR" sz="2100" kern="1200">
              <a:latin typeface="Calibri" panose="020F0502020204030204" pitchFamily="34" charset="0"/>
              <a:cs typeface="+mn-cs"/>
            </a:endParaRPr>
          </a:p>
        </p:txBody>
      </p:sp>
    </p:spTree>
    <p:extLst>
      <p:ext uri="{BB962C8B-B14F-4D97-AF65-F5344CB8AC3E}">
        <p14:creationId xmlns:p14="http://schemas.microsoft.com/office/powerpoint/2010/main" val="237684311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575197" y="-215503"/>
            <a:ext cx="5915025" cy="1294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lnSpc>
                <a:spcPct val="90000"/>
              </a:lnSpc>
              <a:spcBef>
                <a:spcPct val="0"/>
              </a:spcBef>
              <a:spcAft>
                <a:spcPct val="0"/>
              </a:spcAft>
              <a:buClrTx/>
              <a:buSzPct val="100000"/>
            </a:pPr>
            <a:r>
              <a:rPr lang="el-GR" altLang="el-GR" sz="3300" b="1" kern="1200">
                <a:latin typeface="Calibri Light" panose="020F0302020204030204" pitchFamily="34" charset="0"/>
                <a:cs typeface="+mn-cs"/>
              </a:rPr>
              <a:t> </a:t>
            </a:r>
            <a:r>
              <a:rPr lang="el-GR" altLang="el-GR" sz="2700" b="1" kern="1200">
                <a:latin typeface="Calibri" panose="020F0502020204030204" pitchFamily="34" charset="0"/>
                <a:cs typeface="+mn-cs"/>
              </a:rPr>
              <a:t/>
            </a:r>
            <a:br>
              <a:rPr lang="el-GR" altLang="el-GR" sz="2700" b="1" kern="1200">
                <a:latin typeface="Calibri" panose="020F0502020204030204" pitchFamily="34" charset="0"/>
                <a:cs typeface="+mn-cs"/>
              </a:rPr>
            </a:br>
            <a:r>
              <a:rPr lang="el-GR" altLang="el-GR" sz="2700" b="1" kern="1200">
                <a:latin typeface="Calibri" panose="020F0502020204030204" pitchFamily="34" charset="0"/>
                <a:cs typeface="+mn-cs"/>
              </a:rPr>
              <a:t>Συσχέτιση και Συμβατότητα με το Π.Σ.</a:t>
            </a:r>
            <a:br>
              <a:rPr lang="el-GR" altLang="el-GR" sz="2700" b="1" kern="1200">
                <a:latin typeface="Calibri" panose="020F0502020204030204" pitchFamily="34" charset="0"/>
                <a:cs typeface="+mn-cs"/>
              </a:rPr>
            </a:br>
            <a:endParaRPr lang="el-GR" altLang="el-GR" sz="2700" b="1" kern="1200">
              <a:latin typeface="Calibri" panose="020F0502020204030204" pitchFamily="34" charset="0"/>
              <a:cs typeface="+mn-cs"/>
            </a:endParaRPr>
          </a:p>
        </p:txBody>
      </p:sp>
      <p:sp>
        <p:nvSpPr>
          <p:cNvPr id="60418" name="Text Box 2"/>
          <p:cNvSpPr txBox="1">
            <a:spLocks noChangeArrowheads="1"/>
          </p:cNvSpPr>
          <p:nvPr/>
        </p:nvSpPr>
        <p:spPr bwMode="auto">
          <a:xfrm>
            <a:off x="1243012" y="1133475"/>
            <a:ext cx="6757988" cy="5292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ts val="750"/>
              </a:spcBef>
              <a:spcAft>
                <a:spcPts val="1060"/>
              </a:spcAft>
              <a:buSzPct val="100000"/>
              <a:buFont typeface="Arial" panose="020B0604020202020204" pitchFamily="34" charset="0"/>
              <a:buChar char="•"/>
            </a:pPr>
            <a:r>
              <a:rPr lang="el-GR" altLang="el-GR" sz="2100" kern="1200">
                <a:latin typeface="Calibri" panose="020F0502020204030204" pitchFamily="34" charset="0"/>
                <a:cs typeface="+mn-cs"/>
              </a:rPr>
              <a:t>Είναι προφανές ότι κάθε ΔΣ θα πρέπει υποχρεωτικά να είναι </a:t>
            </a:r>
            <a:r>
              <a:rPr lang="el-GR" altLang="el-GR" sz="2100" b="1" kern="1200">
                <a:latin typeface="Calibri" panose="020F0502020204030204" pitchFamily="34" charset="0"/>
                <a:cs typeface="+mn-cs"/>
              </a:rPr>
              <a:t>συμβατό με το Πρόγραμμα Σπουδών</a:t>
            </a:r>
            <a:r>
              <a:rPr lang="el-GR" altLang="el-GR" sz="2100" kern="1200">
                <a:latin typeface="Calibri" panose="020F0502020204030204" pitchFamily="34" charset="0"/>
                <a:cs typeface="+mn-cs"/>
              </a:rPr>
              <a:t> και να γίνεται αναφορά στα σημεία του ΠΣ τα οποία πρόκειται να καλύψει.</a:t>
            </a:r>
          </a:p>
          <a:p>
            <a:pPr algn="just" defTabSz="336947" fontAlgn="base">
              <a:lnSpc>
                <a:spcPct val="90000"/>
              </a:lnSpc>
              <a:spcBef>
                <a:spcPts val="750"/>
              </a:spcBef>
              <a:spcAft>
                <a:spcPts val="1060"/>
              </a:spcAft>
              <a:buSzPct val="100000"/>
              <a:buFont typeface="Arial" panose="020B0604020202020204" pitchFamily="34" charset="0"/>
              <a:buChar char="•"/>
            </a:pPr>
            <a:r>
              <a:rPr lang="el-GR" altLang="el-GR" sz="2100" kern="1200">
                <a:latin typeface="Calibri" panose="020F0502020204030204" pitchFamily="34" charset="0"/>
                <a:cs typeface="+mn-cs"/>
              </a:rPr>
              <a:t>Σε μερικές περιπτώσεις, η εκπαιδευτική πράξη αποδεικνύει ότι είναι αναγκαίες κάποιες αλλαγές οι οποίες όμως σηματοδοτούν κάποια παρέκκλιση, σε μικρό ή μεγαλύτερο βαθμό από τα οριζόμενα στο ΠΣ. </a:t>
            </a:r>
          </a:p>
        </p:txBody>
      </p:sp>
    </p:spTree>
    <p:extLst>
      <p:ext uri="{BB962C8B-B14F-4D97-AF65-F5344CB8AC3E}">
        <p14:creationId xmlns:p14="http://schemas.microsoft.com/office/powerpoint/2010/main" val="328725717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 </a:t>
            </a:r>
            <a:r>
              <a:rPr lang="el-GR" altLang="el-GR" sz="2700" b="1" kern="1200">
                <a:solidFill>
                  <a:srgbClr val="1F497D"/>
                </a:solidFill>
                <a:latin typeface="Calibri" panose="020F0502020204030204" pitchFamily="34" charset="0"/>
                <a:cs typeface="+mn-cs"/>
              </a:rPr>
              <a:t>Σκεπτικό του Σεναρίου </a:t>
            </a:r>
          </a:p>
        </p:txBody>
      </p:sp>
      <p:sp>
        <p:nvSpPr>
          <p:cNvPr id="61442" name="Text Box 2"/>
          <p:cNvSpPr txBox="1">
            <a:spLocks noChangeArrowheads="1"/>
          </p:cNvSpPr>
          <p:nvPr/>
        </p:nvSpPr>
        <p:spPr bwMode="auto">
          <a:xfrm>
            <a:off x="1521619" y="1188244"/>
            <a:ext cx="6263879" cy="3618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spcBef>
                <a:spcPts val="479"/>
              </a:spcBef>
              <a:spcAft>
                <a:spcPts val="1060"/>
              </a:spcAft>
              <a:buSzPct val="100000"/>
            </a:pPr>
            <a:r>
              <a:rPr lang="el-GR" altLang="el-GR" sz="1950" kern="1200">
                <a:latin typeface="Calibri" panose="020F0502020204030204" pitchFamily="34" charset="0"/>
                <a:cs typeface="+mn-cs"/>
              </a:rPr>
              <a:t>Το σκεπτικό περιγράφει τους λόγους για τους οποίους δημιουργήθηκε το σενάριο όπως για παράδειγμα τα γνωστικά ή διδακτικά προβλήματα που θέλει να επιλύσει ή τις καινοτομίες που εισάγει ή το κίνητρο του συγγραφέα καθώς και το θεωρητικό πλαίσιο με το οποίο αυτό σχεδιάζεται (π.χ. τις παιδαγωγικές ή διδακτικές αρχές με τις οποίες δημιουργήθηκε).   </a:t>
            </a:r>
          </a:p>
          <a:p>
            <a:pPr defTabSz="336947" fontAlgn="base">
              <a:spcBef>
                <a:spcPts val="479"/>
              </a:spcBef>
              <a:spcAft>
                <a:spcPts val="1060"/>
              </a:spcAft>
              <a:buClrTx/>
              <a:buSzPct val="100000"/>
            </a:pPr>
            <a:r>
              <a:rPr lang="el-GR" altLang="el-GR" sz="1200" kern="1200">
                <a:latin typeface="Calibri" panose="020F0502020204030204" pitchFamily="34" charset="0"/>
                <a:cs typeface="+mn-cs"/>
              </a:rPr>
              <a:t>        </a:t>
            </a:r>
          </a:p>
          <a:p>
            <a:pPr defTabSz="336947" fontAlgn="base">
              <a:spcBef>
                <a:spcPts val="479"/>
              </a:spcBef>
              <a:spcAft>
                <a:spcPts val="1060"/>
              </a:spcAft>
              <a:buClrTx/>
              <a:buSzPct val="100000"/>
            </a:pPr>
            <a:r>
              <a:rPr lang="el-GR" altLang="el-GR" sz="1200" kern="1200">
                <a:latin typeface="Calibri" panose="020F0502020204030204" pitchFamily="34" charset="0"/>
                <a:cs typeface="+mn-cs"/>
              </a:rPr>
              <a:t>    </a:t>
            </a:r>
          </a:p>
        </p:txBody>
      </p:sp>
    </p:spTree>
    <p:extLst>
      <p:ext uri="{BB962C8B-B14F-4D97-AF65-F5344CB8AC3E}">
        <p14:creationId xmlns:p14="http://schemas.microsoft.com/office/powerpoint/2010/main" val="252533231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2465"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100" b="1" kern="1200">
                <a:solidFill>
                  <a:srgbClr val="1F497D"/>
                </a:solidFill>
                <a:cs typeface="+mn-cs"/>
              </a:rPr>
              <a:t>Στόχοι ή Επιδιωκόμενα μαθησιακά αποτελέσματα</a:t>
            </a:r>
            <a:r>
              <a:rPr lang="el-GR" altLang="el-GR" sz="2700" b="1" kern="1200">
                <a:solidFill>
                  <a:srgbClr val="1F497D"/>
                </a:solidFill>
                <a:cs typeface="+mn-cs"/>
              </a:rPr>
              <a:t> </a:t>
            </a:r>
          </a:p>
        </p:txBody>
      </p:sp>
      <p:sp>
        <p:nvSpPr>
          <p:cNvPr id="62466" name="Text Box 2"/>
          <p:cNvSpPr txBox="1">
            <a:spLocks noChangeArrowheads="1"/>
          </p:cNvSpPr>
          <p:nvPr/>
        </p:nvSpPr>
        <p:spPr bwMode="auto">
          <a:xfrm>
            <a:off x="1521619" y="1188244"/>
            <a:ext cx="6263879" cy="3618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sz="1200" kern="1200">
                <a:latin typeface="Calibri" panose="020F0502020204030204" pitchFamily="34" charset="0"/>
                <a:cs typeface="+mn-cs"/>
              </a:rPr>
              <a:t>Τα μαθησιακά αποτελέσματα</a:t>
            </a:r>
            <a:r>
              <a:rPr lang="el-GR" altLang="el-GR" sz="2100" kern="1200">
                <a:latin typeface="Calibri" panose="020F0502020204030204" pitchFamily="34" charset="0"/>
                <a:cs typeface="+mn-cs"/>
              </a:rPr>
              <a:t> </a:t>
            </a:r>
            <a:r>
              <a:rPr lang="el-GR" altLang="el-GR" sz="1200" kern="1200">
                <a:latin typeface="Calibri" panose="020F0502020204030204" pitchFamily="34" charset="0"/>
                <a:cs typeface="+mn-cs"/>
              </a:rPr>
              <a:t>  </a:t>
            </a:r>
          </a:p>
          <a:p>
            <a:pPr defTabSz="336947" fontAlgn="base">
              <a:spcBef>
                <a:spcPct val="0"/>
              </a:spcBef>
              <a:spcAft>
                <a:spcPts val="1060"/>
              </a:spcAft>
              <a:buSzPct val="45000"/>
              <a:buFont typeface="Wingdings" panose="05000000000000000000" pitchFamily="2" charset="2"/>
              <a:buChar char=""/>
            </a:pPr>
            <a:r>
              <a:rPr lang="el-GR" altLang="el-GR" sz="1200" kern="1200">
                <a:latin typeface="Calibri" panose="020F0502020204030204" pitchFamily="34" charset="0"/>
                <a:cs typeface="+mn-cs"/>
              </a:rPr>
              <a:t>        διατυπώνονται με </a:t>
            </a:r>
            <a:r>
              <a:rPr lang="el-GR" altLang="el-GR" sz="1200" b="1" kern="1200">
                <a:latin typeface="Calibri" panose="020F0502020204030204" pitchFamily="34" charset="0"/>
                <a:cs typeface="+mn-cs"/>
              </a:rPr>
              <a:t>ακριβείς δηλώσεις και σαφή τρόπο </a:t>
            </a:r>
            <a:r>
              <a:rPr lang="el-GR" altLang="el-GR" sz="1200" kern="1200">
                <a:latin typeface="Calibri" panose="020F0502020204030204" pitchFamily="34" charset="0"/>
                <a:cs typeface="+mn-cs"/>
              </a:rPr>
              <a:t>που δεν επιδέχεται παρερμηνείας</a:t>
            </a:r>
          </a:p>
          <a:p>
            <a:pPr defTabSz="336947" fontAlgn="base">
              <a:spcBef>
                <a:spcPct val="0"/>
              </a:spcBef>
              <a:spcAft>
                <a:spcPts val="1060"/>
              </a:spcAft>
              <a:buSzPct val="45000"/>
              <a:buFont typeface="Wingdings" panose="05000000000000000000" pitchFamily="2" charset="2"/>
              <a:buChar char=""/>
            </a:pPr>
            <a:r>
              <a:rPr lang="el-GR" altLang="el-GR" sz="1200" kern="1200">
                <a:latin typeface="Calibri" panose="020F0502020204030204" pitchFamily="34" charset="0"/>
                <a:cs typeface="+mn-cs"/>
              </a:rPr>
              <a:t>         αναφέρονται </a:t>
            </a:r>
            <a:r>
              <a:rPr lang="el-GR" altLang="el-GR" sz="1200" b="1" kern="1200">
                <a:latin typeface="Calibri" panose="020F0502020204030204" pitchFamily="34" charset="0"/>
                <a:cs typeface="+mn-cs"/>
              </a:rPr>
              <a:t>σε μέλλοντα χρόνο και η διατύπωσή τους ξεκινά με ένα ενεργητικό ρήμα </a:t>
            </a:r>
            <a:r>
              <a:rPr lang="el-GR" altLang="el-GR" sz="1200" kern="1200">
                <a:latin typeface="Calibri" panose="020F0502020204030204" pitchFamily="34" charset="0"/>
                <a:cs typeface="+mn-cs"/>
              </a:rPr>
              <a:t>ανά μαθησιακό αποτέλεσμα που περιγράφει με τον καταλληλότερο τρόπο το επιδιωκόμενο αποτέλεσμα</a:t>
            </a:r>
          </a:p>
          <a:p>
            <a:pPr defTabSz="336947" fontAlgn="base">
              <a:spcBef>
                <a:spcPct val="0"/>
              </a:spcBef>
              <a:spcAft>
                <a:spcPts val="1060"/>
              </a:spcAft>
              <a:buSzPct val="45000"/>
              <a:buFont typeface="Wingdings" panose="05000000000000000000" pitchFamily="2" charset="2"/>
              <a:buChar char=""/>
            </a:pPr>
            <a:r>
              <a:rPr lang="el-GR" altLang="el-GR" sz="1200" kern="1200">
                <a:latin typeface="Calibri" panose="020F0502020204030204" pitchFamily="34" charset="0"/>
                <a:cs typeface="+mn-cs"/>
              </a:rPr>
              <a:t>         είναι </a:t>
            </a:r>
            <a:r>
              <a:rPr lang="el-GR" altLang="el-GR" sz="1200" b="1" kern="1200">
                <a:latin typeface="Calibri" panose="020F0502020204030204" pitchFamily="34" charset="0"/>
                <a:cs typeface="+mn-cs"/>
              </a:rPr>
              <a:t>παρατηρήσιμα και μετρήσιμα</a:t>
            </a:r>
            <a:r>
              <a:rPr lang="el-GR" altLang="el-GR" sz="1200" kern="1200">
                <a:latin typeface="Calibri" panose="020F0502020204030204" pitchFamily="34" charset="0"/>
                <a:cs typeface="+mn-cs"/>
              </a:rPr>
              <a:t>, ώστε οι μαθητευόμενοι/ες να γνωρίζουν με σαφήνεια τι αναμένεται από αυτούς/αυτές</a:t>
            </a:r>
          </a:p>
          <a:p>
            <a:pPr defTabSz="336947" fontAlgn="base">
              <a:spcBef>
                <a:spcPct val="0"/>
              </a:spcBef>
              <a:spcAft>
                <a:spcPts val="1060"/>
              </a:spcAft>
              <a:buSzPct val="45000"/>
              <a:buFont typeface="Wingdings" panose="05000000000000000000" pitchFamily="2" charset="2"/>
              <a:buChar char=""/>
            </a:pPr>
            <a:r>
              <a:rPr lang="el-GR" altLang="el-GR" sz="1200" kern="1200">
                <a:latin typeface="Calibri" panose="020F0502020204030204" pitchFamily="34" charset="0"/>
                <a:cs typeface="+mn-cs"/>
              </a:rPr>
              <a:t>         επιτρέπουν τη </a:t>
            </a:r>
            <a:r>
              <a:rPr lang="el-GR" altLang="el-GR" sz="1200" b="1" kern="1200">
                <a:latin typeface="Calibri" panose="020F0502020204030204" pitchFamily="34" charset="0"/>
                <a:cs typeface="+mn-cs"/>
              </a:rPr>
              <a:t>δυνατότητα εφαρμογής εναλλακτικών μεθοδολογιών αξιολόγησης. </a:t>
            </a:r>
          </a:p>
          <a:p>
            <a:pPr defTabSz="336947" fontAlgn="base">
              <a:spcBef>
                <a:spcPct val="0"/>
              </a:spcBef>
              <a:spcAft>
                <a:spcPct val="0"/>
              </a:spcAft>
              <a:buClrTx/>
              <a:buSzPct val="100000"/>
            </a:pPr>
            <a:r>
              <a:rPr lang="el-GR" altLang="el-GR" sz="1200" kern="1200">
                <a:latin typeface="Calibri" panose="020F0502020204030204" pitchFamily="34" charset="0"/>
                <a:cs typeface="+mn-cs"/>
              </a:rPr>
              <a:t>Επίσης,</a:t>
            </a:r>
          </a:p>
          <a:p>
            <a:pPr defTabSz="336947" fontAlgn="base">
              <a:spcBef>
                <a:spcPct val="0"/>
              </a:spcBef>
              <a:spcAft>
                <a:spcPts val="1060"/>
              </a:spcAft>
              <a:buSzPct val="45000"/>
              <a:buFont typeface="Wingdings" panose="05000000000000000000" pitchFamily="2" charset="2"/>
              <a:buChar char=""/>
            </a:pPr>
            <a:r>
              <a:rPr lang="el-GR" altLang="el-GR" sz="1200" kern="1200">
                <a:latin typeface="Calibri" panose="020F0502020204030204" pitchFamily="34" charset="0"/>
                <a:cs typeface="+mn-cs"/>
              </a:rPr>
              <a:t>       κάθε ενεργητικό ρήμα που επιλέγεται έχει ως αποτέλεσμα μια </a:t>
            </a:r>
            <a:r>
              <a:rPr lang="el-GR" altLang="el-GR" sz="1200" b="1" kern="1200">
                <a:latin typeface="Calibri" panose="020F0502020204030204" pitchFamily="34" charset="0"/>
                <a:cs typeface="+mn-cs"/>
              </a:rPr>
              <a:t>εξωτερική συμπεριφορά που μπορεί να παρατηρηθεί.</a:t>
            </a:r>
          </a:p>
          <a:p>
            <a:pPr defTabSz="336947" fontAlgn="base">
              <a:spcBef>
                <a:spcPct val="0"/>
              </a:spcBef>
              <a:spcAft>
                <a:spcPts val="1060"/>
              </a:spcAft>
              <a:buClrTx/>
              <a:buSzPct val="45000"/>
            </a:pPr>
            <a:r>
              <a:rPr lang="el-GR" altLang="el-GR" sz="1200" kern="1200">
                <a:latin typeface="Calibri" panose="020F0502020204030204" pitchFamily="34" charset="0"/>
                <a:cs typeface="+mn-cs"/>
              </a:rPr>
              <a:t>    </a:t>
            </a:r>
          </a:p>
        </p:txBody>
      </p:sp>
    </p:spTree>
    <p:extLst>
      <p:ext uri="{BB962C8B-B14F-4D97-AF65-F5344CB8AC3E}">
        <p14:creationId xmlns:p14="http://schemas.microsoft.com/office/powerpoint/2010/main" val="2849001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34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006" y="1659731"/>
            <a:ext cx="6211491" cy="255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0" name="Rectangle 2"/>
          <p:cNvSpPr>
            <a:spLocks noChangeArrowheads="1"/>
          </p:cNvSpPr>
          <p:nvPr/>
        </p:nvSpPr>
        <p:spPr bwMode="auto">
          <a:xfrm>
            <a:off x="2655094" y="1073944"/>
            <a:ext cx="3938578" cy="486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350" b="1" kern="1200">
                <a:latin typeface="Calibri" panose="020F0502020204030204" pitchFamily="34" charset="0"/>
                <a:cs typeface="+mn-cs"/>
              </a:rPr>
              <a:t>Πυραμίδα μαθησιακών αποτελεσμάτων κατά </a:t>
            </a:r>
            <a:r>
              <a:rPr lang="en-US" altLang="el-GR" sz="1350" b="1" kern="1200">
                <a:latin typeface="Calibri" panose="020F0502020204030204" pitchFamily="34" charset="0"/>
                <a:cs typeface="+mn-cs"/>
              </a:rPr>
              <a:t>Bloom</a:t>
            </a:r>
          </a:p>
          <a:p>
            <a:pPr defTabSz="336947" fontAlgn="base">
              <a:spcBef>
                <a:spcPct val="0"/>
              </a:spcBef>
              <a:spcAft>
                <a:spcPct val="0"/>
              </a:spcAft>
              <a:buClrTx/>
              <a:buSzPct val="100000"/>
            </a:pPr>
            <a:r>
              <a:rPr lang="en-US" altLang="el-GR" sz="1350" b="1" kern="1200">
                <a:latin typeface="Calibri" panose="020F0502020204030204" pitchFamily="34" charset="0"/>
                <a:cs typeface="+mn-cs"/>
              </a:rPr>
              <a:t>Επίπεδα μάθησης</a:t>
            </a:r>
          </a:p>
        </p:txBody>
      </p:sp>
      <p:sp>
        <p:nvSpPr>
          <p:cNvPr id="63491" name="Text Box 3"/>
          <p:cNvSpPr txBox="1">
            <a:spLocks noChangeArrowheads="1"/>
          </p:cNvSpPr>
          <p:nvPr/>
        </p:nvSpPr>
        <p:spPr bwMode="auto">
          <a:xfrm>
            <a:off x="1593056"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100" b="1" kern="1200">
                <a:solidFill>
                  <a:srgbClr val="1F497D"/>
                </a:solidFill>
                <a:cs typeface="+mn-cs"/>
              </a:rPr>
              <a:t>Στόχοι ή </a:t>
            </a:r>
            <a:br>
              <a:rPr lang="el-GR" altLang="el-GR" sz="2100" b="1" kern="1200">
                <a:solidFill>
                  <a:srgbClr val="1F497D"/>
                </a:solidFill>
                <a:cs typeface="+mn-cs"/>
              </a:rPr>
            </a:br>
            <a:r>
              <a:rPr lang="el-GR" altLang="el-GR" sz="2100" b="1" kern="1200">
                <a:solidFill>
                  <a:srgbClr val="1F497D"/>
                </a:solidFill>
                <a:cs typeface="+mn-cs"/>
              </a:rPr>
              <a:t>Επιδιωκόμενα μαθησιακά αποτελέσματα</a:t>
            </a:r>
            <a:r>
              <a:rPr lang="el-GR" altLang="el-GR" sz="2700" b="1" kern="1200">
                <a:solidFill>
                  <a:srgbClr val="1F497D"/>
                </a:solidFill>
                <a:cs typeface="+mn-cs"/>
              </a:rPr>
              <a:t> </a:t>
            </a:r>
          </a:p>
        </p:txBody>
      </p:sp>
    </p:spTree>
    <p:extLst>
      <p:ext uri="{BB962C8B-B14F-4D97-AF65-F5344CB8AC3E}">
        <p14:creationId xmlns:p14="http://schemas.microsoft.com/office/powerpoint/2010/main" val="25883627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4513"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100" b="1" kern="1200">
                <a:solidFill>
                  <a:srgbClr val="1F497D"/>
                </a:solidFill>
                <a:cs typeface="+mn-cs"/>
              </a:rPr>
              <a:t>Στόχοι ή</a:t>
            </a:r>
            <a:r>
              <a:rPr lang="el-GR" altLang="el-GR" sz="2700" b="1" kern="1200">
                <a:solidFill>
                  <a:srgbClr val="1F497D"/>
                </a:solidFill>
                <a:cs typeface="+mn-cs"/>
              </a:rPr>
              <a:t> </a:t>
            </a:r>
            <a:r>
              <a:rPr lang="el-GR" altLang="el-GR" sz="2100" b="1" kern="1200">
                <a:solidFill>
                  <a:srgbClr val="1F497D"/>
                </a:solidFill>
                <a:cs typeface="+mn-cs"/>
              </a:rPr>
              <a:t>Επιδιωκόμενα μαθησιακά αποτελέσματα </a:t>
            </a:r>
          </a:p>
        </p:txBody>
      </p:sp>
      <p:sp>
        <p:nvSpPr>
          <p:cNvPr id="64514" name="Text Box 2"/>
          <p:cNvSpPr txBox="1">
            <a:spLocks noChangeArrowheads="1"/>
          </p:cNvSpPr>
          <p:nvPr/>
        </p:nvSpPr>
        <p:spPr bwMode="auto">
          <a:xfrm>
            <a:off x="1304925" y="1026319"/>
            <a:ext cx="6263879" cy="3618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ct val="0"/>
              </a:spcBef>
              <a:spcAft>
                <a:spcPts val="1060"/>
              </a:spcAft>
              <a:buClrTx/>
              <a:buSzPct val="100000"/>
            </a:pPr>
            <a:r>
              <a:rPr lang="el-GR" altLang="el-GR" sz="1500" b="1" i="1" kern="1200">
                <a:latin typeface="Calibri" panose="020F0502020204030204" pitchFamily="34" charset="0"/>
                <a:cs typeface="Times New Roman" panose="02020603050405020304" pitchFamily="18" charset="0"/>
              </a:rPr>
              <a:t> </a:t>
            </a:r>
            <a:r>
              <a:rPr lang="el-GR" altLang="el-GR" sz="1800" kern="1200">
                <a:latin typeface="Calibri" panose="020F0502020204030204" pitchFamily="34" charset="0"/>
                <a:cs typeface="Times New Roman" panose="02020603050405020304" pitchFamily="18" charset="0"/>
              </a:rPr>
              <a:t> </a:t>
            </a:r>
            <a:r>
              <a:rPr lang="el-GR" altLang="el-GR" sz="1650" b="1" kern="1200">
                <a:latin typeface="Calibri" panose="020F0502020204030204" pitchFamily="34" charset="0"/>
                <a:cs typeface="Times New Roman" panose="02020603050405020304" pitchFamily="18" charset="0"/>
              </a:rPr>
              <a:t>Τομείς μάθησης</a:t>
            </a:r>
          </a:p>
          <a:p>
            <a:pPr algn="just" defTabSz="336947" fontAlgn="base">
              <a:lnSpc>
                <a:spcPct val="90000"/>
              </a:lnSpc>
              <a:spcBef>
                <a:spcPct val="0"/>
              </a:spcBef>
              <a:spcAft>
                <a:spcPct val="0"/>
              </a:spcAft>
              <a:buClrTx/>
              <a:buSzPct val="100000"/>
            </a:pPr>
            <a:endParaRPr lang="el-GR" altLang="el-GR" sz="1200" kern="1200">
              <a:latin typeface="Calibri" panose="020F0502020204030204" pitchFamily="34" charset="0"/>
              <a:cs typeface="Times New Roman" panose="02020603050405020304" pitchFamily="18" charset="0"/>
            </a:endParaRPr>
          </a:p>
          <a:p>
            <a:pPr algn="just" defTabSz="336947" fontAlgn="base">
              <a:lnSpc>
                <a:spcPct val="90000"/>
              </a:lnSpc>
              <a:spcBef>
                <a:spcPct val="0"/>
              </a:spcBef>
              <a:spcAft>
                <a:spcPct val="0"/>
              </a:spcAft>
              <a:buClrTx/>
              <a:buSzPct val="100000"/>
            </a:pPr>
            <a:endParaRPr lang="el-GR" altLang="el-GR" sz="1200" kern="1200">
              <a:cs typeface="Times New Roman" panose="02020603050405020304" pitchFamily="18" charset="0"/>
            </a:endParaRPr>
          </a:p>
          <a:p>
            <a:pPr algn="just" defTabSz="336947" fontAlgn="base">
              <a:lnSpc>
                <a:spcPct val="90000"/>
              </a:lnSpc>
              <a:spcBef>
                <a:spcPct val="0"/>
              </a:spcBef>
              <a:spcAft>
                <a:spcPct val="0"/>
              </a:spcAft>
              <a:buClrTx/>
              <a:buSzPct val="100000"/>
            </a:pPr>
            <a:r>
              <a:rPr lang="el-GR" altLang="el-GR" sz="1200" b="1" kern="1200">
                <a:latin typeface="Calibri" panose="020F0502020204030204" pitchFamily="34" charset="0"/>
                <a:cs typeface="+mn-cs"/>
              </a:rPr>
              <a:t> Σε επίπεδο  γνώσεων  (</a:t>
            </a:r>
            <a:r>
              <a:rPr lang="el-GR" altLang="el-GR" sz="1200" kern="1200">
                <a:latin typeface="Calibri" panose="020F0502020204030204" pitchFamily="34" charset="0"/>
                <a:cs typeface="+mn-cs"/>
              </a:rPr>
              <a:t>αφορούν την </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 γνώση για έννοιες, την κατανόηση και την κριτική</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 σκέψη για ένα θέμα μιας γνωστικής περιοχής)</a:t>
            </a:r>
          </a:p>
          <a:p>
            <a:pPr algn="just" defTabSz="336947" fontAlgn="base">
              <a:lnSpc>
                <a:spcPct val="90000"/>
              </a:lnSpc>
              <a:spcBef>
                <a:spcPct val="0"/>
              </a:spcBef>
              <a:spcAft>
                <a:spcPct val="0"/>
              </a:spcAft>
              <a:buClrTx/>
              <a:buSzPct val="100000"/>
            </a:pPr>
            <a:endParaRPr lang="el-GR" altLang="el-GR" sz="1200" kern="1200">
              <a:latin typeface="Calibri" panose="020F0502020204030204" pitchFamily="34" charset="0"/>
              <a:cs typeface="+mn-cs"/>
            </a:endParaRPr>
          </a:p>
          <a:p>
            <a:pPr algn="just" defTabSz="336947" fontAlgn="base">
              <a:lnSpc>
                <a:spcPct val="90000"/>
              </a:lnSpc>
              <a:spcBef>
                <a:spcPct val="0"/>
              </a:spcBef>
              <a:spcAft>
                <a:spcPct val="0"/>
              </a:spcAft>
              <a:buClrTx/>
              <a:buSzPct val="100000"/>
            </a:pPr>
            <a:r>
              <a:rPr lang="el-GR" altLang="el-GR" sz="1200" b="1" kern="1200">
                <a:latin typeface="Calibri" panose="020F0502020204030204" pitchFamily="34" charset="0"/>
                <a:cs typeface="+mn-cs"/>
              </a:rPr>
              <a:t>Σε επίπεδο δεξιοτήτων  (</a:t>
            </a:r>
            <a:r>
              <a:rPr lang="el-GR" altLang="el-GR" sz="1200" kern="1200">
                <a:latin typeface="Calibri" panose="020F0502020204030204" pitchFamily="34" charset="0"/>
                <a:cs typeface="+mn-cs"/>
              </a:rPr>
              <a:t> αναφέρονται </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στην ανάπτυξη δεξιοτήτων  που σχετίζονται</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 με τον χειρισμό, τη σχεδίαση, την κατασκευή, </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την συναρμολόγηση κλπ.) </a:t>
            </a:r>
          </a:p>
          <a:p>
            <a:pPr algn="just" defTabSz="336947" fontAlgn="base">
              <a:lnSpc>
                <a:spcPct val="90000"/>
              </a:lnSpc>
              <a:spcBef>
                <a:spcPct val="0"/>
              </a:spcBef>
              <a:spcAft>
                <a:spcPct val="0"/>
              </a:spcAft>
              <a:buClrTx/>
              <a:buSzPct val="100000"/>
            </a:pPr>
            <a:endParaRPr lang="el-GR" altLang="el-GR" sz="1200" kern="1200">
              <a:latin typeface="Calibri" panose="020F0502020204030204" pitchFamily="34" charset="0"/>
              <a:cs typeface="+mn-cs"/>
            </a:endParaRPr>
          </a:p>
          <a:p>
            <a:pPr algn="just" defTabSz="336947" fontAlgn="base">
              <a:lnSpc>
                <a:spcPct val="90000"/>
              </a:lnSpc>
              <a:spcBef>
                <a:spcPct val="0"/>
              </a:spcBef>
              <a:spcAft>
                <a:spcPct val="0"/>
              </a:spcAft>
              <a:buClrTx/>
              <a:buSzPct val="100000"/>
            </a:pPr>
            <a:r>
              <a:rPr lang="el-GR" altLang="el-GR" sz="1200" b="1" kern="1200">
                <a:latin typeface="Calibri" panose="020F0502020204030204" pitchFamily="34" charset="0"/>
                <a:cs typeface="+mn-cs"/>
              </a:rPr>
              <a:t>Σε επίπεδο στάσεων (</a:t>
            </a:r>
            <a:r>
              <a:rPr lang="el-GR" altLang="el-GR" sz="1200" kern="1200">
                <a:latin typeface="Calibri" panose="020F0502020204030204" pitchFamily="34" charset="0"/>
                <a:cs typeface="+mn-cs"/>
              </a:rPr>
              <a:t>αναφέρονται </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στην ανάπτυξη στάσεων, εκτιμήσεων, </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συναισθημάτων, εσωτερικών κινήτρων </a:t>
            </a:r>
          </a:p>
          <a:p>
            <a:pPr algn="just" defTabSz="336947" fontAlgn="base">
              <a:lnSpc>
                <a:spcPct val="90000"/>
              </a:lnSpc>
              <a:spcBef>
                <a:spcPct val="0"/>
              </a:spcBef>
              <a:spcAft>
                <a:spcPct val="0"/>
              </a:spcAft>
              <a:buClrTx/>
              <a:buSzPct val="100000"/>
            </a:pPr>
            <a:r>
              <a:rPr lang="el-GR" altLang="el-GR" sz="1200" kern="1200">
                <a:latin typeface="Calibri" panose="020F0502020204030204" pitchFamily="34" charset="0"/>
                <a:cs typeface="+mn-cs"/>
              </a:rPr>
              <a:t>σχετικά με την μάθηση)</a:t>
            </a:r>
          </a:p>
          <a:p>
            <a:pPr algn="just" defTabSz="336947" fontAlgn="base">
              <a:lnSpc>
                <a:spcPct val="90000"/>
              </a:lnSpc>
              <a:spcBef>
                <a:spcPct val="0"/>
              </a:spcBef>
              <a:spcAft>
                <a:spcPts val="1060"/>
              </a:spcAft>
              <a:buClrTx/>
              <a:buSzPct val="100000"/>
            </a:pPr>
            <a:endParaRPr lang="el-GR" altLang="el-GR" sz="135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endParaRPr lang="el-GR" altLang="el-GR" sz="1350" kern="1200">
              <a:latin typeface="Calibri" panose="020F0502020204030204" pitchFamily="34" charset="0"/>
              <a:cs typeface="+mn-cs"/>
            </a:endParaRPr>
          </a:p>
        </p:txBody>
      </p:sp>
      <p:sp>
        <p:nvSpPr>
          <p:cNvPr id="64515" name="Text Box 3"/>
          <p:cNvSpPr txBox="1">
            <a:spLocks noChangeArrowheads="1"/>
          </p:cNvSpPr>
          <p:nvPr/>
        </p:nvSpPr>
        <p:spPr bwMode="auto">
          <a:xfrm>
            <a:off x="1223962" y="4081463"/>
            <a:ext cx="6777038" cy="616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1800" kern="1200">
                <a:solidFill>
                  <a:srgbClr val="FFFFFF"/>
                </a:solidFill>
                <a:latin typeface="Calibri" panose="020F0502020204030204" pitchFamily="34" charset="0"/>
                <a:cs typeface="+mn-cs"/>
              </a:rPr>
              <a:t>Κάθε διδακτική δραστηριότητα του σεναρίου υποστηρίζει την επίτευξη ενός ή περισσότερων μαθησιακών αποτελεσμάτων </a:t>
            </a: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582" y="1727598"/>
            <a:ext cx="2321719" cy="22252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688826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5537"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100" b="1" kern="1200">
                <a:solidFill>
                  <a:srgbClr val="1F497D"/>
                </a:solidFill>
                <a:cs typeface="+mn-cs"/>
              </a:rPr>
              <a:t>Στόχοι ή</a:t>
            </a:r>
            <a:r>
              <a:rPr lang="el-GR" altLang="el-GR" sz="2700" b="1" kern="1200">
                <a:solidFill>
                  <a:srgbClr val="1F497D"/>
                </a:solidFill>
                <a:cs typeface="+mn-cs"/>
              </a:rPr>
              <a:t> </a:t>
            </a:r>
            <a:r>
              <a:rPr lang="el-GR" altLang="el-GR" sz="2100" b="1" kern="1200">
                <a:solidFill>
                  <a:srgbClr val="1F497D"/>
                </a:solidFill>
                <a:cs typeface="+mn-cs"/>
              </a:rPr>
              <a:t>Επιδιωκόμενα μαθησιακά αποτελέσματα </a:t>
            </a:r>
          </a:p>
        </p:txBody>
      </p:sp>
      <p:sp>
        <p:nvSpPr>
          <p:cNvPr id="65538" name="Text Box 2"/>
          <p:cNvSpPr txBox="1">
            <a:spLocks noChangeArrowheads="1"/>
          </p:cNvSpPr>
          <p:nvPr/>
        </p:nvSpPr>
        <p:spPr bwMode="auto">
          <a:xfrm>
            <a:off x="1304925" y="1026319"/>
            <a:ext cx="6263879" cy="3618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ct val="0"/>
              </a:spcBef>
              <a:spcAft>
                <a:spcPts val="1060"/>
              </a:spcAft>
              <a:buClrTx/>
              <a:buSzPct val="100000"/>
            </a:pPr>
            <a:r>
              <a:rPr lang="el-GR" altLang="el-GR" sz="1500" b="1" i="1" kern="1200">
                <a:latin typeface="Calibri" panose="020F0502020204030204" pitchFamily="34" charset="0"/>
                <a:cs typeface="Times New Roman" panose="02020603050405020304" pitchFamily="18" charset="0"/>
              </a:rPr>
              <a:t> </a:t>
            </a:r>
            <a:r>
              <a:rPr lang="el-GR" altLang="el-GR" sz="1800" kern="1200">
                <a:latin typeface="Calibri" panose="020F0502020204030204" pitchFamily="34" charset="0"/>
                <a:cs typeface="Times New Roman" panose="02020603050405020304" pitchFamily="18" charset="0"/>
              </a:rPr>
              <a:t> </a:t>
            </a:r>
            <a:r>
              <a:rPr lang="el-GR" altLang="el-GR" sz="1650" b="1" kern="1200">
                <a:latin typeface="Calibri" panose="020F0502020204030204" pitchFamily="34" charset="0"/>
                <a:cs typeface="Times New Roman" panose="02020603050405020304" pitchFamily="18" charset="0"/>
              </a:rPr>
              <a:t>Τομείς μάθησης</a:t>
            </a:r>
          </a:p>
          <a:p>
            <a:pPr algn="just" defTabSz="336947" fontAlgn="base">
              <a:lnSpc>
                <a:spcPct val="90000"/>
              </a:lnSpc>
              <a:spcBef>
                <a:spcPct val="0"/>
              </a:spcBef>
              <a:spcAft>
                <a:spcPts val="1060"/>
              </a:spcAft>
              <a:buClrTx/>
              <a:buSzPct val="100000"/>
            </a:pPr>
            <a:endParaRPr lang="el-GR" altLang="el-GR" sz="1200" kern="1200">
              <a:latin typeface="Calibri" panose="020F0502020204030204" pitchFamily="34" charset="0"/>
              <a:cs typeface="Times New Roman" panose="02020603050405020304" pitchFamily="18" charset="0"/>
            </a:endParaRPr>
          </a:p>
          <a:p>
            <a:pPr algn="just" defTabSz="336947" fontAlgn="base">
              <a:lnSpc>
                <a:spcPct val="90000"/>
              </a:lnSpc>
              <a:spcBef>
                <a:spcPct val="0"/>
              </a:spcBef>
              <a:spcAft>
                <a:spcPts val="1060"/>
              </a:spcAft>
              <a:buClrTx/>
              <a:buSzPct val="100000"/>
            </a:pPr>
            <a:endParaRPr lang="el-GR" altLang="el-GR" sz="120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endParaRPr lang="el-GR" altLang="el-GR" sz="120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endParaRPr lang="el-GR" altLang="el-GR" sz="135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endParaRPr lang="el-GR" altLang="el-GR" sz="1350" kern="1200">
              <a:latin typeface="Calibri" panose="020F0502020204030204" pitchFamily="34" charset="0"/>
              <a:cs typeface="+mn-cs"/>
            </a:endParaRPr>
          </a:p>
        </p:txBody>
      </p:sp>
      <p:sp>
        <p:nvSpPr>
          <p:cNvPr id="65539" name="Text Box 3"/>
          <p:cNvSpPr txBox="1">
            <a:spLocks noChangeArrowheads="1"/>
          </p:cNvSpPr>
          <p:nvPr/>
        </p:nvSpPr>
        <p:spPr bwMode="auto">
          <a:xfrm>
            <a:off x="1062037" y="3833813"/>
            <a:ext cx="6777038" cy="616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1800" kern="1200">
                <a:solidFill>
                  <a:srgbClr val="FFFFFF"/>
                </a:solidFill>
                <a:latin typeface="Calibri" panose="020F0502020204030204" pitchFamily="34" charset="0"/>
                <a:cs typeface="+mn-cs"/>
              </a:rPr>
              <a:t>Κάθε διδακτική δραστηριότητα του σεναρίου υποστηρίζει την επίτευξη ενός ή περισσότερων μαθησιακών αποτελεσμάτων </a:t>
            </a:r>
          </a:p>
        </p:txBody>
      </p:sp>
      <p:sp>
        <p:nvSpPr>
          <p:cNvPr id="65540" name="Text Box 4"/>
          <p:cNvSpPr txBox="1">
            <a:spLocks noChangeArrowheads="1"/>
          </p:cNvSpPr>
          <p:nvPr/>
        </p:nvSpPr>
        <p:spPr bwMode="auto">
          <a:xfrm>
            <a:off x="1304925" y="1620442"/>
            <a:ext cx="6210300" cy="1944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350" kern="1200">
                <a:cs typeface="+mn-cs"/>
              </a:rPr>
              <a:t>Διατυπώνονται μαθησιακά αποτελέσματα (γνώσεις, δεξιότητες) που θα πετύχουν οι μαθητές, ανάλογα με το θεωρητικό πλαίσιο, το ΠΣ και την αξιοποίηση των ΤΠΕ. </a:t>
            </a:r>
          </a:p>
          <a:p>
            <a:pPr defTabSz="336947" fontAlgn="base">
              <a:spcBef>
                <a:spcPct val="0"/>
              </a:spcBef>
              <a:spcAft>
                <a:spcPct val="0"/>
              </a:spcAft>
              <a:buClrTx/>
              <a:buSzPct val="100000"/>
            </a:pPr>
            <a:endParaRPr lang="el-GR" altLang="el-GR" sz="1350" kern="1200">
              <a:cs typeface="+mn-cs"/>
            </a:endParaRPr>
          </a:p>
          <a:p>
            <a:pPr defTabSz="336947" fontAlgn="base">
              <a:spcBef>
                <a:spcPct val="0"/>
              </a:spcBef>
              <a:spcAft>
                <a:spcPts val="581"/>
              </a:spcAft>
              <a:buClrTx/>
              <a:buSzPct val="100000"/>
            </a:pPr>
            <a:r>
              <a:rPr lang="el-GR" altLang="el-GR" sz="1350" kern="1200">
                <a:cs typeface="+mn-cs"/>
              </a:rPr>
              <a:t> Ως προς το γνωστικό αντικείμενο </a:t>
            </a:r>
          </a:p>
          <a:p>
            <a:pPr defTabSz="336947" fontAlgn="base">
              <a:spcBef>
                <a:spcPct val="0"/>
              </a:spcBef>
              <a:spcAft>
                <a:spcPts val="581"/>
              </a:spcAft>
              <a:buClrTx/>
              <a:buSzPct val="100000"/>
            </a:pPr>
            <a:r>
              <a:rPr lang="el-GR" altLang="el-GR" sz="1350" kern="1200">
                <a:cs typeface="+mn-cs"/>
              </a:rPr>
              <a:t> Ως προς τη χρήση νέων τεχνολογιών </a:t>
            </a:r>
          </a:p>
          <a:p>
            <a:pPr defTabSz="336947" fontAlgn="base">
              <a:spcBef>
                <a:spcPct val="0"/>
              </a:spcBef>
              <a:spcAft>
                <a:spcPts val="581"/>
              </a:spcAft>
              <a:buClrTx/>
              <a:buSzPct val="100000"/>
            </a:pPr>
            <a:r>
              <a:rPr lang="el-GR" altLang="el-GR" sz="1350" kern="1200">
                <a:cs typeface="+mn-cs"/>
              </a:rPr>
              <a:t> Ως προς τη μαθησιακή διαδικασία </a:t>
            </a:r>
          </a:p>
        </p:txBody>
      </p:sp>
    </p:spTree>
    <p:extLst>
      <p:ext uri="{BB962C8B-B14F-4D97-AF65-F5344CB8AC3E}">
        <p14:creationId xmlns:p14="http://schemas.microsoft.com/office/powerpoint/2010/main" val="25892510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6561"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100" b="1" kern="1200">
                <a:solidFill>
                  <a:srgbClr val="1F497D"/>
                </a:solidFill>
                <a:cs typeface="+mn-cs"/>
              </a:rPr>
              <a:t>Στόχοι ή</a:t>
            </a:r>
            <a:r>
              <a:rPr lang="el-GR" altLang="el-GR" sz="2700" b="1" kern="1200">
                <a:solidFill>
                  <a:srgbClr val="1F497D"/>
                </a:solidFill>
                <a:cs typeface="+mn-cs"/>
              </a:rPr>
              <a:t> </a:t>
            </a:r>
            <a:r>
              <a:rPr lang="el-GR" altLang="el-GR" sz="2100" b="1" kern="1200">
                <a:solidFill>
                  <a:srgbClr val="1F497D"/>
                </a:solidFill>
                <a:cs typeface="+mn-cs"/>
              </a:rPr>
              <a:t>Επιδιωκόμενα μαθησιακά αποτελέσματα </a:t>
            </a:r>
          </a:p>
        </p:txBody>
      </p:sp>
      <p:sp>
        <p:nvSpPr>
          <p:cNvPr id="66562" name="Text Box 2"/>
          <p:cNvSpPr txBox="1">
            <a:spLocks noChangeArrowheads="1"/>
          </p:cNvSpPr>
          <p:nvPr/>
        </p:nvSpPr>
        <p:spPr bwMode="auto">
          <a:xfrm>
            <a:off x="1304925" y="1026319"/>
            <a:ext cx="6263879" cy="3618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ct val="0"/>
              </a:spcBef>
              <a:spcAft>
                <a:spcPts val="1060"/>
              </a:spcAft>
              <a:buClrTx/>
              <a:buSzPct val="100000"/>
            </a:pPr>
            <a:endParaRPr lang="el-GR" altLang="el-GR" sz="1800" kern="1200">
              <a:latin typeface="Calibri" panose="020F0502020204030204" pitchFamily="34" charset="0"/>
              <a:cs typeface="Times New Roman" panose="02020603050405020304" pitchFamily="18" charset="0"/>
            </a:endParaRPr>
          </a:p>
          <a:p>
            <a:pPr algn="just" defTabSz="336947" fontAlgn="base">
              <a:lnSpc>
                <a:spcPct val="90000"/>
              </a:lnSpc>
              <a:spcBef>
                <a:spcPct val="0"/>
              </a:spcBef>
              <a:spcAft>
                <a:spcPts val="1060"/>
              </a:spcAft>
              <a:buClrTx/>
              <a:buSzPct val="100000"/>
            </a:pPr>
            <a:endParaRPr lang="el-GR" altLang="el-GR" sz="1200" kern="1200">
              <a:latin typeface="Calibri" panose="020F0502020204030204" pitchFamily="34" charset="0"/>
              <a:cs typeface="Times New Roman" panose="02020603050405020304" pitchFamily="18" charset="0"/>
            </a:endParaRPr>
          </a:p>
          <a:p>
            <a:pPr algn="just" defTabSz="336947" fontAlgn="base">
              <a:lnSpc>
                <a:spcPct val="90000"/>
              </a:lnSpc>
              <a:spcBef>
                <a:spcPct val="0"/>
              </a:spcBef>
              <a:spcAft>
                <a:spcPts val="1060"/>
              </a:spcAft>
              <a:buClrTx/>
              <a:buSzPct val="100000"/>
            </a:pPr>
            <a:endParaRPr lang="el-GR" altLang="el-GR" sz="120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endParaRPr lang="el-GR" altLang="el-GR" sz="120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endParaRPr lang="el-GR" altLang="el-GR" sz="135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endParaRPr lang="el-GR" altLang="el-GR" sz="1350" kern="1200">
              <a:latin typeface="Calibri" panose="020F0502020204030204" pitchFamily="34" charset="0"/>
              <a:cs typeface="+mn-cs"/>
            </a:endParaRPr>
          </a:p>
        </p:txBody>
      </p:sp>
      <p:sp>
        <p:nvSpPr>
          <p:cNvPr id="66563" name="Text Box 3"/>
          <p:cNvSpPr txBox="1">
            <a:spLocks noChangeArrowheads="1"/>
          </p:cNvSpPr>
          <p:nvPr/>
        </p:nvSpPr>
        <p:spPr bwMode="auto">
          <a:xfrm>
            <a:off x="1062037" y="3833813"/>
            <a:ext cx="6777038" cy="6167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1800" kern="1200">
                <a:solidFill>
                  <a:srgbClr val="FFFFFF"/>
                </a:solidFill>
                <a:latin typeface="Calibri" panose="020F0502020204030204" pitchFamily="34" charset="0"/>
                <a:cs typeface="+mn-cs"/>
              </a:rPr>
              <a:t> </a:t>
            </a:r>
          </a:p>
        </p:txBody>
      </p:sp>
      <p:sp>
        <p:nvSpPr>
          <p:cNvPr id="66564" name="Text Box 4"/>
          <p:cNvSpPr txBox="1">
            <a:spLocks noChangeArrowheads="1"/>
          </p:cNvSpPr>
          <p:nvPr/>
        </p:nvSpPr>
        <p:spPr bwMode="auto">
          <a:xfrm>
            <a:off x="1304925" y="1620442"/>
            <a:ext cx="6210300" cy="1944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350" kern="1200">
                <a:cs typeface="+mn-cs"/>
              </a:rPr>
              <a:t> </a:t>
            </a:r>
          </a:p>
        </p:txBody>
      </p:sp>
      <p:pic>
        <p:nvPicPr>
          <p:cNvPr id="6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319" y="1026319"/>
            <a:ext cx="4913710" cy="3671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802958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2400"/>
              </a:spcBef>
              <a:spcAft>
                <a:spcPts val="0"/>
              </a:spcAft>
              <a:buNone/>
            </a:pPr>
            <a:r>
              <a:rPr lang="el" sz="2300">
                <a:solidFill>
                  <a:srgbClr val="000000"/>
                </a:solidFill>
                <a:latin typeface="Arial"/>
                <a:ea typeface="Arial"/>
                <a:cs typeface="Arial"/>
                <a:sym typeface="Arial"/>
              </a:rPr>
              <a:t>Ο Συσσωρευτής Ψηφιακού Υλικού «Φωτόδεντρο»</a:t>
            </a:r>
            <a:endParaRPr sz="23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322" name="Google Shape;322;p2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l"/>
              <a:t>Περιέχει μεγάλη ποικιλία μαθησιακού υλικού από Ανοιχτούς Εκπαιδευτικούς Πόρους (στην πλειονότητά τους διατίθενται με την άδεια Creative Commons CC BYNC-SA). </a:t>
            </a:r>
            <a:endParaRPr/>
          </a:p>
          <a:p>
            <a:pPr marL="457200" lvl="0" indent="-311150" algn="l" rtl="0">
              <a:spcBef>
                <a:spcPts val="0"/>
              </a:spcBef>
              <a:spcAft>
                <a:spcPts val="0"/>
              </a:spcAft>
              <a:buSzPts val="1300"/>
              <a:buChar char="●"/>
            </a:pPr>
            <a:r>
              <a:rPr lang="el"/>
              <a:t>Ενδεικτικοί τύποι υλικού: Προσομοιώσεις, Πολυχάρτες, βίντεο, Quiz, σενάρια μαθημάτων, Λογισμικά, Εννοιολογικοί χάρτες, κ.α.</a:t>
            </a:r>
            <a:endParaRPr/>
          </a:p>
          <a:p>
            <a:pPr marL="457200" lvl="0" indent="-311150" algn="l" rtl="0">
              <a:spcBef>
                <a:spcPts val="0"/>
              </a:spcBef>
              <a:spcAft>
                <a:spcPts val="0"/>
              </a:spcAft>
              <a:buSzPts val="1300"/>
              <a:buChar char="●"/>
            </a:pPr>
            <a:r>
              <a:rPr lang="el"/>
              <a:t> Παρέχει εύκολη αναζήτηση και εντοπισμό του επιθυμητού υλικού (συνολικά, μέσω του τύπου του υλικού, μέσω του γνωστικού πεδίου, μέσω της θεματικής ενότητας, κ.α.) </a:t>
            </a:r>
            <a:endParaRPr/>
          </a:p>
          <a:p>
            <a:pPr marL="457200" lvl="0" indent="-311150" algn="l" rtl="0">
              <a:spcBef>
                <a:spcPts val="0"/>
              </a:spcBef>
              <a:spcAft>
                <a:spcPts val="0"/>
              </a:spcAft>
              <a:buSzPts val="1300"/>
              <a:buChar char="●"/>
            </a:pPr>
            <a:r>
              <a:rPr lang="el"/>
              <a:t>Παρέχει πιστοποιημένο υλικό για εκπαιδευτική χρήση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7585"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 Παιδαγωγική προσέγγιση – Διδακτικές τεχνικές</a:t>
            </a:r>
          </a:p>
        </p:txBody>
      </p:sp>
      <p:sp>
        <p:nvSpPr>
          <p:cNvPr id="67586" name="Text Box 2"/>
          <p:cNvSpPr txBox="1">
            <a:spLocks noChangeArrowheads="1"/>
          </p:cNvSpPr>
          <p:nvPr/>
        </p:nvSpPr>
        <p:spPr bwMode="auto">
          <a:xfrm>
            <a:off x="1466850"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412750" indent="-307975">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1pPr>
            <a:lvl2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2pPr>
            <a:lvl3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3pPr>
            <a:lvl4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4pPr>
            <a:lvl5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Κάθε σχεδιαστής ΔΣ θα πρέπει να έχει αποφασίσει σε πρώιμο στάδιο σχετικά με την θεωρία μάθησης την οποία θα ακολουθήσει κατά την δημιουργία του ΔΣ, καθώς και τα στοιχεία ΤΠΕ τα οποία μπορούν να εφαρμοστούν σε καθεμία απ’ αυτές. </a:t>
            </a:r>
          </a:p>
          <a:p>
            <a:pPr defTabSz="336947" fontAlgn="base">
              <a:lnSpc>
                <a:spcPct val="90000"/>
              </a:lnSpc>
              <a:spcBef>
                <a:spcPct val="0"/>
              </a:spcBef>
              <a:spcAft>
                <a:spcPts val="1060"/>
              </a:spcAft>
              <a:buSzPct val="45000"/>
              <a:buFont typeface="Arial" panose="020B0604020202020204" pitchFamily="34" charset="0"/>
              <a:buChar char="●"/>
            </a:pPr>
            <a:r>
              <a:rPr lang="el-GR" altLang="el-GR" sz="1650" kern="1200">
                <a:latin typeface="Calibri" panose="020F0502020204030204" pitchFamily="34" charset="0"/>
                <a:cs typeface="+mn-cs"/>
              </a:rPr>
              <a:t>Είναι προφανές ότι η υιοθέτηση μιας θεωρίας μάθησης στη σχεδίαση ΔΣ επιβάλει την σχεδίαση, εκπαιδευτικών τεχνικών, δηλαδή τρόπους με τους οποίους οι μαθητευόμενοι/ες εμπλέκονται σε μαθησιακές δραστηριότητες, να βασίζονται στις αρχές των θεωριών μάθησης και στις αρχές της παιδαγωγικής προσέγγισης που έχουν επιλέξει.</a:t>
            </a:r>
          </a:p>
          <a:p>
            <a:pPr marL="322660" indent="-229791" defTabSz="336947" fontAlgn="base">
              <a:lnSpc>
                <a:spcPct val="90000"/>
              </a:lnSpc>
              <a:spcBef>
                <a:spcPct val="0"/>
              </a:spcBef>
              <a:spcAft>
                <a:spcPts val="1060"/>
              </a:spcAft>
              <a:buClrTx/>
              <a:buSzPct val="45000"/>
            </a:pPr>
            <a:endParaRPr lang="el-GR" altLang="el-GR" sz="1650" kern="1200">
              <a:latin typeface="Calibri" panose="020F0502020204030204" pitchFamily="34" charset="0"/>
              <a:cs typeface="+mn-cs"/>
            </a:endParaRP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569" y="3780235"/>
            <a:ext cx="1285875" cy="6738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5682010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1364613" y="161925"/>
            <a:ext cx="2269018" cy="34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1800" b="1" kern="1200">
                <a:latin typeface="Calibri" panose="020F0502020204030204" pitchFamily="34" charset="0"/>
                <a:cs typeface="+mn-cs"/>
              </a:rPr>
              <a:t>Τεχνικές διδασκαλίας </a:t>
            </a:r>
          </a:p>
        </p:txBody>
      </p:sp>
      <p:sp>
        <p:nvSpPr>
          <p:cNvPr id="68610" name="Rectangle 2"/>
          <p:cNvSpPr>
            <a:spLocks noChangeArrowheads="1"/>
          </p:cNvSpPr>
          <p:nvPr/>
        </p:nvSpPr>
        <p:spPr bwMode="auto">
          <a:xfrm>
            <a:off x="2870598" y="502483"/>
            <a:ext cx="4779169" cy="4502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5100" rIns="67500" bIns="35100" anchor="ctr">
            <a:spAutoFit/>
          </a:bodyPr>
          <a:lstStyle>
            <a:lvl1pPr marL="336550" indent="-33655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1pPr>
            <a:lvl2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2pPr>
            <a:lvl3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3pPr>
            <a:lvl4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4pPr>
            <a:lvl5pPr>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6550" algn="l"/>
                <a:tab pos="784225" algn="l"/>
                <a:tab pos="1233488" algn="l"/>
                <a:tab pos="1682750" algn="l"/>
                <a:tab pos="2132013" algn="l"/>
                <a:tab pos="2581275" algn="l"/>
                <a:tab pos="3030538" algn="l"/>
                <a:tab pos="3479800" algn="l"/>
                <a:tab pos="3929063" algn="l"/>
                <a:tab pos="4378325" algn="l"/>
                <a:tab pos="4827588" algn="l"/>
                <a:tab pos="5276850" algn="l"/>
                <a:tab pos="5726113" algn="l"/>
                <a:tab pos="6175375" algn="l"/>
                <a:tab pos="6624638" algn="l"/>
                <a:tab pos="7073900" algn="l"/>
                <a:tab pos="7523163" algn="l"/>
                <a:tab pos="7972425" algn="l"/>
                <a:tab pos="8421688" algn="l"/>
                <a:tab pos="8870950" algn="l"/>
                <a:tab pos="932021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Εισήγηση</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Πρακτική άσκηση</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Μελέτη Περίπτωσης</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Παιχνίδι ρόλων </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Ερωτήσεις απαντήσεις</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Συζήτηση</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Χιονοστιβάδα</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Καταιγισμός ιδεών</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 Όμάδες εργασίας</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Επίδειξη</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Debate</a:t>
            </a:r>
          </a:p>
          <a:p>
            <a:pPr defTabSz="336947" fontAlgn="base">
              <a:lnSpc>
                <a:spcPct val="200000"/>
              </a:lnSpc>
              <a:spcBef>
                <a:spcPct val="0"/>
              </a:spcBef>
              <a:spcAft>
                <a:spcPct val="0"/>
              </a:spcAft>
              <a:buSzPct val="100000"/>
              <a:buFont typeface="Wingdings" panose="05000000000000000000" pitchFamily="2" charset="2"/>
              <a:buChar char=""/>
            </a:pPr>
            <a:r>
              <a:rPr lang="el-GR" altLang="el-GR" sz="1200" b="1" kern="1200">
                <a:latin typeface="Calibri" panose="020F0502020204030204" pitchFamily="34" charset="0"/>
                <a:cs typeface="Times New Roman" panose="02020603050405020304" pitchFamily="18" charset="0"/>
              </a:rPr>
              <a:t>Εννοιολογική χαρτογράφηση  </a:t>
            </a:r>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1348" y="2159794"/>
            <a:ext cx="1512094"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326317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 Οργάνωση της εκπαιδευτικής διαδικασίας </a:t>
            </a:r>
          </a:p>
        </p:txBody>
      </p:sp>
      <p:sp>
        <p:nvSpPr>
          <p:cNvPr id="69634" name="Text Box 2"/>
          <p:cNvSpPr txBox="1">
            <a:spLocks noChangeArrowheads="1"/>
          </p:cNvSpPr>
          <p:nvPr/>
        </p:nvSpPr>
        <p:spPr bwMode="auto">
          <a:xfrm>
            <a:off x="1466850"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427038" indent="-307975">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ct val="0"/>
              </a:spcBef>
              <a:spcAft>
                <a:spcPts val="1060"/>
              </a:spcAft>
              <a:buClrTx/>
              <a:buSzPct val="45000"/>
            </a:pPr>
            <a:endParaRPr lang="el-GR" altLang="el-GR" sz="1800" kern="1200">
              <a:latin typeface="Calibri" panose="020F0502020204030204" pitchFamily="34" charset="0"/>
              <a:cs typeface="+mn-cs"/>
            </a:endParaRPr>
          </a:p>
          <a:p>
            <a:pPr algn="just" defTabSz="336947" fontAlgn="base">
              <a:lnSpc>
                <a:spcPct val="90000"/>
              </a:lnSpc>
              <a:spcBef>
                <a:spcPct val="0"/>
              </a:spcBef>
              <a:spcAft>
                <a:spcPts val="1060"/>
              </a:spcAft>
              <a:buClrTx/>
              <a:buSzPct val="45000"/>
            </a:pPr>
            <a:r>
              <a:rPr lang="el-GR" altLang="el-GR" sz="1800" kern="1200">
                <a:latin typeface="Calibri" panose="020F0502020204030204" pitchFamily="34" charset="0"/>
                <a:cs typeface="+mn-cs"/>
              </a:rPr>
              <a:t>Στην οργάνωση της εκπαιδευτικής διαδικασίας αναφέρεται  ο τρόπος οργάνωσης της τάξης ώστε να χρησιμοποιηθούν επαρκώς οι διαθέσιμοι πόροι, κοινοί και ψηφιακοί, όπως εποπτικά μέσα, εργαστήριο Η/Υ, οργάνωση των μαθητευόμενων σε ομάδες, εκτέλεση πειραμάτων από ομάδες στο εργαστήριο κ. λ. π.</a:t>
            </a:r>
          </a:p>
          <a:p>
            <a:pPr algn="just" defTabSz="336947" fontAlgn="base">
              <a:lnSpc>
                <a:spcPct val="90000"/>
              </a:lnSpc>
              <a:spcBef>
                <a:spcPct val="0"/>
              </a:spcBef>
              <a:spcAft>
                <a:spcPts val="1060"/>
              </a:spcAft>
              <a:buClrTx/>
              <a:buSzPct val="45000"/>
            </a:pPr>
            <a:endParaRPr lang="el-GR" altLang="el-GR" sz="1800" kern="1200">
              <a:latin typeface="Calibri" panose="020F0502020204030204" pitchFamily="34" charset="0"/>
              <a:cs typeface="+mn-cs"/>
            </a:endParaRPr>
          </a:p>
        </p:txBody>
      </p:sp>
    </p:spTree>
    <p:extLst>
      <p:ext uri="{BB962C8B-B14F-4D97-AF65-F5344CB8AC3E}">
        <p14:creationId xmlns:p14="http://schemas.microsoft.com/office/powerpoint/2010/main" val="136691103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003366"/>
                </a:solidFill>
                <a:cs typeface="+mn-cs"/>
              </a:rPr>
              <a:t> </a:t>
            </a:r>
            <a:r>
              <a:rPr lang="el-GR" altLang="el-GR" sz="2700" b="1" kern="1200">
                <a:solidFill>
                  <a:srgbClr val="333366"/>
                </a:solidFill>
                <a:cs typeface="+mn-cs"/>
              </a:rPr>
              <a:t>Η “προστιθέμενη αξία’’ του σεναρίου με τη χρήση των ΤΠΕ</a:t>
            </a:r>
          </a:p>
        </p:txBody>
      </p:sp>
      <p:sp>
        <p:nvSpPr>
          <p:cNvPr id="70658" name="Text Box 2"/>
          <p:cNvSpPr txBox="1">
            <a:spLocks noChangeArrowheads="1"/>
          </p:cNvSpPr>
          <p:nvPr/>
        </p:nvSpPr>
        <p:spPr bwMode="auto">
          <a:xfrm>
            <a:off x="1466850"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427038" indent="-307975">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1pPr>
            <a:lvl2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2pPr>
            <a:lvl3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3pPr>
            <a:lvl4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4pPr>
            <a:lvl5pPr>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27038" algn="l"/>
                <a:tab pos="874713" algn="l"/>
                <a:tab pos="1323975" algn="l"/>
                <a:tab pos="1773238" algn="l"/>
                <a:tab pos="2222500" algn="l"/>
                <a:tab pos="2671763" algn="l"/>
                <a:tab pos="3121025" algn="l"/>
                <a:tab pos="3570288" algn="l"/>
                <a:tab pos="4019550" algn="l"/>
                <a:tab pos="4468813" algn="l"/>
                <a:tab pos="4918075" algn="l"/>
                <a:tab pos="5367338" algn="l"/>
                <a:tab pos="5816600" algn="l"/>
                <a:tab pos="6265863" algn="l"/>
                <a:tab pos="6715125" algn="l"/>
                <a:tab pos="7164388" algn="l"/>
                <a:tab pos="7613650" algn="l"/>
                <a:tab pos="8062913" algn="l"/>
                <a:tab pos="8512175" algn="l"/>
                <a:tab pos="8961438" algn="l"/>
                <a:tab pos="9410700"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ct val="0"/>
              </a:spcBef>
              <a:spcAft>
                <a:spcPts val="1060"/>
              </a:spcAft>
              <a:buClrTx/>
              <a:buSzPct val="100000"/>
            </a:pPr>
            <a:endParaRPr lang="el-GR" altLang="el-GR" sz="1800" kern="1200">
              <a:latin typeface="Calibri" panose="020F0502020204030204" pitchFamily="34" charset="0"/>
              <a:cs typeface="+mn-cs"/>
            </a:endParaRPr>
          </a:p>
          <a:p>
            <a:pPr defTabSz="336947" fontAlgn="base">
              <a:spcBef>
                <a:spcPct val="0"/>
              </a:spcBef>
              <a:spcAft>
                <a:spcPct val="0"/>
              </a:spcAft>
              <a:buClrTx/>
              <a:buSzPct val="100000"/>
            </a:pPr>
            <a:r>
              <a:rPr lang="el-GR" altLang="el-GR" sz="1800" kern="1200">
                <a:latin typeface="Calibri" panose="020F0502020204030204" pitchFamily="34" charset="0"/>
                <a:cs typeface="+mn-cs"/>
              </a:rPr>
              <a:t>Πώς το σενάριο δίνει λύσεις;</a:t>
            </a:r>
          </a:p>
          <a:p>
            <a:pPr defTabSz="336947" fontAlgn="base">
              <a:spcBef>
                <a:spcPct val="0"/>
              </a:spcBef>
              <a:spcAft>
                <a:spcPct val="0"/>
              </a:spcAft>
              <a:buClrTx/>
              <a:buSzPct val="100000"/>
            </a:pPr>
            <a:r>
              <a:rPr lang="el-GR" altLang="el-GR" sz="1800" kern="1200">
                <a:latin typeface="Calibri" panose="020F0502020204030204" pitchFamily="34" charset="0"/>
                <a:cs typeface="+mn-cs"/>
              </a:rPr>
              <a:t>Πού χρησιμοποιούνται οι ΤΠΕ στο σενάριό μας και γιατί;</a:t>
            </a:r>
          </a:p>
          <a:p>
            <a:pPr defTabSz="336947" fontAlgn="base">
              <a:spcBef>
                <a:spcPct val="0"/>
              </a:spcBef>
              <a:spcAft>
                <a:spcPct val="0"/>
              </a:spcAft>
              <a:buClrTx/>
              <a:buSzPct val="100000"/>
            </a:pPr>
            <a:r>
              <a:rPr lang="el-GR" altLang="el-GR" sz="1800" kern="1200">
                <a:latin typeface="Calibri" panose="020F0502020204030204" pitchFamily="34" charset="0"/>
                <a:cs typeface="+mn-cs"/>
              </a:rPr>
              <a:t>Ποια είναι τα οφέλη από τη χρήση των ΤΠΕ και ποια τα ενδεχόμενα προβλήματα;</a:t>
            </a:r>
          </a:p>
          <a:p>
            <a:pPr defTabSz="336947" fontAlgn="base">
              <a:spcBef>
                <a:spcPct val="0"/>
              </a:spcBef>
              <a:spcAft>
                <a:spcPct val="0"/>
              </a:spcAft>
              <a:buClrTx/>
              <a:buSzPct val="100000"/>
            </a:pPr>
            <a:endParaRPr lang="el-GR" altLang="el-GR" sz="1800" kern="1200">
              <a:latin typeface="Calibri" panose="020F0502020204030204" pitchFamily="34" charset="0"/>
              <a:cs typeface="+mn-cs"/>
            </a:endParaRPr>
          </a:p>
          <a:p>
            <a:pPr algn="just" defTabSz="336947" fontAlgn="base">
              <a:lnSpc>
                <a:spcPct val="90000"/>
              </a:lnSpc>
              <a:spcBef>
                <a:spcPct val="0"/>
              </a:spcBef>
              <a:spcAft>
                <a:spcPts val="1060"/>
              </a:spcAft>
              <a:buClrTx/>
              <a:buSzPct val="100000"/>
            </a:pPr>
            <a:r>
              <a:rPr lang="el-GR" altLang="el-GR" sz="1800" kern="1200">
                <a:latin typeface="Calibri" panose="020F0502020204030204" pitchFamily="34" charset="0"/>
                <a:cs typeface="+mn-cs"/>
              </a:rPr>
              <a:t>  Λογισμικά και Εργαλεία Web 2.0 </a:t>
            </a:r>
          </a:p>
          <a:p>
            <a:pPr algn="just" defTabSz="336947" fontAlgn="base">
              <a:lnSpc>
                <a:spcPct val="90000"/>
              </a:lnSpc>
              <a:spcBef>
                <a:spcPct val="0"/>
              </a:spcBef>
              <a:spcAft>
                <a:spcPts val="1060"/>
              </a:spcAft>
              <a:buClrTx/>
              <a:buSzPct val="100000"/>
            </a:pPr>
            <a:r>
              <a:rPr lang="el-GR" altLang="el-GR" sz="1800" kern="1200">
                <a:latin typeface="Calibri" panose="020F0502020204030204" pitchFamily="34" charset="0"/>
                <a:cs typeface="+mn-cs"/>
              </a:rPr>
              <a:t>  Βίντεο</a:t>
            </a:r>
          </a:p>
          <a:p>
            <a:pPr algn="just" defTabSz="336947" fontAlgn="base">
              <a:lnSpc>
                <a:spcPct val="90000"/>
              </a:lnSpc>
              <a:spcBef>
                <a:spcPct val="0"/>
              </a:spcBef>
              <a:spcAft>
                <a:spcPts val="1060"/>
              </a:spcAft>
              <a:buClrTx/>
              <a:buSzPct val="100000"/>
            </a:pPr>
            <a:r>
              <a:rPr lang="el-GR" altLang="el-GR" sz="1800" kern="1200">
                <a:latin typeface="Calibri" panose="020F0502020204030204" pitchFamily="34" charset="0"/>
                <a:cs typeface="+mn-cs"/>
              </a:rPr>
              <a:t>  Διαδίκτυο</a:t>
            </a:r>
          </a:p>
          <a:p>
            <a:pPr algn="just" defTabSz="336947" fontAlgn="base">
              <a:lnSpc>
                <a:spcPct val="90000"/>
              </a:lnSpc>
              <a:spcBef>
                <a:spcPct val="0"/>
              </a:spcBef>
              <a:spcAft>
                <a:spcPts val="1060"/>
              </a:spcAft>
              <a:buClrTx/>
              <a:buSzPct val="45000"/>
            </a:pPr>
            <a:endParaRPr lang="el-GR" altLang="el-GR" sz="1800" kern="1200">
              <a:latin typeface="Calibri" panose="020F0502020204030204" pitchFamily="34" charset="0"/>
              <a:cs typeface="+mn-cs"/>
            </a:endParaRPr>
          </a:p>
        </p:txBody>
      </p:sp>
    </p:spTree>
    <p:extLst>
      <p:ext uri="{BB962C8B-B14F-4D97-AF65-F5344CB8AC3E}">
        <p14:creationId xmlns:p14="http://schemas.microsoft.com/office/powerpoint/2010/main" val="412358172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Απαιτούμενη υλικοτεχνική υποδομή </a:t>
            </a:r>
          </a:p>
        </p:txBody>
      </p:sp>
      <p:sp>
        <p:nvSpPr>
          <p:cNvPr id="71682" name="Text Box 2"/>
          <p:cNvSpPr txBox="1">
            <a:spLocks noChangeArrowheads="1"/>
          </p:cNvSpPr>
          <p:nvPr/>
        </p:nvSpPr>
        <p:spPr bwMode="auto">
          <a:xfrm>
            <a:off x="1466850"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100000"/>
            </a:pPr>
            <a:endParaRPr lang="el-GR" altLang="el-GR" sz="2100" kern="1200">
              <a:latin typeface="Calibri" panose="020F0502020204030204" pitchFamily="34" charset="0"/>
              <a:cs typeface="+mn-cs"/>
            </a:endParaRPr>
          </a:p>
        </p:txBody>
      </p:sp>
      <p:sp>
        <p:nvSpPr>
          <p:cNvPr id="71683" name="Rectangle 3"/>
          <p:cNvSpPr>
            <a:spLocks noChangeArrowheads="1"/>
          </p:cNvSpPr>
          <p:nvPr/>
        </p:nvSpPr>
        <p:spPr bwMode="auto">
          <a:xfrm>
            <a:off x="1285875" y="917972"/>
            <a:ext cx="6716316" cy="455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Αναφέρεται με συνοπτική αιτιολόγηση η απαραίτητη υλικοτεχνική υποδομή, </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ενώ ειδική μνεία γίνεται στην επιλογή των ψηφιακών πόρων </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για την υλοποίηση του ΔΣ.</a:t>
            </a:r>
          </a:p>
          <a:p>
            <a:pPr defTabSz="336947" fontAlgn="base">
              <a:lnSpc>
                <a:spcPct val="90000"/>
              </a:lnSpc>
              <a:spcBef>
                <a:spcPct val="0"/>
              </a:spcBef>
              <a:spcAft>
                <a:spcPct val="0"/>
              </a:spcAft>
              <a:buClrTx/>
              <a:buSzPct val="100000"/>
            </a:pPr>
            <a:endParaRPr lang="el-GR" altLang="el-GR" sz="1500" kern="1200">
              <a:latin typeface="Calibri" panose="020F0502020204030204" pitchFamily="34" charset="0"/>
              <a:cs typeface="+mn-cs"/>
            </a:endParaRP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Έτσι, αναγράφονται, όσον το δυνατόν πιο επιγραμματικά,</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όλα τα υλικά που θα χρησιμοποιηθούν </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σε όλες τις δραστηριότητες για την πραγματοποίηση του ΔΣ. </a:t>
            </a:r>
          </a:p>
          <a:p>
            <a:pPr defTabSz="336947" fontAlgn="base">
              <a:lnSpc>
                <a:spcPct val="90000"/>
              </a:lnSpc>
              <a:spcBef>
                <a:spcPct val="0"/>
              </a:spcBef>
              <a:spcAft>
                <a:spcPct val="0"/>
              </a:spcAft>
              <a:buClrTx/>
              <a:buSzPct val="100000"/>
            </a:pPr>
            <a:endParaRPr lang="el-GR" altLang="el-GR" sz="1500" kern="1200">
              <a:latin typeface="Calibri" panose="020F0502020204030204" pitchFamily="34" charset="0"/>
              <a:cs typeface="+mn-cs"/>
            </a:endParaRP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Συγκεκριμένα, αναγράφονται κυρίως τα παρακάτω:</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Φύλλα εργασίας ηλεκτρονικά(ή έντυπα)</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Εκπαιδευτικό λογισμικό</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Ψηφιακές εκπαιδευτικές πλατφόρμες</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Εργαλεία web</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Διευθύνσεις στο διαδίκτυο</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Έντυπες πηγές</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Άλλα εργαλεία, εποπτικό υλικό (π.χ. ζων βιολογικό υλικό, </a:t>
            </a:r>
          </a:p>
          <a:p>
            <a:pPr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συσκευές, βιντεοπροβολέας κ. λ. π.).</a:t>
            </a:r>
          </a:p>
          <a:p>
            <a:pPr defTabSz="336947" fontAlgn="base">
              <a:lnSpc>
                <a:spcPct val="90000"/>
              </a:lnSpc>
              <a:spcBef>
                <a:spcPts val="750"/>
              </a:spcBef>
              <a:spcAft>
                <a:spcPts val="1060"/>
              </a:spcAft>
              <a:buClrTx/>
              <a:buSzPct val="100000"/>
            </a:pPr>
            <a:endParaRPr lang="el-GR" altLang="el-GR" sz="1500" kern="1200">
              <a:latin typeface="Calibri" panose="020F0502020204030204" pitchFamily="34" charset="0"/>
              <a:cs typeface="+mn-cs"/>
            </a:endParaRPr>
          </a:p>
        </p:txBody>
      </p:sp>
    </p:spTree>
    <p:extLst>
      <p:ext uri="{BB962C8B-B14F-4D97-AF65-F5344CB8AC3E}">
        <p14:creationId xmlns:p14="http://schemas.microsoft.com/office/powerpoint/2010/main" val="351095998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2705" name="Text Box 1"/>
          <p:cNvSpPr txBox="1">
            <a:spLocks noChangeArrowheads="1"/>
          </p:cNvSpPr>
          <p:nvPr/>
        </p:nvSpPr>
        <p:spPr bwMode="auto">
          <a:xfrm>
            <a:off x="1466850" y="115491"/>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Εκτιμώμενη διάρκεια   </a:t>
            </a:r>
          </a:p>
        </p:txBody>
      </p:sp>
      <p:sp>
        <p:nvSpPr>
          <p:cNvPr id="72706" name="Text Box 2"/>
          <p:cNvSpPr txBox="1">
            <a:spLocks noChangeArrowheads="1"/>
          </p:cNvSpPr>
          <p:nvPr/>
        </p:nvSpPr>
        <p:spPr bwMode="auto">
          <a:xfrm>
            <a:off x="1466850"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100000"/>
            </a:pPr>
            <a:endParaRPr lang="el-GR" altLang="el-GR" sz="2100" kern="1200">
              <a:latin typeface="Calibri" panose="020F0502020204030204" pitchFamily="34" charset="0"/>
              <a:cs typeface="+mn-cs"/>
            </a:endParaRPr>
          </a:p>
        </p:txBody>
      </p:sp>
      <p:sp>
        <p:nvSpPr>
          <p:cNvPr id="72707" name="Rectangle 3"/>
          <p:cNvSpPr>
            <a:spLocks noChangeArrowheads="1"/>
          </p:cNvSpPr>
          <p:nvPr/>
        </p:nvSpPr>
        <p:spPr bwMode="auto">
          <a:xfrm>
            <a:off x="1521619" y="1133475"/>
            <a:ext cx="6048375" cy="334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spcBef>
                <a:spcPct val="0"/>
              </a:spcBef>
              <a:spcAft>
                <a:spcPct val="0"/>
              </a:spcAft>
              <a:buClrTx/>
              <a:buSzPct val="100000"/>
            </a:pPr>
            <a:r>
              <a:rPr lang="el-GR" altLang="el-GR" sz="1200" kern="1200">
                <a:cs typeface="+mn-cs"/>
              </a:rPr>
              <a:t>              </a:t>
            </a:r>
          </a:p>
          <a:p>
            <a:pPr algn="just" defTabSz="336947" fontAlgn="base">
              <a:spcBef>
                <a:spcPct val="0"/>
              </a:spcBef>
              <a:spcAft>
                <a:spcPct val="0"/>
              </a:spcAft>
              <a:buClrTx/>
              <a:buSzPct val="100000"/>
            </a:pPr>
            <a:endParaRPr lang="el-GR" altLang="el-GR" sz="1950" kern="1200">
              <a:cs typeface="+mn-cs"/>
            </a:endParaRPr>
          </a:p>
          <a:p>
            <a:pPr algn="just" defTabSz="336947" fontAlgn="base">
              <a:spcBef>
                <a:spcPct val="0"/>
              </a:spcBef>
              <a:spcAft>
                <a:spcPct val="0"/>
              </a:spcAft>
              <a:buClrTx/>
              <a:buSzPct val="100000"/>
            </a:pPr>
            <a:r>
              <a:rPr lang="el-GR" altLang="el-GR" sz="1200" kern="1200">
                <a:cs typeface="+mn-cs"/>
              </a:rPr>
              <a:t>              </a:t>
            </a:r>
            <a:r>
              <a:rPr lang="el-GR" altLang="el-GR" sz="1950" kern="1200">
                <a:cs typeface="+mn-cs"/>
              </a:rPr>
              <a:t>Προσδιορίζεται η </a:t>
            </a:r>
            <a:r>
              <a:rPr lang="el-GR" altLang="el-GR" sz="1950" b="1" kern="1200">
                <a:cs typeface="+mn-cs"/>
              </a:rPr>
              <a:t>διάρκεια </a:t>
            </a:r>
            <a:r>
              <a:rPr lang="el-GR" altLang="el-GR" sz="1950" kern="1200">
                <a:cs typeface="+mn-cs"/>
              </a:rPr>
              <a:t>του σεναρίου </a:t>
            </a:r>
          </a:p>
          <a:p>
            <a:pPr algn="just" defTabSz="336947" fontAlgn="base">
              <a:spcBef>
                <a:spcPct val="0"/>
              </a:spcBef>
              <a:spcAft>
                <a:spcPct val="0"/>
              </a:spcAft>
              <a:buClrTx/>
              <a:buSzPct val="100000"/>
            </a:pPr>
            <a:r>
              <a:rPr lang="el-GR" altLang="el-GR" sz="1950" kern="1200">
                <a:cs typeface="+mn-cs"/>
              </a:rPr>
              <a:t>         σε </a:t>
            </a:r>
            <a:r>
              <a:rPr lang="el-GR" altLang="el-GR" sz="1950" b="1" kern="1200">
                <a:cs typeface="+mn-cs"/>
              </a:rPr>
              <a:t>διδακτικές ώρες </a:t>
            </a:r>
            <a:r>
              <a:rPr lang="el-GR" altLang="el-GR" sz="1950" kern="1200">
                <a:cs typeface="+mn-cs"/>
              </a:rPr>
              <a:t>υλοποίησής του, </a:t>
            </a:r>
          </a:p>
          <a:p>
            <a:pPr algn="just" defTabSz="336947" fontAlgn="base">
              <a:spcBef>
                <a:spcPct val="0"/>
              </a:spcBef>
              <a:spcAft>
                <a:spcPct val="0"/>
              </a:spcAft>
              <a:buClrTx/>
              <a:buSzPct val="100000"/>
            </a:pPr>
            <a:r>
              <a:rPr lang="el-GR" altLang="el-GR" sz="1950" kern="1200">
                <a:cs typeface="+mn-cs"/>
              </a:rPr>
              <a:t>         με την δέσμευση</a:t>
            </a:r>
          </a:p>
          <a:p>
            <a:pPr algn="just" defTabSz="336947" fontAlgn="base">
              <a:spcBef>
                <a:spcPct val="0"/>
              </a:spcBef>
              <a:spcAft>
                <a:spcPct val="0"/>
              </a:spcAft>
              <a:buClrTx/>
              <a:buSzPct val="100000"/>
            </a:pPr>
            <a:r>
              <a:rPr lang="el-GR" altLang="el-GR" sz="1950" kern="1200">
                <a:cs typeface="+mn-cs"/>
              </a:rPr>
              <a:t>  </a:t>
            </a:r>
            <a:r>
              <a:rPr lang="el-GR" altLang="el-GR" sz="1950" b="1" kern="1200">
                <a:cs typeface="+mn-cs"/>
              </a:rPr>
              <a:t>       να ακολουθεί την προτεινόμενη διάρκεια από το </a:t>
            </a:r>
          </a:p>
          <a:p>
            <a:pPr algn="just" defTabSz="336947" fontAlgn="base">
              <a:spcBef>
                <a:spcPct val="0"/>
              </a:spcBef>
              <a:spcAft>
                <a:spcPct val="0"/>
              </a:spcAft>
              <a:buClrTx/>
              <a:buSzPct val="100000"/>
            </a:pPr>
            <a:r>
              <a:rPr lang="el-GR" altLang="el-GR" sz="1950" b="1" kern="1200">
                <a:cs typeface="+mn-cs"/>
              </a:rPr>
              <a:t>         Πρόγραμμα Σπουδών</a:t>
            </a:r>
            <a:r>
              <a:rPr lang="el-GR" altLang="el-GR" sz="1950" kern="1200">
                <a:cs typeface="+mn-cs"/>
              </a:rPr>
              <a:t>.</a:t>
            </a:r>
          </a:p>
        </p:txBody>
      </p:sp>
    </p:spTree>
    <p:extLst>
      <p:ext uri="{BB962C8B-B14F-4D97-AF65-F5344CB8AC3E}">
        <p14:creationId xmlns:p14="http://schemas.microsoft.com/office/powerpoint/2010/main" val="2010712531"/>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 Γνωστικά Προαπαιτούμενα</a:t>
            </a:r>
            <a:r>
              <a:rPr lang="el-GR" altLang="el-GR" sz="2700" b="1" kern="1200">
                <a:solidFill>
                  <a:srgbClr val="1F497D"/>
                </a:solidFill>
                <a:latin typeface="Calibri Light" panose="020F0302020204030204" pitchFamily="34" charset="0"/>
                <a:cs typeface="+mn-cs"/>
              </a:rPr>
              <a:t/>
            </a:r>
            <a:br>
              <a:rPr lang="el-GR" altLang="el-GR" sz="2700" b="1" kern="1200">
                <a:solidFill>
                  <a:srgbClr val="1F497D"/>
                </a:solidFill>
                <a:latin typeface="Calibri Light" panose="020F0302020204030204" pitchFamily="34" charset="0"/>
                <a:cs typeface="+mn-cs"/>
              </a:rPr>
            </a:br>
            <a:endParaRPr lang="el-GR" altLang="el-GR" sz="2700" b="1" kern="1200">
              <a:solidFill>
                <a:srgbClr val="1F497D"/>
              </a:solidFill>
              <a:latin typeface="Calibri Light" panose="020F0302020204030204" pitchFamily="34" charset="0"/>
              <a:cs typeface="+mn-cs"/>
            </a:endParaRPr>
          </a:p>
        </p:txBody>
      </p:sp>
      <p:sp>
        <p:nvSpPr>
          <p:cNvPr id="73730" name="Text Box 2"/>
          <p:cNvSpPr txBox="1">
            <a:spLocks noChangeArrowheads="1"/>
          </p:cNvSpPr>
          <p:nvPr/>
        </p:nvSpPr>
        <p:spPr bwMode="auto">
          <a:xfrm>
            <a:off x="1466850"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ClrTx/>
              <a:buSzPct val="45000"/>
            </a:pPr>
            <a:endParaRPr lang="el-GR" altLang="el-GR" sz="1800" kern="1200">
              <a:latin typeface="Calibri" panose="020F0502020204030204" pitchFamily="34" charset="0"/>
              <a:cs typeface="+mn-cs"/>
            </a:endParaRPr>
          </a:p>
          <a:p>
            <a:pPr defTabSz="336947" fontAlgn="base">
              <a:lnSpc>
                <a:spcPct val="90000"/>
              </a:lnSpc>
              <a:spcBef>
                <a:spcPct val="0"/>
              </a:spcBef>
              <a:spcAft>
                <a:spcPts val="1060"/>
              </a:spcAft>
              <a:buClrTx/>
              <a:buSzPct val="100000"/>
            </a:pPr>
            <a:endParaRPr lang="el-GR" altLang="el-GR" sz="1800" kern="1200">
              <a:latin typeface="Calibri" panose="020F0502020204030204" pitchFamily="34" charset="0"/>
              <a:cs typeface="+mn-cs"/>
            </a:endParaRPr>
          </a:p>
        </p:txBody>
      </p:sp>
      <p:sp>
        <p:nvSpPr>
          <p:cNvPr id="73731" name="Rectangle 3"/>
          <p:cNvSpPr>
            <a:spLocks noChangeArrowheads="1"/>
          </p:cNvSpPr>
          <p:nvPr/>
        </p:nvSpPr>
        <p:spPr bwMode="auto">
          <a:xfrm>
            <a:off x="1358504" y="1160860"/>
            <a:ext cx="6582965" cy="27277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ts val="750"/>
              </a:spcBef>
              <a:spcAft>
                <a:spcPts val="1060"/>
              </a:spcAft>
              <a:buClrTx/>
              <a:buSzPct val="100000"/>
            </a:pPr>
            <a:r>
              <a:rPr lang="el-GR" altLang="el-GR" sz="2100" kern="1200">
                <a:latin typeface="Calibri" panose="020F0502020204030204" pitchFamily="34" charset="0"/>
                <a:cs typeface="+mn-cs"/>
              </a:rPr>
              <a:t>Στις προαπαιτούμενες γνώσεις θα πρέπει να αναφέρονται, όσον το δυνατόν πιο επιγραμματικά, οι γνώσεις τις οποίες θα πρέπει να έχουν προηγουμένως διδαχθεί και οικοδομήσει οι μαθητές/τριες, ώστε να γίνει δυνατό να κατακτήσουν το νέο επιστημονικό περιεχόμενο, μέσα από την μαθησιακή διαδικασία του ΔΣ.</a:t>
            </a:r>
          </a:p>
          <a:p>
            <a:pPr defTabSz="336947" fontAlgn="base">
              <a:spcBef>
                <a:spcPct val="0"/>
              </a:spcBef>
              <a:spcAft>
                <a:spcPct val="0"/>
              </a:spcAft>
              <a:buClrTx/>
              <a:buSzPct val="100000"/>
            </a:pPr>
            <a:r>
              <a:rPr lang="el-GR" altLang="el-GR" sz="2100" kern="1200">
                <a:latin typeface="Calibri" panose="020F0502020204030204" pitchFamily="34" charset="0"/>
                <a:cs typeface="+mn-cs"/>
              </a:rPr>
              <a:t>Τι γνωρίζουν οι μαθητές:</a:t>
            </a:r>
          </a:p>
          <a:p>
            <a:pPr defTabSz="336947" fontAlgn="base">
              <a:spcBef>
                <a:spcPct val="0"/>
              </a:spcBef>
              <a:spcAft>
                <a:spcPct val="0"/>
              </a:spcAft>
              <a:buClrTx/>
              <a:buSzPct val="100000"/>
            </a:pPr>
            <a:r>
              <a:rPr lang="el-GR" altLang="el-GR" sz="2100" kern="1200">
                <a:latin typeface="Calibri" panose="020F0502020204030204" pitchFamily="34" charset="0"/>
                <a:cs typeface="+mn-cs"/>
              </a:rPr>
              <a:t>ως προς το γνωστικό αντικείμενο</a:t>
            </a:r>
          </a:p>
          <a:p>
            <a:pPr defTabSz="336947" fontAlgn="base">
              <a:spcBef>
                <a:spcPct val="0"/>
              </a:spcBef>
              <a:spcAft>
                <a:spcPct val="0"/>
              </a:spcAft>
              <a:buClrTx/>
              <a:buSzPct val="100000"/>
            </a:pPr>
            <a:r>
              <a:rPr lang="el-GR" altLang="el-GR" sz="2100" kern="1200">
                <a:latin typeface="Calibri" panose="020F0502020204030204" pitchFamily="34" charset="0"/>
                <a:cs typeface="+mn-cs"/>
              </a:rPr>
              <a:t>ως προς τη χρήση των λογισμικών ή των εφαρμογών</a:t>
            </a:r>
          </a:p>
        </p:txBody>
      </p:sp>
    </p:spTree>
    <p:extLst>
      <p:ext uri="{BB962C8B-B14F-4D97-AF65-F5344CB8AC3E}">
        <p14:creationId xmlns:p14="http://schemas.microsoft.com/office/powerpoint/2010/main" val="338573251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 Παρανοήσεις, εναλλακτικές ιδέες, δυσκολίες</a:t>
            </a:r>
          </a:p>
        </p:txBody>
      </p:sp>
      <p:sp>
        <p:nvSpPr>
          <p:cNvPr id="74754" name="Text Box 2"/>
          <p:cNvSpPr txBox="1">
            <a:spLocks noChangeArrowheads="1"/>
          </p:cNvSpPr>
          <p:nvPr/>
        </p:nvSpPr>
        <p:spPr bwMode="auto">
          <a:xfrm>
            <a:off x="1304925"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100000"/>
            </a:pPr>
            <a:endParaRPr lang="el-GR" altLang="el-GR" sz="2100" kern="1200">
              <a:latin typeface="Calibri" panose="020F0502020204030204" pitchFamily="34" charset="0"/>
              <a:cs typeface="+mn-cs"/>
            </a:endParaRPr>
          </a:p>
        </p:txBody>
      </p:sp>
      <p:sp>
        <p:nvSpPr>
          <p:cNvPr id="74755" name="Rectangle 3"/>
          <p:cNvSpPr>
            <a:spLocks noChangeArrowheads="1"/>
          </p:cNvSpPr>
          <p:nvPr/>
        </p:nvSpPr>
        <p:spPr bwMode="auto">
          <a:xfrm>
            <a:off x="1358503" y="1026319"/>
            <a:ext cx="6471047" cy="404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pPr>
            <a:endParaRPr lang="el-GR" sz="1800" kern="1200">
              <a:solidFill>
                <a:srgbClr val="FFFFFF"/>
              </a:solidFill>
              <a:latin typeface="Arial" panose="020B0604020202020204" pitchFamily="34" charset="0"/>
              <a:ea typeface="Microsoft YaHei" panose="020B0503020204020204" pitchFamily="34" charset="-122"/>
              <a:cs typeface="+mn-cs"/>
            </a:endParaRPr>
          </a:p>
        </p:txBody>
      </p:sp>
      <p:sp>
        <p:nvSpPr>
          <p:cNvPr id="74756" name="Text Box 4"/>
          <p:cNvSpPr txBox="1">
            <a:spLocks noChangeArrowheads="1"/>
          </p:cNvSpPr>
          <p:nvPr/>
        </p:nvSpPr>
        <p:spPr bwMode="auto">
          <a:xfrm>
            <a:off x="1812132" y="895350"/>
            <a:ext cx="5399485" cy="4486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Το άριστο μαθησιακό αποτέλεσμα μίας μαθησιακής διαδικασίας, εξαρτάται από τον βαθμό κατά τον οποίο αυτή θα μπορέσει να ξεπεράσει το σύνολο των μαθησιακών δυσκολιών των μαθητών/τριων.</a:t>
            </a:r>
          </a:p>
          <a:p>
            <a:pPr algn="just"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Έτσι, εάν είναι εφικτό, ή μπορεί εύκολα να εξαχθεί, στο ΔΣ αναφέρονται </a:t>
            </a:r>
            <a:r>
              <a:rPr lang="el-GR" altLang="el-GR" sz="1500" b="1" kern="1200">
                <a:latin typeface="Calibri" panose="020F0502020204030204" pitchFamily="34" charset="0"/>
                <a:cs typeface="+mn-cs"/>
              </a:rPr>
              <a:t>οι</a:t>
            </a:r>
            <a:r>
              <a:rPr lang="el-GR" altLang="el-GR" sz="1500" kern="1200">
                <a:latin typeface="Calibri" panose="020F0502020204030204" pitchFamily="34" charset="0"/>
                <a:cs typeface="+mn-cs"/>
              </a:rPr>
              <a:t> </a:t>
            </a:r>
            <a:r>
              <a:rPr lang="el-GR" altLang="el-GR" sz="1500" b="1" kern="1200">
                <a:latin typeface="Calibri" panose="020F0502020204030204" pitchFamily="34" charset="0"/>
                <a:cs typeface="+mn-cs"/>
              </a:rPr>
              <a:t>τυχόν παρανοήσεις, οι εναλλακτικές ιδέες και οι δυσκολίες</a:t>
            </a:r>
            <a:r>
              <a:rPr lang="el-GR" altLang="el-GR" sz="1500" kern="1200">
                <a:latin typeface="Calibri" panose="020F0502020204030204" pitchFamily="34" charset="0"/>
                <a:cs typeface="+mn-cs"/>
              </a:rPr>
              <a:t> των μαθητών/τριων για το θέμα που πραγματεύεται το ΔΣ.</a:t>
            </a:r>
          </a:p>
          <a:p>
            <a:pPr algn="just" defTabSz="336947" fontAlgn="base">
              <a:lnSpc>
                <a:spcPct val="90000"/>
              </a:lnSpc>
              <a:spcBef>
                <a:spcPct val="0"/>
              </a:spcBef>
              <a:spcAft>
                <a:spcPct val="0"/>
              </a:spcAft>
              <a:buClrTx/>
              <a:buSzPct val="100000"/>
            </a:pPr>
            <a:endParaRPr lang="el-GR" altLang="el-GR" sz="1500" kern="1200">
              <a:latin typeface="Calibri" panose="020F0502020204030204" pitchFamily="34" charset="0"/>
              <a:cs typeface="+mn-cs"/>
            </a:endParaRPr>
          </a:p>
          <a:p>
            <a:pPr algn="just" defTabSz="336947" fontAlgn="base">
              <a:lnSpc>
                <a:spcPct val="90000"/>
              </a:lnSpc>
              <a:spcBef>
                <a:spcPct val="0"/>
              </a:spcBef>
              <a:spcAft>
                <a:spcPct val="0"/>
              </a:spcAft>
              <a:buClrTx/>
              <a:buSzPct val="100000"/>
            </a:pPr>
            <a:r>
              <a:rPr lang="el-GR" altLang="el-GR" sz="1500" kern="1200">
                <a:latin typeface="Calibri" panose="020F0502020204030204" pitchFamily="34" charset="0"/>
                <a:cs typeface="+mn-cs"/>
              </a:rPr>
              <a:t>Ο/η εκπαιδευτικός, έχει στην διάθεσή του μαθησιακά εργαλεία και εκπαιδευτικές τεχνικές, όπως είναι </a:t>
            </a:r>
            <a:r>
              <a:rPr lang="el-GR" altLang="el-GR" sz="1500" b="1" kern="1200">
                <a:latin typeface="Calibri" panose="020F0502020204030204" pitchFamily="34" charset="0"/>
                <a:cs typeface="+mn-cs"/>
              </a:rPr>
              <a:t>ο καταιγισμός ιδεών</a:t>
            </a:r>
            <a:r>
              <a:rPr lang="el-GR" altLang="el-GR" sz="1500" kern="1200">
                <a:latin typeface="Calibri" panose="020F0502020204030204" pitchFamily="34" charset="0"/>
                <a:cs typeface="+mn-cs"/>
              </a:rPr>
              <a:t>, η εισαγωγική ενημέρωση και </a:t>
            </a:r>
            <a:r>
              <a:rPr lang="el-GR" altLang="el-GR" sz="1500" b="1" kern="1200">
                <a:latin typeface="Calibri" panose="020F0502020204030204" pitchFamily="34" charset="0"/>
                <a:cs typeface="+mn-cs"/>
              </a:rPr>
              <a:t>οι ρητορικές ερωτήσεις ανοιχτού τύπου, </a:t>
            </a:r>
            <a:r>
              <a:rPr lang="el-GR" altLang="el-GR" sz="1500" kern="1200">
                <a:latin typeface="Calibri" panose="020F0502020204030204" pitchFamily="34" charset="0"/>
                <a:cs typeface="+mn-cs"/>
              </a:rPr>
              <a:t>για την εξαρχής διερεύνηση όλων των μαθησιακών δυσκολιών των μαθητών/τριων και για την παρακίνηση για την τόνωση του μαθησιακού ενδιαφέροντος.</a:t>
            </a:r>
          </a:p>
        </p:txBody>
      </p:sp>
    </p:spTree>
    <p:extLst>
      <p:ext uri="{BB962C8B-B14F-4D97-AF65-F5344CB8AC3E}">
        <p14:creationId xmlns:p14="http://schemas.microsoft.com/office/powerpoint/2010/main" val="273757474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 Παρανοήσεις, εναλλακτικές ιδέες, δυσκολίες</a:t>
            </a:r>
          </a:p>
        </p:txBody>
      </p:sp>
      <p:sp>
        <p:nvSpPr>
          <p:cNvPr id="75778" name="Text Box 2"/>
          <p:cNvSpPr txBox="1">
            <a:spLocks noChangeArrowheads="1"/>
          </p:cNvSpPr>
          <p:nvPr/>
        </p:nvSpPr>
        <p:spPr bwMode="auto">
          <a:xfrm>
            <a:off x="1304925"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a:p>
            <a:pPr defTabSz="336947" fontAlgn="base">
              <a:lnSpc>
                <a:spcPct val="90000"/>
              </a:lnSpc>
              <a:spcBef>
                <a:spcPct val="0"/>
              </a:spcBef>
              <a:spcAft>
                <a:spcPts val="1060"/>
              </a:spcAft>
              <a:buClrTx/>
              <a:buSzPct val="45000"/>
            </a:pPr>
            <a:endParaRPr lang="el-GR" altLang="el-GR" sz="2100" kern="1200">
              <a:latin typeface="Calibri" panose="020F0502020204030204" pitchFamily="34" charset="0"/>
              <a:cs typeface="+mn-cs"/>
            </a:endParaRPr>
          </a:p>
        </p:txBody>
      </p:sp>
      <p:sp>
        <p:nvSpPr>
          <p:cNvPr id="75779" name="Rectangle 3"/>
          <p:cNvSpPr>
            <a:spLocks noChangeArrowheads="1"/>
          </p:cNvSpPr>
          <p:nvPr/>
        </p:nvSpPr>
        <p:spPr bwMode="auto">
          <a:xfrm>
            <a:off x="1358503" y="1026319"/>
            <a:ext cx="6471047" cy="404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pPr>
            <a:endParaRPr lang="el-GR" sz="1800" kern="1200">
              <a:solidFill>
                <a:srgbClr val="FFFFFF"/>
              </a:solidFill>
              <a:latin typeface="Arial" panose="020B0604020202020204" pitchFamily="34" charset="0"/>
              <a:ea typeface="Microsoft YaHei" panose="020B0503020204020204" pitchFamily="34" charset="-122"/>
              <a:cs typeface="+mn-cs"/>
            </a:endParaRPr>
          </a:p>
        </p:txBody>
      </p:sp>
      <p:sp>
        <p:nvSpPr>
          <p:cNvPr id="75780" name="Text Box 4"/>
          <p:cNvSpPr txBox="1">
            <a:spLocks noChangeArrowheads="1"/>
          </p:cNvSpPr>
          <p:nvPr/>
        </p:nvSpPr>
        <p:spPr bwMode="auto">
          <a:xfrm>
            <a:off x="1790700" y="1079897"/>
            <a:ext cx="5886450" cy="402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marL="741363" indent="-268288">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650" kern="1200">
                <a:latin typeface="Calibri" panose="020F0502020204030204" pitchFamily="34" charset="0"/>
                <a:cs typeface="+mn-cs"/>
              </a:rPr>
              <a:t>Η διερεύνηση των </a:t>
            </a:r>
            <a:r>
              <a:rPr lang="el-GR" altLang="el-GR" sz="1650" b="1" kern="1200">
                <a:latin typeface="Calibri" panose="020F0502020204030204" pitchFamily="34" charset="0"/>
                <a:cs typeface="+mn-cs"/>
              </a:rPr>
              <a:t>«λαθών»</a:t>
            </a:r>
            <a:r>
              <a:rPr lang="el-GR" altLang="el-GR" sz="1650" kern="1200">
                <a:latin typeface="Calibri" panose="020F0502020204030204" pitchFamily="34" charset="0"/>
                <a:cs typeface="+mn-cs"/>
              </a:rPr>
              <a:t> των μαθητών αποτελεί βασικό ζητούμενο στη Διδακτική των Επιστημών </a:t>
            </a:r>
          </a:p>
          <a:p>
            <a:pPr defTabSz="336947" fontAlgn="base">
              <a:spcBef>
                <a:spcPct val="0"/>
              </a:spcBef>
              <a:spcAft>
                <a:spcPct val="0"/>
              </a:spcAft>
              <a:buClrTx/>
              <a:buSzPct val="100000"/>
            </a:pPr>
            <a:endParaRPr lang="el-GR" altLang="el-GR" sz="1650" kern="1200">
              <a:latin typeface="Calibri" panose="020F0502020204030204" pitchFamily="34" charset="0"/>
              <a:cs typeface="+mn-cs"/>
            </a:endParaRPr>
          </a:p>
          <a:p>
            <a:pPr defTabSz="336947" fontAlgn="base">
              <a:spcBef>
                <a:spcPct val="0"/>
              </a:spcBef>
              <a:spcAft>
                <a:spcPct val="0"/>
              </a:spcAft>
              <a:buClrTx/>
              <a:buSzPct val="100000"/>
            </a:pPr>
            <a:r>
              <a:rPr lang="el-GR" altLang="el-GR" sz="1650" kern="1200">
                <a:latin typeface="Calibri" panose="020F0502020204030204" pitchFamily="34" charset="0"/>
                <a:cs typeface="+mn-cs"/>
              </a:rPr>
              <a:t>Η κατανόηση της προέλευσης των λαθών και η δημιουργία διδακτικών καταστάσεων για την ανάδειξη και το ξεπέρασμά τους οδηγεί στη διδακτική στρατηγική της ανάπτυξης </a:t>
            </a:r>
            <a:r>
              <a:rPr lang="el-GR" altLang="el-GR" sz="1650" b="1" kern="1200">
                <a:latin typeface="Calibri" panose="020F0502020204030204" pitchFamily="34" charset="0"/>
                <a:cs typeface="+mn-cs"/>
              </a:rPr>
              <a:t>γνωστικών συγκρούσεων. </a:t>
            </a:r>
          </a:p>
          <a:p>
            <a:pPr lvl="1" defTabSz="336947" fontAlgn="base">
              <a:spcBef>
                <a:spcPct val="0"/>
              </a:spcBef>
              <a:spcAft>
                <a:spcPct val="0"/>
              </a:spcAft>
              <a:buClrTx/>
              <a:buSzPct val="100000"/>
            </a:pPr>
            <a:endParaRPr lang="el-GR" altLang="el-GR" sz="1650" b="1" kern="1200">
              <a:latin typeface="Calibri" panose="020F0502020204030204" pitchFamily="34" charset="0"/>
              <a:cs typeface="+mn-cs"/>
            </a:endParaRPr>
          </a:p>
          <a:p>
            <a:pPr marL="544116" lvl="1" indent="-189310" defTabSz="336947" fontAlgn="base">
              <a:spcBef>
                <a:spcPct val="0"/>
              </a:spcBef>
              <a:spcAft>
                <a:spcPct val="0"/>
              </a:spcAft>
              <a:buSzPct val="100000"/>
              <a:buFont typeface="Times New Roman" panose="02020603050405020304" pitchFamily="18" charset="0"/>
              <a:buChar char="–"/>
            </a:pPr>
            <a:r>
              <a:rPr lang="el-GR" altLang="el-GR" sz="1650" b="1" kern="1200">
                <a:latin typeface="Calibri" panose="020F0502020204030204" pitchFamily="34" charset="0"/>
                <a:cs typeface="+mn-cs"/>
              </a:rPr>
              <a:t>Γνωστική σύγκρουση</a:t>
            </a:r>
            <a:r>
              <a:rPr lang="el-GR" altLang="el-GR" sz="1650" kern="1200">
                <a:latin typeface="Calibri" panose="020F0502020204030204" pitchFamily="34" charset="0"/>
                <a:cs typeface="+mn-cs"/>
              </a:rPr>
              <a:t>: Η διαδικασία κατά την οποία στη σκέψη ενός ατόμου εμφανίζεται μια αντίφαση ή μια ασυμβατότητα ανάμεσα στις ιδέες του, τις αναπαραστάσεις του και τις πράξεις του.</a:t>
            </a:r>
          </a:p>
          <a:p>
            <a:pPr marL="544116" lvl="1" indent="-189310" defTabSz="336947" fontAlgn="base">
              <a:spcBef>
                <a:spcPct val="0"/>
              </a:spcBef>
              <a:spcAft>
                <a:spcPct val="0"/>
              </a:spcAft>
              <a:buSzPct val="100000"/>
              <a:buFont typeface="Times New Roman" panose="02020603050405020304" pitchFamily="18" charset="0"/>
              <a:buChar char="–"/>
            </a:pPr>
            <a:r>
              <a:rPr lang="el-GR" altLang="el-GR" sz="1650" b="1" kern="1200">
                <a:latin typeface="Calibri" panose="020F0502020204030204" pitchFamily="34" charset="0"/>
                <a:cs typeface="+mn-cs"/>
              </a:rPr>
              <a:t>Κοινωνικογνωστική σύγκρουση: </a:t>
            </a:r>
            <a:r>
              <a:rPr lang="el-GR" altLang="el-GR" sz="1650" kern="1200">
                <a:latin typeface="Calibri" panose="020F0502020204030204" pitchFamily="34" charset="0"/>
                <a:cs typeface="+mn-cs"/>
              </a:rPr>
              <a:t>προϊόν διαπροσωπικής αλληλεπίδρασης</a:t>
            </a:r>
          </a:p>
          <a:p>
            <a:pPr algn="just" defTabSz="336947" fontAlgn="base">
              <a:lnSpc>
                <a:spcPct val="90000"/>
              </a:lnSpc>
              <a:spcBef>
                <a:spcPct val="0"/>
              </a:spcBef>
              <a:spcAft>
                <a:spcPct val="0"/>
              </a:spcAft>
              <a:buClrTx/>
              <a:buSzPct val="100000"/>
            </a:pPr>
            <a:endParaRPr lang="el-GR" altLang="el-GR" sz="1650" kern="1200">
              <a:latin typeface="Calibri" panose="020F0502020204030204" pitchFamily="34" charset="0"/>
              <a:cs typeface="+mn-cs"/>
            </a:endParaRPr>
          </a:p>
        </p:txBody>
      </p:sp>
    </p:spTree>
    <p:extLst>
      <p:ext uri="{BB962C8B-B14F-4D97-AF65-F5344CB8AC3E}">
        <p14:creationId xmlns:p14="http://schemas.microsoft.com/office/powerpoint/2010/main" val="385542303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575197" y="259556"/>
            <a:ext cx="6172200" cy="1090613"/>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Περιγραφή του διδακτικού σεναρίου-Πορεία της διδασκαλίας</a:t>
            </a:r>
          </a:p>
        </p:txBody>
      </p:sp>
      <p:sp>
        <p:nvSpPr>
          <p:cNvPr id="76802" name="Text Box 2"/>
          <p:cNvSpPr txBox="1">
            <a:spLocks noChangeArrowheads="1"/>
          </p:cNvSpPr>
          <p:nvPr/>
        </p:nvSpPr>
        <p:spPr bwMode="auto">
          <a:xfrm>
            <a:off x="1464469" y="1458517"/>
            <a:ext cx="6482954" cy="3374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SzPct val="100000"/>
              <a:buFont typeface="Arial" panose="020B0604020202020204" pitchFamily="34" charset="0"/>
              <a:buChar char="•"/>
            </a:pPr>
            <a:r>
              <a:rPr lang="el-GR" altLang="el-GR" kern="1200">
                <a:latin typeface="Calibri" panose="020F0502020204030204" pitchFamily="34" charset="0"/>
                <a:cs typeface="+mn-cs"/>
              </a:rPr>
              <a:t>    </a:t>
            </a:r>
            <a:r>
              <a:rPr lang="el-GR" altLang="el-GR" sz="1800" kern="1200">
                <a:latin typeface="Calibri" panose="020F0502020204030204" pitchFamily="34" charset="0"/>
                <a:cs typeface="+mn-cs"/>
              </a:rPr>
              <a:t>Λεπτομερής περιγραφή της διδακτικής διαδικασίας </a:t>
            </a:r>
            <a:r>
              <a:rPr lang="el-GR" altLang="el-GR" sz="1800" b="1" kern="1200">
                <a:latin typeface="Calibri" panose="020F0502020204030204" pitchFamily="34" charset="0"/>
                <a:cs typeface="+mn-cs"/>
              </a:rPr>
              <a:t>με άξονα τη χρονική διαδοχή των ενεργειών</a:t>
            </a:r>
            <a:r>
              <a:rPr lang="el-GR" altLang="el-GR" sz="1800" kern="1200">
                <a:latin typeface="Calibri" panose="020F0502020204030204" pitchFamily="34" charset="0"/>
                <a:cs typeface="+mn-cs"/>
              </a:rPr>
              <a:t>. </a:t>
            </a:r>
          </a:p>
          <a:p>
            <a:pPr defTabSz="336947" fontAlgn="base">
              <a:spcBef>
                <a:spcPts val="479"/>
              </a:spcBef>
              <a:spcAft>
                <a:spcPts val="1060"/>
              </a:spcAft>
              <a:buSzPct val="100000"/>
              <a:buFont typeface="Arial" panose="020B0604020202020204" pitchFamily="34" charset="0"/>
              <a:buChar char="•"/>
            </a:pPr>
            <a:r>
              <a:rPr lang="el-GR" altLang="el-GR" sz="1800" kern="1200">
                <a:latin typeface="Calibri" panose="020F0502020204030204" pitchFamily="34" charset="0"/>
                <a:cs typeface="+mn-cs"/>
              </a:rPr>
              <a:t>Συγκεκριμένα</a:t>
            </a:r>
          </a:p>
          <a:p>
            <a:pPr defTabSz="336947" fontAlgn="base">
              <a:spcBef>
                <a:spcPts val="479"/>
              </a:spcBef>
              <a:spcAft>
                <a:spcPts val="1060"/>
              </a:spcAft>
              <a:buSzPct val="100000"/>
              <a:buFont typeface="Arial" panose="020B0604020202020204" pitchFamily="34" charset="0"/>
              <a:buChar char="•"/>
            </a:pPr>
            <a:r>
              <a:rPr lang="el-GR" altLang="el-GR" sz="1800" kern="1200">
                <a:latin typeface="Calibri" panose="020F0502020204030204" pitchFamily="34" charset="0"/>
                <a:cs typeface="+mn-cs"/>
              </a:rPr>
              <a:t>Περιγράφονται οι </a:t>
            </a:r>
            <a:r>
              <a:rPr lang="el-GR" altLang="el-GR" sz="1800" b="1" kern="1200">
                <a:latin typeface="Calibri" panose="020F0502020204030204" pitchFamily="34" charset="0"/>
                <a:cs typeface="+mn-cs"/>
              </a:rPr>
              <a:t>ενέργειες των μαθητών/τριών και του εκπαιδευτικού </a:t>
            </a:r>
            <a:r>
              <a:rPr lang="el-GR" altLang="el-GR" sz="1800" kern="1200">
                <a:latin typeface="Calibri" panose="020F0502020204030204" pitchFamily="34" charset="0"/>
                <a:cs typeface="+mn-cs"/>
              </a:rPr>
              <a:t>σε κάθε φάση του σεναρίου, η οποία συνήθως αντιστοιχεί σε μία δραστηριότητα. </a:t>
            </a:r>
          </a:p>
          <a:p>
            <a:pPr defTabSz="336947" fontAlgn="base">
              <a:spcBef>
                <a:spcPts val="479"/>
              </a:spcBef>
              <a:spcAft>
                <a:spcPts val="1060"/>
              </a:spcAft>
              <a:buSzPct val="100000"/>
              <a:buFont typeface="Arial" panose="020B0604020202020204" pitchFamily="34" charset="0"/>
              <a:buChar char="•"/>
            </a:pPr>
            <a:r>
              <a:rPr lang="el-GR" altLang="el-GR" sz="1800" kern="1200">
                <a:latin typeface="Calibri" panose="020F0502020204030204" pitchFamily="34" charset="0"/>
                <a:cs typeface="+mn-cs"/>
              </a:rPr>
              <a:t>Η κάθε φάση εκτός από τον τίτλο περιλαμβάνει </a:t>
            </a:r>
            <a:r>
              <a:rPr lang="el-GR" altLang="el-GR" sz="1800" b="1" kern="1200">
                <a:latin typeface="Calibri" panose="020F0502020204030204" pitchFamily="34" charset="0"/>
                <a:cs typeface="+mn-cs"/>
              </a:rPr>
              <a:t>τον χώρο διεξαγωγής της</a:t>
            </a:r>
            <a:r>
              <a:rPr lang="el-GR" altLang="el-GR" sz="1800" kern="1200">
                <a:latin typeface="Calibri" panose="020F0502020204030204" pitchFamily="34" charset="0"/>
                <a:cs typeface="+mn-cs"/>
              </a:rPr>
              <a:t>, </a:t>
            </a:r>
            <a:r>
              <a:rPr lang="el-GR" altLang="el-GR" sz="1800" b="1" kern="1200">
                <a:latin typeface="Calibri" panose="020F0502020204030204" pitchFamily="34" charset="0"/>
                <a:cs typeface="+mn-cs"/>
              </a:rPr>
              <a:t>τη χρονική διάρκεια</a:t>
            </a:r>
            <a:r>
              <a:rPr lang="el-GR" altLang="el-GR" sz="1800" kern="1200">
                <a:latin typeface="Calibri" panose="020F0502020204030204" pitchFamily="34" charset="0"/>
                <a:cs typeface="+mn-cs"/>
              </a:rPr>
              <a:t>, καθώς και την απαιτούμενη </a:t>
            </a:r>
            <a:r>
              <a:rPr lang="el-GR" altLang="el-GR" sz="1800" b="1" kern="1200">
                <a:latin typeface="Calibri" panose="020F0502020204030204" pitchFamily="34" charset="0"/>
                <a:cs typeface="+mn-cs"/>
              </a:rPr>
              <a:t>υλικοτεχνική υποδομή</a:t>
            </a:r>
            <a:r>
              <a:rPr lang="el-GR" altLang="el-GR" sz="1800" kern="1200">
                <a:latin typeface="Calibri" panose="020F0502020204030204" pitchFamily="34" charset="0"/>
                <a:cs typeface="+mn-cs"/>
              </a:rPr>
              <a:t>. </a:t>
            </a:r>
          </a:p>
          <a:p>
            <a:pPr algn="just" defTabSz="336947" fontAlgn="base">
              <a:spcBef>
                <a:spcPts val="479"/>
              </a:spcBef>
              <a:spcAft>
                <a:spcPts val="1060"/>
              </a:spcAft>
              <a:buClrTx/>
              <a:buSzPct val="100000"/>
            </a:pPr>
            <a:endParaRPr lang="el-GR" altLang="el-GR" kern="1200">
              <a:latin typeface="Calibri" panose="020F0502020204030204" pitchFamily="34" charset="0"/>
              <a:cs typeface="+mn-cs"/>
            </a:endParaRPr>
          </a:p>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p:txBody>
      </p:sp>
    </p:spTree>
    <p:extLst>
      <p:ext uri="{BB962C8B-B14F-4D97-AF65-F5344CB8AC3E}">
        <p14:creationId xmlns:p14="http://schemas.microsoft.com/office/powerpoint/2010/main" val="385474295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2400"/>
              </a:spcBef>
              <a:spcAft>
                <a:spcPts val="0"/>
              </a:spcAft>
              <a:buNone/>
            </a:pPr>
            <a:r>
              <a:rPr lang="el" sz="2300">
                <a:solidFill>
                  <a:srgbClr val="000000"/>
                </a:solidFill>
                <a:latin typeface="Arial"/>
                <a:ea typeface="Arial"/>
                <a:cs typeface="Arial"/>
                <a:sym typeface="Arial"/>
              </a:rPr>
              <a:t>Ο Συσσωρευτής Ψηφιακού Υλικού «Φωτόδεντρο»</a:t>
            </a:r>
            <a:endParaRPr sz="2300">
              <a:solidFill>
                <a:srgbClr val="000000"/>
              </a:solidFill>
              <a:latin typeface="Arial"/>
              <a:ea typeface="Arial"/>
              <a:cs typeface="Arial"/>
              <a:sym typeface="Arial"/>
            </a:endParaRPr>
          </a:p>
          <a:p>
            <a:pPr marL="0" lvl="0" indent="0" algn="l" rtl="0">
              <a:spcBef>
                <a:spcPts val="600"/>
              </a:spcBef>
              <a:spcAft>
                <a:spcPts val="0"/>
              </a:spcAft>
              <a:buNone/>
            </a:pPr>
            <a:endParaRPr/>
          </a:p>
        </p:txBody>
      </p:sp>
      <p:sp>
        <p:nvSpPr>
          <p:cNvPr id="328" name="Google Shape;328;p21"/>
          <p:cNvSpPr txBox="1">
            <a:spLocks noGrp="1"/>
          </p:cNvSpPr>
          <p:nvPr>
            <p:ph type="body" idx="1"/>
          </p:nvPr>
        </p:nvSpPr>
        <p:spPr>
          <a:xfrm>
            <a:off x="711775" y="1342950"/>
            <a:ext cx="7869600" cy="3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l" sz="1150">
                <a:solidFill>
                  <a:srgbClr val="1D2125"/>
                </a:solidFill>
                <a:highlight>
                  <a:srgbClr val="FFFFFF"/>
                </a:highlight>
                <a:latin typeface="Arial"/>
                <a:ea typeface="Arial"/>
                <a:cs typeface="Arial"/>
                <a:sym typeface="Arial"/>
              </a:rPr>
              <a:t>Στην οικογένεια του Φωτόδεντρου βρίσκουμε :</a:t>
            </a: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0"/>
              </a:spcAft>
              <a:buNone/>
            </a:pPr>
            <a:r>
              <a:rPr lang="el" sz="1150" i="1">
                <a:solidFill>
                  <a:srgbClr val="1D2125"/>
                </a:solidFill>
                <a:highlight>
                  <a:srgbClr val="FFFFFF"/>
                </a:highlight>
                <a:latin typeface="Arial"/>
                <a:ea typeface="Arial"/>
                <a:cs typeface="Arial"/>
                <a:sym typeface="Arial"/>
              </a:rPr>
              <a:t>. </a:t>
            </a:r>
            <a:r>
              <a:rPr lang="el" sz="1150" b="1" i="1">
                <a:solidFill>
                  <a:srgbClr val="1D2125"/>
                </a:solidFill>
                <a:highlight>
                  <a:srgbClr val="FFFFFF"/>
                </a:highlight>
                <a:latin typeface="Arial"/>
                <a:ea typeface="Arial"/>
                <a:cs typeface="Arial"/>
                <a:sym typeface="Arial"/>
              </a:rPr>
              <a:t>Τα Ψηφιακά Αποθετήρια Ανοιχτών Εκπαιδευτικών Πόρων «Φωτόδεντρο»</a:t>
            </a:r>
            <a:endParaRPr sz="1150" b="1" i="1">
              <a:solidFill>
                <a:srgbClr val="1D2125"/>
              </a:solidFill>
              <a:highlight>
                <a:srgbClr val="FFFFFF"/>
              </a:highlight>
              <a:latin typeface="Arial"/>
              <a:ea typeface="Arial"/>
              <a:cs typeface="Arial"/>
              <a:sym typeface="Arial"/>
            </a:endParaRPr>
          </a:p>
          <a:p>
            <a:pPr marL="457200" lvl="0" indent="-301625" algn="l" rtl="0">
              <a:spcBef>
                <a:spcPts val="120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Φωτόδεντρο Μαθησιακά Αντικείμενα </a:t>
            </a:r>
            <a:endParaRPr sz="1150">
              <a:solidFill>
                <a:srgbClr val="1D2125"/>
              </a:solidFill>
              <a:highlight>
                <a:srgbClr val="FFFFFF"/>
              </a:highlight>
              <a:latin typeface="Arial"/>
              <a:ea typeface="Arial"/>
              <a:cs typeface="Arial"/>
              <a:sym typeface="Arial"/>
            </a:endParaRPr>
          </a:p>
          <a:p>
            <a:pPr marL="457200" lvl="0" indent="-301625" algn="l" rtl="0">
              <a:spcBef>
                <a:spcPts val="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Φωτόδεντρο Εκπαιδευτικά Βίντεο </a:t>
            </a:r>
            <a:endParaRPr sz="1150">
              <a:solidFill>
                <a:srgbClr val="1D2125"/>
              </a:solidFill>
              <a:highlight>
                <a:srgbClr val="FFFFFF"/>
              </a:highlight>
              <a:latin typeface="Arial"/>
              <a:ea typeface="Arial"/>
              <a:cs typeface="Arial"/>
              <a:sym typeface="Arial"/>
            </a:endParaRPr>
          </a:p>
          <a:p>
            <a:pPr marL="457200" lvl="0" indent="-301625" algn="l" rtl="0">
              <a:spcBef>
                <a:spcPts val="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Φωτόδεντρο Εκπαιδευτικό Λογισμικό </a:t>
            </a:r>
            <a:endParaRPr sz="1150">
              <a:solidFill>
                <a:srgbClr val="1D2125"/>
              </a:solidFill>
              <a:highlight>
                <a:srgbClr val="FFFFFF"/>
              </a:highlight>
              <a:latin typeface="Arial"/>
              <a:ea typeface="Arial"/>
              <a:cs typeface="Arial"/>
              <a:sym typeface="Arial"/>
            </a:endParaRPr>
          </a:p>
          <a:p>
            <a:pPr marL="457200" lvl="0" indent="-301625" algn="l" rtl="0">
              <a:spcBef>
                <a:spcPts val="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Φωτόδεντρο E-yliko Χρηστών</a:t>
            </a:r>
            <a:endParaRPr sz="1150">
              <a:solidFill>
                <a:srgbClr val="1D2125"/>
              </a:solidFill>
              <a:highlight>
                <a:srgbClr val="FFFFFF"/>
              </a:highlight>
              <a:latin typeface="Arial"/>
              <a:ea typeface="Arial"/>
              <a:cs typeface="Arial"/>
              <a:sym typeface="Arial"/>
            </a:endParaRPr>
          </a:p>
          <a:p>
            <a:pPr marL="457200" lvl="0" indent="-301625" algn="l" rtl="0">
              <a:spcBef>
                <a:spcPts val="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Αποθετήριο Ανοιχτών Εκπαιδευτικών Πρακτικών </a:t>
            </a:r>
            <a:endParaRPr sz="1150">
              <a:solidFill>
                <a:srgbClr val="1D2125"/>
              </a:solidFill>
              <a:highlight>
                <a:srgbClr val="FFFFFF"/>
              </a:highlight>
              <a:latin typeface="Arial"/>
              <a:ea typeface="Arial"/>
              <a:cs typeface="Arial"/>
              <a:sym typeface="Arial"/>
            </a:endParaRPr>
          </a:p>
          <a:p>
            <a:pPr marL="457200" lvl="0" indent="-301625" algn="l" rtl="0">
              <a:spcBef>
                <a:spcPts val="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Ψηφιακά Διδακτικά Σενάρια της Πλατφόρμας «ΑΙΣΩΠΟΣ» του ΙΕΠ</a:t>
            </a:r>
            <a:endParaRPr sz="1150">
              <a:solidFill>
                <a:srgbClr val="1D2125"/>
              </a:solidFill>
              <a:highlight>
                <a:srgbClr val="FFFFFF"/>
              </a:highlight>
              <a:latin typeface="Arial"/>
              <a:ea typeface="Arial"/>
              <a:cs typeface="Arial"/>
              <a:sym typeface="Arial"/>
            </a:endParaRPr>
          </a:p>
          <a:p>
            <a:pPr marL="457200" lvl="0" indent="0" algn="l" rtl="0">
              <a:spcBef>
                <a:spcPts val="1200"/>
              </a:spcBef>
              <a:spcAft>
                <a:spcPts val="0"/>
              </a:spcAft>
              <a:buNone/>
            </a:pPr>
            <a:r>
              <a:rPr lang="el" sz="1150" i="1">
                <a:solidFill>
                  <a:srgbClr val="1D2125"/>
                </a:solidFill>
                <a:highlight>
                  <a:srgbClr val="FFFFFF"/>
                </a:highlight>
                <a:latin typeface="Arial"/>
                <a:ea typeface="Arial"/>
                <a:cs typeface="Arial"/>
                <a:sym typeface="Arial"/>
              </a:rPr>
              <a:t>.</a:t>
            </a:r>
            <a:r>
              <a:rPr lang="el" sz="1150" b="1" i="1">
                <a:solidFill>
                  <a:srgbClr val="1D2125"/>
                </a:solidFill>
                <a:highlight>
                  <a:srgbClr val="FFFFFF"/>
                </a:highlight>
                <a:latin typeface="Arial"/>
                <a:ea typeface="Arial"/>
                <a:cs typeface="Arial"/>
                <a:sym typeface="Arial"/>
              </a:rPr>
              <a:t> Άλλες Υπηρεσίες :</a:t>
            </a:r>
            <a:endParaRPr sz="1150" b="1" i="1">
              <a:solidFill>
                <a:srgbClr val="1D2125"/>
              </a:solidFill>
              <a:highlight>
                <a:srgbClr val="FFFFFF"/>
              </a:highlight>
              <a:latin typeface="Arial"/>
              <a:ea typeface="Arial"/>
              <a:cs typeface="Arial"/>
              <a:sym typeface="Arial"/>
            </a:endParaRPr>
          </a:p>
          <a:p>
            <a:pPr marL="457200" lvl="0" indent="-301625" algn="l" rtl="0">
              <a:spcBef>
                <a:spcPts val="120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Θεματικός Συσσωρευτής Εκπαιδευτικού Πολιτισμικού περιεχομένου</a:t>
            </a:r>
            <a:endParaRPr sz="1150">
              <a:solidFill>
                <a:srgbClr val="1D2125"/>
              </a:solidFill>
              <a:highlight>
                <a:srgbClr val="FFFFFF"/>
              </a:highlight>
              <a:latin typeface="Arial"/>
              <a:ea typeface="Arial"/>
              <a:cs typeface="Arial"/>
              <a:sym typeface="Arial"/>
            </a:endParaRPr>
          </a:p>
          <a:p>
            <a:pPr marL="457200" lvl="0" indent="-301625" algn="l" rtl="0">
              <a:spcBef>
                <a:spcPts val="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Φωτόδεντρο Πολιτισμός  (ψηφιακό πολιτισμικό υλικό από την Ευρωπαϊκή Πύλη Europeana) http://photodentro.edu.gr/cultural</a:t>
            </a:r>
            <a:endParaRPr sz="1150">
              <a:solidFill>
                <a:srgbClr val="1D2125"/>
              </a:solidFill>
              <a:highlight>
                <a:srgbClr val="FFFFFF"/>
              </a:highlight>
              <a:latin typeface="Arial"/>
              <a:ea typeface="Arial"/>
              <a:cs typeface="Arial"/>
              <a:sym typeface="Arial"/>
            </a:endParaRPr>
          </a:p>
          <a:p>
            <a:pPr marL="457200" lvl="0" indent="-301625" algn="l" rtl="0">
              <a:spcBef>
                <a:spcPts val="0"/>
              </a:spcBef>
              <a:spcAft>
                <a:spcPts val="0"/>
              </a:spcAft>
              <a:buClr>
                <a:srgbClr val="1D2125"/>
              </a:buClr>
              <a:buSzPts val="1150"/>
              <a:buFont typeface="Arial"/>
              <a:buChar char="●"/>
            </a:pPr>
            <a:r>
              <a:rPr lang="el" sz="1150">
                <a:solidFill>
                  <a:srgbClr val="1D2125"/>
                </a:solidFill>
                <a:highlight>
                  <a:srgbClr val="FFFFFF"/>
                </a:highlight>
                <a:latin typeface="Arial"/>
                <a:ea typeface="Arial"/>
                <a:cs typeface="Arial"/>
                <a:sym typeface="Arial"/>
              </a:rPr>
              <a:t>Φωτόδεντρο Μικρότοποι: Μικρότοπος Αγγλικής Γλώσσας: http://micro.photodentro.edu.gr/english2015 </a:t>
            </a:r>
            <a:endParaRPr sz="1150">
              <a:solidFill>
                <a:srgbClr val="1D2125"/>
              </a:solidFill>
              <a:highlight>
                <a:srgbClr val="FFFFFF"/>
              </a:highlight>
              <a:latin typeface="Arial"/>
              <a:ea typeface="Arial"/>
              <a:cs typeface="Arial"/>
              <a:sym typeface="Arial"/>
            </a:endParaRPr>
          </a:p>
          <a:p>
            <a:pPr marL="457200" lvl="0" indent="0" algn="l" rtl="0">
              <a:spcBef>
                <a:spcPts val="1200"/>
              </a:spcBef>
              <a:spcAft>
                <a:spcPts val="0"/>
              </a:spcAft>
              <a:buNone/>
            </a:pPr>
            <a:endParaRPr sz="1150">
              <a:solidFill>
                <a:srgbClr val="1D2125"/>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575197" y="60722"/>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 Προεκτάσεις – επέκταση του σεναρίου</a:t>
            </a:r>
            <a:r>
              <a:rPr lang="el-GR" altLang="el-GR" sz="2700" b="1" kern="1200">
                <a:solidFill>
                  <a:srgbClr val="1F497D"/>
                </a:solidFill>
                <a:latin typeface="Calibri Light" panose="020F0302020204030204" pitchFamily="34" charset="0"/>
                <a:cs typeface="+mn-cs"/>
              </a:rPr>
              <a:t/>
            </a:r>
            <a:br>
              <a:rPr lang="el-GR" altLang="el-GR" sz="2700" b="1" kern="1200">
                <a:solidFill>
                  <a:srgbClr val="1F497D"/>
                </a:solidFill>
                <a:latin typeface="Calibri Light" panose="020F0302020204030204" pitchFamily="34" charset="0"/>
                <a:cs typeface="+mn-cs"/>
              </a:rPr>
            </a:br>
            <a:endParaRPr lang="el-GR" altLang="el-GR" sz="2700" b="1" kern="1200">
              <a:solidFill>
                <a:srgbClr val="1F497D"/>
              </a:solidFill>
              <a:latin typeface="Calibri Light" panose="020F0302020204030204" pitchFamily="34" charset="0"/>
              <a:cs typeface="+mn-cs"/>
            </a:endParaRPr>
          </a:p>
        </p:txBody>
      </p:sp>
      <p:sp>
        <p:nvSpPr>
          <p:cNvPr id="77826" name="Text Box 2"/>
          <p:cNvSpPr txBox="1">
            <a:spLocks noChangeArrowheads="1"/>
          </p:cNvSpPr>
          <p:nvPr/>
        </p:nvSpPr>
        <p:spPr bwMode="auto">
          <a:xfrm>
            <a:off x="1466850" y="1133476"/>
            <a:ext cx="6172200" cy="3726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90000"/>
              </a:lnSpc>
              <a:spcBef>
                <a:spcPct val="0"/>
              </a:spcBef>
              <a:spcAft>
                <a:spcPts val="1060"/>
              </a:spcAft>
              <a:buClrTx/>
              <a:buSzPct val="45000"/>
            </a:pPr>
            <a:endParaRPr lang="el-GR" altLang="el-GR" sz="1800" kern="1200">
              <a:latin typeface="Calibri" panose="020F0502020204030204" pitchFamily="34" charset="0"/>
              <a:cs typeface="+mn-cs"/>
            </a:endParaRPr>
          </a:p>
          <a:p>
            <a:pPr defTabSz="336947" fontAlgn="base">
              <a:lnSpc>
                <a:spcPct val="90000"/>
              </a:lnSpc>
              <a:spcBef>
                <a:spcPct val="0"/>
              </a:spcBef>
              <a:spcAft>
                <a:spcPts val="1060"/>
              </a:spcAft>
              <a:buClrTx/>
              <a:buSzPct val="100000"/>
            </a:pPr>
            <a:endParaRPr lang="el-GR" altLang="el-GR" sz="1800" kern="1200">
              <a:latin typeface="Calibri" panose="020F0502020204030204" pitchFamily="34" charset="0"/>
              <a:cs typeface="+mn-cs"/>
            </a:endParaRPr>
          </a:p>
        </p:txBody>
      </p:sp>
      <p:sp>
        <p:nvSpPr>
          <p:cNvPr id="77827" name="Rectangle 3"/>
          <p:cNvSpPr>
            <a:spLocks noChangeArrowheads="1"/>
          </p:cNvSpPr>
          <p:nvPr/>
        </p:nvSpPr>
        <p:spPr bwMode="auto">
          <a:xfrm>
            <a:off x="1358504" y="1160860"/>
            <a:ext cx="6582965" cy="344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lnSpc>
                <a:spcPct val="90000"/>
              </a:lnSpc>
              <a:spcBef>
                <a:spcPts val="750"/>
              </a:spcBef>
              <a:spcAft>
                <a:spcPts val="1060"/>
              </a:spcAft>
              <a:buClrTx/>
              <a:buSzPct val="100000"/>
            </a:pPr>
            <a:r>
              <a:rPr lang="el-GR" altLang="el-GR" sz="1800" kern="1200">
                <a:latin typeface="Calibri" panose="020F0502020204030204" pitchFamily="34" charset="0"/>
                <a:cs typeface="+mn-cs"/>
              </a:rPr>
              <a:t>Κατά την εφαρμογή ενός ΔΣ είναι δυνατόν να προκύψουν προτάσεις για την εφαρμογή παραλλαγών στην προτεινόμενη διαδικασία του ΔΣ. Με τον τρόπο αυτό εμπλουτίζεται σταδιακά κάθε ΔΣ.</a:t>
            </a:r>
          </a:p>
          <a:p>
            <a:pPr algn="just" defTabSz="336947" fontAlgn="base">
              <a:lnSpc>
                <a:spcPct val="90000"/>
              </a:lnSpc>
              <a:spcBef>
                <a:spcPts val="750"/>
              </a:spcBef>
              <a:spcAft>
                <a:spcPts val="1060"/>
              </a:spcAft>
              <a:buClrTx/>
              <a:buSzPct val="100000"/>
            </a:pPr>
            <a:r>
              <a:rPr lang="el-GR" altLang="el-GR" sz="1800" kern="1200">
                <a:latin typeface="Calibri" panose="020F0502020204030204" pitchFamily="34" charset="0"/>
                <a:cs typeface="+mn-cs"/>
              </a:rPr>
              <a:t>Έτσι, περιγράφονται αναλυτικά από κάθε ενδιαφερόμενο χρήστη του ΔΣ σαφείς προτάσεις επέκτασης του ΔΣ. Οι προτάσεις αυτές μπορεί να αφορούν διαφορετικούς διδακτικούς στόχους ή νέες δραστηριότητες της γνωστικής περιοχής.</a:t>
            </a:r>
          </a:p>
          <a:p>
            <a:pPr algn="just" defTabSz="336947" fontAlgn="base">
              <a:lnSpc>
                <a:spcPct val="90000"/>
              </a:lnSpc>
              <a:spcBef>
                <a:spcPts val="750"/>
              </a:spcBef>
              <a:spcAft>
                <a:spcPts val="1060"/>
              </a:spcAft>
              <a:buClrTx/>
              <a:buSzPct val="100000"/>
            </a:pPr>
            <a:r>
              <a:rPr lang="el-GR" altLang="el-GR" sz="1800" kern="1200">
                <a:latin typeface="Calibri" panose="020F0502020204030204" pitchFamily="34" charset="0"/>
                <a:cs typeface="+mn-cs"/>
              </a:rPr>
              <a:t> Μπορεί επίσης να αφορούν σε άλλους τρόπους αξιοποίησης του λογισμικού, άλλες εφαρμογές λογισμικού, διαφορετικές τεχνολογίες.</a:t>
            </a:r>
          </a:p>
          <a:p>
            <a:pPr algn="just" defTabSz="336947" fontAlgn="base">
              <a:lnSpc>
                <a:spcPct val="90000"/>
              </a:lnSpc>
              <a:spcBef>
                <a:spcPts val="750"/>
              </a:spcBef>
              <a:spcAft>
                <a:spcPts val="1060"/>
              </a:spcAft>
              <a:buClrTx/>
              <a:buSzPct val="100000"/>
            </a:pPr>
            <a:r>
              <a:rPr lang="el-GR" altLang="el-GR" sz="1800" kern="1200">
                <a:latin typeface="Calibri" panose="020F0502020204030204" pitchFamily="34" charset="0"/>
                <a:cs typeface="+mn-cs"/>
              </a:rPr>
              <a:t> Επίσης, μπορεί οι προτάσεις να αφορούν στην αξιοποίηση, με τις απαραίτητες τροποποιήσεις, του ΔΣ σε διαφορετικά θέματα του γνωστικού αντικειμένου, ή άλλα γνωστικά αντικείμενα.</a:t>
            </a:r>
          </a:p>
        </p:txBody>
      </p:sp>
    </p:spTree>
    <p:extLst>
      <p:ext uri="{BB962C8B-B14F-4D97-AF65-F5344CB8AC3E}">
        <p14:creationId xmlns:p14="http://schemas.microsoft.com/office/powerpoint/2010/main" val="227615244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1485900" y="205979"/>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Αξιολόγηση </a:t>
            </a:r>
          </a:p>
        </p:txBody>
      </p:sp>
      <p:sp>
        <p:nvSpPr>
          <p:cNvPr id="78850" name="Text Box 2"/>
          <p:cNvSpPr txBox="1">
            <a:spLocks noChangeArrowheads="1"/>
          </p:cNvSpPr>
          <p:nvPr/>
        </p:nvSpPr>
        <p:spPr bwMode="auto">
          <a:xfrm>
            <a:off x="1485900" y="634604"/>
            <a:ext cx="6172200" cy="4063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430213" indent="-306388">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1pPr>
            <a:lvl2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2pPr>
            <a:lvl3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3pPr>
            <a:lvl4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4pPr>
            <a:lvl5pPr>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endParaRPr lang="el-GR" altLang="el-GR" b="1" kern="1200">
              <a:latin typeface="Calibri" panose="020F0502020204030204" pitchFamily="34" charset="0"/>
              <a:cs typeface="+mn-cs"/>
            </a:endParaRPr>
          </a:p>
          <a:p>
            <a:pPr marL="309563" indent="-230981" defTabSz="336947" fontAlgn="base">
              <a:lnSpc>
                <a:spcPct val="90000"/>
              </a:lnSpc>
              <a:spcBef>
                <a:spcPct val="0"/>
              </a:spcBef>
              <a:spcAft>
                <a:spcPts val="1060"/>
              </a:spcAft>
              <a:buSzPct val="45000"/>
              <a:buFont typeface="Arial" panose="020B0604020202020204" pitchFamily="34" charset="0"/>
              <a:buChar char=" "/>
            </a:pPr>
            <a:r>
              <a:rPr lang="el-GR" altLang="el-GR" sz="1650" b="1" kern="1200">
                <a:latin typeface="Calibri" panose="020F0502020204030204" pitchFamily="34" charset="0"/>
                <a:cs typeface="+mn-cs"/>
              </a:rPr>
              <a:t> </a:t>
            </a:r>
            <a:r>
              <a:rPr lang="el-GR" altLang="el-GR" sz="1950" b="1" kern="1200">
                <a:latin typeface="Calibri" panose="020F0502020204030204" pitchFamily="34" charset="0"/>
                <a:cs typeface="+mn-cs"/>
              </a:rPr>
              <a:t>Αξιολόγηση των μαθητών/τριών και του έργου τους</a:t>
            </a:r>
          </a:p>
          <a:p>
            <a:pPr marL="320279" indent="-230981" defTabSz="336947" fontAlgn="base">
              <a:lnSpc>
                <a:spcPct val="90000"/>
              </a:lnSpc>
              <a:spcBef>
                <a:spcPct val="0"/>
              </a:spcBef>
              <a:spcAft>
                <a:spcPts val="1060"/>
              </a:spcAft>
              <a:buClrTx/>
              <a:buSzPct val="45000"/>
            </a:pPr>
            <a:endParaRPr lang="el-GR" altLang="el-GR" sz="1800" b="1" u="sng" kern="1200">
              <a:latin typeface="Calibri" panose="020F0502020204030204" pitchFamily="34" charset="0"/>
              <a:cs typeface="+mn-cs"/>
            </a:endParaRPr>
          </a:p>
          <a:p>
            <a:pPr defTabSz="336947" fontAlgn="base">
              <a:spcBef>
                <a:spcPct val="0"/>
              </a:spcBef>
              <a:spcAft>
                <a:spcPct val="0"/>
              </a:spcAft>
              <a:buClrTx/>
              <a:buSzPct val="100000"/>
            </a:pPr>
            <a:r>
              <a:rPr lang="el-GR" altLang="el-GR" sz="1500" kern="1200">
                <a:latin typeface="Calibri" panose="020F0502020204030204" pitchFamily="34" charset="0"/>
                <a:cs typeface="+mn-cs"/>
              </a:rPr>
              <a:t>Ασκήσεις σωστού-λάθους, πολλαπλών επιλογών, συμπλήρωσης κενών, κλπ.</a:t>
            </a:r>
          </a:p>
          <a:p>
            <a:pPr defTabSz="336947" fontAlgn="base">
              <a:spcBef>
                <a:spcPct val="0"/>
              </a:spcBef>
              <a:spcAft>
                <a:spcPct val="0"/>
              </a:spcAft>
              <a:buClrTx/>
              <a:buSzPct val="100000"/>
            </a:pPr>
            <a:r>
              <a:rPr lang="el-GR" altLang="el-GR" sz="1500" kern="1200">
                <a:latin typeface="Calibri" panose="020F0502020204030204" pitchFamily="34" charset="0"/>
                <a:cs typeface="+mn-cs"/>
              </a:rPr>
              <a:t>Ερωτήσεις αξιολόγησης (ανοικτού τύπου), διερεύνηση της κατανόησης της έννοιας.</a:t>
            </a:r>
          </a:p>
          <a:p>
            <a:pPr defTabSz="336947" fontAlgn="base">
              <a:spcBef>
                <a:spcPct val="0"/>
              </a:spcBef>
              <a:spcAft>
                <a:spcPts val="1060"/>
              </a:spcAft>
              <a:buClrTx/>
              <a:buSzPct val="100000"/>
            </a:pPr>
            <a:r>
              <a:rPr lang="el-GR" altLang="el-GR" sz="1500" kern="1200">
                <a:latin typeface="Calibri" panose="020F0502020204030204" pitchFamily="34" charset="0"/>
                <a:cs typeface="+mn-cs"/>
              </a:rPr>
              <a:t>Δραστηριότητες σχεδίασης</a:t>
            </a:r>
          </a:p>
          <a:p>
            <a:pPr defTabSz="336947" fontAlgn="base">
              <a:spcBef>
                <a:spcPct val="0"/>
              </a:spcBef>
              <a:spcAft>
                <a:spcPts val="1060"/>
              </a:spcAft>
              <a:buClrTx/>
              <a:buSzPct val="100000"/>
            </a:pPr>
            <a:r>
              <a:rPr lang="el-GR" altLang="el-GR" sz="1500" kern="1200">
                <a:latin typeface="Calibri" panose="020F0502020204030204" pitchFamily="34" charset="0"/>
                <a:cs typeface="+mn-cs"/>
              </a:rPr>
              <a:t>Δραστηριότητες εννοιολογικής χαρτογράφησης</a:t>
            </a:r>
          </a:p>
          <a:p>
            <a:pPr defTabSz="336947" fontAlgn="base">
              <a:spcBef>
                <a:spcPct val="0"/>
              </a:spcBef>
              <a:spcAft>
                <a:spcPts val="1060"/>
              </a:spcAft>
              <a:buClrTx/>
              <a:buSzPct val="100000"/>
            </a:pPr>
            <a:r>
              <a:rPr lang="el-GR" altLang="el-GR" sz="1500" kern="1200">
                <a:latin typeface="Calibri" panose="020F0502020204030204" pitchFamily="34" charset="0"/>
                <a:cs typeface="+mn-cs"/>
              </a:rPr>
              <a:t>Δραστηριότητες επίλυσης προβλημάτων</a:t>
            </a:r>
          </a:p>
          <a:p>
            <a:pPr defTabSz="336947" fontAlgn="base">
              <a:spcBef>
                <a:spcPct val="0"/>
              </a:spcBef>
              <a:spcAft>
                <a:spcPts val="1060"/>
              </a:spcAft>
              <a:buClrTx/>
              <a:buSzPct val="100000"/>
            </a:pPr>
            <a:r>
              <a:rPr lang="el-GR" altLang="el-GR" sz="1500" kern="1200">
                <a:latin typeface="Calibri" panose="020F0502020204030204" pitchFamily="34" charset="0"/>
                <a:cs typeface="+mn-cs"/>
              </a:rPr>
              <a:t>Δραστηριότητες κατασκευής</a:t>
            </a:r>
          </a:p>
        </p:txBody>
      </p:sp>
      <p:sp>
        <p:nvSpPr>
          <p:cNvPr id="78851" name="Rectangle 3"/>
          <p:cNvSpPr>
            <a:spLocks noChangeArrowheads="1"/>
          </p:cNvSpPr>
          <p:nvPr/>
        </p:nvSpPr>
        <p:spPr bwMode="auto">
          <a:xfrm>
            <a:off x="1845469" y="4050507"/>
            <a:ext cx="5075635" cy="864394"/>
          </a:xfrm>
          <a:prstGeom prst="rect">
            <a:avLst/>
          </a:prstGeom>
          <a:solidFill>
            <a:srgbClr val="B7DEE8"/>
          </a:solidFill>
          <a:ln w="25560" cap="flat">
            <a:solidFill>
              <a:srgbClr val="31859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800" kern="1200">
                <a:solidFill>
                  <a:srgbClr val="999999"/>
                </a:solidFill>
                <a:latin typeface="Calibri" panose="020F0502020204030204" pitchFamily="34" charset="0"/>
                <a:cs typeface="+mn-cs"/>
              </a:rPr>
              <a:t>Για κάθε επιδιωκόμενο μαθησιακό αποτέλεσμα  δημιουργούμε ένα κριτήριο, για να ελέγξουμε την επίτευξή του.</a:t>
            </a:r>
          </a:p>
        </p:txBody>
      </p:sp>
    </p:spTree>
    <p:extLst>
      <p:ext uri="{BB962C8B-B14F-4D97-AF65-F5344CB8AC3E}">
        <p14:creationId xmlns:p14="http://schemas.microsoft.com/office/powerpoint/2010/main" val="88977119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521619" y="115491"/>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3300" b="1" kern="1200">
                <a:solidFill>
                  <a:srgbClr val="1F497D"/>
                </a:solidFill>
                <a:cs typeface="+mn-cs"/>
              </a:rPr>
              <a:t> </a:t>
            </a:r>
            <a:r>
              <a:rPr lang="el-GR" altLang="el-GR" sz="2700" b="1" kern="1200">
                <a:solidFill>
                  <a:srgbClr val="1F497D"/>
                </a:solidFill>
                <a:cs typeface="+mn-cs"/>
              </a:rPr>
              <a:t>Αξιολόγηση </a:t>
            </a:r>
          </a:p>
        </p:txBody>
      </p:sp>
      <p:sp>
        <p:nvSpPr>
          <p:cNvPr id="79874" name="Text Box 2"/>
          <p:cNvSpPr txBox="1">
            <a:spLocks noChangeArrowheads="1"/>
          </p:cNvSpPr>
          <p:nvPr/>
        </p:nvSpPr>
        <p:spPr bwMode="auto">
          <a:xfrm>
            <a:off x="1558529" y="917973"/>
            <a:ext cx="6172200" cy="4050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lnSpc>
                <a:spcPct val="150000"/>
              </a:lnSpc>
              <a:spcBef>
                <a:spcPts val="479"/>
              </a:spcBef>
              <a:spcAft>
                <a:spcPts val="1060"/>
              </a:spcAft>
              <a:buSzPct val="100000"/>
              <a:buFont typeface="Arial" panose="020B0604020202020204" pitchFamily="34" charset="0"/>
              <a:buChar char="•"/>
            </a:pPr>
            <a:r>
              <a:rPr lang="el-GR" altLang="el-GR" kern="1200">
                <a:latin typeface="Calibri" panose="020F0502020204030204" pitchFamily="34" charset="0"/>
                <a:cs typeface="+mn-cs"/>
              </a:rPr>
              <a:t>   </a:t>
            </a:r>
            <a:r>
              <a:rPr lang="el-GR" altLang="el-GR" sz="1950" b="1" kern="1200">
                <a:latin typeface="Calibri" panose="020F0502020204030204" pitchFamily="34" charset="0"/>
                <a:cs typeface="+mn-cs"/>
              </a:rPr>
              <a:t>Αξιολόγηση των μαθητών/τριων και του έργου τους</a:t>
            </a:r>
          </a:p>
          <a:p>
            <a:pPr defTabSz="336947" fontAlgn="base">
              <a:lnSpc>
                <a:spcPct val="150000"/>
              </a:lnSpc>
              <a:spcBef>
                <a:spcPts val="479"/>
              </a:spcBef>
              <a:spcAft>
                <a:spcPts val="1060"/>
              </a:spcAft>
              <a:buSzPct val="100000"/>
              <a:buFont typeface="Arial" panose="020B0604020202020204" pitchFamily="34" charset="0"/>
              <a:buChar char="•"/>
            </a:pPr>
            <a:r>
              <a:rPr lang="el-GR" altLang="el-GR" sz="1950" b="1" u="sng" kern="1200">
                <a:latin typeface="Calibri" panose="020F0502020204030204" pitchFamily="34" charset="0"/>
                <a:cs typeface="+mn-cs"/>
              </a:rPr>
              <a:t>Τεχνικές αξιολόγησης </a:t>
            </a:r>
          </a:p>
          <a:p>
            <a:pPr defTabSz="336947" fontAlgn="base">
              <a:lnSpc>
                <a:spcPct val="120000"/>
              </a:lnSpc>
              <a:spcBef>
                <a:spcPct val="0"/>
              </a:spcBef>
              <a:spcAft>
                <a:spcPts val="1060"/>
              </a:spcAft>
              <a:buClr>
                <a:srgbClr val="C00000"/>
              </a:buClr>
              <a:buSzPct val="45000"/>
              <a:buFont typeface="Wingdings" panose="05000000000000000000" pitchFamily="2" charset="2"/>
              <a:buChar char=""/>
            </a:pPr>
            <a:r>
              <a:rPr lang="el-GR" altLang="el-GR" kern="1200">
                <a:latin typeface="Calibri" panose="020F0502020204030204" pitchFamily="34" charset="0"/>
                <a:cs typeface="+mn-cs"/>
              </a:rPr>
              <a:t>Φάκελος (portfolio)</a:t>
            </a:r>
          </a:p>
          <a:p>
            <a:pPr defTabSz="336947" fontAlgn="base">
              <a:lnSpc>
                <a:spcPct val="120000"/>
              </a:lnSpc>
              <a:spcBef>
                <a:spcPct val="0"/>
              </a:spcBef>
              <a:spcAft>
                <a:spcPts val="1060"/>
              </a:spcAft>
              <a:buClr>
                <a:srgbClr val="C00000"/>
              </a:buClr>
              <a:buSzPct val="45000"/>
              <a:buFont typeface="Wingdings" panose="05000000000000000000" pitchFamily="2" charset="2"/>
              <a:buChar char=""/>
            </a:pPr>
            <a:r>
              <a:rPr lang="el-GR" altLang="el-GR" kern="1200">
                <a:latin typeface="Calibri" panose="020F0502020204030204" pitchFamily="34" charset="0"/>
                <a:cs typeface="+mn-cs"/>
              </a:rPr>
              <a:t>Κλίμακα διαβαθμισμένων κριτηρίων (rubric)</a:t>
            </a:r>
          </a:p>
          <a:p>
            <a:pPr defTabSz="336947" fontAlgn="base">
              <a:lnSpc>
                <a:spcPct val="120000"/>
              </a:lnSpc>
              <a:spcBef>
                <a:spcPct val="0"/>
              </a:spcBef>
              <a:spcAft>
                <a:spcPts val="1060"/>
              </a:spcAft>
              <a:buClr>
                <a:srgbClr val="C00000"/>
              </a:buClr>
              <a:buSzPct val="45000"/>
              <a:buFont typeface="Wingdings" panose="05000000000000000000" pitchFamily="2" charset="2"/>
              <a:buChar char=""/>
            </a:pPr>
            <a:r>
              <a:rPr lang="el-GR" altLang="el-GR" kern="1200">
                <a:latin typeface="Calibri" panose="020F0502020204030204" pitchFamily="34" charset="0"/>
                <a:cs typeface="+mn-cs"/>
              </a:rPr>
              <a:t>Παρατήρηση</a:t>
            </a:r>
          </a:p>
          <a:p>
            <a:pPr defTabSz="336947" fontAlgn="base">
              <a:lnSpc>
                <a:spcPct val="120000"/>
              </a:lnSpc>
              <a:spcBef>
                <a:spcPct val="0"/>
              </a:spcBef>
              <a:spcAft>
                <a:spcPts val="1060"/>
              </a:spcAft>
              <a:buClr>
                <a:srgbClr val="C00000"/>
              </a:buClr>
              <a:buSzPct val="45000"/>
              <a:buFont typeface="Wingdings" panose="05000000000000000000" pitchFamily="2" charset="2"/>
              <a:buChar char=""/>
            </a:pPr>
            <a:r>
              <a:rPr lang="el-GR" altLang="el-GR" kern="1200">
                <a:latin typeface="Calibri" panose="020F0502020204030204" pitchFamily="34" charset="0"/>
                <a:cs typeface="+mn-cs"/>
              </a:rPr>
              <a:t>Ημερολόγιο</a:t>
            </a:r>
          </a:p>
          <a:p>
            <a:pPr defTabSz="336947" fontAlgn="base">
              <a:lnSpc>
                <a:spcPct val="120000"/>
              </a:lnSpc>
              <a:spcBef>
                <a:spcPts val="479"/>
              </a:spcBef>
              <a:spcAft>
                <a:spcPts val="1060"/>
              </a:spcAft>
              <a:buClrTx/>
              <a:buSzPct val="100000"/>
            </a:pPr>
            <a:endParaRPr lang="el-GR" altLang="el-GR" kern="1200">
              <a:latin typeface="Calibri" panose="020F0502020204030204" pitchFamily="34" charset="0"/>
              <a:cs typeface="+mn-cs"/>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5141" y="3411142"/>
            <a:ext cx="1500188" cy="11251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9989111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0897" name="Text Box 1"/>
          <p:cNvSpPr txBox="1">
            <a:spLocks noChangeArrowheads="1"/>
          </p:cNvSpPr>
          <p:nvPr/>
        </p:nvSpPr>
        <p:spPr bwMode="auto">
          <a:xfrm>
            <a:off x="1485900" y="205979"/>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Αξιολόγηση </a:t>
            </a:r>
          </a:p>
        </p:txBody>
      </p:sp>
      <p:sp>
        <p:nvSpPr>
          <p:cNvPr id="80898" name="Text Box 2"/>
          <p:cNvSpPr txBox="1">
            <a:spLocks noChangeArrowheads="1"/>
          </p:cNvSpPr>
          <p:nvPr/>
        </p:nvSpPr>
        <p:spPr bwMode="auto">
          <a:xfrm>
            <a:off x="1485900" y="1296592"/>
            <a:ext cx="6172200" cy="32980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SzPct val="100000"/>
              <a:buFont typeface="Arial" panose="020B0604020202020204" pitchFamily="34" charset="0"/>
              <a:buChar char="•"/>
            </a:pPr>
            <a:r>
              <a:rPr lang="el-GR" altLang="el-GR" sz="1950" b="1" kern="1200">
                <a:latin typeface="Calibri" panose="020F0502020204030204" pitchFamily="34" charset="0"/>
                <a:cs typeface="+mn-cs"/>
              </a:rPr>
              <a:t>Ανατροφοδότηση του εκπαιδευτικού</a:t>
            </a:r>
          </a:p>
          <a:p>
            <a:pPr defTabSz="336947" fontAlgn="base">
              <a:spcBef>
                <a:spcPts val="479"/>
              </a:spcBef>
              <a:spcAft>
                <a:spcPts val="1060"/>
              </a:spcAft>
              <a:buClrTx/>
              <a:buSzPct val="100000"/>
            </a:pPr>
            <a:r>
              <a:rPr lang="el-GR" altLang="el-GR" sz="1350" b="1" kern="1200">
                <a:latin typeface="Calibri" panose="020F0502020204030204" pitchFamily="34" charset="0"/>
                <a:cs typeface="+mn-cs"/>
              </a:rPr>
              <a:t>Αξιολόγηση και κριτική αποτίμηση της διαδικασίας και της διδακτικής προσέγγισης </a:t>
            </a:r>
          </a:p>
          <a:p>
            <a:pPr defTabSz="336947" fontAlgn="base">
              <a:spcBef>
                <a:spcPts val="479"/>
              </a:spcBef>
              <a:spcAft>
                <a:spcPts val="1060"/>
              </a:spcAft>
              <a:buSzPct val="100000"/>
              <a:buFont typeface="Arial" panose="020B0604020202020204" pitchFamily="34" charset="0"/>
              <a:buChar char="•"/>
            </a:pPr>
            <a:r>
              <a:rPr lang="el-GR" altLang="el-GR" sz="1350" kern="1200">
                <a:latin typeface="Calibri" panose="020F0502020204030204" pitchFamily="34" charset="0"/>
                <a:cs typeface="+mn-cs"/>
              </a:rPr>
              <a:t>δυσκολίες και ιδιαιτερότητες</a:t>
            </a:r>
          </a:p>
          <a:p>
            <a:pPr defTabSz="336947" fontAlgn="base">
              <a:spcBef>
                <a:spcPts val="479"/>
              </a:spcBef>
              <a:spcAft>
                <a:spcPts val="1060"/>
              </a:spcAft>
              <a:buSzPct val="100000"/>
              <a:buFont typeface="Arial" panose="020B0604020202020204" pitchFamily="34" charset="0"/>
              <a:buChar char="•"/>
            </a:pPr>
            <a:r>
              <a:rPr lang="el-GR" altLang="el-GR" sz="1350" kern="1200">
                <a:latin typeface="Calibri" panose="020F0502020204030204" pitchFamily="34" charset="0"/>
                <a:cs typeface="+mn-cs"/>
              </a:rPr>
              <a:t>δυνατότητες τροποποίησης ή επέκτασης </a:t>
            </a:r>
          </a:p>
          <a:p>
            <a:pPr defTabSz="336947" fontAlgn="base">
              <a:spcBef>
                <a:spcPts val="479"/>
              </a:spcBef>
              <a:spcAft>
                <a:spcPts val="1060"/>
              </a:spcAft>
              <a:buClrTx/>
              <a:buSzPct val="100000"/>
            </a:pPr>
            <a:r>
              <a:rPr lang="el-GR" altLang="el-GR" sz="1350" b="1" kern="1200">
                <a:latin typeface="Calibri" panose="020F0502020204030204" pitchFamily="34" charset="0"/>
                <a:cs typeface="+mn-cs"/>
              </a:rPr>
              <a:t>Αν το σενάριο έχει υλοποιηθεί καταγράφονται</a:t>
            </a:r>
          </a:p>
          <a:p>
            <a:pPr defTabSz="336947" fontAlgn="base">
              <a:spcBef>
                <a:spcPts val="479"/>
              </a:spcBef>
              <a:spcAft>
                <a:spcPts val="1060"/>
              </a:spcAft>
              <a:buSzPct val="100000"/>
              <a:buFont typeface="Arial" panose="020B0604020202020204" pitchFamily="34" charset="0"/>
              <a:buChar char="•"/>
            </a:pPr>
            <a:r>
              <a:rPr lang="el-GR" altLang="el-GR" sz="1350" kern="1200">
                <a:latin typeface="Calibri" panose="020F0502020204030204" pitchFamily="34" charset="0"/>
                <a:cs typeface="+mn-cs"/>
              </a:rPr>
              <a:t> η εμπειρία</a:t>
            </a:r>
          </a:p>
          <a:p>
            <a:pPr defTabSz="336947" fontAlgn="base">
              <a:spcBef>
                <a:spcPts val="479"/>
              </a:spcBef>
              <a:spcAft>
                <a:spcPts val="1060"/>
              </a:spcAft>
              <a:buSzPct val="100000"/>
              <a:buFont typeface="Arial" panose="020B0604020202020204" pitchFamily="34" charset="0"/>
              <a:buChar char="•"/>
            </a:pPr>
            <a:r>
              <a:rPr lang="el-GR" altLang="el-GR" sz="1350" kern="1200">
                <a:latin typeface="Calibri" panose="020F0502020204030204" pitchFamily="34" charset="0"/>
                <a:cs typeface="+mn-cs"/>
              </a:rPr>
              <a:t> τεκμήρια από την εφαρμογή</a:t>
            </a:r>
          </a:p>
          <a:p>
            <a:pPr defTabSz="336947" fontAlgn="base">
              <a:spcBef>
                <a:spcPts val="479"/>
              </a:spcBef>
              <a:spcAft>
                <a:spcPts val="1060"/>
              </a:spcAft>
              <a:buSzPct val="100000"/>
              <a:buFont typeface="Arial" panose="020B0604020202020204" pitchFamily="34" charset="0"/>
              <a:buChar char="•"/>
            </a:pPr>
            <a:r>
              <a:rPr lang="el-GR" altLang="el-GR" sz="1350" kern="1200">
                <a:latin typeface="Calibri" panose="020F0502020204030204" pitchFamily="34" charset="0"/>
                <a:cs typeface="+mn-cs"/>
              </a:rPr>
              <a:t>στοιχεία ανατροφοδότησης</a:t>
            </a:r>
          </a:p>
        </p:txBody>
      </p:sp>
    </p:spTree>
    <p:extLst>
      <p:ext uri="{BB962C8B-B14F-4D97-AF65-F5344CB8AC3E}">
        <p14:creationId xmlns:p14="http://schemas.microsoft.com/office/powerpoint/2010/main" val="191970833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485900" y="205979"/>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Βιβλιογραφία</a:t>
            </a:r>
          </a:p>
        </p:txBody>
      </p:sp>
      <p:sp>
        <p:nvSpPr>
          <p:cNvPr id="81922" name="Text Box 2"/>
          <p:cNvSpPr txBox="1">
            <a:spLocks noChangeArrowheads="1"/>
          </p:cNvSpPr>
          <p:nvPr/>
        </p:nvSpPr>
        <p:spPr bwMode="auto">
          <a:xfrm>
            <a:off x="1485900" y="1200151"/>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kern="1200">
                <a:latin typeface="Calibri" panose="020F0502020204030204" pitchFamily="34" charset="0"/>
                <a:cs typeface="+mn-cs"/>
              </a:rPr>
              <a:t>  </a:t>
            </a:r>
          </a:p>
          <a:p>
            <a:pPr defTabSz="336947" fontAlgn="base">
              <a:spcBef>
                <a:spcPts val="479"/>
              </a:spcBef>
              <a:spcAft>
                <a:spcPts val="1060"/>
              </a:spcAft>
              <a:buSzPct val="100000"/>
              <a:buFont typeface="Arial" panose="020B0604020202020204" pitchFamily="34" charset="0"/>
              <a:buChar char="•"/>
            </a:pPr>
            <a:r>
              <a:rPr lang="el-GR" altLang="el-GR" kern="1200">
                <a:latin typeface="Calibri" panose="020F0502020204030204" pitchFamily="34" charset="0"/>
                <a:cs typeface="+mn-cs"/>
              </a:rPr>
              <a:t>    Πηγές, έντυπες και ηλεκτρονικές, που χρησιμοποιήθηκαν για τη δημιουργία του σεναρίου, καθώς και συμπληρωματικές πηγές χρήσιμες για την κατανόηση του σεναρίου. </a:t>
            </a:r>
          </a:p>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p:txBody>
      </p:sp>
    </p:spTree>
    <p:extLst>
      <p:ext uri="{BB962C8B-B14F-4D97-AF65-F5344CB8AC3E}">
        <p14:creationId xmlns:p14="http://schemas.microsoft.com/office/powerpoint/2010/main" val="144156319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518047" y="160735"/>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Οδηγίες για τον μαθητή/τρια</a:t>
            </a:r>
          </a:p>
        </p:txBody>
      </p:sp>
      <p:pic>
        <p:nvPicPr>
          <p:cNvPr id="82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441" y="2268141"/>
            <a:ext cx="3415903" cy="271105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AutoShape 3"/>
          <p:cNvSpPr>
            <a:spLocks noChangeArrowheads="1"/>
          </p:cNvSpPr>
          <p:nvPr/>
        </p:nvSpPr>
        <p:spPr bwMode="auto">
          <a:xfrm>
            <a:off x="1946673" y="1232297"/>
            <a:ext cx="4982765" cy="1370409"/>
          </a:xfrm>
          <a:prstGeom prst="flowChartProcess">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kern="1200">
                <a:latin typeface="Calibri" panose="020F0502020204030204" pitchFamily="34" charset="0"/>
                <a:cs typeface="+mn-cs"/>
              </a:rPr>
              <a:t> </a:t>
            </a:r>
          </a:p>
          <a:p>
            <a:pPr algn="ctr" defTabSz="336947" fontAlgn="base">
              <a:spcBef>
                <a:spcPct val="0"/>
              </a:spcBef>
              <a:spcAft>
                <a:spcPct val="0"/>
              </a:spcAft>
              <a:buClrTx/>
              <a:buSzPct val="100000"/>
            </a:pPr>
            <a:r>
              <a:rPr lang="el-GR" altLang="el-GR" kern="1200">
                <a:latin typeface="Calibri" panose="020F0502020204030204" pitchFamily="34" charset="0"/>
                <a:cs typeface="+mn-cs"/>
              </a:rPr>
              <a:t>Φύλλα εργασίας </a:t>
            </a:r>
          </a:p>
          <a:p>
            <a:pPr algn="ctr" defTabSz="336947" fontAlgn="base">
              <a:spcBef>
                <a:spcPct val="0"/>
              </a:spcBef>
              <a:spcAft>
                <a:spcPct val="0"/>
              </a:spcAft>
              <a:buClrTx/>
              <a:buSzPct val="100000"/>
            </a:pPr>
            <a:r>
              <a:rPr lang="el-GR" altLang="el-GR" kern="1200">
                <a:latin typeface="Calibri" panose="020F0502020204030204" pitchFamily="34" charset="0"/>
                <a:cs typeface="+mn-cs"/>
              </a:rPr>
              <a:t> </a:t>
            </a:r>
          </a:p>
          <a:p>
            <a:pPr defTabSz="336947" fontAlgn="base">
              <a:spcBef>
                <a:spcPct val="0"/>
              </a:spcBef>
              <a:spcAft>
                <a:spcPct val="0"/>
              </a:spcAft>
              <a:buClrTx/>
              <a:buSzPct val="100000"/>
            </a:pPr>
            <a:r>
              <a:rPr lang="el-GR" altLang="el-GR" sz="1800" kern="1200">
                <a:latin typeface="Calibri" panose="020F0502020204030204" pitchFamily="34" charset="0"/>
                <a:cs typeface="+mn-cs"/>
              </a:rPr>
              <a:t> </a:t>
            </a:r>
          </a:p>
        </p:txBody>
      </p:sp>
    </p:spTree>
    <p:extLst>
      <p:ext uri="{BB962C8B-B14F-4D97-AF65-F5344CB8AC3E}">
        <p14:creationId xmlns:p14="http://schemas.microsoft.com/office/powerpoint/2010/main" val="47859146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485900" y="205979"/>
            <a:ext cx="6172200" cy="873919"/>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Φύλλα εργασίας και δραστηριότητες υλοποίησης του σεναρίου</a:t>
            </a:r>
            <a:br>
              <a:rPr lang="el-GR" altLang="el-GR" sz="2700" b="1" kern="1200">
                <a:solidFill>
                  <a:srgbClr val="1F497D"/>
                </a:solidFill>
                <a:cs typeface="+mn-cs"/>
              </a:rPr>
            </a:br>
            <a:r>
              <a:rPr lang="el-GR" altLang="el-GR" sz="2700" b="1" kern="1200">
                <a:solidFill>
                  <a:srgbClr val="1F497D"/>
                </a:solidFill>
                <a:cs typeface="+mn-cs"/>
              </a:rPr>
              <a:t/>
            </a:r>
            <a:br>
              <a:rPr lang="el-GR" altLang="el-GR" sz="2700" b="1" kern="1200">
                <a:solidFill>
                  <a:srgbClr val="1F497D"/>
                </a:solidFill>
                <a:cs typeface="+mn-cs"/>
              </a:rPr>
            </a:br>
            <a:endParaRPr lang="el-GR" altLang="el-GR" sz="2700" b="1" kern="1200">
              <a:solidFill>
                <a:srgbClr val="1F497D"/>
              </a:solidFill>
              <a:cs typeface="+mn-cs"/>
            </a:endParaRPr>
          </a:p>
        </p:txBody>
      </p:sp>
      <p:sp>
        <p:nvSpPr>
          <p:cNvPr id="83970" name="Rectangle 2"/>
          <p:cNvSpPr>
            <a:spLocks noChangeArrowheads="1"/>
          </p:cNvSpPr>
          <p:nvPr/>
        </p:nvSpPr>
        <p:spPr bwMode="auto">
          <a:xfrm>
            <a:off x="1216819" y="1296592"/>
            <a:ext cx="6730604" cy="3201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ts val="1088"/>
              </a:spcAft>
              <a:buClrTx/>
              <a:buSzPct val="100000"/>
            </a:pPr>
            <a:r>
              <a:rPr lang="el-GR" altLang="el-GR" sz="1350" kern="1200">
                <a:latin typeface="Calibri" panose="020F0502020204030204" pitchFamily="34" charset="0"/>
                <a:cs typeface="+mn-cs"/>
              </a:rPr>
              <a:t>Οι δραστηριότητες του σεναρίου κατηγοριοποιούνται (Κόμης, 2005;ΕΑΙΤΥ, 2007; ΕΑΙΤΥ, 2011) </a:t>
            </a:r>
          </a:p>
          <a:p>
            <a:pPr defTabSz="336947" fontAlgn="base">
              <a:spcBef>
                <a:spcPct val="0"/>
              </a:spcBef>
              <a:spcAft>
                <a:spcPts val="1088"/>
              </a:spcAft>
              <a:buClrTx/>
              <a:buSzPct val="100000"/>
            </a:pPr>
            <a:r>
              <a:rPr lang="el-GR" altLang="el-GR" sz="1350" kern="1200">
                <a:latin typeface="Calibri" panose="020F0502020204030204" pitchFamily="34" charset="0"/>
                <a:cs typeface="+mn-cs"/>
              </a:rPr>
              <a:t>σε:</a:t>
            </a:r>
          </a:p>
          <a:p>
            <a:pPr defTabSz="336947" fontAlgn="base">
              <a:spcBef>
                <a:spcPct val="0"/>
              </a:spcBef>
              <a:spcAft>
                <a:spcPts val="1088"/>
              </a:spcAft>
              <a:buSzPct val="45000"/>
              <a:buFont typeface="Arial" panose="020B0604020202020204" pitchFamily="34" charset="0"/>
              <a:buChar char="●"/>
            </a:pPr>
            <a:r>
              <a:rPr lang="el-GR" altLang="el-GR" sz="1350" kern="1200">
                <a:latin typeface="Calibri" panose="020F0502020204030204" pitchFamily="34" charset="0"/>
                <a:cs typeface="+mn-cs"/>
              </a:rPr>
              <a:t>Δραστηριότητες ψυχολογικής και γνωστικής προετοιμασίας </a:t>
            </a:r>
          </a:p>
          <a:p>
            <a:pPr defTabSz="336947" fontAlgn="base">
              <a:spcBef>
                <a:spcPct val="0"/>
              </a:spcBef>
              <a:spcAft>
                <a:spcPts val="1088"/>
              </a:spcAft>
              <a:buSzPct val="45000"/>
              <a:buFont typeface="Arial" panose="020B0604020202020204" pitchFamily="34" charset="0"/>
              <a:buChar char="●"/>
            </a:pPr>
            <a:r>
              <a:rPr lang="el-GR" altLang="el-GR" sz="1350" kern="1200">
                <a:latin typeface="Calibri" panose="020F0502020204030204" pitchFamily="34" charset="0"/>
                <a:cs typeface="+mn-cs"/>
              </a:rPr>
              <a:t>Δραστηριότητες διδασκαλίας του γνωστικού αντικειμένου </a:t>
            </a:r>
          </a:p>
          <a:p>
            <a:pPr defTabSz="336947" fontAlgn="base">
              <a:spcBef>
                <a:spcPct val="0"/>
              </a:spcBef>
              <a:spcAft>
                <a:spcPts val="1088"/>
              </a:spcAft>
              <a:buSzPct val="45000"/>
              <a:buFont typeface="Arial" panose="020B0604020202020204" pitchFamily="34" charset="0"/>
              <a:buChar char="●"/>
            </a:pPr>
            <a:r>
              <a:rPr lang="el-GR" altLang="el-GR" sz="1350" kern="1200">
                <a:latin typeface="Calibri" panose="020F0502020204030204" pitchFamily="34" charset="0"/>
                <a:cs typeface="+mn-cs"/>
              </a:rPr>
              <a:t>Δραστηριότητες εμπέδωσης του γνωστικού αντικειμένου </a:t>
            </a:r>
          </a:p>
          <a:p>
            <a:pPr defTabSz="336947" fontAlgn="base">
              <a:spcBef>
                <a:spcPct val="0"/>
              </a:spcBef>
              <a:spcAft>
                <a:spcPts val="1088"/>
              </a:spcAft>
              <a:buSzPct val="45000"/>
              <a:buFont typeface="Arial" panose="020B0604020202020204" pitchFamily="34" charset="0"/>
              <a:buChar char="●"/>
            </a:pPr>
            <a:r>
              <a:rPr lang="el-GR" altLang="el-GR" sz="1350" kern="1200">
                <a:latin typeface="Calibri" panose="020F0502020204030204" pitchFamily="34" charset="0"/>
                <a:cs typeface="+mn-cs"/>
              </a:rPr>
              <a:t>Δραστηριότητες αξιολόγησης του γνωστικού αντικειμένου </a:t>
            </a:r>
          </a:p>
          <a:p>
            <a:pPr defTabSz="336947" fontAlgn="base">
              <a:spcBef>
                <a:spcPct val="0"/>
              </a:spcBef>
              <a:spcAft>
                <a:spcPts val="1088"/>
              </a:spcAft>
              <a:buSzPct val="45000"/>
              <a:buFont typeface="Arial" panose="020B0604020202020204" pitchFamily="34" charset="0"/>
              <a:buChar char="●"/>
            </a:pPr>
            <a:r>
              <a:rPr lang="el-GR" altLang="el-GR" sz="1350" kern="1200">
                <a:latin typeface="Calibri" panose="020F0502020204030204" pitchFamily="34" charset="0"/>
                <a:cs typeface="+mn-cs"/>
              </a:rPr>
              <a:t>Μεταγνωστικές δραστηριότητες </a:t>
            </a:r>
          </a:p>
        </p:txBody>
      </p:sp>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679" y="1563291"/>
            <a:ext cx="1435894" cy="3243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2962665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4993" name="Text Box 1"/>
          <p:cNvSpPr txBox="1">
            <a:spLocks noChangeArrowheads="1"/>
          </p:cNvSpPr>
          <p:nvPr/>
        </p:nvSpPr>
        <p:spPr bwMode="auto">
          <a:xfrm>
            <a:off x="1628776" y="421481"/>
            <a:ext cx="5831681" cy="982266"/>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b="1" kern="1200">
                <a:solidFill>
                  <a:srgbClr val="1F497D"/>
                </a:solidFill>
                <a:cs typeface="+mn-cs"/>
              </a:rPr>
              <a:t> Δραστηριότητες ψυχολογικής και γνωστικής προετοιμασίας</a:t>
            </a:r>
            <a:r>
              <a:rPr lang="el-GR" altLang="el-GR" sz="2100" b="1" kern="1200">
                <a:solidFill>
                  <a:srgbClr val="006699"/>
                </a:solidFill>
                <a:cs typeface="+mn-cs"/>
              </a:rPr>
              <a:t> </a:t>
            </a:r>
          </a:p>
          <a:p>
            <a:pPr algn="just"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Tx/>
              <a:buSzPct val="100000"/>
            </a:pPr>
            <a:r>
              <a:rPr lang="el-GR" altLang="el-GR" sz="1650" kern="1200">
                <a:cs typeface="+mn-cs"/>
              </a:rPr>
              <a:t>1. Διαμόρφωση κατάλληλου συναισθηματικού κλίματος και </a:t>
            </a:r>
          </a:p>
          <a:p>
            <a:pPr algn="just" defTabSz="336947" fontAlgn="base">
              <a:spcBef>
                <a:spcPct val="0"/>
              </a:spcBef>
              <a:spcAft>
                <a:spcPct val="0"/>
              </a:spcAft>
              <a:buClrTx/>
              <a:buSzPct val="100000"/>
            </a:pPr>
            <a:r>
              <a:rPr lang="el-GR" altLang="el-GR" sz="1650" kern="1200">
                <a:cs typeface="+mn-cs"/>
              </a:rPr>
              <a:t>κλίματος ασφάλειας για το μαθητή.</a:t>
            </a:r>
          </a:p>
          <a:p>
            <a:pPr algn="just" defTabSz="336947" fontAlgn="base">
              <a:spcBef>
                <a:spcPct val="0"/>
              </a:spcBef>
              <a:spcAft>
                <a:spcPct val="0"/>
              </a:spcAft>
              <a:buClrTx/>
              <a:buSzPct val="100000"/>
            </a:pPr>
            <a:r>
              <a:rPr lang="el-GR" altLang="el-GR" sz="1650" kern="1200">
                <a:cs typeface="+mn-cs"/>
              </a:rPr>
              <a:t>2. Διαμόρφωση κατάλληλης αφόρμησης για το μάθημα –Δημιουργία κινήτρων. </a:t>
            </a:r>
          </a:p>
          <a:p>
            <a:pPr algn="just" defTabSz="336947" fontAlgn="base">
              <a:spcBef>
                <a:spcPct val="0"/>
              </a:spcBef>
              <a:spcAft>
                <a:spcPct val="0"/>
              </a:spcAft>
              <a:buClrTx/>
              <a:buSzPct val="100000"/>
            </a:pPr>
            <a:r>
              <a:rPr lang="el-GR" altLang="el-GR" sz="1650" kern="1200">
                <a:cs typeface="+mn-cs"/>
              </a:rPr>
              <a:t>3. Ενημέρωση για το τι ακολουθεί.</a:t>
            </a:r>
          </a:p>
          <a:p>
            <a:pPr algn="just" defTabSz="336947" fontAlgn="base">
              <a:spcBef>
                <a:spcPct val="0"/>
              </a:spcBef>
              <a:spcAft>
                <a:spcPct val="0"/>
              </a:spcAft>
              <a:buClrTx/>
              <a:buSzPct val="100000"/>
            </a:pPr>
            <a:r>
              <a:rPr lang="el-GR" altLang="el-GR" sz="1650" kern="1200">
                <a:cs typeface="+mn-cs"/>
              </a:rPr>
              <a:t>4.Ενημέρωση για το σκοπό και τους στόχους του μαθήματος.</a:t>
            </a:r>
          </a:p>
          <a:p>
            <a:pPr algn="just" defTabSz="336947" fontAlgn="base">
              <a:spcBef>
                <a:spcPct val="0"/>
              </a:spcBef>
              <a:spcAft>
                <a:spcPct val="0"/>
              </a:spcAft>
              <a:buClrTx/>
              <a:buSzPct val="100000"/>
            </a:pPr>
            <a:r>
              <a:rPr lang="el-GR" altLang="el-GR" sz="1650" kern="1200">
                <a:cs typeface="+mn-cs"/>
              </a:rPr>
              <a:t>5. Διερεύνηση της προϋπάρχουσας γνώσης.</a:t>
            </a:r>
          </a:p>
          <a:p>
            <a:pPr algn="just" defTabSz="336947" fontAlgn="base">
              <a:spcBef>
                <a:spcPct val="0"/>
              </a:spcBef>
              <a:spcAft>
                <a:spcPct val="0"/>
              </a:spcAft>
              <a:buClrTx/>
              <a:buSzPct val="100000"/>
            </a:pPr>
            <a:r>
              <a:rPr lang="el-GR" altLang="el-GR" sz="1650" kern="1200">
                <a:cs typeface="+mn-cs"/>
              </a:rPr>
              <a:t>6. Διερεύνηση ιδεών, αντιλήψεων, αναπαραστάσεων</a:t>
            </a:r>
          </a:p>
          <a:p>
            <a:pPr algn="just" defTabSz="336947" fontAlgn="base">
              <a:spcBef>
                <a:spcPct val="0"/>
              </a:spcBef>
              <a:spcAft>
                <a:spcPct val="0"/>
              </a:spcAft>
              <a:buClrTx/>
              <a:buSzPct val="100000"/>
            </a:pPr>
            <a:r>
              <a:rPr lang="el-GR" altLang="el-GR" sz="1650" kern="1200">
                <a:cs typeface="+mn-cs"/>
              </a:rPr>
              <a:t> </a:t>
            </a:r>
          </a:p>
          <a:p>
            <a:pPr algn="just" defTabSz="336947" fontAlgn="base">
              <a:spcBef>
                <a:spcPct val="0"/>
              </a:spcBef>
              <a:spcAft>
                <a:spcPct val="0"/>
              </a:spcAft>
              <a:buClrTx/>
              <a:buSzPct val="100000"/>
            </a:pPr>
            <a:r>
              <a:rPr lang="el-GR" altLang="el-GR" sz="1650" kern="1200">
                <a:cs typeface="+mn-cs"/>
              </a:rPr>
              <a:t> </a:t>
            </a:r>
            <a:r>
              <a:rPr lang="el-GR" altLang="el-GR" sz="1650" b="1" kern="1200">
                <a:solidFill>
                  <a:srgbClr val="666666"/>
                </a:solidFill>
                <a:cs typeface="+mn-cs"/>
              </a:rPr>
              <a:t>Υποστηρικτικά εργαλεία ΤΠΕ;</a:t>
            </a:r>
          </a:p>
        </p:txBody>
      </p:sp>
      <p:sp>
        <p:nvSpPr>
          <p:cNvPr id="84994" name="Text Box 2"/>
          <p:cNvSpPr txBox="1">
            <a:spLocks noChangeArrowheads="1"/>
          </p:cNvSpPr>
          <p:nvPr/>
        </p:nvSpPr>
        <p:spPr bwMode="auto">
          <a:xfrm>
            <a:off x="1485900" y="1512094"/>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kern="1200">
                <a:latin typeface="Calibri" panose="020F0502020204030204" pitchFamily="34" charset="0"/>
                <a:cs typeface="+mn-cs"/>
              </a:rPr>
              <a:t> </a:t>
            </a:r>
          </a:p>
        </p:txBody>
      </p:sp>
    </p:spTree>
    <p:extLst>
      <p:ext uri="{BB962C8B-B14F-4D97-AF65-F5344CB8AC3E}">
        <p14:creationId xmlns:p14="http://schemas.microsoft.com/office/powerpoint/2010/main" val="73784960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6017" name="Text Box 1"/>
          <p:cNvSpPr txBox="1">
            <a:spLocks noChangeArrowheads="1"/>
          </p:cNvSpPr>
          <p:nvPr/>
        </p:nvSpPr>
        <p:spPr bwMode="auto">
          <a:xfrm>
            <a:off x="1628776" y="421481"/>
            <a:ext cx="5831681" cy="982266"/>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b="1" kern="1200">
                <a:solidFill>
                  <a:srgbClr val="1F497D"/>
                </a:solidFill>
                <a:cs typeface="+mn-cs"/>
              </a:rPr>
              <a:t> Δραστηριότητες διδασκαλίας του γνωστικού αντικειμένου</a:t>
            </a:r>
          </a:p>
          <a:p>
            <a:pPr algn="ctr" defTabSz="336947" fontAlgn="base">
              <a:spcBef>
                <a:spcPct val="0"/>
              </a:spcBef>
              <a:spcAft>
                <a:spcPct val="0"/>
              </a:spcAft>
              <a:buClrTx/>
              <a:buSzPct val="100000"/>
            </a:pPr>
            <a:endParaRPr lang="el-GR" altLang="el-GR" sz="1650" kern="1200">
              <a:cs typeface="+mn-cs"/>
            </a:endParaRPr>
          </a:p>
          <a:p>
            <a:pPr algn="ctr"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Tx/>
              <a:buSzPct val="100000"/>
            </a:pPr>
            <a:r>
              <a:rPr lang="el-GR" altLang="el-GR" sz="1650" kern="1200">
                <a:cs typeface="+mn-cs"/>
              </a:rPr>
              <a:t> </a:t>
            </a:r>
            <a:r>
              <a:rPr lang="el-GR" altLang="el-GR" sz="1800" kern="1200">
                <a:cs typeface="+mn-cs"/>
              </a:rPr>
              <a:t>Οι Δραστηριότητες διδασκαλίας του γνωστικού αντικειμένου χρησιμοποιούνται για την ενίσχυση της προϋπάρχουσας γνώσης, την ανασκευή λανθασμένων αντιλήψεων και αρχικών ιδεών και την αναδόμηση των αναπαραστάσεων των μαθητών/τριών, οδηγώντας τελικά στη δημιουργία ενός πλαισίου για την εννοιολογική αλλαγή και οικοδόμηση των γνώσεών τους.</a:t>
            </a:r>
          </a:p>
          <a:p>
            <a:pPr algn="just" defTabSz="336947" fontAlgn="base">
              <a:spcBef>
                <a:spcPct val="0"/>
              </a:spcBef>
              <a:spcAft>
                <a:spcPct val="0"/>
              </a:spcAft>
              <a:buClrTx/>
              <a:buSzPct val="100000"/>
            </a:pPr>
            <a:endParaRPr lang="el-GR" altLang="el-GR" sz="1800" kern="1200">
              <a:cs typeface="+mn-cs"/>
            </a:endParaRPr>
          </a:p>
          <a:p>
            <a:pPr algn="just" defTabSz="336947" fontAlgn="base">
              <a:spcBef>
                <a:spcPct val="0"/>
              </a:spcBef>
              <a:spcAft>
                <a:spcPct val="0"/>
              </a:spcAft>
              <a:buClrTx/>
              <a:buSzPct val="100000"/>
            </a:pPr>
            <a:r>
              <a:rPr lang="el-GR" altLang="el-GR" sz="1800" kern="1200">
                <a:cs typeface="+mn-cs"/>
              </a:rPr>
              <a:t> Αποτελεί το πιο ουσιαστικό κομμάτι του σεναρίου.</a:t>
            </a:r>
          </a:p>
          <a:p>
            <a:pPr algn="just" defTabSz="336947" fontAlgn="base">
              <a:spcBef>
                <a:spcPct val="0"/>
              </a:spcBef>
              <a:spcAft>
                <a:spcPct val="0"/>
              </a:spcAft>
              <a:buClrTx/>
              <a:buSzPct val="100000"/>
            </a:pPr>
            <a:endParaRPr lang="el-GR" altLang="el-GR" sz="1800" kern="1200">
              <a:cs typeface="+mn-cs"/>
            </a:endParaRPr>
          </a:p>
          <a:p>
            <a:pPr algn="just"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Tx/>
              <a:buSzPct val="100000"/>
            </a:pPr>
            <a:endParaRPr lang="el-GR" altLang="el-GR" sz="1650" kern="1200">
              <a:cs typeface="+mn-cs"/>
            </a:endParaRPr>
          </a:p>
          <a:p>
            <a:pPr algn="ctr" defTabSz="336947" fontAlgn="base">
              <a:spcBef>
                <a:spcPct val="0"/>
              </a:spcBef>
              <a:spcAft>
                <a:spcPct val="0"/>
              </a:spcAft>
              <a:buClrTx/>
              <a:buSzPct val="100000"/>
            </a:pPr>
            <a:r>
              <a:rPr lang="el-GR" altLang="el-GR" sz="1650" kern="1200">
                <a:cs typeface="+mn-cs"/>
              </a:rPr>
              <a:t> </a:t>
            </a:r>
          </a:p>
          <a:p>
            <a:pPr algn="ctr" defTabSz="336947" fontAlgn="base">
              <a:spcBef>
                <a:spcPct val="0"/>
              </a:spcBef>
              <a:spcAft>
                <a:spcPct val="0"/>
              </a:spcAft>
              <a:buClrTx/>
              <a:buSzPct val="100000"/>
            </a:pPr>
            <a:endParaRPr lang="el-GR" altLang="el-GR" sz="1650" kern="1200">
              <a:cs typeface="+mn-cs"/>
            </a:endParaRPr>
          </a:p>
        </p:txBody>
      </p:sp>
      <p:sp>
        <p:nvSpPr>
          <p:cNvPr id="86018" name="Text Box 2"/>
          <p:cNvSpPr txBox="1">
            <a:spLocks noChangeArrowheads="1"/>
          </p:cNvSpPr>
          <p:nvPr/>
        </p:nvSpPr>
        <p:spPr bwMode="auto">
          <a:xfrm>
            <a:off x="1485900" y="1512094"/>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kern="1200">
                <a:latin typeface="Calibri" panose="020F0502020204030204" pitchFamily="34" charset="0"/>
                <a:cs typeface="+mn-cs"/>
              </a:rPr>
              <a:t> </a:t>
            </a:r>
          </a:p>
        </p:txBody>
      </p:sp>
    </p:spTree>
    <p:extLst>
      <p:ext uri="{BB962C8B-B14F-4D97-AF65-F5344CB8AC3E}">
        <p14:creationId xmlns:p14="http://schemas.microsoft.com/office/powerpoint/2010/main" val="150686430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1628776" y="421481"/>
            <a:ext cx="5831681" cy="982266"/>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b="1" kern="1200">
                <a:solidFill>
                  <a:srgbClr val="1F497D"/>
                </a:solidFill>
                <a:cs typeface="+mn-cs"/>
              </a:rPr>
              <a:t> Δραστηριότητες διδασκαλίας του γνωστικού αντικειμένου</a:t>
            </a:r>
          </a:p>
          <a:p>
            <a:pPr algn="ctr" defTabSz="336947" fontAlgn="base">
              <a:spcBef>
                <a:spcPct val="0"/>
              </a:spcBef>
              <a:spcAft>
                <a:spcPct val="0"/>
              </a:spcAft>
              <a:buClrTx/>
              <a:buSzPct val="100000"/>
            </a:pPr>
            <a:endParaRPr lang="el-GR" altLang="el-GR" sz="1650" kern="1200">
              <a:cs typeface="+mn-cs"/>
            </a:endParaRPr>
          </a:p>
          <a:p>
            <a:pPr algn="ctr"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Tx/>
              <a:buSzPct val="100000"/>
            </a:pPr>
            <a:r>
              <a:rPr lang="el-GR" altLang="el-GR" sz="1650" kern="1200">
                <a:cs typeface="+mn-cs"/>
              </a:rPr>
              <a:t>Τι απαιτείται σε αυτή τη φάση;</a:t>
            </a:r>
          </a:p>
          <a:p>
            <a:pPr algn="just" defTabSz="336947" fontAlgn="base">
              <a:spcBef>
                <a:spcPct val="0"/>
              </a:spcBef>
              <a:spcAft>
                <a:spcPct val="0"/>
              </a:spcAft>
              <a:buClrTx/>
              <a:buSzPct val="100000"/>
            </a:pPr>
            <a:r>
              <a:rPr lang="el-GR" altLang="el-GR" sz="1650" kern="1200">
                <a:cs typeface="+mn-cs"/>
              </a:rPr>
              <a:t>• οργανική ένταξη και ενσωμάτωση του ή των  χρησιμοποιούμενων υπολογιστικών περιβαλλόντων (εκπαιδευτικό λογισμικό/ υλικό)</a:t>
            </a:r>
          </a:p>
          <a:p>
            <a:pPr algn="just" defTabSz="336947" fontAlgn="base">
              <a:spcBef>
                <a:spcPct val="0"/>
              </a:spcBef>
              <a:spcAft>
                <a:spcPct val="0"/>
              </a:spcAft>
              <a:buClrTx/>
              <a:buSzPct val="100000"/>
            </a:pPr>
            <a:r>
              <a:rPr lang="el-GR" altLang="el-GR" sz="1650" kern="1200">
                <a:cs typeface="+mn-cs"/>
              </a:rPr>
              <a:t>• τεκμηρίωση χρήσης του εκπαιδευτικού λογισμικού</a:t>
            </a:r>
          </a:p>
          <a:p>
            <a:pPr algn="just" defTabSz="336947" fontAlgn="base">
              <a:spcBef>
                <a:spcPct val="0"/>
              </a:spcBef>
              <a:spcAft>
                <a:spcPct val="0"/>
              </a:spcAft>
              <a:buClrTx/>
              <a:buSzPct val="100000"/>
            </a:pPr>
            <a:r>
              <a:rPr lang="el-GR" altLang="el-GR" sz="1650" kern="1200">
                <a:cs typeface="+mn-cs"/>
              </a:rPr>
              <a:t>• ποια είναι η προστιθέμενη αξία του, με έμφαση στις δυνατότητες, που παρέχει και γενικά τα πλεονεκτήματα που προσθέτει το περιβάλλον αυτό στην επίτευξη του σκοπού και των στόχων του σεναρίου</a:t>
            </a:r>
          </a:p>
          <a:p>
            <a:pPr algn="just" defTabSz="336947" fontAlgn="base">
              <a:spcBef>
                <a:spcPct val="0"/>
              </a:spcBef>
              <a:spcAft>
                <a:spcPct val="0"/>
              </a:spcAft>
              <a:buClrTx/>
              <a:buSzPct val="100000"/>
            </a:pPr>
            <a:r>
              <a:rPr lang="el-GR" altLang="el-GR" sz="1650" kern="1200">
                <a:cs typeface="+mn-cs"/>
              </a:rPr>
              <a:t>• σύγκριση με τον συμβατικό τρόπο διδασκαλίας</a:t>
            </a:r>
          </a:p>
          <a:p>
            <a:pPr algn="just"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Tx/>
              <a:buSzPct val="100000"/>
            </a:pPr>
            <a:r>
              <a:rPr lang="el-GR" altLang="el-GR" sz="1650" kern="1200">
                <a:cs typeface="+mn-cs"/>
              </a:rPr>
              <a:t> </a:t>
            </a:r>
          </a:p>
          <a:p>
            <a:pPr algn="ctr" defTabSz="336947" fontAlgn="base">
              <a:spcBef>
                <a:spcPct val="0"/>
              </a:spcBef>
              <a:spcAft>
                <a:spcPct val="0"/>
              </a:spcAft>
              <a:buClrTx/>
              <a:buSzPct val="100000"/>
            </a:pPr>
            <a:endParaRPr lang="el-GR" altLang="el-GR" sz="1650" kern="1200">
              <a:cs typeface="+mn-cs"/>
            </a:endParaRPr>
          </a:p>
        </p:txBody>
      </p:sp>
      <p:sp>
        <p:nvSpPr>
          <p:cNvPr id="87042" name="Text Box 2"/>
          <p:cNvSpPr txBox="1">
            <a:spLocks noChangeArrowheads="1"/>
          </p:cNvSpPr>
          <p:nvPr/>
        </p:nvSpPr>
        <p:spPr bwMode="auto">
          <a:xfrm>
            <a:off x="1485900" y="1512094"/>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kern="1200">
                <a:latin typeface="Calibri" panose="020F0502020204030204" pitchFamily="34" charset="0"/>
                <a:cs typeface="+mn-cs"/>
              </a:rPr>
              <a:t> </a:t>
            </a:r>
          </a:p>
        </p:txBody>
      </p:sp>
    </p:spTree>
    <p:extLst>
      <p:ext uri="{BB962C8B-B14F-4D97-AF65-F5344CB8AC3E}">
        <p14:creationId xmlns:p14="http://schemas.microsoft.com/office/powerpoint/2010/main" val="1203723108"/>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p>
            <a:pPr marL="0" lvl="0" indent="0" algn="l" rtl="0">
              <a:lnSpc>
                <a:spcPct val="120000"/>
              </a:lnSpc>
              <a:spcBef>
                <a:spcPts val="0"/>
              </a:spcBef>
              <a:spcAft>
                <a:spcPts val="0"/>
              </a:spcAft>
              <a:buNone/>
            </a:pPr>
            <a:r>
              <a:rPr lang="el" sz="2300">
                <a:solidFill>
                  <a:srgbClr val="1D2125"/>
                </a:solidFill>
                <a:highlight>
                  <a:srgbClr val="FFFFFF"/>
                </a:highlight>
                <a:latin typeface="Arial"/>
                <a:ea typeface="Arial"/>
                <a:cs typeface="Arial"/>
                <a:sym typeface="Arial"/>
              </a:rPr>
              <a:t> "Φωτόδεντρο - Εκπαιδευτικά Σενάρια"</a:t>
            </a:r>
            <a:endParaRPr sz="2300">
              <a:solidFill>
                <a:srgbClr val="1D2125"/>
              </a:solidFill>
              <a:highlight>
                <a:srgbClr val="FFFFFF"/>
              </a:highlight>
              <a:latin typeface="Arial"/>
              <a:ea typeface="Arial"/>
              <a:cs typeface="Arial"/>
              <a:sym typeface="Arial"/>
            </a:endParaRPr>
          </a:p>
          <a:p>
            <a:pPr marL="0" lvl="0" indent="0" algn="l" rtl="0">
              <a:spcBef>
                <a:spcPts val="600"/>
              </a:spcBef>
              <a:spcAft>
                <a:spcPts val="0"/>
              </a:spcAft>
              <a:buNone/>
            </a:pPr>
            <a:endParaRPr/>
          </a:p>
          <a:p>
            <a:pPr marL="0" lvl="0" indent="0" algn="l" rtl="0">
              <a:spcBef>
                <a:spcPts val="0"/>
              </a:spcBef>
              <a:spcAft>
                <a:spcPts val="0"/>
              </a:spcAft>
              <a:buNone/>
            </a:pPr>
            <a:endParaRPr/>
          </a:p>
        </p:txBody>
      </p:sp>
      <p:sp>
        <p:nvSpPr>
          <p:cNvPr id="334" name="Google Shape;334;p2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endParaRPr sz="1150">
              <a:solidFill>
                <a:srgbClr val="1D2125"/>
              </a:solidFill>
              <a:highlight>
                <a:srgbClr val="F8F9FA"/>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8F9FA"/>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8F9FA"/>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8F9FA"/>
              </a:highlight>
              <a:latin typeface="Arial"/>
              <a:ea typeface="Arial"/>
              <a:cs typeface="Arial"/>
              <a:sym typeface="Arial"/>
            </a:endParaRPr>
          </a:p>
          <a:p>
            <a:pPr marL="0" lvl="0" indent="0" algn="l" rtl="0">
              <a:spcBef>
                <a:spcPts val="1200"/>
              </a:spcBef>
              <a:spcAft>
                <a:spcPts val="0"/>
              </a:spcAft>
              <a:buNone/>
            </a:pPr>
            <a:endParaRPr sz="1150">
              <a:solidFill>
                <a:srgbClr val="1D2125"/>
              </a:solidFill>
              <a:highlight>
                <a:srgbClr val="F8F9FA"/>
              </a:highlight>
            </a:endParaRPr>
          </a:p>
          <a:p>
            <a:pPr marL="0" lvl="0" indent="0" algn="l" rtl="0">
              <a:spcBef>
                <a:spcPts val="1200"/>
              </a:spcBef>
              <a:spcAft>
                <a:spcPts val="0"/>
              </a:spcAft>
              <a:buNone/>
            </a:pPr>
            <a:endParaRPr sz="1150">
              <a:solidFill>
                <a:srgbClr val="1D2125"/>
              </a:solidFill>
              <a:highlight>
                <a:srgbClr val="F8F9FA"/>
              </a:highlight>
            </a:endParaRPr>
          </a:p>
          <a:p>
            <a:pPr marL="0" lvl="0" indent="0" algn="l" rtl="0">
              <a:spcBef>
                <a:spcPts val="1200"/>
              </a:spcBef>
              <a:spcAft>
                <a:spcPts val="0"/>
              </a:spcAft>
              <a:buNone/>
            </a:pPr>
            <a:r>
              <a:rPr lang="el" sz="2271">
                <a:solidFill>
                  <a:srgbClr val="1D2125"/>
                </a:solidFill>
                <a:highlight>
                  <a:srgbClr val="F8F9FA"/>
                </a:highlight>
                <a:latin typeface="Arial"/>
                <a:ea typeface="Arial"/>
                <a:cs typeface="Arial"/>
                <a:sym typeface="Arial"/>
              </a:rPr>
              <a:t>To Φωτόδεντρο Εκπαιδευτικά Σενάρια (Φωτόδεντρο Learning Scenario ή Φωτόδεντρο LS) είναι το Πανελλήνιο Αποθετήριο Εκπαιδευτικών Σεναρίων του Υπουργείου Παιδείας &amp; Θρησκευμάτων (ΥΠΑΙΘ) για την Πρωτοβάθμια και Δευτεροβάθμια Εκπαίδευση.</a:t>
            </a:r>
            <a:endParaRPr sz="2271">
              <a:solidFill>
                <a:srgbClr val="1D2125"/>
              </a:solidFill>
              <a:highlight>
                <a:srgbClr val="F8F9FA"/>
              </a:highlight>
              <a:latin typeface="Arial"/>
              <a:ea typeface="Arial"/>
              <a:cs typeface="Arial"/>
              <a:sym typeface="Arial"/>
            </a:endParaRPr>
          </a:p>
          <a:p>
            <a:pPr marL="0" lvl="0" indent="0" algn="l" rtl="0">
              <a:spcBef>
                <a:spcPts val="1200"/>
              </a:spcBef>
              <a:spcAft>
                <a:spcPts val="0"/>
              </a:spcAft>
              <a:buNone/>
            </a:pPr>
            <a:r>
              <a:rPr lang="el" sz="2271">
                <a:solidFill>
                  <a:srgbClr val="1D2125"/>
                </a:solidFill>
                <a:highlight>
                  <a:srgbClr val="F8F9FA"/>
                </a:highlight>
                <a:latin typeface="Arial"/>
                <a:ea typeface="Arial"/>
                <a:cs typeface="Arial"/>
                <a:sym typeface="Arial"/>
              </a:rPr>
              <a:t>Όμως, όπως όλα τα αποθετήρια της οικογένειας «Φωτόδεντρο», είναι ανοιχτό σε όλους, εκπαιδευτικούς, μαθητές και μαθήτριες, γονείς αλλά και κάθε ενδιαφερόμενο. </a:t>
            </a:r>
            <a:endParaRPr sz="2271">
              <a:solidFill>
                <a:srgbClr val="1D2125"/>
              </a:solidFill>
              <a:highlight>
                <a:srgbClr val="F8F9FA"/>
              </a:highlight>
              <a:latin typeface="Arial"/>
              <a:ea typeface="Arial"/>
              <a:cs typeface="Arial"/>
              <a:sym typeface="Arial"/>
            </a:endParaRPr>
          </a:p>
          <a:p>
            <a:pPr marL="0" lvl="0" indent="0" algn="l" rtl="0">
              <a:spcBef>
                <a:spcPts val="1200"/>
              </a:spcBef>
              <a:spcAft>
                <a:spcPts val="1200"/>
              </a:spcAft>
              <a:buNone/>
            </a:pPr>
            <a:endParaRPr/>
          </a:p>
        </p:txBody>
      </p:sp>
      <p:pic>
        <p:nvPicPr>
          <p:cNvPr id="335" name="Google Shape;335;p22"/>
          <p:cNvPicPr preferRelativeResize="0"/>
          <p:nvPr/>
        </p:nvPicPr>
        <p:blipFill>
          <a:blip r:embed="rId3">
            <a:alphaModFix/>
          </a:blip>
          <a:stretch>
            <a:fillRect/>
          </a:stretch>
        </p:blipFill>
        <p:spPr>
          <a:xfrm>
            <a:off x="2188975" y="1320825"/>
            <a:ext cx="4216874" cy="164234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1628776" y="421481"/>
            <a:ext cx="5831681" cy="982266"/>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b="1" kern="1200">
                <a:solidFill>
                  <a:srgbClr val="1F497D"/>
                </a:solidFill>
                <a:cs typeface="+mn-cs"/>
              </a:rPr>
              <a:t> Δραστηριότητες εμπέδωσης του γνωστικού αντικειμένου</a:t>
            </a:r>
          </a:p>
          <a:p>
            <a:pPr algn="ctr"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Κατανόηση και αφομοίωση των νέων γνώσεων</a:t>
            </a: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Χρήση παρεμφερών διδακτικών στρατηγικών με τις δραστηριότητες διδασκαλίας</a:t>
            </a: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 Συνήθως οι δραστηριότητες εμπέδωσης λαμβάνουν χώρα μέσω ερωτοαποκρίσεων, πρακτικών επίλυσης προβλημάτων και εφαρμογής των γνώσεων που έχουν αποκτηθεί σε συγκεκριμένες καταστάσεις</a:t>
            </a: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Τεκμηρίωση χρήσης υπολογιστικού περιβάλλοντος εκπαιδευτικού υλικού</a:t>
            </a:r>
          </a:p>
          <a:p>
            <a:pPr algn="just" defTabSz="336947" fontAlgn="base">
              <a:spcBef>
                <a:spcPct val="0"/>
              </a:spcBef>
              <a:spcAft>
                <a:spcPct val="0"/>
              </a:spcAft>
              <a:buClr>
                <a:srgbClr val="1F497D"/>
              </a:buClr>
              <a:buSzPct val="45000"/>
            </a:pPr>
            <a:endParaRPr lang="el-GR" altLang="el-GR" sz="1650" kern="1200">
              <a:cs typeface="+mn-cs"/>
            </a:endParaRPr>
          </a:p>
          <a:p>
            <a:pPr algn="ctr" defTabSz="336947" fontAlgn="base">
              <a:spcBef>
                <a:spcPct val="0"/>
              </a:spcBef>
              <a:spcAft>
                <a:spcPct val="0"/>
              </a:spcAft>
              <a:buClrTx/>
              <a:buSzPct val="100000"/>
            </a:pPr>
            <a:r>
              <a:rPr lang="el-GR" altLang="el-GR" sz="1650" kern="1200">
                <a:cs typeface="+mn-cs"/>
              </a:rPr>
              <a:t> </a:t>
            </a:r>
          </a:p>
          <a:p>
            <a:pPr algn="ctr" defTabSz="336947" fontAlgn="base">
              <a:spcBef>
                <a:spcPct val="0"/>
              </a:spcBef>
              <a:spcAft>
                <a:spcPct val="0"/>
              </a:spcAft>
              <a:buClrTx/>
              <a:buSzPct val="100000"/>
            </a:pPr>
            <a:endParaRPr lang="el-GR" altLang="el-GR" sz="1650" kern="1200">
              <a:cs typeface="+mn-cs"/>
            </a:endParaRPr>
          </a:p>
        </p:txBody>
      </p:sp>
      <p:sp>
        <p:nvSpPr>
          <p:cNvPr id="88066" name="Text Box 2"/>
          <p:cNvSpPr txBox="1">
            <a:spLocks noChangeArrowheads="1"/>
          </p:cNvSpPr>
          <p:nvPr/>
        </p:nvSpPr>
        <p:spPr bwMode="auto">
          <a:xfrm>
            <a:off x="1485900" y="1512094"/>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kern="1200">
                <a:latin typeface="Calibri" panose="020F0502020204030204" pitchFamily="34" charset="0"/>
                <a:cs typeface="+mn-cs"/>
              </a:rPr>
              <a:t> </a:t>
            </a:r>
          </a:p>
        </p:txBody>
      </p:sp>
    </p:spTree>
    <p:extLst>
      <p:ext uri="{BB962C8B-B14F-4D97-AF65-F5344CB8AC3E}">
        <p14:creationId xmlns:p14="http://schemas.microsoft.com/office/powerpoint/2010/main" val="78654948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89089" name="Text Box 1"/>
          <p:cNvSpPr txBox="1">
            <a:spLocks noChangeArrowheads="1"/>
          </p:cNvSpPr>
          <p:nvPr/>
        </p:nvSpPr>
        <p:spPr bwMode="auto">
          <a:xfrm>
            <a:off x="1628776" y="529829"/>
            <a:ext cx="5831681" cy="982265"/>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b="1" kern="1200">
                <a:solidFill>
                  <a:srgbClr val="1F497D"/>
                </a:solidFill>
                <a:cs typeface="+mn-cs"/>
              </a:rPr>
              <a:t> Μεταγνωστικές Δραστηριότητες</a:t>
            </a:r>
          </a:p>
          <a:p>
            <a:pPr algn="ctr" defTabSz="336947" fontAlgn="base">
              <a:spcBef>
                <a:spcPct val="0"/>
              </a:spcBef>
              <a:spcAft>
                <a:spcPct val="0"/>
              </a:spcAft>
              <a:buClrTx/>
              <a:buSzPct val="100000"/>
            </a:pPr>
            <a:endParaRPr lang="el-GR" altLang="el-GR" b="1" kern="1200">
              <a:solidFill>
                <a:srgbClr val="1F497D"/>
              </a:solidFill>
              <a:cs typeface="+mn-cs"/>
            </a:endParaRPr>
          </a:p>
          <a:p>
            <a:pPr algn="ctr" defTabSz="336947" fontAlgn="base">
              <a:spcBef>
                <a:spcPct val="0"/>
              </a:spcBef>
              <a:spcAft>
                <a:spcPct val="0"/>
              </a:spcAft>
              <a:buClrTx/>
              <a:buSzPct val="100000"/>
            </a:pPr>
            <a:endParaRPr lang="el-GR" altLang="el-GR" b="1" kern="1200">
              <a:solidFill>
                <a:srgbClr val="1F497D"/>
              </a:solidFill>
              <a:cs typeface="+mn-cs"/>
            </a:endParaRPr>
          </a:p>
          <a:p>
            <a:pPr algn="ctr" defTabSz="336947" fontAlgn="base">
              <a:spcBef>
                <a:spcPct val="0"/>
              </a:spcBef>
              <a:spcAft>
                <a:spcPct val="0"/>
              </a:spcAft>
              <a:buClrTx/>
              <a:buSzPct val="100000"/>
            </a:pPr>
            <a:r>
              <a:rPr lang="el-GR" altLang="el-GR" b="1" kern="1200">
                <a:solidFill>
                  <a:srgbClr val="1F497D"/>
                </a:solidFill>
                <a:cs typeface="+mn-cs"/>
              </a:rPr>
              <a:t> </a:t>
            </a:r>
          </a:p>
          <a:p>
            <a:pPr algn="ctr" defTabSz="336947" fontAlgn="base">
              <a:spcBef>
                <a:spcPct val="0"/>
              </a:spcBef>
              <a:spcAft>
                <a:spcPct val="0"/>
              </a:spcAft>
              <a:buClrTx/>
              <a:buSzPct val="100000"/>
            </a:pPr>
            <a:endParaRPr lang="el-GR" altLang="el-GR" sz="1650" kern="1200">
              <a:cs typeface="+mn-cs"/>
            </a:endParaRP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Σύνοψη του μαθήματος και των νέων γνώσεων που αποκτήθηκαν.</a:t>
            </a: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Αντιπαραβολή και σύγκριση των γνώσεων που αποκτήθηκαν με τις αρχικές ιδέες και αναπαραστάσεις. </a:t>
            </a: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Δουλειά για το σπίτι.</a:t>
            </a:r>
          </a:p>
          <a:p>
            <a:pPr algn="just" defTabSz="336947" fontAlgn="base">
              <a:spcBef>
                <a:spcPct val="0"/>
              </a:spcBef>
              <a:spcAft>
                <a:spcPct val="0"/>
              </a:spcAft>
              <a:buClr>
                <a:srgbClr val="1F497D"/>
              </a:buClr>
              <a:buSzPct val="45000"/>
              <a:buFont typeface="Wingdings" panose="05000000000000000000" pitchFamily="2" charset="2"/>
              <a:buChar char=""/>
            </a:pPr>
            <a:r>
              <a:rPr lang="el-GR" altLang="el-GR" sz="1650" kern="1200">
                <a:cs typeface="+mn-cs"/>
              </a:rPr>
              <a:t>Μεταγνωστική αξιολόγηση.</a:t>
            </a:r>
          </a:p>
          <a:p>
            <a:pPr algn="just" defTabSz="336947" fontAlgn="base">
              <a:spcBef>
                <a:spcPct val="0"/>
              </a:spcBef>
              <a:spcAft>
                <a:spcPct val="0"/>
              </a:spcAft>
              <a:buClr>
                <a:srgbClr val="1F497D"/>
              </a:buClr>
              <a:buSzPct val="45000"/>
            </a:pPr>
            <a:endParaRPr lang="el-GR" altLang="el-GR" sz="1650" kern="1200">
              <a:solidFill>
                <a:srgbClr val="808080"/>
              </a:solidFill>
              <a:cs typeface="+mn-cs"/>
            </a:endParaRPr>
          </a:p>
          <a:p>
            <a:pPr algn="just" defTabSz="336947" fontAlgn="base">
              <a:spcBef>
                <a:spcPct val="0"/>
              </a:spcBef>
              <a:spcAft>
                <a:spcPct val="0"/>
              </a:spcAft>
              <a:buClr>
                <a:srgbClr val="1F497D"/>
              </a:buClr>
              <a:buSzPct val="45000"/>
            </a:pPr>
            <a:r>
              <a:rPr lang="el-GR" altLang="el-GR" sz="1650" b="1" kern="1200">
                <a:solidFill>
                  <a:srgbClr val="808080"/>
                </a:solidFill>
                <a:cs typeface="+mn-cs"/>
              </a:rPr>
              <a:t>Μεταγνώση: γνώση που διαθέτουμε σχετικά με τη δική μας γνωστική διαδικασία.</a:t>
            </a:r>
          </a:p>
          <a:p>
            <a:pPr algn="just" defTabSz="336947" fontAlgn="base">
              <a:spcBef>
                <a:spcPct val="0"/>
              </a:spcBef>
              <a:spcAft>
                <a:spcPct val="0"/>
              </a:spcAft>
              <a:buClr>
                <a:srgbClr val="1F497D"/>
              </a:buClr>
              <a:buSzPct val="45000"/>
            </a:pPr>
            <a:endParaRPr lang="el-GR" altLang="el-GR" sz="1650" kern="1200">
              <a:cs typeface="+mn-cs"/>
            </a:endParaRPr>
          </a:p>
          <a:p>
            <a:pPr algn="just" defTabSz="336947" fontAlgn="base">
              <a:spcBef>
                <a:spcPct val="0"/>
              </a:spcBef>
              <a:spcAft>
                <a:spcPct val="0"/>
              </a:spcAft>
              <a:buClr>
                <a:srgbClr val="1F497D"/>
              </a:buClr>
              <a:buSzPct val="45000"/>
              <a:buFont typeface="Wingdings" panose="05000000000000000000" pitchFamily="2" charset="2"/>
              <a:buChar char=""/>
            </a:pPr>
            <a:endParaRPr lang="el-GR" altLang="el-GR" sz="1650" kern="1200">
              <a:cs typeface="+mn-cs"/>
            </a:endParaRPr>
          </a:p>
          <a:p>
            <a:pPr algn="just" defTabSz="336947" fontAlgn="base">
              <a:spcBef>
                <a:spcPct val="0"/>
              </a:spcBef>
              <a:spcAft>
                <a:spcPct val="0"/>
              </a:spcAft>
              <a:buClr>
                <a:srgbClr val="1F497D"/>
              </a:buClr>
              <a:buSzPct val="45000"/>
            </a:pPr>
            <a:endParaRPr lang="el-GR" altLang="el-GR" sz="1650" kern="1200">
              <a:cs typeface="+mn-cs"/>
            </a:endParaRPr>
          </a:p>
        </p:txBody>
      </p:sp>
      <p:sp>
        <p:nvSpPr>
          <p:cNvPr id="89090" name="Text Box 2"/>
          <p:cNvSpPr txBox="1">
            <a:spLocks noChangeArrowheads="1"/>
          </p:cNvSpPr>
          <p:nvPr/>
        </p:nvSpPr>
        <p:spPr bwMode="auto">
          <a:xfrm>
            <a:off x="1485900" y="1512094"/>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kern="1200">
                <a:latin typeface="Calibri" panose="020F0502020204030204" pitchFamily="34" charset="0"/>
                <a:cs typeface="+mn-cs"/>
              </a:rPr>
              <a:t> </a:t>
            </a:r>
          </a:p>
        </p:txBody>
      </p:sp>
      <p:sp>
        <p:nvSpPr>
          <p:cNvPr id="89091" name="Text Box 3"/>
          <p:cNvSpPr txBox="1">
            <a:spLocks noChangeArrowheads="1"/>
          </p:cNvSpPr>
          <p:nvPr/>
        </p:nvSpPr>
        <p:spPr bwMode="auto">
          <a:xfrm>
            <a:off x="954882" y="2996804"/>
            <a:ext cx="1494235"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336947" fontAlgn="base">
              <a:spcBef>
                <a:spcPct val="0"/>
              </a:spcBef>
              <a:spcAft>
                <a:spcPct val="0"/>
              </a:spcAft>
              <a:buSzPct val="100000"/>
            </a:pPr>
            <a:endParaRPr lang="el-GR" sz="1800" kern="1200">
              <a:solidFill>
                <a:srgbClr val="FFFFFF"/>
              </a:solidFill>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152736893"/>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1628776" y="421481"/>
            <a:ext cx="5831681" cy="982266"/>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b="1" kern="1200">
                <a:solidFill>
                  <a:srgbClr val="1F497D"/>
                </a:solidFill>
                <a:cs typeface="+mn-cs"/>
              </a:rPr>
              <a:t>Φύλλα εργασίας και δραστηριότητες υλοποίησης του σεναρίου</a:t>
            </a:r>
          </a:p>
          <a:p>
            <a:pPr algn="ctr" defTabSz="336947" fontAlgn="base">
              <a:spcBef>
                <a:spcPct val="0"/>
              </a:spcBef>
              <a:spcAft>
                <a:spcPct val="0"/>
              </a:spcAft>
              <a:buClrTx/>
              <a:buSzPct val="100000"/>
            </a:pPr>
            <a:endParaRPr lang="el-GR" altLang="el-GR" sz="2100" b="1" kern="1200">
              <a:solidFill>
                <a:srgbClr val="1F497D"/>
              </a:solidFill>
              <a:cs typeface="+mn-cs"/>
            </a:endParaRPr>
          </a:p>
          <a:p>
            <a:pPr algn="ctr" defTabSz="336947" fontAlgn="base">
              <a:spcBef>
                <a:spcPct val="0"/>
              </a:spcBef>
              <a:spcAft>
                <a:spcPct val="0"/>
              </a:spcAft>
              <a:buClrTx/>
              <a:buSzPct val="100000"/>
            </a:pPr>
            <a:r>
              <a:rPr lang="el-GR" altLang="el-GR" sz="2100" kern="1200">
                <a:cs typeface="+mn-cs"/>
              </a:rPr>
              <a:t>Κάθε δραστηριότητα του σεναρίου υποστηρίζει την επίτευξη ενός ή περισσότερων μαθησιακών αποτελεσμάτων</a:t>
            </a:r>
          </a:p>
          <a:p>
            <a:pPr algn="ctr" defTabSz="336947" fontAlgn="base">
              <a:spcBef>
                <a:spcPct val="0"/>
              </a:spcBef>
              <a:spcAft>
                <a:spcPct val="0"/>
              </a:spcAft>
              <a:buClrTx/>
              <a:buSzPct val="100000"/>
            </a:pPr>
            <a:endParaRPr lang="el-GR" altLang="el-GR" sz="2100" kern="1200">
              <a:cs typeface="+mn-cs"/>
            </a:endParaRPr>
          </a:p>
          <a:p>
            <a:pPr algn="ctr" defTabSz="336947" fontAlgn="base">
              <a:spcBef>
                <a:spcPct val="0"/>
              </a:spcBef>
              <a:spcAft>
                <a:spcPct val="0"/>
              </a:spcAft>
              <a:buClrTx/>
              <a:buSzPct val="100000"/>
            </a:pPr>
            <a:r>
              <a:rPr lang="el-GR" altLang="el-GR" sz="2100" kern="1200">
                <a:cs typeface="+mn-cs"/>
              </a:rPr>
              <a:t>Κάθε δραστηριότητα ακολουθεί μία ή</a:t>
            </a:r>
            <a:br>
              <a:rPr lang="el-GR" altLang="el-GR" sz="2100" kern="1200">
                <a:cs typeface="+mn-cs"/>
              </a:rPr>
            </a:br>
            <a:r>
              <a:rPr lang="el-GR" altLang="el-GR" sz="2100" kern="1200">
                <a:cs typeface="+mn-cs"/>
              </a:rPr>
              <a:t>περισσότερες διδακτικές στρατηγικές  </a:t>
            </a:r>
          </a:p>
        </p:txBody>
      </p:sp>
      <p:sp>
        <p:nvSpPr>
          <p:cNvPr id="90114" name="Text Box 2"/>
          <p:cNvSpPr txBox="1">
            <a:spLocks noChangeArrowheads="1"/>
          </p:cNvSpPr>
          <p:nvPr/>
        </p:nvSpPr>
        <p:spPr bwMode="auto">
          <a:xfrm>
            <a:off x="1485900" y="1512094"/>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ClrTx/>
              <a:buSzPct val="100000"/>
            </a:pPr>
            <a:r>
              <a:rPr lang="el-GR" altLang="el-GR" kern="1200">
                <a:latin typeface="Calibri" panose="020F0502020204030204" pitchFamily="34" charset="0"/>
                <a:cs typeface="+mn-cs"/>
              </a:rPr>
              <a:t> </a:t>
            </a:r>
          </a:p>
        </p:txBody>
      </p:sp>
    </p:spTree>
    <p:extLst>
      <p:ext uri="{BB962C8B-B14F-4D97-AF65-F5344CB8AC3E}">
        <p14:creationId xmlns:p14="http://schemas.microsoft.com/office/powerpoint/2010/main" val="209887960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1137" name="Text Box 1"/>
          <p:cNvSpPr txBox="1">
            <a:spLocks noChangeArrowheads="1"/>
          </p:cNvSpPr>
          <p:nvPr/>
        </p:nvSpPr>
        <p:spPr bwMode="auto">
          <a:xfrm>
            <a:off x="1485900" y="205979"/>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2700" b="1" kern="1200">
                <a:solidFill>
                  <a:srgbClr val="1F497D"/>
                </a:solidFill>
                <a:cs typeface="+mn-cs"/>
              </a:rPr>
              <a:t>Φύλλα εργασίας </a:t>
            </a:r>
          </a:p>
        </p:txBody>
      </p:sp>
      <p:sp>
        <p:nvSpPr>
          <p:cNvPr id="91138" name="Text Box 2"/>
          <p:cNvSpPr txBox="1">
            <a:spLocks noChangeArrowheads="1"/>
          </p:cNvSpPr>
          <p:nvPr/>
        </p:nvSpPr>
        <p:spPr bwMode="auto">
          <a:xfrm>
            <a:off x="1466850" y="1195388"/>
            <a:ext cx="6172200" cy="3826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ts val="479"/>
              </a:spcBef>
              <a:spcAft>
                <a:spcPts val="1060"/>
              </a:spcAft>
              <a:buSzPct val="100000"/>
              <a:buFont typeface="Arial" panose="020B0604020202020204" pitchFamily="34" charset="0"/>
              <a:buChar char="•"/>
            </a:pPr>
            <a:r>
              <a:rPr lang="el-GR" altLang="el-GR" kern="1200">
                <a:latin typeface="Calibri" panose="020F0502020204030204" pitchFamily="34" charset="0"/>
                <a:cs typeface="+mn-cs"/>
              </a:rPr>
              <a:t> Πρέπει να περιλαμβάνουν: </a:t>
            </a:r>
          </a:p>
          <a:p>
            <a:pPr defTabSz="336947" fontAlgn="base">
              <a:spcBef>
                <a:spcPct val="0"/>
              </a:spcBef>
              <a:spcAft>
                <a:spcPts val="1060"/>
              </a:spcAft>
              <a:buSzPct val="45000"/>
              <a:buFont typeface="Wingdings" panose="05000000000000000000" pitchFamily="2" charset="2"/>
              <a:buChar char=""/>
            </a:pPr>
            <a:r>
              <a:rPr lang="el-GR" altLang="el-GR" sz="1650" b="1" kern="1200">
                <a:latin typeface="Calibri" panose="020F0502020204030204" pitchFamily="34" charset="0"/>
                <a:cs typeface="+mn-cs"/>
              </a:rPr>
              <a:t>λεπτομερή περιγραφή των βημάτων</a:t>
            </a:r>
            <a:r>
              <a:rPr lang="el-GR" altLang="el-GR" sz="1650" kern="1200">
                <a:latin typeface="Calibri" panose="020F0502020204030204" pitchFamily="34" charset="0"/>
                <a:cs typeface="+mn-cs"/>
              </a:rPr>
              <a:t> που θα ακολουθήσει ο μαθητής/τρια, καθώς και του χρόνου που θα έχει στη διάθεσή του ώστε να πραγματοποιήσει μια μαθησιακή δραστηριότητα </a:t>
            </a:r>
          </a:p>
          <a:p>
            <a:pPr defTabSz="336947" fontAlgn="base">
              <a:spcBef>
                <a:spcPct val="0"/>
              </a:spcBef>
              <a:spcAft>
                <a:spcPts val="1060"/>
              </a:spcAft>
              <a:buSzPct val="45000"/>
              <a:buFont typeface="Wingdings" panose="05000000000000000000" pitchFamily="2" charset="2"/>
              <a:buChar char=""/>
            </a:pPr>
            <a:r>
              <a:rPr lang="el-GR" altLang="el-GR" sz="1650" b="1" kern="1200">
                <a:latin typeface="Calibri" panose="020F0502020204030204" pitchFamily="34" charset="0"/>
                <a:cs typeface="+mn-cs"/>
              </a:rPr>
              <a:t>οδηγίες</a:t>
            </a:r>
            <a:r>
              <a:rPr lang="el-GR" altLang="el-GR" sz="1650" kern="1200">
                <a:latin typeface="Calibri" panose="020F0502020204030204" pitchFamily="34" charset="0"/>
                <a:cs typeface="+mn-cs"/>
              </a:rPr>
              <a:t> με βάση τις οποίες θα προσεγγίσει το λογισμικό ή τους ιστότοπους στους οποίους θα πλοηγηθεί </a:t>
            </a:r>
          </a:p>
          <a:p>
            <a:pPr defTabSz="336947" fontAlgn="base">
              <a:spcBef>
                <a:spcPct val="0"/>
              </a:spcBef>
              <a:spcAft>
                <a:spcPts val="1060"/>
              </a:spcAft>
              <a:buSzPct val="45000"/>
              <a:buFont typeface="Wingdings" panose="05000000000000000000" pitchFamily="2" charset="2"/>
              <a:buChar char=""/>
            </a:pPr>
            <a:r>
              <a:rPr lang="el-GR" altLang="el-GR" sz="1650" kern="1200">
                <a:latin typeface="Calibri" panose="020F0502020204030204" pitchFamily="34" charset="0"/>
                <a:cs typeface="+mn-cs"/>
              </a:rPr>
              <a:t>πληροφορίες για το </a:t>
            </a:r>
            <a:r>
              <a:rPr lang="el-GR" altLang="el-GR" sz="1650" b="1" kern="1200">
                <a:latin typeface="Calibri" panose="020F0502020204030204" pitchFamily="34" charset="0"/>
                <a:cs typeface="+mn-cs"/>
              </a:rPr>
              <a:t>τελικό προϊόν</a:t>
            </a:r>
            <a:r>
              <a:rPr lang="el-GR" altLang="el-GR" sz="1650" kern="1200">
                <a:latin typeface="Calibri" panose="020F0502020204030204" pitchFamily="34" charset="0"/>
                <a:cs typeface="+mn-cs"/>
              </a:rPr>
              <a:t> της εργασίας του ίδιου ή της ομάδας </a:t>
            </a:r>
          </a:p>
          <a:p>
            <a:pPr defTabSz="336947" fontAlgn="base">
              <a:spcBef>
                <a:spcPct val="0"/>
              </a:spcBef>
              <a:spcAft>
                <a:spcPts val="1060"/>
              </a:spcAft>
              <a:buSzPct val="45000"/>
              <a:buFont typeface="Wingdings" panose="05000000000000000000" pitchFamily="2" charset="2"/>
              <a:buChar char=""/>
            </a:pPr>
            <a:r>
              <a:rPr lang="el-GR" altLang="el-GR" sz="1650" kern="1200">
                <a:latin typeface="Calibri" panose="020F0502020204030204" pitchFamily="34" charset="0"/>
                <a:cs typeface="+mn-cs"/>
              </a:rPr>
              <a:t>πληροφορίες για το </a:t>
            </a:r>
            <a:r>
              <a:rPr lang="el-GR" altLang="el-GR" sz="1650" b="1" kern="1200">
                <a:latin typeface="Calibri" panose="020F0502020204030204" pitchFamily="34" charset="0"/>
                <a:cs typeface="+mn-cs"/>
              </a:rPr>
              <a:t>χρόνο και τον τρόπο παρουσίασης της εργασίας</a:t>
            </a:r>
            <a:r>
              <a:rPr lang="el-GR" altLang="el-GR" sz="1650" kern="1200">
                <a:latin typeface="Calibri" panose="020F0502020204030204" pitchFamily="34" charset="0"/>
                <a:cs typeface="+mn-cs"/>
              </a:rPr>
              <a:t> στην τάξη ή σε άλλο έντυπο ή ηλεκτρονικό μέσο </a:t>
            </a:r>
          </a:p>
          <a:p>
            <a:pPr defTabSz="336947" fontAlgn="base">
              <a:spcBef>
                <a:spcPct val="0"/>
              </a:spcBef>
              <a:spcAft>
                <a:spcPts val="1060"/>
              </a:spcAft>
              <a:buSzPct val="45000"/>
              <a:buFont typeface="Wingdings" panose="05000000000000000000" pitchFamily="2" charset="2"/>
              <a:buChar char=""/>
            </a:pPr>
            <a:r>
              <a:rPr lang="el-GR" altLang="el-GR" sz="1650" b="1" kern="1200">
                <a:latin typeface="Calibri" panose="020F0502020204030204" pitchFamily="34" charset="0"/>
                <a:cs typeface="+mn-cs"/>
              </a:rPr>
              <a:t>δραστηριότητες αξιολόγησης</a:t>
            </a:r>
          </a:p>
        </p:txBody>
      </p:sp>
    </p:spTree>
    <p:extLst>
      <p:ext uri="{BB962C8B-B14F-4D97-AF65-F5344CB8AC3E}">
        <p14:creationId xmlns:p14="http://schemas.microsoft.com/office/powerpoint/2010/main" val="304412876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2161" name="Text Box 1"/>
          <p:cNvSpPr txBox="1">
            <a:spLocks noChangeArrowheads="1"/>
          </p:cNvSpPr>
          <p:nvPr/>
        </p:nvSpPr>
        <p:spPr bwMode="auto">
          <a:xfrm>
            <a:off x="1518047" y="160735"/>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950" b="1" kern="1200">
                <a:solidFill>
                  <a:srgbClr val="1F497D"/>
                </a:solidFill>
                <a:cs typeface="+mn-cs"/>
              </a:rPr>
              <a:t>Αρχές Σχεδιασμού Διδακτικού Σεναρίου (Πλατφόρμα Αίσωπος)</a:t>
            </a:r>
          </a:p>
        </p:txBody>
      </p:sp>
      <p:sp>
        <p:nvSpPr>
          <p:cNvPr id="92162" name="Text Box 2"/>
          <p:cNvSpPr txBox="1">
            <a:spLocks noChangeArrowheads="1"/>
          </p:cNvSpPr>
          <p:nvPr/>
        </p:nvSpPr>
        <p:spPr bwMode="auto">
          <a:xfrm>
            <a:off x="1485900" y="1200151"/>
            <a:ext cx="61722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800" kern="1200">
                <a:latin typeface="Calibri" panose="020F0502020204030204" pitchFamily="34" charset="0"/>
                <a:cs typeface="+mn-cs"/>
              </a:rPr>
              <a:t>Ο τίτλος του διδακτικού σεναρίου αποτυπώνει με ακρίβεια τη θεματική ενότητα και το περιεχόμενό του.</a:t>
            </a:r>
          </a:p>
          <a:p>
            <a:pPr defTabSz="336947" fontAlgn="base">
              <a:spcBef>
                <a:spcPct val="0"/>
              </a:spcBef>
              <a:spcAft>
                <a:spcPct val="0"/>
              </a:spcAft>
              <a:buClrTx/>
              <a:buSzPct val="100000"/>
            </a:pPr>
            <a:r>
              <a:rPr lang="el-GR" altLang="el-GR" sz="1800" kern="1200">
                <a:latin typeface="Calibri" panose="020F0502020204030204" pitchFamily="34" charset="0"/>
                <a:cs typeface="+mn-cs"/>
              </a:rPr>
              <a:t>Ο χρόνος εφαρμογής του σεναρίου ανταποκρίνεται στον χρόνο που έχει προσδιοριστεί τόσο στο σύνολο του σεναρίου όσο και σε κάθε διακριτή φάση του.</a:t>
            </a:r>
          </a:p>
          <a:p>
            <a:pPr defTabSz="336947" fontAlgn="base">
              <a:spcBef>
                <a:spcPct val="0"/>
              </a:spcBef>
              <a:spcAft>
                <a:spcPct val="0"/>
              </a:spcAft>
              <a:buClrTx/>
              <a:buSzPct val="100000"/>
            </a:pPr>
            <a:r>
              <a:rPr lang="el-GR" altLang="el-GR" sz="1800" kern="1200">
                <a:latin typeface="Calibri" panose="020F0502020204030204" pitchFamily="34" charset="0"/>
                <a:cs typeface="+mn-cs"/>
              </a:rPr>
              <a:t>Η προτεινόμενη υλικοτεχνική υποδομή και η οργάνωση της τάξης είναι κατάλληλες για το προτεινόμενο διδακτικό σενάριο.</a:t>
            </a:r>
          </a:p>
          <a:p>
            <a:pPr defTabSz="336947" fontAlgn="base">
              <a:spcBef>
                <a:spcPct val="0"/>
              </a:spcBef>
              <a:spcAft>
                <a:spcPct val="0"/>
              </a:spcAft>
              <a:buClrTx/>
              <a:buSzPct val="100000"/>
            </a:pPr>
            <a:r>
              <a:rPr lang="el-GR" altLang="el-GR" sz="1800" kern="1200">
                <a:latin typeface="Calibri" panose="020F0502020204030204" pitchFamily="34" charset="0"/>
                <a:cs typeface="+mn-cs"/>
              </a:rPr>
              <a:t>Το σενάριο αξιοποιεί επαρκώς διαδραστικές, πολυμεσικές και πολυτροπικές δυνατότητες, σε εναρμόνιση με τα προσδοκώμενα μαθησιακά αποτελέσματα.</a:t>
            </a:r>
          </a:p>
          <a:p>
            <a:pPr defTabSz="336947" fontAlgn="base">
              <a:spcBef>
                <a:spcPct val="0"/>
              </a:spcBef>
              <a:spcAft>
                <a:spcPct val="0"/>
              </a:spcAft>
              <a:buClrTx/>
              <a:buSzPct val="100000"/>
            </a:pPr>
            <a:r>
              <a:rPr lang="el-GR" altLang="el-GR" sz="1800" kern="1200">
                <a:latin typeface="Calibri" panose="020F0502020204030204" pitchFamily="34" charset="0"/>
                <a:cs typeface="+mn-cs"/>
              </a:rPr>
              <a:t>Το θεωρητικό/μεθοδολογικό πλαίσιο που υιοθετείται στο σενάριο υποστηρίζεται από τις προτεινόμενες δραστηριότητές του.</a:t>
            </a:r>
          </a:p>
          <a:p>
            <a:pPr defTabSz="336947" fontAlgn="base">
              <a:spcBef>
                <a:spcPct val="0"/>
              </a:spcBef>
              <a:spcAft>
                <a:spcPts val="1060"/>
              </a:spcAft>
              <a:buClrTx/>
              <a:buSzPct val="45000"/>
            </a:pPr>
            <a:endParaRPr lang="el-GR" altLang="el-GR" sz="1800" kern="1200">
              <a:latin typeface="Calibri" panose="020F0502020204030204" pitchFamily="34" charset="0"/>
              <a:cs typeface="+mn-cs"/>
            </a:endParaRPr>
          </a:p>
          <a:p>
            <a:pPr defTabSz="336947" fontAlgn="base">
              <a:spcBef>
                <a:spcPts val="479"/>
              </a:spcBef>
              <a:spcAft>
                <a:spcPts val="1060"/>
              </a:spcAft>
              <a:buClrTx/>
              <a:buSzPct val="100000"/>
            </a:pPr>
            <a:endParaRPr lang="el-GR" altLang="el-GR" sz="1800" kern="1200">
              <a:latin typeface="Calibri" panose="020F0502020204030204" pitchFamily="34" charset="0"/>
              <a:cs typeface="+mn-cs"/>
            </a:endParaRPr>
          </a:p>
        </p:txBody>
      </p:sp>
    </p:spTree>
    <p:extLst>
      <p:ext uri="{BB962C8B-B14F-4D97-AF65-F5344CB8AC3E}">
        <p14:creationId xmlns:p14="http://schemas.microsoft.com/office/powerpoint/2010/main" val="2895168795"/>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3185" name="Text Box 1"/>
          <p:cNvSpPr txBox="1">
            <a:spLocks noChangeArrowheads="1"/>
          </p:cNvSpPr>
          <p:nvPr/>
        </p:nvSpPr>
        <p:spPr bwMode="auto">
          <a:xfrm>
            <a:off x="1485900" y="205979"/>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1950" b="1" kern="1200">
                <a:solidFill>
                  <a:srgbClr val="1F497D"/>
                </a:solidFill>
                <a:cs typeface="+mn-cs"/>
              </a:rPr>
              <a:t>Αρχές Σχεδιασμού Διδακτικού Σεναρίου (Πλατφόρμα Αίσωπος)</a:t>
            </a:r>
          </a:p>
        </p:txBody>
      </p:sp>
      <p:sp>
        <p:nvSpPr>
          <p:cNvPr id="93186" name="Text Box 2"/>
          <p:cNvSpPr txBox="1">
            <a:spLocks noChangeArrowheads="1"/>
          </p:cNvSpPr>
          <p:nvPr/>
        </p:nvSpPr>
        <p:spPr bwMode="auto">
          <a:xfrm>
            <a:off x="1466850" y="1017985"/>
            <a:ext cx="6191250" cy="3788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spcBef>
                <a:spcPct val="0"/>
              </a:spcBef>
              <a:spcAft>
                <a:spcPct val="0"/>
              </a:spcAft>
              <a:buClrTx/>
              <a:buSzPct val="100000"/>
            </a:pPr>
            <a:r>
              <a:rPr lang="el-GR" altLang="el-GR" sz="1800" kern="1200">
                <a:latin typeface="Calibri" panose="020F0502020204030204" pitchFamily="34" charset="0"/>
                <a:cs typeface="+mn-cs"/>
              </a:rPr>
              <a:t>Τεκμηρίωση του διδακτικού σεναρίου</a:t>
            </a:r>
          </a:p>
          <a:p>
            <a:pPr defTabSz="336947" fontAlgn="base">
              <a:spcBef>
                <a:spcPct val="0"/>
              </a:spcBef>
              <a:spcAft>
                <a:spcPct val="0"/>
              </a:spcAft>
              <a:buSzPct val="45000"/>
              <a:buFont typeface="Wingdings" panose="05000000000000000000" pitchFamily="2" charset="2"/>
              <a:buChar char=""/>
            </a:pPr>
            <a:r>
              <a:rPr lang="el-GR" altLang="el-GR" sz="1800" kern="1200">
                <a:cs typeface="+mn-cs"/>
              </a:rPr>
              <a:t>Το εκπαιδευτικό πρόβλημα και η  ανάλυση του θέματος τεκμηριώνεται στο σκεπτικό του σεναρίου.</a:t>
            </a:r>
          </a:p>
          <a:p>
            <a:pPr defTabSz="336947" fontAlgn="base">
              <a:spcBef>
                <a:spcPct val="0"/>
              </a:spcBef>
              <a:spcAft>
                <a:spcPct val="0"/>
              </a:spcAft>
              <a:buSzPct val="45000"/>
              <a:buFont typeface="Wingdings" panose="05000000000000000000" pitchFamily="2" charset="2"/>
              <a:buChar char=""/>
            </a:pPr>
            <a:r>
              <a:rPr lang="el-GR" altLang="el-GR" sz="1800" kern="1200">
                <a:cs typeface="+mn-cs"/>
              </a:rPr>
              <a:t>Τα προσδοκώμενα μαθησιακά αποτελέσματα προσδιορίζονται με σαφήνεια και εξυπηρετούνται από το προτεινόμενο σενάριο.</a:t>
            </a:r>
          </a:p>
          <a:p>
            <a:pPr defTabSz="336947" fontAlgn="base">
              <a:spcBef>
                <a:spcPct val="0"/>
              </a:spcBef>
              <a:spcAft>
                <a:spcPct val="0"/>
              </a:spcAft>
              <a:buSzPct val="45000"/>
              <a:buFont typeface="Wingdings" panose="05000000000000000000" pitchFamily="2" charset="2"/>
              <a:buChar char=""/>
            </a:pPr>
            <a:r>
              <a:rPr lang="el-GR" altLang="el-GR" sz="1800" kern="1200">
                <a:cs typeface="+mn-cs"/>
              </a:rPr>
              <a:t>Το σενάριο είναι κατάλληλο για την ηλικία και την εκπαιδευτική βαθμίδα για την οποία προτείνεται.</a:t>
            </a:r>
          </a:p>
          <a:p>
            <a:pPr defTabSz="336947" fontAlgn="base">
              <a:spcBef>
                <a:spcPct val="0"/>
              </a:spcBef>
              <a:spcAft>
                <a:spcPct val="0"/>
              </a:spcAft>
              <a:buSzPct val="45000"/>
              <a:buFont typeface="Wingdings" panose="05000000000000000000" pitchFamily="2" charset="2"/>
              <a:buChar char=""/>
            </a:pPr>
            <a:r>
              <a:rPr lang="el-GR" altLang="el-GR" sz="1800" kern="1200">
                <a:cs typeface="+mn-cs"/>
              </a:rPr>
              <a:t>Γίνεται βιβλιογραφική ή/και δικτυογραφική τεκμηρίωση των αναφορών που περιλαμβάνει το σενάριο (στην τεκμηρίωση αυτή περιλαμβάνονται εγκεκριμένα ψηφιακά αντικείμενα και αποθετήρια ανοικτών πόρων).</a:t>
            </a:r>
          </a:p>
        </p:txBody>
      </p:sp>
    </p:spTree>
    <p:extLst>
      <p:ext uri="{BB962C8B-B14F-4D97-AF65-F5344CB8AC3E}">
        <p14:creationId xmlns:p14="http://schemas.microsoft.com/office/powerpoint/2010/main" val="73533286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4209" name="Text Box 1"/>
          <p:cNvSpPr txBox="1">
            <a:spLocks noChangeArrowheads="1"/>
          </p:cNvSpPr>
          <p:nvPr/>
        </p:nvSpPr>
        <p:spPr bwMode="auto">
          <a:xfrm>
            <a:off x="1485900" y="205979"/>
            <a:ext cx="6172200" cy="857250"/>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950" b="1" kern="1200">
                <a:solidFill>
                  <a:srgbClr val="1F497D"/>
                </a:solidFill>
                <a:cs typeface="+mn-cs"/>
              </a:rPr>
              <a:t>Αρχές Σχεδιασμού Διδακτικού Σεναρίου</a:t>
            </a:r>
          </a:p>
          <a:p>
            <a:pPr defTabSz="336947" fontAlgn="base">
              <a:spcBef>
                <a:spcPct val="0"/>
              </a:spcBef>
              <a:spcAft>
                <a:spcPct val="0"/>
              </a:spcAft>
              <a:buClrTx/>
              <a:buSzPct val="100000"/>
            </a:pPr>
            <a:r>
              <a:rPr lang="el-GR" altLang="el-GR" sz="1950" b="1" kern="1200">
                <a:solidFill>
                  <a:srgbClr val="1F497D"/>
                </a:solidFill>
                <a:cs typeface="+mn-cs"/>
              </a:rPr>
              <a:t>(Πλατφόρμα Αίσωπος)</a:t>
            </a:r>
          </a:p>
        </p:txBody>
      </p:sp>
      <p:sp>
        <p:nvSpPr>
          <p:cNvPr id="94210" name="Text Box 2"/>
          <p:cNvSpPr txBox="1">
            <a:spLocks noChangeArrowheads="1"/>
          </p:cNvSpPr>
          <p:nvPr/>
        </p:nvSpPr>
        <p:spPr bwMode="auto">
          <a:xfrm>
            <a:off x="1466850" y="1017985"/>
            <a:ext cx="6191250" cy="37885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333375" indent="-32385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1pPr>
            <a:lvl2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2pPr>
            <a:lvl3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3pPr>
            <a:lvl4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4pPr>
            <a:lvl5pPr>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33375" algn="l"/>
                <a:tab pos="781050" algn="l"/>
                <a:tab pos="1230313" algn="l"/>
                <a:tab pos="1679575" algn="l"/>
                <a:tab pos="2128838" algn="l"/>
                <a:tab pos="2578100" algn="l"/>
                <a:tab pos="3027363" algn="l"/>
                <a:tab pos="3476625" algn="l"/>
                <a:tab pos="3925888" algn="l"/>
                <a:tab pos="4375150" algn="l"/>
                <a:tab pos="4824413" algn="l"/>
                <a:tab pos="5273675" algn="l"/>
                <a:tab pos="5722938" algn="l"/>
                <a:tab pos="6172200" algn="l"/>
                <a:tab pos="6621463" algn="l"/>
                <a:tab pos="7070725" algn="l"/>
                <a:tab pos="7519988" algn="l"/>
                <a:tab pos="7969250" algn="l"/>
                <a:tab pos="8418513" algn="l"/>
                <a:tab pos="8867775" algn="l"/>
                <a:tab pos="9317038"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spcBef>
                <a:spcPct val="0"/>
              </a:spcBef>
              <a:spcAft>
                <a:spcPts val="1060"/>
              </a:spcAft>
              <a:buClrTx/>
              <a:buSzPct val="100000"/>
            </a:pPr>
            <a:r>
              <a:rPr lang="el-GR" altLang="el-GR" sz="1800" b="1" kern="1200">
                <a:latin typeface="Calibri" panose="020F0502020204030204" pitchFamily="34" charset="0"/>
                <a:cs typeface="+mn-cs"/>
              </a:rPr>
              <a:t>Τεκμηρίωση του διδακτικού σεναρίου</a:t>
            </a:r>
          </a:p>
          <a:p>
            <a:pPr marL="242888" indent="-235744" algn="just" defTabSz="336947" fontAlgn="base">
              <a:spcBef>
                <a:spcPct val="0"/>
              </a:spcBef>
              <a:spcAft>
                <a:spcPts val="1060"/>
              </a:spcAft>
              <a:buSzPct val="45000"/>
              <a:buFont typeface="Wingdings" panose="05000000000000000000" pitchFamily="2" charset="2"/>
              <a:buChar char=""/>
            </a:pPr>
            <a:r>
              <a:rPr lang="el-GR" altLang="el-GR" sz="1800" kern="1200">
                <a:latin typeface="Calibri" panose="020F0502020204030204" pitchFamily="34" charset="0"/>
                <a:cs typeface="+mn-cs"/>
              </a:rPr>
              <a:t>Το εκπαιδευτικό πρόβλημα και η  ανάλυση του θέματος τεκμηριώνεται στο σκεπτικό του σεναρίου.</a:t>
            </a:r>
          </a:p>
          <a:p>
            <a:pPr marL="242888" indent="-235744" algn="just" defTabSz="336947" fontAlgn="base">
              <a:spcBef>
                <a:spcPct val="0"/>
              </a:spcBef>
              <a:spcAft>
                <a:spcPts val="1060"/>
              </a:spcAft>
              <a:buSzPct val="45000"/>
              <a:buFont typeface="Wingdings" panose="05000000000000000000" pitchFamily="2" charset="2"/>
              <a:buChar char=""/>
            </a:pPr>
            <a:r>
              <a:rPr lang="el-GR" altLang="el-GR" sz="1800" kern="1200">
                <a:latin typeface="Calibri" panose="020F0502020204030204" pitchFamily="34" charset="0"/>
                <a:cs typeface="+mn-cs"/>
              </a:rPr>
              <a:t>Τα προσδοκώμενα μαθησιακά αποτελέσματα προσδιορίζονται με σαφήνεια και εξυπηρετούνται από το προτεινόμενο σενάριο.</a:t>
            </a:r>
          </a:p>
          <a:p>
            <a:pPr marL="242888" indent="-235744" algn="just" defTabSz="336947" fontAlgn="base">
              <a:spcBef>
                <a:spcPct val="0"/>
              </a:spcBef>
              <a:spcAft>
                <a:spcPts val="1060"/>
              </a:spcAft>
              <a:buSzPct val="45000"/>
              <a:buFont typeface="Wingdings" panose="05000000000000000000" pitchFamily="2" charset="2"/>
              <a:buChar char=""/>
            </a:pPr>
            <a:r>
              <a:rPr lang="el-GR" altLang="el-GR" sz="1800" kern="1200">
                <a:latin typeface="Calibri" panose="020F0502020204030204" pitchFamily="34" charset="0"/>
                <a:cs typeface="+mn-cs"/>
              </a:rPr>
              <a:t>Το σενάριο είναι κατάλληλο για την ηλικία και την εκπαιδευτική βαθμίδα για την οποία προτείνεται.</a:t>
            </a:r>
          </a:p>
          <a:p>
            <a:pPr marL="242888" indent="-235744" algn="just" defTabSz="336947" fontAlgn="base">
              <a:spcBef>
                <a:spcPct val="0"/>
              </a:spcBef>
              <a:spcAft>
                <a:spcPts val="1060"/>
              </a:spcAft>
              <a:buSzPct val="45000"/>
              <a:buFont typeface="Wingdings" panose="05000000000000000000" pitchFamily="2" charset="2"/>
              <a:buChar char=""/>
            </a:pPr>
            <a:r>
              <a:rPr lang="el-GR" altLang="el-GR" sz="1800" kern="1200">
                <a:latin typeface="Calibri" panose="020F0502020204030204" pitchFamily="34" charset="0"/>
                <a:cs typeface="+mn-cs"/>
              </a:rPr>
              <a:t>Γίνεται βιβλιογραφική ή/και δικτυογραφική τεκμηρίωση των αναφορών που περιλαμβάνει το σενάριο (στην τεκμηρίωση αυτή περιλαμβάνονται εγκεκριμένα ψηφιακά αντικείμενα και αποθετήρια ανοικτών πόρων).</a:t>
            </a:r>
          </a:p>
        </p:txBody>
      </p:sp>
    </p:spTree>
    <p:extLst>
      <p:ext uri="{BB962C8B-B14F-4D97-AF65-F5344CB8AC3E}">
        <p14:creationId xmlns:p14="http://schemas.microsoft.com/office/powerpoint/2010/main" val="3017325336"/>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5233" name="Text Box 1"/>
          <p:cNvSpPr txBox="1">
            <a:spLocks noChangeArrowheads="1"/>
          </p:cNvSpPr>
          <p:nvPr/>
        </p:nvSpPr>
        <p:spPr bwMode="auto">
          <a:xfrm>
            <a:off x="1485900" y="107156"/>
            <a:ext cx="6086475" cy="806054"/>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950" b="1" kern="1200">
                <a:solidFill>
                  <a:srgbClr val="1F497D"/>
                </a:solidFill>
                <a:cs typeface="+mn-cs"/>
              </a:rPr>
              <a:t>Αρχές Σχεδιασμού Διδακτικού Σεναρίου</a:t>
            </a:r>
          </a:p>
          <a:p>
            <a:pPr defTabSz="336947" fontAlgn="base">
              <a:spcBef>
                <a:spcPct val="0"/>
              </a:spcBef>
              <a:spcAft>
                <a:spcPct val="0"/>
              </a:spcAft>
              <a:buClrTx/>
              <a:buSzPct val="100000"/>
            </a:pPr>
            <a:r>
              <a:rPr lang="el-GR" altLang="el-GR" sz="1950" b="1" kern="1200">
                <a:solidFill>
                  <a:srgbClr val="1F497D"/>
                </a:solidFill>
                <a:cs typeface="+mn-cs"/>
              </a:rPr>
              <a:t>(Πλατφόρμα Αίσωπος)</a:t>
            </a:r>
            <a:r>
              <a:rPr lang="el-GR" altLang="el-GR" sz="1800" b="1" kern="1200">
                <a:solidFill>
                  <a:srgbClr val="1F497D"/>
                </a:solidFill>
                <a:cs typeface="+mn-cs"/>
              </a:rPr>
              <a:t> </a:t>
            </a:r>
            <a:br>
              <a:rPr lang="el-GR" altLang="el-GR" sz="1800" b="1" kern="1200">
                <a:solidFill>
                  <a:srgbClr val="1F497D"/>
                </a:solidFill>
                <a:cs typeface="+mn-cs"/>
              </a:rPr>
            </a:br>
            <a:endParaRPr lang="el-GR" altLang="el-GR" sz="1800" b="1" kern="1200">
              <a:solidFill>
                <a:srgbClr val="1F497D"/>
              </a:solidFill>
              <a:cs typeface="+mn-cs"/>
            </a:endParaRPr>
          </a:p>
        </p:txBody>
      </p:sp>
      <p:sp>
        <p:nvSpPr>
          <p:cNvPr id="95234" name="Text Box 2"/>
          <p:cNvSpPr txBox="1">
            <a:spLocks noChangeArrowheads="1"/>
          </p:cNvSpPr>
          <p:nvPr/>
        </p:nvSpPr>
        <p:spPr bwMode="auto">
          <a:xfrm>
            <a:off x="1506141" y="913210"/>
            <a:ext cx="6172200" cy="378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215900" indent="-206375">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spcBef>
                <a:spcPct val="0"/>
              </a:spcBef>
              <a:spcAft>
                <a:spcPct val="0"/>
              </a:spcAft>
              <a:buClrTx/>
              <a:buSzPct val="100000"/>
            </a:pPr>
            <a:r>
              <a:rPr lang="el-GR" altLang="el-GR" sz="1650" b="1" kern="1200">
                <a:latin typeface="Calibri" panose="020F0502020204030204" pitchFamily="34" charset="0"/>
                <a:cs typeface="+mn-cs"/>
              </a:rPr>
              <a:t>Εκπαιδευτική διαδικασία</a:t>
            </a:r>
          </a:p>
          <a:p>
            <a:pPr marL="154781" indent="-147638" defTabSz="336947" fontAlgn="base">
              <a:spcBef>
                <a:spcPct val="0"/>
              </a:spcBef>
              <a:spcAft>
                <a:spcPct val="0"/>
              </a:spcAft>
              <a:buSzPct val="45000"/>
              <a:buFont typeface="Wingdings" panose="05000000000000000000" pitchFamily="2" charset="2"/>
              <a:buChar char=""/>
            </a:pPr>
            <a:r>
              <a:rPr lang="el-GR" altLang="el-GR" sz="1650" kern="1200">
                <a:latin typeface="Calibri" panose="020F0502020204030204" pitchFamily="34" charset="0"/>
                <a:cs typeface="+mn-cs"/>
              </a:rPr>
              <a:t>Η εκκίνηση της διδασκαλίας (πρώτη φάση της διδακτικής πορείας) παρουσιάζεται με σαφήνεια και συμβάλλει στην ενεργοποίηση των μαθητών/μαθητριών σε σχέση με το αντικείμενο διδασκαλίας.</a:t>
            </a:r>
          </a:p>
          <a:p>
            <a:pPr marL="154781" indent="-147638" defTabSz="336947" fontAlgn="base">
              <a:spcBef>
                <a:spcPct val="0"/>
              </a:spcBef>
              <a:spcAft>
                <a:spcPct val="0"/>
              </a:spcAft>
              <a:buSzPct val="45000"/>
              <a:buFont typeface="Wingdings" panose="05000000000000000000" pitchFamily="2" charset="2"/>
              <a:buChar char=""/>
            </a:pPr>
            <a:r>
              <a:rPr lang="el-GR" altLang="el-GR" sz="1650" kern="1200">
                <a:latin typeface="Calibri" panose="020F0502020204030204" pitchFamily="34" charset="0"/>
                <a:cs typeface="+mn-cs"/>
              </a:rPr>
              <a:t>Χρησιμοποιούνται κατάλληλες διδακτικές προτάσεις/τεχνικές για την επίτευξη των προσδοκώμενων μαθησιακών αποτελεσμάτων.</a:t>
            </a:r>
          </a:p>
          <a:p>
            <a:pPr marL="154781" indent="-147638" defTabSz="336947" fontAlgn="base">
              <a:spcBef>
                <a:spcPct val="0"/>
              </a:spcBef>
              <a:spcAft>
                <a:spcPct val="0"/>
              </a:spcAft>
              <a:buSzPct val="45000"/>
              <a:buFont typeface="Wingdings" panose="05000000000000000000" pitchFamily="2" charset="2"/>
              <a:buChar char=""/>
            </a:pPr>
            <a:r>
              <a:rPr lang="el-GR" altLang="el-GR" sz="1650" kern="1200">
                <a:latin typeface="Calibri" panose="020F0502020204030204" pitchFamily="34" charset="0"/>
                <a:cs typeface="+mn-cs"/>
              </a:rPr>
              <a:t>Οι μαθητές/μαθήτριες εμπλέκονται με ενεργό τρόπο στο μεγαλύτερο μέρος της εκπαιδευτικής διαδικασίας.</a:t>
            </a:r>
          </a:p>
          <a:p>
            <a:pPr marL="154781" indent="-147638" defTabSz="336947" fontAlgn="base">
              <a:spcBef>
                <a:spcPct val="0"/>
              </a:spcBef>
              <a:spcAft>
                <a:spcPct val="0"/>
              </a:spcAft>
              <a:buSzPct val="45000"/>
              <a:buFont typeface="Wingdings" panose="05000000000000000000" pitchFamily="2" charset="2"/>
              <a:buChar char=""/>
            </a:pPr>
            <a:r>
              <a:rPr lang="el-GR" altLang="el-GR" sz="1650" kern="1200">
                <a:latin typeface="Calibri" panose="020F0502020204030204" pitchFamily="34" charset="0"/>
                <a:cs typeface="+mn-cs"/>
              </a:rPr>
              <a:t>Το εκπαιδευτικό υλικό και τα φύλλα εργασίας που χρησιμοποιούνται στο σενάριο είναι κατάλληλα και διευκολύνουν την κινητοποίηση των μαθητών/μαθητριών και την ενεργή μάθηση.</a:t>
            </a:r>
          </a:p>
          <a:p>
            <a:pPr marL="154781" indent="-147638" defTabSz="336947" fontAlgn="base">
              <a:spcBef>
                <a:spcPct val="0"/>
              </a:spcBef>
              <a:spcAft>
                <a:spcPct val="0"/>
              </a:spcAft>
              <a:buSzPct val="45000"/>
              <a:buFont typeface="Wingdings" panose="05000000000000000000" pitchFamily="2" charset="2"/>
              <a:buChar char=""/>
            </a:pPr>
            <a:r>
              <a:rPr lang="el-GR" altLang="el-GR" sz="1650" kern="1200">
                <a:latin typeface="Calibri" panose="020F0502020204030204" pitchFamily="34" charset="0"/>
                <a:cs typeface="+mn-cs"/>
              </a:rPr>
              <a:t>Το σενάριο περιλαμβάνει ποικιλία τρόπων αξιολόγησης των μαθητών/μαθητριών.      </a:t>
            </a:r>
            <a:r>
              <a:rPr lang="el-GR" altLang="el-GR" kern="1200">
                <a:latin typeface="Calibri" panose="020F0502020204030204" pitchFamily="34" charset="0"/>
                <a:cs typeface="+mn-cs"/>
              </a:rPr>
              <a:t> </a:t>
            </a:r>
          </a:p>
          <a:p>
            <a:pPr defTabSz="336947" fontAlgn="base">
              <a:spcBef>
                <a:spcPct val="0"/>
              </a:spcBef>
              <a:spcAft>
                <a:spcPts val="1060"/>
              </a:spcAft>
              <a:buClrTx/>
              <a:buSzPct val="45000"/>
            </a:pPr>
            <a:endParaRPr lang="el-GR" altLang="el-GR" sz="1500" kern="1200">
              <a:latin typeface="Calibri" panose="020F0502020204030204" pitchFamily="34" charset="0"/>
              <a:cs typeface="+mn-cs"/>
            </a:endParaRPr>
          </a:p>
          <a:p>
            <a:pPr defTabSz="336947" fontAlgn="base">
              <a:spcBef>
                <a:spcPct val="0"/>
              </a:spcBef>
              <a:spcAft>
                <a:spcPts val="422"/>
              </a:spcAft>
              <a:buClrTx/>
              <a:buSzPct val="45000"/>
            </a:pPr>
            <a:r>
              <a:rPr lang="el-GR" altLang="el-GR" sz="1350" kern="1200">
                <a:latin typeface="Calibri" panose="020F0502020204030204" pitchFamily="34" charset="0"/>
                <a:cs typeface="+mn-cs"/>
              </a:rPr>
              <a:t> </a:t>
            </a:r>
          </a:p>
          <a:p>
            <a:pPr defTabSz="336947" fontAlgn="base">
              <a:spcBef>
                <a:spcPct val="0"/>
              </a:spcBef>
              <a:spcAft>
                <a:spcPts val="1060"/>
              </a:spcAft>
              <a:buClrTx/>
              <a:buSzPct val="45000"/>
            </a:pPr>
            <a:endParaRPr lang="el-GR" altLang="el-GR" sz="1500" kern="1200">
              <a:latin typeface="Calibri" panose="020F0502020204030204" pitchFamily="34" charset="0"/>
              <a:cs typeface="+mn-cs"/>
            </a:endParaRPr>
          </a:p>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a:p>
            <a:pPr defTabSz="336947" fontAlgn="base">
              <a:spcBef>
                <a:spcPts val="479"/>
              </a:spcBef>
              <a:spcAft>
                <a:spcPts val="1060"/>
              </a:spcAft>
              <a:buClrTx/>
              <a:buSzPct val="100000"/>
            </a:pPr>
            <a:endParaRPr lang="el-GR" altLang="el-GR" kern="1200">
              <a:latin typeface="Calibri" panose="020F0502020204030204" pitchFamily="34" charset="0"/>
              <a:cs typeface="+mn-cs"/>
            </a:endParaRPr>
          </a:p>
        </p:txBody>
      </p:sp>
    </p:spTree>
    <p:extLst>
      <p:ext uri="{BB962C8B-B14F-4D97-AF65-F5344CB8AC3E}">
        <p14:creationId xmlns:p14="http://schemas.microsoft.com/office/powerpoint/2010/main" val="1567400824"/>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6257" name="Text Box 1"/>
          <p:cNvSpPr txBox="1">
            <a:spLocks noChangeArrowheads="1"/>
          </p:cNvSpPr>
          <p:nvPr/>
        </p:nvSpPr>
        <p:spPr bwMode="auto">
          <a:xfrm>
            <a:off x="1535906" y="161925"/>
            <a:ext cx="6086475" cy="972741"/>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ct val="0"/>
              </a:spcAft>
              <a:buClrTx/>
              <a:buSzPct val="100000"/>
            </a:pPr>
            <a:r>
              <a:rPr lang="el-GR" altLang="el-GR" sz="1950" b="1" kern="1200">
                <a:solidFill>
                  <a:srgbClr val="1F497D"/>
                </a:solidFill>
                <a:cs typeface="+mn-cs"/>
              </a:rPr>
              <a:t>Αρχές Σχεδιασμού Διδακτικού Σεναρίου</a:t>
            </a:r>
          </a:p>
          <a:p>
            <a:pPr defTabSz="336947" fontAlgn="base">
              <a:spcBef>
                <a:spcPct val="0"/>
              </a:spcBef>
              <a:spcAft>
                <a:spcPct val="0"/>
              </a:spcAft>
              <a:buClrTx/>
              <a:buSzPct val="100000"/>
            </a:pPr>
            <a:r>
              <a:rPr lang="el-GR" altLang="el-GR" sz="1950" b="1" kern="1200">
                <a:solidFill>
                  <a:srgbClr val="1F497D"/>
                </a:solidFill>
                <a:cs typeface="+mn-cs"/>
              </a:rPr>
              <a:t>(Πλατφόρμα Αίσωπος)</a:t>
            </a:r>
            <a:r>
              <a:rPr lang="el-GR" altLang="el-GR" sz="1800" b="1" kern="1200">
                <a:solidFill>
                  <a:srgbClr val="1F497D"/>
                </a:solidFill>
                <a:cs typeface="+mn-cs"/>
              </a:rPr>
              <a:t>  </a:t>
            </a:r>
            <a:br>
              <a:rPr lang="el-GR" altLang="el-GR" sz="1800" b="1" kern="1200">
                <a:solidFill>
                  <a:srgbClr val="1F497D"/>
                </a:solidFill>
                <a:cs typeface="+mn-cs"/>
              </a:rPr>
            </a:br>
            <a:endParaRPr lang="el-GR" altLang="el-GR" sz="1800" b="1" kern="1200">
              <a:solidFill>
                <a:srgbClr val="1F497D"/>
              </a:solidFill>
              <a:cs typeface="+mn-cs"/>
            </a:endParaRPr>
          </a:p>
        </p:txBody>
      </p:sp>
      <p:sp>
        <p:nvSpPr>
          <p:cNvPr id="96258" name="Text Box 2"/>
          <p:cNvSpPr txBox="1">
            <a:spLocks noChangeArrowheads="1"/>
          </p:cNvSpPr>
          <p:nvPr/>
        </p:nvSpPr>
        <p:spPr bwMode="auto">
          <a:xfrm>
            <a:off x="1521619" y="1182292"/>
            <a:ext cx="6172200" cy="4649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9pPr>
          </a:lstStyle>
          <a:p>
            <a:pPr algn="just" defTabSz="336947" fontAlgn="base">
              <a:spcBef>
                <a:spcPct val="0"/>
              </a:spcBef>
              <a:spcAft>
                <a:spcPct val="0"/>
              </a:spcAft>
              <a:buClrTx/>
              <a:buSzPct val="100000"/>
            </a:pPr>
            <a:r>
              <a:rPr lang="el-GR" altLang="el-GR" sz="1500" b="1" kern="1200">
                <a:latin typeface="Calibri" panose="020F0502020204030204" pitchFamily="34" charset="0"/>
                <a:cs typeface="+mn-cs"/>
              </a:rPr>
              <a:t>Δραστηριότητες του σεναρίου</a:t>
            </a:r>
          </a:p>
          <a:p>
            <a:pPr defTabSz="336947" fontAlgn="base">
              <a:spcBef>
                <a:spcPct val="0"/>
              </a:spcBef>
              <a:spcAft>
                <a:spcPct val="0"/>
              </a:spcAft>
              <a:buSzPct val="45000"/>
              <a:buFont typeface="Wingdings" panose="05000000000000000000" pitchFamily="2" charset="2"/>
              <a:buChar char=""/>
            </a:pPr>
            <a:r>
              <a:rPr lang="el-GR" altLang="el-GR" sz="1350" kern="1200">
                <a:latin typeface="Calibri" panose="020F0502020204030204" pitchFamily="34" charset="0"/>
                <a:cs typeface="+mn-cs"/>
              </a:rPr>
              <a:t>Το σενάριο περιλαμβάνει δραστηριότητες διαβαθμισμένης δυσκολίας</a:t>
            </a:r>
          </a:p>
          <a:p>
            <a:pPr defTabSz="336947" fontAlgn="base">
              <a:spcBef>
                <a:spcPct val="0"/>
              </a:spcBef>
              <a:spcAft>
                <a:spcPct val="0"/>
              </a:spcAft>
              <a:buSzPct val="45000"/>
              <a:buFont typeface="Wingdings" panose="05000000000000000000" pitchFamily="2" charset="2"/>
              <a:buChar char=""/>
            </a:pPr>
            <a:r>
              <a:rPr lang="el-GR" altLang="el-GR" sz="1350" kern="1200">
                <a:latin typeface="Calibri" panose="020F0502020204030204" pitchFamily="34" charset="0"/>
                <a:cs typeface="+mn-cs"/>
              </a:rPr>
              <a:t>Το σενάριο ανταποκρίνεται στα ενδιαφέροντα των μαθητών και τις εμπειρίες τους από την καθημερινότητα.</a:t>
            </a:r>
          </a:p>
          <a:p>
            <a:pPr defTabSz="336947" fontAlgn="base">
              <a:spcBef>
                <a:spcPct val="0"/>
              </a:spcBef>
              <a:spcAft>
                <a:spcPct val="0"/>
              </a:spcAft>
              <a:buSzPct val="45000"/>
              <a:buFont typeface="Wingdings" panose="05000000000000000000" pitchFamily="2" charset="2"/>
              <a:buChar char=""/>
            </a:pPr>
            <a:r>
              <a:rPr lang="el-GR" altLang="el-GR" sz="1350" kern="1200">
                <a:latin typeface="Calibri" panose="020F0502020204030204" pitchFamily="34" charset="0"/>
                <a:cs typeface="+mn-cs"/>
              </a:rPr>
              <a:t>Οι προτεινόμενες φάσεις διδασκαλίας είναι επαρκώς αναπτυγμένες με κατάλληλες δραστηριότητες για το συγκεκριμένο σενάριο.</a:t>
            </a:r>
          </a:p>
          <a:p>
            <a:pPr defTabSz="336947" fontAlgn="base">
              <a:spcBef>
                <a:spcPct val="0"/>
              </a:spcBef>
              <a:spcAft>
                <a:spcPct val="0"/>
              </a:spcAft>
              <a:buSzPct val="45000"/>
              <a:buFont typeface="Wingdings" panose="05000000000000000000" pitchFamily="2" charset="2"/>
              <a:buChar char=""/>
            </a:pPr>
            <a:r>
              <a:rPr lang="el-GR" altLang="el-GR" sz="1350" kern="1200">
                <a:latin typeface="Calibri" panose="020F0502020204030204" pitchFamily="34" charset="0"/>
                <a:cs typeface="+mn-cs"/>
              </a:rPr>
              <a:t>Οι δραστηριότητες είναι επαρκώς τεκμηριωμένες (δομημένες σε επιμέρους βήματα, με σαφείς, κατανοητές οδηγίες και αντιστοίχιση με τα προσδοκώμενα μαθησιακά αποτελέσματα στη βάση των οποίων έχουν σχεδιαστεί).</a:t>
            </a:r>
          </a:p>
          <a:p>
            <a:pPr defTabSz="336947" fontAlgn="base">
              <a:spcBef>
                <a:spcPct val="0"/>
              </a:spcBef>
              <a:spcAft>
                <a:spcPct val="0"/>
              </a:spcAft>
              <a:buSzPct val="45000"/>
              <a:buFont typeface="Wingdings" panose="05000000000000000000" pitchFamily="2" charset="2"/>
              <a:buChar char=""/>
            </a:pPr>
            <a:r>
              <a:rPr lang="el-GR" altLang="el-GR" sz="1350" kern="1200">
                <a:latin typeface="Calibri" panose="020F0502020204030204" pitchFamily="34" charset="0"/>
                <a:cs typeface="+mn-cs"/>
              </a:rPr>
              <a:t>Οι μεταβάσεις από τη μια δραστηριότητα στην άλλη είναι κατανοητές, ομαλές και εξυπηρετούν τα προσδοκώμενα μαθησιακά αποτελέσματα. </a:t>
            </a:r>
          </a:p>
          <a:p>
            <a:pPr defTabSz="336947" fontAlgn="base">
              <a:spcBef>
                <a:spcPct val="0"/>
              </a:spcBef>
              <a:spcAft>
                <a:spcPct val="0"/>
              </a:spcAft>
              <a:buSzPct val="45000"/>
              <a:buFont typeface="Wingdings" panose="05000000000000000000" pitchFamily="2" charset="2"/>
              <a:buChar char=""/>
            </a:pPr>
            <a:r>
              <a:rPr lang="el-GR" altLang="el-GR" sz="1350" kern="1200">
                <a:latin typeface="Calibri" panose="020F0502020204030204" pitchFamily="34" charset="0"/>
                <a:cs typeface="+mn-cs"/>
              </a:rPr>
              <a:t>Το σενάριο παρουσιάζει κάποια ιδιαίτερη καινοτομία (π.χ. σε σχέση με την αξιοποίηση διδακτικών εργαλείων, ψηφιακών μέσων ή με την εφαρμογή κάποιας διδακτικής τεχνικής).</a:t>
            </a:r>
          </a:p>
          <a:p>
            <a:pPr defTabSz="336947" fontAlgn="base">
              <a:spcBef>
                <a:spcPct val="0"/>
              </a:spcBef>
              <a:spcAft>
                <a:spcPct val="0"/>
              </a:spcAft>
              <a:buClrTx/>
              <a:buSzPct val="100000"/>
            </a:pPr>
            <a:r>
              <a:rPr lang="el-GR" altLang="el-GR" kern="1200">
                <a:latin typeface="Calibri" panose="020F0502020204030204" pitchFamily="34" charset="0"/>
                <a:cs typeface="+mn-cs"/>
              </a:rPr>
              <a:t>      </a:t>
            </a:r>
          </a:p>
          <a:p>
            <a:pPr marL="248841" indent="-242888" defTabSz="336947" fontAlgn="base">
              <a:spcBef>
                <a:spcPct val="0"/>
              </a:spcBef>
              <a:spcAft>
                <a:spcPts val="1060"/>
              </a:spcAft>
              <a:buClrTx/>
              <a:buSzPct val="45000"/>
            </a:pPr>
            <a:endParaRPr lang="el-GR" altLang="el-GR" sz="1650" kern="1200">
              <a:latin typeface="Calibri" panose="020F0502020204030204" pitchFamily="34" charset="0"/>
              <a:cs typeface="+mn-cs"/>
            </a:endParaRPr>
          </a:p>
          <a:p>
            <a:pPr marL="255985" indent="-241697" defTabSz="336947" fontAlgn="base">
              <a:spcBef>
                <a:spcPts val="479"/>
              </a:spcBef>
              <a:spcAft>
                <a:spcPts val="1060"/>
              </a:spcAft>
              <a:buClrTx/>
              <a:buSzPct val="100000"/>
            </a:pPr>
            <a:endParaRPr lang="el-GR" altLang="el-GR" kern="1200">
              <a:latin typeface="Calibri" panose="020F0502020204030204" pitchFamily="34" charset="0"/>
              <a:cs typeface="+mn-cs"/>
            </a:endParaRPr>
          </a:p>
          <a:p>
            <a:pPr marL="255985" indent="-241697" defTabSz="336947" fontAlgn="base">
              <a:spcBef>
                <a:spcPts val="479"/>
              </a:spcBef>
              <a:spcAft>
                <a:spcPts val="1060"/>
              </a:spcAft>
              <a:buClrTx/>
              <a:buSzPct val="100000"/>
            </a:pPr>
            <a:endParaRPr lang="el-GR" altLang="el-GR" kern="1200">
              <a:latin typeface="Calibri" panose="020F0502020204030204" pitchFamily="34" charset="0"/>
              <a:cs typeface="+mn-cs"/>
            </a:endParaRPr>
          </a:p>
        </p:txBody>
      </p:sp>
    </p:spTree>
    <p:extLst>
      <p:ext uri="{BB962C8B-B14F-4D97-AF65-F5344CB8AC3E}">
        <p14:creationId xmlns:p14="http://schemas.microsoft.com/office/powerpoint/2010/main" val="130132967"/>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B7DEE8"/>
        </a:solidFill>
        <a:effectLst/>
      </p:bgPr>
    </p:bg>
    <p:spTree>
      <p:nvGrpSpPr>
        <p:cNvPr id="1" name=""/>
        <p:cNvGrpSpPr/>
        <p:nvPr/>
      </p:nvGrpSpPr>
      <p:grpSpPr>
        <a:xfrm>
          <a:off x="0" y="0"/>
          <a:ext cx="0" cy="0"/>
          <a:chOff x="0" y="0"/>
          <a:chExt cx="0" cy="0"/>
        </a:xfrm>
      </p:grpSpPr>
      <p:sp>
        <p:nvSpPr>
          <p:cNvPr id="97281" name="Text Box 1"/>
          <p:cNvSpPr txBox="1">
            <a:spLocks noChangeArrowheads="1"/>
          </p:cNvSpPr>
          <p:nvPr/>
        </p:nvSpPr>
        <p:spPr bwMode="auto">
          <a:xfrm>
            <a:off x="1485900" y="161925"/>
            <a:ext cx="6172200" cy="702469"/>
          </a:xfrm>
          <a:prstGeom prst="rect">
            <a:avLst/>
          </a:prstGeom>
          <a:solidFill>
            <a:srgbClr val="31859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914400" indent="-89535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1pPr>
            <a:lvl2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2pPr>
            <a:lvl3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3pPr>
            <a:lvl4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4pPr>
            <a:lvl5pPr>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icrosoft YaHei" panose="020B0503020204020204" pitchFamily="34" charset="-122"/>
              </a:defRPr>
            </a:lvl9pPr>
          </a:lstStyle>
          <a:p>
            <a:pPr algn="ctr" defTabSz="336947" fontAlgn="base">
              <a:spcBef>
                <a:spcPct val="0"/>
              </a:spcBef>
              <a:spcAft>
                <a:spcPct val="0"/>
              </a:spcAft>
              <a:buClrTx/>
              <a:buSzPct val="100000"/>
            </a:pPr>
            <a:r>
              <a:rPr lang="el-GR" altLang="el-GR" sz="3300" b="1" kern="1200">
                <a:solidFill>
                  <a:srgbClr val="1F497D"/>
                </a:solidFill>
                <a:cs typeface="+mn-cs"/>
              </a:rPr>
              <a:t> </a:t>
            </a:r>
            <a:r>
              <a:rPr lang="el-GR" altLang="el-GR" b="1" kern="1200">
                <a:solidFill>
                  <a:srgbClr val="3E5E66"/>
                </a:solidFill>
                <a:cs typeface="+mn-cs"/>
              </a:rPr>
              <a:t> </a:t>
            </a:r>
            <a:r>
              <a:rPr lang="el-GR" altLang="el-GR" b="1" kern="1200">
                <a:solidFill>
                  <a:srgbClr val="1F497D"/>
                </a:solidFill>
                <a:cs typeface="+mn-cs"/>
              </a:rPr>
              <a:t>Αξιολόγηση Διδακτικού Σεναρίου </a:t>
            </a:r>
          </a:p>
        </p:txBody>
      </p:sp>
      <p:sp>
        <p:nvSpPr>
          <p:cNvPr id="97282" name="Text Box 2"/>
          <p:cNvSpPr txBox="1">
            <a:spLocks noChangeArrowheads="1"/>
          </p:cNvSpPr>
          <p:nvPr/>
        </p:nvSpPr>
        <p:spPr bwMode="auto">
          <a:xfrm>
            <a:off x="1485900" y="864394"/>
            <a:ext cx="6172200" cy="4050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lstStyle>
            <a:lvl1pPr marL="412750" indent="-307975">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1pPr>
            <a:lvl2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2pPr>
            <a:lvl3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3pPr>
            <a:lvl4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4pPr>
            <a:lvl5pPr>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412750" algn="l"/>
                <a:tab pos="860425"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Lst>
              <a:defRPr sz="2400">
                <a:solidFill>
                  <a:srgbClr val="000000"/>
                </a:solidFill>
                <a:latin typeface="Arial" panose="020B0604020202020204" pitchFamily="34" charset="0"/>
                <a:ea typeface="Microsoft YaHei" panose="020B0503020204020204" pitchFamily="34" charset="-122"/>
              </a:defRPr>
            </a:lvl9pPr>
          </a:lstStyle>
          <a:p>
            <a:pPr defTabSz="336947" fontAlgn="base">
              <a:spcBef>
                <a:spcPct val="0"/>
              </a:spcBef>
              <a:spcAft>
                <a:spcPts val="1060"/>
              </a:spcAft>
              <a:buSzPct val="45000"/>
              <a:buFont typeface="Arial" panose="020B0604020202020204" pitchFamily="34" charset="0"/>
              <a:buChar char=" "/>
            </a:pPr>
            <a:r>
              <a:rPr lang="el-GR" altLang="el-GR" sz="1500" kern="1200">
                <a:latin typeface="Calibri" panose="020F0502020204030204" pitchFamily="34" charset="0"/>
                <a:cs typeface="+mn-cs"/>
              </a:rPr>
              <a:t>Στην εκπαιδευτική πράξη, είναι γενικώς αποδεκτοί οι παρακάτω άξονες αξιολόγησης [Μπαλκίζας, Ν., 2008; Σπυράτου, Ε., &amp; Γουμενάκης, Γ., 2008]:</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Κατάλληλη διατύπωση στόχων</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Επίτευξη μαθησιακών αποτελεσμάτων με βάση την όλη περιγραφή εφαρμογής του ΔΣ</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Συμφωνία με σύγχρονες παιδαγωγικές αρχές</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Εκμετάλλευση τεχνολογικών μέσων</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Καταλληλότητα ως προς το επίπεδο μαθητών/τριών</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Σχέση με το Πρόγραμμα Σπουδών</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Πληρότητα</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Δομή [αναφέρεται στην γνωστή Δομή ενός ΔΣ, όπως τεκμηριώνεται].</a:t>
            </a:r>
          </a:p>
          <a:p>
            <a:pPr defTabSz="336947" fontAlgn="base">
              <a:spcBef>
                <a:spcPct val="0"/>
              </a:spcBef>
              <a:spcAft>
                <a:spcPts val="1060"/>
              </a:spcAft>
              <a:buSzPct val="45000"/>
              <a:buFont typeface="Arial" panose="020B0604020202020204" pitchFamily="34" charset="0"/>
              <a:buChar char="●"/>
            </a:pPr>
            <a:r>
              <a:rPr lang="el-GR" altLang="el-GR" sz="1500" kern="1200">
                <a:latin typeface="Calibri" panose="020F0502020204030204" pitchFamily="34" charset="0"/>
                <a:cs typeface="+mn-cs"/>
              </a:rPr>
              <a:t>Μορφή</a:t>
            </a:r>
          </a:p>
        </p:txBody>
      </p:sp>
    </p:spTree>
    <p:extLst>
      <p:ext uri="{BB962C8B-B14F-4D97-AF65-F5344CB8AC3E}">
        <p14:creationId xmlns:p14="http://schemas.microsoft.com/office/powerpoint/2010/main" val="255055334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l-GR"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TotalTime>
  <Words>7248</Words>
  <Application>Microsoft Office PowerPoint</Application>
  <PresentationFormat>Προβολή στην οθόνη (16:9)</PresentationFormat>
  <Paragraphs>1063</Paragraphs>
  <Slides>106</Slides>
  <Notes>106</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6</vt:i4>
      </vt:variant>
      <vt:variant>
        <vt:lpstr>Τίτλοι διαφανειών</vt:lpstr>
      </vt:variant>
      <vt:variant>
        <vt:i4>106</vt:i4>
      </vt:variant>
    </vt:vector>
  </HeadingPairs>
  <TitlesOfParts>
    <vt:vector size="122" baseType="lpstr">
      <vt:lpstr>Constantia</vt:lpstr>
      <vt:lpstr>Noto Sans Symbols</vt:lpstr>
      <vt:lpstr>Calibri</vt:lpstr>
      <vt:lpstr>Microsoft YaHei</vt:lpstr>
      <vt:lpstr>Maven Pro</vt:lpstr>
      <vt:lpstr>Times New Roman</vt:lpstr>
      <vt:lpstr>Arial</vt:lpstr>
      <vt:lpstr>Nunito</vt:lpstr>
      <vt:lpstr>Calibri Light</vt:lpstr>
      <vt:lpstr>Wingdings</vt:lpstr>
      <vt:lpstr>Momentum</vt:lpstr>
      <vt:lpstr>Ροή</vt:lpstr>
      <vt:lpstr>Θέμα του Office</vt:lpstr>
      <vt:lpstr>1_Θέμα του Office</vt:lpstr>
      <vt:lpstr>2_Θέμα του Office</vt:lpstr>
      <vt:lpstr>3_Θέμα του Office</vt:lpstr>
      <vt:lpstr>Η Εκπαίδευση για την Αειφορία ως κινητήρια δύναμη για τον μετασχηματισμό του σχολείου στον 21ο αιώνα</vt:lpstr>
      <vt:lpstr>Η παιδαγωγική αξιοποίηση και ένταξη των ΤΠΕ </vt:lpstr>
      <vt:lpstr>Ψηφιακά εκπαιδευτικά αποθετήρια και αξιοποίηση μαθησιακών αντικειμένων</vt:lpstr>
      <vt:lpstr>Το «ηλεκτρονικό αποθετήριο»</vt:lpstr>
      <vt:lpstr> Ο Συσσωρευτής Ψηφιακού Υλικού «Φωτόδεντρο» </vt:lpstr>
      <vt:lpstr>Ο Συσσωρευτής Ψηφιακού Υλικού «Φωτόδεντρο» </vt:lpstr>
      <vt:lpstr>Ο Συσσωρευτής Ψηφιακού Υλικού «Φωτόδεντρο» </vt:lpstr>
      <vt:lpstr>Ο Συσσωρευτής Ψηφιακού Υλικού «Φωτόδεντρο» </vt:lpstr>
      <vt:lpstr> "Φωτόδεντρο - Εκπαιδευτικά Σενάρια"  </vt:lpstr>
      <vt:lpstr> "Φωτόδεντρο - Εκπαιδευτικά Σενάρια" </vt:lpstr>
      <vt:lpstr> "Φωτόδεντρο - Εκπαιδευτικά Σενάρια" </vt:lpstr>
      <vt:lpstr> Η Πλατφόρμα «Αίσωπος» </vt:lpstr>
      <vt:lpstr>Η Πλατφόρμα «Αίσωπος»</vt:lpstr>
      <vt:lpstr>Η Πλατφόρμα «Αίσωπος»</vt:lpstr>
      <vt:lpstr>Η Πλατφόρμα «Αίσωπος» </vt:lpstr>
      <vt:lpstr> Η Βιβλιοθήκη «Ιφιγένεια» </vt:lpstr>
      <vt:lpstr> Η Βιβλιοθήκη «Ιφιγένεια» </vt:lpstr>
      <vt:lpstr>Τα Διαδραστικά Σχολικά Βιβλία </vt:lpstr>
      <vt:lpstr>Τα Διαδραστικά Σχολικά Βιβλία (ΔΣΒ)</vt:lpstr>
      <vt:lpstr>Τα Διαδραστικά Σχολικά Βιβλία (ΔΣΒ)</vt:lpstr>
      <vt:lpstr>Εκπαιδευτική τηλεόραση</vt:lpstr>
      <vt:lpstr>Εκπαιδευτική τηλεόραση </vt:lpstr>
      <vt:lpstr>Η Ηλεκτρονική/Ψηφιακή τάξη (E-class ή η-Τάξη) </vt:lpstr>
      <vt:lpstr>Η Ηλεκτρονική/Ψηφιακή τάξη (E-class ή η-Τάξη) </vt:lpstr>
      <vt:lpstr>Η Ψηφιακή Εκπαιδευτική Πλατφόρμα e-me</vt:lpstr>
      <vt:lpstr>Η Ψηφιακή Εκπαιδευτική Πλατφόρμα e-me</vt:lpstr>
      <vt:lpstr>Η Ψηφιακή Εκπαιδευτική Πλατφόρμα e-me</vt:lpstr>
      <vt:lpstr>Η Ψηφιακή Εκπαιδευτική Πλατφόρμα e-me </vt:lpstr>
      <vt:lpstr>Tο «e-me content»</vt:lpstr>
      <vt:lpstr>Δημιουργία διαδραστικού βίντεο στο «e-me content»</vt:lpstr>
      <vt:lpstr>Η Εκπαίδευση για την Αειφορία ως κινητήρια δύναμη για τον μετασχηματισμό του σχολείου στον 21ο αιώνα</vt:lpstr>
      <vt:lpstr>Παρουσίαση του PowerPoint</vt:lpstr>
      <vt:lpstr>  Ανεστραμμένη Τάξη</vt:lpstr>
      <vt:lpstr>Ανεστραμμένη Τάξη </vt:lpstr>
      <vt:lpstr>Α     Πριν την τάξη  </vt:lpstr>
      <vt:lpstr>Μέσα στην τάξη </vt:lpstr>
      <vt:lpstr>Μετά την τάξη </vt:lpstr>
      <vt:lpstr>Παρουσίαση του PowerPoint</vt:lpstr>
      <vt:lpstr>Παρουσίαση του PowerPoint</vt:lpstr>
      <vt:lpstr>Μία εφαρμογή </vt:lpstr>
      <vt:lpstr>Στην παρούσα εργασία περιλαμβάνονται:</vt:lpstr>
      <vt:lpstr>     Επιδιωκόμενα μαθησιακά αποτελέσματα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Διαδραστικό βίντεο αναρτημένο στην e-class </vt:lpstr>
      <vt:lpstr>Αξιολόγηση και Ανατροφοδότηση</vt:lpstr>
      <vt:lpstr>Παρουσίαση του PowerPoint</vt:lpstr>
      <vt:lpstr>Συζήτηση </vt:lpstr>
      <vt:lpstr>Συζήτηση</vt:lpstr>
      <vt:lpstr>Συζήτηση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Πηγές</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Εκπαίδευση για την Αειφορία ως κινητήρια δύναμη για τον μετασχηματισμό του σχολείου στον 21ο αιώνα</dc:title>
  <dc:creator>Dennis</dc:creator>
  <cp:lastModifiedBy>Dennis</cp:lastModifiedBy>
  <cp:revision>3</cp:revision>
  <dcterms:modified xsi:type="dcterms:W3CDTF">2022-09-24T11:29:06Z</dcterms:modified>
</cp:coreProperties>
</file>