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59"/>
  </p:notesMasterIdLst>
  <p:sldIdLst>
    <p:sldId id="256" r:id="rId3"/>
    <p:sldId id="346" r:id="rId4"/>
    <p:sldId id="266" r:id="rId5"/>
    <p:sldId id="258" r:id="rId6"/>
    <p:sldId id="302" r:id="rId7"/>
    <p:sldId id="304" r:id="rId8"/>
    <p:sldId id="334" r:id="rId9"/>
    <p:sldId id="333" r:id="rId10"/>
    <p:sldId id="349" r:id="rId11"/>
    <p:sldId id="257" r:id="rId12"/>
    <p:sldId id="259" r:id="rId13"/>
    <p:sldId id="262" r:id="rId14"/>
    <p:sldId id="340" r:id="rId15"/>
    <p:sldId id="261" r:id="rId16"/>
    <p:sldId id="263" r:id="rId17"/>
    <p:sldId id="268" r:id="rId18"/>
    <p:sldId id="265" r:id="rId19"/>
    <p:sldId id="285" r:id="rId20"/>
    <p:sldId id="341" r:id="rId21"/>
    <p:sldId id="271" r:id="rId22"/>
    <p:sldId id="267" r:id="rId23"/>
    <p:sldId id="342" r:id="rId24"/>
    <p:sldId id="309" r:id="rId25"/>
    <p:sldId id="301" r:id="rId26"/>
    <p:sldId id="317" r:id="rId27"/>
    <p:sldId id="320" r:id="rId28"/>
    <p:sldId id="338" r:id="rId29"/>
    <p:sldId id="343" r:id="rId30"/>
    <p:sldId id="274" r:id="rId31"/>
    <p:sldId id="272" r:id="rId32"/>
    <p:sldId id="273" r:id="rId33"/>
    <p:sldId id="282" r:id="rId34"/>
    <p:sldId id="276" r:id="rId35"/>
    <p:sldId id="277" r:id="rId36"/>
    <p:sldId id="315" r:id="rId37"/>
    <p:sldId id="299" r:id="rId38"/>
    <p:sldId id="283" r:id="rId39"/>
    <p:sldId id="278" r:id="rId40"/>
    <p:sldId id="286" r:id="rId41"/>
    <p:sldId id="287" r:id="rId42"/>
    <p:sldId id="288" r:id="rId43"/>
    <p:sldId id="337" r:id="rId44"/>
    <p:sldId id="331" r:id="rId45"/>
    <p:sldId id="332" r:id="rId46"/>
    <p:sldId id="335" r:id="rId47"/>
    <p:sldId id="336" r:id="rId48"/>
    <p:sldId id="345" r:id="rId49"/>
    <p:sldId id="348" r:id="rId50"/>
    <p:sldId id="260" r:id="rId51"/>
    <p:sldId id="347" r:id="rId52"/>
    <p:sldId id="328" r:id="rId53"/>
    <p:sldId id="324" r:id="rId54"/>
    <p:sldId id="325" r:id="rId55"/>
    <p:sldId id="344" r:id="rId56"/>
    <p:sldId id="339" r:id="rId57"/>
    <p:sldId id="350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9" autoAdjust="0"/>
    <p:restoredTop sz="94660"/>
  </p:normalViewPr>
  <p:slideViewPr>
    <p:cSldViewPr snapToGrid="0">
      <p:cViewPr>
        <p:scale>
          <a:sx n="63" d="100"/>
          <a:sy n="63" d="100"/>
        </p:scale>
        <p:origin x="-92" y="-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8961C-307F-43EF-8461-FB335E46F4B8}" type="datetimeFigureOut">
              <a:rPr lang="el-GR" smtClean="0"/>
              <a:t>27/2/2022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A158B-E870-4051-B581-1B0266A1B8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410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C631E-7225-4CC5-B5AE-50DCCBA85E73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253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740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231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5076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4155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879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538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3294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307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027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9246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425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834D-E93C-4D51-8BC1-37171237055A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05F78-E4D4-446A-8377-19CB8E1CC7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152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49ECFF-F7F5-4FC0-91EF-657F75041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ΑΝΑΤΟΜΙΑ 2_1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A0CA573-0F5A-4F90-AD90-9CE3C0AFD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A. </a:t>
            </a:r>
            <a:r>
              <a:rPr lang="el-GR" dirty="0"/>
              <a:t>ΕΜΒΡΥΟΛΟΓΙΑ</a:t>
            </a:r>
          </a:p>
          <a:p>
            <a:r>
              <a:rPr lang="en-GB" dirty="0">
                <a:solidFill>
                  <a:srgbClr val="FFFF00"/>
                </a:solidFill>
              </a:rPr>
              <a:t>B. </a:t>
            </a:r>
            <a:r>
              <a:rPr lang="el-GR" dirty="0">
                <a:solidFill>
                  <a:srgbClr val="FFFF00"/>
                </a:solidFill>
              </a:rPr>
              <a:t>ΚΥΤΤΑΡΟ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81681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NEYRIKO 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96" y="0"/>
            <a:ext cx="3929090" cy="6858048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5810249" y="1071546"/>
            <a:ext cx="50802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Κυτταρικό σώμα-τροφικό κέντρο-περικάρυο</a:t>
            </a:r>
          </a:p>
          <a:p>
            <a:pPr marL="342900" indent="-342900">
              <a:buAutoNum type="arabicPeriod"/>
            </a:pPr>
            <a:r>
              <a:rPr lang="el-GR" dirty="0"/>
              <a:t>Δενδρίτες</a:t>
            </a:r>
          </a:p>
          <a:p>
            <a:pPr marL="342900" indent="-342900">
              <a:buAutoNum type="arabicPeriod"/>
            </a:pPr>
            <a:r>
              <a:rPr lang="el-GR" dirty="0"/>
              <a:t>Άξονας</a:t>
            </a:r>
          </a:p>
          <a:p>
            <a:pPr marL="342900" indent="-342900">
              <a:buAutoNum type="arabicPeriod"/>
            </a:pPr>
            <a:r>
              <a:rPr lang="el-GR" dirty="0"/>
              <a:t>Πυρήνας</a:t>
            </a:r>
          </a:p>
          <a:p>
            <a:pPr marL="342900" indent="-342900">
              <a:buAutoNum type="arabicPeriod"/>
            </a:pPr>
            <a:r>
              <a:rPr lang="el-GR" dirty="0"/>
              <a:t> χρωματίνη</a:t>
            </a:r>
          </a:p>
          <a:p>
            <a:pPr marL="342900" indent="-342900">
              <a:buAutoNum type="arabicPeriod"/>
            </a:pPr>
            <a:r>
              <a:rPr lang="el-GR" dirty="0"/>
              <a:t>Σωμάτιο </a:t>
            </a:r>
            <a:r>
              <a:rPr lang="en-US" dirty="0" err="1"/>
              <a:t>barr</a:t>
            </a:r>
            <a:r>
              <a:rPr lang="en-US" dirty="0"/>
              <a:t> (X </a:t>
            </a:r>
            <a:r>
              <a:rPr lang="el-GR" dirty="0"/>
              <a:t>χρωμόσωμα)</a:t>
            </a:r>
          </a:p>
          <a:p>
            <a:pPr marL="342900" indent="-342900">
              <a:buAutoNum type="arabicPeriod"/>
            </a:pPr>
            <a:r>
              <a:rPr lang="el-GR" dirty="0"/>
              <a:t>Εκφυτικός κώνος-έναρξη νευρικής ώσης</a:t>
            </a:r>
          </a:p>
          <a:p>
            <a:pPr marL="342900" indent="-342900">
              <a:buAutoNum type="arabicPeriod"/>
            </a:pPr>
            <a:r>
              <a:rPr lang="el-GR" dirty="0"/>
              <a:t>Μυελώδες έλυτρο</a:t>
            </a:r>
          </a:p>
          <a:p>
            <a:pPr marL="342900" indent="-342900">
              <a:buAutoNum type="arabicPeriod"/>
            </a:pPr>
            <a:r>
              <a:rPr lang="el-GR" dirty="0"/>
              <a:t>Παράπλευροι κλάδοι</a:t>
            </a:r>
          </a:p>
          <a:p>
            <a:pPr marL="342900" indent="-342900">
              <a:buAutoNum type="arabicPeriod"/>
            </a:pPr>
            <a:r>
              <a:rPr lang="el-GR" dirty="0"/>
              <a:t>Τελικά </a:t>
            </a:r>
            <a:r>
              <a:rPr lang="el-GR" dirty="0" err="1"/>
              <a:t>δενδρύλια</a:t>
            </a:r>
            <a:r>
              <a:rPr lang="el-GR" dirty="0"/>
              <a:t>-τελικά κομβία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7015141" y="1197858"/>
            <a:ext cx="4651722" cy="2031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ΝΕΥΡΑΞΟΝΕΣ</a:t>
            </a:r>
          </a:p>
          <a:p>
            <a:r>
              <a:rPr lang="el-GR" dirty="0"/>
              <a:t>Μεγάλοι άξονες (έως 1 μέτρο): </a:t>
            </a:r>
            <a:r>
              <a:rPr lang="en-US" dirty="0"/>
              <a:t>Golgi type 1 neurons</a:t>
            </a:r>
          </a:p>
          <a:p>
            <a:r>
              <a:rPr lang="el-GR" dirty="0"/>
              <a:t>Βραχείς νευράξονες: </a:t>
            </a:r>
            <a:r>
              <a:rPr lang="en-US" dirty="0"/>
              <a:t>Golgi type </a:t>
            </a:r>
            <a:r>
              <a:rPr lang="el-GR" dirty="0"/>
              <a:t>2</a:t>
            </a:r>
            <a:r>
              <a:rPr lang="en-US" dirty="0"/>
              <a:t> neurons</a:t>
            </a:r>
            <a:r>
              <a:rPr lang="el-GR" dirty="0"/>
              <a:t> (ανασταλτικοί)</a:t>
            </a:r>
          </a:p>
          <a:p>
            <a:r>
              <a:rPr lang="el-GR" dirty="0"/>
              <a:t>Διαφέρουν στη διάμετρο και πάχος μυελίνης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805469" y="5360817"/>
            <a:ext cx="704071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ΔΕΝΔΡΙΤΕΣ</a:t>
            </a:r>
          </a:p>
          <a:p>
            <a:r>
              <a:rPr lang="el-GR" dirty="0"/>
              <a:t>Διαφέρουν στο πλήθος, στο μήκος και στον αριθμό διακλαδώσεων</a:t>
            </a:r>
          </a:p>
          <a:p>
            <a:r>
              <a:rPr lang="el-GR" dirty="0"/>
              <a:t>Η περιοχή που καλύπτουν ονομάζεται </a:t>
            </a:r>
            <a:r>
              <a:rPr lang="el-GR" dirty="0" err="1"/>
              <a:t>δενδριτικό</a:t>
            </a:r>
            <a:r>
              <a:rPr lang="el-GR" dirty="0"/>
              <a:t> πεδίο. </a:t>
            </a:r>
          </a:p>
          <a:p>
            <a:endParaRPr lang="el-GR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6D3684-0900-4874-9893-517CFF973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854"/>
            <a:ext cx="6989866" cy="40518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D39B349-B7F5-499D-8849-D8D98846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37" y="555892"/>
            <a:ext cx="11492429" cy="5746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E790B5B-4FED-4B8A-8937-1D0CE7058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8" y="104199"/>
            <a:ext cx="8799523" cy="491261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66DB2A0-100D-4107-A935-722DAB96AFE0}"/>
              </a:ext>
            </a:extLst>
          </p:cNvPr>
          <p:cNvSpPr/>
          <p:nvPr/>
        </p:nvSpPr>
        <p:spPr>
          <a:xfrm>
            <a:off x="518160" y="5016816"/>
            <a:ext cx="1146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Most neurons, regardless</a:t>
            </a:r>
            <a:r>
              <a:rPr lang="el-GR" dirty="0"/>
              <a:t> </a:t>
            </a:r>
            <a:r>
              <a:rPr lang="en-US" dirty="0"/>
              <a:t>of type, have four functional regions in common: an </a:t>
            </a:r>
            <a:r>
              <a:rPr lang="en-US" dirty="0">
                <a:solidFill>
                  <a:srgbClr val="FFFF00"/>
                </a:solidFill>
              </a:rPr>
              <a:t>input</a:t>
            </a:r>
            <a:r>
              <a:rPr lang="en-US" dirty="0"/>
              <a:t> component, a trigger or </a:t>
            </a:r>
            <a:r>
              <a:rPr lang="en-US" dirty="0">
                <a:solidFill>
                  <a:srgbClr val="FFFF00"/>
                </a:solidFill>
              </a:rPr>
              <a:t>integrative</a:t>
            </a:r>
            <a:r>
              <a:rPr lang="en-US" dirty="0"/>
              <a:t> component, a </a:t>
            </a:r>
            <a:r>
              <a:rPr lang="en-US" dirty="0" err="1">
                <a:solidFill>
                  <a:srgbClr val="FFFF00"/>
                </a:solidFill>
              </a:rPr>
              <a:t>conductile</a:t>
            </a:r>
            <a:r>
              <a:rPr lang="en-US" dirty="0"/>
              <a:t> component, and an </a:t>
            </a:r>
            <a:r>
              <a:rPr lang="en-US" dirty="0">
                <a:solidFill>
                  <a:srgbClr val="FFFF00"/>
                </a:solidFill>
              </a:rPr>
              <a:t>output</a:t>
            </a:r>
            <a:r>
              <a:rPr lang="en-US" dirty="0"/>
              <a:t> component. Thus, the functional organization of most neurons can be schematically represented by a model neuron. Each component produces a characteristic signal: the input, integrative, and </a:t>
            </a:r>
            <a:r>
              <a:rPr lang="en-US" dirty="0" err="1"/>
              <a:t>conductile</a:t>
            </a:r>
            <a:r>
              <a:rPr lang="en-US" dirty="0"/>
              <a:t> signals are all electrical, while the output signal consists of the release of a chemical transmitter into the synaptic cleft. Not all neurons share all these features; for example, </a:t>
            </a:r>
            <a:r>
              <a:rPr lang="en-US" dirty="0">
                <a:solidFill>
                  <a:srgbClr val="FFC000"/>
                </a:solidFill>
              </a:rPr>
              <a:t>local interneurons often lack a </a:t>
            </a:r>
            <a:r>
              <a:rPr lang="en-US" dirty="0" err="1">
                <a:solidFill>
                  <a:srgbClr val="FFC000"/>
                </a:solidFill>
              </a:rPr>
              <a:t>conductile</a:t>
            </a:r>
            <a:r>
              <a:rPr lang="en-US" dirty="0">
                <a:solidFill>
                  <a:srgbClr val="FFC000"/>
                </a:solidFill>
              </a:rPr>
              <a:t> component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616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6EDE945-758C-41C0-9BCA-511E0E00B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45" y="358688"/>
            <a:ext cx="7418302" cy="6212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097E4-B466-48A0-AA18-26544ABE13F6}"/>
              </a:ext>
            </a:extLst>
          </p:cNvPr>
          <p:cNvSpPr txBox="1"/>
          <p:nvPr/>
        </p:nvSpPr>
        <p:spPr>
          <a:xfrm>
            <a:off x="8506046" y="2541182"/>
            <a:ext cx="3265638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ΚΟΚΚΙΝΟ</a:t>
            </a:r>
            <a:r>
              <a:rPr lang="el-GR" dirty="0"/>
              <a:t>. ΚΙΝΗΤΙΚΟ ΚΥΤΤΑΡΟ</a:t>
            </a:r>
          </a:p>
          <a:p>
            <a:r>
              <a:rPr lang="el-GR" dirty="0">
                <a:solidFill>
                  <a:srgbClr val="00B0F0"/>
                </a:solidFill>
              </a:rPr>
              <a:t>ΜΠΛΕ</a:t>
            </a:r>
            <a:r>
              <a:rPr lang="el-GR" dirty="0"/>
              <a:t>. ΑΙΣΘΗΤΙΚΟ ΚΥΤΤΑΡΟ</a:t>
            </a:r>
          </a:p>
          <a:p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ΜΩΒ</a:t>
            </a:r>
            <a:r>
              <a:rPr lang="el-GR" dirty="0"/>
              <a:t>. ΕΝΔΙΑΜΕΣΟ ΚΥΤΤΑΡΟ</a:t>
            </a:r>
          </a:p>
          <a:p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ΓΚΡΙ</a:t>
            </a:r>
            <a:r>
              <a:rPr lang="el-GR" dirty="0"/>
              <a:t>. ΝΕΥΡΟΓΛΟΙΑ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35" y="191449"/>
            <a:ext cx="6334151" cy="634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918705" y="723326"/>
            <a:ext cx="4670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Μεγάλος κεντρικός πυρήνας</a:t>
            </a:r>
          </a:p>
          <a:p>
            <a:r>
              <a:rPr lang="el-GR" dirty="0"/>
              <a:t>Πολλά μιτοχόνδρια</a:t>
            </a:r>
          </a:p>
          <a:p>
            <a:r>
              <a:rPr lang="el-GR" dirty="0" err="1"/>
              <a:t>Λυσοσώματα</a:t>
            </a:r>
            <a:endParaRPr lang="el-GR" dirty="0"/>
          </a:p>
          <a:p>
            <a:r>
              <a:rPr lang="el-GR" dirty="0"/>
              <a:t>Σ. </a:t>
            </a:r>
            <a:r>
              <a:rPr lang="en-US" dirty="0"/>
              <a:t>Golgi</a:t>
            </a:r>
            <a:endParaRPr lang="el-GR" dirty="0"/>
          </a:p>
          <a:p>
            <a:r>
              <a:rPr lang="el-GR" b="1" dirty="0"/>
              <a:t>Σωμάτια </a:t>
            </a:r>
            <a:r>
              <a:rPr lang="en-US" b="1" dirty="0" err="1"/>
              <a:t>Nissl</a:t>
            </a:r>
            <a:r>
              <a:rPr lang="el-GR" b="1" dirty="0"/>
              <a:t> (μόνο σε νευρώνες)</a:t>
            </a:r>
            <a:endParaRPr lang="el-GR" dirty="0"/>
          </a:p>
          <a:p>
            <a:r>
              <a:rPr lang="el-GR" dirty="0"/>
              <a:t>Αδρό </a:t>
            </a:r>
            <a:r>
              <a:rPr lang="el-GR" dirty="0" err="1"/>
              <a:t>ενδοπλασματικό</a:t>
            </a:r>
            <a:r>
              <a:rPr lang="el-GR" dirty="0"/>
              <a:t> δίκτυο</a:t>
            </a:r>
          </a:p>
          <a:p>
            <a:r>
              <a:rPr lang="el-GR" dirty="0" err="1"/>
              <a:t>Κεντριόλια</a:t>
            </a:r>
            <a:r>
              <a:rPr lang="el-GR" dirty="0"/>
              <a:t> </a:t>
            </a:r>
          </a:p>
          <a:p>
            <a:r>
              <a:rPr lang="el-G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ΝευροΙνίδια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l-G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μιροϊνίδια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l-G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μικροσωληνίσκοι</a:t>
            </a:r>
            <a:endParaRPr lang="el-G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710FB-618F-4169-A7FF-23B4C0247EB3}"/>
              </a:ext>
            </a:extLst>
          </p:cNvPr>
          <p:cNvSpPr txBox="1"/>
          <p:nvPr/>
        </p:nvSpPr>
        <p:spPr>
          <a:xfrm>
            <a:off x="6440672" y="3914185"/>
            <a:ext cx="609777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dirty="0"/>
              <a:t>σ. </a:t>
            </a:r>
            <a:r>
              <a:rPr lang="el-GR" dirty="0" err="1"/>
              <a:t>Nissl</a:t>
            </a:r>
            <a:r>
              <a:rPr lang="el-GR" dirty="0"/>
              <a:t> </a:t>
            </a:r>
            <a:r>
              <a:rPr lang="el-GR" dirty="0" err="1"/>
              <a:t>ριβοσώματα</a:t>
            </a:r>
            <a:r>
              <a:rPr lang="el-GR" dirty="0"/>
              <a:t> ελεύθερα μεταξύ δεξαμενών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950" y="0"/>
            <a:ext cx="8352969" cy="444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103628" y="4629056"/>
            <a:ext cx="6396372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/>
              <a:t>12.Μιτοχόνδρια</a:t>
            </a:r>
            <a:r>
              <a:rPr lang="el-GR" dirty="0"/>
              <a:t>: διπλή μεμβράνη, ακρολοφίες, ένζυμα. </a:t>
            </a:r>
          </a:p>
          <a:p>
            <a:r>
              <a:rPr lang="el-GR" dirty="0"/>
              <a:t>Μεταβάλλουν το σχήμα τους: </a:t>
            </a:r>
          </a:p>
          <a:p>
            <a:r>
              <a:rPr lang="el-GR" dirty="0"/>
              <a:t>Βραχέα και παχιά στο </a:t>
            </a:r>
            <a:r>
              <a:rPr lang="el-GR" dirty="0" err="1"/>
              <a:t>περικάρυο</a:t>
            </a:r>
            <a:endParaRPr lang="el-GR" dirty="0"/>
          </a:p>
          <a:p>
            <a:r>
              <a:rPr lang="el-GR" dirty="0"/>
              <a:t>Μακρά και λεπτά στους </a:t>
            </a:r>
            <a:r>
              <a:rPr lang="el-GR" dirty="0" err="1"/>
              <a:t>δενδρίτες</a:t>
            </a:r>
            <a:r>
              <a:rPr lang="el-GR" dirty="0"/>
              <a:t> και </a:t>
            </a:r>
            <a:r>
              <a:rPr lang="el-GR" dirty="0" err="1"/>
              <a:t>νευράξονες</a:t>
            </a:r>
            <a:endParaRPr lang="el-GR" dirty="0"/>
          </a:p>
          <a:p>
            <a:r>
              <a:rPr lang="el-GR" dirty="0"/>
              <a:t>14 </a:t>
            </a:r>
            <a:r>
              <a:rPr lang="en-US" b="1" dirty="0"/>
              <a:t>Golgi</a:t>
            </a:r>
            <a:r>
              <a:rPr lang="en-US" dirty="0"/>
              <a:t>:</a:t>
            </a:r>
            <a:r>
              <a:rPr lang="el-GR" dirty="0"/>
              <a:t> σύνθεση και συσκευασία εκκριτικών ουσιών και μεμβρανών.15. αναγεννητική16 εκκριτική πλευρά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3052" y="5183053"/>
            <a:ext cx="3126715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8. Λείο </a:t>
            </a:r>
            <a:r>
              <a:rPr lang="el-GR" dirty="0" err="1"/>
              <a:t>Ενδ</a:t>
            </a:r>
            <a:r>
              <a:rPr lang="el-GR" dirty="0"/>
              <a:t>. Δίκτυο</a:t>
            </a:r>
          </a:p>
          <a:p>
            <a:r>
              <a:rPr lang="el-GR" dirty="0"/>
              <a:t>11 </a:t>
            </a:r>
            <a:r>
              <a:rPr lang="el-GR" dirty="0" err="1"/>
              <a:t>ν.ινίδια</a:t>
            </a:r>
            <a:r>
              <a:rPr lang="el-GR" dirty="0"/>
              <a:t>, ν. σωληνίσκοι</a:t>
            </a:r>
          </a:p>
          <a:p>
            <a:r>
              <a:rPr lang="el-GR" dirty="0"/>
              <a:t>17. </a:t>
            </a:r>
            <a:r>
              <a:rPr lang="el-GR" dirty="0" err="1"/>
              <a:t>λυσοσώματα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8861136" y="3669872"/>
            <a:ext cx="263886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5,6,7: αδρό </a:t>
            </a:r>
            <a:r>
              <a:rPr lang="el-GR" dirty="0" err="1"/>
              <a:t>ενδ</a:t>
            </a:r>
            <a:r>
              <a:rPr lang="el-GR" dirty="0"/>
              <a:t>. δίκτυο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356" y="245782"/>
            <a:ext cx="8247860" cy="636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2513C7F-97A2-4CB5-9A31-60D58B379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07" y="583106"/>
            <a:ext cx="11107422" cy="56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16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AD95A0-3C5D-4E86-926B-6281AEA6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ΝΕΥΡΩΝΕΣ ΚΝΣ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B1523F2-EA62-4BE6-823B-00B29CC86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160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0B61421-DCCB-4026-88D9-8260738C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09" y="395977"/>
            <a:ext cx="8285182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85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95CAD98-CDB2-4A87-8221-926CF160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1" y="-94243"/>
            <a:ext cx="3361623" cy="687788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EB1A3D4-09DB-4BCB-8FB0-437F5EBF6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682" y="19878"/>
            <a:ext cx="5204943" cy="70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2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3472A05-EB2F-44AB-BF9D-83C657D6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87" y="0"/>
            <a:ext cx="8728512" cy="65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3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5C3E331-8531-4C80-A738-182B286C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82" y="517193"/>
            <a:ext cx="8598227" cy="623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08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3F83C63-29BB-4AB3-8870-0AF08B942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9050"/>
            <a:ext cx="8953500" cy="6819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158" y="373779"/>
            <a:ext cx="10284972" cy="611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ΝΕΥΡΟΓΛΟΙΑ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Αστροκύτταρα</a:t>
            </a:r>
            <a:r>
              <a:rPr lang="el-GR" dirty="0"/>
              <a:t>: Τα πιο άφθονα. Στηρικτικά, συμμετοχή στη δημιουργία ΑΕΦ, επούλωση μετά από τραύμα καλύπτοντας κενό που αφήνουν νεκροί νευρώνες, αποθηκεύουν και απελευθερώνουν γλυκογόνο, προμηθεύουν νευρώνες με γαλακτικό. {συμμετοχή στη μάθηση και μνήμη}</a:t>
            </a:r>
            <a:r>
              <a:rPr lang="en-US" dirty="0"/>
              <a:t>;</a:t>
            </a:r>
            <a:endParaRPr lang="el-GR" dirty="0"/>
          </a:p>
          <a:p>
            <a:r>
              <a:rPr lang="el-GR" b="1" dirty="0" err="1"/>
              <a:t>Ολιγοδενδροκύτταρα</a:t>
            </a:r>
            <a:r>
              <a:rPr lang="el-GR" dirty="0"/>
              <a:t>: σχηματισμός μυελίνης</a:t>
            </a:r>
          </a:p>
          <a:p>
            <a:r>
              <a:rPr lang="el-GR" b="1" dirty="0" err="1"/>
              <a:t>Μικρογλοιακά</a:t>
            </a:r>
            <a:r>
              <a:rPr lang="el-GR" dirty="0"/>
              <a:t>:  </a:t>
            </a:r>
            <a:r>
              <a:rPr lang="el-GR" dirty="0" err="1"/>
              <a:t>φαγοκυτταρώνουν</a:t>
            </a:r>
            <a:r>
              <a:rPr lang="el-GR" dirty="0"/>
              <a:t> νεκρό υλικό</a:t>
            </a:r>
          </a:p>
          <a:p>
            <a:r>
              <a:rPr lang="el-GR" b="1" dirty="0"/>
              <a:t>Επενδυματικά</a:t>
            </a:r>
            <a:r>
              <a:rPr lang="el-GR" dirty="0"/>
              <a:t> </a:t>
            </a:r>
            <a:r>
              <a:rPr lang="el-GR" b="1" dirty="0"/>
              <a:t>κύτταρα</a:t>
            </a:r>
            <a:r>
              <a:rPr lang="el-GR" dirty="0"/>
              <a:t>: επενδύουν εσωτερικό κοιλιών, χαρακτηριστικά επιθηλιακών κυττάρων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l-GR" b="1" dirty="0"/>
              <a:t>ΝΕΥΡΩΝΕΣ </a:t>
            </a:r>
            <a:r>
              <a:rPr lang="en-US" b="1" dirty="0" err="1"/>
              <a:t>vs</a:t>
            </a:r>
            <a:r>
              <a:rPr lang="el-GR" b="1" dirty="0"/>
              <a:t> ΝΕΥΡΟΓΛΟΙΑ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l-GR" b="1" dirty="0"/>
              <a:t>ΝΕΥΡΩΝΕΣ</a:t>
            </a:r>
          </a:p>
          <a:p>
            <a:endParaRPr lang="el-GR" dirty="0"/>
          </a:p>
          <a:p>
            <a:r>
              <a:rPr lang="el-GR" dirty="0"/>
              <a:t>Δεν πολλαπλασιάζονται</a:t>
            </a:r>
          </a:p>
          <a:p>
            <a:r>
              <a:rPr lang="el-GR" dirty="0"/>
              <a:t>Είναι διεγερσιμοί –μεταβάλλουν το δυναμικό ηρεμίας σε απάντηση σε ερεθίσματα</a:t>
            </a:r>
          </a:p>
          <a:p>
            <a:r>
              <a:rPr lang="el-GR" dirty="0"/>
              <a:t>Εκκρίνουν ουσίες στον εξωκυττάριο χώρο</a:t>
            </a:r>
          </a:p>
          <a:p>
            <a:r>
              <a:rPr lang="el-GR" dirty="0"/>
              <a:t>Είναι πολωμένοι-μεταδίδουν σήματα προς μία κατεύθυνση</a:t>
            </a:r>
          </a:p>
          <a:p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l-GR" dirty="0"/>
              <a:t>	</a:t>
            </a:r>
            <a:r>
              <a:rPr lang="el-GR" b="1" dirty="0"/>
              <a:t>ΝΕΥΡΟΓΛΟΙΑ</a:t>
            </a:r>
          </a:p>
          <a:p>
            <a:endParaRPr lang="el-GR" dirty="0"/>
          </a:p>
          <a:p>
            <a:r>
              <a:rPr lang="el-GR" dirty="0"/>
              <a:t>Πολλαπλασιάζονται</a:t>
            </a:r>
          </a:p>
          <a:p>
            <a:r>
              <a:rPr lang="el-GR" dirty="0"/>
              <a:t>Δε μεταβάλλουν το δυναμικό ηρεμίας τους</a:t>
            </a:r>
          </a:p>
          <a:p>
            <a:endParaRPr lang="el-GR" dirty="0"/>
          </a:p>
          <a:p>
            <a:r>
              <a:rPr lang="el-GR" dirty="0"/>
              <a:t>Δεν εκκρίνουν ουσίες</a:t>
            </a:r>
          </a:p>
          <a:p>
            <a:endParaRPr lang="el-GR" dirty="0"/>
          </a:p>
          <a:p>
            <a:r>
              <a:rPr lang="el-GR" dirty="0"/>
              <a:t>Δεν έχουν προσανατολισμό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1B95CB39-D2E6-4B8D-86C2-B2B772D7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ΚΝΣ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A43CE577-D1C7-4BAC-9DF7-C1D714CC6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7218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A889289-B288-4A65-B201-4E68441A2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6" y="704775"/>
            <a:ext cx="9686132" cy="54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19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el-GR" dirty="0"/>
              <a:t>1. ΑΣΤΡΟΚΥΤΤΑΡΑ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83481" y="2418326"/>
            <a:ext cx="11962745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1</a:t>
            </a:r>
            <a:r>
              <a:rPr lang="el-GR" sz="2400" dirty="0"/>
              <a:t>.Περιέχουν ινίδια </a:t>
            </a:r>
            <a:r>
              <a:rPr lang="el-GR" sz="2400" dirty="0" err="1"/>
              <a:t>γλοίας</a:t>
            </a:r>
            <a:r>
              <a:rPr lang="el-GR" sz="2400" dirty="0"/>
              <a:t> στο σώμα και αποφυάδες-σχηματίζουν ουλές μετά από τραυματισμό 	</a:t>
            </a:r>
            <a:r>
              <a:rPr lang="en-US" sz="2400" dirty="0" err="1">
                <a:solidFill>
                  <a:srgbClr val="FF0000"/>
                </a:solidFill>
              </a:rPr>
              <a:t>glial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fibrillary</a:t>
            </a:r>
            <a:r>
              <a:rPr lang="en-US" sz="2400" dirty="0">
                <a:solidFill>
                  <a:srgbClr val="FF0000"/>
                </a:solidFill>
              </a:rPr>
              <a:t> acidic protein (GFAP)</a:t>
            </a:r>
            <a:endParaRPr lang="el-GR" sz="2400" dirty="0">
              <a:solidFill>
                <a:srgbClr val="FF0000"/>
              </a:solidFill>
            </a:endParaRPr>
          </a:p>
          <a:p>
            <a:r>
              <a:rPr lang="el-GR" sz="2400" dirty="0"/>
              <a:t>2. Σχηματίζουν τρισδιάστατο υποστηρικτικό σκελετό.</a:t>
            </a:r>
          </a:p>
          <a:p>
            <a:r>
              <a:rPr lang="el-GR" sz="2400" dirty="0"/>
              <a:t>3. Στην εξωτερική επιφάνεια παχύνεται –έξω αφοριστικός νευρογλοιακός υμένας-</a:t>
            </a:r>
          </a:p>
          <a:p>
            <a:r>
              <a:rPr lang="el-GR" sz="2400" dirty="0"/>
              <a:t>	όριο </a:t>
            </a:r>
            <a:r>
              <a:rPr lang="el-GR" sz="2400" dirty="0" err="1"/>
              <a:t>εξωδερμικού</a:t>
            </a:r>
            <a:r>
              <a:rPr lang="el-GR" sz="2400" dirty="0"/>
              <a:t> ιστού και ιστού μηνίγγων </a:t>
            </a:r>
            <a:r>
              <a:rPr lang="en-US" sz="2400" dirty="0" err="1">
                <a:solidFill>
                  <a:srgbClr val="FF0000"/>
                </a:solidFill>
              </a:rPr>
              <a:t>glia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limitans</a:t>
            </a:r>
            <a:endParaRPr lang="el-GR" sz="2400" dirty="0">
              <a:solidFill>
                <a:srgbClr val="FF0000"/>
              </a:solidFill>
            </a:endParaRPr>
          </a:p>
          <a:p>
            <a:r>
              <a:rPr lang="el-GR" sz="2400" dirty="0"/>
              <a:t>4. Αποφυάδες προς τα αγγεία (ΑΕΦ</a:t>
            </a:r>
            <a:r>
              <a:rPr lang="el-GR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perivascular</a:t>
            </a:r>
            <a:r>
              <a:rPr lang="en-US" sz="2400" dirty="0">
                <a:solidFill>
                  <a:srgbClr val="FF0000"/>
                </a:solidFill>
              </a:rPr>
              <a:t> end feet or footplates</a:t>
            </a:r>
            <a:endParaRPr lang="el-GR" sz="2400" dirty="0">
              <a:solidFill>
                <a:srgbClr val="FF0000"/>
              </a:solidFill>
            </a:endParaRPr>
          </a:p>
          <a:p>
            <a:r>
              <a:rPr lang="el-GR" sz="2400" dirty="0"/>
              <a:t>5. Εσωτερικό περιβάλλον-απορροφούν ιόντα Κ και </a:t>
            </a:r>
            <a:r>
              <a:rPr lang="en-US" sz="2400" dirty="0"/>
              <a:t>CO2 (pH)</a:t>
            </a:r>
          </a:p>
          <a:p>
            <a:r>
              <a:rPr lang="en-US" sz="2400" dirty="0"/>
              <a:t>6. </a:t>
            </a:r>
            <a:r>
              <a:rPr lang="el-GR" sz="2400" dirty="0"/>
              <a:t>Περιβάλλουν συνάψεις και τις απομονώνουν-απορροφούν νδ.</a:t>
            </a:r>
          </a:p>
          <a:p>
            <a:r>
              <a:rPr lang="el-GR" sz="2400" dirty="0"/>
              <a:t>7. Οδηγούν νευρωνική μετανάστευση κατά την ανάπτυξη </a:t>
            </a:r>
            <a:r>
              <a:rPr lang="en-US" sz="2400" dirty="0">
                <a:solidFill>
                  <a:srgbClr val="FF0000"/>
                </a:solidFill>
              </a:rPr>
              <a:t>radial </a:t>
            </a:r>
            <a:r>
              <a:rPr lang="en-US" sz="2400" dirty="0" err="1">
                <a:solidFill>
                  <a:srgbClr val="FF0000"/>
                </a:solidFill>
              </a:rPr>
              <a:t>glia</a:t>
            </a:r>
            <a:endParaRPr lang="el-G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652613" y="2742465"/>
            <a:ext cx="8144134" cy="1552444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br>
              <a:rPr lang="el-GR" b="1" dirty="0">
                <a:solidFill>
                  <a:schemeClr val="bg1"/>
                </a:solidFill>
              </a:rPr>
            </a:br>
            <a:r>
              <a:rPr lang="el-GR" b="1" dirty="0">
                <a:solidFill>
                  <a:schemeClr val="bg1"/>
                </a:solidFill>
              </a:rPr>
              <a:t>Β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r>
              <a:rPr lang="el-GR" b="1" dirty="0">
                <a:solidFill>
                  <a:schemeClr val="bg1"/>
                </a:solidFill>
              </a:rPr>
              <a:t>ΝΕΥΡΙΚΟ ΚΥΤΤΑΡΟ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l-G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795" y="0"/>
            <a:ext cx="5920765" cy="52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7110513" y="337165"/>
            <a:ext cx="363112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Πρωτοπλασματικά αστροκύτταρα</a:t>
            </a:r>
          </a:p>
          <a:p>
            <a:r>
              <a:rPr lang="el-GR" dirty="0"/>
              <a:t>Λίγες αποφυάδες, φαιά ουσία</a:t>
            </a:r>
          </a:p>
          <a:p>
            <a:r>
              <a:rPr lang="el-GR" dirty="0">
                <a:solidFill>
                  <a:srgbClr val="FF0000"/>
                </a:solidFill>
              </a:rPr>
              <a:t>Ινώδη αστροκύτταρα</a:t>
            </a:r>
            <a:r>
              <a:rPr lang="el-GR" dirty="0"/>
              <a:t>.</a:t>
            </a:r>
          </a:p>
          <a:p>
            <a:r>
              <a:rPr lang="el-GR" dirty="0"/>
              <a:t>Πολλές αποφυάδες, λευκή ουσία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96835" y="5449266"/>
            <a:ext cx="421140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 μεγάλος ωοειδής κεντρικός πυρήνας </a:t>
            </a:r>
          </a:p>
        </p:txBody>
      </p:sp>
      <p:sp>
        <p:nvSpPr>
          <p:cNvPr id="6" name="2 - TextBox">
            <a:extLst>
              <a:ext uri="{FF2B5EF4-FFF2-40B4-BE49-F238E27FC236}">
                <a16:creationId xmlns:a16="http://schemas.microsoft.com/office/drawing/2014/main" id="{A5F61D51-DE5D-4AF1-BA9C-8AF7B56F9750}"/>
              </a:ext>
            </a:extLst>
          </p:cNvPr>
          <p:cNvSpPr txBox="1"/>
          <p:nvPr/>
        </p:nvSpPr>
        <p:spPr>
          <a:xfrm>
            <a:off x="6096000" y="2145262"/>
            <a:ext cx="5788688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Ινώδη αστροκύτταρα</a:t>
            </a:r>
            <a:r>
              <a:rPr lang="el-GR" dirty="0"/>
              <a:t>: ΛΕΥΚΗ ΟΥΣΙΑ</a:t>
            </a:r>
          </a:p>
          <a:p>
            <a:r>
              <a:rPr lang="el-GR" dirty="0"/>
              <a:t>λεπτές αποφυάδες, που καταλήγουν σε διογκώσεις </a:t>
            </a:r>
          </a:p>
          <a:p>
            <a:r>
              <a:rPr lang="el-GR" dirty="0"/>
              <a:t>(τοίχωμα αγγείων)</a:t>
            </a:r>
          </a:p>
          <a:p>
            <a:r>
              <a:rPr lang="el-GR" dirty="0"/>
              <a:t>Συνεχές </a:t>
            </a:r>
            <a:r>
              <a:rPr lang="el-GR" dirty="0" err="1"/>
              <a:t>γλοιακό</a:t>
            </a:r>
            <a:r>
              <a:rPr lang="el-GR" dirty="0"/>
              <a:t> κάλυμμα. </a:t>
            </a:r>
          </a:p>
          <a:p>
            <a:r>
              <a:rPr lang="el-GR" dirty="0"/>
              <a:t>Περιέχου ινίδια που εκτείνονται σε όλο το κύτταρο.</a:t>
            </a:r>
          </a:p>
          <a:p>
            <a:r>
              <a:rPr lang="el-GR" dirty="0"/>
              <a:t>Μεταφορά μεταβολιτών, επιδιόρθωση ζημιών</a:t>
            </a:r>
          </a:p>
        </p:txBody>
      </p:sp>
      <p:sp>
        <p:nvSpPr>
          <p:cNvPr id="7" name="2 - Ορθογώνιο">
            <a:extLst>
              <a:ext uri="{FF2B5EF4-FFF2-40B4-BE49-F238E27FC236}">
                <a16:creationId xmlns:a16="http://schemas.microsoft.com/office/drawing/2014/main" id="{4C0E2F9F-B46A-46C9-9630-211CA1AD2C47}"/>
              </a:ext>
            </a:extLst>
          </p:cNvPr>
          <p:cNvSpPr/>
          <p:nvPr/>
        </p:nvSpPr>
        <p:spPr>
          <a:xfrm>
            <a:off x="6096000" y="4248937"/>
            <a:ext cx="57886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Πρωτοπλασματικά αστροκύτταρα: </a:t>
            </a:r>
            <a:r>
              <a:rPr lang="el-GR" dirty="0"/>
              <a:t>ΦΑΙΑ ΟΥΣΙΑ</a:t>
            </a:r>
          </a:p>
          <a:p>
            <a:r>
              <a:rPr lang="el-GR" dirty="0" err="1"/>
              <a:t>παχειές</a:t>
            </a:r>
            <a:r>
              <a:rPr lang="el-GR" dirty="0"/>
              <a:t> και πολλές διακλαδώσεις,</a:t>
            </a:r>
          </a:p>
          <a:p>
            <a:r>
              <a:rPr lang="el-GR" dirty="0"/>
              <a:t>Σε στενή σχέση με νευρώνες, ¨δορυφόρα κύτταρα», άγνωστη λειτουργία, (μεταβολική)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8841206" y="1480279"/>
            <a:ext cx="29212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/>
              <a:t>Ολιγοδενδροκύτταρα</a:t>
            </a:r>
            <a:r>
              <a:rPr lang="el-GR" dirty="0"/>
              <a:t>: λίγες αποφυάδες με σπάνιες διακλαδώσεις </a:t>
            </a:r>
            <a:r>
              <a:rPr lang="el-GR" dirty="0">
                <a:solidFill>
                  <a:srgbClr val="92D050"/>
                </a:solidFill>
              </a:rPr>
              <a:t>ΦΑΙΑ ΟΥΣΙΑ</a:t>
            </a:r>
            <a:r>
              <a:rPr lang="el-GR" dirty="0"/>
              <a:t>: συνοδεύουν νευρώνες (Δορυφόρα κύτταρα, όπως πρωτοπλασματικά αστροκύτταρα)</a:t>
            </a:r>
          </a:p>
          <a:p>
            <a:r>
              <a:rPr lang="el-GR" dirty="0">
                <a:solidFill>
                  <a:srgbClr val="92D050"/>
                </a:solidFill>
              </a:rPr>
              <a:t>ΛΕΥΚΗ ΟΥΣΙΑ</a:t>
            </a:r>
            <a:r>
              <a:rPr lang="el-GR" dirty="0"/>
              <a:t>: κατά σειρές μεταξύ νευρικών Ινών (</a:t>
            </a:r>
            <a:r>
              <a:rPr lang="el-GR" dirty="0" err="1"/>
              <a:t>μεσοδεσμική</a:t>
            </a:r>
            <a:r>
              <a:rPr lang="el-GR" dirty="0"/>
              <a:t> </a:t>
            </a:r>
            <a:r>
              <a:rPr lang="el-GR" dirty="0" err="1"/>
              <a:t>γλοία</a:t>
            </a:r>
            <a:r>
              <a:rPr lang="el-GR" dirty="0"/>
              <a:t>)</a:t>
            </a:r>
          </a:p>
          <a:p>
            <a:endParaRPr lang="el-GR" dirty="0"/>
          </a:p>
          <a:p>
            <a:endParaRPr lang="el-GR" b="1" dirty="0">
              <a:solidFill>
                <a:srgbClr val="FF00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ΠΑΡΑΓΟΥΝ ΚΑΙ ΣΥΝΤΗΡΟΥΝ ΕΛΥΤΡΑ ΜΥΕΛΙΝΗΣ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07780" y="5989206"/>
            <a:ext cx="890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Πολλά μιτοχόνδρια, </a:t>
            </a:r>
            <a:r>
              <a:rPr lang="el-GR" dirty="0" err="1"/>
              <a:t>μικροσωληνίσκοι</a:t>
            </a:r>
            <a:r>
              <a:rPr lang="el-GR" dirty="0"/>
              <a:t>, </a:t>
            </a:r>
            <a:r>
              <a:rPr lang="el-GR" dirty="0" err="1"/>
              <a:t>ριβοσώματα</a:t>
            </a:r>
            <a:r>
              <a:rPr lang="el-GR" dirty="0"/>
              <a:t>, όχι </a:t>
            </a:r>
            <a:r>
              <a:rPr lang="el-GR" dirty="0" err="1"/>
              <a:t>μικροϊνίδια</a:t>
            </a:r>
            <a:r>
              <a:rPr lang="el-GR" dirty="0"/>
              <a:t>, μικρός πυρήνας</a:t>
            </a:r>
          </a:p>
          <a:p>
            <a:endParaRPr lang="el-GR" dirty="0"/>
          </a:p>
        </p:txBody>
      </p:sp>
      <p:sp>
        <p:nvSpPr>
          <p:cNvPr id="6" name="1 - Τίτλος">
            <a:extLst>
              <a:ext uri="{FF2B5EF4-FFF2-40B4-BE49-F238E27FC236}">
                <a16:creationId xmlns:a16="http://schemas.microsoft.com/office/drawing/2014/main" id="{C67FFBE7-E767-4B32-A417-1548BA25C6DC}"/>
              </a:ext>
            </a:extLst>
          </p:cNvPr>
          <p:cNvSpPr txBox="1">
            <a:spLocks/>
          </p:cNvSpPr>
          <p:nvPr/>
        </p:nvSpPr>
        <p:spPr>
          <a:xfrm>
            <a:off x="1383182" y="1019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2. ΟΛΙΓΟΔΕΝΔΡΟΚΥΤΤΑΡΑ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ECC549C-F97D-4D83-8203-409EA8B7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1" y="1117427"/>
            <a:ext cx="8754615" cy="399322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9759645-C4CE-42D5-9C4C-9D43F55B7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89" y="482643"/>
            <a:ext cx="8784649" cy="565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OLIG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38" y="600370"/>
            <a:ext cx="6162879" cy="5407054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6778572" y="2267246"/>
            <a:ext cx="46666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Ένα </a:t>
            </a:r>
            <a:r>
              <a:rPr lang="el-GR" sz="2400" b="1" dirty="0" err="1"/>
              <a:t>ολιγοδκ</a:t>
            </a:r>
            <a:r>
              <a:rPr lang="el-GR" sz="2400" dirty="0"/>
              <a:t>  παράγει έλυτρα </a:t>
            </a:r>
          </a:p>
          <a:p>
            <a:r>
              <a:rPr lang="el-GR" sz="2400" dirty="0"/>
              <a:t>σε αρκετούς άξονες, ενώνοντας </a:t>
            </a:r>
          </a:p>
          <a:p>
            <a:r>
              <a:rPr lang="el-GR" sz="2400" dirty="0" err="1"/>
              <a:t>πρωτοπλαματικά</a:t>
            </a:r>
            <a:r>
              <a:rPr lang="el-GR" sz="2400" dirty="0"/>
              <a:t> </a:t>
            </a:r>
            <a:r>
              <a:rPr lang="el-GR" sz="2400" dirty="0" err="1"/>
              <a:t>μεσοκομβικά</a:t>
            </a:r>
            <a:r>
              <a:rPr lang="el-GR" sz="2400" dirty="0"/>
              <a:t> </a:t>
            </a:r>
          </a:p>
          <a:p>
            <a:r>
              <a:rPr lang="el-GR" sz="2400" dirty="0"/>
              <a:t>διαστήματα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778572" y="5121587"/>
            <a:ext cx="4346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  <a:p>
            <a:r>
              <a:rPr lang="el-G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11. Κόμβος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Ranvier, </a:t>
            </a:r>
            <a:r>
              <a:rPr lang="el-G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γυμνός από μυελίνη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908390" y="400033"/>
            <a:ext cx="71849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/>
              <a:t>3. ΜΙΚΡΟΓΛΟΙΑΚΑ</a:t>
            </a:r>
            <a:r>
              <a:rPr lang="el-GR" sz="2400" b="1" dirty="0"/>
              <a:t> </a:t>
            </a:r>
            <a:r>
              <a:rPr lang="el-GR" sz="3600" b="1" dirty="0"/>
              <a:t>ΚΥΤΤΑΡΑ</a:t>
            </a:r>
            <a:endParaRPr lang="el-GR" sz="2400" b="1" dirty="0"/>
          </a:p>
          <a:p>
            <a:r>
              <a:rPr lang="el-GR" sz="2400" b="1" dirty="0"/>
              <a:t>(μεσοδερματικής προέλευσης?</a:t>
            </a:r>
            <a:r>
              <a:rPr lang="en-US" sz="2400" b="1" dirty="0"/>
              <a:t> </a:t>
            </a:r>
            <a:r>
              <a:rPr lang="el-GR" sz="2400" b="1" dirty="0"/>
              <a:t>Από </a:t>
            </a:r>
            <a:r>
              <a:rPr lang="el-GR" sz="2400" b="1" dirty="0" err="1"/>
              <a:t>μακροφάγα</a:t>
            </a:r>
            <a:r>
              <a:rPr lang="el-GR" sz="2400" b="1" dirty="0"/>
              <a:t>?)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5326395" y="1997839"/>
            <a:ext cx="66480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Ωοειδή κύτταρα, </a:t>
            </a:r>
            <a:r>
              <a:rPr lang="el-GR" dirty="0" err="1"/>
              <a:t>ραβδόμορφοι</a:t>
            </a:r>
            <a:r>
              <a:rPr lang="el-GR" dirty="0"/>
              <a:t> πυρήνες, βραχείες, παχιές, </a:t>
            </a:r>
            <a:r>
              <a:rPr lang="el-GR" dirty="0" err="1"/>
              <a:t>πολυδιακλαδιζόμενες</a:t>
            </a:r>
            <a:r>
              <a:rPr lang="el-GR" dirty="0"/>
              <a:t> αποφυάδες.</a:t>
            </a:r>
          </a:p>
          <a:p>
            <a:r>
              <a:rPr lang="el-GR" dirty="0"/>
              <a:t>Αμοιβαδοειδή </a:t>
            </a:r>
            <a:r>
              <a:rPr lang="el-GR" dirty="0">
                <a:solidFill>
                  <a:srgbClr val="FFFF00"/>
                </a:solidFill>
              </a:rPr>
              <a:t>κινητικότητα</a:t>
            </a:r>
            <a:r>
              <a:rPr lang="el-GR" dirty="0"/>
              <a:t>.-κινούνται μεταξύ αποφυάδων </a:t>
            </a:r>
            <a:r>
              <a:rPr lang="el-GR" dirty="0" err="1"/>
              <a:t>αστροκυττάρων</a:t>
            </a:r>
            <a:r>
              <a:rPr lang="el-GR" dirty="0"/>
              <a:t> που είναι ακίνητα</a:t>
            </a:r>
          </a:p>
          <a:p>
            <a:r>
              <a:rPr lang="el-GR" dirty="0" err="1">
                <a:solidFill>
                  <a:srgbClr val="FFFF00"/>
                </a:solidFill>
              </a:rPr>
              <a:t>Φαγοκυτταρώνουν</a:t>
            </a:r>
            <a:r>
              <a:rPr lang="el-GR" dirty="0"/>
              <a:t> νεκρωμένο υλικό,  δρουν ως εκκαθαριστικά κύτταρα.</a:t>
            </a:r>
          </a:p>
          <a:p>
            <a:r>
              <a:rPr lang="el-GR" dirty="0">
                <a:solidFill>
                  <a:srgbClr val="FFFF00"/>
                </a:solidFill>
              </a:rPr>
              <a:t>Μεταναστεύουν</a:t>
            </a:r>
            <a:r>
              <a:rPr lang="el-GR" dirty="0"/>
              <a:t> στον εγκέφαλο την 9</a:t>
            </a:r>
            <a:r>
              <a:rPr lang="el-GR" baseline="30000" dirty="0"/>
              <a:t>η</a:t>
            </a:r>
            <a:r>
              <a:rPr lang="el-GR" dirty="0"/>
              <a:t> μέρα από το περιφερικό αίμα.</a:t>
            </a:r>
          </a:p>
          <a:p>
            <a:endParaRPr lang="el-GR" dirty="0"/>
          </a:p>
          <a:p>
            <a:r>
              <a:rPr lang="el-GR" dirty="0"/>
              <a:t>Απαντούν σε εσωτερικές και εξωτερικές απειλές.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DECB72-7565-462A-A89F-358C4F637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60" y="1642849"/>
            <a:ext cx="4570240" cy="45702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jonlieffmd.com/wp-content/uploads/2013/12/microglial-activation3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236" y="610212"/>
            <a:ext cx="8696325" cy="5153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6523" y="826435"/>
            <a:ext cx="8427237" cy="414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ÎÏÎ¿ÏÎ­Î»ÎµÏÎ¼Î± ÎµÎ¹ÎºÏÎ½Î±Ï Î³Î¹Î± microgl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062" y="235246"/>
            <a:ext cx="7033118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142791" y="634031"/>
            <a:ext cx="6205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/>
              <a:t>4. ΕΠΕΝΔΥΜΑΤΙΚΑ ΚΥΤΤΑΡΑ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850" y="1490332"/>
            <a:ext cx="675291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03850" y="4214501"/>
            <a:ext cx="8098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Επενδύουν τον κεντρικό σωλήνα ΝΜ και τις κοιλίες  του εγκεφάλου.</a:t>
            </a:r>
          </a:p>
          <a:p>
            <a:r>
              <a:rPr lang="el-GR" dirty="0"/>
              <a:t>Κυβοειδή ή σωληνωτά. Περιέχουν μιτοχόνδρια</a:t>
            </a:r>
            <a:r>
              <a:rPr lang="en-US" dirty="0"/>
              <a:t>,</a:t>
            </a:r>
            <a:r>
              <a:rPr lang="el-GR" dirty="0"/>
              <a:t> </a:t>
            </a:r>
            <a:r>
              <a:rPr lang="en-US" dirty="0"/>
              <a:t>Golgi,</a:t>
            </a:r>
            <a:r>
              <a:rPr lang="el-GR" dirty="0"/>
              <a:t>κοκκία. </a:t>
            </a:r>
            <a:r>
              <a:rPr lang="el-GR" dirty="0">
                <a:solidFill>
                  <a:srgbClr val="FFFF00"/>
                </a:solidFill>
              </a:rPr>
              <a:t>Παράγουν ΕΝΥ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36" y="0"/>
            <a:ext cx="7429552" cy="6417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ΝΕΥΡΙΚΟΣ ΙΣΤΟΣ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24540" y="2216889"/>
            <a:ext cx="915794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Προέρχεται από το εξώδερμα</a:t>
            </a:r>
          </a:p>
          <a:p>
            <a:pPr>
              <a:buNone/>
            </a:pPr>
            <a:r>
              <a:rPr lang="el-GR" dirty="0"/>
              <a:t>1. Νευρικά κύτταρα-όταν ωριμάσουν, δε διαιρούνται</a:t>
            </a:r>
          </a:p>
          <a:p>
            <a:pPr>
              <a:buNone/>
            </a:pPr>
            <a:r>
              <a:rPr lang="el-GR" dirty="0"/>
              <a:t>2. Κύτταρα νευρογλοίας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Font typeface="Wingdings" pitchFamily="2" charset="2"/>
              <a:buChar char="v"/>
            </a:pPr>
            <a:r>
              <a:rPr lang="el-GR" dirty="0"/>
              <a:t>Τα </a:t>
            </a:r>
            <a:r>
              <a:rPr lang="el-GR" dirty="0">
                <a:solidFill>
                  <a:srgbClr val="92D050"/>
                </a:solidFill>
              </a:rPr>
              <a:t>αγγεία και οι μήνιγγες </a:t>
            </a:r>
            <a:r>
              <a:rPr lang="el-GR" dirty="0"/>
              <a:t>είναι μεσοδερματικής προέλευσης.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ÎÏÎ¿ÏÎ­Î»ÎµÏÎ¼Î± ÎµÎ¹ÎºÏÎ½Î±Ï Î³Î¹Î± ependymal cel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7546" y="132080"/>
            <a:ext cx="7088000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1150" y="0"/>
            <a:ext cx="7429552" cy="6558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3C6015-BAFB-4E81-B7F6-2F323476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ΠΝΣ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4D9752A-9E56-4E40-8BC3-E414612D2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0399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3732" name="AutoShape 4" descr="Neuroinflammation Microgli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782321" y="5255590"/>
            <a:ext cx="962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Το μυελώδες έλυτρο </a:t>
            </a:r>
            <a:r>
              <a:rPr lang="el-GR" dirty="0">
                <a:solidFill>
                  <a:srgbClr val="FFFF00"/>
                </a:solidFill>
              </a:rPr>
              <a:t>περιφερικής ίνας </a:t>
            </a:r>
            <a:r>
              <a:rPr lang="el-GR" dirty="0"/>
              <a:t>περιβάλλεται από το κυτταρόπλασμα </a:t>
            </a:r>
            <a:r>
              <a:rPr lang="el-GR" dirty="0">
                <a:solidFill>
                  <a:srgbClr val="FFFF00"/>
                </a:solidFill>
              </a:rPr>
              <a:t>κ. </a:t>
            </a:r>
            <a:r>
              <a:rPr lang="en-US" dirty="0">
                <a:solidFill>
                  <a:srgbClr val="FFFF00"/>
                </a:solidFill>
              </a:rPr>
              <a:t>Schwann </a:t>
            </a:r>
            <a:r>
              <a:rPr lang="en-US" dirty="0"/>
              <a:t>(1)</a:t>
            </a:r>
            <a:endParaRPr lang="el-GR" dirty="0"/>
          </a:p>
        </p:txBody>
      </p:sp>
      <p:pic>
        <p:nvPicPr>
          <p:cNvPr id="7" name="6 - Εικόνα" descr="periph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44" y="492602"/>
            <a:ext cx="5898392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2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AEAE87-EE61-4D7B-A101-7BEC67E7B957}"/>
              </a:ext>
            </a:extLst>
          </p:cNvPr>
          <p:cNvSpPr txBox="1"/>
          <p:nvPr/>
        </p:nvSpPr>
        <p:spPr>
          <a:xfrm>
            <a:off x="100065" y="354320"/>
            <a:ext cx="3200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9. κ. </a:t>
            </a:r>
            <a:r>
              <a:rPr lang="en-GB" dirty="0"/>
              <a:t>Schwann</a:t>
            </a:r>
          </a:p>
          <a:p>
            <a:r>
              <a:rPr lang="el-GR" dirty="0"/>
              <a:t>10. Πυρήνας κ. </a:t>
            </a:r>
            <a:r>
              <a:rPr lang="en-GB" dirty="0"/>
              <a:t>Schwann</a:t>
            </a:r>
          </a:p>
          <a:p>
            <a:r>
              <a:rPr lang="el-GR" dirty="0"/>
              <a:t>11. κόμβος </a:t>
            </a:r>
            <a:r>
              <a:rPr lang="en-GB" dirty="0"/>
              <a:t>Ranvier</a:t>
            </a:r>
          </a:p>
          <a:p>
            <a:r>
              <a:rPr lang="el-GR" dirty="0"/>
              <a:t>12. Πυρήνας κ. </a:t>
            </a:r>
            <a:r>
              <a:rPr lang="en-GB" dirty="0"/>
              <a:t>Schwann</a:t>
            </a:r>
          </a:p>
          <a:p>
            <a:r>
              <a:rPr lang="el-GR" dirty="0"/>
              <a:t>13. Μυελώδες έλυτρο</a:t>
            </a:r>
          </a:p>
          <a:p>
            <a:r>
              <a:rPr lang="el-GR" dirty="0"/>
              <a:t>14. Νευρείλημα</a:t>
            </a:r>
          </a:p>
          <a:p>
            <a:r>
              <a:rPr lang="el-GR" dirty="0"/>
              <a:t>15. </a:t>
            </a:r>
            <a:r>
              <a:rPr lang="el-GR" dirty="0" err="1"/>
              <a:t>Εμμύελη</a:t>
            </a:r>
            <a:r>
              <a:rPr lang="el-GR" dirty="0"/>
              <a:t> ίνα</a:t>
            </a:r>
          </a:p>
          <a:p>
            <a:r>
              <a:rPr lang="el-GR" dirty="0"/>
              <a:t>16. </a:t>
            </a:r>
            <a:r>
              <a:rPr lang="el-GR" dirty="0" err="1"/>
              <a:t>Δορυφόρα</a:t>
            </a:r>
            <a:r>
              <a:rPr lang="el-GR" dirty="0"/>
              <a:t> κύτταρα</a:t>
            </a:r>
          </a:p>
          <a:p>
            <a:r>
              <a:rPr lang="el-GR" dirty="0"/>
              <a:t>17. Κυτταρικό σώμα νευρώνα (</a:t>
            </a:r>
            <a:r>
              <a:rPr lang="el-GR" dirty="0" err="1"/>
              <a:t>ψευδομονόπολο</a:t>
            </a:r>
            <a:r>
              <a:rPr lang="el-GR" dirty="0"/>
              <a:t>)</a:t>
            </a:r>
          </a:p>
          <a:p>
            <a:r>
              <a:rPr lang="el-GR" dirty="0"/>
              <a:t>18. Μυελώδες έλυτρο</a:t>
            </a:r>
          </a:p>
          <a:p>
            <a:r>
              <a:rPr lang="el-GR" dirty="0"/>
              <a:t>19. Νευράξονας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4885C48-F9A1-473F-B18F-3E2396B98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60" y="3125301"/>
            <a:ext cx="9409695" cy="35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015F75A-5FD5-4F9F-9B7E-B0625D659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59" y="2131377"/>
            <a:ext cx="9145447" cy="4015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2E26D-DF60-48E8-854C-1FE85C0B0CD9}"/>
              </a:ext>
            </a:extLst>
          </p:cNvPr>
          <p:cNvSpPr txBox="1"/>
          <p:nvPr/>
        </p:nvSpPr>
        <p:spPr>
          <a:xfrm>
            <a:off x="2438400" y="416560"/>
            <a:ext cx="4490332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FF00"/>
                </a:solidFill>
              </a:rPr>
              <a:t>ΝΩΤΙΑΙΟ ΑΙΣΘΗΤΙΚΟ ΓΑΓΓΛΙΟ</a:t>
            </a:r>
          </a:p>
          <a:p>
            <a:r>
              <a:rPr lang="el-GR" dirty="0" err="1"/>
              <a:t>Ψευδομονόπολα</a:t>
            </a:r>
            <a:r>
              <a:rPr lang="el-GR" dirty="0"/>
              <a:t> αισθητικά κύτταρα</a:t>
            </a:r>
          </a:p>
          <a:p>
            <a:r>
              <a:rPr lang="el-GR" dirty="0" err="1"/>
              <a:t>Δορυφόρα</a:t>
            </a:r>
            <a:r>
              <a:rPr lang="el-GR" dirty="0"/>
              <a:t> κύτταρα</a:t>
            </a:r>
          </a:p>
          <a:p>
            <a:endParaRPr lang="el-GR" dirty="0"/>
          </a:p>
          <a:p>
            <a:r>
              <a:rPr lang="el-GR" dirty="0"/>
              <a:t>Κύτταρα </a:t>
            </a:r>
            <a:r>
              <a:rPr lang="en-US" dirty="0"/>
              <a:t>Schwann</a:t>
            </a:r>
            <a:r>
              <a:rPr lang="el-GR" dirty="0"/>
              <a:t> επενδύουν </a:t>
            </a:r>
            <a:r>
              <a:rPr lang="el-GR" dirty="0" err="1"/>
              <a:t>νευράξονες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3868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F3B491D-8A90-465B-91A1-E455799B0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83" y="762690"/>
            <a:ext cx="11240833" cy="57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5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CBA17B0-9568-4C03-A83C-8E5AC5B90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8" y="446902"/>
            <a:ext cx="6004492" cy="614693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1CFF51E-C4C2-4D37-8915-473CCF8BF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05" y="1331964"/>
            <a:ext cx="6102386" cy="305119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16A4EEA-C6D2-4E51-8E7B-C454EF3A3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4165"/>
            <a:ext cx="5048164" cy="4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75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907E09E-6893-458B-A7AE-59A5C2CA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92" y="200869"/>
            <a:ext cx="5109532" cy="665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47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5C592A5-4C33-4F98-9F41-FBD4D782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0" y="214709"/>
            <a:ext cx="5097058" cy="569907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AB39234-7C19-49EE-B8D7-30E34FDD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856" y="1051152"/>
            <a:ext cx="5307079" cy="237784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30D8681-3600-4032-91EB-5B721025B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704" y="214709"/>
            <a:ext cx="3211046" cy="51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0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MARIANNA\A_ΜΑΘΗΜΑΤΑ PPS\anatomy lessons\A_NEURON\3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080" y="868664"/>
            <a:ext cx="9955066" cy="4770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1E2CB5-2C4C-4DD3-A773-5775FB82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ΑΣΚΗΣΕΙΣ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5D3604D-2570-435C-8CDF-6F33F646B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0874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476" y="376850"/>
            <a:ext cx="80581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9169828" y="3892561"/>
            <a:ext cx="20746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Αστροκύτταρο</a:t>
            </a:r>
            <a:r>
              <a:rPr lang="el-GR" dirty="0"/>
              <a:t> </a:t>
            </a:r>
          </a:p>
          <a:p>
            <a:pPr marL="342900" indent="-342900">
              <a:buAutoNum type="arabicPeriod"/>
            </a:pPr>
            <a:r>
              <a:rPr lang="el-GR" dirty="0" err="1"/>
              <a:t>Μικρογλοία</a:t>
            </a:r>
            <a:r>
              <a:rPr lang="el-GR" dirty="0"/>
              <a:t> </a:t>
            </a:r>
          </a:p>
          <a:p>
            <a:pPr marL="342900" indent="-342900">
              <a:buAutoNum type="arabicPeriod"/>
            </a:pPr>
            <a:r>
              <a:rPr lang="el-GR" dirty="0" err="1"/>
              <a:t>Ολιγοδενδροκ</a:t>
            </a:r>
            <a:r>
              <a:rPr lang="el-GR" dirty="0"/>
              <a:t>.</a:t>
            </a:r>
          </a:p>
          <a:p>
            <a:pPr marL="342900" indent="-342900">
              <a:buAutoNum type="arabicPeriod"/>
            </a:pPr>
            <a:r>
              <a:rPr lang="el-GR" dirty="0" err="1"/>
              <a:t>Επενδυματικό</a:t>
            </a:r>
            <a:r>
              <a:rPr lang="el-GR" dirty="0"/>
              <a:t> 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ΓΛΙΑΛ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42" y="0"/>
            <a:ext cx="7715304" cy="7027505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8126407" y="500042"/>
            <a:ext cx="27061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Αστροκύτταρο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Ολιγοδενδροκύτταρο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Μικρογλοιακό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Επενδυματικό</a:t>
            </a:r>
            <a:r>
              <a:rPr lang="el-GR" dirty="0"/>
              <a:t> </a:t>
            </a:r>
          </a:p>
          <a:p>
            <a:pPr marL="342900" indent="-342900"/>
            <a:endParaRPr lang="el-GR" dirty="0"/>
          </a:p>
          <a:p>
            <a:pPr marL="342900" indent="-342900"/>
            <a:r>
              <a:rPr lang="el-GR" dirty="0"/>
              <a:t>Α. Μυελώδες έλυτρο</a:t>
            </a:r>
          </a:p>
          <a:p>
            <a:pPr marL="342900" indent="-342900"/>
            <a:r>
              <a:rPr lang="el-GR" dirty="0"/>
              <a:t>Β. Τριχοειδές</a:t>
            </a:r>
          </a:p>
          <a:p>
            <a:pPr marL="342900" indent="-342900"/>
            <a:r>
              <a:rPr lang="el-GR" dirty="0"/>
              <a:t>Γ. Σύναψη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595538" y="4714884"/>
            <a:ext cx="27061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Νευρώνας</a:t>
            </a:r>
          </a:p>
          <a:p>
            <a:pPr marL="342900" indent="-342900">
              <a:buAutoNum type="arabicPeriod"/>
            </a:pPr>
            <a:r>
              <a:rPr lang="el-GR" dirty="0" err="1"/>
              <a:t>Αστροκύτταρο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Αγγείο </a:t>
            </a:r>
          </a:p>
          <a:p>
            <a:pPr marL="342900" indent="-342900">
              <a:buAutoNum type="arabicPeriod"/>
            </a:pPr>
            <a:r>
              <a:rPr lang="el-GR" dirty="0" err="1"/>
              <a:t>Μικρογλοιακό</a:t>
            </a:r>
            <a:r>
              <a:rPr lang="el-GR" dirty="0"/>
              <a:t> κ</a:t>
            </a:r>
          </a:p>
          <a:p>
            <a:pPr marL="342900" indent="-342900">
              <a:buAutoNum type="arabicPeriod"/>
            </a:pPr>
            <a:r>
              <a:rPr lang="el-GR" dirty="0" err="1"/>
              <a:t>Ολιγοδενδροκύτταρο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3" y="285729"/>
            <a:ext cx="86963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A7E1F6A-C257-488C-BAD7-3C555B72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88" y="249660"/>
            <a:ext cx="5541744" cy="635867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DBCC978-ADDB-4171-AB00-6E3706482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598" y="1524878"/>
            <a:ext cx="4969461" cy="423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4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240AD3-8BE4-4DD3-9D60-158C11D01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81" y="1"/>
            <a:ext cx="8204301" cy="6858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23D228A-0AFC-418A-83DD-345F5AD7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25" y="1487636"/>
            <a:ext cx="5021599" cy="429693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7112C76-A60B-4AB8-BE36-67317808F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78" y="849016"/>
            <a:ext cx="3324420" cy="5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6B5C6E-2765-4F33-9212-587C73CE1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08" y="781463"/>
            <a:ext cx="4949512" cy="595686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7AFF24F-A1A8-417B-8EF6-C83F4EECD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2" y="1958248"/>
            <a:ext cx="5684704" cy="29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5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MARIANNA\A_ΜΑΘΗΜΑΤΑ PPS\ΦΑΙΑ ΛΕΥΚΗ ΚΝ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840" y="233819"/>
            <a:ext cx="10913603" cy="6422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MARIANNA\A_ΜΑΘΗΜΑΤΑ PPS\ΦΑΙΑ ΛΕΥΚΗ ΠΝ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57" y="168312"/>
            <a:ext cx="10599069" cy="6237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6DACE66-16D3-44EA-ADD2-0372AD6B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179434-7293-40E0-98A7-69F3C10321FD}" type="datetime1">
              <a:rPr kumimoji="0" lang="el-GR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CA869B7-820A-4851-B0AC-6F703793A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9C78F5C6-8941-4070-9537-5865F65C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34" y="176917"/>
            <a:ext cx="8415131" cy="63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6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8BC0A4-5FD7-4E63-89ED-9A6A165C6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Μικρές διευκρινίσεις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998912-2369-44C9-8093-81D9223F0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1013839" cy="3599316"/>
          </a:xfrm>
        </p:spPr>
        <p:txBody>
          <a:bodyPr/>
          <a:lstStyle/>
          <a:p>
            <a:r>
              <a:rPr lang="el-GR" dirty="0"/>
              <a:t>Κινητικό κύτταρο ΝΜ-κινητικών πυρήνων στελέχους: συνδέεται με μυϊκά κύτταρα (κατώτερος κινητικός νευρώνας)-</a:t>
            </a:r>
            <a:r>
              <a:rPr lang="el-GR" dirty="0" err="1"/>
              <a:t>πολύπολο</a:t>
            </a:r>
            <a:endParaRPr lang="el-GR" dirty="0"/>
          </a:p>
          <a:p>
            <a:r>
              <a:rPr lang="el-GR" dirty="0"/>
              <a:t>Κινητικό κύτταρο μετωπιαίου φλοιού: συνδέεται με κατώτερο κινητικό νευρώνα (ανώτερος κινητικός νευρώνας) πυραμιδικό κ </a:t>
            </a:r>
            <a:r>
              <a:rPr lang="en-US" dirty="0"/>
              <a:t>Betz</a:t>
            </a:r>
            <a:endParaRPr lang="el-GR" dirty="0"/>
          </a:p>
          <a:p>
            <a:r>
              <a:rPr lang="el-GR" dirty="0"/>
              <a:t>Αισθητικό κύτταρο [εντοπίζεται ΕΚΤΟΣ ΚΝΣ-νωτιαία αισθητικά γάγγλια]. Συνδέεται με υποδοχέα της περιφέρειας (δέρμα, </a:t>
            </a:r>
            <a:r>
              <a:rPr lang="el-GR" dirty="0" err="1"/>
              <a:t>νευρομυική</a:t>
            </a:r>
            <a:r>
              <a:rPr lang="el-GR" dirty="0"/>
              <a:t> άτρακτο) </a:t>
            </a:r>
            <a:r>
              <a:rPr lang="el-GR" dirty="0" err="1"/>
              <a:t>ψευδομονόπολο</a:t>
            </a:r>
            <a:endParaRPr lang="el-GR" dirty="0"/>
          </a:p>
          <a:p>
            <a:r>
              <a:rPr lang="el-GR" dirty="0"/>
              <a:t>Συνδετικά κύτταρα:…</a:t>
            </a:r>
          </a:p>
        </p:txBody>
      </p:sp>
    </p:spTree>
    <p:extLst>
      <p:ext uri="{BB962C8B-B14F-4D97-AF65-F5344CB8AC3E}">
        <p14:creationId xmlns:p14="http://schemas.microsoft.com/office/powerpoint/2010/main" val="3252998407"/>
      </p:ext>
    </p:extLst>
  </p:cSld>
  <p:clrMapOvr>
    <a:masterClrMapping/>
  </p:clrMapOvr>
</p:sld>
</file>

<file path=ppt/theme/theme1.xml><?xml version="1.0" encoding="utf-8"?>
<a:theme xmlns:a="http://schemas.openxmlformats.org/drawingml/2006/main" name="Βερολίνο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Βερολίνο</Template>
  <TotalTime>109</TotalTime>
  <Words>942</Words>
  <Application>Microsoft Office PowerPoint</Application>
  <PresentationFormat>Ευρεία οθόνη</PresentationFormat>
  <Paragraphs>165</Paragraphs>
  <Slides>56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56</vt:i4>
      </vt:variant>
    </vt:vector>
  </HeadingPairs>
  <TitlesOfParts>
    <vt:vector size="63" baseType="lpstr">
      <vt:lpstr>Arial</vt:lpstr>
      <vt:lpstr>Calibri</vt:lpstr>
      <vt:lpstr>Tahoma</vt:lpstr>
      <vt:lpstr>Trebuchet MS</vt:lpstr>
      <vt:lpstr>Wingdings</vt:lpstr>
      <vt:lpstr>Βερολίνο</vt:lpstr>
      <vt:lpstr>Θέμα του Office</vt:lpstr>
      <vt:lpstr>ΑΝΑΤΟΜΙΑ 2_1</vt:lpstr>
      <vt:lpstr>Παρουσίαση του PowerPoint</vt:lpstr>
      <vt:lpstr> Β.ΝΕΥΡΙΚΟ ΚΥΤΤΑΡΟ </vt:lpstr>
      <vt:lpstr>ΝΕΥΡΙΚΟΣ ΙΣΤΟΣ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Μικρές διευκρινίσεις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ΝΕΥΡΩΝΕΣ ΚΝΣ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ΝΕΥΡΟΓΛΟΙΑ</vt:lpstr>
      <vt:lpstr>ΝΕΥΡΩΝΕΣ vs ΝΕΥΡΟΓΛΟΙΑ</vt:lpstr>
      <vt:lpstr>ΚΝΣ</vt:lpstr>
      <vt:lpstr>Παρουσίαση του PowerPoint</vt:lpstr>
      <vt:lpstr>1. ΑΣΤΡΟΚΥΤΤΑΡΑ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ΠΝΣ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ΑΣΚΗΣΕΙΣ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ΑΝΑΤΟΜΙΑ 2_1</dc:title>
  <dc:creator>marianna papadopoulou</dc:creator>
  <cp:lastModifiedBy>marianna papadopoulou</cp:lastModifiedBy>
  <cp:revision>18</cp:revision>
  <dcterms:created xsi:type="dcterms:W3CDTF">2022-02-27T09:38:55Z</dcterms:created>
  <dcterms:modified xsi:type="dcterms:W3CDTF">2022-02-27T11:28:12Z</dcterms:modified>
</cp:coreProperties>
</file>