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71" r:id="rId6"/>
    <p:sldId id="262" r:id="rId7"/>
    <p:sldId id="263" r:id="rId8"/>
    <p:sldId id="272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4" r:id="rId17"/>
    <p:sldId id="270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397" autoAdjust="0"/>
  </p:normalViewPr>
  <p:slideViewPr>
    <p:cSldViewPr snapToGrid="0" showGuides="1">
      <p:cViewPr varScale="1">
        <p:scale>
          <a:sx n="111" d="100"/>
          <a:sy n="11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821B-2F11-435A-A556-7B36AFB37E50}" type="datetimeFigureOut">
              <a:rPr lang="el-G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21/5/2018</a:t>
            </a:fld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8E9B-1B94-43EB-85A4-4C958DEAB4D4}" type="slidenum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82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821B-2F11-435A-A556-7B36AFB37E50}" type="datetimeFigureOut">
              <a:rPr lang="el-G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21/5/2018</a:t>
            </a:fld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8E9B-1B94-43EB-85A4-4C958DEAB4D4}" type="slidenum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70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821B-2F11-435A-A556-7B36AFB37E50}" type="datetimeFigureOut">
              <a:rPr lang="el-G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21/5/2018</a:t>
            </a:fld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8E9B-1B94-43EB-85A4-4C958DEAB4D4}" type="slidenum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32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821B-2F11-435A-A556-7B36AFB37E50}" type="datetimeFigureOut">
              <a:rPr lang="el-G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21/5/2018</a:t>
            </a:fld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8E9B-1B94-43EB-85A4-4C958DEAB4D4}" type="slidenum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1838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821B-2F11-435A-A556-7B36AFB37E50}" type="datetimeFigureOut">
              <a:rPr lang="el-G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21/5/2018</a:t>
            </a:fld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8E9B-1B94-43EB-85A4-4C958DEAB4D4}" type="slidenum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380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821B-2F11-435A-A556-7B36AFB37E50}" type="datetimeFigureOut">
              <a:rPr lang="el-G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21/5/2018</a:t>
            </a:fld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8E9B-1B94-43EB-85A4-4C958DEAB4D4}" type="slidenum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441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821B-2F11-435A-A556-7B36AFB37E50}" type="datetimeFigureOut">
              <a:rPr lang="el-G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21/5/2018</a:t>
            </a:fld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8E9B-1B94-43EB-85A4-4C958DEAB4D4}" type="slidenum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11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821B-2F11-435A-A556-7B36AFB37E50}" type="datetimeFigureOut">
              <a:rPr lang="el-G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21/5/2018</a:t>
            </a:fld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8E9B-1B94-43EB-85A4-4C958DEAB4D4}" type="slidenum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841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821B-2F11-435A-A556-7B36AFB37E50}" type="datetimeFigureOut">
              <a:rPr lang="el-G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21/5/2018</a:t>
            </a:fld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8E9B-1B94-43EB-85A4-4C958DEAB4D4}" type="slidenum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37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821B-2F11-435A-A556-7B36AFB37E50}" type="datetimeFigureOut">
              <a:rPr lang="el-G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21/5/2018</a:t>
            </a:fld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8E9B-1B94-43EB-85A4-4C958DEAB4D4}" type="slidenum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87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821B-2F11-435A-A556-7B36AFB37E50}" type="datetimeFigureOut">
              <a:rPr lang="el-G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21/5/2018</a:t>
            </a:fld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8E9B-1B94-43EB-85A4-4C958DEAB4D4}" type="slidenum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821B-2F11-435A-A556-7B36AFB37E50}" type="datetimeFigureOut">
              <a:rPr lang="el-G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21/5/2018</a:t>
            </a:fld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8E9B-1B94-43EB-85A4-4C958DEAB4D4}" type="slidenum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07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821B-2F11-435A-A556-7B36AFB37E50}" type="datetimeFigureOut">
              <a:rPr lang="el-G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21/5/2018</a:t>
            </a:fld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8E9B-1B94-43EB-85A4-4C958DEAB4D4}" type="slidenum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76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821B-2F11-435A-A556-7B36AFB37E50}" type="datetimeFigureOut">
              <a:rPr lang="el-G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21/5/2018</a:t>
            </a:fld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8E9B-1B94-43EB-85A4-4C958DEAB4D4}" type="slidenum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6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821B-2F11-435A-A556-7B36AFB37E50}" type="datetimeFigureOut">
              <a:rPr lang="el-G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21/5/2018</a:t>
            </a:fld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8E9B-1B94-43EB-85A4-4C958DEAB4D4}" type="slidenum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52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821B-2F11-435A-A556-7B36AFB37E50}" type="datetimeFigureOut">
              <a:rPr lang="el-G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21/5/2018</a:t>
            </a:fld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8E9B-1B94-43EB-85A4-4C958DEAB4D4}" type="slidenum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8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821B-2F11-435A-A556-7B36AFB37E50}" type="datetimeFigureOut">
              <a:rPr lang="el-G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21/5/2018</a:t>
            </a:fld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8E9B-1B94-43EB-85A4-4C958DEAB4D4}" type="slidenum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03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21D821B-2F11-435A-A556-7B36AFB37E50}" type="datetimeFigureOut">
              <a:rPr lang="el-G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21/5/2018</a:t>
            </a:fld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08E9B-1B94-43EB-85A4-4C958DEAB4D4}" type="slidenum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4628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474" y="223012"/>
            <a:ext cx="1159172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</a:t>
            </a:r>
            <a:r>
              <a:rPr lang="en-US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των υπηρεσιών υγείας 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είναι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διαδικασία με την οποία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σύνολο των </a:t>
            </a:r>
            <a:endParaRPr lang="en-US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εργασιών που απαιτούνται για την επίτευξη των στόχων του </a:t>
            </a:r>
            <a:endParaRPr lang="en-US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οργανισμού ταξινομείται σε</a:t>
            </a:r>
            <a:r>
              <a:rPr lang="en-US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επιμέρους καθήκοντα</a:t>
            </a:r>
            <a:r>
              <a:rPr lang="en-US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Γίνεται δηλαδή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κατανομή αρμοδιοτήτων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στα κατάλληλα στελέχη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οποία αναθέτονται παράλληλα οι σχετικές ευθύνες και </a:t>
            </a:r>
            <a:endParaRPr lang="en-US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κατάλληλοι πόροι  </a:t>
            </a:r>
          </a:p>
        </p:txBody>
      </p:sp>
    </p:spTree>
    <p:extLst>
      <p:ext uri="{BB962C8B-B14F-4D97-AF65-F5344CB8AC3E}">
        <p14:creationId xmlns:p14="http://schemas.microsoft.com/office/powerpoint/2010/main" val="44654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113" y="133251"/>
            <a:ext cx="1113755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έμφαση στις υπηρεσίες υγείας </a:t>
            </a:r>
          </a:p>
          <a:p>
            <a:endParaRPr lang="el-GR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σημερινό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Ελληνικό Νοσοκομείο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ενταγμένο σε ένα σύνθετο 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σύστημα υγείας υποχρεούται στην παροχή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ενός διαφοροποιούμενου </a:t>
            </a:r>
          </a:p>
          <a:p>
            <a:endParaRPr lang="el-GR" sz="3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φάσματος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υπηρεσιών υγείας. 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αυξανόμενο κόστος,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περιορισμένοι πόροι και η συνεχώς 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αυξανόμενη ζήτηση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επιβάλλουν την υιοθέτηση ενός συστήματος 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διοίκησης – διαχείρισης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επίτευξη των τιθέμενων στόχων.</a:t>
            </a:r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008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71" y="655483"/>
            <a:ext cx="11714205" cy="59065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9471" y="255373"/>
            <a:ext cx="9695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Οργανόγραμμα Διοικητικής Οικονομικής Υπηρεσίας ΠΓΝ Αλεξανδρούπολης   </a:t>
            </a:r>
            <a:endParaRPr lang="el-GR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841412" y="6562013"/>
            <a:ext cx="470924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500" dirty="0" smtClean="0"/>
              <a:t>Πηγή</a:t>
            </a:r>
            <a:r>
              <a:rPr lang="en-US" sz="1500" dirty="0" smtClean="0"/>
              <a:t>: </a:t>
            </a:r>
            <a:r>
              <a:rPr lang="el-GR" sz="1500" dirty="0" smtClean="0"/>
              <a:t>ΠΓΝ Αλεξανδρούπολης (Έβρου) 2014 </a:t>
            </a:r>
            <a:endParaRPr lang="el-GR" sz="1500" dirty="0"/>
          </a:p>
        </p:txBody>
      </p:sp>
    </p:spTree>
    <p:extLst>
      <p:ext uri="{BB962C8B-B14F-4D97-AF65-F5344CB8AC3E}">
        <p14:creationId xmlns:p14="http://schemas.microsoft.com/office/powerpoint/2010/main" val="140480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63902" y="289289"/>
            <a:ext cx="1160252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έμφαση στις υπηρεσίες υγείας </a:t>
            </a:r>
          </a:p>
          <a:p>
            <a:endParaRPr lang="el-GR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νέο σχέδιο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οργάνωσης του ΕΣΥ στοχεύει   </a:t>
            </a:r>
          </a:p>
          <a:p>
            <a:endParaRPr lang="el-GR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αποδοτική χρήση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των ανθρώπινων και οικονομικών πόρων</a:t>
            </a:r>
          </a:p>
          <a:p>
            <a:pPr marL="342900" indent="-342900">
              <a:buAutoNum type="arabicPeriod"/>
            </a:pPr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Στον προγραμματισμό, τον συντονισμό,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τον έλεγχο της αποτελεσματικότητας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της διοίκησης</a:t>
            </a:r>
          </a:p>
          <a:p>
            <a:pPr marL="342900" indent="-342900">
              <a:buAutoNum type="arabicPeriod"/>
            </a:pPr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εξυπηρέτηση της αποστολής,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των επιδιώξεων και εν γένει του ρόλου του Υπουργείου Υγείας  </a:t>
            </a:r>
            <a:endParaRPr lang="el-GR" sz="3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780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10550" y="721088"/>
            <a:ext cx="11128075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έμφαση στις υπηρεσίες υγείας </a:t>
            </a:r>
          </a:p>
          <a:p>
            <a:endParaRPr lang="el-GR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Σχεδιασμός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μιας Υπηρεσίας Υγείας – του τμήματος αιμοδοσίας</a:t>
            </a:r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προαναφερθέντα μπορούν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 γίνουν κατανοητά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μέσα από το παράδειγμα λειτουργίας του τμήματος αιμοδοσίας.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επόμενη χρονιά προβλέπεται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διενέργεια προγραμμάτων εθελοντικής αιμοδοσίας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σε χώρους εκτός του νοσοκομείου. </a:t>
            </a:r>
          </a:p>
          <a:p>
            <a:endParaRPr lang="el-GR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54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38023" y="409149"/>
            <a:ext cx="1140412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έμφαση στις Υπηρεσίες Υγείας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Αρχικά </a:t>
            </a:r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θα πρέπει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 συλλεχθούν πληροφορίες </a:t>
            </a:r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τις εργασίες που είναι απαραίτητες όπως η μεταφορά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υγειονομικού υλικού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του προσωπικού,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επικοινωνίας με συνεργαζόμενους φορείς, </a:t>
            </a:r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ύπαρξη κατάλληλου εξοπλισμού, και αντίστοιχου προσωπικού.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Εσωτερική επικοινωνία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των τμημάτων του νοσοκομείου </a:t>
            </a:r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τμήμα αιμοδοσίας με γραφείο κίνησης, τμήμα προμηθειών. 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Έπειτα θα πρέπει να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οριστεί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ένας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υπεύθυνος </a:t>
            </a:r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που θα εμπλακεί σε αυτή την διαδικασία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να καθοριστούν η αρμοδιότητες </a:t>
            </a:r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που θα έχουν οι εργαζόμενοι.</a:t>
            </a:r>
          </a:p>
          <a:p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9971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414067" y="1035973"/>
            <a:ext cx="1140412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έμφαση στις υπηρεσίες υγείας 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- ενημέρωση - πληροφόρηση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 πληθυσμού που θα συμμετέχει στην διαδικασία της αιμοληψίας.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Αντιμετώπιση πιθανόν προβλημάτων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που μπορεί να παρουσιαστούν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Κόστος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θα πρέπει να υπολογιστεί το κόστος αυτής της ενέργειας. 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92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07034" y="997652"/>
            <a:ext cx="1104181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Έμφαση στις Υπηρεσίες Υγείας</a:t>
            </a:r>
          </a:p>
          <a:p>
            <a:endParaRPr lang="el-GR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Τέλος θα πρέπει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 υπάρχει ανατροφοδότηση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ώστε να μειωθούν τα λάθη για την επόμενη φορά που θα οργανωθεί αντίστοιχο πρόγραμμα από τον οργανισμό.</a:t>
            </a:r>
          </a:p>
          <a:p>
            <a:endParaRPr lang="el-GR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προβλήματα περιορίζονται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όταν ενισχύεται η επικοινωνία και η λειτουργική διασύνδεση των υπηρεσιών υπηρεσιών και των τμημάτων και των στελεχών ανεξάρτητα από την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οργανική τους θέση.</a:t>
            </a:r>
            <a:endParaRPr lang="el-GR" sz="3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045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58791" y="656411"/>
            <a:ext cx="1140412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έμφαση στις υπηρεσίες υγείας </a:t>
            </a:r>
          </a:p>
          <a:p>
            <a:endParaRPr lang="el-GR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Μελέτη περίπτωσης 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Θεωρήστε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νέος Διοικητής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του Πανεπιστημιακού Νοσοκομείου Λάρισας 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Εφαρμογή ενός νέου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Ολοκληρωμένου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ληροφοριακού Συστήματος (ΟΠΣ)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στο νοσοκομείο</a:t>
            </a: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08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38023" y="463769"/>
            <a:ext cx="1124884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έμφαση στις Υπηρεσίες Υγείας</a:t>
            </a:r>
          </a:p>
          <a:p>
            <a:endParaRPr lang="el-G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1)Η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γενικότερη αναβάθμιση των υπηρεσιών του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Νοσοκομείου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(βελτίωση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της ποιότητας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περίθαλψης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εξυπηρέτησης των ασθενών).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 στόχος αυτός μπορεί να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επιτευχθεί με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Την εισαγωγή και τη διαχείριση ηλεκτρονικού φακέλου ασθενούς, που θα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συγκεντρώνει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θα παρουσιάζει κατάλληλα όλα τα στοιχεία που αφορούν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στους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κρίσιμους παράγοντες περίθαλψης, την πορεία της πάθησης κλπ. </a:t>
            </a:r>
          </a:p>
          <a:p>
            <a:endParaRPr lang="el-GR" sz="3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184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15659" y="438365"/>
            <a:ext cx="1078301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έμφαση στις υπηρεσίες υγείας</a:t>
            </a:r>
          </a:p>
          <a:p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Το συσχετισμό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των παραπάνω στοιχείων σύμφωνα με τους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κανόνες της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ιατρικής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επιστήμης,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ώστε να εξυπηρετούνται οι ιατροί στη λήψη αποφάσεων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σχετικών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την προτεινόμενη αγωγή. </a:t>
            </a:r>
            <a:endParaRPr lang="el-G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●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Την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παροχή δυνατότητας πρόσβασης σε παλαιότερα στοιχεία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περίθαλψης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(στο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ίδιο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ή/και σε άλλο νοσηλευτικό ίδρυμα),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ώστε να είναι δυνατή η άμεση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αναδρομή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ιστορικό του ασθενούς. </a:t>
            </a:r>
          </a:p>
          <a:p>
            <a:endParaRPr lang="el-GR" sz="3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218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75" y="394996"/>
            <a:ext cx="1113755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</a:t>
            </a:r>
            <a:r>
              <a:rPr lang="en-US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των υπηρεσιών υγείας </a:t>
            </a:r>
          </a:p>
          <a:p>
            <a:endParaRPr lang="en-US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σημαίνει</a:t>
            </a:r>
            <a:r>
              <a:rPr lang="en-US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ρύθμιση</a:t>
            </a:r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«να</a:t>
            </a:r>
            <a:r>
              <a:rPr 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οργανώσω να το ρυθμίσω»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προσαρμογή</a:t>
            </a:r>
            <a:r>
              <a:rPr lang="en-US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«κατά τον πιο πρόσφορο τρόπο»</a:t>
            </a:r>
          </a:p>
          <a:p>
            <a:endParaRPr lang="en-US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σωστή </a:t>
            </a:r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ργάνωση του προσωπικού, των διαθέσιμων υλικών αλλά και οικονομικών πόρων που διαθέτουμε στον οργανισμό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εγγυάται την ομαλή ροή των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εργασιών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την επίτευξη των στόχων του οργανισμού. </a:t>
            </a:r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31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84570" y="820312"/>
            <a:ext cx="10299038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έμφαση στις Υπηρεσίες Υγείας</a:t>
            </a:r>
          </a:p>
          <a:p>
            <a:endParaRPr lang="el-G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Τη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μείωση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της γραφειοκρατίας. </a:t>
            </a:r>
            <a:endParaRPr lang="el-G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Τη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βελτίωση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της πληροφόρησης των </a:t>
            </a:r>
            <a:r>
              <a:rPr lang="el-GR" sz="30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συναλλασσομένων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endParaRPr lang="el-G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της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ταχύτητας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εξυπηρέτησής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τους</a:t>
            </a:r>
          </a:p>
          <a:p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265588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50167" y="533732"/>
            <a:ext cx="1037757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έμφαση στις Υπηρεσίες Υγείας</a:t>
            </a:r>
          </a:p>
          <a:p>
            <a:endParaRPr lang="el-G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2)Την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ελαχιστοποίηση των λαθών.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περιορισμός των χειρόγραφων διαδικασιών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βελτίωση του εργασιακού περιβάλλοντος. Ο στόχος αυτός μπορεί να επιτευχθεί με: </a:t>
            </a:r>
            <a:endParaRPr lang="el-G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Την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αυτοματοποίηση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των διαδικασιών. </a:t>
            </a:r>
            <a:endParaRPr lang="el-G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Την διασύνδεση και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την ολοκλήρωση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των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επί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μέρους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συστημάτων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ένα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πλήρες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σύστημα. </a:t>
            </a:r>
          </a:p>
          <a:p>
            <a:endParaRPr lang="el-GR" sz="3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200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39305" y="697634"/>
            <a:ext cx="107715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έμφαση στις Υπηρεσίες Υγείας</a:t>
            </a:r>
          </a:p>
          <a:p>
            <a:endParaRPr lang="el-G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3)Ελαχιστοποίηση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 κόστους παροχής περίθαλψης.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στόχος αυτός μπορεί να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επιτευχθεί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με: </a:t>
            </a:r>
            <a:endParaRPr lang="el-G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Την ορθολογική διαχείριση των πόρων του Νοσηλευτικού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ιδρύματος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(έλεγχοι ανάλωσης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υλικού,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προγραμματισμός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διαδικασιών,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αυτοματοποίηση ελέγχων, </a:t>
            </a:r>
            <a:r>
              <a:rPr lang="el-G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κ.λ.π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</a:p>
          <a:p>
            <a:endParaRPr lang="el-GR" sz="3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149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81155" y="654979"/>
            <a:ext cx="108606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έμφαση στις Υπηρεσίες Υγείας</a:t>
            </a:r>
          </a:p>
          <a:p>
            <a:endParaRPr lang="el-G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Την αποφυγή άσκοπων ιατρικών πράξεων(π.χ. αποφυγή επανάληψης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εξετάσεων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παροχή ικανών και αξιόπιστων πληροφοριών στη διοίκηση του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Νοσοκομείου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πληροφόρηση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αυτή μπορεί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να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περιλαμβάνει τόσο διαχειριστικά,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όσο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επιστημονικά στοιχεία. Χαρακτηριστικά αναφέρονται: </a:t>
            </a:r>
          </a:p>
        </p:txBody>
      </p:sp>
    </p:spTree>
    <p:extLst>
      <p:ext uri="{BB962C8B-B14F-4D97-AF65-F5344CB8AC3E}">
        <p14:creationId xmlns:p14="http://schemas.microsoft.com/office/powerpoint/2010/main" val="3346424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38022" y="674660"/>
            <a:ext cx="1092104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έμφαση στις Υπηρεσίες Υγείας</a:t>
            </a:r>
          </a:p>
          <a:p>
            <a:endParaRPr lang="el-G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πληρότητα θαλάμων, ο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μέσος χρόνος νοσηλείας </a:t>
            </a:r>
            <a:r>
              <a:rPr lang="el-GR" sz="30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κ.λ.π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l-G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παρακολούθηση των ποσοτικών και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οικονομικών δεικτών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τόσο ανά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κατηγορία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όσο και ανά κέντρο κόστους. </a:t>
            </a:r>
            <a:endParaRPr lang="el-G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Το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κόστος νοσηλείας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 διάγνωση ή ομάδα διαγνώσεων. </a:t>
            </a:r>
          </a:p>
          <a:p>
            <a:endParaRPr lang="el-GR" sz="3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843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27803" y="729280"/>
            <a:ext cx="1147313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έμφαση στις Υπηρεσίες Υγείας</a:t>
            </a:r>
          </a:p>
          <a:p>
            <a:endParaRPr lang="el-G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ποσοστά αποθεραπείας ανά διάγνωση ή ομάδα διαγνώσεων. Η δημιουργία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ενός ευέλικτου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εργαλείου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υποστήριξης στη λήψη αποφάσεων για τον καθορισμό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τον έλεγχο των διαφορετικών πολιτικών οργάνωσης της παροχής υγείας,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κοστολόγησης </a:t>
            </a:r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τιμολόγησης των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υπηρεσιών της</a:t>
            </a:r>
            <a:endParaRPr lang="el-G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9918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057" y="483080"/>
            <a:ext cx="925614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Βασικές προϋποθέσεις </a:t>
            </a:r>
          </a:p>
          <a:p>
            <a:r>
              <a:rPr lang="el-G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arenR"/>
            </a:pP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Να υπάρχει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Μακροχρόνιο Στρατηγικό Σχέδιο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πληροφορική στον φορέα</a:t>
            </a:r>
          </a:p>
          <a:p>
            <a:pPr marL="342900" indent="-342900">
              <a:buAutoNum type="arabicParenR"/>
            </a:pPr>
            <a:endParaRPr lang="el-G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Εξιδεικευμένα στελέχη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Ισχυρό τμήμα πληροφορικής</a:t>
            </a:r>
          </a:p>
          <a:p>
            <a:pPr marL="342900" indent="-342900">
              <a:buAutoNum type="arabicParenR"/>
            </a:pPr>
            <a:endParaRPr lang="el-G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Εκπαίδευση προσωπικού</a:t>
            </a:r>
          </a:p>
          <a:p>
            <a:pPr marL="342900" indent="-342900">
              <a:buAutoNum type="arabicParenR"/>
            </a:pPr>
            <a:endParaRPr lang="el-G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Ζητήματα ασφάλειας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προσωπικών δεδομένων</a:t>
            </a:r>
          </a:p>
          <a:p>
            <a:pPr marL="342900" indent="-342900">
              <a:buAutoNum type="arabicParenR"/>
            </a:pPr>
            <a:endParaRPr lang="el-G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Θεμελιώδη Νομικά </a:t>
            </a:r>
            <a:r>
              <a:rPr lang="el-G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Ηθικά ζητήματα  </a:t>
            </a:r>
            <a:endParaRPr lang="el-G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33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654" y="491130"/>
            <a:ext cx="111375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έμφαση στις υπηρεσίες υγείας </a:t>
            </a:r>
          </a:p>
          <a:p>
            <a:endParaRPr lang="en-US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οργάνωση στις υπηρεσίες υγείας εκφράζεται με</a:t>
            </a:r>
            <a:r>
              <a:rPr lang="en-US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Α) Οργανόγραμμα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οποίο παρουσιάζει την οργανωτική διάρθρωση του οργανισμού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Β) Τον καταμερισμό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όλων των εργασιών 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Γ) Την εκχώρηση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εξουσίας σε χαμηλότερα κλιμάκια διοίκησης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Δ) Την </a:t>
            </a:r>
            <a:r>
              <a:rPr lang="el-GR" sz="30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l-GR" sz="30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μηματοποίηση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όλων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των λειτουργιών </a:t>
            </a:r>
          </a:p>
        </p:txBody>
      </p:sp>
    </p:spTree>
    <p:extLst>
      <p:ext uri="{BB962C8B-B14F-4D97-AF65-F5344CB8AC3E}">
        <p14:creationId xmlns:p14="http://schemas.microsoft.com/office/powerpoint/2010/main" val="4287272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511" y="209878"/>
            <a:ext cx="1113755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έμφαση στις υπηρεσίες υγείας </a:t>
            </a:r>
          </a:p>
          <a:p>
            <a:endParaRPr lang="el-GR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Ακολουθώντας την ταξινόμηση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των συστημάτων υγείας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που έχει προταθεί από τον 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ΟΟΣΑ θα μπορούσε να υποστηριχθεί ότι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Ελληνικό Σύστημα Υγείας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είναι ένα μείγμα 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που συνδυάζει στοιχεία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των ολοκληρωμένων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Εθνικών Συστημάτων Υγείας 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ενσωματώνοντας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αρχές διαφορετικών οργανωτικών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προτύπων μοντέλων.</a:t>
            </a:r>
            <a:endParaRPr lang="en-US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75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55275" y="807871"/>
            <a:ext cx="1187857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</a:t>
            </a:r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μφαση στις Υπηρεσίες Υγείας</a:t>
            </a:r>
          </a:p>
          <a:p>
            <a:endParaRPr lang="el-GR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Ενσωματώνει σε σημαντικό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βαθμό χαρακτηριστικά</a:t>
            </a:r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του ιδιωτικού τομέα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σχέση με το δημόσιο στοιχεία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των </a:t>
            </a:r>
            <a:r>
              <a:rPr lang="el-GR" sz="30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μπισμαρκιανών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μοντέλων συνυπάρχουν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 στοιχεία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των </a:t>
            </a:r>
            <a:r>
              <a:rPr lang="el-GR" sz="30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μπεβεριτζιανών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3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395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913" y="606072"/>
            <a:ext cx="112169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έμφαση στις υπηρεσίες υγείας </a:t>
            </a:r>
          </a:p>
          <a:p>
            <a:endParaRPr lang="el-GR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σύστημα υγείας περιλαμβάνει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ένα πλαίσιο συνδυασμού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όλων 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των διαδικασιών που είναι απαραίτητες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κάλυψη αναγκών </a:t>
            </a:r>
          </a:p>
          <a:p>
            <a:endParaRPr lang="el-GR" sz="3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υγείας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το σχεδιασμό προοπτικών στο χώρο, χρησιμοποιώντας 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αξιοποιώντας σωστά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τις υπάρχουσες δομές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δυνατότητες του 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συστήματος.</a:t>
            </a:r>
          </a:p>
        </p:txBody>
      </p:sp>
    </p:spTree>
    <p:extLst>
      <p:ext uri="{BB962C8B-B14F-4D97-AF65-F5344CB8AC3E}">
        <p14:creationId xmlns:p14="http://schemas.microsoft.com/office/powerpoint/2010/main" val="1463694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608" y="110014"/>
            <a:ext cx="111375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έμφαση στις υπηρεσίες υγείας </a:t>
            </a:r>
          </a:p>
          <a:p>
            <a:endParaRPr lang="el-GR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Κύριο χαρακτηριστικό είναι η ύπαρξη μεγάλου αριθμού ταμείων στον τομέα της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υγείας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διαφορετικοί οργανισμοί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οποίοι παρέχουν ασφαλιστική και υγειονομική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κάλυψη σε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αυτόν και άλλα ταμεία.    </a:t>
            </a:r>
          </a:p>
        </p:txBody>
      </p:sp>
    </p:spTree>
    <p:extLst>
      <p:ext uri="{BB962C8B-B14F-4D97-AF65-F5344CB8AC3E}">
        <p14:creationId xmlns:p14="http://schemas.microsoft.com/office/powerpoint/2010/main" val="1794551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198407" y="808825"/>
            <a:ext cx="1150763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Έμφαση στις Υπηρεσίες Υγείας</a:t>
            </a:r>
          </a:p>
          <a:p>
            <a:endParaRPr lang="el-GR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 </a:t>
            </a:r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τις μεταρρυθμίσεις όμως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της περιόδου 2009 – 2011 </a:t>
            </a:r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τέσσερα </a:t>
            </a:r>
            <a:endParaRPr lang="el-GR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ταμεία συγχωνεύτηκαν 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(ΙΚΑ, ΟΑΕΕ, ΟΓΑ, ΟΠΑΔ) </a:t>
            </a:r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έναν ενιαίο </a:t>
            </a:r>
            <a:endParaRPr lang="el-GR" sz="30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φορέα </a:t>
            </a:r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τον </a:t>
            </a:r>
            <a:r>
              <a:rPr lang="el-GR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ΕΟΠΥΥ</a:t>
            </a:r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με την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προοπτική </a:t>
            </a:r>
            <a:r>
              <a:rPr lang="el-GR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 ενταχθούν </a:t>
            </a:r>
            <a:endParaRPr lang="el-GR" sz="3000" dirty="0"/>
          </a:p>
        </p:txBody>
      </p:sp>
    </p:spTree>
    <p:extLst>
      <p:ext uri="{BB962C8B-B14F-4D97-AF65-F5344CB8AC3E}">
        <p14:creationId xmlns:p14="http://schemas.microsoft.com/office/powerpoint/2010/main" val="647370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980" y="302359"/>
            <a:ext cx="1146318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με έμφαση στις υπηρεσίες υγείας 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Κεντρικής σημασίας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ζήτημα για το ΕΣΥ 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από την στιγμή της 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ίδρυσής του αποτέλεσε η αποκεντρωμένη του διάρθρωση </a:t>
            </a:r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Ν. </a:t>
            </a:r>
          </a:p>
          <a:p>
            <a:endParaRPr lang="el-GR" sz="3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1397/1983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προέβλεπε την δημιουργία ισχυρών περιφερειακών </a:t>
            </a:r>
          </a:p>
          <a:p>
            <a:endParaRPr lang="el-GR" sz="3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υγειονομικών αρχών </a:t>
            </a:r>
            <a:r>
              <a:rPr lang="el-GR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τη μεταβίβαση σε αυτές μεγάλου φάσματος </a:t>
            </a:r>
          </a:p>
          <a:p>
            <a:endParaRPr lang="el-GR" sz="30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διοικητικών αρμοδιοτήτων.  </a:t>
            </a:r>
          </a:p>
        </p:txBody>
      </p:sp>
    </p:spTree>
    <p:extLst>
      <p:ext uri="{BB962C8B-B14F-4D97-AF65-F5344CB8AC3E}">
        <p14:creationId xmlns:p14="http://schemas.microsoft.com/office/powerpoint/2010/main" val="3252872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1162</Words>
  <Application>Microsoft Office PowerPoint</Application>
  <PresentationFormat>Ευρεία οθόνη</PresentationFormat>
  <Paragraphs>196</Paragraphs>
  <Slides>26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32" baseType="lpstr">
      <vt:lpstr>Arial</vt:lpstr>
      <vt:lpstr>Calibri</vt:lpstr>
      <vt:lpstr>Century Gothic</vt:lpstr>
      <vt:lpstr>Times New Roman</vt:lpstr>
      <vt:lpstr>Wingdings 3</vt:lpstr>
      <vt:lpstr>Ιόν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32</cp:revision>
  <dcterms:created xsi:type="dcterms:W3CDTF">2017-04-04T09:08:44Z</dcterms:created>
  <dcterms:modified xsi:type="dcterms:W3CDTF">2018-05-21T11:19:23Z</dcterms:modified>
</cp:coreProperties>
</file>