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257" r:id="rId2"/>
    <p:sldId id="270" r:id="rId3"/>
    <p:sldId id="263" r:id="rId4"/>
    <p:sldId id="259" r:id="rId5"/>
    <p:sldId id="258" r:id="rId6"/>
    <p:sldId id="260" r:id="rId7"/>
    <p:sldId id="261" r:id="rId8"/>
    <p:sldId id="262" r:id="rId9"/>
    <p:sldId id="264" r:id="rId10"/>
    <p:sldId id="265" r:id="rId11"/>
    <p:sldId id="266" r:id="rId12"/>
    <p:sldId id="267" r:id="rId13"/>
    <p:sldId id="268" r:id="rId14"/>
    <p:sldId id="269"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956" autoAdjust="0"/>
  </p:normalViewPr>
  <p:slideViewPr>
    <p:cSldViewPr>
      <p:cViewPr varScale="1">
        <p:scale>
          <a:sx n="79" d="100"/>
          <a:sy n="79" d="100"/>
        </p:scale>
        <p:origin x="157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8AFCCED-7CDA-4E9B-818B-A127759D6C99}" type="datetimeFigureOut">
              <a:rPr lang="el-GR" smtClean="0"/>
              <a:pPr/>
              <a:t>8/5/2021</a:t>
            </a:fld>
            <a:endParaRPr lang="el-GR"/>
          </a:p>
        </p:txBody>
      </p:sp>
      <p:sp>
        <p:nvSpPr>
          <p:cNvPr id="4" name="3 - Θέση εικόνας διαφάνειας"/>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l-GR"/>
          </a:p>
        </p:txBody>
      </p:sp>
      <p:sp>
        <p:nvSpPr>
          <p:cNvPr id="5" name="4 - Θέση σημειώσεων"/>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6" name="5 - Θέση υποσέλιδου"/>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7" name="6 - Θέση αριθμού διαφάνειας"/>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31F9953-ED83-4466-A24D-4C436522B669}" type="slidenum">
              <a:rPr lang="el-GR" smtClean="0"/>
              <a:pPr/>
              <a:t>‹#›</a:t>
            </a:fld>
            <a:endParaRPr lang="el-GR"/>
          </a:p>
        </p:txBody>
      </p:sp>
    </p:spTree>
    <p:extLst>
      <p:ext uri="{BB962C8B-B14F-4D97-AF65-F5344CB8AC3E}">
        <p14:creationId xmlns:p14="http://schemas.microsoft.com/office/powerpoint/2010/main" val="35887007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2447B722-BC72-4096-9577-22C9C52B81A2}" type="datetime1">
              <a:rPr lang="el-GR" smtClean="0"/>
              <a:pPr/>
              <a:t>8/5/2021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BA410D3F-F1AF-4DE3-9027-9F0EB5654B9E}" type="datetime1">
              <a:rPr lang="el-GR" smtClean="0"/>
              <a:pPr/>
              <a:t>8/5/2021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E4D1367D-AC7D-4E16-8663-7EB977762581}" type="datetime1">
              <a:rPr lang="el-GR" smtClean="0"/>
              <a:pPr/>
              <a:t>8/5/2021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3787DC7B-798A-4D0C-9E51-B8E6BA448491}" type="datetime1">
              <a:rPr lang="el-GR" smtClean="0"/>
              <a:pPr/>
              <a:t>8/5/2021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1B680CEB-4E9A-4C97-AC1A-4DF8690511C3}" type="datetime1">
              <a:rPr lang="el-GR" smtClean="0"/>
              <a:pPr/>
              <a:t>8/5/2021</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CB6696E6-92F6-488B-9B0D-3594B58B41CF}" type="datetime1">
              <a:rPr lang="el-GR" smtClean="0"/>
              <a:pPr/>
              <a:t>8/5/2021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8FC45CB-4954-490B-A351-FB36B65A9D85}" type="datetime1">
              <a:rPr lang="el-GR" smtClean="0"/>
              <a:pPr/>
              <a:t>8/5/2021</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B79810CA-58A0-4F1A-B570-E04F9690F05B}" type="datetime1">
              <a:rPr lang="el-GR" smtClean="0"/>
              <a:pPr/>
              <a:t>8/5/2021</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84B1DAC8-2283-4327-AFE4-2616AC48A5BC}" type="datetime1">
              <a:rPr lang="el-GR" smtClean="0"/>
              <a:pPr/>
              <a:t>8/5/2021</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517A05FF-8053-4F2F-9368-231D38D545F3}" type="datetime1">
              <a:rPr lang="el-GR" smtClean="0"/>
              <a:pPr/>
              <a:t>8/5/2021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812C99B9-D79C-43B9-9B4F-408A8B7C0893}" type="datetime1">
              <a:rPr lang="el-GR" smtClean="0"/>
              <a:pPr/>
              <a:t>8/5/2021</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73522503-833F-45A4-A0C7-52333200C9B5}"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D6239A-ADD0-44CF-8291-ACCB8A725A6D}" type="datetime1">
              <a:rPr lang="el-GR" smtClean="0"/>
              <a:pPr/>
              <a:t>8/5/2021</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3522503-833F-45A4-A0C7-52333200C9B5}" type="slidenum">
              <a:rPr lang="el-GR" smtClean="0"/>
              <a:pPr/>
              <a:t>‹#›</a:t>
            </a:fld>
            <a:endParaRPr lang="el-GR"/>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hildmindijng-logo-300x199"/>
          <p:cNvPicPr>
            <a:picLocks noChangeAspect="1" noChangeArrowheads="1"/>
          </p:cNvPicPr>
          <p:nvPr/>
        </p:nvPicPr>
        <p:blipFill>
          <a:blip r:embed="rId2" cstate="print"/>
          <a:srcRect/>
          <a:stretch>
            <a:fillRect/>
          </a:stretch>
        </p:blipFill>
        <p:spPr bwMode="auto">
          <a:xfrm>
            <a:off x="2286000" y="2743200"/>
            <a:ext cx="4352925" cy="2886075"/>
          </a:xfrm>
          <a:prstGeom prst="rect">
            <a:avLst/>
          </a:prstGeom>
          <a:noFill/>
          <a:ln w="9525">
            <a:noFill/>
            <a:miter lim="800000"/>
            <a:headEnd/>
            <a:tailEnd/>
          </a:ln>
        </p:spPr>
      </p:pic>
      <p:sp>
        <p:nvSpPr>
          <p:cNvPr id="3" name="2 - Ορθογώνιο"/>
          <p:cNvSpPr/>
          <p:nvPr/>
        </p:nvSpPr>
        <p:spPr>
          <a:xfrm>
            <a:off x="1752600" y="990600"/>
            <a:ext cx="59436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ΘΕΩΡΙΑ ΡΥΘΜΟΣ ΚΑΙ ΚΙΝΗΣΗ</a:t>
            </a:r>
          </a:p>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ΔΗΜΙΟΥΡΓΙΚΗ ΚΙΝΗΣΗ</a:t>
            </a:r>
          </a:p>
          <a:p>
            <a:pPr algn="ctr"/>
            <a:r>
              <a:rPr lang="el-GR"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ΚΙΝΗΤΙΚΟΣ ΑΥΤΟΣΧΕΔΙΑΣΜΟΣ</a:t>
            </a:r>
          </a:p>
          <a:p>
            <a:pPr algn="ctr"/>
            <a:endParaRPr lang="el-GR"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990600" y="1066800"/>
          <a:ext cx="7086599" cy="5029200"/>
        </p:xfrm>
        <a:graphic>
          <a:graphicData uri="http://schemas.openxmlformats.org/drawingml/2006/table">
            <a:tbl>
              <a:tblPr/>
              <a:tblGrid>
                <a:gridCol w="1922693"/>
                <a:gridCol w="5163906"/>
              </a:tblGrid>
              <a:tr h="5029200">
                <a:tc>
                  <a:txBody>
                    <a:bodyPr/>
                    <a:lstStyle/>
                    <a:p>
                      <a:pPr marL="457200">
                        <a:lnSpc>
                          <a:spcPct val="120000"/>
                        </a:lnSpc>
                        <a:spcAft>
                          <a:spcPts val="0"/>
                        </a:spcAft>
                      </a:pPr>
                      <a:endParaRPr lang="el-GR" sz="1000" i="1" dirty="0">
                        <a:latin typeface="Calibri"/>
                        <a:ea typeface="Times New Roman"/>
                        <a:cs typeface="Times New Roman"/>
                      </a:endParaRPr>
                    </a:p>
                    <a:p>
                      <a:pPr marL="457200" algn="ctr">
                        <a:lnSpc>
                          <a:spcPct val="120000"/>
                        </a:lnSpc>
                        <a:spcAft>
                          <a:spcPts val="0"/>
                        </a:spcAft>
                      </a:pPr>
                      <a:r>
                        <a:rPr lang="en-US" sz="1400" b="1" i="0" dirty="0">
                          <a:latin typeface="Calibri"/>
                          <a:ea typeface="Times New Roman"/>
                          <a:cs typeface="Times New Roman"/>
                        </a:rPr>
                        <a:t>ΧΩΡΟΣ</a:t>
                      </a:r>
                      <a:endParaRPr lang="el-GR" sz="1000" i="1" dirty="0">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DFA7A6"/>
                    </a:solidFill>
                  </a:tcPr>
                </a:tc>
                <a:tc>
                  <a:txBody>
                    <a:bodyPr/>
                    <a:lstStyle/>
                    <a:p>
                      <a:pPr marL="457200">
                        <a:lnSpc>
                          <a:spcPct val="120000"/>
                        </a:lnSpc>
                        <a:spcAft>
                          <a:spcPts val="0"/>
                        </a:spcAft>
                      </a:pPr>
                      <a:endParaRPr lang="el-GR" sz="1200" b="1" i="0" dirty="0" smtClean="0">
                        <a:latin typeface="Calibri"/>
                        <a:ea typeface="Times New Roman"/>
                        <a:cs typeface="Times New Roman"/>
                      </a:endParaRPr>
                    </a:p>
                    <a:p>
                      <a:pPr marL="457200">
                        <a:lnSpc>
                          <a:spcPct val="120000"/>
                        </a:lnSpc>
                        <a:spcAft>
                          <a:spcPts val="0"/>
                        </a:spcAft>
                      </a:pPr>
                      <a:endParaRPr lang="el-GR" sz="1400" b="1" i="0" dirty="0" smtClean="0">
                        <a:latin typeface="Calibri"/>
                        <a:ea typeface="Times New Roman"/>
                        <a:cs typeface="Times New Roman"/>
                      </a:endParaRPr>
                    </a:p>
                    <a:p>
                      <a:pPr marL="457200">
                        <a:lnSpc>
                          <a:spcPct val="120000"/>
                        </a:lnSpc>
                        <a:spcAft>
                          <a:spcPts val="0"/>
                        </a:spcAft>
                      </a:pPr>
                      <a:r>
                        <a:rPr lang="el-GR" sz="1400" b="1" i="0" dirty="0" smtClean="0">
                          <a:latin typeface="Calibri"/>
                          <a:ea typeface="Times New Roman"/>
                          <a:cs typeface="Times New Roman"/>
                        </a:rPr>
                        <a:t>Κατευθύνσεις</a:t>
                      </a:r>
                      <a:r>
                        <a:rPr lang="el-GR" sz="1400" b="1" i="0" dirty="0">
                          <a:latin typeface="Calibri"/>
                          <a:ea typeface="Times New Roman"/>
                          <a:cs typeface="Times New Roman"/>
                        </a:rPr>
                        <a:t>:</a:t>
                      </a:r>
                      <a:r>
                        <a:rPr lang="el-GR" sz="1400" i="0" dirty="0">
                          <a:latin typeface="Calibri"/>
                          <a:ea typeface="Times New Roman"/>
                          <a:cs typeface="Times New Roman"/>
                        </a:rPr>
                        <a:t> μπρος – πίσω, πάνω – κάτω, δεξιά – αριστερά, πλάγια</a:t>
                      </a:r>
                      <a:endParaRPr lang="el-GR" sz="1400" i="1" dirty="0">
                        <a:latin typeface="Calibri"/>
                        <a:ea typeface="Times New Roman"/>
                        <a:cs typeface="Times New Roman"/>
                      </a:endParaRPr>
                    </a:p>
                    <a:p>
                      <a:pPr marL="457200">
                        <a:lnSpc>
                          <a:spcPct val="120000"/>
                        </a:lnSpc>
                        <a:spcAft>
                          <a:spcPts val="0"/>
                        </a:spcAft>
                      </a:pPr>
                      <a:r>
                        <a:rPr lang="el-GR" sz="1400" b="1" i="0" dirty="0">
                          <a:latin typeface="Calibri"/>
                          <a:ea typeface="Times New Roman"/>
                          <a:cs typeface="Times New Roman"/>
                        </a:rPr>
                        <a:t>Διαδρομές:</a:t>
                      </a:r>
                      <a:r>
                        <a:rPr lang="el-GR" sz="1400" i="0" dirty="0">
                          <a:latin typeface="Calibri"/>
                          <a:ea typeface="Times New Roman"/>
                          <a:cs typeface="Times New Roman"/>
                        </a:rPr>
                        <a:t> ευθείες, διαγώνιες, καμπύλες, ζιγκ – ζαγκ, κυκλικές</a:t>
                      </a:r>
                      <a:endParaRPr lang="el-GR" sz="1400" i="1" dirty="0">
                        <a:latin typeface="Calibri"/>
                        <a:ea typeface="Times New Roman"/>
                        <a:cs typeface="Times New Roman"/>
                      </a:endParaRPr>
                    </a:p>
                    <a:p>
                      <a:pPr marL="457200">
                        <a:lnSpc>
                          <a:spcPct val="120000"/>
                        </a:lnSpc>
                        <a:spcAft>
                          <a:spcPts val="0"/>
                        </a:spcAft>
                      </a:pPr>
                      <a:r>
                        <a:rPr lang="el-GR" sz="1400" b="1" i="0" dirty="0">
                          <a:latin typeface="Calibri"/>
                          <a:ea typeface="Times New Roman"/>
                          <a:cs typeface="Times New Roman"/>
                        </a:rPr>
                        <a:t>Επίπεδα</a:t>
                      </a:r>
                      <a:r>
                        <a:rPr lang="el-GR" sz="1400" i="0" dirty="0">
                          <a:latin typeface="Calibri"/>
                          <a:ea typeface="Times New Roman"/>
                          <a:cs typeface="Times New Roman"/>
                        </a:rPr>
                        <a:t>: χαμηλό – μεσαίο – ψηλό, οριζόντιο, </a:t>
                      </a:r>
                      <a:r>
                        <a:rPr lang="el-GR" sz="1400" i="0" dirty="0" smtClean="0">
                          <a:latin typeface="Calibri"/>
                          <a:ea typeface="Times New Roman"/>
                          <a:cs typeface="Times New Roman"/>
                        </a:rPr>
                        <a:t>κάθετο</a:t>
                      </a:r>
                    </a:p>
                    <a:p>
                      <a:pPr marL="457200">
                        <a:lnSpc>
                          <a:spcPct val="120000"/>
                        </a:lnSpc>
                        <a:spcAft>
                          <a:spcPts val="0"/>
                        </a:spcAft>
                      </a:pPr>
                      <a:endParaRPr lang="el-GR" sz="1400" i="1" dirty="0">
                        <a:latin typeface="Calibri"/>
                        <a:ea typeface="Times New Roman"/>
                        <a:cs typeface="Times New Roman"/>
                      </a:endParaRPr>
                    </a:p>
                    <a:p>
                      <a:pPr marL="457200">
                        <a:lnSpc>
                          <a:spcPct val="120000"/>
                        </a:lnSpc>
                        <a:spcAft>
                          <a:spcPts val="0"/>
                        </a:spcAft>
                      </a:pPr>
                      <a:r>
                        <a:rPr lang="el-GR" sz="1400" b="1" i="0" dirty="0">
                          <a:latin typeface="Calibri"/>
                          <a:ea typeface="Times New Roman"/>
                          <a:cs typeface="Times New Roman"/>
                        </a:rPr>
                        <a:t>Προσωπικός χώρος - κοινός χώρος </a:t>
                      </a:r>
                      <a:r>
                        <a:rPr lang="el-GR" sz="1400" i="0" dirty="0">
                          <a:latin typeface="Calibri"/>
                          <a:ea typeface="Times New Roman"/>
                          <a:cs typeface="Times New Roman"/>
                        </a:rPr>
                        <a:t>(χώρος που μοιράζεται με άλλους</a:t>
                      </a:r>
                      <a:r>
                        <a:rPr lang="el-GR" sz="1400" i="0" dirty="0" smtClean="0">
                          <a:latin typeface="Calibri"/>
                          <a:ea typeface="Times New Roman"/>
                          <a:cs typeface="Times New Roman"/>
                        </a:rPr>
                        <a:t>)</a:t>
                      </a:r>
                    </a:p>
                    <a:p>
                      <a:pPr marL="457200">
                        <a:lnSpc>
                          <a:spcPct val="120000"/>
                        </a:lnSpc>
                        <a:spcAft>
                          <a:spcPts val="0"/>
                        </a:spcAft>
                      </a:pPr>
                      <a:endParaRPr lang="el-GR" sz="1400" i="1" dirty="0" smtClean="0">
                        <a:latin typeface="Calibri"/>
                        <a:ea typeface="Times New Roman"/>
                        <a:cs typeface="Times New Roman"/>
                      </a:endParaRPr>
                    </a:p>
                    <a:p>
                      <a:pPr marL="457200">
                        <a:lnSpc>
                          <a:spcPct val="120000"/>
                        </a:lnSpc>
                        <a:spcAft>
                          <a:spcPts val="1000"/>
                        </a:spcAft>
                      </a:pPr>
                      <a:r>
                        <a:rPr lang="el-GR" sz="1400" b="1" i="0" dirty="0" smtClean="0">
                          <a:latin typeface="Calibri"/>
                          <a:ea typeface="Times New Roman"/>
                          <a:cs typeface="Times New Roman"/>
                        </a:rPr>
                        <a:t>Συσχετισμοί </a:t>
                      </a:r>
                      <a:r>
                        <a:rPr lang="el-GR" sz="1400" b="1" i="0" dirty="0">
                          <a:latin typeface="Calibri"/>
                          <a:ea typeface="Times New Roman"/>
                          <a:cs typeface="Times New Roman"/>
                        </a:rPr>
                        <a:t>στο χώρο</a:t>
                      </a:r>
                      <a:r>
                        <a:rPr lang="el-GR" sz="1400" i="0" dirty="0">
                          <a:latin typeface="Calibri"/>
                          <a:ea typeface="Times New Roman"/>
                          <a:cs typeface="Times New Roman"/>
                        </a:rPr>
                        <a:t>: μπροστά από, πίσω από, κατά μήκος, πάνω από, κάτω από, μακριά από (απομακρύνομαι), κοντά σε (πλησιάζω), ανάμεσα (αναμειγνύομαι), διαμέσου, κ. λ. π.</a:t>
                      </a:r>
                      <a:endParaRPr lang="el-GR" sz="1400" i="1" dirty="0">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DFA7A6"/>
                    </a:solidFill>
                  </a:tcPr>
                </a:tc>
              </a:tr>
            </a:tbl>
          </a:graphicData>
        </a:graphic>
      </p:graphicFrame>
      <p:pic>
        <p:nvPicPr>
          <p:cNvPr id="22529" name="Picture 1" descr="C:\Users\George Kakridis\Documents\ΤΕΙ\Τηλεδιασκέψεις\creative movement\PHOTOS_ASAP_2019-249.jpg"/>
          <p:cNvPicPr>
            <a:picLocks noChangeAspect="1" noChangeArrowheads="1"/>
          </p:cNvPicPr>
          <p:nvPr/>
        </p:nvPicPr>
        <p:blipFill>
          <a:blip r:embed="rId2" cstate="print"/>
          <a:srcRect/>
          <a:stretch>
            <a:fillRect/>
          </a:stretch>
        </p:blipFill>
        <p:spPr bwMode="auto">
          <a:xfrm>
            <a:off x="1143000" y="2209800"/>
            <a:ext cx="1676400" cy="2438400"/>
          </a:xfrm>
          <a:prstGeom prst="rect">
            <a:avLst/>
          </a:prstGeom>
          <a:noFill/>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1143000" y="990600"/>
          <a:ext cx="7010399" cy="4114800"/>
        </p:xfrm>
        <a:graphic>
          <a:graphicData uri="http://schemas.openxmlformats.org/drawingml/2006/table">
            <a:tbl>
              <a:tblPr/>
              <a:tblGrid>
                <a:gridCol w="1902019"/>
                <a:gridCol w="5108380"/>
              </a:tblGrid>
              <a:tr h="4114800">
                <a:tc>
                  <a:txBody>
                    <a:bodyPr/>
                    <a:lstStyle/>
                    <a:p>
                      <a:pPr marL="457200">
                        <a:lnSpc>
                          <a:spcPct val="120000"/>
                        </a:lnSpc>
                        <a:spcAft>
                          <a:spcPts val="0"/>
                        </a:spcAft>
                      </a:pPr>
                      <a:endParaRPr lang="el-GR" sz="1000" i="1" dirty="0">
                        <a:latin typeface="Calibri"/>
                        <a:ea typeface="Times New Roman"/>
                        <a:cs typeface="Times New Roman"/>
                      </a:endParaRPr>
                    </a:p>
                    <a:p>
                      <a:pPr marL="457200" algn="ctr">
                        <a:lnSpc>
                          <a:spcPct val="120000"/>
                        </a:lnSpc>
                        <a:spcAft>
                          <a:spcPts val="0"/>
                        </a:spcAft>
                      </a:pPr>
                      <a:r>
                        <a:rPr lang="en-US" sz="1400" b="1" i="0" dirty="0">
                          <a:latin typeface="Calibri"/>
                          <a:ea typeface="Times New Roman"/>
                          <a:cs typeface="Times New Roman"/>
                        </a:rPr>
                        <a:t>ΧΡΟΝΟΣ</a:t>
                      </a:r>
                      <a:endParaRPr lang="el-GR" sz="1000" i="1" dirty="0">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c>
                  <a:txBody>
                    <a:bodyPr/>
                    <a:lstStyle/>
                    <a:p>
                      <a:pPr marL="20955">
                        <a:lnSpc>
                          <a:spcPct val="120000"/>
                        </a:lnSpc>
                        <a:spcAft>
                          <a:spcPts val="0"/>
                        </a:spcAft>
                      </a:pPr>
                      <a:endParaRPr lang="el-GR" sz="1200" i="0" dirty="0">
                        <a:latin typeface="Calibri"/>
                        <a:ea typeface="Times New Roman"/>
                        <a:cs typeface="Times New Roman"/>
                      </a:endParaRPr>
                    </a:p>
                    <a:p>
                      <a:pPr marL="20955">
                        <a:lnSpc>
                          <a:spcPct val="120000"/>
                        </a:lnSpc>
                        <a:spcAft>
                          <a:spcPts val="1000"/>
                        </a:spcAft>
                      </a:pPr>
                      <a:endParaRPr lang="el-GR" sz="1200" b="1" i="0" dirty="0" smtClean="0">
                        <a:latin typeface="Calibri"/>
                        <a:ea typeface="Times New Roman"/>
                        <a:cs typeface="Times New Roman"/>
                      </a:endParaRPr>
                    </a:p>
                    <a:p>
                      <a:pPr marL="20955">
                        <a:lnSpc>
                          <a:spcPct val="120000"/>
                        </a:lnSpc>
                        <a:spcAft>
                          <a:spcPts val="1000"/>
                        </a:spcAft>
                      </a:pPr>
                      <a:endParaRPr lang="el-GR" sz="1200" b="1" i="0" dirty="0" smtClean="0">
                        <a:latin typeface="Calibri"/>
                        <a:ea typeface="Times New Roman"/>
                        <a:cs typeface="Times New Roman"/>
                      </a:endParaRPr>
                    </a:p>
                    <a:p>
                      <a:pPr marL="20955">
                        <a:lnSpc>
                          <a:spcPct val="120000"/>
                        </a:lnSpc>
                        <a:spcAft>
                          <a:spcPts val="1000"/>
                        </a:spcAft>
                      </a:pPr>
                      <a:r>
                        <a:rPr lang="el-GR" sz="1400" b="1" i="0" dirty="0" smtClean="0">
                          <a:latin typeface="Calibri"/>
                          <a:ea typeface="Times New Roman"/>
                          <a:cs typeface="Times New Roman"/>
                        </a:rPr>
                        <a:t>Τέμπο</a:t>
                      </a:r>
                      <a:r>
                        <a:rPr lang="el-GR" sz="1400" i="0" dirty="0" smtClean="0">
                          <a:latin typeface="Calibri"/>
                          <a:ea typeface="Times New Roman"/>
                          <a:cs typeface="Times New Roman"/>
                        </a:rPr>
                        <a:t> </a:t>
                      </a:r>
                      <a:r>
                        <a:rPr lang="el-GR" sz="1400" i="0" dirty="0">
                          <a:latin typeface="Calibri"/>
                          <a:ea typeface="Times New Roman"/>
                          <a:cs typeface="Times New Roman"/>
                        </a:rPr>
                        <a:t>(αργά – γρήγορα, επιτάχυνση – επιβράδυνση), ισχυρό – ασθενές, αναπνοές – </a:t>
                      </a:r>
                      <a:r>
                        <a:rPr lang="el-GR" sz="1400" b="1" i="0" dirty="0">
                          <a:latin typeface="Calibri"/>
                          <a:ea typeface="Times New Roman"/>
                          <a:cs typeface="Times New Roman"/>
                        </a:rPr>
                        <a:t>φράσεις</a:t>
                      </a:r>
                      <a:r>
                        <a:rPr lang="el-GR" sz="1400" i="0" dirty="0">
                          <a:latin typeface="Calibri"/>
                          <a:ea typeface="Times New Roman"/>
                          <a:cs typeface="Times New Roman"/>
                        </a:rPr>
                        <a:t> (μελωδικές και ρυθμικές), </a:t>
                      </a:r>
                      <a:r>
                        <a:rPr lang="el-GR" sz="1400" b="1" i="0" dirty="0">
                          <a:latin typeface="Calibri"/>
                          <a:ea typeface="Times New Roman"/>
                          <a:cs typeface="Times New Roman"/>
                        </a:rPr>
                        <a:t>ρυθμικά μοτίβα, ρυθμοί </a:t>
                      </a:r>
                      <a:r>
                        <a:rPr lang="el-GR" sz="1400" i="0" dirty="0">
                          <a:latin typeface="Calibri"/>
                          <a:ea typeface="Times New Roman"/>
                          <a:cs typeface="Times New Roman"/>
                        </a:rPr>
                        <a:t>(απλοί - μεικτοί)</a:t>
                      </a:r>
                      <a:endParaRPr lang="el-GR" sz="1400" i="1" dirty="0">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914401" y="1066800"/>
          <a:ext cx="7162800" cy="4571999"/>
        </p:xfrm>
        <a:graphic>
          <a:graphicData uri="http://schemas.openxmlformats.org/drawingml/2006/table">
            <a:tbl>
              <a:tblPr/>
              <a:tblGrid>
                <a:gridCol w="1943367"/>
                <a:gridCol w="5219433"/>
              </a:tblGrid>
              <a:tr h="2040785">
                <a:tc>
                  <a:txBody>
                    <a:bodyPr/>
                    <a:lstStyle/>
                    <a:p>
                      <a:pPr marL="457200" algn="ctr">
                        <a:lnSpc>
                          <a:spcPct val="120000"/>
                        </a:lnSpc>
                        <a:spcAft>
                          <a:spcPts val="0"/>
                        </a:spcAft>
                      </a:pPr>
                      <a:endParaRPr lang="el-GR" sz="1000" i="1">
                        <a:latin typeface="Calibri"/>
                        <a:ea typeface="Times New Roman"/>
                        <a:cs typeface="Times New Roman"/>
                      </a:endParaRPr>
                    </a:p>
                    <a:p>
                      <a:pPr marL="457200" algn="ctr">
                        <a:lnSpc>
                          <a:spcPct val="120000"/>
                        </a:lnSpc>
                        <a:spcAft>
                          <a:spcPts val="0"/>
                        </a:spcAft>
                      </a:pPr>
                      <a:r>
                        <a:rPr lang="el-GR" sz="1400" b="1" i="0">
                          <a:latin typeface="Calibri"/>
                          <a:ea typeface="Times New Roman"/>
                          <a:cs typeface="Times New Roman"/>
                        </a:rPr>
                        <a:t>ΡΟΗ</a:t>
                      </a:r>
                      <a:endParaRPr lang="el-GR" sz="1000" i="1">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DFA7A6"/>
                    </a:solidFill>
                  </a:tcPr>
                </a:tc>
                <a:tc>
                  <a:txBody>
                    <a:bodyPr/>
                    <a:lstStyle/>
                    <a:p>
                      <a:pPr marL="20955">
                        <a:lnSpc>
                          <a:spcPct val="120000"/>
                        </a:lnSpc>
                        <a:spcAft>
                          <a:spcPts val="0"/>
                        </a:spcAft>
                      </a:pPr>
                      <a:endParaRPr lang="el-GR" sz="1400" i="0" dirty="0">
                        <a:latin typeface="Calibri"/>
                        <a:ea typeface="Times New Roman"/>
                        <a:cs typeface="Times New Roman"/>
                      </a:endParaRPr>
                    </a:p>
                    <a:p>
                      <a:pPr marL="20955">
                        <a:lnSpc>
                          <a:spcPct val="120000"/>
                        </a:lnSpc>
                        <a:spcAft>
                          <a:spcPts val="1000"/>
                        </a:spcAft>
                      </a:pPr>
                      <a:r>
                        <a:rPr lang="el-GR" sz="1400" i="0" dirty="0">
                          <a:latin typeface="Calibri"/>
                          <a:ea typeface="Times New Roman"/>
                          <a:cs typeface="Times New Roman"/>
                        </a:rPr>
                        <a:t>Ήχος συνεχής – κοφτός (</a:t>
                      </a:r>
                      <a:r>
                        <a:rPr lang="en-US" sz="1400" i="0" dirty="0">
                          <a:latin typeface="Calibri"/>
                          <a:ea typeface="Times New Roman"/>
                          <a:cs typeface="Times New Roman"/>
                        </a:rPr>
                        <a:t>legato</a:t>
                      </a:r>
                      <a:r>
                        <a:rPr lang="el-GR" sz="1400" i="0" dirty="0">
                          <a:latin typeface="Calibri"/>
                          <a:ea typeface="Times New Roman"/>
                          <a:cs typeface="Times New Roman"/>
                        </a:rPr>
                        <a:t> – </a:t>
                      </a:r>
                      <a:r>
                        <a:rPr lang="en-US" sz="1400" i="0" dirty="0">
                          <a:latin typeface="Calibri"/>
                          <a:ea typeface="Times New Roman"/>
                          <a:cs typeface="Times New Roman"/>
                        </a:rPr>
                        <a:t>staccato</a:t>
                      </a:r>
                      <a:r>
                        <a:rPr lang="el-GR" sz="1400" i="0" dirty="0">
                          <a:latin typeface="Calibri"/>
                          <a:ea typeface="Times New Roman"/>
                          <a:cs typeface="Times New Roman"/>
                        </a:rPr>
                        <a:t>), αντίσταση – ροή</a:t>
                      </a:r>
                      <a:endParaRPr lang="el-GR" sz="1400" i="1" dirty="0">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DFA7A6"/>
                    </a:solidFill>
                  </a:tcPr>
                </a:tc>
              </a:tr>
              <a:tr h="2531214">
                <a:tc>
                  <a:txBody>
                    <a:bodyPr/>
                    <a:lstStyle/>
                    <a:p>
                      <a:pPr marL="457200" algn="ctr">
                        <a:lnSpc>
                          <a:spcPct val="120000"/>
                        </a:lnSpc>
                        <a:spcAft>
                          <a:spcPts val="0"/>
                        </a:spcAft>
                      </a:pPr>
                      <a:endParaRPr lang="el-GR" sz="1000" i="1">
                        <a:latin typeface="Calibri"/>
                        <a:ea typeface="Times New Roman"/>
                        <a:cs typeface="Times New Roman"/>
                      </a:endParaRPr>
                    </a:p>
                    <a:p>
                      <a:pPr marL="457200" algn="ctr">
                        <a:lnSpc>
                          <a:spcPct val="120000"/>
                        </a:lnSpc>
                        <a:spcAft>
                          <a:spcPts val="0"/>
                        </a:spcAft>
                      </a:pPr>
                      <a:r>
                        <a:rPr lang="en-US" sz="1400" b="1" i="0">
                          <a:latin typeface="Calibri"/>
                          <a:ea typeface="Times New Roman"/>
                          <a:cs typeface="Times New Roman"/>
                        </a:rPr>
                        <a:t>ΔΥΝΑΜΙΚΗ</a:t>
                      </a:r>
                      <a:r>
                        <a:rPr lang="el-GR" sz="1400" b="1" i="0">
                          <a:latin typeface="Calibri"/>
                          <a:ea typeface="Times New Roman"/>
                          <a:cs typeface="Times New Roman"/>
                        </a:rPr>
                        <a:t> - ΒΑΡΟΣ</a:t>
                      </a:r>
                      <a:endParaRPr lang="el-GR" sz="1000" i="1">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c>
                  <a:txBody>
                    <a:bodyPr/>
                    <a:lstStyle/>
                    <a:p>
                      <a:pPr marL="457200">
                        <a:lnSpc>
                          <a:spcPct val="120000"/>
                        </a:lnSpc>
                        <a:spcAft>
                          <a:spcPts val="0"/>
                        </a:spcAft>
                      </a:pPr>
                      <a:endParaRPr lang="el-GR" sz="1400" i="0" dirty="0">
                        <a:latin typeface="Calibri"/>
                        <a:ea typeface="Times New Roman"/>
                        <a:cs typeface="Times New Roman"/>
                      </a:endParaRPr>
                    </a:p>
                    <a:p>
                      <a:pPr marL="457200">
                        <a:lnSpc>
                          <a:spcPct val="120000"/>
                        </a:lnSpc>
                        <a:spcAft>
                          <a:spcPts val="1000"/>
                        </a:spcAft>
                      </a:pPr>
                      <a:r>
                        <a:rPr lang="el-GR" sz="1400" i="0" dirty="0">
                          <a:latin typeface="Calibri"/>
                          <a:ea typeface="Times New Roman"/>
                          <a:cs typeface="Times New Roman"/>
                        </a:rPr>
                        <a:t>Απαλά – δυνατά, ένταση – χαλάρωση, βάρος – ελαφρότητα, διαβαθμίσεις της έντασης (</a:t>
                      </a:r>
                      <a:r>
                        <a:rPr lang="en-US" sz="1400" i="0" dirty="0">
                          <a:latin typeface="Calibri"/>
                          <a:ea typeface="Times New Roman"/>
                          <a:cs typeface="Times New Roman"/>
                        </a:rPr>
                        <a:t>crescendo</a:t>
                      </a:r>
                      <a:r>
                        <a:rPr lang="el-GR" sz="1400" i="0" dirty="0">
                          <a:latin typeface="Calibri"/>
                          <a:ea typeface="Times New Roman"/>
                          <a:cs typeface="Times New Roman"/>
                        </a:rPr>
                        <a:t> – </a:t>
                      </a:r>
                      <a:r>
                        <a:rPr lang="en-US" sz="1400" i="0" dirty="0">
                          <a:latin typeface="Calibri"/>
                          <a:ea typeface="Times New Roman"/>
                          <a:cs typeface="Times New Roman"/>
                        </a:rPr>
                        <a:t>diminuendo</a:t>
                      </a:r>
                      <a:r>
                        <a:rPr lang="el-GR" sz="1400" i="0" dirty="0">
                          <a:latin typeface="Calibri"/>
                          <a:ea typeface="Times New Roman"/>
                          <a:cs typeface="Times New Roman"/>
                        </a:rPr>
                        <a:t>)</a:t>
                      </a:r>
                      <a:endParaRPr lang="el-GR" sz="1400" i="1" dirty="0">
                        <a:latin typeface="Calibri"/>
                        <a:ea typeface="Times New Roman"/>
                        <a:cs typeface="Times New Roman"/>
                      </a:endParaRPr>
                    </a:p>
                  </a:txBody>
                  <a:tcPr marL="68580" marR="6858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 Πίνακας"/>
          <p:cNvGraphicFramePr>
            <a:graphicFrameLocks noGrp="1"/>
          </p:cNvGraphicFramePr>
          <p:nvPr/>
        </p:nvGraphicFramePr>
        <p:xfrm>
          <a:off x="685800" y="685800"/>
          <a:ext cx="8153400" cy="5410200"/>
        </p:xfrm>
        <a:graphic>
          <a:graphicData uri="http://schemas.openxmlformats.org/drawingml/2006/table">
            <a:tbl>
              <a:tblPr/>
              <a:tblGrid>
                <a:gridCol w="2212131"/>
                <a:gridCol w="5941269"/>
              </a:tblGrid>
              <a:tr h="5410200">
                <a:tc>
                  <a:txBody>
                    <a:bodyPr/>
                    <a:lstStyle/>
                    <a:p>
                      <a:pPr marL="457200" algn="ctr">
                        <a:lnSpc>
                          <a:spcPct val="120000"/>
                        </a:lnSpc>
                        <a:spcAft>
                          <a:spcPts val="0"/>
                        </a:spcAft>
                      </a:pPr>
                      <a:endParaRPr lang="el-GR" sz="900" i="1" dirty="0">
                        <a:latin typeface="Calibri"/>
                        <a:ea typeface="Times New Roman"/>
                        <a:cs typeface="Times New Roman"/>
                      </a:endParaRPr>
                    </a:p>
                    <a:p>
                      <a:pPr marL="457200" algn="ctr">
                        <a:lnSpc>
                          <a:spcPct val="120000"/>
                        </a:lnSpc>
                        <a:spcAft>
                          <a:spcPts val="0"/>
                        </a:spcAft>
                      </a:pPr>
                      <a:r>
                        <a:rPr lang="el-GR" sz="1200" b="1" i="0" dirty="0">
                          <a:latin typeface="Calibri"/>
                          <a:ea typeface="Times New Roman"/>
                          <a:cs typeface="Times New Roman"/>
                        </a:rPr>
                        <a:t>ΣΥΝΘΕΤΕΣ ΤΕΧΝΙΚΕΣ ΚΙΝΗΤΙΚΟΥ ΑΥΤΟΣΧΕΔΙΑΣΜΟΥ – ΘΕΜΑΤΑ ΓΙΑ </a:t>
                      </a:r>
                      <a:r>
                        <a:rPr lang="el-GR" sz="1200" b="1" i="0" dirty="0" smtClean="0">
                          <a:latin typeface="Calibri"/>
                          <a:ea typeface="Times New Roman"/>
                          <a:cs typeface="Times New Roman"/>
                        </a:rPr>
                        <a:t>ΠΡΟΧΩΡΗΜΕΝΟΥΣ</a:t>
                      </a:r>
                      <a:endParaRPr lang="el-GR" sz="1200" i="1" dirty="0">
                        <a:latin typeface="Calibri"/>
                        <a:ea typeface="Times New Roman"/>
                        <a:cs typeface="Times New Roman"/>
                      </a:endParaRPr>
                    </a:p>
                  </a:txBody>
                  <a:tcPr marL="62090" marR="6209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DFA7A6"/>
                    </a:solidFill>
                  </a:tcPr>
                </a:tc>
                <a:tc>
                  <a:txBody>
                    <a:bodyPr/>
                    <a:lstStyle/>
                    <a:p>
                      <a:pPr marL="457200">
                        <a:lnSpc>
                          <a:spcPct val="120000"/>
                        </a:lnSpc>
                        <a:spcAft>
                          <a:spcPts val="0"/>
                        </a:spcAft>
                      </a:pPr>
                      <a:endParaRPr lang="el-GR" sz="900" i="1" dirty="0">
                        <a:latin typeface="Calibri"/>
                        <a:ea typeface="Times New Roman"/>
                        <a:cs typeface="Times New Roman"/>
                      </a:endParaRPr>
                    </a:p>
                    <a:p>
                      <a:pPr marL="457200">
                        <a:lnSpc>
                          <a:spcPct val="120000"/>
                        </a:lnSpc>
                        <a:spcAft>
                          <a:spcPts val="0"/>
                        </a:spcAft>
                      </a:pPr>
                      <a:r>
                        <a:rPr lang="el-GR" sz="1400" b="1" i="0" dirty="0">
                          <a:latin typeface="Calibri"/>
                          <a:ea typeface="Times New Roman"/>
                          <a:cs typeface="Times New Roman"/>
                        </a:rPr>
                        <a:t>Σύνθετες κινητικές φόρμες:</a:t>
                      </a:r>
                      <a:r>
                        <a:rPr lang="el-GR" sz="1400" i="0" dirty="0">
                          <a:latin typeface="Calibri"/>
                          <a:ea typeface="Times New Roman"/>
                          <a:cs typeface="Times New Roman"/>
                        </a:rPr>
                        <a:t>  ατομικές (σόλο), σε ζευγάρια, τρίο, κουαρτέτο και συλλογικά σε ομάδες</a:t>
                      </a:r>
                      <a:endParaRPr lang="el-GR" sz="1400" i="1" dirty="0">
                        <a:latin typeface="Calibri"/>
                        <a:ea typeface="Times New Roman"/>
                        <a:cs typeface="Times New Roman"/>
                      </a:endParaRPr>
                    </a:p>
                    <a:p>
                      <a:pPr marL="457200">
                        <a:lnSpc>
                          <a:spcPct val="120000"/>
                        </a:lnSpc>
                        <a:spcAft>
                          <a:spcPts val="0"/>
                        </a:spcAft>
                      </a:pPr>
                      <a:r>
                        <a:rPr lang="el-GR" sz="1400" i="0" dirty="0">
                          <a:latin typeface="Calibri"/>
                          <a:ea typeface="Times New Roman"/>
                          <a:cs typeface="Times New Roman"/>
                        </a:rPr>
                        <a:t>ταυτόχρονα – διαδοχικά (κανόνας), αντιγραφή (καθρέφτης – σκιά), θέση – αντίθεση, πλησιάζω – απομακρύνομαι, ηγούμαι – ακολουθώ, συμμετρικά – μη συμμετρικά, σμίκρυνση – μεγέθυνση, στήριξη – υποστήριξη, κινητικά μοτίβα – </a:t>
                      </a:r>
                      <a:r>
                        <a:rPr lang="el-GR" sz="1400" i="0" dirty="0" smtClean="0">
                          <a:latin typeface="Calibri"/>
                          <a:ea typeface="Times New Roman"/>
                          <a:cs typeface="Times New Roman"/>
                        </a:rPr>
                        <a:t>φράσεις</a:t>
                      </a:r>
                    </a:p>
                    <a:p>
                      <a:pPr marL="457200">
                        <a:lnSpc>
                          <a:spcPct val="120000"/>
                        </a:lnSpc>
                        <a:spcAft>
                          <a:spcPts val="0"/>
                        </a:spcAft>
                      </a:pPr>
                      <a:endParaRPr lang="el-GR" sz="1400" i="1" dirty="0">
                        <a:latin typeface="Calibri"/>
                        <a:ea typeface="Times New Roman"/>
                        <a:cs typeface="Times New Roman"/>
                      </a:endParaRPr>
                    </a:p>
                    <a:p>
                      <a:pPr marL="457200">
                        <a:lnSpc>
                          <a:spcPct val="120000"/>
                        </a:lnSpc>
                        <a:spcAft>
                          <a:spcPts val="0"/>
                        </a:spcAft>
                      </a:pPr>
                      <a:r>
                        <a:rPr lang="el-GR" sz="1400" b="1" i="0" dirty="0">
                          <a:latin typeface="Calibri"/>
                          <a:ea typeface="Times New Roman"/>
                          <a:cs typeface="Times New Roman"/>
                        </a:rPr>
                        <a:t>Δημιουργική κίνηση με το χειρισμό αντικειμένων: </a:t>
                      </a:r>
                      <a:r>
                        <a:rPr lang="el-GR" sz="1400" i="0" dirty="0">
                          <a:latin typeface="Calibri"/>
                          <a:ea typeface="Times New Roman"/>
                          <a:cs typeface="Times New Roman"/>
                        </a:rPr>
                        <a:t>Πετάω, πιάνω, χτυπάω, κλωτσώ, ταρακουνώ, σπρώχνω, τραβώ, μεταφέρω, συγκεντρώνω, διασκορπίζω (με φουλάρια, πανιά, λάστιχα, σκοινιά, μπαλόνια, μπάλες, στεφάνια κ. ά</a:t>
                      </a:r>
                      <a:r>
                        <a:rPr lang="el-GR" sz="1400" i="0" dirty="0" smtClean="0">
                          <a:latin typeface="Calibri"/>
                          <a:ea typeface="Times New Roman"/>
                          <a:cs typeface="Times New Roman"/>
                        </a:rPr>
                        <a:t>.)</a:t>
                      </a:r>
                    </a:p>
                    <a:p>
                      <a:pPr marL="457200">
                        <a:lnSpc>
                          <a:spcPct val="120000"/>
                        </a:lnSpc>
                        <a:spcAft>
                          <a:spcPts val="0"/>
                        </a:spcAft>
                      </a:pPr>
                      <a:endParaRPr lang="el-GR" sz="1400" i="1" dirty="0">
                        <a:latin typeface="Calibri"/>
                        <a:ea typeface="Times New Roman"/>
                        <a:cs typeface="Times New Roman"/>
                      </a:endParaRPr>
                    </a:p>
                    <a:p>
                      <a:pPr marL="457200">
                        <a:lnSpc>
                          <a:spcPct val="120000"/>
                        </a:lnSpc>
                        <a:spcAft>
                          <a:spcPts val="1000"/>
                        </a:spcAft>
                      </a:pPr>
                      <a:r>
                        <a:rPr lang="el-GR" sz="1400" b="1" i="0" dirty="0">
                          <a:latin typeface="Calibri"/>
                          <a:ea typeface="Times New Roman"/>
                          <a:cs typeface="Times New Roman"/>
                        </a:rPr>
                        <a:t>Σύνδεση της κίνησης με άλλες τέχνες:</a:t>
                      </a:r>
                      <a:r>
                        <a:rPr lang="el-GR" sz="1400" i="0" dirty="0">
                          <a:latin typeface="Calibri"/>
                          <a:ea typeface="Times New Roman"/>
                          <a:cs typeface="Times New Roman"/>
                        </a:rPr>
                        <a:t> ζωγραφική, θέατρο, μιμική, λογοτεχνία, ποίηση, τραγούδι</a:t>
                      </a:r>
                      <a:endParaRPr lang="el-GR" sz="1400" i="1" dirty="0">
                        <a:latin typeface="Calibri"/>
                        <a:ea typeface="Times New Roman"/>
                        <a:cs typeface="Times New Roman"/>
                      </a:endParaRPr>
                    </a:p>
                  </a:txBody>
                  <a:tcPr marL="62090" marR="6209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DFA7A6"/>
                    </a:solidFill>
                  </a:tcPr>
                </a:tc>
              </a:tr>
            </a:tbl>
          </a:graphicData>
        </a:graphic>
      </p:graphicFrame>
      <p:pic>
        <p:nvPicPr>
          <p:cNvPr id="25601" name="Picture 1" descr="C:\Users\George Kakridis\Documents\ΤΕΙ\Τηλεδιασκέψεις\creative movement\images (1).jpg"/>
          <p:cNvPicPr>
            <a:picLocks noChangeAspect="1" noChangeArrowheads="1"/>
          </p:cNvPicPr>
          <p:nvPr/>
        </p:nvPicPr>
        <p:blipFill>
          <a:blip r:embed="rId2" cstate="print"/>
          <a:srcRect/>
          <a:stretch>
            <a:fillRect/>
          </a:stretch>
        </p:blipFill>
        <p:spPr bwMode="auto">
          <a:xfrm>
            <a:off x="762000" y="2057400"/>
            <a:ext cx="2133600" cy="1847850"/>
          </a:xfrm>
          <a:prstGeom prst="rect">
            <a:avLst/>
          </a:prstGeom>
          <a:noFill/>
        </p:spPr>
      </p:pic>
      <p:pic>
        <p:nvPicPr>
          <p:cNvPr id="25602" name="Picture 2" descr="C:\Users\George Kakridis\Documents\ΤΕΙ\Τηλεδιασκέψεις\creative movement\αρχείο λήψης.jpg"/>
          <p:cNvPicPr>
            <a:picLocks noChangeAspect="1" noChangeArrowheads="1"/>
          </p:cNvPicPr>
          <p:nvPr/>
        </p:nvPicPr>
        <p:blipFill>
          <a:blip r:embed="rId3" cstate="print"/>
          <a:srcRect/>
          <a:stretch>
            <a:fillRect/>
          </a:stretch>
        </p:blipFill>
        <p:spPr bwMode="auto">
          <a:xfrm>
            <a:off x="762000" y="4191000"/>
            <a:ext cx="2057400" cy="1600200"/>
          </a:xfrm>
          <a:prstGeom prst="rect">
            <a:avLst/>
          </a:prstGeom>
          <a:noFill/>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626" name="Picture 2" descr="C:\Users\George Kakridis\Documents\ΤΕΙ\Τηλεδιασκέψεις\creative movement\images.jpg"/>
          <p:cNvPicPr>
            <a:picLocks noChangeAspect="1" noChangeArrowheads="1"/>
          </p:cNvPicPr>
          <p:nvPr/>
        </p:nvPicPr>
        <p:blipFill>
          <a:blip r:embed="rId2" cstate="print"/>
          <a:srcRect/>
          <a:stretch>
            <a:fillRect/>
          </a:stretch>
        </p:blipFill>
        <p:spPr bwMode="auto">
          <a:xfrm>
            <a:off x="1676400" y="1219200"/>
            <a:ext cx="5181600" cy="4648200"/>
          </a:xfrm>
          <a:prstGeom prst="rect">
            <a:avLst/>
          </a:prstGeom>
          <a:no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Ορθογώνιο 1"/>
          <p:cNvSpPr/>
          <p:nvPr/>
        </p:nvSpPr>
        <p:spPr>
          <a:xfrm>
            <a:off x="1219200" y="1524000"/>
            <a:ext cx="7239000" cy="3416320"/>
          </a:xfrm>
          <a:prstGeom prst="rect">
            <a:avLst/>
          </a:prstGeom>
        </p:spPr>
        <p:txBody>
          <a:bodyPr wrap="square">
            <a:spAutoFit/>
          </a:bodyPr>
          <a:lstStyle/>
          <a:p>
            <a:r>
              <a:rPr lang="el-GR" sz="3600" dirty="0"/>
              <a:t>Π</a:t>
            </a:r>
            <a:r>
              <a:rPr lang="el-GR" sz="3600" dirty="0" smtClean="0"/>
              <a:t>λατφόρμα </a:t>
            </a:r>
            <a:r>
              <a:rPr lang="el-GR" sz="3600" dirty="0"/>
              <a:t>Αξιολόγησης Μαθημάτων &amp; Διδασκόντων στη διεύθυνση https://</a:t>
            </a:r>
            <a:r>
              <a:rPr lang="el-GR" sz="3600" dirty="0" smtClean="0"/>
              <a:t>app.modip.uniwa.gr </a:t>
            </a:r>
          </a:p>
          <a:p>
            <a:r>
              <a:rPr lang="el-GR" sz="3600" dirty="0" smtClean="0"/>
              <a:t>με </a:t>
            </a:r>
            <a:r>
              <a:rPr lang="el-GR" sz="3600" dirty="0"/>
              <a:t>χρήστες τους φοιτητές και τις φοιτήτριες.</a:t>
            </a:r>
          </a:p>
        </p:txBody>
      </p:sp>
    </p:spTree>
    <p:extLst>
      <p:ext uri="{BB962C8B-B14F-4D97-AF65-F5344CB8AC3E}">
        <p14:creationId xmlns:p14="http://schemas.microsoft.com/office/powerpoint/2010/main" val="31138524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Ορθογώνιο"/>
          <p:cNvSpPr/>
          <p:nvPr/>
        </p:nvSpPr>
        <p:spPr>
          <a:xfrm>
            <a:off x="1955174" y="4038600"/>
            <a:ext cx="943528" cy="369332"/>
          </a:xfrm>
          <a:prstGeom prst="rect">
            <a:avLst/>
          </a:prstGeom>
        </p:spPr>
        <p:txBody>
          <a:bodyPr wrap="none">
            <a:spAutoFit/>
          </a:bodyPr>
          <a:lstStyle/>
          <a:p>
            <a:pPr algn="ctr"/>
            <a:r>
              <a:rPr lang="el-GR" dirty="0" smtClean="0">
                <a:solidFill>
                  <a:prstClr val="white"/>
                </a:solidFill>
              </a:rPr>
              <a:t>ΜΜΟΥΣ</a:t>
            </a:r>
            <a:endParaRPr lang="el-GR" dirty="0" smtClean="0"/>
          </a:p>
        </p:txBody>
      </p:sp>
      <p:sp>
        <p:nvSpPr>
          <p:cNvPr id="4" name="3 - TextBox"/>
          <p:cNvSpPr txBox="1"/>
          <p:nvPr/>
        </p:nvSpPr>
        <p:spPr>
          <a:xfrm>
            <a:off x="2438400" y="1066800"/>
            <a:ext cx="4038600" cy="461665"/>
          </a:xfrm>
          <a:prstGeom prst="rect">
            <a:avLst/>
          </a:prstGeom>
          <a:noFill/>
        </p:spPr>
        <p:txBody>
          <a:bodyPr wrap="square" rtlCol="0">
            <a:spAutoFit/>
          </a:bodyPr>
          <a:lstStyle/>
          <a:p>
            <a:pPr algn="r"/>
            <a:r>
              <a:rPr lang="el-GR" sz="2400" b="1" dirty="0" err="1" smtClean="0"/>
              <a:t>Μουσικοκινητική</a:t>
            </a:r>
            <a:r>
              <a:rPr lang="el-GR" sz="2400" b="1" dirty="0" smtClean="0"/>
              <a:t> Αγωγή </a:t>
            </a:r>
            <a:endParaRPr lang="el-GR" sz="2400" b="1" dirty="0"/>
          </a:p>
        </p:txBody>
      </p:sp>
      <p:sp>
        <p:nvSpPr>
          <p:cNvPr id="5" name="4 - TextBox"/>
          <p:cNvSpPr txBox="1"/>
          <p:nvPr/>
        </p:nvSpPr>
        <p:spPr>
          <a:xfrm>
            <a:off x="1600200" y="2743200"/>
            <a:ext cx="1219200" cy="369332"/>
          </a:xfrm>
          <a:prstGeom prst="rect">
            <a:avLst/>
          </a:prstGeom>
          <a:noFill/>
        </p:spPr>
        <p:txBody>
          <a:bodyPr wrap="square" rtlCol="0">
            <a:spAutoFit/>
          </a:bodyPr>
          <a:lstStyle/>
          <a:p>
            <a:r>
              <a:rPr lang="el-GR" b="1" dirty="0" smtClean="0"/>
              <a:t>Μουσική</a:t>
            </a:r>
            <a:endParaRPr lang="el-GR" b="1" dirty="0"/>
          </a:p>
        </p:txBody>
      </p:sp>
      <p:cxnSp>
        <p:nvCxnSpPr>
          <p:cNvPr id="7" name="6 - Ευθύγραμμο βέλος σύνδεσης"/>
          <p:cNvCxnSpPr/>
          <p:nvPr/>
        </p:nvCxnSpPr>
        <p:spPr>
          <a:xfrm flipH="1">
            <a:off x="2362200" y="1524000"/>
            <a:ext cx="1752600" cy="12954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8 - TextBox"/>
          <p:cNvSpPr txBox="1"/>
          <p:nvPr/>
        </p:nvSpPr>
        <p:spPr>
          <a:xfrm>
            <a:off x="4724400" y="2743200"/>
            <a:ext cx="3733800" cy="2585323"/>
          </a:xfrm>
          <a:prstGeom prst="rect">
            <a:avLst/>
          </a:prstGeom>
          <a:noFill/>
        </p:spPr>
        <p:txBody>
          <a:bodyPr wrap="square" rtlCol="0">
            <a:spAutoFit/>
          </a:bodyPr>
          <a:lstStyle/>
          <a:p>
            <a:r>
              <a:rPr lang="el-GR" b="1" dirty="0" smtClean="0"/>
              <a:t>Κίνηση:</a:t>
            </a:r>
          </a:p>
          <a:p>
            <a:pPr>
              <a:buFont typeface="Wingdings" pitchFamily="2" charset="2"/>
              <a:buChar char="Ø"/>
            </a:pPr>
            <a:r>
              <a:rPr lang="el-GR" dirty="0"/>
              <a:t> </a:t>
            </a:r>
            <a:r>
              <a:rPr lang="el-GR" dirty="0" smtClean="0"/>
              <a:t>Απλές κινητικές φόρμες</a:t>
            </a:r>
          </a:p>
          <a:p>
            <a:pPr>
              <a:buFont typeface="Wingdings" pitchFamily="2" charset="2"/>
              <a:buChar char="Ø"/>
            </a:pPr>
            <a:r>
              <a:rPr lang="el-GR" dirty="0" smtClean="0"/>
              <a:t> Δημιουργική κίνηση – Κινητικός Αυτοσχεδιασμός</a:t>
            </a:r>
          </a:p>
          <a:p>
            <a:pPr>
              <a:buFont typeface="Wingdings" pitchFamily="2" charset="2"/>
              <a:buChar char="Ø"/>
            </a:pPr>
            <a:r>
              <a:rPr lang="el-GR" dirty="0" smtClean="0"/>
              <a:t> Κίνηση με τη χρήση αντικειμένων (φουλάρια, κορδέλες, σακουλάκια με όσπρια, στεφάνια κ.ά.)</a:t>
            </a:r>
          </a:p>
          <a:p>
            <a:pPr>
              <a:buFont typeface="Wingdings" pitchFamily="2" charset="2"/>
              <a:buChar char="Ø"/>
            </a:pPr>
            <a:r>
              <a:rPr lang="el-GR" dirty="0"/>
              <a:t> </a:t>
            </a:r>
            <a:r>
              <a:rPr lang="el-GR" dirty="0" smtClean="0"/>
              <a:t>Παίξιμο κρουστών οργάνων </a:t>
            </a:r>
          </a:p>
          <a:p>
            <a:pPr>
              <a:buFont typeface="Wingdings" pitchFamily="2" charset="2"/>
              <a:buChar char="Ø"/>
            </a:pPr>
            <a:endParaRPr lang="el-GR" dirty="0"/>
          </a:p>
        </p:txBody>
      </p:sp>
      <p:cxnSp>
        <p:nvCxnSpPr>
          <p:cNvPr id="11" name="10 - Ευθύγραμμο βέλος σύνδεσης"/>
          <p:cNvCxnSpPr/>
          <p:nvPr/>
        </p:nvCxnSpPr>
        <p:spPr>
          <a:xfrm>
            <a:off x="4343400" y="1524000"/>
            <a:ext cx="762000" cy="121920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1219200" y="1371600"/>
            <a:ext cx="6629400" cy="3139321"/>
          </a:xfrm>
          <a:prstGeom prst="rect">
            <a:avLst/>
          </a:prstGeom>
        </p:spPr>
        <p:txBody>
          <a:bodyPr wrap="square">
            <a:spAutoFit/>
          </a:bodyPr>
          <a:lstStyle/>
          <a:p>
            <a:pPr algn="just"/>
            <a:r>
              <a:rPr lang="el-GR" b="1" dirty="0"/>
              <a:t>Η Δημιουργική κίνηση</a:t>
            </a:r>
            <a:r>
              <a:rPr lang="el-GR" dirty="0"/>
              <a:t>,  ορίζεται ως η μορφή τέχνης που εμπλέκει τους συμμετέχοντες σε φυσικό, συναισθηματικό και διανοητικό επίπεδο και στοχεύει στη συνολική και αρμονική ανάπτυξη του δυναμικού των. Περιλαμβάνει την εξερεύνηση των κινητικών δυνατοτήτων του σώματος, την προσωπική έκφραση ιδεών και συναισθημάτων, τη φαντασία, την πρωτοβουλία, τη συνεργασία, την ανάπτυξη της παρατήρησης και της ενεργητικής ακρόασης, τη δημιουργία κινητικών συνθέσεων, την αισθητική καλλιέργεια και την ψυχαγωγία.  </a:t>
            </a:r>
          </a:p>
        </p:txBody>
      </p:sp>
      <p:pic>
        <p:nvPicPr>
          <p:cNvPr id="2050" name="Picture 2" descr="C:\Users\George Kakridis\Documents\ΤΕΙ\Τηλεδιασκέψεις\creative movement\b3ed3c018f8ca09a0a722a49a1af5349.jpg"/>
          <p:cNvPicPr>
            <a:picLocks noChangeAspect="1" noChangeArrowheads="1"/>
          </p:cNvPicPr>
          <p:nvPr/>
        </p:nvPicPr>
        <p:blipFill>
          <a:blip r:embed="rId2" cstate="print"/>
          <a:srcRect/>
          <a:stretch>
            <a:fillRect/>
          </a:stretch>
        </p:blipFill>
        <p:spPr bwMode="auto">
          <a:xfrm>
            <a:off x="1295400" y="3962400"/>
            <a:ext cx="6477000" cy="2438400"/>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762000" y="685800"/>
            <a:ext cx="7543800" cy="1754326"/>
          </a:xfrm>
          <a:prstGeom prst="rect">
            <a:avLst/>
          </a:prstGeom>
        </p:spPr>
        <p:txBody>
          <a:bodyPr wrap="square">
            <a:spAutoFit/>
          </a:bodyPr>
          <a:lstStyle/>
          <a:p>
            <a:pPr algn="just"/>
            <a:r>
              <a:rPr lang="el-GR" dirty="0"/>
              <a:t>Η  Δημιουργική </a:t>
            </a:r>
            <a:r>
              <a:rPr lang="el-GR" dirty="0" smtClean="0"/>
              <a:t>κίνηση στοχεύει </a:t>
            </a:r>
            <a:r>
              <a:rPr lang="el-GR" dirty="0"/>
              <a:t>στην εξερεύνηση και παραγωγή αυθόρμητων και φυσικών κινήσεων και δεν </a:t>
            </a:r>
            <a:r>
              <a:rPr lang="el-GR" dirty="0" smtClean="0"/>
              <a:t>βασίζεται </a:t>
            </a:r>
            <a:r>
              <a:rPr lang="el-GR" dirty="0"/>
              <a:t>στην εκμάθηση μιας συγκεκριμένης τεχνικής ή ενός συγκεκριμένου στυλ χορού όπως πχ. το μπαλέτο ή οι λάτιν χοροί κ.ά. Επίσης δεν </a:t>
            </a:r>
            <a:r>
              <a:rPr lang="el-GR" dirty="0" smtClean="0"/>
              <a:t>στοχεύει </a:t>
            </a:r>
            <a:r>
              <a:rPr lang="el-GR" dirty="0"/>
              <a:t>στη δημιουργία χορογραφιών οι οποίες θα παρουσιαστούν στο κοινό. Αυτό που είναι σημαντικό είναι η ίδια η διαδικασία παραγωγής των κινητικών συνθέσεων και όχι το τελικό προϊόν. </a:t>
            </a:r>
          </a:p>
        </p:txBody>
      </p:sp>
      <p:pic>
        <p:nvPicPr>
          <p:cNvPr id="3074" name="Picture 2" descr="C:\Users\George Kakridis\Documents\ΤΕΙ\Τηλεδιασκέψεις\creative movement\074e9aaeefbc345ab53200fd994b8048.jpg"/>
          <p:cNvPicPr>
            <a:picLocks noChangeAspect="1" noChangeArrowheads="1"/>
          </p:cNvPicPr>
          <p:nvPr/>
        </p:nvPicPr>
        <p:blipFill>
          <a:blip r:embed="rId2" cstate="print"/>
          <a:srcRect/>
          <a:stretch>
            <a:fillRect/>
          </a:stretch>
        </p:blipFill>
        <p:spPr bwMode="auto">
          <a:xfrm>
            <a:off x="1143000" y="2895600"/>
            <a:ext cx="2743200" cy="2971800"/>
          </a:xfrm>
          <a:prstGeom prst="rect">
            <a:avLst/>
          </a:prstGeom>
          <a:noFill/>
        </p:spPr>
      </p:pic>
      <p:pic>
        <p:nvPicPr>
          <p:cNvPr id="3075" name="Picture 3" descr="C:\Users\George Kakridis\Documents\ΤΕΙ\Τηλεδιασκέψεις\creative movement\creative-movement-2-art-and-soul-2019-2537-copy.jpg"/>
          <p:cNvPicPr>
            <a:picLocks noChangeAspect="1" noChangeArrowheads="1"/>
          </p:cNvPicPr>
          <p:nvPr/>
        </p:nvPicPr>
        <p:blipFill>
          <a:blip r:embed="rId3" cstate="print"/>
          <a:srcRect/>
          <a:stretch>
            <a:fillRect/>
          </a:stretch>
        </p:blipFill>
        <p:spPr bwMode="auto">
          <a:xfrm>
            <a:off x="4572000" y="2819400"/>
            <a:ext cx="3276600" cy="3048000"/>
          </a:xfrm>
          <a:prstGeom prst="rect">
            <a:avLst/>
          </a:prstGeom>
          <a:noFill/>
        </p:spPr>
      </p:pic>
      <p:sp>
        <p:nvSpPr>
          <p:cNvPr id="6" name="5 - TextBox"/>
          <p:cNvSpPr txBox="1"/>
          <p:nvPr/>
        </p:nvSpPr>
        <p:spPr>
          <a:xfrm>
            <a:off x="1143000" y="6019800"/>
            <a:ext cx="6705600" cy="64633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l-GR" dirty="0" smtClean="0"/>
              <a:t>Τα συγκεκριμένα στυλ εκμάθησης χορού, δεν είναι αναπτυξιακά κατάλληλα για ηλικίες κάτω των έξι ετών !!</a:t>
            </a:r>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ChangeArrowheads="1"/>
          </p:cNvSpPr>
          <p:nvPr/>
        </p:nvSpPr>
        <p:spPr bwMode="auto">
          <a:xfrm>
            <a:off x="457200" y="858633"/>
            <a:ext cx="8229600" cy="47705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Τα μαθήματα Δημιουργικής κίνησης – χορού, βασίζονται στην μέθοδο του </a:t>
            </a: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κινητικού αυτοσχεδιασμού</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Η </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Barbara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Haselbach</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ορίζει τον κινητικό αυτοσχεδιασμό ως μια παιγνιώδη, αυθόρμητη, εξερευνητική δραστηριότητα η οποία χρησιμοποιεί και συνθέτει, παλαιότερα αποκτηθέντες εμπειρίες (κινητικές, μουσικές, εικαστικές κ. λ. π.) με ένα τρόπο εντελώς καινούργιο και προσωπικό.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Κανένας</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άνθρωπος</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δεν</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είναι</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ευχαριστημένος</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μόνο</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να</a:t>
            </a:r>
            <a:r>
              <a:rPr kumimoji="0" lang="en-US"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1"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προσλαμβάνει</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Κάποιες</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στιγμές</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αισθάνεται</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την</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ανάγκη</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αυτές</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τις</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εμπειρίες</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που</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απόκτησε</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να</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τις</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αναδιοργανώσει</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σε</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μια</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καινούργια</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μορφή</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που</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να</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φέρει</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την</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προσωπική</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του</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σφραγίδα</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n-US" sz="16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δημιουργίας</a:t>
            </a:r>
            <a:r>
              <a:rPr kumimoji="0" lang="en-US"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Χρησιμοποιεί λοιπόν, δημιουργικά και συνδυαστικά όλες τις προηγουμένως αποκτηθείσες κινητικές εμπειρίες του σώματος όπως: περπάτημα, τρέξιμο, αναπηδήσεις, πηδήματα, λυγίσματα, κάμψεις, στροφές κ.ά.  Ο κινητικός αυτοσχεδιασμός προάγει την αναβίωση όλης της φυσικής και αυθόρμητης ικανότητας του σώματος να κινείται με μυριάδες τρόπους μέσα από κινήσεις διαφορετικής ποιότητας, έντασης, δύναμης, ταχύτητας.  </a:t>
            </a:r>
          </a:p>
          <a:p>
            <a:pPr marL="0" marR="0" lvl="0" indent="457200" algn="just" defTabSz="914400" rtl="0" eaLnBrk="1" fontAlgn="base" latinLnBrk="0" hangingPunct="1">
              <a:lnSpc>
                <a:spcPct val="100000"/>
              </a:lnSpc>
              <a:spcBef>
                <a:spcPct val="0"/>
              </a:spcBef>
              <a:spcAft>
                <a:spcPct val="0"/>
              </a:spcAft>
              <a:buClrTx/>
              <a:buSzTx/>
              <a:buFontTx/>
              <a:buNone/>
              <a:tabLst/>
            </a:pPr>
            <a:r>
              <a:rPr kumimoji="0" lang="el-GR" sz="16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Το θέμα – ερέθισμα</a:t>
            </a:r>
            <a:r>
              <a:rPr kumimoji="0" lang="el-GR" sz="16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ξεκλειδώνει ένα τεράστιο αριθμό κινητικών μνημών που με τη βοήθεια του αυτοσχεδιασμού αναδιοργανώνονται σε μια νέα σύνθεση.  Ο σημαντικότερος στόχος του αυτοσχεδιασμού είναι να αναπτύξει την ικανότητα της αυθόρμητης δημιουργίας και έκφρασης.  Παράλληλα όμως, αναπτύσσει ικανότητες όπως η κιναίσθηση, η μουσική αντίληψη, η αυτοσυγκέντρωση, η μνήμη, η ανάληψη προσωπικής πρωτοβουλίας, η συνεργασία, η συνθετική ικανότητα κ.ά.  </a:t>
            </a:r>
            <a:endParaRPr kumimoji="0" lang="el-GR" sz="16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Ορθογώνιο"/>
          <p:cNvSpPr/>
          <p:nvPr/>
        </p:nvSpPr>
        <p:spPr>
          <a:xfrm>
            <a:off x="914400" y="838200"/>
            <a:ext cx="7543800" cy="5632311"/>
          </a:xfrm>
          <a:prstGeom prst="rect">
            <a:avLst/>
          </a:prstGeom>
        </p:spPr>
        <p:txBody>
          <a:bodyPr wrap="square">
            <a:spAutoFit/>
          </a:bodyPr>
          <a:lstStyle/>
          <a:p>
            <a:pPr algn="just"/>
            <a:r>
              <a:rPr lang="el-GR" dirty="0"/>
              <a:t>Τα θέματα της Δημιουργικής κίνηση έχουν σαν πηγή έμπνευσής τους το έργο του </a:t>
            </a:r>
            <a:r>
              <a:rPr lang="el-GR" b="1" dirty="0" err="1"/>
              <a:t>Rudolph</a:t>
            </a:r>
            <a:r>
              <a:rPr lang="el-GR" b="1" dirty="0"/>
              <a:t> </a:t>
            </a:r>
            <a:r>
              <a:rPr lang="el-GR" b="1" dirty="0" err="1"/>
              <a:t>von</a:t>
            </a:r>
            <a:r>
              <a:rPr lang="el-GR" b="1" dirty="0"/>
              <a:t> </a:t>
            </a:r>
            <a:r>
              <a:rPr lang="el-GR" b="1" dirty="0" err="1"/>
              <a:t>Laban</a:t>
            </a:r>
            <a:r>
              <a:rPr lang="el-GR" dirty="0"/>
              <a:t>. Ο </a:t>
            </a:r>
            <a:r>
              <a:rPr lang="el-GR" dirty="0" err="1"/>
              <a:t>Laban</a:t>
            </a:r>
            <a:r>
              <a:rPr lang="el-GR" dirty="0"/>
              <a:t> ήταν χορευτής ουγγρικής καταγωγής, ο οποίος μελέτησε σε βάθος την ανθρώπινη κίνηση, ανέλυσε τις ποιότητές της και δημιούργησε ένα σύστημα σημειογραφίας της κίνησης το οποίο ενέπνευσε πολλές γενιές χορευτών και εκπαιδευτών.  Από την εποχή του ως σήμερα οι δάσκαλοι του χορού και του κινητικού αυτοσχεδιασμού βασίζονται στο σύστημα ανάλυσης της κίνησης που δημιούργησε, για να δομήσουν τα μαθήματά τους.  </a:t>
            </a:r>
            <a:endParaRPr lang="el-GR" dirty="0" smtClean="0"/>
          </a:p>
          <a:p>
            <a:pPr algn="just"/>
            <a:r>
              <a:rPr lang="el-GR" dirty="0"/>
              <a:t>	</a:t>
            </a:r>
            <a:r>
              <a:rPr lang="el-GR" dirty="0" smtClean="0"/>
              <a:t>Σύμφωνα </a:t>
            </a:r>
            <a:r>
              <a:rPr lang="el-GR" dirty="0"/>
              <a:t>με τον </a:t>
            </a:r>
            <a:r>
              <a:rPr lang="el-GR" dirty="0" err="1"/>
              <a:t>Laban</a:t>
            </a:r>
            <a:r>
              <a:rPr lang="el-GR" dirty="0"/>
              <a:t>, η κίνηση δομείται πάνω σε τέσσερις βασικές κατηγορίες προσπάθειας (ή αλλιώς στοιχεία κίνησης) οι οποίες είναι: </a:t>
            </a:r>
            <a:r>
              <a:rPr lang="el-GR" b="1" dirty="0"/>
              <a:t>ο χώρος, ο χρόνος , το βάρος και η ροή</a:t>
            </a:r>
            <a:r>
              <a:rPr lang="el-GR" dirty="0"/>
              <a:t>.  Ο </a:t>
            </a:r>
            <a:r>
              <a:rPr lang="el-GR" dirty="0" err="1"/>
              <a:t>Laban</a:t>
            </a:r>
            <a:r>
              <a:rPr lang="el-GR" dirty="0"/>
              <a:t> πίστευε πως κάθε κίνηση που κάνουμε δομείται στη βάση μιας συνδυαστικής αλληλεπίδρασης των τεσσάρων παραπάνω στοιχείων.   Τα τέσσερα αυτά στοιχεία αναλύονται σε επιμέρους υποκατηγορίες ή αλλιώς θέματα. </a:t>
            </a:r>
            <a:r>
              <a:rPr lang="el-GR" b="1" dirty="0"/>
              <a:t>Ο χώρος</a:t>
            </a:r>
            <a:r>
              <a:rPr lang="el-GR" dirty="0"/>
              <a:t> αναλύεται σε κατηγορίες κίνησης όπως προσωπικός και συλλογικός χώρος, είδη μετακίνησης στο χώρο, σωματικά σχήματα, επίπεδα κίνησης, κατευθύνσεις στο χώρο κ. ά., </a:t>
            </a:r>
            <a:r>
              <a:rPr lang="el-GR" b="1" dirty="0"/>
              <a:t>ο χρόνος</a:t>
            </a:r>
            <a:r>
              <a:rPr lang="el-GR" dirty="0"/>
              <a:t> συμπεριλαμβάνει την αργή και γρήγορη κίνηση(</a:t>
            </a:r>
            <a:r>
              <a:rPr lang="en-US" dirty="0"/>
              <a:t>tempo</a:t>
            </a:r>
            <a:r>
              <a:rPr lang="el-GR" dirty="0"/>
              <a:t>), τη διάρκεια, τους τονισμούς, τους ρυθμούς κ. ά, </a:t>
            </a:r>
            <a:r>
              <a:rPr lang="el-GR" b="1" dirty="0"/>
              <a:t>το βάρος</a:t>
            </a:r>
            <a:r>
              <a:rPr lang="el-GR" dirty="0"/>
              <a:t> τις απαλές και τις βαριές κινήσεις και τέλος </a:t>
            </a:r>
            <a:r>
              <a:rPr lang="el-GR" b="1" dirty="0"/>
              <a:t>η ροή</a:t>
            </a:r>
            <a:r>
              <a:rPr lang="el-GR" dirty="0"/>
              <a:t> την ελεύθερη, ανεμπόδιστη  κίνηση και την κίνηση που συναντά αντίσταση π.χ. τράβηγμα, σπρώξιμο.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48044"/>
            <a:ext cx="9144000" cy="424731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Char char="•"/>
              <a:tabLst/>
            </a:pPr>
            <a:r>
              <a:rPr kumimoji="0" lang="el-GR" sz="1200" b="1"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Εξοπλισμός – Απαραίτητα υλικά</a:t>
            </a:r>
          </a:p>
          <a:p>
            <a:pPr marL="0" marR="0" lvl="0" indent="0" algn="just" defTabSz="914400" rtl="0" eaLnBrk="1" fontAlgn="base" latinLnBrk="0" hangingPunct="1">
              <a:lnSpc>
                <a:spcPct val="100000"/>
              </a:lnSpc>
              <a:spcBef>
                <a:spcPct val="0"/>
              </a:spcBef>
              <a:spcAft>
                <a:spcPct val="0"/>
              </a:spcAft>
              <a:buClrTx/>
              <a:buSzTx/>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Ιδανικά θα πρέπει να υπάρχει μεγάλος ελεύθερος χώρος στρωμένος με μοκέτα ή ακόμη καλύτερα ξύλινο πάτωμα. Η αίθουσα θα πρέπει να διαθέτει άπλετο φυσικό ή τεχνητό φως και να έχει δυνατότητα εξαερισμού.  Απαραίτητο είναι να υπάρχει ένα </a:t>
            </a:r>
            <a:r>
              <a:rPr kumimoji="0" lang="en-US"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cd</a:t>
            </a:r>
            <a:r>
              <a:rPr kumimoji="0" lang="en-US"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player </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και μεγάλη συλλογή από </a:t>
            </a:r>
            <a:r>
              <a:rPr kumimoji="0" lang="en-US"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cds</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και σε ιδανική περίπτωση φορητός Η/Υ και προβολικό μηχάνημα.  Επίσης μέσα στην αίθουσα θα πρέπει να υπάρχουν ράφια ή αποθηκευτικοί χώροι όπου θα είναι τακτοποιημένα διάφορα αντικείμενα όπως:</a:t>
            </a:r>
          </a:p>
          <a:p>
            <a:pPr marL="0" marR="0" lvl="0" indent="0" algn="just" defTabSz="914400" rtl="0" eaLnBrk="0" fontAlgn="base" latinLnBrk="0" hangingPunct="0">
              <a:lnSpc>
                <a:spcPct val="100000"/>
              </a:lnSpc>
              <a:spcBef>
                <a:spcPct val="0"/>
              </a:spcBef>
              <a:spcAft>
                <a:spcPct val="0"/>
              </a:spcAft>
              <a:buClrTx/>
              <a:buSzTx/>
              <a:buFontTx/>
              <a:buNone/>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Φουλάρια, μαντήλια, καπέλα, παλιά ρούχα, μεγάλα πανιά, ζώνες και παραμάνες κ. ά.</a:t>
            </a:r>
          </a:p>
          <a:p>
            <a:pPr marL="0" marR="0" lvl="0" indent="0" algn="just" defTabSz="914400" rtl="0" eaLnBrk="0" fontAlgn="base" latinLnBrk="0" hangingPunct="0">
              <a:lnSpc>
                <a:spcPct val="100000"/>
              </a:lnSpc>
              <a:spcBef>
                <a:spcPct val="0"/>
              </a:spcBef>
              <a:spcAft>
                <a:spcPct val="0"/>
              </a:spcAft>
              <a:buClrTx/>
              <a:buSzTx/>
              <a:tabLst/>
            </a:pPr>
            <a:endPar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lang="el-GR" sz="1200" dirty="0" smtClean="0">
                <a:latin typeface="Calibri" pitchFamily="34" charset="0"/>
                <a:ea typeface="Times New Roman" pitchFamily="18" charset="0"/>
                <a:cs typeface="Times New Roman" pitchFamily="18" charset="0"/>
              </a:rPr>
              <a:t>Αλεξίπτωτα</a:t>
            </a:r>
            <a:endPar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Μπάλες διαφόρων μεγεθών, κύβοι από αφρολέξ, στεφάνια, σκοινιά, λάστιχα, ράβδοι, σακουλάκια γεμισμένα με όσπρια κ. ά. </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Ποιήματα, παιδικά τραγούδια, εικονογραφημένα παραμύθια, βιβλία έργων τέχνης, τοπία κ. ά.</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Μουσικά όργανα, μελωδικά και κρουστά (φλογέρες, ξυλόφωνα, φυσαρμόνικες, κασετίνες, ξύστρες, μαράκες, ξυλάκια, τύμπανα,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ταμπουρίνα</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τρίγωνα κ.ά.)</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Παιχνίδια: μπαλόνια, σβούρες, καλειδοσκόπια, μαριονέτες, κούκλες κουκλοθέατρου, μαγνήτες κ. ά.</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Μεγάλα και μικρά χαρτιά,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δακτυλομπογιές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a:t>
            </a:r>
            <a:r>
              <a:rPr kumimoji="0" lang="el-GR" sz="1200" b="0" i="0" u="none" strike="noStrike" cap="none" normalizeH="0" baseline="0" dirty="0" err="1" smtClean="0">
                <a:ln>
                  <a:noFill/>
                </a:ln>
                <a:solidFill>
                  <a:schemeClr val="tx1"/>
                </a:solidFill>
                <a:effectLst/>
                <a:latin typeface="Calibri" pitchFamily="34" charset="0"/>
                <a:ea typeface="Times New Roman" pitchFamily="18" charset="0"/>
                <a:cs typeface="Times New Roman" pitchFamily="18" charset="0"/>
              </a:rPr>
              <a:t>κηρομπογιές</a:t>
            </a: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 νερομπογιές, πινέλα κ. ά.</a:t>
            </a:r>
          </a:p>
          <a:p>
            <a:pPr marL="0" marR="0" lvl="0" indent="0" algn="just" defTabSz="914400" rtl="0" eaLnBrk="0" fontAlgn="base" latinLnBrk="0" hangingPunct="0">
              <a:lnSpc>
                <a:spcPct val="100000"/>
              </a:lnSpc>
              <a:spcBef>
                <a:spcPct val="0"/>
              </a:spcBef>
              <a:spcAft>
                <a:spcPct val="0"/>
              </a:spcAft>
              <a:buClrTx/>
              <a:buSzTx/>
              <a:buFontTx/>
              <a:buChar char="•"/>
              <a:tabLst/>
            </a:pPr>
            <a:endParaRPr kumimoji="0" lang="el-GR" sz="9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just" defTabSz="914400" rtl="0" eaLnBrk="0" fontAlgn="base" latinLnBrk="0" hangingPunct="0">
              <a:lnSpc>
                <a:spcPct val="100000"/>
              </a:lnSpc>
              <a:spcBef>
                <a:spcPct val="0"/>
              </a:spcBef>
              <a:spcAft>
                <a:spcPct val="0"/>
              </a:spcAft>
              <a:buClrTx/>
              <a:buSzTx/>
              <a:buFontTx/>
              <a:buChar char="•"/>
              <a:tabLst/>
            </a:pPr>
            <a:r>
              <a:rPr kumimoji="0" lang="el-GR" sz="1200" b="0" i="0" u="none" strike="noStrike" cap="none" normalizeH="0" baseline="0" dirty="0" smtClean="0">
                <a:ln>
                  <a:noFill/>
                </a:ln>
                <a:solidFill>
                  <a:schemeClr val="tx1"/>
                </a:solidFill>
                <a:effectLst/>
                <a:latin typeface="Calibri" pitchFamily="34" charset="0"/>
                <a:ea typeface="Times New Roman" pitchFamily="18" charset="0"/>
                <a:cs typeface="Times New Roman" pitchFamily="18" charset="0"/>
              </a:rPr>
              <a:t>Άλλα αντικείμενα όπως καρέκλες, τραπεζάκια, πάγκοι, σκαμνιά κ. ά.</a:t>
            </a:r>
          </a:p>
          <a:p>
            <a:pPr marL="0" marR="0" lvl="0" indent="0" algn="just" defTabSz="914400" rtl="0" eaLnBrk="0" fontAlgn="base" latinLnBrk="0" hangingPunct="0">
              <a:lnSpc>
                <a:spcPct val="100000"/>
              </a:lnSpc>
              <a:spcBef>
                <a:spcPct val="0"/>
              </a:spcBef>
              <a:spcAft>
                <a:spcPct val="0"/>
              </a:spcAft>
              <a:buClrTx/>
              <a:buSzTx/>
              <a:tabLst/>
            </a:pPr>
            <a:endParaRPr kumimoji="0" lang="el-GR" sz="1800" b="0" i="0" u="none" strike="noStrike" cap="none" normalizeH="0" baseline="0" dirty="0" smtClean="0">
              <a:ln>
                <a:noFill/>
              </a:ln>
              <a:solidFill>
                <a:schemeClr val="tx1"/>
              </a:solidFill>
              <a:effectLst/>
              <a:latin typeface="Arial" pitchFamily="34" charset="0"/>
              <a:cs typeface="Arial" pitchFamily="34" charset="0"/>
            </a:endParaRPr>
          </a:p>
        </p:txBody>
      </p:sp>
      <p:pic>
        <p:nvPicPr>
          <p:cNvPr id="18434" name="Picture 2" descr="C:\Users\George Kakridis\Documents\ΤΕΙ\Τηλεδιασκέψεις\creative movement\origin.png"/>
          <p:cNvPicPr>
            <a:picLocks noChangeAspect="1" noChangeArrowheads="1"/>
          </p:cNvPicPr>
          <p:nvPr/>
        </p:nvPicPr>
        <p:blipFill>
          <a:blip r:embed="rId2" cstate="print"/>
          <a:srcRect/>
          <a:stretch>
            <a:fillRect/>
          </a:stretch>
        </p:blipFill>
        <p:spPr bwMode="auto">
          <a:xfrm>
            <a:off x="228600" y="4191000"/>
            <a:ext cx="2743200" cy="2057400"/>
          </a:xfrm>
          <a:prstGeom prst="rect">
            <a:avLst/>
          </a:prstGeom>
          <a:noFill/>
        </p:spPr>
      </p:pic>
      <p:pic>
        <p:nvPicPr>
          <p:cNvPr id="18435" name="Picture 3" descr="C:\Users\George Kakridis\Documents\ΤΕΙ\Τηλεδιασκέψεις\creative movement\αρχείο λήψης (2).jpg"/>
          <p:cNvPicPr>
            <a:picLocks noChangeAspect="1" noChangeArrowheads="1"/>
          </p:cNvPicPr>
          <p:nvPr/>
        </p:nvPicPr>
        <p:blipFill>
          <a:blip r:embed="rId3" cstate="print"/>
          <a:srcRect/>
          <a:stretch>
            <a:fillRect/>
          </a:stretch>
        </p:blipFill>
        <p:spPr bwMode="auto">
          <a:xfrm>
            <a:off x="3429000" y="4191000"/>
            <a:ext cx="1847850" cy="2238375"/>
          </a:xfrm>
          <a:prstGeom prst="rect">
            <a:avLst/>
          </a:prstGeom>
          <a:noFill/>
        </p:spPr>
      </p:pic>
      <p:pic>
        <p:nvPicPr>
          <p:cNvPr id="18436" name="Picture 4" descr="C:\Users\George Kakridis\Documents\ΤΕΙ\Τηλεδιασκέψεις\creative movement\images (5).jpg"/>
          <p:cNvPicPr>
            <a:picLocks noChangeAspect="1" noChangeArrowheads="1"/>
          </p:cNvPicPr>
          <p:nvPr/>
        </p:nvPicPr>
        <p:blipFill>
          <a:blip r:embed="rId4" cstate="print"/>
          <a:srcRect/>
          <a:stretch>
            <a:fillRect/>
          </a:stretch>
        </p:blipFill>
        <p:spPr bwMode="auto">
          <a:xfrm>
            <a:off x="6172200" y="4114800"/>
            <a:ext cx="2171700" cy="2105025"/>
          </a:xfrm>
          <a:prstGeom prst="rect">
            <a:avLst/>
          </a:prstGeom>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7 - Πίνακας"/>
          <p:cNvGraphicFramePr>
            <a:graphicFrameLocks noGrp="1"/>
          </p:cNvGraphicFramePr>
          <p:nvPr/>
        </p:nvGraphicFramePr>
        <p:xfrm>
          <a:off x="685800" y="457200"/>
          <a:ext cx="7620000" cy="6179028"/>
        </p:xfrm>
        <a:graphic>
          <a:graphicData uri="http://schemas.openxmlformats.org/drawingml/2006/table">
            <a:tbl>
              <a:tblPr/>
              <a:tblGrid>
                <a:gridCol w="2067412"/>
                <a:gridCol w="5552588"/>
              </a:tblGrid>
              <a:tr h="454884">
                <a:tc>
                  <a:txBody>
                    <a:bodyPr/>
                    <a:lstStyle/>
                    <a:p>
                      <a:pPr marL="457200" algn="ctr">
                        <a:lnSpc>
                          <a:spcPct val="120000"/>
                        </a:lnSpc>
                        <a:spcAft>
                          <a:spcPts val="0"/>
                        </a:spcAft>
                      </a:pPr>
                      <a:r>
                        <a:rPr lang="el-GR" sz="1100" b="1" i="0" dirty="0">
                          <a:latin typeface="Calibri"/>
                          <a:ea typeface="Times New Roman"/>
                          <a:cs typeface="Times New Roman"/>
                        </a:rPr>
                        <a:t>ΣΤΟΙΧΕΙΑ ΚΙΝΗΣΗΣ</a:t>
                      </a:r>
                      <a:endParaRPr lang="el-GR" sz="900" i="1" dirty="0">
                        <a:latin typeface="Calibri"/>
                        <a:ea typeface="Times New Roman"/>
                        <a:cs typeface="Times New Roman"/>
                      </a:endParaRPr>
                    </a:p>
                  </a:txBody>
                  <a:tcPr marL="60960" marR="60960" marT="0" marB="0" anchor="ctr">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c>
                  <a:txBody>
                    <a:bodyPr/>
                    <a:lstStyle/>
                    <a:p>
                      <a:pPr marL="457200" algn="ctr">
                        <a:lnSpc>
                          <a:spcPct val="120000"/>
                        </a:lnSpc>
                        <a:spcAft>
                          <a:spcPts val="1000"/>
                        </a:spcAft>
                      </a:pPr>
                      <a:r>
                        <a:rPr lang="el-GR" sz="1200" b="1" i="0">
                          <a:latin typeface="Calibri"/>
                          <a:ea typeface="Times New Roman"/>
                          <a:cs typeface="Times New Roman"/>
                        </a:rPr>
                        <a:t>ΘΕΜΑΤΑ</a:t>
                      </a:r>
                      <a:endParaRPr lang="el-GR" sz="900" i="1">
                        <a:latin typeface="Calibri"/>
                        <a:ea typeface="Times New Roman"/>
                        <a:cs typeface="Times New Roman"/>
                      </a:endParaRPr>
                    </a:p>
                  </a:txBody>
                  <a:tcPr marL="60960" marR="60960" marT="0" marB="0" anchor="ctr">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r>
              <a:tr h="4153692">
                <a:tc>
                  <a:txBody>
                    <a:bodyPr/>
                    <a:lstStyle/>
                    <a:p>
                      <a:pPr marL="457200" algn="ctr">
                        <a:lnSpc>
                          <a:spcPct val="120000"/>
                        </a:lnSpc>
                        <a:spcAft>
                          <a:spcPts val="0"/>
                        </a:spcAft>
                      </a:pPr>
                      <a:endParaRPr lang="el-GR" sz="900" i="1" dirty="0">
                        <a:latin typeface="Calibri"/>
                        <a:ea typeface="Times New Roman"/>
                        <a:cs typeface="Times New Roman"/>
                      </a:endParaRPr>
                    </a:p>
                    <a:p>
                      <a:pPr marL="457200" algn="ctr">
                        <a:lnSpc>
                          <a:spcPct val="120000"/>
                        </a:lnSpc>
                        <a:spcAft>
                          <a:spcPts val="0"/>
                        </a:spcAft>
                      </a:pPr>
                      <a:r>
                        <a:rPr lang="el-GR" sz="1200" b="1" i="0" dirty="0" smtClean="0">
                          <a:latin typeface="Calibri"/>
                          <a:ea typeface="Times New Roman"/>
                          <a:cs typeface="Times New Roman"/>
                        </a:rPr>
                        <a:t>ΣΩΜΑ</a:t>
                      </a:r>
                    </a:p>
                    <a:p>
                      <a:pPr marL="457200" algn="ctr">
                        <a:lnSpc>
                          <a:spcPct val="120000"/>
                        </a:lnSpc>
                        <a:spcAft>
                          <a:spcPts val="0"/>
                        </a:spcAft>
                      </a:pPr>
                      <a:endParaRPr lang="el-GR" sz="900" i="1" dirty="0">
                        <a:latin typeface="Calibri"/>
                        <a:ea typeface="Times New Roman"/>
                        <a:cs typeface="Times New Roman"/>
                      </a:endParaRPr>
                    </a:p>
                  </a:txBody>
                  <a:tcPr marL="60960" marR="6096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c>
                  <a:txBody>
                    <a:bodyPr/>
                    <a:lstStyle/>
                    <a:p>
                      <a:pPr marL="457200">
                        <a:lnSpc>
                          <a:spcPct val="120000"/>
                        </a:lnSpc>
                        <a:spcAft>
                          <a:spcPts val="0"/>
                        </a:spcAft>
                      </a:pPr>
                      <a:endParaRPr lang="el-GR" sz="900" i="1" dirty="0">
                        <a:latin typeface="Calibri"/>
                        <a:ea typeface="Times New Roman"/>
                        <a:cs typeface="Times New Roman"/>
                      </a:endParaRPr>
                    </a:p>
                    <a:p>
                      <a:pPr marL="457200" algn="just">
                        <a:lnSpc>
                          <a:spcPct val="120000"/>
                        </a:lnSpc>
                        <a:spcAft>
                          <a:spcPts val="0"/>
                        </a:spcAft>
                      </a:pPr>
                      <a:r>
                        <a:rPr lang="el-GR" sz="1400" b="1" i="0" dirty="0">
                          <a:latin typeface="Calibri"/>
                          <a:ea typeface="Times New Roman"/>
                          <a:cs typeface="Times New Roman"/>
                        </a:rPr>
                        <a:t>Σωματική επίγνωση:</a:t>
                      </a:r>
                      <a:r>
                        <a:rPr lang="el-GR" sz="1400" i="0" dirty="0">
                          <a:latin typeface="Calibri"/>
                          <a:ea typeface="Times New Roman"/>
                          <a:cs typeface="Times New Roman"/>
                        </a:rPr>
                        <a:t> γνώση των διάφορων μερών του σώματος, κίνηση μεμονωμένων μερών (π. χ. αγκώνας, γόνατο, πέλμα κ. ά.), κίνηση με όλο το σώμα</a:t>
                      </a:r>
                      <a:r>
                        <a:rPr lang="el-GR" sz="1400" i="0" dirty="0" smtClean="0">
                          <a:latin typeface="Calibri"/>
                          <a:ea typeface="Times New Roman"/>
                          <a:cs typeface="Times New Roman"/>
                        </a:rPr>
                        <a:t>.</a:t>
                      </a:r>
                      <a:endParaRPr lang="el-GR" sz="1400" i="1" dirty="0">
                        <a:latin typeface="Calibri"/>
                        <a:ea typeface="Times New Roman"/>
                        <a:cs typeface="Times New Roman"/>
                      </a:endParaRPr>
                    </a:p>
                    <a:p>
                      <a:pPr marL="457200" algn="just">
                        <a:lnSpc>
                          <a:spcPct val="120000"/>
                        </a:lnSpc>
                        <a:spcAft>
                          <a:spcPts val="0"/>
                        </a:spcAft>
                      </a:pPr>
                      <a:r>
                        <a:rPr lang="el-GR" sz="1400" b="1" i="0" dirty="0">
                          <a:latin typeface="Calibri"/>
                          <a:ea typeface="Times New Roman"/>
                          <a:cs typeface="Times New Roman"/>
                        </a:rPr>
                        <a:t>Μετακινήσεις στο χώρο:</a:t>
                      </a:r>
                      <a:r>
                        <a:rPr lang="el-GR" sz="1400" i="0" dirty="0">
                          <a:latin typeface="Calibri"/>
                          <a:ea typeface="Times New Roman"/>
                          <a:cs typeface="Times New Roman"/>
                        </a:rPr>
                        <a:t> περπατήματα, τρεξίματα, πηδήματα, αναπηδήσεις, άλματα, καλπασμοί, γλιστρήματα, κυλίσματα, στροφές, συνδυασμοί (π. χ. βήμα - πήδημα, βήμα – βήμα – στροφή κ. ά</a:t>
                      </a:r>
                      <a:r>
                        <a:rPr lang="el-GR" sz="1400" i="0" dirty="0" smtClean="0">
                          <a:latin typeface="Calibri"/>
                          <a:ea typeface="Times New Roman"/>
                          <a:cs typeface="Times New Roman"/>
                        </a:rPr>
                        <a:t>.)</a:t>
                      </a:r>
                      <a:endParaRPr lang="el-GR" sz="1400" i="1" dirty="0">
                        <a:latin typeface="Calibri"/>
                        <a:ea typeface="Times New Roman"/>
                        <a:cs typeface="Times New Roman"/>
                      </a:endParaRPr>
                    </a:p>
                    <a:p>
                      <a:pPr marL="457200" algn="just">
                        <a:lnSpc>
                          <a:spcPct val="120000"/>
                        </a:lnSpc>
                        <a:spcAft>
                          <a:spcPts val="0"/>
                        </a:spcAft>
                      </a:pPr>
                      <a:r>
                        <a:rPr lang="el-GR" sz="1400" b="1" i="0" dirty="0">
                          <a:latin typeface="Calibri"/>
                          <a:ea typeface="Times New Roman"/>
                          <a:cs typeface="Times New Roman"/>
                        </a:rPr>
                        <a:t>Σωματικά σχήματα</a:t>
                      </a:r>
                      <a:r>
                        <a:rPr lang="el-GR" sz="1400" i="0" dirty="0">
                          <a:latin typeface="Calibri"/>
                          <a:ea typeface="Times New Roman"/>
                          <a:cs typeface="Times New Roman"/>
                        </a:rPr>
                        <a:t> ατομικά, σε ζευγάρια και συλλογικά σε ομάδες: ανοιχτά – κλειστά σχήματα, συμμετρικά – μη συμμετρικά.</a:t>
                      </a:r>
                      <a:endParaRPr lang="el-GR" sz="1400" i="1" dirty="0">
                        <a:latin typeface="Calibri"/>
                        <a:ea typeface="Times New Roman"/>
                        <a:cs typeface="Times New Roman"/>
                      </a:endParaRPr>
                    </a:p>
                    <a:p>
                      <a:pPr marL="457200" algn="just">
                        <a:lnSpc>
                          <a:spcPct val="120000"/>
                        </a:lnSpc>
                        <a:spcAft>
                          <a:spcPts val="0"/>
                        </a:spcAft>
                      </a:pPr>
                      <a:r>
                        <a:rPr lang="el-GR" sz="1400" b="1" i="0" dirty="0">
                          <a:latin typeface="Calibri"/>
                          <a:ea typeface="Times New Roman"/>
                          <a:cs typeface="Times New Roman"/>
                        </a:rPr>
                        <a:t>Ισορροπίες</a:t>
                      </a:r>
                      <a:r>
                        <a:rPr lang="el-GR" sz="1400" i="0" dirty="0">
                          <a:latin typeface="Calibri"/>
                          <a:ea typeface="Times New Roman"/>
                          <a:cs typeface="Times New Roman"/>
                        </a:rPr>
                        <a:t>: στα δυο πόδια, στο ένα πόδι, στην εδραία θέση, μεταφορά βάρους</a:t>
                      </a:r>
                      <a:r>
                        <a:rPr lang="el-GR" sz="1400" i="0" dirty="0" smtClean="0">
                          <a:latin typeface="Calibri"/>
                          <a:ea typeface="Times New Roman"/>
                          <a:cs typeface="Times New Roman"/>
                        </a:rPr>
                        <a:t>.</a:t>
                      </a:r>
                      <a:endParaRPr lang="el-GR" sz="1400" i="1" dirty="0">
                        <a:latin typeface="Calibri"/>
                        <a:ea typeface="Times New Roman"/>
                        <a:cs typeface="Times New Roman"/>
                      </a:endParaRPr>
                    </a:p>
                    <a:p>
                      <a:pPr marL="457200" algn="just">
                        <a:lnSpc>
                          <a:spcPct val="120000"/>
                        </a:lnSpc>
                        <a:spcAft>
                          <a:spcPts val="0"/>
                        </a:spcAft>
                      </a:pPr>
                      <a:r>
                        <a:rPr lang="el-GR" sz="1400" b="1" i="0" dirty="0">
                          <a:latin typeface="Calibri"/>
                          <a:ea typeface="Times New Roman"/>
                          <a:cs typeface="Times New Roman"/>
                        </a:rPr>
                        <a:t>Δράσεις σώματος</a:t>
                      </a:r>
                      <a:r>
                        <a:rPr lang="el-GR" sz="1400" i="0" dirty="0">
                          <a:latin typeface="Calibri"/>
                          <a:ea typeface="Times New Roman"/>
                          <a:cs typeface="Times New Roman"/>
                        </a:rPr>
                        <a:t>: αιωρήσεις, ταλαντεύσεις, περιστροφές, βυθίσματα, εκτινάξεις, κουλουριάσματα, λυγίσματα, τεντώματα, τρέμουλο</a:t>
                      </a:r>
                      <a:r>
                        <a:rPr lang="el-GR" sz="1100" i="0" dirty="0" smtClean="0">
                          <a:latin typeface="Calibri"/>
                          <a:ea typeface="Times New Roman"/>
                          <a:cs typeface="Times New Roman"/>
                        </a:rPr>
                        <a:t>.</a:t>
                      </a: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1100" i="0" dirty="0" smtClean="0">
                        <a:latin typeface="Calibri"/>
                        <a:ea typeface="Times New Roman"/>
                        <a:cs typeface="Times New Roman"/>
                      </a:endParaRPr>
                    </a:p>
                    <a:p>
                      <a:pPr marL="457200" algn="just">
                        <a:lnSpc>
                          <a:spcPct val="120000"/>
                        </a:lnSpc>
                        <a:spcAft>
                          <a:spcPts val="0"/>
                        </a:spcAft>
                      </a:pPr>
                      <a:endParaRPr lang="el-GR" sz="900" i="1" dirty="0">
                        <a:latin typeface="Calibri"/>
                        <a:ea typeface="Times New Roman"/>
                        <a:cs typeface="Times New Roman"/>
                      </a:endParaRPr>
                    </a:p>
                  </a:txBody>
                  <a:tcPr marL="60960" marR="60960" marT="0" marB="0">
                    <a:lnL w="12700" cap="flat" cmpd="sng" algn="ctr">
                      <a:solidFill>
                        <a:srgbClr val="CF7B79"/>
                      </a:solidFill>
                      <a:prstDash val="solid"/>
                      <a:round/>
                      <a:headEnd type="none" w="med" len="med"/>
                      <a:tailEnd type="none" w="med" len="med"/>
                    </a:lnL>
                    <a:lnR w="12700" cap="flat" cmpd="sng" algn="ctr">
                      <a:solidFill>
                        <a:srgbClr val="CF7B79"/>
                      </a:solidFill>
                      <a:prstDash val="solid"/>
                      <a:round/>
                      <a:headEnd type="none" w="med" len="med"/>
                      <a:tailEnd type="none" w="med" len="med"/>
                    </a:lnR>
                    <a:lnT w="12700" cap="flat" cmpd="sng" algn="ctr">
                      <a:solidFill>
                        <a:srgbClr val="CF7B79"/>
                      </a:solidFill>
                      <a:prstDash val="solid"/>
                      <a:round/>
                      <a:headEnd type="none" w="med" len="med"/>
                      <a:tailEnd type="none" w="med" len="med"/>
                    </a:lnT>
                    <a:lnB w="12700" cap="flat" cmpd="sng" algn="ctr">
                      <a:solidFill>
                        <a:srgbClr val="CF7B79"/>
                      </a:solidFill>
                      <a:prstDash val="solid"/>
                      <a:round/>
                      <a:headEnd type="none" w="med" len="med"/>
                      <a:tailEnd type="none" w="med" len="med"/>
                    </a:lnB>
                    <a:solidFill>
                      <a:srgbClr val="EFD3D2"/>
                    </a:solidFill>
                  </a:tcPr>
                </a:tc>
              </a:tr>
            </a:tbl>
          </a:graphicData>
        </a:graphic>
      </p:graphicFrame>
      <p:pic>
        <p:nvPicPr>
          <p:cNvPr id="20484" name="Picture 4" descr="C:\Users\George Kakridis\Documents\ΤΕΙ\Τηλεδιασκέψεις\creative movement\images (2).jpg"/>
          <p:cNvPicPr>
            <a:picLocks noChangeAspect="1" noChangeArrowheads="1"/>
          </p:cNvPicPr>
          <p:nvPr/>
        </p:nvPicPr>
        <p:blipFill>
          <a:blip r:embed="rId2" cstate="print"/>
          <a:srcRect/>
          <a:stretch>
            <a:fillRect/>
          </a:stretch>
        </p:blipFill>
        <p:spPr bwMode="auto">
          <a:xfrm>
            <a:off x="762000" y="2362200"/>
            <a:ext cx="1905000" cy="2286000"/>
          </a:xfrm>
          <a:prstGeom prst="rect">
            <a:avLst/>
          </a:prstGeom>
          <a:noFill/>
        </p:spPr>
      </p:pic>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125</TotalTime>
  <Words>1180</Words>
  <Application>Microsoft Office PowerPoint</Application>
  <PresentationFormat>Προβολή στην οθόνη (4:3)</PresentationFormat>
  <Paragraphs>93</Paragraphs>
  <Slides>14</Slides>
  <Notes>0</Notes>
  <HiddenSlides>0</HiddenSlides>
  <MMClips>0</MMClips>
  <ScaleCrop>false</ScaleCrop>
  <HeadingPairs>
    <vt:vector size="6" baseType="variant">
      <vt:variant>
        <vt:lpstr>Γραμματοσειρές που χρησιμοποιούνται</vt:lpstr>
      </vt:variant>
      <vt:variant>
        <vt:i4>4</vt:i4>
      </vt:variant>
      <vt:variant>
        <vt:lpstr>Θέμα</vt:lpstr>
      </vt:variant>
      <vt:variant>
        <vt:i4>1</vt:i4>
      </vt:variant>
      <vt:variant>
        <vt:lpstr>Τίτλοι διαφανειών</vt:lpstr>
      </vt:variant>
      <vt:variant>
        <vt:i4>14</vt:i4>
      </vt:variant>
    </vt:vector>
  </HeadingPairs>
  <TitlesOfParts>
    <vt:vector size="19" baseType="lpstr">
      <vt:lpstr>Arial</vt:lpstr>
      <vt:lpstr>Calibri</vt:lpstr>
      <vt:lpstr>Times New Roman</vt:lpstr>
      <vt:lpstr>Wingdings</vt:lpstr>
      <vt:lpstr>Θέμα του Office</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lpstr>Παρουσίαση του PowerPoint</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George Kakridis</dc:creator>
  <cp:lastModifiedBy>Λογαριασμός Microsoft</cp:lastModifiedBy>
  <cp:revision>25</cp:revision>
  <dcterms:created xsi:type="dcterms:W3CDTF">2020-04-01T17:39:37Z</dcterms:created>
  <dcterms:modified xsi:type="dcterms:W3CDTF">2021-05-08T09:11:19Z</dcterms:modified>
</cp:coreProperties>
</file>