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504" r:id="rId2"/>
    <p:sldId id="507" r:id="rId3"/>
    <p:sldId id="508" r:id="rId4"/>
    <p:sldId id="359" r:id="rId5"/>
    <p:sldId id="361" r:id="rId6"/>
    <p:sldId id="278" r:id="rId7"/>
    <p:sldId id="279" r:id="rId8"/>
    <p:sldId id="364" r:id="rId9"/>
    <p:sldId id="363" r:id="rId10"/>
    <p:sldId id="509" r:id="rId11"/>
    <p:sldId id="505" r:id="rId12"/>
    <p:sldId id="506" r:id="rId13"/>
    <p:sldId id="311" r:id="rId14"/>
    <p:sldId id="286" r:id="rId15"/>
    <p:sldId id="287" r:id="rId16"/>
    <p:sldId id="375" r:id="rId17"/>
    <p:sldId id="383" r:id="rId18"/>
    <p:sldId id="366" r:id="rId19"/>
    <p:sldId id="386" r:id="rId20"/>
    <p:sldId id="382" r:id="rId21"/>
    <p:sldId id="288" r:id="rId22"/>
    <p:sldId id="290" r:id="rId23"/>
    <p:sldId id="256" r:id="rId24"/>
    <p:sldId id="291" r:id="rId25"/>
    <p:sldId id="292" r:id="rId26"/>
    <p:sldId id="293" r:id="rId27"/>
    <p:sldId id="294" r:id="rId28"/>
    <p:sldId id="511" r:id="rId29"/>
    <p:sldId id="296" r:id="rId30"/>
    <p:sldId id="297" r:id="rId31"/>
    <p:sldId id="298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6" autoAdjust="0"/>
    <p:restoredTop sz="94660"/>
  </p:normalViewPr>
  <p:slideViewPr>
    <p:cSldViewPr>
      <p:cViewPr varScale="1">
        <p:scale>
          <a:sx n="77" d="100"/>
          <a:sy n="77" d="100"/>
        </p:scale>
        <p:origin x="17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2461E-B033-42BF-B907-3F98E1C115DD}" type="datetimeFigureOut">
              <a:rPr lang="el-GR" smtClean="0"/>
              <a:pPr/>
              <a:t>13/6/2023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76C7D-F62B-4349-972A-787F5ECD86C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76C7D-F62B-4349-972A-787F5ECD86CF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E3F6-0FFA-4F83-ABD3-D8BA066EB836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F976-9626-4A05-A58A-B68212CC1AD3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E402E-9144-434E-8A14-908CD3A6ECFA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BB956-C009-4FA0-A1C2-23310DBD977E}" type="datetime1">
              <a:rPr lang="el-GR" smtClean="0"/>
              <a:pPr>
                <a:defRPr/>
              </a:pPr>
              <a:t>13/6/2023</a:t>
            </a:fld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BB54D-8C15-4D1F-AFFF-3B5F9A8D2B8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57C18-F277-433C-BCB0-C187B80E79A6}" type="datetime1">
              <a:rPr lang="el-GR" smtClean="0"/>
              <a:pPr>
                <a:defRPr/>
              </a:pPr>
              <a:t>13/6/2023</a:t>
            </a:fld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935B-FA80-4980-9309-58346D613F4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4296-BDF0-4424-904B-1A620D0F0CC0}" type="datetime1">
              <a:rPr lang="el-GR" smtClean="0"/>
              <a:pPr>
                <a:defRPr/>
              </a:pPr>
              <a:t>13/6/2023</a:t>
            </a:fld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3152C-F3BE-4B29-9E07-D4D7D0E25C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ED8A-0FFA-4C61-8217-C5CA2304F10A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4645-29CE-4CC4-8AA5-1E8E97646BB0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8D10-640C-4EB6-AA0C-8B1E089DE818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2A87-F062-48B0-870C-AF151CBFF5A2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233A1-62DA-4DF7-A341-03D1A97C3B0E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A59A-1DF9-4C10-95E9-DCA63DB2D72E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6582-6AB8-41F1-9E0D-4CECF202C87A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5184-D26D-49B0-A39B-55BEFBF482B7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3FD0-F9D9-4414-A50A-E23317F4964D}" type="datetime1">
              <a:rPr lang="el-GR" smtClean="0"/>
              <a:pPr/>
              <a:t>13/6/2023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B50B7-2B03-49DD-B7EA-90C7141CA9A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png"/><Relationship Id="rId4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E38169-FC8C-47B9-8328-0D05DE0149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ΕΠΑΓΩΓΙΚΗ ΣΤΑΤΙΣΤΙΚΗ</a:t>
            </a:r>
            <a:r>
              <a:rPr lang="en-US"/>
              <a:t>: EKTIMHTIKH</a:t>
            </a:r>
            <a:r>
              <a:rPr lang="el-GR"/>
              <a:t> </a:t>
            </a:r>
            <a:br>
              <a:rPr lang="el-GR" dirty="0"/>
            </a:b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26567E1-96F1-42D0-830B-561C69BAC6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Β. ΚΑΡΑΓΙΑΝΝΗ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9746B77-5114-4E6A-8B6B-8A457A8F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9748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57C93D1-E143-48E2-8416-C9FDD368C11A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l-GR" dirty="0"/>
              <a:t>ΕΚΤΙΜΗΤΙΚΗ: ΔΙΑΣΤΗΜΑΤΑ ΕΜΠΙΣΤΟΣΥΝΗΣ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EFEDEF65-019C-4573-A5D2-9E1EA45E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18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CA0A56E4-3B2E-4D4D-8DF8-DFC7DA636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2743201"/>
            <a:ext cx="3218260" cy="898324"/>
          </a:xfrm>
          <a:prstGeom prst="rect">
            <a:avLst/>
          </a:prstGeom>
          <a:solidFill>
            <a:srgbClr val="C7DAF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800" dirty="0">
                <a:solidFill>
                  <a:srgbClr val="000000"/>
                </a:solidFill>
              </a:rPr>
              <a:t>Μπορούμε να εκτιμήσουμε μία παράμετρο πληθυσμού..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algn="ctr"/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A18B071-3536-4F97-B95F-FDF3E6565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979" y="3612356"/>
            <a:ext cx="19431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1F83E375-30C4-4FE6-846C-3D5BB336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504" y="3543300"/>
            <a:ext cx="2457450" cy="1200150"/>
          </a:xfrm>
          <a:prstGeom prst="rect">
            <a:avLst/>
          </a:prstGeom>
          <a:solidFill>
            <a:srgbClr val="FDE0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3AE35083-E0AD-4463-940D-33B35CA28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310" y="3543300"/>
            <a:ext cx="1314450" cy="1200150"/>
          </a:xfrm>
          <a:prstGeom prst="rect">
            <a:avLst/>
          </a:prstGeom>
          <a:solidFill>
            <a:srgbClr val="C7DA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8198" name="Rectangle 5">
            <a:extLst>
              <a:ext uri="{FF2B5EF4-FFF2-40B4-BE49-F238E27FC236}">
                <a16:creationId xmlns:a16="http://schemas.microsoft.com/office/drawing/2014/main" id="{F6999654-DE08-4126-A4B8-F01CC9027F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63403" y="1028700"/>
            <a:ext cx="5537597" cy="7429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altLang="en-US" b="1" dirty="0">
                <a:solidFill>
                  <a:srgbClr val="9A8000"/>
                </a:solidFill>
                <a:latin typeface="Book Antiqua" panose="02040602050305030304" pitchFamily="18" charset="0"/>
              </a:rPr>
              <a:t>Εκτιμήσεις Σημείου</a:t>
            </a:r>
            <a:r>
              <a:rPr lang="en-US" altLang="en-US" b="1" dirty="0">
                <a:solidFill>
                  <a:srgbClr val="9A8000"/>
                </a:solidFill>
                <a:latin typeface="Book Antiqua" panose="02040602050305030304" pitchFamily="18" charset="0"/>
              </a:rPr>
              <a:t> </a:t>
            </a:r>
            <a:r>
              <a:rPr lang="el-GR" altLang="en-US" b="1" dirty="0">
                <a:solidFill>
                  <a:srgbClr val="9A8000"/>
                </a:solidFill>
                <a:latin typeface="Book Antiqua" panose="02040602050305030304" pitchFamily="18" charset="0"/>
              </a:rPr>
              <a:t>και διαστήματα εμπιστοσύνης</a:t>
            </a:r>
            <a:endParaRPr lang="en-US" altLang="en-US" b="1" dirty="0">
              <a:solidFill>
                <a:srgbClr val="9A8000"/>
              </a:solidFill>
              <a:latin typeface="Book Antiqua" panose="02040602050305030304" pitchFamily="18" charset="0"/>
            </a:endParaRP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893F030D-3DCA-4ABE-8E2C-FB625C89D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760" y="2743200"/>
            <a:ext cx="2457450" cy="1152240"/>
          </a:xfrm>
          <a:prstGeom prst="rect">
            <a:avLst/>
          </a:prstGeom>
          <a:solidFill>
            <a:srgbClr val="FDE0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800">
                <a:solidFill>
                  <a:srgbClr val="000000"/>
                </a:solidFill>
              </a:rPr>
              <a:t>με ένα Στατιστικό Δείγμα</a:t>
            </a:r>
            <a:endParaRPr lang="en-US" altLang="en-US" sz="1800">
              <a:solidFill>
                <a:srgbClr val="000000"/>
              </a:solidFill>
            </a:endParaRPr>
          </a:p>
          <a:p>
            <a:pPr algn="ctr"/>
            <a:r>
              <a:rPr lang="en-US" altLang="en-US" sz="1650">
                <a:solidFill>
                  <a:srgbClr val="000000"/>
                </a:solidFill>
              </a:rPr>
              <a:t>(</a:t>
            </a:r>
            <a:r>
              <a:rPr lang="el-GR" altLang="en-US" sz="1650">
                <a:solidFill>
                  <a:srgbClr val="000000"/>
                </a:solidFill>
              </a:rPr>
              <a:t>Μίαν Εκτίμηση Σημείου)</a:t>
            </a:r>
            <a:endParaRPr lang="en-US" altLang="en-US" sz="1650">
              <a:solidFill>
                <a:srgbClr val="000000"/>
              </a:solidFill>
            </a:endParaRPr>
          </a:p>
          <a:p>
            <a:pPr algn="ctr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71E1D285-8438-4962-9BFD-5C96B1F27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560" y="3714750"/>
            <a:ext cx="927338" cy="39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n-US" sz="2100"/>
              <a:t>Μέσος</a:t>
            </a:r>
            <a:endParaRPr lang="en-US" altLang="en-US" sz="2100"/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5C1F0742-7F53-4E02-9D67-01753812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781" y="4229100"/>
            <a:ext cx="1333500" cy="39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n-US" sz="2100"/>
              <a:t>Ποσοστό</a:t>
            </a:r>
            <a:endParaRPr lang="en-US" altLang="en-US" sz="2100"/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ED85293E-39B9-4941-A622-A749C0C313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32360" y="4171950"/>
            <a:ext cx="5657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1" name="Line 11">
            <a:extLst>
              <a:ext uri="{FF2B5EF4-FFF2-40B4-BE49-F238E27FC236}">
                <a16:creationId xmlns:a16="http://schemas.microsoft.com/office/drawing/2014/main" id="{374932FC-B2AE-4403-AE28-5211458FA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4500" y="2743200"/>
            <a:ext cx="0" cy="2000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04125693-5396-4DB4-A254-DACEAB124E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4500" y="3600450"/>
            <a:ext cx="5657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37A3058A-B0BD-4869-A569-F0707496F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8310" y="360045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4" name="Line 14">
            <a:extLst>
              <a:ext uri="{FF2B5EF4-FFF2-40B4-BE49-F238E27FC236}">
                <a16:creationId xmlns:a16="http://schemas.microsoft.com/office/drawing/2014/main" id="{639BE679-D8BB-485D-9473-5734AC4689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760" y="2743200"/>
            <a:ext cx="0" cy="2000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5" name="Line 15">
            <a:extLst>
              <a:ext uri="{FF2B5EF4-FFF2-40B4-BE49-F238E27FC236}">
                <a16:creationId xmlns:a16="http://schemas.microsoft.com/office/drawing/2014/main" id="{2AF8036B-871F-4296-B93C-AADD5715E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0210" y="2743200"/>
            <a:ext cx="0" cy="2000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6" name="Line 16">
            <a:extLst>
              <a:ext uri="{FF2B5EF4-FFF2-40B4-BE49-F238E27FC236}">
                <a16:creationId xmlns:a16="http://schemas.microsoft.com/office/drawing/2014/main" id="{08451FD4-292A-426D-8487-A7A98D3836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4501" y="2743200"/>
            <a:ext cx="567571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7" name="Line 17">
            <a:extLst>
              <a:ext uri="{FF2B5EF4-FFF2-40B4-BE49-F238E27FC236}">
                <a16:creationId xmlns:a16="http://schemas.microsoft.com/office/drawing/2014/main" id="{F2856997-6C1F-4061-B56E-0C90451844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4501" y="4743450"/>
            <a:ext cx="567571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15379" name="Rectangle 20">
            <a:extLst>
              <a:ext uri="{FF2B5EF4-FFF2-40B4-BE49-F238E27FC236}">
                <a16:creationId xmlns:a16="http://schemas.microsoft.com/office/drawing/2014/main" id="{55D03F80-FD40-44C8-BF08-57C570E0C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160" y="3657601"/>
            <a:ext cx="342242" cy="43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X</a:t>
            </a:r>
          </a:p>
        </p:txBody>
      </p:sp>
      <p:sp>
        <p:nvSpPr>
          <p:cNvPr id="15380" name="Freeform 21">
            <a:extLst>
              <a:ext uri="{FF2B5EF4-FFF2-40B4-BE49-F238E27FC236}">
                <a16:creationId xmlns:a16="http://schemas.microsoft.com/office/drawing/2014/main" id="{57FA69D2-F449-4F9A-9896-0F01C1ED205D}"/>
              </a:ext>
            </a:extLst>
          </p:cNvPr>
          <p:cNvSpPr>
            <a:spLocks/>
          </p:cNvSpPr>
          <p:nvPr/>
        </p:nvSpPr>
        <p:spPr bwMode="auto">
          <a:xfrm>
            <a:off x="5932885" y="3714750"/>
            <a:ext cx="166688" cy="1191"/>
          </a:xfrm>
          <a:custGeom>
            <a:avLst/>
            <a:gdLst>
              <a:gd name="T0" fmla="*/ 0 w 140"/>
              <a:gd name="T1" fmla="*/ 0 h 1"/>
              <a:gd name="T2" fmla="*/ 2147483646 w 140"/>
              <a:gd name="T3" fmla="*/ 0 h 1"/>
              <a:gd name="T4" fmla="*/ 0 60000 65536"/>
              <a:gd name="T5" fmla="*/ 0 60000 65536"/>
              <a:gd name="T6" fmla="*/ 0 w 140"/>
              <a:gd name="T7" fmla="*/ 0 h 1"/>
              <a:gd name="T8" fmla="*/ 140 w 14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" h="1">
                <a:moveTo>
                  <a:pt x="0" y="0"/>
                </a:moveTo>
                <a:lnTo>
                  <a:pt x="140" y="0"/>
                </a:lnTo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l-GR" sz="1350"/>
          </a:p>
        </p:txBody>
      </p:sp>
      <p:sp>
        <p:nvSpPr>
          <p:cNvPr id="15381" name="Text Box 22">
            <a:extLst>
              <a:ext uri="{FF2B5EF4-FFF2-40B4-BE49-F238E27FC236}">
                <a16:creationId xmlns:a16="http://schemas.microsoft.com/office/drawing/2014/main" id="{C2657D60-167F-4B36-A24A-84775E5FA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657600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b="1" i="1"/>
              <a:t>μ</a:t>
            </a:r>
          </a:p>
        </p:txBody>
      </p:sp>
      <p:sp>
        <p:nvSpPr>
          <p:cNvPr id="15383" name="Rectangle 18">
            <a:extLst>
              <a:ext uri="{FF2B5EF4-FFF2-40B4-BE49-F238E27FC236}">
                <a16:creationId xmlns:a16="http://schemas.microsoft.com/office/drawing/2014/main" id="{397BF030-3677-4627-99AC-AC9ADA9AB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1" y="4171951"/>
            <a:ext cx="324609" cy="43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i="1"/>
              <a:t>p</a:t>
            </a:r>
            <a:endParaRPr lang="en-US" altLang="en-US" b="1" i="1" baseline="-25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037">
                <a:extLst>
                  <a:ext uri="{FF2B5EF4-FFF2-40B4-BE49-F238E27FC236}">
                    <a16:creationId xmlns:a16="http://schemas.microsoft.com/office/drawing/2014/main" id="{7DB3620A-14C6-43A6-A583-5B802BA59A9C}"/>
                  </a:ext>
                </a:extLst>
              </p:cNvPr>
              <p:cNvSpPr txBox="1"/>
              <p:nvPr/>
            </p:nvSpPr>
            <p:spPr bwMode="auto">
              <a:xfrm>
                <a:off x="5732571" y="4166403"/>
                <a:ext cx="790575" cy="49530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l-G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l-GR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23" name="Object 10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DB3620A-14C6-43A6-A583-5B802BA59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2571" y="4166403"/>
                <a:ext cx="790575" cy="495300"/>
              </a:xfrm>
              <a:prstGeom prst="rect">
                <a:avLst/>
              </a:prstGeom>
              <a:blipFill>
                <a:blip r:embed="rId2" cstate="print"/>
                <a:stretch>
                  <a:fillRect t="-4878" r="-23077" b="-2439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9DFF488-593E-4C4C-93DF-D07ADC45416B}"/>
              </a:ext>
            </a:extLst>
          </p:cNvPr>
          <p:cNvSpPr txBox="1"/>
          <p:nvPr/>
        </p:nvSpPr>
        <p:spPr>
          <a:xfrm>
            <a:off x="1259632" y="5229135"/>
            <a:ext cx="7616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/>
              <a:t>Και μετά να προχωρήσουμε στην </a:t>
            </a:r>
          </a:p>
          <a:p>
            <a:r>
              <a:rPr lang="el-GR" sz="3600" dirty="0"/>
              <a:t>κατασκευή διαστημάτων εμπιστοσύνης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6C7C656-2FA5-4912-BD05-A53196BA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97CF3A-5464-4D57-A31D-B5382B04CEAB}"/>
              </a:ext>
            </a:extLst>
          </p:cNvPr>
          <p:cNvSpPr txBox="1"/>
          <p:nvPr/>
        </p:nvSpPr>
        <p:spPr>
          <a:xfrm>
            <a:off x="1547664" y="1700808"/>
            <a:ext cx="70296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/>
              <a:t>ΠΟΣΟΤΙΚΕΣ ΜΕΤΑΒΛΗΤΕΣ:</a:t>
            </a:r>
          </a:p>
          <a:p>
            <a:pPr algn="ctr"/>
            <a:r>
              <a:rPr lang="en-US" sz="2800" dirty="0"/>
              <a:t>EKTI</a:t>
            </a:r>
            <a:r>
              <a:rPr lang="el-GR" sz="2800" dirty="0"/>
              <a:t>ΜΗΣΗ ΔΙΑΣΤΗΜΑΤΩΝ ΕΜΠΙΣΤΟΣΥΝΗΣ ΓΙΑ </a:t>
            </a:r>
          </a:p>
          <a:p>
            <a:pPr algn="ctr"/>
            <a:r>
              <a:rPr lang="el-GR" sz="2800" dirty="0"/>
              <a:t>ΑΡΙΘΜΗΤΙΚΟ ΜΕΣΟ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8C295CA-1982-4C2C-8BAF-400EF3EE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782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9716C65-8A64-4CF4-B442-9E42689373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63403" y="1028700"/>
            <a:ext cx="5537597" cy="7429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altLang="en-US" b="1" dirty="0">
                <a:solidFill>
                  <a:srgbClr val="9A8000"/>
                </a:solidFill>
                <a:latin typeface="Book Antiqua" panose="02040602050305030304" pitchFamily="18" charset="0"/>
              </a:rPr>
              <a:t>Διαδικασία Εκτίμησης</a:t>
            </a:r>
            <a:endParaRPr lang="en-US" altLang="en-US" b="1" dirty="0">
              <a:solidFill>
                <a:srgbClr val="9A8000"/>
              </a:solidFill>
              <a:latin typeface="Book Antiqua" panose="02040602050305030304" pitchFamily="18" charset="0"/>
            </a:endParaRPr>
          </a:p>
        </p:txBody>
      </p:sp>
      <p:sp>
        <p:nvSpPr>
          <p:cNvPr id="126979" name="Freeform 3">
            <a:extLst>
              <a:ext uri="{FF2B5EF4-FFF2-40B4-BE49-F238E27FC236}">
                <a16:creationId xmlns:a16="http://schemas.microsoft.com/office/drawing/2014/main" id="{15523280-2481-42A0-9755-E9A57C168067}"/>
              </a:ext>
            </a:extLst>
          </p:cNvPr>
          <p:cNvSpPr>
            <a:spLocks/>
          </p:cNvSpPr>
          <p:nvPr/>
        </p:nvSpPr>
        <p:spPr bwMode="auto">
          <a:xfrm>
            <a:off x="1371601" y="2914650"/>
            <a:ext cx="2265760" cy="2563416"/>
          </a:xfrm>
          <a:custGeom>
            <a:avLst/>
            <a:gdLst/>
            <a:ahLst/>
            <a:cxnLst>
              <a:cxn ang="0">
                <a:pos x="473" y="117"/>
              </a:cxn>
              <a:cxn ang="0">
                <a:pos x="349" y="184"/>
              </a:cxn>
              <a:cxn ang="0">
                <a:pos x="237" y="269"/>
              </a:cxn>
              <a:cxn ang="0">
                <a:pos x="145" y="372"/>
              </a:cxn>
              <a:cxn ang="0">
                <a:pos x="72" y="490"/>
              </a:cxn>
              <a:cxn ang="0">
                <a:pos x="23" y="619"/>
              </a:cxn>
              <a:cxn ang="0">
                <a:pos x="0" y="752"/>
              </a:cxn>
              <a:cxn ang="0">
                <a:pos x="3" y="885"/>
              </a:cxn>
              <a:cxn ang="0">
                <a:pos x="35" y="1018"/>
              </a:cxn>
              <a:cxn ang="0">
                <a:pos x="82" y="1168"/>
              </a:cxn>
              <a:cxn ang="0">
                <a:pos x="129" y="1311"/>
              </a:cxn>
              <a:cxn ang="0">
                <a:pos x="172" y="1444"/>
              </a:cxn>
              <a:cxn ang="0">
                <a:pos x="206" y="1564"/>
              </a:cxn>
              <a:cxn ang="0">
                <a:pos x="234" y="1659"/>
              </a:cxn>
              <a:cxn ang="0">
                <a:pos x="251" y="1732"/>
              </a:cxn>
              <a:cxn ang="0">
                <a:pos x="261" y="1778"/>
              </a:cxn>
              <a:cxn ang="0">
                <a:pos x="260" y="1796"/>
              </a:cxn>
              <a:cxn ang="0">
                <a:pos x="304" y="1890"/>
              </a:cxn>
              <a:cxn ang="0">
                <a:pos x="370" y="1971"/>
              </a:cxn>
              <a:cxn ang="0">
                <a:pos x="461" y="2045"/>
              </a:cxn>
              <a:cxn ang="0">
                <a:pos x="563" y="2096"/>
              </a:cxn>
              <a:cxn ang="0">
                <a:pos x="682" y="2135"/>
              </a:cxn>
              <a:cxn ang="0">
                <a:pos x="810" y="2152"/>
              </a:cxn>
              <a:cxn ang="0">
                <a:pos x="944" y="2149"/>
              </a:cxn>
              <a:cxn ang="0">
                <a:pos x="1077" y="2127"/>
              </a:cxn>
              <a:cxn ang="0">
                <a:pos x="1211" y="2084"/>
              </a:cxn>
              <a:cxn ang="0">
                <a:pos x="1342" y="2026"/>
              </a:cxn>
              <a:cxn ang="0">
                <a:pos x="1465" y="1960"/>
              </a:cxn>
              <a:cxn ang="0">
                <a:pos x="1573" y="1880"/>
              </a:cxn>
              <a:cxn ang="0">
                <a:pos x="1664" y="1794"/>
              </a:cxn>
              <a:cxn ang="0">
                <a:pos x="1732" y="1705"/>
              </a:cxn>
              <a:cxn ang="0">
                <a:pos x="1777" y="1613"/>
              </a:cxn>
              <a:cxn ang="0">
                <a:pos x="1798" y="1522"/>
              </a:cxn>
              <a:cxn ang="0">
                <a:pos x="1797" y="1437"/>
              </a:cxn>
              <a:cxn ang="0">
                <a:pos x="1767" y="1329"/>
              </a:cxn>
              <a:cxn ang="0">
                <a:pos x="1739" y="1199"/>
              </a:cxn>
              <a:cxn ang="0">
                <a:pos x="1728" y="1076"/>
              </a:cxn>
              <a:cxn ang="0">
                <a:pos x="1735" y="968"/>
              </a:cxn>
              <a:cxn ang="0">
                <a:pos x="1761" y="879"/>
              </a:cxn>
              <a:cxn ang="0">
                <a:pos x="1800" y="813"/>
              </a:cxn>
              <a:cxn ang="0">
                <a:pos x="1853" y="780"/>
              </a:cxn>
              <a:cxn ang="0">
                <a:pos x="1883" y="754"/>
              </a:cxn>
              <a:cxn ang="0">
                <a:pos x="1899" y="699"/>
              </a:cxn>
              <a:cxn ang="0">
                <a:pos x="1902" y="618"/>
              </a:cxn>
              <a:cxn ang="0">
                <a:pos x="1890" y="521"/>
              </a:cxn>
              <a:cxn ang="0">
                <a:pos x="1864" y="413"/>
              </a:cxn>
              <a:cxn ang="0">
                <a:pos x="1829" y="313"/>
              </a:cxn>
              <a:cxn ang="0">
                <a:pos x="1773" y="229"/>
              </a:cxn>
              <a:cxn ang="0">
                <a:pos x="1697" y="156"/>
              </a:cxn>
              <a:cxn ang="0">
                <a:pos x="1598" y="97"/>
              </a:cxn>
              <a:cxn ang="0">
                <a:pos x="1479" y="50"/>
              </a:cxn>
              <a:cxn ang="0">
                <a:pos x="1345" y="20"/>
              </a:cxn>
              <a:cxn ang="0">
                <a:pos x="1195" y="2"/>
              </a:cxn>
              <a:cxn ang="0">
                <a:pos x="1039" y="4"/>
              </a:cxn>
              <a:cxn ang="0">
                <a:pos x="875" y="17"/>
              </a:cxn>
              <a:cxn ang="0">
                <a:pos x="706" y="48"/>
              </a:cxn>
              <a:cxn ang="0">
                <a:pos x="540" y="93"/>
              </a:cxn>
            </a:cxnLst>
            <a:rect l="0" t="0" r="r" b="b"/>
            <a:pathLst>
              <a:path w="1903" h="2153">
                <a:moveTo>
                  <a:pt x="540" y="93"/>
                </a:moveTo>
                <a:lnTo>
                  <a:pt x="473" y="117"/>
                </a:lnTo>
                <a:lnTo>
                  <a:pt x="409" y="147"/>
                </a:lnTo>
                <a:lnTo>
                  <a:pt x="349" y="184"/>
                </a:lnTo>
                <a:lnTo>
                  <a:pt x="289" y="224"/>
                </a:lnTo>
                <a:lnTo>
                  <a:pt x="237" y="269"/>
                </a:lnTo>
                <a:lnTo>
                  <a:pt x="188" y="319"/>
                </a:lnTo>
                <a:lnTo>
                  <a:pt x="145" y="372"/>
                </a:lnTo>
                <a:lnTo>
                  <a:pt x="105" y="431"/>
                </a:lnTo>
                <a:lnTo>
                  <a:pt x="72" y="490"/>
                </a:lnTo>
                <a:lnTo>
                  <a:pt x="44" y="553"/>
                </a:lnTo>
                <a:lnTo>
                  <a:pt x="23" y="619"/>
                </a:lnTo>
                <a:lnTo>
                  <a:pt x="8" y="685"/>
                </a:lnTo>
                <a:lnTo>
                  <a:pt x="0" y="752"/>
                </a:lnTo>
                <a:lnTo>
                  <a:pt x="0" y="820"/>
                </a:lnTo>
                <a:lnTo>
                  <a:pt x="3" y="885"/>
                </a:lnTo>
                <a:lnTo>
                  <a:pt x="15" y="951"/>
                </a:lnTo>
                <a:lnTo>
                  <a:pt x="35" y="1018"/>
                </a:lnTo>
                <a:lnTo>
                  <a:pt x="60" y="1091"/>
                </a:lnTo>
                <a:lnTo>
                  <a:pt x="82" y="1168"/>
                </a:lnTo>
                <a:lnTo>
                  <a:pt x="107" y="1240"/>
                </a:lnTo>
                <a:lnTo>
                  <a:pt x="129" y="1311"/>
                </a:lnTo>
                <a:lnTo>
                  <a:pt x="151" y="1379"/>
                </a:lnTo>
                <a:lnTo>
                  <a:pt x="172" y="1444"/>
                </a:lnTo>
                <a:lnTo>
                  <a:pt x="188" y="1506"/>
                </a:lnTo>
                <a:lnTo>
                  <a:pt x="206" y="1564"/>
                </a:lnTo>
                <a:lnTo>
                  <a:pt x="220" y="1613"/>
                </a:lnTo>
                <a:lnTo>
                  <a:pt x="234" y="1659"/>
                </a:lnTo>
                <a:lnTo>
                  <a:pt x="244" y="1697"/>
                </a:lnTo>
                <a:lnTo>
                  <a:pt x="251" y="1732"/>
                </a:lnTo>
                <a:lnTo>
                  <a:pt x="257" y="1757"/>
                </a:lnTo>
                <a:lnTo>
                  <a:pt x="261" y="1778"/>
                </a:lnTo>
                <a:lnTo>
                  <a:pt x="262" y="1788"/>
                </a:lnTo>
                <a:lnTo>
                  <a:pt x="260" y="1796"/>
                </a:lnTo>
                <a:lnTo>
                  <a:pt x="279" y="1843"/>
                </a:lnTo>
                <a:lnTo>
                  <a:pt x="304" y="1890"/>
                </a:lnTo>
                <a:lnTo>
                  <a:pt x="333" y="1932"/>
                </a:lnTo>
                <a:lnTo>
                  <a:pt x="370" y="1971"/>
                </a:lnTo>
                <a:lnTo>
                  <a:pt x="413" y="2011"/>
                </a:lnTo>
                <a:lnTo>
                  <a:pt x="461" y="2045"/>
                </a:lnTo>
                <a:lnTo>
                  <a:pt x="511" y="2072"/>
                </a:lnTo>
                <a:lnTo>
                  <a:pt x="563" y="2096"/>
                </a:lnTo>
                <a:lnTo>
                  <a:pt x="622" y="2119"/>
                </a:lnTo>
                <a:lnTo>
                  <a:pt x="682" y="2135"/>
                </a:lnTo>
                <a:lnTo>
                  <a:pt x="746" y="2145"/>
                </a:lnTo>
                <a:lnTo>
                  <a:pt x="810" y="2152"/>
                </a:lnTo>
                <a:lnTo>
                  <a:pt x="876" y="2150"/>
                </a:lnTo>
                <a:lnTo>
                  <a:pt x="944" y="2149"/>
                </a:lnTo>
                <a:lnTo>
                  <a:pt x="1011" y="2139"/>
                </a:lnTo>
                <a:lnTo>
                  <a:pt x="1077" y="2127"/>
                </a:lnTo>
                <a:lnTo>
                  <a:pt x="1143" y="2109"/>
                </a:lnTo>
                <a:lnTo>
                  <a:pt x="1211" y="2084"/>
                </a:lnTo>
                <a:lnTo>
                  <a:pt x="1280" y="2056"/>
                </a:lnTo>
                <a:lnTo>
                  <a:pt x="1342" y="2026"/>
                </a:lnTo>
                <a:lnTo>
                  <a:pt x="1406" y="1992"/>
                </a:lnTo>
                <a:lnTo>
                  <a:pt x="1465" y="1960"/>
                </a:lnTo>
                <a:lnTo>
                  <a:pt x="1522" y="1919"/>
                </a:lnTo>
                <a:lnTo>
                  <a:pt x="1573" y="1880"/>
                </a:lnTo>
                <a:lnTo>
                  <a:pt x="1621" y="1837"/>
                </a:lnTo>
                <a:lnTo>
                  <a:pt x="1664" y="1794"/>
                </a:lnTo>
                <a:lnTo>
                  <a:pt x="1700" y="1751"/>
                </a:lnTo>
                <a:lnTo>
                  <a:pt x="1732" y="1705"/>
                </a:lnTo>
                <a:lnTo>
                  <a:pt x="1757" y="1659"/>
                </a:lnTo>
                <a:lnTo>
                  <a:pt x="1777" y="1613"/>
                </a:lnTo>
                <a:lnTo>
                  <a:pt x="1792" y="1567"/>
                </a:lnTo>
                <a:lnTo>
                  <a:pt x="1798" y="1522"/>
                </a:lnTo>
                <a:lnTo>
                  <a:pt x="1799" y="1479"/>
                </a:lnTo>
                <a:lnTo>
                  <a:pt x="1797" y="1437"/>
                </a:lnTo>
                <a:lnTo>
                  <a:pt x="1788" y="1396"/>
                </a:lnTo>
                <a:lnTo>
                  <a:pt x="1767" y="1329"/>
                </a:lnTo>
                <a:lnTo>
                  <a:pt x="1752" y="1264"/>
                </a:lnTo>
                <a:lnTo>
                  <a:pt x="1739" y="1199"/>
                </a:lnTo>
                <a:lnTo>
                  <a:pt x="1731" y="1136"/>
                </a:lnTo>
                <a:lnTo>
                  <a:pt x="1728" y="1076"/>
                </a:lnTo>
                <a:lnTo>
                  <a:pt x="1730" y="1019"/>
                </a:lnTo>
                <a:lnTo>
                  <a:pt x="1735" y="968"/>
                </a:lnTo>
                <a:lnTo>
                  <a:pt x="1745" y="920"/>
                </a:lnTo>
                <a:lnTo>
                  <a:pt x="1761" y="879"/>
                </a:lnTo>
                <a:lnTo>
                  <a:pt x="1778" y="842"/>
                </a:lnTo>
                <a:lnTo>
                  <a:pt x="1800" y="813"/>
                </a:lnTo>
                <a:lnTo>
                  <a:pt x="1824" y="791"/>
                </a:lnTo>
                <a:lnTo>
                  <a:pt x="1853" y="780"/>
                </a:lnTo>
                <a:lnTo>
                  <a:pt x="1868" y="770"/>
                </a:lnTo>
                <a:lnTo>
                  <a:pt x="1883" y="754"/>
                </a:lnTo>
                <a:lnTo>
                  <a:pt x="1893" y="730"/>
                </a:lnTo>
                <a:lnTo>
                  <a:pt x="1899" y="699"/>
                </a:lnTo>
                <a:lnTo>
                  <a:pt x="1901" y="664"/>
                </a:lnTo>
                <a:lnTo>
                  <a:pt x="1902" y="618"/>
                </a:lnTo>
                <a:lnTo>
                  <a:pt x="1897" y="570"/>
                </a:lnTo>
                <a:lnTo>
                  <a:pt x="1890" y="521"/>
                </a:lnTo>
                <a:lnTo>
                  <a:pt x="1880" y="467"/>
                </a:lnTo>
                <a:lnTo>
                  <a:pt x="1864" y="413"/>
                </a:lnTo>
                <a:lnTo>
                  <a:pt x="1848" y="355"/>
                </a:lnTo>
                <a:lnTo>
                  <a:pt x="1829" y="313"/>
                </a:lnTo>
                <a:lnTo>
                  <a:pt x="1806" y="269"/>
                </a:lnTo>
                <a:lnTo>
                  <a:pt x="1773" y="229"/>
                </a:lnTo>
                <a:lnTo>
                  <a:pt x="1739" y="192"/>
                </a:lnTo>
                <a:lnTo>
                  <a:pt x="1697" y="156"/>
                </a:lnTo>
                <a:lnTo>
                  <a:pt x="1650" y="125"/>
                </a:lnTo>
                <a:lnTo>
                  <a:pt x="1598" y="97"/>
                </a:lnTo>
                <a:lnTo>
                  <a:pt x="1540" y="74"/>
                </a:lnTo>
                <a:lnTo>
                  <a:pt x="1479" y="50"/>
                </a:lnTo>
                <a:lnTo>
                  <a:pt x="1415" y="33"/>
                </a:lnTo>
                <a:lnTo>
                  <a:pt x="1345" y="20"/>
                </a:lnTo>
                <a:lnTo>
                  <a:pt x="1272" y="8"/>
                </a:lnTo>
                <a:lnTo>
                  <a:pt x="1195" y="2"/>
                </a:lnTo>
                <a:lnTo>
                  <a:pt x="1119" y="0"/>
                </a:lnTo>
                <a:lnTo>
                  <a:pt x="1039" y="4"/>
                </a:lnTo>
                <a:lnTo>
                  <a:pt x="956" y="8"/>
                </a:lnTo>
                <a:lnTo>
                  <a:pt x="875" y="17"/>
                </a:lnTo>
                <a:lnTo>
                  <a:pt x="791" y="33"/>
                </a:lnTo>
                <a:lnTo>
                  <a:pt x="706" y="48"/>
                </a:lnTo>
                <a:lnTo>
                  <a:pt x="623" y="69"/>
                </a:lnTo>
                <a:lnTo>
                  <a:pt x="540" y="93"/>
                </a:lnTo>
              </a:path>
            </a:pathLst>
          </a:custGeom>
          <a:solidFill>
            <a:srgbClr val="FDE0BD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8413F6BE-D750-4223-BF97-8F053D7D4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429001"/>
            <a:ext cx="1721644" cy="6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/>
              <a:t>(</a:t>
            </a:r>
            <a:r>
              <a:rPr lang="el-GR" altLang="en-US" sz="1800" b="1"/>
              <a:t>μέσος</a:t>
            </a:r>
            <a:r>
              <a:rPr lang="en-US" altLang="en-US" sz="1800" b="1"/>
              <a:t> </a:t>
            </a:r>
            <a:r>
              <a:rPr lang="el-GR" altLang="en-US" sz="1800" b="1"/>
              <a:t>μ</a:t>
            </a:r>
            <a:r>
              <a:rPr lang="en-US" altLang="en-US" sz="1800" b="1"/>
              <a:t>, </a:t>
            </a:r>
            <a:r>
              <a:rPr lang="el-GR" altLang="en-US" sz="1800" b="1"/>
              <a:t>είναι άγνωστος</a:t>
            </a:r>
            <a:endParaRPr lang="en-US" altLang="en-US" sz="1800" b="1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21E3BCFF-3623-4421-8C95-CA1CE52C5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3086100"/>
            <a:ext cx="1607344" cy="39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altLang="en-US" sz="2100"/>
              <a:t>Πληθυσμός</a:t>
            </a:r>
            <a:endParaRPr lang="en-US" altLang="en-US" sz="2100"/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8AE3F0BE-6AC0-40E9-A64B-EA8FAFB3C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2514600"/>
            <a:ext cx="2343150" cy="39049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altLang="en-US" sz="2100"/>
              <a:t>Τυχαίο Δείγμα</a:t>
            </a:r>
            <a:endParaRPr lang="en-US" altLang="en-US" sz="2100"/>
          </a:p>
        </p:txBody>
      </p:sp>
      <p:sp>
        <p:nvSpPr>
          <p:cNvPr id="126983" name="Oval 7">
            <a:extLst>
              <a:ext uri="{FF2B5EF4-FFF2-40B4-BE49-F238E27FC236}">
                <a16:creationId xmlns:a16="http://schemas.microsoft.com/office/drawing/2014/main" id="{C73528E4-441B-410F-B132-396D7B2D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152775"/>
            <a:ext cx="1190625" cy="733425"/>
          </a:xfrm>
          <a:prstGeom prst="ellipse">
            <a:avLst/>
          </a:prstGeom>
          <a:solidFill>
            <a:srgbClr val="C7DAF7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sp>
        <p:nvSpPr>
          <p:cNvPr id="33800" name="Oval 8">
            <a:extLst>
              <a:ext uri="{FF2B5EF4-FFF2-40B4-BE49-F238E27FC236}">
                <a16:creationId xmlns:a16="http://schemas.microsoft.com/office/drawing/2014/main" id="{BC875E14-CAC0-41B9-8654-D3E7F1D04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4295775"/>
            <a:ext cx="1190625" cy="733425"/>
          </a:xfrm>
          <a:prstGeom prst="ellipse">
            <a:avLst/>
          </a:prstGeom>
          <a:solidFill>
            <a:srgbClr val="C7DAF7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1" name="Rectangle 9">
            <a:extLst>
              <a:ext uri="{FF2B5EF4-FFF2-40B4-BE49-F238E27FC236}">
                <a16:creationId xmlns:a16="http://schemas.microsoft.com/office/drawing/2014/main" id="{116D81F4-AC03-4FC6-8064-2C4FACCD8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205163"/>
            <a:ext cx="1152525" cy="9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l-GR" altLang="en-US" sz="1800" b="1">
                <a:solidFill>
                  <a:schemeClr val="bg2"/>
                </a:solidFill>
              </a:rPr>
              <a:t>Μέσος</a:t>
            </a:r>
            <a:endParaRPr lang="en-US" altLang="en-US" sz="1800" b="1">
              <a:solidFill>
                <a:schemeClr val="bg2"/>
              </a:solidFill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</a:rPr>
              <a:t>   X = 50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1800" b="1">
              <a:solidFill>
                <a:schemeClr val="bg2"/>
              </a:solidFill>
            </a:endParaRPr>
          </a:p>
        </p:txBody>
      </p:sp>
      <p:sp>
        <p:nvSpPr>
          <p:cNvPr id="126986" name="Oval 10">
            <a:extLst>
              <a:ext uri="{FF2B5EF4-FFF2-40B4-BE49-F238E27FC236}">
                <a16:creationId xmlns:a16="http://schemas.microsoft.com/office/drawing/2014/main" id="{488287AC-4693-4662-A588-68FD13254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994" y="3829050"/>
            <a:ext cx="276225" cy="161925"/>
          </a:xfrm>
          <a:prstGeom prst="ellipse">
            <a:avLst/>
          </a:prstGeom>
          <a:solidFill>
            <a:srgbClr val="C7DAF7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sp>
        <p:nvSpPr>
          <p:cNvPr id="126987" name="Oval 11">
            <a:extLst>
              <a:ext uri="{FF2B5EF4-FFF2-40B4-BE49-F238E27FC236}">
                <a16:creationId xmlns:a16="http://schemas.microsoft.com/office/drawing/2014/main" id="{B7FD7A41-45C3-4BA6-81AD-4F23AC017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2" y="4021931"/>
            <a:ext cx="204788" cy="119063"/>
          </a:xfrm>
          <a:prstGeom prst="ellipse">
            <a:avLst/>
          </a:prstGeom>
          <a:solidFill>
            <a:srgbClr val="C7DAF7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grpSp>
        <p:nvGrpSpPr>
          <p:cNvPr id="33804" name="Group 12">
            <a:extLst>
              <a:ext uri="{FF2B5EF4-FFF2-40B4-BE49-F238E27FC236}">
                <a16:creationId xmlns:a16="http://schemas.microsoft.com/office/drawing/2014/main" id="{50EEFAE4-0E7F-4D2B-A703-38692B23B890}"/>
              </a:ext>
            </a:extLst>
          </p:cNvPr>
          <p:cNvGrpSpPr>
            <a:grpSpLocks/>
          </p:cNvGrpSpPr>
          <p:nvPr/>
        </p:nvGrpSpPr>
        <p:grpSpPr bwMode="auto">
          <a:xfrm rot="-417079">
            <a:off x="2914650" y="4114800"/>
            <a:ext cx="2058591" cy="686991"/>
            <a:chOff x="1248" y="2592"/>
            <a:chExt cx="1729" cy="577"/>
          </a:xfrm>
        </p:grpSpPr>
        <p:sp>
          <p:nvSpPr>
            <p:cNvPr id="33867" name="Freeform 13">
              <a:extLst>
                <a:ext uri="{FF2B5EF4-FFF2-40B4-BE49-F238E27FC236}">
                  <a16:creationId xmlns:a16="http://schemas.microsoft.com/office/drawing/2014/main" id="{CB302B6C-DC34-4567-AD1E-231D40C37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592"/>
              <a:ext cx="1729" cy="556"/>
            </a:xfrm>
            <a:custGeom>
              <a:avLst/>
              <a:gdLst>
                <a:gd name="T0" fmla="*/ 14 w 1729"/>
                <a:gd name="T1" fmla="*/ 381 h 556"/>
                <a:gd name="T2" fmla="*/ 161 w 1729"/>
                <a:gd name="T3" fmla="*/ 440 h 556"/>
                <a:gd name="T4" fmla="*/ 256 w 1729"/>
                <a:gd name="T5" fmla="*/ 471 h 556"/>
                <a:gd name="T6" fmla="*/ 357 w 1729"/>
                <a:gd name="T7" fmla="*/ 497 h 556"/>
                <a:gd name="T8" fmla="*/ 460 w 1729"/>
                <a:gd name="T9" fmla="*/ 516 h 556"/>
                <a:gd name="T10" fmla="*/ 570 w 1729"/>
                <a:gd name="T11" fmla="*/ 534 h 556"/>
                <a:gd name="T12" fmla="*/ 694 w 1729"/>
                <a:gd name="T13" fmla="*/ 546 h 556"/>
                <a:gd name="T14" fmla="*/ 853 w 1729"/>
                <a:gd name="T15" fmla="*/ 555 h 556"/>
                <a:gd name="T16" fmla="*/ 983 w 1729"/>
                <a:gd name="T17" fmla="*/ 553 h 556"/>
                <a:gd name="T18" fmla="*/ 1101 w 1729"/>
                <a:gd name="T19" fmla="*/ 541 h 556"/>
                <a:gd name="T20" fmla="*/ 1210 w 1729"/>
                <a:gd name="T21" fmla="*/ 521 h 556"/>
                <a:gd name="T22" fmla="*/ 1303 w 1729"/>
                <a:gd name="T23" fmla="*/ 496 h 556"/>
                <a:gd name="T24" fmla="*/ 1379 w 1729"/>
                <a:gd name="T25" fmla="*/ 457 h 556"/>
                <a:gd name="T26" fmla="*/ 1437 w 1729"/>
                <a:gd name="T27" fmla="*/ 401 h 556"/>
                <a:gd name="T28" fmla="*/ 1470 w 1729"/>
                <a:gd name="T29" fmla="*/ 341 h 556"/>
                <a:gd name="T30" fmla="*/ 1481 w 1729"/>
                <a:gd name="T31" fmla="*/ 301 h 556"/>
                <a:gd name="T32" fmla="*/ 1708 w 1729"/>
                <a:gd name="T33" fmla="*/ 409 h 556"/>
                <a:gd name="T34" fmla="*/ 1646 w 1729"/>
                <a:gd name="T35" fmla="*/ 342 h 556"/>
                <a:gd name="T36" fmla="*/ 1592 w 1729"/>
                <a:gd name="T37" fmla="*/ 273 h 556"/>
                <a:gd name="T38" fmla="*/ 1553 w 1729"/>
                <a:gd name="T39" fmla="*/ 206 h 556"/>
                <a:gd name="T40" fmla="*/ 1519 w 1729"/>
                <a:gd name="T41" fmla="*/ 139 h 556"/>
                <a:gd name="T42" fmla="*/ 1491 w 1729"/>
                <a:gd name="T43" fmla="*/ 48 h 556"/>
                <a:gd name="T44" fmla="*/ 1439 w 1729"/>
                <a:gd name="T45" fmla="*/ 11 h 556"/>
                <a:gd name="T46" fmla="*/ 1367 w 1729"/>
                <a:gd name="T47" fmla="*/ 33 h 556"/>
                <a:gd name="T48" fmla="*/ 1308 w 1729"/>
                <a:gd name="T49" fmla="*/ 43 h 556"/>
                <a:gd name="T50" fmla="*/ 1240 w 1729"/>
                <a:gd name="T51" fmla="*/ 43 h 556"/>
                <a:gd name="T52" fmla="*/ 1162 w 1729"/>
                <a:gd name="T53" fmla="*/ 39 h 556"/>
                <a:gd name="T54" fmla="*/ 1075 w 1729"/>
                <a:gd name="T55" fmla="*/ 23 h 556"/>
                <a:gd name="T56" fmla="*/ 1030 w 1729"/>
                <a:gd name="T57" fmla="*/ 56 h 556"/>
                <a:gd name="T58" fmla="*/ 1240 w 1729"/>
                <a:gd name="T59" fmla="*/ 180 h 556"/>
                <a:gd name="T60" fmla="*/ 1190 w 1729"/>
                <a:gd name="T61" fmla="*/ 248 h 556"/>
                <a:gd name="T62" fmla="*/ 1129 w 1729"/>
                <a:gd name="T63" fmla="*/ 304 h 556"/>
                <a:gd name="T64" fmla="*/ 1067 w 1729"/>
                <a:gd name="T65" fmla="*/ 346 h 556"/>
                <a:gd name="T66" fmla="*/ 983 w 1729"/>
                <a:gd name="T67" fmla="*/ 388 h 556"/>
                <a:gd name="T68" fmla="*/ 897 w 1729"/>
                <a:gd name="T69" fmla="*/ 415 h 556"/>
                <a:gd name="T70" fmla="*/ 805 w 1729"/>
                <a:gd name="T71" fmla="*/ 434 h 556"/>
                <a:gd name="T72" fmla="*/ 687 w 1729"/>
                <a:gd name="T73" fmla="*/ 443 h 556"/>
                <a:gd name="T74" fmla="*/ 569 w 1729"/>
                <a:gd name="T75" fmla="*/ 448 h 556"/>
                <a:gd name="T76" fmla="*/ 427 w 1729"/>
                <a:gd name="T77" fmla="*/ 448 h 556"/>
                <a:gd name="T78" fmla="*/ 307 w 1729"/>
                <a:gd name="T79" fmla="*/ 439 h 556"/>
                <a:gd name="T80" fmla="*/ 218 w 1729"/>
                <a:gd name="T81" fmla="*/ 421 h 556"/>
                <a:gd name="T82" fmla="*/ 134 w 1729"/>
                <a:gd name="T83" fmla="*/ 401 h 5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29"/>
                <a:gd name="T127" fmla="*/ 0 h 556"/>
                <a:gd name="T128" fmla="*/ 1729 w 1729"/>
                <a:gd name="T129" fmla="*/ 556 h 55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29" h="556">
                  <a:moveTo>
                    <a:pt x="0" y="356"/>
                  </a:moveTo>
                  <a:lnTo>
                    <a:pt x="14" y="381"/>
                  </a:lnTo>
                  <a:lnTo>
                    <a:pt x="102" y="419"/>
                  </a:lnTo>
                  <a:lnTo>
                    <a:pt x="161" y="440"/>
                  </a:lnTo>
                  <a:lnTo>
                    <a:pt x="210" y="454"/>
                  </a:lnTo>
                  <a:lnTo>
                    <a:pt x="256" y="471"/>
                  </a:lnTo>
                  <a:lnTo>
                    <a:pt x="307" y="484"/>
                  </a:lnTo>
                  <a:lnTo>
                    <a:pt x="357" y="497"/>
                  </a:lnTo>
                  <a:lnTo>
                    <a:pt x="412" y="509"/>
                  </a:lnTo>
                  <a:lnTo>
                    <a:pt x="460" y="516"/>
                  </a:lnTo>
                  <a:lnTo>
                    <a:pt x="506" y="525"/>
                  </a:lnTo>
                  <a:lnTo>
                    <a:pt x="570" y="534"/>
                  </a:lnTo>
                  <a:lnTo>
                    <a:pt x="625" y="541"/>
                  </a:lnTo>
                  <a:lnTo>
                    <a:pt x="694" y="546"/>
                  </a:lnTo>
                  <a:lnTo>
                    <a:pt x="783" y="554"/>
                  </a:lnTo>
                  <a:lnTo>
                    <a:pt x="853" y="555"/>
                  </a:lnTo>
                  <a:lnTo>
                    <a:pt x="905" y="554"/>
                  </a:lnTo>
                  <a:lnTo>
                    <a:pt x="983" y="553"/>
                  </a:lnTo>
                  <a:lnTo>
                    <a:pt x="1046" y="549"/>
                  </a:lnTo>
                  <a:lnTo>
                    <a:pt x="1101" y="541"/>
                  </a:lnTo>
                  <a:lnTo>
                    <a:pt x="1159" y="535"/>
                  </a:lnTo>
                  <a:lnTo>
                    <a:pt x="1210" y="521"/>
                  </a:lnTo>
                  <a:lnTo>
                    <a:pt x="1261" y="511"/>
                  </a:lnTo>
                  <a:lnTo>
                    <a:pt x="1303" y="496"/>
                  </a:lnTo>
                  <a:lnTo>
                    <a:pt x="1342" y="477"/>
                  </a:lnTo>
                  <a:lnTo>
                    <a:pt x="1379" y="457"/>
                  </a:lnTo>
                  <a:lnTo>
                    <a:pt x="1412" y="432"/>
                  </a:lnTo>
                  <a:lnTo>
                    <a:pt x="1437" y="401"/>
                  </a:lnTo>
                  <a:lnTo>
                    <a:pt x="1455" y="375"/>
                  </a:lnTo>
                  <a:lnTo>
                    <a:pt x="1470" y="341"/>
                  </a:lnTo>
                  <a:lnTo>
                    <a:pt x="1478" y="317"/>
                  </a:lnTo>
                  <a:lnTo>
                    <a:pt x="1481" y="301"/>
                  </a:lnTo>
                  <a:lnTo>
                    <a:pt x="1728" y="442"/>
                  </a:lnTo>
                  <a:lnTo>
                    <a:pt x="1708" y="409"/>
                  </a:lnTo>
                  <a:lnTo>
                    <a:pt x="1676" y="375"/>
                  </a:lnTo>
                  <a:lnTo>
                    <a:pt x="1646" y="342"/>
                  </a:lnTo>
                  <a:lnTo>
                    <a:pt x="1622" y="308"/>
                  </a:lnTo>
                  <a:lnTo>
                    <a:pt x="1592" y="273"/>
                  </a:lnTo>
                  <a:lnTo>
                    <a:pt x="1574" y="237"/>
                  </a:lnTo>
                  <a:lnTo>
                    <a:pt x="1553" y="206"/>
                  </a:lnTo>
                  <a:lnTo>
                    <a:pt x="1533" y="172"/>
                  </a:lnTo>
                  <a:lnTo>
                    <a:pt x="1519" y="139"/>
                  </a:lnTo>
                  <a:lnTo>
                    <a:pt x="1500" y="94"/>
                  </a:lnTo>
                  <a:lnTo>
                    <a:pt x="1491" y="48"/>
                  </a:lnTo>
                  <a:lnTo>
                    <a:pt x="1468" y="0"/>
                  </a:lnTo>
                  <a:lnTo>
                    <a:pt x="1439" y="11"/>
                  </a:lnTo>
                  <a:lnTo>
                    <a:pt x="1405" y="23"/>
                  </a:lnTo>
                  <a:lnTo>
                    <a:pt x="1367" y="33"/>
                  </a:lnTo>
                  <a:lnTo>
                    <a:pt x="1330" y="40"/>
                  </a:lnTo>
                  <a:lnTo>
                    <a:pt x="1308" y="43"/>
                  </a:lnTo>
                  <a:lnTo>
                    <a:pt x="1278" y="43"/>
                  </a:lnTo>
                  <a:lnTo>
                    <a:pt x="1240" y="43"/>
                  </a:lnTo>
                  <a:lnTo>
                    <a:pt x="1201" y="40"/>
                  </a:lnTo>
                  <a:lnTo>
                    <a:pt x="1162" y="39"/>
                  </a:lnTo>
                  <a:lnTo>
                    <a:pt x="1120" y="30"/>
                  </a:lnTo>
                  <a:lnTo>
                    <a:pt x="1075" y="23"/>
                  </a:lnTo>
                  <a:lnTo>
                    <a:pt x="1004" y="7"/>
                  </a:lnTo>
                  <a:lnTo>
                    <a:pt x="1030" y="56"/>
                  </a:lnTo>
                  <a:lnTo>
                    <a:pt x="1242" y="167"/>
                  </a:lnTo>
                  <a:lnTo>
                    <a:pt x="1240" y="180"/>
                  </a:lnTo>
                  <a:lnTo>
                    <a:pt x="1209" y="218"/>
                  </a:lnTo>
                  <a:lnTo>
                    <a:pt x="1190" y="248"/>
                  </a:lnTo>
                  <a:lnTo>
                    <a:pt x="1154" y="285"/>
                  </a:lnTo>
                  <a:lnTo>
                    <a:pt x="1129" y="304"/>
                  </a:lnTo>
                  <a:lnTo>
                    <a:pt x="1104" y="323"/>
                  </a:lnTo>
                  <a:lnTo>
                    <a:pt x="1067" y="346"/>
                  </a:lnTo>
                  <a:lnTo>
                    <a:pt x="1033" y="370"/>
                  </a:lnTo>
                  <a:lnTo>
                    <a:pt x="983" y="388"/>
                  </a:lnTo>
                  <a:lnTo>
                    <a:pt x="944" y="402"/>
                  </a:lnTo>
                  <a:lnTo>
                    <a:pt x="897" y="415"/>
                  </a:lnTo>
                  <a:lnTo>
                    <a:pt x="846" y="429"/>
                  </a:lnTo>
                  <a:lnTo>
                    <a:pt x="805" y="434"/>
                  </a:lnTo>
                  <a:lnTo>
                    <a:pt x="745" y="441"/>
                  </a:lnTo>
                  <a:lnTo>
                    <a:pt x="687" y="443"/>
                  </a:lnTo>
                  <a:lnTo>
                    <a:pt x="630" y="448"/>
                  </a:lnTo>
                  <a:lnTo>
                    <a:pt x="569" y="448"/>
                  </a:lnTo>
                  <a:lnTo>
                    <a:pt x="495" y="448"/>
                  </a:lnTo>
                  <a:lnTo>
                    <a:pt x="427" y="448"/>
                  </a:lnTo>
                  <a:lnTo>
                    <a:pt x="355" y="442"/>
                  </a:lnTo>
                  <a:lnTo>
                    <a:pt x="307" y="439"/>
                  </a:lnTo>
                  <a:lnTo>
                    <a:pt x="259" y="430"/>
                  </a:lnTo>
                  <a:lnTo>
                    <a:pt x="218" y="421"/>
                  </a:lnTo>
                  <a:lnTo>
                    <a:pt x="173" y="412"/>
                  </a:lnTo>
                  <a:lnTo>
                    <a:pt x="134" y="401"/>
                  </a:lnTo>
                  <a:lnTo>
                    <a:pt x="0" y="356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rgbClr val="772655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sz="1350"/>
            </a:p>
          </p:txBody>
        </p:sp>
        <p:sp>
          <p:nvSpPr>
            <p:cNvPr id="33868" name="Freeform 14">
              <a:extLst>
                <a:ext uri="{FF2B5EF4-FFF2-40B4-BE49-F238E27FC236}">
                  <a16:creationId xmlns:a16="http://schemas.microsoft.com/office/drawing/2014/main" id="{801AFE83-0AFE-42FE-B855-D4A7890EE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" y="2643"/>
              <a:ext cx="1718" cy="526"/>
            </a:xfrm>
            <a:custGeom>
              <a:avLst/>
              <a:gdLst>
                <a:gd name="T0" fmla="*/ 112 w 1718"/>
                <a:gd name="T1" fmla="*/ 387 h 526"/>
                <a:gd name="T2" fmla="*/ 207 w 1718"/>
                <a:gd name="T3" fmla="*/ 421 h 526"/>
                <a:gd name="T4" fmla="*/ 304 w 1718"/>
                <a:gd name="T5" fmla="*/ 451 h 526"/>
                <a:gd name="T6" fmla="*/ 411 w 1718"/>
                <a:gd name="T7" fmla="*/ 477 h 526"/>
                <a:gd name="T8" fmla="*/ 506 w 1718"/>
                <a:gd name="T9" fmla="*/ 498 h 526"/>
                <a:gd name="T10" fmla="*/ 626 w 1718"/>
                <a:gd name="T11" fmla="*/ 511 h 526"/>
                <a:gd name="T12" fmla="*/ 784 w 1718"/>
                <a:gd name="T13" fmla="*/ 523 h 526"/>
                <a:gd name="T14" fmla="*/ 911 w 1718"/>
                <a:gd name="T15" fmla="*/ 525 h 526"/>
                <a:gd name="T16" fmla="*/ 1044 w 1718"/>
                <a:gd name="T17" fmla="*/ 520 h 526"/>
                <a:gd name="T18" fmla="*/ 1162 w 1718"/>
                <a:gd name="T19" fmla="*/ 508 h 526"/>
                <a:gd name="T20" fmla="*/ 1263 w 1718"/>
                <a:gd name="T21" fmla="*/ 485 h 526"/>
                <a:gd name="T22" fmla="*/ 1346 w 1718"/>
                <a:gd name="T23" fmla="*/ 454 h 526"/>
                <a:gd name="T24" fmla="*/ 1420 w 1718"/>
                <a:gd name="T25" fmla="*/ 412 h 526"/>
                <a:gd name="T26" fmla="*/ 1460 w 1718"/>
                <a:gd name="T27" fmla="*/ 358 h 526"/>
                <a:gd name="T28" fmla="*/ 1488 w 1718"/>
                <a:gd name="T29" fmla="*/ 304 h 526"/>
                <a:gd name="T30" fmla="*/ 1717 w 1718"/>
                <a:gd name="T31" fmla="*/ 393 h 526"/>
                <a:gd name="T32" fmla="*/ 1656 w 1718"/>
                <a:gd name="T33" fmla="*/ 328 h 526"/>
                <a:gd name="T34" fmla="*/ 1607 w 1718"/>
                <a:gd name="T35" fmla="*/ 263 h 526"/>
                <a:gd name="T36" fmla="*/ 1566 w 1718"/>
                <a:gd name="T37" fmla="*/ 200 h 526"/>
                <a:gd name="T38" fmla="*/ 1532 w 1718"/>
                <a:gd name="T39" fmla="*/ 133 h 526"/>
                <a:gd name="T40" fmla="*/ 1500 w 1718"/>
                <a:gd name="T41" fmla="*/ 56 h 526"/>
                <a:gd name="T42" fmla="*/ 1483 w 1718"/>
                <a:gd name="T43" fmla="*/ 0 h 526"/>
                <a:gd name="T44" fmla="*/ 1421 w 1718"/>
                <a:gd name="T45" fmla="*/ 25 h 526"/>
                <a:gd name="T46" fmla="*/ 1348 w 1718"/>
                <a:gd name="T47" fmla="*/ 40 h 526"/>
                <a:gd name="T48" fmla="*/ 1297 w 1718"/>
                <a:gd name="T49" fmla="*/ 43 h 526"/>
                <a:gd name="T50" fmla="*/ 1217 w 1718"/>
                <a:gd name="T51" fmla="*/ 40 h 526"/>
                <a:gd name="T52" fmla="*/ 1136 w 1718"/>
                <a:gd name="T53" fmla="*/ 30 h 526"/>
                <a:gd name="T54" fmla="*/ 1020 w 1718"/>
                <a:gd name="T55" fmla="*/ 7 h 526"/>
                <a:gd name="T56" fmla="*/ 1250 w 1718"/>
                <a:gd name="T57" fmla="*/ 173 h 526"/>
                <a:gd name="T58" fmla="*/ 1200 w 1718"/>
                <a:gd name="T59" fmla="*/ 237 h 526"/>
                <a:gd name="T60" fmla="*/ 1134 w 1718"/>
                <a:gd name="T61" fmla="*/ 290 h 526"/>
                <a:gd name="T62" fmla="*/ 1075 w 1718"/>
                <a:gd name="T63" fmla="*/ 329 h 526"/>
                <a:gd name="T64" fmla="*/ 991 w 1718"/>
                <a:gd name="T65" fmla="*/ 369 h 526"/>
                <a:gd name="T66" fmla="*/ 899 w 1718"/>
                <a:gd name="T67" fmla="*/ 393 h 526"/>
                <a:gd name="T68" fmla="*/ 808 w 1718"/>
                <a:gd name="T69" fmla="*/ 410 h 526"/>
                <a:gd name="T70" fmla="*/ 689 w 1718"/>
                <a:gd name="T71" fmla="*/ 418 h 526"/>
                <a:gd name="T72" fmla="*/ 571 w 1718"/>
                <a:gd name="T73" fmla="*/ 422 h 526"/>
                <a:gd name="T74" fmla="*/ 428 w 1718"/>
                <a:gd name="T75" fmla="*/ 422 h 526"/>
                <a:gd name="T76" fmla="*/ 309 w 1718"/>
                <a:gd name="T77" fmla="*/ 411 h 526"/>
                <a:gd name="T78" fmla="*/ 217 w 1718"/>
                <a:gd name="T79" fmla="*/ 395 h 526"/>
                <a:gd name="T80" fmla="*/ 137 w 1718"/>
                <a:gd name="T81" fmla="*/ 374 h 5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18"/>
                <a:gd name="T124" fmla="*/ 0 h 526"/>
                <a:gd name="T125" fmla="*/ 1718 w 1718"/>
                <a:gd name="T126" fmla="*/ 526 h 5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18" h="526">
                  <a:moveTo>
                    <a:pt x="0" y="330"/>
                  </a:moveTo>
                  <a:lnTo>
                    <a:pt x="112" y="387"/>
                  </a:lnTo>
                  <a:lnTo>
                    <a:pt x="154" y="403"/>
                  </a:lnTo>
                  <a:lnTo>
                    <a:pt x="207" y="421"/>
                  </a:lnTo>
                  <a:lnTo>
                    <a:pt x="251" y="434"/>
                  </a:lnTo>
                  <a:lnTo>
                    <a:pt x="304" y="451"/>
                  </a:lnTo>
                  <a:lnTo>
                    <a:pt x="352" y="464"/>
                  </a:lnTo>
                  <a:lnTo>
                    <a:pt x="411" y="477"/>
                  </a:lnTo>
                  <a:lnTo>
                    <a:pt x="461" y="486"/>
                  </a:lnTo>
                  <a:lnTo>
                    <a:pt x="506" y="498"/>
                  </a:lnTo>
                  <a:lnTo>
                    <a:pt x="568" y="504"/>
                  </a:lnTo>
                  <a:lnTo>
                    <a:pt x="626" y="511"/>
                  </a:lnTo>
                  <a:lnTo>
                    <a:pt x="692" y="516"/>
                  </a:lnTo>
                  <a:lnTo>
                    <a:pt x="784" y="523"/>
                  </a:lnTo>
                  <a:lnTo>
                    <a:pt x="851" y="525"/>
                  </a:lnTo>
                  <a:lnTo>
                    <a:pt x="911" y="525"/>
                  </a:lnTo>
                  <a:lnTo>
                    <a:pt x="988" y="523"/>
                  </a:lnTo>
                  <a:lnTo>
                    <a:pt x="1044" y="520"/>
                  </a:lnTo>
                  <a:lnTo>
                    <a:pt x="1100" y="514"/>
                  </a:lnTo>
                  <a:lnTo>
                    <a:pt x="1162" y="508"/>
                  </a:lnTo>
                  <a:lnTo>
                    <a:pt x="1215" y="496"/>
                  </a:lnTo>
                  <a:lnTo>
                    <a:pt x="1263" y="485"/>
                  </a:lnTo>
                  <a:lnTo>
                    <a:pt x="1310" y="470"/>
                  </a:lnTo>
                  <a:lnTo>
                    <a:pt x="1346" y="454"/>
                  </a:lnTo>
                  <a:lnTo>
                    <a:pt x="1384" y="434"/>
                  </a:lnTo>
                  <a:lnTo>
                    <a:pt x="1420" y="412"/>
                  </a:lnTo>
                  <a:lnTo>
                    <a:pt x="1445" y="383"/>
                  </a:lnTo>
                  <a:lnTo>
                    <a:pt x="1460" y="358"/>
                  </a:lnTo>
                  <a:lnTo>
                    <a:pt x="1481" y="327"/>
                  </a:lnTo>
                  <a:lnTo>
                    <a:pt x="1488" y="304"/>
                  </a:lnTo>
                  <a:lnTo>
                    <a:pt x="1503" y="271"/>
                  </a:lnTo>
                  <a:lnTo>
                    <a:pt x="1717" y="393"/>
                  </a:lnTo>
                  <a:lnTo>
                    <a:pt x="1684" y="359"/>
                  </a:lnTo>
                  <a:lnTo>
                    <a:pt x="1656" y="328"/>
                  </a:lnTo>
                  <a:lnTo>
                    <a:pt x="1630" y="297"/>
                  </a:lnTo>
                  <a:lnTo>
                    <a:pt x="1607" y="263"/>
                  </a:lnTo>
                  <a:lnTo>
                    <a:pt x="1583" y="230"/>
                  </a:lnTo>
                  <a:lnTo>
                    <a:pt x="1566" y="200"/>
                  </a:lnTo>
                  <a:lnTo>
                    <a:pt x="1547" y="166"/>
                  </a:lnTo>
                  <a:lnTo>
                    <a:pt x="1532" y="133"/>
                  </a:lnTo>
                  <a:lnTo>
                    <a:pt x="1513" y="92"/>
                  </a:lnTo>
                  <a:lnTo>
                    <a:pt x="1500" y="56"/>
                  </a:lnTo>
                  <a:lnTo>
                    <a:pt x="1494" y="32"/>
                  </a:lnTo>
                  <a:lnTo>
                    <a:pt x="1483" y="0"/>
                  </a:lnTo>
                  <a:lnTo>
                    <a:pt x="1454" y="12"/>
                  </a:lnTo>
                  <a:lnTo>
                    <a:pt x="1421" y="25"/>
                  </a:lnTo>
                  <a:lnTo>
                    <a:pt x="1384" y="33"/>
                  </a:lnTo>
                  <a:lnTo>
                    <a:pt x="1348" y="40"/>
                  </a:lnTo>
                  <a:lnTo>
                    <a:pt x="1321" y="42"/>
                  </a:lnTo>
                  <a:lnTo>
                    <a:pt x="1297" y="43"/>
                  </a:lnTo>
                  <a:lnTo>
                    <a:pt x="1259" y="43"/>
                  </a:lnTo>
                  <a:lnTo>
                    <a:pt x="1217" y="40"/>
                  </a:lnTo>
                  <a:lnTo>
                    <a:pt x="1182" y="38"/>
                  </a:lnTo>
                  <a:lnTo>
                    <a:pt x="1136" y="30"/>
                  </a:lnTo>
                  <a:lnTo>
                    <a:pt x="1091" y="24"/>
                  </a:lnTo>
                  <a:lnTo>
                    <a:pt x="1020" y="7"/>
                  </a:lnTo>
                  <a:lnTo>
                    <a:pt x="1269" y="142"/>
                  </a:lnTo>
                  <a:lnTo>
                    <a:pt x="1250" y="173"/>
                  </a:lnTo>
                  <a:lnTo>
                    <a:pt x="1223" y="208"/>
                  </a:lnTo>
                  <a:lnTo>
                    <a:pt x="1200" y="237"/>
                  </a:lnTo>
                  <a:lnTo>
                    <a:pt x="1160" y="272"/>
                  </a:lnTo>
                  <a:lnTo>
                    <a:pt x="1134" y="290"/>
                  </a:lnTo>
                  <a:lnTo>
                    <a:pt x="1109" y="308"/>
                  </a:lnTo>
                  <a:lnTo>
                    <a:pt x="1075" y="329"/>
                  </a:lnTo>
                  <a:lnTo>
                    <a:pt x="1037" y="350"/>
                  </a:lnTo>
                  <a:lnTo>
                    <a:pt x="991" y="369"/>
                  </a:lnTo>
                  <a:lnTo>
                    <a:pt x="947" y="381"/>
                  </a:lnTo>
                  <a:lnTo>
                    <a:pt x="899" y="393"/>
                  </a:lnTo>
                  <a:lnTo>
                    <a:pt x="848" y="406"/>
                  </a:lnTo>
                  <a:lnTo>
                    <a:pt x="808" y="410"/>
                  </a:lnTo>
                  <a:lnTo>
                    <a:pt x="748" y="415"/>
                  </a:lnTo>
                  <a:lnTo>
                    <a:pt x="689" y="418"/>
                  </a:lnTo>
                  <a:lnTo>
                    <a:pt x="636" y="421"/>
                  </a:lnTo>
                  <a:lnTo>
                    <a:pt x="571" y="422"/>
                  </a:lnTo>
                  <a:lnTo>
                    <a:pt x="498" y="422"/>
                  </a:lnTo>
                  <a:lnTo>
                    <a:pt x="428" y="422"/>
                  </a:lnTo>
                  <a:lnTo>
                    <a:pt x="357" y="414"/>
                  </a:lnTo>
                  <a:lnTo>
                    <a:pt x="309" y="411"/>
                  </a:lnTo>
                  <a:lnTo>
                    <a:pt x="260" y="404"/>
                  </a:lnTo>
                  <a:lnTo>
                    <a:pt x="217" y="395"/>
                  </a:lnTo>
                  <a:lnTo>
                    <a:pt x="174" y="387"/>
                  </a:lnTo>
                  <a:lnTo>
                    <a:pt x="137" y="374"/>
                  </a:lnTo>
                  <a:lnTo>
                    <a:pt x="0" y="330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rgbClr val="772655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sz="1350"/>
            </a:p>
          </p:txBody>
        </p:sp>
      </p:grpSp>
      <p:grpSp>
        <p:nvGrpSpPr>
          <p:cNvPr id="33805" name="Group 15">
            <a:extLst>
              <a:ext uri="{FF2B5EF4-FFF2-40B4-BE49-F238E27FC236}">
                <a16:creationId xmlns:a16="http://schemas.microsoft.com/office/drawing/2014/main" id="{634FFF8C-7E25-433F-B3A3-A36E5F854794}"/>
              </a:ext>
            </a:extLst>
          </p:cNvPr>
          <p:cNvGrpSpPr>
            <a:grpSpLocks/>
          </p:cNvGrpSpPr>
          <p:nvPr/>
        </p:nvGrpSpPr>
        <p:grpSpPr bwMode="auto">
          <a:xfrm>
            <a:off x="5429251" y="3771900"/>
            <a:ext cx="621506" cy="1477566"/>
            <a:chOff x="3462" y="2455"/>
            <a:chExt cx="757" cy="1614"/>
          </a:xfrm>
        </p:grpSpPr>
        <p:grpSp>
          <p:nvGrpSpPr>
            <p:cNvPr id="33813" name="Group 16">
              <a:extLst>
                <a:ext uri="{FF2B5EF4-FFF2-40B4-BE49-F238E27FC236}">
                  <a16:creationId xmlns:a16="http://schemas.microsoft.com/office/drawing/2014/main" id="{60FD0029-17C6-4A79-887E-88072E08CA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2" y="3447"/>
              <a:ext cx="709" cy="622"/>
              <a:chOff x="3462" y="3447"/>
              <a:chExt cx="709" cy="622"/>
            </a:xfrm>
          </p:grpSpPr>
          <p:grpSp>
            <p:nvGrpSpPr>
              <p:cNvPr id="33841" name="Group 17">
                <a:extLst>
                  <a:ext uri="{FF2B5EF4-FFF2-40B4-BE49-F238E27FC236}">
                    <a16:creationId xmlns:a16="http://schemas.microsoft.com/office/drawing/2014/main" id="{A689B5F1-F46D-4170-AD5E-6012662495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62" y="3447"/>
                <a:ext cx="709" cy="622"/>
                <a:chOff x="3462" y="3447"/>
                <a:chExt cx="709" cy="622"/>
              </a:xfrm>
            </p:grpSpPr>
            <p:grpSp>
              <p:nvGrpSpPr>
                <p:cNvPr id="33849" name="Group 18">
                  <a:extLst>
                    <a:ext uri="{FF2B5EF4-FFF2-40B4-BE49-F238E27FC236}">
                      <a16:creationId xmlns:a16="http://schemas.microsoft.com/office/drawing/2014/main" id="{DF0A4EC4-EF13-4045-8866-00493B5088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62" y="3447"/>
                  <a:ext cx="709" cy="622"/>
                  <a:chOff x="3462" y="3447"/>
                  <a:chExt cx="709" cy="622"/>
                </a:xfrm>
              </p:grpSpPr>
              <p:sp>
                <p:nvSpPr>
                  <p:cNvPr id="33857" name="Freeform 19">
                    <a:extLst>
                      <a:ext uri="{FF2B5EF4-FFF2-40B4-BE49-F238E27FC236}">
                        <a16:creationId xmlns:a16="http://schemas.microsoft.com/office/drawing/2014/main" id="{49DC1052-0440-46EC-AA9D-CE43028201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62" y="3447"/>
                    <a:ext cx="709" cy="622"/>
                  </a:xfrm>
                  <a:custGeom>
                    <a:avLst/>
                    <a:gdLst>
                      <a:gd name="T0" fmla="*/ 244 w 709"/>
                      <a:gd name="T1" fmla="*/ 56 h 622"/>
                      <a:gd name="T2" fmla="*/ 200 w 709"/>
                      <a:gd name="T3" fmla="*/ 51 h 622"/>
                      <a:gd name="T4" fmla="*/ 137 w 709"/>
                      <a:gd name="T5" fmla="*/ 76 h 622"/>
                      <a:gd name="T6" fmla="*/ 95 w 709"/>
                      <a:gd name="T7" fmla="*/ 102 h 622"/>
                      <a:gd name="T8" fmla="*/ 66 w 709"/>
                      <a:gd name="T9" fmla="*/ 141 h 622"/>
                      <a:gd name="T10" fmla="*/ 63 w 709"/>
                      <a:gd name="T11" fmla="*/ 174 h 622"/>
                      <a:gd name="T12" fmla="*/ 61 w 709"/>
                      <a:gd name="T13" fmla="*/ 222 h 622"/>
                      <a:gd name="T14" fmla="*/ 38 w 709"/>
                      <a:gd name="T15" fmla="*/ 247 h 622"/>
                      <a:gd name="T16" fmla="*/ 31 w 709"/>
                      <a:gd name="T17" fmla="*/ 281 h 622"/>
                      <a:gd name="T18" fmla="*/ 43 w 709"/>
                      <a:gd name="T19" fmla="*/ 314 h 622"/>
                      <a:gd name="T20" fmla="*/ 36 w 709"/>
                      <a:gd name="T21" fmla="*/ 339 h 622"/>
                      <a:gd name="T22" fmla="*/ 17 w 709"/>
                      <a:gd name="T23" fmla="*/ 365 h 622"/>
                      <a:gd name="T24" fmla="*/ 13 w 709"/>
                      <a:gd name="T25" fmla="*/ 400 h 622"/>
                      <a:gd name="T26" fmla="*/ 2 w 709"/>
                      <a:gd name="T27" fmla="*/ 441 h 622"/>
                      <a:gd name="T28" fmla="*/ 6 w 709"/>
                      <a:gd name="T29" fmla="*/ 481 h 622"/>
                      <a:gd name="T30" fmla="*/ 31 w 709"/>
                      <a:gd name="T31" fmla="*/ 499 h 622"/>
                      <a:gd name="T32" fmla="*/ 75 w 709"/>
                      <a:gd name="T33" fmla="*/ 499 h 622"/>
                      <a:gd name="T34" fmla="*/ 95 w 709"/>
                      <a:gd name="T35" fmla="*/ 511 h 622"/>
                      <a:gd name="T36" fmla="*/ 90 w 709"/>
                      <a:gd name="T37" fmla="*/ 544 h 622"/>
                      <a:gd name="T38" fmla="*/ 67 w 709"/>
                      <a:gd name="T39" fmla="*/ 577 h 622"/>
                      <a:gd name="T40" fmla="*/ 63 w 709"/>
                      <a:gd name="T41" fmla="*/ 603 h 622"/>
                      <a:gd name="T42" fmla="*/ 80 w 709"/>
                      <a:gd name="T43" fmla="*/ 621 h 622"/>
                      <a:gd name="T44" fmla="*/ 107 w 709"/>
                      <a:gd name="T45" fmla="*/ 621 h 622"/>
                      <a:gd name="T46" fmla="*/ 144 w 709"/>
                      <a:gd name="T47" fmla="*/ 607 h 622"/>
                      <a:gd name="T48" fmla="*/ 194 w 709"/>
                      <a:gd name="T49" fmla="*/ 594 h 622"/>
                      <a:gd name="T50" fmla="*/ 250 w 709"/>
                      <a:gd name="T51" fmla="*/ 591 h 622"/>
                      <a:gd name="T52" fmla="*/ 291 w 709"/>
                      <a:gd name="T53" fmla="*/ 600 h 622"/>
                      <a:gd name="T54" fmla="*/ 346 w 709"/>
                      <a:gd name="T55" fmla="*/ 607 h 622"/>
                      <a:gd name="T56" fmla="*/ 393 w 709"/>
                      <a:gd name="T57" fmla="*/ 598 h 622"/>
                      <a:gd name="T58" fmla="*/ 452 w 709"/>
                      <a:gd name="T59" fmla="*/ 598 h 622"/>
                      <a:gd name="T60" fmla="*/ 506 w 709"/>
                      <a:gd name="T61" fmla="*/ 604 h 622"/>
                      <a:gd name="T62" fmla="*/ 541 w 709"/>
                      <a:gd name="T63" fmla="*/ 589 h 622"/>
                      <a:gd name="T64" fmla="*/ 581 w 709"/>
                      <a:gd name="T65" fmla="*/ 577 h 622"/>
                      <a:gd name="T66" fmla="*/ 635 w 709"/>
                      <a:gd name="T67" fmla="*/ 578 h 622"/>
                      <a:gd name="T68" fmla="*/ 678 w 709"/>
                      <a:gd name="T69" fmla="*/ 574 h 622"/>
                      <a:gd name="T70" fmla="*/ 708 w 709"/>
                      <a:gd name="T71" fmla="*/ 552 h 622"/>
                      <a:gd name="T72" fmla="*/ 691 w 709"/>
                      <a:gd name="T73" fmla="*/ 457 h 622"/>
                      <a:gd name="T74" fmla="*/ 703 w 709"/>
                      <a:gd name="T75" fmla="*/ 428 h 622"/>
                      <a:gd name="T76" fmla="*/ 686 w 709"/>
                      <a:gd name="T77" fmla="*/ 398 h 622"/>
                      <a:gd name="T78" fmla="*/ 676 w 709"/>
                      <a:gd name="T79" fmla="*/ 369 h 622"/>
                      <a:gd name="T80" fmla="*/ 672 w 709"/>
                      <a:gd name="T81" fmla="*/ 335 h 622"/>
                      <a:gd name="T82" fmla="*/ 673 w 709"/>
                      <a:gd name="T83" fmla="*/ 305 h 622"/>
                      <a:gd name="T84" fmla="*/ 665 w 709"/>
                      <a:gd name="T85" fmla="*/ 277 h 622"/>
                      <a:gd name="T86" fmla="*/ 674 w 709"/>
                      <a:gd name="T87" fmla="*/ 235 h 622"/>
                      <a:gd name="T88" fmla="*/ 673 w 709"/>
                      <a:gd name="T89" fmla="*/ 186 h 622"/>
                      <a:gd name="T90" fmla="*/ 662 w 709"/>
                      <a:gd name="T91" fmla="*/ 142 h 622"/>
                      <a:gd name="T92" fmla="*/ 642 w 709"/>
                      <a:gd name="T93" fmla="*/ 109 h 622"/>
                      <a:gd name="T94" fmla="*/ 574 w 709"/>
                      <a:gd name="T95" fmla="*/ 72 h 622"/>
                      <a:gd name="T96" fmla="*/ 440 w 709"/>
                      <a:gd name="T97" fmla="*/ 45 h 62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09"/>
                      <a:gd name="T148" fmla="*/ 0 h 622"/>
                      <a:gd name="T149" fmla="*/ 709 w 709"/>
                      <a:gd name="T150" fmla="*/ 622 h 622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09" h="622">
                        <a:moveTo>
                          <a:pt x="327" y="0"/>
                        </a:moveTo>
                        <a:lnTo>
                          <a:pt x="244" y="56"/>
                        </a:lnTo>
                        <a:lnTo>
                          <a:pt x="229" y="54"/>
                        </a:lnTo>
                        <a:lnTo>
                          <a:pt x="200" y="51"/>
                        </a:lnTo>
                        <a:lnTo>
                          <a:pt x="171" y="60"/>
                        </a:lnTo>
                        <a:lnTo>
                          <a:pt x="137" y="76"/>
                        </a:lnTo>
                        <a:lnTo>
                          <a:pt x="112" y="90"/>
                        </a:lnTo>
                        <a:lnTo>
                          <a:pt x="95" y="102"/>
                        </a:lnTo>
                        <a:lnTo>
                          <a:pt x="78" y="122"/>
                        </a:lnTo>
                        <a:lnTo>
                          <a:pt x="66" y="141"/>
                        </a:lnTo>
                        <a:lnTo>
                          <a:pt x="61" y="154"/>
                        </a:lnTo>
                        <a:lnTo>
                          <a:pt x="63" y="174"/>
                        </a:lnTo>
                        <a:lnTo>
                          <a:pt x="65" y="203"/>
                        </a:lnTo>
                        <a:lnTo>
                          <a:pt x="61" y="222"/>
                        </a:lnTo>
                        <a:lnTo>
                          <a:pt x="50" y="236"/>
                        </a:lnTo>
                        <a:lnTo>
                          <a:pt x="38" y="247"/>
                        </a:lnTo>
                        <a:lnTo>
                          <a:pt x="28" y="263"/>
                        </a:lnTo>
                        <a:lnTo>
                          <a:pt x="31" y="281"/>
                        </a:lnTo>
                        <a:lnTo>
                          <a:pt x="38" y="302"/>
                        </a:lnTo>
                        <a:lnTo>
                          <a:pt x="43" y="314"/>
                        </a:lnTo>
                        <a:lnTo>
                          <a:pt x="43" y="328"/>
                        </a:lnTo>
                        <a:lnTo>
                          <a:pt x="36" y="339"/>
                        </a:lnTo>
                        <a:lnTo>
                          <a:pt x="21" y="351"/>
                        </a:lnTo>
                        <a:lnTo>
                          <a:pt x="17" y="365"/>
                        </a:lnTo>
                        <a:lnTo>
                          <a:pt x="13" y="379"/>
                        </a:lnTo>
                        <a:lnTo>
                          <a:pt x="13" y="400"/>
                        </a:lnTo>
                        <a:lnTo>
                          <a:pt x="9" y="417"/>
                        </a:lnTo>
                        <a:lnTo>
                          <a:pt x="2" y="441"/>
                        </a:lnTo>
                        <a:lnTo>
                          <a:pt x="0" y="463"/>
                        </a:lnTo>
                        <a:lnTo>
                          <a:pt x="6" y="481"/>
                        </a:lnTo>
                        <a:lnTo>
                          <a:pt x="17" y="492"/>
                        </a:lnTo>
                        <a:lnTo>
                          <a:pt x="31" y="499"/>
                        </a:lnTo>
                        <a:lnTo>
                          <a:pt x="53" y="500"/>
                        </a:lnTo>
                        <a:lnTo>
                          <a:pt x="75" y="499"/>
                        </a:lnTo>
                        <a:lnTo>
                          <a:pt x="88" y="503"/>
                        </a:lnTo>
                        <a:lnTo>
                          <a:pt x="95" y="511"/>
                        </a:lnTo>
                        <a:lnTo>
                          <a:pt x="97" y="522"/>
                        </a:lnTo>
                        <a:lnTo>
                          <a:pt x="90" y="544"/>
                        </a:lnTo>
                        <a:lnTo>
                          <a:pt x="76" y="563"/>
                        </a:lnTo>
                        <a:lnTo>
                          <a:pt x="67" y="577"/>
                        </a:lnTo>
                        <a:lnTo>
                          <a:pt x="61" y="591"/>
                        </a:lnTo>
                        <a:lnTo>
                          <a:pt x="63" y="603"/>
                        </a:lnTo>
                        <a:lnTo>
                          <a:pt x="71" y="616"/>
                        </a:lnTo>
                        <a:lnTo>
                          <a:pt x="80" y="621"/>
                        </a:lnTo>
                        <a:lnTo>
                          <a:pt x="92" y="621"/>
                        </a:lnTo>
                        <a:lnTo>
                          <a:pt x="107" y="621"/>
                        </a:lnTo>
                        <a:lnTo>
                          <a:pt x="124" y="615"/>
                        </a:lnTo>
                        <a:lnTo>
                          <a:pt x="144" y="607"/>
                        </a:lnTo>
                        <a:lnTo>
                          <a:pt x="164" y="599"/>
                        </a:lnTo>
                        <a:lnTo>
                          <a:pt x="194" y="594"/>
                        </a:lnTo>
                        <a:lnTo>
                          <a:pt x="222" y="589"/>
                        </a:lnTo>
                        <a:lnTo>
                          <a:pt x="250" y="591"/>
                        </a:lnTo>
                        <a:lnTo>
                          <a:pt x="272" y="596"/>
                        </a:lnTo>
                        <a:lnTo>
                          <a:pt x="291" y="600"/>
                        </a:lnTo>
                        <a:lnTo>
                          <a:pt x="316" y="605"/>
                        </a:lnTo>
                        <a:lnTo>
                          <a:pt x="346" y="607"/>
                        </a:lnTo>
                        <a:lnTo>
                          <a:pt x="367" y="604"/>
                        </a:lnTo>
                        <a:lnTo>
                          <a:pt x="393" y="598"/>
                        </a:lnTo>
                        <a:lnTo>
                          <a:pt x="425" y="600"/>
                        </a:lnTo>
                        <a:lnTo>
                          <a:pt x="452" y="598"/>
                        </a:lnTo>
                        <a:lnTo>
                          <a:pt x="479" y="604"/>
                        </a:lnTo>
                        <a:lnTo>
                          <a:pt x="506" y="604"/>
                        </a:lnTo>
                        <a:lnTo>
                          <a:pt x="523" y="596"/>
                        </a:lnTo>
                        <a:lnTo>
                          <a:pt x="541" y="589"/>
                        </a:lnTo>
                        <a:lnTo>
                          <a:pt x="557" y="584"/>
                        </a:lnTo>
                        <a:lnTo>
                          <a:pt x="581" y="577"/>
                        </a:lnTo>
                        <a:lnTo>
                          <a:pt x="605" y="577"/>
                        </a:lnTo>
                        <a:lnTo>
                          <a:pt x="635" y="578"/>
                        </a:lnTo>
                        <a:lnTo>
                          <a:pt x="659" y="577"/>
                        </a:lnTo>
                        <a:lnTo>
                          <a:pt x="678" y="574"/>
                        </a:lnTo>
                        <a:lnTo>
                          <a:pt x="695" y="563"/>
                        </a:lnTo>
                        <a:lnTo>
                          <a:pt x="708" y="552"/>
                        </a:lnTo>
                        <a:lnTo>
                          <a:pt x="701" y="508"/>
                        </a:lnTo>
                        <a:lnTo>
                          <a:pt x="691" y="457"/>
                        </a:lnTo>
                        <a:lnTo>
                          <a:pt x="695" y="446"/>
                        </a:lnTo>
                        <a:lnTo>
                          <a:pt x="703" y="428"/>
                        </a:lnTo>
                        <a:lnTo>
                          <a:pt x="695" y="410"/>
                        </a:lnTo>
                        <a:lnTo>
                          <a:pt x="686" y="398"/>
                        </a:lnTo>
                        <a:lnTo>
                          <a:pt x="678" y="384"/>
                        </a:lnTo>
                        <a:lnTo>
                          <a:pt x="676" y="369"/>
                        </a:lnTo>
                        <a:lnTo>
                          <a:pt x="674" y="349"/>
                        </a:lnTo>
                        <a:lnTo>
                          <a:pt x="672" y="335"/>
                        </a:lnTo>
                        <a:lnTo>
                          <a:pt x="671" y="321"/>
                        </a:lnTo>
                        <a:lnTo>
                          <a:pt x="673" y="305"/>
                        </a:lnTo>
                        <a:lnTo>
                          <a:pt x="668" y="291"/>
                        </a:lnTo>
                        <a:lnTo>
                          <a:pt x="665" y="277"/>
                        </a:lnTo>
                        <a:lnTo>
                          <a:pt x="671" y="258"/>
                        </a:lnTo>
                        <a:lnTo>
                          <a:pt x="674" y="235"/>
                        </a:lnTo>
                        <a:lnTo>
                          <a:pt x="676" y="211"/>
                        </a:lnTo>
                        <a:lnTo>
                          <a:pt x="673" y="186"/>
                        </a:lnTo>
                        <a:lnTo>
                          <a:pt x="670" y="162"/>
                        </a:lnTo>
                        <a:lnTo>
                          <a:pt x="662" y="142"/>
                        </a:lnTo>
                        <a:lnTo>
                          <a:pt x="655" y="123"/>
                        </a:lnTo>
                        <a:lnTo>
                          <a:pt x="642" y="109"/>
                        </a:lnTo>
                        <a:lnTo>
                          <a:pt x="612" y="89"/>
                        </a:lnTo>
                        <a:lnTo>
                          <a:pt x="574" y="72"/>
                        </a:lnTo>
                        <a:lnTo>
                          <a:pt x="536" y="57"/>
                        </a:lnTo>
                        <a:lnTo>
                          <a:pt x="440" y="45"/>
                        </a:lnTo>
                        <a:lnTo>
                          <a:pt x="327" y="0"/>
                        </a:lnTo>
                      </a:path>
                    </a:pathLst>
                  </a:custGeom>
                  <a:solidFill>
                    <a:srgbClr val="C060FF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 sz="1350"/>
                  </a:p>
                </p:txBody>
              </p:sp>
              <p:grpSp>
                <p:nvGrpSpPr>
                  <p:cNvPr id="33858" name="Group 20">
                    <a:extLst>
                      <a:ext uri="{FF2B5EF4-FFF2-40B4-BE49-F238E27FC236}">
                        <a16:creationId xmlns:a16="http://schemas.microsoft.com/office/drawing/2014/main" id="{78AC1FB7-A5F7-4FC7-9E9A-E1FFD123DA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9" y="3501"/>
                    <a:ext cx="496" cy="458"/>
                    <a:chOff x="3549" y="3501"/>
                    <a:chExt cx="496" cy="458"/>
                  </a:xfrm>
                </p:grpSpPr>
                <p:sp>
                  <p:nvSpPr>
                    <p:cNvPr id="33859" name="Freeform 21">
                      <a:extLst>
                        <a:ext uri="{FF2B5EF4-FFF2-40B4-BE49-F238E27FC236}">
                          <a16:creationId xmlns:a16="http://schemas.microsoft.com/office/drawing/2014/main" id="{70F322EA-800E-405A-9CE9-812B7F7524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08" y="3732"/>
                      <a:ext cx="27" cy="65"/>
                    </a:xfrm>
                    <a:custGeom>
                      <a:avLst/>
                      <a:gdLst>
                        <a:gd name="T0" fmla="*/ 10 w 27"/>
                        <a:gd name="T1" fmla="*/ 0 h 65"/>
                        <a:gd name="T2" fmla="*/ 0 w 27"/>
                        <a:gd name="T3" fmla="*/ 22 h 65"/>
                        <a:gd name="T4" fmla="*/ 5 w 27"/>
                        <a:gd name="T5" fmla="*/ 45 h 65"/>
                        <a:gd name="T6" fmla="*/ 26 w 27"/>
                        <a:gd name="T7" fmla="*/ 64 h 6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7"/>
                        <a:gd name="T13" fmla="*/ 0 h 65"/>
                        <a:gd name="T14" fmla="*/ 27 w 27"/>
                        <a:gd name="T15" fmla="*/ 65 h 6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7" h="65">
                          <a:moveTo>
                            <a:pt x="10" y="0"/>
                          </a:moveTo>
                          <a:lnTo>
                            <a:pt x="0" y="22"/>
                          </a:lnTo>
                          <a:lnTo>
                            <a:pt x="5" y="45"/>
                          </a:lnTo>
                          <a:lnTo>
                            <a:pt x="26" y="64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60" name="Freeform 22">
                      <a:extLst>
                        <a:ext uri="{FF2B5EF4-FFF2-40B4-BE49-F238E27FC236}">
                          <a16:creationId xmlns:a16="http://schemas.microsoft.com/office/drawing/2014/main" id="{E8E8DFAC-CDA5-4C56-BACE-F68F315C54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28" y="3814"/>
                      <a:ext cx="17" cy="145"/>
                    </a:xfrm>
                    <a:custGeom>
                      <a:avLst/>
                      <a:gdLst>
                        <a:gd name="T0" fmla="*/ 12 w 17"/>
                        <a:gd name="T1" fmla="*/ 144 h 145"/>
                        <a:gd name="T2" fmla="*/ 10 w 17"/>
                        <a:gd name="T3" fmla="*/ 130 h 145"/>
                        <a:gd name="T4" fmla="*/ 11 w 17"/>
                        <a:gd name="T5" fmla="*/ 117 h 145"/>
                        <a:gd name="T6" fmla="*/ 15 w 17"/>
                        <a:gd name="T7" fmla="*/ 102 h 145"/>
                        <a:gd name="T8" fmla="*/ 12 w 17"/>
                        <a:gd name="T9" fmla="*/ 86 h 145"/>
                        <a:gd name="T10" fmla="*/ 3 w 17"/>
                        <a:gd name="T11" fmla="*/ 74 h 145"/>
                        <a:gd name="T12" fmla="*/ 0 w 17"/>
                        <a:gd name="T13" fmla="*/ 63 h 145"/>
                        <a:gd name="T14" fmla="*/ 2 w 17"/>
                        <a:gd name="T15" fmla="*/ 49 h 145"/>
                        <a:gd name="T16" fmla="*/ 12 w 17"/>
                        <a:gd name="T17" fmla="*/ 38 h 145"/>
                        <a:gd name="T18" fmla="*/ 16 w 17"/>
                        <a:gd name="T19" fmla="*/ 25 h 145"/>
                        <a:gd name="T20" fmla="*/ 10 w 17"/>
                        <a:gd name="T21" fmla="*/ 13 h 145"/>
                        <a:gd name="T22" fmla="*/ 6 w 17"/>
                        <a:gd name="T23" fmla="*/ 0 h 14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"/>
                        <a:gd name="T37" fmla="*/ 0 h 145"/>
                        <a:gd name="T38" fmla="*/ 17 w 17"/>
                        <a:gd name="T39" fmla="*/ 145 h 14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" h="145">
                          <a:moveTo>
                            <a:pt x="12" y="144"/>
                          </a:moveTo>
                          <a:lnTo>
                            <a:pt x="10" y="130"/>
                          </a:lnTo>
                          <a:lnTo>
                            <a:pt x="11" y="117"/>
                          </a:lnTo>
                          <a:lnTo>
                            <a:pt x="15" y="102"/>
                          </a:lnTo>
                          <a:lnTo>
                            <a:pt x="12" y="86"/>
                          </a:lnTo>
                          <a:lnTo>
                            <a:pt x="3" y="74"/>
                          </a:lnTo>
                          <a:lnTo>
                            <a:pt x="0" y="63"/>
                          </a:lnTo>
                          <a:lnTo>
                            <a:pt x="2" y="49"/>
                          </a:lnTo>
                          <a:lnTo>
                            <a:pt x="12" y="38"/>
                          </a:lnTo>
                          <a:lnTo>
                            <a:pt x="16" y="25"/>
                          </a:lnTo>
                          <a:lnTo>
                            <a:pt x="10" y="13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61" name="Freeform 23">
                      <a:extLst>
                        <a:ext uri="{FF2B5EF4-FFF2-40B4-BE49-F238E27FC236}">
                          <a16:creationId xmlns:a16="http://schemas.microsoft.com/office/drawing/2014/main" id="{B35BFEAF-591A-499C-9382-7AB4B171EC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43" y="3501"/>
                      <a:ext cx="169" cy="245"/>
                    </a:xfrm>
                    <a:custGeom>
                      <a:avLst/>
                      <a:gdLst>
                        <a:gd name="T0" fmla="*/ 36 w 169"/>
                        <a:gd name="T1" fmla="*/ 0 h 245"/>
                        <a:gd name="T2" fmla="*/ 36 w 169"/>
                        <a:gd name="T3" fmla="*/ 14 h 245"/>
                        <a:gd name="T4" fmla="*/ 32 w 169"/>
                        <a:gd name="T5" fmla="*/ 27 h 245"/>
                        <a:gd name="T6" fmla="*/ 26 w 169"/>
                        <a:gd name="T7" fmla="*/ 43 h 245"/>
                        <a:gd name="T8" fmla="*/ 24 w 169"/>
                        <a:gd name="T9" fmla="*/ 56 h 245"/>
                        <a:gd name="T10" fmla="*/ 22 w 169"/>
                        <a:gd name="T11" fmla="*/ 74 h 245"/>
                        <a:gd name="T12" fmla="*/ 20 w 169"/>
                        <a:gd name="T13" fmla="*/ 89 h 245"/>
                        <a:gd name="T14" fmla="*/ 13 w 169"/>
                        <a:gd name="T15" fmla="*/ 102 h 245"/>
                        <a:gd name="T16" fmla="*/ 0 w 169"/>
                        <a:gd name="T17" fmla="*/ 110 h 245"/>
                        <a:gd name="T18" fmla="*/ 15 w 169"/>
                        <a:gd name="T19" fmla="*/ 116 h 245"/>
                        <a:gd name="T20" fmla="*/ 36 w 169"/>
                        <a:gd name="T21" fmla="*/ 121 h 245"/>
                        <a:gd name="T22" fmla="*/ 52 w 169"/>
                        <a:gd name="T23" fmla="*/ 127 h 245"/>
                        <a:gd name="T24" fmla="*/ 38 w 169"/>
                        <a:gd name="T25" fmla="*/ 141 h 245"/>
                        <a:gd name="T26" fmla="*/ 28 w 169"/>
                        <a:gd name="T27" fmla="*/ 154 h 245"/>
                        <a:gd name="T28" fmla="*/ 52 w 169"/>
                        <a:gd name="T29" fmla="*/ 160 h 245"/>
                        <a:gd name="T30" fmla="*/ 79 w 169"/>
                        <a:gd name="T31" fmla="*/ 174 h 245"/>
                        <a:gd name="T32" fmla="*/ 107 w 169"/>
                        <a:gd name="T33" fmla="*/ 196 h 245"/>
                        <a:gd name="T34" fmla="*/ 133 w 169"/>
                        <a:gd name="T35" fmla="*/ 209 h 245"/>
                        <a:gd name="T36" fmla="*/ 168 w 169"/>
                        <a:gd name="T37" fmla="*/ 244 h 24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69"/>
                        <a:gd name="T58" fmla="*/ 0 h 245"/>
                        <a:gd name="T59" fmla="*/ 169 w 169"/>
                        <a:gd name="T60" fmla="*/ 245 h 24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69" h="245">
                          <a:moveTo>
                            <a:pt x="36" y="0"/>
                          </a:moveTo>
                          <a:lnTo>
                            <a:pt x="36" y="14"/>
                          </a:lnTo>
                          <a:lnTo>
                            <a:pt x="32" y="27"/>
                          </a:lnTo>
                          <a:lnTo>
                            <a:pt x="26" y="43"/>
                          </a:lnTo>
                          <a:lnTo>
                            <a:pt x="24" y="56"/>
                          </a:lnTo>
                          <a:lnTo>
                            <a:pt x="22" y="74"/>
                          </a:lnTo>
                          <a:lnTo>
                            <a:pt x="20" y="89"/>
                          </a:lnTo>
                          <a:lnTo>
                            <a:pt x="13" y="102"/>
                          </a:lnTo>
                          <a:lnTo>
                            <a:pt x="0" y="110"/>
                          </a:lnTo>
                          <a:lnTo>
                            <a:pt x="15" y="116"/>
                          </a:lnTo>
                          <a:lnTo>
                            <a:pt x="36" y="121"/>
                          </a:lnTo>
                          <a:lnTo>
                            <a:pt x="52" y="127"/>
                          </a:lnTo>
                          <a:lnTo>
                            <a:pt x="38" y="141"/>
                          </a:lnTo>
                          <a:lnTo>
                            <a:pt x="28" y="154"/>
                          </a:lnTo>
                          <a:lnTo>
                            <a:pt x="52" y="160"/>
                          </a:lnTo>
                          <a:lnTo>
                            <a:pt x="79" y="174"/>
                          </a:lnTo>
                          <a:lnTo>
                            <a:pt x="107" y="196"/>
                          </a:lnTo>
                          <a:lnTo>
                            <a:pt x="133" y="209"/>
                          </a:lnTo>
                          <a:lnTo>
                            <a:pt x="168" y="244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62" name="Freeform 24">
                      <a:extLst>
                        <a:ext uri="{FF2B5EF4-FFF2-40B4-BE49-F238E27FC236}">
                          <a16:creationId xmlns:a16="http://schemas.microsoft.com/office/drawing/2014/main" id="{903629E2-3189-43F9-B922-AEED9FB4CF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6" y="3507"/>
                      <a:ext cx="165" cy="236"/>
                    </a:xfrm>
                    <a:custGeom>
                      <a:avLst/>
                      <a:gdLst>
                        <a:gd name="T0" fmla="*/ 133 w 165"/>
                        <a:gd name="T1" fmla="*/ 0 h 236"/>
                        <a:gd name="T2" fmla="*/ 133 w 165"/>
                        <a:gd name="T3" fmla="*/ 15 h 236"/>
                        <a:gd name="T4" fmla="*/ 138 w 165"/>
                        <a:gd name="T5" fmla="*/ 37 h 236"/>
                        <a:gd name="T6" fmla="*/ 151 w 165"/>
                        <a:gd name="T7" fmla="*/ 58 h 236"/>
                        <a:gd name="T8" fmla="*/ 164 w 165"/>
                        <a:gd name="T9" fmla="*/ 73 h 236"/>
                        <a:gd name="T10" fmla="*/ 150 w 165"/>
                        <a:gd name="T11" fmla="*/ 77 h 236"/>
                        <a:gd name="T12" fmla="*/ 130 w 165"/>
                        <a:gd name="T13" fmla="*/ 85 h 236"/>
                        <a:gd name="T14" fmla="*/ 112 w 165"/>
                        <a:gd name="T15" fmla="*/ 91 h 236"/>
                        <a:gd name="T16" fmla="*/ 136 w 165"/>
                        <a:gd name="T17" fmla="*/ 107 h 236"/>
                        <a:gd name="T18" fmla="*/ 112 w 165"/>
                        <a:gd name="T19" fmla="*/ 115 h 236"/>
                        <a:gd name="T20" fmla="*/ 80 w 165"/>
                        <a:gd name="T21" fmla="*/ 137 h 236"/>
                        <a:gd name="T22" fmla="*/ 64 w 165"/>
                        <a:gd name="T23" fmla="*/ 162 h 236"/>
                        <a:gd name="T24" fmla="*/ 35 w 165"/>
                        <a:gd name="T25" fmla="*/ 189 h 236"/>
                        <a:gd name="T26" fmla="*/ 14 w 165"/>
                        <a:gd name="T27" fmla="*/ 216 h 236"/>
                        <a:gd name="T28" fmla="*/ 0 w 165"/>
                        <a:gd name="T29" fmla="*/ 235 h 2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65"/>
                        <a:gd name="T46" fmla="*/ 0 h 236"/>
                        <a:gd name="T47" fmla="*/ 165 w 165"/>
                        <a:gd name="T48" fmla="*/ 236 h 2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65" h="236">
                          <a:moveTo>
                            <a:pt x="133" y="0"/>
                          </a:moveTo>
                          <a:lnTo>
                            <a:pt x="133" y="15"/>
                          </a:lnTo>
                          <a:lnTo>
                            <a:pt x="138" y="37"/>
                          </a:lnTo>
                          <a:lnTo>
                            <a:pt x="151" y="58"/>
                          </a:lnTo>
                          <a:lnTo>
                            <a:pt x="164" y="73"/>
                          </a:lnTo>
                          <a:lnTo>
                            <a:pt x="150" y="77"/>
                          </a:lnTo>
                          <a:lnTo>
                            <a:pt x="130" y="85"/>
                          </a:lnTo>
                          <a:lnTo>
                            <a:pt x="112" y="91"/>
                          </a:lnTo>
                          <a:lnTo>
                            <a:pt x="136" y="107"/>
                          </a:lnTo>
                          <a:lnTo>
                            <a:pt x="112" y="115"/>
                          </a:lnTo>
                          <a:lnTo>
                            <a:pt x="80" y="137"/>
                          </a:lnTo>
                          <a:lnTo>
                            <a:pt x="64" y="162"/>
                          </a:lnTo>
                          <a:lnTo>
                            <a:pt x="35" y="189"/>
                          </a:lnTo>
                          <a:lnTo>
                            <a:pt x="14" y="216"/>
                          </a:lnTo>
                          <a:lnTo>
                            <a:pt x="0" y="235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63" name="Freeform 25">
                      <a:extLst>
                        <a:ext uri="{FF2B5EF4-FFF2-40B4-BE49-F238E27FC236}">
                          <a16:creationId xmlns:a16="http://schemas.microsoft.com/office/drawing/2014/main" id="{E310E4D7-ABA9-4556-A666-3E5B4F9A49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549" y="3926"/>
                      <a:ext cx="82" cy="19"/>
                    </a:xfrm>
                    <a:custGeom>
                      <a:avLst/>
                      <a:gdLst>
                        <a:gd name="T0" fmla="*/ 81 w 82"/>
                        <a:gd name="T1" fmla="*/ 4 h 19"/>
                        <a:gd name="T2" fmla="*/ 65 w 82"/>
                        <a:gd name="T3" fmla="*/ 1 h 19"/>
                        <a:gd name="T4" fmla="*/ 51 w 82"/>
                        <a:gd name="T5" fmla="*/ 0 h 19"/>
                        <a:gd name="T6" fmla="*/ 35 w 82"/>
                        <a:gd name="T7" fmla="*/ 2 h 19"/>
                        <a:gd name="T8" fmla="*/ 23 w 82"/>
                        <a:gd name="T9" fmla="*/ 6 h 19"/>
                        <a:gd name="T10" fmla="*/ 8 w 82"/>
                        <a:gd name="T11" fmla="*/ 13 h 19"/>
                        <a:gd name="T12" fmla="*/ 0 w 82"/>
                        <a:gd name="T13" fmla="*/ 18 h 1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2"/>
                        <a:gd name="T22" fmla="*/ 0 h 19"/>
                        <a:gd name="T23" fmla="*/ 82 w 82"/>
                        <a:gd name="T24" fmla="*/ 19 h 1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2" h="19">
                          <a:moveTo>
                            <a:pt x="81" y="4"/>
                          </a:moveTo>
                          <a:lnTo>
                            <a:pt x="65" y="1"/>
                          </a:lnTo>
                          <a:lnTo>
                            <a:pt x="51" y="0"/>
                          </a:lnTo>
                          <a:lnTo>
                            <a:pt x="35" y="2"/>
                          </a:lnTo>
                          <a:lnTo>
                            <a:pt x="23" y="6"/>
                          </a:lnTo>
                          <a:lnTo>
                            <a:pt x="8" y="13"/>
                          </a:lnTo>
                          <a:lnTo>
                            <a:pt x="0" y="18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64" name="Freeform 26">
                      <a:extLst>
                        <a:ext uri="{FF2B5EF4-FFF2-40B4-BE49-F238E27FC236}">
                          <a16:creationId xmlns:a16="http://schemas.microsoft.com/office/drawing/2014/main" id="{9A7EADB2-281A-4608-B06E-3987224781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584" y="3729"/>
                      <a:ext cx="53" cy="45"/>
                    </a:xfrm>
                    <a:custGeom>
                      <a:avLst/>
                      <a:gdLst>
                        <a:gd name="T0" fmla="*/ 52 w 53"/>
                        <a:gd name="T1" fmla="*/ 44 h 45"/>
                        <a:gd name="T2" fmla="*/ 41 w 53"/>
                        <a:gd name="T3" fmla="*/ 43 h 45"/>
                        <a:gd name="T4" fmla="*/ 27 w 53"/>
                        <a:gd name="T5" fmla="*/ 38 h 45"/>
                        <a:gd name="T6" fmla="*/ 17 w 53"/>
                        <a:gd name="T7" fmla="*/ 31 h 45"/>
                        <a:gd name="T8" fmla="*/ 9 w 53"/>
                        <a:gd name="T9" fmla="*/ 22 h 45"/>
                        <a:gd name="T10" fmla="*/ 3 w 53"/>
                        <a:gd name="T11" fmla="*/ 9 h 45"/>
                        <a:gd name="T12" fmla="*/ 0 w 53"/>
                        <a:gd name="T13" fmla="*/ 0 h 4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53"/>
                        <a:gd name="T22" fmla="*/ 0 h 45"/>
                        <a:gd name="T23" fmla="*/ 53 w 53"/>
                        <a:gd name="T24" fmla="*/ 45 h 4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53" h="45">
                          <a:moveTo>
                            <a:pt x="52" y="44"/>
                          </a:moveTo>
                          <a:lnTo>
                            <a:pt x="41" y="43"/>
                          </a:lnTo>
                          <a:lnTo>
                            <a:pt x="27" y="38"/>
                          </a:lnTo>
                          <a:lnTo>
                            <a:pt x="17" y="31"/>
                          </a:lnTo>
                          <a:lnTo>
                            <a:pt x="9" y="22"/>
                          </a:lnTo>
                          <a:lnTo>
                            <a:pt x="3" y="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65" name="Freeform 27">
                      <a:extLst>
                        <a:ext uri="{FF2B5EF4-FFF2-40B4-BE49-F238E27FC236}">
                          <a16:creationId xmlns:a16="http://schemas.microsoft.com/office/drawing/2014/main" id="{FC8F6F0A-8923-4F10-B44B-BCAA4B8EB7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22" y="3774"/>
                      <a:ext cx="16" cy="130"/>
                    </a:xfrm>
                    <a:custGeom>
                      <a:avLst/>
                      <a:gdLst>
                        <a:gd name="T0" fmla="*/ 14 w 16"/>
                        <a:gd name="T1" fmla="*/ 0 h 130"/>
                        <a:gd name="T2" fmla="*/ 13 w 16"/>
                        <a:gd name="T3" fmla="*/ 9 h 130"/>
                        <a:gd name="T4" fmla="*/ 13 w 16"/>
                        <a:gd name="T5" fmla="*/ 15 h 130"/>
                        <a:gd name="T6" fmla="*/ 13 w 16"/>
                        <a:gd name="T7" fmla="*/ 24 h 130"/>
                        <a:gd name="T8" fmla="*/ 15 w 16"/>
                        <a:gd name="T9" fmla="*/ 32 h 130"/>
                        <a:gd name="T10" fmla="*/ 13 w 16"/>
                        <a:gd name="T11" fmla="*/ 41 h 130"/>
                        <a:gd name="T12" fmla="*/ 10 w 16"/>
                        <a:gd name="T13" fmla="*/ 50 h 130"/>
                        <a:gd name="T14" fmla="*/ 8 w 16"/>
                        <a:gd name="T15" fmla="*/ 57 h 130"/>
                        <a:gd name="T16" fmla="*/ 7 w 16"/>
                        <a:gd name="T17" fmla="*/ 66 h 130"/>
                        <a:gd name="T18" fmla="*/ 7 w 16"/>
                        <a:gd name="T19" fmla="*/ 74 h 130"/>
                        <a:gd name="T20" fmla="*/ 3 w 16"/>
                        <a:gd name="T21" fmla="*/ 84 h 130"/>
                        <a:gd name="T22" fmla="*/ 0 w 16"/>
                        <a:gd name="T23" fmla="*/ 91 h 130"/>
                        <a:gd name="T24" fmla="*/ 1 w 16"/>
                        <a:gd name="T25" fmla="*/ 100 h 130"/>
                        <a:gd name="T26" fmla="*/ 5 w 16"/>
                        <a:gd name="T27" fmla="*/ 109 h 130"/>
                        <a:gd name="T28" fmla="*/ 10 w 16"/>
                        <a:gd name="T29" fmla="*/ 118 h 130"/>
                        <a:gd name="T30" fmla="*/ 12 w 16"/>
                        <a:gd name="T31" fmla="*/ 129 h 13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6"/>
                        <a:gd name="T49" fmla="*/ 0 h 130"/>
                        <a:gd name="T50" fmla="*/ 16 w 16"/>
                        <a:gd name="T51" fmla="*/ 130 h 13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6" h="130">
                          <a:moveTo>
                            <a:pt x="14" y="0"/>
                          </a:moveTo>
                          <a:lnTo>
                            <a:pt x="13" y="9"/>
                          </a:lnTo>
                          <a:lnTo>
                            <a:pt x="13" y="15"/>
                          </a:lnTo>
                          <a:lnTo>
                            <a:pt x="13" y="24"/>
                          </a:lnTo>
                          <a:lnTo>
                            <a:pt x="15" y="32"/>
                          </a:lnTo>
                          <a:lnTo>
                            <a:pt x="13" y="41"/>
                          </a:lnTo>
                          <a:lnTo>
                            <a:pt x="10" y="50"/>
                          </a:lnTo>
                          <a:lnTo>
                            <a:pt x="8" y="57"/>
                          </a:lnTo>
                          <a:lnTo>
                            <a:pt x="7" y="66"/>
                          </a:lnTo>
                          <a:lnTo>
                            <a:pt x="7" y="74"/>
                          </a:lnTo>
                          <a:lnTo>
                            <a:pt x="3" y="84"/>
                          </a:lnTo>
                          <a:lnTo>
                            <a:pt x="0" y="91"/>
                          </a:lnTo>
                          <a:lnTo>
                            <a:pt x="1" y="100"/>
                          </a:lnTo>
                          <a:lnTo>
                            <a:pt x="5" y="109"/>
                          </a:lnTo>
                          <a:lnTo>
                            <a:pt x="10" y="118"/>
                          </a:lnTo>
                          <a:lnTo>
                            <a:pt x="12" y="129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66" name="Freeform 28">
                      <a:extLst>
                        <a:ext uri="{FF2B5EF4-FFF2-40B4-BE49-F238E27FC236}">
                          <a16:creationId xmlns:a16="http://schemas.microsoft.com/office/drawing/2014/main" id="{E53692A2-0846-4979-BD5A-F1C785B401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21" y="3726"/>
                      <a:ext cx="15" cy="46"/>
                    </a:xfrm>
                    <a:custGeom>
                      <a:avLst/>
                      <a:gdLst>
                        <a:gd name="T0" fmla="*/ 10 w 15"/>
                        <a:gd name="T1" fmla="*/ 0 h 46"/>
                        <a:gd name="T2" fmla="*/ 4 w 15"/>
                        <a:gd name="T3" fmla="*/ 8 h 46"/>
                        <a:gd name="T4" fmla="*/ 0 w 15"/>
                        <a:gd name="T5" fmla="*/ 17 h 46"/>
                        <a:gd name="T6" fmla="*/ 0 w 15"/>
                        <a:gd name="T7" fmla="*/ 28 h 46"/>
                        <a:gd name="T8" fmla="*/ 5 w 15"/>
                        <a:gd name="T9" fmla="*/ 37 h 46"/>
                        <a:gd name="T10" fmla="*/ 14 w 15"/>
                        <a:gd name="T11" fmla="*/ 45 h 4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5"/>
                        <a:gd name="T19" fmla="*/ 0 h 46"/>
                        <a:gd name="T20" fmla="*/ 15 w 15"/>
                        <a:gd name="T21" fmla="*/ 46 h 4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5" h="46">
                          <a:moveTo>
                            <a:pt x="10" y="0"/>
                          </a:moveTo>
                          <a:lnTo>
                            <a:pt x="4" y="8"/>
                          </a:lnTo>
                          <a:lnTo>
                            <a:pt x="0" y="17"/>
                          </a:lnTo>
                          <a:lnTo>
                            <a:pt x="0" y="28"/>
                          </a:lnTo>
                          <a:lnTo>
                            <a:pt x="5" y="37"/>
                          </a:lnTo>
                          <a:lnTo>
                            <a:pt x="14" y="45"/>
                          </a:lnTo>
                        </a:path>
                      </a:pathLst>
                    </a:custGeom>
                    <a:noFill/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</p:grpSp>
            </p:grpSp>
            <p:grpSp>
              <p:nvGrpSpPr>
                <p:cNvPr id="33850" name="Group 29">
                  <a:extLst>
                    <a:ext uri="{FF2B5EF4-FFF2-40B4-BE49-F238E27FC236}">
                      <a16:creationId xmlns:a16="http://schemas.microsoft.com/office/drawing/2014/main" id="{86CBA3A9-176D-4608-ACB1-4DA7B88DA8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84" y="3473"/>
                  <a:ext cx="317" cy="299"/>
                  <a:chOff x="3684" y="3473"/>
                  <a:chExt cx="317" cy="299"/>
                </a:xfrm>
              </p:grpSpPr>
              <p:grpSp>
                <p:nvGrpSpPr>
                  <p:cNvPr id="33851" name="Group 30">
                    <a:extLst>
                      <a:ext uri="{FF2B5EF4-FFF2-40B4-BE49-F238E27FC236}">
                        <a16:creationId xmlns:a16="http://schemas.microsoft.com/office/drawing/2014/main" id="{03FB2073-18E6-40A6-89D0-D4DE70B5D2F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84" y="3473"/>
                    <a:ext cx="317" cy="299"/>
                    <a:chOff x="3684" y="3473"/>
                    <a:chExt cx="317" cy="299"/>
                  </a:xfrm>
                </p:grpSpPr>
                <p:sp>
                  <p:nvSpPr>
                    <p:cNvPr id="33853" name="Freeform 31">
                      <a:extLst>
                        <a:ext uri="{FF2B5EF4-FFF2-40B4-BE49-F238E27FC236}">
                          <a16:creationId xmlns:a16="http://schemas.microsoft.com/office/drawing/2014/main" id="{23F48823-4B51-4607-87BE-6842A950DE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84" y="3473"/>
                      <a:ext cx="317" cy="299"/>
                    </a:xfrm>
                    <a:custGeom>
                      <a:avLst/>
                      <a:gdLst>
                        <a:gd name="T0" fmla="*/ 62 w 317"/>
                        <a:gd name="T1" fmla="*/ 22 h 299"/>
                        <a:gd name="T2" fmla="*/ 0 w 317"/>
                        <a:gd name="T3" fmla="*/ 26 h 299"/>
                        <a:gd name="T4" fmla="*/ 19 w 317"/>
                        <a:gd name="T5" fmla="*/ 63 h 299"/>
                        <a:gd name="T6" fmla="*/ 65 w 317"/>
                        <a:gd name="T7" fmla="*/ 105 h 299"/>
                        <a:gd name="T8" fmla="*/ 60 w 317"/>
                        <a:gd name="T9" fmla="*/ 144 h 299"/>
                        <a:gd name="T10" fmla="*/ 151 w 317"/>
                        <a:gd name="T11" fmla="*/ 298 h 299"/>
                        <a:gd name="T12" fmla="*/ 157 w 317"/>
                        <a:gd name="T13" fmla="*/ 298 h 299"/>
                        <a:gd name="T14" fmla="*/ 179 w 317"/>
                        <a:gd name="T15" fmla="*/ 269 h 299"/>
                        <a:gd name="T16" fmla="*/ 206 w 317"/>
                        <a:gd name="T17" fmla="*/ 217 h 299"/>
                        <a:gd name="T18" fmla="*/ 248 w 317"/>
                        <a:gd name="T19" fmla="*/ 154 h 299"/>
                        <a:gd name="T20" fmla="*/ 258 w 317"/>
                        <a:gd name="T21" fmla="*/ 94 h 299"/>
                        <a:gd name="T22" fmla="*/ 316 w 317"/>
                        <a:gd name="T23" fmla="*/ 31 h 299"/>
                        <a:gd name="T24" fmla="*/ 259 w 317"/>
                        <a:gd name="T25" fmla="*/ 0 h 299"/>
                        <a:gd name="T26" fmla="*/ 205 w 317"/>
                        <a:gd name="T27" fmla="*/ 39 h 299"/>
                        <a:gd name="T28" fmla="*/ 154 w 317"/>
                        <a:gd name="T29" fmla="*/ 36 h 299"/>
                        <a:gd name="T30" fmla="*/ 87 w 317"/>
                        <a:gd name="T31" fmla="*/ 17 h 299"/>
                        <a:gd name="T32" fmla="*/ 62 w 317"/>
                        <a:gd name="T33" fmla="*/ 22 h 29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317"/>
                        <a:gd name="T52" fmla="*/ 0 h 299"/>
                        <a:gd name="T53" fmla="*/ 317 w 317"/>
                        <a:gd name="T54" fmla="*/ 299 h 29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317" h="299">
                          <a:moveTo>
                            <a:pt x="62" y="22"/>
                          </a:moveTo>
                          <a:lnTo>
                            <a:pt x="0" y="26"/>
                          </a:lnTo>
                          <a:lnTo>
                            <a:pt x="19" y="63"/>
                          </a:lnTo>
                          <a:lnTo>
                            <a:pt x="65" y="105"/>
                          </a:lnTo>
                          <a:lnTo>
                            <a:pt x="60" y="144"/>
                          </a:lnTo>
                          <a:lnTo>
                            <a:pt x="151" y="298"/>
                          </a:lnTo>
                          <a:lnTo>
                            <a:pt x="157" y="298"/>
                          </a:lnTo>
                          <a:lnTo>
                            <a:pt x="179" y="269"/>
                          </a:lnTo>
                          <a:lnTo>
                            <a:pt x="206" y="217"/>
                          </a:lnTo>
                          <a:lnTo>
                            <a:pt x="248" y="154"/>
                          </a:lnTo>
                          <a:lnTo>
                            <a:pt x="258" y="94"/>
                          </a:lnTo>
                          <a:lnTo>
                            <a:pt x="316" y="31"/>
                          </a:lnTo>
                          <a:lnTo>
                            <a:pt x="259" y="0"/>
                          </a:lnTo>
                          <a:lnTo>
                            <a:pt x="205" y="39"/>
                          </a:lnTo>
                          <a:lnTo>
                            <a:pt x="154" y="36"/>
                          </a:lnTo>
                          <a:lnTo>
                            <a:pt x="87" y="17"/>
                          </a:lnTo>
                          <a:lnTo>
                            <a:pt x="62" y="22"/>
                          </a:lnTo>
                        </a:path>
                      </a:pathLst>
                    </a:custGeom>
                    <a:solidFill>
                      <a:srgbClr val="E0E0E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grpSp>
                  <p:nvGrpSpPr>
                    <p:cNvPr id="33854" name="Group 32">
                      <a:extLst>
                        <a:ext uri="{FF2B5EF4-FFF2-40B4-BE49-F238E27FC236}">
                          <a16:creationId xmlns:a16="http://schemas.microsoft.com/office/drawing/2014/main" id="{7C627C12-FE51-4FA7-ABAE-8193A76FB8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20" y="3545"/>
                      <a:ext cx="232" cy="35"/>
                      <a:chOff x="3720" y="3545"/>
                      <a:chExt cx="232" cy="35"/>
                    </a:xfrm>
                  </p:grpSpPr>
                  <p:sp>
                    <p:nvSpPr>
                      <p:cNvPr id="33855" name="Freeform 33">
                        <a:extLst>
                          <a:ext uri="{FF2B5EF4-FFF2-40B4-BE49-F238E27FC236}">
                            <a16:creationId xmlns:a16="http://schemas.microsoft.com/office/drawing/2014/main" id="{67D62ECC-06EE-4C18-B686-3D5B91AE20F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9" y="3545"/>
                        <a:ext cx="63" cy="30"/>
                      </a:xfrm>
                      <a:custGeom>
                        <a:avLst/>
                        <a:gdLst>
                          <a:gd name="T0" fmla="*/ 0 w 63"/>
                          <a:gd name="T1" fmla="*/ 0 h 30"/>
                          <a:gd name="T2" fmla="*/ 31 w 63"/>
                          <a:gd name="T3" fmla="*/ 22 h 30"/>
                          <a:gd name="T4" fmla="*/ 62 w 63"/>
                          <a:gd name="T5" fmla="*/ 11 h 30"/>
                          <a:gd name="T6" fmla="*/ 30 w 63"/>
                          <a:gd name="T7" fmla="*/ 29 h 30"/>
                          <a:gd name="T8" fmla="*/ 0 w 63"/>
                          <a:gd name="T9" fmla="*/ 0 h 3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3"/>
                          <a:gd name="T16" fmla="*/ 0 h 30"/>
                          <a:gd name="T17" fmla="*/ 63 w 63"/>
                          <a:gd name="T18" fmla="*/ 30 h 30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3" h="30">
                            <a:moveTo>
                              <a:pt x="0" y="0"/>
                            </a:moveTo>
                            <a:lnTo>
                              <a:pt x="31" y="22"/>
                            </a:lnTo>
                            <a:lnTo>
                              <a:pt x="62" y="11"/>
                            </a:lnTo>
                            <a:lnTo>
                              <a:pt x="30" y="2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 sz="1350"/>
                      </a:p>
                    </p:txBody>
                  </p:sp>
                  <p:sp>
                    <p:nvSpPr>
                      <p:cNvPr id="33856" name="Freeform 34">
                        <a:extLst>
                          <a:ext uri="{FF2B5EF4-FFF2-40B4-BE49-F238E27FC236}">
                            <a16:creationId xmlns:a16="http://schemas.microsoft.com/office/drawing/2014/main" id="{B7E8FCA9-2B15-4B48-8B60-3F465382D71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20" y="3547"/>
                        <a:ext cx="74" cy="33"/>
                      </a:xfrm>
                      <a:custGeom>
                        <a:avLst/>
                        <a:gdLst>
                          <a:gd name="T0" fmla="*/ 73 w 74"/>
                          <a:gd name="T1" fmla="*/ 0 h 33"/>
                          <a:gd name="T2" fmla="*/ 59 w 74"/>
                          <a:gd name="T3" fmla="*/ 26 h 33"/>
                          <a:gd name="T4" fmla="*/ 0 w 74"/>
                          <a:gd name="T5" fmla="*/ 4 h 33"/>
                          <a:gd name="T6" fmla="*/ 60 w 74"/>
                          <a:gd name="T7" fmla="*/ 32 h 33"/>
                          <a:gd name="T8" fmla="*/ 73 w 74"/>
                          <a:gd name="T9" fmla="*/ 0 h 3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4"/>
                          <a:gd name="T16" fmla="*/ 0 h 33"/>
                          <a:gd name="T17" fmla="*/ 74 w 74"/>
                          <a:gd name="T18" fmla="*/ 33 h 3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4" h="33">
                            <a:moveTo>
                              <a:pt x="73" y="0"/>
                            </a:moveTo>
                            <a:lnTo>
                              <a:pt x="59" y="26"/>
                            </a:lnTo>
                            <a:lnTo>
                              <a:pt x="0" y="4"/>
                            </a:lnTo>
                            <a:lnTo>
                              <a:pt x="60" y="32"/>
                            </a:lnTo>
                            <a:lnTo>
                              <a:pt x="73" y="0"/>
                            </a:lnTo>
                          </a:path>
                        </a:pathLst>
                      </a:custGeom>
                      <a:solidFill>
                        <a:srgbClr val="C0C0C0"/>
                      </a:solidFill>
                      <a:ln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 sz="1350"/>
                      </a:p>
                    </p:txBody>
                  </p:sp>
                </p:grpSp>
              </p:grpSp>
              <p:sp>
                <p:nvSpPr>
                  <p:cNvPr id="33852" name="Freeform 35">
                    <a:extLst>
                      <a:ext uri="{FF2B5EF4-FFF2-40B4-BE49-F238E27FC236}">
                        <a16:creationId xmlns:a16="http://schemas.microsoft.com/office/drawing/2014/main" id="{B51B2B83-519A-45EC-8665-E3071536D2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6" y="3512"/>
                    <a:ext cx="108" cy="260"/>
                  </a:xfrm>
                  <a:custGeom>
                    <a:avLst/>
                    <a:gdLst>
                      <a:gd name="T0" fmla="*/ 31 w 108"/>
                      <a:gd name="T1" fmla="*/ 0 h 260"/>
                      <a:gd name="T2" fmla="*/ 12 w 108"/>
                      <a:gd name="T3" fmla="*/ 35 h 260"/>
                      <a:gd name="T4" fmla="*/ 39 w 108"/>
                      <a:gd name="T5" fmla="*/ 72 h 260"/>
                      <a:gd name="T6" fmla="*/ 33 w 108"/>
                      <a:gd name="T7" fmla="*/ 89 h 260"/>
                      <a:gd name="T8" fmla="*/ 16 w 108"/>
                      <a:gd name="T9" fmla="*/ 110 h 260"/>
                      <a:gd name="T10" fmla="*/ 0 w 108"/>
                      <a:gd name="T11" fmla="*/ 174 h 260"/>
                      <a:gd name="T12" fmla="*/ 46 w 108"/>
                      <a:gd name="T13" fmla="*/ 259 h 260"/>
                      <a:gd name="T14" fmla="*/ 60 w 108"/>
                      <a:gd name="T15" fmla="*/ 259 h 260"/>
                      <a:gd name="T16" fmla="*/ 107 w 108"/>
                      <a:gd name="T17" fmla="*/ 177 h 260"/>
                      <a:gd name="T18" fmla="*/ 97 w 108"/>
                      <a:gd name="T19" fmla="*/ 112 h 260"/>
                      <a:gd name="T20" fmla="*/ 83 w 108"/>
                      <a:gd name="T21" fmla="*/ 91 h 260"/>
                      <a:gd name="T22" fmla="*/ 72 w 108"/>
                      <a:gd name="T23" fmla="*/ 72 h 260"/>
                      <a:gd name="T24" fmla="*/ 96 w 108"/>
                      <a:gd name="T25" fmla="*/ 35 h 260"/>
                      <a:gd name="T26" fmla="*/ 83 w 108"/>
                      <a:gd name="T27" fmla="*/ 0 h 260"/>
                      <a:gd name="T28" fmla="*/ 31 w 108"/>
                      <a:gd name="T29" fmla="*/ 0 h 26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108"/>
                      <a:gd name="T46" fmla="*/ 0 h 260"/>
                      <a:gd name="T47" fmla="*/ 108 w 108"/>
                      <a:gd name="T48" fmla="*/ 260 h 26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108" h="260">
                        <a:moveTo>
                          <a:pt x="31" y="0"/>
                        </a:moveTo>
                        <a:lnTo>
                          <a:pt x="12" y="35"/>
                        </a:lnTo>
                        <a:lnTo>
                          <a:pt x="39" y="72"/>
                        </a:lnTo>
                        <a:lnTo>
                          <a:pt x="33" y="89"/>
                        </a:lnTo>
                        <a:lnTo>
                          <a:pt x="16" y="110"/>
                        </a:lnTo>
                        <a:lnTo>
                          <a:pt x="0" y="174"/>
                        </a:lnTo>
                        <a:lnTo>
                          <a:pt x="46" y="259"/>
                        </a:lnTo>
                        <a:lnTo>
                          <a:pt x="60" y="259"/>
                        </a:lnTo>
                        <a:lnTo>
                          <a:pt x="107" y="177"/>
                        </a:lnTo>
                        <a:lnTo>
                          <a:pt x="97" y="112"/>
                        </a:lnTo>
                        <a:lnTo>
                          <a:pt x="83" y="91"/>
                        </a:lnTo>
                        <a:lnTo>
                          <a:pt x="72" y="72"/>
                        </a:lnTo>
                        <a:lnTo>
                          <a:pt x="96" y="35"/>
                        </a:lnTo>
                        <a:lnTo>
                          <a:pt x="83" y="0"/>
                        </a:lnTo>
                        <a:lnTo>
                          <a:pt x="31" y="0"/>
                        </a:lnTo>
                      </a:path>
                    </a:pathLst>
                  </a:custGeom>
                  <a:solidFill>
                    <a:srgbClr val="00808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 sz="1350"/>
                  </a:p>
                </p:txBody>
              </p:sp>
            </p:grpSp>
          </p:grpSp>
          <p:grpSp>
            <p:nvGrpSpPr>
              <p:cNvPr id="33842" name="Group 36">
                <a:extLst>
                  <a:ext uri="{FF2B5EF4-FFF2-40B4-BE49-F238E27FC236}">
                    <a16:creationId xmlns:a16="http://schemas.microsoft.com/office/drawing/2014/main" id="{EA3145AA-4A5D-4FED-A309-4244A6151D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30" y="3746"/>
                <a:ext cx="295" cy="184"/>
                <a:chOff x="3630" y="3746"/>
                <a:chExt cx="295" cy="184"/>
              </a:xfrm>
            </p:grpSpPr>
            <p:sp>
              <p:nvSpPr>
                <p:cNvPr id="33843" name="Freeform 37">
                  <a:extLst>
                    <a:ext uri="{FF2B5EF4-FFF2-40B4-BE49-F238E27FC236}">
                      <a16:creationId xmlns:a16="http://schemas.microsoft.com/office/drawing/2014/main" id="{5A76E992-B72F-4F57-858C-A8BD3272B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9" y="3746"/>
                  <a:ext cx="216" cy="176"/>
                </a:xfrm>
                <a:custGeom>
                  <a:avLst/>
                  <a:gdLst>
                    <a:gd name="T0" fmla="*/ 0 w 216"/>
                    <a:gd name="T1" fmla="*/ 61 h 176"/>
                    <a:gd name="T2" fmla="*/ 57 w 216"/>
                    <a:gd name="T3" fmla="*/ 20 h 176"/>
                    <a:gd name="T4" fmla="*/ 88 w 216"/>
                    <a:gd name="T5" fmla="*/ 10 h 176"/>
                    <a:gd name="T6" fmla="*/ 119 w 216"/>
                    <a:gd name="T7" fmla="*/ 0 h 176"/>
                    <a:gd name="T8" fmla="*/ 143 w 216"/>
                    <a:gd name="T9" fmla="*/ 0 h 176"/>
                    <a:gd name="T10" fmla="*/ 174 w 216"/>
                    <a:gd name="T11" fmla="*/ 3 h 176"/>
                    <a:gd name="T12" fmla="*/ 194 w 216"/>
                    <a:gd name="T13" fmla="*/ 8 h 176"/>
                    <a:gd name="T14" fmla="*/ 210 w 216"/>
                    <a:gd name="T15" fmla="*/ 17 h 176"/>
                    <a:gd name="T16" fmla="*/ 215 w 216"/>
                    <a:gd name="T17" fmla="*/ 24 h 176"/>
                    <a:gd name="T18" fmla="*/ 215 w 216"/>
                    <a:gd name="T19" fmla="*/ 29 h 176"/>
                    <a:gd name="T20" fmla="*/ 211 w 216"/>
                    <a:gd name="T21" fmla="*/ 38 h 176"/>
                    <a:gd name="T22" fmla="*/ 201 w 216"/>
                    <a:gd name="T23" fmla="*/ 44 h 176"/>
                    <a:gd name="T24" fmla="*/ 188 w 216"/>
                    <a:gd name="T25" fmla="*/ 49 h 176"/>
                    <a:gd name="T26" fmla="*/ 197 w 216"/>
                    <a:gd name="T27" fmla="*/ 58 h 176"/>
                    <a:gd name="T28" fmla="*/ 206 w 216"/>
                    <a:gd name="T29" fmla="*/ 67 h 176"/>
                    <a:gd name="T30" fmla="*/ 208 w 216"/>
                    <a:gd name="T31" fmla="*/ 72 h 176"/>
                    <a:gd name="T32" fmla="*/ 205 w 216"/>
                    <a:gd name="T33" fmla="*/ 80 h 176"/>
                    <a:gd name="T34" fmla="*/ 199 w 216"/>
                    <a:gd name="T35" fmla="*/ 85 h 176"/>
                    <a:gd name="T36" fmla="*/ 190 w 216"/>
                    <a:gd name="T37" fmla="*/ 91 h 176"/>
                    <a:gd name="T38" fmla="*/ 174 w 216"/>
                    <a:gd name="T39" fmla="*/ 91 h 176"/>
                    <a:gd name="T40" fmla="*/ 177 w 216"/>
                    <a:gd name="T41" fmla="*/ 100 h 176"/>
                    <a:gd name="T42" fmla="*/ 181 w 216"/>
                    <a:gd name="T43" fmla="*/ 106 h 176"/>
                    <a:gd name="T44" fmla="*/ 178 w 216"/>
                    <a:gd name="T45" fmla="*/ 116 h 176"/>
                    <a:gd name="T46" fmla="*/ 171 w 216"/>
                    <a:gd name="T47" fmla="*/ 121 h 176"/>
                    <a:gd name="T48" fmla="*/ 160 w 216"/>
                    <a:gd name="T49" fmla="*/ 124 h 176"/>
                    <a:gd name="T50" fmla="*/ 146 w 216"/>
                    <a:gd name="T51" fmla="*/ 124 h 176"/>
                    <a:gd name="T52" fmla="*/ 152 w 216"/>
                    <a:gd name="T53" fmla="*/ 128 h 176"/>
                    <a:gd name="T54" fmla="*/ 157 w 216"/>
                    <a:gd name="T55" fmla="*/ 135 h 176"/>
                    <a:gd name="T56" fmla="*/ 156 w 216"/>
                    <a:gd name="T57" fmla="*/ 142 h 176"/>
                    <a:gd name="T58" fmla="*/ 151 w 216"/>
                    <a:gd name="T59" fmla="*/ 146 h 176"/>
                    <a:gd name="T60" fmla="*/ 144 w 216"/>
                    <a:gd name="T61" fmla="*/ 149 h 176"/>
                    <a:gd name="T62" fmla="*/ 135 w 216"/>
                    <a:gd name="T63" fmla="*/ 153 h 176"/>
                    <a:gd name="T64" fmla="*/ 121 w 216"/>
                    <a:gd name="T65" fmla="*/ 154 h 176"/>
                    <a:gd name="T66" fmla="*/ 107 w 216"/>
                    <a:gd name="T67" fmla="*/ 154 h 176"/>
                    <a:gd name="T68" fmla="*/ 93 w 216"/>
                    <a:gd name="T69" fmla="*/ 164 h 176"/>
                    <a:gd name="T70" fmla="*/ 84 w 216"/>
                    <a:gd name="T71" fmla="*/ 169 h 176"/>
                    <a:gd name="T72" fmla="*/ 70 w 216"/>
                    <a:gd name="T73" fmla="*/ 173 h 176"/>
                    <a:gd name="T74" fmla="*/ 54 w 216"/>
                    <a:gd name="T75" fmla="*/ 175 h 176"/>
                    <a:gd name="T76" fmla="*/ 37 w 216"/>
                    <a:gd name="T77" fmla="*/ 171 h 176"/>
                    <a:gd name="T78" fmla="*/ 0 w 216"/>
                    <a:gd name="T79" fmla="*/ 138 h 176"/>
                    <a:gd name="T80" fmla="*/ 0 w 216"/>
                    <a:gd name="T81" fmla="*/ 99 h 176"/>
                    <a:gd name="T82" fmla="*/ 0 w 216"/>
                    <a:gd name="T83" fmla="*/ 61 h 17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16"/>
                    <a:gd name="T127" fmla="*/ 0 h 176"/>
                    <a:gd name="T128" fmla="*/ 216 w 216"/>
                    <a:gd name="T129" fmla="*/ 176 h 17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16" h="176">
                      <a:moveTo>
                        <a:pt x="0" y="61"/>
                      </a:moveTo>
                      <a:lnTo>
                        <a:pt x="57" y="20"/>
                      </a:lnTo>
                      <a:lnTo>
                        <a:pt x="88" y="10"/>
                      </a:lnTo>
                      <a:lnTo>
                        <a:pt x="119" y="0"/>
                      </a:lnTo>
                      <a:lnTo>
                        <a:pt x="143" y="0"/>
                      </a:lnTo>
                      <a:lnTo>
                        <a:pt x="174" y="3"/>
                      </a:lnTo>
                      <a:lnTo>
                        <a:pt x="194" y="8"/>
                      </a:lnTo>
                      <a:lnTo>
                        <a:pt x="210" y="17"/>
                      </a:lnTo>
                      <a:lnTo>
                        <a:pt x="215" y="24"/>
                      </a:lnTo>
                      <a:lnTo>
                        <a:pt x="215" y="29"/>
                      </a:lnTo>
                      <a:lnTo>
                        <a:pt x="211" y="38"/>
                      </a:lnTo>
                      <a:lnTo>
                        <a:pt x="201" y="44"/>
                      </a:lnTo>
                      <a:lnTo>
                        <a:pt x="188" y="49"/>
                      </a:lnTo>
                      <a:lnTo>
                        <a:pt x="197" y="58"/>
                      </a:lnTo>
                      <a:lnTo>
                        <a:pt x="206" y="67"/>
                      </a:lnTo>
                      <a:lnTo>
                        <a:pt x="208" y="72"/>
                      </a:lnTo>
                      <a:lnTo>
                        <a:pt x="205" y="80"/>
                      </a:lnTo>
                      <a:lnTo>
                        <a:pt x="199" y="85"/>
                      </a:lnTo>
                      <a:lnTo>
                        <a:pt x="190" y="91"/>
                      </a:lnTo>
                      <a:lnTo>
                        <a:pt x="174" y="91"/>
                      </a:lnTo>
                      <a:lnTo>
                        <a:pt x="177" y="100"/>
                      </a:lnTo>
                      <a:lnTo>
                        <a:pt x="181" y="106"/>
                      </a:lnTo>
                      <a:lnTo>
                        <a:pt x="178" y="116"/>
                      </a:lnTo>
                      <a:lnTo>
                        <a:pt x="171" y="121"/>
                      </a:lnTo>
                      <a:lnTo>
                        <a:pt x="160" y="124"/>
                      </a:lnTo>
                      <a:lnTo>
                        <a:pt x="146" y="124"/>
                      </a:lnTo>
                      <a:lnTo>
                        <a:pt x="152" y="128"/>
                      </a:lnTo>
                      <a:lnTo>
                        <a:pt x="157" y="135"/>
                      </a:lnTo>
                      <a:lnTo>
                        <a:pt x="156" y="142"/>
                      </a:lnTo>
                      <a:lnTo>
                        <a:pt x="151" y="146"/>
                      </a:lnTo>
                      <a:lnTo>
                        <a:pt x="144" y="149"/>
                      </a:lnTo>
                      <a:lnTo>
                        <a:pt x="135" y="153"/>
                      </a:lnTo>
                      <a:lnTo>
                        <a:pt x="121" y="154"/>
                      </a:lnTo>
                      <a:lnTo>
                        <a:pt x="107" y="154"/>
                      </a:lnTo>
                      <a:lnTo>
                        <a:pt x="93" y="164"/>
                      </a:lnTo>
                      <a:lnTo>
                        <a:pt x="84" y="169"/>
                      </a:lnTo>
                      <a:lnTo>
                        <a:pt x="70" y="173"/>
                      </a:lnTo>
                      <a:lnTo>
                        <a:pt x="54" y="175"/>
                      </a:lnTo>
                      <a:lnTo>
                        <a:pt x="37" y="171"/>
                      </a:lnTo>
                      <a:lnTo>
                        <a:pt x="0" y="138"/>
                      </a:lnTo>
                      <a:lnTo>
                        <a:pt x="0" y="99"/>
                      </a:lnTo>
                      <a:lnTo>
                        <a:pt x="0" y="61"/>
                      </a:lnTo>
                    </a:path>
                  </a:pathLst>
                </a:custGeom>
                <a:solidFill>
                  <a:srgbClr val="E0A08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 sz="1350"/>
                </a:p>
              </p:txBody>
            </p:sp>
            <p:sp>
              <p:nvSpPr>
                <p:cNvPr id="33844" name="Freeform 38">
                  <a:extLst>
                    <a:ext uri="{FF2B5EF4-FFF2-40B4-BE49-F238E27FC236}">
                      <a16:creationId xmlns:a16="http://schemas.microsoft.com/office/drawing/2014/main" id="{388545CE-EC05-4A5A-B9B7-B97A74818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" y="3776"/>
                  <a:ext cx="109" cy="154"/>
                </a:xfrm>
                <a:custGeom>
                  <a:avLst/>
                  <a:gdLst>
                    <a:gd name="T0" fmla="*/ 97 w 109"/>
                    <a:gd name="T1" fmla="*/ 18 h 154"/>
                    <a:gd name="T2" fmla="*/ 108 w 109"/>
                    <a:gd name="T3" fmla="*/ 3 h 154"/>
                    <a:gd name="T4" fmla="*/ 85 w 109"/>
                    <a:gd name="T5" fmla="*/ 6 h 154"/>
                    <a:gd name="T6" fmla="*/ 64 w 109"/>
                    <a:gd name="T7" fmla="*/ 5 h 154"/>
                    <a:gd name="T8" fmla="*/ 41 w 109"/>
                    <a:gd name="T9" fmla="*/ 5 h 154"/>
                    <a:gd name="T10" fmla="*/ 12 w 109"/>
                    <a:gd name="T11" fmla="*/ 0 h 154"/>
                    <a:gd name="T12" fmla="*/ 14 w 109"/>
                    <a:gd name="T13" fmla="*/ 30 h 154"/>
                    <a:gd name="T14" fmla="*/ 8 w 109"/>
                    <a:gd name="T15" fmla="*/ 54 h 154"/>
                    <a:gd name="T16" fmla="*/ 5 w 109"/>
                    <a:gd name="T17" fmla="*/ 75 h 154"/>
                    <a:gd name="T18" fmla="*/ 0 w 109"/>
                    <a:gd name="T19" fmla="*/ 91 h 154"/>
                    <a:gd name="T20" fmla="*/ 2 w 109"/>
                    <a:gd name="T21" fmla="*/ 104 h 154"/>
                    <a:gd name="T22" fmla="*/ 10 w 109"/>
                    <a:gd name="T23" fmla="*/ 116 h 154"/>
                    <a:gd name="T24" fmla="*/ 12 w 109"/>
                    <a:gd name="T25" fmla="*/ 130 h 154"/>
                    <a:gd name="T26" fmla="*/ 12 w 109"/>
                    <a:gd name="T27" fmla="*/ 141 h 154"/>
                    <a:gd name="T28" fmla="*/ 5 w 109"/>
                    <a:gd name="T29" fmla="*/ 153 h 154"/>
                    <a:gd name="T30" fmla="*/ 27 w 109"/>
                    <a:gd name="T31" fmla="*/ 152 h 154"/>
                    <a:gd name="T32" fmla="*/ 42 w 109"/>
                    <a:gd name="T33" fmla="*/ 147 h 154"/>
                    <a:gd name="T34" fmla="*/ 64 w 109"/>
                    <a:gd name="T35" fmla="*/ 147 h 154"/>
                    <a:gd name="T36" fmla="*/ 75 w 109"/>
                    <a:gd name="T37" fmla="*/ 142 h 154"/>
                    <a:gd name="T38" fmla="*/ 94 w 109"/>
                    <a:gd name="T39" fmla="*/ 145 h 154"/>
                    <a:gd name="T40" fmla="*/ 105 w 109"/>
                    <a:gd name="T41" fmla="*/ 144 h 154"/>
                    <a:gd name="T42" fmla="*/ 99 w 109"/>
                    <a:gd name="T43" fmla="*/ 131 h 154"/>
                    <a:gd name="T44" fmla="*/ 86 w 109"/>
                    <a:gd name="T45" fmla="*/ 119 h 154"/>
                    <a:gd name="T46" fmla="*/ 81 w 109"/>
                    <a:gd name="T47" fmla="*/ 104 h 154"/>
                    <a:gd name="T48" fmla="*/ 85 w 109"/>
                    <a:gd name="T49" fmla="*/ 81 h 154"/>
                    <a:gd name="T50" fmla="*/ 81 w 109"/>
                    <a:gd name="T51" fmla="*/ 61 h 154"/>
                    <a:gd name="T52" fmla="*/ 83 w 109"/>
                    <a:gd name="T53" fmla="*/ 38 h 154"/>
                    <a:gd name="T54" fmla="*/ 97 w 109"/>
                    <a:gd name="T55" fmla="*/ 18 h 15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09"/>
                    <a:gd name="T85" fmla="*/ 0 h 154"/>
                    <a:gd name="T86" fmla="*/ 109 w 109"/>
                    <a:gd name="T87" fmla="*/ 154 h 154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09" h="154">
                      <a:moveTo>
                        <a:pt x="97" y="18"/>
                      </a:moveTo>
                      <a:lnTo>
                        <a:pt x="108" y="3"/>
                      </a:lnTo>
                      <a:lnTo>
                        <a:pt x="85" y="6"/>
                      </a:lnTo>
                      <a:lnTo>
                        <a:pt x="64" y="5"/>
                      </a:lnTo>
                      <a:lnTo>
                        <a:pt x="41" y="5"/>
                      </a:lnTo>
                      <a:lnTo>
                        <a:pt x="12" y="0"/>
                      </a:lnTo>
                      <a:lnTo>
                        <a:pt x="14" y="30"/>
                      </a:lnTo>
                      <a:lnTo>
                        <a:pt x="8" y="54"/>
                      </a:lnTo>
                      <a:lnTo>
                        <a:pt x="5" y="75"/>
                      </a:lnTo>
                      <a:lnTo>
                        <a:pt x="0" y="91"/>
                      </a:lnTo>
                      <a:lnTo>
                        <a:pt x="2" y="104"/>
                      </a:lnTo>
                      <a:lnTo>
                        <a:pt x="10" y="116"/>
                      </a:lnTo>
                      <a:lnTo>
                        <a:pt x="12" y="130"/>
                      </a:lnTo>
                      <a:lnTo>
                        <a:pt x="12" y="141"/>
                      </a:lnTo>
                      <a:lnTo>
                        <a:pt x="5" y="153"/>
                      </a:lnTo>
                      <a:lnTo>
                        <a:pt x="27" y="152"/>
                      </a:lnTo>
                      <a:lnTo>
                        <a:pt x="42" y="147"/>
                      </a:lnTo>
                      <a:lnTo>
                        <a:pt x="64" y="147"/>
                      </a:lnTo>
                      <a:lnTo>
                        <a:pt x="75" y="142"/>
                      </a:lnTo>
                      <a:lnTo>
                        <a:pt x="94" y="145"/>
                      </a:lnTo>
                      <a:lnTo>
                        <a:pt x="105" y="144"/>
                      </a:lnTo>
                      <a:lnTo>
                        <a:pt x="99" y="131"/>
                      </a:lnTo>
                      <a:lnTo>
                        <a:pt x="86" y="119"/>
                      </a:lnTo>
                      <a:lnTo>
                        <a:pt x="81" y="104"/>
                      </a:lnTo>
                      <a:lnTo>
                        <a:pt x="85" y="81"/>
                      </a:lnTo>
                      <a:lnTo>
                        <a:pt x="81" y="61"/>
                      </a:lnTo>
                      <a:lnTo>
                        <a:pt x="83" y="38"/>
                      </a:lnTo>
                      <a:lnTo>
                        <a:pt x="97" y="18"/>
                      </a:lnTo>
                    </a:path>
                  </a:pathLst>
                </a:custGeom>
                <a:solidFill>
                  <a:srgbClr val="E0E0E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 sz="1350"/>
                </a:p>
              </p:txBody>
            </p:sp>
            <p:sp>
              <p:nvSpPr>
                <p:cNvPr id="33845" name="Freeform 39">
                  <a:extLst>
                    <a:ext uri="{FF2B5EF4-FFF2-40B4-BE49-F238E27FC236}">
                      <a16:creationId xmlns:a16="http://schemas.microsoft.com/office/drawing/2014/main" id="{FD9EDEA4-06B7-4212-A9DF-3420645502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" y="3785"/>
                  <a:ext cx="74" cy="12"/>
                </a:xfrm>
                <a:custGeom>
                  <a:avLst/>
                  <a:gdLst>
                    <a:gd name="T0" fmla="*/ 0 w 74"/>
                    <a:gd name="T1" fmla="*/ 11 h 12"/>
                    <a:gd name="T2" fmla="*/ 10 w 74"/>
                    <a:gd name="T3" fmla="*/ 7 h 12"/>
                    <a:gd name="T4" fmla="*/ 16 w 74"/>
                    <a:gd name="T5" fmla="*/ 4 h 12"/>
                    <a:gd name="T6" fmla="*/ 27 w 74"/>
                    <a:gd name="T7" fmla="*/ 1 h 12"/>
                    <a:gd name="T8" fmla="*/ 38 w 74"/>
                    <a:gd name="T9" fmla="*/ 0 h 12"/>
                    <a:gd name="T10" fmla="*/ 46 w 74"/>
                    <a:gd name="T11" fmla="*/ 0 h 12"/>
                    <a:gd name="T12" fmla="*/ 55 w 74"/>
                    <a:gd name="T13" fmla="*/ 2 h 12"/>
                    <a:gd name="T14" fmla="*/ 64 w 74"/>
                    <a:gd name="T15" fmla="*/ 5 h 12"/>
                    <a:gd name="T16" fmla="*/ 73 w 74"/>
                    <a:gd name="T17" fmla="*/ 9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4"/>
                    <a:gd name="T28" fmla="*/ 0 h 12"/>
                    <a:gd name="T29" fmla="*/ 74 w 74"/>
                    <a:gd name="T30" fmla="*/ 12 h 1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4" h="12">
                      <a:moveTo>
                        <a:pt x="0" y="11"/>
                      </a:moveTo>
                      <a:lnTo>
                        <a:pt x="10" y="7"/>
                      </a:lnTo>
                      <a:lnTo>
                        <a:pt x="16" y="4"/>
                      </a:lnTo>
                      <a:lnTo>
                        <a:pt x="27" y="1"/>
                      </a:lnTo>
                      <a:lnTo>
                        <a:pt x="38" y="0"/>
                      </a:lnTo>
                      <a:lnTo>
                        <a:pt x="46" y="0"/>
                      </a:lnTo>
                      <a:lnTo>
                        <a:pt x="55" y="2"/>
                      </a:lnTo>
                      <a:lnTo>
                        <a:pt x="64" y="5"/>
                      </a:lnTo>
                      <a:lnTo>
                        <a:pt x="73" y="9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 sz="1350"/>
                </a:p>
              </p:txBody>
            </p:sp>
            <p:sp>
              <p:nvSpPr>
                <p:cNvPr id="33846" name="Freeform 40">
                  <a:extLst>
                    <a:ext uri="{FF2B5EF4-FFF2-40B4-BE49-F238E27FC236}">
                      <a16:creationId xmlns:a16="http://schemas.microsoft.com/office/drawing/2014/main" id="{50D26108-3208-4395-AB73-E0D7BB627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5" y="3824"/>
                  <a:ext cx="70" cy="14"/>
                </a:xfrm>
                <a:custGeom>
                  <a:avLst/>
                  <a:gdLst>
                    <a:gd name="T0" fmla="*/ 0 w 70"/>
                    <a:gd name="T1" fmla="*/ 7 h 14"/>
                    <a:gd name="T2" fmla="*/ 11 w 70"/>
                    <a:gd name="T3" fmla="*/ 4 h 14"/>
                    <a:gd name="T4" fmla="*/ 25 w 70"/>
                    <a:gd name="T5" fmla="*/ 0 h 14"/>
                    <a:gd name="T6" fmla="*/ 39 w 70"/>
                    <a:gd name="T7" fmla="*/ 0 h 14"/>
                    <a:gd name="T8" fmla="*/ 51 w 70"/>
                    <a:gd name="T9" fmla="*/ 2 h 14"/>
                    <a:gd name="T10" fmla="*/ 58 w 70"/>
                    <a:gd name="T11" fmla="*/ 5 h 14"/>
                    <a:gd name="T12" fmla="*/ 65 w 70"/>
                    <a:gd name="T13" fmla="*/ 7 h 14"/>
                    <a:gd name="T14" fmla="*/ 69 w 70"/>
                    <a:gd name="T15" fmla="*/ 13 h 1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0"/>
                    <a:gd name="T25" fmla="*/ 0 h 14"/>
                    <a:gd name="T26" fmla="*/ 70 w 70"/>
                    <a:gd name="T27" fmla="*/ 14 h 1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0" h="14">
                      <a:moveTo>
                        <a:pt x="0" y="7"/>
                      </a:moveTo>
                      <a:lnTo>
                        <a:pt x="11" y="4"/>
                      </a:lnTo>
                      <a:lnTo>
                        <a:pt x="25" y="0"/>
                      </a:lnTo>
                      <a:lnTo>
                        <a:pt x="39" y="0"/>
                      </a:lnTo>
                      <a:lnTo>
                        <a:pt x="51" y="2"/>
                      </a:lnTo>
                      <a:lnTo>
                        <a:pt x="58" y="5"/>
                      </a:lnTo>
                      <a:lnTo>
                        <a:pt x="65" y="7"/>
                      </a:lnTo>
                      <a:lnTo>
                        <a:pt x="69" y="13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 sz="1350"/>
                </a:p>
              </p:txBody>
            </p:sp>
            <p:sp>
              <p:nvSpPr>
                <p:cNvPr id="33847" name="Freeform 41">
                  <a:extLst>
                    <a:ext uri="{FF2B5EF4-FFF2-40B4-BE49-F238E27FC236}">
                      <a16:creationId xmlns:a16="http://schemas.microsoft.com/office/drawing/2014/main" id="{B9080C67-9E79-467B-B8C0-B7F281627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8" y="3864"/>
                  <a:ext cx="64" cy="18"/>
                </a:xfrm>
                <a:custGeom>
                  <a:avLst/>
                  <a:gdLst>
                    <a:gd name="T0" fmla="*/ 4 w 64"/>
                    <a:gd name="T1" fmla="*/ 17 h 18"/>
                    <a:gd name="T2" fmla="*/ 0 w 64"/>
                    <a:gd name="T3" fmla="*/ 14 h 18"/>
                    <a:gd name="T4" fmla="*/ 2 w 64"/>
                    <a:gd name="T5" fmla="*/ 8 h 18"/>
                    <a:gd name="T6" fmla="*/ 8 w 64"/>
                    <a:gd name="T7" fmla="*/ 6 h 18"/>
                    <a:gd name="T8" fmla="*/ 19 w 64"/>
                    <a:gd name="T9" fmla="*/ 3 h 18"/>
                    <a:gd name="T10" fmla="*/ 30 w 64"/>
                    <a:gd name="T11" fmla="*/ 0 h 18"/>
                    <a:gd name="T12" fmla="*/ 40 w 64"/>
                    <a:gd name="T13" fmla="*/ 0 h 18"/>
                    <a:gd name="T14" fmla="*/ 49 w 64"/>
                    <a:gd name="T15" fmla="*/ 1 h 18"/>
                    <a:gd name="T16" fmla="*/ 57 w 64"/>
                    <a:gd name="T17" fmla="*/ 4 h 18"/>
                    <a:gd name="T18" fmla="*/ 63 w 64"/>
                    <a:gd name="T19" fmla="*/ 6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18"/>
                    <a:gd name="T32" fmla="*/ 64 w 64"/>
                    <a:gd name="T33" fmla="*/ 18 h 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18">
                      <a:moveTo>
                        <a:pt x="4" y="17"/>
                      </a:moveTo>
                      <a:lnTo>
                        <a:pt x="0" y="14"/>
                      </a:lnTo>
                      <a:lnTo>
                        <a:pt x="2" y="8"/>
                      </a:lnTo>
                      <a:lnTo>
                        <a:pt x="8" y="6"/>
                      </a:lnTo>
                      <a:lnTo>
                        <a:pt x="19" y="3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9" y="1"/>
                      </a:lnTo>
                      <a:lnTo>
                        <a:pt x="57" y="4"/>
                      </a:lnTo>
                      <a:lnTo>
                        <a:pt x="63" y="6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 sz="1350"/>
                </a:p>
              </p:txBody>
            </p:sp>
            <p:sp>
              <p:nvSpPr>
                <p:cNvPr id="33848" name="Rectangle 42">
                  <a:extLst>
                    <a:ext uri="{FF2B5EF4-FFF2-40B4-BE49-F238E27FC236}">
                      <a16:creationId xmlns:a16="http://schemas.microsoft.com/office/drawing/2014/main" id="{1BCFB8D7-D2CC-4C4A-9031-4142C1C11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5" y="3790"/>
                  <a:ext cx="36" cy="1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800"/>
                </a:p>
              </p:txBody>
            </p:sp>
          </p:grpSp>
        </p:grpSp>
        <p:grpSp>
          <p:nvGrpSpPr>
            <p:cNvPr id="33814" name="Group 43">
              <a:extLst>
                <a:ext uri="{FF2B5EF4-FFF2-40B4-BE49-F238E27FC236}">
                  <a16:creationId xmlns:a16="http://schemas.microsoft.com/office/drawing/2014/main" id="{4D77C016-7AEF-4908-89AF-8B10579D4D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7" y="2455"/>
              <a:ext cx="682" cy="1091"/>
              <a:chOff x="3537" y="2455"/>
              <a:chExt cx="682" cy="1091"/>
            </a:xfrm>
          </p:grpSpPr>
          <p:grpSp>
            <p:nvGrpSpPr>
              <p:cNvPr id="33815" name="Group 44">
                <a:extLst>
                  <a:ext uri="{FF2B5EF4-FFF2-40B4-BE49-F238E27FC236}">
                    <a16:creationId xmlns:a16="http://schemas.microsoft.com/office/drawing/2014/main" id="{7CA9C44F-DD74-47E9-AE26-99AD18BF83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" y="2455"/>
                <a:ext cx="682" cy="1091"/>
                <a:chOff x="3537" y="2455"/>
                <a:chExt cx="682" cy="1091"/>
              </a:xfrm>
            </p:grpSpPr>
            <p:sp>
              <p:nvSpPr>
                <p:cNvPr id="33832" name="Freeform 45">
                  <a:extLst>
                    <a:ext uri="{FF2B5EF4-FFF2-40B4-BE49-F238E27FC236}">
                      <a16:creationId xmlns:a16="http://schemas.microsoft.com/office/drawing/2014/main" id="{9AFBB585-2DA4-4E80-8F71-162A34ECF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2537"/>
                  <a:ext cx="642" cy="1009"/>
                </a:xfrm>
                <a:custGeom>
                  <a:avLst/>
                  <a:gdLst>
                    <a:gd name="T0" fmla="*/ 65 w 642"/>
                    <a:gd name="T1" fmla="*/ 452 h 1009"/>
                    <a:gd name="T2" fmla="*/ 79 w 642"/>
                    <a:gd name="T3" fmla="*/ 535 h 1009"/>
                    <a:gd name="T4" fmla="*/ 84 w 642"/>
                    <a:gd name="T5" fmla="*/ 613 h 1009"/>
                    <a:gd name="T6" fmla="*/ 91 w 642"/>
                    <a:gd name="T7" fmla="*/ 677 h 1009"/>
                    <a:gd name="T8" fmla="*/ 100 w 642"/>
                    <a:gd name="T9" fmla="*/ 739 h 1009"/>
                    <a:gd name="T10" fmla="*/ 116 w 642"/>
                    <a:gd name="T11" fmla="*/ 818 h 1009"/>
                    <a:gd name="T12" fmla="*/ 141 w 642"/>
                    <a:gd name="T13" fmla="*/ 891 h 1009"/>
                    <a:gd name="T14" fmla="*/ 153 w 642"/>
                    <a:gd name="T15" fmla="*/ 922 h 1009"/>
                    <a:gd name="T16" fmla="*/ 178 w 642"/>
                    <a:gd name="T17" fmla="*/ 962 h 1009"/>
                    <a:gd name="T18" fmla="*/ 209 w 642"/>
                    <a:gd name="T19" fmla="*/ 985 h 1009"/>
                    <a:gd name="T20" fmla="*/ 234 w 642"/>
                    <a:gd name="T21" fmla="*/ 997 h 1009"/>
                    <a:gd name="T22" fmla="*/ 263 w 642"/>
                    <a:gd name="T23" fmla="*/ 1003 h 1009"/>
                    <a:gd name="T24" fmla="*/ 302 w 642"/>
                    <a:gd name="T25" fmla="*/ 1008 h 1009"/>
                    <a:gd name="T26" fmla="*/ 339 w 642"/>
                    <a:gd name="T27" fmla="*/ 1003 h 1009"/>
                    <a:gd name="T28" fmla="*/ 377 w 642"/>
                    <a:gd name="T29" fmla="*/ 993 h 1009"/>
                    <a:gd name="T30" fmla="*/ 407 w 642"/>
                    <a:gd name="T31" fmla="*/ 972 h 1009"/>
                    <a:gd name="T32" fmla="*/ 431 w 642"/>
                    <a:gd name="T33" fmla="*/ 939 h 1009"/>
                    <a:gd name="T34" fmla="*/ 452 w 642"/>
                    <a:gd name="T35" fmla="*/ 895 h 1009"/>
                    <a:gd name="T36" fmla="*/ 472 w 642"/>
                    <a:gd name="T37" fmla="*/ 854 h 1009"/>
                    <a:gd name="T38" fmla="*/ 502 w 642"/>
                    <a:gd name="T39" fmla="*/ 779 h 1009"/>
                    <a:gd name="T40" fmla="*/ 531 w 642"/>
                    <a:gd name="T41" fmla="*/ 684 h 1009"/>
                    <a:gd name="T42" fmla="*/ 552 w 642"/>
                    <a:gd name="T43" fmla="*/ 612 h 1009"/>
                    <a:gd name="T44" fmla="*/ 565 w 642"/>
                    <a:gd name="T45" fmla="*/ 526 h 1009"/>
                    <a:gd name="T46" fmla="*/ 575 w 642"/>
                    <a:gd name="T47" fmla="*/ 451 h 1009"/>
                    <a:gd name="T48" fmla="*/ 580 w 642"/>
                    <a:gd name="T49" fmla="*/ 422 h 1009"/>
                    <a:gd name="T50" fmla="*/ 599 w 642"/>
                    <a:gd name="T51" fmla="*/ 411 h 1009"/>
                    <a:gd name="T52" fmla="*/ 614 w 642"/>
                    <a:gd name="T53" fmla="*/ 400 h 1009"/>
                    <a:gd name="T54" fmla="*/ 630 w 642"/>
                    <a:gd name="T55" fmla="*/ 385 h 1009"/>
                    <a:gd name="T56" fmla="*/ 641 w 642"/>
                    <a:gd name="T57" fmla="*/ 367 h 1009"/>
                    <a:gd name="T58" fmla="*/ 639 w 642"/>
                    <a:gd name="T59" fmla="*/ 350 h 1009"/>
                    <a:gd name="T60" fmla="*/ 623 w 642"/>
                    <a:gd name="T61" fmla="*/ 335 h 1009"/>
                    <a:gd name="T62" fmla="*/ 604 w 642"/>
                    <a:gd name="T63" fmla="*/ 324 h 1009"/>
                    <a:gd name="T64" fmla="*/ 585 w 642"/>
                    <a:gd name="T65" fmla="*/ 321 h 1009"/>
                    <a:gd name="T66" fmla="*/ 585 w 642"/>
                    <a:gd name="T67" fmla="*/ 298 h 1009"/>
                    <a:gd name="T68" fmla="*/ 589 w 642"/>
                    <a:gd name="T69" fmla="*/ 237 h 1009"/>
                    <a:gd name="T70" fmla="*/ 595 w 642"/>
                    <a:gd name="T71" fmla="*/ 166 h 1009"/>
                    <a:gd name="T72" fmla="*/ 570 w 642"/>
                    <a:gd name="T73" fmla="*/ 89 h 1009"/>
                    <a:gd name="T74" fmla="*/ 537 w 642"/>
                    <a:gd name="T75" fmla="*/ 50 h 1009"/>
                    <a:gd name="T76" fmla="*/ 457 w 642"/>
                    <a:gd name="T77" fmla="*/ 7 h 1009"/>
                    <a:gd name="T78" fmla="*/ 356 w 642"/>
                    <a:gd name="T79" fmla="*/ 0 h 1009"/>
                    <a:gd name="T80" fmla="*/ 262 w 642"/>
                    <a:gd name="T81" fmla="*/ 11 h 1009"/>
                    <a:gd name="T82" fmla="*/ 151 w 642"/>
                    <a:gd name="T83" fmla="*/ 46 h 1009"/>
                    <a:gd name="T84" fmla="*/ 85 w 642"/>
                    <a:gd name="T85" fmla="*/ 116 h 1009"/>
                    <a:gd name="T86" fmla="*/ 81 w 642"/>
                    <a:gd name="T87" fmla="*/ 183 h 1009"/>
                    <a:gd name="T88" fmla="*/ 85 w 642"/>
                    <a:gd name="T89" fmla="*/ 230 h 1009"/>
                    <a:gd name="T90" fmla="*/ 81 w 642"/>
                    <a:gd name="T91" fmla="*/ 266 h 1009"/>
                    <a:gd name="T92" fmla="*/ 76 w 642"/>
                    <a:gd name="T93" fmla="*/ 291 h 1009"/>
                    <a:gd name="T94" fmla="*/ 56 w 642"/>
                    <a:gd name="T95" fmla="*/ 309 h 1009"/>
                    <a:gd name="T96" fmla="*/ 33 w 642"/>
                    <a:gd name="T97" fmla="*/ 320 h 1009"/>
                    <a:gd name="T98" fmla="*/ 9 w 642"/>
                    <a:gd name="T99" fmla="*/ 334 h 1009"/>
                    <a:gd name="T100" fmla="*/ 1 w 642"/>
                    <a:gd name="T101" fmla="*/ 352 h 1009"/>
                    <a:gd name="T102" fmla="*/ 0 w 642"/>
                    <a:gd name="T103" fmla="*/ 367 h 1009"/>
                    <a:gd name="T104" fmla="*/ 8 w 642"/>
                    <a:gd name="T105" fmla="*/ 387 h 1009"/>
                    <a:gd name="T106" fmla="*/ 35 w 642"/>
                    <a:gd name="T107" fmla="*/ 403 h 1009"/>
                    <a:gd name="T108" fmla="*/ 51 w 642"/>
                    <a:gd name="T109" fmla="*/ 411 h 1009"/>
                    <a:gd name="T110" fmla="*/ 65 w 642"/>
                    <a:gd name="T111" fmla="*/ 452 h 100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642"/>
                    <a:gd name="T169" fmla="*/ 0 h 1009"/>
                    <a:gd name="T170" fmla="*/ 642 w 642"/>
                    <a:gd name="T171" fmla="*/ 1009 h 1009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642" h="1009">
                      <a:moveTo>
                        <a:pt x="65" y="452"/>
                      </a:moveTo>
                      <a:lnTo>
                        <a:pt x="79" y="535"/>
                      </a:lnTo>
                      <a:lnTo>
                        <a:pt x="84" y="613"/>
                      </a:lnTo>
                      <a:lnTo>
                        <a:pt x="91" y="677"/>
                      </a:lnTo>
                      <a:lnTo>
                        <a:pt x="100" y="739"/>
                      </a:lnTo>
                      <a:lnTo>
                        <a:pt x="116" y="818"/>
                      </a:lnTo>
                      <a:lnTo>
                        <a:pt x="141" y="891"/>
                      </a:lnTo>
                      <a:lnTo>
                        <a:pt x="153" y="922"/>
                      </a:lnTo>
                      <a:lnTo>
                        <a:pt x="178" y="962"/>
                      </a:lnTo>
                      <a:lnTo>
                        <a:pt x="209" y="985"/>
                      </a:lnTo>
                      <a:lnTo>
                        <a:pt x="234" y="997"/>
                      </a:lnTo>
                      <a:lnTo>
                        <a:pt x="263" y="1003"/>
                      </a:lnTo>
                      <a:lnTo>
                        <a:pt x="302" y="1008"/>
                      </a:lnTo>
                      <a:lnTo>
                        <a:pt x="339" y="1003"/>
                      </a:lnTo>
                      <a:lnTo>
                        <a:pt x="377" y="993"/>
                      </a:lnTo>
                      <a:lnTo>
                        <a:pt x="407" y="972"/>
                      </a:lnTo>
                      <a:lnTo>
                        <a:pt x="431" y="939"/>
                      </a:lnTo>
                      <a:lnTo>
                        <a:pt x="452" y="895"/>
                      </a:lnTo>
                      <a:lnTo>
                        <a:pt x="472" y="854"/>
                      </a:lnTo>
                      <a:lnTo>
                        <a:pt x="502" y="779"/>
                      </a:lnTo>
                      <a:lnTo>
                        <a:pt x="531" y="684"/>
                      </a:lnTo>
                      <a:lnTo>
                        <a:pt x="552" y="612"/>
                      </a:lnTo>
                      <a:lnTo>
                        <a:pt x="565" y="526"/>
                      </a:lnTo>
                      <a:lnTo>
                        <a:pt x="575" y="451"/>
                      </a:lnTo>
                      <a:lnTo>
                        <a:pt x="580" y="422"/>
                      </a:lnTo>
                      <a:lnTo>
                        <a:pt x="599" y="411"/>
                      </a:lnTo>
                      <a:lnTo>
                        <a:pt x="614" y="400"/>
                      </a:lnTo>
                      <a:lnTo>
                        <a:pt x="630" y="385"/>
                      </a:lnTo>
                      <a:lnTo>
                        <a:pt x="641" y="367"/>
                      </a:lnTo>
                      <a:lnTo>
                        <a:pt x="639" y="350"/>
                      </a:lnTo>
                      <a:lnTo>
                        <a:pt x="623" y="335"/>
                      </a:lnTo>
                      <a:lnTo>
                        <a:pt x="604" y="324"/>
                      </a:lnTo>
                      <a:lnTo>
                        <a:pt x="585" y="321"/>
                      </a:lnTo>
                      <a:lnTo>
                        <a:pt x="585" y="298"/>
                      </a:lnTo>
                      <a:lnTo>
                        <a:pt x="589" y="237"/>
                      </a:lnTo>
                      <a:lnTo>
                        <a:pt x="595" y="166"/>
                      </a:lnTo>
                      <a:lnTo>
                        <a:pt x="570" y="89"/>
                      </a:lnTo>
                      <a:lnTo>
                        <a:pt x="537" y="50"/>
                      </a:lnTo>
                      <a:lnTo>
                        <a:pt x="457" y="7"/>
                      </a:lnTo>
                      <a:lnTo>
                        <a:pt x="356" y="0"/>
                      </a:lnTo>
                      <a:lnTo>
                        <a:pt x="262" y="11"/>
                      </a:lnTo>
                      <a:lnTo>
                        <a:pt x="151" y="46"/>
                      </a:lnTo>
                      <a:lnTo>
                        <a:pt x="85" y="116"/>
                      </a:lnTo>
                      <a:lnTo>
                        <a:pt x="81" y="183"/>
                      </a:lnTo>
                      <a:lnTo>
                        <a:pt x="85" y="230"/>
                      </a:lnTo>
                      <a:lnTo>
                        <a:pt x="81" y="266"/>
                      </a:lnTo>
                      <a:lnTo>
                        <a:pt x="76" y="291"/>
                      </a:lnTo>
                      <a:lnTo>
                        <a:pt x="56" y="309"/>
                      </a:lnTo>
                      <a:lnTo>
                        <a:pt x="33" y="320"/>
                      </a:lnTo>
                      <a:lnTo>
                        <a:pt x="9" y="334"/>
                      </a:lnTo>
                      <a:lnTo>
                        <a:pt x="1" y="352"/>
                      </a:lnTo>
                      <a:lnTo>
                        <a:pt x="0" y="367"/>
                      </a:lnTo>
                      <a:lnTo>
                        <a:pt x="8" y="387"/>
                      </a:lnTo>
                      <a:lnTo>
                        <a:pt x="35" y="403"/>
                      </a:lnTo>
                      <a:lnTo>
                        <a:pt x="51" y="411"/>
                      </a:lnTo>
                      <a:lnTo>
                        <a:pt x="65" y="452"/>
                      </a:lnTo>
                    </a:path>
                  </a:pathLst>
                </a:custGeom>
                <a:solidFill>
                  <a:srgbClr val="E0A08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 sz="1350"/>
                </a:p>
              </p:txBody>
            </p:sp>
            <p:grpSp>
              <p:nvGrpSpPr>
                <p:cNvPr id="33833" name="Group 46">
                  <a:extLst>
                    <a:ext uri="{FF2B5EF4-FFF2-40B4-BE49-F238E27FC236}">
                      <a16:creationId xmlns:a16="http://schemas.microsoft.com/office/drawing/2014/main" id="{7BCED981-7869-4387-B61B-3B8D04E159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38" y="2455"/>
                  <a:ext cx="681" cy="418"/>
                  <a:chOff x="3538" y="2455"/>
                  <a:chExt cx="681" cy="418"/>
                </a:xfrm>
              </p:grpSpPr>
              <p:sp>
                <p:nvSpPr>
                  <p:cNvPr id="33834" name="Freeform 47">
                    <a:extLst>
                      <a:ext uri="{FF2B5EF4-FFF2-40B4-BE49-F238E27FC236}">
                        <a16:creationId xmlns:a16="http://schemas.microsoft.com/office/drawing/2014/main" id="{5204B1AA-0443-4947-9FBE-CF3163F813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8" y="2455"/>
                    <a:ext cx="681" cy="418"/>
                  </a:xfrm>
                  <a:custGeom>
                    <a:avLst/>
                    <a:gdLst>
                      <a:gd name="T0" fmla="*/ 540 w 681"/>
                      <a:gd name="T1" fmla="*/ 361 h 418"/>
                      <a:gd name="T2" fmla="*/ 584 w 681"/>
                      <a:gd name="T3" fmla="*/ 408 h 418"/>
                      <a:gd name="T4" fmla="*/ 608 w 681"/>
                      <a:gd name="T5" fmla="*/ 367 h 418"/>
                      <a:gd name="T6" fmla="*/ 637 w 681"/>
                      <a:gd name="T7" fmla="*/ 326 h 418"/>
                      <a:gd name="T8" fmla="*/ 650 w 681"/>
                      <a:gd name="T9" fmla="*/ 283 h 418"/>
                      <a:gd name="T10" fmla="*/ 630 w 681"/>
                      <a:gd name="T11" fmla="*/ 250 h 418"/>
                      <a:gd name="T12" fmla="*/ 673 w 681"/>
                      <a:gd name="T13" fmla="*/ 209 h 418"/>
                      <a:gd name="T14" fmla="*/ 674 w 681"/>
                      <a:gd name="T15" fmla="*/ 169 h 418"/>
                      <a:gd name="T16" fmla="*/ 614 w 681"/>
                      <a:gd name="T17" fmla="*/ 143 h 418"/>
                      <a:gd name="T18" fmla="*/ 553 w 681"/>
                      <a:gd name="T19" fmla="*/ 127 h 418"/>
                      <a:gd name="T20" fmla="*/ 516 w 681"/>
                      <a:gd name="T21" fmla="*/ 97 h 418"/>
                      <a:gd name="T22" fmla="*/ 489 w 681"/>
                      <a:gd name="T23" fmla="*/ 68 h 418"/>
                      <a:gd name="T24" fmla="*/ 444 w 681"/>
                      <a:gd name="T25" fmla="*/ 52 h 418"/>
                      <a:gd name="T26" fmla="*/ 410 w 681"/>
                      <a:gd name="T27" fmla="*/ 37 h 418"/>
                      <a:gd name="T28" fmla="*/ 406 w 681"/>
                      <a:gd name="T29" fmla="*/ 11 h 418"/>
                      <a:gd name="T30" fmla="*/ 364 w 681"/>
                      <a:gd name="T31" fmla="*/ 4 h 418"/>
                      <a:gd name="T32" fmla="*/ 296 w 681"/>
                      <a:gd name="T33" fmla="*/ 19 h 418"/>
                      <a:gd name="T34" fmla="*/ 213 w 681"/>
                      <a:gd name="T35" fmla="*/ 8 h 418"/>
                      <a:gd name="T36" fmla="*/ 148 w 681"/>
                      <a:gd name="T37" fmla="*/ 0 h 418"/>
                      <a:gd name="T38" fmla="*/ 110 w 681"/>
                      <a:gd name="T39" fmla="*/ 35 h 418"/>
                      <a:gd name="T40" fmla="*/ 67 w 681"/>
                      <a:gd name="T41" fmla="*/ 77 h 418"/>
                      <a:gd name="T42" fmla="*/ 9 w 681"/>
                      <a:gd name="T43" fmla="*/ 111 h 418"/>
                      <a:gd name="T44" fmla="*/ 19 w 681"/>
                      <a:gd name="T45" fmla="*/ 156 h 418"/>
                      <a:gd name="T46" fmla="*/ 17 w 681"/>
                      <a:gd name="T47" fmla="*/ 192 h 418"/>
                      <a:gd name="T48" fmla="*/ 2 w 681"/>
                      <a:gd name="T49" fmla="*/ 225 h 418"/>
                      <a:gd name="T50" fmla="*/ 12 w 681"/>
                      <a:gd name="T51" fmla="*/ 272 h 418"/>
                      <a:gd name="T52" fmla="*/ 24 w 681"/>
                      <a:gd name="T53" fmla="*/ 308 h 418"/>
                      <a:gd name="T54" fmla="*/ 42 w 681"/>
                      <a:gd name="T55" fmla="*/ 359 h 418"/>
                      <a:gd name="T56" fmla="*/ 65 w 681"/>
                      <a:gd name="T57" fmla="*/ 403 h 418"/>
                      <a:gd name="T58" fmla="*/ 84 w 681"/>
                      <a:gd name="T59" fmla="*/ 396 h 418"/>
                      <a:gd name="T60" fmla="*/ 130 w 681"/>
                      <a:gd name="T61" fmla="*/ 359 h 418"/>
                      <a:gd name="T62" fmla="*/ 167 w 681"/>
                      <a:gd name="T63" fmla="*/ 322 h 418"/>
                      <a:gd name="T64" fmla="*/ 167 w 681"/>
                      <a:gd name="T65" fmla="*/ 291 h 418"/>
                      <a:gd name="T66" fmla="*/ 173 w 681"/>
                      <a:gd name="T67" fmla="*/ 267 h 418"/>
                      <a:gd name="T68" fmla="*/ 160 w 681"/>
                      <a:gd name="T69" fmla="*/ 239 h 418"/>
                      <a:gd name="T70" fmla="*/ 133 w 681"/>
                      <a:gd name="T71" fmla="*/ 228 h 418"/>
                      <a:gd name="T72" fmla="*/ 142 w 681"/>
                      <a:gd name="T73" fmla="*/ 205 h 418"/>
                      <a:gd name="T74" fmla="*/ 157 w 681"/>
                      <a:gd name="T75" fmla="*/ 187 h 418"/>
                      <a:gd name="T76" fmla="*/ 164 w 681"/>
                      <a:gd name="T77" fmla="*/ 168 h 418"/>
                      <a:gd name="T78" fmla="*/ 200 w 681"/>
                      <a:gd name="T79" fmla="*/ 162 h 418"/>
                      <a:gd name="T80" fmla="*/ 234 w 681"/>
                      <a:gd name="T81" fmla="*/ 162 h 418"/>
                      <a:gd name="T82" fmla="*/ 271 w 681"/>
                      <a:gd name="T83" fmla="*/ 157 h 418"/>
                      <a:gd name="T84" fmla="*/ 302 w 681"/>
                      <a:gd name="T85" fmla="*/ 171 h 418"/>
                      <a:gd name="T86" fmla="*/ 327 w 681"/>
                      <a:gd name="T87" fmla="*/ 186 h 418"/>
                      <a:gd name="T88" fmla="*/ 370 w 681"/>
                      <a:gd name="T89" fmla="*/ 177 h 418"/>
                      <a:gd name="T90" fmla="*/ 409 w 681"/>
                      <a:gd name="T91" fmla="*/ 157 h 418"/>
                      <a:gd name="T92" fmla="*/ 432 w 681"/>
                      <a:gd name="T93" fmla="*/ 131 h 418"/>
                      <a:gd name="T94" fmla="*/ 451 w 681"/>
                      <a:gd name="T95" fmla="*/ 116 h 418"/>
                      <a:gd name="T96" fmla="*/ 491 w 681"/>
                      <a:gd name="T97" fmla="*/ 120 h 418"/>
                      <a:gd name="T98" fmla="*/ 504 w 681"/>
                      <a:gd name="T99" fmla="*/ 149 h 418"/>
                      <a:gd name="T100" fmla="*/ 524 w 681"/>
                      <a:gd name="T101" fmla="*/ 174 h 418"/>
                      <a:gd name="T102" fmla="*/ 519 w 681"/>
                      <a:gd name="T103" fmla="*/ 197 h 418"/>
                      <a:gd name="T104" fmla="*/ 513 w 681"/>
                      <a:gd name="T105" fmla="*/ 222 h 418"/>
                      <a:gd name="T106" fmla="*/ 525 w 681"/>
                      <a:gd name="T107" fmla="*/ 248 h 418"/>
                      <a:gd name="T108" fmla="*/ 526 w 681"/>
                      <a:gd name="T109" fmla="*/ 288 h 41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81"/>
                      <a:gd name="T166" fmla="*/ 0 h 418"/>
                      <a:gd name="T167" fmla="*/ 681 w 681"/>
                      <a:gd name="T168" fmla="*/ 418 h 418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81" h="418">
                        <a:moveTo>
                          <a:pt x="521" y="326"/>
                        </a:moveTo>
                        <a:lnTo>
                          <a:pt x="540" y="361"/>
                        </a:lnTo>
                        <a:lnTo>
                          <a:pt x="560" y="389"/>
                        </a:lnTo>
                        <a:lnTo>
                          <a:pt x="584" y="408"/>
                        </a:lnTo>
                        <a:lnTo>
                          <a:pt x="596" y="393"/>
                        </a:lnTo>
                        <a:lnTo>
                          <a:pt x="608" y="367"/>
                        </a:lnTo>
                        <a:lnTo>
                          <a:pt x="616" y="337"/>
                        </a:lnTo>
                        <a:lnTo>
                          <a:pt x="637" y="326"/>
                        </a:lnTo>
                        <a:lnTo>
                          <a:pt x="646" y="306"/>
                        </a:lnTo>
                        <a:lnTo>
                          <a:pt x="650" y="283"/>
                        </a:lnTo>
                        <a:lnTo>
                          <a:pt x="640" y="262"/>
                        </a:lnTo>
                        <a:lnTo>
                          <a:pt x="630" y="250"/>
                        </a:lnTo>
                        <a:lnTo>
                          <a:pt x="653" y="230"/>
                        </a:lnTo>
                        <a:lnTo>
                          <a:pt x="673" y="209"/>
                        </a:lnTo>
                        <a:lnTo>
                          <a:pt x="680" y="189"/>
                        </a:lnTo>
                        <a:lnTo>
                          <a:pt x="674" y="169"/>
                        </a:lnTo>
                        <a:lnTo>
                          <a:pt x="644" y="151"/>
                        </a:lnTo>
                        <a:lnTo>
                          <a:pt x="614" y="143"/>
                        </a:lnTo>
                        <a:lnTo>
                          <a:pt x="580" y="135"/>
                        </a:lnTo>
                        <a:lnTo>
                          <a:pt x="553" y="127"/>
                        </a:lnTo>
                        <a:lnTo>
                          <a:pt x="531" y="114"/>
                        </a:lnTo>
                        <a:lnTo>
                          <a:pt x="516" y="97"/>
                        </a:lnTo>
                        <a:lnTo>
                          <a:pt x="507" y="83"/>
                        </a:lnTo>
                        <a:lnTo>
                          <a:pt x="489" y="68"/>
                        </a:lnTo>
                        <a:lnTo>
                          <a:pt x="468" y="58"/>
                        </a:lnTo>
                        <a:lnTo>
                          <a:pt x="444" y="52"/>
                        </a:lnTo>
                        <a:lnTo>
                          <a:pt x="418" y="55"/>
                        </a:lnTo>
                        <a:lnTo>
                          <a:pt x="410" y="37"/>
                        </a:lnTo>
                        <a:lnTo>
                          <a:pt x="412" y="25"/>
                        </a:lnTo>
                        <a:lnTo>
                          <a:pt x="406" y="11"/>
                        </a:lnTo>
                        <a:lnTo>
                          <a:pt x="383" y="4"/>
                        </a:lnTo>
                        <a:lnTo>
                          <a:pt x="364" y="4"/>
                        </a:lnTo>
                        <a:lnTo>
                          <a:pt x="336" y="9"/>
                        </a:lnTo>
                        <a:lnTo>
                          <a:pt x="296" y="19"/>
                        </a:lnTo>
                        <a:lnTo>
                          <a:pt x="259" y="14"/>
                        </a:lnTo>
                        <a:lnTo>
                          <a:pt x="213" y="8"/>
                        </a:lnTo>
                        <a:lnTo>
                          <a:pt x="175" y="1"/>
                        </a:lnTo>
                        <a:lnTo>
                          <a:pt x="148" y="0"/>
                        </a:lnTo>
                        <a:lnTo>
                          <a:pt x="125" y="14"/>
                        </a:lnTo>
                        <a:lnTo>
                          <a:pt x="110" y="35"/>
                        </a:lnTo>
                        <a:lnTo>
                          <a:pt x="92" y="55"/>
                        </a:lnTo>
                        <a:lnTo>
                          <a:pt x="67" y="77"/>
                        </a:lnTo>
                        <a:lnTo>
                          <a:pt x="40" y="93"/>
                        </a:lnTo>
                        <a:lnTo>
                          <a:pt x="9" y="111"/>
                        </a:lnTo>
                        <a:lnTo>
                          <a:pt x="7" y="132"/>
                        </a:lnTo>
                        <a:lnTo>
                          <a:pt x="19" y="156"/>
                        </a:lnTo>
                        <a:lnTo>
                          <a:pt x="24" y="171"/>
                        </a:lnTo>
                        <a:lnTo>
                          <a:pt x="17" y="192"/>
                        </a:lnTo>
                        <a:lnTo>
                          <a:pt x="8" y="209"/>
                        </a:lnTo>
                        <a:lnTo>
                          <a:pt x="2" y="225"/>
                        </a:lnTo>
                        <a:lnTo>
                          <a:pt x="0" y="250"/>
                        </a:lnTo>
                        <a:lnTo>
                          <a:pt x="12" y="272"/>
                        </a:lnTo>
                        <a:lnTo>
                          <a:pt x="22" y="289"/>
                        </a:lnTo>
                        <a:lnTo>
                          <a:pt x="24" y="308"/>
                        </a:lnTo>
                        <a:lnTo>
                          <a:pt x="30" y="335"/>
                        </a:lnTo>
                        <a:lnTo>
                          <a:pt x="42" y="359"/>
                        </a:lnTo>
                        <a:lnTo>
                          <a:pt x="50" y="380"/>
                        </a:lnTo>
                        <a:lnTo>
                          <a:pt x="65" y="403"/>
                        </a:lnTo>
                        <a:lnTo>
                          <a:pt x="75" y="417"/>
                        </a:lnTo>
                        <a:lnTo>
                          <a:pt x="84" y="396"/>
                        </a:lnTo>
                        <a:lnTo>
                          <a:pt x="102" y="374"/>
                        </a:lnTo>
                        <a:lnTo>
                          <a:pt x="130" y="359"/>
                        </a:lnTo>
                        <a:lnTo>
                          <a:pt x="153" y="339"/>
                        </a:lnTo>
                        <a:lnTo>
                          <a:pt x="167" y="322"/>
                        </a:lnTo>
                        <a:lnTo>
                          <a:pt x="171" y="305"/>
                        </a:lnTo>
                        <a:lnTo>
                          <a:pt x="167" y="291"/>
                        </a:lnTo>
                        <a:lnTo>
                          <a:pt x="170" y="278"/>
                        </a:lnTo>
                        <a:lnTo>
                          <a:pt x="173" y="267"/>
                        </a:lnTo>
                        <a:lnTo>
                          <a:pt x="171" y="255"/>
                        </a:lnTo>
                        <a:lnTo>
                          <a:pt x="160" y="239"/>
                        </a:lnTo>
                        <a:lnTo>
                          <a:pt x="146" y="233"/>
                        </a:lnTo>
                        <a:lnTo>
                          <a:pt x="133" y="228"/>
                        </a:lnTo>
                        <a:lnTo>
                          <a:pt x="135" y="217"/>
                        </a:lnTo>
                        <a:lnTo>
                          <a:pt x="142" y="205"/>
                        </a:lnTo>
                        <a:lnTo>
                          <a:pt x="152" y="192"/>
                        </a:lnTo>
                        <a:lnTo>
                          <a:pt x="157" y="187"/>
                        </a:lnTo>
                        <a:lnTo>
                          <a:pt x="159" y="177"/>
                        </a:lnTo>
                        <a:lnTo>
                          <a:pt x="164" y="168"/>
                        </a:lnTo>
                        <a:lnTo>
                          <a:pt x="178" y="162"/>
                        </a:lnTo>
                        <a:lnTo>
                          <a:pt x="200" y="162"/>
                        </a:lnTo>
                        <a:lnTo>
                          <a:pt x="219" y="162"/>
                        </a:lnTo>
                        <a:lnTo>
                          <a:pt x="234" y="162"/>
                        </a:lnTo>
                        <a:lnTo>
                          <a:pt x="252" y="157"/>
                        </a:lnTo>
                        <a:lnTo>
                          <a:pt x="271" y="157"/>
                        </a:lnTo>
                        <a:lnTo>
                          <a:pt x="290" y="163"/>
                        </a:lnTo>
                        <a:lnTo>
                          <a:pt x="302" y="171"/>
                        </a:lnTo>
                        <a:lnTo>
                          <a:pt x="312" y="179"/>
                        </a:lnTo>
                        <a:lnTo>
                          <a:pt x="327" y="186"/>
                        </a:lnTo>
                        <a:lnTo>
                          <a:pt x="350" y="184"/>
                        </a:lnTo>
                        <a:lnTo>
                          <a:pt x="370" y="177"/>
                        </a:lnTo>
                        <a:lnTo>
                          <a:pt x="387" y="170"/>
                        </a:lnTo>
                        <a:lnTo>
                          <a:pt x="409" y="157"/>
                        </a:lnTo>
                        <a:lnTo>
                          <a:pt x="423" y="145"/>
                        </a:lnTo>
                        <a:lnTo>
                          <a:pt x="432" y="131"/>
                        </a:lnTo>
                        <a:lnTo>
                          <a:pt x="439" y="120"/>
                        </a:lnTo>
                        <a:lnTo>
                          <a:pt x="451" y="116"/>
                        </a:lnTo>
                        <a:lnTo>
                          <a:pt x="468" y="118"/>
                        </a:lnTo>
                        <a:lnTo>
                          <a:pt x="491" y="120"/>
                        </a:lnTo>
                        <a:lnTo>
                          <a:pt x="497" y="134"/>
                        </a:lnTo>
                        <a:lnTo>
                          <a:pt x="504" y="149"/>
                        </a:lnTo>
                        <a:lnTo>
                          <a:pt x="514" y="163"/>
                        </a:lnTo>
                        <a:lnTo>
                          <a:pt x="524" y="174"/>
                        </a:lnTo>
                        <a:lnTo>
                          <a:pt x="528" y="184"/>
                        </a:lnTo>
                        <a:lnTo>
                          <a:pt x="519" y="197"/>
                        </a:lnTo>
                        <a:lnTo>
                          <a:pt x="513" y="210"/>
                        </a:lnTo>
                        <a:lnTo>
                          <a:pt x="513" y="222"/>
                        </a:lnTo>
                        <a:lnTo>
                          <a:pt x="519" y="236"/>
                        </a:lnTo>
                        <a:lnTo>
                          <a:pt x="525" y="248"/>
                        </a:lnTo>
                        <a:lnTo>
                          <a:pt x="539" y="259"/>
                        </a:lnTo>
                        <a:lnTo>
                          <a:pt x="526" y="288"/>
                        </a:lnTo>
                        <a:lnTo>
                          <a:pt x="521" y="326"/>
                        </a:lnTo>
                      </a:path>
                    </a:pathLst>
                  </a:custGeom>
                  <a:solidFill>
                    <a:srgbClr val="A04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 sz="1350"/>
                  </a:p>
                </p:txBody>
              </p:sp>
              <p:grpSp>
                <p:nvGrpSpPr>
                  <p:cNvPr id="33835" name="Group 48">
                    <a:extLst>
                      <a:ext uri="{FF2B5EF4-FFF2-40B4-BE49-F238E27FC236}">
                        <a16:creationId xmlns:a16="http://schemas.microsoft.com/office/drawing/2014/main" id="{6DBDFD2D-2F3A-4EFE-91D2-7CBD306E19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8" y="2533"/>
                    <a:ext cx="500" cy="215"/>
                    <a:chOff x="3628" y="2533"/>
                    <a:chExt cx="500" cy="215"/>
                  </a:xfrm>
                </p:grpSpPr>
                <p:sp>
                  <p:nvSpPr>
                    <p:cNvPr id="33836" name="Freeform 49">
                      <a:extLst>
                        <a:ext uri="{FF2B5EF4-FFF2-40B4-BE49-F238E27FC236}">
                          <a16:creationId xmlns:a16="http://schemas.microsoft.com/office/drawing/2014/main" id="{67C81155-DD8D-4170-B6AC-B369374151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35" y="2551"/>
                      <a:ext cx="82" cy="65"/>
                    </a:xfrm>
                    <a:custGeom>
                      <a:avLst/>
                      <a:gdLst>
                        <a:gd name="T0" fmla="*/ 81 w 82"/>
                        <a:gd name="T1" fmla="*/ 64 h 65"/>
                        <a:gd name="T2" fmla="*/ 58 w 82"/>
                        <a:gd name="T3" fmla="*/ 55 h 65"/>
                        <a:gd name="T4" fmla="*/ 45 w 82"/>
                        <a:gd name="T5" fmla="*/ 33 h 65"/>
                        <a:gd name="T6" fmla="*/ 51 w 82"/>
                        <a:gd name="T7" fmla="*/ 18 h 65"/>
                        <a:gd name="T8" fmla="*/ 67 w 82"/>
                        <a:gd name="T9" fmla="*/ 0 h 65"/>
                        <a:gd name="T10" fmla="*/ 55 w 82"/>
                        <a:gd name="T11" fmla="*/ 5 h 65"/>
                        <a:gd name="T12" fmla="*/ 46 w 82"/>
                        <a:gd name="T13" fmla="*/ 12 h 65"/>
                        <a:gd name="T14" fmla="*/ 34 w 82"/>
                        <a:gd name="T15" fmla="*/ 22 h 65"/>
                        <a:gd name="T16" fmla="*/ 34 w 82"/>
                        <a:gd name="T17" fmla="*/ 34 h 65"/>
                        <a:gd name="T18" fmla="*/ 38 w 82"/>
                        <a:gd name="T19" fmla="*/ 42 h 65"/>
                        <a:gd name="T20" fmla="*/ 36 w 82"/>
                        <a:gd name="T21" fmla="*/ 53 h 65"/>
                        <a:gd name="T22" fmla="*/ 28 w 82"/>
                        <a:gd name="T23" fmla="*/ 47 h 65"/>
                        <a:gd name="T24" fmla="*/ 11 w 82"/>
                        <a:gd name="T25" fmla="*/ 37 h 65"/>
                        <a:gd name="T26" fmla="*/ 9 w 82"/>
                        <a:gd name="T27" fmla="*/ 24 h 65"/>
                        <a:gd name="T28" fmla="*/ 0 w 82"/>
                        <a:gd name="T29" fmla="*/ 39 h 65"/>
                        <a:gd name="T30" fmla="*/ 12 w 82"/>
                        <a:gd name="T31" fmla="*/ 53 h 65"/>
                        <a:gd name="T32" fmla="*/ 17 w 82"/>
                        <a:gd name="T33" fmla="*/ 64 h 65"/>
                        <a:gd name="T34" fmla="*/ 37 w 82"/>
                        <a:gd name="T35" fmla="*/ 63 h 65"/>
                        <a:gd name="T36" fmla="*/ 59 w 82"/>
                        <a:gd name="T37" fmla="*/ 59 h 65"/>
                        <a:gd name="T38" fmla="*/ 81 w 82"/>
                        <a:gd name="T39" fmla="*/ 64 h 6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82"/>
                        <a:gd name="T61" fmla="*/ 0 h 65"/>
                        <a:gd name="T62" fmla="*/ 82 w 82"/>
                        <a:gd name="T63" fmla="*/ 65 h 6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82" h="65">
                          <a:moveTo>
                            <a:pt x="81" y="64"/>
                          </a:moveTo>
                          <a:lnTo>
                            <a:pt x="58" y="55"/>
                          </a:lnTo>
                          <a:lnTo>
                            <a:pt x="45" y="33"/>
                          </a:lnTo>
                          <a:lnTo>
                            <a:pt x="51" y="18"/>
                          </a:lnTo>
                          <a:lnTo>
                            <a:pt x="67" y="0"/>
                          </a:lnTo>
                          <a:lnTo>
                            <a:pt x="55" y="5"/>
                          </a:lnTo>
                          <a:lnTo>
                            <a:pt x="46" y="12"/>
                          </a:lnTo>
                          <a:lnTo>
                            <a:pt x="34" y="22"/>
                          </a:lnTo>
                          <a:lnTo>
                            <a:pt x="34" y="34"/>
                          </a:lnTo>
                          <a:lnTo>
                            <a:pt x="38" y="42"/>
                          </a:lnTo>
                          <a:lnTo>
                            <a:pt x="36" y="53"/>
                          </a:lnTo>
                          <a:lnTo>
                            <a:pt x="28" y="47"/>
                          </a:lnTo>
                          <a:lnTo>
                            <a:pt x="11" y="37"/>
                          </a:lnTo>
                          <a:lnTo>
                            <a:pt x="9" y="24"/>
                          </a:lnTo>
                          <a:lnTo>
                            <a:pt x="0" y="39"/>
                          </a:lnTo>
                          <a:lnTo>
                            <a:pt x="12" y="53"/>
                          </a:lnTo>
                          <a:lnTo>
                            <a:pt x="17" y="64"/>
                          </a:lnTo>
                          <a:lnTo>
                            <a:pt x="37" y="63"/>
                          </a:lnTo>
                          <a:lnTo>
                            <a:pt x="59" y="59"/>
                          </a:lnTo>
                          <a:lnTo>
                            <a:pt x="81" y="64"/>
                          </a:lnTo>
                        </a:path>
                      </a:pathLst>
                    </a:custGeom>
                    <a:solidFill>
                      <a:srgbClr val="60402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37" name="Freeform 50">
                      <a:extLst>
                        <a:ext uri="{FF2B5EF4-FFF2-40B4-BE49-F238E27FC236}">
                          <a16:creationId xmlns:a16="http://schemas.microsoft.com/office/drawing/2014/main" id="{56B0EB7A-282B-46FC-AB73-9BF14FE210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46" y="2533"/>
                      <a:ext cx="47" cy="41"/>
                    </a:xfrm>
                    <a:custGeom>
                      <a:avLst/>
                      <a:gdLst>
                        <a:gd name="T0" fmla="*/ 29 w 47"/>
                        <a:gd name="T1" fmla="*/ 40 h 41"/>
                        <a:gd name="T2" fmla="*/ 35 w 47"/>
                        <a:gd name="T3" fmla="*/ 19 h 41"/>
                        <a:gd name="T4" fmla="*/ 29 w 47"/>
                        <a:gd name="T5" fmla="*/ 10 h 41"/>
                        <a:gd name="T6" fmla="*/ 15 w 47"/>
                        <a:gd name="T7" fmla="*/ 5 h 41"/>
                        <a:gd name="T8" fmla="*/ 0 w 47"/>
                        <a:gd name="T9" fmla="*/ 6 h 41"/>
                        <a:gd name="T10" fmla="*/ 12 w 47"/>
                        <a:gd name="T11" fmla="*/ 0 h 41"/>
                        <a:gd name="T12" fmla="*/ 29 w 47"/>
                        <a:gd name="T13" fmla="*/ 2 h 41"/>
                        <a:gd name="T14" fmla="*/ 45 w 47"/>
                        <a:gd name="T15" fmla="*/ 13 h 41"/>
                        <a:gd name="T16" fmla="*/ 46 w 47"/>
                        <a:gd name="T17" fmla="*/ 24 h 41"/>
                        <a:gd name="T18" fmla="*/ 29 w 47"/>
                        <a:gd name="T19" fmla="*/ 40 h 4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47"/>
                        <a:gd name="T31" fmla="*/ 0 h 41"/>
                        <a:gd name="T32" fmla="*/ 47 w 47"/>
                        <a:gd name="T33" fmla="*/ 41 h 4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47" h="41">
                          <a:moveTo>
                            <a:pt x="29" y="40"/>
                          </a:moveTo>
                          <a:lnTo>
                            <a:pt x="35" y="19"/>
                          </a:lnTo>
                          <a:lnTo>
                            <a:pt x="29" y="10"/>
                          </a:lnTo>
                          <a:lnTo>
                            <a:pt x="15" y="5"/>
                          </a:lnTo>
                          <a:lnTo>
                            <a:pt x="0" y="6"/>
                          </a:lnTo>
                          <a:lnTo>
                            <a:pt x="12" y="0"/>
                          </a:lnTo>
                          <a:lnTo>
                            <a:pt x="29" y="2"/>
                          </a:lnTo>
                          <a:lnTo>
                            <a:pt x="45" y="13"/>
                          </a:lnTo>
                          <a:lnTo>
                            <a:pt x="46" y="24"/>
                          </a:lnTo>
                          <a:lnTo>
                            <a:pt x="29" y="40"/>
                          </a:lnTo>
                        </a:path>
                      </a:pathLst>
                    </a:custGeom>
                    <a:solidFill>
                      <a:srgbClr val="60402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38" name="Freeform 51">
                      <a:extLst>
                        <a:ext uri="{FF2B5EF4-FFF2-40B4-BE49-F238E27FC236}">
                          <a16:creationId xmlns:a16="http://schemas.microsoft.com/office/drawing/2014/main" id="{C8AB166C-3C10-450A-80CA-91DBCC457D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28" y="2642"/>
                      <a:ext cx="41" cy="40"/>
                    </a:xfrm>
                    <a:custGeom>
                      <a:avLst/>
                      <a:gdLst>
                        <a:gd name="T0" fmla="*/ 40 w 41"/>
                        <a:gd name="T1" fmla="*/ 36 h 40"/>
                        <a:gd name="T2" fmla="*/ 16 w 41"/>
                        <a:gd name="T3" fmla="*/ 33 h 40"/>
                        <a:gd name="T4" fmla="*/ 13 w 41"/>
                        <a:gd name="T5" fmla="*/ 29 h 40"/>
                        <a:gd name="T6" fmla="*/ 3 w 41"/>
                        <a:gd name="T7" fmla="*/ 11 h 40"/>
                        <a:gd name="T8" fmla="*/ 3 w 41"/>
                        <a:gd name="T9" fmla="*/ 0 h 40"/>
                        <a:gd name="T10" fmla="*/ 0 w 41"/>
                        <a:gd name="T11" fmla="*/ 17 h 40"/>
                        <a:gd name="T12" fmla="*/ 3 w 41"/>
                        <a:gd name="T13" fmla="*/ 30 h 40"/>
                        <a:gd name="T14" fmla="*/ 10 w 41"/>
                        <a:gd name="T15" fmla="*/ 39 h 40"/>
                        <a:gd name="T16" fmla="*/ 40 w 41"/>
                        <a:gd name="T17" fmla="*/ 36 h 40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1"/>
                        <a:gd name="T28" fmla="*/ 0 h 40"/>
                        <a:gd name="T29" fmla="*/ 41 w 41"/>
                        <a:gd name="T30" fmla="*/ 40 h 40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1" h="40">
                          <a:moveTo>
                            <a:pt x="40" y="36"/>
                          </a:moveTo>
                          <a:lnTo>
                            <a:pt x="16" y="33"/>
                          </a:lnTo>
                          <a:lnTo>
                            <a:pt x="13" y="29"/>
                          </a:lnTo>
                          <a:lnTo>
                            <a:pt x="3" y="11"/>
                          </a:lnTo>
                          <a:lnTo>
                            <a:pt x="3" y="0"/>
                          </a:lnTo>
                          <a:lnTo>
                            <a:pt x="0" y="17"/>
                          </a:lnTo>
                          <a:lnTo>
                            <a:pt x="3" y="30"/>
                          </a:lnTo>
                          <a:lnTo>
                            <a:pt x="10" y="39"/>
                          </a:lnTo>
                          <a:lnTo>
                            <a:pt x="40" y="36"/>
                          </a:lnTo>
                        </a:path>
                      </a:pathLst>
                    </a:custGeom>
                    <a:solidFill>
                      <a:srgbClr val="60402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39" name="Freeform 52">
                      <a:extLst>
                        <a:ext uri="{FF2B5EF4-FFF2-40B4-BE49-F238E27FC236}">
                          <a16:creationId xmlns:a16="http://schemas.microsoft.com/office/drawing/2014/main" id="{480224BD-2B49-464D-A132-CDB1956608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3" y="2679"/>
                      <a:ext cx="36" cy="43"/>
                    </a:xfrm>
                    <a:custGeom>
                      <a:avLst/>
                      <a:gdLst>
                        <a:gd name="T0" fmla="*/ 35 w 36"/>
                        <a:gd name="T1" fmla="*/ 0 h 43"/>
                        <a:gd name="T2" fmla="*/ 9 w 36"/>
                        <a:gd name="T3" fmla="*/ 13 h 43"/>
                        <a:gd name="T4" fmla="*/ 0 w 36"/>
                        <a:gd name="T5" fmla="*/ 26 h 43"/>
                        <a:gd name="T6" fmla="*/ 2 w 36"/>
                        <a:gd name="T7" fmla="*/ 37 h 43"/>
                        <a:gd name="T8" fmla="*/ 13 w 36"/>
                        <a:gd name="T9" fmla="*/ 42 h 43"/>
                        <a:gd name="T10" fmla="*/ 13 w 36"/>
                        <a:gd name="T11" fmla="*/ 35 h 43"/>
                        <a:gd name="T12" fmla="*/ 13 w 36"/>
                        <a:gd name="T13" fmla="*/ 24 h 43"/>
                        <a:gd name="T14" fmla="*/ 21 w 36"/>
                        <a:gd name="T15" fmla="*/ 18 h 43"/>
                        <a:gd name="T16" fmla="*/ 35 w 36"/>
                        <a:gd name="T17" fmla="*/ 0 h 4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36"/>
                        <a:gd name="T28" fmla="*/ 0 h 43"/>
                        <a:gd name="T29" fmla="*/ 36 w 36"/>
                        <a:gd name="T30" fmla="*/ 43 h 4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36" h="43">
                          <a:moveTo>
                            <a:pt x="35" y="0"/>
                          </a:moveTo>
                          <a:lnTo>
                            <a:pt x="9" y="13"/>
                          </a:lnTo>
                          <a:lnTo>
                            <a:pt x="0" y="26"/>
                          </a:lnTo>
                          <a:lnTo>
                            <a:pt x="2" y="37"/>
                          </a:lnTo>
                          <a:lnTo>
                            <a:pt x="13" y="42"/>
                          </a:lnTo>
                          <a:lnTo>
                            <a:pt x="13" y="35"/>
                          </a:lnTo>
                          <a:lnTo>
                            <a:pt x="13" y="24"/>
                          </a:lnTo>
                          <a:lnTo>
                            <a:pt x="21" y="18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solidFill>
                      <a:srgbClr val="60402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40" name="Freeform 53">
                      <a:extLst>
                        <a:ext uri="{FF2B5EF4-FFF2-40B4-BE49-F238E27FC236}">
                          <a16:creationId xmlns:a16="http://schemas.microsoft.com/office/drawing/2014/main" id="{F13EB7E7-D2D3-45E6-A454-350801A06C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62" y="2714"/>
                      <a:ext cx="66" cy="34"/>
                    </a:xfrm>
                    <a:custGeom>
                      <a:avLst/>
                      <a:gdLst>
                        <a:gd name="T0" fmla="*/ 12 w 66"/>
                        <a:gd name="T1" fmla="*/ 0 h 34"/>
                        <a:gd name="T2" fmla="*/ 38 w 66"/>
                        <a:gd name="T3" fmla="*/ 8 h 34"/>
                        <a:gd name="T4" fmla="*/ 53 w 66"/>
                        <a:gd name="T5" fmla="*/ 8 h 34"/>
                        <a:gd name="T6" fmla="*/ 65 w 66"/>
                        <a:gd name="T7" fmla="*/ 0 h 34"/>
                        <a:gd name="T8" fmla="*/ 56 w 66"/>
                        <a:gd name="T9" fmla="*/ 12 h 34"/>
                        <a:gd name="T10" fmla="*/ 40 w 66"/>
                        <a:gd name="T11" fmla="*/ 16 h 34"/>
                        <a:gd name="T12" fmla="*/ 46 w 66"/>
                        <a:gd name="T13" fmla="*/ 24 h 34"/>
                        <a:gd name="T14" fmla="*/ 60 w 66"/>
                        <a:gd name="T15" fmla="*/ 28 h 34"/>
                        <a:gd name="T16" fmla="*/ 33 w 66"/>
                        <a:gd name="T17" fmla="*/ 26 h 34"/>
                        <a:gd name="T18" fmla="*/ 23 w 66"/>
                        <a:gd name="T19" fmla="*/ 20 h 34"/>
                        <a:gd name="T20" fmla="*/ 16 w 66"/>
                        <a:gd name="T21" fmla="*/ 12 h 34"/>
                        <a:gd name="T22" fmla="*/ 11 w 66"/>
                        <a:gd name="T23" fmla="*/ 20 h 34"/>
                        <a:gd name="T24" fmla="*/ 10 w 66"/>
                        <a:gd name="T25" fmla="*/ 33 h 34"/>
                        <a:gd name="T26" fmla="*/ 0 w 66"/>
                        <a:gd name="T27" fmla="*/ 24 h 34"/>
                        <a:gd name="T28" fmla="*/ 4 w 66"/>
                        <a:gd name="T29" fmla="*/ 12 h 34"/>
                        <a:gd name="T30" fmla="*/ 12 w 66"/>
                        <a:gd name="T31" fmla="*/ 0 h 3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66"/>
                        <a:gd name="T49" fmla="*/ 0 h 34"/>
                        <a:gd name="T50" fmla="*/ 66 w 66"/>
                        <a:gd name="T51" fmla="*/ 34 h 3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66" h="34">
                          <a:moveTo>
                            <a:pt x="12" y="0"/>
                          </a:moveTo>
                          <a:lnTo>
                            <a:pt x="38" y="8"/>
                          </a:lnTo>
                          <a:lnTo>
                            <a:pt x="53" y="8"/>
                          </a:lnTo>
                          <a:lnTo>
                            <a:pt x="65" y="0"/>
                          </a:lnTo>
                          <a:lnTo>
                            <a:pt x="56" y="12"/>
                          </a:lnTo>
                          <a:lnTo>
                            <a:pt x="40" y="16"/>
                          </a:lnTo>
                          <a:lnTo>
                            <a:pt x="46" y="24"/>
                          </a:lnTo>
                          <a:lnTo>
                            <a:pt x="60" y="28"/>
                          </a:lnTo>
                          <a:lnTo>
                            <a:pt x="33" y="26"/>
                          </a:lnTo>
                          <a:lnTo>
                            <a:pt x="23" y="20"/>
                          </a:lnTo>
                          <a:lnTo>
                            <a:pt x="16" y="12"/>
                          </a:lnTo>
                          <a:lnTo>
                            <a:pt x="11" y="20"/>
                          </a:lnTo>
                          <a:lnTo>
                            <a:pt x="10" y="33"/>
                          </a:lnTo>
                          <a:lnTo>
                            <a:pt x="0" y="24"/>
                          </a:lnTo>
                          <a:lnTo>
                            <a:pt x="4" y="12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solidFill>
                      <a:srgbClr val="60402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</p:grpSp>
            </p:grpSp>
          </p:grpSp>
          <p:grpSp>
            <p:nvGrpSpPr>
              <p:cNvPr id="33816" name="Group 54">
                <a:extLst>
                  <a:ext uri="{FF2B5EF4-FFF2-40B4-BE49-F238E27FC236}">
                    <a16:creationId xmlns:a16="http://schemas.microsoft.com/office/drawing/2014/main" id="{35688DDE-0D75-4CDB-8A0E-485B679BA7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3" y="2672"/>
                <a:ext cx="329" cy="566"/>
                <a:chOff x="3723" y="2672"/>
                <a:chExt cx="329" cy="566"/>
              </a:xfrm>
            </p:grpSpPr>
            <p:grpSp>
              <p:nvGrpSpPr>
                <p:cNvPr id="33817" name="Group 55">
                  <a:extLst>
                    <a:ext uri="{FF2B5EF4-FFF2-40B4-BE49-F238E27FC236}">
                      <a16:creationId xmlns:a16="http://schemas.microsoft.com/office/drawing/2014/main" id="{69733499-14D9-43A7-B9EA-AEA04F77FC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92" y="3058"/>
                  <a:ext cx="125" cy="180"/>
                  <a:chOff x="3792" y="3058"/>
                  <a:chExt cx="125" cy="180"/>
                </a:xfrm>
              </p:grpSpPr>
              <p:sp>
                <p:nvSpPr>
                  <p:cNvPr id="33826" name="Freeform 56">
                    <a:extLst>
                      <a:ext uri="{FF2B5EF4-FFF2-40B4-BE49-F238E27FC236}">
                        <a16:creationId xmlns:a16="http://schemas.microsoft.com/office/drawing/2014/main" id="{68156F14-3A5F-490A-BE1C-1A94F48A36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2" y="3058"/>
                    <a:ext cx="125" cy="111"/>
                  </a:xfrm>
                  <a:custGeom>
                    <a:avLst/>
                    <a:gdLst>
                      <a:gd name="T0" fmla="*/ 6 w 125"/>
                      <a:gd name="T1" fmla="*/ 110 h 111"/>
                      <a:gd name="T2" fmla="*/ 0 w 125"/>
                      <a:gd name="T3" fmla="*/ 0 h 111"/>
                      <a:gd name="T4" fmla="*/ 19 w 125"/>
                      <a:gd name="T5" fmla="*/ 8 h 111"/>
                      <a:gd name="T6" fmla="*/ 32 w 125"/>
                      <a:gd name="T7" fmla="*/ 14 h 111"/>
                      <a:gd name="T8" fmla="*/ 49 w 125"/>
                      <a:gd name="T9" fmla="*/ 18 h 111"/>
                      <a:gd name="T10" fmla="*/ 77 w 125"/>
                      <a:gd name="T11" fmla="*/ 18 h 111"/>
                      <a:gd name="T12" fmla="*/ 94 w 125"/>
                      <a:gd name="T13" fmla="*/ 16 h 111"/>
                      <a:gd name="T14" fmla="*/ 109 w 125"/>
                      <a:gd name="T15" fmla="*/ 11 h 111"/>
                      <a:gd name="T16" fmla="*/ 124 w 125"/>
                      <a:gd name="T17" fmla="*/ 2 h 111"/>
                      <a:gd name="T18" fmla="*/ 120 w 125"/>
                      <a:gd name="T19" fmla="*/ 110 h 111"/>
                      <a:gd name="T20" fmla="*/ 6 w 125"/>
                      <a:gd name="T21" fmla="*/ 110 h 11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5"/>
                      <a:gd name="T34" fmla="*/ 0 h 111"/>
                      <a:gd name="T35" fmla="*/ 125 w 125"/>
                      <a:gd name="T36" fmla="*/ 111 h 11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5" h="111">
                        <a:moveTo>
                          <a:pt x="6" y="110"/>
                        </a:moveTo>
                        <a:lnTo>
                          <a:pt x="0" y="0"/>
                        </a:lnTo>
                        <a:lnTo>
                          <a:pt x="19" y="8"/>
                        </a:lnTo>
                        <a:lnTo>
                          <a:pt x="32" y="14"/>
                        </a:lnTo>
                        <a:lnTo>
                          <a:pt x="49" y="18"/>
                        </a:lnTo>
                        <a:lnTo>
                          <a:pt x="77" y="18"/>
                        </a:lnTo>
                        <a:lnTo>
                          <a:pt x="94" y="16"/>
                        </a:lnTo>
                        <a:lnTo>
                          <a:pt x="109" y="11"/>
                        </a:lnTo>
                        <a:lnTo>
                          <a:pt x="124" y="2"/>
                        </a:lnTo>
                        <a:lnTo>
                          <a:pt x="120" y="110"/>
                        </a:lnTo>
                        <a:lnTo>
                          <a:pt x="6" y="110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 sz="1350"/>
                  </a:p>
                </p:txBody>
              </p:sp>
              <p:grpSp>
                <p:nvGrpSpPr>
                  <p:cNvPr id="33827" name="Group 57">
                    <a:extLst>
                      <a:ext uri="{FF2B5EF4-FFF2-40B4-BE49-F238E27FC236}">
                        <a16:creationId xmlns:a16="http://schemas.microsoft.com/office/drawing/2014/main" id="{75A8BC67-9579-47FC-8B66-A36E2DB80A6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92" y="3058"/>
                    <a:ext cx="125" cy="180"/>
                    <a:chOff x="3792" y="3058"/>
                    <a:chExt cx="125" cy="180"/>
                  </a:xfrm>
                </p:grpSpPr>
                <p:sp>
                  <p:nvSpPr>
                    <p:cNvPr id="33829" name="Oval 58">
                      <a:extLst>
                        <a:ext uri="{FF2B5EF4-FFF2-40B4-BE49-F238E27FC236}">
                          <a16:creationId xmlns:a16="http://schemas.microsoft.com/office/drawing/2014/main" id="{E88DDC3F-14BF-40F1-9585-C52BE1D704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9" y="3092"/>
                      <a:ext cx="107" cy="14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 sz="1800"/>
                    </a:p>
                  </p:txBody>
                </p:sp>
                <p:sp>
                  <p:nvSpPr>
                    <p:cNvPr id="33830" name="Freeform 59">
                      <a:extLst>
                        <a:ext uri="{FF2B5EF4-FFF2-40B4-BE49-F238E27FC236}">
                          <a16:creationId xmlns:a16="http://schemas.microsoft.com/office/drawing/2014/main" id="{58A94D03-6891-4331-A0BA-A4699DCF23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92" y="3058"/>
                      <a:ext cx="125" cy="52"/>
                    </a:xfrm>
                    <a:custGeom>
                      <a:avLst/>
                      <a:gdLst>
                        <a:gd name="T0" fmla="*/ 0 w 125"/>
                        <a:gd name="T1" fmla="*/ 0 h 52"/>
                        <a:gd name="T2" fmla="*/ 18 w 125"/>
                        <a:gd name="T3" fmla="*/ 8 h 52"/>
                        <a:gd name="T4" fmla="*/ 32 w 125"/>
                        <a:gd name="T5" fmla="*/ 14 h 52"/>
                        <a:gd name="T6" fmla="*/ 53 w 125"/>
                        <a:gd name="T7" fmla="*/ 18 h 52"/>
                        <a:gd name="T8" fmla="*/ 78 w 125"/>
                        <a:gd name="T9" fmla="*/ 18 h 52"/>
                        <a:gd name="T10" fmla="*/ 96 w 125"/>
                        <a:gd name="T11" fmla="*/ 16 h 52"/>
                        <a:gd name="T12" fmla="*/ 112 w 125"/>
                        <a:gd name="T13" fmla="*/ 8 h 52"/>
                        <a:gd name="T14" fmla="*/ 124 w 125"/>
                        <a:gd name="T15" fmla="*/ 0 h 52"/>
                        <a:gd name="T16" fmla="*/ 120 w 125"/>
                        <a:gd name="T17" fmla="*/ 51 h 52"/>
                        <a:gd name="T18" fmla="*/ 5 w 125"/>
                        <a:gd name="T19" fmla="*/ 51 h 52"/>
                        <a:gd name="T20" fmla="*/ 0 w 125"/>
                        <a:gd name="T21" fmla="*/ 0 h 52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5"/>
                        <a:gd name="T34" fmla="*/ 0 h 52"/>
                        <a:gd name="T35" fmla="*/ 125 w 125"/>
                        <a:gd name="T36" fmla="*/ 52 h 52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5" h="52">
                          <a:moveTo>
                            <a:pt x="0" y="0"/>
                          </a:moveTo>
                          <a:lnTo>
                            <a:pt x="18" y="8"/>
                          </a:lnTo>
                          <a:lnTo>
                            <a:pt x="32" y="14"/>
                          </a:lnTo>
                          <a:lnTo>
                            <a:pt x="53" y="18"/>
                          </a:lnTo>
                          <a:lnTo>
                            <a:pt x="78" y="18"/>
                          </a:lnTo>
                          <a:lnTo>
                            <a:pt x="96" y="16"/>
                          </a:lnTo>
                          <a:lnTo>
                            <a:pt x="112" y="8"/>
                          </a:lnTo>
                          <a:lnTo>
                            <a:pt x="124" y="0"/>
                          </a:lnTo>
                          <a:lnTo>
                            <a:pt x="120" y="51"/>
                          </a:lnTo>
                          <a:lnTo>
                            <a:pt x="5" y="5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31" name="Oval 60">
                      <a:extLst>
                        <a:ext uri="{FF2B5EF4-FFF2-40B4-BE49-F238E27FC236}">
                          <a16:creationId xmlns:a16="http://schemas.microsoft.com/office/drawing/2014/main" id="{D38CF13F-2620-4C33-9BCD-74798A3C08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1" y="3171"/>
                      <a:ext cx="62" cy="6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 sz="1800"/>
                    </a:p>
                  </p:txBody>
                </p:sp>
              </p:grpSp>
              <p:sp>
                <p:nvSpPr>
                  <p:cNvPr id="33828" name="Rectangle 61">
                    <a:extLst>
                      <a:ext uri="{FF2B5EF4-FFF2-40B4-BE49-F238E27FC236}">
                        <a16:creationId xmlns:a16="http://schemas.microsoft.com/office/drawing/2014/main" id="{0B1081A9-8500-4EC6-BB2A-BAF376060E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11" y="3158"/>
                    <a:ext cx="84" cy="23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 sz="1800"/>
                  </a:p>
                </p:txBody>
              </p:sp>
            </p:grpSp>
            <p:sp>
              <p:nvSpPr>
                <p:cNvPr id="33818" name="Freeform 62">
                  <a:extLst>
                    <a:ext uri="{FF2B5EF4-FFF2-40B4-BE49-F238E27FC236}">
                      <a16:creationId xmlns:a16="http://schemas.microsoft.com/office/drawing/2014/main" id="{BA33DA19-9F17-4E48-9812-57830D7E9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" y="2859"/>
                  <a:ext cx="329" cy="173"/>
                </a:xfrm>
                <a:custGeom>
                  <a:avLst/>
                  <a:gdLst>
                    <a:gd name="T0" fmla="*/ 198 w 329"/>
                    <a:gd name="T1" fmla="*/ 0 h 173"/>
                    <a:gd name="T2" fmla="*/ 249 w 329"/>
                    <a:gd name="T3" fmla="*/ 11 h 173"/>
                    <a:gd name="T4" fmla="*/ 286 w 329"/>
                    <a:gd name="T5" fmla="*/ 22 h 173"/>
                    <a:gd name="T6" fmla="*/ 311 w 329"/>
                    <a:gd name="T7" fmla="*/ 36 h 173"/>
                    <a:gd name="T8" fmla="*/ 322 w 329"/>
                    <a:gd name="T9" fmla="*/ 49 h 173"/>
                    <a:gd name="T10" fmla="*/ 328 w 329"/>
                    <a:gd name="T11" fmla="*/ 72 h 173"/>
                    <a:gd name="T12" fmla="*/ 324 w 329"/>
                    <a:gd name="T13" fmla="*/ 94 h 173"/>
                    <a:gd name="T14" fmla="*/ 314 w 329"/>
                    <a:gd name="T15" fmla="*/ 116 h 173"/>
                    <a:gd name="T16" fmla="*/ 296 w 329"/>
                    <a:gd name="T17" fmla="*/ 136 h 173"/>
                    <a:gd name="T18" fmla="*/ 271 w 329"/>
                    <a:gd name="T19" fmla="*/ 150 h 173"/>
                    <a:gd name="T20" fmla="*/ 245 w 329"/>
                    <a:gd name="T21" fmla="*/ 160 h 173"/>
                    <a:gd name="T22" fmla="*/ 211 w 329"/>
                    <a:gd name="T23" fmla="*/ 169 h 173"/>
                    <a:gd name="T24" fmla="*/ 172 w 329"/>
                    <a:gd name="T25" fmla="*/ 172 h 173"/>
                    <a:gd name="T26" fmla="*/ 129 w 329"/>
                    <a:gd name="T27" fmla="*/ 172 h 173"/>
                    <a:gd name="T28" fmla="*/ 84 w 329"/>
                    <a:gd name="T29" fmla="*/ 168 h 173"/>
                    <a:gd name="T30" fmla="*/ 40 w 329"/>
                    <a:gd name="T31" fmla="*/ 158 h 173"/>
                    <a:gd name="T32" fmla="*/ 15 w 329"/>
                    <a:gd name="T33" fmla="*/ 141 h 173"/>
                    <a:gd name="T34" fmla="*/ 1 w 329"/>
                    <a:gd name="T35" fmla="*/ 123 h 173"/>
                    <a:gd name="T36" fmla="*/ 0 w 329"/>
                    <a:gd name="T37" fmla="*/ 103 h 173"/>
                    <a:gd name="T38" fmla="*/ 4 w 329"/>
                    <a:gd name="T39" fmla="*/ 83 h 173"/>
                    <a:gd name="T40" fmla="*/ 18 w 329"/>
                    <a:gd name="T41" fmla="*/ 63 h 173"/>
                    <a:gd name="T42" fmla="*/ 32 w 329"/>
                    <a:gd name="T43" fmla="*/ 45 h 173"/>
                    <a:gd name="T44" fmla="*/ 57 w 329"/>
                    <a:gd name="T45" fmla="*/ 31 h 173"/>
                    <a:gd name="T46" fmla="*/ 44 w 329"/>
                    <a:gd name="T47" fmla="*/ 22 h 1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29"/>
                    <a:gd name="T73" fmla="*/ 0 h 173"/>
                    <a:gd name="T74" fmla="*/ 329 w 329"/>
                    <a:gd name="T75" fmla="*/ 173 h 17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29" h="173">
                      <a:moveTo>
                        <a:pt x="198" y="0"/>
                      </a:moveTo>
                      <a:lnTo>
                        <a:pt x="249" y="11"/>
                      </a:lnTo>
                      <a:lnTo>
                        <a:pt x="286" y="22"/>
                      </a:lnTo>
                      <a:lnTo>
                        <a:pt x="311" y="36"/>
                      </a:lnTo>
                      <a:lnTo>
                        <a:pt x="322" y="49"/>
                      </a:lnTo>
                      <a:lnTo>
                        <a:pt x="328" y="72"/>
                      </a:lnTo>
                      <a:lnTo>
                        <a:pt x="324" y="94"/>
                      </a:lnTo>
                      <a:lnTo>
                        <a:pt x="314" y="116"/>
                      </a:lnTo>
                      <a:lnTo>
                        <a:pt x="296" y="136"/>
                      </a:lnTo>
                      <a:lnTo>
                        <a:pt x="271" y="150"/>
                      </a:lnTo>
                      <a:lnTo>
                        <a:pt x="245" y="160"/>
                      </a:lnTo>
                      <a:lnTo>
                        <a:pt x="211" y="169"/>
                      </a:lnTo>
                      <a:lnTo>
                        <a:pt x="172" y="172"/>
                      </a:lnTo>
                      <a:lnTo>
                        <a:pt x="129" y="172"/>
                      </a:lnTo>
                      <a:lnTo>
                        <a:pt x="84" y="168"/>
                      </a:lnTo>
                      <a:lnTo>
                        <a:pt x="40" y="158"/>
                      </a:lnTo>
                      <a:lnTo>
                        <a:pt x="15" y="141"/>
                      </a:lnTo>
                      <a:lnTo>
                        <a:pt x="1" y="123"/>
                      </a:lnTo>
                      <a:lnTo>
                        <a:pt x="0" y="103"/>
                      </a:lnTo>
                      <a:lnTo>
                        <a:pt x="4" y="83"/>
                      </a:lnTo>
                      <a:lnTo>
                        <a:pt x="18" y="63"/>
                      </a:lnTo>
                      <a:lnTo>
                        <a:pt x="32" y="45"/>
                      </a:lnTo>
                      <a:lnTo>
                        <a:pt x="57" y="31"/>
                      </a:lnTo>
                      <a:lnTo>
                        <a:pt x="44" y="22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 sz="1350"/>
                </a:p>
              </p:txBody>
            </p:sp>
            <p:grpSp>
              <p:nvGrpSpPr>
                <p:cNvPr id="33819" name="Group 63">
                  <a:extLst>
                    <a:ext uri="{FF2B5EF4-FFF2-40B4-BE49-F238E27FC236}">
                      <a16:creationId xmlns:a16="http://schemas.microsoft.com/office/drawing/2014/main" id="{81274CA8-A0CB-4474-ABB2-7AA382A5CD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1" y="2672"/>
                  <a:ext cx="277" cy="157"/>
                  <a:chOff x="3741" y="2672"/>
                  <a:chExt cx="277" cy="157"/>
                </a:xfrm>
              </p:grpSpPr>
              <p:grpSp>
                <p:nvGrpSpPr>
                  <p:cNvPr id="33820" name="Group 64">
                    <a:extLst>
                      <a:ext uri="{FF2B5EF4-FFF2-40B4-BE49-F238E27FC236}">
                        <a16:creationId xmlns:a16="http://schemas.microsoft.com/office/drawing/2014/main" id="{0B913CE8-D672-4B95-8385-ECBA1CFCC3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82" y="2701"/>
                    <a:ext cx="185" cy="128"/>
                    <a:chOff x="3782" y="2701"/>
                    <a:chExt cx="185" cy="128"/>
                  </a:xfrm>
                </p:grpSpPr>
                <p:sp>
                  <p:nvSpPr>
                    <p:cNvPr id="33824" name="Oval 65">
                      <a:extLst>
                        <a:ext uri="{FF2B5EF4-FFF2-40B4-BE49-F238E27FC236}">
                          <a16:creationId xmlns:a16="http://schemas.microsoft.com/office/drawing/2014/main" id="{C59C0F4E-3491-415A-B9FD-5F29B72173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3" y="2701"/>
                      <a:ext cx="34" cy="128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 sz="1800"/>
                    </a:p>
                  </p:txBody>
                </p:sp>
                <p:sp>
                  <p:nvSpPr>
                    <p:cNvPr id="33825" name="Oval 66">
                      <a:extLst>
                        <a:ext uri="{FF2B5EF4-FFF2-40B4-BE49-F238E27FC236}">
                          <a16:creationId xmlns:a16="http://schemas.microsoft.com/office/drawing/2014/main" id="{1E5C5925-70E0-4CD3-A34C-02D503D4A8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2" y="2701"/>
                      <a:ext cx="35" cy="128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 sz="1800"/>
                    </a:p>
                  </p:txBody>
                </p:sp>
              </p:grpSp>
              <p:grpSp>
                <p:nvGrpSpPr>
                  <p:cNvPr id="33821" name="Group 67">
                    <a:extLst>
                      <a:ext uri="{FF2B5EF4-FFF2-40B4-BE49-F238E27FC236}">
                        <a16:creationId xmlns:a16="http://schemas.microsoft.com/office/drawing/2014/main" id="{87C48780-9CD6-48F5-9836-2E2F480D7C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41" y="2672"/>
                    <a:ext cx="277" cy="26"/>
                    <a:chOff x="3741" y="2672"/>
                    <a:chExt cx="277" cy="26"/>
                  </a:xfrm>
                </p:grpSpPr>
                <p:sp>
                  <p:nvSpPr>
                    <p:cNvPr id="33822" name="Freeform 68">
                      <a:extLst>
                        <a:ext uri="{FF2B5EF4-FFF2-40B4-BE49-F238E27FC236}">
                          <a16:creationId xmlns:a16="http://schemas.microsoft.com/office/drawing/2014/main" id="{B61B7B20-07B1-42B3-8CAA-5CE6D59E8A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41" y="2673"/>
                      <a:ext cx="110" cy="25"/>
                    </a:xfrm>
                    <a:custGeom>
                      <a:avLst/>
                      <a:gdLst>
                        <a:gd name="T0" fmla="*/ 0 w 110"/>
                        <a:gd name="T1" fmla="*/ 24 h 25"/>
                        <a:gd name="T2" fmla="*/ 25 w 110"/>
                        <a:gd name="T3" fmla="*/ 10 h 25"/>
                        <a:gd name="T4" fmla="*/ 50 w 110"/>
                        <a:gd name="T5" fmla="*/ 2 h 25"/>
                        <a:gd name="T6" fmla="*/ 81 w 110"/>
                        <a:gd name="T7" fmla="*/ 0 h 25"/>
                        <a:gd name="T8" fmla="*/ 109 w 110"/>
                        <a:gd name="T9" fmla="*/ 4 h 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"/>
                        <a:gd name="T16" fmla="*/ 0 h 25"/>
                        <a:gd name="T17" fmla="*/ 110 w 110"/>
                        <a:gd name="T18" fmla="*/ 25 h 2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" h="25">
                          <a:moveTo>
                            <a:pt x="0" y="24"/>
                          </a:moveTo>
                          <a:lnTo>
                            <a:pt x="25" y="10"/>
                          </a:lnTo>
                          <a:lnTo>
                            <a:pt x="50" y="2"/>
                          </a:lnTo>
                          <a:lnTo>
                            <a:pt x="81" y="0"/>
                          </a:lnTo>
                          <a:lnTo>
                            <a:pt x="109" y="4"/>
                          </a:lnTo>
                        </a:path>
                      </a:pathLst>
                    </a:custGeom>
                    <a:noFill/>
                    <a:ln w="50800" cap="rnd">
                      <a:solidFill>
                        <a:srgbClr val="A04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  <p:sp>
                  <p:nvSpPr>
                    <p:cNvPr id="33823" name="Freeform 69">
                      <a:extLst>
                        <a:ext uri="{FF2B5EF4-FFF2-40B4-BE49-F238E27FC236}">
                          <a16:creationId xmlns:a16="http://schemas.microsoft.com/office/drawing/2014/main" id="{2C492F3D-9590-4069-83C8-8D1B3FBEC5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10" y="2672"/>
                      <a:ext cx="108" cy="24"/>
                    </a:xfrm>
                    <a:custGeom>
                      <a:avLst/>
                      <a:gdLst>
                        <a:gd name="T0" fmla="*/ 107 w 108"/>
                        <a:gd name="T1" fmla="*/ 23 h 24"/>
                        <a:gd name="T2" fmla="*/ 82 w 108"/>
                        <a:gd name="T3" fmla="*/ 11 h 24"/>
                        <a:gd name="T4" fmla="*/ 58 w 108"/>
                        <a:gd name="T5" fmla="*/ 3 h 24"/>
                        <a:gd name="T6" fmla="*/ 28 w 108"/>
                        <a:gd name="T7" fmla="*/ 0 h 24"/>
                        <a:gd name="T8" fmla="*/ 0 w 108"/>
                        <a:gd name="T9" fmla="*/ 3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08"/>
                        <a:gd name="T16" fmla="*/ 0 h 24"/>
                        <a:gd name="T17" fmla="*/ 108 w 108"/>
                        <a:gd name="T18" fmla="*/ 24 h 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08" h="24">
                          <a:moveTo>
                            <a:pt x="107" y="23"/>
                          </a:moveTo>
                          <a:lnTo>
                            <a:pt x="82" y="11"/>
                          </a:lnTo>
                          <a:lnTo>
                            <a:pt x="58" y="3"/>
                          </a:lnTo>
                          <a:lnTo>
                            <a:pt x="28" y="0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noFill/>
                    <a:ln w="50800" cap="rnd">
                      <a:solidFill>
                        <a:srgbClr val="A04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l-GR" sz="1350"/>
                    </a:p>
                  </p:txBody>
                </p:sp>
              </p:grpSp>
            </p:grpSp>
          </p:grpSp>
        </p:grpSp>
      </p:grpSp>
      <p:sp>
        <p:nvSpPr>
          <p:cNvPr id="33806" name="Rectangle 70">
            <a:extLst>
              <a:ext uri="{FF2B5EF4-FFF2-40B4-BE49-F238E27FC236}">
                <a16:creationId xmlns:a16="http://schemas.microsoft.com/office/drawing/2014/main" id="{22EE2826-01D9-4802-98B7-6210738C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867" y="4377930"/>
            <a:ext cx="969169" cy="34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66" tIns="33338" rIns="67866" bIns="333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b="1">
                <a:solidFill>
                  <a:schemeClr val="bg2"/>
                </a:solidFill>
              </a:rPr>
              <a:t>Δείγμα</a:t>
            </a:r>
            <a:endParaRPr lang="en-US" altLang="en-US" sz="1800" b="1">
              <a:solidFill>
                <a:schemeClr val="bg2"/>
              </a:solidFill>
            </a:endParaRPr>
          </a:p>
        </p:txBody>
      </p:sp>
      <p:sp>
        <p:nvSpPr>
          <p:cNvPr id="33807" name="Line 71">
            <a:extLst>
              <a:ext uri="{FF2B5EF4-FFF2-40B4-BE49-F238E27FC236}">
                <a16:creationId xmlns:a16="http://schemas.microsoft.com/office/drawing/2014/main" id="{EE911376-DE31-40E7-A56A-470092844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9100" y="3543300"/>
            <a:ext cx="1714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grpSp>
        <p:nvGrpSpPr>
          <p:cNvPr id="33808" name="Group 72">
            <a:extLst>
              <a:ext uri="{FF2B5EF4-FFF2-40B4-BE49-F238E27FC236}">
                <a16:creationId xmlns:a16="http://schemas.microsoft.com/office/drawing/2014/main" id="{65CCB34E-77E4-48A8-90B0-E43DC6A7F7A9}"/>
              </a:ext>
            </a:extLst>
          </p:cNvPr>
          <p:cNvGrpSpPr>
            <a:grpSpLocks/>
          </p:cNvGrpSpPr>
          <p:nvPr/>
        </p:nvGrpSpPr>
        <p:grpSpPr bwMode="auto">
          <a:xfrm>
            <a:off x="6057900" y="2343150"/>
            <a:ext cx="1714500" cy="1428750"/>
            <a:chOff x="4128" y="1248"/>
            <a:chExt cx="1440" cy="1200"/>
          </a:xfrm>
        </p:grpSpPr>
        <p:sp>
          <p:nvSpPr>
            <p:cNvPr id="33811" name="AutoShape 73">
              <a:extLst>
                <a:ext uri="{FF2B5EF4-FFF2-40B4-BE49-F238E27FC236}">
                  <a16:creationId xmlns:a16="http://schemas.microsoft.com/office/drawing/2014/main" id="{1594DBB5-4375-4872-A72E-FF4EC1397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1436" cy="1200"/>
            </a:xfrm>
            <a:prstGeom prst="wedgeRoundRectCallout">
              <a:avLst>
                <a:gd name="adj1" fmla="val -36528"/>
                <a:gd name="adj2" fmla="val 66667"/>
                <a:gd name="adj3" fmla="val 16667"/>
              </a:avLst>
            </a:prstGeom>
            <a:solidFill>
              <a:srgbClr val="FDE0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800" b="1"/>
            </a:p>
          </p:txBody>
        </p:sp>
        <p:sp>
          <p:nvSpPr>
            <p:cNvPr id="33812" name="Rectangle 74">
              <a:extLst>
                <a:ext uri="{FF2B5EF4-FFF2-40B4-BE49-F238E27FC236}">
                  <a16:creationId xmlns:a16="http://schemas.microsoft.com/office/drawing/2014/main" id="{23C27BD2-5CE0-4488-85DC-C06728865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344"/>
              <a:ext cx="1392" cy="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l-GR" altLang="en-US" sz="1500" b="1"/>
                <a:t>Είμαι </a:t>
              </a:r>
              <a:r>
                <a:rPr lang="en-US" altLang="en-US" sz="1500" b="1"/>
                <a:t>95% </a:t>
              </a:r>
              <a:r>
                <a:rPr lang="el-GR" altLang="en-US" sz="1500" b="1"/>
                <a:t>βέβαιος ότι το </a:t>
              </a:r>
              <a:r>
                <a:rPr lang="el-GR" altLang="en-US" sz="1500" b="1" i="1"/>
                <a:t>μ</a:t>
              </a:r>
              <a:r>
                <a:rPr lang="en-US" altLang="en-US" sz="1500" b="1"/>
                <a:t> </a:t>
              </a:r>
              <a:r>
                <a:rPr lang="el-GR" altLang="en-US" sz="1500" b="1"/>
                <a:t>είναι ανάμεσα από</a:t>
              </a:r>
              <a:r>
                <a:rPr lang="en-US" altLang="en-US" sz="1500" b="1"/>
                <a:t> 40 </a:t>
              </a:r>
              <a:r>
                <a:rPr lang="el-GR" altLang="en-US" sz="1500" b="1"/>
                <a:t>και</a:t>
              </a:r>
              <a:r>
                <a:rPr lang="en-US" altLang="en-US" sz="1500" b="1"/>
                <a:t> 60</a:t>
              </a:r>
              <a:r>
                <a:rPr lang="el-GR" altLang="en-US" sz="1500" b="1"/>
                <a:t>.</a:t>
              </a:r>
              <a:endParaRPr lang="en-US" altLang="en-US" sz="1500" b="1"/>
            </a:p>
          </p:txBody>
        </p:sp>
      </p:grpSp>
      <p:sp>
        <p:nvSpPr>
          <p:cNvPr id="33809" name="Line 75">
            <a:extLst>
              <a:ext uri="{FF2B5EF4-FFF2-40B4-BE49-F238E27FC236}">
                <a16:creationId xmlns:a16="http://schemas.microsoft.com/office/drawing/2014/main" id="{1F66F3DD-0F85-4CA1-8ED9-C885CE83C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91465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 sz="1350"/>
          </a:p>
        </p:txBody>
      </p:sp>
      <p:sp>
        <p:nvSpPr>
          <p:cNvPr id="33810" name="Rectangle 78">
            <a:extLst>
              <a:ext uri="{FF2B5EF4-FFF2-40B4-BE49-F238E27FC236}">
                <a16:creationId xmlns:a16="http://schemas.microsoft.com/office/drawing/2014/main" id="{24079153-5851-41FF-B0E4-4488C1884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1714501"/>
            <a:ext cx="988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DCOV</a:t>
            </a:r>
            <a:r>
              <a:rPr lang="en-US" altLang="en-US" sz="1800" u="sng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9352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5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2400" dirty="0"/>
              <a:t>ΠΟΣΟΤΙΚΕΣ ΜΕΤΑΒΛΗΤΕΣ: ΔΙΑΣΤΗΜΑ ΕΜΠΙΣΤΟΣΥΝΗΣ ΓΙΑ ΤΟ ΜΕΣΟ ΑΡΙΘΜΗΤΙΚΟ</a:t>
            </a:r>
            <a:br>
              <a:rPr lang="el-GR" sz="2400" dirty="0"/>
            </a:br>
            <a:r>
              <a:rPr lang="el-GR" sz="2400" dirty="0"/>
              <a:t>ΠΕΡΙΠΤΩΣΗ 1.</a:t>
            </a:r>
            <a:r>
              <a:rPr lang="el-GR" sz="4000" dirty="0"/>
              <a:t> </a:t>
            </a:r>
          </a:p>
        </p:txBody>
      </p:sp>
      <p:sp>
        <p:nvSpPr>
          <p:cNvPr id="1095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r>
              <a:rPr lang="el-GR" sz="2800" dirty="0"/>
              <a:t>Δείγμα που προέρχεται από κανονικό πληθυσμό με γνωστή διακύμανση σ</a:t>
            </a:r>
            <a:r>
              <a:rPr lang="el-GR" sz="2800" baseline="30000" dirty="0"/>
              <a:t>2</a:t>
            </a:r>
            <a:r>
              <a:rPr lang="el-GR" sz="2800" dirty="0"/>
              <a:t> του πληθυσμού.</a:t>
            </a:r>
          </a:p>
          <a:p>
            <a:r>
              <a:rPr lang="el-GR" sz="2800" dirty="0"/>
              <a:t>Το 100(1-α)% διάστημα εμπιστοσύνης θα έχει άκρα:</a:t>
            </a:r>
          </a:p>
          <a:p>
            <a:endParaRPr lang="el-GR" sz="2800" dirty="0"/>
          </a:p>
          <a:p>
            <a:endParaRPr lang="el-GR" sz="2800" dirty="0"/>
          </a:p>
          <a:p>
            <a:endParaRPr lang="el-GR" sz="2800" dirty="0"/>
          </a:p>
        </p:txBody>
      </p:sp>
      <p:graphicFrame>
        <p:nvGraphicFramePr>
          <p:cNvPr id="109570" name="Rectangle 4"/>
          <p:cNvGraphicFramePr>
            <a:graphicFrameLocks noGrp="1"/>
          </p:cNvGraphicFramePr>
          <p:nvPr>
            <p:ph sz="quarter" idx="2"/>
          </p:nvPr>
        </p:nvGraphicFramePr>
        <p:xfrm>
          <a:off x="6667500" y="26939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6" name="Εξίσωση" r:id="rId3" imgW="0" imgH="0" progId="Equation.3">
                  <p:embed/>
                </p:oleObj>
              </mc:Choice>
              <mc:Fallback>
                <p:oleObj name="Εξίσωση" r:id="rId3" imgW="0" imgH="0" progId="Equation.3">
                  <p:embed/>
                  <p:pic>
                    <p:nvPicPr>
                      <p:cNvPr id="0" name="AutoShape 143"/>
                      <p:cNvPicPr>
                        <a:picLocks noGrp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2693988"/>
                        <a:ext cx="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2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379788" y="3633788"/>
          <a:ext cx="138430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7" name="Εξίσωση" r:id="rId4" imgW="17678400" imgH="10363200" progId="Equation.3">
                  <p:embed/>
                </p:oleObj>
              </mc:Choice>
              <mc:Fallback>
                <p:oleObj name="Εξίσωση" r:id="rId4" imgW="17678400" imgH="10363200" progId="Equation.3">
                  <p:embed/>
                  <p:pic>
                    <p:nvPicPr>
                      <p:cNvPr id="0" name="Picture 14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88" y="3633788"/>
                        <a:ext cx="1384300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F0626A61-283B-451F-9098-18BF99921BC0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109577" name="Text Box 7"/>
          <p:cNvSpPr txBox="1">
            <a:spLocks noChangeArrowheads="1"/>
          </p:cNvSpPr>
          <p:nvPr/>
        </p:nvSpPr>
        <p:spPr bwMode="auto">
          <a:xfrm>
            <a:off x="611188" y="4941888"/>
            <a:ext cx="70580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/>
              <a:t>Όπου      η εκτίμηση,                       το τυπικό σφάλμα εκτίμησης περί το μέσο (ή πιθανό σφάλμα) ,         ο συντελεστής εμπιστοσύνης (κριτική τιμή) της τυποποιημένης κανονικής κατανομής.</a:t>
            </a:r>
          </a:p>
        </p:txBody>
      </p:sp>
      <p:graphicFrame>
        <p:nvGraphicFramePr>
          <p:cNvPr id="109573" name="Object 8"/>
          <p:cNvGraphicFramePr>
            <a:graphicFrameLocks noChangeAspect="1"/>
          </p:cNvGraphicFramePr>
          <p:nvPr/>
        </p:nvGraphicFramePr>
        <p:xfrm>
          <a:off x="2786050" y="4643446"/>
          <a:ext cx="9366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8" name="Εξίσωση" r:id="rId6" imgW="5791200" imgH="9144000" progId="Equation.3">
                  <p:embed/>
                </p:oleObj>
              </mc:Choice>
              <mc:Fallback>
                <p:oleObj name="Εξίσωση" r:id="rId6" imgW="5791200" imgH="9144000" progId="Equation.3">
                  <p:embed/>
                  <p:pic>
                    <p:nvPicPr>
                      <p:cNvPr id="0" name="Picture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4643446"/>
                        <a:ext cx="93662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8" name="8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F06706E-72E6-476A-AE2E-E465004F5673}" type="slidenum">
              <a:rPr lang="el-GR" sz="1400"/>
              <a:pPr algn="r"/>
              <a:t>14</a:t>
            </a:fld>
            <a:endParaRPr lang="el-GR" sz="1400"/>
          </a:p>
        </p:txBody>
      </p: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1428728" y="5072074"/>
          <a:ext cx="177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9" name="Εξίσωση" r:id="rId8" imgW="4267200" imgH="4876800" progId="Equation.3">
                  <p:embed/>
                </p:oleObj>
              </mc:Choice>
              <mc:Fallback>
                <p:oleObj name="Εξίσωση" r:id="rId8" imgW="4267200" imgH="4876800" progId="Equation.3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5072074"/>
                        <a:ext cx="1778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3643306" y="5286388"/>
          <a:ext cx="215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0" name="Εξίσωση" r:id="rId10" imgW="5181600" imgH="8229600" progId="Equation.3">
                  <p:embed/>
                </p:oleObj>
              </mc:Choice>
              <mc:Fallback>
                <p:oleObj name="Εξίσωση" r:id="rId10" imgW="5181600" imgH="8229600" progId="Equation.3">
                  <p:embed/>
                  <p:pic>
                    <p:nvPicPr>
                      <p:cNvPr id="0" name="Picture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5286388"/>
                        <a:ext cx="2159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785795"/>
            <a:ext cx="8075613" cy="4357718"/>
          </a:xfrm>
        </p:spPr>
        <p:txBody>
          <a:bodyPr/>
          <a:lstStyle/>
          <a:p>
            <a:r>
              <a:rPr lang="el-GR" sz="2800" dirty="0"/>
              <a:t>Ο συντελεστής εμπιστοσύνης (κριτική τιμή) βάσει των πινάκων </a:t>
            </a:r>
          </a:p>
          <a:p>
            <a:endParaRPr lang="el-GR" sz="2800" dirty="0"/>
          </a:p>
          <a:p>
            <a:r>
              <a:rPr lang="el-GR" sz="2800" dirty="0"/>
              <a:t>σε επίπεδο στατιστικής σημαντικότητας  α=5% είναι: </a:t>
            </a:r>
          </a:p>
        </p:txBody>
      </p:sp>
      <p:graphicFrame>
        <p:nvGraphicFramePr>
          <p:cNvPr id="11059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2150" y="1774825"/>
          <a:ext cx="122238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" name="Εξίσωση" r:id="rId3" imgW="5181600" imgH="8229600" progId="Equation.3">
                  <p:embed/>
                </p:oleObj>
              </mc:Choice>
              <mc:Fallback>
                <p:oleObj name="Εξίσωση" r:id="rId3" imgW="5181600" imgH="8229600" progId="Equation.3">
                  <p:embed/>
                  <p:pic>
                    <p:nvPicPr>
                      <p:cNvPr id="0" name="Picture 7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150" y="1774825"/>
                        <a:ext cx="122238" cy="19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0595" name="Object 5"/>
              <p:cNvSpPr txBox="1">
                <a:spLocks noGrp="1"/>
              </p:cNvSpPr>
              <p:nvPr>
                <p:ph sz="quarter" idx="3"/>
              </p:nvPr>
            </p:nvSpPr>
            <p:spPr bwMode="auto">
              <a:xfrm>
                <a:off x="6372200" y="3143250"/>
                <a:ext cx="1716113" cy="80294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f>
                            <m:fPr>
                              <m:ctrlPr>
                                <a:rPr lang="el-GR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l-GR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l-GR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=±1,96</m:t>
                      </m:r>
                    </m:oMath>
                  </m:oMathPara>
                </a14:m>
                <a:endParaRPr lang="el-GR" sz="3600" dirty="0"/>
              </a:p>
            </p:txBody>
          </p:sp>
        </mc:Choice>
        <mc:Fallback xmlns="">
          <p:sp>
            <p:nvSpPr>
              <p:cNvPr id="110595" name="Object 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3"/>
              </p:nvPr>
            </p:nvSpPr>
            <p:spPr bwMode="auto">
              <a:xfrm>
                <a:off x="6372200" y="3143250"/>
                <a:ext cx="1716113" cy="80294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59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29C03CAB-1887-4AE0-9EF2-05112EA5ACBA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110599" name="Text Box 6"/>
          <p:cNvSpPr txBox="1">
            <a:spLocks noChangeArrowheads="1"/>
          </p:cNvSpPr>
          <p:nvPr/>
        </p:nvSpPr>
        <p:spPr bwMode="auto">
          <a:xfrm>
            <a:off x="576262" y="3862099"/>
            <a:ext cx="5976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800" dirty="0"/>
              <a:t>επίπεδο στατιστικής σημαντικότητας</a:t>
            </a:r>
          </a:p>
        </p:txBody>
      </p:sp>
      <p:graphicFrame>
        <p:nvGraphicFramePr>
          <p:cNvPr id="11059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847754"/>
              </p:ext>
            </p:extLst>
          </p:nvPr>
        </p:nvGraphicFramePr>
        <p:xfrm>
          <a:off x="6215063" y="4286250"/>
          <a:ext cx="19050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5" name="Εξίσωση" r:id="rId6" imgW="17678400" imgH="8229600" progId="Equation.3">
                  <p:embed/>
                </p:oleObj>
              </mc:Choice>
              <mc:Fallback>
                <p:oleObj name="Εξίσωση" r:id="rId6" imgW="17678400" imgH="822960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63" y="4286250"/>
                        <a:ext cx="19050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0" name="6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026A4B5-A2C6-4915-91A5-378D32F7E1E5}" type="slidenum">
              <a:rPr lang="el-GR" sz="1400"/>
              <a:pPr algn="r"/>
              <a:t>15</a:t>
            </a:fld>
            <a:endParaRPr lang="el-GR" sz="1400"/>
          </a:p>
        </p:txBody>
      </p:sp>
      <p:sp>
        <p:nvSpPr>
          <p:cNvPr id="13" name="12 - TextBox"/>
          <p:cNvSpPr txBox="1"/>
          <p:nvPr/>
        </p:nvSpPr>
        <p:spPr>
          <a:xfrm>
            <a:off x="5000628" y="4214818"/>
            <a:ext cx="11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α=1%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1000100" y="5000636"/>
            <a:ext cx="642942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000" dirty="0"/>
              <a:t>Τι αντιπροσωπεύει: πόσα τυπικά σφάλματα θέλουμε να προσθαφαιρέσουμε για να αποκτήσουμε το διάστημα εμπιστοσύνης που θέλουμε (95% η 99%)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/>
              <a:t>Η πιθανότητα η μέση τιμή του πληθυσμού να περιλαμβάνεται μεταξύ                              είναι 1-α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86766" cy="452596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1571612"/>
            <a:ext cx="8072494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0467" name="Object 6"/>
          <p:cNvGraphicFramePr>
            <a:graphicFrameLocks noChangeAspect="1"/>
          </p:cNvGraphicFramePr>
          <p:nvPr/>
        </p:nvGraphicFramePr>
        <p:xfrm>
          <a:off x="4214810" y="785794"/>
          <a:ext cx="1384300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8" name="Εξίσωση" r:id="rId4" imgW="17678400" imgH="10363200" progId="Equation.3">
                  <p:embed/>
                </p:oleObj>
              </mc:Choice>
              <mc:Fallback>
                <p:oleObj name="Εξίσωση" r:id="rId4" imgW="17678400" imgH="1036320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0" y="785794"/>
                        <a:ext cx="1384300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FF26E06-2BE3-4983-93BA-0B3C35BA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3935B-FA80-4980-9309-58346D613F4E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7044" r="10937" b="3392"/>
          <a:stretch>
            <a:fillRect/>
          </a:stretch>
        </p:blipFill>
        <p:spPr bwMode="auto">
          <a:xfrm>
            <a:off x="1142976" y="214290"/>
            <a:ext cx="707236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9B988B1-3F48-48E8-B6B2-6CD24709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3935B-FA80-4980-9309-58346D613F4E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r>
              <a:rPr lang="el-GR" sz="2800" dirty="0"/>
              <a:t>Οι μέσες αποδοχές υπαλλήλων σε Κέντρα Υγείας την τελευταία 5ετία σε δείγμα 25 ατόμων ήταν  81000 ευρώ και είναι γνωστό ότι η τυπική απόκλιση σε όλο τον πληθυσμό  είναι 12000 ευρώ. </a:t>
            </a:r>
            <a:r>
              <a:rPr lang="en-US" sz="2800" dirty="0"/>
              <a:t>E</a:t>
            </a:r>
            <a:r>
              <a:rPr lang="el-GR" sz="2800" dirty="0" err="1"/>
              <a:t>άν</a:t>
            </a:r>
            <a:r>
              <a:rPr lang="el-GR" sz="2800" dirty="0"/>
              <a:t> το δείγμα προέρχεται από κανονικό πληθυσμό να κατασκευαστεί 95% διάστημα εμπιστοσύνης για τις μέσες αποδοχές.</a:t>
            </a:r>
          </a:p>
          <a:p>
            <a:endParaRPr lang="el-GR" sz="2800" dirty="0"/>
          </a:p>
        </p:txBody>
      </p:sp>
      <p:graphicFrame>
        <p:nvGraphicFramePr>
          <p:cNvPr id="11059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2150" y="1774825"/>
          <a:ext cx="122238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1" name="Εξίσωση" r:id="rId3" imgW="215713" imgH="342603" progId="Equation.3">
                  <p:embed/>
                </p:oleObj>
              </mc:Choice>
              <mc:Fallback>
                <p:oleObj name="Εξίσωση" r:id="rId3" imgW="215713" imgH="342603" progId="Equation.3">
                  <p:embed/>
                  <p:pic>
                    <p:nvPicPr>
                      <p:cNvPr id="0" name="Picture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150" y="1774825"/>
                        <a:ext cx="122238" cy="19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29C03CAB-1887-4AE0-9EF2-05112EA5ACBA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110600" name="6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026A4B5-A2C6-4915-91A5-378D32F7E1E5}" type="slidenum">
              <a:rPr lang="el-GR" sz="1400"/>
              <a:pPr algn="r"/>
              <a:t>18</a:t>
            </a:fld>
            <a:endParaRPr lang="el-GR" sz="14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sz="2400" dirty="0"/>
              <a:t>ΔΙΑΣΤΗΜΑ ΕΜΠΙΣΤΟΣΥΝΗΣ ΓΙΑ ΤΟ ΜΕΣΟ ΑΡΙΘΜΗΤΙΚΟ</a:t>
            </a:r>
            <a:br>
              <a:rPr lang="el-GR" sz="2400" dirty="0"/>
            </a:br>
            <a:r>
              <a:rPr lang="el-GR" sz="2400" dirty="0"/>
              <a:t>ΠΕΡΙΠΤΩΣΗ 1: </a:t>
            </a:r>
            <a:r>
              <a:rPr lang="el-GR" sz="3200" dirty="0"/>
              <a:t>ΠΑΡΑΔΕΙΓΜΑ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ΛΥΣΗ</a:t>
            </a:r>
          </a:p>
        </p:txBody>
      </p:sp>
      <p:graphicFrame>
        <p:nvGraphicFramePr>
          <p:cNvPr id="24166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000100" y="1785926"/>
          <a:ext cx="6429420" cy="1078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8" name="Εξίσωση" r:id="rId3" imgW="49072800" imgH="10363200" progId="Equation.3">
                  <p:embed/>
                </p:oleObj>
              </mc:Choice>
              <mc:Fallback>
                <p:oleObj name="Εξίσωση" r:id="rId3" imgW="49072800" imgH="10363200" progId="Equation.3">
                  <p:embed/>
                  <p:pic>
                    <p:nvPicPr>
                      <p:cNvPr id="0" name="Picture 3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1785926"/>
                        <a:ext cx="6429420" cy="1078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1214414" y="5286388"/>
            <a:ext cx="50720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Δηλ., (76296;85704)</a:t>
            </a:r>
          </a:p>
          <a:p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816C1A2-319D-4BC9-A0C0-9E2E7603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EB7F79-DF2B-431F-8E85-B058E52B5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l-GR" dirty="0" err="1"/>
              <a:t>άν</a:t>
            </a:r>
            <a:r>
              <a:rPr lang="el-GR" dirty="0"/>
              <a:t> σε έναν πληθυσμό πάρουμε όλα τα δυνατά δείγματα ίσου μεγέθους </a:t>
            </a:r>
            <a:r>
              <a:rPr lang="en-US" dirty="0"/>
              <a:t>n </a:t>
            </a:r>
            <a:r>
              <a:rPr lang="el-GR" dirty="0"/>
              <a:t>με επανατοποθέτηση και σε κάθε ένα από αυτά υπολογίσουμε τον αριθμητικό μέσο θα έχουμε μια  κατανομή αριθμητικών μέσων με αριθμητικό μέσο ίσο με αυτόν του πληθυσμού και διακύμανση </a:t>
            </a:r>
            <a:r>
              <a:rPr lang="en-US" dirty="0"/>
              <a:t>n </a:t>
            </a:r>
            <a:r>
              <a:rPr lang="el-GR" dirty="0"/>
              <a:t>φορές μικρότερη.  </a:t>
            </a:r>
          </a:p>
        </p:txBody>
      </p:sp>
      <p:sp>
        <p:nvSpPr>
          <p:cNvPr id="4" name="4 - TextBox">
            <a:extLst>
              <a:ext uri="{FF2B5EF4-FFF2-40B4-BE49-F238E27FC236}">
                <a16:creationId xmlns:a16="http://schemas.microsoft.com/office/drawing/2014/main" id="{392D92D1-B900-4ECB-BDA9-29096F0D2C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511" y="369085"/>
            <a:ext cx="8640961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/>
              <a:t>	Η ΕΝΝΟΙΑ ΤΗΣ ΚΑΤΑΝΟΜΗΣ ΔΕΙΓΜΑΤΟΛΗΨΙΑΣ </a:t>
            </a:r>
            <a:br>
              <a:rPr lang="el-GR" sz="2800" dirty="0"/>
            </a:br>
            <a:r>
              <a:rPr lang="el-GR" sz="2800" dirty="0"/>
              <a:t> Η ΔΕΙΓΜΑΤΙΚΗΣ ΚΑΤΑΝΟΜΗΣ ΤΟΥ ΑΡΙΘΜΗΤΙΚΟΎ ΜΕΣΟΥ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B63B7C87-919E-4B83-9333-1007923E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5863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ΠΡΟΤΥΠΟ ΣΧΟΛΙΑΣΜΟΥ: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400948" cy="4525963"/>
          </a:xfrm>
        </p:spPr>
        <p:txBody>
          <a:bodyPr/>
          <a:lstStyle/>
          <a:p>
            <a:r>
              <a:rPr lang="el-GR" dirty="0"/>
              <a:t>Με βαθμό εμπιστοσύνης 95% εκτιμώ ότι οι μέσες αποδοχές της συγκεκριμένης κατηγορίας υπαλλήλων την τελευταία 5ετία θα περιλαμβάνονται στο διάστημα: (76296;85704)</a:t>
            </a:r>
          </a:p>
          <a:p>
            <a:r>
              <a:rPr lang="el-GR" dirty="0"/>
              <a:t>Συνοπτικά: 95% </a:t>
            </a:r>
            <a:r>
              <a:rPr lang="en-US" dirty="0"/>
              <a:t>CI:</a:t>
            </a:r>
            <a:r>
              <a:rPr lang="el-GR" dirty="0"/>
              <a:t>  (76296;85704)</a:t>
            </a:r>
            <a:endParaRPr lang="en-US" dirty="0"/>
          </a:p>
          <a:p>
            <a:pPr>
              <a:buNone/>
            </a:pPr>
            <a:r>
              <a:rPr lang="fr-FR" dirty="0"/>
              <a:t>   </a:t>
            </a:r>
            <a:r>
              <a:rPr lang="el-GR" dirty="0"/>
              <a:t>  </a:t>
            </a:r>
            <a:r>
              <a:rPr lang="fr-FR" dirty="0"/>
              <a:t> </a:t>
            </a:r>
            <a:r>
              <a:rPr lang="el-GR" dirty="0"/>
              <a:t>είτε: 95% </a:t>
            </a:r>
            <a:r>
              <a:rPr lang="en-US" dirty="0"/>
              <a:t>CI:</a:t>
            </a:r>
            <a:r>
              <a:rPr lang="el-GR" dirty="0"/>
              <a:t> (76296-85704)</a:t>
            </a:r>
          </a:p>
          <a:p>
            <a:pPr>
              <a:buNone/>
            </a:pPr>
            <a:r>
              <a:rPr lang="el-GR" dirty="0"/>
              <a:t>       είτε:    76296&lt;μ&lt;85704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1529B61-6BC9-495C-9399-2D10E43B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3935B-FA80-4980-9309-58346D613F4E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2400" dirty="0"/>
              <a:t>ΠΟΣΟΤΙΚΕΣ ΜΕΤΑΒΛΗΤΕΣ: ΔΙΑΣΤΗΜΑ ΕΜΠΙΣΤΟΣΥΝΗΣ ΓΙΑ ΤΟ ΜΕΣΟ ΑΡΙΘΜΗΤΙΚΟ</a:t>
            </a:r>
            <a:br>
              <a:rPr lang="el-GR" sz="2400" dirty="0"/>
            </a:br>
            <a:r>
              <a:rPr lang="el-GR" sz="2400" dirty="0"/>
              <a:t>ΠΕΡΙΠΤΩΣΗ 2.</a:t>
            </a:r>
          </a:p>
        </p:txBody>
      </p:sp>
      <p:sp>
        <p:nvSpPr>
          <p:cNvPr id="1116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r>
              <a:rPr lang="el-GR" sz="2800" dirty="0"/>
              <a:t>Δείγματα που προέρχονται από κανονικούς πληθυσμούς μεγέθους &lt;30 και σ</a:t>
            </a:r>
            <a:r>
              <a:rPr lang="el-GR" sz="2880" baseline="30000" dirty="0"/>
              <a:t>2</a:t>
            </a:r>
            <a:r>
              <a:rPr lang="fr-FR" sz="2800" dirty="0"/>
              <a:t> </a:t>
            </a:r>
            <a:r>
              <a:rPr lang="el-GR" sz="2800" dirty="0"/>
              <a:t>άγνωστο</a:t>
            </a:r>
            <a:r>
              <a:rPr lang="en-US" sz="2800" dirty="0"/>
              <a:t>.</a:t>
            </a:r>
            <a:r>
              <a:rPr lang="el-GR" sz="2800" dirty="0"/>
              <a:t>Χρησιμοποιώ την κατανομή </a:t>
            </a:r>
            <a:r>
              <a:rPr lang="fr-FR" sz="2800" dirty="0"/>
              <a:t>t</a:t>
            </a:r>
            <a:r>
              <a:rPr lang="en-US" sz="2800" dirty="0">
                <a:cs typeface="Arial" charset="0"/>
              </a:rPr>
              <a:t>-</a:t>
            </a:r>
            <a:r>
              <a:rPr lang="fr-FR" sz="2800" dirty="0" err="1"/>
              <a:t>student</a:t>
            </a:r>
            <a:r>
              <a:rPr lang="fr-FR" sz="2800" dirty="0"/>
              <a:t>:</a:t>
            </a:r>
            <a:endParaRPr lang="en-US" sz="2800" dirty="0"/>
          </a:p>
          <a:p>
            <a:endParaRPr lang="el-GR" sz="2800" dirty="0"/>
          </a:p>
        </p:txBody>
      </p:sp>
      <p:graphicFrame>
        <p:nvGraphicFramePr>
          <p:cNvPr id="11161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214813" y="3068638"/>
          <a:ext cx="157956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Εξίσωση" r:id="rId3" imgW="15544800" imgH="9753600" progId="Equation.3">
                  <p:embed/>
                </p:oleObj>
              </mc:Choice>
              <mc:Fallback>
                <p:oleObj name="Εξίσωση" r:id="rId3" imgW="15544800" imgH="9753600" progId="Equation.3">
                  <p:embed/>
                  <p:pic>
                    <p:nvPicPr>
                      <p:cNvPr id="0" name="Picture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068638"/>
                        <a:ext cx="157956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1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3985AA1E-67AC-4E76-BADF-C7E31FEF5A25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111622" name="Text Box 5"/>
          <p:cNvSpPr txBox="1">
            <a:spLocks noChangeArrowheads="1"/>
          </p:cNvSpPr>
          <p:nvPr/>
        </p:nvSpPr>
        <p:spPr bwMode="auto">
          <a:xfrm>
            <a:off x="1116013" y="4365625"/>
            <a:ext cx="7056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/>
              <a:t>Όπου </a:t>
            </a:r>
            <a:r>
              <a:rPr lang="fr-FR" sz="2800"/>
              <a:t>v = </a:t>
            </a:r>
            <a:r>
              <a:rPr lang="en-US" sz="2800"/>
              <a:t>n</a:t>
            </a:r>
            <a:r>
              <a:rPr lang="en-US" sz="2800">
                <a:cs typeface="Arial" charset="0"/>
              </a:rPr>
              <a:t>-</a:t>
            </a:r>
            <a:r>
              <a:rPr lang="en-US" sz="2800"/>
              <a:t>1 </a:t>
            </a:r>
            <a:r>
              <a:rPr lang="el-GR" sz="2800"/>
              <a:t>βαθμοί ελευθερίας</a:t>
            </a:r>
          </a:p>
        </p:txBody>
      </p:sp>
      <p:sp>
        <p:nvSpPr>
          <p:cNvPr id="111623" name="5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2C867A2-B671-4491-999E-95FE541FB43B}" type="slidenum">
              <a:rPr lang="el-GR" sz="1400"/>
              <a:pPr algn="r"/>
              <a:t>21</a:t>
            </a:fld>
            <a:endParaRPr lang="el-GR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ΠΑΡΑΔΕΙΓΜΑ</a:t>
            </a:r>
          </a:p>
        </p:txBody>
      </p:sp>
      <p:sp>
        <p:nvSpPr>
          <p:cNvPr id="1126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570788" cy="4525963"/>
          </a:xfrm>
        </p:spPr>
        <p:txBody>
          <a:bodyPr/>
          <a:lstStyle/>
          <a:p>
            <a:r>
              <a:rPr lang="el-GR" sz="2800" dirty="0"/>
              <a:t>Από το σύνολο γονέων παιδιών μιας ορισμένης ηλικίας παίρνουμε ένα δείγμα μεγέθους 14 παρατηρήσεων για τη βαθμολογία Κέντρου </a:t>
            </a:r>
            <a:r>
              <a:rPr lang="el-GR" sz="2800" dirty="0" err="1"/>
              <a:t>Εργοθεραπείας</a:t>
            </a:r>
            <a:r>
              <a:rPr lang="el-GR" sz="2800" dirty="0"/>
              <a:t>. </a:t>
            </a:r>
          </a:p>
          <a:p>
            <a:r>
              <a:rPr lang="el-GR" sz="2800" dirty="0"/>
              <a:t>Από το δείγμα αυτό βρέθηκε:                 και </a:t>
            </a:r>
            <a:r>
              <a:rPr lang="fr-FR" sz="2800" dirty="0"/>
              <a:t>s</a:t>
            </a:r>
            <a:r>
              <a:rPr lang="en-US" sz="2800" dirty="0">
                <a:cs typeface="Arial" charset="0"/>
              </a:rPr>
              <a:t>=</a:t>
            </a:r>
            <a:r>
              <a:rPr lang="en-GB" sz="2800" dirty="0">
                <a:cs typeface="Arial" charset="0"/>
              </a:rPr>
              <a:t>3,37. </a:t>
            </a:r>
            <a:r>
              <a:rPr lang="el-GR" sz="2800" dirty="0">
                <a:cs typeface="Arial" charset="0"/>
              </a:rPr>
              <a:t>Εάν το δείγμα προέρχεται από κανονικό πληθυσμό</a:t>
            </a:r>
            <a:r>
              <a:rPr lang="en-US" sz="2800" dirty="0">
                <a:cs typeface="Arial" charset="0"/>
              </a:rPr>
              <a:t>,</a:t>
            </a:r>
            <a:r>
              <a:rPr lang="el-GR" sz="2800" dirty="0">
                <a:cs typeface="Arial" charset="0"/>
              </a:rPr>
              <a:t> ζητείται το 95% διάστημα εμπιστοσύνης για το μέσο αριθμητικό  μ του πληθυσμού. </a:t>
            </a:r>
            <a:endParaRPr lang="en-US" sz="2800" dirty="0">
              <a:cs typeface="Arial" charset="0"/>
            </a:endParaRPr>
          </a:p>
        </p:txBody>
      </p:sp>
      <p:graphicFrame>
        <p:nvGraphicFramePr>
          <p:cNvPr id="112642" name="Rectangle 4"/>
          <p:cNvGraphicFramePr>
            <a:graphicFrameLocks noGrp="1"/>
          </p:cNvGraphicFramePr>
          <p:nvPr>
            <p:ph sz="quarter" idx="2"/>
          </p:nvPr>
        </p:nvGraphicFramePr>
        <p:xfrm>
          <a:off x="6667500" y="26939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Εξίσωση" r:id="rId4" imgW="0" imgH="0" progId="Equation.3">
                  <p:embed/>
                </p:oleObj>
              </mc:Choice>
              <mc:Fallback>
                <p:oleObj name="Εξίσωση" r:id="rId4" imgW="0" imgH="0" progId="Equation.3">
                  <p:embed/>
                  <p:pic>
                    <p:nvPicPr>
                      <p:cNvPr id="0" name="AutoShape 60"/>
                      <p:cNvPicPr>
                        <a:picLocks noGrp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2693988"/>
                        <a:ext cx="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3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854614211"/>
              </p:ext>
            </p:extLst>
          </p:nvPr>
        </p:nvGraphicFramePr>
        <p:xfrm>
          <a:off x="5148064" y="3429793"/>
          <a:ext cx="12192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Εξίσωση" r:id="rId5" imgW="13716000" imgH="4876800" progId="Equation.3">
                  <p:embed/>
                </p:oleObj>
              </mc:Choice>
              <mc:Fallback>
                <p:oleObj name="Εξίσωση" r:id="rId5" imgW="13716000" imgH="4876800" progId="Equation.3">
                  <p:embed/>
                  <p:pic>
                    <p:nvPicPr>
                      <p:cNvPr id="0" name="Picture 6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429793"/>
                        <a:ext cx="12192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D41189F4-674B-4F69-BF0D-7CE49EDAB9EF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112647" name="5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8CCBC27-20B2-40AD-8678-CDADAFF0D4D8}" type="slidenum">
              <a:rPr lang="el-GR" sz="1400"/>
              <a:pPr algn="r"/>
              <a:t>22</a:t>
            </a:fld>
            <a:endParaRPr lang="el-GR"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6936" t="10751" b="24731"/>
          <a:stretch>
            <a:fillRect/>
          </a:stretch>
        </p:blipFill>
        <p:spPr>
          <a:xfrm>
            <a:off x="0" y="0"/>
            <a:ext cx="9001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ΛΥΣΗ</a:t>
            </a:r>
          </a:p>
        </p:txBody>
      </p:sp>
      <p:sp>
        <p:nvSpPr>
          <p:cNvPr id="1136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99350" cy="4525963"/>
          </a:xfrm>
        </p:spPr>
        <p:txBody>
          <a:bodyPr/>
          <a:lstStyle/>
          <a:p>
            <a:r>
              <a:rPr lang="el-GR" sz="2800" dirty="0"/>
              <a:t>Λόγω άγνωστης διακύμανσης πληθυσμού και μικρού μεγέθους δείγματος το 95% διάστημα εμπιστοσύνης θα έχει άκρα:</a:t>
            </a:r>
          </a:p>
          <a:p>
            <a:pPr>
              <a:buFontTx/>
              <a:buNone/>
            </a:pPr>
            <a:r>
              <a:rPr lang="el-GR" sz="2800" dirty="0"/>
              <a:t>                                    </a:t>
            </a:r>
          </a:p>
        </p:txBody>
      </p:sp>
      <p:graphicFrame>
        <p:nvGraphicFramePr>
          <p:cNvPr id="11366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323975" y="2843213"/>
          <a:ext cx="187801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Εξίσωση" r:id="rId3" imgW="1942857" imgH="1219048" progId="Equation.3">
                  <p:embed/>
                </p:oleObj>
              </mc:Choice>
              <mc:Fallback>
                <p:oleObj name="Εξίσωση" r:id="rId3" imgW="1942857" imgH="1219048" progId="Equation.3">
                  <p:embed/>
                  <p:pic>
                    <p:nvPicPr>
                      <p:cNvPr id="0" name="Picture 5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2843213"/>
                        <a:ext cx="1878013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7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187950" y="3068638"/>
          <a:ext cx="2001838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Εξίσωση" r:id="rId5" imgW="17678400" imgH="9144000" progId="Equation.3">
                  <p:embed/>
                </p:oleObj>
              </mc:Choice>
              <mc:Fallback>
                <p:oleObj name="Εξίσωση" r:id="rId5" imgW="17678400" imgH="9144000" progId="Equation.3">
                  <p:embed/>
                  <p:pic>
                    <p:nvPicPr>
                      <p:cNvPr id="0" name="Picture 5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950" y="3068638"/>
                        <a:ext cx="2001838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DF88A4B6-7BD1-498F-AA37-4C6DCD711C15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113671" name="Text Box 6"/>
          <p:cNvSpPr txBox="1">
            <a:spLocks noChangeArrowheads="1"/>
          </p:cNvSpPr>
          <p:nvPr/>
        </p:nvSpPr>
        <p:spPr bwMode="auto">
          <a:xfrm>
            <a:off x="827088" y="4868863"/>
            <a:ext cx="6913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/>
              <a:t>Δηλ., (50,58;54,47)</a:t>
            </a:r>
          </a:p>
        </p:txBody>
      </p:sp>
      <p:sp>
        <p:nvSpPr>
          <p:cNvPr id="113672" name="6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AF4AD96-810E-4C92-9058-BEE8D74EF0CD}" type="slidenum">
              <a:rPr lang="el-GR" sz="1400"/>
              <a:pPr algn="r"/>
              <a:t>24</a:t>
            </a:fld>
            <a:endParaRPr lang="el-GR"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sz="2800" dirty="0"/>
              <a:t>ΠΟΣΟΤΙΚΕΣ ΜΕΤΑΒΛΗΤΕΣ: ΔΙΑΣΤΗΜΑ ΕΜΠΙΣΤΟΣΥΝΗΣ ΓΙΑ ΤΟ ΜΕΣΟ ΑΡΙΘΜΗΤΙΚΟ</a:t>
            </a:r>
            <a:br>
              <a:rPr lang="el-GR" sz="2800" dirty="0"/>
            </a:br>
            <a:r>
              <a:rPr lang="el-GR" sz="2800" dirty="0"/>
              <a:t>ΠΕΡΙΠΤΩΣΗ </a:t>
            </a:r>
            <a:r>
              <a:rPr lang="en-US" sz="2800" dirty="0"/>
              <a:t>3</a:t>
            </a:r>
            <a:r>
              <a:rPr lang="el-GR" sz="2800" dirty="0"/>
              <a:t>.</a:t>
            </a:r>
          </a:p>
        </p:txBody>
      </p:sp>
      <p:sp>
        <p:nvSpPr>
          <p:cNvPr id="1146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endParaRPr lang="el-GR" sz="2400" dirty="0"/>
          </a:p>
          <a:p>
            <a:r>
              <a:rPr lang="el-GR" sz="2400" dirty="0"/>
              <a:t>Διακύμανση πληθυσμού άγνωστη και δείγμα μεγάλου μεγέθους: εφαρμογή του κεντρικού οριακού θεωρήματος  βάσει του οποίου αν το μέγεθος του δείγματος είναι αρκετά μεγάλο τότε η κατανομή των μέσων του δείγματος τείνει να γίνει κανονική όσο αυξάνει το μέγεθος του δείγματος</a:t>
            </a:r>
            <a:r>
              <a:rPr lang="en-US" sz="2400" dirty="0"/>
              <a:t>.</a:t>
            </a:r>
            <a:r>
              <a:rPr lang="en-US" dirty="0"/>
              <a:t> </a:t>
            </a:r>
            <a:r>
              <a:rPr lang="el-GR" sz="2400" dirty="0"/>
              <a:t>Το 100(1-α)% διάστημα εμπιστοσύνης θα έχει άκρα:</a:t>
            </a:r>
          </a:p>
          <a:p>
            <a:endParaRPr lang="el-GR" sz="2400" dirty="0"/>
          </a:p>
          <a:p>
            <a:endParaRPr lang="el-GR" sz="2800" dirty="0"/>
          </a:p>
          <a:p>
            <a:endParaRPr lang="el-GR" sz="2800" dirty="0"/>
          </a:p>
          <a:p>
            <a:endParaRPr lang="el-GR" sz="2800" dirty="0"/>
          </a:p>
        </p:txBody>
      </p:sp>
      <p:graphicFrame>
        <p:nvGraphicFramePr>
          <p:cNvPr id="11469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373438" y="4652963"/>
          <a:ext cx="1968500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Εξίσωση" r:id="rId3" imgW="17678400" imgH="10363200" progId="Equation.3">
                  <p:embed/>
                </p:oleObj>
              </mc:Choice>
              <mc:Fallback>
                <p:oleObj name="Εξίσωση" r:id="rId3" imgW="17678400" imgH="10363200" progId="Equation.3">
                  <p:embed/>
                  <p:pic>
                    <p:nvPicPr>
                      <p:cNvPr id="0" name="Picture 3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438" y="4652963"/>
                        <a:ext cx="1968500" cy="115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B3E7628C-D223-43B1-98D8-8C1E25ED2BC9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114694" name="4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8BA2AC8-3694-4194-9634-8ADDC7378A13}" type="slidenum">
              <a:rPr lang="el-GR" sz="1400"/>
              <a:pPr algn="r"/>
              <a:t>25</a:t>
            </a:fld>
            <a:endParaRPr lang="el-GR"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7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Παράδειγμα</a:t>
            </a:r>
          </a:p>
        </p:txBody>
      </p:sp>
      <p:sp>
        <p:nvSpPr>
          <p:cNvPr id="1157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6688" cy="4525963"/>
          </a:xfrm>
        </p:spPr>
        <p:txBody>
          <a:bodyPr/>
          <a:lstStyle/>
          <a:p>
            <a:r>
              <a:rPr lang="el-GR" sz="2800" dirty="0"/>
              <a:t>Από την εξέταση ενός τυχαίου δείγματος 100 τσιγάρων , βρέθηκε μέση περιεκτικότητα σε νικοτίνη (</a:t>
            </a:r>
            <a:r>
              <a:rPr lang="en-US" sz="2800" dirty="0"/>
              <a:t>mcg)</a:t>
            </a:r>
            <a:r>
              <a:rPr lang="el-GR" sz="2800" dirty="0"/>
              <a:t>: </a:t>
            </a:r>
            <a:r>
              <a:rPr lang="fr-FR" sz="2800" dirty="0"/>
              <a:t> </a:t>
            </a:r>
          </a:p>
          <a:p>
            <a:pPr>
              <a:buFontTx/>
              <a:buNone/>
            </a:pPr>
            <a:r>
              <a:rPr lang="fr-FR" sz="2800" dirty="0"/>
              <a:t>: </a:t>
            </a:r>
            <a:r>
              <a:rPr lang="en-US" sz="2800" dirty="0"/>
              <a:t>A</a:t>
            </a:r>
            <a:r>
              <a:rPr lang="el-GR" sz="2800" dirty="0"/>
              <a:t>ν</a:t>
            </a:r>
            <a:r>
              <a:rPr lang="en-US" sz="2800" dirty="0"/>
              <a:t> </a:t>
            </a:r>
            <a:r>
              <a:rPr lang="el-GR" sz="2800" dirty="0"/>
              <a:t> </a:t>
            </a:r>
            <a:r>
              <a:rPr lang="en-GB" sz="2800" dirty="0"/>
              <a:t>s</a:t>
            </a:r>
            <a:r>
              <a:rPr lang="el-GR" sz="2800" dirty="0"/>
              <a:t>=8</a:t>
            </a:r>
            <a:r>
              <a:rPr lang="fr-FR" sz="2800" dirty="0"/>
              <a:t> : N</a:t>
            </a:r>
            <a:r>
              <a:rPr lang="el-GR" sz="2800" dirty="0"/>
              <a:t>α βρεθεί ένα 99% διάστημα εμπιστοσύνης για το μέσο αριθμητικό στον πληθυσμό</a:t>
            </a:r>
          </a:p>
        </p:txBody>
      </p:sp>
      <p:graphicFrame>
        <p:nvGraphicFramePr>
          <p:cNvPr id="11571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591300" y="2624138"/>
          <a:ext cx="1524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8" name="Εξίσωση" r:id="rId3" imgW="3657600" imgH="3352800" progId="Equation.3">
                  <p:embed/>
                </p:oleObj>
              </mc:Choice>
              <mc:Fallback>
                <p:oleObj name="Εξίσωση" r:id="rId3" imgW="3657600" imgH="3352800" progId="Equation.3">
                  <p:embed/>
                  <p:pic>
                    <p:nvPicPr>
                      <p:cNvPr id="0" name="Picture 6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300" y="2624138"/>
                        <a:ext cx="1524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5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524264944"/>
              </p:ext>
            </p:extLst>
          </p:nvPr>
        </p:nvGraphicFramePr>
        <p:xfrm>
          <a:off x="3080472" y="2477294"/>
          <a:ext cx="95408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9" name="Εξίσωση" r:id="rId5" imgW="10058400" imgH="4572000" progId="Equation.3">
                  <p:embed/>
                </p:oleObj>
              </mc:Choice>
              <mc:Fallback>
                <p:oleObj name="Εξίσωση" r:id="rId5" imgW="10058400" imgH="4572000" progId="Equation.3">
                  <p:embed/>
                  <p:pic>
                    <p:nvPicPr>
                      <p:cNvPr id="0" name="Picture 6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472" y="2477294"/>
                        <a:ext cx="954087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40263C78-972B-44F5-B074-7953B63227CB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115719" name="5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6E386F5-CFBD-4261-BAE3-E94457E1919A}" type="slidenum">
              <a:rPr lang="el-GR" sz="1400"/>
              <a:pPr algn="r"/>
              <a:t>26</a:t>
            </a:fld>
            <a:endParaRPr lang="el-GR" sz="1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ΛΥΣΗ</a:t>
            </a:r>
          </a:p>
        </p:txBody>
      </p:sp>
      <p:sp>
        <p:nvSpPr>
          <p:cNvPr id="1167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6688" cy="4525963"/>
          </a:xfrm>
        </p:spPr>
        <p:txBody>
          <a:bodyPr/>
          <a:lstStyle/>
          <a:p>
            <a:r>
              <a:rPr lang="el-GR" sz="2800"/>
              <a:t>Το 99% διάστημα εμπιστοσύνης θα έχει άκρα:</a:t>
            </a:r>
          </a:p>
          <a:p>
            <a:endParaRPr lang="el-GR" sz="2800"/>
          </a:p>
          <a:p>
            <a:pPr lvl="4">
              <a:buFontTx/>
              <a:buNone/>
            </a:pPr>
            <a:r>
              <a:rPr lang="el-GR" sz="1800"/>
              <a:t>               </a:t>
            </a:r>
            <a:r>
              <a:rPr lang="el-GR" sz="2800"/>
              <a:t>άρα </a:t>
            </a:r>
          </a:p>
        </p:txBody>
      </p:sp>
      <p:graphicFrame>
        <p:nvGraphicFramePr>
          <p:cNvPr id="11673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915988" y="2489200"/>
          <a:ext cx="1643062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Εξίσωση" r:id="rId3" imgW="15849600" imgH="9753600" progId="Equation.3">
                  <p:embed/>
                </p:oleObj>
              </mc:Choice>
              <mc:Fallback>
                <p:oleObj name="Εξίσωση" r:id="rId3" imgW="15849600" imgH="9753600" progId="Equation.3">
                  <p:embed/>
                  <p:pic>
                    <p:nvPicPr>
                      <p:cNvPr id="0" name="Picture 5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2489200"/>
                        <a:ext cx="1643062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39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84800" y="2276475"/>
          <a:ext cx="207803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1" name="Εξίσωση" r:id="rId5" imgW="19812000" imgH="9144000" progId="Equation.3">
                  <p:embed/>
                </p:oleObj>
              </mc:Choice>
              <mc:Fallback>
                <p:oleObj name="Εξίσωση" r:id="rId5" imgW="19812000" imgH="9144000" progId="Equation.3">
                  <p:embed/>
                  <p:pic>
                    <p:nvPicPr>
                      <p:cNvPr id="0" name="Picture 5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4800" y="2276475"/>
                        <a:ext cx="2078038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CB1AF7FE-5788-4D0C-980E-3EBCC51BB09C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116743" name="Text Box 6"/>
          <p:cNvSpPr txBox="1">
            <a:spLocks noChangeArrowheads="1"/>
          </p:cNvSpPr>
          <p:nvPr/>
        </p:nvSpPr>
        <p:spPr bwMode="auto">
          <a:xfrm>
            <a:off x="827088" y="3716338"/>
            <a:ext cx="75612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/>
              <a:t>Δηλαδή: (23,94;28,06)</a:t>
            </a:r>
          </a:p>
        </p:txBody>
      </p:sp>
      <p:sp>
        <p:nvSpPr>
          <p:cNvPr id="116744" name="6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2CAF6BC-685A-4680-93BD-AF4085CDA6F8}" type="slidenum">
              <a:rPr lang="el-GR" sz="1400"/>
              <a:pPr algn="r"/>
              <a:t>27</a:t>
            </a:fld>
            <a:endParaRPr lang="el-GR"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9190DE3-8639-4842-BF99-C9EE6DE413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2950" cy="45259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sz="3200" dirty="0"/>
              <a:t>ΠΟΙΟΤΙΚΕΣ ΜΕΤΑΒΛΗΤΕΣ : ΕΚΤΙΜΗΣΗ ΔΙΑΣΤΗΜΑΤΟΣ ΕΜΠΙΣΤΟΣΥΝΗΣ ΓΙΑ ΑΝΑΛΟΓΙΕΣ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F8961F5-608C-4732-8BE1-34680C80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3935B-FA80-4980-9309-58346D613F4E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6484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sz="3200" dirty="0"/>
              <a:t>ΠΟΙΟΤΙΚΕΣ ΜΕΤΑΒΛΗΤΕΣ : ΕΚΤΙΜΗΣΗ ΔΙΑΣΤΗΜΑΤΟΣ ΕΜΠΙΣΤΟΣΥΝΗΣ ΓΙΑ ΑΝΑΛΟΓΙΕΣ</a:t>
            </a:r>
          </a:p>
        </p:txBody>
      </p:sp>
      <p:sp>
        <p:nvSpPr>
          <p:cNvPr id="1177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4525963"/>
          </a:xfrm>
        </p:spPr>
        <p:txBody>
          <a:bodyPr/>
          <a:lstStyle/>
          <a:p>
            <a:r>
              <a:rPr lang="el-GR" sz="2000" dirty="0"/>
              <a:t>Με την προϋπόθεση ότι το μέγεθος του δείγματος είναι αρκετά μεγάλο (σύνηθες όριο: </a:t>
            </a:r>
            <a:r>
              <a:rPr lang="fr-FR" sz="2000" dirty="0"/>
              <a:t>n</a:t>
            </a:r>
            <a:r>
              <a:rPr lang="en-US" sz="2000" dirty="0">
                <a:cs typeface="Arial" charset="0"/>
              </a:rPr>
              <a:t>&gt;</a:t>
            </a:r>
            <a:r>
              <a:rPr lang="el-GR" sz="2000" dirty="0"/>
              <a:t>50)</a:t>
            </a:r>
            <a:r>
              <a:rPr lang="fr-FR" sz="2000" dirty="0"/>
              <a:t> </a:t>
            </a:r>
            <a:r>
              <a:rPr lang="el-GR" sz="2000" dirty="0"/>
              <a:t>και η σχετική συχνότητα εμφάνισης ενός ενδεχομένου αρκετά μεγάλη (σύνηθες όριο:</a:t>
            </a:r>
            <a:r>
              <a:rPr lang="fr-FR" sz="2000" dirty="0"/>
              <a:t>p</a:t>
            </a:r>
            <a:r>
              <a:rPr lang="en-US" sz="2000" dirty="0">
                <a:cs typeface="Arial" charset="0"/>
              </a:rPr>
              <a:t>&gt;</a:t>
            </a:r>
            <a:r>
              <a:rPr lang="en-GB" sz="2000" dirty="0"/>
              <a:t>0,10</a:t>
            </a:r>
            <a:r>
              <a:rPr lang="el-GR" sz="2000" dirty="0"/>
              <a:t>)</a:t>
            </a:r>
            <a:r>
              <a:rPr lang="fr-FR" sz="2800" dirty="0"/>
              <a:t>  </a:t>
            </a:r>
            <a:r>
              <a:rPr lang="el-GR" sz="2000" dirty="0"/>
              <a:t>τότε μπορώ να κατασκευάσω διάστημα εμπιστοσύνης</a:t>
            </a:r>
            <a:r>
              <a:rPr lang="en-US" sz="2000" dirty="0"/>
              <a:t> </a:t>
            </a:r>
            <a:r>
              <a:rPr lang="el-GR" sz="2000" dirty="0"/>
              <a:t>υποθέτοντας ότι η κατανομή δειγματοληψίας  προσεγγίζει την κανονική κατανομή.</a:t>
            </a:r>
          </a:p>
          <a:p>
            <a:r>
              <a:rPr lang="el-GR" sz="2000" dirty="0"/>
              <a:t>Το 100(1-α)% διάστημα εμπιστοσύνης θα έχει άκρα:</a:t>
            </a:r>
          </a:p>
          <a:p>
            <a:endParaRPr lang="el-GR" sz="2000" dirty="0"/>
          </a:p>
          <a:p>
            <a:endParaRPr lang="el-GR" sz="2000" dirty="0"/>
          </a:p>
        </p:txBody>
      </p:sp>
      <p:graphicFrame>
        <p:nvGraphicFramePr>
          <p:cNvPr id="11776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6145443"/>
              </p:ext>
            </p:extLst>
          </p:nvPr>
        </p:nvGraphicFramePr>
        <p:xfrm>
          <a:off x="3304381" y="3863181"/>
          <a:ext cx="25352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Εξίσωση" r:id="rId3" imgW="22860000" imgH="10363200" progId="Equation.3">
                  <p:embed/>
                </p:oleObj>
              </mc:Choice>
              <mc:Fallback>
                <p:oleObj name="Εξίσωση" r:id="rId3" imgW="22860000" imgH="10363200" progId="Equation.3">
                  <p:embed/>
                  <p:pic>
                    <p:nvPicPr>
                      <p:cNvPr id="0" name="Picture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4381" y="3863181"/>
                        <a:ext cx="2535237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192D7F5E-B437-48BA-AAF4-FA843B01262D}" type="slidenum">
              <a:rPr lang="el-GR" smtClean="0"/>
              <a:pPr/>
              <a:t>29</a:t>
            </a:fld>
            <a:endParaRPr lang="el-GR"/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785786" y="5457782"/>
            <a:ext cx="691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/>
              <a:t>Όπου </a:t>
            </a:r>
            <a:r>
              <a:rPr lang="fr-FR" sz="2000"/>
              <a:t>p</a:t>
            </a:r>
            <a:r>
              <a:rPr lang="en-GB" sz="2000"/>
              <a:t> </a:t>
            </a:r>
            <a:r>
              <a:rPr lang="en-US" sz="2000"/>
              <a:t> </a:t>
            </a:r>
            <a:r>
              <a:rPr lang="el-GR" sz="2000"/>
              <a:t>η αναλογία στο δείγμα.</a:t>
            </a:r>
          </a:p>
        </p:txBody>
      </p:sp>
      <p:sp>
        <p:nvSpPr>
          <p:cNvPr id="117767" name="5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D0EFA96-7A83-4810-8B94-5B4C911D055C}" type="slidenum">
              <a:rPr lang="el-GR" sz="1400"/>
              <a:pPr algn="r"/>
              <a:t>29</a:t>
            </a:fld>
            <a:endParaRPr lang="el-GR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16370C-1052-45C6-9C7A-4EDF1ECDD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72" y="44624"/>
            <a:ext cx="8229600" cy="1143000"/>
          </a:xfrm>
        </p:spPr>
        <p:txBody>
          <a:bodyPr/>
          <a:lstStyle/>
          <a:p>
            <a:r>
              <a:rPr lang="el-GR" dirty="0"/>
              <a:t>ΠΑΡΑΔΕΙΓΜΑ-ΑΣΚΗΣΗ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167AF6-C77E-4FC6-AF48-973068566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lnSpcReduction="10000"/>
          </a:bodyPr>
          <a:lstStyle/>
          <a:p>
            <a:r>
              <a:rPr lang="el-GR" sz="2400" dirty="0"/>
              <a:t>Εάν σε ένα σπάνιο πληθυσμό έχουμε τις παρατηρήσεις 1,2,3. Η μέση τιμή είναι ίση με 2 και η διακύμανση ίση με 0,66. Εάν πάρουμε όλα τα δυνατά δείγματα μεγέθους </a:t>
            </a:r>
            <a:r>
              <a:rPr lang="en-US" sz="2400" dirty="0"/>
              <a:t>n=2, </a:t>
            </a:r>
            <a:r>
              <a:rPr lang="el-GR" sz="2400" dirty="0"/>
              <a:t>θα έχουμε</a:t>
            </a:r>
            <a:r>
              <a:rPr lang="en-US" sz="2400" dirty="0"/>
              <a:t> </a:t>
            </a:r>
            <a:r>
              <a:rPr lang="el-GR" sz="2400" dirty="0"/>
              <a:t>τα ακόλουθα (επαναληπτικές διατάξεις των 3 ανά 2):</a:t>
            </a:r>
            <a:endParaRPr lang="en-US" sz="2400" dirty="0"/>
          </a:p>
          <a:p>
            <a:endParaRPr lang="el-GR" dirty="0"/>
          </a:p>
          <a:p>
            <a:endParaRPr lang="el-GR" dirty="0"/>
          </a:p>
          <a:p>
            <a:endParaRPr lang="el-GR" sz="2400" dirty="0"/>
          </a:p>
          <a:p>
            <a:endParaRPr lang="el-GR" sz="2400" dirty="0"/>
          </a:p>
          <a:p>
            <a:r>
              <a:rPr lang="el-GR" sz="2400" dirty="0" err="1"/>
              <a:t>Αμα</a:t>
            </a:r>
            <a:r>
              <a:rPr lang="el-GR" sz="2400" dirty="0"/>
              <a:t> υπολογίσουμε σε κάθε δείγμα τον αριθμητικό μέσο θα έχουμε μια κατανομή αριθμητικών μέσων. Ο αριθμητικός μέσος αυτών των μέσων θα συμπίπτει με αυτόν του πληθυσμού ενώ η διακύμανση θα είναι </a:t>
            </a:r>
            <a:r>
              <a:rPr lang="en-US" sz="2400" dirty="0"/>
              <a:t>n </a:t>
            </a:r>
            <a:r>
              <a:rPr lang="el-GR" sz="2400" dirty="0"/>
              <a:t>φορές μικρότερη (υπολογίστε το!).</a:t>
            </a:r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CE4B091B-1D7C-485E-86EB-85E9383EC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28230"/>
              </p:ext>
            </p:extLst>
          </p:nvPr>
        </p:nvGraphicFramePr>
        <p:xfrm>
          <a:off x="1691680" y="2636912"/>
          <a:ext cx="2376264" cy="1264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318010264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8850604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6860826"/>
                    </a:ext>
                  </a:extLst>
                </a:gridCol>
              </a:tblGrid>
              <a:tr h="421385"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 dirty="0">
                          <a:effectLst/>
                        </a:rPr>
                        <a:t>1,1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 dirty="0">
                          <a:effectLst/>
                        </a:rPr>
                        <a:t>2,1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 dirty="0">
                          <a:effectLst/>
                        </a:rPr>
                        <a:t>3,1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33122858"/>
                  </a:ext>
                </a:extLst>
              </a:tr>
              <a:tr h="421385"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 dirty="0">
                          <a:effectLst/>
                        </a:rPr>
                        <a:t>1,2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 dirty="0">
                          <a:effectLst/>
                        </a:rPr>
                        <a:t>2,2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 dirty="0">
                          <a:effectLst/>
                        </a:rPr>
                        <a:t>3,2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43025325"/>
                  </a:ext>
                </a:extLst>
              </a:tr>
              <a:tr h="421385"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>
                          <a:effectLst/>
                        </a:rPr>
                        <a:t>1.3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>
                          <a:effectLst/>
                        </a:rPr>
                        <a:t>2,3</a:t>
                      </a:r>
                      <a:endParaRPr lang="el-G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2400" u="none" strike="noStrike" dirty="0">
                          <a:effectLst/>
                        </a:rPr>
                        <a:t>3,3</a:t>
                      </a:r>
                      <a:endParaRPr lang="el-G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64021586"/>
                  </a:ext>
                </a:extLst>
              </a:tr>
            </a:tbl>
          </a:graphicData>
        </a:graphic>
      </p:graphicFrame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6334169-3D44-4F6E-9140-F249891F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8682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ΠΑΡΑΔΕΙΓΜΑ</a:t>
            </a:r>
          </a:p>
        </p:txBody>
      </p:sp>
      <p:sp>
        <p:nvSpPr>
          <p:cNvPr id="23962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Σε δείγμα 400 ατόμων τα 280 βρέθηκαν να έχουν ομάδα αίματος </a:t>
            </a:r>
            <a:r>
              <a:rPr lang="en-US" dirty="0"/>
              <a:t>Rhesus</a:t>
            </a:r>
            <a:r>
              <a:rPr lang="el-GR" dirty="0"/>
              <a:t> θετικό. Ποια είναι η αναλογία των ατόμων αυτών και ποιο είναι το 99% διάστημα εμπιστοσύνης  της;</a:t>
            </a:r>
          </a:p>
        </p:txBody>
      </p:sp>
      <p:sp>
        <p:nvSpPr>
          <p:cNvPr id="2396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0EA5BEFE-230F-4198-906B-F2CA2899A4E9}" type="slidenum">
              <a:rPr lang="el-GR" smtClean="0"/>
              <a:pPr/>
              <a:t>30</a:t>
            </a:fld>
            <a:endParaRPr lang="el-GR"/>
          </a:p>
        </p:txBody>
      </p:sp>
      <p:sp>
        <p:nvSpPr>
          <p:cNvPr id="239621" name="3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93C2F03-5672-493D-A2B6-EAAE8C6FF7E4}" type="slidenum">
              <a:rPr lang="el-GR" sz="1400"/>
              <a:pPr algn="r"/>
              <a:t>30</a:t>
            </a:fld>
            <a:endParaRPr lang="el-GR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0" name="Rectangle 2"/>
          <p:cNvSpPr>
            <a:spLocks noGrp="1" noChangeArrowheads="1"/>
          </p:cNvSpPr>
          <p:nvPr>
            <p:ph type="title" sz="quarter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sz="3200" dirty="0"/>
              <a:t>ΑΠΑΝΤΗΣΗ</a:t>
            </a:r>
          </a:p>
        </p:txBody>
      </p:sp>
      <p:graphicFrame>
        <p:nvGraphicFramePr>
          <p:cNvPr id="118786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555875" y="1484313"/>
          <a:ext cx="165576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9" name="Εξίσωση" r:id="rId3" imgW="21336000" imgH="9448800" progId="Equation.3">
                  <p:embed/>
                </p:oleObj>
              </mc:Choice>
              <mc:Fallback>
                <p:oleObj name="Εξίσωση" r:id="rId3" imgW="21336000" imgH="9448800" progId="Equation.3">
                  <p:embed/>
                  <p:pic>
                    <p:nvPicPr>
                      <p:cNvPr id="0" name="Picture 8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484313"/>
                        <a:ext cx="1655763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Rectangle 4"/>
          <p:cNvGraphicFramePr>
            <a:graphicFrameLocks noGrp="1"/>
          </p:cNvGraphicFramePr>
          <p:nvPr>
            <p:ph sz="quarter" idx="2"/>
          </p:nvPr>
        </p:nvGraphicFramePr>
        <p:xfrm>
          <a:off x="6667500" y="26939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Εξίσωση" r:id="rId5" imgW="0" imgH="0" progId="Equation.3">
                  <p:embed/>
                </p:oleObj>
              </mc:Choice>
              <mc:Fallback>
                <p:oleObj name="Εξίσωση" r:id="rId5" imgW="0" imgH="0" progId="Equation.3">
                  <p:embed/>
                  <p:pic>
                    <p:nvPicPr>
                      <p:cNvPr id="0" name="AutoShape 87"/>
                      <p:cNvPicPr>
                        <a:picLocks noGrp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2693988"/>
                        <a:ext cx="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8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814513" y="3590925"/>
          <a:ext cx="3929062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1" name="Εξίσωση" r:id="rId6" imgW="58521600" imgH="11277600" progId="Equation.3">
                  <p:embed/>
                </p:oleObj>
              </mc:Choice>
              <mc:Fallback>
                <p:oleObj name="Εξίσωση" r:id="rId6" imgW="58521600" imgH="11277600" progId="Equation.3">
                  <p:embed/>
                  <p:pic>
                    <p:nvPicPr>
                      <p:cNvPr id="0" name="Picture 8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3590925"/>
                        <a:ext cx="3929062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416B8418-47A2-4A16-9DAC-51FBF8AA5DDE}" type="slidenum">
              <a:rPr lang="el-GR" smtClean="0"/>
              <a:pPr/>
              <a:t>31</a:t>
            </a:fld>
            <a:endParaRPr lang="el-GR"/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55650" y="1628775"/>
            <a:ext cx="68437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l-GR"/>
          </a:p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118792" name="Text Box 6"/>
          <p:cNvSpPr txBox="1">
            <a:spLocks noChangeArrowheads="1"/>
          </p:cNvSpPr>
          <p:nvPr/>
        </p:nvSpPr>
        <p:spPr bwMode="auto">
          <a:xfrm>
            <a:off x="468313" y="2565400"/>
            <a:ext cx="72009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/>
              <a:t>Άρα έχω τις προϋποθέσεις (επαρκώς μεγάλο δείγμα και αναλογία) για να χρησιμοποιήσω  κανονική κατανομή.</a:t>
            </a:r>
            <a:endParaRPr lang="fr-FR" dirty="0"/>
          </a:p>
          <a:p>
            <a:r>
              <a:rPr lang="el-GR" dirty="0"/>
              <a:t>Το 100(1-α)% διάστημα εμπιστοσύνης θα έχει άκρα:</a:t>
            </a:r>
            <a:endParaRPr lang="fr-FR" dirty="0"/>
          </a:p>
          <a:p>
            <a:endParaRPr lang="fr-FR" dirty="0"/>
          </a:p>
          <a:p>
            <a:pPr>
              <a:spcBef>
                <a:spcPct val="50000"/>
              </a:spcBef>
            </a:pPr>
            <a:endParaRPr lang="el-GR" dirty="0"/>
          </a:p>
        </p:txBody>
      </p:sp>
      <p:sp>
        <p:nvSpPr>
          <p:cNvPr id="118793" name="Text Box 8"/>
          <p:cNvSpPr txBox="1">
            <a:spLocks noChangeArrowheads="1"/>
          </p:cNvSpPr>
          <p:nvPr/>
        </p:nvSpPr>
        <p:spPr bwMode="auto">
          <a:xfrm>
            <a:off x="611188" y="4652963"/>
            <a:ext cx="7273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Δηλαδή (0,641</a:t>
            </a:r>
            <a:r>
              <a:rPr lang="en-GB" dirty="0"/>
              <a:t>;</a:t>
            </a:r>
            <a:r>
              <a:rPr lang="el-GR" dirty="0"/>
              <a:t>0,759) είτε 64,1%-75,9%</a:t>
            </a:r>
          </a:p>
        </p:txBody>
      </p:sp>
      <p:sp>
        <p:nvSpPr>
          <p:cNvPr id="118794" name="8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5F57B35-3671-45AD-9EB9-6ADF91F5C52C}" type="slidenum">
              <a:rPr lang="el-GR" sz="1400"/>
              <a:pPr algn="r"/>
              <a:t>31</a:t>
            </a:fld>
            <a:endParaRPr lang="el-GR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80" t="8587" r="17476" b="23990"/>
          <a:stretch>
            <a:fillRect/>
          </a:stretch>
        </p:blipFill>
        <p:spPr bwMode="auto">
          <a:xfrm>
            <a:off x="395536" y="404664"/>
            <a:ext cx="8280920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TextBox"/>
          <p:cNvSpPr txBox="1"/>
          <p:nvPr/>
        </p:nvSpPr>
        <p:spPr>
          <a:xfrm>
            <a:off x="7072330" y="428604"/>
            <a:ext cx="187220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/>
              <a:t>Παίρνουμε όλα τα δυνατά δείγματα μεγέθους 4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072330" y="4214818"/>
            <a:ext cx="187220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/>
              <a:t>Καταλήγουμε σε μια δειγματική κατανομή των αρ. μέσων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57158" y="0"/>
            <a:ext cx="738971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Η ΕΝΝΟΙΑ ΤΗΣ ΚΑΤΑΝΟΜΗΣ ΔΕΙΓΜΑΤΟΛΗΨΙΑΣ  Η ΔΕΙΓΜΑΤΙΚΗΣ ΚΑΤΑΝΟΜΗΣ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4E6609E-38C9-4AC5-B646-5503E075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l-GR" dirty="0"/>
              <a:t>ΠΟΡΟΥΜΕ ΝΑ ΣΥΛΛΕΞΟΥΜΕ ΕΚΑΤΟΝΤΑΔΕΣ ΔΕΙΓΜΑΤΑ;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 τυπικό σφάλμα εκτίμησης είναι η τυπική απόκλιση των μέσων όρων  όλων των δειγμάτων. Συνήθως βασιζόμαστε σε εκτιμήσεις του τυπικού σφάλματος σε ένα δείγμα μεγέθους </a:t>
            </a:r>
            <a:r>
              <a:rPr lang="en-US" dirty="0"/>
              <a:t>n </a:t>
            </a:r>
            <a:r>
              <a:rPr lang="el-GR" dirty="0"/>
              <a:t>που στη περίπτωση του αριθμητικού μέσου διαμορφώνεται: </a:t>
            </a:r>
          </a:p>
        </p:txBody>
      </p:sp>
      <p:graphicFrame>
        <p:nvGraphicFramePr>
          <p:cNvPr id="7" name="6 - Αντικείμενο"/>
          <p:cNvGraphicFramePr>
            <a:graphicFrameLocks noChangeAspect="1"/>
          </p:cNvGraphicFramePr>
          <p:nvPr>
            <p:extLst/>
          </p:nvPr>
        </p:nvGraphicFramePr>
        <p:xfrm>
          <a:off x="1979712" y="4581128"/>
          <a:ext cx="2808312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4" name="Εξίσωση" r:id="rId3" imgW="14020800" imgH="10058400" progId="Equation.3">
                  <p:embed/>
                </p:oleObj>
              </mc:Choice>
              <mc:Fallback>
                <p:oleObj name="Εξίσωση" r:id="rId3" imgW="14020800" imgH="10058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4581128"/>
                        <a:ext cx="2808312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A3E338B-B4F4-4B3B-B846-7485DF8CC8B4}"/>
              </a:ext>
            </a:extLst>
          </p:cNvPr>
          <p:cNvSpPr txBox="1"/>
          <p:nvPr/>
        </p:nvSpPr>
        <p:spPr>
          <a:xfrm>
            <a:off x="5292080" y="4941168"/>
            <a:ext cx="3001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/>
              <a:t>Όπου </a:t>
            </a:r>
            <a:r>
              <a:rPr lang="en-US" sz="2000" dirty="0"/>
              <a:t>s </a:t>
            </a:r>
            <a:r>
              <a:rPr lang="el-GR" sz="2000" dirty="0"/>
              <a:t>η τυπική απόκλιση </a:t>
            </a:r>
          </a:p>
          <a:p>
            <a:pPr algn="ctr"/>
            <a:r>
              <a:rPr lang="el-GR" sz="2000" dirty="0"/>
              <a:t>στο δείγμα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DE6C07F-B17A-4D11-A6D9-0809DD35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50B7-2B03-49DD-B7EA-90C7141CA9AB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/>
              <a:t>ΒΑΘΜΟΣ </a:t>
            </a:r>
            <a:r>
              <a:rPr lang="en-US" dirty="0"/>
              <a:t>H </a:t>
            </a:r>
            <a:r>
              <a:rPr lang="el-GR" dirty="0"/>
              <a:t>ΕΠΙΠΕΔΟ ΕΜΠΙΣΤΟΣΥΝΗΣ</a:t>
            </a:r>
          </a:p>
        </p:txBody>
      </p:sp>
      <p:sp>
        <p:nvSpPr>
          <p:cNvPr id="2273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Το ποσοστό των δειγμάτων που θεωρούμε ότι κατά προσέγγιση περιέχει την πραγματική τιμή της παραμέτρου (π.χ 95% ή 99%) αντανακλά το βαθμό εμπιστοσύνης που έχουμε ότι το διάστημα που κατασκευάσαμε περιέχει τη συγκεκριμένη παράμετρο. </a:t>
            </a:r>
          </a:p>
        </p:txBody>
      </p:sp>
      <p:sp>
        <p:nvSpPr>
          <p:cNvPr id="2273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5A1B09F3-586F-4F9C-A0CA-FCE0BA982E60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227333" name="3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8BD331C-D498-4AF1-BDAC-32E8F650A515}" type="slidenum">
              <a:rPr lang="el-GR" sz="1400"/>
              <a:pPr algn="r"/>
              <a:t>6</a:t>
            </a:fld>
            <a:endParaRPr lang="el-GR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dirty="0"/>
              <a:t>H ENNOIA TOY BA</a:t>
            </a:r>
            <a:r>
              <a:rPr lang="el-GR" sz="3200" dirty="0"/>
              <a:t>ΘΜΟΥ ΕΜΠΙΣΤΟΣΥΝΗΣ</a:t>
            </a:r>
          </a:p>
        </p:txBody>
      </p:sp>
      <p:pic>
        <p:nvPicPr>
          <p:cNvPr id="146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bg2">
                <a:tint val="45000"/>
                <a:satMod val="400000"/>
              </a:schemeClr>
            </a:duotone>
          </a:blip>
          <a:srcRect l="3774" r="4717"/>
          <a:stretch>
            <a:fillRect/>
          </a:stretch>
        </p:blipFill>
        <p:spPr bwMode="auto">
          <a:xfrm>
            <a:off x="323528" y="548680"/>
            <a:ext cx="8640960" cy="5577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- Δεξιό βέλος"/>
          <p:cNvSpPr/>
          <p:nvPr/>
        </p:nvSpPr>
        <p:spPr>
          <a:xfrm>
            <a:off x="3347864" y="5661248"/>
            <a:ext cx="194421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2123728" y="5445224"/>
            <a:ext cx="12241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900" dirty="0"/>
              <a:t>Η πραγματική μέση τιμή είναι το 15</a:t>
            </a:r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5076056" y="5733256"/>
            <a:ext cx="288032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ΓΕΝΙΚΟΣ ΤΥΠΟΣ</a:t>
            </a:r>
          </a:p>
        </p:txBody>
      </p:sp>
      <p:sp>
        <p:nvSpPr>
          <p:cNvPr id="22835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ΔΙΑΣΤΗΜΑ ΕΜΠΙΣΤΟΣΥΝΗΣ= ΕΚΤΙΜΗΣΗ</a:t>
            </a:r>
            <a:r>
              <a:rPr lang="en-US" dirty="0">
                <a:cs typeface="Arial" charset="0"/>
              </a:rPr>
              <a:t>±</a:t>
            </a:r>
            <a:r>
              <a:rPr lang="el-GR" dirty="0">
                <a:cs typeface="Arial" charset="0"/>
              </a:rPr>
              <a:t> ΠΕΡΙΘΩΡΙΟ ΣΦΑΛΜΑΤΟΣ</a:t>
            </a:r>
            <a:endParaRPr lang="en-US" dirty="0">
              <a:cs typeface="Arial" charset="0"/>
            </a:endParaRPr>
          </a:p>
        </p:txBody>
      </p:sp>
      <p:sp>
        <p:nvSpPr>
          <p:cNvPr id="2283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2113C961-1341-4311-9182-7C6D562F9E58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228357" name="Rectangle 4"/>
          <p:cNvSpPr>
            <a:spLocks noChangeArrowheads="1"/>
          </p:cNvSpPr>
          <p:nvPr/>
        </p:nvSpPr>
        <p:spPr bwMode="auto">
          <a:xfrm>
            <a:off x="684213" y="1773238"/>
            <a:ext cx="8064500" cy="345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28358" name="Text Box 5"/>
          <p:cNvSpPr txBox="1">
            <a:spLocks noChangeArrowheads="1"/>
          </p:cNvSpPr>
          <p:nvPr/>
        </p:nvSpPr>
        <p:spPr bwMode="auto">
          <a:xfrm>
            <a:off x="827088" y="2924175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228359" name="5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152E906-0A63-458E-B9BB-86B548E5BED5}" type="slidenum">
              <a:rPr lang="el-GR" sz="1400"/>
              <a:pPr algn="r"/>
              <a:t>8</a:t>
            </a:fld>
            <a:endParaRPr lang="el-GR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224022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el-GR" sz="2000" dirty="0"/>
            </a:br>
            <a:br>
              <a:rPr lang="el-GR" sz="2000" dirty="0"/>
            </a:br>
            <a:br>
              <a:rPr lang="el-GR" sz="2000" dirty="0"/>
            </a:br>
            <a:br>
              <a:rPr lang="el-GR" sz="2000" dirty="0"/>
            </a:br>
            <a:br>
              <a:rPr lang="el-GR" sz="2000" dirty="0"/>
            </a:br>
            <a:br>
              <a:rPr lang="el-GR" sz="2000" dirty="0"/>
            </a:br>
            <a:br>
              <a:rPr lang="el-GR" sz="2000" dirty="0"/>
            </a:br>
            <a:r>
              <a:rPr lang="el-GR" sz="2000" dirty="0"/>
              <a:t>ΠΩΣ ΚΑΘΟΡΙΖΕΤΑΙ ΤΟ ΠΕΡΙΘΩΡΙΟ ΣΦΑΛΜΑΤΟΣ ΓΙΑ ΤΑ ΔΙΑΣΤΗΜΑΤΑ ΕΜΠΙΣΤΟΣΥΝΗΣ</a:t>
            </a:r>
            <a:br>
              <a:rPr lang="el-GR" sz="2000" dirty="0"/>
            </a:br>
            <a:br>
              <a:rPr lang="el-GR" sz="2000" dirty="0"/>
            </a:br>
            <a:r>
              <a:rPr lang="el-GR" sz="2000" dirty="0"/>
              <a:t>Ο ακριβής τύπος εξαρτάται από τη μορφή των δεδομένων που αναλύουμε. Γενικά ισχύει:</a:t>
            </a:r>
            <a:br>
              <a:rPr lang="el-GR" sz="2000" dirty="0"/>
            </a:br>
            <a:br>
              <a:rPr lang="el-GR" sz="2000" dirty="0">
                <a:solidFill>
                  <a:schemeClr val="tx1"/>
                </a:solidFill>
              </a:rPr>
            </a:br>
            <a:br>
              <a:rPr lang="el-GR" sz="2000" dirty="0"/>
            </a:br>
            <a:br>
              <a:rPr lang="el-GR" sz="2000" dirty="0"/>
            </a:br>
            <a:r>
              <a:rPr lang="el-GR" sz="2000" dirty="0">
                <a:solidFill>
                  <a:schemeClr val="tx1"/>
                </a:solidFill>
              </a:rPr>
              <a:t>ΠΕΡΙΘΩΡΙΟ ΣΦΑΛΜΑΤΟΣ=</a:t>
            </a:r>
            <a:r>
              <a:rPr lang="en-US" sz="2000" dirty="0">
                <a:solidFill>
                  <a:schemeClr val="tx1"/>
                </a:solidFill>
              </a:rPr>
              <a:t>±</a:t>
            </a:r>
            <a:r>
              <a:rPr lang="el-GR" sz="2000" dirty="0">
                <a:solidFill>
                  <a:schemeClr val="tx1"/>
                </a:solidFill>
              </a:rPr>
              <a:t> ΣΥΝΤΕΛΕΣΤΗΣ </a:t>
            </a:r>
            <a:br>
              <a:rPr lang="el-GR" sz="2000" dirty="0"/>
            </a:br>
            <a:r>
              <a:rPr lang="el-GR" sz="2000" dirty="0">
                <a:solidFill>
                  <a:schemeClr val="tx1"/>
                </a:solidFill>
              </a:rPr>
              <a:t>ΕΜΠΙΣΤΟΣΥΝΗΣ (ΚΡΙΤΙΚΗ ΤΙΜΗ)*ΤΥΠΙΚΟ ΣΦΑΛΜΑ ΕΚΤΙΜΗΣΗΣ</a:t>
            </a:r>
            <a:br>
              <a:rPr lang="el-GR" sz="2000" dirty="0">
                <a:solidFill>
                  <a:schemeClr val="tx1"/>
                </a:solidFill>
              </a:rPr>
            </a:br>
            <a:br>
              <a:rPr lang="el-GR" sz="2000" dirty="0">
                <a:solidFill>
                  <a:schemeClr val="tx1"/>
                </a:solidFill>
              </a:rPr>
            </a:br>
            <a:br>
              <a:rPr lang="el-GR" sz="2000" dirty="0">
                <a:solidFill>
                  <a:schemeClr val="tx1"/>
                </a:solidFill>
              </a:rPr>
            </a:br>
            <a:r>
              <a:rPr lang="el-GR" sz="2000" dirty="0"/>
              <a:t> </a:t>
            </a:r>
            <a:br>
              <a:rPr lang="el-GR" sz="2000" dirty="0"/>
            </a:br>
            <a:endParaRPr lang="el-GR" sz="2000" dirty="0"/>
          </a:p>
        </p:txBody>
      </p:sp>
      <p:sp>
        <p:nvSpPr>
          <p:cNvPr id="2293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C7F5152B-4AA4-42D0-99D1-C39EB3ADE6C9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229381" name="3 - Θέση αριθμού διαφάνειας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728384C-9F4D-425C-A206-2D5A16B23E72}" type="slidenum">
              <a:rPr lang="el-GR" sz="1400"/>
              <a:pPr algn="r"/>
              <a:t>9</a:t>
            </a:fld>
            <a:endParaRPr lang="el-GR" sz="1400"/>
          </a:p>
        </p:txBody>
      </p:sp>
      <p:sp>
        <p:nvSpPr>
          <p:cNvPr id="6" name="5 - Βέλος προς τα κάτω"/>
          <p:cNvSpPr/>
          <p:nvPr/>
        </p:nvSpPr>
        <p:spPr>
          <a:xfrm>
            <a:off x="3643306" y="3357562"/>
            <a:ext cx="57150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618076" y="4143380"/>
            <a:ext cx="852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ΣΥΝΔΕΕΤΑΙ ΑΜΕΣΑ ΜΕ ΤΙΣ ΚΑΤΑΝΟΜΕΣ ΠΙΘΑΝΟΤΗΤΩΝ/ΚΑΤΑΝΟΜΕΣ ΔΕΙΓΜΑΤΟΛΗΨΙΑΣ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86265</TotalTime>
  <Words>1137</Words>
  <Application>Microsoft Office PowerPoint</Application>
  <PresentationFormat>Προβολή στην οθόνη (4:3)</PresentationFormat>
  <Paragraphs>161</Paragraphs>
  <Slides>31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7" baseType="lpstr">
      <vt:lpstr>Arial</vt:lpstr>
      <vt:lpstr>Book Antiqua</vt:lpstr>
      <vt:lpstr>Calibri</vt:lpstr>
      <vt:lpstr>Cambria Math</vt:lpstr>
      <vt:lpstr>Θέμα του Office</vt:lpstr>
      <vt:lpstr>Εξίσωση</vt:lpstr>
      <vt:lpstr>ΕΠΑΓΩΓΙΚΗ ΣΤΑΤΙΣΤΙΚΗ: EKTIMHTIKH  </vt:lpstr>
      <vt:lpstr> Η ΕΝΝΟΙΑ ΤΗΣ ΚΑΤΑΝΟΜΗΣ ΔΕΙΓΜΑΤΟΛΗΨΙΑΣ   Η ΔΕΙΓΜΑΤΙΚΗΣ ΚΑΤΑΝΟΜΗΣ ΤΟΥ ΑΡΙΘΜΗΤΙΚΟΎ ΜΕΣΟΥ</vt:lpstr>
      <vt:lpstr>ΠΑΡΑΔΕΙΓΜΑ-ΑΣΚΗΣΗ</vt:lpstr>
      <vt:lpstr>Παρουσίαση του PowerPoint</vt:lpstr>
      <vt:lpstr>MΠΟΡΟΥΜΕ ΝΑ ΣΥΛΛΕΞΟΥΜΕ ΕΚΑΤΟΝΤΑΔΕΣ ΔΕΙΓΜΑΤΑ;</vt:lpstr>
      <vt:lpstr>ΒΑΘΜΟΣ H ΕΠΙΠΕΔΟ ΕΜΠΙΣΤΟΣΥΝΗΣ</vt:lpstr>
      <vt:lpstr>H ENNOIA TOY BAΘΜΟΥ ΕΜΠΙΣΤΟΣΥΝΗΣ</vt:lpstr>
      <vt:lpstr>ΓΕΝΙΚΟΣ ΤΥΠΟΣ</vt:lpstr>
      <vt:lpstr>       ΠΩΣ ΚΑΘΟΡΙΖΕΤΑΙ ΤΟ ΠΕΡΙΘΩΡΙΟ ΣΦΑΛΜΑΤΟΣ ΓΙΑ ΤΑ ΔΙΑΣΤΗΜΑΤΑ ΕΜΠΙΣΤΟΣΥΝΗΣ  Ο ακριβής τύπος εξαρτάται από τη μορφή των δεδομένων που αναλύουμε. Γενικά ισχύει:    ΠΕΡΙΘΩΡΙΟ ΣΦΑΛΜΑΤΟΣ=± ΣΥΝΤΕΛΕΣΤΗΣ  ΕΜΠΙΣΤΟΣΥΝΗΣ (ΚΡΙΤΙΚΗ ΤΙΜΗ)*ΤΥΠΙΚΟ ΣΦΑΛΜΑ ΕΚΤΙΜΗΣΗΣ     </vt:lpstr>
      <vt:lpstr>Παρουσίαση του PowerPoint</vt:lpstr>
      <vt:lpstr>Εκτιμήσεις Σημείου και διαστήματα εμπιστοσύνης</vt:lpstr>
      <vt:lpstr>Παρουσίαση του PowerPoint</vt:lpstr>
      <vt:lpstr>Διαδικασία Εκτίμησης</vt:lpstr>
      <vt:lpstr>ΠΟΣΟΤΙΚΕΣ ΜΕΤΑΒΛΗΤΕΣ: ΔΙΑΣΤΗΜΑ ΕΜΠΙΣΤΟΣΥΝΗΣ ΓΙΑ ΤΟ ΜΕΣΟ ΑΡΙΘΜΗΤΙΚΟ ΠΕΡΙΠΤΩΣΗ 1. </vt:lpstr>
      <vt:lpstr>Παρουσίαση του PowerPoint</vt:lpstr>
      <vt:lpstr>Η πιθανότητα η μέση τιμή του πληθυσμού να περιλαμβάνεται μεταξύ                              είναι 1-α</vt:lpstr>
      <vt:lpstr>Παρουσίαση του PowerPoint</vt:lpstr>
      <vt:lpstr>ΔΙΑΣΤΗΜΑ ΕΜΠΙΣΤΟΣΥΝΗΣ ΓΙΑ ΤΟ ΜΕΣΟ ΑΡΙΘΜΗΤΙΚΟ ΠΕΡΙΠΤΩΣΗ 1: ΠΑΡΑΔΕΙΓΜΑ</vt:lpstr>
      <vt:lpstr>ΛΥΣΗ</vt:lpstr>
      <vt:lpstr>ΠΡΟΤΥΠΟ ΣΧΟΛΙΑΣΜΟΥ:</vt:lpstr>
      <vt:lpstr>ΠΟΣΟΤΙΚΕΣ ΜΕΤΑΒΛΗΤΕΣ: ΔΙΑΣΤΗΜΑ ΕΜΠΙΣΤΟΣΥΝΗΣ ΓΙΑ ΤΟ ΜΕΣΟ ΑΡΙΘΜΗΤΙΚΟ ΠΕΡΙΠΤΩΣΗ 2.</vt:lpstr>
      <vt:lpstr>ΠΑΡΑΔΕΙΓΜΑ</vt:lpstr>
      <vt:lpstr>Παρουσίαση του PowerPoint</vt:lpstr>
      <vt:lpstr>ΛΥΣΗ</vt:lpstr>
      <vt:lpstr>ΠΟΣΟΤΙΚΕΣ ΜΕΤΑΒΛΗΤΕΣ: ΔΙΑΣΤΗΜΑ ΕΜΠΙΣΤΟΣΥΝΗΣ ΓΙΑ ΤΟ ΜΕΣΟ ΑΡΙΘΜΗΤΙΚΟ ΠΕΡΙΠΤΩΣΗ 3.</vt:lpstr>
      <vt:lpstr>Παράδειγμα</vt:lpstr>
      <vt:lpstr>ΛΥΣΗ</vt:lpstr>
      <vt:lpstr>Παρουσίαση του PowerPoint</vt:lpstr>
      <vt:lpstr>ΠΟΙΟΤΙΚΕΣ ΜΕΤΑΒΛΗΤΕΣ : ΕΚΤΙΜΗΣΗ ΔΙΑΣΤΗΜΑΤΟΣ ΕΜΠΙΣΤΟΣΥΝΗΣ ΓΙΑ ΑΝΑΛΟΓΙΕΣ</vt:lpstr>
      <vt:lpstr>ΠΑΡΑΔΕΙΓΜΑ</vt:lpstr>
      <vt:lpstr>ΑΠΑΝΤΗΣΗ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ΕΠΑΓΩΓΙΚΗ ΣΤΑΤΙΣΤΙΚΗ 1Ο ΜΕΡΟΣ</dc:title>
  <dc:creator>VILMA</dc:creator>
  <cp:lastModifiedBy>ΒΙΛΕΛΜΙΝΗ ΚΑΡΑΓΙΑΝΝΗ</cp:lastModifiedBy>
  <cp:revision>145</cp:revision>
  <dcterms:created xsi:type="dcterms:W3CDTF">2016-11-26T19:17:57Z</dcterms:created>
  <dcterms:modified xsi:type="dcterms:W3CDTF">2023-06-13T17:47:27Z</dcterms:modified>
</cp:coreProperties>
</file>