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4" r:id="rId2"/>
    <p:sldId id="256" r:id="rId3"/>
    <p:sldId id="286" r:id="rId4"/>
    <p:sldId id="287" r:id="rId5"/>
    <p:sldId id="288" r:id="rId6"/>
    <p:sldId id="289" r:id="rId7"/>
    <p:sldId id="257" r:id="rId8"/>
    <p:sldId id="258" r:id="rId9"/>
    <p:sldId id="259" r:id="rId10"/>
    <p:sldId id="261" r:id="rId11"/>
    <p:sldId id="262" r:id="rId12"/>
    <p:sldId id="268" r:id="rId13"/>
    <p:sldId id="273" r:id="rId14"/>
    <p:sldId id="290" r:id="rId15"/>
    <p:sldId id="292" r:id="rId16"/>
    <p:sldId id="275" r:id="rId17"/>
    <p:sldId id="278" r:id="rId18"/>
    <p:sldId id="280" r:id="rId19"/>
    <p:sldId id="281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722B5-998A-4953-9C20-0F93C296549B}" type="datetimeFigureOut">
              <a:rPr lang="el-GR" smtClean="0"/>
              <a:pPr/>
              <a:t>19/12/2016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3D482-3EFC-4D64-A871-0015C5612E0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D482-3EFC-4D64-A871-0015C5612E0B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19/12/2016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19/12/2016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19/12/2016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15516" y="116632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0" algn="ctr" fontAlgn="base">
              <a:spcBef>
                <a:spcPct val="0"/>
              </a:spcBef>
              <a:spcAft>
                <a:spcPct val="0"/>
              </a:spcAft>
              <a:buSzPct val="112000"/>
            </a:pPr>
            <a:r>
              <a:rPr lang="el-G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Μικροτόμος</a:t>
            </a:r>
          </a:p>
          <a:p>
            <a:pPr marL="542925" lvl="0" algn="ctr" fontAlgn="base">
              <a:spcBef>
                <a:spcPct val="0"/>
              </a:spcBef>
              <a:spcAft>
                <a:spcPct val="0"/>
              </a:spcAft>
              <a:buSzPct val="112000"/>
            </a:pPr>
            <a:endParaRPr lang="el-G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2925" lvl="0" algn="ctr" fontAlgn="base">
              <a:spcBef>
                <a:spcPct val="0"/>
              </a:spcBef>
              <a:spcAft>
                <a:spcPct val="0"/>
              </a:spcAft>
              <a:buSzPct val="112000"/>
            </a:pPr>
            <a:r>
              <a:rPr lang="el-G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Λήψη τομών Παραφίνης</a:t>
            </a:r>
          </a:p>
          <a:p>
            <a:pPr marL="542925" lvl="0" algn="ctr" fontAlgn="base">
              <a:spcBef>
                <a:spcPct val="0"/>
              </a:spcBef>
              <a:spcAft>
                <a:spcPct val="0"/>
              </a:spcAft>
              <a:buSzPct val="112000"/>
            </a:pPr>
            <a:endParaRPr lang="el-G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</a:pP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Ο μικροτόμος είναι ένα μηχάνημα που επιτρέπει την λήψη πολύ λεπτών τομών.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</a:pP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Υπάρχουν πολλά είδη μικροτόμων. Με βάση τον μηχανισμό τους διακρίνονται σε :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</a:pPr>
            <a:endParaRPr lang="el-G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  <a:buFont typeface="+mj-lt"/>
              <a:buAutoNum type="arabicPeriod"/>
            </a:pP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Περιστροφικοί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  <a:buFont typeface="+mj-lt"/>
              <a:buAutoNum type="arabicPeriod"/>
            </a:pP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Ολισθήσεως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  <a:buFont typeface="+mj-lt"/>
              <a:buAutoNum type="arabicPeriod"/>
            </a:pP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Ψυχόμενοι</a:t>
            </a:r>
            <a:endParaRPr lang="el-G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  <a:buFont typeface="+mj-lt"/>
              <a:buAutoNum type="arabicPeriod"/>
            </a:pP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Κρυοτόμοι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ή κρυοστάτες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  <a:buFont typeface="+mj-lt"/>
              <a:buAutoNum type="arabicPeriod"/>
            </a:pP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Υπερμικροτόμοι</a:t>
            </a:r>
            <a:endParaRPr lang="el-G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  <a:buFont typeface="+mj-lt"/>
              <a:buAutoNum type="arabicPeriod"/>
            </a:pP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Μικροτόμοι δόνησης και ταλάντευσης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  <a:buFont typeface="+mj-lt"/>
              <a:buAutoNum type="arabicPeriod"/>
            </a:pP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Μικροτόμοι με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Lasers</a:t>
            </a:r>
            <a:endParaRPr lang="el-G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71422" y="142852"/>
            <a:ext cx="90011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</a:pPr>
            <a:r>
              <a:rPr lang="el-GR" sz="2000" b="1" dirty="0" smtClean="0">
                <a:latin typeface="Verdana" pitchFamily="34" charset="0"/>
              </a:rPr>
              <a:t>Μικροτόμοι δόνησης και ταλάντευσης</a:t>
            </a:r>
          </a:p>
          <a:p>
            <a:pPr marL="542925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</a:pPr>
            <a:endParaRPr lang="el-GR" sz="2000" dirty="0" smtClean="0">
              <a:latin typeface="Verdana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</a:pPr>
            <a:r>
              <a:rPr lang="el-GR" sz="2000" dirty="0" smtClean="0">
                <a:latin typeface="Verdana" pitchFamily="34" charset="0"/>
              </a:rPr>
              <a:t>Η λήψη τομών γίνεται με την ταλάντευση του μαχαιριού ή της λεπίδας  προς το </a:t>
            </a:r>
            <a:r>
              <a:rPr lang="el-GR" sz="2000" dirty="0" err="1" smtClean="0">
                <a:latin typeface="Verdana" pitchFamily="34" charset="0"/>
              </a:rPr>
              <a:t>μπλόκ</a:t>
            </a:r>
            <a:r>
              <a:rPr lang="el-GR" sz="2000" dirty="0" smtClean="0">
                <a:latin typeface="Verdana" pitchFamily="34" charset="0"/>
              </a:rPr>
              <a:t> του ιστού.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</a:pPr>
            <a:r>
              <a:rPr lang="el-GR" sz="2000" dirty="0" smtClean="0">
                <a:latin typeface="Verdana" pitchFamily="34" charset="0"/>
              </a:rPr>
              <a:t>Χρησιμοποιείται για δύσκολα υλικά όπως είναι ο εγκέφαλος, ο νωτιαίος μυελός  κλπ</a:t>
            </a:r>
          </a:p>
          <a:p>
            <a:pPr marL="542925" fontAlgn="base">
              <a:spcBef>
                <a:spcPct val="0"/>
              </a:spcBef>
              <a:spcAft>
                <a:spcPct val="0"/>
              </a:spcAft>
              <a:buSzPct val="112000"/>
            </a:pPr>
            <a:endParaRPr lang="el-GR" sz="2000" dirty="0" smtClean="0">
              <a:latin typeface="Verdana" pitchFamily="34" charset="0"/>
            </a:endParaRPr>
          </a:p>
          <a:p>
            <a:pPr marL="542925" fontAlgn="base">
              <a:spcBef>
                <a:spcPct val="0"/>
              </a:spcBef>
              <a:spcAft>
                <a:spcPct val="0"/>
              </a:spcAft>
              <a:buSzPct val="112000"/>
            </a:pPr>
            <a:endParaRPr lang="el-GR" sz="2000" b="1" dirty="0" smtClean="0">
              <a:latin typeface="Verdana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928934"/>
            <a:ext cx="40481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42844" y="142852"/>
            <a:ext cx="871543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latin typeface="Verdana" pitchFamily="34" charset="0"/>
              </a:rPr>
              <a:t>Μικροτόμοι με υπέρυθρο </a:t>
            </a:r>
            <a:r>
              <a:rPr lang="en-GB" sz="2000" b="1" dirty="0" smtClean="0">
                <a:latin typeface="Verdana" pitchFamily="34" charset="0"/>
              </a:rPr>
              <a:t>Laser</a:t>
            </a:r>
            <a:endParaRPr lang="el-GR" sz="2000" b="1" dirty="0" smtClean="0">
              <a:latin typeface="Verdana" pitchFamily="34" charset="0"/>
            </a:endParaRPr>
          </a:p>
          <a:p>
            <a:pPr algn="ctr"/>
            <a:endParaRPr lang="el-GR" sz="2000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</a:rPr>
              <a:t>Χρησιμοποιούν υπέρυθρη ακτινοβολία για την λήψη τομών πάχους από </a:t>
            </a:r>
            <a:r>
              <a:rPr lang="en-US" sz="2000" dirty="0" smtClean="0">
                <a:latin typeface="Verdana" pitchFamily="34" charset="0"/>
              </a:rPr>
              <a:t>5 µm</a:t>
            </a:r>
            <a:r>
              <a:rPr lang="el-GR" sz="2000" dirty="0" smtClean="0">
                <a:latin typeface="Verdana" pitchFamily="34" charset="0"/>
              </a:rPr>
              <a:t> έως</a:t>
            </a:r>
            <a:r>
              <a:rPr lang="en-US" sz="2000" dirty="0" smtClean="0">
                <a:latin typeface="Verdana" pitchFamily="34" charset="0"/>
              </a:rPr>
              <a:t> 100 </a:t>
            </a:r>
            <a:r>
              <a:rPr lang="el-GR" sz="2000" dirty="0" smtClean="0">
                <a:latin typeface="Verdana" pitchFamily="34" charset="0"/>
              </a:rPr>
              <a:t>μ</a:t>
            </a:r>
            <a:r>
              <a:rPr lang="en-US" sz="2000" dirty="0" smtClean="0">
                <a:latin typeface="Verdana" pitchFamily="34" charset="0"/>
              </a:rPr>
              <a:t>m</a:t>
            </a:r>
            <a:r>
              <a:rPr lang="el-GR" sz="2000" dirty="0" smtClean="0">
                <a:latin typeface="Verdana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</a:rPr>
              <a:t>Ο ιστός δεν χρειάζεται μονιμοποίηση, αφαλάτωση και επεξεργασία.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</a:rPr>
              <a:t>Μειωμένη επαφή με το παρασκεύασμα, μειωμένα </a:t>
            </a:r>
            <a:r>
              <a:rPr lang="en-US" sz="2000" dirty="0" smtClean="0">
                <a:latin typeface="Verdana" pitchFamily="34" charset="0"/>
              </a:rPr>
              <a:t>artifacts</a:t>
            </a:r>
            <a:r>
              <a:rPr lang="el-GR" sz="2000" dirty="0" smtClean="0">
                <a:latin typeface="Verdana" pitchFamily="34" charset="0"/>
              </a:rPr>
              <a:t>, υψηλό κόστος για ρουτίνα εργαστηρίου.</a:t>
            </a:r>
            <a:endParaRPr lang="en-GB" sz="3200" dirty="0">
              <a:latin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48"/>
            <a:ext cx="3643306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404490"/>
            <a:ext cx="4752528" cy="338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14282" y="142852"/>
            <a:ext cx="87154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Verdana" pitchFamily="34" charset="0"/>
              </a:rPr>
              <a:t>Μαχαίρια και λεπίδες μικροτόμων</a:t>
            </a:r>
          </a:p>
          <a:p>
            <a:pPr marL="266700" indent="-85725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>
                <a:latin typeface="Verdana" pitchFamily="34" charset="0"/>
              </a:rPr>
              <a:t>Από ατσάλι</a:t>
            </a:r>
          </a:p>
          <a:p>
            <a:pPr marL="266700" indent="-85725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>
                <a:latin typeface="Verdana" pitchFamily="34" charset="0"/>
              </a:rPr>
              <a:t>Λεπίδες μιας χρήσεως</a:t>
            </a:r>
          </a:p>
          <a:p>
            <a:pPr marL="266700" indent="-85725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>
                <a:latin typeface="Verdana" pitchFamily="34" charset="0"/>
              </a:rPr>
              <a:t>Μαχαίρια Βολφραμίου</a:t>
            </a:r>
          </a:p>
          <a:p>
            <a:pPr marL="266700" indent="-85725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>
                <a:latin typeface="Verdana" pitchFamily="34" charset="0"/>
              </a:rPr>
              <a:t>Γυάλινα Μαχαίρια</a:t>
            </a:r>
          </a:p>
          <a:p>
            <a:pPr marL="266700" indent="-85725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>
                <a:latin typeface="Verdana" pitchFamily="34" charset="0"/>
              </a:rPr>
              <a:t>Μαχαίρια από διαμάντι ή Ζαφείρη</a:t>
            </a:r>
          </a:p>
          <a:p>
            <a:endParaRPr lang="el-G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714356"/>
            <a:ext cx="3143240" cy="26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1810"/>
            <a:ext cx="30003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786346"/>
            <a:ext cx="285748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214818"/>
            <a:ext cx="3227387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2928934"/>
            <a:ext cx="2214579" cy="195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500438"/>
            <a:ext cx="2880000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6710" y="71414"/>
            <a:ext cx="2880000" cy="334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4032" y="3510000"/>
            <a:ext cx="2880000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10 - Ομάδα"/>
          <p:cNvGrpSpPr/>
          <p:nvPr/>
        </p:nvGrpSpPr>
        <p:grpSpPr>
          <a:xfrm>
            <a:off x="71438" y="2786058"/>
            <a:ext cx="3643306" cy="4000528"/>
            <a:chOff x="0" y="1285860"/>
            <a:chExt cx="3643306" cy="4000528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1285860"/>
              <a:ext cx="1358876" cy="4000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7 - Ορθογώνιο"/>
            <p:cNvSpPr/>
            <p:nvPr/>
          </p:nvSpPr>
          <p:spPr>
            <a:xfrm>
              <a:off x="1203559" y="1571612"/>
              <a:ext cx="21539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Verdana" pitchFamily="34" charset="0"/>
                </a:rPr>
                <a:t>profile A</a:t>
              </a:r>
              <a:r>
                <a:rPr lang="el-GR" sz="1400" b="1" dirty="0" smtClean="0">
                  <a:latin typeface="Verdana" pitchFamily="34" charset="0"/>
                </a:rPr>
                <a:t> +Β</a:t>
              </a:r>
            </a:p>
            <a:p>
              <a:r>
                <a:rPr lang="el-GR" sz="1400" dirty="0" smtClean="0">
                  <a:latin typeface="Verdana" pitchFamily="34" charset="0"/>
                </a:rPr>
                <a:t>Για μαλακούς ιστούς</a:t>
              </a:r>
              <a:endParaRPr lang="el-GR" sz="1400" dirty="0">
                <a:latin typeface="Verdana" pitchFamily="34" charset="0"/>
              </a:endParaRPr>
            </a:p>
          </p:txBody>
        </p:sp>
        <p:sp>
          <p:nvSpPr>
            <p:cNvPr id="9" name="8 - Ορθογώνιο"/>
            <p:cNvSpPr/>
            <p:nvPr/>
          </p:nvSpPr>
          <p:spPr>
            <a:xfrm>
              <a:off x="1203559" y="2832083"/>
              <a:ext cx="243974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Verdana" pitchFamily="34" charset="0"/>
                </a:rPr>
                <a:t>profile C</a:t>
              </a:r>
              <a:endParaRPr lang="el-GR" sz="1400" b="1" dirty="0" smtClean="0">
                <a:latin typeface="Verdana" pitchFamily="34" charset="0"/>
              </a:endParaRPr>
            </a:p>
            <a:p>
              <a:r>
                <a:rPr lang="el-GR" sz="1400" dirty="0" smtClean="0">
                  <a:latin typeface="Verdana" pitchFamily="34" charset="0"/>
                </a:rPr>
                <a:t>Για μαλακούς ιστούς</a:t>
              </a:r>
              <a:endParaRPr lang="en-US" sz="1400" dirty="0" smtClean="0">
                <a:latin typeface="Verdana" pitchFamily="34" charset="0"/>
              </a:endParaRPr>
            </a:p>
            <a:p>
              <a:r>
                <a:rPr lang="el-GR" sz="1400" dirty="0" smtClean="0">
                  <a:latin typeface="Verdana" pitchFamily="34" charset="0"/>
                </a:rPr>
                <a:t>Τομές</a:t>
              </a:r>
              <a:r>
                <a:rPr lang="en-US" sz="1400" dirty="0" smtClean="0">
                  <a:latin typeface="Verdana" pitchFamily="34" charset="0"/>
                </a:rPr>
                <a:t> </a:t>
              </a:r>
              <a:r>
                <a:rPr lang="el-GR" sz="1400" dirty="0" smtClean="0">
                  <a:latin typeface="Verdana" pitchFamily="34" charset="0"/>
                </a:rPr>
                <a:t>Παραφίνης</a:t>
              </a:r>
              <a:endParaRPr lang="en-US" sz="1400" dirty="0" smtClean="0">
                <a:latin typeface="Verdana" pitchFamily="34" charset="0"/>
              </a:endParaRPr>
            </a:p>
            <a:p>
              <a:r>
                <a:rPr lang="el-GR" sz="1400" dirty="0" smtClean="0">
                  <a:latin typeface="Verdana" pitchFamily="34" charset="0"/>
                </a:rPr>
                <a:t> και κρυοστάτη</a:t>
              </a:r>
              <a:r>
                <a:rPr lang="en-US" sz="1400" dirty="0" smtClean="0">
                  <a:latin typeface="Verdana" pitchFamily="34" charset="0"/>
                </a:rPr>
                <a:t> </a:t>
              </a:r>
              <a:endParaRPr lang="el-GR" sz="1400" dirty="0">
                <a:latin typeface="Verdana" pitchFamily="34" charset="0"/>
              </a:endParaRPr>
            </a:p>
          </p:txBody>
        </p:sp>
        <p:sp>
          <p:nvSpPr>
            <p:cNvPr id="10" name="9 - Ορθογώνιο"/>
            <p:cNvSpPr/>
            <p:nvPr/>
          </p:nvSpPr>
          <p:spPr>
            <a:xfrm>
              <a:off x="1203559" y="4548854"/>
              <a:ext cx="21539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Verdana" pitchFamily="34" charset="0"/>
                </a:rPr>
                <a:t>profile D</a:t>
              </a:r>
              <a:endParaRPr lang="el-GR" sz="1400" b="1" dirty="0" smtClean="0">
                <a:latin typeface="Verdana" pitchFamily="34" charset="0"/>
              </a:endParaRPr>
            </a:p>
            <a:p>
              <a:r>
                <a:rPr lang="el-GR" sz="1400" dirty="0" smtClean="0">
                  <a:latin typeface="Verdana" pitchFamily="34" charset="0"/>
                </a:rPr>
                <a:t>Για σκληρούς ιστούς</a:t>
              </a:r>
              <a:endParaRPr lang="el-GR" sz="1400" dirty="0">
                <a:latin typeface="Verdana" pitchFamily="34" charset="0"/>
              </a:endParaRPr>
            </a:p>
          </p:txBody>
        </p:sp>
      </p:grpSp>
      <p:sp>
        <p:nvSpPr>
          <p:cNvPr id="12" name="11 - Ορθογώνιο"/>
          <p:cNvSpPr/>
          <p:nvPr/>
        </p:nvSpPr>
        <p:spPr>
          <a:xfrm>
            <a:off x="0" y="642918"/>
            <a:ext cx="49292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 </a:t>
            </a:r>
            <a:r>
              <a:rPr lang="el-GR" sz="2000" b="1" dirty="0" smtClean="0">
                <a:latin typeface="Verdana" pitchFamily="34" charset="0"/>
              </a:rPr>
              <a:t>Προφίλ λεπίδων και μαχαιριών</a:t>
            </a:r>
          </a:p>
          <a:p>
            <a:pPr algn="ctr"/>
            <a:endParaRPr lang="el-GR" sz="2000" b="1" dirty="0" smtClean="0">
              <a:latin typeface="Verdana" pitchFamily="34" charset="0"/>
            </a:endParaRPr>
          </a:p>
          <a:p>
            <a:pPr algn="ctr"/>
            <a:r>
              <a:rPr lang="el-GR" sz="2000" b="1" dirty="0" smtClean="0">
                <a:latin typeface="Verdana" pitchFamily="34" charset="0"/>
              </a:rPr>
              <a:t>Γωνία κλήσεις για </a:t>
            </a:r>
            <a:r>
              <a:rPr lang="el-GR" sz="2000" b="1" dirty="0" err="1" smtClean="0">
                <a:latin typeface="Verdana" pitchFamily="34" charset="0"/>
              </a:rPr>
              <a:t>μικροτόμηση</a:t>
            </a:r>
            <a:endParaRPr lang="el-GR" sz="2000" b="1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96897" y="116632"/>
            <a:ext cx="875020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Μικροτόμηση</a:t>
            </a: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-Λήψη τομών παραφίνης</a:t>
            </a:r>
          </a:p>
          <a:p>
            <a:pPr>
              <a:lnSpc>
                <a:spcPct val="150000"/>
              </a:lnSpc>
            </a:pPr>
            <a:r>
              <a:rPr lang="el-GR" sz="20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Στάδια: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Πριν την κοπή διατηρείστε το μπλοκ παραφίνης παγωμένο (πάνω σε πάγο).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κρύα παραφίνη σε συνδυασμό με την σκληρότητα που αποκτάει, επιτρέπει την λήψη λεπτότερων τομών.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 υγρασία από το λιώσιμο του πάγου κάνει τον ιστό πιο εύκολο στην κοπή.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του πάγου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Τοποθετήστε νερό στο 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υδατόλουτρο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και ρυθμίστε το στους 38-40</a:t>
            </a:r>
            <a:r>
              <a:rPr lang="el-GR" sz="20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Ρυθμίστε την γωνία κλίσης του μαχαιριού σύμφωνα με τις οδηγίες της κατασκευάστριας εταιρείας. Συνήθως σε γωνία 1</a:t>
            </a:r>
            <a:r>
              <a:rPr lang="el-GR" sz="20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ή 5</a:t>
            </a:r>
            <a:r>
              <a:rPr lang="el-GR" sz="20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97768" y="185727"/>
            <a:ext cx="874846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Μικροτόμηση</a:t>
            </a: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-Λήψη τομών παραφίνης</a:t>
            </a:r>
          </a:p>
          <a:p>
            <a:pPr>
              <a:lnSpc>
                <a:spcPct val="150000"/>
              </a:lnSpc>
            </a:pPr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Τοποθετήστε την λεπίδα στον μικροτόμο και σταθεροποιήστε το μπλοκ παραφίνης στην κεφαλή.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Με προσοχή πλησιάστε την λεπίδα στο μπλοκ και βεβαιωθείτε ότι είναι στην σωστή θέση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Αφαιρέστε την επιφάνεια της παραφίνης και συνεχίστε μέχρι το επίπεδο που έχετε αντιπροσωπευτική τομή (</a:t>
            </a:r>
            <a:r>
              <a:rPr lang="el-G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Trim</a:t>
            </a:r>
            <a:r>
              <a:rPr lang="en-GB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ing</a:t>
            </a: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 Αυτό γίνεται συνήθως στα  10-30 µm.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Πάρτε τομές πάχους </a:t>
            </a:r>
            <a:r>
              <a:rPr lang="el-GR" sz="2000" dirty="0" smtClean="0">
                <a:latin typeface="Arial" pitchFamily="34" charset="0"/>
              </a:rPr>
              <a:t>4-5 µm (κορδέλα)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</a:rPr>
              <a:t>Με την βοήθεια λεπτού πινέλου τοποθετήστε τις τομές στην επιφάνεια του νερού του </a:t>
            </a:r>
            <a:r>
              <a:rPr lang="el-GR" sz="2000" dirty="0" err="1" smtClean="0">
                <a:latin typeface="Arial" pitchFamily="34" charset="0"/>
              </a:rPr>
              <a:t>υδατόλουτρου</a:t>
            </a:r>
            <a:r>
              <a:rPr lang="el-GR" sz="2000" dirty="0" smtClean="0">
                <a:latin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Επιλέξτε τις κατάλληλες τομές και τοποθετήστε τις σε 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αντικειμενοφόρο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πλάκα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18000"/>
            <a:ext cx="4355976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27384"/>
            <a:ext cx="4427984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9955" y="3618000"/>
            <a:ext cx="4634045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08" y="0"/>
            <a:ext cx="470614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1893" y="3212976"/>
            <a:ext cx="4478542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1988840"/>
            <a:ext cx="4572000" cy="458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457200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51520" y="260648"/>
            <a:ext cx="84969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Λήψη τομών παραφίνης-</a:t>
            </a:r>
            <a:r>
              <a:rPr lang="en-GB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Artiffacts</a:t>
            </a:r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3"/>
            <a:ext cx="464400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4097196" y="633006"/>
            <a:ext cx="49568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Λήψη τομών παραφίνης-</a:t>
            </a:r>
            <a:r>
              <a:rPr lang="en-GB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Artifacts</a:t>
            </a:r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84984"/>
            <a:ext cx="449999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0"/>
            <a:ext cx="410445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357670"/>
            <a:ext cx="27146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4572000" y="2786058"/>
          <a:ext cx="4530734" cy="3992572"/>
        </p:xfrm>
        <a:graphic>
          <a:graphicData uri="http://schemas.openxmlformats.org/presentationml/2006/ole">
            <p:oleObj spid="_x0000_s26625" name="Image" r:id="rId4" imgW="6633251" imgH="5413343" progId="">
              <p:embed/>
            </p:oleObj>
          </a:graphicData>
        </a:graphic>
      </p:graphicFrame>
      <p:sp>
        <p:nvSpPr>
          <p:cNvPr id="2" name="1 - Ορθογώνιο"/>
          <p:cNvSpPr/>
          <p:nvPr/>
        </p:nvSpPr>
        <p:spPr>
          <a:xfrm>
            <a:off x="142860" y="142852"/>
            <a:ext cx="88582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</a:pPr>
            <a:r>
              <a:rPr lang="el-G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Περιστροφικοί Μικροτόμοι</a:t>
            </a:r>
          </a:p>
          <a:p>
            <a:pPr marL="542925"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</a:pPr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Είναι κοινοί μικροτόμοι, η κεφαλή στην οποία σταθεροποιείται ο κύβος παραφίνης μετακινείται περιστροφικά προς την λεπίδα που παραμένει σταθερή.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Λαμβάνονται τομές πάχους 0,5-</a:t>
            </a:r>
            <a:r>
              <a:rPr lang="en-US" sz="2000" dirty="0" smtClean="0">
                <a:latin typeface="Verdana" pitchFamily="34" charset="0"/>
              </a:rPr>
              <a:t> 60µm</a:t>
            </a:r>
            <a:endParaRPr lang="el-G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Διακρίνονται σε: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  <a:buFont typeface="+mj-lt"/>
              <a:buAutoNum type="alphaLcParenR"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Χειροκίνητους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  <a:buFont typeface="+mj-lt"/>
              <a:buAutoNum type="alphaLcParenR"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Ημιαυτόματους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  <a:buFont typeface="+mj-lt"/>
              <a:buAutoNum type="alphaLcParenR"/>
            </a:pPr>
            <a:r>
              <a:rPr lang="el-G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αυτόματους</a:t>
            </a:r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36872" y="2698576"/>
            <a:ext cx="47752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204864"/>
            <a:ext cx="446449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197768" y="90498"/>
            <a:ext cx="874846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</a:pPr>
            <a:r>
              <a:rPr lang="el-G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Περιστροφικοί Μικροτόμοι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Όλοι οι μικροτόμοι έχουν τα εξής κύρια μέρη</a:t>
            </a:r>
            <a:endParaRPr lang="en-GB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l-G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Την κεφαλή στην οποία συγκρατείται το </a:t>
            </a: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μπλόκ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παραφίνης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Αποτέλεσμα εικόνας για rotary microtome knife hol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67050"/>
            <a:ext cx="5076056" cy="3790950"/>
          </a:xfrm>
          <a:prstGeom prst="rect">
            <a:avLst/>
          </a:prstGeom>
          <a:noFill/>
        </p:spPr>
      </p:pic>
      <p:pic>
        <p:nvPicPr>
          <p:cNvPr id="44036" name="Picture 4" descr="Αποτέλεσμα εικόνας για rotary microtome knife hol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0550" y="3022426"/>
            <a:ext cx="4743450" cy="379095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214282" y="260648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Περιστροφικοί Μικροτόμοι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l-G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Τον μεταφορέα της λεπίδας/μαχαιριού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Την βάση της λεπίδας/μαχαιριού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74887"/>
            <a:ext cx="4536504" cy="306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556792"/>
            <a:ext cx="35638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077072"/>
            <a:ext cx="30243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1583668" y="188640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Περιστροφικοί Μικροτόμοι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l-G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Καστάνια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 τροχός που μεταβιβάζει την κίνηση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l-G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drp8p5tqcb2p5.cloudfront.net/typo3temp/_processed_/csm_RM2245_3_19_2ce7abfa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66899"/>
            <a:ext cx="3648075" cy="4991101"/>
          </a:xfrm>
          <a:prstGeom prst="rect">
            <a:avLst/>
          </a:prstGeom>
          <a:noFill/>
        </p:spPr>
      </p:pic>
      <p:pic>
        <p:nvPicPr>
          <p:cNvPr id="46084" name="Picture 4" descr="https://drp8p5tqcb2p5.cloudfront.net/uploads/tx_leicaproducts/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73016"/>
            <a:ext cx="3133725" cy="2428875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214282" y="188640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l-G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Περιστροφικοί Μικροτόμοι</a:t>
            </a:r>
          </a:p>
          <a:p>
            <a:pPr lvl="0">
              <a:lnSpc>
                <a:spcPct val="150000"/>
              </a:lnSpc>
            </a:pPr>
            <a:endParaRPr lang="el-G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Βαθμολόγηση σε μικρά (μ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m)</a:t>
            </a:r>
            <a:endParaRPr lang="el-G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Βίδες ρύθμισης της κλίσης της κεφαλής και της λεπίδας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71422" y="71414"/>
            <a:ext cx="90011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</a:pPr>
            <a:r>
              <a:rPr lang="el-GR" sz="2000" b="1" dirty="0" smtClean="0">
                <a:latin typeface="Verdana" pitchFamily="34" charset="0"/>
              </a:rPr>
              <a:t>Μικροτόμοι Ολισθήσεως (</a:t>
            </a:r>
            <a:r>
              <a:rPr lang="en-US" sz="2000" b="1" dirty="0" smtClean="0">
                <a:latin typeface="Verdana" pitchFamily="34" charset="0"/>
              </a:rPr>
              <a:t>SLEDGE MICROTOME</a:t>
            </a:r>
            <a:r>
              <a:rPr lang="el-GR" sz="2000" b="1" dirty="0" smtClean="0">
                <a:latin typeface="Verdana" pitchFamily="34" charset="0"/>
              </a:rPr>
              <a:t>)</a:t>
            </a:r>
          </a:p>
          <a:p>
            <a:pPr marL="542925"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</a:pPr>
            <a:endParaRPr lang="el-GR" sz="2000" b="1" dirty="0" smtClean="0">
              <a:latin typeface="Verdana" pitchFamily="34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</a:pPr>
            <a:r>
              <a:rPr lang="el-GR" sz="2000" dirty="0" smtClean="0">
                <a:latin typeface="Verdana" pitchFamily="34" charset="0"/>
              </a:rPr>
              <a:t>Ο ιστός κινείται εμπρός και πίσω κατά μήκος του μαχαιριού που παραμένει σταθερό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</a:pPr>
            <a:r>
              <a:rPr lang="el-GR" sz="2000" dirty="0" smtClean="0">
                <a:latin typeface="Verdana" pitchFamily="34" charset="0"/>
              </a:rPr>
              <a:t>Χρησιμοποιούνται για μεγάλα παρασκευάσματα.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</a:pPr>
            <a:r>
              <a:rPr lang="el-GR" sz="2000" dirty="0" smtClean="0">
                <a:latin typeface="Verdana" pitchFamily="34" charset="0"/>
              </a:rPr>
              <a:t>Χρήσιμο στην νευροπαθολογία, </a:t>
            </a:r>
            <a:r>
              <a:rPr lang="el-GR" sz="2000" dirty="0" err="1" smtClean="0">
                <a:latin typeface="Verdana" pitchFamily="34" charset="0"/>
              </a:rPr>
              <a:t>οφθαλμοπαθολογία</a:t>
            </a:r>
            <a:endParaRPr lang="el-GR" sz="2000" dirty="0" smtClean="0">
              <a:latin typeface="Verdana" pitchFamily="34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</a:pPr>
            <a:r>
              <a:rPr lang="el-GR" sz="2000" dirty="0" smtClean="0">
                <a:latin typeface="Verdana" pitchFamily="34" charset="0"/>
              </a:rPr>
              <a:t>Λαμβάνονται τομές πάχους 1-</a:t>
            </a:r>
            <a:r>
              <a:rPr lang="en-US" sz="2000" dirty="0" smtClean="0">
                <a:latin typeface="Verdana" pitchFamily="34" charset="0"/>
              </a:rPr>
              <a:t> 60 µm</a:t>
            </a:r>
            <a:r>
              <a:rPr lang="el-GR" sz="2000" dirty="0" smtClean="0">
                <a:latin typeface="Verdana" pitchFamily="34" charset="0"/>
              </a:rPr>
              <a:t> </a:t>
            </a:r>
          </a:p>
        </p:txBody>
      </p:sp>
      <p:pic>
        <p:nvPicPr>
          <p:cNvPr id="28674" name="Picture 2" descr="Αποτέλεσμα εικόνας για sledge microt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3429023"/>
            <a:ext cx="4572000" cy="3429001"/>
          </a:xfrm>
          <a:prstGeom prst="rect">
            <a:avLst/>
          </a:prstGeom>
          <a:noFill/>
        </p:spPr>
      </p:pic>
      <p:pic>
        <p:nvPicPr>
          <p:cNvPr id="28676" name="Picture 4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4452938" cy="3414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714752"/>
            <a:ext cx="307183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286124"/>
            <a:ext cx="357186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142844" y="71414"/>
            <a:ext cx="88583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</a:pPr>
            <a:r>
              <a:rPr lang="el-GR" sz="2000" b="1" dirty="0" err="1" smtClean="0">
                <a:latin typeface="Verdana" pitchFamily="34" charset="0"/>
              </a:rPr>
              <a:t>Ψυχόμενοι</a:t>
            </a:r>
            <a:r>
              <a:rPr lang="el-GR" sz="2000" b="1" dirty="0" smtClean="0">
                <a:latin typeface="Verdana" pitchFamily="34" charset="0"/>
              </a:rPr>
              <a:t> Μικροτόμοι και </a:t>
            </a:r>
            <a:r>
              <a:rPr lang="el-GR" sz="2000" b="1" dirty="0" err="1" smtClean="0">
                <a:latin typeface="Verdana" pitchFamily="34" charset="0"/>
              </a:rPr>
              <a:t>Κρυοτόμοι</a:t>
            </a:r>
            <a:r>
              <a:rPr lang="el-GR" sz="2000" b="1" dirty="0" smtClean="0">
                <a:latin typeface="Verdana" pitchFamily="34" charset="0"/>
              </a:rPr>
              <a:t> ή κρυοστάτες</a:t>
            </a:r>
          </a:p>
          <a:p>
            <a:pPr marL="5429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</a:pPr>
            <a:endParaRPr lang="el-GR" sz="2000" b="1" dirty="0" smtClean="0">
              <a:latin typeface="Verdana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</a:pPr>
            <a:r>
              <a:rPr lang="el-GR" sz="2000" dirty="0" smtClean="0">
                <a:latin typeface="Verdana" pitchFamily="34" charset="0"/>
              </a:rPr>
              <a:t>Περιστροφικοί μικροτόμοι.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</a:pPr>
            <a:r>
              <a:rPr lang="el-GR" sz="2000" dirty="0" smtClean="0">
                <a:latin typeface="Verdana" pitchFamily="34" charset="0"/>
              </a:rPr>
              <a:t>Χρησιμοποιούνται για την λήψη </a:t>
            </a:r>
            <a:r>
              <a:rPr lang="el-GR" sz="2000" dirty="0" err="1" smtClean="0">
                <a:latin typeface="Verdana" pitchFamily="34" charset="0"/>
              </a:rPr>
              <a:t>κρυοτομών</a:t>
            </a:r>
            <a:r>
              <a:rPr lang="el-GR" sz="2000" dirty="0" smtClean="0">
                <a:latin typeface="Verdana" pitchFamily="34" charset="0"/>
              </a:rPr>
              <a:t> από υλικά που έχουν ψυχθεί σε υγρό άζωτο.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</a:pPr>
            <a:r>
              <a:rPr lang="el-GR" sz="2000" dirty="0" smtClean="0">
                <a:latin typeface="Verdana" pitchFamily="34" charset="0"/>
              </a:rPr>
              <a:t>Η μείωση της θερμοκρασίας στο εσωτερικό του θαλάμου αυξάνει τη σκληρότητα του δείγματος,  επιτρέποντας την λήψη τομών.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286100"/>
            <a:ext cx="407193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3857628"/>
            <a:ext cx="3357554" cy="2928934"/>
          </a:xfrm>
          <a:prstGeom prst="rect">
            <a:avLst/>
          </a:prstGeom>
          <a:noFill/>
        </p:spPr>
      </p:pic>
      <p:sp>
        <p:nvSpPr>
          <p:cNvPr id="2" name="1 - Ορθογώνιο"/>
          <p:cNvSpPr/>
          <p:nvPr/>
        </p:nvSpPr>
        <p:spPr>
          <a:xfrm>
            <a:off x="142860" y="71414"/>
            <a:ext cx="8858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</a:pPr>
            <a:r>
              <a:rPr lang="el-GR" sz="2000" b="1" dirty="0" err="1" smtClean="0">
                <a:latin typeface="Verdana" pitchFamily="34" charset="0"/>
              </a:rPr>
              <a:t>Υπερμικροτόμοι</a:t>
            </a:r>
            <a:endParaRPr lang="el-GR" sz="2000" b="1" dirty="0" smtClean="0">
              <a:latin typeface="Verdana" pitchFamily="34" charset="0"/>
            </a:endParaRPr>
          </a:p>
          <a:p>
            <a:pPr marL="542925"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</a:pPr>
            <a:endParaRPr lang="el-GR" dirty="0" smtClean="0">
              <a:latin typeface="Verdana" pitchFamily="34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</a:pPr>
            <a:r>
              <a:rPr lang="el-GR" dirty="0" smtClean="0">
                <a:latin typeface="Verdana" pitchFamily="34" charset="0"/>
              </a:rPr>
              <a:t>Χρησιμοποιούνται για την λήψη πολύ λεπτών τομών (</a:t>
            </a:r>
            <a:r>
              <a:rPr lang="en-US" dirty="0" smtClean="0">
                <a:latin typeface="Verdana" pitchFamily="34" charset="0"/>
              </a:rPr>
              <a:t>40-100nm</a:t>
            </a:r>
            <a:r>
              <a:rPr lang="el-GR" dirty="0" smtClean="0">
                <a:latin typeface="Verdana" pitchFamily="34" charset="0"/>
              </a:rPr>
              <a:t>) κατάλληλων για ηλεκτρονικό μικροσκόπιο.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</a:pPr>
            <a:r>
              <a:rPr lang="el-GR" dirty="0" smtClean="0">
                <a:latin typeface="Verdana" pitchFamily="34" charset="0"/>
              </a:rPr>
              <a:t>Οι τομές κόβονται με γυάλινα μαχαίρια, λόγω του μικρού πάχους τους συλλέγονται σε ειδικό </a:t>
            </a:r>
            <a:r>
              <a:rPr lang="el-GR" dirty="0" err="1" smtClean="0">
                <a:latin typeface="Verdana" pitchFamily="34" charset="0"/>
              </a:rPr>
              <a:t>μπανάκι</a:t>
            </a:r>
            <a:r>
              <a:rPr lang="el-GR" dirty="0" smtClean="0">
                <a:latin typeface="Verdana" pitchFamily="34" charset="0"/>
              </a:rPr>
              <a:t> και τοποθετούνται σε </a:t>
            </a:r>
            <a:r>
              <a:rPr lang="en-US" dirty="0" smtClean="0">
                <a:latin typeface="Verdana" pitchFamily="34" charset="0"/>
              </a:rPr>
              <a:t>grid</a:t>
            </a:r>
            <a:endParaRPr lang="el-GR" dirty="0" smtClean="0">
              <a:latin typeface="Verdana" pitchFamily="34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12000"/>
            </a:pPr>
            <a:r>
              <a:rPr lang="el-GR" dirty="0" smtClean="0">
                <a:latin typeface="Verdana" pitchFamily="34" charset="0"/>
              </a:rPr>
              <a:t>Το </a:t>
            </a:r>
            <a:r>
              <a:rPr lang="en-US" dirty="0" smtClean="0">
                <a:latin typeface="Verdana" pitchFamily="34" charset="0"/>
              </a:rPr>
              <a:t>grid</a:t>
            </a:r>
            <a:r>
              <a:rPr lang="el-GR" dirty="0" smtClean="0">
                <a:latin typeface="Verdana" pitchFamily="34" charset="0"/>
              </a:rPr>
              <a:t> είναι κυκλικό μεταλλικό πλέγμα διαμέτρου </a:t>
            </a:r>
            <a:r>
              <a:rPr lang="en-US" dirty="0" smtClean="0">
                <a:latin typeface="Verdana" pitchFamily="34" charset="0"/>
              </a:rPr>
              <a:t>3mm </a:t>
            </a:r>
            <a:r>
              <a:rPr lang="el-GR" dirty="0" smtClean="0">
                <a:latin typeface="Verdana" pitchFamily="34" charset="0"/>
              </a:rPr>
              <a:t>κατασκευασμένο συνήθως από χαλκό και εκλεπτυσμένη ηλεκτρολυτική τεχνική</a:t>
            </a:r>
            <a:endParaRPr lang="el-GR" sz="2800" dirty="0" smtClean="0">
              <a:latin typeface="Verdana" pitchFamily="34" charset="0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071942"/>
            <a:ext cx="14287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570</Words>
  <Application>Microsoft Office PowerPoint</Application>
  <PresentationFormat>On-screen Show (4:3)</PresentationFormat>
  <Paragraphs>98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Θέμα του Office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tzeka</cp:lastModifiedBy>
  <cp:revision>25</cp:revision>
  <dcterms:created xsi:type="dcterms:W3CDTF">2016-12-01T18:36:40Z</dcterms:created>
  <dcterms:modified xsi:type="dcterms:W3CDTF">2016-12-19T17:40:49Z</dcterms:modified>
</cp:coreProperties>
</file>