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5" r:id="rId2"/>
    <p:sldId id="292" r:id="rId3"/>
    <p:sldId id="302" r:id="rId4"/>
    <p:sldId id="277" r:id="rId5"/>
    <p:sldId id="316" r:id="rId6"/>
    <p:sldId id="318" r:id="rId7"/>
    <p:sldId id="304" r:id="rId8"/>
    <p:sldId id="269" r:id="rId9"/>
    <p:sldId id="313" r:id="rId10"/>
    <p:sldId id="314" r:id="rId11"/>
    <p:sldId id="311" r:id="rId12"/>
    <p:sldId id="306" r:id="rId13"/>
    <p:sldId id="308" r:id="rId14"/>
    <p:sldId id="278" r:id="rId15"/>
    <p:sldId id="312" r:id="rId16"/>
    <p:sldId id="305" r:id="rId17"/>
    <p:sldId id="309" r:id="rId18"/>
    <p:sldId id="310" r:id="rId19"/>
    <p:sldId id="291" r:id="rId20"/>
    <p:sldId id="298" r:id="rId21"/>
    <p:sldId id="30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38" autoAdjust="0"/>
    <p:restoredTop sz="94660"/>
  </p:normalViewPr>
  <p:slideViewPr>
    <p:cSldViewPr snapToGrid="0">
      <p:cViewPr varScale="1">
        <p:scale>
          <a:sx n="87" d="100"/>
          <a:sy n="87" d="100"/>
        </p:scale>
        <p:origin x="61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6524-D3F1-41B6-80E4-CFFCB915D43B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7BE3-50F4-4309-9DE2-C6C8A316D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53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6524-D3F1-41B6-80E4-CFFCB915D43B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7BE3-50F4-4309-9DE2-C6C8A316D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56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6524-D3F1-41B6-80E4-CFFCB915D43B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7BE3-50F4-4309-9DE2-C6C8A316D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92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6524-D3F1-41B6-80E4-CFFCB915D43B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7BE3-50F4-4309-9DE2-C6C8A316D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16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6524-D3F1-41B6-80E4-CFFCB915D43B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7BE3-50F4-4309-9DE2-C6C8A316D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70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6524-D3F1-41B6-80E4-CFFCB915D43B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7BE3-50F4-4309-9DE2-C6C8A316D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01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6524-D3F1-41B6-80E4-CFFCB915D43B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7BE3-50F4-4309-9DE2-C6C8A316D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98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6524-D3F1-41B6-80E4-CFFCB915D43B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7BE3-50F4-4309-9DE2-C6C8A316D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94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6524-D3F1-41B6-80E4-CFFCB915D43B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7BE3-50F4-4309-9DE2-C6C8A316D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78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6524-D3F1-41B6-80E4-CFFCB915D43B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7BE3-50F4-4309-9DE2-C6C8A316D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27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6524-D3F1-41B6-80E4-CFFCB915D43B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7BE3-50F4-4309-9DE2-C6C8A316D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00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76524-D3F1-41B6-80E4-CFFCB915D43B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47BE3-50F4-4309-9DE2-C6C8A316D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0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emf"/><Relationship Id="rId7" Type="http://schemas.openxmlformats.org/officeDocument/2006/relationships/image" Target="../media/image29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www.nikonsmallworld.com/people/ole-bielfeldt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www.nikonsmallworld.com/galleries/2023-photomicrography-competition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0334" y="2828692"/>
            <a:ext cx="8223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>
                <a:ln w="0">
                  <a:noFill/>
                </a:ln>
                <a:solidFill>
                  <a:srgbClr val="6393A7"/>
                </a:solidFill>
                <a:effectLst>
                  <a:outerShdw blurRad="60007" dist="310007" dir="7680000" sy="30000" kx="1300200" algn="ctr" rotWithShape="0">
                    <a:srgbClr val="476372">
                      <a:alpha val="32000"/>
                    </a:srgbClr>
                  </a:outerShdw>
                </a:effectLst>
              </a:rPr>
              <a:t>ΚΑΛΗ ΑΚΑΔΗΜΑΪΚΗ ΧΡΟΝΙΑ</a:t>
            </a:r>
            <a:endParaRPr lang="en-US" sz="5400" dirty="0">
              <a:ln w="0">
                <a:noFill/>
              </a:ln>
              <a:solidFill>
                <a:srgbClr val="6393A7"/>
              </a:solidFill>
              <a:effectLst>
                <a:outerShdw blurRad="60007" dist="310007" dir="7680000" sy="30000" kx="1300200" algn="ctr" rotWithShape="0">
                  <a:srgbClr val="476372">
                    <a:alpha val="32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4920" y="1085812"/>
            <a:ext cx="10557570" cy="847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l-GR" sz="4800" b="1" kern="1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ΕΠΙΣΤΗΜΟΝΙΚΗ ΦΩΤΟΓΡΑΦΙΑ (ΕΠΙΦΩΤ)</a:t>
            </a:r>
          </a:p>
        </p:txBody>
      </p:sp>
      <p:sp>
        <p:nvSpPr>
          <p:cNvPr id="5" name="Rectangle 4"/>
          <p:cNvSpPr/>
          <p:nvPr/>
        </p:nvSpPr>
        <p:spPr>
          <a:xfrm>
            <a:off x="7208977" y="5402318"/>
            <a:ext cx="44913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ΜΑΡΙΝΑ ΚΑΡΑΓΙΑΝΝΗ</a:t>
            </a:r>
          </a:p>
          <a:p>
            <a:r>
              <a:rPr lang="el-GR" dirty="0" smtClean="0">
                <a:solidFill>
                  <a:prstClr val="black"/>
                </a:solidFill>
              </a:rPr>
              <a:t>ΑΚΑΔ. ΥΠΟΤΡΟΦΟΣ ΠΑΔΑ</a:t>
            </a:r>
          </a:p>
          <a:p>
            <a:r>
              <a:rPr lang="en-US" dirty="0">
                <a:solidFill>
                  <a:prstClr val="black"/>
                </a:solidFill>
              </a:rPr>
              <a:t>email</a:t>
            </a:r>
            <a:r>
              <a:rPr lang="el-GR" dirty="0">
                <a:solidFill>
                  <a:prstClr val="black"/>
                </a:solidFill>
              </a:rPr>
              <a:t> επικοινωνίας:     </a:t>
            </a:r>
            <a:r>
              <a:rPr lang="en-US" dirty="0" smtClean="0">
                <a:solidFill>
                  <a:prstClr val="black"/>
                </a:solidFill>
              </a:rPr>
              <a:t>mkaragianni@uniwa.gr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062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597899"/>
              </p:ext>
            </p:extLst>
          </p:nvPr>
        </p:nvGraphicFramePr>
        <p:xfrm>
          <a:off x="118872" y="167642"/>
          <a:ext cx="11737848" cy="58582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20317"/>
                <a:gridCol w="8217531"/>
              </a:tblGrid>
              <a:tr h="2309757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el-GR" sz="24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Φωτομικρογραφία σε αυτόφωτες επιφάνειες 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el-GR" sz="24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(οθόνη κινητού) </a:t>
                      </a:r>
                      <a:endParaRPr lang="en-US" sz="24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548497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l-GR" sz="24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Φωτομικρογραφία σε ιριδίζουσες επιφάνειες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-1" r="1334" b="4741"/>
          <a:stretch/>
        </p:blipFill>
        <p:spPr>
          <a:xfrm rot="5400000">
            <a:off x="6275610" y="2373056"/>
            <a:ext cx="1534490" cy="21945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b="4741"/>
          <a:stretch/>
        </p:blipFill>
        <p:spPr>
          <a:xfrm rot="5400000">
            <a:off x="4055871" y="2370802"/>
            <a:ext cx="1529983" cy="21945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b="4880"/>
          <a:stretch/>
        </p:blipFill>
        <p:spPr>
          <a:xfrm rot="5400000">
            <a:off x="7312876" y="4014800"/>
            <a:ext cx="1538549" cy="21945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b="4880"/>
          <a:stretch/>
        </p:blipFill>
        <p:spPr>
          <a:xfrm rot="5400000">
            <a:off x="9685027" y="4009512"/>
            <a:ext cx="1549127" cy="21945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891527" y="112688"/>
            <a:ext cx="1706881" cy="25603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162612" y="112688"/>
            <a:ext cx="1706880" cy="25603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9606473" y="112366"/>
            <a:ext cx="1706236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3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780845"/>
              </p:ext>
            </p:extLst>
          </p:nvPr>
        </p:nvGraphicFramePr>
        <p:xfrm>
          <a:off x="91440" y="193040"/>
          <a:ext cx="11878825" cy="3373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91362"/>
                <a:gridCol w="8587463"/>
              </a:tblGrid>
              <a:tr h="33731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Στερεοσκοπική φωτογραφία</a:t>
                      </a:r>
                    </a:p>
                    <a:p>
                      <a:endParaRPr lang="en-US" dirty="0"/>
                    </a:p>
                  </a:txBody>
                  <a:tcPr marT="18288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271" y="883665"/>
            <a:ext cx="6457660" cy="24123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946" y="413001"/>
            <a:ext cx="1959320" cy="13737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12686" r="13070"/>
          <a:stretch/>
        </p:blipFill>
        <p:spPr>
          <a:xfrm>
            <a:off x="3509685" y="1950721"/>
            <a:ext cx="1646409" cy="151117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528" y="1564201"/>
            <a:ext cx="2681378" cy="2000685"/>
          </a:xfrm>
          <a:prstGeom prst="rect">
            <a:avLst/>
          </a:prstGeom>
        </p:spPr>
      </p:pic>
      <p:pic>
        <p:nvPicPr>
          <p:cNvPr id="14" name="Picture 2" descr="C:\Users\ARAVANTINOS\Desktop\imagesCAAGPA2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4792" y="3931105"/>
            <a:ext cx="3727740" cy="2286000"/>
          </a:xfrm>
          <a:prstGeom prst="rect">
            <a:avLst/>
          </a:prstGeom>
          <a:noFill/>
        </p:spPr>
      </p:pic>
      <p:pic>
        <p:nvPicPr>
          <p:cNvPr id="16" name="Picture 5" descr="C:\Users\ARAVANTINOS\Desktop\imagesCAQZ5AM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08621" y="3857122"/>
            <a:ext cx="3657600" cy="2433966"/>
          </a:xfrm>
          <a:prstGeom prst="rect">
            <a:avLst/>
          </a:prstGeom>
          <a:noFill/>
        </p:spPr>
      </p:pic>
      <p:pic>
        <p:nvPicPr>
          <p:cNvPr id="17" name="Picture 3" descr="C:\Users\ARAVANTINOS\Desktop\images[5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42310" y="3931105"/>
            <a:ext cx="3880881" cy="228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733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logger.googleusercontent.com/img/b/R29vZ2xl/AVvXsEhMkcVKPWh0-RDgZnXYI10aSUnnB3DDskPYVa1UdpCld67aaVmN1d5Eu_ANPkeGy4SHbpuZz-4O4y5FFBcuXA0XkU7P2UwXmptuG7oNIf1HJqxxpI9WY1opi2HMOaAJybwl598FKf5H6ZnX/s280/Cojimar_Palm_IR_S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364" y="457254"/>
            <a:ext cx="889950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57095" y="6400854"/>
            <a:ext cx="53620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https://www.radmanphotos.com/p/infrared-gallery.html?m=1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64734" y="134088"/>
            <a:ext cx="485440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3600" dirty="0" smtClean="0"/>
              <a:t>Υπέρυθρη φωτογράφιση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73016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121" y="1334714"/>
            <a:ext cx="7372350" cy="49053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42547" y="6156138"/>
            <a:ext cx="54714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https://lantsandlaminins.com/uv-photography-a-how-to-guide/</a:t>
            </a:r>
          </a:p>
        </p:txBody>
      </p:sp>
      <p:sp>
        <p:nvSpPr>
          <p:cNvPr id="4" name="Rectangle 3"/>
          <p:cNvSpPr/>
          <p:nvPr/>
        </p:nvSpPr>
        <p:spPr>
          <a:xfrm>
            <a:off x="3703211" y="190238"/>
            <a:ext cx="5469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Montserrat"/>
              </a:rPr>
              <a:t>Black light – UV photography</a:t>
            </a:r>
            <a:endParaRPr lang="en-US" sz="3200" b="0" i="0" dirty="0">
              <a:solidFill>
                <a:srgbClr val="000000"/>
              </a:solidFill>
              <a:effectLst/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7438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640" y="2277177"/>
            <a:ext cx="6099360" cy="4580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574" y="123539"/>
            <a:ext cx="4108426" cy="2153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300" y="623414"/>
            <a:ext cx="447321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 - </a:t>
            </a:r>
            <a:r>
              <a:rPr lang="el-G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ΟΛΟΓΡΑΦΙΑ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4378" y="123539"/>
            <a:ext cx="2301495" cy="2215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300" y="2414701"/>
            <a:ext cx="5834379" cy="4227646"/>
          </a:xfrm>
          <a:prstGeom prst="rect">
            <a:avLst/>
          </a:prstGeom>
        </p:spPr>
      </p:pic>
      <p:sp>
        <p:nvSpPr>
          <p:cNvPr id="9" name="1 - Τίτλος"/>
          <p:cNvSpPr txBox="1">
            <a:spLocks/>
          </p:cNvSpPr>
          <p:nvPr/>
        </p:nvSpPr>
        <p:spPr>
          <a:xfrm>
            <a:off x="442501" y="6213016"/>
            <a:ext cx="5343976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Ολογραφικό εργαστήριο ΤΕΙ Αθήνας</a:t>
            </a:r>
            <a:endParaRPr lang="el-G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629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39253" y="1252729"/>
            <a:ext cx="11888155" cy="4577690"/>
            <a:chOff x="3615184" y="3604989"/>
            <a:chExt cx="8249050" cy="317640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7638"/>
            <a:stretch/>
          </p:blipFill>
          <p:spPr>
            <a:xfrm>
              <a:off x="6446808" y="5042250"/>
              <a:ext cx="2447925" cy="172431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b="12810"/>
            <a:stretch/>
          </p:blipFill>
          <p:spPr>
            <a:xfrm>
              <a:off x="9115568" y="5027416"/>
              <a:ext cx="2748666" cy="175397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t="-2663" b="15760"/>
            <a:stretch/>
          </p:blipFill>
          <p:spPr>
            <a:xfrm>
              <a:off x="4915375" y="5502371"/>
              <a:ext cx="1316949" cy="120882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15184" y="5544532"/>
              <a:ext cx="1098087" cy="122181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/>
            <a:srcRect l="3171" r="6673"/>
            <a:stretch/>
          </p:blipFill>
          <p:spPr>
            <a:xfrm>
              <a:off x="7670770" y="3604989"/>
              <a:ext cx="2397760" cy="148936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15184" y="3604989"/>
              <a:ext cx="2837109" cy="1887967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158801" y="135374"/>
            <a:ext cx="87149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Φωτογράφιση κινούμενου αντικειμένου - στροβοσκόπιο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789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385" y="1022953"/>
            <a:ext cx="9353550" cy="51911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59927" y="0"/>
            <a:ext cx="3946465" cy="969496"/>
          </a:xfrm>
          <a:prstGeom prst="rect">
            <a:avLst/>
          </a:prstGeom>
        </p:spPr>
        <p:txBody>
          <a:bodyPr wrap="none" tIns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l-GR" sz="4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Αεροφωτογραφία</a:t>
            </a:r>
          </a:p>
        </p:txBody>
      </p:sp>
    </p:spTree>
    <p:extLst>
      <p:ext uri="{BB962C8B-B14F-4D97-AF65-F5344CB8AC3E}">
        <p14:creationId xmlns:p14="http://schemas.microsoft.com/office/powerpoint/2010/main" val="3890836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56" y="1143000"/>
            <a:ext cx="4105656" cy="41056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5256" y="5428410"/>
            <a:ext cx="4215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https://www.nyip.edu/photo-articles/photography-tutorials/getting-started-with-underwater-photography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947" y="1247987"/>
            <a:ext cx="5840474" cy="38956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47105" y="5428410"/>
            <a:ext cx="53281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https://www.thescubanews.com/2023/05/04/corey-phillips-presents-an-underwater-photography-class/</a:t>
            </a:r>
          </a:p>
        </p:txBody>
      </p:sp>
      <p:sp>
        <p:nvSpPr>
          <p:cNvPr id="7" name="Rectangle 6"/>
          <p:cNvSpPr/>
          <p:nvPr/>
        </p:nvSpPr>
        <p:spPr>
          <a:xfrm>
            <a:off x="3285996" y="-61993"/>
            <a:ext cx="5522217" cy="9202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l-GR" sz="4000" dirty="0"/>
              <a:t>Υποβρύχια φωτογράφιση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3744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0" y="1490848"/>
            <a:ext cx="8720206" cy="41784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15245" y="5905238"/>
            <a:ext cx="5887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https://photographylife.com/panoramic-photography-howto</a:t>
            </a:r>
          </a:p>
        </p:txBody>
      </p:sp>
      <p:sp>
        <p:nvSpPr>
          <p:cNvPr id="7" name="Rectangle 6"/>
          <p:cNvSpPr/>
          <p:nvPr/>
        </p:nvSpPr>
        <p:spPr>
          <a:xfrm>
            <a:off x="3661124" y="194141"/>
            <a:ext cx="5053628" cy="837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l-GR" sz="3600" dirty="0"/>
              <a:t>Πανοραμική φωτογραφία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8825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602769"/>
              </p:ext>
            </p:extLst>
          </p:nvPr>
        </p:nvGraphicFramePr>
        <p:xfrm>
          <a:off x="475549" y="677008"/>
          <a:ext cx="11330609" cy="594360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1330609"/>
              </a:tblGrid>
              <a:tr h="457200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kern="100" dirty="0">
                          <a:effectLst/>
                        </a:rPr>
                        <a:t>Σύμφωνο φως, Δέσμη </a:t>
                      </a:r>
                      <a:r>
                        <a:rPr lang="en-US" sz="2000" kern="100" dirty="0">
                          <a:effectLst/>
                        </a:rPr>
                        <a:t>laser </a:t>
                      </a:r>
                      <a:r>
                        <a:rPr lang="el-GR" sz="2000" kern="100" dirty="0">
                          <a:effectLst/>
                        </a:rPr>
                        <a:t>: Χαρακτηριστικά, τρόποι λειτουργίας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7200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kern="100">
                          <a:effectLst/>
                        </a:rPr>
                        <a:t>Μεγέθυνση, μεγεθυντικός φακός, Γωνία οράσεως, οπτικό πεδίο, γωνιακό άνοιγμα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7200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00">
                          <a:effectLst/>
                        </a:rPr>
                        <a:t>Macro </a:t>
                      </a:r>
                      <a:r>
                        <a:rPr lang="el-GR" sz="2000" kern="100">
                          <a:effectLst/>
                        </a:rPr>
                        <a:t>φωτογράφιση, Αρχή λειτουργίας, Φακοί: χαρακτηριστικά, αντιστροφή φακού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7200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kern="100">
                          <a:effectLst/>
                        </a:rPr>
                        <a:t>Οπτικό Μικροσκόπιο : αρχή λειτουργίας, Διατάξεις Φωτομικρογραφίας 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7200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kern="100">
                          <a:effectLst/>
                        </a:rPr>
                        <a:t>Οπτικό Τηλεσκόπιο : αρχή λειτουργίας, Διατάξεις Αστροφωτογράφισης. Ουράνιος θόλος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7200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kern="100">
                          <a:effectLst/>
                        </a:rPr>
                        <a:t>Στερεοσκοπία, Διοφθάλμια όραση, Αρχές στερεοσκοπικής φωτογράφισης, </a:t>
                      </a:r>
                      <a:r>
                        <a:rPr lang="en-US" sz="2000" kern="100">
                          <a:effectLst/>
                        </a:rPr>
                        <a:t>Lenticular 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7200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kern="100">
                          <a:effectLst/>
                        </a:rPr>
                        <a:t>Ολογράμματα – Ολογραφία, Οπτικές διατάξεις Ιδιότητες, Διαφορές με φωτογραφία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7200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kern="100">
                          <a:effectLst/>
                        </a:rPr>
                        <a:t>Ανακλαστικά, Διαπερατά ολογράμματα : Δημιουργία, τρόποι παρουσίασης, ιδιότητες.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7200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kern="100">
                          <a:effectLst/>
                        </a:rPr>
                        <a:t>Φωτογράφιση στο αόρατο : Υπέρυθρη φωτογράφιση (</a:t>
                      </a:r>
                      <a:r>
                        <a:rPr lang="en-US" sz="2000" kern="100">
                          <a:effectLst/>
                        </a:rPr>
                        <a:t>IR</a:t>
                      </a:r>
                      <a:r>
                        <a:rPr lang="el-GR" sz="2000" kern="100">
                          <a:effectLst/>
                        </a:rPr>
                        <a:t>), φωτογράφιση στο υπεριώδες (</a:t>
                      </a:r>
                      <a:r>
                        <a:rPr lang="en-US" sz="2000" kern="100">
                          <a:effectLst/>
                        </a:rPr>
                        <a:t>UV</a:t>
                      </a:r>
                      <a:r>
                        <a:rPr lang="el-GR" sz="2000" kern="100">
                          <a:effectLst/>
                        </a:rPr>
                        <a:t>)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7200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kern="100">
                          <a:effectLst/>
                        </a:rPr>
                        <a:t> Φωτογραφίζοντας τον δορυφόρο της γης. Οπτική απάτη σελήνης.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7200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kern="100">
                          <a:effectLst/>
                        </a:rPr>
                        <a:t>Ακτινοβολία μέλανος σώματος, Θερμογραφία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7200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kern="100">
                          <a:effectLst/>
                        </a:rPr>
                        <a:t> Υποβρύχια φωτογράφιση : Φωτισμός, Φωτογραφικοί φακοί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7200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kern="100" dirty="0">
                          <a:effectLst/>
                        </a:rPr>
                        <a:t>Ηλεκτροφωτογράφιση. Φωτογραφίες </a:t>
                      </a:r>
                      <a:r>
                        <a:rPr lang="en-US" sz="2000" kern="100" dirty="0" err="1">
                          <a:effectLst/>
                        </a:rPr>
                        <a:t>Kirlian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508581" y="0"/>
            <a:ext cx="8929800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l-GR" sz="2400" b="1" kern="100" dirty="0" smtClean="0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ΕΠΙΣΤΗΜΟΝΙΚΗ ΦΩΤΟΓΡΑΦΙΑ – ΘΕΜΑΤΟΛΟΓΙΑ:</a:t>
            </a:r>
          </a:p>
        </p:txBody>
      </p:sp>
    </p:spTree>
    <p:extLst>
      <p:ext uri="{BB962C8B-B14F-4D97-AF65-F5344CB8AC3E}">
        <p14:creationId xmlns:p14="http://schemas.microsoft.com/office/powerpoint/2010/main" val="65379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0152" y="403529"/>
            <a:ext cx="7104253" cy="595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l-GR" sz="3200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ΕΠΙΣΤΗΜΟΝΙΚΗ ΦΩΤΟΓΡΑΦΙΑ (ΕΠΙΦΩΤ</a:t>
            </a:r>
            <a:r>
              <a:rPr lang="el-GR" sz="3200" b="1" kern="1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l-GR" sz="3200" b="1" kern="1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4930" y="1204546"/>
            <a:ext cx="95396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l-GR" sz="2400" dirty="0" smtClean="0"/>
              <a:t>Παραγωγή εικόνων με σκοπό την καταγραφή, τη μέτρηση, την ερμηνεία και επακόλουθα την επικοινωνία των αποτελεσμάτων σε μορφή οπτικο-ακουστικού υλικού </a:t>
            </a:r>
            <a:endParaRPr lang="en-US" sz="2400" dirty="0" smtClean="0"/>
          </a:p>
          <a:p>
            <a:pPr>
              <a:lnSpc>
                <a:spcPct val="125000"/>
              </a:lnSpc>
            </a:pPr>
            <a:r>
              <a:rPr lang="el-GR" sz="2400" dirty="0" smtClean="0"/>
              <a:t>(</a:t>
            </a:r>
            <a:r>
              <a:rPr lang="en-US" sz="2400" dirty="0" smtClean="0"/>
              <a:t>S.F. Ray, 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 Photography &amp; Applied Imaging</a:t>
            </a:r>
            <a:r>
              <a:rPr lang="en-US" sz="2400" dirty="0" smtClean="0"/>
              <a:t>, p.2, Focal Press 2015)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99746" y="3835908"/>
            <a:ext cx="8845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Κύρια Χαρακτηριστικά </a:t>
            </a:r>
            <a:r>
              <a:rPr lang="el-GR" sz="2400" dirty="0" smtClean="0"/>
              <a:t>: </a:t>
            </a:r>
          </a:p>
          <a:p>
            <a:endParaRPr lang="el-GR" sz="2400" dirty="0"/>
          </a:p>
          <a:p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Αντικειμενικότητα  -  Πιστότητα  -   Ακρίβεια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5327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2658" y="1267278"/>
            <a:ext cx="9311053" cy="527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l-GR" sz="20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Περιγραφή</a:t>
            </a:r>
            <a:r>
              <a:rPr lang="el-GR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λειτουργία οπτικού μικροσκοπίου, σύνδεση φωτογραφικής μηχανής 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l-GR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Φωτογράφιση μέσω μικροσκοπίου δείγματος αναφοράς, υπολογισμός μεγέθυνσης 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l-GR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Φωτομικρογραφία σε διαφανή δείγματα  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l-GR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Φωτομικρογραφία σε αδιαφανή δείγματα 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l-GR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Φωτομικρογραφία σε ημιδιαφανή δείγματα 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l-GR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Φωτομικρογραφία σε διπλοδιαθλαστικά δείγματα (πολωτικά φίλτρα) 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l-GR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Φωτομικρογραφία σε αυτόφωτες επιφάνειες (οθόνη κινητού) 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l-GR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Φωτομικρογραφία σε ιριδίζουσες επιφάνειες </a:t>
            </a:r>
            <a:endParaRPr lang="el-GR" sz="2000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l-GR" sz="2000" kern="100" dirty="0"/>
              <a:t>Οπτική απάτη σελήνης : Φωτογραφική </a:t>
            </a:r>
            <a:r>
              <a:rPr lang="el-GR" sz="2000" kern="100" dirty="0" smtClean="0"/>
              <a:t>Διερεύνηση</a:t>
            </a:r>
            <a:endParaRPr lang="el-GR" sz="2000" kern="100" dirty="0"/>
          </a:p>
        </p:txBody>
      </p:sp>
      <p:sp>
        <p:nvSpPr>
          <p:cNvPr id="3" name="Rectangle 2"/>
          <p:cNvSpPr/>
          <p:nvPr/>
        </p:nvSpPr>
        <p:spPr>
          <a:xfrm>
            <a:off x="2235539" y="369249"/>
            <a:ext cx="64323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ΕΡΓΑΣΤΗΡΙΑΚΕΣ ΑΣΚΗΣΕΙΣ </a:t>
            </a:r>
            <a:r>
              <a:rPr lang="el-GR" sz="24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ΦΩΤΟΜΙΚΡΟΓΡΑΦΙΑΣ 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9436133" y="745249"/>
            <a:ext cx="2373983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marR="0" indent="-2286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l-GR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ΑΙΘΟΥΣΑ Κ.9.306</a:t>
            </a:r>
          </a:p>
        </p:txBody>
      </p:sp>
    </p:spTree>
    <p:extLst>
      <p:ext uri="{BB962C8B-B14F-4D97-AF65-F5344CB8AC3E}">
        <p14:creationId xmlns:p14="http://schemas.microsoft.com/office/powerpoint/2010/main" val="402393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3590" r="17482" b="27000"/>
          <a:stretch/>
        </p:blipFill>
        <p:spPr>
          <a:xfrm>
            <a:off x="280272" y="1837592"/>
            <a:ext cx="11422290" cy="30773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9560" y="608135"/>
            <a:ext cx="9226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ΠΡΟΤΕΙΝΟΜΕΝΑ ΒΙΒΛΙΑ ΣΤΗΝ ΠΛΑΤΦΟΡΜΑ ΕΥΔΟΞΟΣ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66406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4844" y="159316"/>
            <a:ext cx="11452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ΤΕΧΝΙΚΕΣ </a:t>
            </a:r>
            <a:r>
              <a:rPr lang="el-GR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ΕΠΙΣΤΗΜΟΝΙΚΗΣ ΦΩΤΟΓΡΑΦΙΑΣ </a:t>
            </a:r>
            <a:r>
              <a:rPr lang="el-GR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ΕΝΔΕΙΚΤΙΚΑ ΠΕΔΙΑ ΕΦΑΡΜΟΓΩΝ</a:t>
            </a:r>
            <a:endParaRPr lang="en-US" sz="28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4692" y="808893"/>
            <a:ext cx="7614140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Αστρονομία - Αστροφωτογράφιση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2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Φωτομακρογραφία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Φωτομικρογραφία (φωτομικροσκοπία)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2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Στερεοσκοπική φωτογραφία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Φωτογράφιση με μη-ορατές ακτινοβολίες (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UV, IR)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2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Ολογραφία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Υψηλής ταχύτητας φωτογράφιση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2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Αεροφωτογραφία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Υποβρύχια φωτογράφιση</a:t>
            </a:r>
            <a:endParaRPr lang="en-US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2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Πανοραμική φωτογραφία </a:t>
            </a:r>
            <a:endParaRPr lang="en-US" sz="2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36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742" y="4003993"/>
            <a:ext cx="3411694" cy="256032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 rot="5400000">
            <a:off x="7884691" y="2847307"/>
            <a:ext cx="6720155" cy="1188001"/>
            <a:chOff x="4910527" y="5384630"/>
            <a:chExt cx="6720155" cy="11880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82036" y="5384630"/>
              <a:ext cx="1574799" cy="118109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56835" y="5384630"/>
              <a:ext cx="1573847" cy="118109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10527" y="5384630"/>
              <a:ext cx="1783348" cy="118597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93876" y="5384631"/>
              <a:ext cx="1788160" cy="11880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2715" y="3973802"/>
            <a:ext cx="3411695" cy="2560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2715" y="1101299"/>
            <a:ext cx="7035721" cy="25603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1095" y="81230"/>
            <a:ext cx="95354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/>
              <a:t>ΟΠΤΙΚΟ ΤΗΛΕΣΚΟΠΙΟ </a:t>
            </a:r>
            <a:r>
              <a:rPr lang="en-US" sz="4000" dirty="0" smtClean="0"/>
              <a:t>- </a:t>
            </a:r>
            <a:r>
              <a:rPr lang="el-GR" sz="4000" dirty="0" smtClean="0"/>
              <a:t>ΑΣΤΡΟΦΩΤΟΓΡΑΦΙΣΗ</a:t>
            </a:r>
            <a:endParaRPr lang="en-US" sz="4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828" y="1562353"/>
            <a:ext cx="2560320" cy="22331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/>
          <a:srcRect b="35420"/>
          <a:stretch/>
        </p:blipFill>
        <p:spPr>
          <a:xfrm>
            <a:off x="273302" y="4003994"/>
            <a:ext cx="2651760" cy="198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9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25" y="825012"/>
            <a:ext cx="8286750" cy="5524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26362" y="6349512"/>
            <a:ext cx="55106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Credit: Aaron </a:t>
            </a:r>
            <a:r>
              <a:rPr lang="en-US" sz="1600" i="1" dirty="0" smtClean="0"/>
              <a:t>Burden _</a:t>
            </a:r>
            <a:r>
              <a:rPr lang="en-US" sz="1600" dirty="0" smtClean="0"/>
              <a:t>https</a:t>
            </a:r>
            <a:r>
              <a:rPr lang="en-US" sz="1600" dirty="0"/>
              <a:t>://shotkit.com/macro-photography/</a:t>
            </a:r>
          </a:p>
        </p:txBody>
      </p:sp>
      <p:sp>
        <p:nvSpPr>
          <p:cNvPr id="4" name="Rectangle 3"/>
          <p:cNvSpPr/>
          <p:nvPr/>
        </p:nvSpPr>
        <p:spPr>
          <a:xfrm>
            <a:off x="3850711" y="51066"/>
            <a:ext cx="44377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Φωτομακρογραφία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3432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94888" y="603191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By Muhammad Mahdi Karim - Own work, GFDL 1.2, https://commons.wikimedia.org/w/index.php?curid=9405789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206" y="932688"/>
            <a:ext cx="7538204" cy="5029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50711" y="51066"/>
            <a:ext cx="44377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Φωτομακρογραφία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7609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17" y="878088"/>
            <a:ext cx="2776727" cy="34709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9500" y="4484333"/>
            <a:ext cx="17396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 u="none" strike="noStrike" dirty="0" smtClean="0">
                <a:solidFill>
                  <a:srgbClr val="83CBE2"/>
                </a:solidFill>
                <a:effectLst/>
                <a:latin typeface="Avenir Next W04"/>
                <a:hlinkClick r:id="rId3"/>
              </a:rPr>
              <a:t>Ole </a:t>
            </a:r>
            <a:r>
              <a:rPr lang="en-US" sz="1400" b="0" i="0" u="none" strike="noStrike" dirty="0" err="1" smtClean="0">
                <a:solidFill>
                  <a:srgbClr val="83CBE2"/>
                </a:solidFill>
                <a:effectLst/>
                <a:latin typeface="Avenir Next W04"/>
                <a:hlinkClick r:id="rId3"/>
              </a:rPr>
              <a:t>Bielfeldt</a:t>
            </a:r>
            <a:endParaRPr lang="el-GR" sz="1400" b="0" i="0" u="none" strike="noStrike" dirty="0" smtClean="0">
              <a:solidFill>
                <a:srgbClr val="83CBE2"/>
              </a:solidFill>
              <a:effectLst/>
              <a:latin typeface="Avenir Next W04"/>
            </a:endParaRPr>
          </a:p>
          <a:p>
            <a:r>
              <a:rPr lang="en-US" sz="1400" b="1" dirty="0"/>
              <a:t>2nd </a:t>
            </a:r>
            <a:r>
              <a:rPr lang="en-US" sz="1400" b="1" dirty="0" smtClean="0"/>
              <a:t>Place, </a:t>
            </a:r>
            <a:r>
              <a:rPr lang="en-US" sz="1400" dirty="0" smtClean="0">
                <a:hlinkClick r:id="rId4"/>
              </a:rPr>
              <a:t>2023 </a:t>
            </a:r>
            <a:r>
              <a:rPr lang="en-US" sz="1400" dirty="0">
                <a:hlinkClick r:id="rId4"/>
              </a:rPr>
              <a:t>Photomicrography </a:t>
            </a:r>
            <a:r>
              <a:rPr lang="en-US" sz="1400" dirty="0" smtClean="0">
                <a:hlinkClick r:id="rId4"/>
              </a:rPr>
              <a:t>Competition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1233" y="989663"/>
            <a:ext cx="3749040" cy="25133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0336" y="4117262"/>
            <a:ext cx="3748173" cy="24743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33469" y="0"/>
            <a:ext cx="10101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Φωτομικρογραφία: </a:t>
            </a:r>
            <a:r>
              <a:rPr lang="en-US" sz="3600" dirty="0">
                <a:hlinkClick r:id="rId4"/>
              </a:rPr>
              <a:t>Photomicrography Competition</a:t>
            </a:r>
            <a:r>
              <a:rPr lang="el-G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8011957" y="3133725"/>
            <a:ext cx="1723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ITC New Baskerville W04"/>
              </a:rPr>
              <a:t>influenza virus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60337" y="609429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  <a:latin typeface="ITC New Baskerville W04"/>
              </a:rPr>
              <a:t>χιόνι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9556" y="3769252"/>
            <a:ext cx="2895864" cy="28987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1173" y="840279"/>
            <a:ext cx="3498131" cy="27350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38746" y="6222310"/>
            <a:ext cx="251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οπτικό νεύρο τρωκτικού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94217" y="3118280"/>
            <a:ext cx="1962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φύλλο βελανιδιάς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40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920" b="4000"/>
          <a:stretch/>
        </p:blipFill>
        <p:spPr>
          <a:xfrm rot="-180000">
            <a:off x="1878753" y="720243"/>
            <a:ext cx="3266386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2907" y="111839"/>
            <a:ext cx="5101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ΟΠΤΙΚΟ ΜΙΚΡΟΣΚΟΠΙΟ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078" y="136553"/>
            <a:ext cx="4681371" cy="62418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37577" y="6378381"/>
            <a:ext cx="5687391" cy="410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228600" marR="0" indent="-2286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l-GR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Εργαστήριο Επιστημονικών Εφαρμογών ΑΙΘΟΥΣΑ Κ.9.306</a:t>
            </a:r>
            <a:endParaRPr lang="el-GR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22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98120" y="167641"/>
          <a:ext cx="11658600" cy="58155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40535"/>
                <a:gridCol w="8518065"/>
              </a:tblGrid>
              <a:tr h="1883581">
                <a:tc>
                  <a:txBody>
                    <a:bodyPr/>
                    <a:lstStyle/>
                    <a:p>
                      <a:pPr algn="ctr"/>
                      <a:r>
                        <a:rPr lang="el-GR" sz="24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Φωτομικρογραφία σε διαφανή δείγματα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920240">
                <a:tc>
                  <a:txBody>
                    <a:bodyPr/>
                    <a:lstStyle/>
                    <a:p>
                      <a:pPr algn="ctr"/>
                      <a:r>
                        <a:rPr lang="el-GR" sz="24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Φωτομικρογραφία σε αδιαφανή δείγματα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011680">
                <a:tc>
                  <a:txBody>
                    <a:bodyPr/>
                    <a:lstStyle/>
                    <a:p>
                      <a:pPr algn="ctr"/>
                      <a:r>
                        <a:rPr lang="el-GR" sz="24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Φωτομικρογραφία σε διπλοδιαθλαστικά δείγματα </a:t>
                      </a:r>
                      <a:endParaRPr lang="en-US" sz="2400" b="1" dirty="0" smtClean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l-GR" sz="24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(πολωτικά φίλτρα)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52" b="39955"/>
          <a:stretch/>
        </p:blipFill>
        <p:spPr>
          <a:xfrm>
            <a:off x="7560786" y="424075"/>
            <a:ext cx="4297680" cy="1325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920" r="1606" b="67043"/>
          <a:stretch/>
        </p:blipFill>
        <p:spPr>
          <a:xfrm>
            <a:off x="3422650" y="360465"/>
            <a:ext cx="4191000" cy="1496061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066" y="4215274"/>
            <a:ext cx="2327907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104" y="4215274"/>
            <a:ext cx="2327907" cy="1554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626" y="4215274"/>
            <a:ext cx="2327907" cy="1554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250893" y="1984340"/>
            <a:ext cx="1419964" cy="2103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t="59392" r="2036" b="8625"/>
          <a:stretch/>
        </p:blipFill>
        <p:spPr>
          <a:xfrm>
            <a:off x="6135533" y="2252362"/>
            <a:ext cx="4342233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8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4701</TotalTime>
  <Words>386</Words>
  <Application>Microsoft Office PowerPoint</Application>
  <PresentationFormat>Widescreen</PresentationFormat>
  <Paragraphs>83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Avenir Next W04</vt:lpstr>
      <vt:lpstr>Calibri</vt:lpstr>
      <vt:lpstr>Calibri Light</vt:lpstr>
      <vt:lpstr>ITC New Baskerville W04</vt:lpstr>
      <vt:lpstr>Montserrat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105</cp:revision>
  <dcterms:created xsi:type="dcterms:W3CDTF">2024-04-06T14:01:57Z</dcterms:created>
  <dcterms:modified xsi:type="dcterms:W3CDTF">2024-10-06T17:19:57Z</dcterms:modified>
</cp:coreProperties>
</file>