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532" r:id="rId1"/>
    <p:sldMasterId id="2147485544" r:id="rId2"/>
  </p:sldMasterIdLst>
  <p:notesMasterIdLst>
    <p:notesMasterId r:id="rId16"/>
  </p:notesMasterIdLst>
  <p:sldIdLst>
    <p:sldId id="256" r:id="rId3"/>
    <p:sldId id="258" r:id="rId4"/>
    <p:sldId id="257" r:id="rId5"/>
    <p:sldId id="259" r:id="rId6"/>
    <p:sldId id="261" r:id="rId7"/>
    <p:sldId id="262" r:id="rId8"/>
    <p:sldId id="264" r:id="rId9"/>
    <p:sldId id="263" r:id="rId10"/>
    <p:sldId id="260" r:id="rId11"/>
    <p:sldId id="265" r:id="rId12"/>
    <p:sldId id="266" r:id="rId13"/>
    <p:sldId id="269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735" autoAdjust="0"/>
    <p:restoredTop sz="94660"/>
  </p:normalViewPr>
  <p:slideViewPr>
    <p:cSldViewPr>
      <p:cViewPr>
        <p:scale>
          <a:sx n="100" d="100"/>
          <a:sy n="100" d="100"/>
        </p:scale>
        <p:origin x="-198" y="7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6ABD9-75F8-459E-B625-5892679893CA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6D1C5-1752-4991-9DC5-0CB9A2E36C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02199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D8BD707-D9CF-40AE-B4C6-C98DA3205C09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1A71-7B64-43DE-B23B-44DBED16434B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D753-20DD-44F5-B7A1-49AD44AE59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93845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1A71-7B64-43DE-B23B-44DBED16434B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D753-20DD-44F5-B7A1-49AD44AE59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84073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1A71-7B64-43DE-B23B-44DBED16434B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D753-20DD-44F5-B7A1-49AD44AE59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221204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1A71-7B64-43DE-B23B-44DBED16434B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D753-20DD-44F5-B7A1-49AD44AE59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943936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1A71-7B64-43DE-B23B-44DBED16434B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D753-20DD-44F5-B7A1-49AD44AE59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21380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1A71-7B64-43DE-B23B-44DBED16434B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D753-20DD-44F5-B7A1-49AD44AE59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50876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1A71-7B64-43DE-B23B-44DBED16434B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D753-20DD-44F5-B7A1-49AD44AE59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79071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1A71-7B64-43DE-B23B-44DBED16434B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D753-20DD-44F5-B7A1-49AD44AE59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5494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1A71-7B64-43DE-B23B-44DBED16434B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D753-20DD-44F5-B7A1-49AD44AE59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80968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1A71-7B64-43DE-B23B-44DBED16434B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D753-20DD-44F5-B7A1-49AD44AE59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570758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1A71-7B64-43DE-B23B-44DBED16434B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D753-20DD-44F5-B7A1-49AD44AE59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639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3" r:id="rId1"/>
    <p:sldLayoutId id="2147485534" r:id="rId2"/>
    <p:sldLayoutId id="2147485535" r:id="rId3"/>
    <p:sldLayoutId id="2147485536" r:id="rId4"/>
    <p:sldLayoutId id="2147485537" r:id="rId5"/>
    <p:sldLayoutId id="2147485538" r:id="rId6"/>
    <p:sldLayoutId id="2147485539" r:id="rId7"/>
    <p:sldLayoutId id="2147485540" r:id="rId8"/>
    <p:sldLayoutId id="2147485541" r:id="rId9"/>
    <p:sldLayoutId id="2147485542" r:id="rId10"/>
    <p:sldLayoutId id="214748554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51A71-7B64-43DE-B23B-44DBED16434B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7D753-20DD-44F5-B7A1-49AD44AE59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88811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545" r:id="rId1"/>
    <p:sldLayoutId id="2147485546" r:id="rId2"/>
    <p:sldLayoutId id="2147485547" r:id="rId3"/>
    <p:sldLayoutId id="2147485548" r:id="rId4"/>
    <p:sldLayoutId id="2147485549" r:id="rId5"/>
    <p:sldLayoutId id="2147485550" r:id="rId6"/>
    <p:sldLayoutId id="2147485551" r:id="rId7"/>
    <p:sldLayoutId id="2147485552" r:id="rId8"/>
    <p:sldLayoutId id="2147485553" r:id="rId9"/>
    <p:sldLayoutId id="2147485554" r:id="rId10"/>
    <p:sldLayoutId id="2147485555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mography-lab.prd.uth.gr/About-gr.asp" TargetMode="External"/><Relationship Id="rId2" Type="http://schemas.openxmlformats.org/officeDocument/2006/relationships/hyperlink" Target="http://www.statistics.g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ho.int/en/" TargetMode="External"/><Relationship Id="rId5" Type="http://schemas.openxmlformats.org/officeDocument/2006/relationships/hyperlink" Target="https://www.oecd.org/" TargetMode="External"/><Relationship Id="rId4" Type="http://schemas.openxmlformats.org/officeDocument/2006/relationships/hyperlink" Target="http://ec.europa.eu/eurostat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lo.org/global/statistics-and-databases/lang--en/index.htm" TargetMode="External"/><Relationship Id="rId7" Type="http://schemas.openxmlformats.org/officeDocument/2006/relationships/hyperlink" Target="https://knoema.com/" TargetMode="External"/><Relationship Id="rId2" Type="http://schemas.openxmlformats.org/officeDocument/2006/relationships/hyperlink" Target="http://unstats.un.org/unsd/demographic/products/dyb/dyb2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.worldbank.org/indicator" TargetMode="External"/><Relationship Id="rId5" Type="http://schemas.openxmlformats.org/officeDocument/2006/relationships/hyperlink" Target="http://www.uis.unesco.org/Pages/default.aspx" TargetMode="External"/><Relationship Id="rId4" Type="http://schemas.openxmlformats.org/officeDocument/2006/relationships/hyperlink" Target="http://www.iom.int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ΔΗΜΟΓΡΑΦΙΑ ΚΑΙ ΥΓΕΙΑ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ΕΡΓΑΣΤΗΡΙΟ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2168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95400"/>
            <a:ext cx="6777317" cy="4876800"/>
          </a:xfrm>
        </p:spPr>
        <p:txBody>
          <a:bodyPr>
            <a:normAutofit fontScale="92500" lnSpcReduction="20000"/>
          </a:bodyPr>
          <a:lstStyle/>
          <a:p>
            <a:r>
              <a:rPr lang="el-GR" b="1" dirty="0" smtClean="0"/>
              <a:t>Αναλογίες και ποσοστά </a:t>
            </a:r>
            <a:r>
              <a:rPr lang="en-US" b="1" dirty="0" smtClean="0"/>
              <a:t>(proportions &amp; percentages)</a:t>
            </a:r>
          </a:p>
          <a:p>
            <a:pPr marL="68580" indent="0" algn="just">
              <a:buNone/>
            </a:pPr>
            <a:r>
              <a:rPr lang="en-US" i="1" dirty="0" smtClean="0"/>
              <a:t>‘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K</a:t>
            </a:r>
            <a:r>
              <a:rPr lang="el-GR" i="1" dirty="0" smtClean="0">
                <a:solidFill>
                  <a:schemeClr val="bg2">
                    <a:lumMod val="50000"/>
                  </a:schemeClr>
                </a:solidFill>
              </a:rPr>
              <a:t>λάσμα με αριθμητή κάποιο πληθυσμιακό υποσύνολο και παρονομαστή το συνολικό πληθυσμό ή ένα υπερσύνολο αυτού υποσυνόλου</a:t>
            </a:r>
            <a:r>
              <a:rPr lang="en-US" i="1" dirty="0" smtClean="0"/>
              <a:t>’</a:t>
            </a:r>
            <a:endParaRPr lang="el-GR" i="1" dirty="0" smtClean="0"/>
          </a:p>
          <a:p>
            <a:pPr marL="68580" indent="0" algn="just">
              <a:buNone/>
            </a:pPr>
            <a:r>
              <a:rPr lang="en-US" b="1" i="1" dirty="0" smtClean="0">
                <a:solidFill>
                  <a:schemeClr val="bg2">
                    <a:lumMod val="50000"/>
                  </a:schemeClr>
                </a:solidFill>
              </a:rPr>
              <a:t>‘</a:t>
            </a:r>
            <a:r>
              <a:rPr lang="el-GR" b="1" i="1" dirty="0" smtClean="0">
                <a:solidFill>
                  <a:schemeClr val="bg2">
                    <a:lumMod val="50000"/>
                  </a:schemeClr>
                </a:solidFill>
              </a:rPr>
              <a:t>Ο αριθμητής αποτελεί μέρος του παρονομαστή’</a:t>
            </a:r>
          </a:p>
          <a:p>
            <a:pPr marL="68580" indent="0" algn="just">
              <a:buNone/>
            </a:pPr>
            <a:endParaRPr lang="el-GR" b="1" i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68580" indent="0" algn="just">
              <a:buNone/>
            </a:pPr>
            <a:r>
              <a:rPr lang="el-GR" i="1" dirty="0" smtClean="0"/>
              <a:t>……Πολλαπλασιασμένα με το 100 εκφράζονται σε </a:t>
            </a:r>
            <a:r>
              <a:rPr lang="el-GR" b="1" i="1" dirty="0" smtClean="0">
                <a:solidFill>
                  <a:schemeClr val="bg2">
                    <a:lumMod val="50000"/>
                  </a:schemeClr>
                </a:solidFill>
              </a:rPr>
              <a:t>ποσοστά</a:t>
            </a:r>
            <a:r>
              <a:rPr lang="el-GR" i="1" dirty="0" smtClean="0"/>
              <a:t>…….</a:t>
            </a:r>
            <a:endParaRPr lang="en-US" i="1" dirty="0" smtClean="0"/>
          </a:p>
          <a:p>
            <a:pPr marL="68580" indent="0" algn="just">
              <a:buNone/>
            </a:pPr>
            <a:endParaRPr lang="el-GR" sz="1100" i="1" dirty="0" smtClean="0"/>
          </a:p>
          <a:p>
            <a:pPr lvl="1"/>
            <a:r>
              <a:rPr lang="el-GR" dirty="0" smtClean="0"/>
              <a:t>Ποσοστό % αντρών στο σύνολο του πληθυσμού</a:t>
            </a:r>
          </a:p>
          <a:p>
            <a:pPr lvl="1"/>
            <a:r>
              <a:rPr lang="el-GR" dirty="0"/>
              <a:t>Ποσοστό % </a:t>
            </a:r>
            <a:r>
              <a:rPr lang="el-GR" dirty="0" smtClean="0"/>
              <a:t>ατόμων ηλικίας &gt; 65  στο </a:t>
            </a:r>
            <a:r>
              <a:rPr lang="el-GR" dirty="0"/>
              <a:t>σύνολο του </a:t>
            </a:r>
            <a:r>
              <a:rPr lang="el-GR" dirty="0" smtClean="0"/>
              <a:t>πληθυσμού</a:t>
            </a:r>
          </a:p>
          <a:p>
            <a:pPr lvl="1"/>
            <a:r>
              <a:rPr lang="el-GR" dirty="0" smtClean="0"/>
              <a:t>Αριθμός νοσούντων ατόμων στο σύνολο του πληθυσμού</a:t>
            </a:r>
          </a:p>
          <a:p>
            <a:pPr lvl="1"/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pPr marL="6858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8239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95400"/>
            <a:ext cx="7010400" cy="4572000"/>
          </a:xfrm>
        </p:spPr>
        <p:txBody>
          <a:bodyPr>
            <a:normAutofit/>
          </a:bodyPr>
          <a:lstStyle/>
          <a:p>
            <a:r>
              <a:rPr lang="el-GR" b="1" dirty="0" smtClean="0"/>
              <a:t>Δημογραφικοί δείκτες</a:t>
            </a:r>
            <a:r>
              <a:rPr lang="en-US" b="1" dirty="0" smtClean="0"/>
              <a:t> (demographic rates)</a:t>
            </a:r>
            <a:endParaRPr lang="el-GR" b="1" dirty="0" smtClean="0"/>
          </a:p>
          <a:p>
            <a:pPr lvl="1"/>
            <a:r>
              <a:rPr lang="en-US" i="1" dirty="0" smtClean="0"/>
              <a:t>‘</a:t>
            </a:r>
            <a:r>
              <a:rPr lang="el-GR" i="1" dirty="0" smtClean="0">
                <a:solidFill>
                  <a:schemeClr val="bg2">
                    <a:lumMod val="50000"/>
                  </a:schemeClr>
                </a:solidFill>
              </a:rPr>
              <a:t>Εκφράζουν τον </a:t>
            </a:r>
            <a:r>
              <a:rPr lang="el-GR" b="1" i="1" dirty="0" smtClean="0">
                <a:solidFill>
                  <a:schemeClr val="bg2">
                    <a:lumMod val="50000"/>
                  </a:schemeClr>
                </a:solidFill>
              </a:rPr>
              <a:t>αριθμό των δημογραφικών συμβάντων </a:t>
            </a:r>
            <a:r>
              <a:rPr lang="el-GR" i="1" dirty="0" smtClean="0">
                <a:solidFill>
                  <a:schemeClr val="bg2">
                    <a:lumMod val="50000"/>
                  </a:schemeClr>
                </a:solidFill>
              </a:rPr>
              <a:t>κάποιου χρονικού διαστήματος προς τον πληθυσμό στο μέσο αυτού του διαστήματος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’</a:t>
            </a:r>
            <a:endParaRPr lang="el-GR" i="1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/>
            <a:r>
              <a:rPr lang="el-GR" i="1" dirty="0" smtClean="0">
                <a:solidFill>
                  <a:schemeClr val="bg2">
                    <a:lumMod val="50000"/>
                  </a:schemeClr>
                </a:solidFill>
              </a:rPr>
              <a:t>Αναφέρονται σε κύρια</a:t>
            </a:r>
            <a:r>
              <a:rPr lang="el-GR" i="1" dirty="0">
                <a:solidFill>
                  <a:schemeClr val="bg2">
                    <a:lumMod val="50000"/>
                  </a:schemeClr>
                </a:solidFill>
              </a:rPr>
              <a:t> δημογραφικά συμβάντα</a:t>
            </a:r>
            <a:r>
              <a:rPr lang="el-GR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l-GR" i="1" dirty="0">
                <a:solidFill>
                  <a:schemeClr val="bg2">
                    <a:lumMod val="50000"/>
                  </a:schemeClr>
                </a:solidFill>
              </a:rPr>
              <a:t>(γεννητικότητα, θνησιμότητα, </a:t>
            </a:r>
            <a:r>
              <a:rPr lang="el-GR" i="1" dirty="0" smtClean="0">
                <a:solidFill>
                  <a:schemeClr val="bg2">
                    <a:lumMod val="50000"/>
                  </a:schemeClr>
                </a:solidFill>
              </a:rPr>
              <a:t>μετανάστευση) και σε δευτερεύοντα δημογραφικά συμβάντα (γαμηλιότητα, διαζύγια, συμμετοχή στο εργατικό δυναμικό)</a:t>
            </a:r>
          </a:p>
          <a:p>
            <a:pPr lvl="1"/>
            <a:r>
              <a:rPr lang="el-GR" b="1" i="1" dirty="0" smtClean="0">
                <a:solidFill>
                  <a:schemeClr val="bg2">
                    <a:lumMod val="50000"/>
                  </a:schemeClr>
                </a:solidFill>
              </a:rPr>
              <a:t>Αδροί ή ακαθάριστοι δείκτες </a:t>
            </a:r>
            <a:r>
              <a:rPr lang="el-GR" i="1" dirty="0" smtClean="0">
                <a:solidFill>
                  <a:schemeClr val="bg2">
                    <a:lumMod val="50000"/>
                  </a:schemeClr>
                </a:solidFill>
              </a:rPr>
              <a:t>- </a:t>
            </a:r>
            <a:r>
              <a:rPr lang="el-GR" b="1" i="1" dirty="0" smtClean="0">
                <a:solidFill>
                  <a:schemeClr val="bg2">
                    <a:lumMod val="50000"/>
                  </a:schemeClr>
                </a:solidFill>
              </a:rPr>
              <a:t>Ειδικοί δείκτες</a:t>
            </a:r>
          </a:p>
          <a:p>
            <a:pPr lvl="1"/>
            <a:endParaRPr lang="el-GR" i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365760" lvl="1" indent="0">
              <a:buNone/>
            </a:pPr>
            <a:endParaRPr lang="el-GR" i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68580" indent="0" algn="just">
              <a:buNone/>
            </a:pPr>
            <a:endParaRPr lang="en-US" i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68580" indent="0" algn="just">
              <a:buNone/>
            </a:pPr>
            <a:endParaRPr lang="el-GR" sz="1100" i="1" dirty="0" smtClean="0"/>
          </a:p>
          <a:p>
            <a:pPr lvl="1"/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pPr marL="6858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5840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95400"/>
            <a:ext cx="7010400" cy="4572000"/>
          </a:xfrm>
        </p:spPr>
        <p:txBody>
          <a:bodyPr>
            <a:normAutofit/>
          </a:bodyPr>
          <a:lstStyle/>
          <a:p>
            <a:r>
              <a:rPr lang="el-GR" b="1" dirty="0" smtClean="0"/>
              <a:t>Οι δείκτες</a:t>
            </a:r>
            <a:r>
              <a:rPr lang="en-US" b="1" dirty="0" smtClean="0"/>
              <a:t> </a:t>
            </a:r>
            <a:r>
              <a:rPr lang="el-GR" b="1" dirty="0" smtClean="0"/>
              <a:t>αποτελούν σύνθεση 4 στοιχείων:</a:t>
            </a:r>
          </a:p>
          <a:p>
            <a:pPr lvl="1"/>
            <a:r>
              <a:rPr lang="en-US" i="1" dirty="0" smtClean="0"/>
              <a:t>‘</a:t>
            </a:r>
            <a:r>
              <a:rPr lang="el-GR" dirty="0" smtClean="0">
                <a:solidFill>
                  <a:schemeClr val="bg2">
                    <a:lumMod val="50000"/>
                  </a:schemeClr>
                </a:solidFill>
              </a:rPr>
              <a:t>της συχνότητας του συμβάντος-γεγονότος’</a:t>
            </a:r>
          </a:p>
          <a:p>
            <a:pPr lvl="1"/>
            <a:r>
              <a:rPr lang="el-GR" b="1" dirty="0" smtClean="0">
                <a:solidFill>
                  <a:schemeClr val="bg2">
                    <a:lumMod val="50000"/>
                  </a:schemeClr>
                </a:solidFill>
              </a:rPr>
              <a:t>‘</a:t>
            </a:r>
            <a:r>
              <a:rPr lang="el-GR" dirty="0" smtClean="0">
                <a:solidFill>
                  <a:schemeClr val="bg2">
                    <a:lumMod val="50000"/>
                  </a:schemeClr>
                </a:solidFill>
              </a:rPr>
              <a:t>του μεγέθους του </a:t>
            </a:r>
            <a:r>
              <a:rPr lang="el-GR" b="1" dirty="0" smtClean="0">
                <a:solidFill>
                  <a:schemeClr val="bg2">
                    <a:lumMod val="50000"/>
                  </a:schemeClr>
                </a:solidFill>
              </a:rPr>
              <a:t>πληθυσμού αναφοράς’</a:t>
            </a:r>
          </a:p>
          <a:p>
            <a:pPr lvl="1"/>
            <a:r>
              <a:rPr lang="el-GR" b="1" dirty="0" smtClean="0">
                <a:solidFill>
                  <a:schemeClr val="bg2">
                    <a:lumMod val="50000"/>
                  </a:schemeClr>
                </a:solidFill>
              </a:rPr>
              <a:t>‘</a:t>
            </a:r>
            <a:r>
              <a:rPr lang="el-GR" dirty="0" smtClean="0">
                <a:solidFill>
                  <a:schemeClr val="bg2">
                    <a:lumMod val="50000"/>
                  </a:schemeClr>
                </a:solidFill>
              </a:rPr>
              <a:t>Της </a:t>
            </a:r>
            <a:r>
              <a:rPr lang="el-GR" b="1" dirty="0" smtClean="0">
                <a:solidFill>
                  <a:schemeClr val="bg2">
                    <a:lumMod val="50000"/>
                  </a:schemeClr>
                </a:solidFill>
              </a:rPr>
              <a:t>χρονικής περιόδου </a:t>
            </a:r>
            <a:r>
              <a:rPr lang="el-GR" dirty="0" smtClean="0">
                <a:solidFill>
                  <a:schemeClr val="bg2">
                    <a:lumMod val="50000"/>
                  </a:schemeClr>
                </a:solidFill>
              </a:rPr>
              <a:t>ή της </a:t>
            </a:r>
            <a:r>
              <a:rPr lang="el-GR" b="1" dirty="0" smtClean="0">
                <a:solidFill>
                  <a:schemeClr val="bg2">
                    <a:lumMod val="50000"/>
                  </a:schemeClr>
                </a:solidFill>
              </a:rPr>
              <a:t>στιγμής </a:t>
            </a:r>
            <a:r>
              <a:rPr lang="el-GR" dirty="0" smtClean="0">
                <a:solidFill>
                  <a:schemeClr val="bg2">
                    <a:lumMod val="50000"/>
                  </a:schemeClr>
                </a:solidFill>
              </a:rPr>
              <a:t>παρατήρησης του συμβάντος’</a:t>
            </a:r>
          </a:p>
          <a:p>
            <a:pPr lvl="1"/>
            <a:r>
              <a:rPr lang="el-GR" dirty="0" smtClean="0">
                <a:solidFill>
                  <a:schemeClr val="bg2">
                    <a:lumMod val="50000"/>
                  </a:schemeClr>
                </a:solidFill>
              </a:rPr>
              <a:t>Του </a:t>
            </a:r>
            <a:r>
              <a:rPr lang="el-GR" b="1" dirty="0" smtClean="0">
                <a:solidFill>
                  <a:schemeClr val="bg2">
                    <a:lumMod val="50000"/>
                  </a:schemeClr>
                </a:solidFill>
              </a:rPr>
              <a:t>πολλαπλασιαστή</a:t>
            </a:r>
            <a:r>
              <a:rPr lang="el-GR" dirty="0" smtClean="0">
                <a:solidFill>
                  <a:schemeClr val="bg2">
                    <a:lumMod val="50000"/>
                  </a:schemeClr>
                </a:solidFill>
              </a:rPr>
              <a:t>, που είναι συνήθως 100, 1000, 10.000 ή 100.000 άτομα και εξαρτάται από την αναλογία την οποία θέλουμε να εκφράσουμε.</a:t>
            </a:r>
          </a:p>
          <a:p>
            <a:pPr lvl="1"/>
            <a:endParaRPr lang="el-GR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/>
            <a:endParaRPr lang="el-GR" i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365760" lvl="1" indent="0">
              <a:buNone/>
            </a:pPr>
            <a:endParaRPr lang="el-GR" i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68580" indent="0" algn="just">
              <a:buNone/>
            </a:pPr>
            <a:endParaRPr lang="en-US" i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68580" indent="0" algn="just">
              <a:buNone/>
            </a:pPr>
            <a:endParaRPr lang="el-GR" sz="1100" i="1" dirty="0" smtClean="0"/>
          </a:p>
          <a:p>
            <a:pPr lvl="1"/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pPr marL="6858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12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143000"/>
            <a:ext cx="7024744" cy="762000"/>
          </a:xfrm>
        </p:spPr>
        <p:txBody>
          <a:bodyPr>
            <a:normAutofit/>
          </a:bodyPr>
          <a:lstStyle/>
          <a:p>
            <a:pPr algn="ctr"/>
            <a:r>
              <a:rPr lang="el-GR" sz="3200" b="1" dirty="0" smtClean="0"/>
              <a:t>ΑΣΚΗΣΗ</a:t>
            </a: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209800"/>
            <a:ext cx="6777317" cy="3508977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Χωριστείτε σε ομάδες τεσσάρων ατόμων. </a:t>
            </a:r>
          </a:p>
          <a:p>
            <a:r>
              <a:rPr lang="el-GR" dirty="0" smtClean="0"/>
              <a:t>Θα </a:t>
            </a:r>
            <a:r>
              <a:rPr lang="el-GR" dirty="0"/>
              <a:t>σας δωθούν πίνακες και διαγράμματα </a:t>
            </a:r>
            <a:r>
              <a:rPr lang="el-GR" dirty="0" smtClean="0"/>
              <a:t>διαφορετικών στατιστικών δεδομένων. </a:t>
            </a:r>
          </a:p>
          <a:p>
            <a:r>
              <a:rPr lang="el-GR" dirty="0" smtClean="0"/>
              <a:t>Καταγράψτε σε μία λίστα τους δημογραφικούς δείκτες που συναντάτε και προσπαθήστε να τους ερμηνεύσετε.</a:t>
            </a:r>
          </a:p>
          <a:p>
            <a:r>
              <a:rPr lang="el-GR" dirty="0" smtClean="0"/>
              <a:t>Σε ποια κατηγορία δεικτών πιστεύετε ότι ανήκουν; Τι εκφράζει ο αριθμητής και τι ο παρονομαστής; </a:t>
            </a:r>
          </a:p>
          <a:p>
            <a:r>
              <a:rPr lang="el-GR" dirty="0" smtClean="0"/>
              <a:t>Αναφέρονται σε συγκεκριμένο χρονικό διάστημα; </a:t>
            </a:r>
          </a:p>
          <a:p>
            <a:endParaRPr lang="el-GR" dirty="0" smtClean="0"/>
          </a:p>
          <a:p>
            <a:pPr marL="68580" indent="0">
              <a:buNone/>
            </a:pPr>
            <a:endParaRPr lang="el-GR" dirty="0" smtClean="0"/>
          </a:p>
          <a:p>
            <a:pPr marL="68580" indent="0">
              <a:buNone/>
            </a:pPr>
            <a:endParaRPr lang="el-GR" dirty="0"/>
          </a:p>
          <a:p>
            <a:pPr marL="6858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9432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Εφαρμοσμένη</a:t>
            </a:r>
            <a:br>
              <a:rPr lang="el-GR" dirty="0" smtClean="0"/>
            </a:br>
            <a:r>
              <a:rPr lang="el-GR" dirty="0" smtClean="0"/>
              <a:t>Κοινωνική</a:t>
            </a:r>
            <a:br>
              <a:rPr lang="el-GR" dirty="0" smtClean="0"/>
            </a:br>
            <a:r>
              <a:rPr lang="el-GR" dirty="0" smtClean="0"/>
              <a:t>Πολιτική</a:t>
            </a:r>
            <a:endParaRPr lang="el-GR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3400" y="914400"/>
            <a:ext cx="3682701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969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/>
              <a:t>Τι μελετά η δημογραφία;</a:t>
            </a:r>
            <a:endParaRPr lang="el-GR" sz="32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43492" y="2323652"/>
            <a:ext cx="7490908" cy="3508977"/>
          </a:xfrm>
        </p:spPr>
        <p:txBody>
          <a:bodyPr lIns="72000" rIns="72000" numCol="1">
            <a:normAutofit/>
          </a:bodyPr>
          <a:lstStyle/>
          <a:p>
            <a:r>
              <a:rPr lang="el-GR" dirty="0" smtClean="0"/>
              <a:t>Την κατάσταση του πληθυσμού σε συγκεκριμένο τόπο και χρόνο</a:t>
            </a:r>
          </a:p>
          <a:p>
            <a:pPr defTabSz="2247900"/>
            <a:r>
              <a:rPr lang="el-GR" dirty="0" smtClean="0"/>
              <a:t>Τις πληθυσμιακές μεταβολές</a:t>
            </a:r>
          </a:p>
          <a:p>
            <a:pPr defTabSz="2247900"/>
            <a:r>
              <a:rPr lang="el-GR" dirty="0" smtClean="0"/>
              <a:t>Τις αιτίες και τις συνέπειες αυτών των μεταβολών</a:t>
            </a:r>
          </a:p>
          <a:p>
            <a:pPr defTabSz="2247900"/>
            <a:endParaRPr lang="el-GR" dirty="0"/>
          </a:p>
          <a:p>
            <a:pPr defTabSz="2247900"/>
            <a:endParaRPr lang="el-GR" dirty="0" smtClean="0"/>
          </a:p>
          <a:p>
            <a:pPr defTabSz="2247900"/>
            <a:r>
              <a:rPr lang="el-GR" dirty="0" smtClean="0"/>
              <a:t>Την τυπική δημογραφία </a:t>
            </a:r>
          </a:p>
          <a:p>
            <a:pPr defTabSz="2247900"/>
            <a:r>
              <a:rPr lang="el-GR" dirty="0" smtClean="0"/>
              <a:t>Την κοινωνική δημογραφία</a:t>
            </a:r>
            <a:endParaRPr lang="el-GR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956187" y="4112342"/>
            <a:ext cx="7024744" cy="762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l-GR" sz="3200" b="1" dirty="0"/>
              <a:t>Η δημογραφία </a:t>
            </a:r>
            <a:r>
              <a:rPr lang="el-GR" sz="3200" b="1" dirty="0" smtClean="0"/>
              <a:t>περιλαμβάνει</a:t>
            </a:r>
            <a:endParaRPr lang="el-GR" sz="3200" b="1" dirty="0"/>
          </a:p>
        </p:txBody>
      </p:sp>
    </p:spTree>
    <p:extLst>
      <p:ext uri="{BB962C8B-B14F-4D97-AF65-F5344CB8AC3E}">
        <p14:creationId xmlns:p14="http://schemas.microsoft.com/office/powerpoint/2010/main" val="108935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l-GR" sz="3200" b="1" dirty="0" smtClean="0"/>
              <a:t>Τρεις βασικές συνιστώσες των πληθυσμιακών μεταβολών</a:t>
            </a: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667000"/>
            <a:ext cx="7924800" cy="2590800"/>
          </a:xfrm>
        </p:spPr>
        <p:txBody>
          <a:bodyPr>
            <a:normAutofit lnSpcReduction="10000"/>
          </a:bodyPr>
          <a:lstStyle/>
          <a:p>
            <a:pPr marL="68580" indent="0" algn="ctr">
              <a:buNone/>
            </a:pPr>
            <a:r>
              <a:rPr lang="el-GR" b="1" dirty="0" smtClean="0"/>
              <a:t>ΔΗΜΟΓΡΑΦΙΑ</a:t>
            </a:r>
          </a:p>
          <a:p>
            <a:pPr marL="68580" indent="0" algn="ctr">
              <a:buNone/>
            </a:pPr>
            <a:endParaRPr lang="el-GR" b="1" dirty="0" smtClean="0"/>
          </a:p>
          <a:p>
            <a:pPr marL="68580" indent="0" algn="ctr">
              <a:buNone/>
            </a:pPr>
            <a:endParaRPr lang="el-GR" b="1" dirty="0"/>
          </a:p>
          <a:p>
            <a:pPr marL="68580" indent="0">
              <a:buNone/>
            </a:pPr>
            <a:endParaRPr lang="el-GR" b="1" dirty="0" smtClean="0"/>
          </a:p>
          <a:p>
            <a:pPr marL="68580" indent="0">
              <a:buNone/>
            </a:pPr>
            <a:r>
              <a:rPr lang="el-GR" b="1" dirty="0" smtClean="0"/>
              <a:t>γεννητικότητα	θνησιμότητα	μετανάστευση</a:t>
            </a:r>
          </a:p>
          <a:p>
            <a:pPr marL="68580" indent="0">
              <a:buNone/>
            </a:pPr>
            <a:r>
              <a:rPr lang="el-GR" b="1" dirty="0" smtClean="0"/>
              <a:t>γονιμότητα</a:t>
            </a:r>
            <a:endParaRPr lang="el-GR" b="1" dirty="0"/>
          </a:p>
        </p:txBody>
      </p:sp>
      <p:sp>
        <p:nvSpPr>
          <p:cNvPr id="5" name="Striped Right Arrow 4"/>
          <p:cNvSpPr/>
          <p:nvPr/>
        </p:nvSpPr>
        <p:spPr>
          <a:xfrm rot="5400000">
            <a:off x="1676400" y="3483429"/>
            <a:ext cx="762000" cy="30480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Striped Right Arrow 5"/>
          <p:cNvSpPr/>
          <p:nvPr/>
        </p:nvSpPr>
        <p:spPr>
          <a:xfrm rot="5400000">
            <a:off x="4038600" y="3505201"/>
            <a:ext cx="762000" cy="30480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Striped Right Arrow 6"/>
          <p:cNvSpPr/>
          <p:nvPr/>
        </p:nvSpPr>
        <p:spPr>
          <a:xfrm rot="5400000">
            <a:off x="6781800" y="3436259"/>
            <a:ext cx="762000" cy="30480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3197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/>
              <a:t>Τι μελετά η επιδημιολογία;</a:t>
            </a:r>
            <a:endParaRPr lang="el-GR" sz="32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43492" y="2323652"/>
            <a:ext cx="7338508" cy="3508977"/>
          </a:xfrm>
        </p:spPr>
        <p:txBody>
          <a:bodyPr lIns="72000" rIns="72000" numCol="1">
            <a:normAutofit fontScale="92500" lnSpcReduction="10000"/>
          </a:bodyPr>
          <a:lstStyle/>
          <a:p>
            <a:r>
              <a:rPr lang="el-GR" dirty="0" smtClean="0"/>
              <a:t>Την κατανομή και την εξέλιξη διάφορων </a:t>
            </a:r>
            <a:r>
              <a:rPr lang="el-GR" u="sng" dirty="0" smtClean="0"/>
              <a:t>νοσημάτων</a:t>
            </a:r>
            <a:r>
              <a:rPr lang="el-GR" dirty="0" smtClean="0"/>
              <a:t> αλλά και </a:t>
            </a:r>
            <a:r>
              <a:rPr lang="el-GR" u="sng" dirty="0" smtClean="0"/>
              <a:t>άλλων χαρακτηριστικών</a:t>
            </a:r>
            <a:r>
              <a:rPr lang="el-GR" dirty="0" smtClean="0"/>
              <a:t> στον ανθρώπινο πληθυσμό καθώς και τους παράγοντες που την διαμορφώνουν</a:t>
            </a:r>
          </a:p>
          <a:p>
            <a:endParaRPr lang="el-GR" dirty="0" smtClean="0"/>
          </a:p>
          <a:p>
            <a:pPr defTabSz="2247900"/>
            <a:endParaRPr lang="el-GR" dirty="0"/>
          </a:p>
          <a:p>
            <a:pPr defTabSz="2247900"/>
            <a:endParaRPr lang="el-GR" dirty="0" smtClean="0"/>
          </a:p>
          <a:p>
            <a:pPr defTabSz="2247900"/>
            <a:r>
              <a:rPr lang="el-GR" dirty="0" smtClean="0"/>
              <a:t>Περιγραφικές και αναλυτικές μεθόδους με στόχο την αποτύπωση της υγείας του πληθυσμού (νοσηρότητα, θνησιμότητα)</a:t>
            </a:r>
            <a:endParaRPr lang="el-GR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956187" y="3886200"/>
            <a:ext cx="7024744" cy="762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l-GR" sz="3200" b="1" dirty="0"/>
              <a:t>Η επιδημιολογία </a:t>
            </a:r>
            <a:r>
              <a:rPr lang="el-GR" sz="3200" b="1" dirty="0" smtClean="0"/>
              <a:t>περιλαμβάνει</a:t>
            </a:r>
            <a:endParaRPr lang="el-GR" sz="3200" b="1" dirty="0"/>
          </a:p>
        </p:txBody>
      </p:sp>
    </p:spTree>
    <p:extLst>
      <p:ext uri="{BB962C8B-B14F-4D97-AF65-F5344CB8AC3E}">
        <p14:creationId xmlns:p14="http://schemas.microsoft.com/office/powerpoint/2010/main" val="374756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5662110" cy="648736"/>
          </a:xfrm>
        </p:spPr>
        <p:txBody>
          <a:bodyPr>
            <a:normAutofit/>
          </a:bodyPr>
          <a:lstStyle/>
          <a:p>
            <a:r>
              <a:rPr lang="el-GR" sz="3200" b="1" dirty="0" smtClean="0"/>
              <a:t>Πηγές δεδομένων</a:t>
            </a: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28800"/>
            <a:ext cx="7338508" cy="4572000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ΕΛΣΤΑΤ (ΕΣΥΕ)</a:t>
            </a:r>
          </a:p>
          <a:p>
            <a:pPr marL="68580" indent="0">
              <a:buNone/>
            </a:pPr>
            <a:r>
              <a:rPr lang="en-US" dirty="0" smtClean="0">
                <a:hlinkClick r:id="rId2"/>
              </a:rPr>
              <a:t>www.statistics.gr</a:t>
            </a:r>
            <a:endParaRPr lang="el-GR" dirty="0" smtClean="0"/>
          </a:p>
          <a:p>
            <a:pPr marL="68580" indent="0">
              <a:buNone/>
            </a:pPr>
            <a:endParaRPr lang="en-US" dirty="0" smtClean="0"/>
          </a:p>
          <a:p>
            <a:r>
              <a:rPr lang="el-GR" dirty="0" smtClean="0"/>
              <a:t>ΕΔΚΑ (Εργαστήριο Δημογραφικών και Κοινωνικών Αναλύσεων του Πανεπιστημίου Θεσσαλίας)</a:t>
            </a:r>
            <a:endParaRPr lang="en-US" dirty="0"/>
          </a:p>
          <a:p>
            <a:pPr marL="68580" indent="0">
              <a:buNone/>
            </a:pPr>
            <a:r>
              <a:rPr lang="en-US" dirty="0">
                <a:hlinkClick r:id="rId3"/>
              </a:rPr>
              <a:t>http://www.demography-lab.prd.uth.gr/About-gr.asp</a:t>
            </a:r>
            <a:endParaRPr lang="en-US" dirty="0"/>
          </a:p>
          <a:p>
            <a:endParaRPr lang="el-GR" dirty="0" smtClean="0"/>
          </a:p>
          <a:p>
            <a:r>
              <a:rPr lang="en-US" dirty="0" smtClean="0"/>
              <a:t>Eurostat</a:t>
            </a:r>
          </a:p>
          <a:p>
            <a:pPr marL="68580" indent="0">
              <a:buNone/>
            </a:pPr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ec.europa.eu/eurostat</a:t>
            </a: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r>
              <a:rPr lang="en-US" dirty="0" smtClean="0"/>
              <a:t>OECD</a:t>
            </a:r>
          </a:p>
          <a:p>
            <a:pPr marL="68580" indent="0">
              <a:buNone/>
            </a:pPr>
            <a:r>
              <a:rPr lang="en-US" dirty="0">
                <a:hlinkClick r:id="rId5"/>
              </a:rPr>
              <a:t>https://www.oecd.org</a:t>
            </a:r>
            <a:r>
              <a:rPr lang="en-US" dirty="0" smtClean="0">
                <a:hlinkClick r:id="rId5"/>
              </a:rPr>
              <a:t>/</a:t>
            </a: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r>
              <a:rPr lang="en-US" dirty="0" smtClean="0"/>
              <a:t>WHO</a:t>
            </a:r>
          </a:p>
          <a:p>
            <a:pPr marL="68580" indent="0">
              <a:buNone/>
            </a:pPr>
            <a:r>
              <a:rPr lang="en-US" dirty="0">
                <a:hlinkClick r:id="rId6"/>
              </a:rPr>
              <a:t>http://www.who.int/en</a:t>
            </a:r>
            <a:r>
              <a:rPr lang="en-US" dirty="0" smtClean="0">
                <a:hlinkClick r:id="rId6"/>
              </a:rPr>
              <a:t>/</a:t>
            </a: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l-GR" dirty="0" smtClean="0"/>
          </a:p>
          <a:p>
            <a:endParaRPr lang="el-GR" dirty="0" smtClean="0"/>
          </a:p>
          <a:p>
            <a:pPr marL="68580" indent="0">
              <a:buNone/>
            </a:pPr>
            <a:endParaRPr lang="el-GR" dirty="0"/>
          </a:p>
          <a:p>
            <a:pPr marL="6858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8610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5662110" cy="648736"/>
          </a:xfrm>
        </p:spPr>
        <p:txBody>
          <a:bodyPr>
            <a:normAutofit/>
          </a:bodyPr>
          <a:lstStyle/>
          <a:p>
            <a:r>
              <a:rPr lang="el-GR" sz="3200" b="1" dirty="0" smtClean="0"/>
              <a:t>Πηγές δεδομένων</a:t>
            </a: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295400"/>
            <a:ext cx="7338508" cy="5791200"/>
          </a:xfrm>
        </p:spPr>
        <p:txBody>
          <a:bodyPr>
            <a:normAutofit fontScale="55000" lnSpcReduction="20000"/>
          </a:bodyPr>
          <a:lstStyle/>
          <a:p>
            <a:r>
              <a:rPr lang="en-US" sz="3300" dirty="0"/>
              <a:t>D</a:t>
            </a:r>
            <a:r>
              <a:rPr lang="en-US" sz="3300" dirty="0" smtClean="0"/>
              <a:t>emographic </a:t>
            </a:r>
            <a:r>
              <a:rPr lang="en-US" sz="3300" dirty="0"/>
              <a:t>Yearbook </a:t>
            </a:r>
            <a:r>
              <a:rPr lang="en-US" sz="3300" dirty="0" smtClean="0"/>
              <a:t>- United Nations Statistics Division</a:t>
            </a:r>
          </a:p>
          <a:p>
            <a:pPr marL="68580" indent="0">
              <a:buNone/>
            </a:pPr>
            <a:r>
              <a:rPr lang="en-US" sz="3300" dirty="0" smtClean="0">
                <a:hlinkClick r:id="rId2"/>
              </a:rPr>
              <a:t>http</a:t>
            </a:r>
            <a:r>
              <a:rPr lang="en-US" sz="3300" dirty="0">
                <a:hlinkClick r:id="rId2"/>
              </a:rPr>
              <a:t>://</a:t>
            </a:r>
            <a:r>
              <a:rPr lang="en-US" sz="3300" dirty="0" smtClean="0">
                <a:hlinkClick r:id="rId2"/>
              </a:rPr>
              <a:t>unstats.un.org/unsd/demographic/products/dyb/dyb2.htm</a:t>
            </a:r>
            <a:endParaRPr lang="en-US" sz="3300" dirty="0" smtClean="0"/>
          </a:p>
          <a:p>
            <a:endParaRPr lang="en-US" sz="3300" dirty="0" smtClean="0"/>
          </a:p>
          <a:p>
            <a:r>
              <a:rPr lang="en-US" sz="3300" b="1" dirty="0" smtClean="0"/>
              <a:t>I</a:t>
            </a:r>
            <a:r>
              <a:rPr lang="en-US" sz="3300" dirty="0" smtClean="0"/>
              <a:t>nternational </a:t>
            </a:r>
            <a:r>
              <a:rPr lang="en-US" sz="3300" b="1" dirty="0" err="1" smtClean="0"/>
              <a:t>L</a:t>
            </a:r>
            <a:r>
              <a:rPr lang="en-US" sz="3300" dirty="0" err="1" smtClean="0"/>
              <a:t>abour</a:t>
            </a:r>
            <a:r>
              <a:rPr lang="en-US" sz="3300" dirty="0"/>
              <a:t> </a:t>
            </a:r>
            <a:r>
              <a:rPr lang="en-US" sz="3300" b="1" dirty="0" smtClean="0"/>
              <a:t>O</a:t>
            </a:r>
            <a:r>
              <a:rPr lang="en-US" sz="3300" dirty="0" smtClean="0"/>
              <a:t>ffice</a:t>
            </a:r>
            <a:r>
              <a:rPr lang="el-GR" sz="3300" dirty="0" smtClean="0"/>
              <a:t> (</a:t>
            </a:r>
            <a:r>
              <a:rPr lang="en-US" sz="3300" dirty="0" smtClean="0"/>
              <a:t>ILO)</a:t>
            </a:r>
          </a:p>
          <a:p>
            <a:pPr marL="68580" indent="0">
              <a:buNone/>
            </a:pPr>
            <a:r>
              <a:rPr lang="en-US" sz="3300" dirty="0">
                <a:hlinkClick r:id="rId3"/>
              </a:rPr>
              <a:t>http://www.ilo.org/global/statistics-and-databases/lang--</a:t>
            </a:r>
            <a:r>
              <a:rPr lang="en-US" sz="3300" dirty="0" smtClean="0">
                <a:hlinkClick r:id="rId3"/>
              </a:rPr>
              <a:t>en/index.htm</a:t>
            </a:r>
            <a:endParaRPr lang="en-US" sz="3300" dirty="0" smtClean="0"/>
          </a:p>
          <a:p>
            <a:pPr marL="68580" indent="0">
              <a:buNone/>
            </a:pPr>
            <a:endParaRPr lang="en-US" sz="3300" dirty="0"/>
          </a:p>
          <a:p>
            <a:r>
              <a:rPr lang="en-US" sz="3300" b="1" dirty="0"/>
              <a:t>I</a:t>
            </a:r>
            <a:r>
              <a:rPr lang="en-US" sz="3300" dirty="0"/>
              <a:t>nternational </a:t>
            </a:r>
            <a:r>
              <a:rPr lang="en-US" sz="3300" b="1" dirty="0"/>
              <a:t>O</a:t>
            </a:r>
            <a:r>
              <a:rPr lang="en-US" sz="3300" dirty="0"/>
              <a:t>rganization for </a:t>
            </a:r>
            <a:r>
              <a:rPr lang="en-US" sz="3300" b="1" dirty="0"/>
              <a:t>M</a:t>
            </a:r>
            <a:r>
              <a:rPr lang="en-US" sz="3300" dirty="0"/>
              <a:t>igration (IOM)</a:t>
            </a:r>
          </a:p>
          <a:p>
            <a:pPr marL="68580" indent="0">
              <a:buNone/>
            </a:pPr>
            <a:r>
              <a:rPr lang="en-US" sz="3300" dirty="0">
                <a:hlinkClick r:id="rId4"/>
              </a:rPr>
              <a:t>http://www.iom.int</a:t>
            </a:r>
            <a:r>
              <a:rPr lang="en-US" sz="3300" dirty="0" smtClean="0">
                <a:hlinkClick r:id="rId4"/>
              </a:rPr>
              <a:t>/</a:t>
            </a:r>
            <a:endParaRPr lang="en-US" sz="3300" dirty="0" smtClean="0"/>
          </a:p>
          <a:p>
            <a:pPr marL="68580" indent="0">
              <a:buNone/>
            </a:pPr>
            <a:endParaRPr lang="en-US" sz="3300" dirty="0"/>
          </a:p>
          <a:p>
            <a:r>
              <a:rPr lang="en-US" sz="3300" dirty="0" smtClean="0"/>
              <a:t>UNESCO</a:t>
            </a:r>
          </a:p>
          <a:p>
            <a:pPr marL="68580" indent="0">
              <a:buNone/>
            </a:pPr>
            <a:r>
              <a:rPr lang="en-US" sz="3300" dirty="0">
                <a:hlinkClick r:id="rId5"/>
              </a:rPr>
              <a:t>http://</a:t>
            </a:r>
            <a:r>
              <a:rPr lang="en-US" sz="3300" dirty="0" smtClean="0">
                <a:hlinkClick r:id="rId5"/>
              </a:rPr>
              <a:t>www.uis.unesco.org/Pages/default.aspx</a:t>
            </a:r>
            <a:endParaRPr lang="en-US" sz="3300" dirty="0" smtClean="0"/>
          </a:p>
          <a:p>
            <a:pPr marL="68580" indent="0">
              <a:buNone/>
            </a:pPr>
            <a:endParaRPr lang="en-US" sz="3300" dirty="0"/>
          </a:p>
          <a:p>
            <a:r>
              <a:rPr lang="en-US" sz="3300" dirty="0" smtClean="0"/>
              <a:t>The World </a:t>
            </a:r>
            <a:r>
              <a:rPr lang="en-US" sz="3300" dirty="0"/>
              <a:t>B</a:t>
            </a:r>
            <a:r>
              <a:rPr lang="en-US" sz="3300" dirty="0" smtClean="0"/>
              <a:t>ank</a:t>
            </a:r>
          </a:p>
          <a:p>
            <a:pPr marL="68580" indent="0">
              <a:buNone/>
            </a:pPr>
            <a:r>
              <a:rPr lang="en-US" sz="3300" dirty="0" smtClean="0">
                <a:hlinkClick r:id="rId6"/>
              </a:rPr>
              <a:t>http</a:t>
            </a:r>
            <a:r>
              <a:rPr lang="en-US" sz="3300" dirty="0">
                <a:hlinkClick r:id="rId6"/>
              </a:rPr>
              <a:t>://</a:t>
            </a:r>
            <a:r>
              <a:rPr lang="en-US" sz="3300" dirty="0" smtClean="0">
                <a:hlinkClick r:id="rId6"/>
              </a:rPr>
              <a:t>data.worldbank.org/indicator</a:t>
            </a:r>
            <a:endParaRPr lang="en-US" sz="3300" dirty="0" smtClean="0"/>
          </a:p>
          <a:p>
            <a:pPr marL="68580" indent="0">
              <a:buNone/>
            </a:pPr>
            <a:endParaRPr lang="en-US" sz="3300" dirty="0"/>
          </a:p>
          <a:p>
            <a:r>
              <a:rPr lang="en-US" sz="3300" dirty="0" err="1" smtClean="0"/>
              <a:t>Knoema</a:t>
            </a:r>
            <a:endParaRPr lang="en-US" sz="3300" dirty="0" smtClean="0"/>
          </a:p>
          <a:p>
            <a:pPr marL="68580" indent="0">
              <a:buNone/>
            </a:pPr>
            <a:r>
              <a:rPr lang="en-US" sz="3300" dirty="0" smtClean="0">
                <a:hlinkClick r:id="rId7"/>
              </a:rPr>
              <a:t>https</a:t>
            </a:r>
            <a:r>
              <a:rPr lang="en-US" sz="3300" dirty="0">
                <a:hlinkClick r:id="rId7"/>
              </a:rPr>
              <a:t>://knoema.com</a:t>
            </a:r>
            <a:r>
              <a:rPr lang="en-US" sz="3300" dirty="0" smtClean="0">
                <a:hlinkClick r:id="rId7"/>
              </a:rPr>
              <a:t>/</a:t>
            </a:r>
            <a:endParaRPr lang="en-US" sz="3300" dirty="0" smtClean="0"/>
          </a:p>
          <a:p>
            <a:pPr marL="68580" indent="0">
              <a:buNone/>
            </a:pPr>
            <a:endParaRPr lang="en-US" sz="3300" dirty="0" smtClean="0"/>
          </a:p>
          <a:p>
            <a:pPr marL="68580" indent="0">
              <a:buNone/>
            </a:pPr>
            <a:endParaRPr lang="el-GR" dirty="0" smtClean="0"/>
          </a:p>
          <a:p>
            <a:endParaRPr lang="el-GR" dirty="0" smtClean="0"/>
          </a:p>
          <a:p>
            <a:pPr marL="68580" indent="0">
              <a:buNone/>
            </a:pPr>
            <a:endParaRPr lang="el-GR" dirty="0"/>
          </a:p>
          <a:p>
            <a:pPr marL="6858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9945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77336"/>
          </a:xfrm>
        </p:spPr>
        <p:txBody>
          <a:bodyPr>
            <a:normAutofit/>
          </a:bodyPr>
          <a:lstStyle/>
          <a:p>
            <a:r>
              <a:rPr lang="el-GR" sz="3200" b="1" dirty="0" smtClean="0"/>
              <a:t>Δημογραφία</a:t>
            </a: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81200"/>
            <a:ext cx="7262308" cy="2324548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l-GR" i="1" dirty="0" smtClean="0"/>
              <a:t>Α. Μετρήσεις σε </a:t>
            </a:r>
            <a:r>
              <a:rPr lang="el-GR" b="1" i="1" dirty="0" smtClean="0"/>
              <a:t>απόλυτα</a:t>
            </a:r>
            <a:r>
              <a:rPr lang="el-GR" i="1" dirty="0" smtClean="0"/>
              <a:t> μεγέθη</a:t>
            </a:r>
          </a:p>
          <a:p>
            <a:pPr marL="68580" indent="0">
              <a:buNone/>
            </a:pPr>
            <a:r>
              <a:rPr lang="el-GR" sz="2000" dirty="0" smtClean="0"/>
              <a:t>Π.χ. το έτος 1990 συνέβησαν 102.229 γεννήσεις</a:t>
            </a:r>
          </a:p>
          <a:p>
            <a:pPr marL="68580" indent="0">
              <a:buNone/>
            </a:pPr>
            <a:endParaRPr lang="el-GR" sz="1000" dirty="0" smtClean="0"/>
          </a:p>
          <a:p>
            <a:r>
              <a:rPr lang="el-GR" i="1" dirty="0" smtClean="0"/>
              <a:t>Β. Μετρήσεις σε </a:t>
            </a:r>
            <a:r>
              <a:rPr lang="el-GR" b="1" i="1" dirty="0" smtClean="0"/>
              <a:t>σχετικά</a:t>
            </a:r>
            <a:r>
              <a:rPr lang="el-GR" i="1" dirty="0" smtClean="0"/>
              <a:t> μεγέθη</a:t>
            </a:r>
          </a:p>
          <a:p>
            <a:pPr marL="68580" indent="0">
              <a:buNone/>
            </a:pPr>
            <a:r>
              <a:rPr lang="el-GR" sz="2000" dirty="0" smtClean="0"/>
              <a:t>Π.χ λόγος αριθμού γεννήσεων ως προς το μέγεθος του πληθυσμού</a:t>
            </a:r>
          </a:p>
          <a:p>
            <a:endParaRPr lang="el-GR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66800" y="4533452"/>
            <a:ext cx="7262308" cy="133394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925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b="1" i="1" dirty="0" smtClean="0"/>
              <a:t>1.</a:t>
            </a:r>
            <a:r>
              <a:rPr lang="el-GR" i="1" dirty="0" smtClean="0"/>
              <a:t> Δημογραφικοί λόγοι ή κλάσματα</a:t>
            </a:r>
            <a:endParaRPr lang="el-GR" sz="1000" dirty="0" smtClean="0"/>
          </a:p>
          <a:p>
            <a:r>
              <a:rPr lang="el-GR" b="1" i="1" dirty="0" smtClean="0"/>
              <a:t>2.</a:t>
            </a:r>
            <a:r>
              <a:rPr lang="el-GR" i="1" dirty="0" smtClean="0"/>
              <a:t> Αναλογίες - Ποσοστά %</a:t>
            </a:r>
          </a:p>
          <a:p>
            <a:r>
              <a:rPr lang="el-GR" b="1" i="1" dirty="0" smtClean="0"/>
              <a:t>3.</a:t>
            </a:r>
            <a:r>
              <a:rPr lang="el-GR" i="1" dirty="0" smtClean="0"/>
              <a:t> Συντελεστές/Δείκτες δημογραφικών δεδομένων</a:t>
            </a:r>
          </a:p>
        </p:txBody>
      </p:sp>
    </p:spTree>
    <p:extLst>
      <p:ext uri="{BB962C8B-B14F-4D97-AF65-F5344CB8AC3E}">
        <p14:creationId xmlns:p14="http://schemas.microsoft.com/office/powerpoint/2010/main" val="235418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95400"/>
            <a:ext cx="6777317" cy="4572000"/>
          </a:xfrm>
        </p:spPr>
        <p:txBody>
          <a:bodyPr>
            <a:normAutofit/>
          </a:bodyPr>
          <a:lstStyle/>
          <a:p>
            <a:r>
              <a:rPr lang="el-GR" b="1" dirty="0" smtClean="0"/>
              <a:t>Δημογραφικοί λόγοι </a:t>
            </a:r>
            <a:r>
              <a:rPr lang="en-US" b="1" dirty="0" smtClean="0"/>
              <a:t>(ratios)</a:t>
            </a:r>
          </a:p>
          <a:p>
            <a:pPr marL="68580" indent="0" algn="just">
              <a:buNone/>
            </a:pPr>
            <a:r>
              <a:rPr lang="en-US" i="1" dirty="0" smtClean="0"/>
              <a:t>‘</a:t>
            </a:r>
            <a:r>
              <a:rPr lang="el-GR" i="1" dirty="0" smtClean="0">
                <a:solidFill>
                  <a:schemeClr val="bg2">
                    <a:lumMod val="50000"/>
                  </a:schemeClr>
                </a:solidFill>
              </a:rPr>
              <a:t>Λόγος ή κλάσμα μεταξύ των μεγεθών δύο πληθυσμιακών υποσυνόλων του γενικού πληθυσμού</a:t>
            </a:r>
            <a:r>
              <a:rPr lang="en-US" i="1" dirty="0" smtClean="0"/>
              <a:t>’</a:t>
            </a:r>
          </a:p>
          <a:p>
            <a:pPr marL="68580" indent="0" algn="just">
              <a:buNone/>
            </a:pPr>
            <a:endParaRPr lang="el-GR" sz="1100" i="1" dirty="0" smtClean="0"/>
          </a:p>
          <a:p>
            <a:pPr lvl="1"/>
            <a:r>
              <a:rPr lang="el-GR" dirty="0" smtClean="0"/>
              <a:t>Λόγος φύλου</a:t>
            </a:r>
          </a:p>
          <a:p>
            <a:pPr lvl="1"/>
            <a:r>
              <a:rPr lang="el-GR" dirty="0" smtClean="0"/>
              <a:t>Λόγος παιδιών – γυναικών</a:t>
            </a:r>
          </a:p>
          <a:p>
            <a:pPr lvl="1"/>
            <a:r>
              <a:rPr lang="el-GR" dirty="0" smtClean="0"/>
              <a:t>Λόγος εξάρτησης</a:t>
            </a:r>
          </a:p>
          <a:p>
            <a:pPr lvl="1"/>
            <a:r>
              <a:rPr lang="el-GR" dirty="0" smtClean="0"/>
              <a:t>Λόγος εξαρτημένων</a:t>
            </a:r>
          </a:p>
          <a:p>
            <a:pPr lvl="1"/>
            <a:r>
              <a:rPr lang="el-GR" dirty="0" smtClean="0"/>
              <a:t>Λόγος γήρανσης</a:t>
            </a:r>
          </a:p>
          <a:p>
            <a:pPr lvl="1"/>
            <a:r>
              <a:rPr lang="el-GR" dirty="0" smtClean="0"/>
              <a:t>Λόγος αντικατάστασης</a:t>
            </a:r>
          </a:p>
          <a:p>
            <a:pPr lvl="1"/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pPr marL="6858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8867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181</TotalTime>
  <Words>496</Words>
  <Application>Microsoft Office PowerPoint</Application>
  <PresentationFormat>On-screen Show (4:3)</PresentationFormat>
  <Paragraphs>150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Austin</vt:lpstr>
      <vt:lpstr>Custom Design</vt:lpstr>
      <vt:lpstr>ΔΗΜΟΓΡΑΦΙΑ ΚΑΙ ΥΓΕΙΑ</vt:lpstr>
      <vt:lpstr>Εφαρμοσμένη Κοινωνική Πολιτική</vt:lpstr>
      <vt:lpstr>Τι μελετά η δημογραφία;</vt:lpstr>
      <vt:lpstr>Τρεις βασικές συνιστώσες των πληθυσμιακών μεταβολών</vt:lpstr>
      <vt:lpstr>Τι μελετά η επιδημιολογία;</vt:lpstr>
      <vt:lpstr>Πηγές δεδομένων</vt:lpstr>
      <vt:lpstr>Πηγές δεδομένων</vt:lpstr>
      <vt:lpstr>Δημογραφία</vt:lpstr>
      <vt:lpstr>PowerPoint Presentation</vt:lpstr>
      <vt:lpstr>PowerPoint Presentation</vt:lpstr>
      <vt:lpstr>PowerPoint Presentation</vt:lpstr>
      <vt:lpstr>PowerPoint Presentation</vt:lpstr>
      <vt:lpstr>ΑΣΚΗΣΗ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ΔΗΜΟΓΡΑΦΙΑ ΚΑΙ ΥΓΕΙΑ</dc:title>
  <dc:creator>toshiba</dc:creator>
  <cp:lastModifiedBy>toshiba</cp:lastModifiedBy>
  <cp:revision>36</cp:revision>
  <dcterms:created xsi:type="dcterms:W3CDTF">2006-08-16T00:00:00Z</dcterms:created>
  <dcterms:modified xsi:type="dcterms:W3CDTF">2017-01-08T12:24:10Z</dcterms:modified>
</cp:coreProperties>
</file>