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3" r:id="rId4"/>
    <p:sldId id="292" r:id="rId5"/>
    <p:sldId id="274" r:id="rId6"/>
    <p:sldId id="258" r:id="rId7"/>
    <p:sldId id="259" r:id="rId8"/>
    <p:sldId id="275" r:id="rId9"/>
    <p:sldId id="260" r:id="rId10"/>
    <p:sldId id="263" r:id="rId11"/>
    <p:sldId id="264" r:id="rId12"/>
    <p:sldId id="300" r:id="rId13"/>
    <p:sldId id="261" r:id="rId14"/>
    <p:sldId id="265" r:id="rId15"/>
    <p:sldId id="266" r:id="rId16"/>
    <p:sldId id="267" r:id="rId17"/>
    <p:sldId id="278" r:id="rId18"/>
    <p:sldId id="268" r:id="rId19"/>
    <p:sldId id="269" r:id="rId20"/>
    <p:sldId id="270" r:id="rId21"/>
    <p:sldId id="271" r:id="rId22"/>
    <p:sldId id="303" r:id="rId23"/>
    <p:sldId id="304" r:id="rId24"/>
    <p:sldId id="305" r:id="rId25"/>
    <p:sldId id="272" r:id="rId26"/>
    <p:sldId id="276" r:id="rId27"/>
    <p:sldId id="284" r:id="rId28"/>
    <p:sldId id="282" r:id="rId29"/>
    <p:sldId id="277" r:id="rId30"/>
    <p:sldId id="302" r:id="rId31"/>
    <p:sldId id="298" r:id="rId32"/>
    <p:sldId id="295" r:id="rId33"/>
    <p:sldId id="279" r:id="rId34"/>
    <p:sldId id="293" r:id="rId35"/>
    <p:sldId id="306" r:id="rId36"/>
    <p:sldId id="297" r:id="rId37"/>
    <p:sldId id="294" r:id="rId38"/>
    <p:sldId id="296" r:id="rId39"/>
    <p:sldId id="283" r:id="rId40"/>
    <p:sldId id="309" r:id="rId41"/>
    <p:sldId id="287" r:id="rId42"/>
    <p:sldId id="288" r:id="rId43"/>
    <p:sldId id="308" r:id="rId44"/>
    <p:sldId id="307" r:id="rId45"/>
    <p:sldId id="289" r:id="rId46"/>
    <p:sldId id="299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29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74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706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96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141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368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940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309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788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579A8A6-6301-4445-9EEC-CDC84F901250}" type="datetimeFigureOut">
              <a:rPr lang="el-GR" smtClean="0"/>
              <a:t>22/3/2024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691B6B1-820C-4A77-8469-44DA47FEE03B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88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joomplu:1438%20type=ori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joomplu:1428%20type=ori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joomplu:1440%20type=ori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joomplu:1406%20type=ori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joomplu:1427%20type=ori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joomplu:1449%20type=ori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joomplu:1448%20type=ori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joomplu:1416%20type=ori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joomplu:1432%20type=ori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joomplu:1421%20type=ori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joomplu:1442%20type=ori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joomplu:1404%20type=ori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16EECB-5D21-4315-A5DD-17BD03EE31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Ca </a:t>
            </a:r>
            <a:r>
              <a:rPr lang="el-GR" sz="4800" b="1" dirty="0"/>
              <a:t>ορθού και πρωκτού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6228CC4-143F-42EA-A41E-6D08B8B7A4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l-GR" dirty="0"/>
              <a:t>Μπαλαφούτα Μυρσίνη  ΕΡΣΗ</a:t>
            </a:r>
          </a:p>
          <a:p>
            <a:pPr algn="l"/>
            <a:r>
              <a:rPr lang="el-GR" dirty="0"/>
              <a:t>Ακτινοθεραπευτής Ογκολόγος</a:t>
            </a:r>
          </a:p>
          <a:p>
            <a:pPr algn="l"/>
            <a:r>
              <a:rPr lang="el-GR" dirty="0"/>
              <a:t>ΕΠΙΚ. Καθηγήτρια </a:t>
            </a:r>
            <a:r>
              <a:rPr lang="el-GR" dirty="0" err="1"/>
              <a:t>παδα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2584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B8D752-A411-45D8-B2B7-CFC7C1C8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594360"/>
            <a:ext cx="4361688" cy="2048255"/>
          </a:xfrm>
        </p:spPr>
        <p:txBody>
          <a:bodyPr>
            <a:normAutofit/>
          </a:bodyPr>
          <a:lstStyle/>
          <a:p>
            <a:r>
              <a:rPr lang="el-GR" sz="2400" dirty="0"/>
              <a:t>Εικόνα πυρήνα μήλου σε αποφρακτικό όγκο σιγμοειδούς</a:t>
            </a:r>
          </a:p>
        </p:txBody>
      </p:sp>
      <p:pic>
        <p:nvPicPr>
          <p:cNvPr id="3074" name="Picture 2" descr="joomplu:1438">
            <a:hlinkClick r:id="rId2"/>
            <a:extLst>
              <a:ext uri="{FF2B5EF4-FFF2-40B4-BE49-F238E27FC236}">
                <a16:creationId xmlns:a16="http://schemas.microsoft.com/office/drawing/2014/main" id="{B21E8443-7949-47BC-AB03-94A6987120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49" y="1335024"/>
            <a:ext cx="415514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92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oomplu:1428">
            <a:hlinkClick r:id="rId2"/>
            <a:extLst>
              <a:ext uri="{FF2B5EF4-FFF2-40B4-BE49-F238E27FC236}">
                <a16:creationId xmlns:a16="http://schemas.microsoft.com/office/drawing/2014/main" id="{1910873F-CC0C-429B-BE3F-BEDDF17B73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88" y="0"/>
            <a:ext cx="3941064" cy="66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916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22132763-FAB5-40E9-A877-07E5B9338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5467" r="4156" b="6998"/>
          <a:stretch/>
        </p:blipFill>
        <p:spPr>
          <a:xfrm>
            <a:off x="4359279" y="258417"/>
            <a:ext cx="6066559" cy="6599583"/>
          </a:xfrm>
          <a:prstGeom prst="rect">
            <a:avLst/>
          </a:prstGeom>
        </p:spPr>
      </p:pic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30100A96-6885-47F8-BB03-ACB7EE6BA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i="1" dirty="0"/>
              <a:t>Κολονοσκόπηση</a:t>
            </a:r>
          </a:p>
        </p:txBody>
      </p:sp>
    </p:spTree>
    <p:extLst>
      <p:ext uri="{BB962C8B-B14F-4D97-AF65-F5344CB8AC3E}">
        <p14:creationId xmlns:p14="http://schemas.microsoft.com/office/powerpoint/2010/main" val="1142314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852A9B-17D8-4AD8-83D0-2A9E3944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Ηπατικές μεταστάσεις από </a:t>
            </a:r>
            <a:r>
              <a:rPr lang="en-US" dirty="0"/>
              <a:t>Ca </a:t>
            </a:r>
            <a:r>
              <a:rPr lang="el-GR" dirty="0"/>
              <a:t>ορθού</a:t>
            </a:r>
          </a:p>
        </p:txBody>
      </p:sp>
      <p:pic>
        <p:nvPicPr>
          <p:cNvPr id="2050" name="Picture 2" descr="joomplu:1440">
            <a:hlinkClick r:id="rId2"/>
            <a:extLst>
              <a:ext uri="{FF2B5EF4-FFF2-40B4-BE49-F238E27FC236}">
                <a16:creationId xmlns:a16="http://schemas.microsoft.com/office/drawing/2014/main" id="{71E46D2C-6CBD-4114-A2C0-44C11739A0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3373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omplu:1406">
            <a:hlinkClick r:id="rId4"/>
            <a:extLst>
              <a:ext uri="{FF2B5EF4-FFF2-40B4-BE49-F238E27FC236}">
                <a16:creationId xmlns:a16="http://schemas.microsoft.com/office/drawing/2014/main" id="{6174B943-FEB9-4891-AED1-37FF5D0F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16481"/>
            <a:ext cx="4605528" cy="440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C73783FD-0F75-4C51-AF0F-A88FBF7EF862}"/>
              </a:ext>
            </a:extLst>
          </p:cNvPr>
          <p:cNvCxnSpPr>
            <a:cxnSpLocks/>
          </p:cNvCxnSpPr>
          <p:nvPr/>
        </p:nvCxnSpPr>
        <p:spPr>
          <a:xfrm flipH="1" flipV="1">
            <a:off x="1984248" y="4791456"/>
            <a:ext cx="109728" cy="109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18B5D8C2-E114-4223-81A5-CA3FD373188F}"/>
              </a:ext>
            </a:extLst>
          </p:cNvPr>
          <p:cNvCxnSpPr/>
          <p:nvPr/>
        </p:nvCxnSpPr>
        <p:spPr>
          <a:xfrm>
            <a:off x="1984248" y="4019042"/>
            <a:ext cx="182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AE7FC782-04C1-4D3A-96DA-1CD09AEF3340}"/>
              </a:ext>
            </a:extLst>
          </p:cNvPr>
          <p:cNvCxnSpPr/>
          <p:nvPr/>
        </p:nvCxnSpPr>
        <p:spPr>
          <a:xfrm>
            <a:off x="2167128" y="3429000"/>
            <a:ext cx="164592" cy="13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D5E26A62-6C44-455B-87F4-EDD00BF4C8D0}"/>
              </a:ext>
            </a:extLst>
          </p:cNvPr>
          <p:cNvCxnSpPr/>
          <p:nvPr/>
        </p:nvCxnSpPr>
        <p:spPr>
          <a:xfrm flipH="1">
            <a:off x="2880360" y="3017520"/>
            <a:ext cx="133509" cy="137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6F24B0AB-A853-4F36-B209-6ECD307F2AC6}"/>
              </a:ext>
            </a:extLst>
          </p:cNvPr>
          <p:cNvCxnSpPr/>
          <p:nvPr/>
        </p:nvCxnSpPr>
        <p:spPr>
          <a:xfrm>
            <a:off x="2542032" y="3086100"/>
            <a:ext cx="0" cy="242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74CA48-52D4-4990-A9A7-FBF00903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Είδη καρκίνων ορθού</a:t>
            </a:r>
          </a:p>
        </p:txBody>
      </p:sp>
      <p:pic>
        <p:nvPicPr>
          <p:cNvPr id="5122" name="Picture 2" descr="joomplu:1427">
            <a:hlinkClick r:id="rId2"/>
            <a:extLst>
              <a:ext uri="{FF2B5EF4-FFF2-40B4-BE49-F238E27FC236}">
                <a16:creationId xmlns:a16="http://schemas.microsoft.com/office/drawing/2014/main" id="{35DF1E8F-672C-4112-BD5C-27E8229D6E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0" y="1792224"/>
            <a:ext cx="10349345" cy="45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21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BC146A-7D05-49D8-9A4B-D04D3FDB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84576" cy="1325563"/>
          </a:xfrm>
        </p:spPr>
        <p:txBody>
          <a:bodyPr>
            <a:normAutofit/>
          </a:bodyPr>
          <a:lstStyle/>
          <a:p>
            <a:r>
              <a:rPr lang="el-GR" sz="2400" dirty="0"/>
              <a:t>Βαριούχος υποκλυσμός αναδεικνύει </a:t>
            </a:r>
            <a:r>
              <a:rPr lang="en-US" sz="2400" dirty="0"/>
              <a:t>Ca </a:t>
            </a:r>
            <a:r>
              <a:rPr lang="el-GR" sz="2400" dirty="0"/>
              <a:t>εγκαρσίου κόλου</a:t>
            </a:r>
          </a:p>
        </p:txBody>
      </p:sp>
      <p:pic>
        <p:nvPicPr>
          <p:cNvPr id="6146" name="Picture 2" descr="joomplu:1449">
            <a:hlinkClick r:id="rId2"/>
            <a:extLst>
              <a:ext uri="{FF2B5EF4-FFF2-40B4-BE49-F238E27FC236}">
                <a16:creationId xmlns:a16="http://schemas.microsoft.com/office/drawing/2014/main" id="{D7288D9C-5D54-429A-9B0D-2447B2617B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26" y="183006"/>
            <a:ext cx="5091469" cy="64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7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E35622-FD54-4819-8625-F071A322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Χειρουργικό παρασκεύασμα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1934FD5-AB56-4632-9355-41D524A98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13" y="1737360"/>
            <a:ext cx="7865090" cy="4261103"/>
          </a:xfrm>
        </p:spPr>
      </p:pic>
    </p:spTree>
    <p:extLst>
      <p:ext uri="{BB962C8B-B14F-4D97-AF65-F5344CB8AC3E}">
        <p14:creationId xmlns:p14="http://schemas.microsoft.com/office/powerpoint/2010/main" val="41120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3001257-4B89-4C50-95F6-998603DFC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14183" y="1003177"/>
            <a:ext cx="6262477" cy="4830301"/>
          </a:xfrm>
        </p:spPr>
      </p:pic>
    </p:spTree>
    <p:extLst>
      <p:ext uri="{BB962C8B-B14F-4D97-AF65-F5344CB8AC3E}">
        <p14:creationId xmlns:p14="http://schemas.microsoft.com/office/powerpoint/2010/main" val="2934743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07956C-6CDE-4034-935E-89584BB6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CT </a:t>
            </a:r>
            <a:r>
              <a:rPr lang="el-GR" dirty="0"/>
              <a:t>ασθενούς με «Μ» λόγω νέο. ορθού</a:t>
            </a:r>
          </a:p>
        </p:txBody>
      </p:sp>
      <p:pic>
        <p:nvPicPr>
          <p:cNvPr id="7170" name="Picture 2" descr="joomplu:1448">
            <a:hlinkClick r:id="rId2"/>
            <a:extLst>
              <a:ext uri="{FF2B5EF4-FFF2-40B4-BE49-F238E27FC236}">
                <a16:creationId xmlns:a16="http://schemas.microsoft.com/office/drawing/2014/main" id="{8C3BCA7C-86EA-457B-9D29-9180B18351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47" y="1806543"/>
            <a:ext cx="61912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233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oomplu:1416">
            <a:hlinkClick r:id="rId2"/>
            <a:extLst>
              <a:ext uri="{FF2B5EF4-FFF2-40B4-BE49-F238E27FC236}">
                <a16:creationId xmlns:a16="http://schemas.microsoft.com/office/drawing/2014/main" id="{6BDC817C-5580-442C-92F0-3986D5EF19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9" y="1690689"/>
            <a:ext cx="6767736" cy="425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99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59010F2-78C3-4A1E-ABDE-1B7B4D767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>
                <a:solidFill>
                  <a:srgbClr val="FF0000"/>
                </a:solidFill>
              </a:rPr>
              <a:t>Το παχύ έντερο (κόλον) </a:t>
            </a:r>
            <a:r>
              <a:rPr lang="el-GR" sz="2400" dirty="0"/>
              <a:t>αποτελεί το τελευταίο τμήμα του γαστρεντερικού συστήματος και είναι υπεύθυνο για την απορρόφηση κυρίως του νερού και των ηλεκτρολυτών. Το μήκος του παχέος εντέρου είναι περίπου 1,5 μέτρο. </a:t>
            </a:r>
          </a:p>
          <a:p>
            <a:pPr marL="0" indent="0">
              <a:buNone/>
            </a:pPr>
            <a:r>
              <a:rPr lang="el-GR" sz="2400" b="1" dirty="0"/>
              <a:t>Το τελικό τμήμα του που έχει μήκος περίπου 15 εκατοστά αποτελεί το ορθό</a:t>
            </a:r>
            <a:r>
              <a:rPr lang="el-GR" sz="2400" dirty="0"/>
              <a:t>. </a:t>
            </a:r>
          </a:p>
          <a:p>
            <a:pPr marL="0" indent="0">
              <a:buNone/>
            </a:pPr>
            <a:r>
              <a:rPr lang="el-GR" sz="2400" dirty="0"/>
              <a:t>Το ορθό είναι ουσιαστικά ο αποθηκευτικός χώρος του παχέος εντέρου και έχει χωρητικότητα 0,6-1,2 λίτρα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997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oomplu:1432">
            <a:hlinkClick r:id="rId2"/>
            <a:extLst>
              <a:ext uri="{FF2B5EF4-FFF2-40B4-BE49-F238E27FC236}">
                <a16:creationId xmlns:a16="http://schemas.microsoft.com/office/drawing/2014/main" id="{A3F8CF07-92E2-43B9-9919-A91DFDAE8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093" y="1192816"/>
            <a:ext cx="9317434" cy="44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85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oomplu:1421">
            <a:hlinkClick r:id="rId2"/>
            <a:extLst>
              <a:ext uri="{FF2B5EF4-FFF2-40B4-BE49-F238E27FC236}">
                <a16:creationId xmlns:a16="http://schemas.microsoft.com/office/drawing/2014/main" id="{8BAB135F-A269-4F88-9C1B-D92E7B116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28" y="754204"/>
            <a:ext cx="4549902" cy="51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893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cally advanced rectal cancer: Qualitative and quantitative evaluation of  diffusion-weighted MR imaging in the response assessment after neoadjuvant  chemo-radiotherapy - European Journal of Radiology Open">
            <a:extLst>
              <a:ext uri="{FF2B5EF4-FFF2-40B4-BE49-F238E27FC236}">
                <a16:creationId xmlns:a16="http://schemas.microsoft.com/office/drawing/2014/main" id="{7261E7BA-0ABD-49D2-8114-B1E472FF11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58651" cy="455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operative intensity-modulated and image-guided radiotherapy with a  simultaneous integrated boost in locally advanced rectal cancer: Report on  late toxicity and outcome - Radiotherapy and Oncology">
            <a:extLst>
              <a:ext uri="{FF2B5EF4-FFF2-40B4-BE49-F238E27FC236}">
                <a16:creationId xmlns:a16="http://schemas.microsoft.com/office/drawing/2014/main" id="{CC426E16-1DA7-4BF7-8213-A8B28F91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23" y="655983"/>
            <a:ext cx="5932190" cy="604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73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ctal and Colon Cancer: Radiation Therapy Planning | SpringerLink">
            <a:extLst>
              <a:ext uri="{FF2B5EF4-FFF2-40B4-BE49-F238E27FC236}">
                <a16:creationId xmlns:a16="http://schemas.microsoft.com/office/drawing/2014/main" id="{C319549B-B985-44B7-ABA1-79F5D5171B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30" y="255470"/>
            <a:ext cx="7474227" cy="63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0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diation Therapy in Stage II and III Rectal Cancer | Clinical Cancer  Research">
            <a:extLst>
              <a:ext uri="{FF2B5EF4-FFF2-40B4-BE49-F238E27FC236}">
                <a16:creationId xmlns:a16="http://schemas.microsoft.com/office/drawing/2014/main" id="{853D747E-7AFB-48E0-8598-BF59190A7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51"/>
            <a:ext cx="5335022" cy="36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oadjuvant Sandwich Treatment With Oxaliplatin and Capecitabine  Administered Prior to, Concurrently With, and Following Radiation Therapy  in Locally Advanced Rectal Cancer: A Prospective Phase 2 Trial -  International Journal of Radiation Oncology,">
            <a:extLst>
              <a:ext uri="{FF2B5EF4-FFF2-40B4-BE49-F238E27FC236}">
                <a16:creationId xmlns:a16="http://schemas.microsoft.com/office/drawing/2014/main" id="{734F0ADF-939B-4BF0-BED0-019E9A6F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23" y="1669774"/>
            <a:ext cx="6285964" cy="45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11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1E1E09-CDCE-4DA0-9F95-6D6FD2A7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 </a:t>
            </a:r>
            <a:r>
              <a:rPr lang="el-GR" dirty="0"/>
              <a:t>ορθού  ΠΡΙΝ  </a:t>
            </a:r>
            <a:r>
              <a:rPr lang="en-US" dirty="0"/>
              <a:t>KAI </a:t>
            </a:r>
            <a:r>
              <a:rPr lang="el-GR" dirty="0"/>
              <a:t>           ΜΕΤΑ  ΑΚΘ</a:t>
            </a:r>
          </a:p>
        </p:txBody>
      </p:sp>
      <p:pic>
        <p:nvPicPr>
          <p:cNvPr id="11268" name="Picture 4" descr="joomplu:1442">
            <a:hlinkClick r:id="rId2"/>
            <a:extLst>
              <a:ext uri="{FF2B5EF4-FFF2-40B4-BE49-F238E27FC236}">
                <a16:creationId xmlns:a16="http://schemas.microsoft.com/office/drawing/2014/main" id="{9976F531-6A12-418F-8259-0033632DC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58" y="1633491"/>
            <a:ext cx="4763008" cy="458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joomplu:1404">
            <a:hlinkClick r:id="rId4"/>
            <a:extLst>
              <a:ext uri="{FF2B5EF4-FFF2-40B4-BE49-F238E27FC236}">
                <a16:creationId xmlns:a16="http://schemas.microsoft.com/office/drawing/2014/main" id="{AA1CF7C0-AB3F-49D3-B3AE-6D16286F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737359"/>
            <a:ext cx="4763008" cy="44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18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85B9B7D-CC4B-4271-A0B0-5F04D9C8D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/>
          <a:stretch/>
        </p:blipFill>
        <p:spPr>
          <a:xfrm>
            <a:off x="2506462" y="1201059"/>
            <a:ext cx="6603000" cy="4700017"/>
          </a:xfr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DD1DB-DFB4-46D9-B9E1-17863FDE7662}"/>
              </a:ext>
            </a:extLst>
          </p:cNvPr>
          <p:cNvSpPr txBox="1"/>
          <p:nvPr/>
        </p:nvSpPr>
        <p:spPr>
          <a:xfrm>
            <a:off x="7838982" y="2636668"/>
            <a:ext cx="26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Ειλεός, διάτρηση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0CB9F9-3C16-4F79-B751-978515B363C2}"/>
              </a:ext>
            </a:extLst>
          </p:cNvPr>
          <p:cNvSpPr txBox="1"/>
          <p:nvPr/>
        </p:nvSpPr>
        <p:spPr>
          <a:xfrm>
            <a:off x="8291744" y="3006000"/>
            <a:ext cx="139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εξέλκωση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4E421-60C9-46BB-84D6-2F7E328D8346}"/>
              </a:ext>
            </a:extLst>
          </p:cNvPr>
          <p:cNvSpPr txBox="1"/>
          <p:nvPr/>
        </p:nvSpPr>
        <p:spPr>
          <a:xfrm>
            <a:off x="8433785" y="3551068"/>
            <a:ext cx="303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Διήθηση γειτονικών οργάνων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1A8AC56B-159E-49B8-B742-3946E773A9B9}"/>
              </a:ext>
            </a:extLst>
          </p:cNvPr>
          <p:cNvSpPr/>
          <p:nvPr/>
        </p:nvSpPr>
        <p:spPr>
          <a:xfrm>
            <a:off x="6471822" y="4021584"/>
            <a:ext cx="914400" cy="213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1355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9C045B-6144-41F4-8673-0FB5BD18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Σχηματική απεικόνιση των πεδίων ΑΚΘ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2231C96-DEB9-46DC-9885-80CBB0849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3460"/>
          <a:stretch/>
        </p:blipFill>
        <p:spPr>
          <a:xfrm>
            <a:off x="2375576" y="1737359"/>
            <a:ext cx="7287768" cy="4834038"/>
          </a:xfrm>
        </p:spPr>
      </p:pic>
    </p:spTree>
    <p:extLst>
      <p:ext uri="{BB962C8B-B14F-4D97-AF65-F5344CB8AC3E}">
        <p14:creationId xmlns:p14="http://schemas.microsoft.com/office/powerpoint/2010/main" val="1048056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05DE58-1027-429F-B8F6-16EB1D92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18919"/>
          </a:xfrm>
        </p:spPr>
        <p:txBody>
          <a:bodyPr>
            <a:normAutofit/>
          </a:bodyPr>
          <a:lstStyle/>
          <a:p>
            <a:r>
              <a:rPr lang="el-GR" sz="2400" dirty="0"/>
              <a:t>Σχηματική απεικόνιση των πεδίων ΑΚΘ σε Τ3 και Τ4 νόσο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4B222ED-2842-4A9A-8EDA-EA6D68C75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3" y="1009391"/>
            <a:ext cx="7275444" cy="5120640"/>
          </a:xfrm>
        </p:spPr>
      </p:pic>
    </p:spTree>
    <p:extLst>
      <p:ext uri="{BB962C8B-B14F-4D97-AF65-F5344CB8AC3E}">
        <p14:creationId xmlns:p14="http://schemas.microsoft.com/office/powerpoint/2010/main" val="21291429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9F2A345-3290-40BE-B4C1-5D3826A2D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8"/>
          <a:stretch/>
        </p:blipFill>
        <p:spPr>
          <a:xfrm>
            <a:off x="1884034" y="1216153"/>
            <a:ext cx="7112858" cy="4960810"/>
          </a:xfrm>
        </p:spPr>
      </p:pic>
    </p:spTree>
    <p:extLst>
      <p:ext uri="{BB962C8B-B14F-4D97-AF65-F5344CB8AC3E}">
        <p14:creationId xmlns:p14="http://schemas.microsoft.com/office/powerpoint/2010/main" val="112682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FE9A5EB-369D-4D9A-B49A-98FABC3792F1}"/>
              </a:ext>
            </a:extLst>
          </p:cNvPr>
          <p:cNvSpPr/>
          <p:nvPr/>
        </p:nvSpPr>
        <p:spPr>
          <a:xfrm>
            <a:off x="923544" y="2055772"/>
            <a:ext cx="10222992" cy="284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 καρκίνος του παχέος εντέρου και του ορθού  </a:t>
            </a: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είναι μια συχνή και θανατηφόρα ασθένεια αν δεν υπάρξει θεραπεία. Περίπου 49.700 Αμερικανοί αναμένεται να πεθάνουν από καρκίνο του παχέος εντέρου από τις 132.700 νέες περιπτώσεις κάθε χρόνο (8% των θανάτων από καρκίνο). Αν και η θνησιμότητα  έχει μειωθεί σταδιακά από το 1990 σε ποσοστό περίπου 3% ετησίως, τα τελευταία 15 χρόνια </a:t>
            </a:r>
            <a:r>
              <a:rPr lang="el-GR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εξακολουθεί να παραμένει η τρίτη πιο κοινή αιτία θανάτου από καρκίνο στις Ηνωμένες Πολιτείες. </a:t>
            </a:r>
            <a:endParaRPr lang="el-G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3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98EB655-295C-4B02-9D3A-5B3700C28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90" y="797719"/>
            <a:ext cx="7491057" cy="5262562"/>
          </a:xfrm>
        </p:spPr>
      </p:pic>
    </p:spTree>
    <p:extLst>
      <p:ext uri="{BB962C8B-B14F-4D97-AF65-F5344CB8AC3E}">
        <p14:creationId xmlns:p14="http://schemas.microsoft.com/office/powerpoint/2010/main" val="3521610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272898-D616-4EDA-96FC-732EF838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90339"/>
          </a:xfrm>
        </p:spPr>
        <p:txBody>
          <a:bodyPr/>
          <a:lstStyle/>
          <a:p>
            <a:pPr algn="ctr"/>
            <a:r>
              <a:rPr lang="el-GR" dirty="0"/>
              <a:t>Καρκίνος πρωκτού </a:t>
            </a:r>
          </a:p>
        </p:txBody>
      </p:sp>
    </p:spTree>
    <p:extLst>
      <p:ext uri="{BB962C8B-B14F-4D97-AF65-F5344CB8AC3E}">
        <p14:creationId xmlns:p14="http://schemas.microsoft.com/office/powerpoint/2010/main" val="3865431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1A609F-B7D7-46AE-9B15-5C0C2199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πρωκτού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68E6210-6C1F-400C-8EA9-EA605B496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39" y="2093976"/>
            <a:ext cx="7939285" cy="3364992"/>
          </a:xfrm>
        </p:spPr>
      </p:pic>
    </p:spTree>
    <p:extLst>
      <p:ext uri="{BB962C8B-B14F-4D97-AF65-F5344CB8AC3E}">
        <p14:creationId xmlns:p14="http://schemas.microsoft.com/office/powerpoint/2010/main" val="3620507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5A9831AD-F249-4001-B67A-A1A65748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Θεραπευτική Αντιμετώπιση </a:t>
            </a:r>
            <a:r>
              <a:rPr lang="en-US" dirty="0"/>
              <a:t>Ca </a:t>
            </a:r>
            <a:r>
              <a:rPr lang="el-GR" dirty="0"/>
              <a:t>Πρωκτού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5C2B5A0-2CA1-41F3-9373-EE593B621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952" y="1828799"/>
            <a:ext cx="10261847" cy="4348163"/>
          </a:xfrm>
        </p:spPr>
        <p:txBody>
          <a:bodyPr/>
          <a:lstStyle/>
          <a:p>
            <a:pPr marL="0" indent="0">
              <a:buNone/>
            </a:pPr>
            <a:r>
              <a:rPr lang="el-GR" b="1" dirty="0"/>
              <a:t>                                              </a:t>
            </a:r>
            <a:r>
              <a:rPr lang="el-GR" sz="2800" b="1" dirty="0">
                <a:solidFill>
                  <a:srgbClr val="FF0000"/>
                </a:solidFill>
              </a:rPr>
              <a:t>Ριζική Ακτινοθεραπεία</a:t>
            </a:r>
          </a:p>
          <a:p>
            <a:pPr marL="0" indent="0">
              <a:buNone/>
            </a:pPr>
            <a:r>
              <a:rPr lang="el-GR" sz="2800" dirty="0"/>
              <a:t>                                        σε συνδυασμό με </a:t>
            </a:r>
          </a:p>
          <a:p>
            <a:pPr marL="0" indent="0">
              <a:buNone/>
            </a:pPr>
            <a:r>
              <a:rPr lang="el-GR" sz="2800" dirty="0"/>
              <a:t>                                    </a:t>
            </a:r>
            <a:r>
              <a:rPr lang="el-GR" sz="2800" b="1" dirty="0"/>
              <a:t>Χημειοθεραπεία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1252947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20C8A9-3108-4442-A393-BD43AEFE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Καρκίνος πρωκτού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60B3383-5871-442E-AB07-089BBA988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88" y="1775595"/>
            <a:ext cx="4178808" cy="3843115"/>
          </a:xfrm>
        </p:spPr>
      </p:pic>
    </p:spTree>
    <p:extLst>
      <p:ext uri="{BB962C8B-B14F-4D97-AF65-F5344CB8AC3E}">
        <p14:creationId xmlns:p14="http://schemas.microsoft.com/office/powerpoint/2010/main" val="3060808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3D605E1-4948-4A4C-87ED-BA49C11BE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78" y="166998"/>
            <a:ext cx="5018251" cy="6691002"/>
          </a:xfrm>
        </p:spPr>
      </p:pic>
    </p:spTree>
    <p:extLst>
      <p:ext uri="{BB962C8B-B14F-4D97-AF65-F5344CB8AC3E}">
        <p14:creationId xmlns:p14="http://schemas.microsoft.com/office/powerpoint/2010/main" val="329114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8F2703-54D1-4819-A43C-FEA3AA45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IMRT </a:t>
            </a:r>
            <a:r>
              <a:rPr lang="el-GR" dirty="0"/>
              <a:t>σχεδιασμός ΑΚΘ σε </a:t>
            </a:r>
            <a:r>
              <a:rPr lang="en-US" dirty="0" err="1"/>
              <a:t>tomotherapy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454702E-456B-4C05-876F-BD55D1AF5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4093" r="7866" b="8062"/>
          <a:stretch/>
        </p:blipFill>
        <p:spPr>
          <a:xfrm>
            <a:off x="2734056" y="2050742"/>
            <a:ext cx="5907024" cy="4322626"/>
          </a:xfrm>
        </p:spPr>
      </p:pic>
    </p:spTree>
    <p:extLst>
      <p:ext uri="{BB962C8B-B14F-4D97-AF65-F5344CB8AC3E}">
        <p14:creationId xmlns:p14="http://schemas.microsoft.com/office/powerpoint/2010/main" val="818888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A33862-AFBE-4058-A1A7-7094DA14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Σχεδιασμός ΑΚΘ σε </a:t>
            </a:r>
            <a:r>
              <a:rPr lang="en-US" dirty="0" err="1"/>
              <a:t>tomotherapy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012D467-B0CF-4290-B2D3-428950383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054" b="18812"/>
          <a:stretch/>
        </p:blipFill>
        <p:spPr>
          <a:xfrm>
            <a:off x="3195108" y="1825625"/>
            <a:ext cx="5025614" cy="4415377"/>
          </a:xfrm>
        </p:spPr>
      </p:pic>
    </p:spTree>
    <p:extLst>
      <p:ext uri="{BB962C8B-B14F-4D97-AF65-F5344CB8AC3E}">
        <p14:creationId xmlns:p14="http://schemas.microsoft.com/office/powerpoint/2010/main" val="2814861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BF6A75-E379-476F-865D-97072BAF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DVH treatment planning Tomotherapy </a:t>
            </a:r>
            <a:r>
              <a:rPr lang="el-GR" dirty="0"/>
              <a:t>πρωκτού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A73AABD-B9B1-4E30-B6A8-0BADC1958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6"/>
          <a:stretch/>
        </p:blipFill>
        <p:spPr>
          <a:xfrm>
            <a:off x="2061252" y="2159856"/>
            <a:ext cx="5801784" cy="3561779"/>
          </a:xfrm>
        </p:spPr>
      </p:pic>
    </p:spTree>
    <p:extLst>
      <p:ext uri="{BB962C8B-B14F-4D97-AF65-F5344CB8AC3E}">
        <p14:creationId xmlns:p14="http://schemas.microsoft.com/office/powerpoint/2010/main" val="3968948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2B1CE5A9-1773-46F1-B6C5-08BC705D8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8646" r="3138" b="15152"/>
          <a:stretch/>
        </p:blipFill>
        <p:spPr>
          <a:xfrm>
            <a:off x="2566263" y="822960"/>
            <a:ext cx="6897777" cy="5168159"/>
          </a:xfrm>
        </p:spPr>
      </p:pic>
    </p:spTree>
    <p:extLst>
      <p:ext uri="{BB962C8B-B14F-4D97-AF65-F5344CB8AC3E}">
        <p14:creationId xmlns:p14="http://schemas.microsoft.com/office/powerpoint/2010/main" val="262476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F83B4B-2048-4F6B-9A41-56012C23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u="sng" dirty="0"/>
              <a:t>Προδιαθεσικοί παράγοντες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A25FDD-2596-43C3-B984-946A713B2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HIV </a:t>
            </a:r>
            <a:r>
              <a:rPr lang="el-GR" sz="2400" dirty="0"/>
              <a:t>λοίμωξη (για καρκίνο πρωκτού)</a:t>
            </a:r>
            <a:endParaRPr lang="en-US" sz="2400" dirty="0"/>
          </a:p>
          <a:p>
            <a:r>
              <a:rPr lang="el-GR" sz="2400" dirty="0"/>
              <a:t>Κληρονομική επιβάρυνση</a:t>
            </a:r>
          </a:p>
          <a:p>
            <a:r>
              <a:rPr lang="el-GR" sz="2400" dirty="0"/>
              <a:t>Πολυποδίαση</a:t>
            </a:r>
          </a:p>
          <a:p>
            <a:r>
              <a:rPr lang="el-GR" sz="2400" b="1" dirty="0"/>
              <a:t>Διατροφικές συνήθειες</a:t>
            </a:r>
          </a:p>
          <a:p>
            <a:r>
              <a:rPr lang="el-GR" sz="2400" dirty="0"/>
              <a:t>Φλεγμονώδεις παθήσεις του εντέρου</a:t>
            </a:r>
          </a:p>
        </p:txBody>
      </p:sp>
    </p:spTree>
    <p:extLst>
      <p:ext uri="{BB962C8B-B14F-4D97-AF65-F5344CB8AC3E}">
        <p14:creationId xmlns:p14="http://schemas.microsoft.com/office/powerpoint/2010/main" val="73878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19C490-38FD-4129-9CD8-BB440E08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Νέο. Πρωκτού </a:t>
            </a:r>
            <a:r>
              <a:rPr lang="en-US" dirty="0" err="1"/>
              <a:t>Tomotherapy</a:t>
            </a:r>
            <a:endParaRPr lang="el-GR" dirty="0"/>
          </a:p>
        </p:txBody>
      </p:sp>
      <p:pic>
        <p:nvPicPr>
          <p:cNvPr id="5" name="Θέση περιεχομένου 4" descr="Εικόνα που περιέχει εσωτερικό, ντουλάπι, φούρνος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F0FA0F67-BE1D-44EA-A80A-45E5954E5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9" t="27598" r="7058" b="-1"/>
          <a:stretch/>
        </p:blipFill>
        <p:spPr>
          <a:xfrm>
            <a:off x="1135770" y="1737360"/>
            <a:ext cx="7212676" cy="4496529"/>
          </a:xfrm>
        </p:spPr>
      </p:pic>
    </p:spTree>
    <p:extLst>
      <p:ext uri="{BB962C8B-B14F-4D97-AF65-F5344CB8AC3E}">
        <p14:creationId xmlns:p14="http://schemas.microsoft.com/office/powerpoint/2010/main" val="2404642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D309DF-534F-4255-921F-3FF4F2FE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Σχεδιασμός ΑΚΘ.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525D3C0-A358-4248-9C5F-12015FBD1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r="9925"/>
          <a:stretch/>
        </p:blipFill>
        <p:spPr>
          <a:xfrm>
            <a:off x="3247644" y="1748457"/>
            <a:ext cx="5696712" cy="4410626"/>
          </a:xfrm>
        </p:spPr>
      </p:pic>
    </p:spTree>
    <p:extLst>
      <p:ext uri="{BB962C8B-B14F-4D97-AF65-F5344CB8AC3E}">
        <p14:creationId xmlns:p14="http://schemas.microsoft.com/office/powerpoint/2010/main" val="2163564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1D0D2F-BA77-4110-9219-9D1F9A36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ΙΜ</a:t>
            </a:r>
            <a:r>
              <a:rPr lang="en-US" dirty="0"/>
              <a:t>RT</a:t>
            </a:r>
            <a:r>
              <a:rPr lang="el-GR" dirty="0"/>
              <a:t> σχεδιασμός ΑΚΘ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BDB700E-C72C-420D-B74B-86AD42E30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r="4207"/>
          <a:stretch/>
        </p:blipFill>
        <p:spPr>
          <a:xfrm>
            <a:off x="2852929" y="1708486"/>
            <a:ext cx="6025896" cy="4002546"/>
          </a:xfrm>
        </p:spPr>
      </p:pic>
    </p:spTree>
    <p:extLst>
      <p:ext uri="{BB962C8B-B14F-4D97-AF65-F5344CB8AC3E}">
        <p14:creationId xmlns:p14="http://schemas.microsoft.com/office/powerpoint/2010/main" val="3898015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2C1870-9916-49CD-B8BE-7F5B19913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5" y="462779"/>
            <a:ext cx="3716043" cy="1325563"/>
          </a:xfrm>
        </p:spPr>
        <p:txBody>
          <a:bodyPr/>
          <a:lstStyle/>
          <a:p>
            <a:r>
              <a:rPr lang="en-US" dirty="0"/>
              <a:t>Ca </a:t>
            </a:r>
            <a:r>
              <a:rPr lang="el-GR" dirty="0"/>
              <a:t>πρωκτού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9F9A0C-10D8-4B32-8B4A-3ED4B074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28" y="367283"/>
            <a:ext cx="5090049" cy="6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5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03535A-A30D-42D2-8F5C-1023DD86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IMRT </a:t>
            </a:r>
            <a:r>
              <a:rPr lang="el-GR" dirty="0"/>
              <a:t>- </a:t>
            </a:r>
            <a:r>
              <a:rPr lang="en-US" dirty="0"/>
              <a:t>V mat </a:t>
            </a:r>
            <a:r>
              <a:rPr lang="el-GR" dirty="0"/>
              <a:t>σχεδιασμός ΑΚΘ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39BCEF1-9127-4D41-A205-68D79EF8B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0" r="12062" b="13310"/>
          <a:stretch/>
        </p:blipFill>
        <p:spPr>
          <a:xfrm>
            <a:off x="1249395" y="1690688"/>
            <a:ext cx="4579298" cy="4802187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05330DA-7B31-4C00-B090-9A5DF0403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7"/>
          <a:stretch/>
        </p:blipFill>
        <p:spPr>
          <a:xfrm>
            <a:off x="6300187" y="1586426"/>
            <a:ext cx="5143500" cy="49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55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E29BE9C-FB40-4227-89E0-59FE69FC7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224" y="-416937"/>
            <a:ext cx="5960445" cy="7947260"/>
          </a:xfrm>
        </p:spPr>
      </p:pic>
    </p:spTree>
    <p:extLst>
      <p:ext uri="{BB962C8B-B14F-4D97-AF65-F5344CB8AC3E}">
        <p14:creationId xmlns:p14="http://schemas.microsoft.com/office/powerpoint/2010/main" val="2909084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F9F0C99-0235-455B-8060-63F373484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84" y="274606"/>
            <a:ext cx="4855464" cy="647395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37F16-654E-4B28-825B-3C73395AA5FF}"/>
              </a:ext>
            </a:extLst>
          </p:cNvPr>
          <p:cNvSpPr txBox="1"/>
          <p:nvPr/>
        </p:nvSpPr>
        <p:spPr>
          <a:xfrm>
            <a:off x="8711124" y="3133817"/>
            <a:ext cx="287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Ριχόσπερμα </a:t>
            </a:r>
          </a:p>
        </p:txBody>
      </p:sp>
    </p:spTree>
    <p:extLst>
      <p:ext uri="{BB962C8B-B14F-4D97-AF65-F5344CB8AC3E}">
        <p14:creationId xmlns:p14="http://schemas.microsoft.com/office/powerpoint/2010/main" val="30974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65E5DF0-7E70-4886-84B3-05F0D7EF8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1" b="-1301"/>
          <a:stretch/>
        </p:blipFill>
        <p:spPr>
          <a:xfrm>
            <a:off x="1580225" y="521209"/>
            <a:ext cx="8313584" cy="5808570"/>
          </a:xfrm>
        </p:spPr>
      </p:pic>
    </p:spTree>
    <p:extLst>
      <p:ext uri="{BB962C8B-B14F-4D97-AF65-F5344CB8AC3E}">
        <p14:creationId xmlns:p14="http://schemas.microsoft.com/office/powerpoint/2010/main" val="93187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BBC386-80EC-4529-9AE3-87FD34AB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συμπτώματα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30CF3A-B116-463A-B9AA-869D284AF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sz="2400" dirty="0"/>
              <a:t>Αίμα στα κόπρανα, το οποίο μπορεί να είναι κόκκινο ζωηρού χρώματος ή και  μαύρο ή βυσσινόχρουν (μέλαινες κενώσεις)</a:t>
            </a:r>
            <a:r>
              <a:rPr lang="el-GR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Αλλαγή των συνηθειών της κενώσεως του εντέρου, δηλαδή διάρροια ή δυσκοιλιότητα, χωρίς προφανή λόγο, που διαρκεί, ενώ ο ασθενής προηγουμένως είχε φυσιολογικές συνήθειες κενώσεως.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Συνεχής αίσθηση ατελούς κένωσης του εντέρου.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Κοιλιακό άλγος.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/>
              <a:t>Σιδηροπενική αναιμία και απώλεια βάρους.</a:t>
            </a:r>
          </a:p>
          <a:p>
            <a:pPr marL="457200" indent="-457200">
              <a:buFont typeface="+mj-lt"/>
              <a:buAutoNum type="arabicPeriod"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32379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B071BB-AE2C-40E6-8984-22D7AB5C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4" y="474853"/>
            <a:ext cx="10515600" cy="1325563"/>
          </a:xfrm>
        </p:spPr>
        <p:txBody>
          <a:bodyPr/>
          <a:lstStyle/>
          <a:p>
            <a:r>
              <a:rPr lang="el-GR" dirty="0"/>
              <a:t>Επέκταση της νόσου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E5FF5C7-438A-4894-9A32-80F320E84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984171"/>
            <a:ext cx="8247888" cy="3975482"/>
          </a:xfrm>
        </p:spPr>
      </p:pic>
    </p:spTree>
    <p:extLst>
      <p:ext uri="{BB962C8B-B14F-4D97-AF65-F5344CB8AC3E}">
        <p14:creationId xmlns:p14="http://schemas.microsoft.com/office/powerpoint/2010/main" val="215250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3311E43-01E9-4AF7-A7EB-31C426F9C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2066544" y="658368"/>
            <a:ext cx="7964424" cy="5518595"/>
          </a:xfrm>
        </p:spPr>
      </p:pic>
    </p:spTree>
    <p:extLst>
      <p:ext uri="{BB962C8B-B14F-4D97-AF65-F5344CB8AC3E}">
        <p14:creationId xmlns:p14="http://schemas.microsoft.com/office/powerpoint/2010/main" val="144545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4F16D7-D70F-4962-BF15-25103E1D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Διάγνωση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B491765-258F-409F-BCF4-2DA09CA72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51" y="0"/>
            <a:ext cx="5215769" cy="5815584"/>
          </a:xfr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2E4332B-1206-4F3B-9EFE-115E81274265}"/>
              </a:ext>
            </a:extLst>
          </p:cNvPr>
          <p:cNvSpPr/>
          <p:nvPr/>
        </p:nvSpPr>
        <p:spPr>
          <a:xfrm>
            <a:off x="246887" y="3105835"/>
            <a:ext cx="60828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Ιστορικό</a:t>
            </a:r>
          </a:p>
          <a:p>
            <a:r>
              <a:rPr lang="el-GR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Κολονοσκόπηση </a:t>
            </a:r>
          </a:p>
          <a:p>
            <a:r>
              <a:rPr lang="el-GR" dirty="0">
                <a:solidFill>
                  <a:srgbClr val="333333"/>
                </a:solidFill>
                <a:latin typeface="Roboto" panose="02000000000000000000" pitchFamily="2" charset="0"/>
              </a:rPr>
              <a:t>Βιοψία (Ιστολογική εξέταση)</a:t>
            </a:r>
            <a:endParaRPr lang="el-GR" b="0" i="0" u="none" strike="noStrike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l-GR" dirty="0">
                <a:solidFill>
                  <a:srgbClr val="333333"/>
                </a:solidFill>
                <a:latin typeface="Roboto" panose="02000000000000000000" pitchFamily="2" charset="0"/>
              </a:rPr>
              <a:t>Δ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ακτυλική εξέταση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l-GR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συμπληρώνει πάντα την κλινική εξέταση. </a:t>
            </a:r>
          </a:p>
          <a:p>
            <a:r>
              <a:rPr lang="el-GR" dirty="0">
                <a:solidFill>
                  <a:srgbClr val="333333"/>
                </a:solidFill>
                <a:latin typeface="Roboto" panose="02000000000000000000" pitchFamily="2" charset="0"/>
              </a:rPr>
              <a:t>Αιματολογικός έλεγχος (γενική αίματος, βιοχημικός,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CEA</a:t>
            </a:r>
            <a:r>
              <a:rPr lang="el-GR" dirty="0">
                <a:solidFill>
                  <a:srgbClr val="333333"/>
                </a:solidFill>
                <a:latin typeface="Roboto" panose="02000000000000000000" pitchFamily="2" charset="0"/>
              </a:rPr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869355"/>
      </p:ext>
    </p:extLst>
  </p:cSld>
  <p:clrMapOvr>
    <a:masterClrMapping/>
  </p:clrMapOvr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</TotalTime>
  <Words>393</Words>
  <Application>Microsoft Office PowerPoint</Application>
  <PresentationFormat>Ευρεία οθόνη</PresentationFormat>
  <Paragraphs>56</Paragraphs>
  <Slides>46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51" baseType="lpstr">
      <vt:lpstr>Calibri</vt:lpstr>
      <vt:lpstr>Calibri Light</vt:lpstr>
      <vt:lpstr>Roboto</vt:lpstr>
      <vt:lpstr>Times New Roman</vt:lpstr>
      <vt:lpstr>Ανασκόπηση</vt:lpstr>
      <vt:lpstr>Ca ορθού και πρωκτού</vt:lpstr>
      <vt:lpstr>Παρουσίαση του PowerPoint</vt:lpstr>
      <vt:lpstr>Παρουσίαση του PowerPoint</vt:lpstr>
      <vt:lpstr>Προδιαθεσικοί παράγοντες</vt:lpstr>
      <vt:lpstr>Παρουσίαση του PowerPoint</vt:lpstr>
      <vt:lpstr>συμπτώματα</vt:lpstr>
      <vt:lpstr>Επέκταση της νόσου</vt:lpstr>
      <vt:lpstr>Παρουσίαση του PowerPoint</vt:lpstr>
      <vt:lpstr>Διάγνωση </vt:lpstr>
      <vt:lpstr>Εικόνα πυρήνα μήλου σε αποφρακτικό όγκο σιγμοειδούς</vt:lpstr>
      <vt:lpstr>Παρουσίαση του PowerPoint</vt:lpstr>
      <vt:lpstr>Παρουσίαση του PowerPoint</vt:lpstr>
      <vt:lpstr>Ηπατικές μεταστάσεις από Ca ορθού</vt:lpstr>
      <vt:lpstr>Είδη καρκίνων ορθού</vt:lpstr>
      <vt:lpstr>Βαριούχος υποκλυσμός αναδεικνύει Ca εγκαρσίου κόλου</vt:lpstr>
      <vt:lpstr>Χειρουργικό παρασκεύασμα </vt:lpstr>
      <vt:lpstr>Παρουσίαση του PowerPoint</vt:lpstr>
      <vt:lpstr>PET CT ασθενούς με «Μ» λόγω νέο. ορθού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Ca ορθού  ΠΡΙΝ  KAI            ΜΕΤΑ  ΑΚΘ</vt:lpstr>
      <vt:lpstr>Παρουσίαση του PowerPoint</vt:lpstr>
      <vt:lpstr>Σχηματική απεικόνιση των πεδίων ΑΚΘ</vt:lpstr>
      <vt:lpstr>Σχηματική απεικόνιση των πεδίων ΑΚΘ σε Τ3 και Τ4 νόσο</vt:lpstr>
      <vt:lpstr>Παρουσίαση του PowerPoint</vt:lpstr>
      <vt:lpstr>Παρουσίαση του PowerPoint</vt:lpstr>
      <vt:lpstr>Καρκίνος πρωκτού </vt:lpstr>
      <vt:lpstr>Καρκίνος πρωκτού </vt:lpstr>
      <vt:lpstr>Θεραπευτική Αντιμετώπιση Ca Πρωκτού</vt:lpstr>
      <vt:lpstr>Καρκίνος πρωκτού</vt:lpstr>
      <vt:lpstr>Παρουσίαση του PowerPoint</vt:lpstr>
      <vt:lpstr>IMRT σχεδιασμός ΑΚΘ σε tomotherapy</vt:lpstr>
      <vt:lpstr>Σχεδιασμός ΑΚΘ σε tomotherapy</vt:lpstr>
      <vt:lpstr>DVH treatment planning Tomotherapy πρωκτού</vt:lpstr>
      <vt:lpstr>Παρουσίαση του PowerPoint</vt:lpstr>
      <vt:lpstr>Νέο. Πρωκτού Tomotherapy</vt:lpstr>
      <vt:lpstr>Σχεδιασμός ΑΚΘ. </vt:lpstr>
      <vt:lpstr>ΙΜRT σχεδιασμός ΑΚΘ</vt:lpstr>
      <vt:lpstr>Ca πρωκτού</vt:lpstr>
      <vt:lpstr>IMRT - V mat σχεδιασμός ΑΚΘ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ορθού και πρωκτού</dc:title>
  <dc:creator>User</dc:creator>
  <cp:lastModifiedBy>UNIWA</cp:lastModifiedBy>
  <cp:revision>50</cp:revision>
  <dcterms:created xsi:type="dcterms:W3CDTF">2019-04-13T18:28:42Z</dcterms:created>
  <dcterms:modified xsi:type="dcterms:W3CDTF">2024-03-22T11:57:15Z</dcterms:modified>
</cp:coreProperties>
</file>