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15F70BA-B933-4165-BF0F-FE099B31F5E3}" type="datetimeFigureOut">
              <a:rPr lang="el-GR" smtClean="0"/>
              <a:t>31/3/2022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78832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15F70BA-B933-4165-BF0F-FE099B31F5E3}" type="datetimeFigureOut">
              <a:rPr lang="el-GR" smtClean="0"/>
              <a:t>31/3/2022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16652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15F70BA-B933-4165-BF0F-FE099B31F5E3}" type="datetimeFigureOut">
              <a:rPr lang="el-GR" smtClean="0"/>
              <a:t>31/3/2022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379940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15F70BA-B933-4165-BF0F-FE099B31F5E3}" type="datetimeFigureOut">
              <a:rPr lang="el-GR" smtClean="0"/>
              <a:t>31/3/2022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227057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15F70BA-B933-4165-BF0F-FE099B31F5E3}" type="datetimeFigureOut">
              <a:rPr lang="el-GR" smtClean="0"/>
              <a:t>31/3/2022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204083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15F70BA-B933-4165-BF0F-FE099B31F5E3}" type="datetimeFigureOut">
              <a:rPr lang="el-GR" smtClean="0"/>
              <a:t>31/3/2022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421749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15F70BA-B933-4165-BF0F-FE099B31F5E3}" type="datetimeFigureOut">
              <a:rPr lang="el-GR" smtClean="0"/>
              <a:t>31/3/2022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302694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15F70BA-B933-4165-BF0F-FE099B31F5E3}" type="datetimeFigureOut">
              <a:rPr lang="el-GR" smtClean="0"/>
              <a:t>31/3/2022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300976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15F70BA-B933-4165-BF0F-FE099B31F5E3}" type="datetimeFigureOut">
              <a:rPr lang="el-GR" smtClean="0"/>
              <a:t>31/3/2022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183166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15F70BA-B933-4165-BF0F-FE099B31F5E3}" type="datetimeFigureOut">
              <a:rPr lang="el-GR" smtClean="0"/>
              <a:t>31/3/2022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349867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15F70BA-B933-4165-BF0F-FE099B31F5E3}" type="datetimeFigureOut">
              <a:rPr lang="el-GR" smtClean="0"/>
              <a:t>31/3/2022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5CE8489-73E8-466A-997B-2DBAC1661DC7}" type="slidenum">
              <a:rPr lang="el-GR" smtClean="0"/>
              <a:t>‹#›</a:t>
            </a:fld>
            <a:endParaRPr lang="el-GR"/>
          </a:p>
        </p:txBody>
      </p:sp>
    </p:spTree>
    <p:extLst>
      <p:ext uri="{BB962C8B-B14F-4D97-AF65-F5344CB8AC3E}">
        <p14:creationId xmlns:p14="http://schemas.microsoft.com/office/powerpoint/2010/main" val="258346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F70BA-B933-4165-BF0F-FE099B31F5E3}" type="datetimeFigureOut">
              <a:rPr lang="el-GR" smtClean="0"/>
              <a:t>31/3/2022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E8489-73E8-466A-997B-2DBAC1661DC7}" type="slidenum">
              <a:rPr lang="el-GR" smtClean="0"/>
              <a:t>‹#›</a:t>
            </a:fld>
            <a:endParaRPr lang="el-GR"/>
          </a:p>
        </p:txBody>
      </p:sp>
    </p:spTree>
    <p:extLst>
      <p:ext uri="{BB962C8B-B14F-4D97-AF65-F5344CB8AC3E}">
        <p14:creationId xmlns:p14="http://schemas.microsoft.com/office/powerpoint/2010/main" val="86153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585784" y="4256947"/>
            <a:ext cx="9144000" cy="1655762"/>
          </a:xfrm>
        </p:spPr>
        <p:txBody>
          <a:bodyPr/>
          <a:lstStyle/>
          <a:p>
            <a:r>
              <a:rPr lang="el-GR" dirty="0" smtClean="0"/>
              <a:t>Ρυθμική και </a:t>
            </a:r>
            <a:r>
              <a:rPr lang="el-GR" smtClean="0"/>
              <a:t>Κινητική Αγωγή</a:t>
            </a:r>
          </a:p>
          <a:p>
            <a:r>
              <a:rPr lang="el-GR" smtClean="0"/>
              <a:t>Παιδαγωγική </a:t>
            </a:r>
            <a:r>
              <a:rPr lang="el-GR" dirty="0" smtClean="0"/>
              <a:t>του παιδικού τραγουδιού</a:t>
            </a:r>
            <a:endParaRPr lang="el-GR"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032" y="721552"/>
            <a:ext cx="4979306" cy="3282037"/>
          </a:xfrm>
          <a:prstGeom prst="rect">
            <a:avLst/>
          </a:prstGeom>
        </p:spPr>
      </p:pic>
    </p:spTree>
    <p:extLst>
      <p:ext uri="{BB962C8B-B14F-4D97-AF65-F5344CB8AC3E}">
        <p14:creationId xmlns:p14="http://schemas.microsoft.com/office/powerpoint/2010/main" val="158209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105940152"/>
              </p:ext>
            </p:extLst>
          </p:nvPr>
        </p:nvGraphicFramePr>
        <p:xfrm>
          <a:off x="2177593" y="367646"/>
          <a:ext cx="7249211" cy="6205046"/>
        </p:xfrm>
        <a:graphic>
          <a:graphicData uri="http://schemas.openxmlformats.org/drawingml/2006/table">
            <a:tbl>
              <a:tblPr firstRow="1" firstCol="1" bandRow="1">
                <a:tableStyleId>{5C22544A-7EE6-4342-B048-85BDC9FD1C3A}</a:tableStyleId>
              </a:tblPr>
              <a:tblGrid>
                <a:gridCol w="936563"/>
                <a:gridCol w="3012139"/>
                <a:gridCol w="3300509"/>
              </a:tblGrid>
              <a:tr h="500145">
                <a:tc>
                  <a:txBody>
                    <a:bodyPr/>
                    <a:lstStyle/>
                    <a:p>
                      <a:pPr algn="ctr">
                        <a:lnSpc>
                          <a:spcPct val="115000"/>
                        </a:lnSpc>
                        <a:spcAft>
                          <a:spcPts val="0"/>
                        </a:spcAft>
                      </a:pPr>
                      <a:r>
                        <a:rPr lang="el-GR" sz="1200" dirty="0">
                          <a:effectLst/>
                        </a:rPr>
                        <a:t>Ηλικία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34" marR="39534" marT="0" marB="0" anchor="ctr">
                    <a:solidFill>
                      <a:srgbClr val="FFC000"/>
                    </a:solidFill>
                  </a:tcPr>
                </a:tc>
                <a:tc>
                  <a:txBody>
                    <a:bodyPr/>
                    <a:lstStyle/>
                    <a:p>
                      <a:pPr algn="ctr">
                        <a:lnSpc>
                          <a:spcPct val="115000"/>
                        </a:lnSpc>
                        <a:spcAft>
                          <a:spcPts val="0"/>
                        </a:spcAft>
                      </a:pPr>
                      <a:r>
                        <a:rPr lang="el-GR" sz="800" dirty="0">
                          <a:effectLst/>
                        </a:rPr>
                        <a:t> </a:t>
                      </a:r>
                      <a:endParaRPr lang="el-GR" sz="600" dirty="0">
                        <a:effectLst/>
                      </a:endParaRPr>
                    </a:p>
                    <a:p>
                      <a:pPr algn="ctr">
                        <a:lnSpc>
                          <a:spcPct val="115000"/>
                        </a:lnSpc>
                        <a:spcAft>
                          <a:spcPts val="0"/>
                        </a:spcAft>
                      </a:pPr>
                      <a:r>
                        <a:rPr lang="el-GR" sz="1400" dirty="0">
                          <a:effectLst/>
                        </a:rPr>
                        <a:t>Μουσικές και κινητικές ικανότητες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534" marR="39534" marT="0" marB="0" anchor="ctr">
                    <a:solidFill>
                      <a:srgbClr val="FFC000"/>
                    </a:solidFill>
                  </a:tcPr>
                </a:tc>
                <a:tc>
                  <a:txBody>
                    <a:bodyPr/>
                    <a:lstStyle/>
                    <a:p>
                      <a:pPr algn="ctr">
                        <a:lnSpc>
                          <a:spcPct val="115000"/>
                        </a:lnSpc>
                        <a:spcAft>
                          <a:spcPts val="0"/>
                        </a:spcAft>
                      </a:pPr>
                      <a:r>
                        <a:rPr lang="el-GR" sz="1400" dirty="0">
                          <a:effectLst/>
                        </a:rPr>
                        <a:t>Παιδαγωγικές παρεμβάσεις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534" marR="39534" marT="0" marB="0" anchor="ctr">
                    <a:solidFill>
                      <a:srgbClr val="FFC000"/>
                    </a:solidFill>
                  </a:tcPr>
                </a:tc>
              </a:tr>
              <a:tr h="5704901">
                <a:tc>
                  <a:txBody>
                    <a:bodyPr/>
                    <a:lstStyle/>
                    <a:p>
                      <a:pPr algn="ctr">
                        <a:lnSpc>
                          <a:spcPct val="115000"/>
                        </a:lnSpc>
                        <a:spcAft>
                          <a:spcPts val="0"/>
                        </a:spcAft>
                      </a:pPr>
                      <a:r>
                        <a:rPr lang="el-GR" sz="700" dirty="0">
                          <a:effectLst/>
                        </a:rPr>
                        <a:t> </a:t>
                      </a:r>
                      <a:endParaRPr lang="el-GR" sz="600" dirty="0">
                        <a:effectLst/>
                      </a:endParaRPr>
                    </a:p>
                    <a:p>
                      <a:pPr algn="ctr">
                        <a:lnSpc>
                          <a:spcPct val="115000"/>
                        </a:lnSpc>
                        <a:spcAft>
                          <a:spcPts val="0"/>
                        </a:spcAft>
                      </a:pPr>
                      <a:r>
                        <a:rPr lang="el-GR" sz="700" dirty="0">
                          <a:effectLst/>
                        </a:rPr>
                        <a:t> </a:t>
                      </a:r>
                      <a:endParaRPr lang="el-GR" sz="600" dirty="0">
                        <a:effectLst/>
                      </a:endParaRPr>
                    </a:p>
                    <a:p>
                      <a:pPr algn="ctr">
                        <a:lnSpc>
                          <a:spcPct val="115000"/>
                        </a:lnSpc>
                        <a:spcAft>
                          <a:spcPts val="0"/>
                        </a:spcAft>
                      </a:pPr>
                      <a:r>
                        <a:rPr lang="el-GR" sz="1400" dirty="0">
                          <a:effectLst/>
                        </a:rPr>
                        <a:t>Γέννηση  ως 8 μηνών</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534" marR="39534" marT="0" marB="0" anchor="ctr">
                    <a:solidFill>
                      <a:srgbClr val="FFC000"/>
                    </a:solidFill>
                  </a:tcPr>
                </a:tc>
                <a:tc>
                  <a:txBody>
                    <a:bodyPr/>
                    <a:lstStyle/>
                    <a:p>
                      <a:pPr marL="457200">
                        <a:lnSpc>
                          <a:spcPct val="120000"/>
                        </a:lnSpc>
                        <a:spcAft>
                          <a:spcPts val="0"/>
                        </a:spcAft>
                      </a:pPr>
                      <a:r>
                        <a:rPr lang="en-US" sz="700" b="1" dirty="0">
                          <a:effectLst/>
                        </a:rPr>
                        <a:t> </a:t>
                      </a:r>
                      <a:endParaRPr lang="el-GR" sz="600" b="1" dirty="0">
                        <a:effectLst/>
                      </a:endParaRPr>
                    </a:p>
                    <a:p>
                      <a:pPr marL="342900" lvl="0" indent="-342900">
                        <a:lnSpc>
                          <a:spcPct val="120000"/>
                        </a:lnSpc>
                        <a:spcAft>
                          <a:spcPts val="0"/>
                        </a:spcAft>
                        <a:buFont typeface="Symbol" panose="05050102010706020507" pitchFamily="18" charset="2"/>
                        <a:buChar char=""/>
                      </a:pPr>
                      <a:r>
                        <a:rPr lang="en-US" sz="1400" b="1" dirty="0" err="1">
                          <a:effectLst/>
                        </a:rPr>
                        <a:t>Ηρεμεί</a:t>
                      </a:r>
                      <a:r>
                        <a:rPr lang="en-US" sz="1400" b="1" dirty="0">
                          <a:effectLst/>
                        </a:rPr>
                        <a:t> </a:t>
                      </a:r>
                      <a:r>
                        <a:rPr lang="en-US" sz="1400" b="1" dirty="0" err="1">
                          <a:effectLst/>
                        </a:rPr>
                        <a:t>με</a:t>
                      </a:r>
                      <a:r>
                        <a:rPr lang="en-US" sz="1400" b="1" dirty="0">
                          <a:effectLst/>
                        </a:rPr>
                        <a:t> </a:t>
                      </a:r>
                      <a:r>
                        <a:rPr lang="en-US" sz="1400" b="1" dirty="0" err="1">
                          <a:effectLst/>
                        </a:rPr>
                        <a:t>τη</a:t>
                      </a:r>
                      <a:r>
                        <a:rPr lang="en-US" sz="1400" b="1" dirty="0">
                          <a:effectLst/>
                        </a:rPr>
                        <a:t> </a:t>
                      </a:r>
                      <a:r>
                        <a:rPr lang="en-US" sz="1400" b="1" dirty="0" err="1" smtClean="0">
                          <a:effectLst/>
                        </a:rPr>
                        <a:t>μουσική</a:t>
                      </a:r>
                      <a:endParaRPr lang="el-GR" sz="1400" b="1" dirty="0" smtClean="0">
                        <a:effectLst/>
                      </a:endParaRPr>
                    </a:p>
                    <a:p>
                      <a:pPr marL="0" lvl="0" indent="0">
                        <a:lnSpc>
                          <a:spcPct val="120000"/>
                        </a:lnSpc>
                        <a:spcAft>
                          <a:spcPts val="0"/>
                        </a:spcAft>
                        <a:buFont typeface="Symbol" panose="05050102010706020507" pitchFamily="18" charset="2"/>
                        <a:buNone/>
                      </a:pPr>
                      <a:endParaRPr lang="el-GR" sz="1400" b="1" dirty="0">
                        <a:effectLst/>
                      </a:endParaRPr>
                    </a:p>
                    <a:p>
                      <a:pPr marL="342900" lvl="0" indent="-342900">
                        <a:lnSpc>
                          <a:spcPct val="120000"/>
                        </a:lnSpc>
                        <a:spcAft>
                          <a:spcPts val="0"/>
                        </a:spcAft>
                        <a:buFont typeface="Symbol" panose="05050102010706020507" pitchFamily="18" charset="2"/>
                        <a:buChar char=""/>
                      </a:pPr>
                      <a:r>
                        <a:rPr lang="el-GR" sz="1400" b="1" dirty="0">
                          <a:effectLst/>
                        </a:rPr>
                        <a:t>Δείχνει ευχαρίστηση από τους ήχους – μελωδίες που </a:t>
                      </a:r>
                      <a:r>
                        <a:rPr lang="el-GR" sz="1400" b="1" dirty="0" smtClean="0">
                          <a:effectLst/>
                        </a:rPr>
                        <a:t>ακούει</a:t>
                      </a:r>
                    </a:p>
                    <a:p>
                      <a:pPr marL="0" lvl="0" indent="0">
                        <a:lnSpc>
                          <a:spcPct val="120000"/>
                        </a:lnSpc>
                        <a:spcAft>
                          <a:spcPts val="0"/>
                        </a:spcAft>
                        <a:buFont typeface="Symbol" panose="05050102010706020507" pitchFamily="18" charset="2"/>
                        <a:buNone/>
                      </a:pPr>
                      <a:endParaRPr lang="el-GR" sz="1400" b="1" dirty="0">
                        <a:effectLst/>
                      </a:endParaRPr>
                    </a:p>
                    <a:p>
                      <a:pPr marL="342900" lvl="0" indent="-342900">
                        <a:lnSpc>
                          <a:spcPct val="120000"/>
                        </a:lnSpc>
                        <a:spcAft>
                          <a:spcPts val="0"/>
                        </a:spcAft>
                        <a:buFont typeface="Symbol" panose="05050102010706020507" pitchFamily="18" charset="2"/>
                        <a:buChar char=""/>
                      </a:pPr>
                      <a:r>
                        <a:rPr lang="el-GR" sz="1400" b="1" dirty="0">
                          <a:effectLst/>
                        </a:rPr>
                        <a:t>Μπορεί να ανταποκρίνεται με ψελλίσματα στην φωνή που του τραγουδά ή σε μαγνητοφωνημένη μουσική</a:t>
                      </a:r>
                      <a:r>
                        <a:rPr lang="el-GR" sz="1400" b="1" dirty="0" smtClean="0">
                          <a:effectLst/>
                        </a:rPr>
                        <a:t>.</a:t>
                      </a:r>
                    </a:p>
                    <a:p>
                      <a:pPr marL="0" lvl="0" indent="0">
                        <a:lnSpc>
                          <a:spcPct val="120000"/>
                        </a:lnSpc>
                        <a:spcAft>
                          <a:spcPts val="0"/>
                        </a:spcAft>
                        <a:buFont typeface="Symbol" panose="05050102010706020507" pitchFamily="18" charset="2"/>
                        <a:buNone/>
                      </a:pPr>
                      <a:endParaRPr lang="el-GR" sz="1400" b="1" dirty="0">
                        <a:effectLst/>
                      </a:endParaRPr>
                    </a:p>
                    <a:p>
                      <a:pPr marL="342900" lvl="0" indent="-342900">
                        <a:lnSpc>
                          <a:spcPct val="120000"/>
                        </a:lnSpc>
                        <a:spcAft>
                          <a:spcPts val="0"/>
                        </a:spcAft>
                        <a:buFont typeface="Symbol" panose="05050102010706020507" pitchFamily="18" charset="2"/>
                        <a:buChar char=""/>
                      </a:pPr>
                      <a:r>
                        <a:rPr lang="el-GR" sz="1400" b="1" dirty="0">
                          <a:effectLst/>
                        </a:rPr>
                        <a:t>Μπορεί να ταιριάξει τον τόνο της φωνής του σε αυτόν του προσώπου που του τραγουδά (από 2 μηνών</a:t>
                      </a:r>
                      <a:r>
                        <a:rPr lang="el-GR" sz="1400" b="1" dirty="0" smtClean="0">
                          <a:effectLst/>
                        </a:rPr>
                        <a:t>).</a:t>
                      </a:r>
                    </a:p>
                    <a:p>
                      <a:pPr marL="0" lvl="0" indent="0">
                        <a:lnSpc>
                          <a:spcPct val="120000"/>
                        </a:lnSpc>
                        <a:spcAft>
                          <a:spcPts val="0"/>
                        </a:spcAft>
                        <a:buFont typeface="Symbol" panose="05050102010706020507" pitchFamily="18" charset="2"/>
                        <a:buNone/>
                      </a:pPr>
                      <a:endParaRPr lang="el-GR" sz="1400" b="1" dirty="0">
                        <a:effectLst/>
                      </a:endParaRPr>
                    </a:p>
                    <a:p>
                      <a:pPr marL="342900" lvl="0" indent="-342900">
                        <a:lnSpc>
                          <a:spcPct val="120000"/>
                        </a:lnSpc>
                        <a:spcAft>
                          <a:spcPts val="0"/>
                        </a:spcAft>
                        <a:buFont typeface="Symbol" panose="05050102010706020507" pitchFamily="18" charset="2"/>
                        <a:buChar char=""/>
                      </a:pPr>
                      <a:r>
                        <a:rPr lang="el-GR" sz="1400" b="1" dirty="0">
                          <a:effectLst/>
                        </a:rPr>
                        <a:t>Το μωρό χρειάζεται την υποστήριξη του φροντιστή. Οι κινητικές του ικανότητες είναι πολύ περιορισμένες</a:t>
                      </a:r>
                      <a:r>
                        <a:rPr lang="el-GR" sz="700" b="1" dirty="0">
                          <a:effectLst/>
                        </a:rPr>
                        <a:t>.</a:t>
                      </a:r>
                      <a:endParaRPr lang="el-GR" sz="600" b="1" dirty="0">
                        <a:effectLst/>
                      </a:endParaRPr>
                    </a:p>
                    <a:p>
                      <a:pPr marL="457200">
                        <a:lnSpc>
                          <a:spcPct val="120000"/>
                        </a:lnSpc>
                        <a:spcAft>
                          <a:spcPts val="0"/>
                        </a:spcAft>
                      </a:pPr>
                      <a:r>
                        <a:rPr lang="el-GR" sz="700" b="1" dirty="0">
                          <a:effectLst/>
                        </a:rPr>
                        <a:t> </a:t>
                      </a:r>
                      <a:endParaRPr lang="el-GR" sz="6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534" marR="39534" marT="0" marB="0"/>
                </a:tc>
                <a:tc>
                  <a:txBody>
                    <a:bodyPr/>
                    <a:lstStyle/>
                    <a:p>
                      <a:pPr marL="457200">
                        <a:lnSpc>
                          <a:spcPct val="115000"/>
                        </a:lnSpc>
                        <a:spcAft>
                          <a:spcPts val="0"/>
                        </a:spcAft>
                      </a:pPr>
                      <a:r>
                        <a:rPr lang="el-GR" sz="700" b="1" dirty="0">
                          <a:effectLst/>
                        </a:rPr>
                        <a:t> </a:t>
                      </a:r>
                      <a:endParaRPr lang="el-GR" sz="600" b="1" dirty="0">
                        <a:effectLst/>
                      </a:endParaRPr>
                    </a:p>
                    <a:p>
                      <a:pPr marL="342900" lvl="0" indent="-342900" algn="l">
                        <a:lnSpc>
                          <a:spcPct val="115000"/>
                        </a:lnSpc>
                        <a:spcAft>
                          <a:spcPts val="0"/>
                        </a:spcAft>
                        <a:buFont typeface="Symbol" panose="05050102010706020507" pitchFamily="18" charset="2"/>
                        <a:buChar char=""/>
                      </a:pPr>
                      <a:r>
                        <a:rPr lang="el-GR" sz="1200" b="1" dirty="0">
                          <a:effectLst/>
                        </a:rPr>
                        <a:t>Επιλέγουμε να ακούγεται μαγνητοφωνημένη μουσική, σε μέτρια ένταση, πολλών και διαφορετικών στυλ, κατά τη διάρκεια της ημέρας (π. χ. την ώρα του φαγητού, του μπάνιου κ. ά</a:t>
                      </a:r>
                      <a:r>
                        <a:rPr lang="el-GR" sz="1200" b="1" dirty="0" smtClean="0">
                          <a:effectLst/>
                        </a:rPr>
                        <a:t>.)</a:t>
                      </a:r>
                    </a:p>
                    <a:p>
                      <a:pPr marL="0" lvl="0" indent="0" algn="l">
                        <a:lnSpc>
                          <a:spcPct val="115000"/>
                        </a:lnSpc>
                        <a:spcAft>
                          <a:spcPts val="0"/>
                        </a:spcAft>
                        <a:buFont typeface="Symbol" panose="05050102010706020507" pitchFamily="18" charset="2"/>
                        <a:buNone/>
                      </a:pPr>
                      <a:endParaRPr lang="el-GR" sz="1200" b="1" dirty="0">
                        <a:effectLst/>
                      </a:endParaRPr>
                    </a:p>
                    <a:p>
                      <a:pPr marL="342900" lvl="0" indent="-342900" algn="l">
                        <a:lnSpc>
                          <a:spcPct val="115000"/>
                        </a:lnSpc>
                        <a:spcAft>
                          <a:spcPts val="0"/>
                        </a:spcAft>
                        <a:buFont typeface="Symbol" panose="05050102010706020507" pitchFamily="18" charset="2"/>
                        <a:buChar char=""/>
                      </a:pPr>
                      <a:r>
                        <a:rPr lang="el-GR" sz="1200" b="1" dirty="0">
                          <a:effectLst/>
                        </a:rPr>
                        <a:t>Απαγγέλουμε ρυθμικά με μέτριας έντασης, εκφραστική φωνή ταχταρίσματα, παιδικά τραγούδια, π.χ. Ανέβηκα στην πιπεριά…...</a:t>
                      </a:r>
                    </a:p>
                    <a:p>
                      <a:pPr marL="342900" lvl="0" indent="-342900" algn="l">
                        <a:lnSpc>
                          <a:spcPct val="115000"/>
                        </a:lnSpc>
                        <a:spcAft>
                          <a:spcPts val="0"/>
                        </a:spcAft>
                        <a:buFont typeface="Symbol" panose="05050102010706020507" pitchFamily="18" charset="2"/>
                        <a:buChar char=""/>
                      </a:pPr>
                      <a:r>
                        <a:rPr lang="el-GR" sz="1200" b="1" dirty="0">
                          <a:effectLst/>
                        </a:rPr>
                        <a:t>Τραγουδάμε με απαλή φωνή, νανουρίσματα, παιδικά τραγούδια, ενώ ταυτοχρόνως το κουνάμε ρυθμικά στην αγκαλιά μας</a:t>
                      </a:r>
                      <a:r>
                        <a:rPr lang="el-GR" sz="1200" b="1" dirty="0" smtClean="0">
                          <a:effectLst/>
                        </a:rPr>
                        <a:t>.</a:t>
                      </a:r>
                    </a:p>
                    <a:p>
                      <a:pPr marL="0" lvl="0" indent="0" algn="l">
                        <a:lnSpc>
                          <a:spcPct val="115000"/>
                        </a:lnSpc>
                        <a:spcAft>
                          <a:spcPts val="0"/>
                        </a:spcAft>
                        <a:buFont typeface="Symbol" panose="05050102010706020507" pitchFamily="18" charset="2"/>
                        <a:buNone/>
                      </a:pPr>
                      <a:endParaRPr lang="el-GR" sz="1200" b="1" dirty="0">
                        <a:effectLst/>
                      </a:endParaRPr>
                    </a:p>
                    <a:p>
                      <a:pPr marL="342900" lvl="0" indent="-342900" algn="l">
                        <a:lnSpc>
                          <a:spcPct val="120000"/>
                        </a:lnSpc>
                        <a:spcAft>
                          <a:spcPts val="0"/>
                        </a:spcAft>
                        <a:buFont typeface="Symbol" panose="05050102010706020507" pitchFamily="18" charset="2"/>
                        <a:buChar char=""/>
                      </a:pPr>
                      <a:r>
                        <a:rPr lang="el-GR" sz="1200" b="1" dirty="0">
                          <a:effectLst/>
                        </a:rPr>
                        <a:t>Το ξυπνάμε με ταχταρίσματα και χαρούμενα τραγούδια ενώ το βοηθάμε να χοροπηδά στα γόνατά μας.  Δείχνουμε ευαισθησία στη διάθεση του παιδιού. Δε συνεχίζουμε μια δραστηριότητα ή ένα τραγούδι που δεν ευχαριστεί το παιδί</a:t>
                      </a:r>
                      <a:r>
                        <a:rPr lang="el-GR" sz="1200" b="1" dirty="0" smtClean="0">
                          <a:effectLst/>
                        </a:rPr>
                        <a:t>.</a:t>
                      </a:r>
                    </a:p>
                    <a:p>
                      <a:pPr marL="0" lvl="0" indent="0" algn="l">
                        <a:lnSpc>
                          <a:spcPct val="120000"/>
                        </a:lnSpc>
                        <a:spcAft>
                          <a:spcPts val="0"/>
                        </a:spcAft>
                        <a:buFont typeface="Symbol" panose="05050102010706020507" pitchFamily="18" charset="2"/>
                        <a:buNone/>
                      </a:pPr>
                      <a:endParaRPr lang="el-GR" sz="1200" b="1" dirty="0">
                        <a:effectLst/>
                      </a:endParaRPr>
                    </a:p>
                    <a:p>
                      <a:pPr marL="342900" lvl="0" indent="-342900" algn="l">
                        <a:lnSpc>
                          <a:spcPct val="115000"/>
                        </a:lnSpc>
                        <a:spcAft>
                          <a:spcPts val="0"/>
                        </a:spcAft>
                        <a:buFont typeface="Symbol" panose="05050102010706020507" pitchFamily="18" charset="2"/>
                        <a:buChar char=""/>
                      </a:pPr>
                      <a:r>
                        <a:rPr lang="el-GR" sz="1200" b="1" dirty="0">
                          <a:effectLst/>
                        </a:rPr>
                        <a:t>Ενθαρρύνουμε με το βλέμμα μας την ανταπόκριση του παιδιού με ψελλίσματα, επαναλαμβάνοντας τους ήχους – τόνους που παράγει. </a:t>
                      </a:r>
                    </a:p>
                    <a:p>
                      <a:pPr marL="457200" algn="just">
                        <a:lnSpc>
                          <a:spcPct val="120000"/>
                        </a:lnSpc>
                        <a:spcAft>
                          <a:spcPts val="0"/>
                        </a:spcAft>
                      </a:pPr>
                      <a:r>
                        <a:rPr lang="el-GR" sz="1200" b="1" dirty="0">
                          <a:effectLst/>
                        </a:rPr>
                        <a:t> </a:t>
                      </a:r>
                      <a:endParaRPr lang="el-GR" sz="12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534" marR="39534" marT="0" marB="0"/>
                </a:tc>
              </a:tr>
            </a:tbl>
          </a:graphicData>
        </a:graphic>
      </p:graphicFrame>
    </p:spTree>
    <p:extLst>
      <p:ext uri="{BB962C8B-B14F-4D97-AF65-F5344CB8AC3E}">
        <p14:creationId xmlns:p14="http://schemas.microsoft.com/office/powerpoint/2010/main" val="368048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645749838"/>
              </p:ext>
            </p:extLst>
          </p:nvPr>
        </p:nvGraphicFramePr>
        <p:xfrm>
          <a:off x="2479248" y="65989"/>
          <a:ext cx="6721312" cy="6792012"/>
        </p:xfrm>
        <a:graphic>
          <a:graphicData uri="http://schemas.openxmlformats.org/drawingml/2006/table">
            <a:tbl>
              <a:tblPr firstRow="1" firstCol="1" bandRow="1">
                <a:tableStyleId>{5C22544A-7EE6-4342-B048-85BDC9FD1C3A}</a:tableStyleId>
              </a:tblPr>
              <a:tblGrid>
                <a:gridCol w="868360"/>
                <a:gridCol w="2792791"/>
                <a:gridCol w="3060161"/>
              </a:tblGrid>
              <a:tr h="6792012">
                <a:tc>
                  <a:txBody>
                    <a:bodyPr/>
                    <a:lstStyle/>
                    <a:p>
                      <a:pPr algn="ctr">
                        <a:lnSpc>
                          <a:spcPct val="115000"/>
                        </a:lnSpc>
                        <a:spcAft>
                          <a:spcPts val="0"/>
                        </a:spcAft>
                      </a:pPr>
                      <a:r>
                        <a:rPr lang="el-GR" sz="1200" dirty="0">
                          <a:solidFill>
                            <a:schemeClr val="tx1"/>
                          </a:solidFill>
                          <a:effectLst/>
                        </a:rPr>
                        <a:t>8 ως 18 μηνών</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nchor="ctr">
                    <a:solidFill>
                      <a:srgbClr val="FFC000"/>
                    </a:solidFill>
                  </a:tcPr>
                </a:tc>
                <a:tc>
                  <a:txBody>
                    <a:bodyPr/>
                    <a:lstStyle/>
                    <a:p>
                      <a:pPr marL="457200">
                        <a:lnSpc>
                          <a:spcPct val="115000"/>
                        </a:lnSpc>
                        <a:spcAft>
                          <a:spcPts val="0"/>
                        </a:spcAft>
                      </a:pPr>
                      <a:r>
                        <a:rPr lang="el-GR" sz="600" dirty="0">
                          <a:solidFill>
                            <a:schemeClr val="tx1"/>
                          </a:solidFill>
                          <a:effectLst/>
                        </a:rPr>
                        <a:t> </a:t>
                      </a: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Αντλεί ευχαρίστηση όταν χτυπά, κλωτσά και κουνά αντικείμενα για να τα κάνει να ηχούν.</a:t>
                      </a: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Αναπηδά με όλο του το σώμα για να κάνει τον ενήλικο που το κρατά στην αγκαλιά του να συνεχίσει ή να επαναλάβει τη ρυθμική απαγγελία ή το τραγούδι που έλεγε</a:t>
                      </a:r>
                      <a:r>
                        <a:rPr lang="el-GR" sz="1200" dirty="0" smtClean="0">
                          <a:solidFill>
                            <a:schemeClr val="tx1"/>
                          </a:solidFill>
                          <a:effectLst/>
                        </a:rPr>
                        <a:t>.</a:t>
                      </a:r>
                    </a:p>
                    <a:p>
                      <a:pPr marL="0" lvl="0" indent="0">
                        <a:lnSpc>
                          <a:spcPct val="115000"/>
                        </a:lnSpc>
                        <a:spcAft>
                          <a:spcPts val="0"/>
                        </a:spcAft>
                        <a:buFont typeface="Symbol" panose="05050102010706020507" pitchFamily="18" charset="2"/>
                        <a:buNone/>
                      </a:pPr>
                      <a:endParaRPr lang="el-GR" sz="1200" dirty="0">
                        <a:solidFill>
                          <a:schemeClr val="tx1"/>
                        </a:solidFill>
                        <a:effectLst/>
                      </a:endParaRP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Ανταποκρίνεται με ψελλίσματα στη φωνή που του τραγουδά. </a:t>
                      </a:r>
                      <a:endParaRPr lang="el-GR" sz="1200" dirty="0" smtClean="0">
                        <a:solidFill>
                          <a:schemeClr val="tx1"/>
                        </a:solidFill>
                        <a:effectLst/>
                      </a:endParaRPr>
                    </a:p>
                    <a:p>
                      <a:pPr marL="0" lvl="0" indent="0">
                        <a:lnSpc>
                          <a:spcPct val="115000"/>
                        </a:lnSpc>
                        <a:spcAft>
                          <a:spcPts val="0"/>
                        </a:spcAft>
                        <a:buFont typeface="Symbol" panose="05050102010706020507" pitchFamily="18" charset="2"/>
                        <a:buNone/>
                      </a:pPr>
                      <a:endParaRPr lang="el-GR" sz="1200" dirty="0">
                        <a:solidFill>
                          <a:schemeClr val="tx1"/>
                        </a:solidFill>
                        <a:effectLst/>
                      </a:endParaRP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Διαμορφώνει προτιμήσεις για μελωδίες, τραγούδια και ρυθμικές απαγγελίες.  Αναγνωρίζει τα τραγούδια πριν ακόμη να είναι σε θέση να τα τραγουδήσει</a:t>
                      </a:r>
                      <a:r>
                        <a:rPr lang="el-GR" sz="1200" dirty="0" smtClean="0">
                          <a:solidFill>
                            <a:schemeClr val="tx1"/>
                          </a:solidFill>
                          <a:effectLst/>
                        </a:rPr>
                        <a:t>.</a:t>
                      </a:r>
                    </a:p>
                    <a:p>
                      <a:pPr marL="0" lvl="0" indent="0">
                        <a:lnSpc>
                          <a:spcPct val="115000"/>
                        </a:lnSpc>
                        <a:spcAft>
                          <a:spcPts val="0"/>
                        </a:spcAft>
                        <a:buFont typeface="Symbol" panose="05050102010706020507" pitchFamily="18" charset="2"/>
                        <a:buNone/>
                      </a:pPr>
                      <a:endParaRPr lang="el-GR" sz="1200" dirty="0">
                        <a:solidFill>
                          <a:schemeClr val="tx1"/>
                        </a:solidFill>
                        <a:effectLst/>
                      </a:endParaRP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Ανταποκρίνεται στη φωνή που του τραγουδά, με επαφή του βλέμματος και μαζική κίνηση του σώματος (χέρια και πόδια μαζί). </a:t>
                      </a:r>
                      <a:endParaRPr lang="el-GR" sz="1200" dirty="0" smtClean="0">
                        <a:solidFill>
                          <a:schemeClr val="tx1"/>
                        </a:solidFill>
                        <a:effectLst/>
                      </a:endParaRPr>
                    </a:p>
                    <a:p>
                      <a:pPr marL="0" lvl="0" indent="0">
                        <a:lnSpc>
                          <a:spcPct val="115000"/>
                        </a:lnSpc>
                        <a:spcAft>
                          <a:spcPts val="0"/>
                        </a:spcAft>
                        <a:buFont typeface="Symbol" panose="05050102010706020507" pitchFamily="18" charset="2"/>
                        <a:buNone/>
                      </a:pPr>
                      <a:endParaRPr lang="el-GR" sz="1200" dirty="0">
                        <a:solidFill>
                          <a:schemeClr val="tx1"/>
                        </a:solidFill>
                        <a:effectLst/>
                      </a:endParaRP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Το παιδί κατακτά την ικανότητα να κάθεται μόνο του και να στέκεται όρθιο υποστηριζόμενο. Γύρω στους δώδεκα μήνες, αρχίζει να περπατάει και προς το τέλος της περιόδου να τρέχει. Οι κινητικές του ικανότητες είναι ακόμη περιορισμένες. </a:t>
                      </a:r>
                      <a:endParaRPr lang="el-G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solidFill>
                      <a:schemeClr val="accent1">
                        <a:lumMod val="20000"/>
                        <a:lumOff val="80000"/>
                      </a:schemeClr>
                    </a:solidFill>
                  </a:tcPr>
                </a:tc>
                <a:tc>
                  <a:txBody>
                    <a:bodyPr/>
                    <a:lstStyle/>
                    <a:p>
                      <a:pPr marL="457200">
                        <a:lnSpc>
                          <a:spcPct val="115000"/>
                        </a:lnSpc>
                        <a:spcAft>
                          <a:spcPts val="0"/>
                        </a:spcAft>
                      </a:pPr>
                      <a:r>
                        <a:rPr lang="el-GR" sz="600" dirty="0">
                          <a:solidFill>
                            <a:schemeClr val="tx1"/>
                          </a:solidFill>
                          <a:effectLst/>
                        </a:rPr>
                        <a:t> </a:t>
                      </a: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Παρέχουμε αντικείμενα τα οποία βγάζουν ήχους ή μουσική όταν δεχτούν κλωτσιά ή χτύπημα από το παιδί.</a:t>
                      </a: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Τραγουδάμε ή απαγγέλουμε ρυθμικά, ενώ ταυτοχρόνως κρατάμε από τις μασχάλες το παιδί έτσι ώστε να αναπηδά πάνω στα πόδια μας. </a:t>
                      </a: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Τραγουδάμε, με μέτριας έντασης, εκφραστική φωνή ποικιλία τραγουδιών. Η ανάπτυξη της ακοής και η ικανότητα για τραγούδι εξαρτώνται από την άφθονη και ποικίλη ακρόαση τραγουδιών σε όσο το δυνατόν νεαρότερη ηλικία.</a:t>
                      </a: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Ενθαρρύνουμε με το βλέμμα μας την ανταπόκριση του παιδιού με ψελλίσματα, επαναλαμβάνοντας τους ήχους – τόνους που παράγει. </a:t>
                      </a: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Χορεύουμε με το παιδί αγκαλιά ελεύθερα στο χώρο, στο ρυθμό της μουσικής.</a:t>
                      </a: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Επιλέγουμε να ακούγεται μαγνητοφωνημένη μουσική, σε μέτρια ένταση, πολλών και διαφορετικών στυλ, κατά τη διάρκεια της ημέρας (π. χ. την ώρα του φαγητού, του μπάνιου κ. ά.)</a:t>
                      </a:r>
                    </a:p>
                    <a:p>
                      <a:pPr marL="342900" lvl="0" indent="-342900">
                        <a:lnSpc>
                          <a:spcPct val="115000"/>
                        </a:lnSpc>
                        <a:spcAft>
                          <a:spcPts val="0"/>
                        </a:spcAft>
                        <a:buFont typeface="Symbol" panose="05050102010706020507" pitchFamily="18" charset="2"/>
                        <a:buChar char=""/>
                      </a:pPr>
                      <a:r>
                        <a:rPr lang="el-GR" sz="1200" dirty="0">
                          <a:solidFill>
                            <a:schemeClr val="tx1"/>
                          </a:solidFill>
                          <a:effectLst/>
                        </a:rPr>
                        <a:t>Εξερευνούμε τις κινητικές δεξιότητες του βαδίσματος και τρεξίματος ως ανταπόκριση στη μουσική και τα κρουστά οργανάκια.</a:t>
                      </a:r>
                    </a:p>
                    <a:p>
                      <a:pPr marL="457200">
                        <a:lnSpc>
                          <a:spcPct val="115000"/>
                        </a:lnSpc>
                        <a:spcAft>
                          <a:spcPts val="0"/>
                        </a:spcAft>
                      </a:pPr>
                      <a:r>
                        <a:rPr lang="el-GR" sz="600" dirty="0">
                          <a:solidFill>
                            <a:schemeClr val="tx1"/>
                          </a:solidFill>
                          <a:effectLst/>
                        </a:rPr>
                        <a:t> </a:t>
                      </a:r>
                      <a:endParaRPr lang="el-G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73" marR="35473"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0917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78318" y="1644493"/>
            <a:ext cx="6096000" cy="3318601"/>
          </a:xfrm>
          <a:prstGeom prst="rect">
            <a:avLst/>
          </a:prstGeom>
        </p:spPr>
        <p:txBody>
          <a:bodyPr>
            <a:spAutoFit/>
          </a:bodyPr>
          <a:lstStyle/>
          <a:p>
            <a:pPr>
              <a:lnSpc>
                <a:spcPct val="115000"/>
              </a:lnSpc>
              <a:spcAft>
                <a:spcPts val="1000"/>
              </a:spcAft>
            </a:pPr>
            <a:r>
              <a:rPr lang="el-GR" sz="1600" b="1" dirty="0" smtClean="0">
                <a:effectLst/>
                <a:latin typeface="Calibri" panose="020F0502020204030204" pitchFamily="34" charset="0"/>
                <a:ea typeface="Calibri" panose="020F0502020204030204" pitchFamily="34" charset="0"/>
                <a:cs typeface="Times New Roman" panose="02020603050405020304" pitchFamily="18" charset="0"/>
              </a:rPr>
              <a:t>Μουσικές και κινητικές δραστηριότητες για βρέφη:</a:t>
            </a:r>
            <a:endParaRPr lang="el-G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spcAft>
                <a:spcPts val="1000"/>
              </a:spcAft>
            </a:pPr>
            <a:r>
              <a:rPr lang="el-GR" sz="1600" dirty="0" smtClean="0">
                <a:effectLst/>
                <a:latin typeface="Calibri" panose="020F0502020204030204" pitchFamily="34" charset="0"/>
                <a:ea typeface="Calibri" panose="020F0502020204030204" pitchFamily="34" charset="0"/>
                <a:cs typeface="Times New Roman" panose="02020603050405020304" pitchFamily="18" charset="0"/>
              </a:rPr>
              <a:t>Στόχος όλων των παρακάτω δραστηριοτήτων είναι να εσωτερικεύσει το παιδί το ρυθμό μέσα από την κίνηση του σώματος της παιδαγωγού, να αποκτήσει μελωδικά και ρυθμικά ακούσματα, να αναπτύξει τις γλωσσικές τους ικανότητες, να έρθει σε στενή επαφή με την παιδαγωγό και να ψυχαγωγηθεί. Γενικά ο/ η παιδαγωγός υποβοηθά τα βρέφη με σωματική επαφή, είτε αγκαλιάζοντας τα είτε υποστηρίζοντας τα (κρατώντας τα από τα χέρια, τις μασχάλες, τη μέση) και φροντίζει για την ασφάλειά τους. Καθώς το παιδί αναπτύσσεται κι ωριμάζει η σωματική υποστήριξη γίνεται όλο και λιγότερη.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423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34878" y="526453"/>
            <a:ext cx="6096000" cy="5161221"/>
          </a:xfrm>
          <a:prstGeom prst="rect">
            <a:avLst/>
          </a:prstGeom>
        </p:spPr>
        <p:txBody>
          <a:bodyPr>
            <a:spAutoFit/>
          </a:bodyPr>
          <a:lstStyle/>
          <a:p>
            <a:pPr indent="228600" algn="ctr">
              <a:lnSpc>
                <a:spcPct val="115000"/>
              </a:lnSpc>
              <a:spcAft>
                <a:spcPts val="1000"/>
              </a:spcAft>
            </a:pPr>
            <a:r>
              <a:rPr lang="el-GR" sz="1400" b="1" dirty="0" smtClean="0">
                <a:effectLst/>
                <a:latin typeface="Calibri" panose="020F0502020204030204" pitchFamily="34" charset="0"/>
                <a:ea typeface="Calibri" panose="020F0502020204030204" pitchFamily="34" charset="0"/>
                <a:cs typeface="Times New Roman" panose="02020603050405020304" pitchFamily="18" charset="0"/>
              </a:rPr>
              <a:t>Κίνηση και τραγούδι</a:t>
            </a:r>
            <a:endParaRPr lang="el-G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Η παιδαγωγός κάθεται στο πάτωμα </a:t>
            </a:r>
            <a:r>
              <a:rPr lang="el-GR" sz="1400" dirty="0" err="1" smtClean="0">
                <a:effectLst/>
                <a:latin typeface="Calibri" panose="020F0502020204030204" pitchFamily="34" charset="0"/>
                <a:ea typeface="Calibri" panose="020F0502020204030204" pitchFamily="34" charset="0"/>
                <a:cs typeface="Times New Roman" panose="02020603050405020304" pitchFamily="18" charset="0"/>
              </a:rPr>
              <a:t>οκλαδόν</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και έχει το παιδί καθισμένο στα πόδια της. Το κρατά από τις μασχάλες. Και οι δυο κοιτούν μπροστά. Η παιδαγωγός τραγουδά ενώ παράλληλα λικνίζει στο ρυθμό το παιδί μπρος – πίσω. Στη συνέχεια αλλάζει την κίνηση σε δεξιά – αριστερά ή πάνω – κάτω. </a:t>
            </a:r>
            <a:r>
              <a:rPr lang="el-GR" sz="1400" b="1" dirty="0" smtClean="0">
                <a:effectLst/>
                <a:latin typeface="Calibri" panose="020F0502020204030204" pitchFamily="34" charset="0"/>
                <a:ea typeface="Calibri" panose="020F0502020204030204" pitchFamily="34" charset="0"/>
                <a:cs typeface="Times New Roman" panose="02020603050405020304" pitchFamily="18" charset="0"/>
              </a:rPr>
              <a:t>Παραλλαγή</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(για μεγαλύτερα παιδιά που μπορούν και κάθονται μόνα τους). Δυο παιδιά κάθονται </a:t>
            </a:r>
            <a:r>
              <a:rPr lang="el-GR" sz="1400" dirty="0" err="1" smtClean="0">
                <a:effectLst/>
                <a:latin typeface="Calibri" panose="020F0502020204030204" pitchFamily="34" charset="0"/>
                <a:ea typeface="Calibri" panose="020F0502020204030204" pitchFamily="34" charset="0"/>
                <a:cs typeface="Times New Roman" panose="02020603050405020304" pitchFamily="18" charset="0"/>
              </a:rPr>
              <a:t>οκλαδόν</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το ένα απέναντι από το άλλο και κρατούν ανάμεσα τους και με τα δυο τους χέρια ένα στεφάνι. Λικνίζονται ρυθμικά στο ρυθμό του τραγουδιού που τραγουδά η παιδαγωγός ή στο ρυθμό του μουσικού κομματιού που παίζει το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cd player</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Επίσης, εναλλακτικά μπορούμε να δώσουμε μια μικρή μπάλα την οποία τα παιδιά την σπρώχνουν στο ρυθμό το ένα στο άλλο. Αυτή τη φορά κάθονται απέναντι με τα πόδια ανοιχτά σε διάσταση.</a:t>
            </a:r>
          </a:p>
          <a:p>
            <a:pPr marL="342900" lvl="0" indent="-342900" algn="just">
              <a:lnSpc>
                <a:spcPct val="115000"/>
              </a:lnSpc>
              <a:spcAft>
                <a:spcPts val="100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Η παιδαγωγός κάθεται στο πάτωμα σε εδραία θέση με τα πόδια τεντωμένα μπροστά και έχει το παιδί καθισμένο στα πόδια της. Το κρατά από τις μασχάλες. Και οι δυο κοιτούν μπροστά. Τραγουδά ένα τραγούδι με έντονα ρυθμικό στοιχείο, π. χ. «οι νάνοι» (Κυνηγού Μ.),  ή απαγγέλει ρυθμικά π. χ. «ανέβηκα στην πιπεριά», ενώ παράλληλα ανασηκώνει πότε το ένα γόνατο πότε το άλλο λικνίζοντας το παιδί. Επίσης σιγά – σιγά μπορεί να ανεβάζει τα γόνατα ανυψώνοντας το παιδί και ύστερα πάλι να τα κατεβάζει.</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676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189402" y="1168446"/>
            <a:ext cx="6096000" cy="3794180"/>
          </a:xfrm>
          <a:prstGeom prst="rect">
            <a:avLst/>
          </a:prstGeom>
        </p:spPr>
        <p:txBody>
          <a:bodyPr>
            <a:spAutoFit/>
          </a:bodyPr>
          <a:lstStyle/>
          <a:p>
            <a:pPr marL="342900" lvl="0" indent="-342900" algn="just">
              <a:lnSpc>
                <a:spcPct val="115000"/>
              </a:lnSpc>
              <a:spcAft>
                <a:spcPts val="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Η παιδαγωγός κάθεται στην καρέκλα και «χορεύει» στο ρυθμό το παιδί, καθιστό ή όρθιο πάνω στα γόνατά της. Τραγουδά ταχταρίσματα ή απαγγέλει ρυθμικά. Το παιδί μπορεί να κοιτά προς τα μπρος ή προς την παιδαγωγό.</a:t>
            </a:r>
          </a:p>
          <a:p>
            <a:pPr marL="342900" lvl="0" indent="-342900" algn="just">
              <a:lnSpc>
                <a:spcPct val="115000"/>
              </a:lnSpc>
              <a:spcAft>
                <a:spcPts val="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Η παιδαγωγός κάθεται στην καρέκλα με τα πόδια σταυροπόδι κι έχει καθίσει το παιδί στο πάνω μέρος της πατούσας της (</a:t>
            </a:r>
            <a:r>
              <a:rPr lang="el-GR" sz="1400" dirty="0" err="1" smtClean="0">
                <a:effectLst/>
                <a:latin typeface="Calibri" panose="020F0502020204030204" pitchFamily="34" charset="0"/>
                <a:ea typeface="Calibri" panose="020F0502020204030204" pitchFamily="34" charset="0"/>
                <a:cs typeface="Times New Roman" panose="02020603050405020304" pitchFamily="18" charset="0"/>
              </a:rPr>
              <a:t>κουντεπιέ</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ενώ το κρατά και από τα δυο χέρια. Τραγουδά το «έλα - έλα αλογάκι (Κυνηγού) και λικνίζει στο ρυθμό του καλπασμού (</a:t>
            </a:r>
            <a:r>
              <a:rPr lang="el-GR" sz="1400" dirty="0" err="1" smtClean="0">
                <a:effectLst/>
                <a:latin typeface="Calibri" panose="020F0502020204030204" pitchFamily="34" charset="0"/>
                <a:ea typeface="Calibri" panose="020F0502020204030204" pitchFamily="34" charset="0"/>
                <a:cs typeface="Times New Roman" panose="02020603050405020304" pitchFamily="18" charset="0"/>
              </a:rPr>
              <a:t>παρεστιγμένα</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τέταρτα ή όγδοα) το παιδί. Επίσης που και που το σηκώνει ψηλά ανυψώνοντας το πόδι της, λέγοντας </a:t>
            </a:r>
            <a:r>
              <a:rPr lang="el-GR" sz="1400" dirty="0" err="1" smtClean="0">
                <a:effectLst/>
                <a:latin typeface="Calibri" panose="020F0502020204030204" pitchFamily="34" charset="0"/>
                <a:ea typeface="Calibri" panose="020F0502020204030204" pitchFamily="34" charset="0"/>
                <a:cs typeface="Times New Roman" panose="02020603050405020304" pitchFamily="18" charset="0"/>
              </a:rPr>
              <a:t>οοοοοοοπ</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και το κατεβάζει κάτω λέγοντας στοπ. Στη συνέχεια ξαναρχίζει το τραγούδι.</a:t>
            </a:r>
          </a:p>
          <a:p>
            <a:pPr marL="342900" lvl="0" indent="-342900" algn="just">
              <a:lnSpc>
                <a:spcPct val="115000"/>
              </a:lnSpc>
              <a:spcAft>
                <a:spcPts val="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Η παιδαγωγός χορεύει ελεύθερα στο χώρο στο ρυθμό της μουσικής ενώ κρατά στην αγκαλιά της το παιδί.</a:t>
            </a:r>
          </a:p>
          <a:p>
            <a:pPr marL="342900" lvl="0" indent="-342900" algn="just">
              <a:lnSpc>
                <a:spcPct val="115000"/>
              </a:lnSpc>
              <a:spcAft>
                <a:spcPts val="100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Το παιδί πατάει πάνω στα πέλματα της παιδαγωγού ενώ εκείνη το κρατά και από τα δυο του χέρια. Περπατούν στο χώρο στο ρυθμό της μουσικής.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15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07530" y="1489435"/>
            <a:ext cx="6636470" cy="3190361"/>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l-GR" sz="1600" dirty="0" smtClean="0">
                <a:effectLst/>
                <a:latin typeface="Calibri" panose="020F0502020204030204" pitchFamily="34" charset="0"/>
                <a:ea typeface="Calibri" panose="020F0502020204030204" pitchFamily="34" charset="0"/>
                <a:cs typeface="Times New Roman" panose="02020603050405020304" pitchFamily="18" charset="0"/>
              </a:rPr>
              <a:t>Η παιδαγωγός και το παιδί πιασμένοι και από τα δυο χέρια εναλλάσσουν το βάρος τους μια στο δεξί μια στο αριστερό πόδι. Εναλλακτικά μπορεί να γίνει και από δυο μεγαλύτερα παιδιά.</a:t>
            </a:r>
          </a:p>
          <a:p>
            <a:pPr marL="342900" lvl="0" indent="-342900" algn="just">
              <a:lnSpc>
                <a:spcPct val="115000"/>
              </a:lnSpc>
              <a:spcAft>
                <a:spcPts val="0"/>
              </a:spcAft>
              <a:buFont typeface="Symbol" panose="05050102010706020507" pitchFamily="18" charset="2"/>
              <a:buChar char=""/>
            </a:pPr>
            <a:r>
              <a:rPr lang="el-GR" sz="1600" dirty="0" smtClean="0">
                <a:effectLst/>
                <a:latin typeface="Calibri" panose="020F0502020204030204" pitchFamily="34" charset="0"/>
                <a:ea typeface="Calibri" panose="020F0502020204030204" pitchFamily="34" charset="0"/>
                <a:cs typeface="Times New Roman" panose="02020603050405020304" pitchFamily="18" charset="0"/>
              </a:rPr>
              <a:t>Η παιδαγωγός πιάνει από το ένα χέρι ένα ή και δυο παιδιά και κάνουν ελεύθερα στο χώρο </a:t>
            </a:r>
            <a:r>
              <a:rPr lang="el-GR" sz="1600" dirty="0" err="1" smtClean="0">
                <a:effectLst/>
                <a:latin typeface="Calibri" panose="020F0502020204030204" pitchFamily="34" charset="0"/>
                <a:ea typeface="Calibri" panose="020F0502020204030204" pitchFamily="34" charset="0"/>
                <a:cs typeface="Times New Roman" panose="02020603050405020304" pitchFamily="18" charset="0"/>
              </a:rPr>
              <a:t>χόπλες</a:t>
            </a:r>
            <a:r>
              <a:rPr lang="el-GR" sz="1600" dirty="0" smtClean="0">
                <a:effectLst/>
                <a:latin typeface="Calibri" panose="020F0502020204030204" pitchFamily="34" charset="0"/>
                <a:ea typeface="Calibri" panose="020F0502020204030204" pitchFamily="34" charset="0"/>
                <a:cs typeface="Times New Roman" panose="02020603050405020304" pitchFamily="18" charset="0"/>
              </a:rPr>
              <a:t> στο ρυθμό της μουσικής ή του τραγουδιού. Μπορεί να γίνει και από δυο μεγαλύτερα παιδιά πιασμένα από το χέρι.</a:t>
            </a:r>
          </a:p>
          <a:p>
            <a:pPr marL="342900" lvl="0" indent="-342900" algn="just">
              <a:lnSpc>
                <a:spcPct val="115000"/>
              </a:lnSpc>
              <a:spcAft>
                <a:spcPts val="0"/>
              </a:spcAft>
              <a:buFont typeface="Symbol" panose="05050102010706020507" pitchFamily="18" charset="2"/>
              <a:buChar char=""/>
            </a:pPr>
            <a:r>
              <a:rPr lang="el-GR" sz="1600" dirty="0" smtClean="0">
                <a:effectLst/>
                <a:latin typeface="Calibri" panose="020F0502020204030204" pitchFamily="34" charset="0"/>
                <a:ea typeface="Calibri" panose="020F0502020204030204" pitchFamily="34" charset="0"/>
                <a:cs typeface="Times New Roman" panose="02020603050405020304" pitchFamily="18" charset="0"/>
              </a:rPr>
              <a:t>Η παιδαγωγός χορεύει ελεύθερα στο χώρο πετώντας ένα μπαλόνι ψηλά στο ρυθμό (</a:t>
            </a:r>
            <a:r>
              <a:rPr lang="el-GR" sz="1600" dirty="0" err="1" smtClean="0">
                <a:effectLst/>
                <a:latin typeface="Calibri" panose="020F0502020204030204" pitchFamily="34" charset="0"/>
                <a:ea typeface="Calibri" panose="020F0502020204030204" pitchFamily="34" charset="0"/>
                <a:cs typeface="Times New Roman" panose="02020603050405020304" pitchFamily="18" charset="0"/>
              </a:rPr>
              <a:t>μακροκτύπους</a:t>
            </a:r>
            <a:r>
              <a:rPr lang="el-GR" sz="1600" dirty="0" smtClean="0">
                <a:effectLst/>
                <a:latin typeface="Calibri" panose="020F0502020204030204" pitchFamily="34" charset="0"/>
                <a:ea typeface="Calibri" panose="020F0502020204030204" pitchFamily="34" charset="0"/>
                <a:cs typeface="Times New Roman" panose="02020603050405020304" pitchFamily="18" charset="0"/>
              </a:rPr>
              <a:t>),  ή κουνώντας στον αέρα μια κορδέλα. Προσπαθεί να αποδώσει με την κίνησή της το ρυθμό και τη ροή της μουσικής. Τα παιδιά την ακολουθούν ελεύθερα στο χώρο, με κορδέλες ή μπαλόνια.</a:t>
            </a:r>
          </a:p>
        </p:txBody>
      </p:sp>
    </p:spTree>
    <p:extLst>
      <p:ext uri="{BB962C8B-B14F-4D97-AF65-F5344CB8AC3E}">
        <p14:creationId xmlns:p14="http://schemas.microsoft.com/office/powerpoint/2010/main" val="310935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09188" y="1084083"/>
            <a:ext cx="6136849" cy="4304255"/>
          </a:xfrm>
          <a:prstGeom prst="rect">
            <a:avLst/>
          </a:prstGeom>
        </p:spPr>
        <p:txBody>
          <a:bodyPr wrap="square">
            <a:spAutoFit/>
          </a:bodyPr>
          <a:lstStyle/>
          <a:p>
            <a:pPr marL="457200" algn="ctr">
              <a:lnSpc>
                <a:spcPct val="115000"/>
              </a:lnSpc>
              <a:spcAft>
                <a:spcPts val="0"/>
              </a:spcAft>
            </a:pPr>
            <a:r>
              <a:rPr lang="el-GR" sz="1400" b="1" dirty="0" smtClean="0">
                <a:effectLst/>
                <a:latin typeface="Calibri" panose="020F0502020204030204" pitchFamily="34" charset="0"/>
                <a:ea typeface="Calibri" panose="020F0502020204030204" pitchFamily="34" charset="0"/>
                <a:cs typeface="Times New Roman" panose="02020603050405020304" pitchFamily="18" charset="0"/>
              </a:rPr>
              <a:t>Κρουστά και μελωδικά οργανάκια – ρυθμός και κίνηση</a:t>
            </a:r>
          </a:p>
          <a:p>
            <a:pPr marL="457200" algn="ctr">
              <a:lnSpc>
                <a:spcPct val="115000"/>
              </a:lnSpc>
              <a:spcAft>
                <a:spcPts val="0"/>
              </a:spcAft>
            </a:pPr>
            <a:endParaRPr lang="el-G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Τα παιδιά καθισμένα σε κύκλο, εξερευνούν τους ήχους που παράγουν τα κρουστά και μελωδικά οργανάκια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Orff</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Όλα τα παιδιά κρατούν από δυο ξυλάκια (</a:t>
            </a:r>
            <a:r>
              <a:rPr lang="el-GR" sz="1400" dirty="0" err="1" smtClean="0">
                <a:effectLst/>
                <a:latin typeface="Calibri" panose="020F0502020204030204" pitchFamily="34" charset="0"/>
                <a:ea typeface="Calibri" panose="020F0502020204030204" pitchFamily="34" charset="0"/>
                <a:cs typeface="Times New Roman" panose="02020603050405020304" pitchFamily="18" charset="0"/>
              </a:rPr>
              <a:t>κλάβες</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Η παιδαγωγός τα παροτρύνει να εξερευνήσουν με ποιους τρόπους μπορούν να βγάλουν ήχο (μεταξύ τους, χτυπώντας τα στο πάτωμα, τρίβοντάς τα κλπ.) Στη συνέχεια συνοδεύουν ένα τραγούδι ρυθμικά με τα ξυλάκια πχ. Κουκουβάγια. Εναλλακτικά χτυπούν μόνο σε ορισμένα μέρη του τραγουδιού πχ. στο «</a:t>
            </a:r>
            <a:r>
              <a:rPr lang="el-GR" sz="1400" dirty="0" err="1" smtClean="0">
                <a:effectLst/>
                <a:latin typeface="Calibri" panose="020F0502020204030204" pitchFamily="34" charset="0"/>
                <a:ea typeface="Calibri" panose="020F0502020204030204" pitchFamily="34" charset="0"/>
                <a:cs typeface="Times New Roman" panose="02020603050405020304" pitchFamily="18" charset="0"/>
              </a:rPr>
              <a:t>κουκουβά</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Το ίδιο κάνουν και με τα άλλα οργανάκια. Εναλλακτικά συνοδεύουν ένα μουσικό κομμάτι που παίζεται από το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cd player</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με ένα οργανάκι της επιλογής τους.</a:t>
            </a:r>
          </a:p>
          <a:p>
            <a:pPr marL="342900" lvl="0" indent="-342900" algn="just">
              <a:lnSpc>
                <a:spcPct val="115000"/>
              </a:lnSpc>
              <a:spcAft>
                <a:spcPts val="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Εξερευνούν πώς να παράγουν απαλούς και δυνατούς ήχους με τα οργανάκια, να δυναμώνουν και να ελαττώνουν τον ήχο σταδιακά.</a:t>
            </a:r>
          </a:p>
          <a:p>
            <a:pPr marL="342900" lvl="0" indent="-342900" algn="just">
              <a:lnSpc>
                <a:spcPct val="115000"/>
              </a:lnSpc>
              <a:spcAft>
                <a:spcPts val="1000"/>
              </a:spcAft>
              <a:buFont typeface="Symbol" panose="05050102010706020507" pitchFamily="18" charset="2"/>
              <a:buChar char=""/>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 Συνοδεύουν ηχητικά με τα οργανάκια ή άλλους ήχους που κάνουν με το στόμα και το σώμα, μια ιστορία που εξιστορεί η παιδαγωγός ( </a:t>
            </a:r>
            <a:r>
              <a:rPr lang="el-GR" sz="1400" dirty="0" err="1" smtClean="0">
                <a:effectLst/>
                <a:latin typeface="Calibri" panose="020F0502020204030204" pitchFamily="34" charset="0"/>
                <a:ea typeface="Calibri" panose="020F0502020204030204" pitchFamily="34" charset="0"/>
                <a:cs typeface="Times New Roman" panose="02020603050405020304" pitchFamily="18" charset="0"/>
              </a:rPr>
              <a:t>ηχοϊστορία</a:t>
            </a: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82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612" y="2471737"/>
            <a:ext cx="2390775" cy="1914525"/>
          </a:xfrm>
          <a:prstGeom prst="rect">
            <a:avLst/>
          </a:prstGeom>
        </p:spPr>
      </p:pic>
    </p:spTree>
    <p:extLst>
      <p:ext uri="{BB962C8B-B14F-4D97-AF65-F5344CB8AC3E}">
        <p14:creationId xmlns:p14="http://schemas.microsoft.com/office/powerpoint/2010/main" val="363335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02715" y="0"/>
            <a:ext cx="4986570" cy="6858000"/>
          </a:xfrm>
          <a:prstGeom prst="rect">
            <a:avLst/>
          </a:prstGeom>
        </p:spPr>
      </p:pic>
    </p:spTree>
    <p:extLst>
      <p:ext uri="{BB962C8B-B14F-4D97-AF65-F5344CB8AC3E}">
        <p14:creationId xmlns:p14="http://schemas.microsoft.com/office/powerpoint/2010/main" val="133420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02715" y="0"/>
            <a:ext cx="4986570" cy="6858000"/>
          </a:xfrm>
          <a:prstGeom prst="rect">
            <a:avLst/>
          </a:prstGeom>
        </p:spPr>
      </p:pic>
    </p:spTree>
    <p:extLst>
      <p:ext uri="{BB962C8B-B14F-4D97-AF65-F5344CB8AC3E}">
        <p14:creationId xmlns:p14="http://schemas.microsoft.com/office/powerpoint/2010/main" val="85646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02715" y="0"/>
            <a:ext cx="4986570" cy="6858000"/>
          </a:xfrm>
          <a:prstGeom prst="rect">
            <a:avLst/>
          </a:prstGeom>
        </p:spPr>
      </p:pic>
    </p:spTree>
    <p:extLst>
      <p:ext uri="{BB962C8B-B14F-4D97-AF65-F5344CB8AC3E}">
        <p14:creationId xmlns:p14="http://schemas.microsoft.com/office/powerpoint/2010/main" val="225582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02715" y="0"/>
            <a:ext cx="4986570" cy="6858000"/>
          </a:xfrm>
          <a:prstGeom prst="rect">
            <a:avLst/>
          </a:prstGeom>
        </p:spPr>
      </p:pic>
    </p:spTree>
    <p:extLst>
      <p:ext uri="{BB962C8B-B14F-4D97-AF65-F5344CB8AC3E}">
        <p14:creationId xmlns:p14="http://schemas.microsoft.com/office/powerpoint/2010/main" val="158687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116" y="0"/>
            <a:ext cx="9431767" cy="6858000"/>
          </a:xfrm>
          <a:prstGeom prst="rect">
            <a:avLst/>
          </a:prstGeom>
        </p:spPr>
      </p:pic>
    </p:spTree>
    <p:extLst>
      <p:ext uri="{BB962C8B-B14F-4D97-AF65-F5344CB8AC3E}">
        <p14:creationId xmlns:p14="http://schemas.microsoft.com/office/powerpoint/2010/main" val="238700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116" y="0"/>
            <a:ext cx="9431767" cy="6858000"/>
          </a:xfrm>
          <a:prstGeom prst="rect">
            <a:avLst/>
          </a:prstGeom>
        </p:spPr>
      </p:pic>
    </p:spTree>
    <p:extLst>
      <p:ext uri="{BB962C8B-B14F-4D97-AF65-F5344CB8AC3E}">
        <p14:creationId xmlns:p14="http://schemas.microsoft.com/office/powerpoint/2010/main" val="73143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123414" y="384922"/>
            <a:ext cx="6096000" cy="5910016"/>
          </a:xfrm>
          <a:prstGeom prst="rect">
            <a:avLst/>
          </a:prstGeom>
        </p:spPr>
        <p:txBody>
          <a:bodyPr>
            <a:spAutoFit/>
          </a:bodyPr>
          <a:lstStyle/>
          <a:p>
            <a:pPr algn="just">
              <a:spcAft>
                <a:spcPts val="0"/>
              </a:spcAft>
            </a:pPr>
            <a:r>
              <a:rPr lang="el-GR" sz="1200" b="1" dirty="0" smtClean="0">
                <a:effectLst/>
                <a:latin typeface="Times New Roman" panose="02020603050405020304" pitchFamily="18" charset="0"/>
                <a:ea typeface="Times New Roman" panose="02020603050405020304" pitchFamily="18" charset="0"/>
              </a:rPr>
              <a:t>Μουσικοκινητικές δραστηριότητες για παιδιά ηλικίας 0 – 18 μηνών.</a:t>
            </a:r>
            <a:endParaRPr lang="el-GR" sz="1200" dirty="0" smtClean="0">
              <a:effectLst/>
              <a:latin typeface="Times New Roman" panose="02020603050405020304" pitchFamily="18" charset="0"/>
              <a:ea typeface="Times New Roman" panose="02020603050405020304" pitchFamily="18" charset="0"/>
            </a:endParaRPr>
          </a:p>
          <a:p>
            <a:pPr algn="just">
              <a:spcAft>
                <a:spcPts val="0"/>
              </a:spcAft>
            </a:pPr>
            <a:r>
              <a:rPr lang="el-GR" sz="1200" b="1" dirty="0" smtClean="0">
                <a:effectLst/>
                <a:latin typeface="Times New Roman" panose="02020603050405020304" pitchFamily="18" charset="0"/>
                <a:ea typeface="Times New Roman" panose="02020603050405020304" pitchFamily="18" charset="0"/>
              </a:rPr>
              <a:t> </a:t>
            </a:r>
            <a:endParaRPr lang="el-GR" sz="1200" dirty="0" smtClean="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l-GR" sz="1400" dirty="0" smtClean="0">
                <a:effectLst/>
                <a:latin typeface="Times New Roman" panose="02020603050405020304" pitchFamily="18" charset="0"/>
                <a:ea typeface="Times New Roman" panose="02020603050405020304" pitchFamily="18" charset="0"/>
              </a:rPr>
              <a:t>Τραγουδήστε με εκφραστική φωνή, σε μέτρια ένταση ενώ διατηρείτε σωματική επαφή ή επαφή με τα μάτια.  Τα τραγούδια για αυτή την ηλικία θα πρέπει να έχουν μικρή διάρκεια, επαναλήψεις, απλά ρυθμικά και μελωδικά μοτίβα (μικρά διαστήματα, όχι απότομα πηδήματα) και μικρό τονικό εύρος (περίπου από το μεσαίο ντο ως και μια οκτάβα πάνω).</a:t>
            </a:r>
          </a:p>
          <a:p>
            <a:pPr marL="342900" lvl="0" indent="-342900" algn="just">
              <a:lnSpc>
                <a:spcPct val="115000"/>
              </a:lnSpc>
              <a:spcAft>
                <a:spcPts val="1000"/>
              </a:spcAft>
              <a:buFont typeface="Symbol" panose="05050102010706020507" pitchFamily="18" charset="2"/>
              <a:buChar char=""/>
            </a:pPr>
            <a:r>
              <a:rPr lang="el-GR" sz="1400" dirty="0" err="1" smtClean="0">
                <a:effectLst/>
                <a:latin typeface="Times New Roman" panose="02020603050405020304" pitchFamily="18" charset="0"/>
                <a:ea typeface="Times New Roman" panose="02020603050405020304" pitchFamily="18" charset="0"/>
              </a:rPr>
              <a:t>Κοιμήστε</a:t>
            </a:r>
            <a:r>
              <a:rPr lang="el-GR" sz="1400" dirty="0" smtClean="0">
                <a:effectLst/>
                <a:latin typeface="Times New Roman" panose="02020603050405020304" pitchFamily="18" charset="0"/>
                <a:ea typeface="Times New Roman" panose="02020603050405020304" pitchFamily="18" charset="0"/>
              </a:rPr>
              <a:t> το με νανουρίσματα, ενώ το κουνάτε ρυθμικά στην αγκαλιά σας ή στην κούνια.</a:t>
            </a:r>
          </a:p>
          <a:p>
            <a:pPr marL="342900" lvl="0" indent="-342900" algn="just">
              <a:lnSpc>
                <a:spcPct val="115000"/>
              </a:lnSpc>
              <a:spcAft>
                <a:spcPts val="1000"/>
              </a:spcAft>
              <a:buFont typeface="Symbol" panose="05050102010706020507" pitchFamily="18" charset="2"/>
              <a:buChar char=""/>
            </a:pPr>
            <a:r>
              <a:rPr lang="el-GR" sz="1400" dirty="0" smtClean="0">
                <a:effectLst/>
                <a:latin typeface="Times New Roman" panose="02020603050405020304" pitchFamily="18" charset="0"/>
                <a:ea typeface="Times New Roman" panose="02020603050405020304" pitchFamily="18" charset="0"/>
              </a:rPr>
              <a:t>Ξυπνήστε το με ταχταρίσματα και χαρούμενα τραγούδια ενώ το βοηθάτε να χοροπηδά στα γόνατά σας.  Δείξτε ευαισθησία στη διάθεση του παιδιού.  Μη συνεχίζετε μια δραστηριότητα ή ένα τραγούδι που δεν ευχαριστεί το παιδί.</a:t>
            </a:r>
          </a:p>
          <a:p>
            <a:pPr marL="342900" lvl="0" indent="-342900" algn="just">
              <a:lnSpc>
                <a:spcPct val="115000"/>
              </a:lnSpc>
              <a:spcAft>
                <a:spcPts val="1000"/>
              </a:spcAft>
              <a:buFont typeface="Symbol" panose="05050102010706020507" pitchFamily="18" charset="2"/>
              <a:buChar char=""/>
            </a:pPr>
            <a:r>
              <a:rPr lang="el-GR" sz="1400" dirty="0" smtClean="0">
                <a:effectLst/>
                <a:latin typeface="Times New Roman" panose="02020603050405020304" pitchFamily="18" charset="0"/>
                <a:ea typeface="Times New Roman" panose="02020603050405020304" pitchFamily="18" charset="0"/>
              </a:rPr>
              <a:t>Τραγουδήστε  μικρά μελωδικά μοτίβα, που έχετε επιλέξει από τα τραγούδια, δίνοντας του τον απαραίτητο χρόνο να τα επεξεργαστεί εσωτερικά κι ίσως να αντιδράσει με το δικό του τρόπο.  Ακόμη κι αν το παιδί δεν αντιδράσει με εμφανείς συμπεριφορές, μια παρατεταμένη ματιά ή σιωπή είναι ασφαλείς ενδείξεις ότι το παιδί επεξεργάζεται τα ηχητικά ερεθίσματα.  Επαναλάβετε τις δικές του φωνητικές προσπάθειες ενισχύοντας την εμπιστοσύνη του στις ικανότητες του.</a:t>
            </a:r>
          </a:p>
          <a:p>
            <a:pPr marL="342900" lvl="0" indent="-342900" algn="just">
              <a:lnSpc>
                <a:spcPct val="115000"/>
              </a:lnSpc>
              <a:spcAft>
                <a:spcPts val="1000"/>
              </a:spcAft>
              <a:buFont typeface="Symbol" panose="05050102010706020507" pitchFamily="18" charset="2"/>
              <a:buChar char=""/>
            </a:pPr>
            <a:r>
              <a:rPr lang="el-GR" sz="1400" dirty="0" smtClean="0">
                <a:effectLst/>
                <a:latin typeface="Times New Roman" panose="02020603050405020304" pitchFamily="18" charset="0"/>
                <a:ea typeface="Times New Roman" panose="02020603050405020304" pitchFamily="18" charset="0"/>
              </a:rPr>
              <a:t>Απαγγείλετε στίχους, χρωματίζοντας τη φωνή σας (π.χ. Ανέβηκα στη πιπεριά…) και μικρά ρυθμικά μοτίβα με ουδέτερες συλλαβές (π.χ. </a:t>
            </a:r>
            <a:r>
              <a:rPr lang="el-GR" sz="1400" dirty="0" err="1" smtClean="0">
                <a:effectLst/>
                <a:latin typeface="Times New Roman" panose="02020603050405020304" pitchFamily="18" charset="0"/>
                <a:ea typeface="Times New Roman" panose="02020603050405020304" pitchFamily="18" charset="0"/>
              </a:rPr>
              <a:t>παμ</a:t>
            </a:r>
            <a:r>
              <a:rPr lang="el-GR" sz="1400" dirty="0" smtClean="0">
                <a:effectLst/>
                <a:latin typeface="Times New Roman" panose="02020603050405020304" pitchFamily="18" charset="0"/>
                <a:ea typeface="Times New Roman" panose="02020603050405020304" pitchFamily="18" charset="0"/>
              </a:rPr>
              <a:t> </a:t>
            </a:r>
            <a:r>
              <a:rPr lang="el-GR" sz="1400" dirty="0" err="1" smtClean="0">
                <a:effectLst/>
                <a:latin typeface="Times New Roman" panose="02020603050405020304" pitchFamily="18" charset="0"/>
                <a:ea typeface="Times New Roman" panose="02020603050405020304" pitchFamily="18" charset="0"/>
              </a:rPr>
              <a:t>τίρι</a:t>
            </a:r>
            <a:r>
              <a:rPr lang="el-GR" sz="1400" dirty="0" smtClean="0">
                <a:effectLst/>
                <a:latin typeface="Times New Roman" panose="02020603050405020304" pitchFamily="18" charset="0"/>
                <a:ea typeface="Times New Roman" panose="02020603050405020304" pitchFamily="18" charset="0"/>
              </a:rPr>
              <a:t> </a:t>
            </a:r>
            <a:r>
              <a:rPr lang="el-GR" sz="1400" dirty="0" err="1" smtClean="0">
                <a:effectLst/>
                <a:latin typeface="Times New Roman" panose="02020603050405020304" pitchFamily="18" charset="0"/>
                <a:ea typeface="Times New Roman" panose="02020603050405020304" pitchFamily="18" charset="0"/>
              </a:rPr>
              <a:t>ραμ</a:t>
            </a:r>
            <a:r>
              <a:rPr lang="el-GR" sz="1400" dirty="0" smtClean="0">
                <a:effectLst/>
                <a:latin typeface="Times New Roman" panose="02020603050405020304" pitchFamily="18" charset="0"/>
                <a:ea typeface="Times New Roman" panose="02020603050405020304" pitchFamily="18" charset="0"/>
              </a:rPr>
              <a:t> </a:t>
            </a:r>
            <a:r>
              <a:rPr lang="el-GR" sz="1400" dirty="0" err="1" smtClean="0">
                <a:effectLst/>
                <a:latin typeface="Times New Roman" panose="02020603050405020304" pitchFamily="18" charset="0"/>
                <a:ea typeface="Times New Roman" panose="02020603050405020304" pitchFamily="18" charset="0"/>
              </a:rPr>
              <a:t>παμ</a:t>
            </a:r>
            <a:r>
              <a:rPr lang="el-GR" sz="1400" dirty="0" smtClean="0">
                <a:effectLst/>
                <a:latin typeface="Times New Roman" panose="02020603050405020304" pitchFamily="18" charset="0"/>
                <a:ea typeface="Times New Roman" panose="02020603050405020304" pitchFamily="18" charset="0"/>
              </a:rPr>
              <a:t>).</a:t>
            </a:r>
            <a:endParaRPr lang="el-G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082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34878" y="1179645"/>
            <a:ext cx="6096000" cy="2806602"/>
          </a:xfrm>
          <a:prstGeom prst="rect">
            <a:avLst/>
          </a:prstGeom>
        </p:spPr>
        <p:txBody>
          <a:bodyPr>
            <a:spAutoFit/>
          </a:bodyPr>
          <a:lstStyle/>
          <a:p>
            <a:pPr marL="342900" lvl="0" indent="-342900" algn="just">
              <a:lnSpc>
                <a:spcPct val="115000"/>
              </a:lnSpc>
              <a:spcAft>
                <a:spcPts val="1000"/>
              </a:spcAft>
              <a:buFont typeface="Symbol" panose="05050102010706020507" pitchFamily="18" charset="2"/>
              <a:buChar char=""/>
            </a:pPr>
            <a:r>
              <a:rPr lang="el-GR" sz="1400" dirty="0" smtClean="0">
                <a:effectLst/>
                <a:latin typeface="Times New Roman" panose="02020603050405020304" pitchFamily="18" charset="0"/>
                <a:ea typeface="Times New Roman" panose="02020603050405020304" pitchFamily="18" charset="0"/>
              </a:rPr>
              <a:t>Ενθαρρύνετε το παιδί να ανταποκρίνεται στο τραγούδι σας με δικά του ψελλίσματα και ήχους.  Διατηρείτε επαφή με τα μάτια και χαμογελάτε του.  Με αυτό τον τρόπο θα αποκτήσει ενδιαφέρον σε αυτό που κάνετε κι εμπιστοσύνη στις δικές του ικανότητες.</a:t>
            </a:r>
          </a:p>
          <a:p>
            <a:pPr marL="342900" lvl="0" indent="-342900" algn="just">
              <a:lnSpc>
                <a:spcPct val="115000"/>
              </a:lnSpc>
              <a:spcAft>
                <a:spcPts val="1000"/>
              </a:spcAft>
              <a:buFont typeface="Symbol" panose="05050102010706020507" pitchFamily="18" charset="2"/>
              <a:buChar char=""/>
            </a:pPr>
            <a:r>
              <a:rPr lang="el-GR" sz="1400" dirty="0" smtClean="0">
                <a:effectLst/>
                <a:latin typeface="Times New Roman" panose="02020603050405020304" pitchFamily="18" charset="0"/>
                <a:ea typeface="Times New Roman" panose="02020603050405020304" pitchFamily="18" charset="0"/>
              </a:rPr>
              <a:t>Παίξτε ηχογραφημένη μουσική, σε μέτρια ένταση, σε ποικιλία στυλ την ώρα που ασχολείται με άλλες δραστηριότητες, π.χ. φαγητό, μπάνιο, παιχνίδι.</a:t>
            </a:r>
          </a:p>
          <a:p>
            <a:pPr marL="342900" lvl="0" indent="-342900" algn="just">
              <a:lnSpc>
                <a:spcPct val="115000"/>
              </a:lnSpc>
              <a:spcAft>
                <a:spcPts val="1000"/>
              </a:spcAft>
              <a:buFont typeface="Symbol" panose="05050102010706020507" pitchFamily="18" charset="2"/>
              <a:buChar char=""/>
            </a:pPr>
            <a:r>
              <a:rPr lang="el-GR" sz="1400" dirty="0" smtClean="0">
                <a:effectLst/>
                <a:latin typeface="Times New Roman" panose="02020603050405020304" pitchFamily="18" charset="0"/>
                <a:ea typeface="Times New Roman" panose="02020603050405020304" pitchFamily="18" charset="0"/>
              </a:rPr>
              <a:t>Δώστε του τη δυνατότητα να πειραματισθεί με μουσικά όργανα και αντικείμενα που παράγουν ήχους, να τα χτυπήσει, να τα κουνήσει κ. λ. π. Δείξτε του τον τρόπο με τον οποίο παράγει ήχο ένα κρουστό ή μελωδικό όργανο, αλλά ενθαρρύνεται τον πειραματισμό.</a:t>
            </a:r>
            <a:endParaRPr lang="el-G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025213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954</Words>
  <Application>Microsoft Office PowerPoint</Application>
  <PresentationFormat>Ευρεία οθόνη</PresentationFormat>
  <Paragraphs>80</Paragraphs>
  <Slides>17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Arial</vt:lpstr>
      <vt:lpstr>Calibri</vt:lpstr>
      <vt:lpstr>Calibri Light</vt:lpstr>
      <vt:lpstr>Symbol</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Λογαριασμός Microsoft</cp:lastModifiedBy>
  <cp:revision>18</cp:revision>
  <dcterms:created xsi:type="dcterms:W3CDTF">2020-10-16T08:30:24Z</dcterms:created>
  <dcterms:modified xsi:type="dcterms:W3CDTF">2022-03-31T07:51:39Z</dcterms:modified>
</cp:coreProperties>
</file>