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316" r:id="rId2"/>
    <p:sldId id="319" r:id="rId3"/>
    <p:sldId id="256" r:id="rId4"/>
    <p:sldId id="317" r:id="rId5"/>
    <p:sldId id="320" r:id="rId6"/>
    <p:sldId id="321" r:id="rId7"/>
    <p:sldId id="322" r:id="rId8"/>
    <p:sldId id="323" r:id="rId9"/>
    <p:sldId id="324" r:id="rId10"/>
    <p:sldId id="326" r:id="rId11"/>
    <p:sldId id="339" r:id="rId12"/>
    <p:sldId id="328" r:id="rId13"/>
    <p:sldId id="330" r:id="rId14"/>
    <p:sldId id="335" r:id="rId15"/>
    <p:sldId id="331" r:id="rId16"/>
    <p:sldId id="332" r:id="rId17"/>
    <p:sldId id="334" r:id="rId18"/>
    <p:sldId id="337" r:id="rId19"/>
    <p:sldId id="340" r:id="rId20"/>
    <p:sldId id="342" r:id="rId21"/>
    <p:sldId id="341" r:id="rId22"/>
    <p:sldId id="336" r:id="rId23"/>
    <p:sldId id="343" r:id="rId2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316"/>
            <p14:sldId id="319"/>
            <p14:sldId id="256"/>
            <p14:sldId id="317"/>
            <p14:sldId id="320"/>
            <p14:sldId id="321"/>
            <p14:sldId id="322"/>
            <p14:sldId id="323"/>
            <p14:sldId id="324"/>
            <p14:sldId id="326"/>
            <p14:sldId id="339"/>
            <p14:sldId id="328"/>
            <p14:sldId id="330"/>
            <p14:sldId id="335"/>
            <p14:sldId id="331"/>
            <p14:sldId id="332"/>
            <p14:sldId id="334"/>
            <p14:sldId id="337"/>
            <p14:sldId id="340"/>
            <p14:sldId id="342"/>
            <p14:sldId id="341"/>
            <p14:sldId id="336"/>
            <p14:sldId id="343"/>
          </p14:sldIdLst>
        </p14:section>
        <p14:section name="Untitled Section" id="{0F1CB131-A6BD-43D0-B8D4-1F27CEF7A05E}">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A9C571"/>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53" autoAdjust="0"/>
    <p:restoredTop sz="99225" autoAdjust="0"/>
  </p:normalViewPr>
  <p:slideViewPr>
    <p:cSldViewPr>
      <p:cViewPr varScale="1">
        <p:scale>
          <a:sx n="68" d="100"/>
          <a:sy n="68" d="100"/>
        </p:scale>
        <p:origin x="1578" y="66"/>
      </p:cViewPr>
      <p:guideLst>
        <p:guide orient="horz" pos="2160"/>
        <p:guide pos="2880"/>
      </p:guideLst>
    </p:cSldViewPr>
  </p:slideViewPr>
  <p:outlineViewPr>
    <p:cViewPr>
      <p:scale>
        <a:sx n="33" d="100"/>
        <a:sy n="33" d="100"/>
      </p:scale>
      <p:origin x="0" y="16291"/>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56" d="100"/>
          <a:sy n="56" d="100"/>
        </p:scale>
        <p:origin x="-282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CFD7A56-D9CE-4A30-9981-24668E44A839}" type="datetimeFigureOut">
              <a:rPr lang="en-US" smtClean="0"/>
              <a:pPr/>
              <a:t>9/1/2022</a:t>
            </a:fld>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2D04CD5-1F18-4F38-AECE-19F930C3C185}" type="slidenum">
              <a:rPr lang="en-US" smtClean="0"/>
              <a:pPr/>
              <a:t>‹#›</a:t>
            </a:fld>
            <a:endParaRPr lang="en-US"/>
          </a:p>
        </p:txBody>
      </p:sp>
      <p:pic>
        <p:nvPicPr>
          <p:cNvPr id="6"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36912" y="51"/>
            <a:ext cx="476250" cy="454025"/>
          </a:xfrm>
          <a:prstGeom prst="rect">
            <a:avLst/>
          </a:prstGeom>
          <a:noFill/>
          <a:extLst>
            <a:ext uri="{909E8E84-426E-40DD-AFC4-6F175D3DCCD1}">
              <a14:hiddenFill xmlns:a14="http://schemas.microsoft.com/office/drawing/2010/main">
                <a:solidFill>
                  <a:srgbClr val="FFFFFF"/>
                </a:solidFill>
              </a14:hiddenFill>
            </a:ext>
          </a:extLst>
        </p:spPr>
      </p:pic>
      <p:pic>
        <p:nvPicPr>
          <p:cNvPr id="7" name="Εικόνα 1"/>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4624" y="26789"/>
            <a:ext cx="457200" cy="44767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548680" y="65960"/>
            <a:ext cx="2016224" cy="369332"/>
          </a:xfrm>
          <a:prstGeom prst="rect">
            <a:avLst/>
          </a:prstGeom>
        </p:spPr>
        <p:txBody>
          <a:bodyPr wrap="square">
            <a:spAutoFit/>
          </a:bodyPr>
          <a:lstStyle/>
          <a:p>
            <a:pPr algn="ctr"/>
            <a:r>
              <a:rPr lang="el-GR" sz="900" b="1" kern="1200" dirty="0">
                <a:solidFill>
                  <a:schemeClr val="tx1"/>
                </a:solidFill>
                <a:effectLst/>
                <a:latin typeface="+mn-lt"/>
                <a:ea typeface="+mn-ea"/>
                <a:cs typeface="+mn-cs"/>
              </a:rPr>
              <a:t>Πανεπιστήμιο Αιγαίου</a:t>
            </a:r>
          </a:p>
          <a:p>
            <a:pPr algn="ctr"/>
            <a:r>
              <a:rPr lang="el-GR" sz="900" b="1" kern="1200" dirty="0">
                <a:solidFill>
                  <a:schemeClr val="tx1"/>
                </a:solidFill>
                <a:effectLst/>
                <a:latin typeface="+mn-lt"/>
                <a:ea typeface="+mn-ea"/>
                <a:cs typeface="+mn-cs"/>
              </a:rPr>
              <a:t>ΠΜΣ «Περιβαλλοντική Εκπαίδευση»</a:t>
            </a:r>
            <a:endParaRPr lang="en-US" sz="900" dirty="0"/>
          </a:p>
        </p:txBody>
      </p:sp>
      <p:sp>
        <p:nvSpPr>
          <p:cNvPr id="9" name="Rectangle 6"/>
          <p:cNvSpPr>
            <a:spLocks noChangeArrowheads="1"/>
          </p:cNvSpPr>
          <p:nvPr/>
        </p:nvSpPr>
        <p:spPr bwMode="auto">
          <a:xfrm>
            <a:off x="44624" y="8667164"/>
            <a:ext cx="25922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3870325" algn="ctr"/>
                <a:tab pos="5486400" algn="r"/>
              </a:tabLst>
            </a:pP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Παραγωγή εκπαιδευτικού υλικού στο γνωστικό</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b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b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πεδίο «Περιβαλλοντική Εκπαίδευση»</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6739741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1/9/2022</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
        <p:nvSpPr>
          <p:cNvPr id="8" name="Rectangle 6"/>
          <p:cNvSpPr>
            <a:spLocks noChangeArrowheads="1"/>
          </p:cNvSpPr>
          <p:nvPr/>
        </p:nvSpPr>
        <p:spPr bwMode="auto">
          <a:xfrm>
            <a:off x="44624" y="8760936"/>
            <a:ext cx="25922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3870325" algn="ctr"/>
                <a:tab pos="5486400" algn="r"/>
              </a:tabLst>
            </a:pP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Παραγωγή εκπαιδευτικού υλικού στο γνωστικό</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b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b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πεδίο «Περιβαλλοντική Εκπαίδευση»</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pic>
        <p:nvPicPr>
          <p:cNvPr id="9"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36912" y="51"/>
            <a:ext cx="476250" cy="454025"/>
          </a:xfrm>
          <a:prstGeom prst="rect">
            <a:avLst/>
          </a:prstGeom>
          <a:noFill/>
          <a:extLst>
            <a:ext uri="{909E8E84-426E-40DD-AFC4-6F175D3DCCD1}">
              <a14:hiddenFill xmlns:a14="http://schemas.microsoft.com/office/drawing/2010/main">
                <a:solidFill>
                  <a:srgbClr val="FFFFFF"/>
                </a:solidFill>
              </a14:hiddenFill>
            </a:ext>
          </a:extLst>
        </p:spPr>
      </p:pic>
      <p:pic>
        <p:nvPicPr>
          <p:cNvPr id="10" name="Εικόνα 1"/>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4624" y="26789"/>
            <a:ext cx="457200" cy="447675"/>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548680" y="65960"/>
            <a:ext cx="2016224" cy="369332"/>
          </a:xfrm>
          <a:prstGeom prst="rect">
            <a:avLst/>
          </a:prstGeom>
        </p:spPr>
        <p:txBody>
          <a:bodyPr wrap="square">
            <a:spAutoFit/>
          </a:bodyPr>
          <a:lstStyle/>
          <a:p>
            <a:pPr algn="ctr"/>
            <a:r>
              <a:rPr lang="el-GR" sz="900" b="1" kern="1200" dirty="0">
                <a:solidFill>
                  <a:schemeClr val="tx1"/>
                </a:solidFill>
                <a:effectLst/>
                <a:latin typeface="+mn-lt"/>
                <a:ea typeface="+mn-ea"/>
                <a:cs typeface="+mn-cs"/>
              </a:rPr>
              <a:t>Πανεπιστήμιο Αιγαίου</a:t>
            </a:r>
          </a:p>
          <a:p>
            <a:pPr algn="ctr"/>
            <a:r>
              <a:rPr lang="el-GR" sz="900" b="1" kern="1200" dirty="0">
                <a:solidFill>
                  <a:schemeClr val="tx1"/>
                </a:solidFill>
                <a:effectLst/>
                <a:latin typeface="+mn-lt"/>
                <a:ea typeface="+mn-ea"/>
                <a:cs typeface="+mn-cs"/>
              </a:rPr>
              <a:t>ΠΜΣ «Περιβαλλοντική Εκπαίδευση»</a:t>
            </a:r>
            <a:endParaRPr lang="en-US" sz="900" dirty="0"/>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a:t>
            </a:fld>
            <a:endParaRPr lang="el-GR"/>
          </a:p>
        </p:txBody>
      </p:sp>
    </p:spTree>
    <p:extLst>
      <p:ext uri="{BB962C8B-B14F-4D97-AF65-F5344CB8AC3E}">
        <p14:creationId xmlns:p14="http://schemas.microsoft.com/office/powerpoint/2010/main" val="3992812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2" name="Text Box 2"/>
          <p:cNvSpPr txBox="1">
            <a:spLocks noChangeArrowheads="1"/>
          </p:cNvSpPr>
          <p:nvPr userDrawn="1"/>
        </p:nvSpPr>
        <p:spPr bwMode="auto">
          <a:xfrm>
            <a:off x="38100" y="1512143"/>
            <a:ext cx="857250" cy="522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vert270" wrap="square" lIns="91440" tIns="45720" rIns="91440" bIns="45720" anchor="t" anchorCtr="0" upright="1">
            <a:noAutofit/>
          </a:bodyPr>
          <a:lstStyle/>
          <a:p>
            <a:pPr>
              <a:spcAft>
                <a:spcPts val="0"/>
              </a:spcAft>
            </a:pPr>
            <a:r>
              <a:rPr lang="el-GR" sz="3400" dirty="0">
                <a:solidFill>
                  <a:schemeClr val="bg1">
                    <a:lumMod val="85000"/>
                  </a:schemeClr>
                </a:solidFill>
                <a:effectLst/>
                <a:latin typeface="Impact"/>
                <a:ea typeface="Times New Roman"/>
              </a:rPr>
              <a:t>ΠΕΡΙΒΑΛΛΟΝΤΙΚΗ ΕΚΠΑΙΔΕΥΣΗ</a:t>
            </a:r>
            <a:endParaRPr lang="en-US" sz="1200" dirty="0">
              <a:solidFill>
                <a:schemeClr val="bg1">
                  <a:lumMod val="85000"/>
                </a:schemeClr>
              </a:solidFill>
              <a:effectLst/>
              <a:latin typeface="Times New Roman"/>
              <a:ea typeface="Times New Roman"/>
            </a:endParaRPr>
          </a:p>
        </p:txBody>
      </p:sp>
    </p:spTree>
    <p:extLst>
      <p:ext uri="{BB962C8B-B14F-4D97-AF65-F5344CB8AC3E}">
        <p14:creationId xmlns:p14="http://schemas.microsoft.com/office/powerpoint/2010/main" val="1593553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a:t>Στυλ κύριου τίτλου</a:t>
            </a:r>
          </a:p>
        </p:txBody>
      </p:sp>
      <p:sp>
        <p:nvSpPr>
          <p:cNvPr id="8" name="Rectangle 6"/>
          <p:cNvSpPr>
            <a:spLocks noChangeArrowheads="1"/>
          </p:cNvSpPr>
          <p:nvPr userDrawn="1"/>
        </p:nvSpPr>
        <p:spPr bwMode="auto">
          <a:xfrm>
            <a:off x="467544" y="6353253"/>
            <a:ext cx="25922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3870325" algn="ctr"/>
                <a:tab pos="5486400" algn="r"/>
              </a:tabLst>
            </a:pP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Παραγωγή εκπαιδευτικού υλικού στο γνωστικό</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b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b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πεδίο «Περιβαλλοντική Εκπαίδευση»</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105077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Rectangle 6"/>
          <p:cNvSpPr>
            <a:spLocks noChangeArrowheads="1"/>
          </p:cNvSpPr>
          <p:nvPr userDrawn="1"/>
        </p:nvSpPr>
        <p:spPr bwMode="auto">
          <a:xfrm>
            <a:off x="467544" y="6353253"/>
            <a:ext cx="25922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3870325" algn="ctr"/>
                <a:tab pos="5486400" algn="r"/>
              </a:tabLst>
            </a:pP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Παραγωγή εκπαιδευτικού υλικού στο γνωστικό</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b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b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πεδίο «Περιβαλλοντική Εκπαίδευση»</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4586156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a:t>Στυλ κύριου τίτλου</a:t>
            </a: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6"/>
          <p:cNvSpPr>
            <a:spLocks noChangeArrowheads="1"/>
          </p:cNvSpPr>
          <p:nvPr userDrawn="1"/>
        </p:nvSpPr>
        <p:spPr bwMode="auto">
          <a:xfrm>
            <a:off x="467544" y="6353253"/>
            <a:ext cx="25922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3870325" algn="ctr"/>
                <a:tab pos="5486400" algn="r"/>
              </a:tabLst>
            </a:pP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Παραγωγή εκπαιδευτικού υλικού στο γνωστικό</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b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b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πεδίο «Περιβαλλοντική Εκπαίδευση»</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238612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a:t>Στυλ κύριου τίτλου</a:t>
            </a:r>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a:t>Στυλ κύριου υπότιτλου</a:t>
            </a:r>
          </a:p>
        </p:txBody>
      </p:sp>
      <p:sp>
        <p:nvSpPr>
          <p:cNvPr id="4" name="Text Box 2"/>
          <p:cNvSpPr txBox="1">
            <a:spLocks noChangeArrowheads="1"/>
          </p:cNvSpPr>
          <p:nvPr userDrawn="1"/>
        </p:nvSpPr>
        <p:spPr bwMode="auto">
          <a:xfrm>
            <a:off x="38100" y="1512143"/>
            <a:ext cx="857250" cy="522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vert270" wrap="square" lIns="91440" tIns="45720" rIns="91440" bIns="45720" anchor="t" anchorCtr="0" upright="1">
            <a:noAutofit/>
          </a:bodyPr>
          <a:lstStyle/>
          <a:p>
            <a:pPr>
              <a:spcAft>
                <a:spcPts val="0"/>
              </a:spcAft>
            </a:pPr>
            <a:r>
              <a:rPr lang="el-GR" sz="3400" dirty="0">
                <a:solidFill>
                  <a:schemeClr val="bg1">
                    <a:lumMod val="85000"/>
                  </a:schemeClr>
                </a:solidFill>
                <a:effectLst/>
                <a:latin typeface="Impact"/>
                <a:ea typeface="Times New Roman"/>
              </a:rPr>
              <a:t>ΠΕΡΙΒΑΛΛΟΝΤΙΚΗ ΕΚΠΑΙΔΕΥΣΗ</a:t>
            </a:r>
            <a:endParaRPr lang="en-US" sz="1200" dirty="0">
              <a:solidFill>
                <a:schemeClr val="bg1">
                  <a:lumMod val="85000"/>
                </a:schemeClr>
              </a:solidFill>
              <a:effectLst/>
              <a:latin typeface="Times New Roman"/>
              <a:ea typeface="Times New Roman"/>
            </a:endParaRPr>
          </a:p>
        </p:txBody>
      </p:sp>
    </p:spTree>
    <p:extLst>
      <p:ext uri="{BB962C8B-B14F-4D97-AF65-F5344CB8AC3E}">
        <p14:creationId xmlns:p14="http://schemas.microsoft.com/office/powerpoint/2010/main" val="424524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a:t>Στυλ κύριου τίτλου</a:t>
            </a:r>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Rectangle 6"/>
          <p:cNvSpPr>
            <a:spLocks noChangeArrowheads="1"/>
          </p:cNvSpPr>
          <p:nvPr userDrawn="1"/>
        </p:nvSpPr>
        <p:spPr bwMode="auto">
          <a:xfrm>
            <a:off x="467544" y="6353253"/>
            <a:ext cx="25922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3870325" algn="ctr"/>
                <a:tab pos="5486400" algn="r"/>
              </a:tabLst>
            </a:pP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Παραγωγή εκπαιδευτικού υλικού στο γνωστικό</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b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b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πεδίο «Περιβαλλοντική Εκπαίδευση»</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637518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a:t>Στυλ υποδείγματος κειμένου</a:t>
            </a:r>
          </a:p>
        </p:txBody>
      </p:sp>
      <p:sp>
        <p:nvSpPr>
          <p:cNvPr id="4" name="Text Box 2"/>
          <p:cNvSpPr txBox="1">
            <a:spLocks noChangeArrowheads="1"/>
          </p:cNvSpPr>
          <p:nvPr userDrawn="1"/>
        </p:nvSpPr>
        <p:spPr bwMode="auto">
          <a:xfrm>
            <a:off x="38100" y="1512143"/>
            <a:ext cx="857250" cy="522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vert270" wrap="square" lIns="91440" tIns="45720" rIns="91440" bIns="45720" anchor="t" anchorCtr="0" upright="1">
            <a:noAutofit/>
          </a:bodyPr>
          <a:lstStyle/>
          <a:p>
            <a:pPr>
              <a:spcAft>
                <a:spcPts val="0"/>
              </a:spcAft>
            </a:pPr>
            <a:r>
              <a:rPr lang="el-GR" sz="3400" dirty="0">
                <a:solidFill>
                  <a:schemeClr val="bg1">
                    <a:lumMod val="85000"/>
                  </a:schemeClr>
                </a:solidFill>
                <a:effectLst/>
                <a:latin typeface="Impact"/>
                <a:ea typeface="Times New Roman"/>
              </a:rPr>
              <a:t>ΠΕΡΙΒΑΛΛΟΝΤΙΚΗ ΕΚΠΑΙΔΕΥΣΗ</a:t>
            </a:r>
            <a:endParaRPr lang="en-US" sz="1200" dirty="0">
              <a:solidFill>
                <a:schemeClr val="bg1">
                  <a:lumMod val="85000"/>
                </a:schemeClr>
              </a:solidFill>
              <a:effectLst/>
              <a:latin typeface="Times New Roman"/>
              <a:ea typeface="Times New Roman"/>
            </a:endParaRPr>
          </a:p>
        </p:txBody>
      </p:sp>
    </p:spTree>
    <p:extLst>
      <p:ext uri="{BB962C8B-B14F-4D97-AF65-F5344CB8AC3E}">
        <p14:creationId xmlns:p14="http://schemas.microsoft.com/office/powerpoint/2010/main" val="1212086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a:t>Στυλ κύριου τίτλου</a:t>
            </a: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8" name="Rectangle 6"/>
          <p:cNvSpPr>
            <a:spLocks noChangeArrowheads="1"/>
          </p:cNvSpPr>
          <p:nvPr userDrawn="1"/>
        </p:nvSpPr>
        <p:spPr bwMode="auto">
          <a:xfrm>
            <a:off x="467544" y="6353253"/>
            <a:ext cx="25922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3870325" algn="ctr"/>
                <a:tab pos="5486400" algn="r"/>
              </a:tabLst>
            </a:pP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Παραγωγή εκπαιδευτικού υλικού στο γνωστικό</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b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b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πεδίο «Περιβαλλοντική Εκπαίδευση»</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283250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a:t>Στυλ κύριου τίτλου</a:t>
            </a:r>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10" name="Rectangle 6"/>
          <p:cNvSpPr>
            <a:spLocks noChangeArrowheads="1"/>
          </p:cNvSpPr>
          <p:nvPr userDrawn="1"/>
        </p:nvSpPr>
        <p:spPr bwMode="auto">
          <a:xfrm>
            <a:off x="467544" y="6353253"/>
            <a:ext cx="25922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3870325" algn="ctr"/>
                <a:tab pos="5486400" algn="r"/>
              </a:tabLst>
            </a:pP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Παραγωγή εκπαιδευτικού υλικού στο γνωστικό</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b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b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πεδίο «Περιβαλλοντική Εκπαίδευση»</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076112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a:t>Στυλ κύριου τίτλου</a:t>
            </a:r>
          </a:p>
        </p:txBody>
      </p:sp>
      <p:sp>
        <p:nvSpPr>
          <p:cNvPr id="6" name="Rectangle 6"/>
          <p:cNvSpPr>
            <a:spLocks noChangeArrowheads="1"/>
          </p:cNvSpPr>
          <p:nvPr userDrawn="1"/>
        </p:nvSpPr>
        <p:spPr bwMode="auto">
          <a:xfrm>
            <a:off x="467544" y="6353253"/>
            <a:ext cx="25922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3870325" algn="ctr"/>
                <a:tab pos="5486400" algn="r"/>
              </a:tabLst>
            </a:pP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Παραγωγή εκπαιδευτικού υλικού στο γνωστικό</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b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b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πεδίο «Περιβαλλοντική Εκπαίδευση»</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15794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Text Box 2"/>
          <p:cNvSpPr txBox="1">
            <a:spLocks noChangeArrowheads="1"/>
          </p:cNvSpPr>
          <p:nvPr userDrawn="1"/>
        </p:nvSpPr>
        <p:spPr bwMode="auto">
          <a:xfrm>
            <a:off x="38100" y="1512143"/>
            <a:ext cx="857250" cy="522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vert270" wrap="square" lIns="91440" tIns="45720" rIns="91440" bIns="45720" anchor="t" anchorCtr="0" upright="1">
            <a:noAutofit/>
          </a:bodyPr>
          <a:lstStyle/>
          <a:p>
            <a:pPr>
              <a:spcAft>
                <a:spcPts val="0"/>
              </a:spcAft>
            </a:pPr>
            <a:r>
              <a:rPr lang="el-GR" sz="3400" dirty="0">
                <a:solidFill>
                  <a:schemeClr val="bg1">
                    <a:lumMod val="85000"/>
                  </a:schemeClr>
                </a:solidFill>
                <a:effectLst/>
                <a:latin typeface="Impact"/>
                <a:ea typeface="Times New Roman"/>
              </a:rPr>
              <a:t>ΠΕΡΙΒΑΛΛΟΝΤΙΚΗ ΕΚΠΑΙΔΕΥΣΗ</a:t>
            </a:r>
            <a:endParaRPr lang="en-US" sz="1200" dirty="0">
              <a:solidFill>
                <a:schemeClr val="bg1">
                  <a:lumMod val="85000"/>
                </a:schemeClr>
              </a:solidFill>
              <a:effectLst/>
              <a:latin typeface="Times New Roman"/>
              <a:ea typeface="Times New Roman"/>
            </a:endParaRPr>
          </a:p>
        </p:txBody>
      </p:sp>
    </p:spTree>
    <p:extLst>
      <p:ext uri="{BB962C8B-B14F-4D97-AF65-F5344CB8AC3E}">
        <p14:creationId xmlns:p14="http://schemas.microsoft.com/office/powerpoint/2010/main" val="2009620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a:t>Στυλ κύριου τίτλου</a:t>
            </a:r>
          </a:p>
        </p:txBody>
      </p:sp>
      <p:sp>
        <p:nvSpPr>
          <p:cNvPr id="9" name="Rectangle 6"/>
          <p:cNvSpPr>
            <a:spLocks noChangeArrowheads="1"/>
          </p:cNvSpPr>
          <p:nvPr userDrawn="1"/>
        </p:nvSpPr>
        <p:spPr bwMode="auto">
          <a:xfrm>
            <a:off x="467544" y="6353253"/>
            <a:ext cx="25922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3870325" algn="ctr"/>
                <a:tab pos="5486400" algn="r"/>
              </a:tabLst>
            </a:pP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Παραγωγή εκπαιδευτικού υλικού στο γνωστικό</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b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b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πεδίο «Περιβαλλοντική Εκπαίδευση»</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423171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a:t>Στυλ κύριου τίτλου</a:t>
            </a: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4" name="Picture 1"/>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172400" y="6287343"/>
            <a:ext cx="476250" cy="454025"/>
          </a:xfrm>
          <a:prstGeom prst="rect">
            <a:avLst/>
          </a:prstGeom>
          <a:noFill/>
          <a:extLst>
            <a:ext uri="{909E8E84-426E-40DD-AFC4-6F175D3DCCD1}">
              <a14:hiddenFill xmlns:a14="http://schemas.microsoft.com/office/drawing/2010/main">
                <a:solidFill>
                  <a:srgbClr val="FFFFFF"/>
                </a:solidFill>
              </a14:hiddenFill>
            </a:ext>
          </a:extLst>
        </p:spPr>
      </p:pic>
      <p:pic>
        <p:nvPicPr>
          <p:cNvPr id="5" name="Εικόνα 1"/>
          <p:cNvPicPr>
            <a:picLocks noChangeAspect="1" noChangeArrowheads="1"/>
          </p:cNvPicPr>
          <p:nvPr userDrawn="1"/>
        </p:nvPicPr>
        <p:blipFill>
          <a:blip r:embed="rId1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580112" y="6314081"/>
            <a:ext cx="457200" cy="44767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userDrawn="1"/>
        </p:nvSpPr>
        <p:spPr>
          <a:xfrm>
            <a:off x="6084168" y="6353252"/>
            <a:ext cx="2016224" cy="369332"/>
          </a:xfrm>
          <a:prstGeom prst="rect">
            <a:avLst/>
          </a:prstGeom>
        </p:spPr>
        <p:txBody>
          <a:bodyPr wrap="square">
            <a:spAutoFit/>
          </a:bodyPr>
          <a:lstStyle/>
          <a:p>
            <a:pPr algn="ctr"/>
            <a:r>
              <a:rPr lang="el-GR" sz="900" b="1" kern="1200" dirty="0">
                <a:solidFill>
                  <a:schemeClr val="tx1"/>
                </a:solidFill>
                <a:effectLst/>
                <a:latin typeface="+mn-lt"/>
                <a:ea typeface="+mn-ea"/>
                <a:cs typeface="+mn-cs"/>
              </a:rPr>
              <a:t>Πανεπιστήμιο Αιγαίου</a:t>
            </a:r>
          </a:p>
          <a:p>
            <a:pPr algn="ctr"/>
            <a:r>
              <a:rPr lang="el-GR" sz="900" b="1" kern="1200" dirty="0">
                <a:solidFill>
                  <a:schemeClr val="tx1"/>
                </a:solidFill>
                <a:effectLst/>
                <a:latin typeface="+mn-lt"/>
                <a:ea typeface="+mn-ea"/>
                <a:cs typeface="+mn-cs"/>
              </a:rPr>
              <a:t>ΠΜΣ «Περιβαλλοντική Εκπαίδευση»</a:t>
            </a:r>
            <a:endParaRPr lang="en-US" sz="900" dirty="0"/>
          </a:p>
        </p:txBody>
      </p:sp>
      <p:sp>
        <p:nvSpPr>
          <p:cNvPr id="8" name="TextBox 7"/>
          <p:cNvSpPr txBox="1"/>
          <p:nvPr userDrawn="1"/>
        </p:nvSpPr>
        <p:spPr>
          <a:xfrm>
            <a:off x="3059832" y="6400800"/>
            <a:ext cx="2160240" cy="321784"/>
          </a:xfrm>
          <a:prstGeom prst="rect">
            <a:avLst/>
          </a:prstGeom>
        </p:spPr>
        <p:txBody>
          <a:bodyPr vert="horz" wrap="none" lIns="91440" tIns="45720" rIns="91440" bIns="45720" rtlCol="0" anchor="ctr">
            <a:normAutofit/>
          </a:bodyPr>
          <a:lstStyle/>
          <a:p>
            <a:pPr algn="ctr"/>
            <a:fld id="{5C2FC572-67C5-495F-B6AE-18353C6E327A}" type="slidenum">
              <a:rPr lang="el-GR" sz="900" b="1" smtClean="0"/>
              <a:pPr algn="ctr"/>
              <a:t>‹#›</a:t>
            </a:fld>
            <a:endParaRPr lang="en-US" sz="900" b="1" dirty="0"/>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62" r:id="rId1"/>
    <p:sldLayoutId id="2147483649" r:id="rId2"/>
    <p:sldLayoutId id="2147483650" r:id="rId3"/>
    <p:sldLayoutId id="2147483651" r:id="rId4"/>
    <p:sldLayoutId id="2147483652" r:id="rId5"/>
    <p:sldLayoutId id="2147483653" r:id="rId6"/>
    <p:sldLayoutId id="2147483654" r:id="rId7"/>
    <p:sldLayoutId id="2147483655" r:id="rId8"/>
    <p:sldLayoutId id="2147483660" r:id="rId9"/>
    <p:sldLayoutId id="2147483661" r:id="rId10"/>
    <p:sldLayoutId id="2147483658" r:id="rId11"/>
    <p:sldLayoutId id="2147483659" r:id="rId12"/>
  </p:sldLayoutIdLst>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7"/>
          <p:cNvSpPr>
            <a:spLocks noChangeArrowheads="1"/>
          </p:cNvSpPr>
          <p:nvPr/>
        </p:nvSpPr>
        <p:spPr bwMode="auto">
          <a:xfrm>
            <a:off x="0" y="457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3870325" algn="ctr"/>
                <a:tab pos="5486400" algn="r"/>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9" name="Rectangle 9"/>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 name="Title 1"/>
          <p:cNvSpPr>
            <a:spLocks noGrp="1"/>
          </p:cNvSpPr>
          <p:nvPr>
            <p:ph type="ctrTitle"/>
          </p:nvPr>
        </p:nvSpPr>
        <p:spPr>
          <a:xfrm>
            <a:off x="685800" y="1988841"/>
            <a:ext cx="7772400" cy="1611610"/>
          </a:xfrm>
        </p:spPr>
        <p:txBody>
          <a:bodyPr>
            <a:noAutofit/>
          </a:bodyPr>
          <a:lstStyle/>
          <a:p>
            <a:br>
              <a:rPr lang="el-GR" sz="4000" dirty="0"/>
            </a:br>
            <a:r>
              <a:rPr lang="el-GR" sz="4000" dirty="0"/>
              <a:t>ΑΕΙΦΟΡΟΣ ΑΝΑΠΤΥΞΗ ΚΑΙ ΕΚΠΑΙΔΕΥΣΗ – ΕΚΠΑΙΔΕΥΣΗ ΓΙΑ ΤΗΝ ΑΕΙΦΟΡΟ ΑΝΑΠΤΥΞΗ </a:t>
            </a:r>
            <a:br>
              <a:rPr lang="en-US" sz="4000" dirty="0"/>
            </a:br>
            <a:br>
              <a:rPr lang="el-GR" sz="4000" dirty="0">
                <a:solidFill>
                  <a:srgbClr val="5075BC"/>
                </a:solidFill>
              </a:rPr>
            </a:br>
            <a:endParaRPr lang="en-US" sz="4000" dirty="0">
              <a:solidFill>
                <a:srgbClr val="5075BC"/>
              </a:solidFill>
            </a:endParaRPr>
          </a:p>
        </p:txBody>
      </p:sp>
    </p:spTree>
    <p:extLst>
      <p:ext uri="{BB962C8B-B14F-4D97-AF65-F5344CB8AC3E}">
        <p14:creationId xmlns:p14="http://schemas.microsoft.com/office/powerpoint/2010/main" val="1423139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Autofit/>
          </a:bodyPr>
          <a:lstStyle/>
          <a:p>
            <a:br>
              <a:rPr lang="en-US" sz="3200" dirty="0"/>
            </a:br>
            <a:r>
              <a:rPr lang="el-GR" sz="3200" dirty="0"/>
              <a:t>2</a:t>
            </a:r>
            <a:r>
              <a:rPr lang="en-US" sz="3200" dirty="0"/>
              <a:t>.</a:t>
            </a:r>
            <a:r>
              <a:rPr lang="el-GR" sz="3200" dirty="0"/>
              <a:t> ΑΕΙΦΟΡΟΣ ΑΝΑΠΤΥΞΗ 2/7</a:t>
            </a:r>
            <a:br>
              <a:rPr lang="el-GR" sz="4000" dirty="0"/>
            </a:br>
            <a:endParaRPr lang="el-GR" sz="4000" dirty="0"/>
          </a:p>
        </p:txBody>
      </p:sp>
      <p:sp>
        <p:nvSpPr>
          <p:cNvPr id="39939" name="Rectangle 3"/>
          <p:cNvSpPr>
            <a:spLocks noGrp="1" noChangeArrowheads="1"/>
          </p:cNvSpPr>
          <p:nvPr>
            <p:ph type="body" idx="1"/>
          </p:nvPr>
        </p:nvSpPr>
        <p:spPr>
          <a:xfrm>
            <a:off x="457200" y="1371600"/>
            <a:ext cx="8229600" cy="4754563"/>
          </a:xfrm>
        </p:spPr>
        <p:txBody>
          <a:bodyPr>
            <a:normAutofit/>
          </a:bodyPr>
          <a:lstStyle/>
          <a:p>
            <a:pPr algn="just">
              <a:lnSpc>
                <a:spcPct val="80000"/>
              </a:lnSpc>
            </a:pPr>
            <a:r>
              <a:rPr lang="el-GR" sz="2400" dirty="0"/>
              <a:t>Η αειφόρος ανάπτυξη επαγγέλλεται καλύτερη ποιότητα ζωής για όλους, τόσο για τις σημερινές όσο και για τις επόμενες γενιές. Προσφέρει ένα όραμα προόδου και προσεγγίζει τα κοινωνικά, πολιτιστικά, οικονομικά και περιβαλλοντικά ζητήματα ως άρρηκτα συνδεδεμένα και αλληλοεξαρτώμενα συστατικά της ανθρώπινης προόδου.</a:t>
            </a:r>
          </a:p>
          <a:p>
            <a:pPr>
              <a:lnSpc>
                <a:spcPct val="80000"/>
              </a:lnSpc>
            </a:pPr>
            <a:endParaRPr lang="el-GR" sz="2400" dirty="0"/>
          </a:p>
        </p:txBody>
      </p:sp>
      <p:pic>
        <p:nvPicPr>
          <p:cNvPr id="4" name="3 - Εικόνα" descr="diagram-four-well-beings"/>
          <p:cNvPicPr/>
          <p:nvPr/>
        </p:nvPicPr>
        <p:blipFill>
          <a:blip r:embed="rId2" cstate="print"/>
          <a:srcRect/>
          <a:stretch>
            <a:fillRect/>
          </a:stretch>
        </p:blipFill>
        <p:spPr bwMode="auto">
          <a:xfrm>
            <a:off x="2907030" y="3284984"/>
            <a:ext cx="3329940" cy="3096344"/>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fade">
                                      <p:cBhvr>
                                        <p:cTn id="7" dur="2000"/>
                                        <p:tgtEl>
                                          <p:spTgt spid="3993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r>
              <a:rPr lang="el-GR" sz="3200" dirty="0"/>
              <a:t>2</a:t>
            </a:r>
            <a:r>
              <a:rPr lang="en-US" sz="3200" dirty="0"/>
              <a:t>.</a:t>
            </a:r>
            <a:r>
              <a:rPr lang="el-GR" sz="3200" dirty="0"/>
              <a:t> ΑΕΙΦΟΡΟΣ ΑΝΑΠΤΥΞΗ : ΠΡΟΣΕΓΓΙΣΕΙΣ ΤΗΣ ΑΕΙΦΟΡΙΑΣ 2/8</a:t>
            </a:r>
          </a:p>
        </p:txBody>
      </p:sp>
      <p:sp>
        <p:nvSpPr>
          <p:cNvPr id="41987" name="Rectangle 3"/>
          <p:cNvSpPr>
            <a:spLocks noGrp="1" noChangeArrowheads="1"/>
          </p:cNvSpPr>
          <p:nvPr>
            <p:ph type="body" idx="1"/>
          </p:nvPr>
        </p:nvSpPr>
        <p:spPr/>
        <p:txBody>
          <a:bodyPr/>
          <a:lstStyle/>
          <a:p>
            <a:r>
              <a:rPr lang="el-GR" sz="2400" dirty="0"/>
              <a:t>Ήπια / τεχνολογική </a:t>
            </a:r>
            <a:r>
              <a:rPr lang="el-GR" sz="2400" dirty="0" err="1"/>
              <a:t>αειφορία</a:t>
            </a:r>
            <a:endParaRPr lang="en-US" sz="2400" dirty="0"/>
          </a:p>
          <a:p>
            <a:endParaRPr lang="el-GR" sz="2400" dirty="0"/>
          </a:p>
          <a:p>
            <a:r>
              <a:rPr lang="el-GR" sz="2400" dirty="0"/>
              <a:t>Ισχυρή / οικολογική </a:t>
            </a:r>
            <a:r>
              <a:rPr lang="el-GR" sz="2400" dirty="0" err="1"/>
              <a:t>αειφορία</a:t>
            </a:r>
            <a:endParaRPr lang="el-GR" sz="2400" dirty="0"/>
          </a:p>
          <a:p>
            <a:pPr algn="ctr">
              <a:buNone/>
            </a:pPr>
            <a:r>
              <a:rPr lang="en-US" sz="2400" dirty="0"/>
              <a:t>(</a:t>
            </a:r>
            <a:r>
              <a:rPr lang="en-US" sz="2400" dirty="0" err="1"/>
              <a:t>Huckle</a:t>
            </a:r>
            <a:r>
              <a:rPr lang="en-US" sz="2400" dirty="0"/>
              <a:t>, 1996)</a:t>
            </a:r>
            <a:endParaRPr lang="el-GR" sz="2400" dirty="0"/>
          </a:p>
          <a:p>
            <a:pPr algn="just">
              <a:lnSpc>
                <a:spcPct val="80000"/>
              </a:lnSpc>
            </a:pPr>
            <a:endParaRPr lang="el-GR"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fade">
                                      <p:cBhvr>
                                        <p:cTn id="7" dur="1000"/>
                                        <p:tgtEl>
                                          <p:spTgt spid="41987">
                                            <p:txEl>
                                              <p:pRg st="0" end="0"/>
                                            </p:txEl>
                                          </p:spTgt>
                                        </p:tgtEl>
                                      </p:cBhvr>
                                    </p:animEffect>
                                    <p:anim calcmode="lin" valueType="num">
                                      <p:cBhvr>
                                        <p:cTn id="8" dur="1000" fill="hold"/>
                                        <p:tgtEl>
                                          <p:spTgt spid="4198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198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1987">
                                            <p:txEl>
                                              <p:pRg st="2" end="2"/>
                                            </p:txEl>
                                          </p:spTgt>
                                        </p:tgtEl>
                                        <p:attrNameLst>
                                          <p:attrName>style.visibility</p:attrName>
                                        </p:attrNameLst>
                                      </p:cBhvr>
                                      <p:to>
                                        <p:strVal val="visible"/>
                                      </p:to>
                                    </p:set>
                                    <p:animEffect transition="in" filter="fade">
                                      <p:cBhvr>
                                        <p:cTn id="14" dur="1000"/>
                                        <p:tgtEl>
                                          <p:spTgt spid="41987">
                                            <p:txEl>
                                              <p:pRg st="2" end="2"/>
                                            </p:txEl>
                                          </p:spTgt>
                                        </p:tgtEl>
                                      </p:cBhvr>
                                    </p:animEffect>
                                    <p:anim calcmode="lin" valueType="num">
                                      <p:cBhvr>
                                        <p:cTn id="15" dur="1000" fill="hold"/>
                                        <p:tgtEl>
                                          <p:spTgt spid="41987">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198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1987">
                                            <p:txEl>
                                              <p:pRg st="3" end="3"/>
                                            </p:txEl>
                                          </p:spTgt>
                                        </p:tgtEl>
                                        <p:attrNameLst>
                                          <p:attrName>style.visibility</p:attrName>
                                        </p:attrNameLst>
                                      </p:cBhvr>
                                      <p:to>
                                        <p:strVal val="visible"/>
                                      </p:to>
                                    </p:set>
                                    <p:animEffect transition="in" filter="fade">
                                      <p:cBhvr>
                                        <p:cTn id="21" dur="1000"/>
                                        <p:tgtEl>
                                          <p:spTgt spid="41987">
                                            <p:txEl>
                                              <p:pRg st="3" end="3"/>
                                            </p:txEl>
                                          </p:spTgt>
                                        </p:tgtEl>
                                      </p:cBhvr>
                                    </p:animEffect>
                                    <p:anim calcmode="lin" valueType="num">
                                      <p:cBhvr>
                                        <p:cTn id="22" dur="1000" fill="hold"/>
                                        <p:tgtEl>
                                          <p:spTgt spid="41987">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4198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r>
              <a:rPr lang="el-GR" sz="3200" dirty="0"/>
              <a:t>2</a:t>
            </a:r>
            <a:r>
              <a:rPr lang="en-US" sz="3200" dirty="0"/>
              <a:t>.</a:t>
            </a:r>
            <a:r>
              <a:rPr lang="el-GR" sz="3200" dirty="0"/>
              <a:t> ΑΕΙΦΟΡΟΣ ΑΝΑΠΤΥΞΗ 2/9</a:t>
            </a:r>
          </a:p>
        </p:txBody>
      </p:sp>
      <p:sp>
        <p:nvSpPr>
          <p:cNvPr id="41987" name="Rectangle 3"/>
          <p:cNvSpPr>
            <a:spLocks noGrp="1" noChangeArrowheads="1"/>
          </p:cNvSpPr>
          <p:nvPr>
            <p:ph type="body" idx="1"/>
          </p:nvPr>
        </p:nvSpPr>
        <p:spPr/>
        <p:txBody>
          <a:bodyPr/>
          <a:lstStyle/>
          <a:p>
            <a:pPr algn="just">
              <a:lnSpc>
                <a:spcPct val="80000"/>
              </a:lnSpc>
            </a:pPr>
            <a:r>
              <a:rPr lang="el-GR" sz="2400" dirty="0"/>
              <a:t>Η υλοποίηση της αειφόρου ανάπτυξης, υποστηρίζουν οι </a:t>
            </a:r>
            <a:r>
              <a:rPr lang="en-US" sz="2400" dirty="0"/>
              <a:t>Scott</a:t>
            </a:r>
            <a:r>
              <a:rPr lang="el-GR" sz="2400" dirty="0"/>
              <a:t> και </a:t>
            </a:r>
            <a:r>
              <a:rPr lang="en-US" sz="2400" dirty="0"/>
              <a:t>Gough</a:t>
            </a:r>
            <a:r>
              <a:rPr lang="el-GR" sz="2400" dirty="0"/>
              <a:t>, δεν επιτυγχάνεται με ένα και μοναδικό τρόπο. </a:t>
            </a:r>
          </a:p>
          <a:p>
            <a:pPr algn="just">
              <a:lnSpc>
                <a:spcPct val="80000"/>
              </a:lnSpc>
            </a:pPr>
            <a:r>
              <a:rPr lang="el-GR" sz="2400" dirty="0"/>
              <a:t>Υπάρχουν διαφορετικές πολιτιστικές παραδόσεις και επιστημονικές προσεγγίσεις για την </a:t>
            </a:r>
            <a:r>
              <a:rPr lang="el-GR" sz="2400" dirty="0" err="1"/>
              <a:t>αειφορία</a:t>
            </a:r>
            <a:r>
              <a:rPr lang="el-GR" sz="2400" dirty="0"/>
              <a:t>, οι οποίες κάποιες φορές είναι αντίρροπες και δεν έχουν λογική συνάφεια μεταξύ τους. </a:t>
            </a:r>
          </a:p>
          <a:p>
            <a:pPr algn="just">
              <a:lnSpc>
                <a:spcPct val="80000"/>
              </a:lnSpc>
            </a:pPr>
            <a:r>
              <a:rPr lang="el-GR" sz="2400" dirty="0"/>
              <a:t>Η συνδρομή  όλων αυτών είναι αναγκαία για το σχεδιασμό και την προώθηση της αειφόρου ανάπτυξης (</a:t>
            </a:r>
            <a:r>
              <a:rPr lang="en-US" sz="2400" dirty="0"/>
              <a:t>Scott</a:t>
            </a:r>
            <a:r>
              <a:rPr lang="el-GR" sz="2400" dirty="0"/>
              <a:t> &amp; </a:t>
            </a:r>
            <a:r>
              <a:rPr lang="en-US" sz="2400" dirty="0"/>
              <a:t>Gough</a:t>
            </a:r>
            <a:r>
              <a:rPr lang="el-GR" sz="2400" dirty="0"/>
              <a:t>, 2003: 29).</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fade">
                                      <p:cBhvr>
                                        <p:cTn id="7" dur="1000"/>
                                        <p:tgtEl>
                                          <p:spTgt spid="41987">
                                            <p:txEl>
                                              <p:pRg st="0" end="0"/>
                                            </p:txEl>
                                          </p:spTgt>
                                        </p:tgtEl>
                                      </p:cBhvr>
                                    </p:animEffect>
                                    <p:anim calcmode="lin" valueType="num">
                                      <p:cBhvr>
                                        <p:cTn id="8" dur="1000" fill="hold"/>
                                        <p:tgtEl>
                                          <p:spTgt spid="4198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198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1987">
                                            <p:txEl>
                                              <p:pRg st="1" end="1"/>
                                            </p:txEl>
                                          </p:spTgt>
                                        </p:tgtEl>
                                        <p:attrNameLst>
                                          <p:attrName>style.visibility</p:attrName>
                                        </p:attrNameLst>
                                      </p:cBhvr>
                                      <p:to>
                                        <p:strVal val="visible"/>
                                      </p:to>
                                    </p:set>
                                    <p:animEffect transition="in" filter="fade">
                                      <p:cBhvr>
                                        <p:cTn id="14" dur="1000"/>
                                        <p:tgtEl>
                                          <p:spTgt spid="41987">
                                            <p:txEl>
                                              <p:pRg st="1" end="1"/>
                                            </p:txEl>
                                          </p:spTgt>
                                        </p:tgtEl>
                                      </p:cBhvr>
                                    </p:animEffect>
                                    <p:anim calcmode="lin" valueType="num">
                                      <p:cBhvr>
                                        <p:cTn id="15" dur="1000" fill="hold"/>
                                        <p:tgtEl>
                                          <p:spTgt spid="4198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198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1987">
                                            <p:txEl>
                                              <p:pRg st="2" end="2"/>
                                            </p:txEl>
                                          </p:spTgt>
                                        </p:tgtEl>
                                        <p:attrNameLst>
                                          <p:attrName>style.visibility</p:attrName>
                                        </p:attrNameLst>
                                      </p:cBhvr>
                                      <p:to>
                                        <p:strVal val="visible"/>
                                      </p:to>
                                    </p:set>
                                    <p:animEffect transition="in" filter="fade">
                                      <p:cBhvr>
                                        <p:cTn id="21" dur="1000"/>
                                        <p:tgtEl>
                                          <p:spTgt spid="41987">
                                            <p:txEl>
                                              <p:pRg st="2" end="2"/>
                                            </p:txEl>
                                          </p:spTgt>
                                        </p:tgtEl>
                                      </p:cBhvr>
                                    </p:animEffect>
                                    <p:anim calcmode="lin" valueType="num">
                                      <p:cBhvr>
                                        <p:cTn id="22" dur="1000" fill="hold"/>
                                        <p:tgtEl>
                                          <p:spTgt spid="4198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198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74638"/>
            <a:ext cx="8507288" cy="1143000"/>
          </a:xfrm>
        </p:spPr>
        <p:txBody>
          <a:bodyPr>
            <a:normAutofit/>
          </a:bodyPr>
          <a:lstStyle/>
          <a:p>
            <a:r>
              <a:rPr lang="en-US" sz="3200" dirty="0"/>
              <a:t>3. </a:t>
            </a:r>
            <a:r>
              <a:rPr lang="el-GR" sz="3200" dirty="0"/>
              <a:t>ΕΚΠΑΙΔΕΥΣΗ ΓΙΑ ΤΗΝ ΑΕΙΦΟΡΟ ΑΝΑΠΤΥΞΗ </a:t>
            </a:r>
            <a:r>
              <a:rPr lang="en-US" sz="3200" dirty="0"/>
              <a:t>3/</a:t>
            </a:r>
            <a:r>
              <a:rPr lang="el-GR" sz="3200" dirty="0"/>
              <a:t>1</a:t>
            </a:r>
          </a:p>
        </p:txBody>
      </p:sp>
      <p:sp>
        <p:nvSpPr>
          <p:cNvPr id="16387" name="Rectangle 3"/>
          <p:cNvSpPr>
            <a:spLocks noGrp="1" noChangeArrowheads="1"/>
          </p:cNvSpPr>
          <p:nvPr>
            <p:ph type="body" idx="1"/>
          </p:nvPr>
        </p:nvSpPr>
        <p:spPr/>
        <p:txBody>
          <a:bodyPr>
            <a:normAutofit/>
          </a:bodyPr>
          <a:lstStyle/>
          <a:p>
            <a:pPr algn="just">
              <a:lnSpc>
                <a:spcPct val="80000"/>
              </a:lnSpc>
              <a:buNone/>
            </a:pPr>
            <a:r>
              <a:rPr lang="el-GR" sz="2000" dirty="0"/>
              <a:t>      </a:t>
            </a:r>
            <a:r>
              <a:rPr lang="el-GR" sz="2400" dirty="0"/>
              <a:t>Για την επίτευξη των στόχων της </a:t>
            </a:r>
            <a:r>
              <a:rPr lang="el-GR" sz="2400" dirty="0" err="1"/>
              <a:t>αειφορίας</a:t>
            </a:r>
            <a:r>
              <a:rPr lang="el-GR" sz="2400" dirty="0"/>
              <a:t> καθοριστικός θεωρείται ο ρόλος ο οποίος καλείται να διαδραματίσει η Εκπαίδευση για την Αειφόρο Ανάπτυξη.</a:t>
            </a:r>
          </a:p>
          <a:p>
            <a:pPr algn="just">
              <a:lnSpc>
                <a:spcPct val="80000"/>
              </a:lnSpc>
              <a:buNone/>
            </a:pPr>
            <a:endParaRPr lang="el-GR" sz="2400" dirty="0"/>
          </a:p>
          <a:p>
            <a:pPr algn="just">
              <a:lnSpc>
                <a:spcPct val="80000"/>
              </a:lnSpc>
              <a:buNone/>
            </a:pPr>
            <a:r>
              <a:rPr lang="el-GR" sz="2400" dirty="0"/>
              <a:t>     Στην έκθεση </a:t>
            </a:r>
            <a:r>
              <a:rPr lang="el-GR" sz="2400" dirty="0" err="1"/>
              <a:t>Bru</a:t>
            </a:r>
            <a:r>
              <a:rPr lang="en-US" sz="2400" dirty="0" err="1"/>
              <a:t>nd</a:t>
            </a:r>
            <a:r>
              <a:rPr lang="el-GR" sz="2400" dirty="0" err="1"/>
              <a:t>tland</a:t>
            </a:r>
            <a:r>
              <a:rPr lang="el-GR" sz="2400" dirty="0"/>
              <a:t> (1987) καλούνται η τυπική και η άτυπη εκπαίδευση να συμβάλουν στην προώθηση της αειφόρου ανάπτυξης.</a:t>
            </a:r>
          </a:p>
          <a:p>
            <a:pPr algn="just">
              <a:lnSpc>
                <a:spcPct val="80000"/>
              </a:lnSpc>
              <a:buNone/>
            </a:pPr>
            <a:r>
              <a:rPr lang="el-GR" sz="2400" dirty="0"/>
              <a:t>     Στη διάσκεψη του Ρίο (1992), στο Κεφάλαιο 36 της Ατζέντας 21 που φέρει τον τίτλο «Προώθηση της Εκπαίδευσης, της Ευαισθητοποίησης του κοινού και της Κατάρτισης» γίνεται αναφορά στη διευρυμένη έννοια της εκπαίδευσης</a:t>
            </a:r>
            <a:r>
              <a:rPr lang="en-US" sz="2400" dirty="0"/>
              <a:t>.</a:t>
            </a:r>
            <a:endParaRPr lang="el-GR"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3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6387">
                                            <p:txEl>
                                              <p:pRg st="2" end="2"/>
                                            </p:txEl>
                                          </p:spTgt>
                                        </p:tgtEl>
                                        <p:attrNameLst>
                                          <p:attrName>style.visibility</p:attrName>
                                        </p:attrNameLst>
                                      </p:cBhvr>
                                      <p:to>
                                        <p:strVal val="visible"/>
                                      </p:to>
                                    </p:set>
                                    <p:anim calcmode="lin" valueType="num">
                                      <p:cBhvr additive="base">
                                        <p:cTn id="13" dur="5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3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6387">
                                            <p:txEl>
                                              <p:pRg st="3" end="3"/>
                                            </p:txEl>
                                          </p:spTgt>
                                        </p:tgtEl>
                                        <p:attrNameLst>
                                          <p:attrName>style.visibility</p:attrName>
                                        </p:attrNameLst>
                                      </p:cBhvr>
                                      <p:to>
                                        <p:strVal val="visible"/>
                                      </p:to>
                                    </p:set>
                                    <p:anim calcmode="lin" valueType="num">
                                      <p:cBhvr additive="base">
                                        <p:cTn id="19" dur="500" fill="hold"/>
                                        <p:tgtEl>
                                          <p:spTgt spid="1638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38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363272" cy="1143000"/>
          </a:xfrm>
        </p:spPr>
        <p:txBody>
          <a:bodyPr>
            <a:normAutofit/>
          </a:bodyPr>
          <a:lstStyle/>
          <a:p>
            <a:r>
              <a:rPr lang="en-US" sz="3200" dirty="0"/>
              <a:t>3. </a:t>
            </a:r>
            <a:r>
              <a:rPr lang="el-GR" sz="3200" dirty="0"/>
              <a:t>ΕΚΠΑΙΔΕΥΣΗ ΓΙΑ ΤΗΝ ΑΕΙΦΟΡΟ ΑΝΑΠΤΥΞΗ </a:t>
            </a:r>
            <a:r>
              <a:rPr lang="en-US" sz="3200" dirty="0"/>
              <a:t>3/</a:t>
            </a:r>
            <a:r>
              <a:rPr lang="el-GR" sz="3200" dirty="0"/>
              <a:t>2</a:t>
            </a:r>
          </a:p>
        </p:txBody>
      </p:sp>
      <p:sp>
        <p:nvSpPr>
          <p:cNvPr id="3" name="2 - Θέση περιεχομένου"/>
          <p:cNvSpPr>
            <a:spLocks noGrp="1"/>
          </p:cNvSpPr>
          <p:nvPr>
            <p:ph idx="1"/>
          </p:nvPr>
        </p:nvSpPr>
        <p:spPr/>
        <p:txBody>
          <a:bodyPr>
            <a:normAutofit lnSpcReduction="10000"/>
          </a:bodyPr>
          <a:lstStyle/>
          <a:p>
            <a:pPr algn="just"/>
            <a:r>
              <a:rPr lang="el-GR" sz="2400" dirty="0"/>
              <a:t>Στη </a:t>
            </a:r>
            <a:r>
              <a:rPr lang="el-GR" sz="2400" b="1" dirty="0"/>
              <a:t>Διακήρυξη της Θεσσαλονίκης</a:t>
            </a:r>
            <a:r>
              <a:rPr lang="en-US" sz="2400" b="1" dirty="0"/>
              <a:t> </a:t>
            </a:r>
            <a:r>
              <a:rPr lang="en-US" sz="2400" dirty="0"/>
              <a:t>(1997)</a:t>
            </a:r>
            <a:r>
              <a:rPr lang="el-GR" sz="2400" dirty="0"/>
              <a:t>, το πεδίο μετονομάζεται σε «Εκπαίδευση για την Αειφόρο Ανάπτυξη» και συνδέεται </a:t>
            </a:r>
            <a:endParaRPr lang="en-US" sz="2400" dirty="0"/>
          </a:p>
          <a:p>
            <a:pPr algn="just">
              <a:buNone/>
            </a:pPr>
            <a:r>
              <a:rPr lang="el-GR" sz="2400" dirty="0"/>
              <a:t>με τη φτώχεια, </a:t>
            </a:r>
            <a:endParaRPr lang="en-US" sz="2400" dirty="0"/>
          </a:p>
          <a:p>
            <a:pPr algn="just">
              <a:buNone/>
            </a:pPr>
            <a:r>
              <a:rPr lang="el-GR" sz="2400" dirty="0"/>
              <a:t>την εξασφάλιση τροφής, </a:t>
            </a:r>
            <a:endParaRPr lang="en-US" sz="2400" dirty="0"/>
          </a:p>
          <a:p>
            <a:pPr algn="just">
              <a:buNone/>
            </a:pPr>
            <a:r>
              <a:rPr lang="el-GR" sz="2400" dirty="0"/>
              <a:t>την υγεία, </a:t>
            </a:r>
            <a:endParaRPr lang="en-US" sz="2400" dirty="0"/>
          </a:p>
          <a:p>
            <a:pPr algn="just">
              <a:buNone/>
            </a:pPr>
            <a:r>
              <a:rPr lang="el-GR" sz="2400" dirty="0"/>
              <a:t>την ειρήνη, </a:t>
            </a:r>
            <a:endParaRPr lang="en-US" sz="2400" dirty="0"/>
          </a:p>
          <a:p>
            <a:pPr algn="just">
              <a:buNone/>
            </a:pPr>
            <a:r>
              <a:rPr lang="el-GR" sz="2400" dirty="0"/>
              <a:t>τη δημοκρατία </a:t>
            </a:r>
            <a:endParaRPr lang="en-US" sz="2400" dirty="0"/>
          </a:p>
          <a:p>
            <a:pPr algn="just">
              <a:buNone/>
            </a:pPr>
            <a:r>
              <a:rPr lang="el-GR" sz="2400" dirty="0"/>
              <a:t>και με παγκόσμιες πολιτικές που στοχεύουν στην ανάπτυξη, την κοινωνική συνοχή και τα ανθρώπινα δικαιώματα.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74638"/>
            <a:ext cx="8435280" cy="1143000"/>
          </a:xfrm>
        </p:spPr>
        <p:txBody>
          <a:bodyPr>
            <a:normAutofit/>
          </a:bodyPr>
          <a:lstStyle/>
          <a:p>
            <a:r>
              <a:rPr lang="en-US" sz="3200" dirty="0"/>
              <a:t>3. </a:t>
            </a:r>
            <a:r>
              <a:rPr lang="el-GR" sz="3200" dirty="0"/>
              <a:t>ΕΚΠΑΙΔΕΥΣΗ ΓΙΑ ΤΗΝ ΑΕΙΦΟΡΟ ΑΝΑΠΤΥΞΗ </a:t>
            </a:r>
            <a:r>
              <a:rPr lang="en-US" sz="3200" dirty="0"/>
              <a:t>3/</a:t>
            </a:r>
            <a:r>
              <a:rPr lang="el-GR" sz="3200" dirty="0"/>
              <a:t>3</a:t>
            </a:r>
          </a:p>
        </p:txBody>
      </p:sp>
      <p:sp>
        <p:nvSpPr>
          <p:cNvPr id="17411" name="Rectangle 3"/>
          <p:cNvSpPr>
            <a:spLocks noGrp="1" noChangeArrowheads="1"/>
          </p:cNvSpPr>
          <p:nvPr>
            <p:ph type="body" idx="1"/>
          </p:nvPr>
        </p:nvSpPr>
        <p:spPr/>
        <p:txBody>
          <a:bodyPr/>
          <a:lstStyle/>
          <a:p>
            <a:pPr algn="just">
              <a:lnSpc>
                <a:spcPct val="80000"/>
              </a:lnSpc>
            </a:pPr>
            <a:r>
              <a:rPr lang="el-GR" sz="2400" dirty="0"/>
              <a:t>Η διάσκεψη κορυφής για την Αειφόρο ανάπτυξη που συνήλθε στο Γιοχάνεσμπουργκ το </a:t>
            </a:r>
            <a:r>
              <a:rPr lang="en-US" sz="2400" dirty="0"/>
              <a:t>(</a:t>
            </a:r>
            <a:r>
              <a:rPr lang="el-GR" sz="2400" dirty="0"/>
              <a:t>2002</a:t>
            </a:r>
            <a:r>
              <a:rPr lang="en-US" sz="2400" dirty="0"/>
              <a:t>) </a:t>
            </a:r>
            <a:r>
              <a:rPr lang="el-GR" sz="2400" dirty="0"/>
              <a:t>επαναβεβαιώνει την Ατζέντα 21 και παγιώνει την </a:t>
            </a:r>
            <a:r>
              <a:rPr lang="el-GR" sz="2400" dirty="0" err="1"/>
              <a:t>αειφορία</a:t>
            </a:r>
            <a:r>
              <a:rPr lang="el-GR" sz="2400" dirty="0"/>
              <a:t> ως κεντρικό στοιχείο της διεθνούς πολιτικής. </a:t>
            </a:r>
          </a:p>
          <a:p>
            <a:pPr algn="just">
              <a:lnSpc>
                <a:spcPct val="80000"/>
              </a:lnSpc>
            </a:pPr>
            <a:r>
              <a:rPr lang="el-GR" sz="2400" dirty="0"/>
              <a:t>Η Διακήρυξη και το Σχέδιο Εφαρμογής της Παγκόσμιας Συνόδου Κορυφής υποστήριξαν την ανάγκη ενσωμάτωσης της αειφόρου ανάπτυξης στα εκπαιδευτικά συστήματα όλων των βαθμίδων.</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additive="base">
                                        <p:cTn id="7" dur="5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4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7411">
                                            <p:txEl>
                                              <p:pRg st="1" end="1"/>
                                            </p:txEl>
                                          </p:spTgt>
                                        </p:tgtEl>
                                        <p:attrNameLst>
                                          <p:attrName>style.visibility</p:attrName>
                                        </p:attrNameLst>
                                      </p:cBhvr>
                                      <p:to>
                                        <p:strVal val="visible"/>
                                      </p:to>
                                    </p:set>
                                    <p:anim calcmode="lin" valueType="num">
                                      <p:cBhvr additive="base">
                                        <p:cTn id="13" dur="500" fill="hold"/>
                                        <p:tgtEl>
                                          <p:spTgt spid="174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41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363272" cy="1143000"/>
          </a:xfrm>
        </p:spPr>
        <p:txBody>
          <a:bodyPr>
            <a:normAutofit/>
          </a:bodyPr>
          <a:lstStyle/>
          <a:p>
            <a:r>
              <a:rPr lang="en-US" sz="3200" dirty="0"/>
              <a:t>3. </a:t>
            </a:r>
            <a:r>
              <a:rPr lang="el-GR" sz="3200" dirty="0"/>
              <a:t>ΕΚΠΑΙΔΕΥΣΗ ΓΙΑ ΤΗΝ ΑΕΙΦΟΡΟ ΑΝΑΠΤΥΞΗ </a:t>
            </a:r>
            <a:r>
              <a:rPr lang="en-US" sz="3200" dirty="0"/>
              <a:t>3/</a:t>
            </a:r>
            <a:r>
              <a:rPr lang="el-GR" sz="3200" dirty="0"/>
              <a:t>4</a:t>
            </a:r>
          </a:p>
        </p:txBody>
      </p:sp>
      <p:sp>
        <p:nvSpPr>
          <p:cNvPr id="18435" name="Rectangle 3"/>
          <p:cNvSpPr>
            <a:spLocks noGrp="1" noChangeArrowheads="1"/>
          </p:cNvSpPr>
          <p:nvPr>
            <p:ph type="body" idx="1"/>
          </p:nvPr>
        </p:nvSpPr>
        <p:spPr/>
        <p:txBody>
          <a:bodyPr>
            <a:normAutofit/>
          </a:bodyPr>
          <a:lstStyle/>
          <a:p>
            <a:pPr algn="just">
              <a:lnSpc>
                <a:spcPct val="90000"/>
              </a:lnSpc>
            </a:pPr>
            <a:r>
              <a:rPr lang="el-GR" sz="2400" dirty="0"/>
              <a:t>Στο σχέδιο εφαρμογής της διάσκεψης</a:t>
            </a:r>
            <a:r>
              <a:rPr lang="en-US" sz="2400" dirty="0"/>
              <a:t> </a:t>
            </a:r>
            <a:r>
              <a:rPr lang="el-GR" sz="2400" dirty="0"/>
              <a:t>κορυφής στο Γιοχάνεσμπουργκ διατυπώνεται η σύσταση προς τη Γενική Συνέλευση  του ΟΗΕ να αφιερώσει τη δεκαετία 2005 – 2014  στην εκπαίδευση για την αειφόρο ανάπτυξη. </a:t>
            </a:r>
            <a:endParaRPr lang="en-US" sz="2400" dirty="0"/>
          </a:p>
          <a:p>
            <a:pPr algn="just">
              <a:lnSpc>
                <a:spcPct val="90000"/>
              </a:lnSpc>
            </a:pPr>
            <a:r>
              <a:rPr lang="el-GR" sz="2400" dirty="0"/>
              <a:t>Η πρόταση υιοθετήθηκε στην 57η Γενική Συνέλευση το Δεκέμβριο του 2002. Έτσι η </a:t>
            </a:r>
            <a:r>
              <a:rPr lang="en-US" sz="2400" dirty="0"/>
              <a:t>UNESCO </a:t>
            </a:r>
            <a:r>
              <a:rPr lang="el-GR" sz="2400" dirty="0"/>
              <a:t>χαρακτήρισε τη δεκαετία 2005 – 2014 ως «Δεκαετία Εκπαίδευσης για την </a:t>
            </a:r>
            <a:r>
              <a:rPr lang="el-GR" sz="2400" dirty="0" err="1"/>
              <a:t>Αειφορία</a:t>
            </a:r>
            <a:r>
              <a:rPr lang="el-GR" sz="2400" dirty="0"/>
              <a:t>»</a:t>
            </a:r>
          </a:p>
          <a:p>
            <a:pPr algn="just">
              <a:lnSpc>
                <a:spcPct val="80000"/>
              </a:lnSpc>
            </a:pPr>
            <a:endParaRPr lang="el-GR"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8435">
                                            <p:txEl>
                                              <p:pRg st="1" end="1"/>
                                            </p:txEl>
                                          </p:spTgt>
                                        </p:tgtEl>
                                        <p:attrNameLst>
                                          <p:attrName>style.visibility</p:attrName>
                                        </p:attrNameLst>
                                      </p:cBhvr>
                                      <p:to>
                                        <p:strVal val="visible"/>
                                      </p:to>
                                    </p:set>
                                    <p:anim calcmode="lin" valueType="num">
                                      <p:cBhvr additive="base">
                                        <p:cTn id="13"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43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74638"/>
            <a:ext cx="8686800" cy="1143000"/>
          </a:xfrm>
        </p:spPr>
        <p:txBody>
          <a:bodyPr>
            <a:normAutofit/>
          </a:bodyPr>
          <a:lstStyle/>
          <a:p>
            <a:r>
              <a:rPr lang="en-US" sz="3200" dirty="0"/>
              <a:t>3. </a:t>
            </a:r>
            <a:r>
              <a:rPr lang="el-GR" sz="3200" dirty="0"/>
              <a:t>ΕΚΠΑΙΔΕΥΣΗ ΓΙΑ ΤΗΝ ΑΕΙΦΟΡΟ ΑΝΑΠΤΥΞΗ </a:t>
            </a:r>
            <a:r>
              <a:rPr lang="en-US" sz="3200" dirty="0"/>
              <a:t>3/</a:t>
            </a:r>
            <a:r>
              <a:rPr lang="el-GR" sz="3200" dirty="0"/>
              <a:t>5</a:t>
            </a:r>
          </a:p>
        </p:txBody>
      </p:sp>
      <p:sp>
        <p:nvSpPr>
          <p:cNvPr id="20483" name="Rectangle 3"/>
          <p:cNvSpPr>
            <a:spLocks noGrp="1" noChangeArrowheads="1"/>
          </p:cNvSpPr>
          <p:nvPr>
            <p:ph type="body" idx="1"/>
          </p:nvPr>
        </p:nvSpPr>
        <p:spPr>
          <a:xfrm>
            <a:off x="457200" y="1143000"/>
            <a:ext cx="8229600" cy="4983163"/>
          </a:xfrm>
        </p:spPr>
        <p:txBody>
          <a:bodyPr>
            <a:normAutofit/>
          </a:bodyPr>
          <a:lstStyle/>
          <a:p>
            <a:pPr algn="just">
              <a:lnSpc>
                <a:spcPct val="80000"/>
              </a:lnSpc>
            </a:pPr>
            <a:r>
              <a:rPr lang="el-GR" sz="2400" dirty="0"/>
              <a:t>Τα σχολικά έτη της </a:t>
            </a:r>
            <a:r>
              <a:rPr lang="en-US" sz="2400" dirty="0"/>
              <a:t>“</a:t>
            </a:r>
            <a:r>
              <a:rPr lang="el-GR" sz="2400" dirty="0"/>
              <a:t>Δεκαετίας για  την Εκπαίδευση για την Αειφόρο Ανάπτυξη</a:t>
            </a:r>
            <a:r>
              <a:rPr lang="en-US" sz="2400" dirty="0"/>
              <a:t>”</a:t>
            </a:r>
            <a:r>
              <a:rPr lang="el-GR" sz="2400" dirty="0"/>
              <a:t> 2005-2014, έχουν χαρακτηριστεί με θεματικό περιεχόμενο ως εξής: </a:t>
            </a:r>
          </a:p>
          <a:p>
            <a:pPr>
              <a:lnSpc>
                <a:spcPct val="80000"/>
              </a:lnSpc>
            </a:pPr>
            <a:r>
              <a:rPr lang="el-GR" sz="2400" dirty="0"/>
              <a:t>2006 Νερό – Γαλάζιος Πλανήτης</a:t>
            </a:r>
          </a:p>
          <a:p>
            <a:pPr>
              <a:lnSpc>
                <a:spcPct val="80000"/>
              </a:lnSpc>
            </a:pPr>
            <a:r>
              <a:rPr lang="el-GR" sz="2400" dirty="0"/>
              <a:t>2007 Καταναλωτισμός &amp; Περιβάλλον</a:t>
            </a:r>
          </a:p>
          <a:p>
            <a:pPr>
              <a:lnSpc>
                <a:spcPct val="80000"/>
              </a:lnSpc>
            </a:pPr>
            <a:r>
              <a:rPr lang="el-GR" sz="2400" dirty="0"/>
              <a:t>2008 Δάσος – Πράσινος Πλανήτης</a:t>
            </a:r>
          </a:p>
          <a:p>
            <a:pPr>
              <a:lnSpc>
                <a:spcPct val="80000"/>
              </a:lnSpc>
            </a:pPr>
            <a:r>
              <a:rPr lang="el-GR" sz="2400" dirty="0"/>
              <a:t>2009 Γεωργία, Διατροφή &amp; Ποιότητα Ζωής</a:t>
            </a:r>
          </a:p>
          <a:p>
            <a:pPr>
              <a:lnSpc>
                <a:spcPct val="80000"/>
              </a:lnSpc>
            </a:pPr>
            <a:r>
              <a:rPr lang="el-GR" sz="2400" dirty="0"/>
              <a:t>2010 Ενέργεια- Ανανεώσιμες Πηγές &amp; Τοπικές Κοινωνίες</a:t>
            </a:r>
          </a:p>
          <a:p>
            <a:pPr>
              <a:lnSpc>
                <a:spcPct val="80000"/>
              </a:lnSpc>
            </a:pPr>
            <a:r>
              <a:rPr lang="el-GR" sz="2400" dirty="0"/>
              <a:t>2011 Εκπαίδευση για τα Ανθρώπινα Δικαιώματα</a:t>
            </a:r>
          </a:p>
          <a:p>
            <a:pPr>
              <a:lnSpc>
                <a:spcPct val="80000"/>
              </a:lnSpc>
            </a:pPr>
            <a:r>
              <a:rPr lang="el-GR" sz="2400" dirty="0"/>
              <a:t>2012 Υγεία &amp; Παραγωγικές Διαδικασίες</a:t>
            </a:r>
          </a:p>
          <a:p>
            <a:pPr>
              <a:lnSpc>
                <a:spcPct val="80000"/>
              </a:lnSpc>
            </a:pPr>
            <a:r>
              <a:rPr lang="el-GR" sz="2400" dirty="0"/>
              <a:t>2013 Ανθρωπογενές Περιβάλλον &amp;  Αειφόρος Διαχείριση</a:t>
            </a:r>
          </a:p>
          <a:p>
            <a:pPr>
              <a:lnSpc>
                <a:spcPct val="80000"/>
              </a:lnSpc>
            </a:pPr>
            <a:r>
              <a:rPr lang="el-GR" sz="2400" dirty="0"/>
              <a:t>2014 Ενεργοί Πολίτες.</a:t>
            </a:r>
          </a:p>
          <a:p>
            <a:pPr algn="just">
              <a:lnSpc>
                <a:spcPct val="80000"/>
              </a:lnSpc>
            </a:pPr>
            <a:endParaRPr lang="el-GR"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additive="base">
                                        <p:cTn id="7" dur="5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483">
                                            <p:txEl>
                                              <p:pRg st="1" end="1"/>
                                            </p:txEl>
                                          </p:spTgt>
                                        </p:tgtEl>
                                        <p:attrNameLst>
                                          <p:attrName>style.visibility</p:attrName>
                                        </p:attrNameLst>
                                      </p:cBhvr>
                                      <p:to>
                                        <p:strVal val="visible"/>
                                      </p:to>
                                    </p:set>
                                    <p:anim calcmode="lin" valueType="num">
                                      <p:cBhvr additive="base">
                                        <p:cTn id="13" dur="5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48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0483">
                                            <p:txEl>
                                              <p:pRg st="2" end="2"/>
                                            </p:txEl>
                                          </p:spTgt>
                                        </p:tgtEl>
                                        <p:attrNameLst>
                                          <p:attrName>style.visibility</p:attrName>
                                        </p:attrNameLst>
                                      </p:cBhvr>
                                      <p:to>
                                        <p:strVal val="visible"/>
                                      </p:to>
                                    </p:set>
                                    <p:anim calcmode="lin" valueType="num">
                                      <p:cBhvr additive="base">
                                        <p:cTn id="19" dur="5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48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0483">
                                            <p:txEl>
                                              <p:pRg st="3" end="3"/>
                                            </p:txEl>
                                          </p:spTgt>
                                        </p:tgtEl>
                                        <p:attrNameLst>
                                          <p:attrName>style.visibility</p:attrName>
                                        </p:attrNameLst>
                                      </p:cBhvr>
                                      <p:to>
                                        <p:strVal val="visible"/>
                                      </p:to>
                                    </p:set>
                                    <p:anim calcmode="lin" valueType="num">
                                      <p:cBhvr additive="base">
                                        <p:cTn id="25" dur="500" fill="hold"/>
                                        <p:tgtEl>
                                          <p:spTgt spid="2048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048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0483">
                                            <p:txEl>
                                              <p:pRg st="4" end="4"/>
                                            </p:txEl>
                                          </p:spTgt>
                                        </p:tgtEl>
                                        <p:attrNameLst>
                                          <p:attrName>style.visibility</p:attrName>
                                        </p:attrNameLst>
                                      </p:cBhvr>
                                      <p:to>
                                        <p:strVal val="visible"/>
                                      </p:to>
                                    </p:set>
                                    <p:anim calcmode="lin" valueType="num">
                                      <p:cBhvr additive="base">
                                        <p:cTn id="31" dur="500" fill="hold"/>
                                        <p:tgtEl>
                                          <p:spTgt spid="2048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048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0483">
                                            <p:txEl>
                                              <p:pRg st="5" end="5"/>
                                            </p:txEl>
                                          </p:spTgt>
                                        </p:tgtEl>
                                        <p:attrNameLst>
                                          <p:attrName>style.visibility</p:attrName>
                                        </p:attrNameLst>
                                      </p:cBhvr>
                                      <p:to>
                                        <p:strVal val="visible"/>
                                      </p:to>
                                    </p:set>
                                    <p:anim calcmode="lin" valueType="num">
                                      <p:cBhvr additive="base">
                                        <p:cTn id="37" dur="500" fill="hold"/>
                                        <p:tgtEl>
                                          <p:spTgt spid="2048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048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0483">
                                            <p:txEl>
                                              <p:pRg st="6" end="6"/>
                                            </p:txEl>
                                          </p:spTgt>
                                        </p:tgtEl>
                                        <p:attrNameLst>
                                          <p:attrName>style.visibility</p:attrName>
                                        </p:attrNameLst>
                                      </p:cBhvr>
                                      <p:to>
                                        <p:strVal val="visible"/>
                                      </p:to>
                                    </p:set>
                                    <p:anim calcmode="lin" valueType="num">
                                      <p:cBhvr additive="base">
                                        <p:cTn id="43" dur="500" fill="hold"/>
                                        <p:tgtEl>
                                          <p:spTgt spid="2048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048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0483">
                                            <p:txEl>
                                              <p:pRg st="7" end="7"/>
                                            </p:txEl>
                                          </p:spTgt>
                                        </p:tgtEl>
                                        <p:attrNameLst>
                                          <p:attrName>style.visibility</p:attrName>
                                        </p:attrNameLst>
                                      </p:cBhvr>
                                      <p:to>
                                        <p:strVal val="visible"/>
                                      </p:to>
                                    </p:set>
                                    <p:anim calcmode="lin" valueType="num">
                                      <p:cBhvr additive="base">
                                        <p:cTn id="49" dur="500" fill="hold"/>
                                        <p:tgtEl>
                                          <p:spTgt spid="2048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048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0483">
                                            <p:txEl>
                                              <p:pRg st="8" end="8"/>
                                            </p:txEl>
                                          </p:spTgt>
                                        </p:tgtEl>
                                        <p:attrNameLst>
                                          <p:attrName>style.visibility</p:attrName>
                                        </p:attrNameLst>
                                      </p:cBhvr>
                                      <p:to>
                                        <p:strVal val="visible"/>
                                      </p:to>
                                    </p:set>
                                    <p:anim calcmode="lin" valueType="num">
                                      <p:cBhvr additive="base">
                                        <p:cTn id="55" dur="500" fill="hold"/>
                                        <p:tgtEl>
                                          <p:spTgt spid="2048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048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0483">
                                            <p:txEl>
                                              <p:pRg st="9" end="9"/>
                                            </p:txEl>
                                          </p:spTgt>
                                        </p:tgtEl>
                                        <p:attrNameLst>
                                          <p:attrName>style.visibility</p:attrName>
                                        </p:attrNameLst>
                                      </p:cBhvr>
                                      <p:to>
                                        <p:strVal val="visible"/>
                                      </p:to>
                                    </p:set>
                                    <p:anim calcmode="lin" valueType="num">
                                      <p:cBhvr additive="base">
                                        <p:cTn id="61" dur="500" fill="hold"/>
                                        <p:tgtEl>
                                          <p:spTgt spid="2048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048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507288" cy="1143000"/>
          </a:xfrm>
        </p:spPr>
        <p:txBody>
          <a:bodyPr>
            <a:normAutofit/>
          </a:bodyPr>
          <a:lstStyle/>
          <a:p>
            <a:r>
              <a:rPr lang="en-US" sz="3200" dirty="0"/>
              <a:t>3.</a:t>
            </a:r>
            <a:r>
              <a:rPr lang="el-GR" sz="3200" dirty="0"/>
              <a:t> ΕΚΠΑΙΔΕΥΣΗ ΓΙΑ ΤΗΝ ΑΕΙΦΟΡΟ ΑΝΑΠΤΥΞΗ </a:t>
            </a:r>
            <a:r>
              <a:rPr lang="en-US" sz="3200" dirty="0"/>
              <a:t>3/</a:t>
            </a:r>
            <a:r>
              <a:rPr lang="el-GR" sz="3200" dirty="0"/>
              <a:t>6</a:t>
            </a:r>
            <a:r>
              <a:rPr lang="en-US" sz="3200" dirty="0"/>
              <a:t> </a:t>
            </a:r>
            <a:endParaRPr lang="el-GR" sz="3200" dirty="0"/>
          </a:p>
        </p:txBody>
      </p:sp>
      <p:sp>
        <p:nvSpPr>
          <p:cNvPr id="3" name="2 - Θέση περιεχομένου"/>
          <p:cNvSpPr>
            <a:spLocks noGrp="1"/>
          </p:cNvSpPr>
          <p:nvPr>
            <p:ph idx="1"/>
          </p:nvPr>
        </p:nvSpPr>
        <p:spPr/>
        <p:txBody>
          <a:bodyPr>
            <a:normAutofit fontScale="92500" lnSpcReduction="20000"/>
          </a:bodyPr>
          <a:lstStyle/>
          <a:p>
            <a:pPr algn="just"/>
            <a:r>
              <a:rPr lang="el-GR" sz="2800" dirty="0"/>
              <a:t>Σύμφωνα με την (</a:t>
            </a:r>
            <a:r>
              <a:rPr lang="en-US" sz="2800" dirty="0"/>
              <a:t>UNESCO</a:t>
            </a:r>
            <a:r>
              <a:rPr lang="el-GR" sz="2800" dirty="0"/>
              <a:t>, 2006), η Εκπαίδευση για την Αειφόρο Ανάπτυξη θα στοχεύσει να καταδείξει τα ακόλουθα χαρακτηριστικά γνωρίσματα: </a:t>
            </a:r>
          </a:p>
          <a:p>
            <a:pPr>
              <a:buNone/>
            </a:pPr>
            <a:r>
              <a:rPr lang="el-GR" sz="2800" dirty="0"/>
              <a:t>• Διεπιστημονικότητα και </a:t>
            </a:r>
            <a:r>
              <a:rPr lang="el-GR" sz="2800" dirty="0" err="1"/>
              <a:t>ολιστικότητα</a:t>
            </a:r>
            <a:endParaRPr lang="el-GR" sz="2800" dirty="0"/>
          </a:p>
          <a:p>
            <a:pPr>
              <a:buNone/>
            </a:pPr>
            <a:r>
              <a:rPr lang="el-GR" sz="2800" dirty="0"/>
              <a:t>• Προσανατολισμός στις αξίες</a:t>
            </a:r>
          </a:p>
          <a:p>
            <a:pPr>
              <a:buNone/>
            </a:pPr>
            <a:r>
              <a:rPr lang="el-GR" sz="2800" dirty="0"/>
              <a:t>• Κριτική σκέψη και επίλυση προβλήματος</a:t>
            </a:r>
          </a:p>
          <a:p>
            <a:pPr>
              <a:buNone/>
            </a:pPr>
            <a:r>
              <a:rPr lang="el-GR" sz="2800" dirty="0"/>
              <a:t>• Πολλαπλές παιδαγωγικές μέθοδοι</a:t>
            </a:r>
          </a:p>
          <a:p>
            <a:pPr>
              <a:buNone/>
            </a:pPr>
            <a:r>
              <a:rPr lang="el-GR" sz="2800" dirty="0"/>
              <a:t>• Συμμετοχική λήψη αποφάσεων</a:t>
            </a:r>
          </a:p>
          <a:p>
            <a:pPr>
              <a:buNone/>
            </a:pPr>
            <a:r>
              <a:rPr lang="el-GR" sz="2800" dirty="0"/>
              <a:t>• Δυνατότητα εφαρμογής</a:t>
            </a:r>
          </a:p>
          <a:p>
            <a:pPr>
              <a:buNone/>
            </a:pPr>
            <a:r>
              <a:rPr lang="el-GR" sz="2800" dirty="0"/>
              <a:t>• Τοπικά επικεντρωμένη</a:t>
            </a:r>
          </a:p>
          <a:p>
            <a:pPr algn="just"/>
            <a:endParaRPr lang="el-GR"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507288" cy="1143000"/>
          </a:xfrm>
        </p:spPr>
        <p:txBody>
          <a:bodyPr>
            <a:normAutofit fontScale="90000"/>
          </a:bodyPr>
          <a:lstStyle/>
          <a:p>
            <a:r>
              <a:rPr lang="en-US" sz="3200" dirty="0"/>
              <a:t>3.</a:t>
            </a:r>
            <a:r>
              <a:rPr lang="el-GR" sz="3200" dirty="0"/>
              <a:t> Η ΕΚΠΑΙΔΕΥΣΗ ΓΙΑ ΤΗΝ ΑΕΙΦΟΡΟ ΑΝΑΠΤΥΞΗ ΚΑΙ Η ΣΧΕΣΗ ΤΗΣ ΜΕ ΤΗΝ ΠΕΡΙΒΑΛΛΟΝΤΙΚΗ ΕΚΠΑΙΔΕΥΣΗ </a:t>
            </a:r>
            <a:r>
              <a:rPr lang="en-US" sz="3200" dirty="0"/>
              <a:t>3/</a:t>
            </a:r>
            <a:r>
              <a:rPr lang="el-GR" sz="3200" dirty="0"/>
              <a:t>7</a:t>
            </a:r>
            <a:r>
              <a:rPr lang="en-US" sz="3200" dirty="0"/>
              <a:t> </a:t>
            </a:r>
            <a:endParaRPr lang="el-GR" sz="3200" dirty="0"/>
          </a:p>
        </p:txBody>
      </p:sp>
      <p:sp>
        <p:nvSpPr>
          <p:cNvPr id="3" name="2 - Θέση περιεχομένου"/>
          <p:cNvSpPr>
            <a:spLocks noGrp="1"/>
          </p:cNvSpPr>
          <p:nvPr>
            <p:ph idx="1"/>
          </p:nvPr>
        </p:nvSpPr>
        <p:spPr/>
        <p:txBody>
          <a:bodyPr>
            <a:normAutofit/>
          </a:bodyPr>
          <a:lstStyle/>
          <a:p>
            <a:pPr algn="just"/>
            <a:r>
              <a:rPr lang="el-GR" sz="2400" dirty="0"/>
              <a:t>Η Εκπαίδευση για την Αειφόρο Ανάπτυξη εντάσσεται στην Περιβαλλοντική Εκπαίδευση</a:t>
            </a:r>
          </a:p>
          <a:p>
            <a:pPr algn="just"/>
            <a:r>
              <a:rPr lang="el-GR" sz="2400" dirty="0"/>
              <a:t>Η Περιβαλλοντική Εκπαίδευση εντάσσεται στην Εκπαίδευση για την Αειφόρο Ανάπτυξη </a:t>
            </a:r>
          </a:p>
          <a:p>
            <a:pPr algn="just"/>
            <a:r>
              <a:rPr lang="el-GR" sz="2400" dirty="0"/>
              <a:t>Περιβαλλοντική Εκπαίδευση και Εκπαίδευση την Αειφόρο Ανάπτυξη : συγκλίνουσες και αποκλίνουσες πορείες</a:t>
            </a:r>
          </a:p>
          <a:p>
            <a:pPr algn="just"/>
            <a:r>
              <a:rPr lang="el-GR" sz="2400" dirty="0"/>
              <a:t>Η Εκπαίδευση για την Αειφόρο Ανάπτυξη ως μετεξέλιξη της Περιβαλλοντικής Εκπαίδευσης</a:t>
            </a:r>
          </a:p>
          <a:p>
            <a:pPr algn="just"/>
            <a:endParaRPr lang="el-GR"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4000" dirty="0"/>
              <a:t> </a:t>
            </a:r>
            <a:r>
              <a:rPr lang="en-US" sz="3200" dirty="0"/>
              <a:t>1.</a:t>
            </a:r>
            <a:r>
              <a:rPr lang="en-US" sz="4000" dirty="0"/>
              <a:t> </a:t>
            </a:r>
            <a:r>
              <a:rPr lang="el-GR" sz="3200" dirty="0"/>
              <a:t>ΣΤΟΧΟΙ ΤΗΣ ΕΝΟΤΗΤΑΣ</a:t>
            </a:r>
          </a:p>
        </p:txBody>
      </p:sp>
      <p:sp>
        <p:nvSpPr>
          <p:cNvPr id="3" name="2 - Θέση περιεχομένου"/>
          <p:cNvSpPr>
            <a:spLocks noGrp="1"/>
          </p:cNvSpPr>
          <p:nvPr>
            <p:ph idx="1"/>
          </p:nvPr>
        </p:nvSpPr>
        <p:spPr/>
        <p:txBody>
          <a:bodyPr>
            <a:normAutofit fontScale="92500" lnSpcReduction="10000"/>
          </a:bodyPr>
          <a:lstStyle/>
          <a:p>
            <a:pPr algn="just"/>
            <a:r>
              <a:rPr lang="el-GR" sz="2400" dirty="0"/>
              <a:t>Να γνωρίσουν</a:t>
            </a:r>
            <a:r>
              <a:rPr lang="en-US" sz="2400" dirty="0"/>
              <a:t> </a:t>
            </a:r>
            <a:r>
              <a:rPr lang="el-GR" sz="2400" dirty="0"/>
              <a:t>τη γένεση και τη διαχρονική πορεία της αειφόρου ανάπτυξης</a:t>
            </a:r>
          </a:p>
          <a:p>
            <a:pPr algn="just"/>
            <a:r>
              <a:rPr lang="el-GR" sz="2400" dirty="0"/>
              <a:t>Να κατανοήσουν</a:t>
            </a:r>
            <a:r>
              <a:rPr lang="en-US" sz="2400" dirty="0"/>
              <a:t> </a:t>
            </a:r>
            <a:r>
              <a:rPr lang="el-GR" sz="2400" dirty="0"/>
              <a:t>το περιεχόμενό της και την </a:t>
            </a:r>
            <a:r>
              <a:rPr lang="el-GR" sz="2400" dirty="0" err="1"/>
              <a:t>αλληλοσύνδεση</a:t>
            </a:r>
            <a:r>
              <a:rPr lang="el-GR" sz="2400" dirty="0"/>
              <a:t> των πυλώνων, οι οποίοι τη συνιστούν</a:t>
            </a:r>
          </a:p>
          <a:p>
            <a:pPr algn="just"/>
            <a:r>
              <a:rPr lang="el-GR" sz="2400" dirty="0"/>
              <a:t>Να προσδιορίσουν εννοιολογικά</a:t>
            </a:r>
            <a:r>
              <a:rPr lang="en-US" sz="2400" dirty="0"/>
              <a:t> </a:t>
            </a:r>
            <a:r>
              <a:rPr lang="el-GR" sz="2400" dirty="0"/>
              <a:t>την αειφόρο ανάπτυξη</a:t>
            </a:r>
          </a:p>
          <a:p>
            <a:pPr algn="just"/>
            <a:r>
              <a:rPr lang="el-GR" sz="2400" dirty="0"/>
              <a:t>Να  κατανοήσουν τη σχέση της αειφόρου ανάπτυξης με την εκπαίδευση </a:t>
            </a:r>
          </a:p>
          <a:p>
            <a:pPr algn="just"/>
            <a:r>
              <a:rPr lang="el-GR" sz="2400" dirty="0"/>
              <a:t>Να γνωρίσουν γενικότερα την εκπαίδευση για την αειφόρο ανάπτυξη και ειδικότερα, τις αρχές της, τα χαρακτηριστικά της γνωρίσματα, την ποικιλία της θεματολογίας της, τις προοπτικές της, καθώς και τους προβληματισμούς που αναπτύσσονται στο ευρύτερο πλαίσιό της</a:t>
            </a:r>
            <a:r>
              <a:rPr lang="en-US" sz="2400" dirty="0"/>
              <a:t>.</a:t>
            </a:r>
            <a:endParaRPr lang="el-GR" sz="2400" dirty="0"/>
          </a:p>
          <a:p>
            <a:pPr algn="just">
              <a:buNone/>
            </a:pPr>
            <a:endParaRPr lang="el-GR" sz="2400" dirty="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dirty="0"/>
              <a:t>4. </a:t>
            </a:r>
            <a:r>
              <a:rPr lang="el-GR" sz="3200" dirty="0"/>
              <a:t>ΣΥΝΟΨΗ 4/1</a:t>
            </a:r>
          </a:p>
        </p:txBody>
      </p:sp>
      <p:sp>
        <p:nvSpPr>
          <p:cNvPr id="3" name="2 - Θέση περιεχομένου"/>
          <p:cNvSpPr>
            <a:spLocks noGrp="1"/>
          </p:cNvSpPr>
          <p:nvPr>
            <p:ph idx="1"/>
          </p:nvPr>
        </p:nvSpPr>
        <p:spPr/>
        <p:txBody>
          <a:bodyPr>
            <a:normAutofit/>
          </a:bodyPr>
          <a:lstStyle/>
          <a:p>
            <a:pPr algn="just"/>
            <a:r>
              <a:rPr lang="el-GR" sz="2400" dirty="0"/>
              <a:t>Η Αειφόρος Ανάπτυξη συνιστά μια έννοια πολυδιάστατη. Οι άξονές της: περιβάλλον, οικονομία, κοινωνία, πολιτισμός, βρίσκονται σε άμεση </a:t>
            </a:r>
            <a:r>
              <a:rPr lang="el-GR" sz="2400" dirty="0" err="1"/>
              <a:t>αλληλοσύνδεση</a:t>
            </a:r>
            <a:r>
              <a:rPr lang="el-GR" sz="2400" dirty="0"/>
              <a:t>, δομώντας ένα αδιαίρετο σύνολο</a:t>
            </a:r>
            <a:r>
              <a:rPr lang="en-US" sz="2400" dirty="0"/>
              <a:t>.</a:t>
            </a:r>
          </a:p>
          <a:p>
            <a:pPr algn="just"/>
            <a:r>
              <a:rPr lang="el-GR" sz="2400" dirty="0"/>
              <a:t>Ανάμεσα στην Αειφόρο Ανάπτυξη και την Εκπαίδευση, υπάρχει μια δυναμική αμφίδρομη σχέση, της οποίας απόρροια είναι η Εκπαίδευση για την Αειφόρο Ανάπτυξη</a:t>
            </a:r>
            <a:r>
              <a:rPr lang="en-US" sz="2400" dirty="0"/>
              <a:t>.</a:t>
            </a:r>
          </a:p>
          <a:p>
            <a:pPr algn="just"/>
            <a:r>
              <a:rPr lang="el-GR" sz="2400" dirty="0"/>
              <a:t>Όσον αφορά στο περιεχόμενο της ΕΑΑ, αυτό προσδιορίζεται ως ολιστικό και διεπιστημονικό, καθώς έρχονται σε σύγκλιση διαφορετικοί γνωστικοί χώροι, – τόσο των θετικών όσο και των κοινωνικών επιστημών.</a:t>
            </a:r>
          </a:p>
          <a:p>
            <a:pPr algn="just"/>
            <a:endParaRPr lang="el-G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dirty="0"/>
              <a:t>4. </a:t>
            </a:r>
            <a:r>
              <a:rPr lang="el-GR" sz="3200" dirty="0"/>
              <a:t>ΣΥΝΟΨΗ 4/2</a:t>
            </a:r>
          </a:p>
        </p:txBody>
      </p:sp>
      <p:sp>
        <p:nvSpPr>
          <p:cNvPr id="3" name="2 - Θέση περιεχομένου"/>
          <p:cNvSpPr>
            <a:spLocks noGrp="1"/>
          </p:cNvSpPr>
          <p:nvPr>
            <p:ph idx="1"/>
          </p:nvPr>
        </p:nvSpPr>
        <p:spPr/>
        <p:txBody>
          <a:bodyPr>
            <a:normAutofit/>
          </a:bodyPr>
          <a:lstStyle/>
          <a:p>
            <a:pPr algn="just"/>
            <a:r>
              <a:rPr lang="el-GR" sz="2400" dirty="0"/>
              <a:t>Ως χαρακτηριστικά γνωρίσματα της ΕΑΑ θεωρούνται τα ακόλουθα: Διεπιστημονικότητα</a:t>
            </a:r>
            <a:r>
              <a:rPr lang="en-US" sz="2400" dirty="0"/>
              <a:t>, </a:t>
            </a:r>
            <a:r>
              <a:rPr lang="el-GR" sz="2400" dirty="0"/>
              <a:t>Προσανατολισμός στις αξίες</a:t>
            </a:r>
            <a:r>
              <a:rPr lang="en-US" sz="2400" dirty="0"/>
              <a:t>, </a:t>
            </a:r>
            <a:r>
              <a:rPr lang="el-GR" sz="2400" dirty="0"/>
              <a:t>Κριτική σκέψη</a:t>
            </a:r>
            <a:r>
              <a:rPr lang="en-US" sz="2400" dirty="0"/>
              <a:t>, </a:t>
            </a:r>
            <a:r>
              <a:rPr lang="el-GR" sz="2400" dirty="0"/>
              <a:t>Πολλαπλές μέθοδοι</a:t>
            </a:r>
            <a:r>
              <a:rPr lang="en-US" sz="2400" dirty="0"/>
              <a:t>, </a:t>
            </a:r>
            <a:r>
              <a:rPr lang="el-GR" sz="2400" dirty="0"/>
              <a:t>Συμμετοχική λήψη αποφάσεων</a:t>
            </a:r>
            <a:r>
              <a:rPr lang="en-US" sz="2400" dirty="0"/>
              <a:t>, </a:t>
            </a:r>
            <a:r>
              <a:rPr lang="el-GR" sz="2400" dirty="0"/>
              <a:t>Δυνατότητα εφαρμογής, Τοπική επικέντρωση</a:t>
            </a:r>
            <a:r>
              <a:rPr lang="en-US" sz="2400"/>
              <a:t>.</a:t>
            </a:r>
            <a:endParaRPr lang="el-GR" sz="2400" dirty="0"/>
          </a:p>
          <a:p>
            <a:pPr algn="just"/>
            <a:r>
              <a:rPr lang="el-GR" sz="2400" dirty="0"/>
              <a:t>Οι θεματικές ενότητες της ΕΑΑ περιλαμβάνουν ζητήματα τοπικά, περιφερειακά και παγκόσμια, η θεματολογία της είναι σύγχρονη,  το πρόγραμμα σπουδών </a:t>
            </a:r>
            <a:r>
              <a:rPr lang="el-GR" sz="2400" dirty="0" err="1"/>
              <a:t>μαθητοκεντρικό</a:t>
            </a:r>
            <a:r>
              <a:rPr lang="el-GR" sz="2400" dirty="0"/>
              <a:t> και το πλαίσιο λειτουργίας της δημοκρατικό.</a:t>
            </a:r>
          </a:p>
          <a:p>
            <a:pPr algn="just"/>
            <a:endParaRPr lang="el-GR" sz="2400" dirty="0"/>
          </a:p>
          <a:p>
            <a:pPr algn="just"/>
            <a:endParaRPr lang="el-G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dirty="0"/>
              <a:t>5. </a:t>
            </a:r>
            <a:r>
              <a:rPr lang="el-GR" sz="3200" dirty="0"/>
              <a:t>ΒΙΒΛΙΟΓΡΑΦΙΑ</a:t>
            </a:r>
            <a:r>
              <a:rPr lang="en-US" sz="3200" dirty="0"/>
              <a:t> 5/1</a:t>
            </a:r>
            <a:endParaRPr lang="el-GR" sz="3200" dirty="0"/>
          </a:p>
        </p:txBody>
      </p:sp>
      <p:sp>
        <p:nvSpPr>
          <p:cNvPr id="3" name="2 - Θέση περιεχομένου"/>
          <p:cNvSpPr>
            <a:spLocks noGrp="1"/>
          </p:cNvSpPr>
          <p:nvPr>
            <p:ph idx="1"/>
          </p:nvPr>
        </p:nvSpPr>
        <p:spPr>
          <a:xfrm>
            <a:off x="464156" y="1196752"/>
            <a:ext cx="8229600" cy="4886003"/>
          </a:xfrm>
        </p:spPr>
        <p:txBody>
          <a:bodyPr>
            <a:normAutofit fontScale="55000" lnSpcReduction="20000"/>
          </a:bodyPr>
          <a:lstStyle/>
          <a:p>
            <a:pPr lvl="0">
              <a:buNone/>
            </a:pPr>
            <a:endParaRPr lang="el-GR" dirty="0"/>
          </a:p>
          <a:p>
            <a:pPr algn="just"/>
            <a:r>
              <a:rPr lang="en-US" sz="3600" dirty="0"/>
              <a:t>Brown, L. (1981). </a:t>
            </a:r>
            <a:r>
              <a:rPr lang="en-US" sz="3600" i="1" dirty="0"/>
              <a:t>Building a </a:t>
            </a:r>
            <a:r>
              <a:rPr lang="en-US" sz="3600" i="1" dirty="0" err="1"/>
              <a:t>Sustainaible</a:t>
            </a:r>
            <a:r>
              <a:rPr lang="en-US" sz="3600" i="1" dirty="0"/>
              <a:t> Society</a:t>
            </a:r>
            <a:r>
              <a:rPr lang="en-US" sz="3600" dirty="0"/>
              <a:t>. New York: W.W. Norton.</a:t>
            </a:r>
            <a:endParaRPr lang="el-GR" sz="3600" dirty="0"/>
          </a:p>
          <a:p>
            <a:pPr algn="just"/>
            <a:r>
              <a:rPr lang="en-GB" sz="3600" dirty="0"/>
              <a:t>Dale, A. (2001). </a:t>
            </a:r>
            <a:r>
              <a:rPr lang="en-GB" sz="3600" i="1" dirty="0"/>
              <a:t>At the Edge: Sustainable Development in the 21st Century</a:t>
            </a:r>
            <a:r>
              <a:rPr lang="en-GB" sz="3600" dirty="0"/>
              <a:t> Vancouver: UBC Press.</a:t>
            </a:r>
            <a:endParaRPr lang="el-GR" sz="3600" dirty="0"/>
          </a:p>
          <a:p>
            <a:pPr algn="just"/>
            <a:r>
              <a:rPr lang="en-US" sz="3600" dirty="0"/>
              <a:t>Dobson, A. (1996). Environmental </a:t>
            </a:r>
            <a:r>
              <a:rPr lang="en-US" sz="3600" dirty="0" err="1"/>
              <a:t>Sustainabilities</a:t>
            </a:r>
            <a:r>
              <a:rPr lang="en-US" sz="3600" dirty="0"/>
              <a:t>: An analysis and a typology. </a:t>
            </a:r>
            <a:r>
              <a:rPr lang="en-US" sz="3600" i="1" dirty="0"/>
              <a:t>Environmental Politics</a:t>
            </a:r>
            <a:r>
              <a:rPr lang="en-GB" sz="3600" i="1" dirty="0"/>
              <a:t>, </a:t>
            </a:r>
            <a:r>
              <a:rPr lang="en-GB" sz="3600" dirty="0"/>
              <a:t>5, 3, 401-428.</a:t>
            </a:r>
          </a:p>
          <a:p>
            <a:pPr algn="just"/>
            <a:r>
              <a:rPr lang="en-US" sz="3600" i="1" dirty="0" err="1"/>
              <a:t>Huckle</a:t>
            </a:r>
            <a:r>
              <a:rPr lang="en-US" sz="3600" dirty="0"/>
              <a:t>, J. (</a:t>
            </a:r>
            <a:r>
              <a:rPr lang="en-US" sz="3600" i="1" dirty="0"/>
              <a:t>1996</a:t>
            </a:r>
            <a:r>
              <a:rPr lang="en-US" sz="3600" dirty="0"/>
              <a:t>). </a:t>
            </a:r>
            <a:r>
              <a:rPr lang="en-US" sz="3600" i="1" dirty="0"/>
              <a:t>Realizing sustainability</a:t>
            </a:r>
            <a:r>
              <a:rPr lang="en-US" sz="3600" dirty="0"/>
              <a:t> in changing times, in J. </a:t>
            </a:r>
            <a:r>
              <a:rPr lang="en-US" sz="3600" i="1" dirty="0" err="1"/>
              <a:t>Huckle</a:t>
            </a:r>
            <a:r>
              <a:rPr lang="en-US" sz="3600" dirty="0"/>
              <a:t> and S. Sterling (</a:t>
            </a:r>
            <a:r>
              <a:rPr lang="en-US" sz="3600" dirty="0" err="1"/>
              <a:t>eds</a:t>
            </a:r>
            <a:r>
              <a:rPr lang="en-US" sz="3600" dirty="0"/>
              <a:t>) </a:t>
            </a:r>
            <a:r>
              <a:rPr lang="en-US" sz="3600" i="1" dirty="0"/>
              <a:t>Education for Sustainability</a:t>
            </a:r>
            <a:r>
              <a:rPr lang="en-US" sz="3600" dirty="0"/>
              <a:t> (pp. 3-17). London: </a:t>
            </a:r>
            <a:r>
              <a:rPr lang="en-US" sz="3600" dirty="0" err="1"/>
              <a:t>Earthscan</a:t>
            </a:r>
            <a:r>
              <a:rPr lang="en-US" sz="3600" dirty="0"/>
              <a:t>.</a:t>
            </a:r>
            <a:endParaRPr lang="el-GR" sz="3600" dirty="0"/>
          </a:p>
          <a:p>
            <a:pPr algn="just"/>
            <a:r>
              <a:rPr lang="en-GB" sz="3600" dirty="0" err="1"/>
              <a:t>Jickling</a:t>
            </a:r>
            <a:r>
              <a:rPr lang="en-GB" sz="3600" dirty="0"/>
              <a:t>, B. (2000). A future for sustainability? </a:t>
            </a:r>
            <a:r>
              <a:rPr lang="en-GB" sz="3600" i="1" dirty="0"/>
              <a:t>Water, Air, and Soil  Pollution</a:t>
            </a:r>
            <a:r>
              <a:rPr lang="en-GB" sz="3600" dirty="0"/>
              <a:t>, 123, 467-476.</a:t>
            </a:r>
            <a:endParaRPr lang="el-GR" sz="3600" dirty="0"/>
          </a:p>
          <a:p>
            <a:pPr algn="just"/>
            <a:r>
              <a:rPr lang="en-GB" sz="3600" dirty="0"/>
              <a:t>Livingston, J. A. (1994). </a:t>
            </a:r>
            <a:r>
              <a:rPr lang="en-GB" sz="3600" i="1" dirty="0"/>
              <a:t>Rogue primate: An exploration of human domestication. </a:t>
            </a:r>
            <a:r>
              <a:rPr lang="en-GB" sz="3600" dirty="0"/>
              <a:t>Toronto: Key Porter Books.</a:t>
            </a:r>
            <a:endParaRPr lang="el-GR" sz="3600" dirty="0"/>
          </a:p>
          <a:p>
            <a:pPr algn="just"/>
            <a:r>
              <a:rPr lang="en-US" sz="3600" dirty="0"/>
              <a:t>N</a:t>
            </a:r>
            <a:r>
              <a:rPr lang="en-GB" sz="3600" dirty="0" err="1"/>
              <a:t>ewman</a:t>
            </a:r>
            <a:r>
              <a:rPr lang="en-GB" sz="3600" dirty="0"/>
              <a:t>, L. (</a:t>
            </a:r>
            <a:r>
              <a:rPr lang="en-US" sz="3600" dirty="0"/>
              <a:t>2005). </a:t>
            </a:r>
            <a:r>
              <a:rPr lang="en-GB" sz="3600" dirty="0"/>
              <a:t>Uncertainly innovation and dynamic Sustainable development. Sustainability: </a:t>
            </a:r>
            <a:r>
              <a:rPr lang="en-GB" sz="3600" i="1" dirty="0" err="1"/>
              <a:t>Sience</a:t>
            </a:r>
            <a:r>
              <a:rPr lang="en-GB" sz="3600" i="1" dirty="0"/>
              <a:t>, Practice &amp; Policy</a:t>
            </a:r>
            <a:r>
              <a:rPr lang="en-GB" sz="3600" dirty="0"/>
              <a:t>. V</a:t>
            </a:r>
            <a:r>
              <a:rPr lang="en-US" sz="3600" dirty="0" err="1"/>
              <a:t>ol</a:t>
            </a:r>
            <a:r>
              <a:rPr lang="en-GB" sz="3600" dirty="0"/>
              <a:t>. 1. issue 2.</a:t>
            </a:r>
            <a:endParaRPr lang="el-GR" sz="3600" dirty="0"/>
          </a:p>
          <a:p>
            <a:pPr algn="just">
              <a:buNone/>
            </a:pPr>
            <a:endParaRPr lang="el-GR" sz="8000" dirty="0"/>
          </a:p>
          <a:p>
            <a:pPr algn="just"/>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dirty="0"/>
              <a:t>5. </a:t>
            </a:r>
            <a:r>
              <a:rPr lang="el-GR" sz="3200" dirty="0"/>
              <a:t>ΒΙΒΛΙΟΓΡΑΦΙΑ</a:t>
            </a:r>
            <a:r>
              <a:rPr lang="en-US" sz="3200" dirty="0"/>
              <a:t> 5/2</a:t>
            </a:r>
            <a:endParaRPr lang="el-GR" sz="3200" dirty="0"/>
          </a:p>
        </p:txBody>
      </p:sp>
      <p:sp>
        <p:nvSpPr>
          <p:cNvPr id="3" name="2 - Θέση περιεχομένου"/>
          <p:cNvSpPr>
            <a:spLocks noGrp="1"/>
          </p:cNvSpPr>
          <p:nvPr>
            <p:ph idx="1"/>
          </p:nvPr>
        </p:nvSpPr>
        <p:spPr>
          <a:xfrm>
            <a:off x="464156" y="1196752"/>
            <a:ext cx="8229600" cy="4886003"/>
          </a:xfrm>
        </p:spPr>
        <p:txBody>
          <a:bodyPr>
            <a:normAutofit fontScale="55000" lnSpcReduction="20000"/>
          </a:bodyPr>
          <a:lstStyle/>
          <a:p>
            <a:pPr lvl="0">
              <a:buNone/>
            </a:pPr>
            <a:endParaRPr lang="el-GR" dirty="0"/>
          </a:p>
          <a:p>
            <a:pPr algn="just"/>
            <a:r>
              <a:rPr lang="en-US" sz="3600" dirty="0"/>
              <a:t>Palmer</a:t>
            </a:r>
            <a:r>
              <a:rPr lang="en-GB" sz="3600" dirty="0"/>
              <a:t>, </a:t>
            </a:r>
            <a:r>
              <a:rPr lang="en-US" sz="3600" dirty="0"/>
              <a:t>J. </a:t>
            </a:r>
            <a:r>
              <a:rPr lang="en-GB" sz="3600" dirty="0"/>
              <a:t>(1998). </a:t>
            </a:r>
            <a:r>
              <a:rPr lang="en-US" sz="3600" i="1" dirty="0"/>
              <a:t>Environmental Education in the 21st</a:t>
            </a:r>
            <a:r>
              <a:rPr lang="en-US" sz="3600" i="1" baseline="30000" dirty="0"/>
              <a:t>  </a:t>
            </a:r>
            <a:r>
              <a:rPr lang="en-US" sz="3600" i="1" dirty="0"/>
              <a:t>century: Theory, Practice, Progress and Promise.</a:t>
            </a:r>
            <a:r>
              <a:rPr lang="en-US" sz="3600" dirty="0"/>
              <a:t> London</a:t>
            </a:r>
            <a:r>
              <a:rPr lang="en-GB" sz="3600" dirty="0"/>
              <a:t>: </a:t>
            </a:r>
            <a:r>
              <a:rPr lang="en-US" sz="3600" dirty="0" err="1"/>
              <a:t>Routledge</a:t>
            </a:r>
            <a:r>
              <a:rPr lang="en-GB" sz="3600" dirty="0"/>
              <a:t>.</a:t>
            </a:r>
            <a:endParaRPr lang="el-GR" sz="3600" dirty="0"/>
          </a:p>
          <a:p>
            <a:pPr algn="just"/>
            <a:r>
              <a:rPr lang="en-US" sz="3600" dirty="0" err="1"/>
              <a:t>Pirages</a:t>
            </a:r>
            <a:r>
              <a:rPr lang="en-GB" sz="3600" dirty="0"/>
              <a:t>, </a:t>
            </a:r>
            <a:r>
              <a:rPr lang="en-US" sz="3600" dirty="0"/>
              <a:t>D</a:t>
            </a:r>
            <a:r>
              <a:rPr lang="en-GB" sz="3600" dirty="0"/>
              <a:t>.</a:t>
            </a:r>
            <a:r>
              <a:rPr lang="en-US" sz="3600" dirty="0"/>
              <a:t>C</a:t>
            </a:r>
            <a:r>
              <a:rPr lang="en-GB" sz="3600" dirty="0"/>
              <a:t>. (1997). </a:t>
            </a:r>
            <a:r>
              <a:rPr lang="en-US" sz="3600" i="1" dirty="0"/>
              <a:t>The Sustainable Society. Implications for Limited </a:t>
            </a:r>
            <a:r>
              <a:rPr lang="en-US" sz="3600" i="1" dirty="0" err="1"/>
              <a:t>Crowth</a:t>
            </a:r>
            <a:r>
              <a:rPr lang="en-US" sz="3600" dirty="0"/>
              <a:t>. New York: </a:t>
            </a:r>
            <a:r>
              <a:rPr lang="en-US" sz="3600" dirty="0" err="1"/>
              <a:t>Praeger</a:t>
            </a:r>
            <a:r>
              <a:rPr lang="en-US" sz="3600" dirty="0"/>
              <a:t>.</a:t>
            </a:r>
            <a:endParaRPr lang="el-GR" sz="3600" dirty="0"/>
          </a:p>
          <a:p>
            <a:pPr algn="just"/>
            <a:r>
              <a:rPr lang="en-GB" sz="3600" dirty="0"/>
              <a:t>Scott, W. &amp; Gough, S. (2003). </a:t>
            </a:r>
            <a:r>
              <a:rPr lang="en-GB" sz="3600" i="1" dirty="0"/>
              <a:t>Sustainable Development and Learning: Framing the Issues.</a:t>
            </a:r>
            <a:r>
              <a:rPr lang="en-GB" sz="3600" dirty="0"/>
              <a:t> London: </a:t>
            </a:r>
            <a:r>
              <a:rPr lang="en-GB" sz="3600" dirty="0" err="1"/>
              <a:t>Routledge</a:t>
            </a:r>
            <a:r>
              <a:rPr lang="en-GB" sz="3600" dirty="0"/>
              <a:t> </a:t>
            </a:r>
            <a:r>
              <a:rPr lang="en-GB" sz="3600" dirty="0" err="1"/>
              <a:t>Falmer</a:t>
            </a:r>
            <a:r>
              <a:rPr lang="en-GB" sz="3600" dirty="0"/>
              <a:t>.</a:t>
            </a:r>
            <a:endParaRPr lang="el-GR" sz="3600" i="1" dirty="0"/>
          </a:p>
          <a:p>
            <a:pPr algn="just"/>
            <a:r>
              <a:rPr lang="en-GB" sz="3600" dirty="0"/>
              <a:t>Shiva, V. (1992). </a:t>
            </a:r>
            <a:r>
              <a:rPr lang="en-US" sz="3600" dirty="0"/>
              <a:t>Recovering the real meaning of </a:t>
            </a:r>
            <a:r>
              <a:rPr lang="en-US" sz="3600" dirty="0" err="1"/>
              <a:t>sustainibility</a:t>
            </a:r>
            <a:r>
              <a:rPr lang="en-US" sz="3600" dirty="0"/>
              <a:t>. In Cooper, D. &amp; Palmer, J. (</a:t>
            </a:r>
            <a:r>
              <a:rPr lang="el-GR" sz="3600" dirty="0"/>
              <a:t>Ε</a:t>
            </a:r>
            <a:r>
              <a:rPr lang="en-US" sz="3600" dirty="0" err="1"/>
              <a:t>ds</a:t>
            </a:r>
            <a:r>
              <a:rPr lang="en-US" sz="3600" dirty="0"/>
              <a:t>), </a:t>
            </a:r>
            <a:r>
              <a:rPr lang="en-US" sz="3600" i="1" dirty="0"/>
              <a:t>The Environment In Question</a:t>
            </a:r>
            <a:r>
              <a:rPr lang="en-US" sz="3600" dirty="0"/>
              <a:t>. London</a:t>
            </a:r>
            <a:r>
              <a:rPr lang="en-GB" sz="3600" dirty="0"/>
              <a:t>: </a:t>
            </a:r>
            <a:r>
              <a:rPr lang="en-US" sz="3600" dirty="0" err="1"/>
              <a:t>Routledge</a:t>
            </a:r>
            <a:r>
              <a:rPr lang="en-GB" sz="3600" dirty="0"/>
              <a:t>.</a:t>
            </a:r>
            <a:r>
              <a:rPr lang="en-US" sz="3600" dirty="0"/>
              <a:t> 187-199.</a:t>
            </a:r>
            <a:endParaRPr lang="el-GR" sz="3600" dirty="0"/>
          </a:p>
          <a:p>
            <a:pPr algn="just"/>
            <a:r>
              <a:rPr lang="en-GB" sz="3600" dirty="0"/>
              <a:t>Stables, A. &amp; Bishop,  K.  (2001). Weak and Strong Conceptions  of Environmental Literacy:   implications   for   environmental  education. </a:t>
            </a:r>
            <a:r>
              <a:rPr lang="en-GB" sz="3600" i="1" dirty="0"/>
              <a:t>Environmental  Education Research</a:t>
            </a:r>
            <a:r>
              <a:rPr lang="en-GB" sz="3600" dirty="0"/>
              <a:t>, Vol. 7, No 1, University of Bath, UK</a:t>
            </a:r>
            <a:endParaRPr lang="en-US" sz="3600" dirty="0"/>
          </a:p>
          <a:p>
            <a:pPr algn="just"/>
            <a:r>
              <a:rPr lang="en-US" sz="3600" dirty="0"/>
              <a:t>WCED (1987). </a:t>
            </a:r>
            <a:r>
              <a:rPr lang="en-US" sz="3600" i="1" dirty="0"/>
              <a:t>Our Common Future</a:t>
            </a:r>
            <a:r>
              <a:rPr lang="en-US" sz="3600" dirty="0"/>
              <a:t>. Oxford: Oxford University Press.</a:t>
            </a:r>
            <a:endParaRPr lang="el-GR" sz="3600" dirty="0"/>
          </a:p>
          <a:p>
            <a:pPr algn="just">
              <a:buNone/>
            </a:pPr>
            <a:endParaRPr lang="el-GR" sz="8000" dirty="0"/>
          </a:p>
          <a:p>
            <a:pPr algn="just"/>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Autofit/>
          </a:bodyPr>
          <a:lstStyle/>
          <a:p>
            <a:r>
              <a:rPr lang="el-GR" sz="3200" dirty="0"/>
              <a:t>ΠΕΡΙΕΧΟΜΕΝΑ</a:t>
            </a:r>
            <a:r>
              <a:rPr lang="el-GR" sz="4000" b="1" dirty="0"/>
              <a:t> </a:t>
            </a:r>
            <a:br>
              <a:rPr lang="el-GR" sz="4000" dirty="0"/>
            </a:br>
            <a:endParaRPr lang="en-US" sz="4000" dirty="0"/>
          </a:p>
        </p:txBody>
      </p:sp>
      <p:sp>
        <p:nvSpPr>
          <p:cNvPr id="7" name="Content Placeholder 6"/>
          <p:cNvSpPr>
            <a:spLocks noGrp="1"/>
          </p:cNvSpPr>
          <p:nvPr>
            <p:ph idx="1"/>
          </p:nvPr>
        </p:nvSpPr>
        <p:spPr/>
        <p:txBody>
          <a:bodyPr/>
          <a:lstStyle/>
          <a:p>
            <a:pPr algn="ctr">
              <a:buNone/>
            </a:pPr>
            <a:r>
              <a:rPr lang="el-GR" sz="2400" dirty="0"/>
              <a:t>ΑΕΙΦΟΡΟΣ ΑΝΑΠΤΥΞΗ ΚΑΙ ΕΚΠΑΙΔΕΥΣΗ – ΕΚΠΑΙΔΕΥΣΗ ΓΙΑ ΤΗΝ ΑΕΙΦΟΡΟ ΑΝΑΠΤΥΞΗ     </a:t>
            </a:r>
          </a:p>
          <a:p>
            <a:r>
              <a:rPr lang="el-GR" sz="2400" dirty="0"/>
              <a:t>1. ΠΡΟΛΟΓΟΣ ΚΑΙ ΣΤΟΧΟΙ ΕΝΟΤΗΤΑΣ</a:t>
            </a:r>
          </a:p>
          <a:p>
            <a:r>
              <a:rPr lang="en-US" sz="2400" dirty="0"/>
              <a:t>2</a:t>
            </a:r>
            <a:r>
              <a:rPr lang="el-GR" sz="2400" dirty="0"/>
              <a:t>. ΑΕΙΦΟΡΟΣ ΑΝΑΠΤΥΞΗ </a:t>
            </a:r>
          </a:p>
          <a:p>
            <a:r>
              <a:rPr lang="en-US" sz="2400" dirty="0"/>
              <a:t>3</a:t>
            </a:r>
            <a:r>
              <a:rPr lang="el-GR" sz="2400" dirty="0"/>
              <a:t>. ΕΚΠΑΙΔΕΥΣΗ ΓΙΑ ΤΗΝ ΑΕΙΦΟΡΟ ΑΝΑΠΤΥΞΗ </a:t>
            </a:r>
          </a:p>
          <a:p>
            <a:r>
              <a:rPr lang="en-US" sz="2400" dirty="0"/>
              <a:t>4</a:t>
            </a:r>
            <a:r>
              <a:rPr lang="el-GR" sz="2400" dirty="0"/>
              <a:t>. ΣΥΝΟΨΗ</a:t>
            </a:r>
          </a:p>
          <a:p>
            <a:r>
              <a:rPr lang="en-US" sz="2400" dirty="0"/>
              <a:t>5</a:t>
            </a:r>
            <a:r>
              <a:rPr lang="el-GR" sz="2400" dirty="0"/>
              <a:t>. ΒΙΒΛΙΟΓΡΑΦΙΑ</a:t>
            </a:r>
          </a:p>
          <a:p>
            <a:endParaRPr lang="en-US" dirty="0"/>
          </a:p>
        </p:txBody>
      </p:sp>
    </p:spTree>
    <p:extLst>
      <p:ext uri="{BB962C8B-B14F-4D97-AF65-F5344CB8AC3E}">
        <p14:creationId xmlns:p14="http://schemas.microsoft.com/office/powerpoint/2010/main" val="3428195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dirty="0"/>
              <a:t>2. </a:t>
            </a:r>
            <a:r>
              <a:rPr lang="el-GR" sz="3200" dirty="0"/>
              <a:t>ΑΕΙΦΟΡΟΣ ΑΝΑΠΤΥΞΗ </a:t>
            </a:r>
            <a:r>
              <a:rPr lang="en-US" sz="3200" dirty="0"/>
              <a:t>2/1</a:t>
            </a:r>
            <a:endParaRPr lang="el-GR" sz="3200" dirty="0"/>
          </a:p>
        </p:txBody>
      </p:sp>
      <p:sp>
        <p:nvSpPr>
          <p:cNvPr id="3" name="2 - Θέση περιεχομένου"/>
          <p:cNvSpPr>
            <a:spLocks noGrp="1"/>
          </p:cNvSpPr>
          <p:nvPr>
            <p:ph idx="1"/>
          </p:nvPr>
        </p:nvSpPr>
        <p:spPr/>
        <p:txBody>
          <a:bodyPr>
            <a:normAutofit/>
          </a:bodyPr>
          <a:lstStyle/>
          <a:p>
            <a:pPr algn="just"/>
            <a:r>
              <a:rPr lang="el-GR" sz="2400" dirty="0"/>
              <a:t>Χρονιά σταθμός για την πορεία της Π.Ε. είναι το 1987, καθώς στο Συνέδριο της Μόσχας υιοθετείται η έννοια της αειφόρου ανάπτυξης. </a:t>
            </a:r>
          </a:p>
          <a:p>
            <a:pPr algn="just"/>
            <a:r>
              <a:rPr lang="el-GR" sz="2400" dirty="0"/>
              <a:t>Το ίδιο έτος, το 1987, δημοσιεύεται και η έκθεση της Παγκόσμιας Επιτροπής για το Περιβάλλον και την Ανάπτυξη (W.C.E.D.) με τίτλο </a:t>
            </a:r>
            <a:r>
              <a:rPr lang="el-GR" sz="2400" b="1" dirty="0"/>
              <a:t>«Το Κοινό μας Μέλλον» </a:t>
            </a:r>
            <a:r>
              <a:rPr lang="el-GR" sz="2400" dirty="0"/>
              <a:t>(</a:t>
            </a:r>
            <a:r>
              <a:rPr lang="el-GR" sz="2400" dirty="0" err="1"/>
              <a:t>Our</a:t>
            </a:r>
            <a:r>
              <a:rPr lang="el-GR" sz="2400" dirty="0"/>
              <a:t> </a:t>
            </a:r>
            <a:r>
              <a:rPr lang="el-GR" sz="2400" dirty="0" err="1"/>
              <a:t>Common</a:t>
            </a:r>
            <a:r>
              <a:rPr lang="el-GR" sz="2400" dirty="0"/>
              <a:t> </a:t>
            </a:r>
            <a:r>
              <a:rPr lang="el-GR" sz="2400" dirty="0" err="1"/>
              <a:t>Future</a:t>
            </a:r>
            <a:r>
              <a:rPr lang="el-GR" sz="2400" dirty="0"/>
              <a:t>), γνωστή και ως έκθεση </a:t>
            </a:r>
            <a:r>
              <a:rPr lang="en-US" sz="2400" dirty="0" err="1"/>
              <a:t>Brundtland</a:t>
            </a:r>
            <a:r>
              <a:rPr lang="en-US" sz="2400" dirty="0"/>
              <a:t> </a:t>
            </a:r>
            <a:r>
              <a:rPr lang="el-GR" sz="2400" dirty="0"/>
              <a:t>όπου καθιερώνεται ο όρος «αειφόρος ανάπτυξη».</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dirty="0"/>
              <a:t>2. </a:t>
            </a:r>
            <a:r>
              <a:rPr lang="el-GR" sz="3200" dirty="0"/>
              <a:t>ΑΕΙΦΟΡΟΣ ΑΝΑΠΤΥΞΗ </a:t>
            </a:r>
            <a:r>
              <a:rPr lang="en-US" sz="3200" dirty="0"/>
              <a:t>2/2</a:t>
            </a:r>
            <a:endParaRPr lang="el-GR" sz="3200" dirty="0"/>
          </a:p>
        </p:txBody>
      </p:sp>
      <p:sp>
        <p:nvSpPr>
          <p:cNvPr id="3" name="2 - Θέση περιεχομένου"/>
          <p:cNvSpPr>
            <a:spLocks noGrp="1"/>
          </p:cNvSpPr>
          <p:nvPr>
            <p:ph idx="1"/>
          </p:nvPr>
        </p:nvSpPr>
        <p:spPr/>
        <p:txBody>
          <a:bodyPr>
            <a:normAutofit/>
          </a:bodyPr>
          <a:lstStyle/>
          <a:p>
            <a:pPr algn="just"/>
            <a:r>
              <a:rPr lang="el-GR" sz="2400" dirty="0"/>
              <a:t>Ως  </a:t>
            </a:r>
            <a:r>
              <a:rPr lang="el-GR" sz="2400" b="1" dirty="0"/>
              <a:t>«αειφόρος ανάπτυξη» </a:t>
            </a:r>
            <a:r>
              <a:rPr lang="el-GR" sz="2400" dirty="0"/>
              <a:t>προσδιορίζεται η ανάπτυξη η οποία «ικανοποιεί τις ανάγκες του παρόντος χωρίς να υπονομεύει τη  δυνατότητα των μελλοντικών γενεών να ικανοποιήσουν τις δικές τους ανάγκες» </a:t>
            </a:r>
            <a:r>
              <a:rPr lang="en-US" sz="2400" dirty="0"/>
              <a:t>(WCED, 1987).</a:t>
            </a:r>
            <a:endParaRPr lang="el-GR" sz="2400" dirty="0"/>
          </a:p>
          <a:p>
            <a:pPr algn="just"/>
            <a:r>
              <a:rPr lang="el-GR" sz="2400" dirty="0"/>
              <a:t>Η έννοια της αειφόρου ανάπτυξης συνεχώς εξελίσσεται. Υπάρχουν πλέον εκατοντάδες ορισμοί (</a:t>
            </a:r>
            <a:r>
              <a:rPr lang="en-US" sz="2400" dirty="0"/>
              <a:t>Dobson</a:t>
            </a:r>
            <a:r>
              <a:rPr lang="el-GR" sz="2400" dirty="0"/>
              <a:t>, 1996· </a:t>
            </a:r>
            <a:r>
              <a:rPr lang="en-US" sz="2400" dirty="0"/>
              <a:t>Dale</a:t>
            </a:r>
            <a:r>
              <a:rPr lang="el-GR" sz="2400" dirty="0"/>
              <a:t>, 2001).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 </a:t>
            </a:r>
            <a:r>
              <a:rPr lang="en-US" sz="3600" dirty="0"/>
              <a:t>2. </a:t>
            </a:r>
            <a:r>
              <a:rPr lang="el-GR" sz="3600" dirty="0"/>
              <a:t>ΑΕΙΦΟΡΟΣ ΑΝΑΠΤΥΞΗ: ΑΝΤΙΡΡΗΣΕΙΣ </a:t>
            </a:r>
            <a:r>
              <a:rPr lang="en-US" sz="3600" dirty="0"/>
              <a:t>2/3</a:t>
            </a:r>
            <a:endParaRPr lang="el-GR" sz="3600" dirty="0"/>
          </a:p>
        </p:txBody>
      </p:sp>
      <p:sp>
        <p:nvSpPr>
          <p:cNvPr id="3" name="2 - Θέση περιεχομένου"/>
          <p:cNvSpPr>
            <a:spLocks noGrp="1"/>
          </p:cNvSpPr>
          <p:nvPr>
            <p:ph idx="1"/>
          </p:nvPr>
        </p:nvSpPr>
        <p:spPr/>
        <p:txBody>
          <a:bodyPr>
            <a:normAutofit/>
          </a:bodyPr>
          <a:lstStyle/>
          <a:p>
            <a:r>
              <a:rPr lang="el-GR" sz="2400" dirty="0"/>
              <a:t>Η αειφόρος ανάπτυξη χαρακτηρίστηκε από την  </a:t>
            </a:r>
            <a:r>
              <a:rPr lang="el-GR" sz="2400" dirty="0" err="1"/>
              <a:t>Palmer</a:t>
            </a:r>
            <a:r>
              <a:rPr lang="el-GR" sz="2400" dirty="0"/>
              <a:t> ως «πολιτικό ναρκοπέδιο» (</a:t>
            </a:r>
            <a:r>
              <a:rPr lang="el-GR" sz="2400" dirty="0" err="1"/>
              <a:t>Palmer</a:t>
            </a:r>
            <a:r>
              <a:rPr lang="el-GR" sz="2400" dirty="0"/>
              <a:t>, 1998: 83), </a:t>
            </a:r>
          </a:p>
          <a:p>
            <a:r>
              <a:rPr lang="el-GR" sz="2400" dirty="0"/>
              <a:t> από τον  </a:t>
            </a:r>
            <a:r>
              <a:rPr lang="en-US" sz="2400" dirty="0"/>
              <a:t>Stables</a:t>
            </a:r>
            <a:r>
              <a:rPr lang="el-GR" sz="2400" dirty="0"/>
              <a:t> υποστηρίχθηκε ότι όροι, όπως η «αειφόρος ανάπτυξη», είναι «παράδοξα σύνθετα πολιτικά συνθήματα» (2001).</a:t>
            </a:r>
          </a:p>
          <a:p>
            <a:r>
              <a:rPr lang="el-GR" sz="2400" dirty="0"/>
              <a:t>Επίσης, ότι η αειφόρος ανάπτυξη παράγει μια νέα αντίφαση, αποτελώντας «σχήμα οξύμωρο» (</a:t>
            </a:r>
            <a:r>
              <a:rPr lang="el-GR" sz="2400" dirty="0" err="1"/>
              <a:t>Livingston</a:t>
            </a:r>
            <a:r>
              <a:rPr lang="el-GR" sz="2400" dirty="0"/>
              <a:t>, 1994· </a:t>
            </a:r>
            <a:r>
              <a:rPr lang="en-US" sz="2400" dirty="0"/>
              <a:t>Shiva</a:t>
            </a:r>
            <a:r>
              <a:rPr lang="el-GR" sz="2400" dirty="0"/>
              <a:t>, 1992: 188), </a:t>
            </a:r>
          </a:p>
          <a:p>
            <a:r>
              <a:rPr lang="el-GR" sz="2400" dirty="0"/>
              <a:t>ή «έκφραση-</a:t>
            </a:r>
            <a:r>
              <a:rPr lang="el-GR" sz="2400" dirty="0" err="1"/>
              <a:t>σλόγκα</a:t>
            </a:r>
            <a:r>
              <a:rPr lang="el-GR" sz="2400" dirty="0"/>
              <a:t>ν», (</a:t>
            </a:r>
            <a:r>
              <a:rPr lang="en-US" sz="2400" dirty="0" err="1"/>
              <a:t>Jickling</a:t>
            </a:r>
            <a:r>
              <a:rPr lang="el-GR" sz="2400" dirty="0"/>
              <a:t>, 2000).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dirty="0"/>
              <a:t>2. </a:t>
            </a:r>
            <a:r>
              <a:rPr lang="el-GR" sz="3200" dirty="0"/>
              <a:t>ΑΕΙΦΟΡΟΣ ΑΝΑΠΤΥΞΗ </a:t>
            </a:r>
            <a:r>
              <a:rPr lang="en-US" sz="3200" dirty="0"/>
              <a:t>2/4</a:t>
            </a:r>
            <a:endParaRPr lang="el-GR" sz="3200" dirty="0"/>
          </a:p>
        </p:txBody>
      </p:sp>
      <p:sp>
        <p:nvSpPr>
          <p:cNvPr id="3" name="2 - Θέση περιεχομένου"/>
          <p:cNvSpPr>
            <a:spLocks noGrp="1"/>
          </p:cNvSpPr>
          <p:nvPr>
            <p:ph idx="1"/>
          </p:nvPr>
        </p:nvSpPr>
        <p:spPr/>
        <p:txBody>
          <a:bodyPr>
            <a:normAutofit/>
          </a:bodyPr>
          <a:lstStyle/>
          <a:p>
            <a:pPr algn="just"/>
            <a:r>
              <a:rPr lang="el-GR" sz="2400" dirty="0"/>
              <a:t>Κάποιοι άλλοι διατείνονται ότι αν στον όρο «ανάπτυξη» προσδώσουμε την έννοια της προσαρμογής και όχι την έννοια της αλόγιστης ανάπτυξης, τότε οι δύο αυτοί όροι παύουν πλέον να είναι ασύμβατοι (</a:t>
            </a:r>
            <a:r>
              <a:rPr lang="el-GR" sz="2400" dirty="0" err="1"/>
              <a:t>Newman</a:t>
            </a:r>
            <a:r>
              <a:rPr lang="el-GR" sz="2400" dirty="0"/>
              <a:t>, 2005).</a:t>
            </a:r>
          </a:p>
          <a:p>
            <a:pPr algn="just"/>
            <a:r>
              <a:rPr lang="el-GR" sz="2400" dirty="0"/>
              <a:t> έτσι η αρμονική σύζευξη περιβάλλοντος και ανάπτυξης υπόσχεται ένα βιώσιμο μέλλον (</a:t>
            </a:r>
            <a:r>
              <a:rPr lang="en-US" sz="2400" dirty="0"/>
              <a:t>Brown</a:t>
            </a:r>
            <a:r>
              <a:rPr lang="el-GR" sz="2400" dirty="0"/>
              <a:t>, 1981·</a:t>
            </a:r>
            <a:r>
              <a:rPr lang="el-GR" sz="2400" b="1" dirty="0"/>
              <a:t> </a:t>
            </a:r>
            <a:r>
              <a:rPr lang="en-US" sz="2400" dirty="0" err="1"/>
              <a:t>Pirages</a:t>
            </a:r>
            <a:r>
              <a:rPr lang="el-GR" sz="2400" dirty="0"/>
              <a:t>, 1997).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noAutofit/>
          </a:bodyPr>
          <a:lstStyle/>
          <a:p>
            <a:r>
              <a:rPr lang="el-GR" sz="3200" dirty="0"/>
              <a:t>2</a:t>
            </a:r>
            <a:r>
              <a:rPr lang="en-US" sz="3200" dirty="0"/>
              <a:t>. </a:t>
            </a:r>
            <a:r>
              <a:rPr lang="el-GR" sz="3200" dirty="0"/>
              <a:t>ΑΕΙΦΟΡΟΣ ΑΝΑΠΤΥΞΗ 2/5 </a:t>
            </a:r>
          </a:p>
        </p:txBody>
      </p:sp>
      <p:sp>
        <p:nvSpPr>
          <p:cNvPr id="34819" name="Rectangle 3"/>
          <p:cNvSpPr>
            <a:spLocks noGrp="1" noChangeArrowheads="1"/>
          </p:cNvSpPr>
          <p:nvPr>
            <p:ph type="body" idx="1"/>
          </p:nvPr>
        </p:nvSpPr>
        <p:spPr/>
        <p:txBody>
          <a:bodyPr>
            <a:normAutofit/>
          </a:bodyPr>
          <a:lstStyle/>
          <a:p>
            <a:pPr algn="just">
              <a:lnSpc>
                <a:spcPct val="80000"/>
              </a:lnSpc>
            </a:pPr>
            <a:r>
              <a:rPr lang="el-GR" sz="2400" dirty="0"/>
              <a:t>Η έννοια της αειφόρου ανάπτυξης, στηρίζεται σε τρεις ισότιμους άξονες, την οικονομία, το περιβάλλον και την κοινωνία σε διεθνές, περιφερειακό, εθνικό, τοπικό και οικιακό επίπεδο</a:t>
            </a:r>
          </a:p>
          <a:p>
            <a:pPr algn="just">
              <a:lnSpc>
                <a:spcPct val="80000"/>
              </a:lnSpc>
            </a:pPr>
            <a:r>
              <a:rPr lang="el-GR" sz="2400" dirty="0"/>
              <a:t>Οι τρεις πυλώνες, περιβάλλον, οικονομία και κοινωνία, είναι ίσης σπουδαιότητας και διασυνδέονται μέσω της διάστασης του πολιτισμού</a:t>
            </a:r>
          </a:p>
          <a:p>
            <a:pPr algn="just">
              <a:lnSpc>
                <a:spcPct val="80000"/>
              </a:lnSpc>
            </a:pPr>
            <a:r>
              <a:rPr lang="el-GR" sz="2400" dirty="0"/>
              <a:t>Δεν υπάρχει έτσι καμιά αιτιολόγηση για την επιλογή ενός από αυτούς και την προτεραιότητά του έναντι των άλλων.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fade">
                                      <p:cBhvr>
                                        <p:cTn id="7" dur="1000"/>
                                        <p:tgtEl>
                                          <p:spTgt spid="34819">
                                            <p:txEl>
                                              <p:pRg st="0" end="0"/>
                                            </p:txEl>
                                          </p:spTgt>
                                        </p:tgtEl>
                                      </p:cBhvr>
                                    </p:animEffect>
                                    <p:anim calcmode="lin" valueType="num">
                                      <p:cBhvr>
                                        <p:cTn id="8" dur="1000" fill="hold"/>
                                        <p:tgtEl>
                                          <p:spTgt spid="3481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481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4819">
                                            <p:txEl>
                                              <p:pRg st="1" end="1"/>
                                            </p:txEl>
                                          </p:spTgt>
                                        </p:tgtEl>
                                        <p:attrNameLst>
                                          <p:attrName>style.visibility</p:attrName>
                                        </p:attrNameLst>
                                      </p:cBhvr>
                                      <p:to>
                                        <p:strVal val="visible"/>
                                      </p:to>
                                    </p:set>
                                    <p:animEffect transition="in" filter="fade">
                                      <p:cBhvr>
                                        <p:cTn id="14" dur="1000"/>
                                        <p:tgtEl>
                                          <p:spTgt spid="34819">
                                            <p:txEl>
                                              <p:pRg st="1" end="1"/>
                                            </p:txEl>
                                          </p:spTgt>
                                        </p:tgtEl>
                                      </p:cBhvr>
                                    </p:animEffect>
                                    <p:anim calcmode="lin" valueType="num">
                                      <p:cBhvr>
                                        <p:cTn id="15" dur="1000" fill="hold"/>
                                        <p:tgtEl>
                                          <p:spTgt spid="3481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481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4819">
                                            <p:txEl>
                                              <p:pRg st="2" end="2"/>
                                            </p:txEl>
                                          </p:spTgt>
                                        </p:tgtEl>
                                        <p:attrNameLst>
                                          <p:attrName>style.visibility</p:attrName>
                                        </p:attrNameLst>
                                      </p:cBhvr>
                                      <p:to>
                                        <p:strVal val="visible"/>
                                      </p:to>
                                    </p:set>
                                    <p:animEffect transition="in" filter="fade">
                                      <p:cBhvr>
                                        <p:cTn id="21" dur="1000"/>
                                        <p:tgtEl>
                                          <p:spTgt spid="34819">
                                            <p:txEl>
                                              <p:pRg st="2" end="2"/>
                                            </p:txEl>
                                          </p:spTgt>
                                        </p:tgtEl>
                                      </p:cBhvr>
                                    </p:animEffect>
                                    <p:anim calcmode="lin" valueType="num">
                                      <p:cBhvr>
                                        <p:cTn id="22" dur="1000" fill="hold"/>
                                        <p:tgtEl>
                                          <p:spTgt spid="3481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481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Autofit/>
          </a:bodyPr>
          <a:lstStyle/>
          <a:p>
            <a:r>
              <a:rPr lang="el-GR" sz="3200" dirty="0"/>
              <a:t>2. ΑΕΙΦΟΡΟΣ ΑΝΑΠΤΥΞΗ 2/6</a:t>
            </a:r>
          </a:p>
        </p:txBody>
      </p:sp>
      <p:sp>
        <p:nvSpPr>
          <p:cNvPr id="37891" name="Rectangle 3"/>
          <p:cNvSpPr>
            <a:spLocks noGrp="1" noChangeArrowheads="1"/>
          </p:cNvSpPr>
          <p:nvPr>
            <p:ph type="body" idx="1"/>
          </p:nvPr>
        </p:nvSpPr>
        <p:spPr/>
        <p:txBody>
          <a:bodyPr>
            <a:normAutofit/>
          </a:bodyPr>
          <a:lstStyle/>
          <a:p>
            <a:pPr algn="just">
              <a:lnSpc>
                <a:spcPct val="80000"/>
              </a:lnSpc>
              <a:buNone/>
            </a:pPr>
            <a:r>
              <a:rPr lang="el-GR" sz="2400" dirty="0"/>
              <a:t>     Με την προσθήκη και του πολιτισμού, οι τέσσερις άξονες της </a:t>
            </a:r>
            <a:r>
              <a:rPr lang="el-GR" sz="2400" dirty="0" err="1"/>
              <a:t>αειφορίας</a:t>
            </a:r>
            <a:r>
              <a:rPr lang="el-GR" sz="2400" dirty="0"/>
              <a:t> ―περιβάλλον, οικονομία, κοινωνία, πολιτισμός― συνδέονται δυναμικά, συγκροτώντας ένα ευρύτερο πλέγμα αλληλεπιδραστικών σχέσεων και ανατροφοδοτούμενων συσχετισμών</a:t>
            </a:r>
          </a:p>
          <a:p>
            <a:pPr algn="just">
              <a:lnSpc>
                <a:spcPct val="80000"/>
              </a:lnSpc>
              <a:buNone/>
            </a:pPr>
            <a:endParaRPr lang="el-GR" sz="2400" dirty="0"/>
          </a:p>
        </p:txBody>
      </p:sp>
      <p:pic>
        <p:nvPicPr>
          <p:cNvPr id="4" name="3 - Εικόνα" descr="Sustainable development Why sustainable development 3"/>
          <p:cNvPicPr/>
          <p:nvPr/>
        </p:nvPicPr>
        <p:blipFill>
          <a:blip r:embed="rId2" cstate="print"/>
          <a:srcRect/>
          <a:stretch>
            <a:fillRect/>
          </a:stretch>
        </p:blipFill>
        <p:spPr bwMode="auto">
          <a:xfrm>
            <a:off x="2286000" y="3068960"/>
            <a:ext cx="4572000" cy="295232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fade">
                                      <p:cBhvr>
                                        <p:cTn id="7" dur="1000"/>
                                        <p:tgtEl>
                                          <p:spTgt spid="37891">
                                            <p:txEl>
                                              <p:pRg st="0" end="0"/>
                                            </p:txEl>
                                          </p:spTgt>
                                        </p:tgtEl>
                                      </p:cBhvr>
                                    </p:animEffect>
                                    <p:anim calcmode="lin" valueType="num">
                                      <p:cBhvr>
                                        <p:cTn id="8" dur="1000" fill="hold"/>
                                        <p:tgtEl>
                                          <p:spTgt spid="3789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789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2636</TotalTime>
  <Words>1711</Words>
  <Application>Microsoft Office PowerPoint</Application>
  <PresentationFormat>Προβολή στην οθόνη (4:3)</PresentationFormat>
  <Paragraphs>114</Paragraphs>
  <Slides>23</Slides>
  <Notes>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23</vt:i4>
      </vt:variant>
    </vt:vector>
  </HeadingPairs>
  <TitlesOfParts>
    <vt:vector size="28" baseType="lpstr">
      <vt:lpstr>Arial</vt:lpstr>
      <vt:lpstr>Calibri</vt:lpstr>
      <vt:lpstr>Impact</vt:lpstr>
      <vt:lpstr>Times New Roman</vt:lpstr>
      <vt:lpstr>Θέμα του Office</vt:lpstr>
      <vt:lpstr> ΑΕΙΦΟΡΟΣ ΑΝΑΠΤΥΞΗ ΚΑΙ ΕΚΠΑΙΔΕΥΣΗ – ΕΚΠΑΙΔΕΥΣΗ ΓΙΑ ΤΗΝ ΑΕΙΦΟΡΟ ΑΝΑΠΤΥΞΗ   </vt:lpstr>
      <vt:lpstr> 1. ΣΤΟΧΟΙ ΤΗΣ ΕΝΟΤΗΤΑΣ</vt:lpstr>
      <vt:lpstr>ΠΕΡΙΕΧΟΜΕΝΑ  </vt:lpstr>
      <vt:lpstr>2. ΑΕΙΦΟΡΟΣ ΑΝΑΠΤΥΞΗ 2/1</vt:lpstr>
      <vt:lpstr>2. ΑΕΙΦΟΡΟΣ ΑΝΑΠΤΥΞΗ 2/2</vt:lpstr>
      <vt:lpstr> 2. ΑΕΙΦΟΡΟΣ ΑΝΑΠΤΥΞΗ: ΑΝΤΙΡΡΗΣΕΙΣ 2/3</vt:lpstr>
      <vt:lpstr>2. ΑΕΙΦΟΡΟΣ ΑΝΑΠΤΥΞΗ 2/4</vt:lpstr>
      <vt:lpstr>2. ΑΕΙΦΟΡΟΣ ΑΝΑΠΤΥΞΗ 2/5 </vt:lpstr>
      <vt:lpstr>2. ΑΕΙΦΟΡΟΣ ΑΝΑΠΤΥΞΗ 2/6</vt:lpstr>
      <vt:lpstr> 2. ΑΕΙΦΟΡΟΣ ΑΝΑΠΤΥΞΗ 2/7 </vt:lpstr>
      <vt:lpstr>2. ΑΕΙΦΟΡΟΣ ΑΝΑΠΤΥΞΗ : ΠΡΟΣΕΓΓΙΣΕΙΣ ΤΗΣ ΑΕΙΦΟΡΙΑΣ 2/8</vt:lpstr>
      <vt:lpstr>2. ΑΕΙΦΟΡΟΣ ΑΝΑΠΤΥΞΗ 2/9</vt:lpstr>
      <vt:lpstr>3. ΕΚΠΑΙΔΕΥΣΗ ΓΙΑ ΤΗΝ ΑΕΙΦΟΡΟ ΑΝΑΠΤΥΞΗ 3/1</vt:lpstr>
      <vt:lpstr>3. ΕΚΠΑΙΔΕΥΣΗ ΓΙΑ ΤΗΝ ΑΕΙΦΟΡΟ ΑΝΑΠΤΥΞΗ 3/2</vt:lpstr>
      <vt:lpstr>3. ΕΚΠΑΙΔΕΥΣΗ ΓΙΑ ΤΗΝ ΑΕΙΦΟΡΟ ΑΝΑΠΤΥΞΗ 3/3</vt:lpstr>
      <vt:lpstr>3. ΕΚΠΑΙΔΕΥΣΗ ΓΙΑ ΤΗΝ ΑΕΙΦΟΡΟ ΑΝΑΠΤΥΞΗ 3/4</vt:lpstr>
      <vt:lpstr>3. ΕΚΠΑΙΔΕΥΣΗ ΓΙΑ ΤΗΝ ΑΕΙΦΟΡΟ ΑΝΑΠΤΥΞΗ 3/5</vt:lpstr>
      <vt:lpstr>3. ΕΚΠΑΙΔΕΥΣΗ ΓΙΑ ΤΗΝ ΑΕΙΦΟΡΟ ΑΝΑΠΤΥΞΗ 3/6 </vt:lpstr>
      <vt:lpstr>3. Η ΕΚΠΑΙΔΕΥΣΗ ΓΙΑ ΤΗΝ ΑΕΙΦΟΡΟ ΑΝΑΠΤΥΞΗ ΚΑΙ Η ΣΧΕΣΗ ΤΗΣ ΜΕ ΤΗΝ ΠΕΡΙΒΑΛΛΟΝΤΙΚΗ ΕΚΠΑΙΔΕΥΣΗ 3/7 </vt:lpstr>
      <vt:lpstr>4. ΣΥΝΟΨΗ 4/1</vt:lpstr>
      <vt:lpstr>4. ΣΥΝΟΨΗ 4/2</vt:lpstr>
      <vt:lpstr>5. ΒΙΒΛΙΟΓΡΑΦΙΑ 5/1</vt:lpstr>
      <vt:lpstr>5. ΒΙΒΛΙΟΓΡΑΦΙΑ 5/2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Persa</dc:creator>
  <cp:lastModifiedBy>User</cp:lastModifiedBy>
  <cp:revision>299</cp:revision>
  <dcterms:created xsi:type="dcterms:W3CDTF">2012-09-06T09:03:05Z</dcterms:created>
  <dcterms:modified xsi:type="dcterms:W3CDTF">2022-08-31T21:32:12Z</dcterms:modified>
</cp:coreProperties>
</file>