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2" r:id="rId3"/>
    <p:sldId id="261" r:id="rId4"/>
    <p:sldId id="260" r:id="rId5"/>
    <p:sldId id="256" r:id="rId6"/>
    <p:sldId id="258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FC632-EEE1-42D3-A6D7-97139EA17708}" type="datetimeFigureOut">
              <a:rPr lang="el-GR" smtClean="0"/>
              <a:t>10/11/2022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38899-3702-4551-BCE5-4B53ABD3F7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34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1798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49E3-DE03-4A32-9AD3-F5FEBB207A4E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26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363C-C324-4397-89EB-82FB9ADCCFCA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192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D3A68-AA67-4431-A132-8431475079B7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865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2028-47C3-4DE0-874A-A919799BC75C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093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C44-B3A0-45C9-925B-C33B0BE47E5D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461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E7-4148-4867-8C8E-5D460AD66968}" type="datetime1">
              <a:rPr lang="el-GR" smtClean="0"/>
              <a:t>10/11/2022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140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DDA3-D93E-447B-8EE1-2DF472B6D591}" type="datetime1">
              <a:rPr lang="el-GR" smtClean="0"/>
              <a:t>10/11/2022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26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B609-6E81-4973-AF0F-3855B13ED58C}" type="datetime1">
              <a:rPr lang="el-GR" smtClean="0"/>
              <a:t>10/11/2022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418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5B657-84C7-4BC2-A82C-0B19CA4E10ED}" type="datetime1">
              <a:rPr lang="el-GR" smtClean="0"/>
              <a:t>10/11/2022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36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FF4F4-0079-46F4-9CA8-CE6760534577}" type="datetime1">
              <a:rPr lang="el-GR" smtClean="0"/>
              <a:t>10/11/2022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58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1DBC-82C6-4B24-9DFB-01CE573DB458}" type="datetime1">
              <a:rPr lang="el-GR" smtClean="0"/>
              <a:t>10/11/2022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65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41C61-976E-4807-AB7A-AD633D6BE8FF}" type="datetime1">
              <a:rPr lang="el-GR" smtClean="0"/>
              <a:t>10/11/2022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2DB38-7D39-4D5E-B910-BDDD928CD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581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oleObject" Target="../embeddings/oleObject9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6.png"/><Relationship Id="rId4" Type="http://schemas.openxmlformats.org/officeDocument/2006/relationships/image" Target="../media/image15.wmf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61570" y="236855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400" b="1" dirty="0"/>
              <a:t>Ειδική Θερμοχωρητικότητα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</a:t>
            </a:r>
            <a:r>
              <a:rPr lang="en-US" altLang="el-GR" sz="900" b="1" dirty="0"/>
              <a:t>2</a:t>
            </a:r>
            <a:endParaRPr lang="el-GR" altLang="el-GR" sz="9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358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2</a:t>
            </a:fld>
            <a:endParaRPr lang="el-G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536" y="865336"/>
            <a:ext cx="3470536" cy="10572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536" y="2911537"/>
            <a:ext cx="3833284" cy="9101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3536" y="4987097"/>
            <a:ext cx="3856637" cy="850995"/>
          </a:xfrm>
          <a:prstGeom prst="rect">
            <a:avLst/>
          </a:prstGeom>
        </p:spPr>
      </p:pic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003A9737-27E8-4808-9F30-299364DF72CE}"/>
              </a:ext>
            </a:extLst>
          </p:cNvPr>
          <p:cNvSpPr/>
          <p:nvPr/>
        </p:nvSpPr>
        <p:spPr>
          <a:xfrm>
            <a:off x="2701770" y="613756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46581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3</a:t>
            </a:fld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822" y="1356703"/>
            <a:ext cx="7772483" cy="2036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551367"/>
              </p:ext>
            </p:extLst>
          </p:nvPr>
        </p:nvGraphicFramePr>
        <p:xfrm>
          <a:off x="5027022" y="375140"/>
          <a:ext cx="2137872" cy="876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r:id="rId4" imgW="583947" imgH="241195" progId="Equation.DSMT4">
                  <p:embed/>
                </p:oleObj>
              </mc:Choice>
              <mc:Fallback>
                <p:oleObj r:id="rId4" imgW="583947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7022" y="375140"/>
                        <a:ext cx="2137872" cy="8761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br>
              <a:rPr kumimoji="0" lang="el-GR" altLang="zh-CN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</a:t>
            </a:r>
            <a:br>
              <a:rPr kumimoji="0" lang="el-GR" altLang="zh-CN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l-GR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13144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l-GR" altLang="zh-CN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l-GR" altLang="zh-CN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20097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984696" y="3535844"/>
                <a:ext cx="4783058" cy="8643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l-GR" sz="2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el-GR" sz="2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𝑑𝐻</m:t>
                          </m:r>
                        </m:num>
                        <m:den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el-GR" sz="2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696" y="3535844"/>
                <a:ext cx="4783058" cy="86433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904902" y="4481664"/>
                <a:ext cx="4862852" cy="869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𝜐</m:t>
                          </m:r>
                        </m:sub>
                      </m:sSub>
                      <m:r>
                        <a:rPr lang="el-GR" sz="2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sz="2400" i="1">
                                      <a:latin typeface="Cambria Math" panose="02040503050406030204" pitchFamily="18" charset="0"/>
                                    </a:rPr>
                                    <m:t>𝛿</m:t>
                                  </m:r>
                                  <m:r>
                                    <a:rPr lang="el-GR" sz="24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sub>
                          </m:sSub>
                        </m:num>
                        <m:den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el-GR" sz="2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𝑑𝑈</m:t>
                          </m:r>
                        </m:num>
                        <m:den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𝑑𝑇</m:t>
                          </m:r>
                        </m:den>
                      </m:f>
                      <m:r>
                        <a:rPr lang="el-GR" sz="24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02" y="4481664"/>
                <a:ext cx="4862852" cy="86953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767754" y="3820481"/>
            <a:ext cx="36388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( 1 )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5719884" y="4827321"/>
            <a:ext cx="36388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( 2 )</a:t>
            </a:r>
            <a:endParaRPr lang="el-GR" dirty="0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003A9737-27E8-4808-9F30-299364DF72CE}"/>
              </a:ext>
            </a:extLst>
          </p:cNvPr>
          <p:cNvSpPr/>
          <p:nvPr/>
        </p:nvSpPr>
        <p:spPr>
          <a:xfrm>
            <a:off x="2551822" y="6079351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285325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4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554261" y="407349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ΕΜΠΕΡΙΚΕΣ ΣΧΕΣΕΙΣ </a:t>
            </a:r>
            <a:endParaRPr lang="el-GR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51693" y="102245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171310"/>
              </p:ext>
            </p:extLst>
          </p:nvPr>
        </p:nvGraphicFramePr>
        <p:xfrm>
          <a:off x="170559" y="2155919"/>
          <a:ext cx="4157787" cy="565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r:id="rId3" imgW="3149600" imgH="431800" progId="Equation.DSMT4">
                  <p:embed/>
                </p:oleObj>
              </mc:Choice>
              <mc:Fallback>
                <p:oleObj r:id="rId3" imgW="31496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559" y="2155919"/>
                        <a:ext cx="4157787" cy="5652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885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5495" y="2899489"/>
            <a:ext cx="4978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για άζωτο, οξυγόνο, μονοξείδιο του άνθρακα, αέρα</a:t>
            </a:r>
            <a:endParaRPr lang="el-GR" dirty="0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446517"/>
              </p:ext>
            </p:extLst>
          </p:nvPr>
        </p:nvGraphicFramePr>
        <p:xfrm>
          <a:off x="156134" y="3714540"/>
          <a:ext cx="3752662" cy="71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r:id="rId5" imgW="2247900" imgH="431800" progId="Equation.DSMT4">
                  <p:embed/>
                </p:oleObj>
              </mc:Choice>
              <mc:Fallback>
                <p:oleObj r:id="rId5" imgW="2247900" imgH="431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134" y="3714540"/>
                        <a:ext cx="3752662" cy="715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52400" y="1038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12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l-GR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9216" y="4430090"/>
            <a:ext cx="2326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ισχύει για το υδρογόνο</a:t>
            </a:r>
            <a:endParaRPr lang="el-GR" dirty="0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76940"/>
              </p:ext>
            </p:extLst>
          </p:nvPr>
        </p:nvGraphicFramePr>
        <p:xfrm>
          <a:off x="239977" y="5076064"/>
          <a:ext cx="4689237" cy="641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r:id="rId7" imgW="3136900" imgH="431800" progId="Equation.DSMT4">
                  <p:embed/>
                </p:oleObj>
              </mc:Choice>
              <mc:Fallback>
                <p:oleObj r:id="rId7" imgW="3136900" imgH="431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77" y="5076064"/>
                        <a:ext cx="4689237" cy="6413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554261" y="5809425"/>
            <a:ext cx="3537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ισχύει για</a:t>
            </a:r>
            <a:r>
              <a:rPr lang="en-US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διοξείδιο του άνθρακα</a:t>
            </a:r>
            <a:endParaRPr lang="el-GR" dirty="0"/>
          </a:p>
        </p:txBody>
      </p:sp>
      <p:sp>
        <p:nvSpPr>
          <p:cNvPr id="24" name="Rectangle 23"/>
          <p:cNvSpPr/>
          <p:nvPr/>
        </p:nvSpPr>
        <p:spPr>
          <a:xfrm>
            <a:off x="152400" y="1024541"/>
            <a:ext cx="49431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000" b="1" i="1" u="sng" dirty="0">
                <a:latin typeface="Arial Black" panose="020B0A04020102020204" pitchFamily="34" charset="0"/>
                <a:ea typeface="Times New Roman" panose="02020603050405020304" pitchFamily="18" charset="0"/>
              </a:rPr>
              <a:t>Α.</a:t>
            </a:r>
            <a:r>
              <a:rPr lang="el-GR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Ειδική θερμοχωρητικότητα υπό σταθερό όγκο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6041600" y="1029485"/>
            <a:ext cx="5238339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Β.</a:t>
            </a:r>
            <a:r>
              <a:rPr kumimoji="0" lang="el-GR" altLang="el-GR" sz="1600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l-GR" altLang="el-GR" sz="1600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Ειδική θερμοχωρητικότητα υπό σταθερή πίεση  </a:t>
            </a: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841015"/>
              </p:ext>
            </p:extLst>
          </p:nvPr>
        </p:nvGraphicFramePr>
        <p:xfrm>
          <a:off x="7827263" y="1492073"/>
          <a:ext cx="2874005" cy="621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r:id="rId9" imgW="1981200" imgH="431800" progId="Equation.DSMT4">
                  <p:embed/>
                </p:oleObj>
              </mc:Choice>
              <mc:Fallback>
                <p:oleObj r:id="rId9" imgW="1981200" imgH="431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7263" y="1492073"/>
                        <a:ext cx="2874005" cy="621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304800" y="1190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224262"/>
              </p:ext>
            </p:extLst>
          </p:nvPr>
        </p:nvGraphicFramePr>
        <p:xfrm>
          <a:off x="5644898" y="2483502"/>
          <a:ext cx="6052976" cy="1231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0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06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αέριο</a:t>
                      </a:r>
                      <a:endParaRPr lang="el-GR" sz="1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υδρογόνο Η</a:t>
                      </a:r>
                      <a:r>
                        <a:rPr lang="el-GR" sz="1200" baseline="-25000">
                          <a:effectLst/>
                        </a:rPr>
                        <a:t>2</a:t>
                      </a:r>
                      <a:endParaRPr lang="el-GR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οξυγόνο Ο</a:t>
                      </a:r>
                      <a:r>
                        <a:rPr lang="el-GR" sz="1200" baseline="-25000" dirty="0">
                          <a:effectLst/>
                        </a:rPr>
                        <a:t>2</a:t>
                      </a:r>
                      <a:endParaRPr lang="el-GR" sz="1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άζωτο  Ν</a:t>
                      </a:r>
                      <a:r>
                        <a:rPr lang="el-GR" sz="1200" baseline="-25000">
                          <a:effectLst/>
                        </a:rPr>
                        <a:t>2</a:t>
                      </a:r>
                      <a:endParaRPr lang="el-GR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μονοξείδιο του άνθρακα       </a:t>
                      </a:r>
                      <a:r>
                        <a:rPr lang="en-US" sz="1200" dirty="0">
                          <a:effectLst/>
                        </a:rPr>
                        <a:t>CO</a:t>
                      </a:r>
                      <a:endParaRPr lang="el-GR" sz="1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Αέρας</a:t>
                      </a:r>
                      <a:endParaRPr lang="el-GR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α</a:t>
                      </a:r>
                      <a:endParaRPr lang="el-GR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0,943</a:t>
                      </a:r>
                      <a:endParaRPr lang="el-GR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1,048</a:t>
                      </a:r>
                      <a:endParaRPr lang="el-GR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0,993</a:t>
                      </a:r>
                      <a:endParaRPr lang="el-GR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1,002</a:t>
                      </a:r>
                      <a:endParaRPr lang="el-GR" sz="1200" b="1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1,004</a:t>
                      </a:r>
                      <a:endParaRPr lang="el-GR" sz="1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0" name="Straight Connector 29"/>
          <p:cNvCxnSpPr/>
          <p:nvPr/>
        </p:nvCxnSpPr>
        <p:spPr>
          <a:xfrm>
            <a:off x="95495" y="3572256"/>
            <a:ext cx="51836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70559" y="4925568"/>
            <a:ext cx="5011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13248" y="1224596"/>
            <a:ext cx="0" cy="5314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86433" y="4553005"/>
                <a:ext cx="188467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l-GR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433" y="4553005"/>
                <a:ext cx="1884671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4207" t="-26667" b="-5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Ορθογώνιο 28">
            <a:extLst>
              <a:ext uri="{FF2B5EF4-FFF2-40B4-BE49-F238E27FC236}">
                <a16:creationId xmlns:a16="http://schemas.microsoft.com/office/drawing/2014/main" id="{003A9737-27E8-4808-9F30-299364DF72CE}"/>
              </a:ext>
            </a:extLst>
          </p:cNvPr>
          <p:cNvSpPr/>
          <p:nvPr/>
        </p:nvSpPr>
        <p:spPr>
          <a:xfrm>
            <a:off x="3474128" y="6489569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238876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5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95300" y="210042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ΕΜΠΕΡΙΚΕΣ ΣΧΕΣΕΙΣ </a:t>
            </a:r>
            <a:endParaRPr lang="el-GR" sz="16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6032" y="699778"/>
            <a:ext cx="36332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l-GR" sz="2000" i="1" u="sng" dirty="0">
                <a:latin typeface="Arial Black" panose="020B0A04020102020204" pitchFamily="34" charset="0"/>
                <a:ea typeface="SimSun" panose="02010600030101010101" pitchFamily="2" charset="-122"/>
              </a:rPr>
              <a:t>Γ.</a:t>
            </a:r>
            <a:r>
              <a:rPr lang="el-GR" sz="2000" i="1" dirty="0">
                <a:latin typeface="Arial Black" panose="020B0A04020102020204" pitchFamily="34" charset="0"/>
                <a:ea typeface="SimSun" panose="02010600030101010101" pitchFamily="2" charset="-122"/>
              </a:rPr>
              <a:t>  </a:t>
            </a:r>
            <a: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  <a:t>εμπειρικές σχέσεις του </a:t>
            </a:r>
            <a:r>
              <a:rPr lang="en-US" sz="2000" b="1" i="1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Langen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567788"/>
              </p:ext>
            </p:extLst>
          </p:nvPr>
        </p:nvGraphicFramePr>
        <p:xfrm>
          <a:off x="281939" y="1399555"/>
          <a:ext cx="2229184" cy="400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r:id="rId3" imgW="1485255" imgH="266584" progId="Equation.DSMT4">
                  <p:embed/>
                </p:oleObj>
              </mc:Choice>
              <mc:Fallback>
                <p:oleObj r:id="rId3" imgW="1485255" imgH="266584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39" y="1399555"/>
                        <a:ext cx="2229184" cy="4001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638206"/>
              </p:ext>
            </p:extLst>
          </p:nvPr>
        </p:nvGraphicFramePr>
        <p:xfrm>
          <a:off x="256032" y="1961219"/>
          <a:ext cx="1317762" cy="367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r:id="rId5" imgW="990170" imgH="279279" progId="Equation.DSMT4">
                  <p:embed/>
                </p:oleObj>
              </mc:Choice>
              <mc:Fallback>
                <p:oleObj r:id="rId5" imgW="990170" imgH="27927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32" y="1961219"/>
                        <a:ext cx="1317762" cy="3674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" name="Picture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6032" y="2394728"/>
            <a:ext cx="8628771" cy="3898815"/>
          </a:xfrm>
          <a:prstGeom prst="rect">
            <a:avLst/>
          </a:prstGeom>
        </p:spPr>
      </p:pic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642153"/>
              </p:ext>
            </p:extLst>
          </p:nvPr>
        </p:nvGraphicFramePr>
        <p:xfrm>
          <a:off x="2511123" y="1294841"/>
          <a:ext cx="1432386" cy="804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r:id="rId8" imgW="698197" imgH="393529" progId="Equation.DSMT4">
                  <p:embed/>
                </p:oleObj>
              </mc:Choice>
              <mc:Fallback>
                <p:oleObj r:id="rId8" imgW="69819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123" y="1294841"/>
                        <a:ext cx="1432386" cy="804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03A9737-27E8-4808-9F30-299364DF72CE}"/>
              </a:ext>
            </a:extLst>
          </p:cNvPr>
          <p:cNvSpPr/>
          <p:nvPr/>
        </p:nvSpPr>
        <p:spPr>
          <a:xfrm>
            <a:off x="3048000" y="6356350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10587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2DB38-7D39-4D5E-B910-BDDD928CD20F}" type="slidenum">
              <a:rPr lang="el-GR" smtClean="0"/>
              <a:t>6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521436" y="269486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ΕΜΠΕΡΙΚΕΣ ΣΧΕΣΕΙΣ </a:t>
            </a:r>
            <a:endParaRPr lang="el-GR" sz="16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518363"/>
              </p:ext>
            </p:extLst>
          </p:nvPr>
        </p:nvGraphicFramePr>
        <p:xfrm>
          <a:off x="1060703" y="698080"/>
          <a:ext cx="3368101" cy="510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r:id="rId3" imgW="2005729" imgH="304668" progId="Equation.DSMT4">
                  <p:embed/>
                </p:oleObj>
              </mc:Choice>
              <mc:Fallback>
                <p:oleObj r:id="rId3" imgW="2005729" imgH="304668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703" y="698080"/>
                        <a:ext cx="3368101" cy="5108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422" y="2040071"/>
            <a:ext cx="8085178" cy="4063463"/>
          </a:xfrm>
          <a:prstGeom prst="rect">
            <a:avLst/>
          </a:prstGeom>
        </p:spPr>
      </p:pic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895972"/>
              </p:ext>
            </p:extLst>
          </p:nvPr>
        </p:nvGraphicFramePr>
        <p:xfrm>
          <a:off x="1060703" y="1392391"/>
          <a:ext cx="1028189" cy="577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r:id="rId6" imgW="698197" imgH="393529" progId="Equation.DSMT4">
                  <p:embed/>
                </p:oleObj>
              </mc:Choice>
              <mc:Fallback>
                <p:oleObj r:id="rId6" imgW="698197" imgH="39352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703" y="1392391"/>
                        <a:ext cx="1028189" cy="5774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0" y="390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l-GR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3854368" y="1406741"/>
                <a:ext cx="1119217" cy="398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𝑘𝑚𝑜𝑙𝑒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en-US" dirty="0"/>
                  <a:t>)</a:t>
                </a:r>
                <a:endParaRPr lang="el-GR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68" y="1406741"/>
                <a:ext cx="1119217" cy="398955"/>
              </a:xfrm>
              <a:prstGeom prst="rect">
                <a:avLst/>
              </a:prstGeom>
              <a:blipFill>
                <a:blip r:embed="rId8"/>
                <a:stretch>
                  <a:fillRect l="-5435" t="-3077" r="-11957" b="-2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2667444" y="1485977"/>
                <a:ext cx="6083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444" y="1485977"/>
                <a:ext cx="608372" cy="276999"/>
              </a:xfrm>
              <a:prstGeom prst="rect">
                <a:avLst/>
              </a:prstGeom>
              <a:blipFill>
                <a:blip r:embed="rId9"/>
                <a:stretch>
                  <a:fillRect l="-9091" t="-2222" r="-14141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003A9737-27E8-4808-9F30-299364DF72CE}"/>
              </a:ext>
            </a:extLst>
          </p:cNvPr>
          <p:cNvSpPr/>
          <p:nvPr/>
        </p:nvSpPr>
        <p:spPr>
          <a:xfrm>
            <a:off x="2971630" y="6260969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l-GR" sz="1200" b="1" dirty="0"/>
              <a:t>ΘΕΡΜΟΔΥΝΑΜΙΚΗ                         ΚΑΘΗΓΗΤΗΣ ΓΕΩΡΓΙΟΣ Κ. ΧΑΤΖΗΚΩΝΣΤΑΝΤΗΣ  2022</a:t>
            </a:r>
          </a:p>
        </p:txBody>
      </p:sp>
    </p:spTree>
    <p:extLst>
      <p:ext uri="{BB962C8B-B14F-4D97-AF65-F5344CB8AC3E}">
        <p14:creationId xmlns:p14="http://schemas.microsoft.com/office/powerpoint/2010/main" val="2030268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198</Words>
  <Application>Microsoft Office PowerPoint</Application>
  <PresentationFormat>Ευρεία οθόνη</PresentationFormat>
  <Paragraphs>57</Paragraphs>
  <Slides>6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6" baseType="lpstr">
      <vt:lpstr>宋体</vt:lpstr>
      <vt:lpstr>宋体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Equation.DSMT4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UNIWA</cp:lastModifiedBy>
  <cp:revision>12</cp:revision>
  <dcterms:created xsi:type="dcterms:W3CDTF">2020-10-18T19:48:10Z</dcterms:created>
  <dcterms:modified xsi:type="dcterms:W3CDTF">2022-11-10T18:33:54Z</dcterms:modified>
</cp:coreProperties>
</file>