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69" r:id="rId3"/>
    <p:sldId id="272" r:id="rId4"/>
    <p:sldId id="273" r:id="rId5"/>
    <p:sldId id="271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D0C5FF-4ABE-46E2-82C0-C9201A8C3CF7}" type="datetimeFigureOut">
              <a:rPr lang="el-GR" smtClean="0"/>
              <a:t>31/10/2024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35DFC3-C41D-4412-9E90-E577ED6F8E8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9709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9388" indent="-179388" eaLnBrk="1" hangingPunct="1">
              <a:buFontTx/>
              <a:buChar char="•"/>
            </a:pPr>
            <a:endParaRPr lang="el-GR" altLang="el-GR">
              <a:solidFill>
                <a:srgbClr val="FF0000"/>
              </a:solidFill>
            </a:endParaRPr>
          </a:p>
        </p:txBody>
      </p:sp>
      <p:sp>
        <p:nvSpPr>
          <p:cNvPr id="5124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04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04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04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04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0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0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0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0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406DD25-D660-403E-AAF2-704D4314A8AD}" type="slidenum">
              <a:rPr lang="el-GR" altLang="el-GR" smtClean="0"/>
              <a:pPr/>
              <a:t>1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261664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A7213-4548-4A07-8684-3B830CCD2145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67184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DC4C-2C07-408F-A60E-FA78C199DC3C}" type="datetime1">
              <a:rPr lang="el-GR" smtClean="0"/>
              <a:t>31/10/2024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20B05-DF75-4911-B409-480EFCFD0AF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2480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DA67-1729-43F1-A410-B45724210546}" type="datetime1">
              <a:rPr lang="el-GR" smtClean="0"/>
              <a:t>31/10/2024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20B05-DF75-4911-B409-480EFCFD0AF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4570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F74D-0FC4-4AD8-89E0-72D99068CDF9}" type="datetime1">
              <a:rPr lang="el-GR" smtClean="0"/>
              <a:t>31/10/2024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20B05-DF75-4911-B409-480EFCFD0AF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2795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3F9A1-277D-4046-B8F8-3E4863863A2B}" type="datetime1">
              <a:rPr lang="el-GR" smtClean="0"/>
              <a:t>31/10/2024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20B05-DF75-4911-B409-480EFCFD0AF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1201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C60F-C0AF-4B55-981C-5FE7C10FD998}" type="datetime1">
              <a:rPr lang="el-GR" smtClean="0"/>
              <a:t>31/10/2024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20B05-DF75-4911-B409-480EFCFD0AF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2539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C1BCF-7B40-46B0-892B-C0C7217F2DF1}" type="datetime1">
              <a:rPr lang="el-GR" smtClean="0"/>
              <a:t>31/10/2024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20B05-DF75-4911-B409-480EFCFD0AF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2286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1D1E0-5EFB-4BE7-BD26-B5DEA2A8AF54}" type="datetime1">
              <a:rPr lang="el-GR" smtClean="0"/>
              <a:t>31/10/2024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20B05-DF75-4911-B409-480EFCFD0AF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5280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B2745-4E7A-4CEC-AFAE-0AD8BB02E30B}" type="datetime1">
              <a:rPr lang="el-GR" smtClean="0"/>
              <a:t>31/10/2024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20B05-DF75-4911-B409-480EFCFD0AF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5926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082F4-4578-4E31-B6C3-8A3D1D963B5F}" type="datetime1">
              <a:rPr lang="el-GR" smtClean="0"/>
              <a:t>31/10/2024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20B05-DF75-4911-B409-480EFCFD0AF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1250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69E38-13B2-4009-85CD-8D355149F7E0}" type="datetime1">
              <a:rPr lang="el-GR" smtClean="0"/>
              <a:t>31/10/2024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20B05-DF75-4911-B409-480EFCFD0AF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8810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D1278-8B35-4D17-8EC4-0330704A2AB5}" type="datetime1">
              <a:rPr lang="el-GR" smtClean="0"/>
              <a:t>31/10/2024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20B05-DF75-4911-B409-480EFCFD0AF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73864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0B8E5-1CD7-47DC-B835-8025C5E85433}" type="datetime1">
              <a:rPr lang="el-GR" smtClean="0"/>
              <a:t>31/10/2024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20B05-DF75-4911-B409-480EFCFD0AF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9019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3.png"/><Relationship Id="rId5" Type="http://schemas.openxmlformats.org/officeDocument/2006/relationships/image" Target="../media/image170.png"/><Relationship Id="rId10" Type="http://schemas.openxmlformats.org/officeDocument/2006/relationships/image" Target="../media/image12.png"/><Relationship Id="rId4" Type="http://schemas.openxmlformats.org/officeDocument/2006/relationships/image" Target="../media/image150.png"/><Relationship Id="rId9" Type="http://schemas.openxmlformats.org/officeDocument/2006/relationships/image" Target="../media/image2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ctrTitle"/>
          </p:nvPr>
        </p:nvSpPr>
        <p:spPr>
          <a:xfrm>
            <a:off x="3863976" y="476251"/>
            <a:ext cx="6403975" cy="1470025"/>
          </a:xfrm>
        </p:spPr>
        <p:txBody>
          <a:bodyPr/>
          <a:lstStyle/>
          <a:p>
            <a:pPr marL="342900" indent="-342900"/>
            <a:r>
              <a:rPr lang="el-GR" altLang="el-GR" sz="3200">
                <a:latin typeface="Arial" panose="020B0604020202020204" pitchFamily="34" charset="0"/>
              </a:rPr>
              <a:t>ΝΑΥΠΗΓΙΚΟ </a:t>
            </a:r>
            <a:r>
              <a:rPr lang="en-US" altLang="el-GR" sz="3200">
                <a:latin typeface="Arial" panose="020B0604020202020204" pitchFamily="34" charset="0"/>
              </a:rPr>
              <a:t/>
            </a:r>
            <a:br>
              <a:rPr lang="en-US" altLang="el-GR" sz="3200">
                <a:latin typeface="Arial" panose="020B0604020202020204" pitchFamily="34" charset="0"/>
              </a:rPr>
            </a:br>
            <a:r>
              <a:rPr lang="el-GR" altLang="el-GR" sz="3200">
                <a:latin typeface="Arial" panose="020B0604020202020204" pitchFamily="34" charset="0"/>
              </a:rPr>
              <a:t>ΚΑΤΑΣΚΕΥΑΣΤΙΚΟ </a:t>
            </a:r>
            <a:r>
              <a:rPr lang="en-US" altLang="el-GR" sz="3200">
                <a:latin typeface="Arial" panose="020B0604020202020204" pitchFamily="34" charset="0"/>
              </a:rPr>
              <a:t/>
            </a:r>
            <a:br>
              <a:rPr lang="en-US" altLang="el-GR" sz="3200">
                <a:latin typeface="Arial" panose="020B0604020202020204" pitchFamily="34" charset="0"/>
              </a:rPr>
            </a:br>
            <a:r>
              <a:rPr lang="el-GR" altLang="el-GR" sz="3200">
                <a:latin typeface="Arial" panose="020B0604020202020204" pitchFamily="34" charset="0"/>
              </a:rPr>
              <a:t>ΣΧΕΔΙΟ</a:t>
            </a:r>
          </a:p>
        </p:txBody>
      </p:sp>
      <p:sp>
        <p:nvSpPr>
          <p:cNvPr id="4099" name="Υπότιτλος 2"/>
          <p:cNvSpPr>
            <a:spLocks noGrp="1"/>
          </p:cNvSpPr>
          <p:nvPr>
            <p:ph type="subTitle" idx="1"/>
          </p:nvPr>
        </p:nvSpPr>
        <p:spPr>
          <a:xfrm>
            <a:off x="3268790" y="3123064"/>
            <a:ext cx="7993062" cy="74930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ct val="0"/>
              </a:spcBef>
              <a:spcAft>
                <a:spcPts val="1800"/>
              </a:spcAft>
            </a:pPr>
            <a:r>
              <a:rPr lang="el-GR" altLang="el-GR" b="1" dirty="0">
                <a:latin typeface="Arial" panose="020B0604020202020204" pitchFamily="34" charset="0"/>
              </a:rPr>
              <a:t>ΔΙΑΜΗΚΗΣ ΤΟΜΕΑΣ </a:t>
            </a:r>
          </a:p>
          <a:p>
            <a:pPr>
              <a:spcBef>
                <a:spcPct val="0"/>
              </a:spcBef>
              <a:spcAft>
                <a:spcPts val="1800"/>
              </a:spcAft>
            </a:pPr>
            <a:r>
              <a:rPr lang="el-GR" altLang="el-GR" b="1" dirty="0">
                <a:latin typeface="Arial" panose="020B0604020202020204" pitchFamily="34" charset="0"/>
              </a:rPr>
              <a:t> ΥΠΟΛΟΓΙΣΜΟΣ ΒΑΡΟΥΣ (1) </a:t>
            </a:r>
            <a:endParaRPr lang="en-US" altLang="el-GR" dirty="0">
              <a:latin typeface="Arial" panose="020B0604020202020204" pitchFamily="34" charset="0"/>
            </a:endParaRPr>
          </a:p>
        </p:txBody>
      </p:sp>
      <p:pic>
        <p:nvPicPr>
          <p:cNvPr id="4100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7226" y="109539"/>
            <a:ext cx="1674813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Rectangle 1"/>
          <p:cNvSpPr>
            <a:spLocks noChangeArrowheads="1"/>
          </p:cNvSpPr>
          <p:nvPr/>
        </p:nvSpPr>
        <p:spPr bwMode="auto">
          <a:xfrm>
            <a:off x="1997075" y="5277753"/>
            <a:ext cx="79851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600" dirty="0">
                <a:latin typeface="Arial" panose="020B0604020202020204" pitchFamily="34" charset="0"/>
              </a:rPr>
              <a:t>Γεώργιος Κ. </a:t>
            </a:r>
            <a:r>
              <a:rPr lang="el-GR" altLang="el-GR" sz="1600" dirty="0" err="1">
                <a:latin typeface="Arial" panose="020B0604020202020204" pitchFamily="34" charset="0"/>
              </a:rPr>
              <a:t>Χατζηκωνσταντής</a:t>
            </a:r>
            <a:r>
              <a:rPr lang="el-GR" altLang="el-GR" sz="1600" dirty="0">
                <a:latin typeface="Arial" panose="020B0604020202020204" pitchFamily="34" charset="0"/>
              </a:rPr>
              <a:t> Επίκουρος Καθηγητής 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600" dirty="0" err="1">
                <a:latin typeface="Arial" panose="020B0604020202020204" pitchFamily="34" charset="0"/>
              </a:rPr>
              <a:t>Διπλ</a:t>
            </a:r>
            <a:r>
              <a:rPr lang="el-GR" altLang="el-GR" sz="1600" dirty="0">
                <a:latin typeface="Arial" panose="020B0604020202020204" pitchFamily="34" charset="0"/>
              </a:rPr>
              <a:t>. Ναυπηγός Μηχανολόγος Μηχανικός 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600" dirty="0" err="1">
                <a:latin typeface="Arial" panose="020B0604020202020204" pitchFamily="34" charset="0"/>
              </a:rPr>
              <a:t>M.Sc</a:t>
            </a:r>
            <a:r>
              <a:rPr lang="el-GR" altLang="el-GR" sz="1600" dirty="0">
                <a:latin typeface="Arial" panose="020B0604020202020204" pitchFamily="34" charset="0"/>
              </a:rPr>
              <a:t>. ‘’Διασφάλιση Ποιότητας’’, Τμήμα Ναυπηγών Μηχανικών Π.Α.Δ.Α.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110F7-152F-4540-8111-E672099D8E61}" type="slidenum">
              <a:rPr lang="el-GR" smtClean="0"/>
              <a:t>1</a:t>
            </a:fld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2514600" y="6283021"/>
            <a:ext cx="775335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100" i="1" dirty="0"/>
              <a:t>ΝΑΥΠΗΓΙΚΟ ΚΑΤΑΣΚΕΥΑΣΤΙΚΟ ΣΧΕΔΙΟ  Γ. ΧΑΤΖΗΚΩΝΣΤΑΝΤΗΣ 2025</a:t>
            </a:r>
          </a:p>
        </p:txBody>
      </p:sp>
    </p:spTree>
    <p:extLst>
      <p:ext uri="{BB962C8B-B14F-4D97-AF65-F5344CB8AC3E}">
        <p14:creationId xmlns:p14="http://schemas.microsoft.com/office/powerpoint/2010/main" val="1420099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786618" y="6356350"/>
            <a:ext cx="567181" cy="365125"/>
          </a:xfrm>
        </p:spPr>
        <p:txBody>
          <a:bodyPr/>
          <a:lstStyle/>
          <a:p>
            <a:fld id="{80320B05-DF75-4911-B409-480EFCFD0AFD}" type="slidenum">
              <a:rPr lang="el-GR" smtClean="0"/>
              <a:t>2</a:t>
            </a:fld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298450" y="525859"/>
            <a:ext cx="2851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Στοιχεία διαμήκους τομέα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1149" y="1155700"/>
            <a:ext cx="748029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Πάχος ελασμάτων : </a:t>
            </a:r>
          </a:p>
          <a:p>
            <a:r>
              <a:rPr lang="el-GR" dirty="0"/>
              <a:t>Κατάστρωμα / Πλευρές / πυθμένας  = 6 </a:t>
            </a:r>
            <a:r>
              <a:rPr lang="en-US" dirty="0"/>
              <a:t>(mm)</a:t>
            </a:r>
            <a:r>
              <a:rPr lang="el-GR" dirty="0"/>
              <a:t> </a:t>
            </a:r>
          </a:p>
          <a:p>
            <a:endParaRPr lang="el-GR" dirty="0"/>
          </a:p>
          <a:p>
            <a:r>
              <a:rPr lang="el-GR" dirty="0" err="1"/>
              <a:t>Διαδοκίδες</a:t>
            </a:r>
            <a:r>
              <a:rPr lang="el-GR" dirty="0"/>
              <a:t> </a:t>
            </a:r>
          </a:p>
          <a:p>
            <a:r>
              <a:rPr lang="el-GR" dirty="0" err="1"/>
              <a:t>Εγκαρσιώματα</a:t>
            </a:r>
            <a:r>
              <a:rPr lang="el-GR" dirty="0"/>
              <a:t> </a:t>
            </a:r>
          </a:p>
          <a:p>
            <a:r>
              <a:rPr lang="el-GR" dirty="0"/>
              <a:t> Έδρες</a:t>
            </a:r>
          </a:p>
          <a:p>
            <a:r>
              <a:rPr lang="el-GR" dirty="0"/>
              <a:t> Ενισχυμένοι νομείς</a:t>
            </a:r>
          </a:p>
          <a:p>
            <a:endParaRPr lang="el-GR" dirty="0"/>
          </a:p>
          <a:p>
            <a:r>
              <a:rPr lang="el-GR" dirty="0"/>
              <a:t>Δευτερεύοντα ενισχυτικά  4</a:t>
            </a:r>
            <a:r>
              <a:rPr lang="en-US" dirty="0"/>
              <a:t>0 x </a:t>
            </a:r>
            <a:r>
              <a:rPr lang="el-GR" dirty="0"/>
              <a:t>4</a:t>
            </a:r>
            <a:r>
              <a:rPr lang="en-US" dirty="0"/>
              <a:t>0 x </a:t>
            </a:r>
            <a:r>
              <a:rPr lang="el-GR" dirty="0"/>
              <a:t>6</a:t>
            </a:r>
            <a:endParaRPr lang="en-US" dirty="0"/>
          </a:p>
          <a:p>
            <a:endParaRPr lang="en-US" dirty="0"/>
          </a:p>
          <a:p>
            <a:r>
              <a:rPr lang="el-GR" dirty="0"/>
              <a:t>Οι διαστάσεις των ενδιάμεσων ΑΝΩ και ΚΑΤΩ αγκώνων  σύνδεσης 1</a:t>
            </a:r>
            <a:r>
              <a:rPr lang="el-GR" baseline="30000" dirty="0"/>
              <a:t>ου</a:t>
            </a:r>
            <a:r>
              <a:rPr lang="el-GR" dirty="0"/>
              <a:t> διαμήκους καταστρώματος με 1</a:t>
            </a:r>
            <a:r>
              <a:rPr lang="el-GR" baseline="30000" dirty="0"/>
              <a:t>ο</a:t>
            </a:r>
            <a:r>
              <a:rPr lang="el-GR" dirty="0"/>
              <a:t> άνω διάμηκες πλευράς και 3</a:t>
            </a:r>
            <a:r>
              <a:rPr lang="el-GR" baseline="30000" dirty="0"/>
              <a:t>ου</a:t>
            </a:r>
            <a:r>
              <a:rPr lang="el-GR" dirty="0"/>
              <a:t> κάτω διαμήκους πλευράς με 1</a:t>
            </a:r>
            <a:r>
              <a:rPr lang="el-GR" baseline="30000" dirty="0"/>
              <a:t>ο</a:t>
            </a:r>
            <a:r>
              <a:rPr lang="el-GR" dirty="0"/>
              <a:t> διάμηκες του πυθμένα, μετρώνται επί του σχεδίου της μέσης τομής που έχει σχεδιαστεί υπό κλίμακα 1 : 5 σε λευκή σελίδα Α4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41847" y="580331"/>
            <a:ext cx="54737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Εγκάρσια </a:t>
            </a:r>
            <a:r>
              <a:rPr lang="el-GR" b="1" u="sng" dirty="0" err="1"/>
              <a:t>φρακτή</a:t>
            </a:r>
            <a:r>
              <a:rPr lang="el-GR" b="1" u="sng" dirty="0"/>
              <a:t> :</a:t>
            </a:r>
          </a:p>
          <a:p>
            <a:endParaRPr lang="el-GR" b="1" u="sng" dirty="0"/>
          </a:p>
          <a:p>
            <a:r>
              <a:rPr lang="el-GR" dirty="0"/>
              <a:t>Έλασμα = 6 </a:t>
            </a:r>
            <a:r>
              <a:rPr lang="en-US" dirty="0"/>
              <a:t>(mm)</a:t>
            </a:r>
            <a:endParaRPr lang="el-GR" dirty="0"/>
          </a:p>
          <a:p>
            <a:endParaRPr lang="el-GR" dirty="0"/>
          </a:p>
          <a:p>
            <a:r>
              <a:rPr lang="el-GR" dirty="0"/>
              <a:t>Ορθοστάτες δευτερεύοντες =</a:t>
            </a:r>
            <a:r>
              <a:rPr lang="en-US" dirty="0"/>
              <a:t> </a:t>
            </a:r>
            <a:r>
              <a:rPr lang="el-GR" dirty="0"/>
              <a:t>4</a:t>
            </a:r>
            <a:r>
              <a:rPr lang="en-US" dirty="0"/>
              <a:t>0 x </a:t>
            </a:r>
            <a:r>
              <a:rPr lang="el-GR" dirty="0"/>
              <a:t>4</a:t>
            </a:r>
            <a:r>
              <a:rPr lang="en-US" dirty="0"/>
              <a:t>0 x </a:t>
            </a:r>
            <a:r>
              <a:rPr lang="el-GR" dirty="0"/>
              <a:t>6</a:t>
            </a:r>
            <a:endParaRPr lang="en-US" dirty="0"/>
          </a:p>
          <a:p>
            <a:endParaRPr lang="en-US" dirty="0"/>
          </a:p>
          <a:p>
            <a:r>
              <a:rPr lang="el-GR" dirty="0"/>
              <a:t>Αγκώνες σύνδεσης  </a:t>
            </a:r>
            <a:r>
              <a:rPr lang="en-US" dirty="0"/>
              <a:t>150 x 150 x 6</a:t>
            </a:r>
          </a:p>
          <a:p>
            <a:endParaRPr lang="el-GR" dirty="0"/>
          </a:p>
          <a:p>
            <a:r>
              <a:rPr lang="el-GR" dirty="0"/>
              <a:t>Ενισχυμένος ορθοστάτης</a:t>
            </a:r>
            <a:r>
              <a:rPr lang="en-US" dirty="0"/>
              <a:t> PL 120 x 6 </a:t>
            </a:r>
            <a:r>
              <a:rPr lang="el-GR" dirty="0"/>
              <a:t>- </a:t>
            </a:r>
            <a:r>
              <a:rPr lang="en-US" dirty="0"/>
              <a:t>FB 60 x 6</a:t>
            </a:r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2675510" y="248208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 120 x 6 </a:t>
            </a:r>
            <a:r>
              <a:rPr lang="el-GR" dirty="0"/>
              <a:t> </a:t>
            </a:r>
            <a:r>
              <a:rPr lang="en-US" dirty="0"/>
              <a:t>FB 60 x 6</a:t>
            </a:r>
            <a:endParaRPr lang="el-GR" dirty="0"/>
          </a:p>
          <a:p>
            <a:r>
              <a:rPr lang="el-GR" dirty="0"/>
              <a:t>  (κορμός)   (πέλμα)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2476500" y="2139696"/>
            <a:ext cx="0" cy="1054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841847" y="3388050"/>
            <a:ext cx="389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Λάμα αγκώνων </a:t>
            </a:r>
            <a:r>
              <a:rPr lang="el-GR" dirty="0" err="1"/>
              <a:t>ενισχ</a:t>
            </a:r>
            <a:r>
              <a:rPr lang="el-GR" dirty="0"/>
              <a:t>. Ορθοστάτη :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308509" y="3399147"/>
            <a:ext cx="10246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FB 60 x 6</a:t>
            </a:r>
            <a:endParaRPr lang="el-GR" dirty="0"/>
          </a:p>
        </p:txBody>
      </p:sp>
      <p:sp>
        <p:nvSpPr>
          <p:cNvPr id="13" name="TextBox 12"/>
          <p:cNvSpPr txBox="1"/>
          <p:nvPr/>
        </p:nvSpPr>
        <p:spPr>
          <a:xfrm>
            <a:off x="468678" y="5584643"/>
            <a:ext cx="2527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Επιθέματα στεγανοποίησης οπών διέλευσης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305817" y="5594814"/>
            <a:ext cx="382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Δευτερεύοντα (απλά) ενισχυτικά </a:t>
            </a:r>
            <a:r>
              <a:rPr lang="en-US" dirty="0"/>
              <a:t>………  </a:t>
            </a:r>
            <a:endParaRPr lang="el-GR" dirty="0"/>
          </a:p>
        </p:txBody>
      </p:sp>
      <p:sp>
        <p:nvSpPr>
          <p:cNvPr id="15" name="Rectangle 14"/>
          <p:cNvSpPr/>
          <p:nvPr/>
        </p:nvSpPr>
        <p:spPr>
          <a:xfrm>
            <a:off x="4388866" y="6044677"/>
            <a:ext cx="38638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Πρωτεύοντα ενισχυτικά</a:t>
            </a:r>
            <a:r>
              <a:rPr lang="en-US" dirty="0"/>
              <a:t> …………………….</a:t>
            </a:r>
            <a:r>
              <a:rPr lang="el-GR" dirty="0"/>
              <a:t>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080091" y="5584643"/>
            <a:ext cx="2577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50 x 50</a:t>
            </a:r>
            <a:r>
              <a:rPr lang="el-GR" dirty="0"/>
              <a:t>  πάχος 6 </a:t>
            </a:r>
            <a:r>
              <a:rPr lang="en-US" dirty="0"/>
              <a:t>mm</a:t>
            </a:r>
            <a:endParaRPr lang="el-GR" dirty="0"/>
          </a:p>
        </p:txBody>
      </p:sp>
      <p:sp>
        <p:nvSpPr>
          <p:cNvPr id="17" name="TextBox 16"/>
          <p:cNvSpPr txBox="1"/>
          <p:nvPr/>
        </p:nvSpPr>
        <p:spPr>
          <a:xfrm>
            <a:off x="8042178" y="6093003"/>
            <a:ext cx="2527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150 x 80 </a:t>
            </a:r>
            <a:r>
              <a:rPr lang="el-GR" dirty="0"/>
              <a:t>πάχος </a:t>
            </a:r>
            <a:r>
              <a:rPr lang="en-US" dirty="0"/>
              <a:t>6 mm</a:t>
            </a:r>
            <a:endParaRPr lang="el-GR" dirty="0"/>
          </a:p>
        </p:txBody>
      </p:sp>
      <p:cxnSp>
        <p:nvCxnSpPr>
          <p:cNvPr id="19" name="Straight Arrow Connector 18"/>
          <p:cNvCxnSpPr>
            <a:cxnSpLocks/>
            <a:endCxn id="14" idx="1"/>
          </p:cNvCxnSpPr>
          <p:nvPr/>
        </p:nvCxnSpPr>
        <p:spPr>
          <a:xfrm flipV="1">
            <a:off x="2814221" y="5779480"/>
            <a:ext cx="1491596" cy="2595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  <a:endCxn id="15" idx="1"/>
          </p:cNvCxnSpPr>
          <p:nvPr/>
        </p:nvCxnSpPr>
        <p:spPr>
          <a:xfrm>
            <a:off x="2814221" y="6155943"/>
            <a:ext cx="1574645" cy="73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">
            <a:extLst>
              <a:ext uri="{FF2B5EF4-FFF2-40B4-BE49-F238E27FC236}">
                <a16:creationId xmlns:a16="http://schemas.microsoft.com/office/drawing/2014/main" xmlns="" id="{FE37B0AC-C933-4C97-8FAE-4DFE563AFE25}"/>
              </a:ext>
            </a:extLst>
          </p:cNvPr>
          <p:cNvSpPr/>
          <p:nvPr/>
        </p:nvSpPr>
        <p:spPr>
          <a:xfrm>
            <a:off x="2444129" y="6469501"/>
            <a:ext cx="775335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100" i="1" dirty="0"/>
              <a:t>ΝΑΥΠΗΓΙΚΟ ΚΑΤΑΣΚΕΥΑΣΤΙΚΟ ΣΧΕΔΙΟ  Γ. ΧΑΤΖΗΚΩΝΣΤΑΝΤΗΣ 2025</a:t>
            </a:r>
          </a:p>
        </p:txBody>
      </p:sp>
    </p:spTree>
    <p:extLst>
      <p:ext uri="{BB962C8B-B14F-4D97-AF65-F5344CB8AC3E}">
        <p14:creationId xmlns:p14="http://schemas.microsoft.com/office/powerpoint/2010/main" val="215605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20B05-DF75-4911-B409-480EFCFD0AFD}" type="slidenum">
              <a:rPr lang="el-GR" smtClean="0"/>
              <a:t>3</a:t>
            </a:fld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4413504" y="114290"/>
            <a:ext cx="3852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ΥΠΟΛΟΓΙΣΜΟΣ  ΒΑΡΟΥΣ ΤΟΜΕΑ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7264" y="1206698"/>
            <a:ext cx="3535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1. Υπολογισμός βάρους ελασμάτων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5072" y="2567892"/>
            <a:ext cx="2877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2. Υπολογισμός ενισχυτικών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5072" y="3621470"/>
            <a:ext cx="3633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3. Υπολογισμός αγκώνων σύνδεσης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7264" y="4471708"/>
            <a:ext cx="3669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4</a:t>
            </a:r>
            <a:r>
              <a:rPr lang="en-US" dirty="0"/>
              <a:t>. </a:t>
            </a:r>
            <a:r>
              <a:rPr lang="el-GR" dirty="0"/>
              <a:t>Υπολογισμός  εγκάρσιων φρακτών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69664" y="783705"/>
            <a:ext cx="15118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Κατάστρωμα</a:t>
            </a:r>
          </a:p>
          <a:p>
            <a:endParaRPr lang="el-GR" dirty="0"/>
          </a:p>
          <a:p>
            <a:r>
              <a:rPr lang="el-GR" dirty="0"/>
              <a:t>Πλευρές</a:t>
            </a:r>
          </a:p>
          <a:p>
            <a:endParaRPr lang="el-GR" dirty="0"/>
          </a:p>
          <a:p>
            <a:r>
              <a:rPr lang="el-GR" dirty="0"/>
              <a:t>Πυθμένας </a:t>
            </a:r>
          </a:p>
        </p:txBody>
      </p:sp>
      <p:cxnSp>
        <p:nvCxnSpPr>
          <p:cNvPr id="13" name="Straight Arrow Connector 12"/>
          <p:cNvCxnSpPr>
            <a:stCxn id="6" idx="3"/>
          </p:cNvCxnSpPr>
          <p:nvPr/>
        </p:nvCxnSpPr>
        <p:spPr>
          <a:xfrm flipV="1">
            <a:off x="3742944" y="905470"/>
            <a:ext cx="426720" cy="4858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" idx="3"/>
          </p:cNvCxnSpPr>
          <p:nvPr/>
        </p:nvCxnSpPr>
        <p:spPr>
          <a:xfrm>
            <a:off x="3742944" y="1391364"/>
            <a:ext cx="426720" cy="5626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3"/>
            <a:endCxn id="11" idx="1"/>
          </p:cNvCxnSpPr>
          <p:nvPr/>
        </p:nvCxnSpPr>
        <p:spPr>
          <a:xfrm>
            <a:off x="3742944" y="1391364"/>
            <a:ext cx="426720" cy="1310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291840" y="2445699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Πρωτεύοντα</a:t>
            </a:r>
          </a:p>
          <a:p>
            <a:r>
              <a:rPr lang="el-GR" dirty="0"/>
              <a:t>Δευτερεύοντα 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2950464" y="2758303"/>
            <a:ext cx="341376" cy="1862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2950464" y="2573833"/>
            <a:ext cx="341376" cy="18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390126" y="4219617"/>
            <a:ext cx="121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Έλασμα</a:t>
            </a:r>
          </a:p>
          <a:p>
            <a:r>
              <a:rPr lang="el-GR" dirty="0"/>
              <a:t>Ενισχυτικά </a:t>
            </a:r>
          </a:p>
          <a:p>
            <a:r>
              <a:rPr lang="el-GR" dirty="0"/>
              <a:t>Αγκώνες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931439" y="4315922"/>
            <a:ext cx="1539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Πρωτεύοντα</a:t>
            </a:r>
          </a:p>
          <a:p>
            <a:r>
              <a:rPr lang="el-GR" dirty="0"/>
              <a:t>Δευτερεύοντα</a:t>
            </a:r>
          </a:p>
        </p:txBody>
      </p:sp>
      <p:cxnSp>
        <p:nvCxnSpPr>
          <p:cNvPr id="34" name="Straight Arrow Connector 33"/>
          <p:cNvCxnSpPr>
            <a:cxnSpLocks/>
          </p:cNvCxnSpPr>
          <p:nvPr/>
        </p:nvCxnSpPr>
        <p:spPr>
          <a:xfrm flipV="1">
            <a:off x="4079749" y="4403324"/>
            <a:ext cx="335279" cy="2357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cxnSpLocks/>
          </p:cNvCxnSpPr>
          <p:nvPr/>
        </p:nvCxnSpPr>
        <p:spPr>
          <a:xfrm>
            <a:off x="4111622" y="4681282"/>
            <a:ext cx="339982" cy="1544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cxnSpLocks/>
          </p:cNvCxnSpPr>
          <p:nvPr/>
        </p:nvCxnSpPr>
        <p:spPr>
          <a:xfrm flipV="1">
            <a:off x="3779520" y="4656374"/>
            <a:ext cx="274320" cy="177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9" idx="3"/>
          </p:cNvCxnSpPr>
          <p:nvPr/>
        </p:nvCxnSpPr>
        <p:spPr>
          <a:xfrm flipV="1">
            <a:off x="5609326" y="4496616"/>
            <a:ext cx="390144" cy="184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29" idx="3"/>
          </p:cNvCxnSpPr>
          <p:nvPr/>
        </p:nvCxnSpPr>
        <p:spPr>
          <a:xfrm>
            <a:off x="5609326" y="4681282"/>
            <a:ext cx="390144" cy="1615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2">
            <a:extLst>
              <a:ext uri="{FF2B5EF4-FFF2-40B4-BE49-F238E27FC236}">
                <a16:creationId xmlns:a16="http://schemas.microsoft.com/office/drawing/2014/main" xmlns="" id="{9D423E2D-575C-4E37-BC15-04025B248804}"/>
              </a:ext>
            </a:extLst>
          </p:cNvPr>
          <p:cNvSpPr/>
          <p:nvPr/>
        </p:nvSpPr>
        <p:spPr>
          <a:xfrm>
            <a:off x="2514600" y="6283021"/>
            <a:ext cx="775335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100" i="1" dirty="0"/>
              <a:t>ΝΑΥΠΗΓΙΚΟ ΚΑΤΑΣΚΕΥΑΣΤΙΚΟ ΣΧΕΔΙΟ  Γ. ΧΑΤΖΗΚΩΝΣΤΑΝΤΗΣ 2025</a:t>
            </a:r>
          </a:p>
        </p:txBody>
      </p:sp>
    </p:spTree>
    <p:extLst>
      <p:ext uri="{BB962C8B-B14F-4D97-AF65-F5344CB8AC3E}">
        <p14:creationId xmlns:p14="http://schemas.microsoft.com/office/powerpoint/2010/main" val="3699129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xmlns="" id="{B5823446-DFDC-4F1C-B1D8-2716B1BE9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20B05-DF75-4911-B409-480EFCFD0AFD}" type="slidenum">
              <a:rPr lang="el-GR" smtClean="0"/>
              <a:t>4</a:t>
            </a:fld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0575FAE7-1817-4E6D-8F42-CA455149649C}"/>
                  </a:ext>
                </a:extLst>
              </p:cNvPr>
              <p:cNvSpPr txBox="1"/>
              <p:nvPr/>
            </p:nvSpPr>
            <p:spPr>
              <a:xfrm>
                <a:off x="727968" y="310719"/>
                <a:ext cx="9392576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b="1" u="sng" dirty="0"/>
                  <a:t>ΥΠΟΛΟΓΙΣΜΟΣ ΒΑΡΟΥΣ</a:t>
                </a:r>
              </a:p>
              <a:p>
                <a:endParaRPr lang="el-GR" b="1" u="sng" dirty="0"/>
              </a:p>
              <a:p>
                <a:r>
                  <a:rPr lang="el-GR" dirty="0"/>
                  <a:t>1. υπολογίζεται ξεχωριστά το βάρος των στοιχείων που είναι εκτός </a:t>
                </a:r>
                <a:r>
                  <a:rPr lang="en-US" dirty="0"/>
                  <a:t>C.L. </a:t>
                </a:r>
                <a:r>
                  <a:rPr lang="el-GR" dirty="0"/>
                  <a:t>: </a:t>
                </a:r>
                <a:r>
                  <a:rPr lang="el-GR" b="1" dirty="0"/>
                  <a:t>Βάρος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l-GR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l-GR" b="1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l-GR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𝒌𝒈</m:t>
                        </m:r>
                      </m:e>
                    </m:d>
                  </m:oMath>
                </a14:m>
                <a:endParaRPr lang="el-GR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575FAE7-1817-4E6D-8F42-CA45514964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968" y="310719"/>
                <a:ext cx="9392576" cy="923330"/>
              </a:xfrm>
              <a:prstGeom prst="rect">
                <a:avLst/>
              </a:prstGeom>
              <a:blipFill>
                <a:blip r:embed="rId2"/>
                <a:stretch>
                  <a:fillRect l="-519" t="-3974" b="-993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85FB595-8FEC-4738-82D8-22C581434820}"/>
              </a:ext>
            </a:extLst>
          </p:cNvPr>
          <p:cNvSpPr txBox="1"/>
          <p:nvPr/>
        </p:nvSpPr>
        <p:spPr>
          <a:xfrm>
            <a:off x="3452732" y="305288"/>
            <a:ext cx="4910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(όλα τα βάρη υπολογίζονται σε Βάρη σε κιλά)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id="{CF6D0004-A3AC-4C03-9B25-C2E3C9F9E2FD}"/>
                  </a:ext>
                </a:extLst>
              </p:cNvPr>
              <p:cNvSpPr txBox="1"/>
              <p:nvPr/>
            </p:nvSpPr>
            <p:spPr>
              <a:xfrm>
                <a:off x="994344" y="4178373"/>
                <a:ext cx="9880801" cy="6714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dirty="0"/>
                  <a:t>Όπου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%×</m:t>
                    </m:r>
                    <m:d>
                      <m:dPr>
                        <m:ctrlP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𝑷</m:t>
                            </m:r>
                          </m:e>
                          <m:sub>
                            <m:r>
                              <a:rPr lang="en-US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𝟒</m:t>
                            </m:r>
                          </m:sub>
                        </m:sSub>
                      </m:e>
                    </m:d>
                    <m:r>
                      <a:rPr lang="el-GR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l-GR" dirty="0"/>
                      <m:t>Βάρος</m:t>
                    </m:r>
                    <m:r>
                      <m:rPr>
                        <m:nor/>
                      </m:rPr>
                      <a:rPr lang="el-GR" dirty="0"/>
                      <m:t> </m:t>
                    </m:r>
                    <m:r>
                      <m:rPr>
                        <m:nor/>
                      </m:rPr>
                      <a:rPr lang="el-GR" dirty="0"/>
                      <m:t>συγκολλήσεων</m:t>
                    </m:r>
                    <m:r>
                      <a:rPr lang="el-GR" b="1" i="1" dirty="0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l-GR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l-GR" b="1" i="1">
                            <a:latin typeface="Cambria Math" panose="02040503050406030204" pitchFamily="18" charset="0"/>
                          </a:rPr>
                          <m:t>𝜿𝝄𝝀𝝀𝜼𝝈𝜺𝝎𝝂</m:t>
                        </m:r>
                      </m:sub>
                    </m:sSub>
                    <m:r>
                      <a:rPr lang="el-GR" b="1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l-GR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𝒌𝒈</m:t>
                        </m:r>
                      </m:e>
                    </m:d>
                  </m:oMath>
                </a14:m>
                <a:r>
                  <a:rPr lang="el-GR" dirty="0"/>
                  <a:t> </a:t>
                </a:r>
                <a:r>
                  <a:rPr lang="en-US" dirty="0"/>
                  <a:t>  </a:t>
                </a:r>
                <a:endParaRPr lang="el-GR" dirty="0"/>
              </a:p>
              <a:p>
                <a:r>
                  <a:rPr lang="el-GR" dirty="0"/>
                  <a:t>(όπου βάρος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sub>
                    </m:sSub>
                  </m:oMath>
                </a14:m>
                <a:r>
                  <a:rPr lang="el-GR" dirty="0"/>
                  <a:t> είναι το μερικό βάρος του τομέα χωρίς το  βάρος κολλήσεων)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F6D0004-A3AC-4C03-9B25-C2E3C9F9E2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344" y="4178373"/>
                <a:ext cx="9880801" cy="671402"/>
              </a:xfrm>
              <a:prstGeom prst="rect">
                <a:avLst/>
              </a:prstGeom>
              <a:blipFill>
                <a:blip r:embed="rId3"/>
                <a:stretch>
                  <a:fillRect l="-494" t="-3604" b="-1261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Ορθογώνιο 9">
                <a:extLst>
                  <a:ext uri="{FF2B5EF4-FFF2-40B4-BE49-F238E27FC236}">
                    <a16:creationId xmlns:a16="http://schemas.microsoft.com/office/drawing/2014/main" xmlns="" id="{F084D761-ADA1-43A2-80FA-97A6DEB611FB}"/>
                  </a:ext>
                </a:extLst>
              </p:cNvPr>
              <p:cNvSpPr/>
              <p:nvPr/>
            </p:nvSpPr>
            <p:spPr>
              <a:xfrm>
                <a:off x="727967" y="1507718"/>
                <a:ext cx="9241655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dirty="0"/>
                  <a:t>2. υπολογίζεται ξεχωριστά το βάρος των στοιχείων που είναι επί της </a:t>
                </a:r>
                <a:r>
                  <a:rPr lang="en-US" dirty="0"/>
                  <a:t>C.L. </a:t>
                </a:r>
                <a:r>
                  <a:rPr lang="el-GR" dirty="0"/>
                  <a:t>: </a:t>
                </a:r>
                <a:r>
                  <a:rPr lang="el-GR" b="1" dirty="0"/>
                  <a:t>Βάρος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b="1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𝒌𝒈</m:t>
                        </m:r>
                      </m:e>
                    </m:d>
                  </m:oMath>
                </a14:m>
                <a:endParaRPr lang="el-GR" b="1" dirty="0"/>
              </a:p>
            </p:txBody>
          </p:sp>
        </mc:Choice>
        <mc:Fallback xmlns="">
          <p:sp>
            <p:nvSpPr>
              <p:cNvPr id="10" name="Ορθογώνιο 9">
                <a:extLst>
                  <a:ext uri="{FF2B5EF4-FFF2-40B4-BE49-F238E27FC236}">
                    <a16:creationId xmlns:a16="http://schemas.microsoft.com/office/drawing/2014/main" id="{F084D761-ADA1-43A2-80FA-97A6DEB611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967" y="1507718"/>
                <a:ext cx="9241655" cy="369332"/>
              </a:xfrm>
              <a:prstGeom prst="rect">
                <a:avLst/>
              </a:prstGeom>
              <a:blipFill>
                <a:blip r:embed="rId4"/>
                <a:stretch>
                  <a:fillRect l="-528" t="-8197" b="-245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Ορθογώνιο 10">
                <a:extLst>
                  <a:ext uri="{FF2B5EF4-FFF2-40B4-BE49-F238E27FC236}">
                    <a16:creationId xmlns:a16="http://schemas.microsoft.com/office/drawing/2014/main" xmlns="" id="{9A50C4DA-381E-4DF7-ACD7-66E04B477FB1}"/>
                  </a:ext>
                </a:extLst>
              </p:cNvPr>
              <p:cNvSpPr/>
              <p:nvPr/>
            </p:nvSpPr>
            <p:spPr>
              <a:xfrm>
                <a:off x="727966" y="2056404"/>
                <a:ext cx="10756927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dirty="0"/>
                  <a:t>3. υπολογίζεται ξεχωριστά το βάρος της εγκάρσιας φρακτής : </a:t>
                </a:r>
                <a:r>
                  <a:rPr lang="el-GR" b="1" dirty="0"/>
                  <a:t>Βάρος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l-GR" b="1" i="1"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  <m:r>
                      <a:rPr lang="en-US" b="1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𝒌𝒈</m:t>
                        </m:r>
                      </m:e>
                    </m:d>
                  </m:oMath>
                </a14:m>
                <a:endParaRPr lang="el-GR" b="1" dirty="0"/>
              </a:p>
              <a:p>
                <a:r>
                  <a:rPr lang="el-GR" dirty="0"/>
                  <a:t>εξαιρώντας τα κατασκευαστικά στοιχεία της φρακτής που είναι επί της </a:t>
                </a:r>
                <a:r>
                  <a:rPr lang="en-US" dirty="0"/>
                  <a:t>C.L.</a:t>
                </a:r>
                <a:r>
                  <a:rPr lang="el-GR" dirty="0"/>
                  <a:t>, δεδομένου ότι τα βάρη αυτά περιλαμβάνονται στον υπολογισμό του βάρους της παραπάνω παραγράφου 2.</a:t>
                </a:r>
              </a:p>
            </p:txBody>
          </p:sp>
        </mc:Choice>
        <mc:Fallback xmlns="">
          <p:sp>
            <p:nvSpPr>
              <p:cNvPr id="11" name="Ορθογώνιο 10">
                <a:extLst>
                  <a:ext uri="{FF2B5EF4-FFF2-40B4-BE49-F238E27FC236}">
                    <a16:creationId xmlns:a16="http://schemas.microsoft.com/office/drawing/2014/main" id="{9A50C4DA-381E-4DF7-ACD7-66E04B477FB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966" y="2056404"/>
                <a:ext cx="10756927" cy="923330"/>
              </a:xfrm>
              <a:prstGeom prst="rect">
                <a:avLst/>
              </a:prstGeom>
              <a:blipFill>
                <a:blip r:embed="rId5"/>
                <a:stretch>
                  <a:fillRect l="-453" t="-3289" b="-92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Ορθογώνιο 11">
                <a:extLst>
                  <a:ext uri="{FF2B5EF4-FFF2-40B4-BE49-F238E27FC236}">
                    <a16:creationId xmlns:a16="http://schemas.microsoft.com/office/drawing/2014/main" xmlns="" id="{72759F4C-72C3-4F5C-A5E2-CFB83EE55BC1}"/>
                  </a:ext>
                </a:extLst>
              </p:cNvPr>
              <p:cNvSpPr/>
              <p:nvPr/>
            </p:nvSpPr>
            <p:spPr>
              <a:xfrm>
                <a:off x="727966" y="3131118"/>
                <a:ext cx="10625834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dirty="0" smtClean="0"/>
                  <a:t>4. </a:t>
                </a:r>
                <a:r>
                  <a:rPr lang="el-GR" u="sng" dirty="0"/>
                  <a:t>Βάρος συνολικό χωρίς βάρος κολλήσεων </a:t>
                </a:r>
                <a:r>
                  <a:rPr lang="el-GR" dirty="0"/>
                  <a:t>= Μερικό βάρος τομέα 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l-GR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</m:sSub>
                    <m:r>
                      <a:rPr lang="el-GR" b="1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l-GR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b="1" i="1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l-G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d>
                          <m:dPr>
                            <m:ctrlPr>
                              <a:rPr lang="el-GR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l-GR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𝑷</m:t>
                                </m:r>
                              </m:e>
                              <m:sub>
                                <m:r>
                                  <a:rPr lang="en-US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e>
                        </m:d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+</m:t>
                        </m:r>
                        <m:d>
                          <m:dPr>
                            <m:ctrlPr>
                              <a:rPr lang="en-US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𝑷</m:t>
                                </m:r>
                              </m:e>
                              <m:sub>
                                <m:r>
                                  <a:rPr lang="en-US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e>
                        </m:d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d>
                          <m:dPr>
                            <m:ctrlPr>
                              <a:rPr lang="en-US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𝑷</m:t>
                                </m:r>
                              </m:e>
                              <m:sub>
                                <m:r>
                                  <a:rPr lang="en-US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𝟑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en-US" b="1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𝒌𝒈</m:t>
                        </m:r>
                      </m:e>
                    </m:d>
                  </m:oMath>
                </a14:m>
                <a:endParaRPr lang="el-GR" b="1" dirty="0"/>
              </a:p>
            </p:txBody>
          </p:sp>
        </mc:Choice>
        <mc:Fallback>
          <p:sp>
            <p:nvSpPr>
              <p:cNvPr id="12" name="Ορθογώνιο 1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72759F4C-72C3-4F5C-A5E2-CFB83EE55B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966" y="3131118"/>
                <a:ext cx="10625834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459" t="-10000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Ορθογώνιο 12">
            <a:extLst>
              <a:ext uri="{FF2B5EF4-FFF2-40B4-BE49-F238E27FC236}">
                <a16:creationId xmlns:a16="http://schemas.microsoft.com/office/drawing/2014/main" xmlns="" id="{2C416CDE-72BB-40A1-AF28-3967B9453B8B}"/>
              </a:ext>
            </a:extLst>
          </p:cNvPr>
          <p:cNvSpPr/>
          <p:nvPr/>
        </p:nvSpPr>
        <p:spPr>
          <a:xfrm>
            <a:off x="727965" y="3674002"/>
            <a:ext cx="76347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5</a:t>
            </a:r>
            <a:r>
              <a:rPr lang="el-GR" dirty="0"/>
              <a:t>. </a:t>
            </a:r>
            <a:r>
              <a:rPr lang="el-GR" b="1" dirty="0"/>
              <a:t>Συνολικό Βάρος </a:t>
            </a:r>
            <a:r>
              <a:rPr lang="en-US" b="1" dirty="0"/>
              <a:t>TOMEA </a:t>
            </a:r>
            <a:r>
              <a:rPr lang="en-US" dirty="0"/>
              <a:t>=</a:t>
            </a:r>
            <a:endParaRPr lang="el-G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Ορθογώνιο 13">
                <a:extLst>
                  <a:ext uri="{FF2B5EF4-FFF2-40B4-BE49-F238E27FC236}">
                    <a16:creationId xmlns:a16="http://schemas.microsoft.com/office/drawing/2014/main" xmlns="" id="{616991BB-283B-4F8F-9E25-424C94767440}"/>
                  </a:ext>
                </a:extLst>
              </p:cNvPr>
              <p:cNvSpPr/>
              <p:nvPr/>
            </p:nvSpPr>
            <p:spPr>
              <a:xfrm>
                <a:off x="3222186" y="3668571"/>
                <a:ext cx="360662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 smtClean="0">
                              <a:latin typeface="Cambria Math" panose="02040503050406030204" pitchFamily="18" charset="0"/>
                            </a:rPr>
                            <m:t>    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el-GR" b="1" i="1">
                              <a:latin typeface="Cambria Math" panose="02040503050406030204" pitchFamily="18" charset="0"/>
                            </a:rPr>
                            <m:t>𝝄𝝀𝜾𝜿</m:t>
                          </m:r>
                          <m:r>
                            <m:rPr>
                              <m:sty m:val="p"/>
                            </m:rPr>
                            <a:rPr lang="el-GR" b="1" i="1">
                              <a:latin typeface="Cambria Math" panose="02040503050406030204" pitchFamily="18" charset="0"/>
                            </a:rPr>
                            <m:t>ό</m:t>
                          </m:r>
                        </m:sub>
                      </m:sSub>
                      <m:r>
                        <a:rPr lang="en-US" b="1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el-GR" b="1" i="1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b>
                          </m:sSub>
                          <m:r>
                            <a:rPr lang="el-GR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%×</m:t>
                          </m:r>
                          <m:d>
                            <m:dPr>
                              <m:ctrlPr>
                                <a:rPr lang="en-US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en-US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𝟒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𝒌𝒈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4" name="Ορθογώνιο 13">
                <a:extLst>
                  <a:ext uri="{FF2B5EF4-FFF2-40B4-BE49-F238E27FC236}">
                    <a16:creationId xmlns:a16="http://schemas.microsoft.com/office/drawing/2014/main" id="{616991BB-283B-4F8F-9E25-424C947674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2186" y="3668571"/>
                <a:ext cx="3606628" cy="369332"/>
              </a:xfrm>
              <a:prstGeom prst="rect">
                <a:avLst/>
              </a:prstGeom>
              <a:blipFill>
                <a:blip r:embed="rId7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="" id="{FFCA51DA-D0BF-4C4B-91B5-BD685C721833}"/>
                  </a:ext>
                </a:extLst>
              </p:cNvPr>
              <p:cNvSpPr txBox="1"/>
              <p:nvPr/>
            </p:nvSpPr>
            <p:spPr>
              <a:xfrm>
                <a:off x="790113" y="5362113"/>
                <a:ext cx="104667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b="1" dirty="0"/>
                  <a:t>ΣΗΜΕΙΩΣΗ</a:t>
                </a:r>
                <a:r>
                  <a:rPr lang="el-GR" dirty="0"/>
                  <a:t> : στο τέλος των παραπάνω υπολογισμών, μετατρέπουμε τα κιλά σε τόνους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l-GR" b="0" i="0" smtClean="0">
                        <a:latin typeface="Cambria Math" panose="02040503050406030204" pitchFamily="18" charset="0"/>
                      </a:rPr>
                      <m:t>: </m:t>
                    </m:r>
                    <m:r>
                      <a:rPr lang="el-GR" b="0" i="1" smtClean="0">
                        <a:latin typeface="Cambria Math" panose="02040503050406030204" pitchFamily="18" charset="0"/>
                      </a:rPr>
                      <m:t>1 </m:t>
                    </m:r>
                    <m:d>
                      <m:dPr>
                        <m:ctrlPr>
                          <a:rPr lang="el-G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 1000 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l-GR" dirty="0"/>
                  <a:t> 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FCA51DA-D0BF-4C4B-91B5-BD685C7218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113" y="5362113"/>
                <a:ext cx="10466772" cy="369332"/>
              </a:xfrm>
              <a:prstGeom prst="rect">
                <a:avLst/>
              </a:prstGeom>
              <a:blipFill>
                <a:blip r:embed="rId8"/>
                <a:stretch>
                  <a:fillRect l="-524" t="-10000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2">
            <a:extLst>
              <a:ext uri="{FF2B5EF4-FFF2-40B4-BE49-F238E27FC236}">
                <a16:creationId xmlns:a16="http://schemas.microsoft.com/office/drawing/2014/main" xmlns="" id="{46B8F219-A4C4-4037-850D-0D4B55E2FA6E}"/>
              </a:ext>
            </a:extLst>
          </p:cNvPr>
          <p:cNvSpPr/>
          <p:nvPr/>
        </p:nvSpPr>
        <p:spPr>
          <a:xfrm>
            <a:off x="2514600" y="6283021"/>
            <a:ext cx="775335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100" i="1" dirty="0"/>
              <a:t>ΝΑΥΠΗΓΙΚΟ ΚΑΤΑΣΚΕΥΑΣΤΙΚΟ ΣΧΕΔΙΟ  Γ. ΧΑΤΖΗΚΩΝΣΤΑΝΤΗΣ 2025</a:t>
            </a:r>
          </a:p>
        </p:txBody>
      </p:sp>
    </p:spTree>
    <p:extLst>
      <p:ext uri="{BB962C8B-B14F-4D97-AF65-F5344CB8AC3E}">
        <p14:creationId xmlns:p14="http://schemas.microsoft.com/office/powerpoint/2010/main" val="3094459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6720" y="451104"/>
            <a:ext cx="3560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ΥΠΟΛΟΓΙΣΜΟΣ ΒΑΡΟΥΣ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61360" y="543437"/>
                <a:ext cx="21532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1360" y="543437"/>
                <a:ext cx="2153282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1983" b="-2173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658315" y="1136610"/>
            <a:ext cx="603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(kg)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261360" y="1068162"/>
                <a:ext cx="586314" cy="5062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l-G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1360" y="1068162"/>
                <a:ext cx="586314" cy="50622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756785" y="1254221"/>
                <a:ext cx="11099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𝑚𝑚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6785" y="1254221"/>
                <a:ext cx="1109984" cy="276999"/>
              </a:xfrm>
              <a:prstGeom prst="rect">
                <a:avLst/>
              </a:prstGeom>
              <a:blipFill rotWithShape="0">
                <a:blip r:embed="rId5"/>
                <a:stretch>
                  <a:fillRect t="-444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>
            <a:endCxn id="7" idx="0"/>
          </p:cNvCxnSpPr>
          <p:nvPr/>
        </p:nvCxnSpPr>
        <p:spPr>
          <a:xfrm flipH="1">
            <a:off x="3554517" y="820436"/>
            <a:ext cx="182101" cy="2477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6" idx="0"/>
          </p:cNvCxnSpPr>
          <p:nvPr/>
        </p:nvCxnSpPr>
        <p:spPr>
          <a:xfrm flipH="1">
            <a:off x="2959838" y="820436"/>
            <a:ext cx="301522" cy="3161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325" y="2530983"/>
            <a:ext cx="4467225" cy="177165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194816" y="2093202"/>
            <a:ext cx="1463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Έλασμα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44593" y="1853184"/>
            <a:ext cx="3600890" cy="2628138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000124" y="2384048"/>
            <a:ext cx="2603212" cy="156616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110F7-152F-4540-8111-E672099D8E61}" type="slidenum">
              <a:rPr lang="el-GR" smtClean="0"/>
              <a:t>5</a:t>
            </a:fld>
            <a:endParaRPr lang="el-GR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096512" y="820436"/>
            <a:ext cx="660273" cy="3161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911346" y="808844"/>
            <a:ext cx="252097" cy="4337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163443" y="808844"/>
            <a:ext cx="371725" cy="4337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93052" y="5107661"/>
                <a:ext cx="6136616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𝑘𝑔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=…….(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kg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052" y="5107661"/>
                <a:ext cx="6136616" cy="62235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3" name="Picture 2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826752" y="4575175"/>
            <a:ext cx="1247775" cy="1781175"/>
          </a:xfrm>
          <a:prstGeom prst="rect">
            <a:avLst/>
          </a:prstGeom>
        </p:spPr>
      </p:pic>
      <p:cxnSp>
        <p:nvCxnSpPr>
          <p:cNvPr id="25" name="Straight Connector 24"/>
          <p:cNvCxnSpPr/>
          <p:nvPr/>
        </p:nvCxnSpPr>
        <p:spPr>
          <a:xfrm>
            <a:off x="8610600" y="4481322"/>
            <a:ext cx="3191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126664" y="96536"/>
            <a:ext cx="1323975" cy="1447800"/>
          </a:xfrm>
          <a:prstGeom prst="rect">
            <a:avLst/>
          </a:prstGeom>
        </p:spPr>
      </p:pic>
      <p:sp>
        <p:nvSpPr>
          <p:cNvPr id="24" name="Rectangle 2">
            <a:extLst>
              <a:ext uri="{FF2B5EF4-FFF2-40B4-BE49-F238E27FC236}">
                <a16:creationId xmlns:a16="http://schemas.microsoft.com/office/drawing/2014/main" xmlns="" id="{29550A07-3E2C-46FF-AECD-C7663AE5940D}"/>
              </a:ext>
            </a:extLst>
          </p:cNvPr>
          <p:cNvSpPr/>
          <p:nvPr/>
        </p:nvSpPr>
        <p:spPr>
          <a:xfrm>
            <a:off x="2514600" y="6283021"/>
            <a:ext cx="775335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100" i="1" dirty="0"/>
              <a:t>ΝΑΥΠΗΓΙΚΟ ΚΑΤΑΣΚΕΥΑΣΤΙΚΟ ΣΧΕΔΙΟ  Γ. ΧΑΤΖΗΚΩΝΣΤΑΝΤΗΣ 2025</a:t>
            </a:r>
          </a:p>
        </p:txBody>
      </p:sp>
    </p:spTree>
    <p:extLst>
      <p:ext uri="{BB962C8B-B14F-4D97-AF65-F5344CB8AC3E}">
        <p14:creationId xmlns:p14="http://schemas.microsoft.com/office/powerpoint/2010/main" val="1578593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3204</TotalTime>
  <Words>362</Words>
  <Application>Microsoft Office PowerPoint</Application>
  <PresentationFormat>Ευρεία οθόνη</PresentationFormat>
  <Paragraphs>85</Paragraphs>
  <Slides>5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 Theme</vt:lpstr>
      <vt:lpstr>ΝΑΥΠΗΓΙΚΟ  ΚΑΤΑΣΚΕΥΑΣΤΙΚΟ  ΣΧΕΔΙΟ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ΝΑΥΠΗΓΙΚΟ  ΚΑΤΑΣΚΕΥΑΣΤΙΚΟ  ΣΧΕΔΙΟ</dc:title>
  <dc:creator>user</dc:creator>
  <cp:lastModifiedBy>user</cp:lastModifiedBy>
  <cp:revision>56</cp:revision>
  <dcterms:created xsi:type="dcterms:W3CDTF">2020-11-17T22:16:45Z</dcterms:created>
  <dcterms:modified xsi:type="dcterms:W3CDTF">2024-10-31T12:55:39Z</dcterms:modified>
</cp:coreProperties>
</file>