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60" r:id="rId4"/>
    <p:sldId id="259" r:id="rId5"/>
    <p:sldId id="258" r:id="rId6"/>
    <p:sldId id="257" r:id="rId7"/>
    <p:sldId id="262" r:id="rId8"/>
    <p:sldId id="263" r:id="rId9"/>
    <p:sldId id="264" r:id="rId10"/>
    <p:sldId id="267" r:id="rId11"/>
    <p:sldId id="265" r:id="rId12"/>
    <p:sldId id="269" r:id="rId13"/>
    <p:sldId id="266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253A5-A96E-4062-BEF2-25D4D231DF75}" type="datetimeFigureOut">
              <a:rPr lang="el-GR" smtClean="0"/>
              <a:t>5/2/2024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283B7-F3DA-4375-A0EB-734C88B598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9753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D2E6EB-E1C7-4491-A28E-CC9D51251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42E1BF8-918D-442C-AF10-A6D4DE5B8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FDB3AFC-27FF-44A6-AF6E-0A7F4AC1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F8D8-C605-4A99-9E49-03D0B5CCA2AC}" type="datetime1">
              <a:rPr lang="el-GR" smtClean="0"/>
              <a:t>5/2/2024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C4BEFED-C54B-400A-87AC-25EA37F81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E641C71-FD3C-4B6B-978B-10CB70960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167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F7BC48-BF02-49A2-A7C6-F2DE448BB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9F49681-B685-4868-90B6-199DEEDFFA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7C22B7D-200F-4B8B-B074-EDE3B11A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AC79-CF15-48BD-9335-B56DE60BB046}" type="datetime1">
              <a:rPr lang="el-GR" smtClean="0"/>
              <a:t>5/2/2024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43DC118-0D39-4CB9-897F-B3BF62E18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A8B20EE-2EDA-478A-9E17-530A377C3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360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32B1E0A-F536-4C0E-A208-4E458904E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32C6C0D-A8B7-467A-A70F-5E63BA208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2B153FE-12BD-40B2-8FE9-F0DA3068C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EA3B-E8D0-49CF-8A9F-9734A0C0068F}" type="datetime1">
              <a:rPr lang="el-GR" smtClean="0"/>
              <a:t>5/2/2024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FEF4A74-B8BF-42D4-B79A-FE67507B6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6E743C0-29E6-441E-AEA7-1D64B3B3A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431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9CF6D1-3B3B-4D55-8797-991F64720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C636BF-B4FD-47E5-9BB6-F50EDCB42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C234F7A-7432-4FDB-BC97-CA4EF7360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D78A-A2C5-4FA8-99B1-2BEFD406F51A}" type="datetime1">
              <a:rPr lang="el-GR" smtClean="0"/>
              <a:t>5/2/2024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E141CDF-1673-4C58-BEF0-2949E92C7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0C8E3EE-864B-432F-B60A-5D69FAD03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589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B51793-BEEC-4DBA-A003-8A877F8F2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A8652BD-8C9A-446A-B061-FC7055F02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D7D1AF9-A38D-43B1-B8FB-9E295CA63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D429-A947-4CBC-B479-F70D8FE23386}" type="datetime1">
              <a:rPr lang="el-GR" smtClean="0"/>
              <a:t>5/2/2024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DB4376C-162E-429B-8321-AC7E78EDA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E2DAAEE-B6C4-4AD3-B83C-878F908BE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29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813880-7D4A-4D97-9297-420A00CEA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F595CE1-A988-4741-BDB1-95114C8110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B5D1FA4-FB5D-4883-9408-37A9EC181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7718D16-8231-4D01-9D2E-B6095F966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2342-1855-4F53-BA38-A8A5B123847A}" type="datetime1">
              <a:rPr lang="el-GR" smtClean="0"/>
              <a:t>5/2/2024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E7B229B-1460-40B3-A823-360AD3F8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8A926E7-1B9F-46B3-B499-02EBF7412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672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BE58EA-C0EA-4CD3-ABC1-DC24E071F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05D9624-46C7-4554-8A7E-1FBDCD13F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715055D-0FB1-4750-B210-0F1FEE402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F94C606-1A8A-4191-99B0-F6C2529359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630CC25-28A1-48AB-A838-CFFE71A510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F6F0646E-1001-4276-A996-A6623A717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8C0B-2267-4678-8BC8-4DC7340C4DD5}" type="datetime1">
              <a:rPr lang="el-GR" smtClean="0"/>
              <a:t>5/2/2024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E1CB229D-BD48-4756-AF53-91F4821A6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73E34EE8-E36E-4860-A665-465D16C0A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2172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43AE81-DC97-4773-AF13-A267ED8A7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10E162F-1D6B-4278-AEAA-04CA7A94B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C3EC-B08A-4E17-BC9F-BA41D3502FF4}" type="datetime1">
              <a:rPr lang="el-GR" smtClean="0"/>
              <a:t>5/2/2024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57EBC8C-D367-4002-8DDF-2BCF5A42D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00F9754-76C1-4B5D-A8E6-B41A311CB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897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49193D2-8CBD-4444-9B40-320AFC21A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A5E6-373E-4145-9C0A-336E3239E493}" type="datetime1">
              <a:rPr lang="el-GR" smtClean="0"/>
              <a:t>5/2/2024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0423AB6-2202-4D3D-B36F-0069BAFA4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91BA8B5-80D1-445A-AE51-AE3875A2B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776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D1753C-7D9F-492B-9960-653C19BEF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837D4E-B7F9-4D46-B77C-F0D7E3FF9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6D7E83E-12EE-471E-ACC8-36C80288B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0CCE92C-5BEA-4677-B38F-5ABB432A2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9F0B-34BD-4564-85D9-D20A9C702F9B}" type="datetime1">
              <a:rPr lang="el-GR" smtClean="0"/>
              <a:t>5/2/2024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D728DEA-F3CA-418E-B5E0-9D106A50E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51CADA6-41DC-4104-8E98-93DB201A6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090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20B5B0-DCC8-485B-89A5-14210088C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C9CA9EC-5162-43B5-8988-B81BF34B6F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5B1C1E0-F2D6-461C-BCC6-F269E277F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97694A6-C754-4C94-8962-1A7EFA8CF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1EB7-568E-446B-96CE-B80C5B6D34C6}" type="datetime1">
              <a:rPr lang="el-GR" smtClean="0"/>
              <a:t>5/2/2024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3EE86E3-EC60-4B03-9AF2-A45EC1B59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16BADC3-90E0-4EEA-8CC7-356A26EB4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545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83EE3303-E38D-4ECD-83AD-3B5E74623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3960D4D-7C1D-436D-8844-FD83C74F9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50B9BD9-900A-44D3-BEC0-BCDD3D9E7C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9F6D5-EBE6-4B1F-BC3C-D84AAADDEF35}" type="datetime1">
              <a:rPr lang="el-GR" smtClean="0"/>
              <a:t>5/2/2024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1333AF0-D68D-4B17-821D-E3AAFE006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D44C4AA-E355-45C5-BCDF-A27592C37B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02CA9-870B-4F65-8E43-23E96ECF6D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7223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0.png"/><Relationship Id="rId2" Type="http://schemas.openxmlformats.org/officeDocument/2006/relationships/image" Target="../media/image5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0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0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0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9E7284-07C1-47CA-8440-7C83A2C47AE4}"/>
              </a:ext>
            </a:extLst>
          </p:cNvPr>
          <p:cNvSpPr txBox="1"/>
          <p:nvPr/>
        </p:nvSpPr>
        <p:spPr>
          <a:xfrm>
            <a:off x="3364572" y="1056190"/>
            <a:ext cx="62792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ΝΑΥΠΗΓΙΚΟ ΚΑΤΑΣΚΕΥΑΣΤΙΚΟ ΣΧΕΔΙΟ</a:t>
            </a:r>
          </a:p>
          <a:p>
            <a:pPr algn="ctr"/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l-GR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ΑΣΚΗΣΗ</a:t>
            </a:r>
          </a:p>
          <a:p>
            <a:pPr algn="ctr"/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(χειμερινό εξάμηνο 2023 – 2024) </a:t>
            </a:r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8D8CC52D-E640-4254-BE13-BCCED8FE9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37" y="534082"/>
            <a:ext cx="1674813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3297C940-E3EE-42DA-A864-812153A7B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0955" y="5672638"/>
            <a:ext cx="1002474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600" dirty="0">
                <a:latin typeface="Arial" panose="020B0604020202020204" pitchFamily="34" charset="0"/>
              </a:rPr>
              <a:t>Γεώργιος Κ. </a:t>
            </a:r>
            <a:r>
              <a:rPr lang="el-GR" altLang="el-GR" sz="1600" dirty="0" err="1">
                <a:latin typeface="Arial" panose="020B0604020202020204" pitchFamily="34" charset="0"/>
              </a:rPr>
              <a:t>Χατζηκωνσταντής</a:t>
            </a:r>
            <a:r>
              <a:rPr lang="el-GR" altLang="el-GR" sz="1600" dirty="0">
                <a:latin typeface="Arial" panose="020B0604020202020204" pitchFamily="34" charset="0"/>
              </a:rPr>
              <a:t> Επίκουρος Καθηγητής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600" dirty="0" err="1">
                <a:latin typeface="Arial" panose="020B0604020202020204" pitchFamily="34" charset="0"/>
              </a:rPr>
              <a:t>Διπλ</a:t>
            </a:r>
            <a:r>
              <a:rPr lang="el-GR" altLang="el-GR" sz="1600" dirty="0">
                <a:latin typeface="Arial" panose="020B0604020202020204" pitchFamily="34" charset="0"/>
              </a:rPr>
              <a:t>. Ναυπηγός Μηχανολόγος Μηχανικός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600" dirty="0" err="1">
                <a:latin typeface="Arial" panose="020B0604020202020204" pitchFamily="34" charset="0"/>
              </a:rPr>
              <a:t>M.Sc</a:t>
            </a:r>
            <a:r>
              <a:rPr lang="el-GR" altLang="el-GR" sz="1600" dirty="0">
                <a:latin typeface="Arial" panose="020B0604020202020204" pitchFamily="34" charset="0"/>
              </a:rPr>
              <a:t>. ‘’Διασφάλιση Ποιότητας’’, Τμήμα Ναυπηγών Μηχανικών Π.Α.Δ.Α.</a:t>
            </a: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5190FD9C-E080-48AC-B1BD-6C6F54AB5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0291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AAB2F9A5-6C9B-4D21-A95F-4418DE57D8F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87809" y="385097"/>
            <a:ext cx="4729798" cy="3090503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2C83DB98-5810-4273-B698-1ED7D9E871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0637" y="3628996"/>
            <a:ext cx="4644270" cy="2934979"/>
          </a:xfrm>
          <a:prstGeom prst="rect">
            <a:avLst/>
          </a:prstGeom>
        </p:spPr>
      </p:pic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A7F6A70C-1240-463C-A499-A098D4C0DA91}"/>
              </a:ext>
            </a:extLst>
          </p:cNvPr>
          <p:cNvSpPr/>
          <p:nvPr/>
        </p:nvSpPr>
        <p:spPr>
          <a:xfrm>
            <a:off x="816284" y="107497"/>
            <a:ext cx="2532103" cy="311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ΤΟΜΗ Α-Α (Νομείς 21 και 25)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58F177E3-7B55-4F4E-852F-B7BBD62F520A}"/>
              </a:ext>
            </a:extLst>
          </p:cNvPr>
          <p:cNvSpPr/>
          <p:nvPr/>
        </p:nvSpPr>
        <p:spPr>
          <a:xfrm>
            <a:off x="6105858" y="160737"/>
            <a:ext cx="4435766" cy="311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ΤΟΜΗ Β-Β (Νομείς 18, 19, 20, 21, 22, 23, 24, 26, 27, 28)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71BE4741-E278-417F-86D4-0F8FA2E9474E}"/>
              </a:ext>
            </a:extLst>
          </p:cNvPr>
          <p:cNvSpPr/>
          <p:nvPr/>
        </p:nvSpPr>
        <p:spPr>
          <a:xfrm>
            <a:off x="1654779" y="4533765"/>
            <a:ext cx="2195858" cy="311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ΤΟΜΗ Γ – Γ  (Νομέας 33)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18B441-6919-42E5-B45D-DE718B55BE08}"/>
              </a:ext>
            </a:extLst>
          </p:cNvPr>
          <p:cNvSpPr txBox="1"/>
          <p:nvPr/>
        </p:nvSpPr>
        <p:spPr>
          <a:xfrm>
            <a:off x="2213483" y="6543908"/>
            <a:ext cx="7488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ΝΑΥΠΗΓΙΚΟ ΚΑΤΑΣΚΕΥΑΣΤΙΚΟ ΣΧΕΔΙΟ ΧΕΙΜΕΡΙΝΟ ΕΞΑΜΗΝΟ 2023 – 2024 Γεώργιος Κ. Χατζηκωνσταντής </a:t>
            </a: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538CBFE3-5441-4840-9D10-D642D95FF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10</a:t>
            </a:fld>
            <a:endParaRPr lang="el-GR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B5C803DE-4B65-46F3-BC64-F349596610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0350" y="425633"/>
            <a:ext cx="4859994" cy="3003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434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5E209C-8AB2-477F-A260-426B97BD868A}"/>
              </a:ext>
            </a:extLst>
          </p:cNvPr>
          <p:cNvSpPr txBox="1"/>
          <p:nvPr/>
        </p:nvSpPr>
        <p:spPr>
          <a:xfrm>
            <a:off x="168676" y="275208"/>
            <a:ext cx="6959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u="sng" dirty="0"/>
              <a:t>Εναλλακτικές λύσεις για ενισχυτικά έδρας / </a:t>
            </a:r>
            <a:r>
              <a:rPr lang="el-GR" b="1" u="sng" dirty="0" err="1"/>
              <a:t>σταθμίδας</a:t>
            </a:r>
            <a:r>
              <a:rPr lang="el-GR" b="1" u="sng" dirty="0"/>
              <a:t> σε διπύθμενο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7D303B-918B-4BBA-86F2-F180C208D2A4}"/>
              </a:ext>
            </a:extLst>
          </p:cNvPr>
          <p:cNvSpPr txBox="1"/>
          <p:nvPr/>
        </p:nvSpPr>
        <p:spPr>
          <a:xfrm>
            <a:off x="417250" y="1136342"/>
            <a:ext cx="4323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α) </a:t>
            </a:r>
            <a:r>
              <a:rPr lang="en-US" dirty="0"/>
              <a:t>KOREAN Rules (Part 10 –Ch. 7 – Sec. 304)</a:t>
            </a:r>
            <a:r>
              <a:rPr lang="el-GR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9A7D3A-2D74-4404-89FC-EE03F3300E9B}"/>
              </a:ext>
            </a:extLst>
          </p:cNvPr>
          <p:cNvSpPr txBox="1"/>
          <p:nvPr/>
        </p:nvSpPr>
        <p:spPr>
          <a:xfrm>
            <a:off x="233757" y="2113832"/>
            <a:ext cx="3414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Πάχος = πάχος έδρας ή </a:t>
            </a:r>
            <a:r>
              <a:rPr lang="el-GR" dirty="0" err="1"/>
              <a:t>σταθμίδας</a:t>
            </a:r>
            <a:endParaRPr lang="el-GR" dirty="0"/>
          </a:p>
          <a:p>
            <a:r>
              <a:rPr lang="el-GR" dirty="0"/>
              <a:t>Ύψος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>
                <a:extLst>
                  <a:ext uri="{FF2B5EF4-FFF2-40B4-BE49-F238E27FC236}">
                    <a16:creationId xmlns:a16="http://schemas.microsoft.com/office/drawing/2014/main" id="{98BA0CA5-E2B1-4457-B324-FA2F2D1FF517}"/>
                  </a:ext>
                </a:extLst>
              </p:cNvPr>
              <p:cNvSpPr/>
              <p:nvPr/>
            </p:nvSpPr>
            <p:spPr>
              <a:xfrm>
                <a:off x="-118418" y="2436998"/>
                <a:ext cx="6096000" cy="63998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mtClean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0,08 ×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l-GR" b="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l-GR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𝒎𝒎</m:t>
                          </m:r>
                        </m:e>
                      </m:d>
                      <m:r>
                        <a:rPr lang="el-GR" b="0" i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l-GR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l-GR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0">
                          <a:latin typeface="Cambria Math" panose="02040503050406030204" pitchFamily="18" charset="0"/>
                        </a:rPr>
                        <m:t>ύ</m:t>
                      </m:r>
                      <m:r>
                        <a:rPr lang="el-GR" b="1" i="1">
                          <a:latin typeface="Cambria Math" panose="02040503050406030204" pitchFamily="18" charset="0"/>
                        </a:rPr>
                        <m:t>𝝍𝝄𝝇</m:t>
                      </m:r>
                      <m:r>
                        <a:rPr lang="el-GR" b="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1" i="1">
                          <a:latin typeface="Cambria Math" panose="02040503050406030204" pitchFamily="18" charset="0"/>
                        </a:rPr>
                        <m:t>𝝅𝝀𝜺𝝊𝝆𝜾𝜿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𝜼</m:t>
                      </m:r>
                      <m:r>
                        <a:rPr lang="el-GR" b="1" i="1">
                          <a:latin typeface="Cambria Math" panose="02040503050406030204" pitchFamily="18" charset="0"/>
                        </a:rPr>
                        <m:t>𝝇</m:t>
                      </m:r>
                      <m:r>
                        <a:rPr lang="el-GR" b="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1" i="1">
                          <a:latin typeface="Cambria Math" panose="02040503050406030204" pitchFamily="18" charset="0"/>
                        </a:rPr>
                        <m:t>𝝈𝝉𝜶𝜽𝝁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𝜾</m:t>
                      </m:r>
                      <m:r>
                        <a:rPr lang="el-GR" b="1" i="1">
                          <a:latin typeface="Cambria Math" panose="02040503050406030204" pitchFamily="18" charset="0"/>
                        </a:rPr>
                        <m:t>𝜹𝜶𝝇</m:t>
                      </m:r>
                      <m:r>
                        <a:rPr lang="el-GR" b="0" i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l-GR" b="1" i="1">
                          <a:latin typeface="Cambria Math" panose="02040503050406030204" pitchFamily="18" charset="0"/>
                        </a:rPr>
                        <m:t>𝒎𝒎</m:t>
                      </m:r>
                      <m:r>
                        <a:rPr lang="el-GR" b="0" i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Ορθογώνιο 6">
                <a:extLst>
                  <a:ext uri="{FF2B5EF4-FFF2-40B4-BE49-F238E27FC236}">
                    <a16:creationId xmlns:a16="http://schemas.microsoft.com/office/drawing/2014/main" id="{98BA0CA5-E2B1-4457-B324-FA2F2D1FF5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8418" y="2436998"/>
                <a:ext cx="6096000" cy="639983"/>
              </a:xfrm>
              <a:prstGeom prst="rect">
                <a:avLst/>
              </a:prstGeom>
              <a:blipFill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275F73E4-C203-489F-A670-D23D7110C918}"/>
              </a:ext>
            </a:extLst>
          </p:cNvPr>
          <p:cNvSpPr txBox="1"/>
          <p:nvPr/>
        </p:nvSpPr>
        <p:spPr>
          <a:xfrm>
            <a:off x="233757" y="1721417"/>
            <a:ext cx="4264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/>
              <a:t>Αντοχή όχι μικρότερη από λάμα που έχει :</a:t>
            </a: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1F1536FD-88BD-413E-80ED-D6086935CAC0}"/>
              </a:ext>
            </a:extLst>
          </p:cNvPr>
          <p:cNvSpPr/>
          <p:nvPr/>
        </p:nvSpPr>
        <p:spPr>
          <a:xfrm>
            <a:off x="417250" y="3726052"/>
            <a:ext cx="4971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β) </a:t>
            </a:r>
            <a:r>
              <a:rPr lang="en-US" dirty="0"/>
              <a:t>PHOENIX Rules (Part 3 – Ch. 5 – Sec. 5/5.5/5.5.5</a:t>
            </a:r>
            <a:r>
              <a:rPr lang="el-GR" dirty="0"/>
              <a:t> 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BB1A8FD4-C4B5-44C6-9404-C4CDCEA3B378}"/>
              </a:ext>
            </a:extLst>
          </p:cNvPr>
          <p:cNvSpPr/>
          <p:nvPr/>
        </p:nvSpPr>
        <p:spPr>
          <a:xfrm>
            <a:off x="233757" y="4183289"/>
            <a:ext cx="4264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/>
              <a:t>Αντοχή όχι μικρότερη από λάμα που έχει :</a:t>
            </a: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3F5139C4-2399-4637-BAB0-EDE034703C8D}"/>
              </a:ext>
            </a:extLst>
          </p:cNvPr>
          <p:cNvSpPr/>
          <p:nvPr/>
        </p:nvSpPr>
        <p:spPr>
          <a:xfrm>
            <a:off x="168676" y="4546273"/>
            <a:ext cx="3479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Πάχος = πάχος έδρας ή </a:t>
            </a:r>
            <a:r>
              <a:rPr lang="el-GR" dirty="0" err="1"/>
              <a:t>σταθμίδας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Ορθογώνιο 11">
                <a:extLst>
                  <a:ext uri="{FF2B5EF4-FFF2-40B4-BE49-F238E27FC236}">
                    <a16:creationId xmlns:a16="http://schemas.microsoft.com/office/drawing/2014/main" id="{2E3818F6-47C7-4B74-AD32-449EBA609158}"/>
                  </a:ext>
                </a:extLst>
              </p:cNvPr>
              <p:cNvSpPr/>
              <p:nvPr/>
            </p:nvSpPr>
            <p:spPr>
              <a:xfrm>
                <a:off x="875882" y="5192604"/>
                <a:ext cx="184956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l-GR" i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l-GR" b="0" i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l-GR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b="1" i="1">
                            <a:latin typeface="Cambria Math" panose="02040503050406030204" pitchFamily="18" charset="0"/>
                          </a:rPr>
                          <m:t>𝒎𝒎</m:t>
                        </m:r>
                      </m:e>
                    </m:d>
                  </m:oMath>
                </a14:m>
                <a:r>
                  <a:rPr lang="el-GR" b="0" dirty="0"/>
                  <a:t>  </a:t>
                </a:r>
                <a:endParaRPr lang="el-GR" dirty="0"/>
              </a:p>
            </p:txBody>
          </p:sp>
        </mc:Choice>
        <mc:Fallback xmlns="">
          <p:sp>
            <p:nvSpPr>
              <p:cNvPr id="12" name="Ορθογώνιο 11">
                <a:extLst>
                  <a:ext uri="{FF2B5EF4-FFF2-40B4-BE49-F238E27FC236}">
                    <a16:creationId xmlns:a16="http://schemas.microsoft.com/office/drawing/2014/main" id="{2E3818F6-47C7-4B74-AD32-449EBA6091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882" y="5192604"/>
                <a:ext cx="184956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Ορθογώνιο 12">
                <a:extLst>
                  <a:ext uri="{FF2B5EF4-FFF2-40B4-BE49-F238E27FC236}">
                    <a16:creationId xmlns:a16="http://schemas.microsoft.com/office/drawing/2014/main" id="{94313154-7522-4226-B0CC-BA709F00A36F}"/>
                  </a:ext>
                </a:extLst>
              </p:cNvPr>
              <p:cNvSpPr/>
              <p:nvPr/>
            </p:nvSpPr>
            <p:spPr>
              <a:xfrm>
                <a:off x="851952" y="5561936"/>
                <a:ext cx="34540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πάχος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έδρας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l-GR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b="1" i="1">
                            <a:latin typeface="Cambria Math" panose="02040503050406030204" pitchFamily="18" charset="0"/>
                          </a:rPr>
                          <m:t>𝒎𝒎</m:t>
                        </m:r>
                      </m:e>
                    </m:d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από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 5.5.1</m:t>
                    </m:r>
                  </m:oMath>
                </a14:m>
                <a:r>
                  <a:rPr lang="el-GR" dirty="0"/>
                  <a:t> </a:t>
                </a:r>
              </a:p>
            </p:txBody>
          </p:sp>
        </mc:Choice>
        <mc:Fallback xmlns="">
          <p:sp>
            <p:nvSpPr>
              <p:cNvPr id="13" name="Ορθογώνιο 12">
                <a:extLst>
                  <a:ext uri="{FF2B5EF4-FFF2-40B4-BE49-F238E27FC236}">
                    <a16:creationId xmlns:a16="http://schemas.microsoft.com/office/drawing/2014/main" id="{94313154-7522-4226-B0CC-BA709F00A3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952" y="5561936"/>
                <a:ext cx="3454022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Ορθογώνιο 13">
            <a:extLst>
              <a:ext uri="{FF2B5EF4-FFF2-40B4-BE49-F238E27FC236}">
                <a16:creationId xmlns:a16="http://schemas.microsoft.com/office/drawing/2014/main" id="{C3F27708-1707-4823-9CE8-3A2F6AB9AE57}"/>
              </a:ext>
            </a:extLst>
          </p:cNvPr>
          <p:cNvSpPr/>
          <p:nvPr/>
        </p:nvSpPr>
        <p:spPr>
          <a:xfrm>
            <a:off x="233757" y="5192604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Ύψος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DEC9C8-C642-424B-83DA-04EE9DAE4E48}"/>
              </a:ext>
            </a:extLst>
          </p:cNvPr>
          <p:cNvSpPr txBox="1"/>
          <p:nvPr/>
        </p:nvSpPr>
        <p:spPr>
          <a:xfrm>
            <a:off x="2121764" y="6444292"/>
            <a:ext cx="7488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ΝΑΥΠΗΓΙΚΟ ΚΑΤΑΣΚΕΥΑΣΤΙΚΟ ΣΧΕΔΙΟ ΧΕΙΜΕΡΙΝΟ ΕΞΑΜΗΝΟ 2023 – 2024 Γεώργιος Κ. Χατζηκωνσταντής </a:t>
            </a: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A38B6465-CE13-40E0-BB4B-E5D310A4C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1702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F9263C5-2C56-41EF-A14C-547391E75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12</a:t>
            </a:fld>
            <a:endParaRPr lang="el-G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1AAA72-BE48-47D8-9C2D-04D4AD90AFD7}"/>
              </a:ext>
            </a:extLst>
          </p:cNvPr>
          <p:cNvSpPr txBox="1"/>
          <p:nvPr/>
        </p:nvSpPr>
        <p:spPr>
          <a:xfrm>
            <a:off x="1915169" y="6400412"/>
            <a:ext cx="7488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ΝΑΥΠΗΓΙΚΟ ΚΑΤΑΣΚΕΥΑΣΤΙΚΟ ΣΧΕΔΙΟ ΧΕΙΜΕΡΙΝΟ ΕΞΑΜΗΝΟ 2023 – 2024 Γεώργιος Κ. Χατζηκωνσταντής 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701D28C4-D96F-454A-B23E-447C8E2E5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381" y="445131"/>
            <a:ext cx="5136120" cy="5127941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B3AE2EA3-9EAE-4922-A478-0AC72C7598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5147" y="445131"/>
            <a:ext cx="5136120" cy="515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276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0269DB75-93D2-4955-994F-5F23394CE624}"/>
              </a:ext>
            </a:extLst>
          </p:cNvPr>
          <p:cNvSpPr/>
          <p:nvPr/>
        </p:nvSpPr>
        <p:spPr>
          <a:xfrm>
            <a:off x="466808" y="172660"/>
            <a:ext cx="1226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ΣΗΜΕΙΩΣΗ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A13250CC-13C1-477D-B9D7-E02A3E6D8AB8}"/>
              </a:ext>
            </a:extLst>
          </p:cNvPr>
          <p:cNvSpPr/>
          <p:nvPr/>
        </p:nvSpPr>
        <p:spPr>
          <a:xfrm>
            <a:off x="466808" y="541992"/>
            <a:ext cx="76651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Α) η τελική επιλογή ενός ενισχυτικού γενικά, γίνεται με τα παρακάτω κριτήρια :</a:t>
            </a:r>
          </a:p>
          <a:p>
            <a:endParaRPr lang="el-GR" dirty="0"/>
          </a:p>
          <a:p>
            <a:pPr marL="285750" indent="-285750">
              <a:buFontTx/>
              <a:buChar char="-"/>
            </a:pPr>
            <a:r>
              <a:rPr lang="el-GR" dirty="0"/>
              <a:t>Ροπή αντίστασης</a:t>
            </a:r>
          </a:p>
          <a:p>
            <a:pPr marL="285750" indent="-285750">
              <a:buFontTx/>
              <a:buChar char="-"/>
            </a:pPr>
            <a:endParaRPr lang="el-GR" dirty="0"/>
          </a:p>
          <a:p>
            <a:pPr marL="285750" indent="-285750">
              <a:buFontTx/>
              <a:buChar char="-"/>
            </a:pPr>
            <a:r>
              <a:rPr lang="el-GR" dirty="0"/>
              <a:t>Βάρος</a:t>
            </a:r>
          </a:p>
          <a:p>
            <a:pPr marL="285750" indent="-285750">
              <a:buFontTx/>
              <a:buChar char="-"/>
            </a:pPr>
            <a:endParaRPr lang="el-GR" dirty="0"/>
          </a:p>
          <a:p>
            <a:pPr marL="285750" indent="-285750">
              <a:buFontTx/>
              <a:buChar char="-"/>
            </a:pPr>
            <a:r>
              <a:rPr lang="el-GR" dirty="0"/>
              <a:t>Θέση ενισχυτικού (εάν δηλαδή το βάθος του ενισχυτικού επηρεάζει τοποθέτηση φορτίου ή επένδυσης)</a:t>
            </a:r>
          </a:p>
          <a:p>
            <a:pPr marL="285750" indent="-285750">
              <a:buFontTx/>
              <a:buChar char="-"/>
            </a:pPr>
            <a:endParaRPr lang="el-GR" dirty="0"/>
          </a:p>
          <a:p>
            <a:pPr marL="285750" indent="-285750">
              <a:buFontTx/>
              <a:buChar char="-"/>
            </a:pPr>
            <a:r>
              <a:rPr lang="el-GR" dirty="0"/>
              <a:t>Διαφορά πάχους με το συνεργαζόμενο έλασμα προς συγκόλληση</a:t>
            </a:r>
          </a:p>
          <a:p>
            <a:pPr marL="285750" indent="-285750">
              <a:buFontTx/>
              <a:buChar char="-"/>
            </a:pPr>
            <a:endParaRPr lang="el-GR" dirty="0"/>
          </a:p>
          <a:p>
            <a:pPr marL="285750" indent="-285750">
              <a:buFontTx/>
              <a:buChar char="-"/>
            </a:pPr>
            <a:r>
              <a:rPr lang="el-GR" dirty="0"/>
              <a:t>Διαθεσιμότητα</a:t>
            </a:r>
          </a:p>
          <a:p>
            <a:pPr marL="285750" indent="-285750">
              <a:buFontTx/>
              <a:buChar char="-"/>
            </a:pPr>
            <a:endParaRPr lang="el-GR" dirty="0"/>
          </a:p>
          <a:p>
            <a:pPr marL="285750" indent="-285750">
              <a:buFontTx/>
              <a:buChar char="-"/>
            </a:pPr>
            <a:r>
              <a:rPr lang="el-GR" dirty="0"/>
              <a:t>Τα προαναφερόμενα κριτήρια ισχύουν για κάθε ενισχυτικό. Ειδικά δε για όσα ενισχυτικά (κυρίως πρωτεύοντα) τοποθετούνται σε χώρους φορτίου ή ενδιαίτησης.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>
                <a:extLst>
                  <a:ext uri="{FF2B5EF4-FFF2-40B4-BE49-F238E27FC236}">
                    <a16:creationId xmlns:a16="http://schemas.microsoft.com/office/drawing/2014/main" id="{6DD72E6F-4D2E-4857-87CB-088BF147329E}"/>
                  </a:ext>
                </a:extLst>
              </p:cNvPr>
              <p:cNvSpPr/>
              <p:nvPr/>
            </p:nvSpPr>
            <p:spPr>
              <a:xfrm>
                <a:off x="2433471" y="1071303"/>
                <a:ext cx="2974212" cy="394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𝜋𝜌𝛼𝛾𝜇𝛼𝜏𝜄𝜅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𝛼𝜋𝛼𝜄𝜏𝜊</m:t>
                          </m:r>
                          <m:r>
                            <m:rPr>
                              <m:sty m:val="p"/>
                            </m:rPr>
                            <a:rPr lang="el-GR" i="0">
                              <a:latin typeface="Cambria Math" panose="02040503050406030204" pitchFamily="18" charset="0"/>
                            </a:rPr>
                            <m:t>ύ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𝜇𝜀𝜈𝜂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Ορθογώνιο 5">
                <a:extLst>
                  <a:ext uri="{FF2B5EF4-FFF2-40B4-BE49-F238E27FC236}">
                    <a16:creationId xmlns:a16="http://schemas.microsoft.com/office/drawing/2014/main" id="{6DD72E6F-4D2E-4857-87CB-088BF14732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3471" y="1071303"/>
                <a:ext cx="2974212" cy="394019"/>
              </a:xfrm>
              <a:prstGeom prst="rect">
                <a:avLst/>
              </a:prstGeom>
              <a:blipFill>
                <a:blip r:embed="rId2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Ευθεία γραμμή σύνδεσης 7">
            <a:extLst>
              <a:ext uri="{FF2B5EF4-FFF2-40B4-BE49-F238E27FC236}">
                <a16:creationId xmlns:a16="http://schemas.microsoft.com/office/drawing/2014/main" id="{7F9B3E04-92A3-4B04-998A-E3E3F8A5C4A6}"/>
              </a:ext>
            </a:extLst>
          </p:cNvPr>
          <p:cNvCxnSpPr/>
          <p:nvPr/>
        </p:nvCxnSpPr>
        <p:spPr>
          <a:xfrm>
            <a:off x="7998781" y="435006"/>
            <a:ext cx="0" cy="4935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32D8DEA9-F1F3-4DBF-802D-11860C46412B}"/>
              </a:ext>
            </a:extLst>
          </p:cNvPr>
          <p:cNvSpPr/>
          <p:nvPr/>
        </p:nvSpPr>
        <p:spPr>
          <a:xfrm>
            <a:off x="8131946" y="541992"/>
            <a:ext cx="3299493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Β) εάν το κατάστρωμα ΔΕΝ είναι </a:t>
            </a:r>
          </a:p>
          <a:p>
            <a:r>
              <a:rPr lang="el-GR" dirty="0"/>
              <a:t>κατάστρωμα φορτίου, τότε το </a:t>
            </a:r>
          </a:p>
          <a:p>
            <a:r>
              <a:rPr lang="el-GR" dirty="0"/>
              <a:t>συμβατικό ύψος </a:t>
            </a:r>
            <a:r>
              <a:rPr lang="en-US" dirty="0"/>
              <a:t>h</a:t>
            </a:r>
            <a:r>
              <a:rPr lang="el-GR" dirty="0"/>
              <a:t> του φορτίου, </a:t>
            </a:r>
          </a:p>
          <a:p>
            <a:r>
              <a:rPr lang="el-GR" dirty="0"/>
              <a:t>επιλέγεται από πίνακα όπου </a:t>
            </a:r>
          </a:p>
          <a:p>
            <a:r>
              <a:rPr lang="el-GR" dirty="0"/>
              <a:t>δίδονται αντίστοιχες τιμές για </a:t>
            </a:r>
          </a:p>
          <a:p>
            <a:r>
              <a:rPr lang="el-GR" dirty="0"/>
              <a:t>κάθε κατάστρωμα.</a:t>
            </a:r>
          </a:p>
          <a:p>
            <a:endParaRPr lang="el-GR" dirty="0"/>
          </a:p>
          <a:p>
            <a:r>
              <a:rPr lang="el-GR" dirty="0"/>
              <a:t>Παράδειγμα : </a:t>
            </a:r>
            <a:r>
              <a:rPr lang="en-US" dirty="0"/>
              <a:t>ABS</a:t>
            </a:r>
            <a:endParaRPr lang="el-GR" dirty="0"/>
          </a:p>
          <a:p>
            <a:r>
              <a:rPr lang="en-US" dirty="0"/>
              <a:t>Part 3 – Ch.2 – Sec. 7</a:t>
            </a:r>
          </a:p>
          <a:p>
            <a:r>
              <a:rPr lang="en-US" dirty="0"/>
              <a:t>TABLE 1 </a:t>
            </a:r>
            <a:r>
              <a:rPr lang="el-GR" dirty="0"/>
              <a:t>και </a:t>
            </a:r>
            <a:r>
              <a:rPr lang="en-US" dirty="0"/>
              <a:t>TABLE 2</a:t>
            </a: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6B31EE-C51D-42C3-A485-9B0D432B64FF}"/>
              </a:ext>
            </a:extLst>
          </p:cNvPr>
          <p:cNvSpPr txBox="1"/>
          <p:nvPr/>
        </p:nvSpPr>
        <p:spPr>
          <a:xfrm>
            <a:off x="2121764" y="6444292"/>
            <a:ext cx="7488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ΝΑΥΠΗΓΙΚΟ ΚΑΤΑΣΚΕΥΑΣΤΙΚΟ ΣΧΕΔΙΟ ΧΕΙΜΕΡΙΝΟ ΕΞΑΜΗΝΟ 2023 – 2024 Γεώργιος Κ. Χατζηκωνσταντής </a:t>
            </a: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45DCD27C-994F-4F0D-86F3-687549D8A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129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0353DF-AB5E-4710-AEF1-0413675712A7}"/>
              </a:ext>
            </a:extLst>
          </p:cNvPr>
          <p:cNvSpPr txBox="1"/>
          <p:nvPr/>
        </p:nvSpPr>
        <p:spPr>
          <a:xfrm>
            <a:off x="2325950" y="6169981"/>
            <a:ext cx="7488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ΝΑΥΠΗΓΙΚΟ ΚΑΤΑΣΚΕΥΑΣΤΙΚΟ ΣΧΕΔΙΟ ΧΕΙΜΕΡΙΝΟ ΕΞΑΜΗΝΟ 2023 – 2024 Γεώργιος Κ. Χατζηκωνσταντής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A2FF458-F9DB-43E2-8979-E7DCB2873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2</a:t>
            </a:fld>
            <a:endParaRPr lang="el-GR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EE118521-F6DF-49C2-988F-9D244D100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923" y="704361"/>
            <a:ext cx="8963025" cy="5191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0830B37-4299-43C5-9EFA-716AF3549015}"/>
              </a:ext>
            </a:extLst>
          </p:cNvPr>
          <p:cNvSpPr txBox="1"/>
          <p:nvPr/>
        </p:nvSpPr>
        <p:spPr>
          <a:xfrm>
            <a:off x="2601157" y="282808"/>
            <a:ext cx="5477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Κάτοψη καταστρώματος</a:t>
            </a:r>
          </a:p>
        </p:txBody>
      </p:sp>
    </p:spTree>
    <p:extLst>
      <p:ext uri="{BB962C8B-B14F-4D97-AF65-F5344CB8AC3E}">
        <p14:creationId xmlns:p14="http://schemas.microsoft.com/office/powerpoint/2010/main" val="251503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F99526-4A0A-41F6-A593-D74C0B116D34}"/>
              </a:ext>
            </a:extLst>
          </p:cNvPr>
          <p:cNvSpPr txBox="1"/>
          <p:nvPr/>
        </p:nvSpPr>
        <p:spPr>
          <a:xfrm>
            <a:off x="6544991" y="1027513"/>
            <a:ext cx="3453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 = (0,750 + 1,500) (m) = 2,250 (m) </a:t>
            </a:r>
            <a:endParaRPr lang="el-G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E6F6D7-EF2E-4456-A527-0E69B2E5BFF5}"/>
              </a:ext>
            </a:extLst>
          </p:cNvPr>
          <p:cNvSpPr txBox="1"/>
          <p:nvPr/>
        </p:nvSpPr>
        <p:spPr>
          <a:xfrm>
            <a:off x="1948138" y="311083"/>
            <a:ext cx="6218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u="sng" dirty="0"/>
              <a:t>Υπολογισμός </a:t>
            </a:r>
            <a:r>
              <a:rPr lang="el-GR" b="1" u="sng" dirty="0" err="1"/>
              <a:t>διαδοκίδας</a:t>
            </a:r>
            <a:r>
              <a:rPr lang="el-GR" b="1" dirty="0"/>
              <a:t>  :       </a:t>
            </a:r>
            <a:r>
              <a:rPr lang="el-GR" b="1" u="sng" dirty="0"/>
              <a:t>απαιτούμενη ροπή αντίστασης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0E038CA-1B3C-44E3-9395-CD346F71EF3D}"/>
                  </a:ext>
                </a:extLst>
              </p:cNvPr>
              <p:cNvSpPr txBox="1"/>
              <p:nvPr/>
            </p:nvSpPr>
            <p:spPr>
              <a:xfrm>
                <a:off x="5637320" y="2974019"/>
                <a:ext cx="1009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0E038CA-1B3C-44E3-9395-CD346F71EF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320" y="2974019"/>
                <a:ext cx="100990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Ορθογώνιο 8">
                <a:extLst>
                  <a:ext uri="{FF2B5EF4-FFF2-40B4-BE49-F238E27FC236}">
                    <a16:creationId xmlns:a16="http://schemas.microsoft.com/office/drawing/2014/main" id="{AFDBE28B-A10C-4989-A7F8-3B45960A8435}"/>
                  </a:ext>
                </a:extLst>
              </p:cNvPr>
              <p:cNvSpPr/>
              <p:nvPr/>
            </p:nvSpPr>
            <p:spPr>
              <a:xfrm>
                <a:off x="8166187" y="351768"/>
                <a:ext cx="40505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𝑆𝑀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𝛼𝜋𝛼𝜄𝜏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=4,74×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9" name="Ορθογώνιο 8">
                <a:extLst>
                  <a:ext uri="{FF2B5EF4-FFF2-40B4-BE49-F238E27FC236}">
                    <a16:creationId xmlns:a16="http://schemas.microsoft.com/office/drawing/2014/main" id="{AFDBE28B-A10C-4989-A7F8-3B45960A84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6187" y="351768"/>
                <a:ext cx="4050596" cy="369332"/>
              </a:xfrm>
              <a:prstGeom prst="rect">
                <a:avLst/>
              </a:prstGeom>
              <a:blipFill>
                <a:blip r:embed="rId4"/>
                <a:stretch>
                  <a:fillRect t="-121667" r="-12199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B2EB0DF6-4862-4500-BEFB-A3F22F5DD815}"/>
              </a:ext>
            </a:extLst>
          </p:cNvPr>
          <p:cNvSpPr txBox="1"/>
          <p:nvPr/>
        </p:nvSpPr>
        <p:spPr>
          <a:xfrm>
            <a:off x="6550854" y="1581511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 = 1,00</a:t>
            </a:r>
            <a:endParaRPr lang="el-GR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1443EB-EDF3-41FA-9217-9D8AD21BF29C}"/>
              </a:ext>
            </a:extLst>
          </p:cNvPr>
          <p:cNvSpPr txBox="1"/>
          <p:nvPr/>
        </p:nvSpPr>
        <p:spPr>
          <a:xfrm>
            <a:off x="6544991" y="2207066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 = 3,66 (m)</a:t>
            </a:r>
            <a:endParaRPr lang="el-GR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FC8AC238-835C-433D-A100-72304770AD57}"/>
              </a:ext>
            </a:extLst>
          </p:cNvPr>
          <p:cNvSpPr/>
          <p:nvPr/>
        </p:nvSpPr>
        <p:spPr>
          <a:xfrm>
            <a:off x="6544991" y="2810008"/>
            <a:ext cx="1140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=6,30 (m)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Ορθογώνιο 15">
                <a:extLst>
                  <a:ext uri="{FF2B5EF4-FFF2-40B4-BE49-F238E27FC236}">
                    <a16:creationId xmlns:a16="http://schemas.microsoft.com/office/drawing/2014/main" id="{8DFCA725-16F5-418C-A422-56349556F223}"/>
                  </a:ext>
                </a:extLst>
              </p:cNvPr>
              <p:cNvSpPr/>
              <p:nvPr/>
            </p:nvSpPr>
            <p:spPr>
              <a:xfrm>
                <a:off x="7859775" y="2829705"/>
                <a:ext cx="422602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𝛮𝜊𝜇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. 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17 ÷29</m:t>
                              </m:r>
                            </m:e>
                          </m:d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×0,525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)=6,30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Ορθογώνιο 15">
                <a:extLst>
                  <a:ext uri="{FF2B5EF4-FFF2-40B4-BE49-F238E27FC236}">
                    <a16:creationId xmlns:a16="http://schemas.microsoft.com/office/drawing/2014/main" id="{8DFCA725-16F5-418C-A422-56349556F2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9775" y="2829705"/>
                <a:ext cx="4226028" cy="369332"/>
              </a:xfrm>
              <a:prstGeom prst="rect">
                <a:avLst/>
              </a:prstGeom>
              <a:blipFill>
                <a:blip r:embed="rId5"/>
                <a:stretch>
                  <a:fillRect t="-119672" r="-11671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Ευθύγραμμο βέλος σύνδεσης 19">
            <a:extLst>
              <a:ext uri="{FF2B5EF4-FFF2-40B4-BE49-F238E27FC236}">
                <a16:creationId xmlns:a16="http://schemas.microsoft.com/office/drawing/2014/main" id="{4E7835A2-AA55-406E-A59D-F74EB98D6798}"/>
              </a:ext>
            </a:extLst>
          </p:cNvPr>
          <p:cNvCxnSpPr>
            <a:cxnSpLocks/>
          </p:cNvCxnSpPr>
          <p:nvPr/>
        </p:nvCxnSpPr>
        <p:spPr>
          <a:xfrm>
            <a:off x="7605149" y="3014371"/>
            <a:ext cx="37587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Ορθογώνιο 21">
                <a:extLst>
                  <a:ext uri="{FF2B5EF4-FFF2-40B4-BE49-F238E27FC236}">
                    <a16:creationId xmlns:a16="http://schemas.microsoft.com/office/drawing/2014/main" id="{F5FD2704-B21E-4510-8422-F3C36721AC53}"/>
                  </a:ext>
                </a:extLst>
              </p:cNvPr>
              <p:cNvSpPr/>
              <p:nvPr/>
            </p:nvSpPr>
            <p:spPr>
              <a:xfrm>
                <a:off x="7498340" y="3621757"/>
                <a:ext cx="29818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𝑆𝑀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𝛼𝜋𝛼𝜄𝜏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1549,255 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22" name="Ορθογώνιο 21">
                <a:extLst>
                  <a:ext uri="{FF2B5EF4-FFF2-40B4-BE49-F238E27FC236}">
                    <a16:creationId xmlns:a16="http://schemas.microsoft.com/office/drawing/2014/main" id="{F5FD2704-B21E-4510-8422-F3C36721AC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340" y="3621757"/>
                <a:ext cx="2981842" cy="369332"/>
              </a:xfrm>
              <a:prstGeom prst="rect">
                <a:avLst/>
              </a:prstGeom>
              <a:blipFill>
                <a:blip r:embed="rId6"/>
                <a:stretch>
                  <a:fillRect t="-119672" r="-16973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2D3FFB35-DB83-4A8F-8F33-EB63CA2E9C04}"/>
              </a:ext>
            </a:extLst>
          </p:cNvPr>
          <p:cNvSpPr txBox="1"/>
          <p:nvPr/>
        </p:nvSpPr>
        <p:spPr>
          <a:xfrm>
            <a:off x="355106" y="4618228"/>
            <a:ext cx="3538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u="sng" dirty="0"/>
              <a:t>Έλεγχος υπάρχουσας </a:t>
            </a:r>
            <a:r>
              <a:rPr lang="el-GR" b="1" u="sng" dirty="0" err="1"/>
              <a:t>διαδοκίδας</a:t>
            </a:r>
            <a:r>
              <a:rPr lang="el-GR" b="1" u="sng" dirty="0"/>
              <a:t> : </a:t>
            </a:r>
          </a:p>
        </p:txBody>
      </p:sp>
      <p:cxnSp>
        <p:nvCxnSpPr>
          <p:cNvPr id="26" name="Ευθύγραμμο βέλος σύνδεσης 25">
            <a:extLst>
              <a:ext uri="{FF2B5EF4-FFF2-40B4-BE49-F238E27FC236}">
                <a16:creationId xmlns:a16="http://schemas.microsoft.com/office/drawing/2014/main" id="{6433C995-101F-4022-A1C6-BF6FE54B672E}"/>
              </a:ext>
            </a:extLst>
          </p:cNvPr>
          <p:cNvCxnSpPr>
            <a:cxnSpLocks/>
          </p:cNvCxnSpPr>
          <p:nvPr/>
        </p:nvCxnSpPr>
        <p:spPr>
          <a:xfrm flipV="1">
            <a:off x="4009954" y="4844394"/>
            <a:ext cx="660669" cy="4501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4C19498-36D7-4B2F-8C69-E4D7A6F904BA}"/>
              </a:ext>
            </a:extLst>
          </p:cNvPr>
          <p:cNvSpPr txBox="1"/>
          <p:nvPr/>
        </p:nvSpPr>
        <p:spPr>
          <a:xfrm>
            <a:off x="355106" y="5109890"/>
            <a:ext cx="381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Πλάτος συνεργαζόμενου ελάσματος =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DED3257-D165-4C93-8B58-4534CB7C7DCD}"/>
              </a:ext>
            </a:extLst>
          </p:cNvPr>
          <p:cNvSpPr txBox="1"/>
          <p:nvPr/>
        </p:nvSpPr>
        <p:spPr>
          <a:xfrm>
            <a:off x="4594445" y="4667172"/>
            <a:ext cx="2346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Ισαπόσταση = 2,25 </a:t>
            </a:r>
            <a:r>
              <a:rPr lang="en-US" dirty="0"/>
              <a:t>(m)</a:t>
            </a:r>
            <a:endParaRPr lang="el-GR" dirty="0"/>
          </a:p>
        </p:txBody>
      </p:sp>
      <p:cxnSp>
        <p:nvCxnSpPr>
          <p:cNvPr id="30" name="Ευθύγραμμο βέλος σύνδεσης 29">
            <a:extLst>
              <a:ext uri="{FF2B5EF4-FFF2-40B4-BE49-F238E27FC236}">
                <a16:creationId xmlns:a16="http://schemas.microsoft.com/office/drawing/2014/main" id="{4FD3E41E-350C-4B36-AC47-8A0A6F418C02}"/>
              </a:ext>
            </a:extLst>
          </p:cNvPr>
          <p:cNvCxnSpPr>
            <a:cxnSpLocks/>
          </p:cNvCxnSpPr>
          <p:nvPr/>
        </p:nvCxnSpPr>
        <p:spPr>
          <a:xfrm>
            <a:off x="4019800" y="5306412"/>
            <a:ext cx="786818" cy="1119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Ορθογώνιο 32">
                <a:extLst>
                  <a:ext uri="{FF2B5EF4-FFF2-40B4-BE49-F238E27FC236}">
                    <a16:creationId xmlns:a16="http://schemas.microsoft.com/office/drawing/2014/main" id="{52359A72-DD8E-43F3-9F25-00A5DA8F2B9D}"/>
                  </a:ext>
                </a:extLst>
              </p:cNvPr>
              <p:cNvSpPr/>
              <p:nvPr/>
            </p:nvSpPr>
            <p:spPr>
              <a:xfrm>
                <a:off x="4670623" y="5248997"/>
                <a:ext cx="42903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>
                              <a:latin typeface="Cambria Math" panose="02040503050406030204" pitchFamily="18" charset="0"/>
                            </a:rPr>
                            <m:t>0,33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×6,30 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=2,079 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&lt;2,25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3" name="Ορθογώνιο 32">
                <a:extLst>
                  <a:ext uri="{FF2B5EF4-FFF2-40B4-BE49-F238E27FC236}">
                    <a16:creationId xmlns:a16="http://schemas.microsoft.com/office/drawing/2014/main" id="{52359A72-DD8E-43F3-9F25-00A5DA8F2B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623" y="5248997"/>
                <a:ext cx="4290341" cy="369332"/>
              </a:xfrm>
              <a:prstGeom prst="rect">
                <a:avLst/>
              </a:prstGeom>
              <a:blipFill>
                <a:blip r:embed="rId7"/>
                <a:stretch>
                  <a:fillRect t="-119672" r="-11506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Ευθεία γραμμή σύνδεσης 34">
            <a:extLst>
              <a:ext uri="{FF2B5EF4-FFF2-40B4-BE49-F238E27FC236}">
                <a16:creationId xmlns:a16="http://schemas.microsoft.com/office/drawing/2014/main" id="{B0D1929D-0574-4571-89FC-CFEF56EE8028}"/>
              </a:ext>
            </a:extLst>
          </p:cNvPr>
          <p:cNvCxnSpPr>
            <a:cxnSpLocks/>
          </p:cNvCxnSpPr>
          <p:nvPr/>
        </p:nvCxnSpPr>
        <p:spPr>
          <a:xfrm>
            <a:off x="8960964" y="4707169"/>
            <a:ext cx="0" cy="911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DF05D51-0D0A-4692-BD25-86570CA9B9ED}"/>
              </a:ext>
            </a:extLst>
          </p:cNvPr>
          <p:cNvSpPr txBox="1"/>
          <p:nvPr/>
        </p:nvSpPr>
        <p:spPr>
          <a:xfrm>
            <a:off x="9089659" y="4786862"/>
            <a:ext cx="23111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Πλάτος = 2,079 (</a:t>
            </a:r>
            <a:r>
              <a:rPr lang="en-US" dirty="0"/>
              <a:t>m</a:t>
            </a:r>
            <a:r>
              <a:rPr lang="el-GR" dirty="0"/>
              <a:t>)</a:t>
            </a:r>
          </a:p>
          <a:p>
            <a:endParaRPr lang="el-GR" dirty="0"/>
          </a:p>
          <a:p>
            <a:r>
              <a:rPr lang="el-GR" dirty="0"/>
              <a:t>Πάχος  </a:t>
            </a:r>
            <a:r>
              <a:rPr lang="en-US" dirty="0"/>
              <a:t> </a:t>
            </a:r>
            <a:r>
              <a:rPr lang="el-GR" dirty="0"/>
              <a:t>= 8 </a:t>
            </a:r>
            <a:r>
              <a:rPr lang="en-US" dirty="0"/>
              <a:t>(mm)</a:t>
            </a:r>
            <a:endParaRPr lang="el-GR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1BC6CC7-F78B-4C62-8D2D-EA8BA525F162}"/>
              </a:ext>
            </a:extLst>
          </p:cNvPr>
          <p:cNvSpPr txBox="1"/>
          <p:nvPr/>
        </p:nvSpPr>
        <p:spPr>
          <a:xfrm>
            <a:off x="137408" y="5987018"/>
            <a:ext cx="3307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u="sng" dirty="0"/>
              <a:t>Πραγματική ροπής αντίστασης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Ορθογώνιο 39">
                <a:extLst>
                  <a:ext uri="{FF2B5EF4-FFF2-40B4-BE49-F238E27FC236}">
                    <a16:creationId xmlns:a16="http://schemas.microsoft.com/office/drawing/2014/main" id="{429E3454-A42A-4AC7-AE69-84D0C10D5DE0}"/>
                  </a:ext>
                </a:extLst>
              </p:cNvPr>
              <p:cNvSpPr/>
              <p:nvPr/>
            </p:nvSpPr>
            <p:spPr>
              <a:xfrm>
                <a:off x="3581401" y="5967494"/>
                <a:ext cx="3251018" cy="4137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𝑆𝑀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𝜋𝜌𝛼𝛾𝜇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359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584 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40" name="Ορθογώνιο 39">
                <a:extLst>
                  <a:ext uri="{FF2B5EF4-FFF2-40B4-BE49-F238E27FC236}">
                    <a16:creationId xmlns:a16="http://schemas.microsoft.com/office/drawing/2014/main" id="{429E3454-A42A-4AC7-AE69-84D0C10D5D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1" y="5967494"/>
                <a:ext cx="3251018" cy="413768"/>
              </a:xfrm>
              <a:prstGeom prst="rect">
                <a:avLst/>
              </a:prstGeom>
              <a:blipFill>
                <a:blip r:embed="rId8"/>
                <a:stretch>
                  <a:fillRect t="-151471" r="-10694" b="-2235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Ορθογώνιο 40">
                <a:extLst>
                  <a:ext uri="{FF2B5EF4-FFF2-40B4-BE49-F238E27FC236}">
                    <a16:creationId xmlns:a16="http://schemas.microsoft.com/office/drawing/2014/main" id="{B01E8289-00CE-4544-9026-89CAAA980415}"/>
                  </a:ext>
                </a:extLst>
              </p:cNvPr>
              <p:cNvSpPr/>
              <p:nvPr/>
            </p:nvSpPr>
            <p:spPr>
              <a:xfrm>
                <a:off x="6658737" y="5987018"/>
                <a:ext cx="48618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"/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1549,255 </m:t>
                        </m:r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 (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l-GR" dirty="0"/>
                  <a:t> απαιτούμενη ροπή αντίστασης</a:t>
                </a:r>
              </a:p>
            </p:txBody>
          </p:sp>
        </mc:Choice>
        <mc:Fallback>
          <p:sp>
            <p:nvSpPr>
              <p:cNvPr id="41" name="Ορθογώνιο 40">
                <a:extLst>
                  <a:ext uri="{FF2B5EF4-FFF2-40B4-BE49-F238E27FC236}">
                    <a16:creationId xmlns:a16="http://schemas.microsoft.com/office/drawing/2014/main" id="{B01E8289-00CE-4544-9026-89CAAA9804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737" y="5987018"/>
                <a:ext cx="4861844" cy="369332"/>
              </a:xfrm>
              <a:prstGeom prst="rect">
                <a:avLst/>
              </a:prstGeom>
              <a:blipFill>
                <a:blip r:embed="rId9"/>
                <a:stretch>
                  <a:fillRect t="-119672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04EB179D-4B88-40B2-A178-17BBC16DC7B0}"/>
              </a:ext>
            </a:extLst>
          </p:cNvPr>
          <p:cNvSpPr txBox="1"/>
          <p:nvPr/>
        </p:nvSpPr>
        <p:spPr>
          <a:xfrm>
            <a:off x="2351513" y="6450431"/>
            <a:ext cx="7488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ΝΑΥΠΗΓΙΚΟ ΚΑΤΑΣΚΕΥΑΣΤΙΚΟ ΣΧΕΔΙΟ ΧΕΙΜΕΡΙΝΟ ΕΞΑΜΗΝΟ 2023 – 2024 Γεώργιος Κ. Χατζηκωνσταντής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783F2BB-1049-4A3D-B6F7-43E80CE56821}"/>
              </a:ext>
            </a:extLst>
          </p:cNvPr>
          <p:cNvSpPr txBox="1"/>
          <p:nvPr/>
        </p:nvSpPr>
        <p:spPr>
          <a:xfrm>
            <a:off x="362445" y="246138"/>
            <a:ext cx="1497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1</a:t>
            </a:r>
            <a:r>
              <a:rPr lang="el-GR" b="1" u="sng" baseline="30000" dirty="0"/>
              <a:t>ο</a:t>
            </a:r>
            <a:r>
              <a:rPr lang="el-GR" b="1" u="sng" dirty="0"/>
              <a:t>  ΕΡΩΤΗΜΑ</a:t>
            </a: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FC30A5A0-6D6C-48AE-8B06-1B535B0E2D5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9057" y="757544"/>
            <a:ext cx="6071077" cy="3518254"/>
          </a:xfrm>
          <a:prstGeom prst="rect">
            <a:avLst/>
          </a:prstGeom>
        </p:spPr>
      </p:pic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7618C0FF-30ED-4120-A492-8CD4BB24D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3</a:t>
            </a:fld>
            <a:endParaRPr lang="el-G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Ορθογώνιο 3">
                <a:extLst>
                  <a:ext uri="{FF2B5EF4-FFF2-40B4-BE49-F238E27FC236}">
                    <a16:creationId xmlns:a16="http://schemas.microsoft.com/office/drawing/2014/main" id="{E2579A63-84D9-4CE0-8DDF-F38008DD6ADE}"/>
                  </a:ext>
                </a:extLst>
              </p:cNvPr>
              <p:cNvSpPr/>
              <p:nvPr/>
            </p:nvSpPr>
            <p:spPr>
              <a:xfrm>
                <a:off x="6476935" y="2810008"/>
                <a:ext cx="3170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4" name="Ορθογώνιο 3">
                <a:extLst>
                  <a:ext uri="{FF2B5EF4-FFF2-40B4-BE49-F238E27FC236}">
                    <a16:creationId xmlns:a16="http://schemas.microsoft.com/office/drawing/2014/main" id="{E2579A63-84D9-4CE0-8DDF-F38008DD6A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935" y="2810008"/>
                <a:ext cx="31701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Βέλος: Δεξιό 12">
            <a:extLst>
              <a:ext uri="{FF2B5EF4-FFF2-40B4-BE49-F238E27FC236}">
                <a16:creationId xmlns:a16="http://schemas.microsoft.com/office/drawing/2014/main" id="{9956FCF0-48F6-4D96-B31E-A20491C68D20}"/>
              </a:ext>
            </a:extLst>
          </p:cNvPr>
          <p:cNvSpPr/>
          <p:nvPr/>
        </p:nvSpPr>
        <p:spPr>
          <a:xfrm>
            <a:off x="7981025" y="467618"/>
            <a:ext cx="272970" cy="137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6776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20157D9-54BE-4C1C-8D8C-5FB9D737FFAF}"/>
              </a:ext>
            </a:extLst>
          </p:cNvPr>
          <p:cNvSpPr txBox="1"/>
          <p:nvPr/>
        </p:nvSpPr>
        <p:spPr>
          <a:xfrm>
            <a:off x="640988" y="315883"/>
            <a:ext cx="3293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Τοποθέτηση κολώνας (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pillar)</a:t>
            </a:r>
            <a:endParaRPr lang="el-G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Ορθογώνιο 7">
                <a:extLst>
                  <a:ext uri="{FF2B5EF4-FFF2-40B4-BE49-F238E27FC236}">
                    <a16:creationId xmlns:a16="http://schemas.microsoft.com/office/drawing/2014/main" id="{711B3503-7E07-42B7-91C1-82FE417E7D13}"/>
                  </a:ext>
                </a:extLst>
              </p:cNvPr>
              <p:cNvSpPr/>
              <p:nvPr/>
            </p:nvSpPr>
            <p:spPr>
              <a:xfrm>
                <a:off x="6858074" y="913739"/>
                <a:ext cx="43202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𝑊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=0,71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=12,3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8" name="Ορθογώνιο 7">
                <a:extLst>
                  <a:ext uri="{FF2B5EF4-FFF2-40B4-BE49-F238E27FC236}">
                    <a16:creationId xmlns:a16="http://schemas.microsoft.com/office/drawing/2014/main" id="{711B3503-7E07-42B7-91C1-82FE417E7D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74" y="913739"/>
                <a:ext cx="4320222" cy="369332"/>
              </a:xfrm>
              <a:prstGeom prst="rect">
                <a:avLst/>
              </a:prstGeom>
              <a:blipFill>
                <a:blip r:embed="rId2"/>
                <a:stretch>
                  <a:fillRect t="-121667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Ορθογώνιο 9">
                <a:extLst>
                  <a:ext uri="{FF2B5EF4-FFF2-40B4-BE49-F238E27FC236}">
                    <a16:creationId xmlns:a16="http://schemas.microsoft.com/office/drawing/2014/main" id="{62FD54C9-3F8B-483B-9500-DCBD83138E1D}"/>
                  </a:ext>
                </a:extLst>
              </p:cNvPr>
              <p:cNvSpPr/>
              <p:nvPr/>
            </p:nvSpPr>
            <p:spPr>
              <a:xfrm>
                <a:off x="7387132" y="4233083"/>
                <a:ext cx="35722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14,674 </m:t>
                    </m:r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  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l-GR" i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/>
                  <a:t> = 12,3</a:t>
                </a:r>
                <a:r>
                  <a:rPr lang="el-GR" dirty="0"/>
                  <a:t>12</a:t>
                </a:r>
                <a:r>
                  <a:rPr lang="en-US" dirty="0"/>
                  <a:t> (t)</a:t>
                </a:r>
                <a:endParaRPr lang="el-GR" dirty="0"/>
              </a:p>
            </p:txBody>
          </p:sp>
        </mc:Choice>
        <mc:Fallback xmlns="">
          <p:sp>
            <p:nvSpPr>
              <p:cNvPr id="10" name="Ορθογώνιο 9">
                <a:extLst>
                  <a:ext uri="{FF2B5EF4-FFF2-40B4-BE49-F238E27FC236}">
                    <a16:creationId xmlns:a16="http://schemas.microsoft.com/office/drawing/2014/main" id="{62FD54C9-3F8B-483B-9500-DCBD83138E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7132" y="4233083"/>
                <a:ext cx="3572260" cy="369332"/>
              </a:xfrm>
              <a:prstGeom prst="rect">
                <a:avLst/>
              </a:prstGeom>
              <a:blipFill>
                <a:blip r:embed="rId3"/>
                <a:stretch>
                  <a:fillRect t="-8197" r="-683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62A116E9-BE7F-4900-8AE5-F7BB8CC21A52}"/>
              </a:ext>
            </a:extLst>
          </p:cNvPr>
          <p:cNvSpPr txBox="1"/>
          <p:nvPr/>
        </p:nvSpPr>
        <p:spPr>
          <a:xfrm>
            <a:off x="6938265" y="1696113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l-GR" baseline="30000" dirty="0"/>
              <a:t>η</a:t>
            </a:r>
            <a:r>
              <a:rPr lang="el-GR" dirty="0"/>
              <a:t> προσέγγιση 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Ορθογώνιο 13">
                <a:extLst>
                  <a:ext uri="{FF2B5EF4-FFF2-40B4-BE49-F238E27FC236}">
                    <a16:creationId xmlns:a16="http://schemas.microsoft.com/office/drawing/2014/main" id="{4E14DB44-658C-402C-BAC0-AC274F812447}"/>
                  </a:ext>
                </a:extLst>
              </p:cNvPr>
              <p:cNvSpPr/>
              <p:nvPr/>
            </p:nvSpPr>
            <p:spPr>
              <a:xfrm>
                <a:off x="8466102" y="1554808"/>
                <a:ext cx="2761269" cy="6401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</a:rPr>
                        <m:t>𝛢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0,95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96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4" name="Ορθογώνιο 13">
                <a:extLst>
                  <a:ext uri="{FF2B5EF4-FFF2-40B4-BE49-F238E27FC236}">
                    <a16:creationId xmlns:a16="http://schemas.microsoft.com/office/drawing/2014/main" id="{4E14DB44-658C-402C-BAC0-AC274F8124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6102" y="1554808"/>
                <a:ext cx="2761269" cy="6401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Ορθογώνιο 14">
                <a:extLst>
                  <a:ext uri="{FF2B5EF4-FFF2-40B4-BE49-F238E27FC236}">
                    <a16:creationId xmlns:a16="http://schemas.microsoft.com/office/drawing/2014/main" id="{4C70BBB6-3A67-4CC5-BD2C-2C7C87B522B2}"/>
                  </a:ext>
                </a:extLst>
              </p:cNvPr>
              <p:cNvSpPr/>
              <p:nvPr/>
            </p:nvSpPr>
            <p:spPr>
              <a:xfrm>
                <a:off x="6938265" y="3155545"/>
                <a:ext cx="509530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1,232−0,452 × 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  <m:r>
                        <a:rPr lang="el-GR" i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=14,674 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Ορθογώνιο 14">
                <a:extLst>
                  <a:ext uri="{FF2B5EF4-FFF2-40B4-BE49-F238E27FC236}">
                    <a16:creationId xmlns:a16="http://schemas.microsoft.com/office/drawing/2014/main" id="{4C70BBB6-3A67-4CC5-BD2C-2C7C87B522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265" y="3155545"/>
                <a:ext cx="5095306" cy="7146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Ορθογώνιο 15">
                <a:extLst>
                  <a:ext uri="{FF2B5EF4-FFF2-40B4-BE49-F238E27FC236}">
                    <a16:creationId xmlns:a16="http://schemas.microsoft.com/office/drawing/2014/main" id="{5269B6BC-529F-4C8F-8790-C1E80356D00F}"/>
                  </a:ext>
                </a:extLst>
              </p:cNvPr>
              <p:cNvSpPr/>
              <p:nvPr/>
            </p:nvSpPr>
            <p:spPr>
              <a:xfrm>
                <a:off x="8552792" y="2593786"/>
                <a:ext cx="12939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mtClean="0">
                          <a:latin typeface="Cambria Math" panose="02040503050406030204" pitchFamily="18" charset="0"/>
                        </a:rPr>
                        <m:t>88,9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 ×6,3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Ορθογώνιο 15">
                <a:extLst>
                  <a:ext uri="{FF2B5EF4-FFF2-40B4-BE49-F238E27FC236}">
                    <a16:creationId xmlns:a16="http://schemas.microsoft.com/office/drawing/2014/main" id="{5269B6BC-529F-4C8F-8790-C1E80356D0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2792" y="2593786"/>
                <a:ext cx="129394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4EFA0729-37E7-4C5F-B07A-9723E6D2A5F6}"/>
              </a:ext>
            </a:extLst>
          </p:cNvPr>
          <p:cNvSpPr txBox="1"/>
          <p:nvPr/>
        </p:nvSpPr>
        <p:spPr>
          <a:xfrm>
            <a:off x="7597741" y="2593786"/>
            <a:ext cx="1059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Επιλογή 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93D005-DBE1-463B-BC19-D7DB0124D813}"/>
              </a:ext>
            </a:extLst>
          </p:cNvPr>
          <p:cNvSpPr txBox="1"/>
          <p:nvPr/>
        </p:nvSpPr>
        <p:spPr>
          <a:xfrm>
            <a:off x="2287796" y="6265118"/>
            <a:ext cx="7488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ΝΑΥΠΗΓΙΚΟ ΚΑΤΑΣΚΕΥΑΣΤΙΚΟ ΣΧΕΔΙΟ ΧΕΙΜΕΡΙΝΟ ΕΞΑΜΗΝΟ 2023 – 2024 Γεώργιος Κ. Χατζηκωνσταντής 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07FC3450-F0FA-4CF4-9CFF-C9BA050155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4086" y="5218266"/>
            <a:ext cx="4419600" cy="771525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F580D899-64AD-4900-BFDA-F4FD9A589E0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38527" y="5232553"/>
            <a:ext cx="4410075" cy="742950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55AC0C37-B4BC-4838-ACA3-CBBC9A3E253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4338" y="672909"/>
            <a:ext cx="6238875" cy="4400550"/>
          </a:xfrm>
          <a:prstGeom prst="rect">
            <a:avLst/>
          </a:prstGeom>
        </p:spPr>
      </p:pic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914BCFF1-F304-4A6C-85C2-2017669B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6232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805490-DDA2-426E-8719-F47D38092C55}"/>
              </a:ext>
            </a:extLst>
          </p:cNvPr>
          <p:cNvSpPr txBox="1"/>
          <p:nvPr/>
        </p:nvSpPr>
        <p:spPr>
          <a:xfrm>
            <a:off x="2121764" y="6444292"/>
            <a:ext cx="7488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ΝΑΥΠΗΓΙΚΟ ΚΑΤΑΣΚΕΥΑΣΤΙΚΟ ΣΧΕΔΙΟ ΧΕΙΜΕΡΙΝΟ ΕΞΑΜΗΝΟ 2023 – 2024 Γεώργιος Κ. Χατζηκωνσταντής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E34CB9-A732-4E2E-AF38-7CBE76B67D35}"/>
              </a:ext>
            </a:extLst>
          </p:cNvPr>
          <p:cNvSpPr txBox="1"/>
          <p:nvPr/>
        </p:nvSpPr>
        <p:spPr>
          <a:xfrm>
            <a:off x="3732621" y="77827"/>
            <a:ext cx="426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δευτερευόντων ενισχυτικών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>
                <a:extLst>
                  <a:ext uri="{FF2B5EF4-FFF2-40B4-BE49-F238E27FC236}">
                    <a16:creationId xmlns:a16="http://schemas.microsoft.com/office/drawing/2014/main" id="{906D15A4-EB23-4B39-B882-31B73D947E96}"/>
                  </a:ext>
                </a:extLst>
              </p:cNvPr>
              <p:cNvSpPr/>
              <p:nvPr/>
            </p:nvSpPr>
            <p:spPr>
              <a:xfrm>
                <a:off x="8434941" y="570390"/>
                <a:ext cx="34808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𝑆𝑀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=7,8×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 (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Ορθογώνιο 6">
                <a:extLst>
                  <a:ext uri="{FF2B5EF4-FFF2-40B4-BE49-F238E27FC236}">
                    <a16:creationId xmlns:a16="http://schemas.microsoft.com/office/drawing/2014/main" id="{906D15A4-EB23-4B39-B882-31B73D947E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4941" y="570390"/>
                <a:ext cx="3480825" cy="369332"/>
              </a:xfrm>
              <a:prstGeom prst="rect">
                <a:avLst/>
              </a:prstGeom>
              <a:blipFill>
                <a:blip r:embed="rId3"/>
                <a:stretch>
                  <a:fillRect t="-121667" r="-12785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7">
                <a:extLst>
                  <a:ext uri="{FF2B5EF4-FFF2-40B4-BE49-F238E27FC236}">
                    <a16:creationId xmlns:a16="http://schemas.microsoft.com/office/drawing/2014/main" id="{9B619C2A-B43F-4FD8-B8E7-F0E9F1C67036}"/>
                  </a:ext>
                </a:extLst>
              </p:cNvPr>
              <p:cNvSpPr/>
              <p:nvPr/>
            </p:nvSpPr>
            <p:spPr>
              <a:xfrm>
                <a:off x="8434941" y="1061779"/>
                <a:ext cx="29143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=0,60 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&lt;90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Ορθογώνιο 7">
                <a:extLst>
                  <a:ext uri="{FF2B5EF4-FFF2-40B4-BE49-F238E27FC236}">
                    <a16:creationId xmlns:a16="http://schemas.microsoft.com/office/drawing/2014/main" id="{9B619C2A-B43F-4FD8-B8E7-F0E9F1C670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4941" y="1061779"/>
                <a:ext cx="2914388" cy="369332"/>
              </a:xfrm>
              <a:prstGeom prst="rect">
                <a:avLst/>
              </a:prstGeom>
              <a:blipFill>
                <a:blip r:embed="rId4"/>
                <a:stretch>
                  <a:fillRect t="-119672" r="-17155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8">
                <a:extLst>
                  <a:ext uri="{FF2B5EF4-FFF2-40B4-BE49-F238E27FC236}">
                    <a16:creationId xmlns:a16="http://schemas.microsoft.com/office/drawing/2014/main" id="{9996DAFF-ADB5-41F8-810E-E4C8D2EA9FF6}"/>
                  </a:ext>
                </a:extLst>
              </p:cNvPr>
              <p:cNvSpPr/>
              <p:nvPr/>
            </p:nvSpPr>
            <p:spPr>
              <a:xfrm>
                <a:off x="8434941" y="1603512"/>
                <a:ext cx="15964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=3,66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Ορθογώνιο 8">
                <a:extLst>
                  <a:ext uri="{FF2B5EF4-FFF2-40B4-BE49-F238E27FC236}">
                    <a16:creationId xmlns:a16="http://schemas.microsoft.com/office/drawing/2014/main" id="{9996DAFF-ADB5-41F8-810E-E4C8D2EA9F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4941" y="1603512"/>
                <a:ext cx="1596463" cy="369332"/>
              </a:xfrm>
              <a:prstGeom prst="rect">
                <a:avLst/>
              </a:prstGeom>
              <a:blipFill>
                <a:blip r:embed="rId5"/>
                <a:stretch>
                  <a:fillRect t="-119672" r="-31679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Ορθογώνιο 9">
                <a:extLst>
                  <a:ext uri="{FF2B5EF4-FFF2-40B4-BE49-F238E27FC236}">
                    <a16:creationId xmlns:a16="http://schemas.microsoft.com/office/drawing/2014/main" id="{CD21B85F-F68A-4566-BCB5-2161D453377E}"/>
                  </a:ext>
                </a:extLst>
              </p:cNvPr>
              <p:cNvSpPr/>
              <p:nvPr/>
            </p:nvSpPr>
            <p:spPr>
              <a:xfrm>
                <a:off x="8421828" y="2091425"/>
                <a:ext cx="17046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=0,525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Ορθογώνιο 9">
                <a:extLst>
                  <a:ext uri="{FF2B5EF4-FFF2-40B4-BE49-F238E27FC236}">
                    <a16:creationId xmlns:a16="http://schemas.microsoft.com/office/drawing/2014/main" id="{CD21B85F-F68A-4566-BCB5-2161D45337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828" y="2091425"/>
                <a:ext cx="1704634" cy="369332"/>
              </a:xfrm>
              <a:prstGeom prst="rect">
                <a:avLst/>
              </a:prstGeom>
              <a:blipFill>
                <a:blip r:embed="rId6"/>
                <a:stretch>
                  <a:fillRect t="-119672" r="-29749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Ορθογώνιο 10">
                <a:extLst>
                  <a:ext uri="{FF2B5EF4-FFF2-40B4-BE49-F238E27FC236}">
                    <a16:creationId xmlns:a16="http://schemas.microsoft.com/office/drawing/2014/main" id="{C453ABDF-63A8-4F11-AA07-7EDDBA8E9BF6}"/>
                  </a:ext>
                </a:extLst>
              </p:cNvPr>
              <p:cNvSpPr/>
              <p:nvPr/>
            </p:nvSpPr>
            <p:spPr>
              <a:xfrm>
                <a:off x="8421828" y="2610257"/>
                <a:ext cx="15436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=3,00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Ορθογώνιο 10">
                <a:extLst>
                  <a:ext uri="{FF2B5EF4-FFF2-40B4-BE49-F238E27FC236}">
                    <a16:creationId xmlns:a16="http://schemas.microsoft.com/office/drawing/2014/main" id="{C453ABDF-63A8-4F11-AA07-7EDDBA8E9B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828" y="2610257"/>
                <a:ext cx="1543691" cy="369332"/>
              </a:xfrm>
              <a:prstGeom prst="rect">
                <a:avLst/>
              </a:prstGeom>
              <a:blipFill>
                <a:blip r:embed="rId7"/>
                <a:stretch>
                  <a:fillRect t="-119672" r="-32806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Ορθογώνιο 11">
                <a:extLst>
                  <a:ext uri="{FF2B5EF4-FFF2-40B4-BE49-F238E27FC236}">
                    <a16:creationId xmlns:a16="http://schemas.microsoft.com/office/drawing/2014/main" id="{60B882F3-5FE6-4AF4-95DE-A833B25B7F32}"/>
                  </a:ext>
                </a:extLst>
              </p:cNvPr>
              <p:cNvSpPr/>
              <p:nvPr/>
            </p:nvSpPr>
            <p:spPr>
              <a:xfrm>
                <a:off x="8788532" y="3151197"/>
                <a:ext cx="22072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𝑆𝑀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=80,933 (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Ορθογώνιο 11">
                <a:extLst>
                  <a:ext uri="{FF2B5EF4-FFF2-40B4-BE49-F238E27FC236}">
                    <a16:creationId xmlns:a16="http://schemas.microsoft.com/office/drawing/2014/main" id="{60B882F3-5FE6-4AF4-95DE-A833B25B7F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8532" y="3151197"/>
                <a:ext cx="2207206" cy="369332"/>
              </a:xfrm>
              <a:prstGeom prst="rect">
                <a:avLst/>
              </a:prstGeom>
              <a:blipFill>
                <a:blip r:embed="rId8"/>
                <a:stretch>
                  <a:fillRect t="-119672" r="-22652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Ορθογώνιο 12">
                <a:extLst>
                  <a:ext uri="{FF2B5EF4-FFF2-40B4-BE49-F238E27FC236}">
                    <a16:creationId xmlns:a16="http://schemas.microsoft.com/office/drawing/2014/main" id="{CA2356FC-D393-46CD-BAB1-3CB7305BF835}"/>
                  </a:ext>
                </a:extLst>
              </p:cNvPr>
              <p:cNvSpPr/>
              <p:nvPr/>
            </p:nvSpPr>
            <p:spPr>
              <a:xfrm>
                <a:off x="8568470" y="3737972"/>
                <a:ext cx="24272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Επιλογή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 :90×90×9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Ορθογώνιο 12">
                <a:extLst>
                  <a:ext uri="{FF2B5EF4-FFF2-40B4-BE49-F238E27FC236}">
                    <a16:creationId xmlns:a16="http://schemas.microsoft.com/office/drawing/2014/main" id="{CA2356FC-D393-46CD-BAB1-3CB7305BF8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8470" y="3737972"/>
                <a:ext cx="2427268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1CD5C004-9992-4DC9-9C47-7DC184E78E94}"/>
              </a:ext>
            </a:extLst>
          </p:cNvPr>
          <p:cNvSpPr txBox="1"/>
          <p:nvPr/>
        </p:nvSpPr>
        <p:spPr>
          <a:xfrm>
            <a:off x="413083" y="4741644"/>
            <a:ext cx="3758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Πλάτος συνεργαζόμενου ελάσματος =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448796-D2F6-4BED-A527-98A5D71950C5}"/>
              </a:ext>
            </a:extLst>
          </p:cNvPr>
          <p:cNvSpPr txBox="1"/>
          <p:nvPr/>
        </p:nvSpPr>
        <p:spPr>
          <a:xfrm>
            <a:off x="4476328" y="4494854"/>
            <a:ext cx="2463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Ισαπόσταση = 0,525 </a:t>
            </a:r>
            <a:r>
              <a:rPr lang="en-US" dirty="0"/>
              <a:t>(m)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Ορθογώνιο 15">
                <a:extLst>
                  <a:ext uri="{FF2B5EF4-FFF2-40B4-BE49-F238E27FC236}">
                    <a16:creationId xmlns:a16="http://schemas.microsoft.com/office/drawing/2014/main" id="{706598FF-16F5-4F00-9F66-4916D4EEAD0D}"/>
                  </a:ext>
                </a:extLst>
              </p:cNvPr>
              <p:cNvSpPr/>
              <p:nvPr/>
            </p:nvSpPr>
            <p:spPr>
              <a:xfrm>
                <a:off x="4322881" y="4884549"/>
                <a:ext cx="44698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0,33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0 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,9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  <m: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0,525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Ορθογώνιο 15">
                <a:extLst>
                  <a:ext uri="{FF2B5EF4-FFF2-40B4-BE49-F238E27FC236}">
                    <a16:creationId xmlns:a16="http://schemas.microsoft.com/office/drawing/2014/main" id="{706598FF-16F5-4F00-9F66-4916D4EEAD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881" y="4884549"/>
                <a:ext cx="4469877" cy="369332"/>
              </a:xfrm>
              <a:prstGeom prst="rect">
                <a:avLst/>
              </a:prstGeom>
              <a:blipFill>
                <a:blip r:embed="rId10"/>
                <a:stretch>
                  <a:fillRect t="-119672" r="-9686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Ευθεία γραμμή σύνδεσης 17">
            <a:extLst>
              <a:ext uri="{FF2B5EF4-FFF2-40B4-BE49-F238E27FC236}">
                <a16:creationId xmlns:a16="http://schemas.microsoft.com/office/drawing/2014/main" id="{F44DDCA2-B67A-42C1-A9C8-D2EEC96DB755}"/>
              </a:ext>
            </a:extLst>
          </p:cNvPr>
          <p:cNvCxnSpPr/>
          <p:nvPr/>
        </p:nvCxnSpPr>
        <p:spPr>
          <a:xfrm>
            <a:off x="8603980" y="4508986"/>
            <a:ext cx="0" cy="834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6D42AE9-BE3D-4C3B-88A7-864B8D4F3C8A}"/>
              </a:ext>
            </a:extLst>
          </p:cNvPr>
          <p:cNvSpPr txBox="1"/>
          <p:nvPr/>
        </p:nvSpPr>
        <p:spPr>
          <a:xfrm>
            <a:off x="8626527" y="4528904"/>
            <a:ext cx="23111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Πλάτος = 0,525 (</a:t>
            </a:r>
            <a:r>
              <a:rPr lang="en-US" dirty="0"/>
              <a:t>m</a:t>
            </a:r>
            <a:r>
              <a:rPr lang="el-GR" dirty="0"/>
              <a:t>)</a:t>
            </a:r>
          </a:p>
          <a:p>
            <a:endParaRPr lang="el-GR" dirty="0"/>
          </a:p>
          <a:p>
            <a:r>
              <a:rPr lang="el-GR" dirty="0"/>
              <a:t>Πάχος  = 8 </a:t>
            </a:r>
            <a:r>
              <a:rPr lang="en-US" dirty="0"/>
              <a:t>(mm)</a:t>
            </a:r>
            <a:endParaRPr lang="el-GR" dirty="0"/>
          </a:p>
        </p:txBody>
      </p:sp>
      <p:cxnSp>
        <p:nvCxnSpPr>
          <p:cNvPr id="24" name="Ευθύγραμμο βέλος σύνδεσης 23">
            <a:extLst>
              <a:ext uri="{FF2B5EF4-FFF2-40B4-BE49-F238E27FC236}">
                <a16:creationId xmlns:a16="http://schemas.microsoft.com/office/drawing/2014/main" id="{F32D3AF8-354C-4C44-A3D3-CC0FC26215D3}"/>
              </a:ext>
            </a:extLst>
          </p:cNvPr>
          <p:cNvCxnSpPr>
            <a:cxnSpLocks/>
          </p:cNvCxnSpPr>
          <p:nvPr/>
        </p:nvCxnSpPr>
        <p:spPr>
          <a:xfrm flipV="1">
            <a:off x="4071950" y="4665542"/>
            <a:ext cx="412358" cy="2620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Ευθύγραμμο βέλος σύνδεσης 27">
            <a:extLst>
              <a:ext uri="{FF2B5EF4-FFF2-40B4-BE49-F238E27FC236}">
                <a16:creationId xmlns:a16="http://schemas.microsoft.com/office/drawing/2014/main" id="{9733D397-4BCB-45F1-8223-99602E125699}"/>
              </a:ext>
            </a:extLst>
          </p:cNvPr>
          <p:cNvCxnSpPr>
            <a:cxnSpLocks/>
          </p:cNvCxnSpPr>
          <p:nvPr/>
        </p:nvCxnSpPr>
        <p:spPr>
          <a:xfrm>
            <a:off x="4116702" y="4990569"/>
            <a:ext cx="412358" cy="670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Ορθογώνιο 31">
                <a:extLst>
                  <a:ext uri="{FF2B5EF4-FFF2-40B4-BE49-F238E27FC236}">
                    <a16:creationId xmlns:a16="http://schemas.microsoft.com/office/drawing/2014/main" id="{48AEB642-1F3D-490A-AE08-CC16C014F133}"/>
                  </a:ext>
                </a:extLst>
              </p:cNvPr>
              <p:cNvSpPr/>
              <p:nvPr/>
            </p:nvSpPr>
            <p:spPr>
              <a:xfrm>
                <a:off x="575330" y="5632158"/>
                <a:ext cx="70164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𝜋𝜌𝛼𝛾𝜇𝛼𝜏𝜄𝜅𝜂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𝑆𝑀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=8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06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(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80,933 (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𝑆𝑀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𝛼𝜋𝛼𝜄𝜏𝜊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ύ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𝜇𝜀𝜈𝜂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2" name="Ορθογώνιο 31">
                <a:extLst>
                  <a:ext uri="{FF2B5EF4-FFF2-40B4-BE49-F238E27FC236}">
                    <a16:creationId xmlns:a16="http://schemas.microsoft.com/office/drawing/2014/main" id="{48AEB642-1F3D-490A-AE08-CC16C014F1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30" y="5632158"/>
                <a:ext cx="7016408" cy="369332"/>
              </a:xfrm>
              <a:prstGeom prst="rect">
                <a:avLst/>
              </a:prstGeom>
              <a:blipFill>
                <a:blip r:embed="rId11"/>
                <a:stretch>
                  <a:fillRect t="-121667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Ορθογώνιο 32">
            <a:extLst>
              <a:ext uri="{FF2B5EF4-FFF2-40B4-BE49-F238E27FC236}">
                <a16:creationId xmlns:a16="http://schemas.microsoft.com/office/drawing/2014/main" id="{44D0A6DE-1D34-4246-8546-98C1ABE1FD8B}"/>
              </a:ext>
            </a:extLst>
          </p:cNvPr>
          <p:cNvSpPr/>
          <p:nvPr/>
        </p:nvSpPr>
        <p:spPr>
          <a:xfrm>
            <a:off x="1198899" y="91514"/>
            <a:ext cx="1484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2</a:t>
            </a:r>
            <a:r>
              <a:rPr lang="el-GR" b="1" u="sng" baseline="30000" dirty="0"/>
              <a:t>ο</a:t>
            </a:r>
            <a:r>
              <a:rPr lang="el-GR" b="1" u="sng" dirty="0"/>
              <a:t>  ΕΡΩΤΗΜΑ</a:t>
            </a: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B4B74BC0-FF68-4B93-88DE-534A1A55864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04862" y="585340"/>
            <a:ext cx="6734175" cy="3895725"/>
          </a:xfrm>
          <a:prstGeom prst="rect">
            <a:avLst/>
          </a:prstGeom>
        </p:spPr>
      </p:pic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1FB7377B-99DF-4025-A24D-4764A6621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2326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111738-C5A9-4012-B23B-B1344FBDF499}"/>
              </a:ext>
            </a:extLst>
          </p:cNvPr>
          <p:cNvSpPr txBox="1"/>
          <p:nvPr/>
        </p:nvSpPr>
        <p:spPr>
          <a:xfrm>
            <a:off x="2112886" y="6294269"/>
            <a:ext cx="7488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ΝΑΥΠΗΓΙΚΟ ΚΑΤΑΣΚΕΥΑΣΤΙΚΟ ΣΧΕΔΙΟ ΧΕΙΜΕΡΙΝΟ ΕΞΑΜΗΝΟ 2023 – 2024 Γεώργιος Κ. Χατζηκωνσταντής 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F2DB70A8-CC27-47F6-9B9E-3B6D4AB24905}"/>
              </a:ext>
            </a:extLst>
          </p:cNvPr>
          <p:cNvSpPr/>
          <p:nvPr/>
        </p:nvSpPr>
        <p:spPr>
          <a:xfrm>
            <a:off x="275622" y="163783"/>
            <a:ext cx="1484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3</a:t>
            </a:r>
            <a:r>
              <a:rPr lang="el-GR" b="1" u="sng" baseline="30000" dirty="0"/>
              <a:t>ο</a:t>
            </a:r>
            <a:r>
              <a:rPr lang="el-GR" b="1" u="sng" dirty="0"/>
              <a:t>  ΕΡΩΤΗΜΑ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A9ED52-CDF5-4AB7-9520-8E34C6C3756F}"/>
              </a:ext>
            </a:extLst>
          </p:cNvPr>
          <p:cNvSpPr txBox="1"/>
          <p:nvPr/>
        </p:nvSpPr>
        <p:spPr>
          <a:xfrm>
            <a:off x="372863" y="752838"/>
            <a:ext cx="2870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Κεντρική </a:t>
            </a:r>
            <a:r>
              <a:rPr lang="el-GR" dirty="0" err="1"/>
              <a:t>σταθμίδα</a:t>
            </a:r>
            <a:r>
              <a:rPr lang="el-GR" dirty="0"/>
              <a:t> (3-2-4/3)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A2509F-3848-4B55-A2B7-67CF1E82E996}"/>
              </a:ext>
            </a:extLst>
          </p:cNvPr>
          <p:cNvSpPr txBox="1"/>
          <p:nvPr/>
        </p:nvSpPr>
        <p:spPr>
          <a:xfrm>
            <a:off x="4977246" y="999246"/>
            <a:ext cx="1198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(3-2-4/1.1</a:t>
            </a:r>
            <a:r>
              <a:rPr lang="el-GR" dirty="0"/>
              <a:t>)</a:t>
            </a: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009351AE-F01E-44FC-BD73-757B2BE8AFDB}"/>
              </a:ext>
            </a:extLst>
          </p:cNvPr>
          <p:cNvSpPr/>
          <p:nvPr/>
        </p:nvSpPr>
        <p:spPr>
          <a:xfrm>
            <a:off x="372863" y="1183912"/>
            <a:ext cx="2780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Πάχος = </a:t>
            </a:r>
            <a:r>
              <a:rPr lang="en-US" dirty="0"/>
              <a:t>[</a:t>
            </a:r>
            <a:r>
              <a:rPr lang="el-GR" dirty="0"/>
              <a:t>0,056</a:t>
            </a:r>
            <a:r>
              <a:rPr lang="en-US" dirty="0"/>
              <a:t>L+ 5,5] (mm)</a:t>
            </a:r>
            <a:endParaRPr lang="el-G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8CF8F3-9CB1-48D8-962D-2BF48C94E5F3}"/>
              </a:ext>
            </a:extLst>
          </p:cNvPr>
          <p:cNvSpPr txBox="1"/>
          <p:nvPr/>
        </p:nvSpPr>
        <p:spPr>
          <a:xfrm>
            <a:off x="3814420" y="999246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Ύψος (</a:t>
            </a:r>
            <a:r>
              <a:rPr lang="en-US" dirty="0"/>
              <a:t>C.L.) </a:t>
            </a:r>
            <a:r>
              <a:rPr lang="el-GR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Ορθογώνιο 9">
                <a:extLst>
                  <a:ext uri="{FF2B5EF4-FFF2-40B4-BE49-F238E27FC236}">
                    <a16:creationId xmlns:a16="http://schemas.microsoft.com/office/drawing/2014/main" id="{BB414872-3879-464B-B1D9-C5BA74EC8A3A}"/>
                  </a:ext>
                </a:extLst>
              </p:cNvPr>
              <p:cNvSpPr/>
              <p:nvPr/>
            </p:nvSpPr>
            <p:spPr>
              <a:xfrm>
                <a:off x="6668133" y="370850"/>
                <a:ext cx="1202509" cy="610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𝑫𝑩</m:t>
                          </m:r>
                        </m:sub>
                      </m:sSub>
                      <m:r>
                        <a:rPr lang="el-GR" b="0" i="0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l-GR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num>
                        <m:den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Ορθογώνιο 9">
                <a:extLst>
                  <a:ext uri="{FF2B5EF4-FFF2-40B4-BE49-F238E27FC236}">
                    <a16:creationId xmlns:a16="http://schemas.microsoft.com/office/drawing/2014/main" id="{BB414872-3879-464B-B1D9-C5BA74EC8A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8133" y="370850"/>
                <a:ext cx="1202509" cy="6108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Ορθογώνιο 10">
                <a:extLst>
                  <a:ext uri="{FF2B5EF4-FFF2-40B4-BE49-F238E27FC236}">
                    <a16:creationId xmlns:a16="http://schemas.microsoft.com/office/drawing/2014/main" id="{6233E178-0F42-4586-B36E-6ED463D5F0DE}"/>
                  </a:ext>
                </a:extLst>
              </p:cNvPr>
              <p:cNvSpPr/>
              <p:nvPr/>
            </p:nvSpPr>
            <p:spPr>
              <a:xfrm>
                <a:off x="6668133" y="945700"/>
                <a:ext cx="30287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>
                              <a:latin typeface="Cambria Math" panose="02040503050406030204" pitchFamily="18" charset="0"/>
                            </a:rPr>
                            <m:t>0,76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</m:d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≤</m:t>
                          </m:r>
                          <m:sSub>
                            <m:sSubPr>
                              <m:ctrlPr>
                                <a:rPr lang="el-GR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𝑫𝑩</m:t>
                              </m:r>
                            </m:sub>
                          </m:sSub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≤2,00 (</m:t>
                          </m:r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Ορθογώνιο 10">
                <a:extLst>
                  <a:ext uri="{FF2B5EF4-FFF2-40B4-BE49-F238E27FC236}">
                    <a16:creationId xmlns:a16="http://schemas.microsoft.com/office/drawing/2014/main" id="{6233E178-0F42-4586-B36E-6ED463D5F0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8133" y="945700"/>
                <a:ext cx="3028778" cy="369332"/>
              </a:xfrm>
              <a:prstGeom prst="rect">
                <a:avLst/>
              </a:prstGeom>
              <a:blipFill>
                <a:blip r:embed="rId3"/>
                <a:stretch>
                  <a:fillRect t="-119672" r="-16298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Ορθογώνιο 11">
                <a:extLst>
                  <a:ext uri="{FF2B5EF4-FFF2-40B4-BE49-F238E27FC236}">
                    <a16:creationId xmlns:a16="http://schemas.microsoft.com/office/drawing/2014/main" id="{6ACC0139-6911-40B6-AD7B-5F3AEF37F11D}"/>
                  </a:ext>
                </a:extLst>
              </p:cNvPr>
              <p:cNvSpPr/>
              <p:nvPr/>
            </p:nvSpPr>
            <p:spPr>
              <a:xfrm>
                <a:off x="6640668" y="1334246"/>
                <a:ext cx="3325269" cy="429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𝑫𝑩</m:t>
                              </m:r>
                            </m:sub>
                          </m:sSub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b="0" i="0">
                                  <a:latin typeface="Cambria Math" panose="02040503050406030204" pitchFamily="18" charset="0"/>
                                </a:rPr>
                                <m:t>32×+190×</m:t>
                              </m:r>
                              <m:rad>
                                <m:radPr>
                                  <m:degHide m:val="on"/>
                                  <m:ctrlPr>
                                    <a:rPr lang="el-GR" b="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l-GR" b="1" i="1">
                                      <a:latin typeface="Cambria Math" panose="02040503050406030204" pitchFamily="18" charset="0"/>
                                    </a:rPr>
                                    <m:t>𝒅</m:t>
                                  </m:r>
                                  <m:r>
                                    <a:rPr lang="el-GR" b="0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rad>
                            </m:e>
                          </m:d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Ορθογώνιο 11">
                <a:extLst>
                  <a:ext uri="{FF2B5EF4-FFF2-40B4-BE49-F238E27FC236}">
                    <a16:creationId xmlns:a16="http://schemas.microsoft.com/office/drawing/2014/main" id="{6ACC0139-6911-40B6-AD7B-5F3AEF37F1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668" y="1334246"/>
                <a:ext cx="3325269" cy="429926"/>
              </a:xfrm>
              <a:prstGeom prst="rect">
                <a:avLst/>
              </a:prstGeom>
              <a:blipFill>
                <a:blip r:embed="rId4"/>
                <a:stretch>
                  <a:fillRect t="-141429" r="-18132" b="-22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Ευθύγραμμο βέλος σύνδεσης 13">
            <a:extLst>
              <a:ext uri="{FF2B5EF4-FFF2-40B4-BE49-F238E27FC236}">
                <a16:creationId xmlns:a16="http://schemas.microsoft.com/office/drawing/2014/main" id="{310DE9FE-5BC0-4E98-ACB3-8CCB28704145}"/>
              </a:ext>
            </a:extLst>
          </p:cNvPr>
          <p:cNvCxnSpPr>
            <a:cxnSpLocks/>
          </p:cNvCxnSpPr>
          <p:nvPr/>
        </p:nvCxnSpPr>
        <p:spPr>
          <a:xfrm flipV="1">
            <a:off x="6096000" y="763480"/>
            <a:ext cx="633274" cy="3586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ύγραμμο βέλος σύνδεσης 14">
            <a:extLst>
              <a:ext uri="{FF2B5EF4-FFF2-40B4-BE49-F238E27FC236}">
                <a16:creationId xmlns:a16="http://schemas.microsoft.com/office/drawing/2014/main" id="{418912F6-78F9-445E-A895-8FB6978D6178}"/>
              </a:ext>
            </a:extLst>
          </p:cNvPr>
          <p:cNvCxnSpPr>
            <a:cxnSpLocks/>
          </p:cNvCxnSpPr>
          <p:nvPr/>
        </p:nvCxnSpPr>
        <p:spPr>
          <a:xfrm flipV="1">
            <a:off x="6175731" y="1183912"/>
            <a:ext cx="553543" cy="5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ύγραμμο βέλος σύνδεσης 17">
            <a:extLst>
              <a:ext uri="{FF2B5EF4-FFF2-40B4-BE49-F238E27FC236}">
                <a16:creationId xmlns:a16="http://schemas.microsoft.com/office/drawing/2014/main" id="{2098E001-869B-4044-BE4A-6DDBF01AC1ED}"/>
              </a:ext>
            </a:extLst>
          </p:cNvPr>
          <p:cNvCxnSpPr>
            <a:cxnSpLocks/>
          </p:cNvCxnSpPr>
          <p:nvPr/>
        </p:nvCxnSpPr>
        <p:spPr>
          <a:xfrm>
            <a:off x="6094966" y="1267504"/>
            <a:ext cx="634308" cy="2214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>
            <a:extLst>
              <a:ext uri="{FF2B5EF4-FFF2-40B4-BE49-F238E27FC236}">
                <a16:creationId xmlns:a16="http://schemas.microsoft.com/office/drawing/2014/main" id="{8143C56D-F90B-4355-9638-9CA265E8BA23}"/>
              </a:ext>
            </a:extLst>
          </p:cNvPr>
          <p:cNvCxnSpPr/>
          <p:nvPr/>
        </p:nvCxnSpPr>
        <p:spPr>
          <a:xfrm>
            <a:off x="9877331" y="512967"/>
            <a:ext cx="0" cy="1203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Ορθογώνιο 23">
                <a:extLst>
                  <a:ext uri="{FF2B5EF4-FFF2-40B4-BE49-F238E27FC236}">
                    <a16:creationId xmlns:a16="http://schemas.microsoft.com/office/drawing/2014/main" id="{C2132710-6452-4EE9-992A-F6A02BB1102E}"/>
                  </a:ext>
                </a:extLst>
              </p:cNvPr>
              <p:cNvSpPr/>
              <p:nvPr/>
            </p:nvSpPr>
            <p:spPr>
              <a:xfrm>
                <a:off x="10173323" y="814580"/>
                <a:ext cx="18204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𝑫𝑩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0,76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Ορθογώνιο 23">
                <a:extLst>
                  <a:ext uri="{FF2B5EF4-FFF2-40B4-BE49-F238E27FC236}">
                    <a16:creationId xmlns:a16="http://schemas.microsoft.com/office/drawing/2014/main" id="{C2132710-6452-4EE9-992A-F6A02BB110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3323" y="814580"/>
                <a:ext cx="1820434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Βέλος: Δεξιό 25">
            <a:extLst>
              <a:ext uri="{FF2B5EF4-FFF2-40B4-BE49-F238E27FC236}">
                <a16:creationId xmlns:a16="http://schemas.microsoft.com/office/drawing/2014/main" id="{BF075707-71D5-41EA-9F82-76DB0652C05F}"/>
              </a:ext>
            </a:extLst>
          </p:cNvPr>
          <p:cNvSpPr/>
          <p:nvPr/>
        </p:nvSpPr>
        <p:spPr>
          <a:xfrm>
            <a:off x="9957067" y="945700"/>
            <a:ext cx="311977" cy="176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Ορθογώνιο 26">
            <a:extLst>
              <a:ext uri="{FF2B5EF4-FFF2-40B4-BE49-F238E27FC236}">
                <a16:creationId xmlns:a16="http://schemas.microsoft.com/office/drawing/2014/main" id="{A2F0ECEC-4398-45B5-B2BE-1B6EE79BD60B}"/>
              </a:ext>
            </a:extLst>
          </p:cNvPr>
          <p:cNvSpPr/>
          <p:nvPr/>
        </p:nvSpPr>
        <p:spPr>
          <a:xfrm>
            <a:off x="275622" y="2623333"/>
            <a:ext cx="5361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Πλευρικές </a:t>
            </a:r>
            <a:r>
              <a:rPr lang="el-GR" dirty="0" err="1"/>
              <a:t>σταθμίδες</a:t>
            </a:r>
            <a:r>
              <a:rPr lang="el-GR" dirty="0"/>
              <a:t>    (</a:t>
            </a:r>
            <a:r>
              <a:rPr lang="el-GR" u="sng" dirty="0"/>
              <a:t>ως πλήρεις έδρες </a:t>
            </a:r>
            <a:r>
              <a:rPr lang="el-GR" dirty="0"/>
              <a:t>από 3-2-4/5)</a:t>
            </a:r>
          </a:p>
        </p:txBody>
      </p:sp>
      <p:sp>
        <p:nvSpPr>
          <p:cNvPr id="28" name="Ορθογώνιο 27">
            <a:extLst>
              <a:ext uri="{FF2B5EF4-FFF2-40B4-BE49-F238E27FC236}">
                <a16:creationId xmlns:a16="http://schemas.microsoft.com/office/drawing/2014/main" id="{722E7B63-E361-404F-A074-AD93906109FB}"/>
              </a:ext>
            </a:extLst>
          </p:cNvPr>
          <p:cNvSpPr/>
          <p:nvPr/>
        </p:nvSpPr>
        <p:spPr>
          <a:xfrm>
            <a:off x="5772631" y="2636017"/>
            <a:ext cx="2993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Πάχος = </a:t>
            </a:r>
            <a:r>
              <a:rPr lang="en-US" dirty="0"/>
              <a:t>[</a:t>
            </a:r>
            <a:r>
              <a:rPr lang="el-GR" dirty="0"/>
              <a:t>0,036</a:t>
            </a:r>
            <a:r>
              <a:rPr lang="en-US" dirty="0"/>
              <a:t>L+ </a:t>
            </a:r>
            <a:r>
              <a:rPr lang="el-GR" dirty="0"/>
              <a:t>4</a:t>
            </a:r>
            <a:r>
              <a:rPr lang="en-US" dirty="0"/>
              <a:t>,</a:t>
            </a:r>
            <a:r>
              <a:rPr lang="el-GR" dirty="0"/>
              <a:t>7+</a:t>
            </a:r>
            <a:r>
              <a:rPr lang="en-US" dirty="0"/>
              <a:t>c] (mm)</a:t>
            </a:r>
            <a:endParaRPr lang="el-GR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E3DCE46-AC0D-4EB0-A493-7B0520E43975}"/>
              </a:ext>
            </a:extLst>
          </p:cNvPr>
          <p:cNvSpPr txBox="1"/>
          <p:nvPr/>
        </p:nvSpPr>
        <p:spPr>
          <a:xfrm>
            <a:off x="8067363" y="21663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  <a:endParaRPr lang="el-GR" dirty="0"/>
          </a:p>
        </p:txBody>
      </p:sp>
      <p:sp>
        <p:nvSpPr>
          <p:cNvPr id="32" name="Ορθογώνιο 31">
            <a:extLst>
              <a:ext uri="{FF2B5EF4-FFF2-40B4-BE49-F238E27FC236}">
                <a16:creationId xmlns:a16="http://schemas.microsoft.com/office/drawing/2014/main" id="{0CDDF0CD-F78D-4934-928D-BE116383093B}"/>
              </a:ext>
            </a:extLst>
          </p:cNvPr>
          <p:cNvSpPr/>
          <p:nvPr/>
        </p:nvSpPr>
        <p:spPr>
          <a:xfrm>
            <a:off x="846127" y="4368663"/>
            <a:ext cx="2737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Στεγανές έδρες (3-2-4/5.3)</a:t>
            </a:r>
          </a:p>
        </p:txBody>
      </p:sp>
      <p:sp>
        <p:nvSpPr>
          <p:cNvPr id="34" name="Ορθογώνιο 33">
            <a:extLst>
              <a:ext uri="{FF2B5EF4-FFF2-40B4-BE49-F238E27FC236}">
                <a16:creationId xmlns:a16="http://schemas.microsoft.com/office/drawing/2014/main" id="{F741A254-978D-49CA-9BE3-809A5377CF84}"/>
              </a:ext>
            </a:extLst>
          </p:cNvPr>
          <p:cNvSpPr/>
          <p:nvPr/>
        </p:nvSpPr>
        <p:spPr>
          <a:xfrm>
            <a:off x="4504437" y="3945542"/>
            <a:ext cx="2705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Πάχος το μεγαλύτερο από </a:t>
            </a:r>
          </a:p>
        </p:txBody>
      </p:sp>
      <p:sp>
        <p:nvSpPr>
          <p:cNvPr id="35" name="Ορθογώνιο 34">
            <a:extLst>
              <a:ext uri="{FF2B5EF4-FFF2-40B4-BE49-F238E27FC236}">
                <a16:creationId xmlns:a16="http://schemas.microsoft.com/office/drawing/2014/main" id="{3E115698-472C-4EE4-90F1-7F950840FA7A}"/>
              </a:ext>
            </a:extLst>
          </p:cNvPr>
          <p:cNvSpPr/>
          <p:nvPr/>
        </p:nvSpPr>
        <p:spPr>
          <a:xfrm>
            <a:off x="7127820" y="3956639"/>
            <a:ext cx="1024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(3-2-4/5)</a:t>
            </a:r>
          </a:p>
        </p:txBody>
      </p:sp>
      <p:sp>
        <p:nvSpPr>
          <p:cNvPr id="36" name="Ορθογώνιο 35">
            <a:extLst>
              <a:ext uri="{FF2B5EF4-FFF2-40B4-BE49-F238E27FC236}">
                <a16:creationId xmlns:a16="http://schemas.microsoft.com/office/drawing/2014/main" id="{9A3439D4-A502-4BAE-8C9A-4604393D234C}"/>
              </a:ext>
            </a:extLst>
          </p:cNvPr>
          <p:cNvSpPr/>
          <p:nvPr/>
        </p:nvSpPr>
        <p:spPr>
          <a:xfrm>
            <a:off x="4477964" y="4795635"/>
            <a:ext cx="57634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Πάχος ελασμάτων δεξαμενών κύτους</a:t>
            </a:r>
            <a:r>
              <a:rPr lang="en-US" dirty="0"/>
              <a:t> (</a:t>
            </a:r>
            <a:r>
              <a:rPr lang="en-US" u="sng" dirty="0"/>
              <a:t>deep tanks, </a:t>
            </a:r>
            <a:r>
              <a:rPr lang="el-GR" u="sng" dirty="0"/>
              <a:t>3-2-</a:t>
            </a:r>
            <a:r>
              <a:rPr lang="en-US" u="sng" dirty="0"/>
              <a:t>10</a:t>
            </a:r>
            <a:r>
              <a:rPr lang="el-GR" u="sng" dirty="0"/>
              <a:t>)</a:t>
            </a:r>
          </a:p>
        </p:txBody>
      </p:sp>
      <p:cxnSp>
        <p:nvCxnSpPr>
          <p:cNvPr id="39" name="Ευθύγραμμο βέλος σύνδεσης 38">
            <a:extLst>
              <a:ext uri="{FF2B5EF4-FFF2-40B4-BE49-F238E27FC236}">
                <a16:creationId xmlns:a16="http://schemas.microsoft.com/office/drawing/2014/main" id="{987C30BD-0E44-4955-8B2F-934104B73CB8}"/>
              </a:ext>
            </a:extLst>
          </p:cNvPr>
          <p:cNvCxnSpPr>
            <a:cxnSpLocks/>
            <a:endCxn id="34" idx="1"/>
          </p:cNvCxnSpPr>
          <p:nvPr/>
        </p:nvCxnSpPr>
        <p:spPr>
          <a:xfrm flipV="1">
            <a:off x="3583415" y="4130208"/>
            <a:ext cx="921022" cy="3308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Ευθύγραμμο βέλος σύνδεσης 48">
            <a:extLst>
              <a:ext uri="{FF2B5EF4-FFF2-40B4-BE49-F238E27FC236}">
                <a16:creationId xmlns:a16="http://schemas.microsoft.com/office/drawing/2014/main" id="{A66FC827-DF92-47B7-A14B-4B4F95DCEACF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3558997" y="4584707"/>
            <a:ext cx="918967" cy="3955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1" name="Ευθύγραμμο βέλος σύνδεσης 90">
            <a:extLst>
              <a:ext uri="{FF2B5EF4-FFF2-40B4-BE49-F238E27FC236}">
                <a16:creationId xmlns:a16="http://schemas.microsoft.com/office/drawing/2014/main" id="{46AB3513-8D40-4568-B43C-1025E81CE80A}"/>
              </a:ext>
            </a:extLst>
          </p:cNvPr>
          <p:cNvCxnSpPr/>
          <p:nvPr/>
        </p:nvCxnSpPr>
        <p:spPr>
          <a:xfrm flipV="1">
            <a:off x="7936637" y="2459115"/>
            <a:ext cx="215822" cy="310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903827F5-C29A-42F4-991D-2E46832CF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6897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>
                <a:extLst>
                  <a:ext uri="{FF2B5EF4-FFF2-40B4-BE49-F238E27FC236}">
                    <a16:creationId xmlns:a16="http://schemas.microsoft.com/office/drawing/2014/main" id="{C59D0EAF-ADA8-4FD7-A7D9-15ABC898EF4B}"/>
                  </a:ext>
                </a:extLst>
              </p:cNvPr>
              <p:cNvSpPr/>
              <p:nvPr/>
            </p:nvSpPr>
            <p:spPr>
              <a:xfrm>
                <a:off x="860404" y="1163118"/>
                <a:ext cx="3351302" cy="7321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l-GR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×</m:t>
                          </m:r>
                          <m:rad>
                            <m:radPr>
                              <m:degHide m:val="on"/>
                              <m:ctrlPr>
                                <a:rPr lang="el-GR" b="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  <m:r>
                                <a:rPr lang="el-GR" b="0" i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</m:rad>
                        </m:num>
                        <m:den>
                          <m:sSub>
                            <m:sSubPr>
                              <m:ctrlPr>
                                <a:rPr lang="el-GR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l-GR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l-GR" b="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 b="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l-GR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𝒎𝒎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" name="Ορθογώνιο 3">
                <a:extLst>
                  <a:ext uri="{FF2B5EF4-FFF2-40B4-BE49-F238E27FC236}">
                    <a16:creationId xmlns:a16="http://schemas.microsoft.com/office/drawing/2014/main" id="{C59D0EAF-ADA8-4FD7-A7D9-15ABC898EF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404" y="1163118"/>
                <a:ext cx="3351302" cy="7321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Βέλος: Κάτω 5">
            <a:extLst>
              <a:ext uri="{FF2B5EF4-FFF2-40B4-BE49-F238E27FC236}">
                <a16:creationId xmlns:a16="http://schemas.microsoft.com/office/drawing/2014/main" id="{1AAC089E-616A-48E1-B1B2-5BD92BCD2CCE}"/>
              </a:ext>
            </a:extLst>
          </p:cNvPr>
          <p:cNvSpPr/>
          <p:nvPr/>
        </p:nvSpPr>
        <p:spPr>
          <a:xfrm>
            <a:off x="2068497" y="1895241"/>
            <a:ext cx="159798" cy="2886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Βέλος: Κάτω 6">
            <a:extLst>
              <a:ext uri="{FF2B5EF4-FFF2-40B4-BE49-F238E27FC236}">
                <a16:creationId xmlns:a16="http://schemas.microsoft.com/office/drawing/2014/main" id="{8D118D89-CBE2-4806-B624-4D349C85281E}"/>
              </a:ext>
            </a:extLst>
          </p:cNvPr>
          <p:cNvSpPr/>
          <p:nvPr/>
        </p:nvSpPr>
        <p:spPr>
          <a:xfrm>
            <a:off x="3204839" y="1740023"/>
            <a:ext cx="159798" cy="2886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7">
                <a:extLst>
                  <a:ext uri="{FF2B5EF4-FFF2-40B4-BE49-F238E27FC236}">
                    <a16:creationId xmlns:a16="http://schemas.microsoft.com/office/drawing/2014/main" id="{FCBEEFC4-D7AC-4E0B-A861-92A8B6B3662A}"/>
                  </a:ext>
                </a:extLst>
              </p:cNvPr>
              <p:cNvSpPr/>
              <p:nvPr/>
            </p:nvSpPr>
            <p:spPr>
              <a:xfrm>
                <a:off x="1837253" y="2183907"/>
                <a:ext cx="6222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Ορθογώνιο 7">
                <a:extLst>
                  <a:ext uri="{FF2B5EF4-FFF2-40B4-BE49-F238E27FC236}">
                    <a16:creationId xmlns:a16="http://schemas.microsoft.com/office/drawing/2014/main" id="{FCBEEFC4-D7AC-4E0B-A861-92A8B6B366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253" y="2183907"/>
                <a:ext cx="62228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8">
                <a:extLst>
                  <a:ext uri="{FF2B5EF4-FFF2-40B4-BE49-F238E27FC236}">
                    <a16:creationId xmlns:a16="http://schemas.microsoft.com/office/drawing/2014/main" id="{735F4300-DB77-494E-A170-F5FDABD7CEA3}"/>
                  </a:ext>
                </a:extLst>
              </p:cNvPr>
              <p:cNvSpPr/>
              <p:nvPr/>
            </p:nvSpPr>
            <p:spPr>
              <a:xfrm>
                <a:off x="3013670" y="2039574"/>
                <a:ext cx="5421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2,5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Ορθογώνιο 8">
                <a:extLst>
                  <a:ext uri="{FF2B5EF4-FFF2-40B4-BE49-F238E27FC236}">
                    <a16:creationId xmlns:a16="http://schemas.microsoft.com/office/drawing/2014/main" id="{735F4300-DB77-494E-A170-F5FDABD7CE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670" y="2039574"/>
                <a:ext cx="54213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Ορθογώνιο 9">
                <a:extLst>
                  <a:ext uri="{FF2B5EF4-FFF2-40B4-BE49-F238E27FC236}">
                    <a16:creationId xmlns:a16="http://schemas.microsoft.com/office/drawing/2014/main" id="{8006F6A9-16B7-4906-9A89-4C40285699CF}"/>
                  </a:ext>
                </a:extLst>
              </p:cNvPr>
              <p:cNvSpPr/>
              <p:nvPr/>
            </p:nvSpPr>
            <p:spPr>
              <a:xfrm>
                <a:off x="4595259" y="1220023"/>
                <a:ext cx="2486578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l-GR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1500</m:t>
                          </m:r>
                        </m:num>
                        <m:den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760</m:t>
                          </m:r>
                        </m:den>
                      </m:f>
                      <m:r>
                        <a:rPr lang="el-GR" b="0" i="0">
                          <a:latin typeface="Cambria Math" panose="02040503050406030204" pitchFamily="18" charset="0"/>
                        </a:rPr>
                        <m:t>=1,973&gt;1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Ορθογώνιο 9">
                <a:extLst>
                  <a:ext uri="{FF2B5EF4-FFF2-40B4-BE49-F238E27FC236}">
                    <a16:creationId xmlns:a16="http://schemas.microsoft.com/office/drawing/2014/main" id="{8006F6A9-16B7-4906-9A89-4C40285699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259" y="1220023"/>
                <a:ext cx="2486578" cy="6183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Ορθογώνιο 10">
                <a:extLst>
                  <a:ext uri="{FF2B5EF4-FFF2-40B4-BE49-F238E27FC236}">
                    <a16:creationId xmlns:a16="http://schemas.microsoft.com/office/drawing/2014/main" id="{8B837932-81A2-4119-853D-D9B88E31D6CA}"/>
                  </a:ext>
                </a:extLst>
              </p:cNvPr>
              <p:cNvSpPr/>
              <p:nvPr/>
            </p:nvSpPr>
            <p:spPr>
              <a:xfrm>
                <a:off x="7310054" y="1201027"/>
                <a:ext cx="3502176" cy="683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l-GR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3,075×</m:t>
                          </m:r>
                          <m:rad>
                            <m:radPr>
                              <m:degHide m:val="on"/>
                              <m:ctrlPr>
                                <a:rPr lang="el-GR" b="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rad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+2,077</m:t>
                          </m:r>
                        </m:num>
                        <m:den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+0,272</m:t>
                          </m:r>
                        </m:den>
                      </m:f>
                      <m:r>
                        <a:rPr lang="el-GR" b="0" i="0">
                          <a:latin typeface="Cambria Math" panose="02040503050406030204" pitchFamily="18" charset="0"/>
                        </a:rPr>
                        <m:t>=0,998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Ορθογώνιο 10">
                <a:extLst>
                  <a:ext uri="{FF2B5EF4-FFF2-40B4-BE49-F238E27FC236}">
                    <a16:creationId xmlns:a16="http://schemas.microsoft.com/office/drawing/2014/main" id="{8B837932-81A2-4119-853D-D9B88E31D6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054" y="1201027"/>
                <a:ext cx="3502176" cy="6833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Βέλος: Δεξιό 12">
            <a:extLst>
              <a:ext uri="{FF2B5EF4-FFF2-40B4-BE49-F238E27FC236}">
                <a16:creationId xmlns:a16="http://schemas.microsoft.com/office/drawing/2014/main" id="{508B62D5-ED20-404A-B6E3-F8EA9127E525}"/>
              </a:ext>
            </a:extLst>
          </p:cNvPr>
          <p:cNvSpPr/>
          <p:nvPr/>
        </p:nvSpPr>
        <p:spPr>
          <a:xfrm>
            <a:off x="7081837" y="1529178"/>
            <a:ext cx="295507" cy="113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Ορθογώνιο 13">
            <a:extLst>
              <a:ext uri="{FF2B5EF4-FFF2-40B4-BE49-F238E27FC236}">
                <a16:creationId xmlns:a16="http://schemas.microsoft.com/office/drawing/2014/main" id="{39BC1058-F595-421D-A96F-9D513E27460E}"/>
              </a:ext>
            </a:extLst>
          </p:cNvPr>
          <p:cNvSpPr/>
          <p:nvPr/>
        </p:nvSpPr>
        <p:spPr>
          <a:xfrm>
            <a:off x="860404" y="377573"/>
            <a:ext cx="5747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/>
              <a:t>Πάχος ελασμάτων δεξαμενών κύτους</a:t>
            </a:r>
            <a:r>
              <a:rPr lang="en-US" b="1" dirty="0"/>
              <a:t> (</a:t>
            </a:r>
            <a:r>
              <a:rPr lang="en-US" b="1" u="sng" dirty="0"/>
              <a:t>deep tanks, </a:t>
            </a:r>
            <a:r>
              <a:rPr lang="el-GR" b="1" u="sng" dirty="0"/>
              <a:t>3-2-</a:t>
            </a:r>
            <a:r>
              <a:rPr lang="en-US" b="1" u="sng" dirty="0"/>
              <a:t>10</a:t>
            </a:r>
            <a:r>
              <a:rPr lang="el-GR" b="1" u="sng" dirty="0"/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0F7EE6-6043-4D96-A3DC-096547BE8002}"/>
              </a:ext>
            </a:extLst>
          </p:cNvPr>
          <p:cNvSpPr txBox="1"/>
          <p:nvPr/>
        </p:nvSpPr>
        <p:spPr>
          <a:xfrm>
            <a:off x="2634298" y="3394911"/>
            <a:ext cx="1300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6,5 (mm)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Ορθογώνιο 15">
                <a:extLst>
                  <a:ext uri="{FF2B5EF4-FFF2-40B4-BE49-F238E27FC236}">
                    <a16:creationId xmlns:a16="http://schemas.microsoft.com/office/drawing/2014/main" id="{D2FFB0CE-C6CD-4A28-9655-F835750A7A61}"/>
                  </a:ext>
                </a:extLst>
              </p:cNvPr>
              <p:cNvSpPr/>
              <p:nvPr/>
            </p:nvSpPr>
            <p:spPr>
              <a:xfrm>
                <a:off x="2536055" y="3764243"/>
                <a:ext cx="356212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num>
                            <m:den>
                              <m:d>
                                <m:dPr>
                                  <m:begChr m:val="["/>
                                  <m:endChr m:val=""/>
                                  <m:ctrlPr>
                                    <a:rPr lang="el-GR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b="0" i="0">
                                      <a:latin typeface="Cambria Math" panose="02040503050406030204" pitchFamily="18" charset="0"/>
                                    </a:rPr>
                                    <m:t>150</m:t>
                                  </m:r>
                                </m:e>
                              </m:d>
                            </m:den>
                          </m:f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l-GR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](</m:t>
                          </m:r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𝒎𝒎</m:t>
                          </m:r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)=12,5(</m:t>
                          </m:r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𝒎𝒎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Ορθογώνιο 15">
                <a:extLst>
                  <a:ext uri="{FF2B5EF4-FFF2-40B4-BE49-F238E27FC236}">
                    <a16:creationId xmlns:a16="http://schemas.microsoft.com/office/drawing/2014/main" id="{D2FFB0CE-C6CD-4A28-9655-F835750A7A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6055" y="3764243"/>
                <a:ext cx="3562129" cy="7146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Ορθογώνιο 16">
                <a:extLst>
                  <a:ext uri="{FF2B5EF4-FFF2-40B4-BE49-F238E27FC236}">
                    <a16:creationId xmlns:a16="http://schemas.microsoft.com/office/drawing/2014/main" id="{94BB4538-F3FB-4CF5-9379-4E793BDA2A96}"/>
                  </a:ext>
                </a:extLst>
              </p:cNvPr>
              <p:cNvSpPr/>
              <p:nvPr/>
            </p:nvSpPr>
            <p:spPr>
              <a:xfrm>
                <a:off x="1073434" y="3643830"/>
                <a:ext cx="6703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𝒎𝒊𝒏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Ορθογώνιο 16">
                <a:extLst>
                  <a:ext uri="{FF2B5EF4-FFF2-40B4-BE49-F238E27FC236}">
                    <a16:creationId xmlns:a16="http://schemas.microsoft.com/office/drawing/2014/main" id="{94BB4538-F3FB-4CF5-9379-4E793BDA2A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434" y="3643830"/>
                <a:ext cx="67031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Ευθύγραμμο βέλος σύνδεσης 18">
            <a:extLst>
              <a:ext uri="{FF2B5EF4-FFF2-40B4-BE49-F238E27FC236}">
                <a16:creationId xmlns:a16="http://schemas.microsoft.com/office/drawing/2014/main" id="{72BDDF45-4937-4A34-9AA0-76100DD89406}"/>
              </a:ext>
            </a:extLst>
          </p:cNvPr>
          <p:cNvCxnSpPr>
            <a:stCxn id="17" idx="3"/>
            <a:endCxn id="15" idx="1"/>
          </p:cNvCxnSpPr>
          <p:nvPr/>
        </p:nvCxnSpPr>
        <p:spPr>
          <a:xfrm flipV="1">
            <a:off x="1743746" y="3579577"/>
            <a:ext cx="890552" cy="24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ύγραμμο βέλος σύνδεσης 20">
            <a:extLst>
              <a:ext uri="{FF2B5EF4-FFF2-40B4-BE49-F238E27FC236}">
                <a16:creationId xmlns:a16="http://schemas.microsoft.com/office/drawing/2014/main" id="{5CE26182-2233-4208-97E1-FC1B760FA10C}"/>
              </a:ext>
            </a:extLst>
          </p:cNvPr>
          <p:cNvCxnSpPr>
            <a:stCxn id="17" idx="3"/>
            <a:endCxn id="16" idx="1"/>
          </p:cNvCxnSpPr>
          <p:nvPr/>
        </p:nvCxnSpPr>
        <p:spPr>
          <a:xfrm>
            <a:off x="1743746" y="3828496"/>
            <a:ext cx="792309" cy="293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42BC2FA-D194-481B-8EC6-2730ACD01785}"/>
              </a:ext>
            </a:extLst>
          </p:cNvPr>
          <p:cNvSpPr txBox="1"/>
          <p:nvPr/>
        </p:nvSpPr>
        <p:spPr>
          <a:xfrm>
            <a:off x="7483876" y="4109594"/>
            <a:ext cx="3471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Επιλέγεται πάχος 14 </a:t>
            </a:r>
            <a:r>
              <a:rPr lang="en-US" dirty="0"/>
              <a:t>(mm)</a:t>
            </a:r>
            <a:endParaRPr lang="el-GR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3C6110-EAAD-472D-A228-547B6310FC10}"/>
              </a:ext>
            </a:extLst>
          </p:cNvPr>
          <p:cNvSpPr txBox="1"/>
          <p:nvPr/>
        </p:nvSpPr>
        <p:spPr>
          <a:xfrm>
            <a:off x="2121764" y="6444292"/>
            <a:ext cx="7488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ΝΑΥΠΗΓΙΚΟ ΚΑΤΑΣΚΕΥΑΣΤΙΚΟ ΣΧΕΔΙΟ ΧΕΙΜΕΡΙΝΟ ΕΞΑΜΗΝΟ 2023 – 2024 Γεώργιος Κ. Χατζηκωνσταντής </a:t>
            </a: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0E7079B3-41F7-4D8A-9294-91292ECA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018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888107-0834-42C6-BB31-C7D38A10CD45}"/>
              </a:ext>
            </a:extLst>
          </p:cNvPr>
          <p:cNvSpPr txBox="1"/>
          <p:nvPr/>
        </p:nvSpPr>
        <p:spPr>
          <a:xfrm>
            <a:off x="585926" y="470516"/>
            <a:ext cx="478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/>
              <a:t>Πάχος εδρών με κάθετα ενισχυτικά (3-2-10/3.3)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Ορθογώνιο 4">
                <a:extLst>
                  <a:ext uri="{FF2B5EF4-FFF2-40B4-BE49-F238E27FC236}">
                    <a16:creationId xmlns:a16="http://schemas.microsoft.com/office/drawing/2014/main" id="{2F60531F-1F1F-492D-A733-735A4000B780}"/>
                  </a:ext>
                </a:extLst>
              </p:cNvPr>
              <p:cNvSpPr/>
              <p:nvPr/>
            </p:nvSpPr>
            <p:spPr>
              <a:xfrm>
                <a:off x="585926" y="2107539"/>
                <a:ext cx="33830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𝑆𝑀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=7,8×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 (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" name="Ορθογώνιο 4">
                <a:extLst>
                  <a:ext uri="{FF2B5EF4-FFF2-40B4-BE49-F238E27FC236}">
                    <a16:creationId xmlns:a16="http://schemas.microsoft.com/office/drawing/2014/main" id="{2F60531F-1F1F-492D-A733-735A4000B7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26" y="2107539"/>
                <a:ext cx="3383042" cy="369332"/>
              </a:xfrm>
              <a:prstGeom prst="rect">
                <a:avLst/>
              </a:prstGeom>
              <a:blipFill>
                <a:blip r:embed="rId2"/>
                <a:stretch>
                  <a:fillRect t="-121667" r="-14775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id="{AEAFDDB7-BAC9-430A-9214-87016EEEDB8C}"/>
              </a:ext>
            </a:extLst>
          </p:cNvPr>
          <p:cNvCxnSpPr>
            <a:cxnSpLocks/>
          </p:cNvCxnSpPr>
          <p:nvPr/>
        </p:nvCxnSpPr>
        <p:spPr>
          <a:xfrm flipV="1">
            <a:off x="1979720" y="1242875"/>
            <a:ext cx="680084" cy="985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D1749B2-20BE-4995-BC8C-A04EEFAC4299}"/>
              </a:ext>
            </a:extLst>
          </p:cNvPr>
          <p:cNvSpPr txBox="1"/>
          <p:nvPr/>
        </p:nvSpPr>
        <p:spPr>
          <a:xfrm>
            <a:off x="2659804" y="1048649"/>
            <a:ext cx="5272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= 0,594 με αγκώνες και στα δύο άκρα του ενισχυτικού</a:t>
            </a:r>
          </a:p>
        </p:txBody>
      </p:sp>
      <p:cxnSp>
        <p:nvCxnSpPr>
          <p:cNvPr id="13" name="Ευθύγραμμο βέλος σύνδεσης 12">
            <a:extLst>
              <a:ext uri="{FF2B5EF4-FFF2-40B4-BE49-F238E27FC236}">
                <a16:creationId xmlns:a16="http://schemas.microsoft.com/office/drawing/2014/main" id="{0D70CC2F-B65A-482B-B102-5A8756DFCF79}"/>
              </a:ext>
            </a:extLst>
          </p:cNvPr>
          <p:cNvCxnSpPr/>
          <p:nvPr/>
        </p:nvCxnSpPr>
        <p:spPr>
          <a:xfrm flipV="1">
            <a:off x="2725445" y="1735585"/>
            <a:ext cx="337351" cy="492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2376376-E08F-4D17-A531-3296B729692E}"/>
              </a:ext>
            </a:extLst>
          </p:cNvPr>
          <p:cNvSpPr txBox="1"/>
          <p:nvPr/>
        </p:nvSpPr>
        <p:spPr>
          <a:xfrm>
            <a:off x="3081857" y="1550919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0,50 (</a:t>
            </a:r>
            <a:r>
              <a:rPr lang="en-US" dirty="0"/>
              <a:t>m)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Ορθογώνιο 15">
                <a:extLst>
                  <a:ext uri="{FF2B5EF4-FFF2-40B4-BE49-F238E27FC236}">
                    <a16:creationId xmlns:a16="http://schemas.microsoft.com/office/drawing/2014/main" id="{749257F3-D0FA-4E83-A051-0346BC68388E}"/>
                  </a:ext>
                </a:extLst>
              </p:cNvPr>
              <p:cNvSpPr/>
              <p:nvPr/>
            </p:nvSpPr>
            <p:spPr>
              <a:xfrm>
                <a:off x="2894120" y="2686886"/>
                <a:ext cx="5338833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el-GR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l-GR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b="0" i="0">
                                  <a:latin typeface="Cambria Math" panose="02040503050406030204" pitchFamily="18" charset="0"/>
                                </a:rPr>
                                <m:t>0,38+</m:t>
                              </m:r>
                              <m:d>
                                <m:dPr>
                                  <m:ctrlPr>
                                    <a:rPr lang="el-GR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b="0" i="0">
                                      <a:latin typeface="Cambria Math" panose="02040503050406030204" pitchFamily="18" charset="0"/>
                                    </a:rPr>
                                    <m:t>3,2−0,76</m:t>
                                  </m:r>
                                </m:e>
                              </m:d>
                              <m:r>
                                <a:rPr lang="el-GR" b="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l-GR" b="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b="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l-GR" b="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l-GR" b="0" i="0">
                                  <a:latin typeface="Cambria Math" panose="02040503050406030204" pitchFamily="18" charset="0"/>
                                </a:rPr>
                                <m:t>×0,61</m:t>
                              </m:r>
                            </m:e>
                          </m:d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=3,226 (</m:t>
                          </m:r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Ορθογώνιο 15">
                <a:extLst>
                  <a:ext uri="{FF2B5EF4-FFF2-40B4-BE49-F238E27FC236}">
                    <a16:creationId xmlns:a16="http://schemas.microsoft.com/office/drawing/2014/main" id="{749257F3-D0FA-4E83-A051-0346BC6838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4120" y="2686886"/>
                <a:ext cx="5338833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Ορθογώνιο 16">
                <a:extLst>
                  <a:ext uri="{FF2B5EF4-FFF2-40B4-BE49-F238E27FC236}">
                    <a16:creationId xmlns:a16="http://schemas.microsoft.com/office/drawing/2014/main" id="{79B8F6C2-0DC6-44C4-89E2-2C92BF40C666}"/>
                  </a:ext>
                </a:extLst>
              </p:cNvPr>
              <p:cNvSpPr/>
              <p:nvPr/>
            </p:nvSpPr>
            <p:spPr>
              <a:xfrm>
                <a:off x="2888022" y="3393238"/>
                <a:ext cx="48687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l-GR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b="0" i="0">
                                  <a:latin typeface="Cambria Math" panose="02040503050406030204" pitchFamily="18" charset="0"/>
                                </a:rPr>
                                <m:t>0,38+</m:t>
                              </m:r>
                              <m:d>
                                <m:dPr>
                                  <m:ctrlPr>
                                    <a:rPr lang="el-GR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b="0" i="0">
                                      <a:latin typeface="Cambria Math" panose="02040503050406030204" pitchFamily="18" charset="0"/>
                                    </a:rPr>
                                    <m:t>3,2−0,76</m:t>
                                  </m:r>
                                </m:e>
                              </m:d>
                              <m:r>
                                <a:rPr lang="el-GR" b="0" i="0">
                                  <a:latin typeface="Cambria Math" panose="02040503050406030204" pitchFamily="18" charset="0"/>
                                </a:rPr>
                                <m:t>+1,36</m:t>
                              </m:r>
                            </m:e>
                          </m:d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=4,18 (</m:t>
                          </m:r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Ορθογώνιο 16">
                <a:extLst>
                  <a:ext uri="{FF2B5EF4-FFF2-40B4-BE49-F238E27FC236}">
                    <a16:creationId xmlns:a16="http://schemas.microsoft.com/office/drawing/2014/main" id="{79B8F6C2-0DC6-44C4-89E2-2C92BF40C6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8022" y="3393238"/>
                <a:ext cx="4868705" cy="369332"/>
              </a:xfrm>
              <a:prstGeom prst="rect">
                <a:avLst/>
              </a:prstGeom>
              <a:blipFill>
                <a:blip r:embed="rId4"/>
                <a:stretch>
                  <a:fillRect t="-121667" r="-9148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Ορθογώνιο 17">
                <a:extLst>
                  <a:ext uri="{FF2B5EF4-FFF2-40B4-BE49-F238E27FC236}">
                    <a16:creationId xmlns:a16="http://schemas.microsoft.com/office/drawing/2014/main" id="{5F17F448-88B3-445F-A345-BEE4A019B46B}"/>
                  </a:ext>
                </a:extLst>
              </p:cNvPr>
              <p:cNvSpPr/>
              <p:nvPr/>
            </p:nvSpPr>
            <p:spPr>
              <a:xfrm>
                <a:off x="2922589" y="3790016"/>
                <a:ext cx="40591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el-GR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l-GR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b="0" i="0">
                                  <a:latin typeface="Cambria Math" panose="02040503050406030204" pitchFamily="18" charset="0"/>
                                </a:rPr>
                                <m:t>3,2+</m:t>
                              </m:r>
                              <m:d>
                                <m:dPr>
                                  <m:ctrlPr>
                                    <a:rPr lang="el-GR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b="0" i="0">
                                      <a:latin typeface="Cambria Math" panose="02040503050406030204" pitchFamily="18" charset="0"/>
                                    </a:rPr>
                                    <m:t>2,97−0,76</m:t>
                                  </m:r>
                                </m:e>
                              </m:d>
                            </m:e>
                          </m:d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=2,59 (</m:t>
                          </m:r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Ορθογώνιο 17">
                <a:extLst>
                  <a:ext uri="{FF2B5EF4-FFF2-40B4-BE49-F238E27FC236}">
                    <a16:creationId xmlns:a16="http://schemas.microsoft.com/office/drawing/2014/main" id="{5F17F448-88B3-445F-A345-BEE4A019B4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2589" y="3790016"/>
                <a:ext cx="4059188" cy="369332"/>
              </a:xfrm>
              <a:prstGeom prst="rect">
                <a:avLst/>
              </a:prstGeom>
              <a:blipFill>
                <a:blip r:embed="rId5"/>
                <a:stretch>
                  <a:fillRect t="-121667" r="-12312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Ορθογώνιο 18">
                <a:extLst>
                  <a:ext uri="{FF2B5EF4-FFF2-40B4-BE49-F238E27FC236}">
                    <a16:creationId xmlns:a16="http://schemas.microsoft.com/office/drawing/2014/main" id="{0EACE483-5930-4A7A-9FDE-01B5E3130210}"/>
                  </a:ext>
                </a:extLst>
              </p:cNvPr>
              <p:cNvSpPr/>
              <p:nvPr/>
            </p:nvSpPr>
            <p:spPr>
              <a:xfrm>
                <a:off x="2894120" y="4099204"/>
                <a:ext cx="373551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el-GR" b="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l-GR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b="0" i="0">
                                  <a:latin typeface="Cambria Math" panose="02040503050406030204" pitchFamily="18" charset="0"/>
                                </a:rPr>
                                <m:t>0,38+</m:t>
                              </m:r>
                              <m:f>
                                <m:fPr>
                                  <m:ctrlPr>
                                    <a:rPr lang="el-GR" b="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b="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l-GR" b="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l-GR" b="0" i="0">
                                  <a:latin typeface="Cambria Math" panose="02040503050406030204" pitchFamily="18" charset="0"/>
                                </a:rPr>
                                <m:t>×3,2</m:t>
                              </m:r>
                            </m:e>
                          </m:d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=2,513 (</m:t>
                          </m:r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9" name="Ορθογώνιο 18">
                <a:extLst>
                  <a:ext uri="{FF2B5EF4-FFF2-40B4-BE49-F238E27FC236}">
                    <a16:creationId xmlns:a16="http://schemas.microsoft.com/office/drawing/2014/main" id="{0EACE483-5930-4A7A-9FDE-01B5E31302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4120" y="4099204"/>
                <a:ext cx="3735510" cy="7146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6053DD40-B185-4D1C-B750-B20DD10B53FF}"/>
              </a:ext>
            </a:extLst>
          </p:cNvPr>
          <p:cNvSpPr txBox="1"/>
          <p:nvPr/>
        </p:nvSpPr>
        <p:spPr>
          <a:xfrm>
            <a:off x="348247" y="3481730"/>
            <a:ext cx="219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 </a:t>
            </a:r>
            <a:r>
              <a:rPr lang="el-GR" dirty="0"/>
              <a:t>το μεγαλύτερο από  </a:t>
            </a:r>
          </a:p>
        </p:txBody>
      </p:sp>
      <p:cxnSp>
        <p:nvCxnSpPr>
          <p:cNvPr id="22" name="Ευθύγραμμο βέλος σύνδεσης 21">
            <a:extLst>
              <a:ext uri="{FF2B5EF4-FFF2-40B4-BE49-F238E27FC236}">
                <a16:creationId xmlns:a16="http://schemas.microsoft.com/office/drawing/2014/main" id="{4D7AB1DF-992E-4BEE-B7BB-3B178F91E169}"/>
              </a:ext>
            </a:extLst>
          </p:cNvPr>
          <p:cNvCxnSpPr>
            <a:stCxn id="20" idx="3"/>
          </p:cNvCxnSpPr>
          <p:nvPr/>
        </p:nvCxnSpPr>
        <p:spPr>
          <a:xfrm flipV="1">
            <a:off x="2539014" y="3116062"/>
            <a:ext cx="443883" cy="550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Ευθύγραμμο βέλος σύνδεσης 23">
            <a:extLst>
              <a:ext uri="{FF2B5EF4-FFF2-40B4-BE49-F238E27FC236}">
                <a16:creationId xmlns:a16="http://schemas.microsoft.com/office/drawing/2014/main" id="{19388FD3-7EC5-4038-8ADB-08CF3DB619C3}"/>
              </a:ext>
            </a:extLst>
          </p:cNvPr>
          <p:cNvCxnSpPr>
            <a:stCxn id="20" idx="3"/>
          </p:cNvCxnSpPr>
          <p:nvPr/>
        </p:nvCxnSpPr>
        <p:spPr>
          <a:xfrm flipV="1">
            <a:off x="2539014" y="3559946"/>
            <a:ext cx="523782" cy="106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Ευθύγραμμο βέλος σύνδεσης 25">
            <a:extLst>
              <a:ext uri="{FF2B5EF4-FFF2-40B4-BE49-F238E27FC236}">
                <a16:creationId xmlns:a16="http://schemas.microsoft.com/office/drawing/2014/main" id="{8CF81EF6-1CB5-4EF7-9733-287A6CEE9E23}"/>
              </a:ext>
            </a:extLst>
          </p:cNvPr>
          <p:cNvCxnSpPr>
            <a:stCxn id="20" idx="3"/>
            <a:endCxn id="18" idx="1"/>
          </p:cNvCxnSpPr>
          <p:nvPr/>
        </p:nvCxnSpPr>
        <p:spPr>
          <a:xfrm>
            <a:off x="2539014" y="3666396"/>
            <a:ext cx="383575" cy="308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ύγραμμο βέλος σύνδεσης 27">
            <a:extLst>
              <a:ext uri="{FF2B5EF4-FFF2-40B4-BE49-F238E27FC236}">
                <a16:creationId xmlns:a16="http://schemas.microsoft.com/office/drawing/2014/main" id="{D93B4D44-E839-4655-AB14-89B44967102B}"/>
              </a:ext>
            </a:extLst>
          </p:cNvPr>
          <p:cNvCxnSpPr>
            <a:stCxn id="20" idx="3"/>
            <a:endCxn id="19" idx="1"/>
          </p:cNvCxnSpPr>
          <p:nvPr/>
        </p:nvCxnSpPr>
        <p:spPr>
          <a:xfrm>
            <a:off x="2539014" y="3666396"/>
            <a:ext cx="355106" cy="790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Εικόνα 29">
            <a:extLst>
              <a:ext uri="{FF2B5EF4-FFF2-40B4-BE49-F238E27FC236}">
                <a16:creationId xmlns:a16="http://schemas.microsoft.com/office/drawing/2014/main" id="{FB737143-F434-4CF6-AF0F-AFD2D4B7AE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42736" y="244791"/>
            <a:ext cx="3362528" cy="2346379"/>
          </a:xfrm>
          <a:prstGeom prst="rect">
            <a:avLst/>
          </a:prstGeom>
        </p:spPr>
      </p:pic>
      <p:pic>
        <p:nvPicPr>
          <p:cNvPr id="31" name="Εικόνα 30">
            <a:extLst>
              <a:ext uri="{FF2B5EF4-FFF2-40B4-BE49-F238E27FC236}">
                <a16:creationId xmlns:a16="http://schemas.microsoft.com/office/drawing/2014/main" id="{985E4CE1-F90D-4BDE-A19E-31BD03DF77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61928" y="2781422"/>
            <a:ext cx="3243336" cy="22228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2" name="Ορθογώνιο 31">
                <a:extLst>
                  <a:ext uri="{FF2B5EF4-FFF2-40B4-BE49-F238E27FC236}">
                    <a16:creationId xmlns:a16="http://schemas.microsoft.com/office/drawing/2014/main" id="{CDE67953-CAB4-46D3-80E0-1016542BD73C}"/>
                  </a:ext>
                </a:extLst>
              </p:cNvPr>
              <p:cNvSpPr/>
              <p:nvPr/>
            </p:nvSpPr>
            <p:spPr>
              <a:xfrm>
                <a:off x="4644815" y="1735585"/>
                <a:ext cx="15147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𝒍</m:t>
                          </m:r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=0,76 (</m:t>
                          </m:r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2" name="Ορθογώνιο 31">
                <a:extLst>
                  <a:ext uri="{FF2B5EF4-FFF2-40B4-BE49-F238E27FC236}">
                    <a16:creationId xmlns:a16="http://schemas.microsoft.com/office/drawing/2014/main" id="{CDE67953-CAB4-46D3-80E0-1016542BD7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815" y="1735585"/>
                <a:ext cx="1514774" cy="369332"/>
              </a:xfrm>
              <a:prstGeom prst="rect">
                <a:avLst/>
              </a:prstGeom>
              <a:blipFill>
                <a:blip r:embed="rId9"/>
                <a:stretch>
                  <a:fillRect t="-121667" r="-33468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Ορθογώνιο 32">
                <a:extLst>
                  <a:ext uri="{FF2B5EF4-FFF2-40B4-BE49-F238E27FC236}">
                    <a16:creationId xmlns:a16="http://schemas.microsoft.com/office/drawing/2014/main" id="{ECD0EF5C-C1A2-4E23-B7EA-825A2C959713}"/>
                  </a:ext>
                </a:extLst>
              </p:cNvPr>
              <p:cNvSpPr/>
              <p:nvPr/>
            </p:nvSpPr>
            <p:spPr>
              <a:xfrm>
                <a:off x="560759" y="4819644"/>
                <a:ext cx="17166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𝑆𝑀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5,6 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3" name="Ορθογώνιο 32">
                <a:extLst>
                  <a:ext uri="{FF2B5EF4-FFF2-40B4-BE49-F238E27FC236}">
                    <a16:creationId xmlns:a16="http://schemas.microsoft.com/office/drawing/2014/main" id="{ECD0EF5C-C1A2-4E23-B7EA-825A2C9597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59" y="4819644"/>
                <a:ext cx="1716688" cy="369332"/>
              </a:xfrm>
              <a:prstGeom prst="rect">
                <a:avLst/>
              </a:prstGeom>
              <a:blipFill>
                <a:blip r:embed="rId10"/>
                <a:stretch>
                  <a:fillRect t="-121667" r="-29078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583965A7-1999-4C9E-8746-4AA878DB1AEA}"/>
              </a:ext>
            </a:extLst>
          </p:cNvPr>
          <p:cNvSpPr txBox="1"/>
          <p:nvPr/>
        </p:nvSpPr>
        <p:spPr>
          <a:xfrm>
            <a:off x="93804" y="5430459"/>
            <a:ext cx="3589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Οπότε στο πάχος στεγανών εδρών :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Ορθογώνιο 34">
                <a:extLst>
                  <a:ext uri="{FF2B5EF4-FFF2-40B4-BE49-F238E27FC236}">
                    <a16:creationId xmlns:a16="http://schemas.microsoft.com/office/drawing/2014/main" id="{31900EA8-8911-42EC-B507-924F6CFC1769}"/>
                  </a:ext>
                </a:extLst>
              </p:cNvPr>
              <p:cNvSpPr/>
              <p:nvPr/>
            </p:nvSpPr>
            <p:spPr>
              <a:xfrm>
                <a:off x="93804" y="5799791"/>
                <a:ext cx="2230098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l-GR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760</m:t>
                          </m:r>
                        </m:num>
                        <m:den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50</m:t>
                          </m:r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l-GR" b="0" i="0">
                          <a:latin typeface="Cambria Math" panose="02040503050406030204" pitchFamily="18" charset="0"/>
                        </a:rPr>
                        <m:t>=1,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52</m:t>
                      </m:r>
                      <m:r>
                        <a:rPr lang="el-GR" b="0" i="0">
                          <a:latin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5" name="Ορθογώνιο 34">
                <a:extLst>
                  <a:ext uri="{FF2B5EF4-FFF2-40B4-BE49-F238E27FC236}">
                    <a16:creationId xmlns:a16="http://schemas.microsoft.com/office/drawing/2014/main" id="{31900EA8-8911-42EC-B507-924F6CFC17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04" y="5799791"/>
                <a:ext cx="2230098" cy="61279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Ορθογώνιο 35">
                <a:extLst>
                  <a:ext uri="{FF2B5EF4-FFF2-40B4-BE49-F238E27FC236}">
                    <a16:creationId xmlns:a16="http://schemas.microsoft.com/office/drawing/2014/main" id="{D3CF27DC-5AEE-43BD-80DB-EA58082A4718}"/>
                  </a:ext>
                </a:extLst>
              </p:cNvPr>
              <p:cNvSpPr/>
              <p:nvPr/>
            </p:nvSpPr>
            <p:spPr>
              <a:xfrm>
                <a:off x="2319762" y="5947715"/>
                <a:ext cx="12410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l-GR" b="0" i="0">
                          <a:latin typeface="Cambria Math" panose="02040503050406030204" pitchFamily="18" charset="0"/>
                        </a:rPr>
                        <m:t>=0,9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56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6" name="Ορθογώνιο 35">
                <a:extLst>
                  <a:ext uri="{FF2B5EF4-FFF2-40B4-BE49-F238E27FC236}">
                    <a16:creationId xmlns:a16="http://schemas.microsoft.com/office/drawing/2014/main" id="{D3CF27DC-5AEE-43BD-80DB-EA58082A47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762" y="5947715"/>
                <a:ext cx="1241045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Ορθογώνιο 36">
                <a:extLst>
                  <a:ext uri="{FF2B5EF4-FFF2-40B4-BE49-F238E27FC236}">
                    <a16:creationId xmlns:a16="http://schemas.microsoft.com/office/drawing/2014/main" id="{15EF395C-7D99-4018-821D-79F38034D1CE}"/>
                  </a:ext>
                </a:extLst>
              </p:cNvPr>
              <p:cNvSpPr/>
              <p:nvPr/>
            </p:nvSpPr>
            <p:spPr>
              <a:xfrm>
                <a:off x="5289382" y="5947715"/>
                <a:ext cx="17404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l-GR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6,34</m:t>
                      </m:r>
                      <m:r>
                        <a:rPr lang="el-GR" b="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l-GR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𝒎𝒎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7" name="Ορθογώνιο 36">
                <a:extLst>
                  <a:ext uri="{FF2B5EF4-FFF2-40B4-BE49-F238E27FC236}">
                    <a16:creationId xmlns:a16="http://schemas.microsoft.com/office/drawing/2014/main" id="{15EF395C-7D99-4018-821D-79F38034D1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9382" y="5947715"/>
                <a:ext cx="1740413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Ορθογώνιο 37">
                <a:extLst>
                  <a:ext uri="{FF2B5EF4-FFF2-40B4-BE49-F238E27FC236}">
                    <a16:creationId xmlns:a16="http://schemas.microsoft.com/office/drawing/2014/main" id="{F6F495EE-8FF4-4F72-BD8E-14D2D2C46341}"/>
                  </a:ext>
                </a:extLst>
              </p:cNvPr>
              <p:cNvSpPr/>
              <p:nvPr/>
            </p:nvSpPr>
            <p:spPr>
              <a:xfrm>
                <a:off x="3614472" y="5899486"/>
                <a:ext cx="17411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𝟓𝟎𝟎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𝒎𝒎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8" name="Ορθογώνιο 37">
                <a:extLst>
                  <a:ext uri="{FF2B5EF4-FFF2-40B4-BE49-F238E27FC236}">
                    <a16:creationId xmlns:a16="http://schemas.microsoft.com/office/drawing/2014/main" id="{F6F495EE-8FF4-4F72-BD8E-14D2D2C463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472" y="5899486"/>
                <a:ext cx="1741182" cy="369332"/>
              </a:xfrm>
              <a:prstGeom prst="rect">
                <a:avLst/>
              </a:prstGeom>
              <a:blipFill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A297FBAC-3E24-40EA-A258-40246A1F73D9}"/>
              </a:ext>
            </a:extLst>
          </p:cNvPr>
          <p:cNvSpPr txBox="1"/>
          <p:nvPr/>
        </p:nvSpPr>
        <p:spPr>
          <a:xfrm>
            <a:off x="7392739" y="6019900"/>
            <a:ext cx="2731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Επιλέγεται </a:t>
            </a:r>
            <a:r>
              <a:rPr lang="en-US" dirty="0"/>
              <a:t>7(mm)</a:t>
            </a:r>
            <a:r>
              <a:rPr lang="el-GR" dirty="0"/>
              <a:t> ή</a:t>
            </a:r>
            <a:r>
              <a:rPr lang="en-US" dirty="0"/>
              <a:t> 8(mm)</a:t>
            </a:r>
            <a:endParaRPr lang="el-GR" dirty="0"/>
          </a:p>
        </p:txBody>
      </p:sp>
      <p:cxnSp>
        <p:nvCxnSpPr>
          <p:cNvPr id="42" name="Ευθεία γραμμή σύνδεσης 41">
            <a:extLst>
              <a:ext uri="{FF2B5EF4-FFF2-40B4-BE49-F238E27FC236}">
                <a16:creationId xmlns:a16="http://schemas.microsoft.com/office/drawing/2014/main" id="{57F188A6-C0D1-443B-88CB-8B1EDEB7D2DE}"/>
              </a:ext>
            </a:extLst>
          </p:cNvPr>
          <p:cNvCxnSpPr/>
          <p:nvPr/>
        </p:nvCxnSpPr>
        <p:spPr>
          <a:xfrm>
            <a:off x="93804" y="5344357"/>
            <a:ext cx="119265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160FE18-0ECA-4B34-A0A6-B5B6F59D98B7}"/>
              </a:ext>
            </a:extLst>
          </p:cNvPr>
          <p:cNvSpPr txBox="1"/>
          <p:nvPr/>
        </p:nvSpPr>
        <p:spPr>
          <a:xfrm>
            <a:off x="2157275" y="6514521"/>
            <a:ext cx="7488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ΝΑΥΠΗΓΙΚΟ ΚΑΤΑΣΚΕΥΑΣΤΙΚΟ ΣΧΕΔΙΟ ΧΕΙΜΕΡΙΝΟ ΕΞΑΜΗΝΟ 2023 – 2024 Γεώργιος Κ. Χατζηκωνσταντής </a:t>
            </a: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CB74FD63-C166-45A1-82CE-47F1C761C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3866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879FECDB-3F6F-4F3D-9575-0469FD628382}"/>
              </a:ext>
            </a:extLst>
          </p:cNvPr>
          <p:cNvSpPr/>
          <p:nvPr/>
        </p:nvSpPr>
        <p:spPr>
          <a:xfrm>
            <a:off x="435420" y="234804"/>
            <a:ext cx="1484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4</a:t>
            </a:r>
            <a:r>
              <a:rPr lang="el-GR" b="1" u="sng" baseline="30000" dirty="0"/>
              <a:t>ο</a:t>
            </a:r>
            <a:r>
              <a:rPr lang="el-GR" b="1" u="sng" dirty="0"/>
              <a:t>  ΕΡΩΤΗΜΑ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436585-3329-455D-B721-9B87F48D9F01}"/>
              </a:ext>
            </a:extLst>
          </p:cNvPr>
          <p:cNvSpPr txBox="1"/>
          <p:nvPr/>
        </p:nvSpPr>
        <p:spPr>
          <a:xfrm>
            <a:off x="2251969" y="234804"/>
            <a:ext cx="712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Ενισχυτικά ανοικτών εδρών (</a:t>
            </a:r>
            <a:r>
              <a:rPr lang="en-US" b="1" u="sng" dirty="0"/>
              <a:t>ABS, </a:t>
            </a:r>
            <a:r>
              <a:rPr lang="el-GR" b="1" u="sng" dirty="0"/>
              <a:t>3-2-4/7)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>
                <a:extLst>
                  <a:ext uri="{FF2B5EF4-FFF2-40B4-BE49-F238E27FC236}">
                    <a16:creationId xmlns:a16="http://schemas.microsoft.com/office/drawing/2014/main" id="{DB2EA417-087D-4628-A952-00C51910011D}"/>
                  </a:ext>
                </a:extLst>
              </p:cNvPr>
              <p:cNvSpPr/>
              <p:nvPr/>
            </p:nvSpPr>
            <p:spPr>
              <a:xfrm>
                <a:off x="435420" y="1353390"/>
                <a:ext cx="35754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𝑆𝑀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=7,8×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 (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Ορθογώνιο 5">
                <a:extLst>
                  <a:ext uri="{FF2B5EF4-FFF2-40B4-BE49-F238E27FC236}">
                    <a16:creationId xmlns:a16="http://schemas.microsoft.com/office/drawing/2014/main" id="{DB2EA417-087D-4628-A952-00C5191001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0" y="1353390"/>
                <a:ext cx="3575402" cy="369332"/>
              </a:xfrm>
              <a:prstGeom prst="rect">
                <a:avLst/>
              </a:prstGeom>
              <a:blipFill>
                <a:blip r:embed="rId2"/>
                <a:stretch>
                  <a:fillRect t="-119672" r="-13969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3ED6A3CC-0438-4B36-8347-618CC3642D06}"/>
              </a:ext>
            </a:extLst>
          </p:cNvPr>
          <p:cNvCxnSpPr/>
          <p:nvPr/>
        </p:nvCxnSpPr>
        <p:spPr>
          <a:xfrm flipV="1">
            <a:off x="1793289" y="1118586"/>
            <a:ext cx="0" cy="337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75C19FF-C12C-4951-AEAF-6D3173A3098A}"/>
              </a:ext>
            </a:extLst>
          </p:cNvPr>
          <p:cNvSpPr txBox="1"/>
          <p:nvPr/>
        </p:nvSpPr>
        <p:spPr>
          <a:xfrm>
            <a:off x="1555083" y="82073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1,0</a:t>
            </a:r>
          </a:p>
        </p:txBody>
      </p: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F437ED3C-D14C-4661-B1E6-F359D33190EF}"/>
              </a:ext>
            </a:extLst>
          </p:cNvPr>
          <p:cNvCxnSpPr/>
          <p:nvPr/>
        </p:nvCxnSpPr>
        <p:spPr>
          <a:xfrm flipV="1">
            <a:off x="2574524" y="1118586"/>
            <a:ext cx="0" cy="337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098E067-BA42-4C08-ADC5-4F9F8407EAE3}"/>
              </a:ext>
            </a:extLst>
          </p:cNvPr>
          <p:cNvSpPr txBox="1"/>
          <p:nvPr/>
        </p:nvSpPr>
        <p:spPr>
          <a:xfrm>
            <a:off x="2251969" y="794097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0,525 (</a:t>
            </a:r>
            <a:r>
              <a:rPr lang="en-US" dirty="0"/>
              <a:t>m)</a:t>
            </a:r>
            <a:endParaRPr lang="el-GR" dirty="0"/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EF2BDBBC-EA05-4F4D-832C-CE591861ECDD}"/>
              </a:ext>
            </a:extLst>
          </p:cNvPr>
          <p:cNvSpPr/>
          <p:nvPr/>
        </p:nvSpPr>
        <p:spPr>
          <a:xfrm>
            <a:off x="3663284" y="820730"/>
            <a:ext cx="971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  <a:r>
              <a:rPr lang="el-GR" dirty="0"/>
              <a:t>,5</a:t>
            </a:r>
            <a:r>
              <a:rPr lang="en-US" dirty="0"/>
              <a:t>0</a:t>
            </a:r>
            <a:r>
              <a:rPr lang="el-GR" dirty="0"/>
              <a:t> (</a:t>
            </a:r>
            <a:r>
              <a:rPr lang="en-US" dirty="0"/>
              <a:t>m)</a:t>
            </a:r>
            <a:endParaRPr lang="el-GR" dirty="0"/>
          </a:p>
        </p:txBody>
      </p:sp>
      <p:cxnSp>
        <p:nvCxnSpPr>
          <p:cNvPr id="17" name="Ευθύγραμμο βέλος σύνδεσης 16">
            <a:extLst>
              <a:ext uri="{FF2B5EF4-FFF2-40B4-BE49-F238E27FC236}">
                <a16:creationId xmlns:a16="http://schemas.microsoft.com/office/drawing/2014/main" id="{3A211086-E775-4086-B342-4ABFC7EC1EAF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3151159" y="1005396"/>
            <a:ext cx="512125" cy="281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>
            <a:extLst>
              <a:ext uri="{FF2B5EF4-FFF2-40B4-BE49-F238E27FC236}">
                <a16:creationId xmlns:a16="http://schemas.microsoft.com/office/drawing/2014/main" id="{E4ABB0ED-9499-4BC5-868C-EEB6E323D8FC}"/>
              </a:ext>
            </a:extLst>
          </p:cNvPr>
          <p:cNvCxnSpPr/>
          <p:nvPr/>
        </p:nvCxnSpPr>
        <p:spPr>
          <a:xfrm flipV="1">
            <a:off x="3027285" y="1287262"/>
            <a:ext cx="123874" cy="168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Εικόνα 20">
            <a:extLst>
              <a:ext uri="{FF2B5EF4-FFF2-40B4-BE49-F238E27FC236}">
                <a16:creationId xmlns:a16="http://schemas.microsoft.com/office/drawing/2014/main" id="{D3D1417D-A0AD-44CA-BD60-5C70773BBB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9283" y="630374"/>
            <a:ext cx="5567297" cy="304773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5B3A6A6-7037-4498-9D23-66BC0C5CB67D}"/>
              </a:ext>
            </a:extLst>
          </p:cNvPr>
          <p:cNvSpPr txBox="1"/>
          <p:nvPr/>
        </p:nvSpPr>
        <p:spPr>
          <a:xfrm>
            <a:off x="272868" y="2962468"/>
            <a:ext cx="4175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α) Νομείς (εγκάρσια ενισχυτικά πυθμένα) </a:t>
            </a:r>
          </a:p>
        </p:txBody>
      </p:sp>
      <p:sp>
        <p:nvSpPr>
          <p:cNvPr id="23" name="Ορθογώνιο 22">
            <a:extLst>
              <a:ext uri="{FF2B5EF4-FFF2-40B4-BE49-F238E27FC236}">
                <a16:creationId xmlns:a16="http://schemas.microsoft.com/office/drawing/2014/main" id="{E612F850-D0D7-4586-B858-391EA4A81584}"/>
              </a:ext>
            </a:extLst>
          </p:cNvPr>
          <p:cNvSpPr/>
          <p:nvPr/>
        </p:nvSpPr>
        <p:spPr>
          <a:xfrm>
            <a:off x="204385" y="4706954"/>
            <a:ext cx="5540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β) </a:t>
            </a:r>
            <a:r>
              <a:rPr lang="el-GR" dirty="0" err="1"/>
              <a:t>Αντινομείς</a:t>
            </a:r>
            <a:r>
              <a:rPr lang="el-GR" dirty="0"/>
              <a:t> (εγκάρσια ενισχυτικά οροφής διπύθμενου)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Ορθογώνιο 23">
                <a:extLst>
                  <a:ext uri="{FF2B5EF4-FFF2-40B4-BE49-F238E27FC236}">
                    <a16:creationId xmlns:a16="http://schemas.microsoft.com/office/drawing/2014/main" id="{18F5D6C9-C1E8-4875-9399-C29BC2EB17F0}"/>
                  </a:ext>
                </a:extLst>
              </p:cNvPr>
              <p:cNvSpPr/>
              <p:nvPr/>
            </p:nvSpPr>
            <p:spPr>
              <a:xfrm>
                <a:off x="1083418" y="3469542"/>
                <a:ext cx="16734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=2,97 (</m:t>
                          </m:r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Ορθογώνιο 23">
                <a:extLst>
                  <a:ext uri="{FF2B5EF4-FFF2-40B4-BE49-F238E27FC236}">
                    <a16:creationId xmlns:a16="http://schemas.microsoft.com/office/drawing/2014/main" id="{18F5D6C9-C1E8-4875-9399-C29BC2EB17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418" y="3469542"/>
                <a:ext cx="1673407" cy="369332"/>
              </a:xfrm>
              <a:prstGeom prst="rect">
                <a:avLst/>
              </a:prstGeom>
              <a:blipFill>
                <a:blip r:embed="rId4"/>
                <a:stretch>
                  <a:fillRect t="-119672" r="-30292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Ορθογώνιο 24">
                <a:extLst>
                  <a:ext uri="{FF2B5EF4-FFF2-40B4-BE49-F238E27FC236}">
                    <a16:creationId xmlns:a16="http://schemas.microsoft.com/office/drawing/2014/main" id="{47FD0861-B989-44DB-A326-4A5F1F5FA4BE}"/>
                  </a:ext>
                </a:extLst>
              </p:cNvPr>
              <p:cNvSpPr/>
              <p:nvPr/>
            </p:nvSpPr>
            <p:spPr>
              <a:xfrm>
                <a:off x="1071295" y="3919917"/>
                <a:ext cx="24256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0,67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=2,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144</m:t>
                          </m:r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5" name="Ορθογώνιο 24">
                <a:extLst>
                  <a:ext uri="{FF2B5EF4-FFF2-40B4-BE49-F238E27FC236}">
                    <a16:creationId xmlns:a16="http://schemas.microsoft.com/office/drawing/2014/main" id="{47FD0861-B989-44DB-A326-4A5F1F5FA4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295" y="3919917"/>
                <a:ext cx="2425600" cy="369332"/>
              </a:xfrm>
              <a:prstGeom prst="rect">
                <a:avLst/>
              </a:prstGeom>
              <a:blipFill>
                <a:blip r:embed="rId5"/>
                <a:stretch>
                  <a:fillRect t="-119672" r="-20603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Ευθεία γραμμή σύνδεσης 26">
            <a:extLst>
              <a:ext uri="{FF2B5EF4-FFF2-40B4-BE49-F238E27FC236}">
                <a16:creationId xmlns:a16="http://schemas.microsoft.com/office/drawing/2014/main" id="{2F59CF27-918D-4A06-8F6C-A1C9374192F5}"/>
              </a:ext>
            </a:extLst>
          </p:cNvPr>
          <p:cNvCxnSpPr/>
          <p:nvPr/>
        </p:nvCxnSpPr>
        <p:spPr>
          <a:xfrm>
            <a:off x="3407221" y="3429000"/>
            <a:ext cx="0" cy="909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F9D1FE6-F87C-429B-8D55-859006370FC7}"/>
              </a:ext>
            </a:extLst>
          </p:cNvPr>
          <p:cNvSpPr txBox="1"/>
          <p:nvPr/>
        </p:nvSpPr>
        <p:spPr>
          <a:xfrm>
            <a:off x="435420" y="362644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endParaRPr lang="el-GR" dirty="0"/>
          </a:p>
        </p:txBody>
      </p:sp>
      <p:cxnSp>
        <p:nvCxnSpPr>
          <p:cNvPr id="30" name="Ευθύγραμμο βέλος σύνδεσης 29">
            <a:extLst>
              <a:ext uri="{FF2B5EF4-FFF2-40B4-BE49-F238E27FC236}">
                <a16:creationId xmlns:a16="http://schemas.microsoft.com/office/drawing/2014/main" id="{C957E34F-7209-4D6A-9675-2E833F016B1C}"/>
              </a:ext>
            </a:extLst>
          </p:cNvPr>
          <p:cNvCxnSpPr>
            <a:stCxn id="28" idx="3"/>
          </p:cNvCxnSpPr>
          <p:nvPr/>
        </p:nvCxnSpPr>
        <p:spPr>
          <a:xfrm flipV="1">
            <a:off x="741914" y="3654208"/>
            <a:ext cx="435857" cy="156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ύγραμμο βέλος σύνδεσης 31">
            <a:extLst>
              <a:ext uri="{FF2B5EF4-FFF2-40B4-BE49-F238E27FC236}">
                <a16:creationId xmlns:a16="http://schemas.microsoft.com/office/drawing/2014/main" id="{5986414C-ECA3-4C91-AD76-714C51326AF7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741914" y="3811108"/>
            <a:ext cx="435857" cy="265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Ορθογώνιο 33">
                <a:extLst>
                  <a:ext uri="{FF2B5EF4-FFF2-40B4-BE49-F238E27FC236}">
                    <a16:creationId xmlns:a16="http://schemas.microsoft.com/office/drawing/2014/main" id="{42D953AD-DD16-43D6-A197-C42FF8A36A00}"/>
                  </a:ext>
                </a:extLst>
              </p:cNvPr>
              <p:cNvSpPr/>
              <p:nvPr/>
            </p:nvSpPr>
            <p:spPr>
              <a:xfrm>
                <a:off x="5409460" y="3621702"/>
                <a:ext cx="20244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𝑆𝑀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7,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36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 (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4" name="Ορθογώνιο 33">
                <a:extLst>
                  <a:ext uri="{FF2B5EF4-FFF2-40B4-BE49-F238E27FC236}">
                    <a16:creationId xmlns:a16="http://schemas.microsoft.com/office/drawing/2014/main" id="{42D953AD-DD16-43D6-A197-C42FF8A36A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460" y="3621702"/>
                <a:ext cx="2024464" cy="369332"/>
              </a:xfrm>
              <a:prstGeom prst="rect">
                <a:avLst/>
              </a:prstGeom>
              <a:blipFill>
                <a:blip r:embed="rId6"/>
                <a:stretch>
                  <a:fillRect t="-119672" r="-25301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Ορθογώνιο 34">
                <a:extLst>
                  <a:ext uri="{FF2B5EF4-FFF2-40B4-BE49-F238E27FC236}">
                    <a16:creationId xmlns:a16="http://schemas.microsoft.com/office/drawing/2014/main" id="{F4A7D8A9-71CB-4573-A1D7-D40AEA4AE6D9}"/>
                  </a:ext>
                </a:extLst>
              </p:cNvPr>
              <p:cNvSpPr/>
              <p:nvPr/>
            </p:nvSpPr>
            <p:spPr>
              <a:xfrm>
                <a:off x="449806" y="5394710"/>
                <a:ext cx="37173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2,97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−0,76)</m:t>
                          </m:r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5" name="Ορθογώνιο 34">
                <a:extLst>
                  <a:ext uri="{FF2B5EF4-FFF2-40B4-BE49-F238E27FC236}">
                    <a16:creationId xmlns:a16="http://schemas.microsoft.com/office/drawing/2014/main" id="{F4A7D8A9-71CB-4573-A1D7-D40AEA4AE6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06" y="5394710"/>
                <a:ext cx="3717300" cy="369332"/>
              </a:xfrm>
              <a:prstGeom prst="rect">
                <a:avLst/>
              </a:prstGeom>
              <a:blipFill>
                <a:blip r:embed="rId7"/>
                <a:stretch>
                  <a:fillRect t="-119672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Ευθύγραμμο βέλος σύνδεσης 36">
            <a:extLst>
              <a:ext uri="{FF2B5EF4-FFF2-40B4-BE49-F238E27FC236}">
                <a16:creationId xmlns:a16="http://schemas.microsoft.com/office/drawing/2014/main" id="{5FA7E14A-90E1-45EB-A466-B2224D7A5BC8}"/>
              </a:ext>
            </a:extLst>
          </p:cNvPr>
          <p:cNvCxnSpPr/>
          <p:nvPr/>
        </p:nvCxnSpPr>
        <p:spPr>
          <a:xfrm>
            <a:off x="3475049" y="3832584"/>
            <a:ext cx="3746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Ορθογώνιο 37">
                <a:extLst>
                  <a:ext uri="{FF2B5EF4-FFF2-40B4-BE49-F238E27FC236}">
                    <a16:creationId xmlns:a16="http://schemas.microsoft.com/office/drawing/2014/main" id="{F072BE55-669E-40F3-8B0B-444E8E8E5B5E}"/>
                  </a:ext>
                </a:extLst>
              </p:cNvPr>
              <p:cNvSpPr/>
              <p:nvPr/>
            </p:nvSpPr>
            <p:spPr>
              <a:xfrm>
                <a:off x="3798321" y="3621702"/>
                <a:ext cx="15564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l-GR" b="0" i="0">
                              <a:latin typeface="Cambria Math" panose="02040503050406030204" pitchFamily="18" charset="0"/>
                            </a:rPr>
                            <m:t>=2,97 (</m:t>
                          </m:r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8" name="Ορθογώνιο 37">
                <a:extLst>
                  <a:ext uri="{FF2B5EF4-FFF2-40B4-BE49-F238E27FC236}">
                    <a16:creationId xmlns:a16="http://schemas.microsoft.com/office/drawing/2014/main" id="{F072BE55-669E-40F3-8B0B-444E8E8E5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321" y="3621702"/>
                <a:ext cx="1556452" cy="369332"/>
              </a:xfrm>
              <a:prstGeom prst="rect">
                <a:avLst/>
              </a:prstGeom>
              <a:blipFill>
                <a:blip r:embed="rId8"/>
                <a:stretch>
                  <a:fillRect t="-119672" r="-32941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Βέλος: Δεξιό 38">
            <a:extLst>
              <a:ext uri="{FF2B5EF4-FFF2-40B4-BE49-F238E27FC236}">
                <a16:creationId xmlns:a16="http://schemas.microsoft.com/office/drawing/2014/main" id="{7F146938-F683-4914-9B3B-72F2976B586F}"/>
              </a:ext>
            </a:extLst>
          </p:cNvPr>
          <p:cNvSpPr/>
          <p:nvPr/>
        </p:nvSpPr>
        <p:spPr>
          <a:xfrm>
            <a:off x="5266707" y="3749594"/>
            <a:ext cx="230819" cy="113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Ορθογώνιο 39">
                <a:extLst>
                  <a:ext uri="{FF2B5EF4-FFF2-40B4-BE49-F238E27FC236}">
                    <a16:creationId xmlns:a16="http://schemas.microsoft.com/office/drawing/2014/main" id="{8B16E085-EF12-4A6C-BF59-434FA8CA1FED}"/>
                  </a:ext>
                </a:extLst>
              </p:cNvPr>
              <p:cNvSpPr/>
              <p:nvPr/>
            </p:nvSpPr>
            <p:spPr>
              <a:xfrm>
                <a:off x="4645403" y="5418134"/>
                <a:ext cx="20244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𝑆𝑀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36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 (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0" name="Ορθογώνιο 39">
                <a:extLst>
                  <a:ext uri="{FF2B5EF4-FFF2-40B4-BE49-F238E27FC236}">
                    <a16:creationId xmlns:a16="http://schemas.microsoft.com/office/drawing/2014/main" id="{8B16E085-EF12-4A6C-BF59-434FA8CA1F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403" y="5418134"/>
                <a:ext cx="2024465" cy="369332"/>
              </a:xfrm>
              <a:prstGeom prst="rect">
                <a:avLst/>
              </a:prstGeom>
              <a:blipFill>
                <a:blip r:embed="rId9"/>
                <a:stretch>
                  <a:fillRect t="-121667" r="-25301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Βέλος: Δεξιό 40">
            <a:extLst>
              <a:ext uri="{FF2B5EF4-FFF2-40B4-BE49-F238E27FC236}">
                <a16:creationId xmlns:a16="http://schemas.microsoft.com/office/drawing/2014/main" id="{E87D7E2F-9F6E-4C58-A435-6940F89FAAD8}"/>
              </a:ext>
            </a:extLst>
          </p:cNvPr>
          <p:cNvSpPr/>
          <p:nvPr/>
        </p:nvSpPr>
        <p:spPr>
          <a:xfrm>
            <a:off x="4149154" y="5579376"/>
            <a:ext cx="413968" cy="110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FA3AE8F-FBD3-4A9F-9BC2-2EA93A03B8B9}"/>
              </a:ext>
            </a:extLst>
          </p:cNvPr>
          <p:cNvSpPr txBox="1"/>
          <p:nvPr/>
        </p:nvSpPr>
        <p:spPr>
          <a:xfrm>
            <a:off x="2121764" y="6444292"/>
            <a:ext cx="7488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ΝΑΥΠΗΓΙΚΟ ΚΑΤΑΣΚΕΥΑΣΤΙΚΟ ΣΧΕΔΙΟ ΧΕΙΜΕΡΙΝΟ ΕΞΑΜΗΝΟ 2023 – 2024 Γεώργιος Κ. Χατζηκωνσταντής </a:t>
            </a: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BDC457CC-B504-46A8-99B1-54F1A4057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2CA9-870B-4F65-8E43-23E96ECF6D91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129244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881</Words>
  <Application>Microsoft Office PowerPoint</Application>
  <PresentationFormat>Ευρεία οθόνη</PresentationFormat>
  <Paragraphs>176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UNIWA</dc:creator>
  <cp:lastModifiedBy>UNIWA</cp:lastModifiedBy>
  <cp:revision>42</cp:revision>
  <dcterms:created xsi:type="dcterms:W3CDTF">2024-02-01T21:17:43Z</dcterms:created>
  <dcterms:modified xsi:type="dcterms:W3CDTF">2024-02-05T11:29:46Z</dcterms:modified>
</cp:coreProperties>
</file>