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9B94F-21F5-4221-9E03-38996587140F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33EC0-C343-43A1-801B-5F079E9992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5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1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DFB7-C004-4B1D-B34D-D875DE6D9FE2}" type="datetime1">
              <a:rPr lang="el-GR" smtClean="0"/>
              <a:t>10/12/2020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19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E3EC-65DA-4EC0-8FE4-E75DD395BF74}" type="datetime1">
              <a:rPr lang="el-GR" smtClean="0"/>
              <a:t>10/12/2020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1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554A-57FE-4A8E-A2B4-450D0E1E4A8E}" type="datetime1">
              <a:rPr lang="el-GR" smtClean="0"/>
              <a:t>10/12/2020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80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A241-DFD8-4352-8E85-EF78DAF025E9}" type="datetime1">
              <a:rPr lang="el-GR" smtClean="0"/>
              <a:t>10/12/2020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0A75-440B-4D8C-8BC4-FCF26644606D}" type="datetime1">
              <a:rPr lang="el-GR" smtClean="0"/>
              <a:t>10/12/2020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7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CCA2-5403-4E94-B39D-1A73A22D8D2A}" type="datetime1">
              <a:rPr lang="el-GR" smtClean="0"/>
              <a:t>10/12/2020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9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4D6-1A83-40E1-87E1-9987E0F585BA}" type="datetime1">
              <a:rPr lang="el-GR" smtClean="0"/>
              <a:t>10/12/2020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4D69-AFC8-41ED-A0FD-14733112F755}" type="datetime1">
              <a:rPr lang="el-GR" smtClean="0"/>
              <a:t>10/12/2020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14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AFB-904A-4CBD-9C03-A846CBFA7D12}" type="datetime1">
              <a:rPr lang="el-GR" smtClean="0"/>
              <a:t>10/12/2020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94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1722-CE9B-4863-95D1-ADC6CA1D7698}" type="datetime1">
              <a:rPr lang="el-GR" smtClean="0"/>
              <a:t>10/12/2020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0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14BE-4C9D-450A-846B-0568C2DC3579}" type="datetime1">
              <a:rPr lang="el-GR" smtClean="0"/>
              <a:t>10/12/2020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57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EEE5-7456-430D-B278-6072F84A34E6}" type="datetime1">
              <a:rPr lang="el-GR" smtClean="0"/>
              <a:t>10/12/2020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45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5.emf"/><Relationship Id="rId7" Type="http://schemas.openxmlformats.org/officeDocument/2006/relationships/image" Target="../media/image28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18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ΠΑΡΑΔΕΙΓΜΑΤΑ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478" y="959072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πίεση 40 </a:t>
            </a:r>
            <a:r>
              <a:rPr lang="en-US" dirty="0" smtClean="0"/>
              <a:t>(bar)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6864" y="2238532"/>
                <a:ext cx="2296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2238532"/>
                <a:ext cx="2296398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061" r="-531" b="-108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0508" y="3148660"/>
                <a:ext cx="141224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08" y="3148660"/>
                <a:ext cx="1412246" cy="516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2670" y="4456176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θερμοκρασία 110 </a:t>
            </a:r>
            <a:r>
              <a:rPr lang="en-US" dirty="0" smtClean="0"/>
              <a:t>(C)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62670" y="205556"/>
            <a:ext cx="178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 1</a:t>
            </a:r>
            <a:endParaRPr lang="el-GR" b="1" u="sng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50592" y="63563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176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200 </a:t>
            </a:r>
            <a:r>
              <a:rPr lang="en-US" dirty="0" smtClean="0"/>
              <a:t>(kg)</a:t>
            </a:r>
            <a:r>
              <a:rPr lang="el-GR" dirty="0" smtClean="0"/>
              <a:t> είναι σε πίεση 30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0,42.  Να υπολογιστεί ο βαθμός ξηρότητας του μίγματος όταν θερμανθεί με 18.000 (</a:t>
            </a:r>
            <a:r>
              <a:rPr lang="en-US" dirty="0" smtClean="0"/>
              <a:t>kJ)</a:t>
            </a:r>
            <a:r>
              <a:rPr lang="el-GR" dirty="0" smtClean="0"/>
              <a:t>  στην ίδια πίεση , το έργο  και η θερμότητα μετά τη μεταβολή.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644" r="-81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920" r="-73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18.000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060704" y="2670048"/>
            <a:ext cx="256032" cy="67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99" r="-108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072384" y="2206752"/>
            <a:ext cx="0" cy="261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169408" y="3159921"/>
            <a:ext cx="1133856" cy="13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)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57" t="-2817" r="-3493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36336" y="5019070"/>
                <a:ext cx="2475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336" y="5019070"/>
                <a:ext cx="247554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85" r="-49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690902" y="3738932"/>
            <a:ext cx="0" cy="52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3946" y="209788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2</a:t>
            </a:r>
            <a:endParaRPr lang="el-GR" b="1" u="sng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69579" y="63563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34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μάζας  1 </a:t>
            </a:r>
            <a:r>
              <a:rPr lang="en-US" dirty="0" smtClean="0"/>
              <a:t>(kg)</a:t>
            </a:r>
            <a:r>
              <a:rPr lang="el-GR" dirty="0" smtClean="0"/>
              <a:t> είναι σε πίεση 20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0,35.  </a:t>
            </a:r>
          </a:p>
          <a:p>
            <a:r>
              <a:rPr lang="el-GR" dirty="0" smtClean="0"/>
              <a:t>- Πόση θερμότητα απαιτείται ώστε το μίγμα να γίνει ξηρός ατμός ;</a:t>
            </a:r>
          </a:p>
          <a:p>
            <a:r>
              <a:rPr lang="el-GR" dirty="0" smtClean="0"/>
              <a:t>- Πόση θερμότητα απαιτείται ώστε από ξηρός ατμός να γίνει υπέρθερμος σε   </a:t>
            </a:r>
          </a:p>
          <a:p>
            <a:r>
              <a:rPr lang="el-GR" dirty="0"/>
              <a:t> </a:t>
            </a:r>
            <a:r>
              <a:rPr lang="el-GR" dirty="0" smtClean="0"/>
              <a:t>  θερμοκρασία 400 (</a:t>
            </a:r>
            <a:r>
              <a:rPr lang="en-US" dirty="0" smtClean="0"/>
              <a:t>C)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38800" y="2974848"/>
                <a:ext cx="1589345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4848"/>
                <a:ext cx="1589345" cy="4725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5696" y="2882419"/>
                <a:ext cx="37777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" y="2882419"/>
                <a:ext cx="377770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290" t="-2222" r="-2097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6864" y="1939421"/>
            <a:ext cx="614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Πόσο είναι το έργο για τη μεταβολή 1-3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57072" y="3983680"/>
                <a:ext cx="23850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3983680"/>
                <a:ext cx="238501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23" t="-4348" r="-3325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7072" y="4684720"/>
                <a:ext cx="24388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4684720"/>
                <a:ext cx="2438809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250" t="-2198" r="-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20158" y="200751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3</a:t>
            </a:r>
            <a:endParaRPr lang="el-GR" b="1" u="sng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04546" y="6424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3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273016"/>
            <a:ext cx="8717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σε πίεση 20</a:t>
            </a:r>
            <a:r>
              <a:rPr lang="en-US" dirty="0" smtClean="0"/>
              <a:t> (bar)</a:t>
            </a:r>
            <a:r>
              <a:rPr lang="el-GR" dirty="0" smtClean="0"/>
              <a:t> και θερμοκρασία 440</a:t>
            </a:r>
            <a:r>
              <a:rPr lang="en-US" dirty="0" smtClean="0"/>
              <a:t> (C)</a:t>
            </a:r>
            <a:r>
              <a:rPr lang="el-GR" dirty="0" smtClean="0"/>
              <a:t> εκτονώνεται μέχρι πίεση 0,5 </a:t>
            </a:r>
            <a:r>
              <a:rPr lang="en-US" dirty="0" smtClean="0"/>
              <a:t>(bar)</a:t>
            </a:r>
            <a:r>
              <a:rPr lang="el-GR" dirty="0" smtClean="0"/>
              <a:t> κατά μια </a:t>
            </a:r>
            <a:r>
              <a:rPr lang="el-GR" dirty="0" err="1" smtClean="0"/>
              <a:t>αδιαβατική</a:t>
            </a:r>
            <a:r>
              <a:rPr lang="el-GR" dirty="0" smtClean="0"/>
              <a:t> ιδανική μεταβολή.</a:t>
            </a:r>
          </a:p>
          <a:p>
            <a:r>
              <a:rPr lang="el-GR" dirty="0" smtClean="0"/>
              <a:t>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l-GR" dirty="0" smtClean="0"/>
              <a:t>Να βρεθεί η τελική κατάσταση του συστήματος.</a:t>
            </a:r>
          </a:p>
          <a:p>
            <a:endParaRPr lang="el-GR" dirty="0" smtClean="0"/>
          </a:p>
          <a:p>
            <a:r>
              <a:rPr lang="el-GR" dirty="0" smtClean="0"/>
              <a:t>-    Ποια είναι η τελική κατάσταση του συστήματος  εάν ο βαθμός εκτόνωσης είναι 0,85 ;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10672" y="3572256"/>
                <a:ext cx="767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672" y="3572256"/>
                <a:ext cx="76713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968" r="-2381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84048" y="299596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4</a:t>
            </a:r>
            <a:endParaRPr lang="el-GR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8575" y="62420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5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06" y="3242366"/>
            <a:ext cx="3064193" cy="299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6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872" y="804672"/>
            <a:ext cx="101071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Α.</a:t>
            </a:r>
            <a:r>
              <a:rPr lang="el-GR" dirty="0" smtClean="0"/>
              <a:t> Σύστημα 1 </a:t>
            </a:r>
            <a:r>
              <a:rPr lang="en-US" dirty="0" smtClean="0"/>
              <a:t>(kg) </a:t>
            </a:r>
            <a:r>
              <a:rPr lang="el-GR" dirty="0" smtClean="0"/>
              <a:t>εκτελεί τον κύκλο </a:t>
            </a:r>
            <a:r>
              <a:rPr lang="en-US" dirty="0" smtClean="0"/>
              <a:t>Rankine </a:t>
            </a:r>
            <a:r>
              <a:rPr lang="el-GR" dirty="0" smtClean="0"/>
              <a:t>σε πίεση 70 </a:t>
            </a:r>
            <a:r>
              <a:rPr lang="en-US" dirty="0" smtClean="0"/>
              <a:t>(bar)</a:t>
            </a:r>
            <a:r>
              <a:rPr lang="el-GR" dirty="0" smtClean="0"/>
              <a:t>. Να βρεθεί ο θερμικός βαθμός απόδοσης, εάν η ελάχιστη πίεση είναι 0,03 </a:t>
            </a:r>
            <a:r>
              <a:rPr lang="en-US" dirty="0" smtClean="0"/>
              <a:t>(bar).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Β.</a:t>
            </a:r>
            <a:r>
              <a:rPr lang="el-GR" dirty="0" smtClean="0"/>
              <a:t> Εάν το σύστημα γίνει υπέρθερμος ατμός</a:t>
            </a:r>
            <a:r>
              <a:rPr lang="en-US" dirty="0" smtClean="0"/>
              <a:t> (</a:t>
            </a:r>
            <a:r>
              <a:rPr lang="el-GR" dirty="0" smtClean="0"/>
              <a:t>κύκλος </a:t>
            </a:r>
            <a:r>
              <a:rPr lang="en-US" dirty="0" smtClean="0"/>
              <a:t>Rankine</a:t>
            </a:r>
            <a:r>
              <a:rPr lang="el-GR" dirty="0" smtClean="0"/>
              <a:t> με υπερθέρμανση ή κύκλος</a:t>
            </a:r>
            <a:r>
              <a:rPr lang="en-US" dirty="0" smtClean="0"/>
              <a:t> </a:t>
            </a:r>
            <a:r>
              <a:rPr lang="en-US" dirty="0" err="1" smtClean="0"/>
              <a:t>Hirn</a:t>
            </a:r>
            <a:r>
              <a:rPr lang="el-GR" dirty="0" smtClean="0"/>
              <a:t>) στην ίδια  </a:t>
            </a:r>
          </a:p>
          <a:p>
            <a:r>
              <a:rPr lang="el-GR" dirty="0"/>
              <a:t> </a:t>
            </a:r>
            <a:r>
              <a:rPr lang="el-GR" dirty="0" smtClean="0"/>
              <a:t>   πίεση και σε θερμοκρασία 600 </a:t>
            </a:r>
            <a:r>
              <a:rPr lang="en-US" dirty="0" smtClean="0"/>
              <a:t>(C)</a:t>
            </a:r>
            <a:r>
              <a:rPr lang="el-GR" dirty="0" smtClean="0"/>
              <a:t>, να βρεθεί ο θερμικός βαθμός απόδοσης.</a:t>
            </a:r>
          </a:p>
          <a:p>
            <a:endParaRPr lang="el-GR" dirty="0"/>
          </a:p>
          <a:p>
            <a:r>
              <a:rPr lang="el-GR" b="1" dirty="0" smtClean="0"/>
              <a:t>Γ.</a:t>
            </a:r>
            <a:r>
              <a:rPr lang="el-GR" dirty="0" smtClean="0"/>
              <a:t> Να βρεθεί η τελική κατάσταση του συστήματος για το ερώτημα Β, εάν η συμπίεση και η εκτόνωση είναι  </a:t>
            </a:r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 err="1" smtClean="0"/>
              <a:t>αδιαβατικές</a:t>
            </a:r>
            <a:r>
              <a:rPr lang="el-GR" dirty="0" smtClean="0"/>
              <a:t> πραγματικές </a:t>
            </a:r>
            <a:r>
              <a:rPr lang="el-GR" dirty="0" smtClean="0"/>
              <a:t>μεταβολές και ο θερμικ</a:t>
            </a:r>
            <a:r>
              <a:rPr lang="el-GR" dirty="0"/>
              <a:t>ό</a:t>
            </a:r>
            <a:r>
              <a:rPr lang="el-GR" dirty="0" smtClean="0"/>
              <a:t>ς βαθμός απόδοσης.</a:t>
            </a:r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499872" y="245102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5</a:t>
            </a:r>
            <a:endParaRPr lang="el-GR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6</a:t>
            </a:fld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87696" y="1328717"/>
                <a:ext cx="2040239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96" y="1328717"/>
                <a:ext cx="2040239" cy="5210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56816" y="3554961"/>
                <a:ext cx="1778949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𝜎𝜐𝜇𝜋𝜄𝜀𝜎𝜂𝜍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=0,80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816" y="3554961"/>
                <a:ext cx="1778949" cy="301686"/>
              </a:xfrm>
              <a:prstGeom prst="rect">
                <a:avLst/>
              </a:prstGeom>
              <a:blipFill rotWithShape="0">
                <a:blip r:embed="rId3"/>
                <a:stretch>
                  <a:fillRect l="-2740" r="-2740" b="-2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400012" y="3612354"/>
                <a:ext cx="1807803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𝜈𝜔𝜎𝜂𝜍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=0,85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012" y="3612354"/>
                <a:ext cx="1807803" cy="301686"/>
              </a:xfrm>
              <a:prstGeom prst="rect">
                <a:avLst/>
              </a:prstGeom>
              <a:blipFill rotWithShape="0">
                <a:blip r:embed="rId4"/>
                <a:stretch>
                  <a:fillRect l="-2703" r="-3041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35550" y="4460526"/>
                <a:ext cx="361534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1′′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50" y="4460526"/>
                <a:ext cx="3615349" cy="558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553456" y="4484437"/>
                <a:ext cx="355917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𝜈𝜔𝜎𝜂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456" y="4484437"/>
                <a:ext cx="3559179" cy="5586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36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1" y="373070"/>
            <a:ext cx="2933700" cy="272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70" y="3364761"/>
            <a:ext cx="3406950" cy="2741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9452" y="0"/>
            <a:ext cx="3064193" cy="2999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4720" y="3481559"/>
            <a:ext cx="3158871" cy="26875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3622" y="3481559"/>
            <a:ext cx="3035365" cy="22720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4244" y="290850"/>
            <a:ext cx="2553392" cy="23661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" y="97536"/>
            <a:ext cx="1069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                 Α                                                                         Β                                                                             </a:t>
            </a:r>
            <a:r>
              <a:rPr lang="el-GR" b="1" dirty="0" smtClean="0"/>
              <a:t>                     </a:t>
            </a:r>
            <a:r>
              <a:rPr lang="el-GR" b="1" dirty="0" smtClean="0"/>
              <a:t>Γ   </a:t>
            </a:r>
            <a:endParaRPr lang="el-GR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03904" y="363284"/>
            <a:ext cx="0" cy="6132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83424" y="363284"/>
            <a:ext cx="0" cy="6079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07615" y="655344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7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1617" y="482301"/>
                <a:ext cx="16285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17" y="482301"/>
                <a:ext cx="1628587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358" r="-746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303684" y="2997217"/>
                <a:ext cx="2040239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684" y="2997217"/>
                <a:ext cx="2040239" cy="5210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888236" y="2705630"/>
                <a:ext cx="361534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𝜎𝜐𝜇𝜋𝜄𝜀𝜎𝜂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1′′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236" y="2705630"/>
                <a:ext cx="3615349" cy="558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962006" y="5826494"/>
                <a:ext cx="3559179" cy="558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𝜀𝜅𝜏</m:t>
                          </m:r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𝜈𝜔𝜎𝜂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den>
                      </m:f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006" y="5826494"/>
                <a:ext cx="3559179" cy="55861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8278368" y="3481559"/>
            <a:ext cx="3225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1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8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243840" y="573024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ΠΑΡΑΤΗΡΗΣΕΙΣ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8160" y="1097280"/>
                <a:ext cx="2147704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" y="1097280"/>
                <a:ext cx="2147704" cy="301686"/>
              </a:xfrm>
              <a:prstGeom prst="rect">
                <a:avLst/>
              </a:prstGeom>
              <a:blipFill rotWithShape="0">
                <a:blip r:embed="rId2"/>
                <a:stretch>
                  <a:fillRect l="-1136" r="-3693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8160" y="1969008"/>
                <a:ext cx="232499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𝛼𝜏𝜇𝜊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" y="1969008"/>
                <a:ext cx="2324995" cy="301686"/>
              </a:xfrm>
              <a:prstGeom prst="rect">
                <a:avLst/>
              </a:prstGeom>
              <a:blipFill rotWithShape="0">
                <a:blip r:embed="rId3"/>
                <a:stretch>
                  <a:fillRect l="-1050" r="-3412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66800" y="4544378"/>
                <a:ext cx="703782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544378"/>
                <a:ext cx="703782" cy="5185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15696" y="3048000"/>
                <a:ext cx="151490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" y="3048000"/>
                <a:ext cx="1514902" cy="301686"/>
              </a:xfrm>
              <a:prstGeom prst="rect">
                <a:avLst/>
              </a:prstGeom>
              <a:blipFill rotWithShape="0">
                <a:blip r:embed="rId5"/>
                <a:stretch>
                  <a:fillRect l="-3213" r="-2811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5696" y="3724656"/>
                <a:ext cx="207146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𝛼𝜏𝜇𝜊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υγρού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" y="3724656"/>
                <a:ext cx="2071465" cy="301686"/>
              </a:xfrm>
              <a:prstGeom prst="rect">
                <a:avLst/>
              </a:prstGeom>
              <a:blipFill rotWithShape="0">
                <a:blip r:embed="rId6"/>
                <a:stretch>
                  <a:fillRect l="-2059" r="-2059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3938016" y="1097280"/>
            <a:ext cx="0" cy="4901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4595" y="859470"/>
            <a:ext cx="3770036" cy="301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411</Words>
  <Application>Microsoft Office PowerPoint</Application>
  <PresentationFormat>Widescreen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29</cp:revision>
  <dcterms:created xsi:type="dcterms:W3CDTF">2020-12-01T13:09:34Z</dcterms:created>
  <dcterms:modified xsi:type="dcterms:W3CDTF">2020-12-10T12:50:27Z</dcterms:modified>
</cp:coreProperties>
</file>