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9B94F-21F5-4221-9E03-38996587140F}" type="datetimeFigureOut">
              <a:rPr lang="el-GR" smtClean="0"/>
              <a:t>10/12/2020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33EC0-C343-43A1-801B-5F079E9992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4452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49104-AECC-4F55-901C-CBCB8DE708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2217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DFB7-C004-4B1D-B34D-D875DE6D9FE2}" type="datetime1">
              <a:rPr lang="el-GR" smtClean="0"/>
              <a:t>10/12/2020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5199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E3EC-65DA-4EC0-8FE4-E75DD395BF74}" type="datetime1">
              <a:rPr lang="el-GR" smtClean="0"/>
              <a:t>10/12/2020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1147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554A-57FE-4A8E-A2B4-450D0E1E4A8E}" type="datetime1">
              <a:rPr lang="el-GR" smtClean="0"/>
              <a:t>10/12/2020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2806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CA241-DFD8-4352-8E85-EF78DAF025E9}" type="datetime1">
              <a:rPr lang="el-GR" smtClean="0"/>
              <a:t>10/12/2020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721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0A75-440B-4D8C-8BC4-FCF26644606D}" type="datetime1">
              <a:rPr lang="el-GR" smtClean="0"/>
              <a:t>10/12/2020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071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CCA2-5403-4E94-B39D-1A73A22D8D2A}" type="datetime1">
              <a:rPr lang="el-GR" smtClean="0"/>
              <a:t>10/12/2020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7968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54D6-1A83-40E1-87E1-9987E0F585BA}" type="datetime1">
              <a:rPr lang="el-GR" smtClean="0"/>
              <a:t>10/12/2020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531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C4D69-AFC8-41ED-A0FD-14733112F755}" type="datetime1">
              <a:rPr lang="el-GR" smtClean="0"/>
              <a:t>10/12/2020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9141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8AFB-904A-4CBD-9C03-A846CBFA7D12}" type="datetime1">
              <a:rPr lang="el-GR" smtClean="0"/>
              <a:t>10/12/2020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994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1722-CE9B-4863-95D1-ADC6CA1D7698}" type="datetime1">
              <a:rPr lang="el-GR" smtClean="0"/>
              <a:t>10/12/2020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2034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A14BE-4C9D-450A-846B-0568C2DC3579}" type="datetime1">
              <a:rPr lang="el-GR" smtClean="0"/>
              <a:t>10/12/2020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4579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9EEE5-7456-430D-B278-6072F84A34E6}" type="datetime1">
              <a:rPr lang="el-GR" smtClean="0"/>
              <a:t>10/12/2020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B7CD8-7041-4D06-9C50-451C2D90A7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454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5.emf"/><Relationship Id="rId7" Type="http://schemas.openxmlformats.org/officeDocument/2006/relationships/image" Target="../media/image28.emf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1.png"/><Relationship Id="rId5" Type="http://schemas.openxmlformats.org/officeDocument/2006/relationships/image" Target="../media/image26.png"/><Relationship Id="rId10" Type="http://schemas.openxmlformats.org/officeDocument/2006/relationships/image" Target="../media/image30.png"/><Relationship Id="rId4" Type="http://schemas.openxmlformats.org/officeDocument/2006/relationships/image" Target="../media/image18.png"/><Relationship Id="rId9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97363" y="482600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/>
            <a:endParaRPr lang="el-GR" altLang="el-GR" sz="2400" b="1" dirty="0">
              <a:latin typeface="Calibri" panose="020F0502020204030204" pitchFamily="34" charset="0"/>
            </a:endParaRPr>
          </a:p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828856" y="2355961"/>
            <a:ext cx="49139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800" b="1" dirty="0" smtClean="0"/>
              <a:t>ΘΕΡΜΟΔΥΝΑΜΙΚΗ</a:t>
            </a:r>
          </a:p>
          <a:p>
            <a:pPr algn="ctr"/>
            <a:endParaRPr lang="el-GR" altLang="el-GR" sz="2800" b="1" dirty="0"/>
          </a:p>
          <a:p>
            <a:pPr algn="ctr"/>
            <a:r>
              <a:rPr lang="el-GR" sz="2400" i="1" u="sng" dirty="0" smtClean="0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ΠΑΡΑΔΕΙΓΜΑΤΑ</a:t>
            </a:r>
            <a:endParaRPr lang="el-GR" sz="2400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38475" y="4021159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Γεώργιος Κ. </a:t>
            </a: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Χατζηκωνσταντής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 Επίκουρος Καθηγητής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Διπλ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Ναυπηγός Μηχανολόγος Μηχανικός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M.Sc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‘’Διασφάλιση Ποιότητας’’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Ναυπηγικών</a:t>
            </a: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Μηχανικών 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 dirty="0">
              <a:latin typeface="Calibri" panose="020F050202020403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6413-4B72-4CB5-9007-BE651532B8D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418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0478" y="959072"/>
            <a:ext cx="8510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Υγρός ατμός 0,5 </a:t>
            </a:r>
            <a:r>
              <a:rPr lang="en-US" dirty="0" smtClean="0"/>
              <a:t>(kg)</a:t>
            </a:r>
            <a:r>
              <a:rPr lang="el-GR" dirty="0" smtClean="0"/>
              <a:t> σε πίεση 40 </a:t>
            </a:r>
            <a:r>
              <a:rPr lang="en-US" dirty="0" smtClean="0"/>
              <a:t>(bar) </a:t>
            </a:r>
            <a:r>
              <a:rPr lang="el-GR" dirty="0" smtClean="0"/>
              <a:t>περιέχεται σε δοχείο 10 </a:t>
            </a:r>
            <a:r>
              <a:rPr lang="en-US" dirty="0" smtClean="0"/>
              <a:t>(</a:t>
            </a:r>
            <a:r>
              <a:rPr lang="en-US" dirty="0" err="1" smtClean="0"/>
              <a:t>lt</a:t>
            </a:r>
            <a:r>
              <a:rPr lang="en-US" dirty="0" smtClean="0"/>
              <a:t>).</a:t>
            </a:r>
            <a:r>
              <a:rPr lang="el-GR" dirty="0" smtClean="0"/>
              <a:t> Να υπολογιστεί ο βαθμός ξηρότητας του μίγματος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16864" y="2238532"/>
                <a:ext cx="22963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864" y="2238532"/>
                <a:ext cx="2296398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1061" r="-531" b="-1087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50508" y="3148660"/>
                <a:ext cx="1412246" cy="5167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𝜐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=0,02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508" y="3148660"/>
                <a:ext cx="1412246" cy="51674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62670" y="4456176"/>
            <a:ext cx="8510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Υγρός ατμός 0,5 </a:t>
            </a:r>
            <a:r>
              <a:rPr lang="en-US" dirty="0" smtClean="0"/>
              <a:t>(kg)</a:t>
            </a:r>
            <a:r>
              <a:rPr lang="el-GR" dirty="0" smtClean="0"/>
              <a:t> σε θερμοκρασία 110 </a:t>
            </a:r>
            <a:r>
              <a:rPr lang="en-US" dirty="0" smtClean="0"/>
              <a:t>(C) </a:t>
            </a:r>
            <a:r>
              <a:rPr lang="el-GR" dirty="0" smtClean="0"/>
              <a:t>περιέχεται σε δοχείο 10 </a:t>
            </a:r>
            <a:r>
              <a:rPr lang="en-US" dirty="0" smtClean="0"/>
              <a:t>(</a:t>
            </a:r>
            <a:r>
              <a:rPr lang="en-US" dirty="0" err="1" smtClean="0"/>
              <a:t>lt</a:t>
            </a:r>
            <a:r>
              <a:rPr lang="en-US" dirty="0" smtClean="0"/>
              <a:t>).</a:t>
            </a:r>
            <a:r>
              <a:rPr lang="el-GR" dirty="0" smtClean="0"/>
              <a:t> Να υπολογιστεί ο βαθμός ξηρότητας του μίγματος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662670" y="205556"/>
            <a:ext cx="1787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ΠΑΡΑΔΕΙΓΜΑ 1</a:t>
            </a:r>
            <a:endParaRPr lang="el-GR" b="1" u="sng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450592" y="6356350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1766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6864" y="719328"/>
            <a:ext cx="8510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Υγρός ατμός 200 </a:t>
            </a:r>
            <a:r>
              <a:rPr lang="en-US" dirty="0" smtClean="0"/>
              <a:t>(kg)</a:t>
            </a:r>
            <a:r>
              <a:rPr lang="el-GR" dirty="0" smtClean="0"/>
              <a:t> είναι σε πίεση 30 </a:t>
            </a:r>
            <a:r>
              <a:rPr lang="en-US" dirty="0" smtClean="0"/>
              <a:t>(bar) </a:t>
            </a:r>
            <a:r>
              <a:rPr lang="el-GR" dirty="0" smtClean="0"/>
              <a:t>και βαθμό ξηρότητας 0,42.  Να υπολογιστεί ο βαθμός ξηρότητας του μίγματος όταν θερμανθεί με 18.000 (</a:t>
            </a:r>
            <a:r>
              <a:rPr lang="en-US" dirty="0" smtClean="0"/>
              <a:t>kJ)</a:t>
            </a:r>
            <a:r>
              <a:rPr lang="el-GR" dirty="0" smtClean="0"/>
              <a:t>  στην ίδια πίεση , το έργο  και η θερμότητα μετά τη μεταβολή.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20496" y="2292096"/>
                <a:ext cx="15043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2 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496" y="2292096"/>
                <a:ext cx="1504322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3644" r="-810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20496" y="4543073"/>
                <a:ext cx="16692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496" y="4543073"/>
                <a:ext cx="1669240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2920" r="-730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74540" y="3218533"/>
                <a:ext cx="1415196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18.000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200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540" y="3218533"/>
                <a:ext cx="1415196" cy="52039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1060704" y="2670048"/>
            <a:ext cx="256032" cy="670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237302" y="3021422"/>
                <a:ext cx="16798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7302" y="3021422"/>
                <a:ext cx="1679883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2899" r="-1087" b="-1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3072384" y="2206752"/>
            <a:ext cx="0" cy="2613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ight Arrow 10"/>
          <p:cNvSpPr/>
          <p:nvPr/>
        </p:nvSpPr>
        <p:spPr>
          <a:xfrm>
            <a:off x="5169408" y="3159921"/>
            <a:ext cx="1133856" cy="138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322442" y="3021422"/>
                <a:ext cx="4660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2442" y="3021422"/>
                <a:ext cx="4660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783534" y="2353811"/>
                <a:ext cx="2792688" cy="4305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𝜐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− </m:t>
                    </m:r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𝜐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l-GR" dirty="0" smtClean="0"/>
                  <a:t>)</a:t>
                </a:r>
                <a14:m>
                  <m:oMath xmlns:m="http://schemas.openxmlformats.org/officeDocument/2006/math">
                    <m:r>
                      <a:rPr lang="el-G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l-GR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𝑘𝑔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534" y="2353811"/>
                <a:ext cx="2792688" cy="430567"/>
              </a:xfrm>
              <a:prstGeom prst="rect">
                <a:avLst/>
              </a:prstGeom>
              <a:blipFill rotWithShape="0">
                <a:blip r:embed="rId7"/>
                <a:stretch>
                  <a:fillRect l="-3057" t="-2817" r="-3493" b="-1831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736336" y="5019070"/>
                <a:ext cx="24755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6336" y="5019070"/>
                <a:ext cx="2475549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985" r="-493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776549" y="3229171"/>
                <a:ext cx="914353" cy="5185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549" y="3229171"/>
                <a:ext cx="914353" cy="51854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821703" y="3171958"/>
                <a:ext cx="1012137" cy="6043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1703" y="3171958"/>
                <a:ext cx="1012137" cy="60439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>
            <a:off x="8690902" y="3738932"/>
            <a:ext cx="0" cy="528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23946" y="209788"/>
            <a:ext cx="1629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l-GR" b="1" u="sng" dirty="0" smtClean="0"/>
              <a:t>2</a:t>
            </a:r>
            <a:endParaRPr lang="el-GR" b="1" u="sng" dirty="0"/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2469579" y="6356350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3340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6864" y="719328"/>
            <a:ext cx="8510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Υγρός ατμός μάζας  1 </a:t>
            </a:r>
            <a:r>
              <a:rPr lang="en-US" dirty="0" smtClean="0"/>
              <a:t>(kg)</a:t>
            </a:r>
            <a:r>
              <a:rPr lang="el-GR" dirty="0" smtClean="0"/>
              <a:t> είναι σε πίεση 20 </a:t>
            </a:r>
            <a:r>
              <a:rPr lang="en-US" dirty="0" smtClean="0"/>
              <a:t>(bar) </a:t>
            </a:r>
            <a:r>
              <a:rPr lang="el-GR" dirty="0" smtClean="0"/>
              <a:t>και βαθμό ξηρότητας 0,35.  </a:t>
            </a:r>
          </a:p>
          <a:p>
            <a:r>
              <a:rPr lang="el-GR" dirty="0" smtClean="0"/>
              <a:t>- Πόση θερμότητα απαιτείται ώστε το μίγμα να γίνει ξηρός ατμός ;</a:t>
            </a:r>
          </a:p>
          <a:p>
            <a:r>
              <a:rPr lang="el-GR" dirty="0" smtClean="0"/>
              <a:t>- Πόση θερμότητα απαιτείται ώστε από ξηρός ατμός να γίνει υπέρθερμος σε   </a:t>
            </a:r>
          </a:p>
          <a:p>
            <a:r>
              <a:rPr lang="el-GR" dirty="0"/>
              <a:t> </a:t>
            </a:r>
            <a:r>
              <a:rPr lang="el-GR" dirty="0" smtClean="0"/>
              <a:t>  θερμοκρασία 400 (</a:t>
            </a:r>
            <a:r>
              <a:rPr lang="en-US" dirty="0" smtClean="0"/>
              <a:t>C)</a:t>
            </a:r>
            <a:r>
              <a:rPr lang="el-GR" dirty="0" smtClean="0"/>
              <a:t>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638800" y="2974848"/>
                <a:ext cx="1589345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2974848"/>
                <a:ext cx="1589345" cy="4725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15696" y="2882419"/>
                <a:ext cx="37777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96" y="2882419"/>
                <a:ext cx="3777701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1290" t="-2222" r="-2097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816864" y="1939421"/>
            <a:ext cx="6144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- Πόσο είναι το έργο για τη μεταβολή 1-3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57072" y="3983680"/>
                <a:ext cx="23850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072" y="3983680"/>
                <a:ext cx="2385012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1023" t="-4348" r="-3325" b="-326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57072" y="4684720"/>
                <a:ext cx="243880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072" y="4684720"/>
                <a:ext cx="2438809" cy="553998"/>
              </a:xfrm>
              <a:prstGeom prst="rect">
                <a:avLst/>
              </a:prstGeom>
              <a:blipFill rotWithShape="0">
                <a:blip r:embed="rId5"/>
                <a:stretch>
                  <a:fillRect l="-250" t="-2198" r="-25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520158" y="200751"/>
            <a:ext cx="1629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l-GR" b="1" u="sng" dirty="0" smtClean="0"/>
              <a:t>3</a:t>
            </a:r>
            <a:endParaRPr lang="el-GR" b="1" u="sng" dirty="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504546" y="642461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9358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6720" y="1273016"/>
            <a:ext cx="8717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Σύστημα σε πίεση 20</a:t>
            </a:r>
            <a:r>
              <a:rPr lang="en-US" dirty="0" smtClean="0"/>
              <a:t> (bar)</a:t>
            </a:r>
            <a:r>
              <a:rPr lang="el-GR" dirty="0" smtClean="0"/>
              <a:t> και θερμοκρασία 440</a:t>
            </a:r>
            <a:r>
              <a:rPr lang="en-US" dirty="0" smtClean="0"/>
              <a:t> (C)</a:t>
            </a:r>
            <a:r>
              <a:rPr lang="el-GR" dirty="0" smtClean="0"/>
              <a:t> εκτονώνεται μέχρι πίεση 0,5 </a:t>
            </a:r>
            <a:r>
              <a:rPr lang="en-US" dirty="0" smtClean="0"/>
              <a:t>(bar)</a:t>
            </a:r>
            <a:r>
              <a:rPr lang="el-GR" dirty="0" smtClean="0"/>
              <a:t> κατά μια </a:t>
            </a:r>
            <a:r>
              <a:rPr lang="el-GR" dirty="0" err="1" smtClean="0"/>
              <a:t>αδιαβατική</a:t>
            </a:r>
            <a:r>
              <a:rPr lang="el-GR" dirty="0" smtClean="0"/>
              <a:t> ιδανική μεταβολή.</a:t>
            </a:r>
          </a:p>
          <a:p>
            <a:r>
              <a:rPr lang="el-GR" dirty="0" smtClean="0"/>
              <a:t> 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l-GR" dirty="0" smtClean="0"/>
              <a:t>Να βρεθεί η τελική κατάσταση του συστήματος.</a:t>
            </a:r>
          </a:p>
          <a:p>
            <a:endParaRPr lang="el-GR" dirty="0" smtClean="0"/>
          </a:p>
          <a:p>
            <a:r>
              <a:rPr lang="el-GR" dirty="0" smtClean="0"/>
              <a:t>-    Ποια είναι η τελική κατάσταση του συστήματος  εάν ο βαθμός εκτόνωσης είναι 0,85 ;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710672" y="3572256"/>
                <a:ext cx="7671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10672" y="3572256"/>
                <a:ext cx="767133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3968" r="-2381" b="-1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384048" y="299596"/>
            <a:ext cx="1629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l-GR" b="1" u="sng" dirty="0" smtClean="0"/>
              <a:t>4</a:t>
            </a:r>
            <a:endParaRPr lang="el-GR" b="1" u="sng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68575" y="6242050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5</a:t>
            </a:fld>
            <a:endParaRPr lang="el-G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006" y="3242366"/>
            <a:ext cx="3064193" cy="2999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765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9872" y="804672"/>
            <a:ext cx="101071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Α.</a:t>
            </a:r>
            <a:r>
              <a:rPr lang="el-GR" dirty="0" smtClean="0"/>
              <a:t> Σύστημα 1 </a:t>
            </a:r>
            <a:r>
              <a:rPr lang="en-US" dirty="0" smtClean="0"/>
              <a:t>(kg) </a:t>
            </a:r>
            <a:r>
              <a:rPr lang="el-GR" dirty="0" smtClean="0"/>
              <a:t>εκτελεί τον κύκλο </a:t>
            </a:r>
            <a:r>
              <a:rPr lang="en-US" dirty="0" smtClean="0"/>
              <a:t>Rankine </a:t>
            </a:r>
            <a:r>
              <a:rPr lang="el-GR" dirty="0" smtClean="0"/>
              <a:t>σε πίεση 70 </a:t>
            </a:r>
            <a:r>
              <a:rPr lang="en-US" dirty="0" smtClean="0"/>
              <a:t>(bar)</a:t>
            </a:r>
            <a:r>
              <a:rPr lang="el-GR" dirty="0" smtClean="0"/>
              <a:t>. Να βρεθεί ο θερμικός βαθμός απόδοσης, εάν η ελάχιστη πίεση είναι 0,03 </a:t>
            </a:r>
            <a:r>
              <a:rPr lang="en-US" dirty="0" smtClean="0"/>
              <a:t>(bar).</a:t>
            </a:r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r>
              <a:rPr lang="el-GR" b="1" dirty="0" smtClean="0"/>
              <a:t>Β.</a:t>
            </a:r>
            <a:r>
              <a:rPr lang="el-GR" dirty="0" smtClean="0"/>
              <a:t> Εάν το σύστημα γίνει υπέρθερμος ατμός</a:t>
            </a:r>
            <a:r>
              <a:rPr lang="en-US" dirty="0" smtClean="0"/>
              <a:t> (</a:t>
            </a:r>
            <a:r>
              <a:rPr lang="el-GR" dirty="0" smtClean="0"/>
              <a:t>κύκλος </a:t>
            </a:r>
            <a:r>
              <a:rPr lang="en-US" dirty="0" smtClean="0"/>
              <a:t>Rankine</a:t>
            </a:r>
            <a:r>
              <a:rPr lang="el-GR" dirty="0" smtClean="0"/>
              <a:t> με υπερθέρμανση ή κύκλος</a:t>
            </a:r>
            <a:r>
              <a:rPr lang="en-US" dirty="0" smtClean="0"/>
              <a:t> </a:t>
            </a:r>
            <a:r>
              <a:rPr lang="en-US" dirty="0" err="1" smtClean="0"/>
              <a:t>Hirn</a:t>
            </a:r>
            <a:r>
              <a:rPr lang="el-GR" dirty="0" smtClean="0"/>
              <a:t>) στην ίδια  </a:t>
            </a:r>
          </a:p>
          <a:p>
            <a:r>
              <a:rPr lang="el-GR" dirty="0"/>
              <a:t> </a:t>
            </a:r>
            <a:r>
              <a:rPr lang="el-GR" dirty="0" smtClean="0"/>
              <a:t>   πίεση και σε θερμοκρασία 600 </a:t>
            </a:r>
            <a:r>
              <a:rPr lang="en-US" dirty="0" smtClean="0"/>
              <a:t>(C)</a:t>
            </a:r>
            <a:r>
              <a:rPr lang="el-GR" dirty="0" smtClean="0"/>
              <a:t>, να βρεθεί ο θερμικός βαθμός απόδοσης.</a:t>
            </a:r>
          </a:p>
          <a:p>
            <a:endParaRPr lang="el-GR" dirty="0"/>
          </a:p>
          <a:p>
            <a:r>
              <a:rPr lang="el-GR" b="1" dirty="0" smtClean="0"/>
              <a:t>Γ.</a:t>
            </a:r>
            <a:r>
              <a:rPr lang="el-GR" dirty="0" smtClean="0"/>
              <a:t> Να βρεθεί η τελική κατάσταση του συστήματος για το ερώτημα Β, εάν η συμπίεση και η εκτόνωση είναι  </a:t>
            </a:r>
          </a:p>
          <a:p>
            <a:r>
              <a:rPr lang="el-GR" dirty="0"/>
              <a:t> </a:t>
            </a:r>
            <a:r>
              <a:rPr lang="el-GR" dirty="0" smtClean="0"/>
              <a:t>   </a:t>
            </a:r>
            <a:r>
              <a:rPr lang="el-GR" dirty="0" err="1" smtClean="0"/>
              <a:t>αδιαβατικές</a:t>
            </a:r>
            <a:r>
              <a:rPr lang="el-GR" dirty="0" smtClean="0"/>
              <a:t> πραγματικές </a:t>
            </a:r>
            <a:r>
              <a:rPr lang="el-GR" dirty="0" smtClean="0"/>
              <a:t>μεταβολές και ο θερμικ</a:t>
            </a:r>
            <a:r>
              <a:rPr lang="el-GR" dirty="0"/>
              <a:t>ό</a:t>
            </a:r>
            <a:r>
              <a:rPr lang="el-GR" dirty="0" smtClean="0"/>
              <a:t>ς βαθμός απόδοσης.</a:t>
            </a:r>
            <a:endParaRPr lang="el-GR" dirty="0"/>
          </a:p>
        </p:txBody>
      </p:sp>
      <p:sp>
        <p:nvSpPr>
          <p:cNvPr id="2" name="Rectangle 1"/>
          <p:cNvSpPr/>
          <p:nvPr/>
        </p:nvSpPr>
        <p:spPr>
          <a:xfrm>
            <a:off x="499872" y="245102"/>
            <a:ext cx="1629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l-GR" b="1" u="sng" dirty="0" smtClean="0"/>
              <a:t>5</a:t>
            </a:r>
            <a:endParaRPr lang="el-GR" b="1" u="sng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6</a:t>
            </a:fld>
            <a:endParaRPr lang="el-G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187696" y="1328717"/>
                <a:ext cx="2040239" cy="5210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𝜃𝜀𝜌𝜇𝜄𝜅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ό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𝜍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7696" y="1328717"/>
                <a:ext cx="2040239" cy="52104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956816" y="3554961"/>
                <a:ext cx="1778949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𝜎𝜐𝜇𝜋𝜄𝜀𝜎𝜂𝜍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=0,80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6816" y="3554961"/>
                <a:ext cx="1778949" cy="301686"/>
              </a:xfrm>
              <a:prstGeom prst="rect">
                <a:avLst/>
              </a:prstGeom>
              <a:blipFill rotWithShape="0">
                <a:blip r:embed="rId3"/>
                <a:stretch>
                  <a:fillRect l="-2740" r="-2740" b="-22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4400012" y="3612354"/>
                <a:ext cx="1807803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𝜀𝜅𝜏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ό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𝜈𝜔𝜎𝜂𝜍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=0,85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012" y="3612354"/>
                <a:ext cx="1807803" cy="301686"/>
              </a:xfrm>
              <a:prstGeom prst="rect">
                <a:avLst/>
              </a:prstGeom>
              <a:blipFill rotWithShape="0">
                <a:blip r:embed="rId4"/>
                <a:stretch>
                  <a:fillRect l="-2703" r="-3041" b="-3061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935550" y="4460526"/>
                <a:ext cx="3615349" cy="5586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𝜎𝜐𝜇𝜋𝜄𝜀𝜎𝜂</m:t>
                          </m:r>
                        </m:sub>
                      </m:sSub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 b="0" i="0" smtClean="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 b="0" i="0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𝜄𝛿𝛼𝜈𝜄𝜅𝜂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𝜋𝜌𝛼𝛾𝜇𝛼𝜏𝜄𝜅𝜂</m:t>
                              </m:r>
                            </m:sub>
                          </m:sSub>
                        </m:den>
                      </m:f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1′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1′′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16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550" y="4460526"/>
                <a:ext cx="3615349" cy="55861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5553456" y="4484437"/>
                <a:ext cx="3559179" cy="5586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𝜀𝜅𝜏</m:t>
                          </m:r>
                          <m:r>
                            <m:rPr>
                              <m:sty m:val="p"/>
                            </m:rP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ό</m:t>
                          </m:r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𝜈𝜔𝜎𝜂</m:t>
                          </m:r>
                        </m:sub>
                      </m:sSub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 b="0" i="0" smtClean="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 b="0" i="0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𝜋𝜌𝛼𝛾𝜇𝛼𝜏𝜄𝜅𝜂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𝜄𝛿𝛼𝜈𝜄𝜅𝜂</m:t>
                              </m:r>
                            </m:sub>
                          </m:sSub>
                        </m:den>
                      </m:f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16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3456" y="4484437"/>
                <a:ext cx="3559179" cy="55861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1366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501" y="373070"/>
            <a:ext cx="2933700" cy="27241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670" y="3364761"/>
            <a:ext cx="3406950" cy="27410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9452" y="0"/>
            <a:ext cx="3064193" cy="299968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94720" y="3481559"/>
            <a:ext cx="3158871" cy="268754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63622" y="3481559"/>
            <a:ext cx="3035365" cy="227208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54244" y="290850"/>
            <a:ext cx="2553392" cy="236615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65760" y="97536"/>
            <a:ext cx="10692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                  Α                                                                         Β                                                                             </a:t>
            </a:r>
            <a:r>
              <a:rPr lang="el-GR" b="1" dirty="0" smtClean="0"/>
              <a:t>                     </a:t>
            </a:r>
            <a:r>
              <a:rPr lang="el-GR" b="1" dirty="0" smtClean="0"/>
              <a:t>Γ   </a:t>
            </a:r>
            <a:endParaRPr lang="el-GR" b="1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803904" y="363284"/>
            <a:ext cx="0" cy="61325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583424" y="363284"/>
            <a:ext cx="0" cy="60790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2507615" y="6553445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7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01617" y="482301"/>
                <a:ext cx="16285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617" y="482301"/>
                <a:ext cx="1628587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3358" r="-746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4303684" y="2997217"/>
                <a:ext cx="2040239" cy="5210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𝜃𝜀𝜌𝜇𝜄𝜅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ό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𝜍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684" y="2997217"/>
                <a:ext cx="2040239" cy="52104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7888236" y="2705630"/>
                <a:ext cx="3615349" cy="5586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𝜎𝜐𝜇𝜋𝜄𝜀𝜎𝜂</m:t>
                          </m:r>
                        </m:sub>
                      </m:sSub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 b="0" i="0" smtClean="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 b="0" i="0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𝜄𝛿𝛼𝜈𝜄𝜅𝜂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𝜋𝜌𝛼𝛾𝜇𝛼𝜏𝜄𝜅𝜂</m:t>
                              </m:r>
                            </m:sub>
                          </m:sSub>
                        </m:den>
                      </m:f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1′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1′′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1600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8236" y="2705630"/>
                <a:ext cx="3615349" cy="55861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7962006" y="5826494"/>
                <a:ext cx="3559179" cy="5586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𝜀𝜅𝜏</m:t>
                          </m:r>
                          <m:r>
                            <m:rPr>
                              <m:sty m:val="p"/>
                            </m:rP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ό</m:t>
                          </m:r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𝜈𝜔𝜎𝜂</m:t>
                          </m:r>
                        </m:sub>
                      </m:sSub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 b="0" i="0" smtClean="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 b="0" i="0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𝜋𝜌𝛼𝛾𝜇𝛼𝜏𝜄𝜅𝜂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𝜄𝛿𝛼𝜈𝜄𝜅𝜂</m:t>
                              </m:r>
                            </m:sub>
                          </m:sSub>
                        </m:den>
                      </m:f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1600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2006" y="5826494"/>
                <a:ext cx="3559179" cy="55861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>
            <a:off x="8278368" y="3481559"/>
            <a:ext cx="32252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210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7CD8-7041-4D06-9C50-451C2D90A706}" type="slidenum">
              <a:rPr lang="el-GR" smtClean="0"/>
              <a:t>8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243840" y="573024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ΠΑΡΑΤΗΡΗΣΕΙΣ</a:t>
            </a:r>
            <a:endParaRPr lang="el-GR" b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518160" y="1097280"/>
                <a:ext cx="2147704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𝜐𝛾𝜌𝜊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ύ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∙(1−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" y="1097280"/>
                <a:ext cx="2147704" cy="301686"/>
              </a:xfrm>
              <a:prstGeom prst="rect">
                <a:avLst/>
              </a:prstGeom>
              <a:blipFill rotWithShape="0">
                <a:blip r:embed="rId2"/>
                <a:stretch>
                  <a:fillRect l="-1136" r="-3693" b="-3061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18160" y="1969008"/>
                <a:ext cx="2324995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𝛼𝜏𝜇𝜊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ύ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𝜐𝛾𝜌𝜊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</a:rPr>
                            <m:t>ύ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" y="1969008"/>
                <a:ext cx="2324995" cy="301686"/>
              </a:xfrm>
              <a:prstGeom prst="rect">
                <a:avLst/>
              </a:prstGeom>
              <a:blipFill rotWithShape="0">
                <a:blip r:embed="rId3"/>
                <a:stretch>
                  <a:fillRect l="-1050" r="-3412" b="-3061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066800" y="4544378"/>
                <a:ext cx="703782" cy="5185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544378"/>
                <a:ext cx="703782" cy="51854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615696" y="3048000"/>
                <a:ext cx="1514902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𝜐𝛾𝜌𝜊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</a:rPr>
                            <m:t>ύ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96" y="3048000"/>
                <a:ext cx="1514902" cy="301686"/>
              </a:xfrm>
              <a:prstGeom prst="rect">
                <a:avLst/>
              </a:prstGeom>
              <a:blipFill rotWithShape="0">
                <a:blip r:embed="rId5"/>
                <a:stretch>
                  <a:fillRect l="-3213" r="-2811" b="-3061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615696" y="3724656"/>
                <a:ext cx="2071465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𝛼𝜏𝜇𝜊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ύ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υγρού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96" y="3724656"/>
                <a:ext cx="2071465" cy="301686"/>
              </a:xfrm>
              <a:prstGeom prst="rect">
                <a:avLst/>
              </a:prstGeom>
              <a:blipFill rotWithShape="0">
                <a:blip r:embed="rId6"/>
                <a:stretch>
                  <a:fillRect l="-2059" r="-2059" b="-3061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3938016" y="1097280"/>
            <a:ext cx="0" cy="4901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54595" y="859470"/>
            <a:ext cx="3770036" cy="3016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32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411</Words>
  <Application>Microsoft Office PowerPoint</Application>
  <PresentationFormat>Widescreen</PresentationFormat>
  <Paragraphs>85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SimSun</vt:lpstr>
      <vt:lpstr>Arial</vt:lpstr>
      <vt:lpstr>Arial Black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29</cp:revision>
  <dcterms:created xsi:type="dcterms:W3CDTF">2020-12-01T13:09:34Z</dcterms:created>
  <dcterms:modified xsi:type="dcterms:W3CDTF">2020-12-10T12:50:27Z</dcterms:modified>
</cp:coreProperties>
</file>