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12"/>
  </p:notesMasterIdLst>
  <p:handoutMasterIdLst>
    <p:handoutMasterId r:id="rId13"/>
  </p:handoutMasterIdLst>
  <p:sldIdLst>
    <p:sldId id="256" r:id="rId2"/>
    <p:sldId id="272" r:id="rId3"/>
    <p:sldId id="273" r:id="rId4"/>
    <p:sldId id="274" r:id="rId5"/>
    <p:sldId id="278" r:id="rId6"/>
    <p:sldId id="275" r:id="rId7"/>
    <p:sldId id="276" r:id="rId8"/>
    <p:sldId id="277" r:id="rId9"/>
    <p:sldId id="257" r:id="rId10"/>
    <p:sldId id="262" r:id="rId11"/>
  </p:sldIdLst>
  <p:sldSz cx="9144000" cy="6858000" type="screen4x3"/>
  <p:notesSz cx="7104063" cy="10234613"/>
  <p:custDataLst>
    <p:tags r:id="rId1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84" d="100"/>
          <a:sy n="84" d="100"/>
        </p:scale>
        <p:origin x="167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7/5/2017</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7/5/2017</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1</a:t>
            </a:fld>
            <a:endParaRPr lang="el-GR"/>
          </a:p>
        </p:txBody>
      </p:sp>
    </p:spTree>
    <p:extLst>
      <p:ext uri="{BB962C8B-B14F-4D97-AF65-F5344CB8AC3E}">
        <p14:creationId xmlns:p14="http://schemas.microsoft.com/office/powerpoint/2010/main" val="4261073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2</a:t>
            </a:fld>
            <a:endParaRPr lang="el-GR"/>
          </a:p>
        </p:txBody>
      </p:sp>
    </p:spTree>
    <p:extLst>
      <p:ext uri="{BB962C8B-B14F-4D97-AF65-F5344CB8AC3E}">
        <p14:creationId xmlns:p14="http://schemas.microsoft.com/office/powerpoint/2010/main" val="4261073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3</a:t>
            </a:fld>
            <a:endParaRPr lang="el-GR"/>
          </a:p>
        </p:txBody>
      </p:sp>
    </p:spTree>
    <p:extLst>
      <p:ext uri="{BB962C8B-B14F-4D97-AF65-F5344CB8AC3E}">
        <p14:creationId xmlns:p14="http://schemas.microsoft.com/office/powerpoint/2010/main" val="3808101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4</a:t>
            </a:fld>
            <a:endParaRPr lang="el-GR"/>
          </a:p>
        </p:txBody>
      </p:sp>
    </p:spTree>
    <p:extLst>
      <p:ext uri="{BB962C8B-B14F-4D97-AF65-F5344CB8AC3E}">
        <p14:creationId xmlns:p14="http://schemas.microsoft.com/office/powerpoint/2010/main" val="3808101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5</a:t>
            </a:fld>
            <a:endParaRPr lang="el-GR"/>
          </a:p>
        </p:txBody>
      </p:sp>
    </p:spTree>
    <p:extLst>
      <p:ext uri="{BB962C8B-B14F-4D97-AF65-F5344CB8AC3E}">
        <p14:creationId xmlns:p14="http://schemas.microsoft.com/office/powerpoint/2010/main" val="3808101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6</a:t>
            </a:fld>
            <a:endParaRPr lang="el-GR"/>
          </a:p>
        </p:txBody>
      </p:sp>
    </p:spTree>
    <p:extLst>
      <p:ext uri="{BB962C8B-B14F-4D97-AF65-F5344CB8AC3E}">
        <p14:creationId xmlns:p14="http://schemas.microsoft.com/office/powerpoint/2010/main" val="3808101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7</a:t>
            </a:fld>
            <a:endParaRPr lang="el-GR"/>
          </a:p>
        </p:txBody>
      </p:sp>
    </p:spTree>
    <p:extLst>
      <p:ext uri="{BB962C8B-B14F-4D97-AF65-F5344CB8AC3E}">
        <p14:creationId xmlns:p14="http://schemas.microsoft.com/office/powerpoint/2010/main" val="3808101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30179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p:spPr>
        <p:txBody>
          <a:bodyPr>
            <a:normAutofit/>
          </a:bodyPr>
          <a:lstStyle>
            <a:lvl1pPr marL="176213" indent="0" algn="l">
              <a:defRPr sz="3600">
                <a:solidFill>
                  <a:schemeClr val="accent1">
                    <a:lumMod val="50000"/>
                  </a:schemeClr>
                </a:solidFill>
              </a:defRPr>
            </a:lvl1pPr>
          </a:lstStyle>
          <a:p>
            <a:r>
              <a:rPr lang="el-GR" smtClean="0"/>
              <a:t>Στυλ κύριου τίτλου</a:t>
            </a:r>
            <a:endParaRPr lang="el-GR" dirty="0"/>
          </a:p>
        </p:txBody>
      </p:sp>
      <p:sp>
        <p:nvSpPr>
          <p:cNvPr id="3" name="Content Placeholder 2"/>
          <p:cNvSpPr>
            <a:spLocks noGrp="1"/>
          </p:cNvSpPr>
          <p:nvPr>
            <p:ph idx="1"/>
          </p:nvPr>
        </p:nvSpPr>
        <p:spPr>
          <a:xfrm>
            <a:off x="323528" y="1412776"/>
            <a:ext cx="8363272" cy="5040560"/>
          </a:xfrm>
        </p:spPr>
        <p:txBody>
          <a:bodyPr>
            <a:normAutofit/>
          </a:bodyPr>
          <a:lstStyle>
            <a:lvl1pPr>
              <a:lnSpc>
                <a:spcPct val="110000"/>
              </a:lnSpc>
              <a:spcBef>
                <a:spcPts val="1200"/>
              </a:spcBef>
              <a:defRPr sz="2400"/>
            </a:lvl1pPr>
            <a:lvl2pPr marL="742950" indent="-382588">
              <a:lnSpc>
                <a:spcPct val="110000"/>
              </a:lnSpc>
              <a:spcBef>
                <a:spcPts val="1200"/>
              </a:spcBef>
              <a:buFont typeface="Courier New" panose="02070309020205020404" pitchFamily="49" charset="0"/>
              <a:buChar char="o"/>
              <a:defRPr sz="2400"/>
            </a:lvl2pPr>
            <a:lvl3pPr marL="1074738" indent="-338138">
              <a:lnSpc>
                <a:spcPct val="110000"/>
              </a:lnSpc>
              <a:spcBef>
                <a:spcPts val="1200"/>
              </a:spcBef>
              <a:buFont typeface="Wingdings" panose="05000000000000000000" pitchFamily="2" charset="2"/>
              <a:buChar char="ü"/>
              <a:defRPr sz="2400"/>
            </a:lvl3pPr>
            <a:lvl4pPr>
              <a:lnSpc>
                <a:spcPct val="110000"/>
              </a:lnSpc>
              <a:spcBef>
                <a:spcPts val="1200"/>
              </a:spcBef>
              <a:defRPr sz="2400"/>
            </a:lvl4pPr>
            <a:lvl5pPr>
              <a:lnSpc>
                <a:spcPct val="110000"/>
              </a:lnSpc>
              <a:spcBef>
                <a:spcPts val="1200"/>
              </a:spcBef>
              <a:defRPr sz="2400"/>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err="1" smtClean="0">
                <a:solidFill>
                  <a:schemeClr val="tx1"/>
                </a:solidFill>
                <a:latin typeface="+mn-lt"/>
              </a:rPr>
              <a:t>Βιοστατιστική</a:t>
            </a:r>
            <a:r>
              <a:rPr lang="el-GR" sz="3600" b="1" dirty="0" smtClean="0">
                <a:solidFill>
                  <a:schemeClr val="tx1"/>
                </a:solidFill>
                <a:latin typeface="+mn-lt"/>
              </a:rPr>
              <a:t> (Θ)</a:t>
            </a:r>
            <a:endParaRPr lang="el-GR" sz="3600" b="1" dirty="0">
              <a:solidFill>
                <a:schemeClr val="tx1"/>
              </a:solidFill>
              <a:latin typeface="+mn-lt"/>
            </a:endParaRPr>
          </a:p>
        </p:txBody>
      </p:sp>
      <p:sp>
        <p:nvSpPr>
          <p:cNvPr id="3" name="Υπότιτλος 2"/>
          <p:cNvSpPr>
            <a:spLocks noGrp="1"/>
          </p:cNvSpPr>
          <p:nvPr>
            <p:ph type="subTitle" idx="1"/>
          </p:nvPr>
        </p:nvSpPr>
        <p:spPr>
          <a:xfrm>
            <a:off x="0" y="3096543"/>
            <a:ext cx="9144000" cy="1752600"/>
          </a:xfrm>
        </p:spPr>
        <p:txBody>
          <a:bodyPr>
            <a:normAutofit/>
          </a:bodyPr>
          <a:lstStyle/>
          <a:p>
            <a:pPr>
              <a:spcBef>
                <a:spcPts val="0"/>
              </a:spcBef>
              <a:spcAft>
                <a:spcPts val="1200"/>
              </a:spcAft>
            </a:pPr>
            <a:r>
              <a:rPr lang="el-GR" sz="2600" b="1" dirty="0" smtClean="0"/>
              <a:t>Ενότητα 1</a:t>
            </a:r>
            <a:r>
              <a:rPr lang="el-GR" sz="2600" dirty="0" smtClean="0"/>
              <a:t>:</a:t>
            </a:r>
            <a:r>
              <a:rPr lang="en-US" sz="2600" dirty="0" smtClean="0"/>
              <a:t> </a:t>
            </a:r>
            <a:r>
              <a:rPr lang="el-GR" sz="2600" dirty="0" smtClean="0"/>
              <a:t>Εισαγωγή</a:t>
            </a:r>
            <a:endParaRPr lang="en-US" sz="2600" dirty="0" smtClean="0"/>
          </a:p>
          <a:p>
            <a:pPr>
              <a:spcBef>
                <a:spcPts val="0"/>
              </a:spcBef>
            </a:pPr>
            <a:r>
              <a:rPr lang="el-GR" sz="2200" dirty="0" err="1"/>
              <a:t>Δρ.Ευσταθία</a:t>
            </a:r>
            <a:r>
              <a:rPr lang="el-GR" sz="2200" dirty="0"/>
              <a:t> Παπαγεωργίου, Αναπληρώτρια </a:t>
            </a:r>
            <a:r>
              <a:rPr lang="el-GR" sz="2200" dirty="0" smtClean="0"/>
              <a:t>Καθηγήτρια</a:t>
            </a:r>
          </a:p>
        </p:txBody>
      </p:sp>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smtClean="0">
                <a:latin typeface="+mn-lt"/>
              </a:rPr>
              <a:t> ΤΕΙ Αθήνας</a:t>
            </a:r>
            <a:endParaRPr lang="el-GR" sz="1600" dirty="0">
              <a:latin typeface="+mn-lt"/>
            </a:endParaRPr>
          </a:p>
        </p:txBody>
      </p:sp>
      <p:pic>
        <p:nvPicPr>
          <p:cNvPr id="12" name="Picture 11"/>
          <p:cNvPicPr/>
          <p:nvPr/>
        </p:nvPicPr>
        <p:blipFill>
          <a:blip r:embed="rId4">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Σκοπός και στόχος  διαλέξεων </a:t>
            </a:r>
            <a:endParaRPr lang="el-GR" dirty="0"/>
          </a:p>
        </p:txBody>
      </p:sp>
      <p:sp>
        <p:nvSpPr>
          <p:cNvPr id="4" name="Slide Number Placeholder 3"/>
          <p:cNvSpPr>
            <a:spLocks noGrp="1"/>
          </p:cNvSpPr>
          <p:nvPr>
            <p:ph type="sldNum" sz="quarter" idx="12"/>
          </p:nvPr>
        </p:nvSpPr>
        <p:spPr>
          <a:prstGeom prst="rect">
            <a:avLst/>
          </a:prstGeom>
        </p:spPr>
        <p:txBody>
          <a:bodyPr/>
          <a:lstStyle/>
          <a:p>
            <a:pPr>
              <a:defRPr/>
            </a:pPr>
            <a:fld id="{337F9D12-4836-4BC2-812B-B841C917A6F9}" type="slidenum">
              <a:rPr lang="el-GR" smtClean="0"/>
              <a:pPr>
                <a:defRPr/>
              </a:pPr>
              <a:t>1</a:t>
            </a:fld>
            <a:endParaRPr lang="el-GR"/>
          </a:p>
        </p:txBody>
      </p:sp>
      <p:sp>
        <p:nvSpPr>
          <p:cNvPr id="5" name="Θέση περιεχομένου 4"/>
          <p:cNvSpPr>
            <a:spLocks noGrp="1"/>
          </p:cNvSpPr>
          <p:nvPr>
            <p:ph idx="1"/>
          </p:nvPr>
        </p:nvSpPr>
        <p:spPr/>
        <p:txBody>
          <a:bodyPr/>
          <a:lstStyle/>
          <a:p>
            <a:r>
              <a:rPr lang="el-GR" dirty="0"/>
              <a:t>Να γίνουν προσιτοί οι τρόποι:</a:t>
            </a:r>
          </a:p>
          <a:p>
            <a:pPr lvl="1"/>
            <a:r>
              <a:rPr lang="el-GR" dirty="0" smtClean="0"/>
              <a:t>οργάνωσης </a:t>
            </a:r>
            <a:r>
              <a:rPr lang="el-GR" dirty="0"/>
              <a:t>και παρουσίασης  τύπων δεδομένων  και</a:t>
            </a:r>
          </a:p>
          <a:p>
            <a:pPr lvl="1"/>
            <a:r>
              <a:rPr lang="el-GR" dirty="0"/>
              <a:t> ανάλυσης των διαφόρων τύπων </a:t>
            </a:r>
            <a:r>
              <a:rPr lang="el-GR" dirty="0" smtClean="0"/>
              <a:t>δεδομένων.</a:t>
            </a:r>
            <a:endParaRPr lang="el-GR" dirty="0"/>
          </a:p>
          <a:p>
            <a:r>
              <a:rPr lang="el-GR" dirty="0"/>
              <a:t>Να γίνουν κατανοητές οι έννοιες: </a:t>
            </a:r>
          </a:p>
          <a:p>
            <a:pPr lvl="1"/>
            <a:r>
              <a:rPr lang="el-GR" dirty="0"/>
              <a:t>των δειγματοληπτικών μεθόδων και </a:t>
            </a:r>
          </a:p>
          <a:p>
            <a:pPr lvl="1"/>
            <a:r>
              <a:rPr lang="el-GR" dirty="0"/>
              <a:t>της στατιστικής </a:t>
            </a:r>
            <a:r>
              <a:rPr lang="el-GR" dirty="0" err="1" smtClean="0"/>
              <a:t>συμπερασματολογίας</a:t>
            </a:r>
            <a:r>
              <a:rPr lang="el-GR" dirty="0" smtClean="0"/>
              <a:t>.</a:t>
            </a:r>
            <a:endParaRPr lang="el-GR" dirty="0"/>
          </a:p>
          <a:p>
            <a:endParaRPr lang="el-GR" dirty="0"/>
          </a:p>
        </p:txBody>
      </p:sp>
    </p:spTree>
    <p:extLst>
      <p:ext uri="{BB962C8B-B14F-4D97-AF65-F5344CB8AC3E}">
        <p14:creationId xmlns:p14="http://schemas.microsoft.com/office/powerpoint/2010/main" val="1193342426"/>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Αναμενόμενα μαθησιακά </a:t>
            </a:r>
            <a:br>
              <a:rPr lang="el-GR" dirty="0" smtClean="0"/>
            </a:br>
            <a:r>
              <a:rPr lang="el-GR" dirty="0" smtClean="0"/>
              <a:t>αποτελέσματα</a:t>
            </a:r>
            <a:endParaRPr lang="el-GR" dirty="0"/>
          </a:p>
        </p:txBody>
      </p:sp>
      <p:sp>
        <p:nvSpPr>
          <p:cNvPr id="4" name="Slide Number Placeholder 3"/>
          <p:cNvSpPr>
            <a:spLocks noGrp="1"/>
          </p:cNvSpPr>
          <p:nvPr>
            <p:ph type="sldNum" sz="quarter" idx="12"/>
          </p:nvPr>
        </p:nvSpPr>
        <p:spPr>
          <a:prstGeom prst="rect">
            <a:avLst/>
          </a:prstGeom>
        </p:spPr>
        <p:txBody>
          <a:bodyPr/>
          <a:lstStyle/>
          <a:p>
            <a:pPr>
              <a:defRPr/>
            </a:pPr>
            <a:fld id="{337F9D12-4836-4BC2-812B-B841C917A6F9}" type="slidenum">
              <a:rPr lang="el-GR" smtClean="0"/>
              <a:pPr>
                <a:defRPr/>
              </a:pPr>
              <a:t>2</a:t>
            </a:fld>
            <a:endParaRPr lang="el-GR"/>
          </a:p>
        </p:txBody>
      </p:sp>
      <p:sp>
        <p:nvSpPr>
          <p:cNvPr id="5" name="Θέση περιεχομένου 4"/>
          <p:cNvSpPr>
            <a:spLocks noGrp="1"/>
          </p:cNvSpPr>
          <p:nvPr>
            <p:ph idx="1"/>
          </p:nvPr>
        </p:nvSpPr>
        <p:spPr>
          <a:xfrm>
            <a:off x="323528" y="1556792"/>
            <a:ext cx="8363272" cy="5040560"/>
          </a:xfrm>
        </p:spPr>
        <p:txBody>
          <a:bodyPr/>
          <a:lstStyle/>
          <a:p>
            <a:r>
              <a:rPr lang="el-GR" dirty="0"/>
              <a:t>Μετά το τέλος της </a:t>
            </a:r>
            <a:r>
              <a:rPr lang="el-GR" dirty="0" err="1"/>
              <a:t>ε</a:t>
            </a:r>
            <a:r>
              <a:rPr lang="el-GR" dirty="0" err="1" smtClean="0"/>
              <a:t>νότητος</a:t>
            </a:r>
            <a:r>
              <a:rPr lang="el-GR" dirty="0" smtClean="0"/>
              <a:t> </a:t>
            </a:r>
            <a:r>
              <a:rPr lang="el-GR" dirty="0"/>
              <a:t>οι σπουδαστές θα είναι σε </a:t>
            </a:r>
            <a:r>
              <a:rPr lang="el-GR" dirty="0" smtClean="0"/>
              <a:t>θέση:</a:t>
            </a:r>
            <a:endParaRPr lang="el-GR" dirty="0"/>
          </a:p>
          <a:p>
            <a:pPr lvl="1"/>
            <a:r>
              <a:rPr lang="el-GR" dirty="0"/>
              <a:t>Να κατανοούν τη Στατιστική Μεθοδολογία και τα αποτελέσματα των Βιομετρικών </a:t>
            </a:r>
            <a:r>
              <a:rPr lang="el-GR" dirty="0" smtClean="0"/>
              <a:t>Ερευνών.</a:t>
            </a:r>
            <a:endParaRPr lang="el-GR" dirty="0"/>
          </a:p>
          <a:p>
            <a:pPr lvl="1"/>
            <a:r>
              <a:rPr lang="el-GR" dirty="0"/>
              <a:t>Να οργανώνουν και να παρουσιάζουν δεδομένα όλων των τύπων με τη χρήση των κατάλληλων στατιστικών </a:t>
            </a:r>
            <a:r>
              <a:rPr lang="el-GR" dirty="0" smtClean="0"/>
              <a:t>μεθόδων.</a:t>
            </a:r>
            <a:endParaRPr lang="el-GR" dirty="0"/>
          </a:p>
          <a:p>
            <a:pPr lvl="1"/>
            <a:r>
              <a:rPr lang="el-GR" dirty="0"/>
              <a:t>Να πραγματοποιούν βασικές στατιστικές αναλύσεις των ανωτέρω </a:t>
            </a:r>
            <a:r>
              <a:rPr lang="el-GR" dirty="0" smtClean="0"/>
              <a:t>δεδομένων.</a:t>
            </a:r>
            <a:endParaRPr lang="el-GR" dirty="0"/>
          </a:p>
          <a:p>
            <a:endParaRPr lang="el-GR" dirty="0"/>
          </a:p>
        </p:txBody>
      </p:sp>
    </p:spTree>
    <p:extLst>
      <p:ext uri="{BB962C8B-B14F-4D97-AF65-F5344CB8AC3E}">
        <p14:creationId xmlns:p14="http://schemas.microsoft.com/office/powerpoint/2010/main" val="3440283724"/>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Σύντομη Ιστορική </a:t>
            </a:r>
            <a:r>
              <a:rPr lang="el-GR" dirty="0" smtClean="0"/>
              <a:t>Αναδρομή </a:t>
            </a:r>
            <a:r>
              <a:rPr lang="el-GR" sz="3000" b="0" dirty="0" smtClean="0"/>
              <a:t>1/3</a:t>
            </a:r>
            <a:endParaRPr lang="el-GR" sz="3000" b="0" dirty="0"/>
          </a:p>
        </p:txBody>
      </p:sp>
      <p:sp>
        <p:nvSpPr>
          <p:cNvPr id="4" name="Slide Number Placeholder 3"/>
          <p:cNvSpPr>
            <a:spLocks noGrp="1"/>
          </p:cNvSpPr>
          <p:nvPr>
            <p:ph type="sldNum" sz="quarter" idx="12"/>
          </p:nvPr>
        </p:nvSpPr>
        <p:spPr>
          <a:prstGeom prst="rect">
            <a:avLst/>
          </a:prstGeom>
        </p:spPr>
        <p:txBody>
          <a:bodyPr/>
          <a:lstStyle/>
          <a:p>
            <a:pPr>
              <a:defRPr/>
            </a:pPr>
            <a:fld id="{337F9D12-4836-4BC2-812B-B841C917A6F9}" type="slidenum">
              <a:rPr lang="el-GR" smtClean="0"/>
              <a:pPr>
                <a:defRPr/>
              </a:pPr>
              <a:t>3</a:t>
            </a:fld>
            <a:endParaRPr lang="el-GR"/>
          </a:p>
        </p:txBody>
      </p:sp>
      <p:sp>
        <p:nvSpPr>
          <p:cNvPr id="5" name="Θέση περιεχομένου 4"/>
          <p:cNvSpPr>
            <a:spLocks noGrp="1"/>
          </p:cNvSpPr>
          <p:nvPr>
            <p:ph idx="1"/>
          </p:nvPr>
        </p:nvSpPr>
        <p:spPr/>
        <p:txBody>
          <a:bodyPr>
            <a:normAutofit/>
          </a:bodyPr>
          <a:lstStyle/>
          <a:p>
            <a:r>
              <a:rPr lang="el-GR" dirty="0"/>
              <a:t>Η επιδημιολογία διαμορφώθηκε ως επιστήμη τον μεσαίωνα για την μελέτη μεγάλων επιδημιών (χολέρα, ευλογιά, πανώλη). Ο πρώτος που ασχολήθηκε με τα αντικείμενα της «Επιδημιολογίας» είναι ο Ιπποκράτης (460-357 </a:t>
            </a:r>
            <a:r>
              <a:rPr lang="el-GR" dirty="0" err="1"/>
              <a:t>π.Χ</a:t>
            </a:r>
            <a:r>
              <a:rPr lang="el-GR" dirty="0"/>
              <a:t>) στο «Περί αέρος, ύδατος και τόπων». Εκεί κατέγραψε τις εμπειρικές σχέσεις μεταξύ συγκεκριμένων ασθενειών και του τόπου εκδήλωσης ή εμφάνισης, των συνθηκών διαβίωσης, της διατροφής, κατοικίας, κλίματος και άλλων αιτιών. Όλα αυτά αποτελούν το αντικείμενο της σύγχρονης περιγραφικής Επιδημιολογίας. </a:t>
            </a:r>
            <a:endParaRPr lang="el-GR" dirty="0" smtClean="0"/>
          </a:p>
        </p:txBody>
      </p:sp>
    </p:spTree>
    <p:extLst>
      <p:ext uri="{BB962C8B-B14F-4D97-AF65-F5344CB8AC3E}">
        <p14:creationId xmlns:p14="http://schemas.microsoft.com/office/powerpoint/2010/main" val="177068507"/>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Σύντομη Ιστορική </a:t>
            </a:r>
            <a:r>
              <a:rPr lang="el-GR" dirty="0" smtClean="0"/>
              <a:t>Αναδρομή </a:t>
            </a:r>
            <a:r>
              <a:rPr lang="el-GR" sz="3000" b="0" dirty="0" smtClean="0"/>
              <a:t>2/3</a:t>
            </a:r>
            <a:endParaRPr lang="el-GR" sz="3000" b="0" dirty="0"/>
          </a:p>
        </p:txBody>
      </p:sp>
      <p:sp>
        <p:nvSpPr>
          <p:cNvPr id="4" name="Slide Number Placeholder 3"/>
          <p:cNvSpPr>
            <a:spLocks noGrp="1"/>
          </p:cNvSpPr>
          <p:nvPr>
            <p:ph type="sldNum" sz="quarter" idx="12"/>
          </p:nvPr>
        </p:nvSpPr>
        <p:spPr>
          <a:prstGeom prst="rect">
            <a:avLst/>
          </a:prstGeom>
        </p:spPr>
        <p:txBody>
          <a:bodyPr/>
          <a:lstStyle/>
          <a:p>
            <a:pPr>
              <a:defRPr/>
            </a:pPr>
            <a:fld id="{337F9D12-4836-4BC2-812B-B841C917A6F9}" type="slidenum">
              <a:rPr lang="el-GR" smtClean="0"/>
              <a:pPr>
                <a:defRPr/>
              </a:pPr>
              <a:t>4</a:t>
            </a:fld>
            <a:endParaRPr lang="el-GR"/>
          </a:p>
        </p:txBody>
      </p:sp>
      <p:sp>
        <p:nvSpPr>
          <p:cNvPr id="5" name="Θέση περιεχομένου 4"/>
          <p:cNvSpPr>
            <a:spLocks noGrp="1"/>
          </p:cNvSpPr>
          <p:nvPr>
            <p:ph idx="1"/>
          </p:nvPr>
        </p:nvSpPr>
        <p:spPr/>
        <p:txBody>
          <a:bodyPr>
            <a:normAutofit/>
          </a:bodyPr>
          <a:lstStyle/>
          <a:p>
            <a:r>
              <a:rPr lang="el-GR" dirty="0" smtClean="0"/>
              <a:t>Πολύ </a:t>
            </a:r>
            <a:r>
              <a:rPr lang="el-GR" dirty="0"/>
              <a:t>αργότερα ακολούθησαν ο </a:t>
            </a:r>
            <a:r>
              <a:rPr lang="el-GR" dirty="0" err="1"/>
              <a:t>ο</a:t>
            </a:r>
            <a:r>
              <a:rPr lang="el-GR" dirty="0"/>
              <a:t> </a:t>
            </a:r>
            <a:r>
              <a:rPr lang="el-GR" dirty="0" err="1"/>
              <a:t>Graunt</a:t>
            </a:r>
            <a:r>
              <a:rPr lang="el-GR" dirty="0"/>
              <a:t> (1620-1674)  και ο </a:t>
            </a:r>
            <a:r>
              <a:rPr lang="el-GR" dirty="0" err="1"/>
              <a:t>Farr</a:t>
            </a:r>
            <a:r>
              <a:rPr lang="el-GR" dirty="0"/>
              <a:t> (1807-1883). Την ίδια εποχή, ο </a:t>
            </a:r>
            <a:r>
              <a:rPr lang="el-GR" dirty="0" err="1"/>
              <a:t>Snow</a:t>
            </a:r>
            <a:r>
              <a:rPr lang="el-GR" dirty="0"/>
              <a:t> (1813-1858) απέδειξε ότι η χολέρα προερχόταν από μικρόβιο που μεταδιδόταν από το νερό και την κοπριά. Στο αποτέλεσμα αυτό κατέληξε αφού μελέτησε το νερό από την κεντρική ύδρευση δύο περιοχών ίδιων χαρακτηριστικών (ηλικία, φύλο, κοινωνικοοικονομική κατάσταση):</a:t>
            </a:r>
          </a:p>
          <a:p>
            <a:pPr marL="355600" indent="0">
              <a:buNone/>
            </a:pPr>
            <a:r>
              <a:rPr lang="el-GR" dirty="0"/>
              <a:t>το </a:t>
            </a:r>
            <a:r>
              <a:rPr lang="el-GR" dirty="0" err="1"/>
              <a:t>Lambeth</a:t>
            </a:r>
            <a:r>
              <a:rPr lang="el-GR" dirty="0"/>
              <a:t> (με καθαρό νερό) και το </a:t>
            </a:r>
            <a:r>
              <a:rPr lang="el-GR" dirty="0" err="1"/>
              <a:t>Soutwork</a:t>
            </a:r>
            <a:r>
              <a:rPr lang="el-GR" dirty="0"/>
              <a:t> (όπου το νερό περιείχε απόβλητα). Το </a:t>
            </a:r>
            <a:r>
              <a:rPr lang="el-GR" dirty="0" err="1"/>
              <a:t>Lambeth</a:t>
            </a:r>
            <a:r>
              <a:rPr lang="el-GR" dirty="0"/>
              <a:t> είχε 8 φορές μικρότερη θνησιμότητα από χολέρα. Άρα το νερό ήταν το κλειδί και όχι ο αέρας όπως πίστευαν εκείνη την εποχή</a:t>
            </a:r>
            <a:r>
              <a:rPr lang="el-GR" dirty="0" smtClean="0"/>
              <a:t>.</a:t>
            </a:r>
            <a:endParaRPr lang="el-GR" dirty="0"/>
          </a:p>
        </p:txBody>
      </p:sp>
    </p:spTree>
    <p:extLst>
      <p:ext uri="{BB962C8B-B14F-4D97-AF65-F5344CB8AC3E}">
        <p14:creationId xmlns:p14="http://schemas.microsoft.com/office/powerpoint/2010/main" val="1071323614"/>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4F81BD">
                    <a:lumMod val="50000"/>
                  </a:srgbClr>
                </a:solidFill>
              </a:rPr>
              <a:t>Σύντομη Ιστορική Αναδρομή </a:t>
            </a:r>
            <a:r>
              <a:rPr lang="el-GR" sz="3000" b="0" dirty="0" smtClean="0">
                <a:solidFill>
                  <a:srgbClr val="4F81BD">
                    <a:lumMod val="50000"/>
                  </a:srgbClr>
                </a:solidFill>
              </a:rPr>
              <a:t>3/3</a:t>
            </a:r>
            <a:endParaRPr lang="el-GR" dirty="0"/>
          </a:p>
        </p:txBody>
      </p:sp>
      <p:sp>
        <p:nvSpPr>
          <p:cNvPr id="3" name="Content Placeholder 2"/>
          <p:cNvSpPr>
            <a:spLocks noGrp="1"/>
          </p:cNvSpPr>
          <p:nvPr>
            <p:ph idx="1"/>
          </p:nvPr>
        </p:nvSpPr>
        <p:spPr/>
        <p:txBody>
          <a:bodyPr/>
          <a:lstStyle/>
          <a:p>
            <a:r>
              <a:rPr lang="el-GR" dirty="0" smtClean="0"/>
              <a:t>Στον 20</a:t>
            </a:r>
            <a:r>
              <a:rPr lang="el-GR" baseline="30000" dirty="0" smtClean="0"/>
              <a:t>ο</a:t>
            </a:r>
            <a:r>
              <a:rPr lang="el-GR" dirty="0" smtClean="0"/>
              <a:t> αιώνα </a:t>
            </a:r>
            <a:r>
              <a:rPr lang="el-GR" dirty="0"/>
              <a:t>είχαμε σημαντικές </a:t>
            </a:r>
            <a:r>
              <a:rPr lang="el-GR" dirty="0" smtClean="0"/>
              <a:t>εξελίξεις </a:t>
            </a:r>
            <a:r>
              <a:rPr lang="el-GR" dirty="0"/>
              <a:t>στην Επιδημιολογία. Μια από τις πιο σημαντικές είναι η σύνδεση του καπνίσματος με τον καρκίνο του πνεύμονα από τον </a:t>
            </a:r>
            <a:r>
              <a:rPr lang="el-GR" dirty="0" smtClean="0"/>
              <a:t>Doll, (για λεπτομέρειες βλ</a:t>
            </a:r>
            <a:r>
              <a:rPr lang="el-GR" dirty="0"/>
              <a:t>. Doll and </a:t>
            </a:r>
            <a:r>
              <a:rPr lang="el-GR" dirty="0" smtClean="0"/>
              <a:t>Peto,1976</a:t>
            </a:r>
            <a:r>
              <a:rPr lang="el-GR" dirty="0"/>
              <a:t>). </a:t>
            </a:r>
            <a:endParaRPr lang="el-GR" dirty="0" smtClean="0"/>
          </a:p>
          <a:p>
            <a:r>
              <a:rPr lang="el-GR" dirty="0" smtClean="0"/>
              <a:t>Πολύ </a:t>
            </a:r>
            <a:r>
              <a:rPr lang="el-GR" dirty="0"/>
              <a:t>σημαντικό γεγονός είναι και η δημιουργία Σχολή Δημόσιας Υγιεινής το 1922 στο Πανεπιστήμιο του Harvard η οποία περιλαμβάνει </a:t>
            </a:r>
            <a:r>
              <a:rPr lang="el-GR" dirty="0" smtClean="0"/>
              <a:t>Τμήματα </a:t>
            </a:r>
            <a:r>
              <a:rPr lang="el-GR" dirty="0"/>
              <a:t>Επιδημιολογίας και Βιοστατιστικής. Η σχολή αυτή συνέβαλε στον καθορισμό και στην προώθηση της επιστήμης της Επιδημιολογίας και καθιερώθηκε ως ένα από τα καλύτερα Σχολεία στον τομέα αυτό. </a:t>
            </a:r>
          </a:p>
        </p:txBody>
      </p:sp>
      <p:sp>
        <p:nvSpPr>
          <p:cNvPr id="4" name="Slide Number Placeholder 3"/>
          <p:cNvSpPr>
            <a:spLocks noGrp="1"/>
          </p:cNvSpPr>
          <p:nvPr>
            <p:ph type="sldNum" sz="quarter" idx="12"/>
          </p:nvPr>
        </p:nvSpPr>
        <p:spPr>
          <a:prstGeom prst="rect">
            <a:avLst/>
          </a:prstGeom>
        </p:spPr>
        <p:txBody>
          <a:bodyPr/>
          <a:lstStyle/>
          <a:p>
            <a:pPr>
              <a:defRPr/>
            </a:pPr>
            <a:fld id="{337F9D12-4836-4BC2-812B-B841C917A6F9}" type="slidenum">
              <a:rPr lang="el-GR" smtClean="0"/>
              <a:pPr>
                <a:defRPr/>
              </a:pPr>
              <a:t>5</a:t>
            </a:fld>
            <a:endParaRPr lang="el-GR"/>
          </a:p>
        </p:txBody>
      </p:sp>
    </p:spTree>
    <p:extLst>
      <p:ext uri="{BB962C8B-B14F-4D97-AF65-F5344CB8AC3E}">
        <p14:creationId xmlns:p14="http://schemas.microsoft.com/office/powerpoint/2010/main" val="2657198043"/>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Επιστήμη της </a:t>
            </a:r>
            <a:r>
              <a:rPr lang="el-GR" dirty="0" err="1" smtClean="0"/>
              <a:t>Βιοστατιστικής</a:t>
            </a:r>
            <a:endParaRPr lang="el-GR" dirty="0"/>
          </a:p>
        </p:txBody>
      </p:sp>
      <p:sp>
        <p:nvSpPr>
          <p:cNvPr id="4" name="Slide Number Placeholder 3"/>
          <p:cNvSpPr>
            <a:spLocks noGrp="1"/>
          </p:cNvSpPr>
          <p:nvPr>
            <p:ph type="sldNum" sz="quarter" idx="12"/>
          </p:nvPr>
        </p:nvSpPr>
        <p:spPr>
          <a:prstGeom prst="rect">
            <a:avLst/>
          </a:prstGeom>
        </p:spPr>
        <p:txBody>
          <a:bodyPr/>
          <a:lstStyle/>
          <a:p>
            <a:pPr>
              <a:defRPr/>
            </a:pPr>
            <a:fld id="{337F9D12-4836-4BC2-812B-B841C917A6F9}" type="slidenum">
              <a:rPr lang="el-GR" smtClean="0"/>
              <a:pPr>
                <a:defRPr/>
              </a:pPr>
              <a:t>6</a:t>
            </a:fld>
            <a:endParaRPr lang="el-GR"/>
          </a:p>
        </p:txBody>
      </p:sp>
      <p:sp>
        <p:nvSpPr>
          <p:cNvPr id="5" name="Θέση περιεχομένου 4"/>
          <p:cNvSpPr>
            <a:spLocks noGrp="1"/>
          </p:cNvSpPr>
          <p:nvPr>
            <p:ph idx="1"/>
          </p:nvPr>
        </p:nvSpPr>
        <p:spPr/>
        <p:txBody>
          <a:bodyPr/>
          <a:lstStyle/>
          <a:p>
            <a:pPr>
              <a:buFont typeface="Wingdings" panose="05000000000000000000" pitchFamily="2" charset="2"/>
              <a:buChar char="ü"/>
            </a:pPr>
            <a:r>
              <a:rPr lang="el-GR" dirty="0"/>
              <a:t>Ως </a:t>
            </a:r>
            <a:r>
              <a:rPr lang="el-GR" b="1" dirty="0" err="1"/>
              <a:t>Βιοστατιστική</a:t>
            </a:r>
            <a:r>
              <a:rPr lang="el-GR" dirty="0"/>
              <a:t> ορίζουμε τον εξειδικευμένο τομέα της Στατιστικής που ασχολείται αποκλειστικά με προβλήματα που εμφανίζονται στην Ιατρική Έρευνα</a:t>
            </a:r>
            <a:r>
              <a:rPr lang="el-GR" dirty="0" smtClean="0"/>
              <a:t>.</a:t>
            </a:r>
            <a:endParaRPr lang="el-GR" dirty="0"/>
          </a:p>
        </p:txBody>
      </p:sp>
    </p:spTree>
    <p:extLst>
      <p:ext uri="{BB962C8B-B14F-4D97-AF65-F5344CB8AC3E}">
        <p14:creationId xmlns:p14="http://schemas.microsoft.com/office/powerpoint/2010/main" val="3545908107"/>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Σύνοψη της </a:t>
            </a:r>
            <a:r>
              <a:rPr lang="el-GR" dirty="0" smtClean="0"/>
              <a:t>Παρουσίασης</a:t>
            </a:r>
            <a:endParaRPr lang="el-GR" dirty="0"/>
          </a:p>
        </p:txBody>
      </p:sp>
      <p:sp>
        <p:nvSpPr>
          <p:cNvPr id="3" name="Θέση περιεχομένου 2"/>
          <p:cNvSpPr>
            <a:spLocks noGrp="1"/>
          </p:cNvSpPr>
          <p:nvPr>
            <p:ph idx="1"/>
          </p:nvPr>
        </p:nvSpPr>
        <p:spPr/>
        <p:txBody>
          <a:bodyPr>
            <a:normAutofit/>
          </a:bodyPr>
          <a:lstStyle/>
          <a:p>
            <a:r>
              <a:rPr lang="el-GR" dirty="0"/>
              <a:t>Εισαγωγικές Έννοιες-Περιγραφική Στατιστική</a:t>
            </a:r>
          </a:p>
          <a:p>
            <a:r>
              <a:rPr lang="el-GR" dirty="0" smtClean="0"/>
              <a:t>Ανάλυση </a:t>
            </a:r>
            <a:r>
              <a:rPr lang="el-GR" dirty="0"/>
              <a:t>Συνεχών Μεταβλητών</a:t>
            </a:r>
          </a:p>
          <a:p>
            <a:r>
              <a:rPr lang="el-GR" dirty="0" smtClean="0"/>
              <a:t>Ανάλυση </a:t>
            </a:r>
            <a:r>
              <a:rPr lang="el-GR" dirty="0"/>
              <a:t>Κατηγορικών Δεδομένων</a:t>
            </a:r>
          </a:p>
          <a:p>
            <a:r>
              <a:rPr lang="el-GR" dirty="0" smtClean="0"/>
              <a:t>Έλεγχοι </a:t>
            </a:r>
            <a:r>
              <a:rPr lang="el-GR" dirty="0"/>
              <a:t>Υποθέσεων – Διαστήματα Εμπιστοσύνης</a:t>
            </a:r>
          </a:p>
          <a:p>
            <a:r>
              <a:rPr lang="el-GR" dirty="0" smtClean="0"/>
              <a:t>Συσχέτιση</a:t>
            </a:r>
            <a:endParaRPr lang="el-GR" dirty="0"/>
          </a:p>
          <a:p>
            <a:r>
              <a:rPr lang="el-GR" dirty="0" smtClean="0"/>
              <a:t>Γραμμική Παλινδρόμηση</a:t>
            </a:r>
            <a:endParaRPr lang="el-GR" dirty="0"/>
          </a:p>
        </p:txBody>
      </p:sp>
      <p:sp>
        <p:nvSpPr>
          <p:cNvPr id="4" name="Slide Number Placeholder 3"/>
          <p:cNvSpPr>
            <a:spLocks noGrp="1"/>
          </p:cNvSpPr>
          <p:nvPr>
            <p:ph type="sldNum" sz="quarter" idx="12"/>
          </p:nvPr>
        </p:nvSpPr>
        <p:spPr>
          <a:prstGeom prst="rect">
            <a:avLst/>
          </a:prstGeom>
        </p:spPr>
        <p:txBody>
          <a:bodyPr/>
          <a:lstStyle/>
          <a:p>
            <a:pPr>
              <a:defRPr/>
            </a:pPr>
            <a:fld id="{337F9D12-4836-4BC2-812B-B841C917A6F9}" type="slidenum">
              <a:rPr lang="el-GR" smtClean="0"/>
              <a:pPr>
                <a:defRPr/>
              </a:pPr>
              <a:t>7</a:t>
            </a:fld>
            <a:endParaRPr lang="el-GR"/>
          </a:p>
        </p:txBody>
      </p:sp>
    </p:spTree>
    <p:extLst>
      <p:ext uri="{BB962C8B-B14F-4D97-AF65-F5344CB8AC3E}">
        <p14:creationId xmlns:p14="http://schemas.microsoft.com/office/powerpoint/2010/main" val="2902342083"/>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11</TotalTime>
  <Words>486</Words>
  <Application>Microsoft Office PowerPoint</Application>
  <PresentationFormat>Προβολή στην οθόνη (4:3)</PresentationFormat>
  <Paragraphs>59</Paragraphs>
  <Slides>10</Slides>
  <Notes>10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10</vt:i4>
      </vt:variant>
    </vt:vector>
  </HeadingPairs>
  <TitlesOfParts>
    <vt:vector size="15" baseType="lpstr">
      <vt:lpstr>Arial</vt:lpstr>
      <vt:lpstr>Calibri</vt:lpstr>
      <vt:lpstr>Courier New</vt:lpstr>
      <vt:lpstr>Wingdings</vt:lpstr>
      <vt:lpstr>template</vt:lpstr>
      <vt:lpstr>Βιοστατιστική (Θ)</vt:lpstr>
      <vt:lpstr>Σκοπός και στόχος  διαλέξεων </vt:lpstr>
      <vt:lpstr>Αναμενόμενα μαθησιακά  αποτελέσματα</vt:lpstr>
      <vt:lpstr>Σύντομη Ιστορική Αναδρομή 1/3</vt:lpstr>
      <vt:lpstr>Σύντομη Ιστορική Αναδρομή 2/3</vt:lpstr>
      <vt:lpstr>Σύντομη Ιστορική Αναδρομή 3/3</vt:lpstr>
      <vt:lpstr>Η Επιστήμη της Βιοστατιστικής</vt:lpstr>
      <vt:lpstr>Σύνοψη της Παρουσίασης</vt:lpstr>
      <vt:lpstr>Τέλος Ενότητας</vt:lpstr>
      <vt:lpstr>Σημειώματα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Βιοστατιστική (Θ)</dc:title>
  <dc:creator>opencourses@teiath.gr</dc:creator>
  <cp:lastModifiedBy>Effie</cp:lastModifiedBy>
  <cp:revision>6</cp:revision>
  <dcterms:created xsi:type="dcterms:W3CDTF">2015-11-23T15:34:16Z</dcterms:created>
  <dcterms:modified xsi:type="dcterms:W3CDTF">2017-05-07T08:55:04Z</dcterms:modified>
</cp:coreProperties>
</file>