
<file path=[Content_Types].xml><?xml version="1.0" encoding="utf-8"?>
<Types xmlns="http://schemas.openxmlformats.org/package/2006/content-types">
  <Default Extension="685A5390" ContentType="image/png"/>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1" r:id="rId4"/>
  </p:sldMasterIdLst>
  <p:notesMasterIdLst>
    <p:notesMasterId r:id="rId33"/>
  </p:notesMasterIdLst>
  <p:handoutMasterIdLst>
    <p:handoutMasterId r:id="rId34"/>
  </p:handoutMasterIdLst>
  <p:sldIdLst>
    <p:sldId id="277" r:id="rId5"/>
    <p:sldId id="319" r:id="rId6"/>
    <p:sldId id="287" r:id="rId7"/>
    <p:sldId id="273" r:id="rId8"/>
    <p:sldId id="289" r:id="rId9"/>
    <p:sldId id="323" r:id="rId10"/>
    <p:sldId id="324" r:id="rId11"/>
    <p:sldId id="355" r:id="rId12"/>
    <p:sldId id="356" r:id="rId13"/>
    <p:sldId id="262" r:id="rId14"/>
    <p:sldId id="297" r:id="rId15"/>
    <p:sldId id="263" r:id="rId16"/>
    <p:sldId id="265" r:id="rId17"/>
    <p:sldId id="352" r:id="rId18"/>
    <p:sldId id="351" r:id="rId19"/>
    <p:sldId id="301" r:id="rId20"/>
    <p:sldId id="302" r:id="rId21"/>
    <p:sldId id="303" r:id="rId22"/>
    <p:sldId id="339" r:id="rId23"/>
    <p:sldId id="310" r:id="rId24"/>
    <p:sldId id="312" r:id="rId25"/>
    <p:sldId id="340" r:id="rId26"/>
    <p:sldId id="341" r:id="rId27"/>
    <p:sldId id="342" r:id="rId28"/>
    <p:sldId id="349" r:id="rId29"/>
    <p:sldId id="344" r:id="rId30"/>
    <p:sldId id="345" r:id="rId31"/>
    <p:sldId id="350" r:id="rId32"/>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FF0000"/>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45" autoAdjust="0"/>
    <p:restoredTop sz="94095" autoAdjust="0"/>
  </p:normalViewPr>
  <p:slideViewPr>
    <p:cSldViewPr>
      <p:cViewPr varScale="1">
        <p:scale>
          <a:sx n="111" d="100"/>
          <a:sy n="111" d="100"/>
        </p:scale>
        <p:origin x="128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500" y="-96"/>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366C77-9DD4-47F6-A26D-62B3C019F6F5}" type="doc">
      <dgm:prSet loTypeId="urn:microsoft.com/office/officeart/2005/8/layout/hierarchy1" loCatId="hierarchy" qsTypeId="urn:microsoft.com/office/officeart/2005/8/quickstyle/3d3" qsCatId="3D" csTypeId="urn:microsoft.com/office/officeart/2005/8/colors/accent2_2" csCatId="accent2" phldr="1"/>
      <dgm:spPr/>
      <dgm:t>
        <a:bodyPr/>
        <a:lstStyle/>
        <a:p>
          <a:endParaRPr lang="en-US"/>
        </a:p>
      </dgm:t>
    </dgm:pt>
    <dgm:pt modelId="{0D467627-1C66-40BB-AFDF-01DA96F852CB}">
      <dgm:prSet phldrT="[Text]" custT="1"/>
      <dgm:spPr/>
      <dgm:t>
        <a:bodyPr/>
        <a:lstStyle/>
        <a:p>
          <a:r>
            <a:rPr lang="el-GR" sz="2000" b="1" dirty="0"/>
            <a:t>ΣΦΑΛΜΑΤΑ</a:t>
          </a:r>
          <a:endParaRPr lang="en-US" sz="2000" b="1" dirty="0"/>
        </a:p>
      </dgm:t>
    </dgm:pt>
    <dgm:pt modelId="{471D6E4B-B6BE-45B7-8293-E52ABF10086A}" type="parTrans" cxnId="{7D34429C-3A2F-4780-9119-4FF5300BE7F8}">
      <dgm:prSet/>
      <dgm:spPr/>
      <dgm:t>
        <a:bodyPr/>
        <a:lstStyle/>
        <a:p>
          <a:endParaRPr lang="en-US"/>
        </a:p>
      </dgm:t>
    </dgm:pt>
    <dgm:pt modelId="{8A312B3E-AE19-466D-967B-BD462331BF03}" type="sibTrans" cxnId="{7D34429C-3A2F-4780-9119-4FF5300BE7F8}">
      <dgm:prSet/>
      <dgm:spPr/>
      <dgm:t>
        <a:bodyPr/>
        <a:lstStyle/>
        <a:p>
          <a:endParaRPr lang="en-US"/>
        </a:p>
      </dgm:t>
    </dgm:pt>
    <dgm:pt modelId="{4592422A-8DB3-4162-91C2-F61122CA60F4}">
      <dgm:prSet phldrT="[Text]" custT="1"/>
      <dgm:spPr/>
      <dgm:t>
        <a:bodyPr/>
        <a:lstStyle/>
        <a:p>
          <a:r>
            <a:rPr lang="el-GR" sz="1800" b="1" dirty="0"/>
            <a:t>ΣΥΣΤΗΜΑΤΙΚΑ</a:t>
          </a:r>
        </a:p>
        <a:p>
          <a:r>
            <a:rPr lang="el-GR" sz="1400" b="1" dirty="0"/>
            <a:t>Επιδρούν στην μέτρηση κατά την ίδια φορά</a:t>
          </a:r>
          <a:endParaRPr lang="en-US" sz="1400" b="1" dirty="0"/>
        </a:p>
      </dgm:t>
    </dgm:pt>
    <dgm:pt modelId="{78E4B5BB-55CC-4A0C-9E59-F8CC2786C698}" type="parTrans" cxnId="{14F17E02-E98A-4D29-8C96-9BF6D9A4C8AD}">
      <dgm:prSet/>
      <dgm:spPr/>
      <dgm:t>
        <a:bodyPr/>
        <a:lstStyle/>
        <a:p>
          <a:endParaRPr lang="en-US"/>
        </a:p>
      </dgm:t>
    </dgm:pt>
    <dgm:pt modelId="{8B7E35ED-B087-4438-ABCA-AF78180850B5}" type="sibTrans" cxnId="{14F17E02-E98A-4D29-8C96-9BF6D9A4C8AD}">
      <dgm:prSet/>
      <dgm:spPr/>
      <dgm:t>
        <a:bodyPr/>
        <a:lstStyle/>
        <a:p>
          <a:endParaRPr lang="en-US"/>
        </a:p>
      </dgm:t>
    </dgm:pt>
    <dgm:pt modelId="{CA38701D-0274-401C-B3CD-21DB2F7A00BF}">
      <dgm:prSet phldrT="[Text]"/>
      <dgm:spPr/>
      <dgm:t>
        <a:bodyPr/>
        <a:lstStyle/>
        <a:p>
          <a:r>
            <a:rPr lang="el-GR" dirty="0"/>
            <a:t>ΟΡΓΑΝΟΛΟΓΙΚΑ</a:t>
          </a:r>
          <a:endParaRPr lang="en-US" dirty="0"/>
        </a:p>
      </dgm:t>
    </dgm:pt>
    <dgm:pt modelId="{BBEF0A56-76D1-44C8-A633-B5B81E9EB3D3}" type="parTrans" cxnId="{A1B088DC-30C4-4EB9-90F3-EF925622EADA}">
      <dgm:prSet/>
      <dgm:spPr/>
      <dgm:t>
        <a:bodyPr/>
        <a:lstStyle/>
        <a:p>
          <a:endParaRPr lang="en-US"/>
        </a:p>
      </dgm:t>
    </dgm:pt>
    <dgm:pt modelId="{0E9D6CD7-90D9-4F2F-97FC-7E775E18CFB5}" type="sibTrans" cxnId="{A1B088DC-30C4-4EB9-90F3-EF925622EADA}">
      <dgm:prSet/>
      <dgm:spPr/>
      <dgm:t>
        <a:bodyPr/>
        <a:lstStyle/>
        <a:p>
          <a:endParaRPr lang="en-US"/>
        </a:p>
      </dgm:t>
    </dgm:pt>
    <dgm:pt modelId="{C5B0B15C-093D-4C38-9EC7-7CB3766A1CB2}">
      <dgm:prSet phldrT="[Text]"/>
      <dgm:spPr/>
      <dgm:t>
        <a:bodyPr/>
        <a:lstStyle/>
        <a:p>
          <a:r>
            <a:rPr lang="el-GR" dirty="0"/>
            <a:t>ΜΕΘΟΔΟΛΟΓΙΚΑ</a:t>
          </a:r>
          <a:endParaRPr lang="en-US" dirty="0"/>
        </a:p>
      </dgm:t>
    </dgm:pt>
    <dgm:pt modelId="{BA8FFEF4-234E-46BD-A018-261C4C41DEC5}" type="parTrans" cxnId="{582944B2-5E58-48A2-A15D-6821C6123BB1}">
      <dgm:prSet/>
      <dgm:spPr/>
      <dgm:t>
        <a:bodyPr/>
        <a:lstStyle/>
        <a:p>
          <a:endParaRPr lang="en-US"/>
        </a:p>
      </dgm:t>
    </dgm:pt>
    <dgm:pt modelId="{34921C50-B6D6-4B2F-9FA7-2EF66C6B2DDB}" type="sibTrans" cxnId="{582944B2-5E58-48A2-A15D-6821C6123BB1}">
      <dgm:prSet/>
      <dgm:spPr/>
      <dgm:t>
        <a:bodyPr/>
        <a:lstStyle/>
        <a:p>
          <a:endParaRPr lang="en-US"/>
        </a:p>
      </dgm:t>
    </dgm:pt>
    <dgm:pt modelId="{973315E9-BD9D-491E-BB89-701DDD15EB9C}">
      <dgm:prSet phldrT="[Text]" custT="1"/>
      <dgm:spPr/>
      <dgm:t>
        <a:bodyPr/>
        <a:lstStyle/>
        <a:p>
          <a:r>
            <a:rPr lang="el-GR" sz="1400" b="1" dirty="0"/>
            <a:t>ΤΥΧΑΙΑ</a:t>
          </a:r>
        </a:p>
        <a:p>
          <a:r>
            <a:rPr lang="el-GR" sz="1400" b="1" dirty="0"/>
            <a:t> Επιδρούν στην μέτρηση κατά τυχαία φορά</a:t>
          </a:r>
          <a:endParaRPr lang="en-US" sz="1400" b="1" dirty="0"/>
        </a:p>
      </dgm:t>
    </dgm:pt>
    <dgm:pt modelId="{B2913108-E7CA-44D6-95F8-E24647E5ED9A}" type="parTrans" cxnId="{054BC39E-9F92-4F7B-8D4C-7937AA320525}">
      <dgm:prSet/>
      <dgm:spPr/>
      <dgm:t>
        <a:bodyPr/>
        <a:lstStyle/>
        <a:p>
          <a:endParaRPr lang="en-US"/>
        </a:p>
      </dgm:t>
    </dgm:pt>
    <dgm:pt modelId="{A17011EC-587E-4848-BA36-6A35C51ECE1A}" type="sibTrans" cxnId="{054BC39E-9F92-4F7B-8D4C-7937AA320525}">
      <dgm:prSet/>
      <dgm:spPr/>
      <dgm:t>
        <a:bodyPr/>
        <a:lstStyle/>
        <a:p>
          <a:endParaRPr lang="en-US"/>
        </a:p>
      </dgm:t>
    </dgm:pt>
    <dgm:pt modelId="{182724EA-CA4D-4042-9D9B-C8834E2D5C8E}">
      <dgm:prSet phldrT="[Text]"/>
      <dgm:spPr/>
      <dgm:t>
        <a:bodyPr/>
        <a:lstStyle/>
        <a:p>
          <a:r>
            <a:rPr lang="el-GR" dirty="0"/>
            <a:t>ΠΡΟΣΩΠΙΚΑ</a:t>
          </a:r>
          <a:endParaRPr lang="en-US" dirty="0"/>
        </a:p>
      </dgm:t>
    </dgm:pt>
    <dgm:pt modelId="{EFD2C272-0CF1-408E-AC8C-0E4AC65E9A7B}" type="parTrans" cxnId="{39C47CED-F08C-46A7-9720-3177AE130ADF}">
      <dgm:prSet/>
      <dgm:spPr/>
      <dgm:t>
        <a:bodyPr/>
        <a:lstStyle/>
        <a:p>
          <a:endParaRPr lang="en-US"/>
        </a:p>
      </dgm:t>
    </dgm:pt>
    <dgm:pt modelId="{70B5C74F-DB7F-4EF1-8DEC-B2DF8AAA2D66}" type="sibTrans" cxnId="{39C47CED-F08C-46A7-9720-3177AE130ADF}">
      <dgm:prSet/>
      <dgm:spPr/>
      <dgm:t>
        <a:bodyPr/>
        <a:lstStyle/>
        <a:p>
          <a:endParaRPr lang="en-US"/>
        </a:p>
      </dgm:t>
    </dgm:pt>
    <dgm:pt modelId="{055789F3-D2AA-4230-8B0A-3A1F7653C014}" type="pres">
      <dgm:prSet presAssocID="{BF366C77-9DD4-47F6-A26D-62B3C019F6F5}" presName="hierChild1" presStyleCnt="0">
        <dgm:presLayoutVars>
          <dgm:chPref val="1"/>
          <dgm:dir/>
          <dgm:animOne val="branch"/>
          <dgm:animLvl val="lvl"/>
          <dgm:resizeHandles/>
        </dgm:presLayoutVars>
      </dgm:prSet>
      <dgm:spPr/>
    </dgm:pt>
    <dgm:pt modelId="{B6402CD4-E27E-430D-8CFE-D916C305ACB5}" type="pres">
      <dgm:prSet presAssocID="{0D467627-1C66-40BB-AFDF-01DA96F852CB}" presName="hierRoot1" presStyleCnt="0"/>
      <dgm:spPr/>
    </dgm:pt>
    <dgm:pt modelId="{8DEC88B3-FDAB-4CB0-A182-0A25C33574F6}" type="pres">
      <dgm:prSet presAssocID="{0D467627-1C66-40BB-AFDF-01DA96F852CB}" presName="composite" presStyleCnt="0"/>
      <dgm:spPr/>
    </dgm:pt>
    <dgm:pt modelId="{43302ADE-534D-4C82-B46E-FFA6E7F9E166}" type="pres">
      <dgm:prSet presAssocID="{0D467627-1C66-40BB-AFDF-01DA96F852CB}" presName="background" presStyleLbl="node0" presStyleIdx="0" presStyleCnt="1"/>
      <dgm:spPr/>
    </dgm:pt>
    <dgm:pt modelId="{3872DFDD-925F-4F37-BBA5-5C69861BA83F}" type="pres">
      <dgm:prSet presAssocID="{0D467627-1C66-40BB-AFDF-01DA96F852CB}" presName="text" presStyleLbl="fgAcc0" presStyleIdx="0" presStyleCnt="1" custScaleX="109429">
        <dgm:presLayoutVars>
          <dgm:chPref val="3"/>
        </dgm:presLayoutVars>
      </dgm:prSet>
      <dgm:spPr/>
    </dgm:pt>
    <dgm:pt modelId="{3258709C-0750-45F1-AF90-8846F0697157}" type="pres">
      <dgm:prSet presAssocID="{0D467627-1C66-40BB-AFDF-01DA96F852CB}" presName="hierChild2" presStyleCnt="0"/>
      <dgm:spPr/>
    </dgm:pt>
    <dgm:pt modelId="{2D83E9EB-3BEF-4E24-A071-8DED75539880}" type="pres">
      <dgm:prSet presAssocID="{78E4B5BB-55CC-4A0C-9E59-F8CC2786C698}" presName="Name10" presStyleLbl="parChTrans1D2" presStyleIdx="0" presStyleCnt="2"/>
      <dgm:spPr/>
    </dgm:pt>
    <dgm:pt modelId="{500AA5BE-A30E-4BBC-A957-5E120C1380A5}" type="pres">
      <dgm:prSet presAssocID="{4592422A-8DB3-4162-91C2-F61122CA60F4}" presName="hierRoot2" presStyleCnt="0"/>
      <dgm:spPr/>
    </dgm:pt>
    <dgm:pt modelId="{B941E6DC-3E50-45B4-8B93-332512DC8974}" type="pres">
      <dgm:prSet presAssocID="{4592422A-8DB3-4162-91C2-F61122CA60F4}" presName="composite2" presStyleCnt="0"/>
      <dgm:spPr/>
    </dgm:pt>
    <dgm:pt modelId="{7419E99F-DB5C-4E38-8CD1-51AA8A80C61F}" type="pres">
      <dgm:prSet presAssocID="{4592422A-8DB3-4162-91C2-F61122CA60F4}" presName="background2" presStyleLbl="node2" presStyleIdx="0" presStyleCnt="2"/>
      <dgm:spPr/>
    </dgm:pt>
    <dgm:pt modelId="{92663170-A694-4262-AF1E-CCC3EE084F86}" type="pres">
      <dgm:prSet presAssocID="{4592422A-8DB3-4162-91C2-F61122CA60F4}" presName="text2" presStyleLbl="fgAcc2" presStyleIdx="0" presStyleCnt="2" custScaleX="122277" custLinFactNeighborX="-91751" custLinFactNeighborY="-4016">
        <dgm:presLayoutVars>
          <dgm:chPref val="3"/>
        </dgm:presLayoutVars>
      </dgm:prSet>
      <dgm:spPr/>
    </dgm:pt>
    <dgm:pt modelId="{2760EFD0-9F66-4DA0-8BF0-39CDEEF529CC}" type="pres">
      <dgm:prSet presAssocID="{4592422A-8DB3-4162-91C2-F61122CA60F4}" presName="hierChild3" presStyleCnt="0"/>
      <dgm:spPr/>
    </dgm:pt>
    <dgm:pt modelId="{474DDD01-BCAD-4A8F-A197-A6ABD02E4016}" type="pres">
      <dgm:prSet presAssocID="{BBEF0A56-76D1-44C8-A633-B5B81E9EB3D3}" presName="Name17" presStyleLbl="parChTrans1D3" presStyleIdx="0" presStyleCnt="3"/>
      <dgm:spPr/>
    </dgm:pt>
    <dgm:pt modelId="{87ABA1CD-E6B2-4975-8950-F6BBC50A28B4}" type="pres">
      <dgm:prSet presAssocID="{CA38701D-0274-401C-B3CD-21DB2F7A00BF}" presName="hierRoot3" presStyleCnt="0"/>
      <dgm:spPr/>
    </dgm:pt>
    <dgm:pt modelId="{5AC27104-C190-477C-85BF-2F88E36E4104}" type="pres">
      <dgm:prSet presAssocID="{CA38701D-0274-401C-B3CD-21DB2F7A00BF}" presName="composite3" presStyleCnt="0"/>
      <dgm:spPr/>
    </dgm:pt>
    <dgm:pt modelId="{ED97A79E-9C22-4C62-9A9F-5300E8C9C2C0}" type="pres">
      <dgm:prSet presAssocID="{CA38701D-0274-401C-B3CD-21DB2F7A00BF}" presName="background3" presStyleLbl="node3" presStyleIdx="0" presStyleCnt="3"/>
      <dgm:spPr/>
    </dgm:pt>
    <dgm:pt modelId="{EFCBB989-F162-4E2C-8D93-02CE44319176}" type="pres">
      <dgm:prSet presAssocID="{CA38701D-0274-401C-B3CD-21DB2F7A00BF}" presName="text3" presStyleLbl="fgAcc3" presStyleIdx="0" presStyleCnt="3" custLinFactNeighborX="-93170" custLinFactNeighborY="-701">
        <dgm:presLayoutVars>
          <dgm:chPref val="3"/>
        </dgm:presLayoutVars>
      </dgm:prSet>
      <dgm:spPr/>
    </dgm:pt>
    <dgm:pt modelId="{776345E0-69FE-42B5-9370-304EB5094389}" type="pres">
      <dgm:prSet presAssocID="{CA38701D-0274-401C-B3CD-21DB2F7A00BF}" presName="hierChild4" presStyleCnt="0"/>
      <dgm:spPr/>
    </dgm:pt>
    <dgm:pt modelId="{EA0B35D5-A192-45E8-93B1-DA20E562007B}" type="pres">
      <dgm:prSet presAssocID="{EFD2C272-0CF1-408E-AC8C-0E4AC65E9A7B}" presName="Name17" presStyleLbl="parChTrans1D3" presStyleIdx="1" presStyleCnt="3"/>
      <dgm:spPr/>
    </dgm:pt>
    <dgm:pt modelId="{E8BF716A-95A4-4383-8AB7-FAB1FAD6FC0D}" type="pres">
      <dgm:prSet presAssocID="{182724EA-CA4D-4042-9D9B-C8834E2D5C8E}" presName="hierRoot3" presStyleCnt="0"/>
      <dgm:spPr/>
    </dgm:pt>
    <dgm:pt modelId="{124C927F-C216-4F74-86DA-89D2FADA23AE}" type="pres">
      <dgm:prSet presAssocID="{182724EA-CA4D-4042-9D9B-C8834E2D5C8E}" presName="composite3" presStyleCnt="0"/>
      <dgm:spPr/>
    </dgm:pt>
    <dgm:pt modelId="{C4491C73-113B-46EC-84AF-BE5E15951EF3}" type="pres">
      <dgm:prSet presAssocID="{182724EA-CA4D-4042-9D9B-C8834E2D5C8E}" presName="background3" presStyleLbl="node3" presStyleIdx="1" presStyleCnt="3"/>
      <dgm:spPr/>
    </dgm:pt>
    <dgm:pt modelId="{BC5566F2-3662-4CF4-A0E5-520203483411}" type="pres">
      <dgm:prSet presAssocID="{182724EA-CA4D-4042-9D9B-C8834E2D5C8E}" presName="text3" presStyleLbl="fgAcc3" presStyleIdx="1" presStyleCnt="3" custLinFactNeighborX="-90637" custLinFactNeighborY="-701">
        <dgm:presLayoutVars>
          <dgm:chPref val="3"/>
        </dgm:presLayoutVars>
      </dgm:prSet>
      <dgm:spPr/>
    </dgm:pt>
    <dgm:pt modelId="{CCE516A9-E3F5-44C3-9DE3-AEB8DC4CD670}" type="pres">
      <dgm:prSet presAssocID="{182724EA-CA4D-4042-9D9B-C8834E2D5C8E}" presName="hierChild4" presStyleCnt="0"/>
      <dgm:spPr/>
    </dgm:pt>
    <dgm:pt modelId="{E073AEC8-F03F-41D2-9135-4CD1C79A0C24}" type="pres">
      <dgm:prSet presAssocID="{BA8FFEF4-234E-46BD-A018-261C4C41DEC5}" presName="Name17" presStyleLbl="parChTrans1D3" presStyleIdx="2" presStyleCnt="3"/>
      <dgm:spPr/>
    </dgm:pt>
    <dgm:pt modelId="{DC83FF25-3249-4F2D-8A7F-C612A31B0398}" type="pres">
      <dgm:prSet presAssocID="{C5B0B15C-093D-4C38-9EC7-7CB3766A1CB2}" presName="hierRoot3" presStyleCnt="0"/>
      <dgm:spPr/>
    </dgm:pt>
    <dgm:pt modelId="{20497D30-E57D-40F4-8FBB-174B427F8ADC}" type="pres">
      <dgm:prSet presAssocID="{C5B0B15C-093D-4C38-9EC7-7CB3766A1CB2}" presName="composite3" presStyleCnt="0"/>
      <dgm:spPr/>
    </dgm:pt>
    <dgm:pt modelId="{CC845C07-34D8-4C42-A35B-836B866702CA}" type="pres">
      <dgm:prSet presAssocID="{C5B0B15C-093D-4C38-9EC7-7CB3766A1CB2}" presName="background3" presStyleLbl="node3" presStyleIdx="2" presStyleCnt="3"/>
      <dgm:spPr/>
    </dgm:pt>
    <dgm:pt modelId="{A3A38081-866C-4894-8873-79D5F70167EE}" type="pres">
      <dgm:prSet presAssocID="{C5B0B15C-093D-4C38-9EC7-7CB3766A1CB2}" presName="text3" presStyleLbl="fgAcc3" presStyleIdx="2" presStyleCnt="3" custLinFactNeighborX="-79192" custLinFactNeighborY="-701">
        <dgm:presLayoutVars>
          <dgm:chPref val="3"/>
        </dgm:presLayoutVars>
      </dgm:prSet>
      <dgm:spPr/>
    </dgm:pt>
    <dgm:pt modelId="{8CA7EFB9-37C2-4334-B363-0BF0A1557F8C}" type="pres">
      <dgm:prSet presAssocID="{C5B0B15C-093D-4C38-9EC7-7CB3766A1CB2}" presName="hierChild4" presStyleCnt="0"/>
      <dgm:spPr/>
    </dgm:pt>
    <dgm:pt modelId="{FBBF846B-2898-4D7F-98FF-8B2365F0EBAD}" type="pres">
      <dgm:prSet presAssocID="{B2913108-E7CA-44D6-95F8-E24647E5ED9A}" presName="Name10" presStyleLbl="parChTrans1D2" presStyleIdx="1" presStyleCnt="2"/>
      <dgm:spPr/>
    </dgm:pt>
    <dgm:pt modelId="{6644C2AA-6455-4584-B1B0-E8E5908BDEC7}" type="pres">
      <dgm:prSet presAssocID="{973315E9-BD9D-491E-BB89-701DDD15EB9C}" presName="hierRoot2" presStyleCnt="0"/>
      <dgm:spPr/>
    </dgm:pt>
    <dgm:pt modelId="{9822053A-A59F-4526-AF65-1F485B64A090}" type="pres">
      <dgm:prSet presAssocID="{973315E9-BD9D-491E-BB89-701DDD15EB9C}" presName="composite2" presStyleCnt="0"/>
      <dgm:spPr/>
    </dgm:pt>
    <dgm:pt modelId="{9AA863EB-F0DB-42C1-B84E-DA6DDFD68740}" type="pres">
      <dgm:prSet presAssocID="{973315E9-BD9D-491E-BB89-701DDD15EB9C}" presName="background2" presStyleLbl="node2" presStyleIdx="1" presStyleCnt="2"/>
      <dgm:spPr/>
    </dgm:pt>
    <dgm:pt modelId="{EFD9D315-3DC5-4567-BCA5-1ADFB01861AE}" type="pres">
      <dgm:prSet presAssocID="{973315E9-BD9D-491E-BB89-701DDD15EB9C}" presName="text2" presStyleLbl="fgAcc2" presStyleIdx="1" presStyleCnt="2" custScaleX="124035" custLinFactNeighborX="90119" custLinFactNeighborY="-2249">
        <dgm:presLayoutVars>
          <dgm:chPref val="3"/>
        </dgm:presLayoutVars>
      </dgm:prSet>
      <dgm:spPr/>
    </dgm:pt>
    <dgm:pt modelId="{66A1CFC2-0542-4165-84BB-48214DB99200}" type="pres">
      <dgm:prSet presAssocID="{973315E9-BD9D-491E-BB89-701DDD15EB9C}" presName="hierChild3" presStyleCnt="0"/>
      <dgm:spPr/>
    </dgm:pt>
  </dgm:ptLst>
  <dgm:cxnLst>
    <dgm:cxn modelId="{14F17E02-E98A-4D29-8C96-9BF6D9A4C8AD}" srcId="{0D467627-1C66-40BB-AFDF-01DA96F852CB}" destId="{4592422A-8DB3-4162-91C2-F61122CA60F4}" srcOrd="0" destOrd="0" parTransId="{78E4B5BB-55CC-4A0C-9E59-F8CC2786C698}" sibTransId="{8B7E35ED-B087-4438-ABCA-AF78180850B5}"/>
    <dgm:cxn modelId="{27757B03-C9B7-4D42-AE24-10B688809965}" type="presOf" srcId="{BF366C77-9DD4-47F6-A26D-62B3C019F6F5}" destId="{055789F3-D2AA-4230-8B0A-3A1F7653C014}" srcOrd="0" destOrd="0" presId="urn:microsoft.com/office/officeart/2005/8/layout/hierarchy1"/>
    <dgm:cxn modelId="{89752604-18C2-4268-AB52-A978D6DB5D59}" type="presOf" srcId="{182724EA-CA4D-4042-9D9B-C8834E2D5C8E}" destId="{BC5566F2-3662-4CF4-A0E5-520203483411}" srcOrd="0" destOrd="0" presId="urn:microsoft.com/office/officeart/2005/8/layout/hierarchy1"/>
    <dgm:cxn modelId="{AE1C2F08-12BA-468B-A28F-C3A2C72E8B85}" type="presOf" srcId="{973315E9-BD9D-491E-BB89-701DDD15EB9C}" destId="{EFD9D315-3DC5-4567-BCA5-1ADFB01861AE}" srcOrd="0" destOrd="0" presId="urn:microsoft.com/office/officeart/2005/8/layout/hierarchy1"/>
    <dgm:cxn modelId="{F811F01E-34BA-4DF8-A76E-FA5360C6BD53}" type="presOf" srcId="{CA38701D-0274-401C-B3CD-21DB2F7A00BF}" destId="{EFCBB989-F162-4E2C-8D93-02CE44319176}" srcOrd="0" destOrd="0" presId="urn:microsoft.com/office/officeart/2005/8/layout/hierarchy1"/>
    <dgm:cxn modelId="{9DECCA41-4FC2-49C1-8AED-843D75B723F1}" type="presOf" srcId="{B2913108-E7CA-44D6-95F8-E24647E5ED9A}" destId="{FBBF846B-2898-4D7F-98FF-8B2365F0EBAD}" srcOrd="0" destOrd="0" presId="urn:microsoft.com/office/officeart/2005/8/layout/hierarchy1"/>
    <dgm:cxn modelId="{EA028047-4706-4B54-93D4-7F0E7013528A}" type="presOf" srcId="{EFD2C272-0CF1-408E-AC8C-0E4AC65E9A7B}" destId="{EA0B35D5-A192-45E8-93B1-DA20E562007B}" srcOrd="0" destOrd="0" presId="urn:microsoft.com/office/officeart/2005/8/layout/hierarchy1"/>
    <dgm:cxn modelId="{FB770881-0C56-43F7-B37D-AA1C9108E54E}" type="presOf" srcId="{4592422A-8DB3-4162-91C2-F61122CA60F4}" destId="{92663170-A694-4262-AF1E-CCC3EE084F86}" srcOrd="0" destOrd="0" presId="urn:microsoft.com/office/officeart/2005/8/layout/hierarchy1"/>
    <dgm:cxn modelId="{7D34429C-3A2F-4780-9119-4FF5300BE7F8}" srcId="{BF366C77-9DD4-47F6-A26D-62B3C019F6F5}" destId="{0D467627-1C66-40BB-AFDF-01DA96F852CB}" srcOrd="0" destOrd="0" parTransId="{471D6E4B-B6BE-45B7-8293-E52ABF10086A}" sibTransId="{8A312B3E-AE19-466D-967B-BD462331BF03}"/>
    <dgm:cxn modelId="{054BC39E-9F92-4F7B-8D4C-7937AA320525}" srcId="{0D467627-1C66-40BB-AFDF-01DA96F852CB}" destId="{973315E9-BD9D-491E-BB89-701DDD15EB9C}" srcOrd="1" destOrd="0" parTransId="{B2913108-E7CA-44D6-95F8-E24647E5ED9A}" sibTransId="{A17011EC-587E-4848-BA36-6A35C51ECE1A}"/>
    <dgm:cxn modelId="{FCB740A9-B8FD-4ECD-ABDB-DA2F2B15CD0B}" type="presOf" srcId="{C5B0B15C-093D-4C38-9EC7-7CB3766A1CB2}" destId="{A3A38081-866C-4894-8873-79D5F70167EE}" srcOrd="0" destOrd="0" presId="urn:microsoft.com/office/officeart/2005/8/layout/hierarchy1"/>
    <dgm:cxn modelId="{582944B2-5E58-48A2-A15D-6821C6123BB1}" srcId="{4592422A-8DB3-4162-91C2-F61122CA60F4}" destId="{C5B0B15C-093D-4C38-9EC7-7CB3766A1CB2}" srcOrd="2" destOrd="0" parTransId="{BA8FFEF4-234E-46BD-A018-261C4C41DEC5}" sibTransId="{34921C50-B6D6-4B2F-9FA7-2EF66C6B2DDB}"/>
    <dgm:cxn modelId="{8F666FD4-F4B8-441F-B5ED-3E3A877CD3A9}" type="presOf" srcId="{BBEF0A56-76D1-44C8-A633-B5B81E9EB3D3}" destId="{474DDD01-BCAD-4A8F-A197-A6ABD02E4016}" srcOrd="0" destOrd="0" presId="urn:microsoft.com/office/officeart/2005/8/layout/hierarchy1"/>
    <dgm:cxn modelId="{4E9E47D9-FF82-4C01-A5B2-603949ED1103}" type="presOf" srcId="{78E4B5BB-55CC-4A0C-9E59-F8CC2786C698}" destId="{2D83E9EB-3BEF-4E24-A071-8DED75539880}" srcOrd="0" destOrd="0" presId="urn:microsoft.com/office/officeart/2005/8/layout/hierarchy1"/>
    <dgm:cxn modelId="{541033DA-2041-4C7A-A9D4-8C823B030238}" type="presOf" srcId="{BA8FFEF4-234E-46BD-A018-261C4C41DEC5}" destId="{E073AEC8-F03F-41D2-9135-4CD1C79A0C24}" srcOrd="0" destOrd="0" presId="urn:microsoft.com/office/officeart/2005/8/layout/hierarchy1"/>
    <dgm:cxn modelId="{A1B088DC-30C4-4EB9-90F3-EF925622EADA}" srcId="{4592422A-8DB3-4162-91C2-F61122CA60F4}" destId="{CA38701D-0274-401C-B3CD-21DB2F7A00BF}" srcOrd="0" destOrd="0" parTransId="{BBEF0A56-76D1-44C8-A633-B5B81E9EB3D3}" sibTransId="{0E9D6CD7-90D9-4F2F-97FC-7E775E18CFB5}"/>
    <dgm:cxn modelId="{39C47CED-F08C-46A7-9720-3177AE130ADF}" srcId="{4592422A-8DB3-4162-91C2-F61122CA60F4}" destId="{182724EA-CA4D-4042-9D9B-C8834E2D5C8E}" srcOrd="1" destOrd="0" parTransId="{EFD2C272-0CF1-408E-AC8C-0E4AC65E9A7B}" sibTransId="{70B5C74F-DB7F-4EF1-8DEC-B2DF8AAA2D66}"/>
    <dgm:cxn modelId="{6F6F45F6-B4AE-4946-9B51-F07858D3653A}" type="presOf" srcId="{0D467627-1C66-40BB-AFDF-01DA96F852CB}" destId="{3872DFDD-925F-4F37-BBA5-5C69861BA83F}" srcOrd="0" destOrd="0" presId="urn:microsoft.com/office/officeart/2005/8/layout/hierarchy1"/>
    <dgm:cxn modelId="{CD66E951-D11D-4E92-B91B-5627F0491A48}" type="presParOf" srcId="{055789F3-D2AA-4230-8B0A-3A1F7653C014}" destId="{B6402CD4-E27E-430D-8CFE-D916C305ACB5}" srcOrd="0" destOrd="0" presId="urn:microsoft.com/office/officeart/2005/8/layout/hierarchy1"/>
    <dgm:cxn modelId="{47F23273-DCBB-4310-BDF6-0A33A3E8CE04}" type="presParOf" srcId="{B6402CD4-E27E-430D-8CFE-D916C305ACB5}" destId="{8DEC88B3-FDAB-4CB0-A182-0A25C33574F6}" srcOrd="0" destOrd="0" presId="urn:microsoft.com/office/officeart/2005/8/layout/hierarchy1"/>
    <dgm:cxn modelId="{9B1F1B10-9920-4E61-BB85-78550487A65B}" type="presParOf" srcId="{8DEC88B3-FDAB-4CB0-A182-0A25C33574F6}" destId="{43302ADE-534D-4C82-B46E-FFA6E7F9E166}" srcOrd="0" destOrd="0" presId="urn:microsoft.com/office/officeart/2005/8/layout/hierarchy1"/>
    <dgm:cxn modelId="{59CC6AC4-B0CB-40CD-8300-12C95777AB13}" type="presParOf" srcId="{8DEC88B3-FDAB-4CB0-A182-0A25C33574F6}" destId="{3872DFDD-925F-4F37-BBA5-5C69861BA83F}" srcOrd="1" destOrd="0" presId="urn:microsoft.com/office/officeart/2005/8/layout/hierarchy1"/>
    <dgm:cxn modelId="{1E981740-CBEA-4886-A2A5-2CD7F8CC184A}" type="presParOf" srcId="{B6402CD4-E27E-430D-8CFE-D916C305ACB5}" destId="{3258709C-0750-45F1-AF90-8846F0697157}" srcOrd="1" destOrd="0" presId="urn:microsoft.com/office/officeart/2005/8/layout/hierarchy1"/>
    <dgm:cxn modelId="{7ADE0AD4-8E95-4475-986D-542192F34E2F}" type="presParOf" srcId="{3258709C-0750-45F1-AF90-8846F0697157}" destId="{2D83E9EB-3BEF-4E24-A071-8DED75539880}" srcOrd="0" destOrd="0" presId="urn:microsoft.com/office/officeart/2005/8/layout/hierarchy1"/>
    <dgm:cxn modelId="{904AA2EB-96E1-4937-8D76-6DC6DFEF41AE}" type="presParOf" srcId="{3258709C-0750-45F1-AF90-8846F0697157}" destId="{500AA5BE-A30E-4BBC-A957-5E120C1380A5}" srcOrd="1" destOrd="0" presId="urn:microsoft.com/office/officeart/2005/8/layout/hierarchy1"/>
    <dgm:cxn modelId="{F076CF40-7860-404D-84DA-D948672CC32E}" type="presParOf" srcId="{500AA5BE-A30E-4BBC-A957-5E120C1380A5}" destId="{B941E6DC-3E50-45B4-8B93-332512DC8974}" srcOrd="0" destOrd="0" presId="urn:microsoft.com/office/officeart/2005/8/layout/hierarchy1"/>
    <dgm:cxn modelId="{8B023456-DA23-4070-B622-D8E61241B3DE}" type="presParOf" srcId="{B941E6DC-3E50-45B4-8B93-332512DC8974}" destId="{7419E99F-DB5C-4E38-8CD1-51AA8A80C61F}" srcOrd="0" destOrd="0" presId="urn:microsoft.com/office/officeart/2005/8/layout/hierarchy1"/>
    <dgm:cxn modelId="{CD0BDB46-25FB-4816-BD00-82A697E1D077}" type="presParOf" srcId="{B941E6DC-3E50-45B4-8B93-332512DC8974}" destId="{92663170-A694-4262-AF1E-CCC3EE084F86}" srcOrd="1" destOrd="0" presId="urn:microsoft.com/office/officeart/2005/8/layout/hierarchy1"/>
    <dgm:cxn modelId="{72C4D05E-60FA-4C70-85D2-BC97A234D7D4}" type="presParOf" srcId="{500AA5BE-A30E-4BBC-A957-5E120C1380A5}" destId="{2760EFD0-9F66-4DA0-8BF0-39CDEEF529CC}" srcOrd="1" destOrd="0" presId="urn:microsoft.com/office/officeart/2005/8/layout/hierarchy1"/>
    <dgm:cxn modelId="{F2609F85-00E6-45A8-BB8E-4EF2A14B5290}" type="presParOf" srcId="{2760EFD0-9F66-4DA0-8BF0-39CDEEF529CC}" destId="{474DDD01-BCAD-4A8F-A197-A6ABD02E4016}" srcOrd="0" destOrd="0" presId="urn:microsoft.com/office/officeart/2005/8/layout/hierarchy1"/>
    <dgm:cxn modelId="{F24872B3-237E-4E5D-A9D2-514170AB11B7}" type="presParOf" srcId="{2760EFD0-9F66-4DA0-8BF0-39CDEEF529CC}" destId="{87ABA1CD-E6B2-4975-8950-F6BBC50A28B4}" srcOrd="1" destOrd="0" presId="urn:microsoft.com/office/officeart/2005/8/layout/hierarchy1"/>
    <dgm:cxn modelId="{942E6F8A-5D5E-4304-9D4A-D54862560BD6}" type="presParOf" srcId="{87ABA1CD-E6B2-4975-8950-F6BBC50A28B4}" destId="{5AC27104-C190-477C-85BF-2F88E36E4104}" srcOrd="0" destOrd="0" presId="urn:microsoft.com/office/officeart/2005/8/layout/hierarchy1"/>
    <dgm:cxn modelId="{8AF3290D-34DA-430C-A04D-81F9036F3CC6}" type="presParOf" srcId="{5AC27104-C190-477C-85BF-2F88E36E4104}" destId="{ED97A79E-9C22-4C62-9A9F-5300E8C9C2C0}" srcOrd="0" destOrd="0" presId="urn:microsoft.com/office/officeart/2005/8/layout/hierarchy1"/>
    <dgm:cxn modelId="{3E8FEA6E-4DA9-4818-9DC5-96BCDFFB57F8}" type="presParOf" srcId="{5AC27104-C190-477C-85BF-2F88E36E4104}" destId="{EFCBB989-F162-4E2C-8D93-02CE44319176}" srcOrd="1" destOrd="0" presId="urn:microsoft.com/office/officeart/2005/8/layout/hierarchy1"/>
    <dgm:cxn modelId="{A1388E54-0E32-464F-93D7-A8C2CA249386}" type="presParOf" srcId="{87ABA1CD-E6B2-4975-8950-F6BBC50A28B4}" destId="{776345E0-69FE-42B5-9370-304EB5094389}" srcOrd="1" destOrd="0" presId="urn:microsoft.com/office/officeart/2005/8/layout/hierarchy1"/>
    <dgm:cxn modelId="{28E44AE8-605C-42AC-9222-A68700C8923A}" type="presParOf" srcId="{2760EFD0-9F66-4DA0-8BF0-39CDEEF529CC}" destId="{EA0B35D5-A192-45E8-93B1-DA20E562007B}" srcOrd="2" destOrd="0" presId="urn:microsoft.com/office/officeart/2005/8/layout/hierarchy1"/>
    <dgm:cxn modelId="{E5AE8562-DC14-4247-ADFE-2F833D0ECFC4}" type="presParOf" srcId="{2760EFD0-9F66-4DA0-8BF0-39CDEEF529CC}" destId="{E8BF716A-95A4-4383-8AB7-FAB1FAD6FC0D}" srcOrd="3" destOrd="0" presId="urn:microsoft.com/office/officeart/2005/8/layout/hierarchy1"/>
    <dgm:cxn modelId="{EFC09C8C-B4F6-42F8-A5CD-E1FF6AF07DA3}" type="presParOf" srcId="{E8BF716A-95A4-4383-8AB7-FAB1FAD6FC0D}" destId="{124C927F-C216-4F74-86DA-89D2FADA23AE}" srcOrd="0" destOrd="0" presId="urn:microsoft.com/office/officeart/2005/8/layout/hierarchy1"/>
    <dgm:cxn modelId="{4ADB8FD2-9D99-4295-8DB3-D87888141C4E}" type="presParOf" srcId="{124C927F-C216-4F74-86DA-89D2FADA23AE}" destId="{C4491C73-113B-46EC-84AF-BE5E15951EF3}" srcOrd="0" destOrd="0" presId="urn:microsoft.com/office/officeart/2005/8/layout/hierarchy1"/>
    <dgm:cxn modelId="{CB56E80E-A92A-4C85-9121-28D5C1D47F8C}" type="presParOf" srcId="{124C927F-C216-4F74-86DA-89D2FADA23AE}" destId="{BC5566F2-3662-4CF4-A0E5-520203483411}" srcOrd="1" destOrd="0" presId="urn:microsoft.com/office/officeart/2005/8/layout/hierarchy1"/>
    <dgm:cxn modelId="{08D53BFA-39CE-4786-89C5-F183E172975A}" type="presParOf" srcId="{E8BF716A-95A4-4383-8AB7-FAB1FAD6FC0D}" destId="{CCE516A9-E3F5-44C3-9DE3-AEB8DC4CD670}" srcOrd="1" destOrd="0" presId="urn:microsoft.com/office/officeart/2005/8/layout/hierarchy1"/>
    <dgm:cxn modelId="{4FB57839-DFD6-440E-9CC0-085095D1AB06}" type="presParOf" srcId="{2760EFD0-9F66-4DA0-8BF0-39CDEEF529CC}" destId="{E073AEC8-F03F-41D2-9135-4CD1C79A0C24}" srcOrd="4" destOrd="0" presId="urn:microsoft.com/office/officeart/2005/8/layout/hierarchy1"/>
    <dgm:cxn modelId="{A0B5E058-5864-4068-9C61-5698FA381839}" type="presParOf" srcId="{2760EFD0-9F66-4DA0-8BF0-39CDEEF529CC}" destId="{DC83FF25-3249-4F2D-8A7F-C612A31B0398}" srcOrd="5" destOrd="0" presId="urn:microsoft.com/office/officeart/2005/8/layout/hierarchy1"/>
    <dgm:cxn modelId="{44F8E3A0-A0FF-426A-9F81-632AD3CA569A}" type="presParOf" srcId="{DC83FF25-3249-4F2D-8A7F-C612A31B0398}" destId="{20497D30-E57D-40F4-8FBB-174B427F8ADC}" srcOrd="0" destOrd="0" presId="urn:microsoft.com/office/officeart/2005/8/layout/hierarchy1"/>
    <dgm:cxn modelId="{9FFE7678-8669-4EA4-A219-E602BF950A02}" type="presParOf" srcId="{20497D30-E57D-40F4-8FBB-174B427F8ADC}" destId="{CC845C07-34D8-4C42-A35B-836B866702CA}" srcOrd="0" destOrd="0" presId="urn:microsoft.com/office/officeart/2005/8/layout/hierarchy1"/>
    <dgm:cxn modelId="{B4B26323-8B36-4EDD-B100-9F20A7739EA4}" type="presParOf" srcId="{20497D30-E57D-40F4-8FBB-174B427F8ADC}" destId="{A3A38081-866C-4894-8873-79D5F70167EE}" srcOrd="1" destOrd="0" presId="urn:microsoft.com/office/officeart/2005/8/layout/hierarchy1"/>
    <dgm:cxn modelId="{DA9C93F7-9230-4301-BC21-06EDC39E738C}" type="presParOf" srcId="{DC83FF25-3249-4F2D-8A7F-C612A31B0398}" destId="{8CA7EFB9-37C2-4334-B363-0BF0A1557F8C}" srcOrd="1" destOrd="0" presId="urn:microsoft.com/office/officeart/2005/8/layout/hierarchy1"/>
    <dgm:cxn modelId="{487096E4-D102-43CC-B8E5-FFDA331562FF}" type="presParOf" srcId="{3258709C-0750-45F1-AF90-8846F0697157}" destId="{FBBF846B-2898-4D7F-98FF-8B2365F0EBAD}" srcOrd="2" destOrd="0" presId="urn:microsoft.com/office/officeart/2005/8/layout/hierarchy1"/>
    <dgm:cxn modelId="{D7E14FB4-474B-458D-BDE5-9A55BAA7DF68}" type="presParOf" srcId="{3258709C-0750-45F1-AF90-8846F0697157}" destId="{6644C2AA-6455-4584-B1B0-E8E5908BDEC7}" srcOrd="3" destOrd="0" presId="urn:microsoft.com/office/officeart/2005/8/layout/hierarchy1"/>
    <dgm:cxn modelId="{4DAA2B30-3227-4B17-9029-81638074C822}" type="presParOf" srcId="{6644C2AA-6455-4584-B1B0-E8E5908BDEC7}" destId="{9822053A-A59F-4526-AF65-1F485B64A090}" srcOrd="0" destOrd="0" presId="urn:microsoft.com/office/officeart/2005/8/layout/hierarchy1"/>
    <dgm:cxn modelId="{10CC2773-5D8B-4D8A-8138-62B45D5F6BD3}" type="presParOf" srcId="{9822053A-A59F-4526-AF65-1F485B64A090}" destId="{9AA863EB-F0DB-42C1-B84E-DA6DDFD68740}" srcOrd="0" destOrd="0" presId="urn:microsoft.com/office/officeart/2005/8/layout/hierarchy1"/>
    <dgm:cxn modelId="{FA1126E1-13AA-4B0C-89BB-7B5D40325B9C}" type="presParOf" srcId="{9822053A-A59F-4526-AF65-1F485B64A090}" destId="{EFD9D315-3DC5-4567-BCA5-1ADFB01861AE}" srcOrd="1" destOrd="0" presId="urn:microsoft.com/office/officeart/2005/8/layout/hierarchy1"/>
    <dgm:cxn modelId="{874600EA-ECD4-4E84-A7CB-C318BF4BBB54}" type="presParOf" srcId="{6644C2AA-6455-4584-B1B0-E8E5908BDEC7}" destId="{66A1CFC2-0542-4165-84BB-48214DB9920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BF846B-2898-4D7F-98FF-8B2365F0EBAD}">
      <dsp:nvSpPr>
        <dsp:cNvPr id="0" name=""/>
        <dsp:cNvSpPr/>
      </dsp:nvSpPr>
      <dsp:spPr>
        <a:xfrm>
          <a:off x="5079178" y="1027052"/>
          <a:ext cx="2281621" cy="446946"/>
        </a:xfrm>
        <a:custGeom>
          <a:avLst/>
          <a:gdLst/>
          <a:ahLst/>
          <a:cxnLst/>
          <a:rect l="0" t="0" r="0" b="0"/>
          <a:pathLst>
            <a:path>
              <a:moveTo>
                <a:pt x="0" y="0"/>
              </a:moveTo>
              <a:lnTo>
                <a:pt x="0" y="297229"/>
              </a:lnTo>
              <a:lnTo>
                <a:pt x="2281621" y="297229"/>
              </a:lnTo>
              <a:lnTo>
                <a:pt x="2281621" y="446946"/>
              </a:lnTo>
            </a:path>
          </a:pathLst>
        </a:custGeom>
        <a:noFill/>
        <a:ln w="25400" cap="flat" cmpd="sng" algn="ctr">
          <a:solidFill>
            <a:schemeClr val="accent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073AEC8-F03F-41D2-9135-4CD1C79A0C24}">
      <dsp:nvSpPr>
        <dsp:cNvPr id="0" name=""/>
        <dsp:cNvSpPr/>
      </dsp:nvSpPr>
      <dsp:spPr>
        <a:xfrm>
          <a:off x="2414493" y="2482113"/>
          <a:ext cx="2178252" cy="504047"/>
        </a:xfrm>
        <a:custGeom>
          <a:avLst/>
          <a:gdLst/>
          <a:ahLst/>
          <a:cxnLst/>
          <a:rect l="0" t="0" r="0" b="0"/>
          <a:pathLst>
            <a:path>
              <a:moveTo>
                <a:pt x="0" y="0"/>
              </a:moveTo>
              <a:lnTo>
                <a:pt x="0" y="354330"/>
              </a:lnTo>
              <a:lnTo>
                <a:pt x="2178252" y="354330"/>
              </a:lnTo>
              <a:lnTo>
                <a:pt x="2178252" y="504047"/>
              </a:lnTo>
            </a:path>
          </a:pathLst>
        </a:custGeom>
        <a:noFill/>
        <a:ln w="25400" cap="flat" cmpd="sng" algn="ctr">
          <a:solidFill>
            <a:schemeClr val="accent2">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A0B35D5-A192-45E8-93B1-DA20E562007B}">
      <dsp:nvSpPr>
        <dsp:cNvPr id="0" name=""/>
        <dsp:cNvSpPr/>
      </dsp:nvSpPr>
      <dsp:spPr>
        <a:xfrm>
          <a:off x="2368773" y="2482113"/>
          <a:ext cx="91440" cy="504047"/>
        </a:xfrm>
        <a:custGeom>
          <a:avLst/>
          <a:gdLst/>
          <a:ahLst/>
          <a:cxnLst/>
          <a:rect l="0" t="0" r="0" b="0"/>
          <a:pathLst>
            <a:path>
              <a:moveTo>
                <a:pt x="45720" y="0"/>
              </a:moveTo>
              <a:lnTo>
                <a:pt x="45720" y="354330"/>
              </a:lnTo>
              <a:lnTo>
                <a:pt x="63723" y="354330"/>
              </a:lnTo>
              <a:lnTo>
                <a:pt x="63723" y="504047"/>
              </a:lnTo>
            </a:path>
          </a:pathLst>
        </a:custGeom>
        <a:noFill/>
        <a:ln w="25400" cap="flat" cmpd="sng" algn="ctr">
          <a:solidFill>
            <a:schemeClr val="accent2">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74DDD01-BCAD-4A8F-A197-A6ABD02E4016}">
      <dsp:nvSpPr>
        <dsp:cNvPr id="0" name=""/>
        <dsp:cNvSpPr/>
      </dsp:nvSpPr>
      <dsp:spPr>
        <a:xfrm>
          <a:off x="628498" y="2482113"/>
          <a:ext cx="1785995" cy="504047"/>
        </a:xfrm>
        <a:custGeom>
          <a:avLst/>
          <a:gdLst/>
          <a:ahLst/>
          <a:cxnLst/>
          <a:rect l="0" t="0" r="0" b="0"/>
          <a:pathLst>
            <a:path>
              <a:moveTo>
                <a:pt x="1785995" y="0"/>
              </a:moveTo>
              <a:lnTo>
                <a:pt x="1785995" y="354330"/>
              </a:lnTo>
              <a:lnTo>
                <a:pt x="0" y="354330"/>
              </a:lnTo>
              <a:lnTo>
                <a:pt x="0" y="504047"/>
              </a:lnTo>
            </a:path>
          </a:pathLst>
        </a:custGeom>
        <a:noFill/>
        <a:ln w="25400" cap="flat" cmpd="sng" algn="ctr">
          <a:solidFill>
            <a:schemeClr val="accent2">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D83E9EB-3BEF-4E24-A071-8DED75539880}">
      <dsp:nvSpPr>
        <dsp:cNvPr id="0" name=""/>
        <dsp:cNvSpPr/>
      </dsp:nvSpPr>
      <dsp:spPr>
        <a:xfrm>
          <a:off x="2414493" y="1027052"/>
          <a:ext cx="2664684" cy="428813"/>
        </a:xfrm>
        <a:custGeom>
          <a:avLst/>
          <a:gdLst/>
          <a:ahLst/>
          <a:cxnLst/>
          <a:rect l="0" t="0" r="0" b="0"/>
          <a:pathLst>
            <a:path>
              <a:moveTo>
                <a:pt x="2664684" y="0"/>
              </a:moveTo>
              <a:lnTo>
                <a:pt x="2664684" y="279095"/>
              </a:lnTo>
              <a:lnTo>
                <a:pt x="0" y="279095"/>
              </a:lnTo>
              <a:lnTo>
                <a:pt x="0" y="428813"/>
              </a:lnTo>
            </a:path>
          </a:pathLst>
        </a:custGeom>
        <a:noFill/>
        <a:ln w="25400" cap="flat" cmpd="sng" algn="ctr">
          <a:solidFill>
            <a:schemeClr val="accent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3302ADE-534D-4C82-B46E-FFA6E7F9E166}">
      <dsp:nvSpPr>
        <dsp:cNvPr id="0" name=""/>
        <dsp:cNvSpPr/>
      </dsp:nvSpPr>
      <dsp:spPr>
        <a:xfrm>
          <a:off x="4194915" y="803"/>
          <a:ext cx="1768525" cy="1026248"/>
        </a:xfrm>
        <a:prstGeom prst="roundRect">
          <a:avLst>
            <a:gd name="adj" fmla="val 1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3872DFDD-925F-4F37-BBA5-5C69861BA83F}">
      <dsp:nvSpPr>
        <dsp:cNvPr id="0" name=""/>
        <dsp:cNvSpPr/>
      </dsp:nvSpPr>
      <dsp:spPr>
        <a:xfrm>
          <a:off x="4374486" y="171396"/>
          <a:ext cx="1768525" cy="1026248"/>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b="1" kern="1200" dirty="0"/>
            <a:t>ΣΦΑΛΜΑΤΑ</a:t>
          </a:r>
          <a:endParaRPr lang="en-US" sz="2000" b="1" kern="1200" dirty="0"/>
        </a:p>
      </dsp:txBody>
      <dsp:txXfrm>
        <a:off x="4404544" y="201454"/>
        <a:ext cx="1708409" cy="966132"/>
      </dsp:txXfrm>
    </dsp:sp>
    <dsp:sp modelId="{7419E99F-DB5C-4E38-8CD1-51AA8A80C61F}">
      <dsp:nvSpPr>
        <dsp:cNvPr id="0" name=""/>
        <dsp:cNvSpPr/>
      </dsp:nvSpPr>
      <dsp:spPr>
        <a:xfrm>
          <a:off x="1426410" y="1455865"/>
          <a:ext cx="1976166" cy="1026248"/>
        </a:xfrm>
        <a:prstGeom prst="roundRect">
          <a:avLst>
            <a:gd name="adj" fmla="val 1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92663170-A694-4262-AF1E-CCC3EE084F86}">
      <dsp:nvSpPr>
        <dsp:cNvPr id="0" name=""/>
        <dsp:cNvSpPr/>
      </dsp:nvSpPr>
      <dsp:spPr>
        <a:xfrm>
          <a:off x="1605981" y="1626457"/>
          <a:ext cx="1976166" cy="1026248"/>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b="1" kern="1200" dirty="0"/>
            <a:t>ΣΥΣΤΗΜΑΤΙΚΑ</a:t>
          </a:r>
        </a:p>
        <a:p>
          <a:pPr marL="0" lvl="0" indent="0" algn="ctr" defTabSz="800100">
            <a:lnSpc>
              <a:spcPct val="90000"/>
            </a:lnSpc>
            <a:spcBef>
              <a:spcPct val="0"/>
            </a:spcBef>
            <a:spcAft>
              <a:spcPct val="35000"/>
            </a:spcAft>
            <a:buNone/>
          </a:pPr>
          <a:r>
            <a:rPr lang="el-GR" sz="1400" b="1" kern="1200" dirty="0"/>
            <a:t>Επιδρούν στην μέτρηση κατά την ίδια φορά</a:t>
          </a:r>
          <a:endParaRPr lang="en-US" sz="1400" b="1" kern="1200" dirty="0"/>
        </a:p>
      </dsp:txBody>
      <dsp:txXfrm>
        <a:off x="1636039" y="1656515"/>
        <a:ext cx="1916050" cy="966132"/>
      </dsp:txXfrm>
    </dsp:sp>
    <dsp:sp modelId="{ED97A79E-9C22-4C62-9A9F-5300E8C9C2C0}">
      <dsp:nvSpPr>
        <dsp:cNvPr id="0" name=""/>
        <dsp:cNvSpPr/>
      </dsp:nvSpPr>
      <dsp:spPr>
        <a:xfrm>
          <a:off x="-179571" y="2986161"/>
          <a:ext cx="1616139" cy="1026248"/>
        </a:xfrm>
        <a:prstGeom prst="roundRect">
          <a:avLst>
            <a:gd name="adj" fmla="val 1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EFCBB989-F162-4E2C-8D93-02CE44319176}">
      <dsp:nvSpPr>
        <dsp:cNvPr id="0" name=""/>
        <dsp:cNvSpPr/>
      </dsp:nvSpPr>
      <dsp:spPr>
        <a:xfrm>
          <a:off x="0" y="3156753"/>
          <a:ext cx="1616139" cy="1026248"/>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kern="1200" dirty="0"/>
            <a:t>ΟΡΓΑΝΟΛΟΓΙΚΑ</a:t>
          </a:r>
          <a:endParaRPr lang="en-US" sz="1400" kern="1200" dirty="0"/>
        </a:p>
      </dsp:txBody>
      <dsp:txXfrm>
        <a:off x="30058" y="3186811"/>
        <a:ext cx="1556023" cy="966132"/>
      </dsp:txXfrm>
    </dsp:sp>
    <dsp:sp modelId="{C4491C73-113B-46EC-84AF-BE5E15951EF3}">
      <dsp:nvSpPr>
        <dsp:cNvPr id="0" name=""/>
        <dsp:cNvSpPr/>
      </dsp:nvSpPr>
      <dsp:spPr>
        <a:xfrm>
          <a:off x="1624428" y="2986161"/>
          <a:ext cx="1616139" cy="1026248"/>
        </a:xfrm>
        <a:prstGeom prst="roundRect">
          <a:avLst>
            <a:gd name="adj" fmla="val 1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BC5566F2-3662-4CF4-A0E5-520203483411}">
      <dsp:nvSpPr>
        <dsp:cNvPr id="0" name=""/>
        <dsp:cNvSpPr/>
      </dsp:nvSpPr>
      <dsp:spPr>
        <a:xfrm>
          <a:off x="1803999" y="3156753"/>
          <a:ext cx="1616139" cy="1026248"/>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kern="1200" dirty="0"/>
            <a:t>ΠΡΟΣΩΠΙΚΑ</a:t>
          </a:r>
          <a:endParaRPr lang="en-US" sz="1400" kern="1200" dirty="0"/>
        </a:p>
      </dsp:txBody>
      <dsp:txXfrm>
        <a:off x="1834057" y="3186811"/>
        <a:ext cx="1556023" cy="966132"/>
      </dsp:txXfrm>
    </dsp:sp>
    <dsp:sp modelId="{CC845C07-34D8-4C42-A35B-836B866702CA}">
      <dsp:nvSpPr>
        <dsp:cNvPr id="0" name=""/>
        <dsp:cNvSpPr/>
      </dsp:nvSpPr>
      <dsp:spPr>
        <a:xfrm>
          <a:off x="3784676" y="2986161"/>
          <a:ext cx="1616139" cy="1026248"/>
        </a:xfrm>
        <a:prstGeom prst="roundRect">
          <a:avLst>
            <a:gd name="adj" fmla="val 1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A3A38081-866C-4894-8873-79D5F70167EE}">
      <dsp:nvSpPr>
        <dsp:cNvPr id="0" name=""/>
        <dsp:cNvSpPr/>
      </dsp:nvSpPr>
      <dsp:spPr>
        <a:xfrm>
          <a:off x="3964247" y="3156753"/>
          <a:ext cx="1616139" cy="1026248"/>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kern="1200" dirty="0"/>
            <a:t>ΜΕΘΟΔΟΛΟΓΙΚΑ</a:t>
          </a:r>
          <a:endParaRPr lang="en-US" sz="1400" kern="1200" dirty="0"/>
        </a:p>
      </dsp:txBody>
      <dsp:txXfrm>
        <a:off x="3994305" y="3186811"/>
        <a:ext cx="1556023" cy="966132"/>
      </dsp:txXfrm>
    </dsp:sp>
    <dsp:sp modelId="{9AA863EB-F0DB-42C1-B84E-DA6DDFD68740}">
      <dsp:nvSpPr>
        <dsp:cNvPr id="0" name=""/>
        <dsp:cNvSpPr/>
      </dsp:nvSpPr>
      <dsp:spPr>
        <a:xfrm>
          <a:off x="6358510" y="1473999"/>
          <a:ext cx="2004578" cy="1026248"/>
        </a:xfrm>
        <a:prstGeom prst="roundRect">
          <a:avLst>
            <a:gd name="adj" fmla="val 1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EFD9D315-3DC5-4567-BCA5-1ADFB01861AE}">
      <dsp:nvSpPr>
        <dsp:cNvPr id="0" name=""/>
        <dsp:cNvSpPr/>
      </dsp:nvSpPr>
      <dsp:spPr>
        <a:xfrm>
          <a:off x="6538081" y="1644591"/>
          <a:ext cx="2004578" cy="1026248"/>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b="1" kern="1200" dirty="0"/>
            <a:t>ΤΥΧΑΙΑ</a:t>
          </a:r>
        </a:p>
        <a:p>
          <a:pPr marL="0" lvl="0" indent="0" algn="ctr" defTabSz="622300">
            <a:lnSpc>
              <a:spcPct val="90000"/>
            </a:lnSpc>
            <a:spcBef>
              <a:spcPct val="0"/>
            </a:spcBef>
            <a:spcAft>
              <a:spcPct val="35000"/>
            </a:spcAft>
            <a:buNone/>
          </a:pPr>
          <a:r>
            <a:rPr lang="el-GR" sz="1400" b="1" kern="1200" dirty="0"/>
            <a:t> Επιδρούν στην μέτρηση κατά τυχαία φορά</a:t>
          </a:r>
          <a:endParaRPr lang="en-US" sz="1400" b="1" kern="1200" dirty="0"/>
        </a:p>
      </dsp:txBody>
      <dsp:txXfrm>
        <a:off x="6568139" y="1674649"/>
        <a:ext cx="1944462" cy="96613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1026">
            <a:extLst>
              <a:ext uri="{FF2B5EF4-FFF2-40B4-BE49-F238E27FC236}">
                <a16:creationId xmlns:a16="http://schemas.microsoft.com/office/drawing/2014/main" id="{BC08331B-25B4-4F56-A911-8CC542EC4413}"/>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ahoma" pitchFamily="34" charset="0"/>
                <a:cs typeface="+mn-cs"/>
              </a:defRPr>
            </a:lvl1pPr>
          </a:lstStyle>
          <a:p>
            <a:pPr>
              <a:defRPr/>
            </a:pPr>
            <a:endParaRPr lang="el-GR"/>
          </a:p>
        </p:txBody>
      </p:sp>
      <p:sp>
        <p:nvSpPr>
          <p:cNvPr id="43011" name="Rectangle 1027">
            <a:extLst>
              <a:ext uri="{FF2B5EF4-FFF2-40B4-BE49-F238E27FC236}">
                <a16:creationId xmlns:a16="http://schemas.microsoft.com/office/drawing/2014/main" id="{A6AE962E-BAC8-44F1-8577-C52A6411285F}"/>
              </a:ext>
            </a:extLst>
          </p:cNvPr>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ahoma" pitchFamily="34" charset="0"/>
                <a:cs typeface="+mn-cs"/>
              </a:defRPr>
            </a:lvl1pPr>
          </a:lstStyle>
          <a:p>
            <a:pPr>
              <a:defRPr/>
            </a:pPr>
            <a:endParaRPr lang="el-GR"/>
          </a:p>
        </p:txBody>
      </p:sp>
      <p:sp>
        <p:nvSpPr>
          <p:cNvPr id="43012" name="Rectangle 1028">
            <a:extLst>
              <a:ext uri="{FF2B5EF4-FFF2-40B4-BE49-F238E27FC236}">
                <a16:creationId xmlns:a16="http://schemas.microsoft.com/office/drawing/2014/main" id="{E5D19BFF-33E7-4525-A6F3-3BDB12E86A3F}"/>
              </a:ext>
            </a:extLst>
          </p:cNvPr>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ahoma" pitchFamily="34" charset="0"/>
                <a:cs typeface="+mn-cs"/>
              </a:defRPr>
            </a:lvl1pPr>
          </a:lstStyle>
          <a:p>
            <a:pPr>
              <a:defRPr/>
            </a:pPr>
            <a:endParaRPr lang="el-GR"/>
          </a:p>
        </p:txBody>
      </p:sp>
      <p:sp>
        <p:nvSpPr>
          <p:cNvPr id="43013" name="Rectangle 1029">
            <a:extLst>
              <a:ext uri="{FF2B5EF4-FFF2-40B4-BE49-F238E27FC236}">
                <a16:creationId xmlns:a16="http://schemas.microsoft.com/office/drawing/2014/main" id="{E85BB620-8629-4A2A-889E-3F0869C42BDE}"/>
              </a:ext>
            </a:extLst>
          </p:cNvPr>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ahoma" panose="020B0604030504040204" pitchFamily="34" charset="0"/>
              </a:defRPr>
            </a:lvl1pPr>
          </a:lstStyle>
          <a:p>
            <a:fld id="{F41639C9-A42A-4CF3-9508-3AEB3CF42316}" type="slidenum">
              <a:rPr lang="el-GR" altLang="el-GR"/>
              <a:pPr/>
              <a:t>‹#›</a:t>
            </a:fld>
            <a:endParaRPr lang="el-GR" altLang="el-GR"/>
          </a:p>
        </p:txBody>
      </p:sp>
    </p:spTree>
    <p:extLst>
      <p:ext uri="{BB962C8B-B14F-4D97-AF65-F5344CB8AC3E}">
        <p14:creationId xmlns:p14="http://schemas.microsoft.com/office/powerpoint/2010/main" val="1704265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75FD83D0-6941-4567-808A-5528F66B87F1}"/>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l-GR"/>
          </a:p>
        </p:txBody>
      </p:sp>
      <p:sp>
        <p:nvSpPr>
          <p:cNvPr id="31747" name="Rectangle 3">
            <a:extLst>
              <a:ext uri="{FF2B5EF4-FFF2-40B4-BE49-F238E27FC236}">
                <a16:creationId xmlns:a16="http://schemas.microsoft.com/office/drawing/2014/main" id="{21D32284-A518-4FBD-83A3-ED0746EAFE5A}"/>
              </a:ext>
            </a:extLst>
          </p:cNvPr>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l-GR"/>
          </a:p>
        </p:txBody>
      </p:sp>
      <p:sp>
        <p:nvSpPr>
          <p:cNvPr id="53252" name="Rectangle 4">
            <a:extLst>
              <a:ext uri="{FF2B5EF4-FFF2-40B4-BE49-F238E27FC236}">
                <a16:creationId xmlns:a16="http://schemas.microsoft.com/office/drawing/2014/main" id="{9B4034FA-52A2-463A-99D3-3613FE58AFAE}"/>
              </a:ext>
            </a:extLst>
          </p:cNvPr>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a:extLst>
              <a:ext uri="{FF2B5EF4-FFF2-40B4-BE49-F238E27FC236}">
                <a16:creationId xmlns:a16="http://schemas.microsoft.com/office/drawing/2014/main" id="{9F0215C9-D159-4046-BA1E-AB17276E6801}"/>
              </a:ext>
            </a:extLst>
          </p:cNvPr>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a:t>Κάντε κλικ για να επεξεργαστείτε τα στυλ κειμένου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31750" name="Rectangle 6">
            <a:extLst>
              <a:ext uri="{FF2B5EF4-FFF2-40B4-BE49-F238E27FC236}">
                <a16:creationId xmlns:a16="http://schemas.microsoft.com/office/drawing/2014/main" id="{2FAEDB51-944A-4A94-BADB-093A592DA0E8}"/>
              </a:ext>
            </a:extLst>
          </p:cNvPr>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l-GR"/>
          </a:p>
        </p:txBody>
      </p:sp>
      <p:sp>
        <p:nvSpPr>
          <p:cNvPr id="31751" name="Rectangle 7">
            <a:extLst>
              <a:ext uri="{FF2B5EF4-FFF2-40B4-BE49-F238E27FC236}">
                <a16:creationId xmlns:a16="http://schemas.microsoft.com/office/drawing/2014/main" id="{0AA16CA5-B9D9-4942-9356-76E1CE58511B}"/>
              </a:ext>
            </a:extLst>
          </p:cNvPr>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52D24452-CF14-4713-9598-94D1225CBFD3}" type="slidenum">
              <a:rPr lang="el-GR" altLang="el-GR"/>
              <a:pPr/>
              <a:t>‹#›</a:t>
            </a:fld>
            <a:endParaRPr lang="el-GR" altLang="el-GR"/>
          </a:p>
        </p:txBody>
      </p:sp>
    </p:spTree>
    <p:extLst>
      <p:ext uri="{BB962C8B-B14F-4D97-AF65-F5344CB8AC3E}">
        <p14:creationId xmlns:p14="http://schemas.microsoft.com/office/powerpoint/2010/main" val="4362041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 Θέση εικόνας διαφάνειας">
            <a:extLst>
              <a:ext uri="{FF2B5EF4-FFF2-40B4-BE49-F238E27FC236}">
                <a16:creationId xmlns:a16="http://schemas.microsoft.com/office/drawing/2014/main" id="{1FDBD887-3013-4424-8269-D4C0D25CE360}"/>
              </a:ext>
            </a:extLst>
          </p:cNvPr>
          <p:cNvSpPr>
            <a:spLocks noGrp="1" noRot="1" noChangeAspect="1" noTextEdit="1"/>
          </p:cNvSpPr>
          <p:nvPr>
            <p:ph type="sldImg"/>
          </p:nvPr>
        </p:nvSpPr>
        <p:spPr>
          <a:ln/>
        </p:spPr>
      </p:sp>
      <p:sp>
        <p:nvSpPr>
          <p:cNvPr id="54275" name="2 - Θέση σημειώσεων">
            <a:extLst>
              <a:ext uri="{FF2B5EF4-FFF2-40B4-BE49-F238E27FC236}">
                <a16:creationId xmlns:a16="http://schemas.microsoft.com/office/drawing/2014/main" id="{E452A3F7-CA5F-4FBC-8093-AC87A2C33FF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a:p>
        </p:txBody>
      </p:sp>
      <p:sp>
        <p:nvSpPr>
          <p:cNvPr id="34820" name="3 - Θέση αριθμού διαφάνειας">
            <a:extLst>
              <a:ext uri="{FF2B5EF4-FFF2-40B4-BE49-F238E27FC236}">
                <a16:creationId xmlns:a16="http://schemas.microsoft.com/office/drawing/2014/main" id="{930BE87B-70B5-438E-8734-7C71C0BFABEA}"/>
              </a:ext>
            </a:extLst>
          </p:cNvPr>
          <p:cNvSpPr>
            <a:spLocks noGrp="1"/>
          </p:cNvSpPr>
          <p:nvPr>
            <p:ph type="sldNum" sz="quarter" idx="5"/>
          </p:nvPr>
        </p:nvSpPr>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AECB6213-7CF8-434E-ACCF-744CFE115EDB}" type="slidenum">
              <a:rPr lang="el-GR" altLang="el-GR" sz="1200"/>
              <a:pPr/>
              <a:t>4</a:t>
            </a:fld>
            <a:endParaRPr lang="el-GR" altLang="el-GR" sz="1200"/>
          </a:p>
        </p:txBody>
      </p:sp>
    </p:spTree>
    <p:extLst>
      <p:ext uri="{BB962C8B-B14F-4D97-AF65-F5344CB8AC3E}">
        <p14:creationId xmlns:p14="http://schemas.microsoft.com/office/powerpoint/2010/main" val="2013496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 Θέση εικόνας διαφάνειας">
            <a:extLst>
              <a:ext uri="{FF2B5EF4-FFF2-40B4-BE49-F238E27FC236}">
                <a16:creationId xmlns:a16="http://schemas.microsoft.com/office/drawing/2014/main" id="{A76F148B-D566-4625-8FC2-3402587FABE1}"/>
              </a:ext>
            </a:extLst>
          </p:cNvPr>
          <p:cNvSpPr>
            <a:spLocks noGrp="1" noRot="1" noChangeAspect="1" noTextEdit="1"/>
          </p:cNvSpPr>
          <p:nvPr>
            <p:ph type="sldImg"/>
          </p:nvPr>
        </p:nvSpPr>
        <p:spPr>
          <a:ln/>
        </p:spPr>
      </p:sp>
      <p:sp>
        <p:nvSpPr>
          <p:cNvPr id="55299" name="2 - Θέση σημειώσεων">
            <a:extLst>
              <a:ext uri="{FF2B5EF4-FFF2-40B4-BE49-F238E27FC236}">
                <a16:creationId xmlns:a16="http://schemas.microsoft.com/office/drawing/2014/main" id="{CC5AFD23-9232-479E-8BCC-519254C0974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a:p>
        </p:txBody>
      </p:sp>
      <p:sp>
        <p:nvSpPr>
          <p:cNvPr id="35844" name="3 - Θέση αριθμού διαφάνειας">
            <a:extLst>
              <a:ext uri="{FF2B5EF4-FFF2-40B4-BE49-F238E27FC236}">
                <a16:creationId xmlns:a16="http://schemas.microsoft.com/office/drawing/2014/main" id="{02C25823-A619-4AF0-8206-CBBE1537BDEF}"/>
              </a:ext>
            </a:extLst>
          </p:cNvPr>
          <p:cNvSpPr>
            <a:spLocks noGrp="1"/>
          </p:cNvSpPr>
          <p:nvPr>
            <p:ph type="sldNum" sz="quarter" idx="5"/>
          </p:nvPr>
        </p:nvSpPr>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5C662F3-4EF0-4E13-A94C-E2A4B990188F}" type="slidenum">
              <a:rPr lang="el-GR" altLang="el-GR" sz="1200"/>
              <a:pPr/>
              <a:t>10</a:t>
            </a:fld>
            <a:endParaRPr lang="el-GR" altLang="el-GR" sz="1200"/>
          </a:p>
        </p:txBody>
      </p:sp>
    </p:spTree>
    <p:extLst>
      <p:ext uri="{BB962C8B-B14F-4D97-AF65-F5344CB8AC3E}">
        <p14:creationId xmlns:p14="http://schemas.microsoft.com/office/powerpoint/2010/main" val="2272280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 Θέση εικόνας διαφάνειας">
            <a:extLst>
              <a:ext uri="{FF2B5EF4-FFF2-40B4-BE49-F238E27FC236}">
                <a16:creationId xmlns:a16="http://schemas.microsoft.com/office/drawing/2014/main" id="{63A4E15E-CB1D-4B43-8127-5668CD2F5E23}"/>
              </a:ext>
            </a:extLst>
          </p:cNvPr>
          <p:cNvSpPr>
            <a:spLocks noGrp="1" noRot="1" noChangeAspect="1" noTextEdit="1"/>
          </p:cNvSpPr>
          <p:nvPr>
            <p:ph type="sldImg"/>
          </p:nvPr>
        </p:nvSpPr>
        <p:spPr>
          <a:ln/>
        </p:spPr>
      </p:sp>
      <p:sp>
        <p:nvSpPr>
          <p:cNvPr id="58371" name="2 - Θέση σημειώσεων">
            <a:extLst>
              <a:ext uri="{FF2B5EF4-FFF2-40B4-BE49-F238E27FC236}">
                <a16:creationId xmlns:a16="http://schemas.microsoft.com/office/drawing/2014/main" id="{89C2F1CF-2532-4794-9546-F7CBEDC374C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a:p>
        </p:txBody>
      </p:sp>
      <p:sp>
        <p:nvSpPr>
          <p:cNvPr id="19460" name="3 - Θέση αριθμού διαφάνειας">
            <a:extLst>
              <a:ext uri="{FF2B5EF4-FFF2-40B4-BE49-F238E27FC236}">
                <a16:creationId xmlns:a16="http://schemas.microsoft.com/office/drawing/2014/main" id="{423112C9-8C63-44E3-9BBC-D4EE733AC400}"/>
              </a:ext>
            </a:extLst>
          </p:cNvPr>
          <p:cNvSpPr>
            <a:spLocks noGrp="1"/>
          </p:cNvSpPr>
          <p:nvPr>
            <p:ph type="sldNum" sz="quarter" idx="5"/>
          </p:nvPr>
        </p:nvSpPr>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A23F3395-F401-4257-B940-F605192D00AB}" type="slidenum">
              <a:rPr lang="el-GR" altLang="el-GR" sz="1200"/>
              <a:pPr/>
              <a:t>16</a:t>
            </a:fld>
            <a:endParaRPr lang="el-GR" altLang="el-GR" sz="1200"/>
          </a:p>
        </p:txBody>
      </p:sp>
      <p:sp>
        <p:nvSpPr>
          <p:cNvPr id="19461" name="4 - Θέση υποσέλιδου">
            <a:extLst>
              <a:ext uri="{FF2B5EF4-FFF2-40B4-BE49-F238E27FC236}">
                <a16:creationId xmlns:a16="http://schemas.microsoft.com/office/drawing/2014/main" id="{84EDEE3E-A860-45E3-BEE5-78B2AB707E9E}"/>
              </a:ext>
            </a:extLst>
          </p:cNvPr>
          <p:cNvSpPr>
            <a:spLocks noGrp="1"/>
          </p:cNvSpPr>
          <p:nvPr>
            <p:ph type="ftr" sz="quarter" idx="4"/>
          </p:nvPr>
        </p:nvSpPr>
        <p:spPr/>
        <p:txBody>
          <a:bodyPr/>
          <a:lstStyle/>
          <a:p>
            <a:pPr>
              <a:defRPr/>
            </a:pPr>
            <a:r>
              <a:rPr lang="el-GR"/>
              <a:t>Μ.ΠΗΛΑΚΟΥΤΑ</a:t>
            </a:r>
          </a:p>
        </p:txBody>
      </p:sp>
    </p:spTree>
    <p:extLst>
      <p:ext uri="{BB962C8B-B14F-4D97-AF65-F5344CB8AC3E}">
        <p14:creationId xmlns:p14="http://schemas.microsoft.com/office/powerpoint/2010/main" val="2206499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ECFFE44C-EADE-4C5C-9A92-1247AE6A223F}"/>
              </a:ext>
            </a:extLst>
          </p:cNvPr>
          <p:cNvSpPr>
            <a:spLocks noGrp="1" noChangeArrowheads="1"/>
          </p:cNvSpPr>
          <p:nvPr>
            <p:ph type="sldNum" sz="quarter" idx="5"/>
          </p:nvPr>
        </p:nvSpPr>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327FE3E2-7D29-41A1-B153-F91C25884371}" type="slidenum">
              <a:rPr lang="el-GR" altLang="el-GR" sz="1200"/>
              <a:pPr/>
              <a:t>19</a:t>
            </a:fld>
            <a:endParaRPr lang="el-GR" altLang="el-GR" sz="1200"/>
          </a:p>
        </p:txBody>
      </p:sp>
      <p:sp>
        <p:nvSpPr>
          <p:cNvPr id="59395" name="Rectangle 2">
            <a:extLst>
              <a:ext uri="{FF2B5EF4-FFF2-40B4-BE49-F238E27FC236}">
                <a16:creationId xmlns:a16="http://schemas.microsoft.com/office/drawing/2014/main" id="{020C5F01-0BF3-48BB-9CAD-9AE232D878AE}"/>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AA24E327-C4F5-459C-9408-E9F74801134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a:p>
        </p:txBody>
      </p:sp>
      <p:sp>
        <p:nvSpPr>
          <p:cNvPr id="20485" name="4 - Θέση υποσέλιδου">
            <a:extLst>
              <a:ext uri="{FF2B5EF4-FFF2-40B4-BE49-F238E27FC236}">
                <a16:creationId xmlns:a16="http://schemas.microsoft.com/office/drawing/2014/main" id="{9FD4F44A-BAC2-4DCE-AC95-146F8854A22D}"/>
              </a:ext>
            </a:extLst>
          </p:cNvPr>
          <p:cNvSpPr>
            <a:spLocks noGrp="1"/>
          </p:cNvSpPr>
          <p:nvPr>
            <p:ph type="ftr" sz="quarter" idx="4"/>
          </p:nvPr>
        </p:nvSpPr>
        <p:spPr/>
        <p:txBody>
          <a:bodyPr/>
          <a:lstStyle/>
          <a:p>
            <a:pPr>
              <a:defRPr/>
            </a:pPr>
            <a:r>
              <a:rPr lang="el-GR"/>
              <a:t>Μ.ΠΗΛΑΚΟΥΤΑ</a:t>
            </a:r>
          </a:p>
        </p:txBody>
      </p:sp>
    </p:spTree>
    <p:extLst>
      <p:ext uri="{BB962C8B-B14F-4D97-AF65-F5344CB8AC3E}">
        <p14:creationId xmlns:p14="http://schemas.microsoft.com/office/powerpoint/2010/main" val="510394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ECFFE44C-EADE-4C5C-9A92-1247AE6A223F}"/>
              </a:ext>
            </a:extLst>
          </p:cNvPr>
          <p:cNvSpPr>
            <a:spLocks noGrp="1" noChangeArrowheads="1"/>
          </p:cNvSpPr>
          <p:nvPr>
            <p:ph type="sldNum" sz="quarter" idx="5"/>
          </p:nvPr>
        </p:nvSpPr>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327FE3E2-7D29-41A1-B153-F91C25884371}" type="slidenum">
              <a:rPr lang="el-GR" altLang="el-GR" sz="1200"/>
              <a:pPr/>
              <a:t>20</a:t>
            </a:fld>
            <a:endParaRPr lang="el-GR" altLang="el-GR" sz="1200"/>
          </a:p>
        </p:txBody>
      </p:sp>
      <p:sp>
        <p:nvSpPr>
          <p:cNvPr id="59395" name="Rectangle 2">
            <a:extLst>
              <a:ext uri="{FF2B5EF4-FFF2-40B4-BE49-F238E27FC236}">
                <a16:creationId xmlns:a16="http://schemas.microsoft.com/office/drawing/2014/main" id="{020C5F01-0BF3-48BB-9CAD-9AE232D878AE}"/>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AA24E327-C4F5-459C-9408-E9F74801134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a:p>
        </p:txBody>
      </p:sp>
      <p:sp>
        <p:nvSpPr>
          <p:cNvPr id="20485" name="4 - Θέση υποσέλιδου">
            <a:extLst>
              <a:ext uri="{FF2B5EF4-FFF2-40B4-BE49-F238E27FC236}">
                <a16:creationId xmlns:a16="http://schemas.microsoft.com/office/drawing/2014/main" id="{9FD4F44A-BAC2-4DCE-AC95-146F8854A22D}"/>
              </a:ext>
            </a:extLst>
          </p:cNvPr>
          <p:cNvSpPr>
            <a:spLocks noGrp="1"/>
          </p:cNvSpPr>
          <p:nvPr>
            <p:ph type="ftr" sz="quarter" idx="4"/>
          </p:nvPr>
        </p:nvSpPr>
        <p:spPr/>
        <p:txBody>
          <a:bodyPr/>
          <a:lstStyle/>
          <a:p>
            <a:pPr>
              <a:defRPr/>
            </a:pPr>
            <a:r>
              <a:rPr lang="el-GR"/>
              <a:t>Μ.ΠΗΛΑΚΟΥΤΑ</a:t>
            </a:r>
          </a:p>
        </p:txBody>
      </p:sp>
    </p:spTree>
    <p:extLst>
      <p:ext uri="{BB962C8B-B14F-4D97-AF65-F5344CB8AC3E}">
        <p14:creationId xmlns:p14="http://schemas.microsoft.com/office/powerpoint/2010/main" val="2545922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 name="Rectangle 1026" descr="Large confetti">
            <a:extLst>
              <a:ext uri="{FF2B5EF4-FFF2-40B4-BE49-F238E27FC236}">
                <a16:creationId xmlns:a16="http://schemas.microsoft.com/office/drawing/2014/main" id="{F1D7924F-9733-4846-BF57-C577E7D064B9}"/>
              </a:ext>
            </a:extLst>
          </p:cNvPr>
          <p:cNvSpPr>
            <a:spLocks noChangeArrowheads="1"/>
          </p:cNvSpPr>
          <p:nvPr/>
        </p:nvSpPr>
        <p:spPr bwMode="ltGray">
          <a:xfrm>
            <a:off x="484188" y="1549400"/>
            <a:ext cx="8158162" cy="1689100"/>
          </a:xfrm>
          <a:prstGeom prst="rect">
            <a:avLst/>
          </a:prstGeom>
          <a:pattFill prst="lgConfetti">
            <a:fgClr>
              <a:schemeClr val="accent2">
                <a:alpha val="50195"/>
              </a:schemeClr>
            </a:fgClr>
            <a:bgClr>
              <a:schemeClr val="folHlink"/>
            </a:bgClr>
          </a:pattFill>
          <a:ln w="9525">
            <a:noFill/>
            <a:miter lim="800000"/>
            <a:headEnd/>
            <a:tailEnd/>
          </a:ln>
        </p:spPr>
        <p:txBody>
          <a:bodyPr wrap="none" anchor="ctr"/>
          <a:lstStyle/>
          <a:p>
            <a:pPr algn="ctr">
              <a:defRPr/>
            </a:pPr>
            <a:endParaRPr kumimoji="1" lang="el-GR"/>
          </a:p>
        </p:txBody>
      </p:sp>
      <p:sp>
        <p:nvSpPr>
          <p:cNvPr id="5" name="AutoShape 1027">
            <a:extLst>
              <a:ext uri="{FF2B5EF4-FFF2-40B4-BE49-F238E27FC236}">
                <a16:creationId xmlns:a16="http://schemas.microsoft.com/office/drawing/2014/main" id="{1CC69BBC-5176-475D-84B8-B0EFDFC16041}"/>
              </a:ext>
            </a:extLst>
          </p:cNvPr>
          <p:cNvSpPr>
            <a:spLocks noChangeArrowheads="1"/>
          </p:cNvSpPr>
          <p:nvPr/>
        </p:nvSpPr>
        <p:spPr bwMode="ltGray">
          <a:xfrm>
            <a:off x="228600" y="3206750"/>
            <a:ext cx="8686800" cy="77788"/>
          </a:xfrm>
          <a:prstGeom prst="roundRect">
            <a:avLst>
              <a:gd name="adj" fmla="val 50000"/>
            </a:avLst>
          </a:prstGeom>
          <a:solidFill>
            <a:schemeClr val="bg2"/>
          </a:solidFill>
          <a:ln w="9525">
            <a:noFill/>
            <a:round/>
            <a:headEnd/>
            <a:tailEnd/>
          </a:ln>
        </p:spPr>
        <p:txBody>
          <a:bodyPr wrap="none" anchor="ctr"/>
          <a:lstStyle/>
          <a:p>
            <a:pPr algn="ctr">
              <a:defRPr/>
            </a:pPr>
            <a:endParaRPr kumimoji="1" lang="el-GR"/>
          </a:p>
        </p:txBody>
      </p:sp>
      <p:sp>
        <p:nvSpPr>
          <p:cNvPr id="6" name="AutoShape 1028">
            <a:extLst>
              <a:ext uri="{FF2B5EF4-FFF2-40B4-BE49-F238E27FC236}">
                <a16:creationId xmlns:a16="http://schemas.microsoft.com/office/drawing/2014/main" id="{19D06DF1-A61A-4DAC-890B-8F80DE791360}"/>
              </a:ext>
            </a:extLst>
          </p:cNvPr>
          <p:cNvSpPr>
            <a:spLocks noChangeArrowheads="1"/>
          </p:cNvSpPr>
          <p:nvPr/>
        </p:nvSpPr>
        <p:spPr bwMode="ltGray">
          <a:xfrm>
            <a:off x="228600" y="1482725"/>
            <a:ext cx="8686800" cy="77788"/>
          </a:xfrm>
          <a:prstGeom prst="roundRect">
            <a:avLst>
              <a:gd name="adj" fmla="val 50000"/>
            </a:avLst>
          </a:prstGeom>
          <a:solidFill>
            <a:schemeClr val="bg2"/>
          </a:solidFill>
          <a:ln w="9525">
            <a:noFill/>
            <a:round/>
            <a:headEnd/>
            <a:tailEnd/>
          </a:ln>
        </p:spPr>
        <p:txBody>
          <a:bodyPr wrap="none" anchor="ctr"/>
          <a:lstStyle/>
          <a:p>
            <a:pPr algn="ctr">
              <a:defRPr/>
            </a:pPr>
            <a:endParaRPr kumimoji="1" lang="el-GR"/>
          </a:p>
        </p:txBody>
      </p:sp>
      <p:sp>
        <p:nvSpPr>
          <p:cNvPr id="7" name="AutoShape 1029">
            <a:extLst>
              <a:ext uri="{FF2B5EF4-FFF2-40B4-BE49-F238E27FC236}">
                <a16:creationId xmlns:a16="http://schemas.microsoft.com/office/drawing/2014/main" id="{0714095A-3649-46F7-A309-E1926099F432}"/>
              </a:ext>
            </a:extLst>
          </p:cNvPr>
          <p:cNvSpPr>
            <a:spLocks noChangeArrowheads="1"/>
          </p:cNvSpPr>
          <p:nvPr/>
        </p:nvSpPr>
        <p:spPr bwMode="ltGray">
          <a:xfrm>
            <a:off x="8623300" y="1246188"/>
            <a:ext cx="77788" cy="2235200"/>
          </a:xfrm>
          <a:prstGeom prst="roundRect">
            <a:avLst>
              <a:gd name="adj" fmla="val 50000"/>
            </a:avLst>
          </a:prstGeom>
          <a:solidFill>
            <a:schemeClr val="bg2"/>
          </a:solidFill>
          <a:ln w="9525">
            <a:noFill/>
            <a:round/>
            <a:headEnd/>
            <a:tailEnd/>
          </a:ln>
        </p:spPr>
        <p:txBody>
          <a:bodyPr wrap="none" anchor="ctr"/>
          <a:lstStyle/>
          <a:p>
            <a:pPr algn="ctr">
              <a:defRPr/>
            </a:pPr>
            <a:endParaRPr kumimoji="1" lang="el-GR"/>
          </a:p>
        </p:txBody>
      </p:sp>
      <p:sp>
        <p:nvSpPr>
          <p:cNvPr id="8" name="AutoShape 1030">
            <a:extLst>
              <a:ext uri="{FF2B5EF4-FFF2-40B4-BE49-F238E27FC236}">
                <a16:creationId xmlns:a16="http://schemas.microsoft.com/office/drawing/2014/main" id="{5AE3A5A9-F49D-4B57-AFB9-8FF8F325FDE0}"/>
              </a:ext>
            </a:extLst>
          </p:cNvPr>
          <p:cNvSpPr>
            <a:spLocks noChangeArrowheads="1"/>
          </p:cNvSpPr>
          <p:nvPr/>
        </p:nvSpPr>
        <p:spPr bwMode="ltGray">
          <a:xfrm>
            <a:off x="434975" y="1252538"/>
            <a:ext cx="77788" cy="2235200"/>
          </a:xfrm>
          <a:prstGeom prst="roundRect">
            <a:avLst>
              <a:gd name="adj" fmla="val 50000"/>
            </a:avLst>
          </a:prstGeom>
          <a:solidFill>
            <a:schemeClr val="bg2"/>
          </a:solidFill>
          <a:ln w="9525">
            <a:noFill/>
            <a:round/>
            <a:headEnd/>
            <a:tailEnd/>
          </a:ln>
        </p:spPr>
        <p:txBody>
          <a:bodyPr wrap="none" anchor="ctr"/>
          <a:lstStyle/>
          <a:p>
            <a:pPr algn="ctr">
              <a:defRPr/>
            </a:pPr>
            <a:endParaRPr kumimoji="1" lang="el-GR"/>
          </a:p>
        </p:txBody>
      </p:sp>
      <p:sp>
        <p:nvSpPr>
          <p:cNvPr id="9" name="AutoShape 1031">
            <a:extLst>
              <a:ext uri="{FF2B5EF4-FFF2-40B4-BE49-F238E27FC236}">
                <a16:creationId xmlns:a16="http://schemas.microsoft.com/office/drawing/2014/main" id="{0250098D-751F-40D2-A299-120433D9968A}"/>
              </a:ext>
            </a:extLst>
          </p:cNvPr>
          <p:cNvSpPr>
            <a:spLocks noChangeArrowheads="1"/>
          </p:cNvSpPr>
          <p:nvPr/>
        </p:nvSpPr>
        <p:spPr bwMode="ltGray">
          <a:xfrm>
            <a:off x="2830513" y="5783263"/>
            <a:ext cx="3481387" cy="77787"/>
          </a:xfrm>
          <a:prstGeom prst="roundRect">
            <a:avLst>
              <a:gd name="adj" fmla="val 50000"/>
            </a:avLst>
          </a:prstGeom>
          <a:solidFill>
            <a:schemeClr val="bg2"/>
          </a:solidFill>
          <a:ln w="9525">
            <a:noFill/>
            <a:round/>
            <a:headEnd/>
            <a:tailEnd/>
          </a:ln>
        </p:spPr>
        <p:txBody>
          <a:bodyPr wrap="none" anchor="ctr"/>
          <a:lstStyle/>
          <a:p>
            <a:pPr algn="ctr">
              <a:defRPr/>
            </a:pPr>
            <a:endParaRPr kumimoji="1" lang="el-GR"/>
          </a:p>
        </p:txBody>
      </p:sp>
      <p:sp>
        <p:nvSpPr>
          <p:cNvPr id="10" name="Rectangle 1032" descr="Large confetti">
            <a:extLst>
              <a:ext uri="{FF2B5EF4-FFF2-40B4-BE49-F238E27FC236}">
                <a16:creationId xmlns:a16="http://schemas.microsoft.com/office/drawing/2014/main" id="{49CA96E3-5344-463A-97B5-2A129F865A45}"/>
              </a:ext>
            </a:extLst>
          </p:cNvPr>
          <p:cNvSpPr>
            <a:spLocks noChangeArrowheads="1"/>
          </p:cNvSpPr>
          <p:nvPr/>
        </p:nvSpPr>
        <p:spPr bwMode="ltGray">
          <a:xfrm>
            <a:off x="4095750" y="5734050"/>
            <a:ext cx="949325" cy="176213"/>
          </a:xfrm>
          <a:prstGeom prst="rect">
            <a:avLst/>
          </a:prstGeom>
          <a:pattFill prst="lgConfetti">
            <a:fgClr>
              <a:schemeClr val="accent2"/>
            </a:fgClr>
            <a:bgClr>
              <a:schemeClr val="folHlink"/>
            </a:bgClr>
          </a:pattFill>
          <a:ln w="9525">
            <a:noFill/>
            <a:miter lim="800000"/>
            <a:headEnd/>
            <a:tailEnd/>
          </a:ln>
        </p:spPr>
        <p:txBody>
          <a:bodyPr wrap="none" anchor="ctr"/>
          <a:lstStyle/>
          <a:p>
            <a:pPr algn="ctr">
              <a:defRPr/>
            </a:pPr>
            <a:endParaRPr kumimoji="1" lang="el-GR"/>
          </a:p>
        </p:txBody>
      </p:sp>
      <p:sp>
        <p:nvSpPr>
          <p:cNvPr id="53257" name="Rectangle 1033" descr="Large confetti"/>
          <p:cNvSpPr>
            <a:spLocks noGrp="1" noChangeArrowheads="1"/>
          </p:cNvSpPr>
          <p:nvPr>
            <p:ph type="ctrTitle"/>
          </p:nvPr>
        </p:nvSpPr>
        <p:spPr>
          <a:xfrm>
            <a:off x="685800" y="1752600"/>
            <a:ext cx="7772400" cy="1143000"/>
          </a:xfrm>
          <a:pattFill prst="lgConfetti">
            <a:fgClr>
              <a:schemeClr val="accent2"/>
            </a:fgClr>
            <a:bgClr>
              <a:schemeClr val="folHlink"/>
            </a:bgClr>
          </a:pattFill>
        </p:spPr>
        <p:txBody>
          <a:bodyPr anchor="ctr"/>
          <a:lstStyle>
            <a:lvl1pPr algn="ctr">
              <a:defRPr>
                <a:solidFill>
                  <a:schemeClr val="bg1"/>
                </a:solidFill>
              </a:defRPr>
            </a:lvl1pPr>
          </a:lstStyle>
          <a:p>
            <a:r>
              <a:rPr lang="el-GR"/>
              <a:t>Κάντε κλικ για να επεξεργαστείτε τον τίτλο</a:t>
            </a:r>
          </a:p>
        </p:txBody>
      </p:sp>
      <p:sp>
        <p:nvSpPr>
          <p:cNvPr id="53258" name="Rectangle 1034"/>
          <p:cNvSpPr>
            <a:spLocks noGrp="1" noChangeArrowheads="1"/>
          </p:cNvSpPr>
          <p:nvPr>
            <p:ph type="subTitle" idx="1"/>
          </p:nvPr>
        </p:nvSpPr>
        <p:spPr>
          <a:xfrm>
            <a:off x="1371600" y="3746500"/>
            <a:ext cx="6400800" cy="1752600"/>
          </a:xfrm>
        </p:spPr>
        <p:txBody>
          <a:bodyPr/>
          <a:lstStyle>
            <a:lvl1pPr marL="0" indent="0" algn="ctr">
              <a:buFontTx/>
              <a:buNone/>
              <a:defRPr/>
            </a:lvl1pPr>
          </a:lstStyle>
          <a:p>
            <a:r>
              <a:rPr lang="el-GR"/>
              <a:t>Κάντε κλικ για να επεξεργαστείτε τον υπότιτλο του υποδείγματος</a:t>
            </a:r>
          </a:p>
        </p:txBody>
      </p:sp>
      <p:sp>
        <p:nvSpPr>
          <p:cNvPr id="11" name="Rectangle 1035">
            <a:extLst>
              <a:ext uri="{FF2B5EF4-FFF2-40B4-BE49-F238E27FC236}">
                <a16:creationId xmlns:a16="http://schemas.microsoft.com/office/drawing/2014/main" id="{D52C791D-B7B9-4408-8C2D-128D16401B15}"/>
              </a:ext>
            </a:extLst>
          </p:cNvPr>
          <p:cNvSpPr>
            <a:spLocks noGrp="1" noChangeArrowheads="1"/>
          </p:cNvSpPr>
          <p:nvPr>
            <p:ph type="dt" sz="half" idx="10"/>
          </p:nvPr>
        </p:nvSpPr>
        <p:spPr/>
        <p:txBody>
          <a:bodyPr/>
          <a:lstStyle>
            <a:lvl1pPr>
              <a:defRPr/>
            </a:lvl1pPr>
          </a:lstStyle>
          <a:p>
            <a:pPr>
              <a:defRPr/>
            </a:pPr>
            <a:endParaRPr lang="el-GR"/>
          </a:p>
        </p:txBody>
      </p:sp>
      <p:sp>
        <p:nvSpPr>
          <p:cNvPr id="12" name="Rectangle 1036">
            <a:extLst>
              <a:ext uri="{FF2B5EF4-FFF2-40B4-BE49-F238E27FC236}">
                <a16:creationId xmlns:a16="http://schemas.microsoft.com/office/drawing/2014/main" id="{CDD1C87C-99B1-47BF-954A-9427D8B41AB9}"/>
              </a:ext>
            </a:extLst>
          </p:cNvPr>
          <p:cNvSpPr>
            <a:spLocks noGrp="1" noChangeArrowheads="1"/>
          </p:cNvSpPr>
          <p:nvPr>
            <p:ph type="ftr" sz="quarter" idx="11"/>
          </p:nvPr>
        </p:nvSpPr>
        <p:spPr/>
        <p:txBody>
          <a:bodyPr/>
          <a:lstStyle>
            <a:lvl1pPr>
              <a:defRPr/>
            </a:lvl1pPr>
          </a:lstStyle>
          <a:p>
            <a:pPr>
              <a:defRPr/>
            </a:pPr>
            <a:r>
              <a:rPr lang="el-GR"/>
              <a:t>Πανεπιστήμιο Δυτικής Αττικής -Μ.ΠΗΛΑΚΟΥΤΑ ΜΕΤΡΗΣΕΙΣ -ΑΒΕΒΑΙΟΤΗΤΑ ΜΕΤΡΗΣΕΩΝ</a:t>
            </a:r>
          </a:p>
        </p:txBody>
      </p:sp>
      <p:sp>
        <p:nvSpPr>
          <p:cNvPr id="13" name="Rectangle 1037">
            <a:extLst>
              <a:ext uri="{FF2B5EF4-FFF2-40B4-BE49-F238E27FC236}">
                <a16:creationId xmlns:a16="http://schemas.microsoft.com/office/drawing/2014/main" id="{496A32B0-9785-4B71-BF67-3D728EBADC4D}"/>
              </a:ext>
            </a:extLst>
          </p:cNvPr>
          <p:cNvSpPr>
            <a:spLocks noGrp="1" noChangeArrowheads="1"/>
          </p:cNvSpPr>
          <p:nvPr>
            <p:ph type="sldNum" sz="quarter" idx="12"/>
          </p:nvPr>
        </p:nvSpPr>
        <p:spPr>
          <a:xfrm>
            <a:off x="6553200" y="6248400"/>
            <a:ext cx="1905000" cy="457200"/>
          </a:xfrm>
          <a:noFill/>
        </p:spPr>
        <p:txBody>
          <a:bodyPr anchor="b" anchorCtr="0"/>
          <a:lstStyle>
            <a:lvl1pPr>
              <a:defRPr>
                <a:solidFill>
                  <a:schemeClr val="tx1"/>
                </a:solidFill>
              </a:defRPr>
            </a:lvl1pPr>
          </a:lstStyle>
          <a:p>
            <a:fld id="{0FF67C8C-7A85-431C-825D-E0BDC4564262}" type="slidenum">
              <a:rPr lang="el-GR" altLang="el-GR"/>
              <a:pPr/>
              <a:t>‹#›</a:t>
            </a:fld>
            <a:endParaRPr lang="el-GR" altLang="el-GR"/>
          </a:p>
        </p:txBody>
      </p:sp>
    </p:spTree>
    <p:extLst>
      <p:ext uri="{BB962C8B-B14F-4D97-AF65-F5344CB8AC3E}">
        <p14:creationId xmlns:p14="http://schemas.microsoft.com/office/powerpoint/2010/main" val="1764000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1028">
            <a:extLst>
              <a:ext uri="{FF2B5EF4-FFF2-40B4-BE49-F238E27FC236}">
                <a16:creationId xmlns:a16="http://schemas.microsoft.com/office/drawing/2014/main" id="{BD218CE6-923D-4652-A9F8-6C457F8C90B4}"/>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1029">
            <a:extLst>
              <a:ext uri="{FF2B5EF4-FFF2-40B4-BE49-F238E27FC236}">
                <a16:creationId xmlns:a16="http://schemas.microsoft.com/office/drawing/2014/main" id="{D4DBDF14-2454-45EC-B3C4-4D28C31C6486}"/>
              </a:ext>
            </a:extLst>
          </p:cNvPr>
          <p:cNvSpPr>
            <a:spLocks noGrp="1" noChangeArrowheads="1"/>
          </p:cNvSpPr>
          <p:nvPr>
            <p:ph type="ftr" sz="quarter" idx="11"/>
          </p:nvPr>
        </p:nvSpPr>
        <p:spPr>
          <a:ln/>
        </p:spPr>
        <p:txBody>
          <a:bodyPr/>
          <a:lstStyle>
            <a:lvl1pPr>
              <a:defRPr/>
            </a:lvl1pPr>
          </a:lstStyle>
          <a:p>
            <a:pPr>
              <a:defRPr/>
            </a:pPr>
            <a:r>
              <a:rPr lang="el-GR"/>
              <a:t>Πανεπιστήμιο Δυτικής Αττικής -Μ.ΠΗΛΑΚΟΥΤΑ ΜΕΤΡΗΣΕΙΣ -ΑΒΕΒΑΙΟΤΗΤΑ ΜΕΤΡΗΣΕΩΝ</a:t>
            </a:r>
          </a:p>
        </p:txBody>
      </p:sp>
      <p:sp>
        <p:nvSpPr>
          <p:cNvPr id="6" name="Rectangle 1033" descr="Large confetti">
            <a:extLst>
              <a:ext uri="{FF2B5EF4-FFF2-40B4-BE49-F238E27FC236}">
                <a16:creationId xmlns:a16="http://schemas.microsoft.com/office/drawing/2014/main" id="{D841FFED-9D8E-4451-A408-A4DD6D69EF6B}"/>
              </a:ext>
            </a:extLst>
          </p:cNvPr>
          <p:cNvSpPr>
            <a:spLocks noGrp="1" noChangeArrowheads="1"/>
          </p:cNvSpPr>
          <p:nvPr>
            <p:ph type="sldNum" sz="quarter" idx="12"/>
          </p:nvPr>
        </p:nvSpPr>
        <p:spPr>
          <a:ln/>
        </p:spPr>
        <p:txBody>
          <a:bodyPr/>
          <a:lstStyle>
            <a:lvl1pPr>
              <a:defRPr/>
            </a:lvl1pPr>
          </a:lstStyle>
          <a:p>
            <a:fld id="{8BC58790-AA0B-415C-BC29-9A3F9046002A}" type="slidenum">
              <a:rPr lang="el-GR" altLang="el-GR"/>
              <a:pPr/>
              <a:t>‹#›</a:t>
            </a:fld>
            <a:endParaRPr lang="el-GR" altLang="el-GR"/>
          </a:p>
        </p:txBody>
      </p:sp>
    </p:spTree>
    <p:extLst>
      <p:ext uri="{BB962C8B-B14F-4D97-AF65-F5344CB8AC3E}">
        <p14:creationId xmlns:p14="http://schemas.microsoft.com/office/powerpoint/2010/main" val="2393019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21488" y="284163"/>
            <a:ext cx="2044700" cy="5811837"/>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685800" y="284163"/>
            <a:ext cx="5983288" cy="5811837"/>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1028">
            <a:extLst>
              <a:ext uri="{FF2B5EF4-FFF2-40B4-BE49-F238E27FC236}">
                <a16:creationId xmlns:a16="http://schemas.microsoft.com/office/drawing/2014/main" id="{76F9807F-BB40-4521-8B54-4C544D3513E4}"/>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1029">
            <a:extLst>
              <a:ext uri="{FF2B5EF4-FFF2-40B4-BE49-F238E27FC236}">
                <a16:creationId xmlns:a16="http://schemas.microsoft.com/office/drawing/2014/main" id="{B40A1AA4-946F-43E0-96C6-B8FE1CC8A28E}"/>
              </a:ext>
            </a:extLst>
          </p:cNvPr>
          <p:cNvSpPr>
            <a:spLocks noGrp="1" noChangeArrowheads="1"/>
          </p:cNvSpPr>
          <p:nvPr>
            <p:ph type="ftr" sz="quarter" idx="11"/>
          </p:nvPr>
        </p:nvSpPr>
        <p:spPr>
          <a:ln/>
        </p:spPr>
        <p:txBody>
          <a:bodyPr/>
          <a:lstStyle>
            <a:lvl1pPr>
              <a:defRPr/>
            </a:lvl1pPr>
          </a:lstStyle>
          <a:p>
            <a:pPr>
              <a:defRPr/>
            </a:pPr>
            <a:r>
              <a:rPr lang="el-GR"/>
              <a:t>Πανεπιστήμιο Δυτικής Αττικής -Μ.ΠΗΛΑΚΟΥΤΑ ΜΕΤΡΗΣΕΙΣ -ΑΒΕΒΑΙΟΤΗΤΑ ΜΕΤΡΗΣΕΩΝ</a:t>
            </a:r>
          </a:p>
        </p:txBody>
      </p:sp>
      <p:sp>
        <p:nvSpPr>
          <p:cNvPr id="6" name="Rectangle 1033" descr="Large confetti">
            <a:extLst>
              <a:ext uri="{FF2B5EF4-FFF2-40B4-BE49-F238E27FC236}">
                <a16:creationId xmlns:a16="http://schemas.microsoft.com/office/drawing/2014/main" id="{85DB865A-BD72-4AD8-81B3-09ED77EA519E}"/>
              </a:ext>
            </a:extLst>
          </p:cNvPr>
          <p:cNvSpPr>
            <a:spLocks noGrp="1" noChangeArrowheads="1"/>
          </p:cNvSpPr>
          <p:nvPr>
            <p:ph type="sldNum" sz="quarter" idx="12"/>
          </p:nvPr>
        </p:nvSpPr>
        <p:spPr>
          <a:ln/>
        </p:spPr>
        <p:txBody>
          <a:bodyPr/>
          <a:lstStyle>
            <a:lvl1pPr>
              <a:defRPr/>
            </a:lvl1pPr>
          </a:lstStyle>
          <a:p>
            <a:fld id="{B162F15A-E308-4921-8F4F-ADD6CEBD1CEA}" type="slidenum">
              <a:rPr lang="el-GR" altLang="el-GR"/>
              <a:pPr/>
              <a:t>‹#›</a:t>
            </a:fld>
            <a:endParaRPr lang="el-GR" altLang="el-GR"/>
          </a:p>
        </p:txBody>
      </p:sp>
    </p:spTree>
    <p:extLst>
      <p:ext uri="{BB962C8B-B14F-4D97-AF65-F5344CB8AC3E}">
        <p14:creationId xmlns:p14="http://schemas.microsoft.com/office/powerpoint/2010/main" val="2283124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Τίτλος και Διάγραμμα ή Οργανόγραμμα">
    <p:spTree>
      <p:nvGrpSpPr>
        <p:cNvPr id="1" name=""/>
        <p:cNvGrpSpPr/>
        <p:nvPr/>
      </p:nvGrpSpPr>
      <p:grpSpPr>
        <a:xfrm>
          <a:off x="0" y="0"/>
          <a:ext cx="0" cy="0"/>
          <a:chOff x="0" y="0"/>
          <a:chExt cx="0" cy="0"/>
        </a:xfrm>
      </p:grpSpPr>
      <p:sp>
        <p:nvSpPr>
          <p:cNvPr id="2" name="1 - Τίτλος"/>
          <p:cNvSpPr>
            <a:spLocks noGrp="1"/>
          </p:cNvSpPr>
          <p:nvPr>
            <p:ph type="title"/>
          </p:nvPr>
        </p:nvSpPr>
        <p:spPr>
          <a:xfrm>
            <a:off x="1093788" y="284163"/>
            <a:ext cx="7772400" cy="1143000"/>
          </a:xfrm>
        </p:spPr>
        <p:txBody>
          <a:bodyPr/>
          <a:lstStyle/>
          <a:p>
            <a:r>
              <a:rPr lang="el-GR"/>
              <a:t>Kλικ για επεξεργασία του τίτλου</a:t>
            </a:r>
          </a:p>
        </p:txBody>
      </p:sp>
      <p:sp>
        <p:nvSpPr>
          <p:cNvPr id="3" name="2 - Θέση SmartArt"/>
          <p:cNvSpPr>
            <a:spLocks noGrp="1"/>
          </p:cNvSpPr>
          <p:nvPr>
            <p:ph type="dgm" idx="1"/>
          </p:nvPr>
        </p:nvSpPr>
        <p:spPr>
          <a:xfrm>
            <a:off x="685800" y="1905000"/>
            <a:ext cx="7772400" cy="4191000"/>
          </a:xfrm>
        </p:spPr>
        <p:txBody>
          <a:bodyPr/>
          <a:lstStyle/>
          <a:p>
            <a:pPr lvl="0"/>
            <a:endParaRPr lang="el-GR" noProof="0"/>
          </a:p>
        </p:txBody>
      </p:sp>
      <p:sp>
        <p:nvSpPr>
          <p:cNvPr id="4" name="Rectangle 1028">
            <a:extLst>
              <a:ext uri="{FF2B5EF4-FFF2-40B4-BE49-F238E27FC236}">
                <a16:creationId xmlns:a16="http://schemas.microsoft.com/office/drawing/2014/main" id="{FA202127-1F73-4990-B5FC-DBBAB14371FC}"/>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1029">
            <a:extLst>
              <a:ext uri="{FF2B5EF4-FFF2-40B4-BE49-F238E27FC236}">
                <a16:creationId xmlns:a16="http://schemas.microsoft.com/office/drawing/2014/main" id="{99AF7847-90C5-41C0-9956-FE4E4C4C0841}"/>
              </a:ext>
            </a:extLst>
          </p:cNvPr>
          <p:cNvSpPr>
            <a:spLocks noGrp="1" noChangeArrowheads="1"/>
          </p:cNvSpPr>
          <p:nvPr>
            <p:ph type="ftr" sz="quarter" idx="11"/>
          </p:nvPr>
        </p:nvSpPr>
        <p:spPr>
          <a:ln/>
        </p:spPr>
        <p:txBody>
          <a:bodyPr/>
          <a:lstStyle>
            <a:lvl1pPr>
              <a:defRPr/>
            </a:lvl1pPr>
          </a:lstStyle>
          <a:p>
            <a:pPr>
              <a:defRPr/>
            </a:pPr>
            <a:r>
              <a:rPr lang="el-GR"/>
              <a:t>Πανεπιστήμιο Δυτικής Αττικής -Μ.ΠΗΛΑΚΟΥΤΑ ΜΕΤΡΗΣΕΙΣ -ΑΒΕΒΑΙΟΤΗΤΑ ΜΕΤΡΗΣΕΩΝ</a:t>
            </a:r>
          </a:p>
        </p:txBody>
      </p:sp>
      <p:sp>
        <p:nvSpPr>
          <p:cNvPr id="6" name="Rectangle 1033" descr="Large confetti">
            <a:extLst>
              <a:ext uri="{FF2B5EF4-FFF2-40B4-BE49-F238E27FC236}">
                <a16:creationId xmlns:a16="http://schemas.microsoft.com/office/drawing/2014/main" id="{92E7571B-631D-4E41-9AB0-06E3C2CFFA0F}"/>
              </a:ext>
            </a:extLst>
          </p:cNvPr>
          <p:cNvSpPr>
            <a:spLocks noGrp="1" noChangeArrowheads="1"/>
          </p:cNvSpPr>
          <p:nvPr>
            <p:ph type="sldNum" sz="quarter" idx="12"/>
          </p:nvPr>
        </p:nvSpPr>
        <p:spPr>
          <a:ln/>
        </p:spPr>
        <p:txBody>
          <a:bodyPr/>
          <a:lstStyle>
            <a:lvl1pPr>
              <a:defRPr/>
            </a:lvl1pPr>
          </a:lstStyle>
          <a:p>
            <a:fld id="{ED6AF1B0-9418-4E02-90E5-ACDA5D882698}" type="slidenum">
              <a:rPr lang="el-GR" altLang="el-GR"/>
              <a:pPr/>
              <a:t>‹#›</a:t>
            </a:fld>
            <a:endParaRPr lang="el-GR" altLang="el-GR"/>
          </a:p>
        </p:txBody>
      </p:sp>
    </p:spTree>
    <p:extLst>
      <p:ext uri="{BB962C8B-B14F-4D97-AF65-F5344CB8AC3E}">
        <p14:creationId xmlns:p14="http://schemas.microsoft.com/office/powerpoint/2010/main" val="3048965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1028">
            <a:extLst>
              <a:ext uri="{FF2B5EF4-FFF2-40B4-BE49-F238E27FC236}">
                <a16:creationId xmlns:a16="http://schemas.microsoft.com/office/drawing/2014/main" id="{3CD3E2A4-D76D-47E6-9D8B-370B8B10369A}"/>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1029">
            <a:extLst>
              <a:ext uri="{FF2B5EF4-FFF2-40B4-BE49-F238E27FC236}">
                <a16:creationId xmlns:a16="http://schemas.microsoft.com/office/drawing/2014/main" id="{B701A0B7-9840-4A08-B44C-75BF8E9FBA51}"/>
              </a:ext>
            </a:extLst>
          </p:cNvPr>
          <p:cNvSpPr>
            <a:spLocks noGrp="1" noChangeArrowheads="1"/>
          </p:cNvSpPr>
          <p:nvPr>
            <p:ph type="ftr" sz="quarter" idx="11"/>
          </p:nvPr>
        </p:nvSpPr>
        <p:spPr>
          <a:ln/>
        </p:spPr>
        <p:txBody>
          <a:bodyPr/>
          <a:lstStyle>
            <a:lvl1pPr>
              <a:defRPr/>
            </a:lvl1pPr>
          </a:lstStyle>
          <a:p>
            <a:pPr>
              <a:defRPr/>
            </a:pPr>
            <a:r>
              <a:rPr lang="el-GR"/>
              <a:t>Πανεπιστήμιο Δυτικής Αττικής -Μ.ΠΗΛΑΚΟΥΤΑ ΜΕΤΡΗΣΕΙΣ -ΑΒΕΒΑΙΟΤΗΤΑ ΜΕΤΡΗΣΕΩΝ</a:t>
            </a:r>
          </a:p>
        </p:txBody>
      </p:sp>
      <p:sp>
        <p:nvSpPr>
          <p:cNvPr id="6" name="Rectangle 1033" descr="Large confetti">
            <a:extLst>
              <a:ext uri="{FF2B5EF4-FFF2-40B4-BE49-F238E27FC236}">
                <a16:creationId xmlns:a16="http://schemas.microsoft.com/office/drawing/2014/main" id="{1A9418FA-0EF5-4940-AEC5-B83CA64CE096}"/>
              </a:ext>
            </a:extLst>
          </p:cNvPr>
          <p:cNvSpPr>
            <a:spLocks noGrp="1" noChangeArrowheads="1"/>
          </p:cNvSpPr>
          <p:nvPr>
            <p:ph type="sldNum" sz="quarter" idx="12"/>
          </p:nvPr>
        </p:nvSpPr>
        <p:spPr>
          <a:ln/>
        </p:spPr>
        <p:txBody>
          <a:bodyPr/>
          <a:lstStyle>
            <a:lvl1pPr>
              <a:defRPr/>
            </a:lvl1pPr>
          </a:lstStyle>
          <a:p>
            <a:fld id="{E0A06FC7-4A0C-4E1B-AC7F-AC56ACDCE180}" type="slidenum">
              <a:rPr lang="el-GR" altLang="el-GR"/>
              <a:pPr/>
              <a:t>‹#›</a:t>
            </a:fld>
            <a:endParaRPr lang="el-GR" altLang="el-GR"/>
          </a:p>
        </p:txBody>
      </p:sp>
    </p:spTree>
    <p:extLst>
      <p:ext uri="{BB962C8B-B14F-4D97-AF65-F5344CB8AC3E}">
        <p14:creationId xmlns:p14="http://schemas.microsoft.com/office/powerpoint/2010/main" val="1602443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1028">
            <a:extLst>
              <a:ext uri="{FF2B5EF4-FFF2-40B4-BE49-F238E27FC236}">
                <a16:creationId xmlns:a16="http://schemas.microsoft.com/office/drawing/2014/main" id="{0C4B89BE-6971-48DC-894A-AA47F7ACD048}"/>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1029">
            <a:extLst>
              <a:ext uri="{FF2B5EF4-FFF2-40B4-BE49-F238E27FC236}">
                <a16:creationId xmlns:a16="http://schemas.microsoft.com/office/drawing/2014/main" id="{6B25A9F8-DE26-4529-AC1D-F1A96A262B8E}"/>
              </a:ext>
            </a:extLst>
          </p:cNvPr>
          <p:cNvSpPr>
            <a:spLocks noGrp="1" noChangeArrowheads="1"/>
          </p:cNvSpPr>
          <p:nvPr>
            <p:ph type="ftr" sz="quarter" idx="11"/>
          </p:nvPr>
        </p:nvSpPr>
        <p:spPr>
          <a:ln/>
        </p:spPr>
        <p:txBody>
          <a:bodyPr/>
          <a:lstStyle>
            <a:lvl1pPr>
              <a:defRPr/>
            </a:lvl1pPr>
          </a:lstStyle>
          <a:p>
            <a:pPr>
              <a:defRPr/>
            </a:pPr>
            <a:r>
              <a:rPr lang="el-GR"/>
              <a:t>Πανεπιστήμιο Δυτικής Αττικής -Μ.ΠΗΛΑΚΟΥΤΑ ΜΕΤΡΗΣΕΙΣ -ΑΒΕΒΑΙΟΤΗΤΑ ΜΕΤΡΗΣΕΩΝ</a:t>
            </a:r>
          </a:p>
        </p:txBody>
      </p:sp>
      <p:sp>
        <p:nvSpPr>
          <p:cNvPr id="6" name="Rectangle 1033" descr="Large confetti">
            <a:extLst>
              <a:ext uri="{FF2B5EF4-FFF2-40B4-BE49-F238E27FC236}">
                <a16:creationId xmlns:a16="http://schemas.microsoft.com/office/drawing/2014/main" id="{634772D4-78F6-4A55-A07F-947ED4E01F23}"/>
              </a:ext>
            </a:extLst>
          </p:cNvPr>
          <p:cNvSpPr>
            <a:spLocks noGrp="1" noChangeArrowheads="1"/>
          </p:cNvSpPr>
          <p:nvPr>
            <p:ph type="sldNum" sz="quarter" idx="12"/>
          </p:nvPr>
        </p:nvSpPr>
        <p:spPr>
          <a:ln/>
        </p:spPr>
        <p:txBody>
          <a:bodyPr/>
          <a:lstStyle>
            <a:lvl1pPr>
              <a:defRPr/>
            </a:lvl1pPr>
          </a:lstStyle>
          <a:p>
            <a:fld id="{C305965E-14FC-4B0E-B58E-34207591BECA}" type="slidenum">
              <a:rPr lang="el-GR" altLang="el-GR"/>
              <a:pPr/>
              <a:t>‹#›</a:t>
            </a:fld>
            <a:endParaRPr lang="el-GR" altLang="el-GR"/>
          </a:p>
        </p:txBody>
      </p:sp>
    </p:spTree>
    <p:extLst>
      <p:ext uri="{BB962C8B-B14F-4D97-AF65-F5344CB8AC3E}">
        <p14:creationId xmlns:p14="http://schemas.microsoft.com/office/powerpoint/2010/main" val="295490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6858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1028">
            <a:extLst>
              <a:ext uri="{FF2B5EF4-FFF2-40B4-BE49-F238E27FC236}">
                <a16:creationId xmlns:a16="http://schemas.microsoft.com/office/drawing/2014/main" id="{10C1A548-99DF-4AB7-831D-3792D3BCD6E1}"/>
              </a:ext>
            </a:extLst>
          </p:cNvPr>
          <p:cNvSpPr>
            <a:spLocks noGrp="1" noChangeArrowheads="1"/>
          </p:cNvSpPr>
          <p:nvPr>
            <p:ph type="dt" sz="half" idx="10"/>
          </p:nvPr>
        </p:nvSpPr>
        <p:spPr>
          <a:ln/>
        </p:spPr>
        <p:txBody>
          <a:bodyPr/>
          <a:lstStyle>
            <a:lvl1pPr>
              <a:defRPr/>
            </a:lvl1pPr>
          </a:lstStyle>
          <a:p>
            <a:pPr>
              <a:defRPr/>
            </a:pPr>
            <a:endParaRPr lang="el-GR"/>
          </a:p>
        </p:txBody>
      </p:sp>
      <p:sp>
        <p:nvSpPr>
          <p:cNvPr id="6" name="Rectangle 1029">
            <a:extLst>
              <a:ext uri="{FF2B5EF4-FFF2-40B4-BE49-F238E27FC236}">
                <a16:creationId xmlns:a16="http://schemas.microsoft.com/office/drawing/2014/main" id="{04C7AFFC-F8CC-411C-80DF-B5D737A0BC58}"/>
              </a:ext>
            </a:extLst>
          </p:cNvPr>
          <p:cNvSpPr>
            <a:spLocks noGrp="1" noChangeArrowheads="1"/>
          </p:cNvSpPr>
          <p:nvPr>
            <p:ph type="ftr" sz="quarter" idx="11"/>
          </p:nvPr>
        </p:nvSpPr>
        <p:spPr>
          <a:ln/>
        </p:spPr>
        <p:txBody>
          <a:bodyPr/>
          <a:lstStyle>
            <a:lvl1pPr>
              <a:defRPr/>
            </a:lvl1pPr>
          </a:lstStyle>
          <a:p>
            <a:pPr>
              <a:defRPr/>
            </a:pPr>
            <a:r>
              <a:rPr lang="el-GR"/>
              <a:t>Πανεπιστήμιο Δυτικής Αττικής -Μ.ΠΗΛΑΚΟΥΤΑ ΜΕΤΡΗΣΕΙΣ -ΑΒΕΒΑΙΟΤΗΤΑ ΜΕΤΡΗΣΕΩΝ</a:t>
            </a:r>
          </a:p>
        </p:txBody>
      </p:sp>
      <p:sp>
        <p:nvSpPr>
          <p:cNvPr id="7" name="Rectangle 1033" descr="Large confetti">
            <a:extLst>
              <a:ext uri="{FF2B5EF4-FFF2-40B4-BE49-F238E27FC236}">
                <a16:creationId xmlns:a16="http://schemas.microsoft.com/office/drawing/2014/main" id="{4344BD68-5C31-4AD3-A21E-6EB7DC05EF1E}"/>
              </a:ext>
            </a:extLst>
          </p:cNvPr>
          <p:cNvSpPr>
            <a:spLocks noGrp="1" noChangeArrowheads="1"/>
          </p:cNvSpPr>
          <p:nvPr>
            <p:ph type="sldNum" sz="quarter" idx="12"/>
          </p:nvPr>
        </p:nvSpPr>
        <p:spPr>
          <a:ln/>
        </p:spPr>
        <p:txBody>
          <a:bodyPr/>
          <a:lstStyle>
            <a:lvl1pPr>
              <a:defRPr/>
            </a:lvl1pPr>
          </a:lstStyle>
          <a:p>
            <a:fld id="{606F0554-EFD2-44AC-8B45-AC77A9A4C388}" type="slidenum">
              <a:rPr lang="el-GR" altLang="el-GR"/>
              <a:pPr/>
              <a:t>‹#›</a:t>
            </a:fld>
            <a:endParaRPr lang="el-GR" altLang="el-GR"/>
          </a:p>
        </p:txBody>
      </p:sp>
    </p:spTree>
    <p:extLst>
      <p:ext uri="{BB962C8B-B14F-4D97-AF65-F5344CB8AC3E}">
        <p14:creationId xmlns:p14="http://schemas.microsoft.com/office/powerpoint/2010/main" val="2898986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1028">
            <a:extLst>
              <a:ext uri="{FF2B5EF4-FFF2-40B4-BE49-F238E27FC236}">
                <a16:creationId xmlns:a16="http://schemas.microsoft.com/office/drawing/2014/main" id="{9D08D3D8-DB8C-4A06-B8A8-F8891250D1C5}"/>
              </a:ext>
            </a:extLst>
          </p:cNvPr>
          <p:cNvSpPr>
            <a:spLocks noGrp="1" noChangeArrowheads="1"/>
          </p:cNvSpPr>
          <p:nvPr>
            <p:ph type="dt" sz="half" idx="10"/>
          </p:nvPr>
        </p:nvSpPr>
        <p:spPr>
          <a:ln/>
        </p:spPr>
        <p:txBody>
          <a:bodyPr/>
          <a:lstStyle>
            <a:lvl1pPr>
              <a:defRPr/>
            </a:lvl1pPr>
          </a:lstStyle>
          <a:p>
            <a:pPr>
              <a:defRPr/>
            </a:pPr>
            <a:endParaRPr lang="el-GR"/>
          </a:p>
        </p:txBody>
      </p:sp>
      <p:sp>
        <p:nvSpPr>
          <p:cNvPr id="8" name="Rectangle 1029">
            <a:extLst>
              <a:ext uri="{FF2B5EF4-FFF2-40B4-BE49-F238E27FC236}">
                <a16:creationId xmlns:a16="http://schemas.microsoft.com/office/drawing/2014/main" id="{597EEEEA-892D-439B-B8A7-E52488674724}"/>
              </a:ext>
            </a:extLst>
          </p:cNvPr>
          <p:cNvSpPr>
            <a:spLocks noGrp="1" noChangeArrowheads="1"/>
          </p:cNvSpPr>
          <p:nvPr>
            <p:ph type="ftr" sz="quarter" idx="11"/>
          </p:nvPr>
        </p:nvSpPr>
        <p:spPr>
          <a:ln/>
        </p:spPr>
        <p:txBody>
          <a:bodyPr/>
          <a:lstStyle>
            <a:lvl1pPr>
              <a:defRPr/>
            </a:lvl1pPr>
          </a:lstStyle>
          <a:p>
            <a:pPr>
              <a:defRPr/>
            </a:pPr>
            <a:r>
              <a:rPr lang="el-GR"/>
              <a:t>Πανεπιστήμιο Δυτικής Αττικής -Μ.ΠΗΛΑΚΟΥΤΑ ΜΕΤΡΗΣΕΙΣ -ΑΒΕΒΑΙΟΤΗΤΑ ΜΕΤΡΗΣΕΩΝ</a:t>
            </a:r>
          </a:p>
        </p:txBody>
      </p:sp>
      <p:sp>
        <p:nvSpPr>
          <p:cNvPr id="9" name="Rectangle 1033" descr="Large confetti">
            <a:extLst>
              <a:ext uri="{FF2B5EF4-FFF2-40B4-BE49-F238E27FC236}">
                <a16:creationId xmlns:a16="http://schemas.microsoft.com/office/drawing/2014/main" id="{55FDF8F3-BA8D-4327-A638-DCEF081BA25E}"/>
              </a:ext>
            </a:extLst>
          </p:cNvPr>
          <p:cNvSpPr>
            <a:spLocks noGrp="1" noChangeArrowheads="1"/>
          </p:cNvSpPr>
          <p:nvPr>
            <p:ph type="sldNum" sz="quarter" idx="12"/>
          </p:nvPr>
        </p:nvSpPr>
        <p:spPr>
          <a:ln/>
        </p:spPr>
        <p:txBody>
          <a:bodyPr/>
          <a:lstStyle>
            <a:lvl1pPr>
              <a:defRPr/>
            </a:lvl1pPr>
          </a:lstStyle>
          <a:p>
            <a:fld id="{009084F7-A169-4AE2-9600-D6E61D101439}" type="slidenum">
              <a:rPr lang="el-GR" altLang="el-GR"/>
              <a:pPr/>
              <a:t>‹#›</a:t>
            </a:fld>
            <a:endParaRPr lang="el-GR" altLang="el-GR"/>
          </a:p>
        </p:txBody>
      </p:sp>
    </p:spTree>
    <p:extLst>
      <p:ext uri="{BB962C8B-B14F-4D97-AF65-F5344CB8AC3E}">
        <p14:creationId xmlns:p14="http://schemas.microsoft.com/office/powerpoint/2010/main" val="2874528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Rectangle 1028">
            <a:extLst>
              <a:ext uri="{FF2B5EF4-FFF2-40B4-BE49-F238E27FC236}">
                <a16:creationId xmlns:a16="http://schemas.microsoft.com/office/drawing/2014/main" id="{5964F19E-22EA-4288-8675-BA90AF24C01C}"/>
              </a:ext>
            </a:extLst>
          </p:cNvPr>
          <p:cNvSpPr>
            <a:spLocks noGrp="1" noChangeArrowheads="1"/>
          </p:cNvSpPr>
          <p:nvPr>
            <p:ph type="dt" sz="half" idx="10"/>
          </p:nvPr>
        </p:nvSpPr>
        <p:spPr>
          <a:ln/>
        </p:spPr>
        <p:txBody>
          <a:bodyPr/>
          <a:lstStyle>
            <a:lvl1pPr>
              <a:defRPr/>
            </a:lvl1pPr>
          </a:lstStyle>
          <a:p>
            <a:pPr>
              <a:defRPr/>
            </a:pPr>
            <a:endParaRPr lang="el-GR"/>
          </a:p>
        </p:txBody>
      </p:sp>
      <p:sp>
        <p:nvSpPr>
          <p:cNvPr id="4" name="Rectangle 1029">
            <a:extLst>
              <a:ext uri="{FF2B5EF4-FFF2-40B4-BE49-F238E27FC236}">
                <a16:creationId xmlns:a16="http://schemas.microsoft.com/office/drawing/2014/main" id="{06F21955-B32A-4528-9F81-21A642DEA9A5}"/>
              </a:ext>
            </a:extLst>
          </p:cNvPr>
          <p:cNvSpPr>
            <a:spLocks noGrp="1" noChangeArrowheads="1"/>
          </p:cNvSpPr>
          <p:nvPr>
            <p:ph type="ftr" sz="quarter" idx="11"/>
          </p:nvPr>
        </p:nvSpPr>
        <p:spPr>
          <a:ln/>
        </p:spPr>
        <p:txBody>
          <a:bodyPr/>
          <a:lstStyle>
            <a:lvl1pPr>
              <a:defRPr/>
            </a:lvl1pPr>
          </a:lstStyle>
          <a:p>
            <a:pPr>
              <a:defRPr/>
            </a:pPr>
            <a:r>
              <a:rPr lang="el-GR"/>
              <a:t>Πανεπιστήμιο Δυτικής Αττικής -Μ.ΠΗΛΑΚΟΥΤΑ ΜΕΤΡΗΣΕΙΣ -ΑΒΕΒΑΙΟΤΗΤΑ ΜΕΤΡΗΣΕΩΝ</a:t>
            </a:r>
          </a:p>
        </p:txBody>
      </p:sp>
      <p:sp>
        <p:nvSpPr>
          <p:cNvPr id="5" name="Rectangle 1033" descr="Large confetti">
            <a:extLst>
              <a:ext uri="{FF2B5EF4-FFF2-40B4-BE49-F238E27FC236}">
                <a16:creationId xmlns:a16="http://schemas.microsoft.com/office/drawing/2014/main" id="{CACBC8D3-EE5D-4F49-B160-1E210DE6D70E}"/>
              </a:ext>
            </a:extLst>
          </p:cNvPr>
          <p:cNvSpPr>
            <a:spLocks noGrp="1" noChangeArrowheads="1"/>
          </p:cNvSpPr>
          <p:nvPr>
            <p:ph type="sldNum" sz="quarter" idx="12"/>
          </p:nvPr>
        </p:nvSpPr>
        <p:spPr>
          <a:ln/>
        </p:spPr>
        <p:txBody>
          <a:bodyPr/>
          <a:lstStyle>
            <a:lvl1pPr>
              <a:defRPr/>
            </a:lvl1pPr>
          </a:lstStyle>
          <a:p>
            <a:fld id="{393A751A-9160-4F23-8680-B80B5030C2C2}" type="slidenum">
              <a:rPr lang="el-GR" altLang="el-GR"/>
              <a:pPr/>
              <a:t>‹#›</a:t>
            </a:fld>
            <a:endParaRPr lang="el-GR" altLang="el-GR"/>
          </a:p>
        </p:txBody>
      </p:sp>
    </p:spTree>
    <p:extLst>
      <p:ext uri="{BB962C8B-B14F-4D97-AF65-F5344CB8AC3E}">
        <p14:creationId xmlns:p14="http://schemas.microsoft.com/office/powerpoint/2010/main" val="1934708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1028">
            <a:extLst>
              <a:ext uri="{FF2B5EF4-FFF2-40B4-BE49-F238E27FC236}">
                <a16:creationId xmlns:a16="http://schemas.microsoft.com/office/drawing/2014/main" id="{58DEE201-FECB-4543-A8FC-E1907ACB899D}"/>
              </a:ext>
            </a:extLst>
          </p:cNvPr>
          <p:cNvSpPr>
            <a:spLocks noGrp="1" noChangeArrowheads="1"/>
          </p:cNvSpPr>
          <p:nvPr>
            <p:ph type="dt" sz="half" idx="10"/>
          </p:nvPr>
        </p:nvSpPr>
        <p:spPr>
          <a:ln/>
        </p:spPr>
        <p:txBody>
          <a:bodyPr/>
          <a:lstStyle>
            <a:lvl1pPr>
              <a:defRPr/>
            </a:lvl1pPr>
          </a:lstStyle>
          <a:p>
            <a:pPr>
              <a:defRPr/>
            </a:pPr>
            <a:endParaRPr lang="el-GR"/>
          </a:p>
        </p:txBody>
      </p:sp>
      <p:sp>
        <p:nvSpPr>
          <p:cNvPr id="3" name="Rectangle 1029">
            <a:extLst>
              <a:ext uri="{FF2B5EF4-FFF2-40B4-BE49-F238E27FC236}">
                <a16:creationId xmlns:a16="http://schemas.microsoft.com/office/drawing/2014/main" id="{959657FF-6691-4633-8CF7-D41CEDECF7B2}"/>
              </a:ext>
            </a:extLst>
          </p:cNvPr>
          <p:cNvSpPr>
            <a:spLocks noGrp="1" noChangeArrowheads="1"/>
          </p:cNvSpPr>
          <p:nvPr>
            <p:ph type="ftr" sz="quarter" idx="11"/>
          </p:nvPr>
        </p:nvSpPr>
        <p:spPr>
          <a:ln/>
        </p:spPr>
        <p:txBody>
          <a:bodyPr/>
          <a:lstStyle>
            <a:lvl1pPr>
              <a:defRPr/>
            </a:lvl1pPr>
          </a:lstStyle>
          <a:p>
            <a:pPr>
              <a:defRPr/>
            </a:pPr>
            <a:r>
              <a:rPr lang="el-GR"/>
              <a:t>Πανεπιστήμιο Δυτικής Αττικής -Μ.ΠΗΛΑΚΟΥΤΑ ΜΕΤΡΗΣΕΙΣ -ΑΒΕΒΑΙΟΤΗΤΑ ΜΕΤΡΗΣΕΩΝ</a:t>
            </a:r>
          </a:p>
        </p:txBody>
      </p:sp>
      <p:sp>
        <p:nvSpPr>
          <p:cNvPr id="4" name="Rectangle 1033" descr="Large confetti">
            <a:extLst>
              <a:ext uri="{FF2B5EF4-FFF2-40B4-BE49-F238E27FC236}">
                <a16:creationId xmlns:a16="http://schemas.microsoft.com/office/drawing/2014/main" id="{0BD258CD-8A33-4C03-B18D-22E3D3731936}"/>
              </a:ext>
            </a:extLst>
          </p:cNvPr>
          <p:cNvSpPr>
            <a:spLocks noGrp="1" noChangeArrowheads="1"/>
          </p:cNvSpPr>
          <p:nvPr>
            <p:ph type="sldNum" sz="quarter" idx="12"/>
          </p:nvPr>
        </p:nvSpPr>
        <p:spPr>
          <a:ln/>
        </p:spPr>
        <p:txBody>
          <a:bodyPr/>
          <a:lstStyle>
            <a:lvl1pPr>
              <a:defRPr/>
            </a:lvl1pPr>
          </a:lstStyle>
          <a:p>
            <a:fld id="{B77C786A-2247-4B7B-B38A-69E461F82276}" type="slidenum">
              <a:rPr lang="el-GR" altLang="el-GR"/>
              <a:pPr/>
              <a:t>‹#›</a:t>
            </a:fld>
            <a:endParaRPr lang="el-GR" altLang="el-GR"/>
          </a:p>
        </p:txBody>
      </p:sp>
    </p:spTree>
    <p:extLst>
      <p:ext uri="{BB962C8B-B14F-4D97-AF65-F5344CB8AC3E}">
        <p14:creationId xmlns:p14="http://schemas.microsoft.com/office/powerpoint/2010/main" val="2514841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1028">
            <a:extLst>
              <a:ext uri="{FF2B5EF4-FFF2-40B4-BE49-F238E27FC236}">
                <a16:creationId xmlns:a16="http://schemas.microsoft.com/office/drawing/2014/main" id="{D8921226-5445-46AA-8ADD-79ABB21D96BF}"/>
              </a:ext>
            </a:extLst>
          </p:cNvPr>
          <p:cNvSpPr>
            <a:spLocks noGrp="1" noChangeArrowheads="1"/>
          </p:cNvSpPr>
          <p:nvPr>
            <p:ph type="dt" sz="half" idx="10"/>
          </p:nvPr>
        </p:nvSpPr>
        <p:spPr>
          <a:ln/>
        </p:spPr>
        <p:txBody>
          <a:bodyPr/>
          <a:lstStyle>
            <a:lvl1pPr>
              <a:defRPr/>
            </a:lvl1pPr>
          </a:lstStyle>
          <a:p>
            <a:pPr>
              <a:defRPr/>
            </a:pPr>
            <a:endParaRPr lang="el-GR"/>
          </a:p>
        </p:txBody>
      </p:sp>
      <p:sp>
        <p:nvSpPr>
          <p:cNvPr id="6" name="Rectangle 1029">
            <a:extLst>
              <a:ext uri="{FF2B5EF4-FFF2-40B4-BE49-F238E27FC236}">
                <a16:creationId xmlns:a16="http://schemas.microsoft.com/office/drawing/2014/main" id="{39293BAC-83B1-41BB-9E72-DAD64351D792}"/>
              </a:ext>
            </a:extLst>
          </p:cNvPr>
          <p:cNvSpPr>
            <a:spLocks noGrp="1" noChangeArrowheads="1"/>
          </p:cNvSpPr>
          <p:nvPr>
            <p:ph type="ftr" sz="quarter" idx="11"/>
          </p:nvPr>
        </p:nvSpPr>
        <p:spPr>
          <a:ln/>
        </p:spPr>
        <p:txBody>
          <a:bodyPr/>
          <a:lstStyle>
            <a:lvl1pPr>
              <a:defRPr/>
            </a:lvl1pPr>
          </a:lstStyle>
          <a:p>
            <a:pPr>
              <a:defRPr/>
            </a:pPr>
            <a:r>
              <a:rPr lang="el-GR"/>
              <a:t>Πανεπιστήμιο Δυτικής Αττικής -Μ.ΠΗΛΑΚΟΥΤΑ ΜΕΤΡΗΣΕΙΣ -ΑΒΕΒΑΙΟΤΗΤΑ ΜΕΤΡΗΣΕΩΝ</a:t>
            </a:r>
          </a:p>
        </p:txBody>
      </p:sp>
      <p:sp>
        <p:nvSpPr>
          <p:cNvPr id="7" name="Rectangle 1033" descr="Large confetti">
            <a:extLst>
              <a:ext uri="{FF2B5EF4-FFF2-40B4-BE49-F238E27FC236}">
                <a16:creationId xmlns:a16="http://schemas.microsoft.com/office/drawing/2014/main" id="{622E3157-5ADE-45A6-8BA6-5F237F295ADF}"/>
              </a:ext>
            </a:extLst>
          </p:cNvPr>
          <p:cNvSpPr>
            <a:spLocks noGrp="1" noChangeArrowheads="1"/>
          </p:cNvSpPr>
          <p:nvPr>
            <p:ph type="sldNum" sz="quarter" idx="12"/>
          </p:nvPr>
        </p:nvSpPr>
        <p:spPr>
          <a:ln/>
        </p:spPr>
        <p:txBody>
          <a:bodyPr/>
          <a:lstStyle>
            <a:lvl1pPr>
              <a:defRPr/>
            </a:lvl1pPr>
          </a:lstStyle>
          <a:p>
            <a:fld id="{A36055B0-61A4-4130-A608-5BBD31E7EAEF}" type="slidenum">
              <a:rPr lang="el-GR" altLang="el-GR"/>
              <a:pPr/>
              <a:t>‹#›</a:t>
            </a:fld>
            <a:endParaRPr lang="el-GR" altLang="el-GR"/>
          </a:p>
        </p:txBody>
      </p:sp>
    </p:spTree>
    <p:extLst>
      <p:ext uri="{BB962C8B-B14F-4D97-AF65-F5344CB8AC3E}">
        <p14:creationId xmlns:p14="http://schemas.microsoft.com/office/powerpoint/2010/main" val="3751015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1028">
            <a:extLst>
              <a:ext uri="{FF2B5EF4-FFF2-40B4-BE49-F238E27FC236}">
                <a16:creationId xmlns:a16="http://schemas.microsoft.com/office/drawing/2014/main" id="{7A47AD82-AB00-49AF-8AC8-F47E0A81CDEC}"/>
              </a:ext>
            </a:extLst>
          </p:cNvPr>
          <p:cNvSpPr>
            <a:spLocks noGrp="1" noChangeArrowheads="1"/>
          </p:cNvSpPr>
          <p:nvPr>
            <p:ph type="dt" sz="half" idx="10"/>
          </p:nvPr>
        </p:nvSpPr>
        <p:spPr>
          <a:ln/>
        </p:spPr>
        <p:txBody>
          <a:bodyPr/>
          <a:lstStyle>
            <a:lvl1pPr>
              <a:defRPr/>
            </a:lvl1pPr>
          </a:lstStyle>
          <a:p>
            <a:pPr>
              <a:defRPr/>
            </a:pPr>
            <a:endParaRPr lang="el-GR"/>
          </a:p>
        </p:txBody>
      </p:sp>
      <p:sp>
        <p:nvSpPr>
          <p:cNvPr id="6" name="Rectangle 1029">
            <a:extLst>
              <a:ext uri="{FF2B5EF4-FFF2-40B4-BE49-F238E27FC236}">
                <a16:creationId xmlns:a16="http://schemas.microsoft.com/office/drawing/2014/main" id="{4D7C8391-FA7F-4056-99A7-C4CC6BB8A2A3}"/>
              </a:ext>
            </a:extLst>
          </p:cNvPr>
          <p:cNvSpPr>
            <a:spLocks noGrp="1" noChangeArrowheads="1"/>
          </p:cNvSpPr>
          <p:nvPr>
            <p:ph type="ftr" sz="quarter" idx="11"/>
          </p:nvPr>
        </p:nvSpPr>
        <p:spPr>
          <a:ln/>
        </p:spPr>
        <p:txBody>
          <a:bodyPr/>
          <a:lstStyle>
            <a:lvl1pPr>
              <a:defRPr/>
            </a:lvl1pPr>
          </a:lstStyle>
          <a:p>
            <a:pPr>
              <a:defRPr/>
            </a:pPr>
            <a:r>
              <a:rPr lang="el-GR"/>
              <a:t>Πανεπιστήμιο Δυτικής Αττικής -Μ.ΠΗΛΑΚΟΥΤΑ ΜΕΤΡΗΣΕΙΣ -ΑΒΕΒΑΙΟΤΗΤΑ ΜΕΤΡΗΣΕΩΝ</a:t>
            </a:r>
          </a:p>
        </p:txBody>
      </p:sp>
      <p:sp>
        <p:nvSpPr>
          <p:cNvPr id="7" name="Rectangle 1033" descr="Large confetti">
            <a:extLst>
              <a:ext uri="{FF2B5EF4-FFF2-40B4-BE49-F238E27FC236}">
                <a16:creationId xmlns:a16="http://schemas.microsoft.com/office/drawing/2014/main" id="{22D17681-7E35-4E4B-B40F-6EA05A42E336}"/>
              </a:ext>
            </a:extLst>
          </p:cNvPr>
          <p:cNvSpPr>
            <a:spLocks noGrp="1" noChangeArrowheads="1"/>
          </p:cNvSpPr>
          <p:nvPr>
            <p:ph type="sldNum" sz="quarter" idx="12"/>
          </p:nvPr>
        </p:nvSpPr>
        <p:spPr>
          <a:ln/>
        </p:spPr>
        <p:txBody>
          <a:bodyPr/>
          <a:lstStyle>
            <a:lvl1pPr>
              <a:defRPr/>
            </a:lvl1pPr>
          </a:lstStyle>
          <a:p>
            <a:fld id="{59C9A1B2-B6DD-4DC1-A4FA-7F194DADD145}" type="slidenum">
              <a:rPr lang="el-GR" altLang="el-GR"/>
              <a:pPr/>
              <a:t>‹#›</a:t>
            </a:fld>
            <a:endParaRPr lang="el-GR" altLang="el-GR"/>
          </a:p>
        </p:txBody>
      </p:sp>
    </p:spTree>
    <p:extLst>
      <p:ext uri="{BB962C8B-B14F-4D97-AF65-F5344CB8AC3E}">
        <p14:creationId xmlns:p14="http://schemas.microsoft.com/office/powerpoint/2010/main" val="3945404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13314" name="Rectangle 1026" descr="Large confetti">
            <a:extLst>
              <a:ext uri="{FF2B5EF4-FFF2-40B4-BE49-F238E27FC236}">
                <a16:creationId xmlns:a16="http://schemas.microsoft.com/office/drawing/2014/main" id="{514D2F64-3E74-4549-B91C-C7CB743EA727}"/>
              </a:ext>
            </a:extLst>
          </p:cNvPr>
          <p:cNvSpPr>
            <a:spLocks noGrp="1" noChangeArrowheads="1"/>
          </p:cNvSpPr>
          <p:nvPr>
            <p:ph type="title"/>
          </p:nvPr>
        </p:nvSpPr>
        <p:spPr bwMode="auto">
          <a:xfrm>
            <a:off x="1093788" y="28416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l-GR" altLang="el-GR"/>
              <a:t>Κάντε κλικ για να επεξεργαστείτε τον τίτλο</a:t>
            </a:r>
          </a:p>
        </p:txBody>
      </p:sp>
      <p:sp>
        <p:nvSpPr>
          <p:cNvPr id="13315" name="Rectangle 1027">
            <a:extLst>
              <a:ext uri="{FF2B5EF4-FFF2-40B4-BE49-F238E27FC236}">
                <a16:creationId xmlns:a16="http://schemas.microsoft.com/office/drawing/2014/main" id="{A5672914-ECBF-4657-87DF-310AA8A6C02B}"/>
              </a:ext>
            </a:extLst>
          </p:cNvPr>
          <p:cNvSpPr>
            <a:spLocks noGrp="1" noChangeArrowheads="1"/>
          </p:cNvSpPr>
          <p:nvPr>
            <p:ph type="body" idx="1"/>
          </p:nvPr>
        </p:nvSpPr>
        <p:spPr bwMode="auto">
          <a:xfrm>
            <a:off x="685800" y="19050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Κάντε κλικ για να επεξεργαστείτε τα στυλ κειμένου του υποδείγματος</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52228" name="Rectangle 1028">
            <a:extLst>
              <a:ext uri="{FF2B5EF4-FFF2-40B4-BE49-F238E27FC236}">
                <a16:creationId xmlns:a16="http://schemas.microsoft.com/office/drawing/2014/main" id="{CA3ADD77-0C39-4684-9485-C8EEE9C3B669}"/>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cs typeface="+mn-cs"/>
              </a:defRPr>
            </a:lvl1pPr>
          </a:lstStyle>
          <a:p>
            <a:pPr>
              <a:defRPr/>
            </a:pPr>
            <a:endParaRPr lang="el-GR"/>
          </a:p>
        </p:txBody>
      </p:sp>
      <p:sp>
        <p:nvSpPr>
          <p:cNvPr id="52229" name="Rectangle 1029">
            <a:extLst>
              <a:ext uri="{FF2B5EF4-FFF2-40B4-BE49-F238E27FC236}">
                <a16:creationId xmlns:a16="http://schemas.microsoft.com/office/drawing/2014/main" id="{BFD456E5-85FF-4872-AD30-A8EE06B7082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cs typeface="+mn-cs"/>
              </a:defRPr>
            </a:lvl1pPr>
          </a:lstStyle>
          <a:p>
            <a:pPr>
              <a:defRPr/>
            </a:pPr>
            <a:r>
              <a:rPr lang="el-GR"/>
              <a:t>Πανεπιστήμιο Δυτικής Αττικής -Μ.ΠΗΛΑΚΟΥΤΑ ΜΕΤΡΗΣΕΙΣ -ΑΒΕΒΑΙΟΤΗΤΑ ΜΕΤΡΗΣΕΩΝ</a:t>
            </a:r>
          </a:p>
        </p:txBody>
      </p:sp>
      <p:sp>
        <p:nvSpPr>
          <p:cNvPr id="1030" name="Rectangle 1030">
            <a:extLst>
              <a:ext uri="{FF2B5EF4-FFF2-40B4-BE49-F238E27FC236}">
                <a16:creationId xmlns:a16="http://schemas.microsoft.com/office/drawing/2014/main" id="{633D2EA3-6E94-4D0B-B84B-35D6E04FD79D}"/>
              </a:ext>
            </a:extLst>
          </p:cNvPr>
          <p:cNvSpPr>
            <a:spLocks noChangeArrowheads="1"/>
          </p:cNvSpPr>
          <p:nvPr/>
        </p:nvSpPr>
        <p:spPr bwMode="auto">
          <a:xfrm>
            <a:off x="0" y="1512888"/>
            <a:ext cx="8458200" cy="87312"/>
          </a:xfrm>
          <a:prstGeom prst="rect">
            <a:avLst/>
          </a:prstGeom>
          <a:solidFill>
            <a:schemeClr val="bg2"/>
          </a:solidFill>
          <a:ln w="9525">
            <a:noFill/>
            <a:miter lim="800000"/>
            <a:headEnd/>
            <a:tailEnd/>
          </a:ln>
        </p:spPr>
        <p:txBody>
          <a:bodyPr wrap="none" anchor="ctr"/>
          <a:lstStyle/>
          <a:p>
            <a:pPr algn="ctr">
              <a:defRPr/>
            </a:pPr>
            <a:endParaRPr kumimoji="1" lang="el-GR"/>
          </a:p>
        </p:txBody>
      </p:sp>
      <p:sp>
        <p:nvSpPr>
          <p:cNvPr id="1031" name="Rectangle 1031" descr="Large confetti">
            <a:extLst>
              <a:ext uri="{FF2B5EF4-FFF2-40B4-BE49-F238E27FC236}">
                <a16:creationId xmlns:a16="http://schemas.microsoft.com/office/drawing/2014/main" id="{30010BAE-2C0D-4FDD-8B48-8AD400519919}"/>
              </a:ext>
            </a:extLst>
          </p:cNvPr>
          <p:cNvSpPr>
            <a:spLocks noChangeArrowheads="1"/>
          </p:cNvSpPr>
          <p:nvPr/>
        </p:nvSpPr>
        <p:spPr bwMode="ltGray">
          <a:xfrm>
            <a:off x="247650" y="0"/>
            <a:ext cx="793750" cy="1841500"/>
          </a:xfrm>
          <a:prstGeom prst="rect">
            <a:avLst/>
          </a:prstGeom>
          <a:pattFill prst="lgConfetti">
            <a:fgClr>
              <a:schemeClr val="accent2"/>
            </a:fgClr>
            <a:bgClr>
              <a:schemeClr val="folHlink"/>
            </a:bgClr>
          </a:pattFill>
          <a:ln w="9525">
            <a:noFill/>
            <a:miter lim="800000"/>
            <a:headEnd/>
            <a:tailEnd/>
          </a:ln>
        </p:spPr>
        <p:txBody>
          <a:bodyPr wrap="none" anchor="ctr"/>
          <a:lstStyle/>
          <a:p>
            <a:pPr algn="ctr">
              <a:defRPr/>
            </a:pPr>
            <a:endParaRPr kumimoji="1" lang="el-GR"/>
          </a:p>
        </p:txBody>
      </p:sp>
      <p:sp>
        <p:nvSpPr>
          <p:cNvPr id="1032" name="Rectangle 1032">
            <a:extLst>
              <a:ext uri="{FF2B5EF4-FFF2-40B4-BE49-F238E27FC236}">
                <a16:creationId xmlns:a16="http://schemas.microsoft.com/office/drawing/2014/main" id="{51AEECF8-16BC-4CF8-B58A-995D697FE731}"/>
              </a:ext>
            </a:extLst>
          </p:cNvPr>
          <p:cNvSpPr>
            <a:spLocks noChangeArrowheads="1"/>
          </p:cNvSpPr>
          <p:nvPr/>
        </p:nvSpPr>
        <p:spPr bwMode="auto">
          <a:xfrm>
            <a:off x="7067550" y="6553200"/>
            <a:ext cx="2076450" cy="79375"/>
          </a:xfrm>
          <a:prstGeom prst="rect">
            <a:avLst/>
          </a:prstGeom>
          <a:solidFill>
            <a:schemeClr val="bg2"/>
          </a:solidFill>
          <a:ln w="9525">
            <a:noFill/>
            <a:miter lim="800000"/>
            <a:headEnd/>
            <a:tailEnd/>
          </a:ln>
        </p:spPr>
        <p:txBody>
          <a:bodyPr wrap="none" anchor="ctr"/>
          <a:lstStyle/>
          <a:p>
            <a:pPr algn="ctr">
              <a:defRPr/>
            </a:pPr>
            <a:endParaRPr kumimoji="1" lang="el-GR"/>
          </a:p>
        </p:txBody>
      </p:sp>
      <p:sp>
        <p:nvSpPr>
          <p:cNvPr id="52233" name="Rectangle 1033" descr="Large confetti">
            <a:extLst>
              <a:ext uri="{FF2B5EF4-FFF2-40B4-BE49-F238E27FC236}">
                <a16:creationId xmlns:a16="http://schemas.microsoft.com/office/drawing/2014/main" id="{15B46F26-7969-428C-ABA4-52969335B23A}"/>
              </a:ext>
            </a:extLst>
          </p:cNvPr>
          <p:cNvSpPr>
            <a:spLocks noGrp="1" noChangeArrowheads="1"/>
          </p:cNvSpPr>
          <p:nvPr>
            <p:ph type="sldNum" sz="quarter" idx="4"/>
          </p:nvPr>
        </p:nvSpPr>
        <p:spPr bwMode="auto">
          <a:xfrm>
            <a:off x="8216900" y="6248400"/>
            <a:ext cx="533400" cy="609600"/>
          </a:xfrm>
          <a:prstGeom prst="rect">
            <a:avLst/>
          </a:prstGeom>
          <a:pattFill prst="lgConfetti">
            <a:fgClr>
              <a:schemeClr val="accent2"/>
            </a:fgClr>
            <a:bgClr>
              <a:schemeClr val="folHlink"/>
            </a:bgClr>
          </a:pattFill>
          <a:ln w="9525">
            <a:noFill/>
            <a:miter lim="800000"/>
            <a:headEnd/>
            <a:tailEnd/>
          </a:ln>
          <a:effectLst/>
        </p:spPr>
        <p:txBody>
          <a:bodyPr vert="horz" wrap="square" lIns="91440" tIns="45720" rIns="91440" bIns="45720" numCol="1" anchor="ctr" anchorCtr="1" compatLnSpc="1">
            <a:prstTxWarp prst="textNoShape">
              <a:avLst/>
            </a:prstTxWarp>
          </a:bodyPr>
          <a:lstStyle>
            <a:lvl1pPr algn="r">
              <a:defRPr sz="1400">
                <a:solidFill>
                  <a:schemeClr val="bg1"/>
                </a:solidFill>
              </a:defRPr>
            </a:lvl1pPr>
          </a:lstStyle>
          <a:p>
            <a:fld id="{2F763824-3EB0-44CD-9A46-FE8F94FA020B}"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3907"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6" r:id="rId12"/>
  </p:sldLayoutIdLst>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85000"/>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685A5390"/><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4.w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tags" Target="../tags/tag3.xml"/><Relationship Id="rId4" Type="http://schemas.openxmlformats.org/officeDocument/2006/relationships/image" Target="../media/image12.e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4.xml"/><Relationship Id="rId6" Type="http://schemas.openxmlformats.org/officeDocument/2006/relationships/image" Target="../media/image13.png"/><Relationship Id="rId5" Type="http://schemas.openxmlformats.org/officeDocument/2006/relationships/image" Target="../media/image12.emf"/><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2" Type="http://schemas.openxmlformats.org/officeDocument/2006/relationships/image" Target="../media/image2.685A5390"/><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5.xml"/><Relationship Id="rId6" Type="http://schemas.openxmlformats.org/officeDocument/2006/relationships/image" Target="../media/image13.png"/><Relationship Id="rId5" Type="http://schemas.openxmlformats.org/officeDocument/2006/relationships/image" Target="../media/image12.emf"/><Relationship Id="rId4" Type="http://schemas.openxmlformats.org/officeDocument/2006/relationships/oleObject" Target="../embeddings/oleObject5.bin"/><Relationship Id="rId9" Type="http://schemas.openxmlformats.org/officeDocument/2006/relationships/image" Target="../media/image19.png"/></Relationships>
</file>

<file path=ppt/slides/_rels/slide2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image" Target="../media/image15.wmf"/><Relationship Id="rId4" Type="http://schemas.openxmlformats.org/officeDocument/2006/relationships/oleObject" Target="../embeddings/oleObject6.bin"/></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xml"/></Relationships>
</file>

<file path=ppt/slides/_rels/slide2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Layout" Target="../slideLayouts/slideLayout12.xml"/><Relationship Id="rId1" Type="http://schemas.openxmlformats.org/officeDocument/2006/relationships/tags" Target="../tags/tag9.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6.xml"/><Relationship Id="rId1" Type="http://schemas.openxmlformats.org/officeDocument/2006/relationships/tags" Target="../tags/tag10.xml"/><Relationship Id="rId4" Type="http://schemas.openxmlformats.org/officeDocument/2006/relationships/image" Target="../media/image20.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1.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1" Type="http://schemas.openxmlformats.org/officeDocument/2006/relationships/slideLayout" Target="../slideLayouts/slideLayout6.x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2">
            <a:extLst>
              <a:ext uri="{FF2B5EF4-FFF2-40B4-BE49-F238E27FC236}">
                <a16:creationId xmlns:a16="http://schemas.microsoft.com/office/drawing/2014/main" id="{8D2F22EB-19CE-4F7B-8D15-432DC0508B49}"/>
              </a:ext>
            </a:extLst>
          </p:cNvPr>
          <p:cNvSpPr txBox="1">
            <a:spLocks noChangeArrowheads="1"/>
          </p:cNvSpPr>
          <p:nvPr/>
        </p:nvSpPr>
        <p:spPr bwMode="auto">
          <a:xfrm>
            <a:off x="914400" y="1447800"/>
            <a:ext cx="7010400" cy="448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spcBef>
                <a:spcPct val="50000"/>
              </a:spcBef>
            </a:pPr>
            <a:r>
              <a:rPr lang="el-GR" altLang="el-GR" sz="4800" dirty="0">
                <a:solidFill>
                  <a:schemeClr val="bg1"/>
                </a:solidFill>
                <a:latin typeface="Tahoma" panose="020B0604030504040204" pitchFamily="34" charset="0"/>
              </a:rPr>
              <a:t>ΤΟ ΕΡΓΑΣΤΗΡΙΟ ΦΥΣΙΚΗΣ</a:t>
            </a:r>
            <a:r>
              <a:rPr lang="en-US" altLang="el-GR" sz="4800" dirty="0">
                <a:solidFill>
                  <a:schemeClr val="bg1"/>
                </a:solidFill>
                <a:latin typeface="Tahoma" panose="020B0604030504040204" pitchFamily="34" charset="0"/>
              </a:rPr>
              <a:t> </a:t>
            </a:r>
            <a:r>
              <a:rPr lang="el-GR" altLang="el-GR" sz="4800" dirty="0">
                <a:solidFill>
                  <a:schemeClr val="bg1"/>
                </a:solidFill>
                <a:latin typeface="Tahoma" panose="020B0604030504040204" pitchFamily="34" charset="0"/>
              </a:rPr>
              <a:t>ΣΑΣ ΚΑΛΩΣΟΡΙΖΕΙ ΚΑΙ ΣΑΣ ΕΥΧΕΤΑΙ ΚΑΛΗ ΕΠΙΤΥΧΙΑ ΣΤΙΣ ΣΠΟΥΔΕΣ ΣΑΣ</a:t>
            </a:r>
          </a:p>
        </p:txBody>
      </p:sp>
      <p:pic>
        <p:nvPicPr>
          <p:cNvPr id="4" name="Εικόνα 3">
            <a:extLst>
              <a:ext uri="{FF2B5EF4-FFF2-40B4-BE49-F238E27FC236}">
                <a16:creationId xmlns:a16="http://schemas.microsoft.com/office/drawing/2014/main" id="{A18F351A-9600-478E-BE62-2D24F5EFCC9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06680"/>
            <a:ext cx="1341120" cy="1341120"/>
          </a:xfrm>
          <a:prstGeom prst="rect">
            <a:avLst/>
          </a:prstGeom>
          <a:noFill/>
          <a:ln>
            <a:noFill/>
          </a:ln>
        </p:spPr>
      </p:pic>
      <p:sp>
        <p:nvSpPr>
          <p:cNvPr id="5" name="Θέση υποσέλιδου 4">
            <a:extLst>
              <a:ext uri="{FF2B5EF4-FFF2-40B4-BE49-F238E27FC236}">
                <a16:creationId xmlns:a16="http://schemas.microsoft.com/office/drawing/2014/main" id="{A1924C09-189B-4B4D-9E13-106FE0973110}"/>
              </a:ext>
            </a:extLst>
          </p:cNvPr>
          <p:cNvSpPr>
            <a:spLocks noGrp="1"/>
          </p:cNvSpPr>
          <p:nvPr>
            <p:ph type="ftr" sz="quarter" idx="11"/>
          </p:nvPr>
        </p:nvSpPr>
        <p:spPr/>
        <p:txBody>
          <a:bodyPr/>
          <a:lstStyle/>
          <a:p>
            <a:pPr>
              <a:defRPr/>
            </a:pPr>
            <a:r>
              <a:rPr lang="el-GR" dirty="0"/>
              <a:t>Πανεπιστήμιο Δυτικής Αττικής -Μ.ΠΗΛΑΚΟΥΤΑ</a:t>
            </a:r>
          </a:p>
        </p:txBody>
      </p:sp>
      <p:sp>
        <p:nvSpPr>
          <p:cNvPr id="6" name="Θέση αριθμού διαφάνειας 5">
            <a:extLst>
              <a:ext uri="{FF2B5EF4-FFF2-40B4-BE49-F238E27FC236}">
                <a16:creationId xmlns:a16="http://schemas.microsoft.com/office/drawing/2014/main" id="{2FB7CEE2-6961-4480-BDE5-6BF7CD29ACFC}"/>
              </a:ext>
            </a:extLst>
          </p:cNvPr>
          <p:cNvSpPr>
            <a:spLocks noGrp="1"/>
          </p:cNvSpPr>
          <p:nvPr>
            <p:ph type="sldNum" sz="quarter" idx="12"/>
          </p:nvPr>
        </p:nvSpPr>
        <p:spPr/>
        <p:txBody>
          <a:bodyPr/>
          <a:lstStyle/>
          <a:p>
            <a:fld id="{B77C786A-2247-4B7B-B38A-69E461F82276}" type="slidenum">
              <a:rPr lang="el-GR" altLang="el-GR" smtClean="0"/>
              <a:pPr/>
              <a:t>1</a:t>
            </a:fld>
            <a:endParaRPr lang="el-GR" altLang="el-GR"/>
          </a:p>
        </p:txBody>
      </p:sp>
    </p:spTree>
  </p:cSld>
  <p:clrMapOvr>
    <a:masterClrMapping/>
  </p:clrMapOvr>
  <p:transition advTm="5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descr="Large confetti">
            <a:extLst>
              <a:ext uri="{FF2B5EF4-FFF2-40B4-BE49-F238E27FC236}">
                <a16:creationId xmlns:a16="http://schemas.microsoft.com/office/drawing/2014/main" id="{0675350B-7ADF-4282-8487-671DBB189352}"/>
              </a:ext>
            </a:extLst>
          </p:cNvPr>
          <p:cNvSpPr>
            <a:spLocks noGrp="1" noChangeArrowheads="1"/>
          </p:cNvSpPr>
          <p:nvPr>
            <p:ph type="title"/>
          </p:nvPr>
        </p:nvSpPr>
        <p:spPr/>
        <p:txBody>
          <a:bodyPr/>
          <a:lstStyle/>
          <a:p>
            <a:pPr algn="ctr" eaLnBrk="1" hangingPunct="1"/>
            <a:r>
              <a:rPr lang="el-GR" altLang="el-GR" sz="4000">
                <a:solidFill>
                  <a:schemeClr val="bg1"/>
                </a:solidFill>
              </a:rPr>
              <a:t>ΣΗΜΑΝΤΙΚΑ ΨΗΦΙΑ</a:t>
            </a:r>
          </a:p>
        </p:txBody>
      </p:sp>
      <p:sp>
        <p:nvSpPr>
          <p:cNvPr id="22532" name="Text Box 10">
            <a:extLst>
              <a:ext uri="{FF2B5EF4-FFF2-40B4-BE49-F238E27FC236}">
                <a16:creationId xmlns:a16="http://schemas.microsoft.com/office/drawing/2014/main" id="{DC81347B-626F-4F91-BC3C-E61CC38297C3}"/>
              </a:ext>
            </a:extLst>
          </p:cNvPr>
          <p:cNvSpPr txBox="1">
            <a:spLocks noChangeArrowheads="1"/>
          </p:cNvSpPr>
          <p:nvPr/>
        </p:nvSpPr>
        <p:spPr bwMode="auto">
          <a:xfrm>
            <a:off x="611560" y="1844824"/>
            <a:ext cx="8138740" cy="2509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just">
              <a:lnSpc>
                <a:spcPct val="114000"/>
              </a:lnSpc>
              <a:spcBef>
                <a:spcPts val="0"/>
              </a:spcBef>
            </a:pPr>
            <a:r>
              <a:rPr lang="el-GR" altLang="el-GR" sz="2800" dirty="0">
                <a:solidFill>
                  <a:schemeClr val="bg1"/>
                </a:solidFill>
              </a:rPr>
              <a:t>ΣΗΜΑΝΤΙΚΑ ΨΗΦΙΑ ΜΙΑΣ ΜΕΤΡΗΣΗΣ ΘΕΩΡΟΥΝΤΑΙ </a:t>
            </a:r>
            <a:r>
              <a:rPr lang="en-US" altLang="el-GR" sz="2800" dirty="0">
                <a:solidFill>
                  <a:schemeClr val="bg1"/>
                </a:solidFill>
              </a:rPr>
              <a:t>O</a:t>
            </a:r>
            <a:r>
              <a:rPr lang="el-GR" altLang="el-GR" sz="2800" dirty="0">
                <a:solidFill>
                  <a:schemeClr val="bg1"/>
                </a:solidFill>
              </a:rPr>
              <a:t>ΛΑ ΟΣΑ ΜΠΟΡΟΥΜΕ ΝΑ ΔΙΑΒΑΣΟΥΜΕ ΜΕ ΑΠΟΛΥΤΗ  ΒΕΒΑΙΟΤΗΤΑ </a:t>
            </a:r>
          </a:p>
          <a:p>
            <a:pPr algn="just">
              <a:lnSpc>
                <a:spcPct val="114000"/>
              </a:lnSpc>
              <a:spcBef>
                <a:spcPts val="0"/>
              </a:spcBef>
            </a:pPr>
            <a:r>
              <a:rPr lang="el-GR" altLang="el-GR" sz="2800" dirty="0">
                <a:solidFill>
                  <a:srgbClr val="FFC000"/>
                </a:solidFill>
              </a:rPr>
              <a:t>ΣΥΝ ΤΟ ΤΕΛΕΥΤΑΙΟ ΠΟΥ ΕΙΝΑΙ ΠΑΝΤΑ ΑΒΕΒΑΙΟ (ΚΑΤ` ΕΚΤΙΜΗΣΗ)</a:t>
            </a:r>
          </a:p>
        </p:txBody>
      </p:sp>
      <p:pic>
        <p:nvPicPr>
          <p:cNvPr id="22534" name="Picture 13">
            <a:extLst>
              <a:ext uri="{FF2B5EF4-FFF2-40B4-BE49-F238E27FC236}">
                <a16:creationId xmlns:a16="http://schemas.microsoft.com/office/drawing/2014/main" id="{223BE0DD-336E-4829-AEE6-C057C4D0FD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4336321"/>
            <a:ext cx="2590800" cy="159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5" name="TextBox 1">
            <a:extLst>
              <a:ext uri="{FF2B5EF4-FFF2-40B4-BE49-F238E27FC236}">
                <a16:creationId xmlns:a16="http://schemas.microsoft.com/office/drawing/2014/main" id="{1E0A92EF-C322-4B23-A221-C33326EF1440}"/>
              </a:ext>
            </a:extLst>
          </p:cNvPr>
          <p:cNvSpPr txBox="1">
            <a:spLocks noChangeArrowheads="1"/>
          </p:cNvSpPr>
          <p:nvPr/>
        </p:nvSpPr>
        <p:spPr bwMode="auto">
          <a:xfrm>
            <a:off x="5364088" y="4660312"/>
            <a:ext cx="295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l-GR" altLang="el-GR" dirty="0">
                <a:solidFill>
                  <a:schemeClr val="bg1"/>
                </a:solidFill>
              </a:rPr>
              <a:t>2.5 </a:t>
            </a:r>
            <a:r>
              <a:rPr lang="el-GR" altLang="el-GR" dirty="0">
                <a:solidFill>
                  <a:schemeClr val="bg1"/>
                </a:solidFill>
                <a:latin typeface="Arial Black" panose="020B0A04020102020204" pitchFamily="34" charset="0"/>
              </a:rPr>
              <a:t>→ </a:t>
            </a:r>
            <a:r>
              <a:rPr lang="el-GR" altLang="el-GR" dirty="0">
                <a:solidFill>
                  <a:schemeClr val="bg1"/>
                </a:solidFill>
              </a:rPr>
              <a:t>δύο σημαντικά ψηφία </a:t>
            </a:r>
          </a:p>
        </p:txBody>
      </p:sp>
      <p:sp>
        <p:nvSpPr>
          <p:cNvPr id="2" name="Θέση υποσέλιδου 1">
            <a:extLst>
              <a:ext uri="{FF2B5EF4-FFF2-40B4-BE49-F238E27FC236}">
                <a16:creationId xmlns:a16="http://schemas.microsoft.com/office/drawing/2014/main" id="{94DDA5B3-D381-4984-8CA3-0ED3946EFBBC}"/>
              </a:ext>
            </a:extLst>
          </p:cNvPr>
          <p:cNvSpPr>
            <a:spLocks noGrp="1"/>
          </p:cNvSpPr>
          <p:nvPr>
            <p:ph type="ftr" sz="quarter" idx="11"/>
          </p:nvPr>
        </p:nvSpPr>
        <p:spPr/>
        <p:txBody>
          <a:bodyPr/>
          <a:lstStyle/>
          <a:p>
            <a:pPr>
              <a:defRPr/>
            </a:pPr>
            <a:r>
              <a:rPr lang="el-GR" dirty="0"/>
              <a:t>Πανεπιστήμιο Δυτικής Αττικής -Μ.ΠΗΛΑΚΟΥΤΑ</a:t>
            </a:r>
          </a:p>
        </p:txBody>
      </p:sp>
      <p:sp>
        <p:nvSpPr>
          <p:cNvPr id="3" name="Θέση αριθμού διαφάνειας 2">
            <a:extLst>
              <a:ext uri="{FF2B5EF4-FFF2-40B4-BE49-F238E27FC236}">
                <a16:creationId xmlns:a16="http://schemas.microsoft.com/office/drawing/2014/main" id="{B0635234-9AF9-4CD5-BEC3-5A0A735D1BC2}"/>
              </a:ext>
            </a:extLst>
          </p:cNvPr>
          <p:cNvSpPr>
            <a:spLocks noGrp="1"/>
          </p:cNvSpPr>
          <p:nvPr>
            <p:ph type="sldNum" sz="quarter" idx="12"/>
          </p:nvPr>
        </p:nvSpPr>
        <p:spPr/>
        <p:txBody>
          <a:bodyPr/>
          <a:lstStyle/>
          <a:p>
            <a:fld id="{393A751A-9160-4F23-8680-B80B5030C2C2}" type="slidenum">
              <a:rPr lang="el-GR" altLang="el-GR" smtClean="0"/>
              <a:pPr/>
              <a:t>10</a:t>
            </a:fld>
            <a:endParaRPr lang="el-GR" altLang="el-GR"/>
          </a:p>
        </p:txBody>
      </p:sp>
    </p:spTree>
  </p:cSld>
  <p:clrMapOvr>
    <a:masterClrMapping/>
  </p:clrMapOvr>
  <p:transition advTm="5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2">
            <a:extLst>
              <a:ext uri="{FF2B5EF4-FFF2-40B4-BE49-F238E27FC236}">
                <a16:creationId xmlns:a16="http://schemas.microsoft.com/office/drawing/2014/main" id="{EB06E64F-43AF-4A4C-ADC5-AB83D3ED0F1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71550" y="404813"/>
            <a:ext cx="7486650" cy="2592387"/>
          </a:xfrm>
          <a:noFill/>
        </p:spPr>
      </p:pic>
      <p:sp>
        <p:nvSpPr>
          <p:cNvPr id="23557" name="6 - TextBox">
            <a:extLst>
              <a:ext uri="{FF2B5EF4-FFF2-40B4-BE49-F238E27FC236}">
                <a16:creationId xmlns:a16="http://schemas.microsoft.com/office/drawing/2014/main" id="{91203446-B4F3-462E-AB14-8E749DC7EEDE}"/>
              </a:ext>
            </a:extLst>
          </p:cNvPr>
          <p:cNvSpPr txBox="1">
            <a:spLocks noChangeArrowheads="1"/>
          </p:cNvSpPr>
          <p:nvPr/>
        </p:nvSpPr>
        <p:spPr bwMode="auto">
          <a:xfrm>
            <a:off x="2700338" y="5589588"/>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l-GR" altLang="el-GR"/>
          </a:p>
        </p:txBody>
      </p:sp>
      <p:sp>
        <p:nvSpPr>
          <p:cNvPr id="23558" name="8 - Ορθογώνιο">
            <a:extLst>
              <a:ext uri="{FF2B5EF4-FFF2-40B4-BE49-F238E27FC236}">
                <a16:creationId xmlns:a16="http://schemas.microsoft.com/office/drawing/2014/main" id="{15081B73-0736-40DD-9004-F6368163A989}"/>
              </a:ext>
            </a:extLst>
          </p:cNvPr>
          <p:cNvSpPr>
            <a:spLocks noChangeArrowheads="1"/>
          </p:cNvSpPr>
          <p:nvPr/>
        </p:nvSpPr>
        <p:spPr bwMode="auto">
          <a:xfrm>
            <a:off x="142875" y="3441700"/>
            <a:ext cx="900112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just" eaLnBrk="1" hangingPunct="1"/>
            <a:r>
              <a:rPr lang="el-GR" altLang="el-GR" dirty="0">
                <a:solidFill>
                  <a:schemeClr val="bg1"/>
                </a:solidFill>
              </a:rPr>
              <a:t>Το αποτέλεσμα με τον χάρακα β) είναι περισσότερο λεπτομερές γιατί έχει περισσότερες υποδιαιρέσεις. Δεδομένου ότι ο δείκτης είναι μεταξύ 2.4 και 2.5, το αποτέλεσμα εκτιμάται ότι είναι 2.45. Το 2.4 το γνωρίζουμε με απόλυτη βεβαιότητα ενώ το 5 προέρχεται από υποκειμενική εκτίμηση, άρα φέρει αβεβαιότητα. Με τον χάρακα αυτό μπορούμε να μετρήσουμε διαφοροποιήσεις του μεγέθους που βρίσκονται μεταξύ 2.40 και 2.50, κάτι που δεν μπορούμε να κάνουμε με τον χάρακα α). Στην περίπτωση αυτή η μέτρηση έχει 3 σημαντικά ψηφία.</a:t>
            </a:r>
          </a:p>
        </p:txBody>
      </p:sp>
      <p:pic>
        <p:nvPicPr>
          <p:cNvPr id="23559" name="Αντικείμενο 1">
            <a:extLst>
              <a:ext uri="{FF2B5EF4-FFF2-40B4-BE49-F238E27FC236}">
                <a16:creationId xmlns:a16="http://schemas.microsoft.com/office/drawing/2014/main" id="{A4C66E1B-1649-439A-BFAC-3CA6BA38ADAB}"/>
              </a:ext>
            </a:extLst>
          </p:cNvPr>
          <p:cNvPicPr>
            <a:picLocks noChangeArrowheads="1"/>
          </p:cNvPicPr>
          <p:nvPr/>
        </p:nvPicPr>
        <p:blipFill>
          <a:blip r:embed="rId3">
            <a:extLst>
              <a:ext uri="{28A0092B-C50C-407E-A947-70E740481C1C}">
                <a14:useLocalDpi xmlns:a14="http://schemas.microsoft.com/office/drawing/2010/main" val="0"/>
              </a:ext>
            </a:extLst>
          </a:blip>
          <a:srcRect t="-8922" b="-2602"/>
          <a:stretch>
            <a:fillRect/>
          </a:stretch>
        </p:blipFill>
        <p:spPr bwMode="auto">
          <a:xfrm>
            <a:off x="971550" y="2924175"/>
            <a:ext cx="7416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υποσέλιδου 1">
            <a:extLst>
              <a:ext uri="{FF2B5EF4-FFF2-40B4-BE49-F238E27FC236}">
                <a16:creationId xmlns:a16="http://schemas.microsoft.com/office/drawing/2014/main" id="{0D385DA2-6148-4426-934F-011405A5E9ED}"/>
              </a:ext>
            </a:extLst>
          </p:cNvPr>
          <p:cNvSpPr>
            <a:spLocks noGrp="1"/>
          </p:cNvSpPr>
          <p:nvPr>
            <p:ph type="ftr" sz="quarter" idx="11"/>
          </p:nvPr>
        </p:nvSpPr>
        <p:spPr>
          <a:xfrm>
            <a:off x="3124200" y="6381692"/>
            <a:ext cx="2895600" cy="457200"/>
          </a:xfrm>
        </p:spPr>
        <p:txBody>
          <a:bodyPr/>
          <a:lstStyle/>
          <a:p>
            <a:pPr>
              <a:defRPr/>
            </a:pPr>
            <a:r>
              <a:rPr lang="el-GR" dirty="0"/>
              <a:t>Πανεπιστήμιο Δυτικής Αττικής -Μ.ΠΗΛΑΚΟΥΤΑ</a:t>
            </a:r>
          </a:p>
        </p:txBody>
      </p:sp>
      <p:sp>
        <p:nvSpPr>
          <p:cNvPr id="3" name="Θέση αριθμού διαφάνειας 2">
            <a:extLst>
              <a:ext uri="{FF2B5EF4-FFF2-40B4-BE49-F238E27FC236}">
                <a16:creationId xmlns:a16="http://schemas.microsoft.com/office/drawing/2014/main" id="{E0CD1AF2-17C8-4B45-9AC4-492978460ADD}"/>
              </a:ext>
            </a:extLst>
          </p:cNvPr>
          <p:cNvSpPr>
            <a:spLocks noGrp="1"/>
          </p:cNvSpPr>
          <p:nvPr>
            <p:ph type="sldNum" sz="quarter" idx="12"/>
          </p:nvPr>
        </p:nvSpPr>
        <p:spPr/>
        <p:txBody>
          <a:bodyPr/>
          <a:lstStyle/>
          <a:p>
            <a:fld id="{E0A06FC7-4A0C-4E1B-AC7F-AC56ACDCE180}" type="slidenum">
              <a:rPr lang="el-GR" altLang="el-GR" smtClean="0"/>
              <a:pPr/>
              <a:t>11</a:t>
            </a:fld>
            <a:endParaRPr lang="el-GR" alt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descr="Large confetti">
            <a:extLst>
              <a:ext uri="{FF2B5EF4-FFF2-40B4-BE49-F238E27FC236}">
                <a16:creationId xmlns:a16="http://schemas.microsoft.com/office/drawing/2014/main" id="{93AA5C26-6138-422B-BA93-40F3C8A63996}"/>
              </a:ext>
            </a:extLst>
          </p:cNvPr>
          <p:cNvSpPr>
            <a:spLocks noGrp="1" noChangeArrowheads="1"/>
          </p:cNvSpPr>
          <p:nvPr>
            <p:ph type="title"/>
          </p:nvPr>
        </p:nvSpPr>
        <p:spPr/>
        <p:txBody>
          <a:bodyPr/>
          <a:lstStyle/>
          <a:p>
            <a:pPr algn="ctr">
              <a:spcBef>
                <a:spcPct val="50000"/>
              </a:spcBef>
            </a:pPr>
            <a:r>
              <a:rPr lang="el-GR" altLang="el-GR" sz="3600" dirty="0">
                <a:solidFill>
                  <a:schemeClr val="bg1"/>
                </a:solidFill>
              </a:rPr>
              <a:t>ΚΑΝΟΝΕΣ ΚΑΘΟΡΙΣΜΟΥ ΣΗΜΑΝΤΙΚΩΝ ΨΗΦΙΩΝ</a:t>
            </a:r>
          </a:p>
        </p:txBody>
      </p:sp>
      <p:sp>
        <p:nvSpPr>
          <p:cNvPr id="26628" name="Text Box 4">
            <a:extLst>
              <a:ext uri="{FF2B5EF4-FFF2-40B4-BE49-F238E27FC236}">
                <a16:creationId xmlns:a16="http://schemas.microsoft.com/office/drawing/2014/main" id="{38694BA3-2E21-4947-B5BD-4892B3F0E5B8}"/>
              </a:ext>
            </a:extLst>
          </p:cNvPr>
          <p:cNvSpPr txBox="1">
            <a:spLocks noChangeArrowheads="1"/>
          </p:cNvSpPr>
          <p:nvPr/>
        </p:nvSpPr>
        <p:spPr bwMode="auto">
          <a:xfrm>
            <a:off x="395536" y="1905000"/>
            <a:ext cx="8280920"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just">
              <a:spcBef>
                <a:spcPct val="50000"/>
              </a:spcBef>
            </a:pPr>
            <a:r>
              <a:rPr lang="el-GR" altLang="el-GR" dirty="0">
                <a:solidFill>
                  <a:schemeClr val="bg1"/>
                </a:solidFill>
              </a:rPr>
              <a:t>1.</a:t>
            </a:r>
            <a:r>
              <a:rPr lang="en-US" altLang="el-GR" dirty="0">
                <a:solidFill>
                  <a:schemeClr val="bg1"/>
                </a:solidFill>
              </a:rPr>
              <a:t>O</a:t>
            </a:r>
            <a:r>
              <a:rPr lang="el-GR" altLang="el-GR" dirty="0">
                <a:solidFill>
                  <a:schemeClr val="bg1"/>
                </a:solidFill>
              </a:rPr>
              <a:t>ΤΑΝ ΥΠΑΡΧΕΙ ΥΠΟΔΙΑΣΤΟΛΗ ΩΣ ΣΗΜΑΝΤΙΚΑ ΜΕΤΡΑΝΕ</a:t>
            </a:r>
            <a:r>
              <a:rPr lang="en-US" altLang="el-GR" dirty="0">
                <a:solidFill>
                  <a:schemeClr val="bg1"/>
                </a:solidFill>
              </a:rPr>
              <a:t> </a:t>
            </a:r>
            <a:r>
              <a:rPr lang="el-GR" altLang="el-GR" dirty="0">
                <a:solidFill>
                  <a:schemeClr val="bg1"/>
                </a:solidFill>
              </a:rPr>
              <a:t>ΟΛΑ ΤΑ ΨΗΦΙΑ ΑΠΟ ΤΟ ΠΡΩΤΟ ΜΗ ΜΗΔΕΝΙΚΟ ΚΑΙ ΜΕΤΑ </a:t>
            </a:r>
          </a:p>
          <a:p>
            <a:pPr algn="just">
              <a:spcBef>
                <a:spcPct val="50000"/>
              </a:spcBef>
              <a:spcAft>
                <a:spcPts val="1200"/>
              </a:spcAft>
            </a:pPr>
            <a:r>
              <a:rPr lang="el-GR" altLang="el-GR" dirty="0">
                <a:solidFill>
                  <a:schemeClr val="bg1"/>
                </a:solidFill>
              </a:rPr>
              <a:t>π.χ 2.3 (2) , 2.30 (3) ,0.2 (1), 0.02 (1) 0.020 (2)</a:t>
            </a:r>
          </a:p>
          <a:p>
            <a:pPr algn="just">
              <a:spcBef>
                <a:spcPct val="50000"/>
              </a:spcBef>
            </a:pPr>
            <a:r>
              <a:rPr lang="el-GR" altLang="el-GR" dirty="0">
                <a:solidFill>
                  <a:schemeClr val="bg1"/>
                </a:solidFill>
              </a:rPr>
              <a:t>2.</a:t>
            </a:r>
            <a:r>
              <a:rPr lang="en-US" altLang="el-GR" dirty="0">
                <a:solidFill>
                  <a:schemeClr val="bg1"/>
                </a:solidFill>
              </a:rPr>
              <a:t> O</a:t>
            </a:r>
            <a:r>
              <a:rPr lang="el-GR" altLang="el-GR" dirty="0">
                <a:solidFill>
                  <a:schemeClr val="bg1"/>
                </a:solidFill>
              </a:rPr>
              <a:t>ΤΑΝ ΔΕΝ ΥΠΑΡΧΕΙ ΥΠΟΔΙΑΣΤΟΛΗ ΩΣ ΣΗΜΑΝΤΙΚΑ ΜΕΤΡΑΝΕ ΑΠΟ ΤΟ ΠΡΩΤΟ ΑΡΙΣΤΕΡΑ ΜΕΧΡΙ ΤΟ ΤΕΛΕΥΤΑΙΟ ΜΗ ΜΗΔΕΝΙΚΟ </a:t>
            </a:r>
          </a:p>
          <a:p>
            <a:pPr algn="just">
              <a:spcBef>
                <a:spcPct val="50000"/>
              </a:spcBef>
            </a:pPr>
            <a:r>
              <a:rPr lang="el-GR" altLang="el-GR" dirty="0">
                <a:solidFill>
                  <a:schemeClr val="bg1"/>
                </a:solidFill>
              </a:rPr>
              <a:t>π.χ 15 (2),15000 (2), 15050 (4)</a:t>
            </a:r>
          </a:p>
        </p:txBody>
      </p:sp>
      <p:sp>
        <p:nvSpPr>
          <p:cNvPr id="2" name="Θέση υποσέλιδου 1">
            <a:extLst>
              <a:ext uri="{FF2B5EF4-FFF2-40B4-BE49-F238E27FC236}">
                <a16:creationId xmlns:a16="http://schemas.microsoft.com/office/drawing/2014/main" id="{56BB2ADD-8DD5-4220-BAD0-1D690DEE91AD}"/>
              </a:ext>
            </a:extLst>
          </p:cNvPr>
          <p:cNvSpPr>
            <a:spLocks noGrp="1"/>
          </p:cNvSpPr>
          <p:nvPr>
            <p:ph type="ftr" sz="quarter" idx="11"/>
          </p:nvPr>
        </p:nvSpPr>
        <p:spPr/>
        <p:txBody>
          <a:bodyPr/>
          <a:lstStyle/>
          <a:p>
            <a:pPr>
              <a:defRPr/>
            </a:pPr>
            <a:r>
              <a:rPr lang="el-GR" dirty="0"/>
              <a:t>Πανεπιστήμιο Δυτικής Αττικής -Μ.ΠΗΛΑΚΟΥΤΑ</a:t>
            </a:r>
          </a:p>
        </p:txBody>
      </p:sp>
      <p:sp>
        <p:nvSpPr>
          <p:cNvPr id="3" name="Θέση αριθμού διαφάνειας 2">
            <a:extLst>
              <a:ext uri="{FF2B5EF4-FFF2-40B4-BE49-F238E27FC236}">
                <a16:creationId xmlns:a16="http://schemas.microsoft.com/office/drawing/2014/main" id="{D58CA581-ADE8-4CD6-8B45-884CDC066620}"/>
              </a:ext>
            </a:extLst>
          </p:cNvPr>
          <p:cNvSpPr>
            <a:spLocks noGrp="1"/>
          </p:cNvSpPr>
          <p:nvPr>
            <p:ph type="sldNum" sz="quarter" idx="12"/>
          </p:nvPr>
        </p:nvSpPr>
        <p:spPr/>
        <p:txBody>
          <a:bodyPr/>
          <a:lstStyle/>
          <a:p>
            <a:fld id="{393A751A-9160-4F23-8680-B80B5030C2C2}" type="slidenum">
              <a:rPr lang="el-GR" altLang="el-GR" smtClean="0"/>
              <a:pPr/>
              <a:t>12</a:t>
            </a:fld>
            <a:endParaRPr lang="el-GR" altLang="el-GR"/>
          </a:p>
        </p:txBody>
      </p:sp>
    </p:spTree>
  </p:cSld>
  <p:clrMapOvr>
    <a:masterClrMapping/>
  </p:clrMapOvr>
  <p:transition advTm="5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descr="Large confetti">
            <a:extLst>
              <a:ext uri="{FF2B5EF4-FFF2-40B4-BE49-F238E27FC236}">
                <a16:creationId xmlns:a16="http://schemas.microsoft.com/office/drawing/2014/main" id="{734A01FD-0AC2-4DEB-B117-4B26252B29B9}"/>
              </a:ext>
            </a:extLst>
          </p:cNvPr>
          <p:cNvSpPr>
            <a:spLocks noGrp="1" noChangeArrowheads="1"/>
          </p:cNvSpPr>
          <p:nvPr>
            <p:ph type="title"/>
          </p:nvPr>
        </p:nvSpPr>
        <p:spPr/>
        <p:txBody>
          <a:bodyPr/>
          <a:lstStyle/>
          <a:p>
            <a:pPr algn="ctr" eaLnBrk="1" hangingPunct="1"/>
            <a:r>
              <a:rPr lang="el-GR" altLang="el-GR" sz="4000">
                <a:solidFill>
                  <a:schemeClr val="bg1"/>
                </a:solidFill>
              </a:rPr>
              <a:t>ΣΥΝΔΙΑΣΜΟΣ ΜΕΤΡΗΣΕΩΝ</a:t>
            </a:r>
          </a:p>
        </p:txBody>
      </p:sp>
      <p:sp>
        <p:nvSpPr>
          <p:cNvPr id="28676" name="Rectangle 4">
            <a:extLst>
              <a:ext uri="{FF2B5EF4-FFF2-40B4-BE49-F238E27FC236}">
                <a16:creationId xmlns:a16="http://schemas.microsoft.com/office/drawing/2014/main" id="{56D2C346-B3FD-4D6E-A071-569DB159F9F2}"/>
              </a:ext>
            </a:extLst>
          </p:cNvPr>
          <p:cNvSpPr>
            <a:spLocks noChangeArrowheads="1"/>
          </p:cNvSpPr>
          <p:nvPr/>
        </p:nvSpPr>
        <p:spPr bwMode="auto">
          <a:xfrm>
            <a:off x="107504" y="1828800"/>
            <a:ext cx="8928992"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marL="228600" indent="-457200" eaLnBrk="0" hangingPunct="0">
              <a:tabLst>
                <a:tab pos="45720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45720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45720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45720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45720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45720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45720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45720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457200" algn="l"/>
              </a:tabLst>
              <a:defRPr sz="2400">
                <a:solidFill>
                  <a:schemeClr val="tx1"/>
                </a:solidFill>
                <a:latin typeface="Times New Roman" panose="02020603050405020304" pitchFamily="18" charset="0"/>
                <a:cs typeface="Arial" panose="020B0604020202020204" pitchFamily="34" charset="0"/>
              </a:defRPr>
            </a:lvl9pPr>
          </a:lstStyle>
          <a:p>
            <a:pPr>
              <a:buSzPct val="215000"/>
              <a:buFont typeface="Wingdings" panose="05000000000000000000" pitchFamily="2" charset="2"/>
              <a:buNone/>
            </a:pPr>
            <a:r>
              <a:rPr lang="el-GR" altLang="el-GR" sz="2800" dirty="0">
                <a:solidFill>
                  <a:schemeClr val="bg1"/>
                </a:solidFill>
              </a:rPr>
              <a:t>1) Ό</a:t>
            </a:r>
            <a:r>
              <a:rPr lang="el-GR" altLang="el-GR" sz="2800" dirty="0">
                <a:solidFill>
                  <a:schemeClr val="bg1"/>
                </a:solidFill>
                <a:cs typeface="Times New Roman" panose="02020603050405020304" pitchFamily="18" charset="0"/>
              </a:rPr>
              <a:t>ταν προσθέτουμε η αφαιρούμε δυο αριθμούς κρατάμε στο αποτέλεσμα όσα  ΔΕΚΑΔΙΚΑ έχει ο αριθμός με τα λιγότερα δεκαδικά. </a:t>
            </a:r>
            <a:r>
              <a:rPr lang="el-GR" altLang="el-GR" sz="2800" dirty="0">
                <a:solidFill>
                  <a:schemeClr val="bg1"/>
                </a:solidFill>
              </a:rPr>
              <a:t>                             </a:t>
            </a:r>
          </a:p>
          <a:p>
            <a:pPr>
              <a:buSzPct val="215000"/>
              <a:buFont typeface="Wingdings" panose="05000000000000000000" pitchFamily="2" charset="2"/>
              <a:buNone/>
            </a:pPr>
            <a:r>
              <a:rPr lang="el-GR" altLang="el-GR" sz="2800" dirty="0">
                <a:solidFill>
                  <a:schemeClr val="bg1"/>
                </a:solidFill>
                <a:cs typeface="Times New Roman" panose="02020603050405020304" pitchFamily="18" charset="0"/>
              </a:rPr>
              <a:t>   π.χ.:   2.37+1.2 =3.6 και όχι 3.57</a:t>
            </a:r>
          </a:p>
          <a:p>
            <a:pPr>
              <a:buSzPct val="215000"/>
              <a:buFont typeface="Wingdings" panose="05000000000000000000" pitchFamily="2" charset="2"/>
              <a:buNone/>
            </a:pPr>
            <a:endParaRPr lang="el-GR" altLang="el-GR" sz="2800" dirty="0">
              <a:solidFill>
                <a:schemeClr val="bg1"/>
              </a:solidFill>
              <a:cs typeface="Times New Roman" panose="02020603050405020304" pitchFamily="18" charset="0"/>
            </a:endParaRPr>
          </a:p>
          <a:p>
            <a:pPr indent="-1828800">
              <a:buClr>
                <a:schemeClr val="bg2"/>
              </a:buClr>
              <a:buFont typeface="Wingdings" panose="05000000000000000000" pitchFamily="2" charset="2"/>
              <a:buNone/>
            </a:pPr>
            <a:r>
              <a:rPr lang="el-GR" altLang="el-GR" sz="2800" dirty="0">
                <a:solidFill>
                  <a:schemeClr val="bg1"/>
                </a:solidFill>
              </a:rPr>
              <a:t>2)  </a:t>
            </a:r>
            <a:r>
              <a:rPr lang="el-GR" altLang="el-GR" sz="2800" dirty="0">
                <a:solidFill>
                  <a:schemeClr val="bg1"/>
                </a:solidFill>
                <a:cs typeface="Times New Roman" panose="02020603050405020304" pitchFamily="18" charset="0"/>
              </a:rPr>
              <a:t>Όταν πολλαπλασιάζουμε η διαιρούμε δυο αριθμούς κρατάμε στο αποτέλεσμα όσα  ΣΗΜΑΝΤΙΚΑ έχει ο αριθμός με τα λιγότερα σημαντικά ψηφία .</a:t>
            </a:r>
            <a:r>
              <a:rPr lang="el-GR" altLang="el-GR" sz="2800" dirty="0">
                <a:solidFill>
                  <a:schemeClr val="bg1"/>
                </a:solidFill>
              </a:rPr>
              <a:t>  </a:t>
            </a:r>
          </a:p>
          <a:p>
            <a:pPr>
              <a:buClr>
                <a:schemeClr val="bg2"/>
              </a:buClr>
              <a:buFont typeface="Wingdings" panose="05000000000000000000" pitchFamily="2" charset="2"/>
              <a:buNone/>
            </a:pPr>
            <a:r>
              <a:rPr lang="el-GR" altLang="el-GR" sz="2800" dirty="0">
                <a:solidFill>
                  <a:schemeClr val="bg1"/>
                </a:solidFill>
              </a:rPr>
              <a:t>    </a:t>
            </a:r>
            <a:r>
              <a:rPr lang="el-GR" altLang="el-GR" sz="2800" dirty="0">
                <a:solidFill>
                  <a:schemeClr val="bg1"/>
                </a:solidFill>
                <a:cs typeface="Times New Roman" panose="02020603050405020304" pitchFamily="18" charset="0"/>
              </a:rPr>
              <a:t>π.χ.:   3.21*0.02=0.06 και όχι 0.0642</a:t>
            </a:r>
          </a:p>
          <a:p>
            <a:pPr>
              <a:buFont typeface="Wingdings" panose="05000000000000000000" pitchFamily="2" charset="2"/>
              <a:buNone/>
            </a:pPr>
            <a:r>
              <a:rPr lang="el-GR" altLang="el-GR" sz="2800" dirty="0">
                <a:solidFill>
                  <a:schemeClr val="bg1"/>
                </a:solidFill>
                <a:cs typeface="Times New Roman" panose="02020603050405020304" pitchFamily="18" charset="0"/>
              </a:rPr>
              <a:t> </a:t>
            </a:r>
          </a:p>
          <a:p>
            <a:pPr>
              <a:buFont typeface="Wingdings" panose="05000000000000000000" pitchFamily="2" charset="2"/>
              <a:buNone/>
            </a:pPr>
            <a:endParaRPr lang="el-GR" altLang="el-GR" sz="2800" dirty="0">
              <a:solidFill>
                <a:schemeClr val="bg1"/>
              </a:solidFill>
            </a:endParaRPr>
          </a:p>
        </p:txBody>
      </p:sp>
      <p:sp>
        <p:nvSpPr>
          <p:cNvPr id="2" name="Θέση υποσέλιδου 1">
            <a:extLst>
              <a:ext uri="{FF2B5EF4-FFF2-40B4-BE49-F238E27FC236}">
                <a16:creationId xmlns:a16="http://schemas.microsoft.com/office/drawing/2014/main" id="{B7BBDA30-B7A2-4761-BD18-D42CFA2AF8A2}"/>
              </a:ext>
            </a:extLst>
          </p:cNvPr>
          <p:cNvSpPr>
            <a:spLocks noGrp="1"/>
          </p:cNvSpPr>
          <p:nvPr>
            <p:ph type="ftr" sz="quarter" idx="11"/>
          </p:nvPr>
        </p:nvSpPr>
        <p:spPr/>
        <p:txBody>
          <a:bodyPr/>
          <a:lstStyle/>
          <a:p>
            <a:pPr>
              <a:defRPr/>
            </a:pPr>
            <a:r>
              <a:rPr lang="el-GR" dirty="0"/>
              <a:t>Πανεπιστήμιο Δυτικής Αττικής -Μ</a:t>
            </a:r>
            <a:r>
              <a:rPr lang="el-GR"/>
              <a:t>.ΠΗΛΑΚΟΥΤΑ</a:t>
            </a:r>
            <a:endParaRPr lang="el-GR" dirty="0"/>
          </a:p>
        </p:txBody>
      </p:sp>
      <p:sp>
        <p:nvSpPr>
          <p:cNvPr id="3" name="Θέση αριθμού διαφάνειας 2">
            <a:extLst>
              <a:ext uri="{FF2B5EF4-FFF2-40B4-BE49-F238E27FC236}">
                <a16:creationId xmlns:a16="http://schemas.microsoft.com/office/drawing/2014/main" id="{40E9A7AE-5986-4556-BB3A-DBDB461C9436}"/>
              </a:ext>
            </a:extLst>
          </p:cNvPr>
          <p:cNvSpPr>
            <a:spLocks noGrp="1"/>
          </p:cNvSpPr>
          <p:nvPr>
            <p:ph type="sldNum" sz="quarter" idx="12"/>
          </p:nvPr>
        </p:nvSpPr>
        <p:spPr/>
        <p:txBody>
          <a:bodyPr/>
          <a:lstStyle/>
          <a:p>
            <a:fld id="{393A751A-9160-4F23-8680-B80B5030C2C2}" type="slidenum">
              <a:rPr lang="el-GR" altLang="el-GR" smtClean="0"/>
              <a:pPr/>
              <a:t>13</a:t>
            </a:fld>
            <a:endParaRPr lang="el-GR" altLang="el-GR"/>
          </a:p>
        </p:txBody>
      </p:sp>
    </p:spTree>
  </p:cSld>
  <p:clrMapOvr>
    <a:masterClrMapping/>
  </p:clrMapOvr>
  <p:transition advTm="5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ext uri="{D42A27DB-BD31-4B8C-83A1-F6EECF244321}">
                    <p14:modId xmlns:p14="http://schemas.microsoft.com/office/powerpoint/2010/main" val="3345123398"/>
                  </p:ext>
                </p:extLst>
              </p:nvPr>
            </p:nvGraphicFramePr>
            <p:xfrm>
              <a:off x="2459347" y="1484784"/>
              <a:ext cx="4056274" cy="3928426"/>
            </p:xfrm>
            <a:graphic>
              <a:graphicData uri="http://schemas.openxmlformats.org/drawingml/2006/table">
                <a:tbl>
                  <a:tblPr firstRow="1" firstCol="1" bandRow="1">
                    <a:tableStyleId>{00A15C55-8517-42AA-B614-E9B94910E393}</a:tableStyleId>
                  </a:tblPr>
                  <a:tblGrid>
                    <a:gridCol w="853838">
                      <a:extLst>
                        <a:ext uri="{9D8B030D-6E8A-4147-A177-3AD203B41FA5}">
                          <a16:colId xmlns:a16="http://schemas.microsoft.com/office/drawing/2014/main" val="20000"/>
                        </a:ext>
                      </a:extLst>
                    </a:gridCol>
                    <a:gridCol w="1067174">
                      <a:extLst>
                        <a:ext uri="{9D8B030D-6E8A-4147-A177-3AD203B41FA5}">
                          <a16:colId xmlns:a16="http://schemas.microsoft.com/office/drawing/2014/main" val="20001"/>
                        </a:ext>
                      </a:extLst>
                    </a:gridCol>
                    <a:gridCol w="1067631">
                      <a:extLst>
                        <a:ext uri="{9D8B030D-6E8A-4147-A177-3AD203B41FA5}">
                          <a16:colId xmlns:a16="http://schemas.microsoft.com/office/drawing/2014/main" val="20002"/>
                        </a:ext>
                      </a:extLst>
                    </a:gridCol>
                    <a:gridCol w="1067631">
                      <a:extLst>
                        <a:ext uri="{9D8B030D-6E8A-4147-A177-3AD203B41FA5}">
                          <a16:colId xmlns:a16="http://schemas.microsoft.com/office/drawing/2014/main" val="20003"/>
                        </a:ext>
                      </a:extLst>
                    </a:gridCol>
                  </a:tblGrid>
                  <a:tr h="697299">
                    <a:tc>
                      <a:txBody>
                        <a:bodyPr/>
                        <a:lstStyle/>
                        <a:p>
                          <a:pPr marL="0" marR="0" algn="ctr">
                            <a:lnSpc>
                              <a:spcPct val="107000"/>
                            </a:lnSpc>
                            <a:spcBef>
                              <a:spcPts val="0"/>
                            </a:spcBef>
                            <a:spcAft>
                              <a:spcPts val="0"/>
                            </a:spcAft>
                          </a:pPr>
                          <a:r>
                            <a:rPr lang="en-US" sz="2000" dirty="0">
                              <a:effectLst/>
                            </a:rPr>
                            <a:t>x</a:t>
                          </a:r>
                          <a:r>
                            <a:rPr lang="en-US" sz="2000" baseline="-25000" dirty="0">
                              <a:effectLst/>
                            </a:rPr>
                            <a:t>i</a:t>
                          </a:r>
                          <a:endParaRPr lang="en-US" sz="2000" dirty="0">
                            <a:effectLst/>
                          </a:endParaRPr>
                        </a:p>
                        <a:p>
                          <a:pPr marL="0" marR="0">
                            <a:lnSpc>
                              <a:spcPct val="107000"/>
                            </a:lnSpc>
                            <a:spcBef>
                              <a:spcPts val="0"/>
                            </a:spcBef>
                            <a:spcAft>
                              <a:spcPts val="0"/>
                            </a:spcAft>
                          </a:pPr>
                          <a:r>
                            <a:rPr lang="en-US" sz="1100" dirty="0">
                              <a:effectLst/>
                            </a:rPr>
                            <a:t> </a:t>
                          </a:r>
                        </a:p>
                        <a:p>
                          <a:pPr marL="0" marR="0" algn="r">
                            <a:lnSpc>
                              <a:spcPct val="107000"/>
                            </a:lnSpc>
                            <a:spcBef>
                              <a:spcPts val="0"/>
                            </a:spcBef>
                            <a:spcAft>
                              <a:spcPts val="0"/>
                            </a:spcAft>
                          </a:pPr>
                          <a:r>
                            <a:rPr lang="en-US" sz="1400" dirty="0">
                              <a:effectLst/>
                            </a:rPr>
                            <a:t>mm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acc>
                                  <m:accPr>
                                    <m:chr m:val="̅"/>
                                    <m:ctrlPr>
                                      <a:rPr lang="en-US" sz="2000" i="1">
                                        <a:effectLst/>
                                        <a:latin typeface="Cambria Math" panose="02040503050406030204" pitchFamily="18" charset="0"/>
                                      </a:rPr>
                                    </m:ctrlPr>
                                  </m:accPr>
                                  <m:e>
                                    <m:r>
                                      <m:rPr>
                                        <m:sty m:val="p"/>
                                      </m:rPr>
                                      <a:rPr lang="en-US" sz="2000">
                                        <a:effectLst/>
                                        <a:latin typeface="Cambria Math" panose="02040503050406030204" pitchFamily="18" charset="0"/>
                                      </a:rPr>
                                      <m:t>x</m:t>
                                    </m:r>
                                  </m:e>
                                </m:acc>
                              </m:oMath>
                            </m:oMathPara>
                          </a14:m>
                          <a:endParaRPr lang="en-US" sz="2000" dirty="0">
                            <a:effectLst/>
                          </a:endParaRPr>
                        </a:p>
                        <a:p>
                          <a:pPr marL="0" marR="0">
                            <a:lnSpc>
                              <a:spcPct val="107000"/>
                            </a:lnSpc>
                            <a:spcBef>
                              <a:spcPts val="0"/>
                            </a:spcBef>
                            <a:spcAft>
                              <a:spcPts val="0"/>
                            </a:spcAft>
                          </a:pPr>
                          <a:r>
                            <a:rPr lang="en-US" sz="1100" dirty="0">
                              <a:effectLst/>
                            </a:rPr>
                            <a:t> </a:t>
                          </a:r>
                        </a:p>
                        <a:p>
                          <a:pPr marL="0" marR="0" algn="r">
                            <a:lnSpc>
                              <a:spcPct val="107000"/>
                            </a:lnSpc>
                            <a:spcBef>
                              <a:spcPts val="0"/>
                            </a:spcBef>
                            <a:spcAft>
                              <a:spcPts val="0"/>
                            </a:spcAft>
                          </a:pPr>
                          <a:r>
                            <a:rPr lang="en-US" sz="1400" dirty="0">
                              <a:effectLst/>
                            </a:rPr>
                            <a:t>mm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d>
                                  <m:dPr>
                                    <m:ctrlPr>
                                      <a:rPr lang="en-US" sz="2000" i="1">
                                        <a:effectLst/>
                                        <a:latin typeface="Cambria Math" panose="02040503050406030204" pitchFamily="18" charset="0"/>
                                      </a:rPr>
                                    </m:ctrlPr>
                                  </m:dPr>
                                  <m:e>
                                    <m:sSub>
                                      <m:sSubPr>
                                        <m:ctrlPr>
                                          <a:rPr lang="en-US" sz="2000" i="1">
                                            <a:effectLst/>
                                            <a:latin typeface="Cambria Math" panose="02040503050406030204" pitchFamily="18" charset="0"/>
                                          </a:rPr>
                                        </m:ctrlPr>
                                      </m:sSubPr>
                                      <m:e>
                                        <m:r>
                                          <m:rPr>
                                            <m:sty m:val="p"/>
                                          </m:rPr>
                                          <a:rPr lang="en-US" sz="2000">
                                            <a:effectLst/>
                                            <a:latin typeface="Cambria Math" panose="02040503050406030204" pitchFamily="18" charset="0"/>
                                          </a:rPr>
                                          <m:t>x</m:t>
                                        </m:r>
                                      </m:e>
                                      <m:sub>
                                        <m:r>
                                          <m:rPr>
                                            <m:sty m:val="p"/>
                                          </m:rPr>
                                          <a:rPr lang="en-US" sz="2000">
                                            <a:effectLst/>
                                            <a:latin typeface="Cambria Math" panose="02040503050406030204" pitchFamily="18" charset="0"/>
                                          </a:rPr>
                                          <m:t>i</m:t>
                                        </m:r>
                                      </m:sub>
                                    </m:sSub>
                                    <m:r>
                                      <a:rPr lang="en-US" sz="2000">
                                        <a:effectLst/>
                                        <a:latin typeface="Cambria Math" panose="02040503050406030204" pitchFamily="18" charset="0"/>
                                      </a:rPr>
                                      <m:t>−</m:t>
                                    </m:r>
                                    <m:acc>
                                      <m:accPr>
                                        <m:chr m:val="̅"/>
                                        <m:ctrlPr>
                                          <a:rPr lang="en-US" sz="2000" i="1">
                                            <a:effectLst/>
                                            <a:latin typeface="Cambria Math" panose="02040503050406030204" pitchFamily="18" charset="0"/>
                                          </a:rPr>
                                        </m:ctrlPr>
                                      </m:accPr>
                                      <m:e>
                                        <m:r>
                                          <m:rPr>
                                            <m:sty m:val="p"/>
                                          </m:rPr>
                                          <a:rPr lang="en-US" sz="2000">
                                            <a:effectLst/>
                                            <a:latin typeface="Cambria Math" panose="02040503050406030204" pitchFamily="18" charset="0"/>
                                          </a:rPr>
                                          <m:t>x</m:t>
                                        </m:r>
                                      </m:e>
                                    </m:acc>
                                  </m:e>
                                </m:d>
                              </m:oMath>
                            </m:oMathPara>
                          </a14:m>
                          <a:endParaRPr lang="en-US" sz="2000" dirty="0">
                            <a:effectLst/>
                          </a:endParaRPr>
                        </a:p>
                        <a:p>
                          <a:pPr marL="0" marR="0">
                            <a:lnSpc>
                              <a:spcPct val="107000"/>
                            </a:lnSpc>
                            <a:spcBef>
                              <a:spcPts val="0"/>
                            </a:spcBef>
                            <a:spcAft>
                              <a:spcPts val="0"/>
                            </a:spcAft>
                          </a:pPr>
                          <a:r>
                            <a:rPr lang="en-US" sz="1100" dirty="0">
                              <a:effectLst/>
                            </a:rPr>
                            <a:t> </a:t>
                          </a:r>
                        </a:p>
                        <a:p>
                          <a:pPr marL="0" marR="0" algn="r">
                            <a:lnSpc>
                              <a:spcPct val="107000"/>
                            </a:lnSpc>
                            <a:spcBef>
                              <a:spcPts val="0"/>
                            </a:spcBef>
                            <a:spcAft>
                              <a:spcPts val="0"/>
                            </a:spcAft>
                          </a:pPr>
                          <a:r>
                            <a:rPr lang="en-US" sz="1400" dirty="0">
                              <a:effectLst/>
                            </a:rPr>
                            <a:t>mm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sSup>
                                  <m:sSupPr>
                                    <m:ctrlPr>
                                      <a:rPr lang="en-US" sz="1400" i="1">
                                        <a:effectLst/>
                                        <a:latin typeface="Cambria Math" panose="02040503050406030204" pitchFamily="18" charset="0"/>
                                      </a:rPr>
                                    </m:ctrlPr>
                                  </m:sSupPr>
                                  <m:e>
                                    <m:d>
                                      <m:dPr>
                                        <m:ctrlPr>
                                          <a:rPr lang="en-US" sz="1400" i="1">
                                            <a:effectLst/>
                                            <a:latin typeface="Cambria Math" panose="02040503050406030204" pitchFamily="18" charset="0"/>
                                          </a:rPr>
                                        </m:ctrlPr>
                                      </m:dPr>
                                      <m:e>
                                        <m:sSub>
                                          <m:sSubPr>
                                            <m:ctrlPr>
                                              <a:rPr lang="en-US" sz="1400" i="1">
                                                <a:effectLst/>
                                                <a:latin typeface="Cambria Math" panose="02040503050406030204" pitchFamily="18" charset="0"/>
                                              </a:rPr>
                                            </m:ctrlPr>
                                          </m:sSubPr>
                                          <m:e>
                                            <m:r>
                                              <m:rPr>
                                                <m:sty m:val="p"/>
                                              </m:rPr>
                                              <a:rPr lang="en-US" sz="1400">
                                                <a:effectLst/>
                                                <a:latin typeface="Cambria Math" panose="02040503050406030204" pitchFamily="18" charset="0"/>
                                              </a:rPr>
                                              <m:t>x</m:t>
                                            </m:r>
                                          </m:e>
                                          <m:sub>
                                            <m:r>
                                              <m:rPr>
                                                <m:sty m:val="p"/>
                                              </m:rPr>
                                              <a:rPr lang="en-US" sz="1400">
                                                <a:effectLst/>
                                                <a:latin typeface="Cambria Math" panose="02040503050406030204" pitchFamily="18" charset="0"/>
                                              </a:rPr>
                                              <m:t>i</m:t>
                                            </m:r>
                                          </m:sub>
                                        </m:sSub>
                                        <m:r>
                                          <a:rPr lang="en-US" sz="1400">
                                            <a:effectLst/>
                                            <a:latin typeface="Cambria Math" panose="02040503050406030204" pitchFamily="18" charset="0"/>
                                          </a:rPr>
                                          <m:t>−</m:t>
                                        </m:r>
                                        <m:acc>
                                          <m:accPr>
                                            <m:chr m:val="̅"/>
                                            <m:ctrlPr>
                                              <a:rPr lang="en-US" sz="1400" i="1">
                                                <a:effectLst/>
                                                <a:latin typeface="Cambria Math" panose="02040503050406030204" pitchFamily="18" charset="0"/>
                                              </a:rPr>
                                            </m:ctrlPr>
                                          </m:accPr>
                                          <m:e>
                                            <m:r>
                                              <m:rPr>
                                                <m:sty m:val="p"/>
                                              </m:rPr>
                                              <a:rPr lang="en-US" sz="1400">
                                                <a:effectLst/>
                                                <a:latin typeface="Cambria Math" panose="02040503050406030204" pitchFamily="18" charset="0"/>
                                              </a:rPr>
                                              <m:t>x</m:t>
                                            </m:r>
                                          </m:e>
                                        </m:acc>
                                      </m:e>
                                    </m:d>
                                  </m:e>
                                  <m:sup>
                                    <m:r>
                                      <a:rPr lang="en-US" sz="1400">
                                        <a:effectLst/>
                                        <a:latin typeface="Cambria Math" panose="02040503050406030204" pitchFamily="18" charset="0"/>
                                      </a:rPr>
                                      <m:t>2</m:t>
                                    </m:r>
                                  </m:sup>
                                </m:sSup>
                              </m:oMath>
                            </m:oMathPara>
                          </a14:m>
                          <a:endParaRPr lang="en-US" sz="1100" dirty="0">
                            <a:effectLst/>
                          </a:endParaRPr>
                        </a:p>
                        <a:p>
                          <a:pPr marL="0" marR="0">
                            <a:lnSpc>
                              <a:spcPct val="107000"/>
                            </a:lnSpc>
                            <a:spcBef>
                              <a:spcPts val="0"/>
                            </a:spcBef>
                            <a:spcAft>
                              <a:spcPts val="0"/>
                            </a:spcAft>
                          </a:pPr>
                          <a:r>
                            <a:rPr lang="en-US" sz="1100" dirty="0">
                              <a:effectLst/>
                            </a:rPr>
                            <a:t> </a:t>
                          </a:r>
                        </a:p>
                        <a:p>
                          <a:pPr marL="0" marR="0" algn="r">
                            <a:lnSpc>
                              <a:spcPct val="107000"/>
                            </a:lnSpc>
                            <a:spcBef>
                              <a:spcPts val="0"/>
                            </a:spcBef>
                            <a:spcAft>
                              <a:spcPts val="0"/>
                            </a:spcAft>
                          </a:pPr>
                          <a:r>
                            <a:rPr lang="en-US" sz="1400" dirty="0">
                              <a:effectLst/>
                            </a:rPr>
                            <a:t>mm</a:t>
                          </a:r>
                          <a:r>
                            <a:rPr lang="en-US" sz="1400" baseline="30000" dirty="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39358">
                    <a:tc>
                      <a:txBody>
                        <a:bodyPr/>
                        <a:lstStyle/>
                        <a:p>
                          <a:pPr marL="0" marR="0" algn="ctr">
                            <a:lnSpc>
                              <a:spcPct val="107000"/>
                            </a:lnSpc>
                            <a:spcBef>
                              <a:spcPts val="0"/>
                            </a:spcBef>
                            <a:spcAft>
                              <a:spcPts val="0"/>
                            </a:spcAft>
                          </a:pPr>
                          <a:r>
                            <a:rPr lang="en-US" sz="1600" dirty="0">
                              <a:effectLst/>
                            </a:rPr>
                            <a:t>8,26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10">
                      <a:txBody>
                        <a:bodyPr/>
                        <a:lstStyle/>
                        <a:p>
                          <a:pPr marL="0" marR="0" algn="ctr">
                            <a:lnSpc>
                              <a:spcPct val="107000"/>
                            </a:lnSpc>
                            <a:spcBef>
                              <a:spcPts val="0"/>
                            </a:spcBef>
                            <a:spcAft>
                              <a:spcPts val="0"/>
                            </a:spcAft>
                          </a:pPr>
                          <a:r>
                            <a:rPr lang="en-US" sz="1600">
                              <a:effectLst/>
                            </a:rPr>
                            <a:t>8,260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239358">
                    <a:tc>
                      <a:txBody>
                        <a:bodyPr/>
                        <a:lstStyle/>
                        <a:p>
                          <a:pPr marL="0" marR="0" algn="ctr">
                            <a:lnSpc>
                              <a:spcPct val="107000"/>
                            </a:lnSpc>
                            <a:spcBef>
                              <a:spcPts val="0"/>
                            </a:spcBef>
                            <a:spcAft>
                              <a:spcPts val="0"/>
                            </a:spcAft>
                          </a:pPr>
                          <a:r>
                            <a:rPr lang="en-US" sz="1600" dirty="0">
                              <a:effectLst/>
                            </a:rPr>
                            <a:t>8,27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239358">
                    <a:tc>
                      <a:txBody>
                        <a:bodyPr/>
                        <a:lstStyle/>
                        <a:p>
                          <a:pPr marL="0" marR="0" algn="ctr">
                            <a:lnSpc>
                              <a:spcPct val="107000"/>
                            </a:lnSpc>
                            <a:spcBef>
                              <a:spcPts val="0"/>
                            </a:spcBef>
                            <a:spcAft>
                              <a:spcPts val="0"/>
                            </a:spcAft>
                          </a:pPr>
                          <a:r>
                            <a:rPr lang="en-US" sz="1600" dirty="0">
                              <a:effectLst/>
                            </a:rPr>
                            <a:t>8,26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239358">
                    <a:tc>
                      <a:txBody>
                        <a:bodyPr/>
                        <a:lstStyle/>
                        <a:p>
                          <a:pPr marL="0" marR="0" algn="ctr">
                            <a:lnSpc>
                              <a:spcPct val="107000"/>
                            </a:lnSpc>
                            <a:spcBef>
                              <a:spcPts val="0"/>
                            </a:spcBef>
                            <a:spcAft>
                              <a:spcPts val="0"/>
                            </a:spcAft>
                          </a:pPr>
                          <a:r>
                            <a:rPr lang="en-US" sz="1600" dirty="0">
                              <a:effectLst/>
                            </a:rPr>
                            <a:t>8,28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239358">
                    <a:tc>
                      <a:txBody>
                        <a:bodyPr/>
                        <a:lstStyle/>
                        <a:p>
                          <a:pPr marL="0" marR="0" algn="ctr">
                            <a:lnSpc>
                              <a:spcPct val="107000"/>
                            </a:lnSpc>
                            <a:spcBef>
                              <a:spcPts val="0"/>
                            </a:spcBef>
                            <a:spcAft>
                              <a:spcPts val="0"/>
                            </a:spcAft>
                          </a:pPr>
                          <a:r>
                            <a:rPr lang="en-US" sz="1600" dirty="0">
                              <a:effectLst/>
                            </a:rPr>
                            <a:t>8,23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239358">
                    <a:tc>
                      <a:txBody>
                        <a:bodyPr/>
                        <a:lstStyle/>
                        <a:p>
                          <a:pPr marL="0" marR="0" algn="ctr">
                            <a:lnSpc>
                              <a:spcPct val="107000"/>
                            </a:lnSpc>
                            <a:spcBef>
                              <a:spcPts val="0"/>
                            </a:spcBef>
                            <a:spcAft>
                              <a:spcPts val="0"/>
                            </a:spcAft>
                          </a:pPr>
                          <a:r>
                            <a:rPr lang="en-US" sz="1600" dirty="0">
                              <a:effectLst/>
                            </a:rPr>
                            <a:t>8,26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239358">
                    <a:tc>
                      <a:txBody>
                        <a:bodyPr/>
                        <a:lstStyle/>
                        <a:p>
                          <a:pPr marL="0" marR="0" algn="ctr">
                            <a:lnSpc>
                              <a:spcPct val="107000"/>
                            </a:lnSpc>
                            <a:spcBef>
                              <a:spcPts val="0"/>
                            </a:spcBef>
                            <a:spcAft>
                              <a:spcPts val="0"/>
                            </a:spcAft>
                          </a:pPr>
                          <a:r>
                            <a:rPr lang="en-US" sz="1600" dirty="0">
                              <a:effectLst/>
                            </a:rPr>
                            <a:t>8,27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239358">
                    <a:tc>
                      <a:txBody>
                        <a:bodyPr/>
                        <a:lstStyle/>
                        <a:p>
                          <a:pPr marL="0" marR="0" algn="ctr">
                            <a:lnSpc>
                              <a:spcPct val="107000"/>
                            </a:lnSpc>
                            <a:spcBef>
                              <a:spcPts val="0"/>
                            </a:spcBef>
                            <a:spcAft>
                              <a:spcPts val="0"/>
                            </a:spcAft>
                          </a:pPr>
                          <a:r>
                            <a:rPr lang="en-US" sz="1600" dirty="0">
                              <a:effectLst/>
                            </a:rPr>
                            <a:t>8,26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239358">
                    <a:tc>
                      <a:txBody>
                        <a:bodyPr/>
                        <a:lstStyle/>
                        <a:p>
                          <a:pPr marL="0" marR="0" algn="ctr">
                            <a:lnSpc>
                              <a:spcPct val="107000"/>
                            </a:lnSpc>
                            <a:spcBef>
                              <a:spcPts val="0"/>
                            </a:spcBef>
                            <a:spcAft>
                              <a:spcPts val="0"/>
                            </a:spcAft>
                          </a:pPr>
                          <a:r>
                            <a:rPr lang="en-US" sz="1600" dirty="0">
                              <a:effectLst/>
                            </a:rPr>
                            <a:t>8,25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dirty="0">
                              <a:effectLst/>
                            </a:rPr>
                            <a:t>-0,01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0,0001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239358">
                    <a:tc>
                      <a:txBody>
                        <a:bodyPr/>
                        <a:lstStyle/>
                        <a:p>
                          <a:pPr marL="0" marR="0" algn="ctr">
                            <a:lnSpc>
                              <a:spcPct val="107000"/>
                            </a:lnSpc>
                            <a:spcBef>
                              <a:spcPts val="0"/>
                            </a:spcBef>
                            <a:spcAft>
                              <a:spcPts val="0"/>
                            </a:spcAft>
                          </a:pPr>
                          <a:r>
                            <a:rPr lang="en-US" sz="1600" dirty="0">
                              <a:effectLst/>
                            </a:rPr>
                            <a:t>8,26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dirty="0">
                              <a:effectLst/>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0,0000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r h="725549">
                    <a:tc gridSpan="3">
                      <a:txBody>
                        <a:bodyPr/>
                        <a:lstStyle/>
                        <a:p>
                          <a:pPr marL="0" marR="0" algn="r">
                            <a:lnSpc>
                              <a:spcPct val="100000"/>
                            </a:lnSpc>
                            <a:spcBef>
                              <a:spcPts val="1200"/>
                            </a:spcBef>
                            <a:spcAft>
                              <a:spcPts val="0"/>
                            </a:spcAft>
                          </a:pPr>
                          <a14:m>
                            <m:oMath xmlns:m="http://schemas.openxmlformats.org/officeDocument/2006/math">
                              <m:nary>
                                <m:naryPr>
                                  <m:chr m:val="∑"/>
                                  <m:limLoc m:val="subSup"/>
                                  <m:ctrlPr>
                                    <a:rPr lang="en-US" sz="2000" i="1">
                                      <a:effectLst/>
                                      <a:latin typeface="Cambria Math" panose="02040503050406030204" pitchFamily="18" charset="0"/>
                                    </a:rPr>
                                  </m:ctrlPr>
                                </m:naryPr>
                                <m:sub>
                                  <m:r>
                                    <a:rPr lang="en-US" sz="2000">
                                      <a:effectLst/>
                                      <a:latin typeface="Cambria Math" panose="02040503050406030204" pitchFamily="18" charset="0"/>
                                    </a:rPr>
                                    <m:t>𝑖</m:t>
                                  </m:r>
                                  <m:r>
                                    <a:rPr lang="en-US" sz="2000">
                                      <a:effectLst/>
                                      <a:latin typeface="Cambria Math" panose="02040503050406030204" pitchFamily="18" charset="0"/>
                                    </a:rPr>
                                    <m:t>=1</m:t>
                                  </m:r>
                                </m:sub>
                                <m:sup>
                                  <m:r>
                                    <a:rPr lang="en-US" sz="2000">
                                      <a:effectLst/>
                                      <a:latin typeface="Cambria Math" panose="02040503050406030204" pitchFamily="18" charset="0"/>
                                    </a:rPr>
                                    <m:t>𝑁</m:t>
                                  </m:r>
                                </m:sup>
                                <m:e>
                                  <m:sSup>
                                    <m:sSupPr>
                                      <m:ctrlPr>
                                        <a:rPr lang="en-US" sz="2000" i="1">
                                          <a:effectLst/>
                                          <a:latin typeface="Cambria Math" panose="02040503050406030204" pitchFamily="18" charset="0"/>
                                        </a:rPr>
                                      </m:ctrlPr>
                                    </m:sSupPr>
                                    <m:e>
                                      <m:d>
                                        <m:dPr>
                                          <m:ctrlPr>
                                            <a:rPr lang="en-US" sz="2000" i="1">
                                              <a:effectLst/>
                                              <a:latin typeface="Cambria Math" panose="02040503050406030204" pitchFamily="18" charset="0"/>
                                            </a:rPr>
                                          </m:ctrlPr>
                                        </m:dPr>
                                        <m:e>
                                          <m:sSub>
                                            <m:sSubPr>
                                              <m:ctrlPr>
                                                <a:rPr lang="en-US" sz="2000" i="1">
                                                  <a:effectLst/>
                                                  <a:latin typeface="Cambria Math" panose="02040503050406030204" pitchFamily="18" charset="0"/>
                                                </a:rPr>
                                              </m:ctrlPr>
                                            </m:sSubPr>
                                            <m:e>
                                              <m:r>
                                                <m:rPr>
                                                  <m:sty m:val="p"/>
                                                </m:rPr>
                                                <a:rPr lang="en-US" sz="2000">
                                                  <a:effectLst/>
                                                  <a:latin typeface="Cambria Math" panose="02040503050406030204" pitchFamily="18" charset="0"/>
                                                </a:rPr>
                                                <m:t>x</m:t>
                                              </m:r>
                                            </m:e>
                                            <m:sub>
                                              <m:r>
                                                <m:rPr>
                                                  <m:sty m:val="p"/>
                                                </m:rPr>
                                                <a:rPr lang="en-US" sz="2000">
                                                  <a:effectLst/>
                                                  <a:latin typeface="Cambria Math" panose="02040503050406030204" pitchFamily="18" charset="0"/>
                                                </a:rPr>
                                                <m:t>i</m:t>
                                              </m:r>
                                            </m:sub>
                                          </m:sSub>
                                          <m:r>
                                            <a:rPr lang="en-US" sz="2000">
                                              <a:effectLst/>
                                              <a:latin typeface="Cambria Math" panose="02040503050406030204" pitchFamily="18" charset="0"/>
                                            </a:rPr>
                                            <m:t>−</m:t>
                                          </m:r>
                                          <m:acc>
                                            <m:accPr>
                                              <m:chr m:val="̅"/>
                                              <m:ctrlPr>
                                                <a:rPr lang="en-US" sz="2000" i="1">
                                                  <a:effectLst/>
                                                  <a:latin typeface="Cambria Math" panose="02040503050406030204" pitchFamily="18" charset="0"/>
                                                </a:rPr>
                                              </m:ctrlPr>
                                            </m:accPr>
                                            <m:e>
                                              <m:r>
                                                <m:rPr>
                                                  <m:sty m:val="p"/>
                                                </m:rPr>
                                                <a:rPr lang="en-US" sz="2000">
                                                  <a:effectLst/>
                                                  <a:latin typeface="Cambria Math" panose="02040503050406030204" pitchFamily="18" charset="0"/>
                                                </a:rPr>
                                                <m:t>x</m:t>
                                              </m:r>
                                            </m:e>
                                          </m:acc>
                                        </m:e>
                                      </m:d>
                                    </m:e>
                                    <m:sup>
                                      <m:r>
                                        <a:rPr lang="en-US" sz="2000">
                                          <a:effectLst/>
                                          <a:latin typeface="Cambria Math" panose="02040503050406030204" pitchFamily="18" charset="0"/>
                                        </a:rPr>
                                        <m:t>2</m:t>
                                      </m:r>
                                    </m:sup>
                                  </m:sSup>
                                </m:e>
                              </m:nary>
                              <m:r>
                                <a:rPr lang="en-US" sz="2000">
                                  <a:effectLst/>
                                  <a:latin typeface="Cambria Math" panose="02040503050406030204" pitchFamily="18" charset="0"/>
                                </a:rPr>
                                <m:t>=</m:t>
                              </m:r>
                            </m:oMath>
                          </a14:m>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gn="ctr">
                            <a:lnSpc>
                              <a:spcPct val="100000"/>
                            </a:lnSpc>
                            <a:spcBef>
                              <a:spcPts val="0"/>
                            </a:spcBef>
                            <a:spcAft>
                              <a:spcPts val="0"/>
                            </a:spcAft>
                          </a:pPr>
                          <a:r>
                            <a:rPr lang="en-US" sz="1600" dirty="0">
                              <a:effectLst/>
                            </a:rPr>
                            <a:t>0,0016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1"/>
                      </a:ext>
                    </a:extLst>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3345123398"/>
                  </p:ext>
                </p:extLst>
              </p:nvPr>
            </p:nvGraphicFramePr>
            <p:xfrm>
              <a:off x="2459347" y="1484784"/>
              <a:ext cx="4056274" cy="3928426"/>
            </p:xfrm>
            <a:graphic>
              <a:graphicData uri="http://schemas.openxmlformats.org/drawingml/2006/table">
                <a:tbl>
                  <a:tblPr firstRow="1" firstCol="1" bandRow="1">
                    <a:tableStyleId>{00A15C55-8517-42AA-B614-E9B94910E393}</a:tableStyleId>
                  </a:tblPr>
                  <a:tblGrid>
                    <a:gridCol w="853838"/>
                    <a:gridCol w="1067174"/>
                    <a:gridCol w="1067631"/>
                    <a:gridCol w="1067631"/>
                  </a:tblGrid>
                  <a:tr h="722567">
                    <a:tc>
                      <a:txBody>
                        <a:bodyPr/>
                        <a:lstStyle/>
                        <a:p>
                          <a:pPr marL="0" marR="0" algn="ctr">
                            <a:lnSpc>
                              <a:spcPct val="107000"/>
                            </a:lnSpc>
                            <a:spcBef>
                              <a:spcPts val="0"/>
                            </a:spcBef>
                            <a:spcAft>
                              <a:spcPts val="0"/>
                            </a:spcAft>
                          </a:pPr>
                          <a:r>
                            <a:rPr lang="en-US" sz="2000" dirty="0">
                              <a:effectLst/>
                            </a:rPr>
                            <a:t>x</a:t>
                          </a:r>
                          <a:r>
                            <a:rPr lang="en-US" sz="2000" baseline="-25000" dirty="0">
                              <a:effectLst/>
                            </a:rPr>
                            <a:t>i</a:t>
                          </a:r>
                          <a:endParaRPr lang="en-US" sz="2000" dirty="0">
                            <a:effectLst/>
                          </a:endParaRPr>
                        </a:p>
                        <a:p>
                          <a:pPr marL="0" marR="0">
                            <a:lnSpc>
                              <a:spcPct val="107000"/>
                            </a:lnSpc>
                            <a:spcBef>
                              <a:spcPts val="0"/>
                            </a:spcBef>
                            <a:spcAft>
                              <a:spcPts val="0"/>
                            </a:spcAft>
                          </a:pPr>
                          <a:r>
                            <a:rPr lang="en-US" sz="1100" dirty="0">
                              <a:effectLst/>
                            </a:rPr>
                            <a:t> </a:t>
                          </a:r>
                        </a:p>
                        <a:p>
                          <a:pPr marL="0" marR="0" algn="r">
                            <a:lnSpc>
                              <a:spcPct val="107000"/>
                            </a:lnSpc>
                            <a:spcBef>
                              <a:spcPts val="0"/>
                            </a:spcBef>
                            <a:spcAft>
                              <a:spcPts val="0"/>
                            </a:spcAft>
                          </a:pPr>
                          <a:r>
                            <a:rPr lang="en-US" sz="1400" dirty="0">
                              <a:effectLst/>
                            </a:rPr>
                            <a:t>mm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a:p>
                      </a:txBody>
                      <a:tcPr marL="68580" marR="68580" marT="0" marB="0">
                        <a:blipFill rotWithShape="0">
                          <a:blip r:embed="rId3"/>
                          <a:stretch>
                            <a:fillRect l="-80571" t="-10084" r="-203429" b="-522689"/>
                          </a:stretch>
                        </a:blipFill>
                      </a:tcPr>
                    </a:tc>
                    <a:tc>
                      <a:txBody>
                        <a:bodyPr/>
                        <a:lstStyle/>
                        <a:p>
                          <a:endParaRPr lang="en-US"/>
                        </a:p>
                      </a:txBody>
                      <a:tcPr marL="68580" marR="68580" marT="0" marB="0">
                        <a:blipFill rotWithShape="0">
                          <a:blip r:embed="rId3"/>
                          <a:stretch>
                            <a:fillRect l="-179545" t="-10084" r="-102273" b="-522689"/>
                          </a:stretch>
                        </a:blipFill>
                      </a:tcPr>
                    </a:tc>
                    <a:tc>
                      <a:txBody>
                        <a:bodyPr/>
                        <a:lstStyle/>
                        <a:p>
                          <a:endParaRPr lang="en-US"/>
                        </a:p>
                      </a:txBody>
                      <a:tcPr marL="68580" marR="68580" marT="0" marB="0">
                        <a:blipFill rotWithShape="0">
                          <a:blip r:embed="rId3"/>
                          <a:stretch>
                            <a:fillRect l="-281143" t="-10084" r="-2857" b="-522689"/>
                          </a:stretch>
                        </a:blipFill>
                      </a:tcPr>
                    </a:tc>
                  </a:tr>
                  <a:tr h="248031">
                    <a:tc>
                      <a:txBody>
                        <a:bodyPr/>
                        <a:lstStyle/>
                        <a:p>
                          <a:pPr marL="0" marR="0" algn="ctr">
                            <a:lnSpc>
                              <a:spcPct val="107000"/>
                            </a:lnSpc>
                            <a:spcBef>
                              <a:spcPts val="0"/>
                            </a:spcBef>
                            <a:spcAft>
                              <a:spcPts val="0"/>
                            </a:spcAft>
                          </a:pPr>
                          <a:r>
                            <a:rPr lang="en-US" sz="1600" dirty="0">
                              <a:effectLst/>
                            </a:rPr>
                            <a:t>8,26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10">
                      <a:txBody>
                        <a:bodyPr/>
                        <a:lstStyle/>
                        <a:p>
                          <a:pPr marL="0" marR="0" algn="ctr">
                            <a:lnSpc>
                              <a:spcPct val="107000"/>
                            </a:lnSpc>
                            <a:spcBef>
                              <a:spcPts val="0"/>
                            </a:spcBef>
                            <a:spcAft>
                              <a:spcPts val="0"/>
                            </a:spcAft>
                          </a:pPr>
                          <a:r>
                            <a:rPr lang="en-US" sz="1600">
                              <a:effectLst/>
                            </a:rPr>
                            <a:t>8,260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8031">
                    <a:tc>
                      <a:txBody>
                        <a:bodyPr/>
                        <a:lstStyle/>
                        <a:p>
                          <a:pPr marL="0" marR="0" algn="ctr">
                            <a:lnSpc>
                              <a:spcPct val="107000"/>
                            </a:lnSpc>
                            <a:spcBef>
                              <a:spcPts val="0"/>
                            </a:spcBef>
                            <a:spcAft>
                              <a:spcPts val="0"/>
                            </a:spcAft>
                          </a:pPr>
                          <a:r>
                            <a:rPr lang="en-US" sz="1600" dirty="0">
                              <a:effectLst/>
                            </a:rPr>
                            <a:t>8,27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8031">
                    <a:tc>
                      <a:txBody>
                        <a:bodyPr/>
                        <a:lstStyle/>
                        <a:p>
                          <a:pPr marL="0" marR="0" algn="ctr">
                            <a:lnSpc>
                              <a:spcPct val="107000"/>
                            </a:lnSpc>
                            <a:spcBef>
                              <a:spcPts val="0"/>
                            </a:spcBef>
                            <a:spcAft>
                              <a:spcPts val="0"/>
                            </a:spcAft>
                          </a:pPr>
                          <a:r>
                            <a:rPr lang="en-US" sz="1600" dirty="0">
                              <a:effectLst/>
                            </a:rPr>
                            <a:t>8,26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8031">
                    <a:tc>
                      <a:txBody>
                        <a:bodyPr/>
                        <a:lstStyle/>
                        <a:p>
                          <a:pPr marL="0" marR="0" algn="ctr">
                            <a:lnSpc>
                              <a:spcPct val="107000"/>
                            </a:lnSpc>
                            <a:spcBef>
                              <a:spcPts val="0"/>
                            </a:spcBef>
                            <a:spcAft>
                              <a:spcPts val="0"/>
                            </a:spcAft>
                          </a:pPr>
                          <a:r>
                            <a:rPr lang="en-US" sz="1600" dirty="0">
                              <a:effectLst/>
                            </a:rPr>
                            <a:t>8,28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8031">
                    <a:tc>
                      <a:txBody>
                        <a:bodyPr/>
                        <a:lstStyle/>
                        <a:p>
                          <a:pPr marL="0" marR="0" algn="ctr">
                            <a:lnSpc>
                              <a:spcPct val="107000"/>
                            </a:lnSpc>
                            <a:spcBef>
                              <a:spcPts val="0"/>
                            </a:spcBef>
                            <a:spcAft>
                              <a:spcPts val="0"/>
                            </a:spcAft>
                          </a:pPr>
                          <a:r>
                            <a:rPr lang="en-US" sz="1600" dirty="0">
                              <a:effectLst/>
                            </a:rPr>
                            <a:t>8,23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8031">
                    <a:tc>
                      <a:txBody>
                        <a:bodyPr/>
                        <a:lstStyle/>
                        <a:p>
                          <a:pPr marL="0" marR="0" algn="ctr">
                            <a:lnSpc>
                              <a:spcPct val="107000"/>
                            </a:lnSpc>
                            <a:spcBef>
                              <a:spcPts val="0"/>
                            </a:spcBef>
                            <a:spcAft>
                              <a:spcPts val="0"/>
                            </a:spcAft>
                          </a:pPr>
                          <a:r>
                            <a:rPr lang="en-US" sz="1600" dirty="0">
                              <a:effectLst/>
                            </a:rPr>
                            <a:t>8,26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8031">
                    <a:tc>
                      <a:txBody>
                        <a:bodyPr/>
                        <a:lstStyle/>
                        <a:p>
                          <a:pPr marL="0" marR="0" algn="ctr">
                            <a:lnSpc>
                              <a:spcPct val="107000"/>
                            </a:lnSpc>
                            <a:spcBef>
                              <a:spcPts val="0"/>
                            </a:spcBef>
                            <a:spcAft>
                              <a:spcPts val="0"/>
                            </a:spcAft>
                          </a:pPr>
                          <a:r>
                            <a:rPr lang="en-US" sz="1600" dirty="0">
                              <a:effectLst/>
                            </a:rPr>
                            <a:t>8,27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8031">
                    <a:tc>
                      <a:txBody>
                        <a:bodyPr/>
                        <a:lstStyle/>
                        <a:p>
                          <a:pPr marL="0" marR="0" algn="ctr">
                            <a:lnSpc>
                              <a:spcPct val="107000"/>
                            </a:lnSpc>
                            <a:spcBef>
                              <a:spcPts val="0"/>
                            </a:spcBef>
                            <a:spcAft>
                              <a:spcPts val="0"/>
                            </a:spcAft>
                          </a:pPr>
                          <a:r>
                            <a:rPr lang="en-US" sz="1600" dirty="0">
                              <a:effectLst/>
                            </a:rPr>
                            <a:t>8,26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8031">
                    <a:tc>
                      <a:txBody>
                        <a:bodyPr/>
                        <a:lstStyle/>
                        <a:p>
                          <a:pPr marL="0" marR="0" algn="ctr">
                            <a:lnSpc>
                              <a:spcPct val="107000"/>
                            </a:lnSpc>
                            <a:spcBef>
                              <a:spcPts val="0"/>
                            </a:spcBef>
                            <a:spcAft>
                              <a:spcPts val="0"/>
                            </a:spcAft>
                          </a:pPr>
                          <a:r>
                            <a:rPr lang="en-US" sz="1600" dirty="0">
                              <a:effectLst/>
                            </a:rPr>
                            <a:t>8,25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dirty="0">
                              <a:effectLst/>
                            </a:rPr>
                            <a:t>-0,01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0,0001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8031">
                    <a:tc>
                      <a:txBody>
                        <a:bodyPr/>
                        <a:lstStyle/>
                        <a:p>
                          <a:pPr marL="0" marR="0" algn="ctr">
                            <a:lnSpc>
                              <a:spcPct val="107000"/>
                            </a:lnSpc>
                            <a:spcBef>
                              <a:spcPts val="0"/>
                            </a:spcBef>
                            <a:spcAft>
                              <a:spcPts val="0"/>
                            </a:spcAft>
                          </a:pPr>
                          <a:r>
                            <a:rPr lang="en-US" sz="1600" dirty="0">
                              <a:effectLst/>
                            </a:rPr>
                            <a:t>8,26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dirty="0">
                              <a:effectLst/>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0,0000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25549">
                    <a:tc gridSpan="3">
                      <a:txBody>
                        <a:bodyPr/>
                        <a:lstStyle/>
                        <a:p>
                          <a:endParaRPr lang="en-US"/>
                        </a:p>
                      </a:txBody>
                      <a:tcPr marL="68580" marR="68580" marT="0" marB="0" anchor="ctr">
                        <a:blipFill rotWithShape="0">
                          <a:blip r:embed="rId3"/>
                          <a:stretch>
                            <a:fillRect l="-204" t="-452101" r="-36660" b="-80672"/>
                          </a:stretch>
                        </a:blipFill>
                      </a:tcPr>
                    </a:tc>
                    <a:tc hMerge="1">
                      <a:txBody>
                        <a:bodyPr/>
                        <a:lstStyle/>
                        <a:p>
                          <a:endParaRPr lang="en-US"/>
                        </a:p>
                      </a:txBody>
                      <a:tcPr/>
                    </a:tc>
                    <a:tc hMerge="1">
                      <a:txBody>
                        <a:bodyPr/>
                        <a:lstStyle/>
                        <a:p>
                          <a:endParaRPr lang="en-US"/>
                        </a:p>
                      </a:txBody>
                      <a:tcPr/>
                    </a:tc>
                    <a:tc>
                      <a:txBody>
                        <a:bodyPr/>
                        <a:lstStyle/>
                        <a:p>
                          <a:pPr marL="0" marR="0" algn="ctr">
                            <a:lnSpc>
                              <a:spcPct val="100000"/>
                            </a:lnSpc>
                            <a:spcBef>
                              <a:spcPts val="0"/>
                            </a:spcBef>
                            <a:spcAft>
                              <a:spcPts val="0"/>
                            </a:spcAft>
                          </a:pPr>
                          <a:r>
                            <a:rPr lang="en-US" sz="1600" dirty="0">
                              <a:effectLst/>
                            </a:rPr>
                            <a:t>0,0016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mc:Fallback>
      </mc:AlternateContent>
      <p:sp>
        <p:nvSpPr>
          <p:cNvPr id="4099" name="Rectangle 2" descr="Large confetti">
            <a:extLst>
              <a:ext uri="{FF2B5EF4-FFF2-40B4-BE49-F238E27FC236}">
                <a16:creationId xmlns:a16="http://schemas.microsoft.com/office/drawing/2014/main" id="{06934DD5-3C6A-41E3-A452-5F90F8431B1A}"/>
              </a:ext>
            </a:extLst>
          </p:cNvPr>
          <p:cNvSpPr>
            <a:spLocks noGrp="1" noChangeArrowheads="1"/>
          </p:cNvSpPr>
          <p:nvPr>
            <p:ph type="title"/>
          </p:nvPr>
        </p:nvSpPr>
        <p:spPr/>
        <p:txBody>
          <a:bodyPr anchor="ctr"/>
          <a:lstStyle/>
          <a:p>
            <a:pPr algn="ctr" eaLnBrk="1" hangingPunct="1"/>
            <a:r>
              <a:rPr lang="el-GR" altLang="el-GR" sz="4000" dirty="0">
                <a:solidFill>
                  <a:schemeClr val="bg1"/>
                </a:solidFill>
              </a:rPr>
              <a:t>ΑΡΙΘΜΗΤΙΚΗ ΕΦΑΡΜΟΓΗ</a:t>
            </a:r>
          </a:p>
        </p:txBody>
      </p:sp>
      <p:graphicFrame>
        <p:nvGraphicFramePr>
          <p:cNvPr id="4098" name="Object 9">
            <a:extLst>
              <a:ext uri="{FF2B5EF4-FFF2-40B4-BE49-F238E27FC236}">
                <a16:creationId xmlns:a16="http://schemas.microsoft.com/office/drawing/2014/main" id="{E33783D9-630D-440B-ABC0-CB9A04942771}"/>
              </a:ext>
            </a:extLst>
          </p:cNvPr>
          <p:cNvGraphicFramePr>
            <a:graphicFrameLocks noChangeAspect="1"/>
          </p:cNvGraphicFramePr>
          <p:nvPr>
            <p:extLst>
              <p:ext uri="{D42A27DB-BD31-4B8C-83A1-F6EECF244321}">
                <p14:modId xmlns:p14="http://schemas.microsoft.com/office/powerpoint/2010/main" val="146756317"/>
              </p:ext>
            </p:extLst>
          </p:nvPr>
        </p:nvGraphicFramePr>
        <p:xfrm>
          <a:off x="2555875" y="5445224"/>
          <a:ext cx="3981450" cy="557212"/>
        </p:xfrm>
        <a:graphic>
          <a:graphicData uri="http://schemas.openxmlformats.org/presentationml/2006/ole">
            <mc:AlternateContent xmlns:mc="http://schemas.openxmlformats.org/markup-compatibility/2006">
              <mc:Choice xmlns:v="urn:schemas-microsoft-com:vml" Requires="v">
                <p:oleObj name="Equation" r:id="rId4" imgW="2171700" imgH="304800" progId="Equation.DSMT4">
                  <p:embed/>
                </p:oleObj>
              </mc:Choice>
              <mc:Fallback>
                <p:oleObj name="Equation" r:id="rId4" imgW="2171700" imgH="304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875" y="5445224"/>
                        <a:ext cx="3981450" cy="557212"/>
                      </a:xfrm>
                      <a:prstGeom prst="rect">
                        <a:avLst/>
                      </a:prstGeom>
                      <a:solidFill>
                        <a:srgbClr val="858585"/>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7" name="AutoShape 5">
            <a:extLst>
              <a:ext uri="{FF2B5EF4-FFF2-40B4-BE49-F238E27FC236}">
                <a16:creationId xmlns:a16="http://schemas.microsoft.com/office/drawing/2014/main" id="{76CF04B3-9EA5-4DF2-8615-1C4C68A57DB4}"/>
              </a:ext>
            </a:extLst>
          </p:cNvPr>
          <p:cNvSpPr>
            <a:spLocks noChangeArrowheads="1"/>
          </p:cNvSpPr>
          <p:nvPr/>
        </p:nvSpPr>
        <p:spPr bwMode="auto">
          <a:xfrm>
            <a:off x="7164288" y="4005064"/>
            <a:ext cx="1524000" cy="1143000"/>
          </a:xfrm>
          <a:prstGeom prst="wedgeRectCallout">
            <a:avLst>
              <a:gd name="adj1" fmla="val -138833"/>
              <a:gd name="adj2" fmla="val 90995"/>
            </a:avLst>
          </a:prstGeom>
          <a:solidFill>
            <a:schemeClr val="tx2">
              <a:lumMod val="60000"/>
              <a:lumOff val="40000"/>
            </a:schemeClr>
          </a:solidFill>
          <a:ln w="9525">
            <a:solidFill>
              <a:schemeClr val="tx1"/>
            </a:solidFill>
            <a:miter lim="800000"/>
            <a:headEnd/>
            <a:tailEnd/>
          </a:ln>
        </p:spPr>
        <p:txBody>
          <a:bodyPr/>
          <a:lstStyle/>
          <a:p>
            <a:pPr eaLnBrk="0" hangingPunct="0">
              <a:spcBef>
                <a:spcPct val="50000"/>
              </a:spcBef>
              <a:defRPr/>
            </a:pPr>
            <a:r>
              <a:rPr lang="el-GR" sz="1400" b="1" dirty="0">
                <a:solidFill>
                  <a:schemeClr val="accent3">
                    <a:lumMod val="50000"/>
                  </a:schemeClr>
                </a:solidFill>
              </a:rPr>
              <a:t>ΜΟΝΟ ΕΝΑ ΣΗΜΑΝΤΙΚΟ ΨΗΦΙΟ ΣΤΟ ΣΦΑΛΜΑ</a:t>
            </a:r>
          </a:p>
        </p:txBody>
      </p:sp>
      <p:sp>
        <p:nvSpPr>
          <p:cNvPr id="5128" name="AutoShape 7">
            <a:extLst>
              <a:ext uri="{FF2B5EF4-FFF2-40B4-BE49-F238E27FC236}">
                <a16:creationId xmlns:a16="http://schemas.microsoft.com/office/drawing/2014/main" id="{71D6C079-953B-4851-B708-684F0D4E6778}"/>
              </a:ext>
            </a:extLst>
          </p:cNvPr>
          <p:cNvSpPr>
            <a:spLocks noChangeArrowheads="1"/>
          </p:cNvSpPr>
          <p:nvPr/>
        </p:nvSpPr>
        <p:spPr bwMode="auto">
          <a:xfrm rot="10800000">
            <a:off x="179388" y="4149080"/>
            <a:ext cx="1835150" cy="1328738"/>
          </a:xfrm>
          <a:prstGeom prst="wedgeRectCallout">
            <a:avLst>
              <a:gd name="adj1" fmla="val -156796"/>
              <a:gd name="adj2" fmla="val -63259"/>
            </a:avLst>
          </a:prstGeom>
          <a:solidFill>
            <a:schemeClr val="tx2">
              <a:lumMod val="60000"/>
              <a:lumOff val="40000"/>
            </a:schemeClr>
          </a:solidFill>
          <a:ln w="9525">
            <a:solidFill>
              <a:schemeClr val="tx1"/>
            </a:solidFill>
            <a:miter lim="800000"/>
            <a:headEnd/>
            <a:tailEnd/>
          </a:ln>
        </p:spPr>
        <p:txBody>
          <a:bodyPr rot="10800000"/>
          <a:lstStyle/>
          <a:p>
            <a:pPr eaLnBrk="0" hangingPunct="0">
              <a:spcBef>
                <a:spcPct val="50000"/>
              </a:spcBef>
              <a:defRPr/>
            </a:pPr>
            <a:r>
              <a:rPr lang="el-GR" sz="1400" b="1" dirty="0">
                <a:solidFill>
                  <a:schemeClr val="accent3">
                    <a:lumMod val="50000"/>
                  </a:schemeClr>
                </a:solidFill>
              </a:rPr>
              <a:t>Η ΜΕΣΗ ΤΙΜΗ ΔΙΑΤΗΡΕΊ ΤΟΣΑ ΔΕΚΑΔΙΚΑ ΨΗΦΙΑ ΟΣΑ ΚΑΙ ΤΟ ΣΦΑΛΜΑ</a:t>
            </a:r>
          </a:p>
          <a:p>
            <a:pPr algn="ctr">
              <a:defRPr/>
            </a:pPr>
            <a:endParaRPr lang="el-GR" sz="1400" b="1" dirty="0">
              <a:solidFill>
                <a:srgbClr val="FF0000"/>
              </a:solidFill>
            </a:endParaRPr>
          </a:p>
          <a:p>
            <a:pPr algn="ctr">
              <a:defRPr/>
            </a:pPr>
            <a:endParaRPr lang="el-GR" sz="2800" dirty="0">
              <a:solidFill>
                <a:srgbClr val="FF0000"/>
              </a:solidFill>
              <a:latin typeface="Tahoma" pitchFamily="34" charset="0"/>
            </a:endParaRPr>
          </a:p>
        </p:txBody>
      </p:sp>
      <p:pic>
        <p:nvPicPr>
          <p:cNvPr id="5129" name="Picture 10">
            <a:extLst>
              <a:ext uri="{FF2B5EF4-FFF2-40B4-BE49-F238E27FC236}">
                <a16:creationId xmlns:a16="http://schemas.microsoft.com/office/drawing/2014/main" id="{879DAAC5-9727-43B4-8769-75050DD9B5A2}"/>
              </a:ext>
            </a:extLst>
          </p:cNvPr>
          <p:cNvPicPr>
            <a:picLocks noChangeAspect="1" noChangeArrowheads="1"/>
          </p:cNvPicPr>
          <p:nvPr/>
        </p:nvPicPr>
        <p:blipFill>
          <a:blip r:embed="rId6"/>
          <a:srcRect/>
          <a:stretch>
            <a:fillRect/>
          </a:stretch>
        </p:blipFill>
        <p:spPr bwMode="auto">
          <a:xfrm>
            <a:off x="6931416" y="2917236"/>
            <a:ext cx="1728787" cy="463550"/>
          </a:xfrm>
          <a:prstGeom prst="rect">
            <a:avLst/>
          </a:prstGeom>
          <a:solidFill>
            <a:schemeClr val="tx2">
              <a:lumMod val="60000"/>
              <a:lumOff val="40000"/>
            </a:schemeClr>
          </a:solidFill>
          <a:ln>
            <a:noFill/>
          </a:ln>
        </p:spPr>
      </p:pic>
      <p:sp>
        <p:nvSpPr>
          <p:cNvPr id="2" name="Θέση υποσέλιδου 1">
            <a:extLst>
              <a:ext uri="{FF2B5EF4-FFF2-40B4-BE49-F238E27FC236}">
                <a16:creationId xmlns:a16="http://schemas.microsoft.com/office/drawing/2014/main" id="{1333AC5A-FC45-4D4E-A9D4-9B865DADB171}"/>
              </a:ext>
            </a:extLst>
          </p:cNvPr>
          <p:cNvSpPr>
            <a:spLocks noGrp="1"/>
          </p:cNvSpPr>
          <p:nvPr>
            <p:ph type="ftr" sz="quarter" idx="11"/>
          </p:nvPr>
        </p:nvSpPr>
        <p:spPr/>
        <p:txBody>
          <a:bodyPr/>
          <a:lstStyle/>
          <a:p>
            <a:pPr>
              <a:defRPr/>
            </a:pPr>
            <a:r>
              <a:rPr lang="el-GR" dirty="0"/>
              <a:t>Πανεπιστήμιο Δυτικής Αττικής -Μ.ΠΗΛΑΚΟΥΤΑ</a:t>
            </a:r>
          </a:p>
        </p:txBody>
      </p:sp>
      <p:sp>
        <p:nvSpPr>
          <p:cNvPr id="3" name="Θέση αριθμού διαφάνειας 2">
            <a:extLst>
              <a:ext uri="{FF2B5EF4-FFF2-40B4-BE49-F238E27FC236}">
                <a16:creationId xmlns:a16="http://schemas.microsoft.com/office/drawing/2014/main" id="{354EFE8C-FCC8-4C5D-9FA5-976DDBB02352}"/>
              </a:ext>
            </a:extLst>
          </p:cNvPr>
          <p:cNvSpPr>
            <a:spLocks noGrp="1"/>
          </p:cNvSpPr>
          <p:nvPr>
            <p:ph type="sldNum" sz="quarter" idx="12"/>
          </p:nvPr>
        </p:nvSpPr>
        <p:spPr/>
        <p:txBody>
          <a:bodyPr/>
          <a:lstStyle/>
          <a:p>
            <a:fld id="{393A751A-9160-4F23-8680-B80B5030C2C2}" type="slidenum">
              <a:rPr lang="el-GR" altLang="el-GR" smtClean="0"/>
              <a:pPr/>
              <a:t>14</a:t>
            </a:fld>
            <a:endParaRPr lang="el-GR" altLang="el-GR"/>
          </a:p>
        </p:txBody>
      </p:sp>
      <p:sp>
        <p:nvSpPr>
          <p:cNvPr id="4" name="Oval 3"/>
          <p:cNvSpPr/>
          <p:nvPr/>
        </p:nvSpPr>
        <p:spPr bwMode="auto">
          <a:xfrm>
            <a:off x="3563887" y="3212977"/>
            <a:ext cx="576064" cy="432048"/>
          </a:xfrm>
          <a:prstGeom prst="ellipse">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cxnSp>
        <p:nvCxnSpPr>
          <p:cNvPr id="6" name="Straight Arrow Connector 5"/>
          <p:cNvCxnSpPr>
            <a:stCxn id="14" idx="6"/>
            <a:endCxn id="4" idx="2"/>
          </p:cNvCxnSpPr>
          <p:nvPr/>
        </p:nvCxnSpPr>
        <p:spPr bwMode="auto">
          <a:xfrm>
            <a:off x="875556" y="2490235"/>
            <a:ext cx="2688331" cy="938766"/>
          </a:xfrm>
          <a:prstGeom prst="straightConnector1">
            <a:avLst/>
          </a:prstGeom>
          <a:ln>
            <a:solidFill>
              <a:srgbClr val="FF0000"/>
            </a:solidFill>
            <a:headEnd type="none" w="med" len="med"/>
            <a:tailEnd type="triangle"/>
          </a:ln>
        </p:spPr>
        <p:style>
          <a:lnRef idx="3">
            <a:schemeClr val="dk1"/>
          </a:lnRef>
          <a:fillRef idx="0">
            <a:schemeClr val="dk1"/>
          </a:fillRef>
          <a:effectRef idx="2">
            <a:schemeClr val="dk1"/>
          </a:effectRef>
          <a:fontRef idx="minor">
            <a:schemeClr val="tx1"/>
          </a:fontRef>
        </p:style>
      </p:cxnSp>
      <p:grpSp>
        <p:nvGrpSpPr>
          <p:cNvPr id="8" name="Group 7"/>
          <p:cNvGrpSpPr/>
          <p:nvPr/>
        </p:nvGrpSpPr>
        <p:grpSpPr>
          <a:xfrm>
            <a:off x="328391" y="2166177"/>
            <a:ext cx="547165" cy="646330"/>
            <a:chOff x="1115616" y="2173883"/>
            <a:chExt cx="432390" cy="492649"/>
          </a:xfrm>
        </p:grpSpPr>
        <p:sp>
          <p:nvSpPr>
            <p:cNvPr id="7" name="TextBox 6"/>
            <p:cNvSpPr txBox="1"/>
            <p:nvPr/>
          </p:nvSpPr>
          <p:spPr>
            <a:xfrm>
              <a:off x="1162762" y="2173883"/>
              <a:ext cx="328342" cy="492649"/>
            </a:xfrm>
            <a:prstGeom prst="rect">
              <a:avLst/>
            </a:prstGeom>
            <a:noFill/>
          </p:spPr>
          <p:txBody>
            <a:bodyPr wrap="none" rtlCol="0">
              <a:spAutoFit/>
            </a:bodyPr>
            <a:lstStyle/>
            <a:p>
              <a:r>
                <a:rPr lang="en-US" sz="3600" b="1" dirty="0">
                  <a:solidFill>
                    <a:srgbClr val="FF0000"/>
                  </a:solidFill>
                </a:rPr>
                <a:t>1</a:t>
              </a:r>
            </a:p>
          </p:txBody>
        </p:sp>
        <p:sp>
          <p:nvSpPr>
            <p:cNvPr id="14" name="Oval 13"/>
            <p:cNvSpPr/>
            <p:nvPr/>
          </p:nvSpPr>
          <p:spPr bwMode="auto">
            <a:xfrm>
              <a:off x="1115616" y="2204864"/>
              <a:ext cx="432390" cy="432048"/>
            </a:xfrm>
            <a:prstGeom prst="ellipse">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pSp>
      <p:grpSp>
        <p:nvGrpSpPr>
          <p:cNvPr id="9" name="Group 8"/>
          <p:cNvGrpSpPr/>
          <p:nvPr/>
        </p:nvGrpSpPr>
        <p:grpSpPr>
          <a:xfrm>
            <a:off x="7477156" y="1985021"/>
            <a:ext cx="600707" cy="648071"/>
            <a:chOff x="7283660" y="2060848"/>
            <a:chExt cx="600707" cy="648071"/>
          </a:xfrm>
        </p:grpSpPr>
        <p:sp>
          <p:nvSpPr>
            <p:cNvPr id="17" name="TextBox 16"/>
            <p:cNvSpPr txBox="1"/>
            <p:nvPr/>
          </p:nvSpPr>
          <p:spPr>
            <a:xfrm>
              <a:off x="7380312" y="2060848"/>
              <a:ext cx="415498" cy="646331"/>
            </a:xfrm>
            <a:prstGeom prst="rect">
              <a:avLst/>
            </a:prstGeom>
            <a:noFill/>
          </p:spPr>
          <p:txBody>
            <a:bodyPr wrap="none" rtlCol="0">
              <a:spAutoFit/>
            </a:bodyPr>
            <a:lstStyle/>
            <a:p>
              <a:r>
                <a:rPr lang="en-US" sz="3600" b="1" dirty="0">
                  <a:solidFill>
                    <a:srgbClr val="FF0000"/>
                  </a:solidFill>
                </a:rPr>
                <a:t>2</a:t>
              </a:r>
            </a:p>
          </p:txBody>
        </p:sp>
        <p:sp>
          <p:nvSpPr>
            <p:cNvPr id="18" name="Oval 17"/>
            <p:cNvSpPr/>
            <p:nvPr/>
          </p:nvSpPr>
          <p:spPr bwMode="auto">
            <a:xfrm>
              <a:off x="7283660" y="2128192"/>
              <a:ext cx="600707" cy="580727"/>
            </a:xfrm>
            <a:prstGeom prst="ellipse">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Times New Roman" pitchFamily="18" charset="0"/>
              </a:endParaRPr>
            </a:p>
          </p:txBody>
        </p:sp>
      </p:grpSp>
      <p:sp>
        <p:nvSpPr>
          <p:cNvPr id="20" name="Oval 19"/>
          <p:cNvSpPr/>
          <p:nvPr/>
        </p:nvSpPr>
        <p:spPr bwMode="auto">
          <a:xfrm>
            <a:off x="7315975" y="2891040"/>
            <a:ext cx="1186458" cy="489746"/>
          </a:xfrm>
          <a:prstGeom prst="ellipse">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cxnSp>
        <p:nvCxnSpPr>
          <p:cNvPr id="11" name="Straight Arrow Connector 10"/>
          <p:cNvCxnSpPr/>
          <p:nvPr/>
        </p:nvCxnSpPr>
        <p:spPr bwMode="auto">
          <a:xfrm flipH="1">
            <a:off x="5580112" y="3408208"/>
            <a:ext cx="2003902" cy="2181032"/>
          </a:xfrm>
          <a:prstGeom prst="straightConnector1">
            <a:avLst/>
          </a:prstGeom>
          <a:ln>
            <a:solidFill>
              <a:srgbClr val="FF0000"/>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23" name="Oval 22"/>
          <p:cNvSpPr/>
          <p:nvPr/>
        </p:nvSpPr>
        <p:spPr bwMode="auto">
          <a:xfrm>
            <a:off x="7020272" y="3733428"/>
            <a:ext cx="1514476" cy="1423764"/>
          </a:xfrm>
          <a:prstGeom prst="ellipse">
            <a:avLst/>
          </a:prstGeom>
          <a:noFill/>
          <a:ln w="38100" cap="flat" cmpd="sng" algn="ctr">
            <a:solidFill>
              <a:schemeClr val="accent3">
                <a:lumMod val="50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bg1">
                  <a:lumMod val="50000"/>
                </a:schemeClr>
              </a:solidFill>
              <a:effectLst/>
              <a:latin typeface="Times New Roman" pitchFamily="18" charset="0"/>
            </a:endParaRPr>
          </a:p>
        </p:txBody>
      </p:sp>
      <p:grpSp>
        <p:nvGrpSpPr>
          <p:cNvPr id="24" name="Group 23"/>
          <p:cNvGrpSpPr/>
          <p:nvPr/>
        </p:nvGrpSpPr>
        <p:grpSpPr>
          <a:xfrm>
            <a:off x="874949" y="5661249"/>
            <a:ext cx="600707" cy="648071"/>
            <a:chOff x="7283660" y="2060848"/>
            <a:chExt cx="600707" cy="648071"/>
          </a:xfrm>
        </p:grpSpPr>
        <p:sp>
          <p:nvSpPr>
            <p:cNvPr id="25" name="TextBox 24"/>
            <p:cNvSpPr txBox="1"/>
            <p:nvPr/>
          </p:nvSpPr>
          <p:spPr>
            <a:xfrm>
              <a:off x="7380312" y="2060848"/>
              <a:ext cx="415498" cy="646331"/>
            </a:xfrm>
            <a:prstGeom prst="rect">
              <a:avLst/>
            </a:prstGeom>
            <a:noFill/>
          </p:spPr>
          <p:txBody>
            <a:bodyPr wrap="none" rtlCol="0">
              <a:spAutoFit/>
            </a:bodyPr>
            <a:lstStyle/>
            <a:p>
              <a:r>
                <a:rPr lang="en-US" sz="3600" b="1" dirty="0">
                  <a:solidFill>
                    <a:srgbClr val="FF0000"/>
                  </a:solidFill>
                </a:rPr>
                <a:t>3</a:t>
              </a:r>
            </a:p>
          </p:txBody>
        </p:sp>
        <p:sp>
          <p:nvSpPr>
            <p:cNvPr id="26" name="Oval 25"/>
            <p:cNvSpPr/>
            <p:nvPr/>
          </p:nvSpPr>
          <p:spPr bwMode="auto">
            <a:xfrm>
              <a:off x="7283660" y="2128192"/>
              <a:ext cx="600707" cy="580727"/>
            </a:xfrm>
            <a:prstGeom prst="ellipse">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Times New Roman" pitchFamily="18" charset="0"/>
              </a:endParaRPr>
            </a:p>
          </p:txBody>
        </p:sp>
      </p:grpSp>
      <p:sp>
        <p:nvSpPr>
          <p:cNvPr id="27" name="Oval 26"/>
          <p:cNvSpPr/>
          <p:nvPr/>
        </p:nvSpPr>
        <p:spPr bwMode="auto">
          <a:xfrm>
            <a:off x="-36513" y="3712414"/>
            <a:ext cx="2051051" cy="1948834"/>
          </a:xfrm>
          <a:prstGeom prst="ellipse">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835194386"/>
      </p:ext>
    </p:extLst>
  </p:cSld>
  <p:clrMapOvr>
    <a:masterClrMapping/>
  </p:clrMapOvr>
  <p:transition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childTnLst>
                          </p:cTn>
                        </p:par>
                        <p:par>
                          <p:cTn id="15" fill="hold">
                            <p:stCondLst>
                              <p:cond delay="500"/>
                            </p:stCondLst>
                            <p:childTnLst>
                              <p:par>
                                <p:cTn id="16" presetID="22" presetClass="entr" presetSubtype="4"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down)">
                                      <p:cBhvr>
                                        <p:cTn id="30" dur="500"/>
                                        <p:tgtEl>
                                          <p:spTgt spid="20"/>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dissolve">
                                      <p:cBhvr>
                                        <p:cTn id="35" dur="500"/>
                                        <p:tgtEl>
                                          <p:spTgt spid="11"/>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wipe(down)">
                                      <p:cBhvr>
                                        <p:cTn id="38" dur="500"/>
                                        <p:tgtEl>
                                          <p:spTgt spid="23"/>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wipe(down)">
                                      <p:cBhvr>
                                        <p:cTn id="5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0" grpId="0" animBg="1"/>
      <p:bldP spid="23" grpId="0" animBg="1"/>
      <p:bldP spid="2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ctr"/>
          <a:lstStyle/>
          <a:p>
            <a:r>
              <a:rPr lang="el-GR" b="1" dirty="0">
                <a:solidFill>
                  <a:schemeClr val="bg1"/>
                </a:solidFill>
              </a:rPr>
              <a:t>ΤΥΠΟΛΟΓΙΟ</a:t>
            </a:r>
            <a:endParaRPr lang="en-US" b="1" dirty="0">
              <a:solidFill>
                <a:schemeClr val="bg1"/>
              </a:solidFill>
            </a:endParaRPr>
          </a:p>
        </p:txBody>
      </p:sp>
      <p:sp>
        <p:nvSpPr>
          <p:cNvPr id="2" name="Footer Placeholder 1"/>
          <p:cNvSpPr>
            <a:spLocks noGrp="1"/>
          </p:cNvSpPr>
          <p:nvPr>
            <p:ph type="ftr" sz="quarter" idx="11"/>
          </p:nvPr>
        </p:nvSpPr>
        <p:spPr/>
        <p:txBody>
          <a:bodyPr/>
          <a:lstStyle/>
          <a:p>
            <a:pPr>
              <a:defRPr/>
            </a:pPr>
            <a:r>
              <a:rPr lang="el-GR" dirty="0"/>
              <a:t>Πανεπιστήμιο Δυτικής Αττικής -Μ.ΠΗΛΑΚΟΥΤΑ</a:t>
            </a:r>
          </a:p>
        </p:txBody>
      </p:sp>
      <p:sp>
        <p:nvSpPr>
          <p:cNvPr id="3" name="Slide Number Placeholder 2"/>
          <p:cNvSpPr>
            <a:spLocks noGrp="1"/>
          </p:cNvSpPr>
          <p:nvPr>
            <p:ph type="sldNum" sz="quarter" idx="12"/>
          </p:nvPr>
        </p:nvSpPr>
        <p:spPr/>
        <p:txBody>
          <a:bodyPr/>
          <a:lstStyle/>
          <a:p>
            <a:fld id="{B77C786A-2247-4B7B-B38A-69E461F82276}" type="slidenum">
              <a:rPr lang="el-GR" altLang="el-GR" smtClean="0"/>
              <a:pPr/>
              <a:t>15</a:t>
            </a:fld>
            <a:endParaRPr lang="el-GR" altLang="el-G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2301975349"/>
                  </p:ext>
                </p:extLst>
              </p:nvPr>
            </p:nvGraphicFramePr>
            <p:xfrm>
              <a:off x="179512" y="1844825"/>
              <a:ext cx="8712968" cy="4104455"/>
            </p:xfrm>
            <a:graphic>
              <a:graphicData uri="http://schemas.openxmlformats.org/drawingml/2006/table">
                <a:tbl>
                  <a:tblPr firstRow="1" bandRow="1">
                    <a:tableStyleId>{08FB837D-C827-4EFA-A057-4D05807E0F7C}</a:tableStyleId>
                  </a:tblPr>
                  <a:tblGrid>
                    <a:gridCol w="3528392">
                      <a:extLst>
                        <a:ext uri="{9D8B030D-6E8A-4147-A177-3AD203B41FA5}">
                          <a16:colId xmlns:a16="http://schemas.microsoft.com/office/drawing/2014/main" val="20000"/>
                        </a:ext>
                      </a:extLst>
                    </a:gridCol>
                    <a:gridCol w="5184576">
                      <a:extLst>
                        <a:ext uri="{9D8B030D-6E8A-4147-A177-3AD203B41FA5}">
                          <a16:colId xmlns:a16="http://schemas.microsoft.com/office/drawing/2014/main" val="20001"/>
                        </a:ext>
                      </a:extLst>
                    </a:gridCol>
                  </a:tblGrid>
                  <a:tr h="1562234">
                    <a:tc>
                      <a:txBody>
                        <a:bodyPr/>
                        <a:lstStyle/>
                        <a:p>
                          <a:pPr algn="ctr"/>
                          <a:r>
                            <a:rPr lang="el-GR" sz="2400" dirty="0"/>
                            <a:t>ΜΕΣΗ ΤΙΜΗ</a:t>
                          </a:r>
                          <a:endParaRPr lang="en-US" sz="2400" dirty="0"/>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14:m>
                            <m:oMathPara xmlns:m="http://schemas.openxmlformats.org/officeDocument/2006/math">
                              <m:oMathParaPr>
                                <m:jc m:val="centerGroup"/>
                              </m:oMathParaPr>
                              <m:oMath xmlns:m="http://schemas.openxmlformats.org/officeDocument/2006/math">
                                <m:acc>
                                  <m:accPr>
                                    <m:chr m:val="̅"/>
                                    <m:ctrlPr>
                                      <a:rPr lang="en-US" sz="2400" i="1" smtClean="0">
                                        <a:effectLst/>
                                        <a:latin typeface="Cambria Math" panose="02040503050406030204" pitchFamily="18" charset="0"/>
                                      </a:rPr>
                                    </m:ctrlPr>
                                  </m:accPr>
                                  <m:e>
                                    <m:r>
                                      <m:rPr>
                                        <m:sty m:val="p"/>
                                      </m:rPr>
                                      <a:rPr lang="en-US" sz="2400">
                                        <a:effectLst/>
                                        <a:latin typeface="Cambria Math" panose="02040503050406030204" pitchFamily="18" charset="0"/>
                                      </a:rPr>
                                      <m:t>x</m:t>
                                    </m:r>
                                  </m:e>
                                </m:acc>
                                <m:r>
                                  <a:rPr lang="el-GR" sz="2400">
                                    <a:effectLst/>
                                    <a:latin typeface="Cambria Math" panose="02040503050406030204" pitchFamily="18" charset="0"/>
                                  </a:rPr>
                                  <m:t>=</m:t>
                                </m:r>
                                <m:f>
                                  <m:fPr>
                                    <m:ctrlPr>
                                      <a:rPr lang="en-US" sz="2400" i="1">
                                        <a:effectLst/>
                                        <a:latin typeface="Cambria Math" panose="02040503050406030204" pitchFamily="18" charset="0"/>
                                      </a:rPr>
                                    </m:ctrlPr>
                                  </m:fPr>
                                  <m:num>
                                    <m:nary>
                                      <m:naryPr>
                                        <m:chr m:val="∑"/>
                                        <m:limLoc m:val="subSup"/>
                                        <m:ctrlPr>
                                          <a:rPr lang="en-US" sz="2400" i="1">
                                            <a:effectLst/>
                                            <a:latin typeface="Cambria Math" panose="02040503050406030204" pitchFamily="18" charset="0"/>
                                          </a:rPr>
                                        </m:ctrlPr>
                                      </m:naryPr>
                                      <m:sub>
                                        <m:r>
                                          <m:rPr>
                                            <m:sty m:val="p"/>
                                          </m:rPr>
                                          <a:rPr lang="el-GR" sz="2400">
                                            <a:effectLst/>
                                            <a:latin typeface="Cambria Math" panose="02040503050406030204" pitchFamily="18" charset="0"/>
                                          </a:rPr>
                                          <m:t>i</m:t>
                                        </m:r>
                                        <m:r>
                                          <a:rPr lang="el-GR" sz="2400">
                                            <a:effectLst/>
                                            <a:latin typeface="Cambria Math" panose="02040503050406030204" pitchFamily="18" charset="0"/>
                                          </a:rPr>
                                          <m:t>=1</m:t>
                                        </m:r>
                                      </m:sub>
                                      <m:sup>
                                        <m:r>
                                          <m:rPr>
                                            <m:sty m:val="p"/>
                                          </m:rPr>
                                          <a:rPr lang="el-GR" sz="2400">
                                            <a:effectLst/>
                                            <a:latin typeface="Cambria Math" panose="02040503050406030204" pitchFamily="18" charset="0"/>
                                          </a:rPr>
                                          <m:t>N</m:t>
                                        </m:r>
                                      </m:sup>
                                      <m:e>
                                        <m:sSub>
                                          <m:sSubPr>
                                            <m:ctrlPr>
                                              <a:rPr lang="en-US" sz="2400" i="1">
                                                <a:effectLst/>
                                                <a:latin typeface="Cambria Math" panose="02040503050406030204" pitchFamily="18" charset="0"/>
                                              </a:rPr>
                                            </m:ctrlPr>
                                          </m:sSubPr>
                                          <m:e>
                                            <m:r>
                                              <m:rPr>
                                                <m:sty m:val="p"/>
                                              </m:rPr>
                                              <a:rPr lang="el-GR" sz="2400">
                                                <a:effectLst/>
                                                <a:latin typeface="Cambria Math" panose="02040503050406030204" pitchFamily="18" charset="0"/>
                                              </a:rPr>
                                              <m:t>x</m:t>
                                            </m:r>
                                          </m:e>
                                          <m:sub>
                                            <m:r>
                                              <m:rPr>
                                                <m:sty m:val="p"/>
                                              </m:rPr>
                                              <a:rPr lang="el-GR" sz="2400">
                                                <a:effectLst/>
                                                <a:latin typeface="Cambria Math" panose="02040503050406030204" pitchFamily="18" charset="0"/>
                                              </a:rPr>
                                              <m:t>i</m:t>
                                            </m:r>
                                          </m:sub>
                                        </m:sSub>
                                      </m:e>
                                    </m:nary>
                                  </m:num>
                                  <m:den>
                                    <m:r>
                                      <m:rPr>
                                        <m:sty m:val="p"/>
                                      </m:rPr>
                                      <a:rPr lang="el-GR" sz="2400">
                                        <a:effectLst/>
                                        <a:latin typeface="Cambria Math" panose="02040503050406030204" pitchFamily="18" charset="0"/>
                                      </a:rPr>
                                      <m:t>N</m:t>
                                    </m:r>
                                  </m:den>
                                </m:f>
                                <m:r>
                                  <a:rPr lang="el-GR" sz="2400">
                                    <a:effectLst/>
                                    <a:latin typeface="Cambria Math" panose="02040503050406030204" pitchFamily="18" charset="0"/>
                                  </a:rPr>
                                  <m:t>= </m:t>
                                </m:r>
                                <m:f>
                                  <m:fPr>
                                    <m:ctrlPr>
                                      <a:rPr lang="en-US" sz="2400" i="1">
                                        <a:effectLst/>
                                        <a:latin typeface="Cambria Math" panose="02040503050406030204" pitchFamily="18" charset="0"/>
                                      </a:rPr>
                                    </m:ctrlPr>
                                  </m:fPr>
                                  <m:num>
                                    <m:d>
                                      <m:dPr>
                                        <m:ctrlPr>
                                          <a:rPr lang="en-US" sz="2400" i="1">
                                            <a:effectLst/>
                                            <a:latin typeface="Cambria Math" panose="02040503050406030204" pitchFamily="18" charset="0"/>
                                          </a:rPr>
                                        </m:ctrlPr>
                                      </m:dPr>
                                      <m:e>
                                        <m:sSub>
                                          <m:sSubPr>
                                            <m:ctrlPr>
                                              <a:rPr lang="en-US" sz="2400" i="1">
                                                <a:effectLst/>
                                                <a:latin typeface="Cambria Math" panose="02040503050406030204" pitchFamily="18" charset="0"/>
                                              </a:rPr>
                                            </m:ctrlPr>
                                          </m:sSubPr>
                                          <m:e>
                                            <m:r>
                                              <m:rPr>
                                                <m:sty m:val="p"/>
                                              </m:rPr>
                                              <a:rPr lang="el-GR" sz="2400">
                                                <a:effectLst/>
                                                <a:latin typeface="Cambria Math" panose="02040503050406030204" pitchFamily="18" charset="0"/>
                                              </a:rPr>
                                              <m:t>x</m:t>
                                            </m:r>
                                          </m:e>
                                          <m:sub>
                                            <m:r>
                                              <a:rPr lang="el-GR" sz="2400">
                                                <a:effectLst/>
                                                <a:latin typeface="Cambria Math" panose="02040503050406030204" pitchFamily="18" charset="0"/>
                                              </a:rPr>
                                              <m:t>1</m:t>
                                            </m:r>
                                          </m:sub>
                                        </m:sSub>
                                        <m:r>
                                          <a:rPr lang="el-GR" sz="2400">
                                            <a:effectLst/>
                                            <a:latin typeface="Cambria Math" panose="02040503050406030204" pitchFamily="18" charset="0"/>
                                          </a:rPr>
                                          <m:t>+</m:t>
                                        </m:r>
                                        <m:sSub>
                                          <m:sSubPr>
                                            <m:ctrlPr>
                                              <a:rPr lang="en-US" sz="2400" i="1">
                                                <a:effectLst/>
                                                <a:latin typeface="Cambria Math" panose="02040503050406030204" pitchFamily="18" charset="0"/>
                                              </a:rPr>
                                            </m:ctrlPr>
                                          </m:sSubPr>
                                          <m:e>
                                            <m:r>
                                              <m:rPr>
                                                <m:sty m:val="p"/>
                                              </m:rPr>
                                              <a:rPr lang="el-GR" sz="2400">
                                                <a:effectLst/>
                                                <a:latin typeface="Cambria Math" panose="02040503050406030204" pitchFamily="18" charset="0"/>
                                              </a:rPr>
                                              <m:t>x</m:t>
                                            </m:r>
                                          </m:e>
                                          <m:sub>
                                            <m:r>
                                              <a:rPr lang="el-GR" sz="2400">
                                                <a:effectLst/>
                                                <a:latin typeface="Cambria Math" panose="02040503050406030204" pitchFamily="18" charset="0"/>
                                              </a:rPr>
                                              <m:t>2</m:t>
                                            </m:r>
                                          </m:sub>
                                        </m:sSub>
                                        <m:r>
                                          <a:rPr lang="el-GR" sz="2400">
                                            <a:effectLst/>
                                            <a:latin typeface="Cambria Math" panose="02040503050406030204" pitchFamily="18" charset="0"/>
                                          </a:rPr>
                                          <m:t>+…+</m:t>
                                        </m:r>
                                        <m:sSub>
                                          <m:sSubPr>
                                            <m:ctrlPr>
                                              <a:rPr lang="en-US" sz="2400" i="1">
                                                <a:effectLst/>
                                                <a:latin typeface="Cambria Math" panose="02040503050406030204" pitchFamily="18" charset="0"/>
                                              </a:rPr>
                                            </m:ctrlPr>
                                          </m:sSubPr>
                                          <m:e>
                                            <m:r>
                                              <m:rPr>
                                                <m:sty m:val="p"/>
                                              </m:rPr>
                                              <a:rPr lang="el-GR" sz="2400">
                                                <a:effectLst/>
                                                <a:latin typeface="Cambria Math" panose="02040503050406030204" pitchFamily="18" charset="0"/>
                                              </a:rPr>
                                              <m:t>x</m:t>
                                            </m:r>
                                          </m:e>
                                          <m:sub>
                                            <m:r>
                                              <m:rPr>
                                                <m:sty m:val="p"/>
                                              </m:rPr>
                                              <a:rPr lang="el-GR" sz="2400">
                                                <a:effectLst/>
                                                <a:latin typeface="Cambria Math" panose="02040503050406030204" pitchFamily="18" charset="0"/>
                                              </a:rPr>
                                              <m:t>N</m:t>
                                            </m:r>
                                          </m:sub>
                                        </m:sSub>
                                      </m:e>
                                    </m:d>
                                  </m:num>
                                  <m:den>
                                    <m:r>
                                      <m:rPr>
                                        <m:sty m:val="p"/>
                                      </m:rPr>
                                      <a:rPr lang="el-GR" sz="2400">
                                        <a:effectLst/>
                                        <a:latin typeface="Cambria Math" panose="02040503050406030204" pitchFamily="18" charset="0"/>
                                      </a:rPr>
                                      <m:t>N</m:t>
                                    </m:r>
                                  </m:den>
                                </m:f>
                              </m:oMath>
                            </m:oMathPara>
                          </a14:m>
                          <a:endParaRPr lang="en-US" sz="2400" dirty="0"/>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417012">
                    <a:tc>
                      <a:txBody>
                        <a:bodyPr/>
                        <a:lstStyle/>
                        <a:p>
                          <a:pPr algn="ctr"/>
                          <a:r>
                            <a:rPr lang="el-GR" sz="2400" dirty="0"/>
                            <a:t>ΤΥΠΙΚΟ ΣΦΑΛΜΑ</a:t>
                          </a:r>
                        </a:p>
                        <a:p>
                          <a:pPr algn="ctr"/>
                          <a:r>
                            <a:rPr lang="el-GR" sz="2400" dirty="0"/>
                            <a:t> Ή </a:t>
                          </a:r>
                        </a:p>
                        <a:p>
                          <a:pPr algn="ctr"/>
                          <a:r>
                            <a:rPr lang="el-GR" sz="2400" dirty="0"/>
                            <a:t>ΤΥΠΙΚΗ ΑΠΟΚΛΙΣΗ</a:t>
                          </a:r>
                          <a:endParaRPr lang="en-US" sz="2400" dirty="0"/>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14:m>
                            <m:oMathPara xmlns:m="http://schemas.openxmlformats.org/officeDocument/2006/math">
                              <m:oMathParaPr>
                                <m:jc m:val="centerGroup"/>
                              </m:oMathParaPr>
                              <m:oMath xmlns:m="http://schemas.openxmlformats.org/officeDocument/2006/math">
                                <m:sSub>
                                  <m:sSubPr>
                                    <m:ctrlPr>
                                      <a:rPr lang="en-US" sz="2400" i="1" smtClean="0">
                                        <a:effectLst/>
                                        <a:latin typeface="Cambria Math" panose="02040503050406030204" pitchFamily="18" charset="0"/>
                                      </a:rPr>
                                    </m:ctrlPr>
                                  </m:sSubPr>
                                  <m:e>
                                    <m:r>
                                      <a:rPr lang="en-US" sz="2400">
                                        <a:effectLst/>
                                        <a:latin typeface="Cambria Math" panose="02040503050406030204" pitchFamily="18" charset="0"/>
                                      </a:rPr>
                                      <m:t>𝝈</m:t>
                                    </m:r>
                                  </m:e>
                                  <m:sub>
                                    <m:acc>
                                      <m:accPr>
                                        <m:chr m:val="̅"/>
                                        <m:ctrlPr>
                                          <a:rPr lang="en-US" sz="2400" i="1">
                                            <a:effectLst/>
                                            <a:latin typeface="Cambria Math" panose="02040503050406030204" pitchFamily="18" charset="0"/>
                                          </a:rPr>
                                        </m:ctrlPr>
                                      </m:accPr>
                                      <m:e>
                                        <m:r>
                                          <a:rPr lang="en-US" sz="2400">
                                            <a:effectLst/>
                                            <a:latin typeface="Cambria Math" panose="02040503050406030204" pitchFamily="18" charset="0"/>
                                          </a:rPr>
                                          <m:t>𝒙</m:t>
                                        </m:r>
                                      </m:e>
                                    </m:acc>
                                  </m:sub>
                                </m:sSub>
                                <m:r>
                                  <a:rPr lang="en-US" sz="2400">
                                    <a:effectLst/>
                                    <a:latin typeface="Cambria Math" panose="02040503050406030204" pitchFamily="18" charset="0"/>
                                  </a:rPr>
                                  <m:t>= </m:t>
                                </m:r>
                                <m:bar>
                                  <m:barPr>
                                    <m:ctrlPr>
                                      <a:rPr lang="en-US" sz="2400" i="1" smtClean="0">
                                        <a:effectLst/>
                                        <a:latin typeface="Cambria Math" panose="02040503050406030204" pitchFamily="18" charset="0"/>
                                      </a:rPr>
                                    </m:ctrlPr>
                                  </m:barPr>
                                  <m:e>
                                    <m:r>
                                      <a:rPr lang="el-GR" sz="2400" b="0" i="1" smtClean="0">
                                        <a:effectLst/>
                                        <a:latin typeface="Cambria Math" panose="02040503050406030204" pitchFamily="18" charset="0"/>
                                      </a:rPr>
                                      <m:t>+</m:t>
                                    </m:r>
                                  </m:e>
                                </m:bar>
                                <m:rad>
                                  <m:radPr>
                                    <m:degHide m:val="on"/>
                                    <m:ctrlPr>
                                      <a:rPr lang="en-US" sz="2400" i="1">
                                        <a:effectLst/>
                                        <a:latin typeface="Cambria Math" panose="02040503050406030204" pitchFamily="18" charset="0"/>
                                      </a:rPr>
                                    </m:ctrlPr>
                                  </m:radPr>
                                  <m:deg/>
                                  <m:e>
                                    <m:f>
                                      <m:fPr>
                                        <m:ctrlPr>
                                          <a:rPr lang="en-US" sz="2400" i="1">
                                            <a:effectLst/>
                                            <a:latin typeface="Cambria Math" panose="02040503050406030204" pitchFamily="18" charset="0"/>
                                          </a:rPr>
                                        </m:ctrlPr>
                                      </m:fPr>
                                      <m:num>
                                        <m:nary>
                                          <m:naryPr>
                                            <m:chr m:val="∑"/>
                                            <m:limLoc m:val="undOvr"/>
                                            <m:ctrlPr>
                                              <a:rPr lang="en-US" sz="2400" i="1">
                                                <a:effectLst/>
                                                <a:latin typeface="Cambria Math" panose="02040503050406030204" pitchFamily="18" charset="0"/>
                                              </a:rPr>
                                            </m:ctrlPr>
                                          </m:naryPr>
                                          <m:sub>
                                            <m:r>
                                              <a:rPr lang="en-US" sz="2400">
                                                <a:effectLst/>
                                                <a:latin typeface="Cambria Math" panose="02040503050406030204" pitchFamily="18" charset="0"/>
                                              </a:rPr>
                                              <m:t>𝒊</m:t>
                                            </m:r>
                                            <m:r>
                                              <a:rPr lang="en-US" sz="2400">
                                                <a:effectLst/>
                                                <a:latin typeface="Cambria Math" panose="02040503050406030204" pitchFamily="18" charset="0"/>
                                              </a:rPr>
                                              <m:t>=</m:t>
                                            </m:r>
                                            <m:r>
                                              <a:rPr lang="en-US" sz="2400">
                                                <a:effectLst/>
                                                <a:latin typeface="Cambria Math" panose="02040503050406030204" pitchFamily="18" charset="0"/>
                                              </a:rPr>
                                              <m:t>𝟏</m:t>
                                            </m:r>
                                          </m:sub>
                                          <m:sup>
                                            <m:r>
                                              <a:rPr lang="en-US" sz="2400">
                                                <a:effectLst/>
                                                <a:latin typeface="Cambria Math" panose="02040503050406030204" pitchFamily="18" charset="0"/>
                                              </a:rPr>
                                              <m:t>𝜨</m:t>
                                            </m:r>
                                          </m:sup>
                                          <m:e>
                                            <m:sSup>
                                              <m:sSupPr>
                                                <m:ctrlPr>
                                                  <a:rPr lang="en-US" sz="2400" i="1">
                                                    <a:effectLst/>
                                                    <a:latin typeface="Cambria Math" panose="02040503050406030204" pitchFamily="18" charset="0"/>
                                                  </a:rPr>
                                                </m:ctrlPr>
                                              </m:sSupPr>
                                              <m:e>
                                                <m:r>
                                                  <a:rPr lang="en-US" sz="2400">
                                                    <a:effectLst/>
                                                    <a:latin typeface="Cambria Math" panose="02040503050406030204" pitchFamily="18" charset="0"/>
                                                  </a:rPr>
                                                  <m:t>(</m:t>
                                                </m:r>
                                                <m:acc>
                                                  <m:accPr>
                                                    <m:chr m:val="̅"/>
                                                    <m:ctrlPr>
                                                      <a:rPr lang="en-US" sz="2400" i="1">
                                                        <a:effectLst/>
                                                        <a:latin typeface="Cambria Math" panose="02040503050406030204" pitchFamily="18" charset="0"/>
                                                      </a:rPr>
                                                    </m:ctrlPr>
                                                  </m:accPr>
                                                  <m:e>
                                                    <m:r>
                                                      <a:rPr lang="en-US" sz="2400">
                                                        <a:effectLst/>
                                                        <a:latin typeface="Cambria Math" panose="02040503050406030204" pitchFamily="18" charset="0"/>
                                                      </a:rPr>
                                                      <m:t>𝒙</m:t>
                                                    </m:r>
                                                  </m:e>
                                                </m:acc>
                                                <m:r>
                                                  <a:rPr lang="en-US" sz="2400">
                                                    <a:effectLst/>
                                                    <a:latin typeface="Cambria Math" panose="02040503050406030204" pitchFamily="18" charset="0"/>
                                                  </a:rPr>
                                                  <m:t>−</m:t>
                                                </m:r>
                                                <m:sSub>
                                                  <m:sSubPr>
                                                    <m:ctrlPr>
                                                      <a:rPr lang="en-US" sz="2400" i="1">
                                                        <a:effectLst/>
                                                        <a:latin typeface="Cambria Math" panose="02040503050406030204" pitchFamily="18" charset="0"/>
                                                      </a:rPr>
                                                    </m:ctrlPr>
                                                  </m:sSubPr>
                                                  <m:e>
                                                    <m:r>
                                                      <a:rPr lang="en-US" sz="2400">
                                                        <a:effectLst/>
                                                        <a:latin typeface="Cambria Math" panose="02040503050406030204" pitchFamily="18" charset="0"/>
                                                      </a:rPr>
                                                      <m:t>𝒙</m:t>
                                                    </m:r>
                                                  </m:e>
                                                  <m:sub>
                                                    <m:r>
                                                      <a:rPr lang="en-US" sz="2400">
                                                        <a:effectLst/>
                                                        <a:latin typeface="Cambria Math" panose="02040503050406030204" pitchFamily="18" charset="0"/>
                                                      </a:rPr>
                                                      <m:t>𝒊</m:t>
                                                    </m:r>
                                                  </m:sub>
                                                </m:sSub>
                                                <m:r>
                                                  <a:rPr lang="en-US" sz="2400">
                                                    <a:effectLst/>
                                                    <a:latin typeface="Cambria Math" panose="02040503050406030204" pitchFamily="18" charset="0"/>
                                                  </a:rPr>
                                                  <m:t>)</m:t>
                                                </m:r>
                                              </m:e>
                                              <m:sup>
                                                <m:r>
                                                  <a:rPr lang="en-US" sz="2400">
                                                    <a:effectLst/>
                                                    <a:latin typeface="Cambria Math" panose="02040503050406030204" pitchFamily="18" charset="0"/>
                                                  </a:rPr>
                                                  <m:t>𝟐</m:t>
                                                </m:r>
                                              </m:sup>
                                            </m:sSup>
                                          </m:e>
                                        </m:nary>
                                      </m:num>
                                      <m:den>
                                        <m:r>
                                          <a:rPr lang="en-US" sz="2400">
                                            <a:effectLst/>
                                            <a:latin typeface="Cambria Math" panose="02040503050406030204" pitchFamily="18" charset="0"/>
                                          </a:rPr>
                                          <m:t>𝑵</m:t>
                                        </m:r>
                                        <m:r>
                                          <a:rPr lang="en-US" sz="2400">
                                            <a:effectLst/>
                                            <a:latin typeface="Cambria Math" panose="02040503050406030204" pitchFamily="18" charset="0"/>
                                          </a:rPr>
                                          <m:t>(</m:t>
                                        </m:r>
                                        <m:r>
                                          <a:rPr lang="en-US" sz="2400">
                                            <a:effectLst/>
                                            <a:latin typeface="Cambria Math" panose="02040503050406030204" pitchFamily="18" charset="0"/>
                                          </a:rPr>
                                          <m:t>𝑵</m:t>
                                        </m:r>
                                        <m:r>
                                          <a:rPr lang="en-US" sz="2400">
                                            <a:effectLst/>
                                            <a:latin typeface="Cambria Math" panose="02040503050406030204" pitchFamily="18" charset="0"/>
                                          </a:rPr>
                                          <m:t>−</m:t>
                                        </m:r>
                                        <m:r>
                                          <a:rPr lang="en-US" sz="2400">
                                            <a:effectLst/>
                                            <a:latin typeface="Cambria Math" panose="02040503050406030204" pitchFamily="18" charset="0"/>
                                          </a:rPr>
                                          <m:t>𝟏</m:t>
                                        </m:r>
                                        <m:r>
                                          <a:rPr lang="en-US" sz="2400">
                                            <a:effectLst/>
                                            <a:latin typeface="Cambria Math" panose="02040503050406030204" pitchFamily="18" charset="0"/>
                                          </a:rPr>
                                          <m:t>)</m:t>
                                        </m:r>
                                      </m:den>
                                    </m:f>
                                  </m:e>
                                </m:rad>
                              </m:oMath>
                            </m:oMathPara>
                          </a14:m>
                          <a:endParaRPr lang="en-US" sz="2400" dirty="0"/>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125209">
                    <a:tc>
                      <a:txBody>
                        <a:bodyPr/>
                        <a:lstStyle/>
                        <a:p>
                          <a:pPr algn="ctr"/>
                          <a:r>
                            <a:rPr lang="el-GR" sz="2400" dirty="0"/>
                            <a:t>ΣΧΕΤΙΚΟ ΣΦΑΛΜΑ</a:t>
                          </a:r>
                          <a:endParaRPr lang="en-US" sz="2400" dirty="0"/>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14:m>
                            <m:oMathPara xmlns:m="http://schemas.openxmlformats.org/officeDocument/2006/math">
                              <m:oMathParaPr>
                                <m:jc m:val="centerGroup"/>
                              </m:oMathParaPr>
                              <m:oMath xmlns:m="http://schemas.openxmlformats.org/officeDocument/2006/math">
                                <m:sSub>
                                  <m:sSubPr>
                                    <m:ctrlPr>
                                      <a:rPr lang="en-US" sz="2400" i="1" smtClean="0">
                                        <a:effectLst/>
                                        <a:latin typeface="Cambria Math" panose="02040503050406030204" pitchFamily="18" charset="0"/>
                                      </a:rPr>
                                    </m:ctrlPr>
                                  </m:sSubPr>
                                  <m:e>
                                    <m:r>
                                      <a:rPr lang="el-GR" sz="2400">
                                        <a:effectLst/>
                                        <a:latin typeface="Cambria Math" panose="02040503050406030204" pitchFamily="18" charset="0"/>
                                      </a:rPr>
                                      <m:t>𝝈</m:t>
                                    </m:r>
                                  </m:e>
                                  <m:sub>
                                    <m:r>
                                      <a:rPr lang="el-GR" sz="2400">
                                        <a:effectLst/>
                                        <a:latin typeface="Cambria Math" panose="02040503050406030204" pitchFamily="18" charset="0"/>
                                      </a:rPr>
                                      <m:t>𝝈𝝌</m:t>
                                    </m:r>
                                  </m:sub>
                                </m:sSub>
                                <m:r>
                                  <a:rPr lang="el-GR" sz="2400">
                                    <a:effectLst/>
                                    <a:latin typeface="Cambria Math" panose="02040503050406030204" pitchFamily="18" charset="0"/>
                                  </a:rPr>
                                  <m:t>%= </m:t>
                                </m:r>
                                <m:f>
                                  <m:fPr>
                                    <m:ctrlPr>
                                      <a:rPr lang="en-US" sz="2400" i="1">
                                        <a:effectLst/>
                                        <a:latin typeface="Cambria Math" panose="02040503050406030204" pitchFamily="18" charset="0"/>
                                      </a:rPr>
                                    </m:ctrlPr>
                                  </m:fPr>
                                  <m:num>
                                    <m:sSub>
                                      <m:sSubPr>
                                        <m:ctrlPr>
                                          <a:rPr lang="en-US" sz="2400" i="1">
                                            <a:effectLst/>
                                            <a:latin typeface="Cambria Math" panose="02040503050406030204" pitchFamily="18" charset="0"/>
                                          </a:rPr>
                                        </m:ctrlPr>
                                      </m:sSubPr>
                                      <m:e>
                                        <m:r>
                                          <a:rPr lang="el-GR" sz="2400">
                                            <a:effectLst/>
                                            <a:latin typeface="Cambria Math" panose="02040503050406030204" pitchFamily="18" charset="0"/>
                                          </a:rPr>
                                          <m:t>𝝈</m:t>
                                        </m:r>
                                      </m:e>
                                      <m:sub>
                                        <m:acc>
                                          <m:accPr>
                                            <m:chr m:val="̅"/>
                                            <m:ctrlPr>
                                              <a:rPr lang="en-US" sz="2400" i="1">
                                                <a:effectLst/>
                                                <a:latin typeface="Cambria Math" panose="02040503050406030204" pitchFamily="18" charset="0"/>
                                              </a:rPr>
                                            </m:ctrlPr>
                                          </m:accPr>
                                          <m:e>
                                            <m:r>
                                              <a:rPr lang="el-GR" sz="2400">
                                                <a:effectLst/>
                                                <a:latin typeface="Cambria Math" panose="02040503050406030204" pitchFamily="18" charset="0"/>
                                              </a:rPr>
                                              <m:t>𝒙</m:t>
                                            </m:r>
                                          </m:e>
                                        </m:acc>
                                      </m:sub>
                                    </m:sSub>
                                  </m:num>
                                  <m:den>
                                    <m:acc>
                                      <m:accPr>
                                        <m:chr m:val="̅"/>
                                        <m:ctrlPr>
                                          <a:rPr lang="en-US" sz="2400" i="1">
                                            <a:effectLst/>
                                            <a:latin typeface="Cambria Math" panose="02040503050406030204" pitchFamily="18" charset="0"/>
                                          </a:rPr>
                                        </m:ctrlPr>
                                      </m:accPr>
                                      <m:e>
                                        <m:r>
                                          <a:rPr lang="el-GR" sz="2400">
                                            <a:effectLst/>
                                            <a:latin typeface="Cambria Math" panose="02040503050406030204" pitchFamily="18" charset="0"/>
                                          </a:rPr>
                                          <m:t>𝒙</m:t>
                                        </m:r>
                                      </m:e>
                                    </m:acc>
                                  </m:den>
                                </m:f>
                                <m:r>
                                  <a:rPr lang="el-GR" sz="2400">
                                    <a:effectLst/>
                                    <a:latin typeface="Cambria Math" panose="02040503050406030204" pitchFamily="18" charset="0"/>
                                  </a:rPr>
                                  <m:t> ∙</m:t>
                                </m:r>
                                <m:r>
                                  <a:rPr lang="el-GR" sz="2400">
                                    <a:effectLst/>
                                    <a:latin typeface="Cambria Math" panose="02040503050406030204" pitchFamily="18" charset="0"/>
                                  </a:rPr>
                                  <m:t>𝟏𝟎𝟎</m:t>
                                </m:r>
                                <m:r>
                                  <a:rPr lang="el-GR" sz="2400">
                                    <a:effectLst/>
                                    <a:latin typeface="Cambria Math" panose="02040503050406030204" pitchFamily="18" charset="0"/>
                                  </a:rPr>
                                  <m:t>%</m:t>
                                </m:r>
                              </m:oMath>
                            </m:oMathPara>
                          </a14:m>
                          <a:endParaRPr lang="en-US" sz="2400" dirty="0"/>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2301975349"/>
                  </p:ext>
                </p:extLst>
              </p:nvPr>
            </p:nvGraphicFramePr>
            <p:xfrm>
              <a:off x="179512" y="1844825"/>
              <a:ext cx="8712968" cy="4104455"/>
            </p:xfrm>
            <a:graphic>
              <a:graphicData uri="http://schemas.openxmlformats.org/drawingml/2006/table">
                <a:tbl>
                  <a:tblPr firstRow="1" bandRow="1">
                    <a:tableStyleId>{08FB837D-C827-4EFA-A057-4D05807E0F7C}</a:tableStyleId>
                  </a:tblPr>
                  <a:tblGrid>
                    <a:gridCol w="3528392">
                      <a:extLst>
                        <a:ext uri="{9D8B030D-6E8A-4147-A177-3AD203B41FA5}">
                          <a16:colId xmlns:a16="http://schemas.microsoft.com/office/drawing/2014/main" val="20000"/>
                        </a:ext>
                      </a:extLst>
                    </a:gridCol>
                    <a:gridCol w="5184576">
                      <a:extLst>
                        <a:ext uri="{9D8B030D-6E8A-4147-A177-3AD203B41FA5}">
                          <a16:colId xmlns:a16="http://schemas.microsoft.com/office/drawing/2014/main" val="20001"/>
                        </a:ext>
                      </a:extLst>
                    </a:gridCol>
                  </a:tblGrid>
                  <a:tr h="1562234">
                    <a:tc>
                      <a:txBody>
                        <a:bodyPr/>
                        <a:lstStyle/>
                        <a:p>
                          <a:pPr algn="ctr"/>
                          <a:r>
                            <a:rPr lang="el-GR" sz="2400" dirty="0"/>
                            <a:t>ΜΕΣΗ ΤΙΜΗ</a:t>
                          </a:r>
                          <a:endParaRPr lang="en-US" sz="2400" dirty="0"/>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endParaRPr lang="el-GR"/>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blipFill>
                          <a:blip r:embed="rId2"/>
                          <a:stretch>
                            <a:fillRect l="-68860" t="-1167" r="-1175" b="-167315"/>
                          </a:stretch>
                        </a:blipFill>
                      </a:tcPr>
                    </a:tc>
                    <a:extLst>
                      <a:ext uri="{0D108BD9-81ED-4DB2-BD59-A6C34878D82A}">
                        <a16:rowId xmlns:a16="http://schemas.microsoft.com/office/drawing/2014/main" val="10000"/>
                      </a:ext>
                    </a:extLst>
                  </a:tr>
                  <a:tr h="1417012">
                    <a:tc>
                      <a:txBody>
                        <a:bodyPr/>
                        <a:lstStyle/>
                        <a:p>
                          <a:pPr algn="ctr"/>
                          <a:r>
                            <a:rPr lang="el-GR" sz="2400" dirty="0"/>
                            <a:t>ΤΥΠΙΚΟ ΣΦΑΛΜΑ</a:t>
                          </a:r>
                        </a:p>
                        <a:p>
                          <a:pPr algn="ctr"/>
                          <a:r>
                            <a:rPr lang="el-GR" sz="2400" dirty="0"/>
                            <a:t> Ή </a:t>
                          </a:r>
                        </a:p>
                        <a:p>
                          <a:pPr algn="ctr"/>
                          <a:r>
                            <a:rPr lang="el-GR" sz="2400" dirty="0"/>
                            <a:t>ΤΥΠΙΚΗ ΑΠΟΚΛΙΣΗ</a:t>
                          </a:r>
                          <a:endParaRPr lang="en-US" sz="2400" dirty="0"/>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endParaRPr lang="el-GR"/>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blipFill>
                          <a:blip r:embed="rId2"/>
                          <a:stretch>
                            <a:fillRect l="-68860" t="-112069" r="-1175" b="-85345"/>
                          </a:stretch>
                        </a:blipFill>
                      </a:tcPr>
                    </a:tc>
                    <a:extLst>
                      <a:ext uri="{0D108BD9-81ED-4DB2-BD59-A6C34878D82A}">
                        <a16:rowId xmlns:a16="http://schemas.microsoft.com/office/drawing/2014/main" val="10001"/>
                      </a:ext>
                    </a:extLst>
                  </a:tr>
                  <a:tr h="1125209">
                    <a:tc>
                      <a:txBody>
                        <a:bodyPr/>
                        <a:lstStyle/>
                        <a:p>
                          <a:pPr algn="ctr"/>
                          <a:r>
                            <a:rPr lang="el-GR" sz="2400" dirty="0"/>
                            <a:t>ΣΧΕΤΙΚΟ ΣΦΑΛΜΑ</a:t>
                          </a:r>
                          <a:endParaRPr lang="en-US" sz="2400" dirty="0"/>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l-GR"/>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blipFill>
                          <a:blip r:embed="rId2"/>
                          <a:stretch>
                            <a:fillRect l="-68860" t="-265946" r="-1175" b="-7027"/>
                          </a:stretch>
                        </a:blipFill>
                      </a:tcPr>
                    </a:tc>
                    <a:extLst>
                      <a:ext uri="{0D108BD9-81ED-4DB2-BD59-A6C34878D82A}">
                        <a16:rowId xmlns:a16="http://schemas.microsoft.com/office/drawing/2014/main" val="10002"/>
                      </a:ext>
                    </a:extLst>
                  </a:tr>
                </a:tbl>
              </a:graphicData>
            </a:graphic>
          </p:graphicFrame>
        </mc:Fallback>
      </mc:AlternateContent>
    </p:spTree>
    <p:extLst>
      <p:ext uri="{BB962C8B-B14F-4D97-AF65-F5344CB8AC3E}">
        <p14:creationId xmlns:p14="http://schemas.microsoft.com/office/powerpoint/2010/main" val="1016131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descr="Large confetti">
            <a:extLst>
              <a:ext uri="{FF2B5EF4-FFF2-40B4-BE49-F238E27FC236}">
                <a16:creationId xmlns:a16="http://schemas.microsoft.com/office/drawing/2014/main" id="{657668BC-6979-4D37-91A8-C70CC7D13EB1}"/>
              </a:ext>
            </a:extLst>
          </p:cNvPr>
          <p:cNvSpPr>
            <a:spLocks noGrp="1" noChangeArrowheads="1"/>
          </p:cNvSpPr>
          <p:nvPr>
            <p:ph type="title"/>
          </p:nvPr>
        </p:nvSpPr>
        <p:spPr>
          <a:xfrm>
            <a:off x="685800" y="2743200"/>
            <a:ext cx="7772400" cy="1143000"/>
          </a:xfrm>
        </p:spPr>
        <p:txBody>
          <a:bodyPr/>
          <a:lstStyle/>
          <a:p>
            <a:pPr algn="ctr" eaLnBrk="1" hangingPunct="1"/>
            <a:r>
              <a:rPr lang="el-GR" altLang="el-GR" sz="6000">
                <a:solidFill>
                  <a:schemeClr val="bg1"/>
                </a:solidFill>
              </a:rPr>
              <a:t>ΓΡΑΦΙΚΕΣ ΠΑΡΑΣΤΑΣΕΙΣ</a:t>
            </a:r>
            <a:endParaRPr lang="el-GR" altLang="el-GR" sz="4000">
              <a:solidFill>
                <a:schemeClr val="bg1"/>
              </a:solidFill>
            </a:endParaRPr>
          </a:p>
        </p:txBody>
      </p:sp>
      <p:sp>
        <p:nvSpPr>
          <p:cNvPr id="3" name="Θέση υποσέλιδου 2">
            <a:extLst>
              <a:ext uri="{FF2B5EF4-FFF2-40B4-BE49-F238E27FC236}">
                <a16:creationId xmlns:a16="http://schemas.microsoft.com/office/drawing/2014/main" id="{F29C46BA-4243-42D7-A0C4-B2AA25BA87AC}"/>
              </a:ext>
            </a:extLst>
          </p:cNvPr>
          <p:cNvSpPr>
            <a:spLocks noGrp="1"/>
          </p:cNvSpPr>
          <p:nvPr>
            <p:ph type="ftr" sz="quarter" idx="11"/>
          </p:nvPr>
        </p:nvSpPr>
        <p:spPr/>
        <p:txBody>
          <a:bodyPr/>
          <a:lstStyle/>
          <a:p>
            <a:pPr>
              <a:defRPr/>
            </a:pPr>
            <a:r>
              <a:rPr lang="el-GR" dirty="0"/>
              <a:t>Πανεπιστήμιο Δυτικής Αττικής -Μ.ΠΗΛΑΚΟΥΤΑ</a:t>
            </a:r>
          </a:p>
        </p:txBody>
      </p:sp>
      <p:sp>
        <p:nvSpPr>
          <p:cNvPr id="4" name="Θέση αριθμού διαφάνειας 3">
            <a:extLst>
              <a:ext uri="{FF2B5EF4-FFF2-40B4-BE49-F238E27FC236}">
                <a16:creationId xmlns:a16="http://schemas.microsoft.com/office/drawing/2014/main" id="{3EF111A4-18B4-466E-8CAE-1C3F879FF695}"/>
              </a:ext>
            </a:extLst>
          </p:cNvPr>
          <p:cNvSpPr>
            <a:spLocks noGrp="1"/>
          </p:cNvSpPr>
          <p:nvPr>
            <p:ph type="sldNum" sz="quarter" idx="12"/>
          </p:nvPr>
        </p:nvSpPr>
        <p:spPr/>
        <p:txBody>
          <a:bodyPr/>
          <a:lstStyle/>
          <a:p>
            <a:fld id="{E0A06FC7-4A0C-4E1B-AC7F-AC56ACDCE180}" type="slidenum">
              <a:rPr lang="el-GR" altLang="el-GR" smtClean="0"/>
              <a:pPr/>
              <a:t>16</a:t>
            </a:fld>
            <a:endParaRPr lang="el-GR" altLang="el-GR"/>
          </a:p>
        </p:txBody>
      </p:sp>
    </p:spTree>
    <p:custDataLst>
      <p:tags r:id="rId1"/>
    </p:custDataLst>
  </p:cSld>
  <p:clrMapOvr>
    <a:masterClrMapping/>
  </p:clrMapOvr>
  <p:transition advTm="5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descr="Large confetti">
            <a:extLst>
              <a:ext uri="{FF2B5EF4-FFF2-40B4-BE49-F238E27FC236}">
                <a16:creationId xmlns:a16="http://schemas.microsoft.com/office/drawing/2014/main" id="{F0C216F8-8B27-48F0-8133-47F83418CF04}"/>
              </a:ext>
            </a:extLst>
          </p:cNvPr>
          <p:cNvSpPr>
            <a:spLocks noGrp="1"/>
          </p:cNvSpPr>
          <p:nvPr>
            <p:ph type="title"/>
          </p:nvPr>
        </p:nvSpPr>
        <p:spPr/>
        <p:txBody>
          <a:bodyPr/>
          <a:lstStyle/>
          <a:p>
            <a:r>
              <a:rPr lang="el-GR" altLang="el-GR" sz="4000">
                <a:solidFill>
                  <a:schemeClr val="bg1"/>
                </a:solidFill>
              </a:rPr>
              <a:t>ΣΚΟΠΟΣ</a:t>
            </a:r>
          </a:p>
        </p:txBody>
      </p:sp>
      <p:sp>
        <p:nvSpPr>
          <p:cNvPr id="38915" name="2 - Θέση περιεχομένου">
            <a:extLst>
              <a:ext uri="{FF2B5EF4-FFF2-40B4-BE49-F238E27FC236}">
                <a16:creationId xmlns:a16="http://schemas.microsoft.com/office/drawing/2014/main" id="{1EF87BE1-8540-4644-8C80-D2A6608C28A7}"/>
              </a:ext>
            </a:extLst>
          </p:cNvPr>
          <p:cNvSpPr>
            <a:spLocks noGrp="1"/>
          </p:cNvSpPr>
          <p:nvPr>
            <p:ph idx="1"/>
          </p:nvPr>
        </p:nvSpPr>
        <p:spPr/>
        <p:txBody>
          <a:bodyPr/>
          <a:lstStyle/>
          <a:p>
            <a:pPr algn="just">
              <a:buFontTx/>
              <a:buNone/>
            </a:pPr>
            <a:r>
              <a:rPr lang="el-GR" altLang="el-GR" dirty="0">
                <a:solidFill>
                  <a:schemeClr val="bg1"/>
                </a:solidFill>
              </a:rPr>
              <a:t>Σκοπός είναι να εξοικειωθούν οι σπουδαστές με τη γραφική απεικόνιση των δεδομένων τους, την χρήση των γραφικών παραστάσεων για την εξαγωγή συμπερασμάτων σχετικά με την ποιοτική σχέση που συνδέει τα </a:t>
            </a:r>
            <a:r>
              <a:rPr lang="el-GR" altLang="el-GR" dirty="0" err="1">
                <a:solidFill>
                  <a:schemeClr val="bg1"/>
                </a:solidFill>
              </a:rPr>
              <a:t>απεικονιζόμενα</a:t>
            </a:r>
            <a:r>
              <a:rPr lang="el-GR" altLang="el-GR" dirty="0">
                <a:solidFill>
                  <a:schemeClr val="bg1"/>
                </a:solidFill>
              </a:rPr>
              <a:t> μεγέθη καθώς επίσης και τον υπολογισμό φυσικών μεγεθών.</a:t>
            </a:r>
          </a:p>
          <a:p>
            <a:endParaRPr lang="el-GR" altLang="el-GR" dirty="0">
              <a:solidFill>
                <a:schemeClr val="bg1"/>
              </a:solidFill>
            </a:endParaRPr>
          </a:p>
        </p:txBody>
      </p:sp>
      <p:sp>
        <p:nvSpPr>
          <p:cNvPr id="3" name="Θέση υποσέλιδου 2">
            <a:extLst>
              <a:ext uri="{FF2B5EF4-FFF2-40B4-BE49-F238E27FC236}">
                <a16:creationId xmlns:a16="http://schemas.microsoft.com/office/drawing/2014/main" id="{A018A203-074C-4DC5-A228-0F55D954BD99}"/>
              </a:ext>
            </a:extLst>
          </p:cNvPr>
          <p:cNvSpPr>
            <a:spLocks noGrp="1"/>
          </p:cNvSpPr>
          <p:nvPr>
            <p:ph type="ftr" sz="quarter" idx="11"/>
          </p:nvPr>
        </p:nvSpPr>
        <p:spPr/>
        <p:txBody>
          <a:bodyPr/>
          <a:lstStyle/>
          <a:p>
            <a:pPr>
              <a:defRPr/>
            </a:pPr>
            <a:r>
              <a:rPr lang="el-GR" dirty="0"/>
              <a:t>Πανεπιστήμιο Δυτικής Αττικής -Μ.ΠΗΛΑΚΟΥΤΑ</a:t>
            </a:r>
          </a:p>
        </p:txBody>
      </p:sp>
      <p:sp>
        <p:nvSpPr>
          <p:cNvPr id="4" name="Θέση αριθμού διαφάνειας 3">
            <a:extLst>
              <a:ext uri="{FF2B5EF4-FFF2-40B4-BE49-F238E27FC236}">
                <a16:creationId xmlns:a16="http://schemas.microsoft.com/office/drawing/2014/main" id="{10BD1F7A-E4DC-494D-8020-CF03A38FB1F8}"/>
              </a:ext>
            </a:extLst>
          </p:cNvPr>
          <p:cNvSpPr>
            <a:spLocks noGrp="1"/>
          </p:cNvSpPr>
          <p:nvPr>
            <p:ph type="sldNum" sz="quarter" idx="12"/>
          </p:nvPr>
        </p:nvSpPr>
        <p:spPr/>
        <p:txBody>
          <a:bodyPr/>
          <a:lstStyle/>
          <a:p>
            <a:fld id="{E0A06FC7-4A0C-4E1B-AC7F-AC56ACDCE180}" type="slidenum">
              <a:rPr lang="el-GR" altLang="el-GR" smtClean="0"/>
              <a:pPr/>
              <a:t>17</a:t>
            </a:fld>
            <a:endParaRPr lang="el-GR" altLang="el-G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descr="Large confetti">
            <a:extLst>
              <a:ext uri="{FF2B5EF4-FFF2-40B4-BE49-F238E27FC236}">
                <a16:creationId xmlns:a16="http://schemas.microsoft.com/office/drawing/2014/main" id="{D768A02A-3966-48F0-8FFE-F61413E109F3}"/>
              </a:ext>
            </a:extLst>
          </p:cNvPr>
          <p:cNvSpPr>
            <a:spLocks noGrp="1" noChangeArrowheads="1"/>
          </p:cNvSpPr>
          <p:nvPr>
            <p:ph type="title"/>
          </p:nvPr>
        </p:nvSpPr>
        <p:spPr/>
        <p:txBody>
          <a:bodyPr/>
          <a:lstStyle/>
          <a:p>
            <a:pPr eaLnBrk="1" hangingPunct="1"/>
            <a:r>
              <a:rPr lang="el-GR" altLang="el-GR" sz="4000">
                <a:solidFill>
                  <a:schemeClr val="bg1"/>
                </a:solidFill>
              </a:rPr>
              <a:t>ΓΡΑΦΙΚΕΣ ΠΑΡΑΣΤΑΣΕΙΣ</a:t>
            </a:r>
            <a:r>
              <a:rPr lang="en-US" altLang="el-GR" sz="4000">
                <a:solidFill>
                  <a:schemeClr val="bg1"/>
                </a:solidFill>
              </a:rPr>
              <a:t> 1/4</a:t>
            </a:r>
            <a:endParaRPr lang="el-GR" altLang="el-GR" sz="4000">
              <a:solidFill>
                <a:schemeClr val="bg1"/>
              </a:solidFill>
            </a:endParaRPr>
          </a:p>
        </p:txBody>
      </p:sp>
      <p:sp>
        <p:nvSpPr>
          <p:cNvPr id="7172" name="Text Box 7">
            <a:extLst>
              <a:ext uri="{FF2B5EF4-FFF2-40B4-BE49-F238E27FC236}">
                <a16:creationId xmlns:a16="http://schemas.microsoft.com/office/drawing/2014/main" id="{C26D2C72-3894-420F-9336-0C9CCBE6D503}"/>
              </a:ext>
            </a:extLst>
          </p:cNvPr>
          <p:cNvSpPr txBox="1">
            <a:spLocks noChangeArrowheads="1"/>
          </p:cNvSpPr>
          <p:nvPr/>
        </p:nvSpPr>
        <p:spPr bwMode="auto">
          <a:xfrm>
            <a:off x="1981200" y="1773238"/>
            <a:ext cx="7162800"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377825" defTabSz="952500" eaLnBrk="0" hangingPunct="0">
              <a:tabLst>
                <a:tab pos="1330325" algn="l"/>
                <a:tab pos="3144838" algn="ctr"/>
              </a:tabLst>
              <a:defRPr sz="2400">
                <a:solidFill>
                  <a:schemeClr val="tx1"/>
                </a:solidFill>
                <a:latin typeface="Times New Roman" panose="02020603050405020304" pitchFamily="18" charset="0"/>
                <a:cs typeface="Arial" panose="020B0604020202020204" pitchFamily="34" charset="0"/>
              </a:defRPr>
            </a:lvl1pPr>
            <a:lvl2pPr marL="742950" indent="-285750" defTabSz="952500" eaLnBrk="0" hangingPunct="0">
              <a:tabLst>
                <a:tab pos="1330325" algn="l"/>
                <a:tab pos="3144838" algn="ctr"/>
              </a:tabLst>
              <a:defRPr sz="2400">
                <a:solidFill>
                  <a:schemeClr val="tx1"/>
                </a:solidFill>
                <a:latin typeface="Times New Roman" panose="02020603050405020304" pitchFamily="18" charset="0"/>
                <a:cs typeface="Arial" panose="020B0604020202020204" pitchFamily="34" charset="0"/>
              </a:defRPr>
            </a:lvl2pPr>
            <a:lvl3pPr marL="1143000" indent="-228600" defTabSz="952500" eaLnBrk="0" hangingPunct="0">
              <a:tabLst>
                <a:tab pos="1330325" algn="l"/>
                <a:tab pos="3144838" algn="ctr"/>
              </a:tabLst>
              <a:defRPr sz="2400">
                <a:solidFill>
                  <a:schemeClr val="tx1"/>
                </a:solidFill>
                <a:latin typeface="Times New Roman" panose="02020603050405020304" pitchFamily="18" charset="0"/>
                <a:cs typeface="Arial" panose="020B0604020202020204" pitchFamily="34" charset="0"/>
              </a:defRPr>
            </a:lvl3pPr>
            <a:lvl4pPr marL="1600200" indent="-228600" defTabSz="952500" eaLnBrk="0" hangingPunct="0">
              <a:tabLst>
                <a:tab pos="1330325" algn="l"/>
                <a:tab pos="3144838" algn="ctr"/>
              </a:tabLst>
              <a:defRPr sz="2400">
                <a:solidFill>
                  <a:schemeClr val="tx1"/>
                </a:solidFill>
                <a:latin typeface="Times New Roman" panose="02020603050405020304" pitchFamily="18" charset="0"/>
                <a:cs typeface="Arial" panose="020B0604020202020204" pitchFamily="34" charset="0"/>
              </a:defRPr>
            </a:lvl4pPr>
            <a:lvl5pPr marL="2057400" indent="-228600" defTabSz="952500" eaLnBrk="0" hangingPunct="0">
              <a:tabLst>
                <a:tab pos="1330325" algn="l"/>
                <a:tab pos="3144838" algn="ctr"/>
              </a:tabLst>
              <a:defRPr sz="2400">
                <a:solidFill>
                  <a:schemeClr val="tx1"/>
                </a:solidFill>
                <a:latin typeface="Times New Roman" panose="02020603050405020304" pitchFamily="18" charset="0"/>
                <a:cs typeface="Arial" panose="020B0604020202020204" pitchFamily="34" charset="0"/>
              </a:defRPr>
            </a:lvl5pPr>
            <a:lvl6pPr marL="2514600" indent="-228600" defTabSz="952500" eaLnBrk="0" fontAlgn="base" hangingPunct="0">
              <a:spcBef>
                <a:spcPct val="0"/>
              </a:spcBef>
              <a:spcAft>
                <a:spcPct val="0"/>
              </a:spcAft>
              <a:tabLst>
                <a:tab pos="1330325" algn="l"/>
                <a:tab pos="3144838" algn="ctr"/>
              </a:tabLst>
              <a:defRPr sz="2400">
                <a:solidFill>
                  <a:schemeClr val="tx1"/>
                </a:solidFill>
                <a:latin typeface="Times New Roman" panose="02020603050405020304" pitchFamily="18" charset="0"/>
                <a:cs typeface="Arial" panose="020B0604020202020204" pitchFamily="34" charset="0"/>
              </a:defRPr>
            </a:lvl6pPr>
            <a:lvl7pPr marL="2971800" indent="-228600" defTabSz="952500" eaLnBrk="0" fontAlgn="base" hangingPunct="0">
              <a:spcBef>
                <a:spcPct val="0"/>
              </a:spcBef>
              <a:spcAft>
                <a:spcPct val="0"/>
              </a:spcAft>
              <a:tabLst>
                <a:tab pos="1330325" algn="l"/>
                <a:tab pos="3144838" algn="ctr"/>
              </a:tabLst>
              <a:defRPr sz="2400">
                <a:solidFill>
                  <a:schemeClr val="tx1"/>
                </a:solidFill>
                <a:latin typeface="Times New Roman" panose="02020603050405020304" pitchFamily="18" charset="0"/>
                <a:cs typeface="Arial" panose="020B0604020202020204" pitchFamily="34" charset="0"/>
              </a:defRPr>
            </a:lvl7pPr>
            <a:lvl8pPr marL="3429000" indent="-228600" defTabSz="952500" eaLnBrk="0" fontAlgn="base" hangingPunct="0">
              <a:spcBef>
                <a:spcPct val="0"/>
              </a:spcBef>
              <a:spcAft>
                <a:spcPct val="0"/>
              </a:spcAft>
              <a:tabLst>
                <a:tab pos="1330325" algn="l"/>
                <a:tab pos="3144838" algn="ctr"/>
              </a:tabLst>
              <a:defRPr sz="2400">
                <a:solidFill>
                  <a:schemeClr val="tx1"/>
                </a:solidFill>
                <a:latin typeface="Times New Roman" panose="02020603050405020304" pitchFamily="18" charset="0"/>
                <a:cs typeface="Arial" panose="020B0604020202020204" pitchFamily="34" charset="0"/>
              </a:defRPr>
            </a:lvl8pPr>
            <a:lvl9pPr marL="3886200" indent="-228600" defTabSz="952500" eaLnBrk="0" fontAlgn="base" hangingPunct="0">
              <a:spcBef>
                <a:spcPct val="0"/>
              </a:spcBef>
              <a:spcAft>
                <a:spcPct val="0"/>
              </a:spcAft>
              <a:tabLst>
                <a:tab pos="1330325" algn="l"/>
                <a:tab pos="3144838" algn="ctr"/>
              </a:tabLst>
              <a:defRPr sz="2400">
                <a:solidFill>
                  <a:schemeClr val="tx1"/>
                </a:solidFill>
                <a:latin typeface="Times New Roman" panose="02020603050405020304" pitchFamily="18" charset="0"/>
                <a:cs typeface="Arial" panose="020B0604020202020204" pitchFamily="34" charset="0"/>
              </a:defRPr>
            </a:lvl9pPr>
          </a:lstStyle>
          <a:p>
            <a:pPr>
              <a:spcBef>
                <a:spcPct val="50000"/>
              </a:spcBef>
              <a:buClr>
                <a:schemeClr val="bg2"/>
              </a:buClr>
              <a:buSzPct val="160000"/>
              <a:buFontTx/>
              <a:buChar char="•"/>
            </a:pPr>
            <a:r>
              <a:rPr lang="el-GR" altLang="el-GR">
                <a:solidFill>
                  <a:schemeClr val="bg1"/>
                </a:solidFill>
              </a:rPr>
              <a:t>ΠΙΝΑΚΑΣ ΔΕΔΟΜΕΝΩΝ</a:t>
            </a:r>
          </a:p>
          <a:p>
            <a:pPr>
              <a:spcBef>
                <a:spcPct val="50000"/>
              </a:spcBef>
              <a:buClr>
                <a:schemeClr val="bg2"/>
              </a:buClr>
              <a:buSzPct val="160000"/>
              <a:buFontTx/>
              <a:buChar char="•"/>
            </a:pPr>
            <a:r>
              <a:rPr lang="el-GR" altLang="el-GR">
                <a:solidFill>
                  <a:schemeClr val="bg1"/>
                </a:solidFill>
              </a:rPr>
              <a:t>ΕΠΙΛΟΓΗ ΑΞΟΝΩΝ ( π.χ </a:t>
            </a:r>
            <a:r>
              <a:rPr lang="en-US" altLang="el-GR">
                <a:solidFill>
                  <a:schemeClr val="bg1"/>
                </a:solidFill>
              </a:rPr>
              <a:t>V= f ( I ) )</a:t>
            </a:r>
            <a:endParaRPr lang="el-GR" altLang="el-GR">
              <a:solidFill>
                <a:schemeClr val="bg1"/>
              </a:solidFill>
            </a:endParaRPr>
          </a:p>
          <a:p>
            <a:pPr>
              <a:spcBef>
                <a:spcPct val="50000"/>
              </a:spcBef>
              <a:buClr>
                <a:schemeClr val="bg2"/>
              </a:buClr>
              <a:buSzPct val="160000"/>
              <a:buFontTx/>
              <a:buChar char="•"/>
            </a:pPr>
            <a:r>
              <a:rPr lang="el-GR" altLang="el-GR">
                <a:solidFill>
                  <a:schemeClr val="bg1"/>
                </a:solidFill>
              </a:rPr>
              <a:t>ΕΥΡΟΣ ΤΙΜΩΝ</a:t>
            </a:r>
          </a:p>
          <a:p>
            <a:pPr>
              <a:spcBef>
                <a:spcPct val="50000"/>
              </a:spcBef>
              <a:buClr>
                <a:schemeClr val="bg2"/>
              </a:buClr>
              <a:buSzPct val="160000"/>
              <a:buFontTx/>
              <a:buChar char="•"/>
            </a:pPr>
            <a:r>
              <a:rPr lang="el-GR" altLang="el-GR">
                <a:solidFill>
                  <a:schemeClr val="bg1"/>
                </a:solidFill>
              </a:rPr>
              <a:t>ΕΠΙΛΟΓΗ ΒΗΜΑΤΟΣ (π.χ </a:t>
            </a:r>
            <a:r>
              <a:rPr lang="en-US" altLang="el-GR">
                <a:solidFill>
                  <a:schemeClr val="bg1"/>
                </a:solidFill>
              </a:rPr>
              <a:t>V/cm, mA/cm )</a:t>
            </a:r>
          </a:p>
          <a:p>
            <a:pPr>
              <a:spcBef>
                <a:spcPct val="50000"/>
              </a:spcBef>
              <a:buClr>
                <a:schemeClr val="bg2"/>
              </a:buClr>
              <a:buSzPct val="160000"/>
              <a:buFontTx/>
              <a:buChar char="•"/>
            </a:pPr>
            <a:r>
              <a:rPr lang="el-GR" altLang="el-GR">
                <a:solidFill>
                  <a:schemeClr val="bg1"/>
                </a:solidFill>
              </a:rPr>
              <a:t>ΤΟΠΟΘΕΤΗΣΗ ΣΗΜΕΙΩΝ</a:t>
            </a:r>
          </a:p>
          <a:p>
            <a:pPr>
              <a:spcBef>
                <a:spcPct val="50000"/>
              </a:spcBef>
              <a:buClr>
                <a:schemeClr val="bg2"/>
              </a:buClr>
              <a:buSzPct val="160000"/>
              <a:buFontTx/>
              <a:buChar char="•"/>
            </a:pPr>
            <a:r>
              <a:rPr lang="el-GR" altLang="el-GR">
                <a:solidFill>
                  <a:schemeClr val="bg1"/>
                </a:solidFill>
              </a:rPr>
              <a:t>ΧΑΡΑΞΗ ΚΑΜΠΥΛΗΣ ΣΥΜΜΕΤΡΙΚΑ             ΜΕΣΑ ΑΠΟ ΤΑ ΠΕΙΡΑΜΑΤΙΚΑ ΣΗΜΕΙΑ</a:t>
            </a:r>
            <a:endParaRPr lang="en-US" altLang="el-GR">
              <a:solidFill>
                <a:schemeClr val="bg1"/>
              </a:solidFill>
            </a:endParaRPr>
          </a:p>
          <a:p>
            <a:pPr algn="r">
              <a:spcBef>
                <a:spcPct val="50000"/>
              </a:spcBef>
              <a:buClr>
                <a:schemeClr val="bg2"/>
              </a:buClr>
              <a:buSzPct val="160000"/>
              <a:buFontTx/>
              <a:buChar char="•"/>
            </a:pPr>
            <a:endParaRPr lang="el-GR" altLang="el-GR">
              <a:solidFill>
                <a:schemeClr val="bg1"/>
              </a:solidFill>
            </a:endParaRPr>
          </a:p>
        </p:txBody>
      </p:sp>
      <p:graphicFrame>
        <p:nvGraphicFramePr>
          <p:cNvPr id="7170" name="Object 68">
            <a:extLst>
              <a:ext uri="{FF2B5EF4-FFF2-40B4-BE49-F238E27FC236}">
                <a16:creationId xmlns:a16="http://schemas.microsoft.com/office/drawing/2014/main" id="{9297E294-47F9-4D22-A184-A1ED9E047430}"/>
              </a:ext>
            </a:extLst>
          </p:cNvPr>
          <p:cNvGraphicFramePr>
            <a:graphicFrameLocks noChangeAspect="1"/>
          </p:cNvGraphicFramePr>
          <p:nvPr/>
        </p:nvGraphicFramePr>
        <p:xfrm>
          <a:off x="250825" y="1844675"/>
          <a:ext cx="1871663" cy="3806825"/>
        </p:xfrm>
        <a:graphic>
          <a:graphicData uri="http://schemas.openxmlformats.org/presentationml/2006/ole">
            <mc:AlternateContent xmlns:mc="http://schemas.openxmlformats.org/markup-compatibility/2006">
              <mc:Choice xmlns:v="urn:schemas-microsoft-com:vml" Requires="v">
                <p:oleObj name="Worksheet" r:id="rId3" imgW="1228657" imgH="2286000" progId="Excel.Sheet.8">
                  <p:embed/>
                </p:oleObj>
              </mc:Choice>
              <mc:Fallback>
                <p:oleObj name="Worksheet" r:id="rId3" imgW="1228657" imgH="2286000" progId="Excel.Sheet.8">
                  <p:embed/>
                  <p:pic>
                    <p:nvPicPr>
                      <p:cNvPr id="7170" name="Object 68">
                        <a:extLst>
                          <a:ext uri="{FF2B5EF4-FFF2-40B4-BE49-F238E27FC236}">
                            <a16:creationId xmlns:a16="http://schemas.microsoft.com/office/drawing/2014/main" id="{9297E294-47F9-4D22-A184-A1ED9E0474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1844675"/>
                        <a:ext cx="1871663" cy="3806825"/>
                      </a:xfrm>
                      <a:prstGeom prst="rect">
                        <a:avLst/>
                      </a:prstGeom>
                      <a:solidFill>
                        <a:srgbClr val="BFBFBF"/>
                      </a:solidFill>
                      <a:ln w="38100">
                        <a:solidFill>
                          <a:srgbClr val="1F497D"/>
                        </a:solidFill>
                        <a:miter lim="800000"/>
                        <a:headEnd/>
                        <a:tailEnd/>
                      </a:ln>
                      <a:effectLst/>
                      <a:extLst>
                        <a:ext uri="{AF507438-7753-43E0-B8FC-AC1667EBCBE1}">
                          <a14:hiddenEffects xmlns:a14="http://schemas.microsoft.com/office/drawing/2010/main">
                            <a:effectLst>
                              <a:outerShdw dist="35921" dir="2700000" algn="ctr" rotWithShape="0">
                                <a:srgbClr val="333333"/>
                              </a:outerShdw>
                            </a:effectLst>
                          </a14:hiddenEffects>
                        </a:ext>
                      </a:extLst>
                    </p:spPr>
                  </p:pic>
                </p:oleObj>
              </mc:Fallback>
            </mc:AlternateContent>
          </a:graphicData>
        </a:graphic>
      </p:graphicFrame>
      <p:sp>
        <p:nvSpPr>
          <p:cNvPr id="3" name="Θέση υποσέλιδου 2">
            <a:extLst>
              <a:ext uri="{FF2B5EF4-FFF2-40B4-BE49-F238E27FC236}">
                <a16:creationId xmlns:a16="http://schemas.microsoft.com/office/drawing/2014/main" id="{52466ED9-87CF-406D-95EC-3DEE53CC012E}"/>
              </a:ext>
            </a:extLst>
          </p:cNvPr>
          <p:cNvSpPr>
            <a:spLocks noGrp="1"/>
          </p:cNvSpPr>
          <p:nvPr>
            <p:ph type="ftr" sz="quarter" idx="11"/>
          </p:nvPr>
        </p:nvSpPr>
        <p:spPr/>
        <p:txBody>
          <a:bodyPr/>
          <a:lstStyle/>
          <a:p>
            <a:pPr>
              <a:defRPr/>
            </a:pPr>
            <a:r>
              <a:rPr lang="el-GR" dirty="0"/>
              <a:t>Πανεπιστήμιο Δυτικής Αττικής -Μ.ΠΗΛΑΚΟΥΤΑ</a:t>
            </a:r>
          </a:p>
        </p:txBody>
      </p:sp>
      <p:sp>
        <p:nvSpPr>
          <p:cNvPr id="4" name="Θέση αριθμού διαφάνειας 3">
            <a:extLst>
              <a:ext uri="{FF2B5EF4-FFF2-40B4-BE49-F238E27FC236}">
                <a16:creationId xmlns:a16="http://schemas.microsoft.com/office/drawing/2014/main" id="{EC3420E9-CA76-4B97-AAEF-1199D6C4721F}"/>
              </a:ext>
            </a:extLst>
          </p:cNvPr>
          <p:cNvSpPr>
            <a:spLocks noGrp="1"/>
          </p:cNvSpPr>
          <p:nvPr>
            <p:ph type="sldNum" sz="quarter" idx="12"/>
          </p:nvPr>
        </p:nvSpPr>
        <p:spPr/>
        <p:txBody>
          <a:bodyPr/>
          <a:lstStyle/>
          <a:p>
            <a:fld id="{ED6AF1B0-9418-4E02-90E5-ACDA5D882698}" type="slidenum">
              <a:rPr lang="el-GR" altLang="el-GR" smtClean="0"/>
              <a:pPr/>
              <a:t>18</a:t>
            </a:fld>
            <a:endParaRPr lang="el-GR" altLang="el-G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9">
            <a:extLst>
              <a:ext uri="{FF2B5EF4-FFF2-40B4-BE49-F238E27FC236}">
                <a16:creationId xmlns:a16="http://schemas.microsoft.com/office/drawing/2014/main" id="{CD270E9E-5467-4A50-A75E-0ACF50055E51}"/>
              </a:ext>
            </a:extLst>
          </p:cNvPr>
          <p:cNvSpPr txBox="1">
            <a:spLocks noChangeArrowheads="1"/>
          </p:cNvSpPr>
          <p:nvPr/>
        </p:nvSpPr>
        <p:spPr bwMode="auto">
          <a:xfrm>
            <a:off x="1763713" y="5445125"/>
            <a:ext cx="5867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l-GR" altLang="el-GR" dirty="0">
                <a:solidFill>
                  <a:schemeClr val="bg1"/>
                </a:solidFill>
              </a:rPr>
              <a:t>Η ΕΥΘΕΙΑ ΝΑ ΕΧΕΙ ΚΛΙΣΗ ΠΕΡΙΠΟΥ 45</a:t>
            </a:r>
            <a:r>
              <a:rPr lang="el-GR" altLang="el-GR" baseline="30000" dirty="0">
                <a:solidFill>
                  <a:schemeClr val="bg1"/>
                </a:solidFill>
              </a:rPr>
              <a:t>Ο</a:t>
            </a:r>
            <a:r>
              <a:rPr lang="el-GR" altLang="el-GR" dirty="0">
                <a:solidFill>
                  <a:schemeClr val="bg1"/>
                </a:solidFill>
              </a:rPr>
              <a:t> Η ΚΛΙΣΗ ΕΧΕΙ ΜΟΝΑΔΕΣ(πχ </a:t>
            </a:r>
            <a:r>
              <a:rPr lang="en-US" altLang="el-GR" dirty="0">
                <a:solidFill>
                  <a:schemeClr val="bg1"/>
                </a:solidFill>
              </a:rPr>
              <a:t>V/mA</a:t>
            </a:r>
            <a:r>
              <a:rPr lang="el-GR" altLang="el-GR" dirty="0">
                <a:solidFill>
                  <a:schemeClr val="bg1"/>
                </a:solidFill>
              </a:rPr>
              <a:t>)</a:t>
            </a:r>
          </a:p>
        </p:txBody>
      </p:sp>
      <p:sp>
        <p:nvSpPr>
          <p:cNvPr id="8196" name="Rectangle 18" descr="Large confetti">
            <a:extLst>
              <a:ext uri="{FF2B5EF4-FFF2-40B4-BE49-F238E27FC236}">
                <a16:creationId xmlns:a16="http://schemas.microsoft.com/office/drawing/2014/main" id="{CFF5B102-760D-4BEA-803C-2493A5E8AA08}"/>
              </a:ext>
            </a:extLst>
          </p:cNvPr>
          <p:cNvSpPr>
            <a:spLocks noGrp="1" noChangeArrowheads="1"/>
          </p:cNvSpPr>
          <p:nvPr>
            <p:ph type="title" idx="4294967295"/>
          </p:nvPr>
        </p:nvSpPr>
        <p:spPr>
          <a:xfrm>
            <a:off x="1371600" y="115888"/>
            <a:ext cx="7772400" cy="1143000"/>
          </a:xfrm>
        </p:spPr>
        <p:txBody>
          <a:bodyPr/>
          <a:lstStyle/>
          <a:p>
            <a:r>
              <a:rPr lang="el-GR" altLang="el-GR" sz="3600">
                <a:solidFill>
                  <a:schemeClr val="bg1"/>
                </a:solidFill>
              </a:rPr>
              <a:t>ΓΡΑΜΜΙΚΕΣ ΣΧΕΣΕΙΣ </a:t>
            </a:r>
            <a:br>
              <a:rPr lang="en-US" altLang="el-GR" sz="3600">
                <a:solidFill>
                  <a:schemeClr val="bg1"/>
                </a:solidFill>
              </a:rPr>
            </a:br>
            <a:r>
              <a:rPr lang="el-GR" altLang="el-GR" sz="3600">
                <a:solidFill>
                  <a:schemeClr val="bg1"/>
                </a:solidFill>
              </a:rPr>
              <a:t>ΕΞΙΣΩΣΗ ΕΥΘΕΙΑΣ</a:t>
            </a:r>
          </a:p>
        </p:txBody>
      </p:sp>
      <p:graphicFrame>
        <p:nvGraphicFramePr>
          <p:cNvPr id="8194" name="Object 68">
            <a:extLst>
              <a:ext uri="{FF2B5EF4-FFF2-40B4-BE49-F238E27FC236}">
                <a16:creationId xmlns:a16="http://schemas.microsoft.com/office/drawing/2014/main" id="{41FB3B3A-B0C9-4F76-ACDB-EE6209DADDC5}"/>
              </a:ext>
            </a:extLst>
          </p:cNvPr>
          <p:cNvGraphicFramePr>
            <a:graphicFrameLocks noChangeAspect="1"/>
          </p:cNvGraphicFramePr>
          <p:nvPr/>
        </p:nvGraphicFramePr>
        <p:xfrm>
          <a:off x="1187450" y="1628775"/>
          <a:ext cx="1871663" cy="3806825"/>
        </p:xfrm>
        <a:graphic>
          <a:graphicData uri="http://schemas.openxmlformats.org/presentationml/2006/ole">
            <mc:AlternateContent xmlns:mc="http://schemas.openxmlformats.org/markup-compatibility/2006">
              <mc:Choice xmlns:v="urn:schemas-microsoft-com:vml" Requires="v">
                <p:oleObj name="Worksheet" r:id="rId4" imgW="1228657" imgH="2286000" progId="Excel.Sheet.8">
                  <p:embed/>
                </p:oleObj>
              </mc:Choice>
              <mc:Fallback>
                <p:oleObj name="Worksheet" r:id="rId4" imgW="1228657" imgH="228600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450" y="1628775"/>
                        <a:ext cx="1871663" cy="3806825"/>
                      </a:xfrm>
                      <a:prstGeom prst="rect">
                        <a:avLst/>
                      </a:prstGeom>
                      <a:solidFill>
                        <a:srgbClr val="BFBFBF"/>
                      </a:solidFill>
                      <a:ln w="38100">
                        <a:solidFill>
                          <a:srgbClr val="1F497D"/>
                        </a:solidFill>
                        <a:miter lim="800000"/>
                        <a:headEnd/>
                        <a:tailEnd/>
                      </a:ln>
                      <a:effectLst/>
                      <a:extLst>
                        <a:ext uri="{AF507438-7753-43E0-B8FC-AC1667EBCBE1}">
                          <a14:hiddenEffects xmlns:a14="http://schemas.microsoft.com/office/drawing/2010/main">
                            <a:effectLst>
                              <a:outerShdw dist="35921" dir="2700000" algn="ctr" rotWithShape="0">
                                <a:srgbClr val="333333"/>
                              </a:outerShdw>
                            </a:effectLst>
                          </a14:hiddenEffects>
                        </a:ext>
                      </a:extLst>
                    </p:spPr>
                  </p:pic>
                </p:oleObj>
              </mc:Fallback>
            </mc:AlternateContent>
          </a:graphicData>
        </a:graphic>
      </p:graphicFrame>
      <p:sp>
        <p:nvSpPr>
          <p:cNvPr id="3" name="Θέση υποσέλιδου 2">
            <a:extLst>
              <a:ext uri="{FF2B5EF4-FFF2-40B4-BE49-F238E27FC236}">
                <a16:creationId xmlns:a16="http://schemas.microsoft.com/office/drawing/2014/main" id="{B420EB48-C7E9-46A4-9E18-92DF21FA0A30}"/>
              </a:ext>
            </a:extLst>
          </p:cNvPr>
          <p:cNvSpPr>
            <a:spLocks noGrp="1"/>
          </p:cNvSpPr>
          <p:nvPr>
            <p:ph type="ftr" sz="quarter" idx="11"/>
          </p:nvPr>
        </p:nvSpPr>
        <p:spPr/>
        <p:txBody>
          <a:bodyPr/>
          <a:lstStyle/>
          <a:p>
            <a:pPr>
              <a:defRPr/>
            </a:pPr>
            <a:r>
              <a:rPr lang="el-GR" dirty="0"/>
              <a:t>Πανεπιστήμιο Δυτικής Αττικής -Μ.ΠΗΛΑΚΟΥΤΑ</a:t>
            </a:r>
          </a:p>
        </p:txBody>
      </p:sp>
      <p:sp>
        <p:nvSpPr>
          <p:cNvPr id="4" name="Θέση αριθμού διαφάνειας 3">
            <a:extLst>
              <a:ext uri="{FF2B5EF4-FFF2-40B4-BE49-F238E27FC236}">
                <a16:creationId xmlns:a16="http://schemas.microsoft.com/office/drawing/2014/main" id="{D1ADBC24-58FA-453E-85EB-ABA0D85940E3}"/>
              </a:ext>
            </a:extLst>
          </p:cNvPr>
          <p:cNvSpPr>
            <a:spLocks noGrp="1"/>
          </p:cNvSpPr>
          <p:nvPr>
            <p:ph type="sldNum" sz="quarter" idx="12"/>
          </p:nvPr>
        </p:nvSpPr>
        <p:spPr/>
        <p:txBody>
          <a:bodyPr/>
          <a:lstStyle/>
          <a:p>
            <a:fld id="{B77C786A-2247-4B7B-B38A-69E461F82276}" type="slidenum">
              <a:rPr lang="el-GR" altLang="el-GR" smtClean="0"/>
              <a:pPr/>
              <a:t>19</a:t>
            </a:fld>
            <a:endParaRPr lang="el-GR" altLang="el-GR"/>
          </a:p>
        </p:txBody>
      </p:sp>
      <p:grpSp>
        <p:nvGrpSpPr>
          <p:cNvPr id="28" name="Group 27"/>
          <p:cNvGrpSpPr/>
          <p:nvPr/>
        </p:nvGrpSpPr>
        <p:grpSpPr>
          <a:xfrm>
            <a:off x="3276600" y="1700213"/>
            <a:ext cx="4824413" cy="3176587"/>
            <a:chOff x="3276600" y="1700213"/>
            <a:chExt cx="4824413" cy="3176587"/>
          </a:xfrm>
        </p:grpSpPr>
        <p:pic>
          <p:nvPicPr>
            <p:cNvPr id="8197" name="Εικόνα 8">
              <a:extLst>
                <a:ext uri="{FF2B5EF4-FFF2-40B4-BE49-F238E27FC236}">
                  <a16:creationId xmlns:a16="http://schemas.microsoft.com/office/drawing/2014/main" id="{D716BFFB-BC96-4DC2-807A-B18A2A89657A}"/>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1700213"/>
              <a:ext cx="4824413" cy="317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bwMode="auto">
            <a:xfrm>
              <a:off x="4443984" y="2048256"/>
              <a:ext cx="1728192" cy="301752"/>
            </a:xfrm>
            <a:prstGeom prst="rect">
              <a:avLst/>
            </a:prstGeom>
            <a:solidFill>
              <a:schemeClr val="bg2">
                <a:lumMod val="40000"/>
                <a:lumOff val="60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5" name="Rectangle 4"/>
            <p:cNvSpPr/>
            <p:nvPr/>
          </p:nvSpPr>
          <p:spPr bwMode="auto">
            <a:xfrm>
              <a:off x="6948264" y="2564904"/>
              <a:ext cx="504056" cy="1152128"/>
            </a:xfrm>
            <a:prstGeom prst="rect">
              <a:avLst/>
            </a:prstGeom>
            <a:solidFill>
              <a:schemeClr val="bg2">
                <a:lumMod val="40000"/>
                <a:lumOff val="60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6" name="Rectangle 5"/>
            <p:cNvSpPr/>
            <p:nvPr/>
          </p:nvSpPr>
          <p:spPr bwMode="auto">
            <a:xfrm>
              <a:off x="4716016" y="3573016"/>
              <a:ext cx="2376264" cy="288032"/>
            </a:xfrm>
            <a:prstGeom prst="rect">
              <a:avLst/>
            </a:prstGeom>
            <a:solidFill>
              <a:schemeClr val="bg2">
                <a:lumMod val="40000"/>
                <a:lumOff val="60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cxnSp>
          <p:nvCxnSpPr>
            <p:cNvPr id="8" name="Straight Connector 7"/>
            <p:cNvCxnSpPr/>
            <p:nvPr/>
          </p:nvCxnSpPr>
          <p:spPr bwMode="auto">
            <a:xfrm>
              <a:off x="7315200" y="2348880"/>
              <a:ext cx="0" cy="1512168"/>
            </a:xfrm>
            <a:prstGeom prst="line">
              <a:avLst/>
            </a:prstGeom>
            <a:solidFill>
              <a:schemeClr val="accent1"/>
            </a:solidFill>
            <a:ln w="9525" cap="flat" cmpd="sng" algn="ctr">
              <a:solidFill>
                <a:schemeClr val="tx2">
                  <a:lumMod val="60000"/>
                  <a:lumOff val="40000"/>
                </a:schemeClr>
              </a:solidFill>
              <a:prstDash val="solid"/>
              <a:miter lim="800000"/>
              <a:headEnd type="none" w="med" len="med"/>
              <a:tailEnd type="none" w="med" len="med"/>
            </a:ln>
            <a:effectLst/>
          </p:spPr>
        </p:cxnSp>
        <p:cxnSp>
          <p:nvCxnSpPr>
            <p:cNvPr id="14" name="Straight Connector 13"/>
            <p:cNvCxnSpPr/>
            <p:nvPr/>
          </p:nvCxnSpPr>
          <p:spPr bwMode="auto">
            <a:xfrm>
              <a:off x="6948264" y="3573016"/>
              <a:ext cx="504056" cy="0"/>
            </a:xfrm>
            <a:prstGeom prst="line">
              <a:avLst/>
            </a:prstGeom>
            <a:solidFill>
              <a:schemeClr val="accent1"/>
            </a:solidFill>
            <a:ln w="9525" cap="flat" cmpd="sng" algn="ctr">
              <a:solidFill>
                <a:schemeClr val="tx2">
                  <a:lumMod val="60000"/>
                  <a:lumOff val="40000"/>
                </a:schemeClr>
              </a:solidFill>
              <a:prstDash val="solid"/>
              <a:miter lim="800000"/>
              <a:headEnd type="none" w="med" len="med"/>
              <a:tailEnd type="none" w="med" len="med"/>
            </a:ln>
            <a:effectLst/>
          </p:spPr>
        </p:cxnSp>
        <p:cxnSp>
          <p:nvCxnSpPr>
            <p:cNvPr id="18" name="Straight Connector 17"/>
            <p:cNvCxnSpPr/>
            <p:nvPr/>
          </p:nvCxnSpPr>
          <p:spPr bwMode="auto">
            <a:xfrm>
              <a:off x="6163056" y="1988840"/>
              <a:ext cx="0" cy="360040"/>
            </a:xfrm>
            <a:prstGeom prst="line">
              <a:avLst/>
            </a:prstGeom>
            <a:solidFill>
              <a:schemeClr val="accent1"/>
            </a:solidFill>
            <a:ln w="9525" cap="flat" cmpd="sng" algn="ctr">
              <a:solidFill>
                <a:schemeClr val="tx2">
                  <a:lumMod val="60000"/>
                  <a:lumOff val="40000"/>
                </a:schemeClr>
              </a:solidFill>
              <a:prstDash val="solid"/>
              <a:miter lim="800000"/>
              <a:headEnd type="none" w="med" len="med"/>
              <a:tailEnd type="none" w="med" len="med"/>
            </a:ln>
            <a:effectLst/>
          </p:spPr>
        </p:cxnSp>
        <p:cxnSp>
          <p:nvCxnSpPr>
            <p:cNvPr id="22" name="Straight Connector 21"/>
            <p:cNvCxnSpPr/>
            <p:nvPr/>
          </p:nvCxnSpPr>
          <p:spPr bwMode="auto">
            <a:xfrm>
              <a:off x="5586984" y="1988840"/>
              <a:ext cx="0" cy="432048"/>
            </a:xfrm>
            <a:prstGeom prst="line">
              <a:avLst/>
            </a:prstGeom>
            <a:solidFill>
              <a:schemeClr val="accent1"/>
            </a:solidFill>
            <a:ln w="9525" cap="flat" cmpd="sng" algn="ctr">
              <a:solidFill>
                <a:schemeClr val="tx2">
                  <a:lumMod val="60000"/>
                  <a:lumOff val="40000"/>
                </a:schemeClr>
              </a:solidFill>
              <a:prstDash val="solid"/>
              <a:miter lim="800000"/>
              <a:headEnd type="none" w="med" len="med"/>
              <a:tailEnd type="none" w="med" len="med"/>
            </a:ln>
            <a:effectLst/>
          </p:spPr>
        </p:cxnSp>
        <p:cxnSp>
          <p:nvCxnSpPr>
            <p:cNvPr id="26" name="Straight Connector 25"/>
            <p:cNvCxnSpPr/>
            <p:nvPr/>
          </p:nvCxnSpPr>
          <p:spPr bwMode="auto">
            <a:xfrm>
              <a:off x="5020056" y="2002536"/>
              <a:ext cx="0" cy="504056"/>
            </a:xfrm>
            <a:prstGeom prst="line">
              <a:avLst/>
            </a:prstGeom>
            <a:solidFill>
              <a:schemeClr val="accent1"/>
            </a:solidFill>
            <a:ln w="9525" cap="flat" cmpd="sng" algn="ctr">
              <a:solidFill>
                <a:schemeClr val="tx2">
                  <a:lumMod val="60000"/>
                  <a:lumOff val="40000"/>
                </a:schemeClr>
              </a:solidFill>
              <a:prstDash val="solid"/>
              <a:miter lim="800000"/>
              <a:headEnd type="none" w="med" len="med"/>
              <a:tailEnd type="none" w="med" len="med"/>
            </a:ln>
            <a:effectLst/>
          </p:spPr>
        </p:cxnSp>
        <p:cxnSp>
          <p:nvCxnSpPr>
            <p:cNvPr id="32" name="Straight Connector 31"/>
            <p:cNvCxnSpPr/>
            <p:nvPr/>
          </p:nvCxnSpPr>
          <p:spPr bwMode="auto">
            <a:xfrm>
              <a:off x="6948264" y="3163824"/>
              <a:ext cx="504056" cy="0"/>
            </a:xfrm>
            <a:prstGeom prst="line">
              <a:avLst/>
            </a:prstGeom>
            <a:solidFill>
              <a:schemeClr val="accent1"/>
            </a:solidFill>
            <a:ln w="9525" cap="flat" cmpd="sng" algn="ctr">
              <a:solidFill>
                <a:schemeClr val="tx2">
                  <a:lumMod val="60000"/>
                  <a:lumOff val="40000"/>
                </a:schemeClr>
              </a:solidFill>
              <a:prstDash val="solid"/>
              <a:miter lim="800000"/>
              <a:headEnd type="none" w="med" len="med"/>
              <a:tailEnd type="none" w="med" len="med"/>
            </a:ln>
            <a:effectLst/>
          </p:spPr>
        </p:cxnSp>
        <p:cxnSp>
          <p:nvCxnSpPr>
            <p:cNvPr id="33" name="Straight Connector 32"/>
            <p:cNvCxnSpPr/>
            <p:nvPr/>
          </p:nvCxnSpPr>
          <p:spPr bwMode="auto">
            <a:xfrm>
              <a:off x="6953944" y="2770632"/>
              <a:ext cx="504056" cy="0"/>
            </a:xfrm>
            <a:prstGeom prst="line">
              <a:avLst/>
            </a:prstGeom>
            <a:solidFill>
              <a:schemeClr val="accent1"/>
            </a:solidFill>
            <a:ln w="9525" cap="flat" cmpd="sng" algn="ctr">
              <a:solidFill>
                <a:schemeClr val="tx2">
                  <a:lumMod val="60000"/>
                  <a:lumOff val="40000"/>
                </a:schemeClr>
              </a:solidFill>
              <a:prstDash val="solid"/>
              <a:miter lim="800000"/>
              <a:headEnd type="none" w="med" len="med"/>
              <a:tailEnd type="none" w="med" len="med"/>
            </a:ln>
            <a:effectLst/>
          </p:spPr>
        </p:cxnSp>
        <p:cxnSp>
          <p:nvCxnSpPr>
            <p:cNvPr id="35" name="Straight Connector 34"/>
            <p:cNvCxnSpPr/>
            <p:nvPr/>
          </p:nvCxnSpPr>
          <p:spPr bwMode="auto">
            <a:xfrm>
              <a:off x="5020056" y="3470672"/>
              <a:ext cx="0" cy="432048"/>
            </a:xfrm>
            <a:prstGeom prst="line">
              <a:avLst/>
            </a:prstGeom>
            <a:solidFill>
              <a:schemeClr val="accent1"/>
            </a:solidFill>
            <a:ln w="9525" cap="flat" cmpd="sng" algn="ctr">
              <a:solidFill>
                <a:schemeClr val="tx2">
                  <a:lumMod val="60000"/>
                  <a:lumOff val="40000"/>
                </a:schemeClr>
              </a:solidFill>
              <a:prstDash val="solid"/>
              <a:miter lim="800000"/>
              <a:headEnd type="none" w="med" len="med"/>
              <a:tailEnd type="none" w="med" len="med"/>
            </a:ln>
            <a:effectLst/>
          </p:spPr>
        </p:cxnSp>
        <p:cxnSp>
          <p:nvCxnSpPr>
            <p:cNvPr id="36" name="Straight Connector 35"/>
            <p:cNvCxnSpPr/>
            <p:nvPr/>
          </p:nvCxnSpPr>
          <p:spPr bwMode="auto">
            <a:xfrm>
              <a:off x="5586984" y="3426222"/>
              <a:ext cx="0" cy="432048"/>
            </a:xfrm>
            <a:prstGeom prst="line">
              <a:avLst/>
            </a:prstGeom>
            <a:solidFill>
              <a:schemeClr val="accent1"/>
            </a:solidFill>
            <a:ln w="9525" cap="flat" cmpd="sng" algn="ctr">
              <a:solidFill>
                <a:schemeClr val="tx2">
                  <a:lumMod val="60000"/>
                  <a:lumOff val="40000"/>
                </a:schemeClr>
              </a:solidFill>
              <a:prstDash val="solid"/>
              <a:miter lim="800000"/>
              <a:headEnd type="none" w="med" len="med"/>
              <a:tailEnd type="none" w="med" len="med"/>
            </a:ln>
            <a:effectLst/>
          </p:spPr>
        </p:cxnSp>
        <p:cxnSp>
          <p:nvCxnSpPr>
            <p:cNvPr id="37" name="Straight Connector 36"/>
            <p:cNvCxnSpPr/>
            <p:nvPr/>
          </p:nvCxnSpPr>
          <p:spPr bwMode="auto">
            <a:xfrm>
              <a:off x="6163056" y="3470672"/>
              <a:ext cx="0" cy="432048"/>
            </a:xfrm>
            <a:prstGeom prst="line">
              <a:avLst/>
            </a:prstGeom>
            <a:solidFill>
              <a:schemeClr val="accent1"/>
            </a:solidFill>
            <a:ln w="9525" cap="flat" cmpd="sng" algn="ctr">
              <a:solidFill>
                <a:schemeClr val="tx2">
                  <a:lumMod val="60000"/>
                  <a:lumOff val="40000"/>
                </a:schemeClr>
              </a:solidFill>
              <a:prstDash val="solid"/>
              <a:miter lim="800000"/>
              <a:headEnd type="none" w="med" len="med"/>
              <a:tailEnd type="none" w="med" len="med"/>
            </a:ln>
            <a:effectLst/>
          </p:spPr>
        </p:cxnSp>
        <p:cxnSp>
          <p:nvCxnSpPr>
            <p:cNvPr id="38" name="Straight Connector 37"/>
            <p:cNvCxnSpPr/>
            <p:nvPr/>
          </p:nvCxnSpPr>
          <p:spPr bwMode="auto">
            <a:xfrm>
              <a:off x="6732240" y="3429000"/>
              <a:ext cx="0" cy="432048"/>
            </a:xfrm>
            <a:prstGeom prst="line">
              <a:avLst/>
            </a:prstGeom>
            <a:solidFill>
              <a:schemeClr val="accent1"/>
            </a:solidFill>
            <a:ln w="9525" cap="flat" cmpd="sng" algn="ctr">
              <a:solidFill>
                <a:schemeClr val="tx2">
                  <a:lumMod val="60000"/>
                  <a:lumOff val="40000"/>
                </a:schemeClr>
              </a:solidFill>
              <a:prstDash val="solid"/>
              <a:miter lim="800000"/>
              <a:headEnd type="none" w="med" len="med"/>
              <a:tailEnd type="none" w="med" len="med"/>
            </a:ln>
            <a:effectLst/>
          </p:spPr>
        </p:cxnSp>
      </p:grpSp>
    </p:spTree>
    <p:custDataLst>
      <p:tags r:id="rId1"/>
    </p:custDataLst>
    <p:extLst>
      <p:ext uri="{BB962C8B-B14F-4D97-AF65-F5344CB8AC3E}">
        <p14:creationId xmlns:p14="http://schemas.microsoft.com/office/powerpoint/2010/main" val="1528822093"/>
      </p:ext>
    </p:extLst>
  </p:cSld>
  <p:clrMapOvr>
    <a:masterClrMapping/>
  </p:clrMapOvr>
  <p:transition advTm="5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1 - Τίτλος" descr="Large confetti">
            <a:extLst>
              <a:ext uri="{FF2B5EF4-FFF2-40B4-BE49-F238E27FC236}">
                <a16:creationId xmlns:a16="http://schemas.microsoft.com/office/drawing/2014/main" id="{6A800574-C3B7-4729-B172-0DA1E6FD3A73}"/>
              </a:ext>
            </a:extLst>
          </p:cNvPr>
          <p:cNvSpPr txBox="1">
            <a:spLocks/>
          </p:cNvSpPr>
          <p:nvPr/>
        </p:nvSpPr>
        <p:spPr bwMode="auto">
          <a:xfrm>
            <a:off x="862013" y="25654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l-GR" altLang="el-GR" sz="4000" dirty="0">
                <a:solidFill>
                  <a:schemeClr val="bg1"/>
                </a:solidFill>
              </a:rPr>
              <a:t>ΜΕΤΡΗΣΕΙΣ -</a:t>
            </a:r>
            <a:r>
              <a:rPr lang="en-US" altLang="el-GR" sz="4000" dirty="0">
                <a:solidFill>
                  <a:schemeClr val="bg1"/>
                </a:solidFill>
              </a:rPr>
              <a:t> </a:t>
            </a:r>
            <a:r>
              <a:rPr lang="el-GR" altLang="el-GR" sz="4000" dirty="0">
                <a:solidFill>
                  <a:schemeClr val="bg1"/>
                </a:solidFill>
              </a:rPr>
              <a:t>ΟΡΙΣΜΟΙ</a:t>
            </a:r>
            <a:br>
              <a:rPr lang="el-GR" altLang="el-GR" sz="4000" dirty="0">
                <a:solidFill>
                  <a:schemeClr val="bg1"/>
                </a:solidFill>
              </a:rPr>
            </a:br>
            <a:r>
              <a:rPr lang="el-GR" altLang="el-GR" sz="4000" dirty="0">
                <a:solidFill>
                  <a:schemeClr val="bg1"/>
                </a:solidFill>
              </a:rPr>
              <a:t> </a:t>
            </a:r>
          </a:p>
        </p:txBody>
      </p:sp>
      <p:sp>
        <p:nvSpPr>
          <p:cNvPr id="16389" name="Rectangle 4" descr="Large confetti">
            <a:extLst>
              <a:ext uri="{FF2B5EF4-FFF2-40B4-BE49-F238E27FC236}">
                <a16:creationId xmlns:a16="http://schemas.microsoft.com/office/drawing/2014/main" id="{5F9DDFF0-2304-4232-96B7-71621F5CC654}"/>
              </a:ext>
            </a:extLst>
          </p:cNvPr>
          <p:cNvSpPr txBox="1">
            <a:spLocks noChangeArrowheads="1"/>
          </p:cNvSpPr>
          <p:nvPr/>
        </p:nvSpPr>
        <p:spPr bwMode="auto">
          <a:xfrm>
            <a:off x="685800" y="32639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l-GR" altLang="el-GR" sz="4000" dirty="0">
                <a:solidFill>
                  <a:schemeClr val="bg1"/>
                </a:solidFill>
              </a:rPr>
              <a:t>ΕΠΕΞΕΡΓΑΣΙΑ ΜΕΤΡΗΣΕΩΝ ΓΡΑΦΙΚΕΣ ΠΑΡΑΣΤΑΣΕΙΣ</a:t>
            </a:r>
            <a:endParaRPr lang="el-GR" altLang="el-GR" dirty="0">
              <a:solidFill>
                <a:schemeClr val="bg1"/>
              </a:solidFill>
            </a:endParaRPr>
          </a:p>
        </p:txBody>
      </p:sp>
      <p:pic>
        <p:nvPicPr>
          <p:cNvPr id="6" name="Εικόνα 5">
            <a:extLst>
              <a:ext uri="{FF2B5EF4-FFF2-40B4-BE49-F238E27FC236}">
                <a16:creationId xmlns:a16="http://schemas.microsoft.com/office/drawing/2014/main" id="{E17A18CF-A6F4-452B-8A88-304EB155DE1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24143"/>
            <a:ext cx="1341120" cy="1341120"/>
          </a:xfrm>
          <a:prstGeom prst="rect">
            <a:avLst/>
          </a:prstGeom>
          <a:noFill/>
          <a:ln>
            <a:noFill/>
          </a:ln>
        </p:spPr>
      </p:pic>
      <p:sp>
        <p:nvSpPr>
          <p:cNvPr id="4" name="Θέση υποσέλιδου 3">
            <a:extLst>
              <a:ext uri="{FF2B5EF4-FFF2-40B4-BE49-F238E27FC236}">
                <a16:creationId xmlns:a16="http://schemas.microsoft.com/office/drawing/2014/main" id="{C9A898DB-677C-462D-A894-65420F5A2366}"/>
              </a:ext>
            </a:extLst>
          </p:cNvPr>
          <p:cNvSpPr>
            <a:spLocks noGrp="1"/>
          </p:cNvSpPr>
          <p:nvPr>
            <p:ph type="ftr" sz="quarter" idx="11"/>
          </p:nvPr>
        </p:nvSpPr>
        <p:spPr/>
        <p:txBody>
          <a:bodyPr/>
          <a:lstStyle/>
          <a:p>
            <a:pPr>
              <a:defRPr/>
            </a:pPr>
            <a:r>
              <a:rPr lang="el-GR" dirty="0"/>
              <a:t>Πανεπιστήμιο Δυτικής Αττικής -Μ.ΠΗΛΑΚΟΥΤΑ</a:t>
            </a:r>
          </a:p>
        </p:txBody>
      </p:sp>
      <p:sp>
        <p:nvSpPr>
          <p:cNvPr id="5" name="Θέση αριθμού διαφάνειας 4">
            <a:extLst>
              <a:ext uri="{FF2B5EF4-FFF2-40B4-BE49-F238E27FC236}">
                <a16:creationId xmlns:a16="http://schemas.microsoft.com/office/drawing/2014/main" id="{18153306-030B-40CD-887F-9CD4464D5BA9}"/>
              </a:ext>
            </a:extLst>
          </p:cNvPr>
          <p:cNvSpPr>
            <a:spLocks noGrp="1"/>
          </p:cNvSpPr>
          <p:nvPr>
            <p:ph type="sldNum" sz="quarter" idx="12"/>
          </p:nvPr>
        </p:nvSpPr>
        <p:spPr/>
        <p:txBody>
          <a:bodyPr/>
          <a:lstStyle/>
          <a:p>
            <a:fld id="{B77C786A-2247-4B7B-B38A-69E461F82276}" type="slidenum">
              <a:rPr lang="el-GR" altLang="el-GR" smtClean="0"/>
              <a:pPr/>
              <a:t>2</a:t>
            </a:fld>
            <a:endParaRPr lang="el-GR" alt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9">
            <a:extLst>
              <a:ext uri="{FF2B5EF4-FFF2-40B4-BE49-F238E27FC236}">
                <a16:creationId xmlns:a16="http://schemas.microsoft.com/office/drawing/2014/main" id="{CD270E9E-5467-4A50-A75E-0ACF50055E51}"/>
              </a:ext>
            </a:extLst>
          </p:cNvPr>
          <p:cNvSpPr txBox="1">
            <a:spLocks noChangeArrowheads="1"/>
          </p:cNvSpPr>
          <p:nvPr/>
        </p:nvSpPr>
        <p:spPr bwMode="auto">
          <a:xfrm>
            <a:off x="1763713" y="5486995"/>
            <a:ext cx="5867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l-GR" altLang="el-GR" dirty="0">
                <a:solidFill>
                  <a:schemeClr val="bg1"/>
                </a:solidFill>
              </a:rPr>
              <a:t>Η ΕΥΘΕΙΑ ΝΑ ΕΧΕΙ ΚΛΙΣΗ ΠΕΡΙΠΟΥ 45</a:t>
            </a:r>
            <a:r>
              <a:rPr lang="el-GR" altLang="el-GR" baseline="30000" dirty="0">
                <a:solidFill>
                  <a:schemeClr val="bg1"/>
                </a:solidFill>
              </a:rPr>
              <a:t>Ο</a:t>
            </a:r>
            <a:endParaRPr lang="el-GR" altLang="el-GR" dirty="0">
              <a:solidFill>
                <a:schemeClr val="bg1"/>
              </a:solidFill>
            </a:endParaRPr>
          </a:p>
        </p:txBody>
      </p:sp>
      <p:graphicFrame>
        <p:nvGraphicFramePr>
          <p:cNvPr id="8194" name="Object 68">
            <a:extLst>
              <a:ext uri="{FF2B5EF4-FFF2-40B4-BE49-F238E27FC236}">
                <a16:creationId xmlns:a16="http://schemas.microsoft.com/office/drawing/2014/main" id="{41FB3B3A-B0C9-4F76-ACDB-EE6209DADDC5}"/>
              </a:ext>
            </a:extLst>
          </p:cNvPr>
          <p:cNvGraphicFramePr>
            <a:graphicFrameLocks noChangeAspect="1"/>
          </p:cNvGraphicFramePr>
          <p:nvPr>
            <p:extLst>
              <p:ext uri="{D42A27DB-BD31-4B8C-83A1-F6EECF244321}">
                <p14:modId xmlns:p14="http://schemas.microsoft.com/office/powerpoint/2010/main" val="2264073171"/>
              </p:ext>
            </p:extLst>
          </p:nvPr>
        </p:nvGraphicFramePr>
        <p:xfrm>
          <a:off x="153921" y="1691383"/>
          <a:ext cx="1826405" cy="3714774"/>
        </p:xfrm>
        <a:graphic>
          <a:graphicData uri="http://schemas.openxmlformats.org/presentationml/2006/ole">
            <mc:AlternateContent xmlns:mc="http://schemas.openxmlformats.org/markup-compatibility/2006">
              <mc:Choice xmlns:v="urn:schemas-microsoft-com:vml" Requires="v">
                <p:oleObj name="Worksheet" r:id="rId4" imgW="1228657" imgH="2286000" progId="Excel.Sheet.8">
                  <p:embed/>
                </p:oleObj>
              </mc:Choice>
              <mc:Fallback>
                <p:oleObj name="Worksheet" r:id="rId4" imgW="1228657" imgH="2286000" progId="Excel.Sheet.8">
                  <p:embed/>
                  <p:pic>
                    <p:nvPicPr>
                      <p:cNvPr id="8194" name="Object 68">
                        <a:extLst>
                          <a:ext uri="{FF2B5EF4-FFF2-40B4-BE49-F238E27FC236}">
                            <a16:creationId xmlns:a16="http://schemas.microsoft.com/office/drawing/2014/main" id="{41FB3B3A-B0C9-4F76-ACDB-EE6209DADDC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921" y="1691383"/>
                        <a:ext cx="1826405" cy="3714774"/>
                      </a:xfrm>
                      <a:prstGeom prst="rect">
                        <a:avLst/>
                      </a:prstGeom>
                      <a:solidFill>
                        <a:srgbClr val="BFBFBF"/>
                      </a:solidFill>
                      <a:ln w="38100">
                        <a:solidFill>
                          <a:srgbClr val="1F497D"/>
                        </a:solidFill>
                        <a:miter lim="800000"/>
                        <a:headEnd/>
                        <a:tailEnd/>
                      </a:ln>
                      <a:effectLst/>
                    </p:spPr>
                  </p:pic>
                </p:oleObj>
              </mc:Fallback>
            </mc:AlternateContent>
          </a:graphicData>
        </a:graphic>
      </p:graphicFrame>
      <p:sp>
        <p:nvSpPr>
          <p:cNvPr id="8196" name="Rectangle 18" descr="Large confetti">
            <a:extLst>
              <a:ext uri="{FF2B5EF4-FFF2-40B4-BE49-F238E27FC236}">
                <a16:creationId xmlns:a16="http://schemas.microsoft.com/office/drawing/2014/main" id="{CFF5B102-760D-4BEA-803C-2493A5E8AA08}"/>
              </a:ext>
            </a:extLst>
          </p:cNvPr>
          <p:cNvSpPr>
            <a:spLocks noGrp="1" noChangeArrowheads="1"/>
          </p:cNvSpPr>
          <p:nvPr>
            <p:ph type="title" idx="4294967295"/>
          </p:nvPr>
        </p:nvSpPr>
        <p:spPr>
          <a:xfrm>
            <a:off x="1371600" y="115888"/>
            <a:ext cx="7772400" cy="1143000"/>
          </a:xfrm>
        </p:spPr>
        <p:txBody>
          <a:bodyPr/>
          <a:lstStyle/>
          <a:p>
            <a:r>
              <a:rPr lang="el-GR" altLang="el-GR" sz="3600">
                <a:solidFill>
                  <a:schemeClr val="bg1"/>
                </a:solidFill>
              </a:rPr>
              <a:t>ΓΡΑΜΜΙΚΕΣ ΣΧΕΣΕΙΣ </a:t>
            </a:r>
            <a:br>
              <a:rPr lang="en-US" altLang="el-GR" sz="3600">
                <a:solidFill>
                  <a:schemeClr val="bg1"/>
                </a:solidFill>
              </a:rPr>
            </a:br>
            <a:r>
              <a:rPr lang="el-GR" altLang="el-GR" sz="3600">
                <a:solidFill>
                  <a:schemeClr val="bg1"/>
                </a:solidFill>
              </a:rPr>
              <a:t>ΕΞΙΣΩΣΗ ΕΥΘΕΙΑΣ</a:t>
            </a:r>
          </a:p>
        </p:txBody>
      </p:sp>
      <p:sp>
        <p:nvSpPr>
          <p:cNvPr id="3" name="Θέση υποσέλιδου 2">
            <a:extLst>
              <a:ext uri="{FF2B5EF4-FFF2-40B4-BE49-F238E27FC236}">
                <a16:creationId xmlns:a16="http://schemas.microsoft.com/office/drawing/2014/main" id="{B420EB48-C7E9-46A4-9E18-92DF21FA0A30}"/>
              </a:ext>
            </a:extLst>
          </p:cNvPr>
          <p:cNvSpPr>
            <a:spLocks noGrp="1"/>
          </p:cNvSpPr>
          <p:nvPr>
            <p:ph type="ftr" sz="quarter" idx="11"/>
          </p:nvPr>
        </p:nvSpPr>
        <p:spPr>
          <a:xfrm>
            <a:off x="-2395" y="6339869"/>
            <a:ext cx="2699792" cy="476672"/>
          </a:xfrm>
          <a:noFill/>
        </p:spPr>
        <p:style>
          <a:lnRef idx="1">
            <a:schemeClr val="accent1"/>
          </a:lnRef>
          <a:fillRef idx="2">
            <a:schemeClr val="accent1"/>
          </a:fillRef>
          <a:effectRef idx="1">
            <a:schemeClr val="accent1"/>
          </a:effectRef>
          <a:fontRef idx="minor">
            <a:schemeClr val="dk1"/>
          </a:fontRef>
        </p:style>
        <p:txBody>
          <a:bodyPr/>
          <a:lstStyle/>
          <a:p>
            <a:pPr algn="l">
              <a:defRPr/>
            </a:pPr>
            <a:r>
              <a:rPr lang="el-GR" sz="1200" dirty="0"/>
              <a:t>Πανεπιστήμιο Δυτικής Αττικής </a:t>
            </a:r>
            <a:endParaRPr lang="en-US" sz="1200" dirty="0"/>
          </a:p>
          <a:p>
            <a:pPr algn="l">
              <a:defRPr/>
            </a:pPr>
            <a:r>
              <a:rPr lang="el-GR" sz="1200" dirty="0"/>
              <a:t>Μ.ΠΗΛΑΚΟΥΤΑ</a:t>
            </a:r>
          </a:p>
        </p:txBody>
      </p:sp>
      <p:sp>
        <p:nvSpPr>
          <p:cNvPr id="4" name="Θέση αριθμού διαφάνειας 3">
            <a:extLst>
              <a:ext uri="{FF2B5EF4-FFF2-40B4-BE49-F238E27FC236}">
                <a16:creationId xmlns:a16="http://schemas.microsoft.com/office/drawing/2014/main" id="{D1ADBC24-58FA-453E-85EB-ABA0D85940E3}"/>
              </a:ext>
            </a:extLst>
          </p:cNvPr>
          <p:cNvSpPr>
            <a:spLocks noGrp="1"/>
          </p:cNvSpPr>
          <p:nvPr>
            <p:ph type="sldNum" sz="quarter" idx="12"/>
          </p:nvPr>
        </p:nvSpPr>
        <p:spPr/>
        <p:txBody>
          <a:bodyPr/>
          <a:lstStyle/>
          <a:p>
            <a:fld id="{B77C786A-2247-4B7B-B38A-69E461F82276}" type="slidenum">
              <a:rPr lang="el-GR" altLang="el-GR" smtClean="0"/>
              <a:pPr/>
              <a:t>20</a:t>
            </a:fld>
            <a:endParaRPr lang="el-GR" altLang="el-GR"/>
          </a:p>
        </p:txBody>
      </p:sp>
      <p:cxnSp>
        <p:nvCxnSpPr>
          <p:cNvPr id="9" name="Straight Arrow Connector 8"/>
          <p:cNvCxnSpPr/>
          <p:nvPr/>
        </p:nvCxnSpPr>
        <p:spPr bwMode="auto">
          <a:xfrm flipH="1">
            <a:off x="6888742" y="2912087"/>
            <a:ext cx="268241" cy="230811"/>
          </a:xfrm>
          <a:prstGeom prst="straightConnector1">
            <a:avLst/>
          </a:prstGeom>
          <a:ln>
            <a:solidFill>
              <a:srgbClr val="FF0000"/>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1763688" y="5845347"/>
            <a:ext cx="5133970" cy="461665"/>
          </a:xfrm>
          <a:prstGeom prst="rect">
            <a:avLst/>
          </a:prstGeom>
          <a:noFill/>
        </p:spPr>
        <p:txBody>
          <a:bodyPr wrap="none" rtlCol="0">
            <a:spAutoFit/>
          </a:bodyPr>
          <a:lstStyle/>
          <a:p>
            <a:pPr lvl="0">
              <a:spcBef>
                <a:spcPct val="50000"/>
              </a:spcBef>
            </a:pPr>
            <a:r>
              <a:rPr lang="el-GR" altLang="el-GR" dirty="0">
                <a:solidFill>
                  <a:srgbClr val="FFFFE9"/>
                </a:solidFill>
              </a:rPr>
              <a:t>Η ΚΛΙΣΗ ΕΧΕΙ ΜΟΝΑΔΕΣ(πχ </a:t>
            </a:r>
            <a:r>
              <a:rPr lang="en-US" altLang="el-GR" dirty="0">
                <a:solidFill>
                  <a:srgbClr val="FFFFE9"/>
                </a:solidFill>
              </a:rPr>
              <a:t>V/mA</a:t>
            </a:r>
            <a:r>
              <a:rPr lang="el-GR" altLang="el-GR" dirty="0">
                <a:solidFill>
                  <a:srgbClr val="FFFFE9"/>
                </a:solidFill>
              </a:rPr>
              <a:t>)</a:t>
            </a:r>
          </a:p>
        </p:txBody>
      </p:sp>
      <p:sp>
        <p:nvSpPr>
          <p:cNvPr id="22" name="Rectangle 21"/>
          <p:cNvSpPr/>
          <p:nvPr/>
        </p:nvSpPr>
        <p:spPr bwMode="auto">
          <a:xfrm>
            <a:off x="3563888" y="2051050"/>
            <a:ext cx="2592288" cy="383033"/>
          </a:xfrm>
          <a:prstGeom prst="rect">
            <a:avLst/>
          </a:prstGeom>
          <a:solidFill>
            <a:schemeClr val="bg2">
              <a:lumMod val="40000"/>
              <a:lumOff val="60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pSp>
        <p:nvGrpSpPr>
          <p:cNvPr id="2" name="Group 1"/>
          <p:cNvGrpSpPr/>
          <p:nvPr/>
        </p:nvGrpSpPr>
        <p:grpSpPr>
          <a:xfrm>
            <a:off x="2195736" y="1631120"/>
            <a:ext cx="6823463" cy="3889027"/>
            <a:chOff x="2195736" y="1631120"/>
            <a:chExt cx="6823463" cy="3889027"/>
          </a:xfrm>
        </p:grpSpPr>
        <p:pic>
          <p:nvPicPr>
            <p:cNvPr id="8197" name="Εικόνα 8">
              <a:extLst>
                <a:ext uri="{FF2B5EF4-FFF2-40B4-BE49-F238E27FC236}">
                  <a16:creationId xmlns:a16="http://schemas.microsoft.com/office/drawing/2014/main" id="{D716BFFB-BC96-4DC2-807A-B18A2A89657A}"/>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95736" y="1631120"/>
              <a:ext cx="5579963" cy="3889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7058091" y="2526247"/>
              <a:ext cx="530915" cy="461665"/>
            </a:xfrm>
            <a:prstGeom prst="rect">
              <a:avLst/>
            </a:prstGeom>
            <a:noFill/>
          </p:spPr>
          <p:txBody>
            <a:bodyPr wrap="none" rtlCol="0">
              <a:spAutoFit/>
            </a:bodyPr>
            <a:lstStyle/>
            <a:p>
              <a:r>
                <a:rPr lang="el-GR" b="1" dirty="0">
                  <a:solidFill>
                    <a:srgbClr val="FF0000"/>
                  </a:solidFill>
                </a:rPr>
                <a:t>Δ</a:t>
              </a:r>
              <a:r>
                <a:rPr lang="en-US" b="1" dirty="0">
                  <a:solidFill>
                    <a:srgbClr val="FF0000"/>
                  </a:solidFill>
                </a:rPr>
                <a:t>y</a:t>
              </a:r>
            </a:p>
          </p:txBody>
        </p:sp>
        <p:sp>
          <p:nvSpPr>
            <p:cNvPr id="12" name="Oval 11"/>
            <p:cNvSpPr/>
            <p:nvPr/>
          </p:nvSpPr>
          <p:spPr bwMode="auto">
            <a:xfrm>
              <a:off x="4932040" y="3954907"/>
              <a:ext cx="432048" cy="360040"/>
            </a:xfrm>
            <a:prstGeom prst="ellipse">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3" name="Oval 12"/>
            <p:cNvSpPr/>
            <p:nvPr/>
          </p:nvSpPr>
          <p:spPr bwMode="auto">
            <a:xfrm>
              <a:off x="6681634" y="3121227"/>
              <a:ext cx="432048" cy="360040"/>
            </a:xfrm>
            <a:prstGeom prst="ellipse">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8" name="TextBox 17"/>
            <p:cNvSpPr txBox="1"/>
            <p:nvPr/>
          </p:nvSpPr>
          <p:spPr>
            <a:xfrm>
              <a:off x="4239392" y="4863654"/>
              <a:ext cx="530915" cy="461665"/>
            </a:xfrm>
            <a:prstGeom prst="rect">
              <a:avLst/>
            </a:prstGeom>
            <a:noFill/>
          </p:spPr>
          <p:txBody>
            <a:bodyPr wrap="none" rtlCol="0">
              <a:spAutoFit/>
            </a:bodyPr>
            <a:lstStyle/>
            <a:p>
              <a:r>
                <a:rPr lang="el-GR" b="1" dirty="0">
                  <a:solidFill>
                    <a:srgbClr val="FF0000"/>
                  </a:solidFill>
                </a:rPr>
                <a:t>Δ</a:t>
              </a:r>
              <a:r>
                <a:rPr lang="en-US" b="1" dirty="0">
                  <a:solidFill>
                    <a:srgbClr val="FF0000"/>
                  </a:solidFill>
                </a:rPr>
                <a:t>x</a:t>
              </a:r>
            </a:p>
          </p:txBody>
        </p:sp>
        <p:cxnSp>
          <p:nvCxnSpPr>
            <p:cNvPr id="17" name="Straight Arrow Connector 16"/>
            <p:cNvCxnSpPr>
              <a:endCxn id="12" idx="3"/>
            </p:cNvCxnSpPr>
            <p:nvPr/>
          </p:nvCxnSpPr>
          <p:spPr bwMode="auto">
            <a:xfrm flipV="1">
              <a:off x="4540377" y="4262220"/>
              <a:ext cx="454935" cy="722701"/>
            </a:xfrm>
            <a:prstGeom prst="straightConnector1">
              <a:avLst/>
            </a:prstGeom>
            <a:ln>
              <a:solidFill>
                <a:srgbClr val="FF0000"/>
              </a:solidFill>
              <a:headEnd type="none" w="med" len="med"/>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25" name="TextBox 24"/>
                <p:cNvSpPr txBox="1"/>
                <p:nvPr/>
              </p:nvSpPr>
              <p:spPr>
                <a:xfrm>
                  <a:off x="6574876" y="1742948"/>
                  <a:ext cx="2444323" cy="623312"/>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14:m>
                    <m:oMath xmlns:m="http://schemas.openxmlformats.org/officeDocument/2006/math">
                      <m:r>
                        <a:rPr lang="en-US" b="1" i="1" smtClean="0">
                          <a:solidFill>
                            <a:srgbClr val="FF0000"/>
                          </a:solidFill>
                          <a:latin typeface="Cambria Math" panose="02040503050406030204" pitchFamily="18" charset="0"/>
                        </a:rPr>
                        <m:t>𝑹</m:t>
                      </m:r>
                      <m:r>
                        <a:rPr lang="en-US" b="1" i="1" smtClean="0">
                          <a:solidFill>
                            <a:srgbClr val="FF0000"/>
                          </a:solidFill>
                          <a:latin typeface="Cambria Math" panose="02040503050406030204" pitchFamily="18" charset="0"/>
                        </a:rPr>
                        <m:t>= </m:t>
                      </m:r>
                      <m:f>
                        <m:fPr>
                          <m:ctrlPr>
                            <a:rPr lang="en-US" b="1" i="1" smtClean="0">
                              <a:solidFill>
                                <a:srgbClr val="FF0000"/>
                              </a:solidFill>
                              <a:latin typeface="Cambria Math" panose="02040503050406030204" pitchFamily="18" charset="0"/>
                            </a:rPr>
                          </m:ctrlPr>
                        </m:fPr>
                        <m:num>
                          <m:r>
                            <a:rPr lang="el-GR" b="1" i="0" smtClean="0">
                              <a:solidFill>
                                <a:srgbClr val="FF0000"/>
                              </a:solidFill>
                              <a:latin typeface="Cambria Math" panose="02040503050406030204" pitchFamily="18" charset="0"/>
                            </a:rPr>
                            <m:t>𝚫</m:t>
                          </m:r>
                          <m:r>
                            <a:rPr lang="en-US" b="1" i="1" smtClean="0">
                              <a:solidFill>
                                <a:srgbClr val="FF0000"/>
                              </a:solidFill>
                              <a:latin typeface="Cambria Math" panose="02040503050406030204" pitchFamily="18" charset="0"/>
                            </a:rPr>
                            <m:t>𝑽</m:t>
                          </m:r>
                        </m:num>
                        <m:den>
                          <m:r>
                            <a:rPr lang="el-GR" b="1" i="0" smtClean="0">
                              <a:solidFill>
                                <a:srgbClr val="FF0000"/>
                              </a:solidFill>
                              <a:latin typeface="Cambria Math" panose="02040503050406030204" pitchFamily="18" charset="0"/>
                            </a:rPr>
                            <m:t>𝚫</m:t>
                          </m:r>
                          <m:r>
                            <a:rPr lang="en-US" b="1" i="1" smtClean="0">
                              <a:solidFill>
                                <a:srgbClr val="FF0000"/>
                              </a:solidFill>
                              <a:latin typeface="Cambria Math" panose="02040503050406030204" pitchFamily="18" charset="0"/>
                            </a:rPr>
                            <m:t>𝑰</m:t>
                          </m:r>
                        </m:den>
                      </m:f>
                    </m:oMath>
                  </a14:m>
                  <a:r>
                    <a:rPr lang="en-US" b="1" dirty="0">
                      <a:solidFill>
                        <a:srgbClr val="FF0000"/>
                      </a:solidFill>
                    </a:rPr>
                    <a:t> =0.67 k</a:t>
                  </a:r>
                  <a:r>
                    <a:rPr lang="el-GR" b="1" dirty="0">
                      <a:solidFill>
                        <a:srgbClr val="FF0000"/>
                      </a:solidFill>
                    </a:rPr>
                    <a:t>Ω</a:t>
                  </a:r>
                  <a:endParaRPr lang="en-US" b="1" dirty="0">
                    <a:solidFill>
                      <a:srgbClr val="FF0000"/>
                    </a:solidFill>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6574876" y="1742948"/>
                  <a:ext cx="2444323" cy="623312"/>
                </a:xfrm>
                <a:prstGeom prst="rect">
                  <a:avLst/>
                </a:prstGeom>
                <a:blipFill rotWithShape="0">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2915816" y="1772891"/>
                  <a:ext cx="3226011" cy="720005"/>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pPr/>
                  <a14:m>
                    <m:oMathPara xmlns:m="http://schemas.openxmlformats.org/officeDocument/2006/math">
                      <m:oMathParaPr>
                        <m:jc m:val="centerGroup"/>
                      </m:oMathParaPr>
                      <m:oMath xmlns:m="http://schemas.openxmlformats.org/officeDocument/2006/math">
                        <m:r>
                          <a:rPr lang="en-US" sz="2000" b="1">
                            <a:latin typeface="Cambria Math" panose="02040503050406030204" pitchFamily="18" charset="0"/>
                          </a:rPr>
                          <m:t>𝚱</m:t>
                        </m:r>
                        <m:r>
                          <a:rPr lang="en-US" sz="2000" b="1" i="0">
                            <a:latin typeface="Cambria Math" panose="02040503050406030204" pitchFamily="18" charset="0"/>
                          </a:rPr>
                          <m:t>𝚲𝚰𝚺𝚮</m:t>
                        </m:r>
                        <m:r>
                          <a:rPr lang="en-US" sz="2000" b="0" i="0">
                            <a:latin typeface="Cambria Math" panose="02040503050406030204" pitchFamily="18" charset="0"/>
                          </a:rPr>
                          <m:t>:</m:t>
                        </m:r>
                        <m:r>
                          <a:rPr lang="en-US" sz="2000" b="1" i="0">
                            <a:latin typeface="Cambria Math" panose="02040503050406030204" pitchFamily="18" charset="0"/>
                          </a:rPr>
                          <m:t>𝐦</m:t>
                        </m:r>
                        <m:r>
                          <a:rPr lang="en-US" sz="2000" b="0" i="0">
                            <a:latin typeface="Cambria Math" panose="02040503050406030204" pitchFamily="18" charset="0"/>
                          </a:rPr>
                          <m:t>=</m:t>
                        </m:r>
                        <m:f>
                          <m:fPr>
                            <m:ctrlPr>
                              <a:rPr lang="en-US" sz="2000" b="0" i="1">
                                <a:latin typeface="Cambria Math" panose="02040503050406030204" pitchFamily="18" charset="0"/>
                              </a:rPr>
                            </m:ctrlPr>
                          </m:fPr>
                          <m:num>
                            <m:r>
                              <a:rPr lang="en-US" sz="2000" b="1" i="0">
                                <a:latin typeface="Cambria Math" panose="02040503050406030204" pitchFamily="18" charset="0"/>
                              </a:rPr>
                              <m:t>𝚫</m:t>
                            </m:r>
                            <m:r>
                              <a:rPr lang="en-US" sz="2000" b="1" i="0">
                                <a:latin typeface="Cambria Math" panose="02040503050406030204" pitchFamily="18" charset="0"/>
                              </a:rPr>
                              <m:t>𝐲</m:t>
                            </m:r>
                          </m:num>
                          <m:den>
                            <m:r>
                              <a:rPr lang="en-US" sz="2000" b="1" i="0">
                                <a:latin typeface="Cambria Math" panose="02040503050406030204" pitchFamily="18" charset="0"/>
                              </a:rPr>
                              <m:t>𝚫</m:t>
                            </m:r>
                            <m:r>
                              <a:rPr lang="en-US" sz="2000" b="1" i="0">
                                <a:latin typeface="Cambria Math" panose="02040503050406030204" pitchFamily="18" charset="0"/>
                              </a:rPr>
                              <m:t>𝐱</m:t>
                            </m:r>
                          </m:den>
                        </m:f>
                        <m:r>
                          <a:rPr lang="en-US" sz="2000" b="0" i="0">
                            <a:latin typeface="Cambria Math" panose="02040503050406030204" pitchFamily="18" charset="0"/>
                          </a:rPr>
                          <m:t>= </m:t>
                        </m:r>
                        <m:f>
                          <m:fPr>
                            <m:ctrlPr>
                              <a:rPr lang="en-US" sz="2000" b="0" i="1">
                                <a:latin typeface="Cambria Math" panose="02040503050406030204" pitchFamily="18" charset="0"/>
                              </a:rPr>
                            </m:ctrlPr>
                          </m:fPr>
                          <m:num>
                            <m:sSub>
                              <m:sSubPr>
                                <m:ctrlPr>
                                  <a:rPr lang="en-US" sz="2000" b="0" i="1">
                                    <a:latin typeface="Cambria Math" panose="02040503050406030204" pitchFamily="18" charset="0"/>
                                  </a:rPr>
                                </m:ctrlPr>
                              </m:sSubPr>
                              <m:e>
                                <m:r>
                                  <a:rPr lang="en-US" sz="2000" b="1" i="0">
                                    <a:latin typeface="Cambria Math" panose="02040503050406030204" pitchFamily="18" charset="0"/>
                                  </a:rPr>
                                  <m:t>𝐲</m:t>
                                </m:r>
                              </m:e>
                              <m:sub>
                                <m:r>
                                  <a:rPr lang="en-US" sz="2000" b="0" i="0">
                                    <a:latin typeface="Cambria Math" panose="02040503050406030204" pitchFamily="18" charset="0"/>
                                  </a:rPr>
                                  <m:t>2</m:t>
                                </m:r>
                              </m:sub>
                            </m:sSub>
                            <m:r>
                              <a:rPr lang="en-US" sz="2000" b="0" i="0">
                                <a:latin typeface="Cambria Math" panose="02040503050406030204" pitchFamily="18" charset="0"/>
                              </a:rPr>
                              <m:t>−</m:t>
                            </m:r>
                            <m:sSub>
                              <m:sSubPr>
                                <m:ctrlPr>
                                  <a:rPr lang="en-US" sz="2000" b="0" i="1">
                                    <a:latin typeface="Cambria Math" panose="02040503050406030204" pitchFamily="18" charset="0"/>
                                  </a:rPr>
                                </m:ctrlPr>
                              </m:sSubPr>
                              <m:e>
                                <m:r>
                                  <a:rPr lang="en-US" sz="2000" b="1" i="0">
                                    <a:latin typeface="Cambria Math" panose="02040503050406030204" pitchFamily="18" charset="0"/>
                                  </a:rPr>
                                  <m:t>𝐲</m:t>
                                </m:r>
                              </m:e>
                              <m:sub>
                                <m:r>
                                  <a:rPr lang="en-US" sz="2000" b="0" i="0">
                                    <a:latin typeface="Cambria Math" panose="02040503050406030204" pitchFamily="18" charset="0"/>
                                  </a:rPr>
                                  <m:t>1</m:t>
                                </m:r>
                              </m:sub>
                            </m:sSub>
                          </m:num>
                          <m:den>
                            <m:sSub>
                              <m:sSubPr>
                                <m:ctrlPr>
                                  <a:rPr lang="en-US" sz="2000" b="0" i="1">
                                    <a:latin typeface="Cambria Math" panose="02040503050406030204" pitchFamily="18" charset="0"/>
                                  </a:rPr>
                                </m:ctrlPr>
                              </m:sSubPr>
                              <m:e>
                                <m:r>
                                  <a:rPr lang="en-US" sz="2000" b="1" i="0">
                                    <a:latin typeface="Cambria Math" panose="02040503050406030204" pitchFamily="18" charset="0"/>
                                  </a:rPr>
                                  <m:t>𝐱</m:t>
                                </m:r>
                              </m:e>
                              <m:sub>
                                <m:r>
                                  <a:rPr lang="en-US" sz="2000" b="0" i="0">
                                    <a:latin typeface="Cambria Math" panose="02040503050406030204" pitchFamily="18" charset="0"/>
                                  </a:rPr>
                                  <m:t>2</m:t>
                                </m:r>
                              </m:sub>
                            </m:sSub>
                            <m:r>
                              <a:rPr lang="en-US" sz="2000" b="0" i="0">
                                <a:latin typeface="Cambria Math" panose="02040503050406030204" pitchFamily="18" charset="0"/>
                              </a:rPr>
                              <m:t>−</m:t>
                            </m:r>
                            <m:sSub>
                              <m:sSubPr>
                                <m:ctrlPr>
                                  <a:rPr lang="en-US" sz="2000" b="0" i="1">
                                    <a:latin typeface="Cambria Math" panose="02040503050406030204" pitchFamily="18" charset="0"/>
                                  </a:rPr>
                                </m:ctrlPr>
                              </m:sSubPr>
                              <m:e>
                                <m:r>
                                  <a:rPr lang="en-US" sz="2000" b="1" i="0">
                                    <a:latin typeface="Cambria Math" panose="02040503050406030204" pitchFamily="18" charset="0"/>
                                  </a:rPr>
                                  <m:t>𝐱</m:t>
                                </m:r>
                              </m:e>
                              <m:sub>
                                <m:r>
                                  <a:rPr lang="en-US" sz="2000" b="0" i="0">
                                    <a:latin typeface="Cambria Math" panose="02040503050406030204" pitchFamily="18" charset="0"/>
                                  </a:rPr>
                                  <m:t>1</m:t>
                                </m:r>
                              </m:sub>
                            </m:sSub>
                          </m:den>
                        </m:f>
                      </m:oMath>
                    </m:oMathPara>
                  </a14:m>
                  <a:endParaRPr lang="en-US" sz="2000" dirty="0"/>
                </a:p>
              </p:txBody>
            </p:sp>
          </mc:Choice>
          <mc:Fallback xmlns="">
            <p:sp>
              <p:nvSpPr>
                <p:cNvPr id="5" name="Rectangle 4"/>
                <p:cNvSpPr>
                  <a:spLocks noRot="1" noChangeAspect="1" noMove="1" noResize="1" noEditPoints="1" noAdjustHandles="1" noChangeArrowheads="1" noChangeShapeType="1" noTextEdit="1"/>
                </p:cNvSpPr>
                <p:nvPr/>
              </p:nvSpPr>
              <p:spPr>
                <a:xfrm>
                  <a:off x="2915816" y="1772891"/>
                  <a:ext cx="3226011" cy="720005"/>
                </a:xfrm>
                <a:prstGeom prst="rect">
                  <a:avLst/>
                </a:prstGeom>
                <a:blipFill rotWithShape="0">
                  <a:blip r:embed="rId9"/>
                  <a:stretch>
                    <a:fillRect/>
                  </a:stretch>
                </a:blipFill>
              </p:spPr>
              <p:txBody>
                <a:bodyPr/>
                <a:lstStyle/>
                <a:p>
                  <a:r>
                    <a:rPr lang="en-US">
                      <a:noFill/>
                    </a:rPr>
                    <a:t> </a:t>
                  </a:r>
                </a:p>
              </p:txBody>
            </p:sp>
          </mc:Fallback>
        </mc:AlternateContent>
        <p:cxnSp>
          <p:nvCxnSpPr>
            <p:cNvPr id="20" name="Straight Arrow Connector 19"/>
            <p:cNvCxnSpPr/>
            <p:nvPr/>
          </p:nvCxnSpPr>
          <p:spPr bwMode="auto">
            <a:xfrm>
              <a:off x="5993829" y="2072292"/>
              <a:ext cx="658277" cy="0"/>
            </a:xfrm>
            <a:prstGeom prst="straightConnector1">
              <a:avLst/>
            </a:prstGeom>
            <a:solidFill>
              <a:schemeClr val="accent1"/>
            </a:solidFill>
            <a:ln w="57150" cap="flat" cmpd="sng" algn="ctr">
              <a:solidFill>
                <a:srgbClr val="FF0000"/>
              </a:solidFill>
              <a:prstDash val="solid"/>
              <a:miter lim="800000"/>
              <a:headEnd type="none" w="med" len="med"/>
              <a:tailEnd type="triangle"/>
            </a:ln>
            <a:effectLst/>
          </p:spPr>
        </p:cxnSp>
      </p:grpSp>
      <p:sp>
        <p:nvSpPr>
          <p:cNvPr id="27" name="Oval 26"/>
          <p:cNvSpPr/>
          <p:nvPr/>
        </p:nvSpPr>
        <p:spPr bwMode="auto">
          <a:xfrm>
            <a:off x="1187624" y="5805264"/>
            <a:ext cx="5926058" cy="576064"/>
          </a:xfrm>
          <a:prstGeom prst="ellipse">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cxnSp>
        <p:nvCxnSpPr>
          <p:cNvPr id="29" name="Straight Arrow Connector 28"/>
          <p:cNvCxnSpPr/>
          <p:nvPr/>
        </p:nvCxnSpPr>
        <p:spPr bwMode="auto">
          <a:xfrm flipV="1">
            <a:off x="6811896" y="2447098"/>
            <a:ext cx="1792552" cy="3472156"/>
          </a:xfrm>
          <a:prstGeom prst="straightConnector1">
            <a:avLst/>
          </a:prstGeom>
          <a:ln>
            <a:solidFill>
              <a:schemeClr val="accent3">
                <a:lumMod val="50000"/>
              </a:schemeClr>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30" name="Oval 29"/>
          <p:cNvSpPr/>
          <p:nvPr/>
        </p:nvSpPr>
        <p:spPr bwMode="auto">
          <a:xfrm>
            <a:off x="8423771" y="1700808"/>
            <a:ext cx="720229" cy="749948"/>
          </a:xfrm>
          <a:prstGeom prst="ellipse">
            <a:avLst/>
          </a:prstGeom>
          <a:noFill/>
          <a:ln w="57150" cap="flat" cmpd="sng" algn="ctr">
            <a:solidFill>
              <a:schemeClr val="accent3">
                <a:lumMod val="50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9" name="Oval 38"/>
          <p:cNvSpPr/>
          <p:nvPr/>
        </p:nvSpPr>
        <p:spPr bwMode="auto">
          <a:xfrm>
            <a:off x="5470771" y="5735362"/>
            <a:ext cx="1426887" cy="749948"/>
          </a:xfrm>
          <a:prstGeom prst="ellipse">
            <a:avLst/>
          </a:prstGeom>
          <a:noFill/>
          <a:ln w="57150" cap="flat" cmpd="sng" algn="ctr">
            <a:solidFill>
              <a:schemeClr val="accent3">
                <a:lumMod val="50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Tree>
    <p:custDataLst>
      <p:tags r:id="rId1"/>
    </p:custDataLst>
  </p:cSld>
  <p:clrMapOvr>
    <a:masterClrMapping/>
  </p:clrMapOvr>
  <p:transition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randombar(horizontal)">
                                      <p:cBhvr>
                                        <p:cTn id="7" dur="500"/>
                                        <p:tgtEl>
                                          <p:spTgt spid="819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9" presetClass="entr" presetSubtype="0"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dissolv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500"/>
                                        <p:tgtEl>
                                          <p:spTgt spid="27"/>
                                        </p:tgtEl>
                                      </p:cBhvr>
                                    </p:animEffect>
                                  </p:childTnLst>
                                </p:cTn>
                              </p:par>
                            </p:childTnLst>
                          </p:cTn>
                        </p:par>
                        <p:par>
                          <p:cTn id="24" fill="hold">
                            <p:stCondLst>
                              <p:cond delay="500"/>
                            </p:stCondLst>
                            <p:childTnLst>
                              <p:par>
                                <p:cTn id="25" presetID="22" presetClass="entr" presetSubtype="4" fill="hold" grpId="0" nodeType="after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wipe(down)">
                                      <p:cBhvr>
                                        <p:cTn id="27" dur="500"/>
                                        <p:tgtEl>
                                          <p:spTgt spid="39"/>
                                        </p:tgtEl>
                                      </p:cBhvr>
                                    </p:animEffect>
                                  </p:childTnLst>
                                </p:cTn>
                              </p:par>
                            </p:childTnLst>
                          </p:cTn>
                        </p:par>
                        <p:par>
                          <p:cTn id="28" fill="hold">
                            <p:stCondLst>
                              <p:cond delay="1000"/>
                            </p:stCondLst>
                            <p:childTnLst>
                              <p:par>
                                <p:cTn id="29" presetID="22" presetClass="entr" presetSubtype="4"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wipe(down)">
                                      <p:cBhvr>
                                        <p:cTn id="31" dur="500"/>
                                        <p:tgtEl>
                                          <p:spTgt spid="29"/>
                                        </p:tgtEl>
                                      </p:cBhvr>
                                    </p:animEffect>
                                  </p:childTnLst>
                                </p:cTn>
                              </p:par>
                            </p:childTnLst>
                          </p:cTn>
                        </p:par>
                        <p:par>
                          <p:cTn id="32" fill="hold">
                            <p:stCondLst>
                              <p:cond delay="1500"/>
                            </p:stCondLst>
                            <p:childTnLst>
                              <p:par>
                                <p:cTn id="33" presetID="22" presetClass="entr" presetSubtype="4"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down)">
                                      <p:cBhvr>
                                        <p:cTn id="3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21" grpId="0"/>
      <p:bldP spid="27" grpId="0" animBg="1"/>
      <p:bldP spid="30" grpId="0" animBg="1"/>
      <p:bldP spid="3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3">
            <a:extLst>
              <a:ext uri="{FF2B5EF4-FFF2-40B4-BE49-F238E27FC236}">
                <a16:creationId xmlns:a16="http://schemas.microsoft.com/office/drawing/2014/main" id="{241A693F-5021-443F-84CD-D17BDF7E6F54}"/>
              </a:ext>
            </a:extLst>
          </p:cNvPr>
          <p:cNvSpPr txBox="1">
            <a:spLocks noChangeArrowheads="1"/>
          </p:cNvSpPr>
          <p:nvPr/>
        </p:nvSpPr>
        <p:spPr bwMode="auto">
          <a:xfrm>
            <a:off x="1447800" y="228600"/>
            <a:ext cx="7162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spcBef>
                <a:spcPct val="50000"/>
              </a:spcBef>
            </a:pPr>
            <a:r>
              <a:rPr lang="el-GR" altLang="el-GR" sz="3600">
                <a:solidFill>
                  <a:schemeClr val="bg1"/>
                </a:solidFill>
              </a:rPr>
              <a:t>Κλίση καμπύλης σε συγκεκριμένο σημείο</a:t>
            </a:r>
          </a:p>
        </p:txBody>
      </p:sp>
      <p:sp>
        <p:nvSpPr>
          <p:cNvPr id="9220" name="Line 7">
            <a:extLst>
              <a:ext uri="{FF2B5EF4-FFF2-40B4-BE49-F238E27FC236}">
                <a16:creationId xmlns:a16="http://schemas.microsoft.com/office/drawing/2014/main" id="{89539899-F96F-4861-9091-121BC7D6413A}"/>
              </a:ext>
            </a:extLst>
          </p:cNvPr>
          <p:cNvSpPr>
            <a:spLocks noChangeShapeType="1"/>
          </p:cNvSpPr>
          <p:nvPr/>
        </p:nvSpPr>
        <p:spPr bwMode="auto">
          <a:xfrm>
            <a:off x="5181600" y="4495800"/>
            <a:ext cx="1066800"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l-GR"/>
          </a:p>
        </p:txBody>
      </p:sp>
      <p:sp>
        <p:nvSpPr>
          <p:cNvPr id="9221" name="Line 8">
            <a:extLst>
              <a:ext uri="{FF2B5EF4-FFF2-40B4-BE49-F238E27FC236}">
                <a16:creationId xmlns:a16="http://schemas.microsoft.com/office/drawing/2014/main" id="{1DCCE755-4F2B-4040-9719-001B032632D8}"/>
              </a:ext>
            </a:extLst>
          </p:cNvPr>
          <p:cNvSpPr>
            <a:spLocks noChangeShapeType="1"/>
          </p:cNvSpPr>
          <p:nvPr/>
        </p:nvSpPr>
        <p:spPr bwMode="auto">
          <a:xfrm>
            <a:off x="6248400" y="3352800"/>
            <a:ext cx="0" cy="1143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l-GR"/>
          </a:p>
        </p:txBody>
      </p:sp>
      <p:sp>
        <p:nvSpPr>
          <p:cNvPr id="9223" name="14 - Ορθογώνιο">
            <a:extLst>
              <a:ext uri="{FF2B5EF4-FFF2-40B4-BE49-F238E27FC236}">
                <a16:creationId xmlns:a16="http://schemas.microsoft.com/office/drawing/2014/main" id="{F7FFD89A-C835-42DE-BD79-751DC2C3F46A}"/>
              </a:ext>
            </a:extLst>
          </p:cNvPr>
          <p:cNvSpPr>
            <a:spLocks noChangeArrowheads="1"/>
          </p:cNvSpPr>
          <p:nvPr/>
        </p:nvSpPr>
        <p:spPr bwMode="auto">
          <a:xfrm>
            <a:off x="684213" y="5516563"/>
            <a:ext cx="8064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l-GR" altLang="el-GR" sz="2000" dirty="0">
                <a:solidFill>
                  <a:schemeClr val="bg1"/>
                </a:solidFill>
              </a:rPr>
              <a:t>Πχ. Χ=</a:t>
            </a:r>
            <a:r>
              <a:rPr lang="en-US" altLang="el-GR" sz="2000" dirty="0">
                <a:solidFill>
                  <a:schemeClr val="bg1"/>
                </a:solidFill>
              </a:rPr>
              <a:t>f(t)</a:t>
            </a:r>
            <a:r>
              <a:rPr lang="el-GR" altLang="el-GR" sz="2000" dirty="0">
                <a:solidFill>
                  <a:schemeClr val="bg1"/>
                </a:solidFill>
              </a:rPr>
              <a:t>:Η εφαπτόμενη της καμπύλης σε κάθε σημείο είναι διαφορετική και μας δίνει την τιμή της ταχύτητας στην αντίστοιχη χρονική στιγμή</a:t>
            </a:r>
          </a:p>
        </p:txBody>
      </p:sp>
      <p:sp>
        <p:nvSpPr>
          <p:cNvPr id="18" name="17 - TextBox">
            <a:extLst>
              <a:ext uri="{FF2B5EF4-FFF2-40B4-BE49-F238E27FC236}">
                <a16:creationId xmlns:a16="http://schemas.microsoft.com/office/drawing/2014/main" id="{4A7B871F-3E31-40A4-B461-429C2309ACC8}"/>
              </a:ext>
            </a:extLst>
          </p:cNvPr>
          <p:cNvSpPr txBox="1"/>
          <p:nvPr/>
        </p:nvSpPr>
        <p:spPr>
          <a:xfrm>
            <a:off x="5795963" y="3141663"/>
            <a:ext cx="1296987" cy="369887"/>
          </a:xfrm>
          <a:prstGeom prst="rect">
            <a:avLst/>
          </a:prstGeom>
          <a:solidFill>
            <a:schemeClr val="bg2">
              <a:lumMod val="40000"/>
              <a:lumOff val="60000"/>
            </a:schemeClr>
          </a:solidFill>
        </p:spPr>
        <p:txBody>
          <a:bodyPr>
            <a:spAutoFit/>
          </a:bodyPr>
          <a:lstStyle/>
          <a:p>
            <a:pPr>
              <a:defRPr/>
            </a:pPr>
            <a:r>
              <a:rPr lang="el-GR" sz="1800" dirty="0"/>
              <a:t>Κ=ΑΒ/ΒΓ</a:t>
            </a:r>
          </a:p>
        </p:txBody>
      </p:sp>
      <p:cxnSp>
        <p:nvCxnSpPr>
          <p:cNvPr id="9229" name="20 - Ευθύγραμμο βέλος σύνδεσης">
            <a:extLst>
              <a:ext uri="{FF2B5EF4-FFF2-40B4-BE49-F238E27FC236}">
                <a16:creationId xmlns:a16="http://schemas.microsoft.com/office/drawing/2014/main" id="{DE423065-44EA-4DC6-A483-27C351B39115}"/>
              </a:ext>
            </a:extLst>
          </p:cNvPr>
          <p:cNvCxnSpPr>
            <a:cxnSpLocks noChangeShapeType="1"/>
          </p:cNvCxnSpPr>
          <p:nvPr/>
        </p:nvCxnSpPr>
        <p:spPr bwMode="auto">
          <a:xfrm flipV="1">
            <a:off x="5508625" y="3284538"/>
            <a:ext cx="0" cy="1584325"/>
          </a:xfrm>
          <a:prstGeom prst="straightConnector1">
            <a:avLst/>
          </a:prstGeom>
          <a:noFill/>
          <a:ln w="38100" algn="ctr">
            <a:solidFill>
              <a:schemeClr val="accent2"/>
            </a:solidFill>
            <a:miter lim="800000"/>
            <a:headEnd/>
            <a:tailEnd type="arrow" w="med" len="med"/>
          </a:ln>
          <a:extLst>
            <a:ext uri="{909E8E84-426E-40DD-AFC4-6F175D3DCCD1}">
              <a14:hiddenFill xmlns:a14="http://schemas.microsoft.com/office/drawing/2010/main">
                <a:noFill/>
              </a14:hiddenFill>
            </a:ext>
          </a:extLst>
        </p:spPr>
      </p:cxnSp>
      <p:sp>
        <p:nvSpPr>
          <p:cNvPr id="32" name="31 - Έλλειψη">
            <a:extLst>
              <a:ext uri="{FF2B5EF4-FFF2-40B4-BE49-F238E27FC236}">
                <a16:creationId xmlns:a16="http://schemas.microsoft.com/office/drawing/2014/main" id="{261D6E5D-1184-4B1A-96C6-EE7F86FA95CD}"/>
              </a:ext>
            </a:extLst>
          </p:cNvPr>
          <p:cNvSpPr/>
          <p:nvPr/>
        </p:nvSpPr>
        <p:spPr bwMode="auto">
          <a:xfrm flipV="1">
            <a:off x="5364163" y="3194050"/>
            <a:ext cx="144462" cy="163513"/>
          </a:xfrm>
          <a:prstGeom prst="ellipse">
            <a:avLst/>
          </a:prstGeom>
          <a:solidFill>
            <a:schemeClr val="bg2">
              <a:lumMod val="40000"/>
              <a:lumOff val="60000"/>
            </a:schemeClr>
          </a:solidFill>
          <a:ln w="9525" cap="flat" cmpd="sng" algn="ctr">
            <a:noFill/>
            <a:prstDash val="solid"/>
            <a:miter lim="800000"/>
            <a:headEnd type="none" w="med" len="med"/>
            <a:tailEnd type="none" w="med" len="med"/>
          </a:ln>
          <a:effectLst/>
        </p:spPr>
        <p:txBody>
          <a:bodyPr wrap="none"/>
          <a:lstStyle/>
          <a:p>
            <a:pPr>
              <a:defRPr/>
            </a:pPr>
            <a:endParaRPr lang="el-GR"/>
          </a:p>
        </p:txBody>
      </p:sp>
      <p:grpSp>
        <p:nvGrpSpPr>
          <p:cNvPr id="3" name="Group 2"/>
          <p:cNvGrpSpPr/>
          <p:nvPr/>
        </p:nvGrpSpPr>
        <p:grpSpPr>
          <a:xfrm>
            <a:off x="1908175" y="1628775"/>
            <a:ext cx="5330825" cy="3806825"/>
            <a:chOff x="1908175" y="1628775"/>
            <a:chExt cx="5330825" cy="3806825"/>
          </a:xfrm>
        </p:grpSpPr>
        <p:grpSp>
          <p:nvGrpSpPr>
            <p:cNvPr id="9222" name="15 - Ομάδα">
              <a:extLst>
                <a:ext uri="{FF2B5EF4-FFF2-40B4-BE49-F238E27FC236}">
                  <a16:creationId xmlns:a16="http://schemas.microsoft.com/office/drawing/2014/main" id="{3D60099C-89CD-4C52-9F39-04731C1F32FA}"/>
                </a:ext>
              </a:extLst>
            </p:cNvPr>
            <p:cNvGrpSpPr>
              <a:grpSpLocks/>
            </p:cNvGrpSpPr>
            <p:nvPr/>
          </p:nvGrpSpPr>
          <p:grpSpPr bwMode="auto">
            <a:xfrm>
              <a:off x="1908175" y="1628775"/>
              <a:ext cx="5330825" cy="3806825"/>
              <a:chOff x="1905000" y="2143125"/>
              <a:chExt cx="5638800" cy="4105275"/>
            </a:xfrm>
          </p:grpSpPr>
          <p:grpSp>
            <p:nvGrpSpPr>
              <p:cNvPr id="9234" name="Group 5">
                <a:extLst>
                  <a:ext uri="{FF2B5EF4-FFF2-40B4-BE49-F238E27FC236}">
                    <a16:creationId xmlns:a16="http://schemas.microsoft.com/office/drawing/2014/main" id="{52C4F667-6596-4EA1-88A6-9075D5FB7F4E}"/>
                  </a:ext>
                </a:extLst>
              </p:cNvPr>
              <p:cNvGrpSpPr>
                <a:grpSpLocks/>
              </p:cNvGrpSpPr>
              <p:nvPr/>
            </p:nvGrpSpPr>
            <p:grpSpPr bwMode="auto">
              <a:xfrm>
                <a:off x="1905000" y="2143125"/>
                <a:ext cx="5638800" cy="4105275"/>
                <a:chOff x="1200" y="1350"/>
                <a:chExt cx="3552" cy="2586"/>
              </a:xfrm>
            </p:grpSpPr>
            <p:pic>
              <p:nvPicPr>
                <p:cNvPr id="9235" name="Picture 2" descr="C:\DOCUME~1\3647~1\LOCALS~1\Temp\ebpAC8.tmp">
                  <a:extLst>
                    <a:ext uri="{FF2B5EF4-FFF2-40B4-BE49-F238E27FC236}">
                      <a16:creationId xmlns:a16="http://schemas.microsoft.com/office/drawing/2014/main" id="{E7523B8A-13F3-405C-BE71-F12B2AEDB3DA}"/>
                    </a:ext>
                  </a:extLst>
                </p:cNvPr>
                <p:cNvPicPr>
                  <a:picLocks noChangeAspect="1" noChangeArrowheads="1"/>
                </p:cNvPicPr>
                <p:nvPr/>
              </p:nvPicPr>
              <p:blipFill>
                <a:blip r:embed="rId3" cstate="print">
                  <a:lum bright="-30000"/>
                </a:blip>
                <a:srcRect l="5000" r="9166"/>
                <a:stretch>
                  <a:fillRect/>
                </a:stretch>
              </p:blipFill>
              <p:spPr bwMode="auto">
                <a:xfrm>
                  <a:off x="1200" y="1350"/>
                  <a:ext cx="3552" cy="25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237" name="Line 4">
                  <a:extLst>
                    <a:ext uri="{FF2B5EF4-FFF2-40B4-BE49-F238E27FC236}">
                      <a16:creationId xmlns:a16="http://schemas.microsoft.com/office/drawing/2014/main" id="{34386EF7-F10E-43FE-8193-6697277C5A00}"/>
                    </a:ext>
                  </a:extLst>
                </p:cNvPr>
                <p:cNvSpPr>
                  <a:spLocks noChangeShapeType="1"/>
                </p:cNvSpPr>
                <p:nvPr/>
              </p:nvSpPr>
              <p:spPr bwMode="auto">
                <a:xfrm flipV="1">
                  <a:off x="2640" y="1584"/>
                  <a:ext cx="1872" cy="1920"/>
                </a:xfrm>
                <a:prstGeom prst="line">
                  <a:avLst/>
                </a:prstGeom>
                <a:noFill/>
                <a:ln w="38100">
                  <a:solidFill>
                    <a:srgbClr val="FFCC00"/>
                  </a:solidFill>
                  <a:miter lim="800000"/>
                  <a:headEnd/>
                  <a:tailEnd/>
                </a:ln>
                <a:extLst>
                  <a:ext uri="{909E8E84-426E-40DD-AFC4-6F175D3DCCD1}">
                    <a14:hiddenFill xmlns:a14="http://schemas.microsoft.com/office/drawing/2010/main">
                      <a:noFill/>
                    </a14:hiddenFill>
                  </a:ext>
                </a:extLst>
              </p:spPr>
              <p:txBody>
                <a:bodyPr wrap="none"/>
                <a:lstStyle/>
                <a:p>
                  <a:endParaRPr lang="el-GR"/>
                </a:p>
              </p:txBody>
            </p:sp>
          </p:grpSp>
          <p:sp>
            <p:nvSpPr>
              <p:cNvPr id="2" name="AutoShape 11">
                <a:extLst>
                  <a:ext uri="{FF2B5EF4-FFF2-40B4-BE49-F238E27FC236}">
                    <a16:creationId xmlns:a16="http://schemas.microsoft.com/office/drawing/2014/main" id="{14DB35CA-D41E-43B3-ADC3-BA9A5AF86802}"/>
                  </a:ext>
                </a:extLst>
              </p:cNvPr>
              <p:cNvSpPr>
                <a:spLocks noChangeArrowheads="1"/>
              </p:cNvSpPr>
              <p:nvPr/>
            </p:nvSpPr>
            <p:spPr bwMode="auto">
              <a:xfrm rot="16134901">
                <a:off x="4573282" y="3432251"/>
                <a:ext cx="1754757" cy="1758137"/>
              </a:xfrm>
              <a:prstGeom prst="rtTriangle">
                <a:avLst/>
              </a:prstGeom>
              <a:solidFill>
                <a:schemeClr val="bg2">
                  <a:lumMod val="20000"/>
                  <a:lumOff val="80000"/>
                </a:schemeClr>
              </a:solidFill>
              <a:ln w="9525">
                <a:solidFill>
                  <a:schemeClr val="tx1"/>
                </a:solidFill>
                <a:miter lim="800000"/>
                <a:headEnd/>
                <a:tailEnd/>
              </a:ln>
            </p:spPr>
            <p:txBody>
              <a:bodyPr wrap="none" anchor="ctr"/>
              <a:lstStyle/>
              <a:p>
                <a:pPr>
                  <a:defRPr/>
                </a:pPr>
                <a:endParaRPr lang="el-GR"/>
              </a:p>
            </p:txBody>
          </p:sp>
        </p:grpSp>
        <p:sp>
          <p:nvSpPr>
            <p:cNvPr id="9224" name="18 - Επεξήγηση με στρογγυλεμένο παραλληλόγραμμο">
              <a:extLst>
                <a:ext uri="{FF2B5EF4-FFF2-40B4-BE49-F238E27FC236}">
                  <a16:creationId xmlns:a16="http://schemas.microsoft.com/office/drawing/2014/main" id="{15355AD9-FC4C-4B6C-9D43-BFFAE01755BC}"/>
                </a:ext>
              </a:extLst>
            </p:cNvPr>
            <p:cNvSpPr>
              <a:spLocks noChangeArrowheads="1"/>
            </p:cNvSpPr>
            <p:nvPr/>
          </p:nvSpPr>
          <p:spPr bwMode="auto">
            <a:xfrm>
              <a:off x="4211638" y="1916113"/>
              <a:ext cx="1800225" cy="792162"/>
            </a:xfrm>
            <a:prstGeom prst="wedgeRoundRectCallout">
              <a:avLst>
                <a:gd name="adj1" fmla="val 23254"/>
                <a:gd name="adj2" fmla="val 114485"/>
                <a:gd name="adj3" fmla="val 16667"/>
              </a:avLst>
            </a:prstGeom>
            <a:solidFill>
              <a:schemeClr val="bg2">
                <a:lumMod val="20000"/>
                <a:lumOff val="80000"/>
              </a:schemeClr>
            </a:solidFill>
            <a:ln w="9525" algn="ctr">
              <a:solidFill>
                <a:schemeClr val="tx1"/>
              </a:solidFill>
              <a:miter lim="800000"/>
              <a:headEnd/>
              <a:tailEnd/>
            </a:ln>
          </p:spPr>
          <p:txBody>
            <a:bodyPr wrap="none"/>
            <a:lstStyle/>
            <a:p>
              <a:pPr>
                <a:defRPr/>
              </a:pPr>
              <a:r>
                <a:rPr lang="el-GR" sz="2000" dirty="0"/>
                <a:t>Κλίση στο</a:t>
              </a:r>
              <a:endParaRPr lang="en-US" sz="2000" dirty="0"/>
            </a:p>
            <a:p>
              <a:pPr>
                <a:defRPr/>
              </a:pPr>
              <a:r>
                <a:rPr lang="el-GR" sz="2000" dirty="0"/>
                <a:t> σημείο </a:t>
              </a:r>
              <a:r>
                <a:rPr lang="en-US" sz="2000" dirty="0"/>
                <a:t>t=6 sec</a:t>
              </a:r>
              <a:endParaRPr lang="el-GR" sz="2000" dirty="0"/>
            </a:p>
          </p:txBody>
        </p:sp>
        <p:sp>
          <p:nvSpPr>
            <p:cNvPr id="9225" name="14 - TextBox">
              <a:extLst>
                <a:ext uri="{FF2B5EF4-FFF2-40B4-BE49-F238E27FC236}">
                  <a16:creationId xmlns:a16="http://schemas.microsoft.com/office/drawing/2014/main" id="{25FC0D4B-FF4C-4E00-8773-43DFFB69FC20}"/>
                </a:ext>
              </a:extLst>
            </p:cNvPr>
            <p:cNvSpPr txBox="1">
              <a:spLocks noChangeArrowheads="1"/>
            </p:cNvSpPr>
            <p:nvPr/>
          </p:nvSpPr>
          <p:spPr bwMode="auto">
            <a:xfrm>
              <a:off x="6011863" y="2565400"/>
              <a:ext cx="5048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altLang="el-GR">
                  <a:solidFill>
                    <a:srgbClr val="FF0000"/>
                  </a:solidFill>
                </a:rPr>
                <a:t>A</a:t>
              </a:r>
              <a:endParaRPr lang="el-GR" altLang="el-GR">
                <a:solidFill>
                  <a:srgbClr val="FF0000"/>
                </a:solidFill>
              </a:endParaRPr>
            </a:p>
          </p:txBody>
        </p:sp>
        <p:sp>
          <p:nvSpPr>
            <p:cNvPr id="9226" name="15 - TextBox">
              <a:extLst>
                <a:ext uri="{FF2B5EF4-FFF2-40B4-BE49-F238E27FC236}">
                  <a16:creationId xmlns:a16="http://schemas.microsoft.com/office/drawing/2014/main" id="{DFEA7A86-19DC-4E61-BE79-2EE4BBFF3F0A}"/>
                </a:ext>
              </a:extLst>
            </p:cNvPr>
            <p:cNvSpPr txBox="1">
              <a:spLocks noChangeArrowheads="1"/>
            </p:cNvSpPr>
            <p:nvPr/>
          </p:nvSpPr>
          <p:spPr bwMode="auto">
            <a:xfrm>
              <a:off x="6011863" y="4149725"/>
              <a:ext cx="2619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altLang="el-GR">
                  <a:solidFill>
                    <a:srgbClr val="FF0000"/>
                  </a:solidFill>
                </a:rPr>
                <a:t>B</a:t>
              </a:r>
              <a:endParaRPr lang="el-GR" altLang="el-GR">
                <a:solidFill>
                  <a:srgbClr val="FF0000"/>
                </a:solidFill>
              </a:endParaRPr>
            </a:p>
          </p:txBody>
        </p:sp>
        <p:sp>
          <p:nvSpPr>
            <p:cNvPr id="9227" name="16 - TextBox">
              <a:extLst>
                <a:ext uri="{FF2B5EF4-FFF2-40B4-BE49-F238E27FC236}">
                  <a16:creationId xmlns:a16="http://schemas.microsoft.com/office/drawing/2014/main" id="{F3AA5952-3FCE-4DF7-B118-750A7C308AD7}"/>
                </a:ext>
              </a:extLst>
            </p:cNvPr>
            <p:cNvSpPr txBox="1">
              <a:spLocks noChangeArrowheads="1"/>
            </p:cNvSpPr>
            <p:nvPr/>
          </p:nvSpPr>
          <p:spPr bwMode="auto">
            <a:xfrm>
              <a:off x="4211638" y="4149725"/>
              <a:ext cx="3603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l-GR" altLang="el-GR">
                  <a:solidFill>
                    <a:srgbClr val="FF0000"/>
                  </a:solidFill>
                </a:rPr>
                <a:t>Γ</a:t>
              </a:r>
            </a:p>
          </p:txBody>
        </p:sp>
        <p:sp>
          <p:nvSpPr>
            <p:cNvPr id="9231" name="18 - TextBox">
              <a:extLst>
                <a:ext uri="{FF2B5EF4-FFF2-40B4-BE49-F238E27FC236}">
                  <a16:creationId xmlns:a16="http://schemas.microsoft.com/office/drawing/2014/main" id="{29DE0271-8A91-41F4-B737-971B53779DE2}"/>
                </a:ext>
              </a:extLst>
            </p:cNvPr>
            <p:cNvSpPr txBox="1">
              <a:spLocks noChangeArrowheads="1"/>
            </p:cNvSpPr>
            <p:nvPr/>
          </p:nvSpPr>
          <p:spPr bwMode="auto">
            <a:xfrm>
              <a:off x="5148263" y="2997200"/>
              <a:ext cx="5762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l-GR" altLang="el-GR" b="1" dirty="0">
                  <a:solidFill>
                    <a:srgbClr val="FF0000"/>
                  </a:solidFill>
                </a:rPr>
                <a:t> Σ</a:t>
              </a:r>
            </a:p>
          </p:txBody>
        </p:sp>
      </p:grpSp>
      <p:sp>
        <p:nvSpPr>
          <p:cNvPr id="9233" name="Rectangle 22">
            <a:extLst>
              <a:ext uri="{FF2B5EF4-FFF2-40B4-BE49-F238E27FC236}">
                <a16:creationId xmlns:a16="http://schemas.microsoft.com/office/drawing/2014/main" id="{F6E07AE5-69C2-4FB1-B3A2-DBA802E370F4}"/>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l-GR" altLang="el-GR"/>
          </a:p>
        </p:txBody>
      </p:sp>
      <p:graphicFrame>
        <p:nvGraphicFramePr>
          <p:cNvPr id="9218" name="Object 21">
            <a:extLst>
              <a:ext uri="{FF2B5EF4-FFF2-40B4-BE49-F238E27FC236}">
                <a16:creationId xmlns:a16="http://schemas.microsoft.com/office/drawing/2014/main" id="{A282FB06-C61A-4090-A289-E93E08126E04}"/>
              </a:ext>
            </a:extLst>
          </p:cNvPr>
          <p:cNvGraphicFramePr>
            <a:graphicFrameLocks noChangeAspect="1"/>
          </p:cNvGraphicFramePr>
          <p:nvPr/>
        </p:nvGraphicFramePr>
        <p:xfrm>
          <a:off x="2484438" y="1844675"/>
          <a:ext cx="1665287" cy="822325"/>
        </p:xfrm>
        <a:graphic>
          <a:graphicData uri="http://schemas.openxmlformats.org/presentationml/2006/ole">
            <mc:AlternateContent xmlns:mc="http://schemas.openxmlformats.org/markup-compatibility/2006">
              <mc:Choice xmlns:v="urn:schemas-microsoft-com:vml" Requires="v">
                <p:oleObj name="Equation" r:id="rId4" imgW="787058" imgH="393529" progId="Equation.DSMT4">
                  <p:embed/>
                </p:oleObj>
              </mc:Choice>
              <mc:Fallback>
                <p:oleObj name="Equation" r:id="rId4" imgW="787058" imgH="393529" progId="Equation.DSMT4">
                  <p:embed/>
                  <p:pic>
                    <p:nvPicPr>
                      <p:cNvPr id="9218" name="Object 21">
                        <a:extLst>
                          <a:ext uri="{FF2B5EF4-FFF2-40B4-BE49-F238E27FC236}">
                            <a16:creationId xmlns:a16="http://schemas.microsoft.com/office/drawing/2014/main" id="{A282FB06-C61A-4090-A289-E93E08126E0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4438" y="1844675"/>
                        <a:ext cx="1665287" cy="822325"/>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Θέση υποσέλιδου 3">
            <a:extLst>
              <a:ext uri="{FF2B5EF4-FFF2-40B4-BE49-F238E27FC236}">
                <a16:creationId xmlns:a16="http://schemas.microsoft.com/office/drawing/2014/main" id="{7F57EA7E-51FF-4CD6-ACD4-002FDA9887BF}"/>
              </a:ext>
            </a:extLst>
          </p:cNvPr>
          <p:cNvSpPr>
            <a:spLocks noGrp="1"/>
          </p:cNvSpPr>
          <p:nvPr>
            <p:ph type="ftr" sz="quarter" idx="11"/>
          </p:nvPr>
        </p:nvSpPr>
        <p:spPr>
          <a:xfrm>
            <a:off x="243314" y="6385570"/>
            <a:ext cx="5768549" cy="369243"/>
          </a:xfrm>
        </p:spPr>
        <p:txBody>
          <a:bodyPr/>
          <a:lstStyle/>
          <a:p>
            <a:pPr algn="l">
              <a:defRPr/>
            </a:pPr>
            <a:r>
              <a:rPr lang="el-GR" dirty="0"/>
              <a:t>Πανεπιστήμιο Δυτικής Αττικής</a:t>
            </a:r>
            <a:endParaRPr lang="en-US" dirty="0"/>
          </a:p>
          <a:p>
            <a:pPr algn="l">
              <a:defRPr/>
            </a:pPr>
            <a:r>
              <a:rPr lang="el-GR" dirty="0"/>
              <a:t>Μ.ΠΗΛΑΚΟΥΤΑ</a:t>
            </a:r>
          </a:p>
        </p:txBody>
      </p:sp>
      <p:sp>
        <p:nvSpPr>
          <p:cNvPr id="5" name="Θέση αριθμού διαφάνειας 4">
            <a:extLst>
              <a:ext uri="{FF2B5EF4-FFF2-40B4-BE49-F238E27FC236}">
                <a16:creationId xmlns:a16="http://schemas.microsoft.com/office/drawing/2014/main" id="{2DFE5E1F-6F3B-43AD-9BFE-B1E93F5A013A}"/>
              </a:ext>
            </a:extLst>
          </p:cNvPr>
          <p:cNvSpPr>
            <a:spLocks noGrp="1"/>
          </p:cNvSpPr>
          <p:nvPr>
            <p:ph type="sldNum" sz="quarter" idx="12"/>
          </p:nvPr>
        </p:nvSpPr>
        <p:spPr/>
        <p:txBody>
          <a:bodyPr/>
          <a:lstStyle/>
          <a:p>
            <a:fld id="{B77C786A-2247-4B7B-B38A-69E461F82276}" type="slidenum">
              <a:rPr lang="el-GR" altLang="el-GR" smtClean="0"/>
              <a:pPr/>
              <a:t>21</a:t>
            </a:fld>
            <a:endParaRPr lang="el-GR" altLang="el-GR"/>
          </a:p>
        </p:txBody>
      </p:sp>
      <p:grpSp>
        <p:nvGrpSpPr>
          <p:cNvPr id="23" name="Group 22"/>
          <p:cNvGrpSpPr/>
          <p:nvPr/>
        </p:nvGrpSpPr>
        <p:grpSpPr>
          <a:xfrm>
            <a:off x="5872203" y="5381426"/>
            <a:ext cx="547165" cy="646330"/>
            <a:chOff x="1115616" y="2173883"/>
            <a:chExt cx="432390" cy="492649"/>
          </a:xfrm>
        </p:grpSpPr>
        <p:sp>
          <p:nvSpPr>
            <p:cNvPr id="24" name="TextBox 23"/>
            <p:cNvSpPr txBox="1"/>
            <p:nvPr/>
          </p:nvSpPr>
          <p:spPr>
            <a:xfrm>
              <a:off x="1162762" y="2173883"/>
              <a:ext cx="328342" cy="492649"/>
            </a:xfrm>
            <a:prstGeom prst="rect">
              <a:avLst/>
            </a:prstGeom>
            <a:noFill/>
          </p:spPr>
          <p:txBody>
            <a:bodyPr wrap="none" rtlCol="0">
              <a:spAutoFit/>
            </a:bodyPr>
            <a:lstStyle/>
            <a:p>
              <a:r>
                <a:rPr lang="en-US" sz="3600" b="1" dirty="0">
                  <a:solidFill>
                    <a:schemeClr val="tx1">
                      <a:lumMod val="50000"/>
                      <a:lumOff val="50000"/>
                    </a:schemeClr>
                  </a:solidFill>
                </a:rPr>
                <a:t>1</a:t>
              </a:r>
            </a:p>
          </p:txBody>
        </p:sp>
        <p:sp>
          <p:nvSpPr>
            <p:cNvPr id="25" name="Oval 24"/>
            <p:cNvSpPr/>
            <p:nvPr/>
          </p:nvSpPr>
          <p:spPr bwMode="auto">
            <a:xfrm>
              <a:off x="1115616" y="2204864"/>
              <a:ext cx="432390" cy="432048"/>
            </a:xfrm>
            <a:prstGeom prst="ellipse">
              <a:avLst/>
            </a:prstGeom>
            <a:noFill/>
            <a:ln w="38100" cap="flat" cmpd="sng" algn="ctr">
              <a:solidFill>
                <a:schemeClr val="tx1">
                  <a:lumMod val="50000"/>
                  <a:lumOff val="50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pSp>
      <p:cxnSp>
        <p:nvCxnSpPr>
          <p:cNvPr id="6" name="Straight Arrow Connector 5"/>
          <p:cNvCxnSpPr>
            <a:stCxn id="25" idx="1"/>
            <a:endCxn id="7" idx="5"/>
          </p:cNvCxnSpPr>
          <p:nvPr/>
        </p:nvCxnSpPr>
        <p:spPr bwMode="auto">
          <a:xfrm flipH="1" flipV="1">
            <a:off x="5642915" y="5151486"/>
            <a:ext cx="309418" cy="353595"/>
          </a:xfrm>
          <a:prstGeom prst="straightConnector1">
            <a:avLst/>
          </a:prstGeom>
          <a:ln>
            <a:solidFill>
              <a:schemeClr val="tx1">
                <a:lumMod val="50000"/>
                <a:lumOff val="50000"/>
              </a:schemeClr>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7" name="Oval 6"/>
          <p:cNvSpPr/>
          <p:nvPr/>
        </p:nvSpPr>
        <p:spPr bwMode="auto">
          <a:xfrm>
            <a:off x="5346755" y="4868863"/>
            <a:ext cx="346973" cy="331114"/>
          </a:xfrm>
          <a:prstGeom prst="ellipse">
            <a:avLst/>
          </a:prstGeom>
          <a:noFill/>
          <a:ln w="28575" cap="flat" cmpd="sng" algn="ctr">
            <a:solidFill>
              <a:schemeClr val="tx1">
                <a:lumMod val="50000"/>
                <a:lumOff val="50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pSp>
        <p:nvGrpSpPr>
          <p:cNvPr id="31" name="Group 30"/>
          <p:cNvGrpSpPr/>
          <p:nvPr/>
        </p:nvGrpSpPr>
        <p:grpSpPr>
          <a:xfrm>
            <a:off x="5536704" y="3631887"/>
            <a:ext cx="547165" cy="646330"/>
            <a:chOff x="1115616" y="2173883"/>
            <a:chExt cx="432390" cy="492649"/>
          </a:xfrm>
        </p:grpSpPr>
        <p:sp>
          <p:nvSpPr>
            <p:cNvPr id="33" name="TextBox 32"/>
            <p:cNvSpPr txBox="1"/>
            <p:nvPr/>
          </p:nvSpPr>
          <p:spPr>
            <a:xfrm>
              <a:off x="1162762" y="2173883"/>
              <a:ext cx="328342" cy="492649"/>
            </a:xfrm>
            <a:prstGeom prst="rect">
              <a:avLst/>
            </a:prstGeom>
            <a:noFill/>
            <a:ln>
              <a:solidFill>
                <a:srgbClr val="92D050"/>
              </a:solidFill>
            </a:ln>
          </p:spPr>
          <p:txBody>
            <a:bodyPr wrap="none" rtlCol="0">
              <a:spAutoFit/>
            </a:bodyPr>
            <a:lstStyle/>
            <a:p>
              <a:r>
                <a:rPr lang="en-US" sz="3600" b="1" dirty="0">
                  <a:solidFill>
                    <a:schemeClr val="tx1">
                      <a:lumMod val="50000"/>
                      <a:lumOff val="50000"/>
                    </a:schemeClr>
                  </a:solidFill>
                </a:rPr>
                <a:t>4</a:t>
              </a:r>
            </a:p>
          </p:txBody>
        </p:sp>
        <p:sp>
          <p:nvSpPr>
            <p:cNvPr id="34" name="Oval 33"/>
            <p:cNvSpPr/>
            <p:nvPr/>
          </p:nvSpPr>
          <p:spPr bwMode="auto">
            <a:xfrm>
              <a:off x="1115616" y="2204864"/>
              <a:ext cx="432390" cy="432048"/>
            </a:xfrm>
            <a:prstGeom prst="ellipse">
              <a:avLst/>
            </a:prstGeom>
            <a:noFill/>
            <a:ln w="38100" cap="flat" cmpd="sng" algn="ctr">
              <a:solidFill>
                <a:schemeClr val="tx1">
                  <a:lumMod val="50000"/>
                  <a:lumOff val="50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pSp>
      <p:grpSp>
        <p:nvGrpSpPr>
          <p:cNvPr id="35" name="Group 34"/>
          <p:cNvGrpSpPr/>
          <p:nvPr/>
        </p:nvGrpSpPr>
        <p:grpSpPr>
          <a:xfrm>
            <a:off x="6605226" y="1812262"/>
            <a:ext cx="547165" cy="646330"/>
            <a:chOff x="1115616" y="2173883"/>
            <a:chExt cx="432390" cy="492649"/>
          </a:xfrm>
        </p:grpSpPr>
        <p:sp>
          <p:nvSpPr>
            <p:cNvPr id="36" name="TextBox 35"/>
            <p:cNvSpPr txBox="1"/>
            <p:nvPr/>
          </p:nvSpPr>
          <p:spPr>
            <a:xfrm>
              <a:off x="1162762" y="2173883"/>
              <a:ext cx="328342" cy="492649"/>
            </a:xfrm>
            <a:prstGeom prst="rect">
              <a:avLst/>
            </a:prstGeom>
            <a:noFill/>
            <a:ln>
              <a:solidFill>
                <a:srgbClr val="92D050"/>
              </a:solidFill>
            </a:ln>
          </p:spPr>
          <p:txBody>
            <a:bodyPr wrap="none" rtlCol="0">
              <a:spAutoFit/>
            </a:bodyPr>
            <a:lstStyle/>
            <a:p>
              <a:r>
                <a:rPr lang="en-US" sz="3600" b="1" dirty="0">
                  <a:solidFill>
                    <a:schemeClr val="tx1">
                      <a:lumMod val="50000"/>
                      <a:lumOff val="50000"/>
                    </a:schemeClr>
                  </a:solidFill>
                </a:rPr>
                <a:t>3</a:t>
              </a:r>
            </a:p>
          </p:txBody>
        </p:sp>
        <p:sp>
          <p:nvSpPr>
            <p:cNvPr id="37" name="Oval 36"/>
            <p:cNvSpPr/>
            <p:nvPr/>
          </p:nvSpPr>
          <p:spPr bwMode="auto">
            <a:xfrm>
              <a:off x="1115616" y="2204864"/>
              <a:ext cx="432390" cy="432048"/>
            </a:xfrm>
            <a:prstGeom prst="ellipse">
              <a:avLst/>
            </a:prstGeom>
            <a:noFill/>
            <a:ln w="38100" cap="flat" cmpd="sng" algn="ctr">
              <a:solidFill>
                <a:schemeClr val="tx1">
                  <a:lumMod val="50000"/>
                  <a:lumOff val="50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pSp>
      <p:grpSp>
        <p:nvGrpSpPr>
          <p:cNvPr id="38" name="Group 37"/>
          <p:cNvGrpSpPr/>
          <p:nvPr/>
        </p:nvGrpSpPr>
        <p:grpSpPr>
          <a:xfrm>
            <a:off x="4745560" y="2826326"/>
            <a:ext cx="547165" cy="646330"/>
            <a:chOff x="1115616" y="2173883"/>
            <a:chExt cx="432390" cy="492649"/>
          </a:xfrm>
        </p:grpSpPr>
        <p:sp>
          <p:nvSpPr>
            <p:cNvPr id="39" name="TextBox 38"/>
            <p:cNvSpPr txBox="1"/>
            <p:nvPr/>
          </p:nvSpPr>
          <p:spPr>
            <a:xfrm>
              <a:off x="1162762" y="2173883"/>
              <a:ext cx="328342" cy="492649"/>
            </a:xfrm>
            <a:prstGeom prst="rect">
              <a:avLst/>
            </a:prstGeom>
            <a:noFill/>
            <a:ln>
              <a:solidFill>
                <a:srgbClr val="92D050"/>
              </a:solidFill>
            </a:ln>
          </p:spPr>
          <p:txBody>
            <a:bodyPr wrap="none" rtlCol="0">
              <a:spAutoFit/>
            </a:bodyPr>
            <a:lstStyle/>
            <a:p>
              <a:r>
                <a:rPr lang="en-US" sz="3600" b="1" dirty="0">
                  <a:solidFill>
                    <a:schemeClr val="tx1">
                      <a:lumMod val="50000"/>
                      <a:lumOff val="50000"/>
                    </a:schemeClr>
                  </a:solidFill>
                </a:rPr>
                <a:t>2</a:t>
              </a:r>
            </a:p>
          </p:txBody>
        </p:sp>
        <p:sp>
          <p:nvSpPr>
            <p:cNvPr id="40" name="Oval 39"/>
            <p:cNvSpPr/>
            <p:nvPr/>
          </p:nvSpPr>
          <p:spPr bwMode="auto">
            <a:xfrm>
              <a:off x="1115616" y="2204864"/>
              <a:ext cx="432390" cy="432048"/>
            </a:xfrm>
            <a:prstGeom prst="ellipse">
              <a:avLst/>
            </a:prstGeom>
            <a:noFill/>
            <a:ln w="38100" cap="flat" cmpd="sng" algn="ctr">
              <a:solidFill>
                <a:schemeClr val="tx1">
                  <a:lumMod val="50000"/>
                  <a:lumOff val="50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pSp>
      <p:grpSp>
        <p:nvGrpSpPr>
          <p:cNvPr id="41" name="Group 40"/>
          <p:cNvGrpSpPr/>
          <p:nvPr/>
        </p:nvGrpSpPr>
        <p:grpSpPr>
          <a:xfrm>
            <a:off x="7166063" y="3643369"/>
            <a:ext cx="547165" cy="646330"/>
            <a:chOff x="1115616" y="2173883"/>
            <a:chExt cx="432390" cy="492649"/>
          </a:xfrm>
        </p:grpSpPr>
        <p:sp>
          <p:nvSpPr>
            <p:cNvPr id="42" name="TextBox 41"/>
            <p:cNvSpPr txBox="1"/>
            <p:nvPr/>
          </p:nvSpPr>
          <p:spPr>
            <a:xfrm>
              <a:off x="1162762" y="2173883"/>
              <a:ext cx="328342" cy="492649"/>
            </a:xfrm>
            <a:prstGeom prst="rect">
              <a:avLst/>
            </a:prstGeom>
            <a:noFill/>
            <a:ln>
              <a:solidFill>
                <a:srgbClr val="92D050"/>
              </a:solidFill>
            </a:ln>
          </p:spPr>
          <p:txBody>
            <a:bodyPr wrap="none" rtlCol="0">
              <a:spAutoFit/>
            </a:bodyPr>
            <a:lstStyle/>
            <a:p>
              <a:r>
                <a:rPr lang="en-US" sz="3600" b="1" dirty="0">
                  <a:solidFill>
                    <a:schemeClr val="tx1">
                      <a:lumMod val="50000"/>
                      <a:lumOff val="50000"/>
                    </a:schemeClr>
                  </a:solidFill>
                </a:rPr>
                <a:t>5</a:t>
              </a:r>
            </a:p>
          </p:txBody>
        </p:sp>
        <p:sp>
          <p:nvSpPr>
            <p:cNvPr id="43" name="Oval 42"/>
            <p:cNvSpPr/>
            <p:nvPr/>
          </p:nvSpPr>
          <p:spPr bwMode="auto">
            <a:xfrm>
              <a:off x="1115616" y="2204864"/>
              <a:ext cx="432390" cy="432048"/>
            </a:xfrm>
            <a:prstGeom prst="ellipse">
              <a:avLst/>
            </a:prstGeom>
            <a:noFill/>
            <a:ln w="38100" cap="flat" cmpd="sng" algn="ctr">
              <a:solidFill>
                <a:schemeClr val="tx1">
                  <a:lumMod val="50000"/>
                  <a:lumOff val="50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pSp>
      <p:cxnSp>
        <p:nvCxnSpPr>
          <p:cNvPr id="11" name="Straight Arrow Connector 10"/>
          <p:cNvCxnSpPr/>
          <p:nvPr/>
        </p:nvCxnSpPr>
        <p:spPr bwMode="auto">
          <a:xfrm flipH="1" flipV="1">
            <a:off x="6671061" y="3532187"/>
            <a:ext cx="576090" cy="422865"/>
          </a:xfrm>
          <a:prstGeom prst="straightConnector1">
            <a:avLst/>
          </a:prstGeom>
          <a:solidFill>
            <a:schemeClr val="accent1"/>
          </a:solidFill>
          <a:ln w="50800" cap="flat" cmpd="sng" algn="ctr">
            <a:solidFill>
              <a:schemeClr val="tx1">
                <a:lumMod val="50000"/>
                <a:lumOff val="50000"/>
              </a:schemeClr>
            </a:solidFill>
            <a:prstDash val="solid"/>
            <a:miter lim="800000"/>
            <a:headEnd type="none" w="med" len="med"/>
            <a:tailEnd type="triangle"/>
          </a:ln>
          <a:effectLst/>
        </p:spPr>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fade">
                                      <p:cBhvr>
                                        <p:cTn id="20" dur="500"/>
                                        <p:tgtEl>
                                          <p:spTgt spid="3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fade">
                                      <p:cBhvr>
                                        <p:cTn id="30" dur="500"/>
                                        <p:tgtEl>
                                          <p:spTgt spid="3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500"/>
                                        <p:tgtEl>
                                          <p:spTgt spid="4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descr="Large confetti">
            <a:extLst>
              <a:ext uri="{FF2B5EF4-FFF2-40B4-BE49-F238E27FC236}">
                <a16:creationId xmlns:a16="http://schemas.microsoft.com/office/drawing/2014/main" id="{E4AC246E-581E-4C0A-8F70-A636A203AA40}"/>
              </a:ext>
            </a:extLst>
          </p:cNvPr>
          <p:cNvSpPr>
            <a:spLocks noGrp="1" noChangeArrowheads="1"/>
          </p:cNvSpPr>
          <p:nvPr>
            <p:ph type="title"/>
          </p:nvPr>
        </p:nvSpPr>
        <p:spPr>
          <a:xfrm>
            <a:off x="1116013" y="333375"/>
            <a:ext cx="7634287" cy="1143000"/>
          </a:xfrm>
        </p:spPr>
        <p:txBody>
          <a:bodyPr anchor="ctr"/>
          <a:lstStyle/>
          <a:p>
            <a:pPr eaLnBrk="1" hangingPunct="1"/>
            <a:r>
              <a:rPr lang="el-GR" altLang="el-GR" sz="4000" b="1" dirty="0">
                <a:solidFill>
                  <a:schemeClr val="bg1"/>
                </a:solidFill>
              </a:rPr>
              <a:t>ΑΝΑΚΕΦΑΛΑΙΩΝΟΝΤΑΣ</a:t>
            </a:r>
            <a:r>
              <a:rPr lang="en-US" altLang="el-GR" sz="4000" b="1" dirty="0">
                <a:solidFill>
                  <a:schemeClr val="bg1"/>
                </a:solidFill>
              </a:rPr>
              <a:t>   1/</a:t>
            </a:r>
            <a:r>
              <a:rPr lang="el-GR" altLang="el-GR" sz="4000" b="1" dirty="0">
                <a:solidFill>
                  <a:schemeClr val="bg1"/>
                </a:solidFill>
              </a:rPr>
              <a:t>4</a:t>
            </a:r>
          </a:p>
        </p:txBody>
      </p:sp>
      <p:sp>
        <p:nvSpPr>
          <p:cNvPr id="39939" name="Text Box 7">
            <a:extLst>
              <a:ext uri="{FF2B5EF4-FFF2-40B4-BE49-F238E27FC236}">
                <a16:creationId xmlns:a16="http://schemas.microsoft.com/office/drawing/2014/main" id="{0581AC60-5EF9-4524-A4F7-E9C904FFE61D}"/>
              </a:ext>
            </a:extLst>
          </p:cNvPr>
          <p:cNvSpPr txBox="1">
            <a:spLocks noChangeArrowheads="1"/>
          </p:cNvSpPr>
          <p:nvPr/>
        </p:nvSpPr>
        <p:spPr bwMode="auto">
          <a:xfrm>
            <a:off x="179512" y="1870953"/>
            <a:ext cx="8570788"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indent="-457200" algn="just" eaLnBrk="1" hangingPunct="1">
              <a:buFont typeface="Wingdings" panose="05000000000000000000" pitchFamily="2" charset="2"/>
              <a:buChar char="Ø"/>
            </a:pPr>
            <a:r>
              <a:rPr lang="el-GR" altLang="el-GR" sz="3200" dirty="0">
                <a:solidFill>
                  <a:srgbClr val="FFFFE9"/>
                </a:solidFill>
              </a:rPr>
              <a:t>Επιλέγουμε το μέγεθος που θα παρασταθεί στον κατακόρυφο και οριζόντιο άξονα αντίστοιχα. </a:t>
            </a:r>
          </a:p>
          <a:p>
            <a:pPr eaLnBrk="1" hangingPunct="1"/>
            <a:r>
              <a:rPr lang="el-GR" altLang="el-GR" sz="3200" dirty="0">
                <a:solidFill>
                  <a:srgbClr val="FFFFE9"/>
                </a:solidFill>
              </a:rPr>
              <a:t>(π.χ</a:t>
            </a:r>
            <a:r>
              <a:rPr lang="en-US" altLang="el-GR" sz="3200" dirty="0">
                <a:solidFill>
                  <a:srgbClr val="FFFFE9"/>
                </a:solidFill>
              </a:rPr>
              <a:t>.</a:t>
            </a:r>
            <a:r>
              <a:rPr lang="el-GR" altLang="el-GR" sz="3200" dirty="0">
                <a:solidFill>
                  <a:srgbClr val="FFFFE9"/>
                </a:solidFill>
              </a:rPr>
              <a:t>  V= f(I)</a:t>
            </a:r>
            <a:r>
              <a:rPr lang="en-US" altLang="el-GR" sz="3200" dirty="0">
                <a:solidFill>
                  <a:srgbClr val="FFFFE9"/>
                </a:solidFill>
              </a:rPr>
              <a:t> :</a:t>
            </a:r>
            <a:r>
              <a:rPr lang="el-GR" altLang="el-GR" sz="3200" dirty="0">
                <a:solidFill>
                  <a:srgbClr val="FFFFE9"/>
                </a:solidFill>
              </a:rPr>
              <a:t> στον κατακόρυφο άξονα: </a:t>
            </a:r>
            <a:r>
              <a:rPr lang="en-US" altLang="el-GR" sz="3200" dirty="0">
                <a:solidFill>
                  <a:srgbClr val="FFFFE9"/>
                </a:solidFill>
              </a:rPr>
              <a:t>V</a:t>
            </a:r>
            <a:r>
              <a:rPr lang="el-GR" altLang="el-GR" sz="3200" dirty="0">
                <a:solidFill>
                  <a:srgbClr val="FFFFE9"/>
                </a:solidFill>
              </a:rPr>
              <a:t> </a:t>
            </a:r>
            <a:endParaRPr lang="en-US" altLang="el-GR" sz="3200" dirty="0">
              <a:solidFill>
                <a:srgbClr val="FFFFE9"/>
              </a:solidFill>
            </a:endParaRPr>
          </a:p>
          <a:p>
            <a:pPr eaLnBrk="1" hangingPunct="1"/>
            <a:r>
              <a:rPr lang="en-US" altLang="el-GR" sz="3200" dirty="0">
                <a:solidFill>
                  <a:srgbClr val="FFFFE9"/>
                </a:solidFill>
              </a:rPr>
              <a:t>                      </a:t>
            </a:r>
            <a:r>
              <a:rPr lang="el-GR" altLang="el-GR" sz="3200" dirty="0">
                <a:solidFill>
                  <a:srgbClr val="FFFFE9"/>
                </a:solidFill>
              </a:rPr>
              <a:t>στον </a:t>
            </a:r>
            <a:r>
              <a:rPr lang="en-US" altLang="el-GR" sz="3200" dirty="0">
                <a:solidFill>
                  <a:srgbClr val="FFFFE9"/>
                </a:solidFill>
              </a:rPr>
              <a:t> </a:t>
            </a:r>
            <a:r>
              <a:rPr lang="el-GR" altLang="el-GR" sz="3200" dirty="0">
                <a:solidFill>
                  <a:srgbClr val="FFFFE9"/>
                </a:solidFill>
              </a:rPr>
              <a:t>οριζόντιο </a:t>
            </a:r>
            <a:r>
              <a:rPr lang="en-US" altLang="el-GR" sz="3200" dirty="0">
                <a:solidFill>
                  <a:srgbClr val="FFFFE9"/>
                </a:solidFill>
              </a:rPr>
              <a:t>  </a:t>
            </a:r>
            <a:r>
              <a:rPr lang="el-GR" altLang="el-GR" sz="3200" dirty="0">
                <a:solidFill>
                  <a:srgbClr val="FFFFE9"/>
                </a:solidFill>
              </a:rPr>
              <a:t>άξονα: </a:t>
            </a:r>
            <a:r>
              <a:rPr lang="en-US" altLang="el-GR" sz="3200" dirty="0">
                <a:solidFill>
                  <a:srgbClr val="FFFFE9"/>
                </a:solidFill>
              </a:rPr>
              <a:t>   I</a:t>
            </a:r>
            <a:r>
              <a:rPr lang="el-GR" altLang="el-GR" sz="3200" dirty="0">
                <a:solidFill>
                  <a:srgbClr val="FFFFE9"/>
                </a:solidFill>
              </a:rPr>
              <a:t> )</a:t>
            </a:r>
          </a:p>
        </p:txBody>
      </p:sp>
      <p:sp>
        <p:nvSpPr>
          <p:cNvPr id="3" name="Θέση υποσέλιδου 2">
            <a:extLst>
              <a:ext uri="{FF2B5EF4-FFF2-40B4-BE49-F238E27FC236}">
                <a16:creationId xmlns:a16="http://schemas.microsoft.com/office/drawing/2014/main" id="{FE3F2E22-E752-4759-B109-752129E730D7}"/>
              </a:ext>
            </a:extLst>
          </p:cNvPr>
          <p:cNvSpPr>
            <a:spLocks noGrp="1"/>
          </p:cNvSpPr>
          <p:nvPr>
            <p:ph type="ftr" sz="quarter" idx="11"/>
          </p:nvPr>
        </p:nvSpPr>
        <p:spPr/>
        <p:txBody>
          <a:bodyPr/>
          <a:lstStyle/>
          <a:p>
            <a:pPr>
              <a:defRPr/>
            </a:pPr>
            <a:r>
              <a:rPr lang="el-GR" dirty="0">
                <a:solidFill>
                  <a:srgbClr val="00264C"/>
                </a:solidFill>
              </a:rPr>
              <a:t>Πανεπιστήμιο Δυτικής Αττικής -Μ.ΠΗΛΑΚΟΥΤΑ</a:t>
            </a:r>
          </a:p>
        </p:txBody>
      </p:sp>
      <p:sp>
        <p:nvSpPr>
          <p:cNvPr id="4" name="Θέση αριθμού διαφάνειας 3">
            <a:extLst>
              <a:ext uri="{FF2B5EF4-FFF2-40B4-BE49-F238E27FC236}">
                <a16:creationId xmlns:a16="http://schemas.microsoft.com/office/drawing/2014/main" id="{31AB998E-B891-41B1-A879-5B8A308DDF7C}"/>
              </a:ext>
            </a:extLst>
          </p:cNvPr>
          <p:cNvSpPr>
            <a:spLocks noGrp="1"/>
          </p:cNvSpPr>
          <p:nvPr>
            <p:ph type="sldNum" sz="quarter" idx="12"/>
          </p:nvPr>
        </p:nvSpPr>
        <p:spPr/>
        <p:txBody>
          <a:bodyPr/>
          <a:lstStyle/>
          <a:p>
            <a:fld id="{ED6AF1B0-9418-4E02-90E5-ACDA5D882698}" type="slidenum">
              <a:rPr lang="el-GR" altLang="el-GR" smtClean="0">
                <a:solidFill>
                  <a:srgbClr val="FFFFE9"/>
                </a:solidFill>
              </a:rPr>
              <a:pPr/>
              <a:t>22</a:t>
            </a:fld>
            <a:endParaRPr lang="el-GR" altLang="el-GR">
              <a:solidFill>
                <a:srgbClr val="FFFFE9"/>
              </a:solidFill>
            </a:endParaRPr>
          </a:p>
        </p:txBody>
      </p:sp>
      <p:sp>
        <p:nvSpPr>
          <p:cNvPr id="2" name="TextBox 1"/>
          <p:cNvSpPr txBox="1"/>
          <p:nvPr/>
        </p:nvSpPr>
        <p:spPr>
          <a:xfrm>
            <a:off x="179512" y="4091588"/>
            <a:ext cx="8570788" cy="1569660"/>
          </a:xfrm>
          <a:prstGeom prst="rect">
            <a:avLst/>
          </a:prstGeom>
          <a:noFill/>
        </p:spPr>
        <p:txBody>
          <a:bodyPr wrap="square" rtlCol="0">
            <a:spAutoFit/>
          </a:bodyPr>
          <a:lstStyle/>
          <a:p>
            <a:pPr algn="just">
              <a:buFont typeface="Wingdings" panose="05000000000000000000" pitchFamily="2" charset="2"/>
              <a:buChar char="Ø"/>
            </a:pPr>
            <a:r>
              <a:rPr lang="el-GR" altLang="el-GR" sz="3200" dirty="0">
                <a:solidFill>
                  <a:srgbClr val="FFFFE9"/>
                </a:solidFill>
              </a:rPr>
              <a:t>Ονομάζουμε τους άξονες και γράφουμε τις μονάδες μέτρησης κάθε μεγέθους </a:t>
            </a:r>
            <a:endParaRPr lang="en-US" altLang="el-GR" sz="3200" dirty="0">
              <a:solidFill>
                <a:srgbClr val="FFFFE9"/>
              </a:solidFill>
            </a:endParaRPr>
          </a:p>
          <a:p>
            <a:pPr algn="just"/>
            <a:r>
              <a:rPr lang="el-GR" altLang="el-GR" sz="3200" dirty="0">
                <a:solidFill>
                  <a:srgbClr val="FFFFE9"/>
                </a:solidFill>
              </a:rPr>
              <a:t>(π.χ</a:t>
            </a:r>
            <a:r>
              <a:rPr lang="en-US" altLang="el-GR" sz="3200" dirty="0">
                <a:solidFill>
                  <a:srgbClr val="FFFFE9"/>
                </a:solidFill>
              </a:rPr>
              <a:t>.</a:t>
            </a:r>
            <a:r>
              <a:rPr lang="el-GR" altLang="el-GR" sz="3200" dirty="0">
                <a:solidFill>
                  <a:srgbClr val="FFFFE9"/>
                </a:solidFill>
              </a:rPr>
              <a:t> : Τάση  (V), Ρεύμα (mA))</a:t>
            </a:r>
          </a:p>
        </p:txBody>
      </p:sp>
    </p:spTree>
    <p:custDataLst>
      <p:tags r:id="rId1"/>
    </p:custDataLst>
    <p:extLst>
      <p:ext uri="{BB962C8B-B14F-4D97-AF65-F5344CB8AC3E}">
        <p14:creationId xmlns:p14="http://schemas.microsoft.com/office/powerpoint/2010/main" val="897061399"/>
      </p:ext>
    </p:extLst>
  </p:cSld>
  <p:clrMapOvr>
    <a:masterClrMapping/>
  </p:clrMapOvr>
  <p:transition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checkerboard(across)">
                                      <p:cBhvr>
                                        <p:cTn id="7" dur="500"/>
                                        <p:tgtEl>
                                          <p:spTgt spid="3993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6 - Ορθογώνιο">
            <a:extLst>
              <a:ext uri="{FF2B5EF4-FFF2-40B4-BE49-F238E27FC236}">
                <a16:creationId xmlns:a16="http://schemas.microsoft.com/office/drawing/2014/main" id="{1407097C-5855-4DF9-BC62-7CECBEFDFF9F}"/>
              </a:ext>
            </a:extLst>
          </p:cNvPr>
          <p:cNvSpPr>
            <a:spLocks noChangeArrowheads="1"/>
          </p:cNvSpPr>
          <p:nvPr/>
        </p:nvSpPr>
        <p:spPr bwMode="auto">
          <a:xfrm>
            <a:off x="251520" y="1700213"/>
            <a:ext cx="861466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just" eaLnBrk="1" hangingPunct="1">
              <a:buFont typeface="Wingdings" panose="05000000000000000000" pitchFamily="2" charset="2"/>
              <a:buChar char="Ø"/>
            </a:pPr>
            <a:r>
              <a:rPr lang="el-GR" altLang="el-GR" sz="3200" dirty="0">
                <a:solidFill>
                  <a:srgbClr val="FFFFE9"/>
                </a:solidFill>
              </a:rPr>
              <a:t>Επιλέγουμε την ελάχιστη και τη μέγιστη τιμή για τον κάθε άξονα ώστε ο κάθε άξονας, να καλύπτει το σύνολο των δεδομένων </a:t>
            </a:r>
            <a:endParaRPr lang="en-US" altLang="el-GR" sz="3200" dirty="0">
              <a:solidFill>
                <a:srgbClr val="FFFFE9"/>
              </a:solidFill>
            </a:endParaRPr>
          </a:p>
        </p:txBody>
      </p:sp>
      <p:sp>
        <p:nvSpPr>
          <p:cNvPr id="3" name="Θέση υποσέλιδου 2">
            <a:extLst>
              <a:ext uri="{FF2B5EF4-FFF2-40B4-BE49-F238E27FC236}">
                <a16:creationId xmlns:a16="http://schemas.microsoft.com/office/drawing/2014/main" id="{FF9F4BF8-2A90-4DAD-AEC5-27B15BA11FD3}"/>
              </a:ext>
            </a:extLst>
          </p:cNvPr>
          <p:cNvSpPr>
            <a:spLocks noGrp="1"/>
          </p:cNvSpPr>
          <p:nvPr>
            <p:ph type="ftr" sz="quarter" idx="11"/>
          </p:nvPr>
        </p:nvSpPr>
        <p:spPr/>
        <p:txBody>
          <a:bodyPr/>
          <a:lstStyle/>
          <a:p>
            <a:pPr>
              <a:defRPr/>
            </a:pPr>
            <a:r>
              <a:rPr lang="el-GR" dirty="0">
                <a:solidFill>
                  <a:srgbClr val="00264C"/>
                </a:solidFill>
              </a:rPr>
              <a:t>Πανεπιστήμιο Δυτικής Αττικής -Μ.ΠΗΛΑΚΟΥΤΑ ΜΕΤΡΗΣΕΙΣ -ΑΒΕΒΑΙΟΤΗΤΑ ΜΕΤΡΗΣΕΩΝ</a:t>
            </a:r>
          </a:p>
        </p:txBody>
      </p:sp>
      <p:sp>
        <p:nvSpPr>
          <p:cNvPr id="4" name="Θέση αριθμού διαφάνειας 3">
            <a:extLst>
              <a:ext uri="{FF2B5EF4-FFF2-40B4-BE49-F238E27FC236}">
                <a16:creationId xmlns:a16="http://schemas.microsoft.com/office/drawing/2014/main" id="{1ADBE8A9-7238-4B5E-9DCE-5D649E116F8C}"/>
              </a:ext>
            </a:extLst>
          </p:cNvPr>
          <p:cNvSpPr>
            <a:spLocks noGrp="1"/>
          </p:cNvSpPr>
          <p:nvPr>
            <p:ph type="sldNum" sz="quarter" idx="12"/>
          </p:nvPr>
        </p:nvSpPr>
        <p:spPr/>
        <p:txBody>
          <a:bodyPr/>
          <a:lstStyle/>
          <a:p>
            <a:fld id="{ED6AF1B0-9418-4E02-90E5-ACDA5D882698}" type="slidenum">
              <a:rPr lang="el-GR" altLang="el-GR" smtClean="0">
                <a:solidFill>
                  <a:srgbClr val="FFFFE9"/>
                </a:solidFill>
              </a:rPr>
              <a:pPr/>
              <a:t>23</a:t>
            </a:fld>
            <a:endParaRPr lang="el-GR" altLang="el-GR">
              <a:solidFill>
                <a:srgbClr val="FFFFE9"/>
              </a:solidFill>
            </a:endParaRPr>
          </a:p>
        </p:txBody>
      </p:sp>
      <p:sp>
        <p:nvSpPr>
          <p:cNvPr id="6" name="Rectangle 2" descr="Large confetti">
            <a:extLst>
              <a:ext uri="{FF2B5EF4-FFF2-40B4-BE49-F238E27FC236}">
                <a16:creationId xmlns:a16="http://schemas.microsoft.com/office/drawing/2014/main" id="{E4AC246E-581E-4C0A-8F70-A636A203AA40}"/>
              </a:ext>
            </a:extLst>
          </p:cNvPr>
          <p:cNvSpPr txBox="1">
            <a:spLocks noChangeArrowheads="1"/>
          </p:cNvSpPr>
          <p:nvPr/>
        </p:nvSpPr>
        <p:spPr bwMode="auto">
          <a:xfrm>
            <a:off x="1116013" y="333375"/>
            <a:ext cx="72723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r>
              <a:rPr lang="el-GR" altLang="el-GR" sz="4000" b="1" dirty="0">
                <a:solidFill>
                  <a:schemeClr val="bg1"/>
                </a:solidFill>
              </a:rPr>
              <a:t>ΑΝΑΚΕΦΑΛΑΙΩΝΟΝΤΑΣ</a:t>
            </a:r>
            <a:r>
              <a:rPr lang="en-US" altLang="el-GR" sz="4000" b="1" dirty="0">
                <a:solidFill>
                  <a:schemeClr val="bg1"/>
                </a:solidFill>
              </a:rPr>
              <a:t>   2/</a:t>
            </a:r>
            <a:r>
              <a:rPr lang="el-GR" altLang="el-GR" sz="4000" b="1" dirty="0">
                <a:solidFill>
                  <a:schemeClr val="bg1"/>
                </a:solidFill>
              </a:rPr>
              <a:t>4</a:t>
            </a:r>
            <a:endParaRPr lang="el-GR" altLang="el-GR" sz="4000" kern="0" dirty="0">
              <a:solidFill>
                <a:srgbClr val="FFFFE9"/>
              </a:solidFill>
            </a:endParaRPr>
          </a:p>
        </p:txBody>
      </p:sp>
      <p:sp>
        <p:nvSpPr>
          <p:cNvPr id="5" name="TextBox 4"/>
          <p:cNvSpPr txBox="1"/>
          <p:nvPr/>
        </p:nvSpPr>
        <p:spPr>
          <a:xfrm>
            <a:off x="251520" y="3448976"/>
            <a:ext cx="8614668" cy="2062103"/>
          </a:xfrm>
          <a:prstGeom prst="rect">
            <a:avLst/>
          </a:prstGeom>
          <a:noFill/>
        </p:spPr>
        <p:txBody>
          <a:bodyPr wrap="square" rtlCol="0">
            <a:spAutoFit/>
          </a:bodyPr>
          <a:lstStyle/>
          <a:p>
            <a:pPr algn="just">
              <a:buFont typeface="Wingdings" panose="05000000000000000000" pitchFamily="2" charset="2"/>
              <a:buChar char="Ø"/>
            </a:pPr>
            <a:r>
              <a:rPr lang="el-GR" altLang="el-GR" sz="3200" dirty="0">
                <a:solidFill>
                  <a:srgbClr val="FFFFE9"/>
                </a:solidFill>
              </a:rPr>
              <a:t>Επιλέγουμε το «βήμα», δηλαδή την αντιστοιχία του μεγέθους μας ανά cm του άξονα. (Για παράδειγμα:</a:t>
            </a:r>
            <a:r>
              <a:rPr lang="en-US" altLang="el-GR" sz="3200" dirty="0">
                <a:solidFill>
                  <a:srgbClr val="FFFFE9"/>
                </a:solidFill>
              </a:rPr>
              <a:t> </a:t>
            </a:r>
            <a:r>
              <a:rPr lang="el-GR" altLang="el-GR" sz="3200" dirty="0">
                <a:solidFill>
                  <a:srgbClr val="FFFFE9"/>
                </a:solidFill>
              </a:rPr>
              <a:t>2 </a:t>
            </a:r>
            <a:r>
              <a:rPr lang="en-US" altLang="el-GR" sz="3200" dirty="0">
                <a:solidFill>
                  <a:srgbClr val="FFFFE9"/>
                </a:solidFill>
              </a:rPr>
              <a:t>V</a:t>
            </a:r>
            <a:r>
              <a:rPr lang="el-GR" altLang="el-GR" sz="3200" dirty="0">
                <a:solidFill>
                  <a:srgbClr val="FFFFE9"/>
                </a:solidFill>
              </a:rPr>
              <a:t>/</a:t>
            </a:r>
            <a:r>
              <a:rPr lang="en-US" altLang="el-GR" sz="3200" dirty="0">
                <a:solidFill>
                  <a:srgbClr val="FFFFE9"/>
                </a:solidFill>
              </a:rPr>
              <a:t>cm</a:t>
            </a:r>
            <a:r>
              <a:rPr lang="el-GR" altLang="el-GR" sz="3200" dirty="0">
                <a:solidFill>
                  <a:srgbClr val="FFFFE9"/>
                </a:solidFill>
              </a:rPr>
              <a:t> για τον κατακόρυφο άξονα και</a:t>
            </a:r>
            <a:r>
              <a:rPr lang="en-US" altLang="el-GR" sz="3200" dirty="0">
                <a:solidFill>
                  <a:srgbClr val="FFFFE9"/>
                </a:solidFill>
              </a:rPr>
              <a:t> </a:t>
            </a:r>
            <a:r>
              <a:rPr lang="el-GR" altLang="el-GR" sz="3200" dirty="0">
                <a:solidFill>
                  <a:srgbClr val="FFFFE9"/>
                </a:solidFill>
              </a:rPr>
              <a:t>5 </a:t>
            </a:r>
            <a:r>
              <a:rPr lang="en-US" altLang="el-GR" sz="3200" dirty="0">
                <a:solidFill>
                  <a:srgbClr val="FFFFE9"/>
                </a:solidFill>
              </a:rPr>
              <a:t>mA</a:t>
            </a:r>
            <a:r>
              <a:rPr lang="el-GR" altLang="el-GR" sz="3200" dirty="0">
                <a:solidFill>
                  <a:srgbClr val="FFFFE9"/>
                </a:solidFill>
              </a:rPr>
              <a:t>/</a:t>
            </a:r>
            <a:r>
              <a:rPr lang="en-US" altLang="el-GR" sz="3200" dirty="0">
                <a:solidFill>
                  <a:srgbClr val="FFFFE9"/>
                </a:solidFill>
              </a:rPr>
              <a:t>cm</a:t>
            </a:r>
            <a:r>
              <a:rPr lang="el-GR" altLang="el-GR" sz="3200" dirty="0">
                <a:solidFill>
                  <a:srgbClr val="FFFFE9"/>
                </a:solidFill>
              </a:rPr>
              <a:t> στον οριζόντιο.)</a:t>
            </a:r>
            <a:endParaRPr lang="en-US" altLang="el-GR" sz="3200" dirty="0">
              <a:solidFill>
                <a:srgbClr val="FFFFE9"/>
              </a:solidFill>
            </a:endParaRPr>
          </a:p>
        </p:txBody>
      </p:sp>
    </p:spTree>
    <p:custDataLst>
      <p:tags r:id="rId1"/>
    </p:custDataLst>
    <p:extLst>
      <p:ext uri="{BB962C8B-B14F-4D97-AF65-F5344CB8AC3E}">
        <p14:creationId xmlns:p14="http://schemas.microsoft.com/office/powerpoint/2010/main" val="312830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Effect transition="in" filter="checkerboard(across)">
                                      <p:cBhvr>
                                        <p:cTn id="7" dur="500"/>
                                        <p:tgtEl>
                                          <p:spTgt spid="4096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 Τίτλος" descr="Large confetti">
            <a:extLst>
              <a:ext uri="{FF2B5EF4-FFF2-40B4-BE49-F238E27FC236}">
                <a16:creationId xmlns:a16="http://schemas.microsoft.com/office/drawing/2014/main" id="{559F310F-D977-4489-933D-76D64E1F2CC4}"/>
              </a:ext>
            </a:extLst>
          </p:cNvPr>
          <p:cNvSpPr>
            <a:spLocks noGrp="1"/>
          </p:cNvSpPr>
          <p:nvPr>
            <p:ph type="title"/>
          </p:nvPr>
        </p:nvSpPr>
        <p:spPr>
          <a:xfrm>
            <a:off x="1116013" y="188913"/>
            <a:ext cx="7772400" cy="1143000"/>
          </a:xfrm>
        </p:spPr>
        <p:txBody>
          <a:bodyPr anchor="ctr"/>
          <a:lstStyle/>
          <a:p>
            <a:r>
              <a:rPr lang="el-GR" altLang="el-GR" sz="4000" b="1" dirty="0">
                <a:solidFill>
                  <a:schemeClr val="bg1"/>
                </a:solidFill>
              </a:rPr>
              <a:t>ΑΝΑΚΕΦΑΛΑΙΩΝΟΝΤΑΣ</a:t>
            </a:r>
            <a:r>
              <a:rPr lang="en-US" altLang="el-GR" sz="4000" b="1" dirty="0">
                <a:solidFill>
                  <a:schemeClr val="bg1"/>
                </a:solidFill>
              </a:rPr>
              <a:t>   3/</a:t>
            </a:r>
            <a:r>
              <a:rPr lang="el-GR" altLang="el-GR" sz="4000" b="1" dirty="0">
                <a:solidFill>
                  <a:schemeClr val="bg1"/>
                </a:solidFill>
              </a:rPr>
              <a:t>4</a:t>
            </a:r>
            <a:endParaRPr lang="el-GR" altLang="el-GR" sz="4000" dirty="0"/>
          </a:p>
        </p:txBody>
      </p:sp>
      <p:sp>
        <p:nvSpPr>
          <p:cNvPr id="41987" name="6 - Ορθογώνιο">
            <a:extLst>
              <a:ext uri="{FF2B5EF4-FFF2-40B4-BE49-F238E27FC236}">
                <a16:creationId xmlns:a16="http://schemas.microsoft.com/office/drawing/2014/main" id="{99787AFB-6897-4D8A-8312-3708765ACD8B}"/>
              </a:ext>
            </a:extLst>
          </p:cNvPr>
          <p:cNvSpPr>
            <a:spLocks noChangeArrowheads="1"/>
          </p:cNvSpPr>
          <p:nvPr/>
        </p:nvSpPr>
        <p:spPr bwMode="auto">
          <a:xfrm>
            <a:off x="324551" y="2213924"/>
            <a:ext cx="8567929" cy="1103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just" eaLnBrk="1" hangingPunct="1">
              <a:lnSpc>
                <a:spcPct val="114000"/>
              </a:lnSpc>
              <a:buFont typeface="Wingdings" panose="05000000000000000000" pitchFamily="2" charset="2"/>
              <a:buChar char="Ø"/>
            </a:pPr>
            <a:r>
              <a:rPr lang="el-GR" altLang="el-GR" sz="3000" dirty="0">
                <a:solidFill>
                  <a:srgbClr val="FFFFE9"/>
                </a:solidFill>
              </a:rPr>
              <a:t>Χαράζουμε την καμπύλη μας συμμετρικά μέσα από τα πειραματικά σημεία.</a:t>
            </a:r>
          </a:p>
        </p:txBody>
      </p:sp>
      <p:sp>
        <p:nvSpPr>
          <p:cNvPr id="3" name="Θέση υποσέλιδου 2">
            <a:extLst>
              <a:ext uri="{FF2B5EF4-FFF2-40B4-BE49-F238E27FC236}">
                <a16:creationId xmlns:a16="http://schemas.microsoft.com/office/drawing/2014/main" id="{DEA35607-2D4C-4579-953F-972D3CD70117}"/>
              </a:ext>
            </a:extLst>
          </p:cNvPr>
          <p:cNvSpPr>
            <a:spLocks noGrp="1"/>
          </p:cNvSpPr>
          <p:nvPr>
            <p:ph type="ftr" sz="quarter" idx="11"/>
          </p:nvPr>
        </p:nvSpPr>
        <p:spPr>
          <a:xfrm>
            <a:off x="-128668" y="6412124"/>
            <a:ext cx="5048200" cy="457200"/>
          </a:xfrm>
        </p:spPr>
        <p:txBody>
          <a:bodyPr/>
          <a:lstStyle/>
          <a:p>
            <a:pPr>
              <a:defRPr/>
            </a:pPr>
            <a:r>
              <a:rPr lang="el-GR" dirty="0">
                <a:solidFill>
                  <a:srgbClr val="00264C"/>
                </a:solidFill>
              </a:rPr>
              <a:t>Πανεπιστήμιο Δυτικής Αττικής </a:t>
            </a:r>
          </a:p>
          <a:p>
            <a:pPr>
              <a:defRPr/>
            </a:pPr>
            <a:r>
              <a:rPr lang="el-GR" dirty="0">
                <a:solidFill>
                  <a:srgbClr val="00264C"/>
                </a:solidFill>
              </a:rPr>
              <a:t>Μ.ΠΗΛΑΚΟΥΤΑ </a:t>
            </a:r>
            <a:endParaRPr lang="en-US" dirty="0">
              <a:solidFill>
                <a:srgbClr val="00264C"/>
              </a:solidFill>
            </a:endParaRPr>
          </a:p>
        </p:txBody>
      </p:sp>
      <p:sp>
        <p:nvSpPr>
          <p:cNvPr id="4" name="Θέση αριθμού διαφάνειας 3">
            <a:extLst>
              <a:ext uri="{FF2B5EF4-FFF2-40B4-BE49-F238E27FC236}">
                <a16:creationId xmlns:a16="http://schemas.microsoft.com/office/drawing/2014/main" id="{ED2AD075-B050-4EE4-BA95-ED948DF3AEC1}"/>
              </a:ext>
            </a:extLst>
          </p:cNvPr>
          <p:cNvSpPr>
            <a:spLocks noGrp="1"/>
          </p:cNvSpPr>
          <p:nvPr>
            <p:ph type="sldNum" sz="quarter" idx="12"/>
          </p:nvPr>
        </p:nvSpPr>
        <p:spPr/>
        <p:txBody>
          <a:bodyPr/>
          <a:lstStyle/>
          <a:p>
            <a:fld id="{ED6AF1B0-9418-4E02-90E5-ACDA5D882698}" type="slidenum">
              <a:rPr lang="el-GR" altLang="el-GR" smtClean="0">
                <a:solidFill>
                  <a:srgbClr val="FFFFE9"/>
                </a:solidFill>
              </a:rPr>
              <a:pPr/>
              <a:t>24</a:t>
            </a:fld>
            <a:endParaRPr lang="el-GR" altLang="el-GR">
              <a:solidFill>
                <a:srgbClr val="FFFFE9"/>
              </a:solidFill>
            </a:endParaRPr>
          </a:p>
        </p:txBody>
      </p:sp>
      <p:grpSp>
        <p:nvGrpSpPr>
          <p:cNvPr id="6" name="Group 5"/>
          <p:cNvGrpSpPr/>
          <p:nvPr/>
        </p:nvGrpSpPr>
        <p:grpSpPr>
          <a:xfrm>
            <a:off x="65022" y="3356992"/>
            <a:ext cx="9013955" cy="2871221"/>
            <a:chOff x="22541" y="2385372"/>
            <a:chExt cx="9013955" cy="2871221"/>
          </a:xfrm>
        </p:grpSpPr>
        <p:pic>
          <p:nvPicPr>
            <p:cNvPr id="7" name="Picture 6"/>
            <p:cNvPicPr>
              <a:picLocks noChangeAspect="1"/>
            </p:cNvPicPr>
            <p:nvPr/>
          </p:nvPicPr>
          <p:blipFill rotWithShape="1">
            <a:blip r:embed="rId3"/>
            <a:srcRect b="16171"/>
            <a:stretch/>
          </p:blipFill>
          <p:spPr>
            <a:xfrm>
              <a:off x="22541" y="2385373"/>
              <a:ext cx="9013955" cy="2871220"/>
            </a:xfrm>
            <a:prstGeom prst="rect">
              <a:avLst/>
            </a:prstGeom>
          </p:spPr>
        </p:pic>
        <p:sp>
          <p:nvSpPr>
            <p:cNvPr id="8" name="TextBox 7"/>
            <p:cNvSpPr txBox="1"/>
            <p:nvPr/>
          </p:nvSpPr>
          <p:spPr>
            <a:xfrm>
              <a:off x="1691680" y="2385372"/>
              <a:ext cx="1322542" cy="461665"/>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el-GR" b="1" spc="50" dirty="0">
                  <a:ln w="0"/>
                  <a:solidFill>
                    <a:srgbClr val="FF0000"/>
                  </a:solidFill>
                  <a:effectLst>
                    <a:innerShdw blurRad="63500" dist="50800" dir="13500000">
                      <a:srgbClr val="FF0000">
                        <a:alpha val="50000"/>
                      </a:srgbClr>
                    </a:innerShdw>
                  </a:effectLst>
                </a:rPr>
                <a:t>ΛΑΘΟΣ</a:t>
              </a:r>
              <a:endParaRPr lang="en-US" b="1" spc="50" dirty="0">
                <a:ln w="0"/>
                <a:solidFill>
                  <a:srgbClr val="FF0000"/>
                </a:solidFill>
                <a:effectLst>
                  <a:innerShdw blurRad="63500" dist="50800" dir="13500000">
                    <a:srgbClr val="FF0000">
                      <a:alpha val="50000"/>
                    </a:srgbClr>
                  </a:innerShdw>
                </a:effectLst>
              </a:endParaRPr>
            </a:p>
          </p:txBody>
        </p:sp>
        <p:sp>
          <p:nvSpPr>
            <p:cNvPr id="9" name="TextBox 8"/>
            <p:cNvSpPr txBox="1"/>
            <p:nvPr/>
          </p:nvSpPr>
          <p:spPr>
            <a:xfrm>
              <a:off x="6300192" y="2385372"/>
              <a:ext cx="1305999" cy="461665"/>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el-GR" b="1" spc="50" dirty="0">
                  <a:ln w="0"/>
                  <a:solidFill>
                    <a:srgbClr val="00B050"/>
                  </a:solidFill>
                  <a:effectLst>
                    <a:innerShdw blurRad="63500" dist="50800" dir="13500000">
                      <a:srgbClr val="FF0000">
                        <a:alpha val="50000"/>
                      </a:srgbClr>
                    </a:innerShdw>
                  </a:effectLst>
                </a:rPr>
                <a:t>ΣΩΣΤΟ</a:t>
              </a:r>
              <a:endParaRPr lang="en-US" b="1" spc="50" dirty="0">
                <a:ln w="0"/>
                <a:solidFill>
                  <a:srgbClr val="00B050"/>
                </a:solidFill>
                <a:effectLst>
                  <a:innerShdw blurRad="63500" dist="50800" dir="13500000">
                    <a:srgbClr val="FF0000">
                      <a:alpha val="50000"/>
                    </a:srgbClr>
                  </a:innerShdw>
                </a:effectLst>
              </a:endParaRPr>
            </a:p>
          </p:txBody>
        </p:sp>
      </p:grpSp>
      <p:sp>
        <p:nvSpPr>
          <p:cNvPr id="2" name="Rectangle 1"/>
          <p:cNvSpPr/>
          <p:nvPr/>
        </p:nvSpPr>
        <p:spPr>
          <a:xfrm>
            <a:off x="323528" y="1692097"/>
            <a:ext cx="8424936" cy="553998"/>
          </a:xfrm>
          <a:prstGeom prst="rect">
            <a:avLst/>
          </a:prstGeom>
        </p:spPr>
        <p:txBody>
          <a:bodyPr wrap="square">
            <a:spAutoFit/>
          </a:bodyPr>
          <a:lstStyle/>
          <a:p>
            <a:pPr algn="just">
              <a:buFont typeface="Wingdings" panose="05000000000000000000" pitchFamily="2" charset="2"/>
              <a:buChar char="Ø"/>
            </a:pPr>
            <a:r>
              <a:rPr lang="el-GR" altLang="el-GR" sz="3000" dirty="0">
                <a:solidFill>
                  <a:srgbClr val="FFFFE9"/>
                </a:solidFill>
              </a:rPr>
              <a:t>Τοποθετούμε τα σημεία στο γράφημα.</a:t>
            </a:r>
          </a:p>
        </p:txBody>
      </p:sp>
    </p:spTree>
    <p:custDataLst>
      <p:tags r:id="rId1"/>
    </p:custDataLst>
    <p:extLst>
      <p:ext uri="{BB962C8B-B14F-4D97-AF65-F5344CB8AC3E}">
        <p14:creationId xmlns:p14="http://schemas.microsoft.com/office/powerpoint/2010/main" val="3662165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1987"/>
                                        </p:tgtEl>
                                        <p:attrNameLst>
                                          <p:attrName>style.visibility</p:attrName>
                                        </p:attrNameLst>
                                      </p:cBhvr>
                                      <p:to>
                                        <p:strVal val="visible"/>
                                      </p:to>
                                    </p:set>
                                    <p:animEffect transition="in" filter="checkerboard(across)">
                                      <p:cBhvr>
                                        <p:cTn id="12" dur="500"/>
                                        <p:tgtEl>
                                          <p:spTgt spid="4198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 Τίτλος" descr="Large confetti">
            <a:extLst>
              <a:ext uri="{FF2B5EF4-FFF2-40B4-BE49-F238E27FC236}">
                <a16:creationId xmlns:a16="http://schemas.microsoft.com/office/drawing/2014/main" id="{ECBB8F60-EE03-496C-8B18-F71C31DB663E}"/>
              </a:ext>
            </a:extLst>
          </p:cNvPr>
          <p:cNvSpPr>
            <a:spLocks noGrp="1"/>
          </p:cNvSpPr>
          <p:nvPr>
            <p:ph type="title"/>
          </p:nvPr>
        </p:nvSpPr>
        <p:spPr/>
        <p:txBody>
          <a:bodyPr anchor="ctr"/>
          <a:lstStyle/>
          <a:p>
            <a:r>
              <a:rPr lang="el-GR" altLang="el-GR" sz="4000" b="1" dirty="0">
                <a:solidFill>
                  <a:schemeClr val="bg1"/>
                </a:solidFill>
              </a:rPr>
              <a:t>ΑΝΑΚΕΦΑΛΑΙΩΝΟΝΤΑΣ</a:t>
            </a:r>
            <a:r>
              <a:rPr lang="en-US" altLang="el-GR" sz="4000" b="1" dirty="0">
                <a:solidFill>
                  <a:schemeClr val="bg1"/>
                </a:solidFill>
              </a:rPr>
              <a:t>   </a:t>
            </a:r>
            <a:r>
              <a:rPr lang="el-GR" altLang="el-GR" sz="4000" b="1" dirty="0">
                <a:solidFill>
                  <a:schemeClr val="bg1"/>
                </a:solidFill>
              </a:rPr>
              <a:t>4</a:t>
            </a:r>
            <a:r>
              <a:rPr lang="en-US" altLang="el-GR" sz="4000" b="1" dirty="0">
                <a:solidFill>
                  <a:schemeClr val="bg1"/>
                </a:solidFill>
              </a:rPr>
              <a:t>/</a:t>
            </a:r>
            <a:r>
              <a:rPr lang="el-GR" altLang="el-GR" sz="4000" b="1" dirty="0">
                <a:solidFill>
                  <a:schemeClr val="bg1"/>
                </a:solidFill>
              </a:rPr>
              <a:t>4</a:t>
            </a:r>
            <a:endParaRPr lang="el-GR" altLang="el-GR" sz="4000" dirty="0">
              <a:solidFill>
                <a:schemeClr val="bg1"/>
              </a:solidFill>
            </a:endParaRPr>
          </a:p>
        </p:txBody>
      </p:sp>
      <p:sp>
        <p:nvSpPr>
          <p:cNvPr id="49156" name="5 - Ορθογώνιο">
            <a:extLst>
              <a:ext uri="{FF2B5EF4-FFF2-40B4-BE49-F238E27FC236}">
                <a16:creationId xmlns:a16="http://schemas.microsoft.com/office/drawing/2014/main" id="{B45B96A4-8188-4CFD-AA90-A125FB0A3B1D}"/>
              </a:ext>
            </a:extLst>
          </p:cNvPr>
          <p:cNvSpPr>
            <a:spLocks noChangeArrowheads="1"/>
          </p:cNvSpPr>
          <p:nvPr/>
        </p:nvSpPr>
        <p:spPr bwMode="auto">
          <a:xfrm>
            <a:off x="209466" y="1711658"/>
            <a:ext cx="5442654" cy="2149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buFont typeface="Wingdings" panose="05000000000000000000" pitchFamily="2" charset="2"/>
              <a:buChar char="Ø"/>
            </a:pPr>
            <a:r>
              <a:rPr lang="el-GR" altLang="el-GR" sz="2600" dirty="0">
                <a:solidFill>
                  <a:schemeClr val="bg1"/>
                </a:solidFill>
              </a:rPr>
              <a:t>Στις </a:t>
            </a:r>
            <a:r>
              <a:rPr lang="el-GR" altLang="el-GR" sz="2600" b="1" dirty="0">
                <a:solidFill>
                  <a:srgbClr val="FF0000"/>
                </a:solidFill>
              </a:rPr>
              <a:t>γραμμικές</a:t>
            </a:r>
            <a:r>
              <a:rPr lang="el-GR" altLang="el-GR" sz="2600" dirty="0">
                <a:solidFill>
                  <a:schemeClr val="bg1"/>
                </a:solidFill>
              </a:rPr>
              <a:t> σχέσεις υπολογίζεται η </a:t>
            </a:r>
            <a:r>
              <a:rPr lang="el-GR" altLang="el-GR" sz="2600" b="1" dirty="0">
                <a:solidFill>
                  <a:srgbClr val="FF0000"/>
                </a:solidFill>
              </a:rPr>
              <a:t>κλίση</a:t>
            </a:r>
            <a:r>
              <a:rPr lang="el-GR" altLang="el-GR" sz="2600" dirty="0">
                <a:solidFill>
                  <a:schemeClr val="bg1"/>
                </a:solidFill>
              </a:rPr>
              <a:t> και τα </a:t>
            </a:r>
            <a:r>
              <a:rPr lang="el-GR" altLang="el-GR" sz="2600" b="1" dirty="0">
                <a:solidFill>
                  <a:srgbClr val="FF0000"/>
                </a:solidFill>
              </a:rPr>
              <a:t>σημεία τομής</a:t>
            </a:r>
            <a:r>
              <a:rPr lang="el-GR" altLang="el-GR" sz="2600" dirty="0">
                <a:solidFill>
                  <a:srgbClr val="FF0000"/>
                </a:solidFill>
              </a:rPr>
              <a:t> </a:t>
            </a:r>
            <a:r>
              <a:rPr lang="el-GR" altLang="el-GR" sz="2600" dirty="0">
                <a:solidFill>
                  <a:schemeClr val="bg1"/>
                </a:solidFill>
              </a:rPr>
              <a:t>με τους άξονες. Από την κλίση και τα σημεία τομής υπολογίζονται οι  παράμετροι που μας ενδιαφέρουν.</a:t>
            </a:r>
          </a:p>
        </p:txBody>
      </p:sp>
      <p:sp>
        <p:nvSpPr>
          <p:cNvPr id="3" name="Θέση υποσέλιδου 2">
            <a:extLst>
              <a:ext uri="{FF2B5EF4-FFF2-40B4-BE49-F238E27FC236}">
                <a16:creationId xmlns:a16="http://schemas.microsoft.com/office/drawing/2014/main" id="{F3C29B7F-2217-4F6A-A9FF-3BCBD294A448}"/>
              </a:ext>
            </a:extLst>
          </p:cNvPr>
          <p:cNvSpPr>
            <a:spLocks noGrp="1"/>
          </p:cNvSpPr>
          <p:nvPr>
            <p:ph type="ftr" sz="quarter" idx="11"/>
          </p:nvPr>
        </p:nvSpPr>
        <p:spPr>
          <a:xfrm>
            <a:off x="-252536" y="6687654"/>
            <a:ext cx="4400128" cy="138298"/>
          </a:xfrm>
        </p:spPr>
        <p:txBody>
          <a:bodyPr/>
          <a:lstStyle/>
          <a:p>
            <a:pPr>
              <a:defRPr/>
            </a:pPr>
            <a:r>
              <a:rPr lang="el-GR" dirty="0"/>
              <a:t>Πανεπιστήμιο Δυτικής Αττικής</a:t>
            </a:r>
          </a:p>
          <a:p>
            <a:pPr>
              <a:defRPr/>
            </a:pPr>
            <a:r>
              <a:rPr lang="el-GR" dirty="0"/>
              <a:t> Μ.ΠΗΛΑΚΟΥΤΑ</a:t>
            </a:r>
          </a:p>
        </p:txBody>
      </p:sp>
      <p:sp>
        <p:nvSpPr>
          <p:cNvPr id="4" name="Θέση αριθμού διαφάνειας 3">
            <a:extLst>
              <a:ext uri="{FF2B5EF4-FFF2-40B4-BE49-F238E27FC236}">
                <a16:creationId xmlns:a16="http://schemas.microsoft.com/office/drawing/2014/main" id="{B700664D-8BD0-45EC-8172-A206C6FA2CCC}"/>
              </a:ext>
            </a:extLst>
          </p:cNvPr>
          <p:cNvSpPr>
            <a:spLocks noGrp="1"/>
          </p:cNvSpPr>
          <p:nvPr>
            <p:ph type="sldNum" sz="quarter" idx="12"/>
          </p:nvPr>
        </p:nvSpPr>
        <p:spPr/>
        <p:txBody>
          <a:bodyPr/>
          <a:lstStyle/>
          <a:p>
            <a:fld id="{393A751A-9160-4F23-8680-B80B5030C2C2}" type="slidenum">
              <a:rPr lang="el-GR" altLang="el-GR" smtClean="0"/>
              <a:pPr/>
              <a:t>25</a:t>
            </a:fld>
            <a:endParaRPr lang="el-GR" altLang="el-GR"/>
          </a:p>
        </p:txBody>
      </p:sp>
      <p:sp>
        <p:nvSpPr>
          <p:cNvPr id="2" name="Rectangle 1"/>
          <p:cNvSpPr/>
          <p:nvPr/>
        </p:nvSpPr>
        <p:spPr>
          <a:xfrm>
            <a:off x="199766" y="3896469"/>
            <a:ext cx="5462054" cy="1692771"/>
          </a:xfrm>
          <a:prstGeom prst="rect">
            <a:avLst/>
          </a:prstGeom>
        </p:spPr>
        <p:txBody>
          <a:bodyPr wrap="square">
            <a:spAutoFit/>
          </a:bodyPr>
          <a:lstStyle/>
          <a:p>
            <a:pPr eaLnBrk="1" hangingPunct="1">
              <a:buFont typeface="Wingdings" panose="05000000000000000000" pitchFamily="2" charset="2"/>
              <a:buChar char="Ø"/>
            </a:pPr>
            <a:r>
              <a:rPr lang="el-GR" altLang="el-GR" sz="2600" dirty="0">
                <a:solidFill>
                  <a:schemeClr val="bg1"/>
                </a:solidFill>
              </a:rPr>
              <a:t>Στις </a:t>
            </a:r>
            <a:r>
              <a:rPr lang="el-GR" altLang="el-GR" sz="2600" b="1" dirty="0">
                <a:solidFill>
                  <a:schemeClr val="accent3">
                    <a:lumMod val="50000"/>
                  </a:schemeClr>
                </a:solidFill>
              </a:rPr>
              <a:t>μη-γραμμικές</a:t>
            </a:r>
            <a:r>
              <a:rPr lang="el-GR" altLang="el-GR" sz="2600" dirty="0">
                <a:solidFill>
                  <a:schemeClr val="bg1"/>
                </a:solidFill>
              </a:rPr>
              <a:t> σχέσεις υπολογίζεται η </a:t>
            </a:r>
            <a:r>
              <a:rPr lang="el-GR" altLang="el-GR" sz="2600" b="1" dirty="0">
                <a:solidFill>
                  <a:schemeClr val="accent3">
                    <a:lumMod val="50000"/>
                  </a:schemeClr>
                </a:solidFill>
              </a:rPr>
              <a:t>κλίση</a:t>
            </a:r>
            <a:r>
              <a:rPr lang="el-GR" altLang="el-GR" sz="2600" dirty="0">
                <a:solidFill>
                  <a:schemeClr val="bg1"/>
                </a:solidFill>
              </a:rPr>
              <a:t> σε </a:t>
            </a:r>
            <a:r>
              <a:rPr lang="el-GR" altLang="el-GR" sz="2600" b="1" dirty="0">
                <a:solidFill>
                  <a:schemeClr val="accent3">
                    <a:lumMod val="50000"/>
                  </a:schemeClr>
                </a:solidFill>
              </a:rPr>
              <a:t>συγκεκριμένο/-α σημείο/-α</a:t>
            </a:r>
            <a:r>
              <a:rPr lang="el-GR" altLang="el-GR" sz="2600" dirty="0">
                <a:solidFill>
                  <a:schemeClr val="bg1"/>
                </a:solidFill>
              </a:rPr>
              <a:t> της καμπύλης</a:t>
            </a:r>
            <a:endParaRPr lang="en-US" altLang="el-GR" sz="2600" dirty="0">
              <a:solidFill>
                <a:schemeClr val="bg1"/>
              </a:solidFill>
            </a:endParaRPr>
          </a:p>
        </p:txBody>
      </p:sp>
      <p:sp>
        <p:nvSpPr>
          <p:cNvPr id="5" name="Rectangle 4"/>
          <p:cNvSpPr/>
          <p:nvPr/>
        </p:nvSpPr>
        <p:spPr>
          <a:xfrm>
            <a:off x="519504" y="5742619"/>
            <a:ext cx="7920038" cy="523220"/>
          </a:xfrm>
          <a:prstGeom prst="rect">
            <a:avLst/>
          </a:prstGeom>
        </p:spPr>
        <p:style>
          <a:lnRef idx="1">
            <a:schemeClr val="dk1"/>
          </a:lnRef>
          <a:fillRef idx="3">
            <a:schemeClr val="dk1"/>
          </a:fillRef>
          <a:effectRef idx="2">
            <a:schemeClr val="dk1"/>
          </a:effectRef>
          <a:fontRef idx="minor">
            <a:schemeClr val="lt1"/>
          </a:fontRef>
        </p:style>
        <p:txBody>
          <a:bodyPr wrap="square">
            <a:spAutoFit/>
          </a:bodyPr>
          <a:lstStyle/>
          <a:p>
            <a:pPr algn="just" eaLnBrk="1" hangingPunct="1">
              <a:buFont typeface="Wingdings" panose="05000000000000000000" pitchFamily="2" charset="2"/>
              <a:buChar char="Ø"/>
            </a:pPr>
            <a:r>
              <a:rPr lang="el-GR" altLang="el-GR" sz="2800" dirty="0">
                <a:solidFill>
                  <a:schemeClr val="bg1"/>
                </a:solidFill>
              </a:rPr>
              <a:t>Η κλίση και τα σημεία τομής  έχουν μονάδες.</a:t>
            </a:r>
          </a:p>
        </p:txBody>
      </p:sp>
      <p:pic>
        <p:nvPicPr>
          <p:cNvPr id="6" name="Picture 5"/>
          <p:cNvPicPr>
            <a:picLocks noChangeAspect="1"/>
          </p:cNvPicPr>
          <p:nvPr/>
        </p:nvPicPr>
        <p:blipFill>
          <a:blip r:embed="rId3"/>
          <a:stretch>
            <a:fillRect/>
          </a:stretch>
        </p:blipFill>
        <p:spPr>
          <a:xfrm>
            <a:off x="5837504" y="1804812"/>
            <a:ext cx="3331608" cy="1869451"/>
          </a:xfrm>
          <a:prstGeom prst="rect">
            <a:avLst/>
          </a:prstGeom>
        </p:spPr>
      </p:pic>
      <p:pic>
        <p:nvPicPr>
          <p:cNvPr id="9" name="Picture 8"/>
          <p:cNvPicPr>
            <a:picLocks noChangeAspect="1"/>
          </p:cNvPicPr>
          <p:nvPr/>
        </p:nvPicPr>
        <p:blipFill>
          <a:blip r:embed="rId4"/>
          <a:stretch>
            <a:fillRect/>
          </a:stretch>
        </p:blipFill>
        <p:spPr>
          <a:xfrm>
            <a:off x="5867192" y="3789040"/>
            <a:ext cx="2554038" cy="1854685"/>
          </a:xfrm>
          <a:prstGeom prst="rect">
            <a:avLst/>
          </a:prstGeom>
        </p:spPr>
      </p:pic>
    </p:spTree>
    <p:custDataLst>
      <p:tags r:id="rId1"/>
    </p:custDataLst>
    <p:extLst>
      <p:ext uri="{BB962C8B-B14F-4D97-AF65-F5344CB8AC3E}">
        <p14:creationId xmlns:p14="http://schemas.microsoft.com/office/powerpoint/2010/main" val="264673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animEffect transition="in" filter="checkerboard(across)">
                                      <p:cBhvr>
                                        <p:cTn id="7" dur="500"/>
                                        <p:tgtEl>
                                          <p:spTgt spid="4915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checkerboard(across)">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P spid="2" grpId="0"/>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 Τίτλος" descr="Large confetti">
            <a:extLst>
              <a:ext uri="{FF2B5EF4-FFF2-40B4-BE49-F238E27FC236}">
                <a16:creationId xmlns:a16="http://schemas.microsoft.com/office/drawing/2014/main" id="{8AE0A36B-ED6E-474F-9B98-4E06D9BB88AD}"/>
              </a:ext>
            </a:extLst>
          </p:cNvPr>
          <p:cNvSpPr>
            <a:spLocks noGrp="1"/>
          </p:cNvSpPr>
          <p:nvPr>
            <p:ph type="title"/>
          </p:nvPr>
        </p:nvSpPr>
        <p:spPr>
          <a:xfrm>
            <a:off x="1116013" y="260350"/>
            <a:ext cx="7772400" cy="1143000"/>
          </a:xfrm>
        </p:spPr>
        <p:txBody>
          <a:bodyPr/>
          <a:lstStyle/>
          <a:p>
            <a:r>
              <a:rPr lang="el-GR" altLang="el-GR" sz="4000">
                <a:solidFill>
                  <a:srgbClr val="FF0000"/>
                </a:solidFill>
              </a:rPr>
              <a:t>Επισημάνσεις</a:t>
            </a:r>
            <a:r>
              <a:rPr lang="en-US" altLang="el-GR" sz="4000">
                <a:solidFill>
                  <a:srgbClr val="FF0000"/>
                </a:solidFill>
              </a:rPr>
              <a:t> 1/2</a:t>
            </a:r>
            <a:br>
              <a:rPr lang="el-GR" altLang="el-GR" sz="4000">
                <a:solidFill>
                  <a:srgbClr val="FF0000"/>
                </a:solidFill>
              </a:rPr>
            </a:br>
            <a:endParaRPr lang="el-GR" altLang="el-GR" sz="4000"/>
          </a:p>
        </p:txBody>
      </p:sp>
      <p:sp>
        <p:nvSpPr>
          <p:cNvPr id="43012" name="4 - Ορθογώνιο">
            <a:extLst>
              <a:ext uri="{FF2B5EF4-FFF2-40B4-BE49-F238E27FC236}">
                <a16:creationId xmlns:a16="http://schemas.microsoft.com/office/drawing/2014/main" id="{C85DDB64-CB12-4C02-8A24-CCD23D2F41F4}"/>
              </a:ext>
            </a:extLst>
          </p:cNvPr>
          <p:cNvSpPr>
            <a:spLocks noChangeArrowheads="1"/>
          </p:cNvSpPr>
          <p:nvPr/>
        </p:nvSpPr>
        <p:spPr bwMode="auto">
          <a:xfrm>
            <a:off x="684213" y="2060575"/>
            <a:ext cx="7775575"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just" eaLnBrk="1" hangingPunct="1">
              <a:buFont typeface="Wingdings" panose="05000000000000000000" pitchFamily="2" charset="2"/>
              <a:buChar char="Ø"/>
            </a:pPr>
            <a:r>
              <a:rPr lang="el-GR" altLang="el-GR" sz="2800">
                <a:solidFill>
                  <a:srgbClr val="FFFFE9"/>
                </a:solidFill>
              </a:rPr>
              <a:t>Για να εκμεταλλευτούμε την ευκολία του χιλι</a:t>
            </a:r>
            <a:r>
              <a:rPr lang="en-US" altLang="el-GR" sz="2800">
                <a:solidFill>
                  <a:srgbClr val="FFFFE9"/>
                </a:solidFill>
              </a:rPr>
              <a:t>o</a:t>
            </a:r>
            <a:r>
              <a:rPr lang="el-GR" altLang="el-GR" sz="2800">
                <a:solidFill>
                  <a:srgbClr val="FFFFE9"/>
                </a:solidFill>
              </a:rPr>
              <a:t>στομετρικού χαρτιού οι άξονες πρέπει να υποδιαιρούνται  σε πολλαπλάσια ή υποπολλαπλάσια του </a:t>
            </a:r>
            <a:r>
              <a:rPr lang="el-GR" altLang="el-GR" sz="2800">
                <a:solidFill>
                  <a:srgbClr val="FF0000"/>
                </a:solidFill>
              </a:rPr>
              <a:t>1,2 και 5</a:t>
            </a:r>
            <a:r>
              <a:rPr lang="el-GR" altLang="el-GR" sz="2800">
                <a:solidFill>
                  <a:srgbClr val="FFFFE9"/>
                </a:solidFill>
              </a:rPr>
              <a:t>. </a:t>
            </a:r>
          </a:p>
          <a:p>
            <a:pPr algn="just" eaLnBrk="1" hangingPunct="1">
              <a:buFont typeface="Wingdings" panose="05000000000000000000" pitchFamily="2" charset="2"/>
              <a:buChar char="Ø"/>
            </a:pPr>
            <a:r>
              <a:rPr lang="el-GR" altLang="el-GR" sz="2800">
                <a:solidFill>
                  <a:srgbClr val="FFFFE9"/>
                </a:solidFill>
              </a:rPr>
              <a:t>Οι άξονες δεν είναι απαραίτητο να υποδιαιρούνται με τον ίδιο τρόπο. </a:t>
            </a:r>
          </a:p>
        </p:txBody>
      </p:sp>
      <p:sp>
        <p:nvSpPr>
          <p:cNvPr id="3" name="Θέση υποσέλιδου 2">
            <a:extLst>
              <a:ext uri="{FF2B5EF4-FFF2-40B4-BE49-F238E27FC236}">
                <a16:creationId xmlns:a16="http://schemas.microsoft.com/office/drawing/2014/main" id="{BCFCC2D9-E0E4-40EF-9A7A-84F1E1E36E21}"/>
              </a:ext>
            </a:extLst>
          </p:cNvPr>
          <p:cNvSpPr>
            <a:spLocks noGrp="1"/>
          </p:cNvSpPr>
          <p:nvPr>
            <p:ph type="ftr" sz="quarter" idx="11"/>
          </p:nvPr>
        </p:nvSpPr>
        <p:spPr/>
        <p:txBody>
          <a:bodyPr/>
          <a:lstStyle/>
          <a:p>
            <a:pPr>
              <a:defRPr/>
            </a:pPr>
            <a:r>
              <a:rPr lang="el-GR" dirty="0">
                <a:solidFill>
                  <a:srgbClr val="00264C"/>
                </a:solidFill>
              </a:rPr>
              <a:t>Πανεπιστήμιο Δυτικής Αττικής Μ.ΠΗΛΑΚΟΥΤΑ</a:t>
            </a:r>
          </a:p>
        </p:txBody>
      </p:sp>
      <p:sp>
        <p:nvSpPr>
          <p:cNvPr id="4" name="Θέση αριθμού διαφάνειας 3">
            <a:extLst>
              <a:ext uri="{FF2B5EF4-FFF2-40B4-BE49-F238E27FC236}">
                <a16:creationId xmlns:a16="http://schemas.microsoft.com/office/drawing/2014/main" id="{149964FF-60CA-42E4-9B4D-740FD4905557}"/>
              </a:ext>
            </a:extLst>
          </p:cNvPr>
          <p:cNvSpPr>
            <a:spLocks noGrp="1"/>
          </p:cNvSpPr>
          <p:nvPr>
            <p:ph type="sldNum" sz="quarter" idx="12"/>
          </p:nvPr>
        </p:nvSpPr>
        <p:spPr/>
        <p:txBody>
          <a:bodyPr/>
          <a:lstStyle/>
          <a:p>
            <a:fld id="{ED6AF1B0-9418-4E02-90E5-ACDA5D882698}" type="slidenum">
              <a:rPr lang="el-GR" altLang="el-GR" smtClean="0">
                <a:solidFill>
                  <a:srgbClr val="FFFFE9"/>
                </a:solidFill>
              </a:rPr>
              <a:pPr/>
              <a:t>26</a:t>
            </a:fld>
            <a:endParaRPr lang="el-GR" altLang="el-GR">
              <a:solidFill>
                <a:srgbClr val="FFFFE9"/>
              </a:solidFill>
            </a:endParaRPr>
          </a:p>
        </p:txBody>
      </p:sp>
    </p:spTree>
    <p:custDataLst>
      <p:tags r:id="rId1"/>
    </p:custDataLst>
    <p:extLst>
      <p:ext uri="{BB962C8B-B14F-4D97-AF65-F5344CB8AC3E}">
        <p14:creationId xmlns:p14="http://schemas.microsoft.com/office/powerpoint/2010/main" val="4263632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 Τίτλος" descr="Large confetti">
            <a:extLst>
              <a:ext uri="{FF2B5EF4-FFF2-40B4-BE49-F238E27FC236}">
                <a16:creationId xmlns:a16="http://schemas.microsoft.com/office/drawing/2014/main" id="{0F47A44A-AA49-47C6-AF97-526FCACEC725}"/>
              </a:ext>
            </a:extLst>
          </p:cNvPr>
          <p:cNvSpPr>
            <a:spLocks noGrp="1"/>
          </p:cNvSpPr>
          <p:nvPr>
            <p:ph type="title"/>
          </p:nvPr>
        </p:nvSpPr>
        <p:spPr>
          <a:xfrm>
            <a:off x="1116013" y="260350"/>
            <a:ext cx="7772400" cy="1143000"/>
          </a:xfrm>
        </p:spPr>
        <p:txBody>
          <a:bodyPr/>
          <a:lstStyle/>
          <a:p>
            <a:r>
              <a:rPr lang="el-GR" altLang="el-GR" sz="4000">
                <a:solidFill>
                  <a:srgbClr val="FF0000"/>
                </a:solidFill>
              </a:rPr>
              <a:t>Επισημάνσεις</a:t>
            </a:r>
            <a:r>
              <a:rPr lang="en-US" altLang="el-GR" sz="4000">
                <a:solidFill>
                  <a:srgbClr val="FF0000"/>
                </a:solidFill>
              </a:rPr>
              <a:t> 2/2</a:t>
            </a:r>
            <a:br>
              <a:rPr lang="el-GR" altLang="el-GR" sz="4000">
                <a:solidFill>
                  <a:srgbClr val="FF0000"/>
                </a:solidFill>
              </a:rPr>
            </a:br>
            <a:endParaRPr lang="el-GR" altLang="el-GR" sz="4000"/>
          </a:p>
        </p:txBody>
      </p:sp>
      <p:sp>
        <p:nvSpPr>
          <p:cNvPr id="44036" name="4 - Ορθογώνιο">
            <a:extLst>
              <a:ext uri="{FF2B5EF4-FFF2-40B4-BE49-F238E27FC236}">
                <a16:creationId xmlns:a16="http://schemas.microsoft.com/office/drawing/2014/main" id="{95B0307C-36BF-423E-9463-54F86A228FA6}"/>
              </a:ext>
            </a:extLst>
          </p:cNvPr>
          <p:cNvSpPr>
            <a:spLocks noChangeArrowheads="1"/>
          </p:cNvSpPr>
          <p:nvPr/>
        </p:nvSpPr>
        <p:spPr bwMode="auto">
          <a:xfrm>
            <a:off x="539750" y="1989138"/>
            <a:ext cx="8064500" cy="353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just" eaLnBrk="1" hangingPunct="1">
              <a:buFont typeface="Wingdings" panose="05000000000000000000" pitchFamily="2" charset="2"/>
              <a:buChar char="Ø"/>
            </a:pPr>
            <a:r>
              <a:rPr lang="el-GR" altLang="el-GR" sz="2800">
                <a:solidFill>
                  <a:srgbClr val="FFFFE9"/>
                </a:solidFill>
              </a:rPr>
              <a:t>Η υποδιαίρεση των αξόνων πρέπει να γίνεται με τρόπο ώστε τα πειραματικά σημεία να βρίσκονται στο κέντρο του γραφήματος. Στην περίπτωση που έχουμε γραμμική σχέση, η ευθεία να σχηματίζει ~ 45</a:t>
            </a:r>
            <a:r>
              <a:rPr lang="el-GR" altLang="el-GR" sz="2800" baseline="30000">
                <a:solidFill>
                  <a:srgbClr val="FFFFE9"/>
                </a:solidFill>
              </a:rPr>
              <a:t>ο</a:t>
            </a:r>
            <a:r>
              <a:rPr lang="el-GR" altLang="el-GR" sz="2800">
                <a:solidFill>
                  <a:srgbClr val="FFFFE9"/>
                </a:solidFill>
              </a:rPr>
              <a:t> με τους άξονες.</a:t>
            </a:r>
          </a:p>
          <a:p>
            <a:pPr algn="just" eaLnBrk="1" hangingPunct="1">
              <a:buFont typeface="Wingdings" panose="05000000000000000000" pitchFamily="2" charset="2"/>
              <a:buChar char="Ø"/>
            </a:pPr>
            <a:r>
              <a:rPr lang="el-GR" altLang="el-GR" sz="2800">
                <a:solidFill>
                  <a:srgbClr val="FFFFE9"/>
                </a:solidFill>
              </a:rPr>
              <a:t>Ανάλογα με το εύρος των μετρήσεων μπορεί να γίνει μετατόπιση αξόνων, δηλαδή ο ένας ή και οι δύο άξονες να μην ξεκινούν από το μηδέν αλλά από άλλη τιμή.</a:t>
            </a:r>
          </a:p>
        </p:txBody>
      </p:sp>
      <p:sp>
        <p:nvSpPr>
          <p:cNvPr id="3" name="Θέση υποσέλιδου 2">
            <a:extLst>
              <a:ext uri="{FF2B5EF4-FFF2-40B4-BE49-F238E27FC236}">
                <a16:creationId xmlns:a16="http://schemas.microsoft.com/office/drawing/2014/main" id="{E707B283-1947-4B6B-958B-351B8264D46D}"/>
              </a:ext>
            </a:extLst>
          </p:cNvPr>
          <p:cNvSpPr>
            <a:spLocks noGrp="1"/>
          </p:cNvSpPr>
          <p:nvPr>
            <p:ph type="ftr" sz="quarter" idx="11"/>
          </p:nvPr>
        </p:nvSpPr>
        <p:spPr>
          <a:xfrm>
            <a:off x="3124200" y="6140450"/>
            <a:ext cx="3031976" cy="457200"/>
          </a:xfrm>
        </p:spPr>
        <p:txBody>
          <a:bodyPr/>
          <a:lstStyle/>
          <a:p>
            <a:pPr>
              <a:defRPr/>
            </a:pPr>
            <a:r>
              <a:rPr lang="el-GR" dirty="0">
                <a:solidFill>
                  <a:srgbClr val="00264C"/>
                </a:solidFill>
              </a:rPr>
              <a:t>Πανεπιστήμιο Δυτικής Αττικής Μ.ΠΗΛΑΚΟΥΤΑ</a:t>
            </a:r>
          </a:p>
        </p:txBody>
      </p:sp>
      <p:sp>
        <p:nvSpPr>
          <p:cNvPr id="4" name="Θέση αριθμού διαφάνειας 3">
            <a:extLst>
              <a:ext uri="{FF2B5EF4-FFF2-40B4-BE49-F238E27FC236}">
                <a16:creationId xmlns:a16="http://schemas.microsoft.com/office/drawing/2014/main" id="{04D35262-01BB-4D37-B8FD-280ECB0A03A1}"/>
              </a:ext>
            </a:extLst>
          </p:cNvPr>
          <p:cNvSpPr>
            <a:spLocks noGrp="1"/>
          </p:cNvSpPr>
          <p:nvPr>
            <p:ph type="sldNum" sz="quarter" idx="12"/>
          </p:nvPr>
        </p:nvSpPr>
        <p:spPr/>
        <p:txBody>
          <a:bodyPr/>
          <a:lstStyle/>
          <a:p>
            <a:fld id="{ED6AF1B0-9418-4E02-90E5-ACDA5D882698}" type="slidenum">
              <a:rPr lang="el-GR" altLang="el-GR" smtClean="0">
                <a:solidFill>
                  <a:srgbClr val="FFFFE9"/>
                </a:solidFill>
              </a:rPr>
              <a:pPr/>
              <a:t>27</a:t>
            </a:fld>
            <a:endParaRPr lang="el-GR" altLang="el-GR">
              <a:solidFill>
                <a:srgbClr val="FFFFE9"/>
              </a:solidFill>
            </a:endParaRPr>
          </a:p>
        </p:txBody>
      </p:sp>
    </p:spTree>
    <p:custDataLst>
      <p:tags r:id="rId1"/>
    </p:custDataLst>
    <p:extLst>
      <p:ext uri="{BB962C8B-B14F-4D97-AF65-F5344CB8AC3E}">
        <p14:creationId xmlns:p14="http://schemas.microsoft.com/office/powerpoint/2010/main" val="1547880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 Τίτλος" descr="Large confetti">
            <a:extLst>
              <a:ext uri="{FF2B5EF4-FFF2-40B4-BE49-F238E27FC236}">
                <a16:creationId xmlns:a16="http://schemas.microsoft.com/office/drawing/2014/main" id="{5E2409DC-C111-447A-9BF6-FF11D3A12DD8}"/>
              </a:ext>
            </a:extLst>
          </p:cNvPr>
          <p:cNvSpPr>
            <a:spLocks noGrp="1"/>
          </p:cNvSpPr>
          <p:nvPr>
            <p:ph type="title"/>
          </p:nvPr>
        </p:nvSpPr>
        <p:spPr/>
        <p:txBody>
          <a:bodyPr/>
          <a:lstStyle/>
          <a:p>
            <a:pPr marL="342900" indent="-342900" algn="ctr"/>
            <a:br>
              <a:rPr lang="en-US" altLang="el-GR" sz="4000" b="1">
                <a:solidFill>
                  <a:schemeClr val="bg1"/>
                </a:solidFill>
              </a:rPr>
            </a:br>
            <a:br>
              <a:rPr lang="en-US" altLang="el-GR" sz="4000" b="1">
                <a:solidFill>
                  <a:schemeClr val="bg1"/>
                </a:solidFill>
              </a:rPr>
            </a:br>
            <a:r>
              <a:rPr lang="el-GR" altLang="el-GR" sz="4000" b="1">
                <a:solidFill>
                  <a:schemeClr val="bg1"/>
                </a:solidFill>
              </a:rPr>
              <a:t>ΒΙΒΛΙΟΓΡΑΦΙΑ </a:t>
            </a:r>
            <a:endParaRPr lang="el-GR" altLang="el-GR" sz="4000"/>
          </a:p>
        </p:txBody>
      </p:sp>
      <p:sp>
        <p:nvSpPr>
          <p:cNvPr id="52228" name="3 - Ορθογώνιο">
            <a:extLst>
              <a:ext uri="{FF2B5EF4-FFF2-40B4-BE49-F238E27FC236}">
                <a16:creationId xmlns:a16="http://schemas.microsoft.com/office/drawing/2014/main" id="{273344C5-813E-4ADE-A1F4-9A76A04514B8}"/>
              </a:ext>
            </a:extLst>
          </p:cNvPr>
          <p:cNvSpPr>
            <a:spLocks noChangeArrowheads="1"/>
          </p:cNvSpPr>
          <p:nvPr/>
        </p:nvSpPr>
        <p:spPr bwMode="auto">
          <a:xfrm>
            <a:off x="1042988" y="1844675"/>
            <a:ext cx="7129462"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anose="02020603050405020304" pitchFamily="18" charset="0"/>
                <a:cs typeface="Arial" panose="020B0604020202020204" pitchFamily="34" charset="0"/>
              </a:defRPr>
            </a:lvl1pPr>
            <a:lvl2pPr indent="-45720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just" eaLnBrk="1" hangingPunct="1"/>
            <a:endParaRPr lang="en-US" altLang="el-GR" sz="2000">
              <a:solidFill>
                <a:schemeClr val="bg1"/>
              </a:solidFill>
            </a:endParaRPr>
          </a:p>
          <a:p>
            <a:pPr lvl="1" algn="just" eaLnBrk="1" hangingPunct="1">
              <a:buFont typeface="Times New Roman" panose="02020603050405020304" pitchFamily="18" charset="0"/>
              <a:buAutoNum type="arabicPeriod"/>
            </a:pPr>
            <a:r>
              <a:rPr lang="en-US" altLang="el-GR" sz="2000">
                <a:solidFill>
                  <a:schemeClr val="bg1"/>
                </a:solidFill>
              </a:rPr>
              <a:t>John R. Taylor, An Introduction to Error Analysis : The Study of Uncertainties in Physical Measurements, 2nd ed. (Univ. Science Books, 1997) </a:t>
            </a:r>
          </a:p>
          <a:p>
            <a:pPr algn="just" eaLnBrk="1" hangingPunct="1">
              <a:buFont typeface="Times New Roman" panose="02020603050405020304" pitchFamily="18" charset="0"/>
              <a:buAutoNum type="arabicPeriod" startAt="2"/>
            </a:pPr>
            <a:r>
              <a:rPr lang="en-US" altLang="el-GR" sz="2000">
                <a:solidFill>
                  <a:schemeClr val="bg1"/>
                </a:solidFill>
              </a:rPr>
              <a:t>B.N. Taylor and C.E. Kuyatt, </a:t>
            </a:r>
            <a:r>
              <a:rPr lang="en-US" altLang="el-GR" sz="2000" i="1">
                <a:solidFill>
                  <a:schemeClr val="bg1"/>
                </a:solidFill>
              </a:rPr>
              <a:t>Guidelines for Evaluating and Expressing the Uncertainty of NIST Measurement Results</a:t>
            </a:r>
          </a:p>
          <a:p>
            <a:pPr algn="just" eaLnBrk="1" hangingPunct="1"/>
            <a:r>
              <a:rPr lang="en-US" altLang="el-GR" sz="2000">
                <a:solidFill>
                  <a:schemeClr val="bg1"/>
                </a:solidFill>
              </a:rPr>
              <a:t>        (NIST Technical Note 1297, 1994)</a:t>
            </a:r>
          </a:p>
          <a:p>
            <a:pPr algn="just" eaLnBrk="1" hangingPunct="1"/>
            <a:r>
              <a:rPr lang="en-US" altLang="el-GR" sz="2000">
                <a:solidFill>
                  <a:schemeClr val="bg1"/>
                </a:solidFill>
              </a:rPr>
              <a:t>        http://physics.nist.gov/Pubs/guidelines/contents.html </a:t>
            </a:r>
            <a:r>
              <a:rPr lang="en-US" altLang="el-GR" sz="2000"/>
              <a:t>.</a:t>
            </a:r>
          </a:p>
          <a:p>
            <a:pPr algn="just" eaLnBrk="1" hangingPunct="1">
              <a:buFont typeface="Times New Roman" panose="02020603050405020304" pitchFamily="18" charset="0"/>
              <a:buAutoNum type="arabicPeriod" startAt="3"/>
            </a:pPr>
            <a:r>
              <a:rPr lang="el-GR" altLang="el-GR" sz="2000">
                <a:solidFill>
                  <a:schemeClr val="bg1"/>
                </a:solidFill>
              </a:rPr>
              <a:t>ΕΡΓΑΣΤΗΡΙΑΚΕΣ ΑΣΚΗΣΕΙΣ ΦΥΣΙΚΗΣ Ι (ΤΕΙ ΠΕΙΡΑΙΑ)</a:t>
            </a:r>
          </a:p>
          <a:p>
            <a:pPr algn="just" eaLnBrk="1" hangingPunct="1">
              <a:buFont typeface="Times New Roman" panose="02020603050405020304" pitchFamily="18" charset="0"/>
              <a:buAutoNum type="arabicPeriod" startAt="3"/>
            </a:pPr>
            <a:r>
              <a:rPr lang="el-GR" altLang="el-GR" sz="2000">
                <a:solidFill>
                  <a:schemeClr val="bg1"/>
                </a:solidFill>
              </a:rPr>
              <a:t> ΕΡΓΑΣΤΗΡΙΑΚΕΣ ΑΣΚΗΣΕΙΣ ΦΥΣΙΚΗΣ Ι (ΤΕΙ ΑΘΗΝΑΣ)</a:t>
            </a:r>
          </a:p>
          <a:p>
            <a:pPr algn="just" eaLnBrk="1" hangingPunct="1">
              <a:buFont typeface="Times New Roman" panose="02020603050405020304" pitchFamily="18" charset="0"/>
              <a:buAutoNum type="arabicPeriod" startAt="3"/>
            </a:pPr>
            <a:r>
              <a:rPr lang="en-US" altLang="el-GR" sz="2000">
                <a:solidFill>
                  <a:schemeClr val="bg1"/>
                </a:solidFill>
              </a:rPr>
              <a:t>YOUNG </a:t>
            </a:r>
            <a:r>
              <a:rPr lang="el-GR" altLang="el-GR" sz="2000">
                <a:solidFill>
                  <a:schemeClr val="bg1"/>
                </a:solidFill>
              </a:rPr>
              <a:t>ΦΥΣΙΚΗ ΤΟΜΟΣ Ι (ΕΚΔ.ΠΑΠΑΖΗΣΗ)</a:t>
            </a:r>
            <a:endParaRPr lang="el-GR" altLang="el-GR" sz="2000"/>
          </a:p>
        </p:txBody>
      </p:sp>
      <p:sp>
        <p:nvSpPr>
          <p:cNvPr id="3" name="Θέση υποσέλιδου 2">
            <a:extLst>
              <a:ext uri="{FF2B5EF4-FFF2-40B4-BE49-F238E27FC236}">
                <a16:creationId xmlns:a16="http://schemas.microsoft.com/office/drawing/2014/main" id="{8CE5CA70-6460-4D4E-B66D-77F05E5C825C}"/>
              </a:ext>
            </a:extLst>
          </p:cNvPr>
          <p:cNvSpPr>
            <a:spLocks noGrp="1"/>
          </p:cNvSpPr>
          <p:nvPr>
            <p:ph type="ftr" sz="quarter" idx="11"/>
          </p:nvPr>
        </p:nvSpPr>
        <p:spPr/>
        <p:txBody>
          <a:bodyPr/>
          <a:lstStyle/>
          <a:p>
            <a:pPr>
              <a:defRPr/>
            </a:pPr>
            <a:r>
              <a:rPr lang="el-GR" dirty="0"/>
              <a:t>Πανεπιστήμιο Δυτικής Αττικής Μ.ΠΗΛΑΚΟΥΤΑ</a:t>
            </a:r>
          </a:p>
        </p:txBody>
      </p:sp>
      <p:sp>
        <p:nvSpPr>
          <p:cNvPr id="4" name="Θέση αριθμού διαφάνειας 3">
            <a:extLst>
              <a:ext uri="{FF2B5EF4-FFF2-40B4-BE49-F238E27FC236}">
                <a16:creationId xmlns:a16="http://schemas.microsoft.com/office/drawing/2014/main" id="{6C19AEA5-A050-4BFF-93B2-8930658D65F7}"/>
              </a:ext>
            </a:extLst>
          </p:cNvPr>
          <p:cNvSpPr>
            <a:spLocks noGrp="1"/>
          </p:cNvSpPr>
          <p:nvPr>
            <p:ph type="sldNum" sz="quarter" idx="12"/>
          </p:nvPr>
        </p:nvSpPr>
        <p:spPr/>
        <p:txBody>
          <a:bodyPr/>
          <a:lstStyle/>
          <a:p>
            <a:fld id="{393A751A-9160-4F23-8680-B80B5030C2C2}" type="slidenum">
              <a:rPr lang="el-GR" altLang="el-GR" smtClean="0"/>
              <a:pPr/>
              <a:t>28</a:t>
            </a:fld>
            <a:endParaRPr lang="el-GR" altLang="el-GR"/>
          </a:p>
        </p:txBody>
      </p:sp>
    </p:spTree>
    <p:extLst>
      <p:ext uri="{BB962C8B-B14F-4D97-AF65-F5344CB8AC3E}">
        <p14:creationId xmlns:p14="http://schemas.microsoft.com/office/powerpoint/2010/main" val="938444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descr="Large confetti">
            <a:extLst>
              <a:ext uri="{FF2B5EF4-FFF2-40B4-BE49-F238E27FC236}">
                <a16:creationId xmlns:a16="http://schemas.microsoft.com/office/drawing/2014/main" id="{D06ABC6E-804D-4416-AB64-330D2DABA12B}"/>
              </a:ext>
            </a:extLst>
          </p:cNvPr>
          <p:cNvSpPr>
            <a:spLocks noGrp="1"/>
          </p:cNvSpPr>
          <p:nvPr>
            <p:ph type="title"/>
          </p:nvPr>
        </p:nvSpPr>
        <p:spPr/>
        <p:txBody>
          <a:bodyPr/>
          <a:lstStyle/>
          <a:p>
            <a:pPr algn="ctr"/>
            <a:r>
              <a:rPr lang="el-GR" altLang="el-GR" sz="4000" dirty="0">
                <a:solidFill>
                  <a:schemeClr val="bg1"/>
                </a:solidFill>
              </a:rPr>
              <a:t>ΜΕΤΡΗΣΕΙΣ</a:t>
            </a:r>
            <a:br>
              <a:rPr lang="el-GR" altLang="el-GR" sz="4000" dirty="0">
                <a:solidFill>
                  <a:schemeClr val="bg1"/>
                </a:solidFill>
              </a:rPr>
            </a:br>
            <a:r>
              <a:rPr lang="el-GR" altLang="el-GR" sz="4000" dirty="0">
                <a:solidFill>
                  <a:schemeClr val="bg1"/>
                </a:solidFill>
              </a:rPr>
              <a:t> ΑΒΕΒΑΙΟΤΗΤΑ- ΜΕΤΡΗΣΕΩΝ</a:t>
            </a:r>
          </a:p>
        </p:txBody>
      </p:sp>
      <p:sp>
        <p:nvSpPr>
          <p:cNvPr id="17412" name="3 - Ορθογώνιο">
            <a:extLst>
              <a:ext uri="{FF2B5EF4-FFF2-40B4-BE49-F238E27FC236}">
                <a16:creationId xmlns:a16="http://schemas.microsoft.com/office/drawing/2014/main" id="{B0B2B801-BCAF-4EBF-83C9-468AE1181611}"/>
              </a:ext>
            </a:extLst>
          </p:cNvPr>
          <p:cNvSpPr>
            <a:spLocks noChangeArrowheads="1"/>
          </p:cNvSpPr>
          <p:nvPr/>
        </p:nvSpPr>
        <p:spPr bwMode="auto">
          <a:xfrm>
            <a:off x="611188" y="2781300"/>
            <a:ext cx="77057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l-GR" altLang="el-GR">
              <a:solidFill>
                <a:schemeClr val="bg1"/>
              </a:solidFill>
            </a:endParaRPr>
          </a:p>
          <a:p>
            <a:pPr eaLnBrk="1" hangingPunct="1"/>
            <a:endParaRPr lang="el-GR" altLang="el-GR">
              <a:solidFill>
                <a:schemeClr val="bg1"/>
              </a:solidFill>
            </a:endParaRPr>
          </a:p>
        </p:txBody>
      </p:sp>
      <p:sp>
        <p:nvSpPr>
          <p:cNvPr id="17413" name="7 - Ορθογώνιο">
            <a:extLst>
              <a:ext uri="{FF2B5EF4-FFF2-40B4-BE49-F238E27FC236}">
                <a16:creationId xmlns:a16="http://schemas.microsoft.com/office/drawing/2014/main" id="{A72019B4-8732-4D98-9D36-A557FA5CC682}"/>
              </a:ext>
            </a:extLst>
          </p:cNvPr>
          <p:cNvSpPr>
            <a:spLocks noChangeArrowheads="1"/>
          </p:cNvSpPr>
          <p:nvPr/>
        </p:nvSpPr>
        <p:spPr bwMode="auto">
          <a:xfrm>
            <a:off x="323850" y="1905000"/>
            <a:ext cx="864076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l-GR" altLang="el-GR" dirty="0">
                <a:solidFill>
                  <a:schemeClr val="bg1"/>
                </a:solidFill>
              </a:rPr>
              <a:t>Στόχοι του εισαγωγικού μαθήματος</a:t>
            </a:r>
          </a:p>
          <a:p>
            <a:pPr algn="ctr" eaLnBrk="1" hangingPunct="1"/>
            <a:endParaRPr lang="el-GR" altLang="el-GR" dirty="0">
              <a:solidFill>
                <a:schemeClr val="bg1"/>
              </a:solidFill>
            </a:endParaRPr>
          </a:p>
          <a:p>
            <a:pPr eaLnBrk="1" hangingPunct="1"/>
            <a:r>
              <a:rPr lang="el-GR" altLang="el-GR" dirty="0">
                <a:solidFill>
                  <a:schemeClr val="bg1"/>
                </a:solidFill>
              </a:rPr>
              <a:t>Κατανόηση </a:t>
            </a:r>
          </a:p>
          <a:p>
            <a:pPr lvl="1" eaLnBrk="1" hangingPunct="1">
              <a:buFont typeface="Arial" panose="020B0604020202020204" pitchFamily="34" charset="0"/>
              <a:buChar char="•"/>
            </a:pPr>
            <a:r>
              <a:rPr lang="el-GR" altLang="el-GR" dirty="0">
                <a:solidFill>
                  <a:schemeClr val="bg1"/>
                </a:solidFill>
              </a:rPr>
              <a:t>των περιορισμών  κάτω από τις οποίες εκτελείται μια μέτρηση,</a:t>
            </a:r>
          </a:p>
          <a:p>
            <a:pPr lvl="1" eaLnBrk="1" hangingPunct="1">
              <a:buFont typeface="Arial" panose="020B0604020202020204" pitchFamily="34" charset="0"/>
              <a:buChar char="•"/>
            </a:pPr>
            <a:r>
              <a:rPr lang="el-GR" altLang="el-GR" dirty="0">
                <a:solidFill>
                  <a:schemeClr val="bg1"/>
                </a:solidFill>
              </a:rPr>
              <a:t>της έννοιας αβεβαιότητας</a:t>
            </a:r>
          </a:p>
          <a:p>
            <a:pPr lvl="1" eaLnBrk="1" hangingPunct="1">
              <a:buFont typeface="Arial" panose="020B0604020202020204" pitchFamily="34" charset="0"/>
              <a:buChar char="•"/>
            </a:pPr>
            <a:r>
              <a:rPr lang="el-GR" altLang="el-GR" dirty="0">
                <a:solidFill>
                  <a:schemeClr val="bg1"/>
                </a:solidFill>
              </a:rPr>
              <a:t>των σημαντικών ψηφίων μιας μέτρησης</a:t>
            </a:r>
          </a:p>
          <a:p>
            <a:pPr lvl="1" eaLnBrk="1" hangingPunct="1">
              <a:buFont typeface="Arial" panose="020B0604020202020204" pitchFamily="34" charset="0"/>
              <a:buChar char="•"/>
            </a:pPr>
            <a:r>
              <a:rPr lang="el-GR" altLang="el-GR" dirty="0">
                <a:solidFill>
                  <a:schemeClr val="bg1"/>
                </a:solidFill>
              </a:rPr>
              <a:t>τρόπου υπολογισμού αβεβαιότητας</a:t>
            </a:r>
          </a:p>
          <a:p>
            <a:pPr lvl="1" eaLnBrk="1" hangingPunct="1">
              <a:buFont typeface="Arial" panose="020B0604020202020204" pitchFamily="34" charset="0"/>
              <a:buChar char="•"/>
            </a:pPr>
            <a:r>
              <a:rPr lang="el-GR" altLang="el-GR" dirty="0">
                <a:solidFill>
                  <a:schemeClr val="bg1"/>
                </a:solidFill>
              </a:rPr>
              <a:t>του τρόπου παρουσίασης της μέτρησης</a:t>
            </a:r>
          </a:p>
          <a:p>
            <a:pPr eaLnBrk="1" hangingPunct="1"/>
            <a:endParaRPr lang="el-GR" altLang="el-GR" dirty="0">
              <a:solidFill>
                <a:schemeClr val="bg1"/>
              </a:solidFill>
            </a:endParaRPr>
          </a:p>
          <a:p>
            <a:pPr eaLnBrk="1" hangingPunct="1"/>
            <a:r>
              <a:rPr lang="el-GR" altLang="el-GR" dirty="0">
                <a:solidFill>
                  <a:schemeClr val="bg1"/>
                </a:solidFill>
              </a:rPr>
              <a:t>Γενικότερα,  ανάπτυξη της ικανότητας ερμηνείας των δεδομένων και  αξιολόγησης των μετρήσεων</a:t>
            </a:r>
          </a:p>
          <a:p>
            <a:pPr eaLnBrk="1" hangingPunct="1"/>
            <a:endParaRPr lang="el-GR" altLang="el-GR" dirty="0">
              <a:solidFill>
                <a:schemeClr val="bg1"/>
              </a:solidFill>
            </a:endParaRPr>
          </a:p>
        </p:txBody>
      </p:sp>
      <p:sp>
        <p:nvSpPr>
          <p:cNvPr id="3" name="Θέση υποσέλιδου 2">
            <a:extLst>
              <a:ext uri="{FF2B5EF4-FFF2-40B4-BE49-F238E27FC236}">
                <a16:creationId xmlns:a16="http://schemas.microsoft.com/office/drawing/2014/main" id="{307562A0-BDF3-4C18-9CC2-D97D1FB0C3A6}"/>
              </a:ext>
            </a:extLst>
          </p:cNvPr>
          <p:cNvSpPr>
            <a:spLocks noGrp="1"/>
          </p:cNvSpPr>
          <p:nvPr>
            <p:ph type="ftr" sz="quarter" idx="11"/>
          </p:nvPr>
        </p:nvSpPr>
        <p:spPr>
          <a:xfrm>
            <a:off x="31020" y="6324600"/>
            <a:ext cx="5976664" cy="457200"/>
          </a:xfrm>
        </p:spPr>
        <p:txBody>
          <a:bodyPr/>
          <a:lstStyle/>
          <a:p>
            <a:pPr algn="l">
              <a:defRPr/>
            </a:pPr>
            <a:r>
              <a:rPr lang="el-GR" dirty="0"/>
              <a:t>Πανεπιστήμιο Δυτικής Αττικής </a:t>
            </a:r>
          </a:p>
          <a:p>
            <a:pPr algn="l">
              <a:defRPr/>
            </a:pPr>
            <a:r>
              <a:rPr lang="el-GR" dirty="0"/>
              <a:t>Μ.ΠΗΛΑΚΟΥΤΑ</a:t>
            </a:r>
          </a:p>
        </p:txBody>
      </p:sp>
      <p:sp>
        <p:nvSpPr>
          <p:cNvPr id="4" name="Θέση αριθμού διαφάνειας 3">
            <a:extLst>
              <a:ext uri="{FF2B5EF4-FFF2-40B4-BE49-F238E27FC236}">
                <a16:creationId xmlns:a16="http://schemas.microsoft.com/office/drawing/2014/main" id="{0FE008C6-6302-42D9-BF93-1A4B70872F77}"/>
              </a:ext>
            </a:extLst>
          </p:cNvPr>
          <p:cNvSpPr>
            <a:spLocks noGrp="1"/>
          </p:cNvSpPr>
          <p:nvPr>
            <p:ph type="sldNum" sz="quarter" idx="12"/>
          </p:nvPr>
        </p:nvSpPr>
        <p:spPr/>
        <p:txBody>
          <a:bodyPr/>
          <a:lstStyle/>
          <a:p>
            <a:fld id="{393A751A-9160-4F23-8680-B80B5030C2C2}" type="slidenum">
              <a:rPr lang="el-GR" altLang="el-GR" smtClean="0"/>
              <a:pPr/>
              <a:t>3</a:t>
            </a:fld>
            <a:endParaRPr lang="el-GR" alt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1 - Τίτλος" descr="Large confetti">
            <a:extLst>
              <a:ext uri="{FF2B5EF4-FFF2-40B4-BE49-F238E27FC236}">
                <a16:creationId xmlns:a16="http://schemas.microsoft.com/office/drawing/2014/main" id="{77DA78E1-ACE6-413B-98EA-3D4A29AFD47E}"/>
              </a:ext>
            </a:extLst>
          </p:cNvPr>
          <p:cNvSpPr>
            <a:spLocks noGrp="1"/>
          </p:cNvSpPr>
          <p:nvPr>
            <p:ph type="title"/>
          </p:nvPr>
        </p:nvSpPr>
        <p:spPr/>
        <p:txBody>
          <a:bodyPr/>
          <a:lstStyle/>
          <a:p>
            <a:r>
              <a:rPr lang="el-GR" altLang="el-GR" sz="4000" dirty="0">
                <a:solidFill>
                  <a:schemeClr val="bg1"/>
                </a:solidFill>
              </a:rPr>
              <a:t>ΜΕΤΡΗΣΕΙΣ -ΑΒΕΒΑΙΟΤΗΤΑ</a:t>
            </a:r>
          </a:p>
        </p:txBody>
      </p:sp>
      <p:sp>
        <p:nvSpPr>
          <p:cNvPr id="11267" name="Rectangle 1028">
            <a:extLst>
              <a:ext uri="{FF2B5EF4-FFF2-40B4-BE49-F238E27FC236}">
                <a16:creationId xmlns:a16="http://schemas.microsoft.com/office/drawing/2014/main" id="{B58CED88-9AF8-4BC5-BC07-4B4ADB9A7E62}"/>
              </a:ext>
            </a:extLst>
          </p:cNvPr>
          <p:cNvSpPr>
            <a:spLocks noGrp="1" noChangeArrowheads="1"/>
          </p:cNvSpPr>
          <p:nvPr>
            <p:ph idx="1"/>
          </p:nvPr>
        </p:nvSpPr>
        <p:spPr>
          <a:xfrm>
            <a:off x="609600" y="1700808"/>
            <a:ext cx="7772400" cy="4114800"/>
          </a:xfrm>
        </p:spPr>
        <p:txBody>
          <a:bodyPr/>
          <a:lstStyle/>
          <a:p>
            <a:pPr>
              <a:buFontTx/>
              <a:buNone/>
              <a:defRPr/>
            </a:pPr>
            <a:endParaRPr lang="el-GR" sz="2000" dirty="0">
              <a:solidFill>
                <a:schemeClr val="bg1"/>
              </a:solidFill>
            </a:endParaRPr>
          </a:p>
          <a:p>
            <a:pPr>
              <a:buFontTx/>
              <a:buNone/>
              <a:defRPr/>
            </a:pPr>
            <a:r>
              <a:rPr lang="el-GR" sz="2000" b="1" dirty="0">
                <a:solidFill>
                  <a:srgbClr val="FFFF00"/>
                </a:solidFill>
              </a:rPr>
              <a:t>Μέτρηση</a:t>
            </a:r>
            <a:r>
              <a:rPr lang="el-GR" sz="2000" dirty="0">
                <a:solidFill>
                  <a:schemeClr val="bg1"/>
                </a:solidFill>
              </a:rPr>
              <a:t> καλείται η σύγκριση ενός μεγέθους με την μονάδα μετρήσεώς του.</a:t>
            </a:r>
          </a:p>
          <a:p>
            <a:pPr>
              <a:buFontTx/>
              <a:buNone/>
              <a:defRPr/>
            </a:pPr>
            <a:endParaRPr lang="el-GR" sz="2000" dirty="0">
              <a:solidFill>
                <a:schemeClr val="bg1"/>
              </a:solidFill>
            </a:endParaRPr>
          </a:p>
          <a:p>
            <a:pPr>
              <a:buFontTx/>
              <a:buNone/>
              <a:defRPr/>
            </a:pPr>
            <a:r>
              <a:rPr lang="el-GR" sz="2000" dirty="0">
                <a:solidFill>
                  <a:srgbClr val="FFFF00"/>
                </a:solidFill>
              </a:rPr>
              <a:t>Ως σφάλμα ορίζεται</a:t>
            </a:r>
            <a:r>
              <a:rPr lang="el-GR" sz="2000" dirty="0">
                <a:solidFill>
                  <a:schemeClr val="bg1"/>
                </a:solidFill>
              </a:rPr>
              <a:t>:  η διαφορά μεταξύ μετρούμενης και «αληθούς» ή πραγματικής αλλά άγνωστης τιμής ενός μετρούμενου μεγέθους </a:t>
            </a:r>
          </a:p>
          <a:p>
            <a:pPr>
              <a:buFontTx/>
              <a:buNone/>
              <a:defRPr/>
            </a:pPr>
            <a:r>
              <a:rPr lang="el-GR" sz="1600" dirty="0">
                <a:solidFill>
                  <a:schemeClr val="bg1"/>
                </a:solidFill>
                <a:latin typeface="Arial Black" pitchFamily="34" charset="0"/>
              </a:rPr>
              <a:t>Σφάλμα = μετρούμενη τιμή - πραγματική τιμή</a:t>
            </a:r>
          </a:p>
          <a:p>
            <a:pPr>
              <a:buFontTx/>
              <a:buNone/>
              <a:defRPr/>
            </a:pPr>
            <a:endParaRPr lang="el-GR" sz="1800" dirty="0">
              <a:solidFill>
                <a:schemeClr val="bg1"/>
              </a:solidFill>
              <a:latin typeface="Arial Black" pitchFamily="34" charset="0"/>
            </a:endParaRPr>
          </a:p>
          <a:p>
            <a:pPr>
              <a:buFontTx/>
              <a:buNone/>
              <a:defRPr/>
            </a:pPr>
            <a:r>
              <a:rPr lang="el-GR" sz="2000" dirty="0">
                <a:solidFill>
                  <a:srgbClr val="FFC000"/>
                </a:solidFill>
              </a:rPr>
              <a:t>Άμεση μέτρηση</a:t>
            </a:r>
            <a:r>
              <a:rPr kumimoji="0" lang="el-GR" sz="2000" b="0" i="0" u="none" strike="noStrike" kern="0" cap="none" spc="0" normalizeH="0" baseline="0" noProof="0" dirty="0">
                <a:ln>
                  <a:noFill/>
                </a:ln>
                <a:solidFill>
                  <a:srgbClr val="FFC000"/>
                </a:solidFill>
                <a:effectLst/>
                <a:uLnTx/>
                <a:uFillTx/>
                <a:latin typeface="Times New Roman"/>
                <a:ea typeface="+mn-ea"/>
                <a:cs typeface="+mn-cs"/>
              </a:rPr>
              <a:t>: </a:t>
            </a:r>
            <a:r>
              <a:rPr kumimoji="0" lang="el-GR" sz="2000" b="0" i="0" u="none" strike="noStrike" kern="0" cap="none" spc="0" normalizeH="0" baseline="0" noProof="0" dirty="0">
                <a:ln>
                  <a:noFill/>
                </a:ln>
                <a:solidFill>
                  <a:srgbClr val="FFFFE9"/>
                </a:solidFill>
                <a:effectLst/>
                <a:uLnTx/>
                <a:uFillTx/>
                <a:latin typeface="Times New Roman"/>
                <a:ea typeface="+mn-ea"/>
                <a:cs typeface="+mn-cs"/>
              </a:rPr>
              <a:t>Η απ` ευθείας σύγκριση ενός μεγέθους με την μονάδα μετρήσεώς του</a:t>
            </a:r>
          </a:p>
          <a:p>
            <a:pPr>
              <a:buFontTx/>
              <a:buNone/>
              <a:defRPr/>
            </a:pPr>
            <a:r>
              <a:rPr lang="el-GR" sz="2000" dirty="0">
                <a:solidFill>
                  <a:srgbClr val="FFC000"/>
                </a:solidFill>
                <a:latin typeface="Times New Roman"/>
              </a:rPr>
              <a:t>Έμμεση </a:t>
            </a:r>
            <a:r>
              <a:rPr kumimoji="0" lang="el-GR" sz="2000" b="0" i="0" u="none" strike="noStrike" kern="0" cap="none" spc="0" normalizeH="0" baseline="0" noProof="0" dirty="0">
                <a:ln>
                  <a:noFill/>
                </a:ln>
                <a:solidFill>
                  <a:srgbClr val="FFC000"/>
                </a:solidFill>
                <a:effectLst/>
                <a:uLnTx/>
                <a:uFillTx/>
                <a:latin typeface="Times New Roman"/>
                <a:ea typeface="+mn-ea"/>
                <a:cs typeface="+mn-cs"/>
              </a:rPr>
              <a:t>μέτρηση: </a:t>
            </a:r>
            <a:r>
              <a:rPr kumimoji="0" lang="el-GR" sz="2000" b="0" i="0" u="none" strike="noStrike" kern="0" cap="none" spc="0" normalizeH="0" baseline="0" noProof="0" dirty="0">
                <a:ln>
                  <a:noFill/>
                </a:ln>
                <a:solidFill>
                  <a:srgbClr val="FFFFE9"/>
                </a:solidFill>
                <a:effectLst/>
                <a:uLnTx/>
                <a:uFillTx/>
                <a:latin typeface="Times New Roman"/>
                <a:ea typeface="+mn-ea"/>
                <a:cs typeface="+mn-cs"/>
              </a:rPr>
              <a:t>Η σύνδεση μέσω μίας μαθηματικής σχέσης του προς μέτρηση μεγέθους με άλλα φυσικά μεγέθη που έχουν μετρηθεί με άμεσες μετρήσεις</a:t>
            </a:r>
            <a:endParaRPr lang="el-GR" sz="2000" dirty="0">
              <a:solidFill>
                <a:schemeClr val="bg1"/>
              </a:solidFill>
            </a:endParaRPr>
          </a:p>
          <a:p>
            <a:pPr marL="914400" lvl="1" indent="-457200" algn="ctr" eaLnBrk="1" hangingPunct="1">
              <a:buFont typeface="Wingdings" panose="05000000000000000000" pitchFamily="2" charset="2"/>
              <a:buNone/>
              <a:defRPr/>
            </a:pPr>
            <a:endParaRPr lang="el-GR" sz="2000" dirty="0">
              <a:solidFill>
                <a:schemeClr val="bg1"/>
              </a:solidFill>
            </a:endParaRPr>
          </a:p>
        </p:txBody>
      </p:sp>
      <p:sp>
        <p:nvSpPr>
          <p:cNvPr id="2" name="Θέση υποσέλιδου 1">
            <a:extLst>
              <a:ext uri="{FF2B5EF4-FFF2-40B4-BE49-F238E27FC236}">
                <a16:creationId xmlns:a16="http://schemas.microsoft.com/office/drawing/2014/main" id="{C2AEDEB5-DFFF-455D-B950-A9B4B9D71F81}"/>
              </a:ext>
            </a:extLst>
          </p:cNvPr>
          <p:cNvSpPr>
            <a:spLocks noGrp="1"/>
          </p:cNvSpPr>
          <p:nvPr>
            <p:ph type="ftr" sz="quarter" idx="11"/>
          </p:nvPr>
        </p:nvSpPr>
        <p:spPr/>
        <p:txBody>
          <a:bodyPr/>
          <a:lstStyle/>
          <a:p>
            <a:pPr>
              <a:defRPr/>
            </a:pPr>
            <a:r>
              <a:rPr lang="el-GR" dirty="0"/>
              <a:t>Πανεπιστήμιο Δυτικής Αττικής -Μ.ΠΗΛΑΚΟΥΤΑ</a:t>
            </a:r>
          </a:p>
        </p:txBody>
      </p:sp>
      <p:sp>
        <p:nvSpPr>
          <p:cNvPr id="3" name="Θέση αριθμού διαφάνειας 2">
            <a:extLst>
              <a:ext uri="{FF2B5EF4-FFF2-40B4-BE49-F238E27FC236}">
                <a16:creationId xmlns:a16="http://schemas.microsoft.com/office/drawing/2014/main" id="{CE48ED18-9C3E-4C63-BB32-1C1A7DE0C3F0}"/>
              </a:ext>
            </a:extLst>
          </p:cNvPr>
          <p:cNvSpPr>
            <a:spLocks noGrp="1"/>
          </p:cNvSpPr>
          <p:nvPr>
            <p:ph type="sldNum" sz="quarter" idx="12"/>
          </p:nvPr>
        </p:nvSpPr>
        <p:spPr/>
        <p:txBody>
          <a:bodyPr/>
          <a:lstStyle/>
          <a:p>
            <a:fld id="{E0A06FC7-4A0C-4E1B-AC7F-AC56ACDCE180}" type="slidenum">
              <a:rPr lang="el-GR" altLang="el-GR" smtClean="0"/>
              <a:pPr/>
              <a:t>4</a:t>
            </a:fld>
            <a:endParaRPr lang="el-GR" altLang="el-GR"/>
          </a:p>
        </p:txBody>
      </p:sp>
    </p:spTree>
  </p:cSld>
  <p:clrMapOvr>
    <a:masterClrMapping/>
  </p:clrMapOvr>
  <p:transition advTm="5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descr="Large confetti">
            <a:extLst>
              <a:ext uri="{FF2B5EF4-FFF2-40B4-BE49-F238E27FC236}">
                <a16:creationId xmlns:a16="http://schemas.microsoft.com/office/drawing/2014/main" id="{C53B52BD-0091-415E-921E-EC4DE3ECC77C}"/>
              </a:ext>
            </a:extLst>
          </p:cNvPr>
          <p:cNvSpPr>
            <a:spLocks noGrp="1"/>
          </p:cNvSpPr>
          <p:nvPr>
            <p:ph type="title"/>
          </p:nvPr>
        </p:nvSpPr>
        <p:spPr/>
        <p:txBody>
          <a:bodyPr/>
          <a:lstStyle/>
          <a:p>
            <a:r>
              <a:rPr lang="el-GR" altLang="el-GR" sz="4000">
                <a:solidFill>
                  <a:schemeClr val="bg1"/>
                </a:solidFill>
              </a:rPr>
              <a:t>ΜΕΤΡΗΣΕΙΣ -ΑΒΕΒΑΙΟΤΗΤΑ</a:t>
            </a:r>
            <a:endParaRPr lang="el-GR" altLang="el-GR" sz="4000"/>
          </a:p>
        </p:txBody>
      </p:sp>
      <p:sp>
        <p:nvSpPr>
          <p:cNvPr id="4" name="Θέση υποσέλιδου 3">
            <a:extLst>
              <a:ext uri="{FF2B5EF4-FFF2-40B4-BE49-F238E27FC236}">
                <a16:creationId xmlns:a16="http://schemas.microsoft.com/office/drawing/2014/main" id="{43F5E79E-1DC6-46B5-9754-BED64F99E719}"/>
              </a:ext>
            </a:extLst>
          </p:cNvPr>
          <p:cNvSpPr>
            <a:spLocks noGrp="1"/>
          </p:cNvSpPr>
          <p:nvPr>
            <p:ph type="ftr" sz="quarter" idx="11"/>
          </p:nvPr>
        </p:nvSpPr>
        <p:spPr>
          <a:xfrm>
            <a:off x="0" y="6400800"/>
            <a:ext cx="5768280" cy="457200"/>
          </a:xfrm>
        </p:spPr>
        <p:txBody>
          <a:bodyPr/>
          <a:lstStyle/>
          <a:p>
            <a:pPr algn="l">
              <a:defRPr/>
            </a:pPr>
            <a:r>
              <a:rPr lang="el-GR" dirty="0"/>
              <a:t>Πανεπιστήμιο Δυτικής Αττικής </a:t>
            </a:r>
          </a:p>
          <a:p>
            <a:pPr algn="l">
              <a:defRPr/>
            </a:pPr>
            <a:r>
              <a:rPr lang="el-GR" dirty="0"/>
              <a:t>Μ.ΠΗΛΑΚΟΥΤΑ</a:t>
            </a:r>
          </a:p>
        </p:txBody>
      </p:sp>
      <p:sp>
        <p:nvSpPr>
          <p:cNvPr id="5" name="Θέση αριθμού διαφάνειας 4">
            <a:extLst>
              <a:ext uri="{FF2B5EF4-FFF2-40B4-BE49-F238E27FC236}">
                <a16:creationId xmlns:a16="http://schemas.microsoft.com/office/drawing/2014/main" id="{A97CA0DB-2146-47AE-AC93-46F016E55985}"/>
              </a:ext>
            </a:extLst>
          </p:cNvPr>
          <p:cNvSpPr>
            <a:spLocks noGrp="1"/>
          </p:cNvSpPr>
          <p:nvPr>
            <p:ph type="sldNum" sz="quarter" idx="12"/>
          </p:nvPr>
        </p:nvSpPr>
        <p:spPr/>
        <p:txBody>
          <a:bodyPr/>
          <a:lstStyle/>
          <a:p>
            <a:fld id="{E0A06FC7-4A0C-4E1B-AC7F-AC56ACDCE180}" type="slidenum">
              <a:rPr lang="el-GR" altLang="el-GR" smtClean="0"/>
              <a:pPr/>
              <a:t>5</a:t>
            </a:fld>
            <a:endParaRPr lang="el-GR" altLang="el-G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81079527"/>
              </p:ext>
            </p:extLst>
          </p:nvPr>
        </p:nvGraphicFramePr>
        <p:xfrm>
          <a:off x="323528" y="1712402"/>
          <a:ext cx="854266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Oval 6"/>
          <p:cNvSpPr/>
          <p:nvPr/>
        </p:nvSpPr>
        <p:spPr bwMode="auto">
          <a:xfrm>
            <a:off x="6876256" y="3356992"/>
            <a:ext cx="2016224" cy="1008112"/>
          </a:xfrm>
          <a:prstGeom prst="ellipse">
            <a:avLst/>
          </a:prstGeom>
          <a:noFill/>
          <a:ln w="5715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descr="Large confetti">
            <a:extLst>
              <a:ext uri="{FF2B5EF4-FFF2-40B4-BE49-F238E27FC236}">
                <a16:creationId xmlns:a16="http://schemas.microsoft.com/office/drawing/2014/main" id="{3B564489-9896-4517-876A-460394DF94DE}"/>
              </a:ext>
            </a:extLst>
          </p:cNvPr>
          <p:cNvSpPr>
            <a:spLocks noGrp="1" noChangeArrowheads="1"/>
          </p:cNvSpPr>
          <p:nvPr>
            <p:ph type="title"/>
          </p:nvPr>
        </p:nvSpPr>
        <p:spPr/>
        <p:txBody>
          <a:bodyPr>
            <a:noAutofit/>
          </a:bodyPr>
          <a:lstStyle/>
          <a:p>
            <a:pPr algn="ctr" eaLnBrk="1" hangingPunct="1"/>
            <a:r>
              <a:rPr lang="el-GR" altLang="el-GR" sz="4000" dirty="0">
                <a:solidFill>
                  <a:schemeClr val="bg1"/>
                </a:solidFill>
              </a:rPr>
              <a:t>ΣΤΑΤΙΣΤΙΚΗ ΕΠΕΞΕΡΓΑΣΙΑ ΤΥΧΑΙΩΝ ΣΦΑΛΜΑΤΩΝ</a:t>
            </a:r>
          </a:p>
        </p:txBody>
      </p:sp>
      <mc:AlternateContent xmlns:mc="http://schemas.openxmlformats.org/markup-compatibility/2006" xmlns:a14="http://schemas.microsoft.com/office/drawing/2010/main">
        <mc:Choice Requires="a14">
          <p:sp>
            <p:nvSpPr>
              <p:cNvPr id="33797" name="Text Box 5">
                <a:extLst>
                  <a:ext uri="{FF2B5EF4-FFF2-40B4-BE49-F238E27FC236}">
                    <a16:creationId xmlns:a16="http://schemas.microsoft.com/office/drawing/2014/main" id="{FC3B6502-9F9F-4F21-BA9A-188B8B16F640}"/>
                  </a:ext>
                </a:extLst>
              </p:cNvPr>
              <p:cNvSpPr txBox="1">
                <a:spLocks noChangeArrowheads="1"/>
              </p:cNvSpPr>
              <p:nvPr/>
            </p:nvSpPr>
            <p:spPr bwMode="auto">
              <a:xfrm>
                <a:off x="251842" y="1635688"/>
                <a:ext cx="8712646" cy="4688912"/>
              </a:xfrm>
              <a:prstGeom prst="rect">
                <a:avLst/>
              </a:prstGeom>
              <a:ln>
                <a:headEnd type="none" w="sm" len="sm"/>
                <a:tailEnd type="none" w="sm" len="sm"/>
              </a:ln>
            </p:spPr>
            <p:style>
              <a:lnRef idx="0">
                <a:schemeClr val="dk1"/>
              </a:lnRef>
              <a:fillRef idx="3">
                <a:schemeClr val="dk1"/>
              </a:fillRef>
              <a:effectRef idx="3">
                <a:schemeClr val="dk1"/>
              </a:effectRef>
              <a:fontRef idx="minor">
                <a:schemeClr val="lt1"/>
              </a:fontRef>
            </p:style>
            <p:txBody>
              <a:bodyPr wrap="square">
                <a:spAutoFit/>
              </a:bodyPr>
              <a:lstStyle/>
              <a:p>
                <a:pPr marL="342900" indent="-342900" algn="just" eaLnBrk="0" hangingPunct="0">
                  <a:spcBef>
                    <a:spcPct val="20000"/>
                  </a:spcBef>
                  <a:buClr>
                    <a:schemeClr val="accent1"/>
                  </a:buClr>
                  <a:buSzPct val="75000"/>
                  <a:buFont typeface="Arial" panose="020B0604020202020204" pitchFamily="34" charset="0"/>
                  <a:buChar char="•"/>
                  <a:defRPr/>
                </a:pPr>
                <a:r>
                  <a:rPr lang="el-GR" sz="2000" dirty="0">
                    <a:solidFill>
                      <a:schemeClr val="bg1"/>
                    </a:solidFill>
                    <a:cs typeface="+mn-cs"/>
                  </a:rPr>
                  <a:t>Οφείλονται σε τυχαίους παράγοντες: επίδραση του περιβάλλοντος  (θόρυβος, παρεμβολές), ατέλειες οργάνων, αλληλεπίδραση οργάνου-μετρούμενου μεγέθους, υποκειμενικοί παράγοντες κλπ. </a:t>
                </a:r>
              </a:p>
              <a:p>
                <a:pPr algn="just" eaLnBrk="0" hangingPunct="0">
                  <a:spcBef>
                    <a:spcPts val="0"/>
                  </a:spcBef>
                  <a:buClr>
                    <a:schemeClr val="accent1"/>
                  </a:buClr>
                  <a:buSzPct val="75000"/>
                  <a:defRPr/>
                </a:pPr>
                <a:endParaRPr lang="el-GR" sz="2000" dirty="0">
                  <a:solidFill>
                    <a:schemeClr val="bg1"/>
                  </a:solidFill>
                  <a:cs typeface="+mn-cs"/>
                </a:endParaRPr>
              </a:p>
              <a:p>
                <a:pPr algn="just" eaLnBrk="0" hangingPunct="0">
                  <a:spcBef>
                    <a:spcPts val="0"/>
                  </a:spcBef>
                  <a:buClr>
                    <a:schemeClr val="accent1"/>
                  </a:buClr>
                  <a:buSzPct val="75000"/>
                  <a:defRPr/>
                </a:pPr>
                <a:r>
                  <a:rPr kumimoji="1" lang="el-GR" sz="2000" b="1" dirty="0">
                    <a:solidFill>
                      <a:schemeClr val="bg1"/>
                    </a:solidFill>
                    <a:effectLst>
                      <a:outerShdw blurRad="38100" dist="38100" dir="2700000" algn="tl">
                        <a:srgbClr val="000000"/>
                      </a:outerShdw>
                    </a:effectLst>
                    <a:cs typeface="+mn-cs"/>
                  </a:rPr>
                  <a:t>ΜΕ ΕΠΑΝΑΛΑΜΒΑΝΟΜΕΝΕΣ ΜΕΤΡΗΣΕΙΣ ΜΕ ΤΟ ΙΔΙΟ ΟΡΓΑΝΟ ΠΡΟΣΔΙΟΡΙΖΟΥΜΕ ΤΗΝ ΕΠΙΔΡΑΣΗ ΤΩΝ ΤΥΧΑΙΩΝ ΣΦΑΛΜΑΤΩΝ</a:t>
                </a:r>
                <a:endParaRPr lang="el-GR" sz="2000" b="1" dirty="0">
                  <a:cs typeface="+mn-cs"/>
                </a:endParaRPr>
              </a:p>
              <a:p>
                <a:pPr eaLnBrk="0" hangingPunct="0">
                  <a:spcBef>
                    <a:spcPct val="50000"/>
                  </a:spcBef>
                  <a:defRPr/>
                </a:pPr>
                <a:r>
                  <a:rPr lang="el-GR" sz="2200" dirty="0">
                    <a:solidFill>
                      <a:schemeClr val="bg1"/>
                    </a:solidFill>
                    <a:cs typeface="+mn-cs"/>
                  </a:rPr>
                  <a:t>ΕΣΤΩ</a:t>
                </a:r>
                <a:r>
                  <a:rPr lang="en-US" sz="2200" dirty="0">
                    <a:solidFill>
                      <a:schemeClr val="bg1"/>
                    </a:solidFill>
                    <a:cs typeface="+mn-cs"/>
                  </a:rPr>
                  <a:t>:</a:t>
                </a:r>
                <a:r>
                  <a:rPr lang="el-GR" sz="2200" dirty="0">
                    <a:solidFill>
                      <a:schemeClr val="bg1"/>
                    </a:solidFill>
                    <a:cs typeface="+mn-cs"/>
                  </a:rPr>
                  <a:t>  </a:t>
                </a:r>
              </a:p>
              <a:p>
                <a:pPr eaLnBrk="0" hangingPunct="0">
                  <a:spcBef>
                    <a:spcPct val="50000"/>
                  </a:spcBef>
                  <a:defRPr/>
                </a:pPr>
                <a:r>
                  <a:rPr lang="el-GR" sz="2200" dirty="0">
                    <a:solidFill>
                      <a:schemeClr val="bg1"/>
                    </a:solidFill>
                    <a:cs typeface="+mn-cs"/>
                  </a:rPr>
                  <a:t>Χ :</a:t>
                </a:r>
                <a:r>
                  <a:rPr lang="en-US" sz="2200" dirty="0">
                    <a:solidFill>
                      <a:schemeClr val="bg1"/>
                    </a:solidFill>
                    <a:cs typeface="+mn-cs"/>
                  </a:rPr>
                  <a:t> </a:t>
                </a:r>
                <a:r>
                  <a:rPr lang="el-GR" sz="2200" dirty="0">
                    <a:solidFill>
                      <a:schemeClr val="bg1"/>
                    </a:solidFill>
                    <a:cs typeface="+mn-cs"/>
                  </a:rPr>
                  <a:t>ΜΕΤΡΟΥΜΕΝΟ ΜΕΓΕΘΟΣ,  Ν : ΑΡΙΘΜΟΣ ΜΕΤΡΗΣΕΩΝ</a:t>
                </a:r>
              </a:p>
              <a:p>
                <a:pPr marL="0" marR="0">
                  <a:lnSpc>
                    <a:spcPct val="107000"/>
                  </a:lnSpc>
                  <a:spcBef>
                    <a:spcPts val="0"/>
                  </a:spcBef>
                  <a:spcAft>
                    <a:spcPts val="0"/>
                  </a:spcAft>
                </a:pPr>
                <a:endParaRPr lang="el-GR" sz="2200" dirty="0">
                  <a:solidFill>
                    <a:schemeClr val="bg1"/>
                  </a:solidFill>
                  <a:cs typeface="+mn-cs"/>
                </a:endParaRPr>
              </a:p>
              <a:p>
                <a:pPr marL="0" marR="0">
                  <a:lnSpc>
                    <a:spcPct val="107000"/>
                  </a:lnSpc>
                  <a:spcBef>
                    <a:spcPts val="0"/>
                  </a:spcBef>
                  <a:spcAft>
                    <a:spcPts val="1200"/>
                  </a:spcAft>
                </a:pPr>
                <a:r>
                  <a:rPr lang="el-GR" dirty="0">
                    <a:solidFill>
                      <a:schemeClr val="bg1"/>
                    </a:solidFill>
                    <a:cs typeface="+mn-cs"/>
                  </a:rPr>
                  <a:t>      ΜΕΣΗ ΤΙΜΗ      </a:t>
                </a:r>
                <a14:m>
                  <m:oMath xmlns:m="http://schemas.openxmlformats.org/officeDocument/2006/math">
                    <m:acc>
                      <m:accPr>
                        <m:chr m:val="̅"/>
                        <m:ctrlPr>
                          <a:rPr lang="en-US" sz="2800" i="1">
                            <a:latin typeface="Cambria Math" panose="02040503050406030204" pitchFamily="18" charset="0"/>
                            <a:ea typeface="Calibri" panose="020F0502020204030204" pitchFamily="34" charset="0"/>
                            <a:cs typeface="Times New Roman" panose="02020603050405020304" pitchFamily="18" charset="0"/>
                          </a:rPr>
                        </m:ctrlPr>
                      </m:accPr>
                      <m:e>
                        <m:r>
                          <m:rPr>
                            <m:sty m:val="p"/>
                          </m:rPr>
                          <a:rPr lang="en-US" sz="2800">
                            <a:effectLst/>
                            <a:latin typeface="Cambria Math" panose="02040503050406030204" pitchFamily="18" charset="0"/>
                            <a:ea typeface="Calibri" panose="020F0502020204030204" pitchFamily="34" charset="0"/>
                            <a:cs typeface="Times New Roman" panose="02020603050405020304" pitchFamily="18" charset="0"/>
                          </a:rPr>
                          <m:t>x</m:t>
                        </m:r>
                      </m:e>
                    </m:acc>
                    <m:r>
                      <a:rPr lang="el-GR" sz="28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800" i="1">
                            <a:effectLst/>
                            <a:latin typeface="Cambria Math" panose="02040503050406030204" pitchFamily="18" charset="0"/>
                            <a:ea typeface="Calibri" panose="020F0502020204030204" pitchFamily="34" charset="0"/>
                            <a:cs typeface="Times New Roman" panose="02020603050405020304" pitchFamily="18" charset="0"/>
                          </a:rPr>
                        </m:ctrlPr>
                      </m:fPr>
                      <m:num>
                        <m:nary>
                          <m:naryPr>
                            <m:chr m:val="∑"/>
                            <m:limLoc m:val="subSup"/>
                            <m:ctrlPr>
                              <a:rPr lang="en-US" sz="2800" i="1">
                                <a:effectLst/>
                                <a:latin typeface="Cambria Math" panose="02040503050406030204" pitchFamily="18" charset="0"/>
                                <a:ea typeface="Calibri" panose="020F0502020204030204" pitchFamily="34" charset="0"/>
                                <a:cs typeface="Times New Roman" panose="02020603050405020304" pitchFamily="18" charset="0"/>
                              </a:rPr>
                            </m:ctrlPr>
                          </m:naryPr>
                          <m:sub>
                            <m:r>
                              <m:rPr>
                                <m:sty m:val="p"/>
                              </m:rPr>
                              <a:rPr lang="el-GR" sz="2800">
                                <a:effectLst/>
                                <a:latin typeface="Cambria Math" panose="02040503050406030204" pitchFamily="18" charset="0"/>
                                <a:ea typeface="Calibri" panose="020F0502020204030204" pitchFamily="34" charset="0"/>
                                <a:cs typeface="Times New Roman" panose="02020603050405020304" pitchFamily="18" charset="0"/>
                              </a:rPr>
                              <m:t>i</m:t>
                            </m:r>
                            <m:r>
                              <a:rPr lang="el-GR" sz="2800">
                                <a:effectLst/>
                                <a:latin typeface="Cambria Math" panose="02040503050406030204" pitchFamily="18" charset="0"/>
                                <a:ea typeface="Calibri" panose="020F0502020204030204" pitchFamily="34" charset="0"/>
                                <a:cs typeface="Times New Roman" panose="02020603050405020304" pitchFamily="18" charset="0"/>
                              </a:rPr>
                              <m:t>=1</m:t>
                            </m:r>
                          </m:sub>
                          <m:sup>
                            <m:r>
                              <m:rPr>
                                <m:sty m:val="p"/>
                              </m:rPr>
                              <a:rPr lang="el-GR" sz="2800">
                                <a:effectLst/>
                                <a:latin typeface="Cambria Math" panose="02040503050406030204" pitchFamily="18" charset="0"/>
                                <a:ea typeface="Calibri" panose="020F0502020204030204" pitchFamily="34" charset="0"/>
                                <a:cs typeface="Times New Roman" panose="02020603050405020304" pitchFamily="18" charset="0"/>
                              </a:rPr>
                              <m:t>N</m:t>
                            </m:r>
                          </m:sup>
                          <m:e>
                            <m:sSub>
                              <m:sSubPr>
                                <m:ctrlPr>
                                  <a:rPr lang="en-US" sz="2800" i="1">
                                    <a:effectLst/>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l-GR" sz="2800">
                                    <a:effectLst/>
                                    <a:latin typeface="Cambria Math" panose="02040503050406030204" pitchFamily="18" charset="0"/>
                                    <a:ea typeface="Calibri" panose="020F0502020204030204" pitchFamily="34" charset="0"/>
                                    <a:cs typeface="Times New Roman" panose="02020603050405020304" pitchFamily="18" charset="0"/>
                                  </a:rPr>
                                  <m:t>x</m:t>
                                </m:r>
                              </m:e>
                              <m:sub>
                                <m:r>
                                  <m:rPr>
                                    <m:sty m:val="p"/>
                                  </m:rPr>
                                  <a:rPr lang="el-GR" sz="2800">
                                    <a:effectLst/>
                                    <a:latin typeface="Cambria Math" panose="02040503050406030204" pitchFamily="18" charset="0"/>
                                    <a:ea typeface="Calibri" panose="020F0502020204030204" pitchFamily="34" charset="0"/>
                                    <a:cs typeface="Times New Roman" panose="02020603050405020304" pitchFamily="18" charset="0"/>
                                  </a:rPr>
                                  <m:t>i</m:t>
                                </m:r>
                              </m:sub>
                            </m:sSub>
                          </m:e>
                        </m:nary>
                      </m:num>
                      <m:den>
                        <m:r>
                          <m:rPr>
                            <m:sty m:val="p"/>
                          </m:rPr>
                          <a:rPr lang="el-GR" sz="2800">
                            <a:effectLst/>
                            <a:latin typeface="Cambria Math" panose="02040503050406030204" pitchFamily="18" charset="0"/>
                            <a:ea typeface="Calibri" panose="020F0502020204030204" pitchFamily="34" charset="0"/>
                            <a:cs typeface="Times New Roman" panose="02020603050405020304" pitchFamily="18" charset="0"/>
                          </a:rPr>
                          <m:t>N</m:t>
                        </m:r>
                      </m:den>
                    </m:f>
                    <m:r>
                      <a:rPr lang="el-GR" sz="2800">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2800" i="1">
                            <a:effectLst/>
                            <a:latin typeface="Cambria Math" panose="02040503050406030204" pitchFamily="18" charset="0"/>
                            <a:ea typeface="Calibri" panose="020F0502020204030204" pitchFamily="34" charset="0"/>
                            <a:cs typeface="Times New Roman" panose="02020603050405020304" pitchFamily="18" charset="0"/>
                          </a:rPr>
                        </m:ctrlPr>
                      </m:fPr>
                      <m:num>
                        <m:d>
                          <m:dPr>
                            <m:ctrlPr>
                              <a:rPr lang="en-US" sz="2800" i="1">
                                <a:effectLst/>
                                <a:latin typeface="Cambria Math" panose="02040503050406030204" pitchFamily="18" charset="0"/>
                                <a:ea typeface="Calibri" panose="020F0502020204030204" pitchFamily="34" charset="0"/>
                                <a:cs typeface="Times New Roman" panose="02020603050405020304" pitchFamily="18" charset="0"/>
                              </a:rPr>
                            </m:ctrlPr>
                          </m:dPr>
                          <m:e>
                            <m:sSub>
                              <m:sSubPr>
                                <m:ctrlPr>
                                  <a:rPr lang="en-US" sz="2800" i="1">
                                    <a:effectLst/>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l-GR" sz="2800">
                                    <a:effectLst/>
                                    <a:latin typeface="Cambria Math" panose="02040503050406030204" pitchFamily="18" charset="0"/>
                                    <a:ea typeface="Calibri" panose="020F0502020204030204" pitchFamily="34" charset="0"/>
                                    <a:cs typeface="Times New Roman" panose="02020603050405020304" pitchFamily="18" charset="0"/>
                                  </a:rPr>
                                  <m:t>x</m:t>
                                </m:r>
                              </m:e>
                              <m:sub>
                                <m:r>
                                  <a:rPr lang="el-GR" sz="2800">
                                    <a:effectLst/>
                                    <a:latin typeface="Cambria Math" panose="02040503050406030204" pitchFamily="18" charset="0"/>
                                    <a:ea typeface="Calibri" panose="020F0502020204030204" pitchFamily="34" charset="0"/>
                                    <a:cs typeface="Times New Roman" panose="02020603050405020304" pitchFamily="18" charset="0"/>
                                  </a:rPr>
                                  <m:t>1</m:t>
                                </m:r>
                              </m:sub>
                            </m:sSub>
                            <m:r>
                              <a:rPr lang="el-GR" sz="28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800" i="1">
                                    <a:effectLst/>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l-GR" sz="2800">
                                    <a:effectLst/>
                                    <a:latin typeface="Cambria Math" panose="02040503050406030204" pitchFamily="18" charset="0"/>
                                    <a:ea typeface="Calibri" panose="020F0502020204030204" pitchFamily="34" charset="0"/>
                                    <a:cs typeface="Times New Roman" panose="02020603050405020304" pitchFamily="18" charset="0"/>
                                  </a:rPr>
                                  <m:t>x</m:t>
                                </m:r>
                              </m:e>
                              <m:sub>
                                <m:r>
                                  <a:rPr lang="el-GR" sz="2800">
                                    <a:effectLst/>
                                    <a:latin typeface="Cambria Math" panose="02040503050406030204" pitchFamily="18" charset="0"/>
                                    <a:ea typeface="Calibri" panose="020F0502020204030204" pitchFamily="34" charset="0"/>
                                    <a:cs typeface="Times New Roman" panose="02020603050405020304" pitchFamily="18" charset="0"/>
                                  </a:rPr>
                                  <m:t>2</m:t>
                                </m:r>
                              </m:sub>
                            </m:sSub>
                            <m:r>
                              <a:rPr lang="el-GR" sz="28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800" i="1">
                                    <a:effectLst/>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l-GR" sz="2800">
                                    <a:effectLst/>
                                    <a:latin typeface="Cambria Math" panose="02040503050406030204" pitchFamily="18" charset="0"/>
                                    <a:ea typeface="Calibri" panose="020F0502020204030204" pitchFamily="34" charset="0"/>
                                    <a:cs typeface="Times New Roman" panose="02020603050405020304" pitchFamily="18" charset="0"/>
                                  </a:rPr>
                                  <m:t>x</m:t>
                                </m:r>
                              </m:e>
                              <m:sub>
                                <m:r>
                                  <m:rPr>
                                    <m:sty m:val="p"/>
                                  </m:rPr>
                                  <a:rPr lang="el-GR" sz="2800">
                                    <a:effectLst/>
                                    <a:latin typeface="Cambria Math" panose="02040503050406030204" pitchFamily="18" charset="0"/>
                                    <a:ea typeface="Calibri" panose="020F0502020204030204" pitchFamily="34" charset="0"/>
                                    <a:cs typeface="Times New Roman" panose="02020603050405020304" pitchFamily="18" charset="0"/>
                                  </a:rPr>
                                  <m:t>N</m:t>
                                </m:r>
                              </m:sub>
                            </m:sSub>
                          </m:e>
                        </m:d>
                      </m:num>
                      <m:den>
                        <m:r>
                          <m:rPr>
                            <m:sty m:val="p"/>
                          </m:rPr>
                          <a:rPr lang="el-GR" sz="2800">
                            <a:effectLst/>
                            <a:latin typeface="Cambria Math" panose="02040503050406030204" pitchFamily="18" charset="0"/>
                            <a:ea typeface="Calibri" panose="020F0502020204030204" pitchFamily="34" charset="0"/>
                            <a:cs typeface="Times New Roman" panose="02020603050405020304" pitchFamily="18" charset="0"/>
                          </a:rPr>
                          <m:t>N</m:t>
                        </m:r>
                      </m:den>
                    </m:f>
                  </m:oMath>
                </a14:m>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3797" name="Text Box 5">
                <a:extLst>
                  <a:ext uri="{FF2B5EF4-FFF2-40B4-BE49-F238E27FC236}">
                    <a16:creationId xmlns:a16="http://schemas.microsoft.com/office/drawing/2014/main" id="{FC3B6502-9F9F-4F21-BA9A-188B8B16F640}"/>
                  </a:ext>
                </a:extLst>
              </p:cNvPr>
              <p:cNvSpPr txBox="1">
                <a:spLocks noRot="1" noChangeAspect="1" noMove="1" noResize="1" noEditPoints="1" noAdjustHandles="1" noChangeArrowheads="1" noChangeShapeType="1" noTextEdit="1"/>
              </p:cNvSpPr>
              <p:nvPr/>
            </p:nvSpPr>
            <p:spPr bwMode="auto">
              <a:xfrm>
                <a:off x="251842" y="1635688"/>
                <a:ext cx="8712646" cy="4688912"/>
              </a:xfrm>
              <a:prstGeom prst="rect">
                <a:avLst/>
              </a:prstGeom>
              <a:blipFill>
                <a:blip r:embed="rId2"/>
                <a:stretch>
                  <a:fillRect/>
                </a:stretch>
              </a:blipFill>
              <a:ln>
                <a:headEnd type="none" w="sm" len="sm"/>
                <a:tailEnd type="none" w="sm" len="sm"/>
              </a:ln>
            </p:spPr>
            <p:txBody>
              <a:bodyPr/>
              <a:lstStyle/>
              <a:p>
                <a:r>
                  <a:rPr lang="el-GR">
                    <a:noFill/>
                  </a:rPr>
                  <a:t> </a:t>
                </a:r>
              </a:p>
            </p:txBody>
          </p:sp>
        </mc:Fallback>
      </mc:AlternateContent>
      <p:sp>
        <p:nvSpPr>
          <p:cNvPr id="2" name="Θέση υποσέλιδου 1">
            <a:extLst>
              <a:ext uri="{FF2B5EF4-FFF2-40B4-BE49-F238E27FC236}">
                <a16:creationId xmlns:a16="http://schemas.microsoft.com/office/drawing/2014/main" id="{6AEDAB7E-8EC1-4181-B466-06AAF4B57856}"/>
              </a:ext>
            </a:extLst>
          </p:cNvPr>
          <p:cNvSpPr>
            <a:spLocks noGrp="1"/>
          </p:cNvSpPr>
          <p:nvPr>
            <p:ph type="ftr" sz="quarter" idx="11"/>
          </p:nvPr>
        </p:nvSpPr>
        <p:spPr>
          <a:xfrm>
            <a:off x="179512" y="6381328"/>
            <a:ext cx="2520280" cy="457200"/>
          </a:xfrm>
          <a:noFill/>
        </p:spPr>
        <p:style>
          <a:lnRef idx="1">
            <a:schemeClr val="dk1"/>
          </a:lnRef>
          <a:fillRef idx="2">
            <a:schemeClr val="dk1"/>
          </a:fillRef>
          <a:effectRef idx="1">
            <a:schemeClr val="dk1"/>
          </a:effectRef>
          <a:fontRef idx="minor">
            <a:schemeClr val="dk1"/>
          </a:fontRef>
        </p:style>
        <p:txBody>
          <a:bodyPr/>
          <a:lstStyle/>
          <a:p>
            <a:pPr algn="l">
              <a:defRPr/>
            </a:pPr>
            <a:r>
              <a:rPr lang="el-GR" dirty="0"/>
              <a:t>Πανεπιστήμιο Δυτικής </a:t>
            </a:r>
            <a:r>
              <a:rPr lang="el-GR" sz="1200" dirty="0"/>
              <a:t>Αττικής</a:t>
            </a:r>
            <a:r>
              <a:rPr lang="el-GR" dirty="0"/>
              <a:t> </a:t>
            </a:r>
          </a:p>
          <a:p>
            <a:pPr algn="l">
              <a:defRPr/>
            </a:pPr>
            <a:r>
              <a:rPr lang="el-GR" dirty="0"/>
              <a:t>Μ.ΠΗΛΑΚΟΥΤΑ</a:t>
            </a:r>
          </a:p>
        </p:txBody>
      </p:sp>
      <p:sp>
        <p:nvSpPr>
          <p:cNvPr id="3" name="Θέση αριθμού διαφάνειας 2">
            <a:extLst>
              <a:ext uri="{FF2B5EF4-FFF2-40B4-BE49-F238E27FC236}">
                <a16:creationId xmlns:a16="http://schemas.microsoft.com/office/drawing/2014/main" id="{05CFDFC7-51F4-4327-8516-EB925D60AD10}"/>
              </a:ext>
            </a:extLst>
          </p:cNvPr>
          <p:cNvSpPr>
            <a:spLocks noGrp="1"/>
          </p:cNvSpPr>
          <p:nvPr>
            <p:ph type="sldNum" sz="quarter" idx="12"/>
          </p:nvPr>
        </p:nvSpPr>
        <p:spPr/>
        <p:txBody>
          <a:bodyPr/>
          <a:lstStyle/>
          <a:p>
            <a:fld id="{E0A06FC7-4A0C-4E1B-AC7F-AC56ACDCE180}" type="slidenum">
              <a:rPr lang="el-GR" altLang="el-GR" smtClean="0"/>
              <a:pPr/>
              <a:t>6</a:t>
            </a:fld>
            <a:endParaRPr lang="el-GR" altLang="el-GR"/>
          </a:p>
        </p:txBody>
      </p:sp>
    </p:spTree>
    <p:extLst>
      <p:ext uri="{BB962C8B-B14F-4D97-AF65-F5344CB8AC3E}">
        <p14:creationId xmlns:p14="http://schemas.microsoft.com/office/powerpoint/2010/main" val="1833184413"/>
      </p:ext>
    </p:extLst>
  </p:cSld>
  <p:clrMapOvr>
    <a:masterClrMapping/>
  </p:clrMapOvr>
  <p:transition advTm="5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descr="Large confetti">
            <a:extLst>
              <a:ext uri="{FF2B5EF4-FFF2-40B4-BE49-F238E27FC236}">
                <a16:creationId xmlns:a16="http://schemas.microsoft.com/office/drawing/2014/main" id="{EB4A5A90-47A1-4D21-AA8B-03A05DC9DC3A}"/>
              </a:ext>
            </a:extLst>
          </p:cNvPr>
          <p:cNvSpPr>
            <a:spLocks noGrp="1" noChangeArrowheads="1"/>
          </p:cNvSpPr>
          <p:nvPr>
            <p:ph type="title"/>
          </p:nvPr>
        </p:nvSpPr>
        <p:spPr>
          <a:xfrm>
            <a:off x="1116013" y="332656"/>
            <a:ext cx="7772400" cy="1143000"/>
          </a:xfrm>
        </p:spPr>
        <p:txBody>
          <a:bodyPr/>
          <a:lstStyle/>
          <a:p>
            <a:pPr marL="342900" indent="-342900"/>
            <a:r>
              <a:rPr lang="el-GR" altLang="el-GR" sz="4000" dirty="0">
                <a:solidFill>
                  <a:srgbClr val="FFFFE9"/>
                </a:solidFill>
              </a:rPr>
              <a:t>ΣΤΑΤΙΣΤΙΚΗ ΕΠΕΞΕΡΓΑΣΙΑ ΤΥΧΑΙΩΝ ΣΦΑΛΜΑΤΩΝ</a:t>
            </a:r>
            <a:endParaRPr lang="el-GR" altLang="el-GR" sz="4000" dirty="0">
              <a:solidFill>
                <a:schemeClr val="bg1"/>
              </a:solidFill>
            </a:endParaRPr>
          </a:p>
        </p:txBody>
      </p:sp>
      <p:sp>
        <p:nvSpPr>
          <p:cNvPr id="3078" name="Text Box 5">
            <a:extLst>
              <a:ext uri="{FF2B5EF4-FFF2-40B4-BE49-F238E27FC236}">
                <a16:creationId xmlns:a16="http://schemas.microsoft.com/office/drawing/2014/main" id="{DE3E0606-CE18-47C0-A8E1-D4F0922D1094}"/>
              </a:ext>
            </a:extLst>
          </p:cNvPr>
          <p:cNvSpPr txBox="1">
            <a:spLocks noChangeArrowheads="1"/>
          </p:cNvSpPr>
          <p:nvPr/>
        </p:nvSpPr>
        <p:spPr bwMode="auto">
          <a:xfrm>
            <a:off x="179512" y="1743199"/>
            <a:ext cx="88569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l-GR" altLang="el-GR"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ahoma" panose="020B0604030504040204" pitchFamily="34" charset="0"/>
                <a:ea typeface="Tahoma" panose="020B0604030504040204" pitchFamily="34" charset="0"/>
                <a:cs typeface="Tahoma" panose="020B0604030504040204" pitchFamily="34" charset="0"/>
              </a:rPr>
              <a:t>ΤΥΠΙΚΗ ΑΠΟΚΛΙΣΗ Ή ΤΥΠΙΚΟ ΣΦΑΛΜΑ ΜΕΣΗΣ ΤΙΜΗΣ</a:t>
            </a:r>
          </a:p>
        </p:txBody>
      </p:sp>
      <p:sp>
        <p:nvSpPr>
          <p:cNvPr id="3079" name="Text Box 7">
            <a:extLst>
              <a:ext uri="{FF2B5EF4-FFF2-40B4-BE49-F238E27FC236}">
                <a16:creationId xmlns:a16="http://schemas.microsoft.com/office/drawing/2014/main" id="{03399210-8FA5-46D8-AA01-3BE80A0E11B7}"/>
              </a:ext>
            </a:extLst>
          </p:cNvPr>
          <p:cNvSpPr txBox="1">
            <a:spLocks noChangeArrowheads="1"/>
          </p:cNvSpPr>
          <p:nvPr/>
        </p:nvSpPr>
        <p:spPr bwMode="auto">
          <a:xfrm>
            <a:off x="331912" y="5381194"/>
            <a:ext cx="8964488"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342900" indent="-342900">
              <a:spcBef>
                <a:spcPct val="50000"/>
              </a:spcBef>
              <a:buFont typeface="Arial" panose="020B0604020202020204" pitchFamily="34" charset="0"/>
              <a:buChar char="•"/>
            </a:pPr>
            <a:r>
              <a:rPr lang="el-GR" altLang="el-GR" sz="2000" dirty="0">
                <a:solidFill>
                  <a:schemeClr val="bg1"/>
                </a:solidFill>
              </a:rPr>
              <a:t>Καθορίζει την ακρίβεια μίας σειράς μετρήσεων</a:t>
            </a:r>
          </a:p>
          <a:p>
            <a:pPr>
              <a:spcBef>
                <a:spcPct val="50000"/>
              </a:spcBef>
            </a:pPr>
            <a:r>
              <a:rPr lang="el-GR" altLang="el-GR" sz="2000" dirty="0">
                <a:solidFill>
                  <a:schemeClr val="bg1"/>
                </a:solidFill>
              </a:rPr>
              <a:t> </a:t>
            </a:r>
          </a:p>
        </p:txBody>
      </p:sp>
      <p:sp>
        <p:nvSpPr>
          <p:cNvPr id="3080" name="Rectangle 11">
            <a:extLst>
              <a:ext uri="{FF2B5EF4-FFF2-40B4-BE49-F238E27FC236}">
                <a16:creationId xmlns:a16="http://schemas.microsoft.com/office/drawing/2014/main" id="{326F6541-C7B5-428C-9116-9A2260F4BD0E}"/>
              </a:ext>
            </a:extLst>
          </p:cNvPr>
          <p:cNvSpPr>
            <a:spLocks noChangeArrowheads="1"/>
          </p:cNvSpPr>
          <p:nvPr/>
        </p:nvSpPr>
        <p:spPr bwMode="auto">
          <a:xfrm>
            <a:off x="2857500" y="3071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l-GR" altLang="el-GR"/>
          </a:p>
        </p:txBody>
      </p:sp>
      <p:sp>
        <p:nvSpPr>
          <p:cNvPr id="3081" name="Rectangle 12">
            <a:extLst>
              <a:ext uri="{FF2B5EF4-FFF2-40B4-BE49-F238E27FC236}">
                <a16:creationId xmlns:a16="http://schemas.microsoft.com/office/drawing/2014/main" id="{61ECC05F-F59A-4D02-A75E-08E6D9D39A01}"/>
              </a:ext>
            </a:extLst>
          </p:cNvPr>
          <p:cNvSpPr>
            <a:spLocks noChangeArrowheads="1"/>
          </p:cNvSpPr>
          <p:nvPr/>
        </p:nvSpPr>
        <p:spPr bwMode="auto">
          <a:xfrm>
            <a:off x="395536" y="4600139"/>
            <a:ext cx="30107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l-GR" altLang="el-GR"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ahoma" panose="020B0604030504040204" pitchFamily="34" charset="0"/>
              </a:rPr>
              <a:t>ΣΧΕΤΙΚΟ ΣΦΑΛΜΑ</a:t>
            </a:r>
          </a:p>
        </p:txBody>
      </p:sp>
      <p:sp>
        <p:nvSpPr>
          <p:cNvPr id="3" name="Θέση υποσέλιδου 2">
            <a:extLst>
              <a:ext uri="{FF2B5EF4-FFF2-40B4-BE49-F238E27FC236}">
                <a16:creationId xmlns:a16="http://schemas.microsoft.com/office/drawing/2014/main" id="{766922D1-D792-4C86-8C23-3266915ABEEC}"/>
              </a:ext>
            </a:extLst>
          </p:cNvPr>
          <p:cNvSpPr>
            <a:spLocks noGrp="1"/>
          </p:cNvSpPr>
          <p:nvPr>
            <p:ph type="ftr" sz="quarter" idx="11"/>
          </p:nvPr>
        </p:nvSpPr>
        <p:spPr/>
        <p:txBody>
          <a:bodyPr/>
          <a:lstStyle/>
          <a:p>
            <a:pPr>
              <a:defRPr/>
            </a:pPr>
            <a:r>
              <a:rPr lang="el-GR" dirty="0"/>
              <a:t>Πανεπιστήμιο Δυτικής Αττικής -Μ.ΠΗΛΑΚΟΥΤΑ</a:t>
            </a:r>
          </a:p>
        </p:txBody>
      </p:sp>
      <p:sp>
        <p:nvSpPr>
          <p:cNvPr id="4" name="Θέση αριθμού διαφάνειας 3">
            <a:extLst>
              <a:ext uri="{FF2B5EF4-FFF2-40B4-BE49-F238E27FC236}">
                <a16:creationId xmlns:a16="http://schemas.microsoft.com/office/drawing/2014/main" id="{0D571F8E-FB1F-41E1-8F38-97D613D3D3B0}"/>
              </a:ext>
            </a:extLst>
          </p:cNvPr>
          <p:cNvSpPr>
            <a:spLocks noGrp="1"/>
          </p:cNvSpPr>
          <p:nvPr>
            <p:ph type="sldNum" sz="quarter" idx="12"/>
          </p:nvPr>
        </p:nvSpPr>
        <p:spPr/>
        <p:txBody>
          <a:bodyPr/>
          <a:lstStyle/>
          <a:p>
            <a:fld id="{E0A06FC7-4A0C-4E1B-AC7F-AC56ACDCE180}" type="slidenum">
              <a:rPr lang="el-GR" altLang="el-GR" smtClean="0"/>
              <a:pPr/>
              <a:t>7</a:t>
            </a:fld>
            <a:endParaRPr lang="el-GR" altLang="el-G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CBCDF533-BF8D-EF15-B080-C22A9BA74C2B}"/>
                  </a:ext>
                </a:extLst>
              </p:cNvPr>
              <p:cNvSpPr txBox="1"/>
              <p:nvPr/>
            </p:nvSpPr>
            <p:spPr>
              <a:xfrm>
                <a:off x="2123728" y="2204864"/>
                <a:ext cx="4320480" cy="1183529"/>
              </a:xfrm>
              <a:prstGeom prst="rect">
                <a:avLst/>
              </a:prstGeom>
              <a:solidFill>
                <a:schemeClr val="bg2">
                  <a:lumMod val="40000"/>
                  <a:lumOff val="60000"/>
                </a:schemeClr>
              </a:solid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kumimoji="0" lang="en-US" sz="2400" b="0" i="1" u="none" strike="noStrike" kern="1200" cap="none" spc="0" normalizeH="0" baseline="0" noProof="0" smtClean="0">
                              <a:ln>
                                <a:noFill/>
                              </a:ln>
                              <a:solidFill>
                                <a:srgbClr val="00264C"/>
                              </a:solidFill>
                              <a:effectLst/>
                              <a:uLnTx/>
                              <a:uFillTx/>
                              <a:latin typeface="Cambria Math" panose="02040503050406030204" pitchFamily="18" charset="0"/>
                              <a:ea typeface="+mn-ea"/>
                              <a:cs typeface="+mn-cs"/>
                            </a:rPr>
                          </m:ctrlPr>
                        </m:sSubPr>
                        <m:e>
                          <m:r>
                            <a:rPr kumimoji="0" lang="en-US"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𝝈</m:t>
                          </m:r>
                        </m:e>
                        <m:sub>
                          <m:acc>
                            <m:accPr>
                              <m:chr m:val="̅"/>
                              <m:ctrlPr>
                                <a:rPr kumimoji="0" lang="en-US" sz="2400" b="0" i="1" u="none" strike="noStrike" kern="1200" cap="none" spc="0" normalizeH="0" baseline="0" noProof="0">
                                  <a:ln>
                                    <a:noFill/>
                                  </a:ln>
                                  <a:solidFill>
                                    <a:srgbClr val="00264C"/>
                                  </a:solidFill>
                                  <a:effectLst/>
                                  <a:uLnTx/>
                                  <a:uFillTx/>
                                  <a:latin typeface="Cambria Math" panose="02040503050406030204" pitchFamily="18" charset="0"/>
                                  <a:ea typeface="+mn-ea"/>
                                  <a:cs typeface="+mn-cs"/>
                                </a:rPr>
                              </m:ctrlPr>
                            </m:accPr>
                            <m:e>
                              <m:r>
                                <a:rPr kumimoji="0" lang="en-US"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𝒙</m:t>
                              </m:r>
                            </m:e>
                          </m:acc>
                        </m:sub>
                      </m:sSub>
                      <m:r>
                        <a:rPr kumimoji="0" lang="en-US"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 </m:t>
                      </m:r>
                      <m:bar>
                        <m:barPr>
                          <m:ctrlPr>
                            <a:rPr kumimoji="0" lang="en-US" sz="2400" b="0" i="1" u="none" strike="noStrike" kern="1200" cap="none" spc="0" normalizeH="0" baseline="0" noProof="0" smtClean="0">
                              <a:ln>
                                <a:noFill/>
                              </a:ln>
                              <a:solidFill>
                                <a:srgbClr val="00264C"/>
                              </a:solidFill>
                              <a:effectLst/>
                              <a:uLnTx/>
                              <a:uFillTx/>
                              <a:latin typeface="Cambria Math" panose="02040503050406030204" pitchFamily="18" charset="0"/>
                              <a:ea typeface="+mn-ea"/>
                              <a:cs typeface="+mn-cs"/>
                            </a:rPr>
                          </m:ctrlPr>
                        </m:barPr>
                        <m:e>
                          <m:r>
                            <a:rPr kumimoji="0" lang="el-GR" sz="2400" b="0" i="1" u="none" strike="noStrike" kern="1200" cap="none" spc="0" normalizeH="0" baseline="0" noProof="0" smtClean="0">
                              <a:ln>
                                <a:noFill/>
                              </a:ln>
                              <a:solidFill>
                                <a:srgbClr val="00264C"/>
                              </a:solidFill>
                              <a:effectLst/>
                              <a:uLnTx/>
                              <a:uFillTx/>
                              <a:latin typeface="Cambria Math" panose="02040503050406030204" pitchFamily="18" charset="0"/>
                              <a:ea typeface="+mn-ea"/>
                              <a:cs typeface="+mn-cs"/>
                            </a:rPr>
                            <m:t>+</m:t>
                          </m:r>
                        </m:e>
                      </m:bar>
                      <m:rad>
                        <m:radPr>
                          <m:degHide m:val="on"/>
                          <m:ctrlPr>
                            <a:rPr kumimoji="0" lang="en-US" sz="2400" b="0" i="1" u="none" strike="noStrike" kern="1200" cap="none" spc="0" normalizeH="0" baseline="0" noProof="0">
                              <a:ln>
                                <a:noFill/>
                              </a:ln>
                              <a:solidFill>
                                <a:srgbClr val="00264C"/>
                              </a:solidFill>
                              <a:effectLst/>
                              <a:uLnTx/>
                              <a:uFillTx/>
                              <a:latin typeface="Cambria Math" panose="02040503050406030204" pitchFamily="18" charset="0"/>
                              <a:ea typeface="+mn-ea"/>
                              <a:cs typeface="+mn-cs"/>
                            </a:rPr>
                          </m:ctrlPr>
                        </m:radPr>
                        <m:deg/>
                        <m:e>
                          <m:f>
                            <m:fPr>
                              <m:ctrlPr>
                                <a:rPr kumimoji="0" lang="en-US" sz="2400" b="0" i="1" u="none" strike="noStrike" kern="1200" cap="none" spc="0" normalizeH="0" baseline="0" noProof="0">
                                  <a:ln>
                                    <a:noFill/>
                                  </a:ln>
                                  <a:solidFill>
                                    <a:srgbClr val="00264C"/>
                                  </a:solidFill>
                                  <a:effectLst/>
                                  <a:uLnTx/>
                                  <a:uFillTx/>
                                  <a:latin typeface="Cambria Math" panose="02040503050406030204" pitchFamily="18" charset="0"/>
                                  <a:ea typeface="+mn-ea"/>
                                  <a:cs typeface="+mn-cs"/>
                                </a:rPr>
                              </m:ctrlPr>
                            </m:fPr>
                            <m:num>
                              <m:nary>
                                <m:naryPr>
                                  <m:chr m:val="∑"/>
                                  <m:limLoc m:val="undOvr"/>
                                  <m:ctrlPr>
                                    <a:rPr kumimoji="0" lang="en-US" sz="2400" b="0" i="1" u="none" strike="noStrike" kern="1200" cap="none" spc="0" normalizeH="0" baseline="0" noProof="0">
                                      <a:ln>
                                        <a:noFill/>
                                      </a:ln>
                                      <a:solidFill>
                                        <a:srgbClr val="00264C"/>
                                      </a:solidFill>
                                      <a:effectLst/>
                                      <a:uLnTx/>
                                      <a:uFillTx/>
                                      <a:latin typeface="Cambria Math" panose="02040503050406030204" pitchFamily="18" charset="0"/>
                                      <a:ea typeface="+mn-ea"/>
                                      <a:cs typeface="+mn-cs"/>
                                    </a:rPr>
                                  </m:ctrlPr>
                                </m:naryPr>
                                <m:sub>
                                  <m:r>
                                    <a:rPr kumimoji="0" lang="en-US"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𝒊</m:t>
                                  </m:r>
                                  <m:r>
                                    <a:rPr kumimoji="0" lang="en-US"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m:t>
                                  </m:r>
                                  <m:r>
                                    <a:rPr kumimoji="0" lang="en-US"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𝟏</m:t>
                                  </m:r>
                                </m:sub>
                                <m:sup>
                                  <m:r>
                                    <a:rPr kumimoji="0" lang="en-US"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𝜨</m:t>
                                  </m:r>
                                </m:sup>
                                <m:e>
                                  <m:sSup>
                                    <m:sSupPr>
                                      <m:ctrlPr>
                                        <a:rPr kumimoji="0" lang="en-US" sz="2400" b="0" i="1" u="none" strike="noStrike" kern="1200" cap="none" spc="0" normalizeH="0" baseline="0" noProof="0">
                                          <a:ln>
                                            <a:noFill/>
                                          </a:ln>
                                          <a:solidFill>
                                            <a:srgbClr val="00264C"/>
                                          </a:solidFill>
                                          <a:effectLst/>
                                          <a:uLnTx/>
                                          <a:uFillTx/>
                                          <a:latin typeface="Cambria Math" panose="02040503050406030204" pitchFamily="18" charset="0"/>
                                          <a:ea typeface="+mn-ea"/>
                                          <a:cs typeface="+mn-cs"/>
                                        </a:rPr>
                                      </m:ctrlPr>
                                    </m:sSupPr>
                                    <m:e>
                                      <m:r>
                                        <a:rPr kumimoji="0" lang="en-US"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m:t>
                                      </m:r>
                                      <m:acc>
                                        <m:accPr>
                                          <m:chr m:val="̅"/>
                                          <m:ctrlPr>
                                            <a:rPr kumimoji="0" lang="en-US" sz="2400" b="0" i="1" u="none" strike="noStrike" kern="1200" cap="none" spc="0" normalizeH="0" baseline="0" noProof="0">
                                              <a:ln>
                                                <a:noFill/>
                                              </a:ln>
                                              <a:solidFill>
                                                <a:srgbClr val="00264C"/>
                                              </a:solidFill>
                                              <a:effectLst/>
                                              <a:uLnTx/>
                                              <a:uFillTx/>
                                              <a:latin typeface="Cambria Math" panose="02040503050406030204" pitchFamily="18" charset="0"/>
                                              <a:ea typeface="+mn-ea"/>
                                              <a:cs typeface="+mn-cs"/>
                                            </a:rPr>
                                          </m:ctrlPr>
                                        </m:accPr>
                                        <m:e>
                                          <m:r>
                                            <a:rPr kumimoji="0" lang="en-US"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𝒙</m:t>
                                          </m:r>
                                        </m:e>
                                      </m:acc>
                                      <m:r>
                                        <a:rPr kumimoji="0" lang="en-US"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m:t>
                                      </m:r>
                                      <m:sSub>
                                        <m:sSubPr>
                                          <m:ctrlPr>
                                            <a:rPr kumimoji="0" lang="en-US" sz="2400" b="0" i="1" u="none" strike="noStrike" kern="1200" cap="none" spc="0" normalizeH="0" baseline="0" noProof="0">
                                              <a:ln>
                                                <a:noFill/>
                                              </a:ln>
                                              <a:solidFill>
                                                <a:srgbClr val="00264C"/>
                                              </a:solidFill>
                                              <a:effectLst/>
                                              <a:uLnTx/>
                                              <a:uFillTx/>
                                              <a:latin typeface="Cambria Math" panose="02040503050406030204" pitchFamily="18" charset="0"/>
                                              <a:ea typeface="+mn-ea"/>
                                              <a:cs typeface="+mn-cs"/>
                                            </a:rPr>
                                          </m:ctrlPr>
                                        </m:sSubPr>
                                        <m:e>
                                          <m:r>
                                            <a:rPr kumimoji="0" lang="en-US"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𝒙</m:t>
                                          </m:r>
                                        </m:e>
                                        <m:sub>
                                          <m:r>
                                            <a:rPr kumimoji="0" lang="en-US"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𝒊</m:t>
                                          </m:r>
                                        </m:sub>
                                      </m:sSub>
                                      <m:r>
                                        <a:rPr kumimoji="0" lang="en-US"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m:t>
                                      </m:r>
                                    </m:e>
                                    <m:sup>
                                      <m:r>
                                        <a:rPr kumimoji="0" lang="en-US"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𝟐</m:t>
                                      </m:r>
                                    </m:sup>
                                  </m:sSup>
                                </m:e>
                              </m:nary>
                            </m:num>
                            <m:den>
                              <m:r>
                                <a:rPr kumimoji="0" lang="en-US"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𝑵</m:t>
                              </m:r>
                              <m:r>
                                <a:rPr kumimoji="0" lang="en-US"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m:t>
                              </m:r>
                              <m:r>
                                <a:rPr kumimoji="0" lang="en-US"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𝑵</m:t>
                              </m:r>
                              <m:r>
                                <a:rPr kumimoji="0" lang="en-US"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m:t>
                              </m:r>
                              <m:r>
                                <a:rPr kumimoji="0" lang="en-US"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𝟏</m:t>
                              </m:r>
                              <m:r>
                                <a:rPr kumimoji="0" lang="en-US"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m:t>
                              </m:r>
                            </m:den>
                          </m:f>
                        </m:e>
                      </m:rad>
                    </m:oMath>
                  </m:oMathPara>
                </a14:m>
                <a:endParaRPr lang="el-GR" dirty="0"/>
              </a:p>
            </p:txBody>
          </p:sp>
        </mc:Choice>
        <mc:Fallback xmlns="">
          <p:sp>
            <p:nvSpPr>
              <p:cNvPr id="5" name="TextBox 4">
                <a:extLst>
                  <a:ext uri="{FF2B5EF4-FFF2-40B4-BE49-F238E27FC236}">
                    <a16:creationId xmlns:a16="http://schemas.microsoft.com/office/drawing/2014/main" id="{CBCDF533-BF8D-EF15-B080-C22A9BA74C2B}"/>
                  </a:ext>
                </a:extLst>
              </p:cNvPr>
              <p:cNvSpPr txBox="1">
                <a:spLocks noRot="1" noChangeAspect="1" noMove="1" noResize="1" noEditPoints="1" noAdjustHandles="1" noChangeArrowheads="1" noChangeShapeType="1" noTextEdit="1"/>
              </p:cNvSpPr>
              <p:nvPr/>
            </p:nvSpPr>
            <p:spPr>
              <a:xfrm>
                <a:off x="2123728" y="2204864"/>
                <a:ext cx="4320480" cy="1183529"/>
              </a:xfrm>
              <a:prstGeom prst="rect">
                <a:avLst/>
              </a:prstGeom>
              <a:blipFill>
                <a:blip r:embed="rId2"/>
                <a:stretch>
                  <a:fillRect/>
                </a:stretch>
              </a:blipFill>
            </p:spPr>
            <p:txBody>
              <a:bodyPr/>
              <a:lstStyle/>
              <a:p>
                <a:r>
                  <a:rPr lang="el-GR">
                    <a:noFill/>
                  </a:rPr>
                  <a:t> </a:t>
                </a:r>
              </a:p>
            </p:txBody>
          </p:sp>
        </mc:Fallback>
      </mc:AlternateContent>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B564AD30-4DD6-4588-34B4-B2F09135AE5A}"/>
                  </a:ext>
                </a:extLst>
              </p:cNvPr>
              <p:cNvSpPr txBox="1"/>
              <p:nvPr/>
            </p:nvSpPr>
            <p:spPr>
              <a:xfrm>
                <a:off x="3563888" y="4467121"/>
                <a:ext cx="3163066" cy="727700"/>
              </a:xfrm>
              <a:prstGeom prst="rect">
                <a:avLst/>
              </a:prstGeom>
              <a:solidFill>
                <a:schemeClr val="tx2">
                  <a:lumMod val="40000"/>
                  <a:lumOff val="6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2400" b="0" i="1" u="none" strike="noStrike" kern="1200" cap="none" spc="0" normalizeH="0" baseline="0" noProof="0" smtClean="0">
                              <a:ln>
                                <a:noFill/>
                              </a:ln>
                              <a:solidFill>
                                <a:srgbClr val="00264C"/>
                              </a:solidFill>
                              <a:effectLst/>
                              <a:uLnTx/>
                              <a:uFillTx/>
                              <a:latin typeface="Cambria Math" panose="02040503050406030204" pitchFamily="18" charset="0"/>
                              <a:ea typeface="+mn-ea"/>
                              <a:cs typeface="+mn-cs"/>
                            </a:rPr>
                          </m:ctrlPr>
                        </m:sSubPr>
                        <m:e>
                          <m:r>
                            <a:rPr kumimoji="0" lang="el-GR"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𝝈</m:t>
                          </m:r>
                        </m:e>
                        <m:sub>
                          <m:r>
                            <a:rPr kumimoji="0" lang="el-GR"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𝝈𝝌</m:t>
                          </m:r>
                        </m:sub>
                      </m:sSub>
                      <m:r>
                        <a:rPr kumimoji="0" lang="el-GR"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 </m:t>
                      </m:r>
                      <m:f>
                        <m:fPr>
                          <m:ctrlPr>
                            <a:rPr kumimoji="0" lang="en-US" sz="2400" b="0" i="1" u="none" strike="noStrike" kern="1200" cap="none" spc="0" normalizeH="0" baseline="0" noProof="0">
                              <a:ln>
                                <a:noFill/>
                              </a:ln>
                              <a:solidFill>
                                <a:srgbClr val="00264C"/>
                              </a:solidFill>
                              <a:effectLst/>
                              <a:uLnTx/>
                              <a:uFillTx/>
                              <a:latin typeface="Cambria Math" panose="02040503050406030204" pitchFamily="18" charset="0"/>
                              <a:ea typeface="+mn-ea"/>
                              <a:cs typeface="+mn-cs"/>
                            </a:rPr>
                          </m:ctrlPr>
                        </m:fPr>
                        <m:num>
                          <m:sSub>
                            <m:sSubPr>
                              <m:ctrlPr>
                                <a:rPr kumimoji="0" lang="en-US" sz="2400" b="0" i="1" u="none" strike="noStrike" kern="1200" cap="none" spc="0" normalizeH="0" baseline="0" noProof="0">
                                  <a:ln>
                                    <a:noFill/>
                                  </a:ln>
                                  <a:solidFill>
                                    <a:srgbClr val="00264C"/>
                                  </a:solidFill>
                                  <a:effectLst/>
                                  <a:uLnTx/>
                                  <a:uFillTx/>
                                  <a:latin typeface="Cambria Math" panose="02040503050406030204" pitchFamily="18" charset="0"/>
                                  <a:ea typeface="+mn-ea"/>
                                  <a:cs typeface="+mn-cs"/>
                                </a:rPr>
                              </m:ctrlPr>
                            </m:sSubPr>
                            <m:e>
                              <m:r>
                                <a:rPr kumimoji="0" lang="el-GR"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𝝈</m:t>
                              </m:r>
                            </m:e>
                            <m:sub>
                              <m:acc>
                                <m:accPr>
                                  <m:chr m:val="̅"/>
                                  <m:ctrlPr>
                                    <a:rPr kumimoji="0" lang="en-US" sz="2400" b="0" i="1" u="none" strike="noStrike" kern="1200" cap="none" spc="0" normalizeH="0" baseline="0" noProof="0">
                                      <a:ln>
                                        <a:noFill/>
                                      </a:ln>
                                      <a:solidFill>
                                        <a:srgbClr val="00264C"/>
                                      </a:solidFill>
                                      <a:effectLst/>
                                      <a:uLnTx/>
                                      <a:uFillTx/>
                                      <a:latin typeface="Cambria Math" panose="02040503050406030204" pitchFamily="18" charset="0"/>
                                      <a:ea typeface="+mn-ea"/>
                                      <a:cs typeface="+mn-cs"/>
                                    </a:rPr>
                                  </m:ctrlPr>
                                </m:accPr>
                                <m:e>
                                  <m:r>
                                    <a:rPr kumimoji="0" lang="el-GR"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𝒙</m:t>
                                  </m:r>
                                </m:e>
                              </m:acc>
                            </m:sub>
                          </m:sSub>
                        </m:num>
                        <m:den>
                          <m:acc>
                            <m:accPr>
                              <m:chr m:val="̅"/>
                              <m:ctrlPr>
                                <a:rPr kumimoji="0" lang="en-US" sz="2400" b="0" i="1" u="none" strike="noStrike" kern="1200" cap="none" spc="0" normalizeH="0" baseline="0" noProof="0">
                                  <a:ln>
                                    <a:noFill/>
                                  </a:ln>
                                  <a:solidFill>
                                    <a:srgbClr val="00264C"/>
                                  </a:solidFill>
                                  <a:effectLst/>
                                  <a:uLnTx/>
                                  <a:uFillTx/>
                                  <a:latin typeface="Cambria Math" panose="02040503050406030204" pitchFamily="18" charset="0"/>
                                  <a:ea typeface="+mn-ea"/>
                                  <a:cs typeface="+mn-cs"/>
                                </a:rPr>
                              </m:ctrlPr>
                            </m:accPr>
                            <m:e>
                              <m:r>
                                <a:rPr kumimoji="0" lang="el-GR"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𝒙</m:t>
                              </m:r>
                            </m:e>
                          </m:acc>
                        </m:den>
                      </m:f>
                      <m:r>
                        <a:rPr kumimoji="0" lang="el-GR"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 ∙</m:t>
                      </m:r>
                      <m:r>
                        <a:rPr kumimoji="0" lang="el-GR"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𝟏𝟎𝟎</m:t>
                      </m:r>
                      <m:r>
                        <a:rPr kumimoji="0" lang="el-GR" sz="2400" b="0" i="0" u="none" strike="noStrike" kern="1200" cap="none" spc="0" normalizeH="0" baseline="0" noProof="0">
                          <a:ln>
                            <a:noFill/>
                          </a:ln>
                          <a:solidFill>
                            <a:srgbClr val="00264C"/>
                          </a:solidFill>
                          <a:effectLst/>
                          <a:uLnTx/>
                          <a:uFillTx/>
                          <a:latin typeface="Cambria Math" panose="02040503050406030204" pitchFamily="18" charset="0"/>
                          <a:ea typeface="+mn-ea"/>
                          <a:cs typeface="+mn-cs"/>
                        </a:rPr>
                        <m:t>%</m:t>
                      </m:r>
                    </m:oMath>
                  </m:oMathPara>
                </a14:m>
                <a:endParaRPr kumimoji="0" lang="en-US" sz="2400" b="0" i="0" u="none" strike="noStrike" kern="1200" cap="none" spc="0" normalizeH="0" baseline="0" noProof="0" dirty="0">
                  <a:ln>
                    <a:noFill/>
                  </a:ln>
                  <a:solidFill>
                    <a:srgbClr val="00264C"/>
                  </a:solidFill>
                  <a:effectLst/>
                  <a:uLnTx/>
                  <a:uFillTx/>
                  <a:latin typeface="Times New Roman"/>
                  <a:ea typeface="+mn-ea"/>
                  <a:cs typeface="+mn-cs"/>
                </a:endParaRPr>
              </a:p>
            </p:txBody>
          </p:sp>
        </mc:Choice>
        <mc:Fallback>
          <p:sp>
            <p:nvSpPr>
              <p:cNvPr id="7" name="TextBox 6">
                <a:extLst>
                  <a:ext uri="{FF2B5EF4-FFF2-40B4-BE49-F238E27FC236}">
                    <a16:creationId xmlns:a16="http://schemas.microsoft.com/office/drawing/2014/main" id="{B564AD30-4DD6-4588-34B4-B2F09135AE5A}"/>
                  </a:ext>
                </a:extLst>
              </p:cNvPr>
              <p:cNvSpPr txBox="1">
                <a:spLocks noRot="1" noChangeAspect="1" noMove="1" noResize="1" noEditPoints="1" noAdjustHandles="1" noChangeArrowheads="1" noChangeShapeType="1" noTextEdit="1"/>
              </p:cNvSpPr>
              <p:nvPr/>
            </p:nvSpPr>
            <p:spPr>
              <a:xfrm>
                <a:off x="3563888" y="4467121"/>
                <a:ext cx="3163066" cy="727700"/>
              </a:xfrm>
              <a:prstGeom prst="rect">
                <a:avLst/>
              </a:prstGeom>
              <a:blipFill>
                <a:blip r:embed="rId3"/>
                <a:stretch>
                  <a:fillRect/>
                </a:stretch>
              </a:blipFill>
            </p:spPr>
            <p:txBody>
              <a:bodyPr/>
              <a:lstStyle/>
              <a:p>
                <a:r>
                  <a:rPr lang="el-GR">
                    <a:noFill/>
                  </a:rPr>
                  <a:t> </a:t>
                </a:r>
              </a:p>
            </p:txBody>
          </p:sp>
        </mc:Fallback>
      </mc:AlternateContent>
      <p:sp>
        <p:nvSpPr>
          <p:cNvPr id="8" name="Text Box 7">
            <a:extLst>
              <a:ext uri="{FF2B5EF4-FFF2-40B4-BE49-F238E27FC236}">
                <a16:creationId xmlns:a16="http://schemas.microsoft.com/office/drawing/2014/main" id="{29677A2D-EA53-AE84-2582-84C7AD2B2A66}"/>
              </a:ext>
            </a:extLst>
          </p:cNvPr>
          <p:cNvSpPr txBox="1">
            <a:spLocks noChangeArrowheads="1"/>
          </p:cNvSpPr>
          <p:nvPr/>
        </p:nvSpPr>
        <p:spPr bwMode="auto">
          <a:xfrm>
            <a:off x="331912" y="3581400"/>
            <a:ext cx="8964488"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342900" indent="-342900">
              <a:spcBef>
                <a:spcPct val="50000"/>
              </a:spcBef>
              <a:buFont typeface="Arial" panose="020B0604020202020204" pitchFamily="34" charset="0"/>
              <a:buChar char="•"/>
            </a:pPr>
            <a:r>
              <a:rPr lang="el-GR" altLang="el-GR" sz="2000" dirty="0">
                <a:solidFill>
                  <a:schemeClr val="bg1"/>
                </a:solidFill>
              </a:rPr>
              <a:t>Καθορίζει μία περιοχή στην οποία υπάρχει μεγάλη πιθανότητα να βρίσκεται η πραγματική τιμή του μετρούμενου μεγέθους (περίπου 67%)</a:t>
            </a:r>
          </a:p>
          <a:p>
            <a:pPr>
              <a:spcBef>
                <a:spcPct val="50000"/>
              </a:spcBef>
            </a:pPr>
            <a:r>
              <a:rPr lang="el-GR" altLang="el-GR" sz="2000" dirty="0">
                <a:solidFill>
                  <a:schemeClr val="bg1"/>
                </a:solidFill>
              </a:rPr>
              <a:t> </a:t>
            </a:r>
          </a:p>
        </p:txBody>
      </p:sp>
    </p:spTree>
    <p:extLst>
      <p:ext uri="{BB962C8B-B14F-4D97-AF65-F5344CB8AC3E}">
        <p14:creationId xmlns:p14="http://schemas.microsoft.com/office/powerpoint/2010/main" val="3662162738"/>
      </p:ext>
    </p:extLst>
  </p:cSld>
  <p:clrMapOvr>
    <a:masterClrMapping/>
  </p:clrMapOvr>
  <p:transition advTm="5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5" name="Table 4"/>
              <p:cNvGraphicFramePr>
                <a:graphicFrameLocks noGrp="1"/>
              </p:cNvGraphicFramePr>
              <p:nvPr/>
            </p:nvGraphicFramePr>
            <p:xfrm>
              <a:off x="2459347" y="1484784"/>
              <a:ext cx="4056274" cy="3928426"/>
            </p:xfrm>
            <a:graphic>
              <a:graphicData uri="http://schemas.openxmlformats.org/drawingml/2006/table">
                <a:tbl>
                  <a:tblPr firstRow="1" firstCol="1" bandRow="1">
                    <a:tableStyleId>{00A15C55-8517-42AA-B614-E9B94910E393}</a:tableStyleId>
                  </a:tblPr>
                  <a:tblGrid>
                    <a:gridCol w="853838">
                      <a:extLst>
                        <a:ext uri="{9D8B030D-6E8A-4147-A177-3AD203B41FA5}">
                          <a16:colId xmlns:a16="http://schemas.microsoft.com/office/drawing/2014/main" val="20000"/>
                        </a:ext>
                      </a:extLst>
                    </a:gridCol>
                    <a:gridCol w="1067174">
                      <a:extLst>
                        <a:ext uri="{9D8B030D-6E8A-4147-A177-3AD203B41FA5}">
                          <a16:colId xmlns:a16="http://schemas.microsoft.com/office/drawing/2014/main" val="20001"/>
                        </a:ext>
                      </a:extLst>
                    </a:gridCol>
                    <a:gridCol w="1067631">
                      <a:extLst>
                        <a:ext uri="{9D8B030D-6E8A-4147-A177-3AD203B41FA5}">
                          <a16:colId xmlns:a16="http://schemas.microsoft.com/office/drawing/2014/main" val="20002"/>
                        </a:ext>
                      </a:extLst>
                    </a:gridCol>
                    <a:gridCol w="1067631">
                      <a:extLst>
                        <a:ext uri="{9D8B030D-6E8A-4147-A177-3AD203B41FA5}">
                          <a16:colId xmlns:a16="http://schemas.microsoft.com/office/drawing/2014/main" val="20003"/>
                        </a:ext>
                      </a:extLst>
                    </a:gridCol>
                  </a:tblGrid>
                  <a:tr h="697299">
                    <a:tc>
                      <a:txBody>
                        <a:bodyPr/>
                        <a:lstStyle/>
                        <a:p>
                          <a:pPr marL="0" marR="0" algn="ctr">
                            <a:lnSpc>
                              <a:spcPct val="107000"/>
                            </a:lnSpc>
                            <a:spcBef>
                              <a:spcPts val="0"/>
                            </a:spcBef>
                            <a:spcAft>
                              <a:spcPts val="0"/>
                            </a:spcAft>
                          </a:pPr>
                          <a:r>
                            <a:rPr lang="en-US" sz="2000" dirty="0">
                              <a:effectLst/>
                            </a:rPr>
                            <a:t>x</a:t>
                          </a:r>
                          <a:r>
                            <a:rPr lang="en-US" sz="2000" baseline="-25000" dirty="0">
                              <a:effectLst/>
                            </a:rPr>
                            <a:t>i</a:t>
                          </a:r>
                          <a:endParaRPr lang="en-US" sz="2000" dirty="0">
                            <a:effectLst/>
                          </a:endParaRPr>
                        </a:p>
                        <a:p>
                          <a:pPr marL="0" marR="0">
                            <a:lnSpc>
                              <a:spcPct val="107000"/>
                            </a:lnSpc>
                            <a:spcBef>
                              <a:spcPts val="0"/>
                            </a:spcBef>
                            <a:spcAft>
                              <a:spcPts val="0"/>
                            </a:spcAft>
                          </a:pPr>
                          <a:r>
                            <a:rPr lang="en-US" sz="1100" dirty="0">
                              <a:effectLst/>
                            </a:rPr>
                            <a:t> </a:t>
                          </a:r>
                        </a:p>
                        <a:p>
                          <a:pPr marL="0" marR="0" algn="r">
                            <a:lnSpc>
                              <a:spcPct val="107000"/>
                            </a:lnSpc>
                            <a:spcBef>
                              <a:spcPts val="0"/>
                            </a:spcBef>
                            <a:spcAft>
                              <a:spcPts val="0"/>
                            </a:spcAft>
                          </a:pPr>
                          <a:r>
                            <a:rPr lang="en-US" sz="1400" dirty="0">
                              <a:effectLst/>
                            </a:rPr>
                            <a:t>mm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acc>
                                  <m:accPr>
                                    <m:chr m:val="̅"/>
                                    <m:ctrlPr>
                                      <a:rPr lang="en-US" sz="2000" i="1">
                                        <a:effectLst/>
                                        <a:latin typeface="Cambria Math" panose="02040503050406030204" pitchFamily="18" charset="0"/>
                                      </a:rPr>
                                    </m:ctrlPr>
                                  </m:accPr>
                                  <m:e>
                                    <m:r>
                                      <m:rPr>
                                        <m:sty m:val="p"/>
                                      </m:rPr>
                                      <a:rPr lang="en-US" sz="2000">
                                        <a:effectLst/>
                                        <a:latin typeface="Cambria Math" panose="02040503050406030204" pitchFamily="18" charset="0"/>
                                      </a:rPr>
                                      <m:t>x</m:t>
                                    </m:r>
                                  </m:e>
                                </m:acc>
                              </m:oMath>
                            </m:oMathPara>
                          </a14:m>
                          <a:endParaRPr lang="en-US" sz="2000" dirty="0">
                            <a:effectLst/>
                          </a:endParaRPr>
                        </a:p>
                        <a:p>
                          <a:pPr marL="0" marR="0">
                            <a:lnSpc>
                              <a:spcPct val="107000"/>
                            </a:lnSpc>
                            <a:spcBef>
                              <a:spcPts val="0"/>
                            </a:spcBef>
                            <a:spcAft>
                              <a:spcPts val="0"/>
                            </a:spcAft>
                          </a:pPr>
                          <a:r>
                            <a:rPr lang="en-US" sz="1100" dirty="0">
                              <a:effectLst/>
                            </a:rPr>
                            <a:t> </a:t>
                          </a:r>
                        </a:p>
                        <a:p>
                          <a:pPr marL="0" marR="0" algn="r">
                            <a:lnSpc>
                              <a:spcPct val="107000"/>
                            </a:lnSpc>
                            <a:spcBef>
                              <a:spcPts val="0"/>
                            </a:spcBef>
                            <a:spcAft>
                              <a:spcPts val="0"/>
                            </a:spcAft>
                          </a:pPr>
                          <a:r>
                            <a:rPr lang="en-US" sz="1400" dirty="0">
                              <a:effectLst/>
                            </a:rPr>
                            <a:t>mm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d>
                                  <m:dPr>
                                    <m:ctrlPr>
                                      <a:rPr lang="en-US" sz="2000" i="1">
                                        <a:effectLst/>
                                        <a:latin typeface="Cambria Math" panose="02040503050406030204" pitchFamily="18" charset="0"/>
                                      </a:rPr>
                                    </m:ctrlPr>
                                  </m:dPr>
                                  <m:e>
                                    <m:sSub>
                                      <m:sSubPr>
                                        <m:ctrlPr>
                                          <a:rPr lang="en-US" sz="2000" i="1">
                                            <a:effectLst/>
                                            <a:latin typeface="Cambria Math" panose="02040503050406030204" pitchFamily="18" charset="0"/>
                                          </a:rPr>
                                        </m:ctrlPr>
                                      </m:sSubPr>
                                      <m:e>
                                        <m:r>
                                          <m:rPr>
                                            <m:sty m:val="p"/>
                                          </m:rPr>
                                          <a:rPr lang="en-US" sz="2000">
                                            <a:effectLst/>
                                            <a:latin typeface="Cambria Math" panose="02040503050406030204" pitchFamily="18" charset="0"/>
                                          </a:rPr>
                                          <m:t>x</m:t>
                                        </m:r>
                                      </m:e>
                                      <m:sub>
                                        <m:r>
                                          <m:rPr>
                                            <m:sty m:val="p"/>
                                          </m:rPr>
                                          <a:rPr lang="en-US" sz="2000">
                                            <a:effectLst/>
                                            <a:latin typeface="Cambria Math" panose="02040503050406030204" pitchFamily="18" charset="0"/>
                                          </a:rPr>
                                          <m:t>i</m:t>
                                        </m:r>
                                      </m:sub>
                                    </m:sSub>
                                    <m:r>
                                      <a:rPr lang="en-US" sz="2000">
                                        <a:effectLst/>
                                        <a:latin typeface="Cambria Math" panose="02040503050406030204" pitchFamily="18" charset="0"/>
                                      </a:rPr>
                                      <m:t>−</m:t>
                                    </m:r>
                                    <m:acc>
                                      <m:accPr>
                                        <m:chr m:val="̅"/>
                                        <m:ctrlPr>
                                          <a:rPr lang="en-US" sz="2000" i="1">
                                            <a:effectLst/>
                                            <a:latin typeface="Cambria Math" panose="02040503050406030204" pitchFamily="18" charset="0"/>
                                          </a:rPr>
                                        </m:ctrlPr>
                                      </m:accPr>
                                      <m:e>
                                        <m:r>
                                          <m:rPr>
                                            <m:sty m:val="p"/>
                                          </m:rPr>
                                          <a:rPr lang="en-US" sz="2000">
                                            <a:effectLst/>
                                            <a:latin typeface="Cambria Math" panose="02040503050406030204" pitchFamily="18" charset="0"/>
                                          </a:rPr>
                                          <m:t>x</m:t>
                                        </m:r>
                                      </m:e>
                                    </m:acc>
                                  </m:e>
                                </m:d>
                              </m:oMath>
                            </m:oMathPara>
                          </a14:m>
                          <a:endParaRPr lang="en-US" sz="2000" dirty="0">
                            <a:effectLst/>
                          </a:endParaRPr>
                        </a:p>
                        <a:p>
                          <a:pPr marL="0" marR="0">
                            <a:lnSpc>
                              <a:spcPct val="107000"/>
                            </a:lnSpc>
                            <a:spcBef>
                              <a:spcPts val="0"/>
                            </a:spcBef>
                            <a:spcAft>
                              <a:spcPts val="0"/>
                            </a:spcAft>
                          </a:pPr>
                          <a:r>
                            <a:rPr lang="en-US" sz="1100" dirty="0">
                              <a:effectLst/>
                            </a:rPr>
                            <a:t> </a:t>
                          </a:r>
                        </a:p>
                        <a:p>
                          <a:pPr marL="0" marR="0" algn="r">
                            <a:lnSpc>
                              <a:spcPct val="107000"/>
                            </a:lnSpc>
                            <a:spcBef>
                              <a:spcPts val="0"/>
                            </a:spcBef>
                            <a:spcAft>
                              <a:spcPts val="0"/>
                            </a:spcAft>
                          </a:pPr>
                          <a:r>
                            <a:rPr lang="en-US" sz="1400" dirty="0">
                              <a:effectLst/>
                            </a:rPr>
                            <a:t>mm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sSup>
                                  <m:sSupPr>
                                    <m:ctrlPr>
                                      <a:rPr lang="en-US" sz="1400" i="1">
                                        <a:effectLst/>
                                        <a:latin typeface="Cambria Math" panose="02040503050406030204" pitchFamily="18" charset="0"/>
                                      </a:rPr>
                                    </m:ctrlPr>
                                  </m:sSupPr>
                                  <m:e>
                                    <m:d>
                                      <m:dPr>
                                        <m:ctrlPr>
                                          <a:rPr lang="en-US" sz="1400" i="1">
                                            <a:effectLst/>
                                            <a:latin typeface="Cambria Math" panose="02040503050406030204" pitchFamily="18" charset="0"/>
                                          </a:rPr>
                                        </m:ctrlPr>
                                      </m:dPr>
                                      <m:e>
                                        <m:sSub>
                                          <m:sSubPr>
                                            <m:ctrlPr>
                                              <a:rPr lang="en-US" sz="1400" i="1">
                                                <a:effectLst/>
                                                <a:latin typeface="Cambria Math" panose="02040503050406030204" pitchFamily="18" charset="0"/>
                                              </a:rPr>
                                            </m:ctrlPr>
                                          </m:sSubPr>
                                          <m:e>
                                            <m:r>
                                              <m:rPr>
                                                <m:sty m:val="p"/>
                                              </m:rPr>
                                              <a:rPr lang="en-US" sz="1400">
                                                <a:effectLst/>
                                                <a:latin typeface="Cambria Math" panose="02040503050406030204" pitchFamily="18" charset="0"/>
                                              </a:rPr>
                                              <m:t>x</m:t>
                                            </m:r>
                                          </m:e>
                                          <m:sub>
                                            <m:r>
                                              <m:rPr>
                                                <m:sty m:val="p"/>
                                              </m:rPr>
                                              <a:rPr lang="en-US" sz="1400">
                                                <a:effectLst/>
                                                <a:latin typeface="Cambria Math" panose="02040503050406030204" pitchFamily="18" charset="0"/>
                                              </a:rPr>
                                              <m:t>i</m:t>
                                            </m:r>
                                          </m:sub>
                                        </m:sSub>
                                        <m:r>
                                          <a:rPr lang="en-US" sz="1400">
                                            <a:effectLst/>
                                            <a:latin typeface="Cambria Math" panose="02040503050406030204" pitchFamily="18" charset="0"/>
                                          </a:rPr>
                                          <m:t>−</m:t>
                                        </m:r>
                                        <m:acc>
                                          <m:accPr>
                                            <m:chr m:val="̅"/>
                                            <m:ctrlPr>
                                              <a:rPr lang="en-US" sz="1400" i="1">
                                                <a:effectLst/>
                                                <a:latin typeface="Cambria Math" panose="02040503050406030204" pitchFamily="18" charset="0"/>
                                              </a:rPr>
                                            </m:ctrlPr>
                                          </m:accPr>
                                          <m:e>
                                            <m:r>
                                              <m:rPr>
                                                <m:sty m:val="p"/>
                                              </m:rPr>
                                              <a:rPr lang="en-US" sz="1400">
                                                <a:effectLst/>
                                                <a:latin typeface="Cambria Math" panose="02040503050406030204" pitchFamily="18" charset="0"/>
                                              </a:rPr>
                                              <m:t>x</m:t>
                                            </m:r>
                                          </m:e>
                                        </m:acc>
                                      </m:e>
                                    </m:d>
                                  </m:e>
                                  <m:sup>
                                    <m:r>
                                      <a:rPr lang="en-US" sz="1400">
                                        <a:effectLst/>
                                        <a:latin typeface="Cambria Math" panose="02040503050406030204" pitchFamily="18" charset="0"/>
                                      </a:rPr>
                                      <m:t>2</m:t>
                                    </m:r>
                                  </m:sup>
                                </m:sSup>
                              </m:oMath>
                            </m:oMathPara>
                          </a14:m>
                          <a:endParaRPr lang="en-US" sz="1100" dirty="0">
                            <a:effectLst/>
                          </a:endParaRPr>
                        </a:p>
                        <a:p>
                          <a:pPr marL="0" marR="0">
                            <a:lnSpc>
                              <a:spcPct val="107000"/>
                            </a:lnSpc>
                            <a:spcBef>
                              <a:spcPts val="0"/>
                            </a:spcBef>
                            <a:spcAft>
                              <a:spcPts val="0"/>
                            </a:spcAft>
                          </a:pPr>
                          <a:r>
                            <a:rPr lang="en-US" sz="1100" dirty="0">
                              <a:effectLst/>
                            </a:rPr>
                            <a:t> </a:t>
                          </a:r>
                        </a:p>
                        <a:p>
                          <a:pPr marL="0" marR="0" algn="r">
                            <a:lnSpc>
                              <a:spcPct val="107000"/>
                            </a:lnSpc>
                            <a:spcBef>
                              <a:spcPts val="0"/>
                            </a:spcBef>
                            <a:spcAft>
                              <a:spcPts val="0"/>
                            </a:spcAft>
                          </a:pPr>
                          <a:r>
                            <a:rPr lang="en-US" sz="1400" dirty="0">
                              <a:effectLst/>
                            </a:rPr>
                            <a:t>mm</a:t>
                          </a:r>
                          <a:r>
                            <a:rPr lang="en-US" sz="1400" baseline="30000" dirty="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39358">
                    <a:tc>
                      <a:txBody>
                        <a:bodyPr/>
                        <a:lstStyle/>
                        <a:p>
                          <a:pPr marL="0" marR="0" algn="ctr">
                            <a:lnSpc>
                              <a:spcPct val="107000"/>
                            </a:lnSpc>
                            <a:spcBef>
                              <a:spcPts val="0"/>
                            </a:spcBef>
                            <a:spcAft>
                              <a:spcPts val="0"/>
                            </a:spcAft>
                          </a:pPr>
                          <a:r>
                            <a:rPr lang="en-US" sz="1600" dirty="0">
                              <a:effectLst/>
                            </a:rPr>
                            <a:t>8,26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10">
                      <a:txBody>
                        <a:bodyPr/>
                        <a:lstStyle/>
                        <a:p>
                          <a:pPr marL="0" marR="0" algn="ctr">
                            <a:lnSpc>
                              <a:spcPct val="107000"/>
                            </a:lnSpc>
                            <a:spcBef>
                              <a:spcPts val="0"/>
                            </a:spcBef>
                            <a:spcAft>
                              <a:spcPts val="0"/>
                            </a:spcAft>
                          </a:pPr>
                          <a:r>
                            <a:rPr lang="en-US" sz="1600" dirty="0">
                              <a:effectLst/>
                            </a:rPr>
                            <a:t>8,260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239358">
                    <a:tc>
                      <a:txBody>
                        <a:bodyPr/>
                        <a:lstStyle/>
                        <a:p>
                          <a:pPr marL="0" marR="0" algn="ctr">
                            <a:lnSpc>
                              <a:spcPct val="107000"/>
                            </a:lnSpc>
                            <a:spcBef>
                              <a:spcPts val="0"/>
                            </a:spcBef>
                            <a:spcAft>
                              <a:spcPts val="0"/>
                            </a:spcAft>
                          </a:pPr>
                          <a:r>
                            <a:rPr lang="en-US" sz="1600" dirty="0">
                              <a:effectLst/>
                            </a:rPr>
                            <a:t>8,27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239358">
                    <a:tc>
                      <a:txBody>
                        <a:bodyPr/>
                        <a:lstStyle/>
                        <a:p>
                          <a:pPr marL="0" marR="0" algn="ctr">
                            <a:lnSpc>
                              <a:spcPct val="107000"/>
                            </a:lnSpc>
                            <a:spcBef>
                              <a:spcPts val="0"/>
                            </a:spcBef>
                            <a:spcAft>
                              <a:spcPts val="0"/>
                            </a:spcAft>
                          </a:pPr>
                          <a:r>
                            <a:rPr lang="en-US" sz="1600" dirty="0">
                              <a:effectLst/>
                            </a:rPr>
                            <a:t>8,26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239358">
                    <a:tc>
                      <a:txBody>
                        <a:bodyPr/>
                        <a:lstStyle/>
                        <a:p>
                          <a:pPr marL="0" marR="0" algn="ctr">
                            <a:lnSpc>
                              <a:spcPct val="107000"/>
                            </a:lnSpc>
                            <a:spcBef>
                              <a:spcPts val="0"/>
                            </a:spcBef>
                            <a:spcAft>
                              <a:spcPts val="0"/>
                            </a:spcAft>
                          </a:pPr>
                          <a:r>
                            <a:rPr lang="en-US" sz="1600" dirty="0">
                              <a:effectLst/>
                            </a:rPr>
                            <a:t>8,28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239358">
                    <a:tc>
                      <a:txBody>
                        <a:bodyPr/>
                        <a:lstStyle/>
                        <a:p>
                          <a:pPr marL="0" marR="0" algn="ctr">
                            <a:lnSpc>
                              <a:spcPct val="107000"/>
                            </a:lnSpc>
                            <a:spcBef>
                              <a:spcPts val="0"/>
                            </a:spcBef>
                            <a:spcAft>
                              <a:spcPts val="0"/>
                            </a:spcAft>
                          </a:pPr>
                          <a:r>
                            <a:rPr lang="en-US" sz="1600" dirty="0">
                              <a:effectLst/>
                            </a:rPr>
                            <a:t>8,23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239358">
                    <a:tc>
                      <a:txBody>
                        <a:bodyPr/>
                        <a:lstStyle/>
                        <a:p>
                          <a:pPr marL="0" marR="0" algn="ctr">
                            <a:lnSpc>
                              <a:spcPct val="107000"/>
                            </a:lnSpc>
                            <a:spcBef>
                              <a:spcPts val="0"/>
                            </a:spcBef>
                            <a:spcAft>
                              <a:spcPts val="0"/>
                            </a:spcAft>
                          </a:pPr>
                          <a:r>
                            <a:rPr lang="en-US" sz="1600" dirty="0">
                              <a:effectLst/>
                            </a:rPr>
                            <a:t>8,26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239358">
                    <a:tc>
                      <a:txBody>
                        <a:bodyPr/>
                        <a:lstStyle/>
                        <a:p>
                          <a:pPr marL="0" marR="0" algn="ctr">
                            <a:lnSpc>
                              <a:spcPct val="107000"/>
                            </a:lnSpc>
                            <a:spcBef>
                              <a:spcPts val="0"/>
                            </a:spcBef>
                            <a:spcAft>
                              <a:spcPts val="0"/>
                            </a:spcAft>
                          </a:pPr>
                          <a:r>
                            <a:rPr lang="en-US" sz="1600" dirty="0">
                              <a:effectLst/>
                            </a:rPr>
                            <a:t>8,27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239358">
                    <a:tc>
                      <a:txBody>
                        <a:bodyPr/>
                        <a:lstStyle/>
                        <a:p>
                          <a:pPr marL="0" marR="0" algn="ctr">
                            <a:lnSpc>
                              <a:spcPct val="107000"/>
                            </a:lnSpc>
                            <a:spcBef>
                              <a:spcPts val="0"/>
                            </a:spcBef>
                            <a:spcAft>
                              <a:spcPts val="0"/>
                            </a:spcAft>
                          </a:pPr>
                          <a:r>
                            <a:rPr lang="en-US" sz="1600" dirty="0">
                              <a:effectLst/>
                            </a:rPr>
                            <a:t>8,26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239358">
                    <a:tc>
                      <a:txBody>
                        <a:bodyPr/>
                        <a:lstStyle/>
                        <a:p>
                          <a:pPr marL="0" marR="0" algn="ctr">
                            <a:lnSpc>
                              <a:spcPct val="107000"/>
                            </a:lnSpc>
                            <a:spcBef>
                              <a:spcPts val="0"/>
                            </a:spcBef>
                            <a:spcAft>
                              <a:spcPts val="0"/>
                            </a:spcAft>
                          </a:pPr>
                          <a:r>
                            <a:rPr lang="en-US" sz="1600" dirty="0">
                              <a:effectLst/>
                            </a:rPr>
                            <a:t>8,25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dirty="0">
                              <a:effectLst/>
                            </a:rPr>
                            <a:t>-0,01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0,0001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239358">
                    <a:tc>
                      <a:txBody>
                        <a:bodyPr/>
                        <a:lstStyle/>
                        <a:p>
                          <a:pPr marL="0" marR="0" algn="ctr">
                            <a:lnSpc>
                              <a:spcPct val="107000"/>
                            </a:lnSpc>
                            <a:spcBef>
                              <a:spcPts val="0"/>
                            </a:spcBef>
                            <a:spcAft>
                              <a:spcPts val="0"/>
                            </a:spcAft>
                          </a:pPr>
                          <a:r>
                            <a:rPr lang="en-US" sz="1600" dirty="0">
                              <a:effectLst/>
                            </a:rPr>
                            <a:t>8,26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dirty="0">
                              <a:effectLst/>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0,0000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r h="725549">
                    <a:tc gridSpan="3">
                      <a:txBody>
                        <a:bodyPr/>
                        <a:lstStyle/>
                        <a:p>
                          <a:pPr marL="0" marR="0" algn="r">
                            <a:lnSpc>
                              <a:spcPct val="100000"/>
                            </a:lnSpc>
                            <a:spcBef>
                              <a:spcPts val="1200"/>
                            </a:spcBef>
                            <a:spcAft>
                              <a:spcPts val="0"/>
                            </a:spcAft>
                          </a:pPr>
                          <a14:m>
                            <m:oMath xmlns:m="http://schemas.openxmlformats.org/officeDocument/2006/math">
                              <m:nary>
                                <m:naryPr>
                                  <m:chr m:val="∑"/>
                                  <m:limLoc m:val="subSup"/>
                                  <m:ctrlPr>
                                    <a:rPr lang="en-US" sz="2000" i="1">
                                      <a:effectLst/>
                                      <a:latin typeface="Cambria Math" panose="02040503050406030204" pitchFamily="18" charset="0"/>
                                    </a:rPr>
                                  </m:ctrlPr>
                                </m:naryPr>
                                <m:sub>
                                  <m:r>
                                    <a:rPr lang="en-US" sz="2000">
                                      <a:effectLst/>
                                      <a:latin typeface="Cambria Math" panose="02040503050406030204" pitchFamily="18" charset="0"/>
                                    </a:rPr>
                                    <m:t>𝑖</m:t>
                                  </m:r>
                                  <m:r>
                                    <a:rPr lang="en-US" sz="2000">
                                      <a:effectLst/>
                                      <a:latin typeface="Cambria Math" panose="02040503050406030204" pitchFamily="18" charset="0"/>
                                    </a:rPr>
                                    <m:t>=1</m:t>
                                  </m:r>
                                </m:sub>
                                <m:sup>
                                  <m:r>
                                    <a:rPr lang="en-US" sz="2000">
                                      <a:effectLst/>
                                      <a:latin typeface="Cambria Math" panose="02040503050406030204" pitchFamily="18" charset="0"/>
                                    </a:rPr>
                                    <m:t>𝑁</m:t>
                                  </m:r>
                                </m:sup>
                                <m:e>
                                  <m:sSup>
                                    <m:sSupPr>
                                      <m:ctrlPr>
                                        <a:rPr lang="en-US" sz="2000" i="1">
                                          <a:effectLst/>
                                          <a:latin typeface="Cambria Math" panose="02040503050406030204" pitchFamily="18" charset="0"/>
                                        </a:rPr>
                                      </m:ctrlPr>
                                    </m:sSupPr>
                                    <m:e>
                                      <m:d>
                                        <m:dPr>
                                          <m:ctrlPr>
                                            <a:rPr lang="en-US" sz="2000" i="1">
                                              <a:effectLst/>
                                              <a:latin typeface="Cambria Math" panose="02040503050406030204" pitchFamily="18" charset="0"/>
                                            </a:rPr>
                                          </m:ctrlPr>
                                        </m:dPr>
                                        <m:e>
                                          <m:sSub>
                                            <m:sSubPr>
                                              <m:ctrlPr>
                                                <a:rPr lang="en-US" sz="2000" i="1">
                                                  <a:effectLst/>
                                                  <a:latin typeface="Cambria Math" panose="02040503050406030204" pitchFamily="18" charset="0"/>
                                                </a:rPr>
                                              </m:ctrlPr>
                                            </m:sSubPr>
                                            <m:e>
                                              <m:r>
                                                <m:rPr>
                                                  <m:sty m:val="p"/>
                                                </m:rPr>
                                                <a:rPr lang="en-US" sz="2000">
                                                  <a:effectLst/>
                                                  <a:latin typeface="Cambria Math" panose="02040503050406030204" pitchFamily="18" charset="0"/>
                                                </a:rPr>
                                                <m:t>x</m:t>
                                              </m:r>
                                            </m:e>
                                            <m:sub>
                                              <m:r>
                                                <m:rPr>
                                                  <m:sty m:val="p"/>
                                                </m:rPr>
                                                <a:rPr lang="en-US" sz="2000">
                                                  <a:effectLst/>
                                                  <a:latin typeface="Cambria Math" panose="02040503050406030204" pitchFamily="18" charset="0"/>
                                                </a:rPr>
                                                <m:t>i</m:t>
                                              </m:r>
                                            </m:sub>
                                          </m:sSub>
                                          <m:r>
                                            <a:rPr lang="en-US" sz="2000">
                                              <a:effectLst/>
                                              <a:latin typeface="Cambria Math" panose="02040503050406030204" pitchFamily="18" charset="0"/>
                                            </a:rPr>
                                            <m:t>−</m:t>
                                          </m:r>
                                          <m:acc>
                                            <m:accPr>
                                              <m:chr m:val="̅"/>
                                              <m:ctrlPr>
                                                <a:rPr lang="en-US" sz="2000" i="1">
                                                  <a:effectLst/>
                                                  <a:latin typeface="Cambria Math" panose="02040503050406030204" pitchFamily="18" charset="0"/>
                                                </a:rPr>
                                              </m:ctrlPr>
                                            </m:accPr>
                                            <m:e>
                                              <m:r>
                                                <m:rPr>
                                                  <m:sty m:val="p"/>
                                                </m:rPr>
                                                <a:rPr lang="en-US" sz="2000">
                                                  <a:effectLst/>
                                                  <a:latin typeface="Cambria Math" panose="02040503050406030204" pitchFamily="18" charset="0"/>
                                                </a:rPr>
                                                <m:t>x</m:t>
                                              </m:r>
                                            </m:e>
                                          </m:acc>
                                        </m:e>
                                      </m:d>
                                    </m:e>
                                    <m:sup>
                                      <m:r>
                                        <a:rPr lang="en-US" sz="2000">
                                          <a:effectLst/>
                                          <a:latin typeface="Cambria Math" panose="02040503050406030204" pitchFamily="18" charset="0"/>
                                        </a:rPr>
                                        <m:t>2</m:t>
                                      </m:r>
                                    </m:sup>
                                  </m:sSup>
                                </m:e>
                              </m:nary>
                              <m:r>
                                <a:rPr lang="en-US" sz="2000">
                                  <a:effectLst/>
                                  <a:latin typeface="Cambria Math" panose="02040503050406030204" pitchFamily="18" charset="0"/>
                                </a:rPr>
                                <m:t>=</m:t>
                              </m:r>
                            </m:oMath>
                          </a14:m>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gn="ctr">
                            <a:lnSpc>
                              <a:spcPct val="100000"/>
                            </a:lnSpc>
                            <a:spcBef>
                              <a:spcPts val="0"/>
                            </a:spcBef>
                            <a:spcAft>
                              <a:spcPts val="0"/>
                            </a:spcAft>
                          </a:pPr>
                          <a:r>
                            <a:rPr lang="en-US" sz="1600" dirty="0">
                              <a:effectLst/>
                            </a:rPr>
                            <a:t>0,0016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1"/>
                      </a:ext>
                    </a:extLst>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3345123398"/>
                  </p:ext>
                </p:extLst>
              </p:nvPr>
            </p:nvGraphicFramePr>
            <p:xfrm>
              <a:off x="2459347" y="1484784"/>
              <a:ext cx="4056274" cy="3928426"/>
            </p:xfrm>
            <a:graphic>
              <a:graphicData uri="http://schemas.openxmlformats.org/drawingml/2006/table">
                <a:tbl>
                  <a:tblPr firstRow="1" firstCol="1" bandRow="1">
                    <a:tableStyleId>{00A15C55-8517-42AA-B614-E9B94910E393}</a:tableStyleId>
                  </a:tblPr>
                  <a:tblGrid>
                    <a:gridCol w="853838"/>
                    <a:gridCol w="1067174"/>
                    <a:gridCol w="1067631"/>
                    <a:gridCol w="1067631"/>
                  </a:tblGrid>
                  <a:tr h="722567">
                    <a:tc>
                      <a:txBody>
                        <a:bodyPr/>
                        <a:lstStyle/>
                        <a:p>
                          <a:pPr marL="0" marR="0" algn="ctr">
                            <a:lnSpc>
                              <a:spcPct val="107000"/>
                            </a:lnSpc>
                            <a:spcBef>
                              <a:spcPts val="0"/>
                            </a:spcBef>
                            <a:spcAft>
                              <a:spcPts val="0"/>
                            </a:spcAft>
                          </a:pPr>
                          <a:r>
                            <a:rPr lang="en-US" sz="2000" dirty="0">
                              <a:effectLst/>
                            </a:rPr>
                            <a:t>x</a:t>
                          </a:r>
                          <a:r>
                            <a:rPr lang="en-US" sz="2000" baseline="-25000" dirty="0">
                              <a:effectLst/>
                            </a:rPr>
                            <a:t>i</a:t>
                          </a:r>
                          <a:endParaRPr lang="en-US" sz="2000" dirty="0">
                            <a:effectLst/>
                          </a:endParaRPr>
                        </a:p>
                        <a:p>
                          <a:pPr marL="0" marR="0">
                            <a:lnSpc>
                              <a:spcPct val="107000"/>
                            </a:lnSpc>
                            <a:spcBef>
                              <a:spcPts val="0"/>
                            </a:spcBef>
                            <a:spcAft>
                              <a:spcPts val="0"/>
                            </a:spcAft>
                          </a:pPr>
                          <a:r>
                            <a:rPr lang="en-US" sz="1100" dirty="0">
                              <a:effectLst/>
                            </a:rPr>
                            <a:t> </a:t>
                          </a:r>
                        </a:p>
                        <a:p>
                          <a:pPr marL="0" marR="0" algn="r">
                            <a:lnSpc>
                              <a:spcPct val="107000"/>
                            </a:lnSpc>
                            <a:spcBef>
                              <a:spcPts val="0"/>
                            </a:spcBef>
                            <a:spcAft>
                              <a:spcPts val="0"/>
                            </a:spcAft>
                          </a:pPr>
                          <a:r>
                            <a:rPr lang="en-US" sz="1400" dirty="0">
                              <a:effectLst/>
                            </a:rPr>
                            <a:t>mm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a:p>
                      </a:txBody>
                      <a:tcPr marL="68580" marR="68580" marT="0" marB="0">
                        <a:blipFill rotWithShape="0">
                          <a:blip r:embed="rId3"/>
                          <a:stretch>
                            <a:fillRect l="-80571" t="-10084" r="-203429" b="-522689"/>
                          </a:stretch>
                        </a:blipFill>
                      </a:tcPr>
                    </a:tc>
                    <a:tc>
                      <a:txBody>
                        <a:bodyPr/>
                        <a:lstStyle/>
                        <a:p>
                          <a:endParaRPr lang="en-US"/>
                        </a:p>
                      </a:txBody>
                      <a:tcPr marL="68580" marR="68580" marT="0" marB="0">
                        <a:blipFill rotWithShape="0">
                          <a:blip r:embed="rId3"/>
                          <a:stretch>
                            <a:fillRect l="-179545" t="-10084" r="-102273" b="-522689"/>
                          </a:stretch>
                        </a:blipFill>
                      </a:tcPr>
                    </a:tc>
                    <a:tc>
                      <a:txBody>
                        <a:bodyPr/>
                        <a:lstStyle/>
                        <a:p>
                          <a:endParaRPr lang="en-US"/>
                        </a:p>
                      </a:txBody>
                      <a:tcPr marL="68580" marR="68580" marT="0" marB="0">
                        <a:blipFill rotWithShape="0">
                          <a:blip r:embed="rId3"/>
                          <a:stretch>
                            <a:fillRect l="-281143" t="-10084" r="-2857" b="-522689"/>
                          </a:stretch>
                        </a:blipFill>
                      </a:tcPr>
                    </a:tc>
                  </a:tr>
                  <a:tr h="248031">
                    <a:tc>
                      <a:txBody>
                        <a:bodyPr/>
                        <a:lstStyle/>
                        <a:p>
                          <a:pPr marL="0" marR="0" algn="ctr">
                            <a:lnSpc>
                              <a:spcPct val="107000"/>
                            </a:lnSpc>
                            <a:spcBef>
                              <a:spcPts val="0"/>
                            </a:spcBef>
                            <a:spcAft>
                              <a:spcPts val="0"/>
                            </a:spcAft>
                          </a:pPr>
                          <a:r>
                            <a:rPr lang="en-US" sz="1600" dirty="0">
                              <a:effectLst/>
                            </a:rPr>
                            <a:t>8,26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10">
                      <a:txBody>
                        <a:bodyPr/>
                        <a:lstStyle/>
                        <a:p>
                          <a:pPr marL="0" marR="0" algn="ctr">
                            <a:lnSpc>
                              <a:spcPct val="107000"/>
                            </a:lnSpc>
                            <a:spcBef>
                              <a:spcPts val="0"/>
                            </a:spcBef>
                            <a:spcAft>
                              <a:spcPts val="0"/>
                            </a:spcAft>
                          </a:pPr>
                          <a:r>
                            <a:rPr lang="en-US" sz="1600">
                              <a:effectLst/>
                            </a:rPr>
                            <a:t>8,260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8031">
                    <a:tc>
                      <a:txBody>
                        <a:bodyPr/>
                        <a:lstStyle/>
                        <a:p>
                          <a:pPr marL="0" marR="0" algn="ctr">
                            <a:lnSpc>
                              <a:spcPct val="107000"/>
                            </a:lnSpc>
                            <a:spcBef>
                              <a:spcPts val="0"/>
                            </a:spcBef>
                            <a:spcAft>
                              <a:spcPts val="0"/>
                            </a:spcAft>
                          </a:pPr>
                          <a:r>
                            <a:rPr lang="en-US" sz="1600" dirty="0">
                              <a:effectLst/>
                            </a:rPr>
                            <a:t>8,27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8031">
                    <a:tc>
                      <a:txBody>
                        <a:bodyPr/>
                        <a:lstStyle/>
                        <a:p>
                          <a:pPr marL="0" marR="0" algn="ctr">
                            <a:lnSpc>
                              <a:spcPct val="107000"/>
                            </a:lnSpc>
                            <a:spcBef>
                              <a:spcPts val="0"/>
                            </a:spcBef>
                            <a:spcAft>
                              <a:spcPts val="0"/>
                            </a:spcAft>
                          </a:pPr>
                          <a:r>
                            <a:rPr lang="en-US" sz="1600" dirty="0">
                              <a:effectLst/>
                            </a:rPr>
                            <a:t>8,26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8031">
                    <a:tc>
                      <a:txBody>
                        <a:bodyPr/>
                        <a:lstStyle/>
                        <a:p>
                          <a:pPr marL="0" marR="0" algn="ctr">
                            <a:lnSpc>
                              <a:spcPct val="107000"/>
                            </a:lnSpc>
                            <a:spcBef>
                              <a:spcPts val="0"/>
                            </a:spcBef>
                            <a:spcAft>
                              <a:spcPts val="0"/>
                            </a:spcAft>
                          </a:pPr>
                          <a:r>
                            <a:rPr lang="en-US" sz="1600" dirty="0">
                              <a:effectLst/>
                            </a:rPr>
                            <a:t>8,28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8031">
                    <a:tc>
                      <a:txBody>
                        <a:bodyPr/>
                        <a:lstStyle/>
                        <a:p>
                          <a:pPr marL="0" marR="0" algn="ctr">
                            <a:lnSpc>
                              <a:spcPct val="107000"/>
                            </a:lnSpc>
                            <a:spcBef>
                              <a:spcPts val="0"/>
                            </a:spcBef>
                            <a:spcAft>
                              <a:spcPts val="0"/>
                            </a:spcAft>
                          </a:pPr>
                          <a:r>
                            <a:rPr lang="en-US" sz="1600" dirty="0">
                              <a:effectLst/>
                            </a:rPr>
                            <a:t>8,23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8031">
                    <a:tc>
                      <a:txBody>
                        <a:bodyPr/>
                        <a:lstStyle/>
                        <a:p>
                          <a:pPr marL="0" marR="0" algn="ctr">
                            <a:lnSpc>
                              <a:spcPct val="107000"/>
                            </a:lnSpc>
                            <a:spcBef>
                              <a:spcPts val="0"/>
                            </a:spcBef>
                            <a:spcAft>
                              <a:spcPts val="0"/>
                            </a:spcAft>
                          </a:pPr>
                          <a:r>
                            <a:rPr lang="en-US" sz="1600" dirty="0">
                              <a:effectLst/>
                            </a:rPr>
                            <a:t>8,26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8031">
                    <a:tc>
                      <a:txBody>
                        <a:bodyPr/>
                        <a:lstStyle/>
                        <a:p>
                          <a:pPr marL="0" marR="0" algn="ctr">
                            <a:lnSpc>
                              <a:spcPct val="107000"/>
                            </a:lnSpc>
                            <a:spcBef>
                              <a:spcPts val="0"/>
                            </a:spcBef>
                            <a:spcAft>
                              <a:spcPts val="0"/>
                            </a:spcAft>
                          </a:pPr>
                          <a:r>
                            <a:rPr lang="en-US" sz="1600" dirty="0">
                              <a:effectLst/>
                            </a:rPr>
                            <a:t>8,27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8031">
                    <a:tc>
                      <a:txBody>
                        <a:bodyPr/>
                        <a:lstStyle/>
                        <a:p>
                          <a:pPr marL="0" marR="0" algn="ctr">
                            <a:lnSpc>
                              <a:spcPct val="107000"/>
                            </a:lnSpc>
                            <a:spcBef>
                              <a:spcPts val="0"/>
                            </a:spcBef>
                            <a:spcAft>
                              <a:spcPts val="0"/>
                            </a:spcAft>
                          </a:pPr>
                          <a:r>
                            <a:rPr lang="en-US" sz="1600" dirty="0">
                              <a:effectLst/>
                            </a:rPr>
                            <a:t>8,26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8031">
                    <a:tc>
                      <a:txBody>
                        <a:bodyPr/>
                        <a:lstStyle/>
                        <a:p>
                          <a:pPr marL="0" marR="0" algn="ctr">
                            <a:lnSpc>
                              <a:spcPct val="107000"/>
                            </a:lnSpc>
                            <a:spcBef>
                              <a:spcPts val="0"/>
                            </a:spcBef>
                            <a:spcAft>
                              <a:spcPts val="0"/>
                            </a:spcAft>
                          </a:pPr>
                          <a:r>
                            <a:rPr lang="en-US" sz="1600" dirty="0">
                              <a:effectLst/>
                            </a:rPr>
                            <a:t>8,25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dirty="0">
                              <a:effectLst/>
                            </a:rPr>
                            <a:t>-0,01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0,0001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8031">
                    <a:tc>
                      <a:txBody>
                        <a:bodyPr/>
                        <a:lstStyle/>
                        <a:p>
                          <a:pPr marL="0" marR="0" algn="ctr">
                            <a:lnSpc>
                              <a:spcPct val="107000"/>
                            </a:lnSpc>
                            <a:spcBef>
                              <a:spcPts val="0"/>
                            </a:spcBef>
                            <a:spcAft>
                              <a:spcPts val="0"/>
                            </a:spcAft>
                          </a:pPr>
                          <a:r>
                            <a:rPr lang="en-US" sz="1600" dirty="0">
                              <a:effectLst/>
                            </a:rPr>
                            <a:t>8,26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600" dirty="0">
                              <a:effectLst/>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0,0000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25549">
                    <a:tc gridSpan="3">
                      <a:txBody>
                        <a:bodyPr/>
                        <a:lstStyle/>
                        <a:p>
                          <a:endParaRPr lang="en-US"/>
                        </a:p>
                      </a:txBody>
                      <a:tcPr marL="68580" marR="68580" marT="0" marB="0" anchor="ctr">
                        <a:blipFill rotWithShape="0">
                          <a:blip r:embed="rId3"/>
                          <a:stretch>
                            <a:fillRect l="-204" t="-452101" r="-36660" b="-80672"/>
                          </a:stretch>
                        </a:blipFill>
                      </a:tcPr>
                    </a:tc>
                    <a:tc hMerge="1">
                      <a:txBody>
                        <a:bodyPr/>
                        <a:lstStyle/>
                        <a:p>
                          <a:endParaRPr lang="en-US"/>
                        </a:p>
                      </a:txBody>
                      <a:tcPr/>
                    </a:tc>
                    <a:tc hMerge="1">
                      <a:txBody>
                        <a:bodyPr/>
                        <a:lstStyle/>
                        <a:p>
                          <a:endParaRPr lang="en-US"/>
                        </a:p>
                      </a:txBody>
                      <a:tcPr/>
                    </a:tc>
                    <a:tc>
                      <a:txBody>
                        <a:bodyPr/>
                        <a:lstStyle/>
                        <a:p>
                          <a:pPr marL="0" marR="0" algn="ctr">
                            <a:lnSpc>
                              <a:spcPct val="100000"/>
                            </a:lnSpc>
                            <a:spcBef>
                              <a:spcPts val="0"/>
                            </a:spcBef>
                            <a:spcAft>
                              <a:spcPts val="0"/>
                            </a:spcAft>
                          </a:pPr>
                          <a:r>
                            <a:rPr lang="en-US" sz="1600" dirty="0">
                              <a:effectLst/>
                            </a:rPr>
                            <a:t>0,0016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mc:Fallback>
      </mc:AlternateContent>
      <p:sp>
        <p:nvSpPr>
          <p:cNvPr id="4099" name="Rectangle 2" descr="Large confetti">
            <a:extLst>
              <a:ext uri="{FF2B5EF4-FFF2-40B4-BE49-F238E27FC236}">
                <a16:creationId xmlns:a16="http://schemas.microsoft.com/office/drawing/2014/main" id="{06934DD5-3C6A-41E3-A452-5F90F8431B1A}"/>
              </a:ext>
            </a:extLst>
          </p:cNvPr>
          <p:cNvSpPr>
            <a:spLocks noGrp="1" noChangeArrowheads="1"/>
          </p:cNvSpPr>
          <p:nvPr>
            <p:ph type="title"/>
          </p:nvPr>
        </p:nvSpPr>
        <p:spPr/>
        <p:txBody>
          <a:bodyPr anchor="ctr"/>
          <a:lstStyle/>
          <a:p>
            <a:pPr algn="ctr" eaLnBrk="1" hangingPunct="1"/>
            <a:r>
              <a:rPr lang="el-GR" altLang="el-GR" sz="4000" dirty="0">
                <a:solidFill>
                  <a:schemeClr val="bg1"/>
                </a:solidFill>
              </a:rPr>
              <a:t>ΑΡΙΘΜΗΤΙΚΗ ΕΦΑΡΜΟΓΗ</a:t>
            </a:r>
          </a:p>
        </p:txBody>
      </p:sp>
      <p:graphicFrame>
        <p:nvGraphicFramePr>
          <p:cNvPr id="4098" name="Object 9">
            <a:extLst>
              <a:ext uri="{FF2B5EF4-FFF2-40B4-BE49-F238E27FC236}">
                <a16:creationId xmlns:a16="http://schemas.microsoft.com/office/drawing/2014/main" id="{E33783D9-630D-440B-ABC0-CB9A04942771}"/>
              </a:ext>
            </a:extLst>
          </p:cNvPr>
          <p:cNvGraphicFramePr>
            <a:graphicFrameLocks noChangeAspect="1"/>
          </p:cNvGraphicFramePr>
          <p:nvPr/>
        </p:nvGraphicFramePr>
        <p:xfrm>
          <a:off x="2555875" y="5445224"/>
          <a:ext cx="3981450" cy="557212"/>
        </p:xfrm>
        <a:graphic>
          <a:graphicData uri="http://schemas.openxmlformats.org/presentationml/2006/ole">
            <mc:AlternateContent xmlns:mc="http://schemas.openxmlformats.org/markup-compatibility/2006">
              <mc:Choice xmlns:v="urn:schemas-microsoft-com:vml" Requires="v">
                <p:oleObj name="Equation" r:id="rId4" imgW="2171700" imgH="304800" progId="Equation.DSMT4">
                  <p:embed/>
                </p:oleObj>
              </mc:Choice>
              <mc:Fallback>
                <p:oleObj name="Equation" r:id="rId4" imgW="2171700" imgH="304800" progId="Equation.DSMT4">
                  <p:embed/>
                  <p:pic>
                    <p:nvPicPr>
                      <p:cNvPr id="4098" name="Object 9">
                        <a:extLst>
                          <a:ext uri="{FF2B5EF4-FFF2-40B4-BE49-F238E27FC236}">
                            <a16:creationId xmlns:a16="http://schemas.microsoft.com/office/drawing/2014/main" id="{E33783D9-630D-440B-ABC0-CB9A0494277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875" y="5445224"/>
                        <a:ext cx="3981450" cy="557212"/>
                      </a:xfrm>
                      <a:prstGeom prst="rect">
                        <a:avLst/>
                      </a:prstGeom>
                      <a:solidFill>
                        <a:srgbClr val="858585"/>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Θέση υποσέλιδου 1">
            <a:extLst>
              <a:ext uri="{FF2B5EF4-FFF2-40B4-BE49-F238E27FC236}">
                <a16:creationId xmlns:a16="http://schemas.microsoft.com/office/drawing/2014/main" id="{1333AC5A-FC45-4D4E-A9D4-9B865DADB171}"/>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l-GR" sz="1400" b="0" i="0" u="none" strike="noStrike" kern="1200" cap="none" spc="0" normalizeH="0" baseline="0" noProof="0" dirty="0">
                <a:ln>
                  <a:noFill/>
                </a:ln>
                <a:solidFill>
                  <a:srgbClr val="00264C"/>
                </a:solidFill>
                <a:effectLst/>
                <a:uLnTx/>
                <a:uFillTx/>
                <a:latin typeface="Times New Roman" panose="02020603050405020304" pitchFamily="18" charset="0"/>
                <a:ea typeface="+mn-ea"/>
                <a:cs typeface="+mn-cs"/>
              </a:rPr>
              <a:t>Πανεπιστήμιο Δυτικής Αττικής -Μ.ΠΗΛΑΚΟΥΤΑ</a:t>
            </a:r>
          </a:p>
        </p:txBody>
      </p:sp>
      <p:sp>
        <p:nvSpPr>
          <p:cNvPr id="3" name="Θέση αριθμού διαφάνειας 2">
            <a:extLst>
              <a:ext uri="{FF2B5EF4-FFF2-40B4-BE49-F238E27FC236}">
                <a16:creationId xmlns:a16="http://schemas.microsoft.com/office/drawing/2014/main" id="{354EFE8C-FCC8-4C5D-9FA5-976DDBB02352}"/>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93A751A-9160-4F23-8680-B80B5030C2C2}" type="slidenum">
              <a:rPr kumimoji="0" lang="el-GR" altLang="el-GR" sz="1400" b="0" i="0" u="none" strike="noStrike" kern="1200" cap="none" spc="0" normalizeH="0" baseline="0" noProof="0" smtClean="0">
                <a:ln>
                  <a:noFill/>
                </a:ln>
                <a:solidFill>
                  <a:srgbClr val="FFFFE9"/>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l-GR" altLang="el-GR" sz="1400" b="0" i="0" u="none" strike="noStrike" kern="1200" cap="none" spc="0" normalizeH="0" baseline="0" noProof="0">
              <a:ln>
                <a:noFill/>
              </a:ln>
              <a:solidFill>
                <a:srgbClr val="FFFFE9"/>
              </a:solidFill>
              <a:effectLst/>
              <a:uLnTx/>
              <a:uFillTx/>
              <a:latin typeface="Times New Roman" panose="02020603050405020304" pitchFamily="18" charset="0"/>
              <a:ea typeface="+mn-ea"/>
              <a:cs typeface="Arial" panose="020B0604020202020204" pitchFamily="34" charset="0"/>
            </a:endParaRPr>
          </a:p>
        </p:txBody>
      </p:sp>
      <p:sp>
        <p:nvSpPr>
          <p:cNvPr id="4" name="Oval 3"/>
          <p:cNvSpPr/>
          <p:nvPr/>
        </p:nvSpPr>
        <p:spPr bwMode="auto">
          <a:xfrm>
            <a:off x="3563887" y="3284984"/>
            <a:ext cx="576064" cy="432048"/>
          </a:xfrm>
          <a:prstGeom prst="ellipse">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264C"/>
              </a:solidFill>
              <a:effectLst/>
              <a:uLnTx/>
              <a:uFillTx/>
              <a:latin typeface="Times New Roman" pitchFamily="18" charset="0"/>
              <a:ea typeface="+mn-ea"/>
              <a:cs typeface="Arial" panose="020B0604020202020204" pitchFamily="34" charset="0"/>
            </a:endParaRPr>
          </a:p>
        </p:txBody>
      </p:sp>
    </p:spTree>
    <p:extLst>
      <p:ext uri="{BB962C8B-B14F-4D97-AF65-F5344CB8AC3E}">
        <p14:creationId xmlns:p14="http://schemas.microsoft.com/office/powerpoint/2010/main" val="2260507864"/>
      </p:ext>
    </p:extLst>
  </p:cSld>
  <p:clrMapOvr>
    <a:masterClrMapping/>
  </p:clrMapOvr>
  <p:transition advTm="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Τίτλος" descr="Large confetti">
            <a:extLst>
              <a:ext uri="{FF2B5EF4-FFF2-40B4-BE49-F238E27FC236}">
                <a16:creationId xmlns:a16="http://schemas.microsoft.com/office/drawing/2014/main" id="{58A31C15-CD4A-4150-A282-C358D1C9B557}"/>
              </a:ext>
            </a:extLst>
          </p:cNvPr>
          <p:cNvSpPr>
            <a:spLocks noGrp="1"/>
          </p:cNvSpPr>
          <p:nvPr>
            <p:ph type="title"/>
          </p:nvPr>
        </p:nvSpPr>
        <p:spPr/>
        <p:txBody>
          <a:bodyPr/>
          <a:lstStyle/>
          <a:p>
            <a:pPr algn="ctr"/>
            <a:r>
              <a:rPr lang="el-GR" altLang="el-GR" dirty="0">
                <a:solidFill>
                  <a:schemeClr val="bg1"/>
                </a:solidFill>
              </a:rPr>
              <a:t>ΤΥΧΑΙΑ ΣΦΑΛΜΑΤΑ </a:t>
            </a:r>
            <a:br>
              <a:rPr lang="el-GR" altLang="el-GR" dirty="0">
                <a:solidFill>
                  <a:schemeClr val="bg1"/>
                </a:solidFill>
              </a:rPr>
            </a:br>
            <a:r>
              <a:rPr lang="el-GR" altLang="el-GR" dirty="0">
                <a:solidFill>
                  <a:schemeClr val="bg1"/>
                </a:solidFill>
              </a:rPr>
              <a:t>Τι εκφράζει η τυπική απόκλιση</a:t>
            </a:r>
          </a:p>
        </p:txBody>
      </p:sp>
      <p:pic>
        <p:nvPicPr>
          <p:cNvPr id="32773" name="Picture 3">
            <a:extLst>
              <a:ext uri="{FF2B5EF4-FFF2-40B4-BE49-F238E27FC236}">
                <a16:creationId xmlns:a16="http://schemas.microsoft.com/office/drawing/2014/main" id="{A19AD40E-31A4-4FD1-A971-B3092BEC2A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9865" t="8022" r="22559" b="24442"/>
          <a:stretch>
            <a:fillRect/>
          </a:stretch>
        </p:blipFill>
        <p:spPr bwMode="auto">
          <a:xfrm>
            <a:off x="1258888" y="1628775"/>
            <a:ext cx="6638925" cy="4392613"/>
          </a:xfrm>
          <a:prstGeom prst="rect">
            <a:avLst/>
          </a:prstGeom>
          <a:solidFill>
            <a:srgbClr val="D8D8D8"/>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Θέση υποσέλιδου 1">
            <a:extLst>
              <a:ext uri="{FF2B5EF4-FFF2-40B4-BE49-F238E27FC236}">
                <a16:creationId xmlns:a16="http://schemas.microsoft.com/office/drawing/2014/main" id="{69FAD910-8386-4CEB-BF0F-9A27EEF29A58}"/>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l-GR" sz="1400" b="0" i="0" u="none" strike="noStrike" kern="1200" cap="none" spc="0" normalizeH="0" baseline="0" noProof="0" dirty="0">
                <a:ln>
                  <a:noFill/>
                </a:ln>
                <a:solidFill>
                  <a:srgbClr val="00264C"/>
                </a:solidFill>
                <a:effectLst/>
                <a:uLnTx/>
                <a:uFillTx/>
                <a:latin typeface="Times New Roman" panose="02020603050405020304" pitchFamily="18" charset="0"/>
                <a:ea typeface="+mn-ea"/>
                <a:cs typeface="+mn-cs"/>
              </a:rPr>
              <a:t>Πανεπιστήμιο Δυτικής Αττικής -Μ.ΠΗΛΑΚΟΥΤΑ</a:t>
            </a:r>
          </a:p>
        </p:txBody>
      </p:sp>
      <p:sp>
        <p:nvSpPr>
          <p:cNvPr id="3" name="Θέση αριθμού διαφάνειας 2">
            <a:extLst>
              <a:ext uri="{FF2B5EF4-FFF2-40B4-BE49-F238E27FC236}">
                <a16:creationId xmlns:a16="http://schemas.microsoft.com/office/drawing/2014/main" id="{785C1F8B-8F49-4613-841C-15AFC1BB5A82}"/>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93A751A-9160-4F23-8680-B80B5030C2C2}" type="slidenum">
              <a:rPr kumimoji="0" lang="el-GR" altLang="el-GR" sz="1400" b="0" i="0" u="none" strike="noStrike" kern="1200" cap="none" spc="0" normalizeH="0" baseline="0" noProof="0" smtClean="0">
                <a:ln>
                  <a:noFill/>
                </a:ln>
                <a:solidFill>
                  <a:srgbClr val="FFFFE9"/>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l-GR" altLang="el-GR" sz="1400" b="0" i="0" u="none" strike="noStrike" kern="1200" cap="none" spc="0" normalizeH="0" baseline="0" noProof="0">
              <a:ln>
                <a:noFill/>
              </a:ln>
              <a:solidFill>
                <a:srgbClr val="FFFFE9"/>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2940478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Ρυζόχαρτο">
  <a:themeElements>
    <a:clrScheme name="Ρυζόχαρτο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Ρυζόχαρτο">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Ρυζόχαρτο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Ρυζόχαρτο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Ρυζόχαρτο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Ρυζόχαρτο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Ρυζόχαρτο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8D40F5D7462F94BBAFA8D28E17E3012" ma:contentTypeVersion="9" ma:contentTypeDescription="Create a new document." ma:contentTypeScope="" ma:versionID="911f9e1f349b47098fe0b927880a628f">
  <xsd:schema xmlns:xsd="http://www.w3.org/2001/XMLSchema" xmlns:xs="http://www.w3.org/2001/XMLSchema" xmlns:p="http://schemas.microsoft.com/office/2006/metadata/properties" xmlns:ns3="3009c594-b062-4bb1-be07-66f5552493e5" targetNamespace="http://schemas.microsoft.com/office/2006/metadata/properties" ma:root="true" ma:fieldsID="70789232d09aa22aeca07c2e8740e1ce" ns3:_="">
    <xsd:import namespace="3009c594-b062-4bb1-be07-66f5552493e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09c594-b062-4bb1-be07-66f5552493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61B730B-A1AE-484A-87E3-1D3C8278FB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09c594-b062-4bb1-be07-66f5552493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A41D82-182B-4F48-B0B7-4CB6B86B7B89}">
  <ds:schemaRefs>
    <ds:schemaRef ds:uri="http://schemas.microsoft.com/sharepoint/v3/contenttype/forms"/>
  </ds:schemaRefs>
</ds:datastoreItem>
</file>

<file path=customXml/itemProps3.xml><?xml version="1.0" encoding="utf-8"?>
<ds:datastoreItem xmlns:ds="http://schemas.openxmlformats.org/officeDocument/2006/customXml" ds:itemID="{1FEF43C5-1586-4D39-A15A-875029C4B5E8}">
  <ds:schemaRefs>
    <ds:schemaRef ds:uri="http://schemas.microsoft.com/office/2006/metadata/properties"/>
    <ds:schemaRef ds:uri="http://www.w3.org/XML/1998/namespace"/>
    <ds:schemaRef ds:uri="http://schemas.microsoft.com/office/2006/documentManagement/types"/>
    <ds:schemaRef ds:uri="http://purl.org/dc/dcmitype/"/>
    <ds:schemaRef ds:uri="http://purl.org/dc/elements/1.1/"/>
    <ds:schemaRef ds:uri="http://purl.org/dc/terms/"/>
    <ds:schemaRef ds:uri="http://schemas.openxmlformats.org/package/2006/metadata/core-properties"/>
    <ds:schemaRef ds:uri="http://schemas.microsoft.com/office/infopath/2007/PartnerControls"/>
    <ds:schemaRef ds:uri="3009c594-b062-4bb1-be07-66f5552493e5"/>
  </ds:schemaRefs>
</ds:datastoreItem>
</file>

<file path=docProps/app.xml><?xml version="1.0" encoding="utf-8"?>
<Properties xmlns="http://schemas.openxmlformats.org/officeDocument/2006/extended-properties" xmlns:vt="http://schemas.openxmlformats.org/officeDocument/2006/docPropsVTypes">
  <Template/>
  <TotalTime>4316</TotalTime>
  <Words>1569</Words>
  <Application>Microsoft Office PowerPoint</Application>
  <PresentationFormat>Προβολή στην οθόνη (4:3)</PresentationFormat>
  <Paragraphs>310</Paragraphs>
  <Slides>28</Slides>
  <Notes>5</Notes>
  <HiddenSlides>0</HiddenSlides>
  <MMClips>0</MMClips>
  <ScaleCrop>false</ScaleCrop>
  <HeadingPairs>
    <vt:vector size="8" baseType="variant">
      <vt:variant>
        <vt:lpstr>Γραμματοσειρές που χρησιμοποιούνται</vt:lpstr>
      </vt:variant>
      <vt:variant>
        <vt:i4>7</vt:i4>
      </vt: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28</vt:i4>
      </vt:variant>
    </vt:vector>
  </HeadingPairs>
  <TitlesOfParts>
    <vt:vector size="38" baseType="lpstr">
      <vt:lpstr>Arial</vt:lpstr>
      <vt:lpstr>Arial Black</vt:lpstr>
      <vt:lpstr>Calibri</vt:lpstr>
      <vt:lpstr>Cambria Math</vt:lpstr>
      <vt:lpstr>Tahoma</vt:lpstr>
      <vt:lpstr>Times New Roman</vt:lpstr>
      <vt:lpstr>Wingdings</vt:lpstr>
      <vt:lpstr>Ρυζόχαρτο</vt:lpstr>
      <vt:lpstr>Equation</vt:lpstr>
      <vt:lpstr>Worksheet</vt:lpstr>
      <vt:lpstr>Παρουσίαση του PowerPoint</vt:lpstr>
      <vt:lpstr>Παρουσίαση του PowerPoint</vt:lpstr>
      <vt:lpstr>ΜΕΤΡΗΣΕΙΣ  ΑΒΕΒΑΙΟΤΗΤΑ- ΜΕΤΡΗΣΕΩΝ</vt:lpstr>
      <vt:lpstr>ΜΕΤΡΗΣΕΙΣ -ΑΒΕΒΑΙΟΤΗΤΑ</vt:lpstr>
      <vt:lpstr>ΜΕΤΡΗΣΕΙΣ -ΑΒΕΒΑΙΟΤΗΤΑ</vt:lpstr>
      <vt:lpstr>ΣΤΑΤΙΣΤΙΚΗ ΕΠΕΞΕΡΓΑΣΙΑ ΤΥΧΑΙΩΝ ΣΦΑΛΜΑΤΩΝ</vt:lpstr>
      <vt:lpstr>ΣΤΑΤΙΣΤΙΚΗ ΕΠΕΞΕΡΓΑΣΙΑ ΤΥΧΑΙΩΝ ΣΦΑΛΜΑΤΩΝ</vt:lpstr>
      <vt:lpstr>ΑΡΙΘΜΗΤΙΚΗ ΕΦΑΡΜΟΓΗ</vt:lpstr>
      <vt:lpstr>ΤΥΧΑΙΑ ΣΦΑΛΜΑΤΑ  Τι εκφράζει η τυπική απόκλιση</vt:lpstr>
      <vt:lpstr>ΣΗΜΑΝΤΙΚΑ ΨΗΦΙΑ</vt:lpstr>
      <vt:lpstr>Παρουσίαση του PowerPoint</vt:lpstr>
      <vt:lpstr>ΚΑΝΟΝΕΣ ΚΑΘΟΡΙΣΜΟΥ ΣΗΜΑΝΤΙΚΩΝ ΨΗΦΙΩΝ</vt:lpstr>
      <vt:lpstr>ΣΥΝΔΙΑΣΜΟΣ ΜΕΤΡΗΣΕΩΝ</vt:lpstr>
      <vt:lpstr>ΑΡΙΘΜΗΤΙΚΗ ΕΦΑΡΜΟΓΗ</vt:lpstr>
      <vt:lpstr>ΤΥΠΟΛΟΓΙΟ</vt:lpstr>
      <vt:lpstr>ΓΡΑΦΙΚΕΣ ΠΑΡΑΣΤΑΣΕΙΣ</vt:lpstr>
      <vt:lpstr>ΣΚΟΠΟΣ</vt:lpstr>
      <vt:lpstr>ΓΡΑΦΙΚΕΣ ΠΑΡΑΣΤΑΣΕΙΣ 1/4</vt:lpstr>
      <vt:lpstr>ΓΡΑΜΜΙΚΕΣ ΣΧΕΣΕΙΣ  ΕΞΙΣΩΣΗ ΕΥΘΕΙΑΣ</vt:lpstr>
      <vt:lpstr>ΓΡΑΜΜΙΚΕΣ ΣΧΕΣΕΙΣ  ΕΞΙΣΩΣΗ ΕΥΘΕΙΑΣ</vt:lpstr>
      <vt:lpstr>Παρουσίαση του PowerPoint</vt:lpstr>
      <vt:lpstr>ΑΝΑΚΕΦΑΛΑΙΩΝΟΝΤΑΣ   1/4</vt:lpstr>
      <vt:lpstr>Παρουσίαση του PowerPoint</vt:lpstr>
      <vt:lpstr>ΑΝΑΚΕΦΑΛΑΙΩΝΟΝΤΑΣ   3/4</vt:lpstr>
      <vt:lpstr>ΑΝΑΚΕΦΑΛΑΙΩΝΟΝΤΑΣ   4/4</vt:lpstr>
      <vt:lpstr>Επισημάνσεις 1/2 </vt:lpstr>
      <vt:lpstr>Επισημάνσεις 2/2 </vt:lpstr>
      <vt:lpstr>  ΒΙΒΛΙΟΓΡΑΦΙΑ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ΣΦΑΛΜΑΤΑ</dc:title>
  <dc:creator>***</dc:creator>
  <cp:lastModifiedBy>Sakis Melitsiotis</cp:lastModifiedBy>
  <cp:revision>268</cp:revision>
  <dcterms:created xsi:type="dcterms:W3CDTF">2003-01-21T20:54:39Z</dcterms:created>
  <dcterms:modified xsi:type="dcterms:W3CDTF">2023-10-20T08:49:39Z</dcterms:modified>
</cp:coreProperties>
</file>