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73" r:id="rId4"/>
    <p:sldId id="270" r:id="rId5"/>
    <p:sldId id="258" r:id="rId6"/>
    <p:sldId id="271" r:id="rId7"/>
    <p:sldId id="259" r:id="rId8"/>
    <p:sldId id="274" r:id="rId9"/>
    <p:sldId id="260" r:id="rId10"/>
    <p:sldId id="261" r:id="rId11"/>
    <p:sldId id="262" r:id="rId12"/>
    <p:sldId id="263" r:id="rId13"/>
    <p:sldId id="264" r:id="rId14"/>
    <p:sldId id="275" r:id="rId15"/>
    <p:sldId id="265" r:id="rId16"/>
    <p:sldId id="276" r:id="rId17"/>
    <p:sldId id="266" r:id="rId18"/>
    <p:sldId id="267" r:id="rId19"/>
    <p:sldId id="268" r:id="rId20"/>
    <p:sldId id="269" r:id="rId21"/>
    <p:sldId id="277" r:id="rId2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6EF6-921C-46D0-BA8E-4BC6005742E7}" type="datetimeFigureOut">
              <a:rPr lang="el-GR" smtClean="0"/>
              <a:t>10/5/2016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03E9-692B-4C0D-9D65-BF191679A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0849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6EF6-921C-46D0-BA8E-4BC6005742E7}" type="datetimeFigureOut">
              <a:rPr lang="el-GR" smtClean="0"/>
              <a:t>10/5/2016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03E9-692B-4C0D-9D65-BF191679A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309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6EF6-921C-46D0-BA8E-4BC6005742E7}" type="datetimeFigureOut">
              <a:rPr lang="el-GR" smtClean="0"/>
              <a:t>10/5/2016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03E9-692B-4C0D-9D65-BF191679A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495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6EF6-921C-46D0-BA8E-4BC6005742E7}" type="datetimeFigureOut">
              <a:rPr lang="el-GR" smtClean="0"/>
              <a:t>10/5/2016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03E9-692B-4C0D-9D65-BF191679A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243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6EF6-921C-46D0-BA8E-4BC6005742E7}" type="datetimeFigureOut">
              <a:rPr lang="el-GR" smtClean="0"/>
              <a:t>10/5/2016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03E9-692B-4C0D-9D65-BF191679A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602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6EF6-921C-46D0-BA8E-4BC6005742E7}" type="datetimeFigureOut">
              <a:rPr lang="el-GR" smtClean="0"/>
              <a:t>10/5/2016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03E9-692B-4C0D-9D65-BF191679A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095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6EF6-921C-46D0-BA8E-4BC6005742E7}" type="datetimeFigureOut">
              <a:rPr lang="el-GR" smtClean="0"/>
              <a:t>10/5/2016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03E9-692B-4C0D-9D65-BF191679A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823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6EF6-921C-46D0-BA8E-4BC6005742E7}" type="datetimeFigureOut">
              <a:rPr lang="el-GR" smtClean="0"/>
              <a:t>10/5/2016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03E9-692B-4C0D-9D65-BF191679A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1053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6EF6-921C-46D0-BA8E-4BC6005742E7}" type="datetimeFigureOut">
              <a:rPr lang="el-GR" smtClean="0"/>
              <a:t>10/5/2016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03E9-692B-4C0D-9D65-BF191679A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598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6EF6-921C-46D0-BA8E-4BC6005742E7}" type="datetimeFigureOut">
              <a:rPr lang="el-GR" smtClean="0"/>
              <a:t>10/5/2016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03E9-692B-4C0D-9D65-BF191679A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88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6EF6-921C-46D0-BA8E-4BC6005742E7}" type="datetimeFigureOut">
              <a:rPr lang="el-GR" smtClean="0"/>
              <a:t>10/5/2016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03E9-692B-4C0D-9D65-BF191679A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1321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F6EF6-921C-46D0-BA8E-4BC6005742E7}" type="datetimeFigureOut">
              <a:rPr lang="el-GR" smtClean="0"/>
              <a:t>10/5/2016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703E9-692B-4C0D-9D65-BF191679A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573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134" y="123568"/>
            <a:ext cx="1181305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 smtClean="0"/>
          </a:p>
          <a:p>
            <a:pPr algn="ctr"/>
            <a:r>
              <a:rPr lang="el-GR" sz="2800" b="1" dirty="0" smtClean="0"/>
              <a:t>ΔΙΕΘΝΗΣ ΕΜΠΕΙΡΙΑ</a:t>
            </a:r>
            <a:r>
              <a:rPr lang="en-US" sz="2800" b="1" dirty="0" smtClean="0"/>
              <a:t> - </a:t>
            </a:r>
            <a:r>
              <a:rPr lang="el-GR" sz="2800" b="1" dirty="0" smtClean="0"/>
              <a:t>ΚΑΛΕΣ </a:t>
            </a:r>
            <a:r>
              <a:rPr lang="el-GR" sz="2800" b="1" dirty="0" smtClean="0"/>
              <a:t>ΠΡΑΚΤΙΚΕΣ</a:t>
            </a:r>
          </a:p>
          <a:p>
            <a:pPr algn="ctr"/>
            <a:endParaRPr lang="el-GR" sz="2800" b="1" dirty="0" smtClean="0"/>
          </a:p>
          <a:p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Το μοντέλο της αποκέντρωσης </a:t>
            </a:r>
            <a:r>
              <a:rPr lang="el-GR" sz="2800" b="1" dirty="0" smtClean="0"/>
              <a:t>των υπηρεσιών στις Υγειονομικές Περιφέρειες </a:t>
            </a:r>
            <a:r>
              <a:rPr lang="el-GR" sz="2800" b="1" dirty="0" smtClean="0"/>
              <a:t>και</a:t>
            </a:r>
            <a:r>
              <a:rPr lang="en-US" sz="2800" b="1" dirty="0"/>
              <a:t> </a:t>
            </a:r>
            <a:r>
              <a:rPr lang="el-GR" sz="2800" b="1" dirty="0" smtClean="0"/>
              <a:t>η </a:t>
            </a:r>
            <a:r>
              <a:rPr lang="el-GR" sz="2800" b="1" dirty="0" smtClean="0"/>
              <a:t>ανάπτυξη </a:t>
            </a:r>
            <a:r>
              <a:rPr lang="el-GR" sz="2800" b="1" dirty="0" smtClean="0"/>
              <a:t>της Π.Φ.Υ. θεωρείται η βάση του</a:t>
            </a:r>
            <a:r>
              <a:rPr lang="el-GR" sz="2800" b="1" dirty="0"/>
              <a:t> </a:t>
            </a:r>
            <a:r>
              <a:rPr lang="el-GR" sz="2800" b="1" dirty="0" smtClean="0"/>
              <a:t>συστήματος υγείας</a:t>
            </a:r>
            <a:r>
              <a:rPr lang="en-US" sz="2800" b="1" dirty="0" smtClean="0"/>
              <a:t> </a:t>
            </a:r>
            <a:r>
              <a:rPr lang="el-GR" sz="2800" b="1" dirty="0" smtClean="0"/>
              <a:t>σε πολλές Ευρωπαϊκές </a:t>
            </a:r>
            <a:r>
              <a:rPr lang="el-GR" sz="2800" b="1" dirty="0" smtClean="0"/>
              <a:t>χώρες για την αντιμετώπιση των Μακροχρόνιων Ασθενειών</a:t>
            </a:r>
            <a:r>
              <a:rPr lang="en-US" sz="2800" b="1" dirty="0" smtClean="0"/>
              <a:t>.</a:t>
            </a:r>
            <a:r>
              <a:rPr lang="el-GR" sz="2800" b="1" dirty="0" smtClean="0"/>
              <a:t> </a:t>
            </a:r>
            <a:endParaRPr lang="el-GR" sz="2800" b="1" dirty="0" smtClean="0"/>
          </a:p>
          <a:p>
            <a:endParaRPr lang="el-GR" sz="2800" b="1" dirty="0" smtClean="0"/>
          </a:p>
          <a:p>
            <a:r>
              <a:rPr lang="el-GR" sz="2800" b="1" dirty="0" smtClean="0"/>
              <a:t>Τα Κέντρα Υγείας λειτουργούν ως συνδετικός κρίκος με την δευτεροβάθμια εκπαίδευση, είναι 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στελεχωμένα με εξειδικευμένο ιατρικό προσωπικό, «οικογενειακό γιατρό, νοσηλευτή, φυσιοθεραπευτή </a:t>
            </a:r>
            <a:r>
              <a:rPr lang="el-GR" sz="2800" b="1" dirty="0" smtClean="0"/>
              <a:t>έχουν </a:t>
            </a:r>
            <a:r>
              <a:rPr lang="el-GR" sz="2800" b="1" dirty="0" smtClean="0"/>
              <a:t>την δυνατότητα να ανταποκριθούν </a:t>
            </a:r>
            <a:r>
              <a:rPr lang="el-GR" sz="2800" b="1" dirty="0" smtClean="0"/>
              <a:t>στις αυξημένες </a:t>
            </a:r>
            <a:r>
              <a:rPr lang="el-GR" sz="2800" b="1" dirty="0" smtClean="0"/>
              <a:t>απαιτήσεις της Μακροχρόνιας Ασθένειας.</a:t>
            </a:r>
            <a:endParaRPr lang="en-US" sz="2800" b="1" dirty="0" smtClean="0"/>
          </a:p>
          <a:p>
            <a:endParaRPr lang="el-GR" sz="2300" dirty="0" smtClean="0"/>
          </a:p>
          <a:p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19818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Έλλειψη 1"/>
          <p:cNvSpPr/>
          <p:nvPr/>
        </p:nvSpPr>
        <p:spPr>
          <a:xfrm>
            <a:off x="1837038" y="1518465"/>
            <a:ext cx="8031892" cy="376469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Προσωπικό</a:t>
            </a:r>
            <a:r>
              <a:rPr lang="en-US" dirty="0" smtClean="0"/>
              <a:t>:</a:t>
            </a:r>
            <a:r>
              <a:rPr lang="el-GR" dirty="0" smtClean="0"/>
              <a:t> Παθολόγοι, νοσηλευτές, ενδοκρινολόγοι προσωπικό με διάφορες ειδικότητες, εθελοντές.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815546" y="882391"/>
            <a:ext cx="1738184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Νοσοκομεία</a:t>
            </a:r>
            <a:endParaRPr lang="el-G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02509" y="5626439"/>
            <a:ext cx="2792627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Οργανισμοί παροχής βοήθειας στο σπίτι.</a:t>
            </a:r>
            <a:endParaRPr lang="el-GR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576487" y="882391"/>
            <a:ext cx="2207741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Γηροκομεία</a:t>
            </a:r>
            <a:endParaRPr lang="el-GR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9576487" y="5626440"/>
            <a:ext cx="2207741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Εθελοντικοί οργανισμοί.</a:t>
            </a:r>
            <a:endParaRPr lang="el-GR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865606" y="227913"/>
            <a:ext cx="4399005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Πρόγραμμα </a:t>
            </a:r>
            <a:r>
              <a:rPr lang="en-US" sz="2400" dirty="0" smtClean="0"/>
              <a:t>“Matador”</a:t>
            </a:r>
            <a:r>
              <a:rPr lang="el-GR" sz="2400" dirty="0" smtClean="0"/>
              <a:t> διατομεακή δικτύωση υπηρεσιών</a:t>
            </a:r>
            <a:endParaRPr lang="el-GR" sz="2400" dirty="0"/>
          </a:p>
        </p:txBody>
      </p:sp>
      <p:sp>
        <p:nvSpPr>
          <p:cNvPr id="9" name="Καμπύλο δεξιό βέλος 8"/>
          <p:cNvSpPr/>
          <p:nvPr/>
        </p:nvSpPr>
        <p:spPr>
          <a:xfrm>
            <a:off x="815546" y="1860335"/>
            <a:ext cx="947351" cy="3080952"/>
          </a:xfrm>
          <a:prstGeom prst="curv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0" name="Καμπύλο βέλος προς τα επάνω 9"/>
          <p:cNvSpPr/>
          <p:nvPr/>
        </p:nvSpPr>
        <p:spPr>
          <a:xfrm>
            <a:off x="4094205" y="5873064"/>
            <a:ext cx="5090984" cy="648044"/>
          </a:xfrm>
          <a:prstGeom prst="curved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1" name="Καμπύλο αριστερό βέλος 10"/>
          <p:cNvSpPr/>
          <p:nvPr/>
        </p:nvSpPr>
        <p:spPr>
          <a:xfrm>
            <a:off x="10585622" y="1869989"/>
            <a:ext cx="881448" cy="3023287"/>
          </a:xfrm>
          <a:prstGeom prst="curved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2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5" y="296562"/>
            <a:ext cx="11804822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ΔΙΕΘΝΗΣ </a:t>
            </a:r>
            <a:r>
              <a:rPr lang="el-GR" sz="2800" b="1" dirty="0" smtClean="0"/>
              <a:t>ΕΜΠΕΙΡΙΑ - ΚΑΛΕΣ </a:t>
            </a:r>
            <a:r>
              <a:rPr lang="el-GR" sz="2800" b="1" dirty="0"/>
              <a:t>ΠΡΑΚΤΙΚΕΣ</a:t>
            </a:r>
          </a:p>
          <a:p>
            <a:endParaRPr lang="el-GR" sz="2800" b="1" dirty="0" smtClean="0"/>
          </a:p>
          <a:p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Μ. Βρετανία</a:t>
            </a:r>
          </a:p>
          <a:p>
            <a:endParaRPr lang="el-GR" sz="2800" b="1" dirty="0" smtClean="0"/>
          </a:p>
          <a:p>
            <a:r>
              <a:rPr lang="el-GR" sz="2800" b="1" dirty="0" smtClean="0"/>
              <a:t>√ Διασφάλιση ότι η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Π.Φ.Υ.</a:t>
            </a:r>
            <a:r>
              <a:rPr lang="el-GR" sz="2800" b="1" dirty="0" smtClean="0"/>
              <a:t> </a:t>
            </a:r>
            <a:r>
              <a:rPr lang="el-GR" sz="2800" b="1" dirty="0" smtClean="0"/>
              <a:t>παρέχεται </a:t>
            </a:r>
            <a:r>
              <a:rPr lang="el-GR" sz="2800" b="1" dirty="0" smtClean="0"/>
              <a:t>συνολικά σε όλο τον </a:t>
            </a:r>
            <a:r>
              <a:rPr lang="el-GR" sz="2800" b="1" dirty="0" smtClean="0"/>
              <a:t>πληθυσμό.</a:t>
            </a:r>
          </a:p>
          <a:p>
            <a:endParaRPr lang="el-GR" sz="2800" b="1" dirty="0" smtClean="0"/>
          </a:p>
          <a:p>
            <a:r>
              <a:rPr lang="el-GR" sz="2800" b="1" dirty="0"/>
              <a:t>√</a:t>
            </a:r>
            <a:r>
              <a:rPr lang="el-GR" sz="2800" b="1" dirty="0" smtClean="0"/>
              <a:t> Ο ασθενής είναι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στο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επίκεντρο </a:t>
            </a:r>
            <a:r>
              <a:rPr lang="el-GR" sz="2800" b="1" dirty="0" smtClean="0"/>
              <a:t>της φροντίδας.</a:t>
            </a:r>
          </a:p>
          <a:p>
            <a:endParaRPr lang="el-GR" sz="2800" b="1" dirty="0"/>
          </a:p>
          <a:p>
            <a:r>
              <a:rPr lang="el-GR" sz="2800" b="1" dirty="0" smtClean="0"/>
              <a:t>√ Χρήση ηλεκτρονικών δεδομένων,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νέα συστήματα πληρωμών </a:t>
            </a:r>
            <a:r>
              <a:rPr lang="el-GR" sz="2800" b="1" dirty="0" smtClean="0"/>
              <a:t>με βάση την διασυνδετική φροντίδα. </a:t>
            </a:r>
          </a:p>
          <a:p>
            <a:endParaRPr lang="el-GR" sz="2800" b="1" dirty="0"/>
          </a:p>
          <a:p>
            <a:r>
              <a:rPr lang="el-GR" sz="2800" b="1" dirty="0" smtClean="0"/>
              <a:t>Σύμφωνα με υπολογισμούς για την δεκαετία 2009-19 το κόστος της Μακροχρόνιας ασθένειας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αναμένεται να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ξεπεράσει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τα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20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δισεκατομμύρια Ευρώ </a:t>
            </a:r>
            <a:r>
              <a:rPr lang="el-GR" sz="2800" b="1" dirty="0" smtClean="0"/>
              <a:t>(συμπεριλαμβανομένων των απωλειών του κόστους παραγωγικότητας.</a:t>
            </a:r>
            <a:r>
              <a:rPr lang="en-US" sz="2800" b="1" dirty="0" smtClean="0"/>
              <a:t>)</a:t>
            </a:r>
            <a:endParaRPr lang="el-GR" sz="2800" b="1" dirty="0" smtClean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11423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994" y="354227"/>
            <a:ext cx="1189543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ΔΙΕΘΝΗΣ </a:t>
            </a:r>
            <a:r>
              <a:rPr lang="el-GR" sz="2800" b="1" dirty="0" smtClean="0"/>
              <a:t>ΕΜΠΕΙΡΙΑ - ΚΑΛΕΣ </a:t>
            </a:r>
            <a:r>
              <a:rPr lang="el-GR" sz="2800" b="1" dirty="0"/>
              <a:t>ΠΡΑΚΤΙΚΕΣ</a:t>
            </a:r>
          </a:p>
          <a:p>
            <a:endParaRPr lang="el-GR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Μ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. Βρετανία</a:t>
            </a:r>
          </a:p>
          <a:p>
            <a:endParaRPr lang="el-GR" sz="2800" b="1" dirty="0" smtClean="0"/>
          </a:p>
          <a:p>
            <a:r>
              <a:rPr lang="el-GR" sz="2800" b="1" dirty="0" smtClean="0"/>
              <a:t>Λειτουργεί ένα πρόγραμμα εκπαίδευσης φροντιστών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Expert Patient Programme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»</a:t>
            </a:r>
            <a:r>
              <a:rPr lang="el-GR" sz="2800" b="1" dirty="0" smtClean="0"/>
              <a:t> οι συμμετέχοντες εκπαιδεύονται να υποστηρίζουν ανθρώπους με μια ή περισσότερες χρόνιες νόσους.</a:t>
            </a:r>
            <a:endParaRPr lang="en-US" sz="2800" b="1" dirty="0" smtClean="0"/>
          </a:p>
          <a:p>
            <a:endParaRPr lang="el-GR" sz="2800" b="1" dirty="0" smtClean="0"/>
          </a:p>
          <a:p>
            <a:r>
              <a:rPr lang="el-GR" sz="2800" b="1" dirty="0" smtClean="0"/>
              <a:t>Το πρόγραμμα επικεντρώνεται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στην αδυναμία που έχουν οι ασθενείς </a:t>
            </a:r>
            <a:r>
              <a:rPr lang="el-GR" sz="2800" b="1" dirty="0" smtClean="0"/>
              <a:t>για αυτοφροντίδα για παράδειγμα διαχείριση πόνου, υψηλή σωματική κόπωση, επικοινωνία με φίλους και επαγγελματίες υγείας.  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l-GR" sz="2800" b="1" dirty="0" smtClean="0"/>
              <a:t>Η πιο συχνή νόσος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ο Σακχαρώδης διαβήτης </a:t>
            </a:r>
            <a:r>
              <a:rPr lang="el-GR" sz="2800" b="1" dirty="0" smtClean="0"/>
              <a:t>με συννοσηρότητα ασθενειών όπως είναι καρδιακές παθήσεις, νεφρική ανεπάρκεια </a:t>
            </a:r>
            <a:r>
              <a:rPr lang="el-GR" sz="2800" b="1" dirty="0" smtClean="0"/>
              <a:t>και η </a:t>
            </a:r>
            <a:r>
              <a:rPr lang="el-GR" sz="2800" b="1" dirty="0" smtClean="0"/>
              <a:t>αιτία τύφλωσης.</a:t>
            </a:r>
          </a:p>
          <a:p>
            <a:r>
              <a:rPr lang="el-GR" sz="2800" b="1" dirty="0" smtClean="0"/>
              <a:t>  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13819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568" y="428368"/>
            <a:ext cx="11936627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ΔΙΕΘΝΗΣ ΕΜΠΕΙΡΙΑ - ΚΑΛΕΣ ΠΡΑΚΤΙΚΕΣ</a:t>
            </a:r>
          </a:p>
          <a:p>
            <a:endParaRPr lang="el-GR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Γαλλία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el-GR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2800" b="1" dirty="0" smtClean="0"/>
          </a:p>
          <a:p>
            <a:r>
              <a:rPr lang="el-GR" sz="2800" b="1" dirty="0" smtClean="0"/>
              <a:t>Το μοντέλο χρόνιας φροντίδας υποστηρίζεται από την περιφερειακή διοίκηση.</a:t>
            </a:r>
          </a:p>
          <a:p>
            <a:endParaRPr lang="el-GR" sz="2800" b="1" dirty="0" smtClean="0"/>
          </a:p>
          <a:p>
            <a:r>
              <a:rPr lang="el-GR" sz="2800" b="1" dirty="0" smtClean="0"/>
              <a:t>Συνδυαστική περίθαλψη με χρήση </a:t>
            </a:r>
            <a:r>
              <a:rPr lang="el-GR" sz="2800" b="1" dirty="0"/>
              <a:t>Ε</a:t>
            </a:r>
            <a:r>
              <a:rPr lang="el-GR" sz="2800" b="1" dirty="0" smtClean="0"/>
              <a:t>ξειδικευμένης ιατρικής,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Πρωτοβάθμιας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περίθαλψης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και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ηλεϊατρικής.</a:t>
            </a:r>
          </a:p>
          <a:p>
            <a:endParaRPr lang="el-GR" sz="2800" b="1" dirty="0"/>
          </a:p>
          <a:p>
            <a:r>
              <a:rPr lang="el-GR" sz="2800" b="1" dirty="0" smtClean="0"/>
              <a:t>Παράδειγμα οργανισμού παροχής υπηρεσιών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A.F.A.P.(Provencal Family Assistance Association)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800" b="1" dirty="0" smtClean="0"/>
              <a:t>ο οποίος βραβεύτηκε στο 4</a:t>
            </a:r>
            <a:r>
              <a:rPr lang="el-GR" sz="2800" b="1" baseline="30000" dirty="0" smtClean="0"/>
              <a:t>ο</a:t>
            </a:r>
            <a:r>
              <a:rPr lang="el-GR" sz="2800" b="1" dirty="0" smtClean="0"/>
              <a:t> συμβούλιο ποιότητας.</a:t>
            </a:r>
          </a:p>
          <a:p>
            <a:endParaRPr lang="el-GR" sz="2500" dirty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786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95416" y="1151924"/>
            <a:ext cx="1124464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/>
              <a:t>ΔΙΕΘΝΗΣ ΕΜΠΕΙΡΙΑ - ΚΑΛΕΣ </a:t>
            </a:r>
            <a:r>
              <a:rPr lang="el-GR" sz="2800" b="1" dirty="0" smtClean="0"/>
              <a:t>ΠΡΑΚΤΙΚΕΣ</a:t>
            </a:r>
          </a:p>
          <a:p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Γαλλία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el-GR" sz="28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sz="2800" b="1" dirty="0" smtClean="0"/>
          </a:p>
          <a:p>
            <a:r>
              <a:rPr lang="el-GR" sz="2800" b="1" dirty="0"/>
              <a:t>Είναι ο πρώτος οργανισμός στην Γαλλία ο οποίος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ιδρύθηκε το 1949 </a:t>
            </a:r>
            <a:r>
              <a:rPr lang="el-GR" sz="2800" b="1" dirty="0"/>
              <a:t>για την κατ’ οίκον φροντίδα στους ασθενείς με χρόνιες ασθένειες.</a:t>
            </a:r>
          </a:p>
          <a:p>
            <a:endParaRPr lang="el-GR" sz="2800" b="1" dirty="0"/>
          </a:p>
          <a:p>
            <a:r>
              <a:rPr lang="el-GR" sz="2800" b="1" dirty="0"/>
              <a:t>Ενημερώνει άτομα που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εργάζονται σε ανθυγιεινό περιβάλλον </a:t>
            </a:r>
            <a:r>
              <a:rPr lang="el-GR" sz="2800" b="1" dirty="0"/>
              <a:t>με στόχο την αναβάθμιση της ποιότητας ζωής τους.</a:t>
            </a:r>
          </a:p>
          <a:p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801879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087" y="568410"/>
            <a:ext cx="11911913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ΔΙΕΘΝΗΣ ΕΜΠΕΙΡΙΑ - ΚΑΛΕΣ ΠΡΑΚΤΙΚΕΣ</a:t>
            </a:r>
          </a:p>
          <a:p>
            <a:endParaRPr lang="el-GR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Γερμανία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el-GR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2800" b="1" dirty="0" smtClean="0"/>
          </a:p>
          <a:p>
            <a:r>
              <a:rPr lang="el-GR" sz="2800" b="1" dirty="0" smtClean="0"/>
              <a:t>Ο πληθυσμός της Γερμανίας ανέρχεται στα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81,8 εκατομμύρια πολίτες.</a:t>
            </a:r>
          </a:p>
          <a:p>
            <a:endParaRPr lang="el-GR" sz="2800" b="1" dirty="0" smtClean="0"/>
          </a:p>
          <a:p>
            <a:r>
              <a:rPr lang="el-GR" sz="2800" b="1" dirty="0" smtClean="0"/>
              <a:t>Πρωτοβάθμια περίθαλψη από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ιδιώτες γιατρούς το 75% έχουν δικά τους ιατρεία 25% </a:t>
            </a:r>
            <a:r>
              <a:rPr lang="el-GR" sz="2800" b="1" dirty="0" smtClean="0"/>
              <a:t>συστεγάζεται με άλλους ιατρούς.</a:t>
            </a:r>
          </a:p>
          <a:p>
            <a:endParaRPr lang="el-GR" sz="2800" b="1" dirty="0"/>
          </a:p>
          <a:p>
            <a:r>
              <a:rPr lang="el-GR" sz="2800" b="1" dirty="0" smtClean="0"/>
              <a:t>Οι υπηρεσίες Μακροχρόνιας Φροντίδας άμεσα συνδεδεμένες με το σύστημα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κοινωνικής ασφάλισης λειτουργούν και μη κερδοσκοπικοί </a:t>
            </a:r>
            <a:r>
              <a:rPr lang="el-GR" sz="2800" b="1" dirty="0" smtClean="0"/>
              <a:t>οργανισμοί οι οποίοι μπορούν να ανήκουν στην τοπική κοινότητα, στην εκκλησία ή σε ομάδες εργαζομένων.</a:t>
            </a:r>
          </a:p>
          <a:p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290118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88324" y="525848"/>
            <a:ext cx="1174715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/>
              <a:t>ΔΙΕΘΝΗΣ ΕΜΠΕΙΡΙΑ - ΚΑΛΕΣ </a:t>
            </a:r>
            <a:r>
              <a:rPr lang="el-GR" sz="2800" b="1" dirty="0" smtClean="0"/>
              <a:t>ΠΡΑΚΤΙΚΕΣ</a:t>
            </a:r>
          </a:p>
          <a:p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Γερμανία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el-GR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2800" b="1" dirty="0"/>
              <a:t>Ο δεύτερος μεγαλύτερος ασφαλιστικός οργανισμός στην Γερμανία ο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(TK Techniker Krankenkasse)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800" b="1" dirty="0"/>
              <a:t>το 2008</a:t>
            </a:r>
            <a:r>
              <a:rPr lang="en-US" sz="2800" b="1" dirty="0"/>
              <a:t> </a:t>
            </a:r>
            <a:r>
              <a:rPr lang="el-GR" sz="2800" b="1" dirty="0"/>
              <a:t>εφάρμοσε ένα πρόγραμμα καθοδηγητών υγείας υποστήριξη του ασθενή σε </a:t>
            </a:r>
            <a:r>
              <a:rPr lang="el-GR" sz="2800" b="1" dirty="0" smtClean="0"/>
              <a:t>θέματα πρόληψης, </a:t>
            </a:r>
            <a:r>
              <a:rPr lang="el-GR" sz="2800" b="1" dirty="0"/>
              <a:t>αλλαγή στον τρόπο ζωής και συμπεριφοράς, </a:t>
            </a:r>
            <a:r>
              <a:rPr lang="el-GR" sz="2800" b="1" dirty="0" smtClean="0"/>
              <a:t>διατροφής και άσκησης</a:t>
            </a:r>
            <a:r>
              <a:rPr lang="el-GR" sz="2800" b="1" dirty="0"/>
              <a:t>.</a:t>
            </a:r>
          </a:p>
          <a:p>
            <a:endParaRPr lang="el-GR" sz="2800" b="1" dirty="0"/>
          </a:p>
          <a:p>
            <a:r>
              <a:rPr lang="el-GR" sz="2800" b="1" dirty="0"/>
              <a:t>Το 2010 οι καθοδηγητές υγείας παρακολουθούσαν 5000 ασθενείς.</a:t>
            </a:r>
          </a:p>
          <a:p>
            <a:r>
              <a:rPr lang="el-GR" sz="2800" b="1" dirty="0"/>
              <a:t>Είναι ένα πολύ αγαπητό και αποδεκτό πρόγραμμα στους Μακροχρόνιους </a:t>
            </a:r>
            <a:r>
              <a:rPr lang="el-GR" sz="2800" b="1" dirty="0" smtClean="0"/>
              <a:t>Ασθενείς </a:t>
            </a:r>
            <a:r>
              <a:rPr lang="el-GR" sz="2800" b="1" dirty="0"/>
              <a:t>με υψηλά </a:t>
            </a:r>
            <a:r>
              <a:rPr lang="el-GR" sz="2800" b="1" dirty="0" smtClean="0"/>
              <a:t>ποσοστά αποδοχής </a:t>
            </a:r>
            <a:r>
              <a:rPr lang="el-GR" sz="2800" b="1" dirty="0"/>
              <a:t>(πάνω από 80%)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βαθμός ικανοποίησης. </a:t>
            </a:r>
          </a:p>
          <a:p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372315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134" y="172995"/>
            <a:ext cx="1168949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ΔΙΕΘΝΗΣ ΕΜΠΕΙΡΙΑ - ΚΑΛΕΣ ΠΡΑΚΤΙΚΕΣ</a:t>
            </a:r>
          </a:p>
          <a:p>
            <a:endParaRPr lang="el-GR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Καναδάς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endParaRPr lang="en-US" sz="2800" b="1" dirty="0"/>
          </a:p>
          <a:p>
            <a:r>
              <a:rPr lang="el-GR" sz="2800" b="1" dirty="0" smtClean="0"/>
              <a:t>Το πρώτο νοσοκομείο στον Καναδά ξεκίνησε την λειτουργία του στο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Quebec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 το 1639.</a:t>
            </a:r>
          </a:p>
          <a:p>
            <a:endParaRPr lang="en-US" sz="2800" b="1" dirty="0" smtClean="0"/>
          </a:p>
          <a:p>
            <a:r>
              <a:rPr lang="el-GR" sz="2800" b="1" dirty="0" smtClean="0"/>
              <a:t>Το σύστημα υγείας στηρίζεται σε ένα δίκτυο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πολύ-λειτουργικών ιατρικών κέντρων.</a:t>
            </a:r>
          </a:p>
          <a:p>
            <a:endParaRPr lang="el-GR" sz="2800" b="1" dirty="0"/>
          </a:p>
          <a:p>
            <a:r>
              <a:rPr lang="el-GR" sz="2800" b="1" dirty="0" smtClean="0"/>
              <a:t>Εφαρμόζεται το μοντέλο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Wagner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endParaRPr lang="el-GR" sz="2800" b="1" dirty="0"/>
          </a:p>
          <a:p>
            <a:r>
              <a:rPr lang="el-GR" sz="2800" b="1" dirty="0"/>
              <a:t>Π</a:t>
            </a:r>
            <a:r>
              <a:rPr lang="el-GR" sz="2800" b="1" dirty="0" smtClean="0"/>
              <a:t>αρεμβάσεις στο σύστημα υγείας με στόχο την βελτίωση της ποιότητας ζωής των ασθενών κατά </a:t>
            </a:r>
            <a:r>
              <a:rPr lang="en-US" sz="2800" b="1" dirty="0" smtClean="0"/>
              <a:t>DALYs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(Disability Adjusted Life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Years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800" b="1" dirty="0" smtClean="0"/>
              <a:t>: </a:t>
            </a:r>
            <a:r>
              <a:rPr lang="el-GR" sz="2800" b="1" dirty="0" smtClean="0"/>
              <a:t>έτη ζωής χωρίς αναπηρία. </a:t>
            </a:r>
            <a:r>
              <a:rPr lang="en-US" sz="2800" b="1" dirty="0" smtClean="0"/>
              <a:t> 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303712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313036" y="1734064"/>
            <a:ext cx="1367481" cy="447314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Παράγοντες επίδρασης της ψυχικής υγείας</a:t>
            </a:r>
            <a:r>
              <a:rPr lang="en-US" dirty="0" smtClean="0"/>
              <a:t>:</a:t>
            </a:r>
          </a:p>
          <a:p>
            <a:pPr algn="ctr"/>
            <a:r>
              <a:rPr lang="en-US" dirty="0" smtClean="0"/>
              <a:t>●</a:t>
            </a:r>
            <a:r>
              <a:rPr lang="el-GR" dirty="0" smtClean="0"/>
              <a:t>Κοινωνικές συνθήκες</a:t>
            </a:r>
          </a:p>
          <a:p>
            <a:pPr algn="ctr"/>
            <a:r>
              <a:rPr lang="el-GR" dirty="0" smtClean="0"/>
              <a:t>●Οικογένεια</a:t>
            </a:r>
          </a:p>
          <a:p>
            <a:pPr algn="ctr"/>
            <a:r>
              <a:rPr lang="el-GR" dirty="0" smtClean="0"/>
              <a:t>●Σχολείο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3097427" y="1717589"/>
            <a:ext cx="1556952" cy="448962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Ψυχολογική κατάσταση, Κατάθλιψη άγχος.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7208107" y="1178011"/>
            <a:ext cx="1787611" cy="556877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Παράγοντες επίδρασης της</a:t>
            </a:r>
          </a:p>
          <a:p>
            <a:pPr algn="ctr"/>
            <a:r>
              <a:rPr lang="el-GR" dirty="0" smtClean="0"/>
              <a:t>συμπεριφοράς του ατόμου, Περιβαλλοντικές συνθήκες, Νομοθετικό πλαίσιο</a:t>
            </a:r>
            <a:r>
              <a:rPr lang="en-US" dirty="0" smtClean="0"/>
              <a:t>:</a:t>
            </a:r>
            <a:r>
              <a:rPr lang="el-GR" dirty="0" smtClean="0"/>
              <a:t> Κάπνισμα, Παχυσαρκία, Αλκοόλ, Διατροφή Φρούτα, </a:t>
            </a:r>
            <a:r>
              <a:rPr lang="el-GR" dirty="0"/>
              <a:t>Ά</a:t>
            </a:r>
            <a:r>
              <a:rPr lang="el-GR" dirty="0" smtClean="0"/>
              <a:t>σκηση, Μολυσμένος αέρας Ρυπογόνοι παράγοντες, Νόμοι, φόροι.  </a:t>
            </a:r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10231394" y="1132703"/>
            <a:ext cx="1606378" cy="565939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Βιολογική κατάσταση (π.χ. υψηλή χοληστερόλη, γενετικές αλλοιώσεις) Μολυσματικές</a:t>
            </a:r>
          </a:p>
          <a:p>
            <a:pPr algn="ctr"/>
            <a:r>
              <a:rPr lang="el-GR" dirty="0" smtClean="0"/>
              <a:t>Ασθένειες, </a:t>
            </a:r>
            <a:r>
              <a:rPr lang="el-GR" dirty="0" smtClean="0"/>
              <a:t>Επηρεάζουν το Επίπεδο </a:t>
            </a:r>
            <a:r>
              <a:rPr lang="el-GR" dirty="0" smtClean="0"/>
              <a:t>υγείας πληθυσμού.</a:t>
            </a:r>
            <a:endParaRPr lang="el-GR" dirty="0"/>
          </a:p>
        </p:txBody>
      </p:sp>
      <p:cxnSp>
        <p:nvCxnSpPr>
          <p:cNvPr id="8" name="Ευθύγραμμο βέλος σύνδεσης 7"/>
          <p:cNvCxnSpPr>
            <a:stCxn id="3" idx="3"/>
          </p:cNvCxnSpPr>
          <p:nvPr/>
        </p:nvCxnSpPr>
        <p:spPr>
          <a:xfrm>
            <a:off x="1680517" y="3970637"/>
            <a:ext cx="1392197" cy="0"/>
          </a:xfrm>
          <a:prstGeom prst="straightConnector1">
            <a:avLst/>
          </a:prstGeom>
          <a:ln w="5080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/>
          <p:cNvCxnSpPr>
            <a:stCxn id="5" idx="3"/>
          </p:cNvCxnSpPr>
          <p:nvPr/>
        </p:nvCxnSpPr>
        <p:spPr>
          <a:xfrm>
            <a:off x="8995718" y="3962401"/>
            <a:ext cx="1235676" cy="0"/>
          </a:xfrm>
          <a:prstGeom prst="straightConnector1">
            <a:avLst/>
          </a:prstGeom>
          <a:ln w="5080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70704" y="214184"/>
            <a:ext cx="10017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Στρατηγική αντιμετώπισης και πρόληψης Χρόνιων Ασθενειών 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52632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601362" y="1227438"/>
            <a:ext cx="3393989" cy="539578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000" dirty="0">
                <a:solidFill>
                  <a:schemeClr val="bg1"/>
                </a:solidFill>
              </a:rPr>
              <a:t>Κύριες χρόνιες παθήσεις</a:t>
            </a:r>
            <a:r>
              <a:rPr lang="en-US" sz="2000" dirty="0">
                <a:solidFill>
                  <a:schemeClr val="bg1"/>
                </a:solidFill>
              </a:rPr>
              <a:t>:</a:t>
            </a:r>
            <a:endParaRPr lang="el-GR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● </a:t>
            </a:r>
            <a:r>
              <a:rPr lang="el-GR" sz="2000" dirty="0" smtClean="0">
                <a:solidFill>
                  <a:schemeClr val="bg1"/>
                </a:solidFill>
              </a:rPr>
              <a:t>Καρκίνος 20,7%</a:t>
            </a:r>
            <a:endParaRPr lang="el-GR" sz="2000" dirty="0">
              <a:solidFill>
                <a:schemeClr val="bg1"/>
              </a:solidFill>
            </a:endParaRPr>
          </a:p>
          <a:p>
            <a:endParaRPr lang="el-GR" sz="2000" dirty="0">
              <a:solidFill>
                <a:schemeClr val="bg1"/>
              </a:solidFill>
            </a:endParaRPr>
          </a:p>
          <a:p>
            <a:r>
              <a:rPr lang="el-GR" sz="2000" dirty="0">
                <a:solidFill>
                  <a:schemeClr val="bg1"/>
                </a:solidFill>
              </a:rPr>
              <a:t>●</a:t>
            </a:r>
            <a:r>
              <a:rPr lang="el-GR" sz="2000" dirty="0" smtClean="0">
                <a:solidFill>
                  <a:schemeClr val="bg1"/>
                </a:solidFill>
              </a:rPr>
              <a:t>Καρδιαγγειακά 18,3%</a:t>
            </a:r>
            <a:endParaRPr lang="el-GR" sz="2000" dirty="0">
              <a:solidFill>
                <a:schemeClr val="bg1"/>
              </a:solidFill>
            </a:endParaRPr>
          </a:p>
          <a:p>
            <a:endParaRPr lang="el-GR" sz="2000" dirty="0">
              <a:solidFill>
                <a:schemeClr val="bg1"/>
              </a:solidFill>
            </a:endParaRPr>
          </a:p>
          <a:p>
            <a:r>
              <a:rPr lang="el-GR" sz="2000" dirty="0">
                <a:solidFill>
                  <a:schemeClr val="bg1"/>
                </a:solidFill>
              </a:rPr>
              <a:t>●Ψυχική </a:t>
            </a:r>
            <a:r>
              <a:rPr lang="el-GR" sz="2000" dirty="0" smtClean="0">
                <a:solidFill>
                  <a:schemeClr val="bg1"/>
                </a:solidFill>
              </a:rPr>
              <a:t>νόσος 11%</a:t>
            </a:r>
            <a:endParaRPr lang="el-GR" sz="2000" dirty="0">
              <a:solidFill>
                <a:schemeClr val="bg1"/>
              </a:solidFill>
            </a:endParaRPr>
          </a:p>
          <a:p>
            <a:endParaRPr lang="el-GR" sz="2000" dirty="0">
              <a:solidFill>
                <a:schemeClr val="bg1"/>
              </a:solidFill>
            </a:endParaRPr>
          </a:p>
          <a:p>
            <a:r>
              <a:rPr lang="el-GR" sz="2000" dirty="0">
                <a:solidFill>
                  <a:schemeClr val="bg1"/>
                </a:solidFill>
              </a:rPr>
              <a:t>●Νευρολογικές </a:t>
            </a:r>
            <a:r>
              <a:rPr lang="el-GR" sz="2000" dirty="0" smtClean="0">
                <a:solidFill>
                  <a:schemeClr val="bg1"/>
                </a:solidFill>
              </a:rPr>
              <a:t>νόσοι 8,7%</a:t>
            </a:r>
            <a:endParaRPr lang="el-GR" sz="2000" dirty="0">
              <a:solidFill>
                <a:schemeClr val="bg1"/>
              </a:solidFill>
            </a:endParaRPr>
          </a:p>
          <a:p>
            <a:endParaRPr lang="el-GR" sz="2000" dirty="0">
              <a:solidFill>
                <a:schemeClr val="bg1"/>
              </a:solidFill>
            </a:endParaRPr>
          </a:p>
          <a:p>
            <a:r>
              <a:rPr lang="el-GR" sz="2000" dirty="0">
                <a:solidFill>
                  <a:schemeClr val="bg1"/>
                </a:solidFill>
              </a:rPr>
              <a:t>●Χρόνιες πνευμονικές </a:t>
            </a:r>
            <a:r>
              <a:rPr lang="el-GR" sz="2000" dirty="0" smtClean="0">
                <a:solidFill>
                  <a:schemeClr val="bg1"/>
                </a:solidFill>
              </a:rPr>
              <a:t>παθήσεις 6,5%</a:t>
            </a:r>
            <a:endParaRPr lang="el-GR" sz="2000" dirty="0">
              <a:solidFill>
                <a:schemeClr val="bg1"/>
              </a:solidFill>
            </a:endParaRPr>
          </a:p>
          <a:p>
            <a:endParaRPr lang="el-GR" sz="2000" dirty="0">
              <a:solidFill>
                <a:schemeClr val="bg1"/>
              </a:solidFill>
            </a:endParaRPr>
          </a:p>
          <a:p>
            <a:r>
              <a:rPr lang="el-GR" sz="2000" dirty="0">
                <a:solidFill>
                  <a:schemeClr val="bg1"/>
                </a:solidFill>
              </a:rPr>
              <a:t>●</a:t>
            </a:r>
            <a:r>
              <a:rPr lang="el-GR" sz="2000" dirty="0" smtClean="0">
                <a:solidFill>
                  <a:schemeClr val="bg1"/>
                </a:solidFill>
              </a:rPr>
              <a:t>Μυοσκελετικές 3,4%</a:t>
            </a:r>
            <a:endParaRPr lang="el-GR" sz="2000" dirty="0">
              <a:solidFill>
                <a:schemeClr val="bg1"/>
              </a:solidFill>
            </a:endParaRPr>
          </a:p>
          <a:p>
            <a:endParaRPr lang="el-GR" sz="2000" dirty="0">
              <a:solidFill>
                <a:schemeClr val="bg1"/>
              </a:solidFill>
            </a:endParaRPr>
          </a:p>
          <a:p>
            <a:r>
              <a:rPr lang="el-GR" sz="2000" dirty="0">
                <a:solidFill>
                  <a:schemeClr val="bg1"/>
                </a:solidFill>
              </a:rPr>
              <a:t>●Παθήσεις </a:t>
            </a:r>
            <a:r>
              <a:rPr lang="el-GR" sz="2000" dirty="0" smtClean="0">
                <a:solidFill>
                  <a:schemeClr val="bg1"/>
                </a:solidFill>
              </a:rPr>
              <a:t>στομάχου 3,2%</a:t>
            </a:r>
            <a:endParaRPr lang="el-GR" sz="2000" dirty="0">
              <a:solidFill>
                <a:schemeClr val="bg1"/>
              </a:solidFill>
            </a:endParaRPr>
          </a:p>
          <a:p>
            <a:endParaRPr lang="el-GR" sz="2000" dirty="0">
              <a:solidFill>
                <a:schemeClr val="bg1"/>
              </a:solidFill>
            </a:endParaRPr>
          </a:p>
          <a:p>
            <a:r>
              <a:rPr lang="el-GR" sz="2000" dirty="0">
                <a:solidFill>
                  <a:schemeClr val="bg1"/>
                </a:solidFill>
              </a:rPr>
              <a:t>●</a:t>
            </a:r>
            <a:r>
              <a:rPr lang="el-GR" sz="2000" dirty="0" smtClean="0">
                <a:solidFill>
                  <a:schemeClr val="bg1"/>
                </a:solidFill>
              </a:rPr>
              <a:t>Διαβήτης 3,1%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8229600" y="1227438"/>
            <a:ext cx="3237470" cy="539578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Διαχείριση χρόνιων ασθενών </a:t>
            </a:r>
          </a:p>
          <a:p>
            <a:pPr algn="ctr"/>
            <a:r>
              <a:rPr lang="en-US" dirty="0" smtClean="0"/>
              <a:t>DALYs</a:t>
            </a:r>
            <a:r>
              <a:rPr lang="el-GR" dirty="0" smtClean="0"/>
              <a:t> (</a:t>
            </a:r>
            <a:r>
              <a:rPr lang="en-US" dirty="0" smtClean="0"/>
              <a:t>Disability Adjusted Life Years)</a:t>
            </a:r>
            <a:r>
              <a:rPr lang="el-GR" dirty="0" smtClean="0"/>
              <a:t> έτη ζωής χωρίς αναπηρία.</a:t>
            </a:r>
            <a:endParaRPr lang="el-GR" dirty="0"/>
          </a:p>
        </p:txBody>
      </p:sp>
      <p:cxnSp>
        <p:nvCxnSpPr>
          <p:cNvPr id="6" name="Ευθύγραμμο βέλος σύνδεσης 5"/>
          <p:cNvCxnSpPr>
            <a:stCxn id="3" idx="3"/>
            <a:endCxn id="4" idx="1"/>
          </p:cNvCxnSpPr>
          <p:nvPr/>
        </p:nvCxnSpPr>
        <p:spPr>
          <a:xfrm>
            <a:off x="3995351" y="3925330"/>
            <a:ext cx="4234249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Ορθογώνιο 8"/>
          <p:cNvSpPr/>
          <p:nvPr/>
        </p:nvSpPr>
        <p:spPr>
          <a:xfrm>
            <a:off x="881041" y="229285"/>
            <a:ext cx="9548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/>
              <a:t>Στρατηγική αντιμετώπισης και πρόληψης Χρόνιων Ασθενειών 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74863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205946" y="0"/>
            <a:ext cx="1037143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800" b="1" dirty="0" smtClean="0"/>
          </a:p>
          <a:p>
            <a:pPr algn="ctr"/>
            <a:endParaRPr lang="el-GR" sz="2800" b="1" dirty="0"/>
          </a:p>
          <a:p>
            <a:pPr algn="ctr"/>
            <a:r>
              <a:rPr lang="el-GR" sz="2800" b="1" dirty="0" smtClean="0"/>
              <a:t>ΔΙΕΘΝΗΣ </a:t>
            </a:r>
            <a:r>
              <a:rPr lang="el-GR" sz="2800" b="1" dirty="0"/>
              <a:t>ΕΜΠΕΙΡΙΑ</a:t>
            </a:r>
            <a:r>
              <a:rPr lang="en-US" sz="2800" b="1" dirty="0"/>
              <a:t> - </a:t>
            </a:r>
            <a:r>
              <a:rPr lang="el-GR" sz="2800" b="1" dirty="0"/>
              <a:t>ΚΑΛΕΣ </a:t>
            </a:r>
            <a:r>
              <a:rPr lang="el-GR" sz="2800" b="1" dirty="0" smtClean="0"/>
              <a:t>ΠΡΑΚΤΙΚΕΣ</a:t>
            </a:r>
          </a:p>
          <a:p>
            <a:pPr algn="ctr"/>
            <a:endParaRPr lang="el-GR" sz="2800" b="1" dirty="0" smtClean="0"/>
          </a:p>
          <a:p>
            <a:r>
              <a:rPr lang="el-GR" sz="2800" b="1" dirty="0" smtClean="0"/>
              <a:t>Βασικοί Στόχοι της αποκεντρωμένης διοίκησης των υπηρεσιών</a:t>
            </a:r>
            <a:r>
              <a:rPr lang="en-US" sz="2800" b="1" dirty="0" smtClean="0"/>
              <a:t>:</a:t>
            </a:r>
            <a:endParaRPr lang="el-GR" sz="2800" b="1" dirty="0" smtClean="0"/>
          </a:p>
          <a:p>
            <a:endParaRPr lang="el-GR" sz="2800" b="1" dirty="0" smtClean="0"/>
          </a:p>
          <a:p>
            <a:r>
              <a:rPr lang="el-GR" sz="2800" b="1" dirty="0" smtClean="0"/>
              <a:t>√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Βελτίωση της διοίκησης </a:t>
            </a:r>
            <a:r>
              <a:rPr lang="el-GR" sz="2800" b="1" dirty="0" smtClean="0"/>
              <a:t>των υγειονομικών και κοινωνικών υπηρεσιών.</a:t>
            </a:r>
          </a:p>
          <a:p>
            <a:endParaRPr lang="el-GR" sz="2800" b="1" dirty="0"/>
          </a:p>
          <a:p>
            <a:r>
              <a:rPr lang="el-GR" sz="2800" b="1" dirty="0" smtClean="0"/>
              <a:t>√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Βελτίωση της ένταξης και σύνδεσης </a:t>
            </a:r>
            <a:r>
              <a:rPr lang="el-GR" sz="2800" b="1" dirty="0" smtClean="0"/>
              <a:t>του επιπέδου υπηρεσιών στο σπίτι.</a:t>
            </a:r>
          </a:p>
          <a:p>
            <a:endParaRPr lang="el-GR" sz="2800" b="1" dirty="0"/>
          </a:p>
          <a:p>
            <a:r>
              <a:rPr lang="el-GR" sz="2800" b="1" dirty="0" smtClean="0"/>
              <a:t>√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Έμφαση στον χρήστη και ωφελούμενο </a:t>
            </a:r>
            <a:r>
              <a:rPr lang="el-GR" sz="2800" b="1" dirty="0" smtClean="0"/>
              <a:t>(ασθενοκεντρική προσέγγιση)</a:t>
            </a:r>
          </a:p>
          <a:p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44785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135" y="481418"/>
            <a:ext cx="11944865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ΔΙΕΘΝΗΣ ΕΜΠΕΙΡΙΑ - ΚΑΛΕΣ ΠΡΑΚΤΙΚΕΣ</a:t>
            </a:r>
          </a:p>
          <a:p>
            <a:endParaRPr lang="el-GR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Η.Π.Α</a:t>
            </a:r>
            <a:endParaRPr lang="el-GR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sz="2800" b="1" dirty="0" smtClean="0"/>
          </a:p>
          <a:p>
            <a:r>
              <a:rPr lang="el-GR" sz="2800" b="1" dirty="0" smtClean="0"/>
              <a:t>Το σύστημα υγείας των Η.Π.Α. θεωρείται ως το πλέον αντιπροσωπευτικό του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«ελεύθερου ιδιωτικού» </a:t>
            </a:r>
            <a:r>
              <a:rPr lang="el-GR" sz="2800" b="1" dirty="0" smtClean="0"/>
              <a:t>μοντέλου κυριαρχεί η φιλοσοφία της ανεξαρτησίας και της απόλυτης ιδιωτικής πρωτοβουλίας όσον αφορά το σύστημα υγείας.</a:t>
            </a:r>
          </a:p>
          <a:p>
            <a:endParaRPr lang="el-GR" sz="2800" b="1" dirty="0"/>
          </a:p>
          <a:p>
            <a:r>
              <a:rPr lang="el-GR" sz="2800" b="1" dirty="0" smtClean="0"/>
              <a:t>Απουσία της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καθολικής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κάλυψης του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πληθυσμού </a:t>
            </a:r>
            <a:r>
              <a:rPr lang="el-GR" sz="2800" b="1" dirty="0" smtClean="0"/>
              <a:t>υπάρχουν ανασφάλιστοι, </a:t>
            </a:r>
            <a:r>
              <a:rPr lang="el-GR" sz="2800" b="1" dirty="0"/>
              <a:t>ά</a:t>
            </a:r>
            <a:r>
              <a:rPr lang="el-GR" sz="2800" b="1" dirty="0" smtClean="0"/>
              <a:t>νεργοι, απασχόληση σε εργασία χωρίς να είναι ασφαλισμένοι.</a:t>
            </a:r>
          </a:p>
          <a:p>
            <a:endParaRPr lang="el-GR" sz="2800" b="1" dirty="0" smtClean="0"/>
          </a:p>
          <a:p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Μειωμένη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πρόσβαση </a:t>
            </a:r>
            <a:r>
              <a:rPr lang="el-GR" sz="2800" b="1" dirty="0" smtClean="0"/>
              <a:t>στις υπηρεσίες υγείας για τους </a:t>
            </a:r>
            <a:r>
              <a:rPr lang="el-GR" sz="2800" b="1" dirty="0" smtClean="0"/>
              <a:t>πολίτες δημιουργεί σημαντικές ανισότητες καθώς πολλοί άνθρωποι παραμένουν ανασφάλιστοι.</a:t>
            </a:r>
            <a:endParaRPr lang="el-GR" sz="2800" b="1" dirty="0" smtClean="0"/>
          </a:p>
          <a:p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4121189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89470" y="1473199"/>
            <a:ext cx="118707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/>
              <a:t>ΔΙΕΘΝΗΣ ΕΜΠΕΙΡΙΑ - ΚΑΛΕΣ </a:t>
            </a:r>
            <a:r>
              <a:rPr lang="el-GR" sz="2800" b="1" dirty="0" smtClean="0"/>
              <a:t>ΠΡΑΚΤΙΚΕΣ</a:t>
            </a:r>
          </a:p>
          <a:p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Η.Π.Α</a:t>
            </a:r>
          </a:p>
          <a:p>
            <a:endParaRPr lang="el-GR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2800" b="1" dirty="0"/>
              <a:t>Εφαρμογή του μοντέλου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(mange care) </a:t>
            </a:r>
            <a:r>
              <a:rPr lang="el-GR" sz="2800" b="1" dirty="0"/>
              <a:t>έμφαση στον ασθενή (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ασθενοκεντρική / πελατοκεντρική</a:t>
            </a:r>
            <a:r>
              <a:rPr lang="el-GR" sz="2800" b="1" dirty="0"/>
              <a:t> εξατομικευμένη </a:t>
            </a:r>
            <a:r>
              <a:rPr lang="el-GR" sz="2800" b="1" dirty="0" smtClean="0"/>
              <a:t>προσέγγιση, σύνδεση με άλλες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υπηρεσίες κοινωνικής φροντίδας,</a:t>
            </a:r>
            <a:r>
              <a:rPr lang="el-GR" sz="2800" b="1" dirty="0" smtClean="0"/>
              <a:t>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ομάδες στόχου.</a:t>
            </a:r>
            <a:r>
              <a:rPr lang="el-GR" sz="2800" b="1" dirty="0" smtClean="0">
                <a:solidFill>
                  <a:schemeClr val="bg2">
                    <a:lumMod val="10000"/>
                  </a:schemeClr>
                </a:solidFill>
              </a:rPr>
              <a:t>)</a:t>
            </a:r>
            <a:endParaRPr lang="el-GR" sz="2800" b="1" dirty="0">
              <a:solidFill>
                <a:schemeClr val="bg2">
                  <a:lumMod val="10000"/>
                </a:schemeClr>
              </a:solidFill>
            </a:endParaRPr>
          </a:p>
          <a:p>
            <a:endParaRPr lang="el-GR" sz="2800" b="1" dirty="0"/>
          </a:p>
          <a:p>
            <a:r>
              <a:rPr lang="el-GR" sz="2800" b="1" dirty="0"/>
              <a:t>Στις Η.Π.Α. λειτουργούν περίπου 20.000 οργανισμοί κατ’ οίκον νοσηλείας και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παρέχουν υπηρεσίες </a:t>
            </a:r>
            <a:r>
              <a:rPr lang="el-GR" sz="2800" b="1" dirty="0"/>
              <a:t>σε περισσότερους από 7 εκατομμύρια ανθρώπους. </a:t>
            </a:r>
          </a:p>
          <a:p>
            <a:endParaRPr lang="el-GR" dirty="0"/>
          </a:p>
          <a:p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542183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428368" y="1267253"/>
            <a:ext cx="1109636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/>
              <a:t>ΔΙΕΘΝΗΣ ΕΜΠΕΙΡΙΑ</a:t>
            </a:r>
            <a:r>
              <a:rPr lang="en-US" sz="2800" b="1" dirty="0"/>
              <a:t> - </a:t>
            </a:r>
            <a:r>
              <a:rPr lang="el-GR" sz="2800" b="1" dirty="0"/>
              <a:t>ΚΑΛΕΣ </a:t>
            </a:r>
            <a:r>
              <a:rPr lang="el-GR" sz="2800" b="1" dirty="0" smtClean="0"/>
              <a:t>ΠΡΑΚΤΙΚΕΣ</a:t>
            </a:r>
          </a:p>
          <a:p>
            <a:pPr algn="ctr"/>
            <a:endParaRPr lang="el-GR" sz="2800" b="1" dirty="0" smtClean="0"/>
          </a:p>
          <a:p>
            <a:r>
              <a:rPr lang="el-GR" sz="2800" b="1" dirty="0"/>
              <a:t>√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Βελτίωση της πρόσβασης στις υπηρεσίες, </a:t>
            </a:r>
            <a:r>
              <a:rPr lang="el-GR" sz="2800" b="1" dirty="0"/>
              <a:t>αύξηση της αποτελεσματικότητας και αποδοτικότητας με κύριο στόχο την αυξημένη </a:t>
            </a:r>
            <a:r>
              <a:rPr lang="el-GR" sz="2800" b="1" dirty="0" smtClean="0"/>
              <a:t>ποιότητα των παρεχόμενων υπηρεσιών.</a:t>
            </a:r>
            <a:endParaRPr lang="el-GR" sz="2800" b="1" dirty="0"/>
          </a:p>
          <a:p>
            <a:endParaRPr lang="el-GR" sz="2800" b="1" dirty="0"/>
          </a:p>
          <a:p>
            <a:r>
              <a:rPr lang="el-GR" sz="2800" b="1" dirty="0"/>
              <a:t>√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Δημιουργία ισχυρών τοπικών δομών </a:t>
            </a:r>
            <a:r>
              <a:rPr lang="el-GR" sz="2800" b="1" dirty="0" smtClean="0">
                <a:solidFill>
                  <a:schemeClr val="bg2">
                    <a:lumMod val="10000"/>
                  </a:schemeClr>
                </a:solidFill>
              </a:rPr>
              <a:t>ικανών να εξυπηρετήσουν τις ανάγκες των πολιτών.</a:t>
            </a:r>
            <a:endParaRPr lang="el-GR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553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98854" y="1017536"/>
            <a:ext cx="118377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 smtClean="0"/>
              <a:t>ΔΙΕΘΝΗΣ </a:t>
            </a:r>
            <a:r>
              <a:rPr lang="el-GR" sz="2800" b="1" dirty="0"/>
              <a:t>ΕΜΠΕΙΡΙΑ</a:t>
            </a:r>
            <a:r>
              <a:rPr lang="en-US" sz="2800" b="1" dirty="0"/>
              <a:t> - </a:t>
            </a:r>
            <a:r>
              <a:rPr lang="el-GR" sz="2800" b="1" dirty="0"/>
              <a:t>ΚΑΛΕΣ ΠΡΑΚΤΙΚΕΣ</a:t>
            </a:r>
          </a:p>
          <a:p>
            <a:pPr algn="ctr"/>
            <a:endParaRPr lang="en-US" sz="2800" b="1" dirty="0" smtClean="0"/>
          </a:p>
          <a:p>
            <a:r>
              <a:rPr lang="el-GR" sz="2800" b="1" dirty="0" smtClean="0"/>
              <a:t>Δίνεται </a:t>
            </a:r>
            <a:r>
              <a:rPr lang="el-GR" sz="2800" b="1" dirty="0"/>
              <a:t>ιδιαίτερη έμφαση στις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δυνάμεις της τοπικής αυτοδιοίκησης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endParaRPr lang="en-US" sz="2800" b="1" dirty="0"/>
          </a:p>
          <a:p>
            <a:r>
              <a:rPr lang="el-GR" sz="2800" b="1" dirty="0"/>
              <a:t>Σκανδιναβικές χώρες</a:t>
            </a:r>
            <a:r>
              <a:rPr lang="en-US" sz="2800" b="1" dirty="0"/>
              <a:t>:</a:t>
            </a:r>
            <a:r>
              <a:rPr lang="el-GR" sz="2800" b="1" dirty="0"/>
              <a:t> Στις Σκανδιναβικές χώρες δόθηκε έμφαση στις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τοπικές κοινότητες.</a:t>
            </a:r>
          </a:p>
          <a:p>
            <a:endParaRPr lang="el-GR" sz="2800" b="1" dirty="0"/>
          </a:p>
          <a:p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Σουηδία</a:t>
            </a:r>
            <a:r>
              <a:rPr lang="en-US" sz="2800" b="1" dirty="0"/>
              <a:t>: </a:t>
            </a:r>
            <a:r>
              <a:rPr lang="el-GR" sz="2800" b="1" dirty="0"/>
              <a:t>Πληθυσμός</a:t>
            </a:r>
            <a:r>
              <a:rPr lang="en-US" sz="2800" b="1" dirty="0"/>
              <a:t>:</a:t>
            </a:r>
            <a:r>
              <a:rPr lang="el-GR" sz="2800" b="1" dirty="0"/>
              <a:t> 9,34 εκατομμύρια πολίτες –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αύξηση του προσδόκιμου </a:t>
            </a:r>
            <a:r>
              <a:rPr lang="el-GR" sz="2800" b="1" dirty="0" smtClean="0"/>
              <a:t>επιβίωσης τα τελευταία χρόνια </a:t>
            </a:r>
            <a:r>
              <a:rPr lang="el-GR" sz="2800" b="1" dirty="0"/>
              <a:t>–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μείωση των δεικτών θνησιμότητας </a:t>
            </a:r>
            <a:r>
              <a:rPr lang="el-GR" sz="2800" b="1" dirty="0"/>
              <a:t>από καρδιακά και εγκεφαλικά επεισόδια –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υψηλά ποσοστά γήρανσης </a:t>
            </a:r>
            <a:r>
              <a:rPr lang="el-GR" sz="2800" b="1" dirty="0"/>
              <a:t>του πληθυσμού.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15565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616" y="74140"/>
            <a:ext cx="1185424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2500" b="1" dirty="0" smtClean="0"/>
          </a:p>
          <a:p>
            <a:pPr algn="ctr"/>
            <a:r>
              <a:rPr lang="el-GR" sz="2800" b="1" dirty="0" smtClean="0"/>
              <a:t>ΔΙΕΘΝΗΣ ΕΜΠΕΙΡΙΑ - ΚΑΛΕΣ ΠΡΑΚΤΙΚΕΣ</a:t>
            </a:r>
          </a:p>
          <a:p>
            <a:pPr algn="ctr"/>
            <a:endParaRPr lang="el-GR" sz="2800" b="1" dirty="0" smtClean="0"/>
          </a:p>
          <a:p>
            <a:pPr algn="ctr"/>
            <a:endParaRPr lang="el-GR" sz="2800" b="1" dirty="0" smtClean="0"/>
          </a:p>
          <a:p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Σουηδία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sz="2800" b="1" dirty="0"/>
              <a:t>o</a:t>
            </a:r>
            <a:r>
              <a:rPr lang="el-GR" sz="2800" b="1" dirty="0" smtClean="0"/>
              <a:t> </a:t>
            </a:r>
            <a:r>
              <a:rPr lang="el-GR" sz="2800" b="1" dirty="0"/>
              <a:t>ρόλος της κεντρικής </a:t>
            </a:r>
            <a:r>
              <a:rPr lang="el-GR" sz="2800" b="1" dirty="0" smtClean="0"/>
              <a:t>κυβέρνησης είναι να θεσπίσει τις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κατευθυντήριες γραμμές  </a:t>
            </a:r>
            <a:r>
              <a:rPr lang="el-GR" sz="2800" b="1" dirty="0" smtClean="0"/>
              <a:t>για την υγειονομική περίθαλψη. Τα συμβούλια των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κομητειών</a:t>
            </a:r>
            <a:r>
              <a:rPr lang="el-GR" sz="2800" b="1" dirty="0" smtClean="0"/>
              <a:t> εκλέγονται κάθε 4 χρόνια αρμοδιότητα τους είναι η </a:t>
            </a:r>
            <a:r>
              <a:rPr lang="el-GR" sz="2800" b="1" dirty="0" smtClean="0"/>
              <a:t>διαχείριση και </a:t>
            </a:r>
            <a:r>
              <a:rPr lang="el-GR" sz="2800" b="1" dirty="0" smtClean="0"/>
              <a:t>ο έλεγχος των υπηρεσιών</a:t>
            </a:r>
            <a:r>
              <a:rPr lang="en-US" sz="2800" b="1" dirty="0" smtClean="0"/>
              <a:t>.</a:t>
            </a:r>
            <a:endParaRPr lang="el-GR" sz="2800" b="1" dirty="0" smtClean="0"/>
          </a:p>
          <a:p>
            <a:endParaRPr lang="el-GR" sz="2800" b="1" dirty="0" smtClean="0"/>
          </a:p>
          <a:p>
            <a:endParaRPr lang="el-GR" sz="2800" b="1" dirty="0" smtClean="0"/>
          </a:p>
          <a:p>
            <a:r>
              <a:rPr lang="en-US" sz="2800" b="1" dirty="0"/>
              <a:t>T</a:t>
            </a:r>
            <a:r>
              <a:rPr lang="el-GR" sz="2800" b="1" dirty="0" smtClean="0"/>
              <a:t>ην </a:t>
            </a:r>
            <a:r>
              <a:rPr lang="el-GR" sz="2800" b="1" dirty="0"/>
              <a:t>δεκαετία του ΄</a:t>
            </a:r>
            <a:r>
              <a:rPr lang="el-GR" sz="2800" b="1" dirty="0" smtClean="0"/>
              <a:t>80 η Μακροχρόνια Φροντίδα Υγείας ανήκει στην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αρμοδιότητα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των Υγειονομικών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Περιφερειών.</a:t>
            </a:r>
            <a:endParaRPr lang="el-GR" sz="2800" b="1" dirty="0" smtClean="0"/>
          </a:p>
          <a:p>
            <a:endParaRPr lang="el-GR" sz="2500" dirty="0"/>
          </a:p>
          <a:p>
            <a:endParaRPr lang="el-GR" sz="2500" dirty="0"/>
          </a:p>
          <a:p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285673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403654" y="1159643"/>
            <a:ext cx="1178834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dirty="0" smtClean="0"/>
          </a:p>
          <a:p>
            <a:r>
              <a:rPr lang="el-GR" b="1" dirty="0" smtClean="0"/>
              <a:t>                                                          </a:t>
            </a:r>
            <a:r>
              <a:rPr lang="el-GR" sz="2800" b="1" dirty="0" smtClean="0"/>
              <a:t>ΔΙΕΘΝΗΣ </a:t>
            </a:r>
            <a:r>
              <a:rPr lang="el-GR" sz="2800" b="1" dirty="0"/>
              <a:t>ΕΜΠΕΙΡΙΑ - ΚΑΛΕΣ ΠΡΑΚΤΙΚΕΣ</a:t>
            </a:r>
          </a:p>
          <a:p>
            <a:endParaRPr lang="el-GR" sz="2800" b="1" dirty="0" smtClean="0"/>
          </a:p>
          <a:p>
            <a:r>
              <a:rPr lang="el-GR" sz="2800" b="1" dirty="0" smtClean="0"/>
              <a:t>Οι </a:t>
            </a:r>
            <a:r>
              <a:rPr lang="el-GR" sz="2800" b="1" dirty="0"/>
              <a:t>δήμοι είναι υπεύθυνοι για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την κατ’ οίκον νοσηλεία, </a:t>
            </a:r>
            <a:r>
              <a:rPr lang="el-GR" sz="2800" b="1" dirty="0"/>
              <a:t>την φροντίδα σε ξενώνες και την ενημέρωση στα σχολεία.</a:t>
            </a:r>
          </a:p>
          <a:p>
            <a:endParaRPr lang="el-GR" sz="2800" b="1" dirty="0"/>
          </a:p>
          <a:p>
            <a:r>
              <a:rPr lang="el-GR" sz="2800" b="1" dirty="0"/>
              <a:t>Πλεονεκτήματα που παρουσιάζει η χώρα είναι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το εξειδικευμένο προσωπικό – </a:t>
            </a:r>
            <a:r>
              <a:rPr lang="el-GR" sz="2800" b="1" dirty="0"/>
              <a:t>η έμφαση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στον άρτιο τεχνολογικό εξοπλισμό </a:t>
            </a:r>
            <a:r>
              <a:rPr lang="el-GR" sz="2800" b="1" dirty="0"/>
              <a:t>και </a:t>
            </a:r>
            <a:r>
              <a:rPr lang="el-GR" sz="2800" b="1" dirty="0" smtClean="0"/>
              <a:t>στην </a:t>
            </a:r>
            <a:r>
              <a:rPr lang="el-GR" sz="2800" b="1" dirty="0"/>
              <a:t>διασύνδεση των νοσηλευτικών μονάδων.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3126207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4757" y="593125"/>
            <a:ext cx="11870724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ΔΙΕΘΝΗΣ </a:t>
            </a:r>
            <a:r>
              <a:rPr lang="el-GR" sz="2800" b="1" dirty="0" smtClean="0"/>
              <a:t>ΕΜΠΕΙΡΙΑ - ΚΑΛΕΣ </a:t>
            </a:r>
            <a:r>
              <a:rPr lang="el-GR" sz="2800" b="1" dirty="0"/>
              <a:t>ΠΡΑΚΤΙΚΕΣ</a:t>
            </a:r>
          </a:p>
          <a:p>
            <a:endParaRPr lang="el-GR" sz="2800" b="1" dirty="0" smtClean="0"/>
          </a:p>
          <a:p>
            <a:endParaRPr lang="el-GR" sz="2800" b="1" dirty="0" smtClean="0"/>
          </a:p>
          <a:p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Δανία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l-GR" sz="2800" b="1" dirty="0"/>
              <a:t> </a:t>
            </a:r>
            <a:r>
              <a:rPr lang="el-GR" sz="2800" b="1" dirty="0" smtClean="0"/>
              <a:t>Έχει δοθεί έμφαση </a:t>
            </a:r>
            <a:r>
              <a:rPr lang="el-GR" sz="2800" b="1" dirty="0"/>
              <a:t>στην φροντίδα στο σπίτι με τελικό στόχο την εφαρμογή του μοντέλου </a:t>
            </a:r>
            <a:r>
              <a:rPr lang="en-US" sz="2800" b="1" dirty="0"/>
              <a:t>Wagner</a:t>
            </a:r>
            <a:r>
              <a:rPr lang="en-US" sz="2800" b="1" dirty="0" smtClean="0"/>
              <a:t>.</a:t>
            </a:r>
            <a:endParaRPr lang="el-GR" sz="2800" b="1" dirty="0" smtClean="0"/>
          </a:p>
          <a:p>
            <a:endParaRPr lang="el-GR" sz="2800" b="1" dirty="0" smtClean="0"/>
          </a:p>
          <a:p>
            <a:endParaRPr lang="el-GR" sz="2800" b="1" dirty="0" smtClean="0"/>
          </a:p>
          <a:p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Φιλανδία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800" b="1" dirty="0"/>
              <a:t>Οι </a:t>
            </a:r>
            <a:r>
              <a:rPr lang="el-GR" sz="2800" b="1" dirty="0" smtClean="0"/>
              <a:t>Δήμοι είναι υπεύθυνοι </a:t>
            </a:r>
            <a:r>
              <a:rPr lang="el-GR" sz="2800" b="1" dirty="0"/>
              <a:t>για την Μακροχρόνια Φροντίδα βασική αρχή </a:t>
            </a:r>
            <a:r>
              <a:rPr lang="el-GR" sz="2800" b="1" dirty="0" smtClean="0"/>
              <a:t>η πρόσβαση στις</a:t>
            </a:r>
            <a:r>
              <a:rPr lang="el-GR" sz="2800" b="1" dirty="0" smtClean="0"/>
              <a:t> </a:t>
            </a:r>
            <a:r>
              <a:rPr lang="el-GR" sz="2800" b="1" dirty="0"/>
              <a:t>υπηρεσίες υγείας από όλους τους πολίτες</a:t>
            </a:r>
            <a:r>
              <a:rPr lang="el-GR" sz="2800" b="1" dirty="0" smtClean="0"/>
              <a:t>.</a:t>
            </a:r>
          </a:p>
          <a:p>
            <a:endParaRPr lang="el-GR" sz="2500" dirty="0"/>
          </a:p>
          <a:p>
            <a:endParaRPr lang="el-GR" sz="2500" dirty="0"/>
          </a:p>
          <a:p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281234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22422" y="551586"/>
            <a:ext cx="1170596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/>
              <a:t>ΔΙΕΘΝΗΣ ΕΜΠΕΙΡΙΑ - ΚΑΛΕΣ ΠΡΑΚΤΙΚΕΣ</a:t>
            </a:r>
          </a:p>
          <a:p>
            <a:endParaRPr lang="el-GR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Ολλανδία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l-GR" sz="2800" b="1" dirty="0"/>
              <a:t> Ο πληθυσμός της Ολλανδίας υπολογίζεται σε 16 εκατομμύρια πολίτες, ο διαβήτης ήταν η ασθένεια με τα υψηλότερα ποσοστά ασθενών – αυτό ήταν και το έναυσμα για την αντιμετώπιση της νόσου.</a:t>
            </a:r>
          </a:p>
          <a:p>
            <a:endParaRPr lang="el-GR" sz="2800" b="1" dirty="0"/>
          </a:p>
          <a:p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Εφαρμογή του μοντέλου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Wagner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800" b="1" dirty="0"/>
              <a:t>τα προγράμματα υγείας εστιάζουν κυρίως στην πρόληψη</a:t>
            </a:r>
            <a:r>
              <a:rPr lang="el-GR" sz="2800" b="1" dirty="0" smtClean="0"/>
              <a:t>.</a:t>
            </a:r>
          </a:p>
          <a:p>
            <a:endParaRPr lang="el-GR" sz="2800" b="1" dirty="0"/>
          </a:p>
          <a:p>
            <a:r>
              <a:rPr lang="el-GR" sz="2800" b="1" dirty="0"/>
              <a:t>Το 38% του κόστους για την υγειονομική περίθαλψη καλύπτεται από την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φορολογία</a:t>
            </a:r>
            <a:r>
              <a:rPr lang="el-GR" sz="2800" b="1" dirty="0"/>
              <a:t> των πολιτών. </a:t>
            </a:r>
            <a:endParaRPr lang="en-US" sz="2800" b="1" dirty="0"/>
          </a:p>
          <a:p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4240518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8898" y="362465"/>
            <a:ext cx="11747156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500" dirty="0" smtClean="0"/>
          </a:p>
          <a:p>
            <a:pPr algn="ctr"/>
            <a:r>
              <a:rPr lang="el-GR" sz="2800" b="1" dirty="0"/>
              <a:t>ΔΙΕΘΝΗΣ ΕΜΠΕΙΡΙΑ - ΚΑΛΕΣ ΠΡΑΚΤΙΚΕΣ</a:t>
            </a:r>
          </a:p>
          <a:p>
            <a:endParaRPr lang="el-GR" sz="2800" b="1" dirty="0" smtClean="0"/>
          </a:p>
          <a:p>
            <a:r>
              <a:rPr lang="el-GR" sz="2800" b="1" dirty="0" smtClean="0"/>
              <a:t>Αναπτύχθηκε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μια νέα μέθοδος </a:t>
            </a:r>
            <a:r>
              <a:rPr lang="el-GR" sz="2800" b="1" dirty="0" smtClean="0"/>
              <a:t>αντιμετώπισης της Μακροχρόνιας νόσου οι παθολόγοι σε συνεργασία με γιατρούς άλλων ειδικοτήτων διαμορφώνουν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ομάδες φροντίδας συγκεκριμένης χρόνιας ασθένειας</a:t>
            </a:r>
            <a:r>
              <a:rPr lang="el-GR" sz="2800" b="1" dirty="0" smtClean="0"/>
              <a:t>(π.χ. διαβήτης), η ομάδα αυτή </a:t>
            </a:r>
            <a:r>
              <a:rPr lang="el-GR" sz="2800" b="1" dirty="0" smtClean="0"/>
              <a:t>λειτουργεί</a:t>
            </a:r>
            <a:r>
              <a:rPr lang="el-GR" sz="2800" b="1" dirty="0" smtClean="0"/>
              <a:t> </a:t>
            </a:r>
            <a:r>
              <a:rPr lang="el-GR" sz="2800" b="1" dirty="0" smtClean="0"/>
              <a:t>ενιαία και συνάπτει συμβάσεις με το ταμείο ασφάλισης του ασθενή.</a:t>
            </a:r>
          </a:p>
          <a:p>
            <a:endParaRPr lang="el-GR" sz="2800" b="1" dirty="0"/>
          </a:p>
          <a:p>
            <a:r>
              <a:rPr lang="el-GR" sz="2800" b="1" dirty="0" smtClean="0"/>
              <a:t>Η νέα μέθοδος ονομάζεται πρόγραμμα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“Matador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”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800" b="1" dirty="0" smtClean="0"/>
              <a:t>δίνεται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800" b="1" dirty="0" smtClean="0"/>
              <a:t>έμφαση στην διατομεακή δικτύωση των υπηρεσιών.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144821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1256</Words>
  <Application>Microsoft Office PowerPoint</Application>
  <PresentationFormat>Ευρεία οθόνη</PresentationFormat>
  <Paragraphs>183</Paragraphs>
  <Slides>21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72</cp:revision>
  <dcterms:created xsi:type="dcterms:W3CDTF">2015-04-30T13:55:29Z</dcterms:created>
  <dcterms:modified xsi:type="dcterms:W3CDTF">2016-05-10T13:45:03Z</dcterms:modified>
</cp:coreProperties>
</file>