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356" r:id="rId4"/>
    <p:sldId id="357" r:id="rId5"/>
    <p:sldId id="358" r:id="rId6"/>
    <p:sldId id="359" r:id="rId7"/>
    <p:sldId id="360" r:id="rId8"/>
    <p:sldId id="361" r:id="rId9"/>
    <p:sldId id="362" r:id="rId10"/>
    <p:sldId id="365" r:id="rId11"/>
    <p:sldId id="366" r:id="rId12"/>
    <p:sldId id="257" r:id="rId13"/>
    <p:sldId id="258" r:id="rId14"/>
    <p:sldId id="259" r:id="rId15"/>
    <p:sldId id="261" r:id="rId16"/>
    <p:sldId id="262" r:id="rId17"/>
    <p:sldId id="263" r:id="rId18"/>
    <p:sldId id="363" r:id="rId19"/>
    <p:sldId id="264" r:id="rId20"/>
    <p:sldId id="364" r:id="rId21"/>
    <p:sldId id="265" r:id="rId22"/>
    <p:sldId id="266" r:id="rId23"/>
    <p:sldId id="267" r:id="rId24"/>
    <p:sldId id="269" r:id="rId25"/>
    <p:sldId id="275" r:id="rId26"/>
    <p:sldId id="268" r:id="rId27"/>
    <p:sldId id="270" r:id="rId28"/>
    <p:sldId id="271" r:id="rId29"/>
    <p:sldId id="273" r:id="rId30"/>
    <p:sldId id="276" r:id="rId31"/>
    <p:sldId id="274" r:id="rId32"/>
    <p:sldId id="277" r:id="rId33"/>
    <p:sldId id="278" r:id="rId34"/>
    <p:sldId id="279" r:id="rId35"/>
    <p:sldId id="280" r:id="rId36"/>
    <p:sldId id="281" r:id="rId37"/>
    <p:sldId id="282" r:id="rId38"/>
    <p:sldId id="284" r:id="rId39"/>
    <p:sldId id="283" r:id="rId40"/>
    <p:sldId id="285" r:id="rId41"/>
    <p:sldId id="286" r:id="rId42"/>
    <p:sldId id="290" r:id="rId43"/>
    <p:sldId id="291" r:id="rId44"/>
    <p:sldId id="292" r:id="rId45"/>
    <p:sldId id="287" r:id="rId46"/>
    <p:sldId id="288" r:id="rId47"/>
    <p:sldId id="289" r:id="rId48"/>
    <p:sldId id="293" r:id="rId49"/>
    <p:sldId id="294" r:id="rId50"/>
    <p:sldId id="295" r:id="rId51"/>
    <p:sldId id="296" r:id="rId52"/>
    <p:sldId id="297" r:id="rId53"/>
    <p:sldId id="298" r:id="rId54"/>
    <p:sldId id="299" r:id="rId55"/>
    <p:sldId id="302" r:id="rId56"/>
    <p:sldId id="303" r:id="rId57"/>
    <p:sldId id="304" r:id="rId58"/>
    <p:sldId id="305" r:id="rId59"/>
    <p:sldId id="306" r:id="rId60"/>
    <p:sldId id="307" r:id="rId61"/>
    <p:sldId id="308" r:id="rId62"/>
    <p:sldId id="309" r:id="rId63"/>
    <p:sldId id="300" r:id="rId64"/>
    <p:sldId id="301" r:id="rId65"/>
    <p:sldId id="310" r:id="rId66"/>
    <p:sldId id="311" r:id="rId67"/>
    <p:sldId id="312" r:id="rId68"/>
    <p:sldId id="313" r:id="rId69"/>
    <p:sldId id="314" r:id="rId70"/>
    <p:sldId id="315" r:id="rId71"/>
    <p:sldId id="316" r:id="rId72"/>
    <p:sldId id="329" r:id="rId73"/>
    <p:sldId id="330" r:id="rId74"/>
    <p:sldId id="331" r:id="rId75"/>
    <p:sldId id="332" r:id="rId76"/>
    <p:sldId id="339" r:id="rId77"/>
    <p:sldId id="333" r:id="rId78"/>
    <p:sldId id="346" r:id="rId79"/>
    <p:sldId id="317" r:id="rId80"/>
    <p:sldId id="335" r:id="rId81"/>
    <p:sldId id="344" r:id="rId82"/>
    <p:sldId id="318" r:id="rId83"/>
    <p:sldId id="319" r:id="rId84"/>
    <p:sldId id="326" r:id="rId85"/>
    <p:sldId id="334" r:id="rId86"/>
    <p:sldId id="327" r:id="rId87"/>
    <p:sldId id="328" r:id="rId88"/>
    <p:sldId id="340" r:id="rId89"/>
    <p:sldId id="342" r:id="rId90"/>
    <p:sldId id="343" r:id="rId91"/>
    <p:sldId id="345" r:id="rId92"/>
    <p:sldId id="320" r:id="rId93"/>
    <p:sldId id="341" r:id="rId94"/>
    <p:sldId id="321" r:id="rId95"/>
    <p:sldId id="324" r:id="rId96"/>
    <p:sldId id="325" r:id="rId97"/>
    <p:sldId id="337" r:id="rId98"/>
    <p:sldId id="338" r:id="rId99"/>
    <p:sldId id="347" r:id="rId100"/>
    <p:sldId id="349" r:id="rId101"/>
    <p:sldId id="350" r:id="rId102"/>
    <p:sldId id="351" r:id="rId103"/>
    <p:sldId id="348" r:id="rId104"/>
    <p:sldId id="352" r:id="rId105"/>
    <p:sldId id="353" r:id="rId10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88"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74FB61-4A52-4EE8-8529-3403947424E6}" type="datetimeFigureOut">
              <a:rPr lang="el-GR" smtClean="0"/>
              <a:pPr/>
              <a:t>17/1/2021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99390E2-BF53-46A8-9F10-F22E3E7643F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4FB61-4A52-4EE8-8529-3403947424E6}" type="datetimeFigureOut">
              <a:rPr lang="el-GR" smtClean="0"/>
              <a:pPr/>
              <a:t>17/1/2021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390E2-BF53-46A8-9F10-F22E3E7643F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t>ΚΑΡΔΙΑ</a:t>
            </a:r>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a:extLst>
              <a:ext uri="{FF2B5EF4-FFF2-40B4-BE49-F238E27FC236}">
                <a16:creationId xmlns:a16="http://schemas.microsoft.com/office/drawing/2014/main" id="{7580E8A9-1252-4A56-A1C1-852659B21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696743" cy="542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0398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Αποτέλεσμα εικόνας για coronary arteries anatomy"/>
          <p:cNvPicPr>
            <a:picLocks noChangeAspect="1" noChangeArrowheads="1"/>
          </p:cNvPicPr>
          <p:nvPr/>
        </p:nvPicPr>
        <p:blipFill>
          <a:blip r:embed="rId2"/>
          <a:srcRect/>
          <a:stretch>
            <a:fillRect/>
          </a:stretch>
        </p:blipFill>
        <p:spPr bwMode="auto">
          <a:xfrm>
            <a:off x="2357422" y="1500174"/>
            <a:ext cx="4855552" cy="4143404"/>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Σχετική εικόνα"/>
          <p:cNvPicPr>
            <a:picLocks noChangeAspect="1" noChangeArrowheads="1"/>
          </p:cNvPicPr>
          <p:nvPr/>
        </p:nvPicPr>
        <p:blipFill>
          <a:blip r:embed="rId2"/>
          <a:srcRect/>
          <a:stretch>
            <a:fillRect/>
          </a:stretch>
        </p:blipFill>
        <p:spPr bwMode="auto">
          <a:xfrm>
            <a:off x="0" y="328850"/>
            <a:ext cx="8953476" cy="652915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Αποτέλεσμα εικόνας για coronary arteries anatomy"/>
          <p:cNvPicPr>
            <a:picLocks noChangeAspect="1" noChangeArrowheads="1"/>
          </p:cNvPicPr>
          <p:nvPr/>
        </p:nvPicPr>
        <p:blipFill>
          <a:blip r:embed="rId2"/>
          <a:srcRect/>
          <a:stretch>
            <a:fillRect/>
          </a:stretch>
        </p:blipFill>
        <p:spPr bwMode="auto">
          <a:xfrm>
            <a:off x="1785918" y="571480"/>
            <a:ext cx="5105400" cy="5400675"/>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ΣΤΕΦΑΝΙΑΙΕΣ ΦΛΕΒΕΣ</a:t>
            </a:r>
          </a:p>
        </p:txBody>
      </p:sp>
      <p:sp>
        <p:nvSpPr>
          <p:cNvPr id="3" name="2 - Θέση περιεχομένου"/>
          <p:cNvSpPr>
            <a:spLocks noGrp="1"/>
          </p:cNvSpPr>
          <p:nvPr>
            <p:ph idx="1"/>
          </p:nvPr>
        </p:nvSpPr>
        <p:spPr/>
        <p:txBody>
          <a:bodyPr/>
          <a:lstStyle/>
          <a:p>
            <a:pPr>
              <a:buNone/>
            </a:pPr>
            <a:r>
              <a:rPr lang="el-GR" dirty="0"/>
              <a:t>Συνοδεύουν αντίστοιχες αρτηρίες, εκβάλλουν στο στεφανιαίο κόλπο (οπ. </a:t>
            </a:r>
            <a:r>
              <a:rPr lang="el-GR"/>
              <a:t>τμήμα </a:t>
            </a:r>
            <a:r>
              <a:rPr lang="el-GR" dirty="0"/>
              <a:t>στεφανιαίας αύλακας), παροχετεύεται στο δεξιό κόλπο.</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Σχετική εικόνα"/>
          <p:cNvPicPr>
            <a:picLocks noChangeAspect="1" noChangeArrowheads="1"/>
          </p:cNvPicPr>
          <p:nvPr/>
        </p:nvPicPr>
        <p:blipFill>
          <a:blip r:embed="rId2"/>
          <a:srcRect/>
          <a:stretch>
            <a:fillRect/>
          </a:stretch>
        </p:blipFill>
        <p:spPr bwMode="auto">
          <a:xfrm>
            <a:off x="714348" y="666750"/>
            <a:ext cx="7620000" cy="619125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Σχετική εικόνα"/>
          <p:cNvPicPr>
            <a:picLocks noChangeAspect="1" noChangeArrowheads="1"/>
          </p:cNvPicPr>
          <p:nvPr/>
        </p:nvPicPr>
        <p:blipFill>
          <a:blip r:embed="rId2"/>
          <a:srcRect/>
          <a:stretch>
            <a:fillRect/>
          </a:stretch>
        </p:blipFill>
        <p:spPr bwMode="auto">
          <a:xfrm>
            <a:off x="2357422" y="-285776"/>
            <a:ext cx="5114925" cy="62388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Σχετική εικόνα">
            <a:extLst>
              <a:ext uri="{FF2B5EF4-FFF2-40B4-BE49-F238E27FC236}">
                <a16:creationId xmlns:a16="http://schemas.microsoft.com/office/drawing/2014/main" id="{56C06B29-6EDC-44E4-9731-B06F4BCA3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250654"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60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ΠΡΟΣΘΙΑ ΕΠΙΦΑΝΕΙΑ</a:t>
            </a:r>
            <a:br>
              <a:rPr lang="el-GR" dirty="0"/>
            </a:br>
            <a:r>
              <a:rPr lang="el-GR" dirty="0"/>
              <a:t>στερνοπλευρική</a:t>
            </a:r>
          </a:p>
        </p:txBody>
      </p:sp>
      <p:sp>
        <p:nvSpPr>
          <p:cNvPr id="3" name="2 - Θέση περιεχομένου"/>
          <p:cNvSpPr>
            <a:spLocks noGrp="1"/>
          </p:cNvSpPr>
          <p:nvPr>
            <p:ph idx="1"/>
          </p:nvPr>
        </p:nvSpPr>
        <p:spPr/>
        <p:txBody>
          <a:bodyPr>
            <a:normAutofit fontScale="77500" lnSpcReduction="20000"/>
          </a:bodyPr>
          <a:lstStyle/>
          <a:p>
            <a:r>
              <a:rPr lang="el-GR" b="1" dirty="0" err="1"/>
              <a:t>Πρ</a:t>
            </a:r>
            <a:r>
              <a:rPr lang="el-GR" b="1" dirty="0"/>
              <a:t>. επιφάνεια </a:t>
            </a:r>
            <a:r>
              <a:rPr lang="el-GR" dirty="0"/>
              <a:t>σχηματίζεται από </a:t>
            </a:r>
            <a:r>
              <a:rPr lang="el-GR" dirty="0" err="1"/>
              <a:t>πρ</a:t>
            </a:r>
            <a:r>
              <a:rPr lang="el-GR" dirty="0"/>
              <a:t>. τοίχωμα ΔΕ κοιλίας (αρ. κοιλίας)</a:t>
            </a:r>
          </a:p>
          <a:p>
            <a:r>
              <a:rPr lang="el-GR" dirty="0"/>
              <a:t>Η ΑΡ κοιλία εκτείνεται προς τα αρ. και σχηματίζει την </a:t>
            </a:r>
            <a:r>
              <a:rPr lang="el-GR" b="1" dirty="0"/>
              <a:t>κορυφή</a:t>
            </a:r>
            <a:r>
              <a:rPr lang="el-GR" dirty="0"/>
              <a:t>.</a:t>
            </a:r>
          </a:p>
          <a:p>
            <a:r>
              <a:rPr lang="el-GR" dirty="0" err="1"/>
              <a:t>Πρ</a:t>
            </a:r>
            <a:r>
              <a:rPr lang="el-GR" dirty="0"/>
              <a:t>. μεσοκοιλιακή αύλακα: όριο κοιλιών (</a:t>
            </a:r>
            <a:r>
              <a:rPr lang="el-GR" dirty="0" err="1"/>
              <a:t>πρ</a:t>
            </a:r>
            <a:r>
              <a:rPr lang="el-GR" dirty="0"/>
              <a:t>. μεσοκοιλιακή αρτ, κλ. αρ. στεφανιαίας αρτ.) </a:t>
            </a:r>
          </a:p>
          <a:p>
            <a:r>
              <a:rPr lang="el-GR" b="1" dirty="0"/>
              <a:t>Περίγραμμα ΔΕ πλευράς </a:t>
            </a:r>
            <a:r>
              <a:rPr lang="el-GR" dirty="0"/>
              <a:t>σχηματίζεται από δεξιό κόλπο και ΑΚΦ.</a:t>
            </a:r>
          </a:p>
          <a:p>
            <a:r>
              <a:rPr lang="el-GR" dirty="0"/>
              <a:t>Δε ωτίο: </a:t>
            </a:r>
            <a:r>
              <a:rPr lang="el-GR" dirty="0" err="1"/>
              <a:t>εκκόλπωμα</a:t>
            </a:r>
            <a:r>
              <a:rPr lang="el-GR" dirty="0"/>
              <a:t> ΔΕ κόλπου μεταξύ ΑΚΦ και αορτής.</a:t>
            </a:r>
          </a:p>
          <a:p>
            <a:r>
              <a:rPr lang="el-GR" dirty="0"/>
              <a:t>Στεφανιαία αύλακα: χωρίζει ΔΕ κόλπο και ωτίο από ΔΕ κοιλία.</a:t>
            </a:r>
          </a:p>
          <a:p>
            <a:r>
              <a:rPr lang="el-GR" b="1" dirty="0"/>
              <a:t>Περίγραμμα ΑΡ πλευράς </a:t>
            </a:r>
            <a:r>
              <a:rPr lang="el-GR" dirty="0"/>
              <a:t>σχηματίζεται από ΑΡ κοιλία και Αρ ωτίο.</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ΑΓΓΕΙΑ</a:t>
            </a:r>
          </a:p>
        </p:txBody>
      </p:sp>
      <p:sp>
        <p:nvSpPr>
          <p:cNvPr id="3" name="2 - Θέση περιεχομένου"/>
          <p:cNvSpPr>
            <a:spLocks noGrp="1"/>
          </p:cNvSpPr>
          <p:nvPr>
            <p:ph idx="1"/>
          </p:nvPr>
        </p:nvSpPr>
        <p:spPr>
          <a:xfrm>
            <a:off x="457200" y="1600200"/>
            <a:ext cx="8939336" cy="4525963"/>
          </a:xfrm>
        </p:spPr>
        <p:txBody>
          <a:bodyPr/>
          <a:lstStyle/>
          <a:p>
            <a:r>
              <a:rPr lang="el-GR" dirty="0"/>
              <a:t>Πνευμονική αρτηρία, έκφυση από ΔΕ κοιλία, Αορτή, έκφυση από ΑΡ κοιλία.</a:t>
            </a:r>
          </a:p>
          <a:p>
            <a:r>
              <a:rPr lang="el-GR" dirty="0"/>
              <a:t>Η αορτή ξεκινά από πίσω και στρέφεται μπροστά και πάνω από πνευμονική αρτηρία καλύπτοντας το διχασμό σε ΔΕ και ΑΡ πνευμονική αρτηρία.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kardia aggeia.jpg"/>
          <p:cNvPicPr>
            <a:picLocks noGrp="1" noChangeAspect="1"/>
          </p:cNvPicPr>
          <p:nvPr>
            <p:ph idx="4294967295"/>
          </p:nvPr>
        </p:nvPicPr>
        <p:blipFill>
          <a:blip r:embed="rId2" cstate="print"/>
          <a:stretch>
            <a:fillRect/>
          </a:stretch>
        </p:blipFill>
        <p:spPr>
          <a:xfrm>
            <a:off x="2627784" y="692696"/>
            <a:ext cx="4104456" cy="545156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nt view.jpg"/>
          <p:cNvPicPr>
            <a:picLocks noChangeAspect="1"/>
          </p:cNvPicPr>
          <p:nvPr/>
        </p:nvPicPr>
        <p:blipFill>
          <a:blip r:embed="rId2" cstate="print"/>
          <a:stretch>
            <a:fillRect/>
          </a:stretch>
        </p:blipFill>
        <p:spPr>
          <a:xfrm>
            <a:off x="1763688" y="882480"/>
            <a:ext cx="5616624" cy="50930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ΟΠΙΣΘΙΑ ΕΠΙΦΑΝΕΙΑ</a:t>
            </a:r>
          </a:p>
        </p:txBody>
      </p:sp>
      <p:sp>
        <p:nvSpPr>
          <p:cNvPr id="3" name="2 - Θέση περιεχομένου"/>
          <p:cNvSpPr>
            <a:spLocks noGrp="1"/>
          </p:cNvSpPr>
          <p:nvPr>
            <p:ph idx="1"/>
          </p:nvPr>
        </p:nvSpPr>
        <p:spPr/>
        <p:txBody>
          <a:bodyPr>
            <a:normAutofit lnSpcReduction="10000"/>
          </a:bodyPr>
          <a:lstStyle/>
          <a:p>
            <a:r>
              <a:rPr lang="el-GR" dirty="0"/>
              <a:t>Αποτελείται από τη βάση της καρδιάς και μέρος της διαφραγματικής επιφάνειας.</a:t>
            </a:r>
          </a:p>
          <a:p>
            <a:r>
              <a:rPr lang="el-GR" dirty="0"/>
              <a:t>Απεικονίζονται τα στόμια ΑΚΦ-ΚΚΦ που εκβάλλουν στο ΔΕ κόλπο (χωρίζονται από τελική αύλακα)</a:t>
            </a:r>
          </a:p>
          <a:p>
            <a:r>
              <a:rPr lang="el-GR" dirty="0"/>
              <a:t>ΔΕ και ΑΡ πνευμονικές φλέβες  εκβάλλουν στον ΑΡ κόλπο.</a:t>
            </a:r>
          </a:p>
          <a:p>
            <a:r>
              <a:rPr lang="el-GR" dirty="0"/>
              <a:t>Αορτικό τόξο περνά πάνω από διχασμό πνευμονικής αρτηρίας.</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ost view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ωτιο καρδιας">
            <a:extLst>
              <a:ext uri="{FF2B5EF4-FFF2-40B4-BE49-F238E27FC236}">
                <a16:creationId xmlns:a16="http://schemas.microsoft.com/office/drawing/2014/main" id="{2142B645-372F-465F-8A5C-00CE201B9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76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ost view3.jpg"/>
          <p:cNvPicPr>
            <a:picLocks noChangeAspect="1"/>
          </p:cNvPicPr>
          <p:nvPr/>
        </p:nvPicPr>
        <p:blipFill>
          <a:blip r:embed="rId2" cstate="print"/>
          <a:stretch>
            <a:fillRect/>
          </a:stretch>
        </p:blipFill>
        <p:spPr>
          <a:xfrm>
            <a:off x="785812" y="542925"/>
            <a:ext cx="7572375" cy="5772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a:t>Κλειστό σύστημα σωλήνων (αιμοφόρα αγγεία) και αντλία (καρδιά).</a:t>
            </a:r>
          </a:p>
          <a:p>
            <a:r>
              <a:rPr lang="el-GR" dirty="0"/>
              <a:t>Τα αγγεία που απομακρύνουν το αίμα από την καρδιά ονομάζονται αρτηρίες και αυτά που το επαναφέρουν φλέβες. Η καρδιά διαιρείται σε δεξιά και αριστερό ήμισυ με ένα κόλπο και μία κοιλία σε κάθε πλευρά.</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Σχετική εικόνα">
            <a:extLst>
              <a:ext uri="{FF2B5EF4-FFF2-40B4-BE49-F238E27FC236}">
                <a16:creationId xmlns:a16="http://schemas.microsoft.com/office/drawing/2014/main" id="{A910F281-732B-4361-8505-F1A401CF0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46144"/>
            <a:ext cx="6408712" cy="663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9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ΚΑΤΩΤΕΡΗ ΕΠΙΦΑΝΕΙΑ</a:t>
            </a:r>
            <a:br>
              <a:rPr lang="el-GR" dirty="0"/>
            </a:br>
            <a:r>
              <a:rPr lang="el-GR" dirty="0"/>
              <a:t>διαφραγματική</a:t>
            </a:r>
          </a:p>
        </p:txBody>
      </p:sp>
      <p:sp>
        <p:nvSpPr>
          <p:cNvPr id="3" name="2 - Θέση περιεχομένου"/>
          <p:cNvSpPr>
            <a:spLocks noGrp="1"/>
          </p:cNvSpPr>
          <p:nvPr>
            <p:ph idx="1"/>
          </p:nvPr>
        </p:nvSpPr>
        <p:spPr/>
        <p:txBody>
          <a:bodyPr>
            <a:normAutofit lnSpcReduction="10000"/>
          </a:bodyPr>
          <a:lstStyle/>
          <a:p>
            <a:pPr>
              <a:buNone/>
            </a:pPr>
            <a:r>
              <a:rPr lang="el-GR" dirty="0"/>
              <a:t>Επικάθεται στο διάφραγμα</a:t>
            </a:r>
          </a:p>
          <a:p>
            <a:pPr>
              <a:buNone/>
            </a:pPr>
            <a:r>
              <a:rPr lang="el-GR" dirty="0"/>
              <a:t>Σχηματίζεται από ΑΡ κοιλία που χωρίζεται από ΑΡ κόλπο με τη </a:t>
            </a:r>
            <a:r>
              <a:rPr lang="el-GR" b="1" dirty="0"/>
              <a:t>στεφανιαία αύλακα </a:t>
            </a:r>
            <a:r>
              <a:rPr lang="el-GR" dirty="0"/>
              <a:t>που περιέχει το φλεβώδη στεφανιαίο κόλπο και κλάδο αρ. στεφανιαίας αρτ.</a:t>
            </a:r>
          </a:p>
          <a:p>
            <a:pPr>
              <a:buNone/>
            </a:pPr>
            <a:r>
              <a:rPr lang="el-GR" dirty="0"/>
              <a:t>ΑΡ κοιλία χωρίζεται από ΔΕ κοιλία από την οπίσθια μεσοκοιλιακή αύλακα που περιέχει οπ. </a:t>
            </a:r>
            <a:r>
              <a:rPr lang="el-GR" dirty="0" err="1"/>
              <a:t>μεσοκοιλιακό</a:t>
            </a:r>
            <a:r>
              <a:rPr lang="el-GR" dirty="0"/>
              <a:t> κλάδο </a:t>
            </a:r>
            <a:r>
              <a:rPr lang="el-GR" dirty="0" err="1"/>
              <a:t>στεφ</a:t>
            </a:r>
            <a:r>
              <a:rPr lang="el-GR" dirty="0"/>
              <a:t>. Αρτ. Και οπ. μεσοκοιλιακή φλέβα.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ΔΕΞΙΟΣ ΚΟΛΠΟΣ</a:t>
            </a:r>
          </a:p>
        </p:txBody>
      </p:sp>
      <p:sp>
        <p:nvSpPr>
          <p:cNvPr id="3" name="2 - Θέση περιεχομένου"/>
          <p:cNvSpPr>
            <a:spLocks noGrp="1"/>
          </p:cNvSpPr>
          <p:nvPr>
            <p:ph idx="1"/>
          </p:nvPr>
        </p:nvSpPr>
        <p:spPr/>
        <p:txBody>
          <a:bodyPr>
            <a:normAutofit fontScale="85000" lnSpcReduction="20000"/>
          </a:bodyPr>
          <a:lstStyle/>
          <a:p>
            <a:pPr marL="514350" indent="-514350">
              <a:buAutoNum type="arabicPeriod"/>
            </a:pPr>
            <a:r>
              <a:rPr lang="el-GR" dirty="0"/>
              <a:t>Κόλπος ΑΚΦ-ΚΚΦ. Οπίσθιο τμήμα. Ομαλό τοίχωμα.</a:t>
            </a:r>
          </a:p>
          <a:p>
            <a:pPr marL="514350" indent="-514350">
              <a:buNone/>
            </a:pPr>
            <a:r>
              <a:rPr lang="el-GR" dirty="0"/>
              <a:t>Η ΑΚΦ εκβάλλει στο άνω τμήμα και δεν έχει βαλβίδα.	</a:t>
            </a:r>
          </a:p>
          <a:p>
            <a:pPr marL="514350" indent="-514350">
              <a:buNone/>
            </a:pPr>
            <a:r>
              <a:rPr lang="el-GR" dirty="0"/>
              <a:t>Η ΚΚΦ εκβάλλει στο κατώτερο τμήμα, το στόμιο της περιβάλλεται από μηνοειδή βαλβίδα (στην εμβρυική ζωή κατευθύνει το αίμα κατευθείαν μέσω </a:t>
            </a:r>
            <a:r>
              <a:rPr lang="el-GR" b="1" dirty="0"/>
              <a:t>ωοειδούς τρήματος </a:t>
            </a:r>
            <a:r>
              <a:rPr lang="el-GR" dirty="0"/>
              <a:t>(στο μεσοκολπικό διάφραγμα) στον ΑΡ κόλπο. Μετά τη γέννηση το τρήμα κλείνει και αφήνει εντύπωμα, τον </a:t>
            </a:r>
            <a:r>
              <a:rPr lang="el-GR" b="1" dirty="0"/>
              <a:t>ωοειδή βόθρο.</a:t>
            </a:r>
          </a:p>
          <a:p>
            <a:pPr marL="514350" indent="-514350">
              <a:buNone/>
            </a:pPr>
            <a:r>
              <a:rPr lang="el-GR" dirty="0"/>
              <a:t>Ο</a:t>
            </a:r>
            <a:r>
              <a:rPr lang="el-GR" b="1" dirty="0"/>
              <a:t> στεφανιαίος κόλπος </a:t>
            </a:r>
            <a:r>
              <a:rPr lang="el-GR" dirty="0"/>
              <a:t>εκβάλλει στο ΔΕ κόλπο κάτω από ΚΚΦ (φλεβική επιστροφή καρδιάς) και περιβάλλεται από τη βαλβίδα στεφανιαίου κόλπου</a:t>
            </a:r>
            <a:endParaRPr lang="el-GR"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ΔΕΞΙΟΣ ΚΟΛΠΟΣ</a:t>
            </a:r>
          </a:p>
        </p:txBody>
      </p:sp>
      <p:sp>
        <p:nvSpPr>
          <p:cNvPr id="3" name="2 - Θέση περιεχομένου"/>
          <p:cNvSpPr>
            <a:spLocks noGrp="1"/>
          </p:cNvSpPr>
          <p:nvPr>
            <p:ph idx="1"/>
          </p:nvPr>
        </p:nvSpPr>
        <p:spPr/>
        <p:txBody>
          <a:bodyPr/>
          <a:lstStyle/>
          <a:p>
            <a:pPr>
              <a:buNone/>
            </a:pPr>
            <a:r>
              <a:rPr lang="el-GR" dirty="0"/>
              <a:t>2. Αληθινός κόλπος: μπροστά. Ο καρδιακός μυς προβάλλει με δοκίδες (κτενοειδής μυς).</a:t>
            </a:r>
          </a:p>
          <a:p>
            <a:pPr>
              <a:buNone/>
            </a:pPr>
            <a:r>
              <a:rPr lang="el-GR" dirty="0"/>
              <a:t>	Συνεχίζεται προς το </a:t>
            </a:r>
            <a:r>
              <a:rPr lang="el-GR" b="1" dirty="0"/>
              <a:t>ΔΕ ωτίο</a:t>
            </a:r>
            <a:r>
              <a:rPr lang="el-GR" dirty="0"/>
              <a:t>.</a:t>
            </a:r>
          </a:p>
          <a:p>
            <a:pPr>
              <a:buNone/>
            </a:pPr>
            <a:r>
              <a:rPr lang="el-GR" dirty="0"/>
              <a:t>Χωρίζονται από τοίχωμα κοίλων φλεβών από την </a:t>
            </a:r>
            <a:r>
              <a:rPr lang="el-GR" b="1" dirty="0"/>
              <a:t>τελική ακρολοφία </a:t>
            </a:r>
            <a:r>
              <a:rPr lang="el-GR" dirty="0"/>
              <a:t>που προς τα έξω προβάλλει ως </a:t>
            </a:r>
            <a:r>
              <a:rPr lang="el-GR" b="1" dirty="0"/>
              <a:t>τελική αύλακα.</a:t>
            </a:r>
            <a:endParaRPr lang="en-US" b="1" dirty="0"/>
          </a:p>
          <a:p>
            <a:pPr>
              <a:buNone/>
            </a:pP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3-internal-features-r atrium.jpg"/>
          <p:cNvPicPr>
            <a:picLocks noChangeAspect="1"/>
          </p:cNvPicPr>
          <p:nvPr/>
        </p:nvPicPr>
        <p:blipFill>
          <a:blip r:embed="rId2" cstate="print"/>
          <a:stretch>
            <a:fillRect/>
          </a:stretch>
        </p:blipFill>
        <p:spPr>
          <a:xfrm>
            <a:off x="395536" y="293380"/>
            <a:ext cx="8424935" cy="63253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ight atrium.jpg"/>
          <p:cNvPicPr>
            <a:picLocks noChangeAspect="1"/>
          </p:cNvPicPr>
          <p:nvPr/>
        </p:nvPicPr>
        <p:blipFill>
          <a:blip r:embed="rId2" cstate="print"/>
          <a:stretch>
            <a:fillRect/>
          </a:stretch>
        </p:blipFill>
        <p:spPr>
          <a:xfrm>
            <a:off x="1450848" y="1057656"/>
            <a:ext cx="6242304" cy="474268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r atrum.jpg"/>
          <p:cNvPicPr>
            <a:picLocks noChangeAspect="1"/>
          </p:cNvPicPr>
          <p:nvPr/>
        </p:nvPicPr>
        <p:blipFill>
          <a:blip r:embed="rId2" cstate="print"/>
          <a:stretch>
            <a:fillRect/>
          </a:stretch>
        </p:blipFill>
        <p:spPr>
          <a:xfrm>
            <a:off x="331635" y="836712"/>
            <a:ext cx="8480730" cy="518457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ΔΕΞΙΑ ΚΟΙΛΙΑ</a:t>
            </a:r>
          </a:p>
        </p:txBody>
      </p:sp>
      <p:sp>
        <p:nvSpPr>
          <p:cNvPr id="3" name="2 - Θέση περιεχομένου"/>
          <p:cNvSpPr>
            <a:spLocks noGrp="1"/>
          </p:cNvSpPr>
          <p:nvPr>
            <p:ph idx="1"/>
          </p:nvPr>
        </p:nvSpPr>
        <p:spPr/>
        <p:txBody>
          <a:bodyPr>
            <a:normAutofit fontScale="77500" lnSpcReduction="20000"/>
          </a:bodyPr>
          <a:lstStyle/>
          <a:p>
            <a:r>
              <a:rPr lang="el-GR" dirty="0"/>
              <a:t>Μυϊκές δοκίδες:</a:t>
            </a:r>
          </a:p>
          <a:p>
            <a:pPr>
              <a:buNone/>
            </a:pPr>
            <a:r>
              <a:rPr lang="el-GR" dirty="0"/>
              <a:t>	Υπερκοιλιακή ακρολοφία / διαφραγματική περιφερική δοκίδα .Χωρίζουν σε χώρο εισροής και χώρο εκροής.</a:t>
            </a:r>
          </a:p>
          <a:p>
            <a:pPr>
              <a:buNone/>
            </a:pPr>
            <a:r>
              <a:rPr lang="el-GR" u="sng" dirty="0"/>
              <a:t>Χώρος εισροής</a:t>
            </a:r>
            <a:r>
              <a:rPr lang="el-GR" dirty="0"/>
              <a:t>: αίμα ρέει από ΔΕ κόλπο μέσω κολποκοιλιακού στομίου μέσω της </a:t>
            </a:r>
            <a:r>
              <a:rPr lang="el-GR" dirty="0">
                <a:solidFill>
                  <a:srgbClr val="FF0000"/>
                </a:solidFill>
              </a:rPr>
              <a:t>τριγλώχινας βαλβίδας</a:t>
            </a:r>
            <a:r>
              <a:rPr lang="el-GR" dirty="0"/>
              <a:t>. Οι 3 γλωχίνες προσφύονται με τενόντιες χορδές στους </a:t>
            </a:r>
            <a:r>
              <a:rPr lang="el-GR" u="sng" dirty="0"/>
              <a:t>θηλοειδείς μυς </a:t>
            </a:r>
            <a:r>
              <a:rPr lang="el-GR" dirty="0"/>
              <a:t>(εξειδικευμένες μυϊκές δοκίδες, πρόσθιος, οπίσθιος και διαφραγματικός).</a:t>
            </a:r>
          </a:p>
          <a:p>
            <a:pPr>
              <a:buNone/>
            </a:pPr>
            <a:r>
              <a:rPr lang="el-GR" u="sng" dirty="0"/>
              <a:t>Χώρος εκροής</a:t>
            </a:r>
            <a:r>
              <a:rPr lang="el-GR" dirty="0"/>
              <a:t>: αρτηριακός κώνος (χοάνη), έχει ομαλά τοιχώματα και κατευθύνει αιματική ροή προς το στόμιο πνευμονικής αρτηρίας. Η </a:t>
            </a:r>
            <a:r>
              <a:rPr lang="el-GR" dirty="0">
                <a:solidFill>
                  <a:srgbClr val="FF0000"/>
                </a:solidFill>
              </a:rPr>
              <a:t>πνευμονική βαλβίδα </a:t>
            </a:r>
            <a:r>
              <a:rPr lang="el-GR" dirty="0"/>
              <a:t>βρίσκεται στην αρχή στελέχους πνευμονικής αρτηρίας και αποτελείται από 3 μηνοειδείς γλωχίνες.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rvent6.jpg"/>
          <p:cNvPicPr>
            <a:picLocks noGrp="1" noChangeAspect="1"/>
          </p:cNvPicPr>
          <p:nvPr>
            <p:ph idx="4294967295"/>
          </p:nvPr>
        </p:nvPicPr>
        <p:blipFill>
          <a:blip r:embed="rId2" cstate="print"/>
          <a:stretch>
            <a:fillRect/>
          </a:stretch>
        </p:blipFill>
        <p:spPr>
          <a:xfrm>
            <a:off x="1115615" y="1276260"/>
            <a:ext cx="7599059" cy="503306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oh.jpg"/>
          <p:cNvPicPr>
            <a:picLocks noChangeAspect="1"/>
          </p:cNvPicPr>
          <p:nvPr/>
        </p:nvPicPr>
        <p:blipFill>
          <a:blip r:embed="rId2" cstate="print"/>
          <a:stretch>
            <a:fillRect/>
          </a:stretch>
        </p:blipFill>
        <p:spPr>
          <a:xfrm>
            <a:off x="1259632" y="1001615"/>
            <a:ext cx="7056784" cy="51713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ΠΝΕΥΜΟΝΙΚΗ ΚΥΚΛΟΦΟΡΙΑ</a:t>
            </a:r>
          </a:p>
        </p:txBody>
      </p:sp>
      <p:sp>
        <p:nvSpPr>
          <p:cNvPr id="3" name="2 - Θέση περιεχομένου"/>
          <p:cNvSpPr>
            <a:spLocks noGrp="1"/>
          </p:cNvSpPr>
          <p:nvPr>
            <p:ph idx="1"/>
          </p:nvPr>
        </p:nvSpPr>
        <p:spPr/>
        <p:txBody>
          <a:bodyPr>
            <a:normAutofit fontScale="92500" lnSpcReduction="20000"/>
          </a:bodyPr>
          <a:lstStyle/>
          <a:p>
            <a:r>
              <a:rPr lang="el-GR" dirty="0" err="1"/>
              <a:t>Αποξυγονωμένο</a:t>
            </a:r>
            <a:r>
              <a:rPr lang="el-GR" dirty="0"/>
              <a:t> αίμα από συστηματική κυκλοφορία ρέει από </a:t>
            </a:r>
            <a:r>
              <a:rPr lang="el-GR" dirty="0">
                <a:solidFill>
                  <a:schemeClr val="accent1"/>
                </a:solidFill>
              </a:rPr>
              <a:t>δεξιό κόλπο </a:t>
            </a:r>
            <a:r>
              <a:rPr lang="el-GR" dirty="0"/>
              <a:t>στη </a:t>
            </a:r>
            <a:r>
              <a:rPr lang="el-GR" dirty="0">
                <a:solidFill>
                  <a:schemeClr val="accent1"/>
                </a:solidFill>
              </a:rPr>
              <a:t>δεξιά κοιλία</a:t>
            </a:r>
            <a:r>
              <a:rPr lang="el-GR" dirty="0">
                <a:solidFill>
                  <a:srgbClr val="00B050"/>
                </a:solidFill>
              </a:rPr>
              <a:t> </a:t>
            </a:r>
            <a:r>
              <a:rPr lang="el-GR" dirty="0"/>
              <a:t>και από εκεί στην πνευμονική κυκλοφορία: στέλεχος </a:t>
            </a:r>
            <a:r>
              <a:rPr lang="el-GR" dirty="0">
                <a:solidFill>
                  <a:srgbClr val="FF0000"/>
                </a:solidFill>
              </a:rPr>
              <a:t>πνευμονικής αρτηρίας- </a:t>
            </a:r>
            <a:r>
              <a:rPr lang="el-GR" dirty="0"/>
              <a:t>δεξιά και αριστερή πνευμονική αρτηρία, διαίρεση ως </a:t>
            </a:r>
            <a:r>
              <a:rPr lang="el-GR" dirty="0">
                <a:solidFill>
                  <a:srgbClr val="FF0000"/>
                </a:solidFill>
              </a:rPr>
              <a:t>τριχοειδή</a:t>
            </a:r>
            <a:r>
              <a:rPr lang="el-GR" dirty="0"/>
              <a:t>, που περιβάλλουν τα τελικά τμήματα αεραγωγών, τις </a:t>
            </a:r>
            <a:r>
              <a:rPr lang="el-GR" dirty="0">
                <a:solidFill>
                  <a:srgbClr val="FF0000"/>
                </a:solidFill>
              </a:rPr>
              <a:t>κυψελίδες</a:t>
            </a:r>
            <a:r>
              <a:rPr lang="el-GR" dirty="0"/>
              <a:t> [το αίμα εμπλουτίζεται με οξυγόνο και διοξείδιο του άνθρακα απελευθερώνεται στους αεραγωγούς) το οξυγονωμένο αίμα επιστρέφει με </a:t>
            </a:r>
            <a:r>
              <a:rPr lang="el-GR" dirty="0">
                <a:solidFill>
                  <a:srgbClr val="FF0000"/>
                </a:solidFill>
              </a:rPr>
              <a:t>πνευμονικές φλέβες </a:t>
            </a:r>
            <a:r>
              <a:rPr lang="el-GR" dirty="0"/>
              <a:t>και ρέει στον </a:t>
            </a:r>
            <a:r>
              <a:rPr lang="el-GR" dirty="0">
                <a:solidFill>
                  <a:srgbClr val="00B050"/>
                </a:solidFill>
              </a:rPr>
              <a:t>αριστερό κόλπο</a:t>
            </a:r>
            <a:r>
              <a:rPr lang="el-GR"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r vent8.jpg"/>
          <p:cNvPicPr>
            <a:picLocks noChangeAspect="1"/>
          </p:cNvPicPr>
          <p:nvPr/>
        </p:nvPicPr>
        <p:blipFill>
          <a:blip r:embed="rId2" cstate="print"/>
          <a:stretch>
            <a:fillRect/>
          </a:stretch>
        </p:blipFill>
        <p:spPr>
          <a:xfrm>
            <a:off x="1533525" y="1147762"/>
            <a:ext cx="6076950" cy="45624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ΑΡΙΣΤΕΡΟΣ ΚΟΛΠΟΣ</a:t>
            </a:r>
          </a:p>
        </p:txBody>
      </p:sp>
      <p:sp>
        <p:nvSpPr>
          <p:cNvPr id="3" name="2 - Θέση περιεχομένου"/>
          <p:cNvSpPr>
            <a:spLocks noGrp="1"/>
          </p:cNvSpPr>
          <p:nvPr>
            <p:ph idx="1"/>
          </p:nvPr>
        </p:nvSpPr>
        <p:spPr/>
        <p:txBody>
          <a:bodyPr>
            <a:normAutofit lnSpcReduction="10000"/>
          </a:bodyPr>
          <a:lstStyle/>
          <a:p>
            <a:pPr>
              <a:buNone/>
            </a:pPr>
            <a:r>
              <a:rPr lang="el-GR" dirty="0"/>
              <a:t>Ομαλός ως επί το πλείστον, μικρότερος από το ΔΕ κόλπο. </a:t>
            </a:r>
          </a:p>
          <a:p>
            <a:pPr>
              <a:buNone/>
            </a:pPr>
            <a:r>
              <a:rPr lang="el-GR" dirty="0"/>
              <a:t>Εκβάλλουν οι </a:t>
            </a:r>
            <a:r>
              <a:rPr lang="el-GR" b="1" dirty="0">
                <a:solidFill>
                  <a:srgbClr val="FF0000"/>
                </a:solidFill>
              </a:rPr>
              <a:t>4 πνευμονικές φλέβες </a:t>
            </a:r>
            <a:r>
              <a:rPr lang="el-GR" dirty="0"/>
              <a:t>χωρίς βαλβίδες τα στόμια τους.</a:t>
            </a:r>
          </a:p>
          <a:p>
            <a:pPr>
              <a:buNone/>
            </a:pPr>
            <a:r>
              <a:rPr lang="el-GR" dirty="0"/>
              <a:t>Μπροστά συνεχίζεται με </a:t>
            </a:r>
            <a:r>
              <a:rPr lang="el-GR" b="1" dirty="0"/>
              <a:t>ΑΡ ωτίο </a:t>
            </a:r>
            <a:r>
              <a:rPr lang="el-GR" dirty="0"/>
              <a:t>που περιέχει μικρούς </a:t>
            </a:r>
            <a:r>
              <a:rPr lang="el-GR" u="sng" dirty="0"/>
              <a:t>κτενοειδείς</a:t>
            </a:r>
            <a:r>
              <a:rPr lang="el-GR" dirty="0"/>
              <a:t> μυς.</a:t>
            </a:r>
          </a:p>
          <a:p>
            <a:pPr>
              <a:buNone/>
            </a:pPr>
            <a:r>
              <a:rPr lang="el-GR" dirty="0"/>
              <a:t>Χωρίζεται από ΔΕ κόλπο με </a:t>
            </a:r>
            <a:r>
              <a:rPr lang="el-GR" u="sng" dirty="0"/>
              <a:t>μεσοκολπικό</a:t>
            </a:r>
            <a:r>
              <a:rPr lang="el-GR" dirty="0"/>
              <a:t> </a:t>
            </a:r>
            <a:r>
              <a:rPr lang="el-GR" u="sng" dirty="0"/>
              <a:t>διάφραγμα</a:t>
            </a:r>
            <a:r>
              <a:rPr lang="el-GR" dirty="0"/>
              <a:t> και εντοπίζεται η </a:t>
            </a:r>
            <a:r>
              <a:rPr lang="el-GR" u="sng" dirty="0"/>
              <a:t>βαλβίδα ωοειδούς τρήματος.</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 atrium2.jpg"/>
          <p:cNvPicPr>
            <a:picLocks noGrp="1" noChangeAspect="1"/>
          </p:cNvPicPr>
          <p:nvPr>
            <p:ph idx="4294967295"/>
          </p:nvPr>
        </p:nvPicPr>
        <p:blipFill>
          <a:blip r:embed="rId2" cstate="print"/>
          <a:stretch>
            <a:fillRect/>
          </a:stretch>
        </p:blipFill>
        <p:spPr>
          <a:xfrm>
            <a:off x="1403648" y="188640"/>
            <a:ext cx="7468222" cy="560608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l atrium.jpg"/>
          <p:cNvPicPr>
            <a:picLocks noChangeAspect="1"/>
          </p:cNvPicPr>
          <p:nvPr/>
        </p:nvPicPr>
        <p:blipFill>
          <a:blip r:embed="rId2" cstate="print"/>
          <a:stretch>
            <a:fillRect/>
          </a:stretch>
        </p:blipFill>
        <p:spPr>
          <a:xfrm>
            <a:off x="1635712" y="836712"/>
            <a:ext cx="6464680" cy="570731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left atrium.jpg"/>
          <p:cNvPicPr>
            <a:picLocks noChangeAspect="1"/>
          </p:cNvPicPr>
          <p:nvPr/>
        </p:nvPicPr>
        <p:blipFill>
          <a:blip r:embed="rId2" cstate="print"/>
          <a:stretch>
            <a:fillRect/>
          </a:stretch>
        </p:blipFill>
        <p:spPr>
          <a:xfrm>
            <a:off x="1109768" y="764705"/>
            <a:ext cx="6414560" cy="493620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ΑΡΙΣΤΕΡΗ ΚΟΙΛΙΑ</a:t>
            </a:r>
          </a:p>
        </p:txBody>
      </p:sp>
      <p:sp>
        <p:nvSpPr>
          <p:cNvPr id="3" name="2 - Θέση περιεχομένου"/>
          <p:cNvSpPr>
            <a:spLocks noGrp="1"/>
          </p:cNvSpPr>
          <p:nvPr>
            <p:ph idx="1"/>
          </p:nvPr>
        </p:nvSpPr>
        <p:spPr>
          <a:xfrm>
            <a:off x="457200" y="1600200"/>
            <a:ext cx="8686800" cy="4525963"/>
          </a:xfrm>
        </p:spPr>
        <p:txBody>
          <a:bodyPr>
            <a:normAutofit fontScale="70000" lnSpcReduction="20000"/>
          </a:bodyPr>
          <a:lstStyle/>
          <a:p>
            <a:pPr>
              <a:buNone/>
            </a:pPr>
            <a:r>
              <a:rPr lang="el-GR" b="1" dirty="0"/>
              <a:t>Χώρος εισροής</a:t>
            </a:r>
            <a:r>
              <a:rPr lang="el-GR" dirty="0"/>
              <a:t>: αριστερό κολποκοιλιακό στόμιο που φέρει τη </a:t>
            </a:r>
            <a:r>
              <a:rPr lang="el-GR" dirty="0">
                <a:solidFill>
                  <a:srgbClr val="FF0000"/>
                </a:solidFill>
              </a:rPr>
              <a:t>διγλώχινα-μιτροειδή βαλβίδα </a:t>
            </a:r>
            <a:r>
              <a:rPr lang="el-GR" dirty="0"/>
              <a:t>και κατευθύνει το αίμα από αριστερό κόλπο στην αριστερή κοιλία. Οι </a:t>
            </a:r>
            <a:r>
              <a:rPr lang="el-GR" u="sng" dirty="0"/>
              <a:t>γλωχίνες</a:t>
            </a:r>
            <a:r>
              <a:rPr lang="el-GR" dirty="0"/>
              <a:t>, πρόσθια και οπίσθια, προσφύονται μέσω </a:t>
            </a:r>
            <a:r>
              <a:rPr lang="el-GR" u="sng" dirty="0"/>
              <a:t>τενόντιων</a:t>
            </a:r>
            <a:r>
              <a:rPr lang="el-GR" dirty="0"/>
              <a:t> </a:t>
            </a:r>
            <a:r>
              <a:rPr lang="el-GR" u="sng" dirty="0"/>
              <a:t>χορδών</a:t>
            </a:r>
            <a:r>
              <a:rPr lang="el-GR" dirty="0"/>
              <a:t> στους </a:t>
            </a:r>
            <a:r>
              <a:rPr lang="el-GR" u="sng" dirty="0"/>
              <a:t>θηλοειδείς μυς </a:t>
            </a:r>
            <a:r>
              <a:rPr lang="el-GR" dirty="0"/>
              <a:t>που έχουν στρογγυλοποιημένες προπέτειες.</a:t>
            </a:r>
          </a:p>
          <a:p>
            <a:pPr>
              <a:buNone/>
            </a:pPr>
            <a:r>
              <a:rPr lang="el-GR" dirty="0"/>
              <a:t>Ο πρόσθιος θηλοειδής μυς αρχίζει από τη στερνοπλευρική επιφάνεια και ο οπίσθιος από τη διαφραγματική.</a:t>
            </a:r>
          </a:p>
          <a:p>
            <a:pPr>
              <a:buNone/>
            </a:pPr>
            <a:r>
              <a:rPr lang="el-GR" dirty="0"/>
              <a:t>Η πρόσθια γλωχίνα συνέχεται με το τοίχωμα της αορτής.</a:t>
            </a:r>
          </a:p>
          <a:p>
            <a:pPr>
              <a:buNone/>
            </a:pPr>
            <a:r>
              <a:rPr lang="el-GR" b="1" dirty="0"/>
              <a:t>Χώρος εκροής</a:t>
            </a:r>
            <a:r>
              <a:rPr lang="el-GR" dirty="0"/>
              <a:t>: ομαλό τοίχωμα, κατά μήκος μεσοκοιλιακού διαφράγματος προς την αορτή στην αρχή της οποίας βρίσκεται η </a:t>
            </a:r>
            <a:r>
              <a:rPr lang="el-GR" dirty="0">
                <a:solidFill>
                  <a:srgbClr val="FF0000"/>
                </a:solidFill>
              </a:rPr>
              <a:t>αορτική βαλβίδα </a:t>
            </a:r>
            <a:r>
              <a:rPr lang="el-GR" dirty="0"/>
              <a:t>που αποτελείται από 3 ισχυρές μηνοειδείς γλωχίνες.</a:t>
            </a:r>
          </a:p>
          <a:p>
            <a:pPr>
              <a:buNone/>
            </a:pPr>
            <a:r>
              <a:rPr lang="el-GR" dirty="0" err="1"/>
              <a:t>Μεσοκοιλιακό</a:t>
            </a:r>
            <a:r>
              <a:rPr lang="el-GR" dirty="0"/>
              <a:t> διάφραγμα: μυς εκτός από το ουραίο τμήμα  (πίσω από αορτική βαλβίδα) που είναι μεμβρανώδες. Τα όρια του αντιστοιχούν στην πρόσθια και οπίσθια μεσοκοιλιακή αύλακα.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l ventr.jpg"/>
          <p:cNvPicPr>
            <a:picLocks noChangeAspect="1"/>
          </p:cNvPicPr>
          <p:nvPr/>
        </p:nvPicPr>
        <p:blipFill>
          <a:blip r:embed="rId2" cstate="print"/>
          <a:stretch>
            <a:fillRect/>
          </a:stretch>
        </p:blipFill>
        <p:spPr>
          <a:xfrm>
            <a:off x="1533525" y="1147762"/>
            <a:ext cx="6076950" cy="45624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leftvent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ΚΑΡΔΙΑΚΟΣ ΣΚΕΛΕΤΟΣ</a:t>
            </a:r>
          </a:p>
        </p:txBody>
      </p:sp>
      <p:sp>
        <p:nvSpPr>
          <p:cNvPr id="3" name="2 - Θέση περιεχομένου"/>
          <p:cNvSpPr>
            <a:spLocks noGrp="1"/>
          </p:cNvSpPr>
          <p:nvPr>
            <p:ph idx="1"/>
          </p:nvPr>
        </p:nvSpPr>
        <p:spPr/>
        <p:txBody>
          <a:bodyPr>
            <a:normAutofit fontScale="85000" lnSpcReduction="20000"/>
          </a:bodyPr>
          <a:lstStyle/>
          <a:p>
            <a:r>
              <a:rPr lang="el-GR" dirty="0"/>
              <a:t>Οι βαλβίδες βρίσκονται περίπου στο ίδιο επίπεδο (βαλβιδικό επίπεδο). Ο ινώδης συνδετικός ιστός παχύνεται και σχηματίζει το </a:t>
            </a:r>
            <a:r>
              <a:rPr lang="el-GR" b="1" dirty="0"/>
              <a:t>σκελετό</a:t>
            </a:r>
            <a:r>
              <a:rPr lang="el-GR" dirty="0"/>
              <a:t> της καρδιάς. Που ξεχωρίζει το μυοκάρδιο κόλπων από αυτό των κοιλιών. Η παχύτερη περιοχή (</a:t>
            </a:r>
            <a:r>
              <a:rPr lang="el-GR" u="sng" dirty="0"/>
              <a:t>δεξιό ινώδες τρίγωνο</a:t>
            </a:r>
            <a:r>
              <a:rPr lang="el-GR" dirty="0"/>
              <a:t>)εντοπίζεται στο σημείο που συναντώνται η αορτική, τριγλώχινα και μιτροειδής βαλβίδα. Μεταξύ αορτικής και μιτροειδούς σχηματίζεται το </a:t>
            </a:r>
            <a:r>
              <a:rPr lang="el-GR" u="sng" dirty="0"/>
              <a:t>αριστερό ινώδες τρίγωνο</a:t>
            </a:r>
            <a:r>
              <a:rPr lang="el-GR" dirty="0"/>
              <a:t>. Τα στόμια της τριγλώχινας και διγλώχινας βαλβίδας περιβάλλονται από ατελείς ινώδεις δακτυλίους, το δεξιό και αριστερό ινώδη δακτύλιο, που εξυπηρετούν την πρόσφυση των γλωχίνων. Η πνευμονική βαλβίδα δεν αγκυροβολεί στο σκελετό.</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skeleton heart.jpg"/>
          <p:cNvPicPr>
            <a:picLocks noChangeAspect="1"/>
          </p:cNvPicPr>
          <p:nvPr/>
        </p:nvPicPr>
        <p:blipFill>
          <a:blip r:embed="rId2" cstate="print"/>
          <a:stretch>
            <a:fillRect/>
          </a:stretch>
        </p:blipFill>
        <p:spPr>
          <a:xfrm>
            <a:off x="1835696" y="1056023"/>
            <a:ext cx="6480719" cy="56202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ΣΥΣΤΗΜΑΤΙΚΗ ΚΥΚΛΟΦΟΡΙΑ</a:t>
            </a:r>
          </a:p>
        </p:txBody>
      </p:sp>
      <p:sp>
        <p:nvSpPr>
          <p:cNvPr id="3" name="2 - Θέση περιεχομένου"/>
          <p:cNvSpPr>
            <a:spLocks noGrp="1"/>
          </p:cNvSpPr>
          <p:nvPr>
            <p:ph idx="1"/>
          </p:nvPr>
        </p:nvSpPr>
        <p:spPr/>
        <p:txBody>
          <a:bodyPr>
            <a:normAutofit fontScale="77500" lnSpcReduction="20000"/>
          </a:bodyPr>
          <a:lstStyle/>
          <a:p>
            <a:pPr>
              <a:buNone/>
            </a:pPr>
            <a:r>
              <a:rPr lang="el-GR" dirty="0"/>
              <a:t>Οξυγονωμένο αίμα από αριστερό κόλπο ρέει στην </a:t>
            </a:r>
            <a:r>
              <a:rPr lang="el-GR" dirty="0">
                <a:solidFill>
                  <a:srgbClr val="00B050"/>
                </a:solidFill>
              </a:rPr>
              <a:t>αριστερή κοιλία</a:t>
            </a:r>
            <a:r>
              <a:rPr lang="el-GR" dirty="0"/>
              <a:t>, αντλείται στην </a:t>
            </a:r>
            <a:r>
              <a:rPr lang="el-GR" dirty="0">
                <a:solidFill>
                  <a:srgbClr val="FF0000"/>
                </a:solidFill>
              </a:rPr>
              <a:t>αορτή</a:t>
            </a:r>
            <a:r>
              <a:rPr lang="el-GR" dirty="0"/>
              <a:t> και τη συστηματική κυκλοφορία που αποτελείται από ξεχωριστά κυκλώματα που αρδεύουν περιοχές σώματος. Μεγάλες αρτηρίες διακλαδίζονται από την αορτή και υποδιαιρούνται πολλές φορές μέχρι τα </a:t>
            </a:r>
            <a:r>
              <a:rPr lang="el-GR" dirty="0">
                <a:solidFill>
                  <a:srgbClr val="FF0000"/>
                </a:solidFill>
              </a:rPr>
              <a:t>αρτηριόλια</a:t>
            </a:r>
            <a:r>
              <a:rPr lang="el-GR" dirty="0"/>
              <a:t> που και αυτά διακλαδίζονται ως </a:t>
            </a:r>
            <a:r>
              <a:rPr lang="el-GR" dirty="0">
                <a:solidFill>
                  <a:srgbClr val="FF0000"/>
                </a:solidFill>
              </a:rPr>
              <a:t>τριχοειδή</a:t>
            </a:r>
            <a:r>
              <a:rPr lang="el-GR" dirty="0"/>
              <a:t> όπου γίνεται η ανταλλαγή αερίων και μεταβολικών ουσιών. Στο τριχοειδικό δίκτυο το αρτηριακό τμήμα περνά στο φλεβικό τμήμα, όπου το αποξυγονωμένο αίμα συγκεντρώνεται στα </a:t>
            </a:r>
            <a:r>
              <a:rPr lang="el-GR" dirty="0">
                <a:solidFill>
                  <a:schemeClr val="accent1"/>
                </a:solidFill>
              </a:rPr>
              <a:t>φλεβίδια</a:t>
            </a:r>
            <a:r>
              <a:rPr lang="el-GR" dirty="0"/>
              <a:t> , σχηματίζονται </a:t>
            </a:r>
            <a:r>
              <a:rPr lang="el-GR" dirty="0">
                <a:solidFill>
                  <a:schemeClr val="accent1"/>
                </a:solidFill>
              </a:rPr>
              <a:t>φλέβες</a:t>
            </a:r>
            <a:r>
              <a:rPr lang="el-GR" dirty="0"/>
              <a:t>. Οι φλέβες κάτω άκρου αποχετεύονται στην </a:t>
            </a:r>
            <a:r>
              <a:rPr lang="el-GR" dirty="0">
                <a:solidFill>
                  <a:schemeClr val="accent1"/>
                </a:solidFill>
              </a:rPr>
              <a:t>κάτω κοίλη φλέβα </a:t>
            </a:r>
            <a:r>
              <a:rPr lang="el-GR" dirty="0"/>
              <a:t>και το φλεβικό αίμα άνω άκρου και κεφαλής στην </a:t>
            </a:r>
            <a:r>
              <a:rPr lang="el-GR" dirty="0">
                <a:solidFill>
                  <a:schemeClr val="accent1"/>
                </a:solidFill>
              </a:rPr>
              <a:t>άνω κοίλη φλέβα </a:t>
            </a:r>
            <a:r>
              <a:rPr lang="el-GR" dirty="0"/>
              <a:t>που αποχετεύουν στο </a:t>
            </a:r>
            <a:r>
              <a:rPr lang="el-GR" dirty="0">
                <a:solidFill>
                  <a:srgbClr val="00B0F0"/>
                </a:solidFill>
              </a:rPr>
              <a:t>δεξιό κόλπο</a:t>
            </a:r>
            <a:r>
              <a:rPr lang="el-GR"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4.jpeg"/>
          <p:cNvPicPr>
            <a:picLocks noChangeAspect="1"/>
          </p:cNvPicPr>
          <p:nvPr/>
        </p:nvPicPr>
        <p:blipFill>
          <a:blip r:embed="rId2" cstate="print"/>
          <a:stretch>
            <a:fillRect/>
          </a:stretch>
        </p:blipFill>
        <p:spPr>
          <a:xfrm>
            <a:off x="644376" y="0"/>
            <a:ext cx="7855248"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ΣΤΙΒΑΔΕΣ ΚΑΡΔΙΑΚΟΥ ΤΟΙΧΩΜΑΤΟΣ</a:t>
            </a:r>
            <a:br>
              <a:rPr lang="el-GR" dirty="0"/>
            </a:br>
            <a:r>
              <a:rPr lang="el-GR" dirty="0"/>
              <a:t>ΜΥΟΚΑΡΔΙΟ</a:t>
            </a:r>
          </a:p>
        </p:txBody>
      </p:sp>
      <p:sp>
        <p:nvSpPr>
          <p:cNvPr id="3" name="2 - Θέση περιεχομένου"/>
          <p:cNvSpPr>
            <a:spLocks noGrp="1"/>
          </p:cNvSpPr>
          <p:nvPr>
            <p:ph idx="1"/>
          </p:nvPr>
        </p:nvSpPr>
        <p:spPr/>
        <p:txBody>
          <a:bodyPr>
            <a:normAutofit fontScale="85000" lnSpcReduction="20000"/>
          </a:bodyPr>
          <a:lstStyle/>
          <a:p>
            <a:pPr>
              <a:buNone/>
            </a:pPr>
            <a:r>
              <a:rPr lang="el-GR" b="1" dirty="0"/>
              <a:t>Κολπικό</a:t>
            </a:r>
            <a:r>
              <a:rPr lang="el-GR" dirty="0"/>
              <a:t>: η επιπολής στιβάδα εκτείνεται πάνω από δύο κόλπους  και είναι παχύτερη την πρόσθια επιφάνεια, η εν τω βάθει περιέχει ίνες σαν αγκύλες που πορεύονται στα κολποκοιλιακά στόμια ή τα περιβάλλουν.</a:t>
            </a:r>
          </a:p>
          <a:p>
            <a:pPr>
              <a:buNone/>
            </a:pPr>
            <a:r>
              <a:rPr lang="el-GR" b="1" dirty="0"/>
              <a:t>Κοιλιακό</a:t>
            </a:r>
            <a:r>
              <a:rPr lang="el-GR" dirty="0"/>
              <a:t>: </a:t>
            </a:r>
            <a:r>
              <a:rPr lang="el-GR" u="sng" dirty="0"/>
              <a:t>εξωτερική </a:t>
            </a:r>
            <a:r>
              <a:rPr lang="el-GR" u="sng" dirty="0" err="1"/>
              <a:t>υποεπικαρδιακή</a:t>
            </a:r>
            <a:r>
              <a:rPr lang="el-GR" u="sng" dirty="0"/>
              <a:t> στιβάδα </a:t>
            </a:r>
            <a:r>
              <a:rPr lang="el-GR" dirty="0"/>
              <a:t>(ΔΕ οριζόντια, ΑΡ </a:t>
            </a:r>
            <a:r>
              <a:rPr lang="el-GR" dirty="0" err="1"/>
              <a:t>επιμήκως</a:t>
            </a:r>
            <a:r>
              <a:rPr lang="el-GR" dirty="0"/>
              <a:t>) στην κορυφή σχηματίζουν στρόβιλο όπου καμπυλώνονται για να σχηματίσουν την </a:t>
            </a:r>
            <a:r>
              <a:rPr lang="el-GR" u="sng" dirty="0"/>
              <a:t>έσω </a:t>
            </a:r>
            <a:r>
              <a:rPr lang="el-GR" u="sng" dirty="0" err="1"/>
              <a:t>υποεπικαρδιακή</a:t>
            </a:r>
            <a:r>
              <a:rPr lang="el-GR" u="sng" dirty="0"/>
              <a:t> στιβάδα</a:t>
            </a:r>
            <a:r>
              <a:rPr lang="el-GR" dirty="0"/>
              <a:t>.  </a:t>
            </a:r>
            <a:r>
              <a:rPr lang="el-GR" u="sng" dirty="0"/>
              <a:t>Μέση μυϊκή </a:t>
            </a:r>
            <a:r>
              <a:rPr lang="el-GR" dirty="0"/>
              <a:t>στιβάδα στο </a:t>
            </a:r>
            <a:r>
              <a:rPr lang="el-GR" dirty="0" err="1"/>
              <a:t>μεσοκοιλιακό</a:t>
            </a:r>
            <a:r>
              <a:rPr lang="el-GR" dirty="0"/>
              <a:t> διάφραγμα και την ΑΡ κοιλία και λείπει από τη δεξιά κοιλία. </a:t>
            </a:r>
            <a:r>
              <a:rPr lang="el-GR" u="sng" dirty="0"/>
              <a:t>Έσω </a:t>
            </a:r>
            <a:r>
              <a:rPr lang="el-GR" u="sng" dirty="0" err="1"/>
              <a:t>υποενδοκαρδιακή</a:t>
            </a:r>
            <a:r>
              <a:rPr lang="el-GR" u="sng" dirty="0"/>
              <a:t> στιβάδα</a:t>
            </a:r>
            <a:r>
              <a:rPr lang="el-GR" dirty="0"/>
              <a:t> συμβάλλει στο σχηματισμό μυϊκών δοκίδων και θηλοειδών μυών.</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myocardium.jpg"/>
          <p:cNvPicPr>
            <a:picLocks noChangeAspect="1"/>
          </p:cNvPicPr>
          <p:nvPr/>
        </p:nvPicPr>
        <p:blipFill>
          <a:blip r:embed="rId2" cstate="print"/>
          <a:stretch>
            <a:fillRect/>
          </a:stretch>
        </p:blipFill>
        <p:spPr>
          <a:xfrm>
            <a:off x="1835696" y="776705"/>
            <a:ext cx="5400600" cy="523479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iko systhma.jpg"/>
          <p:cNvPicPr>
            <a:picLocks noChangeAspect="1"/>
          </p:cNvPicPr>
          <p:nvPr/>
        </p:nvPicPr>
        <p:blipFill>
          <a:blip r:embed="rId2" cstate="print"/>
          <a:stretch>
            <a:fillRect/>
          </a:stretch>
        </p:blipFill>
        <p:spPr>
          <a:xfrm>
            <a:off x="1600801" y="1196752"/>
            <a:ext cx="6067543" cy="455851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nnCardAnaesth_2016_19_1_112_173026_f7.jpg"/>
          <p:cNvPicPr>
            <a:picLocks noChangeAspect="1"/>
          </p:cNvPicPr>
          <p:nvPr/>
        </p:nvPicPr>
        <p:blipFill>
          <a:blip r:embed="rId2" cstate="print"/>
          <a:stretch>
            <a:fillRect/>
          </a:stretch>
        </p:blipFill>
        <p:spPr>
          <a:xfrm>
            <a:off x="685639" y="1196751"/>
            <a:ext cx="6519057" cy="374441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a:buNone/>
            </a:pPr>
            <a:r>
              <a:rPr lang="el-GR" b="1" dirty="0"/>
              <a:t>ΕΝΔΟΚΑΡΔΙΟ</a:t>
            </a:r>
            <a:r>
              <a:rPr lang="el-GR" dirty="0"/>
              <a:t>: εσωτερική επιφάνεια μυοκαρδίου, αποτελεί τη συνέχεια της έσω επιφάνειας του τοιχώματος των αγγείων και αποτελείται από μία στιβάδα ενδοθηλίου και μία λεπτή στιβάδα συνδετικού ιστού.</a:t>
            </a:r>
          </a:p>
          <a:p>
            <a:pPr>
              <a:buNone/>
            </a:pPr>
            <a:r>
              <a:rPr lang="el-GR" b="1" dirty="0"/>
              <a:t>ΕΠΙΚΑΡΔΙΟ</a:t>
            </a:r>
            <a:r>
              <a:rPr lang="el-GR" dirty="0"/>
              <a:t>: εξωτερική επιφάνεια μυοκαρδίου, σχηματίζεται από μεσοθήλιο, μια λεπτή στιβάδα συνδετικού ιστού και μία </a:t>
            </a:r>
            <a:r>
              <a:rPr lang="el-GR" dirty="0" err="1"/>
              <a:t>υποεπικαρδιακή</a:t>
            </a:r>
            <a:r>
              <a:rPr lang="el-GR" dirty="0"/>
              <a:t> στιβάδα λιπώδους ιστού ποικίλου πάχους που ομαλοποιεί καρδιακή επιφάνεια.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endoepivcardium.jpg"/>
          <p:cNvPicPr>
            <a:picLocks noGrp="1" noChangeAspect="1"/>
          </p:cNvPicPr>
          <p:nvPr>
            <p:ph idx="4294967295"/>
          </p:nvPr>
        </p:nvPicPr>
        <p:blipFill>
          <a:blip r:embed="rId2" cstate="print"/>
          <a:stretch>
            <a:fillRect/>
          </a:stretch>
        </p:blipFill>
        <p:spPr>
          <a:xfrm>
            <a:off x="1763688" y="1628800"/>
            <a:ext cx="6096000" cy="359092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endo-epi cardium.png"/>
          <p:cNvPicPr>
            <a:picLocks noChangeAspect="1"/>
          </p:cNvPicPr>
          <p:nvPr/>
        </p:nvPicPr>
        <p:blipFill>
          <a:blip r:embed="rId2" cstate="print"/>
          <a:stretch>
            <a:fillRect/>
          </a:stretch>
        </p:blipFill>
        <p:spPr>
          <a:xfrm>
            <a:off x="793968" y="0"/>
            <a:ext cx="7556063"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ΜΥΙΚΟΣ ΙΣΤΟΣ</a:t>
            </a:r>
          </a:p>
        </p:txBody>
      </p:sp>
      <p:sp>
        <p:nvSpPr>
          <p:cNvPr id="3" name="2 - Θέση περιεχομένου"/>
          <p:cNvSpPr>
            <a:spLocks noGrp="1"/>
          </p:cNvSpPr>
          <p:nvPr>
            <p:ph idx="1"/>
          </p:nvPr>
        </p:nvSpPr>
        <p:spPr/>
        <p:txBody>
          <a:bodyPr>
            <a:normAutofit fontScale="62500" lnSpcReduction="20000"/>
          </a:bodyPr>
          <a:lstStyle/>
          <a:p>
            <a:pPr>
              <a:buNone/>
            </a:pPr>
            <a:r>
              <a:rPr lang="el-GR" dirty="0"/>
              <a:t>Μυϊκά κύτταρα έχουν εγκάρσιες γραμμώσεις από οργάνωση </a:t>
            </a:r>
            <a:r>
              <a:rPr lang="el-GR" dirty="0" err="1"/>
              <a:t>μυοϊνιδίων</a:t>
            </a:r>
            <a:r>
              <a:rPr lang="el-GR" dirty="0"/>
              <a:t>.</a:t>
            </a:r>
          </a:p>
          <a:p>
            <a:pPr>
              <a:buNone/>
            </a:pPr>
            <a:r>
              <a:rPr lang="el-GR" dirty="0"/>
              <a:t>Μήκος έως 120μ</a:t>
            </a:r>
            <a:r>
              <a:rPr lang="en-US" dirty="0"/>
              <a:t>m</a:t>
            </a:r>
            <a:r>
              <a:rPr lang="el-GR" dirty="0"/>
              <a:t> και διάμετρο 20μ</a:t>
            </a:r>
            <a:r>
              <a:rPr lang="en-US" dirty="0"/>
              <a:t>m</a:t>
            </a:r>
            <a:r>
              <a:rPr lang="el-GR" dirty="0"/>
              <a:t>. Έχουν διακλαδώσεις και σχηματίζουν τελικοτελικές συνδέσεις με παρακείμενα κύτταρα και ταξινομούνται σε δεμάτια σχηματίζοντας σύνθετη τρισδιάστατη μορφή με συνδετικό ιστό που περιέχει πυκνό δίκτυο τριχοειδών. Έχουν έναν πυρήνα κεντρικά και  </a:t>
            </a:r>
            <a:r>
              <a:rPr lang="el-GR" dirty="0" err="1"/>
              <a:t>περιπυρηνική</a:t>
            </a:r>
            <a:r>
              <a:rPr lang="el-GR" dirty="0"/>
              <a:t> περιοχή στερείται </a:t>
            </a:r>
            <a:r>
              <a:rPr lang="el-GR" dirty="0" err="1"/>
              <a:t>μυοϊνιδίων</a:t>
            </a:r>
            <a:r>
              <a:rPr lang="el-GR" dirty="0"/>
              <a:t> αλλά περιέχει άφθονο </a:t>
            </a:r>
            <a:r>
              <a:rPr lang="el-GR" dirty="0" err="1"/>
              <a:t>σαρκόπλασμα</a:t>
            </a:r>
            <a:r>
              <a:rPr lang="el-GR" dirty="0"/>
              <a:t> και οργανίδια. Τα εγκάρσια όρια όπου τα κύτταρα ακουμπούν μεταξύ τους ονομάζονται </a:t>
            </a:r>
            <a:r>
              <a:rPr lang="el-GR" u="sng" dirty="0">
                <a:highlight>
                  <a:srgbClr val="00FF00"/>
                </a:highlight>
              </a:rPr>
              <a:t>εμβόλιμοι δίσκοι</a:t>
            </a:r>
            <a:r>
              <a:rPr lang="el-GR" dirty="0"/>
              <a:t>. Στα σημεία αυτά το </a:t>
            </a:r>
            <a:r>
              <a:rPr lang="el-GR" dirty="0" err="1"/>
              <a:t>σαρκείλημα</a:t>
            </a:r>
            <a:r>
              <a:rPr lang="el-GR" dirty="0"/>
              <a:t> σχηματίζει κυτταρικές επαφές, τις </a:t>
            </a:r>
            <a:r>
              <a:rPr lang="el-GR" u="sng" dirty="0" err="1"/>
              <a:t>χ</a:t>
            </a:r>
            <a:r>
              <a:rPr lang="el-GR" u="sng" dirty="0" err="1">
                <a:highlight>
                  <a:srgbClr val="FFFF00"/>
                </a:highlight>
              </a:rPr>
              <a:t>ασματοσυνδέσεις</a:t>
            </a:r>
            <a:r>
              <a:rPr lang="el-GR" dirty="0"/>
              <a:t>, από όπου διαδίδονται τα ηλεκτρικά σήματα και τα </a:t>
            </a:r>
            <a:r>
              <a:rPr lang="el-GR" u="sng" dirty="0" err="1">
                <a:highlight>
                  <a:srgbClr val="FFFF00"/>
                </a:highlight>
              </a:rPr>
              <a:t>δεσμοσώματα</a:t>
            </a:r>
            <a:r>
              <a:rPr lang="en-US" dirty="0"/>
              <a:t> </a:t>
            </a:r>
            <a:r>
              <a:rPr lang="el-GR" dirty="0"/>
              <a:t>που μεταφέρουν τη μυϊκή δύναμη από κύτταρο σε κύτταρο. Στους εμβόλιμους δίσκους τερματίζουν τα νημάτια τη </a:t>
            </a:r>
            <a:r>
              <a:rPr lang="el-GR" dirty="0" err="1"/>
              <a:t>ακτίνης</a:t>
            </a:r>
            <a:r>
              <a:rPr lang="el-GR" dirty="0"/>
              <a:t>, αν και στο επόμενο κύτταρο συνεχίζουν προς την ίδια κατεύθυνση.</a:t>
            </a:r>
          </a:p>
          <a:p>
            <a:pPr>
              <a:buNone/>
            </a:pPr>
            <a:r>
              <a:rPr lang="el-GR" dirty="0"/>
              <a:t>Πολλά μιτοχόνδρια μεταξύ των </a:t>
            </a:r>
            <a:r>
              <a:rPr lang="el-GR" dirty="0" err="1"/>
              <a:t>μυοϊνιδίων</a:t>
            </a:r>
            <a:r>
              <a:rPr lang="el-GR" dirty="0"/>
              <a:t>.</a:t>
            </a:r>
          </a:p>
          <a:p>
            <a:pPr>
              <a:buNone/>
            </a:pPr>
            <a:r>
              <a:rPr lang="el-GR" dirty="0"/>
              <a:t>Σύστημα  εγκάρσιων σωληνίσκων Τ, παράγωγο του </a:t>
            </a:r>
            <a:r>
              <a:rPr lang="el-GR" dirty="0" err="1"/>
              <a:t>σαρκειλήματος</a:t>
            </a:r>
            <a:r>
              <a:rPr lang="el-GR" dirty="0"/>
              <a:t>.</a:t>
            </a:r>
          </a:p>
          <a:p>
            <a:pPr>
              <a:buNone/>
            </a:pPr>
            <a:r>
              <a:rPr lang="el-GR" dirty="0"/>
              <a:t>Σύστημα </a:t>
            </a:r>
            <a:r>
              <a:rPr lang="el-GR" dirty="0" err="1"/>
              <a:t>επιμήκων</a:t>
            </a:r>
            <a:r>
              <a:rPr lang="el-GR" dirty="0"/>
              <a:t> σωληνίσκων, </a:t>
            </a:r>
            <a:r>
              <a:rPr lang="en-US" dirty="0"/>
              <a:t>L,</a:t>
            </a:r>
            <a:r>
              <a:rPr lang="el-GR" dirty="0"/>
              <a:t> που σχηματίζεται από </a:t>
            </a:r>
            <a:r>
              <a:rPr lang="el-GR" dirty="0" err="1"/>
              <a:t>ενδοπλασματικό</a:t>
            </a:r>
            <a:r>
              <a:rPr lang="el-GR" dirty="0"/>
              <a:t> δίκτυο.</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png"/>
          <p:cNvPicPr>
            <a:picLocks noChangeAspect="1"/>
          </p:cNvPicPr>
          <p:nvPr/>
        </p:nvPicPr>
        <p:blipFill>
          <a:blip r:embed="rId2" cstate="print"/>
          <a:stretch>
            <a:fillRect/>
          </a:stretch>
        </p:blipFill>
        <p:spPr>
          <a:xfrm>
            <a:off x="690562" y="742950"/>
            <a:ext cx="7762875" cy="53721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ΠΥΛΑΙΑ ΚΥΚΛΟΦΟΡΙΑ</a:t>
            </a:r>
          </a:p>
        </p:txBody>
      </p:sp>
      <p:sp>
        <p:nvSpPr>
          <p:cNvPr id="3" name="2 - Θέση περιεχομένου"/>
          <p:cNvSpPr>
            <a:spLocks noGrp="1"/>
          </p:cNvSpPr>
          <p:nvPr>
            <p:ph idx="1"/>
          </p:nvPr>
        </p:nvSpPr>
        <p:spPr/>
        <p:txBody>
          <a:bodyPr>
            <a:normAutofit lnSpcReduction="10000"/>
          </a:bodyPr>
          <a:lstStyle/>
          <a:p>
            <a:r>
              <a:rPr lang="el-GR" dirty="0"/>
              <a:t>Ειδικό τμήμα συστηματικής κυκλοφορίας.</a:t>
            </a:r>
          </a:p>
          <a:p>
            <a:r>
              <a:rPr lang="el-GR" dirty="0"/>
              <a:t>Φλεβικό αίμα από μονήρη κοιλιακά όργανα (στόμαχος, έντερο, πάγκρεας, σπλήνας) δε ρέει κατευθείαν στην ΚΚΦ αλλά ουσίες από αυτά τα όργανα απορροφώνται από το </a:t>
            </a:r>
            <a:r>
              <a:rPr lang="el-GR" b="1" dirty="0"/>
              <a:t>ΛΕ</a:t>
            </a:r>
            <a:r>
              <a:rPr lang="el-GR" dirty="0"/>
              <a:t> και το αίμα μεταφέρεται με την </a:t>
            </a:r>
            <a:r>
              <a:rPr lang="el-GR" dirty="0">
                <a:solidFill>
                  <a:srgbClr val="0070C0"/>
                </a:solidFill>
              </a:rPr>
              <a:t>πυλαία φλέβα </a:t>
            </a:r>
            <a:r>
              <a:rPr lang="el-GR" dirty="0"/>
              <a:t>σε δίκτυο τριχοειδών στο </a:t>
            </a:r>
            <a:r>
              <a:rPr lang="el-GR" b="1" dirty="0"/>
              <a:t>ήπαρ</a:t>
            </a:r>
            <a:r>
              <a:rPr lang="el-GR" dirty="0"/>
              <a:t>. Αφού μεταβολιστούν το αίμα συλλέγεται από τις </a:t>
            </a:r>
            <a:r>
              <a:rPr lang="el-GR" dirty="0">
                <a:solidFill>
                  <a:srgbClr val="0070C0"/>
                </a:solidFill>
              </a:rPr>
              <a:t>ηπατικές φλέβες </a:t>
            </a:r>
            <a:r>
              <a:rPr lang="el-GR" dirty="0"/>
              <a:t>και οδηγείται στην </a:t>
            </a:r>
            <a:r>
              <a:rPr lang="el-GR" dirty="0">
                <a:solidFill>
                  <a:srgbClr val="0070C0"/>
                </a:solidFill>
              </a:rPr>
              <a:t>ΚΚΦ</a:t>
            </a:r>
            <a:r>
              <a:rPr lang="el-GR" dirty="0"/>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2.png"/>
          <p:cNvPicPr>
            <a:picLocks noChangeAspect="1"/>
          </p:cNvPicPr>
          <p:nvPr/>
        </p:nvPicPr>
        <p:blipFill>
          <a:blip r:embed="rId2" cstate="print"/>
          <a:stretch>
            <a:fillRect/>
          </a:stretch>
        </p:blipFill>
        <p:spPr>
          <a:xfrm>
            <a:off x="323528" y="567639"/>
            <a:ext cx="8496944" cy="551375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3.png"/>
          <p:cNvPicPr>
            <a:picLocks noChangeAspect="1"/>
          </p:cNvPicPr>
          <p:nvPr/>
        </p:nvPicPr>
        <p:blipFill>
          <a:blip r:embed="rId2" cstate="print"/>
          <a:stretch>
            <a:fillRect/>
          </a:stretch>
        </p:blipFill>
        <p:spPr>
          <a:xfrm>
            <a:off x="853130" y="908721"/>
            <a:ext cx="6452545" cy="437289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4.png"/>
          <p:cNvPicPr>
            <a:picLocks noChangeAspect="1"/>
          </p:cNvPicPr>
          <p:nvPr/>
        </p:nvPicPr>
        <p:blipFill>
          <a:blip r:embed="rId2" cstate="print"/>
          <a:stretch>
            <a:fillRect/>
          </a:stretch>
        </p:blipFill>
        <p:spPr>
          <a:xfrm>
            <a:off x="2551176" y="841075"/>
            <a:ext cx="4041648" cy="5175849"/>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yocardia cell5.png"/>
          <p:cNvPicPr>
            <a:picLocks noChangeAspect="1"/>
          </p:cNvPicPr>
          <p:nvPr/>
        </p:nvPicPr>
        <p:blipFill>
          <a:blip r:embed="rId2" cstate="print"/>
          <a:stretch>
            <a:fillRect/>
          </a:stretch>
        </p:blipFill>
        <p:spPr>
          <a:xfrm>
            <a:off x="395536" y="980728"/>
            <a:ext cx="7776864" cy="528826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ΕΡΕΘΙΣΜΑΤΑΓΩΓΟ ΣΥΣΤΗΜΑ</a:t>
            </a:r>
          </a:p>
        </p:txBody>
      </p:sp>
      <p:sp>
        <p:nvSpPr>
          <p:cNvPr id="3" name="2 - Θέση περιεχομένου"/>
          <p:cNvSpPr>
            <a:spLocks noGrp="1"/>
          </p:cNvSpPr>
          <p:nvPr>
            <p:ph idx="1"/>
          </p:nvPr>
        </p:nvSpPr>
        <p:spPr/>
        <p:txBody>
          <a:bodyPr>
            <a:normAutofit lnSpcReduction="10000"/>
          </a:bodyPr>
          <a:lstStyle/>
          <a:p>
            <a:r>
              <a:rPr lang="el-GR" dirty="0"/>
              <a:t>Τα κύτταρα του ερεθισματαγωγού συστήματος είναι </a:t>
            </a:r>
            <a:r>
              <a:rPr lang="el-GR" u="sng" dirty="0"/>
              <a:t>μεγαλύτερα</a:t>
            </a:r>
            <a:r>
              <a:rPr lang="el-GR" dirty="0"/>
              <a:t> από αυτά του λειτουργικού μυοκαρδίου και είναι τοποθετημένα σε συνδετικό ιστό αμέσως κάτω από το ενδοκάρδιο. Περιέχουν λιγότερα ινίδια και περισσότερο γλυκογόνο. </a:t>
            </a:r>
            <a:r>
              <a:rPr lang="el-GR" u="sng" dirty="0"/>
              <a:t>Όλα τα κύτταρα είναι ικανά να παράγουν ώσεις</a:t>
            </a:r>
            <a:r>
              <a:rPr lang="el-GR" dirty="0"/>
              <a:t>. Όμως η συχνότητα του φλεβοκόμβου είναι μεγαλύτερη (70/λεπτο), ενώ ΚΚΚ είναι 50-60/λεπτο, και κοιλιών 25-45/λεπτό.</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iktyo.jpg"/>
          <p:cNvPicPr>
            <a:picLocks noChangeAspect="1"/>
          </p:cNvPicPr>
          <p:nvPr/>
        </p:nvPicPr>
        <p:blipFill>
          <a:blip r:embed="rId2" cstate="print"/>
          <a:stretch>
            <a:fillRect/>
          </a:stretch>
        </p:blipFill>
        <p:spPr>
          <a:xfrm>
            <a:off x="254000" y="952500"/>
            <a:ext cx="8636000" cy="4953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tyo2.jpg"/>
          <p:cNvPicPr>
            <a:picLocks noChangeAspect="1"/>
          </p:cNvPicPr>
          <p:nvPr/>
        </p:nvPicPr>
        <p:blipFill>
          <a:blip r:embed="rId2" cstate="print"/>
          <a:stretch>
            <a:fillRect/>
          </a:stretch>
        </p:blipFill>
        <p:spPr>
          <a:xfrm>
            <a:off x="290512" y="76200"/>
            <a:ext cx="8562975" cy="67056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tyo3.jpg"/>
          <p:cNvPicPr>
            <a:picLocks noChangeAspect="1"/>
          </p:cNvPicPr>
          <p:nvPr/>
        </p:nvPicPr>
        <p:blipFill>
          <a:blip r:embed="rId2" cstate="print"/>
          <a:stretch>
            <a:fillRect/>
          </a:stretch>
        </p:blipFill>
        <p:spPr>
          <a:xfrm>
            <a:off x="511521" y="0"/>
            <a:ext cx="8120958" cy="6858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yo6.gif"/>
          <p:cNvPicPr>
            <a:picLocks noChangeAspect="1"/>
          </p:cNvPicPr>
          <p:nvPr/>
        </p:nvPicPr>
        <p:blipFill>
          <a:blip r:embed="rId2" cstate="print"/>
          <a:stretch>
            <a:fillRect/>
          </a:stretch>
        </p:blipFill>
        <p:spPr>
          <a:xfrm>
            <a:off x="1746574" y="1628800"/>
            <a:ext cx="5763869" cy="367240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tyo4.png"/>
          <p:cNvPicPr>
            <a:picLocks noChangeAspect="1"/>
          </p:cNvPicPr>
          <p:nvPr/>
        </p:nvPicPr>
        <p:blipFill>
          <a:blip r:embed="rId2" cstate="print"/>
          <a:stretch>
            <a:fillRect/>
          </a:stretch>
        </p:blipFill>
        <p:spPr>
          <a:xfrm>
            <a:off x="0" y="781050"/>
            <a:ext cx="9144000" cy="5295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ΛΕΜΦΙΚΟ ΣΥΣΤΗΜΑ</a:t>
            </a:r>
          </a:p>
        </p:txBody>
      </p:sp>
      <p:sp>
        <p:nvSpPr>
          <p:cNvPr id="3" name="2 - Θέση περιεχομένου"/>
          <p:cNvSpPr>
            <a:spLocks noGrp="1"/>
          </p:cNvSpPr>
          <p:nvPr>
            <p:ph idx="1"/>
          </p:nvPr>
        </p:nvSpPr>
        <p:spPr/>
        <p:txBody>
          <a:bodyPr>
            <a:normAutofit lnSpcReduction="10000"/>
          </a:bodyPr>
          <a:lstStyle/>
          <a:p>
            <a:r>
              <a:rPr lang="el-GR" dirty="0"/>
              <a:t>Δρα μέσα στη συστηματική κυκλοφορία.</a:t>
            </a:r>
          </a:p>
          <a:p>
            <a:r>
              <a:rPr lang="el-GR" dirty="0"/>
              <a:t>Ξεκινά ως </a:t>
            </a:r>
            <a:r>
              <a:rPr lang="el-GR" u="sng" dirty="0"/>
              <a:t>τυφλά αγγεία </a:t>
            </a:r>
            <a:r>
              <a:rPr lang="el-GR" dirty="0"/>
              <a:t>που συλλέγουν υγρό από εξωκυττάριο χώρο στην περιφέρεια του σώματος διαμέσου </a:t>
            </a:r>
            <a:r>
              <a:rPr lang="el-GR" dirty="0">
                <a:solidFill>
                  <a:schemeClr val="accent3">
                    <a:lumMod val="50000"/>
                  </a:schemeClr>
                </a:solidFill>
              </a:rPr>
              <a:t>λεμφικών τριχοειδών </a:t>
            </a:r>
            <a:r>
              <a:rPr lang="el-GR" dirty="0"/>
              <a:t>και μέσω μεγαλύτερων λεμφαγγείων και με τα κύρια λεμφικά στελέχη το μεταφέρει στον </a:t>
            </a:r>
            <a:r>
              <a:rPr lang="el-GR" dirty="0">
                <a:solidFill>
                  <a:schemeClr val="accent3">
                    <a:lumMod val="50000"/>
                  </a:schemeClr>
                </a:solidFill>
              </a:rPr>
              <a:t>μείζονα και ελάσσονα θωρακικό πόρο </a:t>
            </a:r>
            <a:r>
              <a:rPr lang="el-GR" dirty="0"/>
              <a:t>και από εκεί στην ΑΚΦ, </a:t>
            </a:r>
            <a:r>
              <a:rPr lang="el-GR" dirty="0">
                <a:solidFill>
                  <a:schemeClr val="accent3">
                    <a:lumMod val="50000"/>
                  </a:schemeClr>
                </a:solidFill>
              </a:rPr>
              <a:t>λεμφαδένες</a:t>
            </a:r>
            <a:r>
              <a:rPr lang="el-GR" dirty="0"/>
              <a:t> είναι διάσπαρτοι σε όλα τα λεμφαγγεία.</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diktyo5.jpg"/>
          <p:cNvPicPr>
            <a:picLocks noChangeAspect="1"/>
          </p:cNvPicPr>
          <p:nvPr/>
        </p:nvPicPr>
        <p:blipFill>
          <a:blip r:embed="rId2" cstate="print"/>
          <a:stretch>
            <a:fillRect/>
          </a:stretch>
        </p:blipFill>
        <p:spPr>
          <a:xfrm>
            <a:off x="1115616" y="553823"/>
            <a:ext cx="6768752" cy="604352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ecg.gif"/>
          <p:cNvPicPr>
            <a:picLocks noChangeAspect="1"/>
          </p:cNvPicPr>
          <p:nvPr/>
        </p:nvPicPr>
        <p:blipFill>
          <a:blip r:embed="rId2" cstate="print"/>
          <a:stretch>
            <a:fillRect/>
          </a:stretch>
        </p:blipFill>
        <p:spPr>
          <a:xfrm>
            <a:off x="1115616" y="1050024"/>
            <a:ext cx="7128792" cy="490663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ecg2.jpg"/>
          <p:cNvPicPr>
            <a:picLocks noChangeAspect="1"/>
          </p:cNvPicPr>
          <p:nvPr/>
        </p:nvPicPr>
        <p:blipFill>
          <a:blip r:embed="rId2" cstate="print"/>
          <a:stretch>
            <a:fillRect/>
          </a:stretch>
        </p:blipFill>
        <p:spPr>
          <a:xfrm>
            <a:off x="821043" y="0"/>
            <a:ext cx="7501914" cy="6858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ΕΡΕΘΙΣΜΑΤΑΓΩΓΟ ΣΥΣΤΗΜΑ</a:t>
            </a:r>
          </a:p>
        </p:txBody>
      </p:sp>
      <p:sp>
        <p:nvSpPr>
          <p:cNvPr id="3" name="2 - Θέση περιεχομένου"/>
          <p:cNvSpPr>
            <a:spLocks noGrp="1"/>
          </p:cNvSpPr>
          <p:nvPr>
            <p:ph idx="1"/>
          </p:nvPr>
        </p:nvSpPr>
        <p:spPr/>
        <p:txBody>
          <a:bodyPr>
            <a:normAutofit fontScale="92500" lnSpcReduction="10000"/>
          </a:bodyPr>
          <a:lstStyle/>
          <a:p>
            <a:r>
              <a:rPr lang="el-GR" u="sng" dirty="0"/>
              <a:t>Εξειδικευμένα  μυϊκά κύτταρα παράγουν και μεταφέρουν αυτόματες και ρυθμικές ώσεις  </a:t>
            </a:r>
            <a:r>
              <a:rPr lang="el-GR" dirty="0"/>
              <a:t>που προκαλούν τη συστολή μυοκαρδίου.  </a:t>
            </a:r>
            <a:r>
              <a:rPr lang="el-GR" b="1" dirty="0"/>
              <a:t>Αθροίσεις</a:t>
            </a:r>
            <a:r>
              <a:rPr lang="el-GR" dirty="0"/>
              <a:t> αυτών των κυττάρων βρίσκονται σε δύο θέσεις και σχηματίζουν κομβικές δομές, το </a:t>
            </a:r>
            <a:r>
              <a:rPr lang="el-GR" b="1" dirty="0"/>
              <a:t>φλεβόκομβο</a:t>
            </a:r>
            <a:r>
              <a:rPr lang="el-GR" dirty="0"/>
              <a:t> και τον </a:t>
            </a:r>
            <a:r>
              <a:rPr lang="el-GR" b="1" dirty="0"/>
              <a:t>κολποκοιλιακό</a:t>
            </a:r>
            <a:r>
              <a:rPr lang="el-GR" dirty="0"/>
              <a:t> </a:t>
            </a:r>
            <a:r>
              <a:rPr lang="el-GR" b="1" dirty="0"/>
              <a:t>κόμβο</a:t>
            </a:r>
            <a:r>
              <a:rPr lang="el-GR" dirty="0"/>
              <a:t>. Τα περισσότερα κύτταρα διατάσσονται σε δεμάτια που διαιρούνται στο κολποκοιλιακό δεμάτιο και στο δεξιό και αριστερό δεμάτιο. Το δεμάτιο χορηγεί τελικούς κάδους  στο κοιλιακό αγωγό σύστημα.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ΕΡΕΘΙΣΜΑΤΑΓΩΓΟ ΣΥΣΤΗΜΑ</a:t>
            </a:r>
          </a:p>
        </p:txBody>
      </p:sp>
      <p:sp>
        <p:nvSpPr>
          <p:cNvPr id="3" name="2 - Θέση περιεχομένου"/>
          <p:cNvSpPr>
            <a:spLocks noGrp="1"/>
          </p:cNvSpPr>
          <p:nvPr>
            <p:ph idx="1"/>
          </p:nvPr>
        </p:nvSpPr>
        <p:spPr>
          <a:xfrm>
            <a:off x="457200" y="1600200"/>
            <a:ext cx="8229600" cy="5043510"/>
          </a:xfrm>
        </p:spPr>
        <p:txBody>
          <a:bodyPr>
            <a:normAutofit fontScale="55000" lnSpcReduction="20000"/>
          </a:bodyPr>
          <a:lstStyle/>
          <a:p>
            <a:pPr>
              <a:buNone/>
            </a:pPr>
            <a:r>
              <a:rPr lang="el-GR" dirty="0">
                <a:solidFill>
                  <a:schemeClr val="tx2">
                    <a:lumMod val="60000"/>
                    <a:lumOff val="40000"/>
                  </a:schemeClr>
                </a:solidFill>
              </a:rPr>
              <a:t>Φλεβόκομβος</a:t>
            </a:r>
            <a:r>
              <a:rPr lang="el-GR" dirty="0"/>
              <a:t>: κάτω από το </a:t>
            </a:r>
            <a:r>
              <a:rPr lang="el-GR" dirty="0" err="1"/>
              <a:t>επικάρδιο</a:t>
            </a:r>
            <a:r>
              <a:rPr lang="el-GR" dirty="0"/>
              <a:t>, κοντά στο </a:t>
            </a:r>
            <a:r>
              <a:rPr lang="el-GR" u="sng" dirty="0"/>
              <a:t>στόμιο ΑΚΦ</a:t>
            </a:r>
            <a:r>
              <a:rPr lang="el-GR" dirty="0"/>
              <a:t>, στην τελική αύλακα καρδιάς. Ατρακτοειδές σχήμα, αναφέρεται ως καρδιακός βηματοδότης, παράγει 60-80 ώσεις ανά λεπτό οι οποίες άγονται στο υπόλοιπο αγωγό σύστημα.</a:t>
            </a:r>
          </a:p>
          <a:p>
            <a:pPr>
              <a:buNone/>
            </a:pPr>
            <a:r>
              <a:rPr lang="el-GR" dirty="0">
                <a:solidFill>
                  <a:schemeClr val="tx2">
                    <a:lumMod val="60000"/>
                    <a:lumOff val="40000"/>
                  </a:schemeClr>
                </a:solidFill>
              </a:rPr>
              <a:t>Κολποκοιλιακός κόμβος (ΚΚΚ)</a:t>
            </a:r>
            <a:r>
              <a:rPr lang="el-GR" dirty="0"/>
              <a:t>: στο </a:t>
            </a:r>
            <a:r>
              <a:rPr lang="el-GR" u="sng" dirty="0"/>
              <a:t>μεσοκολπικό διάφραγμα</a:t>
            </a:r>
            <a:r>
              <a:rPr lang="el-GR" dirty="0"/>
              <a:t>.</a:t>
            </a:r>
          </a:p>
          <a:p>
            <a:pPr>
              <a:buNone/>
            </a:pPr>
            <a:r>
              <a:rPr lang="el-GR" dirty="0"/>
              <a:t>Οι ώσεις που παράγονται στο φλεβόκομβο άγονται μέσω εργατικού μυοκαρδίου δεξιού κόλπου στον ΚΚΚ από όπου αρχίζει το αγωγό σύστημα δεματίων. Αυτό αποτελείται από το </a:t>
            </a:r>
            <a:r>
              <a:rPr lang="el-GR" dirty="0">
                <a:solidFill>
                  <a:schemeClr val="accent2">
                    <a:lumMod val="75000"/>
                  </a:schemeClr>
                </a:solidFill>
              </a:rPr>
              <a:t>κολποκοιλιακό δεμάτιο ή δεμάτιο του </a:t>
            </a:r>
            <a:r>
              <a:rPr lang="en-US" dirty="0">
                <a:solidFill>
                  <a:schemeClr val="accent2">
                    <a:lumMod val="75000"/>
                  </a:schemeClr>
                </a:solidFill>
              </a:rPr>
              <a:t>His</a:t>
            </a:r>
            <a:r>
              <a:rPr lang="el-GR" dirty="0"/>
              <a:t>, του οποίου το στέλεχος διαπερνά το σκελετό της καρδιάς και πορεύεται στις κοιλίες. Το </a:t>
            </a:r>
            <a:r>
              <a:rPr lang="el-GR" dirty="0">
                <a:solidFill>
                  <a:schemeClr val="accent2">
                    <a:lumMod val="75000"/>
                  </a:schemeClr>
                </a:solidFill>
              </a:rPr>
              <a:t>στέλεχος</a:t>
            </a:r>
            <a:r>
              <a:rPr lang="el-GR" dirty="0"/>
              <a:t> στο ανώτερο τμήμα μεσοκοιλιακού διαφράγματος διαιρείται σε </a:t>
            </a:r>
            <a:r>
              <a:rPr lang="el-GR" dirty="0">
                <a:solidFill>
                  <a:schemeClr val="accent2">
                    <a:lumMod val="75000"/>
                  </a:schemeClr>
                </a:solidFill>
              </a:rPr>
              <a:t>δεξιό</a:t>
            </a:r>
            <a:r>
              <a:rPr lang="el-GR" dirty="0"/>
              <a:t> και </a:t>
            </a:r>
            <a:r>
              <a:rPr lang="el-GR" dirty="0">
                <a:solidFill>
                  <a:schemeClr val="accent2">
                    <a:lumMod val="75000"/>
                  </a:schemeClr>
                </a:solidFill>
              </a:rPr>
              <a:t>αριστερό σκέλος</a:t>
            </a:r>
            <a:r>
              <a:rPr lang="el-GR" dirty="0"/>
              <a:t>. Τα σκέλη πορεύονται κάτω από το ενδοκάρδιο στο </a:t>
            </a:r>
            <a:r>
              <a:rPr lang="el-GR" dirty="0" err="1"/>
              <a:t>μεσοκοιλιακό</a:t>
            </a:r>
            <a:r>
              <a:rPr lang="el-GR" dirty="0"/>
              <a:t> διάφραγμα προς την κορυφή της καρδιάς. </a:t>
            </a:r>
          </a:p>
          <a:p>
            <a:pPr>
              <a:buNone/>
            </a:pPr>
            <a:r>
              <a:rPr lang="el-GR" dirty="0"/>
              <a:t>Το </a:t>
            </a:r>
            <a:r>
              <a:rPr lang="el-GR" dirty="0">
                <a:solidFill>
                  <a:schemeClr val="accent2">
                    <a:lumMod val="75000"/>
                  </a:schemeClr>
                </a:solidFill>
              </a:rPr>
              <a:t>δεξιό</a:t>
            </a:r>
            <a:r>
              <a:rPr lang="el-GR" dirty="0"/>
              <a:t> σκέλος δίνει περιφερικούς κλάδους που σχηματίζουν πλέγμα που καταλήγει σε λειτουργικές συνδέσεις με θηλοειδείς μυς και διαφραγματικό μυοκάρδιο πλησίον κορυφής και μετά πορεύεται με παλίνδρομους κλάδους προς τη βάση της καρδιάς. Εξειδικευμένα κύτταρα σχηματίζουν </a:t>
            </a:r>
            <a:r>
              <a:rPr lang="el-GR" dirty="0" err="1"/>
              <a:t>ψευδοτενόντιες</a:t>
            </a:r>
            <a:r>
              <a:rPr lang="el-GR" dirty="0"/>
              <a:t> χορδές, τις ίνες </a:t>
            </a:r>
            <a:r>
              <a:rPr lang="en-US" dirty="0"/>
              <a:t>Purkinje</a:t>
            </a:r>
            <a:r>
              <a:rPr lang="el-GR" dirty="0"/>
              <a:t>.</a:t>
            </a:r>
          </a:p>
          <a:p>
            <a:pPr>
              <a:buNone/>
            </a:pPr>
            <a:r>
              <a:rPr lang="el-GR" dirty="0"/>
              <a:t>Το </a:t>
            </a:r>
            <a:r>
              <a:rPr lang="el-GR" dirty="0">
                <a:solidFill>
                  <a:schemeClr val="accent2">
                    <a:lumMod val="75000"/>
                  </a:schemeClr>
                </a:solidFill>
              </a:rPr>
              <a:t>αριστερό</a:t>
            </a:r>
            <a:r>
              <a:rPr lang="el-GR" dirty="0"/>
              <a:t> σκέλος,  διακλαδίζεται σε αποπλατυσμένες δοκίδες κατά μήκος μεσοκοιλιακού διαφράγματος. Σχηματίζουν λειτουργικές συνδέσεις με διαφραγματικά κύτταρα πλησίον κορυφή</a:t>
            </a:r>
            <a:r>
              <a:rPr lang="en-US" dirty="0"/>
              <a:t> </a:t>
            </a:r>
            <a:r>
              <a:rPr lang="el-GR" dirty="0"/>
              <a:t>και πορεύονται παλίνδρομα προς τη βάση καρδιάς.</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ΠΕΡΙΚΑΡΔΙΟ</a:t>
            </a:r>
          </a:p>
        </p:txBody>
      </p:sp>
      <p:sp>
        <p:nvSpPr>
          <p:cNvPr id="3" name="2 - Θέση περιεχομένου"/>
          <p:cNvSpPr>
            <a:spLocks noGrp="1"/>
          </p:cNvSpPr>
          <p:nvPr>
            <p:ph idx="1"/>
          </p:nvPr>
        </p:nvSpPr>
        <p:spPr/>
        <p:txBody>
          <a:bodyPr>
            <a:normAutofit fontScale="70000" lnSpcReduction="20000"/>
          </a:bodyPr>
          <a:lstStyle/>
          <a:p>
            <a:r>
              <a:rPr lang="el-GR" dirty="0"/>
              <a:t>Περιβάλλει καρδιά και μεγάλα αγγεία.</a:t>
            </a:r>
          </a:p>
          <a:p>
            <a:r>
              <a:rPr lang="el-GR" b="1" dirty="0"/>
              <a:t>Ινώδες</a:t>
            </a:r>
            <a:r>
              <a:rPr lang="el-GR" dirty="0"/>
              <a:t>: πυκνός συνδετικός ιστός με άφθονες </a:t>
            </a:r>
            <a:r>
              <a:rPr lang="el-GR" dirty="0" err="1"/>
              <a:t>κολλαγόνες</a:t>
            </a:r>
            <a:r>
              <a:rPr lang="el-GR" dirty="0"/>
              <a:t> ίνες, περιβάλλει την καρδιά σα σάκος, χωρίς να ενώνεται μαζί της. Αγκυροβολεί την καρδιά στη θέση της. Συνδέεται κάτω με </a:t>
            </a:r>
            <a:r>
              <a:rPr lang="el-GR" dirty="0" err="1"/>
              <a:t>τενόντιο</a:t>
            </a:r>
            <a:r>
              <a:rPr lang="el-GR" dirty="0"/>
              <a:t> κέντρο </a:t>
            </a:r>
            <a:r>
              <a:rPr lang="el-GR" u="sng" dirty="0"/>
              <a:t>διαφράγματος</a:t>
            </a:r>
            <a:r>
              <a:rPr lang="el-GR" dirty="0"/>
              <a:t>, μπροστά με στέρνο, πίσω με τραχεία και ΣΣ και πλαγίως χωρίζεται από υπεζωκότα με χαλαρό συνδετικό ιστό.</a:t>
            </a:r>
          </a:p>
          <a:p>
            <a:r>
              <a:rPr lang="el-GR" b="1" dirty="0"/>
              <a:t>Ορώδες</a:t>
            </a:r>
            <a:r>
              <a:rPr lang="el-GR" dirty="0"/>
              <a:t>: διπέταλο, το περισπλάγχνιο πέταλο (περικάρδιο) εφάπτεται στην καρδιά και ρίζες αγγείων και αναδιπλώνεται και μεταπίπτει στο τοιχωματικό πέταλο σχηματίζοντας σχισμοειδή </a:t>
            </a:r>
            <a:r>
              <a:rPr lang="el-GR" b="1" dirty="0"/>
              <a:t>περικαρδιακή κοιλότητα</a:t>
            </a:r>
            <a:r>
              <a:rPr lang="el-GR" dirty="0"/>
              <a:t>. </a:t>
            </a:r>
          </a:p>
          <a:p>
            <a:r>
              <a:rPr lang="el-GR" dirty="0"/>
              <a:t>Οι θέσεις αναδίπλωσης σχηματίζουν </a:t>
            </a:r>
            <a:r>
              <a:rPr lang="el-GR" u="sng" dirty="0"/>
              <a:t>2 σωλήνες</a:t>
            </a:r>
            <a:r>
              <a:rPr lang="el-GR" dirty="0"/>
              <a:t>, ένα γύρω από </a:t>
            </a:r>
            <a:r>
              <a:rPr lang="el-GR" i="1" u="sng" dirty="0"/>
              <a:t>αορτή και πνευμονική αρτηρία </a:t>
            </a:r>
            <a:r>
              <a:rPr lang="el-GR" dirty="0"/>
              <a:t>και ένα γύρω από </a:t>
            </a:r>
            <a:r>
              <a:rPr lang="el-GR" i="1" u="sng" dirty="0"/>
              <a:t>ΑΚΦ, ΚΚΦ και πνευμονικές φλέβες.</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pericardium1.jpg"/>
          <p:cNvPicPr>
            <a:picLocks noChangeAspect="1"/>
          </p:cNvPicPr>
          <p:nvPr/>
        </p:nvPicPr>
        <p:blipFill>
          <a:blip r:embed="rId2" cstate="print"/>
          <a:stretch>
            <a:fillRect/>
          </a:stretch>
        </p:blipFill>
        <p:spPr>
          <a:xfrm>
            <a:off x="0" y="642918"/>
            <a:ext cx="8851829" cy="453233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ericardium2.jpg"/>
          <p:cNvPicPr>
            <a:picLocks noChangeAspect="1"/>
          </p:cNvPicPr>
          <p:nvPr/>
        </p:nvPicPr>
        <p:blipFill>
          <a:blip r:embed="rId2" cstate="print"/>
          <a:stretch>
            <a:fillRect/>
          </a:stretch>
        </p:blipFill>
        <p:spPr>
          <a:xfrm>
            <a:off x="381000" y="285750"/>
            <a:ext cx="8382000" cy="62865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pericardium3.jpg"/>
          <p:cNvPicPr>
            <a:picLocks noChangeAspect="1"/>
          </p:cNvPicPr>
          <p:nvPr/>
        </p:nvPicPr>
        <p:blipFill>
          <a:blip r:embed="rId2" cstate="print"/>
          <a:stretch>
            <a:fillRect/>
          </a:stretch>
        </p:blipFill>
        <p:spPr>
          <a:xfrm>
            <a:off x="1000100" y="357166"/>
            <a:ext cx="7416824" cy="5636786"/>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ΚΟΛΠΟΚΟΙΛΙΑΚΕΣ ΒΑΛΒΙΔΕΣ</a:t>
            </a:r>
          </a:p>
        </p:txBody>
      </p:sp>
      <p:sp>
        <p:nvSpPr>
          <p:cNvPr id="3" name="2 - Θέση περιεχομένου"/>
          <p:cNvSpPr>
            <a:spLocks noGrp="1"/>
          </p:cNvSpPr>
          <p:nvPr>
            <p:ph idx="1"/>
          </p:nvPr>
        </p:nvSpPr>
        <p:spPr/>
        <p:txBody>
          <a:bodyPr>
            <a:normAutofit fontScale="85000" lnSpcReduction="20000"/>
          </a:bodyPr>
          <a:lstStyle/>
          <a:p>
            <a:r>
              <a:rPr lang="el-GR" dirty="0"/>
              <a:t>Συνδετικός ιστός που καλύπτεται από ενδοκάρδιο και στερείται αγγείων.</a:t>
            </a:r>
          </a:p>
          <a:p>
            <a:r>
              <a:rPr lang="el-GR" dirty="0"/>
              <a:t>Κολπική επιφάνεια είναι λεία</a:t>
            </a:r>
          </a:p>
          <a:p>
            <a:r>
              <a:rPr lang="el-GR" dirty="0"/>
              <a:t>Τενόντιες χορδές εκφύονται από κοιλιακή επιφάνεια</a:t>
            </a:r>
          </a:p>
          <a:p>
            <a:r>
              <a:rPr lang="el-GR" dirty="0">
                <a:solidFill>
                  <a:srgbClr val="FF0000"/>
                </a:solidFill>
              </a:rPr>
              <a:t>Τριγλώχινα</a:t>
            </a:r>
            <a:r>
              <a:rPr lang="el-GR" dirty="0"/>
              <a:t>: </a:t>
            </a:r>
            <a:r>
              <a:rPr lang="el-GR" u="sng" dirty="0"/>
              <a:t>πρόσθια</a:t>
            </a:r>
            <a:r>
              <a:rPr lang="el-GR" dirty="0"/>
              <a:t> (μεγαλύτερη), </a:t>
            </a:r>
            <a:r>
              <a:rPr lang="el-GR" u="sng" dirty="0"/>
              <a:t>οπίσθια</a:t>
            </a:r>
            <a:r>
              <a:rPr lang="el-GR" dirty="0"/>
              <a:t>, </a:t>
            </a:r>
            <a:r>
              <a:rPr lang="el-GR" u="sng" dirty="0"/>
              <a:t>διαφραγματική</a:t>
            </a:r>
            <a:r>
              <a:rPr lang="el-GR" dirty="0"/>
              <a:t> (</a:t>
            </a:r>
            <a:r>
              <a:rPr lang="el-GR" dirty="0" err="1"/>
              <a:t>μεσοκοιλιακό</a:t>
            </a:r>
            <a:r>
              <a:rPr lang="el-GR" dirty="0"/>
              <a:t> διάφραγμα). Οι τενόντιες χορδές προσφύονται στον πρόσθιο θηλοειδή μυ.</a:t>
            </a:r>
          </a:p>
          <a:p>
            <a:r>
              <a:rPr lang="el-GR" dirty="0">
                <a:solidFill>
                  <a:srgbClr val="FF0000"/>
                </a:solidFill>
              </a:rPr>
              <a:t>Διγλώχινα</a:t>
            </a:r>
            <a:r>
              <a:rPr lang="el-GR" dirty="0"/>
              <a:t> (</a:t>
            </a:r>
            <a:r>
              <a:rPr lang="el-GR" dirty="0">
                <a:solidFill>
                  <a:srgbClr val="FF0000"/>
                </a:solidFill>
              </a:rPr>
              <a:t>μιτροειδής</a:t>
            </a:r>
            <a:r>
              <a:rPr lang="el-GR" dirty="0"/>
              <a:t>):</a:t>
            </a:r>
            <a:r>
              <a:rPr lang="el-GR" u="sng" dirty="0"/>
              <a:t>πρόσθια</a:t>
            </a:r>
            <a:r>
              <a:rPr lang="el-GR" dirty="0"/>
              <a:t> και </a:t>
            </a:r>
            <a:r>
              <a:rPr lang="el-GR" u="sng" dirty="0"/>
              <a:t>οπίσθια</a:t>
            </a:r>
            <a:r>
              <a:rPr lang="el-GR" dirty="0"/>
              <a:t>. Οι τενόντιες χορδές προσφύονται στον πρόσθιο και οπίσθιο θηλοειδή μυ. Συνδεσμικές γλωχίνες, μικρότερες, δε συνδέονται με ινώδη δακτύλιο.</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4 - Εικόνα" descr="aggeia.png"/>
          <p:cNvPicPr>
            <a:picLocks noChangeAspect="1"/>
          </p:cNvPicPr>
          <p:nvPr/>
        </p:nvPicPr>
        <p:blipFill>
          <a:blip r:embed="rId2"/>
          <a:stretch>
            <a:fillRect/>
          </a:stretch>
        </p:blipFill>
        <p:spPr>
          <a:xfrm>
            <a:off x="2917072" y="305058"/>
            <a:ext cx="3309855" cy="624788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ΚΟΛΠΟΚΟΙΛΙΑΚΕΣ ΒΑΛΒΙΔΕΣ</a:t>
            </a:r>
          </a:p>
        </p:txBody>
      </p:sp>
      <p:sp>
        <p:nvSpPr>
          <p:cNvPr id="3" name="2 - Θέση περιεχομένου"/>
          <p:cNvSpPr>
            <a:spLocks noGrp="1"/>
          </p:cNvSpPr>
          <p:nvPr>
            <p:ph idx="1"/>
          </p:nvPr>
        </p:nvSpPr>
        <p:spPr/>
        <p:txBody>
          <a:bodyPr/>
          <a:lstStyle/>
          <a:p>
            <a:r>
              <a:rPr lang="el-GR" dirty="0"/>
              <a:t>Στην </a:t>
            </a:r>
            <a:r>
              <a:rPr lang="el-GR" u="sng" dirty="0"/>
              <a:t>κοιλιακή διαστολή </a:t>
            </a:r>
            <a:r>
              <a:rPr lang="el-GR" dirty="0"/>
              <a:t>(φάση πλήρωσης) αίμα ρέει από κόλπους σε κοιλίες. Τα χείλη των γλωχίνων απομακρύνονται και οι βαλβίδες ανοίγουν.</a:t>
            </a:r>
          </a:p>
          <a:p>
            <a:r>
              <a:rPr lang="el-GR" dirty="0"/>
              <a:t>Κατά την </a:t>
            </a:r>
            <a:r>
              <a:rPr lang="el-GR" u="sng" dirty="0"/>
              <a:t>κοιλιακή συστολή </a:t>
            </a:r>
            <a:r>
              <a:rPr lang="el-GR" dirty="0"/>
              <a:t>(εξώθηση) το αίμα προωθείται στο χώρο εκροής, οι βαλβίδες κλείνουν χωρίς όμως να προπίπτουν τα χείλη στους κόλπους.</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valve mitral.jpg"/>
          <p:cNvPicPr>
            <a:picLocks noChangeAspect="1"/>
          </p:cNvPicPr>
          <p:nvPr/>
        </p:nvPicPr>
        <p:blipFill>
          <a:blip r:embed="rId2" cstate="print"/>
          <a:stretch>
            <a:fillRect/>
          </a:stretch>
        </p:blipFill>
        <p:spPr>
          <a:xfrm>
            <a:off x="1285852" y="500042"/>
            <a:ext cx="5447528" cy="5836638"/>
          </a:xfrm>
          <a:prstGeom prst="rect">
            <a:avLst/>
          </a:prstGeom>
        </p:spPr>
      </p:pic>
      <p:sp>
        <p:nvSpPr>
          <p:cNvPr id="3" name="2 - TextBox"/>
          <p:cNvSpPr txBox="1"/>
          <p:nvPr/>
        </p:nvSpPr>
        <p:spPr>
          <a:xfrm>
            <a:off x="6215074" y="500042"/>
            <a:ext cx="2258054"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dirty="0"/>
              <a:t>ΜΙΤΡΟΕΙΔΗΣ ΒΑΛΒΙΔΑ</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itral open.jpg"/>
          <p:cNvPicPr>
            <a:picLocks noChangeAspect="1"/>
          </p:cNvPicPr>
          <p:nvPr/>
        </p:nvPicPr>
        <p:blipFill>
          <a:blip r:embed="rId2" cstate="print"/>
          <a:stretch>
            <a:fillRect/>
          </a:stretch>
        </p:blipFill>
        <p:spPr>
          <a:xfrm>
            <a:off x="357158" y="249491"/>
            <a:ext cx="6858048" cy="6608509"/>
          </a:xfrm>
          <a:prstGeom prst="rect">
            <a:avLst/>
          </a:prstGeom>
        </p:spPr>
      </p:pic>
      <p:sp>
        <p:nvSpPr>
          <p:cNvPr id="3" name="2 - TextBox"/>
          <p:cNvSpPr txBox="1"/>
          <p:nvPr/>
        </p:nvSpPr>
        <p:spPr>
          <a:xfrm>
            <a:off x="6143636" y="928670"/>
            <a:ext cx="284629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l-GR" dirty="0"/>
              <a:t>Ανοιχτή μιτροειδής βαλβίδα</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mitral closed.jpg"/>
          <p:cNvPicPr>
            <a:picLocks noChangeAspect="1"/>
          </p:cNvPicPr>
          <p:nvPr/>
        </p:nvPicPr>
        <p:blipFill>
          <a:blip r:embed="rId2" cstate="print"/>
          <a:stretch>
            <a:fillRect/>
          </a:stretch>
        </p:blipFill>
        <p:spPr>
          <a:xfrm>
            <a:off x="1428728" y="428604"/>
            <a:ext cx="6252981" cy="6023022"/>
          </a:xfrm>
          <a:prstGeom prst="rect">
            <a:avLst/>
          </a:prstGeom>
        </p:spPr>
      </p:pic>
      <p:sp>
        <p:nvSpPr>
          <p:cNvPr id="3" name="2 - TextBox"/>
          <p:cNvSpPr txBox="1"/>
          <p:nvPr/>
        </p:nvSpPr>
        <p:spPr>
          <a:xfrm>
            <a:off x="6143636" y="1285860"/>
            <a:ext cx="2850011"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l-GR" dirty="0"/>
              <a:t>Κλειστή μιτροειδής βαλβίδα</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 mitral prolapsed.jpg"/>
          <p:cNvPicPr>
            <a:picLocks noChangeAspect="1"/>
          </p:cNvPicPr>
          <p:nvPr/>
        </p:nvPicPr>
        <p:blipFill>
          <a:blip r:embed="rId2" cstate="print"/>
          <a:stretch>
            <a:fillRect/>
          </a:stretch>
        </p:blipFill>
        <p:spPr>
          <a:xfrm>
            <a:off x="1285852" y="1000108"/>
            <a:ext cx="4902200" cy="4622800"/>
          </a:xfrm>
          <a:prstGeom prst="rect">
            <a:avLst/>
          </a:prstGeom>
        </p:spPr>
      </p:pic>
      <p:sp>
        <p:nvSpPr>
          <p:cNvPr id="3" name="2 - TextBox"/>
          <p:cNvSpPr txBox="1"/>
          <p:nvPr/>
        </p:nvSpPr>
        <p:spPr>
          <a:xfrm>
            <a:off x="5786446" y="571480"/>
            <a:ext cx="3338863"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l-GR" dirty="0"/>
              <a:t>Πρόπτωση μιτροειδούς βαλβίδας</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art showing mitral valve prolapse and regurgitation"/>
          <p:cNvPicPr>
            <a:picLocks noChangeAspect="1" noChangeArrowheads="1"/>
          </p:cNvPicPr>
          <p:nvPr/>
        </p:nvPicPr>
        <p:blipFill>
          <a:blip r:embed="rId2" cstate="print"/>
          <a:srcRect/>
          <a:stretch>
            <a:fillRect/>
          </a:stretch>
        </p:blipFill>
        <p:spPr bwMode="auto">
          <a:xfrm>
            <a:off x="1835696" y="404664"/>
            <a:ext cx="6019800" cy="4600576"/>
          </a:xfrm>
          <a:prstGeom prst="rect">
            <a:avLst/>
          </a:prstGeom>
          <a:noFill/>
        </p:spPr>
      </p:pic>
      <p:sp>
        <p:nvSpPr>
          <p:cNvPr id="4" name="3 - TextBox"/>
          <p:cNvSpPr txBox="1"/>
          <p:nvPr/>
        </p:nvSpPr>
        <p:spPr>
          <a:xfrm>
            <a:off x="1285852" y="5214950"/>
            <a:ext cx="6572296" cy="923330"/>
          </a:xfrm>
          <a:prstGeom prst="rect">
            <a:avLst/>
          </a:prstGeom>
          <a:solidFill>
            <a:schemeClr val="accent6">
              <a:lumMod val="75000"/>
            </a:schemeClr>
          </a:solidFill>
        </p:spPr>
        <p:txBody>
          <a:bodyPr wrap="square" rtlCol="0">
            <a:spAutoFit/>
          </a:bodyPr>
          <a:lstStyle/>
          <a:p>
            <a:r>
              <a:rPr lang="el-GR" dirty="0"/>
              <a:t>Πρόπτωση μιτροειδούς συμβαίνει όταν οι γλωχίνες της βαλβίδας</a:t>
            </a:r>
          </a:p>
          <a:p>
            <a:r>
              <a:rPr lang="el-GR" dirty="0"/>
              <a:t> προβάλλουν κατά την κοιλιακή  συστολή στον αριστερό κόλπο </a:t>
            </a:r>
          </a:p>
          <a:p>
            <a:r>
              <a:rPr lang="el-GR" dirty="0"/>
              <a:t>όπως ένα αλεξίπτωτο.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Σχετική εικόνα"/>
          <p:cNvPicPr>
            <a:picLocks noChangeAspect="1" noChangeArrowheads="1"/>
          </p:cNvPicPr>
          <p:nvPr/>
        </p:nvPicPr>
        <p:blipFill>
          <a:blip r:embed="rId2"/>
          <a:srcRect/>
          <a:stretch>
            <a:fillRect/>
          </a:stretch>
        </p:blipFill>
        <p:spPr bwMode="auto">
          <a:xfrm>
            <a:off x="1500166" y="500042"/>
            <a:ext cx="6572296" cy="621082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Αποτέλεσμα εικόνας για AORTIC VALVE STENOSIS"/>
          <p:cNvPicPr>
            <a:picLocks noChangeAspect="1" noChangeArrowheads="1"/>
          </p:cNvPicPr>
          <p:nvPr/>
        </p:nvPicPr>
        <p:blipFill>
          <a:blip r:embed="rId2"/>
          <a:srcRect/>
          <a:stretch>
            <a:fillRect/>
          </a:stretch>
        </p:blipFill>
        <p:spPr bwMode="auto">
          <a:xfrm>
            <a:off x="1571604" y="1071546"/>
            <a:ext cx="5643602" cy="4425645"/>
          </a:xfrm>
          <a:prstGeom prst="rect">
            <a:avLst/>
          </a:prstGeom>
          <a:noFill/>
        </p:spPr>
      </p:pic>
      <p:sp>
        <p:nvSpPr>
          <p:cNvPr id="3" name="2 - TextBox"/>
          <p:cNvSpPr txBox="1"/>
          <p:nvPr/>
        </p:nvSpPr>
        <p:spPr>
          <a:xfrm>
            <a:off x="3143240" y="6215082"/>
            <a:ext cx="2419830"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l-GR" dirty="0"/>
              <a:t>ΣΤΕΝΩΣΗ ΜΙΤΡΟΕΙΔΟΥΣ</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Σχετική εικόνα"/>
          <p:cNvPicPr>
            <a:picLocks noChangeAspect="1" noChangeArrowheads="1"/>
          </p:cNvPicPr>
          <p:nvPr/>
        </p:nvPicPr>
        <p:blipFill>
          <a:blip r:embed="rId2"/>
          <a:srcRect/>
          <a:stretch>
            <a:fillRect/>
          </a:stretch>
        </p:blipFill>
        <p:spPr bwMode="auto">
          <a:xfrm>
            <a:off x="785785" y="642918"/>
            <a:ext cx="7229195" cy="5072098"/>
          </a:xfrm>
          <a:prstGeom prst="rect">
            <a:avLst/>
          </a:prstGeom>
          <a:noFill/>
        </p:spPr>
      </p:pic>
      <p:sp>
        <p:nvSpPr>
          <p:cNvPr id="3" name="2 - TextBox"/>
          <p:cNvSpPr txBox="1"/>
          <p:nvPr/>
        </p:nvSpPr>
        <p:spPr>
          <a:xfrm>
            <a:off x="3143240" y="6215082"/>
            <a:ext cx="2419830"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l-GR" dirty="0"/>
              <a:t>ΣΤΕΝΩΣΗ ΜΙΤΡΟΕΙΔΟΥΣ</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 tric.jpg"/>
          <p:cNvPicPr>
            <a:picLocks noChangeAspect="1"/>
          </p:cNvPicPr>
          <p:nvPr/>
        </p:nvPicPr>
        <p:blipFill>
          <a:blip r:embed="rId2" cstate="print"/>
          <a:stretch>
            <a:fillRect/>
          </a:stretch>
        </p:blipFill>
        <p:spPr>
          <a:xfrm>
            <a:off x="857224" y="1357298"/>
            <a:ext cx="6120680" cy="5055137"/>
          </a:xfrm>
          <a:prstGeom prst="rect">
            <a:avLst/>
          </a:prstGeom>
        </p:spPr>
      </p:pic>
      <p:sp>
        <p:nvSpPr>
          <p:cNvPr id="3" name="2 - TextBox"/>
          <p:cNvSpPr txBox="1"/>
          <p:nvPr/>
        </p:nvSpPr>
        <p:spPr>
          <a:xfrm>
            <a:off x="3143240" y="428604"/>
            <a:ext cx="220034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l-GR" dirty="0"/>
              <a:t>ΤΡΙΓΛΩΧΙΝΑ ΒΑΛΒΙΔΑ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ymph-System.png"/>
          <p:cNvPicPr>
            <a:picLocks noGrp="1" noChangeAspect="1"/>
          </p:cNvPicPr>
          <p:nvPr>
            <p:ph idx="4294967295"/>
          </p:nvPr>
        </p:nvPicPr>
        <p:blipFill>
          <a:blip r:embed="rId2"/>
          <a:stretch>
            <a:fillRect/>
          </a:stretch>
        </p:blipFill>
        <p:spPr>
          <a:xfrm>
            <a:off x="642910" y="500041"/>
            <a:ext cx="7929618" cy="6011399"/>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Σχετική εικόνα"/>
          <p:cNvPicPr>
            <a:picLocks noChangeAspect="1" noChangeArrowheads="1"/>
          </p:cNvPicPr>
          <p:nvPr/>
        </p:nvPicPr>
        <p:blipFill>
          <a:blip r:embed="rId2"/>
          <a:srcRect/>
          <a:stretch>
            <a:fillRect/>
          </a:stretch>
        </p:blipFill>
        <p:spPr bwMode="auto">
          <a:xfrm>
            <a:off x="1643042" y="2071678"/>
            <a:ext cx="6019800" cy="4105275"/>
          </a:xfrm>
          <a:prstGeom prst="rect">
            <a:avLst/>
          </a:prstGeom>
          <a:noFill/>
        </p:spPr>
      </p:pic>
      <p:sp>
        <p:nvSpPr>
          <p:cNvPr id="3" name="2 - TextBox"/>
          <p:cNvSpPr txBox="1"/>
          <p:nvPr/>
        </p:nvSpPr>
        <p:spPr>
          <a:xfrm>
            <a:off x="2071670" y="642918"/>
            <a:ext cx="3811364"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l-GR" dirty="0"/>
              <a:t>ΑΝΕΠΑΡΚΕΙΑ ΤΡΙΓΛΩΧΙΑΝΑΣ ΒΑΛΒΙΔΑΣ</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Σχετική εικόνα"/>
          <p:cNvPicPr>
            <a:picLocks noChangeAspect="1" noChangeArrowheads="1"/>
          </p:cNvPicPr>
          <p:nvPr/>
        </p:nvPicPr>
        <p:blipFill>
          <a:blip r:embed="rId2"/>
          <a:srcRect/>
          <a:stretch>
            <a:fillRect/>
          </a:stretch>
        </p:blipFill>
        <p:spPr bwMode="auto">
          <a:xfrm>
            <a:off x="2214546" y="1857364"/>
            <a:ext cx="5309416" cy="3995746"/>
          </a:xfrm>
          <a:prstGeom prst="rect">
            <a:avLst/>
          </a:prstGeom>
          <a:noFill/>
        </p:spPr>
      </p:pic>
      <p:sp>
        <p:nvSpPr>
          <p:cNvPr id="3" name="2 - TextBox"/>
          <p:cNvSpPr txBox="1"/>
          <p:nvPr/>
        </p:nvSpPr>
        <p:spPr>
          <a:xfrm>
            <a:off x="2071670" y="642918"/>
            <a:ext cx="3481146"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l-GR" dirty="0"/>
              <a:t>ΣΤΕΝΩΣΗ ΤΡΙΓΛΩΧΙΑΝΑΣ ΒΑΛΒΙΔΑΣ</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ΜΗΝΟΕΙΔΕΙΣ ΒΑΛΒΙΔΕΣ</a:t>
            </a:r>
          </a:p>
        </p:txBody>
      </p:sp>
      <p:sp>
        <p:nvSpPr>
          <p:cNvPr id="3" name="2 - Θέση περιεχομένου"/>
          <p:cNvSpPr>
            <a:spLocks noGrp="1"/>
          </p:cNvSpPr>
          <p:nvPr>
            <p:ph idx="1"/>
          </p:nvPr>
        </p:nvSpPr>
        <p:spPr/>
        <p:txBody>
          <a:bodyPr>
            <a:normAutofit fontScale="77500" lnSpcReduction="20000"/>
          </a:bodyPr>
          <a:lstStyle/>
          <a:p>
            <a:r>
              <a:rPr lang="el-GR" dirty="0"/>
              <a:t>3 ίσου μεγέθους, μηνοειδούς σχήματος γλωχίνες, από πτυχές ενδοκαρδίου. Στο μέσο του ελεύθερου χείλους υπάρχει φύμα και εκατέρωθεν το ελεύθερο άκρο παίρνει ημισεληνοειδές σχήμα.</a:t>
            </a:r>
          </a:p>
          <a:p>
            <a:r>
              <a:rPr lang="el-GR" dirty="0"/>
              <a:t>Πνευμονική: πρόσθια, δεξιά και αριστερή μηνοειδής γλωχίνα. Το τοίχωμα πνευμονικής αρτηρίας προβάλλει και σχηματίζει </a:t>
            </a:r>
            <a:r>
              <a:rPr lang="el-GR" u="sng" dirty="0"/>
              <a:t>ρηχό κόλπο</a:t>
            </a:r>
            <a:r>
              <a:rPr lang="el-GR" dirty="0"/>
              <a:t>.</a:t>
            </a:r>
          </a:p>
          <a:p>
            <a:r>
              <a:rPr lang="el-GR" dirty="0"/>
              <a:t>Αορτική: οπίσθια, δεξιά και αριστερή μηνοειδή γλωχίνα. Το τοίχωμα αορτής προβάλλει και σχηματίζει </a:t>
            </a:r>
            <a:r>
              <a:rPr lang="el-GR" u="sng" dirty="0"/>
              <a:t>αορτικό κόλπο </a:t>
            </a:r>
            <a:r>
              <a:rPr lang="el-GR" dirty="0"/>
              <a:t>αυξάνοντας τη διάμετρο του αυλού της αορτής. Η αρ. στεφανιαία αρτ, αρχίζει από αορτικό κόλπο αρ. μηνοειδούς γλωχίνας και η </a:t>
            </a:r>
            <a:r>
              <a:rPr lang="el-GR" dirty="0" err="1"/>
              <a:t>δξ</a:t>
            </a:r>
            <a:r>
              <a:rPr lang="el-GR" dirty="0"/>
              <a:t>, στεφανιαία αρτ, αρχίζει από αορτικό κόλπο </a:t>
            </a:r>
            <a:r>
              <a:rPr lang="el-GR" dirty="0" err="1"/>
              <a:t>δξ</a:t>
            </a:r>
            <a:r>
              <a:rPr lang="el-GR" dirty="0"/>
              <a:t>. μηνοειδούς γλωχίνας.</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ΜΗΝΟΕΙΔΕΙΣ ΒΑΛΒΙΔΕΣ</a:t>
            </a:r>
          </a:p>
        </p:txBody>
      </p:sp>
      <p:sp>
        <p:nvSpPr>
          <p:cNvPr id="3" name="2 - Θέση περιεχομένου"/>
          <p:cNvSpPr>
            <a:spLocks noGrp="1"/>
          </p:cNvSpPr>
          <p:nvPr>
            <p:ph idx="1"/>
          </p:nvPr>
        </p:nvSpPr>
        <p:spPr/>
        <p:txBody>
          <a:bodyPr/>
          <a:lstStyle/>
          <a:p>
            <a:r>
              <a:rPr lang="el-GR" dirty="0"/>
              <a:t>Στην </a:t>
            </a:r>
            <a:r>
              <a:rPr lang="el-GR" u="sng" dirty="0"/>
              <a:t>κοιλιακή διαστολή</a:t>
            </a:r>
            <a:r>
              <a:rPr lang="el-GR" dirty="0"/>
              <a:t>, η στήλη αίματος στην πνευμονική αρτηρία και αορτή ασκεί πίεση στα τοιχώματα και οι βαλβίδες κλείνουν. Τα φύματα εξασφαλίζουν στεγανό σφράγισμα.</a:t>
            </a:r>
          </a:p>
          <a:p>
            <a:r>
              <a:rPr lang="el-GR" dirty="0"/>
              <a:t>Στην </a:t>
            </a:r>
            <a:r>
              <a:rPr lang="el-GR" u="sng" dirty="0"/>
              <a:t>κοιλιακή συστολή</a:t>
            </a:r>
            <a:r>
              <a:rPr lang="el-GR" dirty="0"/>
              <a:t>, η αυξημένη πίεση στις κοιλίες ανοίγει τις βαλβίδες και η στροβιλώδης ροή εμποδίζει τις γλωχίνες να ακουμπήσουν στα αγγειακά τοιχώματα.</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 aortic2.jpg"/>
          <p:cNvPicPr>
            <a:picLocks noChangeAspect="1"/>
          </p:cNvPicPr>
          <p:nvPr/>
        </p:nvPicPr>
        <p:blipFill>
          <a:blip r:embed="rId2" cstate="print"/>
          <a:stretch>
            <a:fillRect/>
          </a:stretch>
        </p:blipFill>
        <p:spPr>
          <a:xfrm>
            <a:off x="1115616" y="1080913"/>
            <a:ext cx="7056784" cy="460225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Σχετική εικόνα"/>
          <p:cNvPicPr>
            <a:picLocks noChangeAspect="1" noChangeArrowheads="1"/>
          </p:cNvPicPr>
          <p:nvPr/>
        </p:nvPicPr>
        <p:blipFill>
          <a:blip r:embed="rId2"/>
          <a:srcRect/>
          <a:stretch>
            <a:fillRect/>
          </a:stretch>
        </p:blipFill>
        <p:spPr bwMode="auto">
          <a:xfrm>
            <a:off x="1357290" y="1928802"/>
            <a:ext cx="6019800" cy="3867150"/>
          </a:xfrm>
          <a:prstGeom prst="rect">
            <a:avLst/>
          </a:prstGeom>
          <a:noFill/>
        </p:spPr>
      </p:pic>
      <p:sp>
        <p:nvSpPr>
          <p:cNvPr id="3" name="2 - TextBox"/>
          <p:cNvSpPr txBox="1"/>
          <p:nvPr/>
        </p:nvSpPr>
        <p:spPr>
          <a:xfrm>
            <a:off x="2285984" y="1000108"/>
            <a:ext cx="3382273" cy="369332"/>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el-GR" dirty="0"/>
              <a:t>ΑΝΕΠΑΡΚΕΙΑ ΑΟΡΤΙΚΗΣ ΒΑΛΒΙΔΑΣ</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Αποτέλεσμα εικόνας για AORTIC VALVE STENOSIS"/>
          <p:cNvPicPr>
            <a:picLocks noChangeAspect="1" noChangeArrowheads="1"/>
          </p:cNvPicPr>
          <p:nvPr/>
        </p:nvPicPr>
        <p:blipFill>
          <a:blip r:embed="rId2"/>
          <a:srcRect/>
          <a:stretch>
            <a:fillRect/>
          </a:stretch>
        </p:blipFill>
        <p:spPr bwMode="auto">
          <a:xfrm>
            <a:off x="357158" y="393707"/>
            <a:ext cx="8628644" cy="6464293"/>
          </a:xfrm>
          <a:prstGeom prst="rect">
            <a:avLst/>
          </a:prstGeom>
          <a:noFill/>
        </p:spPr>
      </p:pic>
      <p:sp>
        <p:nvSpPr>
          <p:cNvPr id="4" name="3 - TextBox"/>
          <p:cNvSpPr txBox="1"/>
          <p:nvPr/>
        </p:nvSpPr>
        <p:spPr>
          <a:xfrm>
            <a:off x="3071802" y="357166"/>
            <a:ext cx="3052054"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l-GR" dirty="0"/>
              <a:t>ΣΤΕΝΩΣΗ ΑΟΡΤΙΚΗΣ ΒΑΛΒΙΔΑΣ</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Αποτέλεσμα εικόνας για aortic stenosis valve replacement"/>
          <p:cNvPicPr>
            <a:picLocks noChangeAspect="1" noChangeArrowheads="1"/>
          </p:cNvPicPr>
          <p:nvPr/>
        </p:nvPicPr>
        <p:blipFill>
          <a:blip r:embed="rId2"/>
          <a:srcRect/>
          <a:stretch>
            <a:fillRect/>
          </a:stretch>
        </p:blipFill>
        <p:spPr bwMode="auto">
          <a:xfrm>
            <a:off x="714348" y="0"/>
            <a:ext cx="7620009" cy="4286256"/>
          </a:xfrm>
          <a:prstGeom prst="rect">
            <a:avLst/>
          </a:prstGeom>
          <a:noFill/>
        </p:spPr>
      </p:pic>
      <p:pic>
        <p:nvPicPr>
          <p:cNvPr id="4" name="Picture 2" descr="Σχετική εικόνα"/>
          <p:cNvPicPr>
            <a:picLocks noChangeAspect="1" noChangeArrowheads="1"/>
          </p:cNvPicPr>
          <p:nvPr/>
        </p:nvPicPr>
        <p:blipFill>
          <a:blip r:embed="rId3"/>
          <a:srcRect/>
          <a:stretch>
            <a:fillRect/>
          </a:stretch>
        </p:blipFill>
        <p:spPr bwMode="auto">
          <a:xfrm>
            <a:off x="2000232" y="4429132"/>
            <a:ext cx="2857500" cy="1866901"/>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0356"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 name="3 - Εικόνα" descr="TAVR.jpg"/>
          <p:cNvPicPr>
            <a:picLocks noChangeAspect="1"/>
          </p:cNvPicPr>
          <p:nvPr/>
        </p:nvPicPr>
        <p:blipFill>
          <a:blip r:embed="rId2"/>
          <a:stretch>
            <a:fillRect/>
          </a:stretch>
        </p:blipFill>
        <p:spPr>
          <a:xfrm>
            <a:off x="1280160" y="716280"/>
            <a:ext cx="6583680" cy="542544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Σχετική εικόνα"/>
          <p:cNvPicPr>
            <a:picLocks noChangeAspect="1" noChangeArrowheads="1"/>
          </p:cNvPicPr>
          <p:nvPr/>
        </p:nvPicPr>
        <p:blipFill>
          <a:blip r:embed="rId2"/>
          <a:srcRect/>
          <a:stretch>
            <a:fillRect/>
          </a:stretch>
        </p:blipFill>
        <p:spPr bwMode="auto">
          <a:xfrm>
            <a:off x="1928794" y="928670"/>
            <a:ext cx="5857916" cy="5857916"/>
          </a:xfrm>
          <a:prstGeom prst="rect">
            <a:avLst/>
          </a:prstGeom>
          <a:noFill/>
        </p:spPr>
      </p:pic>
      <p:sp>
        <p:nvSpPr>
          <p:cNvPr id="3" name="2 - TextBox"/>
          <p:cNvSpPr txBox="1"/>
          <p:nvPr/>
        </p:nvSpPr>
        <p:spPr>
          <a:xfrm>
            <a:off x="2357422" y="357166"/>
            <a:ext cx="355648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dirty="0"/>
              <a:t>ΣΤΕΝΩΣΗ ΠΝΕΥΜΟΝΙΚΗΣ ΒΑΛΒΙΔΑΣ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ΚΑΡΔΙΑ</a:t>
            </a:r>
          </a:p>
        </p:txBody>
      </p:sp>
      <p:sp>
        <p:nvSpPr>
          <p:cNvPr id="3" name="2 - Θέση περιεχομένου"/>
          <p:cNvSpPr>
            <a:spLocks noGrp="1"/>
          </p:cNvSpPr>
          <p:nvPr>
            <p:ph idx="1"/>
          </p:nvPr>
        </p:nvSpPr>
        <p:spPr/>
        <p:txBody>
          <a:bodyPr/>
          <a:lstStyle/>
          <a:p>
            <a:r>
              <a:rPr lang="el-GR" dirty="0"/>
              <a:t>Ινομυώδες κοίλο όργανο με κωνικό σχήμα στο θώρακα, πλάγια προς τν άξονα του σώματος, ώστε η κορυφή να στρέφεται προς τα αριστερά και εμπρός και η βάση προς τα δεξιά και πίσω.</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Αποτέλεσμα εικόνας για pulmonary valve anatomy"/>
          <p:cNvPicPr>
            <a:picLocks noChangeAspect="1" noChangeArrowheads="1"/>
          </p:cNvPicPr>
          <p:nvPr/>
        </p:nvPicPr>
        <p:blipFill>
          <a:blip r:embed="rId2"/>
          <a:srcRect/>
          <a:stretch>
            <a:fillRect/>
          </a:stretch>
        </p:blipFill>
        <p:spPr bwMode="auto">
          <a:xfrm>
            <a:off x="2000231" y="1071546"/>
            <a:ext cx="5678405" cy="4429156"/>
          </a:xfrm>
          <a:prstGeom prst="rect">
            <a:avLst/>
          </a:prstGeom>
          <a:noFill/>
        </p:spPr>
      </p:pic>
      <p:sp>
        <p:nvSpPr>
          <p:cNvPr id="3" name="2 - TextBox"/>
          <p:cNvSpPr txBox="1"/>
          <p:nvPr/>
        </p:nvSpPr>
        <p:spPr>
          <a:xfrm>
            <a:off x="2357422" y="357166"/>
            <a:ext cx="3556486"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dirty="0"/>
              <a:t>ΣΤΕΝΩΣΗ ΠΝΕΥΜΟΝΙΚΗΣ ΒΑΛΒΙΔΑΣ</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Σχετική εικόνα"/>
          <p:cNvPicPr>
            <a:picLocks noChangeAspect="1" noChangeArrowheads="1"/>
          </p:cNvPicPr>
          <p:nvPr/>
        </p:nvPicPr>
        <p:blipFill>
          <a:blip r:embed="rId2"/>
          <a:srcRect/>
          <a:stretch>
            <a:fillRect/>
          </a:stretch>
        </p:blipFill>
        <p:spPr bwMode="auto">
          <a:xfrm>
            <a:off x="1643042" y="1214422"/>
            <a:ext cx="6540234" cy="4929222"/>
          </a:xfrm>
          <a:prstGeom prst="rect">
            <a:avLst/>
          </a:prstGeom>
          <a:noFill/>
        </p:spPr>
      </p:pic>
      <p:sp>
        <p:nvSpPr>
          <p:cNvPr id="3" name="2 - TextBox"/>
          <p:cNvSpPr txBox="1"/>
          <p:nvPr/>
        </p:nvSpPr>
        <p:spPr>
          <a:xfrm>
            <a:off x="2357422" y="357166"/>
            <a:ext cx="388670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l-GR" dirty="0"/>
              <a:t>ΑΝΕΠΑΡΚΕΙΑ ΠΝΕΥΜΟΝΙΚΗΣ ΒΑΛΒΙΔΑΣ</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5.jpg"/>
          <p:cNvPicPr>
            <a:picLocks noChangeAspect="1"/>
          </p:cNvPicPr>
          <p:nvPr/>
        </p:nvPicPr>
        <p:blipFill>
          <a:blip r:embed="rId2" cstate="print"/>
          <a:stretch>
            <a:fillRect/>
          </a:stretch>
        </p:blipFill>
        <p:spPr>
          <a:xfrm>
            <a:off x="683568" y="1700808"/>
            <a:ext cx="7885863" cy="4003129"/>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Αποτέλεσμα εικόνας για pulmonary valve anatomy"/>
          <p:cNvPicPr>
            <a:picLocks noChangeAspect="1" noChangeArrowheads="1"/>
          </p:cNvPicPr>
          <p:nvPr/>
        </p:nvPicPr>
        <p:blipFill>
          <a:blip r:embed="rId2"/>
          <a:srcRect/>
          <a:stretch>
            <a:fillRect/>
          </a:stretch>
        </p:blipFill>
        <p:spPr bwMode="auto">
          <a:xfrm>
            <a:off x="714348" y="214290"/>
            <a:ext cx="8078190" cy="642942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4.jpeg"/>
          <p:cNvPicPr>
            <a:picLocks noChangeAspect="1"/>
          </p:cNvPicPr>
          <p:nvPr/>
        </p:nvPicPr>
        <p:blipFill>
          <a:blip r:embed="rId2" cstate="print"/>
          <a:stretch>
            <a:fillRect/>
          </a:stretch>
        </p:blipFill>
        <p:spPr>
          <a:xfrm>
            <a:off x="644376" y="0"/>
            <a:ext cx="7855248" cy="68580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6.jpg"/>
          <p:cNvPicPr>
            <a:picLocks noChangeAspect="1"/>
          </p:cNvPicPr>
          <p:nvPr/>
        </p:nvPicPr>
        <p:blipFill>
          <a:blip r:embed="rId2" cstate="print"/>
          <a:stretch>
            <a:fillRect/>
          </a:stretch>
        </p:blipFill>
        <p:spPr>
          <a:xfrm>
            <a:off x="1524000" y="1143000"/>
            <a:ext cx="6096000" cy="45720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alves7.jpg"/>
          <p:cNvPicPr>
            <a:picLocks noChangeAspect="1"/>
          </p:cNvPicPr>
          <p:nvPr/>
        </p:nvPicPr>
        <p:blipFill>
          <a:blip r:embed="rId2" cstate="print"/>
          <a:stretch>
            <a:fillRect/>
          </a:stretch>
        </p:blipFill>
        <p:spPr>
          <a:xfrm>
            <a:off x="899593" y="990714"/>
            <a:ext cx="7359854" cy="4886558"/>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Αποτέλεσμα εικόνας για AORTIC VALVE STENOSIS"/>
          <p:cNvPicPr>
            <a:picLocks noChangeAspect="1" noChangeArrowheads="1"/>
          </p:cNvPicPr>
          <p:nvPr/>
        </p:nvPicPr>
        <p:blipFill>
          <a:blip r:embed="rId2"/>
          <a:srcRect/>
          <a:stretch>
            <a:fillRect/>
          </a:stretch>
        </p:blipFill>
        <p:spPr bwMode="auto">
          <a:xfrm>
            <a:off x="500034" y="357166"/>
            <a:ext cx="8627864" cy="6286544"/>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Σχετική εικόνα"/>
          <p:cNvPicPr>
            <a:picLocks noChangeAspect="1" noChangeArrowheads="1"/>
          </p:cNvPicPr>
          <p:nvPr/>
        </p:nvPicPr>
        <p:blipFill>
          <a:blip r:embed="rId2"/>
          <a:srcRect/>
          <a:stretch>
            <a:fillRect/>
          </a:stretch>
        </p:blipFill>
        <p:spPr bwMode="auto">
          <a:xfrm>
            <a:off x="714348" y="-285776"/>
            <a:ext cx="7837768" cy="6858048"/>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ΑΓΓΕΙΩΣΗ ΚΑΡΔΙΑΣ</a:t>
            </a:r>
          </a:p>
        </p:txBody>
      </p:sp>
      <p:sp>
        <p:nvSpPr>
          <p:cNvPr id="3" name="2 - Θέση περιεχομένου"/>
          <p:cNvSpPr>
            <a:spLocks noGrp="1"/>
          </p:cNvSpPr>
          <p:nvPr>
            <p:ph idx="1"/>
          </p:nvPr>
        </p:nvSpPr>
        <p:spPr/>
        <p:txBody>
          <a:bodyPr>
            <a:normAutofit fontScale="77500" lnSpcReduction="20000"/>
          </a:bodyPr>
          <a:lstStyle/>
          <a:p>
            <a:pPr>
              <a:buNone/>
            </a:pPr>
            <a:r>
              <a:rPr lang="el-GR" dirty="0">
                <a:solidFill>
                  <a:srgbClr val="FF0000"/>
                </a:solidFill>
              </a:rPr>
              <a:t>ΔΕ στεφανιαία αρτηρία</a:t>
            </a:r>
            <a:r>
              <a:rPr lang="el-GR" dirty="0"/>
              <a:t>: από αορτικό κόλπο </a:t>
            </a:r>
            <a:r>
              <a:rPr lang="el-GR" dirty="0" err="1"/>
              <a:t>δξ</a:t>
            </a:r>
            <a:r>
              <a:rPr lang="el-GR" dirty="0"/>
              <a:t>. μηνοειδούς γλωχίνας. Χορηγεί κλάδους για δεξιό κόλπο και </a:t>
            </a:r>
            <a:r>
              <a:rPr lang="el-GR" dirty="0" err="1"/>
              <a:t>πρ</a:t>
            </a:r>
            <a:r>
              <a:rPr lang="el-GR" dirty="0"/>
              <a:t>. επιφάνεια δεξιάς κοιλίας, το ερεθισματαγωγό σύστημα. Οπ. Τμήμα μεσοκοιλιακού διαφράγματος και παρακείμενη διαφραγματική επιφάνεια καρδιάς. Χορηγεί δεξιά επιχείλια αρτηρία, οπίσθια μεσοκοιλιακή αρτηρία. </a:t>
            </a:r>
          </a:p>
          <a:p>
            <a:pPr>
              <a:buNone/>
            </a:pPr>
            <a:r>
              <a:rPr lang="el-GR" dirty="0">
                <a:solidFill>
                  <a:srgbClr val="FF0000"/>
                </a:solidFill>
              </a:rPr>
              <a:t>ΑΡ. στεφανιαία αρτηρία. </a:t>
            </a:r>
            <a:r>
              <a:rPr lang="el-GR" dirty="0"/>
              <a:t>Διαιρείται στην </a:t>
            </a:r>
            <a:r>
              <a:rPr lang="el-GR" dirty="0" err="1"/>
              <a:t>πρ</a:t>
            </a:r>
            <a:r>
              <a:rPr lang="el-GR" dirty="0"/>
              <a:t>. </a:t>
            </a:r>
            <a:r>
              <a:rPr lang="el-GR" dirty="0" err="1"/>
              <a:t>μεσοκοιλικακή</a:t>
            </a:r>
            <a:r>
              <a:rPr lang="el-GR" dirty="0"/>
              <a:t> και περισπώμενη αρτηρία. Αιματώνει αριστερή κοιλιά, </a:t>
            </a:r>
            <a:r>
              <a:rPr lang="el-GR" dirty="0" err="1"/>
              <a:t>πρ</a:t>
            </a:r>
            <a:r>
              <a:rPr lang="el-GR" dirty="0"/>
              <a:t>. τμήμα μεσοκοιλακού διαφράγματος, στερνοπλευρική επιφάνεια δεξιά κοιλιάς και αριστερό κόλπο.</a:t>
            </a:r>
          </a:p>
          <a:p>
            <a:pPr>
              <a:buNone/>
            </a:pPr>
            <a:r>
              <a:rPr lang="el-GR" dirty="0"/>
              <a:t>Είναι τελικές αρτηρίες γιατί οι μεταξύ τους αναστομώσεις είναι ανεπαρκείς.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2348</Words>
  <Application>Microsoft Office PowerPoint</Application>
  <PresentationFormat>Προβολή στην οθόνη (4:3)</PresentationFormat>
  <Paragraphs>127</Paragraphs>
  <Slides>105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105</vt:i4>
      </vt:variant>
    </vt:vector>
  </HeadingPairs>
  <TitlesOfParts>
    <vt:vector size="108" baseType="lpstr">
      <vt:lpstr>Arial</vt:lpstr>
      <vt:lpstr>Calibri</vt:lpstr>
      <vt:lpstr>Θέμα του Office</vt:lpstr>
      <vt:lpstr>ΚΑΡΔΙΑ</vt:lpstr>
      <vt:lpstr>Παρουσίαση του PowerPoint</vt:lpstr>
      <vt:lpstr>ΠΝΕΥΜΟΝΙΚΗ ΚΥΚΛΟΦΟΡΙΑ</vt:lpstr>
      <vt:lpstr>ΣΥΣΤΗΜΑΤΙΚΗ ΚΥΚΛΟΦΟΡΙΑ</vt:lpstr>
      <vt:lpstr>ΠΥΛΑΙΑ ΚΥΚΛΟΦΟΡΙΑ</vt:lpstr>
      <vt:lpstr>ΛΕΜΦΙΚΟ ΣΥΣΤΗΜΑ</vt:lpstr>
      <vt:lpstr>Παρουσίαση του PowerPoint</vt:lpstr>
      <vt:lpstr>Παρουσίαση του PowerPoint</vt:lpstr>
      <vt:lpstr>ΚΑΡΔΙΑ</vt:lpstr>
      <vt:lpstr>Παρουσίαση του PowerPoint</vt:lpstr>
      <vt:lpstr>Παρουσίαση του PowerPoint</vt:lpstr>
      <vt:lpstr>ΠΡΟΣΘΙΑ ΕΠΙΦΑΝΕΙΑ στερνοπλευρική</vt:lpstr>
      <vt:lpstr>ΑΓΓΕΙΑ</vt:lpstr>
      <vt:lpstr>Παρουσίαση του PowerPoint</vt:lpstr>
      <vt:lpstr>Παρουσίαση του PowerPoint</vt:lpstr>
      <vt:lpstr>ΟΠΙΣΘΙΑ ΕΠΙΦΑΝΕΙΑ</vt:lpstr>
      <vt:lpstr>Παρουσίαση του PowerPoint</vt:lpstr>
      <vt:lpstr>Παρουσίαση του PowerPoint</vt:lpstr>
      <vt:lpstr>Παρουσίαση του PowerPoint</vt:lpstr>
      <vt:lpstr>Παρουσίαση του PowerPoint</vt:lpstr>
      <vt:lpstr>ΚΑΤΩΤΕΡΗ ΕΠΙΦΑΝΕΙΑ διαφραγματική</vt:lpstr>
      <vt:lpstr>ΔΕΞΙΟΣ ΚΟΛΠΟΣ</vt:lpstr>
      <vt:lpstr>ΔΕΞΙΟΣ ΚΟΛΠΟΣ</vt:lpstr>
      <vt:lpstr>Παρουσίαση του PowerPoint</vt:lpstr>
      <vt:lpstr>Παρουσίαση του PowerPoint</vt:lpstr>
      <vt:lpstr>Παρουσίαση του PowerPoint</vt:lpstr>
      <vt:lpstr>ΔΕΞΙΑ ΚΟΙΛΙΑ</vt:lpstr>
      <vt:lpstr>Παρουσίαση του PowerPoint</vt:lpstr>
      <vt:lpstr>Παρουσίαση του PowerPoint</vt:lpstr>
      <vt:lpstr>Παρουσίαση του PowerPoint</vt:lpstr>
      <vt:lpstr>ΑΡΙΣΤΕΡΟΣ ΚΟΛΠΟΣ</vt:lpstr>
      <vt:lpstr>Παρουσίαση του PowerPoint</vt:lpstr>
      <vt:lpstr>Παρουσίαση του PowerPoint</vt:lpstr>
      <vt:lpstr>Παρουσίαση του PowerPoint</vt:lpstr>
      <vt:lpstr>ΑΡΙΣΤΕΡΗ ΚΟΙΛΙΑ</vt:lpstr>
      <vt:lpstr>Παρουσίαση του PowerPoint</vt:lpstr>
      <vt:lpstr>Παρουσίαση του PowerPoint</vt:lpstr>
      <vt:lpstr>ΚΑΡΔΙΑΚΟΣ ΣΚΕΛΕΤΟΣ</vt:lpstr>
      <vt:lpstr>Παρουσίαση του PowerPoint</vt:lpstr>
      <vt:lpstr>Παρουσίαση του PowerPoint</vt:lpstr>
      <vt:lpstr>ΣΤΙΒΑΔΕΣ ΚΑΡΔΙΑΚΟΥ ΤΟΙΧΩΜΑΤΟΣ ΜΥΟΚΑΡΔΙΟ</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ΜΥΙΚΟΣ ΙΣΤΟΣ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ΕΡΕΘΙΣΜΑΤΑΓΩΓΟ ΣΥΣΤΗΜΑ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ΕΡΕΘΙΣΜΑΤΑΓΩΓΟ ΣΥΣΤΗΜΑ</vt:lpstr>
      <vt:lpstr>ΕΡΕΘΙΣΜΑΤΑΓΩΓΟ ΣΥΣΤΗΜΑ</vt:lpstr>
      <vt:lpstr>ΠΕΡΙΚΑΡΔΙΟ</vt:lpstr>
      <vt:lpstr>Παρουσίαση του PowerPoint</vt:lpstr>
      <vt:lpstr>Παρουσίαση του PowerPoint</vt:lpstr>
      <vt:lpstr>Παρουσίαση του PowerPoint</vt:lpstr>
      <vt:lpstr>ΚΟΛΠΟΚΟΙΛΙΑΚΕΣ ΒΑΛΒΙΔΕΣ</vt:lpstr>
      <vt:lpstr>ΚΟΛΠΟΚΟΙΛΙΑΚΕΣ ΒΑΛΒΙΔΕΣ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ΜΗΝΟΕΙΔΕΙΣ ΒΑΛΒΙΔΕΣ</vt:lpstr>
      <vt:lpstr>ΜΗΝΟΕΙΔΕΙΣ ΒΑΛΒΙΔΕΣ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ΑΓΓΕΙΩΣΗ ΚΑΡΔΙΑΣ</vt:lpstr>
      <vt:lpstr>Παρουσίαση του PowerPoint</vt:lpstr>
      <vt:lpstr>Παρουσίαση του PowerPoint</vt:lpstr>
      <vt:lpstr>Παρουσίαση του PowerPoint</vt:lpstr>
      <vt:lpstr>ΣΤΕΦΑΝΙΑΙΕΣ ΦΛΕΒΕΣ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ΚΑΡΔΙΑ</dc:title>
  <dc:creator>mariannis</dc:creator>
  <cp:lastModifiedBy>marianna papadopoulou</cp:lastModifiedBy>
  <cp:revision>41</cp:revision>
  <dcterms:created xsi:type="dcterms:W3CDTF">2018-02-18T08:36:45Z</dcterms:created>
  <dcterms:modified xsi:type="dcterms:W3CDTF">2021-01-17T18:12:03Z</dcterms:modified>
</cp:coreProperties>
</file>