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92" r:id="rId2"/>
    <p:sldId id="402" r:id="rId3"/>
    <p:sldId id="391" r:id="rId4"/>
    <p:sldId id="398" r:id="rId5"/>
    <p:sldId id="401" r:id="rId6"/>
    <p:sldId id="353" r:id="rId7"/>
    <p:sldId id="365" r:id="rId8"/>
    <p:sldId id="366" r:id="rId9"/>
    <p:sldId id="367" r:id="rId10"/>
    <p:sldId id="368" r:id="rId11"/>
    <p:sldId id="355" r:id="rId12"/>
    <p:sldId id="387" r:id="rId13"/>
    <p:sldId id="357" r:id="rId14"/>
    <p:sldId id="373" r:id="rId15"/>
    <p:sldId id="374" r:id="rId16"/>
    <p:sldId id="375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61814"/>
    <a:srgbClr val="FFF2CC"/>
    <a:srgbClr val="D45555"/>
    <a:srgbClr val="E39393"/>
    <a:srgbClr val="E2826E"/>
    <a:srgbClr val="F8D4B4"/>
    <a:srgbClr val="92D050"/>
    <a:srgbClr val="DD705E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5704-EF82-47BC-9716-75990489DF1F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7979-8CD4-46D9-9A13-B3111227C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1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3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7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3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5A197-56DD-4533-83A7-C91D129737F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hyperlink" Target="https://en.wikipedia.org/wiki/Temperature_inversio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deed.en" TargetMode="External"/><Relationship Id="rId3" Type="http://schemas.openxmlformats.org/officeDocument/2006/relationships/hyperlink" Target="https://en.wikipedia.org/wiki/Rainbow#/media/File:Rainbow1.svg" TargetMode="External"/><Relationship Id="rId7" Type="http://schemas.openxmlformats.org/officeDocument/2006/relationships/hyperlink" Target="https://commons.wikimedia.org/wiki/User:Takkk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Rainbow_in_Budapest.jpg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commons.wikimedia.org/wiki/User:KES4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deed.en" TargetMode="External"/><Relationship Id="rId5" Type="http://schemas.openxmlformats.org/officeDocument/2006/relationships/hyperlink" Target="https://commons.wikimedia.org/wiki/User:Takkk" TargetMode="External"/><Relationship Id="rId4" Type="http://schemas.openxmlformats.org/officeDocument/2006/relationships/hyperlink" Target="https://commons.wikimedia.org/wiki/File:Rainbow_in_Budapest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x.doi.org/10.1119/1.5145405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54.png"/><Relationship Id="rId4" Type="http://schemas.openxmlformats.org/officeDocument/2006/relationships/image" Target="../media/image70.png"/><Relationship Id="rId9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jave_Desert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s://en.wikipedia.org/wiki/Spring_(season)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8992" y="71190"/>
            <a:ext cx="511261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3600" dirty="0" smtClean="0">
                <a:solidFill>
                  <a:prstClr val="white"/>
                </a:solidFill>
              </a:rPr>
              <a:t>ΒΑΣΙΚΑ ΣΤΟΙΧΕΙΑ ΦΑΚΩΝ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160" r="14551" b="68451"/>
          <a:stretch/>
        </p:blipFill>
        <p:spPr>
          <a:xfrm>
            <a:off x="101600" y="764263"/>
            <a:ext cx="4051300" cy="2770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2506" y="889874"/>
            <a:ext cx="6045694" cy="20572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00"/>
                </a:solidFill>
              </a:rPr>
              <a:t>Ακτίνες καμπυλότητας: </a:t>
            </a:r>
            <a:r>
              <a:rPr lang="en-US" sz="2800" dirty="0" smtClean="0">
                <a:solidFill>
                  <a:srgbClr val="FFFF00"/>
                </a:solidFill>
              </a:rPr>
              <a:t>r</a:t>
            </a:r>
            <a:r>
              <a:rPr lang="en-US" sz="2800" baseline="-25000" dirty="0" smtClean="0">
                <a:solidFill>
                  <a:srgbClr val="FFFF00"/>
                </a:solidFill>
              </a:rPr>
              <a:t>1</a:t>
            </a:r>
            <a:r>
              <a:rPr lang="en-US" sz="2800" dirty="0" smtClean="0">
                <a:solidFill>
                  <a:srgbClr val="FFFF00"/>
                </a:solidFill>
              </a:rPr>
              <a:t>,r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00"/>
                </a:solidFill>
              </a:rPr>
              <a:t>Κύριος Άξονας – Δευτερεύων Άξονας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00"/>
                </a:solidFill>
              </a:rPr>
              <a:t>Οπτικό κέντρο Ο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l-GR" sz="2800" dirty="0" smtClean="0">
                <a:solidFill>
                  <a:srgbClr val="FFFF00"/>
                </a:solidFill>
              </a:rPr>
              <a:t>Κύρια Εστία - Εστιακό επίπεδο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52857"/>
          <a:stretch/>
        </p:blipFill>
        <p:spPr>
          <a:xfrm>
            <a:off x="3325114" y="3402865"/>
            <a:ext cx="4383278" cy="3017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03" y="4811357"/>
            <a:ext cx="3092897" cy="112885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8060"/>
          <a:stretch/>
        </p:blipFill>
        <p:spPr>
          <a:xfrm>
            <a:off x="7770186" y="3534805"/>
            <a:ext cx="3899538" cy="301752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708392" y="3388500"/>
            <a:ext cx="0" cy="3200400"/>
          </a:xfrm>
          <a:prstGeom prst="line">
            <a:avLst/>
          </a:prstGeom>
          <a:ln w="47625" cmpd="tri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0568" y="4347131"/>
            <a:ext cx="3431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Τύπος των κατασκευαστών φακών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613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703595" y="4507371"/>
            <a:ext cx="51590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the air below the line of sight is colder than the air above it. This unusual arrangement is called a </a:t>
            </a:r>
            <a:r>
              <a:rPr lang="en-US" dirty="0">
                <a:solidFill>
                  <a:srgbClr val="3366CC"/>
                </a:solidFill>
                <a:latin typeface="Arial" panose="020B0604020202020204" pitchFamily="34" charset="0"/>
                <a:hlinkClick r:id="rId2" tooltip="Temperature inversion"/>
              </a:rPr>
              <a:t>temperature inversion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, since warm air above cold air is the opposite of the normal temperature gradient of the atmosphere during the daytime. </a:t>
            </a:r>
            <a:endParaRPr lang="el-GR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Normal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dT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/dh =6.5 C/km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911089" y="698364"/>
            <a:ext cx="4253244" cy="6106605"/>
            <a:chOff x="911089" y="698364"/>
            <a:chExt cx="4253244" cy="61066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28" y="698364"/>
              <a:ext cx="4233705" cy="56449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11089" y="6343304"/>
              <a:ext cx="418556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By</a:t>
              </a:r>
              <a:r>
                <a:rPr lang="el-GR" sz="1200" dirty="0" smtClean="0"/>
                <a:t> Modiddy</a:t>
              </a:r>
              <a:r>
                <a:rPr lang="en-US" sz="1200" dirty="0"/>
                <a:t> - Own work</a:t>
              </a:r>
              <a:r>
                <a:rPr lang="el-GR" sz="1200" dirty="0" smtClean="0"/>
                <a:t>, </a:t>
              </a:r>
              <a:r>
                <a:rPr lang="el-GR" sz="1200" dirty="0"/>
                <a:t>CC BY-SA 3.0, https://commons.wikimedia.org/w/index.php?curid=31547366</a:t>
              </a:r>
              <a:endParaRPr lang="en-US" sz="1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11089" y="746973"/>
              <a:ext cx="3429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202122"/>
                  </a:solidFill>
                  <a:latin typeface="Arial" panose="020B0604020202020204" pitchFamily="34" charset="0"/>
                </a:rPr>
                <a:t>Fata </a:t>
              </a:r>
              <a:r>
                <a:rPr lang="en-US" sz="1600" dirty="0" smtClean="0">
                  <a:solidFill>
                    <a:srgbClr val="202122"/>
                  </a:solidFill>
                  <a:latin typeface="Arial" panose="020B0604020202020204" pitchFamily="34" charset="0"/>
                </a:rPr>
                <a:t>Morgana, coast </a:t>
              </a:r>
              <a:r>
                <a:rPr lang="en-US" sz="1600" dirty="0">
                  <a:solidFill>
                    <a:srgbClr val="202122"/>
                  </a:solidFill>
                  <a:latin typeface="Arial" panose="020B0604020202020204" pitchFamily="34" charset="0"/>
                </a:rPr>
                <a:t>of Manhattan Beach, </a:t>
              </a:r>
              <a:r>
                <a:rPr lang="en-US" sz="1600" dirty="0" smtClean="0">
                  <a:solidFill>
                    <a:srgbClr val="202122"/>
                  </a:solidFill>
                  <a:latin typeface="Arial" panose="020B0604020202020204" pitchFamily="34" charset="0"/>
                </a:rPr>
                <a:t>CA, </a:t>
              </a:r>
              <a:r>
                <a:rPr lang="en-US" sz="1600" dirty="0">
                  <a:solidFill>
                    <a:srgbClr val="202122"/>
                  </a:solidFill>
                  <a:latin typeface="Arial" panose="020B0604020202020204" pitchFamily="34" charset="0"/>
                </a:rPr>
                <a:t>March 9, 2014</a:t>
              </a:r>
              <a:endParaRPr lang="en-US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9895" y="5416661"/>
              <a:ext cx="38966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Arial" panose="020B0604020202020204" pitchFamily="34" charset="0"/>
                </a:rPr>
                <a:t>Because of the turbulence, there appear to be dancing spikes and towers.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03595" y="697493"/>
            <a:ext cx="4699177" cy="3728272"/>
            <a:chOff x="6703595" y="767092"/>
            <a:chExt cx="4699177" cy="37282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595" y="767092"/>
              <a:ext cx="4699177" cy="372827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989921" y="3970467"/>
              <a:ext cx="4126523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By Brocken </a:t>
              </a:r>
              <a:r>
                <a:rPr lang="en-US" sz="1200" dirty="0" err="1"/>
                <a:t>Inaglory</a:t>
              </a:r>
              <a:r>
                <a:rPr lang="en-US" sz="1200" dirty="0"/>
                <a:t>, CC BY-SA 3.0, https://commons.wikimedia.org/w/index.php?curid=17769693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970154" y="112718"/>
            <a:ext cx="2733441" cy="58477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Left"/>
            <a:lightRig rig="threePt" dir="t"/>
          </a:scene3d>
          <a:sp3d>
            <a:bevelT w="165100" prst="coolSlant"/>
          </a:sp3d>
        </p:spPr>
        <p:txBody>
          <a:bodyPr wrap="none">
            <a:spAutoFit/>
            <a:sp3d extrusionH="57150">
              <a:bevelT w="38100" h="38100" prst="convex"/>
            </a:sp3d>
          </a:bodyPr>
          <a:lstStyle/>
          <a:p>
            <a:r>
              <a:rPr lang="en-US" sz="3200" dirty="0">
                <a:solidFill>
                  <a:srgbClr val="202122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</a:rPr>
              <a:t>Fata Morgana</a:t>
            </a:r>
            <a:endParaRPr lang="en-US" sz="3200" dirty="0"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9564" y="6343304"/>
            <a:ext cx="46932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https://en.wikipedia.org/wiki/Fata_Morgana_(mirage)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703595" y="6343304"/>
            <a:ext cx="5308573" cy="0"/>
          </a:xfrm>
          <a:prstGeom prst="line">
            <a:avLst/>
          </a:prstGeom>
          <a:ln w="34925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0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ysikafysikh.files.wordpress.com/2014/10/light-though-pr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0" y="1475652"/>
            <a:ext cx="4824566" cy="35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3038" y="5278647"/>
            <a:ext cx="5442410" cy="318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https://fysikafysikh.files.wordpress.com/2014/10/light-though-prism.jpg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901" y="735185"/>
            <a:ext cx="4692957" cy="4692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62901" y="5438129"/>
            <a:ext cx="4551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https://www.nationalgeographic.com/photography/article/patterns-nature-rainbows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1000" y="79110"/>
            <a:ext cx="4077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/>
              <a:t>ΔΙΑΣΠΟΡΑ  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= f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(λ)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539" y="6195138"/>
            <a:ext cx="104040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By </a:t>
            </a:r>
            <a:r>
              <a:rPr lang="en-US" sz="1100" dirty="0" err="1"/>
              <a:t>Inductiveload</a:t>
            </a:r>
            <a:r>
              <a:rPr lang="en-US" sz="1100" dirty="0"/>
              <a:t>, NASA - self-made, information by </a:t>
            </a:r>
            <a:r>
              <a:rPr lang="en-US" sz="1100" dirty="0" smtClean="0"/>
              <a:t>NASA Based </a:t>
            </a:r>
            <a:r>
              <a:rPr lang="en-US" sz="1100" dirty="0"/>
              <a:t>off of File:EM Spectrum3-new.jpg by </a:t>
            </a:r>
            <a:r>
              <a:rPr lang="en-US" sz="1100" dirty="0" smtClean="0"/>
              <a:t>NASA The </a:t>
            </a:r>
            <a:r>
              <a:rPr lang="en-US" sz="1100" dirty="0"/>
              <a:t>butterfly icon is from the P icon set, File:P </a:t>
            </a:r>
            <a:r>
              <a:rPr lang="en-US" sz="1100" dirty="0" err="1" smtClean="0"/>
              <a:t>biology.svg</a:t>
            </a:r>
            <a:r>
              <a:rPr lang="en-US" sz="1100" dirty="0" smtClean="0"/>
              <a:t> The </a:t>
            </a:r>
            <a:r>
              <a:rPr lang="en-US" sz="1100" dirty="0"/>
              <a:t>humans are from the Pioneer plaque, </a:t>
            </a:r>
            <a:r>
              <a:rPr lang="en-US" sz="1100" dirty="0" smtClean="0"/>
              <a:t>File:Human.svg The </a:t>
            </a:r>
            <a:r>
              <a:rPr lang="en-US" sz="1100" dirty="0"/>
              <a:t>buildings are the </a:t>
            </a:r>
            <a:r>
              <a:rPr lang="en-US" sz="1100" dirty="0" err="1"/>
              <a:t>Petronas</a:t>
            </a:r>
            <a:r>
              <a:rPr lang="en-US" sz="1100" dirty="0"/>
              <a:t> towers and the Empire State Buildings, both from File:Skyscrapercompare.svg, CC BY-SA 3.0, https://commons.wikimedia.org/w/index.php?curid=2974242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0"/>
          <a:stretch/>
        </p:blipFill>
        <p:spPr>
          <a:xfrm>
            <a:off x="1159496" y="201428"/>
            <a:ext cx="9975121" cy="43328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67003" y="4920868"/>
            <a:ext cx="7883375" cy="1253765"/>
            <a:chOff x="4186756" y="2460396"/>
            <a:chExt cx="7883375" cy="12537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56386" b="9732"/>
            <a:stretch/>
          </p:blipFill>
          <p:spPr>
            <a:xfrm flipH="1">
              <a:off x="4186756" y="2460396"/>
              <a:ext cx="7883375" cy="118777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66549" t="83455" r="12285" b="7850"/>
            <a:stretch/>
          </p:blipFill>
          <p:spPr>
            <a:xfrm>
              <a:off x="5561815" y="3409361"/>
              <a:ext cx="1668544" cy="304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7058" t="83724" r="43615" b="9822"/>
            <a:stretch/>
          </p:blipFill>
          <p:spPr>
            <a:xfrm>
              <a:off x="7560296" y="3418788"/>
              <a:ext cx="735291" cy="2262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3262" t="83724" r="66215" b="9822"/>
            <a:stretch/>
          </p:blipFill>
          <p:spPr>
            <a:xfrm>
              <a:off x="9229335" y="3418788"/>
              <a:ext cx="829560" cy="2262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84038" r="87141" b="10090"/>
            <a:stretch/>
          </p:blipFill>
          <p:spPr>
            <a:xfrm>
              <a:off x="10992644" y="3421144"/>
              <a:ext cx="1013697" cy="205818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 flipH="1">
            <a:off x="3516198" y="4053526"/>
            <a:ext cx="2450969" cy="88144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44759" y="4053526"/>
            <a:ext cx="2300140" cy="88144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26453" y="5514757"/>
            <a:ext cx="1540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Wavelength (nm)</a:t>
            </a:r>
            <a:endParaRPr lang="en-US" sz="1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0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026" y="725441"/>
            <a:ext cx="3442412" cy="3057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617" y="989704"/>
            <a:ext cx="5659485" cy="3666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1000" y="79110"/>
            <a:ext cx="4077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/>
              <a:t>ΔΙΑΣΠΟΡΑ  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= f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(λ)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1112" y="4976747"/>
            <a:ext cx="6809236" cy="461665"/>
          </a:xfrm>
          <a:prstGeom prst="rect">
            <a:avLst/>
          </a:prstGeom>
          <a:noFill/>
          <a:ln w="15875">
            <a:solidFill>
              <a:srgbClr val="7891B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2400" b="1" i="1" baseline="-25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γυαλιου</a:t>
            </a:r>
            <a:r>
              <a:rPr 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ημδ =1</a:t>
            </a:r>
            <a:r>
              <a:rPr lang="en-US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2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ημα=σταθ.  →  </a:t>
            </a:r>
            <a:r>
              <a:rPr lang="el-GR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ημδ ~ (1/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el-GR" sz="2400" b="1" i="1" baseline="-25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γυαλιου</a:t>
            </a:r>
            <a:r>
              <a:rPr lang="el-GR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2792" y="5961787"/>
            <a:ext cx="5988371" cy="461665"/>
          </a:xfrm>
          <a:prstGeom prst="rect">
            <a:avLst/>
          </a:prstGeom>
          <a:ln w="31750">
            <a:solidFill>
              <a:srgbClr val="FF0000"/>
            </a:solidFill>
            <a:prstDash val="sysDot"/>
          </a:ln>
        </p:spPr>
        <p:txBody>
          <a:bodyPr wrap="none">
            <a:spAutoFit/>
          </a:bodyPr>
          <a:lstStyle/>
          <a:p>
            <a:pPr lvl="0"/>
            <a:r>
              <a:rPr lang="el-GR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μεγαλύτερη τιμή </a:t>
            </a:r>
            <a:r>
              <a:rPr lang="en-US" sz="2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↔</a:t>
            </a:r>
            <a:r>
              <a:rPr lang="el-GR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μικρότερη γωνία δ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207162" y="5438412"/>
            <a:ext cx="247426" cy="523375"/>
          </a:xfrm>
          <a:prstGeom prst="downArrow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upload.wikimedia.org/wikipedia/commons/thumb/7/70/Rainbow1.svg/572px-Rainbow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98" y="1967850"/>
            <a:ext cx="3798229" cy="26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15977" y="4821253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Rainbow1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u="sng" dirty="0">
                <a:solidFill>
                  <a:prstClr val="black"/>
                </a:solidFill>
                <a:hlinkClick r:id="rId4"/>
              </a:rPr>
              <a:t>KES47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4" name="Picture 4" descr="https://upload.wikimedia.org/wikipedia/commons/1/18/Rainbow_in_Budape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8" y="1106892"/>
            <a:ext cx="4826011" cy="482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6497" y="5932903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6"/>
              </a:rPr>
              <a:t>Rainbow in Budapest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dirty="0" err="1">
                <a:solidFill>
                  <a:prstClr val="black"/>
                </a:solidFill>
                <a:hlinkClick r:id="rId7" tooltip="User:Takkk"/>
              </a:rPr>
              <a:t>Takkk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8"/>
              </a:rPr>
              <a:t>CC BY-SA 3.0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7795" y="247135"/>
            <a:ext cx="367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ΤΟ ΟΥΡΑΝΙΟ ΤΟΞΟ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7258035" y="5932903"/>
            <a:ext cx="3653219" cy="6679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https://global.canon/en/technology/s_labo/light/001/02.html</a:t>
            </a:r>
          </a:p>
        </p:txBody>
      </p:sp>
    </p:spTree>
    <p:extLst>
      <p:ext uri="{BB962C8B-B14F-4D97-AF65-F5344CB8AC3E}">
        <p14:creationId xmlns:p14="http://schemas.microsoft.com/office/powerpoint/2010/main" val="33793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90" t="3629" r="7452"/>
          <a:stretch/>
        </p:blipFill>
        <p:spPr>
          <a:xfrm>
            <a:off x="4873450" y="893466"/>
            <a:ext cx="7194619" cy="5516268"/>
          </a:xfrm>
          <a:prstGeom prst="rect">
            <a:avLst/>
          </a:prstGeom>
          <a:ln>
            <a:solidFill>
              <a:srgbClr val="4065A2"/>
            </a:solidFill>
          </a:ln>
        </p:spPr>
      </p:pic>
      <p:pic>
        <p:nvPicPr>
          <p:cNvPr id="3" name="Picture 4" descr="https://upload.wikimedia.org/wikipedia/commons/1/18/Rainbow_in_Budap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3" y="1364057"/>
            <a:ext cx="429768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0018" y="5768036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4"/>
              </a:rPr>
              <a:t>Rainbow in Budapest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dirty="0" err="1">
                <a:solidFill>
                  <a:prstClr val="black"/>
                </a:solidFill>
                <a:hlinkClick r:id="rId5" tooltip="User:Takkk"/>
              </a:rPr>
              <a:t>Takkk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5861" y="0"/>
            <a:ext cx="367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ΤΟ ΟΥΡΑΝΙΟ ΤΟΞΟ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4340886" y="6511893"/>
            <a:ext cx="8259745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Serway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A. &amp; Jewett, J. W.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for scientists and engineers with modern physics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(Brooks/Cole, Cengage Learning, 2010).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89"/>
          <a:stretch/>
        </p:blipFill>
        <p:spPr>
          <a:xfrm>
            <a:off x="123844" y="1467147"/>
            <a:ext cx="11893985" cy="4206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730" y="5937612"/>
            <a:ext cx="1074087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Serway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A. &amp; Jewett, J. W.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for scientists and engineers with modern physics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(Brooks/Cole, Cengage Learning, 2010).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173" y="341644"/>
            <a:ext cx="369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3200" dirty="0" smtClean="0"/>
              <a:t>Τι βλέπει το ψάρι ; </a:t>
            </a: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300695" y="3336053"/>
            <a:ext cx="3135085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531428" y="3570267"/>
            <a:ext cx="1014884" cy="4421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75868" y="4687309"/>
            <a:ext cx="823966" cy="51765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7707086" y="5034224"/>
            <a:ext cx="91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13199" y="5315578"/>
            <a:ext cx="2540050" cy="200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3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2793" y="370983"/>
            <a:ext cx="3266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prstClr val="black"/>
                </a:solidFill>
              </a:rPr>
              <a:t>ΟΠΤΙΚΟ ΠΡΙΣΜΑ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199" y="2507880"/>
            <a:ext cx="1086158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solidFill>
                  <a:prstClr val="black"/>
                </a:solidFill>
              </a:rPr>
              <a:t>Διαφανές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b="1" dirty="0" smtClean="0">
                <a:solidFill>
                  <a:prstClr val="black"/>
                </a:solidFill>
              </a:rPr>
              <a:t>Ομογενές</a:t>
            </a:r>
            <a:r>
              <a:rPr lang="el-GR" sz="2400" dirty="0" smtClean="0">
                <a:solidFill>
                  <a:prstClr val="black"/>
                </a:solidFill>
              </a:rPr>
              <a:t> &amp; </a:t>
            </a:r>
            <a:r>
              <a:rPr lang="el-GR" sz="2400" b="1" dirty="0" smtClean="0">
                <a:solidFill>
                  <a:prstClr val="black"/>
                </a:solidFill>
              </a:rPr>
              <a:t>Ισότροπο</a:t>
            </a:r>
            <a:r>
              <a:rPr lang="el-GR" sz="2400" dirty="0" smtClean="0">
                <a:solidFill>
                  <a:prstClr val="black"/>
                </a:solidFill>
              </a:rPr>
              <a:t> οπτικό μέσο 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solidFill>
                  <a:prstClr val="black"/>
                </a:solidFill>
              </a:rPr>
              <a:t>που περιορίζεται από δύο </a:t>
            </a:r>
          </a:p>
          <a:p>
            <a:pPr>
              <a:lnSpc>
                <a:spcPct val="150000"/>
              </a:lnSpc>
            </a:pPr>
            <a:r>
              <a:rPr lang="el-GR" sz="2400" u="sng" dirty="0" smtClean="0">
                <a:solidFill>
                  <a:prstClr val="black"/>
                </a:solidFill>
              </a:rPr>
              <a:t>επίπεδες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u="sng" dirty="0" smtClean="0">
                <a:solidFill>
                  <a:prstClr val="black"/>
                </a:solidFill>
              </a:rPr>
              <a:t>μη-παράλληλες</a:t>
            </a:r>
            <a:r>
              <a:rPr lang="el-GR" sz="2400" dirty="0" smtClean="0">
                <a:solidFill>
                  <a:prstClr val="black"/>
                </a:solidFill>
              </a:rPr>
              <a:t> επιφάνειες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2" descr="https://fysikafysikh.files.wordpress.com/2014/10/light-though-pr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27" y="1801983"/>
            <a:ext cx="4824566" cy="35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51435" y="5820225"/>
            <a:ext cx="6585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https://</a:t>
            </a:r>
            <a:r>
              <a:rPr lang="en-US" sz="1600" dirty="0" smtClean="0">
                <a:solidFill>
                  <a:prstClr val="black"/>
                </a:solidFill>
              </a:rPr>
              <a:t>fysikafysikh.files.wordpress.com/2014/10/gonia-ektropis_1.jpg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6536" y="137491"/>
            <a:ext cx="576465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prstClr val="white"/>
                </a:solidFill>
              </a:rPr>
              <a:t>Γωνία εκτροπής σε πρίσμα</a:t>
            </a:r>
            <a:endParaRPr lang="en-US" sz="4000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40831" y="1275872"/>
            <a:ext cx="6293699" cy="3896923"/>
            <a:chOff x="2289622" y="1265824"/>
            <a:chExt cx="6293699" cy="38969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9622" y="1265824"/>
              <a:ext cx="6293699" cy="3896923"/>
            </a:xfrm>
            <a:prstGeom prst="rect">
              <a:avLst/>
            </a:prstGeom>
          </p:spPr>
        </p:pic>
        <p:sp>
          <p:nvSpPr>
            <p:cNvPr id="14" name="Isosceles Triangle 13"/>
            <p:cNvSpPr/>
            <p:nvPr/>
          </p:nvSpPr>
          <p:spPr>
            <a:xfrm rot="15966532">
              <a:off x="5379179" y="2682153"/>
              <a:ext cx="1330143" cy="1124856"/>
            </a:xfrm>
            <a:prstGeom prst="triangle">
              <a:avLst>
                <a:gd name="adj" fmla="val 5573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72073" y="2952675"/>
              <a:ext cx="571204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2800" b="1" dirty="0" smtClean="0">
                  <a:solidFill>
                    <a:prstClr val="white"/>
                  </a:solidFill>
                </a:rPr>
                <a:t>ε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191" y="2542875"/>
            <a:ext cx="3244500" cy="25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66536" y="137491"/>
            <a:ext cx="576465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prstClr val="white"/>
                </a:solidFill>
              </a:rPr>
              <a:t>Γωνία εκτροπής σε πρίσμα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50" y="1749054"/>
            <a:ext cx="5279365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671770" y="1819393"/>
                <a:ext cx="4020011" cy="461665"/>
              </a:xfrm>
              <a:prstGeom prst="rect">
                <a:avLst/>
              </a:prstGeom>
              <a:noFill/>
              <a:ln w="44450">
                <a:solidFill>
                  <a:srgbClr val="9A2AA6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𝜊𝜆</m:t>
                          </m:r>
                        </m:sub>
                      </m:sSub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770" y="1819393"/>
                <a:ext cx="4020011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4450">
                <a:solidFill>
                  <a:srgbClr val="9A2AA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566787" y="2680254"/>
            <a:ext cx="62299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prstClr val="black"/>
                </a:solidFill>
              </a:rPr>
              <a:t>η γωνία εκτροπής ακτινοβολίας λόγω διέλευσής της μέσα  από πρίσμα εξαρτάται από:</a:t>
            </a:r>
          </a:p>
          <a:p>
            <a:pPr marL="285750" indent="-285750">
              <a:lnSpc>
                <a:spcPct val="2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prstClr val="black"/>
                </a:solidFill>
              </a:rPr>
              <a:t>το δ.δ. </a:t>
            </a:r>
            <a:r>
              <a:rPr lang="en-US" sz="2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2000" dirty="0" smtClean="0">
                <a:solidFill>
                  <a:prstClr val="black"/>
                </a:solidFill>
              </a:rPr>
              <a:t> του υλικού  (</a:t>
            </a:r>
            <a:r>
              <a:rPr lang="el-GR" sz="2000" b="1" dirty="0" smtClean="0">
                <a:solidFill>
                  <a:srgbClr val="C00000"/>
                </a:solidFill>
              </a:rPr>
              <a:t>ΑΡΑ</a:t>
            </a:r>
            <a:r>
              <a:rPr lang="el-GR" sz="2000" dirty="0" smtClean="0">
                <a:solidFill>
                  <a:prstClr val="black"/>
                </a:solidFill>
              </a:rPr>
              <a:t> διαφέρει για διαφορετικά </a:t>
            </a:r>
            <a:r>
              <a:rPr lang="el-GR" sz="2000" b="1" dirty="0" smtClean="0">
                <a:solidFill>
                  <a:prstClr val="black"/>
                </a:solidFill>
              </a:rPr>
              <a:t>λ</a:t>
            </a:r>
            <a:r>
              <a:rPr lang="el-GR" sz="20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lnSpc>
                <a:spcPct val="2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prstClr val="black"/>
                </a:solidFill>
              </a:rPr>
              <a:t>τη θλαστική γωνία </a:t>
            </a:r>
            <a:r>
              <a:rPr lang="el-GR" sz="2000" b="1" dirty="0" smtClean="0">
                <a:solidFill>
                  <a:prstClr val="black"/>
                </a:solidFill>
              </a:rPr>
              <a:t>Α</a:t>
            </a:r>
          </a:p>
          <a:p>
            <a:pPr marL="285750" indent="-285750">
              <a:lnSpc>
                <a:spcPct val="2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prstClr val="black"/>
                </a:solidFill>
              </a:rPr>
              <a:t>μεταβάλλεται με τη γωνία πρόπστωσης</a:t>
            </a: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2" descr="https://fysikafysikh.files.wordpress.com/2014/10/light-though-pris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665" y="3833006"/>
            <a:ext cx="1714765" cy="12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4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ight Triangle 84"/>
          <p:cNvSpPr/>
          <p:nvPr/>
        </p:nvSpPr>
        <p:spPr>
          <a:xfrm flipH="1" flipV="1">
            <a:off x="6869652" y="2703759"/>
            <a:ext cx="1618672" cy="54677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ight Triangle 85"/>
          <p:cNvSpPr/>
          <p:nvPr/>
        </p:nvSpPr>
        <p:spPr>
          <a:xfrm>
            <a:off x="5495923" y="2209706"/>
            <a:ext cx="1373729" cy="479805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ight Triangle 82"/>
          <p:cNvSpPr/>
          <p:nvPr/>
        </p:nvSpPr>
        <p:spPr>
          <a:xfrm>
            <a:off x="2862989" y="2266428"/>
            <a:ext cx="1246108" cy="439091"/>
          </a:xfrm>
          <a:prstGeom prst="rtTriangle">
            <a:avLst/>
          </a:prstGeom>
          <a:solidFill>
            <a:srgbClr val="FD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Right Triangle 83"/>
          <p:cNvSpPr/>
          <p:nvPr/>
        </p:nvSpPr>
        <p:spPr>
          <a:xfrm flipH="1" flipV="1">
            <a:off x="4163630" y="2720167"/>
            <a:ext cx="1336881" cy="501971"/>
          </a:xfrm>
          <a:prstGeom prst="rtTriangle">
            <a:avLst/>
          </a:prstGeom>
          <a:solidFill>
            <a:srgbClr val="FDBF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18806" y="2259054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Ε΄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402495" y="1317621"/>
            <a:ext cx="152400" cy="2743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flipV="1">
            <a:off x="2670500" y="2212971"/>
            <a:ext cx="277465" cy="4937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05644" y="2663820"/>
            <a:ext cx="64008" cy="64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386994" y="2698365"/>
            <a:ext cx="203200" cy="530352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5473726" y="2208081"/>
            <a:ext cx="3138835" cy="1090847"/>
            <a:chOff x="4293110" y="1119060"/>
            <a:chExt cx="3138835" cy="109084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293110" y="1119060"/>
              <a:ext cx="3138835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686300" y="1263650"/>
              <a:ext cx="546100" cy="18415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2822593" y="2209793"/>
            <a:ext cx="2653102" cy="0"/>
            <a:chOff x="3168381" y="3343109"/>
            <a:chExt cx="2653102" cy="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168381" y="3343109"/>
              <a:ext cx="265310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686249" y="3343109"/>
              <a:ext cx="44577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2822033" y="2220286"/>
            <a:ext cx="5973514" cy="1090847"/>
            <a:chOff x="2482390" y="1123950"/>
            <a:chExt cx="5973514" cy="10908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482390" y="1123950"/>
              <a:ext cx="5973514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54731" y="1649376"/>
              <a:ext cx="698500" cy="12608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905873" y="1203299"/>
              <a:ext cx="546210" cy="9792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2821243" y="2230380"/>
            <a:ext cx="2664680" cy="1003608"/>
            <a:chOff x="3141476" y="3345542"/>
            <a:chExt cx="2664680" cy="100360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141476" y="3345542"/>
              <a:ext cx="2664680" cy="100360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426270" y="3443964"/>
              <a:ext cx="659599" cy="25179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096529" y="2570249"/>
            <a:ext cx="9052560" cy="523220"/>
            <a:chOff x="-49938" y="1477183"/>
            <a:chExt cx="9052560" cy="52322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-49938" y="1600200"/>
              <a:ext cx="9052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901950" y="1581149"/>
              <a:ext cx="64008" cy="64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82740" y="1477183"/>
              <a:ext cx="359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Ε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80843" y="3236387"/>
            <a:ext cx="3263900" cy="19050"/>
            <a:chOff x="4273550" y="2127559"/>
            <a:chExt cx="3263900" cy="190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273550" y="2127559"/>
              <a:ext cx="3263900" cy="1905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4533900" y="2127559"/>
              <a:ext cx="69850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180056" y="2275193"/>
            <a:ext cx="1578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4472C4"/>
                </a:solidFill>
              </a:rPr>
              <a:t>αντικείμενο </a:t>
            </a:r>
            <a:r>
              <a:rPr lang="en-US" sz="2000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000" baseline="-25000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000" baseline="-25000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9951" y="311565"/>
            <a:ext cx="946919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>
                <a:solidFill>
                  <a:prstClr val="white"/>
                </a:solidFill>
              </a:rPr>
              <a:t>Αλγεβρικός προσδιορισμός </a:t>
            </a:r>
            <a:r>
              <a:rPr lang="el-GR" sz="2800" dirty="0" smtClean="0">
                <a:solidFill>
                  <a:prstClr val="white"/>
                </a:solidFill>
              </a:rPr>
              <a:t>ειδώλου– σχέσεις</a:t>
            </a:r>
            <a:r>
              <a:rPr lang="en-US" sz="2800" dirty="0" smtClean="0">
                <a:solidFill>
                  <a:prstClr val="white"/>
                </a:solidFill>
              </a:rPr>
              <a:t> Gauss &amp; Newton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13913" y="2709138"/>
            <a:ext cx="116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70AD47"/>
                </a:solidFill>
              </a:rPr>
              <a:t>είδωλο </a:t>
            </a:r>
            <a:r>
              <a:rPr lang="en-US" sz="2000" dirty="0" smtClean="0"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000" baseline="-25000" dirty="0"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06141" y="1272427"/>
            <a:ext cx="2688336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809233" y="1283310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789270" y="1019788"/>
                <a:ext cx="42639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70" y="1019788"/>
                <a:ext cx="426399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5489483" y="1272423"/>
            <a:ext cx="301752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6812206" y="1030135"/>
                <a:ext cx="52257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prstClr val="black"/>
                    </a:solidFill>
                  </a:rPr>
                  <a:t>΄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06" y="1030135"/>
                <a:ext cx="522579" cy="461665"/>
              </a:xfrm>
              <a:prstGeom prst="rect">
                <a:avLst/>
              </a:prstGeom>
              <a:blipFill rotWithShape="0">
                <a:blip r:embed="rId3"/>
                <a:stretch>
                  <a:fillRect t="-10526" r="-1744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/>
          <p:nvPr/>
        </p:nvCxnSpPr>
        <p:spPr>
          <a:xfrm flipV="1">
            <a:off x="8488594" y="1254603"/>
            <a:ext cx="0" cy="146304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03033" y="2604778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Ο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96866" y="2602031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Α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493237" y="2284047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Α΄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76403" y="186806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Β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45564" y="2963541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Β΄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2806653" y="2691068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077509" y="2722061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6836211" y="1776669"/>
            <a:ext cx="0" cy="9144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06141" y="3501311"/>
            <a:ext cx="12704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833678" y="2098897"/>
            <a:ext cx="16549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554895" y="2098897"/>
            <a:ext cx="12787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089178" y="3501311"/>
            <a:ext cx="13820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03308" y="3250530"/>
            <a:ext cx="2792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f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3232685" y="3236745"/>
                <a:ext cx="542393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685" y="3236745"/>
                <a:ext cx="542393" cy="453137"/>
              </a:xfrm>
              <a:prstGeom prst="rect">
                <a:avLst/>
              </a:prstGeom>
              <a:blipFill rotWithShape="0">
                <a:blip r:embed="rId4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7507402" y="1818472"/>
                <a:ext cx="490647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402" y="1818472"/>
                <a:ext cx="490647" cy="453137"/>
              </a:xfrm>
              <a:prstGeom prst="rect">
                <a:avLst/>
              </a:prstGeom>
              <a:blipFill rotWithShape="0">
                <a:blip r:embed="rId5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/>
          <p:cNvSpPr txBox="1"/>
          <p:nvPr/>
        </p:nvSpPr>
        <p:spPr>
          <a:xfrm>
            <a:off x="6111589" y="1824813"/>
            <a:ext cx="2792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cs typeface="Calibri" panose="020F0502020204030204" pitchFamily="34" charset="0"/>
              </a:rPr>
              <a:t>f</a:t>
            </a:r>
            <a:endParaRPr lang="en-US" sz="2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55920" y="1832244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Γ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65475" y="3156583"/>
            <a:ext cx="41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Γ΄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20833" y="5499844"/>
                <a:ext cx="1739613" cy="461665"/>
              </a:xfrm>
              <a:prstGeom prst="rect">
                <a:avLst/>
              </a:prstGeom>
              <a:ln w="41275">
                <a:solidFill>
                  <a:srgbClr val="C00000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833" y="5499844"/>
                <a:ext cx="1739613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0843"/>
                </a:stretch>
              </a:blipFill>
              <a:ln w="41275">
                <a:solidFill>
                  <a:srgbClr val="C0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195079" y="4594954"/>
            <a:ext cx="201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Σχέση </a:t>
            </a:r>
            <a:r>
              <a:rPr lang="en-US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Gauss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:</a:t>
            </a:r>
            <a:r>
              <a:rPr lang="el-G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70AD47"/>
                  </a:solidFill>
                </a:uFill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70AD47"/>
                </a:solidFill>
              </a:u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/>
              <p:cNvSpPr txBox="1"/>
              <p:nvPr/>
            </p:nvSpPr>
            <p:spPr>
              <a:xfrm>
                <a:off x="2502254" y="4503229"/>
                <a:ext cx="1634794" cy="787780"/>
              </a:xfrm>
              <a:prstGeom prst="rect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den>
                      </m:f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254" y="4503229"/>
                <a:ext cx="1634794" cy="7877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/>
          <p:cNvSpPr txBox="1"/>
          <p:nvPr/>
        </p:nvSpPr>
        <p:spPr>
          <a:xfrm>
            <a:off x="195079" y="5499844"/>
            <a:ext cx="213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</a:rPr>
              <a:t>Σχέση </a:t>
            </a:r>
            <a:r>
              <a:rPr lang="en-US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</a:rPr>
              <a:t>Newton</a:t>
            </a:r>
            <a:r>
              <a:rPr lang="el-GR" sz="2400" u="dashHeavy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</a:rPr>
              <a:t> </a:t>
            </a:r>
            <a:r>
              <a:rPr lang="el-GR" sz="2400" u="dashHeavy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</a:rPr>
              <a:t>:</a:t>
            </a:r>
            <a:endParaRPr lang="en-US" sz="2400" u="dashHeavy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C00000"/>
                </a:solidFill>
              </a:u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/>
              <p:cNvSpPr txBox="1"/>
              <p:nvPr/>
            </p:nvSpPr>
            <p:spPr>
              <a:xfrm>
                <a:off x="9057283" y="4720580"/>
                <a:ext cx="2534581" cy="864532"/>
              </a:xfrm>
              <a:prstGeom prst="rect">
                <a:avLst/>
              </a:prstGeom>
              <a:ln w="3810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283" y="4720580"/>
                <a:ext cx="2534581" cy="8645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043624" y="4748190"/>
                <a:ext cx="275680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2400" u="dashHeavy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>
                      <a:solidFill>
                        <a:schemeClr val="accent2"/>
                      </a:solidFill>
                    </a:uFill>
                  </a:rPr>
                  <a:t>Εγκάρσια Γραμμική </a:t>
                </a:r>
                <a:r>
                  <a:rPr lang="el-GR" sz="2400" u="dashHeavy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>
                      <a:solidFill>
                        <a:schemeClr val="accent2"/>
                      </a:solidFill>
                    </a:uFill>
                  </a:rPr>
                  <a:t>Μεγέθυνση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u="dashHeavy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chemeClr val="accent2"/>
                          </a:solidFill>
                        </a:u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l-GR" sz="240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: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4" y="4748190"/>
                <a:ext cx="2756802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3532" t="-6618" r="-883" b="-19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6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3" grpId="0" animBg="1"/>
      <p:bldP spid="84" grpId="0" animBg="1"/>
      <p:bldP spid="59" grpId="0" animBg="1"/>
      <p:bldP spid="60" grpId="0" animBg="1"/>
      <p:bldP spid="48" grpId="0" animBg="1"/>
      <p:bldP spid="89" grpId="0"/>
      <p:bldP spid="63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0" y="434255"/>
            <a:ext cx="7718205" cy="6230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475973" y="1417458"/>
                <a:ext cx="4306372" cy="461665"/>
              </a:xfrm>
              <a:prstGeom prst="rect">
                <a:avLst/>
              </a:prstGeom>
              <a:noFill/>
              <a:ln w="44450">
                <a:solidFill>
                  <a:srgbClr val="9A2AA6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973" y="1417458"/>
                <a:ext cx="4306372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4450">
                <a:solidFill>
                  <a:srgbClr val="9A2AA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275806" y="3102039"/>
                <a:ext cx="2365199" cy="1323311"/>
              </a:xfrm>
              <a:prstGeom prst="rect">
                <a:avLst/>
              </a:prstGeom>
              <a:noFill/>
              <a:ln w="41275">
                <a:solidFill>
                  <a:srgbClr val="5473A6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l-GR" sz="2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ημ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  <m:r>
                                    <a:rPr lang="el-GR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4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l-GR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l-GR" sz="2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ημ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l-G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06" y="3102039"/>
                <a:ext cx="2365199" cy="13233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1275">
                <a:solidFill>
                  <a:srgbClr val="5473A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420897" y="141867"/>
            <a:ext cx="443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prstClr val="black"/>
                </a:solidFill>
              </a:rPr>
              <a:t>ελάχιστη γωνία εκτροπής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8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4408" y="311498"/>
            <a:ext cx="6065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ΠΡΙΣΜΑΤΑ ΟΛΙΚΗΣ ΑΝΑΚΛΑΣΗΣ</a:t>
            </a:r>
            <a:endParaRPr lang="en-US" sz="3600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304" y="1489392"/>
            <a:ext cx="580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κύρια τομή=ορθογώνιο ισοσκελές τρίγωνο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8053" y="1489392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α</a:t>
            </a:r>
            <a:r>
              <a:rPr lang="el-GR" sz="2400" baseline="-25000" dirty="0" smtClean="0">
                <a:solidFill>
                  <a:prstClr val="black"/>
                </a:solidFill>
              </a:rPr>
              <a:t>ορ</a:t>
            </a:r>
            <a:r>
              <a:rPr lang="el-GR" sz="2400" dirty="0" smtClean="0">
                <a:solidFill>
                  <a:prstClr val="black"/>
                </a:solidFill>
              </a:rPr>
              <a:t> &lt; 45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2" y="3014183"/>
            <a:ext cx="2501351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567" y="3014183"/>
            <a:ext cx="2213207" cy="2194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7015"/>
          <a:stretch/>
        </p:blipFill>
        <p:spPr>
          <a:xfrm>
            <a:off x="7103716" y="3014183"/>
            <a:ext cx="4796435" cy="1517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087" y="4888703"/>
            <a:ext cx="511512" cy="320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402" y="5351590"/>
            <a:ext cx="32824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prstClr val="black"/>
                </a:solidFill>
              </a:rPr>
              <a:t>προσπίπτουσα παρ/λη δέσμη</a:t>
            </a:r>
          </a:p>
          <a:p>
            <a:pPr algn="ctr"/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l-GR" sz="2800" b="1" dirty="0" smtClean="0">
                <a:solidFill>
                  <a:prstClr val="black"/>
                </a:solidFill>
              </a:rPr>
              <a:t>ꓕ</a:t>
            </a:r>
            <a:r>
              <a:rPr lang="el-GR" sz="20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l-GR" sz="2000" dirty="0" smtClean="0">
                <a:solidFill>
                  <a:prstClr val="black"/>
                </a:solidFill>
              </a:rPr>
              <a:t>μία κάθετη πλευρά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0511" y="5413146"/>
            <a:ext cx="3282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prstClr val="black"/>
                </a:solidFill>
              </a:rPr>
              <a:t>προσπίπτουσα παρ/λη </a:t>
            </a:r>
            <a:r>
              <a:rPr lang="el-GR" sz="2000" dirty="0">
                <a:solidFill>
                  <a:prstClr val="black"/>
                </a:solidFill>
              </a:rPr>
              <a:t>δέσμη</a:t>
            </a:r>
          </a:p>
          <a:p>
            <a:pPr algn="ctr"/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</a:rPr>
              <a:t>// </a:t>
            </a:r>
            <a:endParaRPr lang="el-GR" sz="2000" b="1" dirty="0">
              <a:solidFill>
                <a:prstClr val="black"/>
              </a:solidFill>
            </a:endParaRPr>
          </a:p>
          <a:p>
            <a:pPr algn="ctr"/>
            <a:r>
              <a:rPr lang="el-GR" sz="2000" dirty="0">
                <a:solidFill>
                  <a:prstClr val="black"/>
                </a:solidFill>
              </a:rPr>
              <a:t>υποτείνουσα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0038" y="5351590"/>
            <a:ext cx="32824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>
                <a:solidFill>
                  <a:prstClr val="black"/>
                </a:solidFill>
              </a:rPr>
              <a:t>προσπίπτουσα παρ/λη δέσμη</a:t>
            </a:r>
          </a:p>
          <a:p>
            <a:pPr algn="ctr"/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l-GR" sz="2800" b="1" dirty="0" smtClean="0">
                <a:solidFill>
                  <a:prstClr val="black"/>
                </a:solidFill>
              </a:rPr>
              <a:t>ꓕ</a:t>
            </a:r>
            <a:r>
              <a:rPr lang="el-GR" sz="20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l-GR" sz="2000" dirty="0" smtClean="0">
                <a:solidFill>
                  <a:prstClr val="black"/>
                </a:solidFill>
              </a:rPr>
              <a:t>υποτείνουσα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82804" y="2141975"/>
            <a:ext cx="11053187" cy="0"/>
          </a:xfrm>
          <a:prstGeom prst="line">
            <a:avLst/>
          </a:prstGeom>
          <a:ln w="412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2804" y="1319685"/>
            <a:ext cx="11053187" cy="0"/>
          </a:xfrm>
          <a:prstGeom prst="line">
            <a:avLst/>
          </a:prstGeom>
          <a:ln w="412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7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4408" y="311498"/>
            <a:ext cx="6065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ΠΡΙΣΜΑΤΑ ΟΛΙΚΗΣ ΑΝΑΚΛΑΣΗΣ</a:t>
            </a:r>
            <a:endParaRPr lang="en-US" sz="3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304" y="1489392"/>
            <a:ext cx="580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κύρια τομή=ορθογώνιο ισοσκελές τρίγωνο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908053" y="1489392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α</a:t>
            </a:r>
            <a:r>
              <a:rPr lang="el-GR" sz="2400" baseline="-25000" dirty="0" smtClean="0"/>
              <a:t>ορ</a:t>
            </a:r>
            <a:r>
              <a:rPr lang="el-GR" sz="2400" dirty="0" smtClean="0"/>
              <a:t> &lt; 45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2" y="3014183"/>
            <a:ext cx="2501351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567" y="3014183"/>
            <a:ext cx="2213207" cy="2194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7015"/>
          <a:stretch/>
        </p:blipFill>
        <p:spPr>
          <a:xfrm>
            <a:off x="7103716" y="3014183"/>
            <a:ext cx="4796435" cy="1517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087" y="4888703"/>
            <a:ext cx="511512" cy="320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402" y="5351590"/>
            <a:ext cx="32824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/>
              <a:t>προσπίπτουσα παρ/λη δέσμη</a:t>
            </a:r>
          </a:p>
          <a:p>
            <a:pPr algn="ctr"/>
            <a:r>
              <a:rPr lang="el-GR" sz="2000" dirty="0" smtClean="0"/>
              <a:t> </a:t>
            </a:r>
            <a:r>
              <a:rPr lang="el-GR" sz="2800" b="1" dirty="0" smtClean="0"/>
              <a:t>ꓕ</a:t>
            </a:r>
            <a:r>
              <a:rPr lang="el-GR" sz="2000" dirty="0" smtClean="0"/>
              <a:t> </a:t>
            </a:r>
          </a:p>
          <a:p>
            <a:pPr algn="ctr"/>
            <a:r>
              <a:rPr lang="el-GR" sz="2000" dirty="0" smtClean="0"/>
              <a:t>μία κάθετη πλευρά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970511" y="5413146"/>
            <a:ext cx="3282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προσπίπτουσα παρ/λη </a:t>
            </a:r>
            <a:r>
              <a:rPr lang="el-GR" sz="2000" dirty="0"/>
              <a:t>δέσμη</a:t>
            </a:r>
          </a:p>
          <a:p>
            <a:pPr algn="ctr"/>
            <a:r>
              <a:rPr lang="el-GR" sz="2000" dirty="0" smtClean="0"/>
              <a:t> </a:t>
            </a:r>
            <a:r>
              <a:rPr lang="el-GR" sz="2000" b="1" dirty="0" smtClean="0"/>
              <a:t>// </a:t>
            </a:r>
            <a:endParaRPr lang="el-GR" sz="2000" b="1" dirty="0"/>
          </a:p>
          <a:p>
            <a:pPr algn="ctr"/>
            <a:r>
              <a:rPr lang="el-GR" sz="2000" dirty="0"/>
              <a:t>υποτείνουσα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30038" y="5351590"/>
            <a:ext cx="32824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 smtClean="0"/>
              <a:t>προσπίπτουσα παρ/λη δέσμη</a:t>
            </a:r>
          </a:p>
          <a:p>
            <a:pPr algn="ctr"/>
            <a:r>
              <a:rPr lang="el-GR" sz="2000" dirty="0" smtClean="0"/>
              <a:t> </a:t>
            </a:r>
            <a:r>
              <a:rPr lang="el-GR" sz="2800" b="1" dirty="0" smtClean="0"/>
              <a:t>ꓕ</a:t>
            </a:r>
            <a:r>
              <a:rPr lang="el-GR" sz="2000" dirty="0" smtClean="0"/>
              <a:t> </a:t>
            </a:r>
          </a:p>
          <a:p>
            <a:pPr algn="ctr"/>
            <a:r>
              <a:rPr lang="el-GR" sz="2000" dirty="0" smtClean="0"/>
              <a:t>υποτείνουσα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82804" y="2141975"/>
            <a:ext cx="11053187" cy="0"/>
          </a:xfrm>
          <a:prstGeom prst="line">
            <a:avLst/>
          </a:prstGeom>
          <a:ln w="412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2804" y="1319685"/>
            <a:ext cx="11053187" cy="0"/>
          </a:xfrm>
          <a:prstGeom prst="line">
            <a:avLst/>
          </a:prstGeom>
          <a:ln w="412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99196" y="2439199"/>
            <a:ext cx="2431948" cy="369332"/>
          </a:xfrm>
          <a:prstGeom prst="rect">
            <a:avLst/>
          </a:prstGeom>
          <a:noFill/>
          <a:ln w="22225">
            <a:solidFill>
              <a:srgbClr val="4065A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(β) πρίσμα αναστροφής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208817" y="2808531"/>
            <a:ext cx="0" cy="548640"/>
          </a:xfrm>
          <a:prstGeom prst="straightConnector1">
            <a:avLst/>
          </a:prstGeom>
          <a:ln w="76200">
            <a:solidFill>
              <a:srgbClr val="4065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6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925" y="4987319"/>
            <a:ext cx="4295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Zátonyi</a:t>
            </a:r>
            <a:r>
              <a:rPr lang="en-US" sz="1200" dirty="0"/>
              <a:t> </a:t>
            </a:r>
            <a:r>
              <a:rPr lang="en-US" sz="1200" dirty="0" err="1"/>
              <a:t>Sándor</a:t>
            </a:r>
            <a:r>
              <a:rPr lang="en-US" sz="1200" dirty="0"/>
              <a:t>, (</a:t>
            </a:r>
            <a:r>
              <a:rPr lang="en-US" sz="1200" dirty="0" err="1"/>
              <a:t>ifj</a:t>
            </a:r>
            <a:r>
              <a:rPr lang="en-US" sz="1200" dirty="0"/>
              <a:t>) </a:t>
            </a:r>
            <a:r>
              <a:rPr lang="en-US" sz="1200" dirty="0" err="1"/>
              <a:t>Fizped</a:t>
            </a:r>
            <a:r>
              <a:rPr lang="en-US" sz="1200" dirty="0"/>
              <a:t> - Own work, CC BY-SA 3.0, https://commons.wikimedia.org/w/index.php?curid=12159121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4" y="1881191"/>
            <a:ext cx="3341881" cy="2669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47975" y="4887985"/>
            <a:ext cx="4448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Fred the Oyster, CC BY-SA 4.0, https://commons.wikimedia.org/w/index.php?curid=35061268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83" y="1946294"/>
            <a:ext cx="2465353" cy="256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500" y="1881191"/>
            <a:ext cx="3923986" cy="2559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598" y="359257"/>
            <a:ext cx="3209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ΠΡΙΣΜΑΤΑ </a:t>
            </a:r>
            <a:r>
              <a:rPr lang="en-US" sz="3200" dirty="0" smtClean="0"/>
              <a:t>PORRO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207441" y="1344052"/>
            <a:ext cx="2185085" cy="369332"/>
          </a:xfrm>
          <a:prstGeom prst="rect">
            <a:avLst/>
          </a:prstGeom>
          <a:noFill/>
          <a:ln w="22225">
            <a:solidFill>
              <a:srgbClr val="4065A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πρίσμα αναστροφής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51018" y="1330736"/>
            <a:ext cx="2185085" cy="369332"/>
          </a:xfrm>
          <a:prstGeom prst="rect">
            <a:avLst/>
          </a:prstGeom>
          <a:noFill/>
          <a:ln w="22225">
            <a:solidFill>
              <a:srgbClr val="4065A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πρίσμα αναστροφής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75041" y="1344052"/>
            <a:ext cx="1661609" cy="369332"/>
          </a:xfrm>
          <a:prstGeom prst="rect">
            <a:avLst/>
          </a:prstGeom>
          <a:noFill/>
          <a:ln w="22225">
            <a:solidFill>
              <a:srgbClr val="4065A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πρίσματα </a:t>
            </a:r>
            <a:r>
              <a:rPr lang="en-US" dirty="0" err="1" smtClean="0"/>
              <a:t>Porro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6847975" y="2449284"/>
            <a:ext cx="1152525" cy="312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479" y="1817938"/>
            <a:ext cx="4000499" cy="3400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787" y="2030299"/>
            <a:ext cx="3901954" cy="3188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6991" y="5507830"/>
            <a:ext cx="4027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https://sciencyscience-refraction.weebly.com/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4697" y="1249761"/>
            <a:ext cx="3281668" cy="461665"/>
          </a:xfrm>
          <a:prstGeom prst="rect">
            <a:avLst/>
          </a:prstGeom>
          <a:noFill/>
          <a:ln>
            <a:solidFill>
              <a:srgbClr val="4065A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r>
              <a:rPr lang="el-GR" sz="2400" baseline="-25000" dirty="0" smtClean="0"/>
              <a:t>διαμ.</a:t>
            </a:r>
            <a:r>
              <a:rPr lang="el-GR" sz="2400" dirty="0" smtClean="0"/>
              <a:t>=2.42 </a:t>
            </a:r>
            <a:r>
              <a:rPr lang="el-GR" sz="2400" dirty="0" smtClean="0">
                <a:latin typeface="Arial Black" panose="020B0A04020102020204" pitchFamily="34" charset="0"/>
              </a:rPr>
              <a:t>→ </a:t>
            </a:r>
            <a:r>
              <a:rPr lang="el-GR" sz="2400" dirty="0" smtClean="0"/>
              <a:t>αορ≈24.4</a:t>
            </a:r>
            <a:r>
              <a:rPr lang="el-GR" sz="2400" dirty="0" smtClean="0">
                <a:cs typeface="Arial" panose="020B0604020202020204" pitchFamily="34" charset="0"/>
              </a:rPr>
              <a:t>°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822723" y="335311"/>
            <a:ext cx="218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ΤΟ ΔΙΑΜΑΝΤΙ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75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28" y="1744069"/>
            <a:ext cx="1134313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5110" y="6246574"/>
            <a:ext cx="68235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https://www.physics.wisc.edu/ingersollmuseum/exhibits/opticscolor/3mirrors/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7005" y="108155"/>
            <a:ext cx="2952411" cy="830997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el-GR" sz="48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ΚΑΤΟΠΤΡΑ 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5035" y="108155"/>
            <a:ext cx="1712612" cy="9135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388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6392" y="1487541"/>
            <a:ext cx="166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ΕΠΙΠΕΔΑ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0858" y="1487542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ΣΦΑΙΡΙΚΑ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1337" y="221447"/>
            <a:ext cx="10747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 smtClean="0"/>
              <a:t>ΚΑΤΟΠΤΡΑ : </a:t>
            </a:r>
            <a:r>
              <a:rPr lang="el-GR" sz="2400" dirty="0">
                <a:solidFill>
                  <a:prstClr val="black"/>
                </a:solidFill>
              </a:rPr>
              <a:t>Λείες – στιλπνές επιφάνειες που ανακλούν το προσπίπτον φως</a:t>
            </a:r>
            <a:r>
              <a:rPr lang="el-GR" sz="4000" dirty="0" smtClean="0"/>
              <a:t>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555" y="2624803"/>
            <a:ext cx="2976409" cy="2976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92" y="2267284"/>
            <a:ext cx="3705014" cy="3803815"/>
          </a:xfrm>
          <a:prstGeom prst="rect">
            <a:avLst/>
          </a:prstGeom>
        </p:spPr>
      </p:pic>
      <p:pic>
        <p:nvPicPr>
          <p:cNvPr id="6146" name="Picture 2" descr="κατασκευή κοίλου κατόπτρου - Mastrovox - AstroVo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r="10932"/>
          <a:stretch/>
        </p:blipFill>
        <p:spPr bwMode="auto">
          <a:xfrm>
            <a:off x="5158765" y="2624803"/>
            <a:ext cx="3076769" cy="304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67836" y="5824588"/>
            <a:ext cx="10058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ΚΟΙΛΑ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010558" y="5798531"/>
            <a:ext cx="99007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400" b="1" dirty="0" smtClean="0"/>
              <a:t>ΚΥΡΤΑ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37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565" y="2714529"/>
            <a:ext cx="4563525" cy="2095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978" y="4666754"/>
            <a:ext cx="3755609" cy="1917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1" y="1010289"/>
            <a:ext cx="5447095" cy="1944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7937" y="125660"/>
            <a:ext cx="6680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/>
              <a:t>ΑΝΑΚΛΑΣΗ ΣΕ ΕΠΙΠΕΔΑ ΚΑΤΟΠΤΡΑ</a:t>
            </a:r>
            <a:endParaRPr lang="en-US" sz="3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8558043" y="748679"/>
            <a:ext cx="3369350" cy="3132043"/>
            <a:chOff x="8558043" y="748679"/>
            <a:chExt cx="3369350" cy="313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77" r="30316"/>
            <a:stretch/>
          </p:blipFill>
          <p:spPr>
            <a:xfrm>
              <a:off x="8558043" y="748679"/>
              <a:ext cx="3369350" cy="313204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72426" y="748679"/>
              <a:ext cx="934871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α = β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088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95" y="1514457"/>
            <a:ext cx="5973844" cy="32918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88981" y="291721"/>
            <a:ext cx="3929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/>
              <a:t>ΕΠΙΠΕΔΑ ΚΑΤΟΠΤΡΑ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9318" y="1729127"/>
            <a:ext cx="378930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b="1" dirty="0" smtClean="0"/>
              <a:t>Α</a:t>
            </a:r>
            <a:r>
              <a:rPr lang="el-GR" sz="2000" dirty="0" smtClean="0"/>
              <a:t> : φωτεινό σημειακό </a:t>
            </a:r>
            <a:r>
              <a:rPr lang="el-GR" sz="2000" b="1" dirty="0" smtClean="0"/>
              <a:t>αντικείμενο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82364" y="2095743"/>
            <a:ext cx="1277322" cy="25588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9318" y="4606242"/>
            <a:ext cx="2803011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b="1" dirty="0" smtClean="0"/>
              <a:t>Α΄</a:t>
            </a:r>
            <a:r>
              <a:rPr lang="el-GR" sz="2000" dirty="0" smtClean="0"/>
              <a:t>: </a:t>
            </a:r>
            <a:r>
              <a:rPr lang="el-GR" sz="2000" b="1" dirty="0" smtClean="0"/>
              <a:t>είδωλο (φανταστικό)</a:t>
            </a:r>
            <a:endParaRPr lang="en-US" sz="20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962329" y="4536326"/>
            <a:ext cx="2041311" cy="16946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097" y="5645999"/>
            <a:ext cx="492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 = β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→ τριγ. ΑΝΟ</a:t>
            </a:r>
            <a:r>
              <a:rPr lang="el-GR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τριγ.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Α΄ΝΟ</a:t>
            </a:r>
            <a:r>
              <a:rPr lang="el-GR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64769" y="5553415"/>
            <a:ext cx="1709122" cy="584775"/>
          </a:xfrm>
          <a:prstGeom prst="rect">
            <a:avLst/>
          </a:prstGeom>
          <a:ln w="635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ΑΝ = Α΄Ν</a:t>
            </a:r>
            <a:endParaRPr lang="en-US" sz="3200" dirty="0"/>
          </a:p>
        </p:txBody>
      </p:sp>
      <p:sp>
        <p:nvSpPr>
          <p:cNvPr id="19" name="Down Arrow 18"/>
          <p:cNvSpPr/>
          <p:nvPr/>
        </p:nvSpPr>
        <p:spPr>
          <a:xfrm rot="16200000">
            <a:off x="6025390" y="5258250"/>
            <a:ext cx="421752" cy="1277076"/>
          </a:xfrm>
          <a:prstGeom prst="downArrow">
            <a:avLst>
              <a:gd name="adj1" fmla="val 39474"/>
              <a:gd name="adj2" fmla="val 50000"/>
            </a:avLst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e 6"/>
          <p:cNvSpPr/>
          <p:nvPr/>
        </p:nvSpPr>
        <p:spPr>
          <a:xfrm rot="1313191">
            <a:off x="4699277" y="2009070"/>
            <a:ext cx="761321" cy="791305"/>
          </a:xfrm>
          <a:prstGeom prst="pie">
            <a:avLst>
              <a:gd name="adj1" fmla="val 913879"/>
              <a:gd name="adj2" fmla="val 4036230"/>
            </a:avLst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e 8"/>
          <p:cNvSpPr/>
          <p:nvPr/>
        </p:nvSpPr>
        <p:spPr>
          <a:xfrm rot="16200000">
            <a:off x="4622737" y="4096209"/>
            <a:ext cx="914400" cy="914400"/>
          </a:xfrm>
          <a:prstGeom prst="pie">
            <a:avLst>
              <a:gd name="adj1" fmla="val 0"/>
              <a:gd name="adj2" fmla="val 290784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74834" y="5153304"/>
            <a:ext cx="2448290" cy="1384995"/>
          </a:xfrm>
          <a:prstGeom prst="rect">
            <a:avLst/>
          </a:prstGeom>
          <a:gradFill>
            <a:gsLst>
              <a:gs pos="75000">
                <a:srgbClr val="FFD887">
                  <a:lumMod val="45000"/>
                  <a:lumOff val="55000"/>
                  <a:alpha val="64000"/>
                </a:srgbClr>
              </a:gs>
              <a:gs pos="7000">
                <a:srgbClr val="FFDB95"/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Α΄: συμμετρικό του Α ως προς το κάτοπτρο (Κ)</a:t>
            </a:r>
            <a:endParaRPr lang="en-US" sz="28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92" y="1611069"/>
            <a:ext cx="944962" cy="96934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103888" y="1563462"/>
            <a:ext cx="191923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θέση Α΄ ίδια  ανεξάρτητα από θέση παρατηρητή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7" grpId="0" animBg="1"/>
      <p:bldP spid="9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830" y="2073464"/>
            <a:ext cx="4751749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66" y="2073464"/>
            <a:ext cx="467586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271" y="395211"/>
            <a:ext cx="118284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600" dirty="0" smtClean="0"/>
              <a:t>Σε επίπεδο κάτοπτρο: είδωλο – αντικείμενο </a:t>
            </a:r>
            <a:r>
              <a:rPr lang="el-GR" sz="2600" b="1" dirty="0" smtClean="0"/>
              <a:t>Α΄- Α</a:t>
            </a:r>
            <a:r>
              <a:rPr lang="el-GR" sz="2600" dirty="0" smtClean="0"/>
              <a:t> συμμετρικά ως προς το κάτοπτρο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1543337" y="1610966"/>
            <a:ext cx="2720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αποκλίνουσα δέσμη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9455" y="5566898"/>
            <a:ext cx="2988510" cy="400110"/>
          </a:xfrm>
          <a:prstGeom prst="rect">
            <a:avLst/>
          </a:prstGeom>
          <a:solidFill>
            <a:srgbClr val="F8D4B4"/>
          </a:solidFill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Α</a:t>
            </a:r>
            <a:r>
              <a:rPr lang="el-GR" sz="2000" dirty="0" smtClean="0"/>
              <a:t>: πραγματικό αντικείμενο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453103" y="6035623"/>
            <a:ext cx="2570384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b="1" dirty="0" smtClean="0"/>
              <a:t>Α΄</a:t>
            </a:r>
            <a:r>
              <a:rPr lang="el-GR" sz="2000" dirty="0" smtClean="0"/>
              <a:t>: φανταστικό είδωλο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208747" y="5572424"/>
            <a:ext cx="2983253" cy="400110"/>
          </a:xfrm>
          <a:prstGeom prst="rect">
            <a:avLst/>
          </a:prstGeom>
          <a:solidFill>
            <a:srgbClr val="F8D4B4"/>
          </a:solidFill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Α</a:t>
            </a:r>
            <a:r>
              <a:rPr lang="el-GR" sz="2000" dirty="0" smtClean="0"/>
              <a:t>: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φανταστικό 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1830" y="6035623"/>
            <a:ext cx="2634376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Α΄</a:t>
            </a:r>
            <a:r>
              <a:rPr lang="el-GR" sz="2000" dirty="0" smtClean="0"/>
              <a:t>: </a:t>
            </a:r>
            <a:r>
              <a:rPr lang="el-GR" sz="2000" b="1" dirty="0" smtClean="0"/>
              <a:t>πραγματικό</a:t>
            </a:r>
            <a:r>
              <a:rPr lang="el-GR" sz="2000" dirty="0" smtClean="0"/>
              <a:t> είδωλο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67497" y="1610966"/>
            <a:ext cx="2680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συγκλίνουσα δέσμη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590760" y="4120275"/>
            <a:ext cx="426105" cy="1915349"/>
          </a:xfrm>
          <a:prstGeom prst="straightConnector1">
            <a:avLst/>
          </a:prstGeom>
          <a:ln w="41275">
            <a:solidFill>
              <a:schemeClr val="accent6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32252" y="4120275"/>
            <a:ext cx="428625" cy="1446623"/>
          </a:xfrm>
          <a:prstGeom prst="straightConnector1">
            <a:avLst/>
          </a:prstGeom>
          <a:ln w="41275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927848" y="4219180"/>
            <a:ext cx="201072" cy="1816443"/>
          </a:xfrm>
          <a:prstGeom prst="straightConnector1">
            <a:avLst/>
          </a:prstGeom>
          <a:ln w="41275">
            <a:solidFill>
              <a:schemeClr val="accent6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0256108" y="4074909"/>
            <a:ext cx="895998" cy="1491989"/>
          </a:xfrm>
          <a:prstGeom prst="straightConnector1">
            <a:avLst/>
          </a:prstGeom>
          <a:ln w="41275">
            <a:solidFill>
              <a:schemeClr val="tx1">
                <a:lumMod val="75000"/>
                <a:lumOff val="2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9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60540" y="282248"/>
                <a:ext cx="9686611" cy="3384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800" dirty="0" smtClean="0">
                    <a:solidFill>
                      <a:srgbClr val="C00000"/>
                    </a:solidFill>
                  </a:rPr>
                  <a:t>Χαρακτηριστικά μεγέθη στους φακούς: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Εστιακή απόσταση   </a:t>
                </a:r>
                <a:r>
                  <a:rPr lang="en-US" sz="2800" i="1" dirty="0" smtClean="0">
                    <a:solidFill>
                      <a:prstClr val="black"/>
                    </a:solidFill>
                  </a:rPr>
                  <a:t>f</a:t>
                </a:r>
                <a:endParaRPr lang="en-US" sz="2400" i="1" dirty="0" smtClean="0">
                  <a:solidFill>
                    <a:prstClr val="black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Οπτική ισχύς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: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 	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 [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μονάδα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1Dpt=1/1m]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prstClr val="black"/>
                    </a:solidFill>
                  </a:rPr>
                  <a:t>Εγκάρσια Γραμμική Μεγέθυνση </a:t>
                </a:r>
                <a14:m>
                  <m:oMath xmlns:m="http://schemas.openxmlformats.org/officeDocument/2006/math">
                    <m:r>
                      <a:rPr lang="el-GR" sz="2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prstClr val="black"/>
                    </a:solidFill>
                  </a:rPr>
                  <a:t>:	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40" y="282248"/>
                <a:ext cx="9686611" cy="3384709"/>
              </a:xfrm>
              <a:prstGeom prst="rect">
                <a:avLst/>
              </a:prstGeom>
              <a:blipFill rotWithShape="0">
                <a:blip r:embed="rId2"/>
                <a:stretch>
                  <a:fillRect l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 flipH="1">
                <a:off x="660540" y="3899457"/>
                <a:ext cx="6546000" cy="247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800" dirty="0" smtClean="0">
                    <a:solidFill>
                      <a:srgbClr val="0070C0"/>
                    </a:solidFill>
                  </a:rPr>
                  <a:t>Σχέσεις προσδιορισμού θέσης ειδώλου:</a:t>
                </a:r>
              </a:p>
              <a:p>
                <a:endParaRPr lang="el-GR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srgbClr val="FFC000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Gauss: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΄</m:t>
                        </m:r>
                      </m:den>
                    </m:f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srgbClr val="D3494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Newton: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0540" y="3899457"/>
                <a:ext cx="6546000" cy="2475165"/>
              </a:xfrm>
              <a:prstGeom prst="rect">
                <a:avLst/>
              </a:prstGeom>
              <a:blipFill rotWithShape="0">
                <a:blip r:embed="rId3"/>
                <a:stretch>
                  <a:fillRect l="-1955" t="-2463" b="-7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62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895" y="1924757"/>
            <a:ext cx="3980654" cy="2833741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843697" y="3262745"/>
            <a:ext cx="1950790" cy="2013466"/>
            <a:chOff x="5600148" y="4717447"/>
            <a:chExt cx="1950790" cy="20134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6542" t="20433"/>
            <a:stretch/>
          </p:blipFill>
          <p:spPr>
            <a:xfrm>
              <a:off x="5623406" y="4902113"/>
              <a:ext cx="1904275" cy="1828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00148" y="4717447"/>
              <a:ext cx="1950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εναντιομορφισμός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3261" y="318668"/>
            <a:ext cx="9805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Πώς βρίσκουμε το είδωλο μη-σημειακού αντικειμένου σε επίπεδο κάτοπτρο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72815" y="5580537"/>
            <a:ext cx="6338711" cy="461665"/>
          </a:xfrm>
          <a:prstGeom prst="rect">
            <a:avLst/>
          </a:prstGeom>
          <a:ln w="635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dirty="0" smtClean="0"/>
              <a:t>Α΄Β΄: συμμετρικό του ΑΒ ως προς το κάτοπτρο (Κ)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64083" y="1084659"/>
            <a:ext cx="5389564" cy="3679348"/>
            <a:chOff x="664083" y="1084659"/>
            <a:chExt cx="5389564" cy="36793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083" y="1084659"/>
              <a:ext cx="5389564" cy="36793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67371" y="2757652"/>
              <a:ext cx="3064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Ν</a:t>
              </a:r>
              <a:endParaRPr lang="en-US" sz="1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12685" y="2770444"/>
              <a:ext cx="3289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endParaRPr lang="en-US" sz="1400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93261" y="5580537"/>
            <a:ext cx="3084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ΑΝ = Α΄</a:t>
            </a:r>
            <a:r>
              <a:rPr lang="el-GR" sz="2400" dirty="0" smtClean="0"/>
              <a:t>Ν  &amp; </a:t>
            </a:r>
            <a:r>
              <a:rPr lang="el-GR" sz="2400" dirty="0"/>
              <a:t>ΑΜ = Α΄</a:t>
            </a:r>
            <a:r>
              <a:rPr lang="el-GR" sz="2400" dirty="0" smtClean="0"/>
              <a:t>Μ </a:t>
            </a:r>
            <a:endParaRPr lang="en-US" sz="2400" dirty="0"/>
          </a:p>
        </p:txBody>
      </p:sp>
      <p:sp>
        <p:nvSpPr>
          <p:cNvPr id="15" name="Down Arrow 14"/>
          <p:cNvSpPr/>
          <p:nvPr/>
        </p:nvSpPr>
        <p:spPr>
          <a:xfrm rot="16200000">
            <a:off x="3998536" y="5172831"/>
            <a:ext cx="421752" cy="1277076"/>
          </a:xfrm>
          <a:prstGeom prst="downArrow">
            <a:avLst>
              <a:gd name="adj1" fmla="val 39474"/>
              <a:gd name="adj2" fmla="val 50000"/>
            </a:avLst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21895" y="1061090"/>
            <a:ext cx="2371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u="sng" dirty="0" smtClean="0"/>
              <a:t>!! προσοχή : 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93126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542" t="23436"/>
          <a:stretch/>
        </p:blipFill>
        <p:spPr>
          <a:xfrm>
            <a:off x="739891" y="4421275"/>
            <a:ext cx="2304779" cy="2129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788" y="1687923"/>
            <a:ext cx="9714457" cy="2659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58" y="566734"/>
            <a:ext cx="331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εναντιομορφισμός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09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947" y="1435354"/>
            <a:ext cx="3294044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75" y="1435354"/>
            <a:ext cx="3294044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2891" y="345670"/>
            <a:ext cx="331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εναντιομορφισμός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37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414" y="1263415"/>
            <a:ext cx="10482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/>
              <a:t>Το είδωλο από επίπεδο κάτοπτρο: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Είναι φανταστικό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Απέχει από το κάτοπτρο όσο και το αντικείμενο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Έχει το ίδιο μέγεθος με το αντικείμενο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Διατηρεί</a:t>
            </a:r>
            <a:r>
              <a:rPr lang="el-GR" sz="2400" dirty="0" smtClean="0"/>
              <a:t> τον προσανατολισμό </a:t>
            </a:r>
            <a:r>
              <a:rPr lang="el-GR" sz="2400" b="1" dirty="0" smtClean="0"/>
              <a:t>πάνω-κάτω </a:t>
            </a:r>
            <a:r>
              <a:rPr lang="el-GR" sz="2400" dirty="0" smtClean="0"/>
              <a:t>(κατακόρυφο) και </a:t>
            </a:r>
            <a:r>
              <a:rPr lang="el-GR" sz="2400" b="1" dirty="0" smtClean="0"/>
              <a:t>αριστερά – δεξιά </a:t>
            </a:r>
            <a:r>
              <a:rPr lang="el-GR" sz="2400" dirty="0" smtClean="0"/>
              <a:t> </a:t>
            </a:r>
            <a:r>
              <a:rPr lang="el-GR" sz="2400" u="sng" dirty="0" smtClean="0"/>
              <a:t>αλλά έχει αντιστροφή μπρος –πίσω</a:t>
            </a:r>
            <a:r>
              <a:rPr lang="el-GR" sz="2400" dirty="0"/>
              <a:t> </a:t>
            </a:r>
            <a:r>
              <a:rPr lang="el-GR" sz="2400" smtClean="0"/>
              <a:t>(</a:t>
            </a:r>
            <a:r>
              <a:rPr lang="el-GR" sz="2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εναντιομορφισμός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05414" y="354648"/>
            <a:ext cx="3399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ΣΥΜΕΡΑΣΜΑΤΙΚΑ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14978" y="5265336"/>
            <a:ext cx="11696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u="sng" dirty="0" smtClean="0"/>
              <a:t>Ερώτηση</a:t>
            </a:r>
            <a:r>
              <a:rPr lang="el-GR" sz="2000" dirty="0" smtClean="0"/>
              <a:t>: </a:t>
            </a:r>
          </a:p>
          <a:p>
            <a:r>
              <a:rPr lang="el-GR" sz="2000" dirty="0" smtClean="0"/>
              <a:t>Άνθρωπος ύψους 1.80</a:t>
            </a:r>
            <a:r>
              <a:rPr lang="en-US" sz="2000" dirty="0" smtClean="0"/>
              <a:t>m</a:t>
            </a:r>
            <a:r>
              <a:rPr lang="el-GR" sz="2000" dirty="0" smtClean="0"/>
              <a:t> στέκεται σε απόσταση 1</a:t>
            </a:r>
            <a:r>
              <a:rPr lang="en-US" sz="2000" dirty="0" smtClean="0"/>
              <a:t>m</a:t>
            </a:r>
            <a:r>
              <a:rPr lang="el-GR" sz="2000" dirty="0" smtClean="0"/>
              <a:t> από κατακόρυφο καθρέφτη και παρατηρεί το είδωλό του.</a:t>
            </a:r>
          </a:p>
          <a:p>
            <a:r>
              <a:rPr lang="el-GR" sz="2000" dirty="0" smtClean="0"/>
              <a:t>Σε πόση απόσταση από τον άνθρωπο σχηματίζεται το είδωλό του; Πόσο ύψος έχει το είδωλο;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069" y="114158"/>
            <a:ext cx="4669528" cy="31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748" y="274808"/>
            <a:ext cx="1117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Ποιό είναι το ελάχιστο ύψος που πρέπει να έχει κατακόρυφο επίπεδο κάτοπτρο ώστε ένα άτομο ύψους 1.78</a:t>
            </a:r>
            <a:r>
              <a:rPr lang="en-US" sz="2400" dirty="0" smtClean="0"/>
              <a:t>m</a:t>
            </a:r>
            <a:r>
              <a:rPr lang="el-GR" sz="2400" dirty="0" smtClean="0"/>
              <a:t>  να μπορεί να δει ολόκληρο το είδωλό του μέσα σε αυτό;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2214068" y="2084832"/>
            <a:ext cx="1930400" cy="3210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10747" y="1473200"/>
            <a:ext cx="152400" cy="356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6318958" y="2085133"/>
            <a:ext cx="1930400" cy="3210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7500" y="5041900"/>
            <a:ext cx="7899400" cy="254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53316" y="3030999"/>
            <a:ext cx="0" cy="2010900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153316" y="4953000"/>
            <a:ext cx="195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08331" y="467256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28906" y="4953000"/>
            <a:ext cx="195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13352" y="467256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l-GR" dirty="0" smtClean="0"/>
              <a:t>΄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75004" y="4032371"/>
            <a:ext cx="4762" cy="91440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340308" y="4026121"/>
            <a:ext cx="1739835" cy="92191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3133725" y="3028951"/>
            <a:ext cx="3852612" cy="1924049"/>
            <a:chOff x="3133725" y="3257551"/>
            <a:chExt cx="3852612" cy="1924049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3153316" y="3264568"/>
              <a:ext cx="3833021" cy="1917032"/>
            </a:xfrm>
            <a:prstGeom prst="line">
              <a:avLst/>
            </a:prstGeom>
            <a:ln w="158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3567114" y="3472752"/>
              <a:ext cx="1497011" cy="750332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3133725" y="3257551"/>
              <a:ext cx="638175" cy="31908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3424973" y="4014216"/>
            <a:ext cx="16551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4108254" y="3563643"/>
            <a:ext cx="532482" cy="555519"/>
            <a:chOff x="4108254" y="3792243"/>
            <a:chExt cx="532482" cy="555519"/>
          </a:xfrm>
        </p:grpSpPr>
        <p:sp>
          <p:nvSpPr>
            <p:cNvPr id="43" name="Arc 42"/>
            <p:cNvSpPr/>
            <p:nvPr/>
          </p:nvSpPr>
          <p:spPr>
            <a:xfrm rot="14181370">
              <a:off x="4096735" y="3803762"/>
              <a:ext cx="555519" cy="532482"/>
            </a:xfrm>
            <a:prstGeom prst="arc">
              <a:avLst/>
            </a:prstGeom>
            <a:ln w="19050"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41442" y="388089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endParaRPr lang="en-US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138859" y="3912567"/>
            <a:ext cx="532482" cy="555519"/>
            <a:chOff x="4138859" y="4141167"/>
            <a:chExt cx="532482" cy="555519"/>
          </a:xfrm>
        </p:grpSpPr>
        <p:sp>
          <p:nvSpPr>
            <p:cNvPr id="44" name="Arc 43"/>
            <p:cNvSpPr/>
            <p:nvPr/>
          </p:nvSpPr>
          <p:spPr>
            <a:xfrm rot="7418630" flipV="1">
              <a:off x="4127340" y="4152686"/>
              <a:ext cx="555519" cy="532482"/>
            </a:xfrm>
            <a:prstGeom prst="arc">
              <a:avLst/>
            </a:prstGeom>
            <a:ln w="19050"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44442" y="4246154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211076" y="4615641"/>
            <a:ext cx="13946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b="1" dirty="0" smtClean="0"/>
              <a:t>Α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915204" y="283087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3745616" y="2834134"/>
            <a:ext cx="1371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589839" y="2682075"/>
            <a:ext cx="1520908" cy="137325"/>
          </a:xfrm>
          <a:prstGeom prst="line">
            <a:avLst/>
          </a:prstGeom>
          <a:ln w="190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3153316" y="2683042"/>
            <a:ext cx="3576347" cy="350219"/>
            <a:chOff x="3153316" y="2911642"/>
            <a:chExt cx="3576347" cy="350219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3153316" y="2911642"/>
              <a:ext cx="3576347" cy="347957"/>
            </a:xfrm>
            <a:prstGeom prst="line">
              <a:avLst/>
            </a:prstGeom>
            <a:ln w="158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589839" y="3070940"/>
              <a:ext cx="1520908" cy="149344"/>
            </a:xfrm>
            <a:prstGeom prst="line">
              <a:avLst/>
            </a:prstGeom>
            <a:ln w="1905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3160072" y="3192523"/>
              <a:ext cx="687654" cy="6933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Arc 65"/>
          <p:cNvSpPr/>
          <p:nvPr/>
        </p:nvSpPr>
        <p:spPr>
          <a:xfrm rot="14181370">
            <a:off x="4065697" y="2858429"/>
            <a:ext cx="202200" cy="117748"/>
          </a:xfrm>
          <a:prstGeom prst="arc">
            <a:avLst/>
          </a:prstGeom>
          <a:ln w="19050" cmpd="dbl">
            <a:solidFill>
              <a:schemeClr val="accent6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/>
          <p:cNvSpPr/>
          <p:nvPr/>
        </p:nvSpPr>
        <p:spPr>
          <a:xfrm rot="7418630" flipV="1">
            <a:off x="4060329" y="2695286"/>
            <a:ext cx="202200" cy="117748"/>
          </a:xfrm>
          <a:prstGeom prst="arc">
            <a:avLst/>
          </a:prstGeom>
          <a:ln w="19050" cmpd="dbl">
            <a:solidFill>
              <a:schemeClr val="accent6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972342" y="4631551"/>
            <a:ext cx="21320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b="1" dirty="0" smtClean="0"/>
              <a:t>Α΄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001942" y="283087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Β΄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49804" y="3701239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Γ</a:t>
            </a:r>
            <a:endParaRPr lang="en-US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5051492" y="4916419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Δ</a:t>
            </a:r>
            <a:endParaRPr lang="en-US" sz="20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4629312" y="1252353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(Κ)</a:t>
            </a:r>
            <a:endParaRPr lang="en-US" sz="24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5017642" y="2480915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Ζ</a:t>
            </a:r>
            <a:endParaRPr lang="en-US" sz="2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6766717" y="1986126"/>
            <a:ext cx="93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είδωλο</a:t>
            </a:r>
            <a:endParaRPr lang="en-US" sz="2000" dirty="0"/>
          </a:p>
        </p:txBody>
      </p:sp>
      <p:sp>
        <p:nvSpPr>
          <p:cNvPr id="76" name="TextBox 75"/>
          <p:cNvSpPr txBox="1"/>
          <p:nvPr/>
        </p:nvSpPr>
        <p:spPr>
          <a:xfrm>
            <a:off x="2466060" y="1989837"/>
            <a:ext cx="1426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αντικείμενο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/>
              <p:cNvSpPr txBox="1"/>
              <p:nvPr/>
            </p:nvSpPr>
            <p:spPr>
              <a:xfrm>
                <a:off x="807816" y="5773512"/>
                <a:ext cx="9205853" cy="754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τριγ. ΒΑΑ΄~ τριγ. ΓΔΑ΄  </a:t>
                </a:r>
                <a:r>
                  <a:rPr lang="el-G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ΓΔ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ΑΒ</m:t>
                        </m:r>
                      </m:den>
                    </m:f>
                    <m:r>
                      <a:rPr lang="el-GR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ΑΑ</m:t>
                        </m:r>
                        <m: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</m:t>
                        </m:r>
                      </m:den>
                    </m:f>
                    <m:groupChr>
                      <m:groupChrPr>
                        <m:chr m:val="⇒"/>
                        <m:pos m:val="top"/>
                        <m:ctrlPr>
                          <a:rPr lang="el-GR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l-GR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groupChr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ΓΔ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ΑΒ</m:t>
                        </m:r>
                      </m:den>
                    </m:f>
                    <m:r>
                      <a:rPr lang="el-GR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l-GR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l-GR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</m:t>
                        </m:r>
                      </m:den>
                    </m:f>
                    <m:r>
                      <a:rPr lang="el-GR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⟹</m:t>
                    </m:r>
                    <m:r>
                      <m:rPr>
                        <m:sty m:val="p"/>
                      </m:rPr>
                      <a:rPr lang="el-G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ΓΔ</m:t>
                    </m:r>
                    <m:r>
                      <a:rPr lang="el-G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ΑΒ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16" y="5773512"/>
                <a:ext cx="9205853" cy="754822"/>
              </a:xfrm>
              <a:prstGeom prst="rect">
                <a:avLst/>
              </a:prstGeom>
              <a:blipFill rotWithShape="0">
                <a:blip r:embed="rId3"/>
                <a:stretch>
                  <a:fillRect l="-728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6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1" grpId="0"/>
      <p:bldP spid="72" grpId="0"/>
      <p:bldP spid="74" grpId="0"/>
      <p:bldP spid="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748" y="274808"/>
            <a:ext cx="11179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Μέσα από το κάτοπτρο ΓΖ ο παρατηρητής μπορεί να δει μόνο τμήμα ΑΒ του σώματός του. Για να μπορεί να δει ολόκληρο το σώμα του πρέπει (</a:t>
            </a:r>
            <a:r>
              <a:rPr lang="en-US" sz="2400" dirty="0" err="1" smtClean="0"/>
              <a:t>i</a:t>
            </a:r>
            <a:r>
              <a:rPr lang="en-US" sz="2400" dirty="0" smtClean="0"/>
              <a:t>) </a:t>
            </a:r>
            <a:r>
              <a:rPr lang="el-GR" sz="2400" dirty="0" smtClean="0"/>
              <a:t>να πλησιάσει τον καθρέφτη; (</a:t>
            </a:r>
            <a:r>
              <a:rPr lang="en-US" sz="2400" dirty="0" smtClean="0"/>
              <a:t>ii) </a:t>
            </a:r>
            <a:r>
              <a:rPr lang="el-GR" sz="2400" dirty="0" smtClean="0"/>
              <a:t>να απομακρυνθεί; </a:t>
            </a:r>
            <a:r>
              <a:rPr lang="en-US" sz="2400" dirty="0" smtClean="0"/>
              <a:t>(iii)</a:t>
            </a:r>
            <a:r>
              <a:rPr lang="el-GR" sz="2400" dirty="0" smtClean="0"/>
              <a:t> τίποτα από τα δύο</a:t>
            </a:r>
            <a:r>
              <a:rPr lang="en-US" sz="2400" dirty="0" smtClean="0"/>
              <a:t>;</a:t>
            </a:r>
            <a:r>
              <a:rPr lang="el-GR" sz="2400" dirty="0" smtClean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4265294" y="2084832"/>
            <a:ext cx="1930400" cy="3210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1973" y="2811284"/>
            <a:ext cx="200476" cy="697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42014" t="50241" r="40972" b="10458"/>
          <a:stretch/>
        </p:blipFill>
        <p:spPr>
          <a:xfrm>
            <a:off x="8370184" y="2085133"/>
            <a:ext cx="1930400" cy="32107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204542" y="3030999"/>
            <a:ext cx="0" cy="2010900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204542" y="4953000"/>
            <a:ext cx="195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59557" y="467256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080132" y="4953000"/>
            <a:ext cx="195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64578" y="467256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l-GR" dirty="0" smtClean="0"/>
              <a:t>΄</a:t>
            </a:r>
            <a:endParaRPr lang="en-US" dirty="0"/>
          </a:p>
        </p:txBody>
      </p:sp>
      <p:sp>
        <p:nvSpPr>
          <p:cNvPr id="43" name="Arc 42" hidden="1"/>
          <p:cNvSpPr/>
          <p:nvPr/>
        </p:nvSpPr>
        <p:spPr>
          <a:xfrm rot="14181370">
            <a:off x="6053737" y="3238032"/>
            <a:ext cx="367027" cy="353699"/>
          </a:xfrm>
          <a:prstGeom prst="arc">
            <a:avLst/>
          </a:prstGeom>
          <a:ln w="1905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 hidden="1"/>
          <p:cNvSpPr txBox="1"/>
          <p:nvPr/>
        </p:nvSpPr>
        <p:spPr>
          <a:xfrm>
            <a:off x="6101299" y="3216310"/>
            <a:ext cx="204653" cy="244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  <p:grpSp>
        <p:nvGrpSpPr>
          <p:cNvPr id="77" name="Group 76" hidden="1"/>
          <p:cNvGrpSpPr/>
          <p:nvPr/>
        </p:nvGrpSpPr>
        <p:grpSpPr>
          <a:xfrm>
            <a:off x="6050731" y="3426468"/>
            <a:ext cx="323094" cy="351500"/>
            <a:chOff x="4138859" y="4141167"/>
            <a:chExt cx="532482" cy="555519"/>
          </a:xfrm>
        </p:grpSpPr>
        <p:sp>
          <p:nvSpPr>
            <p:cNvPr id="44" name="Arc 43"/>
            <p:cNvSpPr/>
            <p:nvPr/>
          </p:nvSpPr>
          <p:spPr>
            <a:xfrm rot="7418630" flipV="1">
              <a:off x="4127340" y="4152686"/>
              <a:ext cx="555519" cy="532482"/>
            </a:xfrm>
            <a:prstGeom prst="arc">
              <a:avLst/>
            </a:prstGeom>
            <a:ln w="19050"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13742" y="4172858"/>
              <a:ext cx="308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965765" y="3806364"/>
            <a:ext cx="19236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b="1" dirty="0" smtClean="0"/>
              <a:t>Α 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966430" y="283087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120370" y="3749040"/>
            <a:ext cx="21320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b="1" dirty="0" smtClean="0"/>
              <a:t>Α΄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9053168" y="283087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Β΄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76503" y="3443190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Γ</a:t>
            </a:r>
            <a:endParaRPr lang="en-US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7102718" y="4916419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Δ</a:t>
            </a:r>
            <a:endParaRPr lang="en-US" sz="20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7002522" y="1897383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(Κ)</a:t>
            </a:r>
            <a:endParaRPr lang="en-US" sz="24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122030" y="2480915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Ζ</a:t>
            </a:r>
            <a:endParaRPr lang="en-US" sz="2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8759039" y="1623814"/>
            <a:ext cx="93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είδωλο</a:t>
            </a:r>
            <a:endParaRPr lang="en-US" sz="2000" dirty="0"/>
          </a:p>
        </p:txBody>
      </p:sp>
      <p:sp>
        <p:nvSpPr>
          <p:cNvPr id="76" name="TextBox 75"/>
          <p:cNvSpPr txBox="1"/>
          <p:nvPr/>
        </p:nvSpPr>
        <p:spPr>
          <a:xfrm>
            <a:off x="3188422" y="1621434"/>
            <a:ext cx="1426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2461670" y="2084832"/>
            <a:ext cx="1930400" cy="32107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560088" y="2084832"/>
            <a:ext cx="1930400" cy="3210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7748" y="5041900"/>
            <a:ext cx="11120378" cy="3618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188422" y="281394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40136" y="27947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560088" y="3507907"/>
            <a:ext cx="6600511" cy="394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484337" y="3032289"/>
            <a:ext cx="5664723" cy="4756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Triangle 26"/>
          <p:cNvSpPr/>
          <p:nvPr/>
        </p:nvSpPr>
        <p:spPr>
          <a:xfrm>
            <a:off x="5211772" y="3036900"/>
            <a:ext cx="2034271" cy="472203"/>
          </a:xfrm>
          <a:prstGeom prst="rtTriangle">
            <a:avLst/>
          </a:pr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204963" y="3032290"/>
            <a:ext cx="3915407" cy="912344"/>
          </a:xfrm>
          <a:prstGeom prst="line">
            <a:avLst/>
          </a:prstGeom>
          <a:ln w="158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5184951" y="3028951"/>
            <a:ext cx="1971891" cy="459511"/>
            <a:chOff x="5184951" y="3028951"/>
            <a:chExt cx="1971891" cy="459511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5627655" y="3131368"/>
              <a:ext cx="1529187" cy="357094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184951" y="3028951"/>
              <a:ext cx="651892" cy="151858"/>
            </a:xfrm>
            <a:prstGeom prst="line">
              <a:avLst/>
            </a:prstGeom>
            <a:ln w="19050">
              <a:solidFill>
                <a:srgbClr val="FFC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ight Triangle 27"/>
          <p:cNvSpPr/>
          <p:nvPr/>
        </p:nvSpPr>
        <p:spPr>
          <a:xfrm>
            <a:off x="3437529" y="3018386"/>
            <a:ext cx="3891976" cy="499713"/>
          </a:xfrm>
          <a:prstGeom prst="rtTriangle">
            <a:avLst/>
          </a:prstGeom>
          <a:solidFill>
            <a:schemeClr val="accent6">
              <a:lumMod val="40000"/>
              <a:lumOff val="60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3369733" y="3028951"/>
            <a:ext cx="3787109" cy="465723"/>
            <a:chOff x="3369733" y="3028951"/>
            <a:chExt cx="3787109" cy="46572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369733" y="3028951"/>
              <a:ext cx="3787109" cy="46572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4200866" y="3131368"/>
              <a:ext cx="578041" cy="8313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ight Triangle 32"/>
          <p:cNvSpPr/>
          <p:nvPr/>
        </p:nvSpPr>
        <p:spPr>
          <a:xfrm>
            <a:off x="1525288" y="3055972"/>
            <a:ext cx="5671497" cy="472084"/>
          </a:xfrm>
          <a:prstGeom prst="rtTriangle">
            <a:avLst/>
          </a:prstGeom>
          <a:solidFill>
            <a:srgbClr val="E3939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436262" y="3534363"/>
            <a:ext cx="0" cy="443804"/>
          </a:xfrm>
          <a:prstGeom prst="line">
            <a:avLst/>
          </a:prstGeom>
          <a:ln w="1905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535738" y="3528056"/>
            <a:ext cx="0" cy="443804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5211772" y="3534363"/>
            <a:ext cx="0" cy="443804"/>
          </a:xfrm>
          <a:prstGeom prst="line">
            <a:avLst/>
          </a:prstGeom>
          <a:ln w="190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3436262" y="3505374"/>
            <a:ext cx="3720580" cy="457843"/>
            <a:chOff x="3436262" y="3505374"/>
            <a:chExt cx="3720580" cy="45784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3436262" y="3505374"/>
              <a:ext cx="3720580" cy="457843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4009926" y="3813022"/>
              <a:ext cx="649810" cy="7317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525289" y="3513713"/>
            <a:ext cx="5664681" cy="463680"/>
            <a:chOff x="1525289" y="3513713"/>
            <a:chExt cx="5664681" cy="463680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1525289" y="3513713"/>
              <a:ext cx="5664681" cy="46368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004339" y="3878446"/>
              <a:ext cx="691755" cy="598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283690" y="20456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3</a:t>
            </a:r>
            <a:endParaRPr lang="en-US" sz="28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5042109" y="205850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1</a:t>
            </a:r>
            <a:endParaRPr lang="en-US" sz="28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3148984" y="20583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2</a:t>
            </a:r>
            <a:endParaRPr lang="en-US" sz="2800" b="1" dirty="0"/>
          </a:p>
        </p:txBody>
      </p:sp>
      <p:grpSp>
        <p:nvGrpSpPr>
          <p:cNvPr id="92" name="Group 91"/>
          <p:cNvGrpSpPr/>
          <p:nvPr/>
        </p:nvGrpSpPr>
        <p:grpSpPr>
          <a:xfrm>
            <a:off x="5217456" y="3513397"/>
            <a:ext cx="2043117" cy="463996"/>
            <a:chOff x="5217456" y="3513397"/>
            <a:chExt cx="2043117" cy="463996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5217456" y="3513397"/>
              <a:ext cx="2043117" cy="463996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926550" y="3675865"/>
              <a:ext cx="644818" cy="14635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>
            <a:off x="7226230" y="3490104"/>
            <a:ext cx="4762" cy="1645920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2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7" grpId="0" animBg="1"/>
      <p:bldP spid="28" grpId="0" animBg="1"/>
      <p:bldP spid="33" grpId="0" animBg="1"/>
      <p:bldP spid="85" grpId="0"/>
      <p:bldP spid="8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2" y="1668776"/>
            <a:ext cx="4981326" cy="4023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91" y="316987"/>
            <a:ext cx="11537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Στροφή</a:t>
            </a:r>
            <a:r>
              <a:rPr lang="el-GR" sz="2000" dirty="0" smtClean="0"/>
              <a:t> επιπέδου κατόπτρου κατά γωνία φ γύρω από άξονα που είναι κάθετος </a:t>
            </a:r>
            <a:r>
              <a:rPr lang="el-GR" sz="2000" dirty="0"/>
              <a:t>στο επίπεδο </a:t>
            </a:r>
            <a:r>
              <a:rPr lang="el-GR" sz="2000" dirty="0" smtClean="0"/>
              <a:t>πρόσπτωσης και διέρχεται: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51022" y="1183199"/>
            <a:ext cx="3565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(Ι) από το άκρο Κ του κατόπτρου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791106" y="1162158"/>
            <a:ext cx="539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(ΙΙ) από το σημείο Ο πρόσπτωσης της φωτεινής ακτίνας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940987" y="1668776"/>
            <a:ext cx="4995398" cy="4023360"/>
            <a:chOff x="5897444" y="2524456"/>
            <a:chExt cx="4041058" cy="32547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7444" y="2524456"/>
              <a:ext cx="4041058" cy="32547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61031" y="4724400"/>
              <a:ext cx="319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Ο</a:t>
              </a:r>
              <a:endParaRPr lang="en-US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1022" y="5934765"/>
            <a:ext cx="11676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Να υπολογιστεί η γωνία που σχηματίζει η ανακλώμενη ακτίνα σε σχέση με τη δ/ση της αρχικής ανακλώμενης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20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42" y="475702"/>
            <a:ext cx="5250878" cy="42410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279" y="355885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(Ι)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737709" y="774602"/>
            <a:ext cx="3502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αρχική θέση κατόπτρου: ΚΛ</a:t>
            </a:r>
            <a:r>
              <a:rPr lang="el-GR" sz="2000" baseline="-25000" dirty="0" smtClean="0"/>
              <a:t>1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     αρχική ανακλώμενη: Ο</a:t>
            </a:r>
            <a:r>
              <a:rPr lang="el-GR" sz="2000" baseline="-25000" dirty="0" smtClean="0"/>
              <a:t>1</a:t>
            </a:r>
            <a:r>
              <a:rPr lang="el-GR" sz="2000" dirty="0" smtClean="0"/>
              <a:t>Γ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64726" y="1661532"/>
            <a:ext cx="3169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νέα θέση κατόπτρου: ΚΛ</a:t>
            </a:r>
            <a:r>
              <a:rPr lang="el-GR" sz="2000" baseline="-25000" dirty="0" smtClean="0"/>
              <a:t>2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     νέα ανακλώμενη: Ο</a:t>
            </a:r>
            <a:r>
              <a:rPr lang="el-GR" sz="2000" baseline="-25000" dirty="0" smtClean="0"/>
              <a:t>2</a:t>
            </a:r>
            <a:r>
              <a:rPr lang="el-GR" sz="2000" dirty="0" smtClean="0"/>
              <a:t>Δ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499420" y="3029209"/>
                <a:ext cx="5204899" cy="40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/>
                  <a:t>ζητούμενη γωνία μεταξύ Ο</a:t>
                </a:r>
                <a:r>
                  <a:rPr lang="el-GR" sz="2000" baseline="-25000" dirty="0" smtClean="0"/>
                  <a:t>1</a:t>
                </a:r>
                <a:r>
                  <a:rPr lang="el-GR" sz="2000" dirty="0" smtClean="0"/>
                  <a:t>Γ &amp; Ο</a:t>
                </a:r>
                <a:r>
                  <a:rPr lang="el-GR" sz="2000" baseline="-25000" dirty="0" smtClean="0"/>
                  <a:t>2</a:t>
                </a:r>
                <a:r>
                  <a:rPr lang="el-GR" sz="2000" dirty="0" smtClean="0"/>
                  <a:t>Δ: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0" smtClean="0">
                            <a:latin typeface="Cambria Math" panose="02040503050406030204" pitchFamily="18" charset="0"/>
                          </a:rPr>
                          <m:t>𝚪𝚬𝚫</m:t>
                        </m:r>
                      </m:e>
                    </m:acc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420" y="3029209"/>
                <a:ext cx="5204899" cy="409599"/>
              </a:xfrm>
              <a:prstGeom prst="rect">
                <a:avLst/>
              </a:prstGeom>
              <a:blipFill rotWithShape="0">
                <a:blip r:embed="rId3"/>
                <a:stretch>
                  <a:fillRect l="-1171" t="-8955" r="-15105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497613" y="4929051"/>
            <a:ext cx="480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τριγ. Ο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ΕΟ</a:t>
            </a:r>
            <a:r>
              <a:rPr lang="el-GR" sz="2400" baseline="-25000" dirty="0" smtClean="0"/>
              <a:t>2   </a:t>
            </a:r>
            <a:r>
              <a:rPr lang="el-GR" sz="2400" dirty="0" smtClean="0"/>
              <a:t>: εξωτ. γωνία  </a:t>
            </a:r>
            <a:r>
              <a:rPr lang="el-GR" sz="2400" b="1" dirty="0" smtClean="0"/>
              <a:t>2β=2α + ω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97613" y="5602991"/>
            <a:ext cx="452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τριγ. Ο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ΜΟ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 : εξωτ. γωνία  </a:t>
            </a:r>
            <a:r>
              <a:rPr lang="el-GR" sz="2400" b="1" dirty="0" smtClean="0"/>
              <a:t>β=α + φ</a:t>
            </a:r>
            <a:endParaRPr lang="en-US" sz="2400" b="1" dirty="0"/>
          </a:p>
        </p:txBody>
      </p:sp>
      <p:sp>
        <p:nvSpPr>
          <p:cNvPr id="15" name="Right Brace 14"/>
          <p:cNvSpPr/>
          <p:nvPr/>
        </p:nvSpPr>
        <p:spPr>
          <a:xfrm>
            <a:off x="6299120" y="5159883"/>
            <a:ext cx="176510" cy="839397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ight Arrow 15"/>
          <p:cNvSpPr/>
          <p:nvPr/>
        </p:nvSpPr>
        <p:spPr>
          <a:xfrm>
            <a:off x="6564425" y="5496848"/>
            <a:ext cx="438154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91374" y="5348748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400" b="1" dirty="0" smtClean="0">
                <a:solidFill>
                  <a:prstClr val="black"/>
                </a:solidFill>
              </a:rPr>
              <a:t>2α + 2φ =2α </a:t>
            </a:r>
            <a:r>
              <a:rPr lang="el-GR" sz="2400" b="1" dirty="0">
                <a:solidFill>
                  <a:prstClr val="black"/>
                </a:solidFill>
              </a:rPr>
              <a:t>+ ω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9370300" y="5496848"/>
            <a:ext cx="438154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892594" y="5348746"/>
            <a:ext cx="998991" cy="461665"/>
          </a:xfrm>
          <a:prstGeom prst="rect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l-GR" sz="2400" b="1" dirty="0" smtClean="0">
                <a:solidFill>
                  <a:prstClr val="black"/>
                </a:solidFill>
              </a:rPr>
              <a:t>ω </a:t>
            </a:r>
            <a:r>
              <a:rPr lang="el-GR" sz="2400" b="1" dirty="0">
                <a:solidFill>
                  <a:prstClr val="black"/>
                </a:solidFill>
              </a:rPr>
              <a:t>=</a:t>
            </a:r>
            <a:r>
              <a:rPr lang="el-GR" sz="2400" b="1" dirty="0" smtClean="0">
                <a:solidFill>
                  <a:prstClr val="black"/>
                </a:solidFill>
              </a:rPr>
              <a:t>2φ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7032" y="251382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(ΙΙ)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747398" y="431414"/>
            <a:ext cx="363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αρχική θέση κατόπτρου: Κ</a:t>
            </a:r>
            <a:r>
              <a:rPr lang="en-US" sz="2000" baseline="-25000" dirty="0" smtClean="0"/>
              <a:t>1</a:t>
            </a:r>
            <a:r>
              <a:rPr lang="el-GR" sz="2000" dirty="0" smtClean="0"/>
              <a:t>Λ</a:t>
            </a:r>
            <a:r>
              <a:rPr lang="el-GR" sz="2000" baseline="-25000" dirty="0" smtClean="0"/>
              <a:t>1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     αρχική ανακλώμενη: ΟΓ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4415" y="1318344"/>
            <a:ext cx="3299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νέα θέση κατόπτρου: Κ</a:t>
            </a:r>
            <a:r>
              <a:rPr lang="en-US" sz="2000" baseline="-25000" dirty="0" smtClean="0"/>
              <a:t>2</a:t>
            </a:r>
            <a:r>
              <a:rPr lang="el-GR" sz="2000" dirty="0" smtClean="0"/>
              <a:t>Λ</a:t>
            </a:r>
            <a:r>
              <a:rPr lang="el-GR" sz="2000" baseline="-25000" dirty="0" smtClean="0"/>
              <a:t>2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     νέα ανακλώμενη: ΟΓ΄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509109" y="2686021"/>
                <a:ext cx="5204899" cy="42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/>
                  <a:t>ζητούμενη γωνία μεταξύ ΟΓ &amp; </a:t>
                </a:r>
                <a:r>
                  <a:rPr lang="el-GR" sz="2000" dirty="0"/>
                  <a:t>ΟΓ΄ </a:t>
                </a:r>
                <a:r>
                  <a:rPr lang="el-GR" sz="2000" dirty="0" smtClean="0"/>
                  <a:t>: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0" smtClean="0">
                            <a:latin typeface="Cambria Math" panose="02040503050406030204" pitchFamily="18" charset="0"/>
                          </a:rPr>
                          <m:t>𝚪𝚶𝚪</m:t>
                        </m:r>
                        <m:r>
                          <a:rPr lang="el-GR" sz="2000" b="1" i="0" smtClean="0">
                            <a:latin typeface="Cambria Math" panose="02040503050406030204" pitchFamily="18" charset="0"/>
                          </a:rPr>
                          <m:t>΄</m:t>
                        </m:r>
                      </m:e>
                    </m:acc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109" y="2686021"/>
                <a:ext cx="5204899" cy="423706"/>
              </a:xfrm>
              <a:prstGeom prst="rect">
                <a:avLst/>
              </a:prstGeom>
              <a:blipFill rotWithShape="0">
                <a:blip r:embed="rId2"/>
                <a:stretch>
                  <a:fillRect l="-1288" t="-10145" r="-14403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89243" y="4577019"/>
                <a:ext cx="7010509" cy="473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αρχική γωνία πρόσπτωσης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𝚨</m:t>
                        </m:r>
                        <m:r>
                          <a:rPr lang="el-GR" sz="2400" b="1">
                            <a:latin typeface="Cambria Math" panose="02040503050406030204" pitchFamily="18" charset="0"/>
                          </a:rPr>
                          <m:t>𝚶</m:t>
                        </m:r>
                        <m:sSub>
                          <m:sSubPr>
                            <m:ctrlP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0" smtClean="0">
                                <a:latin typeface="Cambria Math" panose="02040503050406030204" pitchFamily="18" charset="0"/>
                              </a:rPr>
                              <m:t>𝚳</m:t>
                            </m:r>
                          </m:e>
                          <m:sub>
                            <m: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l-GR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 ⇒</m:t>
                    </m:r>
                    <m:acc>
                      <m:accPr>
                        <m:chr m:val="̂"/>
                        <m:ctrlPr>
                          <a:rPr lang="el-GR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sz="24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𝚳</m:t>
                            </m:r>
                          </m:e>
                          <m:sub>
                            <m:r>
                              <a:rPr lang="el-GR" sz="24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l-GR" sz="2400" b="1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𝚶𝚪</m:t>
                        </m:r>
                      </m:e>
                    </m:acc>
                    <m:r>
                      <a:rPr lang="el-GR" sz="24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US" sz="2400" b="1" dirty="0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43" y="4577019"/>
                <a:ext cx="7010509" cy="473976"/>
              </a:xfrm>
              <a:prstGeom prst="rect">
                <a:avLst/>
              </a:prstGeom>
              <a:blipFill rotWithShape="0">
                <a:blip r:embed="rId3"/>
                <a:stretch>
                  <a:fillRect l="-1391" t="-7692" r="-11739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/>
          <p:cNvSpPr/>
          <p:nvPr/>
        </p:nvSpPr>
        <p:spPr>
          <a:xfrm>
            <a:off x="9222045" y="5557570"/>
            <a:ext cx="141199" cy="746317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ight Arrow 19"/>
          <p:cNvSpPr/>
          <p:nvPr/>
        </p:nvSpPr>
        <p:spPr>
          <a:xfrm>
            <a:off x="9627920" y="5828113"/>
            <a:ext cx="438154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380059" y="5680013"/>
            <a:ext cx="998991" cy="461665"/>
          </a:xfrm>
          <a:prstGeom prst="rect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l-GR" sz="2400" b="1" dirty="0" smtClean="0">
                <a:solidFill>
                  <a:prstClr val="black"/>
                </a:solidFill>
              </a:rPr>
              <a:t>ω </a:t>
            </a:r>
            <a:r>
              <a:rPr lang="el-GR" sz="2400" b="1" dirty="0">
                <a:solidFill>
                  <a:prstClr val="black"/>
                </a:solidFill>
              </a:rPr>
              <a:t>=</a:t>
            </a:r>
            <a:r>
              <a:rPr lang="el-GR" sz="2400" b="1" dirty="0" smtClean="0">
                <a:solidFill>
                  <a:prstClr val="black"/>
                </a:solidFill>
              </a:rPr>
              <a:t>2φ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201477" y="295957"/>
            <a:ext cx="4995398" cy="4023360"/>
            <a:chOff x="5897444" y="2524456"/>
            <a:chExt cx="4041058" cy="32547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7444" y="2524456"/>
              <a:ext cx="4041058" cy="32547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661031" y="4724400"/>
              <a:ext cx="319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Ο</a:t>
              </a:r>
              <a:endParaRPr lang="en-US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889243" y="5304049"/>
                <a:ext cx="7845546" cy="489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νέα γωνία πρόσπτωσης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𝚨</m:t>
                        </m:r>
                        <m:r>
                          <a:rPr lang="el-GR" sz="2400" b="1">
                            <a:latin typeface="Cambria Math" panose="02040503050406030204" pitchFamily="18" charset="0"/>
                          </a:rPr>
                          <m:t>𝚶</m:t>
                        </m:r>
                        <m:sSub>
                          <m:sSubPr>
                            <m:ctrlP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0" smtClean="0">
                                <a:latin typeface="Cambria Math" panose="02040503050406030204" pitchFamily="18" charset="0"/>
                              </a:rPr>
                              <m:t>𝚳</m:t>
                            </m:r>
                          </m:e>
                          <m:sub>
                            <m: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l-GR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 ⇒</m:t>
                    </m:r>
                    <m:acc>
                      <m:accPr>
                        <m:chr m:val="̂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>
                                <a:latin typeface="Cambria Math" panose="02040503050406030204" pitchFamily="18" charset="0"/>
                              </a:rPr>
                              <m:t>𝚳</m:t>
                            </m:r>
                          </m:e>
                          <m:sub>
                            <m: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𝚶𝚪</m:t>
                        </m:r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΄</m:t>
                        </m:r>
                      </m:e>
                    </m:acc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43" y="5304049"/>
                <a:ext cx="7845546" cy="489878"/>
              </a:xfrm>
              <a:prstGeom prst="rect">
                <a:avLst/>
              </a:prstGeom>
              <a:blipFill rotWithShape="0">
                <a:blip r:embed="rId5"/>
                <a:stretch>
                  <a:fillRect l="-1243" t="-3750" b="-2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1527" y="6058948"/>
                <a:ext cx="8825686" cy="489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l-GR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𝚶𝚪</m:t>
                          </m:r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e>
                      </m:acc>
                      <m:r>
                        <a:rPr lang="el-GR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𝚶𝚪</m:t>
                          </m:r>
                          <m:r>
                            <a:rPr lang="el-GR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l-GR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lang="el-GR" sz="2400" b="1">
                              <a:latin typeface="Cambria Math" panose="02040503050406030204" pitchFamily="18" charset="0"/>
                            </a:rPr>
                            <m:t>𝚶𝚪</m:t>
                          </m:r>
                          <m:r>
                            <a:rPr lang="el-GR" sz="2400" b="1">
                              <a:latin typeface="Cambria Math" panose="02040503050406030204" pitchFamily="18" charset="0"/>
                            </a:rPr>
                            <m:t>΄</m:t>
                          </m:r>
                        </m:e>
                      </m:acc>
                      <m:r>
                        <a:rPr lang="el-GR" sz="2400" b="1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l-GR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𝚶𝚪</m:t>
                          </m:r>
                        </m:e>
                      </m:acc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𝚶</m:t>
                          </m:r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𝚶𝚪</m:t>
                          </m:r>
                          <m:r>
                            <a:rPr lang="el-GR" sz="2400" b="1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e>
                      </m:acc>
                      <m:r>
                        <a:rPr lang="el-GR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𝝋</m:t>
                      </m:r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27" y="6058948"/>
                <a:ext cx="8825686" cy="4898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019551" y="5993576"/>
            <a:ext cx="981074" cy="740599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65301" y="5915026"/>
            <a:ext cx="1106923" cy="819150"/>
          </a:xfrm>
          <a:prstGeom prst="ellipse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590755" y="5954300"/>
            <a:ext cx="846188" cy="77987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1465" y="162541"/>
            <a:ext cx="531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παράλληλη μετατόπιση κατόπτρου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2775" y="944613"/>
            <a:ext cx="3512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αρχική θέση κατόπτρου: (Κ</a:t>
            </a:r>
            <a:r>
              <a:rPr lang="el-GR" sz="2000" baseline="-25000" dirty="0" smtClean="0"/>
              <a:t>1</a:t>
            </a:r>
            <a:r>
              <a:rPr lang="el-GR" sz="2000" dirty="0" smtClean="0"/>
              <a:t>) </a:t>
            </a:r>
          </a:p>
          <a:p>
            <a:r>
              <a:rPr lang="el-GR" sz="2000" dirty="0" smtClean="0"/>
              <a:t>     αρχική θέση ειδώλου: Α΄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349792" y="1831543"/>
            <a:ext cx="3151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νέα θέση κατόπτρου: (Κ</a:t>
            </a:r>
            <a:r>
              <a:rPr lang="el-GR" sz="2000" baseline="-25000" dirty="0" smtClean="0"/>
              <a:t>2</a:t>
            </a:r>
            <a:r>
              <a:rPr lang="el-GR" sz="2000" dirty="0" smtClean="0"/>
              <a:t>) </a:t>
            </a:r>
          </a:p>
          <a:p>
            <a:r>
              <a:rPr lang="el-GR" sz="2000" dirty="0" smtClean="0"/>
              <a:t>     νέα </a:t>
            </a:r>
            <a:r>
              <a:rPr lang="el-GR" sz="2000" dirty="0"/>
              <a:t>θέση ειδώλου: </a:t>
            </a:r>
            <a:r>
              <a:rPr lang="el-GR" sz="2000" dirty="0" smtClean="0"/>
              <a:t>Α΄΄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7611" y="916593"/>
            <a:ext cx="6694364" cy="3476447"/>
            <a:chOff x="975588" y="1646143"/>
            <a:chExt cx="6694364" cy="34764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588" y="1646143"/>
              <a:ext cx="6694364" cy="34764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45881" y="164614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(Κ</a:t>
              </a:r>
              <a:r>
                <a:rPr lang="el-GR" baseline="-25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l-GR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23950" y="164614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(Κ</a:t>
              </a:r>
              <a:r>
                <a:rPr lang="el-GR" baseline="-25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l-GR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22775" y="2802549"/>
            <a:ext cx="4426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μετατόπιση κατόπτρου: </a:t>
            </a:r>
            <a:r>
              <a:rPr lang="el-GR" sz="2000" b="1" dirty="0" smtClean="0"/>
              <a:t>Ο</a:t>
            </a:r>
            <a:r>
              <a:rPr lang="el-GR" sz="2000" b="1" baseline="-25000" dirty="0" smtClean="0"/>
              <a:t>1</a:t>
            </a:r>
            <a:r>
              <a:rPr lang="el-GR" sz="2000" b="1" dirty="0" smtClean="0"/>
              <a:t>Ο</a:t>
            </a:r>
            <a:r>
              <a:rPr lang="el-GR" sz="2000" b="1" baseline="-25000" dirty="0" smtClean="0"/>
              <a:t>2 </a:t>
            </a:r>
            <a:r>
              <a:rPr lang="el-GR" sz="2000" b="1" dirty="0" smtClean="0"/>
              <a:t>= </a:t>
            </a:r>
            <a:r>
              <a:rPr lang="en-US" sz="2000" b="1" dirty="0" smtClean="0"/>
              <a:t>x</a:t>
            </a:r>
            <a:endParaRPr lang="el-GR" sz="2000" b="1" dirty="0" smtClean="0"/>
          </a:p>
          <a:p>
            <a:r>
              <a:rPr lang="el-GR" sz="2000" dirty="0"/>
              <a:t> </a:t>
            </a:r>
            <a:r>
              <a:rPr lang="el-GR" sz="2000" dirty="0" smtClean="0"/>
              <a:t>    ζητούμενημετατόπιση ειδώλου</a:t>
            </a:r>
            <a:r>
              <a:rPr lang="el-GR" sz="2000" dirty="0"/>
              <a:t>: </a:t>
            </a:r>
            <a:r>
              <a:rPr lang="el-GR" sz="2000" b="1" dirty="0" smtClean="0"/>
              <a:t>Α΄Α΄΄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2429469" y="4782333"/>
            <a:ext cx="3151825" cy="461665"/>
          </a:xfrm>
          <a:prstGeom prst="rect">
            <a:avLst/>
          </a:prstGeom>
          <a:ln w="254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400" spc="300" dirty="0"/>
              <a:t>Α΄Α</a:t>
            </a:r>
            <a:r>
              <a:rPr lang="el-GR" sz="2400" spc="300" dirty="0" smtClean="0"/>
              <a:t>΄΄= Ο</a:t>
            </a:r>
            <a:r>
              <a:rPr lang="el-GR" sz="2400" spc="300" baseline="-25000" dirty="0" smtClean="0"/>
              <a:t>1</a:t>
            </a:r>
            <a:r>
              <a:rPr lang="el-GR" sz="2400" spc="300" dirty="0" smtClean="0"/>
              <a:t>Α΄΄- Ο</a:t>
            </a:r>
            <a:r>
              <a:rPr lang="el-GR" sz="2400" spc="300" baseline="-25000" dirty="0" smtClean="0"/>
              <a:t>1</a:t>
            </a:r>
            <a:r>
              <a:rPr lang="el-GR" sz="2400" spc="300" dirty="0" smtClean="0"/>
              <a:t>Α΄</a:t>
            </a:r>
            <a:endParaRPr lang="en-US" sz="2400" spc="300" dirty="0"/>
          </a:p>
        </p:txBody>
      </p:sp>
      <p:sp>
        <p:nvSpPr>
          <p:cNvPr id="16" name="Rectangle 15"/>
          <p:cNvSpPr/>
          <p:nvPr/>
        </p:nvSpPr>
        <p:spPr>
          <a:xfrm>
            <a:off x="287611" y="5381926"/>
            <a:ext cx="332174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1</a:t>
            </a:r>
            <a:r>
              <a:rPr lang="el-GR" sz="2400" spc="300" dirty="0" smtClean="0">
                <a:solidFill>
                  <a:prstClr val="black"/>
                </a:solidFill>
              </a:rPr>
              <a:t>Α΄΄=</a:t>
            </a:r>
            <a:r>
              <a:rPr lang="el-GR" sz="2400" spc="300" dirty="0">
                <a:solidFill>
                  <a:prstClr val="black"/>
                </a:solidFill>
              </a:rPr>
              <a:t> </a:t>
            </a:r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1</a:t>
            </a:r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2 </a:t>
            </a:r>
            <a:r>
              <a:rPr lang="el-GR" sz="2400" spc="300" dirty="0" smtClean="0">
                <a:solidFill>
                  <a:prstClr val="black"/>
                </a:solidFill>
              </a:rPr>
              <a:t>+ 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2</a:t>
            </a:r>
            <a:r>
              <a:rPr lang="el-GR" sz="2400" spc="300" dirty="0" smtClean="0">
                <a:solidFill>
                  <a:prstClr val="black"/>
                </a:solidFill>
              </a:rPr>
              <a:t>Α΄΄</a:t>
            </a:r>
          </a:p>
          <a:p>
            <a:r>
              <a:rPr lang="el-GR" sz="2400" spc="300" dirty="0">
                <a:solidFill>
                  <a:prstClr val="black"/>
                </a:solidFill>
              </a:rPr>
              <a:t> </a:t>
            </a:r>
            <a:r>
              <a:rPr lang="el-GR" sz="2400" spc="300" dirty="0" smtClean="0">
                <a:solidFill>
                  <a:prstClr val="black"/>
                </a:solidFill>
              </a:rPr>
              <a:t>       = 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1</a:t>
            </a:r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2 </a:t>
            </a:r>
            <a:r>
              <a:rPr lang="el-GR" sz="2400" spc="300" dirty="0" smtClean="0">
                <a:solidFill>
                  <a:prstClr val="black"/>
                </a:solidFill>
              </a:rPr>
              <a:t>+ 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2</a:t>
            </a:r>
            <a:r>
              <a:rPr lang="el-GR" sz="2400" spc="300" dirty="0" smtClean="0">
                <a:solidFill>
                  <a:prstClr val="black"/>
                </a:solidFill>
              </a:rPr>
              <a:t>Α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682650" y="5543090"/>
            <a:ext cx="179728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1</a:t>
            </a:r>
            <a:r>
              <a:rPr lang="el-GR" sz="2400" spc="300" dirty="0" smtClean="0">
                <a:solidFill>
                  <a:prstClr val="black"/>
                </a:solidFill>
              </a:rPr>
              <a:t>Α΄= </a:t>
            </a:r>
            <a:r>
              <a:rPr lang="el-GR" sz="2400" spc="300" dirty="0">
                <a:solidFill>
                  <a:prstClr val="black"/>
                </a:solidFill>
              </a:rPr>
              <a:t>Ο</a:t>
            </a:r>
            <a:r>
              <a:rPr lang="el-GR" sz="2400" spc="300" baseline="-25000" dirty="0">
                <a:solidFill>
                  <a:prstClr val="black"/>
                </a:solidFill>
              </a:rPr>
              <a:t>1</a:t>
            </a:r>
            <a:r>
              <a:rPr lang="el-GR" sz="2400" spc="300" dirty="0">
                <a:solidFill>
                  <a:prstClr val="black"/>
                </a:solidFill>
              </a:rPr>
              <a:t>Α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>
            <a:off x="3609354" y="5243998"/>
            <a:ext cx="396028" cy="29909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916802" y="5243998"/>
            <a:ext cx="17417" cy="28673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/>
          <p:cNvSpPr/>
          <p:nvPr/>
        </p:nvSpPr>
        <p:spPr>
          <a:xfrm>
            <a:off x="6702860" y="4962229"/>
            <a:ext cx="176510" cy="839397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ight Arrow 25"/>
          <p:cNvSpPr/>
          <p:nvPr/>
        </p:nvSpPr>
        <p:spPr>
          <a:xfrm>
            <a:off x="6968165" y="5299194"/>
            <a:ext cx="438154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06319" y="5151092"/>
            <a:ext cx="4315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Α΄Α΄΄= Ο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Ο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+</a:t>
            </a:r>
            <a:r>
              <a:rPr lang="el-GR" sz="2400" dirty="0"/>
              <a:t> </a:t>
            </a:r>
            <a:r>
              <a:rPr lang="el-GR" sz="2400" dirty="0" smtClean="0"/>
              <a:t>Ο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Α - Ο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Α = 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2400" dirty="0"/>
              <a:t> Ο</a:t>
            </a:r>
            <a:r>
              <a:rPr lang="el-GR" sz="2400" baseline="-25000" dirty="0"/>
              <a:t>1</a:t>
            </a:r>
            <a:r>
              <a:rPr lang="el-GR" sz="2400" dirty="0"/>
              <a:t>Ο</a:t>
            </a:r>
            <a:r>
              <a:rPr lang="el-GR" sz="2400" baseline="-25000" dirty="0"/>
              <a:t>2</a:t>
            </a:r>
            <a:endParaRPr lang="en-US" sz="2400" dirty="0"/>
          </a:p>
        </p:txBody>
      </p:sp>
      <p:sp>
        <p:nvSpPr>
          <p:cNvPr id="28" name="Right Brace 27"/>
          <p:cNvSpPr/>
          <p:nvPr/>
        </p:nvSpPr>
        <p:spPr>
          <a:xfrm rot="16200000" flipH="1">
            <a:off x="9668568" y="5316463"/>
            <a:ext cx="180712" cy="773301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Rectangle 29"/>
          <p:cNvSpPr/>
          <p:nvPr/>
        </p:nvSpPr>
        <p:spPr>
          <a:xfrm>
            <a:off x="9425393" y="570311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Ο</a:t>
            </a:r>
            <a:r>
              <a:rPr lang="el-GR" sz="2400" baseline="-25000" dirty="0">
                <a:solidFill>
                  <a:prstClr val="black"/>
                </a:solidFill>
              </a:rPr>
              <a:t>1</a:t>
            </a:r>
            <a:r>
              <a:rPr lang="el-GR" sz="2400" dirty="0">
                <a:solidFill>
                  <a:prstClr val="black"/>
                </a:solidFill>
              </a:rPr>
              <a:t>Ο</a:t>
            </a:r>
            <a:r>
              <a:rPr lang="el-GR" sz="2400" baseline="-25000" dirty="0">
                <a:solidFill>
                  <a:prstClr val="black"/>
                </a:solidFill>
              </a:rPr>
              <a:t>2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622912" y="3869098"/>
            <a:ext cx="1826513" cy="461665"/>
          </a:xfrm>
          <a:prstGeom prst="rect">
            <a:avLst/>
          </a:prstGeom>
          <a:ln w="444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Α΄Α΄΄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2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921" y="406817"/>
            <a:ext cx="9239132" cy="523220"/>
          </a:xfrm>
          <a:prstGeom prst="rect">
            <a:avLst/>
          </a:prstGeom>
          <a:solidFill>
            <a:srgbClr val="FFF2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prstClr val="black"/>
                </a:solidFill>
              </a:rPr>
              <a:t>Οπτική Ισχύς </a:t>
            </a:r>
            <a:r>
              <a:rPr lang="en-US" sz="2800" b="1" dirty="0" smtClean="0">
                <a:solidFill>
                  <a:prstClr val="black"/>
                </a:solidFill>
              </a:rPr>
              <a:t>P </a:t>
            </a:r>
            <a:r>
              <a:rPr lang="en-US" sz="2800" dirty="0" smtClean="0">
                <a:solidFill>
                  <a:prstClr val="black"/>
                </a:solidFill>
              </a:rPr>
              <a:t>:   </a:t>
            </a:r>
            <a:r>
              <a:rPr lang="el-GR" sz="2800" dirty="0" smtClean="0">
                <a:solidFill>
                  <a:prstClr val="black"/>
                </a:solidFill>
              </a:rPr>
              <a:t>Μονάδα (</a:t>
            </a:r>
            <a:r>
              <a:rPr lang="en-US" sz="2800" dirty="0" smtClean="0">
                <a:solidFill>
                  <a:prstClr val="black"/>
                </a:solidFill>
              </a:rPr>
              <a:t>S</a:t>
            </a:r>
            <a:r>
              <a:rPr lang="el-GR" sz="2800" dirty="0" smtClean="0">
                <a:solidFill>
                  <a:prstClr val="black"/>
                </a:solidFill>
              </a:rPr>
              <a:t>.</a:t>
            </a:r>
            <a:r>
              <a:rPr lang="en-US" sz="2800" dirty="0" smtClean="0">
                <a:solidFill>
                  <a:prstClr val="black"/>
                </a:solidFill>
              </a:rPr>
              <a:t>I</a:t>
            </a:r>
            <a:r>
              <a:rPr lang="el-GR" sz="2800" dirty="0" smtClean="0">
                <a:solidFill>
                  <a:prstClr val="black"/>
                </a:solidFill>
              </a:rPr>
              <a:t>.)=1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l-GR" sz="2800" dirty="0" smtClean="0">
                <a:solidFill>
                  <a:prstClr val="black"/>
                </a:solidFill>
              </a:rPr>
              <a:t>διοπτρία: </a:t>
            </a:r>
            <a:r>
              <a:rPr lang="en-US" sz="2800" b="1" dirty="0" smtClean="0">
                <a:solidFill>
                  <a:prstClr val="black"/>
                </a:solidFill>
              </a:rPr>
              <a:t>1 </a:t>
            </a:r>
            <a:r>
              <a:rPr lang="en-US" sz="2800" b="1" dirty="0" err="1" smtClean="0">
                <a:solidFill>
                  <a:prstClr val="black"/>
                </a:solidFill>
              </a:rPr>
              <a:t>dpt</a:t>
            </a:r>
            <a:r>
              <a:rPr lang="el-GR" sz="2800" b="1" dirty="0" smtClean="0">
                <a:solidFill>
                  <a:prstClr val="black"/>
                </a:solidFill>
              </a:rPr>
              <a:t> = 1/</a:t>
            </a:r>
            <a:r>
              <a:rPr lang="en-US" sz="2800" b="1" dirty="0" smtClean="0">
                <a:solidFill>
                  <a:prstClr val="black"/>
                </a:solidFill>
              </a:rPr>
              <a:t>m=m</a:t>
            </a:r>
            <a:r>
              <a:rPr lang="en-US" sz="2800" b="1" baseline="30000" dirty="0" smtClean="0">
                <a:solidFill>
                  <a:prstClr val="black"/>
                </a:solidFill>
              </a:rPr>
              <a:t>-1</a:t>
            </a:r>
            <a:endParaRPr lang="en-US" sz="2800" b="1" baseline="30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4800" y="1316566"/>
              <a:ext cx="11645900" cy="47413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81967"/>
                    <a:gridCol w="3561183"/>
                    <a:gridCol w="4202750"/>
                  </a:tblGrid>
                  <a:tr h="1189249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Λεπτού Φακού εστιακής απόστασης</a:t>
                          </a:r>
                          <a:r>
                            <a:rPr lang="en-US" sz="24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και δ.δ. </a:t>
                          </a:r>
                          <a:r>
                            <a:rPr lang="en-US" sz="2400" dirty="0" smtClean="0"/>
                            <a:t>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Συστήματος Δύο Λεπτών Φακών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400" dirty="0" smtClean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l-GR" sz="2400" dirty="0" smtClean="0"/>
                            <a:t>  σε απόσταση </a:t>
                          </a:r>
                          <a:r>
                            <a:rPr lang="en-US" sz="2400" dirty="0" smtClean="0"/>
                            <a:t>d</a:t>
                          </a:r>
                          <a:r>
                            <a:rPr lang="el-GR" sz="2400" dirty="0" smtClean="0"/>
                            <a:t> </a:t>
                          </a:r>
                          <a:endParaRPr lang="en-US" sz="2400" dirty="0" smtClean="0"/>
                        </a:p>
                      </a:txBody>
                      <a:tcPr/>
                    </a:tc>
                  </a:tr>
                  <a:tr h="1050055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Σε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u="sng" dirty="0" smtClean="0"/>
                            <a:t>περιβάλλον οπτικό μέσο </a:t>
                          </a:r>
                          <a:r>
                            <a:rPr lang="el-GR" sz="2400" dirty="0" smtClean="0"/>
                            <a:t>με δ.δ. </a:t>
                          </a:r>
                          <a:r>
                            <a:rPr lang="en-US" sz="24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n</a:t>
                          </a:r>
                          <a:r>
                            <a:rPr lang="el-GR" sz="2400" baseline="-250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π</a:t>
                          </a:r>
                          <a:r>
                            <a:rPr lang="en-US" sz="2400" dirty="0" smtClean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l-GR" sz="240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l-GR" sz="2400" smtClean="0">
                                        <a:latin typeface="Cambria Math" panose="02040503050406030204" pitchFamily="18" charset="0"/>
                                      </a:rPr>
                                      <m:t>𝜊𝜆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l-GR" sz="2400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</a:tr>
                  <a:tr h="148153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Σε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περιβάλλον αέρα (</a:t>
                          </a:r>
                          <a:r>
                            <a:rPr lang="en-US" sz="2400" dirty="0" smtClean="0"/>
                            <a:t>n</a:t>
                          </a:r>
                          <a:r>
                            <a:rPr lang="el-GR" sz="2400" baseline="-25000" dirty="0" smtClean="0"/>
                            <a:t>π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=1)</a:t>
                          </a:r>
                          <a:endParaRPr lang="en-US" sz="2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l-GR" sz="2400" smtClean="0">
                                        <a:latin typeface="Cambria Math" panose="02040503050406030204" pitchFamily="18" charset="0"/>
                                      </a:rPr>
                                      <m:t>𝜊𝜆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</a:tr>
                  <a:tr h="1020493">
                    <a:tc gridSpan="2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Λεπτών Φακών σε επαφή (</a:t>
                          </a:r>
                          <a:r>
                            <a:rPr lang="en-US" sz="2400" dirty="0" smtClean="0"/>
                            <a:t>d</a:t>
                          </a:r>
                          <a:r>
                            <a:rPr lang="el-GR" sz="2400" dirty="0" smtClean="0"/>
                            <a:t>=0) </a:t>
                          </a:r>
                          <a:endParaRPr lang="en-US" sz="2400" dirty="0" smtClean="0">
                            <a:solidFill>
                              <a:prstClr val="black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l-GR" sz="2400" smtClean="0">
                                        <a:latin typeface="Cambria Math" panose="02040503050406030204" pitchFamily="18" charset="0"/>
                                      </a:rPr>
                                      <m:t>𝜊𝜆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4800" y="1316566"/>
              <a:ext cx="11645900" cy="47413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81967"/>
                    <a:gridCol w="3561183"/>
                    <a:gridCol w="4202750"/>
                  </a:tblGrid>
                  <a:tr h="1189249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9418" t="-3590" r="-118836" b="-3005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77246" t="-3590" r="-580" b="-300513"/>
                          </a:stretch>
                        </a:blipFill>
                      </a:tcPr>
                    </a:tc>
                  </a:tr>
                  <a:tr h="1050055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Σε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u="sng" dirty="0" smtClean="0"/>
                            <a:t>περιβάλλον οπτικό μέσο </a:t>
                          </a:r>
                          <a:r>
                            <a:rPr lang="el-GR" sz="2400" dirty="0" smtClean="0"/>
                            <a:t>με δ.δ. </a:t>
                          </a:r>
                          <a:r>
                            <a:rPr lang="en-US" sz="24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n</a:t>
                          </a:r>
                          <a:r>
                            <a:rPr lang="el-GR" sz="2400" baseline="-250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π</a:t>
                          </a:r>
                          <a:r>
                            <a:rPr lang="en-US" sz="2400" dirty="0" smtClean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9418" t="-116763" r="-118836" b="-238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77246" t="-116763" r="-580" b="-238728"/>
                          </a:stretch>
                        </a:blipFill>
                      </a:tcPr>
                    </a:tc>
                  </a:tr>
                  <a:tr h="148153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Σε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περιβάλλον αέρα (</a:t>
                          </a:r>
                          <a:r>
                            <a:rPr lang="en-US" sz="2400" dirty="0" smtClean="0"/>
                            <a:t>n</a:t>
                          </a:r>
                          <a:r>
                            <a:rPr lang="el-GR" sz="2400" baseline="-25000" dirty="0" smtClean="0"/>
                            <a:t>π</a:t>
                          </a:r>
                          <a:r>
                            <a:rPr lang="en-US" sz="2400" dirty="0" smtClean="0"/>
                            <a:t> </a:t>
                          </a:r>
                          <a:r>
                            <a:rPr lang="el-GR" sz="2400" dirty="0" smtClean="0"/>
                            <a:t>=1)</a:t>
                          </a:r>
                          <a:endParaRPr lang="en-US" sz="2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9418" t="-154321" r="-118836" b="-699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77246" t="-154321" r="-580" b="-69959"/>
                          </a:stretch>
                        </a:blipFill>
                      </a:tcPr>
                    </a:tc>
                  </a:tr>
                  <a:tr h="1020493">
                    <a:tc gridSpan="2"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 smtClean="0"/>
                            <a:t>Λεπτών Φακών σε επαφή (</a:t>
                          </a:r>
                          <a:r>
                            <a:rPr lang="en-US" sz="2400" dirty="0" smtClean="0"/>
                            <a:t>d</a:t>
                          </a:r>
                          <a:r>
                            <a:rPr lang="el-GR" sz="2400" dirty="0" smtClean="0"/>
                            <a:t>=0) </a:t>
                          </a:r>
                          <a:endParaRPr lang="en-US" sz="2400" dirty="0" smtClean="0">
                            <a:solidFill>
                              <a:prstClr val="black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77246" t="-367857" r="-580" b="-11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0783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48"/>
          <a:stretch/>
        </p:blipFill>
        <p:spPr>
          <a:xfrm>
            <a:off x="6893437" y="101534"/>
            <a:ext cx="3321846" cy="6605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718" y="1997475"/>
            <a:ext cx="516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Πόσα είδωλα σχηματίζονται από δύο κάθετα μεταξύ τους επίπεδα κάτοπτρα;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0820" y="168676"/>
            <a:ext cx="6079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Συνδυασμοί Επιπέδων Κατόπτρων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1155723" y="6461594"/>
            <a:ext cx="5154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https://www4.uwsp.edu/physastr/kmenning/phys250/lect34.html</a:t>
            </a:r>
          </a:p>
        </p:txBody>
      </p:sp>
    </p:spTree>
    <p:extLst>
      <p:ext uri="{BB962C8B-B14F-4D97-AF65-F5344CB8AC3E}">
        <p14:creationId xmlns:p14="http://schemas.microsoft.com/office/powerpoint/2010/main" val="10014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403" y="676479"/>
            <a:ext cx="3545775" cy="341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60" y="1031040"/>
            <a:ext cx="3595617" cy="292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176" y="1402239"/>
            <a:ext cx="3017520" cy="21585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30989" y="4917702"/>
                <a:ext cx="7271414" cy="671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400" b="0" dirty="0" smtClean="0"/>
                  <a:t>Γενικά για γωνία </a:t>
                </a:r>
                <a:r>
                  <a:rPr lang="el-GR" sz="24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el-GR" sz="2400" b="0" dirty="0" smtClean="0"/>
                  <a:t> </a:t>
                </a:r>
                <a:r>
                  <a:rPr lang="el-GR" sz="2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l-G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l-GR" sz="2400" b="0" dirty="0" smtClean="0"/>
                  <a:t>πλήθος ειδώλων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1" i="0" smtClean="0">
                        <a:ln w="222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Ν</m:t>
                    </m:r>
                    <m:r>
                      <a:rPr lang="el-GR" sz="2400" b="1" i="0" smtClean="0">
                        <a:ln w="222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360</m:t>
                        </m:r>
                        <m:r>
                          <a:rPr lang="el-GR" sz="2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num>
                      <m:den>
                        <m:r>
                          <a:rPr lang="el-GR" sz="2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den>
                    </m:f>
                    <m:r>
                      <a:rPr lang="el-GR" sz="2400" b="1" i="1" smtClean="0">
                        <a:ln w="222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89" y="4917702"/>
                <a:ext cx="7271414" cy="671018"/>
              </a:xfrm>
              <a:prstGeom prst="rect">
                <a:avLst/>
              </a:prstGeom>
              <a:blipFill rotWithShape="0">
                <a:blip r:embed="rId5"/>
                <a:stretch>
                  <a:fillRect l="-1090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95022" y="5924408"/>
                <a:ext cx="10293011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200" dirty="0" smtClean="0"/>
                  <a:t>Αν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200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200" b="0" i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360</m:t>
                        </m:r>
                        <m:r>
                          <a:rPr lang="el-GR" sz="2200" b="0" i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200" b="0" i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den>
                    </m:f>
                  </m:oMath>
                </a14:m>
                <a:r>
                  <a:rPr lang="el-GR" sz="2200" dirty="0" smtClean="0"/>
                  <a:t> </a:t>
                </a:r>
                <a:r>
                  <a:rPr lang="el-GR" sz="22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=άρτιος ακέραιος </a:t>
                </a:r>
                <a:r>
                  <a:rPr lang="el-GR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l-GR" sz="2200" dirty="0" smtClean="0">
                    <a:cs typeface="Arial" panose="020B0604020202020204" pitchFamily="34" charset="0"/>
                  </a:rPr>
                  <a:t>Ν εξαρτάται μόνο από τη φ: π.χ. για </a:t>
                </a:r>
                <a:r>
                  <a:rPr lang="el-GR" sz="2200" b="1" dirty="0" smtClean="0">
                    <a:solidFill>
                      <a:srgbClr val="92D050"/>
                    </a:solidFill>
                    <a:cs typeface="Arial" panose="020B0604020202020204" pitchFamily="34" charset="0"/>
                  </a:rPr>
                  <a:t>φ=90°</a:t>
                </a:r>
                <a:r>
                  <a:rPr lang="el-GR" sz="2200" dirty="0" smtClean="0">
                    <a:cs typeface="Arial" panose="020B0604020202020204" pitchFamily="34" charset="0"/>
                  </a:rPr>
                  <a:t> </a:t>
                </a:r>
                <a:r>
                  <a:rPr lang="el-GR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l-GR" sz="2200" b="1" dirty="0" smtClean="0">
                    <a:solidFill>
                      <a:srgbClr val="92D050"/>
                    </a:solidFill>
                    <a:cs typeface="Arial" panose="020B0604020202020204" pitchFamily="34" charset="0"/>
                  </a:rPr>
                  <a:t>Ν=3</a:t>
                </a:r>
                <a:r>
                  <a:rPr lang="el-GR" sz="2200" dirty="0" smtClean="0">
                    <a:cs typeface="Arial" panose="020B0604020202020204" pitchFamily="34" charset="0"/>
                  </a:rPr>
                  <a:t> είδωλα</a:t>
                </a:r>
                <a:endParaRPr lang="en-US" sz="22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22" y="5924408"/>
                <a:ext cx="10293011" cy="623248"/>
              </a:xfrm>
              <a:prstGeom prst="rect">
                <a:avLst/>
              </a:prstGeom>
              <a:blipFill rotWithShape="0">
                <a:blip r:embed="rId6"/>
                <a:stretch>
                  <a:fillRect l="-770" r="-592" b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30989" y="320380"/>
            <a:ext cx="7133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Δύο επίπεδα κάτοπτρα κάθετα μεταξύ τους (</a:t>
            </a:r>
            <a:r>
              <a:rPr lang="el-G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φ=90</a:t>
            </a:r>
            <a:r>
              <a:rPr lang="el-GR" sz="24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78167" y="4092679"/>
            <a:ext cx="548066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τα είδωλα Α΄,Α΄΄,Α΄΄΄στην περιφέρεια του κύκλου (Κ, ΚΑ)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965" b="25075"/>
          <a:stretch/>
        </p:blipFill>
        <p:spPr>
          <a:xfrm>
            <a:off x="311394" y="1358702"/>
            <a:ext cx="3482755" cy="4158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663"/>
          <a:stretch/>
        </p:blipFill>
        <p:spPr>
          <a:xfrm>
            <a:off x="4141542" y="1432938"/>
            <a:ext cx="3683245" cy="2788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924"/>
          <a:stretch/>
        </p:blipFill>
        <p:spPr>
          <a:xfrm>
            <a:off x="8172181" y="3318888"/>
            <a:ext cx="3771015" cy="2780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319" y="234772"/>
            <a:ext cx="9424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 smtClean="0"/>
              <a:t>Εφαρμογή:   καθρέφτης οπισθοπορείας δύο θέσεων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141542" y="6197813"/>
            <a:ext cx="491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https://www.quora.com/Which-kind-of-mirror-is-used-in-a-rear-view-mirror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03914" y="256003"/>
            <a:ext cx="1739282" cy="2089054"/>
            <a:chOff x="4141542" y="4483238"/>
            <a:chExt cx="1739282" cy="2089054"/>
          </a:xfrm>
        </p:grpSpPr>
        <p:pic>
          <p:nvPicPr>
            <p:cNvPr id="1026" name="Picture 2" descr="https://www.researchgate.net/profile/Jennifer-Birriel/publication/339373903/figure/fig3/AS:1106765512998915@1640884869770/In-this-diagram-the-rearview-mirror-is-in-the-daylight-viewing-position-A-ray-from-the_W64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542" y="4483238"/>
              <a:ext cx="1739282" cy="178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141542" y="6295293"/>
              <a:ext cx="1739282" cy="27699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en-US" sz="1200" dirty="0">
                  <a:solidFill>
                    <a:srgbClr val="525254"/>
                  </a:solidFill>
                  <a:latin typeface="Inter Var"/>
                </a:rPr>
                <a:t>DOI: </a:t>
              </a:r>
              <a:r>
                <a:rPr lang="en-US" sz="1200" u="sng" dirty="0" smtClean="0">
                  <a:solidFill>
                    <a:srgbClr val="525254"/>
                  </a:solidFill>
                  <a:latin typeface="inherit"/>
                  <a:hlinkClick r:id="rId6"/>
                </a:rPr>
                <a:t>10.1119/1.5145405</a:t>
              </a:r>
              <a:endParaRPr lang="en-US" sz="1200" b="0" i="0" dirty="0">
                <a:solidFill>
                  <a:srgbClr val="525254"/>
                </a:solidFill>
                <a:effectLst/>
                <a:latin typeface="Inter V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9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7347" y="943409"/>
            <a:ext cx="103221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Δύο λεπτοί συγκλίνοντες φακοί εστιακών αποστάσεων </a:t>
            </a:r>
            <a:r>
              <a:rPr lang="en-US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l-GR" sz="2400" baseline="-250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=f</a:t>
            </a:r>
            <a:r>
              <a:rPr lang="el-GR" sz="2400" baseline="-250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r>
              <a:rPr lang="en-US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l-GR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βρίσκονται σε επαφή.</a:t>
            </a:r>
            <a:endParaRPr lang="en-US" sz="24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romanLcParenBoth"/>
            </a:pP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Να βρεθεί η ολική οπτική ισχύς </a:t>
            </a:r>
            <a:r>
              <a:rPr lang="en-US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ολ του συστήματος των δύο φακών.</a:t>
            </a:r>
            <a:endParaRPr lang="en-US" sz="24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romanLcParenBoth"/>
            </a:pPr>
            <a:r>
              <a:rPr lang="el-GR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Ποιά </a:t>
            </a: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είναι η εστιακή απόσταση </a:t>
            </a:r>
            <a:r>
              <a:rPr lang="en-US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ολ του συστήματος των δύο φακών;</a:t>
            </a:r>
            <a:endParaRPr lang="en-US" sz="24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romanLcParenBoth"/>
            </a:pPr>
            <a:r>
              <a:rPr lang="el-GR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Αντικείμενο </a:t>
            </a: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τοποθετείται σε απόσταση 150 </a:t>
            </a:r>
            <a:r>
              <a:rPr lang="en-US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 από το σύστημα των δύο φακών. Σε ποιά απόσταση θα σχηματιστεί ευκρινές είδωλο; </a:t>
            </a:r>
            <a:endParaRPr lang="en-US" sz="24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romanLcParenBoth"/>
            </a:pPr>
            <a:r>
              <a:rPr lang="el-GR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είδωλο που σχηματίζεται είναι πραγματικό ή φανταστικό; </a:t>
            </a:r>
            <a:endParaRPr lang="en-US" sz="24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romanLcParenBoth"/>
            </a:pPr>
            <a:r>
              <a:rPr lang="el-GR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Να </a:t>
            </a:r>
            <a:r>
              <a:rPr lang="el-GR" sz="24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σχεδιάσετε το σχηματισμό του ειδώλου για αυτή την περίπτωση χρησιμοποιώντας την κατάλληλη κλίμακα. </a:t>
            </a:r>
            <a:endParaRPr lang="en-US" sz="24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347" y="326571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prstClr val="black"/>
                </a:solidFill>
              </a:rPr>
              <a:t>ΑΣΚΗΣΗ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701" y="216733"/>
            <a:ext cx="11514388" cy="5302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chemeClr val="tx1"/>
                </a:solidFill>
              </a:rPr>
              <a:t>Η ταχύτητα </a:t>
            </a: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l-GR" sz="2400" dirty="0" smtClean="0">
                <a:solidFill>
                  <a:schemeClr val="tx1"/>
                </a:solidFill>
              </a:rPr>
              <a:t> διάδοσης Η/Μ ακτινοβολίας εξαρτάται από:</a:t>
            </a:r>
            <a:r>
              <a:rPr lang="el-GR" sz="2400" dirty="0" smtClean="0">
                <a:solidFill>
                  <a:prstClr val="white"/>
                </a:solidFill>
              </a:rPr>
              <a:t> 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ιδιότητες μέσου</a:t>
            </a:r>
            <a:r>
              <a:rPr lang="el-GR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01" y="1286341"/>
            <a:ext cx="11093843" cy="58477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="1" baseline="-25000" dirty="0">
                <a:solidFill>
                  <a:schemeClr val="tx1"/>
                </a:solidFill>
              </a:rPr>
              <a:t>0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στο </a:t>
            </a:r>
            <a:r>
              <a:rPr lang="el-GR" sz="2800" b="1" dirty="0" smtClean="0">
                <a:solidFill>
                  <a:schemeClr val="tx1"/>
                </a:solidFill>
              </a:rPr>
              <a:t>κενό</a:t>
            </a:r>
            <a:r>
              <a:rPr lang="el-GR" sz="2400" dirty="0" smtClean="0">
                <a:solidFill>
                  <a:schemeClr val="tx1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l-GR" sz="2400" dirty="0" smtClean="0">
                <a:solidFill>
                  <a:schemeClr val="tx1"/>
                </a:solidFill>
              </a:rPr>
              <a:t>έχει την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ίδια τιμή  </a:t>
            </a:r>
            <a:r>
              <a:rPr lang="en-US" sz="2800" b="1" dirty="0" smtClean="0">
                <a:solidFill>
                  <a:schemeClr val="tx1"/>
                </a:solidFill>
              </a:rPr>
              <a:t>c</a:t>
            </a:r>
            <a:r>
              <a:rPr lang="en-US" sz="2800" b="1" baseline="-25000" dirty="0" smtClean="0">
                <a:solidFill>
                  <a:schemeClr val="tx1"/>
                </a:solidFill>
              </a:rPr>
              <a:t>0</a:t>
            </a:r>
            <a:r>
              <a:rPr lang="en-US" sz="2800" b="1" dirty="0" smtClean="0">
                <a:solidFill>
                  <a:schemeClr val="tx1"/>
                </a:solidFill>
              </a:rPr>
              <a:t> = 3 x 10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8</a:t>
            </a:r>
            <a:r>
              <a:rPr lang="en-US" sz="2800" b="1" dirty="0" smtClean="0">
                <a:solidFill>
                  <a:schemeClr val="tx1"/>
                </a:solidFill>
              </a:rPr>
              <a:t> m/sec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l-GR" sz="32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για </a:t>
            </a:r>
            <a:r>
              <a:rPr lang="el-GR" sz="2400" b="1" dirty="0" smtClean="0">
                <a:solidFill>
                  <a:schemeClr val="tx1"/>
                </a:solidFill>
              </a:rPr>
              <a:t>όλες</a:t>
            </a:r>
            <a:r>
              <a:rPr lang="el-GR" sz="2400" dirty="0" smtClean="0">
                <a:solidFill>
                  <a:schemeClr val="tx1"/>
                </a:solidFill>
              </a:rPr>
              <a:t> τις συχνότητες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f</a:t>
            </a:r>
            <a:endParaRPr lang="en-US" sz="24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noFill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schemeClr val="tx1"/>
                    </a:solidFill>
                  </a:rPr>
                  <a:t>σ</a:t>
                </a:r>
                <a:r>
                  <a:rPr lang="el-GR" sz="2400" dirty="0">
                    <a:solidFill>
                      <a:schemeClr val="tx1"/>
                    </a:solidFill>
                  </a:rPr>
                  <a:t>ε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l-GR" sz="2800" b="1" dirty="0" smtClean="0">
                    <a:solidFill>
                      <a:schemeClr val="tx1"/>
                    </a:solidFill>
                  </a:rPr>
                  <a:t>υλικό μέσο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9701" y="3402101"/>
            <a:ext cx="10227284" cy="1409700"/>
            <a:chOff x="643916" y="68072"/>
            <a:chExt cx="10227284" cy="1409700"/>
          </a:xfrm>
        </p:grpSpPr>
        <p:sp>
          <p:nvSpPr>
            <p:cNvPr id="6" name="TextBox 5"/>
            <p:cNvSpPr txBox="1"/>
            <p:nvPr/>
          </p:nvSpPr>
          <p:spPr>
            <a:xfrm>
              <a:off x="643916" y="509053"/>
              <a:ext cx="4759636" cy="52322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(Απόλυτος) δείκτης διάθλασης</a:t>
              </a:r>
              <a:endParaRPr lang="en-US" sz="28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57900" y="68072"/>
              <a:ext cx="4813300" cy="1409700"/>
              <a:chOff x="6057900" y="68072"/>
              <a:chExt cx="4813300" cy="14097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178183" y="185888"/>
                <a:ext cx="4563054" cy="1156792"/>
                <a:chOff x="3289300" y="2420034"/>
                <a:chExt cx="4563054" cy="11567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600" dirty="0" smtClean="0"/>
                        <a:t>n 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oMath>
                      </a14:m>
                      <a:r>
                        <a:rPr lang="en-US" sz="3600" dirty="0" smtClean="0"/>
                        <a:t>  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13362" t="-2190" b="-1313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Right Arrow 10"/>
                <p:cNvSpPr/>
                <p:nvPr/>
              </p:nvSpPr>
              <p:spPr>
                <a:xfrm>
                  <a:off x="4724399" y="2969513"/>
                  <a:ext cx="1514463" cy="381000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</m:oMath>
                      </a14:m>
                      <a:r>
                        <a:rPr lang="en-US" sz="3600" dirty="0" smtClean="0"/>
                        <a:t> 1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15094" r="-14216" b="-3490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Rectangle 8"/>
              <p:cNvSpPr/>
              <p:nvPr/>
            </p:nvSpPr>
            <p:spPr>
              <a:xfrm>
                <a:off x="6057900" y="68072"/>
                <a:ext cx="4813300" cy="1409700"/>
              </a:xfrm>
              <a:prstGeom prst="rect">
                <a:avLst/>
              </a:prstGeom>
              <a:noFill/>
              <a:ln w="63500" cmpd="sng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809997" y="5902230"/>
                <a:ext cx="1303177" cy="777136"/>
              </a:xfrm>
              <a:prstGeom prst="rect">
                <a:avLst/>
              </a:prstGeom>
              <a:ln w="31750">
                <a:noFill/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800" dirty="0" smtClean="0"/>
                  <a:t>n = </a:t>
                </a:r>
                <a14:m>
                  <m:oMath xmlns:m="http://schemas.openxmlformats.org/officeDocument/2006/math">
                    <m:r>
                      <a:rPr lang="el-GR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97" y="5902230"/>
                <a:ext cx="1303177" cy="777136"/>
              </a:xfrm>
              <a:prstGeom prst="rect">
                <a:avLst/>
              </a:prstGeom>
              <a:blipFill rotWithShape="0">
                <a:blip r:embed="rId8"/>
                <a:stretch>
                  <a:fillRect l="-9346" b="-3125"/>
                </a:stretch>
              </a:blipFill>
              <a:ln w="3175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 flipH="1">
            <a:off x="6838483" y="6028317"/>
            <a:ext cx="261257" cy="11721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11843" y="6408321"/>
            <a:ext cx="257268" cy="211021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6444728" y="4811801"/>
            <a:ext cx="166890" cy="1036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8128226" y="5902230"/>
                <a:ext cx="1081963" cy="721929"/>
              </a:xfrm>
              <a:prstGeom prst="rect">
                <a:avLst/>
              </a:prstGeom>
              <a:ln w="3175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800" dirty="0" smtClean="0"/>
                  <a:t>n = </a:t>
                </a:r>
                <a14:m>
                  <m:oMath xmlns:m="http://schemas.openxmlformats.org/officeDocument/2006/math">
                    <m:r>
                      <a:rPr lang="el-GR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226" y="5902230"/>
                <a:ext cx="1081963" cy="721929"/>
              </a:xfrm>
              <a:prstGeom prst="rect">
                <a:avLst/>
              </a:prstGeom>
              <a:blipFill rotWithShape="0">
                <a:blip r:embed="rId9"/>
                <a:stretch>
                  <a:fillRect l="-9836" b="-8065"/>
                </a:stretch>
              </a:blipFill>
              <a:ln w="3175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Arrow 22"/>
          <p:cNvSpPr/>
          <p:nvPr/>
        </p:nvSpPr>
        <p:spPr>
          <a:xfrm>
            <a:off x="7099740" y="6151622"/>
            <a:ext cx="884423" cy="2543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9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01330" y="5108596"/>
            <a:ext cx="3739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https://www.g-physics.com/2015/01/blog-post_9.html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343" y="1519586"/>
            <a:ext cx="5566487" cy="3386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21" y="1519586"/>
            <a:ext cx="5142697" cy="34284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7788" y="1596402"/>
            <a:ext cx="3971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Heat haze: T on the ground 10</a:t>
            </a:r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</a:rPr>
              <a:t> °C (18 °F) higher than </a:t>
            </a:r>
            <a:r>
              <a:rPr lang="en-US" sz="1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in the </a:t>
            </a:r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</a:rPr>
              <a:t>air a meter (3.3 feet) </a:t>
            </a:r>
            <a:r>
              <a:rPr lang="en-US" sz="1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above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1143" y="248296"/>
            <a:ext cx="10831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ΔΙΑΘΛΑΣΗ ΣΕ ΜΕΣΟ ΜΕ ΜΕΤΑΒΑΛΛΟΜΕΝΟ ΔΕΙΚΤΗ ΔΙΑΘΛΑΣΗΣ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50423" y="4948051"/>
            <a:ext cx="34433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Lincoln Way in San Francisco, California.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450423" y="5403733"/>
            <a:ext cx="4220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Brocken </a:t>
            </a:r>
            <a:r>
              <a:rPr lang="en-US" sz="1200" dirty="0" err="1"/>
              <a:t>Inaglory</a:t>
            </a:r>
            <a:r>
              <a:rPr lang="en-US" sz="1200" dirty="0"/>
              <a:t> - Own work, CC BY-SA 3.0, https://commons.wikimedia.org/w/index.php?curid=2125326</a:t>
            </a:r>
          </a:p>
        </p:txBody>
      </p:sp>
    </p:spTree>
    <p:extLst>
      <p:ext uri="{BB962C8B-B14F-4D97-AF65-F5344CB8AC3E}">
        <p14:creationId xmlns:p14="http://schemas.microsoft.com/office/powerpoint/2010/main" val="39994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08159" y="5112037"/>
            <a:ext cx="4917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MikeRun</a:t>
            </a:r>
            <a:r>
              <a:rPr lang="en-US" sz="1400" dirty="0"/>
              <a:t> - Own work, CC BY-SA 4.0, https://commons.wikimedia.org/w/index.php?curid=84183640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7" y="1715730"/>
            <a:ext cx="5029222" cy="33554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45" y="1858154"/>
            <a:ext cx="4850572" cy="3878654"/>
            <a:chOff x="203390" y="3576422"/>
            <a:chExt cx="4850572" cy="3878654"/>
          </a:xfrm>
        </p:grpSpPr>
        <p:sp>
          <p:nvSpPr>
            <p:cNvPr id="8" name="Rectangle 7"/>
            <p:cNvSpPr/>
            <p:nvPr/>
          </p:nvSpPr>
          <p:spPr>
            <a:xfrm>
              <a:off x="217809" y="6931856"/>
              <a:ext cx="4836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By Brocken </a:t>
              </a:r>
              <a:r>
                <a:rPr lang="en-US" sz="1400" dirty="0" err="1"/>
                <a:t>Inaglory</a:t>
              </a:r>
              <a:r>
                <a:rPr lang="en-US" sz="1400" dirty="0"/>
                <a:t> - Own work, Public Domain, https://commons.wikimedia.org/w/index.php?curid=10842357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3390" y="3576422"/>
              <a:ext cx="2930610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202122"/>
                  </a:solidFill>
                  <a:latin typeface="Arial" panose="020B0604020202020204" pitchFamily="34" charset="0"/>
                </a:rPr>
                <a:t> </a:t>
              </a:r>
              <a:r>
                <a:rPr lang="en-US" sz="1400" dirty="0">
                  <a:solidFill>
                    <a:srgbClr val="3366CC"/>
                  </a:solidFill>
                  <a:latin typeface="Arial" panose="020B0604020202020204" pitchFamily="34" charset="0"/>
                  <a:hlinkClick r:id="rId3" tooltip="Mojave Desert"/>
                </a:rPr>
                <a:t>Mojave Desert</a:t>
              </a:r>
              <a:r>
                <a:rPr lang="en-US" sz="1400" dirty="0">
                  <a:solidFill>
                    <a:srgbClr val="202122"/>
                  </a:solidFill>
                  <a:latin typeface="Arial" panose="020B0604020202020204" pitchFamily="34" charset="0"/>
                </a:rPr>
                <a:t> in a Nevada </a:t>
              </a:r>
              <a:r>
                <a:rPr lang="en-US" sz="1400" u="sng" dirty="0">
                  <a:solidFill>
                    <a:srgbClr val="FAA700"/>
                  </a:solidFill>
                  <a:latin typeface="Arial" panose="020B0604020202020204" pitchFamily="34" charset="0"/>
                  <a:hlinkClick r:id="rId4" tooltip="Spring (season)"/>
                </a:rPr>
                <a:t>spring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1143" y="248296"/>
            <a:ext cx="10831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ΔΙΑΘΛΑΣΗ ΣΕ ΜΕΣΟ ΜΕ ΜΕΤΑΒΑΛΛΟΜΕΝΟ ΔΕΙΚΤΗ ΔΙΑΘΛΑΣΗΣ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532195" y="1715730"/>
            <a:ext cx="6438674" cy="3057976"/>
            <a:chOff x="5532195" y="1715730"/>
            <a:chExt cx="6438674" cy="3057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195" y="1715730"/>
              <a:ext cx="6438674" cy="30579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966689" y="2383992"/>
              <a:ext cx="1355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7030A0"/>
                  </a:solidFill>
                </a:rPr>
                <a:t>ψυχρότερος αέρας 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66689" y="3091204"/>
              <a:ext cx="1392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FF0000"/>
                  </a:solidFill>
                </a:rPr>
                <a:t>θερμότερος αέρας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0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24" y="1363663"/>
            <a:ext cx="7165731" cy="4711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143" y="248296"/>
            <a:ext cx="10831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ΔΙΑΘΛΑΣΗ ΣΕ ΜΕΣΟ ΜΕ ΜΕΤΑΒΑΛΛΟΜΕΝΟ ΔΕΙΚΤΗ ΔΙΑΘΛΑΣΗΣ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86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14025</TotalTime>
  <Words>1519</Words>
  <Application>Microsoft Office PowerPoint</Application>
  <PresentationFormat>Widescreen</PresentationFormat>
  <Paragraphs>284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Cambria</vt:lpstr>
      <vt:lpstr>Cambria Math</vt:lpstr>
      <vt:lpstr>inherit</vt:lpstr>
      <vt:lpstr>Inter Var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250</cp:revision>
  <dcterms:created xsi:type="dcterms:W3CDTF">2023-10-09T16:06:34Z</dcterms:created>
  <dcterms:modified xsi:type="dcterms:W3CDTF">2024-11-24T15:48:14Z</dcterms:modified>
</cp:coreProperties>
</file>