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95" r:id="rId9"/>
    <p:sldId id="296" r:id="rId10"/>
    <p:sldId id="297" r:id="rId11"/>
    <p:sldId id="294" r:id="rId12"/>
    <p:sldId id="298" r:id="rId13"/>
    <p:sldId id="299" r:id="rId14"/>
    <p:sldId id="300" r:id="rId15"/>
    <p:sldId id="263" r:id="rId16"/>
    <p:sldId id="264" r:id="rId17"/>
    <p:sldId id="265" r:id="rId18"/>
    <p:sldId id="266" r:id="rId19"/>
    <p:sldId id="267" r:id="rId20"/>
    <p:sldId id="268" r:id="rId21"/>
    <p:sldId id="269" r:id="rId22"/>
    <p:sldId id="270" r:id="rId23"/>
    <p:sldId id="271" r:id="rId24"/>
    <p:sldId id="308" r:id="rId25"/>
    <p:sldId id="272" r:id="rId26"/>
    <p:sldId id="273" r:id="rId27"/>
    <p:sldId id="274" r:id="rId28"/>
    <p:sldId id="275" r:id="rId29"/>
    <p:sldId id="276" r:id="rId30"/>
    <p:sldId id="277" r:id="rId31"/>
    <p:sldId id="278" r:id="rId32"/>
    <p:sldId id="279" r:id="rId33"/>
    <p:sldId id="280" r:id="rId34"/>
    <p:sldId id="281" r:id="rId35"/>
    <p:sldId id="282" r:id="rId36"/>
    <p:sldId id="283" r:id="rId37"/>
    <p:sldId id="284" r:id="rId38"/>
    <p:sldId id="285" r:id="rId39"/>
    <p:sldId id="301" r:id="rId40"/>
    <p:sldId id="286" r:id="rId41"/>
    <p:sldId id="287" r:id="rId42"/>
    <p:sldId id="288" r:id="rId43"/>
    <p:sldId id="289" r:id="rId44"/>
    <p:sldId id="290" r:id="rId45"/>
    <p:sldId id="291" r:id="rId46"/>
    <p:sldId id="292" r:id="rId47"/>
    <p:sldId id="293" r:id="rId48"/>
    <p:sldId id="302" r:id="rId49"/>
    <p:sldId id="303" r:id="rId50"/>
    <p:sldId id="304" r:id="rId51"/>
    <p:sldId id="305" r:id="rId52"/>
    <p:sldId id="306" r:id="rId53"/>
    <p:sldId id="307" r:id="rId5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04"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2130425"/>
            <a:ext cx="7772400" cy="1470025"/>
          </a:xfrm>
        </p:spPr>
        <p:txBody>
          <a:bodyPr/>
          <a:lstStyle/>
          <a:p>
            <a:r>
              <a:rPr lang="el-GR" smtClean="0"/>
              <a:t>Στυλ κύριου τίτλου</a:t>
            </a:r>
            <a:endParaRPr lang="en-US"/>
          </a:p>
        </p:txBody>
      </p:sp>
      <p:sp>
        <p:nvSpPr>
          <p:cNvPr id="3" name="Υπότιτλος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Στυλ κύριου υπότιτλου</a:t>
            </a:r>
            <a:endParaRPr lang="en-US"/>
          </a:p>
        </p:txBody>
      </p:sp>
      <p:sp>
        <p:nvSpPr>
          <p:cNvPr id="4" name="Θέση ημερομηνίας 3"/>
          <p:cNvSpPr>
            <a:spLocks noGrp="1"/>
          </p:cNvSpPr>
          <p:nvPr>
            <p:ph type="dt" sz="half" idx="10"/>
          </p:nvPr>
        </p:nvSpPr>
        <p:spPr/>
        <p:txBody>
          <a:bodyPr/>
          <a:lstStyle/>
          <a:p>
            <a:fld id="{249AC01F-DBAE-4F3D-9F86-1C9E9F0BDAE1}" type="datetimeFigureOut">
              <a:rPr lang="en-US" smtClean="0"/>
              <a:t>6/20/2017</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0C2FD8F9-7180-4551-9421-2497BF8EA546}" type="slidenum">
              <a:rPr lang="en-US" smtClean="0"/>
              <a:t>‹#›</a:t>
            </a:fld>
            <a:endParaRPr lang="en-US"/>
          </a:p>
        </p:txBody>
      </p:sp>
    </p:spTree>
    <p:extLst>
      <p:ext uri="{BB962C8B-B14F-4D97-AF65-F5344CB8AC3E}">
        <p14:creationId xmlns:p14="http://schemas.microsoft.com/office/powerpoint/2010/main" val="33388684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κατακόρυφου κειμένου 2"/>
          <p:cNvSpPr>
            <a:spLocks noGrp="1"/>
          </p:cNvSpPr>
          <p:nvPr>
            <p:ph type="body" orient="vert" idx="1"/>
          </p:nvPr>
        </p:nvSpPr>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10"/>
          </p:nvPr>
        </p:nvSpPr>
        <p:spPr/>
        <p:txBody>
          <a:bodyPr/>
          <a:lstStyle/>
          <a:p>
            <a:fld id="{249AC01F-DBAE-4F3D-9F86-1C9E9F0BDAE1}" type="datetimeFigureOut">
              <a:rPr lang="en-US" smtClean="0"/>
              <a:t>6/20/2017</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0C2FD8F9-7180-4551-9421-2497BF8EA546}" type="slidenum">
              <a:rPr lang="en-US" smtClean="0"/>
              <a:t>‹#›</a:t>
            </a:fld>
            <a:endParaRPr lang="en-US"/>
          </a:p>
        </p:txBody>
      </p:sp>
    </p:spTree>
    <p:extLst>
      <p:ext uri="{BB962C8B-B14F-4D97-AF65-F5344CB8AC3E}">
        <p14:creationId xmlns:p14="http://schemas.microsoft.com/office/powerpoint/2010/main" val="508428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Κατακόρυφος τίτλος 1"/>
          <p:cNvSpPr>
            <a:spLocks noGrp="1"/>
          </p:cNvSpPr>
          <p:nvPr>
            <p:ph type="title" orient="vert"/>
          </p:nvPr>
        </p:nvSpPr>
        <p:spPr>
          <a:xfrm>
            <a:off x="6629400" y="274638"/>
            <a:ext cx="2057400" cy="5851525"/>
          </a:xfrm>
        </p:spPr>
        <p:txBody>
          <a:bodyPr vert="eaVert"/>
          <a:lstStyle/>
          <a:p>
            <a:r>
              <a:rPr lang="el-GR" smtClean="0"/>
              <a:t>Στυλ κύριου τίτλου</a:t>
            </a:r>
            <a:endParaRPr lang="en-US"/>
          </a:p>
        </p:txBody>
      </p:sp>
      <p:sp>
        <p:nvSpPr>
          <p:cNvPr id="3" name="Θέση κατακόρυφου κειμένου 2"/>
          <p:cNvSpPr>
            <a:spLocks noGrp="1"/>
          </p:cNvSpPr>
          <p:nvPr>
            <p:ph type="body" orient="vert" idx="1"/>
          </p:nvPr>
        </p:nvSpPr>
        <p:spPr>
          <a:xfrm>
            <a:off x="457200" y="274638"/>
            <a:ext cx="6019800" cy="5851525"/>
          </a:xfrm>
        </p:spPr>
        <p:txBody>
          <a:bodyPr vert="eaVert"/>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10"/>
          </p:nvPr>
        </p:nvSpPr>
        <p:spPr/>
        <p:txBody>
          <a:bodyPr/>
          <a:lstStyle/>
          <a:p>
            <a:fld id="{249AC01F-DBAE-4F3D-9F86-1C9E9F0BDAE1}" type="datetimeFigureOut">
              <a:rPr lang="en-US" smtClean="0"/>
              <a:t>6/20/2017</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0C2FD8F9-7180-4551-9421-2497BF8EA546}" type="slidenum">
              <a:rPr lang="en-US" smtClean="0"/>
              <a:t>‹#›</a:t>
            </a:fld>
            <a:endParaRPr lang="en-US"/>
          </a:p>
        </p:txBody>
      </p:sp>
    </p:spTree>
    <p:extLst>
      <p:ext uri="{BB962C8B-B14F-4D97-AF65-F5344CB8AC3E}">
        <p14:creationId xmlns:p14="http://schemas.microsoft.com/office/powerpoint/2010/main" val="17771950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περιεχομένου 2"/>
          <p:cNvSpPr>
            <a:spLocks noGrp="1"/>
          </p:cNvSpPr>
          <p:nvPr>
            <p:ph idx="1"/>
          </p:nvPr>
        </p:nvSpPr>
        <p:spPr/>
        <p:txBody>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10"/>
          </p:nvPr>
        </p:nvSpPr>
        <p:spPr/>
        <p:txBody>
          <a:bodyPr/>
          <a:lstStyle/>
          <a:p>
            <a:fld id="{249AC01F-DBAE-4F3D-9F86-1C9E9F0BDAE1}" type="datetimeFigureOut">
              <a:rPr lang="en-US" smtClean="0"/>
              <a:t>6/20/2017</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0C2FD8F9-7180-4551-9421-2497BF8EA546}" type="slidenum">
              <a:rPr lang="en-US" smtClean="0"/>
              <a:t>‹#›</a:t>
            </a:fld>
            <a:endParaRPr lang="en-US"/>
          </a:p>
        </p:txBody>
      </p:sp>
    </p:spTree>
    <p:extLst>
      <p:ext uri="{BB962C8B-B14F-4D97-AF65-F5344CB8AC3E}">
        <p14:creationId xmlns:p14="http://schemas.microsoft.com/office/powerpoint/2010/main" val="12956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Τίτλος 1"/>
          <p:cNvSpPr>
            <a:spLocks noGrp="1"/>
          </p:cNvSpPr>
          <p:nvPr>
            <p:ph type="title"/>
          </p:nvPr>
        </p:nvSpPr>
        <p:spPr>
          <a:xfrm>
            <a:off x="722313" y="4406900"/>
            <a:ext cx="7772400" cy="1362075"/>
          </a:xfrm>
        </p:spPr>
        <p:txBody>
          <a:bodyPr anchor="t"/>
          <a:lstStyle>
            <a:lvl1pPr algn="l">
              <a:defRPr sz="4000" b="1" cap="all"/>
            </a:lvl1pPr>
          </a:lstStyle>
          <a:p>
            <a:r>
              <a:rPr lang="el-GR" smtClean="0"/>
              <a:t>Στυλ κύριου τίτλου</a:t>
            </a:r>
            <a:endParaRPr lang="en-US"/>
          </a:p>
        </p:txBody>
      </p:sp>
      <p:sp>
        <p:nvSpPr>
          <p:cNvPr id="3" name="Θέση κειμένου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Στυλ υποδείγματος κειμένου</a:t>
            </a:r>
          </a:p>
        </p:txBody>
      </p:sp>
      <p:sp>
        <p:nvSpPr>
          <p:cNvPr id="4" name="Θέση ημερομηνίας 3"/>
          <p:cNvSpPr>
            <a:spLocks noGrp="1"/>
          </p:cNvSpPr>
          <p:nvPr>
            <p:ph type="dt" sz="half" idx="10"/>
          </p:nvPr>
        </p:nvSpPr>
        <p:spPr/>
        <p:txBody>
          <a:bodyPr/>
          <a:lstStyle/>
          <a:p>
            <a:fld id="{249AC01F-DBAE-4F3D-9F86-1C9E9F0BDAE1}" type="datetimeFigureOut">
              <a:rPr lang="en-US" smtClean="0"/>
              <a:t>6/20/2017</a:t>
            </a:fld>
            <a:endParaRPr lang="en-US"/>
          </a:p>
        </p:txBody>
      </p:sp>
      <p:sp>
        <p:nvSpPr>
          <p:cNvPr id="5" name="Θέση υποσέλιδου 4"/>
          <p:cNvSpPr>
            <a:spLocks noGrp="1"/>
          </p:cNvSpPr>
          <p:nvPr>
            <p:ph type="ftr" sz="quarter" idx="11"/>
          </p:nvPr>
        </p:nvSpPr>
        <p:spPr/>
        <p:txBody>
          <a:bodyPr/>
          <a:lstStyle/>
          <a:p>
            <a:endParaRPr lang="en-US"/>
          </a:p>
        </p:txBody>
      </p:sp>
      <p:sp>
        <p:nvSpPr>
          <p:cNvPr id="6" name="Θέση αριθμού διαφάνειας 5"/>
          <p:cNvSpPr>
            <a:spLocks noGrp="1"/>
          </p:cNvSpPr>
          <p:nvPr>
            <p:ph type="sldNum" sz="quarter" idx="12"/>
          </p:nvPr>
        </p:nvSpPr>
        <p:spPr/>
        <p:txBody>
          <a:bodyPr/>
          <a:lstStyle/>
          <a:p>
            <a:fld id="{0C2FD8F9-7180-4551-9421-2497BF8EA546}" type="slidenum">
              <a:rPr lang="en-US" smtClean="0"/>
              <a:t>‹#›</a:t>
            </a:fld>
            <a:endParaRPr lang="en-US"/>
          </a:p>
        </p:txBody>
      </p:sp>
    </p:spTree>
    <p:extLst>
      <p:ext uri="{BB962C8B-B14F-4D97-AF65-F5344CB8AC3E}">
        <p14:creationId xmlns:p14="http://schemas.microsoft.com/office/powerpoint/2010/main" val="3574729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περιεχομένου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περιεχομένου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Θέση ημερομηνίας 4"/>
          <p:cNvSpPr>
            <a:spLocks noGrp="1"/>
          </p:cNvSpPr>
          <p:nvPr>
            <p:ph type="dt" sz="half" idx="10"/>
          </p:nvPr>
        </p:nvSpPr>
        <p:spPr/>
        <p:txBody>
          <a:bodyPr/>
          <a:lstStyle/>
          <a:p>
            <a:fld id="{249AC01F-DBAE-4F3D-9F86-1C9E9F0BDAE1}" type="datetimeFigureOut">
              <a:rPr lang="en-US" smtClean="0"/>
              <a:t>6/20/2017</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0C2FD8F9-7180-4551-9421-2497BF8EA546}" type="slidenum">
              <a:rPr lang="en-US" smtClean="0"/>
              <a:t>‹#›</a:t>
            </a:fld>
            <a:endParaRPr lang="en-US"/>
          </a:p>
        </p:txBody>
      </p:sp>
    </p:spTree>
    <p:extLst>
      <p:ext uri="{BB962C8B-B14F-4D97-AF65-F5344CB8AC3E}">
        <p14:creationId xmlns:p14="http://schemas.microsoft.com/office/powerpoint/2010/main" val="2073600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lvl1pPr>
              <a:defRPr/>
            </a:lvl1pPr>
          </a:lstStyle>
          <a:p>
            <a:r>
              <a:rPr lang="el-GR" smtClean="0"/>
              <a:t>Στυλ κύριου τίτλου</a:t>
            </a:r>
            <a:endParaRPr lang="en-US"/>
          </a:p>
        </p:txBody>
      </p:sp>
      <p:sp>
        <p:nvSpPr>
          <p:cNvPr id="3" name="Θέση κειμένου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4" name="Θέση περιεχομένου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5" name="Θέση κειμένου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Στυλ υποδείγματος κειμένου</a:t>
            </a:r>
          </a:p>
        </p:txBody>
      </p:sp>
      <p:sp>
        <p:nvSpPr>
          <p:cNvPr id="6" name="Θέση περιεχομένου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7" name="Θέση ημερομηνίας 6"/>
          <p:cNvSpPr>
            <a:spLocks noGrp="1"/>
          </p:cNvSpPr>
          <p:nvPr>
            <p:ph type="dt" sz="half" idx="10"/>
          </p:nvPr>
        </p:nvSpPr>
        <p:spPr/>
        <p:txBody>
          <a:bodyPr/>
          <a:lstStyle/>
          <a:p>
            <a:fld id="{249AC01F-DBAE-4F3D-9F86-1C9E9F0BDAE1}" type="datetimeFigureOut">
              <a:rPr lang="en-US" smtClean="0"/>
              <a:t>6/20/2017</a:t>
            </a:fld>
            <a:endParaRPr lang="en-US"/>
          </a:p>
        </p:txBody>
      </p:sp>
      <p:sp>
        <p:nvSpPr>
          <p:cNvPr id="8" name="Θέση υποσέλιδου 7"/>
          <p:cNvSpPr>
            <a:spLocks noGrp="1"/>
          </p:cNvSpPr>
          <p:nvPr>
            <p:ph type="ftr" sz="quarter" idx="11"/>
          </p:nvPr>
        </p:nvSpPr>
        <p:spPr/>
        <p:txBody>
          <a:bodyPr/>
          <a:lstStyle/>
          <a:p>
            <a:endParaRPr lang="en-US"/>
          </a:p>
        </p:txBody>
      </p:sp>
      <p:sp>
        <p:nvSpPr>
          <p:cNvPr id="9" name="Θέση αριθμού διαφάνειας 8"/>
          <p:cNvSpPr>
            <a:spLocks noGrp="1"/>
          </p:cNvSpPr>
          <p:nvPr>
            <p:ph type="sldNum" sz="quarter" idx="12"/>
          </p:nvPr>
        </p:nvSpPr>
        <p:spPr/>
        <p:txBody>
          <a:bodyPr/>
          <a:lstStyle/>
          <a:p>
            <a:fld id="{0C2FD8F9-7180-4551-9421-2497BF8EA546}" type="slidenum">
              <a:rPr lang="en-US" smtClean="0"/>
              <a:t>‹#›</a:t>
            </a:fld>
            <a:endParaRPr lang="en-US"/>
          </a:p>
        </p:txBody>
      </p:sp>
    </p:spTree>
    <p:extLst>
      <p:ext uri="{BB962C8B-B14F-4D97-AF65-F5344CB8AC3E}">
        <p14:creationId xmlns:p14="http://schemas.microsoft.com/office/powerpoint/2010/main" val="31236494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smtClean="0"/>
              <a:t>Στυλ κύριου τίτλου</a:t>
            </a:r>
            <a:endParaRPr lang="en-US"/>
          </a:p>
        </p:txBody>
      </p:sp>
      <p:sp>
        <p:nvSpPr>
          <p:cNvPr id="3" name="Θέση ημερομηνίας 2"/>
          <p:cNvSpPr>
            <a:spLocks noGrp="1"/>
          </p:cNvSpPr>
          <p:nvPr>
            <p:ph type="dt" sz="half" idx="10"/>
          </p:nvPr>
        </p:nvSpPr>
        <p:spPr/>
        <p:txBody>
          <a:bodyPr/>
          <a:lstStyle/>
          <a:p>
            <a:fld id="{249AC01F-DBAE-4F3D-9F86-1C9E9F0BDAE1}" type="datetimeFigureOut">
              <a:rPr lang="en-US" smtClean="0"/>
              <a:t>6/20/2017</a:t>
            </a:fld>
            <a:endParaRPr lang="en-US"/>
          </a:p>
        </p:txBody>
      </p:sp>
      <p:sp>
        <p:nvSpPr>
          <p:cNvPr id="4" name="Θέση υποσέλιδου 3"/>
          <p:cNvSpPr>
            <a:spLocks noGrp="1"/>
          </p:cNvSpPr>
          <p:nvPr>
            <p:ph type="ftr" sz="quarter" idx="11"/>
          </p:nvPr>
        </p:nvSpPr>
        <p:spPr/>
        <p:txBody>
          <a:bodyPr/>
          <a:lstStyle/>
          <a:p>
            <a:endParaRPr lang="en-US"/>
          </a:p>
        </p:txBody>
      </p:sp>
      <p:sp>
        <p:nvSpPr>
          <p:cNvPr id="5" name="Θέση αριθμού διαφάνειας 4"/>
          <p:cNvSpPr>
            <a:spLocks noGrp="1"/>
          </p:cNvSpPr>
          <p:nvPr>
            <p:ph type="sldNum" sz="quarter" idx="12"/>
          </p:nvPr>
        </p:nvSpPr>
        <p:spPr/>
        <p:txBody>
          <a:bodyPr/>
          <a:lstStyle/>
          <a:p>
            <a:fld id="{0C2FD8F9-7180-4551-9421-2497BF8EA546}" type="slidenum">
              <a:rPr lang="en-US" smtClean="0"/>
              <a:t>‹#›</a:t>
            </a:fld>
            <a:endParaRPr lang="en-US"/>
          </a:p>
        </p:txBody>
      </p:sp>
    </p:spTree>
    <p:extLst>
      <p:ext uri="{BB962C8B-B14F-4D97-AF65-F5344CB8AC3E}">
        <p14:creationId xmlns:p14="http://schemas.microsoft.com/office/powerpoint/2010/main" val="3125548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Θέση ημερομηνίας 1"/>
          <p:cNvSpPr>
            <a:spLocks noGrp="1"/>
          </p:cNvSpPr>
          <p:nvPr>
            <p:ph type="dt" sz="half" idx="10"/>
          </p:nvPr>
        </p:nvSpPr>
        <p:spPr/>
        <p:txBody>
          <a:bodyPr/>
          <a:lstStyle/>
          <a:p>
            <a:fld id="{249AC01F-DBAE-4F3D-9F86-1C9E9F0BDAE1}" type="datetimeFigureOut">
              <a:rPr lang="en-US" smtClean="0"/>
              <a:t>6/20/2017</a:t>
            </a:fld>
            <a:endParaRPr lang="en-US"/>
          </a:p>
        </p:txBody>
      </p:sp>
      <p:sp>
        <p:nvSpPr>
          <p:cNvPr id="3" name="Θέση υποσέλιδου 2"/>
          <p:cNvSpPr>
            <a:spLocks noGrp="1"/>
          </p:cNvSpPr>
          <p:nvPr>
            <p:ph type="ftr" sz="quarter" idx="11"/>
          </p:nvPr>
        </p:nvSpPr>
        <p:spPr/>
        <p:txBody>
          <a:bodyPr/>
          <a:lstStyle/>
          <a:p>
            <a:endParaRPr lang="en-US"/>
          </a:p>
        </p:txBody>
      </p:sp>
      <p:sp>
        <p:nvSpPr>
          <p:cNvPr id="4" name="Θέση αριθμού διαφάνειας 3"/>
          <p:cNvSpPr>
            <a:spLocks noGrp="1"/>
          </p:cNvSpPr>
          <p:nvPr>
            <p:ph type="sldNum" sz="quarter" idx="12"/>
          </p:nvPr>
        </p:nvSpPr>
        <p:spPr/>
        <p:txBody>
          <a:bodyPr/>
          <a:lstStyle/>
          <a:p>
            <a:fld id="{0C2FD8F9-7180-4551-9421-2497BF8EA546}" type="slidenum">
              <a:rPr lang="en-US" smtClean="0"/>
              <a:t>‹#›</a:t>
            </a:fld>
            <a:endParaRPr lang="en-US"/>
          </a:p>
        </p:txBody>
      </p:sp>
    </p:spTree>
    <p:extLst>
      <p:ext uri="{BB962C8B-B14F-4D97-AF65-F5344CB8AC3E}">
        <p14:creationId xmlns:p14="http://schemas.microsoft.com/office/powerpoint/2010/main" val="11977671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3050"/>
            <a:ext cx="3008313" cy="1162050"/>
          </a:xfrm>
        </p:spPr>
        <p:txBody>
          <a:bodyPr anchor="b"/>
          <a:lstStyle>
            <a:lvl1pPr algn="l">
              <a:defRPr sz="2000" b="1"/>
            </a:lvl1pPr>
          </a:lstStyle>
          <a:p>
            <a:r>
              <a:rPr lang="el-GR" smtClean="0"/>
              <a:t>Στυλ κύριου τίτλου</a:t>
            </a:r>
            <a:endParaRPr lang="en-US"/>
          </a:p>
        </p:txBody>
      </p:sp>
      <p:sp>
        <p:nvSpPr>
          <p:cNvPr id="3" name="Θέση περιεχομένου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κειμένου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49AC01F-DBAE-4F3D-9F86-1C9E9F0BDAE1}" type="datetimeFigureOut">
              <a:rPr lang="en-US" smtClean="0"/>
              <a:t>6/20/2017</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0C2FD8F9-7180-4551-9421-2497BF8EA546}" type="slidenum">
              <a:rPr lang="en-US" smtClean="0"/>
              <a:t>‹#›</a:t>
            </a:fld>
            <a:endParaRPr lang="en-US"/>
          </a:p>
        </p:txBody>
      </p:sp>
    </p:spTree>
    <p:extLst>
      <p:ext uri="{BB962C8B-B14F-4D97-AF65-F5344CB8AC3E}">
        <p14:creationId xmlns:p14="http://schemas.microsoft.com/office/powerpoint/2010/main" val="18762815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Τίτλος 1"/>
          <p:cNvSpPr>
            <a:spLocks noGrp="1"/>
          </p:cNvSpPr>
          <p:nvPr>
            <p:ph type="title"/>
          </p:nvPr>
        </p:nvSpPr>
        <p:spPr>
          <a:xfrm>
            <a:off x="1792288" y="4800600"/>
            <a:ext cx="5486400" cy="566738"/>
          </a:xfrm>
        </p:spPr>
        <p:txBody>
          <a:bodyPr anchor="b"/>
          <a:lstStyle>
            <a:lvl1pPr algn="l">
              <a:defRPr sz="2000" b="1"/>
            </a:lvl1pPr>
          </a:lstStyle>
          <a:p>
            <a:r>
              <a:rPr lang="el-GR" smtClean="0"/>
              <a:t>Στυλ κύριου τίτλου</a:t>
            </a:r>
            <a:endParaRPr lang="en-US"/>
          </a:p>
        </p:txBody>
      </p:sp>
      <p:sp>
        <p:nvSpPr>
          <p:cNvPr id="3" name="Θέση εικόνας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Θέση κειμένου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Στυλ υποδείγματος κειμένου</a:t>
            </a:r>
          </a:p>
        </p:txBody>
      </p:sp>
      <p:sp>
        <p:nvSpPr>
          <p:cNvPr id="5" name="Θέση ημερομηνίας 4"/>
          <p:cNvSpPr>
            <a:spLocks noGrp="1"/>
          </p:cNvSpPr>
          <p:nvPr>
            <p:ph type="dt" sz="half" idx="10"/>
          </p:nvPr>
        </p:nvSpPr>
        <p:spPr/>
        <p:txBody>
          <a:bodyPr/>
          <a:lstStyle/>
          <a:p>
            <a:fld id="{249AC01F-DBAE-4F3D-9F86-1C9E9F0BDAE1}" type="datetimeFigureOut">
              <a:rPr lang="en-US" smtClean="0"/>
              <a:t>6/20/2017</a:t>
            </a:fld>
            <a:endParaRPr lang="en-US"/>
          </a:p>
        </p:txBody>
      </p:sp>
      <p:sp>
        <p:nvSpPr>
          <p:cNvPr id="6" name="Θέση υποσέλιδου 5"/>
          <p:cNvSpPr>
            <a:spLocks noGrp="1"/>
          </p:cNvSpPr>
          <p:nvPr>
            <p:ph type="ftr" sz="quarter" idx="11"/>
          </p:nvPr>
        </p:nvSpPr>
        <p:spPr/>
        <p:txBody>
          <a:bodyPr/>
          <a:lstStyle/>
          <a:p>
            <a:endParaRPr lang="en-US"/>
          </a:p>
        </p:txBody>
      </p:sp>
      <p:sp>
        <p:nvSpPr>
          <p:cNvPr id="7" name="Θέση αριθμού διαφάνειας 6"/>
          <p:cNvSpPr>
            <a:spLocks noGrp="1"/>
          </p:cNvSpPr>
          <p:nvPr>
            <p:ph type="sldNum" sz="quarter" idx="12"/>
          </p:nvPr>
        </p:nvSpPr>
        <p:spPr/>
        <p:txBody>
          <a:bodyPr/>
          <a:lstStyle/>
          <a:p>
            <a:fld id="{0C2FD8F9-7180-4551-9421-2497BF8EA546}" type="slidenum">
              <a:rPr lang="en-US" smtClean="0"/>
              <a:t>‹#›</a:t>
            </a:fld>
            <a:endParaRPr lang="en-US"/>
          </a:p>
        </p:txBody>
      </p:sp>
    </p:spTree>
    <p:extLst>
      <p:ext uri="{BB962C8B-B14F-4D97-AF65-F5344CB8AC3E}">
        <p14:creationId xmlns:p14="http://schemas.microsoft.com/office/powerpoint/2010/main" val="17076462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Θέση τίτλου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Στυλ κύριου τίτλου</a:t>
            </a:r>
            <a:endParaRPr lang="en-US"/>
          </a:p>
        </p:txBody>
      </p:sp>
      <p:sp>
        <p:nvSpPr>
          <p:cNvPr id="3" name="Θέση κειμένου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Στυλ υποδείγματος κειμένου</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n-US"/>
          </a:p>
        </p:txBody>
      </p:sp>
      <p:sp>
        <p:nvSpPr>
          <p:cNvPr id="4" name="Θέση ημερομηνίας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9AC01F-DBAE-4F3D-9F86-1C9E9F0BDAE1}" type="datetimeFigureOut">
              <a:rPr lang="en-US" smtClean="0"/>
              <a:t>6/20/2017</a:t>
            </a:fld>
            <a:endParaRPr lang="en-US"/>
          </a:p>
        </p:txBody>
      </p:sp>
      <p:sp>
        <p:nvSpPr>
          <p:cNvPr id="5" name="Θέση υποσέλιδου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Θέση αριθμού διαφάνειας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2FD8F9-7180-4551-9421-2497BF8EA546}" type="slidenum">
              <a:rPr lang="en-US" smtClean="0"/>
              <a:t>‹#›</a:t>
            </a:fld>
            <a:endParaRPr lang="en-US"/>
          </a:p>
        </p:txBody>
      </p:sp>
    </p:spTree>
    <p:extLst>
      <p:ext uri="{BB962C8B-B14F-4D97-AF65-F5344CB8AC3E}">
        <p14:creationId xmlns:p14="http://schemas.microsoft.com/office/powerpoint/2010/main" val="14503053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users.teiath.gr/mvenet/" TargetMode="External"/><Relationship Id="rId2" Type="http://schemas.openxmlformats.org/officeDocument/2006/relationships/hyperlink" Target="mailto:mvenet@teiath.gr"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4.bp.blogspot.com/-Z1JukgGFYnk/UaDA-7mxzRI/AAAAAAAAAC0/MwhSJVA0MT4/s1600/%CE%B1%CF%81%CF%87%CE%B5%CE%AF%CE%BF+%CE%BB%CE%AE%CF%88%CE%B7%CF%82+(1).jpg"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hyperlink" Target="http://1.bp.blogspot.com/-9A6X0a9NoHg/UaDCB9T6IsI/AAAAAAAAADE/GOCkGfGZz0M/s1600/burn2.jpg" TargetMode="Externa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ctrTitle"/>
          </p:nvPr>
        </p:nvSpPr>
        <p:spPr>
          <a:xfrm>
            <a:off x="685800" y="533401"/>
            <a:ext cx="7772400" cy="990599"/>
          </a:xfrm>
        </p:spPr>
        <p:txBody>
          <a:bodyPr/>
          <a:lstStyle/>
          <a:p>
            <a:r>
              <a:rPr lang="el-GR" b="1" dirty="0" smtClean="0">
                <a:solidFill>
                  <a:srgbClr val="002060"/>
                </a:solidFill>
              </a:rPr>
              <a:t>Αναγεννητική Ιατρική-Οι αρχές</a:t>
            </a:r>
            <a:endParaRPr lang="en-US" b="1" dirty="0">
              <a:solidFill>
                <a:srgbClr val="002060"/>
              </a:solidFill>
            </a:endParaRPr>
          </a:p>
        </p:txBody>
      </p:sp>
      <p:sp>
        <p:nvSpPr>
          <p:cNvPr id="3" name="Υπότιτλος 2"/>
          <p:cNvSpPr>
            <a:spLocks noGrp="1"/>
          </p:cNvSpPr>
          <p:nvPr>
            <p:ph type="subTitle" idx="1"/>
          </p:nvPr>
        </p:nvSpPr>
        <p:spPr>
          <a:xfrm>
            <a:off x="914400" y="1905000"/>
            <a:ext cx="7391400" cy="3733800"/>
          </a:xfrm>
        </p:spPr>
        <p:txBody>
          <a:bodyPr>
            <a:normAutofit fontScale="47500" lnSpcReduction="20000"/>
          </a:bodyPr>
          <a:lstStyle/>
          <a:p>
            <a:r>
              <a:rPr lang="el-GR" b="1" dirty="0">
                <a:solidFill>
                  <a:schemeClr val="tx1"/>
                </a:solidFill>
              </a:rPr>
              <a:t>Μαρία Σ Βενετίκου</a:t>
            </a:r>
            <a:r>
              <a:rPr lang="en-US" b="1" dirty="0">
                <a:solidFill>
                  <a:schemeClr val="tx1"/>
                </a:solidFill>
              </a:rPr>
              <a:t>, MD (</a:t>
            </a:r>
            <a:r>
              <a:rPr lang="el-GR" b="1" dirty="0">
                <a:solidFill>
                  <a:schemeClr val="tx1"/>
                </a:solidFill>
              </a:rPr>
              <a:t>ΕΚΠΑ</a:t>
            </a:r>
            <a:r>
              <a:rPr lang="en-US" b="1" dirty="0">
                <a:solidFill>
                  <a:schemeClr val="tx1"/>
                </a:solidFill>
              </a:rPr>
              <a:t>), MSc  &amp; </a:t>
            </a:r>
            <a:r>
              <a:rPr lang="el-GR" b="1" dirty="0">
                <a:solidFill>
                  <a:schemeClr val="tx1"/>
                </a:solidFill>
              </a:rPr>
              <a:t>Μ</a:t>
            </a:r>
            <a:r>
              <a:rPr lang="en-US" b="1" dirty="0" err="1">
                <a:solidFill>
                  <a:schemeClr val="tx1"/>
                </a:solidFill>
              </a:rPr>
              <a:t>Sc</a:t>
            </a:r>
            <a:r>
              <a:rPr lang="en-US" b="1" dirty="0">
                <a:solidFill>
                  <a:schemeClr val="tx1"/>
                </a:solidFill>
              </a:rPr>
              <a:t> (</a:t>
            </a:r>
            <a:r>
              <a:rPr lang="el-GR" b="1" dirty="0">
                <a:solidFill>
                  <a:schemeClr val="tx1"/>
                </a:solidFill>
              </a:rPr>
              <a:t>ΕΚΠΑ</a:t>
            </a:r>
            <a:r>
              <a:rPr lang="en-US" b="1" dirty="0">
                <a:solidFill>
                  <a:schemeClr val="tx1"/>
                </a:solidFill>
              </a:rPr>
              <a:t>), </a:t>
            </a:r>
            <a:r>
              <a:rPr lang="en-US" b="1" dirty="0" err="1">
                <a:solidFill>
                  <a:schemeClr val="tx1"/>
                </a:solidFill>
              </a:rPr>
              <a:t>DipEndo</a:t>
            </a:r>
            <a:r>
              <a:rPr lang="en-US" b="1" dirty="0">
                <a:solidFill>
                  <a:schemeClr val="tx1"/>
                </a:solidFill>
              </a:rPr>
              <a:t> &amp; PhD (</a:t>
            </a:r>
            <a:r>
              <a:rPr lang="en-US" b="1" dirty="0" err="1">
                <a:solidFill>
                  <a:schemeClr val="tx1"/>
                </a:solidFill>
              </a:rPr>
              <a:t>Lond</a:t>
            </a:r>
            <a:r>
              <a:rPr lang="en-US" b="1" dirty="0">
                <a:solidFill>
                  <a:schemeClr val="tx1"/>
                </a:solidFill>
              </a:rPr>
              <a:t> Imperial),</a:t>
            </a:r>
          </a:p>
          <a:p>
            <a:r>
              <a:rPr lang="el-GR" b="1" dirty="0">
                <a:solidFill>
                  <a:schemeClr val="tx1"/>
                </a:solidFill>
              </a:rPr>
              <a:t>&amp; Διδάκτωρ Πανεπιστημίου Αθηνών </a:t>
            </a:r>
            <a:endParaRPr lang="en-US" b="1" dirty="0">
              <a:solidFill>
                <a:schemeClr val="tx1"/>
              </a:solidFill>
            </a:endParaRPr>
          </a:p>
          <a:p>
            <a:r>
              <a:rPr lang="el-GR" b="1" dirty="0">
                <a:solidFill>
                  <a:schemeClr val="tx1"/>
                </a:solidFill>
              </a:rPr>
              <a:t>Ιατρός-Ενδοκρινολόγος,</a:t>
            </a:r>
            <a:endParaRPr lang="en-US" b="1" dirty="0">
              <a:solidFill>
                <a:schemeClr val="tx1"/>
              </a:solidFill>
            </a:endParaRPr>
          </a:p>
          <a:p>
            <a:r>
              <a:rPr lang="el-GR" b="1" dirty="0">
                <a:solidFill>
                  <a:schemeClr val="tx1"/>
                </a:solidFill>
              </a:rPr>
              <a:t>Καθηγήτρια </a:t>
            </a:r>
            <a:r>
              <a:rPr lang="el-GR" b="1" dirty="0" err="1">
                <a:solidFill>
                  <a:schemeClr val="tx1"/>
                </a:solidFill>
              </a:rPr>
              <a:t>Παθοφυσιολογίας</a:t>
            </a:r>
            <a:r>
              <a:rPr lang="el-GR" b="1" dirty="0">
                <a:solidFill>
                  <a:schemeClr val="tx1"/>
                </a:solidFill>
              </a:rPr>
              <a:t>-Νοσολογίας,</a:t>
            </a:r>
            <a:endParaRPr lang="en-US" b="1" dirty="0">
              <a:solidFill>
                <a:schemeClr val="tx1"/>
              </a:solidFill>
            </a:endParaRPr>
          </a:p>
          <a:p>
            <a:r>
              <a:rPr lang="el-GR" b="1" dirty="0">
                <a:solidFill>
                  <a:schemeClr val="tx1"/>
                </a:solidFill>
              </a:rPr>
              <a:t>Τμήμα Ιατρικών Εργαστηρίων,</a:t>
            </a:r>
            <a:endParaRPr lang="en-US" b="1" dirty="0">
              <a:solidFill>
                <a:schemeClr val="tx1"/>
              </a:solidFill>
            </a:endParaRPr>
          </a:p>
          <a:p>
            <a:r>
              <a:rPr lang="el-GR" b="1" dirty="0">
                <a:solidFill>
                  <a:schemeClr val="tx1"/>
                </a:solidFill>
              </a:rPr>
              <a:t>Σχολή Επαγγελμάτων Υγείας και Πρόνοιας,</a:t>
            </a:r>
            <a:endParaRPr lang="en-US" b="1" dirty="0">
              <a:solidFill>
                <a:schemeClr val="tx1"/>
              </a:solidFill>
            </a:endParaRPr>
          </a:p>
          <a:p>
            <a:r>
              <a:rPr lang="el-GR" b="1" dirty="0">
                <a:solidFill>
                  <a:schemeClr val="tx1"/>
                </a:solidFill>
              </a:rPr>
              <a:t>Ανώτατο Τεχνολογικό Εκπαιδευτικό Ίδρυμα Αθήνας, </a:t>
            </a:r>
            <a:endParaRPr lang="en-US" b="1" dirty="0">
              <a:solidFill>
                <a:schemeClr val="tx1"/>
              </a:solidFill>
            </a:endParaRPr>
          </a:p>
          <a:p>
            <a:r>
              <a:rPr lang="el-GR" b="1" dirty="0">
                <a:solidFill>
                  <a:schemeClr val="tx1"/>
                </a:solidFill>
              </a:rPr>
              <a:t>Αθήνα, Ελλάς</a:t>
            </a:r>
            <a:endParaRPr lang="en-US" b="1" dirty="0">
              <a:solidFill>
                <a:schemeClr val="tx1"/>
              </a:solidFill>
            </a:endParaRPr>
          </a:p>
          <a:p>
            <a:r>
              <a:rPr lang="el-GR" b="1" dirty="0" err="1">
                <a:solidFill>
                  <a:schemeClr val="tx1"/>
                </a:solidFill>
              </a:rPr>
              <a:t>Τηλ</a:t>
            </a:r>
            <a:r>
              <a:rPr lang="el-GR" b="1" dirty="0">
                <a:solidFill>
                  <a:schemeClr val="tx1"/>
                </a:solidFill>
              </a:rPr>
              <a:t> και </a:t>
            </a:r>
            <a:r>
              <a:rPr lang="en-US" b="1" dirty="0">
                <a:solidFill>
                  <a:schemeClr val="tx1"/>
                </a:solidFill>
              </a:rPr>
              <a:t>Fax</a:t>
            </a:r>
            <a:r>
              <a:rPr lang="el-GR" b="1" dirty="0">
                <a:solidFill>
                  <a:schemeClr val="tx1"/>
                </a:solidFill>
              </a:rPr>
              <a:t> : 00302106716676, </a:t>
            </a:r>
            <a:endParaRPr lang="en-US" b="1" dirty="0">
              <a:solidFill>
                <a:schemeClr val="tx1"/>
              </a:solidFill>
            </a:endParaRPr>
          </a:p>
          <a:p>
            <a:r>
              <a:rPr lang="el-GR" b="1" dirty="0">
                <a:solidFill>
                  <a:schemeClr val="tx1"/>
                </a:solidFill>
              </a:rPr>
              <a:t>Κινητό: 00306974187986</a:t>
            </a:r>
            <a:endParaRPr lang="en-US" b="1" dirty="0">
              <a:solidFill>
                <a:schemeClr val="tx1"/>
              </a:solidFill>
            </a:endParaRPr>
          </a:p>
          <a:p>
            <a:r>
              <a:rPr lang="en-US" b="1" dirty="0">
                <a:solidFill>
                  <a:schemeClr val="tx1"/>
                </a:solidFill>
              </a:rPr>
              <a:t>Email</a:t>
            </a:r>
            <a:r>
              <a:rPr lang="el-GR" b="1" dirty="0">
                <a:solidFill>
                  <a:schemeClr val="tx1"/>
                </a:solidFill>
              </a:rPr>
              <a:t> : </a:t>
            </a:r>
            <a:r>
              <a:rPr lang="en-US" b="1" u="sng" dirty="0" err="1">
                <a:solidFill>
                  <a:schemeClr val="tx1"/>
                </a:solidFill>
                <a:hlinkClick r:id="rId2"/>
              </a:rPr>
              <a:t>mvenet</a:t>
            </a:r>
            <a:r>
              <a:rPr lang="el-GR" b="1" u="sng" dirty="0">
                <a:solidFill>
                  <a:schemeClr val="tx1"/>
                </a:solidFill>
                <a:hlinkClick r:id="rId2"/>
              </a:rPr>
              <a:t>@</a:t>
            </a:r>
            <a:r>
              <a:rPr lang="en-US" b="1" u="sng" dirty="0" err="1">
                <a:solidFill>
                  <a:schemeClr val="tx1"/>
                </a:solidFill>
                <a:hlinkClick r:id="rId2"/>
              </a:rPr>
              <a:t>teiath</a:t>
            </a:r>
            <a:r>
              <a:rPr lang="el-GR" b="1" u="sng" dirty="0">
                <a:solidFill>
                  <a:schemeClr val="tx1"/>
                </a:solidFill>
                <a:hlinkClick r:id="rId2"/>
              </a:rPr>
              <a:t>.</a:t>
            </a:r>
            <a:r>
              <a:rPr lang="en-US" b="1" u="sng" dirty="0">
                <a:solidFill>
                  <a:schemeClr val="tx1"/>
                </a:solidFill>
                <a:hlinkClick r:id="rId2"/>
              </a:rPr>
              <a:t>gr</a:t>
            </a:r>
            <a:endParaRPr lang="en-US" b="1" dirty="0">
              <a:solidFill>
                <a:schemeClr val="tx1"/>
              </a:solidFill>
            </a:endParaRPr>
          </a:p>
          <a:p>
            <a:r>
              <a:rPr lang="el-GR" b="1" u="sng" dirty="0">
                <a:solidFill>
                  <a:schemeClr val="tx1"/>
                </a:solidFill>
                <a:hlinkClick r:id="rId3"/>
              </a:rPr>
              <a:t>http://users.teiath.gr/mvenet/</a:t>
            </a:r>
            <a:endParaRPr lang="en-US" b="1" dirty="0">
              <a:solidFill>
                <a:schemeClr val="tx1"/>
              </a:solidFill>
            </a:endParaRPr>
          </a:p>
          <a:p>
            <a:r>
              <a:rPr lang="el-GR" b="1" dirty="0">
                <a:solidFill>
                  <a:schemeClr val="tx1"/>
                </a:solidFill>
              </a:rPr>
              <a:t> </a:t>
            </a:r>
            <a:endParaRPr lang="en-US" b="1" dirty="0">
              <a:solidFill>
                <a:schemeClr val="tx1"/>
              </a:solidFill>
            </a:endParaRPr>
          </a:p>
          <a:p>
            <a:r>
              <a:rPr lang="el-GR" b="1" dirty="0">
                <a:solidFill>
                  <a:schemeClr val="tx1"/>
                </a:solidFill>
              </a:rPr>
              <a:t> </a:t>
            </a:r>
            <a:endParaRPr lang="en-US" b="1" dirty="0">
              <a:solidFill>
                <a:schemeClr val="tx1"/>
              </a:solidFill>
            </a:endParaRPr>
          </a:p>
          <a:p>
            <a:r>
              <a:rPr lang="el-GR" b="1" dirty="0">
                <a:solidFill>
                  <a:schemeClr val="tx1"/>
                </a:solidFill>
              </a:rPr>
              <a:t> </a:t>
            </a:r>
            <a:endParaRPr lang="en-US" b="1" dirty="0">
              <a:solidFill>
                <a:schemeClr val="tx1"/>
              </a:solidFill>
            </a:endParaRPr>
          </a:p>
          <a:p>
            <a:endParaRPr lang="en-US" dirty="0"/>
          </a:p>
        </p:txBody>
      </p:sp>
    </p:spTree>
    <p:extLst>
      <p:ext uri="{BB962C8B-B14F-4D97-AF65-F5344CB8AC3E}">
        <p14:creationId xmlns:p14="http://schemas.microsoft.com/office/powerpoint/2010/main" val="753903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b="1" dirty="0" smtClean="0">
                <a:solidFill>
                  <a:srgbClr val="002060"/>
                </a:solidFill>
              </a:rPr>
              <a:t>Μερικά υλικά και πρόοδοι</a:t>
            </a:r>
            <a:endParaRPr lang="en-US" sz="3200" b="1" dirty="0">
              <a:solidFill>
                <a:srgbClr val="002060"/>
              </a:solidFill>
            </a:endParaRPr>
          </a:p>
        </p:txBody>
      </p:sp>
      <p:sp>
        <p:nvSpPr>
          <p:cNvPr id="3" name="Θέση περιεχομένου 2"/>
          <p:cNvSpPr>
            <a:spLocks noGrp="1"/>
          </p:cNvSpPr>
          <p:nvPr>
            <p:ph idx="1"/>
          </p:nvPr>
        </p:nvSpPr>
        <p:spPr/>
        <p:txBody>
          <a:bodyPr>
            <a:normAutofit fontScale="47500" lnSpcReduction="20000"/>
          </a:bodyPr>
          <a:lstStyle/>
          <a:p>
            <a:r>
              <a:rPr lang="el-GR" b="1" dirty="0"/>
              <a:t>• </a:t>
            </a:r>
            <a:r>
              <a:rPr lang="el-GR" b="1" dirty="0" err="1"/>
              <a:t>Βιο</a:t>
            </a:r>
            <a:r>
              <a:rPr lang="el-GR" b="1" dirty="0"/>
              <a:t> – τεχνητή τραχεία:</a:t>
            </a:r>
            <a:r>
              <a:rPr lang="en-US" dirty="0"/>
              <a:t> </a:t>
            </a:r>
            <a:r>
              <a:rPr lang="el-GR" dirty="0"/>
              <a:t>α</a:t>
            </a:r>
            <a:r>
              <a:rPr lang="el-GR" dirty="0" smtClean="0"/>
              <a:t>ναγεννητικής ιατρική </a:t>
            </a:r>
            <a:r>
              <a:rPr lang="el-GR" dirty="0"/>
              <a:t>στην μεταμόσχευση </a:t>
            </a:r>
            <a:r>
              <a:rPr lang="el-GR" dirty="0" err="1" smtClean="0"/>
              <a:t>βιο</a:t>
            </a:r>
            <a:r>
              <a:rPr lang="el-GR" dirty="0" smtClean="0"/>
              <a:t> </a:t>
            </a:r>
            <a:r>
              <a:rPr lang="el-GR" dirty="0"/>
              <a:t>– τεχνητού οργάνου.</a:t>
            </a:r>
            <a:br>
              <a:rPr lang="el-GR" dirty="0"/>
            </a:br>
            <a:r>
              <a:rPr lang="el-GR" b="1" dirty="0"/>
              <a:t>• </a:t>
            </a:r>
            <a:r>
              <a:rPr lang="en-US" b="1" dirty="0"/>
              <a:t>In vitro</a:t>
            </a:r>
            <a:r>
              <a:rPr lang="el-GR" b="1" dirty="0"/>
              <a:t> κρέας</a:t>
            </a:r>
            <a:r>
              <a:rPr lang="en-US" b="1" dirty="0"/>
              <a:t> </a:t>
            </a:r>
            <a:r>
              <a:rPr lang="el-GR" b="1" dirty="0"/>
              <a:t>:</a:t>
            </a:r>
            <a:r>
              <a:rPr lang="en-US" dirty="0"/>
              <a:t> </a:t>
            </a:r>
            <a:r>
              <a:rPr lang="el-GR" dirty="0"/>
              <a:t>Εδώδιμος τεχνητός ζωικός μυς καλλιεργημένος “</a:t>
            </a:r>
            <a:r>
              <a:rPr lang="en-US" dirty="0"/>
              <a:t>in vitro</a:t>
            </a:r>
            <a:r>
              <a:rPr lang="el-GR" dirty="0"/>
              <a:t>”.</a:t>
            </a:r>
            <a:br>
              <a:rPr lang="el-GR" dirty="0"/>
            </a:br>
            <a:r>
              <a:rPr lang="el-GR" b="1" dirty="0"/>
              <a:t>• </a:t>
            </a:r>
            <a:r>
              <a:rPr lang="el-GR" b="1" dirty="0" err="1"/>
              <a:t>Βιο</a:t>
            </a:r>
            <a:r>
              <a:rPr lang="el-GR" b="1" dirty="0"/>
              <a:t> – τεχνητή συσκευή </a:t>
            </a:r>
            <a:r>
              <a:rPr lang="el-GR" b="1" dirty="0" smtClean="0"/>
              <a:t>ήπατος</a:t>
            </a:r>
            <a:r>
              <a:rPr lang="en-US" b="1" dirty="0"/>
              <a:t> </a:t>
            </a:r>
            <a:r>
              <a:rPr lang="el-GR" b="1" dirty="0"/>
              <a:t>:</a:t>
            </a:r>
            <a:r>
              <a:rPr lang="en-US" dirty="0"/>
              <a:t> </a:t>
            </a:r>
            <a:r>
              <a:rPr lang="el-GR" dirty="0"/>
              <a:t>Ε</a:t>
            </a:r>
            <a:r>
              <a:rPr lang="el-GR" dirty="0" smtClean="0"/>
              <a:t>ρευνητικές </a:t>
            </a:r>
            <a:r>
              <a:rPr lang="el-GR" dirty="0"/>
              <a:t>προσπάθειες παρήγαγαν συσκευές ηπατικής υποστήριξης, που χρησιμοποιούν ζωντανά ηπατικά κύτταρα.</a:t>
            </a:r>
            <a:br>
              <a:rPr lang="el-GR" dirty="0"/>
            </a:br>
            <a:r>
              <a:rPr lang="el-GR" b="1" dirty="0"/>
              <a:t>• Τεχνητό πάγκρεας</a:t>
            </a:r>
            <a:r>
              <a:rPr lang="en-US" b="1" dirty="0"/>
              <a:t> </a:t>
            </a:r>
            <a:r>
              <a:rPr lang="el-GR" b="1" dirty="0"/>
              <a:t>:</a:t>
            </a:r>
            <a:r>
              <a:rPr lang="en-US" dirty="0"/>
              <a:t> </a:t>
            </a:r>
            <a:r>
              <a:rPr lang="el-GR" dirty="0"/>
              <a:t>Η έρευνα περιλαμβάνει τη χρήση κυττάρων – νησίδων για να </a:t>
            </a:r>
            <a:r>
              <a:rPr lang="el-GR" dirty="0" err="1"/>
              <a:t>παράξει</a:t>
            </a:r>
            <a:r>
              <a:rPr lang="el-GR" dirty="0"/>
              <a:t> και να ρυθμίσει την ινσουλίνη, ειδικά σε περιπτώσεις διαβητικών ατόμων.</a:t>
            </a:r>
            <a:br>
              <a:rPr lang="el-GR" dirty="0"/>
            </a:br>
            <a:r>
              <a:rPr lang="el-GR" b="1" dirty="0"/>
              <a:t>• Τεχνητές κύστες</a:t>
            </a:r>
            <a:r>
              <a:rPr lang="en-US" b="1" dirty="0"/>
              <a:t> </a:t>
            </a:r>
            <a:r>
              <a:rPr lang="el-GR" b="1" dirty="0"/>
              <a:t>:</a:t>
            </a:r>
            <a:r>
              <a:rPr lang="en-US" dirty="0"/>
              <a:t> O Anthony </a:t>
            </a:r>
            <a:r>
              <a:rPr lang="en-US" dirty="0" err="1"/>
              <a:t>Atala</a:t>
            </a:r>
            <a:r>
              <a:rPr lang="el-GR" dirty="0"/>
              <a:t> (</a:t>
            </a:r>
            <a:r>
              <a:rPr lang="en-US" dirty="0"/>
              <a:t>Wake Forest University</a:t>
            </a:r>
            <a:r>
              <a:rPr lang="el-GR" dirty="0"/>
              <a:t>) μεταμόσχευσε με επιτυχία </a:t>
            </a:r>
            <a:r>
              <a:rPr lang="el-GR" dirty="0" smtClean="0"/>
              <a:t>κύστεις </a:t>
            </a:r>
            <a:r>
              <a:rPr lang="el-GR" dirty="0"/>
              <a:t>που αναπτύχθηκαν τεχνητά σε 7 από τους 20 εθελοντές που πήραν μέρος στο πείραμα.</a:t>
            </a:r>
            <a:br>
              <a:rPr lang="el-GR" dirty="0"/>
            </a:br>
            <a:r>
              <a:rPr lang="el-GR" b="1" dirty="0"/>
              <a:t>• Χόνδρος</a:t>
            </a:r>
            <a:r>
              <a:rPr lang="en-US" b="1" dirty="0"/>
              <a:t> </a:t>
            </a:r>
            <a:r>
              <a:rPr lang="el-GR" b="1" dirty="0"/>
              <a:t>:</a:t>
            </a:r>
            <a:r>
              <a:rPr lang="en-US" dirty="0"/>
              <a:t> </a:t>
            </a:r>
            <a:r>
              <a:rPr lang="el-GR" dirty="0"/>
              <a:t>Ιστός ανεπτυγμένος στο εργαστήριο χρησιμοποιήθηκε επιτυχώς για την επιδιόρθωση χόνδρου του γόνατου.</a:t>
            </a:r>
            <a:br>
              <a:rPr lang="el-GR" dirty="0"/>
            </a:br>
            <a:r>
              <a:rPr lang="el-GR" b="1" dirty="0"/>
              <a:t>• Χόνδρος χωρίς ικρίωμα</a:t>
            </a:r>
            <a:r>
              <a:rPr lang="en-US" b="1" dirty="0"/>
              <a:t> </a:t>
            </a:r>
            <a:r>
              <a:rPr lang="el-GR" b="1" dirty="0"/>
              <a:t>:</a:t>
            </a:r>
            <a:r>
              <a:rPr lang="en-US" dirty="0"/>
              <a:t> </a:t>
            </a:r>
            <a:r>
              <a:rPr lang="el-GR" dirty="0"/>
              <a:t>Χόνδρος που παράχθηκε χωρίς τη χρήση εξωγενούς </a:t>
            </a:r>
            <a:r>
              <a:rPr lang="el-GR" dirty="0" err="1"/>
              <a:t>ικριωματικού</a:t>
            </a:r>
            <a:r>
              <a:rPr lang="el-GR" dirty="0"/>
              <a:t> υλικού. Σε αυτή τη μεθοδολογία, όλο το υλικό κατασκευής είναι κυτταρικό ή παράγεται απευθείας από τα κύτταρα.</a:t>
            </a:r>
            <a:br>
              <a:rPr lang="el-GR" dirty="0"/>
            </a:br>
            <a:r>
              <a:rPr lang="el-GR" b="1" dirty="0"/>
              <a:t>• Καρδιά</a:t>
            </a:r>
            <a:r>
              <a:rPr lang="en-US" dirty="0"/>
              <a:t> </a:t>
            </a:r>
            <a:r>
              <a:rPr lang="el-GR" dirty="0"/>
              <a:t>της </a:t>
            </a:r>
            <a:r>
              <a:rPr lang="en-US" dirty="0"/>
              <a:t>Doris Taylor</a:t>
            </a:r>
            <a:r>
              <a:rPr lang="el-GR" dirty="0"/>
              <a:t> σε δοχείο</a:t>
            </a:r>
            <a:br>
              <a:rPr lang="el-GR" dirty="0"/>
            </a:br>
            <a:r>
              <a:rPr lang="el-GR" b="1" dirty="0"/>
              <a:t>• Αεραγωγός</a:t>
            </a:r>
            <a:r>
              <a:rPr lang="en-US" dirty="0"/>
              <a:t> </a:t>
            </a:r>
            <a:r>
              <a:rPr lang="el-GR" dirty="0"/>
              <a:t>(αναπνευστική οδός) από κατασκευασμένο ιστό</a:t>
            </a:r>
            <a:br>
              <a:rPr lang="el-GR" dirty="0"/>
            </a:br>
            <a:r>
              <a:rPr lang="el-GR" b="1" dirty="0"/>
              <a:t>• Αγγείο</a:t>
            </a:r>
            <a:r>
              <a:rPr lang="en-US" dirty="0"/>
              <a:t> </a:t>
            </a:r>
            <a:r>
              <a:rPr lang="el-GR" dirty="0"/>
              <a:t>από κατασκευασμένο ιστό</a:t>
            </a:r>
            <a:br>
              <a:rPr lang="el-GR" dirty="0"/>
            </a:br>
            <a:r>
              <a:rPr lang="el-GR" b="1" dirty="0"/>
              <a:t>• Τεχνητό δέρμα</a:t>
            </a:r>
            <a:r>
              <a:rPr lang="en-US" dirty="0"/>
              <a:t> </a:t>
            </a:r>
            <a:r>
              <a:rPr lang="el-GR" dirty="0"/>
              <a:t>από κατασκευασμένα ανθρώπινα κύτταρα δέρματος ενσωματωμένα σε κολλαγόνο</a:t>
            </a:r>
            <a:br>
              <a:rPr lang="el-GR" dirty="0"/>
            </a:br>
            <a:r>
              <a:rPr lang="el-GR" b="1" dirty="0"/>
              <a:t>• Τεχνητός μυελός των οστών</a:t>
            </a:r>
            <a:r>
              <a:rPr lang="el-GR" dirty="0"/>
              <a:t/>
            </a:r>
            <a:br>
              <a:rPr lang="el-GR" dirty="0"/>
            </a:br>
            <a:r>
              <a:rPr lang="el-GR" b="1" dirty="0"/>
              <a:t>• Τεχνητό οστό</a:t>
            </a:r>
            <a:r>
              <a:rPr lang="el-GR" dirty="0"/>
              <a:t/>
            </a:r>
            <a:br>
              <a:rPr lang="el-GR" dirty="0"/>
            </a:br>
            <a:r>
              <a:rPr lang="el-GR" b="1" dirty="0"/>
              <a:t>• Τεχνητό πέος</a:t>
            </a:r>
            <a:r>
              <a:rPr lang="el-GR" dirty="0"/>
              <a:t/>
            </a:r>
            <a:br>
              <a:rPr lang="el-GR" dirty="0"/>
            </a:br>
            <a:r>
              <a:rPr lang="el-GR" b="1" dirty="0"/>
              <a:t>• Μηχανική ιστών της στοματικής βλεννογόνου</a:t>
            </a:r>
            <a:r>
              <a:rPr lang="el-GR" dirty="0"/>
              <a:t/>
            </a:r>
            <a:br>
              <a:rPr lang="el-GR" dirty="0"/>
            </a:br>
            <a:endParaRPr lang="en-US" dirty="0"/>
          </a:p>
        </p:txBody>
      </p:sp>
    </p:spTree>
    <p:extLst>
      <p:ext uri="{BB962C8B-B14F-4D97-AF65-F5344CB8AC3E}">
        <p14:creationId xmlns:p14="http://schemas.microsoft.com/office/powerpoint/2010/main" val="1364226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92162"/>
          </a:xfrm>
        </p:spPr>
        <p:txBody>
          <a:bodyPr>
            <a:normAutofit/>
          </a:bodyPr>
          <a:lstStyle/>
          <a:p>
            <a:r>
              <a:rPr lang="el-GR" sz="4000" b="1" dirty="0" smtClean="0">
                <a:solidFill>
                  <a:srgbClr val="002060"/>
                </a:solidFill>
              </a:rPr>
              <a:t>Ικριώματα</a:t>
            </a:r>
            <a:endParaRPr lang="en-US" sz="4000" b="1" dirty="0">
              <a:solidFill>
                <a:srgbClr val="002060"/>
              </a:solidFill>
            </a:endParaRPr>
          </a:p>
        </p:txBody>
      </p:sp>
      <p:sp>
        <p:nvSpPr>
          <p:cNvPr id="3" name="Θέση περιεχομένου 2"/>
          <p:cNvSpPr>
            <a:spLocks noGrp="1"/>
          </p:cNvSpPr>
          <p:nvPr>
            <p:ph idx="1"/>
          </p:nvPr>
        </p:nvSpPr>
        <p:spPr>
          <a:xfrm>
            <a:off x="228600" y="914400"/>
            <a:ext cx="8686800" cy="5638800"/>
          </a:xfrm>
        </p:spPr>
        <p:txBody>
          <a:bodyPr>
            <a:normAutofit fontScale="47500" lnSpcReduction="20000"/>
          </a:bodyPr>
          <a:lstStyle/>
          <a:p>
            <a:endParaRPr lang="en-US" dirty="0"/>
          </a:p>
          <a:p>
            <a:r>
              <a:rPr lang="el-GR" dirty="0"/>
              <a:t>Τα κύτταρα εμφυτεύονται ή «σπέρνονται» σε </a:t>
            </a:r>
            <a:r>
              <a:rPr lang="el-GR" dirty="0" smtClean="0"/>
              <a:t>τεχνητή </a:t>
            </a:r>
            <a:r>
              <a:rPr lang="el-GR" dirty="0"/>
              <a:t>κατασκευή ικανή να υποστηρίξει την τρισδιάστατη ανάπτυξη των ιστών. Αυτές οι κατασκευές, που καλούνται </a:t>
            </a:r>
            <a:r>
              <a:rPr lang="el-GR" dirty="0" smtClean="0"/>
              <a:t>ικριώματα </a:t>
            </a:r>
            <a:r>
              <a:rPr lang="el-GR" dirty="0"/>
              <a:t>είναι συνήθως σημαντικές τόσο </a:t>
            </a:r>
            <a:r>
              <a:rPr lang="en-US" dirty="0"/>
              <a:t>ex vivo</a:t>
            </a:r>
            <a:r>
              <a:rPr lang="el-GR" dirty="0"/>
              <a:t> όσο και </a:t>
            </a:r>
            <a:r>
              <a:rPr lang="en-US" dirty="0"/>
              <a:t>in vivo</a:t>
            </a:r>
            <a:r>
              <a:rPr lang="el-GR" dirty="0" smtClean="0"/>
              <a:t>.</a:t>
            </a:r>
            <a:r>
              <a:rPr lang="el-GR" dirty="0"/>
              <a:t/>
            </a:r>
            <a:br>
              <a:rPr lang="el-GR" dirty="0"/>
            </a:br>
            <a:r>
              <a:rPr lang="el-GR" dirty="0"/>
              <a:t>Ανακεφαλαιώνουν το κυτταρικό περιβάλλον και επιτρέπουν στα κύτταρα να επηρεάζουν το </a:t>
            </a:r>
            <a:r>
              <a:rPr lang="el-GR" dirty="0" err="1"/>
              <a:t>μικρο</a:t>
            </a:r>
            <a:r>
              <a:rPr lang="el-GR" dirty="0"/>
              <a:t> – περιβάλλον τους. Τα ικριώματα εξυπηρετούν τους εξής σκοπούς</a:t>
            </a:r>
            <a:r>
              <a:rPr lang="en-US" dirty="0"/>
              <a:t> </a:t>
            </a:r>
            <a:r>
              <a:rPr lang="el-GR" dirty="0"/>
              <a:t>:</a:t>
            </a:r>
            <a:br>
              <a:rPr lang="el-GR" dirty="0"/>
            </a:br>
            <a:r>
              <a:rPr lang="el-GR" b="1" dirty="0"/>
              <a:t>•</a:t>
            </a:r>
            <a:r>
              <a:rPr lang="en-US" dirty="0"/>
              <a:t> </a:t>
            </a:r>
            <a:r>
              <a:rPr lang="el-GR" dirty="0"/>
              <a:t>Επιτρέπουν την προσκόλληση και την μετανάστευση των κυττάρων.</a:t>
            </a:r>
            <a:br>
              <a:rPr lang="el-GR" dirty="0"/>
            </a:br>
            <a:r>
              <a:rPr lang="el-GR" b="1" dirty="0"/>
              <a:t>•</a:t>
            </a:r>
            <a:r>
              <a:rPr lang="en-US" dirty="0"/>
              <a:t> </a:t>
            </a:r>
            <a:r>
              <a:rPr lang="el-GR" dirty="0"/>
              <a:t>Απελευθερώνουν και διατηρούν τα κύτταρα και τους βιοχημικούς παράγοντες.</a:t>
            </a:r>
            <a:br>
              <a:rPr lang="el-GR" dirty="0"/>
            </a:br>
            <a:r>
              <a:rPr lang="el-GR" b="1" dirty="0"/>
              <a:t>•</a:t>
            </a:r>
            <a:r>
              <a:rPr lang="en-US" dirty="0"/>
              <a:t> </a:t>
            </a:r>
            <a:r>
              <a:rPr lang="el-GR" dirty="0"/>
              <a:t>Κάνουν δυνατή τη διάχυση ζωτικών κυτταρικών θρεπτικών στοιχείων και των προϊόντων τους.</a:t>
            </a:r>
            <a:br>
              <a:rPr lang="el-GR" dirty="0"/>
            </a:br>
            <a:r>
              <a:rPr lang="el-GR" b="1" dirty="0"/>
              <a:t>•</a:t>
            </a:r>
            <a:r>
              <a:rPr lang="en-US" dirty="0"/>
              <a:t> </a:t>
            </a:r>
            <a:r>
              <a:rPr lang="el-GR" dirty="0"/>
              <a:t>Ασκούν κάποια μηχανική και βιολογική επιρροή για να τροποποιήσουν τη συμπεριφορά της κυτταρικής φάσης.</a:t>
            </a:r>
            <a:br>
              <a:rPr lang="el-GR" dirty="0"/>
            </a:br>
            <a:r>
              <a:rPr lang="el-GR" dirty="0"/>
              <a:t/>
            </a:r>
            <a:br>
              <a:rPr lang="el-GR" dirty="0"/>
            </a:br>
            <a:r>
              <a:rPr lang="el-GR" dirty="0" smtClean="0"/>
              <a:t>Για την ανακατασκευή </a:t>
            </a:r>
            <a:r>
              <a:rPr lang="el-GR" dirty="0"/>
              <a:t>των ιστών, τα ικριώματα πρέπει να πληρούν κάποιες προδιαγραφές. </a:t>
            </a:r>
            <a:endParaRPr lang="el-GR" dirty="0" smtClean="0"/>
          </a:p>
          <a:p>
            <a:r>
              <a:rPr lang="el-GR" dirty="0" smtClean="0"/>
              <a:t>Η </a:t>
            </a:r>
            <a:r>
              <a:rPr lang="el-GR" dirty="0"/>
              <a:t>ύπαρξη πολυάριθμων και ευμεγεθών </a:t>
            </a:r>
            <a:r>
              <a:rPr lang="el-GR" b="1" dirty="0"/>
              <a:t>πόρων </a:t>
            </a:r>
            <a:r>
              <a:rPr lang="el-GR" dirty="0"/>
              <a:t>είναι απαραίτητη για τη διευκόλυνση της σποράς των κυττάρων και της διάχυσης μέσα στην κατασκευή κυττάρων και θρεπτικών στοιχείων. </a:t>
            </a:r>
            <a:endParaRPr lang="el-GR" dirty="0" smtClean="0"/>
          </a:p>
          <a:p>
            <a:r>
              <a:rPr lang="el-GR" dirty="0" smtClean="0"/>
              <a:t>Η </a:t>
            </a:r>
            <a:r>
              <a:rPr lang="el-GR" b="1" dirty="0" err="1"/>
              <a:t>βιο</a:t>
            </a:r>
            <a:r>
              <a:rPr lang="el-GR" b="1" dirty="0"/>
              <a:t> – διασπασιμότητα </a:t>
            </a:r>
            <a:r>
              <a:rPr lang="el-GR" dirty="0"/>
              <a:t>είναι συχνά ένας σημαντικός παράγοντας επειδή τα ικριώματα προτιμάται να απορροφούνται από τους γειτονικούς ιστούς χωρίς την ανάγκη χειρουργικής αφαίρεσης. Ο ρυθμός απορρόφησης πρέπει να συμπίπτει όσο το δυνατόν περισσότερο με αυτόν της ανάπτυξης των ιστών. Αυτό σημαίνει ότι όσο τα κύτταρα κατασκευάζουν το δικό τους φυσικό καλούπι γύρω τους, το ικρίωμα είναι ικανό να παρέχει κατασκευαστική ακεραιότητα μέσα στο σώμα. Τελικά θα αποσυντεθεί, αφήνοντας το νέο ιστό να καταλάβει ολόκληρο το χώρο. </a:t>
            </a:r>
            <a:endParaRPr lang="el-GR" dirty="0" smtClean="0"/>
          </a:p>
          <a:p>
            <a:r>
              <a:rPr lang="el-GR" dirty="0" smtClean="0"/>
              <a:t>Επιπλέον</a:t>
            </a:r>
            <a:r>
              <a:rPr lang="el-GR" dirty="0"/>
              <a:t>, </a:t>
            </a:r>
            <a:r>
              <a:rPr lang="el-GR" b="1" dirty="0"/>
              <a:t>η δυνατότητα ένεσης </a:t>
            </a:r>
            <a:r>
              <a:rPr lang="el-GR" dirty="0"/>
              <a:t>είναι σημαντική για κλινικές χρήσεις. Πρόσφατες έρευνες στην εκτύπωση οργάνων έδειξαν πόσο κρίσιμος είναι ο καλός έλεγχος του τρισδιάστατου περιβάλλοντος για την εξασφάλιση της δυνατότητας αναπαραγωγής των πειραμάτων και καλύτερων αποτελεσμάτων.</a:t>
            </a:r>
            <a:endParaRPr lang="en-US" dirty="0"/>
          </a:p>
        </p:txBody>
      </p:sp>
    </p:spTree>
    <p:extLst>
      <p:ext uri="{BB962C8B-B14F-4D97-AF65-F5344CB8AC3E}">
        <p14:creationId xmlns:p14="http://schemas.microsoft.com/office/powerpoint/2010/main" val="37153089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solidFill>
                  <a:srgbClr val="002060"/>
                </a:solidFill>
              </a:rPr>
              <a:t>Υλικά 1/4</a:t>
            </a:r>
            <a:endParaRPr lang="en-US" sz="3600" b="1" dirty="0">
              <a:solidFill>
                <a:srgbClr val="002060"/>
              </a:solidFill>
            </a:endParaRPr>
          </a:p>
        </p:txBody>
      </p:sp>
      <p:sp>
        <p:nvSpPr>
          <p:cNvPr id="3" name="Θέση περιεχομένου 2"/>
          <p:cNvSpPr>
            <a:spLocks noGrp="1"/>
          </p:cNvSpPr>
          <p:nvPr>
            <p:ph idx="1"/>
          </p:nvPr>
        </p:nvSpPr>
        <p:spPr/>
        <p:txBody>
          <a:bodyPr>
            <a:normAutofit fontScale="55000" lnSpcReduction="20000"/>
          </a:bodyPr>
          <a:lstStyle/>
          <a:p>
            <a:r>
              <a:rPr lang="el-GR" dirty="0" smtClean="0"/>
              <a:t>Πολλά </a:t>
            </a:r>
            <a:r>
              <a:rPr lang="el-GR" dirty="0"/>
              <a:t>διαφορετικά υλικά (φυσικά και συνθετικά, </a:t>
            </a:r>
            <a:r>
              <a:rPr lang="el-GR" dirty="0" smtClean="0"/>
              <a:t>βιοδιασπώμενα </a:t>
            </a:r>
            <a:r>
              <a:rPr lang="el-GR" dirty="0"/>
              <a:t>και μόνιμα) έχουν μελετηθεί. Τα περισσότερα από αυτά ήταν γνωστά στην ιατρική πριν την εμφάνιση της μηχανικής των ιστών και χρησιμοποιούνταν ως </a:t>
            </a:r>
            <a:r>
              <a:rPr lang="el-GR" dirty="0" err="1" smtClean="0"/>
              <a:t>βιοαπορροφήσιμα</a:t>
            </a:r>
            <a:r>
              <a:rPr lang="el-GR" dirty="0" smtClean="0"/>
              <a:t> </a:t>
            </a:r>
            <a:r>
              <a:rPr lang="el-GR" dirty="0"/>
              <a:t>ράμματα. Παραδείγματα τέτοιων υλικών είναι το κολλαγόνο και ορισμένες πολυεστέρες. Νέα </a:t>
            </a:r>
            <a:r>
              <a:rPr lang="el-GR" dirty="0" err="1" smtClean="0"/>
              <a:t>βιο</a:t>
            </a:r>
            <a:r>
              <a:rPr lang="en-US" dirty="0" smtClean="0"/>
              <a:t>-</a:t>
            </a:r>
            <a:r>
              <a:rPr lang="el-GR" dirty="0" smtClean="0"/>
              <a:t>υλικά </a:t>
            </a:r>
            <a:r>
              <a:rPr lang="el-GR" dirty="0"/>
              <a:t>έχουν τροποποιηθεί για να έχουν επιθυμητές ιδιότητες και λειτουργική παραμετροποίηση. Τέτοιες είναι η δυνατότητα ένεσης, </a:t>
            </a:r>
            <a:r>
              <a:rPr lang="el-GR" dirty="0" smtClean="0"/>
              <a:t>η συνθετική </a:t>
            </a:r>
            <a:r>
              <a:rPr lang="el-GR" dirty="0"/>
              <a:t>παρασκευή, </a:t>
            </a:r>
            <a:r>
              <a:rPr lang="el-GR" dirty="0" smtClean="0"/>
              <a:t>η </a:t>
            </a:r>
            <a:r>
              <a:rPr lang="el-GR" dirty="0" err="1" smtClean="0"/>
              <a:t>βιο</a:t>
            </a:r>
            <a:r>
              <a:rPr lang="en-US" dirty="0" smtClean="0"/>
              <a:t>-</a:t>
            </a:r>
            <a:r>
              <a:rPr lang="el-GR" dirty="0" smtClean="0"/>
              <a:t>συμβατότητα</a:t>
            </a:r>
            <a:r>
              <a:rPr lang="el-GR" dirty="0"/>
              <a:t>, </a:t>
            </a:r>
            <a:r>
              <a:rPr lang="el-GR" dirty="0" smtClean="0"/>
              <a:t>η μη-</a:t>
            </a:r>
            <a:r>
              <a:rPr lang="el-GR" dirty="0" err="1" smtClean="0"/>
              <a:t>ανοσογονικότητα</a:t>
            </a:r>
            <a:r>
              <a:rPr lang="el-GR" dirty="0"/>
              <a:t>, </a:t>
            </a:r>
            <a:r>
              <a:rPr lang="el-GR" dirty="0" smtClean="0"/>
              <a:t>η διαφάνεια</a:t>
            </a:r>
            <a:r>
              <a:rPr lang="el-GR" dirty="0"/>
              <a:t>, </a:t>
            </a:r>
            <a:r>
              <a:rPr lang="el-GR" dirty="0" smtClean="0"/>
              <a:t>οι μικροσκοπικές </a:t>
            </a:r>
            <a:r>
              <a:rPr lang="el-GR" dirty="0"/>
              <a:t>ίνες, </a:t>
            </a:r>
            <a:r>
              <a:rPr lang="el-GR" dirty="0" smtClean="0"/>
              <a:t>η μικρή </a:t>
            </a:r>
            <a:r>
              <a:rPr lang="el-GR" dirty="0"/>
              <a:t>πυκνότητα, ρυθμός </a:t>
            </a:r>
            <a:r>
              <a:rPr lang="el-GR" dirty="0" err="1"/>
              <a:t>επαναρρόφησης</a:t>
            </a:r>
            <a:r>
              <a:rPr lang="el-GR" dirty="0"/>
              <a:t>. </a:t>
            </a:r>
            <a:endParaRPr lang="el-GR" dirty="0" smtClean="0"/>
          </a:p>
          <a:p>
            <a:r>
              <a:rPr lang="el-GR" dirty="0" smtClean="0"/>
              <a:t>Το </a:t>
            </a:r>
            <a:r>
              <a:rPr lang="en-US" dirty="0"/>
              <a:t>Pura Matrix</a:t>
            </a:r>
            <a:r>
              <a:rPr lang="el-GR" dirty="0"/>
              <a:t> που κατασκευάστηκε από τους ερευνητές εργαστηρίων του ΜΙΤ, τους </a:t>
            </a:r>
            <a:r>
              <a:rPr lang="en-US" dirty="0" err="1"/>
              <a:t>Zang</a:t>
            </a:r>
            <a:r>
              <a:rPr lang="el-GR" dirty="0"/>
              <a:t>, </a:t>
            </a:r>
            <a:r>
              <a:rPr lang="en-US" dirty="0"/>
              <a:t>Rich</a:t>
            </a:r>
            <a:r>
              <a:rPr lang="el-GR" dirty="0"/>
              <a:t>, </a:t>
            </a:r>
            <a:r>
              <a:rPr lang="en-US" dirty="0" err="1"/>
              <a:t>Grodzinsky</a:t>
            </a:r>
            <a:r>
              <a:rPr lang="el-GR" dirty="0"/>
              <a:t> και </a:t>
            </a:r>
            <a:r>
              <a:rPr lang="en-US" dirty="0"/>
              <a:t>Langer</a:t>
            </a:r>
            <a:r>
              <a:rPr lang="el-GR" dirty="0"/>
              <a:t>, είναι μια από τις οικογένειες ικριωμάτων που βγήκαν στο εμπόριο και επηρέασαν την κλινική χρήση της μηχανικής των ιστών.</a:t>
            </a:r>
            <a:endParaRPr lang="en-US" dirty="0"/>
          </a:p>
          <a:p>
            <a:r>
              <a:rPr lang="el-GR" dirty="0"/>
              <a:t>Ένα συνθετικό υλικό που χρησιμοποιείται συχνά είναι το </a:t>
            </a:r>
            <a:r>
              <a:rPr lang="el-GR" dirty="0" err="1"/>
              <a:t>πολυγαλακτικό</a:t>
            </a:r>
            <a:r>
              <a:rPr lang="el-GR" dirty="0"/>
              <a:t> οξύ (</a:t>
            </a:r>
            <a:r>
              <a:rPr lang="en-US" dirty="0"/>
              <a:t>PLA</a:t>
            </a:r>
            <a:r>
              <a:rPr lang="el-GR" dirty="0"/>
              <a:t>). </a:t>
            </a:r>
            <a:r>
              <a:rPr lang="el-GR" dirty="0" smtClean="0"/>
              <a:t>Αυτό αποσυντίθεται </a:t>
            </a:r>
            <a:r>
              <a:rPr lang="el-GR" dirty="0"/>
              <a:t>μέσα στο ανθρώπινο σώμα σε γαλακτικό οξύ . Το γαλακτικό οξύ υπάρχει στη φύση και εύκολα αποβάλλεται από τον οργανισμό. Παρόμοια υλικά είναι το </a:t>
            </a:r>
            <a:r>
              <a:rPr lang="el-GR" dirty="0" err="1"/>
              <a:t>πολυγλυκολικό</a:t>
            </a:r>
            <a:r>
              <a:rPr lang="el-GR" dirty="0"/>
              <a:t> οξύ (</a:t>
            </a:r>
            <a:r>
              <a:rPr lang="en-US" dirty="0"/>
              <a:t>PGA</a:t>
            </a:r>
            <a:r>
              <a:rPr lang="el-GR" dirty="0"/>
              <a:t>) και η </a:t>
            </a:r>
            <a:r>
              <a:rPr lang="el-GR" dirty="0" err="1"/>
              <a:t>πολυκαπρολακτόνη</a:t>
            </a:r>
            <a:r>
              <a:rPr lang="el-GR" dirty="0"/>
              <a:t> (</a:t>
            </a:r>
            <a:r>
              <a:rPr lang="en-US" dirty="0"/>
              <a:t>PCL</a:t>
            </a:r>
            <a:r>
              <a:rPr lang="el-GR" dirty="0"/>
              <a:t>). Ο μηχανισμός αποσύνθεσής τους είναι παρόμοιος με αυτόν του </a:t>
            </a:r>
            <a:r>
              <a:rPr lang="el-GR" dirty="0" err="1"/>
              <a:t>πολυγαλακτικού</a:t>
            </a:r>
            <a:r>
              <a:rPr lang="el-GR" dirty="0"/>
              <a:t> οξέος. Όμως ο ρυθμός τους σε σύγκριση με αυτό, είναι γρηγορότερος και βραδύτερος αντίστοιχα.</a:t>
            </a:r>
            <a:endParaRPr lang="en-US" dirty="0"/>
          </a:p>
        </p:txBody>
      </p:sp>
    </p:spTree>
    <p:extLst>
      <p:ext uri="{BB962C8B-B14F-4D97-AF65-F5344CB8AC3E}">
        <p14:creationId xmlns:p14="http://schemas.microsoft.com/office/powerpoint/2010/main" val="5357800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smtClean="0">
                <a:solidFill>
                  <a:srgbClr val="002060"/>
                </a:solidFill>
              </a:rPr>
              <a:t>Υλικά 2/4</a:t>
            </a:r>
            <a:endParaRPr lang="en-US" sz="4000" b="1" dirty="0">
              <a:solidFill>
                <a:srgbClr val="002060"/>
              </a:solidFill>
            </a:endParaRPr>
          </a:p>
        </p:txBody>
      </p:sp>
      <p:sp>
        <p:nvSpPr>
          <p:cNvPr id="3" name="Θέση περιεχομένου 2"/>
          <p:cNvSpPr>
            <a:spLocks noGrp="1"/>
          </p:cNvSpPr>
          <p:nvPr>
            <p:ph idx="1"/>
          </p:nvPr>
        </p:nvSpPr>
        <p:spPr/>
        <p:txBody>
          <a:bodyPr>
            <a:normAutofit fontScale="62500" lnSpcReduction="20000"/>
          </a:bodyPr>
          <a:lstStyle/>
          <a:p>
            <a:r>
              <a:rPr lang="el-GR" dirty="0"/>
              <a:t>Τα ικριώματα μπορεί να κατασκευάζονται επίσης από φυσικά υλικά. Συγκεκριμένα, διαφορετικά παράγωγα της </a:t>
            </a:r>
            <a:r>
              <a:rPr lang="el-GR" dirty="0" err="1" smtClean="0"/>
              <a:t>εξω</a:t>
            </a:r>
            <a:r>
              <a:rPr lang="el-GR" dirty="0" smtClean="0"/>
              <a:t>-κυτταρικής </a:t>
            </a:r>
            <a:r>
              <a:rPr lang="el-GR" dirty="0"/>
              <a:t>μήτρας έχουν μελετηθεί για να εκτιμηθεί η ικανότητά τους να υποστηρίζουν την ανάπτυξη των κυττάρων. Πρωτεϊνικά υλικά (όπως το κολλαγόνο ή η </a:t>
            </a:r>
            <a:r>
              <a:rPr lang="en-US" dirty="0"/>
              <a:t>fibrin</a:t>
            </a:r>
            <a:r>
              <a:rPr lang="el-GR" dirty="0"/>
              <a:t>), </a:t>
            </a:r>
            <a:r>
              <a:rPr lang="el-GR" dirty="0" err="1"/>
              <a:t>πολυσακχαρικά</a:t>
            </a:r>
            <a:r>
              <a:rPr lang="el-GR" dirty="0"/>
              <a:t> υλικά (όπως η </a:t>
            </a:r>
            <a:r>
              <a:rPr lang="el-GR" dirty="0" err="1"/>
              <a:t>χιτοζάνη</a:t>
            </a:r>
            <a:r>
              <a:rPr lang="el-GR" dirty="0"/>
              <a:t>) και </a:t>
            </a:r>
            <a:r>
              <a:rPr lang="el-GR" dirty="0" err="1"/>
              <a:t>γλυκοζαμινογλυκάνες</a:t>
            </a:r>
            <a:r>
              <a:rPr lang="el-GR" dirty="0"/>
              <a:t> (</a:t>
            </a:r>
            <a:r>
              <a:rPr lang="en-US" dirty="0"/>
              <a:t>GAGs</a:t>
            </a:r>
            <a:r>
              <a:rPr lang="el-GR" dirty="0"/>
              <a:t>) έχουν όλα αποδειχθεί κατάλληλα όσον αφορά την συμβατότητά τους με τα κύτταρα. </a:t>
            </a:r>
            <a:endParaRPr lang="el-GR" dirty="0" smtClean="0"/>
          </a:p>
          <a:p>
            <a:r>
              <a:rPr lang="el-GR" dirty="0" smtClean="0"/>
              <a:t>Υπάρχουν </a:t>
            </a:r>
            <a:r>
              <a:rPr lang="el-GR" dirty="0"/>
              <a:t>όμως ορισμένα προβλήματα με πιθανή </a:t>
            </a:r>
            <a:r>
              <a:rPr lang="el-GR" dirty="0" err="1"/>
              <a:t>ανοσογονικότητα</a:t>
            </a:r>
            <a:r>
              <a:rPr lang="el-GR" dirty="0"/>
              <a:t>. Μεταξύ των </a:t>
            </a:r>
            <a:r>
              <a:rPr lang="el-GR" dirty="0" err="1"/>
              <a:t>γλυκοζαμινογλυκάνων</a:t>
            </a:r>
            <a:r>
              <a:rPr lang="el-GR" dirty="0"/>
              <a:t>, το </a:t>
            </a:r>
            <a:r>
              <a:rPr lang="el-GR" dirty="0" err="1" smtClean="0"/>
              <a:t>υαλουρονικό</a:t>
            </a:r>
            <a:r>
              <a:rPr lang="el-GR" dirty="0" smtClean="0"/>
              <a:t> οξύ (πιθανότατα </a:t>
            </a:r>
            <a:r>
              <a:rPr lang="el-GR" dirty="0"/>
              <a:t>σε συνδυασμό με παράγοντες διασύνδεσης (όπως </a:t>
            </a:r>
            <a:r>
              <a:rPr lang="el-GR" dirty="0" err="1"/>
              <a:t>γλουταραλδεΰδη</a:t>
            </a:r>
            <a:r>
              <a:rPr lang="el-GR" dirty="0"/>
              <a:t> και </a:t>
            </a:r>
            <a:r>
              <a:rPr lang="el-GR" dirty="0" err="1"/>
              <a:t>υδατοδιαλυτό</a:t>
            </a:r>
            <a:r>
              <a:rPr lang="el-GR" dirty="0"/>
              <a:t> </a:t>
            </a:r>
            <a:r>
              <a:rPr lang="el-GR" dirty="0" err="1" smtClean="0"/>
              <a:t>καρβοδιϊμίδιο</a:t>
            </a:r>
            <a:r>
              <a:rPr lang="el-GR" dirty="0" smtClean="0"/>
              <a:t>) είναι </a:t>
            </a:r>
            <a:r>
              <a:rPr lang="el-GR" dirty="0"/>
              <a:t>μια εύλογη επιλογή ως υλικό ικριώματος. </a:t>
            </a:r>
            <a:endParaRPr lang="el-GR" dirty="0" smtClean="0"/>
          </a:p>
          <a:p>
            <a:r>
              <a:rPr lang="el-GR" dirty="0" smtClean="0"/>
              <a:t>Λειτουργικές </a:t>
            </a:r>
            <a:r>
              <a:rPr lang="el-GR" dirty="0"/>
              <a:t>ομάδες ικριωμάτων ίσως είναι χρήσιμες στην παράδοση μικρών μορίων (φαρμάκων) σε συγκεκριμένους ιστούς. </a:t>
            </a:r>
            <a:endParaRPr lang="el-GR" dirty="0" smtClean="0"/>
          </a:p>
          <a:p>
            <a:r>
              <a:rPr lang="el-GR" dirty="0" smtClean="0"/>
              <a:t>Μια </a:t>
            </a:r>
            <a:r>
              <a:rPr lang="el-GR" dirty="0"/>
              <a:t>άλλη μορφή ικριώματος υπό έρευνα είναι ο </a:t>
            </a:r>
            <a:r>
              <a:rPr lang="el-GR" dirty="0" smtClean="0"/>
              <a:t>από-</a:t>
            </a:r>
            <a:r>
              <a:rPr lang="el-GR" dirty="0" err="1" smtClean="0"/>
              <a:t>κυτταροποιημένα</a:t>
            </a:r>
            <a:r>
              <a:rPr lang="el-GR" dirty="0" smtClean="0"/>
              <a:t> </a:t>
            </a:r>
            <a:r>
              <a:rPr lang="el-GR" dirty="0"/>
              <a:t>εκχυλίσματα </a:t>
            </a:r>
            <a:r>
              <a:rPr lang="el-GR" dirty="0" smtClean="0"/>
              <a:t>ιστός, </a:t>
            </a:r>
            <a:r>
              <a:rPr lang="el-GR" dirty="0"/>
              <a:t>όπου τα απομείναντα κυτταρικά υπολείμματα και η </a:t>
            </a:r>
            <a:r>
              <a:rPr lang="el-GR" dirty="0" err="1" smtClean="0"/>
              <a:t>εξω</a:t>
            </a:r>
            <a:r>
              <a:rPr lang="el-GR" dirty="0" smtClean="0"/>
              <a:t>-κυτταρική </a:t>
            </a:r>
            <a:r>
              <a:rPr lang="el-GR" dirty="0"/>
              <a:t>μήτρα δρουν ως ικρίωμα.</a:t>
            </a:r>
            <a:endParaRPr lang="en-US" dirty="0"/>
          </a:p>
        </p:txBody>
      </p:sp>
    </p:spTree>
    <p:extLst>
      <p:ext uri="{BB962C8B-B14F-4D97-AF65-F5344CB8AC3E}">
        <p14:creationId xmlns:p14="http://schemas.microsoft.com/office/powerpoint/2010/main" val="29523972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rgbClr val="002060"/>
                </a:solidFill>
              </a:rPr>
              <a:t>Υλικά 3/4</a:t>
            </a:r>
            <a:endParaRPr lang="en-US" b="1" dirty="0">
              <a:solidFill>
                <a:srgbClr val="002060"/>
              </a:solidFill>
            </a:endParaRPr>
          </a:p>
        </p:txBody>
      </p:sp>
      <p:sp>
        <p:nvSpPr>
          <p:cNvPr id="3" name="Θέση περιεχομένου 2"/>
          <p:cNvSpPr>
            <a:spLocks noGrp="1"/>
          </p:cNvSpPr>
          <p:nvPr>
            <p:ph idx="1"/>
          </p:nvPr>
        </p:nvSpPr>
        <p:spPr/>
        <p:txBody>
          <a:bodyPr>
            <a:normAutofit fontScale="70000" lnSpcReduction="20000"/>
          </a:bodyPr>
          <a:lstStyle/>
          <a:p>
            <a:r>
              <a:rPr lang="el-GR" dirty="0"/>
              <a:t>Μια μελέτη του </a:t>
            </a:r>
            <a:r>
              <a:rPr lang="el-GR" dirty="0" smtClean="0"/>
              <a:t>2009 στόχευε </a:t>
            </a:r>
            <a:r>
              <a:rPr lang="el-GR" dirty="0"/>
              <a:t>στη βελτίωση των </a:t>
            </a:r>
            <a:r>
              <a:rPr lang="en-US" dirty="0"/>
              <a:t>vivo</a:t>
            </a:r>
            <a:r>
              <a:rPr lang="el-GR" dirty="0"/>
              <a:t> – συνθηκών για τρισδιάστατο ιστό. Χρησιμοποίησε στοιβαγμένα και </a:t>
            </a:r>
            <a:r>
              <a:rPr lang="el-GR" dirty="0" smtClean="0"/>
              <a:t>από-στοιβαγμένα </a:t>
            </a:r>
            <a:r>
              <a:rPr lang="el-GR" dirty="0"/>
              <a:t>στρώματα χαρτιού εμποτισμένα με εναιωρήματα κυττάρων σε </a:t>
            </a:r>
            <a:r>
              <a:rPr lang="el-GR" dirty="0" err="1" smtClean="0"/>
              <a:t>εξω</a:t>
            </a:r>
            <a:r>
              <a:rPr lang="el-GR" dirty="0" smtClean="0"/>
              <a:t>-κυτταρική </a:t>
            </a:r>
            <a:r>
              <a:rPr lang="el-GR" dirty="0"/>
              <a:t>μήτρα </a:t>
            </a:r>
            <a:r>
              <a:rPr lang="el-GR" dirty="0" err="1"/>
              <a:t>υδρογέλης</a:t>
            </a:r>
            <a:r>
              <a:rPr lang="el-GR" dirty="0"/>
              <a:t>. Έτσι κατέστησε δυνατό τον έλεγχο οξυγόνου και της κλίσης των θρεπτικών συστατικών σε 3 διαστάσεις και την ανάλυση μοριακών και γενετικών αντιδράσεων. Είναι δυνατός ο χειρισμός των κλίσεων διαλυτών μορίων και ο χαρακτηρισμός τους σε αυτές τις σύνθετες κλίσεις. </a:t>
            </a:r>
            <a:endParaRPr lang="el-GR" dirty="0" smtClean="0"/>
          </a:p>
          <a:p>
            <a:r>
              <a:rPr lang="el-GR" dirty="0" smtClean="0"/>
              <a:t>Με </a:t>
            </a:r>
            <a:r>
              <a:rPr lang="el-GR" dirty="0"/>
              <a:t>αυτόν τον τρόπο γίνονται πιο αποτελεσματικά απ’ ότι σε συμβατικές τρισδιάστατες καλλιέργειες βασισμένες σε </a:t>
            </a:r>
            <a:r>
              <a:rPr lang="el-GR" dirty="0" err="1"/>
              <a:t>υδροπηκτές</a:t>
            </a:r>
            <a:r>
              <a:rPr lang="el-GR" dirty="0"/>
              <a:t>, κυτταρικά </a:t>
            </a:r>
            <a:r>
              <a:rPr lang="el-GR" dirty="0" err="1"/>
              <a:t>φαιρίδια</a:t>
            </a:r>
            <a:r>
              <a:rPr lang="el-GR" dirty="0"/>
              <a:t> ή τρισδιάστατους αντιδραστήρες αιμάτωσης. Ποικίλα πάχη χαρτιού και τύπων μέσων μπορούν να υποστηρίξουν διάφορα πειραματικά περιβάλλοντα. Κατά την αποδόμηση αυτά τα φύλλα μπορεί να είναι χρήσιμα σε εφαρμογές όπως η απεικόνιση υψηλής απόδοσης και η φαρμακευτική έρευνα.</a:t>
            </a:r>
            <a:endParaRPr lang="en-US" dirty="0"/>
          </a:p>
          <a:p>
            <a:pPr marL="0" indent="0">
              <a:buNone/>
            </a:pPr>
            <a:endParaRPr lang="en-US" dirty="0"/>
          </a:p>
        </p:txBody>
      </p:sp>
    </p:spTree>
    <p:extLst>
      <p:ext uri="{BB962C8B-B14F-4D97-AF65-F5344CB8AC3E}">
        <p14:creationId xmlns:p14="http://schemas.microsoft.com/office/powerpoint/2010/main" val="169166153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solidFill>
                  <a:srgbClr val="002060"/>
                </a:solidFill>
              </a:rPr>
              <a:t>Κυτταρικές θεραπείες</a:t>
            </a:r>
            <a:endParaRPr lang="en-US" sz="3600" b="1" dirty="0">
              <a:solidFill>
                <a:srgbClr val="002060"/>
              </a:solidFill>
            </a:endParaRPr>
          </a:p>
        </p:txBody>
      </p:sp>
      <p:sp>
        <p:nvSpPr>
          <p:cNvPr id="3" name="Θέση περιεχομένου 2"/>
          <p:cNvSpPr>
            <a:spLocks noGrp="1"/>
          </p:cNvSpPr>
          <p:nvPr>
            <p:ph idx="1"/>
          </p:nvPr>
        </p:nvSpPr>
        <p:spPr/>
        <p:txBody>
          <a:bodyPr>
            <a:normAutofit fontScale="85000" lnSpcReduction="10000"/>
          </a:bodyPr>
          <a:lstStyle/>
          <a:p>
            <a:r>
              <a:rPr lang="el-GR" dirty="0"/>
              <a:t>Τέλος, οι κυτταρικές θεραπείες εφαρμόζονται βάσει δύο γενικών στρατηγικών αντιμετώπισης των αντίστοιχων παθολογικών καταστάσεων. </a:t>
            </a:r>
            <a:endParaRPr lang="el-GR" dirty="0" smtClean="0"/>
          </a:p>
          <a:p>
            <a:r>
              <a:rPr lang="el-GR" dirty="0" smtClean="0"/>
              <a:t>Σύμφωνα </a:t>
            </a:r>
            <a:r>
              <a:rPr lang="el-GR" dirty="0"/>
              <a:t>με την πρώτη στρατηγική, δίδεται η δυνατότητα στον οργανισμό να αντικαταστήσει τα κύτταρα, που καταστράφηκαν σε ένα τραυματισμό ή από ένα νόσημα (όπως είναι η νόσος </a:t>
            </a:r>
            <a:r>
              <a:rPr lang="en-US" dirty="0"/>
              <a:t>Alzheimer</a:t>
            </a:r>
            <a:r>
              <a:rPr lang="el-GR" dirty="0"/>
              <a:t>). </a:t>
            </a:r>
            <a:endParaRPr lang="el-GR" dirty="0" smtClean="0"/>
          </a:p>
          <a:p>
            <a:r>
              <a:rPr lang="el-GR" dirty="0" smtClean="0"/>
              <a:t>Η δεύτερη </a:t>
            </a:r>
            <a:r>
              <a:rPr lang="el-GR" dirty="0"/>
              <a:t>στρατηγική αποσκοπεί στην παραγωγή από τα κύτταρα μίας ουσίας, η οποία βρίσκεται σε ανεπάρκεια (π.χ. ασθενείς με μυϊκή δυστροφία </a:t>
            </a:r>
            <a:r>
              <a:rPr lang="en-US" dirty="0"/>
              <a:t>Duchenne</a:t>
            </a:r>
            <a:r>
              <a:rPr lang="el-GR" dirty="0" smtClean="0"/>
              <a:t>).</a:t>
            </a:r>
            <a:r>
              <a:rPr lang="el-GR" dirty="0"/>
              <a:t> </a:t>
            </a:r>
            <a:endParaRPr lang="en-US" dirty="0"/>
          </a:p>
        </p:txBody>
      </p:sp>
    </p:spTree>
    <p:extLst>
      <p:ext uri="{BB962C8B-B14F-4D97-AF65-F5344CB8AC3E}">
        <p14:creationId xmlns:p14="http://schemas.microsoft.com/office/powerpoint/2010/main" val="12098165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smtClean="0">
                <a:solidFill>
                  <a:srgbClr val="002060"/>
                </a:solidFill>
              </a:rPr>
              <a:t>Βλαστικά κύτταρα 1/3</a:t>
            </a:r>
            <a:endParaRPr lang="en-US" sz="4000" b="1" dirty="0">
              <a:solidFill>
                <a:srgbClr val="002060"/>
              </a:solidFill>
            </a:endParaRPr>
          </a:p>
        </p:txBody>
      </p:sp>
      <p:sp>
        <p:nvSpPr>
          <p:cNvPr id="3" name="Θέση περιεχομένου 2"/>
          <p:cNvSpPr>
            <a:spLocks noGrp="1"/>
          </p:cNvSpPr>
          <p:nvPr>
            <p:ph idx="1"/>
          </p:nvPr>
        </p:nvSpPr>
        <p:spPr>
          <a:xfrm>
            <a:off x="457200" y="1143000"/>
            <a:ext cx="8229600" cy="5486400"/>
          </a:xfrm>
        </p:spPr>
        <p:txBody>
          <a:bodyPr>
            <a:normAutofit fontScale="62500" lnSpcReduction="20000"/>
          </a:bodyPr>
          <a:lstStyle/>
          <a:p>
            <a:r>
              <a:rPr lang="el-GR" dirty="0"/>
              <a:t>Η ικανότητα των βλαστικών κυττάρων να διαφοροποιούνται σε εξειδικευμένους κυτταρικούς τύπους αποτελεί τη βάση της πιθανής θεραπευτικής χρήσης τους για την αντιμετώπιση διαφόρων παθολογικών </a:t>
            </a:r>
            <a:r>
              <a:rPr lang="el-GR" dirty="0" smtClean="0"/>
              <a:t>καταστάσεων. Με </a:t>
            </a:r>
            <a:r>
              <a:rPr lang="el-GR" dirty="0"/>
              <a:t>τη </a:t>
            </a:r>
            <a:r>
              <a:rPr lang="el-GR" dirty="0" smtClean="0"/>
              <a:t>χρήση κατάλληλων </a:t>
            </a:r>
            <a:r>
              <a:rPr lang="el-GR" dirty="0"/>
              <a:t>αυξητικών παραγόντων, είναι δυνατή η διαφοροποίηση ενός βλαστικού κυττάρου προς την κατεύθυνση του επιθυμητού κυτταρικού τύπου. Ορισμένοι ερευνητές υποστηρίζουν ότι τα </a:t>
            </a:r>
            <a:r>
              <a:rPr lang="el-GR" dirty="0" err="1"/>
              <a:t>εμβρυονικά</a:t>
            </a:r>
            <a:r>
              <a:rPr lang="el-GR" dirty="0"/>
              <a:t> βλαστικά κύτταρα είναι περισσότερο ευμετάβλητα σε σχέση με αυτά, που λαμβάνονται από </a:t>
            </a:r>
            <a:r>
              <a:rPr lang="el-GR" dirty="0" smtClean="0"/>
              <a:t>ενήλικες. </a:t>
            </a:r>
          </a:p>
          <a:p>
            <a:r>
              <a:rPr lang="el-GR" dirty="0" smtClean="0"/>
              <a:t>Ωστόσο</a:t>
            </a:r>
            <a:r>
              <a:rPr lang="el-GR" dirty="0"/>
              <a:t>, σε πολλές μελέτες, συνεχίζεται η προσπάθεια προσδιορισμού των κατάλληλων συνθηκών, που επιτρέπουν τη διαφοροποίηση </a:t>
            </a:r>
            <a:r>
              <a:rPr lang="el-GR" dirty="0" err="1"/>
              <a:t>εμβρυονικών</a:t>
            </a:r>
            <a:r>
              <a:rPr lang="el-GR" dirty="0"/>
              <a:t> βλαστικών σε εξειδικευμένα κύτταρα. Καθώς τα </a:t>
            </a:r>
            <a:r>
              <a:rPr lang="el-GR" dirty="0" err="1"/>
              <a:t>εμβρυονικά</a:t>
            </a:r>
            <a:r>
              <a:rPr lang="el-GR" dirty="0"/>
              <a:t> βλαστικά κύτταρα αναπτύσσονται με ταχύ ρυθμό, οι ερευνητές πρέπει να είναι ιδιαίτερα προσεκτικοί ώστε να διαφοροποιηθούν πλήρως σε εξειδικευμένα κύτταρα. Σε αντίθετη περίπτωση, τα εναπομείναντα </a:t>
            </a:r>
            <a:r>
              <a:rPr lang="el-GR" dirty="0" err="1"/>
              <a:t>εμβρυονικά</a:t>
            </a:r>
            <a:r>
              <a:rPr lang="el-GR" dirty="0"/>
              <a:t> κύτταρα είναι δυνατό να αναπτυχθούν ανεξέλεγκτα και να σχηματίσουν όγκους. </a:t>
            </a:r>
            <a:endParaRPr lang="el-GR" dirty="0" smtClean="0"/>
          </a:p>
          <a:p>
            <a:r>
              <a:rPr lang="el-GR" dirty="0" smtClean="0"/>
              <a:t>Επίσης</a:t>
            </a:r>
            <a:r>
              <a:rPr lang="el-GR" dirty="0"/>
              <a:t>, πρέπει να επιβεβαιωθεί ότι τα κύτταρα, που εισάγονται στον οργανισμό, δεν προκαλούν ανοσολογική </a:t>
            </a:r>
            <a:r>
              <a:rPr lang="el-GR" dirty="0" smtClean="0"/>
              <a:t>απόκριση. Εφ’ όσον </a:t>
            </a:r>
            <a:r>
              <a:rPr lang="el-GR" dirty="0"/>
              <a:t>τα κύτταρα προέρχονται από τον ίδιο τον οργανισμό, δεν είναι πιθανό ένα τέτοιο ενδεχόμενο</a:t>
            </a:r>
            <a:r>
              <a:rPr lang="el-GR" dirty="0" smtClean="0"/>
              <a:t>.</a:t>
            </a:r>
            <a:endParaRPr lang="en-US" dirty="0"/>
          </a:p>
        </p:txBody>
      </p:sp>
    </p:spTree>
    <p:extLst>
      <p:ext uri="{BB962C8B-B14F-4D97-AF65-F5344CB8AC3E}">
        <p14:creationId xmlns:p14="http://schemas.microsoft.com/office/powerpoint/2010/main" val="2798932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rgbClr val="002060"/>
                </a:solidFill>
              </a:rPr>
              <a:t>Βλαστικά κύτταρα 2/3</a:t>
            </a:r>
            <a:endParaRPr lang="en-US" dirty="0"/>
          </a:p>
        </p:txBody>
      </p:sp>
      <p:sp>
        <p:nvSpPr>
          <p:cNvPr id="3" name="Θέση περιεχομένου 2"/>
          <p:cNvSpPr>
            <a:spLocks noGrp="1"/>
          </p:cNvSpPr>
          <p:nvPr>
            <p:ph idx="1"/>
          </p:nvPr>
        </p:nvSpPr>
        <p:spPr/>
        <p:txBody>
          <a:bodyPr>
            <a:normAutofit fontScale="55000" lnSpcReduction="20000"/>
          </a:bodyPr>
          <a:lstStyle/>
          <a:p>
            <a:r>
              <a:rPr lang="el-GR" dirty="0"/>
              <a:t>Η πηγή των κυττάρων, που χρησιμοποιούνται στις εφαρμογές της </a:t>
            </a:r>
            <a:r>
              <a:rPr lang="el-GR" dirty="0" err="1"/>
              <a:t>Ιστομηχανικής</a:t>
            </a:r>
            <a:r>
              <a:rPr lang="el-GR" dirty="0"/>
              <a:t>, ποικίλλει. Κυρίως, επιλέγονται κύτταρα του ίδιου του ασθενούς, ώστε να μην υπάρχει κίνδυνος ανοσολογικής αντίδρασης. </a:t>
            </a:r>
            <a:endParaRPr lang="el-GR" dirty="0" smtClean="0"/>
          </a:p>
          <a:p>
            <a:r>
              <a:rPr lang="el-GR" dirty="0"/>
              <a:t>Τ</a:t>
            </a:r>
            <a:r>
              <a:rPr lang="el-GR" dirty="0" smtClean="0"/>
              <a:t>α </a:t>
            </a:r>
            <a:r>
              <a:rPr lang="el-GR" dirty="0"/>
              <a:t>βλαστικά κύτταρα, που λαμβάνονται από ώριμους ιστούς (αίμα, οστά, μύες, αιμοφόρα αγγεία, δέρμα, </a:t>
            </a:r>
            <a:r>
              <a:rPr lang="el-GR" dirty="0" err="1"/>
              <a:t>τριχοθυλάκια</a:t>
            </a:r>
            <a:r>
              <a:rPr lang="el-GR" dirty="0"/>
              <a:t>, έντερο, εγκέφαλος, </a:t>
            </a:r>
            <a:r>
              <a:rPr lang="el-GR" dirty="0" smtClean="0"/>
              <a:t>ήπαρ) είναι </a:t>
            </a:r>
            <a:r>
              <a:rPr lang="el-GR" dirty="0"/>
              <a:t>δυνατό να διαφοροποιηθούν στους τύπους των κυττάρων του ιστού από τον οποίο προέρχονται. Τα κύτταρα αυτά είναι δύσκολο να απομονωθούν, καθώς διακρίνονται δύσκολα από τα λειτουργικά κύτταρα των ιστών. </a:t>
            </a:r>
            <a:endParaRPr lang="el-GR" dirty="0" smtClean="0"/>
          </a:p>
          <a:p>
            <a:r>
              <a:rPr lang="el-GR" dirty="0" smtClean="0"/>
              <a:t>Η </a:t>
            </a:r>
            <a:r>
              <a:rPr lang="el-GR" dirty="0"/>
              <a:t>διαδικασία απομόνωσής τους βασίζεται σε πρωτεΐνες της κυτταρικής μεμβράνης, που αναγνωρίζονται ως μοριακοί δείκτες των βλαστικών κυττάρων. Ο προσδιορισμός επιπλέον μοριακών δεικτών και η βελτίωση των τεχνικών κυτταρικής απομόνωσης θα διευκολύνουν σημαντικά την εξέλιξη των εφαρμογών της Αναγεννητικής Ιατρικής. </a:t>
            </a:r>
            <a:endParaRPr lang="el-GR" dirty="0" smtClean="0"/>
          </a:p>
          <a:p>
            <a:r>
              <a:rPr lang="el-GR" dirty="0" smtClean="0"/>
              <a:t>Σύμφωνα </a:t>
            </a:r>
            <a:r>
              <a:rPr lang="el-GR" dirty="0"/>
              <a:t>με τους </a:t>
            </a:r>
            <a:r>
              <a:rPr lang="en-US" dirty="0"/>
              <a:t>Chen</a:t>
            </a:r>
            <a:r>
              <a:rPr lang="el-GR" dirty="0"/>
              <a:t> και </a:t>
            </a:r>
            <a:r>
              <a:rPr lang="en-US" dirty="0" err="1"/>
              <a:t>Discher</a:t>
            </a:r>
            <a:r>
              <a:rPr lang="el-GR" dirty="0"/>
              <a:t>, τα </a:t>
            </a:r>
            <a:r>
              <a:rPr lang="el-GR" dirty="0" err="1"/>
              <a:t>μεσεγχυματικά</a:t>
            </a:r>
            <a:r>
              <a:rPr lang="el-GR" dirty="0"/>
              <a:t> βλαστικά κύτταρα επηρεάζονται από τα μηχανικά χαρακτηριστικά του περιβάλλοντός τους. Συγκεκριμένα, διαφοροποιούνται σε κύτταρα του ιστού, που περισσότερο προσομοιάζει με τα χαρακτηριστικά του υλικού που αναπτύσσονται. </a:t>
            </a:r>
            <a:endParaRPr lang="en-US" dirty="0"/>
          </a:p>
        </p:txBody>
      </p:sp>
    </p:spTree>
    <p:extLst>
      <p:ext uri="{BB962C8B-B14F-4D97-AF65-F5344CB8AC3E}">
        <p14:creationId xmlns:p14="http://schemas.microsoft.com/office/powerpoint/2010/main" val="17110139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944562"/>
          </a:xfrm>
        </p:spPr>
        <p:txBody>
          <a:bodyPr/>
          <a:lstStyle/>
          <a:p>
            <a:r>
              <a:rPr lang="el-GR" b="1" dirty="0" smtClean="0">
                <a:solidFill>
                  <a:srgbClr val="002060"/>
                </a:solidFill>
              </a:rPr>
              <a:t>Βλαστικά κύτταρα 3/3</a:t>
            </a:r>
            <a:endParaRPr lang="en-US" dirty="0"/>
          </a:p>
        </p:txBody>
      </p:sp>
      <p:sp>
        <p:nvSpPr>
          <p:cNvPr id="3" name="Θέση περιεχομένου 2"/>
          <p:cNvSpPr>
            <a:spLocks noGrp="1"/>
          </p:cNvSpPr>
          <p:nvPr>
            <p:ph idx="1"/>
          </p:nvPr>
        </p:nvSpPr>
        <p:spPr>
          <a:xfrm>
            <a:off x="457200" y="1066800"/>
            <a:ext cx="8229600" cy="5410200"/>
          </a:xfrm>
        </p:spPr>
        <p:txBody>
          <a:bodyPr>
            <a:normAutofit fontScale="62500" lnSpcReduction="20000"/>
          </a:bodyPr>
          <a:lstStyle/>
          <a:p>
            <a:r>
              <a:rPr lang="el-GR" dirty="0"/>
              <a:t>Όμως, οι ερευνητές αντιμετωπίζουν δυσκολία να κατευθύνουν τη διαφοροποίηση των </a:t>
            </a:r>
            <a:r>
              <a:rPr lang="el-GR" dirty="0" err="1"/>
              <a:t>εμβρυονικών</a:t>
            </a:r>
            <a:r>
              <a:rPr lang="el-GR" dirty="0"/>
              <a:t> βλαστικών κυττάρων προς προεπιλεγμένους κυτταρικούς τύπους. Για την υπέρβαση αυτού του προβλήματος, μελετάται η χρήση υλικών με κατάλληλα χαρακτηριστικά και χημική σύσταση. </a:t>
            </a:r>
            <a:endParaRPr lang="el-GR" dirty="0" smtClean="0"/>
          </a:p>
          <a:p>
            <a:r>
              <a:rPr lang="el-GR" dirty="0" smtClean="0"/>
              <a:t>Σε </a:t>
            </a:r>
            <a:r>
              <a:rPr lang="el-GR" dirty="0"/>
              <a:t>αυτό το πεδίο ερευνάται η αποτελεσματικότητα και ορισμένων </a:t>
            </a:r>
            <a:r>
              <a:rPr lang="el-GR" dirty="0" err="1"/>
              <a:t>μικρομοριακών</a:t>
            </a:r>
            <a:r>
              <a:rPr lang="el-GR" dirty="0"/>
              <a:t> ενώσεων, εκτός των </a:t>
            </a:r>
            <a:r>
              <a:rPr lang="el-GR" dirty="0" err="1"/>
              <a:t>σηματοδοτικών</a:t>
            </a:r>
            <a:r>
              <a:rPr lang="el-GR" dirty="0"/>
              <a:t> πρωτεϊνών. Επίσης, τα τελευταία έτη, έχει επιτευχθεί σημαντική πρόοδος στην παραγωγή κυττάρων, με ιδιότητες </a:t>
            </a:r>
            <a:r>
              <a:rPr lang="el-GR" dirty="0" err="1"/>
              <a:t>εμβρυονικών</a:t>
            </a:r>
            <a:r>
              <a:rPr lang="el-GR" dirty="0"/>
              <a:t> βλαστικών κυττάρων, από ώριμους ιστούς (π.χ. κύτταρα δέρματος</a:t>
            </a:r>
            <a:r>
              <a:rPr lang="el-GR" dirty="0" smtClean="0"/>
              <a:t>).</a:t>
            </a:r>
          </a:p>
          <a:p>
            <a:r>
              <a:rPr lang="el-GR" dirty="0" smtClean="0"/>
              <a:t>Σύμφωνα </a:t>
            </a:r>
            <a:r>
              <a:rPr lang="el-GR" dirty="0"/>
              <a:t>με τους </a:t>
            </a:r>
            <a:r>
              <a:rPr lang="en-US" dirty="0"/>
              <a:t>Yamanaka</a:t>
            </a:r>
            <a:r>
              <a:rPr lang="el-GR" dirty="0"/>
              <a:t> και </a:t>
            </a:r>
            <a:r>
              <a:rPr lang="en-US" dirty="0"/>
              <a:t>Thomson</a:t>
            </a:r>
            <a:r>
              <a:rPr lang="el-GR" dirty="0"/>
              <a:t>, αυτό είναι δυνατό να πραγματοποιηθεί με την </a:t>
            </a:r>
            <a:r>
              <a:rPr lang="el-GR" dirty="0" err="1" smtClean="0"/>
              <a:t>επανενεργοποίηση</a:t>
            </a:r>
            <a:r>
              <a:rPr lang="el-GR" dirty="0" smtClean="0"/>
              <a:t> </a:t>
            </a:r>
            <a:r>
              <a:rPr lang="el-GR" dirty="0"/>
              <a:t>συγκεκριμένων γονιδιακών οδών. Η εισαγωγή τεσσάρων κυρίων ρυθμιστικών γονιδίων σε ώριμα κύτταρα του δέρματος οδηγεί στη μετατροπή τους σε </a:t>
            </a:r>
            <a:r>
              <a:rPr lang="el-GR" dirty="0" err="1"/>
              <a:t>εμβρυονικά</a:t>
            </a:r>
            <a:r>
              <a:rPr lang="el-GR" dirty="0"/>
              <a:t> βλαστικά κύτταρα. Αυτό επιτυγχάνεται με τη χρήση ειδικών ιών. </a:t>
            </a:r>
            <a:endParaRPr lang="el-GR" dirty="0" smtClean="0"/>
          </a:p>
          <a:p>
            <a:r>
              <a:rPr lang="el-GR" dirty="0" smtClean="0"/>
              <a:t>Δεδομένων</a:t>
            </a:r>
            <a:r>
              <a:rPr lang="el-GR" dirty="0"/>
              <a:t>, όμως, των κινδύνων, που εμπεριέχει η χρήση των ιών, μελετάται η επίτευξη του ίδιου αποτελέσματος βάσει άλλων προσεγγίσεων, που επιπλέον απαιτούν και την ενεργοποίηση μόνο ενός γονιδίου. Τα τροποποιημένα αυτά κύτταρα είναι δυνατό να αποτελέσουν εναλλακτική πηγή κυττάρων, για τις εφαρμογές της </a:t>
            </a:r>
            <a:r>
              <a:rPr lang="el-GR" dirty="0" err="1"/>
              <a:t>Ιστομηχανικής</a:t>
            </a:r>
            <a:r>
              <a:rPr lang="el-GR" dirty="0"/>
              <a:t>, σε σχέση με τα </a:t>
            </a:r>
            <a:r>
              <a:rPr lang="el-GR" dirty="0" err="1"/>
              <a:t>εμβρυονικά</a:t>
            </a:r>
            <a:r>
              <a:rPr lang="el-GR" dirty="0"/>
              <a:t> βλαστικά κύτταρα.</a:t>
            </a:r>
            <a:endParaRPr lang="en-US" dirty="0"/>
          </a:p>
        </p:txBody>
      </p:sp>
    </p:spTree>
    <p:extLst>
      <p:ext uri="{BB962C8B-B14F-4D97-AF65-F5344CB8AC3E}">
        <p14:creationId xmlns:p14="http://schemas.microsoft.com/office/powerpoint/2010/main" val="17389571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smtClean="0">
                <a:solidFill>
                  <a:srgbClr val="002060"/>
                </a:solidFill>
              </a:rPr>
              <a:t>Περιβάλλον 1/2</a:t>
            </a:r>
            <a:endParaRPr lang="en-US" sz="4000" b="1" dirty="0">
              <a:solidFill>
                <a:srgbClr val="002060"/>
              </a:solidFill>
            </a:endParaRPr>
          </a:p>
        </p:txBody>
      </p:sp>
      <p:sp>
        <p:nvSpPr>
          <p:cNvPr id="3" name="Θέση περιεχομένου 2"/>
          <p:cNvSpPr>
            <a:spLocks noGrp="1"/>
          </p:cNvSpPr>
          <p:nvPr>
            <p:ph idx="1"/>
          </p:nvPr>
        </p:nvSpPr>
        <p:spPr>
          <a:xfrm>
            <a:off x="457200" y="1600200"/>
            <a:ext cx="8229600" cy="5105400"/>
          </a:xfrm>
        </p:spPr>
        <p:txBody>
          <a:bodyPr>
            <a:normAutofit fontScale="70000" lnSpcReduction="20000"/>
          </a:bodyPr>
          <a:lstStyle/>
          <a:p>
            <a:r>
              <a:rPr lang="el-GR" dirty="0" smtClean="0"/>
              <a:t>Αναγνωρίζεται </a:t>
            </a:r>
            <a:r>
              <a:rPr lang="el-GR" dirty="0"/>
              <a:t>πλέον η σημασία του κατάλληλου περιβάλλοντος και των χημικών αλληλεπιδράσεων ανάμεσα στα κύτταρα και μεταξύ των κυττάρων και του περιβάλλοντος. Κάθε ιστός εκτελεί συγκεκριμένες λειτουργίες, τις οποίες οι τεχνητοί ιστοί θα πρέπει να είναι ικανοί να πραγματοποιήσουν. </a:t>
            </a:r>
            <a:endParaRPr lang="el-GR" dirty="0" smtClean="0"/>
          </a:p>
          <a:p>
            <a:r>
              <a:rPr lang="el-GR" dirty="0" smtClean="0"/>
              <a:t>Ειδικά </a:t>
            </a:r>
            <a:r>
              <a:rPr lang="el-GR" dirty="0"/>
              <a:t>για σύνθετους ιστούς (π.χ. ηπατικός), όπου διάφοροι κυτταρικοί τύποι δρουν συντονισμένα, η </a:t>
            </a:r>
            <a:r>
              <a:rPr lang="el-GR" dirty="0" err="1"/>
              <a:t>μικροαρχιτεκτονική</a:t>
            </a:r>
            <a:r>
              <a:rPr lang="el-GR" dirty="0"/>
              <a:t> και η τοποθέτηση των κυττάρων στα τεχνητά υποκατάστατα θα πρέπει να αναπαράγουν τα χαρακτηριστικά των φυσικών ιστών, ώστε να εκτελούν τις ανάλογες λειτουργίες. Κατά τις πρώιμες μελέτες της </a:t>
            </a:r>
            <a:r>
              <a:rPr lang="el-GR" dirty="0" err="1"/>
              <a:t>Ιστομηχανικής</a:t>
            </a:r>
            <a:r>
              <a:rPr lang="el-GR" dirty="0"/>
              <a:t> χρησιμοποιήθηκαν εκμαγεία από διάφορα υλικά, που έτειναν να ικανοποιήσουν την τρισδιάστατη δομή των φυσικών ιστών. Διάφορες βελτιώσεις έχουν αυξήσει το επίπεδο της πολυπλοκότητας των τεχνητών ιστών και έχουν αναπαράγει το </a:t>
            </a:r>
            <a:r>
              <a:rPr lang="el-GR" dirty="0" err="1"/>
              <a:t>διακυτταρικό</a:t>
            </a:r>
            <a:r>
              <a:rPr lang="el-GR" dirty="0"/>
              <a:t> τους περιβάλλον με μεγαλύτερη πιστότητα. </a:t>
            </a:r>
            <a:endParaRPr lang="en-US" dirty="0"/>
          </a:p>
        </p:txBody>
      </p:sp>
    </p:spTree>
    <p:extLst>
      <p:ext uri="{BB962C8B-B14F-4D97-AF65-F5344CB8AC3E}">
        <p14:creationId xmlns:p14="http://schemas.microsoft.com/office/powerpoint/2010/main" val="37526978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smtClean="0">
                <a:solidFill>
                  <a:srgbClr val="002060"/>
                </a:solidFill>
              </a:rPr>
              <a:t>Εισαγωγή</a:t>
            </a:r>
            <a:endParaRPr lang="en-US" sz="4000" b="1" dirty="0">
              <a:solidFill>
                <a:srgbClr val="002060"/>
              </a:solidFill>
            </a:endParaRPr>
          </a:p>
        </p:txBody>
      </p:sp>
      <p:sp>
        <p:nvSpPr>
          <p:cNvPr id="3" name="Θέση περιεχομένου 2"/>
          <p:cNvSpPr>
            <a:spLocks noGrp="1"/>
          </p:cNvSpPr>
          <p:nvPr>
            <p:ph idx="1"/>
          </p:nvPr>
        </p:nvSpPr>
        <p:spPr/>
        <p:txBody>
          <a:bodyPr>
            <a:normAutofit fontScale="70000" lnSpcReduction="20000"/>
          </a:bodyPr>
          <a:lstStyle/>
          <a:p>
            <a:r>
              <a:rPr lang="el-GR" dirty="0"/>
              <a:t>Η Αναγεννητική Ιατρική </a:t>
            </a:r>
            <a:r>
              <a:rPr lang="el-GR" dirty="0" smtClean="0"/>
              <a:t>μπορεί </a:t>
            </a:r>
            <a:r>
              <a:rPr lang="el-GR" dirty="0"/>
              <a:t>να μεταβάλλει δραστικά τον τρόπο άσκησης της Ιατρικής για την αντιμετώπιση </a:t>
            </a:r>
            <a:r>
              <a:rPr lang="el-GR" dirty="0" smtClean="0"/>
              <a:t>διαφόρων παθολογικών </a:t>
            </a:r>
            <a:r>
              <a:rPr lang="el-GR" dirty="0"/>
              <a:t>καταστάσεων. </a:t>
            </a:r>
            <a:endParaRPr lang="el-GR" dirty="0" smtClean="0"/>
          </a:p>
          <a:p>
            <a:r>
              <a:rPr lang="el-GR" dirty="0" smtClean="0"/>
              <a:t>Σε </a:t>
            </a:r>
            <a:r>
              <a:rPr lang="el-GR" dirty="0"/>
              <a:t>αυτές περιλαμβάνονται ο τομέας των μεταμοσχεύσεων οργάνων, η αποκατάσταση των σοβαρών </a:t>
            </a:r>
            <a:r>
              <a:rPr lang="el-GR" dirty="0" smtClean="0"/>
              <a:t>τραυμάτων και </a:t>
            </a:r>
            <a:r>
              <a:rPr lang="el-GR" dirty="0"/>
              <a:t>των κακώσεων του </a:t>
            </a:r>
            <a:r>
              <a:rPr lang="el-GR" dirty="0" err="1"/>
              <a:t>μυοσκελετικού</a:t>
            </a:r>
            <a:r>
              <a:rPr lang="el-GR" dirty="0"/>
              <a:t> συστήματος ειδικότερα, η θεραπευτική αντιμετώπιση του σακχαρώδους διαβήτη τύπου Ι, της καρδιακής ανεπάρκειας και διαφόρων εκφυλιστικών νοσημάτων, η αποκατάσταση των βλαβών του </a:t>
            </a:r>
            <a:r>
              <a:rPr lang="el-GR" dirty="0" smtClean="0"/>
              <a:t>ΚΝΣ </a:t>
            </a:r>
            <a:r>
              <a:rPr lang="el-GR" dirty="0"/>
              <a:t>και η </a:t>
            </a:r>
            <a:r>
              <a:rPr lang="el-GR" dirty="0" smtClean="0"/>
              <a:t> αποτελεσματική αντιμετώπισης </a:t>
            </a:r>
            <a:r>
              <a:rPr lang="el-GR" dirty="0"/>
              <a:t>του καρκίνου. </a:t>
            </a:r>
            <a:endParaRPr lang="el-GR" dirty="0" smtClean="0"/>
          </a:p>
          <a:p>
            <a:r>
              <a:rPr lang="el-GR" dirty="0" smtClean="0"/>
              <a:t>Γενικά</a:t>
            </a:r>
            <a:r>
              <a:rPr lang="el-GR" dirty="0"/>
              <a:t>, οι μέθοδοι της Αναγεννητικής Ιατρικής αποσκοπούν στην </a:t>
            </a:r>
            <a:r>
              <a:rPr lang="el-GR" dirty="0" smtClean="0"/>
              <a:t>επιδιόρθωση των </a:t>
            </a:r>
            <a:r>
              <a:rPr lang="el-GR" dirty="0"/>
              <a:t>κατεστραμμένων ιστών, συνήθως, με την εφαρμογή των αρχών της </a:t>
            </a:r>
            <a:r>
              <a:rPr lang="el-GR" dirty="0" err="1"/>
              <a:t>Ιστομηχανικής</a:t>
            </a:r>
            <a:r>
              <a:rPr lang="el-GR" dirty="0"/>
              <a:t> και τη χρήση βλαστικών κυττάρων.</a:t>
            </a:r>
            <a:endParaRPr lang="en-US" dirty="0"/>
          </a:p>
        </p:txBody>
      </p:sp>
    </p:spTree>
    <p:extLst>
      <p:ext uri="{BB962C8B-B14F-4D97-AF65-F5344CB8AC3E}">
        <p14:creationId xmlns:p14="http://schemas.microsoft.com/office/powerpoint/2010/main" val="339831371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rgbClr val="002060"/>
                </a:solidFill>
              </a:rPr>
              <a:t>Περιβάλλον 2/2</a:t>
            </a:r>
            <a:endParaRPr lang="en-US" dirty="0"/>
          </a:p>
        </p:txBody>
      </p:sp>
      <p:sp>
        <p:nvSpPr>
          <p:cNvPr id="3" name="Θέση περιεχομένου 2"/>
          <p:cNvSpPr>
            <a:spLocks noGrp="1"/>
          </p:cNvSpPr>
          <p:nvPr>
            <p:ph idx="1"/>
          </p:nvPr>
        </p:nvSpPr>
        <p:spPr>
          <a:xfrm>
            <a:off x="457200" y="1600200"/>
            <a:ext cx="8229600" cy="5029200"/>
          </a:xfrm>
        </p:spPr>
        <p:txBody>
          <a:bodyPr>
            <a:normAutofit fontScale="62500" lnSpcReduction="20000"/>
          </a:bodyPr>
          <a:lstStyle/>
          <a:p>
            <a:r>
              <a:rPr lang="el-GR" dirty="0" smtClean="0"/>
              <a:t>Για την επίτευξη αυτών των βελτιώσεων αξιοποιήθηκαν γνώσεις από διάφορα επιστημονικά και τεχνολογικά πεδία, στα οποία περιλαμβάνονται η τεχνογνωσία των εκτυπωτών ηλεκτρονικών υπολογιστών, η μελέτη της σύνθεσης ειδικών πολυμερών υλικών και η </a:t>
            </a:r>
            <a:r>
              <a:rPr lang="el-GR" dirty="0" err="1" smtClean="0"/>
              <a:t>Νανοτεχνολογία</a:t>
            </a:r>
            <a:r>
              <a:rPr lang="el-GR" dirty="0" smtClean="0"/>
              <a:t>. </a:t>
            </a:r>
          </a:p>
          <a:p>
            <a:r>
              <a:rPr lang="el-GR" dirty="0" smtClean="0"/>
              <a:t>Γενικά, η δομή του εκμαγείου θα πρέπει να προσομοιάζει στη μορφή του ιστού, που πρόκειται να υποκατασταθεί. </a:t>
            </a:r>
          </a:p>
          <a:p>
            <a:r>
              <a:rPr lang="el-GR" dirty="0" smtClean="0"/>
              <a:t>Τα φυσικά ή βιοδιασπώμενα – συνθετικά υλικά παρέχουν στα κύτταρα τη δομή στήριξης και τα βιοχημικά σήματα για την ανάπτυξη των τεχνητών ιστών</a:t>
            </a:r>
            <a:endParaRPr lang="en-US" dirty="0" smtClean="0"/>
          </a:p>
          <a:p>
            <a:r>
              <a:rPr lang="el-GR" dirty="0" smtClean="0"/>
              <a:t>Τα </a:t>
            </a:r>
            <a:r>
              <a:rPr lang="el-GR" dirty="0"/>
              <a:t>υλικά αυτά δρουν ως πλαίσια στήριξης κατά τη διαδικασία της</a:t>
            </a:r>
            <a:r>
              <a:rPr lang="en-US" dirty="0"/>
              <a:t> </a:t>
            </a:r>
            <a:r>
              <a:rPr lang="el-GR" dirty="0"/>
              <a:t>αναγέννησης του ιστού, με τον ίδιο τρόπο που οι σκαλωσιές στηρίζουν τα υλικά κατασκευής ενός κτιρίου σε φάση ανοικοδόμησης. </a:t>
            </a:r>
            <a:endParaRPr lang="el-GR" dirty="0" smtClean="0"/>
          </a:p>
          <a:p>
            <a:r>
              <a:rPr lang="el-GR" dirty="0" smtClean="0"/>
              <a:t>Σε </a:t>
            </a:r>
            <a:r>
              <a:rPr lang="el-GR" dirty="0"/>
              <a:t>ιδανικές συνθήκες, παρέχουν τα βέλτιστα επίπεδα στήριξης και χημικών σημάτων, ενώ – παράλληλα – </a:t>
            </a:r>
            <a:r>
              <a:rPr lang="el-GR" dirty="0" err="1"/>
              <a:t>αποδομούνται</a:t>
            </a:r>
            <a:r>
              <a:rPr lang="el-GR" dirty="0"/>
              <a:t> χωρίς συνέπειες για τον οργανισμό (όταν ολοκληρωθεί η αναγέννηση). </a:t>
            </a:r>
            <a:endParaRPr lang="el-GR" dirty="0" smtClean="0"/>
          </a:p>
          <a:p>
            <a:r>
              <a:rPr lang="el-GR" dirty="0" smtClean="0"/>
              <a:t>Τυπικά</a:t>
            </a:r>
            <a:r>
              <a:rPr lang="el-GR" dirty="0"/>
              <a:t>, το εκμαγείο θα πρέπει να έχει </a:t>
            </a:r>
            <a:r>
              <a:rPr lang="el-GR" dirty="0" err="1"/>
              <a:t>αποδομηθεί</a:t>
            </a:r>
            <a:r>
              <a:rPr lang="el-GR" dirty="0"/>
              <a:t> και αντικατασταθεί από τον καινούργιο ιστό εντός ενός χρονικού διαστήματος μερικών μηνών στον οργανισμό του λήπτη</a:t>
            </a:r>
            <a:r>
              <a:rPr lang="el-GR" dirty="0" smtClean="0"/>
              <a:t>.</a:t>
            </a:r>
            <a:r>
              <a:rPr lang="el-GR" dirty="0"/>
              <a:t> </a:t>
            </a:r>
            <a:endParaRPr lang="en-US" dirty="0"/>
          </a:p>
        </p:txBody>
      </p:sp>
    </p:spTree>
    <p:extLst>
      <p:ext uri="{BB962C8B-B14F-4D97-AF65-F5344CB8AC3E}">
        <p14:creationId xmlns:p14="http://schemas.microsoft.com/office/powerpoint/2010/main" val="9012174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smtClean="0">
                <a:solidFill>
                  <a:srgbClr val="002060"/>
                </a:solidFill>
              </a:rPr>
              <a:t>Τεχνητοί ιστοί 1/5</a:t>
            </a:r>
            <a:endParaRPr lang="en-US" sz="4000" b="1" dirty="0">
              <a:solidFill>
                <a:srgbClr val="002060"/>
              </a:solidFill>
            </a:endParaRPr>
          </a:p>
        </p:txBody>
      </p:sp>
      <p:sp>
        <p:nvSpPr>
          <p:cNvPr id="3" name="Θέση περιεχομένου 2"/>
          <p:cNvSpPr>
            <a:spLocks noGrp="1"/>
          </p:cNvSpPr>
          <p:nvPr>
            <p:ph idx="1"/>
          </p:nvPr>
        </p:nvSpPr>
        <p:spPr>
          <a:xfrm>
            <a:off x="457200" y="1066800"/>
            <a:ext cx="8229600" cy="5638800"/>
          </a:xfrm>
        </p:spPr>
        <p:txBody>
          <a:bodyPr>
            <a:normAutofit fontScale="62500" lnSpcReduction="20000"/>
          </a:bodyPr>
          <a:lstStyle/>
          <a:p>
            <a:r>
              <a:rPr lang="el-GR" dirty="0"/>
              <a:t>Οι τεχνητοί ιστοί μπορούν να χρησιμοποιηθούν για την υποκατάσταση οστικών ή χόνδρινων δομών και μαλακών ιστών (δέρμα, αγγεία, συμπαγή όργανα), που έχουν καταστραφεί εξαιτίας μίας νόσου ή ενός τραυματισμού. </a:t>
            </a:r>
            <a:endParaRPr lang="el-GR" dirty="0" smtClean="0"/>
          </a:p>
          <a:p>
            <a:r>
              <a:rPr lang="el-GR" dirty="0" smtClean="0"/>
              <a:t>Χιλιάδες </a:t>
            </a:r>
            <a:r>
              <a:rPr lang="el-GR" dirty="0"/>
              <a:t>ασθενείς έχουν ωφεληθεί ήδη από τη χρήση των </a:t>
            </a:r>
            <a:r>
              <a:rPr lang="el-GR" dirty="0" err="1"/>
              <a:t>υποκαταστάτων</a:t>
            </a:r>
            <a:r>
              <a:rPr lang="el-GR" dirty="0"/>
              <a:t> δέρματος και χόνδρινου ιστού. </a:t>
            </a:r>
            <a:endParaRPr lang="el-GR" dirty="0" smtClean="0"/>
          </a:p>
          <a:p>
            <a:r>
              <a:rPr lang="el-GR" dirty="0" smtClean="0"/>
              <a:t>Πάντως</a:t>
            </a:r>
            <a:r>
              <a:rPr lang="el-GR" dirty="0"/>
              <a:t>, δεν έχει ολοκληρωθεί η αξιολόγηση όλων των εφαρμογών σε εργαστηριακό επίπεδο, ενώ περίπου 25 θεραπευτικές διαδικασίες βρίσκονται σε φάση κλινικών μελετών. Σε αυτές περιλαμβάνεται η ανάπτυξη ουροδόχου κύστης, κερατοειδούς χιτώνα, βρόγχων και αιμοφόρων αγγείων. </a:t>
            </a:r>
            <a:endParaRPr lang="el-GR" dirty="0" smtClean="0"/>
          </a:p>
          <a:p>
            <a:r>
              <a:rPr lang="el-GR" dirty="0" smtClean="0"/>
              <a:t>Σύμφωνα </a:t>
            </a:r>
            <a:r>
              <a:rPr lang="el-GR" dirty="0"/>
              <a:t>με τον </a:t>
            </a:r>
            <a:r>
              <a:rPr lang="en-US" dirty="0" err="1"/>
              <a:t>Grekos</a:t>
            </a:r>
            <a:r>
              <a:rPr lang="el-GR" dirty="0"/>
              <a:t>, η επίτευξη της αναγέννησης κατεστραμμένων ιστών με την εμφύτευση βλαστικών κυττάρων σε αυτούς, οδήγησε στην ιδέα της ανάπτυξης τεχνητών οργάνων από βλαστικά κύτταρα του ίδιου του ασθενούς. Μάλιστα, η διαδικασία περιλαμβάνει τεχνογνωσία, που έχει αναπτυχθεί από τη </a:t>
            </a:r>
            <a:r>
              <a:rPr lang="en-US" dirty="0"/>
              <a:t>NASA</a:t>
            </a:r>
            <a:r>
              <a:rPr lang="el-GR" dirty="0"/>
              <a:t> (</a:t>
            </a:r>
            <a:r>
              <a:rPr lang="en-US" dirty="0"/>
              <a:t>National Aeronautic Space Association</a:t>
            </a:r>
            <a:r>
              <a:rPr lang="el-GR" dirty="0"/>
              <a:t>). Η πλέον επιτυχημένη </a:t>
            </a:r>
            <a:r>
              <a:rPr lang="el-GR" dirty="0" smtClean="0"/>
              <a:t>εφαρμογή της </a:t>
            </a:r>
            <a:r>
              <a:rPr lang="el-GR" dirty="0" err="1"/>
              <a:t>Ιστομηχανικής</a:t>
            </a:r>
            <a:r>
              <a:rPr lang="el-GR" dirty="0"/>
              <a:t> βασίζεται στα ευρήματα του </a:t>
            </a:r>
            <a:r>
              <a:rPr lang="en-US" dirty="0" err="1"/>
              <a:t>Badylak</a:t>
            </a:r>
            <a:r>
              <a:rPr lang="el-GR" dirty="0"/>
              <a:t> και των συνεργατών </a:t>
            </a:r>
            <a:r>
              <a:rPr lang="el-GR" dirty="0" smtClean="0"/>
              <a:t>του. Χρησιμοποίησαν </a:t>
            </a:r>
            <a:r>
              <a:rPr lang="el-GR" dirty="0"/>
              <a:t>την </a:t>
            </a:r>
            <a:r>
              <a:rPr lang="el-GR" dirty="0" err="1"/>
              <a:t>υποβλεννογόνια</a:t>
            </a:r>
            <a:r>
              <a:rPr lang="el-GR" dirty="0"/>
              <a:t> στιβάδα εντέρου ή ουροδόχου κύστης χοίρου για την κατασκευή του απαιτούμενου </a:t>
            </a:r>
            <a:r>
              <a:rPr lang="el-GR" dirty="0" smtClean="0"/>
              <a:t>εκμαγείου. 500.000 </a:t>
            </a:r>
            <a:r>
              <a:rPr lang="el-GR" dirty="0"/>
              <a:t>ασθενείς έχουν υποβληθεί σε θεραπεία, που αξιοποιεί αυτή την τεχνολογία. </a:t>
            </a:r>
            <a:endParaRPr lang="en-US" dirty="0"/>
          </a:p>
        </p:txBody>
      </p:sp>
    </p:spTree>
    <p:extLst>
      <p:ext uri="{BB962C8B-B14F-4D97-AF65-F5344CB8AC3E}">
        <p14:creationId xmlns:p14="http://schemas.microsoft.com/office/powerpoint/2010/main" val="250886798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smtClean="0">
                <a:solidFill>
                  <a:srgbClr val="002060"/>
                </a:solidFill>
              </a:rPr>
              <a:t>Τεχνητοί ιστοί 2/5</a:t>
            </a:r>
            <a:endParaRPr lang="en-US" sz="4000" dirty="0"/>
          </a:p>
        </p:txBody>
      </p:sp>
      <p:sp>
        <p:nvSpPr>
          <p:cNvPr id="3" name="Θέση περιεχομένου 2"/>
          <p:cNvSpPr>
            <a:spLocks noGrp="1"/>
          </p:cNvSpPr>
          <p:nvPr>
            <p:ph idx="1"/>
          </p:nvPr>
        </p:nvSpPr>
        <p:spPr/>
        <p:txBody>
          <a:bodyPr>
            <a:normAutofit fontScale="55000" lnSpcReduction="20000"/>
          </a:bodyPr>
          <a:lstStyle/>
          <a:p>
            <a:r>
              <a:rPr lang="el-GR" dirty="0"/>
              <a:t>Τα τεχνητά υποκατάστατα δέρματος και χόνδρινων δομών αποτέλεσαν μία από τις πρώτες διαθέσιμες εφαρμογές της Αναγεννητικής Ιατρικής στην κλινική πράξη, λόγω των περιορισμένων απαιτήσεων σε εσωτερική </a:t>
            </a:r>
            <a:r>
              <a:rPr lang="el-GR" dirty="0" err="1"/>
              <a:t>αγγείωση</a:t>
            </a:r>
            <a:r>
              <a:rPr lang="el-GR" dirty="0"/>
              <a:t> αυτών των ιστών. </a:t>
            </a:r>
            <a:r>
              <a:rPr lang="el-GR" dirty="0" smtClean="0"/>
              <a:t>Η εσωτερική </a:t>
            </a:r>
            <a:r>
              <a:rPr lang="el-GR" dirty="0"/>
              <a:t>αιμάτωση είναι εκτεταμένη, με αποτέλεσμα η δυσκολία διασφάλισης της παροχής αίματος να έχει αποτελέσει παράγοντα περιορισμού του μεγέθους των τεχνητών </a:t>
            </a:r>
            <a:r>
              <a:rPr lang="el-GR" dirty="0" smtClean="0"/>
              <a:t>ιστών.</a:t>
            </a:r>
          </a:p>
          <a:p>
            <a:r>
              <a:rPr lang="el-GR" dirty="0"/>
              <a:t>Π</a:t>
            </a:r>
            <a:r>
              <a:rPr lang="el-GR" dirty="0" smtClean="0"/>
              <a:t>ολλές </a:t>
            </a:r>
            <a:r>
              <a:rPr lang="el-GR" dirty="0"/>
              <a:t>μελέτες επικεντρώνονται στην ανάπτυξη αιμοφόρων αγγείων, τα οποία θα χρησιμοποιηθούν για την άρδευση των τεχνητών ιστών. Κάθε ιστός, ο οποίος έχει πάχος μεγαλύτερο των 100 </a:t>
            </a:r>
            <a:r>
              <a:rPr lang="el-GR" dirty="0" smtClean="0"/>
              <a:t>μικρών χρειάζεται </a:t>
            </a:r>
            <a:r>
              <a:rPr lang="el-GR" dirty="0"/>
              <a:t>ένα αγγειακό σύστημα, ώστε κάθε κύτταρο να είναι αρκετά κοντά στα τριχοειδή για να προσλάβει το οξυγόνο και </a:t>
            </a:r>
            <a:r>
              <a:rPr lang="el-GR" dirty="0" smtClean="0"/>
              <a:t>θρεπτικά </a:t>
            </a:r>
            <a:r>
              <a:rPr lang="el-GR" dirty="0"/>
              <a:t>συστατικά. Έχουν αναπτυχθεί διάφορες προσεγγίσεις για τη δημιουργία αιμοφόρων αγγείων, τόσο εκτός όσο και εντός των ιστών. </a:t>
            </a:r>
            <a:endParaRPr lang="el-GR" dirty="0" smtClean="0"/>
          </a:p>
          <a:p>
            <a:r>
              <a:rPr lang="el-GR" dirty="0" smtClean="0"/>
              <a:t>Πολλές </a:t>
            </a:r>
            <a:r>
              <a:rPr lang="el-GR" dirty="0"/>
              <a:t>τεχνικές βασίζονται στη βελτιωμένη κατανόηση των περιβαλλοντικών απαιτήσεων των ενδοθηλιακών κυττάρων, τα οποία σχηματίζουν τα τριχοειδή και επενδύουν εσωτερικά τα μεγάλα αγγεία, και την τεχνογνωσία κατασκευής δομών σε εξαιρετικά μικρή κλίμακα. Για τη διαμόρφωση του δικτύου των τριχοειδών έχουν αξιοποιηθεί οι τεχνικές εγχάραξης των μικροηλεκτρονικών κυκλωμάτων των ηλεκτρονικών υπολογιστών και των κινητών τηλεφώνων.</a:t>
            </a:r>
            <a:endParaRPr lang="en-US" dirty="0"/>
          </a:p>
        </p:txBody>
      </p:sp>
    </p:spTree>
    <p:extLst>
      <p:ext uri="{BB962C8B-B14F-4D97-AF65-F5344CB8AC3E}">
        <p14:creationId xmlns:p14="http://schemas.microsoft.com/office/powerpoint/2010/main" val="38465539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smtClean="0">
                <a:solidFill>
                  <a:srgbClr val="002060"/>
                </a:solidFill>
              </a:rPr>
              <a:t>Τεχνητοί ιστοί 3/5</a:t>
            </a:r>
            <a:endParaRPr lang="en-US" sz="4000" dirty="0"/>
          </a:p>
        </p:txBody>
      </p:sp>
      <p:sp>
        <p:nvSpPr>
          <p:cNvPr id="3" name="Θέση περιεχομένου 2"/>
          <p:cNvSpPr>
            <a:spLocks noGrp="1"/>
          </p:cNvSpPr>
          <p:nvPr>
            <p:ph idx="1"/>
          </p:nvPr>
        </p:nvSpPr>
        <p:spPr>
          <a:xfrm>
            <a:off x="457200" y="1600200"/>
            <a:ext cx="8229600" cy="5105400"/>
          </a:xfrm>
        </p:spPr>
        <p:txBody>
          <a:bodyPr>
            <a:normAutofit fontScale="77500" lnSpcReduction="20000"/>
          </a:bodyPr>
          <a:lstStyle/>
          <a:p>
            <a:r>
              <a:rPr lang="el-GR" dirty="0"/>
              <a:t>Οι </a:t>
            </a:r>
            <a:r>
              <a:rPr lang="en-US" dirty="0"/>
              <a:t>Vacanti</a:t>
            </a:r>
            <a:r>
              <a:rPr lang="el-GR" dirty="0"/>
              <a:t> και </a:t>
            </a:r>
            <a:r>
              <a:rPr lang="en-US" dirty="0" err="1"/>
              <a:t>Borenstein</a:t>
            </a:r>
            <a:r>
              <a:rPr lang="el-GR" dirty="0"/>
              <a:t> έχουν επιτύχει την εγχάραξη δικτύων </a:t>
            </a:r>
            <a:r>
              <a:rPr lang="el-GR" dirty="0" err="1"/>
              <a:t>μικροκαναλιών</a:t>
            </a:r>
            <a:r>
              <a:rPr lang="el-GR" dirty="0"/>
              <a:t> σε </a:t>
            </a:r>
            <a:r>
              <a:rPr lang="el-GR" dirty="0" err="1"/>
              <a:t>αποδομούμενα</a:t>
            </a:r>
            <a:r>
              <a:rPr lang="el-GR" dirty="0"/>
              <a:t> εκμαγεία από πολυμερή, τα οποία μιμούνται τα δίκτυα των τριχοειδών των ιστών. Εντός αυτών των </a:t>
            </a:r>
            <a:r>
              <a:rPr lang="el-GR" dirty="0" err="1"/>
              <a:t>μικροκαναλιών</a:t>
            </a:r>
            <a:r>
              <a:rPr lang="el-GR" dirty="0"/>
              <a:t>, είναι δυνατή η καλλιέργεια ενδοθηλιακών κυττάρων για τον σχηματισμό αιμοφόρων </a:t>
            </a:r>
            <a:r>
              <a:rPr lang="el-GR" dirty="0" smtClean="0"/>
              <a:t>αγγείων.</a:t>
            </a:r>
          </a:p>
          <a:p>
            <a:r>
              <a:rPr lang="el-GR" dirty="0" smtClean="0"/>
              <a:t>Εναλλακτική </a:t>
            </a:r>
            <a:r>
              <a:rPr lang="el-GR" dirty="0"/>
              <a:t>προσέγγιση αποτελεί η χρήση </a:t>
            </a:r>
            <a:r>
              <a:rPr lang="el-GR" dirty="0" err="1"/>
              <a:t>μεμβρανικού</a:t>
            </a:r>
            <a:r>
              <a:rPr lang="el-GR" dirty="0"/>
              <a:t> φίλτρου, που διαχωρίζει τα αιμοφόρα κανάλια από τα λειτουργικά κύτταρα του ιστού. </a:t>
            </a:r>
            <a:endParaRPr lang="el-GR" dirty="0" smtClean="0"/>
          </a:p>
          <a:p>
            <a:r>
              <a:rPr lang="el-GR" dirty="0" smtClean="0"/>
              <a:t>Μία </a:t>
            </a:r>
            <a:r>
              <a:rPr lang="el-GR" dirty="0"/>
              <a:t>άλλη μέθοδος που επιχειρεί να διαχωρίσει τα κύτταρα του ιστού από την αιματική κυκλοφορία, επιτρέποντας – όμως – την ανταλλαγή των ουσιών, περιλαμβάνει τη χρήση ένυδρων πολυμερών υλικών (</a:t>
            </a:r>
            <a:r>
              <a:rPr lang="en-US" dirty="0"/>
              <a:t>hydrogels</a:t>
            </a:r>
            <a:r>
              <a:rPr lang="el-GR" dirty="0"/>
              <a:t>). </a:t>
            </a:r>
            <a:endParaRPr lang="el-GR" dirty="0" smtClean="0"/>
          </a:p>
          <a:p>
            <a:endParaRPr lang="en-US" dirty="0"/>
          </a:p>
        </p:txBody>
      </p:sp>
    </p:spTree>
    <p:extLst>
      <p:ext uri="{BB962C8B-B14F-4D97-AF65-F5344CB8AC3E}">
        <p14:creationId xmlns:p14="http://schemas.microsoft.com/office/powerpoint/2010/main" val="20065284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smtClean="0">
                <a:solidFill>
                  <a:srgbClr val="002060"/>
                </a:solidFill>
              </a:rPr>
              <a:t>Τεχνητοί ιστοί 4/5</a:t>
            </a:r>
            <a:endParaRPr lang="en-US" sz="4000" dirty="0"/>
          </a:p>
        </p:txBody>
      </p:sp>
      <p:sp>
        <p:nvSpPr>
          <p:cNvPr id="3" name="Θέση περιεχομένου 2"/>
          <p:cNvSpPr>
            <a:spLocks noGrp="1"/>
          </p:cNvSpPr>
          <p:nvPr>
            <p:ph idx="1"/>
          </p:nvPr>
        </p:nvSpPr>
        <p:spPr/>
        <p:txBody>
          <a:bodyPr>
            <a:normAutofit fontScale="77500" lnSpcReduction="20000"/>
          </a:bodyPr>
          <a:lstStyle/>
          <a:p>
            <a:r>
              <a:rPr lang="el-GR" dirty="0" smtClean="0"/>
              <a:t>Τα υλικά αυτά προσομοιάζουν χημικά με την </a:t>
            </a:r>
            <a:r>
              <a:rPr lang="el-GR" dirty="0" err="1" smtClean="0"/>
              <a:t>εξωκυττάρια</a:t>
            </a:r>
            <a:r>
              <a:rPr lang="el-GR" dirty="0" smtClean="0"/>
              <a:t> ουσία, που περιβάλλει φυσιολογικά τα κύτταρα σε κάθε ιστό. Τα λειτουργικά κύτταρα ενσωματώνονται στο υλικό και ειδικά κανάλια διαμορφώνονται για τη σύνδεση αυτών των κυττάρων με τα ενδοθηλιακά κύτταρα. </a:t>
            </a:r>
          </a:p>
          <a:p>
            <a:r>
              <a:rPr lang="el-GR" dirty="0" smtClean="0"/>
              <a:t>Για την ανάπτυξη μεγαλύτερων αγγείων, οι </a:t>
            </a:r>
            <a:r>
              <a:rPr lang="en-US" dirty="0" err="1" smtClean="0"/>
              <a:t>Niklason</a:t>
            </a:r>
            <a:r>
              <a:rPr lang="el-GR" dirty="0" smtClean="0"/>
              <a:t> και </a:t>
            </a:r>
            <a:r>
              <a:rPr lang="en-US" dirty="0" smtClean="0"/>
              <a:t>Langer</a:t>
            </a:r>
            <a:r>
              <a:rPr lang="el-GR" dirty="0" smtClean="0"/>
              <a:t> έχουν αναπτύξει μία τεχνική, κατά την οποία ειδικά εκμαγεία, που φέρουν λεία μυϊκά και ενδοθηλιακά κύτταρα, εκτίθενται σε ειδικές συνθήκες εντός ενός </a:t>
            </a:r>
            <a:r>
              <a:rPr lang="el-GR" dirty="0" err="1" smtClean="0"/>
              <a:t>βιοαντιδραστήρα</a:t>
            </a:r>
            <a:r>
              <a:rPr lang="el-GR" dirty="0" smtClean="0"/>
              <a:t>. Τεχνητές αρτηρίες, που έχουν αναπτυχθεί βάσει αυτής της προσέγγισης, παραμένουν λειτουργικές μετά από την τοποθέτησή τους σε πειραματόζωα και αναμένεται να χρησιμοποιηθούν για την άρδευση των τεχνητών </a:t>
            </a:r>
            <a:r>
              <a:rPr lang="el-GR" dirty="0" err="1" smtClean="0"/>
              <a:t>ιστώ</a:t>
            </a:r>
            <a:endParaRPr lang="en-US" dirty="0"/>
          </a:p>
        </p:txBody>
      </p:sp>
    </p:spTree>
    <p:extLst>
      <p:ext uri="{BB962C8B-B14F-4D97-AF65-F5344CB8AC3E}">
        <p14:creationId xmlns:p14="http://schemas.microsoft.com/office/powerpoint/2010/main" val="42035107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rgbClr val="002060"/>
                </a:solidFill>
              </a:rPr>
              <a:t>Τεχνητοί ιστοί 5/5</a:t>
            </a:r>
            <a:endParaRPr lang="en-US" dirty="0"/>
          </a:p>
        </p:txBody>
      </p:sp>
      <p:sp>
        <p:nvSpPr>
          <p:cNvPr id="3" name="Θέση περιεχομένου 2"/>
          <p:cNvSpPr>
            <a:spLocks noGrp="1"/>
          </p:cNvSpPr>
          <p:nvPr>
            <p:ph idx="1"/>
          </p:nvPr>
        </p:nvSpPr>
        <p:spPr/>
        <p:txBody>
          <a:bodyPr>
            <a:normAutofit fontScale="55000" lnSpcReduction="20000"/>
          </a:bodyPr>
          <a:lstStyle/>
          <a:p>
            <a:r>
              <a:rPr lang="el-GR" dirty="0"/>
              <a:t>Παρόλο που η ανάπτυξη τριχοειδών και μεγαλύτερων αγγείων εκτός του σώματος αποτελεί πρωτοποριακή μέθοδο, η επιβίωση του τεχνητού ιστού προϋποθέτει την ταχεία σύνδεσή του με την αιματική κυκλοφορία του οργανισμού του λήπτη. Συνεπώς, η ενεργοποίηση του οργανισμού, για τον σχηματισμό αγγειακών συνδέσεων, είναι εξίσου σημαντική προϋπόθεση της επιτυχίας των </a:t>
            </a:r>
            <a:r>
              <a:rPr lang="el-GR" dirty="0" smtClean="0"/>
              <a:t>εφαρμογών. </a:t>
            </a:r>
          </a:p>
          <a:p>
            <a:r>
              <a:rPr lang="el-GR" dirty="0" smtClean="0"/>
              <a:t>Η ελεγχόμενη </a:t>
            </a:r>
            <a:r>
              <a:rPr lang="el-GR" dirty="0"/>
              <a:t>απελευθέρωση παραγόντων ανάπτυξης από πολυμερή υλικά ή το εκμαγείο της δομής, μπορεί να ενεργοποιήσει τον σχηματισμό αγγείων, τα οποία εισέρχονται στον τεχνητό ιστό. </a:t>
            </a:r>
            <a:endParaRPr lang="el-GR" dirty="0" smtClean="0"/>
          </a:p>
          <a:p>
            <a:r>
              <a:rPr lang="el-GR" dirty="0" smtClean="0"/>
              <a:t>Επίσης</a:t>
            </a:r>
            <a:r>
              <a:rPr lang="el-GR" dirty="0"/>
              <a:t>, βρίσκεται σε φάση κλινικών μελετών ένα τρισδιάστατο εκμαγείο, το οποίο</a:t>
            </a:r>
            <a:r>
              <a:rPr lang="en-US" dirty="0"/>
              <a:t> </a:t>
            </a:r>
            <a:r>
              <a:rPr lang="el-GR" dirty="0"/>
              <a:t>περιέχει λεία μυϊκά και ενδοθηλιακά κύτταρα και χρησιμοποιείται για την αποκατάσταση αγγειακών βλαβών βάσει της δράσης αυξητικών παραγόντων. </a:t>
            </a:r>
            <a:r>
              <a:rPr lang="el-GR" dirty="0" smtClean="0"/>
              <a:t>Παρ’ όλες </a:t>
            </a:r>
            <a:r>
              <a:rPr lang="el-GR" dirty="0"/>
              <a:t>τις προόδους στην αναγέννηση των αγγειακών δομών, η ανάπτυξη μεγάλου μεγέθους τεχνητών οργάνων (με δίκτυο αιμάτωσης) και αγγειακών μοσχευμάτων παραμένει μία πρόκληση για το μέλλον. </a:t>
            </a:r>
            <a:endParaRPr lang="el-GR" dirty="0" smtClean="0"/>
          </a:p>
          <a:p>
            <a:r>
              <a:rPr lang="el-GR" dirty="0" smtClean="0"/>
              <a:t>Επίσης</a:t>
            </a:r>
            <a:r>
              <a:rPr lang="el-GR" dirty="0"/>
              <a:t>, θα πρέπει να μειωθεί ο χρόνος, που απαιτείται για την έναρξη επαρκούς αιμάτωσης των τεχνητών ιστών από τον οργανισμό, καθώς πολλά κύτταρα καταστρέφονται εξαιτίας της ανεπάρκειας θρεπτικών συστατικών. </a:t>
            </a:r>
            <a:endParaRPr lang="el-GR" dirty="0" smtClean="0"/>
          </a:p>
          <a:p>
            <a:r>
              <a:rPr lang="el-GR" dirty="0" smtClean="0"/>
              <a:t>Τέλος</a:t>
            </a:r>
            <a:r>
              <a:rPr lang="el-GR" dirty="0"/>
              <a:t>, μελετώνται βελτιώσεις της σύνδεσης των κυττάρων του τεχνητού ιστού με αυτών του οργανισμού του λήπτη.</a:t>
            </a:r>
            <a:endParaRPr lang="en-US" dirty="0"/>
          </a:p>
        </p:txBody>
      </p:sp>
    </p:spTree>
    <p:extLst>
      <p:ext uri="{BB962C8B-B14F-4D97-AF65-F5344CB8AC3E}">
        <p14:creationId xmlns:p14="http://schemas.microsoft.com/office/powerpoint/2010/main" val="22342753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err="1">
                <a:solidFill>
                  <a:srgbClr val="002060"/>
                </a:solidFill>
              </a:rPr>
              <a:t>Μυοσκελετικό</a:t>
            </a:r>
            <a:r>
              <a:rPr lang="el-GR" sz="3600" b="1" dirty="0">
                <a:solidFill>
                  <a:srgbClr val="002060"/>
                </a:solidFill>
              </a:rPr>
              <a:t> </a:t>
            </a:r>
            <a:r>
              <a:rPr lang="el-GR" sz="3600" b="1" dirty="0" smtClean="0">
                <a:solidFill>
                  <a:srgbClr val="002060"/>
                </a:solidFill>
              </a:rPr>
              <a:t>Σύστημα-Δέρμα 1/4</a:t>
            </a:r>
            <a:endParaRPr lang="en-US" sz="3600" dirty="0">
              <a:solidFill>
                <a:srgbClr val="002060"/>
              </a:solidFill>
            </a:endParaRPr>
          </a:p>
        </p:txBody>
      </p:sp>
      <p:sp>
        <p:nvSpPr>
          <p:cNvPr id="3" name="Θέση περιεχομένου 2"/>
          <p:cNvSpPr>
            <a:spLocks noGrp="1"/>
          </p:cNvSpPr>
          <p:nvPr>
            <p:ph idx="1"/>
          </p:nvPr>
        </p:nvSpPr>
        <p:spPr>
          <a:xfrm>
            <a:off x="457200" y="1600200"/>
            <a:ext cx="8229600" cy="5105400"/>
          </a:xfrm>
        </p:spPr>
        <p:txBody>
          <a:bodyPr>
            <a:normAutofit fontScale="55000" lnSpcReduction="20000"/>
          </a:bodyPr>
          <a:lstStyle/>
          <a:p>
            <a:r>
              <a:rPr lang="el-GR" dirty="0"/>
              <a:t>Οι παραμορφώσεις και η μείωση της λειτουργικότητας του προσώπου, </a:t>
            </a:r>
            <a:r>
              <a:rPr lang="el-GR" dirty="0" smtClean="0"/>
              <a:t>εξαιτίας συγγενούς διαταραχής, νόσου </a:t>
            </a:r>
            <a:r>
              <a:rPr lang="el-GR" dirty="0"/>
              <a:t>ή </a:t>
            </a:r>
            <a:r>
              <a:rPr lang="el-GR" dirty="0" smtClean="0"/>
              <a:t>τραυματισμού</a:t>
            </a:r>
            <a:r>
              <a:rPr lang="el-GR" dirty="0"/>
              <a:t>, επηρεάζουν καθοριστικά τη ζωή του ατόμου, με την κοσμητική παράμετρο να αποτελεί μία μόνο συνιστώσα του προβλήματος. Επηρεάζονται, επίσης, η ικανότητα επικοινωνίας, το αίσθημα αυτοεκτίμησης και – γενικότερα – η ποιότητα της ζωής του ασθενούς. </a:t>
            </a:r>
            <a:endParaRPr lang="el-GR" dirty="0" smtClean="0"/>
          </a:p>
          <a:p>
            <a:r>
              <a:rPr lang="el-GR" dirty="0" smtClean="0"/>
              <a:t>Παρόλο </a:t>
            </a:r>
            <a:r>
              <a:rPr lang="el-GR" dirty="0"/>
              <a:t>που έχει πραγματοποιηθεί μεταμόσχευση προσώπου με επιτυχία, ο ασθενής πρέπει να υποβάλλεται σε αγωγή για την υπόλοιπη ζωή του, εξαιτίας του κινδύνου ανοσολογικής </a:t>
            </a:r>
            <a:r>
              <a:rPr lang="el-GR" dirty="0" smtClean="0"/>
              <a:t>απόρριψης. Α</a:t>
            </a:r>
          </a:p>
          <a:p>
            <a:r>
              <a:rPr lang="el-GR" dirty="0" smtClean="0"/>
              <a:t>Αναπτύσσονται </a:t>
            </a:r>
            <a:r>
              <a:rPr lang="el-GR" dirty="0"/>
              <a:t>διαδικασίες που θα επιτρέψουν την παραγωγή τεχνητής γνάθου, οδόντων και άλλων ιστών του προσώπου. Βασικός σκοπός των μελετών αυτών είναι οι ασθενείς να έχουν τη δυνατότητα να αποκτήσουν μία φυσιολογικής εμφάνισης – πλήρως λειτουργική δομή προσώπου, η οποία θα βρίσκεται σε συμφωνία με την εικόνα του σώματός τους και δεν θα υπόκειται στον κίνδυνο ανοσολογικής απόρριψης. </a:t>
            </a:r>
            <a:endParaRPr lang="el-GR" dirty="0" smtClean="0"/>
          </a:p>
          <a:p>
            <a:r>
              <a:rPr lang="el-GR" dirty="0" smtClean="0"/>
              <a:t>Για </a:t>
            </a:r>
            <a:r>
              <a:rPr lang="el-GR" dirty="0"/>
              <a:t>αυτόν τον λόγο, χρησιμοποιούνται κύτταρα του ίδιου του ασθενούς για την παραγωγή των τεχνητών δομών του προσώπου. </a:t>
            </a:r>
            <a:endParaRPr lang="el-GR" dirty="0" smtClean="0"/>
          </a:p>
          <a:p>
            <a:r>
              <a:rPr lang="el-GR" dirty="0" smtClean="0"/>
              <a:t>Επίσης</a:t>
            </a:r>
            <a:r>
              <a:rPr lang="el-GR" dirty="0"/>
              <a:t>, αναπτύσσονται ρομποτικές συσκευές, οι οποίες αναπαράγουν τις κινήσεις του προσώπου και χρησιμοποιούνται για την «εκγύμναση» των αναγεννώμενων μυϊκών </a:t>
            </a:r>
            <a:r>
              <a:rPr lang="el-GR" dirty="0" smtClean="0"/>
              <a:t>ομάδων για επανάκτηση </a:t>
            </a:r>
            <a:r>
              <a:rPr lang="el-GR" dirty="0"/>
              <a:t>της </a:t>
            </a:r>
            <a:r>
              <a:rPr lang="el-GR" dirty="0" smtClean="0"/>
              <a:t>εκφραστικότητάς του.</a:t>
            </a:r>
            <a:endParaRPr lang="en-US" dirty="0"/>
          </a:p>
        </p:txBody>
      </p:sp>
    </p:spTree>
    <p:extLst>
      <p:ext uri="{BB962C8B-B14F-4D97-AF65-F5344CB8AC3E}">
        <p14:creationId xmlns:p14="http://schemas.microsoft.com/office/powerpoint/2010/main" val="277162651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err="1" smtClean="0">
                <a:solidFill>
                  <a:srgbClr val="002060"/>
                </a:solidFill>
              </a:rPr>
              <a:t>Μυοσκελετικό</a:t>
            </a:r>
            <a:r>
              <a:rPr lang="el-GR" sz="3600" b="1" dirty="0" smtClean="0">
                <a:solidFill>
                  <a:srgbClr val="002060"/>
                </a:solidFill>
              </a:rPr>
              <a:t> Σύστημα – Δέρμα 2/4</a:t>
            </a:r>
            <a:endParaRPr lang="en-US" sz="3600" dirty="0">
              <a:solidFill>
                <a:srgbClr val="002060"/>
              </a:solidFill>
            </a:endParaRPr>
          </a:p>
        </p:txBody>
      </p:sp>
      <p:sp>
        <p:nvSpPr>
          <p:cNvPr id="3" name="Θέση περιεχομένου 2"/>
          <p:cNvSpPr>
            <a:spLocks noGrp="1"/>
          </p:cNvSpPr>
          <p:nvPr>
            <p:ph idx="1"/>
          </p:nvPr>
        </p:nvSpPr>
        <p:spPr>
          <a:xfrm>
            <a:off x="457200" y="1600200"/>
            <a:ext cx="8229600" cy="5105400"/>
          </a:xfrm>
        </p:spPr>
        <p:txBody>
          <a:bodyPr>
            <a:normAutofit fontScale="55000" lnSpcReduction="20000"/>
          </a:bodyPr>
          <a:lstStyle/>
          <a:p>
            <a:r>
              <a:rPr lang="el-GR" dirty="0"/>
              <a:t>Οι </a:t>
            </a:r>
            <a:r>
              <a:rPr lang="el-GR" dirty="0" err="1"/>
              <a:t>μυοσκελετικές</a:t>
            </a:r>
            <a:r>
              <a:rPr lang="el-GR" dirty="0"/>
              <a:t> κακώσεις επηρεάζουν την κινητικότητα και </a:t>
            </a:r>
            <a:r>
              <a:rPr lang="el-GR" dirty="0" smtClean="0"/>
              <a:t>την </a:t>
            </a:r>
            <a:r>
              <a:rPr lang="el-GR" dirty="0"/>
              <a:t>ποιότητα της ζωής όχι μόνο </a:t>
            </a:r>
            <a:r>
              <a:rPr lang="el-GR" dirty="0" smtClean="0"/>
              <a:t>των αθλητών</a:t>
            </a:r>
            <a:r>
              <a:rPr lang="el-GR" dirty="0"/>
              <a:t>, αλλά και του συνόλου των τραυματιών. Η μακροχρόνια μελέτη των δυνάμεων, που ασκούνται στα οστά και τις αρθρώσεις, έχει οδηγήσει στον σχεδιασμό αποτελεσματικότερων μεθόδων αποκατάστασης των </a:t>
            </a:r>
            <a:r>
              <a:rPr lang="el-GR" dirty="0" err="1"/>
              <a:t>μυοσκελετικών</a:t>
            </a:r>
            <a:r>
              <a:rPr lang="el-GR" dirty="0"/>
              <a:t> κακώσεων, την ανάπτυξη καλύτερων τεχνητών αρθρώσεων και τη δημιουργία ιστών για την αντικατάσταση χόνδρινων δομών ή συνδέσμων, που έχουν υποστεί βλάβη. </a:t>
            </a:r>
            <a:endParaRPr lang="el-GR" dirty="0" smtClean="0"/>
          </a:p>
          <a:p>
            <a:r>
              <a:rPr lang="el-GR" dirty="0" smtClean="0"/>
              <a:t>Μία </a:t>
            </a:r>
            <a:r>
              <a:rPr lang="el-GR" dirty="0"/>
              <a:t>από τις πρώτες θεραπευτικές προσεγγίσεις της Αναγεννητικής Ιατρικής, που εφαρμόσθηκε στην κλινική πράξη, περιλαμβάνει ένα ειδικό εκμαγείο (</a:t>
            </a:r>
            <a:r>
              <a:rPr lang="en-US" dirty="0"/>
              <a:t>SIS</a:t>
            </a:r>
            <a:r>
              <a:rPr lang="el-GR" dirty="0"/>
              <a:t>), το οποίο συμβάλλει στην αναγέννηση των ιστών. Η δομή αυτή έχει χρησιμοποιηθεί ευρέως στην αποκατάσταση των συνδεσμικών κακώσεων του γόνατος. Επιπλέον, σε ερευνητικό κέντρο του Αμερικανικού Στρατού έχει επιτευχθεί η αναγέννηση της τρίτης φάλαγγας δακτύλου του άνω άκρου, με χρήση εκμαγείου που κατασκευάσθηκε με εφαρμογή αρχών της </a:t>
            </a:r>
            <a:r>
              <a:rPr lang="el-GR" dirty="0" err="1"/>
              <a:t>Νανοτεχνολογίας</a:t>
            </a:r>
            <a:r>
              <a:rPr lang="el-GR" dirty="0"/>
              <a:t>. </a:t>
            </a:r>
            <a:endParaRPr lang="el-GR" dirty="0" smtClean="0"/>
          </a:p>
          <a:p>
            <a:r>
              <a:rPr lang="el-GR" dirty="0" smtClean="0"/>
              <a:t>Επίσης</a:t>
            </a:r>
            <a:r>
              <a:rPr lang="el-GR" dirty="0"/>
              <a:t>, έχει επιτευχθεί η ανάπτυξη τεχνητών υποκατάστατων δέρματος με χρήση βλαστικών κυττάρων από </a:t>
            </a:r>
            <a:r>
              <a:rPr lang="el-GR" dirty="0" err="1"/>
              <a:t>τριχοθυλάκια</a:t>
            </a:r>
            <a:r>
              <a:rPr lang="el-GR" dirty="0"/>
              <a:t> της βάσης του τριχωτού της κεφαλής. Τα υποκατάστατα αυτά μπορούν να συμβάλλουν καθοριστικά στην αντιμετώπιση των χρόνιων ελκών, που η επούλωσή τους είναι ιδιαίτερα δυσχερής, και – μάλιστα – χωρίς να </a:t>
            </a:r>
            <a:r>
              <a:rPr lang="el-GR" dirty="0" err="1" smtClean="0"/>
              <a:t>καταλλείπονται</a:t>
            </a:r>
            <a:r>
              <a:rPr lang="el-GR" dirty="0" smtClean="0"/>
              <a:t> ουλές </a:t>
            </a:r>
            <a:r>
              <a:rPr lang="el-GR" dirty="0"/>
              <a:t>ή </a:t>
            </a:r>
            <a:r>
              <a:rPr lang="el-GR" dirty="0" smtClean="0"/>
              <a:t>κίνδυνος </a:t>
            </a:r>
            <a:r>
              <a:rPr lang="el-GR" dirty="0"/>
              <a:t>ανοσολογικής </a:t>
            </a:r>
            <a:r>
              <a:rPr lang="el-GR" dirty="0" smtClean="0"/>
              <a:t>απόρριψης.</a:t>
            </a:r>
            <a:endParaRPr lang="en-US" dirty="0"/>
          </a:p>
        </p:txBody>
      </p:sp>
    </p:spTree>
    <p:extLst>
      <p:ext uri="{BB962C8B-B14F-4D97-AF65-F5344CB8AC3E}">
        <p14:creationId xmlns:p14="http://schemas.microsoft.com/office/powerpoint/2010/main" val="49246615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err="1" smtClean="0">
                <a:solidFill>
                  <a:srgbClr val="002060"/>
                </a:solidFill>
              </a:rPr>
              <a:t>Μυοσκελετικό</a:t>
            </a:r>
            <a:r>
              <a:rPr lang="el-GR" sz="3600" b="1" dirty="0" smtClean="0">
                <a:solidFill>
                  <a:srgbClr val="002060"/>
                </a:solidFill>
              </a:rPr>
              <a:t> Σύστημα – Δέρμα 3/4</a:t>
            </a:r>
            <a:endParaRPr lang="en-US" sz="3600" dirty="0">
              <a:solidFill>
                <a:srgbClr val="002060"/>
              </a:solidFill>
            </a:endParaRPr>
          </a:p>
        </p:txBody>
      </p:sp>
      <p:sp>
        <p:nvSpPr>
          <p:cNvPr id="3" name="Θέση περιεχομένου 2"/>
          <p:cNvSpPr>
            <a:spLocks noGrp="1"/>
          </p:cNvSpPr>
          <p:nvPr>
            <p:ph idx="1"/>
          </p:nvPr>
        </p:nvSpPr>
        <p:spPr/>
        <p:txBody>
          <a:bodyPr>
            <a:normAutofit fontScale="92500" lnSpcReduction="10000"/>
          </a:bodyPr>
          <a:lstStyle/>
          <a:p>
            <a:r>
              <a:rPr lang="el-GR" dirty="0"/>
              <a:t>Τέλος, μέθοδοι γονιδιακής θεραπείας μελετώνται για την αντιμετώπιση της μυϊκής δυστροφίας </a:t>
            </a:r>
            <a:r>
              <a:rPr lang="en-US" dirty="0"/>
              <a:t>Duchenne</a:t>
            </a:r>
            <a:r>
              <a:rPr lang="el-GR" dirty="0"/>
              <a:t>. </a:t>
            </a:r>
            <a:endParaRPr lang="el-GR" dirty="0" smtClean="0"/>
          </a:p>
          <a:p>
            <a:r>
              <a:rPr lang="el-GR" dirty="0" smtClean="0"/>
              <a:t>Η </a:t>
            </a:r>
            <a:r>
              <a:rPr lang="el-GR" dirty="0"/>
              <a:t>γενετική αυτή διαταραχή συσχετίζεται με την ανεπαρκή παραγωγή μίας απαραίτητης πρωτεΐνης των μυών (</a:t>
            </a:r>
            <a:r>
              <a:rPr lang="el-GR" dirty="0" err="1"/>
              <a:t>δυστροφίνη</a:t>
            </a:r>
            <a:r>
              <a:rPr lang="el-GR" dirty="0"/>
              <a:t>) στους πάσχοντες. </a:t>
            </a:r>
            <a:endParaRPr lang="el-GR" dirty="0" smtClean="0"/>
          </a:p>
          <a:p>
            <a:r>
              <a:rPr lang="el-GR" dirty="0" smtClean="0"/>
              <a:t>Για </a:t>
            </a:r>
            <a:r>
              <a:rPr lang="el-GR" dirty="0"/>
              <a:t>αυτόν τον σκοπό, επιχειρείται η διαμόρφωση φυσιολογικών τύπων του υπευθύνου γονιδίου και η εισαγωγή τους στους μύες των ασθενών.</a:t>
            </a:r>
            <a:endParaRPr lang="en-US" dirty="0"/>
          </a:p>
        </p:txBody>
      </p:sp>
    </p:spTree>
    <p:extLst>
      <p:ext uri="{BB962C8B-B14F-4D97-AF65-F5344CB8AC3E}">
        <p14:creationId xmlns:p14="http://schemas.microsoft.com/office/powerpoint/2010/main" val="26629650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err="1" smtClean="0">
                <a:solidFill>
                  <a:srgbClr val="002060"/>
                </a:solidFill>
              </a:rPr>
              <a:t>Μυοσκελετικό</a:t>
            </a:r>
            <a:r>
              <a:rPr lang="el-GR" sz="3600" b="1" dirty="0" smtClean="0">
                <a:solidFill>
                  <a:srgbClr val="002060"/>
                </a:solidFill>
              </a:rPr>
              <a:t> Σύστημα – Δέρμα 4/4</a:t>
            </a:r>
            <a:endParaRPr lang="en-US" sz="3600" dirty="0">
              <a:solidFill>
                <a:srgbClr val="002060"/>
              </a:solidFill>
            </a:endParaRPr>
          </a:p>
        </p:txBody>
      </p:sp>
      <p:sp>
        <p:nvSpPr>
          <p:cNvPr id="3" name="Θέση περιεχομένου 2"/>
          <p:cNvSpPr>
            <a:spLocks noGrp="1"/>
          </p:cNvSpPr>
          <p:nvPr>
            <p:ph idx="1"/>
          </p:nvPr>
        </p:nvSpPr>
        <p:spPr/>
        <p:txBody>
          <a:bodyPr>
            <a:normAutofit fontScale="70000" lnSpcReduction="20000"/>
          </a:bodyPr>
          <a:lstStyle/>
          <a:p>
            <a:r>
              <a:rPr lang="el-GR" dirty="0"/>
              <a:t>Η οστεοαρθρίτιδα είναι μία επώδυνη εκφυλιστική νόσος των χόνδρινων τμημάτων των αρθρώσεων από την οποία πάσχουν περισσότερα από 40 εκατομμύρια άτομα στις ΗΠΑ. </a:t>
            </a:r>
            <a:endParaRPr lang="el-GR" dirty="0" smtClean="0"/>
          </a:p>
          <a:p>
            <a:r>
              <a:rPr lang="el-GR" dirty="0" smtClean="0"/>
              <a:t>Ο </a:t>
            </a:r>
            <a:r>
              <a:rPr lang="el-GR" dirty="0"/>
              <a:t>χόνδρινος ιστός δεν </a:t>
            </a:r>
            <a:r>
              <a:rPr lang="el-GR" dirty="0" err="1"/>
              <a:t>αναγεννάται</a:t>
            </a:r>
            <a:r>
              <a:rPr lang="el-GR" dirty="0"/>
              <a:t> από μόνος του, εφόσον καταστραφεί. </a:t>
            </a:r>
            <a:endParaRPr lang="el-GR" dirty="0" smtClean="0"/>
          </a:p>
          <a:p>
            <a:r>
              <a:rPr lang="el-GR" dirty="0" smtClean="0"/>
              <a:t>Σύμφωνα </a:t>
            </a:r>
            <a:r>
              <a:rPr lang="el-GR" dirty="0"/>
              <a:t>με μία καινούργια θεραπευτική προσέγγιση, η οποία πρόκειται σύντομα να εφαρμοστεί σε κλινική μελέτη, λαμβάνονται βλαστικά κύτταρα από μυ του ασθενούς, τα οποία χρησιμοποιούνται για την παραγωγή χόνδρου χάρη στην επίδραση ενός κατάλληλου αυξητικού παράγοντα. </a:t>
            </a:r>
            <a:endParaRPr lang="el-GR" dirty="0" smtClean="0"/>
          </a:p>
          <a:p>
            <a:r>
              <a:rPr lang="el-GR" dirty="0" smtClean="0"/>
              <a:t>Τα </a:t>
            </a:r>
            <a:r>
              <a:rPr lang="el-GR" dirty="0"/>
              <a:t>παραγόμενα </a:t>
            </a:r>
            <a:r>
              <a:rPr lang="el-GR" dirty="0" err="1"/>
              <a:t>χονδροκύτταρα</a:t>
            </a:r>
            <a:r>
              <a:rPr lang="el-GR" dirty="0"/>
              <a:t> </a:t>
            </a:r>
            <a:r>
              <a:rPr lang="el-GR" dirty="0" err="1" smtClean="0"/>
              <a:t>εγχύονται</a:t>
            </a:r>
            <a:r>
              <a:rPr lang="el-GR" dirty="0" smtClean="0"/>
              <a:t> μετά στην </a:t>
            </a:r>
            <a:r>
              <a:rPr lang="el-GR" dirty="0"/>
              <a:t>άρθρωση, ώστε να αποκαταστήσουν το χόνδρινο τμήμα χωρίς να υπάρχει κίνδυνος ανοσολογικής αντίδρασης.</a:t>
            </a:r>
            <a:endParaRPr lang="en-US" dirty="0"/>
          </a:p>
          <a:p>
            <a:endParaRPr lang="en-US" dirty="0"/>
          </a:p>
        </p:txBody>
      </p:sp>
    </p:spTree>
    <p:extLst>
      <p:ext uri="{BB962C8B-B14F-4D97-AF65-F5344CB8AC3E}">
        <p14:creationId xmlns:p14="http://schemas.microsoft.com/office/powerpoint/2010/main" val="31162690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solidFill>
                  <a:srgbClr val="002060"/>
                </a:solidFill>
              </a:rPr>
              <a:t>Γενικές αρχές 1/3</a:t>
            </a:r>
            <a:endParaRPr lang="en-US" sz="3600" b="1" dirty="0">
              <a:solidFill>
                <a:srgbClr val="002060"/>
              </a:solidFill>
            </a:endParaRPr>
          </a:p>
        </p:txBody>
      </p:sp>
      <p:sp>
        <p:nvSpPr>
          <p:cNvPr id="3" name="Θέση περιεχομένου 2"/>
          <p:cNvSpPr>
            <a:spLocks noGrp="1"/>
          </p:cNvSpPr>
          <p:nvPr>
            <p:ph idx="1"/>
          </p:nvPr>
        </p:nvSpPr>
        <p:spPr/>
        <p:txBody>
          <a:bodyPr>
            <a:normAutofit fontScale="70000" lnSpcReduction="20000"/>
          </a:bodyPr>
          <a:lstStyle/>
          <a:p>
            <a:r>
              <a:rPr lang="el-GR" dirty="0"/>
              <a:t>Ο ανθρώπινος οργανισμός </a:t>
            </a:r>
            <a:r>
              <a:rPr lang="el-GR" dirty="0" smtClean="0"/>
              <a:t>εμφανίζει έμφυτη </a:t>
            </a:r>
            <a:r>
              <a:rPr lang="el-GR" dirty="0"/>
              <a:t>τάση να επουλώνει τα τραύματα και να αντιμετωπίζει τα νοσήματα, σύμφωνα με διάφορους μηχανισμούς. Η Αναγεννητική Ιατρική είναι </a:t>
            </a:r>
            <a:r>
              <a:rPr lang="el-GR" dirty="0" smtClean="0"/>
              <a:t>σύγχρονο </a:t>
            </a:r>
            <a:r>
              <a:rPr lang="el-GR" dirty="0"/>
              <a:t>πεδίο </a:t>
            </a:r>
            <a:r>
              <a:rPr lang="el-GR" dirty="0" smtClean="0"/>
              <a:t>εφαρμογών και μελετά δύο </a:t>
            </a:r>
            <a:r>
              <a:rPr lang="el-GR" dirty="0"/>
              <a:t>κατευθύνσεις: </a:t>
            </a:r>
            <a:endParaRPr lang="el-GR" dirty="0" smtClean="0"/>
          </a:p>
          <a:p>
            <a:r>
              <a:rPr lang="el-GR" dirty="0" smtClean="0"/>
              <a:t>α</a:t>
            </a:r>
            <a:r>
              <a:rPr lang="el-GR" dirty="0"/>
              <a:t>) την αξιοποίηση ή ακόμα και την επιτάχυνση αυτής της έμφυτης </a:t>
            </a:r>
            <a:r>
              <a:rPr lang="el-GR" dirty="0" err="1"/>
              <a:t>αυτο</a:t>
            </a:r>
            <a:r>
              <a:rPr lang="el-GR" dirty="0"/>
              <a:t>-θεραπευτικής δυναμικής του οργανισμού σε κλινικά πλαίσια και </a:t>
            </a:r>
            <a:endParaRPr lang="el-GR" dirty="0" smtClean="0"/>
          </a:p>
          <a:p>
            <a:r>
              <a:rPr lang="el-GR" dirty="0" smtClean="0"/>
              <a:t>β</a:t>
            </a:r>
            <a:r>
              <a:rPr lang="el-GR" dirty="0"/>
              <a:t>) τον προσδιορισμό εκείνων των θεραπευτικών προσεγγίσεων, που θα μπορούσαν να δράσουν επιβοηθητικά στις εγγενείς διαδικασίες </a:t>
            </a:r>
            <a:r>
              <a:rPr lang="el-GR" dirty="0" err="1"/>
              <a:t>αυτο</a:t>
            </a:r>
            <a:r>
              <a:rPr lang="el-GR" dirty="0"/>
              <a:t>-ίασης του οργανισμού. </a:t>
            </a:r>
            <a:endParaRPr lang="el-GR" dirty="0" smtClean="0"/>
          </a:p>
          <a:p>
            <a:r>
              <a:rPr lang="el-GR" dirty="0" smtClean="0"/>
              <a:t>Οι </a:t>
            </a:r>
            <a:r>
              <a:rPr lang="el-GR" dirty="0"/>
              <a:t>διαδικασίες αυτές λαμβάνουν χώρα στο επίπεδο εργαστηριακών πρακτικών (</a:t>
            </a:r>
            <a:r>
              <a:rPr lang="en-US" dirty="0"/>
              <a:t>in vitro</a:t>
            </a:r>
            <a:r>
              <a:rPr lang="el-GR" dirty="0"/>
              <a:t>), αλλά και σε συνθήκες λειτουργούντος οργανισμού (</a:t>
            </a:r>
            <a:r>
              <a:rPr lang="en-US" dirty="0"/>
              <a:t>in vivo</a:t>
            </a:r>
            <a:r>
              <a:rPr lang="el-GR" dirty="0"/>
              <a:t>). Κάθε νέα θεραπευτική προσέγγιση υπόκειται σε μία σειρά βελτιώσεων και ελέγχων, πριν καταστεί διαθέσιμη για τους </a:t>
            </a:r>
            <a:r>
              <a:rPr lang="el-GR" dirty="0" smtClean="0"/>
              <a:t>ασθενείς.</a:t>
            </a:r>
            <a:endParaRPr lang="en-US" dirty="0"/>
          </a:p>
        </p:txBody>
      </p:sp>
    </p:spTree>
    <p:extLst>
      <p:ext uri="{BB962C8B-B14F-4D97-AF65-F5344CB8AC3E}">
        <p14:creationId xmlns:p14="http://schemas.microsoft.com/office/powerpoint/2010/main" val="277836091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solidFill>
                  <a:srgbClr val="002060"/>
                </a:solidFill>
              </a:rPr>
              <a:t>Καρδιαγγειακό </a:t>
            </a:r>
            <a:r>
              <a:rPr lang="el-GR" b="1" dirty="0" smtClean="0">
                <a:solidFill>
                  <a:srgbClr val="002060"/>
                </a:solidFill>
              </a:rPr>
              <a:t>Σύστημα 1/3</a:t>
            </a:r>
            <a:r>
              <a:rPr lang="en-US" dirty="0">
                <a:solidFill>
                  <a:srgbClr val="002060"/>
                </a:solidFill>
              </a:rPr>
              <a:t/>
            </a:r>
            <a:br>
              <a:rPr lang="en-US" dirty="0">
                <a:solidFill>
                  <a:srgbClr val="002060"/>
                </a:solidFill>
              </a:rPr>
            </a:br>
            <a:r>
              <a:rPr lang="el-GR" dirty="0">
                <a:solidFill>
                  <a:srgbClr val="002060"/>
                </a:solidFill>
              </a:rPr>
              <a:t> </a:t>
            </a:r>
            <a:endParaRPr lang="en-US" dirty="0">
              <a:solidFill>
                <a:srgbClr val="002060"/>
              </a:solidFill>
            </a:endParaRPr>
          </a:p>
        </p:txBody>
      </p:sp>
      <p:sp>
        <p:nvSpPr>
          <p:cNvPr id="3" name="Θέση περιεχομένου 2"/>
          <p:cNvSpPr>
            <a:spLocks noGrp="1"/>
          </p:cNvSpPr>
          <p:nvPr>
            <p:ph idx="1"/>
          </p:nvPr>
        </p:nvSpPr>
        <p:spPr/>
        <p:txBody>
          <a:bodyPr>
            <a:normAutofit fontScale="62500" lnSpcReduction="20000"/>
          </a:bodyPr>
          <a:lstStyle/>
          <a:p>
            <a:r>
              <a:rPr lang="el-GR" dirty="0"/>
              <a:t>Τα καρδιαγγειακά νοσήματα, τα οποία αποτελούν σημαντικότατη αιτία νοσηρότητας και θνησιμότητας στον δυτικό κόσμο, οδηγούν – αρκετές φορές – στην αναγκαιότητα πραγματοποίησης μεταμόσχευσης </a:t>
            </a:r>
            <a:r>
              <a:rPr lang="el-GR" dirty="0" smtClean="0"/>
              <a:t>καρδιάς.</a:t>
            </a:r>
          </a:p>
          <a:p>
            <a:r>
              <a:rPr lang="el-GR" dirty="0" smtClean="0"/>
              <a:t>Ακόμα </a:t>
            </a:r>
            <a:r>
              <a:rPr lang="el-GR" dirty="0"/>
              <a:t>και εάν η κατάσταση της υγείας του ασθενούς του επιτρέψει να επιβιώσει μέχρι την πραγματοποίηση της μεταμόσχευσης, υπάρχει πάντα ο κίνδυνος </a:t>
            </a:r>
            <a:r>
              <a:rPr lang="el-GR" b="1" dirty="0"/>
              <a:t>απόρριψη</a:t>
            </a:r>
            <a:r>
              <a:rPr lang="el-GR" dirty="0"/>
              <a:t>ς του μοσχεύματος. </a:t>
            </a:r>
            <a:endParaRPr lang="el-GR" dirty="0" smtClean="0"/>
          </a:p>
          <a:p>
            <a:r>
              <a:rPr lang="el-GR" dirty="0" smtClean="0"/>
              <a:t>Επίσης</a:t>
            </a:r>
            <a:r>
              <a:rPr lang="el-GR" dirty="0"/>
              <a:t>, σε περιπτώσεις βλαβών των καρδιακών βαλβίδων (</a:t>
            </a:r>
            <a:r>
              <a:rPr lang="el-GR" dirty="0" err="1"/>
              <a:t>βαλβιδοπάθειες</a:t>
            </a:r>
            <a:r>
              <a:rPr lang="el-GR" dirty="0"/>
              <a:t>), οι εναλλακτικές επιλογές της συμβατικής χειρουργικής αντιμετώπισης περιλαμβάνουν την αντικατάστασή τους από </a:t>
            </a:r>
            <a:r>
              <a:rPr lang="el-GR" b="1" dirty="0"/>
              <a:t>τεχνητές – μηχανικές βαλβίδες ή βαλβίδες, που λαμβάνονται από χοίρο. </a:t>
            </a:r>
            <a:endParaRPr lang="el-GR" b="1" dirty="0" smtClean="0"/>
          </a:p>
          <a:p>
            <a:r>
              <a:rPr lang="el-GR" dirty="0" smtClean="0"/>
              <a:t>Οι </a:t>
            </a:r>
            <a:r>
              <a:rPr lang="el-GR" dirty="0"/>
              <a:t>δύο αυτές τεχνικές συσχετίζονται δυνητικά με συγκεκριμένες επιπλοκές. Η παρουσία μίας μηχανικής βαλβίδας εμπεριέχει τον κίνδυνο σχηματισμού ενός θρόμβου στην περιοχή, ενώ η χρήση βαλβίδων, που λαμβάνονται από χοίρο, προϋποθέτει την εφαρμογή της απαραίτητης </a:t>
            </a:r>
            <a:r>
              <a:rPr lang="el-GR" dirty="0" err="1"/>
              <a:t>ανοσοκατασταλτικής</a:t>
            </a:r>
            <a:r>
              <a:rPr lang="el-GR" dirty="0"/>
              <a:t> αγωγής με τις ανάλογες παρενέργειες</a:t>
            </a:r>
            <a:r>
              <a:rPr lang="el-GR" dirty="0" smtClean="0"/>
              <a:t>.</a:t>
            </a:r>
            <a:r>
              <a:rPr lang="el-GR" dirty="0"/>
              <a:t> </a:t>
            </a:r>
            <a:endParaRPr lang="en-US" dirty="0"/>
          </a:p>
        </p:txBody>
      </p:sp>
    </p:spTree>
    <p:extLst>
      <p:ext uri="{BB962C8B-B14F-4D97-AF65-F5344CB8AC3E}">
        <p14:creationId xmlns:p14="http://schemas.microsoft.com/office/powerpoint/2010/main" val="4493111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rgbClr val="002060"/>
                </a:solidFill>
              </a:rPr>
              <a:t>Καρδιαγγειακό Σύστημα 2/3</a:t>
            </a:r>
            <a:r>
              <a:rPr lang="en-US" dirty="0" smtClean="0">
                <a:solidFill>
                  <a:srgbClr val="002060"/>
                </a:solidFill>
              </a:rPr>
              <a:t/>
            </a:r>
            <a:br>
              <a:rPr lang="en-US" dirty="0" smtClean="0">
                <a:solidFill>
                  <a:srgbClr val="002060"/>
                </a:solidFill>
              </a:rPr>
            </a:br>
            <a:endParaRPr lang="en-US" dirty="0">
              <a:solidFill>
                <a:srgbClr val="002060"/>
              </a:solidFill>
            </a:endParaRPr>
          </a:p>
        </p:txBody>
      </p:sp>
      <p:sp>
        <p:nvSpPr>
          <p:cNvPr id="3" name="Θέση περιεχομένου 2"/>
          <p:cNvSpPr>
            <a:spLocks noGrp="1"/>
          </p:cNvSpPr>
          <p:nvPr>
            <p:ph idx="1"/>
          </p:nvPr>
        </p:nvSpPr>
        <p:spPr/>
        <p:txBody>
          <a:bodyPr>
            <a:normAutofit fontScale="55000" lnSpcReduction="20000"/>
          </a:bodyPr>
          <a:lstStyle/>
          <a:p>
            <a:r>
              <a:rPr lang="el-GR" dirty="0"/>
              <a:t>Οι συσκευές, που μπορούν να υποκαταστήσουν την καρδιακή λειτουργία, αποτελούν κορυφαία επιτεύγματα της τεχνολογίας τεχνητών οργάνων. </a:t>
            </a:r>
            <a:endParaRPr lang="el-GR" dirty="0" smtClean="0"/>
          </a:p>
          <a:p>
            <a:r>
              <a:rPr lang="el-GR" dirty="0" smtClean="0"/>
              <a:t>Οι </a:t>
            </a:r>
            <a:r>
              <a:rPr lang="el-GR" dirty="0"/>
              <a:t>συσκευές αυτές είναι πιθανό να αποκτήσουν σημαντική θέση στη θεραπεία των ασθενών, που είτε βρίσκονται σε λίστα αναμονής για μεταμόσχευση, είτε δεν κρίνονται κατάλληλοι υποψήφιοι για μεταμόσχευση (εξαιτίας άλλων κλινικών παραμέτρων). </a:t>
            </a:r>
            <a:endParaRPr lang="el-GR" dirty="0" smtClean="0"/>
          </a:p>
          <a:p>
            <a:r>
              <a:rPr lang="el-GR" dirty="0" smtClean="0"/>
              <a:t>Επίσης</a:t>
            </a:r>
            <a:r>
              <a:rPr lang="el-GR" dirty="0"/>
              <a:t>, σε άλλες περιπτώσεις, μπορούν να συμβάλλουν στην αντιμετώπιση της καρδιακής ανεπάρκειας, καθιστώντας τη μεταμόσχευση καρδιάς μη απαραίτητη. Η συσκευή κοιλιακής υποβοήθησης λειτουργεί ως αντλία και τροφοδοτείται από μία μπαταρία. Στις περισσότερες από αυτές τις περιπτώσεις ασθενών, η μεταμόσχευση καρδιάς αποτελεί οριστική θεραπεία και η συσκευή χρησιμοποιείται ως γέφυρα μέχρι τη μεταμόσχευση. Ωστόσο, έχει χρησιμοποιηθεί και σε συνδυασμό με άλλες προσεγγίσεις, όπως είναι η κυτταρική θεραπεία και ορισμένες φαρμακευτικές αγωγές. </a:t>
            </a:r>
            <a:endParaRPr lang="el-GR" dirty="0" smtClean="0"/>
          </a:p>
          <a:p>
            <a:r>
              <a:rPr lang="el-GR" dirty="0" smtClean="0"/>
              <a:t>Σκοπός </a:t>
            </a:r>
            <a:r>
              <a:rPr lang="el-GR" dirty="0"/>
              <a:t>αυτής της συνδυαστικής πρακτικής είναι η συσκευή να υποκαταστήσει το καρδιακό έργο, ενώ οι άλλες θεραπευτικές προσεγγίσεις αντιμετωπίζουν αποτελεσματικά την ελαττωματική καρδιακή λειτουργία</a:t>
            </a:r>
            <a:r>
              <a:rPr lang="el-GR" dirty="0" smtClean="0"/>
              <a:t>.</a:t>
            </a:r>
            <a:r>
              <a:rPr lang="el-GR" dirty="0"/>
              <a:t> </a:t>
            </a:r>
            <a:endParaRPr lang="en-US" dirty="0"/>
          </a:p>
        </p:txBody>
      </p:sp>
    </p:spTree>
    <p:extLst>
      <p:ext uri="{BB962C8B-B14F-4D97-AF65-F5344CB8AC3E}">
        <p14:creationId xmlns:p14="http://schemas.microsoft.com/office/powerpoint/2010/main" val="380086722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rgbClr val="002060"/>
                </a:solidFill>
              </a:rPr>
              <a:t>Καρδιαγγειακό Σύστημα 3/3</a:t>
            </a:r>
            <a:r>
              <a:rPr lang="en-US" dirty="0" smtClean="0">
                <a:solidFill>
                  <a:srgbClr val="002060"/>
                </a:solidFill>
              </a:rPr>
              <a:t/>
            </a:r>
            <a:br>
              <a:rPr lang="en-US" dirty="0" smtClean="0">
                <a:solidFill>
                  <a:srgbClr val="002060"/>
                </a:solidFill>
              </a:rPr>
            </a:br>
            <a:endParaRPr lang="en-US" dirty="0">
              <a:solidFill>
                <a:srgbClr val="002060"/>
              </a:solidFill>
            </a:endParaRPr>
          </a:p>
        </p:txBody>
      </p:sp>
      <p:sp>
        <p:nvSpPr>
          <p:cNvPr id="3" name="Θέση περιεχομένου 2"/>
          <p:cNvSpPr>
            <a:spLocks noGrp="1"/>
          </p:cNvSpPr>
          <p:nvPr>
            <p:ph idx="1"/>
          </p:nvPr>
        </p:nvSpPr>
        <p:spPr>
          <a:xfrm>
            <a:off x="457200" y="914400"/>
            <a:ext cx="8229600" cy="5715000"/>
          </a:xfrm>
        </p:spPr>
        <p:txBody>
          <a:bodyPr>
            <a:normAutofit fontScale="62500" lnSpcReduction="20000"/>
          </a:bodyPr>
          <a:lstStyle/>
          <a:p>
            <a:r>
              <a:rPr lang="el-GR" dirty="0"/>
              <a:t>Ε</a:t>
            </a:r>
            <a:r>
              <a:rPr lang="el-GR" dirty="0" smtClean="0"/>
              <a:t>ρευνάται </a:t>
            </a:r>
            <a:r>
              <a:rPr lang="el-GR" dirty="0"/>
              <a:t>η χρήση βλαστικών κυττάρων του ασθενούς για την αποκατάσταση του καρδιακού μυός, εφόσον έχει υποστεί σημαντική βλάβη. </a:t>
            </a:r>
            <a:endParaRPr lang="el-GR" dirty="0" smtClean="0"/>
          </a:p>
          <a:p>
            <a:r>
              <a:rPr lang="el-GR" dirty="0" smtClean="0"/>
              <a:t>Η </a:t>
            </a:r>
            <a:r>
              <a:rPr lang="el-GR" dirty="0"/>
              <a:t>ερευνητική ομάδα του </a:t>
            </a:r>
            <a:r>
              <a:rPr lang="en-US" dirty="0"/>
              <a:t>Patel</a:t>
            </a:r>
            <a:r>
              <a:rPr lang="el-GR" dirty="0"/>
              <a:t> και των συνεργατών του έχει αναπτύξει μία διαδικασία, κατά την οποία συλλέγονται </a:t>
            </a:r>
            <a:r>
              <a:rPr lang="el-GR" b="1" dirty="0"/>
              <a:t>βλαστικά κύτταρα </a:t>
            </a:r>
            <a:r>
              <a:rPr lang="el-GR" dirty="0"/>
              <a:t>από τον μυελό των οστών και – εν συνεχεία – </a:t>
            </a:r>
            <a:r>
              <a:rPr lang="el-GR" dirty="0" err="1"/>
              <a:t>επανεγχύονται</a:t>
            </a:r>
            <a:r>
              <a:rPr lang="el-GR" dirty="0"/>
              <a:t> στον καρδιακό μυ του ασθενούς. Τα αποτελέσματα είναι ενθαρρυντικά, δεδομένου ότι η προσέγγιση αυτή μπορεί να εξασφαλίσει ένα βαθμό καρδιακής λειτουργίας σε ασθενείς με σοβαρή καρδιακή ανεπάρκεια. </a:t>
            </a:r>
            <a:endParaRPr lang="el-GR" dirty="0" smtClean="0"/>
          </a:p>
          <a:p>
            <a:r>
              <a:rPr lang="el-GR" dirty="0" smtClean="0"/>
              <a:t>Η </a:t>
            </a:r>
            <a:r>
              <a:rPr lang="el-GR" dirty="0"/>
              <a:t>ερευνητική ομάδα του </a:t>
            </a:r>
            <a:r>
              <a:rPr lang="en-US" dirty="0"/>
              <a:t>Wagner</a:t>
            </a:r>
            <a:r>
              <a:rPr lang="el-GR" dirty="0"/>
              <a:t> και των συνεργατών του έχει αναπτύξει </a:t>
            </a:r>
            <a:r>
              <a:rPr lang="el-GR" b="1" dirty="0"/>
              <a:t>τεχνητό καρδιακό ιστό</a:t>
            </a:r>
            <a:r>
              <a:rPr lang="el-GR" dirty="0"/>
              <a:t>. Η διαδικασία βρίσκεται σε εργαστηριακό επίπεδο και αναμένεται να αξιολογηθεί σε κλινικές μελέτες μετά από χρονικό διάστημα πέντε </a:t>
            </a:r>
            <a:r>
              <a:rPr lang="el-GR" dirty="0" smtClean="0"/>
              <a:t>ετών.</a:t>
            </a:r>
          </a:p>
          <a:p>
            <a:r>
              <a:rPr lang="el-GR" dirty="0" smtClean="0"/>
              <a:t>Επίσης</a:t>
            </a:r>
            <a:r>
              <a:rPr lang="el-GR" dirty="0"/>
              <a:t>, έχει επιτευχθεί η ανάπτυξη </a:t>
            </a:r>
            <a:r>
              <a:rPr lang="el-GR" b="1" dirty="0"/>
              <a:t>καρδιακών βαλβίδων </a:t>
            </a:r>
            <a:r>
              <a:rPr lang="el-GR" dirty="0"/>
              <a:t>από κύτταρα του οργανισμού. Με τη χρήση ειδικού εκμαγείου από </a:t>
            </a:r>
            <a:r>
              <a:rPr lang="el-GR" dirty="0" err="1"/>
              <a:t>βιοϋλικά</a:t>
            </a:r>
            <a:r>
              <a:rPr lang="el-GR" dirty="0"/>
              <a:t>, οι ερευνητές κατηύθυναν κύτταρα να σχηματίσουν τη δομή της καρδιακής βαλβίδας. Οι τεχνητές αυτές βαλβίδες, δεδομένου ότι προέρχονται από κύτταρα του λήπτη, δεν υπάρχει κίνδυνος να αναγνωριστούν ως ξένο σώμα από τον οργανισμό του ξενιστή (λήπτη της τεχνητής δομής). </a:t>
            </a:r>
            <a:endParaRPr lang="el-GR" dirty="0" smtClean="0"/>
          </a:p>
          <a:p>
            <a:r>
              <a:rPr lang="el-GR" dirty="0" smtClean="0"/>
              <a:t>Τέλος</a:t>
            </a:r>
            <a:r>
              <a:rPr lang="el-GR" dirty="0"/>
              <a:t>, η ανάπτυξη </a:t>
            </a:r>
            <a:r>
              <a:rPr lang="el-GR" b="1" dirty="0"/>
              <a:t>αιμοφόρων αγγείων </a:t>
            </a:r>
            <a:r>
              <a:rPr lang="el-GR" dirty="0"/>
              <a:t>στο εργαστήριο αποσκοπεί να αντικαταστήσει τη χρήση αγγειακών μοσχευμάτων από τα κάτω άκρα, σε χειρουργικές επεμβάσεις στεφανιαίας παράκαμψης (</a:t>
            </a:r>
            <a:r>
              <a:rPr lang="en-US" dirty="0"/>
              <a:t>bypass</a:t>
            </a:r>
            <a:r>
              <a:rPr lang="el-GR" dirty="0"/>
              <a:t>).</a:t>
            </a:r>
            <a:endParaRPr lang="en-US" dirty="0"/>
          </a:p>
        </p:txBody>
      </p:sp>
    </p:spTree>
    <p:extLst>
      <p:ext uri="{BB962C8B-B14F-4D97-AF65-F5344CB8AC3E}">
        <p14:creationId xmlns:p14="http://schemas.microsoft.com/office/powerpoint/2010/main" val="416886240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a:solidFill>
                  <a:srgbClr val="002060"/>
                </a:solidFill>
              </a:rPr>
              <a:t>Αναπνευστικό </a:t>
            </a:r>
            <a:r>
              <a:rPr lang="el-GR" sz="3600" b="1" dirty="0" smtClean="0">
                <a:solidFill>
                  <a:srgbClr val="002060"/>
                </a:solidFill>
              </a:rPr>
              <a:t>Σύστημα 1/2</a:t>
            </a:r>
            <a:endParaRPr lang="en-US" sz="3600" dirty="0">
              <a:solidFill>
                <a:srgbClr val="002060"/>
              </a:solidFill>
            </a:endParaRPr>
          </a:p>
        </p:txBody>
      </p:sp>
      <p:sp>
        <p:nvSpPr>
          <p:cNvPr id="3" name="Θέση περιεχομένου 2"/>
          <p:cNvSpPr>
            <a:spLocks noGrp="1"/>
          </p:cNvSpPr>
          <p:nvPr>
            <p:ph idx="1"/>
          </p:nvPr>
        </p:nvSpPr>
        <p:spPr>
          <a:xfrm>
            <a:off x="457200" y="1143000"/>
            <a:ext cx="8229600" cy="5486400"/>
          </a:xfrm>
        </p:spPr>
        <p:txBody>
          <a:bodyPr>
            <a:normAutofit fontScale="62500" lnSpcReduction="20000"/>
          </a:bodyPr>
          <a:lstStyle/>
          <a:p>
            <a:r>
              <a:rPr lang="el-GR" dirty="0"/>
              <a:t>Καινοτόμες μέθοδοι χορήγησης οξυγόνου, οι οποίες προσαρμόζονται καλύτερα στη λειτουργία των αεραγωγών, βρίσκονται σε φάση κλινικών μελετών και – αρχικά – πρόκειται να χρησιμοποιηθούν από το στρατιωτικό ιατρικό προσωπικό και το πολιτικό προσωπικό των δομών Επείγουσας </a:t>
            </a:r>
            <a:r>
              <a:rPr lang="el-GR" dirty="0" smtClean="0"/>
              <a:t>Ιατρικής. </a:t>
            </a:r>
          </a:p>
          <a:p>
            <a:r>
              <a:rPr lang="el-GR" dirty="0" smtClean="0"/>
              <a:t>Αναπτύσσονται </a:t>
            </a:r>
            <a:r>
              <a:rPr lang="el-GR" dirty="0"/>
              <a:t>διάφορες συσκευές, που οξυγονώνουν το αίμα, πριν αυτό φθάσει στους πνεύμονες. Σήμερα, οι αναπνευστήρες, που χρησιμοποιούνται σε κλινικά πλαίσια, μπορούν να υποκαταστήσουν την αναπνευστική λειτουργία του ασθενούς για συγκεκριμένο χρονικό διάστημα. Όμως, συσχετίζονται δυνητικά με πνευμονικές επιπλοκές και δεν είναι φορητοί. </a:t>
            </a:r>
            <a:endParaRPr lang="el-GR" dirty="0" smtClean="0"/>
          </a:p>
          <a:p>
            <a:r>
              <a:rPr lang="el-GR" dirty="0" smtClean="0"/>
              <a:t>Μία </a:t>
            </a:r>
            <a:r>
              <a:rPr lang="el-GR" dirty="0"/>
              <a:t>από τις συσκευές (</a:t>
            </a:r>
            <a:r>
              <a:rPr lang="en-US" dirty="0" err="1"/>
              <a:t>Hattler</a:t>
            </a:r>
            <a:r>
              <a:rPr lang="en-US" dirty="0"/>
              <a:t> Catheter</a:t>
            </a:r>
            <a:r>
              <a:rPr lang="el-GR" dirty="0"/>
              <a:t>), που βρίσκεται υπό μελέτη, εισάγεται σε μία μεγάλη αρτηρία του ασθενούς και δίδει τη δυνατότητα στους πνεύμονες να ανακάμψουν μετά από μία σοβαρή λοίμωξη ή ένα τραύμα. </a:t>
            </a:r>
            <a:endParaRPr lang="el-GR" dirty="0" smtClean="0"/>
          </a:p>
          <a:p>
            <a:r>
              <a:rPr lang="el-GR" dirty="0" smtClean="0"/>
              <a:t>Επίσης</a:t>
            </a:r>
            <a:r>
              <a:rPr lang="el-GR" dirty="0"/>
              <a:t>, έχει αναπτυχθεί μία άλλη συσκευή, η οποία τοποθετείται εκτός του σώματος και υποκαθιστά την ανταλλαγή των αερίων, που πραγματοποιείται στους φυσικούς πνεύμονες. Η συσκευή αυτή έχει σχεδιαστεί για επείγουσες καταστάσεις, όπως είναι η αντιμετώπιση του σοβαρού τραύματος και τα τραύματα στο πεδίο της μάχης.</a:t>
            </a:r>
            <a:endParaRPr lang="en-US" dirty="0"/>
          </a:p>
        </p:txBody>
      </p:sp>
    </p:spTree>
    <p:extLst>
      <p:ext uri="{BB962C8B-B14F-4D97-AF65-F5344CB8AC3E}">
        <p14:creationId xmlns:p14="http://schemas.microsoft.com/office/powerpoint/2010/main" val="27170351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smtClean="0">
                <a:solidFill>
                  <a:srgbClr val="002060"/>
                </a:solidFill>
              </a:rPr>
              <a:t>Αναπνευστικό Σύστημα 2/2</a:t>
            </a:r>
            <a:endParaRPr lang="en-US" sz="4000" dirty="0">
              <a:solidFill>
                <a:srgbClr val="002060"/>
              </a:solidFill>
            </a:endParaRPr>
          </a:p>
        </p:txBody>
      </p:sp>
      <p:sp>
        <p:nvSpPr>
          <p:cNvPr id="3" name="Θέση περιεχομένου 2"/>
          <p:cNvSpPr>
            <a:spLocks noGrp="1"/>
          </p:cNvSpPr>
          <p:nvPr>
            <p:ph idx="1"/>
          </p:nvPr>
        </p:nvSpPr>
        <p:spPr/>
        <p:txBody>
          <a:bodyPr>
            <a:normAutofit fontScale="85000" lnSpcReduction="10000"/>
          </a:bodyPr>
          <a:lstStyle/>
          <a:p>
            <a:r>
              <a:rPr lang="el-GR" dirty="0"/>
              <a:t>Το 2008, πραγματοποιήθηκε η πρώτη μεταμόσχευση τμήματος της αναπνευστικής οδού, που αναπτύχθηκε με χρήση βλαστικών κυττάρων της ίδιας της ασθενούς. </a:t>
            </a:r>
            <a:endParaRPr lang="el-GR" dirty="0" smtClean="0"/>
          </a:p>
          <a:p>
            <a:r>
              <a:rPr lang="el-GR" dirty="0" smtClean="0"/>
              <a:t>Συγκεκριμένα</a:t>
            </a:r>
            <a:r>
              <a:rPr lang="el-GR" dirty="0"/>
              <a:t>, το μόσχευμα ελήφθη από νεκρό δότη και σε αυτό μεταφέρθηκαν κύτταρα, τα οποία είχαν καλλιεργηθεί από τον μυελό των οστών της ασθενούς. Η διαδικασία πραγματοποιήθηκε χωρίς τη χορήγηση ισχυρής </a:t>
            </a:r>
            <a:r>
              <a:rPr lang="el-GR" dirty="0" err="1"/>
              <a:t>ανοσοκατασταλτικής</a:t>
            </a:r>
            <a:r>
              <a:rPr lang="el-GR" dirty="0"/>
              <a:t> αγωγής και, σύμφωνα με τον έως σήμερα εργαστηριακό έλεγχο, δεν προέκυψαν ενδείξεις ανοσολογικής απόρριψης.</a:t>
            </a:r>
            <a:endParaRPr lang="en-US" dirty="0"/>
          </a:p>
          <a:p>
            <a:endParaRPr lang="en-US" dirty="0"/>
          </a:p>
        </p:txBody>
      </p:sp>
    </p:spTree>
    <p:extLst>
      <p:ext uri="{BB962C8B-B14F-4D97-AF65-F5344CB8AC3E}">
        <p14:creationId xmlns:p14="http://schemas.microsoft.com/office/powerpoint/2010/main" val="244969493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solidFill>
                  <a:srgbClr val="002060"/>
                </a:solidFill>
              </a:rPr>
              <a:t>Ήπαρ</a:t>
            </a:r>
            <a:r>
              <a:rPr lang="en-US" dirty="0">
                <a:solidFill>
                  <a:srgbClr val="002060"/>
                </a:solidFill>
              </a:rPr>
              <a:t/>
            </a:r>
            <a:br>
              <a:rPr lang="en-US" dirty="0">
                <a:solidFill>
                  <a:srgbClr val="002060"/>
                </a:solidFill>
              </a:rPr>
            </a:br>
            <a:endParaRPr lang="en-US" dirty="0">
              <a:solidFill>
                <a:srgbClr val="002060"/>
              </a:solidFill>
            </a:endParaRPr>
          </a:p>
        </p:txBody>
      </p:sp>
      <p:sp>
        <p:nvSpPr>
          <p:cNvPr id="3" name="Θέση περιεχομένου 2"/>
          <p:cNvSpPr>
            <a:spLocks noGrp="1"/>
          </p:cNvSpPr>
          <p:nvPr>
            <p:ph idx="1"/>
          </p:nvPr>
        </p:nvSpPr>
        <p:spPr>
          <a:xfrm>
            <a:off x="457200" y="990600"/>
            <a:ext cx="8229600" cy="5562600"/>
          </a:xfrm>
        </p:spPr>
        <p:txBody>
          <a:bodyPr>
            <a:normAutofit fontScale="62500" lnSpcReduction="20000"/>
          </a:bodyPr>
          <a:lstStyle/>
          <a:p>
            <a:r>
              <a:rPr lang="el-GR" dirty="0"/>
              <a:t>Μία </a:t>
            </a:r>
            <a:r>
              <a:rPr lang="el-GR" b="1" dirty="0"/>
              <a:t>νέα συσκευή, η οποία περιέχει ζώντα </a:t>
            </a:r>
            <a:r>
              <a:rPr lang="el-GR" b="1" dirty="0" err="1"/>
              <a:t>ηπατοκύτταρα</a:t>
            </a:r>
            <a:r>
              <a:rPr lang="el-GR" dirty="0"/>
              <a:t>, επιχειρεί να υποκαταστήσει τη λειτουργία του ήπατος σε ασθενείς, που έχουν υποστεί βλάβη του οργάνου (εξαιτίας λοίμωξης ή τραυματισμού). Η μεταμόσχευση ήπατος αποτελεί τη θεραπεία εκλογής για ασθενείς με πολλά – διαφορετικά ηπατικά νοσήματα. </a:t>
            </a:r>
            <a:endParaRPr lang="el-GR" dirty="0" smtClean="0"/>
          </a:p>
          <a:p>
            <a:r>
              <a:rPr lang="el-GR" dirty="0" smtClean="0"/>
              <a:t>Όμως</a:t>
            </a:r>
            <a:r>
              <a:rPr lang="el-GR" dirty="0"/>
              <a:t>, </a:t>
            </a:r>
            <a:r>
              <a:rPr lang="el-GR" b="1" dirty="0"/>
              <a:t>τα ηπατικά μοσχεύματα</a:t>
            </a:r>
            <a:r>
              <a:rPr lang="el-GR" dirty="0"/>
              <a:t> είναι σπάνια και ορισμένοι ασθενείς καταλήγουν εξαιτίας της ηπατικής ανεπάρκειας, πριν από την ανεύρεση ενός συμβατού δότη. </a:t>
            </a:r>
            <a:endParaRPr lang="el-GR" dirty="0" smtClean="0"/>
          </a:p>
          <a:p>
            <a:r>
              <a:rPr lang="el-GR" dirty="0" smtClean="0"/>
              <a:t>Εκτός </a:t>
            </a:r>
            <a:r>
              <a:rPr lang="el-GR" dirty="0"/>
              <a:t>των συνθετικών τμημάτων, </a:t>
            </a:r>
            <a:r>
              <a:rPr lang="el-GR" b="1" dirty="0"/>
              <a:t>το τεχνητό ήπαρ </a:t>
            </a:r>
            <a:r>
              <a:rPr lang="el-GR" dirty="0"/>
              <a:t>περιλαμβάνει ζώντα </a:t>
            </a:r>
            <a:r>
              <a:rPr lang="el-GR" dirty="0" err="1"/>
              <a:t>ηπατοκύτταρα</a:t>
            </a:r>
            <a:r>
              <a:rPr lang="el-GR" dirty="0"/>
              <a:t> και υποκαθιστά την </a:t>
            </a:r>
            <a:r>
              <a:rPr lang="el-GR" dirty="0" err="1"/>
              <a:t>αποτοξινωτική</a:t>
            </a:r>
            <a:r>
              <a:rPr lang="el-GR" dirty="0"/>
              <a:t> επεξεργασία του αίματος, που πραγματοποιείται στο φυσικό ήπαρ. Η συσκευή βρίσκεται σε φάση κλινικών μελετών. Χρησιμοποιείται σε περιπτώσεις ασθενών, που βρίσκονται σε λίστα αναμονής για μεταμόσχευση, ή για να δοθεί χρόνο στον οργανισμό να επανακτήσει σημαντικό βαθμό ηπατικής λειτουργίας, μετά από τη </a:t>
            </a:r>
            <a:r>
              <a:rPr lang="el-GR" dirty="0" smtClean="0"/>
              <a:t>βλάβη.</a:t>
            </a:r>
          </a:p>
          <a:p>
            <a:r>
              <a:rPr lang="el-GR" dirty="0"/>
              <a:t>Τ</a:t>
            </a:r>
            <a:r>
              <a:rPr lang="el-GR" dirty="0" smtClean="0"/>
              <a:t>ο </a:t>
            </a:r>
            <a:r>
              <a:rPr lang="el-GR" dirty="0"/>
              <a:t>80% των ασθενών, που έλαβαν μέρος στις μελέτες, επιβίωσαν, έως ότου να βρεθεί ένα συμβατό μόσχευμα ή να επανακτηθεί η φυσιολογική ηπατική λειτουργία από τον οργανισμό. Τέλος, στα πλαίσια των μελετών της Αναγεννητικής Ιατρικής, εξετάζονται θεραπευτικής προσεγγίσεις, με τη χρήση </a:t>
            </a:r>
            <a:r>
              <a:rPr lang="el-GR" b="1" dirty="0"/>
              <a:t>βλαστικών κυττάρων και μεθόδων γονιδιακής θεραπείας ή </a:t>
            </a:r>
            <a:r>
              <a:rPr lang="el-GR" b="1" dirty="0" err="1"/>
              <a:t>ιστομηχανικής</a:t>
            </a:r>
            <a:r>
              <a:rPr lang="el-GR" dirty="0"/>
              <a:t>, για την αντιμετώπιση σοβαρών ηπατικών βλαβών.</a:t>
            </a:r>
            <a:endParaRPr lang="en-US" dirty="0"/>
          </a:p>
          <a:p>
            <a:pPr marL="0" indent="0">
              <a:buNone/>
            </a:pPr>
            <a:endParaRPr lang="en-US" dirty="0"/>
          </a:p>
        </p:txBody>
      </p:sp>
    </p:spTree>
    <p:extLst>
      <p:ext uri="{BB962C8B-B14F-4D97-AF65-F5344CB8AC3E}">
        <p14:creationId xmlns:p14="http://schemas.microsoft.com/office/powerpoint/2010/main" val="38526023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rgbClr val="002060"/>
                </a:solidFill>
              </a:rPr>
              <a:t>Πάγκρεας 1/4</a:t>
            </a:r>
            <a:r>
              <a:rPr lang="en-US" dirty="0">
                <a:solidFill>
                  <a:srgbClr val="002060"/>
                </a:solidFill>
              </a:rPr>
              <a:t/>
            </a:r>
            <a:br>
              <a:rPr lang="en-US" dirty="0">
                <a:solidFill>
                  <a:srgbClr val="002060"/>
                </a:solidFill>
              </a:rPr>
            </a:br>
            <a:r>
              <a:rPr lang="el-GR" dirty="0">
                <a:solidFill>
                  <a:srgbClr val="002060"/>
                </a:solidFill>
              </a:rPr>
              <a:t> </a:t>
            </a:r>
            <a:endParaRPr lang="en-US" dirty="0">
              <a:solidFill>
                <a:srgbClr val="002060"/>
              </a:solidFill>
            </a:endParaRPr>
          </a:p>
        </p:txBody>
      </p:sp>
      <p:sp>
        <p:nvSpPr>
          <p:cNvPr id="3" name="Θέση περιεχομένου 2"/>
          <p:cNvSpPr>
            <a:spLocks noGrp="1"/>
          </p:cNvSpPr>
          <p:nvPr>
            <p:ph idx="1"/>
          </p:nvPr>
        </p:nvSpPr>
        <p:spPr/>
        <p:txBody>
          <a:bodyPr>
            <a:normAutofit fontScale="62500" lnSpcReduction="20000"/>
          </a:bodyPr>
          <a:lstStyle/>
          <a:p>
            <a:r>
              <a:rPr lang="el-GR" dirty="0"/>
              <a:t>Ο αριθμός των ασθενών με σακχαρώδη διαβήτη αυξάνεται σε επικίνδυνο βαθμό στις χώρες του δυτικού </a:t>
            </a:r>
            <a:r>
              <a:rPr lang="el-GR" dirty="0" smtClean="0"/>
              <a:t>κόσμου. Οι ασθενείς </a:t>
            </a:r>
            <a:r>
              <a:rPr lang="el-GR" dirty="0"/>
              <a:t>θα εμφανίσουν σοβαρές επιπλοκές κατά τη διάρκεια της ζωής τους (κυρίως επιπλοκές από το καρδιαγγειακό, τους νεφρούς και τους οφθαλμούς) και ορισμένοι θα πρέπει να υποβληθούν σε ακρωτηριασμό του κάτω άκρου. Κάθε έτος, 80.000 ασθενείς στις ΗΠΑ υποβάλλονται σε ακρωτηριασμό του κάτω άκρου, εξαιτίας ελκών που δεν επουλώνονται στα πλαίσια της </a:t>
            </a:r>
            <a:r>
              <a:rPr lang="el-GR" dirty="0" smtClean="0"/>
              <a:t>νόσου. </a:t>
            </a:r>
          </a:p>
          <a:p>
            <a:r>
              <a:rPr lang="el-GR" dirty="0" smtClean="0"/>
              <a:t>Στις </a:t>
            </a:r>
            <a:r>
              <a:rPr lang="el-GR" dirty="0"/>
              <a:t>ΗΠΑ, περισσότερα από ένα εκατομμύριο άτομα ηλικίας κάτω των 19 ετών πάσχουν από τη </a:t>
            </a:r>
            <a:r>
              <a:rPr lang="el-GR" dirty="0" smtClean="0"/>
              <a:t>νόσο (διαβήτης τύπου Ι). </a:t>
            </a:r>
            <a:r>
              <a:rPr lang="el-GR" dirty="0"/>
              <a:t>Οφείλεται σε </a:t>
            </a:r>
            <a:r>
              <a:rPr lang="el-GR" dirty="0" err="1"/>
              <a:t>αυτοάνοση</a:t>
            </a:r>
            <a:r>
              <a:rPr lang="el-GR" dirty="0"/>
              <a:t> καταστροφή των κυττάρων του παγκρέατος, που παράγουν ινσουλίνη (β-</a:t>
            </a:r>
            <a:r>
              <a:rPr lang="el-GR" dirty="0" err="1"/>
              <a:t>κύτταρ</a:t>
            </a:r>
            <a:r>
              <a:rPr lang="el-GR" dirty="0"/>
              <a:t>α). Η επακόλουθη ανεπάρκεια της ορμόνης καθιστά αδύνατη την αξιοποίηση της γλυκόζης, που βρίσκεται στην αιματική κυκλοφορία, από τα κύτταρα του οργανισμού. Αυτό έχει ως αποτέλεσμα αφενός την εμφάνιση ενεργειακού ελλείμματος στα κύτταρα και αφετέρου την πρόκληση βλαβών σε αρτηρίες, νεύρα και άλλα όργανα εξαιτίας των υψηλών επιπέδων της γλυκόζης στο αίμα. Οι βλάβες αυτές οδηγούν στις </a:t>
            </a:r>
            <a:r>
              <a:rPr lang="el-GR" dirty="0" smtClean="0"/>
              <a:t>επιπλοκές (ως γνωστόν).</a:t>
            </a:r>
            <a:endParaRPr lang="en-US" dirty="0"/>
          </a:p>
        </p:txBody>
      </p:sp>
    </p:spTree>
    <p:extLst>
      <p:ext uri="{BB962C8B-B14F-4D97-AF65-F5344CB8AC3E}">
        <p14:creationId xmlns:p14="http://schemas.microsoft.com/office/powerpoint/2010/main" val="96243073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rgbClr val="002060"/>
                </a:solidFill>
              </a:rPr>
              <a:t>Πάγκρεας 2/4</a:t>
            </a:r>
            <a:r>
              <a:rPr lang="en-US" dirty="0" smtClean="0">
                <a:solidFill>
                  <a:srgbClr val="002060"/>
                </a:solidFill>
              </a:rPr>
              <a:t/>
            </a:r>
            <a:br>
              <a:rPr lang="en-US" dirty="0" smtClean="0">
                <a:solidFill>
                  <a:srgbClr val="002060"/>
                </a:solidFill>
              </a:rPr>
            </a:br>
            <a:r>
              <a:rPr lang="el-GR" dirty="0" smtClean="0">
                <a:solidFill>
                  <a:srgbClr val="002060"/>
                </a:solidFill>
              </a:rPr>
              <a:t> </a:t>
            </a:r>
            <a:endParaRPr lang="en-US" dirty="0">
              <a:solidFill>
                <a:srgbClr val="002060"/>
              </a:solidFill>
            </a:endParaRPr>
          </a:p>
        </p:txBody>
      </p:sp>
      <p:sp>
        <p:nvSpPr>
          <p:cNvPr id="3" name="Θέση περιεχομένου 2"/>
          <p:cNvSpPr>
            <a:spLocks noGrp="1"/>
          </p:cNvSpPr>
          <p:nvPr>
            <p:ph idx="1"/>
          </p:nvPr>
        </p:nvSpPr>
        <p:spPr/>
        <p:txBody>
          <a:bodyPr>
            <a:normAutofit fontScale="62500" lnSpcReduction="20000"/>
          </a:bodyPr>
          <a:lstStyle/>
          <a:p>
            <a:r>
              <a:rPr lang="el-GR" dirty="0"/>
              <a:t>Οι ασθενείς πρέπει να υποβάλλονται σε καθημερινή υποδόρια χορήγηση ινσουλίνης για να αποφευχθούν οι απειλητικές για τη ζωή μεταβολικές διαταραχές της νόσου. Στα πλαίσια της Αναγεννητικής Ιατρικής, καταβάλλονται προσπάθειες, ώστε να διαμορφωθούν πρακτικές που θα καταστέλλουν αυτή την ανοσολογική απόκριση και θα αποκαθιστούν τον αριθμό των </a:t>
            </a:r>
            <a:r>
              <a:rPr lang="el-GR" dirty="0" smtClean="0"/>
              <a:t>κατεστραμμένων </a:t>
            </a:r>
            <a:r>
              <a:rPr lang="el-GR" dirty="0" err="1" smtClean="0"/>
              <a:t>ινσουλινοπαραγωγών</a:t>
            </a:r>
            <a:r>
              <a:rPr lang="el-GR" dirty="0" smtClean="0"/>
              <a:t> κυττάρων.</a:t>
            </a:r>
            <a:endParaRPr lang="en-US" dirty="0"/>
          </a:p>
          <a:p>
            <a:r>
              <a:rPr lang="el-GR" dirty="0"/>
              <a:t>Τα τελευταία εννέα έτη, μία θεραπευτική προσέγγιση, που περιλαμβάνει τη χορήγηση </a:t>
            </a:r>
            <a:r>
              <a:rPr lang="el-GR" dirty="0" err="1"/>
              <a:t>ινσουλινοπαραγωγών</a:t>
            </a:r>
            <a:r>
              <a:rPr lang="el-GR" dirty="0"/>
              <a:t> κυττάρων παγκρέατος από πτωματικούς δότες, έχει εφαρμοστεί σε 12 ασθενείς με ποικίλη αποτελεσματικότητα. </a:t>
            </a:r>
            <a:endParaRPr lang="el-GR" dirty="0" smtClean="0"/>
          </a:p>
          <a:p>
            <a:r>
              <a:rPr lang="el-GR" dirty="0" smtClean="0"/>
              <a:t>Στην </a:t>
            </a:r>
            <a:r>
              <a:rPr lang="el-GR" dirty="0"/>
              <a:t>Ιαπωνία, μία ερευνητική ομάδα οδήγησε την μέθοδο σε ένα επόμενο στάδιο. Χορήγησε σε ασθενή επεξεργασμένα </a:t>
            </a:r>
            <a:r>
              <a:rPr lang="el-GR" dirty="0" err="1"/>
              <a:t>ινσουλινοπαραγωγά</a:t>
            </a:r>
            <a:r>
              <a:rPr lang="el-GR" dirty="0"/>
              <a:t> κύτταρα, που ελήφθησαν μετά από την χειρουργική </a:t>
            </a:r>
            <a:r>
              <a:rPr lang="el-GR" dirty="0" err="1"/>
              <a:t>εκτομή</a:t>
            </a:r>
            <a:r>
              <a:rPr lang="el-GR" dirty="0"/>
              <a:t> τμήματος του παγκρέατος της μητέρας της. Τα κύτταρα αυτά αποδείχθηκε ότι λειτούργησαν αποτελεσματικά στον οργανισμό της ασθενούς, παράγοντας ινσουλίνη</a:t>
            </a:r>
            <a:endParaRPr lang="en-US" dirty="0"/>
          </a:p>
        </p:txBody>
      </p:sp>
    </p:spTree>
    <p:extLst>
      <p:ext uri="{BB962C8B-B14F-4D97-AF65-F5344CB8AC3E}">
        <p14:creationId xmlns:p14="http://schemas.microsoft.com/office/powerpoint/2010/main" val="50562864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rgbClr val="002060"/>
                </a:solidFill>
              </a:rPr>
              <a:t>Πάγκρεας 3/4</a:t>
            </a:r>
            <a:r>
              <a:rPr lang="en-US" dirty="0" smtClean="0">
                <a:solidFill>
                  <a:srgbClr val="002060"/>
                </a:solidFill>
              </a:rPr>
              <a:t/>
            </a:r>
            <a:br>
              <a:rPr lang="en-US" dirty="0" smtClean="0">
                <a:solidFill>
                  <a:srgbClr val="002060"/>
                </a:solidFill>
              </a:rPr>
            </a:br>
            <a:endParaRPr lang="en-US" dirty="0">
              <a:solidFill>
                <a:srgbClr val="002060"/>
              </a:solidFill>
            </a:endParaRPr>
          </a:p>
        </p:txBody>
      </p:sp>
      <p:sp>
        <p:nvSpPr>
          <p:cNvPr id="3" name="Θέση περιεχομένου 2"/>
          <p:cNvSpPr>
            <a:spLocks noGrp="1"/>
          </p:cNvSpPr>
          <p:nvPr>
            <p:ph idx="1"/>
          </p:nvPr>
        </p:nvSpPr>
        <p:spPr/>
        <p:txBody>
          <a:bodyPr>
            <a:normAutofit fontScale="62500" lnSpcReduction="20000"/>
          </a:bodyPr>
          <a:lstStyle/>
          <a:p>
            <a:r>
              <a:rPr lang="el-GR" dirty="0"/>
              <a:t>Στο Ινστιτούτο </a:t>
            </a:r>
            <a:r>
              <a:rPr lang="en-US" dirty="0"/>
              <a:t>McGowan</a:t>
            </a:r>
            <a:r>
              <a:rPr lang="el-GR" dirty="0"/>
              <a:t> μελετάται μία καινοτόμος θεραπευτική αντιμετώπιση του σακχαρώδους διαβήτη τύπου Ι, η οποία περιλαμβάνει τη χρήση </a:t>
            </a:r>
            <a:r>
              <a:rPr lang="el-GR" dirty="0" err="1"/>
              <a:t>δενδριτικών</a:t>
            </a:r>
            <a:r>
              <a:rPr lang="el-GR" dirty="0"/>
              <a:t> κυττάρων. Τα </a:t>
            </a:r>
            <a:r>
              <a:rPr lang="el-GR" dirty="0" err="1"/>
              <a:t>δενδριτικά</a:t>
            </a:r>
            <a:r>
              <a:rPr lang="el-GR" dirty="0"/>
              <a:t> κύτταρα αποτελούν εξαιρετικά δραστικά στοιχεία του ανοσοποιητικού συστήματος και ανευρίσκονται στην αιματική κυκλοφορία. Τα κύτταρα αυτά αναγνωρίζουν ξένα αντιγόνα (όπως αυτά των </a:t>
            </a:r>
            <a:r>
              <a:rPr lang="el-GR" dirty="0" err="1"/>
              <a:t>νεοπλασματικών</a:t>
            </a:r>
            <a:r>
              <a:rPr lang="el-GR" dirty="0"/>
              <a:t> κυττάρων) και τα παρουσιάζουν σε Τ-λεμφοκύτταρα. </a:t>
            </a:r>
            <a:endParaRPr lang="el-GR" dirty="0" smtClean="0"/>
          </a:p>
          <a:p>
            <a:r>
              <a:rPr lang="el-GR" dirty="0" smtClean="0"/>
              <a:t>Οι </a:t>
            </a:r>
            <a:r>
              <a:rPr lang="el-GR" dirty="0"/>
              <a:t>ερευνητές απομόνωσαν </a:t>
            </a:r>
            <a:r>
              <a:rPr lang="el-GR" dirty="0" err="1"/>
              <a:t>δενδριτικά</a:t>
            </a:r>
            <a:r>
              <a:rPr lang="el-GR" dirty="0"/>
              <a:t> κύτταρα από την αιματική κυκλοφορία και τα τροποποίησαν κατάλληλα, ώστε να παρεμποδίζουν την καταστροφική επίδραση των Τ-λεμφοκυττάρων στα β-κύτταρα του παγκρέατος</a:t>
            </a:r>
            <a:r>
              <a:rPr lang="el-GR" dirty="0" smtClean="0"/>
              <a:t>.</a:t>
            </a:r>
            <a:endParaRPr lang="en-US" dirty="0"/>
          </a:p>
          <a:p>
            <a:r>
              <a:rPr lang="el-GR" dirty="0"/>
              <a:t>Πράγματι, σύμφωνα με τα ευρήματα, η υποδόρια χορήγηση των τροποποιημένων </a:t>
            </a:r>
            <a:r>
              <a:rPr lang="el-GR" dirty="0" err="1"/>
              <a:t>δενδριτικών</a:t>
            </a:r>
            <a:r>
              <a:rPr lang="el-GR" dirty="0"/>
              <a:t> κυττάρων στη κοιλιακή χώρα (δηλαδή, κοντά στο πάγκρεας και τους λεμφαδένες) επέτυχε την επάνοδο του αριθμού των β-κυττάρων σε φυσιολογικά επίπεδα και – </a:t>
            </a:r>
            <a:r>
              <a:rPr lang="el-GR" dirty="0" err="1"/>
              <a:t>κατ΄</a:t>
            </a:r>
            <a:r>
              <a:rPr lang="el-GR" dirty="0"/>
              <a:t> επέκταση – την επανέναρξη της παραγωγής της ινσουλίνης από το πάγκρεας.</a:t>
            </a:r>
            <a:endParaRPr lang="en-US" dirty="0"/>
          </a:p>
        </p:txBody>
      </p:sp>
    </p:spTree>
    <p:extLst>
      <p:ext uri="{BB962C8B-B14F-4D97-AF65-F5344CB8AC3E}">
        <p14:creationId xmlns:p14="http://schemas.microsoft.com/office/powerpoint/2010/main" val="107108914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solidFill>
                  <a:srgbClr val="002060"/>
                </a:solidFill>
              </a:rPr>
              <a:t>Πάγκρεας 4/4</a:t>
            </a:r>
            <a:r>
              <a:rPr lang="en-US" dirty="0" smtClean="0">
                <a:solidFill>
                  <a:srgbClr val="002060"/>
                </a:solidFill>
              </a:rPr>
              <a:t/>
            </a:r>
            <a:br>
              <a:rPr lang="en-US" dirty="0" smtClean="0">
                <a:solidFill>
                  <a:srgbClr val="002060"/>
                </a:solidFill>
              </a:rPr>
            </a:br>
            <a:endParaRPr lang="en-US" dirty="0">
              <a:solidFill>
                <a:srgbClr val="002060"/>
              </a:solidFill>
            </a:endParaRPr>
          </a:p>
        </p:txBody>
      </p:sp>
      <p:sp>
        <p:nvSpPr>
          <p:cNvPr id="3" name="Θέση περιεχομένου 2"/>
          <p:cNvSpPr>
            <a:spLocks noGrp="1"/>
          </p:cNvSpPr>
          <p:nvPr>
            <p:ph idx="1"/>
          </p:nvPr>
        </p:nvSpPr>
        <p:spPr/>
        <p:txBody>
          <a:bodyPr>
            <a:normAutofit fontScale="55000" lnSpcReduction="20000"/>
          </a:bodyPr>
          <a:lstStyle/>
          <a:p>
            <a:r>
              <a:rPr lang="el-GR" dirty="0"/>
              <a:t>Το 2013με τη χρήση ενός </a:t>
            </a:r>
            <a:r>
              <a:rPr lang="el-GR" b="1" dirty="0"/>
              <a:t>τρισδιάστατου ικριώματος της εταιρίας </a:t>
            </a:r>
            <a:r>
              <a:rPr lang="en-US" b="1" dirty="0" err="1"/>
              <a:t>Matrigel</a:t>
            </a:r>
            <a:r>
              <a:rPr lang="el-GR" b="1" dirty="0"/>
              <a:t> σε διάφορες συνθέσεις, ουσιώδη παγκρεατικά οργανίδια παράχθηκαν </a:t>
            </a:r>
            <a:r>
              <a:rPr lang="en-US" b="1" dirty="0"/>
              <a:t>in vitro</a:t>
            </a:r>
            <a:r>
              <a:rPr lang="el-GR" b="1" dirty="0"/>
              <a:t>. </a:t>
            </a:r>
            <a:r>
              <a:rPr lang="el-GR" dirty="0"/>
              <a:t>Συστάδες από μικρό αριθμό κυττάρων πολλαπλασιάστηκαν σε 40 χιλιάδες κύτταρα μέσα σε μια εβδομάδα. Οι συστάδες μετασχηματίζονται σε κύτταρα που φτιάχνουν είτε πεπτικά ένζυμα, είτε ορμόνες (όπως η ινσουλίνη), </a:t>
            </a:r>
            <a:r>
              <a:rPr lang="el-GR" dirty="0" smtClean="0"/>
              <a:t>που οργανώνονται </a:t>
            </a:r>
            <a:r>
              <a:rPr lang="el-GR" dirty="0"/>
              <a:t>σε διακλαδισμένα παγκρεατικά οργανίδια που μοιάζουν με το πάγκρεας.</a:t>
            </a:r>
            <a:endParaRPr lang="en-US" dirty="0"/>
          </a:p>
          <a:p>
            <a:r>
              <a:rPr lang="el-GR" dirty="0"/>
              <a:t>Τα κύτταρα είναι ευαίσθητα στο περιβάλλον, π.χ. δυσκαμψία </a:t>
            </a:r>
            <a:r>
              <a:rPr lang="el-GR" dirty="0" err="1"/>
              <a:t>γέλης</a:t>
            </a:r>
            <a:r>
              <a:rPr lang="el-GR" dirty="0"/>
              <a:t> και επικοινωνούν με άλλα κύτταρα. Τα μοναχικά κύτταρα δεν ευημερούν. Τέσσερα γειτονικά κύτταρα απαιτούνται για μεταγενέστερη ανάπτυξη οργανιδίων. Παραλλαγές στην σύσταση του μέσου παρήγαγαν χαμηλές σφαίρες, που αποτελούνταν κυρίως από παγκρεατικούς προγόνους (</a:t>
            </a:r>
            <a:r>
              <a:rPr lang="el-GR" dirty="0" err="1"/>
              <a:t>προγεννήτορες</a:t>
            </a:r>
            <a:r>
              <a:rPr lang="el-GR" dirty="0"/>
              <a:t>). Επίσης παρήγαγαν σύνθετα οργανίδια που αυθόρμητα περνούσαν φάσεις παγκρεατικής </a:t>
            </a:r>
            <a:r>
              <a:rPr lang="el-GR" dirty="0" err="1" smtClean="0"/>
              <a:t>μορφογέννεσης</a:t>
            </a:r>
            <a:r>
              <a:rPr lang="el-GR" dirty="0" smtClean="0"/>
              <a:t> </a:t>
            </a:r>
            <a:r>
              <a:rPr lang="el-GR" dirty="0"/>
              <a:t>και διαφοροποίησης. Η διατήρηση και η επέκταση των παγκρεατικών </a:t>
            </a:r>
            <a:r>
              <a:rPr lang="el-GR" dirty="0" err="1"/>
              <a:t>προγεννητόρων</a:t>
            </a:r>
            <a:r>
              <a:rPr lang="el-GR" dirty="0"/>
              <a:t> απαιτεί ενεργά σήματα </a:t>
            </a:r>
            <a:r>
              <a:rPr lang="en-US" dirty="0"/>
              <a:t>Notch</a:t>
            </a:r>
            <a:r>
              <a:rPr lang="el-GR" dirty="0"/>
              <a:t> και </a:t>
            </a:r>
            <a:r>
              <a:rPr lang="en-US" dirty="0"/>
              <a:t>FGF</a:t>
            </a:r>
            <a:r>
              <a:rPr lang="el-GR" dirty="0"/>
              <a:t>. Αυτά τα σήματα ανακεφαλαιώνονται </a:t>
            </a:r>
            <a:r>
              <a:rPr lang="en-US" dirty="0"/>
              <a:t>in vivo</a:t>
            </a:r>
            <a:r>
              <a:rPr lang="el-GR" dirty="0"/>
              <a:t> σε γωνίες και αλληλεπιδρούν.</a:t>
            </a:r>
            <a:br>
              <a:rPr lang="el-GR" dirty="0"/>
            </a:br>
            <a:r>
              <a:rPr lang="el-GR" dirty="0"/>
              <a:t>Τα οργανίδια θεωρούνται πως δυνητικά θα προσφέρουν </a:t>
            </a:r>
            <a:r>
              <a:rPr lang="el-GR" dirty="0" err="1" smtClean="0"/>
              <a:t>μικρο</a:t>
            </a:r>
            <a:r>
              <a:rPr lang="el-GR" dirty="0" smtClean="0"/>
              <a:t>-όργανα </a:t>
            </a:r>
            <a:r>
              <a:rPr lang="el-GR" dirty="0"/>
              <a:t>για δοκιμές </a:t>
            </a:r>
            <a:r>
              <a:rPr lang="el-GR" dirty="0" smtClean="0"/>
              <a:t>φαρμάκων.</a:t>
            </a:r>
            <a:endParaRPr lang="en-US" dirty="0"/>
          </a:p>
        </p:txBody>
      </p:sp>
    </p:spTree>
    <p:extLst>
      <p:ext uri="{BB962C8B-B14F-4D97-AF65-F5344CB8AC3E}">
        <p14:creationId xmlns:p14="http://schemas.microsoft.com/office/powerpoint/2010/main" val="6043404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rgbClr val="002060"/>
                </a:solidFill>
              </a:rPr>
              <a:t>Γενικές αρχές 2/3</a:t>
            </a:r>
            <a:endParaRPr lang="en-US" dirty="0"/>
          </a:p>
        </p:txBody>
      </p:sp>
      <p:sp>
        <p:nvSpPr>
          <p:cNvPr id="3" name="Θέση περιεχομένου 2"/>
          <p:cNvSpPr>
            <a:spLocks noGrp="1"/>
          </p:cNvSpPr>
          <p:nvPr>
            <p:ph idx="1"/>
          </p:nvPr>
        </p:nvSpPr>
        <p:spPr>
          <a:xfrm>
            <a:off x="457200" y="1981200"/>
            <a:ext cx="8229600" cy="4038600"/>
          </a:xfrm>
        </p:spPr>
        <p:txBody>
          <a:bodyPr>
            <a:normAutofit fontScale="70000" lnSpcReduction="20000"/>
          </a:bodyPr>
          <a:lstStyle/>
          <a:p>
            <a:r>
              <a:rPr lang="el-GR" dirty="0"/>
              <a:t>Η Αναγεννητική Ιατρική, τόσο σε επίπεδο ερευνητικό όσο και σε επίπεδο ήδη εφαρμοζόμενων θεραπειών, αποσκοπεί στην επανάκτηση της δομής και της λειτουργικότητας κατεστραμμένων ιστών και οργάνων. Κατά αυτή την έννοια, επιχειρεί να βελτιώσει τη θεραπευτική αντιμετώπιση των ασθενών, που πάσχουν από </a:t>
            </a:r>
            <a:r>
              <a:rPr lang="el-GR" dirty="0" smtClean="0"/>
              <a:t>ανίατα </a:t>
            </a:r>
            <a:r>
              <a:rPr lang="el-GR" dirty="0"/>
              <a:t>νοσήματα ή έχουν υποστεί τραυματισμούς </a:t>
            </a:r>
            <a:r>
              <a:rPr lang="el-GR" dirty="0" smtClean="0"/>
              <a:t>με βαθμό αναπηρίας. </a:t>
            </a:r>
          </a:p>
          <a:p>
            <a:r>
              <a:rPr lang="el-GR" dirty="0" smtClean="0"/>
              <a:t>Συνοπτικά</a:t>
            </a:r>
            <a:r>
              <a:rPr lang="el-GR" dirty="0"/>
              <a:t>, περιλαμβάνουν την ανάπτυξη των μεθόδων της </a:t>
            </a:r>
            <a:r>
              <a:rPr lang="el-GR" dirty="0" err="1"/>
              <a:t>Ιστομηχανικής</a:t>
            </a:r>
            <a:r>
              <a:rPr lang="el-GR" dirty="0"/>
              <a:t>, την κατασκευή ειδικών συσκευών ή τεχνητών οργάνων και τον σχεδιασμό </a:t>
            </a:r>
            <a:r>
              <a:rPr lang="el-GR" dirty="0" err="1"/>
              <a:t>στοχευμένων</a:t>
            </a:r>
            <a:r>
              <a:rPr lang="el-GR" dirty="0"/>
              <a:t> κυτταρικών θεραπειών</a:t>
            </a:r>
            <a:r>
              <a:rPr lang="el-GR" dirty="0" smtClean="0"/>
              <a:t>.</a:t>
            </a:r>
            <a:r>
              <a:rPr lang="el-GR" dirty="0"/>
              <a:t> </a:t>
            </a:r>
            <a:endParaRPr lang="en-US" dirty="0"/>
          </a:p>
          <a:p>
            <a:r>
              <a:rPr lang="el-GR" dirty="0"/>
              <a:t>Η </a:t>
            </a:r>
            <a:r>
              <a:rPr lang="el-GR" dirty="0" err="1"/>
              <a:t>Ιστομηχανική</a:t>
            </a:r>
            <a:r>
              <a:rPr lang="el-GR" dirty="0"/>
              <a:t> βασίζεται στη συνδυασμένη χρήση κυττάρων και υλικών υπό την επίδραση ειδικών βιολογικών παραγόντων</a:t>
            </a:r>
            <a:endParaRPr lang="en-US" dirty="0"/>
          </a:p>
        </p:txBody>
      </p:sp>
    </p:spTree>
    <p:extLst>
      <p:ext uri="{BB962C8B-B14F-4D97-AF65-F5344CB8AC3E}">
        <p14:creationId xmlns:p14="http://schemas.microsoft.com/office/powerpoint/2010/main" val="244396926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
            </a:r>
            <a:br>
              <a:rPr lang="el-GR" b="1" dirty="0" smtClean="0"/>
            </a:br>
            <a:r>
              <a:rPr lang="el-GR" sz="3100" b="1" dirty="0" smtClean="0">
                <a:solidFill>
                  <a:srgbClr val="002060"/>
                </a:solidFill>
              </a:rPr>
              <a:t>Νευρικό </a:t>
            </a:r>
            <a:r>
              <a:rPr lang="el-GR" sz="3100" b="1" dirty="0">
                <a:solidFill>
                  <a:srgbClr val="002060"/>
                </a:solidFill>
              </a:rPr>
              <a:t>Σύστημα – Αισθητήρια </a:t>
            </a:r>
            <a:r>
              <a:rPr lang="el-GR" sz="3100" b="1" dirty="0" smtClean="0">
                <a:solidFill>
                  <a:srgbClr val="002060"/>
                </a:solidFill>
              </a:rPr>
              <a:t>Όργανα 1/2</a:t>
            </a:r>
            <a:r>
              <a:rPr lang="en-US" dirty="0">
                <a:solidFill>
                  <a:srgbClr val="002060"/>
                </a:solidFill>
              </a:rPr>
              <a:t/>
            </a:r>
            <a:br>
              <a:rPr lang="en-US" dirty="0">
                <a:solidFill>
                  <a:srgbClr val="002060"/>
                </a:solidFill>
              </a:rPr>
            </a:br>
            <a:r>
              <a:rPr lang="el-GR" dirty="0">
                <a:solidFill>
                  <a:srgbClr val="002060"/>
                </a:solidFill>
              </a:rPr>
              <a:t> </a:t>
            </a:r>
            <a:endParaRPr lang="en-US" dirty="0">
              <a:solidFill>
                <a:srgbClr val="002060"/>
              </a:solidFill>
            </a:endParaRPr>
          </a:p>
        </p:txBody>
      </p:sp>
      <p:sp>
        <p:nvSpPr>
          <p:cNvPr id="3" name="Θέση περιεχομένου 2"/>
          <p:cNvSpPr>
            <a:spLocks noGrp="1"/>
          </p:cNvSpPr>
          <p:nvPr>
            <p:ph idx="1"/>
          </p:nvPr>
        </p:nvSpPr>
        <p:spPr>
          <a:xfrm>
            <a:off x="457200" y="1600200"/>
            <a:ext cx="8229600" cy="5029200"/>
          </a:xfrm>
        </p:spPr>
        <p:txBody>
          <a:bodyPr>
            <a:normAutofit fontScale="77500" lnSpcReduction="20000"/>
          </a:bodyPr>
          <a:lstStyle/>
          <a:p>
            <a:r>
              <a:rPr lang="el-GR" dirty="0"/>
              <a:t>Τα κύτταρα του νευρικού συστήματος εμφανίζουν υψηλό βαθμό εξειδίκευσης. </a:t>
            </a:r>
            <a:endParaRPr lang="el-GR" dirty="0" smtClean="0"/>
          </a:p>
          <a:p>
            <a:r>
              <a:rPr lang="el-GR" dirty="0" smtClean="0"/>
              <a:t>Αυτό </a:t>
            </a:r>
            <a:r>
              <a:rPr lang="el-GR" dirty="0"/>
              <a:t>έχει ως αποτέλεσμα η πρόκληση βλαβών στον εγκέφαλο ή τον νωτιαίο μυελό, εξαιτίας μίας νόσου ή ενός τραυματισμού, να οδηγεί σε σημαντικό επηρεασμό των ανώτερων νοητικών λειτουργιών </a:t>
            </a:r>
            <a:r>
              <a:rPr lang="el-GR" dirty="0" smtClean="0"/>
              <a:t>(μνήμη</a:t>
            </a:r>
            <a:r>
              <a:rPr lang="el-GR" dirty="0"/>
              <a:t>, </a:t>
            </a:r>
            <a:r>
              <a:rPr lang="el-GR" dirty="0" smtClean="0"/>
              <a:t>ομιλία, ανάγνωση</a:t>
            </a:r>
            <a:r>
              <a:rPr lang="el-GR" dirty="0"/>
              <a:t>) ή της κινητικότητας. </a:t>
            </a:r>
            <a:endParaRPr lang="el-GR" dirty="0" smtClean="0"/>
          </a:p>
          <a:p>
            <a:r>
              <a:rPr lang="el-GR" dirty="0" smtClean="0"/>
              <a:t>Ωστόσο</a:t>
            </a:r>
            <a:r>
              <a:rPr lang="el-GR" dirty="0"/>
              <a:t>, η απλή αναπλήρωση των κυτταρικών πληθυσμών δεν αρκεί για την επιδιόρθωση των διαταραχών, δεδομένου ότι είναι εξίσου σημαντική και η διαμόρφωση των συνάψεων μεταξύ των κυττάρων. </a:t>
            </a:r>
            <a:endParaRPr lang="el-GR" dirty="0" smtClean="0"/>
          </a:p>
          <a:p>
            <a:r>
              <a:rPr lang="el-GR" dirty="0" smtClean="0"/>
              <a:t>Η </a:t>
            </a:r>
            <a:r>
              <a:rPr lang="el-GR" dirty="0"/>
              <a:t>ύπαρξη αυτών των κυτταρικών συνδέσεων είναι απαραίτητη για την αγωγή των μηνυμάτων στα πλαίσια των νευρωνικών κυκλωμάτων.</a:t>
            </a:r>
            <a:endParaRPr lang="en-US" dirty="0"/>
          </a:p>
        </p:txBody>
      </p:sp>
    </p:spTree>
    <p:extLst>
      <p:ext uri="{BB962C8B-B14F-4D97-AF65-F5344CB8AC3E}">
        <p14:creationId xmlns:p14="http://schemas.microsoft.com/office/powerpoint/2010/main" val="154622208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92162"/>
          </a:xfrm>
        </p:spPr>
        <p:txBody>
          <a:bodyPr>
            <a:normAutofit fontScale="90000"/>
          </a:bodyPr>
          <a:lstStyle/>
          <a:p>
            <a:r>
              <a:rPr lang="el-GR" sz="3200" b="1" dirty="0" smtClean="0">
                <a:solidFill>
                  <a:schemeClr val="tx2"/>
                </a:solidFill>
              </a:rPr>
              <a:t>Νευρικό Σύστημα – Αισθητήρια Όργανα 2/2</a:t>
            </a:r>
            <a:r>
              <a:rPr lang="en-US" sz="3200" dirty="0" smtClean="0">
                <a:solidFill>
                  <a:schemeClr val="tx2"/>
                </a:solidFill>
              </a:rPr>
              <a:t/>
            </a:r>
            <a:br>
              <a:rPr lang="en-US" sz="3200" dirty="0" smtClean="0">
                <a:solidFill>
                  <a:schemeClr val="tx2"/>
                </a:solidFill>
              </a:rPr>
            </a:br>
            <a:endParaRPr lang="en-US" sz="3200" dirty="0">
              <a:solidFill>
                <a:schemeClr val="tx2"/>
              </a:solidFill>
            </a:endParaRPr>
          </a:p>
        </p:txBody>
      </p:sp>
      <p:sp>
        <p:nvSpPr>
          <p:cNvPr id="3" name="Θέση περιεχομένου 2"/>
          <p:cNvSpPr>
            <a:spLocks noGrp="1"/>
          </p:cNvSpPr>
          <p:nvPr>
            <p:ph idx="1"/>
          </p:nvPr>
        </p:nvSpPr>
        <p:spPr>
          <a:xfrm>
            <a:off x="457200" y="838200"/>
            <a:ext cx="8534400" cy="5867400"/>
          </a:xfrm>
        </p:spPr>
        <p:txBody>
          <a:bodyPr>
            <a:normAutofit fontScale="62500" lnSpcReduction="20000"/>
          </a:bodyPr>
          <a:lstStyle/>
          <a:p>
            <a:r>
              <a:rPr lang="el-GR" dirty="0"/>
              <a:t>Διάφορες θεραπευτικές προσεγγίσεις αξιολογούνται για την αναγέννηση τμημάτων του νευρικού συστήματος. Τα εγκεφαλικά επεισόδια και οι κακώσεις του εγκεφάλου χρησιμοποιούνται ως πειραματικά μοντέλα αποκατάστασης των κυτταρικών πληθυσμών. </a:t>
            </a:r>
            <a:endParaRPr lang="el-GR" dirty="0" smtClean="0"/>
          </a:p>
          <a:p>
            <a:r>
              <a:rPr lang="el-GR" dirty="0" smtClean="0"/>
              <a:t>Σε </a:t>
            </a:r>
            <a:r>
              <a:rPr lang="el-GR" dirty="0"/>
              <a:t>ασθενείς με εγκεφαλικό επεισόδιο αξιολογείται η μεταμόσχευση ώριμων κυττάρων με σκοπό την αντικατάσταση αυτών, που καταστράφηκαν εξαιτίας του επεισοδίου. Διάφορες φαρμακολογικές θεραπείες μελετώνται σε ασθενείς με εγκεφαλικές κακώσεις για την επανάκτηση της απολεσθείσας λειτουργικότητας του εγκεφάλου. </a:t>
            </a:r>
            <a:endParaRPr lang="el-GR" dirty="0" smtClean="0"/>
          </a:p>
          <a:p>
            <a:r>
              <a:rPr lang="el-GR" dirty="0" smtClean="0"/>
              <a:t>Άλλες </a:t>
            </a:r>
            <a:r>
              <a:rPr lang="el-GR" dirty="0"/>
              <a:t>θεραπευτικές προσεγγίσεις περιλαμβάνουν τη χρήση βλαστικών κυττάρων. Μία διαφορετική προσέγγιση αποσκοπεί στην παρεμπόδιση της παραγωγής πρωτεϊνικών μορίων, εντός των νευρικών κυττάρων, που δρουν ανασταλτικά στην αναγέννηση του νευρικού ιστού. </a:t>
            </a:r>
            <a:endParaRPr lang="el-GR" dirty="0" smtClean="0"/>
          </a:p>
          <a:p>
            <a:r>
              <a:rPr lang="el-GR" dirty="0" smtClean="0"/>
              <a:t>Σε </a:t>
            </a:r>
            <a:r>
              <a:rPr lang="el-GR" dirty="0"/>
              <a:t>εργαστηριακό επίπεδο αναπτύσσονται μικροσκοπικές συσκευές με ειδικά κανάλια, τα οποία μπορεί να λειτουργήσουν ως οδηγοί των </a:t>
            </a:r>
            <a:r>
              <a:rPr lang="el-GR" dirty="0" err="1"/>
              <a:t>νευραξόνων</a:t>
            </a:r>
            <a:r>
              <a:rPr lang="el-GR" dirty="0"/>
              <a:t> προς γειτονικά νευρικά κύτταρα. Οι </a:t>
            </a:r>
            <a:r>
              <a:rPr lang="el-GR" dirty="0" err="1"/>
              <a:t>νευράξονες</a:t>
            </a:r>
            <a:r>
              <a:rPr lang="el-GR" dirty="0"/>
              <a:t> αποτελούν τις μακρές αποφυάδες των νευρώνων, μέσω των οποίων πραγματοποιούνται οι κυτταρικές συνδέσεις στο νευρικό σύστημα. </a:t>
            </a:r>
            <a:endParaRPr lang="el-GR" dirty="0" smtClean="0"/>
          </a:p>
          <a:p>
            <a:r>
              <a:rPr lang="el-GR" dirty="0" smtClean="0"/>
              <a:t>Τέλος</a:t>
            </a:r>
            <a:r>
              <a:rPr lang="el-GR" dirty="0"/>
              <a:t>, αναφορικά με τα </a:t>
            </a:r>
            <a:r>
              <a:rPr lang="el-GR" dirty="0" err="1"/>
              <a:t>νευρο</a:t>
            </a:r>
            <a:r>
              <a:rPr lang="el-GR" dirty="0"/>
              <a:t>-αισθητήρια όργανα, το 2008 εφαρμόστηκε για πρώτη φορά με επιτυχία μία γονιδιακή μέθοδος για την αντιμετώπιση μίας κληρονομικής διαταραχής, που καθιστά τον ασθενή ανίκανο να δει στο ημίφως.</a:t>
            </a:r>
            <a:endParaRPr lang="en-US" dirty="0"/>
          </a:p>
        </p:txBody>
      </p:sp>
    </p:spTree>
    <p:extLst>
      <p:ext uri="{BB962C8B-B14F-4D97-AF65-F5344CB8AC3E}">
        <p14:creationId xmlns:p14="http://schemas.microsoft.com/office/powerpoint/2010/main" val="361313867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152400"/>
            <a:ext cx="8229600" cy="685800"/>
          </a:xfrm>
        </p:spPr>
        <p:txBody>
          <a:bodyPr>
            <a:normAutofit fontScale="90000"/>
          </a:bodyPr>
          <a:lstStyle/>
          <a:p>
            <a:r>
              <a:rPr lang="el-GR" sz="4000" b="1" dirty="0">
                <a:solidFill>
                  <a:srgbClr val="002060"/>
                </a:solidFill>
              </a:rPr>
              <a:t>Ουροποιητικό Σύστημα</a:t>
            </a:r>
            <a:endParaRPr lang="en-US" sz="4000" dirty="0">
              <a:solidFill>
                <a:srgbClr val="002060"/>
              </a:solidFill>
            </a:endParaRPr>
          </a:p>
        </p:txBody>
      </p:sp>
      <p:sp>
        <p:nvSpPr>
          <p:cNvPr id="3" name="Θέση περιεχομένου 2"/>
          <p:cNvSpPr>
            <a:spLocks noGrp="1"/>
          </p:cNvSpPr>
          <p:nvPr>
            <p:ph idx="1"/>
          </p:nvPr>
        </p:nvSpPr>
        <p:spPr>
          <a:xfrm>
            <a:off x="228600" y="533400"/>
            <a:ext cx="8686800" cy="6096000"/>
          </a:xfrm>
        </p:spPr>
        <p:txBody>
          <a:bodyPr>
            <a:normAutofit fontScale="47500" lnSpcReduction="20000"/>
          </a:bodyPr>
          <a:lstStyle/>
          <a:p>
            <a:endParaRPr lang="el-GR" dirty="0" smtClean="0"/>
          </a:p>
          <a:p>
            <a:endParaRPr lang="el-GR" dirty="0"/>
          </a:p>
          <a:p>
            <a:endParaRPr lang="el-GR" dirty="0" smtClean="0"/>
          </a:p>
          <a:p>
            <a:r>
              <a:rPr lang="el-GR" dirty="0" smtClean="0"/>
              <a:t>Η </a:t>
            </a:r>
            <a:r>
              <a:rPr lang="el-GR" dirty="0"/>
              <a:t>ακράτεια των ούρων είναι μία διαταραχή, η οποία περιορίζει την ανεξαρτησία, μειώνει την αυτοεκτίμηση και μπορεί να οδηγήσει σε απομόνωση τους ασθενείς. Αποτελεί τη δεύτερη κύρια αιτία παραμονής των ηλικιωμένων ατόμων σε δομές μακροχρόνιας φροντίδας (γηροκομεία κλπ.). Μία συχνή θεραπευτική προσέγγιση περιλαμβάνει την έγχυση κολλαγόνου στον σφιγκτήρα της ουροδόχου κύστης. Όμως, το κολλαγόνο τελικά απορροφάται και – μερικές φορές – μπορεί να προκαλέσει αλλεργική αντίδραση. </a:t>
            </a:r>
            <a:endParaRPr lang="el-GR" dirty="0" smtClean="0"/>
          </a:p>
          <a:p>
            <a:r>
              <a:rPr lang="el-GR" dirty="0" smtClean="0"/>
              <a:t>Στα </a:t>
            </a:r>
            <a:r>
              <a:rPr lang="el-GR" dirty="0"/>
              <a:t>πλαίσια της Αναγεννητικής Ιατρικής αξιολογείται μία διαφορετική προσέγγιση σε γυναίκες – ασθενείς σε δύο κέντρα στον Καναδά. Σύμφωνα με αυτή, λαμβάνονται βλαστικά κύτταρα από τον μηρό των ασθενών, τα οποία, αφού πολλαπλασιαστούν στο εργαστήριο, </a:t>
            </a:r>
            <a:r>
              <a:rPr lang="el-GR" dirty="0" err="1"/>
              <a:t>εγχύονται</a:t>
            </a:r>
            <a:r>
              <a:rPr lang="el-GR" dirty="0"/>
              <a:t> στον σφιγκτήρα της ουροδόχου κύστης. </a:t>
            </a:r>
            <a:endParaRPr lang="el-GR" dirty="0" smtClean="0"/>
          </a:p>
          <a:p>
            <a:r>
              <a:rPr lang="el-GR" dirty="0" smtClean="0"/>
              <a:t>Μία </a:t>
            </a:r>
            <a:r>
              <a:rPr lang="el-GR" dirty="0"/>
              <a:t>άλλη μέθοδος αντιμετώπισης της ακράτειας των ούρων περιλαμβάνει τη χειρουργική αύξηση της στήριξης της ουροδόχου κύστης, η οποία μπορεί να χαλαρώσει κατά την κύηση ή τον τοκετό. Κατά τη συμβατική μέθοδο, αυτό επιτυγχάνεται με τη χρήση ιστών από την κοιλιακή χώρα. Όμως, η πρακτική αυτή αυξάνει την έκταση και τη διάρκεια της χειρουργικής επέμβασης. </a:t>
            </a:r>
            <a:endParaRPr lang="el-GR" dirty="0" smtClean="0"/>
          </a:p>
          <a:p>
            <a:r>
              <a:rPr lang="el-GR" dirty="0" smtClean="0"/>
              <a:t>Άλλες </a:t>
            </a:r>
            <a:r>
              <a:rPr lang="el-GR" dirty="0"/>
              <a:t>επιλογές περιλαμβάνουν τη χρήση συμβατού μοσχεύματος, το οποίο είναι συνήθως δύσκολο να ανευρεθεί, ή συνθετικών υλικών, που μπορεί να προκαλέσουν ανοσολογική αντίδραση ή μία λοίμωξη. Η προσέγγιση της Αναγεννητικής Ιατρικής περιλαμβάνει τη χρήση ενός ειδικού εκμαγείου (</a:t>
            </a:r>
            <a:r>
              <a:rPr lang="en-US" dirty="0"/>
              <a:t>SIS</a:t>
            </a:r>
            <a:r>
              <a:rPr lang="el-GR" dirty="0"/>
              <a:t>), το οποίο </a:t>
            </a:r>
            <a:r>
              <a:rPr lang="el-GR" dirty="0" err="1"/>
              <a:t>αποδομείται</a:t>
            </a:r>
            <a:r>
              <a:rPr lang="el-GR" dirty="0"/>
              <a:t> καθώς αντικαθίσταται από υγιή – νέο ιστό. </a:t>
            </a:r>
            <a:endParaRPr lang="el-GR" dirty="0" smtClean="0"/>
          </a:p>
          <a:p>
            <a:r>
              <a:rPr lang="el-GR" dirty="0" smtClean="0"/>
              <a:t>Το </a:t>
            </a:r>
            <a:r>
              <a:rPr lang="el-GR" dirty="0"/>
              <a:t>2006, ερευνητές στις ΗΠΑ ανακοίνωσαν ότι επέτυχαν να αναπτύξουν στο εργαστήριο τμήματα ουροδόχου κύστης από βλαστικά κύτταρα των ίδιων των ασθενών και – κατόπιν – να τα εισάγουν σε αυτούς. </a:t>
            </a:r>
            <a:endParaRPr lang="el-GR" dirty="0" smtClean="0"/>
          </a:p>
          <a:p>
            <a:r>
              <a:rPr lang="el-GR" dirty="0" smtClean="0"/>
              <a:t>Η </a:t>
            </a:r>
            <a:r>
              <a:rPr lang="el-GR" dirty="0"/>
              <a:t>διαδικασία αυτή είναι πιθανό να αποδειχθεί ιδιαίτερα χρήσιμη στα πλαίσια της αποκατάστασης ασθενών με δισχιδή ράχη. </a:t>
            </a:r>
            <a:r>
              <a:rPr lang="el-GR" dirty="0" smtClean="0"/>
              <a:t>(Η </a:t>
            </a:r>
            <a:r>
              <a:rPr lang="el-GR" dirty="0"/>
              <a:t>δισχιδής ράχη είναι μία συγγενής (εκ γενετής) διαταραχή κατά την οποία το άτομο – εκτός των άλλων – στερείται της φυσιολογικής λειτουργίας της ούρησης και εμφανίζει συχνά σοβαρές επιπλοκές εξαιτίας της παλινδρόμησης των ούρων προς τους </a:t>
            </a:r>
            <a:r>
              <a:rPr lang="el-GR" dirty="0" smtClean="0"/>
              <a:t>νεφρούς).</a:t>
            </a:r>
            <a:endParaRPr lang="en-US" dirty="0"/>
          </a:p>
          <a:p>
            <a:endParaRPr lang="en-US" dirty="0"/>
          </a:p>
        </p:txBody>
      </p:sp>
    </p:spTree>
    <p:extLst>
      <p:ext uri="{BB962C8B-B14F-4D97-AF65-F5344CB8AC3E}">
        <p14:creationId xmlns:p14="http://schemas.microsoft.com/office/powerpoint/2010/main" val="239043961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
            </a:r>
            <a:br>
              <a:rPr lang="el-GR" b="1" dirty="0" smtClean="0"/>
            </a:br>
            <a:r>
              <a:rPr lang="el-GR" b="1" dirty="0" err="1" smtClean="0">
                <a:solidFill>
                  <a:srgbClr val="002060"/>
                </a:solidFill>
              </a:rPr>
              <a:t>Νεοπλασματικά</a:t>
            </a:r>
            <a:r>
              <a:rPr lang="el-GR" b="1" dirty="0" smtClean="0">
                <a:solidFill>
                  <a:srgbClr val="002060"/>
                </a:solidFill>
              </a:rPr>
              <a:t> Νοσήματα 1/2</a:t>
            </a:r>
            <a:r>
              <a:rPr lang="en-US" dirty="0">
                <a:solidFill>
                  <a:srgbClr val="002060"/>
                </a:solidFill>
              </a:rPr>
              <a:t/>
            </a:r>
            <a:br>
              <a:rPr lang="en-US" dirty="0">
                <a:solidFill>
                  <a:srgbClr val="002060"/>
                </a:solidFill>
              </a:rPr>
            </a:br>
            <a:r>
              <a:rPr lang="el-GR" dirty="0">
                <a:solidFill>
                  <a:srgbClr val="002060"/>
                </a:solidFill>
              </a:rPr>
              <a:t> </a:t>
            </a:r>
            <a:r>
              <a:rPr lang="en-US" dirty="0">
                <a:solidFill>
                  <a:srgbClr val="002060"/>
                </a:solidFill>
              </a:rPr>
              <a:t/>
            </a:r>
            <a:br>
              <a:rPr lang="en-US" dirty="0">
                <a:solidFill>
                  <a:srgbClr val="002060"/>
                </a:solidFill>
              </a:rPr>
            </a:br>
            <a:endParaRPr lang="en-US" dirty="0">
              <a:solidFill>
                <a:srgbClr val="002060"/>
              </a:solidFill>
            </a:endParaRPr>
          </a:p>
        </p:txBody>
      </p:sp>
      <p:sp>
        <p:nvSpPr>
          <p:cNvPr id="3" name="Θέση περιεχομένου 2"/>
          <p:cNvSpPr>
            <a:spLocks noGrp="1"/>
          </p:cNvSpPr>
          <p:nvPr>
            <p:ph idx="1"/>
          </p:nvPr>
        </p:nvSpPr>
        <p:spPr/>
        <p:txBody>
          <a:bodyPr>
            <a:normAutofit fontScale="55000" lnSpcReduction="20000"/>
          </a:bodyPr>
          <a:lstStyle/>
          <a:p>
            <a:r>
              <a:rPr lang="el-GR" dirty="0"/>
              <a:t>Παρόλο που η αποτελεσματικότητα των αντικαρκινικών θεραπειών βελτιώνεται συνεχώς τις τελευταίες δεκαετίες, οι ερευνητές φαίνεται ότι προβληματίζονται από την αυξημένη συχνότητα των υποτροπών. </a:t>
            </a:r>
            <a:endParaRPr lang="el-GR" dirty="0" smtClean="0"/>
          </a:p>
          <a:p>
            <a:r>
              <a:rPr lang="el-GR" dirty="0" smtClean="0"/>
              <a:t>Η </a:t>
            </a:r>
            <a:r>
              <a:rPr lang="el-GR" dirty="0"/>
              <a:t>Ακτινοθεραπεία και η Χημειοθεραπεία αποσκοπούν στη θανάτωση των ταχέως διαιρούμενων κυττάρων, τα οποία θεωρούνται ως ο χαρακτηριστικός κυτταρικός πληθυσμός των νεοπλασμάτων. Όμως, αφήνουν σχετικά ανέπαφα τα βλαστικά κύτταρα, που εμφανίζουν αργό κυτταρικό πολλαπλασιασμό και αποτελούν τα προγονικά κύτταρα των </a:t>
            </a:r>
            <a:r>
              <a:rPr lang="el-GR" dirty="0" err="1"/>
              <a:t>νεοπλασματικών</a:t>
            </a:r>
            <a:r>
              <a:rPr lang="el-GR" dirty="0"/>
              <a:t>. </a:t>
            </a:r>
            <a:endParaRPr lang="el-GR" dirty="0" smtClean="0"/>
          </a:p>
          <a:p>
            <a:r>
              <a:rPr lang="el-GR" dirty="0" smtClean="0"/>
              <a:t>Δηλαδή</a:t>
            </a:r>
            <a:r>
              <a:rPr lang="el-GR" dirty="0"/>
              <a:t>, πιστεύεται ότι τα εναπομείναντα βλαστικά κύτταρα, μετά την ολοκλήρωση της θεραπείας, ευθύνονται για την εμφάνιση των υποτροπών του καρκίνου. </a:t>
            </a:r>
            <a:endParaRPr lang="el-GR" dirty="0" smtClean="0"/>
          </a:p>
          <a:p>
            <a:r>
              <a:rPr lang="el-GR" dirty="0" smtClean="0"/>
              <a:t>Η </a:t>
            </a:r>
            <a:r>
              <a:rPr lang="el-GR" dirty="0"/>
              <a:t>Αναγεννητική Ιατρική αποσκοπεί στη διαμόρφωση νέων θεραπευτικών προσεγγίσεων, που θα έχουν ως στόχο τα βλαστικά κύτταρα του όγκου. Βάσει αυτών των προσεγγίσεων, δεν θα μειώνεται δραστικά ο ορατός όγκος, όπως συμβαίνει μετά από την εφαρμογή των κλασικών αντικαρκινικών θεραπειών. Όμως, η καταστροφή των βλαστικών κυττάρων της νεοπλασίας θα οδηγεί στη σταδιακή εξάλειψή της, καθώς τα </a:t>
            </a:r>
            <a:r>
              <a:rPr lang="el-GR" dirty="0" err="1"/>
              <a:t>νεοπλασματικά</a:t>
            </a:r>
            <a:r>
              <a:rPr lang="el-GR" dirty="0"/>
              <a:t> κύτταρα θα υφίστανται τη φυσική φθορά και δεν θα αντικαθίστανται.</a:t>
            </a:r>
            <a:endParaRPr lang="en-US" dirty="0"/>
          </a:p>
        </p:txBody>
      </p:sp>
    </p:spTree>
    <p:extLst>
      <p:ext uri="{BB962C8B-B14F-4D97-AF65-F5344CB8AC3E}">
        <p14:creationId xmlns:p14="http://schemas.microsoft.com/office/powerpoint/2010/main" val="86996728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smtClean="0"/>
              <a:t/>
            </a:r>
            <a:br>
              <a:rPr lang="el-GR" b="1" dirty="0" smtClean="0"/>
            </a:br>
            <a:r>
              <a:rPr lang="el-GR" b="1" dirty="0" err="1" smtClean="0">
                <a:solidFill>
                  <a:srgbClr val="002060"/>
                </a:solidFill>
              </a:rPr>
              <a:t>Νεοπλασματικά</a:t>
            </a:r>
            <a:r>
              <a:rPr lang="el-GR" b="1" dirty="0" smtClean="0">
                <a:solidFill>
                  <a:srgbClr val="002060"/>
                </a:solidFill>
              </a:rPr>
              <a:t> Νοσήματα 2/2</a:t>
            </a:r>
            <a:r>
              <a:rPr lang="en-US" dirty="0" smtClean="0">
                <a:solidFill>
                  <a:srgbClr val="002060"/>
                </a:solidFill>
              </a:rPr>
              <a:t/>
            </a:r>
            <a:br>
              <a:rPr lang="en-US" dirty="0" smtClean="0">
                <a:solidFill>
                  <a:srgbClr val="002060"/>
                </a:solidFill>
              </a:rPr>
            </a:br>
            <a:r>
              <a:rPr lang="el-GR" dirty="0" smtClean="0">
                <a:solidFill>
                  <a:srgbClr val="002060"/>
                </a:solidFill>
              </a:rPr>
              <a:t> </a:t>
            </a:r>
            <a:r>
              <a:rPr lang="en-US" dirty="0" smtClean="0">
                <a:solidFill>
                  <a:srgbClr val="002060"/>
                </a:solidFill>
              </a:rPr>
              <a:t/>
            </a:r>
            <a:br>
              <a:rPr lang="en-US" dirty="0" smtClean="0">
                <a:solidFill>
                  <a:srgbClr val="002060"/>
                </a:solidFill>
              </a:rPr>
            </a:br>
            <a:endParaRPr lang="en-US" dirty="0">
              <a:solidFill>
                <a:srgbClr val="002060"/>
              </a:solidFill>
            </a:endParaRPr>
          </a:p>
        </p:txBody>
      </p:sp>
      <p:sp>
        <p:nvSpPr>
          <p:cNvPr id="3" name="Θέση περιεχομένου 2"/>
          <p:cNvSpPr>
            <a:spLocks noGrp="1"/>
          </p:cNvSpPr>
          <p:nvPr>
            <p:ph idx="1"/>
          </p:nvPr>
        </p:nvSpPr>
        <p:spPr/>
        <p:txBody>
          <a:bodyPr>
            <a:normAutofit fontScale="92500" lnSpcReduction="20000"/>
          </a:bodyPr>
          <a:lstStyle/>
          <a:p>
            <a:r>
              <a:rPr lang="el-GR" dirty="0"/>
              <a:t>Ένα ειδικό θέμα, στο πλαίσιο των </a:t>
            </a:r>
            <a:r>
              <a:rPr lang="el-GR" dirty="0" err="1"/>
              <a:t>νεοπλασματικών</a:t>
            </a:r>
            <a:r>
              <a:rPr lang="el-GR" dirty="0"/>
              <a:t> νοσημάτων, αποτελεί η αποκατάσταση του μαστού μετά από την πραγματοποίηση μαστεκτομής. </a:t>
            </a:r>
            <a:endParaRPr lang="el-GR" dirty="0" smtClean="0"/>
          </a:p>
          <a:p>
            <a:r>
              <a:rPr lang="el-GR" dirty="0" smtClean="0"/>
              <a:t>Έως </a:t>
            </a:r>
            <a:r>
              <a:rPr lang="el-GR" dirty="0"/>
              <a:t>σήμερα, οι τεχνικές της Πλαστικής Χειρουργικής περιλαμβάνουν τη χρήση ιστών της ασθενούς και εμφυτευμάτων </a:t>
            </a:r>
            <a:r>
              <a:rPr lang="el-GR" dirty="0" smtClean="0"/>
              <a:t>σιλικόνης.</a:t>
            </a:r>
          </a:p>
          <a:p>
            <a:r>
              <a:rPr lang="el-GR" dirty="0" smtClean="0"/>
              <a:t>Διάφορες </a:t>
            </a:r>
            <a:r>
              <a:rPr lang="el-GR" dirty="0"/>
              <a:t>ερευνητικές ομάδες στην Ευρώπη, την Ιαπωνία και το Ισραήλ μελετούν τεχνικές αναγέννησης του μαστού με τη χρήση βλαστικών κυττάρων της </a:t>
            </a:r>
            <a:r>
              <a:rPr lang="el-GR" dirty="0" smtClean="0"/>
              <a:t>ασθενούς.</a:t>
            </a:r>
            <a:endParaRPr lang="en-US" dirty="0"/>
          </a:p>
        </p:txBody>
      </p:sp>
    </p:spTree>
    <p:extLst>
      <p:ext uri="{BB962C8B-B14F-4D97-AF65-F5344CB8AC3E}">
        <p14:creationId xmlns:p14="http://schemas.microsoft.com/office/powerpoint/2010/main" val="347526130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b="1" dirty="0">
                <a:solidFill>
                  <a:srgbClr val="002060"/>
                </a:solidFill>
              </a:rPr>
              <a:t>Αναπαραγωγικό Σύστημα</a:t>
            </a:r>
            <a:r>
              <a:rPr lang="en-US" dirty="0">
                <a:solidFill>
                  <a:srgbClr val="002060"/>
                </a:solidFill>
              </a:rPr>
              <a:t/>
            </a:r>
            <a:br>
              <a:rPr lang="en-US" dirty="0">
                <a:solidFill>
                  <a:srgbClr val="002060"/>
                </a:solidFill>
              </a:rPr>
            </a:br>
            <a:r>
              <a:rPr lang="el-GR" dirty="0">
                <a:solidFill>
                  <a:srgbClr val="002060"/>
                </a:solidFill>
              </a:rPr>
              <a:t> </a:t>
            </a:r>
            <a:endParaRPr lang="en-US" dirty="0">
              <a:solidFill>
                <a:srgbClr val="002060"/>
              </a:solidFill>
            </a:endParaRPr>
          </a:p>
        </p:txBody>
      </p:sp>
      <p:sp>
        <p:nvSpPr>
          <p:cNvPr id="3" name="Θέση περιεχομένου 2"/>
          <p:cNvSpPr>
            <a:spLocks noGrp="1"/>
          </p:cNvSpPr>
          <p:nvPr>
            <p:ph idx="1"/>
          </p:nvPr>
        </p:nvSpPr>
        <p:spPr>
          <a:xfrm>
            <a:off x="457200" y="1600200"/>
            <a:ext cx="8229600" cy="4876800"/>
          </a:xfrm>
        </p:spPr>
        <p:txBody>
          <a:bodyPr>
            <a:normAutofit fontScale="70000" lnSpcReduction="20000"/>
          </a:bodyPr>
          <a:lstStyle/>
          <a:p>
            <a:r>
              <a:rPr lang="el-GR" dirty="0"/>
              <a:t>Σε διάφορα ερευνητικά κέντρα μελετάται η παραγωγή γαμετικών κυττάρων (σπερματοζωάρια ή ωάρια) από ώριμα κύτταρα του οργανισμού. </a:t>
            </a:r>
            <a:endParaRPr lang="el-GR" dirty="0" smtClean="0"/>
          </a:p>
          <a:p>
            <a:r>
              <a:rPr lang="el-GR" dirty="0" smtClean="0"/>
              <a:t>Η </a:t>
            </a:r>
            <a:r>
              <a:rPr lang="el-GR" dirty="0"/>
              <a:t>παραγωγή απλοειδών κυττάρων, όπως είναι τα γαμετικά, από </a:t>
            </a:r>
            <a:r>
              <a:rPr lang="el-GR" dirty="0" err="1"/>
              <a:t>διπλοειδή</a:t>
            </a:r>
            <a:r>
              <a:rPr lang="el-GR" dirty="0"/>
              <a:t>, που έχουν τον διπλάσιο αριθμό χρωμοσωμάτων, έχει ήδη επιτευχθεί σε ζωικά είδη. </a:t>
            </a:r>
            <a:endParaRPr lang="el-GR" dirty="0" smtClean="0"/>
          </a:p>
          <a:p>
            <a:r>
              <a:rPr lang="el-GR" dirty="0" smtClean="0"/>
              <a:t>Σε </a:t>
            </a:r>
            <a:r>
              <a:rPr lang="el-GR" dirty="0"/>
              <a:t>εργαστηριακό επίπεδο, μελετάται η ανάπτυξη γαμετών από κύτταρα του δέρματος ατόμων με διαταραχές γονιμότητας. Σύμφωνα με την ερευνητική διαδικασία, τα ώριμα αυτά κύτταρα θα χρησιμοποιηθούν για την παραγωγή </a:t>
            </a:r>
            <a:r>
              <a:rPr lang="el-GR" dirty="0" err="1"/>
              <a:t>εμβρυονικών</a:t>
            </a:r>
            <a:r>
              <a:rPr lang="el-GR" dirty="0"/>
              <a:t> βλαστικών κυττάρων, τα οποία θα εξελιχθούν σε γαμετικά χάρη στη διαμόρφωση του κατάλληλου βιοχημικού περιβάλλοντος (θρεπτικά στοιχεία, χημικοί μεσολαβητές). </a:t>
            </a:r>
            <a:endParaRPr lang="el-GR" dirty="0" smtClean="0"/>
          </a:p>
          <a:p>
            <a:r>
              <a:rPr lang="el-GR" dirty="0" smtClean="0"/>
              <a:t>Τέλος</a:t>
            </a:r>
            <a:r>
              <a:rPr lang="el-GR" dirty="0"/>
              <a:t>, σε ερευνητικό εργαστήριο του Αμερικανικού Στρατού, μελετώνται πρακτικές για την υποκατάσταση βλαβών του τοιχώματος της μήτρας βάσει προσεγγίσεων της Αναγεννητικής Ιατρικής.</a:t>
            </a:r>
            <a:endParaRPr lang="en-US" dirty="0"/>
          </a:p>
          <a:p>
            <a:pPr marL="0" indent="0">
              <a:buNone/>
            </a:pPr>
            <a:endParaRPr lang="en-US" dirty="0"/>
          </a:p>
        </p:txBody>
      </p:sp>
    </p:spTree>
    <p:extLst>
      <p:ext uri="{BB962C8B-B14F-4D97-AF65-F5344CB8AC3E}">
        <p14:creationId xmlns:p14="http://schemas.microsoft.com/office/powerpoint/2010/main" val="379447607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792162"/>
          </a:xfrm>
        </p:spPr>
        <p:txBody>
          <a:bodyPr>
            <a:normAutofit/>
          </a:bodyPr>
          <a:lstStyle/>
          <a:p>
            <a:r>
              <a:rPr lang="el-GR" sz="3600" b="1" dirty="0" smtClean="0">
                <a:solidFill>
                  <a:srgbClr val="002060"/>
                </a:solidFill>
              </a:rPr>
              <a:t>Κάποιες ειδικές εφαρμογές 1/4</a:t>
            </a:r>
            <a:endParaRPr lang="en-US" sz="3600" b="1" dirty="0">
              <a:solidFill>
                <a:srgbClr val="002060"/>
              </a:solidFill>
            </a:endParaRPr>
          </a:p>
        </p:txBody>
      </p:sp>
      <p:sp>
        <p:nvSpPr>
          <p:cNvPr id="3" name="Θέση περιεχομένου 2"/>
          <p:cNvSpPr>
            <a:spLocks noGrp="1"/>
          </p:cNvSpPr>
          <p:nvPr>
            <p:ph idx="1"/>
          </p:nvPr>
        </p:nvSpPr>
        <p:spPr>
          <a:xfrm>
            <a:off x="457200" y="1143000"/>
            <a:ext cx="8229600" cy="5562600"/>
          </a:xfrm>
        </p:spPr>
        <p:txBody>
          <a:bodyPr>
            <a:normAutofit fontScale="55000" lnSpcReduction="20000"/>
          </a:bodyPr>
          <a:lstStyle/>
          <a:p>
            <a:r>
              <a:rPr lang="el-GR" b="1" dirty="0"/>
              <a:t>Καλλιέργεια </a:t>
            </a:r>
            <a:r>
              <a:rPr lang="el-GR" b="1" dirty="0" smtClean="0"/>
              <a:t>Ιστών</a:t>
            </a:r>
            <a:endParaRPr lang="en-US" dirty="0"/>
          </a:p>
          <a:p>
            <a:r>
              <a:rPr lang="el-GR" dirty="0" smtClean="0"/>
              <a:t>Η δημιουργία </a:t>
            </a:r>
            <a:r>
              <a:rPr lang="el-GR" dirty="0"/>
              <a:t>λειτουργικών ιστών και βιολογικών κατασκευών </a:t>
            </a:r>
            <a:r>
              <a:rPr lang="en-US" dirty="0"/>
              <a:t>in vitro</a:t>
            </a:r>
            <a:r>
              <a:rPr lang="el-GR" dirty="0"/>
              <a:t> απαιτεί εκτεταμένη καλλιέργεια για να εξασφαλιστεί η επιβίωση, ανάπτυξη και η λειτουργικότητα. Γενικά, οι βασικές απαιτήσεις των κυττάρων που καλλιεργούνται, περιλαμβάνουν σταθερό οξυγόνο, </a:t>
            </a:r>
            <a:r>
              <a:rPr lang="en-US" dirty="0" smtClean="0"/>
              <a:t>pH</a:t>
            </a:r>
            <a:r>
              <a:rPr lang="el-GR" dirty="0" smtClean="0"/>
              <a:t>, </a:t>
            </a:r>
            <a:r>
              <a:rPr lang="el-GR" dirty="0"/>
              <a:t>υγρασία, θερμοκρασία, θρεπτικά στοιχεία και οσμωτική πίεση.</a:t>
            </a:r>
            <a:endParaRPr lang="en-US" dirty="0"/>
          </a:p>
          <a:p>
            <a:r>
              <a:rPr lang="el-GR" dirty="0"/>
              <a:t>Μηχανικές καλλιέργειες ιστών επίσης παρουσιάζουν προβλήματα στην διατήρηση σταθερών συνθηκών. Σε τυπικές καλλιέργειες, η διάχυση είναι ο μοναδικός τρόπος μεταφοράς θρεπτικών στοιχείων και μεταβολιτών. Όμως η καλλιέργεια γίνεται μεγαλύτερη και πιο σύνθετη, όπως συμβαίνει με τα μηχανικά όργανα και ιστούς. Τότε άλλοι μηχανισμοί πρέπει να χρησιμοποιηθούν για να την συντηρήσουν, όπως η δημιουργία τριχοειδών δικτύων εντός του ιστού.</a:t>
            </a:r>
            <a:endParaRPr lang="en-US" dirty="0"/>
          </a:p>
          <a:p>
            <a:r>
              <a:rPr lang="el-GR" dirty="0"/>
              <a:t>Ένα άλλο ζήτημα είναι η πρόκληση των κατάλληλων παραγόντων – ερεθισμάτων που απαιτούνται για την αύξηση της λειτουργικότητας. Σε πολλές περιπτώσεις, η απλή συντήρηση της καλλιέργειας δεν είναι αρκετή. Απαιτούνται αυξητικοί παράγοντες, ορμόνες, συγκεκριμένοι μεταβολίτες ή θρεπτικά στοιχεία, χημικά και φυσικά ερεθίσματα. Για παράδειγμα ορισμένα κύτταρα αντιδρούν σε αλλαγές την ένταση του οξυγόνου, ως τμήμα της φυσικής τους ανάπτυξης (όπως τα </a:t>
            </a:r>
            <a:r>
              <a:rPr lang="el-GR" dirty="0" err="1"/>
              <a:t>χονδροκύτταρα</a:t>
            </a:r>
            <a:r>
              <a:rPr lang="el-GR" dirty="0"/>
              <a:t>). Επομένως πρέπει να προσαρμοστούν σε συνθήκες χαμηλού οξυγόνου ή </a:t>
            </a:r>
            <a:r>
              <a:rPr lang="el-GR" dirty="0" err="1"/>
              <a:t>υποξίας</a:t>
            </a:r>
            <a:r>
              <a:rPr lang="el-GR" dirty="0"/>
              <a:t> κατά </a:t>
            </a:r>
            <a:r>
              <a:rPr lang="el-GR" dirty="0" smtClean="0"/>
              <a:t>τη διάρκεια </a:t>
            </a:r>
            <a:r>
              <a:rPr lang="el-GR" dirty="0"/>
              <a:t>της σκελετικής τους ανάπτυξης. Άλλα (όπως τα επιθηλιακά κύτταρα), αντιδρούν στη </a:t>
            </a:r>
            <a:r>
              <a:rPr lang="el-GR" dirty="0" err="1"/>
              <a:t>διατμητική</a:t>
            </a:r>
            <a:r>
              <a:rPr lang="el-GR" dirty="0"/>
              <a:t> τάση λόγω της ροής υγρού, όπως συμβαίνει στις αρτηρίες. Μηχανικά ερεθίσματα (όπως παλμοί πίεσης), φαίνεται να είναι ωφέλιμοι σε όλα τα είδη καρδιαγγειακών ιστών, όπως καρδιακές βαλβίδες, αρτηρίες ή το περικάρδιο.</a:t>
            </a:r>
            <a:endParaRPr lang="en-US" dirty="0"/>
          </a:p>
        </p:txBody>
      </p:sp>
    </p:spTree>
    <p:extLst>
      <p:ext uri="{BB962C8B-B14F-4D97-AF65-F5344CB8AC3E}">
        <p14:creationId xmlns:p14="http://schemas.microsoft.com/office/powerpoint/2010/main" val="181055477"/>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solidFill>
                  <a:srgbClr val="002060"/>
                </a:solidFill>
              </a:rPr>
              <a:t>Κάποιες ειδικές εφαρμογές 2/4</a:t>
            </a:r>
            <a:endParaRPr lang="en-US" sz="3600" b="1" dirty="0">
              <a:solidFill>
                <a:srgbClr val="002060"/>
              </a:solidFill>
            </a:endParaRPr>
          </a:p>
        </p:txBody>
      </p:sp>
      <p:sp>
        <p:nvSpPr>
          <p:cNvPr id="3" name="Θέση περιεχομένου 2"/>
          <p:cNvSpPr>
            <a:spLocks noGrp="1"/>
          </p:cNvSpPr>
          <p:nvPr>
            <p:ph idx="1"/>
          </p:nvPr>
        </p:nvSpPr>
        <p:spPr>
          <a:xfrm>
            <a:off x="228600" y="990600"/>
            <a:ext cx="8763000" cy="5486400"/>
          </a:xfrm>
        </p:spPr>
        <p:txBody>
          <a:bodyPr>
            <a:normAutofit fontScale="55000" lnSpcReduction="20000"/>
          </a:bodyPr>
          <a:lstStyle/>
          <a:p>
            <a:r>
              <a:rPr lang="el-GR" b="1" dirty="0" err="1"/>
              <a:t>Βιο</a:t>
            </a:r>
            <a:r>
              <a:rPr lang="el-GR" b="1" dirty="0"/>
              <a:t> – </a:t>
            </a:r>
            <a:r>
              <a:rPr lang="el-GR" b="1" dirty="0" smtClean="0"/>
              <a:t>αντιδραστήρες</a:t>
            </a:r>
            <a:endParaRPr lang="en-US" dirty="0"/>
          </a:p>
          <a:p>
            <a:r>
              <a:rPr lang="el-GR" dirty="0"/>
              <a:t>Ένας </a:t>
            </a:r>
            <a:r>
              <a:rPr lang="el-GR" dirty="0" err="1"/>
              <a:t>βιο</a:t>
            </a:r>
            <a:r>
              <a:rPr lang="el-GR" dirty="0"/>
              <a:t> – αντιδραστήρας είναι μια συσκευή που προσπαθεί να προσομοιώσει ένα φυσιολογικό περιβάλλον με σκοπό να προωθήσει την ανάπτυξη κυττάρων ή ιστών </a:t>
            </a:r>
            <a:r>
              <a:rPr lang="en-US" dirty="0"/>
              <a:t>in vivo</a:t>
            </a:r>
            <a:r>
              <a:rPr lang="el-GR" dirty="0"/>
              <a:t>. Ένα φυσιολογικό περιβάλλον μπορεί να αποτελείται από πολλές διαφορετικές παραμέτρους, όπως η θερμοκρασία και το οξυγόνο ή η συγκέντρωση διοξειδίου του άνθρακα. Όμως μπορεί να εκτείνεται σε όλα τα είδη βιολογικών, χημικών, ή μηχανικών ερεθισμάτων. Γι’ αυτό υπάρχουν συστήματα που μπορεί να συμπεριλαμβάνουν την εφαρμογή δυνάμεων ή τάσεων στους ιστούς, ή ακόμη και ηλεκτρικού ρεύματος σε μοντέλα 2 ή 3 διαστάσεων.</a:t>
            </a:r>
            <a:endParaRPr lang="en-US" dirty="0"/>
          </a:p>
          <a:p>
            <a:r>
              <a:rPr lang="el-GR" dirty="0"/>
              <a:t>Στις ερευνητικές μονάδες, είναι τυπικό για τους </a:t>
            </a:r>
            <a:r>
              <a:rPr lang="el-GR" dirty="0" err="1" smtClean="0"/>
              <a:t>βιο</a:t>
            </a:r>
            <a:r>
              <a:rPr lang="el-GR" dirty="0" smtClean="0"/>
              <a:t>-αντιδραστήρες </a:t>
            </a:r>
            <a:r>
              <a:rPr lang="el-GR" dirty="0"/>
              <a:t>να κατασκευάζονται για να αναπαριστούν το συγκεκριμένο φυσικό περιβάλλον του ιστού που καλλιεργούν (π.χ. διάτμηση καλωδίων ή υγρών στην καλλιέργεια καρδιακών ιστών). Αρκετοί </a:t>
            </a:r>
            <a:r>
              <a:rPr lang="el-GR" dirty="0" err="1" smtClean="0"/>
              <a:t>βιο</a:t>
            </a:r>
            <a:r>
              <a:rPr lang="el-GR" dirty="0" smtClean="0"/>
              <a:t>-αντιδραστήρες </a:t>
            </a:r>
            <a:r>
              <a:rPr lang="el-GR" dirty="0"/>
              <a:t>γενικής χρήσης και ειδικών εφαρμογών είναι </a:t>
            </a:r>
            <a:r>
              <a:rPr lang="el-GR" dirty="0" smtClean="0"/>
              <a:t>εμπορικά διαθέσιμοι.</a:t>
            </a:r>
            <a:endParaRPr lang="en-US" dirty="0"/>
          </a:p>
          <a:p>
            <a:r>
              <a:rPr lang="el-GR" dirty="0"/>
              <a:t>Οι </a:t>
            </a:r>
            <a:r>
              <a:rPr lang="el-GR" dirty="0" err="1" smtClean="0"/>
              <a:t>βιο</a:t>
            </a:r>
            <a:r>
              <a:rPr lang="el-GR" dirty="0" smtClean="0"/>
              <a:t>-αντιδραστήρες </a:t>
            </a:r>
            <a:r>
              <a:rPr lang="el-GR" dirty="0"/>
              <a:t>που χρησιμοποιούνται για τρισδιάστατες κυτταρικές καλλιέργειες, είναι μικροί πλαστικοί κυλινδρικοί θάλαμοι με ρυθμιζόμενη εσωτερική υγρασία. Ειδικά σχεδιασμένοι για το σκοπό της καλλιέργειας των κυττάρων σε 3 διαστάσεις. Ο </a:t>
            </a:r>
            <a:r>
              <a:rPr lang="el-GR" dirty="0" err="1" smtClean="0"/>
              <a:t>βιο</a:t>
            </a:r>
            <a:r>
              <a:rPr lang="el-GR" dirty="0" smtClean="0"/>
              <a:t>-αντιδραστήρας </a:t>
            </a:r>
            <a:r>
              <a:rPr lang="el-GR" dirty="0"/>
              <a:t>χρησιμοποιεί </a:t>
            </a:r>
            <a:r>
              <a:rPr lang="el-GR" dirty="0" err="1" smtClean="0"/>
              <a:t>βιοενεργά</a:t>
            </a:r>
            <a:r>
              <a:rPr lang="el-GR" dirty="0" smtClean="0"/>
              <a:t> </a:t>
            </a:r>
            <a:r>
              <a:rPr lang="el-GR" dirty="0"/>
              <a:t>συνθετικά υλικά, όπως μεμβράνες από </a:t>
            </a:r>
            <a:r>
              <a:rPr lang="el-GR" dirty="0" err="1"/>
              <a:t>τερεφθαλικό</a:t>
            </a:r>
            <a:r>
              <a:rPr lang="el-GR" dirty="0"/>
              <a:t> πολυαιθυλένιο, για να περιβάλλουν τις σφαιρικά κύτταρα. Έτσι δημιουργούν ένα περιβάλλον που διατηρεί υψηλά επίπεδα θρεπτικών συστατικών. Είναι εύκολοι στο άνοιγμα και στο κλείσιμο, έτσι ώστε τα σφαιρίδια κυττάρων να μπορούν να αφαιρεθούν για εξέταση. Ο θάλαμος όμως μπορεί να διατηρήσει 100% υγρασία και μετά το </a:t>
            </a:r>
            <a:r>
              <a:rPr lang="el-GR" dirty="0" smtClean="0"/>
              <a:t>άνοιγμα</a:t>
            </a:r>
            <a:r>
              <a:rPr lang="el-GR" dirty="0"/>
              <a:t>.</a:t>
            </a:r>
            <a:endParaRPr lang="en-US" dirty="0"/>
          </a:p>
        </p:txBody>
      </p:sp>
    </p:spTree>
    <p:extLst>
      <p:ext uri="{BB962C8B-B14F-4D97-AF65-F5344CB8AC3E}">
        <p14:creationId xmlns:p14="http://schemas.microsoft.com/office/powerpoint/2010/main" val="3649819246"/>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rgbClr val="002060"/>
                </a:solidFill>
              </a:rPr>
              <a:t>Κάποιες ειδικές εφαρμογές 3/4</a:t>
            </a:r>
            <a:endParaRPr lang="en-US" dirty="0">
              <a:solidFill>
                <a:srgbClr val="002060"/>
              </a:solidFill>
            </a:endParaRPr>
          </a:p>
        </p:txBody>
      </p:sp>
      <p:sp>
        <p:nvSpPr>
          <p:cNvPr id="3" name="Θέση περιεχομένου 2"/>
          <p:cNvSpPr>
            <a:spLocks noGrp="1"/>
          </p:cNvSpPr>
          <p:nvPr>
            <p:ph idx="1"/>
          </p:nvPr>
        </p:nvSpPr>
        <p:spPr/>
        <p:txBody>
          <a:bodyPr>
            <a:normAutofit fontScale="62500" lnSpcReduction="20000"/>
          </a:bodyPr>
          <a:lstStyle/>
          <a:p>
            <a:r>
              <a:rPr lang="el-GR" b="1" dirty="0"/>
              <a:t>Παραγωγή μακρών </a:t>
            </a:r>
            <a:r>
              <a:rPr lang="el-GR" b="1" dirty="0" smtClean="0"/>
              <a:t>ινών</a:t>
            </a:r>
            <a:endParaRPr lang="en-US" dirty="0"/>
          </a:p>
          <a:p>
            <a:r>
              <a:rPr lang="el-GR" dirty="0"/>
              <a:t>Το 2013, μια ομάδα από το πανεπιστήμιο του Τόκιο ανέπτυξε ίνες φορτωμένες με κύτταρα. Έφταναν σε μήκος το 1 μέτρο και είχαν μέγεθος 100μ</a:t>
            </a:r>
            <a:r>
              <a:rPr lang="en-US" dirty="0"/>
              <a:t>m</a:t>
            </a:r>
            <a:r>
              <a:rPr lang="el-GR" dirty="0"/>
              <a:t>. Αυτές οι ίνες κατασκευάστηκαν με τη βοήθεια μιας </a:t>
            </a:r>
            <a:r>
              <a:rPr lang="el-GR" dirty="0" err="1" smtClean="0"/>
              <a:t>μικρο</a:t>
            </a:r>
            <a:r>
              <a:rPr lang="el-GR" dirty="0" smtClean="0"/>
              <a:t>-υγροσκοπικής </a:t>
            </a:r>
            <a:r>
              <a:rPr lang="el-GR" dirty="0"/>
              <a:t>συσκευής. Αυτή η συσκευή σχηματίζει μια διπλή ομοαξονική </a:t>
            </a:r>
            <a:r>
              <a:rPr lang="el-GR" dirty="0" err="1"/>
              <a:t>ελασματώδη</a:t>
            </a:r>
            <a:r>
              <a:rPr lang="el-GR" dirty="0"/>
              <a:t> ροή. Σε κάθε «στρώμα» της συσκευής τα κύτταρα σπέρνονται σε </a:t>
            </a:r>
            <a:r>
              <a:rPr lang="en-US" dirty="0"/>
              <a:t>ECM</a:t>
            </a:r>
            <a:r>
              <a:rPr lang="el-GR" dirty="0"/>
              <a:t>, υπάρχει μια θήκη </a:t>
            </a:r>
            <a:r>
              <a:rPr lang="el-GR" dirty="0" err="1"/>
              <a:t>υδρογέλης</a:t>
            </a:r>
            <a:r>
              <a:rPr lang="el-GR" dirty="0"/>
              <a:t> και τελικά ένα διάλυμα χλωριούχου νατρίου. Τα κύτταρα καλλιεργούνται εντός της θήκης </a:t>
            </a:r>
            <a:r>
              <a:rPr lang="el-GR" dirty="0" err="1"/>
              <a:t>υδρογέλης</a:t>
            </a:r>
            <a:r>
              <a:rPr lang="el-GR" dirty="0"/>
              <a:t> για αρκετές ημέρες και μετά η θήκη αφαιρείται με ίνες κυττάρων. Διάφοροι τύποι κυττάρων εισήχθησαν στον πυρήνα του </a:t>
            </a:r>
            <a:r>
              <a:rPr lang="en-US" dirty="0"/>
              <a:t>ECM</a:t>
            </a:r>
            <a:r>
              <a:rPr lang="el-GR" dirty="0"/>
              <a:t>, συμπεριλαμβανομένων μυϊκών κυττάρων, επιθηλιακών κυττάρων και ινών από νευρικά και επιθηλιακά κύτταρα. Η ομάδα </a:t>
            </a:r>
            <a:r>
              <a:rPr lang="el-GR" dirty="0" smtClean="0"/>
              <a:t>έδειξε </a:t>
            </a:r>
            <a:r>
              <a:rPr lang="el-GR" dirty="0"/>
              <a:t>ότι αυτές οι ίνες μπορούν να υφανθούν μαζί για να σχηματίσουν ιστούς ή όργανα σε ένα μηχανισμό παρόμοιο με την ύφανση ρούχων. Οι ινώδεις μορφολογίες είναι ανώτερες στο ότι παρέχουν μια εναλλακτική στη συμβατική κατασκευή ικριωμάτων. Πολλά όργανα (όπως οι μύες) αποτελούνται από ινώδη κύτταρα.</a:t>
            </a:r>
            <a:endParaRPr lang="en-US" dirty="0"/>
          </a:p>
          <a:p>
            <a:endParaRPr lang="en-US" dirty="0"/>
          </a:p>
        </p:txBody>
      </p:sp>
    </p:spTree>
    <p:extLst>
      <p:ext uri="{BB962C8B-B14F-4D97-AF65-F5344CB8AC3E}">
        <p14:creationId xmlns:p14="http://schemas.microsoft.com/office/powerpoint/2010/main" val="58949040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smtClean="0">
                <a:solidFill>
                  <a:srgbClr val="002060"/>
                </a:solidFill>
              </a:rPr>
              <a:t>Κάποιες ειδικές εφαρμογές 4/4</a:t>
            </a:r>
            <a:endParaRPr lang="en-US" sz="4000" dirty="0">
              <a:solidFill>
                <a:srgbClr val="002060"/>
              </a:solidFill>
            </a:endParaRPr>
          </a:p>
        </p:txBody>
      </p:sp>
      <p:sp>
        <p:nvSpPr>
          <p:cNvPr id="3" name="Θέση περιεχομένου 2"/>
          <p:cNvSpPr>
            <a:spLocks noGrp="1"/>
          </p:cNvSpPr>
          <p:nvPr>
            <p:ph idx="1"/>
          </p:nvPr>
        </p:nvSpPr>
        <p:spPr>
          <a:xfrm>
            <a:off x="457200" y="1600200"/>
            <a:ext cx="8229600" cy="5105400"/>
          </a:xfrm>
        </p:spPr>
        <p:txBody>
          <a:bodyPr>
            <a:normAutofit fontScale="55000" lnSpcReduction="20000"/>
          </a:bodyPr>
          <a:lstStyle/>
          <a:p>
            <a:r>
              <a:rPr lang="el-GR" b="1" dirty="0" err="1"/>
              <a:t>Βιο</a:t>
            </a:r>
            <a:r>
              <a:rPr lang="el-GR" b="1" dirty="0"/>
              <a:t> – τεχνητά </a:t>
            </a:r>
            <a:r>
              <a:rPr lang="el-GR" b="1" dirty="0" smtClean="0"/>
              <a:t>όργανα</a:t>
            </a:r>
            <a:endParaRPr lang="en-US" dirty="0"/>
          </a:p>
          <a:p>
            <a:r>
              <a:rPr lang="el-GR" dirty="0"/>
              <a:t>Ένα άρθρο </a:t>
            </a:r>
            <a:r>
              <a:rPr lang="el-GR" dirty="0" smtClean="0"/>
              <a:t>στους </a:t>
            </a:r>
            <a:r>
              <a:rPr lang="en-US" dirty="0" smtClean="0"/>
              <a:t>New </a:t>
            </a:r>
            <a:r>
              <a:rPr lang="en-US" dirty="0"/>
              <a:t>York Times</a:t>
            </a:r>
            <a:r>
              <a:rPr lang="el-GR" dirty="0"/>
              <a:t> </a:t>
            </a:r>
            <a:r>
              <a:rPr lang="el-GR" dirty="0" smtClean="0"/>
              <a:t>είχε τον τίτλο</a:t>
            </a:r>
            <a:r>
              <a:rPr lang="en-US" dirty="0"/>
              <a:t> </a:t>
            </a:r>
            <a:r>
              <a:rPr lang="el-GR" dirty="0"/>
              <a:t>: «Μια πρωτοπορία</a:t>
            </a:r>
            <a:r>
              <a:rPr lang="en-US" dirty="0"/>
              <a:t> </a:t>
            </a:r>
            <a:r>
              <a:rPr lang="el-GR" dirty="0"/>
              <a:t>: Όργανα κατά παραγγελία από τα ίδια τα κύτταρα του σώματος». </a:t>
            </a:r>
            <a:endParaRPr lang="el-GR" dirty="0" smtClean="0"/>
          </a:p>
          <a:p>
            <a:r>
              <a:rPr lang="el-GR" dirty="0" smtClean="0"/>
              <a:t>Αναγνώριζε </a:t>
            </a:r>
            <a:r>
              <a:rPr lang="el-GR" dirty="0"/>
              <a:t>την πρώτη εγχείρηση της αναγεννητικής ιατρικής, που ήταν η μεταμόσχευση ενός </a:t>
            </a:r>
            <a:r>
              <a:rPr lang="el-GR" dirty="0" err="1"/>
              <a:t>βιο</a:t>
            </a:r>
            <a:r>
              <a:rPr lang="el-GR" dirty="0"/>
              <a:t> – τεχνητού οργάνου. Σε αυτή την περίπτωση ήταν μια τραχεία και πραγματοποιήθηκε στο ινστιτούτο </a:t>
            </a:r>
            <a:r>
              <a:rPr lang="en-US" dirty="0" err="1"/>
              <a:t>Karolinska</a:t>
            </a:r>
            <a:r>
              <a:rPr lang="el-GR" dirty="0"/>
              <a:t> της Σουηδίας. Ο στόχος είναι να κατασκευαστούν πιο σύνθετα όργανα, όπως η καρδιά, το συκώτι και τα νεφρά. </a:t>
            </a:r>
            <a:endParaRPr lang="el-GR" dirty="0" smtClean="0"/>
          </a:p>
          <a:p>
            <a:r>
              <a:rPr lang="el-GR" dirty="0" smtClean="0"/>
              <a:t>Το </a:t>
            </a:r>
            <a:r>
              <a:rPr lang="el-GR" dirty="0"/>
              <a:t>2011 ένας ασθενής χρειαζόταν μια νέα τραχεία. Ο </a:t>
            </a:r>
            <a:r>
              <a:rPr lang="el-GR" dirty="0" err="1"/>
              <a:t>δρ</a:t>
            </a:r>
            <a:r>
              <a:rPr lang="el-GR" dirty="0"/>
              <a:t>. </a:t>
            </a:r>
            <a:r>
              <a:rPr lang="en-US" dirty="0" err="1"/>
              <a:t>Macchiarini</a:t>
            </a:r>
            <a:r>
              <a:rPr lang="el-GR" dirty="0"/>
              <a:t> του το πρότεινε λέγοντάς του ότι αυτή η επέμβαση είχε πραγματοποιηθεί ως τότε μόνο σε γουρούνια. Στην εγχείρηση χρησιμοποιήθηκαν βλαστικά κύτταρα και ένα ικρίωμα, που μπορούσε να δημιουργήσει ένα ολόκληρο τεχνητό όργανο. Ο γιατρός πήρε κύτταρα από τον μυελό των οστών του ασθενούς. Με ένα συνθετικό ικρίωμα, το έσταξαν (σχεδόν ράντισαν), αναφέρει το άρθρο της εφημερίδας. </a:t>
            </a:r>
            <a:endParaRPr lang="el-GR" dirty="0" smtClean="0"/>
          </a:p>
          <a:p>
            <a:r>
              <a:rPr lang="el-GR" dirty="0" smtClean="0"/>
              <a:t>Αυτό </a:t>
            </a:r>
            <a:r>
              <a:rPr lang="el-GR" dirty="0"/>
              <a:t>συνεχίζεται μέχρι τα ανθρώπινα κύτταρα να αναγεννηθούν από μόνα τους και να σχηματίσουν το όργανο. Αυτού του είδους η επέμβαση βοηθά στο να ξεπεραστούν ορισμένα από τα προβλήματα του οργάνου από δότη. Αυτό γιατί τα κύτταρα προέρχονται από τον ίδιο τον ασθενή και επομένως δεν υπάρχει φόβος απόρριψης του μοσχεύματος. </a:t>
            </a:r>
            <a:endParaRPr lang="el-GR" dirty="0" smtClean="0"/>
          </a:p>
          <a:p>
            <a:r>
              <a:rPr lang="el-GR" dirty="0" smtClean="0"/>
              <a:t>Υπάρχει </a:t>
            </a:r>
            <a:r>
              <a:rPr lang="el-GR" dirty="0"/>
              <a:t>η φιλοδοξία να κατασκευάζονται όργανα χωρίς το συνθετικό ικρίωμα. Αυτός είναι ο στόχος της μηχανικής των ιστών σήμερα.</a:t>
            </a:r>
            <a:endParaRPr lang="en-US" dirty="0"/>
          </a:p>
        </p:txBody>
      </p:sp>
    </p:spTree>
    <p:extLst>
      <p:ext uri="{BB962C8B-B14F-4D97-AF65-F5344CB8AC3E}">
        <p14:creationId xmlns:p14="http://schemas.microsoft.com/office/powerpoint/2010/main" val="38918898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b="1" dirty="0" smtClean="0">
                <a:solidFill>
                  <a:srgbClr val="002060"/>
                </a:solidFill>
              </a:rPr>
              <a:t>Γενικές αρχές 3/3</a:t>
            </a:r>
            <a:endParaRPr lang="en-US" dirty="0"/>
          </a:p>
        </p:txBody>
      </p:sp>
      <p:sp>
        <p:nvSpPr>
          <p:cNvPr id="3" name="Θέση περιεχομένου 2"/>
          <p:cNvSpPr>
            <a:spLocks noGrp="1"/>
          </p:cNvSpPr>
          <p:nvPr>
            <p:ph idx="1"/>
          </p:nvPr>
        </p:nvSpPr>
        <p:spPr>
          <a:xfrm>
            <a:off x="457200" y="1600200"/>
            <a:ext cx="8458200" cy="5181600"/>
          </a:xfrm>
        </p:spPr>
        <p:txBody>
          <a:bodyPr>
            <a:normAutofit fontScale="70000" lnSpcReduction="20000"/>
          </a:bodyPr>
          <a:lstStyle/>
          <a:p>
            <a:r>
              <a:rPr lang="el-GR" dirty="0"/>
              <a:t>Α</a:t>
            </a:r>
            <a:r>
              <a:rPr lang="el-GR" dirty="0" smtClean="0"/>
              <a:t>ποτελεί </a:t>
            </a:r>
            <a:r>
              <a:rPr lang="el-GR" dirty="0"/>
              <a:t>ένα διεπιστημονικό πεδίο, στα πλαίσια του οποίου εφαρμόζονται οι αρχές της Μηχανικής και των Επιστημών Υγείας για την ανάπτυξη δομών υποκατάστασης που διαφυλάσσουν, διατηρούν και βελτιώνουν τις λειτουργίες ιστών ή και ενός ολοκλήρου οργάνου. </a:t>
            </a:r>
            <a:endParaRPr lang="el-GR" dirty="0" smtClean="0"/>
          </a:p>
          <a:p>
            <a:r>
              <a:rPr lang="el-GR" dirty="0" smtClean="0"/>
              <a:t>Η </a:t>
            </a:r>
            <a:r>
              <a:rPr lang="el-GR" dirty="0"/>
              <a:t>κατανόηση και η εφαρμογή των βιολογικών αρχών, που προσδιορίζουν τη λειτουργία των έμβιων οντοτήτων σε όλα τα επίπεδα οργάνωσης, για την ανάπτυξη τεχνητών υποκατάστατων (</a:t>
            </a:r>
            <a:r>
              <a:rPr lang="en-US" dirty="0" err="1"/>
              <a:t>Biomimetics</a:t>
            </a:r>
            <a:r>
              <a:rPr lang="el-GR" dirty="0"/>
              <a:t>), αποτελεί μία από τις κατευθύνσεις της </a:t>
            </a:r>
            <a:r>
              <a:rPr lang="el-GR" dirty="0" err="1"/>
              <a:t>Ιστομηχανικής</a:t>
            </a:r>
            <a:r>
              <a:rPr lang="el-GR" dirty="0"/>
              <a:t>. </a:t>
            </a:r>
            <a:endParaRPr lang="el-GR" dirty="0" smtClean="0"/>
          </a:p>
          <a:p>
            <a:r>
              <a:rPr lang="el-GR" dirty="0" smtClean="0"/>
              <a:t>Ο </a:t>
            </a:r>
            <a:r>
              <a:rPr lang="el-GR" dirty="0"/>
              <a:t>όρος «Λειτουργική </a:t>
            </a:r>
            <a:r>
              <a:rPr lang="el-GR" dirty="0" err="1"/>
              <a:t>Ιστομηχανική</a:t>
            </a:r>
            <a:r>
              <a:rPr lang="el-GR" dirty="0"/>
              <a:t>» αποδίδεται στους </a:t>
            </a:r>
            <a:r>
              <a:rPr lang="en-US" dirty="0"/>
              <a:t>Van Mow</a:t>
            </a:r>
            <a:r>
              <a:rPr lang="el-GR" dirty="0"/>
              <a:t> και </a:t>
            </a:r>
            <a:r>
              <a:rPr lang="en-US" dirty="0" err="1"/>
              <a:t>Savio</a:t>
            </a:r>
            <a:r>
              <a:rPr lang="en-US" dirty="0"/>
              <a:t> Woo</a:t>
            </a:r>
            <a:r>
              <a:rPr lang="el-GR" dirty="0"/>
              <a:t>. Στις μελέτες αυτών των επιστημόνων βασίστηκε η αξιολόγηση της λειτουργικότητας των αναπτυσσόμενων – στο εργαστήριο – τεχνητών ιστών σε σύγκριση με αυτή των φυσιολογικών ιστών. </a:t>
            </a:r>
            <a:endParaRPr lang="el-GR" dirty="0" smtClean="0"/>
          </a:p>
          <a:p>
            <a:r>
              <a:rPr lang="el-GR" dirty="0" smtClean="0"/>
              <a:t>Οι </a:t>
            </a:r>
            <a:r>
              <a:rPr lang="el-GR" dirty="0"/>
              <a:t>τεχνητοί ιστοί σχηματίζονται με τη χρήση ενός εκμαγείου, το οποίο συνήθως περιέχει ανθρώπινα κύτταρα πριν από την εισαγωγή του στο σώμα του ασθενούς.</a:t>
            </a:r>
            <a:endParaRPr lang="en-US" dirty="0"/>
          </a:p>
        </p:txBody>
      </p:sp>
    </p:spTree>
    <p:extLst>
      <p:ext uri="{BB962C8B-B14F-4D97-AF65-F5344CB8AC3E}">
        <p14:creationId xmlns:p14="http://schemas.microsoft.com/office/powerpoint/2010/main" val="252282318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solidFill>
                  <a:srgbClr val="002060"/>
                </a:solidFill>
              </a:rPr>
              <a:t>Γενικά συμπεράσματα</a:t>
            </a:r>
            <a:endParaRPr lang="en-US" sz="3600" b="1" dirty="0">
              <a:solidFill>
                <a:srgbClr val="002060"/>
              </a:solidFill>
            </a:endParaRPr>
          </a:p>
        </p:txBody>
      </p:sp>
      <p:sp>
        <p:nvSpPr>
          <p:cNvPr id="3" name="Θέση περιεχομένου 2"/>
          <p:cNvSpPr>
            <a:spLocks noGrp="1"/>
          </p:cNvSpPr>
          <p:nvPr>
            <p:ph idx="1"/>
          </p:nvPr>
        </p:nvSpPr>
        <p:spPr/>
        <p:txBody>
          <a:bodyPr>
            <a:normAutofit fontScale="55000" lnSpcReduction="20000"/>
          </a:bodyPr>
          <a:lstStyle/>
          <a:p>
            <a:r>
              <a:rPr lang="el-GR" dirty="0"/>
              <a:t>Η επισκευή, αποκατάσταση και ανάπλαση ανθρώπινων </a:t>
            </a:r>
            <a:r>
              <a:rPr lang="el-GR" dirty="0" smtClean="0"/>
              <a:t>οργάνων και ιστών </a:t>
            </a:r>
            <a:r>
              <a:rPr lang="el-GR" dirty="0"/>
              <a:t>ήταν</a:t>
            </a:r>
            <a:br>
              <a:rPr lang="el-GR" dirty="0"/>
            </a:br>
            <a:r>
              <a:rPr lang="el-GR" dirty="0"/>
              <a:t>κάποτε ιδέα στο πλαίσιο της επιστημονικής φαντασίας. Γίνεται όμως πλέον</a:t>
            </a:r>
            <a:br>
              <a:rPr lang="el-GR" dirty="0"/>
            </a:br>
            <a:r>
              <a:rPr lang="el-GR" dirty="0"/>
              <a:t>πραγματικότητα. </a:t>
            </a:r>
            <a:endParaRPr lang="el-GR" dirty="0" smtClean="0"/>
          </a:p>
          <a:p>
            <a:r>
              <a:rPr lang="el-GR" dirty="0" smtClean="0"/>
              <a:t>Αξιοποιώντας </a:t>
            </a:r>
            <a:r>
              <a:rPr lang="el-GR" dirty="0"/>
              <a:t>τις δυνατότητες της θεραπείας βλαστικών</a:t>
            </a:r>
            <a:br>
              <a:rPr lang="el-GR" dirty="0"/>
            </a:br>
            <a:r>
              <a:rPr lang="el-GR" dirty="0"/>
              <a:t>κυττάρων και της αναγεννητικής ιατρικής, θα έχουμε ριζικές νέες θεραπείες</a:t>
            </a:r>
            <a:br>
              <a:rPr lang="el-GR" dirty="0"/>
            </a:br>
            <a:r>
              <a:rPr lang="el-GR" dirty="0"/>
              <a:t>για σοβαρές παθήσεις όπως τα καρδιαγγειακά νοσήματα, τα εγκεφαλικά</a:t>
            </a:r>
            <a:br>
              <a:rPr lang="el-GR" dirty="0"/>
            </a:br>
            <a:r>
              <a:rPr lang="el-GR" dirty="0"/>
              <a:t>επεισόδια, οι </a:t>
            </a:r>
            <a:r>
              <a:rPr lang="el-GR" dirty="0" err="1"/>
              <a:t>νευροεκφυλιστικές</a:t>
            </a:r>
            <a:r>
              <a:rPr lang="el-GR" dirty="0"/>
              <a:t> ασθένειες, η τύφλωση και ο </a:t>
            </a:r>
            <a:r>
              <a:rPr lang="el-GR" dirty="0" smtClean="0"/>
              <a:t>διαβήτης.</a:t>
            </a:r>
          </a:p>
          <a:p>
            <a:r>
              <a:rPr lang="en-US" dirty="0" smtClean="0"/>
              <a:t>H</a:t>
            </a:r>
            <a:r>
              <a:rPr lang="el-GR" dirty="0" smtClean="0"/>
              <a:t> </a:t>
            </a:r>
            <a:r>
              <a:rPr lang="el-GR" dirty="0"/>
              <a:t>αναγεννητική ιατρική αφορά στη δημιουργία ζωντανών, λειτουργικών ιστών</a:t>
            </a:r>
            <a:br>
              <a:rPr lang="el-GR" dirty="0"/>
            </a:br>
            <a:r>
              <a:rPr lang="el-GR" dirty="0"/>
              <a:t>για την επιδιόρθωση ή αντικατάσταση ιστών ή οργάνων που έχουν υποστεί</a:t>
            </a:r>
            <a:br>
              <a:rPr lang="el-GR" dirty="0"/>
            </a:br>
            <a:r>
              <a:rPr lang="el-GR" dirty="0"/>
              <a:t>βλάβη ή εκφυλισμό. </a:t>
            </a:r>
            <a:endParaRPr lang="el-GR" dirty="0" smtClean="0"/>
          </a:p>
          <a:p>
            <a:r>
              <a:rPr lang="el-GR" dirty="0" smtClean="0"/>
              <a:t>Εν κατακλείδι, παραδείγματα </a:t>
            </a:r>
            <a:r>
              <a:rPr lang="el-GR" dirty="0"/>
              <a:t>νοσημάτων που αποτελούν θεραπευτικούς</a:t>
            </a:r>
            <a:br>
              <a:rPr lang="el-GR" dirty="0"/>
            </a:br>
            <a:r>
              <a:rPr lang="el-GR" dirty="0"/>
              <a:t>στόχους της αναγεννητικής ιατρικής είναι ο διαβήτης, η οστεοαρθρίτιδα,</a:t>
            </a:r>
            <a:br>
              <a:rPr lang="el-GR" dirty="0"/>
            </a:br>
            <a:r>
              <a:rPr lang="el-GR" dirty="0"/>
              <a:t>εκφυλιστικά νοσήματα της καρδιάς και του νευρικού συστήματος, αλλά και</a:t>
            </a:r>
            <a:br>
              <a:rPr lang="el-GR" dirty="0"/>
            </a:br>
            <a:r>
              <a:rPr lang="el-GR" dirty="0"/>
              <a:t>σοβαρά τραύματα οστών, εγκαύματα </a:t>
            </a:r>
            <a:r>
              <a:rPr lang="el-GR" dirty="0" smtClean="0"/>
              <a:t>κ.α.</a:t>
            </a:r>
          </a:p>
          <a:p>
            <a:r>
              <a:rPr lang="el-GR" dirty="0" smtClean="0"/>
              <a:t>Ένας νέος δρόμος που πολλά υπόσχεται είναι ανοιχτός πια.</a:t>
            </a:r>
            <a:endParaRPr lang="en-US" dirty="0"/>
          </a:p>
        </p:txBody>
      </p:sp>
    </p:spTree>
    <p:extLst>
      <p:ext uri="{BB962C8B-B14F-4D97-AF65-F5344CB8AC3E}">
        <p14:creationId xmlns:p14="http://schemas.microsoft.com/office/powerpoint/2010/main" val="181351998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descr="http://4.bp.blogspot.com/-Z1JukgGFYnk/UaDA-7mxzRI/AAAAAAAAAC0/MwhSJVA0MT4/s1600/%CE%B1%CF%81%CF%87%CE%B5%CE%AF%CE%BF+%CE%BB%CE%AE%CF%88%CE%B7%CF%82+(1).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09600" y="609600"/>
            <a:ext cx="8305800" cy="5486400"/>
          </a:xfrm>
          <a:prstGeom prst="rect">
            <a:avLst/>
          </a:prstGeom>
          <a:noFill/>
          <a:ln>
            <a:noFill/>
          </a:ln>
        </p:spPr>
      </p:pic>
    </p:spTree>
    <p:extLst>
      <p:ext uri="{BB962C8B-B14F-4D97-AF65-F5344CB8AC3E}">
        <p14:creationId xmlns:p14="http://schemas.microsoft.com/office/powerpoint/2010/main" val="3203321686"/>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Θέση περιεχομένου 3" descr="http://1.bp.blogspot.com/-9A6X0a9NoHg/UaDCB9T6IsI/AAAAAAAAADE/GOCkGfGZz0M/s1600/burn2.jpg">
            <a:hlinkClick r:id="rId2"/>
          </p:cNvPr>
          <p:cNvPicPr>
            <a:picLocks noGrp="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685800" y="533400"/>
            <a:ext cx="8153400" cy="5943599"/>
          </a:xfrm>
          <a:prstGeom prst="rect">
            <a:avLst/>
          </a:prstGeom>
          <a:noFill/>
          <a:ln>
            <a:noFill/>
          </a:ln>
        </p:spPr>
      </p:pic>
    </p:spTree>
    <p:extLst>
      <p:ext uri="{BB962C8B-B14F-4D97-AF65-F5344CB8AC3E}">
        <p14:creationId xmlns:p14="http://schemas.microsoft.com/office/powerpoint/2010/main" val="31503094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274638"/>
            <a:ext cx="8229600" cy="3763962"/>
          </a:xfrm>
        </p:spPr>
        <p:txBody>
          <a:bodyPr>
            <a:normAutofit/>
          </a:bodyPr>
          <a:lstStyle/>
          <a:p>
            <a:r>
              <a:rPr lang="el-GR" sz="6000" b="1" dirty="0" smtClean="0">
                <a:solidFill>
                  <a:srgbClr val="002060"/>
                </a:solidFill>
              </a:rPr>
              <a:t>ευχαριστώ</a:t>
            </a:r>
            <a:endParaRPr lang="en-US" sz="6000" b="1" dirty="0">
              <a:solidFill>
                <a:srgbClr val="002060"/>
              </a:solidFill>
            </a:endParaRPr>
          </a:p>
        </p:txBody>
      </p:sp>
    </p:spTree>
    <p:extLst>
      <p:ext uri="{BB962C8B-B14F-4D97-AF65-F5344CB8AC3E}">
        <p14:creationId xmlns:p14="http://schemas.microsoft.com/office/powerpoint/2010/main" val="35387184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solidFill>
                  <a:srgbClr val="002060"/>
                </a:solidFill>
              </a:rPr>
              <a:t>Επουλωτική διαδικασία</a:t>
            </a:r>
            <a:endParaRPr lang="en-US" sz="3600" b="1" dirty="0">
              <a:solidFill>
                <a:srgbClr val="002060"/>
              </a:solidFill>
            </a:endParaRPr>
          </a:p>
        </p:txBody>
      </p:sp>
      <p:sp>
        <p:nvSpPr>
          <p:cNvPr id="3" name="Θέση περιεχομένου 2"/>
          <p:cNvSpPr>
            <a:spLocks noGrp="1"/>
          </p:cNvSpPr>
          <p:nvPr>
            <p:ph idx="1"/>
          </p:nvPr>
        </p:nvSpPr>
        <p:spPr>
          <a:xfrm>
            <a:off x="457200" y="1600200"/>
            <a:ext cx="8229600" cy="4648200"/>
          </a:xfrm>
        </p:spPr>
        <p:txBody>
          <a:bodyPr>
            <a:normAutofit fontScale="62500" lnSpcReduction="20000"/>
          </a:bodyPr>
          <a:lstStyle/>
          <a:p>
            <a:r>
              <a:rPr lang="el-GR" dirty="0"/>
              <a:t>Φυσιολογικά, η σύσταση της </a:t>
            </a:r>
            <a:r>
              <a:rPr lang="el-GR" dirty="0" err="1"/>
              <a:t>εξωκυττάριας</a:t>
            </a:r>
            <a:r>
              <a:rPr lang="el-GR" dirty="0"/>
              <a:t> ουσίας ποικίλλει από ιστό σε ιστό. Το </a:t>
            </a:r>
            <a:r>
              <a:rPr lang="el-GR" dirty="0" err="1"/>
              <a:t>εξωκυττάριο</a:t>
            </a:r>
            <a:r>
              <a:rPr lang="el-GR" dirty="0"/>
              <a:t> υγρό ενισχύει την επουλωτική διαδικασία του οργανισμού, καθώς περιέχει απαραίτητες δομικές και λειτουργικές πρωτεΐνες (π.χ. διάφοροι τύποι κολλαγόνου, αυξητικοί παράγοντες, δομικά μόρια). </a:t>
            </a:r>
            <a:endParaRPr lang="el-GR" dirty="0" smtClean="0"/>
          </a:p>
          <a:p>
            <a:r>
              <a:rPr lang="el-GR" dirty="0" smtClean="0"/>
              <a:t>Επίσης</a:t>
            </a:r>
            <a:r>
              <a:rPr lang="el-GR" dirty="0"/>
              <a:t>, ουσίες του </a:t>
            </a:r>
            <a:r>
              <a:rPr lang="el-GR" dirty="0" err="1"/>
              <a:t>εξωκυττάριου</a:t>
            </a:r>
            <a:r>
              <a:rPr lang="el-GR" dirty="0"/>
              <a:t> υγρού, οι οποίες παράγονται κατά τη διαδικασία της επούλωσης, συμβάλλουν στην άμυνα έναντι των μικροβίων και στη δέσμευση δομικών μορίων για την αποκατάσταση της βλάβης. </a:t>
            </a:r>
            <a:endParaRPr lang="el-GR" dirty="0" smtClean="0"/>
          </a:p>
          <a:p>
            <a:r>
              <a:rPr lang="el-GR" dirty="0" smtClean="0"/>
              <a:t>Το </a:t>
            </a:r>
            <a:r>
              <a:rPr lang="el-GR" dirty="0" err="1"/>
              <a:t>εξωκυττάριο</a:t>
            </a:r>
            <a:r>
              <a:rPr lang="el-GR" dirty="0"/>
              <a:t> υγρό έχει χρησιμοποιηθεί για τη δημιουργία βιολογικών εκμαγείων στα πλαίσια της </a:t>
            </a:r>
            <a:r>
              <a:rPr lang="el-GR" dirty="0" err="1"/>
              <a:t>Ιστομηχανικής</a:t>
            </a:r>
            <a:r>
              <a:rPr lang="el-GR" dirty="0"/>
              <a:t>. Προϊόντα, που περιέχουν </a:t>
            </a:r>
            <a:r>
              <a:rPr lang="el-GR" dirty="0" err="1"/>
              <a:t>εξωκυττάριο</a:t>
            </a:r>
            <a:r>
              <a:rPr lang="el-GR" dirty="0"/>
              <a:t> υγρό, αναπτύσσονται για την αντιμετώπιση των συνδεσμικών κακώσεων και της ακράτειας των ούρων. Όμως, σήμερα, τα προϊόντα αυτά αξιοποιούνται κυρίως για την υποβοήθηση της επούλωσης σοβαρών δερματικών βλαβών, όπως είναι τα εγκαύματα δευτέρου βαθμού και τα χρόνια έλκη σε έδαφος σακχαρώδους διαβήτη.</a:t>
            </a:r>
            <a:endParaRPr lang="en-US" dirty="0"/>
          </a:p>
        </p:txBody>
      </p:sp>
    </p:spTree>
    <p:extLst>
      <p:ext uri="{BB962C8B-B14F-4D97-AF65-F5344CB8AC3E}">
        <p14:creationId xmlns:p14="http://schemas.microsoft.com/office/powerpoint/2010/main" val="1699264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4000" b="1" dirty="0" smtClean="0">
                <a:solidFill>
                  <a:srgbClr val="002060"/>
                </a:solidFill>
              </a:rPr>
              <a:t>Υποβοήθηση</a:t>
            </a:r>
            <a:endParaRPr lang="en-US" sz="4000" b="1" dirty="0">
              <a:solidFill>
                <a:srgbClr val="002060"/>
              </a:solidFill>
            </a:endParaRPr>
          </a:p>
        </p:txBody>
      </p:sp>
      <p:sp>
        <p:nvSpPr>
          <p:cNvPr id="3" name="Θέση περιεχομένου 2"/>
          <p:cNvSpPr>
            <a:spLocks noGrp="1"/>
          </p:cNvSpPr>
          <p:nvPr>
            <p:ph idx="1"/>
          </p:nvPr>
        </p:nvSpPr>
        <p:spPr>
          <a:xfrm>
            <a:off x="457200" y="1600200"/>
            <a:ext cx="8229600" cy="4876800"/>
          </a:xfrm>
        </p:spPr>
        <p:txBody>
          <a:bodyPr>
            <a:normAutofit fontScale="62500" lnSpcReduction="20000"/>
          </a:bodyPr>
          <a:lstStyle/>
          <a:p>
            <a:r>
              <a:rPr lang="el-GR" dirty="0"/>
              <a:t>Στον χώρο της Αναγεννητικής Ιατρικής, η εφαρμογή των σχετικών </a:t>
            </a:r>
            <a:r>
              <a:rPr lang="el-GR" b="1" dirty="0"/>
              <a:t>ιατρικών συσκευών </a:t>
            </a:r>
            <a:r>
              <a:rPr lang="el-GR" dirty="0"/>
              <a:t>γίνεται σε βραχυχρόνια ή μακροχρόνια βάση, ανάλογα με τον σκοπό. Για παράδειγμα, όσον αφορά τους καρδιολογικούς ασθενείς, η συσκευή κοιλιακής υποβοήθησης χρησιμοποιείται για περιορισμένο χρονικό διάστημα. Καθώς βελτιώνεται η τεχνογνωσία, οι ερευνητές αισιοδοξούν ότι θα μπορέσουν να αναπτύξουν περισσότερες συσκευές υποβοήθησης για όργανα, που παρουσιάζουν ανεπάρκεια. </a:t>
            </a:r>
            <a:endParaRPr lang="el-GR" dirty="0" smtClean="0"/>
          </a:p>
          <a:p>
            <a:r>
              <a:rPr lang="el-GR" dirty="0" smtClean="0"/>
              <a:t>Επίσης</a:t>
            </a:r>
            <a:r>
              <a:rPr lang="el-GR" dirty="0"/>
              <a:t>, σε διάφορα ερευνητικά κέντρα μελετάται η δημιουργία </a:t>
            </a:r>
            <a:r>
              <a:rPr lang="el-GR" b="1" dirty="0"/>
              <a:t>τεχνητών οργάνων</a:t>
            </a:r>
            <a:r>
              <a:rPr lang="el-GR" dirty="0"/>
              <a:t>, με σκοπό την υποκατάσταση ιστών που έχουν υποστεί βλάβη ή καταστραφεί. Τα όργανα αυτά είτε είναι συνθετικές συσκευές (πλήρως τεχνητά όργανα), είτε αποτελούνται από συνθετικά και κυτταρικά τμήματα (</a:t>
            </a:r>
            <a:r>
              <a:rPr lang="el-GR" dirty="0" err="1"/>
              <a:t>βιοϋβριδικά</a:t>
            </a:r>
            <a:r>
              <a:rPr lang="el-GR" dirty="0"/>
              <a:t> όργανα). </a:t>
            </a:r>
            <a:endParaRPr lang="el-GR" dirty="0" smtClean="0"/>
          </a:p>
          <a:p>
            <a:r>
              <a:rPr lang="el-GR" dirty="0" smtClean="0"/>
              <a:t>Δεδομένης </a:t>
            </a:r>
            <a:r>
              <a:rPr lang="el-GR" dirty="0"/>
              <a:t>της σχετικής ανεπάρκειας των μοσχευμάτων όλων των τύπων, αυτές οι συσκευές και τα τεχνητά όργανα μπορούν να επιτρέψουν την επιβίωση των ασθενών, έως ότου βρεθεί ένα συμβατό μόσχευμα. Μάλιστα, σε ορισμένες περιπτώσεις, θα ήταν δυνατό να αποτελέσουν και οριστική θεραπεία.</a:t>
            </a:r>
            <a:endParaRPr lang="en-US" dirty="0"/>
          </a:p>
          <a:p>
            <a:pPr marL="0" indent="0">
              <a:buNone/>
            </a:pPr>
            <a:endParaRPr lang="en-US" dirty="0"/>
          </a:p>
        </p:txBody>
      </p:sp>
    </p:spTree>
    <p:extLst>
      <p:ext uri="{BB962C8B-B14F-4D97-AF65-F5344CB8AC3E}">
        <p14:creationId xmlns:p14="http://schemas.microsoft.com/office/powerpoint/2010/main" val="1568810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smtClean="0">
                <a:solidFill>
                  <a:srgbClr val="002060"/>
                </a:solidFill>
              </a:rPr>
              <a:t>Ορισμοί </a:t>
            </a:r>
            <a:r>
              <a:rPr lang="el-GR" sz="3600" b="1" dirty="0" err="1" smtClean="0">
                <a:solidFill>
                  <a:srgbClr val="002060"/>
                </a:solidFill>
              </a:rPr>
              <a:t>ιστομηχανικής</a:t>
            </a:r>
            <a:endParaRPr lang="en-US" sz="3600" b="1" dirty="0">
              <a:solidFill>
                <a:srgbClr val="002060"/>
              </a:solidFill>
            </a:endParaRPr>
          </a:p>
        </p:txBody>
      </p:sp>
      <p:sp>
        <p:nvSpPr>
          <p:cNvPr id="3" name="Θέση περιεχομένου 2"/>
          <p:cNvSpPr>
            <a:spLocks noGrp="1"/>
          </p:cNvSpPr>
          <p:nvPr>
            <p:ph idx="1"/>
          </p:nvPr>
        </p:nvSpPr>
        <p:spPr/>
        <p:txBody>
          <a:bodyPr>
            <a:normAutofit fontScale="70000" lnSpcReduction="20000"/>
          </a:bodyPr>
          <a:lstStyle/>
          <a:p>
            <a:r>
              <a:rPr lang="el-GR" dirty="0"/>
              <a:t>Ένας ευρύτατα εφαρμοσμένος ορισμός της μηχανικής των ιστών, όπως διατυπώθηκε από τον </a:t>
            </a:r>
            <a:r>
              <a:rPr lang="en-US" dirty="0"/>
              <a:t>Langer</a:t>
            </a:r>
            <a:r>
              <a:rPr lang="el-GR" dirty="0"/>
              <a:t> και τον </a:t>
            </a:r>
            <a:r>
              <a:rPr lang="en-US" dirty="0"/>
              <a:t>Vacanti</a:t>
            </a:r>
            <a:r>
              <a:rPr lang="el-GR" dirty="0"/>
              <a:t> είναι ότι</a:t>
            </a:r>
            <a:r>
              <a:rPr lang="en-US" dirty="0"/>
              <a:t> </a:t>
            </a:r>
            <a:r>
              <a:rPr lang="el-GR" dirty="0"/>
              <a:t>: «…αποτελεί ένα διεπιστημονικό πεδίο που εφαρμόζει τις αρχές της μηχανικής των επιστημών της ζωής προς την κατεύθυνση της ανάπτυξης βιολογικών υποκατάστατων που επαναφέρουν, διατηρούν ή βελτιώνουν τη λειτουργία των ιστών ή ενός ολόκληρου οργάνου». </a:t>
            </a:r>
            <a:endParaRPr lang="el-GR" dirty="0" smtClean="0"/>
          </a:p>
          <a:p>
            <a:r>
              <a:rPr lang="el-GR" dirty="0" smtClean="0"/>
              <a:t>Η </a:t>
            </a:r>
            <a:r>
              <a:rPr lang="el-GR" dirty="0"/>
              <a:t>μηχανική των ιστών έχει ορισθεί επίσης ως</a:t>
            </a:r>
            <a:r>
              <a:rPr lang="en-US" dirty="0"/>
              <a:t> </a:t>
            </a:r>
            <a:r>
              <a:rPr lang="el-GR" dirty="0"/>
              <a:t>: «…η κατανόηση των αρχών της ανάπτυξης των ιστών και η εφαρμογή τους για την παραγωγή λειτουργικών υποκατάστατων ιστών για κλινική χρήση</a:t>
            </a:r>
            <a:r>
              <a:rPr lang="el-GR" dirty="0" smtClean="0"/>
              <a:t>».</a:t>
            </a:r>
          </a:p>
          <a:p>
            <a:r>
              <a:rPr lang="el-GR" dirty="0" smtClean="0"/>
              <a:t>Μια </a:t>
            </a:r>
            <a:r>
              <a:rPr lang="el-GR" dirty="0"/>
              <a:t>περαιτέρω περιγραφή λέει ότι</a:t>
            </a:r>
            <a:r>
              <a:rPr lang="en-US" dirty="0"/>
              <a:t> </a:t>
            </a:r>
            <a:r>
              <a:rPr lang="el-GR" dirty="0"/>
              <a:t>: «..η υποκείμενη θεωρία της μηχανικής των ιστών είναι ότι η εφαρμογή της φυσικής βιολογίας του συστήματος θα επιτρέψει για μεγαλύτερες επιτυχίες στην ανάπτυξη θεραπευτικών μεθόδων που σκοπεύουν στην αντικατάσταση, επιδιόρθωση, διατήρηση και στη βελτίωση της λειτουργίας των </a:t>
            </a:r>
            <a:r>
              <a:rPr lang="el-GR" dirty="0" smtClean="0"/>
              <a:t>ιστών».</a:t>
            </a:r>
            <a:endParaRPr lang="en-US" dirty="0"/>
          </a:p>
        </p:txBody>
      </p:sp>
    </p:spTree>
    <p:extLst>
      <p:ext uri="{BB962C8B-B14F-4D97-AF65-F5344CB8AC3E}">
        <p14:creationId xmlns:p14="http://schemas.microsoft.com/office/powerpoint/2010/main" val="32407226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600" b="1" dirty="0" err="1" smtClean="0">
                <a:solidFill>
                  <a:srgbClr val="002060"/>
                </a:solidFill>
              </a:rPr>
              <a:t>Εξελήξεις</a:t>
            </a:r>
            <a:endParaRPr lang="en-US" sz="3600" b="1" dirty="0">
              <a:solidFill>
                <a:srgbClr val="002060"/>
              </a:solidFill>
            </a:endParaRPr>
          </a:p>
        </p:txBody>
      </p:sp>
      <p:sp>
        <p:nvSpPr>
          <p:cNvPr id="3" name="Θέση περιεχομένου 2"/>
          <p:cNvSpPr>
            <a:spLocks noGrp="1"/>
          </p:cNvSpPr>
          <p:nvPr>
            <p:ph idx="1"/>
          </p:nvPr>
        </p:nvSpPr>
        <p:spPr/>
        <p:txBody>
          <a:bodyPr>
            <a:normAutofit fontScale="62500" lnSpcReduction="20000"/>
          </a:bodyPr>
          <a:lstStyle/>
          <a:p>
            <a:r>
              <a:rPr lang="el-GR" dirty="0"/>
              <a:t>Δυναμικές εξελίξεις στο διεπιστημονικό πεδίο της μηχανικής των ιστών απέφεραν ένα νέο σύνολο εξαρτημάτων αντικατάστασης των ιστών και μεθόδους εφαρμογής τους. </a:t>
            </a:r>
            <a:endParaRPr lang="el-GR" dirty="0" smtClean="0"/>
          </a:p>
          <a:p>
            <a:r>
              <a:rPr lang="el-GR" dirty="0" smtClean="0"/>
              <a:t>Έχουν </a:t>
            </a:r>
            <a:r>
              <a:rPr lang="el-GR" dirty="0"/>
              <a:t>γίνει επιστημονικές πρόοδοι στα </a:t>
            </a:r>
            <a:r>
              <a:rPr lang="el-GR" dirty="0" err="1"/>
              <a:t>βιο</a:t>
            </a:r>
            <a:r>
              <a:rPr lang="el-GR" dirty="0"/>
              <a:t> – υλικά, στα </a:t>
            </a:r>
            <a:r>
              <a:rPr lang="el-GR" dirty="0" err="1"/>
              <a:t>βλαστοκύτταρα</a:t>
            </a:r>
            <a:r>
              <a:rPr lang="el-GR" dirty="0"/>
              <a:t>, στους παράγοντες διαφοροποίησης και ανάπτυξης και στα </a:t>
            </a:r>
            <a:r>
              <a:rPr lang="el-GR" dirty="0" err="1"/>
              <a:t>βιομιμητικά</a:t>
            </a:r>
            <a:r>
              <a:rPr lang="el-GR" dirty="0"/>
              <a:t> περιβάλλοντα. Δ</a:t>
            </a:r>
            <a:r>
              <a:rPr lang="el-GR" dirty="0" smtClean="0"/>
              <a:t>ημιουργήθηκαν </a:t>
            </a:r>
            <a:r>
              <a:rPr lang="el-GR" dirty="0"/>
              <a:t>μοναδικές ευκαιρίες για την κατασκευή ιστών στο εργαστήριο από συνδυασμούς μηχανικών </a:t>
            </a:r>
            <a:r>
              <a:rPr lang="el-GR" dirty="0" err="1"/>
              <a:t>εξωκυτταρικών</a:t>
            </a:r>
            <a:r>
              <a:rPr lang="el-GR" dirty="0"/>
              <a:t> καλουπιών (ικριωμάτων), κυττάρων και βιολογικά ενεργών </a:t>
            </a:r>
            <a:r>
              <a:rPr lang="el-GR" dirty="0" smtClean="0"/>
              <a:t>μορίων.</a:t>
            </a:r>
          </a:p>
          <a:p>
            <a:r>
              <a:rPr lang="el-GR" dirty="0" smtClean="0"/>
              <a:t>Μεταξύ </a:t>
            </a:r>
            <a:r>
              <a:rPr lang="el-GR" dirty="0"/>
              <a:t>των </a:t>
            </a:r>
            <a:r>
              <a:rPr lang="el-GR" dirty="0" smtClean="0"/>
              <a:t>προκλήσεων </a:t>
            </a:r>
            <a:r>
              <a:rPr lang="el-GR" dirty="0"/>
              <a:t>που αντιμετωπίζει σήμερα η μηχανική των ιστών, είναι η ανάγκη για πιο σύνθετη λειτουργικότητα. Επίσης και για λειτουργική και </a:t>
            </a:r>
            <a:r>
              <a:rPr lang="el-GR" dirty="0" smtClean="0"/>
              <a:t>βιομηχανική </a:t>
            </a:r>
            <a:r>
              <a:rPr lang="el-GR" dirty="0"/>
              <a:t>σταθερότητα στους εργαστηριακούς ιστούς που προορίζονται για μεταμόσχευση. Η συνεχιζόμενη επιτυχία της μηχανικής των ιστών και η τελική ανάπτυξη αληθινών υποκατάστατων των ανθρώπινων μελών – οργάνων, θα προκύψει από την σύγκλιση των μηχανικής και των ερευνητικών προόδων στους ιστούς, στα ικριώματα, στους αυξητικούς παράγοντες, στα </a:t>
            </a:r>
            <a:r>
              <a:rPr lang="el-GR" dirty="0" err="1"/>
              <a:t>βλαστοκύτταρα</a:t>
            </a:r>
            <a:r>
              <a:rPr lang="el-GR" dirty="0"/>
              <a:t>, στην βιολογία της ανάπτυξης, στην επιστήμη των υλικών και στην </a:t>
            </a:r>
            <a:r>
              <a:rPr lang="el-GR" dirty="0" err="1"/>
              <a:t>βιο</a:t>
            </a:r>
            <a:r>
              <a:rPr lang="el-GR" dirty="0"/>
              <a:t> </a:t>
            </a:r>
            <a:r>
              <a:rPr lang="el-GR" dirty="0" smtClean="0"/>
              <a:t>πληροφορική</a:t>
            </a:r>
            <a:r>
              <a:rPr lang="el-GR" dirty="0"/>
              <a:t>.</a:t>
            </a:r>
            <a:endParaRPr lang="en-US" dirty="0"/>
          </a:p>
          <a:p>
            <a:endParaRPr lang="en-US" dirty="0"/>
          </a:p>
        </p:txBody>
      </p:sp>
    </p:spTree>
    <p:extLst>
      <p:ext uri="{BB962C8B-B14F-4D97-AF65-F5344CB8AC3E}">
        <p14:creationId xmlns:p14="http://schemas.microsoft.com/office/powerpoint/2010/main" val="410682658"/>
      </p:ext>
    </p:extLst>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195</TotalTime>
  <Words>6941</Words>
  <Application>Microsoft Office PowerPoint</Application>
  <PresentationFormat>Προβολή στην οθόνη (4:3)</PresentationFormat>
  <Paragraphs>244</Paragraphs>
  <Slides>53</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53</vt:i4>
      </vt:variant>
    </vt:vector>
  </HeadingPairs>
  <TitlesOfParts>
    <vt:vector size="54" baseType="lpstr">
      <vt:lpstr>Θέμα του Office</vt:lpstr>
      <vt:lpstr>Αναγεννητική Ιατρική-Οι αρχές</vt:lpstr>
      <vt:lpstr>Εισαγωγή</vt:lpstr>
      <vt:lpstr>Γενικές αρχές 1/3</vt:lpstr>
      <vt:lpstr>Γενικές αρχές 2/3</vt:lpstr>
      <vt:lpstr>Γενικές αρχές 3/3</vt:lpstr>
      <vt:lpstr>Επουλωτική διαδικασία</vt:lpstr>
      <vt:lpstr>Υποβοήθηση</vt:lpstr>
      <vt:lpstr>Ορισμοί ιστομηχανικής</vt:lpstr>
      <vt:lpstr>Εξελήξεις</vt:lpstr>
      <vt:lpstr>Μερικά υλικά και πρόοδοι</vt:lpstr>
      <vt:lpstr>Ικριώματα</vt:lpstr>
      <vt:lpstr>Υλικά 1/4</vt:lpstr>
      <vt:lpstr>Υλικά 2/4</vt:lpstr>
      <vt:lpstr>Υλικά 3/4</vt:lpstr>
      <vt:lpstr>Κυτταρικές θεραπείες</vt:lpstr>
      <vt:lpstr>Βλαστικά κύτταρα 1/3</vt:lpstr>
      <vt:lpstr>Βλαστικά κύτταρα 2/3</vt:lpstr>
      <vt:lpstr>Βλαστικά κύτταρα 3/3</vt:lpstr>
      <vt:lpstr>Περιβάλλον 1/2</vt:lpstr>
      <vt:lpstr>Περιβάλλον 2/2</vt:lpstr>
      <vt:lpstr>Τεχνητοί ιστοί 1/5</vt:lpstr>
      <vt:lpstr>Τεχνητοί ιστοί 2/5</vt:lpstr>
      <vt:lpstr>Τεχνητοί ιστοί 3/5</vt:lpstr>
      <vt:lpstr>Τεχνητοί ιστοί 4/5</vt:lpstr>
      <vt:lpstr>Τεχνητοί ιστοί 5/5</vt:lpstr>
      <vt:lpstr>Μυοσκελετικό Σύστημα-Δέρμα 1/4</vt:lpstr>
      <vt:lpstr>Μυοσκελετικό Σύστημα – Δέρμα 2/4</vt:lpstr>
      <vt:lpstr>Μυοσκελετικό Σύστημα – Δέρμα 3/4</vt:lpstr>
      <vt:lpstr>Μυοσκελετικό Σύστημα – Δέρμα 4/4</vt:lpstr>
      <vt:lpstr>Καρδιαγγειακό Σύστημα 1/3  </vt:lpstr>
      <vt:lpstr>Καρδιαγγειακό Σύστημα 2/3 </vt:lpstr>
      <vt:lpstr>Καρδιαγγειακό Σύστημα 3/3 </vt:lpstr>
      <vt:lpstr>Αναπνευστικό Σύστημα 1/2</vt:lpstr>
      <vt:lpstr>Αναπνευστικό Σύστημα 2/2</vt:lpstr>
      <vt:lpstr>Ήπαρ </vt:lpstr>
      <vt:lpstr>Πάγκρεας 1/4  </vt:lpstr>
      <vt:lpstr>Πάγκρεας 2/4  </vt:lpstr>
      <vt:lpstr>Πάγκρεας 3/4 </vt:lpstr>
      <vt:lpstr>Πάγκρεας 4/4 </vt:lpstr>
      <vt:lpstr> Νευρικό Σύστημα – Αισθητήρια Όργανα 1/2  </vt:lpstr>
      <vt:lpstr>Νευρικό Σύστημα – Αισθητήρια Όργανα 2/2 </vt:lpstr>
      <vt:lpstr>Ουροποιητικό Σύστημα</vt:lpstr>
      <vt:lpstr> Νεοπλασματικά Νοσήματα 1/2   </vt:lpstr>
      <vt:lpstr> Νεοπλασματικά Νοσήματα 2/2   </vt:lpstr>
      <vt:lpstr>Αναπαραγωγικό Σύστημα  </vt:lpstr>
      <vt:lpstr>Κάποιες ειδικές εφαρμογές 1/4</vt:lpstr>
      <vt:lpstr>Κάποιες ειδικές εφαρμογές 2/4</vt:lpstr>
      <vt:lpstr>Κάποιες ειδικές εφαρμογές 3/4</vt:lpstr>
      <vt:lpstr>Κάποιες ειδικές εφαρμογές 4/4</vt:lpstr>
      <vt:lpstr>Γενικά συμπεράσματα</vt:lpstr>
      <vt:lpstr>Παρουσίαση του PowerPoint</vt:lpstr>
      <vt:lpstr>Παρουσίαση του PowerPoint</vt:lpstr>
      <vt:lpstr>ευχαριστώ</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Maria</dc:creator>
  <cp:lastModifiedBy>Maria</cp:lastModifiedBy>
  <cp:revision>41</cp:revision>
  <dcterms:created xsi:type="dcterms:W3CDTF">2017-06-20T17:13:30Z</dcterms:created>
  <dcterms:modified xsi:type="dcterms:W3CDTF">2017-06-20T20:29:04Z</dcterms:modified>
</cp:coreProperties>
</file>