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8B224-31F9-4F08-8934-30807CF4CA30}" type="datetimeFigureOut">
              <a:rPr lang="el-GR" smtClean="0"/>
              <a:t>8/11/2021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9E4FE-B89F-48B2-B726-B1CDF7C9E1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996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09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A72E-089E-4480-9F68-1EA257A05011}" type="datetime1">
              <a:rPr lang="el-GR" smtClean="0"/>
              <a:t>8/11/2021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6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90A9F-3090-4FE8-8684-F229B178E6AA}" type="datetime1">
              <a:rPr lang="el-GR" smtClean="0"/>
              <a:t>8/11/2021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887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75D7D-ED32-4869-B411-7A3819A5E1BC}" type="datetime1">
              <a:rPr lang="el-GR" smtClean="0"/>
              <a:t>8/11/2021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939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193D-4B81-4DF1-B17F-74A728273E59}" type="datetime1">
              <a:rPr lang="el-GR" smtClean="0"/>
              <a:t>8/11/2021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DCD2-72E9-430E-8E0C-AF8657BB1C70}" type="datetime1">
              <a:rPr lang="el-GR" smtClean="0"/>
              <a:t>8/11/2021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40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48DE-83EB-4750-AF56-3135ADB220DE}" type="datetime1">
              <a:rPr lang="el-GR" smtClean="0"/>
              <a:t>8/11/2021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873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CCC-A86F-40A7-A223-0AC9D9DDF3AD}" type="datetime1">
              <a:rPr lang="el-GR" smtClean="0"/>
              <a:t>8/11/2021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149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F6E7-CB32-41D7-A188-1C4E49895854}" type="datetime1">
              <a:rPr lang="el-GR" smtClean="0"/>
              <a:t>8/11/2021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59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801F-33B4-4969-90E1-0E4B48E3329E}" type="datetime1">
              <a:rPr lang="el-GR" smtClean="0"/>
              <a:t>8/11/2021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5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E941-956A-4E3C-BC2F-CC43E039E2A0}" type="datetime1">
              <a:rPr lang="el-GR" smtClean="0"/>
              <a:t>8/11/2021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18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F73B-1227-4DED-8094-202D3DA99575}" type="datetime1">
              <a:rPr lang="el-GR" smtClean="0"/>
              <a:t>8/11/2021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14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5D100-3A08-4BEB-B268-E4F60EF45F15}" type="datetime1">
              <a:rPr lang="el-GR" smtClean="0"/>
              <a:t>8/11/2021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0FD20-68DA-44D5-AEBF-CB921C200F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09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5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54.png"/><Relationship Id="rId7" Type="http://schemas.openxmlformats.org/officeDocument/2006/relationships/image" Target="../media/image61.png"/><Relationship Id="rId12" Type="http://schemas.openxmlformats.org/officeDocument/2006/relationships/image" Target="../media/image7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9.png"/><Relationship Id="rId5" Type="http://schemas.openxmlformats.org/officeDocument/2006/relationships/image" Target="../media/image56.png"/><Relationship Id="rId10" Type="http://schemas.openxmlformats.org/officeDocument/2006/relationships/image" Target="../media/image68.png"/><Relationship Id="rId4" Type="http://schemas.openxmlformats.org/officeDocument/2006/relationships/image" Target="../media/image55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6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/>
              <a:t>ΠΑΡΑΔΕΙΓΜΑΤΑ</a:t>
            </a:r>
          </a:p>
          <a:p>
            <a:pPr algn="ctr"/>
            <a:r>
              <a:rPr lang="el-GR" altLang="el-GR" sz="2000" b="1" dirty="0">
                <a:latin typeface="Calibri" panose="020F0502020204030204" pitchFamily="34" charset="0"/>
              </a:rPr>
              <a:t>03-11-2021 / 04-11-2021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194580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225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883E3D0-9475-411F-AF6E-270D7BE6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1436" y="6356350"/>
            <a:ext cx="732364" cy="365125"/>
          </a:xfrm>
        </p:spPr>
        <p:txBody>
          <a:bodyPr/>
          <a:lstStyle/>
          <a:p>
            <a:fld id="{C1F0FD20-68DA-44D5-AEBF-CB921C200F75}" type="slidenum">
              <a:rPr lang="el-GR" smtClean="0"/>
              <a:t>10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>
                <a:extLst>
                  <a:ext uri="{FF2B5EF4-FFF2-40B4-BE49-F238E27FC236}">
                    <a16:creationId xmlns:a16="http://schemas.microsoft.com/office/drawing/2014/main" id="{8BABB7A2-3F13-4D89-B1BC-ECD9E9EEE27D}"/>
                  </a:ext>
                </a:extLst>
              </p:cNvPr>
              <p:cNvSpPr/>
              <p:nvPr/>
            </p:nvSpPr>
            <p:spPr>
              <a:xfrm>
                <a:off x="367862" y="286094"/>
                <a:ext cx="6387662" cy="1593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u="sng" dirty="0"/>
                  <a:t>ΚΑΤΑΣΤΑΣΗ 1</a:t>
                </a:r>
                <a:r>
                  <a:rPr lang="en-US" b="1" u="sng" dirty="0"/>
                  <a:t>/2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1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𝑏𝑎𝑟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(      )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+273,15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,15 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Ορθογώνιο 4">
                <a:extLst>
                  <a:ext uri="{FF2B5EF4-FFF2-40B4-BE49-F238E27FC236}">
                    <a16:creationId xmlns:a16="http://schemas.microsoft.com/office/drawing/2014/main" id="{8BABB7A2-3F13-4D89-B1BC-ECD9E9EEE2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62" y="286094"/>
                <a:ext cx="6387662" cy="1593641"/>
              </a:xfrm>
              <a:prstGeom prst="rect">
                <a:avLst/>
              </a:prstGeom>
              <a:blipFill>
                <a:blip r:embed="rId2"/>
                <a:stretch>
                  <a:fillRect l="-763" t="-2299" b="-229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Εικόνα 5">
            <a:extLst>
              <a:ext uri="{FF2B5EF4-FFF2-40B4-BE49-F238E27FC236}">
                <a16:creationId xmlns:a16="http://schemas.microsoft.com/office/drawing/2014/main" id="{E89099CA-3144-4E29-89B2-3A759268E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189" y="1497170"/>
            <a:ext cx="266891" cy="2749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C93F71-A930-4FE2-9DB5-1BA159211137}"/>
                  </a:ext>
                </a:extLst>
              </p:cNvPr>
              <p:cNvSpPr txBox="1"/>
              <p:nvPr/>
            </p:nvSpPr>
            <p:spPr>
              <a:xfrm>
                <a:off x="309353" y="1879735"/>
                <a:ext cx="5494005" cy="987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287(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855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C93F71-A930-4FE2-9DB5-1BA159211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53" y="1879735"/>
                <a:ext cx="5494005" cy="987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>
                <a:extLst>
                  <a:ext uri="{FF2B5EF4-FFF2-40B4-BE49-F238E27FC236}">
                    <a16:creationId xmlns:a16="http://schemas.microsoft.com/office/drawing/2014/main" id="{F01D4E21-0CE4-4777-ABD1-7BECA9B8F622}"/>
                  </a:ext>
                </a:extLst>
              </p:cNvPr>
              <p:cNvSpPr/>
              <p:nvPr/>
            </p:nvSpPr>
            <p:spPr>
              <a:xfrm>
                <a:off x="309353" y="3216605"/>
                <a:ext cx="6096000" cy="10396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l-GR" b="1" u="sng" dirty="0"/>
                  <a:t>ΚΑΤΑΣΤΑΣΗ 2</a:t>
                </a:r>
                <a:endParaRPr lang="en-US" b="1" u="sng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7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𝑏𝑎𝑟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Ορθογώνιο 7">
                <a:extLst>
                  <a:ext uri="{FF2B5EF4-FFF2-40B4-BE49-F238E27FC236}">
                    <a16:creationId xmlns:a16="http://schemas.microsoft.com/office/drawing/2014/main" id="{F01D4E21-0CE4-4777-ABD1-7BECA9B8F6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53" y="3216605"/>
                <a:ext cx="6096000" cy="1039644"/>
              </a:xfrm>
              <a:prstGeom prst="rect">
                <a:avLst/>
              </a:prstGeom>
              <a:blipFill>
                <a:blip r:embed="rId5"/>
                <a:stretch>
                  <a:fillRect l="-900" t="-3529" b="-35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67836D7-AAD7-4651-A568-A7D1D6FEA3D4}"/>
              </a:ext>
            </a:extLst>
          </p:cNvPr>
          <p:cNvSpPr txBox="1"/>
          <p:nvPr/>
        </p:nvSpPr>
        <p:spPr>
          <a:xfrm>
            <a:off x="263316" y="4396287"/>
            <a:ext cx="2422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Από ΠΙΝΑΚΑ – σελ. 347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8BC1DE-78B4-4E9A-A691-FD7AC40AC817}"/>
                  </a:ext>
                </a:extLst>
              </p:cNvPr>
              <p:cNvSpPr txBox="1"/>
              <p:nvPr/>
            </p:nvSpPr>
            <p:spPr>
              <a:xfrm>
                <a:off x="342004" y="5186866"/>
                <a:ext cx="1575624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8BC1DE-78B4-4E9A-A691-FD7AC40AC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04" y="5186866"/>
                <a:ext cx="1575624" cy="5652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8AC1B8A0-7C95-4E1C-B692-9D1313F88208}"/>
              </a:ext>
            </a:extLst>
          </p:cNvPr>
          <p:cNvCxnSpPr/>
          <p:nvPr/>
        </p:nvCxnSpPr>
        <p:spPr>
          <a:xfrm flipH="1">
            <a:off x="764628" y="4666593"/>
            <a:ext cx="576561" cy="606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Βέλος: Δεξιό 14">
            <a:extLst>
              <a:ext uri="{FF2B5EF4-FFF2-40B4-BE49-F238E27FC236}">
                <a16:creationId xmlns:a16="http://schemas.microsoft.com/office/drawing/2014/main" id="{19F58779-422F-4B3D-AA8D-7C40B42CCD6E}"/>
              </a:ext>
            </a:extLst>
          </p:cNvPr>
          <p:cNvSpPr/>
          <p:nvPr/>
        </p:nvSpPr>
        <p:spPr>
          <a:xfrm>
            <a:off x="2726344" y="5639256"/>
            <a:ext cx="202834" cy="163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9CFD78-F4B2-45E4-99AE-DF2D0CAFAF9F}"/>
                  </a:ext>
                </a:extLst>
              </p:cNvPr>
              <p:cNvSpPr txBox="1"/>
              <p:nvPr/>
            </p:nvSpPr>
            <p:spPr>
              <a:xfrm>
                <a:off x="2929178" y="5248636"/>
                <a:ext cx="3051605" cy="781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=520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9CFD78-F4B2-45E4-99AE-DF2D0CAFA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178" y="5248636"/>
                <a:ext cx="3051605" cy="7812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28FC48DE-F174-4339-99D1-40C3E243E91D}"/>
              </a:ext>
            </a:extLst>
          </p:cNvPr>
          <p:cNvSpPr txBox="1"/>
          <p:nvPr/>
        </p:nvSpPr>
        <p:spPr>
          <a:xfrm>
            <a:off x="309353" y="6209297"/>
            <a:ext cx="1240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 = 1,402</a:t>
            </a:r>
            <a:endParaRPr lang="el-GR" dirty="0"/>
          </a:p>
        </p:txBody>
      </p:sp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80A08045-BBF3-49EC-B1D4-D66F1E627AB2}"/>
              </a:ext>
            </a:extLst>
          </p:cNvPr>
          <p:cNvSpPr/>
          <p:nvPr/>
        </p:nvSpPr>
        <p:spPr>
          <a:xfrm>
            <a:off x="125952" y="5924876"/>
            <a:ext cx="2600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/>
              <a:t>Από ΠΙΝΑΚΑ </a:t>
            </a:r>
            <a:r>
              <a:rPr lang="en-US" u="sng" dirty="0"/>
              <a:t>3 </a:t>
            </a:r>
            <a:r>
              <a:rPr lang="el-GR" u="sng" dirty="0"/>
              <a:t>– σελ. 34</a:t>
            </a:r>
            <a:r>
              <a:rPr lang="en-US" u="sng" dirty="0"/>
              <a:t>1</a:t>
            </a:r>
            <a:r>
              <a:rPr lang="el-GR" u="sng" dirty="0"/>
              <a:t> </a:t>
            </a:r>
          </a:p>
        </p:txBody>
      </p: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014F7D36-885A-42A4-823C-4D6F7208C6A4}"/>
              </a:ext>
            </a:extLst>
          </p:cNvPr>
          <p:cNvCxnSpPr>
            <a:stCxn id="9" idx="3"/>
          </p:cNvCxnSpPr>
          <p:nvPr/>
        </p:nvCxnSpPr>
        <p:spPr>
          <a:xfrm>
            <a:off x="2685951" y="4580953"/>
            <a:ext cx="0" cy="1997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4">
            <a:extLst>
              <a:ext uri="{FF2B5EF4-FFF2-40B4-BE49-F238E27FC236}">
                <a16:creationId xmlns:a16="http://schemas.microsoft.com/office/drawing/2014/main" id="{F249DCFE-1D41-43FE-84DE-ACC06DBC7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178" y="6423496"/>
            <a:ext cx="76922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</p:spTree>
    <p:extLst>
      <p:ext uri="{BB962C8B-B14F-4D97-AF65-F5344CB8AC3E}">
        <p14:creationId xmlns:p14="http://schemas.microsoft.com/office/powerpoint/2010/main" val="2362861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1785AF-6B8E-4C1B-9ACB-F43CBD9F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11</a:t>
            </a:fld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B0975E-E063-49D1-8594-2E85EA70B226}"/>
              </a:ext>
            </a:extLst>
          </p:cNvPr>
          <p:cNvSpPr txBox="1"/>
          <p:nvPr/>
        </p:nvSpPr>
        <p:spPr>
          <a:xfrm>
            <a:off x="536028" y="275897"/>
            <a:ext cx="4075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ΥΠΟΛΟΓΙΣΜΟΣ ΤΕΧΝΙΚΟΥ ΕΡΓΟΥ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>
                <a:extLst>
                  <a:ext uri="{FF2B5EF4-FFF2-40B4-BE49-F238E27FC236}">
                    <a16:creationId xmlns:a16="http://schemas.microsoft.com/office/drawing/2014/main" id="{E17A7322-BB4D-4528-AAB0-39A37AF7120C}"/>
                  </a:ext>
                </a:extLst>
              </p:cNvPr>
              <p:cNvSpPr/>
              <p:nvPr/>
            </p:nvSpPr>
            <p:spPr>
              <a:xfrm>
                <a:off x="433551" y="865531"/>
                <a:ext cx="225876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 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Ορθογώνιο 6">
                <a:extLst>
                  <a:ext uri="{FF2B5EF4-FFF2-40B4-BE49-F238E27FC236}">
                    <a16:creationId xmlns:a16="http://schemas.microsoft.com/office/drawing/2014/main" id="{E17A7322-BB4D-4528-AAB0-39A37AF71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51" y="865531"/>
                <a:ext cx="2258760" cy="381515"/>
              </a:xfrm>
              <a:prstGeom prst="rect">
                <a:avLst/>
              </a:prstGeom>
              <a:blipFill>
                <a:blip r:embed="rId2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>
                <a:extLst>
                  <a:ext uri="{FF2B5EF4-FFF2-40B4-BE49-F238E27FC236}">
                    <a16:creationId xmlns:a16="http://schemas.microsoft.com/office/drawing/2014/main" id="{EEBD010A-720B-4BF7-BCF4-BEA6A56B913B}"/>
                  </a:ext>
                </a:extLst>
              </p:cNvPr>
              <p:cNvSpPr/>
              <p:nvPr/>
            </p:nvSpPr>
            <p:spPr>
              <a:xfrm>
                <a:off x="433551" y="2150422"/>
                <a:ext cx="3548664" cy="8735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∙[1−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Ορθογώνιο 7">
                <a:extLst>
                  <a:ext uri="{FF2B5EF4-FFF2-40B4-BE49-F238E27FC236}">
                    <a16:creationId xmlns:a16="http://schemas.microsoft.com/office/drawing/2014/main" id="{EEBD010A-720B-4BF7-BCF4-BEA6A56B91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51" y="2150422"/>
                <a:ext cx="3548664" cy="8735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0340ED2B-2EA9-48D6-9EA6-E0FDE7B20BCB}"/>
              </a:ext>
            </a:extLst>
          </p:cNvPr>
          <p:cNvCxnSpPr/>
          <p:nvPr/>
        </p:nvCxnSpPr>
        <p:spPr>
          <a:xfrm>
            <a:off x="1876097" y="1247046"/>
            <a:ext cx="697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CCB4E02E-B506-4BAA-81AE-50FE9836B709}"/>
              </a:ext>
            </a:extLst>
          </p:cNvPr>
          <p:cNvCxnSpPr/>
          <p:nvPr/>
        </p:nvCxnSpPr>
        <p:spPr>
          <a:xfrm flipH="1">
            <a:off x="977462" y="1247046"/>
            <a:ext cx="1230421" cy="124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7EA2B8-879B-4A26-806D-3B6BAFAA1526}"/>
              </a:ext>
            </a:extLst>
          </p:cNvPr>
          <p:cNvSpPr txBox="1"/>
          <p:nvPr/>
        </p:nvSpPr>
        <p:spPr>
          <a:xfrm>
            <a:off x="869731" y="1868999"/>
            <a:ext cx="123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Σελ.   </a:t>
            </a:r>
            <a:r>
              <a:rPr lang="en-US" dirty="0"/>
              <a:t>120</a:t>
            </a:r>
            <a:endParaRPr lang="el-GR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E7ED71-40C3-41FD-BBCE-0A731E26AED8}"/>
              </a:ext>
            </a:extLst>
          </p:cNvPr>
          <p:cNvSpPr txBox="1"/>
          <p:nvPr/>
        </p:nvSpPr>
        <p:spPr>
          <a:xfrm>
            <a:off x="2573721" y="3120751"/>
            <a:ext cx="2049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 </a:t>
            </a:r>
            <a:r>
              <a:rPr lang="en-US" dirty="0"/>
              <a:t>=</a:t>
            </a:r>
            <a:r>
              <a:rPr lang="el-GR" dirty="0"/>
              <a:t> γ = 1,402</a:t>
            </a:r>
          </a:p>
        </p:txBody>
      </p: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BB9C1913-1601-460B-B19F-03569FB14613}"/>
              </a:ext>
            </a:extLst>
          </p:cNvPr>
          <p:cNvCxnSpPr/>
          <p:nvPr/>
        </p:nvCxnSpPr>
        <p:spPr>
          <a:xfrm>
            <a:off x="4256690" y="865531"/>
            <a:ext cx="0" cy="2624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Βέλος: Δεξιό 20">
            <a:extLst>
              <a:ext uri="{FF2B5EF4-FFF2-40B4-BE49-F238E27FC236}">
                <a16:creationId xmlns:a16="http://schemas.microsoft.com/office/drawing/2014/main" id="{AD68B6E6-CDB5-4C36-8AAC-9EF940BC8247}"/>
              </a:ext>
            </a:extLst>
          </p:cNvPr>
          <p:cNvSpPr/>
          <p:nvPr/>
        </p:nvSpPr>
        <p:spPr>
          <a:xfrm>
            <a:off x="4327634" y="2150422"/>
            <a:ext cx="295604" cy="879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>
                <a:extLst>
                  <a:ext uri="{FF2B5EF4-FFF2-40B4-BE49-F238E27FC236}">
                    <a16:creationId xmlns:a16="http://schemas.microsoft.com/office/drawing/2014/main" id="{58801205-E151-434D-9D3F-7C9399E76B4E}"/>
                  </a:ext>
                </a:extLst>
              </p:cNvPr>
              <p:cNvSpPr/>
              <p:nvPr/>
            </p:nvSpPr>
            <p:spPr>
              <a:xfrm>
                <a:off x="4731765" y="1959664"/>
                <a:ext cx="286982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 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− 222,745 </m:t>
                      </m:r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" name="Ορθογώνιο 21">
                <a:extLst>
                  <a:ext uri="{FF2B5EF4-FFF2-40B4-BE49-F238E27FC236}">
                    <a16:creationId xmlns:a16="http://schemas.microsoft.com/office/drawing/2014/main" id="{58801205-E151-434D-9D3F-7C9399E76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765" y="1959664"/>
                <a:ext cx="2869825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D2ED854E-8E58-4619-B0F4-8921DB5282C6}"/>
              </a:ext>
            </a:extLst>
          </p:cNvPr>
          <p:cNvSpPr txBox="1"/>
          <p:nvPr/>
        </p:nvSpPr>
        <p:spPr>
          <a:xfrm>
            <a:off x="536028" y="4264572"/>
            <a:ext cx="85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ΙΣΧΥΣ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85F0866-1DB1-4F1D-A98F-9F27AD2AF4E4}"/>
                  </a:ext>
                </a:extLst>
              </p:cNvPr>
              <p:cNvSpPr txBox="1"/>
              <p:nvPr/>
            </p:nvSpPr>
            <p:spPr>
              <a:xfrm>
                <a:off x="582642" y="4633904"/>
                <a:ext cx="1876765" cy="2891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́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en-US" dirty="0"/>
                        <m:t>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 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85F0866-1DB1-4F1D-A98F-9F27AD2AF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42" y="4633904"/>
                <a:ext cx="1876765" cy="289182"/>
              </a:xfrm>
              <a:prstGeom prst="rect">
                <a:avLst/>
              </a:prstGeom>
              <a:blipFill>
                <a:blip r:embed="rId5"/>
                <a:stretch>
                  <a:fillRect t="-20833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>
                <a:extLst>
                  <a:ext uri="{FF2B5EF4-FFF2-40B4-BE49-F238E27FC236}">
                    <a16:creationId xmlns:a16="http://schemas.microsoft.com/office/drawing/2014/main" id="{DB868099-2048-4DB0-B671-F760691E5301}"/>
                  </a:ext>
                </a:extLst>
              </p:cNvPr>
              <p:cNvSpPr/>
              <p:nvPr/>
            </p:nvSpPr>
            <p:spPr>
              <a:xfrm>
                <a:off x="4812581" y="2923902"/>
                <a:ext cx="2294667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 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́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 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1,2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5" name="Ορθογώνιο 24">
                <a:extLst>
                  <a:ext uri="{FF2B5EF4-FFF2-40B4-BE49-F238E27FC236}">
                    <a16:creationId xmlns:a16="http://schemas.microsoft.com/office/drawing/2014/main" id="{DB868099-2048-4DB0-B671-F760691E5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581" y="2923902"/>
                <a:ext cx="2294667" cy="381515"/>
              </a:xfrm>
              <a:prstGeom prst="rect">
                <a:avLst/>
              </a:prstGeom>
              <a:blipFill>
                <a:blip r:embed="rId6"/>
                <a:stretch>
                  <a:fillRect l="-796" t="-4839" b="-112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1DE30E6-8424-4818-B6D2-0F3F53DDBA05}"/>
                  </a:ext>
                </a:extLst>
              </p:cNvPr>
              <p:cNvSpPr txBox="1"/>
              <p:nvPr/>
            </p:nvSpPr>
            <p:spPr>
              <a:xfrm>
                <a:off x="4812581" y="3552584"/>
                <a:ext cx="1491306" cy="2848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́"/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acc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=(</m:t>
                      </m:r>
                      <m:acc>
                        <m:accPr>
                          <m:chr m:val="́"/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)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1DE30E6-8424-4818-B6D2-0F3F53DDBA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581" y="3552584"/>
                <a:ext cx="1491306" cy="284886"/>
              </a:xfrm>
              <a:prstGeom prst="rect">
                <a:avLst/>
              </a:prstGeom>
              <a:blipFill>
                <a:blip r:embed="rId7"/>
                <a:stretch>
                  <a:fillRect t="-27660" r="-3265" b="-340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FB25116-DC8B-4940-9231-43F611088DBD}"/>
                  </a:ext>
                </a:extLst>
              </p:cNvPr>
              <p:cNvSpPr txBox="1"/>
              <p:nvPr/>
            </p:nvSpPr>
            <p:spPr>
              <a:xfrm>
                <a:off x="4611414" y="4078046"/>
                <a:ext cx="1063688" cy="555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0,25 (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FB25116-DC8B-4940-9231-43F611088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414" y="4078046"/>
                <a:ext cx="1063688" cy="5558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247ADEB-6AE4-4EC4-B8F1-6D5D3AB73ACE}"/>
                  </a:ext>
                </a:extLst>
              </p:cNvPr>
              <p:cNvSpPr txBox="1"/>
              <p:nvPr/>
            </p:nvSpPr>
            <p:spPr>
              <a:xfrm>
                <a:off x="6096000" y="4068172"/>
                <a:ext cx="267445" cy="565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247ADEB-6AE4-4EC4-B8F1-6D5D3AB73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68172"/>
                <a:ext cx="267445" cy="565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0ABB020-C6E7-4C1C-8331-A491FB26F95B}"/>
                  </a:ext>
                </a:extLst>
              </p:cNvPr>
              <p:cNvSpPr txBox="1"/>
              <p:nvPr/>
            </p:nvSpPr>
            <p:spPr>
              <a:xfrm>
                <a:off x="5675102" y="4792263"/>
                <a:ext cx="1111586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0,855(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0ABB020-C6E7-4C1C-8331-A491FB26F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102" y="4792263"/>
                <a:ext cx="1111586" cy="604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Ευθύγραμμο βέλος σύνδεσης 33">
            <a:extLst>
              <a:ext uri="{FF2B5EF4-FFF2-40B4-BE49-F238E27FC236}">
                <a16:creationId xmlns:a16="http://schemas.microsoft.com/office/drawing/2014/main" id="{8C6F2202-FCA0-4637-AD68-F305B76B2AB6}"/>
              </a:ext>
            </a:extLst>
          </p:cNvPr>
          <p:cNvCxnSpPr/>
          <p:nvPr/>
        </p:nvCxnSpPr>
        <p:spPr>
          <a:xfrm flipH="1">
            <a:off x="4981903" y="3837470"/>
            <a:ext cx="693199" cy="427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ύγραμμο βέλος σύνδεσης 35">
            <a:extLst>
              <a:ext uri="{FF2B5EF4-FFF2-40B4-BE49-F238E27FC236}">
                <a16:creationId xmlns:a16="http://schemas.microsoft.com/office/drawing/2014/main" id="{74E4C07F-E328-4F7B-8DCA-042128586F2C}"/>
              </a:ext>
            </a:extLst>
          </p:cNvPr>
          <p:cNvCxnSpPr/>
          <p:nvPr/>
        </p:nvCxnSpPr>
        <p:spPr>
          <a:xfrm flipH="1">
            <a:off x="6096000" y="3837470"/>
            <a:ext cx="133722" cy="324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ύγραμμο βέλος σύνδεσης 37">
            <a:extLst>
              <a:ext uri="{FF2B5EF4-FFF2-40B4-BE49-F238E27FC236}">
                <a16:creationId xmlns:a16="http://schemas.microsoft.com/office/drawing/2014/main" id="{772463F4-FD5C-4878-97C5-F1CB34264B8F}"/>
              </a:ext>
            </a:extLst>
          </p:cNvPr>
          <p:cNvCxnSpPr>
            <a:stCxn id="31" idx="2"/>
          </p:cNvCxnSpPr>
          <p:nvPr/>
        </p:nvCxnSpPr>
        <p:spPr>
          <a:xfrm flipH="1">
            <a:off x="6096000" y="4633904"/>
            <a:ext cx="133723" cy="263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>
            <a:extLst>
              <a:ext uri="{FF2B5EF4-FFF2-40B4-BE49-F238E27FC236}">
                <a16:creationId xmlns:a16="http://schemas.microsoft.com/office/drawing/2014/main" id="{22A5A4D1-1E58-4193-8FE7-F30C491935DD}"/>
              </a:ext>
            </a:extLst>
          </p:cNvPr>
          <p:cNvCxnSpPr/>
          <p:nvPr/>
        </p:nvCxnSpPr>
        <p:spPr>
          <a:xfrm>
            <a:off x="7550293" y="1959664"/>
            <a:ext cx="0" cy="3436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Βέλος: Δεξιό 40">
            <a:extLst>
              <a:ext uri="{FF2B5EF4-FFF2-40B4-BE49-F238E27FC236}">
                <a16:creationId xmlns:a16="http://schemas.microsoft.com/office/drawing/2014/main" id="{751D8393-81C9-492C-99B4-ED2978BCF427}"/>
              </a:ext>
            </a:extLst>
          </p:cNvPr>
          <p:cNvSpPr/>
          <p:nvPr/>
        </p:nvSpPr>
        <p:spPr>
          <a:xfrm>
            <a:off x="7630510" y="3305417"/>
            <a:ext cx="543905" cy="3285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>
                <a:extLst>
                  <a:ext uri="{FF2B5EF4-FFF2-40B4-BE49-F238E27FC236}">
                    <a16:creationId xmlns:a16="http://schemas.microsoft.com/office/drawing/2014/main" id="{CAB6C301-79DF-47D5-93A0-4D41A0227404}"/>
                  </a:ext>
                </a:extLst>
              </p:cNvPr>
              <p:cNvSpPr/>
              <p:nvPr/>
            </p:nvSpPr>
            <p:spPr>
              <a:xfrm>
                <a:off x="8349939" y="3603105"/>
                <a:ext cx="3306033" cy="707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ΠΡΑΓΜ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ΙΔ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συμπ</m:t>
                              </m:r>
                            </m:sub>
                          </m:sSub>
                        </m:den>
                      </m:f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=81,3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Ορθογώνιο 42">
                <a:extLst>
                  <a:ext uri="{FF2B5EF4-FFF2-40B4-BE49-F238E27FC236}">
                    <a16:creationId xmlns:a16="http://schemas.microsoft.com/office/drawing/2014/main" id="{CAB6C301-79DF-47D5-93A0-4D41A02274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9939" y="3603105"/>
                <a:ext cx="3306033" cy="70756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Ορθογώνιο 43">
                <a:extLst>
                  <a:ext uri="{FF2B5EF4-FFF2-40B4-BE49-F238E27FC236}">
                    <a16:creationId xmlns:a16="http://schemas.microsoft.com/office/drawing/2014/main" id="{71B60D0F-3401-47DB-A15D-69A865EE17D4}"/>
                  </a:ext>
                </a:extLst>
              </p:cNvPr>
              <p:cNvSpPr/>
              <p:nvPr/>
            </p:nvSpPr>
            <p:spPr>
              <a:xfrm>
                <a:off x="1799663" y="5294245"/>
                <a:ext cx="7740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4" name="Ορθογώνιο 43">
                <a:extLst>
                  <a:ext uri="{FF2B5EF4-FFF2-40B4-BE49-F238E27FC236}">
                    <a16:creationId xmlns:a16="http://schemas.microsoft.com/office/drawing/2014/main" id="{71B60D0F-3401-47DB-A15D-69A865EE17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663" y="5294245"/>
                <a:ext cx="774058" cy="7146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>
                <a:extLst>
                  <a:ext uri="{FF2B5EF4-FFF2-40B4-BE49-F238E27FC236}">
                    <a16:creationId xmlns:a16="http://schemas.microsoft.com/office/drawing/2014/main" id="{856C0F4B-396F-48D7-95E6-582F7D8A94D5}"/>
                  </a:ext>
                </a:extLst>
              </p:cNvPr>
              <p:cNvSpPr/>
              <p:nvPr/>
            </p:nvSpPr>
            <p:spPr>
              <a:xfrm>
                <a:off x="476906" y="5294245"/>
                <a:ext cx="83670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5" name="Ορθογώνιο 44">
                <a:extLst>
                  <a:ext uri="{FF2B5EF4-FFF2-40B4-BE49-F238E27FC236}">
                    <a16:creationId xmlns:a16="http://schemas.microsoft.com/office/drawing/2014/main" id="{856C0F4B-396F-48D7-95E6-582F7D8A94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06" y="5294245"/>
                <a:ext cx="836704" cy="71468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Ευθεία γραμμή σύνδεσης 46">
            <a:extLst>
              <a:ext uri="{FF2B5EF4-FFF2-40B4-BE49-F238E27FC236}">
                <a16:creationId xmlns:a16="http://schemas.microsoft.com/office/drawing/2014/main" id="{AE93A92A-AACD-4D57-B718-CFD3F142AB0B}"/>
              </a:ext>
            </a:extLst>
          </p:cNvPr>
          <p:cNvCxnSpPr>
            <a:endCxn id="45" idx="0"/>
          </p:cNvCxnSpPr>
          <p:nvPr/>
        </p:nvCxnSpPr>
        <p:spPr>
          <a:xfrm flipH="1">
            <a:off x="895258" y="4923086"/>
            <a:ext cx="326570" cy="371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εία γραμμή σύνδεσης 48">
            <a:extLst>
              <a:ext uri="{FF2B5EF4-FFF2-40B4-BE49-F238E27FC236}">
                <a16:creationId xmlns:a16="http://schemas.microsoft.com/office/drawing/2014/main" id="{DCE835DF-FA1C-4203-99C1-5B45C39C4581}"/>
              </a:ext>
            </a:extLst>
          </p:cNvPr>
          <p:cNvCxnSpPr>
            <a:endCxn id="44" idx="0"/>
          </p:cNvCxnSpPr>
          <p:nvPr/>
        </p:nvCxnSpPr>
        <p:spPr>
          <a:xfrm>
            <a:off x="1876097" y="5003236"/>
            <a:ext cx="310595" cy="291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0B53BAA-71E3-4132-81BE-774A847B3E9E}"/>
                  </a:ext>
                </a:extLst>
              </p:cNvPr>
              <p:cNvSpPr txBox="1"/>
              <p:nvPr/>
            </p:nvSpPr>
            <p:spPr>
              <a:xfrm>
                <a:off x="8492358" y="2837660"/>
                <a:ext cx="16562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ΙΔ</m:t>
                              </m:r>
                            </m:sub>
                          </m:sSub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=65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0B53BAA-71E3-4132-81BE-774A847B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358" y="2837660"/>
                <a:ext cx="1656287" cy="276999"/>
              </a:xfrm>
              <a:prstGeom prst="rect">
                <a:avLst/>
              </a:prstGeom>
              <a:blipFill>
                <a:blip r:embed="rId14"/>
                <a:stretch>
                  <a:fillRect t="-2174" r="-4412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2BA2F82B-DB35-4851-8010-E05F52DE2909}"/>
              </a:ext>
            </a:extLst>
          </p:cNvPr>
          <p:cNvSpPr txBox="1"/>
          <p:nvPr/>
        </p:nvSpPr>
        <p:spPr>
          <a:xfrm>
            <a:off x="5558234" y="1229538"/>
            <a:ext cx="3849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το έργο = προσδίδεται = δαπάνη</a:t>
            </a:r>
          </a:p>
        </p:txBody>
      </p:sp>
      <p:cxnSp>
        <p:nvCxnSpPr>
          <p:cNvPr id="55" name="Ευθύγραμμο βέλος σύνδεσης 54">
            <a:extLst>
              <a:ext uri="{FF2B5EF4-FFF2-40B4-BE49-F238E27FC236}">
                <a16:creationId xmlns:a16="http://schemas.microsoft.com/office/drawing/2014/main" id="{FAE951E0-09CB-4907-A144-1F4A112DC2B1}"/>
              </a:ext>
            </a:extLst>
          </p:cNvPr>
          <p:cNvCxnSpPr>
            <a:cxnSpLocks/>
          </p:cNvCxnSpPr>
          <p:nvPr/>
        </p:nvCxnSpPr>
        <p:spPr>
          <a:xfrm flipV="1">
            <a:off x="5869644" y="1568094"/>
            <a:ext cx="160666" cy="695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4">
            <a:extLst>
              <a:ext uri="{FF2B5EF4-FFF2-40B4-BE49-F238E27FC236}">
                <a16:creationId xmlns:a16="http://schemas.microsoft.com/office/drawing/2014/main" id="{0C3FD0D2-B136-4F14-A391-EA50558B9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842" y="6274783"/>
            <a:ext cx="76922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</p:spTree>
    <p:extLst>
      <p:ext uri="{BB962C8B-B14F-4D97-AF65-F5344CB8AC3E}">
        <p14:creationId xmlns:p14="http://schemas.microsoft.com/office/powerpoint/2010/main" val="112414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51561" y="6355973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" y="622977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Άέριο</a:t>
            </a:r>
            <a:r>
              <a:rPr lang="en-US" dirty="0"/>
              <a:t> </a:t>
            </a:r>
            <a:r>
              <a:rPr lang="el-GR" dirty="0"/>
              <a:t>ιδανικό  μάζας </a:t>
            </a:r>
            <a:r>
              <a:rPr lang="en-US" dirty="0"/>
              <a:t>1 (kg)</a:t>
            </a:r>
            <a:r>
              <a:rPr lang="el-GR" dirty="0"/>
              <a:t> συμπιέζεται ισόθερμα από πίεση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100 (</a:t>
            </a:r>
            <a:r>
              <a:rPr lang="en-US" dirty="0" err="1"/>
              <a:t>kPa</a:t>
            </a:r>
            <a:r>
              <a:rPr lang="en-US" dirty="0"/>
              <a:t>) </a:t>
            </a:r>
            <a:r>
              <a:rPr lang="el-GR" dirty="0"/>
              <a:t>και αρχικό όγκο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0,056 (m</a:t>
            </a:r>
            <a:r>
              <a:rPr lang="en-US" baseline="30000" dirty="0"/>
              <a:t>3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 σε τελικό όγκο </a:t>
            </a:r>
            <a:r>
              <a:rPr lang="en-US" dirty="0"/>
              <a:t> V</a:t>
            </a:r>
            <a:r>
              <a:rPr lang="en-US" baseline="-25000" dirty="0"/>
              <a:t>2</a:t>
            </a:r>
            <a:r>
              <a:rPr lang="en-US" dirty="0"/>
              <a:t> = 0,007 (m</a:t>
            </a:r>
            <a:r>
              <a:rPr lang="en-US" baseline="30000" dirty="0"/>
              <a:t>3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.</a:t>
            </a:r>
          </a:p>
          <a:p>
            <a:r>
              <a:rPr lang="el-GR" dirty="0"/>
              <a:t>Να υπολογιστεί η τελική πίεση και το έργο κατά τη μεταβολή 12. </a:t>
            </a:r>
            <a:r>
              <a:rPr lang="en-US" dirty="0"/>
              <a:t> </a:t>
            </a:r>
            <a:r>
              <a:rPr lang="en-US" baseline="-25000" dirty="0"/>
              <a:t> 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751572" y="2215331"/>
            <a:ext cx="90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ΛΥΣΗ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939" y="2907751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Δίδονται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3910" y="4733721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Ζητούνται</a:t>
            </a:r>
            <a:r>
              <a:rPr lang="el-GR" u="sng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677939" y="3317969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100 (</a:t>
            </a:r>
            <a:r>
              <a:rPr lang="en-US" dirty="0" err="1"/>
              <a:t>kPa</a:t>
            </a:r>
            <a:r>
              <a:rPr lang="en-US" dirty="0"/>
              <a:t>) 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677939" y="3727471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0,056 (m</a:t>
            </a:r>
            <a:r>
              <a:rPr lang="en-US" baseline="30000" dirty="0"/>
              <a:t>3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1590" y="4178575"/>
            <a:ext cx="1651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2</a:t>
            </a:r>
            <a:r>
              <a:rPr lang="en-US" dirty="0"/>
              <a:t> = 0,007 (m</a:t>
            </a:r>
            <a:r>
              <a:rPr lang="en-US" baseline="30000" dirty="0"/>
              <a:t>3</a:t>
            </a:r>
            <a:r>
              <a:rPr lang="el-GR" dirty="0"/>
              <a:t> 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780656" y="5139164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l-GR" baseline="-25000" dirty="0"/>
              <a:t>2</a:t>
            </a:r>
            <a:r>
              <a:rPr lang="en-US" dirty="0"/>
              <a:t>  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751572" y="5610807"/>
            <a:ext cx="67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L</a:t>
            </a:r>
            <a:r>
              <a:rPr lang="en-US" baseline="-25000" dirty="0"/>
              <a:t>12</a:t>
            </a:r>
            <a:endParaRPr lang="el-G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68575" y="2222516"/>
            <a:ext cx="0" cy="386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95032" y="2970161"/>
                <a:ext cx="854785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032" y="2970161"/>
                <a:ext cx="854785" cy="56521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Arrow 16"/>
          <p:cNvSpPr/>
          <p:nvPr/>
        </p:nvSpPr>
        <p:spPr>
          <a:xfrm>
            <a:off x="4431446" y="3092417"/>
            <a:ext cx="365760" cy="218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44573" y="2822525"/>
                <a:ext cx="4272067" cy="663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0,056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=800 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573" y="2822525"/>
                <a:ext cx="4272067" cy="6636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950859" y="2007655"/>
            <a:ext cx="8449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Από ΠΙΝΑΚΑ ΜΕΤΑΒΟΛΩΝ ΙΔΑΝΙΚΩΝ ΑΕΡΙΩΝ, ΜΕΡΟΣ 8</a:t>
            </a:r>
            <a:r>
              <a:rPr lang="el-GR" baseline="30000" dirty="0"/>
              <a:t>ο</a:t>
            </a:r>
            <a:r>
              <a:rPr lang="el-GR" dirty="0"/>
              <a:t> Γ, </a:t>
            </a:r>
          </a:p>
          <a:p>
            <a:r>
              <a:rPr lang="el-GR" dirty="0"/>
              <a:t>για την ισόθερμη μεταβολή ισχύει :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108960" y="2907751"/>
            <a:ext cx="1018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21152" y="2892022"/>
            <a:ext cx="0" cy="66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27336" y="2907751"/>
            <a:ext cx="0" cy="663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8960" y="3555665"/>
            <a:ext cx="1018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6774" y="112169"/>
            <a:ext cx="171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ΠΑΡΑΔΕΙΓΜΑ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50859" y="3919470"/>
            <a:ext cx="109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ΕΡΓΟ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09333" y="2985178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Τελική πίεση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6505877" y="3104131"/>
            <a:ext cx="523136" cy="131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016632" y="4217492"/>
                <a:ext cx="267509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𝜐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𝜐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632" y="4217492"/>
                <a:ext cx="2675091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881758" y="4895259"/>
                <a:ext cx="309937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758" y="4895259"/>
                <a:ext cx="3099375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66315" y="5656973"/>
                <a:ext cx="6597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315" y="5656973"/>
                <a:ext cx="65979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8333" r="-370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>
            <a:off x="3618148" y="5103053"/>
            <a:ext cx="10255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18148" y="5103053"/>
            <a:ext cx="0" cy="40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18148" y="5508496"/>
            <a:ext cx="6597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3704" y="5103053"/>
            <a:ext cx="0" cy="405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7" idx="1"/>
          </p:cNvCxnSpPr>
          <p:nvPr/>
        </p:nvCxnSpPr>
        <p:spPr>
          <a:xfrm>
            <a:off x="3948046" y="5508496"/>
            <a:ext cx="1118269" cy="28697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82640" y="4918387"/>
            <a:ext cx="0" cy="1015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56" idx="1"/>
          </p:cNvCxnSpPr>
          <p:nvPr/>
        </p:nvCxnSpPr>
        <p:spPr>
          <a:xfrm flipV="1">
            <a:off x="5882640" y="4733721"/>
            <a:ext cx="545473" cy="77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428113" y="4376379"/>
                <a:ext cx="3070812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l-G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113" y="4376379"/>
                <a:ext cx="3070812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6404424" y="4949513"/>
                <a:ext cx="5343001" cy="9916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0,056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0,007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d>
                        <m:d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/>
                  <a:t>          =  - 11,64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(J) = - 11,64  (kJ)</a:t>
                </a:r>
                <a:endParaRPr lang="el-GR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424" y="4949513"/>
                <a:ext cx="5343001" cy="991682"/>
              </a:xfrm>
              <a:prstGeom prst="rect">
                <a:avLst/>
              </a:prstGeom>
              <a:blipFill rotWithShape="0">
                <a:blip r:embed="rId8"/>
                <a:stretch>
                  <a:fillRect b="-92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11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9807" y="6424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3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82570" y="11099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2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82570" y="585160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Άέριο</a:t>
            </a:r>
            <a:r>
              <a:rPr lang="el-GR" dirty="0"/>
              <a:t> ιδανικό σε αρχική πίεση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3</a:t>
            </a:r>
            <a:r>
              <a:rPr lang="en-US" dirty="0"/>
              <a:t>00 (</a:t>
            </a:r>
            <a:r>
              <a:rPr lang="en-US" dirty="0" err="1"/>
              <a:t>kPa</a:t>
            </a:r>
            <a:r>
              <a:rPr lang="en-US" dirty="0"/>
              <a:t>) </a:t>
            </a:r>
            <a:r>
              <a:rPr lang="el-GR" dirty="0"/>
              <a:t>και θερμοκρασία Τ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25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r>
              <a:rPr lang="el-GR" dirty="0"/>
              <a:t>συμπιέζεται </a:t>
            </a:r>
            <a:r>
              <a:rPr lang="el-GR" dirty="0" err="1"/>
              <a:t>πολυτροπικά</a:t>
            </a:r>
            <a:r>
              <a:rPr lang="el-GR" dirty="0"/>
              <a:t> με εκθέτη 1,4 μέχρι η θερμοκρασία γίνει Τ</a:t>
            </a:r>
            <a:r>
              <a:rPr lang="el-GR" baseline="-25000" dirty="0"/>
              <a:t>2</a:t>
            </a:r>
            <a:r>
              <a:rPr lang="en-US" dirty="0"/>
              <a:t> = </a:t>
            </a:r>
            <a:r>
              <a:rPr lang="el-GR" dirty="0"/>
              <a:t>180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r>
              <a:rPr lang="el-GR" dirty="0"/>
              <a:t>.</a:t>
            </a:r>
          </a:p>
          <a:p>
            <a:r>
              <a:rPr lang="el-GR" dirty="0"/>
              <a:t>Να υπολογιστεί η τελική πίεση του αερίου. </a:t>
            </a:r>
            <a:r>
              <a:rPr lang="en-US" dirty="0"/>
              <a:t> </a:t>
            </a:r>
            <a:r>
              <a:rPr lang="en-US" baseline="-25000" dirty="0"/>
              <a:t> 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282570" y="1576752"/>
            <a:ext cx="90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ΛΥΣΗ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2570" y="2103079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Δίδονται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0768" y="4359662"/>
            <a:ext cx="120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Ζητούνται</a:t>
            </a:r>
            <a:r>
              <a:rPr lang="el-GR" u="sng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785" y="2460503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3</a:t>
            </a:r>
            <a:r>
              <a:rPr lang="en-US" dirty="0"/>
              <a:t>00 (</a:t>
            </a:r>
            <a:r>
              <a:rPr lang="en-US" dirty="0" err="1"/>
              <a:t>kPa</a:t>
            </a:r>
            <a:r>
              <a:rPr lang="en-US" dirty="0"/>
              <a:t>)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9785" y="2844714"/>
                <a:ext cx="3344442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dirty="0"/>
                  <a:t>Τ</a:t>
                </a:r>
                <a:r>
                  <a:rPr lang="en-US" baseline="-25000" dirty="0"/>
                  <a:t>1</a:t>
                </a:r>
                <a:r>
                  <a:rPr lang="en-US" dirty="0"/>
                  <a:t> = </a:t>
                </a:r>
                <a:r>
                  <a:rPr lang="el-GR" dirty="0"/>
                  <a:t>25 ( </a:t>
                </a:r>
                <a:r>
                  <a:rPr lang="en-US" baseline="30000" dirty="0"/>
                  <a:t>0</a:t>
                </a:r>
                <a:r>
                  <a:rPr lang="en-US" dirty="0"/>
                  <a:t>C)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l-GR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l-GR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=25+273,15=298,15 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Κ</m:t>
                    </m:r>
                    <m:r>
                      <a:rPr lang="el-G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5" y="2844714"/>
                <a:ext cx="3344442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642" t="-3974" b="-46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01399" y="3782923"/>
            <a:ext cx="1449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Τ</a:t>
            </a:r>
            <a:r>
              <a:rPr lang="el-GR" baseline="-25000" dirty="0"/>
              <a:t>2</a:t>
            </a:r>
            <a:r>
              <a:rPr lang="en-US" dirty="0"/>
              <a:t> = </a:t>
            </a:r>
            <a:r>
              <a:rPr lang="el-GR" dirty="0"/>
              <a:t>180 ( </a:t>
            </a:r>
            <a:r>
              <a:rPr lang="en-US" baseline="30000" dirty="0"/>
              <a:t>0</a:t>
            </a:r>
            <a:r>
              <a:rPr lang="en-US" dirty="0"/>
              <a:t>C) </a:t>
            </a:r>
            <a:endParaRPr lang="el-GR" dirty="0"/>
          </a:p>
        </p:txBody>
      </p:sp>
      <p:sp>
        <p:nvSpPr>
          <p:cNvPr id="14" name="Rectangle 13"/>
          <p:cNvSpPr/>
          <p:nvPr/>
        </p:nvSpPr>
        <p:spPr>
          <a:xfrm>
            <a:off x="295734" y="4756104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l-GR" baseline="-25000" dirty="0"/>
              <a:t>2</a:t>
            </a:r>
            <a:r>
              <a:rPr lang="en-US" dirty="0"/>
              <a:t> </a:t>
            </a:r>
            <a:endParaRPr lang="el-GR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55264" y="1577790"/>
            <a:ext cx="0" cy="4778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7508" y="1661331"/>
            <a:ext cx="8904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Από </a:t>
            </a:r>
            <a:r>
              <a:rPr lang="el-GR" sz="1600" b="1" i="1" dirty="0"/>
              <a:t>ΠΙΝΑΚΑ ΜΕΤΑΒΟΛΩΝ ΙΔΑΝΙΚΩΝ ΑΕΡΙΩΝ, ΜΕΡΟΣ 8</a:t>
            </a:r>
            <a:r>
              <a:rPr lang="el-GR" sz="1600" b="1" i="1" baseline="30000" dirty="0"/>
              <a:t>ο</a:t>
            </a:r>
            <a:r>
              <a:rPr lang="el-GR" sz="1600" b="1" i="1" dirty="0"/>
              <a:t> Γ</a:t>
            </a:r>
            <a:r>
              <a:rPr lang="el-GR" sz="1600" dirty="0"/>
              <a:t>, για την </a:t>
            </a:r>
            <a:r>
              <a:rPr lang="el-GR" sz="1600" dirty="0" err="1"/>
              <a:t>πολυτροπική</a:t>
            </a:r>
            <a:r>
              <a:rPr lang="el-GR" sz="1600" dirty="0"/>
              <a:t> μεταβολή </a:t>
            </a:r>
            <a:r>
              <a:rPr lang="en-US" sz="1600" dirty="0"/>
              <a:t>,</a:t>
            </a:r>
            <a:r>
              <a:rPr lang="el-GR" sz="1600" dirty="0"/>
              <a:t> ως ισχύει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24466" y="2406706"/>
                <a:ext cx="1575624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466" y="2406706"/>
                <a:ext cx="1575624" cy="565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404227" y="2969081"/>
                <a:ext cx="6177845" cy="8672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453,15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298,15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1,4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1,4−1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=1268,6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𝑘𝑃𝑎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227" y="2969081"/>
                <a:ext cx="6177845" cy="8672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2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5151" y="646297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4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4532" y="0"/>
            <a:ext cx="1629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3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4570" y="428288"/>
            <a:ext cx="11033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Άζωτο με αρχικό όγκο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0,0</a:t>
            </a:r>
            <a:r>
              <a:rPr lang="el-GR" dirty="0"/>
              <a:t>1</a:t>
            </a:r>
            <a:r>
              <a:rPr lang="en-US" dirty="0"/>
              <a:t>5 (m</a:t>
            </a:r>
            <a:r>
              <a:rPr lang="en-US" baseline="30000" dirty="0"/>
              <a:t>3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 διαστέλλεται κατά μια </a:t>
            </a:r>
            <a:r>
              <a:rPr lang="el-GR" dirty="0" err="1"/>
              <a:t>αδιαβατική</a:t>
            </a:r>
            <a:r>
              <a:rPr lang="el-GR" dirty="0"/>
              <a:t> μεταβολή από αρχική πίεση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7</a:t>
            </a:r>
            <a:r>
              <a:rPr lang="en-US" dirty="0"/>
              <a:t>00 (</a:t>
            </a:r>
            <a:r>
              <a:rPr lang="en-US" dirty="0" err="1"/>
              <a:t>kPa</a:t>
            </a:r>
            <a:r>
              <a:rPr lang="en-US" dirty="0"/>
              <a:t>) </a:t>
            </a:r>
            <a:r>
              <a:rPr lang="el-GR" dirty="0"/>
              <a:t>σε πίεση 14</a:t>
            </a:r>
            <a:r>
              <a:rPr lang="en-US" dirty="0"/>
              <a:t>0 (</a:t>
            </a:r>
            <a:r>
              <a:rPr lang="en-US" dirty="0" err="1"/>
              <a:t>kPa</a:t>
            </a:r>
            <a:r>
              <a:rPr lang="en-US" dirty="0"/>
              <a:t>)</a:t>
            </a:r>
            <a:r>
              <a:rPr lang="el-GR" dirty="0"/>
              <a:t>.  </a:t>
            </a:r>
          </a:p>
          <a:p>
            <a:r>
              <a:rPr lang="el-GR" dirty="0"/>
              <a:t>Να υπολογιστεί ο τελικός όγκος , το έργο κατά τη μεταβολή 12 και η μεταβολή της εσωτερικής ενέργειας. </a:t>
            </a:r>
            <a:r>
              <a:rPr lang="en-US" dirty="0"/>
              <a:t> </a:t>
            </a:r>
            <a:r>
              <a:rPr lang="en-US" baseline="-25000" dirty="0"/>
              <a:t> 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374680" y="1372385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ΛΥΣΗ</a:t>
            </a:r>
          </a:p>
        </p:txBody>
      </p:sp>
      <p:sp>
        <p:nvSpPr>
          <p:cNvPr id="9" name="Rectangle 8"/>
          <p:cNvSpPr/>
          <p:nvPr/>
        </p:nvSpPr>
        <p:spPr>
          <a:xfrm>
            <a:off x="182910" y="1738673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Δίδονται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2910" y="4791244"/>
            <a:ext cx="121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Ζητούνται</a:t>
            </a:r>
            <a:r>
              <a:rPr lang="el-GR" u="sng" dirty="0"/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910" y="3702755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l-GR" dirty="0"/>
              <a:t>7</a:t>
            </a:r>
            <a:r>
              <a:rPr lang="en-US" dirty="0"/>
              <a:t>00 (</a:t>
            </a:r>
            <a:r>
              <a:rPr lang="en-US" dirty="0" err="1"/>
              <a:t>kPa</a:t>
            </a:r>
            <a:r>
              <a:rPr lang="en-US" dirty="0"/>
              <a:t>) 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2039965" y="3695325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0,0</a:t>
            </a:r>
            <a:r>
              <a:rPr lang="el-GR" dirty="0"/>
              <a:t>1</a:t>
            </a:r>
            <a:r>
              <a:rPr lang="en-US" dirty="0"/>
              <a:t>5 (m</a:t>
            </a:r>
            <a:r>
              <a:rPr lang="en-US" baseline="30000" dirty="0"/>
              <a:t>3</a:t>
            </a:r>
            <a:r>
              <a:rPr lang="el-GR" dirty="0"/>
              <a:t> </a:t>
            </a:r>
            <a:r>
              <a:rPr lang="en-US" dirty="0"/>
              <a:t>)</a:t>
            </a:r>
            <a:r>
              <a:rPr lang="el-GR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0692" y="2502416"/>
            <a:ext cx="88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Άζωτο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93195" y="2654938"/>
            <a:ext cx="1097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γ = 1,402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255804" y="2019047"/>
                <a:ext cx="1728742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=297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804" y="2019047"/>
                <a:ext cx="1728742" cy="55322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55850" y="2717859"/>
            <a:ext cx="2088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u="sng" dirty="0"/>
              <a:t>ΠΙΝΑΚΑΣ 3/ΜΕΡΟΣ 8</a:t>
            </a:r>
            <a:r>
              <a:rPr lang="el-GR" sz="1400" b="1" u="sng" baseline="30000" dirty="0"/>
              <a:t>ο</a:t>
            </a:r>
            <a:r>
              <a:rPr lang="el-GR" sz="1400" b="1" u="sng" dirty="0"/>
              <a:t> Α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75512" y="2141988"/>
            <a:ext cx="2081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/>
              <a:t>ΠΙΝΑΚΑΣ 2/ΜΕΡΟΣ 8</a:t>
            </a:r>
            <a:r>
              <a:rPr lang="el-GR" sz="1400" b="1" u="sng" baseline="30000" dirty="0"/>
              <a:t>ο</a:t>
            </a:r>
            <a:r>
              <a:rPr lang="el-GR" sz="1400" b="1" u="sng" dirty="0"/>
              <a:t> Α 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816546" y="2393779"/>
            <a:ext cx="176280" cy="276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849991" y="2738625"/>
            <a:ext cx="176280" cy="153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872213" y="2290987"/>
            <a:ext cx="37670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814666" y="2871747"/>
            <a:ext cx="376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68343" y="5140585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l-GR" baseline="-25000" dirty="0"/>
              <a:t>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802" y="5607192"/>
                <a:ext cx="41139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02" y="5607192"/>
                <a:ext cx="411395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11765" r="-5882" b="-1276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54931" y="5606064"/>
                <a:ext cx="1342419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931" y="5606064"/>
                <a:ext cx="1342419" cy="289182"/>
              </a:xfrm>
              <a:prstGeom prst="rect">
                <a:avLst/>
              </a:prstGeom>
              <a:blipFill rotWithShape="0">
                <a:blip r:embed="rId4"/>
                <a:stretch>
                  <a:fillRect t="-2128" r="-1818" b="-319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5142502" y="1351618"/>
            <a:ext cx="0" cy="5111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82910" y="4219358"/>
            <a:ext cx="153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l-GR" baseline="-25000" dirty="0"/>
              <a:t>2</a:t>
            </a:r>
            <a:r>
              <a:rPr lang="en-US" dirty="0"/>
              <a:t> = </a:t>
            </a:r>
            <a:r>
              <a:rPr lang="el-GR" dirty="0"/>
              <a:t>14</a:t>
            </a:r>
            <a:r>
              <a:rPr lang="en-US" dirty="0"/>
              <a:t>0 (</a:t>
            </a:r>
            <a:r>
              <a:rPr lang="en-US" dirty="0" err="1"/>
              <a:t>kPa</a:t>
            </a:r>
            <a:r>
              <a:rPr lang="en-US" dirty="0"/>
              <a:t>) </a:t>
            </a:r>
            <a:endParaRPr lang="el-GR" dirty="0"/>
          </a:p>
        </p:txBody>
      </p:sp>
      <p:sp>
        <p:nvSpPr>
          <p:cNvPr id="43" name="TextBox 42"/>
          <p:cNvSpPr txBox="1"/>
          <p:nvPr/>
        </p:nvSpPr>
        <p:spPr>
          <a:xfrm>
            <a:off x="120186" y="5140585"/>
            <a:ext cx="165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Τελικός όγκος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236280" y="1428814"/>
            <a:ext cx="1509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Τελικός όγκος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89333" y="1351618"/>
            <a:ext cx="117913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5236280" y="1858632"/>
                <a:ext cx="1537600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80" y="1858632"/>
                <a:ext cx="1537600" cy="67755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938571" y="1871943"/>
                <a:ext cx="1921552" cy="677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571" y="1871943"/>
                <a:ext cx="1921552" cy="67755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ight Arrow 50"/>
          <p:cNvSpPr/>
          <p:nvPr/>
        </p:nvSpPr>
        <p:spPr>
          <a:xfrm>
            <a:off x="8762403" y="2198719"/>
            <a:ext cx="619428" cy="157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9639808" y="2034171"/>
                <a:ext cx="17954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/>
                  <a:t> 0,0472 (</a:t>
                </a:r>
                <a:r>
                  <a:rPr lang="en-US" dirty="0"/>
                  <a:t>m</a:t>
                </a:r>
                <a:r>
                  <a:rPr lang="en-US" baseline="30000" dirty="0"/>
                  <a:t>3</a:t>
                </a:r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808" y="2034171"/>
                <a:ext cx="1795428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r="-237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248614" y="2630903"/>
            <a:ext cx="1153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Έργο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00459" y="2915930"/>
                <a:ext cx="6896247" cy="1224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∙0,015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−14∙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∙0,0472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1,402−1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=9681,6 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459" y="2915930"/>
                <a:ext cx="6896247" cy="122450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ight Arrow 56"/>
          <p:cNvSpPr/>
          <p:nvPr/>
        </p:nvSpPr>
        <p:spPr>
          <a:xfrm>
            <a:off x="6608064" y="2290987"/>
            <a:ext cx="330507" cy="102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59" name="Straight Connector 58"/>
          <p:cNvCxnSpPr/>
          <p:nvPr/>
        </p:nvCxnSpPr>
        <p:spPr>
          <a:xfrm>
            <a:off x="5248614" y="2630903"/>
            <a:ext cx="6736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181579" y="4975910"/>
            <a:ext cx="68580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118002" y="5078767"/>
            <a:ext cx="342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Μεταβολή Εσωτερικής Ενέργειας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67989" y="5474683"/>
                <a:ext cx="1463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989" y="5474683"/>
                <a:ext cx="146347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750" r="-2917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35139" y="5797956"/>
                <a:ext cx="76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139" y="5797956"/>
                <a:ext cx="768159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7143" r="-7143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>
            <a:off x="6855966" y="5371417"/>
            <a:ext cx="0" cy="696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863266" y="5796942"/>
            <a:ext cx="4443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7307613" y="5612276"/>
                <a:ext cx="13111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613" y="5612276"/>
                <a:ext cx="131119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/>
          <p:cNvCxnSpPr/>
          <p:nvPr/>
        </p:nvCxnSpPr>
        <p:spPr>
          <a:xfrm>
            <a:off x="8610600" y="5800877"/>
            <a:ext cx="5999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315926" y="5656258"/>
                <a:ext cx="2564805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m:rPr>
                                <m:nor/>
                              </m:rPr>
                              <a:rPr lang="el-GR" dirty="0"/>
                              <m:t> 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1,2</m:t>
                            </m:r>
                          </m:sub>
                        </m:sSub>
                      </m:e>
                    </m:d>
                  </m:oMath>
                </a14:m>
                <a:r>
                  <a:rPr lang="el-GR" dirty="0"/>
                  <a:t> = - 9681,6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l-GR" dirty="0"/>
              </a:p>
              <a:p>
                <a:r>
                  <a:rPr lang="el-GR" dirty="0"/>
                  <a:t> 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5926" y="5656258"/>
                <a:ext cx="2564805" cy="589649"/>
              </a:xfrm>
              <a:prstGeom prst="rect">
                <a:avLst/>
              </a:prstGeom>
              <a:blipFill rotWithShape="0">
                <a:blip r:embed="rId12"/>
                <a:stretch>
                  <a:fillRect t="-9278" r="-33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5300459" y="4365153"/>
            <a:ext cx="613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ΣΗΜ. </a:t>
            </a:r>
            <a:r>
              <a:rPr lang="el-GR" dirty="0"/>
              <a:t>: έργο και από σχέσεις (8) , (9), 6</a:t>
            </a:r>
            <a:r>
              <a:rPr lang="el-GR" baseline="30000" dirty="0"/>
              <a:t>ο</a:t>
            </a:r>
            <a:r>
              <a:rPr lang="el-GR" dirty="0"/>
              <a:t> Διαδικτυακό Μάθημα</a:t>
            </a:r>
          </a:p>
        </p:txBody>
      </p:sp>
    </p:spTree>
    <p:extLst>
      <p:ext uri="{BB962C8B-B14F-4D97-AF65-F5344CB8AC3E}">
        <p14:creationId xmlns:p14="http://schemas.microsoft.com/office/powerpoint/2010/main" val="183973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05151" y="647837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5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136266" y="123182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4</a:t>
            </a:r>
            <a:r>
              <a:rPr lang="en-US" b="1" u="sng" dirty="0"/>
              <a:t> /1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36266" y="492514"/>
            <a:ext cx="1066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Άέρας</a:t>
            </a:r>
            <a:r>
              <a:rPr lang="el-GR" dirty="0"/>
              <a:t> μάζας 0,25</a:t>
            </a:r>
            <a:r>
              <a:rPr lang="en-US" dirty="0"/>
              <a:t> (kg)</a:t>
            </a:r>
            <a:r>
              <a:rPr lang="el-GR" dirty="0"/>
              <a:t> σε πίεση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= 1</a:t>
            </a:r>
            <a:r>
              <a:rPr lang="el-GR" dirty="0"/>
              <a:t>4</a:t>
            </a:r>
            <a:r>
              <a:rPr lang="en-US" dirty="0"/>
              <a:t>0 (</a:t>
            </a:r>
            <a:r>
              <a:rPr lang="en-US" dirty="0" err="1"/>
              <a:t>kPa</a:t>
            </a:r>
            <a:r>
              <a:rPr lang="en-US" dirty="0"/>
              <a:t>) </a:t>
            </a:r>
            <a:r>
              <a:rPr lang="el-GR" dirty="0"/>
              <a:t>καταλαμβάνει όγκο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</a:t>
            </a:r>
            <a:r>
              <a:rPr lang="el-GR" dirty="0"/>
              <a:t>1</a:t>
            </a:r>
            <a:r>
              <a:rPr lang="en-US" dirty="0"/>
              <a:t>5 (m</a:t>
            </a:r>
            <a:r>
              <a:rPr lang="en-US" baseline="30000" dirty="0"/>
              <a:t>3</a:t>
            </a:r>
            <a:r>
              <a:rPr lang="en-US" dirty="0"/>
              <a:t>)</a:t>
            </a:r>
            <a:r>
              <a:rPr lang="el-GR" dirty="0"/>
              <a:t>. Από την κατάσταση αυτή συμπιέζεται μέχρι τελική πίεση </a:t>
            </a:r>
            <a:r>
              <a:rPr lang="en-US" dirty="0"/>
              <a:t>p</a:t>
            </a:r>
            <a:r>
              <a:rPr lang="el-GR" baseline="-25000" dirty="0"/>
              <a:t>2</a:t>
            </a:r>
            <a:r>
              <a:rPr lang="en-US" dirty="0"/>
              <a:t> = 1</a:t>
            </a:r>
            <a:r>
              <a:rPr lang="el-GR" dirty="0"/>
              <a:t>4</a:t>
            </a:r>
            <a:r>
              <a:rPr lang="en-US" dirty="0"/>
              <a:t> (</a:t>
            </a:r>
            <a:r>
              <a:rPr lang="el-GR" dirty="0"/>
              <a:t>Μ</a:t>
            </a:r>
            <a:r>
              <a:rPr lang="en-US" dirty="0"/>
              <a:t>Pa) </a:t>
            </a:r>
            <a:r>
              <a:rPr lang="el-GR" dirty="0"/>
              <a:t>κατά μια </a:t>
            </a:r>
            <a:r>
              <a:rPr lang="el-GR" dirty="0" err="1"/>
              <a:t>πολυτροπική</a:t>
            </a:r>
            <a:r>
              <a:rPr lang="el-GR" dirty="0"/>
              <a:t> μεταβολή με εκθέτη 1,25. Να υπολογιστούν : η μεταβολή της εσωτερικής ενέργειας, το έργο και το ποσό θερμότητας. </a:t>
            </a:r>
            <a:r>
              <a:rPr lang="en-US" dirty="0"/>
              <a:t> </a:t>
            </a:r>
            <a:r>
              <a:rPr lang="en-US" baseline="-25000" dirty="0"/>
              <a:t>  </a:t>
            </a:r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136266" y="1415844"/>
            <a:ext cx="680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ΛΥΣΗ</a:t>
            </a:r>
          </a:p>
        </p:txBody>
      </p:sp>
      <p:sp>
        <p:nvSpPr>
          <p:cNvPr id="9" name="Rectangle 8"/>
          <p:cNvSpPr/>
          <p:nvPr/>
        </p:nvSpPr>
        <p:spPr>
          <a:xfrm>
            <a:off x="99690" y="1785176"/>
            <a:ext cx="108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Δίδονται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99690" y="1415844"/>
            <a:ext cx="119460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6415" y="2339173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Αέρας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70469" y="2165464"/>
            <a:ext cx="2081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u="sng" dirty="0"/>
              <a:t>ΠΙΝΑΚΑΣ 2/ΜΕΡΟΣ 8</a:t>
            </a:r>
            <a:r>
              <a:rPr lang="el-GR" sz="1400" b="1" u="sng" baseline="30000" dirty="0"/>
              <a:t>ο</a:t>
            </a:r>
            <a:r>
              <a:rPr lang="el-GR" sz="1400" b="1" u="sng" dirty="0"/>
              <a:t> Α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051488" y="2033485"/>
                <a:ext cx="1697260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l-GR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7 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488" y="2033485"/>
                <a:ext cx="1697260" cy="576376"/>
              </a:xfrm>
              <a:prstGeom prst="rect">
                <a:avLst/>
              </a:prstGeom>
              <a:blipFill rotWithShape="0">
                <a:blip r:embed="rId2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040719" y="2501101"/>
            <a:ext cx="2123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 = 1,25</a:t>
            </a:r>
            <a:endParaRPr lang="el-GR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13888" y="2319352"/>
            <a:ext cx="2503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3"/>
            <a:endCxn id="14" idx="1"/>
          </p:cNvCxnSpPr>
          <p:nvPr/>
        </p:nvCxnSpPr>
        <p:spPr>
          <a:xfrm flipV="1">
            <a:off x="862972" y="2319353"/>
            <a:ext cx="107497" cy="204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3"/>
            <a:endCxn id="18" idx="1"/>
          </p:cNvCxnSpPr>
          <p:nvPr/>
        </p:nvCxnSpPr>
        <p:spPr>
          <a:xfrm>
            <a:off x="862972" y="2523839"/>
            <a:ext cx="177747" cy="131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96640" y="2853528"/>
                <a:ext cx="3411640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p</a:t>
                </a:r>
                <a:r>
                  <a:rPr lang="en-US" baseline="-25000" dirty="0"/>
                  <a:t>1</a:t>
                </a:r>
                <a:r>
                  <a:rPr lang="en-US" dirty="0"/>
                  <a:t> = 1</a:t>
                </a:r>
                <a:r>
                  <a:rPr lang="el-GR" dirty="0"/>
                  <a:t>4</a:t>
                </a:r>
                <a:r>
                  <a:rPr lang="en-US" dirty="0"/>
                  <a:t>0 (</a:t>
                </a:r>
                <a:r>
                  <a:rPr lang="en-US" dirty="0" err="1"/>
                  <a:t>kPa</a:t>
                </a:r>
                <a:r>
                  <a:rPr lang="en-US" dirty="0"/>
                  <a:t>) = 140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40" y="2853528"/>
                <a:ext cx="3411640" cy="408702"/>
              </a:xfrm>
              <a:prstGeom prst="rect">
                <a:avLst/>
              </a:prstGeom>
              <a:blipFill rotWithShape="0">
                <a:blip r:embed="rId3"/>
                <a:stretch>
                  <a:fillRect l="-1607" t="-95522" r="-3571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96415" y="3274627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</a:t>
            </a:r>
            <a:r>
              <a:rPr lang="el-GR" dirty="0"/>
              <a:t>1</a:t>
            </a:r>
            <a:r>
              <a:rPr lang="en-US" dirty="0"/>
              <a:t>5 (m</a:t>
            </a:r>
            <a:r>
              <a:rPr lang="en-US" baseline="30000" dirty="0"/>
              <a:t>3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28" name="Rectangle 27"/>
          <p:cNvSpPr/>
          <p:nvPr/>
        </p:nvSpPr>
        <p:spPr>
          <a:xfrm>
            <a:off x="82854" y="3699898"/>
            <a:ext cx="1508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</a:t>
            </a:r>
            <a:r>
              <a:rPr lang="el-GR" baseline="-25000" dirty="0"/>
              <a:t>2</a:t>
            </a:r>
            <a:r>
              <a:rPr lang="en-US" dirty="0"/>
              <a:t> = 1</a:t>
            </a:r>
            <a:r>
              <a:rPr lang="el-GR" dirty="0"/>
              <a:t>4</a:t>
            </a:r>
            <a:r>
              <a:rPr lang="en-US" dirty="0"/>
              <a:t> (</a:t>
            </a:r>
            <a:r>
              <a:rPr lang="el-GR" dirty="0"/>
              <a:t>Μ</a:t>
            </a:r>
            <a:r>
              <a:rPr lang="en-US" dirty="0"/>
              <a:t>Pa) </a:t>
            </a:r>
            <a:endParaRPr lang="el-GR" dirty="0"/>
          </a:p>
        </p:txBody>
      </p:sp>
      <p:sp>
        <p:nvSpPr>
          <p:cNvPr id="29" name="Rectangle 28"/>
          <p:cNvSpPr/>
          <p:nvPr/>
        </p:nvSpPr>
        <p:spPr>
          <a:xfrm>
            <a:off x="82854" y="4387962"/>
            <a:ext cx="1212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Ζητούνται</a:t>
            </a:r>
            <a:r>
              <a:rPr lang="el-GR" u="sng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92856" y="5322926"/>
                <a:ext cx="59606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6" y="5322926"/>
                <a:ext cx="596061" cy="3815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435" y="4825620"/>
                <a:ext cx="966034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" y="4825620"/>
                <a:ext cx="966034" cy="381515"/>
              </a:xfrm>
              <a:prstGeom prst="rect">
                <a:avLst/>
              </a:prstGeom>
              <a:blipFill rotWithShape="0">
                <a:blip r:embed="rId5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0" y="5772767"/>
                <a:ext cx="620811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72767"/>
                <a:ext cx="620811" cy="381515"/>
              </a:xfrm>
              <a:prstGeom prst="rect">
                <a:avLst/>
              </a:prstGeom>
              <a:blipFill rotWithShape="0">
                <a:blip r:embed="rId6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748748" y="1415844"/>
            <a:ext cx="0" cy="4940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01184" y="1658112"/>
            <a:ext cx="1432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Κατάσταση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818340" y="2085544"/>
                <a:ext cx="2166234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p</a:t>
                </a:r>
                <a:r>
                  <a:rPr lang="en-US" baseline="-25000" dirty="0"/>
                  <a:t>1</a:t>
                </a:r>
                <a:r>
                  <a:rPr lang="en-US" dirty="0"/>
                  <a:t> = 140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40" y="2085544"/>
                <a:ext cx="2166234" cy="408702"/>
              </a:xfrm>
              <a:prstGeom prst="rect">
                <a:avLst/>
              </a:prstGeom>
              <a:blipFill rotWithShape="0">
                <a:blip r:embed="rId7"/>
                <a:stretch>
                  <a:fillRect l="-2247" t="-95522" r="-13202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795203" y="2456290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0,</a:t>
            </a:r>
            <a:r>
              <a:rPr lang="el-GR" dirty="0"/>
              <a:t>1</a:t>
            </a:r>
            <a:r>
              <a:rPr lang="en-US" dirty="0"/>
              <a:t>5 (m</a:t>
            </a:r>
            <a:r>
              <a:rPr lang="en-US" baseline="30000" dirty="0"/>
              <a:t>3</a:t>
            </a:r>
            <a:r>
              <a:rPr lang="en-US" dirty="0"/>
              <a:t>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422374" y="2748144"/>
                <a:ext cx="5561651" cy="945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 smtClean="0"/>
                            <m:t>140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skw"/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0,</m:t>
                          </m:r>
                          <m:r>
                            <m:rPr>
                              <m:nor/>
                            </m:rPr>
                            <a:rPr lang="el-GR" dirty="0" smtClean="0"/>
                            <m:t>1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5 (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m</m:t>
                          </m:r>
                          <m:r>
                            <m:rPr>
                              <m:nor/>
                            </m:rPr>
                            <a:rPr lang="en-US" baseline="30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US" dirty="0" smtClean="0"/>
                            <m:t>)</m:t>
                          </m:r>
                          <m:r>
                            <m:rPr>
                              <m:nor/>
                            </m:rPr>
                            <a:rPr lang="el-GR" dirty="0" smtClean="0"/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0,25(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)∙287(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=292,7(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374" y="2748144"/>
                <a:ext cx="5561651" cy="9453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415735" y="3681745"/>
                <a:ext cx="1853649" cy="4087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= 1,4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735" y="3681745"/>
                <a:ext cx="1853649" cy="408702"/>
              </a:xfrm>
              <a:prstGeom prst="rect">
                <a:avLst/>
              </a:prstGeom>
              <a:blipFill rotWithShape="0">
                <a:blip r:embed="rId9"/>
                <a:stretch>
                  <a:fillRect l="-2632" t="-95522" r="-15789" b="-16119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4771593" y="3786444"/>
            <a:ext cx="1414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/>
              <a:t>Κατάσταση 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33601" y="3027091"/>
            <a:ext cx="1238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/>
              <a:t>Από Κ.Ε.Ι.Α.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818340" y="4354861"/>
                <a:ext cx="1760290" cy="657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340" y="4354861"/>
                <a:ext cx="1760290" cy="6575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19304" y="4336654"/>
                <a:ext cx="3114763" cy="5853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l-GR" dirty="0"/>
                  <a:t> = 463,9</a:t>
                </a:r>
                <a:r>
                  <a:rPr lang="en-US" dirty="0"/>
                  <a:t> (K)</a:t>
                </a:r>
                <a:r>
                  <a:rPr lang="el-GR" dirty="0"/>
                  <a:t> </a:t>
                </a: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304" y="4336654"/>
                <a:ext cx="3114763" cy="585353"/>
              </a:xfrm>
              <a:prstGeom prst="rect">
                <a:avLst/>
              </a:prstGeom>
              <a:blipFill rotWithShape="0">
                <a:blip r:embed="rId11"/>
                <a:stretch>
                  <a:fillRect b="-10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ight Arrow 55"/>
          <p:cNvSpPr/>
          <p:nvPr/>
        </p:nvSpPr>
        <p:spPr>
          <a:xfrm>
            <a:off x="5901457" y="3155576"/>
            <a:ext cx="520917" cy="1190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Right Arrow 56"/>
          <p:cNvSpPr/>
          <p:nvPr/>
        </p:nvSpPr>
        <p:spPr>
          <a:xfrm>
            <a:off x="6578630" y="4620768"/>
            <a:ext cx="672568" cy="136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816854" y="5268445"/>
                <a:ext cx="1752980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854" y="5268445"/>
                <a:ext cx="1752980" cy="65620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7254246" y="5206121"/>
                <a:ext cx="3590342" cy="11442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=0,023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/>
                        <m:t>(</m:t>
                      </m:r>
                      <m:r>
                        <m:rPr>
                          <m:nor/>
                        </m:rPr>
                        <a:rPr lang="en-US" dirty="0" smtClean="0"/>
                        <m:t>m</m:t>
                      </m:r>
                      <m:r>
                        <m:rPr>
                          <m:nor/>
                        </m:rPr>
                        <a:rPr lang="en-US" baseline="30000" dirty="0" smtClean="0"/>
                        <m:t>3</m:t>
                      </m:r>
                      <m:r>
                        <m:rPr>
                          <m:nor/>
                        </m:rPr>
                        <a:rPr lang="en-US" dirty="0" smtClean="0"/>
                        <m:t>)</m:t>
                      </m:r>
                    </m:oMath>
                  </m:oMathPara>
                </a14:m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6" y="5206121"/>
                <a:ext cx="3590342" cy="114422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ight Arrow 60"/>
          <p:cNvSpPr/>
          <p:nvPr/>
        </p:nvSpPr>
        <p:spPr>
          <a:xfrm>
            <a:off x="6570017" y="5673743"/>
            <a:ext cx="672568" cy="136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718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32842" y="6290549"/>
            <a:ext cx="76922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6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31648" y="207264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4</a:t>
            </a:r>
            <a:r>
              <a:rPr lang="en-US" b="1" u="sng" dirty="0"/>
              <a:t> /2</a:t>
            </a:r>
            <a:endParaRPr lang="el-GR" b="1" u="sng" dirty="0"/>
          </a:p>
        </p:txBody>
      </p:sp>
      <p:sp>
        <p:nvSpPr>
          <p:cNvPr id="7" name="Rectangle 6"/>
          <p:cNvSpPr/>
          <p:nvPr/>
        </p:nvSpPr>
        <p:spPr>
          <a:xfrm>
            <a:off x="228421" y="677810"/>
            <a:ext cx="64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Έργο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5828" y="973558"/>
                <a:ext cx="10219272" cy="7841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0,25(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)∙287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292,7−463,9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1,25−1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=− 49134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=− 49,134(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28" y="973558"/>
                <a:ext cx="10219272" cy="7841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0" y="1981265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Μεταβολή Εσωτερικής Ενέργειας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478" y="2475512"/>
                <a:ext cx="2725746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U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8" y="2475512"/>
                <a:ext cx="2725746" cy="289182"/>
              </a:xfrm>
              <a:prstGeom prst="rect">
                <a:avLst/>
              </a:prstGeom>
              <a:blipFill rotWithShape="0">
                <a:blip r:embed="rId3"/>
                <a:stretch>
                  <a:fillRect l="-2685" b="-29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1648" y="3273167"/>
                <a:ext cx="850694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=0,159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+3,60∙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∙378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=0,172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48" y="3273167"/>
                <a:ext cx="8506944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15519" y="2562182"/>
                <a:ext cx="23257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519" y="2562182"/>
                <a:ext cx="2325765" cy="518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>
            <a:endCxn id="13" idx="1"/>
          </p:cNvCxnSpPr>
          <p:nvPr/>
        </p:nvCxnSpPr>
        <p:spPr>
          <a:xfrm flipV="1">
            <a:off x="1638300" y="2821484"/>
            <a:ext cx="1377219" cy="576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3"/>
          </p:cNvCxnSpPr>
          <p:nvPr/>
        </p:nvCxnSpPr>
        <p:spPr>
          <a:xfrm>
            <a:off x="5341284" y="2821484"/>
            <a:ext cx="818216" cy="576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574761" y="4015711"/>
                <a:ext cx="3639832" cy="1289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0,172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𝑘𝑐𝑎𝑙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𝑘𝑝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∙4,1868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𝑘𝐽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𝑘𝑔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𝑘𝑐𝑎𝑙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𝑘𝑝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l-GR" sz="1600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761" y="4015711"/>
                <a:ext cx="3639832" cy="12899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14592" y="4197941"/>
                <a:ext cx="1587500" cy="4305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=0,72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r>
                  <a:rPr lang="en-US" sz="2000" dirty="0"/>
                  <a:t>)</a:t>
                </a:r>
                <a:endParaRPr lang="el-GR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4592" y="4197941"/>
                <a:ext cx="1587500" cy="430567"/>
              </a:xfrm>
              <a:prstGeom prst="rect">
                <a:avLst/>
              </a:prstGeom>
              <a:blipFill rotWithShape="0">
                <a:blip r:embed="rId7"/>
                <a:stretch>
                  <a:fillRect l="-3065" t="-8571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Arrow 20"/>
          <p:cNvSpPr/>
          <p:nvPr/>
        </p:nvSpPr>
        <p:spPr>
          <a:xfrm>
            <a:off x="2934067" y="4465394"/>
            <a:ext cx="535751" cy="158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00642" y="2764694"/>
            <a:ext cx="0" cy="2095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9670443" y="3548621"/>
                <a:ext cx="1834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=30,816</m:t>
                    </m:r>
                  </m:oMath>
                </a14:m>
                <a:r>
                  <a:rPr lang="en-US" dirty="0"/>
                  <a:t> (kJ)</a:t>
                </a:r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0443" y="3548621"/>
                <a:ext cx="1834156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8197" r="-2658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0581" y="5746087"/>
                <a:ext cx="613847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U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1,2</m:t>
                        </m:r>
                      </m:sub>
                    </m:sSub>
                  </m:oMath>
                </a14:m>
                <a:r>
                  <a:rPr lang="en-US" dirty="0"/>
                  <a:t> = 30,</a:t>
                </a:r>
                <a:r>
                  <a:rPr lang="el-GR" dirty="0"/>
                  <a:t>816</a:t>
                </a:r>
                <a:r>
                  <a:rPr lang="en-US" dirty="0"/>
                  <a:t> (kJ) + (- 49,134) (kJ) = - 18,3</a:t>
                </a:r>
                <a:r>
                  <a:rPr lang="el-GR" dirty="0"/>
                  <a:t>18</a:t>
                </a:r>
                <a:r>
                  <a:rPr lang="en-US" dirty="0"/>
                  <a:t> (kJ) </a:t>
                </a:r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81" y="5746087"/>
                <a:ext cx="6138475" cy="289182"/>
              </a:xfrm>
              <a:prstGeom prst="rect">
                <a:avLst/>
              </a:prstGeom>
              <a:blipFill rotWithShape="0">
                <a:blip r:embed="rId9"/>
                <a:stretch>
                  <a:fillRect l="-1688" t="-25532" b="-468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81000" y="5137241"/>
            <a:ext cx="469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Ποσό Θερμότητας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7675" y="4028664"/>
            <a:ext cx="162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/>
              <a:t>Langen</a:t>
            </a:r>
            <a:r>
              <a:rPr lang="el-GR" sz="1600" b="1" i="1" dirty="0"/>
              <a:t> </a:t>
            </a:r>
            <a:r>
              <a:rPr lang="en-US" sz="1600" b="1" i="1" dirty="0"/>
              <a:t>/</a:t>
            </a:r>
            <a:r>
              <a:rPr lang="el-GR" sz="1600" b="1" i="1" dirty="0"/>
              <a:t> 6</a:t>
            </a:r>
            <a:r>
              <a:rPr lang="el-GR" sz="1600" b="1" i="1" baseline="30000" dirty="0"/>
              <a:t>ο</a:t>
            </a:r>
            <a:r>
              <a:rPr lang="el-GR" sz="1600" b="1" i="1" dirty="0"/>
              <a:t> Δ.Μ.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9062693" y="3647781"/>
            <a:ext cx="607750" cy="1647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0" name="Straight Connector 29"/>
          <p:cNvCxnSpPr/>
          <p:nvPr/>
        </p:nvCxnSpPr>
        <p:spPr>
          <a:xfrm>
            <a:off x="228421" y="3730163"/>
            <a:ext cx="1545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552131" y="3812546"/>
            <a:ext cx="323711" cy="2855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02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7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36467" y="171950"/>
            <a:ext cx="195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5</a:t>
            </a:r>
            <a:r>
              <a:rPr lang="el-GR" b="1" u="sng" dirty="0"/>
              <a:t>  /1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560832" y="865632"/>
            <a:ext cx="10082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Μάζα αέρα 1,52 </a:t>
            </a:r>
            <a:r>
              <a:rPr lang="en-US" dirty="0"/>
              <a:t>(kg)</a:t>
            </a:r>
            <a:r>
              <a:rPr lang="el-GR" dirty="0"/>
              <a:t> έχει όγκο 0,86 (</a:t>
            </a:r>
            <a:r>
              <a:rPr lang="en-US" dirty="0"/>
              <a:t>m</a:t>
            </a:r>
            <a:r>
              <a:rPr lang="en-US" baseline="30000" dirty="0"/>
              <a:t>3</a:t>
            </a:r>
            <a:r>
              <a:rPr lang="en-US" dirty="0"/>
              <a:t>) </a:t>
            </a:r>
            <a:r>
              <a:rPr lang="el-GR" dirty="0"/>
              <a:t>και θερμοκρασία 8 (</a:t>
            </a:r>
            <a:r>
              <a:rPr lang="en-US" dirty="0"/>
              <a:t> </a:t>
            </a:r>
            <a:r>
              <a:rPr lang="en-US" baseline="30000" dirty="0"/>
              <a:t>0</a:t>
            </a:r>
            <a:r>
              <a:rPr lang="en-US" dirty="0"/>
              <a:t>C ) . </a:t>
            </a:r>
            <a:r>
              <a:rPr lang="el-GR" dirty="0"/>
              <a:t>Συμπιέζεται μέχρι πίεση 4</a:t>
            </a:r>
            <a:r>
              <a:rPr lang="en-US" dirty="0"/>
              <a:t> x 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l-GR" dirty="0"/>
              <a:t>και θερμοκρασία 122 (</a:t>
            </a:r>
            <a:r>
              <a:rPr lang="en-US" dirty="0"/>
              <a:t> </a:t>
            </a:r>
            <a:r>
              <a:rPr lang="en-US" baseline="30000" dirty="0"/>
              <a:t>0</a:t>
            </a:r>
            <a:r>
              <a:rPr lang="en-US" dirty="0"/>
              <a:t>C )</a:t>
            </a:r>
            <a:r>
              <a:rPr lang="el-GR" dirty="0"/>
              <a:t>. Να υπολογιστούν : ο τελικός όγκος, το ποσό θερμότητας και η μεταβολή της εσωτερικής ενέργειας.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08A7B4-869D-439A-8DC4-C1CB1C01CF18}"/>
              </a:ext>
            </a:extLst>
          </p:cNvPr>
          <p:cNvSpPr txBox="1"/>
          <p:nvPr/>
        </p:nvSpPr>
        <p:spPr>
          <a:xfrm>
            <a:off x="560832" y="1928646"/>
            <a:ext cx="1355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ΛΥΣΗ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A5C2E6-C838-4C89-AC71-BE99FAE40432}"/>
                  </a:ext>
                </a:extLst>
              </p:cNvPr>
              <p:cNvSpPr txBox="1"/>
              <p:nvPr/>
            </p:nvSpPr>
            <p:spPr>
              <a:xfrm>
                <a:off x="560832" y="2506717"/>
                <a:ext cx="5193582" cy="1239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ΚΑΤΑΣΤΑΣΗ 1</a:t>
                </a:r>
                <a:endParaRPr lang="en-US" b="1" u="sng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0,86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 (     )   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8+273,15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=281,15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A5C2E6-C838-4C89-AC71-BE99FAE40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32" y="2506717"/>
                <a:ext cx="5193582" cy="1239185"/>
              </a:xfrm>
              <a:prstGeom prst="rect">
                <a:avLst/>
              </a:prstGeom>
              <a:blipFill>
                <a:blip r:embed="rId2"/>
                <a:stretch>
                  <a:fillRect l="-939" t="-2463" b="-4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1CA69B0-510A-4D50-82D3-425F80B0D5F4}"/>
              </a:ext>
            </a:extLst>
          </p:cNvPr>
          <p:cNvSpPr txBox="1"/>
          <p:nvPr/>
        </p:nvSpPr>
        <p:spPr>
          <a:xfrm>
            <a:off x="155530" y="3992239"/>
            <a:ext cx="1363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Από Κ.Ε.Ι.Α.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C7381E-70D1-442C-99FD-0BF84B7320B0}"/>
                  </a:ext>
                </a:extLst>
              </p:cNvPr>
              <p:cNvSpPr txBox="1"/>
              <p:nvPr/>
            </p:nvSpPr>
            <p:spPr>
              <a:xfrm>
                <a:off x="837492" y="4405955"/>
                <a:ext cx="10720692" cy="822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1,52 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287(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281,15(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0,86 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142614,97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=1,426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𝑃𝑎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=1,426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C7381E-70D1-442C-99FD-0BF84B7320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92" y="4405955"/>
                <a:ext cx="10720692" cy="822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984709D4-1F83-4F58-A050-408000ACB182}"/>
              </a:ext>
            </a:extLst>
          </p:cNvPr>
          <p:cNvCxnSpPr>
            <a:endCxn id="11" idx="1"/>
          </p:cNvCxnSpPr>
          <p:nvPr/>
        </p:nvCxnSpPr>
        <p:spPr>
          <a:xfrm>
            <a:off x="560832" y="4360904"/>
            <a:ext cx="276660" cy="456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EC681533-788F-4F9F-B0F3-68DC2E73E3F3}"/>
              </a:ext>
            </a:extLst>
          </p:cNvPr>
          <p:cNvCxnSpPr/>
          <p:nvPr/>
        </p:nvCxnSpPr>
        <p:spPr>
          <a:xfrm flipV="1">
            <a:off x="4651513" y="4124075"/>
            <a:ext cx="318052" cy="307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BC2D9C1-7233-4C41-B35D-08269A2592C7}"/>
                  </a:ext>
                </a:extLst>
              </p:cNvPr>
              <p:cNvSpPr txBox="1"/>
              <p:nvPr/>
            </p:nvSpPr>
            <p:spPr>
              <a:xfrm>
                <a:off x="4968943" y="3972284"/>
                <a:ext cx="7854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BC2D9C1-7233-4C41-B35D-08269A2592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943" y="3972284"/>
                <a:ext cx="785471" cy="276999"/>
              </a:xfrm>
              <a:prstGeom prst="rect">
                <a:avLst/>
              </a:prstGeom>
              <a:blipFill>
                <a:blip r:embed="rId4"/>
                <a:stretch>
                  <a:fillRect l="-10078" t="-4444" r="-10078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22EF0FC5-FF9C-4273-B2B6-04E668C4D7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5579" y="3367269"/>
            <a:ext cx="287749" cy="294943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5C62DFD2-7CE6-4475-8A4C-F5C1D925E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842" y="6274783"/>
            <a:ext cx="76922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</p:spTree>
    <p:extLst>
      <p:ext uri="{BB962C8B-B14F-4D97-AF65-F5344CB8AC3E}">
        <p14:creationId xmlns:p14="http://schemas.microsoft.com/office/powerpoint/2010/main" val="285284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8</a:t>
            </a:fld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63595" y="171950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ΠΑΡΑΔΕΙΓΜΑ </a:t>
            </a:r>
            <a:r>
              <a:rPr lang="en-US" b="1" u="sng" dirty="0"/>
              <a:t>5</a:t>
            </a:r>
            <a:r>
              <a:rPr lang="el-GR" b="1" u="sng" dirty="0"/>
              <a:t> /2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8966" y="4848404"/>
                <a:ext cx="1206421" cy="926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66" y="4848404"/>
                <a:ext cx="1206421" cy="9269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144110" y="5127198"/>
                <a:ext cx="21390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=1.324</m:t>
                    </m:r>
                  </m:oMath>
                </a14:m>
                <a:r>
                  <a:rPr lang="en-US" dirty="0"/>
                  <a:t>   &lt;   1,402</a:t>
                </a:r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110" y="5127198"/>
                <a:ext cx="2139047" cy="369332"/>
              </a:xfrm>
              <a:prstGeom prst="rect">
                <a:avLst/>
              </a:prstGeom>
              <a:blipFill>
                <a:blip r:embed="rId3"/>
                <a:stretch>
                  <a:fillRect t="-8197" r="-1140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4283157" y="5311864"/>
            <a:ext cx="10607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08581" y="5127198"/>
            <a:ext cx="3010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Πολυτροπική</a:t>
            </a:r>
            <a:r>
              <a:rPr lang="el-GR" dirty="0"/>
              <a:t> με εκθέτη 1,324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46B4A05-00B7-43F3-8462-49F5DA3788E7}"/>
                  </a:ext>
                </a:extLst>
              </p:cNvPr>
              <p:cNvSpPr txBox="1"/>
              <p:nvPr/>
            </p:nvSpPr>
            <p:spPr>
              <a:xfrm>
                <a:off x="263595" y="573578"/>
                <a:ext cx="5627195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u="sng" dirty="0"/>
                  <a:t>ΚΑΤΑΣΤΑΣΗ </a:t>
                </a:r>
                <a:r>
                  <a:rPr lang="en-US" b="1" u="sng" dirty="0"/>
                  <a:t>2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1,426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= 5,704 (bar)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122 (      )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122+273,15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=395,15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46B4A05-00B7-43F3-8462-49F5DA378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95" y="573578"/>
                <a:ext cx="5627195" cy="1477328"/>
              </a:xfrm>
              <a:prstGeom prst="rect">
                <a:avLst/>
              </a:prstGeom>
              <a:blipFill>
                <a:blip r:embed="rId4"/>
                <a:stretch>
                  <a:fillRect l="-867" t="-2066" b="-28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3B5D887C-D160-4227-9ACC-A7FAED12377F}"/>
              </a:ext>
            </a:extLst>
          </p:cNvPr>
          <p:cNvSpPr txBox="1"/>
          <p:nvPr/>
        </p:nvSpPr>
        <p:spPr>
          <a:xfrm>
            <a:off x="250360" y="2102176"/>
            <a:ext cx="1363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/>
              <a:t>Από Κ.Ε.Ι.Α.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6190A36-4030-4B7C-AB6D-28A4A1D6A516}"/>
                  </a:ext>
                </a:extLst>
              </p:cNvPr>
              <p:cNvSpPr txBox="1"/>
              <p:nvPr/>
            </p:nvSpPr>
            <p:spPr>
              <a:xfrm>
                <a:off x="1010919" y="2706887"/>
                <a:ext cx="6859442" cy="9879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1,52 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287(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395,15(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5,704∙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0,302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6190A36-4030-4B7C-AB6D-28A4A1D6A5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19" y="2706887"/>
                <a:ext cx="6859442" cy="987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Εικόνα 1">
            <a:extLst>
              <a:ext uri="{FF2B5EF4-FFF2-40B4-BE49-F238E27FC236}">
                <a16:creationId xmlns:a16="http://schemas.microsoft.com/office/drawing/2014/main" id="{D6C7B996-567B-4365-B24F-900F9E6BB4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8486" y="1662707"/>
            <a:ext cx="266891" cy="274978"/>
          </a:xfrm>
          <a:prstGeom prst="rect">
            <a:avLst/>
          </a:prstGeom>
        </p:spPr>
      </p:pic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1EA0BAD5-525C-4239-A233-C75CBAB85EBC}"/>
              </a:ext>
            </a:extLst>
          </p:cNvPr>
          <p:cNvCxnSpPr>
            <a:cxnSpLocks/>
          </p:cNvCxnSpPr>
          <p:nvPr/>
        </p:nvCxnSpPr>
        <p:spPr>
          <a:xfrm>
            <a:off x="429133" y="2432179"/>
            <a:ext cx="581786" cy="796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F2631D6-0BEC-4092-B87E-D2DE5FF046FA}"/>
              </a:ext>
            </a:extLst>
          </p:cNvPr>
          <p:cNvSpPr txBox="1"/>
          <p:nvPr/>
        </p:nvSpPr>
        <p:spPr>
          <a:xfrm>
            <a:off x="263595" y="4160735"/>
            <a:ext cx="2002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Είδος μεταβολής</a:t>
            </a:r>
          </a:p>
        </p:txBody>
      </p:sp>
      <p:cxnSp>
        <p:nvCxnSpPr>
          <p:cNvPr id="26" name="Straight Arrow Connector 23">
            <a:extLst>
              <a:ext uri="{FF2B5EF4-FFF2-40B4-BE49-F238E27FC236}">
                <a16:creationId xmlns:a16="http://schemas.microsoft.com/office/drawing/2014/main" id="{042C8718-7A5E-4D02-8890-A9307BCA2032}"/>
              </a:ext>
            </a:extLst>
          </p:cNvPr>
          <p:cNvCxnSpPr>
            <a:cxnSpLocks/>
          </p:cNvCxnSpPr>
          <p:nvPr/>
        </p:nvCxnSpPr>
        <p:spPr>
          <a:xfrm>
            <a:off x="1655377" y="5311864"/>
            <a:ext cx="4887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4">
            <a:extLst>
              <a:ext uri="{FF2B5EF4-FFF2-40B4-BE49-F238E27FC236}">
                <a16:creationId xmlns:a16="http://schemas.microsoft.com/office/drawing/2014/main" id="{C433E726-79AF-4791-9BAC-CC596BE45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842" y="6274783"/>
            <a:ext cx="76922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</p:spTree>
    <p:extLst>
      <p:ext uri="{BB962C8B-B14F-4D97-AF65-F5344CB8AC3E}">
        <p14:creationId xmlns:p14="http://schemas.microsoft.com/office/powerpoint/2010/main" val="142154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89D9A92-E668-4CFC-9B51-35336612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0FD20-68DA-44D5-AEBF-CB921C200F75}" type="slidenum">
              <a:rPr lang="el-GR" smtClean="0"/>
              <a:t>9</a:t>
            </a:fld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689673-5A1A-4A25-A036-22E1F3134DB1}"/>
              </a:ext>
            </a:extLst>
          </p:cNvPr>
          <p:cNvSpPr txBox="1"/>
          <p:nvPr/>
        </p:nvSpPr>
        <p:spPr>
          <a:xfrm>
            <a:off x="630620" y="268014"/>
            <a:ext cx="3090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Παράδειγμα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2B86211-0839-4207-8E47-A25D69250D86}"/>
                  </a:ext>
                </a:extLst>
              </p:cNvPr>
              <p:cNvSpPr txBox="1"/>
              <p:nvPr/>
            </p:nvSpPr>
            <p:spPr>
              <a:xfrm>
                <a:off x="740979" y="851338"/>
                <a:ext cx="10612821" cy="1909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Συμπιεστής συμπιέζει  0,25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l-G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den>
                    </m:f>
                    <m:r>
                      <a:rPr lang="el-GR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l-GR" dirty="0"/>
                  <a:t>αέρα από αρχική πίεση 1 </a:t>
                </a:r>
                <a:r>
                  <a:rPr lang="en-US" dirty="0"/>
                  <a:t>(bar) </a:t>
                </a:r>
                <a:r>
                  <a:rPr lang="el-GR" dirty="0"/>
                  <a:t>και θερμοκρασία 25 </a:t>
                </a:r>
                <a:r>
                  <a:rPr lang="en-US" dirty="0"/>
                  <a:t>(C) </a:t>
                </a:r>
                <a:r>
                  <a:rPr lang="el-GR" dirty="0"/>
                  <a:t>σε πίεση 7 </a:t>
                </a:r>
                <a:r>
                  <a:rPr lang="en-US" dirty="0"/>
                  <a:t>(bar) </a:t>
                </a:r>
                <a:r>
                  <a:rPr lang="el-GR" dirty="0"/>
                  <a:t>. Θεωρώντας αμελητέες την κινητική και δυναμική ενέργεια του συστήματος, να υπολογιστεί η απαιτούμενη ισχύς του συμπιεστή, υποθέτοντας :</a:t>
                </a:r>
              </a:p>
              <a:p>
                <a:endParaRPr lang="el-GR" dirty="0"/>
              </a:p>
              <a:p>
                <a:r>
                  <a:rPr lang="el-GR" dirty="0"/>
                  <a:t>α. </a:t>
                </a:r>
                <a:r>
                  <a:rPr lang="el-GR" dirty="0" err="1"/>
                  <a:t>Αδιαβατική</a:t>
                </a:r>
                <a:r>
                  <a:rPr lang="el-GR" dirty="0"/>
                  <a:t> αντιστρεπτή συμπίεση</a:t>
                </a:r>
              </a:p>
              <a:p>
                <a:r>
                  <a:rPr lang="el-GR" dirty="0"/>
                  <a:t>β. </a:t>
                </a:r>
                <a:r>
                  <a:rPr lang="el-GR" dirty="0" err="1"/>
                  <a:t>Αδιαβατική</a:t>
                </a:r>
                <a:r>
                  <a:rPr lang="el-GR" dirty="0"/>
                  <a:t> πραγματική συμπίεση με βαθμό απόδοσης συμπίεσης 0,80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2B86211-0839-4207-8E47-A25D69250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979" y="851338"/>
                <a:ext cx="10612821" cy="1909177"/>
              </a:xfrm>
              <a:prstGeom prst="rect">
                <a:avLst/>
              </a:prstGeom>
              <a:blipFill>
                <a:blip r:embed="rId2"/>
                <a:stretch>
                  <a:fillRect l="-517" b="-41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E44F75B1-DEE1-40D2-94BB-01B78F0A52B1}"/>
              </a:ext>
            </a:extLst>
          </p:cNvPr>
          <p:cNvSpPr txBox="1"/>
          <p:nvPr/>
        </p:nvSpPr>
        <p:spPr>
          <a:xfrm>
            <a:off x="874986" y="3042745"/>
            <a:ext cx="3176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ΛΥΣΗ</a:t>
            </a:r>
          </a:p>
          <a:p>
            <a:endParaRPr lang="el-GR" dirty="0"/>
          </a:p>
          <a:p>
            <a:r>
              <a:rPr lang="el-GR" dirty="0"/>
              <a:t>Συμπιεστής = ανοικτό σύστημα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66D2DE4-C797-49F0-A17A-4FB167549E13}"/>
                  </a:ext>
                </a:extLst>
              </p:cNvPr>
              <p:cNvSpPr txBox="1"/>
              <p:nvPr/>
            </p:nvSpPr>
            <p:spPr>
              <a:xfrm>
                <a:off x="4757245" y="3504410"/>
                <a:ext cx="567213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+[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66D2DE4-C797-49F0-A17A-4FB167549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245" y="3504410"/>
                <a:ext cx="5672130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Βέλος: Δεξιό 6">
            <a:extLst>
              <a:ext uri="{FF2B5EF4-FFF2-40B4-BE49-F238E27FC236}">
                <a16:creationId xmlns:a16="http://schemas.microsoft.com/office/drawing/2014/main" id="{4EB09488-2E80-4AB4-9D2D-C80C15533D12}"/>
              </a:ext>
            </a:extLst>
          </p:cNvPr>
          <p:cNvSpPr/>
          <p:nvPr/>
        </p:nvSpPr>
        <p:spPr>
          <a:xfrm>
            <a:off x="4051738" y="3763712"/>
            <a:ext cx="705507" cy="1146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F4777515-C349-4022-AECC-EB9530E2188E}"/>
              </a:ext>
            </a:extLst>
          </p:cNvPr>
          <p:cNvCxnSpPr/>
          <p:nvPr/>
        </p:nvCxnSpPr>
        <p:spPr>
          <a:xfrm>
            <a:off x="7307317" y="4130566"/>
            <a:ext cx="2719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1A4BB5B-1979-4518-9B94-E3FF31674648}"/>
              </a:ext>
            </a:extLst>
          </p:cNvPr>
          <p:cNvSpPr txBox="1"/>
          <p:nvPr/>
        </p:nvSpPr>
        <p:spPr>
          <a:xfrm>
            <a:off x="7409793" y="4225159"/>
            <a:ext cx="2396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        αμελητέες</a:t>
            </a:r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63E7BB36-74E6-4DA8-95FD-4F28A7F89AEC}"/>
              </a:ext>
            </a:extLst>
          </p:cNvPr>
          <p:cNvCxnSpPr/>
          <p:nvPr/>
        </p:nvCxnSpPr>
        <p:spPr>
          <a:xfrm>
            <a:off x="4757245" y="4130566"/>
            <a:ext cx="445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3D7E5D-B0DE-4EFE-A666-B8D83E455CAD}"/>
              </a:ext>
            </a:extLst>
          </p:cNvPr>
          <p:cNvSpPr txBox="1"/>
          <p:nvPr/>
        </p:nvSpPr>
        <p:spPr>
          <a:xfrm>
            <a:off x="4404491" y="4178154"/>
            <a:ext cx="1381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/>
              <a:t>αδιαβατική</a:t>
            </a:r>
            <a:endParaRPr lang="el-GR" dirty="0"/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113F77C1-E792-4D56-8A29-653305372FBE}"/>
              </a:ext>
            </a:extLst>
          </p:cNvPr>
          <p:cNvCxnSpPr>
            <a:cxnSpLocks/>
          </p:cNvCxnSpPr>
          <p:nvPr/>
        </p:nvCxnSpPr>
        <p:spPr>
          <a:xfrm>
            <a:off x="5037083" y="4847897"/>
            <a:ext cx="3224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2FE403AF-3791-477F-905B-2C52133F200C}"/>
              </a:ext>
            </a:extLst>
          </p:cNvPr>
          <p:cNvCxnSpPr>
            <a:cxnSpLocks/>
          </p:cNvCxnSpPr>
          <p:nvPr/>
        </p:nvCxnSpPr>
        <p:spPr>
          <a:xfrm>
            <a:off x="4942490" y="4494330"/>
            <a:ext cx="110358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>
            <a:extLst>
              <a:ext uri="{FF2B5EF4-FFF2-40B4-BE49-F238E27FC236}">
                <a16:creationId xmlns:a16="http://schemas.microsoft.com/office/drawing/2014/main" id="{91FFE7B0-57E5-4388-8F50-7721A6AAFD66}"/>
              </a:ext>
            </a:extLst>
          </p:cNvPr>
          <p:cNvCxnSpPr/>
          <p:nvPr/>
        </p:nvCxnSpPr>
        <p:spPr>
          <a:xfrm flipH="1">
            <a:off x="8261131" y="4494330"/>
            <a:ext cx="220717" cy="353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Βέλος: Κάτω 23">
            <a:extLst>
              <a:ext uri="{FF2B5EF4-FFF2-40B4-BE49-F238E27FC236}">
                <a16:creationId xmlns:a16="http://schemas.microsoft.com/office/drawing/2014/main" id="{752B0DEA-CAE1-4B46-9C29-03CA125302B6}"/>
              </a:ext>
            </a:extLst>
          </p:cNvPr>
          <p:cNvSpPr/>
          <p:nvPr/>
        </p:nvSpPr>
        <p:spPr>
          <a:xfrm>
            <a:off x="6660931" y="4847897"/>
            <a:ext cx="275896" cy="3693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B252D96-91E4-4067-990C-EC74F0BCD1CB}"/>
                  </a:ext>
                </a:extLst>
              </p:cNvPr>
              <p:cNvSpPr txBox="1"/>
              <p:nvPr/>
            </p:nvSpPr>
            <p:spPr>
              <a:xfrm>
                <a:off x="5461438" y="5372369"/>
                <a:ext cx="2238625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 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B252D96-91E4-4067-990C-EC74F0BCD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38" y="5372369"/>
                <a:ext cx="2238625" cy="289182"/>
              </a:xfrm>
              <a:prstGeom prst="rect">
                <a:avLst/>
              </a:prstGeom>
              <a:blipFill>
                <a:blip r:embed="rId4"/>
                <a:stretch>
                  <a:fillRect r="-1907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4">
            <a:extLst>
              <a:ext uri="{FF2B5EF4-FFF2-40B4-BE49-F238E27FC236}">
                <a16:creationId xmlns:a16="http://schemas.microsoft.com/office/drawing/2014/main" id="{844D8E12-FF6E-4911-91BD-3F29377EB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2842" y="6274783"/>
            <a:ext cx="76922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2021</a:t>
            </a:r>
          </a:p>
        </p:txBody>
      </p:sp>
    </p:spTree>
    <p:extLst>
      <p:ext uri="{BB962C8B-B14F-4D97-AF65-F5344CB8AC3E}">
        <p14:creationId xmlns:p14="http://schemas.microsoft.com/office/powerpoint/2010/main" val="331688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</TotalTime>
  <Words>1337</Words>
  <Application>Microsoft Office PowerPoint</Application>
  <PresentationFormat>Ευρεία οθόνη</PresentationFormat>
  <Paragraphs>210</Paragraphs>
  <Slides>11</Slides>
  <Notes>1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124</cp:revision>
  <dcterms:created xsi:type="dcterms:W3CDTF">2020-11-08T12:15:26Z</dcterms:created>
  <dcterms:modified xsi:type="dcterms:W3CDTF">2021-11-08T06:44:52Z</dcterms:modified>
</cp:coreProperties>
</file>