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6"/>
  </p:notesMasterIdLst>
  <p:handoutMasterIdLst>
    <p:handoutMasterId r:id="rId37"/>
  </p:handoutMasterIdLst>
  <p:sldIdLst>
    <p:sldId id="256" r:id="rId3"/>
    <p:sldId id="267" r:id="rId4"/>
    <p:sldId id="292" r:id="rId5"/>
    <p:sldId id="293"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57" r:id="rId29"/>
    <p:sldId id="262" r:id="rId30"/>
    <p:sldId id="264" r:id="rId31"/>
    <p:sldId id="294" r:id="rId32"/>
    <p:sldId id="295" r:id="rId33"/>
    <p:sldId id="266" r:id="rId34"/>
    <p:sldId id="261" r:id="rId35"/>
  </p:sldIdLst>
  <p:sldSz cx="9144000" cy="6858000" type="screen4x3"/>
  <p:notesSz cx="7104063" cy="10234613"/>
  <p:custDataLst>
    <p:tags r:id="rId3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2671190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94341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67865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606343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726538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54740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984833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53714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855302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608480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336176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752724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17454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Hypothalamus.gif" TargetMode="External"/><Relationship Id="rId2" Type="http://schemas.openxmlformats.org/officeDocument/2006/relationships/image" Target="../media/image5.gif"/><Relationship Id="rId1" Type="http://schemas.openxmlformats.org/officeDocument/2006/relationships/slideLayout" Target="../slideLayouts/slideLayout12.xml"/><Relationship Id="rId5" Type="http://schemas.openxmlformats.org/officeDocument/2006/relationships/hyperlink" Target="http://creativecommons.org/licenses/by-sa/2.1/jp/deed.en" TargetMode="External"/><Relationship Id="rId4" Type="http://schemas.openxmlformats.org/officeDocument/2006/relationships/hyperlink" Target="http://commons.wikimedia.org/wiki/User:Was_a_be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806_The_Hypothalamus-Pituitary_Complex.jp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anterior_pituitary" TargetMode="External"/><Relationship Id="rId13" Type="http://schemas.openxmlformats.org/officeDocument/2006/relationships/hyperlink" Target="http://en.wikipedia.org/wiki/supraoptic_nucleus" TargetMode="External"/><Relationship Id="rId18" Type="http://schemas.openxmlformats.org/officeDocument/2006/relationships/image" Target="../media/image7.png"/><Relationship Id="rId3" Type="http://schemas.openxmlformats.org/officeDocument/2006/relationships/hyperlink" Target="http://en.wikipedia.org/wiki/anterior_commissure" TargetMode="External"/><Relationship Id="rId21" Type="http://schemas.openxmlformats.org/officeDocument/2006/relationships/hyperlink" Target="http://en.wikipedia.org/wiki/lateral_nucleus" TargetMode="External"/><Relationship Id="rId7" Type="http://schemas.openxmlformats.org/officeDocument/2006/relationships/hyperlink" Target="http://en.wikipedia.org/wiki/tuber_cinereum" TargetMode="External"/><Relationship Id="rId12" Type="http://schemas.openxmlformats.org/officeDocument/2006/relationships/hyperlink" Target="http://en.wikipedia.org/wiki/anterior_hypothalamic_nucleus" TargetMode="External"/><Relationship Id="rId17" Type="http://schemas.openxmlformats.org/officeDocument/2006/relationships/hyperlink" Target="http://en.wikipedia.org/wiki/dorsomedial_nucleus" TargetMode="External"/><Relationship Id="rId25" Type="http://schemas.openxmlformats.org/officeDocument/2006/relationships/hyperlink" Target="http://commons.wikimedia.org/wiki/User:Arcadian" TargetMode="External"/><Relationship Id="rId2" Type="http://schemas.openxmlformats.org/officeDocument/2006/relationships/notesSlide" Target="../notesSlides/notesSlide3.xml"/><Relationship Id="rId16" Type="http://schemas.openxmlformats.org/officeDocument/2006/relationships/hyperlink" Target="http://en.wikipedia.org/wiki/periventricular_nucleus" TargetMode="External"/><Relationship Id="rId20" Type="http://schemas.openxmlformats.org/officeDocument/2006/relationships/hyperlink" Target="http://en.wikipedia.org/wiki/arcuate_nucleus" TargetMode="External"/><Relationship Id="rId1" Type="http://schemas.openxmlformats.org/officeDocument/2006/relationships/slideLayout" Target="../slideLayouts/slideLayout12.xml"/><Relationship Id="rId6" Type="http://schemas.openxmlformats.org/officeDocument/2006/relationships/hyperlink" Target="http://en.wikipedia.org/wiki/optic_chiasma" TargetMode="External"/><Relationship Id="rId11" Type="http://schemas.openxmlformats.org/officeDocument/2006/relationships/hyperlink" Target="http://en.wikipedia.org/wiki/median_eminence" TargetMode="External"/><Relationship Id="rId24" Type="http://schemas.openxmlformats.org/officeDocument/2006/relationships/hyperlink" Target="http://commons.wikimedia.org/wiki/File:HypothalamicNuclei.PNG" TargetMode="External"/><Relationship Id="rId5" Type="http://schemas.openxmlformats.org/officeDocument/2006/relationships/hyperlink" Target="http://en.wikipedia.org/wiki/suprachiasmatic_nucleus" TargetMode="External"/><Relationship Id="rId15" Type="http://schemas.openxmlformats.org/officeDocument/2006/relationships/hyperlink" Target="http://en.wikipedia.org/wiki/paraventricular_nucleus" TargetMode="External"/><Relationship Id="rId23" Type="http://schemas.openxmlformats.org/officeDocument/2006/relationships/hyperlink" Target="http://en.wikipedia.org/wiki/mamillary_body" TargetMode="External"/><Relationship Id="rId10" Type="http://schemas.openxmlformats.org/officeDocument/2006/relationships/hyperlink" Target="http://en.wikipedia.org/wiki/posterior_pituitary" TargetMode="External"/><Relationship Id="rId19" Type="http://schemas.openxmlformats.org/officeDocument/2006/relationships/hyperlink" Target="http://en.wikipedia.org/wiki/ventromedial_nucleus" TargetMode="External"/><Relationship Id="rId4" Type="http://schemas.openxmlformats.org/officeDocument/2006/relationships/hyperlink" Target="http://en.wikipedia.org/wiki/preoptic_nucleus" TargetMode="External"/><Relationship Id="rId9" Type="http://schemas.openxmlformats.org/officeDocument/2006/relationships/hyperlink" Target="http://en.wikipedia.org/wiki/infundibulum" TargetMode="External"/><Relationship Id="rId14" Type="http://schemas.openxmlformats.org/officeDocument/2006/relationships/hyperlink" Target="http://en.wikipedia.org/wiki/thalamus" TargetMode="External"/><Relationship Id="rId22" Type="http://schemas.openxmlformats.org/officeDocument/2006/relationships/hyperlink" Target="http://en.wikipedia.org/wiki/posterior_nucle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9"/>
            <a:ext cx="9144000" cy="1080120"/>
          </a:xfrm>
        </p:spPr>
        <p:txBody>
          <a:bodyPr>
            <a:normAutofit/>
          </a:bodyPr>
          <a:lstStyle/>
          <a:p>
            <a:pPr lvl="1" algn="ctr"/>
            <a:r>
              <a:rPr lang="el-GR" sz="4400" b="1" dirty="0" smtClean="0">
                <a:solidFill>
                  <a:schemeClr val="tx1"/>
                </a:solidFill>
                <a:latin typeface="+mn-lt"/>
              </a:rPr>
              <a:t>Παθολογία</a:t>
            </a:r>
            <a:r>
              <a:rPr lang="en-US" sz="4400" b="1" dirty="0" smtClean="0">
                <a:solidFill>
                  <a:schemeClr val="tx1"/>
                </a:solidFill>
                <a:latin typeface="+mn-lt"/>
              </a:rPr>
              <a:t> </a:t>
            </a:r>
            <a:r>
              <a:rPr lang="el-GR" sz="4400" b="1" dirty="0" smtClean="0">
                <a:solidFill>
                  <a:schemeClr val="tx1"/>
                </a:solidFill>
                <a:latin typeface="+mn-lt"/>
              </a:rPr>
              <a:t>Ενδοκρινών Αδένων</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n-US" sz="2600" b="1" dirty="0" smtClean="0"/>
              <a:t>2</a:t>
            </a:r>
            <a:r>
              <a:rPr lang="el-GR" sz="2600" dirty="0" smtClean="0"/>
              <a:t>:</a:t>
            </a:r>
            <a:r>
              <a:rPr lang="en-US" sz="2600" dirty="0" smtClean="0"/>
              <a:t> </a:t>
            </a:r>
            <a:r>
              <a:rPr lang="el-GR" sz="2600" dirty="0"/>
              <a:t>Ενδοκρινικό σύστημα </a:t>
            </a:r>
            <a:r>
              <a:rPr lang="el-GR" sz="2600" dirty="0" smtClean="0"/>
              <a:t>– Φυσιολογία Υποθάλαμος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Αισθητικής και Κοσμητολογίας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6/7</a:t>
            </a:r>
            <a:endParaRPr lang="el-GR" dirty="0"/>
          </a:p>
        </p:txBody>
      </p:sp>
      <p:sp>
        <p:nvSpPr>
          <p:cNvPr id="7170" name="Rectangle 3"/>
          <p:cNvSpPr>
            <a:spLocks noGrp="1" noChangeArrowheads="1"/>
          </p:cNvSpPr>
          <p:nvPr>
            <p:ph idx="1"/>
          </p:nvPr>
        </p:nvSpPr>
        <p:spPr/>
        <p:txBody>
          <a:bodyPr>
            <a:normAutofit/>
          </a:bodyPr>
          <a:lstStyle/>
          <a:p>
            <a:pPr eaLnBrk="1" hangingPunct="1"/>
            <a:r>
              <a:rPr lang="el-GR" altLang="el-GR" b="1" dirty="0" smtClean="0"/>
              <a:t>Ο κοιλιακός υποθάλαμος περιλαμβάνει δύο κέντρα, το κέντρο της δίψας και του κορεσμού</a:t>
            </a:r>
            <a:r>
              <a:rPr lang="el-GR" altLang="el-GR" dirty="0" smtClean="0"/>
              <a:t>, που με αυτά ρυθμίζεται το αίσθημα του κορεσμού και της πείνας. Φαίνεται </a:t>
            </a:r>
            <a:r>
              <a:rPr lang="el-GR" altLang="el-GR" b="1" dirty="0" smtClean="0"/>
              <a:t>πως ο πρόσθιος κοιλιακός υποθάλαμος ρυθμίζει εν μέρει την σεξουαλική συμπεριφορά. </a:t>
            </a:r>
          </a:p>
          <a:p>
            <a:pPr eaLnBrk="1" hangingPunct="1"/>
            <a:r>
              <a:rPr lang="el-GR" altLang="el-GR" dirty="0" smtClean="0"/>
              <a:t>Επίσης, διαταραχές έχουν παρατηρηθεί στον υποθάλαμο οι οποίοι δίνουν αντιδράσεις φόβου ή εκνευρισμού και θυμού χωρίς να ξέρουμε ακριβώς ποια είναι εκείνη η περιοχή η οποία είναι υπεύθυνη γι' αυτήν την συμπεριφορά. </a:t>
            </a:r>
            <a:endParaRPr lang="en-US" altLang="el-GR" dirty="0" smtClean="0"/>
          </a:p>
        </p:txBody>
      </p:sp>
    </p:spTree>
    <p:extLst>
      <p:ext uri="{BB962C8B-B14F-4D97-AF65-F5344CB8AC3E}">
        <p14:creationId xmlns:p14="http://schemas.microsoft.com/office/powerpoint/2010/main" val="3719918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7/7</a:t>
            </a:r>
            <a:endParaRPr lang="el-GR" dirty="0"/>
          </a:p>
        </p:txBody>
      </p:sp>
      <p:sp>
        <p:nvSpPr>
          <p:cNvPr id="7170" name="Rectangle 3"/>
          <p:cNvSpPr>
            <a:spLocks noGrp="1" noChangeArrowheads="1"/>
          </p:cNvSpPr>
          <p:nvPr>
            <p:ph idx="1"/>
          </p:nvPr>
        </p:nvSpPr>
        <p:spPr/>
        <p:txBody>
          <a:bodyPr>
            <a:normAutofit/>
          </a:bodyPr>
          <a:lstStyle/>
          <a:p>
            <a:pPr eaLnBrk="1" hangingPunct="1"/>
            <a:r>
              <a:rPr lang="el-GR" altLang="el-GR" dirty="0" smtClean="0"/>
              <a:t>Επιπλέον, ο υπερχιασματικός πυρήνας του υποθαλάμου είναι το βιολογικό ρολόι το οποίο συνδέεται και με την επίφυση (κωνάριο) αλλά και με τους οφθαλμούς μέσω νευρικών ινών και ρυθμίζει την έκκριση της μελατονίνης από την επίφυση μέσω του κύκλου φωτός και σκότους.</a:t>
            </a:r>
          </a:p>
          <a:p>
            <a:pPr eaLnBrk="1" hangingPunct="1"/>
            <a:r>
              <a:rPr lang="el-GR" altLang="el-GR" dirty="0" smtClean="0"/>
              <a:t>Συμπερασματικά θα μπορούσαμε να πούμε ότι ο </a:t>
            </a:r>
            <a:r>
              <a:rPr lang="el-GR" altLang="el-GR" b="1" dirty="0" smtClean="0"/>
              <a:t>υποθάλαμος χωρίζεται σε ενδοκρινολογικό και μη ενδοκρινολογικό υποθάλαμο.</a:t>
            </a:r>
          </a:p>
        </p:txBody>
      </p:sp>
    </p:spTree>
    <p:extLst>
      <p:ext uri="{BB962C8B-B14F-4D97-AF65-F5344CB8AC3E}">
        <p14:creationId xmlns:p14="http://schemas.microsoft.com/office/powerpoint/2010/main" val="1076886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Ενδοκρινικές λειτουργίες υποθαλάμου </a:t>
            </a:r>
            <a:r>
              <a:rPr lang="el-GR" sz="3300" b="0" dirty="0" smtClean="0"/>
              <a:t>1/3</a:t>
            </a:r>
            <a:endParaRPr lang="el-GR" sz="3300" b="0" dirty="0"/>
          </a:p>
        </p:txBody>
      </p:sp>
      <p:sp>
        <p:nvSpPr>
          <p:cNvPr id="8194" name="Rectangle 3"/>
          <p:cNvSpPr>
            <a:spLocks noGrp="1" noChangeArrowheads="1"/>
          </p:cNvSpPr>
          <p:nvPr>
            <p:ph idx="1"/>
          </p:nvPr>
        </p:nvSpPr>
        <p:spPr/>
        <p:txBody>
          <a:bodyPr>
            <a:normAutofit/>
          </a:bodyPr>
          <a:lstStyle/>
          <a:p>
            <a:pPr eaLnBrk="1" hangingPunct="1">
              <a:lnSpc>
                <a:spcPct val="114000"/>
              </a:lnSpc>
            </a:pPr>
            <a:r>
              <a:rPr lang="el-GR" altLang="el-GR" sz="2400" dirty="0" smtClean="0"/>
              <a:t>Οι ενδοκρινικές λειτουργίες του υποθαλάμου εντοπίζονται κυρίως </a:t>
            </a:r>
            <a:r>
              <a:rPr lang="el-GR" altLang="el-GR" sz="2400" b="1" dirty="0" smtClean="0"/>
              <a:t>στην κεντρική </a:t>
            </a:r>
            <a:r>
              <a:rPr lang="el-GR" altLang="el-GR" sz="2400" dirty="0" smtClean="0"/>
              <a:t>και </a:t>
            </a:r>
            <a:r>
              <a:rPr lang="el-GR" altLang="el-GR" sz="2400" b="1" dirty="0" smtClean="0"/>
              <a:t>στη μέση περιοχή του.</a:t>
            </a:r>
          </a:p>
          <a:p>
            <a:pPr eaLnBrk="1" hangingPunct="1">
              <a:lnSpc>
                <a:spcPct val="114000"/>
              </a:lnSpc>
            </a:pPr>
            <a:r>
              <a:rPr lang="el-GR" altLang="el-GR" sz="2400" dirty="0" smtClean="0"/>
              <a:t>Τα δύο πλάγια μέρη του υποθαλάμου, δηλαδή ο πρόσθιος και ο οπίσθιος υποθάλαμος φαίνεται ότι συνδέονται με τον ύπνο, την αφύπνιση, την ρύθμιση της θερμοκρασίας, πείνα, δίψα, αυτόνομη λειτουργία και σεξουαλική συμπεριφορά. </a:t>
            </a:r>
          </a:p>
        </p:txBody>
      </p:sp>
    </p:spTree>
    <p:extLst>
      <p:ext uri="{BB962C8B-B14F-4D97-AF65-F5344CB8AC3E}">
        <p14:creationId xmlns:p14="http://schemas.microsoft.com/office/powerpoint/2010/main" val="2205783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Ενδοκρινικές λειτουργίες υποθαλάμου </a:t>
            </a:r>
            <a:r>
              <a:rPr lang="el-GR" sz="3300" b="0" dirty="0" smtClean="0"/>
              <a:t>2/3</a:t>
            </a:r>
            <a:endParaRPr lang="el-GR" sz="3300" b="0" dirty="0"/>
          </a:p>
        </p:txBody>
      </p:sp>
      <p:sp>
        <p:nvSpPr>
          <p:cNvPr id="8194" name="Rectangle 3"/>
          <p:cNvSpPr>
            <a:spLocks noGrp="1" noChangeArrowheads="1"/>
          </p:cNvSpPr>
          <p:nvPr>
            <p:ph idx="1"/>
          </p:nvPr>
        </p:nvSpPr>
        <p:spPr/>
        <p:txBody>
          <a:bodyPr>
            <a:noAutofit/>
          </a:bodyPr>
          <a:lstStyle/>
          <a:p>
            <a:pPr eaLnBrk="1" hangingPunct="1"/>
            <a:r>
              <a:rPr lang="el-GR" altLang="el-GR" dirty="0" smtClean="0"/>
              <a:t>Επομένως ο ενδοκρινικός υποθάλαμος είναι μία μικρή περιοχή ολίγων χιλιοστών, η οποία φαίνεται ότι τουλάχιστον από ενδοκρινικής πλευράς ρυθμίζει την απευθείας έκκριση της ωκυτοκίνης και της αντιδιουρητικής ορμόνης από την οπίσθια υπόφυση και αυτό γίνεται με την απευθείας δράση του μέσω των νευρώνων στην οπίσθια υπόφυση. </a:t>
            </a:r>
          </a:p>
        </p:txBody>
      </p:sp>
    </p:spTree>
    <p:extLst>
      <p:ext uri="{BB962C8B-B14F-4D97-AF65-F5344CB8AC3E}">
        <p14:creationId xmlns:p14="http://schemas.microsoft.com/office/powerpoint/2010/main" val="695837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Ενδοκρινικές λειτουργίες υποθαλάμου </a:t>
            </a:r>
            <a:r>
              <a:rPr lang="el-GR" sz="3300" b="0" dirty="0" smtClean="0"/>
              <a:t>3/3</a:t>
            </a:r>
            <a:endParaRPr lang="el-GR" sz="3300" b="0" dirty="0"/>
          </a:p>
        </p:txBody>
      </p:sp>
      <p:sp>
        <p:nvSpPr>
          <p:cNvPr id="8194" name="Rectangle 3"/>
          <p:cNvSpPr>
            <a:spLocks noGrp="1" noChangeArrowheads="1"/>
          </p:cNvSpPr>
          <p:nvPr>
            <p:ph idx="1"/>
          </p:nvPr>
        </p:nvSpPr>
        <p:spPr/>
        <p:txBody>
          <a:bodyPr>
            <a:noAutofit/>
          </a:bodyPr>
          <a:lstStyle/>
          <a:p>
            <a:pPr eaLnBrk="1" hangingPunct="1"/>
            <a:r>
              <a:rPr lang="el-GR" altLang="el-GR" dirty="0" smtClean="0"/>
              <a:t>Εμμέσως δε ρυθμίζει με τις εκκριτικές ορμόνες τις οποίες παράγει (είτε αυτές είναι διεγερτικές είτε είναι ανασταλτικές) την έκκριση της πρόσθιας υπόφυσης και την ορμονική λειτουργία αυτής.  Οι ορμόνες αυτές του υποθαλάμου είτε διεγερτικές είτε ανασταλτικές μεταφέρονται μέσω του πυλαίου τριχοειδικού συστήματος από τους νευρώνες του στα πρόσθια υποφυσιακά κύτταρα όπου δρουν διεγείροντας ή αναστέλλοντας την έκκριση των υποφυσιακών ορμονών.</a:t>
            </a:r>
          </a:p>
        </p:txBody>
      </p:sp>
    </p:spTree>
    <p:extLst>
      <p:ext uri="{BB962C8B-B14F-4D97-AF65-F5344CB8AC3E}">
        <p14:creationId xmlns:p14="http://schemas.microsoft.com/office/powerpoint/2010/main" val="2412449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1/12</a:t>
            </a:r>
            <a:endParaRPr lang="el-GR" sz="3300" b="0" dirty="0"/>
          </a:p>
        </p:txBody>
      </p:sp>
      <p:sp>
        <p:nvSpPr>
          <p:cNvPr id="9218" name="Rectangle 3"/>
          <p:cNvSpPr>
            <a:spLocks noGrp="1" noChangeArrowheads="1"/>
          </p:cNvSpPr>
          <p:nvPr>
            <p:ph idx="1"/>
          </p:nvPr>
        </p:nvSpPr>
        <p:spPr>
          <a:xfrm>
            <a:off x="457200" y="1268760"/>
            <a:ext cx="8229600" cy="4968552"/>
          </a:xfrm>
        </p:spPr>
        <p:txBody>
          <a:bodyPr>
            <a:noAutofit/>
          </a:bodyPr>
          <a:lstStyle/>
          <a:p>
            <a:pPr marL="0" indent="0" eaLnBrk="1" hangingPunct="1">
              <a:buNone/>
            </a:pPr>
            <a:r>
              <a:rPr lang="el-GR" altLang="el-GR" sz="2200" b="1" dirty="0" smtClean="0"/>
              <a:t>Ρυθμιστικοί παράγοντες (ορμόνες) του υποθαλάμου όσον αφορά την έκκριση ορμονών της προσθίας υπόφυσης</a:t>
            </a:r>
            <a:endParaRPr lang="el-GR" altLang="el-GR" sz="2200" dirty="0" smtClean="0"/>
          </a:p>
          <a:p>
            <a:pPr eaLnBrk="1" hangingPunct="1"/>
            <a:r>
              <a:rPr lang="el-GR" altLang="el-GR" sz="2200" dirty="0" smtClean="0"/>
              <a:t>Μέχρι το 1950 το πώς ρυθμιζόταν η έκκριση της προσθίας υπόφυσης παρέμενε άγνωστο. </a:t>
            </a:r>
          </a:p>
          <a:p>
            <a:pPr eaLnBrk="1" hangingPunct="1"/>
            <a:r>
              <a:rPr lang="el-GR" altLang="el-GR" sz="2200" dirty="0" smtClean="0"/>
              <a:t>Μετά, μεταξύ 1950 - 1985 έγιναν οι μεγαλύτερες ανακαλύψεις όσον αφορά τους ρυθμιστικούς παράγοντες (ορμόνες) της έκκρισης της προσθίας υπόφυσης. Βρέθηκε ότι αυτοί οι ρυθμιστικοί παράγοντες ήταν υποθαλαμικές ορμόνες που εκκρίνονταν κατά ώσεις από τους νευρώνες του υποθαλάμου και έφταναν μέσω του πυλαίου συστήματος και μόνο προς αυτήν την κατεύθυνση προς τα κύτταρα της προσθίας υπόφυσης. </a:t>
            </a:r>
          </a:p>
        </p:txBody>
      </p:sp>
    </p:spTree>
    <p:extLst>
      <p:ext uri="{BB962C8B-B14F-4D97-AF65-F5344CB8AC3E}">
        <p14:creationId xmlns:p14="http://schemas.microsoft.com/office/powerpoint/2010/main" val="813231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2/12</a:t>
            </a:r>
            <a:endParaRPr lang="el-GR" dirty="0"/>
          </a:p>
        </p:txBody>
      </p:sp>
      <p:sp>
        <p:nvSpPr>
          <p:cNvPr id="9218" name="Rectangle 3"/>
          <p:cNvSpPr>
            <a:spLocks noGrp="1" noChangeArrowheads="1"/>
          </p:cNvSpPr>
          <p:nvPr>
            <p:ph idx="1"/>
          </p:nvPr>
        </p:nvSpPr>
        <p:spPr>
          <a:xfrm>
            <a:off x="457200" y="1340768"/>
            <a:ext cx="8229600" cy="4896544"/>
          </a:xfrm>
        </p:spPr>
        <p:txBody>
          <a:bodyPr>
            <a:noAutofit/>
          </a:bodyPr>
          <a:lstStyle/>
          <a:p>
            <a:pPr eaLnBrk="1" hangingPunct="1"/>
            <a:r>
              <a:rPr lang="el-GR" altLang="el-GR" sz="2200" dirty="0" smtClean="0"/>
              <a:t>Περισσότερα πειράματα και οι περισσότερες ανακαλύψεις αυτού του τύπου έγιναν </a:t>
            </a:r>
            <a:r>
              <a:rPr lang="el-GR" altLang="el-GR" sz="2200" b="1" dirty="0" smtClean="0"/>
              <a:t>στα εργαστήρια της La Jolla στην Καλιφόρνια από την ομάδα του W</a:t>
            </a:r>
            <a:r>
              <a:rPr lang="de-DE" altLang="el-GR" sz="2200" b="1" dirty="0" smtClean="0"/>
              <a:t>i</a:t>
            </a:r>
            <a:r>
              <a:rPr lang="el-GR" altLang="el-GR" sz="2200" b="1" dirty="0" smtClean="0"/>
              <a:t>llie Vale. </a:t>
            </a:r>
          </a:p>
          <a:p>
            <a:r>
              <a:rPr lang="el-GR" altLang="el-GR" sz="2200" dirty="0"/>
              <a:t>Συγκεκριμένα στα 1950 άρχισαν οι έρευνες από τον Andrew Schally, Roger Guillemin και Willie Vale, οι οποίοι επέτυχαν διάφορες μετρήσεις όσον αφορά την δραστικότητα των διάφορων εκκριτικών ορμονών που υποψιάζονται ότι υπήρχαν μέσα στον υποθάλαμο. Παράλληλα ως γνώστες της χημείας των πεπτιδικών ορμονών, απομόνωσαν σιγά-σιγά τουλάχιστον πέντε πεπτίδια με τα οποία πειραματίστηκαν in vitro για να αποδείξουν την διέγερση στις υποφυσιακές ορμόνες της προσθίας υπόφυσης</a:t>
            </a:r>
            <a:r>
              <a:rPr lang="el-GR" altLang="el-GR" sz="2200" dirty="0" smtClean="0"/>
              <a:t>.</a:t>
            </a:r>
            <a:endParaRPr lang="el-GR" altLang="el-GR" sz="2200" dirty="0"/>
          </a:p>
        </p:txBody>
      </p:sp>
    </p:spTree>
    <p:extLst>
      <p:ext uri="{BB962C8B-B14F-4D97-AF65-F5344CB8AC3E}">
        <p14:creationId xmlns:p14="http://schemas.microsoft.com/office/powerpoint/2010/main" val="2813839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3/12</a:t>
            </a:r>
            <a:endParaRPr lang="el-GR" dirty="0"/>
          </a:p>
        </p:txBody>
      </p:sp>
      <p:sp>
        <p:nvSpPr>
          <p:cNvPr id="10242" name="Rectangle 3"/>
          <p:cNvSpPr>
            <a:spLocks noGrp="1" noChangeArrowheads="1"/>
          </p:cNvSpPr>
          <p:nvPr>
            <p:ph idx="1"/>
          </p:nvPr>
        </p:nvSpPr>
        <p:spPr/>
        <p:txBody>
          <a:bodyPr>
            <a:normAutofit/>
          </a:bodyPr>
          <a:lstStyle/>
          <a:p>
            <a:pPr eaLnBrk="1" hangingPunct="1"/>
            <a:r>
              <a:rPr lang="el-GR" altLang="el-GR" dirty="0" smtClean="0"/>
              <a:t>Στα 1969 ανακάλυψαν την ύπαρξη ενός τριπεπτιδίου το οποίο ονόμασαν thyrotrophin releasing hormone (TRH). </a:t>
            </a:r>
          </a:p>
          <a:p>
            <a:pPr eaLnBrk="1" hangingPunct="1"/>
            <a:r>
              <a:rPr lang="el-GR" altLang="el-GR" dirty="0" smtClean="0"/>
              <a:t>Αυτό αποδείχτηκε ότι διήγειρε </a:t>
            </a:r>
            <a:r>
              <a:rPr lang="en-US" altLang="el-GR" dirty="0" smtClean="0"/>
              <a:t>in</a:t>
            </a:r>
            <a:r>
              <a:rPr lang="el-GR" altLang="el-GR" dirty="0" smtClean="0"/>
              <a:t> vitro αλλά και </a:t>
            </a:r>
            <a:r>
              <a:rPr lang="en-US" altLang="el-GR" dirty="0" smtClean="0"/>
              <a:t>in vivo </a:t>
            </a:r>
            <a:r>
              <a:rPr lang="el-GR" altLang="el-GR" dirty="0" smtClean="0"/>
              <a:t>(όταν χορηγείται σε ζώα και ανθρώπους) την έκκριση της TSH από τα θυρεοτρόφα κύτταρα της προσθίας υπόφυσης. Για την ανακάλυψη αυτή το 1969 έλαβαν το βραβείο</a:t>
            </a:r>
            <a:r>
              <a:rPr lang="en-US" altLang="el-GR" dirty="0" smtClean="0"/>
              <a:t> </a:t>
            </a:r>
            <a:r>
              <a:rPr lang="el-GR" altLang="el-GR" dirty="0" smtClean="0"/>
              <a:t>Nobel. </a:t>
            </a:r>
          </a:p>
        </p:txBody>
      </p:sp>
    </p:spTree>
    <p:extLst>
      <p:ext uri="{BB962C8B-B14F-4D97-AF65-F5344CB8AC3E}">
        <p14:creationId xmlns:p14="http://schemas.microsoft.com/office/powerpoint/2010/main" val="1286764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4/12</a:t>
            </a:r>
            <a:endParaRPr lang="el-GR" dirty="0"/>
          </a:p>
        </p:txBody>
      </p:sp>
      <p:sp>
        <p:nvSpPr>
          <p:cNvPr id="11266" name="Rectangle 3"/>
          <p:cNvSpPr>
            <a:spLocks noGrp="1" noChangeArrowheads="1"/>
          </p:cNvSpPr>
          <p:nvPr>
            <p:ph idx="1"/>
          </p:nvPr>
        </p:nvSpPr>
        <p:spPr/>
        <p:txBody>
          <a:bodyPr>
            <a:normAutofit/>
          </a:bodyPr>
          <a:lstStyle/>
          <a:p>
            <a:pPr eaLnBrk="1" hangingPunct="1"/>
            <a:r>
              <a:rPr lang="el-GR" altLang="el-GR" sz="2200" dirty="0" smtClean="0"/>
              <a:t>Η ίδια ομάδα και συγκεκριμένα με επικεφαλής τον Schally στα 1971 ανακάλυψε την σύνθεση του μορίου μιας άλλης εκκριτικής ορμόνης, της LHRH </a:t>
            </a:r>
            <a:r>
              <a:rPr lang="en-US" altLang="el-GR" sz="2200" dirty="0" smtClean="0"/>
              <a:t>[luteinizing hormone releasing hormone, </a:t>
            </a:r>
            <a:r>
              <a:rPr lang="el-GR" altLang="el-GR" sz="2200" dirty="0" smtClean="0"/>
              <a:t>ή </a:t>
            </a:r>
            <a:r>
              <a:rPr lang="en-US" altLang="el-GR" sz="2200" dirty="0" smtClean="0"/>
              <a:t>GnRH</a:t>
            </a:r>
            <a:r>
              <a:rPr lang="el-GR" altLang="el-GR" sz="2200" dirty="0" smtClean="0"/>
              <a:t> (</a:t>
            </a:r>
            <a:r>
              <a:rPr lang="en-US" altLang="el-GR" sz="2200" dirty="0" smtClean="0"/>
              <a:t>gonadotrophin releasing hormone)]</a:t>
            </a:r>
            <a:r>
              <a:rPr lang="el-GR" altLang="el-GR" sz="2200" dirty="0" smtClean="0"/>
              <a:t> η οποία φάνηκε από την πρώτη στιγμή ότι διήγειρε τόσο </a:t>
            </a:r>
            <a:r>
              <a:rPr lang="en-US" altLang="el-GR" sz="2200" dirty="0" smtClean="0"/>
              <a:t>in vitro </a:t>
            </a:r>
            <a:r>
              <a:rPr lang="el-GR" altLang="el-GR" sz="2200" dirty="0" smtClean="0"/>
              <a:t>όσο και </a:t>
            </a:r>
            <a:r>
              <a:rPr lang="en-US" altLang="el-GR" sz="2200" dirty="0" smtClean="0"/>
              <a:t>in vivo </a:t>
            </a:r>
            <a:r>
              <a:rPr lang="el-GR" altLang="el-GR" sz="2200" dirty="0" smtClean="0"/>
              <a:t>την έκκριση των γοναδοτροφινών (τόσο της LΗ όσο και της FSH) από τα γοναδοτρόφα κύτταρα της υπόφυσης. </a:t>
            </a:r>
          </a:p>
          <a:p>
            <a:pPr eaLnBrk="1" hangingPunct="1"/>
            <a:r>
              <a:rPr lang="el-GR" altLang="el-GR" sz="2200" dirty="0" smtClean="0"/>
              <a:t>Στα 1973 ο Roger Guillemin και </a:t>
            </a:r>
            <a:r>
              <a:rPr lang="en-US" altLang="el-GR" sz="2200" dirty="0" smtClean="0"/>
              <a:t>D</a:t>
            </a:r>
            <a:r>
              <a:rPr lang="el-GR" altLang="el-GR" sz="2200" dirty="0" smtClean="0"/>
              <a:t>υ Vigneaud ανακάλυψαν την ύπαρξη ενός άλλου παράγοντα που ονομάστηκε πια ορμόνη, την σωματοστατίνη. </a:t>
            </a:r>
          </a:p>
          <a:p>
            <a:pPr eaLnBrk="1" hangingPunct="1"/>
            <a:r>
              <a:rPr lang="el-GR" altLang="el-GR" sz="2200" dirty="0" smtClean="0"/>
              <a:t>Η σωματοστατίνη αποτελείται από 14 αμινοξέα και ανέστειλε την έκκριση της αυξητικής ορμόνης και όχι μόνο, </a:t>
            </a:r>
            <a:r>
              <a:rPr lang="en-US" altLang="el-GR" sz="2200" dirty="0" smtClean="0"/>
              <a:t>in vitro </a:t>
            </a:r>
            <a:r>
              <a:rPr lang="el-GR" altLang="el-GR" sz="2200" dirty="0" smtClean="0"/>
              <a:t>και </a:t>
            </a:r>
            <a:r>
              <a:rPr lang="en-US" altLang="el-GR" sz="2200" dirty="0" smtClean="0"/>
              <a:t>in vivo</a:t>
            </a:r>
            <a:r>
              <a:rPr lang="el-GR" altLang="el-GR" sz="2200" dirty="0" smtClean="0"/>
              <a:t>.</a:t>
            </a:r>
          </a:p>
        </p:txBody>
      </p:sp>
    </p:spTree>
    <p:extLst>
      <p:ext uri="{BB962C8B-B14F-4D97-AF65-F5344CB8AC3E}">
        <p14:creationId xmlns:p14="http://schemas.microsoft.com/office/powerpoint/2010/main" val="2030158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5/12</a:t>
            </a:r>
            <a:endParaRPr lang="el-GR" dirty="0"/>
          </a:p>
        </p:txBody>
      </p:sp>
      <p:sp>
        <p:nvSpPr>
          <p:cNvPr id="12290" name="Rectangle 3"/>
          <p:cNvSpPr>
            <a:spLocks noGrp="1" noChangeArrowheads="1"/>
          </p:cNvSpPr>
          <p:nvPr>
            <p:ph idx="1"/>
          </p:nvPr>
        </p:nvSpPr>
        <p:spPr>
          <a:xfrm>
            <a:off x="457200" y="1196752"/>
            <a:ext cx="8435280" cy="5472608"/>
          </a:xfrm>
        </p:spPr>
        <p:txBody>
          <a:bodyPr>
            <a:noAutofit/>
          </a:bodyPr>
          <a:lstStyle/>
          <a:p>
            <a:pPr eaLnBrk="1" hangingPunct="1">
              <a:lnSpc>
                <a:spcPct val="110000"/>
              </a:lnSpc>
              <a:spcBef>
                <a:spcPts val="1000"/>
              </a:spcBef>
            </a:pPr>
            <a:r>
              <a:rPr lang="el-GR" altLang="el-GR" sz="2200" dirty="0" smtClean="0"/>
              <a:t>Στα 1981 ανακαλύφτηκε από τον Willie Vale και τους συνεργάτες του η ύπαρξη ενός παράγοντα (ορμόνης) την οποία υποψιάζονταν από παλιά, του CRH (</a:t>
            </a:r>
            <a:r>
              <a:rPr lang="en-US" altLang="el-GR" sz="2200" dirty="0" smtClean="0"/>
              <a:t>corticotrophin releasing hormone)</a:t>
            </a:r>
            <a:r>
              <a:rPr lang="el-GR" altLang="el-GR" sz="2200" dirty="0" smtClean="0"/>
              <a:t>, ο οποίος αποτελείται από 41 αμινοξέα και δρώντας διεγείρει την έκκριση της ACTH και της β- ενδορφίνης από τα κορτικοτρόφα της πρόσθιας υπόφυσης. </a:t>
            </a:r>
          </a:p>
          <a:p>
            <a:pPr eaLnBrk="1" hangingPunct="1">
              <a:lnSpc>
                <a:spcPct val="110000"/>
              </a:lnSpc>
              <a:spcBef>
                <a:spcPts val="1000"/>
              </a:spcBef>
            </a:pPr>
            <a:r>
              <a:rPr lang="el-GR" altLang="el-GR" sz="2200" dirty="0" smtClean="0"/>
              <a:t>Η επόμενη ανακάλυψη και η τελευταία μέχρι στιγμής είναι η απομόνωση από το Guillemin το 1985 ενός παράγοντα (ορμόνης) η οποία καλείται GΗRH</a:t>
            </a:r>
            <a:r>
              <a:rPr lang="en-US" altLang="el-GR" sz="2200" dirty="0" smtClean="0"/>
              <a:t> (growth hormone releasing hormone) </a:t>
            </a:r>
            <a:r>
              <a:rPr lang="el-GR" altLang="el-GR" sz="2200" dirty="0" smtClean="0"/>
              <a:t>, και είναι ο εκκριτικός παράγοντας της αυξητικής ορμόνης ο οποίος μαζί με την σωματοστατίνη είναι το δυαδικό control (έλεγχος) της έκκρισης της αυξητικής ορμόνης στον άνθρωπο και στα ζώα. </a:t>
            </a:r>
          </a:p>
          <a:p>
            <a:pPr eaLnBrk="1" hangingPunct="1">
              <a:lnSpc>
                <a:spcPct val="110000"/>
              </a:lnSpc>
              <a:spcBef>
                <a:spcPts val="1000"/>
              </a:spcBef>
            </a:pPr>
            <a:r>
              <a:rPr lang="el-GR" altLang="el-GR" sz="2200" dirty="0" smtClean="0"/>
              <a:t>Ο GΗRH φαίνεται ότι διεγείρει τόσο in vitro όσο και in ν</a:t>
            </a:r>
            <a:r>
              <a:rPr lang="en-US" altLang="el-GR" sz="2200" dirty="0" err="1" smtClean="0"/>
              <a:t>i</a:t>
            </a:r>
            <a:r>
              <a:rPr lang="el-GR" altLang="el-GR" sz="2200" dirty="0" smtClean="0"/>
              <a:t>νο την έκκριση της αυξητικής ορμόνης. </a:t>
            </a:r>
          </a:p>
        </p:txBody>
      </p:sp>
    </p:spTree>
    <p:extLst>
      <p:ext uri="{BB962C8B-B14F-4D97-AF65-F5344CB8AC3E}">
        <p14:creationId xmlns:p14="http://schemas.microsoft.com/office/powerpoint/2010/main" val="1534179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Υποθάλαμος </a:t>
            </a:r>
            <a:r>
              <a:rPr lang="el-GR" sz="3200" b="0" dirty="0" smtClean="0"/>
              <a:t>1/3</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pic>
        <p:nvPicPr>
          <p:cNvPr id="1026" name="Picture 2" descr="File:Hypothalamus.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488" y="836712"/>
            <a:ext cx="5931024" cy="59310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3282998" y="6293529"/>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3"/>
              </a:rPr>
              <a:t>Hypothalamus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Was a bee"/>
              </a:rPr>
              <a:t>Was a bee</a:t>
            </a:r>
            <a:r>
              <a:rPr lang="el-GR" sz="1200" dirty="0" smtClean="0">
                <a:solidFill>
                  <a:prstClr val="black">
                    <a:lumMod val="75000"/>
                    <a:lumOff val="25000"/>
                  </a:prstClr>
                </a:solidFill>
                <a:latin typeface="Calibri"/>
              </a:rPr>
              <a:t> διαθέσιμη με άδεια </a:t>
            </a:r>
            <a:r>
              <a:rPr lang="en-US" sz="1200" dirty="0">
                <a:solidFill>
                  <a:prstClr val="black"/>
                </a:solidFill>
                <a:latin typeface="Calibri"/>
                <a:hlinkClick r:id="rId5"/>
              </a:rPr>
              <a:t>CC BY-SA 2.1 JP</a:t>
            </a:r>
            <a:endParaRPr lang="en-US" sz="1200" dirty="0">
              <a:solidFill>
                <a:prstClr val="black"/>
              </a:solidFill>
              <a:latin typeface="Calibri"/>
            </a:endParaRPr>
          </a:p>
        </p:txBody>
      </p:sp>
    </p:spTree>
    <p:extLst>
      <p:ext uri="{BB962C8B-B14F-4D97-AF65-F5344CB8AC3E}">
        <p14:creationId xmlns:p14="http://schemas.microsoft.com/office/powerpoint/2010/main" val="1543659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6/12</a:t>
            </a:r>
            <a:endParaRPr lang="el-GR" dirty="0"/>
          </a:p>
        </p:txBody>
      </p:sp>
      <p:sp>
        <p:nvSpPr>
          <p:cNvPr id="13314" name="Rectangle 3"/>
          <p:cNvSpPr>
            <a:spLocks noGrp="1" noChangeArrowheads="1"/>
          </p:cNvSpPr>
          <p:nvPr>
            <p:ph idx="1"/>
          </p:nvPr>
        </p:nvSpPr>
        <p:spPr/>
        <p:txBody>
          <a:bodyPr>
            <a:noAutofit/>
          </a:bodyPr>
          <a:lstStyle/>
          <a:p>
            <a:r>
              <a:rPr lang="el-GR" altLang="el-GR" dirty="0" smtClean="0"/>
              <a:t>Τα πειράματα της επιστημονικής ομάδας αυτού του εργαστηρίου απέδειξαν ότι οι περισσότερες από αυτές τις εκκριτικές ορμόνες του υποθαλάμου ρυθμίζουν αποκλειστικά την έκκριση μιας ορμόνης της προσθίας υπόφυσης εάν εξαιρέσουμε την LHRH που ρυθμίζει τόσο την FSH όσο και την LΗ και τον TRH ο οποίος φαίνεται ότι ρυθμίζει εκτός από την TSH και την έκκριση της προλακτίνης αλλά όχι σε φυσιολογικές καταστάσεις.</a:t>
            </a:r>
            <a:endParaRPr lang="en-US" altLang="el-GR" dirty="0" smtClean="0"/>
          </a:p>
        </p:txBody>
      </p:sp>
    </p:spTree>
    <p:extLst>
      <p:ext uri="{BB962C8B-B14F-4D97-AF65-F5344CB8AC3E}">
        <p14:creationId xmlns:p14="http://schemas.microsoft.com/office/powerpoint/2010/main" val="3602927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7/12</a:t>
            </a:r>
            <a:endParaRPr lang="el-GR" dirty="0"/>
          </a:p>
        </p:txBody>
      </p:sp>
      <p:sp>
        <p:nvSpPr>
          <p:cNvPr id="13314" name="Rectangle 3"/>
          <p:cNvSpPr>
            <a:spLocks noGrp="1" noChangeArrowheads="1"/>
          </p:cNvSpPr>
          <p:nvPr>
            <p:ph idx="1"/>
          </p:nvPr>
        </p:nvSpPr>
        <p:spPr/>
        <p:txBody>
          <a:bodyPr>
            <a:noAutofit/>
          </a:bodyPr>
          <a:lstStyle/>
          <a:p>
            <a:pPr eaLnBrk="1" hangingPunct="1"/>
            <a:r>
              <a:rPr lang="el-GR" altLang="el-GR" dirty="0" smtClean="0"/>
              <a:t>Φαίνεται ότι ο TRH σε μη φυσιολογικές καταστάσεις έχει την ικανότητα να αυξάνει την προλακτίνη αλλά φαίνεται επίσης ότι δεν αποτελεί τον φυσιολογικό διεγέρτη της προλακτίνης ο οποίος μέχρι στιγμής παραμένει άγνωστος. </a:t>
            </a:r>
            <a:endParaRPr lang="en-US" altLang="el-GR" dirty="0" smtClean="0"/>
          </a:p>
          <a:p>
            <a:pPr eaLnBrk="1" hangingPunct="1"/>
            <a:r>
              <a:rPr lang="el-GR" altLang="el-GR" dirty="0" smtClean="0"/>
              <a:t>Επίσης, όσον αφορά την </a:t>
            </a:r>
            <a:r>
              <a:rPr lang="el-GR" altLang="el-GR" b="1" dirty="0" smtClean="0"/>
              <a:t>σωματοστατίνη</a:t>
            </a:r>
            <a:r>
              <a:rPr lang="el-GR" altLang="el-GR" dirty="0" smtClean="0"/>
              <a:t>, παρ' ότι η πρώτη ανακαλυφθείσα δράση της είναι η πλήρης αναστολή της αυξητικής ορμόνης, γνωρίζουμε σήμερα ότι έχει ανασταλτική δράση και σε άλλες ουσίες και δεν περιορίζεται μόνο να αναστέλλει την αυξητική ορμόνη.</a:t>
            </a:r>
          </a:p>
        </p:txBody>
      </p:sp>
    </p:spTree>
    <p:extLst>
      <p:ext uri="{BB962C8B-B14F-4D97-AF65-F5344CB8AC3E}">
        <p14:creationId xmlns:p14="http://schemas.microsoft.com/office/powerpoint/2010/main" val="117656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8/12</a:t>
            </a:r>
            <a:endParaRPr lang="el-GR" dirty="0"/>
          </a:p>
        </p:txBody>
      </p:sp>
      <p:sp>
        <p:nvSpPr>
          <p:cNvPr id="14338" name="Rectangle 3"/>
          <p:cNvSpPr>
            <a:spLocks noGrp="1" noChangeArrowheads="1"/>
          </p:cNvSpPr>
          <p:nvPr>
            <p:ph idx="1"/>
          </p:nvPr>
        </p:nvSpPr>
        <p:spPr/>
        <p:txBody>
          <a:bodyPr>
            <a:noAutofit/>
          </a:bodyPr>
          <a:lstStyle/>
          <a:p>
            <a:pPr eaLnBrk="1" hangingPunct="1">
              <a:lnSpc>
                <a:spcPct val="132000"/>
              </a:lnSpc>
            </a:pPr>
            <a:r>
              <a:rPr lang="el-GR" altLang="el-GR" dirty="0" smtClean="0"/>
              <a:t>Όλες οι εργασίες αυτής της ομάδας αλλά και άλλων ομάδων που συνεργάστηκαν μαζί τους απέσπασαν πολλά Nobel για την νευροενδοκρινολογία και για τον έλεγχο της υποφυσιακής λειτουργίας μέσω του ενδοκρινικού υποθαλάμου. </a:t>
            </a:r>
          </a:p>
        </p:txBody>
      </p:sp>
    </p:spTree>
    <p:extLst>
      <p:ext uri="{BB962C8B-B14F-4D97-AF65-F5344CB8AC3E}">
        <p14:creationId xmlns:p14="http://schemas.microsoft.com/office/powerpoint/2010/main" val="765866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9/12</a:t>
            </a:r>
            <a:endParaRPr lang="el-GR" dirty="0"/>
          </a:p>
        </p:txBody>
      </p:sp>
      <p:sp>
        <p:nvSpPr>
          <p:cNvPr id="14338" name="Rectangle 3"/>
          <p:cNvSpPr>
            <a:spLocks noGrp="1" noChangeArrowheads="1"/>
          </p:cNvSpPr>
          <p:nvPr>
            <p:ph idx="1"/>
          </p:nvPr>
        </p:nvSpPr>
        <p:spPr/>
        <p:txBody>
          <a:bodyPr>
            <a:noAutofit/>
          </a:bodyPr>
          <a:lstStyle/>
          <a:p>
            <a:pPr eaLnBrk="1" hangingPunct="1"/>
            <a:r>
              <a:rPr lang="el-GR" altLang="el-GR" dirty="0" smtClean="0"/>
              <a:t>Ο έλεγχος λοιπόν της υπόφυσης μέσω του υποθαλάμου ακολουθεί την αρχή της παλίνδρομης ρύθμισης. </a:t>
            </a:r>
          </a:p>
          <a:p>
            <a:pPr eaLnBrk="1" hangingPunct="1"/>
            <a:r>
              <a:rPr lang="el-GR" altLang="el-GR" dirty="0" smtClean="0"/>
              <a:t>Φαίνεται δηλαδή ότι ο υποθάλαμος εκκρίνοντας κάποια διεγερτική ουσία προς την προσθία υπόφυση δρα ρυθμίζοντας θετικά την έκκριση αυτής ορμόνης από την πρόσθια υπόφυση π.χ. ο TRH όταν εκκρίνεται από τα κύτταρα του υποθαλάμου δρα πάνω στα θυρεοτρόφα κύτταρα της προσθίας υπόφυσης διεγείροντας την έκκριση της TSH. </a:t>
            </a:r>
            <a:endParaRPr lang="en-US" altLang="el-GR" dirty="0" smtClean="0"/>
          </a:p>
          <a:p>
            <a:pPr eaLnBrk="1" hangingPunct="1"/>
            <a:r>
              <a:rPr lang="el-GR" altLang="el-GR" b="1" dirty="0" smtClean="0"/>
              <a:t>Αυτό καλείται θετική παλίνδρομη ρύθμιση του υποθαλάμου προς την υπόφυση.</a:t>
            </a:r>
            <a:r>
              <a:rPr lang="el-GR" altLang="el-GR" dirty="0" smtClean="0"/>
              <a:t> </a:t>
            </a:r>
          </a:p>
        </p:txBody>
      </p:sp>
    </p:spTree>
    <p:extLst>
      <p:ext uri="{BB962C8B-B14F-4D97-AF65-F5344CB8AC3E}">
        <p14:creationId xmlns:p14="http://schemas.microsoft.com/office/powerpoint/2010/main" val="1144654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10/12</a:t>
            </a:r>
            <a:endParaRPr lang="el-GR" dirty="0"/>
          </a:p>
        </p:txBody>
      </p:sp>
      <p:sp>
        <p:nvSpPr>
          <p:cNvPr id="15362" name="Rectangle 3"/>
          <p:cNvSpPr>
            <a:spLocks noGrp="1" noChangeArrowheads="1"/>
          </p:cNvSpPr>
          <p:nvPr>
            <p:ph idx="1"/>
          </p:nvPr>
        </p:nvSpPr>
        <p:spPr/>
        <p:txBody>
          <a:bodyPr/>
          <a:lstStyle/>
          <a:p>
            <a:pPr eaLnBrk="1" hangingPunct="1"/>
            <a:r>
              <a:rPr lang="el-GR" altLang="el-GR" dirty="0" smtClean="0"/>
              <a:t>Το αυτό κάνει και η υπόφυση προς τον θυρεοειδή όταν εκκρίνεται η TSH από τα θυρεοτρόφα κύτταρα και ρυθμίζει την έκκριση του θυρεοειδούς. </a:t>
            </a:r>
            <a:endParaRPr lang="en-US" altLang="el-GR" dirty="0" smtClean="0"/>
          </a:p>
          <a:p>
            <a:pPr eaLnBrk="1" hangingPunct="1"/>
            <a:r>
              <a:rPr lang="el-GR" altLang="el-GR" dirty="0" smtClean="0"/>
              <a:t>Έτσι, η υπόφυση ασκεί θετική παλίνδρομη ρύθμιση όσο αφορά πχ τον θυρεοειδή αδένα. </a:t>
            </a:r>
          </a:p>
          <a:p>
            <a:pPr eaLnBrk="1" hangingPunct="1"/>
            <a:r>
              <a:rPr lang="el-GR" altLang="el-GR" b="1" dirty="0" smtClean="0"/>
              <a:t>Με την βοήθεια δηλαδή της θετικής παλίνδρομης ρύθμισης από τον υποθάλαμο προς την υπόφυση και από την υπόφυση στο όργανο-στόχο ρυθμίζεται η παραγωγή περιφερικών ορμονών</a:t>
            </a:r>
            <a:r>
              <a:rPr lang="el-GR" altLang="el-GR" dirty="0" smtClean="0"/>
              <a:t> και ο βασικός λειτουργικός μεταβολισμός και άλλες λειτουργίες του σώματος. </a:t>
            </a:r>
          </a:p>
        </p:txBody>
      </p:sp>
    </p:spTree>
    <p:extLst>
      <p:ext uri="{BB962C8B-B14F-4D97-AF65-F5344CB8AC3E}">
        <p14:creationId xmlns:p14="http://schemas.microsoft.com/office/powerpoint/2010/main" val="3532998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11/12</a:t>
            </a:r>
            <a:endParaRPr lang="el-GR" dirty="0"/>
          </a:p>
        </p:txBody>
      </p:sp>
      <p:sp>
        <p:nvSpPr>
          <p:cNvPr id="16386" name="Rectangle 3"/>
          <p:cNvSpPr>
            <a:spLocks noGrp="1" noChangeArrowheads="1"/>
          </p:cNvSpPr>
          <p:nvPr>
            <p:ph idx="1"/>
          </p:nvPr>
        </p:nvSpPr>
        <p:spPr/>
        <p:txBody>
          <a:bodyPr>
            <a:noAutofit/>
          </a:bodyPr>
          <a:lstStyle/>
          <a:p>
            <a:pPr eaLnBrk="1" hangingPunct="1">
              <a:lnSpc>
                <a:spcPct val="114000"/>
              </a:lnSpc>
            </a:pPr>
            <a:r>
              <a:rPr lang="el-GR" altLang="el-GR" dirty="0" smtClean="0"/>
              <a:t>Όμως οι παραγόμενες από τα όργανα-στόχους ουσίες έχουν την ικανότητα να γυρίζουν και να δρουν αρνητικά ελαττώνοντας τόσο την παραγωγή ορμονών της υπόφυση ς όσο και του υποθαλάμου πολλές φορές. </a:t>
            </a:r>
            <a:endParaRPr lang="en-US" altLang="el-GR" dirty="0" smtClean="0"/>
          </a:p>
          <a:p>
            <a:pPr eaLnBrk="1" hangingPunct="1">
              <a:lnSpc>
                <a:spcPct val="114000"/>
              </a:lnSpc>
            </a:pPr>
            <a:r>
              <a:rPr lang="el-GR" altLang="el-GR" dirty="0" smtClean="0"/>
              <a:t>Επομένως τα περιφερειακά προϊόντα έχουν την ικανότητα να ασκούν αρνητική παλίνδρομη ρύθμιση στα όργανα που τα ρυθμίζουν. </a:t>
            </a:r>
            <a:endParaRPr lang="en-US" altLang="el-GR" dirty="0" smtClean="0"/>
          </a:p>
        </p:txBody>
      </p:sp>
    </p:spTree>
    <p:extLst>
      <p:ext uri="{BB962C8B-B14F-4D97-AF65-F5344CB8AC3E}">
        <p14:creationId xmlns:p14="http://schemas.microsoft.com/office/powerpoint/2010/main" val="2844478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12/12</a:t>
            </a:r>
            <a:endParaRPr lang="el-GR" dirty="0"/>
          </a:p>
        </p:txBody>
      </p:sp>
      <p:sp>
        <p:nvSpPr>
          <p:cNvPr id="16386" name="Rectangle 3"/>
          <p:cNvSpPr>
            <a:spLocks noGrp="1" noChangeArrowheads="1"/>
          </p:cNvSpPr>
          <p:nvPr>
            <p:ph idx="1"/>
          </p:nvPr>
        </p:nvSpPr>
        <p:spPr/>
        <p:txBody>
          <a:bodyPr>
            <a:noAutofit/>
          </a:bodyPr>
          <a:lstStyle/>
          <a:p>
            <a:pPr eaLnBrk="1" hangingPunct="1">
              <a:lnSpc>
                <a:spcPct val="114000"/>
              </a:lnSpc>
            </a:pPr>
            <a:r>
              <a:rPr lang="el-GR" altLang="el-GR" dirty="0" smtClean="0"/>
              <a:t>Οι θυρεοειδικές ορμόνες Τ3 και Τ 4 που παράγονται από τον θυρεοειδή αδένα «γυρίζουν» και προκαλούν αρνητική παλίνδρομη ρύθμιση τόσο προς την υπόφυση αναστέλλοντας την παραγωγή της TSH, όσο και προς τον υποθάλαμο αναστέλλοντας την παραγωγή του </a:t>
            </a:r>
            <a:r>
              <a:rPr lang="en-US" altLang="el-GR" dirty="0" smtClean="0"/>
              <a:t>TRH</a:t>
            </a:r>
            <a:r>
              <a:rPr lang="el-GR" altLang="el-GR" dirty="0" smtClean="0"/>
              <a:t>.</a:t>
            </a:r>
          </a:p>
          <a:p>
            <a:pPr eaLnBrk="1" hangingPunct="1">
              <a:lnSpc>
                <a:spcPct val="114000"/>
              </a:lnSpc>
            </a:pPr>
            <a:r>
              <a:rPr lang="el-GR" altLang="el-GR" dirty="0" smtClean="0"/>
              <a:t>Έτσι, τα περιφερειακά προϊόντα φαίνεται ότι ασκούν αρνητική παλίνδρομη ρύθμιση προς τους διεγέρτες τους.</a:t>
            </a:r>
          </a:p>
        </p:txBody>
      </p:sp>
    </p:spTree>
    <p:extLst>
      <p:ext uri="{BB962C8B-B14F-4D97-AF65-F5344CB8AC3E}">
        <p14:creationId xmlns:p14="http://schemas.microsoft.com/office/powerpoint/2010/main" val="16224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«Παθολογία Ενδοκρινών Αδένων. </a:t>
            </a:r>
            <a:r>
              <a:rPr lang="el-GR" sz="2000" dirty="0" smtClean="0"/>
              <a:t>Ενότητα </a:t>
            </a:r>
            <a:r>
              <a:rPr lang="el-GR" sz="2000" dirty="0"/>
              <a:t>2</a:t>
            </a:r>
            <a:r>
              <a:rPr lang="en-US" sz="2000" dirty="0" smtClean="0"/>
              <a:t>:</a:t>
            </a:r>
            <a:r>
              <a:rPr lang="el-GR" sz="2000" dirty="0" smtClean="0"/>
              <a:t> </a:t>
            </a:r>
            <a:r>
              <a:rPr lang="el-GR" sz="2000" dirty="0"/>
              <a:t>Ενδοκρινικό σύστημα </a:t>
            </a:r>
            <a:r>
              <a:rPr lang="el-GR" sz="2000" dirty="0" smtClean="0"/>
              <a:t>– Φυσιολογία Υποθάλαμος</a:t>
            </a:r>
            <a:r>
              <a:rPr lang="el-GR" sz="2000" dirty="0"/>
              <a:t>».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Υποθάλαμος </a:t>
            </a:r>
            <a:r>
              <a:rPr lang="el-GR" sz="3200" b="0" dirty="0" smtClean="0"/>
              <a:t>2/3</a:t>
            </a:r>
            <a:endParaRPr lang="el-GR" dirty="0"/>
          </a:p>
        </p:txBody>
      </p:sp>
      <p:sp>
        <p:nvSpPr>
          <p:cNvPr id="3074" name="Rectangle 3"/>
          <p:cNvSpPr>
            <a:spLocks noGrp="1" noChangeArrowheads="1"/>
          </p:cNvSpPr>
          <p:nvPr>
            <p:ph idx="1"/>
          </p:nvPr>
        </p:nvSpPr>
        <p:spPr/>
        <p:txBody>
          <a:bodyPr/>
          <a:lstStyle/>
          <a:p>
            <a:pPr eaLnBrk="1" hangingPunct="1"/>
            <a:endParaRPr lang="en-US" altLang="el-GR" b="1" u="sng" dirty="0" smtClean="0"/>
          </a:p>
          <a:p>
            <a:pPr eaLnBrk="1" hangingPunct="1"/>
            <a:endParaRPr lang="en-US" altLang="el-GR" b="1" u="sng" dirty="0" smtClean="0"/>
          </a:p>
          <a:p>
            <a:pPr eaLnBrk="1" hangingPunct="1"/>
            <a:endParaRPr lang="en-US" altLang="el-GR" b="1" u="sng" dirty="0" smtClean="0"/>
          </a:p>
          <a:p>
            <a:pPr eaLnBrk="1" hangingPunct="1"/>
            <a:endParaRPr lang="en-US" altLang="el-GR" b="1" u="sng" dirty="0" smtClean="0"/>
          </a:p>
          <a:p>
            <a:pPr eaLnBrk="1" hangingPunct="1"/>
            <a:endParaRPr lang="el-GR" altLang="el-GR" b="1" u="sng" dirty="0" smtClean="0"/>
          </a:p>
        </p:txBody>
      </p:sp>
      <p:pic>
        <p:nvPicPr>
          <p:cNvPr id="1026" name="Picture 2" descr="File:1806 The Hypothalamus-Pituitary Complex.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3568" y="1449522"/>
            <a:ext cx="7620000" cy="44291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037184" y="6093296"/>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1806 The Hypothalamus-Pituitary </a:t>
            </a:r>
            <a:r>
              <a:rPr lang="en-US" sz="1200" dirty="0" smtClean="0">
                <a:solidFill>
                  <a:prstClr val="black"/>
                </a:solidFill>
                <a:latin typeface="Calibri"/>
                <a:hlinkClick r:id="rId4"/>
              </a:rPr>
              <a:t>Complex</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CFCF"/>
              </a:rPr>
              <a:t>CFCF</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2791338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849986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51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Υποθάλαμος </a:t>
            </a:r>
            <a:r>
              <a:rPr lang="el-GR" sz="3200" b="0" dirty="0" smtClean="0"/>
              <a:t>3/3</a:t>
            </a:r>
            <a:endParaRPr lang="el-GR" dirty="0"/>
          </a:p>
        </p:txBody>
      </p:sp>
      <p:sp>
        <p:nvSpPr>
          <p:cNvPr id="3" name="Θέση περιεχομένου 2"/>
          <p:cNvSpPr>
            <a:spLocks noGrp="1"/>
          </p:cNvSpPr>
          <p:nvPr>
            <p:ph idx="1"/>
          </p:nvPr>
        </p:nvSpPr>
        <p:spPr>
          <a:xfrm>
            <a:off x="107504" y="1196752"/>
            <a:ext cx="3744416" cy="4392488"/>
          </a:xfrm>
        </p:spPr>
        <p:txBody>
          <a:bodyPr>
            <a:normAutofit/>
          </a:bodyPr>
          <a:lstStyle/>
          <a:p>
            <a:pPr marL="0" indent="0">
              <a:buNone/>
            </a:pPr>
            <a:r>
              <a:rPr lang="en-US" sz="1800" b="1" dirty="0"/>
              <a:t>AC:</a:t>
            </a:r>
            <a:r>
              <a:rPr lang="en-US" sz="1800" dirty="0"/>
              <a:t> </a:t>
            </a:r>
            <a:r>
              <a:rPr lang="en-US" sz="1800" dirty="0">
                <a:hlinkClick r:id="rId3" tooltip="w:anterior commissure"/>
              </a:rPr>
              <a:t>anterior commissure</a:t>
            </a:r>
            <a:r>
              <a:rPr lang="en-US" sz="1800" dirty="0"/>
              <a:t> </a:t>
            </a:r>
            <a:r>
              <a:rPr lang="en-US" sz="1800" b="1" dirty="0"/>
              <a:t>PO:</a:t>
            </a:r>
            <a:r>
              <a:rPr lang="en-US" sz="1800" dirty="0"/>
              <a:t> </a:t>
            </a:r>
            <a:r>
              <a:rPr lang="en-US" sz="1800" dirty="0">
                <a:hlinkClick r:id="rId4" tooltip="w:preoptic nucleus"/>
              </a:rPr>
              <a:t>preoptic nucleus</a:t>
            </a:r>
            <a:r>
              <a:rPr lang="en-US" sz="1800" dirty="0"/>
              <a:t> </a:t>
            </a:r>
            <a:r>
              <a:rPr lang="en-US" sz="1800" b="1" dirty="0"/>
              <a:t>SC:</a:t>
            </a:r>
            <a:r>
              <a:rPr lang="en-US" sz="1800" dirty="0"/>
              <a:t> </a:t>
            </a:r>
            <a:r>
              <a:rPr lang="en-US" sz="1800" dirty="0">
                <a:hlinkClick r:id="rId5" tooltip="w:suprachiasmatic nucleus"/>
              </a:rPr>
              <a:t>suprachiasmatic nucleus</a:t>
            </a:r>
            <a:r>
              <a:rPr lang="en-US" sz="1800" dirty="0"/>
              <a:t> </a:t>
            </a:r>
            <a:r>
              <a:rPr lang="en-US" sz="1800" b="1" dirty="0"/>
              <a:t>OC:</a:t>
            </a:r>
            <a:r>
              <a:rPr lang="en-US" sz="1800" dirty="0"/>
              <a:t> </a:t>
            </a:r>
            <a:r>
              <a:rPr lang="en-US" sz="1800" dirty="0">
                <a:hlinkClick r:id="rId6" tooltip="w:optic chiasma"/>
              </a:rPr>
              <a:t>optic chiasma</a:t>
            </a:r>
            <a:r>
              <a:rPr lang="en-US" sz="1800" dirty="0"/>
              <a:t> </a:t>
            </a:r>
            <a:r>
              <a:rPr lang="en-US" sz="1800" b="1" dirty="0"/>
              <a:t>TC:</a:t>
            </a:r>
            <a:r>
              <a:rPr lang="en-US" sz="1800" dirty="0"/>
              <a:t> </a:t>
            </a:r>
            <a:r>
              <a:rPr lang="en-US" sz="1800" dirty="0">
                <a:hlinkClick r:id="rId7" tooltip="w:tuber cinereum"/>
              </a:rPr>
              <a:t>tuber cinereum</a:t>
            </a:r>
            <a:r>
              <a:rPr lang="en-US" sz="1800" dirty="0"/>
              <a:t> </a:t>
            </a:r>
            <a:r>
              <a:rPr lang="en-US" sz="1800" b="1" dirty="0"/>
              <a:t>AP: </a:t>
            </a:r>
            <a:r>
              <a:rPr lang="en-US" sz="1800" dirty="0">
                <a:hlinkClick r:id="rId8" tooltip="w:anterior pituitary"/>
              </a:rPr>
              <a:t>anterior pituitary</a:t>
            </a:r>
            <a:r>
              <a:rPr lang="en-US" sz="1800" dirty="0"/>
              <a:t> </a:t>
            </a:r>
            <a:r>
              <a:rPr lang="en-US" sz="1800" b="1" dirty="0"/>
              <a:t>IN:</a:t>
            </a:r>
            <a:r>
              <a:rPr lang="en-US" sz="1800" dirty="0"/>
              <a:t> </a:t>
            </a:r>
            <a:r>
              <a:rPr lang="en-US" sz="1800" dirty="0">
                <a:hlinkClick r:id="rId9" tooltip="w:infundibulum"/>
              </a:rPr>
              <a:t>infundibulum</a:t>
            </a:r>
            <a:r>
              <a:rPr lang="en-US" sz="1800" dirty="0"/>
              <a:t> </a:t>
            </a:r>
            <a:r>
              <a:rPr lang="en-US" sz="1800" b="1" dirty="0"/>
              <a:t>PP:</a:t>
            </a:r>
            <a:r>
              <a:rPr lang="en-US" sz="1800" dirty="0">
                <a:hlinkClick r:id="rId10" tooltip="w:posterior pituitary"/>
              </a:rPr>
              <a:t>posterior pituitary</a:t>
            </a:r>
            <a:r>
              <a:rPr lang="en-US" sz="1800" dirty="0"/>
              <a:t> </a:t>
            </a:r>
            <a:r>
              <a:rPr lang="en-US" sz="1800" b="1" dirty="0"/>
              <a:t>ME:</a:t>
            </a:r>
            <a:r>
              <a:rPr lang="en-US" sz="1800" dirty="0"/>
              <a:t> </a:t>
            </a:r>
            <a:r>
              <a:rPr lang="en-US" sz="1800" dirty="0">
                <a:hlinkClick r:id="rId11" tooltip="w:median eminence"/>
              </a:rPr>
              <a:t>median eminence</a:t>
            </a:r>
            <a:r>
              <a:rPr lang="en-US" sz="1800" dirty="0"/>
              <a:t> </a:t>
            </a:r>
            <a:r>
              <a:rPr lang="en-US" sz="1800" b="1" dirty="0"/>
              <a:t>AH:</a:t>
            </a:r>
            <a:r>
              <a:rPr lang="en-US" sz="1800" dirty="0"/>
              <a:t> </a:t>
            </a:r>
            <a:r>
              <a:rPr lang="en-US" sz="1800" dirty="0">
                <a:hlinkClick r:id="rId12" tooltip="w:anterior hypothalamic nucleus"/>
              </a:rPr>
              <a:t>anterior hypothalamic nucleus</a:t>
            </a:r>
            <a:r>
              <a:rPr lang="en-US" sz="1800" dirty="0"/>
              <a:t> </a:t>
            </a:r>
            <a:r>
              <a:rPr lang="en-US" sz="1800" b="1" dirty="0"/>
              <a:t>SO: </a:t>
            </a:r>
            <a:r>
              <a:rPr lang="en-US" sz="1800" dirty="0">
                <a:hlinkClick r:id="rId13" tooltip="w:supraoptic nucleus"/>
              </a:rPr>
              <a:t>supraoptic nucleus</a:t>
            </a:r>
            <a:r>
              <a:rPr lang="en-US" sz="1800" dirty="0"/>
              <a:t> </a:t>
            </a:r>
            <a:r>
              <a:rPr lang="en-US" sz="1800" b="1" dirty="0"/>
              <a:t>TH: </a:t>
            </a:r>
            <a:r>
              <a:rPr lang="en-US" sz="1800" dirty="0">
                <a:hlinkClick r:id="rId14" tooltip="w:thalamus"/>
              </a:rPr>
              <a:t>thalamus</a:t>
            </a:r>
            <a:r>
              <a:rPr lang="en-US" sz="1800" dirty="0"/>
              <a:t> </a:t>
            </a:r>
            <a:r>
              <a:rPr lang="en-US" sz="1800" b="1" dirty="0"/>
              <a:t>PV:</a:t>
            </a:r>
            <a:r>
              <a:rPr lang="en-US" sz="1800" dirty="0"/>
              <a:t> </a:t>
            </a:r>
            <a:r>
              <a:rPr lang="en-US" sz="1800" dirty="0">
                <a:hlinkClick r:id="rId15" tooltip="w:paraventricular nucleus"/>
              </a:rPr>
              <a:t>paraventricular nucleus</a:t>
            </a:r>
            <a:r>
              <a:rPr lang="en-US" sz="1800" dirty="0"/>
              <a:t> (not to be confused with </a:t>
            </a:r>
            <a:r>
              <a:rPr lang="en-US" sz="1800" dirty="0">
                <a:hlinkClick r:id="rId16" tooltip="w:periventricular nucleus"/>
              </a:rPr>
              <a:t>periventricular nucleus</a:t>
            </a:r>
            <a:r>
              <a:rPr lang="en-US" sz="1800" dirty="0"/>
              <a:t>, which is not shown</a:t>
            </a:r>
            <a:r>
              <a:rPr lang="en-US" sz="1800" dirty="0" smtClean="0"/>
              <a:t>)</a:t>
            </a:r>
            <a:r>
              <a:rPr lang="en-US" sz="1800" dirty="0">
                <a:solidFill>
                  <a:prstClr val="black"/>
                </a:solidFill>
              </a:rPr>
              <a:t> </a:t>
            </a:r>
            <a:r>
              <a:rPr lang="en-US" sz="1800" b="1" dirty="0">
                <a:solidFill>
                  <a:prstClr val="black"/>
                </a:solidFill>
              </a:rPr>
              <a:t>DM:</a:t>
            </a:r>
            <a:r>
              <a:rPr lang="en-US" sz="1800" dirty="0">
                <a:solidFill>
                  <a:prstClr val="black"/>
                </a:solidFill>
              </a:rPr>
              <a:t> </a:t>
            </a:r>
            <a:r>
              <a:rPr lang="en-US" sz="1800" dirty="0">
                <a:solidFill>
                  <a:prstClr val="black"/>
                </a:solidFill>
                <a:hlinkClick r:id="rId17" tooltip="w:dorsomedial nucleus"/>
              </a:rPr>
              <a:t>dorsomedial nucleus</a:t>
            </a:r>
            <a:endParaRPr lang="el-GR" sz="1800" dirty="0"/>
          </a:p>
        </p:txBody>
      </p:sp>
      <p:pic>
        <p:nvPicPr>
          <p:cNvPr id="2050" name="Picture 2" descr="File:HypothalamicNuclei.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886159" y="1340769"/>
            <a:ext cx="5233181" cy="410445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0" y="4941168"/>
            <a:ext cx="3980158" cy="1643399"/>
          </a:xfrm>
          <a:prstGeom prst="rect">
            <a:avLst/>
          </a:prstGeom>
        </p:spPr>
        <p:txBody>
          <a:bodyPr wrap="square">
            <a:spAutoFit/>
          </a:bodyPr>
          <a:lstStyle/>
          <a:p>
            <a:pPr fontAlgn="auto">
              <a:lnSpc>
                <a:spcPct val="112000"/>
              </a:lnSpc>
              <a:spcBef>
                <a:spcPts val="1200"/>
              </a:spcBef>
              <a:spcAft>
                <a:spcPts val="0"/>
              </a:spcAft>
            </a:pPr>
            <a:r>
              <a:rPr lang="en-US" b="1" dirty="0" smtClean="0">
                <a:solidFill>
                  <a:prstClr val="black"/>
                </a:solidFill>
                <a:latin typeface="Calibri"/>
              </a:rPr>
              <a:t>VM</a:t>
            </a:r>
            <a:r>
              <a:rPr lang="en-US" b="1" dirty="0">
                <a:solidFill>
                  <a:prstClr val="black"/>
                </a:solidFill>
                <a:latin typeface="Calibri"/>
              </a:rPr>
              <a:t>: </a:t>
            </a:r>
            <a:r>
              <a:rPr lang="en-US" dirty="0">
                <a:solidFill>
                  <a:prstClr val="black"/>
                </a:solidFill>
                <a:latin typeface="Calibri"/>
                <a:hlinkClick r:id="rId19" tooltip="w:ventromedial nucleus"/>
              </a:rPr>
              <a:t>ventromedial nucleus</a:t>
            </a:r>
            <a:r>
              <a:rPr lang="en-US" dirty="0">
                <a:solidFill>
                  <a:prstClr val="black"/>
                </a:solidFill>
                <a:latin typeface="Calibri"/>
              </a:rPr>
              <a:t> </a:t>
            </a:r>
            <a:r>
              <a:rPr lang="en-US" b="1" dirty="0">
                <a:solidFill>
                  <a:prstClr val="black"/>
                </a:solidFill>
                <a:latin typeface="Calibri"/>
              </a:rPr>
              <a:t>AR: </a:t>
            </a:r>
            <a:r>
              <a:rPr lang="en-US" dirty="0">
                <a:solidFill>
                  <a:prstClr val="black"/>
                </a:solidFill>
                <a:latin typeface="Calibri"/>
                <a:hlinkClick r:id="rId20" tooltip="w:arcuate nucleus"/>
              </a:rPr>
              <a:t>arcuate nucleus</a:t>
            </a:r>
            <a:r>
              <a:rPr lang="en-US" dirty="0">
                <a:solidFill>
                  <a:prstClr val="black"/>
                </a:solidFill>
                <a:latin typeface="Calibri"/>
              </a:rPr>
              <a:t> (associated with </a:t>
            </a:r>
            <a:r>
              <a:rPr lang="en-US" dirty="0">
                <a:solidFill>
                  <a:prstClr val="black"/>
                </a:solidFill>
                <a:latin typeface="Calibri"/>
                <a:hlinkClick r:id="rId16" tooltip="w:periventricular nucleus"/>
              </a:rPr>
              <a:t>periventricular nucleus</a:t>
            </a:r>
            <a:r>
              <a:rPr lang="en-US" dirty="0">
                <a:solidFill>
                  <a:prstClr val="black"/>
                </a:solidFill>
                <a:latin typeface="Calibri"/>
              </a:rPr>
              <a:t>, which is not shown) </a:t>
            </a:r>
            <a:r>
              <a:rPr lang="en-US" b="1" dirty="0">
                <a:solidFill>
                  <a:prstClr val="black"/>
                </a:solidFill>
                <a:latin typeface="Calibri"/>
              </a:rPr>
              <a:t>LT:</a:t>
            </a:r>
            <a:r>
              <a:rPr lang="en-US" dirty="0">
                <a:solidFill>
                  <a:prstClr val="black"/>
                </a:solidFill>
                <a:latin typeface="Calibri"/>
              </a:rPr>
              <a:t> </a:t>
            </a:r>
            <a:r>
              <a:rPr lang="en-US" dirty="0">
                <a:solidFill>
                  <a:prstClr val="black"/>
                </a:solidFill>
                <a:latin typeface="Calibri"/>
                <a:hlinkClick r:id="rId21" tooltip="w:lateral nucleus"/>
              </a:rPr>
              <a:t>lateral nucleus</a:t>
            </a:r>
            <a:r>
              <a:rPr lang="en-US" dirty="0">
                <a:solidFill>
                  <a:prstClr val="black"/>
                </a:solidFill>
                <a:latin typeface="Calibri"/>
              </a:rPr>
              <a:t> </a:t>
            </a:r>
            <a:r>
              <a:rPr lang="en-US" b="1" dirty="0">
                <a:solidFill>
                  <a:prstClr val="black"/>
                </a:solidFill>
                <a:latin typeface="Calibri"/>
              </a:rPr>
              <a:t>PN: </a:t>
            </a:r>
            <a:r>
              <a:rPr lang="en-US" dirty="0">
                <a:solidFill>
                  <a:prstClr val="black"/>
                </a:solidFill>
                <a:latin typeface="Calibri"/>
                <a:hlinkClick r:id="rId22" tooltip="w:posterior nucleus"/>
              </a:rPr>
              <a:t>posterior nucleus</a:t>
            </a:r>
            <a:r>
              <a:rPr lang="en-US" dirty="0">
                <a:solidFill>
                  <a:prstClr val="black"/>
                </a:solidFill>
                <a:latin typeface="Calibri"/>
              </a:rPr>
              <a:t> </a:t>
            </a:r>
            <a:r>
              <a:rPr lang="en-US" b="1" dirty="0">
                <a:solidFill>
                  <a:prstClr val="black"/>
                </a:solidFill>
                <a:latin typeface="Calibri"/>
              </a:rPr>
              <a:t>MB:</a:t>
            </a:r>
            <a:r>
              <a:rPr lang="en-US" dirty="0">
                <a:solidFill>
                  <a:prstClr val="black"/>
                </a:solidFill>
                <a:latin typeface="Calibri"/>
              </a:rPr>
              <a:t> </a:t>
            </a:r>
            <a:r>
              <a:rPr lang="en-US" dirty="0">
                <a:solidFill>
                  <a:prstClr val="black"/>
                </a:solidFill>
                <a:latin typeface="Calibri"/>
                <a:hlinkClick r:id="rId23" tooltip="w:mamillary body"/>
              </a:rPr>
              <a:t>mamillary body</a:t>
            </a:r>
            <a:endParaRPr lang="el-GR" dirty="0">
              <a:solidFill>
                <a:prstClr val="black"/>
              </a:solidFill>
              <a:latin typeface="Calibri"/>
            </a:endParaRPr>
          </a:p>
        </p:txBody>
      </p:sp>
      <p:sp>
        <p:nvSpPr>
          <p:cNvPr id="8" name="Rectangle 7"/>
          <p:cNvSpPr/>
          <p:nvPr/>
        </p:nvSpPr>
        <p:spPr>
          <a:xfrm>
            <a:off x="3970800" y="5456257"/>
            <a:ext cx="5063897"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24"/>
              </a:rPr>
              <a:t>HypothalamicNuclei</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25" tooltip="User:Arcadian"/>
              </a:rPr>
              <a:t>Arcadian</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141728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Ανατομία του υποθαλάμου </a:t>
            </a:r>
            <a:r>
              <a:rPr lang="el-GR" sz="3200" b="0" dirty="0" smtClean="0"/>
              <a:t>1/7</a:t>
            </a:r>
            <a:endParaRPr lang="el-GR" sz="3200" b="0" dirty="0"/>
          </a:p>
        </p:txBody>
      </p:sp>
      <p:sp>
        <p:nvSpPr>
          <p:cNvPr id="4098" name="Rectangle 3"/>
          <p:cNvSpPr>
            <a:spLocks noGrp="1" noChangeArrowheads="1"/>
          </p:cNvSpPr>
          <p:nvPr>
            <p:ph idx="1"/>
          </p:nvPr>
        </p:nvSpPr>
        <p:spPr/>
        <p:txBody>
          <a:bodyPr>
            <a:noAutofit/>
          </a:bodyPr>
          <a:lstStyle/>
          <a:p>
            <a:pPr eaLnBrk="1" hangingPunct="1">
              <a:lnSpc>
                <a:spcPct val="110000"/>
              </a:lnSpc>
              <a:spcBef>
                <a:spcPts val="800"/>
              </a:spcBef>
            </a:pPr>
            <a:r>
              <a:rPr lang="el-GR" altLang="el-GR" dirty="0" smtClean="0"/>
              <a:t>Ο </a:t>
            </a:r>
            <a:r>
              <a:rPr lang="el-GR" altLang="el-GR" b="1" dirty="0" smtClean="0"/>
              <a:t>υποθάλαμος βρίσκεται πάνω από την υπόφυση </a:t>
            </a:r>
            <a:r>
              <a:rPr lang="el-GR" altLang="el-GR" dirty="0" smtClean="0"/>
              <a:t>με την </a:t>
            </a:r>
            <a:r>
              <a:rPr lang="el-GR" altLang="el-GR" b="1" dirty="0" smtClean="0"/>
              <a:t>οποία συνδέεται μέσω του υποφυσιακού μίσχου. </a:t>
            </a:r>
          </a:p>
          <a:p>
            <a:pPr eaLnBrk="1" hangingPunct="1">
              <a:lnSpc>
                <a:spcPct val="110000"/>
              </a:lnSpc>
              <a:spcBef>
                <a:spcPts val="800"/>
              </a:spcBef>
            </a:pPr>
            <a:r>
              <a:rPr lang="el-GR" altLang="el-GR" dirty="0" smtClean="0"/>
              <a:t>Αρχίζει από την μέση εξοχή η οποία βρίσκεται στο άνω τμήμα του υποφυσιακού μίσχου. </a:t>
            </a:r>
          </a:p>
          <a:p>
            <a:pPr eaLnBrk="1" hangingPunct="1">
              <a:lnSpc>
                <a:spcPct val="110000"/>
              </a:lnSpc>
              <a:spcBef>
                <a:spcPts val="800"/>
              </a:spcBef>
            </a:pPr>
            <a:r>
              <a:rPr lang="el-GR" altLang="el-GR" dirty="0" smtClean="0"/>
              <a:t>Αποτελείται </a:t>
            </a:r>
            <a:r>
              <a:rPr lang="el-GR" altLang="el-GR" b="1" dirty="0" smtClean="0"/>
              <a:t>από διάφορους πυρήνες </a:t>
            </a:r>
            <a:r>
              <a:rPr lang="el-GR" altLang="el-GR" dirty="0" smtClean="0"/>
              <a:t>και συγκεκριμένα οι πιο γνωστοί είναι ο  οπίσθιος υποθαλαμικός πυρήνας, η οπίσθια υποθαλαμική περιοχή, ο μέσος ραχιαίος πυρήνας, ο μέσος κοιλιακός, ο προοπτικός, ο παρακοιλιακός, η προ-οπτική περιοχή, ο υπεροπτικός και ο υπερχιασματικός, ο τοξοειδής πυρήνας και η μέση εξοχή.  </a:t>
            </a:r>
          </a:p>
        </p:txBody>
      </p:sp>
    </p:spTree>
    <p:extLst>
      <p:ext uri="{BB962C8B-B14F-4D97-AF65-F5344CB8AC3E}">
        <p14:creationId xmlns:p14="http://schemas.microsoft.com/office/powerpoint/2010/main" val="154533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2/7</a:t>
            </a:r>
            <a:endParaRPr lang="el-GR" dirty="0"/>
          </a:p>
        </p:txBody>
      </p:sp>
      <p:sp>
        <p:nvSpPr>
          <p:cNvPr id="4098" name="Rectangle 3"/>
          <p:cNvSpPr>
            <a:spLocks noGrp="1" noChangeArrowheads="1"/>
          </p:cNvSpPr>
          <p:nvPr>
            <p:ph idx="1"/>
          </p:nvPr>
        </p:nvSpPr>
        <p:spPr/>
        <p:txBody>
          <a:bodyPr>
            <a:noAutofit/>
          </a:bodyPr>
          <a:lstStyle/>
          <a:p>
            <a:pPr eaLnBrk="1" hangingPunct="1">
              <a:lnSpc>
                <a:spcPct val="110000"/>
              </a:lnSpc>
              <a:spcBef>
                <a:spcPts val="800"/>
              </a:spcBef>
            </a:pPr>
            <a:r>
              <a:rPr lang="el-GR" altLang="el-GR" dirty="0" smtClean="0"/>
              <a:t>Ο υποθάλαμος έρχεται σε επαφή με το μεταιχμιακό σύστημα και τα μαστία προς τα πίσω ενώ προς τα εμπρός έρχεται σε επαφή με το οπτικό χίασμα, προς τα κάτω μέσω της μέσης εξοχής έρχεται σε επαφή με τον υποφυσιακό μίσχο και την πρόσθια και οπίσθια υπόφυση του ανθρώπου.</a:t>
            </a:r>
          </a:p>
          <a:p>
            <a:pPr>
              <a:lnSpc>
                <a:spcPct val="110000"/>
              </a:lnSpc>
              <a:spcBef>
                <a:spcPts val="800"/>
              </a:spcBef>
            </a:pPr>
            <a:r>
              <a:rPr lang="el-GR" altLang="el-GR" b="1" dirty="0"/>
              <a:t>Συνδέεται αγγειακά με την υπόφυση μέσω του πυλαίου </a:t>
            </a:r>
            <a:r>
              <a:rPr lang="el-GR" altLang="el-GR" dirty="0" smtClean="0"/>
              <a:t>συστήματος</a:t>
            </a:r>
            <a:r>
              <a:rPr lang="en-US" altLang="el-GR" dirty="0" smtClean="0"/>
              <a:t>. N</a:t>
            </a:r>
            <a:r>
              <a:rPr lang="el-GR" altLang="el-GR" dirty="0" smtClean="0"/>
              <a:t>ευρικές </a:t>
            </a:r>
            <a:r>
              <a:rPr lang="el-GR" altLang="el-GR" dirty="0"/>
              <a:t>προεξοχές του εγκεφάλου φέρουν διάφορους νευρομεταβιβαστές οι οποίοι επιδρούν πάνω στους υποθαλαμικούς πυρήνες για την ρύθμιση της έκκρισης των υποθαλαμικών παραγόντων οι οποίοι με την σειρά τους ρυθμίζουν την έκκριση των υποφυσιακών ορμονών.</a:t>
            </a:r>
            <a:endParaRPr lang="el-GR" altLang="el-GR" u="sng" dirty="0"/>
          </a:p>
          <a:p>
            <a:pPr eaLnBrk="1" hangingPunct="1">
              <a:lnSpc>
                <a:spcPct val="110000"/>
              </a:lnSpc>
              <a:spcBef>
                <a:spcPts val="800"/>
              </a:spcBef>
            </a:pPr>
            <a:endParaRPr lang="el-GR" altLang="el-GR" dirty="0" smtClean="0"/>
          </a:p>
        </p:txBody>
      </p:sp>
    </p:spTree>
    <p:extLst>
      <p:ext uri="{BB962C8B-B14F-4D97-AF65-F5344CB8AC3E}">
        <p14:creationId xmlns:p14="http://schemas.microsoft.com/office/powerpoint/2010/main" val="2128393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3/7</a:t>
            </a:r>
            <a:endParaRPr lang="el-GR" dirty="0"/>
          </a:p>
        </p:txBody>
      </p:sp>
      <p:sp>
        <p:nvSpPr>
          <p:cNvPr id="5122" name="Rectangle 3"/>
          <p:cNvSpPr>
            <a:spLocks noGrp="1" noChangeArrowheads="1"/>
          </p:cNvSpPr>
          <p:nvPr>
            <p:ph idx="1"/>
          </p:nvPr>
        </p:nvSpPr>
        <p:spPr/>
        <p:txBody>
          <a:bodyPr>
            <a:normAutofit/>
          </a:bodyPr>
          <a:lstStyle/>
          <a:p>
            <a:pPr eaLnBrk="1" hangingPunct="1"/>
            <a:r>
              <a:rPr lang="el-GR" altLang="el-GR" b="1" dirty="0" smtClean="0"/>
              <a:t>Ο υποθάλαμος ρυθμίζει πολλές λειτουργίες του ανθρώπινου σώματος. </a:t>
            </a:r>
            <a:endParaRPr lang="en-US" altLang="el-GR" b="1" dirty="0" smtClean="0"/>
          </a:p>
          <a:p>
            <a:pPr eaLnBrk="1" hangingPunct="1"/>
            <a:r>
              <a:rPr lang="el-GR" altLang="el-GR" dirty="0" smtClean="0"/>
              <a:t>Λειτουργίες όπως </a:t>
            </a:r>
            <a:r>
              <a:rPr lang="el-GR" altLang="el-GR" b="1" dirty="0" smtClean="0"/>
              <a:t>η σωματική θερμοκρασία </a:t>
            </a:r>
            <a:r>
              <a:rPr lang="el-GR" altLang="el-GR" dirty="0" smtClean="0"/>
              <a:t>ρυθμίζονται από κύτταρα του υποθαλάμου τα οποία είναι ευαίσθητα στις αλλαγές της θερμοκρασίας και συγκεκριμένα από </a:t>
            </a:r>
            <a:r>
              <a:rPr lang="el-GR" altLang="el-GR" b="1" dirty="0" smtClean="0"/>
              <a:t>τον πρόσθιο υποθάλαμο</a:t>
            </a:r>
            <a:r>
              <a:rPr lang="el-GR" altLang="el-GR" dirty="0" smtClean="0"/>
              <a:t> κύτταρα ευαίσθητα στο θερμό και τον οπίσθιο υποθάλαμο, κύτταρα ευαίσθητα στο ψυχρό. </a:t>
            </a:r>
            <a:endParaRPr lang="el-GR" altLang="el-GR" u="sng" dirty="0" smtClean="0"/>
          </a:p>
          <a:p>
            <a:pPr eaLnBrk="1" hangingPunct="1"/>
            <a:r>
              <a:rPr lang="el-GR" altLang="el-GR" b="1" dirty="0" smtClean="0"/>
              <a:t>Επιπλέον,</a:t>
            </a:r>
            <a:r>
              <a:rPr lang="el-GR" altLang="el-GR" dirty="0" smtClean="0"/>
              <a:t> άλλες περιοχές όπως περιοχές κοντά στο μεταιχμιακό σύστημα, μέσω των κατεχολαμινών ρυθμίζουν διάφορες συναισθηματικές λειτουργίες. </a:t>
            </a:r>
          </a:p>
        </p:txBody>
      </p:sp>
    </p:spTree>
    <p:extLst>
      <p:ext uri="{BB962C8B-B14F-4D97-AF65-F5344CB8AC3E}">
        <p14:creationId xmlns:p14="http://schemas.microsoft.com/office/powerpoint/2010/main" val="1632688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4/7</a:t>
            </a:r>
            <a:endParaRPr lang="el-GR" dirty="0"/>
          </a:p>
        </p:txBody>
      </p:sp>
      <p:sp>
        <p:nvSpPr>
          <p:cNvPr id="6146" name="Rectangle 3"/>
          <p:cNvSpPr>
            <a:spLocks noGrp="1" noChangeArrowheads="1"/>
          </p:cNvSpPr>
          <p:nvPr>
            <p:ph idx="1"/>
          </p:nvPr>
        </p:nvSpPr>
        <p:spPr/>
        <p:txBody>
          <a:bodyPr>
            <a:normAutofit/>
          </a:bodyPr>
          <a:lstStyle/>
          <a:p>
            <a:pPr eaLnBrk="1" hangingPunct="1"/>
            <a:r>
              <a:rPr lang="el-GR" altLang="el-GR" sz="2400" b="1" dirty="0" smtClean="0"/>
              <a:t>Περιοχές στον προοπτικό και τον παρακοιλιακό πυρήνα ρυθμίζουν την έκκριση της ΑVP. </a:t>
            </a:r>
          </a:p>
          <a:p>
            <a:pPr eaLnBrk="1" hangingPunct="1"/>
            <a:r>
              <a:rPr lang="el-GR" altLang="el-GR" sz="2400" dirty="0" smtClean="0"/>
              <a:t>Περιοχές του </a:t>
            </a:r>
            <a:r>
              <a:rPr lang="el-GR" altLang="el-GR" sz="2400" b="1" dirty="0" smtClean="0"/>
              <a:t>υπεροπτικού και παρακοιλιακού πυρήνα επίσης, ρυθμίζουν την έκκριση της ωκυτοκίνης</a:t>
            </a:r>
            <a:r>
              <a:rPr lang="el-GR" altLang="el-GR" sz="2400" dirty="0" smtClean="0"/>
              <a:t>. </a:t>
            </a:r>
          </a:p>
          <a:p>
            <a:pPr eaLnBrk="1" hangingPunct="1"/>
            <a:r>
              <a:rPr lang="el-GR" altLang="el-GR" sz="2400" dirty="0" smtClean="0"/>
              <a:t>Περιοχές στον </a:t>
            </a:r>
            <a:r>
              <a:rPr lang="el-GR" altLang="el-GR" sz="2400" b="1" dirty="0" smtClean="0"/>
              <a:t>παρακοιλιακό πυρήνα ρυθμίζουν την έκκριση του TRH. </a:t>
            </a:r>
          </a:p>
          <a:p>
            <a:pPr eaLnBrk="1" hangingPunct="1"/>
            <a:r>
              <a:rPr lang="el-GR" altLang="el-GR" sz="2400" dirty="0" smtClean="0"/>
              <a:t>Περιοχές κοντά </a:t>
            </a:r>
            <a:r>
              <a:rPr lang="el-GR" altLang="el-GR" sz="2400" b="1" dirty="0" smtClean="0"/>
              <a:t>στα μαστία και στον παρακοιλιακό πυρήνα ρυθμίζουν την έκκριση της ACTH μέσω του CRH. </a:t>
            </a:r>
          </a:p>
        </p:txBody>
      </p:sp>
    </p:spTree>
    <p:extLst>
      <p:ext uri="{BB962C8B-B14F-4D97-AF65-F5344CB8AC3E}">
        <p14:creationId xmlns:p14="http://schemas.microsoft.com/office/powerpoint/2010/main" val="3447191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5/7</a:t>
            </a:r>
            <a:endParaRPr lang="el-GR" dirty="0"/>
          </a:p>
        </p:txBody>
      </p:sp>
      <p:sp>
        <p:nvSpPr>
          <p:cNvPr id="6146" name="Rectangle 3"/>
          <p:cNvSpPr>
            <a:spLocks noGrp="1" noChangeArrowheads="1"/>
          </p:cNvSpPr>
          <p:nvPr>
            <p:ph idx="1"/>
          </p:nvPr>
        </p:nvSpPr>
        <p:spPr/>
        <p:txBody>
          <a:bodyPr>
            <a:normAutofit/>
          </a:bodyPr>
          <a:lstStyle/>
          <a:p>
            <a:pPr eaLnBrk="1" hangingPunct="1"/>
            <a:r>
              <a:rPr lang="el-GR" altLang="el-GR" sz="2400" dirty="0" smtClean="0"/>
              <a:t>Η </a:t>
            </a:r>
            <a:r>
              <a:rPr lang="el-GR" altLang="el-GR" sz="2400" b="1" dirty="0" smtClean="0"/>
              <a:t>προοπτική</a:t>
            </a:r>
            <a:r>
              <a:rPr lang="el-GR" altLang="el-GR" sz="2400" dirty="0" smtClean="0"/>
              <a:t> περιοχή παράγει την LHRH (</a:t>
            </a:r>
            <a:r>
              <a:rPr lang="en-US" altLang="el-GR" sz="2400" dirty="0" smtClean="0"/>
              <a:t>GnRH</a:t>
            </a:r>
            <a:r>
              <a:rPr lang="el-GR" altLang="el-GR" sz="2400" dirty="0" smtClean="0"/>
              <a:t>) που ρυθμίζει τις </a:t>
            </a:r>
            <a:r>
              <a:rPr lang="el-GR" altLang="el-GR" sz="2400" b="1" dirty="0" smtClean="0"/>
              <a:t>γοναδοτροφίνες. </a:t>
            </a:r>
          </a:p>
          <a:p>
            <a:pPr eaLnBrk="1" hangingPunct="1"/>
            <a:r>
              <a:rPr lang="el-GR" altLang="el-GR" sz="2400" dirty="0" smtClean="0"/>
              <a:t>Ο </a:t>
            </a:r>
            <a:r>
              <a:rPr lang="el-GR" altLang="el-GR" sz="2400" b="1" dirty="0" smtClean="0"/>
              <a:t>τοξοειδής</a:t>
            </a:r>
            <a:r>
              <a:rPr lang="el-GR" altLang="el-GR" sz="2400" dirty="0" smtClean="0"/>
              <a:t> πυρήνας του υποθαλάμου παράγει </a:t>
            </a:r>
            <a:r>
              <a:rPr lang="el-GR" altLang="el-GR" sz="2400" b="1" dirty="0" smtClean="0"/>
              <a:t>δοπαμίνη</a:t>
            </a:r>
            <a:r>
              <a:rPr lang="el-GR" altLang="el-GR" sz="2400" dirty="0" smtClean="0"/>
              <a:t> η οποία δρα σαν ανασταλτική ουσία στην έκκριση της προλακτίνης. </a:t>
            </a:r>
          </a:p>
          <a:p>
            <a:pPr eaLnBrk="1" hangingPunct="1"/>
            <a:r>
              <a:rPr lang="el-GR" altLang="el-GR" sz="2400" dirty="0" smtClean="0"/>
              <a:t>Ο </a:t>
            </a:r>
            <a:r>
              <a:rPr lang="el-GR" altLang="el-GR" sz="2400" b="1" dirty="0" smtClean="0"/>
              <a:t>παρακοιλιακός πυρήνας αλλά και ο τοξοειδής φαίνεται ότι εκκρίνει GΗRH που ρυθμίζει την έκκριση της αυξητικής. </a:t>
            </a:r>
          </a:p>
          <a:p>
            <a:pPr eaLnBrk="1" hangingPunct="1"/>
            <a:r>
              <a:rPr lang="el-GR" altLang="el-GR" sz="2400" dirty="0" smtClean="0"/>
              <a:t>Ο </a:t>
            </a:r>
            <a:r>
              <a:rPr lang="el-GR" altLang="el-GR" sz="2400" b="1" dirty="0" smtClean="0"/>
              <a:t>πλάγιος ανώτερος </a:t>
            </a:r>
            <a:r>
              <a:rPr lang="el-GR" altLang="el-GR" sz="2400" dirty="0" smtClean="0"/>
              <a:t>υποθάλαμος φαίνεται ότι έχει υποδοχείς οι οποίοι ρυθμίζουν την όρεξη και την δίψα. </a:t>
            </a:r>
          </a:p>
        </p:txBody>
      </p:sp>
    </p:spTree>
    <p:extLst>
      <p:ext uri="{BB962C8B-B14F-4D97-AF65-F5344CB8AC3E}">
        <p14:creationId xmlns:p14="http://schemas.microsoft.com/office/powerpoint/2010/main" val="28614426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18</TotalTime>
  <Words>2405</Words>
  <Application>Microsoft Office PowerPoint</Application>
  <PresentationFormat>Προβολή στην οθόνη (4:3)</PresentationFormat>
  <Paragraphs>159</Paragraphs>
  <Slides>33</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33</vt:i4>
      </vt:variant>
    </vt:vector>
  </HeadingPairs>
  <TitlesOfParts>
    <vt:vector size="35" baseType="lpstr">
      <vt:lpstr>template</vt:lpstr>
      <vt:lpstr>template Φυσιολογία</vt:lpstr>
      <vt:lpstr>Παθολογία Ενδοκρινών Αδένων</vt:lpstr>
      <vt:lpstr>Υποθάλαμος 1/3</vt:lpstr>
      <vt:lpstr>Υποθάλαμος 2/3</vt:lpstr>
      <vt:lpstr>Υποθάλαμος 3/3</vt:lpstr>
      <vt:lpstr>Ανατομία του υποθαλάμου 1/7</vt:lpstr>
      <vt:lpstr>Ανατομία του υποθαλάμου 2/7</vt:lpstr>
      <vt:lpstr>Ανατομία του υποθαλάμου 3/7</vt:lpstr>
      <vt:lpstr>Ανατομία του υποθαλάμου 4/7</vt:lpstr>
      <vt:lpstr>Ανατομία του υποθαλάμου 5/7</vt:lpstr>
      <vt:lpstr>Ανατομία του υποθαλάμου 6/7</vt:lpstr>
      <vt:lpstr>Ανατομία του υποθαλάμου 7/7</vt:lpstr>
      <vt:lpstr>Ενδοκρινικές λειτουργίες υποθαλάμου 1/3</vt:lpstr>
      <vt:lpstr>Ενδοκρινικές λειτουργίες υποθαλάμου 2/3</vt:lpstr>
      <vt:lpstr>Ενδοκρινικές λειτουργίες υποθαλάμου 3/3</vt:lpstr>
      <vt:lpstr>Ρυθμιστικοί παράγοντες (ορμόνες) του υποθαλάμου 1/12</vt:lpstr>
      <vt:lpstr>Ρυθμιστικοί παράγοντες (ορμόνες) του υποθαλάμου 2/12</vt:lpstr>
      <vt:lpstr>Ρυθμιστικοί παράγοντες (ορμόνες) του υποθαλάμου 3/12</vt:lpstr>
      <vt:lpstr>Ρυθμιστικοί παράγοντες (ορμόνες) του υποθαλάμου 4/12</vt:lpstr>
      <vt:lpstr>Ρυθμιστικοί παράγοντες (ορμόνες) του υποθαλάμου 5/12</vt:lpstr>
      <vt:lpstr>Ρυθμιστικοί παράγοντες (ορμόνες) του υποθαλάμου 6/12</vt:lpstr>
      <vt:lpstr>Ρυθμιστικοί παράγοντες (ορμόνες) του υποθαλάμου 7/12</vt:lpstr>
      <vt:lpstr>Ρυθμιστικοί παράγοντες (ορμόνες) του υποθαλάμου 8/12</vt:lpstr>
      <vt:lpstr>Ρυθμιστικοί παράγοντες (ορμόνες) του υποθαλάμου 9/12</vt:lpstr>
      <vt:lpstr>Ρυθμιστικοί παράγοντες (ορμόνες) του υποθαλάμου 10/12</vt:lpstr>
      <vt:lpstr>Ρυθμιστικοί παράγοντες (ορμόνες) του υποθαλάμου 11/12</vt:lpstr>
      <vt:lpstr>Ρυθμιστικοί παράγοντες (ορμόνες) του υποθαλάμου 12/12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 Ενδοκρινών Αδένων</dc:title>
  <dc:creator>opencourses@teiath.gr</dc:creator>
  <cp:lastModifiedBy>natasakar new</cp:lastModifiedBy>
  <cp:revision>16</cp:revision>
  <dcterms:created xsi:type="dcterms:W3CDTF">2014-10-09T12:10:59Z</dcterms:created>
  <dcterms:modified xsi:type="dcterms:W3CDTF">2015-02-13T10:34:47Z</dcterms:modified>
</cp:coreProperties>
</file>