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44"/>
  </p:notesMasterIdLst>
  <p:handoutMasterIdLst>
    <p:handoutMasterId r:id="rId45"/>
  </p:handoutMasterIdLst>
  <p:sldIdLst>
    <p:sldId id="264" r:id="rId5"/>
    <p:sldId id="260"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9" r:id="rId40"/>
    <p:sldId id="300" r:id="rId41"/>
    <p:sldId id="301" r:id="rId42"/>
    <p:sldId id="302" r:id="rId43"/>
  </p:sldIdLst>
  <p:sldSz cx="12192000" cy="6858000"/>
  <p:notesSz cx="6858000" cy="9144000"/>
  <p:defaultTex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95" autoAdjust="0"/>
  </p:normalViewPr>
  <p:slideViewPr>
    <p:cSldViewPr snapToGrid="0">
      <p:cViewPr varScale="1">
        <p:scale>
          <a:sx n="39" d="100"/>
          <a:sy n="39" d="100"/>
        </p:scale>
        <p:origin x="72" y="941"/>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FCD5339C-519D-4230-BF0C-1BF09A2FE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a:extLst>
              <a:ext uri="{FF2B5EF4-FFF2-40B4-BE49-F238E27FC236}">
                <a16:creationId xmlns:a16="http://schemas.microsoft.com/office/drawing/2014/main" id="{E3982FE9-1227-454F-8FBE-5D49EEFEF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FCBF580-EA46-4DD8-9F43-239CFF7C47F1}" type="datetime1">
              <a:rPr lang="el-GR" smtClean="0"/>
              <a:t>15/10/2024</a:t>
            </a:fld>
            <a:endParaRPr lang="el-GR" dirty="0"/>
          </a:p>
        </p:txBody>
      </p:sp>
      <p:sp>
        <p:nvSpPr>
          <p:cNvPr id="4" name="Θέση υποσέλιδου 3">
            <a:extLst>
              <a:ext uri="{FF2B5EF4-FFF2-40B4-BE49-F238E27FC236}">
                <a16:creationId xmlns:a16="http://schemas.microsoft.com/office/drawing/2014/main" id="{C2C515AC-387D-4DC2-8066-2F960E15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a:extLst>
              <a:ext uri="{FF2B5EF4-FFF2-40B4-BE49-F238E27FC236}">
                <a16:creationId xmlns:a16="http://schemas.microsoft.com/office/drawing/2014/main" id="{BCA55534-4B86-498E-A9D9-C98A3290DC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D9C5148-8ED6-434E-BA59-EF48324382B2}" type="slidenum">
              <a:rPr lang="el-GR" smtClean="0"/>
              <a:t>‹#›</a:t>
            </a:fld>
            <a:endParaRPr lang="el-GR" dirty="0"/>
          </a:p>
        </p:txBody>
      </p:sp>
    </p:spTree>
    <p:extLst>
      <p:ext uri="{BB962C8B-B14F-4D97-AF65-F5344CB8AC3E}">
        <p14:creationId xmlns:p14="http://schemas.microsoft.com/office/powerpoint/2010/main" val="26389953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noProof="0"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69D0BEC-858D-4A23-B23F-AFA6D78B06CB}" type="datetime1">
              <a:rPr lang="el-GR" noProof="0" smtClean="0"/>
              <a:t>15/10/2024</a:t>
            </a:fld>
            <a:endParaRPr lang="el-GR" noProof="0"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noProof="0"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ED33291-C0D9-4415-AEC4-F67D377A5ADC}" type="slidenum">
              <a:rPr lang="el-GR" noProof="0" smtClean="0"/>
              <a:t>‹#›</a:t>
            </a:fld>
            <a:endParaRPr lang="el-GR" noProof="0" dirty="0"/>
          </a:p>
        </p:txBody>
      </p:sp>
    </p:spTree>
    <p:extLst>
      <p:ext uri="{BB962C8B-B14F-4D97-AF65-F5344CB8AC3E}">
        <p14:creationId xmlns:p14="http://schemas.microsoft.com/office/powerpoint/2010/main" val="4290305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CED33291-C0D9-4415-AEC4-F67D377A5ADC}" type="slidenum">
              <a:rPr lang="el-GR" smtClean="0"/>
              <a:t>1</a:t>
            </a:fld>
            <a:endParaRPr lang="el-GR" dirty="0"/>
          </a:p>
        </p:txBody>
      </p:sp>
    </p:spTree>
    <p:extLst>
      <p:ext uri="{BB962C8B-B14F-4D97-AF65-F5344CB8AC3E}">
        <p14:creationId xmlns:p14="http://schemas.microsoft.com/office/powerpoint/2010/main" val="167365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CED33291-C0D9-4415-AEC4-F67D377A5ADC}" type="slidenum">
              <a:rPr lang="el-GR" smtClean="0"/>
              <a:t>2</a:t>
            </a:fld>
            <a:endParaRPr lang="el-GR" dirty="0"/>
          </a:p>
        </p:txBody>
      </p:sp>
    </p:spTree>
    <p:extLst>
      <p:ext uri="{BB962C8B-B14F-4D97-AF65-F5344CB8AC3E}">
        <p14:creationId xmlns:p14="http://schemas.microsoft.com/office/powerpoint/2010/main" val="3010304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Ορθογώνιο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Ορθογώνιο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ctrTitle"/>
          </p:nvPr>
        </p:nvSpPr>
        <p:spPr>
          <a:xfrm>
            <a:off x="1069848" y="1298448"/>
            <a:ext cx="7315200" cy="3255264"/>
          </a:xfrm>
        </p:spPr>
        <p:txBody>
          <a:bodyPr rtlCol="0" anchor="b">
            <a:normAutofit/>
          </a:bodyPr>
          <a:lstStyle>
            <a:lvl1pPr algn="l">
              <a:defRPr sz="5900" spc="-100" baseline="0">
                <a:solidFill>
                  <a:srgbClr val="FFFFFF"/>
                </a:solidFill>
              </a:defRPr>
            </a:lvl1pPr>
          </a:lstStyle>
          <a:p>
            <a:pPr rtl="0"/>
            <a:r>
              <a:rPr lang="el-GR" noProof="0"/>
              <a:t>Κάντε κλικ για να επεξεργαστείτε τον τίτλο υποδείγματος</a:t>
            </a:r>
            <a:endParaRPr lang="el-GR" noProof="0" dirty="0"/>
          </a:p>
        </p:txBody>
      </p:sp>
      <p:sp>
        <p:nvSpPr>
          <p:cNvPr id="3" name="Υπότιτλος 2"/>
          <p:cNvSpPr>
            <a:spLocks noGrp="1"/>
          </p:cNvSpPr>
          <p:nvPr>
            <p:ph type="subTitle" idx="1"/>
          </p:nvPr>
        </p:nvSpPr>
        <p:spPr>
          <a:xfrm>
            <a:off x="1100015" y="4670246"/>
            <a:ext cx="7315200" cy="914400"/>
          </a:xfrm>
        </p:spPr>
        <p:txBody>
          <a:bodyPr rtlCol="0"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l-GR" noProof="0"/>
              <a:t>Κάντε κλικ για να επεξεργαστείτε τον υπότιτλο του υποδείγματος</a:t>
            </a:r>
            <a:endParaRPr lang="el-GR" noProof="0" dirty="0"/>
          </a:p>
        </p:txBody>
      </p:sp>
      <p:sp>
        <p:nvSpPr>
          <p:cNvPr id="4" name="Θέση ημερομηνίας 3"/>
          <p:cNvSpPr>
            <a:spLocks noGrp="1"/>
          </p:cNvSpPr>
          <p:nvPr>
            <p:ph type="dt" sz="half" idx="10"/>
          </p:nvPr>
        </p:nvSpPr>
        <p:spPr/>
        <p:txBody>
          <a:bodyPr rtlCol="0"/>
          <a:lstStyle/>
          <a:p>
            <a:pPr rtl="0"/>
            <a:fld id="{55F45A33-8A04-4037-81CA-B39D19243E4B}" type="datetime1">
              <a:rPr lang="el-GR" noProof="0" smtClean="0"/>
              <a:t>15/10/2024</a:t>
            </a:fld>
            <a:endParaRPr lang="el-GR" noProof="0" dirty="0"/>
          </a:p>
        </p:txBody>
      </p:sp>
      <p:sp>
        <p:nvSpPr>
          <p:cNvPr id="5" name="Θέση υποσέλιδου 4"/>
          <p:cNvSpPr>
            <a:spLocks noGrp="1"/>
          </p:cNvSpPr>
          <p:nvPr>
            <p:ph type="ftr" sz="quarter" idx="11"/>
          </p:nvPr>
        </p:nvSpPr>
        <p:spPr/>
        <p:txBody>
          <a:bodyPr rtlCol="0"/>
          <a:lstStyle/>
          <a:p>
            <a:pPr rtl="0"/>
            <a:endParaRPr lang="el-GR" noProof="0" dirty="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κατακόρυφου κειμένου 2"/>
          <p:cNvSpPr>
            <a:spLocks noGrp="1"/>
          </p:cNvSpPr>
          <p:nvPr>
            <p:ph type="body" orient="vert" idx="1"/>
          </p:nvPr>
        </p:nvSpPr>
        <p:spPr/>
        <p:txBody>
          <a:bodyPr vert="eaVert" rtlCol="0" anchor="t"/>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7" name="Θέση ημερομηνίας 6"/>
          <p:cNvSpPr>
            <a:spLocks noGrp="1"/>
          </p:cNvSpPr>
          <p:nvPr>
            <p:ph type="dt" sz="half" idx="10"/>
          </p:nvPr>
        </p:nvSpPr>
        <p:spPr/>
        <p:txBody>
          <a:bodyPr rtlCol="0"/>
          <a:lstStyle/>
          <a:p>
            <a:pPr rtl="0"/>
            <a:fld id="{9E616775-0F5E-459B-AC98-FB129F4987E9}" type="datetime1">
              <a:rPr lang="el-GR" noProof="0" smtClean="0"/>
              <a:t>15/10/2024</a:t>
            </a:fld>
            <a:endParaRPr lang="el-GR" noProof="0" dirty="0"/>
          </a:p>
        </p:txBody>
      </p:sp>
      <p:sp>
        <p:nvSpPr>
          <p:cNvPr id="8" name="Θέση υποσέλιδου 7"/>
          <p:cNvSpPr>
            <a:spLocks noGrp="1"/>
          </p:cNvSpPr>
          <p:nvPr>
            <p:ph type="ftr" sz="quarter" idx="11"/>
          </p:nvPr>
        </p:nvSpPr>
        <p:spPr/>
        <p:txBody>
          <a:bodyPr rtlCol="0"/>
          <a:lstStyle/>
          <a:p>
            <a:pPr rtl="0"/>
            <a:endParaRPr lang="el-GR" noProof="0" dirty="0"/>
          </a:p>
        </p:txBody>
      </p:sp>
      <p:sp>
        <p:nvSpPr>
          <p:cNvPr id="9" name="Θέση αριθμού διαφάνειας 8"/>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381000" y="990600"/>
            <a:ext cx="2819400" cy="4953000"/>
          </a:xfrm>
        </p:spPr>
        <p:txBody>
          <a:bodyPr vert="eaVert" rtlCol="0"/>
          <a:lstStyle/>
          <a:p>
            <a:pPr rtl="0"/>
            <a:r>
              <a:rPr lang="el-GR" noProof="0"/>
              <a:t>Κάντε κλικ για να επεξεργαστείτε τον τίτλο υποδείγματος</a:t>
            </a:r>
            <a:endParaRPr lang="el-GR" noProof="0" dirty="0"/>
          </a:p>
        </p:txBody>
      </p:sp>
      <p:sp>
        <p:nvSpPr>
          <p:cNvPr id="3" name="Θέση κατακόρυφου κειμένου 2"/>
          <p:cNvSpPr>
            <a:spLocks noGrp="1"/>
          </p:cNvSpPr>
          <p:nvPr>
            <p:ph type="body" orient="vert" idx="1"/>
          </p:nvPr>
        </p:nvSpPr>
        <p:spPr>
          <a:xfrm>
            <a:off x="3867912" y="868680"/>
            <a:ext cx="7315200" cy="5120640"/>
          </a:xfrm>
        </p:spPr>
        <p:txBody>
          <a:bodyPr vert="eaVert" rtlCol="0" anchor="t"/>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7" name="Θέση ημερομηνίας 6"/>
          <p:cNvSpPr>
            <a:spLocks noGrp="1"/>
          </p:cNvSpPr>
          <p:nvPr>
            <p:ph type="dt" sz="half" idx="10"/>
          </p:nvPr>
        </p:nvSpPr>
        <p:spPr/>
        <p:txBody>
          <a:bodyPr rtlCol="0"/>
          <a:lstStyle/>
          <a:p>
            <a:pPr rtl="0"/>
            <a:fld id="{17BD1A9A-5C24-4646-B696-B973A7B50337}" type="datetime1">
              <a:rPr lang="el-GR" noProof="0" smtClean="0"/>
              <a:t>15/10/2024</a:t>
            </a:fld>
            <a:endParaRPr lang="el-GR" noProof="0" dirty="0"/>
          </a:p>
        </p:txBody>
      </p:sp>
      <p:sp>
        <p:nvSpPr>
          <p:cNvPr id="8" name="Θέση υποσέλιδου 7"/>
          <p:cNvSpPr>
            <a:spLocks noGrp="1"/>
          </p:cNvSpPr>
          <p:nvPr>
            <p:ph type="ftr" sz="quarter" idx="11"/>
          </p:nvPr>
        </p:nvSpPr>
        <p:spPr/>
        <p:txBody>
          <a:bodyPr rtlCol="0"/>
          <a:lstStyle/>
          <a:p>
            <a:pPr rtl="0"/>
            <a:endParaRPr lang="el-GR" noProof="0" dirty="0"/>
          </a:p>
        </p:txBody>
      </p:sp>
      <p:sp>
        <p:nvSpPr>
          <p:cNvPr id="9" name="Θέση αριθμού διαφάνειας 8"/>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περιεχομένου 2"/>
          <p:cNvSpPr>
            <a:spLocks noGrp="1"/>
          </p:cNvSpPr>
          <p:nvPr>
            <p:ph idx="1"/>
          </p:nvPr>
        </p:nvSpPr>
        <p:spPr/>
        <p:txBody>
          <a:bodyPr rtlCol="0"/>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 name="Θέση ημερομηνίας 3"/>
          <p:cNvSpPr>
            <a:spLocks noGrp="1"/>
          </p:cNvSpPr>
          <p:nvPr>
            <p:ph type="dt" sz="half" idx="10"/>
          </p:nvPr>
        </p:nvSpPr>
        <p:spPr/>
        <p:txBody>
          <a:bodyPr rtlCol="0"/>
          <a:lstStyle/>
          <a:p>
            <a:pPr rtl="0"/>
            <a:fld id="{8F1C741B-004E-4538-B1EF-01F694B66F28}" type="datetime1">
              <a:rPr lang="el-GR" noProof="0" smtClean="0"/>
              <a:t>15/10/2024</a:t>
            </a:fld>
            <a:endParaRPr lang="el-GR" noProof="0" dirty="0"/>
          </a:p>
        </p:txBody>
      </p:sp>
      <p:sp>
        <p:nvSpPr>
          <p:cNvPr id="5" name="Θέση υποσέλιδου 4"/>
          <p:cNvSpPr>
            <a:spLocks noGrp="1"/>
          </p:cNvSpPr>
          <p:nvPr>
            <p:ph type="ftr" sz="quarter" idx="11"/>
          </p:nvPr>
        </p:nvSpPr>
        <p:spPr/>
        <p:txBody>
          <a:bodyPr rtlCol="0"/>
          <a:lstStyle/>
          <a:p>
            <a:pPr rtl="0"/>
            <a:endParaRPr lang="el-GR" noProof="0" dirty="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3867912" y="1298448"/>
            <a:ext cx="7315200" cy="3255264"/>
          </a:xfrm>
        </p:spPr>
        <p:txBody>
          <a:bodyPr rtlCol="0" anchor="b">
            <a:normAutofit/>
          </a:bodyPr>
          <a:lstStyle>
            <a:lvl1pPr>
              <a:defRPr sz="5900" b="0" spc="-100" baseline="0">
                <a:solidFill>
                  <a:schemeClr val="tx1">
                    <a:lumMod val="65000"/>
                    <a:lumOff val="35000"/>
                  </a:schemeClr>
                </a:solidFill>
              </a:defRPr>
            </a:lvl1pPr>
          </a:lstStyle>
          <a:p>
            <a:pPr rtl="0"/>
            <a:r>
              <a:rPr lang="el-GR" noProof="0"/>
              <a:t>Κάντε κλικ για να επεξεργαστείτε τον τίτλο υποδείγματος</a:t>
            </a:r>
            <a:endParaRPr lang="el-GR" noProof="0" dirty="0"/>
          </a:p>
        </p:txBody>
      </p:sp>
      <p:sp>
        <p:nvSpPr>
          <p:cNvPr id="3" name="Θέση κειμένου 2"/>
          <p:cNvSpPr>
            <a:spLocks noGrp="1"/>
          </p:cNvSpPr>
          <p:nvPr>
            <p:ph type="body" idx="1"/>
          </p:nvPr>
        </p:nvSpPr>
        <p:spPr>
          <a:xfrm>
            <a:off x="3886200" y="4672584"/>
            <a:ext cx="7315200" cy="914400"/>
          </a:xfrm>
        </p:spPr>
        <p:txBody>
          <a:bodyPr rtlCol="0"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noProof="0"/>
              <a:t>Στυλ κειμένου υποδείγματος</a:t>
            </a:r>
          </a:p>
        </p:txBody>
      </p:sp>
      <p:sp>
        <p:nvSpPr>
          <p:cNvPr id="4" name="Θέση ημερομηνίας 3"/>
          <p:cNvSpPr>
            <a:spLocks noGrp="1"/>
          </p:cNvSpPr>
          <p:nvPr>
            <p:ph type="dt" sz="half" idx="10"/>
          </p:nvPr>
        </p:nvSpPr>
        <p:spPr/>
        <p:txBody>
          <a:bodyPr rtlCol="0"/>
          <a:lstStyle/>
          <a:p>
            <a:pPr rtl="0"/>
            <a:fld id="{4EA1AB0A-A004-4D7E-8F25-327F7D3C2DC6}" type="datetime1">
              <a:rPr lang="el-GR" noProof="0" smtClean="0"/>
              <a:t>15/10/2024</a:t>
            </a:fld>
            <a:endParaRPr lang="el-GR" noProof="0" dirty="0"/>
          </a:p>
        </p:txBody>
      </p:sp>
      <p:sp>
        <p:nvSpPr>
          <p:cNvPr id="5" name="Θέση υποσέλιδου 4"/>
          <p:cNvSpPr>
            <a:spLocks noGrp="1"/>
          </p:cNvSpPr>
          <p:nvPr>
            <p:ph type="ftr" sz="quarter" idx="11"/>
          </p:nvPr>
        </p:nvSpPr>
        <p:spPr/>
        <p:txBody>
          <a:bodyPr rtlCol="0"/>
          <a:lstStyle/>
          <a:p>
            <a:pPr rtl="0"/>
            <a:endParaRPr lang="el-GR" noProof="0" dirty="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περιεχομένου 2"/>
          <p:cNvSpPr>
            <a:spLocks noGrp="1"/>
          </p:cNvSpPr>
          <p:nvPr>
            <p:ph sz="half" idx="1"/>
          </p:nvPr>
        </p:nvSpPr>
        <p:spPr>
          <a:xfrm>
            <a:off x="3867912"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 name="Θέση περιεχομένου 3"/>
          <p:cNvSpPr>
            <a:spLocks noGrp="1"/>
          </p:cNvSpPr>
          <p:nvPr>
            <p:ph sz="half" idx="2"/>
          </p:nvPr>
        </p:nvSpPr>
        <p:spPr>
          <a:xfrm>
            <a:off x="7818120"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8" name="Θέση ημερομηνίας 7"/>
          <p:cNvSpPr>
            <a:spLocks noGrp="1"/>
          </p:cNvSpPr>
          <p:nvPr>
            <p:ph type="dt" sz="half" idx="10"/>
          </p:nvPr>
        </p:nvSpPr>
        <p:spPr/>
        <p:txBody>
          <a:bodyPr rtlCol="0"/>
          <a:lstStyle/>
          <a:p>
            <a:pPr rtl="0"/>
            <a:fld id="{9ABE69B8-356A-4BA2-A222-9EA355E0E6A6}" type="datetime1">
              <a:rPr lang="el-GR" noProof="0" smtClean="0"/>
              <a:t>15/10/2024</a:t>
            </a:fld>
            <a:endParaRPr lang="el-GR" noProof="0" dirty="0"/>
          </a:p>
        </p:txBody>
      </p:sp>
      <p:sp>
        <p:nvSpPr>
          <p:cNvPr id="9" name="Θέση υποσέλιδου 8"/>
          <p:cNvSpPr>
            <a:spLocks noGrp="1"/>
          </p:cNvSpPr>
          <p:nvPr>
            <p:ph type="ftr" sz="quarter" idx="11"/>
          </p:nvPr>
        </p:nvSpPr>
        <p:spPr/>
        <p:txBody>
          <a:bodyPr rtlCol="0"/>
          <a:lstStyle/>
          <a:p>
            <a:pPr rtl="0"/>
            <a:endParaRPr lang="el-GR" noProof="0" dirty="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Τίτλος 9"/>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3" name="Θέση κειμένου 2"/>
          <p:cNvSpPr>
            <a:spLocks noGrp="1"/>
          </p:cNvSpPr>
          <p:nvPr>
            <p:ph type="body" idx="1"/>
          </p:nvPr>
        </p:nvSpPr>
        <p:spPr>
          <a:xfrm>
            <a:off x="3867912" y="1023586"/>
            <a:ext cx="3474720" cy="807720"/>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κειμένου υποδείγματος</a:t>
            </a:r>
          </a:p>
        </p:txBody>
      </p:sp>
      <p:sp>
        <p:nvSpPr>
          <p:cNvPr id="4" name="Θέση περιεχομένου 3"/>
          <p:cNvSpPr>
            <a:spLocks noGrp="1"/>
          </p:cNvSpPr>
          <p:nvPr>
            <p:ph sz="half" idx="2"/>
          </p:nvPr>
        </p:nvSpPr>
        <p:spPr>
          <a:xfrm>
            <a:off x="3867912"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5" name="Θέση κειμένου 4"/>
          <p:cNvSpPr>
            <a:spLocks noGrp="1"/>
          </p:cNvSpPr>
          <p:nvPr>
            <p:ph type="body" sz="quarter" idx="3"/>
          </p:nvPr>
        </p:nvSpPr>
        <p:spPr>
          <a:xfrm>
            <a:off x="7818463" y="1023586"/>
            <a:ext cx="3474720" cy="813171"/>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κειμένου υποδείγματος</a:t>
            </a:r>
          </a:p>
        </p:txBody>
      </p:sp>
      <p:sp>
        <p:nvSpPr>
          <p:cNvPr id="6" name="Θέση περιεχομένου 5"/>
          <p:cNvSpPr>
            <a:spLocks noGrp="1"/>
          </p:cNvSpPr>
          <p:nvPr>
            <p:ph sz="quarter" idx="4"/>
          </p:nvPr>
        </p:nvSpPr>
        <p:spPr>
          <a:xfrm>
            <a:off x="7818463"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2" name="Θέση ημερομηνίας 1"/>
          <p:cNvSpPr>
            <a:spLocks noGrp="1"/>
          </p:cNvSpPr>
          <p:nvPr>
            <p:ph type="dt" sz="half" idx="10"/>
          </p:nvPr>
        </p:nvSpPr>
        <p:spPr/>
        <p:txBody>
          <a:bodyPr rtlCol="0"/>
          <a:lstStyle/>
          <a:p>
            <a:pPr rtl="0"/>
            <a:fld id="{315F9E92-30B9-4086-BB44-AA9CFED3CE92}" type="datetime1">
              <a:rPr lang="el-GR" noProof="0" smtClean="0"/>
              <a:t>15/10/2024</a:t>
            </a:fld>
            <a:endParaRPr lang="el-GR" noProof="0" dirty="0"/>
          </a:p>
        </p:txBody>
      </p:sp>
      <p:sp>
        <p:nvSpPr>
          <p:cNvPr id="11" name="Θέση υποσέλιδου 10"/>
          <p:cNvSpPr>
            <a:spLocks noGrp="1"/>
          </p:cNvSpPr>
          <p:nvPr>
            <p:ph type="ftr" sz="quarter" idx="11"/>
          </p:nvPr>
        </p:nvSpPr>
        <p:spPr/>
        <p:txBody>
          <a:bodyPr rtlCol="0"/>
          <a:lstStyle/>
          <a:p>
            <a:pPr rtl="0"/>
            <a:endParaRPr lang="el-GR" noProof="0" dirty="0"/>
          </a:p>
        </p:txBody>
      </p:sp>
      <p:sp>
        <p:nvSpPr>
          <p:cNvPr id="12" name="Θέση αριθμού διαφάνειας 11"/>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Τίτλος 5"/>
          <p:cNvSpPr>
            <a:spLocks noGrp="1"/>
          </p:cNvSpPr>
          <p:nvPr>
            <p:ph type="title"/>
          </p:nvPr>
        </p:nvSpPr>
        <p:spPr/>
        <p:txBody>
          <a:bodyPr rtlCol="0"/>
          <a:lstStyle/>
          <a:p>
            <a:pPr rtl="0"/>
            <a:r>
              <a:rPr lang="el-GR" noProof="0"/>
              <a:t>Κάντε κλικ για να επεξεργαστείτε τον τίτλο υποδείγματος</a:t>
            </a:r>
            <a:endParaRPr lang="el-GR" noProof="0" dirty="0"/>
          </a:p>
        </p:txBody>
      </p:sp>
      <p:sp>
        <p:nvSpPr>
          <p:cNvPr id="2" name="Θέση ημερομηνίας 1"/>
          <p:cNvSpPr>
            <a:spLocks noGrp="1"/>
          </p:cNvSpPr>
          <p:nvPr>
            <p:ph type="dt" sz="half" idx="10"/>
          </p:nvPr>
        </p:nvSpPr>
        <p:spPr/>
        <p:txBody>
          <a:bodyPr rtlCol="0"/>
          <a:lstStyle/>
          <a:p>
            <a:pPr rtl="0"/>
            <a:fld id="{F56D98D9-A939-43B1-98E8-812A5A45D844}" type="datetime1">
              <a:rPr lang="el-GR" noProof="0" smtClean="0"/>
              <a:t>15/10/2024</a:t>
            </a:fld>
            <a:endParaRPr lang="el-GR" noProof="0" dirty="0"/>
          </a:p>
        </p:txBody>
      </p:sp>
      <p:sp>
        <p:nvSpPr>
          <p:cNvPr id="7" name="Θέση υποσέλιδου 6"/>
          <p:cNvSpPr>
            <a:spLocks noGrp="1"/>
          </p:cNvSpPr>
          <p:nvPr>
            <p:ph type="ftr" sz="quarter" idx="11"/>
          </p:nvPr>
        </p:nvSpPr>
        <p:spPr/>
        <p:txBody>
          <a:bodyPr rtlCol="0"/>
          <a:lstStyle/>
          <a:p>
            <a:pPr rtl="0"/>
            <a:endParaRPr lang="el-GR" noProof="0" dirty="0"/>
          </a:p>
        </p:txBody>
      </p:sp>
      <p:sp>
        <p:nvSpPr>
          <p:cNvPr id="8" name="Θέση αριθμού διαφάνειας 7"/>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Θέση ημερομηνίας 4"/>
          <p:cNvSpPr>
            <a:spLocks noGrp="1"/>
          </p:cNvSpPr>
          <p:nvPr>
            <p:ph type="dt" sz="half" idx="10"/>
          </p:nvPr>
        </p:nvSpPr>
        <p:spPr/>
        <p:txBody>
          <a:bodyPr rtlCol="0"/>
          <a:lstStyle/>
          <a:p>
            <a:pPr rtl="0"/>
            <a:fld id="{782562CC-4DAA-4B3D-AEB8-774C9E2DCE83}" type="datetime1">
              <a:rPr lang="el-GR" noProof="0" smtClean="0"/>
              <a:t>15/10/2024</a:t>
            </a:fld>
            <a:endParaRPr lang="el-GR" noProof="0" dirty="0"/>
          </a:p>
        </p:txBody>
      </p:sp>
      <p:sp>
        <p:nvSpPr>
          <p:cNvPr id="6" name="Θέση υποσέλιδου 5"/>
          <p:cNvSpPr>
            <a:spLocks noGrp="1"/>
          </p:cNvSpPr>
          <p:nvPr>
            <p:ph type="ftr" sz="quarter" idx="11"/>
          </p:nvPr>
        </p:nvSpPr>
        <p:spPr/>
        <p:txBody>
          <a:bodyPr rtlCol="0"/>
          <a:lstStyle/>
          <a:p>
            <a:pPr rtl="0"/>
            <a:endParaRPr lang="el-GR" noProof="0" dirty="0"/>
          </a:p>
        </p:txBody>
      </p:sp>
      <p:sp>
        <p:nvSpPr>
          <p:cNvPr id="7" name="Θέση αριθμού διαφάνειας 6"/>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56032" y="1143000"/>
            <a:ext cx="2834640" cy="2377440"/>
          </a:xfrm>
        </p:spPr>
        <p:txBody>
          <a:bodyPr rtlCol="0" anchor="b">
            <a:normAutofit/>
          </a:bodyPr>
          <a:lstStyle>
            <a:lvl1pPr>
              <a:defRPr sz="3200" b="0" baseline="0"/>
            </a:lvl1pPr>
          </a:lstStyle>
          <a:p>
            <a:pPr rtl="0"/>
            <a:r>
              <a:rPr lang="el-GR" noProof="0"/>
              <a:t>Κάντε κλικ για να επεξεργαστείτε τον τίτλο υποδείγματος</a:t>
            </a:r>
            <a:endParaRPr lang="el-GR" noProof="0" dirty="0"/>
          </a:p>
        </p:txBody>
      </p:sp>
      <p:sp>
        <p:nvSpPr>
          <p:cNvPr id="3" name="Θέση περιεχομένου 2"/>
          <p:cNvSpPr>
            <a:spLocks noGrp="1"/>
          </p:cNvSpPr>
          <p:nvPr>
            <p:ph idx="1"/>
          </p:nvPr>
        </p:nvSpPr>
        <p:spPr>
          <a:xfrm>
            <a:off x="3867912" y="868680"/>
            <a:ext cx="731520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κειμένου υποδείγματος</a:t>
            </a:r>
          </a:p>
          <a:p>
            <a:pPr lvl="1" rtl="0"/>
            <a:r>
              <a:rPr lang="el-GR" noProof="0"/>
              <a:t>Δεύτερο επίπεδο</a:t>
            </a:r>
          </a:p>
          <a:p>
            <a:pPr lvl="2" rtl="0"/>
            <a:r>
              <a:rPr lang="el-GR" noProof="0"/>
              <a:t>Τρίτο επίπεδο</a:t>
            </a:r>
          </a:p>
          <a:p>
            <a:pPr lvl="3" rtl="0"/>
            <a:r>
              <a:rPr lang="el-GR" noProof="0"/>
              <a:t>Τέταρτο επίπεδο</a:t>
            </a:r>
          </a:p>
          <a:p>
            <a:pPr lvl="4" rtl="0"/>
            <a:r>
              <a:rPr lang="el-GR" noProof="0"/>
              <a:t>Πέμπτο επίπεδο</a:t>
            </a:r>
            <a:endParaRPr lang="el-GR" noProof="0" dirty="0"/>
          </a:p>
        </p:txBody>
      </p:sp>
      <p:sp>
        <p:nvSpPr>
          <p:cNvPr id="4" name="Θέση κειμένου 3"/>
          <p:cNvSpPr>
            <a:spLocks noGrp="1"/>
          </p:cNvSpPr>
          <p:nvPr>
            <p:ph type="body" sz="half" idx="2"/>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κειμένου υποδείγματος</a:t>
            </a:r>
          </a:p>
        </p:txBody>
      </p:sp>
      <p:sp>
        <p:nvSpPr>
          <p:cNvPr id="8" name="Θέση ημερομηνίας 7"/>
          <p:cNvSpPr>
            <a:spLocks noGrp="1"/>
          </p:cNvSpPr>
          <p:nvPr>
            <p:ph type="dt" sz="half" idx="10"/>
          </p:nvPr>
        </p:nvSpPr>
        <p:spPr/>
        <p:txBody>
          <a:bodyPr rtlCol="0"/>
          <a:lstStyle/>
          <a:p>
            <a:pPr rtl="0"/>
            <a:fld id="{54BC65B0-F88B-4684-BE46-215BFADAB308}" type="datetime1">
              <a:rPr lang="el-GR" noProof="0" smtClean="0"/>
              <a:t>15/10/2024</a:t>
            </a:fld>
            <a:endParaRPr lang="el-GR" noProof="0" dirty="0"/>
          </a:p>
        </p:txBody>
      </p:sp>
      <p:sp>
        <p:nvSpPr>
          <p:cNvPr id="9" name="Θέση υποσέλιδου 8"/>
          <p:cNvSpPr>
            <a:spLocks noGrp="1"/>
          </p:cNvSpPr>
          <p:nvPr>
            <p:ph type="ftr" sz="quarter" idx="11"/>
          </p:nvPr>
        </p:nvSpPr>
        <p:spPr/>
        <p:txBody>
          <a:bodyPr rtlCol="0"/>
          <a:lstStyle/>
          <a:p>
            <a:pPr rtl="0"/>
            <a:endParaRPr lang="el-GR" noProof="0" dirty="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56032" y="1143000"/>
            <a:ext cx="2834640" cy="2377440"/>
          </a:xfrm>
        </p:spPr>
        <p:txBody>
          <a:bodyPr rtlCol="0" anchor="b">
            <a:normAutofit/>
          </a:bodyPr>
          <a:lstStyle>
            <a:lvl1pPr>
              <a:defRPr sz="3200" b="0"/>
            </a:lvl1pPr>
          </a:lstStyle>
          <a:p>
            <a:pPr rtl="0"/>
            <a:r>
              <a:rPr lang="el-GR" noProof="0"/>
              <a:t>Κάντε κλικ για να επεξεργαστείτε τον τίτλο υποδείγματος</a:t>
            </a:r>
            <a:endParaRPr lang="el-GR" noProof="0" dirty="0"/>
          </a:p>
        </p:txBody>
      </p:sp>
      <p:sp>
        <p:nvSpPr>
          <p:cNvPr id="3" name="Θέση εικόνας 2"/>
          <p:cNvSpPr>
            <a:spLocks noGrp="1" noChangeAspect="1"/>
          </p:cNvSpPr>
          <p:nvPr>
            <p:ph type="pic" idx="1"/>
          </p:nvPr>
        </p:nvSpPr>
        <p:spPr>
          <a:xfrm>
            <a:off x="3570644" y="767419"/>
            <a:ext cx="8115230" cy="5330952"/>
          </a:xfrm>
          <a:solidFill>
            <a:schemeClr val="bg1">
              <a:lumMod val="75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εικόνα</a:t>
            </a:r>
            <a:endParaRPr lang="el-GR" noProof="0" dirty="0"/>
          </a:p>
        </p:txBody>
      </p:sp>
      <p:sp>
        <p:nvSpPr>
          <p:cNvPr id="4" name="Θέση κειμένου 3"/>
          <p:cNvSpPr>
            <a:spLocks noGrp="1"/>
          </p:cNvSpPr>
          <p:nvPr>
            <p:ph type="body" sz="half" idx="2"/>
          </p:nvPr>
        </p:nvSpPr>
        <p:spPr>
          <a:xfrm>
            <a:off x="256032" y="3493008"/>
            <a:ext cx="2834640" cy="2322576"/>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κειμένου υποδείγματος</a:t>
            </a:r>
          </a:p>
        </p:txBody>
      </p:sp>
      <p:sp>
        <p:nvSpPr>
          <p:cNvPr id="8" name="Θέση ημερομηνίας 7"/>
          <p:cNvSpPr>
            <a:spLocks noGrp="1"/>
          </p:cNvSpPr>
          <p:nvPr>
            <p:ph type="dt" sz="half" idx="10"/>
          </p:nvPr>
        </p:nvSpPr>
        <p:spPr/>
        <p:txBody>
          <a:bodyPr rtlCol="0"/>
          <a:lstStyle/>
          <a:p>
            <a:pPr rtl="0"/>
            <a:fld id="{8DB863E2-996B-420C-9084-E6EB79EBF7EF}" type="datetime1">
              <a:rPr lang="el-GR" noProof="0" smtClean="0"/>
              <a:t>15/10/2024</a:t>
            </a:fld>
            <a:endParaRPr lang="el-GR" noProof="0" dirty="0"/>
          </a:p>
        </p:txBody>
      </p:sp>
      <p:sp>
        <p:nvSpPr>
          <p:cNvPr id="9" name="Θέση υποσέλιδου 8"/>
          <p:cNvSpPr>
            <a:spLocks noGrp="1"/>
          </p:cNvSpPr>
          <p:nvPr>
            <p:ph type="ftr" sz="quarter" idx="11"/>
          </p:nvPr>
        </p:nvSpPr>
        <p:spPr>
          <a:xfrm>
            <a:off x="3499101" y="6356350"/>
            <a:ext cx="5911517" cy="365125"/>
          </a:xfrm>
        </p:spPr>
        <p:txBody>
          <a:bodyPr rtlCol="0"/>
          <a:lstStyle/>
          <a:p>
            <a:pPr rtl="0"/>
            <a:endParaRPr lang="el-GR" noProof="0" dirty="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pPr/>
              <a:t>‹#›</a:t>
            </a:fld>
            <a:endParaRPr lang="el-GR"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τίτλου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pPr rtl="0"/>
            <a:r>
              <a:rPr lang="el-GR" noProof="0" dirty="0"/>
              <a:t>Κάντε κλικ για να επεξεργαστείτε το Στυλ κύριου τίτλου</a:t>
            </a:r>
          </a:p>
        </p:txBody>
      </p:sp>
      <p:sp>
        <p:nvSpPr>
          <p:cNvPr id="38" name="Ορθογώνιο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κειμένου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4" name="Θέση ημερομηνίας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3742891D-20E0-4DEB-92AD-929D41D259B5}" type="datetime1">
              <a:rPr lang="el-GR" noProof="0" smtClean="0"/>
              <a:t>15/10/2024</a:t>
            </a:fld>
            <a:endParaRPr lang="el-GR" noProof="0" dirty="0"/>
          </a:p>
        </p:txBody>
      </p:sp>
      <p:sp>
        <p:nvSpPr>
          <p:cNvPr id="5" name="Θέση υποσέλιδου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el-GR" noProof="0" dirty="0"/>
          </a:p>
        </p:txBody>
      </p:sp>
      <p:sp>
        <p:nvSpPr>
          <p:cNvPr id="6" name="Θέση αριθμού διαφάνειας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el-GR" noProof="0" smtClean="0"/>
              <a:pPr/>
              <a:t>‹#›</a:t>
            </a:fld>
            <a:endParaRPr lang="el-GR" noProof="0"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Ορθογώνιο 18">
            <a:extLst>
              <a:ext uri="{FF2B5EF4-FFF2-40B4-BE49-F238E27FC236}">
                <a16:creationId xmlns:a16="http://schemas.microsoft.com/office/drawing/2014/main" id="{9FDD9264-A478-4B82-A891-2BEA8BF9F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pic>
        <p:nvPicPr>
          <p:cNvPr id="5" name="Εικόνα 4">
            <a:extLst>
              <a:ext uri="{FF2B5EF4-FFF2-40B4-BE49-F238E27FC236}">
                <a16:creationId xmlns:a16="http://schemas.microsoft.com/office/drawing/2014/main" id="{E02A32A9-E857-46CE-8AA3-D318B7D6463D}"/>
              </a:ext>
              <a:ext uri="{C183D7F6-B498-43B3-948B-1728B52AA6E4}">
                <adec:decorative xmlns:adec="http://schemas.microsoft.com/office/drawing/2017/decorative" val="1"/>
              </a:ext>
            </a:extLst>
          </p:cNvPr>
          <p:cNvPicPr>
            <a:picLocks noChangeAspect="1"/>
          </p:cNvPicPr>
          <p:nvPr/>
        </p:nvPicPr>
        <p:blipFill rotWithShape="1">
          <a:blip r:embed="rId3"/>
          <a:srcRect t="2926" r="9092" b="20447"/>
          <a:stretch/>
        </p:blipFill>
        <p:spPr>
          <a:xfrm>
            <a:off x="20" y="-1"/>
            <a:ext cx="12188932" cy="6858000"/>
          </a:xfrm>
          <a:prstGeom prst="rect">
            <a:avLst/>
          </a:prstGeom>
        </p:spPr>
      </p:pic>
      <p:sp>
        <p:nvSpPr>
          <p:cNvPr id="21" name="Ορθογώνιο 20">
            <a:extLst>
              <a:ext uri="{FF2B5EF4-FFF2-40B4-BE49-F238E27FC236}">
                <a16:creationId xmlns:a16="http://schemas.microsoft.com/office/drawing/2014/main" id="{C4D755E9-CEF5-43A7-A514-4664F25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50BAEEE6-69AA-4811-8D2B-F84F74D46B57}"/>
              </a:ext>
            </a:extLst>
          </p:cNvPr>
          <p:cNvSpPr>
            <a:spLocks noGrp="1"/>
          </p:cNvSpPr>
          <p:nvPr>
            <p:ph type="ctrTitle"/>
          </p:nvPr>
        </p:nvSpPr>
        <p:spPr>
          <a:xfrm>
            <a:off x="218661" y="1298448"/>
            <a:ext cx="4109876" cy="1941709"/>
          </a:xfrm>
        </p:spPr>
        <p:txBody>
          <a:bodyPr rtlCol="0">
            <a:normAutofit/>
          </a:bodyPr>
          <a:lstStyle/>
          <a:p>
            <a:r>
              <a:rPr lang="en-US" sz="4400" b="1" dirty="0">
                <a:solidFill>
                  <a:schemeClr val="tx1"/>
                </a:solidFill>
              </a:rPr>
              <a:t>3_ </a:t>
            </a:r>
            <a:r>
              <a:rPr lang="el-GR" sz="4400" b="1" dirty="0">
                <a:solidFill>
                  <a:schemeClr val="tx1"/>
                </a:solidFill>
              </a:rPr>
              <a:t>Αρχές Εργοθεραπείας</a:t>
            </a:r>
          </a:p>
        </p:txBody>
      </p:sp>
      <p:sp>
        <p:nvSpPr>
          <p:cNvPr id="3" name="Υπότιτλος 2">
            <a:extLst>
              <a:ext uri="{FF2B5EF4-FFF2-40B4-BE49-F238E27FC236}">
                <a16:creationId xmlns:a16="http://schemas.microsoft.com/office/drawing/2014/main" id="{7721F547-2086-4D47-BB8F-44FA940064BE}"/>
              </a:ext>
            </a:extLst>
          </p:cNvPr>
          <p:cNvSpPr>
            <a:spLocks noGrp="1"/>
          </p:cNvSpPr>
          <p:nvPr>
            <p:ph type="subTitle" idx="1"/>
          </p:nvPr>
        </p:nvSpPr>
        <p:spPr>
          <a:xfrm>
            <a:off x="8514843" y="5351563"/>
            <a:ext cx="3685069" cy="914400"/>
          </a:xfrm>
        </p:spPr>
        <p:txBody>
          <a:bodyPr rtlCol="0">
            <a:normAutofit fontScale="70000" lnSpcReduction="20000"/>
          </a:bodyPr>
          <a:lstStyle/>
          <a:p>
            <a:pPr rtl="0"/>
            <a:r>
              <a:rPr lang="el-GR" b="1" i="1" dirty="0">
                <a:solidFill>
                  <a:srgbClr val="FF0000"/>
                </a:solidFill>
              </a:rPr>
              <a:t>Βλοτινού Πηνελόπη </a:t>
            </a:r>
          </a:p>
          <a:p>
            <a:pPr rtl="0"/>
            <a:r>
              <a:rPr lang="el-GR" b="1" i="1" dirty="0">
                <a:solidFill>
                  <a:srgbClr val="FF0000"/>
                </a:solidFill>
              </a:rPr>
              <a:t>Επίκουρη Καθηγήτρια</a:t>
            </a:r>
          </a:p>
          <a:p>
            <a:pPr rtl="0"/>
            <a:r>
              <a:rPr lang="el-GR" b="1" i="1" dirty="0">
                <a:solidFill>
                  <a:srgbClr val="FF0000"/>
                </a:solidFill>
              </a:rPr>
              <a:t>Τμήμα Εργοθεραπείας</a:t>
            </a:r>
          </a:p>
          <a:p>
            <a:pPr rtl="0"/>
            <a:endParaRPr lang="el-GR" dirty="0"/>
          </a:p>
        </p:txBody>
      </p:sp>
      <p:sp>
        <p:nvSpPr>
          <p:cNvPr id="23" name="Ορθογώνιο 22">
            <a:extLst>
              <a:ext uri="{FF2B5EF4-FFF2-40B4-BE49-F238E27FC236}">
                <a16:creationId xmlns:a16="http://schemas.microsoft.com/office/drawing/2014/main" id="{2BF879CD-ED15-450F-B829-699C694D2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031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D7D79F-974A-490E-8EC0-B4BE89725CA7}"/>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FFC79514-1C4F-41AB-8635-173B10E7E4B9}"/>
              </a:ext>
            </a:extLst>
          </p:cNvPr>
          <p:cNvPicPr>
            <a:picLocks noGrp="1" noChangeAspect="1"/>
          </p:cNvPicPr>
          <p:nvPr>
            <p:ph idx="1"/>
          </p:nvPr>
        </p:nvPicPr>
        <p:blipFill>
          <a:blip r:embed="rId2"/>
          <a:stretch>
            <a:fillRect/>
          </a:stretch>
        </p:blipFill>
        <p:spPr>
          <a:xfrm>
            <a:off x="1147942" y="592795"/>
            <a:ext cx="9896114" cy="2290561"/>
          </a:xfrm>
        </p:spPr>
      </p:pic>
      <p:pic>
        <p:nvPicPr>
          <p:cNvPr id="7" name="Εικόνα 6">
            <a:extLst>
              <a:ext uri="{FF2B5EF4-FFF2-40B4-BE49-F238E27FC236}">
                <a16:creationId xmlns:a16="http://schemas.microsoft.com/office/drawing/2014/main" id="{DB2634FB-E3C5-4CBD-B4FB-8646C1453C3D}"/>
              </a:ext>
            </a:extLst>
          </p:cNvPr>
          <p:cNvPicPr>
            <a:picLocks noChangeAspect="1"/>
          </p:cNvPicPr>
          <p:nvPr/>
        </p:nvPicPr>
        <p:blipFill>
          <a:blip r:embed="rId3"/>
          <a:stretch>
            <a:fillRect/>
          </a:stretch>
        </p:blipFill>
        <p:spPr>
          <a:xfrm>
            <a:off x="4600365" y="2883358"/>
            <a:ext cx="2991267" cy="3381847"/>
          </a:xfrm>
          <a:prstGeom prst="rect">
            <a:avLst/>
          </a:prstGeom>
        </p:spPr>
      </p:pic>
    </p:spTree>
    <p:extLst>
      <p:ext uri="{BB962C8B-B14F-4D97-AF65-F5344CB8AC3E}">
        <p14:creationId xmlns:p14="http://schemas.microsoft.com/office/powerpoint/2010/main" val="2391014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C6C010E-C77D-4613-AA26-5B39CCE0D139}"/>
              </a:ext>
            </a:extLst>
          </p:cNvPr>
          <p:cNvSpPr>
            <a:spLocks noGrp="1"/>
          </p:cNvSpPr>
          <p:nvPr>
            <p:ph idx="1"/>
          </p:nvPr>
        </p:nvSpPr>
        <p:spPr>
          <a:xfrm>
            <a:off x="252919" y="937471"/>
            <a:ext cx="11939081" cy="6182139"/>
          </a:xfrm>
        </p:spPr>
        <p:txBody>
          <a:bodyPr>
            <a:normAutofit/>
          </a:bodyPr>
          <a:lstStyle/>
          <a:p>
            <a:r>
              <a:rPr lang="el-GR" sz="2400" dirty="0">
                <a:solidFill>
                  <a:schemeClr val="tx1"/>
                </a:solidFill>
              </a:rPr>
              <a:t>….τη θεωρία του Ελβετού ψυχιάτρου </a:t>
            </a:r>
            <a:r>
              <a:rPr lang="el-GR" sz="2400" dirty="0" err="1">
                <a:solidFill>
                  <a:schemeClr val="tx1"/>
                </a:solidFill>
              </a:rPr>
              <a:t>Adolph</a:t>
            </a:r>
            <a:r>
              <a:rPr lang="el-GR" sz="2400" dirty="0">
                <a:solidFill>
                  <a:schemeClr val="tx1"/>
                </a:solidFill>
              </a:rPr>
              <a:t> </a:t>
            </a:r>
            <a:r>
              <a:rPr lang="el-GR" sz="2400" dirty="0" err="1">
                <a:solidFill>
                  <a:schemeClr val="tx1"/>
                </a:solidFill>
              </a:rPr>
              <a:t>Meyer</a:t>
            </a:r>
            <a:r>
              <a:rPr lang="el-GR" sz="2400" dirty="0">
                <a:solidFill>
                  <a:schemeClr val="tx1"/>
                </a:solidFill>
              </a:rPr>
              <a:t> για την υγεία, ο οποίος υποστήριξε μια ολιστική προσέγγιση, βλέποντας την ψυχική ασθένεια ως αποδιοργάνωση των συνηθειών ζωής του ατόμου. Σύμφωνα με τη θεωρία του, η προσέγγιση αυτή βασίζεται στην κατανόηση ότι η ψυχική και σωματική υγεία είναι αλληλένδετες και απαιτούν ολιστική διαχείριση (</a:t>
            </a:r>
            <a:r>
              <a:rPr lang="el-GR" sz="2400" dirty="0" err="1">
                <a:solidFill>
                  <a:schemeClr val="tx1"/>
                </a:solidFill>
              </a:rPr>
              <a:t>Wilcock</a:t>
            </a:r>
            <a:r>
              <a:rPr lang="el-GR" sz="2400" dirty="0">
                <a:solidFill>
                  <a:schemeClr val="tx1"/>
                </a:solidFill>
              </a:rPr>
              <a:t> &amp; </a:t>
            </a:r>
            <a:r>
              <a:rPr lang="el-GR" sz="2400" dirty="0" err="1">
                <a:solidFill>
                  <a:schemeClr val="tx1"/>
                </a:solidFill>
              </a:rPr>
              <a:t>Hocking</a:t>
            </a:r>
            <a:r>
              <a:rPr lang="el-GR" sz="2400" dirty="0">
                <a:solidFill>
                  <a:schemeClr val="tx1"/>
                </a:solidFill>
              </a:rPr>
              <a:t>, 2015).</a:t>
            </a:r>
          </a:p>
          <a:p>
            <a:endParaRPr lang="el-GR" sz="2400" dirty="0">
              <a:solidFill>
                <a:schemeClr val="tx1"/>
              </a:solidFill>
            </a:endParaRPr>
          </a:p>
          <a:p>
            <a:r>
              <a:rPr lang="el-GR" sz="2400" dirty="0">
                <a:solidFill>
                  <a:schemeClr val="tx1"/>
                </a:solidFill>
              </a:rPr>
              <a:t>11. Ο </a:t>
            </a:r>
            <a:r>
              <a:rPr lang="el-GR" sz="2400" dirty="0" err="1">
                <a:solidFill>
                  <a:schemeClr val="tx1"/>
                </a:solidFill>
              </a:rPr>
              <a:t>Meyer</a:t>
            </a:r>
            <a:r>
              <a:rPr lang="el-GR" sz="2400" dirty="0">
                <a:solidFill>
                  <a:schemeClr val="tx1"/>
                </a:solidFill>
              </a:rPr>
              <a:t> προώθησε την ψυχοβιολογική και πρακτική προσέγγιση στην αντιμετώπιση της ψυχικής ασθένειας, όπου κάθε άτομο πρέπει να αντιμετωπίζεται ως μια ενιαία οντότητα. Η προσέγγιση αυτή απορρίπτει τη μείωση της ανθρώπινης εμπειρίας σε μια απλή συλλογή προβλημάτων, προωθώντας την κατανόηση του ατόμου ως ολοκληρωμένης οντότητας με μοναδικές συνήθειες, σχέσεις και προσαρμοστικές ικανότητες (</a:t>
            </a:r>
            <a:r>
              <a:rPr lang="el-GR" sz="2400" dirty="0" err="1">
                <a:solidFill>
                  <a:schemeClr val="tx1"/>
                </a:solidFill>
              </a:rPr>
              <a:t>Christiansen</a:t>
            </a:r>
            <a:r>
              <a:rPr lang="el-GR" sz="2400" dirty="0">
                <a:solidFill>
                  <a:schemeClr val="tx1"/>
                </a:solidFill>
              </a:rPr>
              <a:t> &amp; </a:t>
            </a:r>
            <a:r>
              <a:rPr lang="el-GR" sz="2400" dirty="0" err="1">
                <a:solidFill>
                  <a:schemeClr val="tx1"/>
                </a:solidFill>
              </a:rPr>
              <a:t>Townsend</a:t>
            </a:r>
            <a:r>
              <a:rPr lang="el-GR" sz="2400" dirty="0">
                <a:solidFill>
                  <a:schemeClr val="tx1"/>
                </a:solidFill>
              </a:rPr>
              <a:t>, 2010).</a:t>
            </a:r>
          </a:p>
          <a:p>
            <a:endParaRPr lang="el-GR" dirty="0"/>
          </a:p>
        </p:txBody>
      </p:sp>
      <p:sp>
        <p:nvSpPr>
          <p:cNvPr id="4" name="TextBox 3">
            <a:extLst>
              <a:ext uri="{FF2B5EF4-FFF2-40B4-BE49-F238E27FC236}">
                <a16:creationId xmlns:a16="http://schemas.microsoft.com/office/drawing/2014/main" id="{F0978EA5-28E9-4785-9D7A-E8F159D2F99F}"/>
              </a:ext>
            </a:extLst>
          </p:cNvPr>
          <p:cNvSpPr txBox="1"/>
          <p:nvPr/>
        </p:nvSpPr>
        <p:spPr>
          <a:xfrm>
            <a:off x="616226" y="414251"/>
            <a:ext cx="9959009" cy="523220"/>
          </a:xfrm>
          <a:prstGeom prst="rect">
            <a:avLst/>
          </a:prstGeom>
          <a:noFill/>
        </p:spPr>
        <p:txBody>
          <a:bodyPr wrap="square" rtlCol="0">
            <a:spAutoFit/>
          </a:bodyPr>
          <a:lstStyle/>
          <a:p>
            <a:r>
              <a:rPr lang="el-GR" sz="2800" b="1" dirty="0"/>
              <a:t>Η φιλοσοφία της </a:t>
            </a:r>
            <a:r>
              <a:rPr lang="el-GR" sz="2800" b="1" dirty="0" err="1"/>
              <a:t>εργοθεραπείας</a:t>
            </a:r>
            <a:r>
              <a:rPr lang="el-GR" sz="2800" b="1" dirty="0"/>
              <a:t> επηρεάστηκε βαθιά από</a:t>
            </a:r>
            <a:r>
              <a:rPr lang="el-GR" dirty="0"/>
              <a:t>….</a:t>
            </a:r>
          </a:p>
        </p:txBody>
      </p:sp>
    </p:spTree>
    <p:extLst>
      <p:ext uri="{BB962C8B-B14F-4D97-AF65-F5344CB8AC3E}">
        <p14:creationId xmlns:p14="http://schemas.microsoft.com/office/powerpoint/2010/main" val="4195841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9A3B249-F4DF-41E1-B2FC-3E02A34FF58D}"/>
              </a:ext>
            </a:extLst>
          </p:cNvPr>
          <p:cNvSpPr>
            <a:spLocks noGrp="1"/>
          </p:cNvSpPr>
          <p:nvPr>
            <p:ph idx="1"/>
          </p:nvPr>
        </p:nvSpPr>
        <p:spPr>
          <a:xfrm>
            <a:off x="1133061" y="864107"/>
            <a:ext cx="10614991" cy="5596327"/>
          </a:xfrm>
        </p:spPr>
        <p:txBody>
          <a:bodyPr>
            <a:normAutofit lnSpcReduction="10000"/>
          </a:bodyPr>
          <a:lstStyle/>
          <a:p>
            <a:r>
              <a:rPr lang="el-GR" sz="2800" dirty="0">
                <a:solidFill>
                  <a:schemeClr val="tx1"/>
                </a:solidFill>
              </a:rPr>
              <a:t>Η συμμετοχή σε σκόπιμες δραστηριότητες αναγνωρίζεται ως θεμελιώδες ανθρώπινο χαρακτηριστικό, που συνδέεται άμεσα με την προαγωγή της υγείας. Ο </a:t>
            </a:r>
            <a:r>
              <a:rPr lang="el-GR" sz="2800" dirty="0" err="1">
                <a:solidFill>
                  <a:schemeClr val="tx1"/>
                </a:solidFill>
              </a:rPr>
              <a:t>Meyer</a:t>
            </a:r>
            <a:r>
              <a:rPr lang="el-GR" sz="2800" dirty="0">
                <a:solidFill>
                  <a:schemeClr val="tx1"/>
                </a:solidFill>
              </a:rPr>
              <a:t> υποστήριξε ότι η εμπλοκή σε δραστηριότητες με σκοπό μπορεί να συμβάλει στη διατήρηση και αποκατάσταση της υγείας, παρέχοντας στον ασθενή τη δυνατότητα να ανακτήσει τον έλεγχο της ζωής του μέσω των συνηθειών και της ρουτίνας (</a:t>
            </a:r>
            <a:r>
              <a:rPr lang="el-GR" sz="2800" dirty="0" err="1">
                <a:solidFill>
                  <a:schemeClr val="tx1"/>
                </a:solidFill>
              </a:rPr>
              <a:t>Kielhofner</a:t>
            </a:r>
            <a:r>
              <a:rPr lang="el-GR" sz="2800" dirty="0">
                <a:solidFill>
                  <a:schemeClr val="tx1"/>
                </a:solidFill>
              </a:rPr>
              <a:t>, 2008).</a:t>
            </a:r>
          </a:p>
          <a:p>
            <a:endParaRPr lang="el-GR" sz="2800" dirty="0">
              <a:solidFill>
                <a:schemeClr val="tx1"/>
              </a:solidFill>
            </a:endParaRPr>
          </a:p>
          <a:p>
            <a:r>
              <a:rPr lang="el-GR" sz="2800" dirty="0">
                <a:solidFill>
                  <a:schemeClr val="tx1"/>
                </a:solidFill>
              </a:rPr>
              <a:t> Η θεραπεία μέσω της αδράνειας όχι μόνο αποτυγχάνει ηθικά, αλλά μπορεί επίσης να έχει αρνητικές επιπτώσεις στη σωματική και ψυχική υγεία του ασθενή. Η απραξία μπορεί να επιτείνει τα συμπτώματα της νόσου και να μειώσει την κινητοποίηση και την ενέργεια του ατόμου, ενώ η ενεργή συμμετοχή στη θεραπεία ενισχύει την ανθεκτικότητα και προάγει την αποκατάσταση (</a:t>
            </a:r>
            <a:r>
              <a:rPr lang="el-GR" sz="2800" dirty="0" err="1">
                <a:solidFill>
                  <a:schemeClr val="tx1"/>
                </a:solidFill>
              </a:rPr>
              <a:t>Schwartzberg</a:t>
            </a:r>
            <a:r>
              <a:rPr lang="el-GR" sz="2800" dirty="0">
                <a:solidFill>
                  <a:schemeClr val="tx1"/>
                </a:solidFill>
              </a:rPr>
              <a:t>, 2009; </a:t>
            </a:r>
            <a:r>
              <a:rPr lang="el-GR" sz="2800" dirty="0" err="1">
                <a:solidFill>
                  <a:schemeClr val="tx1"/>
                </a:solidFill>
              </a:rPr>
              <a:t>Trombly</a:t>
            </a:r>
            <a:r>
              <a:rPr lang="el-GR" sz="2800" dirty="0">
                <a:solidFill>
                  <a:schemeClr val="tx1"/>
                </a:solidFill>
              </a:rPr>
              <a:t> &amp; </a:t>
            </a:r>
            <a:r>
              <a:rPr lang="el-GR" sz="2800" dirty="0" err="1">
                <a:solidFill>
                  <a:schemeClr val="tx1"/>
                </a:solidFill>
              </a:rPr>
              <a:t>Radomski</a:t>
            </a:r>
            <a:r>
              <a:rPr lang="el-GR" sz="2800" dirty="0">
                <a:solidFill>
                  <a:schemeClr val="tx1"/>
                </a:solidFill>
              </a:rPr>
              <a:t>, 2008).</a:t>
            </a:r>
          </a:p>
          <a:p>
            <a:endParaRPr lang="el-GR" dirty="0"/>
          </a:p>
        </p:txBody>
      </p:sp>
    </p:spTree>
    <p:extLst>
      <p:ext uri="{BB962C8B-B14F-4D97-AF65-F5344CB8AC3E}">
        <p14:creationId xmlns:p14="http://schemas.microsoft.com/office/powerpoint/2010/main" val="2766382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7227EF-0F42-4F4E-BC5E-237D80E89B70}"/>
              </a:ext>
            </a:extLst>
          </p:cNvPr>
          <p:cNvSpPr>
            <a:spLocks noGrp="1"/>
          </p:cNvSpPr>
          <p:nvPr>
            <p:ph type="title"/>
          </p:nvPr>
        </p:nvSpPr>
        <p:spPr>
          <a:xfrm>
            <a:off x="252918" y="1123837"/>
            <a:ext cx="3106507" cy="4601183"/>
          </a:xfrm>
        </p:spPr>
        <p:txBody>
          <a:bodyPr/>
          <a:lstStyle/>
          <a:p>
            <a:r>
              <a:rPr lang="el-GR" b="1" dirty="0">
                <a:solidFill>
                  <a:schemeClr val="tx1"/>
                </a:solidFill>
              </a:rPr>
              <a:t>Η επίδραση του Πρώτου Παγκοσμίου Πολέμου στην </a:t>
            </a:r>
            <a:r>
              <a:rPr lang="el-GR" b="1" dirty="0" err="1">
                <a:solidFill>
                  <a:schemeClr val="tx1"/>
                </a:solidFill>
              </a:rPr>
              <a:t>εργοθεραπεία</a:t>
            </a:r>
            <a:br>
              <a:rPr lang="el-GR" b="1" dirty="0">
                <a:solidFill>
                  <a:schemeClr val="tx1"/>
                </a:solidFill>
              </a:rPr>
            </a:br>
            <a:endParaRPr lang="el-GR" dirty="0">
              <a:solidFill>
                <a:schemeClr val="tx1"/>
              </a:solidFill>
            </a:endParaRPr>
          </a:p>
        </p:txBody>
      </p:sp>
      <p:sp>
        <p:nvSpPr>
          <p:cNvPr id="3" name="Θέση περιεχομένου 2">
            <a:extLst>
              <a:ext uri="{FF2B5EF4-FFF2-40B4-BE49-F238E27FC236}">
                <a16:creationId xmlns:a16="http://schemas.microsoft.com/office/drawing/2014/main" id="{0A106748-D602-4546-A7D8-985F35F382A6}"/>
              </a:ext>
            </a:extLst>
          </p:cNvPr>
          <p:cNvSpPr>
            <a:spLocks noGrp="1"/>
          </p:cNvSpPr>
          <p:nvPr>
            <p:ph idx="1"/>
          </p:nvPr>
        </p:nvSpPr>
        <p:spPr>
          <a:xfrm>
            <a:off x="3359425" y="0"/>
            <a:ext cx="9084366" cy="6997148"/>
          </a:xfrm>
        </p:spPr>
        <p:txBody>
          <a:bodyPr>
            <a:normAutofit/>
          </a:bodyPr>
          <a:lstStyle/>
          <a:p>
            <a:r>
              <a:rPr lang="el-GR" dirty="0">
                <a:solidFill>
                  <a:schemeClr val="tx1"/>
                </a:solidFill>
              </a:rPr>
              <a:t>Ο Α' Παγκόσμιος Πόλεμος είχε σημαντική επίδραση στην εξέλιξη της </a:t>
            </a:r>
            <a:r>
              <a:rPr lang="el-GR" dirty="0" err="1">
                <a:solidFill>
                  <a:schemeClr val="tx1"/>
                </a:solidFill>
              </a:rPr>
              <a:t>εργοθεραπείας</a:t>
            </a:r>
            <a:r>
              <a:rPr lang="el-GR" dirty="0">
                <a:solidFill>
                  <a:schemeClr val="tx1"/>
                </a:solidFill>
              </a:rPr>
              <a:t>, οδηγώντας στην ανάπτυξη προγραμμάτων αποκατάστασης τραυματισμένων στρατιωτών, τα οποία ήταν υπό την εποπτεία ορθοπεδικών γιατρών. Αυτά τα προγράμματα στόχευαν στην αποκατάσταση της λειτουργικότητας και της ψυχολογικής υγείας των στρατιωτών, ενισχύοντας την έννοια της ολιστικής προσέγγισης στην ιατρική αποκατάσταση (</a:t>
            </a:r>
            <a:r>
              <a:rPr lang="el-GR" dirty="0" err="1">
                <a:solidFill>
                  <a:schemeClr val="tx1"/>
                </a:solidFill>
              </a:rPr>
              <a:t>Scaffa</a:t>
            </a:r>
            <a:r>
              <a:rPr lang="el-GR" dirty="0">
                <a:solidFill>
                  <a:schemeClr val="tx1"/>
                </a:solidFill>
              </a:rPr>
              <a:t>, 2014).</a:t>
            </a:r>
          </a:p>
          <a:p>
            <a:endParaRPr lang="el-GR" dirty="0">
              <a:solidFill>
                <a:schemeClr val="tx1"/>
              </a:solidFill>
            </a:endParaRPr>
          </a:p>
          <a:p>
            <a:r>
              <a:rPr lang="el-GR" dirty="0">
                <a:solidFill>
                  <a:schemeClr val="tx1"/>
                </a:solidFill>
              </a:rPr>
              <a:t>Στα προγράμματα αυτά συμμετείχαν βοηθοί </a:t>
            </a:r>
            <a:r>
              <a:rPr lang="el-GR" dirty="0" err="1">
                <a:solidFill>
                  <a:schemeClr val="tx1"/>
                </a:solidFill>
              </a:rPr>
              <a:t>εργοθεραπείας</a:t>
            </a:r>
            <a:r>
              <a:rPr lang="el-GR" dirty="0">
                <a:solidFill>
                  <a:schemeClr val="tx1"/>
                </a:solidFill>
              </a:rPr>
              <a:t>, φυσικοθεραπείας και </a:t>
            </a:r>
            <a:r>
              <a:rPr lang="el-GR" dirty="0" err="1">
                <a:solidFill>
                  <a:schemeClr val="tx1"/>
                </a:solidFill>
              </a:rPr>
              <a:t>αξιολογητές</a:t>
            </a:r>
            <a:r>
              <a:rPr lang="el-GR" dirty="0">
                <a:solidFill>
                  <a:schemeClr val="tx1"/>
                </a:solidFill>
              </a:rPr>
              <a:t> εργασίας, οι οποίοι συνέβαλαν στη φροντίδα των ασθενών και στην αξιολόγηση της ικανότητάς τους για εργασία. Αυτοί οι επαγγελματίες συνεργάστηκαν στενά για την αποκατάσταση των στρατιωτών, δημιουργώντας μια διεπιστημονική προσέγγιση που εξακολουθεί να αποτελεί πρότυπο στην </a:t>
            </a:r>
            <a:r>
              <a:rPr lang="el-GR" dirty="0" err="1">
                <a:solidFill>
                  <a:schemeClr val="tx1"/>
                </a:solidFill>
              </a:rPr>
              <a:t>εργοθεραπεία</a:t>
            </a:r>
            <a:r>
              <a:rPr lang="el-GR" dirty="0">
                <a:solidFill>
                  <a:schemeClr val="tx1"/>
                </a:solidFill>
              </a:rPr>
              <a:t> και την αποκατάσταση (</a:t>
            </a:r>
            <a:r>
              <a:rPr lang="el-GR" dirty="0" err="1">
                <a:solidFill>
                  <a:schemeClr val="tx1"/>
                </a:solidFill>
              </a:rPr>
              <a:t>Wilcock</a:t>
            </a:r>
            <a:r>
              <a:rPr lang="el-GR" dirty="0">
                <a:solidFill>
                  <a:schemeClr val="tx1"/>
                </a:solidFill>
              </a:rPr>
              <a:t> &amp; </a:t>
            </a:r>
            <a:r>
              <a:rPr lang="el-GR" dirty="0" err="1">
                <a:solidFill>
                  <a:schemeClr val="tx1"/>
                </a:solidFill>
              </a:rPr>
              <a:t>Hocking</a:t>
            </a:r>
            <a:r>
              <a:rPr lang="el-GR" dirty="0">
                <a:solidFill>
                  <a:schemeClr val="tx1"/>
                </a:solidFill>
              </a:rPr>
              <a:t>, 2015).</a:t>
            </a:r>
          </a:p>
          <a:p>
            <a:endParaRPr lang="el-GR" dirty="0">
              <a:solidFill>
                <a:schemeClr val="tx1"/>
              </a:solidFill>
            </a:endParaRPr>
          </a:p>
          <a:p>
            <a:r>
              <a:rPr lang="el-GR" dirty="0">
                <a:solidFill>
                  <a:schemeClr val="tx1"/>
                </a:solidFill>
              </a:rPr>
              <a:t> Οι βοηθοί </a:t>
            </a:r>
            <a:r>
              <a:rPr lang="el-GR" dirty="0" err="1">
                <a:solidFill>
                  <a:schemeClr val="tx1"/>
                </a:solidFill>
              </a:rPr>
              <a:t>εργοθεραπευτές</a:t>
            </a:r>
            <a:r>
              <a:rPr lang="el-GR" dirty="0">
                <a:solidFill>
                  <a:schemeClr val="tx1"/>
                </a:solidFill>
              </a:rPr>
              <a:t> χρησιμοποίησαν τέχνες και χειροτεχνίες ως θεραπευτικά μέσα, για να ενισχύσουν τόσο τη σωματική όσο και την ψυχική αποκατάσταση των ασθενών, ιδιαίτερα εκείνων με ορθοπεδικά και ψυχιατρικά προβλήματα. Οι δραστηριότητες αυτές όχι μόνο παρείχαν απασχόληση, αλλά λειτουργούσαν και ως μέσο ψυχολογικής υποστήριξης, μειώνοντας το άγχος και ενισχύοντας την αίσθηση σκοπού (</a:t>
            </a:r>
            <a:r>
              <a:rPr lang="el-GR" dirty="0" err="1">
                <a:solidFill>
                  <a:schemeClr val="tx1"/>
                </a:solidFill>
              </a:rPr>
              <a:t>Christiansen</a:t>
            </a:r>
            <a:r>
              <a:rPr lang="el-GR" dirty="0">
                <a:solidFill>
                  <a:schemeClr val="tx1"/>
                </a:solidFill>
              </a:rPr>
              <a:t> &amp; </a:t>
            </a:r>
            <a:r>
              <a:rPr lang="el-GR" dirty="0" err="1">
                <a:solidFill>
                  <a:schemeClr val="tx1"/>
                </a:solidFill>
              </a:rPr>
              <a:t>Townsend</a:t>
            </a:r>
            <a:r>
              <a:rPr lang="el-GR" dirty="0">
                <a:solidFill>
                  <a:schemeClr val="tx1"/>
                </a:solidFill>
              </a:rPr>
              <a:t>, 2010).</a:t>
            </a:r>
          </a:p>
          <a:p>
            <a:endParaRPr lang="el-GR" dirty="0"/>
          </a:p>
        </p:txBody>
      </p:sp>
    </p:spTree>
    <p:extLst>
      <p:ext uri="{BB962C8B-B14F-4D97-AF65-F5344CB8AC3E}">
        <p14:creationId xmlns:p14="http://schemas.microsoft.com/office/powerpoint/2010/main" val="1042054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73493F3-398C-462E-9546-D75B9F6A8B06}"/>
              </a:ext>
            </a:extLst>
          </p:cNvPr>
          <p:cNvSpPr>
            <a:spLocks noGrp="1"/>
          </p:cNvSpPr>
          <p:nvPr>
            <p:ph idx="1"/>
          </p:nvPr>
        </p:nvSpPr>
        <p:spPr>
          <a:xfrm>
            <a:off x="3200401" y="278296"/>
            <a:ext cx="8738679" cy="6579704"/>
          </a:xfrm>
        </p:spPr>
        <p:txBody>
          <a:bodyPr>
            <a:normAutofit/>
          </a:bodyPr>
          <a:lstStyle/>
          <a:p>
            <a:r>
              <a:rPr lang="el-GR" dirty="0">
                <a:solidFill>
                  <a:schemeClr val="tx1"/>
                </a:solidFill>
              </a:rPr>
              <a:t> Οι συνθήκες εργασίας των βοηθών </a:t>
            </a:r>
            <a:r>
              <a:rPr lang="el-GR" dirty="0" err="1">
                <a:solidFill>
                  <a:schemeClr val="tx1"/>
                </a:solidFill>
              </a:rPr>
              <a:t>εργοθεραπείας</a:t>
            </a:r>
            <a:r>
              <a:rPr lang="el-GR" dirty="0">
                <a:solidFill>
                  <a:schemeClr val="tx1"/>
                </a:solidFill>
              </a:rPr>
              <a:t> ήταν συχνά αντίξοες, καθώς εργάζονταν υπό τρομερά φτωχές συνθήκες, χωρίς κατάλληλο εξοπλισμό, στολές ή εξειδικευμένους χώρους. Η έλλειψη αυτών των πόρων έκανε αναγκαία την ευρηματικότητα και την προσαρμοστικότητα των επαγγελματιών, συμβάλλοντας στην ανάπτυξη δεξιοτήτων και τεχνικών που αποτέλεσαν τη βάση για την εξέλιξη του πεδίου (</a:t>
            </a:r>
            <a:r>
              <a:rPr lang="el-GR" dirty="0" err="1">
                <a:solidFill>
                  <a:schemeClr val="tx1"/>
                </a:solidFill>
              </a:rPr>
              <a:t>Schwartzberg</a:t>
            </a:r>
            <a:r>
              <a:rPr lang="el-GR" dirty="0">
                <a:solidFill>
                  <a:schemeClr val="tx1"/>
                </a:solidFill>
              </a:rPr>
              <a:t>, 2009).</a:t>
            </a:r>
          </a:p>
          <a:p>
            <a:endParaRPr lang="el-GR" dirty="0">
              <a:solidFill>
                <a:schemeClr val="tx1"/>
              </a:solidFill>
            </a:endParaRPr>
          </a:p>
          <a:p>
            <a:r>
              <a:rPr lang="el-GR" dirty="0">
                <a:solidFill>
                  <a:schemeClr val="tx1"/>
                </a:solidFill>
              </a:rPr>
              <a:t>Η συμμετοχή σε δραστηριότητες είχε θετικά αποτελέσματα στους στρατιώτες που υπέφεραν από </a:t>
            </a:r>
            <a:r>
              <a:rPr lang="el-GR" dirty="0" err="1">
                <a:solidFill>
                  <a:schemeClr val="tx1"/>
                </a:solidFill>
              </a:rPr>
              <a:t>μετατραυματικό</a:t>
            </a:r>
            <a:r>
              <a:rPr lang="el-GR" dirty="0">
                <a:solidFill>
                  <a:schemeClr val="tx1"/>
                </a:solidFill>
              </a:rPr>
              <a:t> σοκ, βοηθώντας στην αποκατάσταση της ψυχικής τους υγείας και στη βελτίωση της ποιότητας ζωής. Η </a:t>
            </a:r>
            <a:r>
              <a:rPr lang="el-GR" dirty="0" err="1">
                <a:solidFill>
                  <a:schemeClr val="tx1"/>
                </a:solidFill>
              </a:rPr>
              <a:t>εργοθεραπεία</a:t>
            </a:r>
            <a:r>
              <a:rPr lang="el-GR" dirty="0">
                <a:solidFill>
                  <a:schemeClr val="tx1"/>
                </a:solidFill>
              </a:rPr>
              <a:t> αναγνωρίστηκε ως αποτελεσματική παρέμβαση για τη διαχείριση των συμπτωμάτων του </a:t>
            </a:r>
            <a:r>
              <a:rPr lang="el-GR" dirty="0" err="1">
                <a:solidFill>
                  <a:schemeClr val="tx1"/>
                </a:solidFill>
              </a:rPr>
              <a:t>μετατραυματικού</a:t>
            </a:r>
            <a:r>
              <a:rPr lang="el-GR" dirty="0">
                <a:solidFill>
                  <a:schemeClr val="tx1"/>
                </a:solidFill>
              </a:rPr>
              <a:t> στρες, κάτι που οδήγησε στη μελλοντική επέκταση της εφαρμογής της σε διάφορα πεδία ψυχικής υγείας (</a:t>
            </a:r>
            <a:r>
              <a:rPr lang="el-GR" dirty="0" err="1">
                <a:solidFill>
                  <a:schemeClr val="tx1"/>
                </a:solidFill>
              </a:rPr>
              <a:t>Scaffa</a:t>
            </a:r>
            <a:r>
              <a:rPr lang="el-GR" dirty="0">
                <a:solidFill>
                  <a:schemeClr val="tx1"/>
                </a:solidFill>
              </a:rPr>
              <a:t>, 2014).</a:t>
            </a:r>
          </a:p>
          <a:p>
            <a:endParaRPr lang="el-GR" dirty="0">
              <a:solidFill>
                <a:schemeClr val="tx1"/>
              </a:solidFill>
            </a:endParaRPr>
          </a:p>
          <a:p>
            <a:r>
              <a:rPr lang="el-GR" dirty="0">
                <a:solidFill>
                  <a:schemeClr val="tx1"/>
                </a:solidFill>
              </a:rPr>
              <a:t> Οι βοηθοί </a:t>
            </a:r>
            <a:r>
              <a:rPr lang="el-GR" dirty="0" err="1">
                <a:solidFill>
                  <a:schemeClr val="tx1"/>
                </a:solidFill>
              </a:rPr>
              <a:t>εργοθεραπείας</a:t>
            </a:r>
            <a:r>
              <a:rPr lang="el-GR" dirty="0">
                <a:solidFill>
                  <a:schemeClr val="tx1"/>
                </a:solidFill>
              </a:rPr>
              <a:t> στάλθηκαν και στην Ευρώπη κατά τη διάρκεια του πολέμου, γεγονός που αύξησε τη ζήτηση για περισσότερους επαγγελματίες και την ανάγκη για επίσημη εκπαίδευση στο νέο αυτό πεδίο. Αυτή η εξέλιξη οδήγησε στην καθιέρωση εκπαιδευτικών προγραμμάτων </a:t>
            </a:r>
            <a:r>
              <a:rPr lang="el-GR" dirty="0" err="1">
                <a:solidFill>
                  <a:schemeClr val="tx1"/>
                </a:solidFill>
              </a:rPr>
              <a:t>εργοθεραπείας</a:t>
            </a:r>
            <a:r>
              <a:rPr lang="el-GR" dirty="0">
                <a:solidFill>
                  <a:schemeClr val="tx1"/>
                </a:solidFill>
              </a:rPr>
              <a:t>, τα οποία διαμόρφωσαν τα θεμέλια για την επαγγελματική εκπαίδευση και ανάπτυξη του κλάδου μετά το τέλος του πολέμου (</a:t>
            </a:r>
            <a:r>
              <a:rPr lang="el-GR" dirty="0" err="1">
                <a:solidFill>
                  <a:schemeClr val="tx1"/>
                </a:solidFill>
              </a:rPr>
              <a:t>Wilcock</a:t>
            </a:r>
            <a:r>
              <a:rPr lang="el-GR" dirty="0">
                <a:solidFill>
                  <a:schemeClr val="tx1"/>
                </a:solidFill>
              </a:rPr>
              <a:t> &amp; </a:t>
            </a:r>
            <a:r>
              <a:rPr lang="el-GR" dirty="0" err="1">
                <a:solidFill>
                  <a:schemeClr val="tx1"/>
                </a:solidFill>
              </a:rPr>
              <a:t>Hocking</a:t>
            </a:r>
            <a:r>
              <a:rPr lang="el-GR" dirty="0">
                <a:solidFill>
                  <a:schemeClr val="tx1"/>
                </a:solidFill>
              </a:rPr>
              <a:t>, 2015).</a:t>
            </a:r>
          </a:p>
          <a:p>
            <a:endParaRPr lang="el-GR" dirty="0"/>
          </a:p>
        </p:txBody>
      </p:sp>
      <p:sp>
        <p:nvSpPr>
          <p:cNvPr id="4" name="Τίτλος 1">
            <a:extLst>
              <a:ext uri="{FF2B5EF4-FFF2-40B4-BE49-F238E27FC236}">
                <a16:creationId xmlns:a16="http://schemas.microsoft.com/office/drawing/2014/main" id="{E9A940B2-1D93-4DD4-881F-08935FFE9E56}"/>
              </a:ext>
            </a:extLst>
          </p:cNvPr>
          <p:cNvSpPr>
            <a:spLocks noGrp="1"/>
          </p:cNvSpPr>
          <p:nvPr>
            <p:ph type="title"/>
          </p:nvPr>
        </p:nvSpPr>
        <p:spPr>
          <a:xfrm>
            <a:off x="252413" y="1123950"/>
            <a:ext cx="3146770" cy="4600575"/>
          </a:xfrm>
        </p:spPr>
        <p:txBody>
          <a:bodyPr/>
          <a:lstStyle/>
          <a:p>
            <a:r>
              <a:rPr lang="el-GR" b="1" dirty="0">
                <a:solidFill>
                  <a:schemeClr val="tx1"/>
                </a:solidFill>
              </a:rPr>
              <a:t>Η επίδραση του Πρώτου Παγκοσμίου Πολέμου στην </a:t>
            </a:r>
            <a:r>
              <a:rPr lang="el-GR" b="1" dirty="0" err="1">
                <a:solidFill>
                  <a:schemeClr val="tx1"/>
                </a:solidFill>
              </a:rPr>
              <a:t>εργοθεραπεία</a:t>
            </a:r>
            <a:br>
              <a:rPr lang="el-GR" b="1" dirty="0">
                <a:solidFill>
                  <a:schemeClr val="tx1"/>
                </a:solidFill>
              </a:rPr>
            </a:br>
            <a:endParaRPr lang="el-GR" dirty="0">
              <a:solidFill>
                <a:schemeClr val="tx1"/>
              </a:solidFill>
            </a:endParaRPr>
          </a:p>
        </p:txBody>
      </p:sp>
    </p:spTree>
    <p:extLst>
      <p:ext uri="{BB962C8B-B14F-4D97-AF65-F5344CB8AC3E}">
        <p14:creationId xmlns:p14="http://schemas.microsoft.com/office/powerpoint/2010/main" val="1455962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F29758-C972-47DA-A454-D6FF466B782E}"/>
              </a:ext>
            </a:extLst>
          </p:cNvPr>
          <p:cNvSpPr>
            <a:spLocks noGrp="1"/>
          </p:cNvSpPr>
          <p:nvPr>
            <p:ph type="title"/>
          </p:nvPr>
        </p:nvSpPr>
        <p:spPr>
          <a:xfrm>
            <a:off x="0" y="1123837"/>
            <a:ext cx="3200401" cy="4601183"/>
          </a:xfrm>
        </p:spPr>
        <p:txBody>
          <a:bodyPr/>
          <a:lstStyle/>
          <a:p>
            <a:r>
              <a:rPr lang="el-GR" b="1" dirty="0">
                <a:solidFill>
                  <a:schemeClr val="tx1"/>
                </a:solidFill>
              </a:rPr>
              <a:t>1920-1939: </a:t>
            </a:r>
            <a:br>
              <a:rPr lang="el-GR" b="1" dirty="0">
                <a:solidFill>
                  <a:schemeClr val="tx1"/>
                </a:solidFill>
              </a:rPr>
            </a:br>
            <a:r>
              <a:rPr lang="el-GR" b="1" dirty="0">
                <a:solidFill>
                  <a:schemeClr val="tx1"/>
                </a:solidFill>
              </a:rPr>
              <a:t>Η </a:t>
            </a:r>
            <a:r>
              <a:rPr lang="el-GR" b="1" dirty="0" err="1">
                <a:solidFill>
                  <a:schemeClr val="tx1"/>
                </a:solidFill>
              </a:rPr>
              <a:t>εργοθεραπεία</a:t>
            </a:r>
            <a:r>
              <a:rPr lang="el-GR" b="1" dirty="0">
                <a:solidFill>
                  <a:schemeClr val="tx1"/>
                </a:solidFill>
              </a:rPr>
              <a:t> μετά τον πρώτο παγκόσμιο πόλεμο</a:t>
            </a:r>
            <a:br>
              <a:rPr lang="el-GR" b="1" dirty="0">
                <a:solidFill>
                  <a:schemeClr val="tx1"/>
                </a:solidFill>
              </a:rPr>
            </a:br>
            <a:endParaRPr lang="el-GR" dirty="0">
              <a:solidFill>
                <a:schemeClr val="tx1"/>
              </a:solidFill>
            </a:endParaRPr>
          </a:p>
        </p:txBody>
      </p:sp>
      <p:sp>
        <p:nvSpPr>
          <p:cNvPr id="7" name="TextBox 6">
            <a:extLst>
              <a:ext uri="{FF2B5EF4-FFF2-40B4-BE49-F238E27FC236}">
                <a16:creationId xmlns:a16="http://schemas.microsoft.com/office/drawing/2014/main" id="{B381711E-0835-4FBB-80FE-624A6CF1521F}"/>
              </a:ext>
            </a:extLst>
          </p:cNvPr>
          <p:cNvSpPr txBox="1"/>
          <p:nvPr/>
        </p:nvSpPr>
        <p:spPr>
          <a:xfrm>
            <a:off x="3051313" y="508915"/>
            <a:ext cx="8887768" cy="5632311"/>
          </a:xfrm>
          <a:prstGeom prst="rect">
            <a:avLst/>
          </a:prstGeom>
          <a:noFill/>
        </p:spPr>
        <p:txBody>
          <a:bodyPr wrap="square">
            <a:spAutoFit/>
          </a:bodyPr>
          <a:lstStyle/>
          <a:p>
            <a:pPr algn="just">
              <a:buClr>
                <a:schemeClr val="bg1"/>
              </a:buClr>
              <a:buFont typeface="Wingdings" pitchFamily="2" charset="2"/>
              <a:buChar char="Ø"/>
              <a:defRPr/>
            </a:pPr>
            <a:r>
              <a:rPr lang="el-GR" sz="2400" dirty="0"/>
              <a:t>Τα προγράμματα αποκατάστασης των τραυματισμένων στρατιωτών συνέχισαν μετά τον πόλεμο</a:t>
            </a:r>
          </a:p>
          <a:p>
            <a:pPr algn="just">
              <a:buClr>
                <a:schemeClr val="bg1"/>
              </a:buClr>
              <a:defRPr/>
            </a:pPr>
            <a:endParaRPr lang="el-GR" sz="2400" dirty="0"/>
          </a:p>
          <a:p>
            <a:pPr algn="just">
              <a:buClr>
                <a:schemeClr val="bg1"/>
              </a:buClr>
              <a:buFont typeface="Wingdings" pitchFamily="2" charset="2"/>
              <a:buChar char="Ø"/>
              <a:defRPr/>
            </a:pPr>
            <a:r>
              <a:rPr lang="el-GR" sz="2400" dirty="0"/>
              <a:t>Κρατική χρηματοδότηση των πολιτών με σωματικές αναπηρίες για συμμετοχή στα προγράμματα</a:t>
            </a:r>
          </a:p>
          <a:p>
            <a:pPr algn="just">
              <a:buClr>
                <a:schemeClr val="bg1"/>
              </a:buClr>
              <a:buFont typeface="Wingdings" pitchFamily="2" charset="2"/>
              <a:buChar char="Ø"/>
              <a:defRPr/>
            </a:pPr>
            <a:endParaRPr lang="el-GR" sz="2400" dirty="0"/>
          </a:p>
          <a:p>
            <a:pPr algn="just">
              <a:buClr>
                <a:schemeClr val="bg1"/>
              </a:buClr>
              <a:buFont typeface="Wingdings" pitchFamily="2" charset="2"/>
              <a:buChar char="Ø"/>
              <a:defRPr/>
            </a:pPr>
            <a:r>
              <a:rPr lang="el-GR" sz="2400" dirty="0"/>
              <a:t>Ο ρόλος της </a:t>
            </a:r>
            <a:r>
              <a:rPr lang="el-GR" sz="2400" dirty="0" err="1"/>
              <a:t>εργοθεραπείας</a:t>
            </a:r>
            <a:r>
              <a:rPr lang="el-GR" sz="2400" dirty="0"/>
              <a:t> εστίαζε στην προσαρμογή των στρατιωτών στις καθημερινές ευθύνες της ζωής αλλά και στην ενίσχυση της ικανότητάς τους να επιστρέψουν στην παραγωγική ζωή </a:t>
            </a:r>
          </a:p>
          <a:p>
            <a:pPr algn="just">
              <a:buClr>
                <a:schemeClr val="bg1"/>
              </a:buClr>
              <a:defRPr/>
            </a:pPr>
            <a:endParaRPr lang="el-GR" sz="2400" dirty="0"/>
          </a:p>
          <a:p>
            <a:pPr algn="just">
              <a:buClr>
                <a:schemeClr val="bg1"/>
              </a:buClr>
              <a:buFont typeface="Wingdings" pitchFamily="2" charset="2"/>
              <a:buChar char="Ø"/>
              <a:defRPr/>
            </a:pPr>
            <a:r>
              <a:rPr lang="el-GR" sz="2400" dirty="0"/>
              <a:t>Ο αρχιτέκτονας και ειδικός στην επαγγελματική αποκατάσταση </a:t>
            </a:r>
            <a:r>
              <a:rPr lang="en-US" sz="2400" b="1" dirty="0"/>
              <a:t>Thomas </a:t>
            </a:r>
            <a:r>
              <a:rPr lang="en-US" sz="2400" b="1" dirty="0" err="1"/>
              <a:t>Kidner</a:t>
            </a:r>
            <a:r>
              <a:rPr lang="el-GR" sz="2400" dirty="0"/>
              <a:t> σχεδίαζε νοσοκομεία και σανατόρια με ειδικούς χώρους εργασίας για τους </a:t>
            </a:r>
            <a:r>
              <a:rPr lang="el-GR" sz="2400" dirty="0" err="1"/>
              <a:t>εργοθεραπευτές</a:t>
            </a:r>
            <a:r>
              <a:rPr lang="el-GR" sz="2400" dirty="0"/>
              <a:t> για τις υπηρεσίες επαγγελματικής αποκατάστασης </a:t>
            </a:r>
          </a:p>
        </p:txBody>
      </p:sp>
    </p:spTree>
    <p:extLst>
      <p:ext uri="{BB962C8B-B14F-4D97-AF65-F5344CB8AC3E}">
        <p14:creationId xmlns:p14="http://schemas.microsoft.com/office/powerpoint/2010/main" val="919208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F1C0AA-8A1D-48B4-A72B-A380B38236E7}"/>
              </a:ext>
            </a:extLst>
          </p:cNvPr>
          <p:cNvSpPr>
            <a:spLocks noGrp="1"/>
          </p:cNvSpPr>
          <p:nvPr>
            <p:ph type="title"/>
          </p:nvPr>
        </p:nvSpPr>
        <p:spPr/>
        <p:txBody>
          <a:bodyPr/>
          <a:lstStyle/>
          <a:p>
            <a:r>
              <a:rPr lang="el-GR" b="1" dirty="0">
                <a:solidFill>
                  <a:schemeClr val="tx1"/>
                </a:solidFill>
              </a:rPr>
              <a:t>…συνέχεια </a:t>
            </a:r>
            <a:br>
              <a:rPr lang="el-GR" b="1" dirty="0">
                <a:solidFill>
                  <a:schemeClr val="tx1"/>
                </a:solidFill>
              </a:rPr>
            </a:br>
            <a:endParaRPr lang="el-GR" dirty="0">
              <a:solidFill>
                <a:schemeClr val="tx1"/>
              </a:solidFill>
            </a:endParaRPr>
          </a:p>
        </p:txBody>
      </p:sp>
      <p:sp>
        <p:nvSpPr>
          <p:cNvPr id="3" name="Θέση περιεχομένου 2">
            <a:extLst>
              <a:ext uri="{FF2B5EF4-FFF2-40B4-BE49-F238E27FC236}">
                <a16:creationId xmlns:a16="http://schemas.microsoft.com/office/drawing/2014/main" id="{729452A9-033B-4001-9238-49F917BAD2F8}"/>
              </a:ext>
            </a:extLst>
          </p:cNvPr>
          <p:cNvSpPr>
            <a:spLocks noGrp="1"/>
          </p:cNvSpPr>
          <p:nvPr>
            <p:ph idx="1"/>
          </p:nvPr>
        </p:nvSpPr>
        <p:spPr>
          <a:xfrm>
            <a:off x="2842591" y="258417"/>
            <a:ext cx="9096490" cy="6460435"/>
          </a:xfrm>
        </p:spPr>
        <p:txBody>
          <a:bodyPr>
            <a:normAutofit fontScale="92500" lnSpcReduction="10000"/>
          </a:bodyPr>
          <a:lstStyle/>
          <a:p>
            <a:pPr algn="just">
              <a:buClr>
                <a:schemeClr val="bg1"/>
              </a:buClr>
              <a:buFont typeface="Wingdings" pitchFamily="2" charset="2"/>
              <a:buChar char="Ø"/>
              <a:defRPr/>
            </a:pPr>
            <a:r>
              <a:rPr lang="el-GR" sz="2800" dirty="0">
                <a:solidFill>
                  <a:schemeClr val="tx1"/>
                </a:solidFill>
              </a:rPr>
              <a:t>σημαντικό ρόλο της ε/</a:t>
            </a:r>
            <a:r>
              <a:rPr lang="el-GR" sz="2800" dirty="0" err="1">
                <a:solidFill>
                  <a:schemeClr val="tx1"/>
                </a:solidFill>
              </a:rPr>
              <a:t>θς</a:t>
            </a:r>
            <a:r>
              <a:rPr lang="el-GR" sz="2800" dirty="0">
                <a:solidFill>
                  <a:schemeClr val="tx1"/>
                </a:solidFill>
              </a:rPr>
              <a:t> στη θεραπεία της φυματίωσης</a:t>
            </a:r>
          </a:p>
          <a:p>
            <a:pPr algn="just">
              <a:buClr>
                <a:schemeClr val="bg1"/>
              </a:buClr>
              <a:buFont typeface="Wingdings" pitchFamily="2" charset="2"/>
              <a:buChar char="Ø"/>
              <a:defRPr/>
            </a:pPr>
            <a:r>
              <a:rPr lang="en-US" sz="2800" dirty="0">
                <a:solidFill>
                  <a:schemeClr val="tx1"/>
                </a:solidFill>
              </a:rPr>
              <a:t>To</a:t>
            </a:r>
            <a:r>
              <a:rPr lang="el-GR" sz="2800" dirty="0">
                <a:solidFill>
                  <a:schemeClr val="tx1"/>
                </a:solidFill>
              </a:rPr>
              <a:t> 1921 άλλαξε το όνομά της «Εθνικής Εταιρείας για την Προώθηση της Εργοθεραπείας» σε «Αμερικάνικος Σύλλογος Εργοθεραπείας» (</a:t>
            </a:r>
            <a:r>
              <a:rPr lang="en-US" sz="2800" dirty="0">
                <a:solidFill>
                  <a:schemeClr val="tx1"/>
                </a:solidFill>
              </a:rPr>
              <a:t>American Occupational Therapy </a:t>
            </a:r>
            <a:r>
              <a:rPr lang="en-US" sz="2800" dirty="0" err="1">
                <a:solidFill>
                  <a:schemeClr val="tx1"/>
                </a:solidFill>
              </a:rPr>
              <a:t>Asscoiation</a:t>
            </a:r>
            <a:r>
              <a:rPr lang="el-GR" sz="2800" dirty="0">
                <a:solidFill>
                  <a:schemeClr val="tx1"/>
                </a:solidFill>
              </a:rPr>
              <a:t>) </a:t>
            </a:r>
          </a:p>
          <a:p>
            <a:pPr algn="just">
              <a:buClr>
                <a:schemeClr val="bg1"/>
              </a:buClr>
              <a:buFont typeface="Wingdings" pitchFamily="2" charset="2"/>
              <a:buChar char="Ø"/>
              <a:defRPr/>
            </a:pPr>
            <a:r>
              <a:rPr lang="el-GR" sz="2800" dirty="0">
                <a:solidFill>
                  <a:schemeClr val="tx1"/>
                </a:solidFill>
              </a:rPr>
              <a:t>Το 1929 ο σύλλογος είχε δημιουργήσει ένα δίκτυο επαγγελματιών 1000 μελών, οργάνωνε ετήσιες συναντήσεις των μελών και ξεκίνησε την έκδοση ενός περιοδικού </a:t>
            </a:r>
            <a:r>
              <a:rPr lang="el-GR" sz="2800" dirty="0" err="1">
                <a:solidFill>
                  <a:schemeClr val="tx1"/>
                </a:solidFill>
              </a:rPr>
              <a:t>εργοθεραπείας</a:t>
            </a:r>
            <a:r>
              <a:rPr lang="el-GR" sz="2800" dirty="0">
                <a:solidFill>
                  <a:schemeClr val="tx1"/>
                </a:solidFill>
              </a:rPr>
              <a:t> </a:t>
            </a:r>
          </a:p>
          <a:p>
            <a:pPr algn="just">
              <a:buClr>
                <a:schemeClr val="bg1"/>
              </a:buClr>
              <a:buFont typeface="Wingdings" pitchFamily="2" charset="2"/>
              <a:buChar char="Ø"/>
              <a:defRPr/>
            </a:pPr>
            <a:r>
              <a:rPr lang="el-GR" sz="2800" dirty="0">
                <a:solidFill>
                  <a:schemeClr val="tx1"/>
                </a:solidFill>
              </a:rPr>
              <a:t>Δημιουργούσε κριτήρια τόσο για τους επαγγελματίες ε/</a:t>
            </a:r>
            <a:r>
              <a:rPr lang="el-GR" sz="2800" dirty="0" err="1">
                <a:solidFill>
                  <a:schemeClr val="tx1"/>
                </a:solidFill>
              </a:rPr>
              <a:t>θτές</a:t>
            </a:r>
            <a:r>
              <a:rPr lang="el-GR" sz="2800" dirty="0">
                <a:solidFill>
                  <a:schemeClr val="tx1"/>
                </a:solidFill>
              </a:rPr>
              <a:t> όσο και για τα εκπαιδευτικά προγράμματα</a:t>
            </a:r>
          </a:p>
          <a:p>
            <a:pPr algn="just">
              <a:buClr>
                <a:schemeClr val="bg1"/>
              </a:buClr>
              <a:buFont typeface="Wingdings" pitchFamily="2" charset="2"/>
              <a:buChar char="Ø"/>
              <a:defRPr/>
            </a:pPr>
            <a:r>
              <a:rPr lang="el-GR" sz="2800" dirty="0">
                <a:solidFill>
                  <a:schemeClr val="tx1"/>
                </a:solidFill>
              </a:rPr>
              <a:t>Το επάγγελμα για να εγκαταστήσει τη θέση του στον ιατρικό χώρο, συνδέθηκε με την ιατρική και το ιατρικό μοντέλο (</a:t>
            </a:r>
            <a:r>
              <a:rPr lang="el-GR" sz="2800" dirty="0" err="1">
                <a:solidFill>
                  <a:schemeClr val="tx1"/>
                </a:solidFill>
              </a:rPr>
              <a:t>ιατρικο</a:t>
            </a:r>
            <a:r>
              <a:rPr lang="el-GR" sz="2800" dirty="0">
                <a:solidFill>
                  <a:schemeClr val="tx1"/>
                </a:solidFill>
              </a:rPr>
              <a:t>-κεντρικές παρεμβάσεις στην ψυχική ασθένεια), εγκατέλειψε το έργο και άρχισε να εστιάζει στην αύξηση της δύναμης, της αντοχής, του εύρους κινήσεων των αρθρώσεων (χρήση γωνιόμετρων), στις προσαρμογές και στη διαβάθμιση των δραστηριοτήτων</a:t>
            </a:r>
          </a:p>
          <a:p>
            <a:endParaRPr lang="el-GR" dirty="0"/>
          </a:p>
        </p:txBody>
      </p:sp>
    </p:spTree>
    <p:extLst>
      <p:ext uri="{BB962C8B-B14F-4D97-AF65-F5344CB8AC3E}">
        <p14:creationId xmlns:p14="http://schemas.microsoft.com/office/powerpoint/2010/main" val="980249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548E05-856F-49DF-923C-02E303C8F134}"/>
              </a:ext>
            </a:extLst>
          </p:cNvPr>
          <p:cNvSpPr>
            <a:spLocks noGrp="1"/>
          </p:cNvSpPr>
          <p:nvPr>
            <p:ph type="title"/>
          </p:nvPr>
        </p:nvSpPr>
        <p:spPr/>
        <p:txBody>
          <a:bodyPr/>
          <a:lstStyle/>
          <a:p>
            <a:r>
              <a:rPr lang="el-GR" b="1" dirty="0"/>
              <a:t>….συνέχεια</a:t>
            </a:r>
            <a:r>
              <a:rPr lang="el-GR" dirty="0"/>
              <a:t> </a:t>
            </a:r>
            <a:br>
              <a:rPr lang="el-GR" dirty="0"/>
            </a:br>
            <a:endParaRPr lang="el-GR" dirty="0"/>
          </a:p>
        </p:txBody>
      </p:sp>
      <p:sp>
        <p:nvSpPr>
          <p:cNvPr id="3" name="Θέση περιεχομένου 2">
            <a:extLst>
              <a:ext uri="{FF2B5EF4-FFF2-40B4-BE49-F238E27FC236}">
                <a16:creationId xmlns:a16="http://schemas.microsoft.com/office/drawing/2014/main" id="{C5B523D0-4B1C-4C32-BF72-EEA0BE0ADDE2}"/>
              </a:ext>
            </a:extLst>
          </p:cNvPr>
          <p:cNvSpPr>
            <a:spLocks noGrp="1"/>
          </p:cNvSpPr>
          <p:nvPr>
            <p:ph idx="1"/>
          </p:nvPr>
        </p:nvSpPr>
        <p:spPr>
          <a:xfrm>
            <a:off x="3869267" y="864108"/>
            <a:ext cx="7759515" cy="5993892"/>
          </a:xfrm>
        </p:spPr>
        <p:txBody>
          <a:bodyPr>
            <a:normAutofit/>
          </a:bodyPr>
          <a:lstStyle/>
          <a:p>
            <a:pPr algn="just">
              <a:buClr>
                <a:schemeClr val="bg1"/>
              </a:buClr>
              <a:buFont typeface="Wingdings" pitchFamily="2" charset="2"/>
              <a:buChar char="Ø"/>
              <a:defRPr/>
            </a:pPr>
            <a:r>
              <a:rPr lang="el-GR" sz="2800" dirty="0"/>
              <a:t>Το κραχ του 1929 που το ακολούθησε μια μακρά περίοδος (από το 1930-1939) κακουχιών, οικονομικών δυσκολιών, ανεργίας και απόγνωσης, επηρέασε τον τομέα της υγείας </a:t>
            </a:r>
          </a:p>
          <a:p>
            <a:pPr algn="just">
              <a:buClr>
                <a:schemeClr val="bg1"/>
              </a:buClr>
              <a:buFont typeface="Wingdings" pitchFamily="2" charset="2"/>
              <a:buChar char="Ø"/>
              <a:defRPr/>
            </a:pPr>
            <a:endParaRPr lang="el-GR" sz="2800" dirty="0"/>
          </a:p>
          <a:p>
            <a:pPr algn="just">
              <a:buClr>
                <a:schemeClr val="bg1"/>
              </a:buClr>
              <a:buFont typeface="Wingdings" pitchFamily="2" charset="2"/>
              <a:buChar char="Ø"/>
              <a:defRPr/>
            </a:pPr>
            <a:r>
              <a:rPr lang="el-GR" sz="2800" dirty="0"/>
              <a:t>Επιβράδυνε την ανάπτυξη της </a:t>
            </a:r>
            <a:r>
              <a:rPr lang="el-GR" sz="2800" dirty="0" err="1"/>
              <a:t>εργοθεραπείας</a:t>
            </a:r>
            <a:r>
              <a:rPr lang="el-GR" sz="2800" dirty="0"/>
              <a:t> </a:t>
            </a:r>
          </a:p>
          <a:p>
            <a:pPr algn="just">
              <a:buClr>
                <a:schemeClr val="bg1"/>
              </a:buClr>
              <a:buFont typeface="Wingdings" pitchFamily="2" charset="2"/>
              <a:buChar char="Ø"/>
              <a:defRPr/>
            </a:pPr>
            <a:r>
              <a:rPr lang="el-GR" sz="2800" dirty="0"/>
              <a:t>Έκλεισαν δομές και μειώθηκε το προσωπικό </a:t>
            </a:r>
            <a:r>
              <a:rPr lang="el-GR" sz="2800" dirty="0" err="1"/>
              <a:t>εργοθεραπείας</a:t>
            </a:r>
            <a:endParaRPr lang="el-GR" sz="2800" dirty="0"/>
          </a:p>
          <a:p>
            <a:pPr algn="just">
              <a:buClr>
                <a:schemeClr val="bg1"/>
              </a:buClr>
              <a:buFont typeface="Wingdings" pitchFamily="2" charset="2"/>
              <a:buChar char="Ø"/>
              <a:defRPr/>
            </a:pPr>
            <a:r>
              <a:rPr lang="el-GR" sz="2800" dirty="0"/>
              <a:t>Σχολές </a:t>
            </a:r>
            <a:r>
              <a:rPr lang="el-GR" sz="2800" dirty="0" err="1"/>
              <a:t>εργοθεραπείας</a:t>
            </a:r>
            <a:r>
              <a:rPr lang="el-GR" sz="2800" dirty="0"/>
              <a:t> σταμάτησαν να λειτουργούν</a:t>
            </a:r>
          </a:p>
          <a:p>
            <a:pPr algn="just">
              <a:buClr>
                <a:schemeClr val="bg1"/>
              </a:buClr>
              <a:buFont typeface="Wingdings" pitchFamily="2" charset="2"/>
              <a:buChar char="Ø"/>
              <a:defRPr/>
            </a:pPr>
            <a:r>
              <a:rPr lang="el-GR" sz="2800" dirty="0"/>
              <a:t>Τα μέλη του αμερικάνικου συλλόγου </a:t>
            </a:r>
            <a:r>
              <a:rPr lang="el-GR" sz="2800" dirty="0" err="1"/>
              <a:t>εργοθεραπευτών</a:t>
            </a:r>
            <a:r>
              <a:rPr lang="el-GR" sz="2800" dirty="0"/>
              <a:t> μειώθηκαν μέχρι που οι ΗΠΑ μπήκαν στον δεύτερο παγκόσμιο πόλεμο  </a:t>
            </a:r>
          </a:p>
          <a:p>
            <a:endParaRPr lang="el-GR" dirty="0"/>
          </a:p>
        </p:txBody>
      </p:sp>
    </p:spTree>
    <p:extLst>
      <p:ext uri="{BB962C8B-B14F-4D97-AF65-F5344CB8AC3E}">
        <p14:creationId xmlns:p14="http://schemas.microsoft.com/office/powerpoint/2010/main" val="475551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B25FDA-6506-412A-B5C9-CE1AB1B39783}"/>
              </a:ext>
            </a:extLst>
          </p:cNvPr>
          <p:cNvSpPr>
            <a:spLocks noGrp="1"/>
          </p:cNvSpPr>
          <p:nvPr>
            <p:ph type="title"/>
          </p:nvPr>
        </p:nvSpPr>
        <p:spPr>
          <a:xfrm>
            <a:off x="252919" y="1123837"/>
            <a:ext cx="3186020" cy="4601183"/>
          </a:xfrm>
        </p:spPr>
        <p:txBody>
          <a:bodyPr/>
          <a:lstStyle/>
          <a:p>
            <a:r>
              <a:rPr lang="el-GR" sz="3600" b="1" dirty="0"/>
              <a:t>1940-1959: </a:t>
            </a:r>
            <a:br>
              <a:rPr lang="en-US" sz="3600" b="1" dirty="0"/>
            </a:br>
            <a:r>
              <a:rPr lang="el-GR" sz="3600" b="1" dirty="0"/>
              <a:t>Η </a:t>
            </a:r>
            <a:r>
              <a:rPr lang="el-GR" sz="3600" b="1" dirty="0" err="1"/>
              <a:t>εργοθεραπεία</a:t>
            </a:r>
            <a:r>
              <a:rPr lang="el-GR" sz="3600" b="1" dirty="0"/>
              <a:t> κατά τον Β΄ Παγκόσμιο πόλεμο και μία δεκαετία μετά τη λήξη του </a:t>
            </a:r>
            <a:endParaRPr lang="el-GR" dirty="0"/>
          </a:p>
        </p:txBody>
      </p:sp>
      <p:sp>
        <p:nvSpPr>
          <p:cNvPr id="3" name="Θέση περιεχομένου 2">
            <a:extLst>
              <a:ext uri="{FF2B5EF4-FFF2-40B4-BE49-F238E27FC236}">
                <a16:creationId xmlns:a16="http://schemas.microsoft.com/office/drawing/2014/main" id="{A579707E-27AB-4733-B5DC-0C15641FAD64}"/>
              </a:ext>
            </a:extLst>
          </p:cNvPr>
          <p:cNvSpPr>
            <a:spLocks noGrp="1"/>
          </p:cNvSpPr>
          <p:nvPr>
            <p:ph idx="1"/>
          </p:nvPr>
        </p:nvSpPr>
        <p:spPr>
          <a:xfrm>
            <a:off x="3200401" y="436626"/>
            <a:ext cx="8738680" cy="6421374"/>
          </a:xfrm>
        </p:spPr>
        <p:txBody>
          <a:bodyPr>
            <a:normAutofit fontScale="92500" lnSpcReduction="20000"/>
          </a:bodyPr>
          <a:lstStyle/>
          <a:p>
            <a:r>
              <a:rPr lang="el-GR" sz="2400" dirty="0">
                <a:solidFill>
                  <a:schemeClr val="tx1"/>
                </a:solidFill>
              </a:rPr>
              <a:t>- </a:t>
            </a:r>
            <a:r>
              <a:rPr lang="el-GR" sz="2800" dirty="0">
                <a:solidFill>
                  <a:schemeClr val="tx1"/>
                </a:solidFill>
              </a:rPr>
              <a:t>Κατά τη διάρκεια του Β' Παγκοσμίου Πολέμου και τη δεκαετία που ακολούθησε, η </a:t>
            </a:r>
            <a:r>
              <a:rPr lang="el-GR" sz="2800" dirty="0" err="1">
                <a:solidFill>
                  <a:schemeClr val="tx1"/>
                </a:solidFill>
              </a:rPr>
              <a:t>εργοθεραπεία</a:t>
            </a:r>
            <a:r>
              <a:rPr lang="el-GR" sz="2800" dirty="0">
                <a:solidFill>
                  <a:schemeClr val="tx1"/>
                </a:solidFill>
              </a:rPr>
              <a:t> γνώρισε σημαντική ανάπτυξη, με τη δημιουργία νέων εκπαιδευτικών προγραμμάτων για να ανταποκριθεί στις αυξημένες ανάγκες αποκατάστασης των τραυματιών πολέμου (</a:t>
            </a:r>
            <a:r>
              <a:rPr lang="el-GR" sz="2800" dirty="0" err="1">
                <a:solidFill>
                  <a:schemeClr val="tx1"/>
                </a:solidFill>
              </a:rPr>
              <a:t>Scaffa</a:t>
            </a:r>
            <a:r>
              <a:rPr lang="el-GR" sz="2800" dirty="0">
                <a:solidFill>
                  <a:schemeClr val="tx1"/>
                </a:solidFill>
              </a:rPr>
              <a:t>, 2014). </a:t>
            </a:r>
          </a:p>
          <a:p>
            <a:endParaRPr lang="el-GR" sz="2800" dirty="0">
              <a:solidFill>
                <a:schemeClr val="tx1"/>
              </a:solidFill>
            </a:endParaRPr>
          </a:p>
          <a:p>
            <a:r>
              <a:rPr lang="el-GR" sz="2800" dirty="0">
                <a:solidFill>
                  <a:schemeClr val="tx1"/>
                </a:solidFill>
              </a:rPr>
              <a:t>- Το 1945, ο Σύλλογος </a:t>
            </a:r>
            <a:r>
              <a:rPr lang="el-GR" sz="2800" dirty="0" err="1">
                <a:solidFill>
                  <a:schemeClr val="tx1"/>
                </a:solidFill>
              </a:rPr>
              <a:t>Εργοθεραπευτών</a:t>
            </a:r>
            <a:r>
              <a:rPr lang="el-GR" sz="2800" dirty="0">
                <a:solidFill>
                  <a:schemeClr val="tx1"/>
                </a:solidFill>
              </a:rPr>
              <a:t> στις Ηνωμένες Πολιτείες αριθμούσε 2.177 μέλη, υποδεικνύοντας τη σημαντική επέκταση του επαγγέλματος κατά τη μεταπολεμική περίοδο (</a:t>
            </a:r>
            <a:r>
              <a:rPr lang="el-GR" sz="2800" dirty="0" err="1">
                <a:solidFill>
                  <a:schemeClr val="tx1"/>
                </a:solidFill>
              </a:rPr>
              <a:t>Wilcock</a:t>
            </a:r>
            <a:r>
              <a:rPr lang="el-GR" sz="2800" dirty="0">
                <a:solidFill>
                  <a:schemeClr val="tx1"/>
                </a:solidFill>
              </a:rPr>
              <a:t> &amp; </a:t>
            </a:r>
            <a:r>
              <a:rPr lang="el-GR" sz="2800" dirty="0" err="1">
                <a:solidFill>
                  <a:schemeClr val="tx1"/>
                </a:solidFill>
              </a:rPr>
              <a:t>Hocking</a:t>
            </a:r>
            <a:r>
              <a:rPr lang="el-GR" sz="2800" dirty="0">
                <a:solidFill>
                  <a:schemeClr val="tx1"/>
                </a:solidFill>
              </a:rPr>
              <a:t>, 2015).</a:t>
            </a:r>
          </a:p>
          <a:p>
            <a:endParaRPr lang="el-GR" sz="2800" dirty="0">
              <a:solidFill>
                <a:schemeClr val="tx1"/>
              </a:solidFill>
            </a:endParaRPr>
          </a:p>
          <a:p>
            <a:r>
              <a:rPr lang="el-GR" sz="2800" dirty="0">
                <a:solidFill>
                  <a:schemeClr val="tx1"/>
                </a:solidFill>
              </a:rPr>
              <a:t>- Αυτή η περίοδος χαρακτηρίστηκε από απότομη ανάπτυξη και αλλαγή, καθώς η εστίαση της </a:t>
            </a:r>
            <a:r>
              <a:rPr lang="el-GR" sz="2800" dirty="0" err="1">
                <a:solidFill>
                  <a:schemeClr val="tx1"/>
                </a:solidFill>
              </a:rPr>
              <a:t>εργοθεραπείας</a:t>
            </a:r>
            <a:r>
              <a:rPr lang="el-GR" sz="2800" dirty="0">
                <a:solidFill>
                  <a:schemeClr val="tx1"/>
                </a:solidFill>
              </a:rPr>
              <a:t> μετατοπίστηκε από τις τέχνες και τις χειροτεχνίες προς τις </a:t>
            </a:r>
            <a:r>
              <a:rPr lang="el-GR" sz="2800" dirty="0" err="1">
                <a:solidFill>
                  <a:schemeClr val="tx1"/>
                </a:solidFill>
              </a:rPr>
              <a:t>αποκαταστασιακές</a:t>
            </a:r>
            <a:r>
              <a:rPr lang="el-GR" sz="2800" dirty="0">
                <a:solidFill>
                  <a:schemeClr val="tx1"/>
                </a:solidFill>
              </a:rPr>
              <a:t> τεχνικές. Οι τεχνικές αυτές βασίζονταν σε επιστημονικές μεθόδους που υιοθετήθηκαν από άλλους κλάδους, κυρίως από τη φυσικοθεραπεία, αναβαθμίζοντας την προσέγγιση της </a:t>
            </a:r>
            <a:r>
              <a:rPr lang="el-GR" sz="2800" dirty="0" err="1">
                <a:solidFill>
                  <a:schemeClr val="tx1"/>
                </a:solidFill>
              </a:rPr>
              <a:t>εργοθεραπείας</a:t>
            </a:r>
            <a:r>
              <a:rPr lang="el-GR" sz="2800" dirty="0">
                <a:solidFill>
                  <a:schemeClr val="tx1"/>
                </a:solidFill>
              </a:rPr>
              <a:t> σε πιο επιστημονικό επίπεδο (</a:t>
            </a:r>
            <a:r>
              <a:rPr lang="el-GR" sz="2800" dirty="0" err="1">
                <a:solidFill>
                  <a:schemeClr val="tx1"/>
                </a:solidFill>
              </a:rPr>
              <a:t>Christiansen</a:t>
            </a:r>
            <a:r>
              <a:rPr lang="el-GR" sz="2800" dirty="0">
                <a:solidFill>
                  <a:schemeClr val="tx1"/>
                </a:solidFill>
              </a:rPr>
              <a:t> &amp; </a:t>
            </a:r>
            <a:r>
              <a:rPr lang="el-GR" sz="2800" dirty="0" err="1">
                <a:solidFill>
                  <a:schemeClr val="tx1"/>
                </a:solidFill>
              </a:rPr>
              <a:t>Townsend</a:t>
            </a:r>
            <a:r>
              <a:rPr lang="el-GR" sz="2800" dirty="0">
                <a:solidFill>
                  <a:schemeClr val="tx1"/>
                </a:solidFill>
              </a:rPr>
              <a:t>, 2010).</a:t>
            </a:r>
          </a:p>
          <a:p>
            <a:endParaRPr lang="el-GR" dirty="0"/>
          </a:p>
        </p:txBody>
      </p:sp>
    </p:spTree>
    <p:extLst>
      <p:ext uri="{BB962C8B-B14F-4D97-AF65-F5344CB8AC3E}">
        <p14:creationId xmlns:p14="http://schemas.microsoft.com/office/powerpoint/2010/main" val="4225917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7580C6-8BB4-473D-8B94-F2A345EC2C39}"/>
              </a:ext>
            </a:extLst>
          </p:cNvPr>
          <p:cNvSpPr>
            <a:spLocks noGrp="1"/>
          </p:cNvSpPr>
          <p:nvPr>
            <p:ph type="title"/>
          </p:nvPr>
        </p:nvSpPr>
        <p:spPr>
          <a:xfrm>
            <a:off x="252918" y="1123837"/>
            <a:ext cx="3616349" cy="4601183"/>
          </a:xfrm>
        </p:spPr>
        <p:txBody>
          <a:bodyPr/>
          <a:lstStyle/>
          <a:p>
            <a:r>
              <a:rPr lang="el-GR" sz="3600" b="1" dirty="0"/>
              <a:t>1940-1959: Η </a:t>
            </a:r>
            <a:r>
              <a:rPr lang="el-GR" sz="3600" b="1" dirty="0" err="1"/>
              <a:t>εργοθεραπεία</a:t>
            </a:r>
            <a:r>
              <a:rPr lang="el-GR" sz="3600" b="1" dirty="0"/>
              <a:t> κατά τον Β΄ Παγκόσμιο πόλεμο και μία δεκαετία μετά τη λήξη του </a:t>
            </a:r>
            <a:endParaRPr lang="el-GR" dirty="0"/>
          </a:p>
        </p:txBody>
      </p:sp>
      <p:sp>
        <p:nvSpPr>
          <p:cNvPr id="3" name="Θέση περιεχομένου 2">
            <a:extLst>
              <a:ext uri="{FF2B5EF4-FFF2-40B4-BE49-F238E27FC236}">
                <a16:creationId xmlns:a16="http://schemas.microsoft.com/office/drawing/2014/main" id="{9EC52179-24A3-433C-AF3C-423F7F379225}"/>
              </a:ext>
            </a:extLst>
          </p:cNvPr>
          <p:cNvSpPr>
            <a:spLocks noGrp="1"/>
          </p:cNvSpPr>
          <p:nvPr>
            <p:ph idx="1"/>
          </p:nvPr>
        </p:nvSpPr>
        <p:spPr>
          <a:xfrm>
            <a:off x="3558209" y="496957"/>
            <a:ext cx="8380873" cy="5487791"/>
          </a:xfrm>
        </p:spPr>
        <p:txBody>
          <a:bodyPr>
            <a:normAutofit fontScale="92500" lnSpcReduction="10000"/>
          </a:bodyPr>
          <a:lstStyle/>
          <a:p>
            <a:r>
              <a:rPr lang="el-GR" sz="2800" dirty="0">
                <a:solidFill>
                  <a:schemeClr val="tx1"/>
                </a:solidFill>
              </a:rPr>
              <a:t>- Παρά την αυξημένη έμφαση σε </a:t>
            </a:r>
            <a:r>
              <a:rPr lang="el-GR" sz="2800" dirty="0" err="1">
                <a:solidFill>
                  <a:schemeClr val="tx1"/>
                </a:solidFill>
              </a:rPr>
              <a:t>αποκαταστασιακές</a:t>
            </a:r>
            <a:r>
              <a:rPr lang="el-GR" sz="2800" dirty="0">
                <a:solidFill>
                  <a:schemeClr val="tx1"/>
                </a:solidFill>
              </a:rPr>
              <a:t> τεχνικές, οι ανάγκες επανένταξης των βετεράνων στην κοινωνία οδήγησαν σε μια ταυτόχρονη έμφαση στις δραστηριότητες καθημερινής ζωής. Η </a:t>
            </a:r>
            <a:r>
              <a:rPr lang="el-GR" sz="2800" dirty="0" err="1">
                <a:solidFill>
                  <a:schemeClr val="tx1"/>
                </a:solidFill>
              </a:rPr>
              <a:t>εργοθεραπεία</a:t>
            </a:r>
            <a:r>
              <a:rPr lang="el-GR" sz="2800" dirty="0">
                <a:solidFill>
                  <a:schemeClr val="tx1"/>
                </a:solidFill>
              </a:rPr>
              <a:t> επικεντρώθηκε επίσης στην εργονομία και την επαγγελματική αποκατάσταση, ενισχύοντας την ικανότητα των ασθενών να επιστρέψουν σε παραγωγική και αυτόνομη ζωή (</a:t>
            </a:r>
            <a:r>
              <a:rPr lang="el-GR" sz="2800" dirty="0" err="1">
                <a:solidFill>
                  <a:schemeClr val="tx1"/>
                </a:solidFill>
              </a:rPr>
              <a:t>Kielhofner</a:t>
            </a:r>
            <a:r>
              <a:rPr lang="el-GR" sz="2800" dirty="0">
                <a:solidFill>
                  <a:schemeClr val="tx1"/>
                </a:solidFill>
              </a:rPr>
              <a:t>, 2008).</a:t>
            </a:r>
          </a:p>
          <a:p>
            <a:endParaRPr lang="el-GR" sz="2800" dirty="0">
              <a:solidFill>
                <a:schemeClr val="tx1"/>
              </a:solidFill>
            </a:endParaRPr>
          </a:p>
          <a:p>
            <a:r>
              <a:rPr lang="el-GR" sz="2800" dirty="0">
                <a:solidFill>
                  <a:schemeClr val="tx1"/>
                </a:solidFill>
              </a:rPr>
              <a:t>- Οι μεταπολεμικές συνθήκες κατέστησαν εμφανή την ανάγκη για περισσότερη έρευνα και ανάπτυξη θεωριών που να στηρίζονται σε επιστημονικά δεδομένα, γεγονός που οδήγησε στην αύξηση της επαγγελματικής εκπαίδευσης και της ερευνητικής δραστηριότητας στο πεδίο (</a:t>
            </a:r>
            <a:r>
              <a:rPr lang="el-GR" sz="2800" dirty="0" err="1">
                <a:solidFill>
                  <a:schemeClr val="tx1"/>
                </a:solidFill>
              </a:rPr>
              <a:t>Trombly</a:t>
            </a:r>
            <a:r>
              <a:rPr lang="el-GR" sz="2800" dirty="0">
                <a:solidFill>
                  <a:schemeClr val="tx1"/>
                </a:solidFill>
              </a:rPr>
              <a:t> &amp; </a:t>
            </a:r>
            <a:r>
              <a:rPr lang="el-GR" sz="2800" dirty="0" err="1">
                <a:solidFill>
                  <a:schemeClr val="tx1"/>
                </a:solidFill>
              </a:rPr>
              <a:t>Radomski</a:t>
            </a:r>
            <a:r>
              <a:rPr lang="el-GR" sz="2800" dirty="0">
                <a:solidFill>
                  <a:schemeClr val="tx1"/>
                </a:solidFill>
              </a:rPr>
              <a:t>, 2008).</a:t>
            </a:r>
          </a:p>
          <a:p>
            <a:endParaRPr lang="el-GR" dirty="0"/>
          </a:p>
        </p:txBody>
      </p:sp>
    </p:spTree>
    <p:extLst>
      <p:ext uri="{BB962C8B-B14F-4D97-AF65-F5344CB8AC3E}">
        <p14:creationId xmlns:p14="http://schemas.microsoft.com/office/powerpoint/2010/main" val="166214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8CDA4B-87D0-4FE2-A8F4-C2D8801348E9}"/>
              </a:ext>
            </a:extLst>
          </p:cNvPr>
          <p:cNvSpPr>
            <a:spLocks noGrp="1"/>
          </p:cNvSpPr>
          <p:nvPr>
            <p:ph type="title"/>
          </p:nvPr>
        </p:nvSpPr>
        <p:spPr>
          <a:xfrm>
            <a:off x="252919" y="1123837"/>
            <a:ext cx="2947482" cy="4601183"/>
          </a:xfrm>
        </p:spPr>
        <p:txBody>
          <a:bodyPr rtlCol="0">
            <a:normAutofit/>
          </a:bodyPr>
          <a:lstStyle/>
          <a:p>
            <a:r>
              <a:rPr lang="el-GR" dirty="0"/>
              <a:t>Αρχές Θεραπευτικής Χρήσης Δραστηριοτήτων Σύμφωνα με τον </a:t>
            </a:r>
            <a:r>
              <a:rPr lang="el-GR" dirty="0" err="1"/>
              <a:t>Dunton</a:t>
            </a:r>
            <a:r>
              <a:rPr lang="el-GR" dirty="0"/>
              <a:t> (1918)</a:t>
            </a:r>
          </a:p>
        </p:txBody>
      </p:sp>
      <p:sp>
        <p:nvSpPr>
          <p:cNvPr id="7" name="TextBox 6">
            <a:extLst>
              <a:ext uri="{FF2B5EF4-FFF2-40B4-BE49-F238E27FC236}">
                <a16:creationId xmlns:a16="http://schemas.microsoft.com/office/drawing/2014/main" id="{8711820D-B1C9-46C4-92E9-46F1B304BA77}"/>
              </a:ext>
            </a:extLst>
          </p:cNvPr>
          <p:cNvSpPr txBox="1"/>
          <p:nvPr/>
        </p:nvSpPr>
        <p:spPr>
          <a:xfrm>
            <a:off x="3488635" y="346646"/>
            <a:ext cx="8450446" cy="1754326"/>
          </a:xfrm>
          <a:prstGeom prst="rect">
            <a:avLst/>
          </a:prstGeom>
          <a:noFill/>
        </p:spPr>
        <p:txBody>
          <a:bodyPr wrap="square">
            <a:spAutoFit/>
          </a:bodyPr>
          <a:lstStyle/>
          <a:p>
            <a:r>
              <a:rPr lang="el-GR" dirty="0"/>
              <a:t>Ο </a:t>
            </a:r>
            <a:r>
              <a:rPr lang="el-GR" dirty="0" err="1"/>
              <a:t>Adolph</a:t>
            </a:r>
            <a:r>
              <a:rPr lang="el-GR" dirty="0"/>
              <a:t> </a:t>
            </a:r>
            <a:r>
              <a:rPr lang="el-GR" dirty="0" err="1"/>
              <a:t>Meyer</a:t>
            </a:r>
            <a:r>
              <a:rPr lang="el-GR" dirty="0"/>
              <a:t> και ο </a:t>
            </a:r>
            <a:r>
              <a:rPr lang="el-GR" dirty="0" err="1"/>
              <a:t>William</a:t>
            </a:r>
            <a:r>
              <a:rPr lang="el-GR" dirty="0"/>
              <a:t> </a:t>
            </a:r>
            <a:r>
              <a:rPr lang="el-GR" dirty="0" err="1"/>
              <a:t>Rush</a:t>
            </a:r>
            <a:r>
              <a:rPr lang="el-GR" dirty="0"/>
              <a:t> </a:t>
            </a:r>
            <a:r>
              <a:rPr lang="el-GR" dirty="0" err="1"/>
              <a:t>Dunton</a:t>
            </a:r>
            <a:r>
              <a:rPr lang="el-GR" dirty="0"/>
              <a:t>, θεωρούμενοι θεμελιωτές της σύγχρονης </a:t>
            </a:r>
            <a:r>
              <a:rPr lang="el-GR" dirty="0" err="1"/>
              <a:t>εργοθεραπείας</a:t>
            </a:r>
            <a:r>
              <a:rPr lang="el-GR" dirty="0"/>
              <a:t>, ανέπτυξαν βασικές αρχές για τη θεραπευτική χρήση δραστηριοτήτων, που εξακολουθούν να είναι επίκαιρες. Ο </a:t>
            </a:r>
            <a:r>
              <a:rPr lang="el-GR" dirty="0" err="1"/>
              <a:t>Dunton</a:t>
            </a:r>
            <a:r>
              <a:rPr lang="el-GR" dirty="0"/>
              <a:t>, το 1918, περιέγραψε πέντε κεντρικές αρχές που καθοδηγούν την εφαρμογή δραστηριοτήτων στην αποκατάσταση, οι οποίες εξακολουθούν να είναι σημαντικές στην σύγχρονη </a:t>
            </a:r>
            <a:r>
              <a:rPr lang="el-GR" dirty="0" err="1"/>
              <a:t>εργοθεραπεία</a:t>
            </a:r>
            <a:r>
              <a:rPr lang="el-GR" dirty="0"/>
              <a:t>:</a:t>
            </a:r>
          </a:p>
        </p:txBody>
      </p:sp>
      <p:pic>
        <p:nvPicPr>
          <p:cNvPr id="14" name="Εικόνα 13">
            <a:extLst>
              <a:ext uri="{FF2B5EF4-FFF2-40B4-BE49-F238E27FC236}">
                <a16:creationId xmlns:a16="http://schemas.microsoft.com/office/drawing/2014/main" id="{D2A79AD0-80AC-4F13-9E6A-AA6DA1367127}"/>
              </a:ext>
            </a:extLst>
          </p:cNvPr>
          <p:cNvPicPr>
            <a:picLocks noChangeAspect="1"/>
          </p:cNvPicPr>
          <p:nvPr/>
        </p:nvPicPr>
        <p:blipFill>
          <a:blip r:embed="rId3"/>
          <a:stretch>
            <a:fillRect/>
          </a:stretch>
        </p:blipFill>
        <p:spPr>
          <a:xfrm>
            <a:off x="4698774" y="2602112"/>
            <a:ext cx="6030167" cy="3600953"/>
          </a:xfrm>
          <a:prstGeom prst="rect">
            <a:avLst/>
          </a:prstGeom>
        </p:spPr>
      </p:pic>
    </p:spTree>
    <p:extLst>
      <p:ext uri="{BB962C8B-B14F-4D97-AF65-F5344CB8AC3E}">
        <p14:creationId xmlns:p14="http://schemas.microsoft.com/office/powerpoint/2010/main" val="4034271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A8EE47-1CB2-4BC5-B52A-8EA65AEACF28}"/>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CA177479-3096-4675-ABF1-106169002392}"/>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EDFAC796-9704-423F-A852-65B82C8289D3}"/>
              </a:ext>
            </a:extLst>
          </p:cNvPr>
          <p:cNvPicPr>
            <a:picLocks noChangeAspect="1"/>
          </p:cNvPicPr>
          <p:nvPr/>
        </p:nvPicPr>
        <p:blipFill>
          <a:blip r:embed="rId2"/>
          <a:stretch>
            <a:fillRect/>
          </a:stretch>
        </p:blipFill>
        <p:spPr>
          <a:xfrm>
            <a:off x="3521921" y="1123837"/>
            <a:ext cx="8565939" cy="3468041"/>
          </a:xfrm>
          <a:prstGeom prst="rect">
            <a:avLst/>
          </a:prstGeom>
        </p:spPr>
      </p:pic>
    </p:spTree>
    <p:extLst>
      <p:ext uri="{BB962C8B-B14F-4D97-AF65-F5344CB8AC3E}">
        <p14:creationId xmlns:p14="http://schemas.microsoft.com/office/powerpoint/2010/main" val="1218037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72759F-9922-4C8A-8B80-E9562863EA5A}"/>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CB8C66C6-4B58-4638-93DD-0345E9AA1BA2}"/>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94A78DB2-D4C6-46BF-B182-4C1BA8C08960}"/>
              </a:ext>
            </a:extLst>
          </p:cNvPr>
          <p:cNvPicPr>
            <a:picLocks noChangeAspect="1"/>
          </p:cNvPicPr>
          <p:nvPr/>
        </p:nvPicPr>
        <p:blipFill>
          <a:blip r:embed="rId2"/>
          <a:stretch>
            <a:fillRect/>
          </a:stretch>
        </p:blipFill>
        <p:spPr>
          <a:xfrm>
            <a:off x="1888436" y="1132980"/>
            <a:ext cx="9629130" cy="3837896"/>
          </a:xfrm>
          <a:prstGeom prst="rect">
            <a:avLst/>
          </a:prstGeom>
        </p:spPr>
      </p:pic>
    </p:spTree>
    <p:extLst>
      <p:ext uri="{BB962C8B-B14F-4D97-AF65-F5344CB8AC3E}">
        <p14:creationId xmlns:p14="http://schemas.microsoft.com/office/powerpoint/2010/main" val="768894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AAB431-417D-4E3C-995C-F36ECF90A13D}"/>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C7BF8D94-8E9C-4C6E-BF23-558FE5E2D4CA}"/>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B6C87F33-07A2-416C-9F23-2D7DDACB976D}"/>
              </a:ext>
            </a:extLst>
          </p:cNvPr>
          <p:cNvPicPr>
            <a:picLocks noChangeAspect="1"/>
          </p:cNvPicPr>
          <p:nvPr/>
        </p:nvPicPr>
        <p:blipFill>
          <a:blip r:embed="rId2"/>
          <a:stretch>
            <a:fillRect/>
          </a:stretch>
        </p:blipFill>
        <p:spPr>
          <a:xfrm>
            <a:off x="2390045" y="1525703"/>
            <a:ext cx="9801955" cy="3463740"/>
          </a:xfrm>
          <a:prstGeom prst="rect">
            <a:avLst/>
          </a:prstGeom>
        </p:spPr>
      </p:pic>
    </p:spTree>
    <p:extLst>
      <p:ext uri="{BB962C8B-B14F-4D97-AF65-F5344CB8AC3E}">
        <p14:creationId xmlns:p14="http://schemas.microsoft.com/office/powerpoint/2010/main" val="269473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86A8A3-6552-4174-94B0-7D797112AED8}"/>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A1C06177-5DD1-4D47-A597-62AF2B8F65DF}"/>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F1B8E8D5-C8E9-4369-97C0-DD65A94C53CD}"/>
              </a:ext>
            </a:extLst>
          </p:cNvPr>
          <p:cNvPicPr>
            <a:picLocks noChangeAspect="1"/>
          </p:cNvPicPr>
          <p:nvPr/>
        </p:nvPicPr>
        <p:blipFill>
          <a:blip r:embed="rId2"/>
          <a:stretch>
            <a:fillRect/>
          </a:stretch>
        </p:blipFill>
        <p:spPr>
          <a:xfrm>
            <a:off x="1725886" y="1875621"/>
            <a:ext cx="9018772" cy="3106757"/>
          </a:xfrm>
          <a:prstGeom prst="rect">
            <a:avLst/>
          </a:prstGeom>
        </p:spPr>
      </p:pic>
    </p:spTree>
    <p:extLst>
      <p:ext uri="{BB962C8B-B14F-4D97-AF65-F5344CB8AC3E}">
        <p14:creationId xmlns:p14="http://schemas.microsoft.com/office/powerpoint/2010/main" val="2580685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5810CE-2181-4EA9-B8DD-A41EF22A7396}"/>
              </a:ext>
            </a:extLst>
          </p:cNvPr>
          <p:cNvSpPr>
            <a:spLocks noGrp="1"/>
          </p:cNvSpPr>
          <p:nvPr>
            <p:ph type="title"/>
          </p:nvPr>
        </p:nvSpPr>
        <p:spPr/>
        <p:txBody>
          <a:bodyPr/>
          <a:lstStyle/>
          <a:p>
            <a:r>
              <a:rPr lang="el-GR" dirty="0"/>
              <a:t>Εν κατακλείδι….</a:t>
            </a:r>
          </a:p>
        </p:txBody>
      </p:sp>
      <p:pic>
        <p:nvPicPr>
          <p:cNvPr id="5" name="Θέση περιεχομένου 4">
            <a:extLst>
              <a:ext uri="{FF2B5EF4-FFF2-40B4-BE49-F238E27FC236}">
                <a16:creationId xmlns:a16="http://schemas.microsoft.com/office/drawing/2014/main" id="{ADCD9DAA-5447-40D0-A48F-852547BCC6FE}"/>
              </a:ext>
            </a:extLst>
          </p:cNvPr>
          <p:cNvPicPr>
            <a:picLocks noGrp="1" noChangeAspect="1"/>
          </p:cNvPicPr>
          <p:nvPr>
            <p:ph idx="1"/>
          </p:nvPr>
        </p:nvPicPr>
        <p:blipFill>
          <a:blip r:embed="rId2"/>
          <a:stretch>
            <a:fillRect/>
          </a:stretch>
        </p:blipFill>
        <p:spPr>
          <a:xfrm>
            <a:off x="2927885" y="457200"/>
            <a:ext cx="9011196" cy="2217267"/>
          </a:xfrm>
        </p:spPr>
      </p:pic>
      <p:pic>
        <p:nvPicPr>
          <p:cNvPr id="7" name="Εικόνα 6">
            <a:extLst>
              <a:ext uri="{FF2B5EF4-FFF2-40B4-BE49-F238E27FC236}">
                <a16:creationId xmlns:a16="http://schemas.microsoft.com/office/drawing/2014/main" id="{FD45C0F3-F228-4556-8453-90358CA8EE88}"/>
              </a:ext>
            </a:extLst>
          </p:cNvPr>
          <p:cNvPicPr>
            <a:picLocks noChangeAspect="1"/>
          </p:cNvPicPr>
          <p:nvPr/>
        </p:nvPicPr>
        <p:blipFill>
          <a:blip r:embed="rId3"/>
          <a:stretch>
            <a:fillRect/>
          </a:stretch>
        </p:blipFill>
        <p:spPr>
          <a:xfrm>
            <a:off x="2927885" y="3792079"/>
            <a:ext cx="8811855" cy="2217267"/>
          </a:xfrm>
          <a:prstGeom prst="rect">
            <a:avLst/>
          </a:prstGeom>
        </p:spPr>
      </p:pic>
    </p:spTree>
    <p:extLst>
      <p:ext uri="{BB962C8B-B14F-4D97-AF65-F5344CB8AC3E}">
        <p14:creationId xmlns:p14="http://schemas.microsoft.com/office/powerpoint/2010/main" val="2598806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350A7666-E920-4877-817E-50412B06BECE}"/>
              </a:ext>
            </a:extLst>
          </p:cNvPr>
          <p:cNvPicPr>
            <a:picLocks noGrp="1" noChangeAspect="1"/>
          </p:cNvPicPr>
          <p:nvPr>
            <p:ph idx="1"/>
          </p:nvPr>
        </p:nvPicPr>
        <p:blipFill>
          <a:blip r:embed="rId2"/>
          <a:stretch>
            <a:fillRect/>
          </a:stretch>
        </p:blipFill>
        <p:spPr>
          <a:xfrm>
            <a:off x="2022718" y="795130"/>
            <a:ext cx="10169282" cy="2266122"/>
          </a:xfrm>
        </p:spPr>
      </p:pic>
      <p:sp>
        <p:nvSpPr>
          <p:cNvPr id="4" name="Τίτλος 1">
            <a:extLst>
              <a:ext uri="{FF2B5EF4-FFF2-40B4-BE49-F238E27FC236}">
                <a16:creationId xmlns:a16="http://schemas.microsoft.com/office/drawing/2014/main" id="{D44C7429-29A4-4E7F-81AE-757D6BD79A76}"/>
              </a:ext>
            </a:extLst>
          </p:cNvPr>
          <p:cNvSpPr>
            <a:spLocks noGrp="1"/>
          </p:cNvSpPr>
          <p:nvPr>
            <p:ph type="title"/>
          </p:nvPr>
        </p:nvSpPr>
        <p:spPr>
          <a:xfrm>
            <a:off x="252413" y="1123950"/>
            <a:ext cx="2947987" cy="4600575"/>
          </a:xfrm>
        </p:spPr>
        <p:txBody>
          <a:bodyPr/>
          <a:lstStyle/>
          <a:p>
            <a:r>
              <a:rPr lang="el-GR" dirty="0"/>
              <a:t>Εν κατακλείδι….</a:t>
            </a:r>
          </a:p>
        </p:txBody>
      </p:sp>
      <p:pic>
        <p:nvPicPr>
          <p:cNvPr id="8" name="Εικόνα 7">
            <a:extLst>
              <a:ext uri="{FF2B5EF4-FFF2-40B4-BE49-F238E27FC236}">
                <a16:creationId xmlns:a16="http://schemas.microsoft.com/office/drawing/2014/main" id="{134367FC-6E04-4520-B54A-F436314D42AE}"/>
              </a:ext>
            </a:extLst>
          </p:cNvPr>
          <p:cNvPicPr>
            <a:picLocks noChangeAspect="1"/>
          </p:cNvPicPr>
          <p:nvPr/>
        </p:nvPicPr>
        <p:blipFill>
          <a:blip r:embed="rId3"/>
          <a:stretch>
            <a:fillRect/>
          </a:stretch>
        </p:blipFill>
        <p:spPr>
          <a:xfrm>
            <a:off x="7080855" y="3424237"/>
            <a:ext cx="3448531" cy="3096057"/>
          </a:xfrm>
          <a:prstGeom prst="rect">
            <a:avLst/>
          </a:prstGeom>
        </p:spPr>
      </p:pic>
    </p:spTree>
    <p:extLst>
      <p:ext uri="{BB962C8B-B14F-4D97-AF65-F5344CB8AC3E}">
        <p14:creationId xmlns:p14="http://schemas.microsoft.com/office/powerpoint/2010/main" val="1653523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9B2D6205-D436-4A3C-8188-63F5952CAB42}"/>
              </a:ext>
            </a:extLst>
          </p:cNvPr>
          <p:cNvPicPr>
            <a:picLocks noGrp="1" noChangeAspect="1"/>
          </p:cNvPicPr>
          <p:nvPr>
            <p:ph idx="1"/>
          </p:nvPr>
        </p:nvPicPr>
        <p:blipFill>
          <a:blip r:embed="rId2"/>
          <a:stretch>
            <a:fillRect/>
          </a:stretch>
        </p:blipFill>
        <p:spPr>
          <a:xfrm>
            <a:off x="2514514" y="775252"/>
            <a:ext cx="9677486" cy="2922105"/>
          </a:xfrm>
        </p:spPr>
      </p:pic>
      <p:sp>
        <p:nvSpPr>
          <p:cNvPr id="4" name="Τίτλος 1">
            <a:extLst>
              <a:ext uri="{FF2B5EF4-FFF2-40B4-BE49-F238E27FC236}">
                <a16:creationId xmlns:a16="http://schemas.microsoft.com/office/drawing/2014/main" id="{AC012F55-80DF-4F35-8907-EA16DB354611}"/>
              </a:ext>
            </a:extLst>
          </p:cNvPr>
          <p:cNvSpPr>
            <a:spLocks noGrp="1"/>
          </p:cNvSpPr>
          <p:nvPr>
            <p:ph type="title"/>
          </p:nvPr>
        </p:nvSpPr>
        <p:spPr>
          <a:xfrm>
            <a:off x="252413" y="1123950"/>
            <a:ext cx="2947987" cy="4600575"/>
          </a:xfrm>
        </p:spPr>
        <p:txBody>
          <a:bodyPr/>
          <a:lstStyle/>
          <a:p>
            <a:r>
              <a:rPr lang="el-GR" dirty="0"/>
              <a:t>Εν κατακλείδι….</a:t>
            </a:r>
          </a:p>
        </p:txBody>
      </p:sp>
      <p:pic>
        <p:nvPicPr>
          <p:cNvPr id="8" name="Εικόνα 7">
            <a:extLst>
              <a:ext uri="{FF2B5EF4-FFF2-40B4-BE49-F238E27FC236}">
                <a16:creationId xmlns:a16="http://schemas.microsoft.com/office/drawing/2014/main" id="{DF75E1B7-9047-463A-B10F-71F6B68CE95D}"/>
              </a:ext>
            </a:extLst>
          </p:cNvPr>
          <p:cNvPicPr>
            <a:picLocks noChangeAspect="1"/>
          </p:cNvPicPr>
          <p:nvPr/>
        </p:nvPicPr>
        <p:blipFill>
          <a:blip r:embed="rId3"/>
          <a:stretch>
            <a:fillRect/>
          </a:stretch>
        </p:blipFill>
        <p:spPr>
          <a:xfrm>
            <a:off x="6376803" y="4095364"/>
            <a:ext cx="2638793" cy="2762636"/>
          </a:xfrm>
          <a:prstGeom prst="rect">
            <a:avLst/>
          </a:prstGeom>
        </p:spPr>
      </p:pic>
    </p:spTree>
    <p:extLst>
      <p:ext uri="{BB962C8B-B14F-4D97-AF65-F5344CB8AC3E}">
        <p14:creationId xmlns:p14="http://schemas.microsoft.com/office/powerpoint/2010/main" val="3615495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52F860-E748-44D7-A7C1-DE20525AD49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35B28A85-7BC0-4ADA-92E6-9385CE49122F}"/>
              </a:ext>
            </a:extLst>
          </p:cNvPr>
          <p:cNvSpPr>
            <a:spLocks noGrp="1"/>
          </p:cNvSpPr>
          <p:nvPr>
            <p:ph idx="1"/>
          </p:nvPr>
        </p:nvSpPr>
        <p:spPr/>
        <p:txBody>
          <a:bodyPr/>
          <a:lstStyle/>
          <a:p>
            <a:endParaRPr lang="el-GR" dirty="0"/>
          </a:p>
        </p:txBody>
      </p:sp>
      <p:sp>
        <p:nvSpPr>
          <p:cNvPr id="4" name="1 - Τίτλος">
            <a:extLst>
              <a:ext uri="{FF2B5EF4-FFF2-40B4-BE49-F238E27FC236}">
                <a16:creationId xmlns:a16="http://schemas.microsoft.com/office/drawing/2014/main" id="{33C2B066-ADA6-4EE2-B50F-216D242476A7}"/>
              </a:ext>
            </a:extLst>
          </p:cNvPr>
          <p:cNvSpPr txBox="1">
            <a:spLocks/>
          </p:cNvSpPr>
          <p:nvPr/>
        </p:nvSpPr>
        <p:spPr>
          <a:xfrm>
            <a:off x="1838937" y="377952"/>
            <a:ext cx="8153400" cy="990600"/>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defRPr/>
            </a:pPr>
            <a:r>
              <a:rPr lang="el-GR" sz="3200" b="1"/>
              <a:t>Η εργοθεραπεία κατά την περίοδο 1960-1979</a:t>
            </a:r>
            <a:endParaRPr lang="el-GR" sz="3200" b="1" dirty="0"/>
          </a:p>
        </p:txBody>
      </p:sp>
      <p:pic>
        <p:nvPicPr>
          <p:cNvPr id="6" name="Εικόνα 5">
            <a:extLst>
              <a:ext uri="{FF2B5EF4-FFF2-40B4-BE49-F238E27FC236}">
                <a16:creationId xmlns:a16="http://schemas.microsoft.com/office/drawing/2014/main" id="{982725A7-E929-4631-B474-5832EC802672}"/>
              </a:ext>
            </a:extLst>
          </p:cNvPr>
          <p:cNvPicPr>
            <a:picLocks noChangeAspect="1"/>
          </p:cNvPicPr>
          <p:nvPr/>
        </p:nvPicPr>
        <p:blipFill>
          <a:blip r:embed="rId2"/>
          <a:stretch>
            <a:fillRect/>
          </a:stretch>
        </p:blipFill>
        <p:spPr>
          <a:xfrm>
            <a:off x="252919" y="1466489"/>
            <a:ext cx="11276472" cy="5258334"/>
          </a:xfrm>
          <a:prstGeom prst="rect">
            <a:avLst/>
          </a:prstGeom>
        </p:spPr>
      </p:pic>
    </p:spTree>
    <p:extLst>
      <p:ext uri="{BB962C8B-B14F-4D97-AF65-F5344CB8AC3E}">
        <p14:creationId xmlns:p14="http://schemas.microsoft.com/office/powerpoint/2010/main" val="3264068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02ACE7-0092-4FA7-AADD-82D45289CFBC}"/>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B7F6314F-6309-4497-A898-36289DE36A84}"/>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1F2DC99B-147B-4635-9F35-BD478C475F38}"/>
              </a:ext>
            </a:extLst>
          </p:cNvPr>
          <p:cNvPicPr>
            <a:picLocks noChangeAspect="1"/>
          </p:cNvPicPr>
          <p:nvPr/>
        </p:nvPicPr>
        <p:blipFill>
          <a:blip r:embed="rId2"/>
          <a:stretch>
            <a:fillRect/>
          </a:stretch>
        </p:blipFill>
        <p:spPr>
          <a:xfrm>
            <a:off x="707426" y="952188"/>
            <a:ext cx="10592100" cy="5041704"/>
          </a:xfrm>
          <a:prstGeom prst="rect">
            <a:avLst/>
          </a:prstGeom>
        </p:spPr>
      </p:pic>
    </p:spTree>
    <p:extLst>
      <p:ext uri="{BB962C8B-B14F-4D97-AF65-F5344CB8AC3E}">
        <p14:creationId xmlns:p14="http://schemas.microsoft.com/office/powerpoint/2010/main" val="2831281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5F8D35-BC83-40E7-939E-C7A968F15AC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C6B2DDBE-E951-434C-ABA7-CBBCF2C1CA56}"/>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DBBD669A-909A-4D05-BEEB-67C69C5E05DD}"/>
              </a:ext>
            </a:extLst>
          </p:cNvPr>
          <p:cNvPicPr>
            <a:picLocks noChangeAspect="1"/>
          </p:cNvPicPr>
          <p:nvPr/>
        </p:nvPicPr>
        <p:blipFill>
          <a:blip r:embed="rId2"/>
          <a:stretch>
            <a:fillRect/>
          </a:stretch>
        </p:blipFill>
        <p:spPr>
          <a:xfrm>
            <a:off x="2310045" y="1296055"/>
            <a:ext cx="9629036" cy="3534362"/>
          </a:xfrm>
          <a:prstGeom prst="rect">
            <a:avLst/>
          </a:prstGeom>
        </p:spPr>
      </p:pic>
      <p:sp>
        <p:nvSpPr>
          <p:cNvPr id="6" name="1 - Τίτλος">
            <a:extLst>
              <a:ext uri="{FF2B5EF4-FFF2-40B4-BE49-F238E27FC236}">
                <a16:creationId xmlns:a16="http://schemas.microsoft.com/office/drawing/2014/main" id="{0B062E76-6F6A-48B2-9549-AD3DF94EDB9A}"/>
              </a:ext>
            </a:extLst>
          </p:cNvPr>
          <p:cNvSpPr txBox="1">
            <a:spLocks/>
          </p:cNvSpPr>
          <p:nvPr/>
        </p:nvSpPr>
        <p:spPr>
          <a:xfrm>
            <a:off x="612775" y="228600"/>
            <a:ext cx="8153400" cy="990600"/>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defRPr/>
            </a:pPr>
            <a:r>
              <a:rPr lang="el-GR" b="1"/>
              <a:t>Θεωρία της εποχής</a:t>
            </a:r>
            <a:r>
              <a:rPr lang="el-GR"/>
              <a:t> </a:t>
            </a:r>
            <a:endParaRPr lang="el-GR" dirty="0"/>
          </a:p>
        </p:txBody>
      </p:sp>
    </p:spTree>
    <p:extLst>
      <p:ext uri="{BB962C8B-B14F-4D97-AF65-F5344CB8AC3E}">
        <p14:creationId xmlns:p14="http://schemas.microsoft.com/office/powerpoint/2010/main" val="1141836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442083-3FFE-42A4-8099-1094E625730D}"/>
              </a:ext>
            </a:extLst>
          </p:cNvPr>
          <p:cNvSpPr>
            <a:spLocks noGrp="1"/>
          </p:cNvSpPr>
          <p:nvPr>
            <p:ph type="title"/>
          </p:nvPr>
        </p:nvSpPr>
        <p:spPr>
          <a:xfrm>
            <a:off x="1590261" y="1123837"/>
            <a:ext cx="1610140" cy="4601183"/>
          </a:xfrm>
        </p:spPr>
        <p:txBody>
          <a:bodyPr/>
          <a:lstStyle/>
          <a:p>
            <a:r>
              <a:rPr lang="el-GR" dirty="0"/>
              <a:t>!</a:t>
            </a:r>
          </a:p>
        </p:txBody>
      </p:sp>
      <p:sp>
        <p:nvSpPr>
          <p:cNvPr id="3" name="Θέση περιεχομένου 2">
            <a:extLst>
              <a:ext uri="{FF2B5EF4-FFF2-40B4-BE49-F238E27FC236}">
                <a16:creationId xmlns:a16="http://schemas.microsoft.com/office/drawing/2014/main" id="{30149797-373A-4554-A9AC-52A78619DFA2}"/>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8444FE8F-4535-4F19-BB68-4A3BC72DC7CC}"/>
              </a:ext>
            </a:extLst>
          </p:cNvPr>
          <p:cNvPicPr>
            <a:picLocks noChangeAspect="1"/>
          </p:cNvPicPr>
          <p:nvPr/>
        </p:nvPicPr>
        <p:blipFill>
          <a:blip r:embed="rId2"/>
          <a:stretch>
            <a:fillRect/>
          </a:stretch>
        </p:blipFill>
        <p:spPr>
          <a:xfrm>
            <a:off x="3869268" y="1902120"/>
            <a:ext cx="6068272" cy="2695951"/>
          </a:xfrm>
          <a:prstGeom prst="rect">
            <a:avLst/>
          </a:prstGeom>
        </p:spPr>
      </p:pic>
      <p:pic>
        <p:nvPicPr>
          <p:cNvPr id="6" name="Εικόνα 5">
            <a:extLst>
              <a:ext uri="{FF2B5EF4-FFF2-40B4-BE49-F238E27FC236}">
                <a16:creationId xmlns:a16="http://schemas.microsoft.com/office/drawing/2014/main" id="{6BB72DCB-72EF-42E3-BF25-E78FB093645C}"/>
              </a:ext>
            </a:extLst>
          </p:cNvPr>
          <p:cNvPicPr>
            <a:picLocks noChangeAspect="1"/>
          </p:cNvPicPr>
          <p:nvPr/>
        </p:nvPicPr>
        <p:blipFill>
          <a:blip r:embed="rId3"/>
          <a:stretch>
            <a:fillRect/>
          </a:stretch>
        </p:blipFill>
        <p:spPr>
          <a:xfrm>
            <a:off x="86303" y="1902120"/>
            <a:ext cx="3448531" cy="2133898"/>
          </a:xfrm>
          <a:prstGeom prst="rect">
            <a:avLst/>
          </a:prstGeom>
        </p:spPr>
      </p:pic>
    </p:spTree>
    <p:extLst>
      <p:ext uri="{BB962C8B-B14F-4D97-AF65-F5344CB8AC3E}">
        <p14:creationId xmlns:p14="http://schemas.microsoft.com/office/powerpoint/2010/main" val="2305385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BF5873-ED27-4EF6-BF47-46BDD2063DCB}"/>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FBEDAAB4-9350-40E1-87F7-21935181F46B}"/>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2506E36A-48B4-4F0A-9977-7C8C76287DCC}"/>
              </a:ext>
            </a:extLst>
          </p:cNvPr>
          <p:cNvPicPr>
            <a:picLocks noChangeAspect="1"/>
          </p:cNvPicPr>
          <p:nvPr/>
        </p:nvPicPr>
        <p:blipFill>
          <a:blip r:embed="rId2"/>
          <a:stretch>
            <a:fillRect/>
          </a:stretch>
        </p:blipFill>
        <p:spPr>
          <a:xfrm>
            <a:off x="1139421" y="1132980"/>
            <a:ext cx="10645637" cy="3896443"/>
          </a:xfrm>
          <a:prstGeom prst="rect">
            <a:avLst/>
          </a:prstGeom>
        </p:spPr>
      </p:pic>
    </p:spTree>
    <p:extLst>
      <p:ext uri="{BB962C8B-B14F-4D97-AF65-F5344CB8AC3E}">
        <p14:creationId xmlns:p14="http://schemas.microsoft.com/office/powerpoint/2010/main" val="3591871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6AEAC0-615B-4D1E-8DE4-EF982A81116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781CC6DB-140E-4129-B890-05B3AFB97BBC}"/>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15DC9EFE-88D2-43AC-9BCE-576441DB0A67}"/>
              </a:ext>
            </a:extLst>
          </p:cNvPr>
          <p:cNvPicPr>
            <a:picLocks noChangeAspect="1"/>
          </p:cNvPicPr>
          <p:nvPr/>
        </p:nvPicPr>
        <p:blipFill>
          <a:blip r:embed="rId2"/>
          <a:stretch>
            <a:fillRect/>
          </a:stretch>
        </p:blipFill>
        <p:spPr>
          <a:xfrm>
            <a:off x="884249" y="1689653"/>
            <a:ext cx="11054832" cy="3101008"/>
          </a:xfrm>
          <a:prstGeom prst="rect">
            <a:avLst/>
          </a:prstGeom>
        </p:spPr>
      </p:pic>
    </p:spTree>
    <p:extLst>
      <p:ext uri="{BB962C8B-B14F-4D97-AF65-F5344CB8AC3E}">
        <p14:creationId xmlns:p14="http://schemas.microsoft.com/office/powerpoint/2010/main" val="862323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938737-FE06-4515-B3CC-68B51E001DF7}"/>
              </a:ext>
            </a:extLst>
          </p:cNvPr>
          <p:cNvSpPr>
            <a:spLocks noGrp="1"/>
          </p:cNvSpPr>
          <p:nvPr>
            <p:ph type="title"/>
          </p:nvPr>
        </p:nvSpPr>
        <p:spPr/>
        <p:txBody>
          <a:bodyPr/>
          <a:lstStyle/>
          <a:p>
            <a:endParaRPr lang="el-GR"/>
          </a:p>
        </p:txBody>
      </p:sp>
      <p:pic>
        <p:nvPicPr>
          <p:cNvPr id="6" name="Θέση περιεχομένου 5">
            <a:extLst>
              <a:ext uri="{FF2B5EF4-FFF2-40B4-BE49-F238E27FC236}">
                <a16:creationId xmlns:a16="http://schemas.microsoft.com/office/drawing/2014/main" id="{3E7F7587-3003-49CC-BA96-65D3FD35EA25}"/>
              </a:ext>
            </a:extLst>
          </p:cNvPr>
          <p:cNvPicPr>
            <a:picLocks noGrp="1" noChangeAspect="1"/>
          </p:cNvPicPr>
          <p:nvPr>
            <p:ph idx="1"/>
          </p:nvPr>
        </p:nvPicPr>
        <p:blipFill>
          <a:blip r:embed="rId2"/>
          <a:stretch>
            <a:fillRect/>
          </a:stretch>
        </p:blipFill>
        <p:spPr>
          <a:xfrm>
            <a:off x="612775" y="1451112"/>
            <a:ext cx="10571164" cy="5106712"/>
          </a:xfrm>
        </p:spPr>
      </p:pic>
      <p:sp>
        <p:nvSpPr>
          <p:cNvPr id="4" name="1 - Τίτλος">
            <a:extLst>
              <a:ext uri="{FF2B5EF4-FFF2-40B4-BE49-F238E27FC236}">
                <a16:creationId xmlns:a16="http://schemas.microsoft.com/office/drawing/2014/main" id="{D307417A-522D-4BD3-AD92-BA9C42282600}"/>
              </a:ext>
            </a:extLst>
          </p:cNvPr>
          <p:cNvSpPr txBox="1">
            <a:spLocks/>
          </p:cNvSpPr>
          <p:nvPr/>
        </p:nvSpPr>
        <p:spPr>
          <a:xfrm>
            <a:off x="612774" y="228599"/>
            <a:ext cx="10571164" cy="1222513"/>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defRPr/>
            </a:pPr>
            <a:r>
              <a:rPr lang="el-GR" sz="2800" b="1" dirty="0">
                <a:solidFill>
                  <a:schemeClr val="tx1"/>
                </a:solidFill>
              </a:rPr>
              <a:t>Τη δεκαετία του 70, διάφορες φωνές στο επάγγελμα άρχισαν να καλούν για επιστροφή του επαγγέλματος στο έργο</a:t>
            </a:r>
          </a:p>
        </p:txBody>
      </p:sp>
    </p:spTree>
    <p:extLst>
      <p:ext uri="{BB962C8B-B14F-4D97-AF65-F5344CB8AC3E}">
        <p14:creationId xmlns:p14="http://schemas.microsoft.com/office/powerpoint/2010/main" val="3340397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0C8451-71E1-47FE-B53D-EB38F8BB0EFA}"/>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0D543D41-0DCD-448C-A23C-8BA2F67F006A}"/>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CB77CB7C-68DC-4E20-BAC2-51D529277828}"/>
              </a:ext>
            </a:extLst>
          </p:cNvPr>
          <p:cNvPicPr>
            <a:picLocks noChangeAspect="1"/>
          </p:cNvPicPr>
          <p:nvPr/>
        </p:nvPicPr>
        <p:blipFill>
          <a:blip r:embed="rId2"/>
          <a:stretch>
            <a:fillRect/>
          </a:stretch>
        </p:blipFill>
        <p:spPr>
          <a:xfrm>
            <a:off x="1007532" y="1123837"/>
            <a:ext cx="10603039" cy="4451487"/>
          </a:xfrm>
          <a:prstGeom prst="rect">
            <a:avLst/>
          </a:prstGeom>
        </p:spPr>
      </p:pic>
    </p:spTree>
    <p:extLst>
      <p:ext uri="{BB962C8B-B14F-4D97-AF65-F5344CB8AC3E}">
        <p14:creationId xmlns:p14="http://schemas.microsoft.com/office/powerpoint/2010/main" val="4155499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DA9DAC-0217-478F-8815-81F0997B6734}"/>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EEC653A9-7A55-4A31-BFF1-EA1970236518}"/>
              </a:ext>
            </a:extLst>
          </p:cNvPr>
          <p:cNvSpPr>
            <a:spLocks noGrp="1"/>
          </p:cNvSpPr>
          <p:nvPr>
            <p:ph idx="1"/>
          </p:nvPr>
        </p:nvSpPr>
        <p:spPr/>
        <p:txBody>
          <a:bodyPr/>
          <a:lstStyle/>
          <a:p>
            <a:endParaRPr lang="el-GR"/>
          </a:p>
        </p:txBody>
      </p:sp>
      <p:sp>
        <p:nvSpPr>
          <p:cNvPr id="4" name="1 - Τίτλος">
            <a:extLst>
              <a:ext uri="{FF2B5EF4-FFF2-40B4-BE49-F238E27FC236}">
                <a16:creationId xmlns:a16="http://schemas.microsoft.com/office/drawing/2014/main" id="{B108F9B4-7D58-4C8B-9C1C-6A82477D89BC}"/>
              </a:ext>
            </a:extLst>
          </p:cNvPr>
          <p:cNvSpPr txBox="1">
            <a:spLocks/>
          </p:cNvSpPr>
          <p:nvPr/>
        </p:nvSpPr>
        <p:spPr>
          <a:xfrm>
            <a:off x="252920" y="228600"/>
            <a:ext cx="11355984" cy="990600"/>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defRPr/>
            </a:pPr>
            <a:r>
              <a:rPr lang="el-GR" sz="3200" b="1" dirty="0">
                <a:solidFill>
                  <a:schemeClr val="tx1"/>
                </a:solidFill>
              </a:rPr>
              <a:t>Ηγέτες της εποχής επισημαίνουν ότι η </a:t>
            </a:r>
            <a:r>
              <a:rPr lang="el-GR" sz="3200" b="1" dirty="0" err="1">
                <a:solidFill>
                  <a:schemeClr val="tx1"/>
                </a:solidFill>
              </a:rPr>
              <a:t>εργοθεραπεία</a:t>
            </a:r>
            <a:r>
              <a:rPr lang="el-GR" sz="3200" b="1" dirty="0">
                <a:solidFill>
                  <a:schemeClr val="tx1"/>
                </a:solidFill>
              </a:rPr>
              <a:t> έχει ανάγκη από ...</a:t>
            </a:r>
          </a:p>
        </p:txBody>
      </p:sp>
      <p:pic>
        <p:nvPicPr>
          <p:cNvPr id="6" name="Εικόνα 5">
            <a:extLst>
              <a:ext uri="{FF2B5EF4-FFF2-40B4-BE49-F238E27FC236}">
                <a16:creationId xmlns:a16="http://schemas.microsoft.com/office/drawing/2014/main" id="{0BF10CA1-A048-417A-9BCB-77E49DF5033E}"/>
              </a:ext>
            </a:extLst>
          </p:cNvPr>
          <p:cNvPicPr>
            <a:picLocks noChangeAspect="1"/>
          </p:cNvPicPr>
          <p:nvPr/>
        </p:nvPicPr>
        <p:blipFill>
          <a:blip r:embed="rId2"/>
          <a:stretch>
            <a:fillRect/>
          </a:stretch>
        </p:blipFill>
        <p:spPr>
          <a:xfrm>
            <a:off x="252918" y="1771418"/>
            <a:ext cx="11355986" cy="4601183"/>
          </a:xfrm>
          <a:prstGeom prst="rect">
            <a:avLst/>
          </a:prstGeom>
        </p:spPr>
      </p:pic>
    </p:spTree>
    <p:extLst>
      <p:ext uri="{BB962C8B-B14F-4D97-AF65-F5344CB8AC3E}">
        <p14:creationId xmlns:p14="http://schemas.microsoft.com/office/powerpoint/2010/main" val="2035965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79A873-42DB-4566-A29D-177A3BB5E37D}"/>
              </a:ext>
            </a:extLst>
          </p:cNvPr>
          <p:cNvSpPr>
            <a:spLocks noGrp="1"/>
          </p:cNvSpPr>
          <p:nvPr>
            <p:ph type="title"/>
          </p:nvPr>
        </p:nvSpPr>
        <p:spPr/>
        <p:txBody>
          <a:bodyPr/>
          <a:lstStyle/>
          <a:p>
            <a:endParaRPr lang="el-GR"/>
          </a:p>
        </p:txBody>
      </p:sp>
      <p:pic>
        <p:nvPicPr>
          <p:cNvPr id="7" name="Θέση περιεχομένου 6">
            <a:extLst>
              <a:ext uri="{FF2B5EF4-FFF2-40B4-BE49-F238E27FC236}">
                <a16:creationId xmlns:a16="http://schemas.microsoft.com/office/drawing/2014/main" id="{A1B3AE01-CAE1-4BB8-80B7-5B571418286A}"/>
              </a:ext>
            </a:extLst>
          </p:cNvPr>
          <p:cNvPicPr>
            <a:picLocks noGrp="1" noChangeAspect="1"/>
          </p:cNvPicPr>
          <p:nvPr>
            <p:ph idx="1"/>
          </p:nvPr>
        </p:nvPicPr>
        <p:blipFill>
          <a:blip r:embed="rId2"/>
          <a:stretch>
            <a:fillRect/>
          </a:stretch>
        </p:blipFill>
        <p:spPr>
          <a:xfrm>
            <a:off x="7370886" y="4601183"/>
            <a:ext cx="2170679" cy="2170679"/>
          </a:xfrm>
        </p:spPr>
      </p:pic>
      <p:pic>
        <p:nvPicPr>
          <p:cNvPr id="5" name="Εικόνα 4">
            <a:extLst>
              <a:ext uri="{FF2B5EF4-FFF2-40B4-BE49-F238E27FC236}">
                <a16:creationId xmlns:a16="http://schemas.microsoft.com/office/drawing/2014/main" id="{F6D53063-3ACC-4887-AC1E-82C4D572471D}"/>
              </a:ext>
            </a:extLst>
          </p:cNvPr>
          <p:cNvPicPr>
            <a:picLocks noChangeAspect="1"/>
          </p:cNvPicPr>
          <p:nvPr/>
        </p:nvPicPr>
        <p:blipFill>
          <a:blip r:embed="rId3"/>
          <a:stretch>
            <a:fillRect/>
          </a:stretch>
        </p:blipFill>
        <p:spPr>
          <a:xfrm>
            <a:off x="205537" y="0"/>
            <a:ext cx="11733543" cy="4601183"/>
          </a:xfrm>
          <a:prstGeom prst="rect">
            <a:avLst/>
          </a:prstGeom>
        </p:spPr>
      </p:pic>
    </p:spTree>
    <p:extLst>
      <p:ext uri="{BB962C8B-B14F-4D97-AF65-F5344CB8AC3E}">
        <p14:creationId xmlns:p14="http://schemas.microsoft.com/office/powerpoint/2010/main" val="1318821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F25D70-779F-4523-B249-8D1BE531A805}"/>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9C96C60F-E9A5-4FFF-867B-7956765F4FFA}"/>
              </a:ext>
            </a:extLst>
          </p:cNvPr>
          <p:cNvPicPr>
            <a:picLocks noGrp="1" noChangeAspect="1"/>
          </p:cNvPicPr>
          <p:nvPr>
            <p:ph idx="1"/>
          </p:nvPr>
        </p:nvPicPr>
        <p:blipFill>
          <a:blip r:embed="rId2"/>
          <a:stretch>
            <a:fillRect/>
          </a:stretch>
        </p:blipFill>
        <p:spPr>
          <a:xfrm>
            <a:off x="812144" y="1707747"/>
            <a:ext cx="10567712" cy="3871450"/>
          </a:xfrm>
        </p:spPr>
      </p:pic>
      <p:sp>
        <p:nvSpPr>
          <p:cNvPr id="6" name="1 - Τίτλος">
            <a:extLst>
              <a:ext uri="{FF2B5EF4-FFF2-40B4-BE49-F238E27FC236}">
                <a16:creationId xmlns:a16="http://schemas.microsoft.com/office/drawing/2014/main" id="{5B537E8D-1DC2-44F4-8BB0-2FB8CFD5F3CE}"/>
              </a:ext>
            </a:extLst>
          </p:cNvPr>
          <p:cNvSpPr txBox="1">
            <a:spLocks/>
          </p:cNvSpPr>
          <p:nvPr/>
        </p:nvSpPr>
        <p:spPr>
          <a:xfrm>
            <a:off x="612775" y="228600"/>
            <a:ext cx="10399782" cy="1333324"/>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defRPr/>
            </a:pPr>
            <a:r>
              <a:rPr lang="el-GR" sz="3200" b="1" dirty="0">
                <a:solidFill>
                  <a:schemeClr val="tx1"/>
                </a:solidFill>
              </a:rPr>
              <a:t>1980-1999: Επιστροφή της </a:t>
            </a:r>
            <a:r>
              <a:rPr lang="el-GR" sz="3200" b="1" dirty="0" err="1">
                <a:solidFill>
                  <a:schemeClr val="tx1"/>
                </a:solidFill>
              </a:rPr>
              <a:t>εργοθεραπείας</a:t>
            </a:r>
            <a:r>
              <a:rPr lang="el-GR" sz="3200" b="1" dirty="0">
                <a:solidFill>
                  <a:schemeClr val="tx1"/>
                </a:solidFill>
              </a:rPr>
              <a:t> σε μια πρακτική βασισμένη στο έργο</a:t>
            </a:r>
          </a:p>
        </p:txBody>
      </p:sp>
    </p:spTree>
    <p:extLst>
      <p:ext uri="{BB962C8B-B14F-4D97-AF65-F5344CB8AC3E}">
        <p14:creationId xmlns:p14="http://schemas.microsoft.com/office/powerpoint/2010/main" val="2586483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7A1CD7-1EDD-4156-8940-31F150F243F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0EB6E89E-0272-432D-B24F-2A7D9FF4B1C8}"/>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1129E0BC-16EE-4D54-939A-5733022A8FE8}"/>
              </a:ext>
            </a:extLst>
          </p:cNvPr>
          <p:cNvPicPr>
            <a:picLocks noChangeAspect="1"/>
          </p:cNvPicPr>
          <p:nvPr/>
        </p:nvPicPr>
        <p:blipFill>
          <a:blip r:embed="rId2"/>
          <a:stretch>
            <a:fillRect/>
          </a:stretch>
        </p:blipFill>
        <p:spPr>
          <a:xfrm>
            <a:off x="413651" y="1123837"/>
            <a:ext cx="11364698" cy="4610325"/>
          </a:xfrm>
          <a:prstGeom prst="rect">
            <a:avLst/>
          </a:prstGeom>
        </p:spPr>
      </p:pic>
    </p:spTree>
    <p:extLst>
      <p:ext uri="{BB962C8B-B14F-4D97-AF65-F5344CB8AC3E}">
        <p14:creationId xmlns:p14="http://schemas.microsoft.com/office/powerpoint/2010/main" val="4140846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4FA1D6-2708-4220-B21D-A5E8CFF8DB12}"/>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B8691802-8737-40C3-BA22-76EF992A480B}"/>
              </a:ext>
            </a:extLst>
          </p:cNvPr>
          <p:cNvSpPr>
            <a:spLocks noGrp="1"/>
          </p:cNvSpPr>
          <p:nvPr>
            <p:ph idx="1"/>
          </p:nvPr>
        </p:nvSpPr>
        <p:spPr/>
        <p:txBody>
          <a:bodyPr/>
          <a:lstStyle/>
          <a:p>
            <a:endParaRPr lang="el-GR"/>
          </a:p>
        </p:txBody>
      </p:sp>
      <p:sp>
        <p:nvSpPr>
          <p:cNvPr id="4" name="1 - Τίτλος">
            <a:extLst>
              <a:ext uri="{FF2B5EF4-FFF2-40B4-BE49-F238E27FC236}">
                <a16:creationId xmlns:a16="http://schemas.microsoft.com/office/drawing/2014/main" id="{AD80CEF6-6CCF-4C60-9B48-D83F3B24EDF8}"/>
              </a:ext>
            </a:extLst>
          </p:cNvPr>
          <p:cNvSpPr txBox="1">
            <a:spLocks/>
          </p:cNvSpPr>
          <p:nvPr/>
        </p:nvSpPr>
        <p:spPr>
          <a:xfrm>
            <a:off x="612774" y="228600"/>
            <a:ext cx="11579225" cy="990600"/>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defRPr/>
            </a:pPr>
            <a:r>
              <a:rPr lang="el-GR" b="1" dirty="0">
                <a:solidFill>
                  <a:schemeClr val="tx1"/>
                </a:solidFill>
              </a:rPr>
              <a:t>Η </a:t>
            </a:r>
            <a:r>
              <a:rPr lang="el-GR" b="1" dirty="0" err="1">
                <a:solidFill>
                  <a:schemeClr val="tx1"/>
                </a:solidFill>
              </a:rPr>
              <a:t>εργοθεραπεία</a:t>
            </a:r>
            <a:r>
              <a:rPr lang="el-GR" b="1" dirty="0">
                <a:solidFill>
                  <a:schemeClr val="tx1"/>
                </a:solidFill>
              </a:rPr>
              <a:t> από το 2000 έως σήμερα…</a:t>
            </a:r>
          </a:p>
        </p:txBody>
      </p:sp>
      <p:pic>
        <p:nvPicPr>
          <p:cNvPr id="6" name="Εικόνα 5">
            <a:extLst>
              <a:ext uri="{FF2B5EF4-FFF2-40B4-BE49-F238E27FC236}">
                <a16:creationId xmlns:a16="http://schemas.microsoft.com/office/drawing/2014/main" id="{4306E890-958C-4ADE-A97F-24BE4720EA6C}"/>
              </a:ext>
            </a:extLst>
          </p:cNvPr>
          <p:cNvPicPr>
            <a:picLocks noChangeAspect="1"/>
          </p:cNvPicPr>
          <p:nvPr/>
        </p:nvPicPr>
        <p:blipFill>
          <a:blip r:embed="rId2"/>
          <a:stretch>
            <a:fillRect/>
          </a:stretch>
        </p:blipFill>
        <p:spPr>
          <a:xfrm>
            <a:off x="612774" y="1854708"/>
            <a:ext cx="11087899" cy="4601182"/>
          </a:xfrm>
          <a:prstGeom prst="rect">
            <a:avLst/>
          </a:prstGeom>
        </p:spPr>
      </p:pic>
      <p:sp>
        <p:nvSpPr>
          <p:cNvPr id="7" name="TextBox 6">
            <a:extLst>
              <a:ext uri="{FF2B5EF4-FFF2-40B4-BE49-F238E27FC236}">
                <a16:creationId xmlns:a16="http://schemas.microsoft.com/office/drawing/2014/main" id="{09C6725D-95E0-47B4-829F-D12E95D8A758}"/>
              </a:ext>
            </a:extLst>
          </p:cNvPr>
          <p:cNvSpPr txBox="1"/>
          <p:nvPr/>
        </p:nvSpPr>
        <p:spPr>
          <a:xfrm>
            <a:off x="252919" y="6455890"/>
            <a:ext cx="1416855" cy="369332"/>
          </a:xfrm>
          <a:prstGeom prst="rect">
            <a:avLst/>
          </a:prstGeom>
          <a:noFill/>
        </p:spPr>
        <p:txBody>
          <a:bodyPr wrap="square" rtlCol="0">
            <a:spAutoFit/>
          </a:bodyPr>
          <a:lstStyle/>
          <a:p>
            <a:r>
              <a:rPr lang="el-GR" dirty="0"/>
              <a:t>67 </a:t>
            </a:r>
            <a:r>
              <a:rPr lang="el-GR" dirty="0" err="1"/>
              <a:t>σελ</a:t>
            </a:r>
            <a:endParaRPr lang="el-GR" dirty="0"/>
          </a:p>
        </p:txBody>
      </p:sp>
    </p:spTree>
    <p:extLst>
      <p:ext uri="{BB962C8B-B14F-4D97-AF65-F5344CB8AC3E}">
        <p14:creationId xmlns:p14="http://schemas.microsoft.com/office/powerpoint/2010/main" val="881737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FA44E0-1597-46D3-BED5-7B8E08AC31E1}"/>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9EA56287-1EDF-41B4-A8F3-21D913F43089}"/>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F96DD8F5-EB64-4986-AA83-E12FBD18A41F}"/>
              </a:ext>
            </a:extLst>
          </p:cNvPr>
          <p:cNvPicPr>
            <a:picLocks noChangeAspect="1"/>
          </p:cNvPicPr>
          <p:nvPr/>
        </p:nvPicPr>
        <p:blipFill>
          <a:blip r:embed="rId2"/>
          <a:stretch>
            <a:fillRect/>
          </a:stretch>
        </p:blipFill>
        <p:spPr>
          <a:xfrm>
            <a:off x="214550" y="864108"/>
            <a:ext cx="11741931" cy="5120640"/>
          </a:xfrm>
          <a:prstGeom prst="rect">
            <a:avLst/>
          </a:prstGeom>
        </p:spPr>
      </p:pic>
    </p:spTree>
    <p:extLst>
      <p:ext uri="{BB962C8B-B14F-4D97-AF65-F5344CB8AC3E}">
        <p14:creationId xmlns:p14="http://schemas.microsoft.com/office/powerpoint/2010/main" val="376224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DFC3FF-754D-4171-8E6B-826927F631FB}"/>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4B6988A6-6224-4DBD-AFD3-3FB7C7E1BC47}"/>
              </a:ext>
            </a:extLst>
          </p:cNvPr>
          <p:cNvPicPr>
            <a:picLocks noGrp="1" noChangeAspect="1"/>
          </p:cNvPicPr>
          <p:nvPr>
            <p:ph idx="1"/>
          </p:nvPr>
        </p:nvPicPr>
        <p:blipFill>
          <a:blip r:embed="rId2"/>
          <a:stretch>
            <a:fillRect/>
          </a:stretch>
        </p:blipFill>
        <p:spPr>
          <a:xfrm>
            <a:off x="3808304" y="1123837"/>
            <a:ext cx="7141034" cy="3972271"/>
          </a:xfrm>
        </p:spPr>
      </p:pic>
    </p:spTree>
    <p:extLst>
      <p:ext uri="{BB962C8B-B14F-4D97-AF65-F5344CB8AC3E}">
        <p14:creationId xmlns:p14="http://schemas.microsoft.com/office/powerpoint/2010/main" val="2416540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404BD8-ABD7-41EA-84C0-6B391BA6EF02}"/>
              </a:ext>
            </a:extLst>
          </p:cNvPr>
          <p:cNvSpPr>
            <a:spLocks noGrp="1"/>
          </p:cNvSpPr>
          <p:nvPr>
            <p:ph type="title"/>
          </p:nvPr>
        </p:nvSpPr>
        <p:spPr/>
        <p:txBody>
          <a:bodyPr/>
          <a:lstStyle/>
          <a:p>
            <a:endParaRPr lang="el-GR"/>
          </a:p>
        </p:txBody>
      </p:sp>
      <p:pic>
        <p:nvPicPr>
          <p:cNvPr id="5" name="Εικόνα 4">
            <a:extLst>
              <a:ext uri="{FF2B5EF4-FFF2-40B4-BE49-F238E27FC236}">
                <a16:creationId xmlns:a16="http://schemas.microsoft.com/office/drawing/2014/main" id="{0DEC0D69-35FA-478B-BB59-1D96F59FAC7A}"/>
              </a:ext>
            </a:extLst>
          </p:cNvPr>
          <p:cNvPicPr>
            <a:picLocks noChangeAspect="1"/>
          </p:cNvPicPr>
          <p:nvPr/>
        </p:nvPicPr>
        <p:blipFill>
          <a:blip r:embed="rId2"/>
          <a:stretch>
            <a:fillRect/>
          </a:stretch>
        </p:blipFill>
        <p:spPr>
          <a:xfrm>
            <a:off x="3935896" y="1028559"/>
            <a:ext cx="7248572" cy="3331059"/>
          </a:xfrm>
          <a:prstGeom prst="rect">
            <a:avLst/>
          </a:prstGeom>
        </p:spPr>
      </p:pic>
      <p:pic>
        <p:nvPicPr>
          <p:cNvPr id="6" name="Εικόνα 5">
            <a:extLst>
              <a:ext uri="{FF2B5EF4-FFF2-40B4-BE49-F238E27FC236}">
                <a16:creationId xmlns:a16="http://schemas.microsoft.com/office/drawing/2014/main" id="{B1372528-F332-4CF9-9BA5-DB2BF856EB16}"/>
              </a:ext>
            </a:extLst>
          </p:cNvPr>
          <p:cNvPicPr>
            <a:picLocks noChangeAspect="1"/>
          </p:cNvPicPr>
          <p:nvPr/>
        </p:nvPicPr>
        <p:blipFill>
          <a:blip r:embed="rId3"/>
          <a:stretch>
            <a:fillRect/>
          </a:stretch>
        </p:blipFill>
        <p:spPr>
          <a:xfrm>
            <a:off x="292947" y="2009768"/>
            <a:ext cx="2867425" cy="2829320"/>
          </a:xfrm>
          <a:prstGeom prst="rect">
            <a:avLst/>
          </a:prstGeom>
        </p:spPr>
      </p:pic>
    </p:spTree>
    <p:extLst>
      <p:ext uri="{BB962C8B-B14F-4D97-AF65-F5344CB8AC3E}">
        <p14:creationId xmlns:p14="http://schemas.microsoft.com/office/powerpoint/2010/main" val="952345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F009E5-1634-496C-99E4-30AED0478097}"/>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A17B34CD-DDF7-4B89-A538-C8ED46C6987D}"/>
              </a:ext>
            </a:extLst>
          </p:cNvPr>
          <p:cNvPicPr>
            <a:picLocks noGrp="1" noChangeAspect="1"/>
          </p:cNvPicPr>
          <p:nvPr>
            <p:ph idx="1"/>
          </p:nvPr>
        </p:nvPicPr>
        <p:blipFill>
          <a:blip r:embed="rId2"/>
          <a:stretch>
            <a:fillRect/>
          </a:stretch>
        </p:blipFill>
        <p:spPr>
          <a:xfrm>
            <a:off x="3717235" y="1769165"/>
            <a:ext cx="7466703" cy="2434495"/>
          </a:xfrm>
        </p:spPr>
      </p:pic>
      <p:pic>
        <p:nvPicPr>
          <p:cNvPr id="7" name="Εικόνα 6">
            <a:extLst>
              <a:ext uri="{FF2B5EF4-FFF2-40B4-BE49-F238E27FC236}">
                <a16:creationId xmlns:a16="http://schemas.microsoft.com/office/drawing/2014/main" id="{62AC696A-E7A9-4E56-8468-533BBAF3F9A1}"/>
              </a:ext>
            </a:extLst>
          </p:cNvPr>
          <p:cNvPicPr>
            <a:picLocks noChangeAspect="1"/>
          </p:cNvPicPr>
          <p:nvPr/>
        </p:nvPicPr>
        <p:blipFill>
          <a:blip r:embed="rId3"/>
          <a:stretch>
            <a:fillRect/>
          </a:stretch>
        </p:blipFill>
        <p:spPr>
          <a:xfrm>
            <a:off x="111581" y="2408223"/>
            <a:ext cx="3230158" cy="2434494"/>
          </a:xfrm>
          <a:prstGeom prst="rect">
            <a:avLst/>
          </a:prstGeom>
        </p:spPr>
      </p:pic>
    </p:spTree>
    <p:extLst>
      <p:ext uri="{BB962C8B-B14F-4D97-AF65-F5344CB8AC3E}">
        <p14:creationId xmlns:p14="http://schemas.microsoft.com/office/powerpoint/2010/main" val="3447103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CE62C65-9354-45F2-9B3A-4FFF6869D6E4}"/>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BCD71FDB-0E55-4564-905A-54662793FD09}"/>
              </a:ext>
            </a:extLst>
          </p:cNvPr>
          <p:cNvPicPr>
            <a:picLocks noGrp="1" noChangeAspect="1"/>
          </p:cNvPicPr>
          <p:nvPr>
            <p:ph idx="1"/>
          </p:nvPr>
        </p:nvPicPr>
        <p:blipFill>
          <a:blip r:embed="rId2"/>
          <a:stretch>
            <a:fillRect/>
          </a:stretch>
        </p:blipFill>
        <p:spPr>
          <a:xfrm>
            <a:off x="1287441" y="1948070"/>
            <a:ext cx="9896497" cy="2341581"/>
          </a:xfrm>
        </p:spPr>
      </p:pic>
    </p:spTree>
    <p:extLst>
      <p:ext uri="{BB962C8B-B14F-4D97-AF65-F5344CB8AC3E}">
        <p14:creationId xmlns:p14="http://schemas.microsoft.com/office/powerpoint/2010/main" val="1984119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FB605F-1B61-4109-A709-F0D8C5F50FB7}"/>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2AB5099F-999B-46AD-A37E-852D1BA7B19F}"/>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7BF41EC5-EEE8-4D5F-AFC1-4AA060162647}"/>
              </a:ext>
            </a:extLst>
          </p:cNvPr>
          <p:cNvPicPr>
            <a:picLocks noChangeAspect="1"/>
          </p:cNvPicPr>
          <p:nvPr/>
        </p:nvPicPr>
        <p:blipFill>
          <a:blip r:embed="rId2"/>
          <a:stretch>
            <a:fillRect/>
          </a:stretch>
        </p:blipFill>
        <p:spPr>
          <a:xfrm>
            <a:off x="486004" y="1563653"/>
            <a:ext cx="10424861" cy="1958326"/>
          </a:xfrm>
          <a:prstGeom prst="rect">
            <a:avLst/>
          </a:prstGeom>
        </p:spPr>
      </p:pic>
      <p:pic>
        <p:nvPicPr>
          <p:cNvPr id="7" name="Εικόνα 6">
            <a:extLst>
              <a:ext uri="{FF2B5EF4-FFF2-40B4-BE49-F238E27FC236}">
                <a16:creationId xmlns:a16="http://schemas.microsoft.com/office/drawing/2014/main" id="{E576BEF2-4300-4FF5-B329-B590107A8D3B}"/>
              </a:ext>
            </a:extLst>
          </p:cNvPr>
          <p:cNvPicPr>
            <a:picLocks noChangeAspect="1"/>
          </p:cNvPicPr>
          <p:nvPr/>
        </p:nvPicPr>
        <p:blipFill>
          <a:blip r:embed="rId3"/>
          <a:stretch>
            <a:fillRect/>
          </a:stretch>
        </p:blipFill>
        <p:spPr>
          <a:xfrm>
            <a:off x="8938398" y="4095559"/>
            <a:ext cx="3038899" cy="2867425"/>
          </a:xfrm>
          <a:prstGeom prst="rect">
            <a:avLst/>
          </a:prstGeom>
        </p:spPr>
      </p:pic>
    </p:spTree>
    <p:extLst>
      <p:ext uri="{BB962C8B-B14F-4D97-AF65-F5344CB8AC3E}">
        <p14:creationId xmlns:p14="http://schemas.microsoft.com/office/powerpoint/2010/main" val="818115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417CAE-EB30-4C9E-86B1-98CEBBD0BEA0}"/>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56414E95-29D9-411B-83B1-33207B83A880}"/>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DAA011E0-7D0A-4C6B-94D6-C2D1432BADC0}"/>
              </a:ext>
            </a:extLst>
          </p:cNvPr>
          <p:cNvPicPr>
            <a:picLocks noChangeAspect="1"/>
          </p:cNvPicPr>
          <p:nvPr/>
        </p:nvPicPr>
        <p:blipFill>
          <a:blip r:embed="rId2"/>
          <a:stretch>
            <a:fillRect/>
          </a:stretch>
        </p:blipFill>
        <p:spPr>
          <a:xfrm>
            <a:off x="1007532" y="2163777"/>
            <a:ext cx="9699938" cy="1817370"/>
          </a:xfrm>
          <a:prstGeom prst="rect">
            <a:avLst/>
          </a:prstGeom>
        </p:spPr>
      </p:pic>
    </p:spTree>
    <p:extLst>
      <p:ext uri="{BB962C8B-B14F-4D97-AF65-F5344CB8AC3E}">
        <p14:creationId xmlns:p14="http://schemas.microsoft.com/office/powerpoint/2010/main" val="2711817098"/>
      </p:ext>
    </p:extLst>
  </p:cSld>
  <p:clrMapOvr>
    <a:masterClrMapping/>
  </p:clrMapOvr>
</p:sld>
</file>

<file path=ppt/theme/theme1.xml><?xml version="1.0" encoding="utf-8"?>
<a:theme xmlns:a="http://schemas.openxmlformats.org/drawingml/2006/main" name="Πλαίσιο">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_36805196_TF00804820.potx" id="{3558FF3D-AC1B-4298-A598-BE893E76F607}" vid="{61321D3B-68C6-4D07-82F6-BD2D7C37FD2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A9C098-A058-4A59-AA77-E2402053F60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0BD8AF61-0EFE-4B67-AC63-165AA360F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EA0254-3646-4633-AE89-92733C2D69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Σχεδίαση Πλαίσιο</Template>
  <TotalTime>73</TotalTime>
  <Words>1364</Words>
  <Application>Microsoft Office PowerPoint</Application>
  <PresentationFormat>Ευρεία οθόνη</PresentationFormat>
  <Paragraphs>69</Paragraphs>
  <Slides>39</Slides>
  <Notes>2</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39</vt:i4>
      </vt:variant>
    </vt:vector>
  </HeadingPairs>
  <TitlesOfParts>
    <vt:vector size="44" baseType="lpstr">
      <vt:lpstr>Calibri</vt:lpstr>
      <vt:lpstr>Corbel</vt:lpstr>
      <vt:lpstr>Wingdings</vt:lpstr>
      <vt:lpstr>Wingdings 2</vt:lpstr>
      <vt:lpstr>Πλαίσιο</vt:lpstr>
      <vt:lpstr>3_ Αρχές Εργοθεραπείας</vt:lpstr>
      <vt:lpstr>Αρχές Θεραπευτικής Χρήσης Δραστηριοτήτων Σύμφωνα με τον Dunton (1918)</vt:lpstr>
      <vt:lpst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επίδραση του Πρώτου Παγκοσμίου Πολέμου στην εργοθεραπεία </vt:lpstr>
      <vt:lpstr>Η επίδραση του Πρώτου Παγκοσμίου Πολέμου στην εργοθεραπεία </vt:lpstr>
      <vt:lpstr>1920-1939:  Η εργοθεραπεία μετά τον πρώτο παγκόσμιο πόλεμο </vt:lpstr>
      <vt:lpstr>…συνέχεια  </vt:lpstr>
      <vt:lpstr>….συνέχεια  </vt:lpstr>
      <vt:lpstr>1940-1959:  Η εργοθεραπεία κατά τον Β΄ Παγκόσμιο πόλεμο και μία δεκαετία μετά τη λήξη του </vt:lpstr>
      <vt:lpstr>1940-1959: Η εργοθεραπεία κατά τον Β΄ Παγκόσμιο πόλεμο και μία δεκαετία μετά τη λήξη του </vt:lpstr>
      <vt:lpstr>Παρουσίαση του PowerPoint</vt:lpstr>
      <vt:lpstr>Παρουσίαση του PowerPoint</vt:lpstr>
      <vt:lpstr>Παρουσίαση του PowerPoint</vt:lpstr>
      <vt:lpstr>Παρουσίαση του PowerPoint</vt:lpstr>
      <vt:lpstr>Εν κατακλείδι….</vt:lpstr>
      <vt:lpstr>Εν κατακλείδι….</vt:lpstr>
      <vt:lpstr>Εν κατακλείδι….</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3_ Αρχές Εργοθεραπείας</dc:title>
  <dc:creator>Pinelopi vlotinou</dc:creator>
  <cp:lastModifiedBy>Pinelopi vlotinou</cp:lastModifiedBy>
  <cp:revision>14</cp:revision>
  <dcterms:created xsi:type="dcterms:W3CDTF">2024-10-14T20:12:22Z</dcterms:created>
  <dcterms:modified xsi:type="dcterms:W3CDTF">2024-10-15T16:09:45Z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