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0" r:id="rId13"/>
    <p:sldId id="271" r:id="rId14"/>
    <p:sldId id="266" r:id="rId15"/>
    <p:sldId id="276" r:id="rId16"/>
    <p:sldId id="275" r:id="rId17"/>
    <p:sldId id="274" r:id="rId18"/>
    <p:sldId id="273" r:id="rId19"/>
    <p:sldId id="272" r:id="rId20"/>
    <p:sldId id="277" r:id="rId21"/>
    <p:sldId id="278" r:id="rId22"/>
    <p:sldId id="288" r:id="rId23"/>
    <p:sldId id="287" r:id="rId24"/>
    <p:sldId id="286" r:id="rId25"/>
    <p:sldId id="284" r:id="rId26"/>
    <p:sldId id="285" r:id="rId27"/>
    <p:sldId id="282" r:id="rId28"/>
    <p:sldId id="289" r:id="rId29"/>
    <p:sldId id="290" r:id="rId30"/>
    <p:sldId id="291" r:id="rId31"/>
    <p:sldId id="292" r:id="rId32"/>
    <p:sldId id="293" r:id="rId33"/>
    <p:sldId id="294" r:id="rId34"/>
    <p:sldId id="295" r:id="rId35"/>
    <p:sldId id="296" r:id="rId36"/>
    <p:sldId id="297" r:id="rId37"/>
    <p:sldId id="283" r:id="rId38"/>
    <p:sldId id="279" r:id="rId39"/>
    <p:sldId id="280" r:id="rId40"/>
    <p:sldId id="317" r:id="rId41"/>
    <p:sldId id="316" r:id="rId42"/>
    <p:sldId id="315" r:id="rId43"/>
    <p:sldId id="314" r:id="rId44"/>
    <p:sldId id="313" r:id="rId45"/>
    <p:sldId id="312" r:id="rId46"/>
    <p:sldId id="311" r:id="rId47"/>
    <p:sldId id="310" r:id="rId48"/>
    <p:sldId id="309" r:id="rId49"/>
    <p:sldId id="318" r:id="rId50"/>
    <p:sldId id="307" r:id="rId51"/>
    <p:sldId id="306" r:id="rId52"/>
    <p:sldId id="305" r:id="rId53"/>
    <p:sldId id="304" r:id="rId54"/>
    <p:sldId id="303" r:id="rId55"/>
    <p:sldId id="302" r:id="rId56"/>
    <p:sldId id="300" r:id="rId57"/>
    <p:sldId id="301" r:id="rId58"/>
    <p:sldId id="323" r:id="rId59"/>
    <p:sldId id="322" r:id="rId60"/>
    <p:sldId id="321" r:id="rId61"/>
    <p:sldId id="320" r:id="rId62"/>
    <p:sldId id="319" r:id="rId63"/>
    <p:sldId id="281" r:id="rId64"/>
    <p:sldId id="298" r:id="rId65"/>
    <p:sldId id="324" r:id="rId66"/>
    <p:sldId id="325" r:id="rId67"/>
    <p:sldId id="326" r:id="rId68"/>
    <p:sldId id="327" r:id="rId69"/>
    <p:sldId id="328" r:id="rId70"/>
    <p:sldId id="329" r:id="rId71"/>
    <p:sldId id="330" r:id="rId72"/>
    <p:sldId id="331" r:id="rId73"/>
    <p:sldId id="333" r:id="rId74"/>
    <p:sldId id="334" r:id="rId75"/>
    <p:sldId id="332" r:id="rId76"/>
    <p:sldId id="335" r:id="rId77"/>
    <p:sldId id="336" r:id="rId78"/>
    <p:sldId id="337" r:id="rId79"/>
    <p:sldId id="338" r:id="rId8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nan" initials="a" lastIdx="2" clrIdx="0">
    <p:extLst>
      <p:ext uri="{19B8F6BF-5375-455C-9EA6-DF929625EA0E}">
        <p15:presenceInfo xmlns:p15="http://schemas.microsoft.com/office/powerpoint/2012/main" userId="ad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5423B-C09F-4233-84C2-94284F2F69A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0B8D72B-D508-4A44-A9CF-3B7BCAB2C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45F2EF1-8DF6-4315-9906-FBA6269BF5A3}"/>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5" name="Θέση υποσέλιδου 4">
            <a:extLst>
              <a:ext uri="{FF2B5EF4-FFF2-40B4-BE49-F238E27FC236}">
                <a16:creationId xmlns:a16="http://schemas.microsoft.com/office/drawing/2014/main" id="{C5EE3346-7A4A-4F1B-902E-B0363BDC36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987D1C6-FF06-40E2-B501-8CD45EF35E72}"/>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382529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693F5E-2C9E-47D4-9B61-5E33A38026B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03279B1-848D-43A8-8069-641542D9D05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610ACAA-D8A0-4EE8-8B30-B0C44D3FEF4A}"/>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5" name="Θέση υποσέλιδου 4">
            <a:extLst>
              <a:ext uri="{FF2B5EF4-FFF2-40B4-BE49-F238E27FC236}">
                <a16:creationId xmlns:a16="http://schemas.microsoft.com/office/drawing/2014/main" id="{4E791755-5EFA-4CF3-8C87-D71DCBF5E26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EDDA0B-37FE-4DD8-A5F9-C7C3AB275CEB}"/>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215944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032545E-665D-4BA1-B43D-8472AFAA7AD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6D5D62E-B1F5-44B4-B4A6-34B2680238A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198C06F-7FB4-420F-A0D6-50280A81C9B9}"/>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5" name="Θέση υποσέλιδου 4">
            <a:extLst>
              <a:ext uri="{FF2B5EF4-FFF2-40B4-BE49-F238E27FC236}">
                <a16:creationId xmlns:a16="http://schemas.microsoft.com/office/drawing/2014/main" id="{1C9C9CE0-778D-4996-A59C-AE7D9E1122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5019ED7-0859-495A-B023-1E5EC3D744EB}"/>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197778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78AB45-EA0F-4BED-A2A6-00D82D9E5B3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6D6451E-441B-4FDF-A1B5-87EE09B6C1C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1FBF22B-15BF-4FD8-B05C-748D3DBD62DC}"/>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5" name="Θέση υποσέλιδου 4">
            <a:extLst>
              <a:ext uri="{FF2B5EF4-FFF2-40B4-BE49-F238E27FC236}">
                <a16:creationId xmlns:a16="http://schemas.microsoft.com/office/drawing/2014/main" id="{5B3FF63C-F34F-43B2-B79D-5B3C37B48D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966BBB6-51EC-4ADB-B9DA-5BD46A6E3F02}"/>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94305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A54EC9-9764-49E7-AB79-2A53769CD78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3F6E54A-227E-49C5-9ED0-CAA4BAC1C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E0C2B70-F310-4FA7-BE4D-B8E3F27D2F66}"/>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5" name="Θέση υποσέλιδου 4">
            <a:extLst>
              <a:ext uri="{FF2B5EF4-FFF2-40B4-BE49-F238E27FC236}">
                <a16:creationId xmlns:a16="http://schemas.microsoft.com/office/drawing/2014/main" id="{14B58950-A726-4B5D-A67C-C7970EAE0A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E3995A7-6F8A-45ED-B939-DA647EA6E9AC}"/>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107910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657D7C-AF4D-47C9-AF68-4C8A729FCB2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5D3E925-105F-4503-B261-239D4DC8561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F174B01-5CC6-4533-B2E7-0CA21F5C814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F7B6BC4-28ED-49C7-A81E-B47A8DEE3C60}"/>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6" name="Θέση υποσέλιδου 5">
            <a:extLst>
              <a:ext uri="{FF2B5EF4-FFF2-40B4-BE49-F238E27FC236}">
                <a16:creationId xmlns:a16="http://schemas.microsoft.com/office/drawing/2014/main" id="{E5B52FC8-ADC9-43A9-9330-94C655A9AD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DAD5E6-1BC6-494E-8E0D-28C8C610A45B}"/>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381581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4F0650-B0D2-4038-8748-70D37A3C028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4F7F188-0F3B-4ECE-B8E4-50BB9111E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88F6A34-725F-4BC6-8FA1-7C8407A89A1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22BA0D8-34E1-409A-A1D5-69E12CC97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E532D6B-6DA5-4D17-8C8B-839AA18A5DC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4DDACE0-473C-457D-B0AB-793BF3A641E5}"/>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8" name="Θέση υποσέλιδου 7">
            <a:extLst>
              <a:ext uri="{FF2B5EF4-FFF2-40B4-BE49-F238E27FC236}">
                <a16:creationId xmlns:a16="http://schemas.microsoft.com/office/drawing/2014/main" id="{ACFE420F-CE43-47D4-9DF5-B803B956E43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78C6B50-0720-4FD3-83ED-4B8D4B922E9D}"/>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407060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57107-2EAD-439B-BBBF-234EA0A762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2CB5253-00ED-43E3-8BBF-811409370714}"/>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4" name="Θέση υποσέλιδου 3">
            <a:extLst>
              <a:ext uri="{FF2B5EF4-FFF2-40B4-BE49-F238E27FC236}">
                <a16:creationId xmlns:a16="http://schemas.microsoft.com/office/drawing/2014/main" id="{00E33BD2-C73F-4071-8378-1B2B655982A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1456083-4D9A-48BD-94C3-AC0AA2B1C93A}"/>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1985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A7EADB6-AA2C-4457-8652-8DB74BD9A7EA}"/>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3" name="Θέση υποσέλιδου 2">
            <a:extLst>
              <a:ext uri="{FF2B5EF4-FFF2-40B4-BE49-F238E27FC236}">
                <a16:creationId xmlns:a16="http://schemas.microsoft.com/office/drawing/2014/main" id="{82699825-5E20-4DC2-AFE0-D36C0F106B8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BD65403-0F29-4497-9217-33CB9C69321E}"/>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325820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25AD0D-EA1D-4430-9560-8E1D8B99C17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E84D4A-4E9A-4E24-9F55-F395536E0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1DEE47D-EFB9-4FCD-9F96-4D3064AB6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378003D-A394-487A-9FE1-B248EDBAF8ED}"/>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6" name="Θέση υποσέλιδου 5">
            <a:extLst>
              <a:ext uri="{FF2B5EF4-FFF2-40B4-BE49-F238E27FC236}">
                <a16:creationId xmlns:a16="http://schemas.microsoft.com/office/drawing/2014/main" id="{B6AFE835-2944-4D79-8F3B-514AD3572E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E912309-7755-4F62-B86B-FAA137C3F321}"/>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101551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CA6F67-EDB5-4490-8180-A2F116F5183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25155BB-F320-482B-AC40-7D0363E61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5A1FD15-21D6-4924-AD41-C32B2F9D8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7078AC4-245A-4411-9FF2-9738344488FD}"/>
              </a:ext>
            </a:extLst>
          </p:cNvPr>
          <p:cNvSpPr>
            <a:spLocks noGrp="1"/>
          </p:cNvSpPr>
          <p:nvPr>
            <p:ph type="dt" sz="half" idx="10"/>
          </p:nvPr>
        </p:nvSpPr>
        <p:spPr/>
        <p:txBody>
          <a:bodyPr/>
          <a:lstStyle/>
          <a:p>
            <a:fld id="{E867470B-E5B3-49BD-8BE1-57DEC7A5FA71}" type="datetimeFigureOut">
              <a:rPr lang="el-GR" smtClean="0"/>
              <a:t>11/1/2021</a:t>
            </a:fld>
            <a:endParaRPr lang="el-GR"/>
          </a:p>
        </p:txBody>
      </p:sp>
      <p:sp>
        <p:nvSpPr>
          <p:cNvPr id="6" name="Θέση υποσέλιδου 5">
            <a:extLst>
              <a:ext uri="{FF2B5EF4-FFF2-40B4-BE49-F238E27FC236}">
                <a16:creationId xmlns:a16="http://schemas.microsoft.com/office/drawing/2014/main" id="{7A76925C-BDF7-41E6-B1B0-6CA6C3DAB5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234704C-532B-4366-BE1B-1E98096ED361}"/>
              </a:ext>
            </a:extLst>
          </p:cNvPr>
          <p:cNvSpPr>
            <a:spLocks noGrp="1"/>
          </p:cNvSpPr>
          <p:nvPr>
            <p:ph type="sldNum" sz="quarter" idx="12"/>
          </p:nvPr>
        </p:nvSpPr>
        <p:spPr/>
        <p:txBody>
          <a:bodyPr/>
          <a:lstStyle/>
          <a:p>
            <a:fld id="{537354C0-8C72-4C7F-996A-BED1249316CF}" type="slidenum">
              <a:rPr lang="el-GR" smtClean="0"/>
              <a:t>‹#›</a:t>
            </a:fld>
            <a:endParaRPr lang="el-GR"/>
          </a:p>
        </p:txBody>
      </p:sp>
    </p:spTree>
    <p:extLst>
      <p:ext uri="{BB962C8B-B14F-4D97-AF65-F5344CB8AC3E}">
        <p14:creationId xmlns:p14="http://schemas.microsoft.com/office/powerpoint/2010/main" val="398143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2492C0F-D339-4647-B8D3-C2323368E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6ED2C0F-2895-49DA-BABC-9D63EDB39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DE0CDCE-CB48-4709-93F3-EABF1A551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7470B-E5B3-49BD-8BE1-57DEC7A5FA71}" type="datetimeFigureOut">
              <a:rPr lang="el-GR" smtClean="0"/>
              <a:t>11/1/2021</a:t>
            </a:fld>
            <a:endParaRPr lang="el-GR"/>
          </a:p>
        </p:txBody>
      </p:sp>
      <p:sp>
        <p:nvSpPr>
          <p:cNvPr id="5" name="Θέση υποσέλιδου 4">
            <a:extLst>
              <a:ext uri="{FF2B5EF4-FFF2-40B4-BE49-F238E27FC236}">
                <a16:creationId xmlns:a16="http://schemas.microsoft.com/office/drawing/2014/main" id="{9F7C6195-F83C-4A62-9DFE-1A5F34DB3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491731D-0F95-43A5-9ED5-2F8B6F7BE3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354C0-8C72-4C7F-996A-BED1249316CF}" type="slidenum">
              <a:rPr lang="el-GR" smtClean="0"/>
              <a:t>‹#›</a:t>
            </a:fld>
            <a:endParaRPr lang="el-GR"/>
          </a:p>
        </p:txBody>
      </p:sp>
    </p:spTree>
    <p:extLst>
      <p:ext uri="{BB962C8B-B14F-4D97-AF65-F5344CB8AC3E}">
        <p14:creationId xmlns:p14="http://schemas.microsoft.com/office/powerpoint/2010/main" val="150484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r>
              <a:rPr lang="el-GR" b="1" dirty="0"/>
              <a:t>Χημεία Οίνων και Ποτών: Προέλευση και προσδιορισμός βασικών ενώσεων</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653363" y="2176272"/>
            <a:ext cx="9367204" cy="4041648"/>
          </a:xfrm>
        </p:spPr>
        <p:txBody>
          <a:bodyPr anchor="t">
            <a:normAutofit/>
          </a:bodyPr>
          <a:lstStyle/>
          <a:p>
            <a:pPr marL="0" indent="0" algn="ctr">
              <a:buNone/>
            </a:pPr>
            <a:r>
              <a:rPr lang="en-US" dirty="0"/>
              <a:t>Dr.  </a:t>
            </a:r>
            <a:r>
              <a:rPr lang="el-GR" dirty="0"/>
              <a:t>Αντνάν  Σεχάντε</a:t>
            </a:r>
          </a:p>
          <a:p>
            <a:pPr marL="0" indent="0" algn="ctr">
              <a:buNone/>
            </a:pPr>
            <a:r>
              <a:rPr lang="el-GR" dirty="0"/>
              <a:t>Χημικός</a:t>
            </a:r>
            <a:endParaRPr lang="en-US" dirty="0"/>
          </a:p>
          <a:p>
            <a:pPr marL="0" indent="0" algn="ctr">
              <a:buNone/>
            </a:pPr>
            <a:r>
              <a:rPr lang="el-GR" dirty="0"/>
              <a:t>Βασίλειος Νικολού</a:t>
            </a:r>
          </a:p>
          <a:p>
            <a:pPr marL="0" indent="0" algn="ctr">
              <a:buNone/>
            </a:pPr>
            <a:r>
              <a:rPr lang="el-GR" dirty="0"/>
              <a:t>Χημικός - οινολόγος</a:t>
            </a:r>
          </a:p>
          <a:p>
            <a:pPr marL="0" marR="0" indent="0" algn="ctr">
              <a:buNone/>
            </a:pPr>
            <a:r>
              <a:rPr lang="el-GR" altLang="en-US" dirty="0"/>
              <a:t>Τμήμα Επιστημών  Οίνου, Αμπέλου και Ποτών</a:t>
            </a:r>
          </a:p>
          <a:p>
            <a:pPr marL="0" marR="0" indent="0" algn="ctr">
              <a:buNone/>
            </a:pPr>
            <a:r>
              <a:rPr lang="el-GR" altLang="en-US" dirty="0"/>
              <a:t>Πανεπιστήμιο Δυτικής Αττικής</a:t>
            </a:r>
          </a:p>
          <a:p>
            <a:pPr algn="ctr"/>
            <a:endParaRPr lang="el-GR" dirty="0"/>
          </a:p>
          <a:p>
            <a:endParaRPr lang="el-GR" sz="2400" dirty="0"/>
          </a:p>
        </p:txBody>
      </p:sp>
    </p:spTree>
    <p:extLst>
      <p:ext uri="{BB962C8B-B14F-4D97-AF65-F5344CB8AC3E}">
        <p14:creationId xmlns:p14="http://schemas.microsoft.com/office/powerpoint/2010/main" val="200340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r>
              <a:rPr kumimoji="0" lang="el-GR" sz="3200" b="1" i="0" u="none" strike="noStrike" kern="1200" cap="none" spc="0" normalizeH="0" baseline="0" noProof="0" dirty="0">
                <a:ln>
                  <a:noFill/>
                </a:ln>
                <a:solidFill>
                  <a:prstClr val="black"/>
                </a:solidFill>
                <a:effectLst/>
                <a:uLnTx/>
                <a:uFillTx/>
                <a:latin typeface="Calibri Light" panose="020F0302020204030204"/>
                <a:ea typeface="+mj-ea"/>
                <a:cs typeface="+mj-cs"/>
              </a:rPr>
              <a:t>Αξιολόγηση της τεχνολογικής ωριμότητας - τρύγος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71852" y="1786270"/>
            <a:ext cx="10866268" cy="5071730"/>
          </a:xfrm>
        </p:spPr>
        <p:txBody>
          <a:bodyPr anchor="t">
            <a:normAutofit/>
          </a:bodyPr>
          <a:lstStyle/>
          <a:p>
            <a:pPr marL="0" indent="0">
              <a:buNone/>
            </a:pPr>
            <a:r>
              <a:rPr lang="el-GR" sz="2400" b="1" dirty="0"/>
              <a:t>ΧΡΩΜΑΤΙΚΑ ΚΑΙ ΦΑΙΝΟΛΙΚΑ ΣΥΣΤΑΤΙΚΑ</a:t>
            </a:r>
          </a:p>
          <a:p>
            <a:pPr marL="0" indent="0">
              <a:lnSpc>
                <a:spcPct val="150000"/>
              </a:lnSpc>
              <a:buNone/>
            </a:pPr>
            <a:r>
              <a:rPr lang="el-GR" sz="2400" dirty="0"/>
              <a:t>Σύμφωνα με τον </a:t>
            </a:r>
            <a:r>
              <a:rPr lang="el-GR" sz="2400" dirty="0" err="1"/>
              <a:t>Peynaud</a:t>
            </a:r>
            <a:r>
              <a:rPr lang="el-GR" sz="2400" dirty="0"/>
              <a:t> (1984), οινοποίηση είναι η τέχνη του επιλεκτικού διαχωρισμού των συστατικών του σταφυλιού. Η σημασία των φαινολικών συστατικών στους οίνους είναι ιδιαίτερα σημαντική. Η γνώση των ολικών ανθοκυανών και των ολικών φαινολικών ενώσεων αποτελεί ένα επιπλέον κριτήριο τεχνολογικής ωρίμανσης.  Ωστόσο, τα επίπεδα των ενώσεων αυτών μπορεί να ποικίλουν, λόγω ποικιλιακών και περιβαλλοντολογικών συνθηκών</a:t>
            </a:r>
            <a:r>
              <a:rPr lang="el-GR" sz="2400" b="1" dirty="0"/>
              <a:t>. </a:t>
            </a:r>
          </a:p>
        </p:txBody>
      </p:sp>
    </p:spTree>
    <p:extLst>
      <p:ext uri="{BB962C8B-B14F-4D97-AF65-F5344CB8AC3E}">
        <p14:creationId xmlns:p14="http://schemas.microsoft.com/office/powerpoint/2010/main" val="397925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r>
              <a:rPr kumimoji="0" lang="el-GR" sz="3200" b="1" i="0" u="none" strike="noStrike" kern="1200" cap="none" spc="0" normalizeH="0" baseline="0" noProof="0" dirty="0">
                <a:ln>
                  <a:noFill/>
                </a:ln>
                <a:solidFill>
                  <a:prstClr val="black"/>
                </a:solidFill>
                <a:effectLst/>
                <a:uLnTx/>
                <a:uFillTx/>
                <a:latin typeface="Calibri Light" panose="020F0302020204030204"/>
                <a:ea typeface="+mj-ea"/>
                <a:cs typeface="+mj-cs"/>
              </a:rPr>
              <a:t>Αξιολόγηση της τεχνολογικής ωριμότητας - τρύγος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87262" y="1786270"/>
            <a:ext cx="10750857" cy="4431650"/>
          </a:xfrm>
        </p:spPr>
        <p:txBody>
          <a:bodyPr anchor="t">
            <a:normAutofit/>
          </a:bodyPr>
          <a:lstStyle/>
          <a:p>
            <a:pPr marL="0" indent="0">
              <a:buNone/>
            </a:pPr>
            <a:r>
              <a:rPr lang="el-GR" sz="2400" b="1" dirty="0"/>
              <a:t>ΟΛΙΚΑ ΔΙΑΛΥΜΕΝΑ ΣΤΕΡΕΑ- ΣΑΚΧΑΡΑ ΣΤΟ ΓΛΕΥΚΟΣ</a:t>
            </a:r>
          </a:p>
          <a:p>
            <a:pPr marL="0" indent="0">
              <a:lnSpc>
                <a:spcPct val="150000"/>
              </a:lnSpc>
              <a:buNone/>
            </a:pPr>
            <a:r>
              <a:rPr lang="el-GR" sz="2400" dirty="0"/>
              <a:t>Η περιεκτικότητα του γλεύκους σε σάκχαρα κυμαίνεται μεταξύ 85 και 95% των ολικών διαλυμένων συστατικών του. Ο διαχωρισμός μεταξύ ζυμώσιμων (ανάγοντα σάκχαρα) και μη, διαλυμένων συστατικών του γλεύκους είναι απαραίτητος. Τα  μη  ζυμώσιμα συστατικά περιλαμβάνουν τανίνες, πηκτίνες, οξέα και τα άλατά τους, πολυμερείς φαινολικές ενώσεις. Πρακτικά η παρουσία τους στο γλεύκος αποτελεί δείκτη ωριμότητας  και καθορισμού της ημερομηνίας τρύγου.</a:t>
            </a:r>
          </a:p>
        </p:txBody>
      </p:sp>
    </p:spTree>
    <p:extLst>
      <p:ext uri="{BB962C8B-B14F-4D97-AF65-F5344CB8AC3E}">
        <p14:creationId xmlns:p14="http://schemas.microsoft.com/office/powerpoint/2010/main" val="419430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r>
              <a:rPr kumimoji="0" lang="el-GR" sz="3200" b="1" i="0" u="none" strike="noStrike" kern="1200" cap="none" spc="0" normalizeH="0" baseline="0" noProof="0" dirty="0">
                <a:ln>
                  <a:noFill/>
                </a:ln>
                <a:solidFill>
                  <a:prstClr val="black"/>
                </a:solidFill>
                <a:effectLst/>
                <a:uLnTx/>
                <a:uFillTx/>
                <a:latin typeface="Calibri Light" panose="020F0302020204030204"/>
                <a:ea typeface="+mj-ea"/>
                <a:cs typeface="+mj-cs"/>
              </a:rPr>
              <a:t>Αξιολόγηση της τεχνολογικής ωριμότητας - τρύγος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98485" y="1687907"/>
            <a:ext cx="10724226" cy="5166359"/>
          </a:xfrm>
        </p:spPr>
        <p:txBody>
          <a:bodyPr anchor="t">
            <a:normAutofit fontScale="85000" lnSpcReduction="10000"/>
          </a:bodyPr>
          <a:lstStyle/>
          <a:p>
            <a:pPr marL="0" indent="0">
              <a:lnSpc>
                <a:spcPct val="160000"/>
              </a:lnSpc>
              <a:buNone/>
            </a:pPr>
            <a:r>
              <a:rPr lang="el-GR" sz="2400" b="1" dirty="0"/>
              <a:t> ΥΠΟΛΟΓΙΣΜΟΣ ΔΑΤ (Δυναμικός  Αλκοολικός Τίτλος).</a:t>
            </a:r>
            <a:endParaRPr lang="en-US" sz="2400" b="1" dirty="0"/>
          </a:p>
          <a:p>
            <a:pPr marL="0" marR="0">
              <a:lnSpc>
                <a:spcPct val="160000"/>
              </a:lnSpc>
              <a:spcBef>
                <a:spcPts val="0"/>
              </a:spcBef>
              <a:spcAft>
                <a:spcPts val="0"/>
              </a:spcAft>
            </a:pPr>
            <a:r>
              <a:rPr lang="el-GR" sz="2400" b="1" dirty="0"/>
              <a:t>Δυναμικός αλκοολικός τίτλος</a:t>
            </a:r>
            <a:r>
              <a:rPr lang="el-GR" sz="2400" dirty="0"/>
              <a:t>: Ορίζεται η % v/v περιεκτικότητα της αιθανόλης  στους (</a:t>
            </a:r>
            <a:r>
              <a:rPr lang="en-US" sz="2400" dirty="0"/>
              <a:t>20 </a:t>
            </a:r>
            <a:r>
              <a:rPr lang="en-US" sz="2400" baseline="30000" dirty="0">
                <a:effectLst/>
                <a:latin typeface="Calibri" panose="020F0502020204030204" pitchFamily="34" charset="0"/>
                <a:ea typeface="Calibri" panose="020F0502020204030204" pitchFamily="34" charset="0"/>
                <a:cs typeface="Calibri" panose="020F0502020204030204" pitchFamily="34" charset="0"/>
              </a:rPr>
              <a:t>0</a:t>
            </a:r>
            <a:r>
              <a:rPr lang="en-US" sz="2400" dirty="0">
                <a:effectLst/>
                <a:latin typeface="Calibri" panose="020F0502020204030204" pitchFamily="34" charset="0"/>
                <a:ea typeface="Calibri" panose="020F0502020204030204" pitchFamily="34" charset="0"/>
                <a:cs typeface="Calibri" panose="020F0502020204030204" pitchFamily="34" charset="0"/>
              </a:rPr>
              <a:t>C)</a:t>
            </a:r>
            <a:r>
              <a:rPr lang="el-GR" sz="2400" dirty="0"/>
              <a:t>, </a:t>
            </a:r>
            <a:r>
              <a:rPr lang="en-US" sz="2400" dirty="0"/>
              <a:t>          </a:t>
            </a:r>
            <a:r>
              <a:rPr lang="el-GR" sz="2400" dirty="0"/>
              <a:t>η οποία μπορεί να παραχθεί από την πλήρη ζύμωση των ζυμώσιμων σακχάρων του γλεύκους. </a:t>
            </a:r>
          </a:p>
          <a:p>
            <a:pPr marL="0" indent="0">
              <a:lnSpc>
                <a:spcPct val="160000"/>
              </a:lnSpc>
              <a:buNone/>
            </a:pPr>
            <a:r>
              <a:rPr lang="el-GR" sz="2400" dirty="0"/>
              <a:t>Ο προσδιορισμός του Δ.Α.Τ. του γλεύκους είναι καθοριστικός για τον τύπο κρασιού που θα παραχθεί.</a:t>
            </a:r>
            <a:endParaRPr lang="en-US" sz="2400" dirty="0"/>
          </a:p>
          <a:p>
            <a:pPr marL="0" indent="0">
              <a:lnSpc>
                <a:spcPct val="160000"/>
              </a:lnSpc>
              <a:buNone/>
            </a:pPr>
            <a:r>
              <a:rPr lang="el-GR" sz="2400" dirty="0"/>
              <a:t>Στην ουσία ο ΔΑΤ είναι η προβολή της αλκοολικής σύστασης που θα προκύψει μετά το τέλος της ζύμωσης, στο νέο οίνο. </a:t>
            </a:r>
          </a:p>
          <a:p>
            <a:pPr marL="0" indent="0">
              <a:lnSpc>
                <a:spcPct val="150000"/>
              </a:lnSpc>
              <a:buNone/>
            </a:pPr>
            <a:r>
              <a:rPr lang="el-GR" sz="2400" dirty="0"/>
              <a:t>Το γλεύκος είναι υδατικό διάλυμα κυρίως σακχάρων (150 – 250 g/L),και άλλων υδατοδιαλυτών συστατικών (10 – 20 g/L) (οργανικών οξέων φαινολικών συστατικών, πρωτεϊνών, πηκτινών, χρωστικών ουσιών, ανόργανων συστατικών κα.), γνωστών σαν μη αναγωγικό εκχύλισμα ή στερεό υπόλειμμα.                                                                                                                                      </a:t>
            </a:r>
          </a:p>
        </p:txBody>
      </p:sp>
    </p:spTree>
    <p:extLst>
      <p:ext uri="{BB962C8B-B14F-4D97-AF65-F5344CB8AC3E}">
        <p14:creationId xmlns:p14="http://schemas.microsoft.com/office/powerpoint/2010/main" val="4692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t>Δυναμικός αλκοολικός τίτλος</a:t>
            </a:r>
            <a:r>
              <a:rPr lang="en-US" sz="3200" b="1" dirty="0"/>
              <a:t> </a:t>
            </a:r>
            <a:r>
              <a:rPr lang="el-GR" sz="3200" b="1" dirty="0"/>
              <a:t>ΔΑΤ</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33996" y="1786269"/>
                <a:ext cx="10662082" cy="4898615"/>
              </a:xfrm>
            </p:spPr>
            <p:txBody>
              <a:bodyPr anchor="t">
                <a:normAutofit/>
              </a:bodyPr>
              <a:lstStyle/>
              <a:p>
                <a:pPr marL="0" indent="0">
                  <a:lnSpc>
                    <a:spcPct val="150000"/>
                  </a:lnSpc>
                  <a:buNone/>
                </a:pPr>
                <a:r>
                  <a:rPr lang="el-GR" sz="2400" dirty="0"/>
                  <a:t>Η ποσότητα των συστατικών αυτών στο σύνολό τους, εξαρτάται από την ωριμότητα  των σταφυλιών, την ποικιλία, το πότισμα, και τις οινοποιητικές συνθήκες</a:t>
                </a:r>
                <a:r>
                  <a:rPr lang="en-US" sz="2400" dirty="0"/>
                  <a:t>. </a:t>
                </a:r>
                <a:r>
                  <a:rPr lang="el-GR" sz="2400" dirty="0"/>
                  <a:t>Στην Ελλάδα ένας μέσος όρος για το μη αναγωγικό εκχύλισμα υπολογίζεται σε 20 g/L.</a:t>
                </a:r>
              </a:p>
              <a:p>
                <a:pPr marL="0" indent="0">
                  <a:lnSpc>
                    <a:spcPct val="150000"/>
                  </a:lnSpc>
                  <a:buNone/>
                </a:pPr>
                <a:r>
                  <a:rPr lang="el-GR" sz="2400" dirty="0">
                    <a:ea typeface="Calibri" panose="020F0502020204030204" pitchFamily="34" charset="0"/>
                    <a:cs typeface="Arial" panose="020B0604020202020204" pitchFamily="34" charset="0"/>
                  </a:rPr>
                  <a:t>Π</a:t>
                </a:r>
                <a:r>
                  <a:rPr lang="el-GR" sz="2400" dirty="0">
                    <a:effectLst/>
                    <a:ea typeface="Calibri" panose="020F0502020204030204" pitchFamily="34" charset="0"/>
                    <a:cs typeface="Arial" panose="020B0604020202020204" pitchFamily="34" charset="0"/>
                  </a:rPr>
                  <a:t>ροκειμένου να βρούμε τον ΔΑΤ στο γλεύκος, ακολουθούμε τη σειρά υπολογισμών: </a:t>
                </a:r>
                <a:r>
                  <a:rPr lang="en-US" sz="2400" b="1" dirty="0">
                    <a:latin typeface="Calibri" panose="020F0502020204030204" pitchFamily="34" charset="0"/>
                    <a:ea typeface="Calibri" panose="020F0502020204030204" pitchFamily="34" charset="0"/>
                    <a:cs typeface="Arial" panose="020B0604020202020204" pitchFamily="34" charset="0"/>
                  </a:rPr>
                  <a:t>Baume</a:t>
                </a:r>
                <a:r>
                  <a:rPr lang="el-GR" sz="2400" b="1" baseline="-25000" dirty="0">
                    <a:latin typeface="Calibri" panose="020F0502020204030204" pitchFamily="34" charset="0"/>
                    <a:ea typeface="Calibri" panose="020F0502020204030204" pitchFamily="34" charset="0"/>
                    <a:cs typeface="Arial" panose="020B0604020202020204" pitchFamily="34" charset="0"/>
                  </a:rPr>
                  <a:t>(20)</a:t>
                </a:r>
                <a:r>
                  <a:rPr lang="el-GR" sz="2400" b="1" dirty="0">
                    <a:latin typeface="Calibri" panose="020F0502020204030204" pitchFamily="34" charset="0"/>
                    <a:ea typeface="Calibri" panose="020F0502020204030204" pitchFamily="34" charset="0"/>
                    <a:cs typeface="Arial" panose="020B0604020202020204" pitchFamily="34" charset="0"/>
                  </a:rPr>
                  <a:t>  ή </a:t>
                </a:r>
                <a:r>
                  <a:rPr lang="en-US" sz="2400" b="1" dirty="0">
                    <a:latin typeface="Calibri" panose="020F0502020204030204" pitchFamily="34" charset="0"/>
                    <a:ea typeface="Calibri" panose="020F0502020204030204" pitchFamily="34" charset="0"/>
                    <a:cs typeface="Arial" panose="020B0604020202020204" pitchFamily="34" charset="0"/>
                  </a:rPr>
                  <a:t>brix </a:t>
                </a:r>
                <a:r>
                  <a:rPr lang="el-GR" sz="2400" b="1" baseline="-25000" dirty="0">
                    <a:latin typeface="Calibri" panose="020F0502020204030204" pitchFamily="34" charset="0"/>
                    <a:ea typeface="Calibri" panose="020F0502020204030204" pitchFamily="34" charset="0"/>
                    <a:cs typeface="Arial" panose="020B0604020202020204" pitchFamily="34" charset="0"/>
                  </a:rPr>
                  <a:t>(20)</a:t>
                </a:r>
                <a:r>
                  <a:rPr lang="el-GR" sz="2400" b="1" dirty="0">
                    <a:latin typeface="Calibri" panose="020F0502020204030204" pitchFamily="34" charset="0"/>
                    <a:ea typeface="Calibri" panose="020F0502020204030204" pitchFamily="34" charset="0"/>
                    <a:cs typeface="Arial" panose="020B0604020202020204" pitchFamily="34" charset="0"/>
                  </a:rPr>
                  <a:t> </a:t>
                </a:r>
                <a:r>
                  <a:rPr lang="el-GR" sz="2400" b="1" dirty="0">
                    <a:effectLst/>
                    <a:latin typeface="Calibri" panose="020F0502020204030204" pitchFamily="34" charset="0"/>
                    <a:ea typeface="Calibri" panose="020F0502020204030204" pitchFamily="34" charset="0"/>
                    <a:cs typeface="Arial" panose="020B0604020202020204" pitchFamily="34" charset="0"/>
                  </a:rPr>
                  <a:t>ή </a:t>
                </a:r>
                <a:r>
                  <a:rPr lang="en-US" sz="2400" b="1" dirty="0">
                    <a:latin typeface="Calibri" panose="020F0502020204030204" pitchFamily="34" charset="0"/>
                    <a:ea typeface="Calibri" panose="020F0502020204030204" pitchFamily="34" charset="0"/>
                    <a:cs typeface="Arial" panose="020B0604020202020204" pitchFamily="34" charset="0"/>
                  </a:rPr>
                  <a:t>d</a:t>
                </a:r>
                <a:r>
                  <a:rPr lang="el-GR" sz="2400" b="1" baseline="-25000" dirty="0">
                    <a:latin typeface="Calibri" panose="020F0502020204030204" pitchFamily="34" charset="0"/>
                    <a:ea typeface="Calibri" panose="020F0502020204030204" pitchFamily="34" charset="0"/>
                    <a:cs typeface="Arial" panose="020B0604020202020204" pitchFamily="34" charset="0"/>
                  </a:rPr>
                  <a:t>20</a:t>
                </a:r>
                <a:r>
                  <a:rPr lang="el-GR" sz="2400" b="1" dirty="0">
                    <a:effectLst/>
                    <a:latin typeface="Calibri" panose="020F0502020204030204" pitchFamily="34" charset="0"/>
                    <a:ea typeface="Calibri" panose="020F0502020204030204" pitchFamily="34" charset="0"/>
                    <a:cs typeface="Arial" panose="020B0604020202020204" pitchFamily="34" charset="0"/>
                  </a:rPr>
                  <a:t> γλεύκους → Σ‰ →</a:t>
                </a:r>
                <a14:m>
                  <m:oMath xmlns:m="http://schemas.openxmlformats.org/officeDocument/2006/math">
                    <m:r>
                      <a:rPr lang="el-GR" sz="2400" b="1" i="1">
                        <a:effectLst/>
                        <a:latin typeface="Cambria Math" panose="02040503050406030204" pitchFamily="18" charset="0"/>
                        <a:ea typeface="Calibri" panose="020F0502020204030204" pitchFamily="34" charset="0"/>
                        <a:cs typeface="Arial" panose="020B0604020202020204" pitchFamily="34" charset="0"/>
                      </a:rPr>
                      <m:t> </m:t>
                    </m:r>
                    <m:f>
                      <m:fPr>
                        <m:ctrlPr>
                          <a:rPr lang="el-GR" sz="2400" b="1" i="1">
                            <a:effectLst/>
                            <a:latin typeface="Cambria Math" panose="02040503050406030204" pitchFamily="18" charset="0"/>
                            <a:ea typeface="Calibri" panose="020F0502020204030204" pitchFamily="34" charset="0"/>
                            <a:cs typeface="Arial" panose="020B0604020202020204" pitchFamily="34" charset="0"/>
                          </a:rPr>
                        </m:ctrlPr>
                      </m:fPr>
                      <m:num>
                        <m:r>
                          <a:rPr lang="el-GR" sz="2400" b="1" i="1">
                            <a:effectLst/>
                            <a:latin typeface="Cambria Math" panose="02040503050406030204" pitchFamily="18" charset="0"/>
                            <a:ea typeface="Calibri" panose="020F0502020204030204" pitchFamily="34" charset="0"/>
                            <a:cs typeface="Arial" panose="020B0604020202020204" pitchFamily="34" charset="0"/>
                          </a:rPr>
                          <m:t>𝜮</m:t>
                        </m:r>
                      </m:num>
                      <m:den>
                        <m:r>
                          <a:rPr lang="el-GR" sz="2400" b="1" i="1">
                            <a:effectLst/>
                            <a:latin typeface="Cambria Math" panose="02040503050406030204" pitchFamily="18" charset="0"/>
                            <a:ea typeface="Calibri" panose="020F0502020204030204" pitchFamily="34" charset="0"/>
                            <a:cs typeface="Arial" panose="020B0604020202020204" pitchFamily="34" charset="0"/>
                          </a:rPr>
                          <m:t>𝟏𝟕</m:t>
                        </m:r>
                      </m:den>
                    </m:f>
                  </m:oMath>
                </a14:m>
                <a:r>
                  <a:rPr lang="el-GR" sz="2400" b="1" dirty="0">
                    <a:effectLst/>
                    <a:latin typeface="Calibri" panose="020F0502020204030204" pitchFamily="34" charset="0"/>
                    <a:ea typeface="Times New Roman" panose="02020603050405020304" pitchFamily="18" charset="0"/>
                    <a:cs typeface="Arial" panose="020B0604020202020204" pitchFamily="34" charset="0"/>
                  </a:rPr>
                  <a:t> → % </a:t>
                </a:r>
                <a:r>
                  <a:rPr lang="en-US" sz="2400" b="1" dirty="0">
                    <a:effectLst/>
                    <a:latin typeface="Calibri" panose="020F0502020204030204" pitchFamily="34" charset="0"/>
                    <a:ea typeface="Times New Roman" panose="02020603050405020304" pitchFamily="18" charset="0"/>
                    <a:cs typeface="Arial" panose="020B0604020202020204" pitchFamily="34" charset="0"/>
                  </a:rPr>
                  <a:t>v</a:t>
                </a:r>
                <a:r>
                  <a:rPr lang="el-GR" sz="2400" b="1" dirty="0">
                    <a:effectLst/>
                    <a:latin typeface="Calibri" panose="020F0502020204030204" pitchFamily="34" charset="0"/>
                    <a:ea typeface="Times New Roman" panose="02020603050405020304" pitchFamily="18" charset="0"/>
                    <a:cs typeface="Arial" panose="020B0604020202020204" pitchFamily="34" charset="0"/>
                  </a:rPr>
                  <a:t>/</a:t>
                </a:r>
                <a:r>
                  <a:rPr lang="en-US" sz="2400" b="1" dirty="0">
                    <a:effectLst/>
                    <a:latin typeface="Calibri" panose="020F0502020204030204" pitchFamily="34" charset="0"/>
                    <a:ea typeface="Times New Roman" panose="02020603050405020304" pitchFamily="18" charset="0"/>
                    <a:cs typeface="Arial" panose="020B0604020202020204" pitchFamily="34" charset="0"/>
                  </a:rPr>
                  <a:t>v</a:t>
                </a:r>
                <a:r>
                  <a:rPr lang="el-GR" sz="2400" b="1" dirty="0">
                    <a:effectLst/>
                    <a:latin typeface="Calibri" panose="020F0502020204030204" pitchFamily="34" charset="0"/>
                    <a:ea typeface="Times New Roman" panose="02020603050405020304" pitchFamily="18" charset="0"/>
                    <a:cs typeface="Arial" panose="020B0604020202020204" pitchFamily="34" charset="0"/>
                  </a:rPr>
                  <a:t>   (ΔΑΤ)</a:t>
                </a:r>
              </a:p>
              <a:p>
                <a:pPr marL="0" indent="0">
                  <a:lnSpc>
                    <a:spcPct val="150000"/>
                  </a:lnSpc>
                  <a:buNone/>
                </a:pPr>
                <a:r>
                  <a:rPr lang="el-GR" sz="2400" dirty="0"/>
                  <a:t>Πρακτικά 1%vol παράγεται από τη ζύμωση 17g/l σακχάρων. </a:t>
                </a:r>
              </a:p>
              <a:p>
                <a:pPr marL="0" indent="0">
                  <a:lnSpc>
                    <a:spcPct val="150000"/>
                  </a:lnSpc>
                  <a:buNone/>
                </a:pPr>
                <a:endParaRPr lang="el-GR" sz="2400" dirty="0"/>
              </a:p>
            </p:txBody>
          </p:sp>
        </mc:Choice>
        <mc:Fallback xmlns="">
          <p:sp>
            <p:nvSpPr>
              <p:cNvPr id="3" name="Θέση περιεχομένου 2">
                <a:extLst>
                  <a:ext uri="{FF2B5EF4-FFF2-40B4-BE49-F238E27FC236}">
                    <a16:creationId xmlns:a16="http://schemas.microsoft.com/office/drawing/2014/main" id="{D0451134-7B79-44C3-A8E6-E5EF74DCED91}"/>
                  </a:ext>
                </a:extLst>
              </p:cNvPr>
              <p:cNvSpPr>
                <a:spLocks noGrp="1" noRot="1" noChangeAspect="1" noMove="1" noResize="1" noEditPoints="1" noAdjustHandles="1" noChangeArrowheads="1" noChangeShapeType="1" noTextEdit="1"/>
              </p:cNvSpPr>
              <p:nvPr>
                <p:ph idx="1"/>
              </p:nvPr>
            </p:nvSpPr>
            <p:spPr>
              <a:xfrm>
                <a:off x="1233996" y="1786269"/>
                <a:ext cx="10662082" cy="4898615"/>
              </a:xfrm>
              <a:blipFill>
                <a:blip r:embed="rId2"/>
                <a:stretch>
                  <a:fillRect l="-858" r="-1315"/>
                </a:stretch>
              </a:blipFill>
            </p:spPr>
            <p:txBody>
              <a:bodyPr/>
              <a:lstStyle/>
              <a:p>
                <a:r>
                  <a:rPr lang="el-GR">
                    <a:noFill/>
                  </a:rPr>
                  <a:t> </a:t>
                </a:r>
              </a:p>
            </p:txBody>
          </p:sp>
        </mc:Fallback>
      </mc:AlternateContent>
    </p:spTree>
    <p:extLst>
      <p:ext uri="{BB962C8B-B14F-4D97-AF65-F5344CB8AC3E}">
        <p14:creationId xmlns:p14="http://schemas.microsoft.com/office/powerpoint/2010/main" val="338487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n-US" b="1" dirty="0"/>
              <a:t> </a:t>
            </a:r>
            <a:r>
              <a:rPr lang="el-GR" b="1" dirty="0"/>
              <a:t>Δυναμικός αλκοολικός τίτλος ΔΑΤ</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42874" y="1786270"/>
            <a:ext cx="10821879" cy="4431650"/>
          </a:xfrm>
        </p:spPr>
        <p:txBody>
          <a:bodyPr anchor="t">
            <a:normAutofit/>
          </a:bodyPr>
          <a:lstStyle/>
          <a:p>
            <a:pPr marL="0" indent="0">
              <a:buNone/>
            </a:pPr>
            <a:r>
              <a:rPr lang="el-GR" sz="2400" dirty="0"/>
              <a:t> </a:t>
            </a:r>
            <a:r>
              <a:rPr lang="en-US" sz="2400" dirty="0"/>
              <a:t>1) </a:t>
            </a:r>
            <a:r>
              <a:rPr lang="el-GR" sz="2400" b="1" dirty="0"/>
              <a:t>Υπολογισμός των σακχάρων του γλεύκους με χρήση αραιομέτρου Baumé</a:t>
            </a:r>
          </a:p>
          <a:p>
            <a:pPr marL="0" indent="0">
              <a:lnSpc>
                <a:spcPct val="150000"/>
              </a:lnSpc>
              <a:buNone/>
            </a:pPr>
            <a:r>
              <a:rPr lang="el-GR" sz="2400" b="1" dirty="0"/>
              <a:t>Αραιόμετρο Baume</a:t>
            </a:r>
            <a:r>
              <a:rPr lang="el-GR" sz="2400" dirty="0"/>
              <a:t>: χρησιμοποιείται για τον προσδιορισμό γλεύκους πυκνότητας  μεγαλύτερης του νερού. Δεν έχει μονάδες και δίνει μια γρήγορη   προσέγγιση -εκτίμηση του ΔΑΤ (Δυναμικός Αλκοολικός Τίτλος του γλεύκους). Είναι  βαθμονομημένο να δείχνει 0 στο απεσταγμένο νερό και 66 σε πυκνό διάλυμα θειικού οξέος. Οι ενδιάμεσες τιμές έχουν χωριστεί ανά δέκατο της μονάδας, σε 66 ίσα μέρη. Έτσι έχουμε όργανα με κλίμακες 0- 10 ,10 – 20, 20 – 30 </a:t>
            </a:r>
            <a:r>
              <a:rPr lang="el-GR" sz="2400" dirty="0" err="1"/>
              <a:t>κ.ο.κ</a:t>
            </a:r>
            <a:r>
              <a:rPr lang="el-GR" sz="2400" dirty="0"/>
              <a:t> . (θερμοκρασία αναφοράς 20  ).</a:t>
            </a:r>
            <a:endParaRPr lang="en-US" sz="2400" dirty="0"/>
          </a:p>
        </p:txBody>
      </p:sp>
    </p:spTree>
    <p:extLst>
      <p:ext uri="{BB962C8B-B14F-4D97-AF65-F5344CB8AC3E}">
        <p14:creationId xmlns:p14="http://schemas.microsoft.com/office/powerpoint/2010/main" val="79590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400" b="1" i="0" u="none" strike="noStrike" kern="1200" cap="none" spc="0" normalizeH="0" baseline="0" noProof="0" dirty="0">
                <a:ln>
                  <a:noFill/>
                </a:ln>
                <a:solidFill>
                  <a:prstClr val="black"/>
                </a:solidFill>
                <a:effectLst/>
                <a:uLnTx/>
                <a:uFillTx/>
                <a:latin typeface="Calibri Light" panose="020F0302020204030204"/>
                <a:ea typeface="+mj-ea"/>
                <a:cs typeface="+mj-cs"/>
              </a:rPr>
              <a:t>Δυναμικός αλκοολικός τίτλος ΔΑΤ</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62975" y="1920240"/>
            <a:ext cx="10848512" cy="4297680"/>
          </a:xfrm>
        </p:spPr>
        <p:txBody>
          <a:bodyPr anchor="t">
            <a:normAutofit/>
          </a:bodyPr>
          <a:lstStyle/>
          <a:p>
            <a:pPr marL="0" marR="0">
              <a:lnSpc>
                <a:spcPct val="107000"/>
              </a:lnSpc>
              <a:spcBef>
                <a:spcPts val="0"/>
              </a:spcBef>
              <a:spcAft>
                <a:spcPts val="800"/>
              </a:spcAft>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Υπολογισμός των σακχάρων του γλεύκους με χρήση</a:t>
            </a:r>
            <a:r>
              <a:rPr lang="el-GR"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Αραιόμετρο </a:t>
            </a:r>
            <a:r>
              <a:rPr lang="en-US"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Gay</a:t>
            </a:r>
            <a:r>
              <a:rPr lang="el-GR"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24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Lussac</a:t>
            </a:r>
            <a:r>
              <a:rPr lang="el-GR"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(για πυκνότητες μεγαλύτερες της πυκνότητας του νερού )</a:t>
            </a:r>
            <a:endParaRPr lang="el-GR"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Arial" panose="020B0604020202020204" pitchFamily="34" charset="0"/>
              </a:rPr>
              <a:t>Είναι όργανο το οποίο μετράει απόλυτη πυκνότητα ή σχετική πυκνότητα με θερμοκρασία αναφοράς τους 20 .</a:t>
            </a:r>
          </a:p>
          <a:p>
            <a:pPr marL="0" indent="0">
              <a:buNone/>
            </a:pPr>
            <a:r>
              <a:rPr lang="el-GR" sz="2400" dirty="0"/>
              <a:t>Η πυκνότητα συνδέεται με την σακχαροπεριεκτικότητα ενός υδατικού διαλύματος (γλεύκος): </a:t>
            </a:r>
          </a:p>
          <a:p>
            <a:pPr marL="0" indent="0">
              <a:buNone/>
            </a:pPr>
            <a:r>
              <a:rPr lang="el-GR" sz="2400" dirty="0"/>
              <a:t>Σ (‰) = ⌊2666,67 × ( d20/20 – 1 ) ⌋ -  α </a:t>
            </a:r>
          </a:p>
          <a:p>
            <a:pPr marL="0" indent="0">
              <a:buNone/>
            </a:pPr>
            <a:r>
              <a:rPr lang="el-GR" sz="2400" dirty="0"/>
              <a:t>Όπου α ( ‰ ) είναι το  μη ανάγον στερεό υπόλειμμα του γλεύκους</a:t>
            </a:r>
          </a:p>
          <a:p>
            <a:pPr marL="0" indent="0">
              <a:buNone/>
            </a:pPr>
            <a:endParaRPr lang="el-GR" sz="2400" dirty="0"/>
          </a:p>
        </p:txBody>
      </p:sp>
    </p:spTree>
    <p:extLst>
      <p:ext uri="{BB962C8B-B14F-4D97-AF65-F5344CB8AC3E}">
        <p14:creationId xmlns:p14="http://schemas.microsoft.com/office/powerpoint/2010/main" val="41737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400" b="1" i="0" u="none" strike="noStrike" kern="1200" cap="none" spc="0" normalizeH="0" baseline="0" noProof="0" dirty="0">
                <a:ln>
                  <a:noFill/>
                </a:ln>
                <a:solidFill>
                  <a:prstClr val="black"/>
                </a:solidFill>
                <a:effectLst/>
                <a:uLnTx/>
                <a:uFillTx/>
                <a:latin typeface="Calibri Light" panose="020F0302020204030204"/>
                <a:ea typeface="+mj-ea"/>
                <a:cs typeface="+mj-cs"/>
              </a:rPr>
              <a:t>Δυναμικός αλκοολικός τίτλος ΔΑΤ</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331650" y="1786270"/>
            <a:ext cx="10156055" cy="4431650"/>
          </a:xfrm>
        </p:spPr>
        <p:txBody>
          <a:bodyPr anchor="t">
            <a:normAutofit/>
          </a:bodyPr>
          <a:lstStyle/>
          <a:p>
            <a:pPr marL="0" indent="0">
              <a:buNone/>
            </a:pPr>
            <a:r>
              <a:rPr lang="el-GR" sz="2400" b="1" dirty="0"/>
              <a:t>Υπολογισμός των σακχάρων του γλεύκους με χρήση διαθλασιμέτρου</a:t>
            </a:r>
          </a:p>
          <a:p>
            <a:pPr marL="0" indent="0" algn="ctr">
              <a:buNone/>
            </a:pPr>
            <a:r>
              <a:rPr lang="el-GR" sz="2400" b="1" dirty="0"/>
              <a:t>               Βαθμοί   </a:t>
            </a:r>
            <a:r>
              <a:rPr lang="en-US" sz="2400" b="1" dirty="0"/>
              <a:t>Brix</a:t>
            </a:r>
            <a:endParaRPr lang="el-GR" sz="2400" b="1" dirty="0"/>
          </a:p>
          <a:p>
            <a:pPr marL="0" indent="0">
              <a:lnSpc>
                <a:spcPct val="150000"/>
              </a:lnSpc>
              <a:buNone/>
            </a:pPr>
            <a:r>
              <a:rPr lang="el-GR" sz="2400" dirty="0"/>
              <a:t>1 ° </a:t>
            </a:r>
            <a:r>
              <a:rPr lang="el-GR" sz="2400" dirty="0" err="1"/>
              <a:t>Brix</a:t>
            </a:r>
            <a:r>
              <a:rPr lang="el-GR" sz="2400" dirty="0"/>
              <a:t> = 1 g ζάχαρης ανά 100 g διαλύματος</a:t>
            </a:r>
          </a:p>
          <a:p>
            <a:pPr marL="0" indent="0">
              <a:lnSpc>
                <a:spcPct val="150000"/>
              </a:lnSpc>
              <a:buNone/>
            </a:pPr>
            <a:r>
              <a:rPr lang="el-GR" sz="2400" dirty="0"/>
              <a:t>Το διαθλασίμετρο μετρά το σύνολο  των διαλυτών στερεών (90-94% σάκχαρα ). Δεν είναι αναλυτική τεχνική, δίνει μόνο εκτίμηση του ποσού της ζάχαρης</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n= a+b</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1</a:t>
            </a:r>
            <a:r>
              <a:rPr lang="en-US" sz="2400" dirty="0">
                <a:effectLst/>
                <a:latin typeface="Calibri" panose="020F0502020204030204" pitchFamily="34" charset="0"/>
                <a:ea typeface="Calibri" panose="020F0502020204030204" pitchFamily="34" charset="0"/>
                <a:cs typeface="Arial" panose="020B0604020202020204" pitchFamily="34" charset="0"/>
              </a:rPr>
              <a:t>X</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1</a:t>
            </a:r>
            <a:r>
              <a:rPr lang="en-US" sz="2400" dirty="0">
                <a:effectLst/>
                <a:latin typeface="Calibri" panose="020F0502020204030204" pitchFamily="34" charset="0"/>
                <a:ea typeface="Calibri" panose="020F0502020204030204" pitchFamily="34" charset="0"/>
                <a:cs typeface="Arial" panose="020B0604020202020204" pitchFamily="34" charset="0"/>
              </a:rPr>
              <a:t> + b</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2</a:t>
            </a:r>
            <a:r>
              <a:rPr lang="en-US" sz="2400" dirty="0">
                <a:effectLst/>
                <a:latin typeface="Calibri" panose="020F0502020204030204" pitchFamily="34" charset="0"/>
                <a:ea typeface="Calibri" panose="020F0502020204030204" pitchFamily="34" charset="0"/>
                <a:cs typeface="Arial" panose="020B0604020202020204" pitchFamily="34" charset="0"/>
              </a:rPr>
              <a:t>X</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2</a:t>
            </a:r>
            <a:r>
              <a:rPr lang="en-US" sz="2400" dirty="0">
                <a:effectLst/>
                <a:latin typeface="Calibri" panose="020F0502020204030204" pitchFamily="34" charset="0"/>
                <a:ea typeface="Calibri" panose="020F0502020204030204" pitchFamily="34" charset="0"/>
                <a:cs typeface="Arial" panose="020B0604020202020204" pitchFamily="34" charset="0"/>
              </a:rPr>
              <a:t>+b</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3</a:t>
            </a:r>
            <a:r>
              <a:rPr lang="en-US" sz="2400" dirty="0">
                <a:effectLst/>
                <a:latin typeface="Calibri" panose="020F0502020204030204" pitchFamily="34" charset="0"/>
                <a:ea typeface="Calibri" panose="020F0502020204030204" pitchFamily="34" charset="0"/>
                <a:cs typeface="Arial" panose="020B0604020202020204" pitchFamily="34" charset="0"/>
              </a:rPr>
              <a:t>X</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3</a:t>
            </a:r>
            <a:r>
              <a:rPr lang="en-US" sz="2400" dirty="0">
                <a:effectLst/>
                <a:latin typeface="Calibri" panose="020F0502020204030204" pitchFamily="34" charset="0"/>
                <a:ea typeface="Calibri" panose="020F0502020204030204" pitchFamily="34" charset="0"/>
                <a:cs typeface="Arial" panose="020B0604020202020204" pitchFamily="34" charset="0"/>
              </a:rPr>
              <a:t>+…..+</a:t>
            </a:r>
            <a:r>
              <a:rPr lang="en-US" sz="2400" dirty="0" err="1">
                <a:effectLst/>
                <a:latin typeface="Calibri" panose="020F0502020204030204" pitchFamily="34" charset="0"/>
                <a:ea typeface="Calibri" panose="020F0502020204030204" pitchFamily="34" charset="0"/>
                <a:cs typeface="Arial" panose="020B0604020202020204" pitchFamily="34" charset="0"/>
              </a:rPr>
              <a:t>b</a:t>
            </a:r>
            <a:r>
              <a:rPr lang="en-US" sz="2400" baseline="-25000" dirty="0" err="1">
                <a:effectLst/>
                <a:latin typeface="Calibri" panose="020F0502020204030204" pitchFamily="34" charset="0"/>
                <a:ea typeface="Calibri" panose="020F0502020204030204" pitchFamily="34" charset="0"/>
                <a:cs typeface="Arial" panose="020B0604020202020204" pitchFamily="34" charset="0"/>
              </a:rPr>
              <a:t>k</a:t>
            </a:r>
            <a:r>
              <a:rPr lang="en-US" sz="2400" dirty="0" err="1">
                <a:effectLst/>
                <a:latin typeface="Calibri" panose="020F0502020204030204" pitchFamily="34" charset="0"/>
                <a:ea typeface="Calibri" panose="020F0502020204030204" pitchFamily="34" charset="0"/>
                <a:cs typeface="Arial" panose="020B0604020202020204" pitchFamily="34" charset="0"/>
              </a:rPr>
              <a:t>X</a:t>
            </a:r>
            <a:r>
              <a:rPr lang="en-US" sz="2400" baseline="-25000" dirty="0" err="1">
                <a:effectLst/>
                <a:latin typeface="Calibri" panose="020F0502020204030204" pitchFamily="34" charset="0"/>
                <a:ea typeface="Calibri" panose="020F0502020204030204" pitchFamily="34" charset="0"/>
                <a:cs typeface="Arial" panose="020B0604020202020204" pitchFamily="34" charset="0"/>
              </a:rPr>
              <a:t>k</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endParaRPr lang="el-GR" sz="2400" dirty="0"/>
          </a:p>
        </p:txBody>
      </p:sp>
    </p:spTree>
    <p:extLst>
      <p:ext uri="{BB962C8B-B14F-4D97-AF65-F5344CB8AC3E}">
        <p14:creationId xmlns:p14="http://schemas.microsoft.com/office/powerpoint/2010/main" val="200163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4400" b="1" kern="1200">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Τα οξέα του κρασιού</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333500" y="1786270"/>
            <a:ext cx="10534649" cy="4911092"/>
          </a:xfrm>
        </p:spPr>
        <p:txBody>
          <a:bodyPr anchor="t">
            <a:normAutofit/>
          </a:bodyPr>
          <a:lstStyle/>
          <a:p>
            <a:pPr marL="0" marR="0">
              <a:lnSpc>
                <a:spcPct val="107000"/>
              </a:lnSpc>
              <a:spcBef>
                <a:spcPts val="0"/>
              </a:spcBef>
              <a:spcAft>
                <a:spcPts val="800"/>
              </a:spcAft>
            </a:pPr>
            <a:r>
              <a:rPr lang="el-GR" sz="2400" b="1" dirty="0">
                <a:effectLst/>
                <a:latin typeface="Calibri" panose="020F0502020204030204" pitchFamily="34" charset="0"/>
                <a:ea typeface="Calibri" panose="020F0502020204030204" pitchFamily="34" charset="0"/>
                <a:cs typeface="Arial" panose="020B0604020202020204" pitchFamily="34" charset="0"/>
              </a:rPr>
              <a:t>Το κρασί περιέχει έξι διαφορετικά οξέα</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Arial" panose="020B0604020202020204" pitchFamily="34" charset="0"/>
              </a:rPr>
              <a:t>Τρία από σταφύλια (τρυγικό, μηλικό και κιτρικό)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1) </a:t>
            </a:r>
            <a:r>
              <a:rPr lang="el-GR" sz="2400" dirty="0">
                <a:effectLst/>
                <a:latin typeface="Calibri" panose="020F0502020204030204" pitchFamily="34" charset="0"/>
                <a:ea typeface="Calibri" panose="020F0502020204030204" pitchFamily="34" charset="0"/>
                <a:cs typeface="Arial" panose="020B0604020202020204" pitchFamily="34" charset="0"/>
              </a:rPr>
              <a:t>Τρυγικό οξύ ( </a:t>
            </a:r>
            <a:r>
              <a:rPr lang="en-US" sz="1800" b="0" i="0" dirty="0">
                <a:solidFill>
                  <a:srgbClr val="202122"/>
                </a:solidFill>
                <a:effectLst/>
                <a:latin typeface="Arial" panose="020B0604020202020204" pitchFamily="34" charset="0"/>
              </a:rPr>
              <a:t>C</a:t>
            </a:r>
            <a:r>
              <a:rPr lang="en-US" sz="1800" b="0" i="0" baseline="-25000" dirty="0">
                <a:solidFill>
                  <a:srgbClr val="202122"/>
                </a:solidFill>
                <a:effectLst/>
                <a:latin typeface="Arial" panose="020B0604020202020204" pitchFamily="34" charset="0"/>
              </a:rPr>
              <a:t>4</a:t>
            </a:r>
            <a:r>
              <a:rPr lang="en-US" sz="1800" b="0" i="0" dirty="0">
                <a:solidFill>
                  <a:srgbClr val="202122"/>
                </a:solidFill>
                <a:effectLst/>
                <a:latin typeface="Arial" panose="020B0604020202020204" pitchFamily="34" charset="0"/>
              </a:rPr>
              <a:t>H</a:t>
            </a:r>
            <a:r>
              <a:rPr lang="en-US" sz="1800" b="0" i="0" baseline="-25000" dirty="0">
                <a:solidFill>
                  <a:srgbClr val="202122"/>
                </a:solidFill>
                <a:effectLst/>
                <a:latin typeface="Arial" panose="020B0604020202020204" pitchFamily="34" charset="0"/>
              </a:rPr>
              <a:t>6</a:t>
            </a:r>
            <a:r>
              <a:rPr lang="en-US" sz="1800" b="0" i="0" dirty="0">
                <a:solidFill>
                  <a:srgbClr val="202122"/>
                </a:solidFill>
                <a:effectLst/>
                <a:latin typeface="Arial" panose="020B0604020202020204" pitchFamily="34" charset="0"/>
              </a:rPr>
              <a:t>O</a:t>
            </a:r>
            <a:r>
              <a:rPr lang="en-US" sz="1800" b="0" i="0" baseline="-25000" dirty="0">
                <a:solidFill>
                  <a:srgbClr val="202122"/>
                </a:solidFill>
                <a:effectLst/>
                <a:latin typeface="Arial" panose="020B0604020202020204" pitchFamily="34" charset="0"/>
              </a:rPr>
              <a:t>6</a:t>
            </a:r>
            <a:r>
              <a:rPr lang="el-GR" sz="1800" b="0" i="0" baseline="-25000" dirty="0">
                <a:solidFill>
                  <a:srgbClr val="202122"/>
                </a:solidFill>
                <a:effectLst/>
                <a:latin typeface="Arial" panose="020B0604020202020204" pitchFamily="34" charset="0"/>
              </a:rPr>
              <a:t> </a:t>
            </a:r>
            <a:r>
              <a:rPr lang="el-GR" sz="2400" dirty="0">
                <a:effectLst/>
                <a:latin typeface="Calibri" panose="020F0502020204030204" pitchFamily="34" charset="0"/>
                <a:ea typeface="Calibri" panose="020F0502020204030204" pitchFamily="34" charset="0"/>
                <a:cs typeface="Arial" panose="020B0604020202020204" pitchFamily="34" charset="0"/>
              </a:rPr>
              <a:t> )  2,3-διυδροξυ-ηλεκτρικό οξύ</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Arial" panose="020B0604020202020204" pitchFamily="34" charset="0"/>
              </a:rPr>
              <a:t>HOOC-CH(OH)-CH(OH)-COOH</a:t>
            </a:r>
            <a:r>
              <a:rPr lang="el-GR" sz="24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Arial" panose="020B0604020202020204" pitchFamily="34" charset="0"/>
              </a:rPr>
              <a:t>pK1= 3,04, pK2= 4,34</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Arial" panose="020B0604020202020204" pitchFamily="34" charset="0"/>
              </a:rPr>
              <a:t>2) </a:t>
            </a:r>
            <a:r>
              <a:rPr lang="el-GR" sz="2400" dirty="0">
                <a:latin typeface="Calibri" panose="020F0502020204030204" pitchFamily="34" charset="0"/>
                <a:ea typeface="Calibri" panose="020F0502020204030204" pitchFamily="34" charset="0"/>
                <a:cs typeface="Arial" panose="020B0604020202020204" pitchFamily="34" charset="0"/>
              </a:rPr>
              <a:t>Μηλικό οξύ   </a:t>
            </a:r>
            <a:r>
              <a:rPr kumimoji="0" lang="en-U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C</a:t>
            </a:r>
            <a:r>
              <a:rPr kumimoji="0" lang="en-US" sz="1800" b="0" i="0" u="none" strike="noStrike" kern="1200" cap="none" spc="0" normalizeH="0" baseline="-25000" noProof="0" dirty="0">
                <a:ln>
                  <a:noFill/>
                </a:ln>
                <a:solidFill>
                  <a:srgbClr val="202122"/>
                </a:solidFill>
                <a:effectLst/>
                <a:uLnTx/>
                <a:uFillTx/>
                <a:latin typeface="Arial" panose="020B0604020202020204" pitchFamily="34" charset="0"/>
                <a:ea typeface="+mn-ea"/>
                <a:cs typeface="+mn-cs"/>
              </a:rPr>
              <a:t>4</a:t>
            </a:r>
            <a:r>
              <a:rPr kumimoji="0" lang="en-U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H</a:t>
            </a:r>
            <a:r>
              <a:rPr kumimoji="0" lang="en-US" sz="1800" b="0" i="0" u="none" strike="noStrike" kern="1200" cap="none" spc="0" normalizeH="0" baseline="-25000" noProof="0" dirty="0">
                <a:ln>
                  <a:noFill/>
                </a:ln>
                <a:solidFill>
                  <a:srgbClr val="202122"/>
                </a:solidFill>
                <a:effectLst/>
                <a:uLnTx/>
                <a:uFillTx/>
                <a:latin typeface="Arial" panose="020B0604020202020204" pitchFamily="34" charset="0"/>
                <a:ea typeface="+mn-ea"/>
                <a:cs typeface="+mn-cs"/>
              </a:rPr>
              <a:t>6</a:t>
            </a:r>
            <a:r>
              <a:rPr kumimoji="0" lang="en-U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O</a:t>
            </a:r>
            <a:r>
              <a:rPr lang="el-GR" sz="1800" baseline="-25000" dirty="0">
                <a:solidFill>
                  <a:srgbClr val="202122"/>
                </a:solidFill>
                <a:latin typeface="Arial" panose="020B0604020202020204" pitchFamily="34" charset="0"/>
              </a:rPr>
              <a:t>5</a:t>
            </a:r>
            <a:endParaRPr lang="el-GR" sz="1600" baseline="-25000" dirty="0">
              <a:solidFill>
                <a:srgbClr val="202122"/>
              </a:solidFill>
              <a:latin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HOOC-CH</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-CH(OH)-COOH</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None/>
              <a:tabLst/>
              <a:defRPr/>
            </a:pPr>
            <a:r>
              <a:rPr kumimoji="0" lang="el-GR"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Υδροξυ</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l-GR"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βουτανοδιοϊκό</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οξύ</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Arial" panose="020B0604020202020204" pitchFamily="34" charset="0"/>
              </a:rPr>
              <a:t>pK1= 3,46, pK2= 5,10</a:t>
            </a:r>
          </a:p>
          <a:p>
            <a:pPr marL="0" marR="0" indent="0">
              <a:lnSpc>
                <a:spcPct val="107000"/>
              </a:lnSpc>
              <a:spcBef>
                <a:spcPts val="0"/>
              </a:spcBef>
              <a:spcAft>
                <a:spcPts val="800"/>
              </a:spcAft>
              <a:buNone/>
            </a:pPr>
            <a:endParaRPr lang="el-GR" sz="2400" dirty="0">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l-GR" sz="2400" dirty="0"/>
          </a:p>
        </p:txBody>
      </p:sp>
      <p:pic>
        <p:nvPicPr>
          <p:cNvPr id="7" name="Εικόνα 6">
            <a:extLst>
              <a:ext uri="{FF2B5EF4-FFF2-40B4-BE49-F238E27FC236}">
                <a16:creationId xmlns:a16="http://schemas.microsoft.com/office/drawing/2014/main" id="{BEBF001F-5B20-43D5-9466-3E0E86DF3BF3}"/>
              </a:ext>
            </a:extLst>
          </p:cNvPr>
          <p:cNvPicPr>
            <a:picLocks noChangeAspect="1"/>
          </p:cNvPicPr>
          <p:nvPr/>
        </p:nvPicPr>
        <p:blipFill>
          <a:blip r:embed="rId2"/>
          <a:stretch>
            <a:fillRect/>
          </a:stretch>
        </p:blipFill>
        <p:spPr>
          <a:xfrm>
            <a:off x="6972973" y="4670542"/>
            <a:ext cx="2415469" cy="1280160"/>
          </a:xfrm>
          <a:prstGeom prst="rect">
            <a:avLst/>
          </a:prstGeom>
        </p:spPr>
      </p:pic>
      <p:pic>
        <p:nvPicPr>
          <p:cNvPr id="11" name="Εικόνα 10">
            <a:extLst>
              <a:ext uri="{FF2B5EF4-FFF2-40B4-BE49-F238E27FC236}">
                <a16:creationId xmlns:a16="http://schemas.microsoft.com/office/drawing/2014/main" id="{E404C6DA-644A-4053-9A16-224764E4F5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55801" y="2157940"/>
            <a:ext cx="2804160" cy="1630680"/>
          </a:xfrm>
          <a:prstGeom prst="rect">
            <a:avLst/>
          </a:prstGeom>
          <a:noFill/>
          <a:ln>
            <a:noFill/>
          </a:ln>
        </p:spPr>
      </p:pic>
    </p:spTree>
    <p:extLst>
      <p:ext uri="{BB962C8B-B14F-4D97-AF65-F5344CB8AC3E}">
        <p14:creationId xmlns:p14="http://schemas.microsoft.com/office/powerpoint/2010/main" val="87490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Τα οξέα του κρασιού</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71852" y="1691640"/>
            <a:ext cx="10085033" cy="5260990"/>
          </a:xfrm>
        </p:spPr>
        <p:txBody>
          <a:bodyPr anchor="t">
            <a:normAutofit/>
          </a:bodyPr>
          <a:lstStyle/>
          <a:p>
            <a:pPr marL="0" indent="0">
              <a:buNone/>
            </a:pPr>
            <a:endParaRPr lang="en-US" sz="2400" dirty="0"/>
          </a:p>
          <a:p>
            <a:pPr marL="0" indent="0">
              <a:buNone/>
            </a:pPr>
            <a:r>
              <a:rPr lang="el-GR" sz="2400" dirty="0"/>
              <a:t>3) </a:t>
            </a:r>
            <a:r>
              <a:rPr lang="el-GR" dirty="0"/>
              <a:t>Κιτρικό οξύ</a:t>
            </a:r>
            <a:r>
              <a:rPr lang="en-US" dirty="0"/>
              <a:t> </a:t>
            </a:r>
            <a:r>
              <a:rPr lang="el-GR" dirty="0"/>
              <a:t> </a:t>
            </a:r>
            <a:r>
              <a:rPr lang="en-US" dirty="0"/>
              <a:t>  </a:t>
            </a:r>
            <a:r>
              <a:rPr lang="en-US" sz="1800" b="0" i="0" dirty="0">
                <a:solidFill>
                  <a:srgbClr val="202122"/>
                </a:solidFill>
                <a:effectLst/>
                <a:latin typeface="Arial" panose="020B0604020202020204" pitchFamily="34" charset="0"/>
              </a:rPr>
              <a:t>C</a:t>
            </a:r>
            <a:r>
              <a:rPr lang="en-US" sz="1800" b="0" i="0" baseline="-25000" dirty="0">
                <a:solidFill>
                  <a:srgbClr val="202122"/>
                </a:solidFill>
                <a:effectLst/>
                <a:latin typeface="Arial" panose="020B0604020202020204" pitchFamily="34" charset="0"/>
              </a:rPr>
              <a:t>6</a:t>
            </a:r>
            <a:r>
              <a:rPr lang="en-US" sz="1800" b="0" i="0" dirty="0">
                <a:solidFill>
                  <a:srgbClr val="202122"/>
                </a:solidFill>
                <a:effectLst/>
                <a:latin typeface="Arial" panose="020B0604020202020204" pitchFamily="34" charset="0"/>
              </a:rPr>
              <a:t>H</a:t>
            </a:r>
            <a:r>
              <a:rPr lang="en-US" sz="1800" b="0" i="0" baseline="-25000" dirty="0">
                <a:solidFill>
                  <a:srgbClr val="202122"/>
                </a:solidFill>
                <a:effectLst/>
                <a:latin typeface="Arial" panose="020B0604020202020204" pitchFamily="34" charset="0"/>
              </a:rPr>
              <a:t>8</a:t>
            </a:r>
            <a:r>
              <a:rPr lang="en-US" sz="1800" b="0" i="0" dirty="0">
                <a:solidFill>
                  <a:srgbClr val="202122"/>
                </a:solidFill>
                <a:effectLst/>
                <a:latin typeface="Arial" panose="020B0604020202020204" pitchFamily="34" charset="0"/>
              </a:rPr>
              <a:t>O</a:t>
            </a:r>
            <a:r>
              <a:rPr lang="en-US" sz="1800" b="0" i="0" baseline="-25000" dirty="0">
                <a:solidFill>
                  <a:srgbClr val="202122"/>
                </a:solidFill>
                <a:effectLst/>
                <a:latin typeface="Arial" panose="020B0604020202020204" pitchFamily="34" charset="0"/>
              </a:rPr>
              <a:t>7   </a:t>
            </a:r>
          </a:p>
          <a:p>
            <a:pPr marL="0" marR="0" indent="0">
              <a:lnSpc>
                <a:spcPct val="90000"/>
              </a:lnSpc>
              <a:spcBef>
                <a:spcPts val="1000"/>
              </a:spcBef>
              <a:spcAft>
                <a:spcPts val="0"/>
              </a:spcAft>
              <a:buNone/>
            </a:pPr>
            <a:r>
              <a:rPr lang="el-GR"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COOH-CH</a:t>
            </a:r>
            <a:r>
              <a:rPr lang="en-US" sz="2400" kern="1200" baseline="-25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-C(COOH)OH-CH</a:t>
            </a:r>
            <a:r>
              <a:rPr lang="en-US" sz="2400" kern="1200" baseline="-25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-COOH</a:t>
            </a: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2400" dirty="0"/>
              <a:t>pK1= 3</a:t>
            </a:r>
            <a:r>
              <a:rPr lang="el-GR" sz="2400" dirty="0"/>
              <a:t>.</a:t>
            </a:r>
            <a:r>
              <a:rPr lang="en-US" sz="2400" dirty="0"/>
              <a:t>46, pK2= 4</a:t>
            </a:r>
            <a:r>
              <a:rPr lang="el-GR" sz="2400" dirty="0"/>
              <a:t>.</a:t>
            </a:r>
            <a:r>
              <a:rPr lang="en-US" sz="2400" dirty="0"/>
              <a:t>76, pK3= 6</a:t>
            </a:r>
            <a:r>
              <a:rPr lang="el-GR" sz="2400" dirty="0"/>
              <a:t>.</a:t>
            </a:r>
            <a:r>
              <a:rPr lang="en-US" sz="2400" dirty="0"/>
              <a:t>4</a:t>
            </a:r>
            <a:endParaRPr lang="el-GR" sz="2400" dirty="0"/>
          </a:p>
          <a:p>
            <a:pPr marL="0" indent="0">
              <a:buNone/>
            </a:pPr>
            <a:endParaRPr lang="en-US" sz="2400" b="1" dirty="0"/>
          </a:p>
          <a:p>
            <a:pPr marL="0" indent="0">
              <a:buNone/>
            </a:pPr>
            <a:r>
              <a:rPr lang="el-GR" sz="2400" b="1" dirty="0"/>
              <a:t>Τρία οξέα είναι προϊόντα </a:t>
            </a:r>
            <a:r>
              <a:rPr lang="el-GR" sz="2400" dirty="0"/>
              <a:t>κατά την αλκοολική ζύμωση ή μηλογαλακτική               </a:t>
            </a:r>
          </a:p>
          <a:p>
            <a:pPr marL="0" indent="0">
              <a:buNone/>
            </a:pPr>
            <a:r>
              <a:rPr lang="el-GR" sz="2400" dirty="0"/>
              <a:t>1) Οξικό  οξύ  </a:t>
            </a:r>
            <a:r>
              <a:rPr lang="en-US" sz="2400" dirty="0"/>
              <a:t>Pk= 4</a:t>
            </a:r>
            <a:r>
              <a:rPr lang="el-GR" sz="2400" dirty="0"/>
              <a:t>.</a:t>
            </a:r>
            <a:r>
              <a:rPr lang="en-US" sz="2400" dirty="0"/>
              <a:t>74</a:t>
            </a:r>
            <a:endParaRPr lang="el-GR" sz="2400" dirty="0"/>
          </a:p>
          <a:p>
            <a:pPr marL="0" indent="0">
              <a:buNone/>
            </a:pPr>
            <a:r>
              <a:rPr lang="el-GR" sz="2400" dirty="0"/>
              <a:t>                                                                             </a:t>
            </a:r>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p:txBody>
      </p:sp>
      <p:pic>
        <p:nvPicPr>
          <p:cNvPr id="7" name="Εικόνα 6">
            <a:extLst>
              <a:ext uri="{FF2B5EF4-FFF2-40B4-BE49-F238E27FC236}">
                <a16:creationId xmlns:a16="http://schemas.microsoft.com/office/drawing/2014/main" id="{4137A16F-4FFB-4C6D-92A9-0E2355BFE2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14368" y="1962890"/>
            <a:ext cx="3845490" cy="1554480"/>
          </a:xfrm>
          <a:prstGeom prst="rect">
            <a:avLst/>
          </a:prstGeom>
          <a:noFill/>
          <a:ln>
            <a:noFill/>
          </a:ln>
        </p:spPr>
      </p:pic>
      <p:pic>
        <p:nvPicPr>
          <p:cNvPr id="4" name="Εικόνα 3">
            <a:extLst>
              <a:ext uri="{FF2B5EF4-FFF2-40B4-BE49-F238E27FC236}">
                <a16:creationId xmlns:a16="http://schemas.microsoft.com/office/drawing/2014/main" id="{2140C088-F276-43E5-B524-85492DF30D3A}"/>
              </a:ext>
            </a:extLst>
          </p:cNvPr>
          <p:cNvPicPr>
            <a:picLocks noChangeAspect="1"/>
          </p:cNvPicPr>
          <p:nvPr/>
        </p:nvPicPr>
        <p:blipFill>
          <a:blip r:embed="rId3"/>
          <a:stretch>
            <a:fillRect/>
          </a:stretch>
        </p:blipFill>
        <p:spPr>
          <a:xfrm>
            <a:off x="4634468" y="5000626"/>
            <a:ext cx="2524125" cy="1238250"/>
          </a:xfrm>
          <a:prstGeom prst="rect">
            <a:avLst/>
          </a:prstGeom>
        </p:spPr>
      </p:pic>
    </p:spTree>
    <p:extLst>
      <p:ext uri="{BB962C8B-B14F-4D97-AF65-F5344CB8AC3E}">
        <p14:creationId xmlns:p14="http://schemas.microsoft.com/office/powerpoint/2010/main" val="28354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400" b="1" i="0" u="none" strike="noStrike" kern="1200" cap="none" spc="0" normalizeH="0" baseline="0" noProof="0" dirty="0">
                <a:ln>
                  <a:noFill/>
                </a:ln>
                <a:solidFill>
                  <a:prstClr val="black"/>
                </a:solidFill>
                <a:effectLst/>
                <a:uLnTx/>
                <a:uFillTx/>
                <a:latin typeface="Calibri Light" panose="020F0302020204030204"/>
                <a:ea typeface="+mj-ea"/>
                <a:cs typeface="+mj-cs"/>
              </a:rPr>
              <a:t>Τα οξέα του κρασιού</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19200" y="1786269"/>
            <a:ext cx="10829925" cy="4947905"/>
          </a:xfrm>
        </p:spPr>
        <p:txBody>
          <a:bodyPr anchor="t">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2) Γαλακτικό</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οξύ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Pk=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3.86     </a:t>
            </a:r>
            <a:r>
              <a:rPr kumimoji="0" lang="en-US" sz="18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CH</a:t>
            </a:r>
            <a:r>
              <a:rPr kumimoji="0" lang="en-US" sz="1800" b="1" i="0" u="none" strike="noStrike" kern="1200" cap="none" spc="0" normalizeH="0" baseline="-25000" noProof="0" dirty="0">
                <a:ln>
                  <a:noFill/>
                </a:ln>
                <a:solidFill>
                  <a:srgbClr val="202122"/>
                </a:solidFill>
                <a:effectLst/>
                <a:uLnTx/>
                <a:uFillTx/>
                <a:latin typeface="Arial" panose="020B0604020202020204" pitchFamily="34" charset="0"/>
                <a:ea typeface="+mn-ea"/>
                <a:cs typeface="+mn-cs"/>
              </a:rPr>
              <a:t>3</a:t>
            </a:r>
            <a:r>
              <a:rPr kumimoji="0" lang="en-US" sz="18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CH(OH)COOH</a:t>
            </a:r>
            <a:r>
              <a:rPr kumimoji="0" lang="el-GR" sz="18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3) </a:t>
            </a:r>
            <a:r>
              <a:rPr kumimoji="0" lang="el-GR" b="0" i="0" u="none" strike="noStrike" kern="1200" cap="none" spc="0" normalizeH="0" baseline="0" noProof="0" dirty="0">
                <a:ln>
                  <a:noFill/>
                </a:ln>
                <a:solidFill>
                  <a:prstClr val="black"/>
                </a:solidFill>
                <a:effectLst/>
                <a:uLnTx/>
                <a:uFillTx/>
                <a:latin typeface="Calibri" panose="020F0502020204030204"/>
                <a:ea typeface="+mn-ea"/>
                <a:cs typeface="+mn-cs"/>
              </a:rPr>
              <a:t>Ηλεκτρικό οξύ</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800" b="0" i="0" dirty="0">
                <a:solidFill>
                  <a:srgbClr val="222222"/>
                </a:solidFill>
                <a:effectLst/>
                <a:latin typeface="arial" panose="020B0604020202020204" pitchFamily="34" charset="0"/>
              </a:rPr>
              <a:t>C</a:t>
            </a:r>
            <a:r>
              <a:rPr lang="en-US" sz="1800" b="0" i="0" baseline="-25000" dirty="0">
                <a:solidFill>
                  <a:srgbClr val="222222"/>
                </a:solidFill>
                <a:effectLst/>
                <a:latin typeface="arial" panose="020B0604020202020204" pitchFamily="34" charset="0"/>
              </a:rPr>
              <a:t>4</a:t>
            </a:r>
            <a:r>
              <a:rPr lang="en-US" sz="1800" b="0" i="0" dirty="0">
                <a:solidFill>
                  <a:srgbClr val="222222"/>
                </a:solidFill>
                <a:effectLst/>
                <a:latin typeface="arial" panose="020B0604020202020204" pitchFamily="34" charset="0"/>
              </a:rPr>
              <a:t>H</a:t>
            </a:r>
            <a:r>
              <a:rPr lang="en-US" sz="1800" b="0" i="0" baseline="-25000" dirty="0">
                <a:solidFill>
                  <a:srgbClr val="222222"/>
                </a:solidFill>
                <a:effectLst/>
                <a:latin typeface="arial" panose="020B0604020202020204" pitchFamily="34" charset="0"/>
              </a:rPr>
              <a:t>6</a:t>
            </a:r>
            <a:r>
              <a:rPr lang="en-US" sz="1800" b="0" i="0" dirty="0">
                <a:solidFill>
                  <a:srgbClr val="222222"/>
                </a:solidFill>
                <a:effectLst/>
                <a:latin typeface="arial" panose="020B0604020202020204" pitchFamily="34" charset="0"/>
              </a:rPr>
              <a:t>O</a:t>
            </a:r>
            <a:r>
              <a:rPr lang="en-US" sz="1800" b="0" i="0" baseline="-25000" dirty="0">
                <a:solidFill>
                  <a:srgbClr val="222222"/>
                </a:solidFill>
                <a:effectLst/>
                <a:latin typeface="arial" panose="020B0604020202020204" pitchFamily="34" charset="0"/>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pK1=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4.61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pK2=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5.64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sz="24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sz="2400" dirty="0"/>
          </a:p>
        </p:txBody>
      </p:sp>
      <p:pic>
        <p:nvPicPr>
          <p:cNvPr id="7" name="Εικόνα 6" descr="Ηλεκτρικό Οξύ">
            <a:extLst>
              <a:ext uri="{FF2B5EF4-FFF2-40B4-BE49-F238E27FC236}">
                <a16:creationId xmlns:a16="http://schemas.microsoft.com/office/drawing/2014/main" id="{B4764EA6-7C4E-4661-A139-C09A3BAD1C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77858" y="5166360"/>
            <a:ext cx="3371850" cy="1554480"/>
          </a:xfrm>
          <a:prstGeom prst="rect">
            <a:avLst/>
          </a:prstGeom>
          <a:noFill/>
          <a:ln>
            <a:noFill/>
          </a:ln>
        </p:spPr>
      </p:pic>
      <p:pic>
        <p:nvPicPr>
          <p:cNvPr id="5" name="Εικόνα 4">
            <a:extLst>
              <a:ext uri="{FF2B5EF4-FFF2-40B4-BE49-F238E27FC236}">
                <a16:creationId xmlns:a16="http://schemas.microsoft.com/office/drawing/2014/main" id="{62ACBAF7-0E12-4225-9A43-47450A0DA1A2}"/>
              </a:ext>
            </a:extLst>
          </p:cNvPr>
          <p:cNvPicPr>
            <a:picLocks noChangeAspect="1"/>
          </p:cNvPicPr>
          <p:nvPr/>
        </p:nvPicPr>
        <p:blipFill>
          <a:blip r:embed="rId3"/>
          <a:stretch>
            <a:fillRect/>
          </a:stretch>
        </p:blipFill>
        <p:spPr>
          <a:xfrm>
            <a:off x="2675567" y="2273755"/>
            <a:ext cx="2402032" cy="1902117"/>
          </a:xfrm>
          <a:prstGeom prst="rect">
            <a:avLst/>
          </a:prstGeom>
        </p:spPr>
      </p:pic>
    </p:spTree>
    <p:extLst>
      <p:ext uri="{BB962C8B-B14F-4D97-AF65-F5344CB8AC3E}">
        <p14:creationId xmlns:p14="http://schemas.microsoft.com/office/powerpoint/2010/main" val="138581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r>
              <a:rPr lang="el-GR" b="1" dirty="0"/>
              <a:t>Χημεία Οίνων και Ποτών: Προέλευση και προσδιορισμός βασικών ενώσεων</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653363" y="1786270"/>
            <a:ext cx="9367204" cy="4431650"/>
          </a:xfrm>
        </p:spPr>
        <p:txBody>
          <a:bodyPr anchor="t">
            <a:normAutofit/>
          </a:bodyPr>
          <a:lstStyle/>
          <a:p>
            <a:pPr marL="0" indent="0" algn="ctr">
              <a:buNone/>
            </a:pPr>
            <a:r>
              <a:rPr lang="el-GR" b="1" dirty="0"/>
              <a:t>Αντικείμενο του Μαθήματος</a:t>
            </a:r>
          </a:p>
          <a:p>
            <a:pPr marL="0" indent="0">
              <a:lnSpc>
                <a:spcPct val="150000"/>
              </a:lnSpc>
              <a:buNone/>
            </a:pPr>
            <a:r>
              <a:rPr lang="el-GR" b="1" dirty="0"/>
              <a:t>1.</a:t>
            </a:r>
            <a:r>
              <a:rPr lang="el-GR" dirty="0"/>
              <a:t>Η χημική σύσταση του γλεύκους και του οίνου</a:t>
            </a:r>
          </a:p>
          <a:p>
            <a:pPr marL="0" indent="0">
              <a:lnSpc>
                <a:spcPct val="150000"/>
              </a:lnSpc>
              <a:buNone/>
            </a:pPr>
            <a:r>
              <a:rPr lang="el-GR" b="1" dirty="0"/>
              <a:t>2. </a:t>
            </a:r>
            <a:r>
              <a:rPr lang="el-GR" dirty="0"/>
              <a:t>Ο προσδιορισμός των βασικών χημικών ουσιών τους</a:t>
            </a:r>
          </a:p>
          <a:p>
            <a:pPr marL="0" indent="0">
              <a:lnSpc>
                <a:spcPct val="150000"/>
              </a:lnSpc>
              <a:buNone/>
            </a:pPr>
            <a:r>
              <a:rPr lang="el-GR" b="1" dirty="0"/>
              <a:t>3.</a:t>
            </a:r>
            <a:r>
              <a:rPr lang="el-GR" dirty="0"/>
              <a:t> Η προέλευση και η σημασία της κάθε χημικής ένωσης ή     ομάδας ενώσεων και η αλληλεπίδραση μεταξύ τους</a:t>
            </a:r>
            <a:endParaRPr lang="el-GR" sz="2400" dirty="0"/>
          </a:p>
        </p:txBody>
      </p:sp>
    </p:spTree>
    <p:extLst>
      <p:ext uri="{BB962C8B-B14F-4D97-AF65-F5344CB8AC3E}">
        <p14:creationId xmlns:p14="http://schemas.microsoft.com/office/powerpoint/2010/main" val="374054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Οξύτητα - </a:t>
            </a:r>
            <a:r>
              <a:rPr lang="en-US" b="1" dirty="0"/>
              <a:t>PH</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457200" indent="-457200">
              <a:buAutoNum type="arabicParenR"/>
            </a:pPr>
            <a:r>
              <a:rPr lang="el-GR" sz="2400" b="1" dirty="0"/>
              <a:t>Ολική ή ογκοµετρούµενη οξύτητα </a:t>
            </a:r>
          </a:p>
          <a:p>
            <a:pPr marL="0" indent="0">
              <a:buNone/>
            </a:pPr>
            <a:r>
              <a:rPr lang="el-GR" sz="2400" dirty="0"/>
              <a:t>Το  σύνολο  των  ελεύθερων καρβοξυλοµάδων είτε βρίσκονται σε διάσταση είτε όχι.</a:t>
            </a:r>
          </a:p>
          <a:p>
            <a:pPr marL="0" indent="0">
              <a:buNone/>
            </a:pPr>
            <a:r>
              <a:rPr lang="el-GR" sz="2400" dirty="0"/>
              <a:t>Η ολική οξύτητα εξαρτάται από τη συγκέντρωση των οξέων και όχι από το</a:t>
            </a:r>
          </a:p>
          <a:p>
            <a:pPr marL="0" indent="0">
              <a:buNone/>
            </a:pPr>
            <a:r>
              <a:rPr lang="el-GR" sz="2400" dirty="0"/>
              <a:t>είδος τους. </a:t>
            </a:r>
          </a:p>
          <a:p>
            <a:pPr marL="0" indent="0">
              <a:buNone/>
            </a:pPr>
            <a:r>
              <a:rPr lang="el-GR" sz="2400" b="1" dirty="0"/>
              <a:t>2) Ενεργός οξύτητα </a:t>
            </a:r>
          </a:p>
          <a:p>
            <a:pPr marL="0" indent="0">
              <a:buNone/>
            </a:pPr>
            <a:r>
              <a:rPr lang="el-GR" sz="2400" dirty="0"/>
              <a:t>Το σύνολο των καρβοξυλοµάδων που βρίσκεται σε διάσταση και που αντιστοιχεί</a:t>
            </a:r>
          </a:p>
          <a:p>
            <a:pPr marL="0" marR="0" indent="0">
              <a:lnSpc>
                <a:spcPct val="107000"/>
              </a:lnSpc>
              <a:spcBef>
                <a:spcPts val="0"/>
              </a:spcBef>
              <a:spcAft>
                <a:spcPts val="800"/>
              </a:spcAft>
              <a:buNone/>
            </a:pPr>
            <a:r>
              <a:rPr lang="el-GR" sz="2400" dirty="0"/>
              <a:t>στο σύνολο των κατιόντων  </a:t>
            </a:r>
            <a:r>
              <a:rPr lang="el-GR" sz="2400" dirty="0">
                <a:effectLst/>
                <a:latin typeface="Calibri" panose="020F0502020204030204" pitchFamily="34" charset="0"/>
                <a:ea typeface="Calibri" panose="020F0502020204030204" pitchFamily="34" charset="0"/>
                <a:cs typeface="Arial" panose="020B0604020202020204" pitchFamily="34" charset="0"/>
              </a:rPr>
              <a:t>Η</a:t>
            </a:r>
            <a:r>
              <a:rPr lang="el-GR" sz="2400" baseline="30000" dirty="0">
                <a:effectLst/>
                <a:latin typeface="Calibri" panose="020F0502020204030204" pitchFamily="34" charset="0"/>
                <a:ea typeface="Calibri" panose="020F0502020204030204" pitchFamily="34" charset="0"/>
                <a:cs typeface="Arial" panose="020B0604020202020204" pitchFamily="34" charset="0"/>
              </a:rPr>
              <a:t>+ </a:t>
            </a:r>
            <a:r>
              <a:rPr lang="el-GR" sz="2400" dirty="0"/>
              <a:t>που υπάρχουν ελεύθερα στο κρασί ή στο γλεύκος.</a:t>
            </a:r>
          </a:p>
          <a:p>
            <a:pPr marL="0" marR="0" indent="0">
              <a:lnSpc>
                <a:spcPct val="107000"/>
              </a:lnSpc>
              <a:spcBef>
                <a:spcPts val="0"/>
              </a:spcBef>
              <a:spcAft>
                <a:spcPts val="800"/>
              </a:spcAft>
              <a:buNone/>
            </a:pPr>
            <a:r>
              <a:rPr lang="el-GR" sz="2400" dirty="0"/>
              <a:t>Η ενεργός οξύτητα εξαρτάται από το είδος και από τη συγκέντρωση των οξέων καθώς κάθε ένα έχει διαφορετική σταθερά διάστασης.</a:t>
            </a:r>
          </a:p>
          <a:p>
            <a:pPr marL="0" indent="0">
              <a:buNone/>
            </a:pPr>
            <a:endParaRPr lang="el-GR" sz="2400" b="1" dirty="0"/>
          </a:p>
        </p:txBody>
      </p:sp>
    </p:spTree>
    <p:extLst>
      <p:ext uri="{BB962C8B-B14F-4D97-AF65-F5344CB8AC3E}">
        <p14:creationId xmlns:p14="http://schemas.microsoft.com/office/powerpoint/2010/main" val="41517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solidFill>
                  <a:srgbClr val="3A3A3A"/>
                </a:solidFill>
                <a:effectLst/>
                <a:latin typeface="Segoe UI" panose="020B0502040204020203" pitchFamily="34" charset="0"/>
                <a:ea typeface="Calibri" panose="020F0502020204030204" pitchFamily="34" charset="0"/>
              </a:rPr>
              <a:t>Αφομοιώσιμο άζωτο (ΥΑΝ)</a:t>
            </a:r>
            <a:r>
              <a:rPr lang="el-GR" sz="3200" dirty="0">
                <a:solidFill>
                  <a:srgbClr val="888888"/>
                </a:solidFill>
                <a:effectLst/>
                <a:latin typeface="Helvetica" panose="020B0604020202020204" pitchFamily="34" charset="0"/>
                <a:ea typeface="Calibri" panose="020F0502020204030204" pitchFamily="34" charset="0"/>
                <a:cs typeface="Arial" panose="020B0604020202020204" pitchFamily="34" charset="0"/>
              </a:rPr>
              <a:t> </a:t>
            </a: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fontScale="92500" lnSpcReduction="10000"/>
          </a:bodyPr>
          <a:lstStyle/>
          <a:p>
            <a:pPr marL="0" indent="0">
              <a:lnSpc>
                <a:spcPct val="150000"/>
              </a:lnSpc>
              <a:buNone/>
            </a:pPr>
            <a:r>
              <a:rPr lang="el-GR" sz="2400" dirty="0"/>
              <a:t>Το άζωτο αποτελεί το πλέον άφθονο μακροστοιχείο του εδάφους της αμπέλου και παίζει σημαντικό ρόλο σε πολλές βιολογικές λειτουργίες της αμπέλου και των ζυμομυκήτων που εμπλέκονται στην αλκοολική ζύμωση του οίνου. Το άζωτο είναι το αμέσως επόμενο σημαντικότερο συστατικό στη διατροφή των ζυμών</a:t>
            </a:r>
            <a:r>
              <a:rPr lang="en-US" sz="2400" dirty="0"/>
              <a:t>. </a:t>
            </a:r>
            <a:r>
              <a:rPr lang="en-US" sz="2400" b="1" dirty="0"/>
              <a:t>R-CH(NH2)-COOH</a:t>
            </a:r>
          </a:p>
          <a:p>
            <a:pPr marL="0" indent="0">
              <a:lnSpc>
                <a:spcPct val="150000"/>
              </a:lnSpc>
              <a:buNone/>
            </a:pPr>
            <a:r>
              <a:rPr lang="el-GR" sz="2400" b="1" dirty="0"/>
              <a:t>Μορφές αζώτου στο μούστο </a:t>
            </a:r>
          </a:p>
          <a:p>
            <a:pPr marL="0" indent="0">
              <a:lnSpc>
                <a:spcPct val="150000"/>
              </a:lnSpc>
              <a:buNone/>
            </a:pPr>
            <a:r>
              <a:rPr lang="el-GR" sz="2400" dirty="0"/>
              <a:t>Τα σταφύλια περιέχουν μία ποικιλία αζωτούχων ενώσεων εκ των οποίων οι πιο σημαντικές είναι τα </a:t>
            </a:r>
            <a:r>
              <a:rPr lang="el-GR" sz="2400" b="1" dirty="0"/>
              <a:t>α-αμινοξέα, τα αμμωνιακά ιόντα και τα ολιγοπεπτίδια</a:t>
            </a:r>
            <a:r>
              <a:rPr lang="el-GR" sz="2400" dirty="0"/>
              <a:t>. Η </a:t>
            </a:r>
            <a:r>
              <a:rPr lang="el-GR" sz="2400" b="1" dirty="0"/>
              <a:t>προλίνη</a:t>
            </a:r>
            <a:r>
              <a:rPr lang="el-GR" sz="2400" dirty="0"/>
              <a:t> αποτελεί το κυρίαρχο αμινοξύ σε πολλές ποικιλίες σταφυλιών και δεν μπορεί να μεταβολιστεί υπό αναερόβιες συνθήκες. Άρα το άζωτο στο γλεύκος  υπάρχει σε δύο μορφές η </a:t>
            </a:r>
            <a:r>
              <a:rPr lang="el-GR" sz="2400" b="1" dirty="0"/>
              <a:t>ανόργανη</a:t>
            </a:r>
            <a:r>
              <a:rPr lang="el-GR" sz="2400" dirty="0"/>
              <a:t> μορφή και η </a:t>
            </a:r>
            <a:r>
              <a:rPr lang="el-GR" sz="2400" b="1" dirty="0"/>
              <a:t>οργανική </a:t>
            </a:r>
            <a:r>
              <a:rPr lang="el-GR" sz="2400" dirty="0"/>
              <a:t>μορφή. </a:t>
            </a:r>
          </a:p>
        </p:txBody>
      </p:sp>
    </p:spTree>
    <p:extLst>
      <p:ext uri="{BB962C8B-B14F-4D97-AF65-F5344CB8AC3E}">
        <p14:creationId xmlns:p14="http://schemas.microsoft.com/office/powerpoint/2010/main" val="252835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Αφομοιώσιμο άζωτο (ΥΑΝ)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097280" y="1645920"/>
            <a:ext cx="10940840" cy="5212080"/>
          </a:xfrm>
        </p:spPr>
        <p:txBody>
          <a:bodyPr anchor="t">
            <a:noAutofit/>
          </a:bodyPr>
          <a:lstStyle/>
          <a:p>
            <a:pPr marL="0" marR="0" indent="0">
              <a:lnSpc>
                <a:spcPct val="100000"/>
              </a:lnSpc>
              <a:spcBef>
                <a:spcPts val="0"/>
              </a:spcBef>
              <a:spcAft>
                <a:spcPts val="0"/>
              </a:spcAft>
              <a:buNone/>
            </a:pPr>
            <a:r>
              <a:rPr lang="el-GR" sz="2400" b="1" dirty="0"/>
              <a:t>Η ανόργανη </a:t>
            </a:r>
            <a:r>
              <a:rPr lang="el-GR" sz="2400" dirty="0"/>
              <a:t>αποτελείται αποκλειστικά από τα ιόντα αμμωνίου </a:t>
            </a:r>
            <a:r>
              <a:rPr lang="en-US" sz="2400" dirty="0">
                <a:effectLst/>
                <a:ea typeface="Calibri" panose="020F0502020204030204" pitchFamily="34" charset="0"/>
                <a:cs typeface="Calibri" panose="020F0502020204030204" pitchFamily="34" charset="0"/>
              </a:rPr>
              <a:t>NH</a:t>
            </a:r>
            <a:r>
              <a:rPr lang="en-US" sz="2400" baseline="-25000" dirty="0">
                <a:effectLst/>
                <a:ea typeface="Calibri" panose="020F0502020204030204" pitchFamily="34" charset="0"/>
                <a:cs typeface="Calibri" panose="020F0502020204030204" pitchFamily="34" charset="0"/>
              </a:rPr>
              <a:t>4</a:t>
            </a:r>
            <a:r>
              <a:rPr lang="en-US" sz="2400" baseline="30000" dirty="0">
                <a:effectLst/>
                <a:ea typeface="Calibri" panose="020F0502020204030204" pitchFamily="34" charset="0"/>
                <a:cs typeface="Calibri" panose="020F0502020204030204" pitchFamily="34" charset="0"/>
              </a:rPr>
              <a:t>+ </a:t>
            </a:r>
            <a:r>
              <a:rPr lang="el-GR" sz="2400" dirty="0">
                <a:effectLst/>
                <a:ea typeface="Calibri" panose="020F0502020204030204" pitchFamily="34" charset="0"/>
                <a:cs typeface="Arial" panose="020B0604020202020204" pitchFamily="34" charset="0"/>
              </a:rPr>
              <a:t>(σ’ αυτή την κατηγορία ανήκει και το DAP). </a:t>
            </a:r>
          </a:p>
          <a:p>
            <a:pPr marL="0" marR="0" indent="0">
              <a:lnSpc>
                <a:spcPct val="100000"/>
              </a:lnSpc>
              <a:spcBef>
                <a:spcPts val="0"/>
              </a:spcBef>
              <a:spcAft>
                <a:spcPts val="0"/>
              </a:spcAft>
              <a:buNone/>
            </a:pPr>
            <a:r>
              <a:rPr lang="el-GR" sz="2400" dirty="0">
                <a:effectLst/>
                <a:ea typeface="Calibri" panose="020F0502020204030204" pitchFamily="34" charset="0"/>
                <a:cs typeface="Arial" panose="020B0604020202020204" pitchFamily="34" charset="0"/>
              </a:rPr>
              <a:t>Η </a:t>
            </a:r>
            <a:r>
              <a:rPr lang="el-GR" sz="2400" b="1" dirty="0">
                <a:effectLst/>
                <a:ea typeface="Calibri" panose="020F0502020204030204" pitchFamily="34" charset="0"/>
                <a:cs typeface="Arial" panose="020B0604020202020204" pitchFamily="34" charset="0"/>
              </a:rPr>
              <a:t>οργανική</a:t>
            </a:r>
            <a:r>
              <a:rPr lang="el-GR" sz="2400" dirty="0">
                <a:effectLst/>
                <a:ea typeface="Calibri" panose="020F0502020204030204" pitchFamily="34" charset="0"/>
                <a:cs typeface="Arial" panose="020B0604020202020204" pitchFamily="34" charset="0"/>
              </a:rPr>
              <a:t> αποτελείται από τα α-αμινοξέα,  τα ολιγοπεπτίδια και πρωτεϊνών.</a:t>
            </a:r>
          </a:p>
          <a:p>
            <a:pPr marL="0" marR="0" indent="0">
              <a:lnSpc>
                <a:spcPct val="100000"/>
              </a:lnSpc>
              <a:spcBef>
                <a:spcPts val="0"/>
              </a:spcBef>
              <a:spcAft>
                <a:spcPts val="0"/>
              </a:spcAft>
              <a:buNone/>
            </a:pPr>
            <a:r>
              <a:rPr lang="el-GR" sz="2400" b="1" dirty="0">
                <a:effectLst/>
                <a:ea typeface="Calibri" panose="020F0502020204030204" pitchFamily="34" charset="0"/>
                <a:cs typeface="Arial" panose="020B0604020202020204" pitchFamily="34" charset="0"/>
              </a:rPr>
              <a:t>Το αφομοιώσιμο Άζωτο (ΥΑΝ) </a:t>
            </a:r>
            <a:r>
              <a:rPr lang="el-GR" sz="2400" dirty="0">
                <a:effectLst/>
                <a:ea typeface="Calibri" panose="020F0502020204030204" pitchFamily="34" charset="0"/>
                <a:cs typeface="Arial" panose="020B0604020202020204" pitchFamily="34" charset="0"/>
              </a:rPr>
              <a:t>(ΥΑΝ- </a:t>
            </a:r>
            <a:r>
              <a:rPr lang="en-US" sz="2400" dirty="0">
                <a:effectLst/>
                <a:ea typeface="Calibri" panose="020F0502020204030204" pitchFamily="34" charset="0"/>
                <a:cs typeface="Arial" panose="020B0604020202020204" pitchFamily="34" charset="0"/>
              </a:rPr>
              <a:t>Yeast Assimable Nitrogen)</a:t>
            </a:r>
            <a:r>
              <a:rPr lang="el-GR" sz="2400" dirty="0">
                <a:effectLst/>
                <a:ea typeface="Calibri" panose="020F0502020204030204" pitchFamily="34" charset="0"/>
                <a:cs typeface="Arial" panose="020B0604020202020204" pitchFamily="34" charset="0"/>
              </a:rPr>
              <a:t> ( αφομοιώσιμο άζωτο από τις ζύμες)</a:t>
            </a:r>
            <a:r>
              <a:rPr lang="en-US" sz="2400" dirty="0">
                <a:effectLst/>
                <a:ea typeface="Calibri" panose="020F0502020204030204" pitchFamily="34" charset="0"/>
                <a:cs typeface="Arial" panose="020B0604020202020204" pitchFamily="34" charset="0"/>
              </a:rPr>
              <a:t>:</a:t>
            </a:r>
            <a:r>
              <a:rPr lang="el-GR" sz="2400" dirty="0">
                <a:effectLst/>
                <a:ea typeface="Calibri" panose="020F0502020204030204" pitchFamily="34" charset="0"/>
                <a:cs typeface="Arial" panose="020B0604020202020204" pitchFamily="34" charset="0"/>
              </a:rPr>
              <a:t> Είναι  όλο το άζωτο που βρίσκεται υπό τις δύο μορφές εκτός από το αμινοξύ προλίνη. </a:t>
            </a:r>
          </a:p>
          <a:p>
            <a:pPr marL="0" marR="0" indent="0">
              <a:lnSpc>
                <a:spcPct val="100000"/>
              </a:lnSpc>
              <a:spcBef>
                <a:spcPts val="0"/>
              </a:spcBef>
              <a:spcAft>
                <a:spcPts val="0"/>
              </a:spcAft>
              <a:buNone/>
            </a:pPr>
            <a:r>
              <a:rPr lang="el-GR" sz="2400" dirty="0">
                <a:effectLst/>
                <a:ea typeface="Calibri" panose="020F0502020204030204" pitchFamily="34" charset="0"/>
                <a:cs typeface="Arial" panose="020B0604020202020204" pitchFamily="34" charset="0"/>
              </a:rPr>
              <a:t>Ο διαχωρισμός αυτός δεν είναι τυπικός αλλά ουσιαστικός. Διαφέρουν μεταξύ τους τόσο στην ευκολία και ταχύτητα αφομοίωσης όσο και στα παραπροϊόντα του μεταβολισμού τους, παραπροϊόντα με ισχυρή επίδραση στο αρωματικό δυναμικό του παραγόμενου κρασιού.</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Κατά τη διάρκεια των πρώιμων σταδίων της αλκοολικής ζύμωσης, οι ενώσεις αυτές καταναλώνονται ταχύτατα από τις ζύμες, πληρώνοντας έτσι τις βιοσυνθετικές απαιτήσεις για αμινοξέα, τα οποία είναι απαραίτητα για τη σύνθεση των πρωτεϊνών και την ανάπτυξή τους. </a:t>
            </a:r>
          </a:p>
          <a:p>
            <a:pPr marL="0" indent="0">
              <a:buNone/>
            </a:pPr>
            <a:br>
              <a:rPr lang="en-US" sz="2400" baseline="30000" dirty="0">
                <a:effectLst/>
                <a:ea typeface="Calibri" panose="020F0502020204030204" pitchFamily="34" charset="0"/>
              </a:rPr>
            </a:br>
            <a:r>
              <a:rPr lang="el-GR" sz="2400" baseline="30000" dirty="0">
                <a:effectLst/>
                <a:latin typeface="Calibri" panose="020F0502020204030204" pitchFamily="34" charset="0"/>
                <a:ea typeface="Calibri" panose="020F0502020204030204" pitchFamily="34" charset="0"/>
              </a:rPr>
              <a:t> </a:t>
            </a:r>
            <a:endParaRPr lang="el-GR" sz="2400" dirty="0"/>
          </a:p>
        </p:txBody>
      </p:sp>
    </p:spTree>
    <p:extLst>
      <p:ext uri="{BB962C8B-B14F-4D97-AF65-F5344CB8AC3E}">
        <p14:creationId xmlns:p14="http://schemas.microsoft.com/office/powerpoint/2010/main" val="161141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Αφομοιώσιμο άζωτο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205158"/>
          </a:xfrm>
        </p:spPr>
        <p:txBody>
          <a:bodyPr anchor="t">
            <a:normAutofit/>
          </a:bodyPr>
          <a:lstStyle/>
          <a:p>
            <a:pPr marL="0" indent="0">
              <a:buNone/>
            </a:pPr>
            <a:r>
              <a:rPr lang="el-GR" sz="2400" b="1" dirty="0"/>
              <a:t>Κίνδυνοι από τις ανεπαρκείς συγκεντρώσεις αφομοιώσιμου αζώτου.</a:t>
            </a:r>
          </a:p>
          <a:p>
            <a:pPr marL="0" indent="0">
              <a:buNone/>
            </a:pPr>
            <a:r>
              <a:rPr lang="el-GR" sz="2400" dirty="0"/>
              <a:t>1. Μείωση του ρυθμού απόδοσης της βιομάζας έχοντας ως συνέπεια αργές ή κολλημένες ζυμώσεις.</a:t>
            </a:r>
          </a:p>
          <a:p>
            <a:pPr marL="0" indent="0">
              <a:buNone/>
            </a:pPr>
            <a:r>
              <a:rPr lang="el-GR" sz="2400" dirty="0"/>
              <a:t>2. Αύξηση του μεταβολικού στρες, το οποίο επίσης συνδέεται με μη επιθυμητές οσμές, όπως τα δισουλφίδια. </a:t>
            </a:r>
          </a:p>
          <a:p>
            <a:pPr marL="0" indent="0">
              <a:buNone/>
            </a:pPr>
            <a:r>
              <a:rPr lang="el-GR" sz="2400" dirty="0"/>
              <a:t>3. Εκτός από την επίδραση στην κινητική ανάπτυξης των ζυμών, το YAN μπορεί να ρυθμίσει τον μεταβολισμό των ζυμών σε διάφορα επίπεδα συμπεριλαμβανομένων των πτητικών και μη πτητικών δευτερογενών μεταβολιτών, οι οποίοι μεταβάλλουν τη γευστική ισορροπία των οίνων.</a:t>
            </a:r>
          </a:p>
          <a:p>
            <a:pPr marL="0" indent="0">
              <a:buNone/>
            </a:pPr>
            <a:r>
              <a:rPr lang="el-GR" sz="2400" dirty="0"/>
              <a:t>. Έτσι, η θρέψη του γλεύκους με ανόργανο άζωτο υπό τη μορφή αμμωνιακών αλάτων, όπως το </a:t>
            </a:r>
            <a:r>
              <a:rPr lang="el-GR" sz="2400" b="1" dirty="0"/>
              <a:t>διαμμωνικό φώσφορο (DAP), </a:t>
            </a:r>
            <a:r>
              <a:rPr lang="el-GR" sz="2400" dirty="0"/>
              <a:t>μπορεί να μειώσει τέτοιους κινδύνους, και να  περιορίζει επίσης και την παραγωγή ανεπιθύμητων θειούχων πτητικών ενώσεων.</a:t>
            </a:r>
          </a:p>
        </p:txBody>
      </p:sp>
    </p:spTree>
    <p:extLst>
      <p:ext uri="{BB962C8B-B14F-4D97-AF65-F5344CB8AC3E}">
        <p14:creationId xmlns:p14="http://schemas.microsoft.com/office/powerpoint/2010/main" val="224113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400" b="1" i="0" u="none" strike="noStrike" kern="1200" cap="none" spc="0" normalizeH="0" baseline="0" noProof="0" dirty="0">
                <a:ln>
                  <a:noFill/>
                </a:ln>
                <a:solidFill>
                  <a:prstClr val="black"/>
                </a:solidFill>
                <a:effectLst/>
                <a:uLnTx/>
                <a:uFillTx/>
                <a:latin typeface="Calibri Light" panose="020F0302020204030204"/>
                <a:ea typeface="+mj-ea"/>
                <a:cs typeface="+mj-cs"/>
              </a:rPr>
              <a:t>Αφομοιώσιμο άζωτο </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Θέση περιεχομένου 5">
            <a:extLst>
              <a:ext uri="{FF2B5EF4-FFF2-40B4-BE49-F238E27FC236}">
                <a16:creationId xmlns:a16="http://schemas.microsoft.com/office/drawing/2014/main" id="{46DF23BC-762A-403F-A696-F3C59D055048}"/>
              </a:ext>
            </a:extLst>
          </p:cNvPr>
          <p:cNvSpPr>
            <a:spLocks noGrp="1"/>
          </p:cNvSpPr>
          <p:nvPr>
            <p:ph idx="1"/>
          </p:nvPr>
        </p:nvSpPr>
        <p:spPr>
          <a:xfrm>
            <a:off x="838200" y="1825624"/>
            <a:ext cx="11028680" cy="4961255"/>
          </a:xfrm>
        </p:spPr>
        <p:txBody>
          <a:bodyPr>
            <a:normAutofit fontScale="92500"/>
          </a:bodyPr>
          <a:lstStyle/>
          <a:p>
            <a:pPr>
              <a:lnSpc>
                <a:spcPct val="150000"/>
              </a:lnSpc>
            </a:pPr>
            <a:r>
              <a:rPr lang="el-GR" sz="2400" dirty="0"/>
              <a:t>Το αφομοιώσιμο άζωτο εκτός από την επίδραση που προκαλεί στην κινητική ανάπτυξης των ζυμών,  μπορεί και να ρυθμίσει τον μεταβολισμό των ζυμών σε διάφορα επίπεδα μεταξύ των οποίων και  οι πτητικοί και μη πτητικοί δευτερογενείς μεταβολίτες, οι οποίοι μεταβάλλουν τη γευστική ισορροπία των οίνων. Από της μη πτητικές ενώσεις, </a:t>
            </a:r>
            <a:r>
              <a:rPr lang="el-GR" sz="2400" b="1" dirty="0"/>
              <a:t>η γλυκερίνη, το μηλικό οξύ και το ηλεκτρικό οξύ</a:t>
            </a:r>
            <a:r>
              <a:rPr lang="el-GR" sz="2400" dirty="0"/>
              <a:t>,  </a:t>
            </a:r>
            <a:r>
              <a:rPr lang="el-GR" sz="2400" b="1" dirty="0"/>
              <a:t>ο θειώδης ανυδρίτης και τα φαινολικά </a:t>
            </a:r>
            <a:r>
              <a:rPr lang="el-GR" sz="2400" dirty="0"/>
              <a:t>μπορούν να επηρεαστούν από τη πηγή αζώτου και τη συγκέντρωση. Πολλές από τις πτητικές ενώσεις που συντίθενται από τις ζύμες, μεταβάλλονται επίσης αναλόγως τις πηγές ή/και τις συγκεντρώσεις του αζώτου. </a:t>
            </a:r>
            <a:r>
              <a:rPr lang="el-GR" sz="2400" b="1" dirty="0"/>
              <a:t>Γλεύκη φτωχά σε άζωτο δεν επιτρέπουν την ανάπτυξη των ζυμομυκήτων, γεγονός που έχει αρνητική επίπτωση στην ποιότητα του οίνου</a:t>
            </a:r>
            <a:r>
              <a:rPr lang="el-GR" sz="2400" dirty="0"/>
              <a:t>. </a:t>
            </a:r>
          </a:p>
        </p:txBody>
      </p:sp>
    </p:spTree>
    <p:extLst>
      <p:ext uri="{BB962C8B-B14F-4D97-AF65-F5344CB8AC3E}">
        <p14:creationId xmlns:p14="http://schemas.microsoft.com/office/powerpoint/2010/main" val="285001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marL="0" marR="0" lvl="0" indent="0" algn="ctr" defTabSz="914400" rtl="0" eaLnBrk="1" fontAlgn="auto" latinLnBrk="0" hangingPunct="1">
              <a:lnSpc>
                <a:spcPct val="90000"/>
              </a:lnSpc>
              <a:spcBef>
                <a:spcPts val="1000"/>
              </a:spcBef>
              <a:spcAft>
                <a:spcPts val="0"/>
              </a:spcAft>
              <a:tabLst/>
              <a:defRPr/>
            </a:pPr>
            <a:r>
              <a:rPr kumimoji="0" lang="el-GR" sz="2800" b="1" i="0" u="none" strike="noStrike" kern="1200" cap="none" spc="0" normalizeH="0" baseline="0" noProof="0" dirty="0">
                <a:ln>
                  <a:noFill/>
                </a:ln>
                <a:solidFill>
                  <a:prstClr val="black"/>
                </a:solidFill>
                <a:effectLst/>
                <a:uLnTx/>
                <a:uFillTx/>
                <a:latin typeface="Calibri" panose="020F0502020204030204"/>
                <a:ea typeface="+mn-ea"/>
                <a:cs typeface="+mn-cs"/>
              </a:rPr>
              <a:t>ΧΡΩΜΑΤΙΚΑ ΚΑΙ ΦΑΙΝΟΛΙΚΑ ΣΥΣΤΑΤΙΚΑ</a:t>
            </a:r>
            <a:b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43004"/>
          </a:xfrm>
        </p:spPr>
        <p:txBody>
          <a:bodyPr anchor="t">
            <a:normAutofit lnSpcReduction="10000"/>
          </a:bodyPr>
          <a:lstStyle/>
          <a:p>
            <a:pPr marL="0" indent="0">
              <a:buNone/>
            </a:pPr>
            <a:r>
              <a:rPr lang="en-US" sz="2400" b="1" dirty="0"/>
              <a:t> </a:t>
            </a:r>
            <a:r>
              <a:rPr lang="el-GR" sz="2400" b="1" dirty="0"/>
              <a:t>Τι είναι χρώμα;</a:t>
            </a:r>
          </a:p>
          <a:p>
            <a:pPr marL="0" indent="0">
              <a:lnSpc>
                <a:spcPct val="100000"/>
              </a:lnSpc>
              <a:buNone/>
            </a:pPr>
            <a:r>
              <a:rPr lang="el-GR" sz="2400" dirty="0"/>
              <a:t>Το χρώμα είναι μια αίσθηση που δημιουργείται στον εγκέφαλο μας,</a:t>
            </a:r>
          </a:p>
          <a:p>
            <a:pPr marL="0" indent="0">
              <a:lnSpc>
                <a:spcPct val="100000"/>
              </a:lnSpc>
              <a:buNone/>
            </a:pPr>
            <a:r>
              <a:rPr lang="el-GR" sz="2400" dirty="0"/>
              <a:t>κωδικοποιώντας την ηλεκτρομαγνητική ακτινοβολία που προσπίπτει στα μάτια μας,</a:t>
            </a:r>
          </a:p>
          <a:p>
            <a:pPr marL="0" indent="0">
              <a:lnSpc>
                <a:spcPct val="100000"/>
              </a:lnSpc>
              <a:buNone/>
            </a:pPr>
            <a:r>
              <a:rPr lang="el-GR" sz="2400" dirty="0"/>
              <a:t>μέσα από τα ηλεκτρικά σήματα που ανιχνεύουν οι υποδοχείς. Το λευκό φως του ηλίου αποτελείται από όλα τα χρώματα μαζί.</a:t>
            </a:r>
          </a:p>
          <a:p>
            <a:pPr marL="0" indent="0">
              <a:lnSpc>
                <a:spcPct val="100000"/>
              </a:lnSpc>
              <a:buNone/>
            </a:pPr>
            <a:r>
              <a:rPr lang="el-GR" sz="2400" dirty="0"/>
              <a:t>Όταν προσπίπτει μια ακτινοβολία σε ένα αντικείμενο ένα μέρος από την ακτινοβολία (το οποίο αντιστοιχεί σε ένα συγκεκριμένο χρώμα) απορροφάται ανάλογα με την ηλεκτρονική δομή της χημικής ένωσης από την οποία αποτελείται το αντικείμενο. Το υπόλοιπο μέρος της ακτινοβολίας που δεν απορροφάται έρχεται στα μάτια μας και έτσι βλέπουμε το συμπληρωματικό χρώμα.                                                                         Το χρώμα των κρασιών οφείλεται στην παρουσία των φαινολικών ενώσεων στο κρασί και μάλιστα στην ιδιαίτερη χημική τους δομή με τις χρωμοφόρες ομάδες.</a:t>
            </a:r>
          </a:p>
        </p:txBody>
      </p:sp>
    </p:spTree>
    <p:extLst>
      <p:ext uri="{BB962C8B-B14F-4D97-AF65-F5344CB8AC3E}">
        <p14:creationId xmlns:p14="http://schemas.microsoft.com/office/powerpoint/2010/main" val="2918338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pPr marL="0" marR="0" algn="ctr">
              <a:lnSpc>
                <a:spcPct val="107000"/>
              </a:lnSpc>
              <a:spcBef>
                <a:spcPts val="0"/>
              </a:spcBef>
              <a:spcAft>
                <a:spcPts val="800"/>
              </a:spcAft>
            </a:pPr>
            <a:r>
              <a:rPr lang="el-GR" sz="4400" dirty="0">
                <a:effectLst/>
                <a:latin typeface="Times New Roman" panose="02020603050405020304" pitchFamily="18" charset="0"/>
                <a:ea typeface="Calibri" panose="020F0502020204030204" pitchFamily="34" charset="0"/>
                <a:cs typeface="Arial" panose="020B0604020202020204" pitchFamily="34" charset="0"/>
              </a:rPr>
              <a:t>Φαινολικές Ενώσεις</a:t>
            </a:r>
            <a:br>
              <a:rPr lang="el-GR" sz="4000" dirty="0">
                <a:effectLst/>
                <a:latin typeface="Calibri" panose="020F0502020204030204" pitchFamily="34" charset="0"/>
                <a:ea typeface="Calibri" panose="020F0502020204030204" pitchFamily="34" charset="0"/>
                <a:cs typeface="Arial" panose="020B0604020202020204" pitchFamily="34" charset="0"/>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fontScale="77500" lnSpcReduction="20000"/>
          </a:bodyPr>
          <a:lstStyle/>
          <a:p>
            <a:pPr marL="0" indent="0">
              <a:lnSpc>
                <a:spcPct val="160000"/>
              </a:lnSpc>
              <a:buNone/>
            </a:pPr>
            <a:r>
              <a:rPr lang="el-GR" sz="2400" b="1" dirty="0"/>
              <a:t>Τα φαινολικά παράγωγα </a:t>
            </a:r>
            <a:r>
              <a:rPr lang="el-GR" sz="2400" dirty="0"/>
              <a:t>αποτελούν σημαντικό κεφάλαιο της οινολογίας, γιατί καθορίζουν το χρώμα και τις αποχρώσεις των έγχρωμων οίνων, αλλά και τους γευστικούς χαρακτήρες τους.</a:t>
            </a:r>
          </a:p>
          <a:p>
            <a:pPr marL="0" indent="0">
              <a:lnSpc>
                <a:spcPct val="160000"/>
              </a:lnSpc>
              <a:buNone/>
            </a:pPr>
            <a:r>
              <a:rPr lang="el-GR" sz="2400" dirty="0"/>
              <a:t>Είναι οι ενώσεις που περιέχουν τη χαρακτηριστική ομάδα της φαινόλης και διακρίνονται  σε 4 οικογένειες :</a:t>
            </a:r>
          </a:p>
          <a:p>
            <a:pPr marL="0" indent="0">
              <a:lnSpc>
                <a:spcPct val="160000"/>
              </a:lnSpc>
              <a:buNone/>
            </a:pPr>
            <a:r>
              <a:rPr lang="el-GR" sz="2400" dirty="0"/>
              <a:t>•	Τα φαινολικά οξέα</a:t>
            </a:r>
          </a:p>
          <a:p>
            <a:pPr marL="0" indent="0">
              <a:lnSpc>
                <a:spcPct val="160000"/>
              </a:lnSpc>
              <a:buNone/>
            </a:pPr>
            <a:r>
              <a:rPr lang="el-GR" sz="2400" dirty="0"/>
              <a:t>•	Τις φλαβόνες</a:t>
            </a:r>
          </a:p>
          <a:p>
            <a:pPr marL="0" indent="0">
              <a:lnSpc>
                <a:spcPct val="160000"/>
              </a:lnSpc>
              <a:buNone/>
            </a:pPr>
            <a:r>
              <a:rPr lang="el-GR" sz="2400" dirty="0"/>
              <a:t>•	Τις ανθοκυάνες</a:t>
            </a:r>
          </a:p>
          <a:p>
            <a:pPr marL="0" indent="0">
              <a:lnSpc>
                <a:spcPct val="160000"/>
              </a:lnSpc>
              <a:buNone/>
            </a:pPr>
            <a:r>
              <a:rPr lang="el-GR" sz="2400" dirty="0"/>
              <a:t>•	Τις τανίνες</a:t>
            </a:r>
          </a:p>
          <a:p>
            <a:pPr marL="0" indent="0">
              <a:lnSpc>
                <a:spcPct val="160000"/>
              </a:lnSpc>
              <a:buNone/>
            </a:pPr>
            <a:r>
              <a:rPr lang="el-GR" sz="2400" dirty="0"/>
              <a:t>Οι φαινολικές ενώσεις στον οίνο περιλαμβάνουν μία μεγάλη ομάδα ενώσεων. Διαιρούνται σε δύο κατηγορίες στις </a:t>
            </a:r>
            <a:r>
              <a:rPr lang="el-GR" sz="2400" b="1" dirty="0"/>
              <a:t>φλαβονοειδείς,</a:t>
            </a:r>
            <a:r>
              <a:rPr lang="el-GR" sz="2400" dirty="0"/>
              <a:t> όπου περιλαμβάνονται οι ανθοκυάνες (χρώμα) και οι τανίνες (στυφάδα), και είναι πολυφαινολικές ενώσεις, και στις </a:t>
            </a:r>
            <a:r>
              <a:rPr lang="el-GR" sz="2400" b="1" dirty="0"/>
              <a:t>μη φλαβονοειδείς</a:t>
            </a:r>
            <a:r>
              <a:rPr lang="el-GR" sz="2400" dirty="0"/>
              <a:t> φαινόλες. </a:t>
            </a:r>
          </a:p>
          <a:p>
            <a:pPr marL="0" indent="0">
              <a:buNone/>
            </a:pPr>
            <a:endParaRPr lang="el-GR" sz="2400" b="1" dirty="0"/>
          </a:p>
        </p:txBody>
      </p:sp>
    </p:spTree>
    <p:extLst>
      <p:ext uri="{BB962C8B-B14F-4D97-AF65-F5344CB8AC3E}">
        <p14:creationId xmlns:p14="http://schemas.microsoft.com/office/powerpoint/2010/main" val="346191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78514"/>
          </a:xfrm>
        </p:spPr>
        <p:txBody>
          <a:bodyPr anchor="t">
            <a:normAutofit fontScale="92500"/>
          </a:bodyPr>
          <a:lstStyle/>
          <a:p>
            <a:pPr marL="0" indent="0">
              <a:lnSpc>
                <a:spcPct val="150000"/>
              </a:lnSpc>
              <a:buNone/>
            </a:pPr>
            <a:r>
              <a:rPr lang="el-GR" sz="2400" dirty="0"/>
              <a:t>Οι φαινολικές ενώσεις στον οίνο περιλαμβάνουν μία μεγάλη ομάδα ενώσεων. Διαιρούνται σε δύο κατηγορίες στις </a:t>
            </a:r>
            <a:r>
              <a:rPr lang="el-GR" sz="2400" b="1" dirty="0"/>
              <a:t>φλαβονοειδείς,</a:t>
            </a:r>
            <a:r>
              <a:rPr lang="el-GR" sz="2400" dirty="0"/>
              <a:t> όπου περιλαμβάνονται οι ανθοκυάνες (χρώμα) και οι τανίνες (στυφάδα), και είναι πολυφαινολικές ενώσεις, και στις </a:t>
            </a:r>
            <a:r>
              <a:rPr lang="el-GR" sz="2400" b="1" dirty="0"/>
              <a:t>μη φλαβονοειδείς </a:t>
            </a:r>
            <a:r>
              <a:rPr lang="el-GR" sz="2400" dirty="0"/>
              <a:t>φαινόλες. </a:t>
            </a:r>
            <a:endParaRPr lang="en-US" sz="2400" dirty="0"/>
          </a:p>
          <a:p>
            <a:pPr marL="0" indent="0">
              <a:lnSpc>
                <a:spcPct val="150000"/>
              </a:lnSpc>
              <a:buNone/>
            </a:pPr>
            <a:r>
              <a:rPr lang="el-GR" sz="2400" dirty="0"/>
              <a:t>Τα φαινολικά συστατικά του οίνου προέρχονται κυρίως από το σταφύλι, ενώ δευτερεύουσα πηγή τους είναι το ξύλο των βαρελιών. Πολύ μικρές ποσότητές τους σχηματίζονται κατά τον μεταβολισμό των ζυμών.</a:t>
            </a:r>
          </a:p>
          <a:p>
            <a:pPr marL="0" indent="0">
              <a:lnSpc>
                <a:spcPct val="150000"/>
              </a:lnSpc>
              <a:buNone/>
            </a:pPr>
            <a:r>
              <a:rPr lang="el-GR" sz="2400" dirty="0"/>
              <a:t>0 ρόλος τους στο σταφύλι είναι κατά κύριο λόγο αντιμικροβιακός, αλλά σε μικρότερο βαθμό προστατεύουν από τις προσβολές από έντομα και από την κατανάλωση από ζώα.</a:t>
            </a:r>
          </a:p>
        </p:txBody>
      </p:sp>
    </p:spTree>
    <p:extLst>
      <p:ext uri="{BB962C8B-B14F-4D97-AF65-F5344CB8AC3E}">
        <p14:creationId xmlns:p14="http://schemas.microsoft.com/office/powerpoint/2010/main" val="3067596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a:bodyPr>
          <a:lstStyle/>
          <a:p>
            <a:pPr marL="0" indent="0">
              <a:buNone/>
            </a:pPr>
            <a:r>
              <a:rPr lang="el-GR" sz="2400" b="1" dirty="0"/>
              <a:t>Α) Μη φλαβονοειδείς φαινόλες</a:t>
            </a:r>
          </a:p>
          <a:p>
            <a:pPr marL="0" indent="0">
              <a:buNone/>
            </a:pPr>
            <a:r>
              <a:rPr lang="el-GR" sz="2400" dirty="0"/>
              <a:t>Στην κατηγορία των μη φλαβονοειδών φαινολών υπάγονται μονομοριακά φαινολικά παράγωγα που βρίσκονται στο σταφύλι και στον οίνο. Η παρουσία τους στον οίνο οφείλεται είτε στο σταφύλι, όπου απαντούν στους φλοιούς και στη σάρκα, είτε στο ξύλο των βαρελιών που χρησιμοποιήθηκαν για την παλαίωση. Οι ερυθρές ποικιλίες και οίνοι περιέχουν μεγαλύτερες ποσότητες σε σχέση με τα αντίστοιχα λευκά.</a:t>
            </a:r>
          </a:p>
          <a:p>
            <a:pPr marL="0" indent="0">
              <a:buNone/>
            </a:pPr>
            <a:r>
              <a:rPr lang="el-GR" sz="2400" dirty="0"/>
              <a:t>Κύριοι εκπρόσωποι είναι τα φαινολοξέα και ειδικότερα τα παράγωγα του βενζοϊκού</a:t>
            </a:r>
          </a:p>
          <a:p>
            <a:pPr marL="0" indent="0">
              <a:buNone/>
            </a:pPr>
            <a:r>
              <a:rPr lang="el-GR" sz="2400" dirty="0"/>
              <a:t>Οξέος και του κινναμωμικού οξέος.</a:t>
            </a:r>
          </a:p>
          <a:p>
            <a:pPr marL="0" indent="0">
              <a:buNone/>
            </a:pPr>
            <a:endParaRPr lang="el-GR" sz="2400" dirty="0"/>
          </a:p>
          <a:p>
            <a:pPr marL="0" indent="0">
              <a:buNone/>
            </a:pPr>
            <a:endParaRPr lang="el-GR" sz="2400" dirty="0"/>
          </a:p>
          <a:p>
            <a:pPr marL="0" indent="0">
              <a:buNone/>
            </a:pPr>
            <a:endParaRPr lang="el-GR" sz="2400" dirty="0"/>
          </a:p>
          <a:p>
            <a:pPr marL="0" indent="0">
              <a:buNone/>
            </a:pPr>
            <a:r>
              <a:rPr lang="el-GR" sz="2400" dirty="0"/>
              <a:t>Βενζοϊκό οξύ                                                               κινναμωμικού οξύ</a:t>
            </a:r>
          </a:p>
        </p:txBody>
      </p:sp>
      <p:pic>
        <p:nvPicPr>
          <p:cNvPr id="4" name="Εικόνα 3">
            <a:extLst>
              <a:ext uri="{FF2B5EF4-FFF2-40B4-BE49-F238E27FC236}">
                <a16:creationId xmlns:a16="http://schemas.microsoft.com/office/drawing/2014/main" id="{A463E8B4-B2BC-4862-923A-4EFB57530483}"/>
              </a:ext>
            </a:extLst>
          </p:cNvPr>
          <p:cNvPicPr>
            <a:picLocks noChangeAspect="1"/>
          </p:cNvPicPr>
          <p:nvPr/>
        </p:nvPicPr>
        <p:blipFill>
          <a:blip r:embed="rId2"/>
          <a:stretch>
            <a:fillRect/>
          </a:stretch>
        </p:blipFill>
        <p:spPr>
          <a:xfrm>
            <a:off x="2085727" y="5055452"/>
            <a:ext cx="1859441" cy="1292464"/>
          </a:xfrm>
          <a:prstGeom prst="rect">
            <a:avLst/>
          </a:prstGeom>
        </p:spPr>
      </p:pic>
      <p:pic>
        <p:nvPicPr>
          <p:cNvPr id="5" name="Εικόνα 4">
            <a:extLst>
              <a:ext uri="{FF2B5EF4-FFF2-40B4-BE49-F238E27FC236}">
                <a16:creationId xmlns:a16="http://schemas.microsoft.com/office/drawing/2014/main" id="{14D832E5-9511-40DB-8616-87B96AB6D276}"/>
              </a:ext>
            </a:extLst>
          </p:cNvPr>
          <p:cNvPicPr>
            <a:picLocks noChangeAspect="1"/>
          </p:cNvPicPr>
          <p:nvPr/>
        </p:nvPicPr>
        <p:blipFill>
          <a:blip r:embed="rId3"/>
          <a:stretch>
            <a:fillRect/>
          </a:stretch>
        </p:blipFill>
        <p:spPr>
          <a:xfrm>
            <a:off x="6972402" y="4569208"/>
            <a:ext cx="2877561" cy="1591194"/>
          </a:xfrm>
          <a:prstGeom prst="rect">
            <a:avLst/>
          </a:prstGeom>
        </p:spPr>
      </p:pic>
    </p:spTree>
    <p:extLst>
      <p:ext uri="{BB962C8B-B14F-4D97-AF65-F5344CB8AC3E}">
        <p14:creationId xmlns:p14="http://schemas.microsoft.com/office/powerpoint/2010/main" val="1777006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880860"/>
          </a:xfrm>
        </p:spPr>
        <p:txBody>
          <a:bodyPr anchor="t">
            <a:normAutofit/>
          </a:bodyPr>
          <a:lstStyle/>
          <a:p>
            <a:pPr marL="0" indent="0">
              <a:buNone/>
            </a:pPr>
            <a:r>
              <a:rPr lang="el-GR" sz="2400" dirty="0"/>
              <a:t>των οποίων ένα ή περισσότερα υδρογόνα των ανθράκων του δακτυλίου έχουν αντικατασταθεί με υδροξυλομάδες και μεθόξυ ομάδες,</a:t>
            </a:r>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r>
              <a:rPr lang="el-GR" sz="2400" dirty="0"/>
              <a:t>             Κινναμωμικό οξύ</a:t>
            </a:r>
          </a:p>
        </p:txBody>
      </p:sp>
      <p:pic>
        <p:nvPicPr>
          <p:cNvPr id="9" name="Εικόνα 8">
            <a:extLst>
              <a:ext uri="{FF2B5EF4-FFF2-40B4-BE49-F238E27FC236}">
                <a16:creationId xmlns:a16="http://schemas.microsoft.com/office/drawing/2014/main" id="{96B681AA-DD85-4359-B1A5-B5B0330AB864}"/>
              </a:ext>
            </a:extLst>
          </p:cNvPr>
          <p:cNvPicPr>
            <a:picLocks noChangeAspect="1"/>
          </p:cNvPicPr>
          <p:nvPr/>
        </p:nvPicPr>
        <p:blipFill>
          <a:blip r:embed="rId2"/>
          <a:stretch>
            <a:fillRect/>
          </a:stretch>
        </p:blipFill>
        <p:spPr>
          <a:xfrm>
            <a:off x="1638772" y="2737060"/>
            <a:ext cx="7086779" cy="2103120"/>
          </a:xfrm>
          <a:prstGeom prst="rect">
            <a:avLst/>
          </a:prstGeom>
        </p:spPr>
      </p:pic>
      <p:pic>
        <p:nvPicPr>
          <p:cNvPr id="11" name="Εικόνα 10">
            <a:extLst>
              <a:ext uri="{FF2B5EF4-FFF2-40B4-BE49-F238E27FC236}">
                <a16:creationId xmlns:a16="http://schemas.microsoft.com/office/drawing/2014/main" id="{D607A518-5760-4995-A405-C4D5B06D16A5}"/>
              </a:ext>
            </a:extLst>
          </p:cNvPr>
          <p:cNvPicPr>
            <a:picLocks noChangeAspect="1"/>
          </p:cNvPicPr>
          <p:nvPr/>
        </p:nvPicPr>
        <p:blipFill>
          <a:blip r:embed="rId3"/>
          <a:stretch>
            <a:fillRect/>
          </a:stretch>
        </p:blipFill>
        <p:spPr>
          <a:xfrm>
            <a:off x="6447137" y="4663441"/>
            <a:ext cx="6816100" cy="1554480"/>
          </a:xfrm>
          <a:prstGeom prst="rect">
            <a:avLst/>
          </a:prstGeom>
        </p:spPr>
      </p:pic>
      <p:pic>
        <p:nvPicPr>
          <p:cNvPr id="13" name="Εικόνα 12">
            <a:extLst>
              <a:ext uri="{FF2B5EF4-FFF2-40B4-BE49-F238E27FC236}">
                <a16:creationId xmlns:a16="http://schemas.microsoft.com/office/drawing/2014/main" id="{8A862573-A882-4998-86E7-1CA2FA3E339A}"/>
              </a:ext>
            </a:extLst>
          </p:cNvPr>
          <p:cNvPicPr>
            <a:picLocks noChangeAspect="1"/>
          </p:cNvPicPr>
          <p:nvPr/>
        </p:nvPicPr>
        <p:blipFill>
          <a:blip r:embed="rId4"/>
          <a:stretch>
            <a:fillRect/>
          </a:stretch>
        </p:blipFill>
        <p:spPr>
          <a:xfrm>
            <a:off x="9325899" y="2544155"/>
            <a:ext cx="1859441" cy="1292464"/>
          </a:xfrm>
          <a:prstGeom prst="rect">
            <a:avLst/>
          </a:prstGeom>
        </p:spPr>
      </p:pic>
      <p:pic>
        <p:nvPicPr>
          <p:cNvPr id="14" name="Εικόνα 13">
            <a:extLst>
              <a:ext uri="{FF2B5EF4-FFF2-40B4-BE49-F238E27FC236}">
                <a16:creationId xmlns:a16="http://schemas.microsoft.com/office/drawing/2014/main" id="{60E7D0B5-7B1C-4079-BD11-D323E965D584}"/>
              </a:ext>
            </a:extLst>
          </p:cNvPr>
          <p:cNvPicPr>
            <a:picLocks noChangeAspect="1"/>
          </p:cNvPicPr>
          <p:nvPr/>
        </p:nvPicPr>
        <p:blipFill>
          <a:blip r:embed="rId5"/>
          <a:stretch>
            <a:fillRect/>
          </a:stretch>
        </p:blipFill>
        <p:spPr>
          <a:xfrm>
            <a:off x="2304600" y="4566644"/>
            <a:ext cx="2877561" cy="1591194"/>
          </a:xfrm>
          <a:prstGeom prst="rect">
            <a:avLst/>
          </a:prstGeom>
        </p:spPr>
      </p:pic>
    </p:spTree>
    <p:extLst>
      <p:ext uri="{BB962C8B-B14F-4D97-AF65-F5344CB8AC3E}">
        <p14:creationId xmlns:p14="http://schemas.microsoft.com/office/powerpoint/2010/main" val="417543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780430"/>
          </a:xfrm>
        </p:spPr>
        <p:txBody>
          <a:bodyPr>
            <a:normAutofit/>
          </a:bodyPr>
          <a:lstStyle/>
          <a:p>
            <a:r>
              <a:rPr lang="el-GR" b="1" dirty="0"/>
              <a:t>Χημική Σύσταση του Γλεύκους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62975" y="1558211"/>
            <a:ext cx="9857592" cy="5166359"/>
          </a:xfrm>
        </p:spPr>
        <p:txBody>
          <a:bodyPr anchor="t">
            <a:normAutofit fontScale="47500" lnSpcReduction="20000"/>
          </a:bodyPr>
          <a:lstStyle/>
          <a:p>
            <a:pPr marL="0" indent="0">
              <a:buNone/>
            </a:pPr>
            <a:endParaRPr lang="el-GR" sz="2400" b="1"/>
          </a:p>
          <a:p>
            <a:pPr marL="0" indent="0" algn="ctr">
              <a:buNone/>
            </a:pPr>
            <a:r>
              <a:rPr lang="el-GR" sz="4500" b="1"/>
              <a:t>Η δημιουργία των ενώσεων του γλεύκους </a:t>
            </a:r>
            <a:r>
              <a:rPr lang="el-GR" sz="4500"/>
              <a:t>.</a:t>
            </a:r>
          </a:p>
          <a:p>
            <a:pPr marL="0" indent="0">
              <a:buNone/>
            </a:pPr>
            <a:endParaRPr lang="el-GR" sz="4500"/>
          </a:p>
          <a:p>
            <a:pPr marL="0" indent="0">
              <a:buNone/>
            </a:pPr>
            <a:endParaRPr lang="el-GR" sz="3800"/>
          </a:p>
          <a:p>
            <a:pPr marL="0" indent="0">
              <a:buNone/>
            </a:pPr>
            <a:endParaRPr lang="el-GR" sz="3800"/>
          </a:p>
          <a:p>
            <a:pPr marL="0" indent="0">
              <a:buNone/>
            </a:pPr>
            <a:endParaRPr lang="el-GR" sz="3800"/>
          </a:p>
          <a:p>
            <a:pPr marL="0" indent="0">
              <a:buNone/>
            </a:pPr>
            <a:r>
              <a:rPr lang="el-GR" sz="3800"/>
              <a:t>    </a:t>
            </a:r>
          </a:p>
          <a:p>
            <a:pPr marL="0" indent="0">
              <a:buNone/>
            </a:pPr>
            <a:r>
              <a:rPr lang="el-GR" sz="3800"/>
              <a:t>            </a:t>
            </a:r>
          </a:p>
          <a:p>
            <a:pPr marL="0" indent="0">
              <a:buNone/>
            </a:pPr>
            <a:endParaRPr lang="el-GR" sz="3800"/>
          </a:p>
          <a:p>
            <a:pPr marL="0" indent="0">
              <a:buNone/>
            </a:pPr>
            <a:endParaRPr lang="el-GR" sz="3800"/>
          </a:p>
          <a:p>
            <a:pPr marL="0" indent="0">
              <a:buNone/>
            </a:pPr>
            <a:r>
              <a:rPr lang="el-GR" sz="3800"/>
              <a:t>                      </a:t>
            </a:r>
            <a:r>
              <a:rPr lang="el-GR" sz="3800" b="1"/>
              <a:t>Τα πρώτα Στάδια                                                                   Στην ωρίμανση</a:t>
            </a:r>
          </a:p>
          <a:p>
            <a:pPr marL="0" indent="0">
              <a:buNone/>
            </a:pPr>
            <a:endParaRPr lang="el-GR" sz="3800" b="1"/>
          </a:p>
          <a:p>
            <a:pPr marL="0" indent="0">
              <a:buNone/>
            </a:pPr>
            <a:r>
              <a:rPr lang="el-GR" sz="3800"/>
              <a:t>                 Δημιουργούνται οι                                                    Υπάρχουν οι χαρακτηριστικές </a:t>
            </a:r>
          </a:p>
          <a:p>
            <a:pPr marL="0" indent="0">
              <a:buNone/>
            </a:pPr>
            <a:r>
              <a:rPr lang="el-GR" sz="3800"/>
              <a:t>               πρόδρομοι των ενώσεων                                           ενώσεις οξέα, σάκχαρα, αρωματικές</a:t>
            </a:r>
          </a:p>
          <a:p>
            <a:pPr marL="0" indent="0">
              <a:buNone/>
            </a:pPr>
            <a:r>
              <a:rPr lang="el-GR" sz="3800"/>
              <a:t>                                                     </a:t>
            </a:r>
          </a:p>
          <a:p>
            <a:pPr marL="0" indent="0">
              <a:buNone/>
            </a:pPr>
            <a:r>
              <a:rPr lang="el-GR" sz="3800"/>
              <a:t>                                                                                                                  Απόφαση συγκομιδής</a:t>
            </a:r>
          </a:p>
          <a:p>
            <a:pPr marL="0" indent="0">
              <a:buNone/>
            </a:pPr>
            <a:endParaRPr lang="el-GR" sz="2400"/>
          </a:p>
          <a:p>
            <a:pPr marL="0" indent="0">
              <a:buNone/>
            </a:pPr>
            <a:endParaRPr lang="el-GR" sz="2400" dirty="0"/>
          </a:p>
        </p:txBody>
      </p:sp>
      <p:pic>
        <p:nvPicPr>
          <p:cNvPr id="5" name="Εικόνα 4">
            <a:extLst>
              <a:ext uri="{FF2B5EF4-FFF2-40B4-BE49-F238E27FC236}">
                <a16:creationId xmlns:a16="http://schemas.microsoft.com/office/drawing/2014/main" id="{38F4702B-1E41-4D1A-B1A5-DBCB131E02CA}"/>
              </a:ext>
            </a:extLst>
          </p:cNvPr>
          <p:cNvPicPr>
            <a:picLocks noChangeAspect="1"/>
          </p:cNvPicPr>
          <p:nvPr/>
        </p:nvPicPr>
        <p:blipFill>
          <a:blip r:embed="rId2"/>
          <a:stretch>
            <a:fillRect/>
          </a:stretch>
        </p:blipFill>
        <p:spPr>
          <a:xfrm>
            <a:off x="2134625" y="2265620"/>
            <a:ext cx="2863064" cy="2011680"/>
          </a:xfrm>
          <a:prstGeom prst="rect">
            <a:avLst/>
          </a:prstGeom>
        </p:spPr>
      </p:pic>
      <p:pic>
        <p:nvPicPr>
          <p:cNvPr id="7" name="Εικόνα 6">
            <a:extLst>
              <a:ext uri="{FF2B5EF4-FFF2-40B4-BE49-F238E27FC236}">
                <a16:creationId xmlns:a16="http://schemas.microsoft.com/office/drawing/2014/main" id="{2429C53E-441F-4CF2-B6EA-300F358E4434}"/>
              </a:ext>
            </a:extLst>
          </p:cNvPr>
          <p:cNvPicPr>
            <a:picLocks noChangeAspect="1"/>
          </p:cNvPicPr>
          <p:nvPr/>
        </p:nvPicPr>
        <p:blipFill>
          <a:blip r:embed="rId3"/>
          <a:stretch>
            <a:fillRect/>
          </a:stretch>
        </p:blipFill>
        <p:spPr>
          <a:xfrm>
            <a:off x="6896309" y="2265621"/>
            <a:ext cx="2977449" cy="2103120"/>
          </a:xfrm>
          <a:prstGeom prst="rect">
            <a:avLst/>
          </a:prstGeom>
        </p:spPr>
      </p:pic>
    </p:spTree>
    <p:extLst>
      <p:ext uri="{BB962C8B-B14F-4D97-AF65-F5344CB8AC3E}">
        <p14:creationId xmlns:p14="http://schemas.microsoft.com/office/powerpoint/2010/main" val="2433059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indent="0">
              <a:lnSpc>
                <a:spcPct val="150000"/>
              </a:lnSpc>
              <a:buNone/>
            </a:pPr>
            <a:r>
              <a:rPr lang="el-GR" sz="2400" dirty="0"/>
              <a:t>Από τα </a:t>
            </a:r>
            <a:r>
              <a:rPr lang="el-GR" sz="2400" b="1" dirty="0"/>
              <a:t>βενζοϊκά οξέα </a:t>
            </a:r>
            <a:r>
              <a:rPr lang="el-GR" sz="2400" dirty="0"/>
              <a:t>το σταφύλι περιέχει κυρίως </a:t>
            </a:r>
            <a:r>
              <a:rPr lang="el-GR" sz="2400" b="1" dirty="0"/>
              <a:t>γαλλικό οξύ, </a:t>
            </a:r>
            <a:r>
              <a:rPr lang="el-GR" sz="2400" dirty="0"/>
              <a:t>το οποίο βρίσκεται συνήθως υπό τη μορφή εστέρων των φλαβανολών-3 (κατεχινών). Από τα </a:t>
            </a:r>
            <a:r>
              <a:rPr lang="el-GR" sz="2400" b="1" dirty="0"/>
              <a:t>κινναμωμικά οξέα</a:t>
            </a:r>
            <a:r>
              <a:rPr lang="el-GR" sz="2400" dirty="0"/>
              <a:t>, μια μικρή ποσότητα βρίσκεται σε ελεύθερη μορφή, τα περισσότερα είναι εστεροποιημένα, κυρίως με τρυγικό οξύ, ενώ κάποια είναι ενωμένα με γλυκόζη. Τα </a:t>
            </a:r>
            <a:r>
              <a:rPr lang="el-GR" sz="2400" b="1" dirty="0"/>
              <a:t>υδροξυκινναμωμικά οξέα </a:t>
            </a:r>
            <a:r>
              <a:rPr lang="el-GR" sz="2400" dirty="0"/>
              <a:t>είναι και τα επικρατέστερα στο σταφύλι και βρίσκονται στα χυμοτόπια των κυττάρων του φλοιού και της σάρκας υπό τη μορφή των εστέρων με τρυγικό οξύ</a:t>
            </a:r>
            <a:r>
              <a:rPr lang="en-US" sz="2400" dirty="0"/>
              <a:t>.</a:t>
            </a:r>
            <a:r>
              <a:rPr lang="el-GR" sz="2400" dirty="0"/>
              <a:t> Οι εστέρες αυτοί είναι ιδιαίτερα ευοξείδωτα συστατικά του γλεύκους και ευθύνονται για το καφέτιασμα των λευκών γλευκών.</a:t>
            </a:r>
          </a:p>
        </p:txBody>
      </p:sp>
    </p:spTree>
    <p:extLst>
      <p:ext uri="{BB962C8B-B14F-4D97-AF65-F5344CB8AC3E}">
        <p14:creationId xmlns:p14="http://schemas.microsoft.com/office/powerpoint/2010/main" val="4150273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87392"/>
          </a:xfrm>
        </p:spPr>
        <p:txBody>
          <a:bodyPr anchor="t">
            <a:normAutofit/>
          </a:bodyPr>
          <a:lstStyle/>
          <a:p>
            <a:pPr marL="0" indent="0">
              <a:lnSpc>
                <a:spcPct val="150000"/>
              </a:lnSpc>
              <a:buNone/>
            </a:pPr>
            <a:r>
              <a:rPr lang="el-GR" sz="2400" dirty="0"/>
              <a:t>Τα κινναμωμικά οξέα συνδυάζονται με ανθοκυανικούς μονογλυκοζίτες, προς σχηματισμό ακυλιωμένων ανθοκυανών, μέσω της εστεροποίησης του καφεϊκού και του π- κουμαρικού οξέος με τη γλυκόζη του γλυκοζίτη</a:t>
            </a:r>
            <a:r>
              <a:rPr lang="en-US" sz="2400" dirty="0"/>
              <a:t>.</a:t>
            </a:r>
            <a:r>
              <a:rPr lang="el-GR" sz="2400" dirty="0"/>
              <a:t> Τα φαινολικά οξέα είναι άχρωμα όταν βρίσκονται σε αλκοολικό διάλυμα, αλλά αποκτούν κίτρινο χρώμα όταν οξειδωθούν</a:t>
            </a:r>
            <a:r>
              <a:rPr lang="en-US" sz="2400" dirty="0"/>
              <a:t>.</a:t>
            </a:r>
            <a:r>
              <a:rPr lang="el-GR" sz="2400" dirty="0"/>
              <a:t> Δεν έχουν ιδιαίτερη γεύση ή οσμή, αλλά αποτελούν πρόδρομες ενώσεις πτητικών φαινολών που παράγονται από κάποιους μικροοργανισμούς</a:t>
            </a:r>
            <a:r>
              <a:rPr lang="en-US" sz="2400" dirty="0"/>
              <a:t>.</a:t>
            </a:r>
            <a:r>
              <a:rPr lang="el-GR" sz="2400" dirty="0"/>
              <a:t> Οι αιθυλφαινόλες έχουν οσμές ζώου και απαντώνται σε ερυθρούς οίνους</a:t>
            </a:r>
            <a:r>
              <a:rPr lang="en-US" sz="2400" dirty="0"/>
              <a:t>.</a:t>
            </a:r>
            <a:r>
              <a:rPr lang="el-GR" sz="2400" dirty="0"/>
              <a:t> Σε λευκούς οίνους υπάρχουν βινυλφαινόλες και βινυλγουαϊακόλες. Οι ενώσεις αυτές προέρχονται από το π- κουμαρικό οξύ και το φερουλικό, μετά από διάσπασή τους. </a:t>
            </a:r>
          </a:p>
        </p:txBody>
      </p:sp>
    </p:spTree>
    <p:extLst>
      <p:ext uri="{BB962C8B-B14F-4D97-AF65-F5344CB8AC3E}">
        <p14:creationId xmlns:p14="http://schemas.microsoft.com/office/powerpoint/2010/main" val="289159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fontScale="92500" lnSpcReduction="10000"/>
          </a:bodyPr>
          <a:lstStyle/>
          <a:p>
            <a:pPr marL="0" indent="0">
              <a:lnSpc>
                <a:spcPct val="150000"/>
              </a:lnSpc>
              <a:buNone/>
            </a:pPr>
            <a:r>
              <a:rPr lang="el-GR" sz="2400" dirty="0"/>
              <a:t>Η τυροσόλη, η οποία απαντάται σε ερυθρούς και λευκούς οίνους παράγεται κατά την αλκοολική ζύμωση από την τυροσύνη. Η τυροσόλη, της οποίας η συγκέντρωση παραμένει σχετικά σταθερή κατά την παλαίωση του οίνου, συνυπάρχει με άλλες μη φαινολικές αλκοόλες.</a:t>
            </a:r>
          </a:p>
          <a:p>
            <a:pPr marL="0" indent="0">
              <a:lnSpc>
                <a:spcPct val="150000"/>
              </a:lnSpc>
              <a:buNone/>
            </a:pPr>
            <a:r>
              <a:rPr lang="el-GR" sz="2400" dirty="0"/>
              <a:t>Άλλη μια οικογένεια που αποτελείται από περισσότερο πολύπλοκες πολυφαινόλες και απαντώνται σε σταφύλια, οίνους και ξύλο δρυός, είναι τα στυλβένια. Πρόκειται για ενώσεις με δύο βενζολικούς δακτυλίους, οι οποίοι συνδέονται συνήθως με ένα αιθύλιο ή πιθανώς με μια αιθυλενική αλυσίδα. Μεταξύ αυτών των </a:t>
            </a:r>
            <a:r>
              <a:rPr lang="el-GR" sz="2400" dirty="0" err="1"/>
              <a:t>trans</a:t>
            </a:r>
            <a:r>
              <a:rPr lang="el-GR" sz="2400" dirty="0"/>
              <a:t> ισομερών συγκαταλέγεται και η ρεσβερατρόλη ή αλλιώς το 3,5,4'-τριυδροξυστυλβένιο, ενώ απαντάται και το παραγωγό της με γλυκόζη.</a:t>
            </a:r>
          </a:p>
        </p:txBody>
      </p:sp>
    </p:spTree>
    <p:extLst>
      <p:ext uri="{BB962C8B-B14F-4D97-AF65-F5344CB8AC3E}">
        <p14:creationId xmlns:p14="http://schemas.microsoft.com/office/powerpoint/2010/main" val="1367084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95148"/>
            <a:ext cx="10813002" cy="4431650"/>
          </a:xfrm>
        </p:spPr>
        <p:txBody>
          <a:bodyPr anchor="t">
            <a:normAutofit/>
          </a:bodyPr>
          <a:lstStyle/>
          <a:p>
            <a:pPr marL="0" indent="0">
              <a:buNone/>
            </a:pPr>
            <a:r>
              <a:rPr lang="el-GR" sz="2400" b="1" dirty="0"/>
              <a:t>Β) Φλαβονοειδείς φαινόλες</a:t>
            </a:r>
            <a:endParaRPr lang="en-US" sz="2400" b="1" dirty="0"/>
          </a:p>
          <a:p>
            <a:pPr marL="0" indent="0">
              <a:buNone/>
            </a:pPr>
            <a:r>
              <a:rPr lang="el-GR" sz="2400" dirty="0"/>
              <a:t>Τα φλαβονοειδή χαρακτηρίζονται από ένα βασικό σκελετό με 15 άτομα άνθρακα του τύπου 2-φαινυλ-βενζοπυρόνη. Χωρίζονται σε πολλές ομάδες, οι οποίες διαχωρίζονται ανάλογα με το βαθμό οξείδωσης του πυρανικού δακτυλίου.</a:t>
            </a:r>
            <a:endParaRPr lang="en-US" sz="2400" dirty="0"/>
          </a:p>
          <a:p>
            <a:pPr marL="0" indent="0">
              <a:buNone/>
            </a:pPr>
            <a:r>
              <a:rPr lang="el-GR" sz="2400" b="1" dirty="0"/>
              <a:t>Φλαβονόλες</a:t>
            </a:r>
            <a:endParaRPr lang="en-US" sz="2400" b="1" dirty="0"/>
          </a:p>
          <a:p>
            <a:pPr marL="0" indent="0">
              <a:buNone/>
            </a:pPr>
            <a:r>
              <a:rPr lang="el-GR" sz="2400" dirty="0"/>
              <a:t>Οι φλαβονόλες της σταφυλής είναι οι μόνες που με βάση τη δομή της 2-φαινυλ-βενζοπυρόνης αντιπροσωπεύουν τα φλαβονοειδή</a:t>
            </a:r>
            <a:r>
              <a:rPr lang="en-US" sz="2400" dirty="0"/>
              <a:t>,</a:t>
            </a:r>
            <a:r>
              <a:rPr lang="el-GR" sz="2400" dirty="0"/>
              <a:t> ενώ με την ευρεία έννοια του όρου συμπεριλαμβάνονται και οι ανθοκυάνες και οι φλαβανόλες-3. Οι φλαβονόλες απαντούν μόνο στους φλοιούς υπό μορφή γλυκοζιτών στη θέση 3. Στο παρακάτω σχήμα  παρουσιάζεται ο χημικός τύπος της άγλυκης μορφής των τεσσάρων βασικών φλαβονολών του σταφυλιού</a:t>
            </a:r>
          </a:p>
        </p:txBody>
      </p:sp>
    </p:spTree>
    <p:extLst>
      <p:ext uri="{BB962C8B-B14F-4D97-AF65-F5344CB8AC3E}">
        <p14:creationId xmlns:p14="http://schemas.microsoft.com/office/powerpoint/2010/main" val="34480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69"/>
            <a:ext cx="10813002" cy="4863105"/>
          </a:xfrm>
        </p:spPr>
        <p:txBody>
          <a:bodyPr anchor="t">
            <a:normAutofit/>
          </a:bodyPr>
          <a:lstStyle/>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r>
              <a:rPr lang="el-GR" sz="2400" dirty="0"/>
              <a:t> Φλαβονόλη                             Φλαβονόλες του σταφυλιού </a:t>
            </a:r>
            <a:endParaRPr lang="en-US" sz="2400" dirty="0"/>
          </a:p>
          <a:p>
            <a:pPr marL="0" indent="0">
              <a:buNone/>
            </a:pPr>
            <a:r>
              <a:rPr lang="el-GR" sz="2400" dirty="0"/>
              <a:t>Στο σταφύλι βρέθηκαν οκτώ μονογλυκοζίτες και τρεις διγλυκοζίτες των φλαβονολών. Οι μορφές των γλυκοζιτών (με γλυκόζη) απαντούν σε πολύ μεγαλύτερες ποσότητες, αλλά βρίσκονται και σημαντικές ποσότητες των εστέρων τους με το γλυκουρονικό οξύ. Τόσο οι λευκές, όσο και οι ερυθρές ποικιλίες αμπέλου περιέχουν τις ίδιες ποσότητες φλαβονολών, διαφέρουν όμως στην ποιοτική τους σύσταση.</a:t>
            </a:r>
            <a:endParaRPr lang="en-US" sz="2400" dirty="0"/>
          </a:p>
          <a:p>
            <a:pPr marL="0" indent="0">
              <a:buNone/>
            </a:pPr>
            <a:r>
              <a:rPr lang="el-GR" sz="2400" dirty="0"/>
              <a:t>Η περιεκτικότητα των φλαβονολών ποικίλει από 10 έως 100 </a:t>
            </a:r>
            <a:r>
              <a:rPr lang="en-US" sz="2400" dirty="0"/>
              <a:t>mg</a:t>
            </a:r>
            <a:r>
              <a:rPr lang="el-GR" sz="2400" dirty="0"/>
              <a:t>/</a:t>
            </a:r>
            <a:r>
              <a:rPr lang="en-US" sz="2400" dirty="0"/>
              <a:t>Kg</a:t>
            </a:r>
            <a:r>
              <a:rPr lang="el-GR" sz="2400" dirty="0"/>
              <a:t> ραγών.</a:t>
            </a:r>
          </a:p>
        </p:txBody>
      </p:sp>
      <p:pic>
        <p:nvPicPr>
          <p:cNvPr id="7" name="Εικόνα 6">
            <a:extLst>
              <a:ext uri="{FF2B5EF4-FFF2-40B4-BE49-F238E27FC236}">
                <a16:creationId xmlns:a16="http://schemas.microsoft.com/office/drawing/2014/main" id="{8D6624B0-C82F-4682-9B5F-50C040D7B15A}"/>
              </a:ext>
            </a:extLst>
          </p:cNvPr>
          <p:cNvPicPr>
            <a:picLocks noChangeAspect="1"/>
          </p:cNvPicPr>
          <p:nvPr/>
        </p:nvPicPr>
        <p:blipFill>
          <a:blip r:embed="rId2"/>
          <a:stretch>
            <a:fillRect/>
          </a:stretch>
        </p:blipFill>
        <p:spPr>
          <a:xfrm>
            <a:off x="1585383" y="1962890"/>
            <a:ext cx="2725814" cy="1554480"/>
          </a:xfrm>
          <a:prstGeom prst="rect">
            <a:avLst/>
          </a:prstGeom>
        </p:spPr>
      </p:pic>
      <p:pic>
        <p:nvPicPr>
          <p:cNvPr id="9" name="Εικόνα 8">
            <a:extLst>
              <a:ext uri="{FF2B5EF4-FFF2-40B4-BE49-F238E27FC236}">
                <a16:creationId xmlns:a16="http://schemas.microsoft.com/office/drawing/2014/main" id="{6A4EB21A-DF73-49AC-975D-77BC807498D8}"/>
              </a:ext>
            </a:extLst>
          </p:cNvPr>
          <p:cNvPicPr>
            <a:picLocks noChangeAspect="1"/>
          </p:cNvPicPr>
          <p:nvPr/>
        </p:nvPicPr>
        <p:blipFill>
          <a:blip r:embed="rId3"/>
          <a:stretch>
            <a:fillRect/>
          </a:stretch>
        </p:blipFill>
        <p:spPr>
          <a:xfrm>
            <a:off x="5202355" y="1920240"/>
            <a:ext cx="5516697" cy="2103120"/>
          </a:xfrm>
          <a:prstGeom prst="rect">
            <a:avLst/>
          </a:prstGeom>
        </p:spPr>
      </p:pic>
    </p:spTree>
    <p:extLst>
      <p:ext uri="{BB962C8B-B14F-4D97-AF65-F5344CB8AC3E}">
        <p14:creationId xmlns:p14="http://schemas.microsoft.com/office/powerpoint/2010/main" val="212435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828539"/>
          </a:xfrm>
        </p:spPr>
        <p:txBody>
          <a:bodyPr anchor="t">
            <a:normAutofit/>
          </a:bodyPr>
          <a:lstStyle/>
          <a:p>
            <a:pPr marL="0" indent="0">
              <a:buNone/>
            </a:pPr>
            <a:r>
              <a:rPr lang="el-GR" sz="2400" b="1" dirty="0"/>
              <a:t>Φλαβανονόλες</a:t>
            </a:r>
            <a:endParaRPr lang="en-US" sz="2400" b="1" dirty="0"/>
          </a:p>
          <a:p>
            <a:pPr marL="0" indent="0">
              <a:buNone/>
            </a:pPr>
            <a:r>
              <a:rPr lang="el-GR" sz="2400" dirty="0"/>
              <a:t>Οι ενώσεις που ανήκουν σε αυτή την οικογένεια είναι γλυκοζίτες και ταυτοποιήθηκαν σε φλοιούς λευκών ποικιλιών. Πρόκειται για την διυδροκερκετίνη και τη διυδροκαιμπφερόλη και έχουν πολύ ανοιχτό κίτρινο</a:t>
            </a:r>
            <a:r>
              <a:rPr lang="en-US" sz="2400" dirty="0"/>
              <a:t> </a:t>
            </a:r>
            <a:r>
              <a:rPr lang="el-GR" sz="2400" dirty="0"/>
              <a:t>χρώμα.</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l-GR" sz="2400" dirty="0"/>
              <a:t>                                                       Φλαβανονόλες του σταφυλιού</a:t>
            </a:r>
            <a:endParaRPr lang="en-US" sz="2400" dirty="0"/>
          </a:p>
          <a:p>
            <a:pPr marL="0" indent="0">
              <a:buNone/>
            </a:pPr>
            <a:r>
              <a:rPr lang="el-GR" sz="2400" dirty="0"/>
              <a:t>Φλαβανονόλη                                     </a:t>
            </a:r>
          </a:p>
        </p:txBody>
      </p:sp>
      <p:pic>
        <p:nvPicPr>
          <p:cNvPr id="4" name="Εικόνα 3">
            <a:extLst>
              <a:ext uri="{FF2B5EF4-FFF2-40B4-BE49-F238E27FC236}">
                <a16:creationId xmlns:a16="http://schemas.microsoft.com/office/drawing/2014/main" id="{3511DE2B-D66B-42B7-8CF6-A54260433170}"/>
              </a:ext>
            </a:extLst>
          </p:cNvPr>
          <p:cNvPicPr>
            <a:picLocks noChangeAspect="1"/>
          </p:cNvPicPr>
          <p:nvPr/>
        </p:nvPicPr>
        <p:blipFill>
          <a:blip r:embed="rId2"/>
          <a:stretch>
            <a:fillRect/>
          </a:stretch>
        </p:blipFill>
        <p:spPr>
          <a:xfrm>
            <a:off x="1340601" y="3570161"/>
            <a:ext cx="2426418" cy="1883827"/>
          </a:xfrm>
          <a:prstGeom prst="rect">
            <a:avLst/>
          </a:prstGeom>
        </p:spPr>
      </p:pic>
      <p:pic>
        <p:nvPicPr>
          <p:cNvPr id="6" name="Εικόνα 5">
            <a:extLst>
              <a:ext uri="{FF2B5EF4-FFF2-40B4-BE49-F238E27FC236}">
                <a16:creationId xmlns:a16="http://schemas.microsoft.com/office/drawing/2014/main" id="{41422888-7C61-4735-ADEE-FD30A8909C0D}"/>
              </a:ext>
            </a:extLst>
          </p:cNvPr>
          <p:cNvPicPr>
            <a:picLocks noChangeAspect="1"/>
          </p:cNvPicPr>
          <p:nvPr/>
        </p:nvPicPr>
        <p:blipFill>
          <a:blip r:embed="rId3"/>
          <a:stretch>
            <a:fillRect/>
          </a:stretch>
        </p:blipFill>
        <p:spPr>
          <a:xfrm>
            <a:off x="5455078" y="3625188"/>
            <a:ext cx="6414368" cy="1828800"/>
          </a:xfrm>
          <a:prstGeom prst="rect">
            <a:avLst/>
          </a:prstGeom>
        </p:spPr>
      </p:pic>
    </p:spTree>
    <p:extLst>
      <p:ext uri="{BB962C8B-B14F-4D97-AF65-F5344CB8AC3E}">
        <p14:creationId xmlns:p14="http://schemas.microsoft.com/office/powerpoint/2010/main" val="1705367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b="1" dirty="0"/>
              <a:t>Φαινολικές Ενώσεις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25248"/>
          </a:xfrm>
        </p:spPr>
        <p:txBody>
          <a:bodyPr anchor="t">
            <a:normAutofit fontScale="92500"/>
          </a:bodyPr>
          <a:lstStyle/>
          <a:p>
            <a:pPr marL="0" indent="0">
              <a:buNone/>
            </a:pPr>
            <a:r>
              <a:rPr lang="el-GR" sz="2400" b="1" dirty="0"/>
              <a:t>Ανθοκυάνες</a:t>
            </a:r>
          </a:p>
          <a:p>
            <a:pPr marL="0" indent="0">
              <a:lnSpc>
                <a:spcPct val="150000"/>
              </a:lnSpc>
              <a:buNone/>
            </a:pPr>
            <a:r>
              <a:rPr lang="el-GR" sz="2400" dirty="0"/>
              <a:t>Οι ανθοκυάνες ανήκουν στις φλαβονοειδείς φαινόλες και είναι υπεύθυνες για το πορφυρό, ερυθρό, πορτοκαλί, κυανό και ιώδες χρώμα τμημάτων των φυτών. Στα σταφύλια βρίσκονται κυρίως στους φλοιούς, αλλά στις μαύρες ποικιλίες υπάρχουν και στη σάρκα. Επίσης απαντώνται σε μεγάλες ποσότητες στα φύλλα, κυρίως στο τέλος της ανάπτυξής τους. Οι ανθοκυάνες, σε αντίθεση με το σύνολο των φαινολών, μπορούν να αποτελέσουν καθοριστικό παράγοντα για την κατάταξη των οινοποιήσιμων ποικιλιών. Απαντούν στη φύση σε μορφή ετεροζιτών, οι οποίοι ως ακετάλες, υδρολύονται εύκολα προς ένα άγλυκο και ένα ή περισσότερα μόρια σακχάρων. </a:t>
            </a:r>
          </a:p>
        </p:txBody>
      </p:sp>
    </p:spTree>
    <p:extLst>
      <p:ext uri="{BB962C8B-B14F-4D97-AF65-F5344CB8AC3E}">
        <p14:creationId xmlns:p14="http://schemas.microsoft.com/office/powerpoint/2010/main" val="909783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400" b="1" i="0" u="none" strike="noStrike" kern="1200" cap="none" spc="0" normalizeH="0" baseline="0" noProof="0" dirty="0">
                <a:ln>
                  <a:noFill/>
                </a:ln>
                <a:solidFill>
                  <a:prstClr val="black"/>
                </a:solidFill>
                <a:effectLst/>
                <a:uLnTx/>
                <a:uFillTx/>
                <a:latin typeface="Calibri Light" panose="020F0302020204030204"/>
                <a:ea typeface="+mj-ea"/>
                <a:cs typeface="+mj-cs"/>
              </a:rPr>
              <a:t>Φαινολικές Ενώσεις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Θέση περιεχομένου 4">
            <a:extLst>
              <a:ext uri="{FF2B5EF4-FFF2-40B4-BE49-F238E27FC236}">
                <a16:creationId xmlns:a16="http://schemas.microsoft.com/office/drawing/2014/main" id="{5C04E0AB-C7D8-46CF-A7B0-A61C3621BDC3}"/>
              </a:ext>
            </a:extLst>
          </p:cNvPr>
          <p:cNvSpPr>
            <a:spLocks noGrp="1"/>
          </p:cNvSpPr>
          <p:nvPr>
            <p:ph idx="1"/>
          </p:nvPr>
        </p:nvSpPr>
        <p:spPr/>
        <p:txBody>
          <a:bodyPr>
            <a:normAutofit fontScale="92500" lnSpcReduction="10000"/>
          </a:bodyPr>
          <a:lstStyle/>
          <a:p>
            <a:pPr>
              <a:lnSpc>
                <a:spcPct val="150000"/>
              </a:lnSpc>
            </a:pPr>
            <a:r>
              <a:rPr lang="el-GR" sz="2400" dirty="0"/>
              <a:t>Τα άγλυκα τμήματα λέγονται ανθοκυανιδίνες. Από τις ανθοκυανιδίνες των σταφυλιών και των οίνων η πιο διαδεδομένη είναι η κυανιδίνη, παρά το γεγονός ότι είναι, μαζί με τη δελφινιδίνη, η πιο ασταθής, λόγω των φαινολικών -ΟΗ σε ο-θέση. Αυτές οι δύο είναι και οι πρόδρομοι ανθοκυανιδινών σταθερότερων μορφών, όπως η παιονιδίνη και η μαλβιδίνη, που δεν έχουν -ΟΗ σε ο-θέση. Έτσι στα σταφύλια ερυθρών ποικιλιών μετά τον </a:t>
            </a:r>
            <a:r>
              <a:rPr lang="el-GR" sz="2400" dirty="0" err="1"/>
              <a:t>περκασμό</a:t>
            </a:r>
            <a:r>
              <a:rPr lang="el-GR" sz="2400" dirty="0"/>
              <a:t> εμφανίζεται η κυανιδίνη και η συγκέντρωσή της αυξάνεται, όπως της </a:t>
            </a:r>
            <a:r>
              <a:rPr lang="el-GR" sz="2400" dirty="0" err="1"/>
              <a:t>δελφινιδίνης</a:t>
            </a:r>
            <a:r>
              <a:rPr lang="el-GR" sz="2400" dirty="0"/>
              <a:t>, τις πρώτες δεκαπέντε μέρες ωρίμανσης, τελικά όμως επικρατεί κατά πολύ η μαλβιδίνη, που είναι η κύρια </a:t>
            </a:r>
            <a:r>
              <a:rPr lang="el-GR" sz="2400" dirty="0" err="1"/>
              <a:t>ανθοκυανιδίνη</a:t>
            </a:r>
            <a:r>
              <a:rPr lang="el-GR" sz="2400" dirty="0"/>
              <a:t> όλων σχεδόν των σταφυλιών και των έγχρωμων οίνων.</a:t>
            </a:r>
          </a:p>
        </p:txBody>
      </p:sp>
    </p:spTree>
    <p:extLst>
      <p:ext uri="{BB962C8B-B14F-4D97-AF65-F5344CB8AC3E}">
        <p14:creationId xmlns:p14="http://schemas.microsoft.com/office/powerpoint/2010/main" val="1962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400" b="1" i="0" u="none" strike="noStrike" kern="1200" cap="none" spc="0" normalizeH="0" baseline="0" noProof="0" dirty="0">
                <a:ln>
                  <a:noFill/>
                </a:ln>
                <a:solidFill>
                  <a:prstClr val="black"/>
                </a:solidFill>
                <a:effectLst/>
                <a:uLnTx/>
                <a:uFillTx/>
                <a:latin typeface="Calibri Light" panose="020F0302020204030204"/>
                <a:ea typeface="+mj-ea"/>
                <a:cs typeface="+mj-cs"/>
              </a:rPr>
              <a:t>Φαινολικές Ενώσεις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85000" lnSpcReduction="20000"/>
          </a:bodyPr>
          <a:lstStyle/>
          <a:p>
            <a:pPr marL="0" indent="0">
              <a:buNone/>
            </a:pPr>
            <a:endParaRPr lang="el-GR" sz="2400" b="1" dirty="0"/>
          </a:p>
          <a:p>
            <a:pPr marL="0" indent="0">
              <a:buNone/>
            </a:pPr>
            <a:endParaRPr lang="el-GR" sz="2400" b="1" dirty="0"/>
          </a:p>
          <a:p>
            <a:pPr marL="0" indent="0">
              <a:buNone/>
            </a:pPr>
            <a:endParaRPr lang="el-GR" sz="2400" b="1" dirty="0"/>
          </a:p>
          <a:p>
            <a:pPr marL="0" indent="0">
              <a:buNone/>
            </a:pPr>
            <a:endParaRPr lang="el-GR" sz="2400" b="1" dirty="0"/>
          </a:p>
          <a:p>
            <a:pPr marL="0" indent="0">
              <a:buNone/>
            </a:pPr>
            <a:endParaRPr lang="el-GR" sz="2400" b="1" dirty="0"/>
          </a:p>
          <a:p>
            <a:pPr marL="0" indent="0">
              <a:buNone/>
            </a:pPr>
            <a:endParaRPr lang="el-GR" sz="2400" b="1" dirty="0"/>
          </a:p>
          <a:p>
            <a:pPr marL="0" indent="0">
              <a:buNone/>
            </a:pPr>
            <a:endParaRPr lang="el-GR" sz="2400" b="1" dirty="0"/>
          </a:p>
          <a:p>
            <a:pPr marL="0" indent="0">
              <a:buNone/>
            </a:pPr>
            <a:endParaRPr lang="el-GR" sz="2400" b="1" dirty="0"/>
          </a:p>
          <a:p>
            <a:pPr marL="0" indent="0">
              <a:buNone/>
            </a:pPr>
            <a:r>
              <a:rPr lang="el-GR" sz="2400" dirty="0"/>
              <a:t>Δομή μερικών ανθοκυανιδινών                                Γενική δομή ανθοκυανιδινών.</a:t>
            </a:r>
          </a:p>
          <a:p>
            <a:pPr marL="0" indent="0">
              <a:buNone/>
            </a:pPr>
            <a:endParaRPr lang="el-GR" sz="2400" dirty="0"/>
          </a:p>
          <a:p>
            <a:pPr marL="0" indent="0">
              <a:buNone/>
            </a:pPr>
            <a:endParaRPr lang="el-GR" sz="2400" dirty="0"/>
          </a:p>
          <a:p>
            <a:pPr marL="0" indent="0">
              <a:buNone/>
            </a:pPr>
            <a:endParaRPr lang="el-GR" sz="2400" dirty="0"/>
          </a:p>
          <a:p>
            <a:pPr marL="0" indent="0">
              <a:buNone/>
            </a:pPr>
            <a:r>
              <a:rPr lang="el-GR" sz="2400" b="1" dirty="0"/>
              <a:t>  </a:t>
            </a:r>
          </a:p>
        </p:txBody>
      </p:sp>
      <p:pic>
        <p:nvPicPr>
          <p:cNvPr id="4" name="Εικόνα 3">
            <a:extLst>
              <a:ext uri="{FF2B5EF4-FFF2-40B4-BE49-F238E27FC236}">
                <a16:creationId xmlns:a16="http://schemas.microsoft.com/office/drawing/2014/main" id="{9B898A45-415A-4159-8CE0-4B8001C70A20}"/>
              </a:ext>
            </a:extLst>
          </p:cNvPr>
          <p:cNvPicPr>
            <a:picLocks noChangeAspect="1"/>
          </p:cNvPicPr>
          <p:nvPr/>
        </p:nvPicPr>
        <p:blipFill>
          <a:blip r:embed="rId2"/>
          <a:stretch>
            <a:fillRect/>
          </a:stretch>
        </p:blipFill>
        <p:spPr>
          <a:xfrm>
            <a:off x="7475836" y="2127575"/>
            <a:ext cx="3042962" cy="1920240"/>
          </a:xfrm>
          <a:prstGeom prst="rect">
            <a:avLst/>
          </a:prstGeom>
        </p:spPr>
      </p:pic>
      <p:pic>
        <p:nvPicPr>
          <p:cNvPr id="5" name="Εικόνα 4">
            <a:extLst>
              <a:ext uri="{FF2B5EF4-FFF2-40B4-BE49-F238E27FC236}">
                <a16:creationId xmlns:a16="http://schemas.microsoft.com/office/drawing/2014/main" id="{B4045CBA-3CF9-4512-983D-F99192CE1A61}"/>
              </a:ext>
            </a:extLst>
          </p:cNvPr>
          <p:cNvPicPr>
            <a:picLocks noChangeAspect="1"/>
          </p:cNvPicPr>
          <p:nvPr/>
        </p:nvPicPr>
        <p:blipFill>
          <a:blip r:embed="rId3"/>
          <a:stretch>
            <a:fillRect/>
          </a:stretch>
        </p:blipFill>
        <p:spPr>
          <a:xfrm>
            <a:off x="1911327" y="1990415"/>
            <a:ext cx="6144423" cy="2194560"/>
          </a:xfrm>
          <a:prstGeom prst="rect">
            <a:avLst/>
          </a:prstGeom>
        </p:spPr>
      </p:pic>
    </p:spTree>
    <p:extLst>
      <p:ext uri="{BB962C8B-B14F-4D97-AF65-F5344CB8AC3E}">
        <p14:creationId xmlns:p14="http://schemas.microsoft.com/office/powerpoint/2010/main" val="2761589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marL="0" marR="0" algn="ctr">
              <a:spcBef>
                <a:spcPts val="0"/>
              </a:spcBef>
              <a:spcAft>
                <a:spcPts val="0"/>
              </a:spcAft>
            </a:pPr>
            <a:br>
              <a:rPr lang="el-GR" sz="2400" b="1" dirty="0">
                <a:effectLst/>
                <a:latin typeface="Times New Roman" panose="02020603050405020304" pitchFamily="18" charset="0"/>
                <a:ea typeface="Calibri" panose="020F0502020204030204" pitchFamily="34" charset="0"/>
              </a:rPr>
            </a:br>
            <a:r>
              <a:rPr lang="el-GR" sz="2400" b="1" dirty="0">
                <a:effectLst/>
                <a:latin typeface="Times New Roman" panose="02020603050405020304" pitchFamily="18" charset="0"/>
                <a:ea typeface="Calibri" panose="020F0502020204030204" pitchFamily="34" charset="0"/>
              </a:rPr>
              <a:t>ΣΑΚΧΑΡΑ - ΥΔΑΤΑΝΘΡΑΚΕΣ</a:t>
            </a:r>
            <a:br>
              <a:rPr lang="el-GR" sz="2400" dirty="0">
                <a:effectLst/>
                <a:latin typeface="Arial" panose="020B0604020202020204" pitchFamily="34" charset="0"/>
                <a:ea typeface="Calibri" panose="020F0502020204030204" pitchFamily="34" charset="0"/>
              </a:rPr>
            </a:br>
            <a:endParaRPr lang="el-GR" sz="2400" b="1" dirty="0"/>
          </a:p>
        </p:txBody>
      </p:sp>
      <p:sp>
        <p:nvSpPr>
          <p:cNvPr id="31"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653363" y="2176272"/>
            <a:ext cx="9367204" cy="4041648"/>
          </a:xfrm>
        </p:spPr>
        <p:txBody>
          <a:bodyPr anchor="t">
            <a:normAutofit/>
          </a:bodyPr>
          <a:lstStyle/>
          <a:p>
            <a:pPr marL="0" marR="0">
              <a:spcBef>
                <a:spcPts val="0"/>
              </a:spcBef>
              <a:spcAft>
                <a:spcPts val="800"/>
              </a:spcAft>
            </a:pPr>
            <a:r>
              <a:rPr lang="el-GR" sz="2000">
                <a:effectLst/>
                <a:latin typeface="Times New Roman" panose="02020603050405020304" pitchFamily="18" charset="0"/>
                <a:ea typeface="Times New Roman" panose="02020603050405020304" pitchFamily="18" charset="0"/>
                <a:cs typeface="Arial" panose="020B0604020202020204" pitchFamily="34" charset="0"/>
              </a:rPr>
              <a:t>Οι υδατάνθρακες είναι η μεγαλύτερη κατηγορία οργανικών ενώσεων που εντοπίζεται στους ζωντανούς οργανισμούς. Αποτελούν προϊόντα  </a:t>
            </a:r>
            <a:r>
              <a:rPr lang="el-GR" sz="2000" b="1">
                <a:effectLst/>
                <a:latin typeface="Times New Roman" panose="02020603050405020304" pitchFamily="18" charset="0"/>
                <a:ea typeface="Times New Roman" panose="02020603050405020304" pitchFamily="18" charset="0"/>
                <a:cs typeface="Arial" panose="020B0604020202020204" pitchFamily="34" charset="0"/>
              </a:rPr>
              <a:t>της φωτοσύνθεσης</a:t>
            </a:r>
            <a:r>
              <a:rPr lang="el-GR" sz="2000">
                <a:effectLst/>
                <a:latin typeface="Times New Roman" panose="02020603050405020304" pitchFamily="18" charset="0"/>
                <a:ea typeface="Times New Roman" panose="02020603050405020304" pitchFamily="18" charset="0"/>
                <a:cs typeface="Arial" panose="020B0604020202020204" pitchFamily="34" charset="0"/>
              </a:rPr>
              <a:t>, σύμφωνα με την παρακάτω αντίδραση</a:t>
            </a:r>
            <a:r>
              <a:rPr lang="ar-JO" sz="20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l-GR" sz="2000">
                <a:effectLst/>
                <a:latin typeface="Times New Roman" panose="02020603050405020304" pitchFamily="18" charset="0"/>
                <a:ea typeface="Times New Roman" panose="02020603050405020304" pitchFamily="18" charset="0"/>
                <a:cs typeface="Arial" panose="020B0604020202020204" pitchFamily="34" charset="0"/>
              </a:rPr>
              <a:t>6</a:t>
            </a:r>
            <a:r>
              <a:rPr lang="en-US" sz="2000">
                <a:effectLst/>
                <a:latin typeface="Times New Roman" panose="02020603050405020304" pitchFamily="18" charset="0"/>
                <a:ea typeface="Times New Roman" panose="02020603050405020304" pitchFamily="18" charset="0"/>
                <a:cs typeface="Arial" panose="020B0604020202020204" pitchFamily="34" charset="0"/>
              </a:rPr>
              <a:t>CO</a:t>
            </a:r>
            <a:r>
              <a:rPr lang="el-GR" sz="2000" baseline="-25000">
                <a:effectLst/>
                <a:latin typeface="Times New Roman" panose="02020603050405020304" pitchFamily="18" charset="0"/>
                <a:ea typeface="Times New Roman" panose="02020603050405020304" pitchFamily="18" charset="0"/>
                <a:cs typeface="Arial" panose="020B0604020202020204" pitchFamily="34" charset="0"/>
              </a:rPr>
              <a:t>2</a:t>
            </a:r>
            <a:r>
              <a:rPr lang="el-GR" sz="2000">
                <a:effectLst/>
                <a:latin typeface="Times New Roman" panose="02020603050405020304" pitchFamily="18" charset="0"/>
                <a:ea typeface="Times New Roman" panose="02020603050405020304" pitchFamily="18" charset="0"/>
                <a:cs typeface="Arial" panose="020B0604020202020204" pitchFamily="34" charset="0"/>
              </a:rPr>
              <a:t> +6</a:t>
            </a:r>
            <a:r>
              <a:rPr lang="en-US" sz="2000">
                <a:effectLst/>
                <a:latin typeface="Times New Roman" panose="02020603050405020304" pitchFamily="18" charset="0"/>
                <a:ea typeface="Times New Roman" panose="02020603050405020304" pitchFamily="18" charset="0"/>
                <a:cs typeface="Arial" panose="020B0604020202020204" pitchFamily="34" charset="0"/>
              </a:rPr>
              <a:t>H</a:t>
            </a:r>
            <a:r>
              <a:rPr lang="el-GR" sz="2000" baseline="-25000">
                <a:effectLst/>
                <a:latin typeface="Times New Roman" panose="02020603050405020304" pitchFamily="18" charset="0"/>
                <a:ea typeface="Times New Roman" panose="02020603050405020304" pitchFamily="18" charset="0"/>
                <a:cs typeface="Arial" panose="020B0604020202020204" pitchFamily="34" charset="0"/>
              </a:rPr>
              <a:t>2</a:t>
            </a:r>
            <a:r>
              <a:rPr lang="en-US" sz="2000">
                <a:effectLst/>
                <a:latin typeface="Times New Roman" panose="02020603050405020304" pitchFamily="18" charset="0"/>
                <a:ea typeface="Times New Roman" panose="02020603050405020304" pitchFamily="18" charset="0"/>
                <a:cs typeface="Arial" panose="020B0604020202020204" pitchFamily="34" charset="0"/>
              </a:rPr>
              <a:t>O</a:t>
            </a:r>
            <a:r>
              <a:rPr lang="el-GR" sz="2000">
                <a:effectLst/>
                <a:latin typeface="Times New Roman" panose="02020603050405020304" pitchFamily="18" charset="0"/>
                <a:ea typeface="Times New Roman" panose="02020603050405020304" pitchFamily="18" charset="0"/>
                <a:cs typeface="Arial" panose="020B0604020202020204" pitchFamily="34" charset="0"/>
              </a:rPr>
              <a:t> + ηλιακή ενέργεια</a:t>
            </a:r>
            <a:r>
              <a:rPr lang="el-GR" sz="2000">
                <a:effectLst/>
                <a:latin typeface="Times New Roman" panose="02020603050405020304" pitchFamily="18" charset="0"/>
                <a:ea typeface="Calibri" panose="020F0502020204030204" pitchFamily="34" charset="0"/>
                <a:cs typeface="Arial" panose="020B0604020202020204" pitchFamily="34" charset="0"/>
              </a:rPr>
              <a:t> → C</a:t>
            </a:r>
            <a:r>
              <a:rPr lang="el-GR" sz="2000" baseline="-25000">
                <a:effectLst/>
                <a:latin typeface="Times New Roman" panose="02020603050405020304" pitchFamily="18" charset="0"/>
                <a:ea typeface="Calibri" panose="020F0502020204030204" pitchFamily="34" charset="0"/>
                <a:cs typeface="Arial" panose="020B0604020202020204" pitchFamily="34" charset="0"/>
              </a:rPr>
              <a:t>6</a:t>
            </a:r>
            <a:r>
              <a:rPr lang="el-GR" sz="2000">
                <a:effectLst/>
                <a:latin typeface="Times New Roman" panose="02020603050405020304" pitchFamily="18" charset="0"/>
                <a:ea typeface="Calibri" panose="020F0502020204030204" pitchFamily="34" charset="0"/>
                <a:cs typeface="Arial" panose="020B0604020202020204" pitchFamily="34" charset="0"/>
              </a:rPr>
              <a:t>Η</a:t>
            </a:r>
            <a:r>
              <a:rPr lang="el-GR" sz="2000" baseline="-25000">
                <a:effectLst/>
                <a:latin typeface="Times New Roman" panose="02020603050405020304" pitchFamily="18" charset="0"/>
                <a:ea typeface="Calibri" panose="020F0502020204030204" pitchFamily="34" charset="0"/>
                <a:cs typeface="Arial" panose="020B0604020202020204" pitchFamily="34" charset="0"/>
              </a:rPr>
              <a:t>12</a:t>
            </a:r>
            <a:r>
              <a:rPr lang="el-GR" sz="2000">
                <a:effectLst/>
                <a:latin typeface="Times New Roman" panose="02020603050405020304" pitchFamily="18" charset="0"/>
                <a:ea typeface="Calibri" panose="020F0502020204030204" pitchFamily="34" charset="0"/>
                <a:cs typeface="Arial" panose="020B0604020202020204" pitchFamily="34" charset="0"/>
              </a:rPr>
              <a:t>Ο</a:t>
            </a:r>
            <a:r>
              <a:rPr lang="el-GR" sz="2000" baseline="-25000">
                <a:effectLst/>
                <a:latin typeface="Times New Roman" panose="02020603050405020304" pitchFamily="18" charset="0"/>
                <a:ea typeface="Calibri" panose="020F0502020204030204" pitchFamily="34" charset="0"/>
                <a:cs typeface="Arial" panose="020B0604020202020204" pitchFamily="34" charset="0"/>
              </a:rPr>
              <a:t>6</a:t>
            </a:r>
            <a:r>
              <a:rPr lang="el-GR" sz="2000">
                <a:effectLst/>
                <a:latin typeface="Times New Roman" panose="02020603050405020304" pitchFamily="18" charset="0"/>
                <a:ea typeface="Calibri" panose="020F0502020204030204" pitchFamily="34" charset="0"/>
                <a:cs typeface="Arial" panose="020B0604020202020204" pitchFamily="34" charset="0"/>
              </a:rPr>
              <a:t>+ 6</a:t>
            </a:r>
            <a:r>
              <a:rPr lang="en-US" sz="2000">
                <a:effectLst/>
                <a:latin typeface="Times New Roman" panose="02020603050405020304" pitchFamily="18" charset="0"/>
                <a:ea typeface="Calibri" panose="020F0502020204030204" pitchFamily="34" charset="0"/>
                <a:cs typeface="Arial" panose="020B0604020202020204" pitchFamily="34" charset="0"/>
              </a:rPr>
              <a:t>O</a:t>
            </a:r>
            <a:r>
              <a:rPr lang="el-GR" sz="2000" baseline="-25000">
                <a:effectLst/>
                <a:latin typeface="Times New Roman" panose="02020603050405020304" pitchFamily="18" charset="0"/>
                <a:ea typeface="Calibri" panose="020F0502020204030204" pitchFamily="34" charset="0"/>
                <a:cs typeface="Arial" panose="020B0604020202020204" pitchFamily="34" charset="0"/>
              </a:rPr>
              <a:t>2</a:t>
            </a:r>
          </a:p>
          <a:p>
            <a:pPr marL="0" marR="0">
              <a:spcBef>
                <a:spcPts val="0"/>
              </a:spcBef>
              <a:spcAft>
                <a:spcPts val="0"/>
              </a:spcAft>
            </a:pPr>
            <a:r>
              <a:rPr lang="el-GR" sz="2000">
                <a:effectLst/>
                <a:latin typeface="Times New Roman" panose="02020603050405020304" pitchFamily="18" charset="0"/>
                <a:ea typeface="Calibri" panose="020F0502020204030204" pitchFamily="34" charset="0"/>
              </a:rPr>
              <a:t>Οι υδατάνθρακες «καλούνται και </a:t>
            </a:r>
            <a:r>
              <a:rPr lang="el-GR" sz="2000" b="1">
                <a:effectLst/>
                <a:latin typeface="Times New Roman" panose="02020603050405020304" pitchFamily="18" charset="0"/>
                <a:ea typeface="Calibri" panose="020F0502020204030204" pitchFamily="34" charset="0"/>
              </a:rPr>
              <a:t>σακχαρίτες </a:t>
            </a:r>
            <a:r>
              <a:rPr lang="el-GR" sz="2000">
                <a:effectLst/>
                <a:latin typeface="Times New Roman" panose="02020603050405020304" pitchFamily="18" charset="0"/>
                <a:ea typeface="Calibri" panose="020F0502020204030204" pitchFamily="34" charset="0"/>
              </a:rPr>
              <a:t> ή, εάν είναι σχετικά μικροί, </a:t>
            </a:r>
            <a:r>
              <a:rPr lang="el-GR" sz="2000" b="1">
                <a:effectLst/>
                <a:latin typeface="Times New Roman" panose="02020603050405020304" pitchFamily="18" charset="0"/>
                <a:ea typeface="Calibri" panose="020F0502020204030204" pitchFamily="34" charset="0"/>
              </a:rPr>
              <a:t>σάκχαρα», </a:t>
            </a:r>
            <a:r>
              <a:rPr lang="el-GR" sz="2000">
                <a:effectLst/>
                <a:latin typeface="Times New Roman" panose="02020603050405020304" pitchFamily="18" charset="0"/>
                <a:ea typeface="Calibri" panose="020F0502020204030204" pitchFamily="34" charset="0"/>
              </a:rPr>
              <a:t>αποτελούν  μια σημαντική πηγή μεταβολικής ενέργειας για τα φυτά και για τα ζώα που έχουν ως βάση τους τη φυτική διατροφή. Οι υδατάνθρακες χρησιμεύουν επίσης ως δομικό υλικό (κυτταρίνη), ως συστατικό του μορίου μεταφοράς ενέργειας, του </a:t>
            </a:r>
            <a:r>
              <a:rPr lang="en-US" sz="2000">
                <a:effectLst/>
                <a:latin typeface="Times New Roman" panose="02020603050405020304" pitchFamily="18" charset="0"/>
                <a:ea typeface="Calibri" panose="020F0502020204030204" pitchFamily="34" charset="0"/>
              </a:rPr>
              <a:t>ATP</a:t>
            </a:r>
            <a:r>
              <a:rPr lang="el-GR" sz="2000">
                <a:effectLst/>
                <a:latin typeface="Times New Roman" panose="02020603050405020304" pitchFamily="18" charset="0"/>
                <a:ea typeface="Calibri" panose="020F0502020204030204" pitchFamily="34" charset="0"/>
              </a:rPr>
              <a:t> δηλαδή, ως περιοχές αναγνώρισης στις επιφάνειες των κυττάρων και τέλος ως ένα από τρία απαραίτητα συστατικά του </a:t>
            </a:r>
            <a:r>
              <a:rPr lang="en-GB" sz="2000">
                <a:effectLst/>
                <a:latin typeface="Times New Roman" panose="02020603050405020304" pitchFamily="18" charset="0"/>
                <a:ea typeface="Calibri" panose="020F0502020204030204" pitchFamily="34" charset="0"/>
              </a:rPr>
              <a:t>DNA</a:t>
            </a:r>
            <a:r>
              <a:rPr lang="el-GR" sz="2000">
                <a:effectLst/>
                <a:latin typeface="Times New Roman" panose="02020603050405020304" pitchFamily="18" charset="0"/>
                <a:ea typeface="Calibri" panose="020F0502020204030204" pitchFamily="34" charset="0"/>
              </a:rPr>
              <a:t> και </a:t>
            </a:r>
            <a:r>
              <a:rPr lang="en-GB" sz="2000">
                <a:effectLst/>
                <a:latin typeface="Times New Roman" panose="02020603050405020304" pitchFamily="18" charset="0"/>
                <a:ea typeface="Calibri" panose="020F0502020204030204" pitchFamily="34" charset="0"/>
              </a:rPr>
              <a:t>RNA</a:t>
            </a:r>
            <a:r>
              <a:rPr lang="el-GR" sz="2000">
                <a:effectLst/>
                <a:latin typeface="Times New Roman" panose="02020603050405020304" pitchFamily="18" charset="0"/>
                <a:ea typeface="Calibri" panose="020F0502020204030204" pitchFamily="34" charset="0"/>
              </a:rPr>
              <a:t>. Η γλυκόζη (C</a:t>
            </a:r>
            <a:r>
              <a:rPr lang="el-GR" sz="2000" baseline="-25000">
                <a:effectLst/>
                <a:latin typeface="Times New Roman" panose="02020603050405020304" pitchFamily="18" charset="0"/>
                <a:ea typeface="Calibri" panose="020F0502020204030204" pitchFamily="34" charset="0"/>
              </a:rPr>
              <a:t>6</a:t>
            </a:r>
            <a:r>
              <a:rPr lang="el-GR" sz="2000">
                <a:effectLst/>
                <a:latin typeface="Times New Roman" panose="02020603050405020304" pitchFamily="18" charset="0"/>
                <a:ea typeface="Calibri" panose="020F0502020204030204" pitchFamily="34" charset="0"/>
              </a:rPr>
              <a:t>H</a:t>
            </a:r>
            <a:r>
              <a:rPr lang="el-GR" sz="2000" baseline="-25000">
                <a:effectLst/>
                <a:latin typeface="Times New Roman" panose="02020603050405020304" pitchFamily="18" charset="0"/>
                <a:ea typeface="Calibri" panose="020F0502020204030204" pitchFamily="34" charset="0"/>
              </a:rPr>
              <a:t>12</a:t>
            </a:r>
            <a:r>
              <a:rPr lang="el-GR" sz="2000">
                <a:effectLst/>
                <a:latin typeface="Times New Roman" panose="02020603050405020304" pitchFamily="18" charset="0"/>
                <a:ea typeface="Calibri" panose="020F0502020204030204" pitchFamily="34" charset="0"/>
              </a:rPr>
              <a:t>O</a:t>
            </a:r>
            <a:r>
              <a:rPr lang="el-GR" sz="2000" baseline="-25000">
                <a:effectLst/>
                <a:latin typeface="Times New Roman" panose="02020603050405020304" pitchFamily="18" charset="0"/>
                <a:ea typeface="Calibri" panose="020F0502020204030204" pitchFamily="34" charset="0"/>
              </a:rPr>
              <a:t>6</a:t>
            </a:r>
            <a:r>
              <a:rPr lang="el-GR" sz="2000">
                <a:effectLst/>
                <a:latin typeface="Times New Roman" panose="02020603050405020304" pitchFamily="18" charset="0"/>
                <a:ea typeface="Calibri" panose="020F0502020204030204" pitchFamily="34" charset="0"/>
              </a:rPr>
              <a:t> ) είναι ο υδατάνθρακας που συνθέτουν τα φυτά μέσω της φωτοσύνθεσης ώστε να δεσμεύσουν την ηλιακή ενέργεια και να την χρησιμοποιήσουν για τις δικές τους ανάγκες.</a:t>
            </a:r>
            <a:endParaRPr lang="el-GR" sz="2000">
              <a:effectLst/>
              <a:latin typeface="Arial" panose="020B0604020202020204" pitchFamily="34" charset="0"/>
              <a:ea typeface="Calibri" panose="020F0502020204030204" pitchFamily="34" charset="0"/>
            </a:endParaRPr>
          </a:p>
          <a:p>
            <a:pPr marL="0" marR="0" indent="0">
              <a:spcBef>
                <a:spcPts val="0"/>
              </a:spcBef>
              <a:spcAft>
                <a:spcPts val="800"/>
              </a:spcAft>
              <a:buNone/>
            </a:pP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000" b="1"/>
          </a:p>
        </p:txBody>
      </p:sp>
    </p:spTree>
    <p:extLst>
      <p:ext uri="{BB962C8B-B14F-4D97-AF65-F5344CB8AC3E}">
        <p14:creationId xmlns:p14="http://schemas.microsoft.com/office/powerpoint/2010/main" val="3232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600" b="1" dirty="0"/>
              <a:t>Χημική Σύσταση του Γλεύκους</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065320" y="1786270"/>
            <a:ext cx="11025355" cy="4996270"/>
          </a:xfrm>
        </p:spPr>
        <p:txBody>
          <a:bodyPr anchor="t">
            <a:normAutofit/>
          </a:bodyPr>
          <a:lstStyle/>
          <a:p>
            <a:pPr marL="0" indent="0" algn="ctr">
              <a:buNone/>
            </a:pPr>
            <a:r>
              <a:rPr lang="el-GR" sz="2400" b="1" dirty="0"/>
              <a:t>ΩΡΙΜΑΝΣΗ</a:t>
            </a:r>
            <a:endParaRPr lang="en-US" sz="2400" b="1" dirty="0"/>
          </a:p>
          <a:p>
            <a:pPr marL="0" indent="0">
              <a:buNone/>
            </a:pPr>
            <a:r>
              <a:rPr lang="el-GR" sz="2400" dirty="0"/>
              <a:t>Η αξιολόγηση της ωριμότητας των σταφυλιών καθώς</a:t>
            </a:r>
            <a:endParaRPr lang="en-US" sz="2400" dirty="0"/>
          </a:p>
          <a:p>
            <a:pPr marL="0" indent="0">
              <a:buNone/>
            </a:pPr>
            <a:r>
              <a:rPr lang="el-GR" sz="2400" dirty="0"/>
              <a:t> και η ποιότητα των σταφυλιών, είναι καθοριστικής</a:t>
            </a:r>
            <a:endParaRPr lang="en-US" sz="2400" dirty="0"/>
          </a:p>
          <a:p>
            <a:pPr marL="0" indent="0">
              <a:buNone/>
            </a:pPr>
            <a:r>
              <a:rPr lang="el-GR" sz="2400" dirty="0"/>
              <a:t> σημασίας στην Οινοποίηση. </a:t>
            </a:r>
            <a:r>
              <a:rPr lang="el-GR" sz="2400" b="1" dirty="0"/>
              <a:t>Κριτήριο</a:t>
            </a:r>
            <a:r>
              <a:rPr lang="el-GR" sz="2400" dirty="0"/>
              <a:t> της </a:t>
            </a:r>
            <a:endParaRPr lang="en-US" sz="2400" dirty="0"/>
          </a:p>
          <a:p>
            <a:pPr marL="0" indent="0">
              <a:buNone/>
            </a:pPr>
            <a:r>
              <a:rPr lang="el-GR" sz="2400" dirty="0"/>
              <a:t>διαμόρφωσης των τιμών των σταφυλιών</a:t>
            </a:r>
            <a:r>
              <a:rPr lang="en-US" sz="2400" dirty="0"/>
              <a:t> </a:t>
            </a:r>
            <a:r>
              <a:rPr lang="el-GR" sz="2400" dirty="0"/>
              <a:t>για τον</a:t>
            </a:r>
            <a:endParaRPr lang="en-US" sz="2400" dirty="0"/>
          </a:p>
          <a:p>
            <a:pPr marL="0" indent="0">
              <a:buNone/>
            </a:pPr>
            <a:r>
              <a:rPr lang="el-GR" sz="2400" dirty="0"/>
              <a:t> παραγωγό, πολλές φορές</a:t>
            </a:r>
            <a:r>
              <a:rPr lang="en-US" sz="2400" dirty="0"/>
              <a:t> </a:t>
            </a:r>
            <a:r>
              <a:rPr lang="el-GR" sz="2400" dirty="0"/>
              <a:t>είναι η επιθυμητή </a:t>
            </a:r>
            <a:r>
              <a:rPr lang="el-GR" sz="2400" b="1" dirty="0"/>
              <a:t>Τεχνολογική</a:t>
            </a:r>
            <a:endParaRPr lang="en-US" sz="2400" b="1" dirty="0"/>
          </a:p>
          <a:p>
            <a:pPr marL="0" indent="0">
              <a:buNone/>
            </a:pPr>
            <a:r>
              <a:rPr lang="el-GR" sz="2400" b="1" dirty="0"/>
              <a:t> Ωριμότητα</a:t>
            </a:r>
            <a:r>
              <a:rPr lang="en-US" sz="2400" dirty="0"/>
              <a:t> </a:t>
            </a:r>
            <a:r>
              <a:rPr lang="el-GR" sz="2400" dirty="0"/>
              <a:t>των σταφυλιών  και η υγιεινή τους κατάσταση,</a:t>
            </a:r>
            <a:endParaRPr lang="en-US" sz="2400" dirty="0"/>
          </a:p>
          <a:p>
            <a:pPr marL="0" indent="0">
              <a:buNone/>
            </a:pPr>
            <a:r>
              <a:rPr lang="el-GR" sz="2400" dirty="0"/>
              <a:t> για τον συγκεκριμένο τύπο οίνου.</a:t>
            </a:r>
          </a:p>
        </p:txBody>
      </p:sp>
      <p:pic>
        <p:nvPicPr>
          <p:cNvPr id="9" name="Εικόνα 8">
            <a:extLst>
              <a:ext uri="{FF2B5EF4-FFF2-40B4-BE49-F238E27FC236}">
                <a16:creationId xmlns:a16="http://schemas.microsoft.com/office/drawing/2014/main" id="{0D54877A-5777-46A8-B62F-09BCCAE77869}"/>
              </a:ext>
            </a:extLst>
          </p:cNvPr>
          <p:cNvPicPr>
            <a:picLocks noChangeAspect="1"/>
          </p:cNvPicPr>
          <p:nvPr/>
        </p:nvPicPr>
        <p:blipFill>
          <a:blip r:embed="rId2"/>
          <a:stretch>
            <a:fillRect/>
          </a:stretch>
        </p:blipFill>
        <p:spPr>
          <a:xfrm>
            <a:off x="8664186" y="2057400"/>
            <a:ext cx="2831685" cy="2743200"/>
          </a:xfrm>
          <a:prstGeom prst="rect">
            <a:avLst/>
          </a:prstGeom>
        </p:spPr>
      </p:pic>
    </p:spTree>
    <p:extLst>
      <p:ext uri="{BB962C8B-B14F-4D97-AF65-F5344CB8AC3E}">
        <p14:creationId xmlns:p14="http://schemas.microsoft.com/office/powerpoint/2010/main" val="1951917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j-cs"/>
              </a:rPr>
              <a:t>ΣΑΚΧΑΡΑ - ΥΔΑΤΑΝΘΡΑΚΕΣ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0"/>
              </a:spcAft>
            </a:pPr>
            <a:r>
              <a:rPr lang="el-GR" sz="2400" dirty="0">
                <a:solidFill>
                  <a:srgbClr val="000000"/>
                </a:solidFill>
                <a:effectLst/>
                <a:latin typeface="Times New Roman" panose="02020603050405020304" pitchFamily="18" charset="0"/>
                <a:ea typeface="Calibri" panose="020F0502020204030204" pitchFamily="34" charset="0"/>
              </a:rPr>
              <a:t>Οι υδατάνθρακες ή σάκχαρα ταξινομούνται με βάση το μέγεθος του μορίου τους σε τρεις κατηγορίες: Μονοσακχαρίτες, ολιγοσακχαρίτες και πολυσακχαρίτες όπως φαίνεται παρακάτω:</a:t>
            </a:r>
          </a:p>
          <a:p>
            <a:pPr marL="0" marR="0">
              <a:lnSpc>
                <a:spcPct val="150000"/>
              </a:lnSpc>
              <a:spcBef>
                <a:spcPts val="0"/>
              </a:spcBef>
              <a:spcAft>
                <a:spcPts val="0"/>
              </a:spcAft>
            </a:pPr>
            <a:endParaRPr lang="el-GR" sz="2400" dirty="0">
              <a:solidFill>
                <a:srgbClr val="000000"/>
              </a:solidFill>
              <a:effectLst/>
              <a:latin typeface="Arial" panose="020B0604020202020204" pitchFamily="34" charset="0"/>
              <a:ea typeface="Calibri" panose="020F0502020204030204" pitchFamily="34" charset="0"/>
            </a:endParaRPr>
          </a:p>
          <a:p>
            <a:pPr marL="0" indent="0">
              <a:buNone/>
            </a:pPr>
            <a:endParaRPr lang="el-GR" sz="2400" b="1" dirty="0"/>
          </a:p>
        </p:txBody>
      </p:sp>
      <p:pic>
        <p:nvPicPr>
          <p:cNvPr id="9" name="Εικόνα 8">
            <a:extLst>
              <a:ext uri="{FF2B5EF4-FFF2-40B4-BE49-F238E27FC236}">
                <a16:creationId xmlns:a16="http://schemas.microsoft.com/office/drawing/2014/main" id="{1F450C45-EC4E-4346-AD38-F2554E501E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7185" y="3691890"/>
            <a:ext cx="5994412" cy="2294245"/>
          </a:xfrm>
          <a:prstGeom prst="rect">
            <a:avLst/>
          </a:prstGeom>
          <a:noFill/>
        </p:spPr>
      </p:pic>
    </p:spTree>
    <p:extLst>
      <p:ext uri="{BB962C8B-B14F-4D97-AF65-F5344CB8AC3E}">
        <p14:creationId xmlns:p14="http://schemas.microsoft.com/office/powerpoint/2010/main" val="243984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t>Σάκχαρα</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624614"/>
            <a:ext cx="10813002" cy="5166360"/>
          </a:xfrm>
        </p:spPr>
        <p:txBody>
          <a:bodyPr anchor="t">
            <a:normAutofit lnSpcReduction="10000"/>
          </a:bodyPr>
          <a:lstStyle/>
          <a:p>
            <a:pPr marL="0" indent="0">
              <a:lnSpc>
                <a:spcPct val="150000"/>
              </a:lnSpc>
              <a:buNone/>
            </a:pPr>
            <a:r>
              <a:rPr lang="el-GR" sz="2000" b="1" dirty="0">
                <a:effectLst/>
                <a:latin typeface="Times New Roman" panose="02020603050405020304" pitchFamily="18" charset="0"/>
                <a:ea typeface="Calibri" panose="020F0502020204030204" pitchFamily="34" charset="0"/>
              </a:rPr>
              <a:t>Μονοσακχαρίτες </a:t>
            </a:r>
            <a:r>
              <a:rPr lang="el-GR" sz="2000" dirty="0">
                <a:effectLst/>
                <a:latin typeface="Times New Roman" panose="02020603050405020304" pitchFamily="18" charset="0"/>
                <a:ea typeface="Calibri" panose="020F0502020204030204" pitchFamily="34" charset="0"/>
              </a:rPr>
              <a:t>είναι οι υδατάνθρακες που αποτελούνται από ένα μόριο σακχάρου. Διακρίνονται σε τριόζες, τετρόζες, πεντόζες, εξόζες κλπ. ανάλογα εάν έχουν 3C, 4C, 5C, 6C κλπ. Οι σημαντικότεροι είναι όσοι έχουν πέντε ή έξι άτομα άνθρακα. Οι πιο γνωστοί μονοσακχαρίτες είναι η γλυκόζη και η φρουκτόζη.                                                                                                                                                         </a:t>
            </a:r>
            <a:r>
              <a:rPr lang="el-GR" sz="2000" b="1" dirty="0">
                <a:effectLst/>
                <a:latin typeface="Times New Roman" panose="02020603050405020304" pitchFamily="18" charset="0"/>
                <a:ea typeface="Calibri" panose="020F0502020204030204" pitchFamily="34" charset="0"/>
              </a:rPr>
              <a:t>Ολιγοσακχαρίτες</a:t>
            </a:r>
            <a:r>
              <a:rPr lang="el-GR" sz="2000" dirty="0">
                <a:effectLst/>
                <a:latin typeface="Times New Roman" panose="02020603050405020304" pitchFamily="18" charset="0"/>
                <a:ea typeface="Calibri" panose="020F0502020204030204" pitchFamily="34" charset="0"/>
              </a:rPr>
              <a:t> είναι ενώσεις που προκύπτουν από την ένωση δύο έως δέκα μονοσακχαριτών που συνδέονται με γλυκοζιτικούς δεσμούς. Διακρίνονται σε δι-, τρι- τετρα - κ.λπ. - σακχαρίτες με σπουδαιότερους τους δισακχαρίτες εξοζών, με τη ζάχαρη ή σακχαρόζη να είναι ο πιο γνωστός δισακχαρίτης.</a:t>
            </a:r>
          </a:p>
          <a:p>
            <a:pPr marL="0" marR="0">
              <a:lnSpc>
                <a:spcPct val="150000"/>
              </a:lnSpc>
              <a:spcBef>
                <a:spcPts val="0"/>
              </a:spcBef>
              <a:spcAft>
                <a:spcPts val="800"/>
              </a:spcAft>
            </a:pPr>
            <a:r>
              <a:rPr lang="el-GR" sz="2000" b="1" dirty="0">
                <a:effectLst/>
                <a:latin typeface="Times New Roman" panose="02020603050405020304" pitchFamily="18" charset="0"/>
                <a:ea typeface="Calibri" panose="020F0502020204030204" pitchFamily="34" charset="0"/>
              </a:rPr>
              <a:t>Πολυσακχαρίτες</a:t>
            </a:r>
            <a:r>
              <a:rPr lang="el-GR" sz="2000" dirty="0">
                <a:effectLst/>
                <a:latin typeface="Times New Roman" panose="02020603050405020304" pitchFamily="18" charset="0"/>
                <a:ea typeface="Calibri" panose="020F0502020204030204" pitchFamily="34" charset="0"/>
              </a:rPr>
              <a:t> είναι πολυμερή μονοσακχαριτών, αποτελούνται από χιλιάδες μονοσακχαρίτες και διακρίνονται σε ομοπολυσακχαρίτες και σε ετεροπολυσακχαρίτες .</a:t>
            </a:r>
            <a:r>
              <a:rPr lang="el-GR" sz="2000" dirty="0">
                <a:effectLst/>
                <a:latin typeface="Times New Roman" panose="02020603050405020304" pitchFamily="18" charset="0"/>
                <a:ea typeface="Calibri" panose="020F0502020204030204" pitchFamily="34" charset="0"/>
                <a:cs typeface="Arial" panose="020B0604020202020204" pitchFamily="34" charset="0"/>
              </a:rPr>
              <a:t> Η υδρόλυσή τους δίνει τους μονοσακχαρίτες από τους οποίους αποτελούνται, τέτοια μόρια είναι το άμυλο και η κυτταρίνη.</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endParaRPr lang="el-GR" sz="2000" b="1" dirty="0"/>
          </a:p>
        </p:txBody>
      </p:sp>
    </p:spTree>
    <p:extLst>
      <p:ext uri="{BB962C8B-B14F-4D97-AF65-F5344CB8AC3E}">
        <p14:creationId xmlns:p14="http://schemas.microsoft.com/office/powerpoint/2010/main" val="2399521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latin typeface="+mn-lt"/>
              </a:rPr>
              <a:t>Τα σάκχαρα του γλεύκους και του οίνου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77500" lnSpcReduction="20000"/>
          </a:bodyPr>
          <a:lstStyle/>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Οι Υδατάνθρακες διακρίνονται σε αλδόζες που είναι πολυϋδρόξυ-αλδεΰδες, και  κετόζες που είναι πολυϋδρόξυ-κετόνες. Οι αλδόζες έχουν χαρακτηριστική κατάληξη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οζη</a:t>
            </a:r>
            <a:r>
              <a:rPr lang="el-GR" sz="2400" dirty="0">
                <a:effectLst/>
                <a:latin typeface="Times New Roman" panose="02020603050405020304" pitchFamily="18" charset="0"/>
                <a:ea typeface="Calibri" panose="020F0502020204030204" pitchFamily="34" charset="0"/>
                <a:cs typeface="Arial" panose="020B0604020202020204" pitchFamily="34" charset="0"/>
              </a:rPr>
              <a:t> (π.χ. γλυκόζη) και οι κετόζες την κατάληξη –ουλόζη (π.χ. ριβουλόζη) εκτός από τις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εξο</a:t>
            </a:r>
            <a:r>
              <a:rPr lang="el-GR" sz="2400" dirty="0">
                <a:effectLst/>
                <a:latin typeface="Times New Roman" panose="02020603050405020304" pitchFamily="18" charset="0"/>
                <a:ea typeface="Calibri" panose="020F0502020204030204" pitchFamily="34" charset="0"/>
                <a:cs typeface="Arial" panose="020B0604020202020204" pitchFamily="34" charset="0"/>
              </a:rPr>
              <a:t>-κετόζες που διατηρούν την κατάληξη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οζη</a:t>
            </a:r>
            <a:r>
              <a:rPr lang="el-GR" sz="2400" dirty="0">
                <a:effectLst/>
                <a:latin typeface="Times New Roman" panose="02020603050405020304" pitchFamily="18" charset="0"/>
                <a:ea typeface="Calibri" panose="020F0502020204030204" pitchFamily="34" charset="0"/>
                <a:cs typeface="Arial" panose="020B0604020202020204" pitchFamily="34" charset="0"/>
              </a:rPr>
              <a:t> (π.χ. φρουκτόζη).</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Τα σάκχαρα του γλεύκους και του οίνου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H συνολική ποσότητα των σακχάρων του γλεύκους, κυμαίνεται από 150 μέχρι 300 g/L, και αποτελείται κυρίως από, σχεδόν ισομοριακό, μίγμα D-γλυκόζης και D-φρουκτόζης. Σε ελάχιστες ποσότητες, υπάρχει και η D-γαλακτόζη (0,1 g/L), η σακχαρόζη (0,3 g/L) και πεντόζες (αραβινόζη, ξυλόζη, ριβόζη κ.α.). Σε οίνους και γλεύκη, υπάρχουν επίσης σε μικρές ποσότητες διάφοροι δισακχαρίτες όπως </a:t>
            </a:r>
            <a:r>
              <a:rPr lang="el-GR" sz="2400" b="1" dirty="0">
                <a:effectLst/>
                <a:latin typeface="Times New Roman" panose="02020603050405020304" pitchFamily="18" charset="0"/>
                <a:ea typeface="Calibri" panose="020F0502020204030204" pitchFamily="34" charset="0"/>
                <a:cs typeface="Arial" panose="020B0604020202020204" pitchFamily="34" charset="0"/>
              </a:rPr>
              <a:t>μαλτόζη,</a:t>
            </a:r>
            <a:r>
              <a:rPr lang="el-GR" sz="2400" dirty="0">
                <a:effectLst/>
                <a:latin typeface="Times New Roman" panose="02020603050405020304" pitchFamily="18" charset="0"/>
                <a:ea typeface="Calibri" panose="020F0502020204030204" pitchFamily="34" charset="0"/>
                <a:cs typeface="Arial" panose="020B0604020202020204" pitchFamily="34" charset="0"/>
              </a:rPr>
              <a:t> </a:t>
            </a:r>
            <a:r>
              <a:rPr lang="el-GR" sz="2400" b="1" dirty="0">
                <a:effectLst/>
                <a:latin typeface="Times New Roman" panose="02020603050405020304" pitchFamily="18" charset="0"/>
                <a:ea typeface="Calibri" panose="020F0502020204030204" pitchFamily="34" charset="0"/>
                <a:cs typeface="Arial" panose="020B0604020202020204" pitchFamily="34" charset="0"/>
              </a:rPr>
              <a:t>λακτόζη</a:t>
            </a:r>
            <a:r>
              <a:rPr lang="el-GR" sz="2400" dirty="0">
                <a:effectLst/>
                <a:latin typeface="Times New Roman" panose="02020603050405020304" pitchFamily="18" charset="0"/>
                <a:ea typeface="Calibri" panose="020F0502020204030204" pitchFamily="34" charset="0"/>
                <a:cs typeface="Arial" panose="020B0604020202020204" pitchFamily="34" charset="0"/>
              </a:rPr>
              <a:t> (αναγωγικά σάκχαρα), </a:t>
            </a:r>
            <a:r>
              <a:rPr lang="el-GR" sz="2400" b="1" dirty="0">
                <a:effectLst/>
                <a:latin typeface="Times New Roman" panose="02020603050405020304" pitchFamily="18" charset="0"/>
                <a:ea typeface="Calibri" panose="020F0502020204030204" pitchFamily="34" charset="0"/>
                <a:cs typeface="Arial" panose="020B0604020202020204" pitchFamily="34" charset="0"/>
              </a:rPr>
              <a:t>ραφινόζη τρεχαλόζη και σακχαρόζη</a:t>
            </a:r>
            <a:r>
              <a:rPr lang="el-GR" sz="2400" dirty="0">
                <a:effectLst/>
                <a:latin typeface="Times New Roman" panose="02020603050405020304" pitchFamily="18" charset="0"/>
                <a:ea typeface="Calibri" panose="020F0502020204030204" pitchFamily="34" charset="0"/>
                <a:cs typeface="Arial" panose="020B0604020202020204" pitchFamily="34" charset="0"/>
              </a:rPr>
              <a:t> (μη αναγωγικά σάκχαρα).</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192203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Calibri" panose="020F0502020204030204"/>
                <a:ea typeface="+mj-ea"/>
                <a:cs typeface="+mj-cs"/>
              </a:rPr>
              <a:t>Τα σάκχαρα του γλεύκους και του οίνου </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25248"/>
          </a:xfrm>
        </p:spPr>
        <p:txBody>
          <a:bodyPr anchor="t">
            <a:normAutofit fontScale="92500" lnSpcReduction="20000"/>
          </a:bodyPr>
          <a:lstStyle/>
          <a:p>
            <a:pPr marL="0" marR="0">
              <a:lnSpc>
                <a:spcPct val="150000"/>
              </a:lnSpc>
              <a:spcBef>
                <a:spcPts val="0"/>
              </a:spcBef>
              <a:spcAft>
                <a:spcPts val="0"/>
              </a:spcAft>
            </a:pPr>
            <a:r>
              <a:rPr lang="el-GR" sz="2400">
                <a:effectLst/>
                <a:latin typeface="Times New Roman" panose="02020603050405020304" pitchFamily="18" charset="0"/>
                <a:ea typeface="Calibri" panose="020F0502020204030204" pitchFamily="34" charset="0"/>
                <a:cs typeface="Arial" panose="020B0604020202020204" pitchFamily="34" charset="0"/>
              </a:rPr>
              <a:t>H </a:t>
            </a:r>
            <a:r>
              <a:rPr lang="el-GR" sz="2400" b="1">
                <a:effectLst/>
                <a:latin typeface="Times New Roman" panose="02020603050405020304" pitchFamily="18" charset="0"/>
                <a:ea typeface="Calibri" panose="020F0502020204030204" pitchFamily="34" charset="0"/>
                <a:cs typeface="Arial" panose="020B0604020202020204" pitchFamily="34" charset="0"/>
              </a:rPr>
              <a:t>σακχαρόζη</a:t>
            </a:r>
            <a:r>
              <a:rPr lang="el-GR" sz="2400">
                <a:effectLst/>
                <a:latin typeface="Times New Roman" panose="02020603050405020304" pitchFamily="18" charset="0"/>
                <a:ea typeface="Calibri" panose="020F0502020204030204" pitchFamily="34" charset="0"/>
                <a:cs typeface="Arial" panose="020B0604020202020204" pitchFamily="34" charset="0"/>
              </a:rPr>
              <a:t> συσσωρεύεται στα φύλλα της αμπέλου εξαιτίας της διαδικασίας της φωτοσύνθεσης, αλλά στα γλεύκη, λόγω της ιμβερτάσης, υδρολύεται σε γλυκόζη και φρουκτόζη. Επομένως η σακχαρόζη δεν πρέπει να υπάρχει στους οίνους, εκτός και αν έχει προστεθεί παράνομα για αύξηση αλκοολικού βαθμού.</a:t>
            </a: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l-GR" sz="2400">
                <a:effectLst/>
                <a:latin typeface="Times New Roman" panose="02020603050405020304" pitchFamily="18" charset="0"/>
                <a:ea typeface="Calibri" panose="020F0502020204030204" pitchFamily="34" charset="0"/>
                <a:cs typeface="Arial" panose="020B0604020202020204" pitchFamily="34" charset="0"/>
              </a:rPr>
              <a:t>Η τρεχαλόζη δεν υπάρχει στο γλεύκος, αλλά μόνο στους οίνους διότι παράγεται κατά την διάρκεια αυτόλυσης των κυττάρων στο τέλος της αλκοολικής ζύμωσης.</a:t>
            </a: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l-GR" sz="2400">
                <a:effectLst/>
                <a:latin typeface="Times New Roman" panose="02020603050405020304" pitchFamily="18" charset="0"/>
                <a:ea typeface="Calibri" panose="020F0502020204030204" pitchFamily="34" charset="0"/>
                <a:cs typeface="Arial" panose="020B0604020202020204" pitchFamily="34" charset="0"/>
              </a:rPr>
              <a:t>Τα μη ζυμώσιμα αναγωγικά σάκχαρα του γλεύκους και του οίνου αποτελούνται από πεντόζες σε συγκεντρώσεις 0,3 ως σπάνια 2 g/L.</a:t>
            </a: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l-GR" sz="2400">
                <a:effectLst/>
                <a:latin typeface="Times New Roman" panose="02020603050405020304" pitchFamily="18" charset="0"/>
                <a:ea typeface="Calibri" panose="020F0502020204030204" pitchFamily="34" charset="0"/>
                <a:cs typeface="Arial" panose="020B0604020202020204" pitchFamily="34" charset="0"/>
              </a:rPr>
              <a:t>D-αραβινόζη 300-1000 mg/L,</a:t>
            </a: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l-GR" sz="2400">
                <a:effectLst/>
                <a:latin typeface="Times New Roman" panose="02020603050405020304" pitchFamily="18" charset="0"/>
                <a:ea typeface="Calibri" panose="020F0502020204030204" pitchFamily="34" charset="0"/>
                <a:cs typeface="Arial" panose="020B0604020202020204" pitchFamily="34" charset="0"/>
              </a:rPr>
              <a:t>D-ριβόζη 100-500 mg/L,</a:t>
            </a: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l-GR" sz="2400">
                <a:effectLst/>
                <a:latin typeface="Times New Roman" panose="02020603050405020304" pitchFamily="18" charset="0"/>
                <a:ea typeface="Calibri" panose="020F0502020204030204" pitchFamily="34" charset="0"/>
                <a:cs typeface="Arial" panose="020B0604020202020204" pitchFamily="34" charset="0"/>
              </a:rPr>
              <a:t>D-ξυλόζη 100 mg/L,</a:t>
            </a:r>
          </a:p>
          <a:p>
            <a:pPr marL="0" marR="0">
              <a:lnSpc>
                <a:spcPct val="107000"/>
              </a:lnSpc>
              <a:spcBef>
                <a:spcPts val="0"/>
              </a:spcBef>
              <a:spcAft>
                <a:spcPts val="800"/>
              </a:spcAft>
            </a:pPr>
            <a:endParaRPr lang="el-GR" sz="20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3336488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Calibri" panose="020F0502020204030204"/>
                <a:ea typeface="+mj-ea"/>
                <a:cs typeface="+mj-cs"/>
              </a:rPr>
              <a:t>Τα σάκχαρα του γλεύκους και του οίνου </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indent="0">
              <a:lnSpc>
                <a:spcPct val="115000"/>
              </a:lnSpc>
              <a:spcBef>
                <a:spcPts val="0"/>
              </a:spcBef>
              <a:spcAft>
                <a:spcPts val="10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Ανάλογα με την περιεκτικότητα των σακχάρων που περιέχει  ο οίνος χαρακτηρίζεται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pic>
        <p:nvPicPr>
          <p:cNvPr id="4" name="Εικόνα 3">
            <a:extLst>
              <a:ext uri="{FF2B5EF4-FFF2-40B4-BE49-F238E27FC236}">
                <a16:creationId xmlns:a16="http://schemas.microsoft.com/office/drawing/2014/main" id="{D824887D-55C1-4D38-8749-09A349E23835}"/>
              </a:ext>
            </a:extLst>
          </p:cNvPr>
          <p:cNvPicPr>
            <a:picLocks noChangeAspect="1"/>
          </p:cNvPicPr>
          <p:nvPr/>
        </p:nvPicPr>
        <p:blipFill>
          <a:blip r:embed="rId2"/>
          <a:stretch>
            <a:fillRect/>
          </a:stretch>
        </p:blipFill>
        <p:spPr>
          <a:xfrm>
            <a:off x="1794746" y="2598062"/>
            <a:ext cx="8602508" cy="1661876"/>
          </a:xfrm>
          <a:prstGeom prst="rect">
            <a:avLst/>
          </a:prstGeom>
        </p:spPr>
      </p:pic>
    </p:spTree>
    <p:extLst>
      <p:ext uri="{BB962C8B-B14F-4D97-AF65-F5344CB8AC3E}">
        <p14:creationId xmlns:p14="http://schemas.microsoft.com/office/powerpoint/2010/main" val="2262126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pPr marL="0" marR="0" algn="ctr">
              <a:lnSpc>
                <a:spcPct val="107000"/>
              </a:lnSpc>
              <a:spcBef>
                <a:spcPts val="0"/>
              </a:spcBef>
              <a:spcAft>
                <a:spcPts val="0"/>
              </a:spcAft>
            </a:pPr>
            <a:r>
              <a:rPr lang="el-GR" sz="4400" b="1" dirty="0">
                <a:effectLst/>
                <a:latin typeface="Times New Roman" panose="02020603050405020304" pitchFamily="18" charset="0"/>
                <a:ea typeface="Arial" panose="020B0604020202020204" pitchFamily="34" charset="0"/>
                <a:cs typeface="Arial" panose="020B0604020202020204" pitchFamily="34" charset="0"/>
              </a:rPr>
              <a:t>Γλυκόζη</a:t>
            </a:r>
            <a:br>
              <a:rPr lang="el-GR" sz="4000" dirty="0">
                <a:effectLst/>
                <a:latin typeface="Calibri" panose="020F0502020204030204" pitchFamily="34" charset="0"/>
                <a:ea typeface="Calibri" panose="020F0502020204030204" pitchFamily="34" charset="0"/>
                <a:cs typeface="Arial" panose="020B0604020202020204" pitchFamily="34" charset="0"/>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a:bodyPr>
          <a:lstStyle/>
          <a:p>
            <a:pPr marL="114300" marR="570230" indent="323215" algn="just">
              <a:lnSpc>
                <a:spcPct val="115000"/>
              </a:lnSpc>
              <a:spcBef>
                <a:spcPts val="205"/>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Σε υδατικό διάλυμα η γλυκόζη εμφανίζεται κυρίως σαν D (+) πυρανόζη (&gt; 99%) και συνυπάρχει και ένα μικρό ποσοστό D (+) φουρανόζης (&lt; 1 %) και ελάχιστο σε άκυκλη μορφή (0.02 %). Η D (+) γλυκόζη κατανέμεται σε 38% α-ανωμερές και σε 62% β-ανωμερές ενώ η D (+) φουρανόζη κατανέμεται σε 0.5% α-, και σε 0.5% β-ανωμερές. Οι καθαρές ανωμερείς μορφές είναι απομονώσιμες μόνο σε κρυσταλλική μορφή.</a:t>
            </a:r>
          </a:p>
          <a:p>
            <a:pPr marL="114300" marR="570230" indent="323215" algn="just">
              <a:lnSpc>
                <a:spcPct val="115000"/>
              </a:lnSpc>
              <a:spcBef>
                <a:spcPts val="205"/>
              </a:spcBef>
              <a:spcAft>
                <a:spcPts val="0"/>
              </a:spcAft>
            </a:pPr>
            <a:endParaRPr lang="el-GR" sz="2400" dirty="0">
              <a:latin typeface="Times New Roman" panose="02020603050405020304" pitchFamily="18" charset="0"/>
              <a:ea typeface="Calibri" panose="020F0502020204030204" pitchFamily="34" charset="0"/>
              <a:cs typeface="Arial" panose="020B0604020202020204" pitchFamily="34" charset="0"/>
            </a:endParaRPr>
          </a:p>
          <a:p>
            <a:pPr marL="114300" marR="570230" indent="323215" algn="just">
              <a:lnSpc>
                <a:spcPct val="115000"/>
              </a:lnSpc>
              <a:spcBef>
                <a:spcPts val="205"/>
              </a:spcBef>
              <a:spcAft>
                <a:spcPts val="0"/>
              </a:spcAft>
            </a:pPr>
            <a:endParaRPr lang="el-GR" sz="2400" dirty="0">
              <a:effectLst/>
              <a:latin typeface="Times New Roman" panose="02020603050405020304" pitchFamily="18" charset="0"/>
              <a:ea typeface="Calibri" panose="020F0502020204030204" pitchFamily="34" charset="0"/>
              <a:cs typeface="Arial" panose="020B0604020202020204" pitchFamily="34" charset="0"/>
            </a:endParaRPr>
          </a:p>
          <a:p>
            <a:pPr marL="114300" marR="570230" indent="323215" algn="just">
              <a:lnSpc>
                <a:spcPct val="115000"/>
              </a:lnSpc>
              <a:spcBef>
                <a:spcPts val="205"/>
              </a:spcBef>
              <a:spcAft>
                <a:spcPts val="0"/>
              </a:spcAft>
            </a:pPr>
            <a:endParaRPr lang="el-GR" sz="2400" dirty="0">
              <a:latin typeface="Times New Roman" panose="02020603050405020304" pitchFamily="18" charset="0"/>
              <a:ea typeface="Calibri" panose="020F0502020204030204" pitchFamily="34" charset="0"/>
              <a:cs typeface="Arial" panose="020B0604020202020204" pitchFamily="34" charset="0"/>
            </a:endParaRPr>
          </a:p>
          <a:p>
            <a:pPr marL="114300" marR="570230" indent="323215" algn="just">
              <a:lnSpc>
                <a:spcPct val="115000"/>
              </a:lnSpc>
              <a:spcBef>
                <a:spcPts val="205"/>
              </a:spcBef>
              <a:spcAft>
                <a:spcPts val="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257810" marR="0" indent="0" algn="just">
              <a:lnSpc>
                <a:spcPct val="107000"/>
              </a:lnSpc>
              <a:spcBef>
                <a:spcPts val="1075"/>
              </a:spcBef>
              <a:spcAft>
                <a:spcPts val="0"/>
              </a:spcAft>
              <a:buNone/>
            </a:pPr>
            <a:r>
              <a:rPr lang="el-GR" sz="1600" dirty="0">
                <a:effectLst/>
                <a:latin typeface="Times New Roman" panose="02020603050405020304" pitchFamily="18" charset="0"/>
                <a:ea typeface="Arial" panose="020B0604020202020204" pitchFamily="34" charset="0"/>
                <a:cs typeface="Arial" panose="020B0604020202020204" pitchFamily="34" charset="0"/>
              </a:rPr>
              <a:t>                                                                                          Κατανομή των μορφών της γλυκόζης σε υδατικό διάλυμα (</a:t>
            </a:r>
            <a:r>
              <a:rPr lang="el-GR" sz="1600" dirty="0" err="1">
                <a:effectLst/>
                <a:latin typeface="Times New Roman" panose="02020603050405020304" pitchFamily="18" charset="0"/>
                <a:ea typeface="Arial" panose="020B0604020202020204" pitchFamily="34" charset="0"/>
                <a:cs typeface="Arial" panose="020B0604020202020204" pitchFamily="34" charset="0"/>
              </a:rPr>
              <a:t>aq</a:t>
            </a:r>
            <a:r>
              <a:rPr lang="el-GR" sz="1600" dirty="0">
                <a:effectLst/>
                <a:latin typeface="Times New Roman" panose="02020603050405020304" pitchFamily="18" charset="0"/>
                <a:ea typeface="Arial" panose="020B0604020202020204" pitchFamily="34" charset="0"/>
                <a:cs typeface="Arial" panose="020B0604020202020204" pitchFamily="34" charset="0"/>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pic>
        <p:nvPicPr>
          <p:cNvPr id="7" name="image16.png">
            <a:extLst>
              <a:ext uri="{FF2B5EF4-FFF2-40B4-BE49-F238E27FC236}">
                <a16:creationId xmlns:a16="http://schemas.microsoft.com/office/drawing/2014/main" id="{3B2F98FF-83D7-4457-BF6E-1E633338501A}"/>
              </a:ext>
            </a:extLst>
          </p:cNvPr>
          <p:cNvPicPr/>
          <p:nvPr/>
        </p:nvPicPr>
        <p:blipFill>
          <a:blip r:embed="rId2" cstate="print"/>
          <a:stretch>
            <a:fillRect/>
          </a:stretch>
        </p:blipFill>
        <p:spPr>
          <a:xfrm>
            <a:off x="5353482" y="4114801"/>
            <a:ext cx="6400800" cy="1828800"/>
          </a:xfrm>
          <a:prstGeom prst="rect">
            <a:avLst/>
          </a:prstGeom>
        </p:spPr>
      </p:pic>
    </p:spTree>
    <p:extLst>
      <p:ext uri="{BB962C8B-B14F-4D97-AF65-F5344CB8AC3E}">
        <p14:creationId xmlns:p14="http://schemas.microsoft.com/office/powerpoint/2010/main" val="2652361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Γλυκόζη</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120650" marR="584835" indent="389890" algn="just">
              <a:lnSpc>
                <a:spcPct val="116000"/>
              </a:lnSpc>
              <a:spcBef>
                <a:spcPts val="0"/>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Η κυκλική δομή της D-γλυκόζης σχηματίζεται από την αντίδραση του ΟΗ του C-5 με την αλδεΰδομάδα CH=O.</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pic>
        <p:nvPicPr>
          <p:cNvPr id="7" name="Εικόνα 6">
            <a:extLst>
              <a:ext uri="{FF2B5EF4-FFF2-40B4-BE49-F238E27FC236}">
                <a16:creationId xmlns:a16="http://schemas.microsoft.com/office/drawing/2014/main" id="{FBEF94C8-3D74-4B78-BAAB-BAB74E30A53C}"/>
              </a:ext>
            </a:extLst>
          </p:cNvPr>
          <p:cNvPicPr/>
          <p:nvPr/>
        </p:nvPicPr>
        <p:blipFill>
          <a:blip r:embed="rId2"/>
          <a:stretch>
            <a:fillRect/>
          </a:stretch>
        </p:blipFill>
        <p:spPr>
          <a:xfrm>
            <a:off x="5291188" y="2902795"/>
            <a:ext cx="3566160" cy="2560320"/>
          </a:xfrm>
          <a:prstGeom prst="rect">
            <a:avLst/>
          </a:prstGeom>
        </p:spPr>
      </p:pic>
    </p:spTree>
    <p:extLst>
      <p:ext uri="{BB962C8B-B14F-4D97-AF65-F5344CB8AC3E}">
        <p14:creationId xmlns:p14="http://schemas.microsoft.com/office/powerpoint/2010/main" val="4236769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Γλυκόζη</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16.png">
            <a:extLst>
              <a:ext uri="{FF2B5EF4-FFF2-40B4-BE49-F238E27FC236}">
                <a16:creationId xmlns:a16="http://schemas.microsoft.com/office/drawing/2014/main" id="{56553074-60F1-4748-B280-BCAFD41D61AA}"/>
              </a:ext>
            </a:extLst>
          </p:cNvPr>
          <p:cNvPicPr>
            <a:picLocks noGrp="1"/>
          </p:cNvPicPr>
          <p:nvPr>
            <p:ph idx="1"/>
          </p:nvPr>
        </p:nvPicPr>
        <p:blipFill>
          <a:blip r:embed="rId2" cstate="print"/>
          <a:stretch>
            <a:fillRect/>
          </a:stretch>
        </p:blipFill>
        <p:spPr>
          <a:xfrm>
            <a:off x="1225550" y="2626022"/>
            <a:ext cx="9784080" cy="2743200"/>
          </a:xfrm>
          <a:prstGeom prst="rect">
            <a:avLst/>
          </a:prstGeom>
        </p:spPr>
      </p:pic>
    </p:spTree>
    <p:extLst>
      <p:ext uri="{BB962C8B-B14F-4D97-AF65-F5344CB8AC3E}">
        <p14:creationId xmlns:p14="http://schemas.microsoft.com/office/powerpoint/2010/main" val="2496658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marL="617855" marR="0" algn="ctr">
              <a:lnSpc>
                <a:spcPct val="107000"/>
              </a:lnSpc>
              <a:spcBef>
                <a:spcPts val="460"/>
              </a:spcBef>
              <a:spcAft>
                <a:spcPts val="0"/>
              </a:spcAft>
            </a:pPr>
            <a:r>
              <a:rPr lang="el-GR" sz="3200" b="1" dirty="0">
                <a:effectLst/>
                <a:latin typeface="Times New Roman" panose="02020603050405020304" pitchFamily="18" charset="0"/>
                <a:ea typeface="Arial" panose="020B0604020202020204" pitchFamily="34" charset="0"/>
                <a:cs typeface="Arial" panose="020B0604020202020204" pitchFamily="34" charset="0"/>
              </a:rPr>
              <a:t>Φρουκτόζη</a:t>
            </a:r>
            <a:br>
              <a:rPr lang="el-GR" sz="3200" dirty="0">
                <a:effectLst/>
                <a:latin typeface="Calibri" panose="020F0502020204030204" pitchFamily="34" charset="0"/>
                <a:ea typeface="Calibri" panose="020F0502020204030204" pitchFamily="34" charset="0"/>
                <a:cs typeface="Arial" panose="020B0604020202020204" pitchFamily="34" charset="0"/>
              </a:rPr>
            </a:b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294005" marR="391795" indent="323215" algn="just">
              <a:lnSpc>
                <a:spcPct val="115000"/>
              </a:lnSpc>
              <a:spcBef>
                <a:spcPts val="230"/>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Η φρουκτόζη είναι κετόζη, συντακτικά ισομερής της γλυκόζης. Είναι συστατικό της σουκρόζης της κοινής ζάχαρης και είναι δομικός λίθος του ομοπολυσακχαρίτη</a:t>
            </a:r>
            <a:r>
              <a:rPr lang="el-GR" sz="2400" spc="-5" dirty="0">
                <a:effectLst/>
                <a:latin typeface="Times New Roman" panose="02020603050405020304" pitchFamily="18" charset="0"/>
                <a:ea typeface="Arial" panose="020B0604020202020204" pitchFamily="34" charset="0"/>
                <a:cs typeface="Arial" panose="020B0604020202020204" pitchFamily="34" charset="0"/>
              </a:rPr>
              <a:t> </a:t>
            </a:r>
            <a:r>
              <a:rPr lang="el-GR" sz="2400" dirty="0">
                <a:effectLst/>
                <a:latin typeface="Times New Roman" panose="02020603050405020304" pitchFamily="18" charset="0"/>
                <a:ea typeface="Arial" panose="020B0604020202020204" pitchFamily="34" charset="0"/>
                <a:cs typeface="Arial" panose="020B0604020202020204" pitchFamily="34" charset="0"/>
              </a:rPr>
              <a:t>ινουλίνη.</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294005" marR="391160" indent="323215" algn="just">
              <a:lnSpc>
                <a:spcPct val="115000"/>
              </a:lnSpc>
              <a:spcBef>
                <a:spcPts val="0"/>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Η D-φρουκτόζη παρουσιάζει μεγαλύτερη γλυκύτητα από τα άλλα ζάχαρα. </a:t>
            </a:r>
            <a:r>
              <a:rPr lang="el-GR" sz="2400" dirty="0" err="1">
                <a:effectLst/>
                <a:latin typeface="Times New Roman" panose="02020603050405020304" pitchFamily="18" charset="0"/>
                <a:ea typeface="Arial" panose="020B0604020202020204" pitchFamily="34" charset="0"/>
                <a:cs typeface="Arial" panose="020B0604020202020204" pitchFamily="34" charset="0"/>
              </a:rPr>
              <a:t>Ζαχαρόζη</a:t>
            </a:r>
            <a:r>
              <a:rPr lang="el-GR" sz="2400" dirty="0">
                <a:effectLst/>
                <a:latin typeface="Times New Roman" panose="02020603050405020304" pitchFamily="18" charset="0"/>
                <a:ea typeface="Arial" panose="020B0604020202020204" pitchFamily="34" charset="0"/>
                <a:cs typeface="Arial" panose="020B0604020202020204" pitchFamily="34" charset="0"/>
              </a:rPr>
              <a:t>=1, φρουκτόζη=1.73, γλυκόζη=0.74, αραβινόζη=0.40, γι' αυτό χρησιμοποιείται σε διαιτητικά προϊόντα. Η D-φρουκτόζη ελεύθερη συναντάται συνήθως σαν πυρανόζη, ενώ σε παράγωγα σαν φουρανόζη.</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294005" marR="391160" indent="323215" algn="just">
              <a:lnSpc>
                <a:spcPct val="115000"/>
              </a:lnSpc>
              <a:spcBef>
                <a:spcPts val="0"/>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Η φρουκτόζη σχηματίζει πενταμελή κυκλικό δακτύλιο από την αντίδραση του ΟΗ του C-5 με την κετονομάδα (C=O). Στην κυκλική μορφή της φρουκτόζης ο ανωμερικός άνθρακας είναι ο C2.</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4136044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marL="617855" marR="0" algn="ctr">
              <a:lnSpc>
                <a:spcPct val="107000"/>
              </a:lnSpc>
              <a:spcBef>
                <a:spcPts val="460"/>
              </a:spcBef>
              <a:spcAft>
                <a:spcPts val="0"/>
              </a:spcAft>
            </a:pPr>
            <a:r>
              <a:rPr lang="el-GR" sz="3200" b="1" dirty="0">
                <a:effectLst/>
                <a:latin typeface="Times New Roman" panose="02020603050405020304" pitchFamily="18" charset="0"/>
                <a:ea typeface="Arial" panose="020B0604020202020204" pitchFamily="34" charset="0"/>
                <a:cs typeface="Arial" panose="020B0604020202020204" pitchFamily="34" charset="0"/>
              </a:rPr>
              <a:t>Φρουκτόζη</a:t>
            </a:r>
            <a:br>
              <a:rPr lang="el-GR" sz="3200" dirty="0">
                <a:effectLst/>
                <a:latin typeface="Calibri" panose="020F0502020204030204" pitchFamily="34" charset="0"/>
                <a:ea typeface="Calibri" panose="020F0502020204030204" pitchFamily="34" charset="0"/>
                <a:cs typeface="Arial" panose="020B0604020202020204" pitchFamily="34" charset="0"/>
              </a:rPr>
            </a:b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69"/>
            <a:ext cx="10813002" cy="5367005"/>
          </a:xfrm>
        </p:spPr>
        <p:txBody>
          <a:bodyPr anchor="t">
            <a:normAutofit/>
          </a:bodyPr>
          <a:lstStyle/>
          <a:p>
            <a:pPr marL="0" marR="0">
              <a:lnSpc>
                <a:spcPct val="115000"/>
              </a:lnSpc>
              <a:spcBef>
                <a:spcPts val="0"/>
              </a:spcBef>
              <a:spcAft>
                <a:spcPts val="1000"/>
              </a:spcAft>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Η γλυκόζη και η φρουκτόζη βρίσκονται  σε ισομερείς μορφές  ανοικτής και κλειστής αλυσίδας.( δίνουν τις τυπικές αντιδράσεις των αλδεϋδών και κετονών):</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pic>
        <p:nvPicPr>
          <p:cNvPr id="4" name="Εικόνα 3">
            <a:extLst>
              <a:ext uri="{FF2B5EF4-FFF2-40B4-BE49-F238E27FC236}">
                <a16:creationId xmlns:a16="http://schemas.microsoft.com/office/drawing/2014/main" id="{73B200C8-A5AB-45D3-B525-DCF96FBB6FAB}"/>
              </a:ext>
            </a:extLst>
          </p:cNvPr>
          <p:cNvPicPr>
            <a:picLocks noChangeAspect="1"/>
          </p:cNvPicPr>
          <p:nvPr/>
        </p:nvPicPr>
        <p:blipFill>
          <a:blip r:embed="rId2"/>
          <a:stretch>
            <a:fillRect/>
          </a:stretch>
        </p:blipFill>
        <p:spPr>
          <a:xfrm>
            <a:off x="1225118" y="1695372"/>
            <a:ext cx="6492803" cy="2194750"/>
          </a:xfrm>
          <a:prstGeom prst="rect">
            <a:avLst/>
          </a:prstGeom>
        </p:spPr>
      </p:pic>
      <p:pic>
        <p:nvPicPr>
          <p:cNvPr id="5" name="Εικόνα 4">
            <a:extLst>
              <a:ext uri="{FF2B5EF4-FFF2-40B4-BE49-F238E27FC236}">
                <a16:creationId xmlns:a16="http://schemas.microsoft.com/office/drawing/2014/main" id="{5E6ED647-68C8-47E4-8138-5DF72A968E94}"/>
              </a:ext>
            </a:extLst>
          </p:cNvPr>
          <p:cNvPicPr>
            <a:picLocks noChangeAspect="1"/>
          </p:cNvPicPr>
          <p:nvPr/>
        </p:nvPicPr>
        <p:blipFill>
          <a:blip r:embed="rId3"/>
          <a:stretch>
            <a:fillRect/>
          </a:stretch>
        </p:blipFill>
        <p:spPr>
          <a:xfrm>
            <a:off x="2925837" y="4846320"/>
            <a:ext cx="5843452" cy="2011680"/>
          </a:xfrm>
          <a:prstGeom prst="rect">
            <a:avLst/>
          </a:prstGeom>
        </p:spPr>
      </p:pic>
    </p:spTree>
    <p:extLst>
      <p:ext uri="{BB962C8B-B14F-4D97-AF65-F5344CB8AC3E}">
        <p14:creationId xmlns:p14="http://schemas.microsoft.com/office/powerpoint/2010/main" val="273397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640080"/>
            <a:ext cx="9367203" cy="918132"/>
          </a:xfrm>
        </p:spPr>
        <p:txBody>
          <a:bodyPr>
            <a:normAutofit fontScale="90000"/>
          </a:bodyPr>
          <a:lstStyle/>
          <a:p>
            <a:pPr marL="0" marR="0" lvl="0" indent="0" algn="ctr" defTabSz="914400" rtl="0" eaLnBrk="1" fontAlgn="auto" latinLnBrk="0" hangingPunct="1">
              <a:lnSpc>
                <a:spcPct val="90000"/>
              </a:lnSpc>
              <a:spcBef>
                <a:spcPts val="1000"/>
              </a:spcBef>
              <a:spcAft>
                <a:spcPts val="0"/>
              </a:spcAft>
              <a:tabLst/>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ΩΡΙΜΑΝΣΗ</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971654" y="1624614"/>
            <a:ext cx="10977689" cy="4593306"/>
          </a:xfrm>
        </p:spPr>
        <p:txBody>
          <a:bodyPr anchor="t">
            <a:normAutofit/>
          </a:bodyPr>
          <a:lstStyle/>
          <a:p>
            <a:pPr marL="0" indent="0">
              <a:lnSpc>
                <a:spcPct val="150000"/>
              </a:lnSpc>
              <a:buNone/>
            </a:pPr>
            <a:r>
              <a:rPr lang="el-GR" sz="2400" b="1" dirty="0"/>
              <a:t>Η τεχνολογική ωριμότητα </a:t>
            </a:r>
            <a:r>
              <a:rPr lang="el-GR" sz="2400" dirty="0"/>
              <a:t>των σταφυλιών είναι μια έκφραση η οποία συνδέεται, με την ικανότητα της ποικίλας να ωριμάζει σε μια χρονική περίοδο</a:t>
            </a:r>
            <a:r>
              <a:rPr lang="en-US" sz="2400" dirty="0"/>
              <a:t>, </a:t>
            </a:r>
            <a:r>
              <a:rPr lang="el-GR" sz="2400" dirty="0"/>
              <a:t>και αντιστοιχεί στη στιγμή κατά την οποία το σταφύλι μιας ποικιλίας δίνει γλεύκος με κατάλληλη χημική σύσταση, για τον τύπο κρασιού που πρόκειται να παραχθεί, αξιοποιώντας στο μέγιστο βαθμό τη φυσική σύνθεση των συστατικών των σταφυλιών, καθώς επίσης και τη διαχείριση τους στη οινοποίηση. Έτσι από την ίδια ποικιλία μπορούμε να επιλέξουμε διαφορετικές φάσεις ωρίμανσης για την παραγωγή π.χ. αφρώδους οίνου ή ξηρού οίνου ή γλυκού οίνου.</a:t>
            </a:r>
          </a:p>
        </p:txBody>
      </p:sp>
    </p:spTree>
    <p:extLst>
      <p:ext uri="{BB962C8B-B14F-4D97-AF65-F5344CB8AC3E}">
        <p14:creationId xmlns:p14="http://schemas.microsoft.com/office/powerpoint/2010/main" val="2667877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Φρουκτόζη</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indent="0">
              <a:lnSpc>
                <a:spcPct val="150000"/>
              </a:lnSpc>
              <a:buNone/>
            </a:pPr>
            <a:r>
              <a:rPr lang="el-GR" sz="2400" dirty="0">
                <a:effectLst/>
                <a:latin typeface="Times New Roman" panose="02020603050405020304" pitchFamily="18" charset="0"/>
                <a:ea typeface="Calibri" panose="020F0502020204030204" pitchFamily="34" charset="0"/>
              </a:rPr>
              <a:t>Στα πράσινα σταφύλια η γλυκόζη υπερισχύει της φρουκτόζης, ενώ με την ωρίμανση αυξάνει η αναλογία της φρουκτόζης έτσι ώστε στα ώριμα  σταφύλια η γλυκόζη και η φρουκτόζη να συνυπάρχουν σχεδόν σε ίδια αναλογία 1:1για συγκέντρωση σακχάρων 100</a:t>
            </a:r>
            <a:r>
              <a:rPr lang="en-US" sz="2400" dirty="0">
                <a:effectLst/>
                <a:latin typeface="Times New Roman" panose="02020603050405020304" pitchFamily="18" charset="0"/>
                <a:ea typeface="Calibri" panose="020F0502020204030204" pitchFamily="34" charset="0"/>
              </a:rPr>
              <a:t>g</a:t>
            </a:r>
            <a:r>
              <a:rPr lang="el-GR" sz="2400"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Κλιματικές συνθήκες κατά την ωρίμανση των σταφυλιών μπορεί να επηρεάσουν την αναλογία των σακχάρων γλυκόζης-φρουκτόζης: η αναλογία 1:1 μειώνεται σε θερμές περιόδους(1:1,4) και αυξάνεται σε ψυχρές(1,45:1) (</a:t>
            </a:r>
            <a:r>
              <a:rPr lang="en-US" sz="2400" dirty="0">
                <a:effectLst/>
                <a:latin typeface="Times New Roman" panose="02020603050405020304" pitchFamily="18" charset="0"/>
                <a:ea typeface="Calibri" panose="020F0502020204030204" pitchFamily="34" charset="0"/>
              </a:rPr>
              <a:t>Hawker</a:t>
            </a:r>
            <a:r>
              <a:rPr lang="el-GR" sz="2400" dirty="0">
                <a:effectLst/>
                <a:latin typeface="Times New Roman" panose="02020603050405020304" pitchFamily="18" charset="0"/>
                <a:ea typeface="Calibri" panose="020F0502020204030204" pitchFamily="34" charset="0"/>
              </a:rPr>
              <a:t> 1967</a:t>
            </a:r>
            <a:r>
              <a:rPr lang="en-US" sz="2400" dirty="0">
                <a:effectLst/>
                <a:latin typeface="Times New Roman" panose="02020603050405020304" pitchFamily="18" charset="0"/>
                <a:ea typeface="Calibri" panose="020F0502020204030204" pitchFamily="34" charset="0"/>
              </a:rPr>
              <a:t>a</a:t>
            </a:r>
            <a:r>
              <a:rPr lang="el-GR" sz="2400" dirty="0">
                <a:effectLst/>
                <a:latin typeface="Times New Roman" panose="02020603050405020304" pitchFamily="18" charset="0"/>
                <a:ea typeface="Calibri" panose="020F0502020204030204" pitchFamily="34" charset="0"/>
              </a:rPr>
              <a:t>). Επίσης με τη εξέλιξη της ωρίμανσης  η αναλογία γλυκόζης φρουκτόζης μειώνεται. </a:t>
            </a:r>
            <a:endParaRPr lang="el-GR" sz="2400" b="1" dirty="0"/>
          </a:p>
        </p:txBody>
      </p:sp>
    </p:spTree>
    <p:extLst>
      <p:ext uri="{BB962C8B-B14F-4D97-AF65-F5344CB8AC3E}">
        <p14:creationId xmlns:p14="http://schemas.microsoft.com/office/powerpoint/2010/main" val="1325769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Φρουκτόζη</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92500"/>
          </a:bodyPr>
          <a:lstStyle/>
          <a:p>
            <a:pPr marL="0" indent="0">
              <a:lnSpc>
                <a:spcPct val="150000"/>
              </a:lnSpc>
              <a:buNone/>
            </a:pPr>
            <a:r>
              <a:rPr lang="el-GR" sz="2400" dirty="0">
                <a:effectLst/>
                <a:latin typeface="Times New Roman" panose="02020603050405020304" pitchFamily="18" charset="0"/>
                <a:ea typeface="Calibri" panose="020F0502020204030204" pitchFamily="34" charset="0"/>
              </a:rPr>
              <a:t>Η  αναλογία των αναγόντων σακχάρων έχει επίδραση στη αλκοολική ζύμωση. Για συγκέντρωση σακχάρων μεταξύ 170 και 200 </a:t>
            </a:r>
            <a:r>
              <a:rPr lang="en-US" sz="2400" dirty="0">
                <a:effectLst/>
                <a:latin typeface="Times New Roman" panose="02020603050405020304" pitchFamily="18" charset="0"/>
                <a:ea typeface="Calibri" panose="020F0502020204030204" pitchFamily="34" charset="0"/>
              </a:rPr>
              <a:t>g</a:t>
            </a:r>
            <a:r>
              <a:rPr lang="el-GR" sz="2400"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η γλυκόζη αναφέρεται ότι ζυμώνεται ταχύτερα ενώ σε μεγαλύτερη συγκέντρωση σακχάρων (&gt; 250</a:t>
            </a:r>
            <a:r>
              <a:rPr lang="en-US" sz="2400" dirty="0">
                <a:effectLst/>
                <a:latin typeface="Times New Roman" panose="02020603050405020304" pitchFamily="18" charset="0"/>
                <a:ea typeface="Calibri" panose="020F0502020204030204" pitchFamily="34" charset="0"/>
              </a:rPr>
              <a:t>g</a:t>
            </a:r>
            <a:r>
              <a:rPr lang="el-GR" sz="2400"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ζυμώνεται περισσότερο η φρουκτόζη. Μεταξύ 200 και 250 </a:t>
            </a:r>
            <a:r>
              <a:rPr lang="en-US" sz="2400" dirty="0">
                <a:effectLst/>
                <a:latin typeface="Times New Roman" panose="02020603050405020304" pitchFamily="18" charset="0"/>
                <a:ea typeface="Calibri" panose="020F0502020204030204" pitchFamily="34" charset="0"/>
              </a:rPr>
              <a:t>g</a:t>
            </a:r>
            <a:r>
              <a:rPr lang="el-GR" sz="2400"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και τα δύο σάκχαρα ζυμώνονται ισόποσα(</a:t>
            </a:r>
            <a:r>
              <a:rPr lang="en-US" sz="2400" dirty="0" err="1">
                <a:effectLst/>
                <a:latin typeface="Times New Roman" panose="02020603050405020304" pitchFamily="18" charset="0"/>
                <a:ea typeface="Calibri" panose="020F0502020204030204" pitchFamily="34" charset="0"/>
              </a:rPr>
              <a:t>Kunkee</a:t>
            </a:r>
            <a:r>
              <a:rPr lang="en-US" sz="2400" dirty="0">
                <a:effectLst/>
                <a:latin typeface="Times New Roman" panose="02020603050405020304" pitchFamily="18" charset="0"/>
                <a:ea typeface="Calibri" panose="020F0502020204030204" pitchFamily="34" charset="0"/>
              </a:rPr>
              <a:t> and </a:t>
            </a:r>
            <a:r>
              <a:rPr lang="en-US" sz="2400" dirty="0" err="1">
                <a:effectLst/>
                <a:latin typeface="Times New Roman" panose="02020603050405020304" pitchFamily="18" charset="0"/>
                <a:ea typeface="Calibri" panose="020F0502020204030204" pitchFamily="34" charset="0"/>
              </a:rPr>
              <a:t>Amerine</a:t>
            </a:r>
            <a:r>
              <a:rPr lang="el-GR" sz="2400" dirty="0">
                <a:effectLst/>
                <a:latin typeface="Times New Roman" panose="02020603050405020304" pitchFamily="18" charset="0"/>
                <a:ea typeface="Calibri" panose="020F0502020204030204" pitchFamily="34" charset="0"/>
              </a:rPr>
              <a:t> 1970).Η αναλογία γλυκόζης- φρουκτόζης μειώνεται κατά τη ζύμωση από 1:1 στην αρχή  σε 1:4 στο τέλος της ζύμωσης (</a:t>
            </a:r>
            <a:r>
              <a:rPr lang="en-US" sz="2400" dirty="0" err="1">
                <a:effectLst/>
                <a:latin typeface="Times New Roman" panose="02020603050405020304" pitchFamily="18" charset="0"/>
                <a:ea typeface="Calibri" panose="020F0502020204030204" pitchFamily="34" charset="0"/>
              </a:rPr>
              <a:t>Peynaud</a:t>
            </a:r>
            <a:r>
              <a:rPr lang="el-GR" sz="2400" dirty="0">
                <a:effectLst/>
                <a:latin typeface="Times New Roman" panose="02020603050405020304" pitchFamily="18" charset="0"/>
                <a:ea typeface="Calibri" panose="020F0502020204030204" pitchFamily="34" charset="0"/>
              </a:rPr>
              <a:t>1984). Καθώς η φρουκτόζη έχει διπλάσια γλυκύτητα σε σχέση με τη γλυκόζη γίνεται αντιληπτό πως η αναλογία των σακχάρων γλυκόζης/φρουκτόζης  επηρεάζει τη γλυκύτητα του γλεύκους ή του οίνου. </a:t>
            </a:r>
            <a:endParaRPr lang="el-GR" sz="2400" b="1" dirty="0"/>
          </a:p>
        </p:txBody>
      </p:sp>
    </p:spTree>
    <p:extLst>
      <p:ext uri="{BB962C8B-B14F-4D97-AF65-F5344CB8AC3E}">
        <p14:creationId xmlns:p14="http://schemas.microsoft.com/office/powerpoint/2010/main" val="1859050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248575"/>
            <a:ext cx="9367203" cy="1305905"/>
          </a:xfrm>
        </p:spPr>
        <p:txBody>
          <a:bodyPr>
            <a:normAutofit fontScale="90000"/>
          </a:bodyPr>
          <a:lstStyle/>
          <a:p>
            <a:pPr marL="0" marR="0" algn="ctr">
              <a:lnSpc>
                <a:spcPct val="115000"/>
              </a:lnSpc>
              <a:spcBef>
                <a:spcPts val="0"/>
              </a:spcBef>
              <a:spcAft>
                <a:spcPts val="1000"/>
              </a:spcAft>
            </a:pPr>
            <a:r>
              <a:rPr lang="el-GR" sz="3100" b="1" dirty="0">
                <a:effectLst/>
                <a:latin typeface="Times New Roman" panose="02020603050405020304" pitchFamily="18" charset="0"/>
                <a:ea typeface="Arial" panose="020B0604020202020204" pitchFamily="34" charset="0"/>
                <a:cs typeface="Arial" panose="020B0604020202020204" pitchFamily="34" charset="0"/>
              </a:rPr>
              <a:t>Σακχαρόζη ή καλαμοσάκχαρο</a:t>
            </a:r>
            <a:br>
              <a:rPr lang="el-GR" sz="4000" dirty="0">
                <a:effectLst/>
                <a:latin typeface="Calibri" panose="020F0502020204030204" pitchFamily="34" charset="0"/>
                <a:ea typeface="Calibri" panose="020F0502020204030204" pitchFamily="34" charset="0"/>
                <a:cs typeface="Arial" panose="020B0604020202020204" pitchFamily="34" charset="0"/>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78514"/>
          </a:xfrm>
        </p:spPr>
        <p:txBody>
          <a:bodyPr anchor="t">
            <a:normAutofit/>
          </a:bodyPr>
          <a:lstStyle/>
          <a:p>
            <a:pPr marL="0" indent="0">
              <a:lnSpc>
                <a:spcPct val="150000"/>
              </a:lnSpc>
              <a:buNone/>
            </a:pPr>
            <a:r>
              <a:rPr lang="el-GR" sz="2400" dirty="0">
                <a:effectLst/>
                <a:latin typeface="Times New Roman" panose="02020603050405020304" pitchFamily="18" charset="0"/>
                <a:ea typeface="Arial" panose="020B0604020202020204" pitchFamily="34" charset="0"/>
              </a:rPr>
              <a:t>Η σακχαρόζη ή σουκρόζη είναι ένας δισακχαρίτης του οποίου το μόριο αποτελείται</a:t>
            </a:r>
            <a:r>
              <a:rPr lang="en-US" sz="2400" dirty="0">
                <a:effectLst/>
                <a:latin typeface="Times New Roman" panose="02020603050405020304" pitchFamily="18" charset="0"/>
                <a:ea typeface="Arial" panose="020B0604020202020204" pitchFamily="34" charset="0"/>
              </a:rPr>
              <a:t> </a:t>
            </a:r>
            <a:r>
              <a:rPr lang="el-GR" sz="2400" dirty="0">
                <a:effectLst/>
                <a:latin typeface="Times New Roman" panose="02020603050405020304" pitchFamily="18" charset="0"/>
                <a:ea typeface="Arial" panose="020B0604020202020204" pitchFamily="34" charset="0"/>
              </a:rPr>
              <a:t>από ένα μόριο γλυκόζης α-D-</a:t>
            </a:r>
            <a:r>
              <a:rPr lang="el-GR" sz="2400" dirty="0" err="1">
                <a:effectLst/>
                <a:latin typeface="Times New Roman" panose="02020603050405020304" pitchFamily="18" charset="0"/>
                <a:ea typeface="Arial" panose="020B0604020202020204" pitchFamily="34" charset="0"/>
              </a:rPr>
              <a:t>Glc</a:t>
            </a:r>
            <a:r>
              <a:rPr lang="el-GR" sz="2400" baseline="-25000" dirty="0" err="1">
                <a:effectLst/>
                <a:latin typeface="Times New Roman" panose="02020603050405020304" pitchFamily="18" charset="0"/>
                <a:ea typeface="Arial" panose="020B0604020202020204" pitchFamily="34" charset="0"/>
              </a:rPr>
              <a:t>p</a:t>
            </a:r>
            <a:r>
              <a:rPr lang="el-GR" sz="2400" dirty="0">
                <a:effectLst/>
                <a:latin typeface="Times New Roman" panose="02020603050405020304" pitchFamily="18" charset="0"/>
                <a:ea typeface="Arial" panose="020B0604020202020204" pitchFamily="34" charset="0"/>
              </a:rPr>
              <a:t>, και ένα μόριο φρουκτόζης β-D-</a:t>
            </a:r>
            <a:r>
              <a:rPr lang="el-GR" sz="2400" dirty="0" err="1">
                <a:effectLst/>
                <a:latin typeface="Times New Roman" panose="02020603050405020304" pitchFamily="18" charset="0"/>
                <a:ea typeface="Arial" panose="020B0604020202020204" pitchFamily="34" charset="0"/>
              </a:rPr>
              <a:t>Fru</a:t>
            </a:r>
            <a:r>
              <a:rPr lang="el-GR" sz="2400" baseline="-25000" dirty="0" err="1">
                <a:effectLst/>
                <a:latin typeface="Times New Roman" panose="02020603050405020304" pitchFamily="18" charset="0"/>
                <a:ea typeface="Arial" panose="020B0604020202020204" pitchFamily="34" charset="0"/>
              </a:rPr>
              <a:t>f</a:t>
            </a:r>
            <a:r>
              <a:rPr lang="el-GR" sz="2400" dirty="0">
                <a:effectLst/>
                <a:latin typeface="Times New Roman" panose="02020603050405020304" pitchFamily="18" charset="0"/>
                <a:ea typeface="Arial" panose="020B0604020202020204" pitchFamily="34" charset="0"/>
              </a:rPr>
              <a:t>,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ενωμένα με γλυκοζιτικό δεσμό α(1→2)β, και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από το μέρος της γλυκόζης, από τον 1-C,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και από το μέρος της φρουκτόζης, από τον 2-C.</a:t>
            </a:r>
            <a:r>
              <a:rPr lang="en-US" sz="2400" dirty="0">
                <a:latin typeface="Times New Roman" panose="02020603050405020304" pitchFamily="18" charset="0"/>
                <a:ea typeface="Arial" panose="020B0604020202020204" pitchFamily="34" charset="0"/>
              </a:rPr>
              <a:t> </a:t>
            </a:r>
          </a:p>
          <a:p>
            <a:pPr marL="0" indent="0">
              <a:lnSpc>
                <a:spcPct val="150000"/>
              </a:lnSpc>
              <a:buNone/>
            </a:pPr>
            <a:r>
              <a:rPr lang="el-GR" sz="2400" dirty="0">
                <a:effectLst/>
                <a:latin typeface="Times New Roman" panose="02020603050405020304" pitchFamily="18" charset="0"/>
                <a:ea typeface="Arial" panose="020B0604020202020204" pitchFamily="34" charset="0"/>
              </a:rPr>
              <a:t>Επομένως η σακχαρόζη δεν  είναι ανάγον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σάκχαρο </a:t>
            </a:r>
            <a:endParaRPr lang="el-GR" sz="2400" b="1" dirty="0"/>
          </a:p>
        </p:txBody>
      </p:sp>
      <p:pic>
        <p:nvPicPr>
          <p:cNvPr id="4" name="Εικόνα 3">
            <a:extLst>
              <a:ext uri="{FF2B5EF4-FFF2-40B4-BE49-F238E27FC236}">
                <a16:creationId xmlns:a16="http://schemas.microsoft.com/office/drawing/2014/main" id="{21DBFD4A-4D9B-4298-8353-0EFEFE734A41}"/>
              </a:ext>
            </a:extLst>
          </p:cNvPr>
          <p:cNvPicPr>
            <a:picLocks noChangeAspect="1"/>
          </p:cNvPicPr>
          <p:nvPr/>
        </p:nvPicPr>
        <p:blipFill>
          <a:blip r:embed="rId2"/>
          <a:stretch>
            <a:fillRect/>
          </a:stretch>
        </p:blipFill>
        <p:spPr>
          <a:xfrm>
            <a:off x="6963973" y="3099695"/>
            <a:ext cx="5228027" cy="3383280"/>
          </a:xfrm>
          <a:prstGeom prst="rect">
            <a:avLst/>
          </a:prstGeom>
        </p:spPr>
      </p:pic>
    </p:spTree>
    <p:extLst>
      <p:ext uri="{BB962C8B-B14F-4D97-AF65-F5344CB8AC3E}">
        <p14:creationId xmlns:p14="http://schemas.microsoft.com/office/powerpoint/2010/main" val="3882992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Σακχαρόζη ή καλαμοσάκχαρο</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554480"/>
            <a:ext cx="10813002" cy="5303520"/>
          </a:xfrm>
        </p:spPr>
        <p:txBody>
          <a:bodyPr anchor="t">
            <a:normAutofit/>
          </a:bodyPr>
          <a:lstStyle/>
          <a:p>
            <a:pPr marL="0" indent="0">
              <a:lnSpc>
                <a:spcPct val="150000"/>
              </a:lnSpc>
              <a:buNone/>
            </a:pPr>
            <a:r>
              <a:rPr lang="el-GR" sz="2400" dirty="0">
                <a:effectLst/>
                <a:latin typeface="Times New Roman" panose="02020603050405020304" pitchFamily="18" charset="0"/>
                <a:ea typeface="Arial" panose="020B0604020202020204" pitchFamily="34" charset="0"/>
              </a:rPr>
              <a:t>Η σακχαρόζη είναι το τρίτο σημαντικότερο σάκχαρο στο γλεύκος με συγκέντρωση 2 – 10 g/lt (</a:t>
            </a:r>
            <a:r>
              <a:rPr lang="el-GR" sz="2400" dirty="0" err="1">
                <a:effectLst/>
                <a:latin typeface="Times New Roman" panose="02020603050405020304" pitchFamily="18" charset="0"/>
                <a:ea typeface="Arial" panose="020B0604020202020204" pitchFamily="34" charset="0"/>
              </a:rPr>
              <a:t>Hawker</a:t>
            </a:r>
            <a:r>
              <a:rPr lang="el-GR" sz="2400" dirty="0">
                <a:effectLst/>
                <a:latin typeface="Times New Roman" panose="02020603050405020304" pitchFamily="18" charset="0"/>
                <a:ea typeface="Arial" panose="020B0604020202020204" pitchFamily="34" charset="0"/>
              </a:rPr>
              <a:t> 1976). </a:t>
            </a:r>
            <a:r>
              <a:rPr lang="el-GR" sz="2400" dirty="0">
                <a:effectLst/>
                <a:latin typeface="Times New Roman" panose="02020603050405020304" pitchFamily="18" charset="0"/>
                <a:ea typeface="Calibri" panose="020F0502020204030204" pitchFamily="34" charset="0"/>
              </a:rPr>
              <a:t>H </a:t>
            </a:r>
            <a:r>
              <a:rPr lang="el-GR" sz="2400" b="1" dirty="0">
                <a:effectLst/>
                <a:latin typeface="Times New Roman" panose="02020603050405020304" pitchFamily="18" charset="0"/>
                <a:ea typeface="Calibri" panose="020F0502020204030204" pitchFamily="34" charset="0"/>
              </a:rPr>
              <a:t>σακχαρόζη</a:t>
            </a:r>
            <a:r>
              <a:rPr lang="el-GR" sz="2400" dirty="0">
                <a:effectLst/>
                <a:latin typeface="Times New Roman" panose="02020603050405020304" pitchFamily="18" charset="0"/>
                <a:ea typeface="Calibri" panose="020F0502020204030204" pitchFamily="34" charset="0"/>
              </a:rPr>
              <a:t> συσσωρεύεται στα φύλλα της αμπέλου εξαιτίας της διαδικασίας της φωτοσύνθεσης, αλλά στα </a:t>
            </a:r>
            <a:endParaRPr lang="en-US" sz="2400" dirty="0">
              <a:effectLst/>
              <a:latin typeface="Times New Roman" panose="02020603050405020304" pitchFamily="18" charset="0"/>
              <a:ea typeface="Calibri" panose="020F0502020204030204" pitchFamily="34" charset="0"/>
            </a:endParaRPr>
          </a:p>
          <a:p>
            <a:pPr marL="0" indent="0">
              <a:lnSpc>
                <a:spcPct val="150000"/>
              </a:lnSpc>
              <a:buNone/>
            </a:pPr>
            <a:r>
              <a:rPr lang="el-GR" sz="2400" dirty="0">
                <a:effectLst/>
                <a:latin typeface="Times New Roman" panose="02020603050405020304" pitchFamily="18" charset="0"/>
                <a:ea typeface="Calibri" panose="020F0502020204030204" pitchFamily="34" charset="0"/>
              </a:rPr>
              <a:t>γλεύκη, λόγω της ιμβερτάσης, υδρολύεται σε </a:t>
            </a:r>
            <a:endParaRPr lang="en-US" sz="2400" dirty="0">
              <a:effectLst/>
              <a:latin typeface="Times New Roman" panose="02020603050405020304" pitchFamily="18" charset="0"/>
              <a:ea typeface="Calibri" panose="020F0502020204030204" pitchFamily="34" charset="0"/>
            </a:endParaRPr>
          </a:p>
          <a:p>
            <a:pPr marL="0" indent="0">
              <a:lnSpc>
                <a:spcPct val="150000"/>
              </a:lnSpc>
              <a:buNone/>
            </a:pPr>
            <a:r>
              <a:rPr lang="el-GR" sz="2400" dirty="0">
                <a:effectLst/>
                <a:latin typeface="Times New Roman" panose="02020603050405020304" pitchFamily="18" charset="0"/>
                <a:ea typeface="Calibri" panose="020F0502020204030204" pitchFamily="34" charset="0"/>
              </a:rPr>
              <a:t>γλυκόζη και φρουκτόζη.</a:t>
            </a:r>
            <a:r>
              <a:rPr lang="el-GR" sz="2400" dirty="0">
                <a:effectLst/>
                <a:latin typeface="Times New Roman" panose="02020603050405020304" pitchFamily="18" charset="0"/>
                <a:ea typeface="Arial" panose="020B0604020202020204" pitchFamily="34" charset="0"/>
              </a:rPr>
              <a:t> Κατά τη ζύμωση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η σακχαρόζη υδρολύεται, από τα ένζυμα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που παράγουν οι ζυμομύκητες, στα μονομερή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σάκχαρα γλυκόζη και φρουκτόζη</a:t>
            </a:r>
            <a:endParaRPr lang="el-GR" sz="2400" b="1" dirty="0"/>
          </a:p>
        </p:txBody>
      </p:sp>
      <p:pic>
        <p:nvPicPr>
          <p:cNvPr id="4" name="Εικόνα 3">
            <a:extLst>
              <a:ext uri="{FF2B5EF4-FFF2-40B4-BE49-F238E27FC236}">
                <a16:creationId xmlns:a16="http://schemas.microsoft.com/office/drawing/2014/main" id="{27F26ABA-460C-4CA4-A19A-0FEC2C9AAFC0}"/>
              </a:ext>
            </a:extLst>
          </p:cNvPr>
          <p:cNvPicPr>
            <a:picLocks noChangeAspect="1"/>
          </p:cNvPicPr>
          <p:nvPr/>
        </p:nvPicPr>
        <p:blipFill>
          <a:blip r:embed="rId2"/>
          <a:stretch>
            <a:fillRect/>
          </a:stretch>
        </p:blipFill>
        <p:spPr>
          <a:xfrm>
            <a:off x="7278055" y="3546256"/>
            <a:ext cx="4322439" cy="2127688"/>
          </a:xfrm>
          <a:prstGeom prst="rect">
            <a:avLst/>
          </a:prstGeom>
        </p:spPr>
      </p:pic>
    </p:spTree>
    <p:extLst>
      <p:ext uri="{BB962C8B-B14F-4D97-AF65-F5344CB8AC3E}">
        <p14:creationId xmlns:p14="http://schemas.microsoft.com/office/powerpoint/2010/main" val="3917335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pPr marL="0" marR="0" algn="ctr">
              <a:lnSpc>
                <a:spcPct val="107000"/>
              </a:lnSpc>
              <a:spcBef>
                <a:spcPts val="0"/>
              </a:spcBef>
              <a:spcAft>
                <a:spcPts val="0"/>
              </a:spcAft>
            </a:pPr>
            <a:r>
              <a:rPr lang="el-GR" sz="3600" b="1" dirty="0">
                <a:effectLst/>
                <a:latin typeface="Times New Roman" panose="02020603050405020304" pitchFamily="18" charset="0"/>
                <a:ea typeface="Arial" panose="020B0604020202020204" pitchFamily="34" charset="0"/>
                <a:cs typeface="Arial" panose="020B0604020202020204" pitchFamily="34" charset="0"/>
              </a:rPr>
              <a:t>Μαλτόζη</a:t>
            </a:r>
            <a:br>
              <a:rPr lang="el-GR" sz="4000" dirty="0">
                <a:effectLst/>
                <a:latin typeface="Calibri" panose="020F0502020204030204" pitchFamily="34" charset="0"/>
                <a:ea typeface="Calibri" panose="020F0502020204030204" pitchFamily="34" charset="0"/>
                <a:cs typeface="Arial" panose="020B0604020202020204" pitchFamily="34" charset="0"/>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554480"/>
            <a:ext cx="10813002" cy="5303520"/>
          </a:xfrm>
        </p:spPr>
        <p:txBody>
          <a:bodyPr anchor="t">
            <a:normAutofit lnSpcReduction="10000"/>
          </a:bodyPr>
          <a:lstStyle/>
          <a:p>
            <a:pPr marL="0" indent="0">
              <a:lnSpc>
                <a:spcPct val="150000"/>
              </a:lnSpc>
              <a:buNone/>
            </a:pPr>
            <a:r>
              <a:rPr lang="el-GR" sz="2400" dirty="0">
                <a:effectLst/>
                <a:latin typeface="Times New Roman" panose="02020603050405020304" pitchFamily="18" charset="0"/>
                <a:ea typeface="Arial" panose="020B0604020202020204" pitchFamily="34" charset="0"/>
              </a:rPr>
              <a:t>Η μαλτόζη είναι δισακχαρίτης, το μόριο του οποίου αποτελείται από δύο μόρια γλυκόζης ενωμένα με γλυκοζιτικό δεσμό α (1 →4) μεταξύ του 1-C,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του ενός μορίου και του 4-C του δευτέρου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μορίου. Όταν τα δύο μόρια της γλυκόζης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είναι α-, τότε προκύπτει η </a:t>
            </a:r>
            <a:r>
              <a:rPr lang="el-GR" sz="2400" b="1" dirty="0">
                <a:effectLst/>
                <a:latin typeface="Times New Roman" panose="02020603050405020304" pitchFamily="18" charset="0"/>
                <a:ea typeface="Arial" panose="020B0604020202020204" pitchFamily="34" charset="0"/>
              </a:rPr>
              <a:t>α-μαλτόζη</a:t>
            </a:r>
            <a:r>
              <a:rPr lang="el-GR" sz="2400" dirty="0">
                <a:effectLst/>
                <a:latin typeface="Times New Roman" panose="02020603050405020304" pitchFamily="18" charset="0"/>
                <a:ea typeface="Arial" panose="020B0604020202020204" pitchFamily="34" charset="0"/>
              </a:rPr>
              <a:t>,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ενώ όταν το πρώτο μόριο είναι α-, και </a:t>
            </a:r>
            <a:endParaRPr lang="en-US" sz="2400" dirty="0">
              <a:effectLst/>
              <a:latin typeface="Times New Roman" panose="02020603050405020304" pitchFamily="18" charset="0"/>
              <a:ea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Arial" panose="020B0604020202020204" pitchFamily="34" charset="0"/>
              </a:rPr>
              <a:t>το δεύτερο είναι β-, τότε προκύπτει</a:t>
            </a:r>
            <a:endParaRPr lang="en-US" sz="2400" dirty="0">
              <a:effectLst/>
              <a:latin typeface="Times New Roman" panose="02020603050405020304" pitchFamily="18" charset="0"/>
              <a:ea typeface="Arial" panose="020B0604020202020204" pitchFamily="34" charset="0"/>
            </a:endParaRPr>
          </a:p>
          <a:p>
            <a:pPr marL="0" marR="149225" indent="0">
              <a:lnSpc>
                <a:spcPct val="107000"/>
              </a:lnSpc>
              <a:spcBef>
                <a:spcPts val="400"/>
              </a:spcBef>
              <a:spcAft>
                <a:spcPts val="0"/>
              </a:spcAft>
              <a:buNone/>
            </a:pPr>
            <a:r>
              <a:rPr lang="el-GR" sz="2400" dirty="0">
                <a:effectLst/>
                <a:latin typeface="Times New Roman" panose="02020603050405020304" pitchFamily="18" charset="0"/>
                <a:ea typeface="Arial" panose="020B0604020202020204" pitchFamily="34" charset="0"/>
              </a:rPr>
              <a:t> η β-μαλτόζη.</a:t>
            </a:r>
            <a:r>
              <a:rPr lang="el-GR" sz="2400" dirty="0">
                <a:effectLst/>
                <a:latin typeface="Times New Roman" panose="02020603050405020304" pitchFamily="18" charset="0"/>
                <a:ea typeface="Arial" panose="020B0604020202020204" pitchFamily="34" charset="0"/>
                <a:cs typeface="Arial" panose="020B0604020202020204" pitchFamily="34" charset="0"/>
              </a:rPr>
              <a:t> Η μαλτόζη είναι ανάγον σάκχαρο γιατί διαθέτει ελεύθερο ημιακεταλικό -ΟΗ και δίνει τις αντιδράσεις του.</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endParaRPr lang="el-GR" sz="2400" b="1" dirty="0"/>
          </a:p>
        </p:txBody>
      </p:sp>
      <p:pic>
        <p:nvPicPr>
          <p:cNvPr id="4" name="Εικόνα 3">
            <a:extLst>
              <a:ext uri="{FF2B5EF4-FFF2-40B4-BE49-F238E27FC236}">
                <a16:creationId xmlns:a16="http://schemas.microsoft.com/office/drawing/2014/main" id="{23600797-AE7E-4240-B31E-80771726F2D2}"/>
              </a:ext>
            </a:extLst>
          </p:cNvPr>
          <p:cNvPicPr>
            <a:picLocks noChangeAspect="1"/>
          </p:cNvPicPr>
          <p:nvPr/>
        </p:nvPicPr>
        <p:blipFill>
          <a:blip r:embed="rId2"/>
          <a:stretch>
            <a:fillRect/>
          </a:stretch>
        </p:blipFill>
        <p:spPr>
          <a:xfrm>
            <a:off x="6442552" y="3291840"/>
            <a:ext cx="5432838" cy="1828800"/>
          </a:xfrm>
          <a:prstGeom prst="rect">
            <a:avLst/>
          </a:prstGeom>
        </p:spPr>
      </p:pic>
    </p:spTree>
    <p:extLst>
      <p:ext uri="{BB962C8B-B14F-4D97-AF65-F5344CB8AC3E}">
        <p14:creationId xmlns:p14="http://schemas.microsoft.com/office/powerpoint/2010/main" val="3882257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effectLst/>
                <a:latin typeface="Times New Roman" panose="02020603050405020304" pitchFamily="18" charset="0"/>
                <a:ea typeface="Arial" panose="020B0604020202020204" pitchFamily="34" charset="0"/>
              </a:rPr>
              <a:t>Λακτόζη ή γαλακτοσάκχαρο</a:t>
            </a: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92500" lnSpcReduction="10000"/>
          </a:bodyPr>
          <a:lstStyle/>
          <a:p>
            <a:pPr marL="297180" marR="398780" indent="402590">
              <a:lnSpc>
                <a:spcPct val="115000"/>
              </a:lnSpc>
              <a:spcBef>
                <a:spcPts val="435"/>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Η λακτόζη είναι δισακχαρίτης και το μόριο της αποτελείται από ένα μόριο γαλακτόζης, β-D-</a:t>
            </a:r>
            <a:r>
              <a:rPr lang="el-GR" sz="2400" dirty="0" err="1">
                <a:effectLst/>
                <a:latin typeface="Times New Roman" panose="02020603050405020304" pitchFamily="18" charset="0"/>
                <a:ea typeface="Arial" panose="020B0604020202020204" pitchFamily="34" charset="0"/>
                <a:cs typeface="Arial" panose="020B0604020202020204" pitchFamily="34" charset="0"/>
              </a:rPr>
              <a:t>GIc</a:t>
            </a:r>
            <a:r>
              <a:rPr lang="el-GR" sz="2400" baseline="-25000" dirty="0" err="1">
                <a:effectLst/>
                <a:latin typeface="Times New Roman" panose="02020603050405020304" pitchFamily="18" charset="0"/>
                <a:ea typeface="Arial" panose="020B0604020202020204" pitchFamily="34" charset="0"/>
                <a:cs typeface="Arial" panose="020B0604020202020204" pitchFamily="34" charset="0"/>
              </a:rPr>
              <a:t>p</a:t>
            </a:r>
            <a:r>
              <a:rPr lang="el-GR" sz="2400" dirty="0">
                <a:effectLst/>
                <a:latin typeface="Times New Roman" panose="02020603050405020304" pitchFamily="18" charset="0"/>
                <a:ea typeface="Arial" panose="020B0604020202020204" pitchFamily="34" charset="0"/>
                <a:cs typeface="Arial" panose="020B0604020202020204" pitchFamily="34" charset="0"/>
              </a:rPr>
              <a:t>, και ένα μόριο γλυκόζης, α-D-</a:t>
            </a:r>
            <a:r>
              <a:rPr lang="el-GR" sz="2400" dirty="0" err="1">
                <a:effectLst/>
                <a:latin typeface="Times New Roman" panose="02020603050405020304" pitchFamily="18" charset="0"/>
                <a:ea typeface="Arial" panose="020B0604020202020204" pitchFamily="34" charset="0"/>
                <a:cs typeface="Arial" panose="020B0604020202020204" pitchFamily="34" charset="0"/>
              </a:rPr>
              <a:t>Glc</a:t>
            </a:r>
            <a:r>
              <a:rPr lang="el-GR" sz="2400" baseline="-25000" dirty="0" err="1">
                <a:effectLst/>
                <a:latin typeface="Times New Roman" panose="02020603050405020304" pitchFamily="18" charset="0"/>
                <a:ea typeface="Arial" panose="020B0604020202020204" pitchFamily="34" charset="0"/>
                <a:cs typeface="Arial" panose="020B0604020202020204" pitchFamily="34" charset="0"/>
              </a:rPr>
              <a:t>p</a:t>
            </a:r>
            <a:r>
              <a:rPr lang="el-GR" sz="2400" dirty="0">
                <a:effectLst/>
                <a:latin typeface="Times New Roman" panose="02020603050405020304" pitchFamily="18" charset="0"/>
                <a:ea typeface="Arial" panose="020B0604020202020204" pitchFamily="34" charset="0"/>
                <a:cs typeface="Arial" panose="020B0604020202020204" pitchFamily="34" charset="0"/>
              </a:rPr>
              <a:t>, ενωμένα με γλυκοζιτικό δεσμό, β (1→4), μεταξύ του 1-C της γαλακτόζης και του 4-C της γλυκόζης.</a:t>
            </a:r>
            <a:r>
              <a:rPr lang="el-GR" sz="2000" dirty="0">
                <a:effectLst/>
                <a:latin typeface="Times New Roman" panose="02020603050405020304" pitchFamily="18" charset="0"/>
                <a:ea typeface="Arial" panose="020B0604020202020204" pitchFamily="34" charset="0"/>
                <a:cs typeface="Arial" panose="020B0604020202020204" pitchFamily="34" charset="0"/>
              </a:rPr>
              <a:t> Η λακτόζη είναι ανάγον σάκχαρο γιατί έχει ελεύθερο </a:t>
            </a:r>
            <a:endParaRPr lang="en-US" sz="2000" dirty="0">
              <a:effectLst/>
              <a:latin typeface="Times New Roman" panose="02020603050405020304" pitchFamily="18" charset="0"/>
              <a:ea typeface="Arial" panose="020B0604020202020204" pitchFamily="34" charset="0"/>
              <a:cs typeface="Arial" panose="020B0604020202020204" pitchFamily="34" charset="0"/>
            </a:endParaRPr>
          </a:p>
          <a:p>
            <a:pPr marL="297180" marR="398780" indent="0">
              <a:lnSpc>
                <a:spcPct val="115000"/>
              </a:lnSpc>
              <a:spcBef>
                <a:spcPts val="435"/>
              </a:spcBef>
              <a:spcAft>
                <a:spcPts val="0"/>
              </a:spcAft>
              <a:buNone/>
            </a:pPr>
            <a:r>
              <a:rPr lang="el-GR" sz="2400" dirty="0">
                <a:effectLst/>
                <a:latin typeface="Times New Roman" panose="02020603050405020304" pitchFamily="18" charset="0"/>
                <a:ea typeface="Arial" panose="020B0604020202020204" pitchFamily="34" charset="0"/>
                <a:cs typeface="Arial" panose="020B0604020202020204" pitchFamily="34" charset="0"/>
              </a:rPr>
              <a:t>ημιακεταλικό -ΟΗ, και δίνει τις αντιδράσεις του. </a:t>
            </a:r>
            <a:endParaRPr lang="en-US" sz="2400" dirty="0">
              <a:effectLst/>
              <a:latin typeface="Times New Roman" panose="02020603050405020304" pitchFamily="18" charset="0"/>
              <a:ea typeface="Arial" panose="020B0604020202020204" pitchFamily="34" charset="0"/>
              <a:cs typeface="Arial" panose="020B0604020202020204" pitchFamily="34" charset="0"/>
            </a:endParaRPr>
          </a:p>
          <a:p>
            <a:pPr marL="297180" marR="398780" indent="0">
              <a:lnSpc>
                <a:spcPct val="115000"/>
              </a:lnSpc>
              <a:spcBef>
                <a:spcPts val="435"/>
              </a:spcBef>
              <a:spcAft>
                <a:spcPts val="0"/>
              </a:spcAft>
              <a:buNone/>
            </a:pPr>
            <a:r>
              <a:rPr lang="el-GR" sz="2400" dirty="0">
                <a:effectLst/>
                <a:latin typeface="Times New Roman" panose="02020603050405020304" pitchFamily="18" charset="0"/>
                <a:ea typeface="Arial" panose="020B0604020202020204" pitchFamily="34" charset="0"/>
                <a:cs typeface="Arial" panose="020B0604020202020204" pitchFamily="34" charset="0"/>
              </a:rPr>
              <a:t>Η λακτόζη είναι το κύριο σάκχαρο του γάλακτος, </a:t>
            </a:r>
            <a:endParaRPr lang="en-US" sz="2400" dirty="0">
              <a:effectLst/>
              <a:latin typeface="Times New Roman" panose="02020603050405020304" pitchFamily="18" charset="0"/>
              <a:ea typeface="Arial" panose="020B0604020202020204" pitchFamily="34" charset="0"/>
              <a:cs typeface="Arial" panose="020B0604020202020204" pitchFamily="34" charset="0"/>
            </a:endParaRPr>
          </a:p>
          <a:p>
            <a:pPr marL="297180" marR="398780" indent="0">
              <a:lnSpc>
                <a:spcPct val="115000"/>
              </a:lnSpc>
              <a:spcBef>
                <a:spcPts val="435"/>
              </a:spcBef>
              <a:spcAft>
                <a:spcPts val="0"/>
              </a:spcAft>
              <a:buNone/>
            </a:pPr>
            <a:r>
              <a:rPr lang="el-GR" sz="2400" dirty="0">
                <a:effectLst/>
                <a:latin typeface="Times New Roman" panose="02020603050405020304" pitchFamily="18" charset="0"/>
                <a:ea typeface="Arial" panose="020B0604020202020204" pitchFamily="34" charset="0"/>
                <a:cs typeface="Arial" panose="020B0604020202020204" pitchFamily="34" charset="0"/>
              </a:rPr>
              <a:t>από όπου και πήρε το όνομά της. </a:t>
            </a:r>
            <a:endParaRPr lang="en-US" sz="2400" dirty="0">
              <a:effectLst/>
              <a:latin typeface="Times New Roman" panose="02020603050405020304" pitchFamily="18" charset="0"/>
              <a:ea typeface="Arial" panose="020B0604020202020204" pitchFamily="34" charset="0"/>
              <a:cs typeface="Arial" panose="020B0604020202020204" pitchFamily="34" charset="0"/>
            </a:endParaRPr>
          </a:p>
          <a:p>
            <a:pPr marL="297180" marR="398780" indent="0">
              <a:lnSpc>
                <a:spcPct val="115000"/>
              </a:lnSpc>
              <a:spcBef>
                <a:spcPts val="435"/>
              </a:spcBef>
              <a:spcAft>
                <a:spcPts val="0"/>
              </a:spcAft>
              <a:buNone/>
            </a:pPr>
            <a:r>
              <a:rPr lang="el-GR" sz="2400" dirty="0">
                <a:effectLst/>
                <a:latin typeface="Times New Roman" panose="02020603050405020304" pitchFamily="18" charset="0"/>
                <a:ea typeface="Arial" panose="020B0604020202020204" pitchFamily="34" charset="0"/>
                <a:cs typeface="Arial" panose="020B0604020202020204" pitchFamily="34" charset="0"/>
              </a:rPr>
              <a:t>Είναι γνωστή επίσης και η μορφή της </a:t>
            </a:r>
            <a:endParaRPr lang="en-US" sz="2400" dirty="0">
              <a:effectLst/>
              <a:latin typeface="Times New Roman" panose="02020603050405020304" pitchFamily="18" charset="0"/>
              <a:ea typeface="Arial" panose="020B0604020202020204" pitchFamily="34" charset="0"/>
              <a:cs typeface="Arial" panose="020B0604020202020204" pitchFamily="34" charset="0"/>
            </a:endParaRPr>
          </a:p>
          <a:p>
            <a:pPr marL="297180" marR="398780" indent="0">
              <a:lnSpc>
                <a:spcPct val="115000"/>
              </a:lnSpc>
              <a:spcBef>
                <a:spcPts val="435"/>
              </a:spcBef>
              <a:spcAft>
                <a:spcPts val="0"/>
              </a:spcAft>
              <a:buNone/>
            </a:pPr>
            <a:r>
              <a:rPr lang="el-GR" sz="2400" b="1" dirty="0">
                <a:effectLst/>
                <a:latin typeface="Times New Roman" panose="02020603050405020304" pitchFamily="18" charset="0"/>
                <a:ea typeface="Arial" panose="020B0604020202020204" pitchFamily="34" charset="0"/>
                <a:cs typeface="Arial" panose="020B0604020202020204" pitchFamily="34" charset="0"/>
              </a:rPr>
              <a:t>β-λακτόζης</a:t>
            </a:r>
            <a:r>
              <a:rPr lang="el-GR" sz="2400" dirty="0">
                <a:effectLst/>
                <a:latin typeface="Times New Roman" panose="02020603050405020304" pitchFamily="18" charset="0"/>
                <a:ea typeface="Arial" panose="020B0604020202020204" pitchFamily="34" charset="0"/>
                <a:cs typeface="Arial" panose="020B0604020202020204" pitchFamily="34" charset="0"/>
              </a:rPr>
              <a:t>, στην οποία η γλυκόζη είναι β-D-γλυκόζη :</a:t>
            </a:r>
            <a:endParaRPr lang="en-US" sz="2400" dirty="0">
              <a:latin typeface="Calibri" panose="020F0502020204030204" pitchFamily="34" charset="0"/>
              <a:ea typeface="Arial" panose="020B0604020202020204" pitchFamily="34" charset="0"/>
              <a:cs typeface="Arial" panose="020B0604020202020204" pitchFamily="34" charset="0"/>
            </a:endParaRPr>
          </a:p>
          <a:p>
            <a:pPr marL="297180" marR="398780" indent="0">
              <a:lnSpc>
                <a:spcPct val="115000"/>
              </a:lnSpc>
              <a:spcBef>
                <a:spcPts val="435"/>
              </a:spcBef>
              <a:spcAft>
                <a:spcPts val="0"/>
              </a:spcAft>
              <a:buNone/>
            </a:pPr>
            <a:r>
              <a:rPr lang="el-GR" sz="2400" dirty="0">
                <a:effectLst/>
                <a:latin typeface="Times New Roman" panose="02020603050405020304" pitchFamily="18" charset="0"/>
                <a:ea typeface="Arial" panose="020B0604020202020204" pitchFamily="34" charset="0"/>
                <a:cs typeface="Arial" panose="020B0604020202020204" pitchFamily="34" charset="0"/>
              </a:rPr>
              <a:t>β</a:t>
            </a:r>
            <a:r>
              <a:rPr lang="en-US" sz="2400" dirty="0">
                <a:effectLst/>
                <a:latin typeface="Times New Roman" panose="02020603050405020304" pitchFamily="18" charset="0"/>
                <a:ea typeface="Arial" panose="020B0604020202020204" pitchFamily="34" charset="0"/>
                <a:cs typeface="Arial" panose="020B0604020202020204" pitchFamily="34" charset="0"/>
              </a:rPr>
              <a:t>-D-Calp -(1 → 4)-</a:t>
            </a:r>
            <a:r>
              <a:rPr lang="el-GR" sz="2400" dirty="0">
                <a:effectLst/>
                <a:latin typeface="Times New Roman" panose="02020603050405020304" pitchFamily="18" charset="0"/>
                <a:ea typeface="Arial" panose="020B0604020202020204" pitchFamily="34" charset="0"/>
                <a:cs typeface="Arial" panose="020B0604020202020204" pitchFamily="34" charset="0"/>
              </a:rPr>
              <a:t>β</a:t>
            </a:r>
            <a:r>
              <a:rPr lang="en-US" sz="2400" dirty="0">
                <a:effectLst/>
                <a:latin typeface="Times New Roman" panose="02020603050405020304" pitchFamily="18" charset="0"/>
                <a:ea typeface="Arial" panose="020B0604020202020204" pitchFamily="34" charset="0"/>
                <a:cs typeface="Arial" panose="020B0604020202020204" pitchFamily="34" charset="0"/>
              </a:rPr>
              <a:t>-D-</a:t>
            </a:r>
            <a:r>
              <a:rPr lang="en-US" sz="2400" dirty="0" err="1">
                <a:effectLst/>
                <a:latin typeface="Times New Roman" panose="02020603050405020304" pitchFamily="18" charset="0"/>
                <a:ea typeface="Arial" panose="020B0604020202020204" pitchFamily="34" charset="0"/>
                <a:cs typeface="Arial" panose="020B0604020202020204" pitchFamily="34" charset="0"/>
              </a:rPr>
              <a:t>Glc</a:t>
            </a:r>
            <a:r>
              <a:rPr lang="en-US" sz="2400" baseline="-25000" dirty="0" err="1">
                <a:effectLst/>
                <a:latin typeface="Times New Roman" panose="02020603050405020304" pitchFamily="18" charset="0"/>
                <a:ea typeface="Arial" panose="020B0604020202020204" pitchFamily="34" charset="0"/>
                <a:cs typeface="Arial" panose="020B0604020202020204" pitchFamily="34" charset="0"/>
              </a:rPr>
              <a:t>p</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0" marR="149225" indent="0">
              <a:lnSpc>
                <a:spcPct val="107000"/>
              </a:lnSpc>
              <a:spcBef>
                <a:spcPts val="400"/>
              </a:spcBef>
              <a:spcAft>
                <a:spcPts val="0"/>
              </a:spcAft>
              <a:buNone/>
            </a:pPr>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114300" marR="581025" indent="405130" algn="just">
              <a:lnSpc>
                <a:spcPct val="115000"/>
              </a:lnSpc>
              <a:spcBef>
                <a:spcPts val="225"/>
              </a:spcBef>
              <a:spcAft>
                <a:spcPts val="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pic>
        <p:nvPicPr>
          <p:cNvPr id="7" name="image32.png">
            <a:extLst>
              <a:ext uri="{FF2B5EF4-FFF2-40B4-BE49-F238E27FC236}">
                <a16:creationId xmlns:a16="http://schemas.microsoft.com/office/drawing/2014/main" id="{EE0F9E4A-570B-427A-A5B3-944649139646}"/>
              </a:ext>
            </a:extLst>
          </p:cNvPr>
          <p:cNvPicPr/>
          <p:nvPr/>
        </p:nvPicPr>
        <p:blipFill>
          <a:blip r:embed="rId2" cstate="print"/>
          <a:stretch>
            <a:fillRect/>
          </a:stretch>
        </p:blipFill>
        <p:spPr>
          <a:xfrm>
            <a:off x="8082712" y="3291841"/>
            <a:ext cx="3657600" cy="2377440"/>
          </a:xfrm>
          <a:prstGeom prst="rect">
            <a:avLst/>
          </a:prstGeom>
        </p:spPr>
      </p:pic>
    </p:spTree>
    <p:extLst>
      <p:ext uri="{BB962C8B-B14F-4D97-AF65-F5344CB8AC3E}">
        <p14:creationId xmlns:p14="http://schemas.microsoft.com/office/powerpoint/2010/main" val="895586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22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Τρεχαλόζη</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92500"/>
          </a:bodyPr>
          <a:lstStyle/>
          <a:p>
            <a:pPr marL="617855" marR="0" algn="just">
              <a:lnSpc>
                <a:spcPct val="107000"/>
              </a:lnSpc>
              <a:spcBef>
                <a:spcPts val="5"/>
              </a:spcBef>
              <a:spcAft>
                <a:spcPts val="0"/>
              </a:spcAft>
            </a:pPr>
            <a:r>
              <a:rPr lang="el-GR" sz="2400" b="1" dirty="0">
                <a:effectLst/>
                <a:latin typeface="Times New Roman" panose="02020603050405020304" pitchFamily="18" charset="0"/>
                <a:ea typeface="Arial" panose="020B0604020202020204" pitchFamily="34" charset="0"/>
                <a:cs typeface="Arial" panose="020B0604020202020204" pitchFamily="34" charset="0"/>
              </a:rPr>
              <a:t>Τρεαλόζη  ή Τρεχαλόζη</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303530" marR="720725" indent="387350" algn="just">
              <a:lnSpc>
                <a:spcPct val="115000"/>
              </a:lnSpc>
              <a:spcBef>
                <a:spcPts val="225"/>
              </a:spcBef>
              <a:spcAft>
                <a:spcPts val="0"/>
              </a:spcAft>
            </a:pPr>
            <a:r>
              <a:rPr lang="el-GR" sz="2400" dirty="0">
                <a:effectLst/>
                <a:latin typeface="Times New Roman" panose="02020603050405020304" pitchFamily="18" charset="0"/>
                <a:ea typeface="Arial" panose="020B0604020202020204" pitchFamily="34" charset="0"/>
                <a:cs typeface="Arial" panose="020B0604020202020204" pitchFamily="34" charset="0"/>
              </a:rPr>
              <a:t>Η τρεχαλόζη είναι μη ανάγον δισακχαρίτης αποτελούμενος από δύο μόρια γλυκόζης, α-D-</a:t>
            </a:r>
            <a:r>
              <a:rPr lang="el-GR" sz="2400" dirty="0" err="1">
                <a:effectLst/>
                <a:latin typeface="Times New Roman" panose="02020603050405020304" pitchFamily="18" charset="0"/>
                <a:ea typeface="Arial" panose="020B0604020202020204" pitchFamily="34" charset="0"/>
                <a:cs typeface="Arial" panose="020B0604020202020204" pitchFamily="34" charset="0"/>
              </a:rPr>
              <a:t>Glcp</a:t>
            </a:r>
            <a:r>
              <a:rPr lang="el-GR" sz="2400" dirty="0">
                <a:effectLst/>
                <a:latin typeface="Times New Roman" panose="02020603050405020304" pitchFamily="18" charset="0"/>
                <a:ea typeface="Arial" panose="020B0604020202020204" pitchFamily="34" charset="0"/>
                <a:cs typeface="Arial" panose="020B0604020202020204" pitchFamily="34" charset="0"/>
              </a:rPr>
              <a:t>, ενωμένα με α(1→1)α γλυκοζιτικό δεσμό, με ονομασία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327660" marR="652145" indent="0" algn="ctr">
              <a:lnSpc>
                <a:spcPct val="107000"/>
              </a:lnSpc>
              <a:spcBef>
                <a:spcPts val="615"/>
              </a:spcBef>
              <a:spcAft>
                <a:spcPts val="0"/>
              </a:spcAft>
              <a:buNone/>
            </a:pPr>
            <a:r>
              <a:rPr lang="el-GR" sz="2400" dirty="0">
                <a:effectLst/>
                <a:latin typeface="Times New Roman" panose="02020603050405020304" pitchFamily="18" charset="0"/>
                <a:ea typeface="Arial" panose="020B0604020202020204" pitchFamily="34" charset="0"/>
                <a:cs typeface="Arial" panose="020B0604020202020204" pitchFamily="34" charset="0"/>
              </a:rPr>
              <a:t>1 -(1' -Ο-α-D-</a:t>
            </a:r>
            <a:r>
              <a:rPr lang="el-GR" sz="2400" dirty="0" err="1">
                <a:effectLst/>
                <a:latin typeface="Times New Roman" panose="02020603050405020304" pitchFamily="18" charset="0"/>
                <a:ea typeface="Arial" panose="020B0604020202020204" pitchFamily="34" charset="0"/>
                <a:cs typeface="Arial" panose="020B0604020202020204" pitchFamily="34" charset="0"/>
              </a:rPr>
              <a:t>γλυκοπυρανόζυλο</a:t>
            </a:r>
            <a:r>
              <a:rPr lang="el-GR" sz="2400" dirty="0">
                <a:effectLst/>
                <a:latin typeface="Times New Roman" panose="02020603050405020304" pitchFamily="18" charset="0"/>
                <a:ea typeface="Arial" panose="020B0604020202020204" pitchFamily="34" charset="0"/>
                <a:cs typeface="Arial" panose="020B0604020202020204" pitchFamily="34" charset="0"/>
              </a:rPr>
              <a:t>)-α-D-</a:t>
            </a:r>
            <a:r>
              <a:rPr lang="en-US" sz="2400" dirty="0">
                <a:effectLst/>
                <a:latin typeface="Times New Roman" panose="02020603050405020304" pitchFamily="18" charset="0"/>
                <a:ea typeface="Arial" panose="020B0604020202020204" pitchFamily="34" charset="0"/>
                <a:cs typeface="Arial" panose="020B0604020202020204" pitchFamily="34" charset="0"/>
              </a:rPr>
              <a:t> </a:t>
            </a:r>
            <a:r>
              <a:rPr lang="el-GR" sz="2400" dirty="0" err="1">
                <a:effectLst/>
                <a:latin typeface="Times New Roman" panose="02020603050405020304" pitchFamily="18" charset="0"/>
                <a:ea typeface="Arial" panose="020B0604020202020204" pitchFamily="34" charset="0"/>
                <a:cs typeface="Arial" panose="020B0604020202020204" pitchFamily="34" charset="0"/>
              </a:rPr>
              <a:t>γλυκοπυρανοζίτης</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sz="2400" b="1" dirty="0">
                <a:effectLst/>
                <a:latin typeface="Times New Roman" panose="02020603050405020304" pitchFamily="18" charset="0"/>
                <a:ea typeface="Calibri" panose="020F0502020204030204" pitchFamily="34" charset="0"/>
                <a:cs typeface="Arial" panose="020B0604020202020204" pitchFamily="34" charset="0"/>
              </a:rPr>
              <a:t>  </a:t>
            </a:r>
            <a:r>
              <a:rPr lang="el-GR" sz="2400" b="1" dirty="0">
                <a:effectLst/>
                <a:latin typeface="Times New Roman" panose="02020603050405020304" pitchFamily="18" charset="0"/>
                <a:ea typeface="Calibri" panose="020F0502020204030204" pitchFamily="34" charset="0"/>
                <a:cs typeface="Arial" panose="020B0604020202020204" pitchFamily="34" charset="0"/>
              </a:rPr>
              <a:t>Πολυσακχαρίτες</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Πηκτινικές ουσίες, πηκτίνες και κόμμεα. Οι πηκτινικές ύλες προέρχονται από τη σταφυλομ</a:t>
            </a:r>
            <a:r>
              <a:rPr lang="el-GR" sz="2400" dirty="0">
                <a:latin typeface="Times New Roman" panose="02020603050405020304" pitchFamily="18" charset="0"/>
                <a:ea typeface="Calibri" panose="020F0502020204030204" pitchFamily="34" charset="0"/>
                <a:cs typeface="Arial" panose="020B0604020202020204" pitchFamily="34" charset="0"/>
              </a:rPr>
              <a:t>ά</a:t>
            </a:r>
            <a:r>
              <a:rPr lang="el-GR" sz="2400" dirty="0">
                <a:effectLst/>
                <a:latin typeface="Times New Roman" panose="02020603050405020304" pitchFamily="18" charset="0"/>
                <a:ea typeface="Calibri" panose="020F0502020204030204" pitchFamily="34" charset="0"/>
                <a:cs typeface="Arial" panose="020B0604020202020204" pitchFamily="34" charset="0"/>
              </a:rPr>
              <a:t>ζα. Κατά την οινοποίηση και την αλκοολική ζύμωση διασπώνται και καθιζάνουν, σχηματίζοντας ένα ζελατινώδες ίζημα. Έτσι, στους οίνους βρίσκονται σε χαμηλά επίπεδα, όπως 3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 ενώ στο γλεύκος βρίσκονται σε υψηλότερα επίπεδα, όπως 15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3457396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Πηκτίνες</a:t>
            </a:r>
            <a:endParaRPr lang="el-GR" sz="28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lnSpcReduction="10000"/>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Πηκτίνες                                                                                                                                                            </a:t>
            </a:r>
            <a:r>
              <a:rPr lang="el-GR" sz="2400" dirty="0">
                <a:effectLst/>
                <a:latin typeface="Times New Roman" panose="02020603050405020304" pitchFamily="18" charset="0"/>
                <a:ea typeface="Calibri" panose="020F0502020204030204" pitchFamily="34" charset="0"/>
                <a:cs typeface="Arial" panose="020B0604020202020204" pitchFamily="34" charset="0"/>
              </a:rPr>
              <a:t>Οι</a:t>
            </a:r>
            <a:r>
              <a:rPr lang="el-GR" sz="2400" b="1" dirty="0">
                <a:effectLst/>
                <a:latin typeface="Times New Roman" panose="02020603050405020304" pitchFamily="18" charset="0"/>
                <a:ea typeface="Calibri" panose="020F0502020204030204" pitchFamily="34" charset="0"/>
                <a:cs typeface="Arial" panose="020B0604020202020204" pitchFamily="34" charset="0"/>
              </a:rPr>
              <a:t> πηκτίνες</a:t>
            </a:r>
            <a:r>
              <a:rPr lang="el-GR" sz="2400" dirty="0">
                <a:effectLst/>
                <a:latin typeface="Times New Roman" panose="02020603050405020304" pitchFamily="18" charset="0"/>
                <a:ea typeface="Calibri" panose="020F0502020204030204" pitchFamily="34" charset="0"/>
                <a:cs typeface="Arial" panose="020B0604020202020204" pitchFamily="34" charset="0"/>
              </a:rPr>
              <a:t> είναι ετεροπολυσακχαρίτες με δομική μονάδα το πολυγαλακτουρονικό οξύ που έχει ένα μέρος των καρβοξυλίων του εστεροποιημένo με μεθυλομάδα, ενώ οι δομικές μονάδες του ενώνονται μεταξύ τους με γλυκοζιτικούς δεσμούς α-[1-4].</a:t>
            </a:r>
            <a:r>
              <a:rPr lang="el-GR" sz="2400" b="1"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a:effectLst/>
                <a:latin typeface="Times New Roman" panose="02020603050405020304" pitchFamily="18" charset="0"/>
                <a:ea typeface="Calibri" panose="020F0502020204030204" pitchFamily="34" charset="0"/>
                <a:cs typeface="Arial" panose="020B0604020202020204" pitchFamily="34" charset="0"/>
              </a:rPr>
              <a:t>Οι εστεροποιημένες ομάδες των πηκτινών υδρολύονται με την καταλυτική δράση</a:t>
            </a:r>
            <a:r>
              <a:rPr lang="el-GR" sz="2400" b="1"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a:effectLst/>
                <a:latin typeface="Times New Roman" panose="02020603050405020304" pitchFamily="18" charset="0"/>
                <a:ea typeface="Calibri" panose="020F0502020204030204" pitchFamily="34" charset="0"/>
                <a:cs typeface="Arial" panose="020B0604020202020204" pitchFamily="34" charset="0"/>
              </a:rPr>
              <a:t>των πηκτινομεθυλεστερασών και ελευθερώνεται μεθανόλη. Οι πηκτίνες περιέχονται στις κυτταρικές μεμβράνες του σταφυλιού, και μετά το σπάσιμο των ραγών υδρολύονται ενζυμικά.</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446009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4400" b="1" dirty="0">
                <a:effectLst/>
                <a:latin typeface="Times New Roman" panose="02020603050405020304" pitchFamily="18" charset="0"/>
                <a:ea typeface="Calibri" panose="020F0502020204030204" pitchFamily="34" charset="0"/>
              </a:rPr>
              <a:t>Κόμμεα ή γόμμες</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554480"/>
            <a:ext cx="10813002" cy="5093970"/>
          </a:xfrm>
        </p:spPr>
        <p:txBody>
          <a:bodyPr anchor="t">
            <a:noAutofit/>
          </a:bodyPr>
          <a:lstStyle/>
          <a:p>
            <a:pPr marL="0" marR="0">
              <a:lnSpc>
                <a:spcPct val="16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Κόμμεα ή γόμμες (</a:t>
            </a:r>
            <a:r>
              <a:rPr lang="el-GR" sz="2400" b="1" dirty="0" err="1">
                <a:effectLst/>
                <a:latin typeface="Times New Roman" panose="02020603050405020304" pitchFamily="18" charset="0"/>
                <a:ea typeface="Calibri" panose="020F0502020204030204" pitchFamily="34" charset="0"/>
                <a:cs typeface="Arial" panose="020B0604020202020204" pitchFamily="34" charset="0"/>
              </a:rPr>
              <a:t>Οζάνες</a:t>
            </a:r>
            <a:r>
              <a:rPr lang="el-GR" sz="2400" b="1" dirty="0">
                <a:effectLst/>
                <a:latin typeface="Times New Roman" panose="02020603050405020304" pitchFamily="18" charset="0"/>
                <a:ea typeface="Calibri" panose="020F0502020204030204" pitchFamily="34" charset="0"/>
                <a:cs typeface="Arial" panose="020B0604020202020204" pitchFamily="34" charset="0"/>
              </a:rPr>
              <a:t>)</a:t>
            </a:r>
            <a:r>
              <a:rPr lang="el-GR" sz="2400" b="1" dirty="0">
                <a:latin typeface="Calibri" panose="020F0502020204030204" pitchFamily="34" charset="0"/>
                <a:ea typeface="Calibri" panose="020F0502020204030204" pitchFamily="34" charset="0"/>
                <a:cs typeface="Arial" panose="020B0604020202020204" pitchFamily="34" charset="0"/>
              </a:rPr>
              <a:t>                                                                                                         </a:t>
            </a:r>
            <a:r>
              <a:rPr lang="el-GR" sz="2400" dirty="0">
                <a:effectLst/>
                <a:latin typeface="Times New Roman" panose="02020603050405020304" pitchFamily="18" charset="0"/>
                <a:ea typeface="Calibri" panose="020F0502020204030204" pitchFamily="34" charset="0"/>
              </a:rPr>
              <a:t>Είναι πολυμερισμένοι ανυδρίτες πεντοζών ή εξοζών. Έχουν τύπο n (C</a:t>
            </a:r>
            <a:r>
              <a:rPr lang="el-GR" sz="2400" baseline="-25000" dirty="0">
                <a:effectLst/>
                <a:latin typeface="Times New Roman" panose="02020603050405020304" pitchFamily="18" charset="0"/>
                <a:ea typeface="Calibri" panose="020F0502020204030204" pitchFamily="34" charset="0"/>
              </a:rPr>
              <a:t>5</a:t>
            </a:r>
            <a:r>
              <a:rPr lang="el-GR" sz="2400" dirty="0">
                <a:effectLst/>
                <a:latin typeface="Times New Roman" panose="02020603050405020304" pitchFamily="18" charset="0"/>
                <a:ea typeface="Calibri" panose="020F0502020204030204" pitchFamily="34" charset="0"/>
              </a:rPr>
              <a:t>H</a:t>
            </a:r>
            <a:r>
              <a:rPr lang="el-GR" sz="2400" baseline="-25000" dirty="0">
                <a:effectLst/>
                <a:latin typeface="Times New Roman" panose="02020603050405020304" pitchFamily="18" charset="0"/>
                <a:ea typeface="Calibri" panose="020F0502020204030204" pitchFamily="34" charset="0"/>
              </a:rPr>
              <a:t>10</a:t>
            </a:r>
            <a:r>
              <a:rPr lang="el-GR" sz="2400" dirty="0">
                <a:effectLst/>
                <a:latin typeface="Times New Roman" panose="02020603050405020304" pitchFamily="18" charset="0"/>
                <a:ea typeface="Calibri" panose="020F0502020204030204" pitchFamily="34" charset="0"/>
              </a:rPr>
              <a:t>O</a:t>
            </a:r>
            <a:r>
              <a:rPr lang="el-GR" sz="2400" baseline="-25000" dirty="0">
                <a:effectLst/>
                <a:latin typeface="Times New Roman" panose="02020603050405020304" pitchFamily="18" charset="0"/>
                <a:ea typeface="Calibri" panose="020F0502020204030204" pitchFamily="34" charset="0"/>
              </a:rPr>
              <a:t>5</a:t>
            </a:r>
            <a:r>
              <a:rPr lang="el-GR" sz="2400" dirty="0">
                <a:effectLst/>
                <a:latin typeface="Times New Roman" panose="02020603050405020304" pitchFamily="18" charset="0"/>
                <a:ea typeface="Calibri" panose="020F0502020204030204" pitchFamily="34" charset="0"/>
              </a:rPr>
              <a:t>) – n H</a:t>
            </a:r>
            <a:r>
              <a:rPr lang="el-GR" sz="2400" baseline="-25000" dirty="0">
                <a:effectLst/>
                <a:latin typeface="Times New Roman" panose="02020603050405020304" pitchFamily="18" charset="0"/>
                <a:ea typeface="Calibri" panose="020F0502020204030204" pitchFamily="34" charset="0"/>
              </a:rPr>
              <a:t>2</a:t>
            </a:r>
            <a:r>
              <a:rPr lang="el-GR" sz="2400" dirty="0">
                <a:effectLst/>
                <a:latin typeface="Times New Roman" panose="02020603050405020304" pitchFamily="18" charset="0"/>
                <a:ea typeface="Calibri" panose="020F0502020204030204" pitchFamily="34" charset="0"/>
              </a:rPr>
              <a:t>O ή n (C</a:t>
            </a:r>
            <a:r>
              <a:rPr lang="el-GR" sz="2400" baseline="-25000" dirty="0">
                <a:effectLst/>
                <a:latin typeface="Times New Roman" panose="02020603050405020304" pitchFamily="18" charset="0"/>
                <a:ea typeface="Calibri" panose="020F0502020204030204" pitchFamily="34" charset="0"/>
              </a:rPr>
              <a:t>6</a:t>
            </a:r>
            <a:r>
              <a:rPr lang="el-GR" sz="2400" dirty="0">
                <a:effectLst/>
                <a:latin typeface="Times New Roman" panose="02020603050405020304" pitchFamily="18" charset="0"/>
                <a:ea typeface="Calibri" panose="020F0502020204030204" pitchFamily="34" charset="0"/>
              </a:rPr>
              <a:t> H</a:t>
            </a:r>
            <a:r>
              <a:rPr lang="el-GR" sz="2400" baseline="-25000" dirty="0">
                <a:effectLst/>
                <a:latin typeface="Times New Roman" panose="02020603050405020304" pitchFamily="18" charset="0"/>
                <a:ea typeface="Calibri" panose="020F0502020204030204" pitchFamily="34" charset="0"/>
              </a:rPr>
              <a:t>12</a:t>
            </a:r>
            <a:r>
              <a:rPr lang="el-GR" sz="2400" dirty="0">
                <a:effectLst/>
                <a:latin typeface="Times New Roman" panose="02020603050405020304" pitchFamily="18" charset="0"/>
                <a:ea typeface="Calibri" panose="020F0502020204030204" pitchFamily="34" charset="0"/>
              </a:rPr>
              <a:t> O</a:t>
            </a:r>
            <a:r>
              <a:rPr lang="el-GR" sz="2400" baseline="-25000" dirty="0">
                <a:effectLst/>
                <a:latin typeface="Times New Roman" panose="02020603050405020304" pitchFamily="18" charset="0"/>
                <a:ea typeface="Calibri" panose="020F0502020204030204" pitchFamily="34" charset="0"/>
              </a:rPr>
              <a:t>6</a:t>
            </a:r>
            <a:r>
              <a:rPr lang="el-GR" sz="2400" dirty="0">
                <a:effectLst/>
                <a:latin typeface="Times New Roman" panose="02020603050405020304" pitchFamily="18" charset="0"/>
                <a:ea typeface="Calibri" panose="020F0502020204030204" pitchFamily="34" charset="0"/>
              </a:rPr>
              <a:t>) – n H</a:t>
            </a:r>
            <a:r>
              <a:rPr lang="el-GR" sz="2400" baseline="-25000" dirty="0">
                <a:effectLst/>
                <a:latin typeface="Times New Roman" panose="02020603050405020304" pitchFamily="18" charset="0"/>
                <a:ea typeface="Calibri" panose="020F0502020204030204" pitchFamily="34" charset="0"/>
              </a:rPr>
              <a:t>2</a:t>
            </a:r>
            <a:r>
              <a:rPr lang="el-GR" sz="2400" dirty="0">
                <a:effectLst/>
                <a:latin typeface="Times New Roman" panose="02020603050405020304" pitchFamily="18" charset="0"/>
                <a:ea typeface="Calibri" panose="020F0502020204030204" pitchFamily="34" charset="0"/>
              </a:rPr>
              <a:t>O.Τα συνήθη κόμμεα στους οίνους είναι οι αραβάνες (από αραβινόζη) που είναι οι πιο κύριες, οι ραμνάνες (από ραμνόζη), οι ξυλάνες (από ξυλόζη), οι φρουκτοζάνες (από φρουκτόζη), οι γαλακτάνες (από γαλακτόζη) και οι μαννάνες (από μανόζη). Υδρολύονται στους μονοσακχαρίτες τους που αποτελούν μέρος των αναγωγικών ζαχάρων των οίνων. Τα κόμμεα διακρίνονται σε </a:t>
            </a:r>
            <a:r>
              <a:rPr lang="el-GR" sz="2400" b="1" dirty="0">
                <a:effectLst/>
                <a:latin typeface="Times New Roman" panose="02020603050405020304" pitchFamily="18" charset="0"/>
                <a:ea typeface="Calibri" panose="020F0502020204030204" pitchFamily="34" charset="0"/>
              </a:rPr>
              <a:t>ουδέτερα</a:t>
            </a:r>
            <a:r>
              <a:rPr lang="el-GR" sz="2400" dirty="0">
                <a:effectLst/>
                <a:latin typeface="Times New Roman" panose="02020603050405020304" pitchFamily="18" charset="0"/>
                <a:ea typeface="Calibri" panose="020F0502020204030204" pitchFamily="34" charset="0"/>
              </a:rPr>
              <a:t> που αποτελούνται μόνο από μονασακχαρίτες, και σε </a:t>
            </a:r>
            <a:r>
              <a:rPr lang="el-GR" sz="2400" b="1" dirty="0">
                <a:effectLst/>
                <a:latin typeface="Times New Roman" panose="02020603050405020304" pitchFamily="18" charset="0"/>
                <a:ea typeface="Calibri" panose="020F0502020204030204" pitchFamily="34" charset="0"/>
              </a:rPr>
              <a:t>όξινα</a:t>
            </a:r>
            <a:r>
              <a:rPr lang="el-GR" sz="2400" dirty="0">
                <a:effectLst/>
                <a:latin typeface="Times New Roman" panose="02020603050405020304" pitchFamily="18" charset="0"/>
                <a:ea typeface="Calibri" panose="020F0502020204030204" pitchFamily="34" charset="0"/>
              </a:rPr>
              <a:t> που περιέχουν και γαλακτουρονικό οξύ. </a:t>
            </a:r>
            <a:endParaRPr lang="el-GR" sz="2400" b="1" dirty="0"/>
          </a:p>
        </p:txBody>
      </p:sp>
    </p:spTree>
    <p:extLst>
      <p:ext uri="{BB962C8B-B14F-4D97-AF65-F5344CB8AC3E}">
        <p14:creationId xmlns:p14="http://schemas.microsoft.com/office/powerpoint/2010/main" val="2599418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Κόμμεα ή γόμμες</a:t>
            </a: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92500" lnSpcReduction="10000"/>
          </a:bodyPr>
          <a:lstStyle/>
          <a:p>
            <a:pPr marL="0" indent="0">
              <a:lnSpc>
                <a:spcPct val="150000"/>
              </a:lnSpc>
              <a:buNone/>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Η δεξτράνη είναι κόμμι από γλυκόζη. Προέρχεται από την αποικοδόμηση της κυτταρίνης από τον μύκητα </a:t>
            </a:r>
            <a:r>
              <a:rPr kumimoji="0" lang="el-GR"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Botrytis</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cinerea</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Έτσι βρίσκεται σε μεγαλύτερες συγκεντρώσεις σε γλεύκη από σταφύλια που έχουν προσβληθεί από τον μύκητα.</a:t>
            </a:r>
          </a:p>
          <a:p>
            <a:pPr marL="0" indent="0">
              <a:lnSpc>
                <a:spcPct val="150000"/>
              </a:lnSpc>
              <a:buNone/>
            </a:pPr>
            <a:r>
              <a:rPr lang="el-GR" sz="2400" dirty="0">
                <a:effectLst/>
                <a:latin typeface="Times New Roman" panose="02020603050405020304" pitchFamily="18" charset="0"/>
                <a:ea typeface="Calibri" panose="020F0502020204030204" pitchFamily="34" charset="0"/>
              </a:rPr>
              <a:t>Η δεξτράνη είναι προστατευτικό κολλοειδές. Σε αλκοολικό περιβάλλον σχηματίζει χαρακτηριστικά νήματα (λεπτή μεμβράνη), και δημιουργεί προβλήματα στη διήθηση και την διαύγαση του οίνου. Γενικά, οι πηκτινικές ουσίες προκαλούν θολώματα και εμποδίζουν την διαύγαση των οίνων. Για  την αντιμετώπιση του παραπάνω προβλήματος χρησιμοποιούνται πηκτινολυτικά ένζυμα, που υδρολύουν τις πηκτινικές ουσίες και διευκολύνουν έτσι τη διαύγαση και διήθηση των οίνων.</a:t>
            </a:r>
            <a:endParaRPr lang="el-GR" sz="2400" b="1" dirty="0"/>
          </a:p>
        </p:txBody>
      </p:sp>
    </p:spTree>
    <p:extLst>
      <p:ext uri="{BB962C8B-B14F-4D97-AF65-F5344CB8AC3E}">
        <p14:creationId xmlns:p14="http://schemas.microsoft.com/office/powerpoint/2010/main" val="240103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pPr algn="ctr"/>
            <a:r>
              <a:rPr lang="el-GR" b="1" dirty="0"/>
              <a:t>ΩΡΙΜΑΝΣΗ</a:t>
            </a:r>
            <a:br>
              <a:rPr lang="el-GR" b="1" dirty="0"/>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87262" y="1997476"/>
            <a:ext cx="10093911" cy="4270159"/>
          </a:xfrm>
        </p:spPr>
        <p:txBody>
          <a:bodyPr anchor="t">
            <a:normAutofit/>
          </a:bodyPr>
          <a:lstStyle/>
          <a:p>
            <a:pPr marL="0" indent="0">
              <a:lnSpc>
                <a:spcPct val="150000"/>
              </a:lnSpc>
              <a:buNone/>
            </a:pPr>
            <a:r>
              <a:rPr lang="el-GR" b="1" dirty="0"/>
              <a:t>Το τσαμπί </a:t>
            </a:r>
            <a:r>
              <a:rPr lang="el-GR" dirty="0"/>
              <a:t>του σταφυλιού αποτελείται από το </a:t>
            </a:r>
            <a:r>
              <a:rPr lang="el-GR" b="1" dirty="0"/>
              <a:t>κοτσάνι </a:t>
            </a:r>
            <a:r>
              <a:rPr lang="el-GR" dirty="0"/>
              <a:t>και οι </a:t>
            </a:r>
            <a:r>
              <a:rPr lang="el-GR" b="1" dirty="0"/>
              <a:t>ρώγες</a:t>
            </a:r>
            <a:r>
              <a:rPr lang="el-GR" dirty="0"/>
              <a:t>. </a:t>
            </a:r>
            <a:r>
              <a:rPr lang="el-GR" b="1" dirty="0"/>
              <a:t>Οι ρώγες </a:t>
            </a:r>
            <a:r>
              <a:rPr lang="el-GR" dirty="0"/>
              <a:t>αποτελούνται από το </a:t>
            </a:r>
            <a:r>
              <a:rPr lang="el-GR" b="1" dirty="0"/>
              <a:t>φλοιό</a:t>
            </a:r>
            <a:r>
              <a:rPr lang="el-GR" dirty="0"/>
              <a:t>, τη </a:t>
            </a:r>
            <a:r>
              <a:rPr lang="el-GR" b="1" dirty="0"/>
              <a:t>σάρκα</a:t>
            </a:r>
            <a:r>
              <a:rPr lang="el-GR" dirty="0"/>
              <a:t> και τα </a:t>
            </a:r>
            <a:r>
              <a:rPr lang="el-GR" b="1" dirty="0"/>
              <a:t>κουκούτσια</a:t>
            </a:r>
            <a:r>
              <a:rPr lang="el-GR" dirty="0"/>
              <a:t>. Κάθε ένα από αυτά τα μέρη έχει διαφορετική χημική σύσταση και διαφορετική διαδικασία και ρυθμούς ωρίμανσης.</a:t>
            </a:r>
          </a:p>
        </p:txBody>
      </p:sp>
    </p:spTree>
    <p:extLst>
      <p:ext uri="{BB962C8B-B14F-4D97-AF65-F5344CB8AC3E}">
        <p14:creationId xmlns:p14="http://schemas.microsoft.com/office/powerpoint/2010/main" val="3266767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latin typeface="Arial" panose="020B0604020202020204" pitchFamily="34" charset="0"/>
                <a:cs typeface="Arial" panose="020B0604020202020204" pitchFamily="34" charset="0"/>
              </a:rPr>
              <a:t>Οργανικά οξέα του γλεύκους και του οίνου</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564005"/>
            <a:ext cx="10813002" cy="5166360"/>
          </a:xfrm>
        </p:spPr>
        <p:txBody>
          <a:bodyPr anchor="t">
            <a:normAutofit fontScale="92500" lnSpcReduction="20000"/>
          </a:bodyPr>
          <a:lstStyle/>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Τα οργανικά οξέα του οίνου  είτε προέρχονται από το σταφύλι είτε σχηματίζονται κατά την  ζυμώσεις του γλεύκους και τις μικροβιακές αλλοιώσεις του οίνου.</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l-GR" sz="2400" b="1"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a:effectLst/>
                <a:latin typeface="Times New Roman" panose="02020603050405020304" pitchFamily="18" charset="0"/>
                <a:ea typeface="Calibri" panose="020F0502020204030204" pitchFamily="34" charset="0"/>
                <a:cs typeface="Arial" panose="020B0604020202020204" pitchFamily="34" charset="0"/>
              </a:rPr>
              <a:t>Α) Οργανικά οξέα που προέρχονται από το σταφύλι.</a:t>
            </a:r>
            <a:r>
              <a:rPr lang="el-GR" sz="2000" dirty="0">
                <a:latin typeface="Calibri" panose="020F0502020204030204" pitchFamily="34" charset="0"/>
                <a:ea typeface="Calibri" panose="020F0502020204030204" pitchFamily="34" charset="0"/>
                <a:cs typeface="Arial" panose="020B0604020202020204" pitchFamily="34" charset="0"/>
              </a:rPr>
              <a:t>                                                                                    </a:t>
            </a:r>
            <a:r>
              <a:rPr lang="el-GR" sz="2400" dirty="0">
                <a:effectLst/>
                <a:latin typeface="Times New Roman" panose="02020603050405020304" pitchFamily="18" charset="0"/>
                <a:ea typeface="Calibri" panose="020F0502020204030204" pitchFamily="34" charset="0"/>
                <a:cs typeface="Arial" panose="020B0604020202020204" pitchFamily="34" charset="0"/>
              </a:rPr>
              <a:t>Τα κυριότερα οξέα του σταφυλιού είναι:                                                                                                 </a:t>
            </a:r>
            <a:r>
              <a:rPr lang="el-GR" sz="2400" b="1" dirty="0">
                <a:effectLst/>
                <a:latin typeface="Times New Roman" panose="02020603050405020304" pitchFamily="18" charset="0"/>
                <a:ea typeface="Calibri" panose="020F0502020204030204" pitchFamily="34" charset="0"/>
              </a:rPr>
              <a:t>Τρυγικό</a:t>
            </a:r>
            <a:r>
              <a:rPr lang="el-GR" sz="2400" dirty="0">
                <a:effectLst/>
                <a:latin typeface="Times New Roman" panose="02020603050405020304" pitchFamily="18" charset="0"/>
                <a:ea typeface="Calibri" panose="020F0502020204030204" pitchFamily="34" charset="0"/>
              </a:rPr>
              <a:t> (HO</a:t>
            </a:r>
            <a:r>
              <a:rPr lang="en-US" sz="2400" dirty="0">
                <a:effectLst/>
                <a:latin typeface="Times New Roman" panose="02020603050405020304" pitchFamily="18" charset="0"/>
                <a:ea typeface="Calibri" panose="020F0502020204030204" pitchFamily="34" charset="0"/>
              </a:rPr>
              <a:t>O</a:t>
            </a:r>
            <a:r>
              <a:rPr lang="el-GR" sz="2400" dirty="0">
                <a:effectLst/>
                <a:latin typeface="Times New Roman" panose="02020603050405020304" pitchFamily="18" charset="0"/>
                <a:ea typeface="Calibri" panose="020F0502020204030204" pitchFamily="34" charset="0"/>
              </a:rPr>
              <a:t>CCH(OH)CH(OH)CO</a:t>
            </a:r>
            <a:r>
              <a:rPr lang="en-US" sz="2400" dirty="0">
                <a:effectLst/>
                <a:latin typeface="Times New Roman" panose="02020603050405020304" pitchFamily="18" charset="0"/>
                <a:ea typeface="Calibri" panose="020F0502020204030204" pitchFamily="34" charset="0"/>
              </a:rPr>
              <a:t>O</a:t>
            </a:r>
            <a:r>
              <a:rPr lang="el-GR" sz="2400" dirty="0">
                <a:effectLst/>
                <a:latin typeface="Times New Roman" panose="02020603050405020304" pitchFamily="18" charset="0"/>
                <a:ea typeface="Calibri" panose="020F0502020204030204" pitchFamily="34" charset="0"/>
              </a:rPr>
              <a:t>H), </a:t>
            </a:r>
            <a:r>
              <a:rPr lang="el-GR" sz="2400" b="1" dirty="0">
                <a:effectLst/>
                <a:latin typeface="Times New Roman" panose="02020603050405020304" pitchFamily="18" charset="0"/>
                <a:ea typeface="Calibri" panose="020F0502020204030204" pitchFamily="34" charset="0"/>
              </a:rPr>
              <a:t>μηλικό </a:t>
            </a:r>
            <a:r>
              <a:rPr lang="el-GR" sz="2400" dirty="0">
                <a:effectLst/>
                <a:latin typeface="Times New Roman" panose="02020603050405020304" pitchFamily="18" charset="0"/>
                <a:ea typeface="Calibri" panose="020F0502020204030204" pitchFamily="34" charset="0"/>
              </a:rPr>
              <a:t>(HO</a:t>
            </a:r>
            <a:r>
              <a:rPr lang="en-US" sz="2400" dirty="0">
                <a:effectLst/>
                <a:latin typeface="Times New Roman" panose="02020603050405020304" pitchFamily="18" charset="0"/>
                <a:ea typeface="Calibri" panose="020F0502020204030204" pitchFamily="34" charset="0"/>
              </a:rPr>
              <a:t>O</a:t>
            </a:r>
            <a:r>
              <a:rPr lang="el-GR" sz="2400" dirty="0">
                <a:effectLst/>
                <a:latin typeface="Times New Roman" panose="02020603050405020304" pitchFamily="18" charset="0"/>
                <a:ea typeface="Calibri" panose="020F0502020204030204" pitchFamily="34" charset="0"/>
              </a:rPr>
              <a:t>CCH</a:t>
            </a:r>
            <a:r>
              <a:rPr lang="el-GR" sz="2400" baseline="-25000" dirty="0">
                <a:effectLst/>
                <a:latin typeface="Times New Roman" panose="02020603050405020304" pitchFamily="18" charset="0"/>
                <a:ea typeface="Calibri" panose="020F0502020204030204" pitchFamily="34" charset="0"/>
              </a:rPr>
              <a:t>2</a:t>
            </a:r>
            <a:r>
              <a:rPr lang="el-GR" sz="2400" dirty="0">
                <a:effectLst/>
                <a:latin typeface="Times New Roman" panose="02020603050405020304" pitchFamily="18" charset="0"/>
                <a:ea typeface="Calibri" panose="020F0502020204030204" pitchFamily="34" charset="0"/>
              </a:rPr>
              <a:t>CHOHCO</a:t>
            </a:r>
            <a:r>
              <a:rPr lang="en-US" sz="2400" dirty="0">
                <a:effectLst/>
                <a:latin typeface="Times New Roman" panose="02020603050405020304" pitchFamily="18" charset="0"/>
                <a:ea typeface="Calibri" panose="020F0502020204030204" pitchFamily="34" charset="0"/>
              </a:rPr>
              <a:t>O</a:t>
            </a:r>
            <a:r>
              <a:rPr lang="el-GR" sz="2400" dirty="0">
                <a:effectLst/>
                <a:latin typeface="Times New Roman" panose="02020603050405020304" pitchFamily="18" charset="0"/>
                <a:ea typeface="Calibri" panose="020F0502020204030204" pitchFamily="34" charset="0"/>
              </a:rPr>
              <a:t>H), </a:t>
            </a:r>
            <a:r>
              <a:rPr lang="el-GR" sz="2400" b="1" dirty="0">
                <a:effectLst/>
                <a:latin typeface="Times New Roman" panose="02020603050405020304" pitchFamily="18" charset="0"/>
                <a:ea typeface="Calibri" panose="020F0502020204030204" pitchFamily="34" charset="0"/>
              </a:rPr>
              <a:t>κιτρικό</a:t>
            </a:r>
            <a:r>
              <a:rPr lang="el-GR" sz="2400" dirty="0">
                <a:effectLst/>
                <a:latin typeface="Times New Roman" panose="02020603050405020304" pitchFamily="18" charset="0"/>
                <a:ea typeface="Calibri" panose="020F0502020204030204" pitchFamily="34" charset="0"/>
              </a:rPr>
              <a:t> (HOC(COOH)(CH</a:t>
            </a:r>
            <a:r>
              <a:rPr lang="el-GR" sz="2400" baseline="-25000" dirty="0">
                <a:effectLst/>
                <a:latin typeface="Times New Roman" panose="02020603050405020304" pitchFamily="18" charset="0"/>
                <a:ea typeface="Calibri" panose="020F0502020204030204" pitchFamily="34" charset="0"/>
              </a:rPr>
              <a:t>2</a:t>
            </a:r>
            <a:r>
              <a:rPr lang="el-GR" sz="2400" dirty="0">
                <a:effectLst/>
                <a:latin typeface="Times New Roman" panose="02020603050405020304" pitchFamily="18" charset="0"/>
                <a:ea typeface="Calibri" panose="020F0502020204030204" pitchFamily="34" charset="0"/>
              </a:rPr>
              <a:t>COOH)</a:t>
            </a:r>
            <a:r>
              <a:rPr lang="el-GR" sz="2400" baseline="-25000" dirty="0">
                <a:effectLst/>
                <a:latin typeface="Times New Roman" panose="02020603050405020304" pitchFamily="18" charset="0"/>
                <a:ea typeface="Calibri" panose="020F0502020204030204" pitchFamily="34" charset="0"/>
              </a:rPr>
              <a:t>2</a:t>
            </a:r>
            <a:r>
              <a:rPr lang="el-GR" sz="2400" dirty="0">
                <a:effectLst/>
                <a:latin typeface="Times New Roman" panose="02020603050405020304" pitchFamily="18" charset="0"/>
                <a:ea typeface="Calibri" panose="020F0502020204030204" pitchFamily="34" charset="0"/>
              </a:rPr>
              <a:t>), </a:t>
            </a:r>
            <a:r>
              <a:rPr lang="el-GR" sz="2400" b="1" dirty="0">
                <a:effectLst/>
                <a:latin typeface="Times New Roman" panose="02020603050405020304" pitchFamily="18" charset="0"/>
                <a:ea typeface="Calibri" panose="020F0502020204030204" pitchFamily="34" charset="0"/>
              </a:rPr>
              <a:t>οξαλικό</a:t>
            </a:r>
            <a:r>
              <a:rPr lang="el-GR" sz="2400" b="1" dirty="0">
                <a:latin typeface="Times New Roman" panose="02020603050405020304" pitchFamily="18" charset="0"/>
                <a:ea typeface="Calibri" panose="020F0502020204030204" pitchFamily="34" charset="0"/>
              </a:rPr>
              <a:t> </a:t>
            </a:r>
            <a:r>
              <a:rPr lang="el-GR" sz="2400" dirty="0">
                <a:effectLst/>
                <a:latin typeface="Times New Roman" panose="02020603050405020304" pitchFamily="18" charset="0"/>
                <a:ea typeface="Calibri" panose="020F0502020204030204" pitchFamily="34" charset="0"/>
              </a:rPr>
              <a:t>(HO</a:t>
            </a:r>
            <a:r>
              <a:rPr lang="en-US" sz="2400" dirty="0">
                <a:effectLst/>
                <a:latin typeface="Times New Roman" panose="02020603050405020304" pitchFamily="18" charset="0"/>
                <a:ea typeface="Calibri" panose="020F0502020204030204" pitchFamily="34" charset="0"/>
              </a:rPr>
              <a:t>O</a:t>
            </a:r>
            <a:r>
              <a:rPr lang="el-GR" sz="2400" dirty="0">
                <a:effectLst/>
                <a:latin typeface="Times New Roman" panose="02020603050405020304" pitchFamily="18" charset="0"/>
                <a:ea typeface="Calibri" panose="020F0502020204030204" pitchFamily="34" charset="0"/>
              </a:rPr>
              <a:t>CCO</a:t>
            </a:r>
            <a:r>
              <a:rPr lang="en-US" sz="2400" dirty="0">
                <a:effectLst/>
                <a:latin typeface="Times New Roman" panose="02020603050405020304" pitchFamily="18" charset="0"/>
                <a:ea typeface="Calibri" panose="020F0502020204030204" pitchFamily="34" charset="0"/>
              </a:rPr>
              <a:t>O</a:t>
            </a:r>
            <a:r>
              <a:rPr lang="el-GR" sz="2400" dirty="0">
                <a:effectLst/>
                <a:latin typeface="Times New Roman" panose="02020603050405020304" pitchFamily="18" charset="0"/>
                <a:ea typeface="Calibri" panose="020F0502020204030204" pitchFamily="34" charset="0"/>
              </a:rPr>
              <a:t>H), </a:t>
            </a:r>
            <a:r>
              <a:rPr lang="el-GR" sz="2400" b="1" dirty="0">
                <a:effectLst/>
                <a:latin typeface="Times New Roman" panose="02020603050405020304" pitchFamily="18" charset="0"/>
                <a:ea typeface="Calibri" panose="020F0502020204030204" pitchFamily="34" charset="0"/>
              </a:rPr>
              <a:t>ουρονικά οξέα</a:t>
            </a:r>
            <a:r>
              <a:rPr lang="el-GR" sz="2400" dirty="0">
                <a:effectLst/>
                <a:latin typeface="Times New Roman" panose="02020603050405020304" pitchFamily="18" charset="0"/>
                <a:ea typeface="Calibri" panose="020F0502020204030204" pitchFamily="34" charset="0"/>
              </a:rPr>
              <a:t> (σακχαρικά οξέα), (εξουρονικό οξύ, L-ασκορβικό οξύ βιταμίνη C, C</a:t>
            </a:r>
            <a:r>
              <a:rPr lang="el-GR" sz="2400" baseline="-25000" dirty="0">
                <a:effectLst/>
                <a:latin typeface="Times New Roman" panose="02020603050405020304" pitchFamily="18" charset="0"/>
                <a:ea typeface="Calibri" panose="020F0502020204030204" pitchFamily="34" charset="0"/>
              </a:rPr>
              <a:t>6</a:t>
            </a:r>
            <a:r>
              <a:rPr lang="el-GR" sz="2400" dirty="0">
                <a:effectLst/>
                <a:latin typeface="Times New Roman" panose="02020603050405020304" pitchFamily="18" charset="0"/>
                <a:ea typeface="Calibri" panose="020F0502020204030204" pitchFamily="34" charset="0"/>
              </a:rPr>
              <a:t>H</a:t>
            </a:r>
            <a:r>
              <a:rPr lang="el-GR" sz="2400" baseline="-25000" dirty="0">
                <a:effectLst/>
                <a:latin typeface="Times New Roman" panose="02020603050405020304" pitchFamily="18" charset="0"/>
                <a:ea typeface="Calibri" panose="020F0502020204030204" pitchFamily="34" charset="0"/>
              </a:rPr>
              <a:t>8</a:t>
            </a:r>
            <a:r>
              <a:rPr lang="el-GR" sz="2400" dirty="0">
                <a:effectLst/>
                <a:latin typeface="Times New Roman" panose="02020603050405020304" pitchFamily="18" charset="0"/>
                <a:ea typeface="Calibri" panose="020F0502020204030204" pitchFamily="34" charset="0"/>
              </a:rPr>
              <a:t>O</a:t>
            </a:r>
            <a:r>
              <a:rPr lang="el-GR" sz="2400" baseline="-25000" dirty="0">
                <a:effectLst/>
                <a:latin typeface="Times New Roman" panose="02020603050405020304" pitchFamily="18" charset="0"/>
                <a:ea typeface="Calibri" panose="020F0502020204030204" pitchFamily="34" charset="0"/>
              </a:rPr>
              <a:t>6</a:t>
            </a:r>
            <a:r>
              <a:rPr lang="el-GR" sz="2400" dirty="0">
                <a:effectLst/>
                <a:latin typeface="Times New Roman" panose="02020603050405020304" pitchFamily="18" charset="0"/>
                <a:ea typeface="Calibri" panose="020F0502020204030204" pitchFamily="34" charset="0"/>
              </a:rPr>
              <a:t>). Το </a:t>
            </a:r>
            <a:r>
              <a:rPr lang="el-GR" sz="2400" b="1" dirty="0">
                <a:effectLst/>
                <a:latin typeface="Times New Roman" panose="02020603050405020304" pitchFamily="18" charset="0"/>
                <a:ea typeface="Calibri" panose="020F0502020204030204" pitchFamily="34" charset="0"/>
              </a:rPr>
              <a:t>γλυκονικό οξύ</a:t>
            </a:r>
            <a:r>
              <a:rPr lang="el-GR" sz="2400" dirty="0">
                <a:effectLst/>
                <a:latin typeface="Times New Roman" panose="02020603050405020304" pitchFamily="18" charset="0"/>
                <a:ea typeface="Calibri" panose="020F0502020204030204" pitchFamily="34" charset="0"/>
              </a:rPr>
              <a:t> (γλουκονικό οξύ, HOCH</a:t>
            </a:r>
            <a:r>
              <a:rPr lang="el-GR" sz="2400" baseline="-25000" dirty="0">
                <a:effectLst/>
                <a:latin typeface="Times New Roman" panose="02020603050405020304" pitchFamily="18" charset="0"/>
                <a:ea typeface="Calibri" panose="020F0502020204030204" pitchFamily="34" charset="0"/>
              </a:rPr>
              <a:t>2</a:t>
            </a:r>
            <a:r>
              <a:rPr lang="el-GR" sz="2400" dirty="0">
                <a:effectLst/>
                <a:latin typeface="Times New Roman" panose="02020603050405020304" pitchFamily="18" charset="0"/>
                <a:ea typeface="Calibri" panose="020F0502020204030204" pitchFamily="34" charset="0"/>
              </a:rPr>
              <a:t>(CHOH)</a:t>
            </a:r>
            <a:r>
              <a:rPr lang="el-GR" sz="2400" baseline="-25000" dirty="0">
                <a:effectLst/>
                <a:latin typeface="Times New Roman" panose="02020603050405020304" pitchFamily="18" charset="0"/>
                <a:ea typeface="Calibri" panose="020F0502020204030204" pitchFamily="34" charset="0"/>
              </a:rPr>
              <a:t>4</a:t>
            </a:r>
            <a:r>
              <a:rPr lang="el-GR" sz="2400" dirty="0">
                <a:effectLst/>
                <a:latin typeface="Times New Roman" panose="02020603050405020304" pitchFamily="18" charset="0"/>
                <a:ea typeface="Calibri" panose="020F0502020204030204" pitchFamily="34" charset="0"/>
              </a:rPr>
              <a:t>COOH) και άλλα οξέα υπάρχουν όταν συμβαίνει φαιά σήψη.</a:t>
            </a: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Το τρυγικό και το μηλικό οξύ βρίσκονται σε μεγαλύτερη αναλογία στο γλεύκος παρά το κιτρικό οξύ. Το κιτρικό είναι σε πολύ μικρά ποσά. </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Το τρυγικό οξύ απαντάται περισσότερο στις μεσημβρινές χώρες, το μηλικό οξύ περισσότερο στις βόρειες χώρες, λόγω κλίματος. </a:t>
            </a:r>
            <a:endParaRPr lang="el-GR" sz="2400" b="1" dirty="0"/>
          </a:p>
        </p:txBody>
      </p:sp>
    </p:spTree>
    <p:extLst>
      <p:ext uri="{BB962C8B-B14F-4D97-AF65-F5344CB8AC3E}">
        <p14:creationId xmlns:p14="http://schemas.microsoft.com/office/powerpoint/2010/main" val="1686261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Οργανικά οξέα του γλεύκους και του οίνου</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92500"/>
          </a:bodyPr>
          <a:lstStyle/>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Η ποσότητα των οξέων στο γλεύκος είναι αντιστρόφως ανάλογη της ποσότητας των σακχάρων. Δηλαδή η ποσότητα των οξέων ελαττώνεται όσο πλησιάζουμε προς την ωρίμανση.</a:t>
            </a:r>
          </a:p>
          <a:p>
            <a:pPr marL="0" marR="0" indent="0">
              <a:lnSpc>
                <a:spcPct val="150000"/>
              </a:lnSpc>
              <a:spcBef>
                <a:spcPts val="0"/>
              </a:spcBef>
              <a:spcAft>
                <a:spcPts val="800"/>
              </a:spcAft>
              <a:buNone/>
            </a:pPr>
            <a:r>
              <a:rPr lang="el-GR" sz="2000" dirty="0">
                <a:effectLst/>
                <a:latin typeface="Times New Roman" panose="02020603050405020304" pitchFamily="18" charset="0"/>
                <a:ea typeface="Calibri" panose="020F0502020204030204" pitchFamily="34" charset="0"/>
                <a:cs typeface="Arial" panose="020B0604020202020204" pitchFamily="34" charset="0"/>
              </a:rPr>
              <a:t>  Β) Οργανικά οξέα που σχηματίζονται από  ζυμώσεις και μικροβιακές αλλοιώσεις.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l-GR" sz="2000" dirty="0">
                <a:effectLst/>
                <a:latin typeface="Times New Roman" panose="02020603050405020304" pitchFamily="18" charset="0"/>
                <a:ea typeface="Calibri" panose="020F0502020204030204" pitchFamily="34" charset="0"/>
                <a:cs typeface="Arial" panose="020B0604020202020204" pitchFamily="34" charset="0"/>
              </a:rPr>
              <a:t>  Κατά τη ζύμωση σχηματίζονται </a:t>
            </a:r>
            <a:r>
              <a:rPr lang="el-GR" sz="2000" b="1" dirty="0">
                <a:effectLst/>
                <a:latin typeface="Times New Roman" panose="02020603050405020304" pitchFamily="18" charset="0"/>
                <a:ea typeface="Calibri" panose="020F0502020204030204" pitchFamily="34" charset="0"/>
                <a:cs typeface="Arial" panose="020B0604020202020204" pitchFamily="34" charset="0"/>
              </a:rPr>
              <a:t>ηλεκτρικό οξύ</a:t>
            </a:r>
            <a:r>
              <a:rPr lang="el-GR"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HOOC</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CH</a:t>
            </a:r>
            <a:r>
              <a:rPr lang="el-GR" sz="20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r>
              <a:rPr lang="el-GR" sz="20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COOH</a:t>
            </a:r>
            <a:r>
              <a:rPr lang="el-GR" sz="2000" dirty="0">
                <a:effectLst/>
                <a:latin typeface="Times New Roman" panose="02020603050405020304" pitchFamily="18" charset="0"/>
                <a:ea typeface="Calibri" panose="020F0502020204030204" pitchFamily="34" charset="0"/>
                <a:cs typeface="Arial" panose="020B0604020202020204" pitchFamily="34" charset="0"/>
              </a:rPr>
              <a:t>) και </a:t>
            </a:r>
            <a:r>
              <a:rPr lang="el-GR" sz="2000" b="1" dirty="0">
                <a:effectLst/>
                <a:latin typeface="Times New Roman" panose="02020603050405020304" pitchFamily="18" charset="0"/>
                <a:ea typeface="Calibri" panose="020F0502020204030204" pitchFamily="34" charset="0"/>
                <a:cs typeface="Arial" panose="020B0604020202020204" pitchFamily="34" charset="0"/>
              </a:rPr>
              <a:t>γαλακτικό οξύ</a:t>
            </a:r>
            <a:r>
              <a:rPr lang="el-GR"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CH</a:t>
            </a:r>
            <a:r>
              <a:rPr lang="el-GR" sz="2000" baseline="-25000" dirty="0">
                <a:effectLst/>
                <a:latin typeface="Times New Roman" panose="02020603050405020304" pitchFamily="18" charset="0"/>
                <a:ea typeface="Calibri" panose="020F0502020204030204" pitchFamily="34" charset="0"/>
                <a:cs typeface="Arial" panose="020B0604020202020204" pitchFamily="34" charset="0"/>
              </a:rPr>
              <a:t>3</a:t>
            </a:r>
            <a:r>
              <a:rPr lang="en-US" sz="2000" dirty="0">
                <a:effectLst/>
                <a:latin typeface="Times New Roman" panose="02020603050405020304" pitchFamily="18" charset="0"/>
                <a:ea typeface="Calibri" panose="020F0502020204030204" pitchFamily="34" charset="0"/>
                <a:cs typeface="Arial" panose="020B0604020202020204" pitchFamily="34" charset="0"/>
              </a:rPr>
              <a:t>CH</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OH</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COOH</a:t>
            </a:r>
            <a:r>
              <a:rPr lang="el-GR" sz="2000" dirty="0">
                <a:effectLst/>
                <a:latin typeface="Times New Roman" panose="02020603050405020304" pitchFamily="18" charset="0"/>
                <a:ea typeface="Calibri" panose="020F0502020204030204" pitchFamily="34" charset="0"/>
                <a:cs typeface="Arial" panose="020B0604020202020204" pitchFamily="34" charset="0"/>
              </a:rPr>
              <a:t>), που με εστεροποίησης προκύπτουν αιθυλικοί εστέρες που συμβάλλουν σημαντικά στο άρωμα. Άλλα οξέα ζυμώσεων και μικροβιακών αλλοιώσεων είναι το οξικό, το κιτρομηλικό, το διμεθυλογλυκερινικό, το πυροσταφυλλικό, το α-κετογλουταρικό. Ορισμένα οργανικά οξέα, π.χ. προπιονικό, βουτυρικό, γλυκονικό, μυρμηκικό, περιέχονται μόνο στα αλλοιωμένα κρασιά.</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3455003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fontScale="90000"/>
          </a:bodyPr>
          <a:lstStyle/>
          <a:p>
            <a:pPr algn="ctr"/>
            <a:r>
              <a:rPr lang="el-GR" sz="4400" b="1" dirty="0">
                <a:effectLst/>
                <a:latin typeface="Times New Roman" panose="02020603050405020304" pitchFamily="18" charset="0"/>
                <a:ea typeface="Calibri" panose="020F0502020204030204" pitchFamily="34" charset="0"/>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Τρυγικό οξύ:</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n-US" sz="2400" dirty="0">
                <a:effectLst/>
                <a:latin typeface="Times New Roman" panose="02020603050405020304" pitchFamily="18" charset="0"/>
                <a:ea typeface="Calibri" panose="020F0502020204030204" pitchFamily="34" charset="0"/>
                <a:cs typeface="Arial" panose="020B0604020202020204" pitchFamily="34" charset="0"/>
              </a:rPr>
              <a:t>C</a:t>
            </a:r>
            <a:r>
              <a:rPr lang="el-GR" sz="2400" baseline="-25000" dirty="0">
                <a:effectLst/>
                <a:latin typeface="Times New Roman" panose="02020603050405020304" pitchFamily="18" charset="0"/>
                <a:ea typeface="Calibri" panose="020F0502020204030204" pitchFamily="34" charset="0"/>
                <a:cs typeface="Arial" panose="020B0604020202020204" pitchFamily="34" charset="0"/>
              </a:rPr>
              <a:t>4</a:t>
            </a:r>
            <a:r>
              <a:rPr lang="en-US" sz="2400" dirty="0">
                <a:effectLst/>
                <a:latin typeface="Times New Roman" panose="02020603050405020304" pitchFamily="18" charset="0"/>
                <a:ea typeface="Calibri" panose="020F0502020204030204" pitchFamily="34" charset="0"/>
                <a:cs typeface="Arial" panose="020B0604020202020204" pitchFamily="34" charset="0"/>
              </a:rPr>
              <a:t>H</a:t>
            </a:r>
            <a:r>
              <a:rPr lang="el-GR" sz="24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400" dirty="0">
                <a:effectLst/>
                <a:latin typeface="Times New Roman" panose="02020603050405020304" pitchFamily="18" charset="0"/>
                <a:ea typeface="Calibri" panose="020F0502020204030204" pitchFamily="34" charset="0"/>
                <a:cs typeface="Arial" panose="020B0604020202020204" pitchFamily="34" charset="0"/>
              </a:rPr>
              <a:t>O</a:t>
            </a:r>
            <a:r>
              <a:rPr lang="el-GR" sz="24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l-GR" sz="2400" dirty="0">
                <a:effectLst/>
                <a:latin typeface="Times New Roman" panose="02020603050405020304" pitchFamily="18" charset="0"/>
                <a:ea typeface="Calibri" panose="020F0502020204030204" pitchFamily="34" charset="0"/>
                <a:cs typeface="Arial" panose="020B0604020202020204" pitchFamily="34" charset="0"/>
              </a:rPr>
              <a:t>  )  2,3-διυδροξυ-ηλεκτρικό οξύ</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HOOC-CH(OH)-CH(OH)-COOH                         pKa</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1</a:t>
            </a:r>
            <a:r>
              <a:rPr lang="en-US" sz="2400" dirty="0">
                <a:effectLst/>
                <a:latin typeface="Times New Roman" panose="02020603050405020304" pitchFamily="18" charset="0"/>
                <a:ea typeface="Calibri" panose="020F0502020204030204" pitchFamily="34" charset="0"/>
                <a:cs typeface="Arial" panose="020B0604020202020204" pitchFamily="34" charset="0"/>
              </a:rPr>
              <a:t>= 3,04, pKa</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 4,34</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l-GR" sz="2400" dirty="0">
                <a:effectLst/>
                <a:latin typeface="Times New Roman" panose="02020603050405020304" pitchFamily="18" charset="0"/>
                <a:ea typeface="Calibri" panose="020F0502020204030204" pitchFamily="34" charset="0"/>
              </a:rPr>
              <a:t>Είναι το σπουδαιότερο από τα οργανικά οξέα του οίνου</a:t>
            </a:r>
          </a:p>
          <a:p>
            <a:pPr marL="0" indent="0">
              <a:buNone/>
            </a:pPr>
            <a:r>
              <a:rPr lang="el-GR" sz="2400" dirty="0">
                <a:effectLst/>
                <a:latin typeface="Times New Roman" panose="02020603050405020304" pitchFamily="18" charset="0"/>
                <a:ea typeface="Calibri" panose="020F0502020204030204" pitchFamily="34" charset="0"/>
              </a:rPr>
              <a:t> Είναι το πιο ισχυρό και επηρεάζει την ενεργό οξύτητα </a:t>
            </a:r>
          </a:p>
          <a:p>
            <a:pPr marL="0" indent="0">
              <a:buNone/>
            </a:pPr>
            <a:r>
              <a:rPr lang="el-GR" sz="2400" dirty="0">
                <a:effectLst/>
                <a:latin typeface="Times New Roman" panose="02020603050405020304" pitchFamily="18" charset="0"/>
                <a:ea typeface="Calibri" panose="020F0502020204030204" pitchFamily="34" charset="0"/>
              </a:rPr>
              <a:t>του οίνου. Από τα τρία κυριότερα οξέα του σταφυλιού </a:t>
            </a:r>
          </a:p>
          <a:p>
            <a:pPr marL="0" indent="0">
              <a:lnSpc>
                <a:spcPct val="150000"/>
              </a:lnSpc>
              <a:buNone/>
            </a:pPr>
            <a:r>
              <a:rPr lang="el-GR" sz="2400" dirty="0">
                <a:effectLst/>
                <a:latin typeface="Times New Roman" panose="02020603050405020304" pitchFamily="18" charset="0"/>
                <a:ea typeface="Calibri" panose="020F0502020204030204" pitchFamily="34" charset="0"/>
              </a:rPr>
              <a:t>(τρυγικό, μηλικό, κιτρικό) το τρυγικό οξύ είναι το πιο ανθεκτικό στις βακτηριακές προσβολές. Με βάση τα παραπάνω, είναι το οξύ που ενδείκνυται περισσότερο για την αύξηση της οξύτητας της σταφυλόμαζας. Η συγκέντρωση του τρυγικού οξέος στο πράσινο σταφύλι είναι περίπου 15 g/L, και στο ώριμο περίπου 7,5 g/L. </a:t>
            </a:r>
            <a:endParaRPr lang="el-GR" sz="2400" b="1" dirty="0"/>
          </a:p>
        </p:txBody>
      </p:sp>
      <p:pic>
        <p:nvPicPr>
          <p:cNvPr id="7" name="Εικόνα 6">
            <a:extLst>
              <a:ext uri="{FF2B5EF4-FFF2-40B4-BE49-F238E27FC236}">
                <a16:creationId xmlns:a16="http://schemas.microsoft.com/office/drawing/2014/main" id="{B8BC94F4-672D-410A-9DBE-A893005C2F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700" y="3169789"/>
            <a:ext cx="2286000" cy="1371600"/>
          </a:xfrm>
          <a:prstGeom prst="rect">
            <a:avLst/>
          </a:prstGeom>
          <a:noFill/>
        </p:spPr>
      </p:pic>
    </p:spTree>
    <p:extLst>
      <p:ext uri="{BB962C8B-B14F-4D97-AF65-F5344CB8AC3E}">
        <p14:creationId xmlns:p14="http://schemas.microsoft.com/office/powerpoint/2010/main" val="3802799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Κατά την αλκοολική ζύμωση καθιζάνει ποσότητα όξινου τρυγικού καλίου, λόγω μικρότερης διαλυτότητας στη αλκοόλη, και η οξύτητα είναι 2,5-4 g/L. Με τα κρύα του χειμώνα, καταβυθίζονται όξινο τρυγικό κάλιο και τρυγικό ασβέστιο (αρχικά το άλας καλίου και αργότερα το άλας του ασβεστίου) (τρυγία). Έτσι, η συγκέντρωση του τρυγικού οξέος είναι 1,5-2,5 g/L. Μερικές φορές το τρυγικό οξύ προσβάλλεται από γαλακτικά βακτήρια, και η συγκέντρωση του τρυγικού μηδενίζεται ενώ αυξάνει η πτητική οξύτητα.</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400" b="1" dirty="0"/>
          </a:p>
        </p:txBody>
      </p:sp>
    </p:spTree>
    <p:extLst>
      <p:ext uri="{BB962C8B-B14F-4D97-AF65-F5344CB8AC3E}">
        <p14:creationId xmlns:p14="http://schemas.microsoft.com/office/powerpoint/2010/main" val="1713773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Μηλικό οξύ :  </a:t>
            </a:r>
            <a:r>
              <a:rPr lang="en-US" sz="2400" dirty="0">
                <a:effectLst/>
                <a:latin typeface="Times New Roman" panose="02020603050405020304" pitchFamily="18" charset="0"/>
                <a:ea typeface="Calibri" panose="020F0502020204030204" pitchFamily="34" charset="0"/>
                <a:cs typeface="Arial" panose="020B0604020202020204" pitchFamily="34" charset="0"/>
              </a:rPr>
              <a:t>C</a:t>
            </a:r>
            <a:r>
              <a:rPr lang="el-GR" sz="2400" baseline="-25000" dirty="0">
                <a:effectLst/>
                <a:latin typeface="Times New Roman" panose="02020603050405020304" pitchFamily="18" charset="0"/>
                <a:ea typeface="Calibri" panose="020F0502020204030204" pitchFamily="34" charset="0"/>
                <a:cs typeface="Arial" panose="020B0604020202020204" pitchFamily="34" charset="0"/>
              </a:rPr>
              <a:t>4</a:t>
            </a:r>
            <a:r>
              <a:rPr lang="en-US" sz="2400" dirty="0">
                <a:effectLst/>
                <a:latin typeface="Times New Roman" panose="02020603050405020304" pitchFamily="18" charset="0"/>
                <a:ea typeface="Calibri" panose="020F0502020204030204" pitchFamily="34" charset="0"/>
                <a:cs typeface="Arial" panose="020B0604020202020204" pitchFamily="34" charset="0"/>
              </a:rPr>
              <a:t>H</a:t>
            </a:r>
            <a:r>
              <a:rPr lang="el-GR" sz="24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400" dirty="0">
                <a:effectLst/>
                <a:latin typeface="Times New Roman" panose="02020603050405020304" pitchFamily="18" charset="0"/>
                <a:ea typeface="Calibri" panose="020F0502020204030204" pitchFamily="34" charset="0"/>
                <a:cs typeface="Arial" panose="020B0604020202020204" pitchFamily="34" charset="0"/>
              </a:rPr>
              <a:t>O</a:t>
            </a:r>
            <a:r>
              <a:rPr lang="el-GR" sz="2400" baseline="-25000" dirty="0">
                <a:effectLst/>
                <a:latin typeface="Times New Roman" panose="02020603050405020304" pitchFamily="18" charset="0"/>
                <a:ea typeface="Calibri" panose="020F0502020204030204" pitchFamily="34" charset="0"/>
                <a:cs typeface="Arial" panose="020B0604020202020204" pitchFamily="34" charset="0"/>
              </a:rPr>
              <a:t>5</a:t>
            </a:r>
            <a:r>
              <a:rPr lang="el-GR" sz="2400"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Υδροξυ</a:t>
            </a:r>
            <a:r>
              <a:rPr lang="el-GR" sz="2400"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βουτανοδιοϊκό</a:t>
            </a:r>
            <a:r>
              <a:rPr lang="el-GR" sz="2400" dirty="0">
                <a:effectLst/>
                <a:latin typeface="Times New Roman" panose="02020603050405020304" pitchFamily="18" charset="0"/>
                <a:ea typeface="Calibri" panose="020F0502020204030204" pitchFamily="34" charset="0"/>
                <a:cs typeface="Arial" panose="020B0604020202020204" pitchFamily="34" charset="0"/>
              </a:rPr>
              <a:t> οξύ</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HOOC-CH</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-CH(OH)-COOH    pK</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a1</a:t>
            </a:r>
            <a:r>
              <a:rPr lang="en-US" sz="2400" dirty="0">
                <a:effectLst/>
                <a:latin typeface="Times New Roman" panose="02020603050405020304" pitchFamily="18" charset="0"/>
                <a:ea typeface="Calibri" panose="020F0502020204030204" pitchFamily="34" charset="0"/>
                <a:cs typeface="Arial" panose="020B0604020202020204" pitchFamily="34" charset="0"/>
              </a:rPr>
              <a:t>= 3,46, pK</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a2</a:t>
            </a:r>
            <a:r>
              <a:rPr lang="en-US" sz="2400" dirty="0">
                <a:effectLst/>
                <a:latin typeface="Times New Roman" panose="02020603050405020304" pitchFamily="18" charset="0"/>
                <a:ea typeface="Calibri" panose="020F0502020204030204" pitchFamily="34" charset="0"/>
                <a:cs typeface="Arial" panose="020B0604020202020204" pitchFamily="34" charset="0"/>
              </a:rPr>
              <a:t>= 5,10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r>
              <a:rPr lang="el-GR" sz="2400" dirty="0">
                <a:effectLst/>
                <a:latin typeface="Times New Roman" panose="02020603050405020304" pitchFamily="18" charset="0"/>
                <a:ea typeface="Calibri" panose="020F0502020204030204" pitchFamily="34" charset="0"/>
              </a:rPr>
              <a:t>Το φυσικό μηλικό οξύ είναι το </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 ισομερές. Έχει σημαντική επίδραση στα οργανοληπτικά χαρακτηριστικά των οίνων, και προσδίδει χορτώδη οσμή και γεύση κάποια στυφάδα. Στα πράσινα σταφύλια η συγκέντρωσή του είναι 15-25 </a:t>
            </a:r>
            <a:r>
              <a:rPr lang="en-US" sz="2400" dirty="0">
                <a:effectLst/>
                <a:latin typeface="Times New Roman" panose="02020603050405020304" pitchFamily="18" charset="0"/>
                <a:ea typeface="Calibri" panose="020F0502020204030204" pitchFamily="34" charset="0"/>
              </a:rPr>
              <a:t>g</a:t>
            </a:r>
            <a:r>
              <a:rPr lang="el-GR" sz="2400"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στα ώριμα σταφύλια 2-5 </a:t>
            </a:r>
            <a:r>
              <a:rPr lang="en-US" sz="2400" dirty="0">
                <a:effectLst/>
                <a:latin typeface="Times New Roman" panose="02020603050405020304" pitchFamily="18" charset="0"/>
                <a:ea typeface="Calibri" panose="020F0502020204030204" pitchFamily="34" charset="0"/>
              </a:rPr>
              <a:t>g</a:t>
            </a:r>
            <a:r>
              <a:rPr lang="el-GR" sz="2400"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L</a:t>
            </a:r>
            <a:r>
              <a:rPr lang="el-GR" sz="2400" dirty="0">
                <a:effectLst/>
                <a:latin typeface="Times New Roman" panose="02020603050405020304" pitchFamily="18" charset="0"/>
                <a:ea typeface="Calibri" panose="020F0502020204030204" pitchFamily="34" charset="0"/>
              </a:rPr>
              <a:t>. Είναι ασταθές στους μικροοργανισμούς. Οι συνήθεις ζύμες δεν μεταβάλλουν τη συγκέντρωση του μηλικού οξέος κατά την αλκοολική ζύμωση.</a:t>
            </a:r>
            <a:endParaRPr lang="el-GR" sz="2400" b="1" dirty="0"/>
          </a:p>
        </p:txBody>
      </p:sp>
      <p:pic>
        <p:nvPicPr>
          <p:cNvPr id="7" name="Εικόνα 6">
            <a:extLst>
              <a:ext uri="{FF2B5EF4-FFF2-40B4-BE49-F238E27FC236}">
                <a16:creationId xmlns:a16="http://schemas.microsoft.com/office/drawing/2014/main" id="{4870B853-4C26-476F-AD17-886D6F4B1F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0980" y="1926695"/>
            <a:ext cx="2194560" cy="1280160"/>
          </a:xfrm>
          <a:prstGeom prst="rect">
            <a:avLst/>
          </a:prstGeom>
          <a:noFill/>
        </p:spPr>
      </p:pic>
    </p:spTree>
    <p:extLst>
      <p:ext uri="{BB962C8B-B14F-4D97-AF65-F5344CB8AC3E}">
        <p14:creationId xmlns:p14="http://schemas.microsoft.com/office/powerpoint/2010/main" val="491180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lnSpcReduction="10000"/>
          </a:bodyPr>
          <a:lstStyle/>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 Όμως, ο </a:t>
            </a:r>
            <a:r>
              <a:rPr lang="en-US" sz="2400" dirty="0">
                <a:effectLst/>
                <a:latin typeface="Times New Roman" panose="02020603050405020304" pitchFamily="18" charset="0"/>
                <a:ea typeface="Calibri" panose="020F0502020204030204" pitchFamily="34" charset="0"/>
                <a:cs typeface="Arial" panose="020B0604020202020204" pitchFamily="34" charset="0"/>
              </a:rPr>
              <a:t>Schizosaccharomyces pombe</a:t>
            </a:r>
            <a:r>
              <a:rPr lang="el-GR" sz="2400" dirty="0">
                <a:effectLst/>
                <a:latin typeface="Times New Roman" panose="02020603050405020304" pitchFamily="18" charset="0"/>
                <a:ea typeface="Calibri" panose="020F0502020204030204" pitchFamily="34" charset="0"/>
                <a:cs typeface="Arial" panose="020B0604020202020204" pitchFamily="34" charset="0"/>
              </a:rPr>
              <a:t> μετατρέπει το μηλικό οξύ σε αιθανόλη και διοξείδιο του άνθρακα (μηλοαλκοολική ζύμωση), και έτσι μειώνεται η οξύτητα των οίνων.</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Μερικές φορές λαμβάνει χώρα η μηλογαλακτική ζύμωση όπου μηλογαλακτικά βακτήρια μετατρέπουν το μηλικό οξύ σε γαλακτικό οξύ και διοξείδιο του άνθρακα, και έτσι μειώνεται η οξύτητα. Η μηλογαλακτική ζύμωση ενδείκνυται για τους ερυθρούς οίνους και ιδιαίτερα οίνους με υψηλή οξύτητα, και βελτιώνει τα οργανοληπτικά τους χαρακτηριστικά.</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43397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fontScale="92500" lnSpcReduction="10000"/>
          </a:bodyPr>
          <a:lstStyle/>
          <a:p>
            <a:pPr marL="0" marR="0">
              <a:lnSpc>
                <a:spcPct val="150000"/>
              </a:lnSpc>
              <a:spcBef>
                <a:spcPts val="1000"/>
              </a:spcBef>
              <a:spcAft>
                <a:spcPts val="0"/>
              </a:spcAft>
            </a:pPr>
            <a:r>
              <a:rPr lang="el-GR" sz="2400" b="1" dirty="0">
                <a:effectLst/>
                <a:latin typeface="Times New Roman" panose="02020603050405020304" pitchFamily="18" charset="0"/>
                <a:ea typeface="Times New Roman" panose="02020603050405020304" pitchFamily="18" charset="0"/>
                <a:cs typeface="Times New Roman" panose="02020603050405020304" pitchFamily="18" charset="0"/>
              </a:rPr>
              <a:t>Κιτρικό οξύ:</a:t>
            </a: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202122"/>
                </a:solidFill>
                <a:effectLst/>
                <a:latin typeface="Times New Roman" panose="02020603050405020304" pitchFamily="18" charset="0"/>
                <a:ea typeface="+mn-ea"/>
                <a:cs typeface="Times New Roman" panose="02020603050405020304" pitchFamily="18" charset="0"/>
              </a:rPr>
              <a:t>C</a:t>
            </a:r>
            <a:r>
              <a:rPr lang="el-GR" sz="2400" kern="1200" baseline="-25000" dirty="0">
                <a:solidFill>
                  <a:srgbClr val="202122"/>
                </a:solidFill>
                <a:effectLst/>
                <a:latin typeface="Times New Roman" panose="02020603050405020304" pitchFamily="18" charset="0"/>
                <a:ea typeface="+mn-ea"/>
                <a:cs typeface="Times New Roman" panose="02020603050405020304" pitchFamily="18" charset="0"/>
              </a:rPr>
              <a:t>6</a:t>
            </a:r>
            <a:r>
              <a:rPr lang="en-US" sz="2400" kern="1200" dirty="0">
                <a:solidFill>
                  <a:srgbClr val="202122"/>
                </a:solidFill>
                <a:effectLst/>
                <a:latin typeface="Times New Roman" panose="02020603050405020304" pitchFamily="18" charset="0"/>
                <a:ea typeface="+mn-ea"/>
                <a:cs typeface="Times New Roman" panose="02020603050405020304" pitchFamily="18" charset="0"/>
              </a:rPr>
              <a:t>H</a:t>
            </a:r>
            <a:r>
              <a:rPr lang="el-GR" sz="2400" kern="1200" baseline="-25000" dirty="0">
                <a:solidFill>
                  <a:srgbClr val="202122"/>
                </a:solidFill>
                <a:effectLst/>
                <a:latin typeface="Times New Roman" panose="02020603050405020304" pitchFamily="18" charset="0"/>
                <a:ea typeface="+mn-ea"/>
                <a:cs typeface="Times New Roman" panose="02020603050405020304" pitchFamily="18" charset="0"/>
              </a:rPr>
              <a:t>8</a:t>
            </a:r>
            <a:r>
              <a:rPr lang="en-US" sz="2400" kern="1200" dirty="0">
                <a:solidFill>
                  <a:srgbClr val="202122"/>
                </a:solidFill>
                <a:effectLst/>
                <a:latin typeface="Times New Roman" panose="02020603050405020304" pitchFamily="18" charset="0"/>
                <a:ea typeface="+mn-ea"/>
                <a:cs typeface="Times New Roman" panose="02020603050405020304" pitchFamily="18" charset="0"/>
              </a:rPr>
              <a:t>O</a:t>
            </a:r>
            <a:r>
              <a:rPr lang="el-GR" sz="2400" kern="1200" baseline="-25000" dirty="0">
                <a:solidFill>
                  <a:srgbClr val="202122"/>
                </a:solidFill>
                <a:effectLst/>
                <a:latin typeface="Times New Roman" panose="02020603050405020304" pitchFamily="18" charset="0"/>
                <a:ea typeface="+mn-ea"/>
                <a:cs typeface="Times New Roman" panose="02020603050405020304" pitchFamily="18" charset="0"/>
              </a:rPr>
              <a:t>7   </a:t>
            </a:r>
            <a:endParaRPr lang="el-GR"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800"/>
              </a:spcAft>
              <a:buNone/>
            </a:pP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COOH</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a:t>
            </a:r>
            <a:r>
              <a:rPr lang="el-GR" sz="2400" kern="120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COOH</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OH</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a:t>
            </a:r>
            <a:r>
              <a:rPr lang="el-GR" sz="2400" kern="120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COOH </a:t>
            </a:r>
            <a:r>
              <a:rPr lang="el-GR" sz="240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kern="1200" dirty="0" err="1">
                <a:solidFill>
                  <a:srgbClr val="000000"/>
                </a:solidFill>
                <a:effectLst/>
                <a:latin typeface="Times New Roman" panose="02020603050405020304" pitchFamily="18" charset="0"/>
                <a:ea typeface="+mn-ea"/>
                <a:cs typeface="Arial" panose="020B0604020202020204" pitchFamily="34" charset="0"/>
              </a:rPr>
              <a:t>pKa</a:t>
            </a:r>
            <a:r>
              <a:rPr lang="el-GR" sz="2400" kern="1200" baseline="-25000" dirty="0">
                <a:solidFill>
                  <a:srgbClr val="000000"/>
                </a:solidFill>
                <a:effectLst/>
                <a:latin typeface="Times New Roman" panose="02020603050405020304" pitchFamily="18" charset="0"/>
                <a:ea typeface="+mn-ea"/>
                <a:cs typeface="Arial" panose="020B0604020202020204" pitchFamily="34" charset="0"/>
              </a:rPr>
              <a:t>1</a:t>
            </a:r>
            <a:r>
              <a:rPr lang="el-GR" sz="2400" kern="1200" dirty="0">
                <a:solidFill>
                  <a:srgbClr val="000000"/>
                </a:solidFill>
                <a:effectLst/>
                <a:latin typeface="Times New Roman" panose="02020603050405020304" pitchFamily="18" charset="0"/>
                <a:ea typeface="+mn-ea"/>
                <a:cs typeface="Arial" panose="020B0604020202020204" pitchFamily="34" charset="0"/>
              </a:rPr>
              <a:t>= 3.46, </a:t>
            </a:r>
            <a:r>
              <a:rPr lang="en-US" sz="2400" kern="1200" dirty="0" err="1">
                <a:solidFill>
                  <a:srgbClr val="000000"/>
                </a:solidFill>
                <a:effectLst/>
                <a:latin typeface="Times New Roman" panose="02020603050405020304" pitchFamily="18" charset="0"/>
                <a:ea typeface="+mn-ea"/>
                <a:cs typeface="Arial" panose="020B0604020202020204" pitchFamily="34" charset="0"/>
              </a:rPr>
              <a:t>pKa</a:t>
            </a:r>
            <a:r>
              <a:rPr lang="el-GR" sz="2400" kern="1200" baseline="-25000" dirty="0">
                <a:solidFill>
                  <a:srgbClr val="000000"/>
                </a:solidFill>
                <a:effectLst/>
                <a:latin typeface="Times New Roman" panose="02020603050405020304" pitchFamily="18" charset="0"/>
                <a:ea typeface="+mn-ea"/>
                <a:cs typeface="Arial" panose="020B0604020202020204" pitchFamily="34" charset="0"/>
              </a:rPr>
              <a:t>2</a:t>
            </a:r>
            <a:r>
              <a:rPr lang="el-GR" sz="2400" kern="1200" dirty="0">
                <a:solidFill>
                  <a:srgbClr val="000000"/>
                </a:solidFill>
                <a:effectLst/>
                <a:latin typeface="Times New Roman" panose="02020603050405020304" pitchFamily="18" charset="0"/>
                <a:ea typeface="+mn-ea"/>
                <a:cs typeface="Arial" panose="020B0604020202020204" pitchFamily="34" charset="0"/>
              </a:rPr>
              <a:t>= 4.76, </a:t>
            </a:r>
            <a:r>
              <a:rPr lang="en-US" sz="2400" kern="1200" dirty="0" err="1">
                <a:solidFill>
                  <a:srgbClr val="000000"/>
                </a:solidFill>
                <a:effectLst/>
                <a:latin typeface="Times New Roman" panose="02020603050405020304" pitchFamily="18" charset="0"/>
                <a:ea typeface="+mn-ea"/>
                <a:cs typeface="Arial" panose="020B0604020202020204" pitchFamily="34" charset="0"/>
              </a:rPr>
              <a:t>pKa</a:t>
            </a:r>
            <a:r>
              <a:rPr lang="el-GR" sz="2400" kern="1200" baseline="-25000" dirty="0">
                <a:solidFill>
                  <a:srgbClr val="000000"/>
                </a:solidFill>
                <a:effectLst/>
                <a:latin typeface="Times New Roman" panose="02020603050405020304" pitchFamily="18" charset="0"/>
                <a:ea typeface="+mn-ea"/>
                <a:cs typeface="Arial" panose="020B0604020202020204" pitchFamily="34" charset="0"/>
              </a:rPr>
              <a:t>3</a:t>
            </a:r>
            <a:r>
              <a:rPr lang="el-GR" sz="2400" kern="1200" dirty="0">
                <a:solidFill>
                  <a:srgbClr val="000000"/>
                </a:solidFill>
                <a:effectLst/>
                <a:latin typeface="Times New Roman" panose="02020603050405020304" pitchFamily="18" charset="0"/>
                <a:ea typeface="+mn-ea"/>
                <a:cs typeface="Arial" panose="020B0604020202020204" pitchFamily="34" charset="0"/>
              </a:rPr>
              <a:t>= 6.4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Στο σταφύλι βρίσκεται μέχρι 0,5 g/L, ενώ με την ευγενή </a:t>
            </a:r>
          </a:p>
          <a:p>
            <a:pPr marL="0" marR="0" indent="0">
              <a:lnSpc>
                <a:spcPct val="150000"/>
              </a:lnSpc>
              <a:spcBef>
                <a:spcPts val="0"/>
              </a:spcBef>
              <a:spcAft>
                <a:spcPts val="8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σήψη μέχρι 0,8-1,0 g/L. Μπορεί να χρησιμοποιηθεί για </a:t>
            </a:r>
          </a:p>
          <a:p>
            <a:pPr marL="0" marR="0" indent="0">
              <a:lnSpc>
                <a:spcPct val="150000"/>
              </a:lnSpc>
              <a:spcBef>
                <a:spcPts val="0"/>
              </a:spcBef>
              <a:spcAft>
                <a:spcPts val="8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αύξηση της οξύτητας και τη γευστική βελτίωση των οίνων. Σημειώνεται ότι επιτρέπεται η προσθήκη κιτρικού στον οίνο, ενώ του τρυγικού οξέος μόνο στο γλεύκος. Όμως, είναι ευπρόσβλητο από γαλακτικά βακτήρια με αύξηση της πτητικής οξύτητας. Επιτρεπόμενο όριο προσθήκης είναι 50 g/</a:t>
            </a:r>
            <a:r>
              <a:rPr lang="el-GR" sz="2400" dirty="0" err="1">
                <a:effectLst/>
                <a:latin typeface="Times New Roman" panose="02020603050405020304" pitchFamily="18" charset="0"/>
                <a:ea typeface="Calibri" panose="020F0502020204030204" pitchFamily="34" charset="0"/>
                <a:cs typeface="Arial" panose="020B0604020202020204" pitchFamily="34" charset="0"/>
              </a:rPr>
              <a:t>hL</a:t>
            </a:r>
            <a:r>
              <a:rPr lang="el-GR" sz="2400" dirty="0">
                <a:effectLst/>
                <a:latin typeface="Times New Roman" panose="02020603050405020304" pitchFamily="18" charset="0"/>
                <a:ea typeface="Calibri" panose="020F0502020204030204" pitchFamily="34" charset="0"/>
                <a:cs typeface="Arial" panose="020B0604020202020204" pitchFamily="34" charset="0"/>
              </a:rPr>
              <a:t>, ενώ 20-30 g/</a:t>
            </a:r>
            <a:r>
              <a:rPr lang="el-GR" sz="2400" dirty="0" err="1">
                <a:effectLst/>
                <a:latin typeface="Times New Roman" panose="02020603050405020304" pitchFamily="18" charset="0"/>
                <a:ea typeface="Calibri" panose="020F0502020204030204" pitchFamily="34" charset="0"/>
                <a:cs typeface="Arial" panose="020B0604020202020204" pitchFamily="34" charset="0"/>
              </a:rPr>
              <a:t>hL</a:t>
            </a:r>
            <a:r>
              <a:rPr lang="el-GR" sz="2400" dirty="0">
                <a:effectLst/>
                <a:latin typeface="Times New Roman" panose="02020603050405020304" pitchFamily="18" charset="0"/>
                <a:ea typeface="Calibri" panose="020F0502020204030204" pitchFamily="34" charset="0"/>
                <a:cs typeface="Arial" panose="020B0604020202020204" pitchFamily="34" charset="0"/>
              </a:rPr>
              <a:t> είναι συνήθως επαρκή.</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pic>
        <p:nvPicPr>
          <p:cNvPr id="7" name="Εικόνα 6">
            <a:extLst>
              <a:ext uri="{FF2B5EF4-FFF2-40B4-BE49-F238E27FC236}">
                <a16:creationId xmlns:a16="http://schemas.microsoft.com/office/drawing/2014/main" id="{4EA5C11D-C723-4642-9502-7CF861196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003" y="2784800"/>
            <a:ext cx="2834640" cy="1188720"/>
          </a:xfrm>
          <a:prstGeom prst="rect">
            <a:avLst/>
          </a:prstGeom>
          <a:noFill/>
        </p:spPr>
      </p:pic>
    </p:spTree>
    <p:extLst>
      <p:ext uri="{BB962C8B-B14F-4D97-AF65-F5344CB8AC3E}">
        <p14:creationId xmlns:p14="http://schemas.microsoft.com/office/powerpoint/2010/main" val="403817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957430"/>
          </a:xfrm>
        </p:spPr>
        <p:txBody>
          <a:bodyPr anchor="t">
            <a:normAutofit/>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Οργανικά οξέα σε πολύ μικρές ποσότητες</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Γαλακτουρονικό οξύ</a:t>
            </a:r>
            <a:r>
              <a:rPr lang="el-GR" sz="2400"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C</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6</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H</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10</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O</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7</a:t>
            </a:r>
            <a:r>
              <a:rPr lang="el-GR" sz="2400" dirty="0">
                <a:effectLst/>
                <a:latin typeface="Times New Roman" panose="02020603050405020304" pitchFamily="18" charset="0"/>
                <a:ea typeface="Calibri" panose="020F0502020204030204" pitchFamily="34" charset="0"/>
                <a:cs typeface="Arial" panose="020B0604020202020204" pitchFamily="34" charset="0"/>
              </a:rPr>
              <a:t> (0,1-1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 και γλυκουρονικό οξύ </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C</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6</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H</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10</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O</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7</a:t>
            </a:r>
            <a:r>
              <a:rPr lang="el-GR" sz="2400" dirty="0">
                <a:effectLst/>
                <a:latin typeface="Times New Roman" panose="02020603050405020304" pitchFamily="18" charset="0"/>
                <a:ea typeface="Calibri" panose="020F0502020204030204" pitchFamily="34" charset="0"/>
                <a:cs typeface="Arial" panose="020B0604020202020204" pitchFamily="34" charset="0"/>
              </a:rPr>
              <a:t> (0-0,6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 Προέρχονται από το σταφύλι.</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Το γαλακτουρονικό</a:t>
            </a:r>
            <a:r>
              <a:rPr lang="el-GR" sz="2400" dirty="0">
                <a:effectLst/>
                <a:latin typeface="Times New Roman" panose="02020603050405020304" pitchFamily="18" charset="0"/>
                <a:ea typeface="Calibri" panose="020F0502020204030204" pitchFamily="34" charset="0"/>
                <a:cs typeface="Arial" panose="020B0604020202020204" pitchFamily="34" charset="0"/>
              </a:rPr>
              <a:t> οξύ προκύπτει με υδρόλυση των πηκτινών (που είναι στον ιστό των ραγών του σταφυλιού) με πηκτινολυτικά ένζυμα.  Οι ερυθροί οίνοι περιέχουν μεγαλύτερες συγκεντρώσεις από τους λευκούς (περίπου 2,5 φορές). Το γλυκουρονικό οξύ προέρχεται από ενζυμική οξείδωση της γλυκόζης.</a:t>
            </a:r>
          </a:p>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2359890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lnSpcReduction="10000"/>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Γλυκονικό οξύ </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C</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6</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H</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12</a:t>
            </a:r>
            <a:r>
              <a:rPr lang="el-GR" sz="24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O</a:t>
            </a:r>
            <a:r>
              <a:rPr lang="el-GR" sz="2400"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7</a:t>
            </a:r>
            <a:r>
              <a:rPr lang="el-GR" sz="2400" b="1" dirty="0">
                <a:effectLst/>
                <a:latin typeface="Times New Roman" panose="02020603050405020304" pitchFamily="18" charset="0"/>
                <a:ea typeface="Calibri" panose="020F0502020204030204" pitchFamily="34" charset="0"/>
                <a:cs typeface="Arial" panose="020B0604020202020204" pitchFamily="34" charset="0"/>
              </a:rPr>
              <a:t> :</a:t>
            </a:r>
            <a:r>
              <a:rPr lang="el-GR" sz="2400" dirty="0">
                <a:effectLst/>
                <a:latin typeface="Times New Roman" panose="02020603050405020304" pitchFamily="18" charset="0"/>
                <a:ea typeface="Calibri" panose="020F0502020204030204" pitchFamily="34" charset="0"/>
                <a:cs typeface="Arial" panose="020B0604020202020204" pitchFamily="34" charset="0"/>
              </a:rPr>
              <a:t> προέρχεται από οξείδωση της αλδεΰδομάδας της γλυκόζης με το ένζυμο γλυκοξειδάση του μύκητα </a:t>
            </a:r>
            <a:r>
              <a:rPr lang="en-US" sz="2400" dirty="0">
                <a:effectLst/>
                <a:latin typeface="Times New Roman" panose="02020603050405020304" pitchFamily="18" charset="0"/>
                <a:ea typeface="Calibri" panose="020F0502020204030204" pitchFamily="34" charset="0"/>
                <a:cs typeface="Arial" panose="020B0604020202020204" pitchFamily="34" charset="0"/>
              </a:rPr>
              <a:t>Botrytis cinerea</a:t>
            </a:r>
            <a:r>
              <a:rPr lang="el-GR" sz="2400" dirty="0">
                <a:effectLst/>
                <a:latin typeface="Times New Roman" panose="02020603050405020304" pitchFamily="18" charset="0"/>
                <a:ea typeface="Calibri" panose="020F0502020204030204" pitchFamily="34" charset="0"/>
                <a:cs typeface="Arial" panose="020B0604020202020204" pitchFamily="34" charset="0"/>
              </a:rPr>
              <a:t>. Δεν προσβάλλεται από βακτήρια. Σε γλεύκη και οίνους από υγιή σταφύλια είναι μέχρι 0,12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 από ελαφρά προσβεβλημένα σταφύλια 0,3-0,8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 και από ευγενή σήψη 0,05-0,25 </a:t>
            </a:r>
            <a:r>
              <a:rPr lang="en-US" sz="2400" dirty="0">
                <a:effectLst/>
                <a:latin typeface="Times New Roman" panose="02020603050405020304" pitchFamily="18" charset="0"/>
                <a:ea typeface="Calibri" panose="020F0502020204030204" pitchFamily="34" charset="0"/>
                <a:cs typeface="Arial" panose="020B0604020202020204" pitchFamily="34" charset="0"/>
              </a:rPr>
              <a:t>g</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L</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Έτσι, τα επίπεδά του στον οίνο δηλώνουν την προσβολή από τον μύκητα </a:t>
            </a:r>
            <a:r>
              <a:rPr lang="en-US" sz="2400" dirty="0">
                <a:effectLst/>
                <a:latin typeface="Times New Roman" panose="02020603050405020304" pitchFamily="18" charset="0"/>
                <a:ea typeface="Calibri" panose="020F0502020204030204" pitchFamily="34" charset="0"/>
                <a:cs typeface="Arial" panose="020B0604020202020204" pitchFamily="34" charset="0"/>
              </a:rPr>
              <a:t>Botrytis cinerea</a:t>
            </a:r>
            <a:r>
              <a:rPr lang="el-GR" sz="2400" dirty="0">
                <a:effectLst/>
                <a:latin typeface="Times New Roman" panose="02020603050405020304" pitchFamily="18" charset="0"/>
                <a:ea typeface="Calibri" panose="020F0502020204030204" pitchFamily="34" charset="0"/>
                <a:cs typeface="Arial" panose="020B0604020202020204" pitchFamily="34" charset="0"/>
              </a:rPr>
              <a:t>. Άλλα οξέα που τα επίπεδά τους δηλώνουν προσβολή των σταφυλιών από τον μύκητα </a:t>
            </a:r>
            <a:r>
              <a:rPr lang="en-US" sz="2400" dirty="0">
                <a:effectLst/>
                <a:latin typeface="Times New Roman" panose="02020603050405020304" pitchFamily="18" charset="0"/>
                <a:ea typeface="Calibri" panose="020F0502020204030204" pitchFamily="34" charset="0"/>
                <a:cs typeface="Arial" panose="020B0604020202020204" pitchFamily="34" charset="0"/>
              </a:rPr>
              <a:t>Botrytis cinerea</a:t>
            </a:r>
            <a:r>
              <a:rPr lang="el-GR" sz="2400" dirty="0">
                <a:effectLst/>
                <a:latin typeface="Times New Roman" panose="02020603050405020304" pitchFamily="18" charset="0"/>
                <a:ea typeface="Calibri" panose="020F0502020204030204" pitchFamily="34" charset="0"/>
                <a:cs typeface="Arial" panose="020B0604020202020204" pitchFamily="34" charset="0"/>
              </a:rPr>
              <a:t> ή βακτήρια όπως οξικά βακτήρια είναι το </a:t>
            </a:r>
            <a:r>
              <a:rPr lang="el-GR" sz="2400" b="1" dirty="0" err="1">
                <a:effectLst/>
                <a:latin typeface="Times New Roman" panose="02020603050405020304" pitchFamily="18" charset="0"/>
                <a:ea typeface="Calibri" panose="020F0502020204030204" pitchFamily="34" charset="0"/>
                <a:cs typeface="Arial" panose="020B0604020202020204" pitchFamily="34" charset="0"/>
              </a:rPr>
              <a:t>βλεννικό</a:t>
            </a:r>
            <a:r>
              <a:rPr lang="el-GR" sz="2400" b="1" dirty="0">
                <a:effectLst/>
                <a:latin typeface="Times New Roman" panose="02020603050405020304" pitchFamily="18" charset="0"/>
                <a:ea typeface="Calibri" panose="020F0502020204030204" pitchFamily="34" charset="0"/>
                <a:cs typeface="Arial" panose="020B0604020202020204" pitchFamily="34" charset="0"/>
              </a:rPr>
              <a:t> οξύ</a:t>
            </a:r>
            <a:r>
              <a:rPr lang="el-GR" sz="2400" dirty="0">
                <a:effectLst/>
                <a:latin typeface="Times New Roman" panose="02020603050405020304" pitchFamily="18" charset="0"/>
                <a:ea typeface="Calibri" panose="020F0502020204030204" pitchFamily="34" charset="0"/>
                <a:cs typeface="Arial" panose="020B0604020202020204" pitchFamily="34" charset="0"/>
              </a:rPr>
              <a:t>, το </a:t>
            </a:r>
            <a:r>
              <a:rPr lang="el-GR" sz="2400" b="1" dirty="0">
                <a:effectLst/>
                <a:latin typeface="Times New Roman" panose="02020603050405020304" pitchFamily="18" charset="0"/>
                <a:ea typeface="Calibri" panose="020F0502020204030204" pitchFamily="34" charset="0"/>
                <a:cs typeface="Arial" panose="020B0604020202020204" pitchFamily="34" charset="0"/>
              </a:rPr>
              <a:t>κετο-2-γλυκονικό οξύ, το δικετο-2, 5-γλυκονικό οξύ </a:t>
            </a:r>
            <a:r>
              <a:rPr lang="el-GR" sz="2400" dirty="0">
                <a:effectLst/>
                <a:latin typeface="Times New Roman" panose="02020603050405020304" pitchFamily="18" charset="0"/>
                <a:ea typeface="Calibri" panose="020F0502020204030204" pitchFamily="34" charset="0"/>
                <a:cs typeface="Arial" panose="020B0604020202020204" pitchFamily="34" charset="0"/>
              </a:rPr>
              <a:t>κ.α.</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1806823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554480"/>
            <a:ext cx="10813002" cy="5208270"/>
          </a:xfrm>
        </p:spPr>
        <p:txBody>
          <a:bodyPr anchor="t">
            <a:normAutofit fontScale="70000" lnSpcReduction="20000"/>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Οξαλικό οξύ  </a:t>
            </a:r>
            <a:r>
              <a:rPr lang="en-US" sz="2400" b="1" dirty="0">
                <a:effectLst/>
                <a:latin typeface="Times New Roman" panose="02020603050405020304" pitchFamily="18" charset="0"/>
                <a:ea typeface="Calibri" panose="020F0502020204030204" pitchFamily="34" charset="0"/>
                <a:cs typeface="Arial" panose="020B0604020202020204" pitchFamily="34" charset="0"/>
              </a:rPr>
              <a:t>H</a:t>
            </a:r>
            <a:r>
              <a:rPr lang="el-GR" sz="24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400" b="1" dirty="0">
                <a:effectLst/>
                <a:latin typeface="Times New Roman" panose="02020603050405020304" pitchFamily="18" charset="0"/>
                <a:ea typeface="Calibri" panose="020F0502020204030204" pitchFamily="34" charset="0"/>
                <a:cs typeface="Arial" panose="020B0604020202020204" pitchFamily="34" charset="0"/>
              </a:rPr>
              <a:t>C</a:t>
            </a:r>
            <a:r>
              <a:rPr lang="el-GR" sz="24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400" b="1" dirty="0">
                <a:effectLst/>
                <a:latin typeface="Times New Roman" panose="02020603050405020304" pitchFamily="18" charset="0"/>
                <a:ea typeface="Calibri" panose="020F0502020204030204" pitchFamily="34" charset="0"/>
                <a:cs typeface="Arial" panose="020B0604020202020204" pitchFamily="34" charset="0"/>
              </a:rPr>
              <a:t>O</a:t>
            </a:r>
            <a:r>
              <a:rPr lang="el-GR" sz="2400" b="1" baseline="-25000" dirty="0">
                <a:effectLst/>
                <a:latin typeface="Times New Roman" panose="02020603050405020304" pitchFamily="18" charset="0"/>
                <a:ea typeface="Calibri" panose="020F0502020204030204" pitchFamily="34" charset="0"/>
                <a:cs typeface="Arial" panose="020B0604020202020204" pitchFamily="34" charset="0"/>
              </a:rPr>
              <a:t>4 </a:t>
            </a:r>
            <a:r>
              <a:rPr lang="el-GR" sz="2400" b="1" dirty="0">
                <a:effectLst/>
                <a:latin typeface="Times New Roman" panose="02020603050405020304" pitchFamily="18" charset="0"/>
                <a:ea typeface="Calibri" panose="020F0502020204030204" pitchFamily="34" charset="0"/>
                <a:cs typeface="Arial" panose="020B0604020202020204" pitchFamily="34" charset="0"/>
              </a:rPr>
              <a:t> ,  </a:t>
            </a:r>
            <a:r>
              <a:rPr lang="en-US" sz="2400" b="1" dirty="0">
                <a:effectLst/>
                <a:latin typeface="Times New Roman" panose="02020603050405020304" pitchFamily="18" charset="0"/>
                <a:ea typeface="Calibri" panose="020F0502020204030204" pitchFamily="34" charset="0"/>
                <a:cs typeface="Arial" panose="020B0604020202020204" pitchFamily="34" charset="0"/>
              </a:rPr>
              <a:t>HOOC</a:t>
            </a:r>
            <a:r>
              <a:rPr lang="el-GR" sz="2400" b="1" dirty="0">
                <a:effectLst/>
                <a:latin typeface="Times New Roman" panose="02020603050405020304" pitchFamily="18" charset="0"/>
                <a:ea typeface="Calibri" panose="020F0502020204030204" pitchFamily="34" charset="0"/>
                <a:cs typeface="Arial" panose="020B0604020202020204" pitchFamily="34" charset="0"/>
              </a:rPr>
              <a:t> – </a:t>
            </a:r>
            <a:r>
              <a:rPr lang="en-US" sz="2400" b="1" dirty="0">
                <a:effectLst/>
                <a:latin typeface="Times New Roman" panose="02020603050405020304" pitchFamily="18" charset="0"/>
                <a:ea typeface="Calibri" panose="020F0502020204030204" pitchFamily="34" charset="0"/>
                <a:cs typeface="Arial" panose="020B0604020202020204" pitchFamily="34" charset="0"/>
              </a:rPr>
              <a:t>COOH</a:t>
            </a:r>
            <a:r>
              <a:rPr lang="el-GR" sz="2400" b="1" dirty="0">
                <a:effectLst/>
                <a:latin typeface="Times New Roman" panose="02020603050405020304" pitchFamily="18" charset="0"/>
                <a:ea typeface="Calibri" panose="020F0502020204030204" pitchFamily="34" charset="0"/>
                <a:cs typeface="Arial" panose="020B0604020202020204" pitchFamily="34" charset="0"/>
              </a:rPr>
              <a:t>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Βρίσκεται στο γλεύκος (0-0,06 g/L), αλλά μπορεί να σχηματιστεί και με οξείδωση του τρυγικού οξέος. Βρίσκεται συνήθως με τη μορφή συμπλόκου με τρισθενή σίδηρο. Εάν δεν γίνει σωστή αποσιδήρωση, στο μπουκάλι ο τρισθενής σίδηρος ανάγεται σε δισθενή και το οξαλικό οξύ καθιζάνει ως οξαλικό ασβέστιο (κρυσταλλικό ίζημα).</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900" b="1" dirty="0">
                <a:effectLst/>
                <a:latin typeface="Times New Roman" panose="02020603050405020304" pitchFamily="18" charset="0"/>
                <a:ea typeface="Calibri" panose="020F0502020204030204" pitchFamily="34" charset="0"/>
                <a:cs typeface="Arial" panose="020B0604020202020204" pitchFamily="34" charset="0"/>
              </a:rPr>
              <a:t>Ασκορβικό οξύ C</a:t>
            </a:r>
            <a:r>
              <a:rPr lang="el-GR" sz="2900" b="1" baseline="-25000" dirty="0">
                <a:effectLst/>
                <a:latin typeface="Times New Roman" panose="02020603050405020304" pitchFamily="18" charset="0"/>
                <a:ea typeface="Calibri" panose="020F0502020204030204" pitchFamily="34" charset="0"/>
                <a:cs typeface="Arial" panose="020B0604020202020204" pitchFamily="34" charset="0"/>
              </a:rPr>
              <a:t>6</a:t>
            </a:r>
            <a:r>
              <a:rPr lang="el-GR" sz="2900" b="1" dirty="0">
                <a:effectLst/>
                <a:latin typeface="Times New Roman" panose="02020603050405020304" pitchFamily="18" charset="0"/>
                <a:ea typeface="Calibri" panose="020F0502020204030204" pitchFamily="34" charset="0"/>
                <a:cs typeface="Arial" panose="020B0604020202020204" pitchFamily="34" charset="0"/>
              </a:rPr>
              <a:t>H</a:t>
            </a:r>
            <a:r>
              <a:rPr lang="el-GR" sz="2900" b="1" baseline="-25000" dirty="0">
                <a:effectLst/>
                <a:latin typeface="Times New Roman" panose="02020603050405020304" pitchFamily="18" charset="0"/>
                <a:ea typeface="Calibri" panose="020F0502020204030204" pitchFamily="34" charset="0"/>
                <a:cs typeface="Arial" panose="020B0604020202020204" pitchFamily="34" charset="0"/>
              </a:rPr>
              <a:t>8</a:t>
            </a:r>
            <a:r>
              <a:rPr lang="el-GR" sz="2900" b="1" dirty="0">
                <a:effectLst/>
                <a:latin typeface="Times New Roman" panose="02020603050405020304" pitchFamily="18" charset="0"/>
                <a:ea typeface="Calibri" panose="020F0502020204030204" pitchFamily="34" charset="0"/>
                <a:cs typeface="Arial" panose="020B0604020202020204" pitchFamily="34" charset="0"/>
              </a:rPr>
              <a:t>O</a:t>
            </a:r>
            <a:r>
              <a:rPr lang="el-GR" sz="2900" b="1" baseline="-25000" dirty="0">
                <a:effectLst/>
                <a:latin typeface="Times New Roman" panose="02020603050405020304" pitchFamily="18" charset="0"/>
                <a:ea typeface="Calibri" panose="020F0502020204030204" pitchFamily="34" charset="0"/>
                <a:cs typeface="Arial" panose="020B0604020202020204" pitchFamily="34" charset="0"/>
              </a:rPr>
              <a:t>6</a:t>
            </a:r>
            <a:r>
              <a:rPr lang="el-GR" sz="2900" b="1" dirty="0">
                <a:effectLst/>
                <a:latin typeface="Times New Roman" panose="02020603050405020304" pitchFamily="18" charset="0"/>
                <a:ea typeface="Calibri" panose="020F0502020204030204" pitchFamily="34" charset="0"/>
                <a:cs typeface="Arial" panose="020B0604020202020204" pitchFamily="34" charset="0"/>
              </a:rPr>
              <a:t> </a:t>
            </a:r>
            <a:endParaRPr lang="el-GR" sz="29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900" dirty="0">
                <a:effectLst/>
                <a:latin typeface="Times New Roman" panose="02020603050405020304" pitchFamily="18" charset="0"/>
                <a:ea typeface="Calibri" panose="020F0502020204030204" pitchFamily="34" charset="0"/>
                <a:cs typeface="Arial" panose="020B0604020202020204" pitchFamily="34" charset="0"/>
              </a:rPr>
              <a:t>Υπάρχει στο γλεύκος σε 50-100 </a:t>
            </a:r>
            <a:r>
              <a:rPr lang="en-US" sz="2900" dirty="0">
                <a:effectLst/>
                <a:latin typeface="Times New Roman" panose="02020603050405020304" pitchFamily="18" charset="0"/>
                <a:ea typeface="Calibri" panose="020F0502020204030204" pitchFamily="34" charset="0"/>
                <a:cs typeface="Arial" panose="020B0604020202020204" pitchFamily="34" charset="0"/>
              </a:rPr>
              <a:t>mg</a:t>
            </a:r>
            <a:r>
              <a:rPr lang="el-GR" sz="2900" dirty="0">
                <a:effectLst/>
                <a:latin typeface="Times New Roman" panose="02020603050405020304" pitchFamily="18" charset="0"/>
                <a:ea typeface="Calibri" panose="020F0502020204030204" pitchFamily="34" charset="0"/>
                <a:cs typeface="Arial" panose="020B0604020202020204" pitchFamily="34" charset="0"/>
              </a:rPr>
              <a:t>/</a:t>
            </a:r>
            <a:r>
              <a:rPr lang="en-US" sz="2900" dirty="0">
                <a:effectLst/>
                <a:latin typeface="Times New Roman" panose="02020603050405020304" pitchFamily="18" charset="0"/>
                <a:ea typeface="Calibri" panose="020F0502020204030204" pitchFamily="34" charset="0"/>
                <a:cs typeface="Arial" panose="020B0604020202020204" pitchFamily="34" charset="0"/>
              </a:rPr>
              <a:t>L</a:t>
            </a:r>
            <a:r>
              <a:rPr lang="el-GR" sz="2900" dirty="0">
                <a:effectLst/>
                <a:latin typeface="Times New Roman" panose="02020603050405020304" pitchFamily="18" charset="0"/>
                <a:ea typeface="Calibri" panose="020F0502020204030204" pitchFamily="34" charset="0"/>
                <a:cs typeface="Arial" panose="020B0604020202020204" pitchFamily="34" charset="0"/>
              </a:rPr>
              <a:t>. Καταναλώνεται από τις ζύμες</a:t>
            </a:r>
          </a:p>
          <a:p>
            <a:pPr marL="0" marR="0">
              <a:lnSpc>
                <a:spcPct val="150000"/>
              </a:lnSpc>
              <a:spcBef>
                <a:spcPts val="0"/>
              </a:spcBef>
              <a:spcAft>
                <a:spcPts val="800"/>
              </a:spcAft>
            </a:pPr>
            <a:r>
              <a:rPr lang="el-GR" sz="2900" dirty="0">
                <a:effectLst/>
                <a:latin typeface="Times New Roman" panose="02020603050405020304" pitchFamily="18" charset="0"/>
                <a:ea typeface="Calibri" panose="020F0502020204030204" pitchFamily="34" charset="0"/>
                <a:cs typeface="Arial" panose="020B0604020202020204" pitchFamily="34" charset="0"/>
              </a:rPr>
              <a:t> κατά τη ζύμωση, και έτσι δεν υπάρχει στους οίνους. Προστίθεται στους οίνους </a:t>
            </a:r>
          </a:p>
          <a:p>
            <a:pPr marL="0" marR="0">
              <a:lnSpc>
                <a:spcPct val="150000"/>
              </a:lnSpc>
              <a:spcBef>
                <a:spcPts val="0"/>
              </a:spcBef>
              <a:spcAft>
                <a:spcPts val="800"/>
              </a:spcAft>
            </a:pPr>
            <a:r>
              <a:rPr lang="el-GR" sz="2900" dirty="0">
                <a:effectLst/>
                <a:latin typeface="Times New Roman" panose="02020603050405020304" pitchFamily="18" charset="0"/>
                <a:ea typeface="Calibri" panose="020F0502020204030204" pitchFamily="34" charset="0"/>
                <a:cs typeface="Arial" panose="020B0604020202020204" pitchFamily="34" charset="0"/>
              </a:rPr>
              <a:t>σε δόσεις μέχρι 100 </a:t>
            </a:r>
            <a:r>
              <a:rPr lang="en-US" sz="2900" dirty="0">
                <a:effectLst/>
                <a:latin typeface="Times New Roman" panose="02020603050405020304" pitchFamily="18" charset="0"/>
                <a:ea typeface="Calibri" panose="020F0502020204030204" pitchFamily="34" charset="0"/>
                <a:cs typeface="Arial" panose="020B0604020202020204" pitchFamily="34" charset="0"/>
              </a:rPr>
              <a:t>mg</a:t>
            </a:r>
            <a:r>
              <a:rPr lang="el-GR" sz="2900" dirty="0">
                <a:effectLst/>
                <a:latin typeface="Times New Roman" panose="02020603050405020304" pitchFamily="18" charset="0"/>
                <a:ea typeface="Calibri" panose="020F0502020204030204" pitchFamily="34" charset="0"/>
                <a:cs typeface="Arial" panose="020B0604020202020204" pitchFamily="34" charset="0"/>
              </a:rPr>
              <a:t>/</a:t>
            </a:r>
            <a:r>
              <a:rPr lang="en-US" sz="2900" dirty="0">
                <a:effectLst/>
                <a:latin typeface="Times New Roman" panose="02020603050405020304" pitchFamily="18" charset="0"/>
                <a:ea typeface="Calibri" panose="020F0502020204030204" pitchFamily="34" charset="0"/>
                <a:cs typeface="Arial" panose="020B0604020202020204" pitchFamily="34" charset="0"/>
              </a:rPr>
              <a:t>L</a:t>
            </a:r>
            <a:r>
              <a:rPr lang="el-GR" sz="2900" dirty="0">
                <a:effectLst/>
                <a:latin typeface="Times New Roman" panose="02020603050405020304" pitchFamily="18" charset="0"/>
                <a:ea typeface="Calibri" panose="020F0502020204030204" pitchFamily="34" charset="0"/>
                <a:cs typeface="Arial" panose="020B0604020202020204" pitchFamily="34" charset="0"/>
              </a:rPr>
              <a:t>. Δρα ως αντιοξειδωτικό, καθόσον οξειδώνεται το ίδιο γρήγορα. </a:t>
            </a:r>
          </a:p>
          <a:p>
            <a:pPr marL="0" marR="0">
              <a:lnSpc>
                <a:spcPct val="150000"/>
              </a:lnSpc>
              <a:spcBef>
                <a:spcPts val="0"/>
              </a:spcBef>
              <a:spcAft>
                <a:spcPts val="800"/>
              </a:spcAft>
            </a:pPr>
            <a:r>
              <a:rPr lang="el-GR" sz="2900" dirty="0">
                <a:effectLst/>
                <a:latin typeface="Times New Roman" panose="02020603050405020304" pitchFamily="18" charset="0"/>
                <a:ea typeface="Calibri" panose="020F0502020204030204" pitchFamily="34" charset="0"/>
                <a:cs typeface="Arial" panose="020B0604020202020204" pitchFamily="34" charset="0"/>
              </a:rPr>
              <a:t>Εμποδίζει την οξείδωση του δισθενούς σιδήρου σε τρισθενή. Παρέχει κάποια προστασία σε ενώσεις αρώματος και διατηρεί τη φρεσκάδα του οίνου. Προστίθεται κατά την εμφιάλωση, σε οίνους με επαρκή ποσότητα θειώδη ανυδρίτη.</a:t>
            </a:r>
            <a:endParaRPr lang="el-GR" sz="29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pic>
        <p:nvPicPr>
          <p:cNvPr id="7" name="Εικόνα 6">
            <a:extLst>
              <a:ext uri="{FF2B5EF4-FFF2-40B4-BE49-F238E27FC236}">
                <a16:creationId xmlns:a16="http://schemas.microsoft.com/office/drawing/2014/main" id="{A006944F-BA43-4D2C-BE2E-73CCA6C396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2815" y="3149835"/>
            <a:ext cx="2286000" cy="1371600"/>
          </a:xfrm>
          <a:prstGeom prst="rect">
            <a:avLst/>
          </a:prstGeom>
          <a:noFill/>
          <a:ln>
            <a:noFill/>
          </a:ln>
        </p:spPr>
      </p:pic>
    </p:spTree>
    <p:extLst>
      <p:ext uri="{BB962C8B-B14F-4D97-AF65-F5344CB8AC3E}">
        <p14:creationId xmlns:p14="http://schemas.microsoft.com/office/powerpoint/2010/main" val="314004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Calibri Light" panose="020F0302020204030204"/>
                <a:ea typeface="+mj-ea"/>
                <a:cs typeface="+mj-cs"/>
              </a:rPr>
              <a:t>ΩΡΙΜΑΝΣΗ</a:t>
            </a:r>
            <a:br>
              <a:rPr kumimoji="0" lang="el-GR" sz="4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653363" y="1786270"/>
            <a:ext cx="9603522" cy="4431650"/>
          </a:xfrm>
        </p:spPr>
        <p:txBody>
          <a:bodyPr anchor="t">
            <a:normAutofit fontScale="25000" lnSpcReduction="20000"/>
          </a:bodyPr>
          <a:lstStyle/>
          <a:p>
            <a:pPr marL="0" indent="0">
              <a:lnSpc>
                <a:spcPct val="120000"/>
              </a:lnSpc>
              <a:buNone/>
            </a:pPr>
            <a:r>
              <a:rPr lang="el-GR" sz="9600" dirty="0"/>
              <a:t>• Στο </a:t>
            </a:r>
            <a:r>
              <a:rPr lang="el-GR" sz="9600" b="1" dirty="0"/>
              <a:t>φλοιό </a:t>
            </a:r>
            <a:r>
              <a:rPr lang="el-GR" sz="9600" dirty="0"/>
              <a:t>περιέχονται ανθοκυάνες και τανίνες μικρού μοριακού βάρους και αρωματικές ουσίες.</a:t>
            </a:r>
          </a:p>
          <a:p>
            <a:pPr marL="0" indent="0">
              <a:lnSpc>
                <a:spcPct val="120000"/>
              </a:lnSpc>
              <a:buNone/>
            </a:pPr>
            <a:r>
              <a:rPr lang="el-GR" sz="9600" dirty="0"/>
              <a:t>• Στη </a:t>
            </a:r>
            <a:r>
              <a:rPr lang="el-GR" sz="9600" b="1" dirty="0"/>
              <a:t>σάρκα </a:t>
            </a:r>
            <a:r>
              <a:rPr lang="el-GR" sz="9600" dirty="0"/>
              <a:t>αποθηκεύεται το νερό, αλλά κυρίως τα σάκχαρα, τα οξέα, τα ανόργανα άλατα και οι βιταμίνες.</a:t>
            </a:r>
          </a:p>
          <a:p>
            <a:pPr marL="0" indent="0">
              <a:lnSpc>
                <a:spcPct val="120000"/>
              </a:lnSpc>
              <a:buNone/>
            </a:pPr>
            <a:r>
              <a:rPr lang="el-GR" sz="9600" dirty="0"/>
              <a:t>• Τα </a:t>
            </a:r>
            <a:r>
              <a:rPr lang="el-GR" sz="9600" b="1" dirty="0"/>
              <a:t>κουκούτσια</a:t>
            </a:r>
            <a:r>
              <a:rPr lang="el-GR" sz="9600" dirty="0"/>
              <a:t> είναι πλούσια σε τανίνες και πικρά έλαια.</a:t>
            </a:r>
          </a:p>
          <a:p>
            <a:pPr marL="0" indent="0">
              <a:lnSpc>
                <a:spcPct val="120000"/>
              </a:lnSpc>
              <a:buNone/>
            </a:pPr>
            <a:r>
              <a:rPr lang="el-GR" sz="9600" dirty="0"/>
              <a:t>• Το </a:t>
            </a:r>
            <a:r>
              <a:rPr lang="el-GR" sz="9600" b="1" dirty="0"/>
              <a:t>κοτσάνι</a:t>
            </a:r>
            <a:r>
              <a:rPr lang="el-GR" sz="9600" dirty="0"/>
              <a:t> έχει υψηλή περιεκτικότητα σε τανίνες.</a:t>
            </a:r>
          </a:p>
          <a:p>
            <a:pPr marL="0" indent="0">
              <a:lnSpc>
                <a:spcPct val="120000"/>
              </a:lnSpc>
              <a:buNone/>
            </a:pPr>
            <a:r>
              <a:rPr lang="el-GR" sz="9600" dirty="0"/>
              <a:t>Άρα η ωριμότητα κάθε μέρους από τα παραπάνω  εξαρτάται από την παραγωγή των ουσιών που περιέχονται σε αυτό.</a:t>
            </a:r>
          </a:p>
          <a:p>
            <a:pPr marL="0" indent="0">
              <a:lnSpc>
                <a:spcPct val="120000"/>
              </a:lnSpc>
              <a:buNone/>
            </a:pPr>
            <a:r>
              <a:rPr lang="el-GR" sz="9600" dirty="0"/>
              <a:t>Επομένως η ωριμότητα των σταφυλιών είναι σαφώς ένα πολυπαραγωντικό φαινόμενο και πρέπει να εξεταστεί σε σχετική και όχι σε απόλυτη βάση.</a:t>
            </a:r>
          </a:p>
          <a:p>
            <a:pPr marL="0" indent="0" algn="ctr">
              <a:buNone/>
            </a:pPr>
            <a:endParaRPr lang="el-GR" sz="2400" dirty="0"/>
          </a:p>
        </p:txBody>
      </p:sp>
    </p:spTree>
    <p:extLst>
      <p:ext uri="{BB962C8B-B14F-4D97-AF65-F5344CB8AC3E}">
        <p14:creationId xmlns:p14="http://schemas.microsoft.com/office/powerpoint/2010/main" val="368374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indent="0">
              <a:lnSpc>
                <a:spcPct val="150000"/>
              </a:lnSpc>
              <a:spcBef>
                <a:spcPts val="0"/>
              </a:spcBef>
              <a:spcAft>
                <a:spcPts val="800"/>
              </a:spcAft>
              <a:buNone/>
            </a:pPr>
            <a:r>
              <a:rPr lang="el-GR" sz="2400" b="1" dirty="0">
                <a:effectLst/>
                <a:latin typeface="Times New Roman" panose="02020603050405020304" pitchFamily="18" charset="0"/>
                <a:ea typeface="Calibri" panose="020F0502020204030204" pitchFamily="34" charset="0"/>
                <a:cs typeface="Arial" panose="020B0604020202020204" pitchFamily="34" charset="0"/>
              </a:rPr>
              <a:t>Β) Οργανικά οξέα που σχηματίζονται από ζυμώσεις και μικροβιακές αλλοιώσεις.</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Ηλεκτρικό οξύ  C</a:t>
            </a:r>
            <a:r>
              <a:rPr lang="el-GR" sz="2400" b="1" baseline="-25000" dirty="0">
                <a:effectLst/>
                <a:latin typeface="Times New Roman" panose="02020603050405020304" pitchFamily="18" charset="0"/>
                <a:ea typeface="Calibri" panose="020F0502020204030204" pitchFamily="34" charset="0"/>
                <a:cs typeface="Arial" panose="020B0604020202020204" pitchFamily="34" charset="0"/>
              </a:rPr>
              <a:t>4</a:t>
            </a:r>
            <a:r>
              <a:rPr lang="el-GR" sz="2400" b="1" dirty="0">
                <a:effectLst/>
                <a:latin typeface="Times New Roman" panose="02020603050405020304" pitchFamily="18" charset="0"/>
                <a:ea typeface="Calibri" panose="020F0502020204030204" pitchFamily="34" charset="0"/>
                <a:cs typeface="Arial" panose="020B0604020202020204" pitchFamily="34" charset="0"/>
              </a:rPr>
              <a:t>H</a:t>
            </a:r>
            <a:r>
              <a:rPr lang="el-GR" sz="2400" b="1" baseline="-25000" dirty="0">
                <a:effectLst/>
                <a:latin typeface="Times New Roman" panose="02020603050405020304" pitchFamily="18" charset="0"/>
                <a:ea typeface="Calibri" panose="020F0502020204030204" pitchFamily="34" charset="0"/>
                <a:cs typeface="Arial" panose="020B0604020202020204" pitchFamily="34" charset="0"/>
              </a:rPr>
              <a:t>6</a:t>
            </a:r>
            <a:r>
              <a:rPr lang="el-GR" sz="2400" b="1" dirty="0">
                <a:effectLst/>
                <a:latin typeface="Times New Roman" panose="02020603050405020304" pitchFamily="18" charset="0"/>
                <a:ea typeface="Calibri" panose="020F0502020204030204" pitchFamily="34" charset="0"/>
                <a:cs typeface="Arial" panose="020B0604020202020204" pitchFamily="34" charset="0"/>
              </a:rPr>
              <a:t>O</a:t>
            </a:r>
            <a:r>
              <a:rPr lang="el-GR" sz="2400" b="1" baseline="-25000" dirty="0">
                <a:effectLst/>
                <a:latin typeface="Times New Roman" panose="02020603050405020304" pitchFamily="18" charset="0"/>
                <a:ea typeface="Calibri" panose="020F0502020204030204" pitchFamily="34" charset="0"/>
                <a:cs typeface="Arial" panose="020B0604020202020204" pitchFamily="34" charset="0"/>
              </a:rPr>
              <a:t>4      </a:t>
            </a:r>
            <a:r>
              <a:rPr lang="el-GR" sz="2000" b="1" i="1" dirty="0">
                <a:effectLst/>
                <a:latin typeface="Times New Roman" panose="02020603050405020304" pitchFamily="18" charset="0"/>
                <a:ea typeface="Calibri" panose="020F0502020204030204" pitchFamily="34" charset="0"/>
                <a:cs typeface="Arial" panose="020B0604020202020204" pitchFamily="34" charset="0"/>
              </a:rPr>
              <a:t>pK</a:t>
            </a:r>
            <a:r>
              <a:rPr lang="el-GR" sz="2000" b="1" i="1" baseline="-25000" dirty="0">
                <a:effectLst/>
                <a:latin typeface="Times New Roman" panose="02020603050405020304" pitchFamily="18" charset="0"/>
                <a:ea typeface="Calibri" panose="020F0502020204030204" pitchFamily="34" charset="0"/>
                <a:cs typeface="Arial" panose="020B0604020202020204" pitchFamily="34" charset="0"/>
              </a:rPr>
              <a:t>1</a:t>
            </a:r>
            <a:r>
              <a:rPr lang="el-GR" sz="2000" b="1" i="1" dirty="0">
                <a:effectLst/>
                <a:latin typeface="Times New Roman" panose="02020603050405020304" pitchFamily="18" charset="0"/>
                <a:ea typeface="Calibri" panose="020F0502020204030204" pitchFamily="34" charset="0"/>
                <a:cs typeface="Arial" panose="020B0604020202020204" pitchFamily="34" charset="0"/>
              </a:rPr>
              <a:t>= 4.61, pK</a:t>
            </a:r>
            <a:r>
              <a:rPr lang="el-GR" sz="2000" b="1" i="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l-GR" sz="2000" b="1" i="1" dirty="0">
                <a:effectLst/>
                <a:latin typeface="Times New Roman" panose="02020603050405020304" pitchFamily="18" charset="0"/>
                <a:ea typeface="Calibri" panose="020F0502020204030204" pitchFamily="34" charset="0"/>
                <a:cs typeface="Arial" panose="020B0604020202020204" pitchFamily="34" charset="0"/>
              </a:rPr>
              <a:t>= 5.</a:t>
            </a:r>
            <a:r>
              <a:rPr lang="el-GR" sz="2000" b="1" dirty="0">
                <a:effectLst/>
                <a:latin typeface="Times New Roman" panose="02020603050405020304" pitchFamily="18" charset="0"/>
                <a:ea typeface="Calibri" panose="020F0502020204030204" pitchFamily="34" charset="0"/>
                <a:cs typeface="Arial" panose="020B0604020202020204" pitchFamily="34" charset="0"/>
              </a:rPr>
              <a:t>64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000" dirty="0">
                <a:effectLst/>
                <a:latin typeface="Times New Roman" panose="02020603050405020304" pitchFamily="18" charset="0"/>
                <a:ea typeface="Calibri" panose="020F0502020204030204" pitchFamily="34" charset="0"/>
                <a:cs typeface="Arial" panose="020B0604020202020204" pitchFamily="34" charset="0"/>
              </a:rPr>
              <a:t>Σχηματίζεται κατά τη ζύμωση των σακχάρων σε ποσότητες  </a:t>
            </a:r>
          </a:p>
          <a:p>
            <a:pPr marL="0" marR="0" indent="0">
              <a:lnSpc>
                <a:spcPct val="150000"/>
              </a:lnSpc>
              <a:spcBef>
                <a:spcPts val="0"/>
              </a:spcBef>
              <a:spcAft>
                <a:spcPts val="800"/>
              </a:spcAft>
              <a:buNone/>
            </a:pPr>
            <a:r>
              <a:rPr lang="el-GR" sz="2000" dirty="0">
                <a:latin typeface="Times New Roman" panose="02020603050405020304" pitchFamily="18" charset="0"/>
                <a:ea typeface="Calibri" panose="020F0502020204030204" pitchFamily="34" charset="0"/>
                <a:cs typeface="Arial" panose="020B0604020202020204" pitchFamily="34" charset="0"/>
              </a:rPr>
              <a:t> </a:t>
            </a:r>
            <a:r>
              <a:rPr lang="el-GR" sz="2000" dirty="0">
                <a:effectLst/>
                <a:latin typeface="Times New Roman" panose="02020603050405020304" pitchFamily="18" charset="0"/>
                <a:ea typeface="Calibri" panose="020F0502020204030204" pitchFamily="34" charset="0"/>
                <a:cs typeface="Arial" panose="020B0604020202020204" pitchFamily="34" charset="0"/>
              </a:rPr>
              <a:t>0,5-1,5 g/L. Έχει σημαντική επίδραση στα οργανοληπτικά χαρακτηριστικά των οίνων, καθόσον η γεύση του συνδυάζει το ξινό, το αλμυρό και το πικρό. Το ηλεκτρικό οξύ είναι πολύ ανθεκτικό σε βακτηριακές προσβολές.</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pic>
        <p:nvPicPr>
          <p:cNvPr id="7" name="Εικόνα 6" descr="Ηλεκτρικό Οξύ">
            <a:extLst>
              <a:ext uri="{FF2B5EF4-FFF2-40B4-BE49-F238E27FC236}">
                <a16:creationId xmlns:a16="http://schemas.microsoft.com/office/drawing/2014/main" id="{B4764EA6-7C4E-4661-A139-C09A3BAD1C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37170" y="2630495"/>
            <a:ext cx="2560320" cy="1371600"/>
          </a:xfrm>
          <a:prstGeom prst="rect">
            <a:avLst/>
          </a:prstGeom>
          <a:noFill/>
          <a:ln>
            <a:noFill/>
          </a:ln>
        </p:spPr>
      </p:pic>
    </p:spTree>
    <p:extLst>
      <p:ext uri="{BB962C8B-B14F-4D97-AF65-F5344CB8AC3E}">
        <p14:creationId xmlns:p14="http://schemas.microsoft.com/office/powerpoint/2010/main" val="2449667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69"/>
            <a:ext cx="10813002" cy="4986005"/>
          </a:xfrm>
        </p:spPr>
        <p:txBody>
          <a:bodyPr anchor="t">
            <a:normAutofit/>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Γαλακτικό οξύ.</a:t>
            </a:r>
            <a:r>
              <a:rPr lang="el-GR" sz="2000" b="1" kern="1200" dirty="0">
                <a:solidFill>
                  <a:srgbClr val="202122"/>
                </a:solidFill>
                <a:effectLst/>
                <a:latin typeface="Times New Roman" panose="02020603050405020304" pitchFamily="18" charset="0"/>
                <a:ea typeface="+mn-ea"/>
                <a:cs typeface="Arial" panose="020B0604020202020204" pitchFamily="34" charset="0"/>
              </a:rPr>
              <a:t> </a:t>
            </a:r>
            <a:r>
              <a:rPr lang="en-US" sz="2000" b="1" kern="1200" dirty="0">
                <a:solidFill>
                  <a:srgbClr val="202122"/>
                </a:solidFill>
                <a:effectLst/>
                <a:latin typeface="Times New Roman" panose="02020603050405020304" pitchFamily="18" charset="0"/>
                <a:ea typeface="+mn-ea"/>
                <a:cs typeface="Arial" panose="020B0604020202020204" pitchFamily="34" charset="0"/>
              </a:rPr>
              <a:t>CH</a:t>
            </a:r>
            <a:r>
              <a:rPr lang="el-GR" sz="2000" b="1" kern="1200" baseline="-25000" dirty="0">
                <a:solidFill>
                  <a:srgbClr val="202122"/>
                </a:solidFill>
                <a:effectLst/>
                <a:latin typeface="Times New Roman" panose="02020603050405020304" pitchFamily="18" charset="0"/>
                <a:ea typeface="+mn-ea"/>
                <a:cs typeface="Arial" panose="020B0604020202020204" pitchFamily="34" charset="0"/>
              </a:rPr>
              <a:t>3</a:t>
            </a:r>
            <a:r>
              <a:rPr lang="en-US" sz="2000" b="1" kern="1200" dirty="0">
                <a:solidFill>
                  <a:srgbClr val="202122"/>
                </a:solidFill>
                <a:effectLst/>
                <a:latin typeface="Times New Roman" panose="02020603050405020304" pitchFamily="18" charset="0"/>
                <a:ea typeface="+mn-ea"/>
                <a:cs typeface="Arial" panose="020B0604020202020204" pitchFamily="34" charset="0"/>
              </a:rPr>
              <a:t>CH</a:t>
            </a:r>
            <a:r>
              <a:rPr lang="el-GR" sz="2000" b="1" kern="1200" dirty="0">
                <a:solidFill>
                  <a:srgbClr val="202122"/>
                </a:solidFill>
                <a:effectLst/>
                <a:latin typeface="Times New Roman" panose="02020603050405020304" pitchFamily="18" charset="0"/>
                <a:ea typeface="+mn-ea"/>
                <a:cs typeface="Arial" panose="020B0604020202020204" pitchFamily="34" charset="0"/>
              </a:rPr>
              <a:t>(</a:t>
            </a:r>
            <a:r>
              <a:rPr lang="en-US" sz="2000" b="1" kern="1200" dirty="0">
                <a:solidFill>
                  <a:srgbClr val="202122"/>
                </a:solidFill>
                <a:effectLst/>
                <a:latin typeface="Times New Roman" panose="02020603050405020304" pitchFamily="18" charset="0"/>
                <a:ea typeface="+mn-ea"/>
                <a:cs typeface="Arial" panose="020B0604020202020204" pitchFamily="34" charset="0"/>
              </a:rPr>
              <a:t>OH</a:t>
            </a:r>
            <a:r>
              <a:rPr lang="el-GR" sz="2000" b="1" kern="1200" dirty="0">
                <a:solidFill>
                  <a:srgbClr val="202122"/>
                </a:solidFill>
                <a:effectLst/>
                <a:latin typeface="Times New Roman" panose="02020603050405020304" pitchFamily="18" charset="0"/>
                <a:ea typeface="+mn-ea"/>
                <a:cs typeface="Arial" panose="020B0604020202020204" pitchFamily="34" charset="0"/>
              </a:rPr>
              <a:t>)</a:t>
            </a:r>
            <a:r>
              <a:rPr lang="en-US" sz="2000" b="1" kern="1200" dirty="0">
                <a:solidFill>
                  <a:srgbClr val="202122"/>
                </a:solidFill>
                <a:effectLst/>
                <a:latin typeface="Times New Roman" panose="02020603050405020304" pitchFamily="18" charset="0"/>
                <a:ea typeface="+mn-ea"/>
                <a:cs typeface="Arial" panose="020B0604020202020204" pitchFamily="34" charset="0"/>
              </a:rPr>
              <a:t>COOH</a:t>
            </a:r>
            <a:r>
              <a:rPr lang="el-GR" sz="2000" b="1" kern="1200" dirty="0">
                <a:solidFill>
                  <a:srgbClr val="202122"/>
                </a:solidFill>
                <a:effectLst/>
                <a:latin typeface="Times New Roman" panose="02020603050405020304" pitchFamily="18" charset="0"/>
                <a:ea typeface="+mn-ea"/>
                <a:cs typeface="Arial" panose="020B0604020202020204" pitchFamily="34" charset="0"/>
              </a:rPr>
              <a:t>   </a:t>
            </a:r>
            <a:r>
              <a:rPr lang="en-US" sz="2000" b="1" kern="1200" dirty="0">
                <a:solidFill>
                  <a:srgbClr val="000000"/>
                </a:solidFill>
                <a:effectLst/>
                <a:latin typeface="Times New Roman" panose="02020603050405020304" pitchFamily="18" charset="0"/>
                <a:ea typeface="+mn-ea"/>
                <a:cs typeface="Arial" panose="020B0604020202020204" pitchFamily="34" charset="0"/>
              </a:rPr>
              <a:t>Pk</a:t>
            </a:r>
            <a:r>
              <a:rPr lang="el-GR" sz="2000" b="1" kern="1200" baseline="-25000" dirty="0">
                <a:solidFill>
                  <a:srgbClr val="000000"/>
                </a:solidFill>
                <a:effectLst/>
                <a:latin typeface="Times New Roman" panose="02020603050405020304" pitchFamily="18" charset="0"/>
                <a:ea typeface="+mn-ea"/>
                <a:cs typeface="Arial" panose="020B0604020202020204" pitchFamily="34" charset="0"/>
              </a:rPr>
              <a:t>α</a:t>
            </a:r>
            <a:r>
              <a:rPr lang="el-GR" sz="2000" b="1" kern="1200" dirty="0">
                <a:solidFill>
                  <a:srgbClr val="000000"/>
                </a:solidFill>
                <a:effectLst/>
                <a:latin typeface="Times New Roman" panose="02020603050405020304" pitchFamily="18" charset="0"/>
                <a:ea typeface="+mn-ea"/>
                <a:cs typeface="Arial" panose="020B0604020202020204" pitchFamily="34" charset="0"/>
              </a:rPr>
              <a:t>= 3.86     </a:t>
            </a:r>
            <a:r>
              <a:rPr lang="el-GR" sz="2000" b="1" kern="1200" dirty="0">
                <a:solidFill>
                  <a:srgbClr val="202122"/>
                </a:solidFill>
                <a:effectLst/>
                <a:latin typeface="Times New Roman" panose="02020603050405020304" pitchFamily="18" charset="0"/>
                <a:ea typeface="+mn-ea"/>
                <a:cs typeface="Arial" panose="020B0604020202020204" pitchFamily="34" charset="0"/>
              </a:rPr>
              <a:t>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000" dirty="0">
                <a:effectLst/>
                <a:latin typeface="Times New Roman" panose="02020603050405020304" pitchFamily="18" charset="0"/>
                <a:ea typeface="Calibri" panose="020F0502020204030204" pitchFamily="34" charset="0"/>
              </a:rPr>
              <a:t>Βρίσκεται στους οίνους αλλά όχι στα γλεύκη. Βρίσκεται και με τα</a:t>
            </a:r>
          </a:p>
          <a:p>
            <a:pPr marL="0" marR="0" indent="0">
              <a:lnSpc>
                <a:spcPct val="150000"/>
              </a:lnSpc>
              <a:spcBef>
                <a:spcPts val="0"/>
              </a:spcBef>
              <a:spcAft>
                <a:spcPts val="800"/>
              </a:spcAft>
              <a:buNone/>
            </a:pPr>
            <a:r>
              <a:rPr lang="el-GR" sz="2000" dirty="0">
                <a:effectLst/>
                <a:latin typeface="Times New Roman" panose="02020603050405020304" pitchFamily="18" charset="0"/>
                <a:ea typeface="Calibri" panose="020F0502020204030204" pitchFamily="34" charset="0"/>
              </a:rPr>
              <a:t> δύο του ισομερή (το αριστερόστροφο (D-)  (0,1-0,5 g/L) ή/και το </a:t>
            </a:r>
          </a:p>
          <a:p>
            <a:pPr marL="0" marR="0" indent="0">
              <a:lnSpc>
                <a:spcPct val="150000"/>
              </a:lnSpc>
              <a:spcBef>
                <a:spcPts val="0"/>
              </a:spcBef>
              <a:spcAft>
                <a:spcPts val="800"/>
              </a:spcAft>
              <a:buNone/>
            </a:pPr>
            <a:r>
              <a:rPr lang="el-GR" sz="2000" dirty="0">
                <a:effectLst/>
                <a:latin typeface="Times New Roman" panose="02020603050405020304" pitchFamily="18" charset="0"/>
                <a:ea typeface="Calibri" panose="020F0502020204030204" pitchFamily="34" charset="0"/>
              </a:rPr>
              <a:t>δεξιόστροφο (L+) (0,1-3 g/L)). Προέρχεται από τη δράση των ζυμών κατά τη ζύμωση. Παράγεται το D (-) ισομερές σε 0,1-0,4 g/L, ενώ το L (+) ισομερές μόνο σε ίχνη. Επίσης, προέρχεται από τη δράση των μηλογαλακτικών βακτηρίων κατά τη μηλογαλακτική ζύμωση. Παράγεται μόνο το L (+) ισομερές μέχρι 3 g/L. Έτσι, είναι δείκτης της μηλογαλακτικής ζύμωσης. Ακόμη, παράγεται από τη δράση γαλακτικών βακτηρίων με προσβολή ζαχάρων (εξόζες), της γλυκερίνης και του τρυγικού οξέος. Ανάλογα με το βακτήριο παράγεται το D (-) ισομερές είτε το L (+) ισομερές.</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pic>
        <p:nvPicPr>
          <p:cNvPr id="9" name="Εικόνα 8">
            <a:extLst>
              <a:ext uri="{FF2B5EF4-FFF2-40B4-BE49-F238E27FC236}">
                <a16:creationId xmlns:a16="http://schemas.microsoft.com/office/drawing/2014/main" id="{62ACBAF7-0E12-4225-9A43-47450A0DA1A2}"/>
              </a:ext>
            </a:extLst>
          </p:cNvPr>
          <p:cNvPicPr/>
          <p:nvPr/>
        </p:nvPicPr>
        <p:blipFill>
          <a:blip r:embed="rId2"/>
          <a:stretch>
            <a:fillRect/>
          </a:stretch>
        </p:blipFill>
        <p:spPr>
          <a:xfrm>
            <a:off x="9114260" y="1920240"/>
            <a:ext cx="2103120" cy="1371600"/>
          </a:xfrm>
          <a:prstGeom prst="rect">
            <a:avLst/>
          </a:prstGeom>
        </p:spPr>
      </p:pic>
    </p:spTree>
    <p:extLst>
      <p:ext uri="{BB962C8B-B14F-4D97-AF65-F5344CB8AC3E}">
        <p14:creationId xmlns:p14="http://schemas.microsoft.com/office/powerpoint/2010/main" val="2716944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5071730"/>
          </a:xfrm>
        </p:spPr>
        <p:txBody>
          <a:bodyPr anchor="t">
            <a:normAutofit/>
          </a:bodyPr>
          <a:lstStyle/>
          <a:p>
            <a:pPr marL="0" marR="0">
              <a:lnSpc>
                <a:spcPct val="150000"/>
              </a:lnSpc>
              <a:spcBef>
                <a:spcPts val="0"/>
              </a:spcBef>
              <a:spcAft>
                <a:spcPts val="800"/>
              </a:spcAft>
            </a:pPr>
            <a:r>
              <a:rPr lang="el-GR" sz="2000" dirty="0">
                <a:effectLst/>
                <a:latin typeface="Times New Roman" panose="02020603050405020304" pitchFamily="18" charset="0"/>
                <a:ea typeface="Calibri" panose="020F0502020204030204" pitchFamily="34" charset="0"/>
                <a:cs typeface="Arial" panose="020B0604020202020204" pitchFamily="34" charset="0"/>
              </a:rPr>
              <a:t>Στις περιπτώσεις βακτηριακής αλλοίωσης η ολική συγκέντρωση του γαλακτικού οξέος είναι υψηλή, ακόμη και μεγαλύτερη από 10 g/L. Όταν τα επίπεδα του γαλακτικού οξέος είναι υψηλά εξετάζονται τα επίπεδα του μηλικού οξέος (για μηλογαλακτική ζύμωση), των σακχάρων (για βακτηριακή προσβολή σακχάρων), και του τρυγικού οξέος (για βακτηριακή προσβολή του).       Το γαλακτικό οξύ είναι το πιο σταθερό οξύ του οίνου από χημική και βιολογική άποψη.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000" b="1" dirty="0">
                <a:effectLst/>
                <a:latin typeface="Times New Roman" panose="02020603050405020304" pitchFamily="18" charset="0"/>
                <a:ea typeface="Calibri" panose="020F0502020204030204" pitchFamily="34" charset="0"/>
                <a:cs typeface="Arial" panose="020B0604020202020204" pitchFamily="34" charset="0"/>
              </a:rPr>
              <a:t>Κιτρομηλικό οξύ ή α-μεθυλομηλικό οξύ.</a:t>
            </a:r>
            <a:r>
              <a:rPr lang="el-GR" sz="16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 </a:t>
            </a:r>
            <a:r>
              <a:rPr lang="el-GR" sz="1600" b="1"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C</a:t>
            </a:r>
            <a:r>
              <a:rPr lang="el-GR" sz="1800" b="1"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5</a:t>
            </a:r>
            <a:r>
              <a:rPr lang="el-GR" sz="1600" b="1"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H</a:t>
            </a:r>
            <a:r>
              <a:rPr lang="el-GR" sz="1800" b="1"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8</a:t>
            </a:r>
            <a:r>
              <a:rPr lang="el-GR" sz="1600" b="1"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O</a:t>
            </a:r>
            <a:r>
              <a:rPr lang="el-GR" sz="1800" b="1" baseline="-25000" dirty="0">
                <a:solidFill>
                  <a:srgbClr val="202124"/>
                </a:solidFill>
                <a:effectLst/>
                <a:latin typeface="Times New Roman" panose="02020603050405020304" pitchFamily="18" charset="0"/>
                <a:ea typeface="Calibri" panose="020F0502020204030204" pitchFamily="34" charset="0"/>
                <a:cs typeface="Arial" panose="020B0604020202020204" pitchFamily="34" charset="0"/>
              </a:rPr>
              <a:t>5            </a:t>
            </a:r>
            <a:endParaRPr lang="el-GR"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000" dirty="0">
                <a:effectLst/>
                <a:latin typeface="Times New Roman" panose="02020603050405020304" pitchFamily="18" charset="0"/>
                <a:ea typeface="Calibri" panose="020F0502020204030204" pitchFamily="34" charset="0"/>
                <a:cs typeface="Arial" panose="020B0604020202020204" pitchFamily="34" charset="0"/>
              </a:rPr>
              <a:t>Είναι δευτερεύον προϊόν της αλκοολικής ζύμωσης (0,1-0,25 </a:t>
            </a:r>
            <a:r>
              <a:rPr lang="en-US" sz="2000" dirty="0">
                <a:effectLst/>
                <a:latin typeface="Times New Roman" panose="02020603050405020304" pitchFamily="18" charset="0"/>
                <a:ea typeface="Calibri" panose="020F0502020204030204" pitchFamily="34" charset="0"/>
                <a:cs typeface="Arial" panose="020B0604020202020204" pitchFamily="34" charset="0"/>
              </a:rPr>
              <a:t>g</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L</a:t>
            </a:r>
            <a:r>
              <a:rPr lang="el-GR" sz="2000" dirty="0">
                <a:effectLst/>
                <a:latin typeface="Times New Roman" panose="02020603050405020304" pitchFamily="18" charset="0"/>
                <a:ea typeface="Calibri" panose="020F0502020204030204" pitchFamily="34" charset="0"/>
                <a:cs typeface="Arial" panose="020B0604020202020204" pitchFamily="34" charset="0"/>
              </a:rPr>
              <a:t>.</a:t>
            </a:r>
          </a:p>
          <a:p>
            <a:pPr marL="0" marR="0" indent="0">
              <a:lnSpc>
                <a:spcPct val="150000"/>
              </a:lnSpc>
              <a:spcBef>
                <a:spcPts val="0"/>
              </a:spcBef>
              <a:spcAft>
                <a:spcPts val="800"/>
              </a:spcAft>
              <a:buNone/>
            </a:pPr>
            <a:r>
              <a:rPr lang="el-GR" sz="2000" dirty="0">
                <a:effectLst/>
                <a:latin typeface="Times New Roman" panose="02020603050405020304" pitchFamily="18" charset="0"/>
                <a:ea typeface="Calibri" panose="020F0502020204030204" pitchFamily="34" charset="0"/>
                <a:cs typeface="Arial" panose="020B0604020202020204" pitchFamily="34" charset="0"/>
              </a:rPr>
              <a:t>  Η ύπαρξή του στους οίνους είναι δείκτης διάκρισης των γλυκών οίνων </a:t>
            </a:r>
          </a:p>
          <a:p>
            <a:pPr marL="0" marR="0" indent="0">
              <a:lnSpc>
                <a:spcPct val="150000"/>
              </a:lnSpc>
              <a:spcBef>
                <a:spcPts val="0"/>
              </a:spcBef>
              <a:spcAft>
                <a:spcPts val="800"/>
              </a:spcAft>
              <a:buNone/>
            </a:pPr>
            <a:r>
              <a:rPr lang="el-GR" sz="2000" dirty="0">
                <a:effectLst/>
                <a:latin typeface="Times New Roman" panose="02020603050405020304" pitchFamily="18" charset="0"/>
                <a:ea typeface="Calibri" panose="020F0502020204030204" pitchFamily="34" charset="0"/>
                <a:cs typeface="Arial" panose="020B0604020202020204" pitchFamily="34" charset="0"/>
              </a:rPr>
              <a:t> από τα μιστέλια (προϊόντα ανάμιξης αζύμωτου γλεύκους με αλκοόλη).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pic>
        <p:nvPicPr>
          <p:cNvPr id="9" name="Εικόνα 8">
            <a:extLst>
              <a:ext uri="{FF2B5EF4-FFF2-40B4-BE49-F238E27FC236}">
                <a16:creationId xmlns:a16="http://schemas.microsoft.com/office/drawing/2014/main" id="{99EAE9CB-22EE-48E8-A67A-A549454517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94952" y="4622800"/>
            <a:ext cx="2103120" cy="1280160"/>
          </a:xfrm>
          <a:prstGeom prst="rect">
            <a:avLst/>
          </a:prstGeom>
          <a:noFill/>
          <a:ln>
            <a:noFill/>
          </a:ln>
        </p:spPr>
      </p:pic>
    </p:spTree>
    <p:extLst>
      <p:ext uri="{BB962C8B-B14F-4D97-AF65-F5344CB8AC3E}">
        <p14:creationId xmlns:p14="http://schemas.microsoft.com/office/powerpoint/2010/main" val="2343515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r>
              <a:rPr lang="el-GR" sz="2000" b="1" dirty="0">
                <a:effectLst/>
                <a:latin typeface="Times New Roman" panose="02020603050405020304" pitchFamily="18" charset="0"/>
                <a:ea typeface="Calibri" panose="020F0502020204030204" pitchFamily="34" charset="0"/>
              </a:rPr>
              <a:t>Οξικό οξύ</a:t>
            </a:r>
            <a:r>
              <a:rPr lang="el-GR" sz="2000" dirty="0">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rPr>
              <a:t>CH</a:t>
            </a:r>
            <a:r>
              <a:rPr lang="el-GR" sz="2000" baseline="-25000" dirty="0">
                <a:effectLst/>
                <a:latin typeface="Times New Roman" panose="02020603050405020304" pitchFamily="18" charset="0"/>
                <a:ea typeface="Calibri" panose="020F0502020204030204" pitchFamily="34" charset="0"/>
              </a:rPr>
              <a:t>3</a:t>
            </a:r>
            <a:r>
              <a:rPr lang="en-US" sz="2000" dirty="0">
                <a:effectLst/>
                <a:latin typeface="Times New Roman" panose="02020603050405020304" pitchFamily="18" charset="0"/>
                <a:ea typeface="Calibri" panose="020F0502020204030204" pitchFamily="34" charset="0"/>
              </a:rPr>
              <a:t>COOH</a:t>
            </a:r>
            <a:r>
              <a:rPr lang="el-GR"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Pk</a:t>
            </a:r>
            <a:r>
              <a:rPr lang="en-US" sz="2000" baseline="-25000" dirty="0" err="1">
                <a:effectLst/>
                <a:latin typeface="Times New Roman" panose="02020603050405020304" pitchFamily="18" charset="0"/>
                <a:ea typeface="Calibri" panose="020F0502020204030204" pitchFamily="34" charset="0"/>
              </a:rPr>
              <a:t>a</a:t>
            </a:r>
            <a:r>
              <a:rPr lang="el-GR" sz="2000" dirty="0">
                <a:effectLst/>
                <a:latin typeface="Times New Roman" panose="02020603050405020304" pitchFamily="18" charset="0"/>
                <a:ea typeface="Calibri" panose="020F0502020204030204" pitchFamily="34" charset="0"/>
              </a:rPr>
              <a:t>= 4.74 </a:t>
            </a: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dirty="0">
                <a:solidFill>
                  <a:srgbClr val="010101"/>
                </a:solidFill>
                <a:effectLst/>
                <a:latin typeface="Times New Roman" panose="02020603050405020304" pitchFamily="18" charset="0"/>
                <a:ea typeface="Arial" panose="020B0604020202020204" pitchFamily="34" charset="0"/>
              </a:rPr>
              <a:t>Η παρουσία του στον οίνο οφείλεται στα οξικά βακτήρια</a:t>
            </a:r>
            <a:r>
              <a:rPr lang="el-GR" sz="2400" spc="-50" dirty="0">
                <a:solidFill>
                  <a:srgbClr val="010101"/>
                </a:solidFill>
                <a:effectLst/>
                <a:latin typeface="Times New Roman" panose="02020603050405020304" pitchFamily="18" charset="0"/>
                <a:ea typeface="Arial" panose="020B0604020202020204" pitchFamily="34" charset="0"/>
              </a:rPr>
              <a:t> που </a:t>
            </a:r>
          </a:p>
          <a:p>
            <a:pPr marL="0" marR="0" indent="0">
              <a:lnSpc>
                <a:spcPct val="150000"/>
              </a:lnSpc>
              <a:spcBef>
                <a:spcPts val="0"/>
              </a:spcBef>
              <a:spcAft>
                <a:spcPts val="800"/>
              </a:spcAft>
              <a:buNone/>
            </a:pPr>
            <a:r>
              <a:rPr lang="el-GR" sz="2400" dirty="0">
                <a:solidFill>
                  <a:srgbClr val="010101"/>
                </a:solidFill>
                <a:effectLst/>
                <a:latin typeface="Times New Roman" panose="02020603050405020304" pitchFamily="18" charset="0"/>
                <a:ea typeface="Arial" panose="020B0604020202020204" pitchFamily="34" charset="0"/>
              </a:rPr>
              <a:t>μετατρέπουν</a:t>
            </a:r>
            <a:r>
              <a:rPr lang="el-GR" sz="2400" spc="-40"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την</a:t>
            </a:r>
            <a:r>
              <a:rPr lang="el-GR" sz="2400" spc="15"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αιθυλική</a:t>
            </a:r>
            <a:r>
              <a:rPr lang="el-GR" sz="2400" spc="-25"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αλκοόλη</a:t>
            </a:r>
            <a:r>
              <a:rPr lang="el-GR" sz="2400" spc="-15"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σε</a:t>
            </a:r>
            <a:r>
              <a:rPr lang="el-GR" sz="2400" spc="-60"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οξικό</a:t>
            </a:r>
            <a:r>
              <a:rPr lang="el-GR" sz="2400" spc="-40"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οξύ</a:t>
            </a:r>
            <a:r>
              <a:rPr lang="el-GR" sz="2400" spc="-75"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και</a:t>
            </a:r>
            <a:r>
              <a:rPr lang="el-GR" sz="2400" spc="-65" dirty="0">
                <a:solidFill>
                  <a:srgbClr val="010101"/>
                </a:solidFill>
                <a:effectLst/>
                <a:latin typeface="Times New Roman" panose="02020603050405020304" pitchFamily="18" charset="0"/>
                <a:ea typeface="Arial" panose="020B0604020202020204" pitchFamily="34" charset="0"/>
              </a:rPr>
              <a:t> </a:t>
            </a:r>
            <a:r>
              <a:rPr lang="el-GR" sz="2400" dirty="0">
                <a:solidFill>
                  <a:srgbClr val="010101"/>
                </a:solidFill>
                <a:effectLst/>
                <a:latin typeface="Times New Roman" panose="02020603050405020304" pitchFamily="18" charset="0"/>
                <a:ea typeface="Arial" panose="020B0604020202020204" pitchFamily="34" charset="0"/>
              </a:rPr>
              <a:t>άλλα προϊόντα, και στην</a:t>
            </a:r>
            <a:r>
              <a:rPr lang="el-GR" sz="1800" dirty="0">
                <a:solidFill>
                  <a:srgbClr val="010101"/>
                </a:solidFill>
                <a:effectLst/>
                <a:latin typeface="Times New Roman" panose="02020603050405020304" pitchFamily="18" charset="0"/>
                <a:ea typeface="Arial" panose="020B0604020202020204" pitchFamily="34" charset="0"/>
              </a:rPr>
              <a:t> </a:t>
            </a:r>
            <a:r>
              <a:rPr lang="el-GR" sz="2400" dirty="0">
                <a:effectLst/>
                <a:latin typeface="Times New Roman" panose="02020603050405020304" pitchFamily="18" charset="0"/>
                <a:ea typeface="Calibri" panose="020F0502020204030204" pitchFamily="34" charset="0"/>
              </a:rPr>
              <a:t> χημική οξείδωση της αλκοόλης προς οξικό οξύ παρουσία αέρα.</a:t>
            </a:r>
            <a:r>
              <a:rPr lang="el-GR" sz="2000" dirty="0">
                <a:effectLst/>
                <a:latin typeface="Times New Roman" panose="02020603050405020304" pitchFamily="18" charset="0"/>
                <a:ea typeface="Calibri" panose="020F0502020204030204" pitchFamily="34" charset="0"/>
              </a:rPr>
              <a:t> </a:t>
            </a:r>
            <a:r>
              <a:rPr lang="el-GR" sz="2400" dirty="0">
                <a:effectLst/>
                <a:latin typeface="Times New Roman" panose="02020603050405020304" pitchFamily="18" charset="0"/>
                <a:ea typeface="Calibri" panose="020F0502020204030204" pitchFamily="34" charset="0"/>
              </a:rPr>
              <a:t>Επειδή παράγεται σε μεγάλες ποσότητες μόνο από βακτηριακές προσβολές των οίνων, η συγκέντρωσή του αποτελεί κριτήριο των συνθηκών οινοποίησης και συντήρησης του οίνου. Το οξικό οξύ, πάνω από κάποια συγκέντρωση, προσδίνει στον οίνο δυσάρεστη οσμή και γεύση ξυδιού.</a:t>
            </a:r>
            <a:endParaRPr lang="el-GR" sz="2400" b="1" dirty="0"/>
          </a:p>
        </p:txBody>
      </p:sp>
      <p:pic>
        <p:nvPicPr>
          <p:cNvPr id="7" name="Εικόνα 6">
            <a:extLst>
              <a:ext uri="{FF2B5EF4-FFF2-40B4-BE49-F238E27FC236}">
                <a16:creationId xmlns:a16="http://schemas.microsoft.com/office/drawing/2014/main" id="{AE81A261-3117-4926-B992-28F4BC28E5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4988" y="1840349"/>
            <a:ext cx="2011680" cy="1005840"/>
          </a:xfrm>
          <a:prstGeom prst="rect">
            <a:avLst/>
          </a:prstGeom>
          <a:noFill/>
        </p:spPr>
      </p:pic>
    </p:spTree>
    <p:extLst>
      <p:ext uri="{BB962C8B-B14F-4D97-AF65-F5344CB8AC3E}">
        <p14:creationId xmlns:p14="http://schemas.microsoft.com/office/powerpoint/2010/main" val="1368844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Οργανικά οξέα που προέρχονται από το σταφύλι</a:t>
            </a: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Διμεθυλο-γλυκερικό οξύ (0,1-0,5 </a:t>
            </a:r>
            <a:r>
              <a:rPr lang="en-US" sz="2400" b="1" dirty="0">
                <a:effectLst/>
                <a:latin typeface="Times New Roman" panose="02020603050405020304" pitchFamily="18" charset="0"/>
                <a:ea typeface="Calibri" panose="020F0502020204030204" pitchFamily="34" charset="0"/>
                <a:cs typeface="Arial" panose="020B0604020202020204" pitchFamily="34" charset="0"/>
              </a:rPr>
              <a:t>g</a:t>
            </a:r>
            <a:r>
              <a:rPr lang="el-GR" sz="2400" b="1" dirty="0">
                <a:effectLst/>
                <a:latin typeface="Times New Roman" panose="02020603050405020304" pitchFamily="18" charset="0"/>
                <a:ea typeface="Calibri" panose="020F0502020204030204" pitchFamily="34" charset="0"/>
                <a:cs typeface="Arial" panose="020B0604020202020204" pitchFamily="34" charset="0"/>
              </a:rPr>
              <a:t>/</a:t>
            </a:r>
            <a:r>
              <a:rPr lang="en-US" sz="2400" b="1" dirty="0">
                <a:effectLst/>
                <a:latin typeface="Times New Roman" panose="02020603050405020304" pitchFamily="18" charset="0"/>
                <a:ea typeface="Calibri" panose="020F0502020204030204" pitchFamily="34" charset="0"/>
                <a:cs typeface="Arial" panose="020B0604020202020204" pitchFamily="34" charset="0"/>
              </a:rPr>
              <a:t>L</a:t>
            </a:r>
            <a:r>
              <a:rPr lang="el-GR" sz="2400" b="1" dirty="0">
                <a:effectLst/>
                <a:latin typeface="Times New Roman" panose="02020603050405020304" pitchFamily="18" charset="0"/>
                <a:ea typeface="Calibri" panose="020F0502020204030204" pitchFamily="34" charset="0"/>
                <a:cs typeface="Arial" panose="020B0604020202020204" pitchFamily="34" charset="0"/>
              </a:rPr>
              <a:t>):</a:t>
            </a:r>
            <a:r>
              <a:rPr lang="el-GR" sz="2400" dirty="0">
                <a:effectLst/>
                <a:latin typeface="Times New Roman" panose="02020603050405020304" pitchFamily="18" charset="0"/>
                <a:ea typeface="Calibri" panose="020F0502020204030204" pitchFamily="34" charset="0"/>
                <a:cs typeface="Arial" panose="020B0604020202020204" pitchFamily="34" charset="0"/>
              </a:rPr>
              <a:t> Δεν παρουσιάζει ιδιαίτερο ενδιαφέρον</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l-GR" sz="2400" b="1" dirty="0">
                <a:effectLst/>
                <a:latin typeface="Times New Roman" panose="02020603050405020304" pitchFamily="18" charset="0"/>
                <a:ea typeface="Calibri" panose="020F0502020204030204" pitchFamily="34" charset="0"/>
                <a:cs typeface="Arial" panose="020B0604020202020204" pitchFamily="34" charset="0"/>
              </a:rPr>
              <a:t>Κετονικά οξέα</a:t>
            </a:r>
            <a:r>
              <a:rPr lang="ar-JO"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l-GR" sz="2400" b="1" dirty="0">
                <a:effectLst/>
                <a:latin typeface="Times New Roman" panose="02020603050405020304" pitchFamily="18" charset="0"/>
                <a:ea typeface="Calibri" panose="020F0502020204030204" pitchFamily="34" charset="0"/>
              </a:rPr>
              <a:t>Πυροσταφυλλικό οξύ (CH</a:t>
            </a:r>
            <a:r>
              <a:rPr lang="el-GR" sz="2400" b="1" baseline="-25000" dirty="0">
                <a:effectLst/>
                <a:latin typeface="Times New Roman" panose="02020603050405020304" pitchFamily="18" charset="0"/>
                <a:ea typeface="Calibri" panose="020F0502020204030204" pitchFamily="34" charset="0"/>
              </a:rPr>
              <a:t>3</a:t>
            </a:r>
            <a:r>
              <a:rPr lang="el-GR" sz="2400" b="1" dirty="0">
                <a:effectLst/>
                <a:latin typeface="Times New Roman" panose="02020603050405020304" pitchFamily="18" charset="0"/>
                <a:ea typeface="Calibri" panose="020F0502020204030204" pitchFamily="34" charset="0"/>
              </a:rPr>
              <a:t>COCOOH) </a:t>
            </a:r>
            <a:r>
              <a:rPr lang="el-GR" sz="2400" dirty="0">
                <a:effectLst/>
                <a:latin typeface="Times New Roman" panose="02020603050405020304" pitchFamily="18" charset="0"/>
                <a:ea typeface="Calibri" panose="020F0502020204030204" pitchFamily="34" charset="0"/>
              </a:rPr>
              <a:t> (0-0,5 g/L),</a:t>
            </a:r>
            <a:r>
              <a:rPr lang="el-GR" sz="2400" b="1" dirty="0">
                <a:effectLst/>
                <a:latin typeface="Times New Roman" panose="02020603050405020304" pitchFamily="18" charset="0"/>
                <a:ea typeface="Calibri" panose="020F0502020204030204" pitchFamily="34" charset="0"/>
              </a:rPr>
              <a:t> α-κετογλουταρικό οξύ (HOOCCH</a:t>
            </a:r>
            <a:r>
              <a:rPr lang="el-GR" sz="2400" b="1" baseline="-25000" dirty="0">
                <a:effectLst/>
                <a:latin typeface="Times New Roman" panose="02020603050405020304" pitchFamily="18" charset="0"/>
                <a:ea typeface="Calibri" panose="020F0502020204030204" pitchFamily="34" charset="0"/>
              </a:rPr>
              <a:t>2</a:t>
            </a:r>
            <a:r>
              <a:rPr lang="el-GR" sz="2400" b="1" dirty="0">
                <a:effectLst/>
                <a:latin typeface="Times New Roman" panose="02020603050405020304" pitchFamily="18" charset="0"/>
                <a:ea typeface="Calibri" panose="020F0502020204030204" pitchFamily="34" charset="0"/>
              </a:rPr>
              <a:t>CH</a:t>
            </a:r>
            <a:r>
              <a:rPr lang="el-GR" sz="2400" b="1" baseline="-25000" dirty="0">
                <a:effectLst/>
                <a:latin typeface="Times New Roman" panose="02020603050405020304" pitchFamily="18" charset="0"/>
                <a:ea typeface="Calibri" panose="020F0502020204030204" pitchFamily="34" charset="0"/>
              </a:rPr>
              <a:t>2</a:t>
            </a:r>
            <a:r>
              <a:rPr lang="el-GR" sz="2400" b="1" dirty="0">
                <a:effectLst/>
                <a:latin typeface="Times New Roman" panose="02020603050405020304" pitchFamily="18" charset="0"/>
                <a:ea typeface="Calibri" panose="020F0502020204030204" pitchFamily="34" charset="0"/>
              </a:rPr>
              <a:t>COCOOH</a:t>
            </a:r>
            <a:r>
              <a:rPr lang="el-GR" sz="2400" dirty="0">
                <a:effectLst/>
                <a:latin typeface="Times New Roman" panose="02020603050405020304" pitchFamily="18" charset="0"/>
                <a:ea typeface="Calibri" panose="020F0502020204030204" pitchFamily="34" charset="0"/>
              </a:rPr>
              <a:t> ( 0-0,2 g/L): Είναι ενδιάμεσα προϊόντα του μεταβολισμού των ζυμών, και δεν υπάρχουν στο γλεύκος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2285865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806009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2143778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2856110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1351622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225118" y="1786270"/>
            <a:ext cx="10813002" cy="4431650"/>
          </a:xfrm>
        </p:spPr>
        <p:txBody>
          <a:bodyPr anchor="t">
            <a:normAutofit/>
          </a:bodyPr>
          <a:lstStyle/>
          <a:p>
            <a:pPr marL="0" marR="0">
              <a:lnSpc>
                <a:spcPct val="150000"/>
              </a:lnSpc>
              <a:spcBef>
                <a:spcPts val="0"/>
              </a:spcBef>
              <a:spcAft>
                <a:spcPts val="800"/>
              </a:spcAft>
            </a:pPr>
            <a:endParaRPr lang="el-GR"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endParaRPr lang="el-GR" sz="2400" b="1" dirty="0"/>
          </a:p>
        </p:txBody>
      </p:sp>
    </p:spTree>
    <p:extLst>
      <p:ext uri="{BB962C8B-B14F-4D97-AF65-F5344CB8AC3E}">
        <p14:creationId xmlns:p14="http://schemas.microsoft.com/office/powerpoint/2010/main" val="201581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lang="el-GR" sz="3200" b="1" dirty="0"/>
              <a:t>Αξιολόγηση της τεχνολογικής ωριμότητας - τρύγος </a:t>
            </a:r>
            <a:br>
              <a:rPr lang="el-GR" sz="3200" b="1" dirty="0"/>
            </a:br>
            <a:endParaRPr lang="el-GR" sz="32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80730" y="1786270"/>
            <a:ext cx="10617693" cy="5071730"/>
          </a:xfrm>
        </p:spPr>
        <p:txBody>
          <a:bodyPr anchor="t">
            <a:normAutofit fontScale="92500" lnSpcReduction="20000"/>
          </a:bodyPr>
          <a:lstStyle/>
          <a:p>
            <a:pPr marL="0" indent="0">
              <a:lnSpc>
                <a:spcPct val="150000"/>
              </a:lnSpc>
              <a:buNone/>
            </a:pPr>
            <a:r>
              <a:rPr lang="el-GR" sz="2400" dirty="0"/>
              <a:t>Τα σταφύλια όσο ωριμάζουν αποκτούν χρώμα και γλυκύτητα. Η κατάλληλη ώρα της ωρίμασης και του τρύγου του σταφυλιού  φτάνει </a:t>
            </a:r>
            <a:r>
              <a:rPr lang="el-GR" sz="2400" b="1" dirty="0"/>
              <a:t>όταν οι ρώγες αποκτήσουν το επιθυμητό χρώμα και άρωμα, καθώς και την κατάλληλη αναλογία σακχάρων και οξέων </a:t>
            </a:r>
            <a:r>
              <a:rPr lang="el-GR" sz="2400" dirty="0"/>
              <a:t>για τον τύπο κρασιού που πρόκειται να παραχθεί. Η αξιολόγηση των παραπάνω και η απόφαση για τρύγο γίνεται κατόπιν αναλύσεων δειγμάτων. Τα δείγματα πρέπει να είναι αντιπροσωπευτικά. Η δειγματοληψία των ραγών είναι δύσκολη, λόγω του απαιτούμενου για αυτήν χρόνου και της χημικής διαφοροποίησης των ραγών στο ίδιο σταφύλι. Η χημική σύσταση των ραγών ποικίλει ανάλογα με τη θέση τους πάνω στον βόστρυχο, την πυκνότητα των ραγών την θέση του φυτού στον αμπελώνα. Ωστόσο, η σωστή δειγματοληψία των ραγών, μπορεί να προσφέρει μια ακριβή εικόνα της ωρίμανσης στο αμπελώνα. </a:t>
            </a:r>
          </a:p>
        </p:txBody>
      </p:sp>
    </p:spTree>
    <p:extLst>
      <p:ext uri="{BB962C8B-B14F-4D97-AF65-F5344CB8AC3E}">
        <p14:creationId xmlns:p14="http://schemas.microsoft.com/office/powerpoint/2010/main" val="298029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CCB09B-75F6-427C-978D-6A6A659850C5}"/>
              </a:ext>
            </a:extLst>
          </p:cNvPr>
          <p:cNvSpPr>
            <a:spLocks noGrp="1"/>
          </p:cNvSpPr>
          <p:nvPr>
            <p:ph type="title"/>
          </p:nvPr>
        </p:nvSpPr>
        <p:spPr>
          <a:xfrm>
            <a:off x="1653363" y="365760"/>
            <a:ext cx="9367203" cy="1188720"/>
          </a:xfrm>
        </p:spPr>
        <p:txBody>
          <a:bodyPr>
            <a:normAutofit/>
          </a:bodyPr>
          <a:lstStyle/>
          <a:p>
            <a:pPr algn="ctr"/>
            <a:r>
              <a:rPr kumimoji="0" lang="el-GR" sz="3200" b="1" i="0" u="none" strike="noStrike" kern="1200" cap="none" spc="0" normalizeH="0" baseline="0" noProof="0" dirty="0">
                <a:ln>
                  <a:noFill/>
                </a:ln>
                <a:solidFill>
                  <a:prstClr val="black"/>
                </a:solidFill>
                <a:effectLst/>
                <a:uLnTx/>
                <a:uFillTx/>
                <a:latin typeface="Calibri Light" panose="020F0302020204030204"/>
                <a:ea typeface="+mj-ea"/>
                <a:cs typeface="+mj-cs"/>
              </a:rPr>
              <a:t>Αξιολόγηση της τεχνολογικής ωριμότητας- τρύγος </a:t>
            </a:r>
            <a:br>
              <a:rPr kumimoji="0" lang="el-GR" sz="32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l-GR"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0451134-7B79-44C3-A8E6-E5EF74DCED91}"/>
              </a:ext>
            </a:extLst>
          </p:cNvPr>
          <p:cNvSpPr>
            <a:spLocks noGrp="1"/>
          </p:cNvSpPr>
          <p:nvPr>
            <p:ph idx="1"/>
          </p:nvPr>
        </p:nvSpPr>
        <p:spPr>
          <a:xfrm>
            <a:off x="1162975" y="1786270"/>
            <a:ext cx="10741980" cy="5071730"/>
          </a:xfrm>
        </p:spPr>
        <p:txBody>
          <a:bodyPr anchor="t">
            <a:normAutofit/>
          </a:bodyPr>
          <a:lstStyle/>
          <a:p>
            <a:pPr marL="0" indent="0">
              <a:buNone/>
            </a:pPr>
            <a:r>
              <a:rPr lang="el-GR" sz="2400" b="1" dirty="0"/>
              <a:t>ΓΕΥΣΤΙΚΑ ΚΑΙ ΑΡΩΜΑΤΙΚΑ ΣΥΣΤΑΤΙΚΑ ΤΟΥ ΓΛΕΥΚΟΥΣ</a:t>
            </a:r>
          </a:p>
          <a:p>
            <a:pPr marL="0" indent="0">
              <a:lnSpc>
                <a:spcPct val="150000"/>
              </a:lnSpc>
              <a:buNone/>
            </a:pPr>
            <a:r>
              <a:rPr lang="el-GR" sz="2400" dirty="0"/>
              <a:t>Το άρωμα και η γεύση του οίνου, προκύπτουν από μια σειρά χημικών και φυσικοχημικών μετατροπών που συμβαίνουν στα διάφορα στάδια της ωρίμανσης των σταφυλιών ενώ συνεχίζονται κατά την οινοποίηση και την ωρίμανση των οίνων. Καθώς ωριμάζουν τα σταφύλια, το άρωμα εξελίσσεται από πράσινους ανώριμους τόνους σε πιο σύνθετα χαρακτηριστικά της συγκεκριμένης ποικιλίας. Η αρωματική εκτίμηση του γλεύκους, μπορεί να αποτελέσει ένα  στυλιστικό εργαλείο προκειμένου να εκτιμηθεί η δυναμική της ποικιλίας. Αν οι απαιτήσεις του Οινοποιού για περισσότερο άρωμα είναι αυξημένες, τότε πρέπει να καθυστερήσει τον τρυγητό. </a:t>
            </a:r>
          </a:p>
        </p:txBody>
      </p:sp>
    </p:spTree>
    <p:extLst>
      <p:ext uri="{BB962C8B-B14F-4D97-AF65-F5344CB8AC3E}">
        <p14:creationId xmlns:p14="http://schemas.microsoft.com/office/powerpoint/2010/main" val="19784595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6855</Words>
  <Application>Microsoft Office PowerPoint</Application>
  <PresentationFormat>Ευρεία οθόνη</PresentationFormat>
  <Paragraphs>394</Paragraphs>
  <Slides>79</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79</vt:i4>
      </vt:variant>
    </vt:vector>
  </HeadingPairs>
  <TitlesOfParts>
    <vt:vector size="89" baseType="lpstr">
      <vt:lpstr>Arial</vt:lpstr>
      <vt:lpstr>Arial</vt:lpstr>
      <vt:lpstr>Calibri</vt:lpstr>
      <vt:lpstr>Calibri Light</vt:lpstr>
      <vt:lpstr>Cambria Math</vt:lpstr>
      <vt:lpstr>Century Gothic</vt:lpstr>
      <vt:lpstr>Helvetica</vt:lpstr>
      <vt:lpstr>Segoe UI</vt:lpstr>
      <vt:lpstr>Times New Roman</vt:lpstr>
      <vt:lpstr>Θέμα του Office</vt:lpstr>
      <vt:lpstr>Χημεία Οίνων και Ποτών: Προέλευση και προσδιορισμός βασικών ενώσεων</vt:lpstr>
      <vt:lpstr>Χημεία Οίνων και Ποτών: Προέλευση και προσδιορισμός βασικών ενώσεων</vt:lpstr>
      <vt:lpstr>Χημική Σύσταση του Γλεύκους</vt:lpstr>
      <vt:lpstr>Χημική Σύσταση του Γλεύκους</vt:lpstr>
      <vt:lpstr>ΩΡΙΜΑΝΣΗ </vt:lpstr>
      <vt:lpstr>ΩΡΙΜΑΝΣΗ </vt:lpstr>
      <vt:lpstr>ΩΡΙΜΑΝΣΗ </vt:lpstr>
      <vt:lpstr>Αξιολόγηση της τεχνολογικής ωριμότητας - τρύγος  </vt:lpstr>
      <vt:lpstr>Αξιολόγηση της τεχνολογικής ωριμότητας- τρύγος  </vt:lpstr>
      <vt:lpstr>Αξιολόγηση της τεχνολογικής ωριμότητας - τρύγος</vt:lpstr>
      <vt:lpstr>Αξιολόγηση της τεχνολογικής ωριμότητας - τρύγος</vt:lpstr>
      <vt:lpstr>Αξιολόγηση της τεχνολογικής ωριμότητας - τρύγος</vt:lpstr>
      <vt:lpstr>Δυναμικός αλκοολικός τίτλος ΔΑΤ</vt:lpstr>
      <vt:lpstr> Δυναμικός αλκοολικός τίτλος ΔΑΤ</vt:lpstr>
      <vt:lpstr>Δυναμικός αλκοολικός τίτλος ΔΑΤ</vt:lpstr>
      <vt:lpstr>Δυναμικός αλκοολικός τίτλος ΔΑΤ</vt:lpstr>
      <vt:lpstr>Τα οξέα του κρασιού</vt:lpstr>
      <vt:lpstr>Τα οξέα του κρασιού</vt:lpstr>
      <vt:lpstr>Τα οξέα του κρασιού</vt:lpstr>
      <vt:lpstr>Οξύτητα - PH</vt:lpstr>
      <vt:lpstr>Αφομοιώσιμο άζωτο (ΥΑΝ) </vt:lpstr>
      <vt:lpstr>Αφομοιώσιμο άζωτο (ΥΑΝ) </vt:lpstr>
      <vt:lpstr>Αφομοιώσιμο άζωτο </vt:lpstr>
      <vt:lpstr>Αφομοιώσιμο άζωτο </vt:lpstr>
      <vt:lpstr>ΧΡΩΜΑΤΙΚΑ ΚΑΙ ΦΑΙΝΟΛΙΚΑ ΣΥΣΤΑΤΙΚΑ </vt:lpstr>
      <vt:lpstr>Φαινολικές Ενώσεις </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Φαινολικές Ενώσεις</vt:lpstr>
      <vt:lpstr> ΣΑΚΧΑΡΑ - ΥΔΑΤΑΝΘΡΑΚΕΣ </vt:lpstr>
      <vt:lpstr>ΣΑΚΧΑΡΑ - ΥΔΑΤΑΝΘΡΑΚΕΣ</vt:lpstr>
      <vt:lpstr>Σάκχαρα</vt:lpstr>
      <vt:lpstr>Τα σάκχαρα του γλεύκους και του οίνου </vt:lpstr>
      <vt:lpstr>Τα σάκχαρα του γλεύκους και του οίνου </vt:lpstr>
      <vt:lpstr>Τα σάκχαρα του γλεύκους και του οίνου </vt:lpstr>
      <vt:lpstr>Γλυκόζη </vt:lpstr>
      <vt:lpstr>Γλυκόζη</vt:lpstr>
      <vt:lpstr>Γλυκόζη</vt:lpstr>
      <vt:lpstr>Φρουκτόζη </vt:lpstr>
      <vt:lpstr>Φρουκτόζη </vt:lpstr>
      <vt:lpstr>Φρουκτόζη</vt:lpstr>
      <vt:lpstr>Φρουκτόζη</vt:lpstr>
      <vt:lpstr>Σακχαρόζη ή καλαμοσάκχαρο </vt:lpstr>
      <vt:lpstr>Σακχαρόζη ή καλαμοσάκχαρο</vt:lpstr>
      <vt:lpstr>Μαλτόζη </vt:lpstr>
      <vt:lpstr>Λακτόζη ή γαλακτοσάκχαρο</vt:lpstr>
      <vt:lpstr>Τρεχαλόζη</vt:lpstr>
      <vt:lpstr>Πηκτίνες</vt:lpstr>
      <vt:lpstr>Κόμμεα ή γόμμες</vt:lpstr>
      <vt:lpstr>Κόμμεα ή γόμμες</vt:lpstr>
      <vt:lpstr>Οργανικά οξέα του γλεύκους και του οίνου</vt:lpstr>
      <vt:lpstr>Οργανικά οξέα του γλεύκους και του οίνου</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Οργανικά οξέα που προέρχονται από το σταφύλι</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Οίνων και Ποτών: Προέλευση και προσδιορισμός βασικών ενώσεων</dc:title>
  <dc:creator>adnan</dc:creator>
  <cp:lastModifiedBy>adnan</cp:lastModifiedBy>
  <cp:revision>27</cp:revision>
  <dcterms:created xsi:type="dcterms:W3CDTF">2021-01-09T20:54:16Z</dcterms:created>
  <dcterms:modified xsi:type="dcterms:W3CDTF">2021-01-11T17:04:24Z</dcterms:modified>
</cp:coreProperties>
</file>