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9" r:id="rId4"/>
    <p:sldMasterId id="2147483701" r:id="rId5"/>
    <p:sldMasterId id="2147483719" r:id="rId6"/>
    <p:sldMasterId id="2147483731" r:id="rId7"/>
  </p:sldMasterIdLst>
  <p:notesMasterIdLst>
    <p:notesMasterId r:id="rId56"/>
  </p:notesMasterIdLst>
  <p:sldIdLst>
    <p:sldId id="310" r:id="rId8"/>
    <p:sldId id="266" r:id="rId9"/>
    <p:sldId id="267" r:id="rId10"/>
    <p:sldId id="268" r:id="rId11"/>
    <p:sldId id="269" r:id="rId12"/>
    <p:sldId id="270" r:id="rId13"/>
    <p:sldId id="282" r:id="rId14"/>
    <p:sldId id="271" r:id="rId15"/>
    <p:sldId id="272" r:id="rId16"/>
    <p:sldId id="273" r:id="rId17"/>
    <p:sldId id="274" r:id="rId18"/>
    <p:sldId id="275" r:id="rId19"/>
    <p:sldId id="276" r:id="rId20"/>
    <p:sldId id="305" r:id="rId21"/>
    <p:sldId id="292" r:id="rId22"/>
    <p:sldId id="298" r:id="rId23"/>
    <p:sldId id="306" r:id="rId24"/>
    <p:sldId id="307" r:id="rId25"/>
    <p:sldId id="309" r:id="rId26"/>
    <p:sldId id="278" r:id="rId27"/>
    <p:sldId id="279" r:id="rId28"/>
    <p:sldId id="300" r:id="rId29"/>
    <p:sldId id="301" r:id="rId30"/>
    <p:sldId id="302" r:id="rId31"/>
    <p:sldId id="303" r:id="rId32"/>
    <p:sldId id="304" r:id="rId33"/>
    <p:sldId id="294" r:id="rId34"/>
    <p:sldId id="295" r:id="rId35"/>
    <p:sldId id="296" r:id="rId36"/>
    <p:sldId id="297" r:id="rId37"/>
    <p:sldId id="263" r:id="rId38"/>
    <p:sldId id="264" r:id="rId39"/>
    <p:sldId id="311" r:id="rId40"/>
    <p:sldId id="256" r:id="rId41"/>
    <p:sldId id="262" r:id="rId42"/>
    <p:sldId id="259" r:id="rId43"/>
    <p:sldId id="280" r:id="rId44"/>
    <p:sldId id="281" r:id="rId45"/>
    <p:sldId id="258" r:id="rId46"/>
    <p:sldId id="283" r:id="rId47"/>
    <p:sldId id="284" r:id="rId48"/>
    <p:sldId id="285" r:id="rId49"/>
    <p:sldId id="291" r:id="rId50"/>
    <p:sldId id="286" r:id="rId51"/>
    <p:sldId id="287" r:id="rId52"/>
    <p:sldId id="288" r:id="rId53"/>
    <p:sldId id="289" r:id="rId54"/>
    <p:sldId id="290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41719C"/>
    <a:srgbClr val="9B9B9B"/>
    <a:srgbClr val="38572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33" autoAdjust="0"/>
    <p:restoredTop sz="94660"/>
  </p:normalViewPr>
  <p:slideViewPr>
    <p:cSldViewPr snapToGrid="0">
      <p:cViewPr>
        <p:scale>
          <a:sx n="73" d="100"/>
          <a:sy n="73" d="100"/>
        </p:scale>
        <p:origin x="600" y="3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theme" Target="theme/theme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presProps" Target="presProps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FB24E1-6EE2-46B7-B28D-B8FF5B7B97DD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34A848-638E-49C9-974C-3EECDBB4E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12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737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725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300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81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739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A6DE-E056-4788-BAEA-F2F1111E3A09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1660-1E76-4BD4-A843-9441442A0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50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A6DE-E056-4788-BAEA-F2F1111E3A09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1660-1E76-4BD4-A843-9441442A0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838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A6DE-E056-4788-BAEA-F2F1111E3A09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1660-1E76-4BD4-A843-9441442A0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9492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41C9F-A012-489D-A26A-738B9C7AD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4E2D-D774-4F9D-AA59-D872348528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09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41C9F-A012-489D-A26A-738B9C7AD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4E2D-D774-4F9D-AA59-D872348528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365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41C9F-A012-489D-A26A-738B9C7AD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4E2D-D774-4F9D-AA59-D872348528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2499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41C9F-A012-489D-A26A-738B9C7AD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4E2D-D774-4F9D-AA59-D872348528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845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41C9F-A012-489D-A26A-738B9C7AD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4E2D-D774-4F9D-AA59-D872348528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5444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41C9F-A012-489D-A26A-738B9C7AD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4E2D-D774-4F9D-AA59-D872348528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4034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41C9F-A012-489D-A26A-738B9C7AD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4E2D-D774-4F9D-AA59-D872348528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939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41C9F-A012-489D-A26A-738B9C7AD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4E2D-D774-4F9D-AA59-D872348528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437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A6DE-E056-4788-BAEA-F2F1111E3A09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1660-1E76-4BD4-A843-9441442A0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198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41C9F-A012-489D-A26A-738B9C7AD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4E2D-D774-4F9D-AA59-D872348528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6158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41C9F-A012-489D-A26A-738B9C7AD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4E2D-D774-4F9D-AA59-D872348528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9896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41C9F-A012-489D-A26A-738B9C7AD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4E2D-D774-4F9D-AA59-D872348528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0224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55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646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201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96752"/>
            <a:ext cx="53848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96752"/>
            <a:ext cx="53848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894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96753"/>
            <a:ext cx="5386917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196753"/>
            <a:ext cx="5389033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337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68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687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A6DE-E056-4788-BAEA-F2F1111E3A09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1660-1E76-4BD4-A843-9441442A0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4668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422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156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610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5532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09625-0E1F-44EB-839A-F14B7E7F9E9A}" type="slidenum">
              <a:rPr lang="el-G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6539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/>
          </p:nvPr>
        </p:nvSpPr>
        <p:spPr>
          <a:xfrm>
            <a:off x="1422400" y="304800"/>
            <a:ext cx="10058400" cy="579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80CF56-0602-4B88-8ACD-6AD7B4560C40}" type="slidenum">
              <a:rPr lang="el-G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6615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Τίτλος και Αντικείμενο επάνω από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1422400" y="1981200"/>
            <a:ext cx="100584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422400" y="4114800"/>
            <a:ext cx="100584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9F961-CD26-41E9-B2FE-967A9016789B}" type="slidenum">
              <a:rPr lang="el-G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5089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sz="quarter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1422400" y="19812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6553200" y="19812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1422400" y="41148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6553200" y="41148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D856F-F42A-4E9B-BDB0-971D74995D94}" type="slidenum">
              <a:rPr lang="el-G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9314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Τίτλος, 2 Αντικείμενα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1422400" y="19812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1422400" y="41148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half" idx="3"/>
          </p:nvPr>
        </p:nvSpPr>
        <p:spPr>
          <a:xfrm>
            <a:off x="65532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40226-D26C-4FD8-9EC8-99136E855CF0}" type="slidenum">
              <a:rPr lang="el-G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8385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A6DE-E056-4788-BAEA-F2F1111E3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1660-1E76-4BD4-A843-9441442A02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4101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0122-40AE-489F-ABDA-80E23DCF33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F9A88-A705-4016-97FF-A6197D760F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982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A6DE-E056-4788-BAEA-F2F1111E3A09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1660-1E76-4BD4-A843-9441442A0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720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0122-40AE-489F-ABDA-80E23DCF33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F9A88-A705-4016-97FF-A6197D760F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9486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0122-40AE-489F-ABDA-80E23DCF33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F9A88-A705-4016-97FF-A6197D760F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6037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0122-40AE-489F-ABDA-80E23DCF33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F9A88-A705-4016-97FF-A6197D760F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9893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0122-40AE-489F-ABDA-80E23DCF33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F9A88-A705-4016-97FF-A6197D760F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8205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0122-40AE-489F-ABDA-80E23DCF33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F9A88-A705-4016-97FF-A6197D760F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0725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0122-40AE-489F-ABDA-80E23DCF33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F9A88-A705-4016-97FF-A6197D760F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5811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0122-40AE-489F-ABDA-80E23DCF33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F9A88-A705-4016-97FF-A6197D760F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565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0122-40AE-489F-ABDA-80E23DCF33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F9A88-A705-4016-97FF-A6197D760F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8391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0122-40AE-489F-ABDA-80E23DCF33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F9A88-A705-4016-97FF-A6197D760F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0567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0122-40AE-489F-ABDA-80E23DCF33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F9A88-A705-4016-97FF-A6197D760F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66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A6DE-E056-4788-BAEA-F2F1111E3A09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1660-1E76-4BD4-A843-9441442A0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2010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140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1200"/>
              </a:spcBef>
              <a:defRPr sz="2400"/>
            </a:lvl1pPr>
            <a:lvl2pPr marL="742950" indent="-385763">
              <a:lnSpc>
                <a:spcPct val="110000"/>
              </a:lnSpc>
              <a:spcBef>
                <a:spcPts val="1200"/>
              </a:spcBef>
              <a:buFont typeface="Courier New" panose="02070309020205020404" pitchFamily="49" charset="0"/>
              <a:buChar char="o"/>
              <a:defRPr sz="2400"/>
            </a:lvl2pPr>
            <a:lvl3pPr>
              <a:lnSpc>
                <a:spcPct val="110000"/>
              </a:lnSpc>
              <a:spcBef>
                <a:spcPts val="1200"/>
              </a:spcBef>
              <a:defRPr sz="2400"/>
            </a:lvl3pPr>
            <a:lvl4pPr>
              <a:lnSpc>
                <a:spcPct val="110000"/>
              </a:lnSpc>
              <a:spcBef>
                <a:spcPts val="1200"/>
              </a:spcBef>
              <a:defRPr sz="2400"/>
            </a:lvl4pPr>
            <a:lvl5pPr>
              <a:lnSpc>
                <a:spcPct val="110000"/>
              </a:lnSpc>
              <a:spcBef>
                <a:spcPts val="1200"/>
              </a:spcBef>
              <a:defRPr sz="2400"/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199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449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96752"/>
            <a:ext cx="53848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96752"/>
            <a:ext cx="53848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218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96753"/>
            <a:ext cx="5386917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196753"/>
            <a:ext cx="5389033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349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389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490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157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927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691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A6DE-E056-4788-BAEA-F2F1111E3A09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1660-1E76-4BD4-A843-9441442A0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5741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422400" y="304800"/>
            <a:ext cx="10058400" cy="579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8D09AED9-2298-441B-A213-FB0A5DCDBF31}" type="slidenum">
              <a:rPr lang="el-GR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7807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Τίτλος, Αντικείμενο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532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BC4D14BD-0036-4F5E-B955-D3C233430FB0}" type="slidenum">
              <a:rPr lang="el-GR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6758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32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7B3746CF-3A10-4DCF-B797-D9598911F0FD}" type="slidenum">
              <a:rPr lang="el-GR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9646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Τίτλος, 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53200" y="19812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53200" y="41148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1825F30E-C07E-4BD9-8587-A4B17BFC1FFE}" type="slidenum">
              <a:rPr lang="el-GR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4881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Τίτλος, 2 Αντικείμενα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422400" y="19812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422400" y="41148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5532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E69CD425-90AC-46F4-A807-D63C39361973}" type="slidenum">
              <a:rPr lang="el-GR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8948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AD7F8-7425-4D14-823C-E6B181AD0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83F0-9095-4B43-92E7-A2B7026C4B4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5500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sz="quarter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1422400" y="1981200"/>
            <a:ext cx="4927600" cy="1981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6553200" y="1981200"/>
            <a:ext cx="4927600" cy="1981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1422400" y="4114800"/>
            <a:ext cx="4927600" cy="1981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6553200" y="4114800"/>
            <a:ext cx="4927600" cy="1981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34FE64-D055-4B5F-85FF-645FB9E82763}" type="slidenum">
              <a:rPr lang="el-GR" altLang="el-GR">
                <a:solidFill>
                  <a:prstClr val="black"/>
                </a:solidFill>
              </a:rPr>
              <a:pPr/>
              <a:t>‹#›</a:t>
            </a:fld>
            <a:endParaRPr lang="el-GR" alt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4140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0122-40AE-489F-ABDA-80E23DCF33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F9A88-A705-4016-97FF-A6197D760F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37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0122-40AE-489F-ABDA-80E23DCF33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F9A88-A705-4016-97FF-A6197D760F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3030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0122-40AE-489F-ABDA-80E23DCF33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F9A88-A705-4016-97FF-A6197D760F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745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A6DE-E056-4788-BAEA-F2F1111E3A09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1660-1E76-4BD4-A843-9441442A0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780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0122-40AE-489F-ABDA-80E23DCF33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F9A88-A705-4016-97FF-A6197D760F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6998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0122-40AE-489F-ABDA-80E23DCF33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F9A88-A705-4016-97FF-A6197D760F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2159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0122-40AE-489F-ABDA-80E23DCF33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F9A88-A705-4016-97FF-A6197D760F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1558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0122-40AE-489F-ABDA-80E23DCF33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F9A88-A705-4016-97FF-A6197D760F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9890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0122-40AE-489F-ABDA-80E23DCF33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F9A88-A705-4016-97FF-A6197D760F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6646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0122-40AE-489F-ABDA-80E23DCF33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F9A88-A705-4016-97FF-A6197D760F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4856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0122-40AE-489F-ABDA-80E23DCF33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F9A88-A705-4016-97FF-A6197D760F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0627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0122-40AE-489F-ABDA-80E23DCF33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F9A88-A705-4016-97FF-A6197D760F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46257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869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335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A6DE-E056-4788-BAEA-F2F1111E3A09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1660-1E76-4BD4-A843-9441442A0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38621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060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96752"/>
            <a:ext cx="53848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96752"/>
            <a:ext cx="53848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715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96753"/>
            <a:ext cx="5386917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196753"/>
            <a:ext cx="5389033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345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717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245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906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084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417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5532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09625-0E1F-44EB-839A-F14B7E7F9E9A}" type="slidenum">
              <a:rPr lang="el-G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863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/>
          </p:nvPr>
        </p:nvSpPr>
        <p:spPr>
          <a:xfrm>
            <a:off x="1422400" y="304800"/>
            <a:ext cx="10058400" cy="579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80CF56-0602-4B88-8ACD-6AD7B4560C40}" type="slidenum">
              <a:rPr lang="el-G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835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A6DE-E056-4788-BAEA-F2F1111E3A09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1660-1E76-4BD4-A843-9441442A0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77653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Τίτλος και Αντικείμενο επάνω από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1422400" y="1981200"/>
            <a:ext cx="100584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422400" y="4114800"/>
            <a:ext cx="100584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9F961-CD26-41E9-B2FE-967A9016789B}" type="slidenum">
              <a:rPr lang="el-G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67834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sz="quarter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1422400" y="19812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6553200" y="19812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1422400" y="41148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6553200" y="41148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D856F-F42A-4E9B-BDB0-971D74995D94}" type="slidenum">
              <a:rPr lang="el-G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5352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Τίτλος, 2 Αντικείμενα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1422400" y="19812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1422400" y="41148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half" idx="3"/>
          </p:nvPr>
        </p:nvSpPr>
        <p:spPr>
          <a:xfrm>
            <a:off x="65532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40226-D26C-4FD8-9EC8-99136E855CF0}" type="slidenum">
              <a:rPr lang="el-G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07737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A6DE-E056-4788-BAEA-F2F1111E3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1660-1E76-4BD4-A843-9441442A02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749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6A6DE-E056-4788-BAEA-F2F1111E3A09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51660-1E76-4BD4-A843-9441442A0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009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41C9F-A012-489D-A26A-738B9C7AD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64E2D-D774-4F9D-AA59-D872348528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845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96752"/>
            <a:ext cx="109728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57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30122-40AE-489F-ABDA-80E23DCF33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F9A88-A705-4016-97FF-A6197D760F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648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96752"/>
            <a:ext cx="109728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688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55E3B3-0445-4CFC-BED8-763D4409E61F}" type="slidenum">
              <a:rPr lang="el-GR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390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96752"/>
            <a:ext cx="109728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432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9.png"/><Relationship Id="rId7" Type="http://schemas.openxmlformats.org/officeDocument/2006/relationships/image" Target="../media/image4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Visual_angle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reativecommons.org/publicdomain/zero/1.0/deed.en" TargetMode="External"/><Relationship Id="rId4" Type="http://schemas.openxmlformats.org/officeDocument/2006/relationships/hyperlink" Target="https://en.wikipedia.org/wiki/en:Creative_Commons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Pentamirror" TargetMode="External"/><Relationship Id="rId3" Type="http://schemas.openxmlformats.org/officeDocument/2006/relationships/image" Target="../media/image64.png"/><Relationship Id="rId7" Type="http://schemas.openxmlformats.org/officeDocument/2006/relationships/hyperlink" Target="https://en.wikipedia.org/wiki/Pentaprism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Image_sensor" TargetMode="External"/><Relationship Id="rId5" Type="http://schemas.openxmlformats.org/officeDocument/2006/relationships/hyperlink" Target="https://en.wikipedia.org/wiki/Focal-plane_shutter" TargetMode="External"/><Relationship Id="rId10" Type="http://schemas.openxmlformats.org/officeDocument/2006/relationships/image" Target="../media/image65.png"/><Relationship Id="rId4" Type="http://schemas.openxmlformats.org/officeDocument/2006/relationships/hyperlink" Target="https://en.wikipedia.org/wiki/Camera_lens" TargetMode="External"/><Relationship Id="rId9" Type="http://schemas.openxmlformats.org/officeDocument/2006/relationships/hyperlink" Target="https://en.wikipedia.org/wiki/Viewfinder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0.png"/><Relationship Id="rId5" Type="http://schemas.openxmlformats.org/officeDocument/2006/relationships/image" Target="../media/image110.png"/><Relationship Id="rId4" Type="http://schemas.openxmlformats.org/officeDocument/2006/relationships/image" Target="../media/image10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83.png"/><Relationship Id="rId5" Type="http://schemas.openxmlformats.org/officeDocument/2006/relationships/image" Target="../media/image82.emf"/><Relationship Id="rId4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8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Photo_lenses_with_a_focal_length_and_angle.png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deed.en" TargetMode="External"/><Relationship Id="rId4" Type="http://schemas.openxmlformats.org/officeDocument/2006/relationships/hyperlink" Target="https://commons.wikimedia.org/w/index.php?title=User:MrSpyDoS&amp;action=edit&amp;redlink=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400" y="934743"/>
            <a:ext cx="6081364" cy="43277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53400" y="6179129"/>
            <a:ext cx="5479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prstClr val="black"/>
                </a:solidFill>
              </a:rPr>
              <a:t>Κ.Δ.Αλεξόπουλου, Δ.Ι.Μαρίνου, Γενική Φυσική – Τόμος Πέμπτος ΟΠΤΙΚΗ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979" y="5391772"/>
            <a:ext cx="3332767" cy="4456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38284" y="327273"/>
            <a:ext cx="93499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>
                <a:solidFill>
                  <a:prstClr val="black"/>
                </a:solidFill>
              </a:rPr>
              <a:t>ΓΩΝΙΑ ΟΡΑΣΕΩΣ – ΟΠΤΙΚΟ ΠΕΔΙΟ – ΓΩΝΙΑΚΟ ΑΝΟΙΓΜΑ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195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6186" y="780287"/>
            <a:ext cx="4188775" cy="5040313"/>
          </a:xfrm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 descr="Photography Cheat Sheet: what your camera captures at every lens' focal length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2081" y="7002"/>
            <a:ext cx="5041617" cy="685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37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6" name="Rectangle 4"/>
          <p:cNvSpPr>
            <a:spLocks noGrp="1" noChangeArrowheads="1"/>
          </p:cNvSpPr>
          <p:nvPr>
            <p:ph type="title"/>
          </p:nvPr>
        </p:nvSpPr>
        <p:spPr>
          <a:xfrm>
            <a:off x="702320" y="-11003"/>
            <a:ext cx="7775222" cy="701731"/>
          </a:xfr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l-GR" dirty="0" smtClean="0"/>
              <a:t>Εστιακή απόσταση –</a:t>
            </a:r>
            <a:r>
              <a:rPr lang="en-US" dirty="0" smtClean="0"/>
              <a:t> FOV</a:t>
            </a:r>
            <a:endParaRPr lang="el-GR" dirty="0" smtClean="0"/>
          </a:p>
        </p:txBody>
      </p:sp>
      <p:pic>
        <p:nvPicPr>
          <p:cNvPr id="43012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063" y="780339"/>
            <a:ext cx="6879940" cy="5486400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4997" name="Rectangle 5"/>
              <p:cNvSpPr>
                <a:spLocks noGrp="1" noChangeArrowheads="1"/>
              </p:cNvSpPr>
              <p:nvPr>
                <p:ph type="body" sz="half" idx="4294967295"/>
              </p:nvPr>
            </p:nvSpPr>
            <p:spPr>
              <a:xfrm>
                <a:off x="135468" y="1125085"/>
                <a:ext cx="5528106" cy="4797425"/>
              </a:xfrm>
            </p:spPr>
            <p:txBody>
              <a:bodyPr>
                <a:normAutofit fontScale="62500" lnSpcReduction="20000"/>
              </a:bodyPr>
              <a:lstStyle/>
              <a:p>
                <a:pPr marL="0" indent="0">
                  <a:lnSpc>
                    <a:spcPct val="170000"/>
                  </a:lnSpc>
                  <a:buNone/>
                  <a:defRPr/>
                </a:pPr>
                <a:r>
                  <a:rPr lang="en-US" dirty="0" smtClean="0"/>
                  <a:t>FOV:  </a:t>
                </a:r>
                <a14:m>
                  <m:oMath xmlns:m="http://schemas.openxmlformats.org/officeDocument/2006/math">
                    <m:r>
                      <a:rPr lang="el-GR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l-GR" i="1">
                        <a:latin typeface="Cambria Math" panose="02040503050406030204" pitchFamily="18" charset="0"/>
                      </a:rPr>
                      <m:t>=2 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𝜏𝜊𝜉𝜀𝜑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den>
                        </m:f>
                      </m:e>
                    </m:d>
                  </m:oMath>
                </a14:m>
                <a:endParaRPr lang="el-GR" dirty="0" smtClean="0"/>
              </a:p>
              <a:p>
                <a:pPr marL="0" indent="0">
                  <a:lnSpc>
                    <a:spcPct val="170000"/>
                  </a:lnSpc>
                  <a:buNone/>
                  <a:defRPr/>
                </a:pPr>
                <a:r>
                  <a:rPr lang="el-GR" dirty="0" smtClean="0"/>
                  <a:t>Άρα: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den>
                    </m:f>
                    <m:r>
                      <a:rPr lang="el-G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𝑡𝑎𝑛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l-GR" dirty="0" smtClean="0"/>
              </a:p>
              <a:p>
                <a:pPr marL="0" indent="0">
                  <a:lnSpc>
                    <a:spcPct val="170000"/>
                  </a:lnSpc>
                  <a:buNone/>
                  <a:defRPr/>
                </a:pPr>
                <a:r>
                  <a:rPr lang="el-GR" dirty="0" smtClean="0"/>
                  <a:t>Για φωτοευαίσθητη επιφάνεια με διάσταση </a:t>
                </a:r>
                <a:r>
                  <a:rPr lang="en-US" dirty="0" smtClean="0"/>
                  <a:t>(</a:t>
                </a:r>
                <a:r>
                  <a:rPr lang="el-GR" dirty="0" smtClean="0"/>
                  <a:t>24</a:t>
                </a:r>
                <a:r>
                  <a:rPr lang="en-US" dirty="0" smtClean="0"/>
                  <a:t>x36)mm </a:t>
                </a:r>
                <a:r>
                  <a:rPr lang="el-GR" dirty="0" smtClean="0"/>
                  <a:t>είναι:</a:t>
                </a:r>
              </a:p>
              <a:p>
                <a:pPr marL="0" indent="0">
                  <a:lnSpc>
                    <a:spcPct val="170000"/>
                  </a:lnSpc>
                  <a:buNone/>
                  <a:defRPr/>
                </a:pPr>
                <a:r>
                  <a:rPr lang="en-US" dirty="0" smtClean="0">
                    <a:cs typeface="Arial" panose="020B0604020202020204" pitchFamily="34" charset="0"/>
                  </a:rPr>
                  <a:t>d</a:t>
                </a:r>
                <a:r>
                  <a:rPr lang="el-GR" dirty="0" smtClean="0">
                    <a:cs typeface="Arial" panose="020B0604020202020204" pitchFamily="34" charset="0"/>
                  </a:rPr>
                  <a:t> </a:t>
                </a:r>
                <a:r>
                  <a:rPr lang="el-GR" dirty="0">
                    <a:cs typeface="Arial" panose="020B0604020202020204" pitchFamily="34" charset="0"/>
                  </a:rPr>
                  <a:t>~ </a:t>
                </a:r>
                <a:r>
                  <a:rPr lang="en-US" dirty="0">
                    <a:cs typeface="Arial" panose="020B0604020202020204" pitchFamily="34" charset="0"/>
                  </a:rPr>
                  <a:t>43 mm</a:t>
                </a:r>
                <a:r>
                  <a:rPr lang="en-US" dirty="0"/>
                  <a:t> </a:t>
                </a:r>
                <a:r>
                  <a:rPr lang="en-US" dirty="0" smtClean="0">
                    <a:cs typeface="Arial" panose="020B0604020202020204" pitchFamily="34" charset="0"/>
                  </a:rPr>
                  <a:t>→</a:t>
                </a:r>
                <a:r>
                  <a:rPr lang="el-GR" dirty="0" smtClean="0">
                    <a:cs typeface="Arial" panose="020B0604020202020204" pitchFamily="34" charset="0"/>
                  </a:rPr>
                  <a:t> </a:t>
                </a:r>
                <a:r>
                  <a:rPr lang="en-US" dirty="0" smtClean="0">
                    <a:cs typeface="Arial" panose="020B0604020202020204" pitchFamily="34" charset="0"/>
                  </a:rPr>
                  <a:t>d/2 =21.6 mm</a:t>
                </a:r>
                <a:endParaRPr lang="en-US" dirty="0"/>
              </a:p>
              <a:p>
                <a:pPr marL="0" indent="0">
                  <a:lnSpc>
                    <a:spcPct val="170000"/>
                  </a:lnSpc>
                  <a:buNone/>
                  <a:defRPr/>
                </a:pPr>
                <a:r>
                  <a:rPr lang="el-GR" dirty="0" smtClean="0"/>
                  <a:t> Άρα </a:t>
                </a:r>
                <a14:m>
                  <m:oMath xmlns:m="http://schemas.openxmlformats.org/officeDocument/2006/math">
                    <m:r>
                      <a:rPr lang="el-GR" sz="3800" b="0" i="1" smtClean="0">
                        <a:latin typeface="Cambria Math" panose="02040503050406030204" pitchFamily="18" charset="0"/>
                      </a:rPr>
                      <m:t>𝜀𝜑</m:t>
                    </m:r>
                    <m:f>
                      <m:fPr>
                        <m:ctrlPr>
                          <a:rPr lang="en-US" sz="3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sz="3800" i="1">
                            <a:latin typeface="Cambria Math" panose="02040503050406030204" pitchFamily="18" charset="0"/>
                          </a:rPr>
                          <m:t>𝛼</m:t>
                        </m:r>
                      </m:num>
                      <m:den>
                        <m:r>
                          <a:rPr lang="en-US" sz="38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21.6</m:t>
                        </m:r>
                      </m:num>
                      <m:den>
                        <m:r>
                          <a:rPr lang="en-US" sz="3800" i="1">
                            <a:latin typeface="Cambria Math" panose="02040503050406030204" pitchFamily="18" charset="0"/>
                          </a:rPr>
                          <m:t>𝑓</m:t>
                        </m:r>
                      </m:den>
                    </m:f>
                    <m:r>
                      <a:rPr lang="en-US" sz="3800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el-GR" sz="3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800" i="1">
                            <a:latin typeface="Cambria Math" panose="02040503050406030204" pitchFamily="18" charset="0"/>
                          </a:rPr>
                          <m:t>21.6</m:t>
                        </m:r>
                      </m:num>
                      <m:den>
                        <m:r>
                          <a:rPr lang="el-GR" sz="3800" b="0" i="1" smtClean="0">
                            <a:latin typeface="Cambria Math" panose="02040503050406030204" pitchFamily="18" charset="0"/>
                          </a:rPr>
                          <m:t>𝜀𝜑</m:t>
                        </m:r>
                        <m:f>
                          <m:fPr>
                            <m:ctrlPr>
                              <a:rPr lang="en-US" sz="3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l-GR" sz="38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num>
                          <m:den>
                            <m:r>
                              <a:rPr lang="en-US" sz="3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den>
                    </m:f>
                  </m:oMath>
                </a14:m>
                <a:endParaRPr lang="en-US" dirty="0" smtClean="0"/>
              </a:p>
              <a:p>
                <a:pPr marL="0" indent="0">
                  <a:lnSpc>
                    <a:spcPct val="170000"/>
                  </a:lnSpc>
                  <a:buNone/>
                  <a:defRPr/>
                </a:pPr>
                <a:r>
                  <a:rPr lang="el-GR" dirty="0" smtClean="0"/>
                  <a:t>όπου </a:t>
                </a:r>
                <a:r>
                  <a:rPr lang="en-US" dirty="0" smtClean="0"/>
                  <a:t>f</a:t>
                </a:r>
                <a:r>
                  <a:rPr lang="el-GR" dirty="0" smtClean="0"/>
                  <a:t> </a:t>
                </a:r>
                <a:r>
                  <a:rPr lang="el-GR" dirty="0"/>
                  <a:t>: εστιακή απόσταση (</a:t>
                </a:r>
                <a:r>
                  <a:rPr lang="en-US" dirty="0"/>
                  <a:t> </a:t>
                </a:r>
                <a:r>
                  <a:rPr lang="el-GR" dirty="0"/>
                  <a:t>σε </a:t>
                </a:r>
                <a:r>
                  <a:rPr lang="en-US" dirty="0"/>
                  <a:t>mm)</a:t>
                </a:r>
                <a:r>
                  <a:rPr lang="el-GR" dirty="0"/>
                  <a:t>.</a:t>
                </a:r>
              </a:p>
            </p:txBody>
          </p:sp>
        </mc:Choice>
        <mc:Fallback>
          <p:sp>
            <p:nvSpPr>
              <p:cNvPr id="84997" name="Rectangl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4294967295"/>
              </p:nvPr>
            </p:nvSpPr>
            <p:spPr>
              <a:xfrm>
                <a:off x="135468" y="1125085"/>
                <a:ext cx="5528106" cy="4797425"/>
              </a:xfrm>
              <a:blipFill rotWithShape="0">
                <a:blip r:embed="rId3"/>
                <a:stretch>
                  <a:fillRect l="-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343394" y="5768622"/>
            <a:ext cx="238207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0" rIns="0" bIns="0" rtlCol="0">
            <a:spAutoFit/>
          </a:bodyPr>
          <a:lstStyle/>
          <a:p>
            <a:r>
              <a:rPr lang="el-GR" sz="2000" dirty="0" smtClean="0">
                <a:solidFill>
                  <a:srgbClr val="535CDF"/>
                </a:solidFill>
              </a:rPr>
              <a:t>α</a:t>
            </a:r>
            <a:endParaRPr lang="en-US" sz="2000" dirty="0">
              <a:solidFill>
                <a:srgbClr val="535CDF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4225473" y="4699258"/>
            <a:ext cx="914400" cy="242710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83402" y="4296870"/>
            <a:ext cx="1517923" cy="1047487"/>
          </a:xfrm>
          <a:prstGeom prst="ellipse">
            <a:avLst/>
          </a:prstGeom>
          <a:noFill/>
          <a:ln w="254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43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0/08/Numerical_aperture_for_a_lens.svg/250px-Numerical_aperture_for_a_len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068" y="954721"/>
            <a:ext cx="4998360" cy="3958701"/>
          </a:xfrm>
          <a:prstGeom prst="rect">
            <a:avLst/>
          </a:prstGeom>
          <a:solidFill>
            <a:schemeClr val="bg1">
              <a:lumMod val="75000"/>
              <a:alpha val="42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1477324" y="3788453"/>
                <a:ext cx="2960619" cy="922176"/>
              </a:xfrm>
              <a:prstGeom prst="rect">
                <a:avLst/>
              </a:prstGeom>
              <a:ln w="31750">
                <a:prstDash val="sysDash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l-GR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l-GR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=2∙</m:t>
                      </m:r>
                      <m:r>
                        <a:rPr lang="el-GR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𝜏𝜊𝜉𝜀𝜑</m:t>
                      </m:r>
                      <m:d>
                        <m:d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num>
                            <m:den>
                              <m: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7324" y="3788453"/>
                <a:ext cx="2960619" cy="92217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31750"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7520211" y="5164480"/>
            <a:ext cx="46717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By </a:t>
            </a:r>
            <a:r>
              <a:rPr lang="en-US" sz="1200" dirty="0" err="1">
                <a:solidFill>
                  <a:prstClr val="black"/>
                </a:solidFill>
              </a:rPr>
              <a:t>Moxfyre</a:t>
            </a:r>
            <a:r>
              <a:rPr lang="en-US" sz="1200" dirty="0">
                <a:solidFill>
                  <a:prstClr val="black"/>
                </a:solidFill>
              </a:rPr>
              <a:t> at English Wikipedia - Transferred from </a:t>
            </a:r>
            <a:r>
              <a:rPr lang="en-US" sz="1200" dirty="0" err="1">
                <a:solidFill>
                  <a:prstClr val="black"/>
                </a:solidFill>
              </a:rPr>
              <a:t>en.wikipedia</a:t>
            </a:r>
            <a:r>
              <a:rPr lang="en-US" sz="1200" dirty="0">
                <a:solidFill>
                  <a:prstClr val="black"/>
                </a:solidFill>
              </a:rPr>
              <a:t> to Commons by </a:t>
            </a:r>
            <a:r>
              <a:rPr lang="en-US" sz="1200" dirty="0" err="1">
                <a:solidFill>
                  <a:prstClr val="black"/>
                </a:solidFill>
              </a:rPr>
              <a:t>Moxfyre</a:t>
            </a:r>
            <a:r>
              <a:rPr lang="en-US" sz="1200" dirty="0">
                <a:solidFill>
                  <a:prstClr val="black"/>
                </a:solidFill>
              </a:rPr>
              <a:t>., Public Domain, https://commons.wikimedia.org/w/index.php?curid=6545240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11464" y="-5280"/>
            <a:ext cx="4095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 smtClean="0">
                <a:solidFill>
                  <a:prstClr val="black"/>
                </a:solidFill>
              </a:rPr>
              <a:t>Γωνιακό Άνοιγμα 2θ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524" y="847584"/>
            <a:ext cx="68249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solidFill>
                  <a:prstClr val="black"/>
                </a:solidFill>
              </a:rPr>
              <a:t>Η </a:t>
            </a:r>
            <a:r>
              <a:rPr lang="en-US" sz="2400" dirty="0" smtClean="0">
                <a:solidFill>
                  <a:prstClr val="black"/>
                </a:solidFill>
              </a:rPr>
              <a:t>max </a:t>
            </a:r>
            <a:r>
              <a:rPr lang="el-GR" sz="2400" dirty="0" smtClean="0">
                <a:solidFill>
                  <a:prstClr val="black"/>
                </a:solidFill>
              </a:rPr>
              <a:t>γωνία που σχηματίζουν οι ακτίνες από ένα φωτεινό σημείο </a:t>
            </a:r>
            <a:r>
              <a:rPr lang="en-US" sz="2400" dirty="0" smtClean="0">
                <a:solidFill>
                  <a:prstClr val="black"/>
                </a:solidFill>
              </a:rPr>
              <a:t>(F)</a:t>
            </a:r>
            <a:r>
              <a:rPr lang="el-GR" sz="2400" dirty="0" smtClean="0">
                <a:solidFill>
                  <a:prstClr val="black"/>
                </a:solidFill>
              </a:rPr>
              <a:t> που </a:t>
            </a:r>
            <a:r>
              <a:rPr lang="el-GR" sz="2400" dirty="0">
                <a:solidFill>
                  <a:prstClr val="black"/>
                </a:solidFill>
              </a:rPr>
              <a:t>εισέρχονται στο οπτικό σύστημα</a:t>
            </a:r>
            <a:r>
              <a:rPr lang="el-GR" sz="2400" dirty="0" smtClean="0">
                <a:solidFill>
                  <a:prstClr val="black"/>
                </a:solidFill>
              </a:rPr>
              <a:t> και συντελούν στο σχηματισμό ειδώλου.</a:t>
            </a:r>
            <a:endParaRPr lang="en-US" sz="2400" dirty="0" smtClean="0">
              <a:solidFill>
                <a:prstClr val="black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dirty="0" smtClean="0">
                <a:solidFill>
                  <a:prstClr val="black"/>
                </a:solidFill>
              </a:rPr>
              <a:t>Καθορίζει τη </a:t>
            </a:r>
            <a:r>
              <a:rPr lang="el-GR" sz="2400" b="1" u="sng" dirty="0" smtClean="0">
                <a:solidFill>
                  <a:prstClr val="black"/>
                </a:solidFill>
              </a:rPr>
              <a:t>φωτεινή ροή </a:t>
            </a:r>
            <a:r>
              <a:rPr lang="el-GR" sz="2400" dirty="0" smtClean="0">
                <a:solidFill>
                  <a:prstClr val="black"/>
                </a:solidFill>
              </a:rPr>
              <a:t>που εισέρχεται στη διάταξη (</a:t>
            </a:r>
            <a:r>
              <a:rPr lang="el-GR" sz="2400" b="1" dirty="0">
                <a:solidFill>
                  <a:prstClr val="black"/>
                </a:solidFill>
              </a:rPr>
              <a:t>φωτεινότητα </a:t>
            </a:r>
            <a:r>
              <a:rPr lang="el-GR" sz="2400" b="1" dirty="0" smtClean="0">
                <a:solidFill>
                  <a:prstClr val="black"/>
                </a:solidFill>
              </a:rPr>
              <a:t>ειδώλου</a:t>
            </a:r>
            <a:r>
              <a:rPr lang="el-GR" sz="2400" dirty="0" smtClean="0">
                <a:solidFill>
                  <a:prstClr val="black"/>
                </a:solidFill>
              </a:rPr>
              <a:t>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dirty="0" smtClean="0">
                <a:solidFill>
                  <a:prstClr val="black"/>
                </a:solidFill>
              </a:rPr>
              <a:t>Εξαρτάται από τη</a:t>
            </a:r>
            <a:r>
              <a:rPr lang="en-US" sz="2400" dirty="0" smtClean="0">
                <a:solidFill>
                  <a:srgbClr val="4472C4">
                    <a:lumMod val="75000"/>
                  </a:srgbClr>
                </a:solidFill>
              </a:rPr>
              <a:t>  </a:t>
            </a:r>
            <a:r>
              <a:rPr lang="el-GR" sz="2400" dirty="0" smtClean="0">
                <a:solidFill>
                  <a:srgbClr val="4472C4">
                    <a:lumMod val="75000"/>
                  </a:srgbClr>
                </a:solidFill>
              </a:rPr>
              <a:t>διάμετρο της οπής (διάφραγμα)</a:t>
            </a:r>
            <a:endParaRPr lang="en-US" sz="2400" dirty="0">
              <a:solidFill>
                <a:srgbClr val="4472C4">
                  <a:lumMod val="75000"/>
                </a:srgb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3746" y="4918880"/>
            <a:ext cx="24871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 smtClean="0">
                <a:solidFill>
                  <a:prstClr val="black"/>
                </a:solidFill>
              </a:rPr>
              <a:t>Για μικρή γωνία θ: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430658" y="5567014"/>
                <a:ext cx="248978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𝜀𝜑</m:t>
                      </m:r>
                      <m:d>
                        <m:dPr>
                          <m:ctrlP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num>
                            <m:den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den>
                          </m:f>
                        </m:e>
                      </m:d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d>
                        <m:dPr>
                          <m:ctrlP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num>
                            <m:den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den>
                          </m:f>
                        </m:e>
                      </m:d>
                      <m:r>
                        <a:rPr lang="el-GR" sz="2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l-GR" sz="2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658" y="5567014"/>
                <a:ext cx="2489784" cy="78386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3350545" y="5487645"/>
                <a:ext cx="2142831" cy="1025537"/>
              </a:xfrm>
              <a:prstGeom prst="rect">
                <a:avLst/>
              </a:prstGeom>
              <a:ln w="34925">
                <a:solidFill>
                  <a:srgbClr val="FFC000"/>
                </a:solidFill>
                <a:prstDash val="sysDot"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4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l-GR" sz="24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  <m:r>
                        <a:rPr lang="el-GR" sz="24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l-GR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>
                            <m:fPr>
                              <m:type m:val="skw"/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≠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0545" y="5487645"/>
                <a:ext cx="2142831" cy="102553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34925">
                <a:solidFill>
                  <a:srgbClr val="FFC000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773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0/08/Numerical_aperture_for_a_lens.svg/250px-Numerical_aperture_for_a_len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97" y="887771"/>
            <a:ext cx="4998360" cy="3958701"/>
          </a:xfrm>
          <a:prstGeom prst="rect">
            <a:avLst/>
          </a:prstGeom>
          <a:solidFill>
            <a:schemeClr val="bg1">
              <a:lumMod val="75000"/>
              <a:alpha val="42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1028" name="Picture 4" descr="https://upload.wikimedia.org/wikipedia/commons/thumb/4/4c/Numerical_aperture.svg/220px-Numerical_aperture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9826" y="2414836"/>
            <a:ext cx="2095500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6121198" y="812196"/>
                <a:ext cx="2960619" cy="922176"/>
              </a:xfrm>
              <a:prstGeom prst="rect">
                <a:avLst/>
              </a:prstGeom>
              <a:ln w="31750">
                <a:prstDash val="sysDash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l-GR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l-GR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=2∙</m:t>
                      </m:r>
                      <m:r>
                        <a:rPr lang="el-GR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𝜏𝜊𝜉𝜀𝜑</m:t>
                      </m:r>
                      <m:d>
                        <m:d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num>
                            <m:den>
                              <m: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1198" y="812196"/>
                <a:ext cx="2960619" cy="92217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31750"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368297" y="4962888"/>
            <a:ext cx="46717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By </a:t>
            </a:r>
            <a:r>
              <a:rPr lang="en-US" sz="1200" dirty="0" err="1">
                <a:solidFill>
                  <a:prstClr val="black"/>
                </a:solidFill>
              </a:rPr>
              <a:t>Moxfyre</a:t>
            </a:r>
            <a:r>
              <a:rPr lang="en-US" sz="1200" dirty="0">
                <a:solidFill>
                  <a:prstClr val="black"/>
                </a:solidFill>
              </a:rPr>
              <a:t> at English Wikipedia - Transferred from </a:t>
            </a:r>
            <a:r>
              <a:rPr lang="en-US" sz="1200" dirty="0" err="1">
                <a:solidFill>
                  <a:prstClr val="black"/>
                </a:solidFill>
              </a:rPr>
              <a:t>en.wikipedia</a:t>
            </a:r>
            <a:r>
              <a:rPr lang="en-US" sz="1200" dirty="0">
                <a:solidFill>
                  <a:prstClr val="black"/>
                </a:solidFill>
              </a:rPr>
              <a:t> to Commons by </a:t>
            </a:r>
            <a:r>
              <a:rPr lang="en-US" sz="1200" dirty="0" err="1">
                <a:solidFill>
                  <a:prstClr val="black"/>
                </a:solidFill>
              </a:rPr>
              <a:t>Moxfyre</a:t>
            </a:r>
            <a:r>
              <a:rPr lang="en-US" sz="1200" dirty="0">
                <a:solidFill>
                  <a:prstClr val="black"/>
                </a:solidFill>
              </a:rPr>
              <a:t>., Public Domain, https://commons.wikimedia.org/w/index.php?curid=6545240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50381" y="192233"/>
            <a:ext cx="3144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b="1" dirty="0" smtClean="0">
                <a:solidFill>
                  <a:prstClr val="black"/>
                </a:solidFill>
              </a:rPr>
              <a:t>γωνιακό άνοιγμα 2θ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67229" y="2691359"/>
            <a:ext cx="3743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b="1" dirty="0" smtClean="0">
                <a:solidFill>
                  <a:prstClr val="black"/>
                </a:solidFill>
              </a:rPr>
              <a:t>αριθμητικό άνοιγμα</a:t>
            </a:r>
            <a:r>
              <a:rPr lang="en-US" sz="2400" b="1" dirty="0" smtClean="0">
                <a:solidFill>
                  <a:prstClr val="black"/>
                </a:solidFill>
              </a:rPr>
              <a:t> N.A.</a:t>
            </a:r>
            <a:endParaRPr lang="en-US" sz="2400" b="1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6121198" y="3547695"/>
                <a:ext cx="2754087" cy="461665"/>
              </a:xfrm>
              <a:prstGeom prst="rect">
                <a:avLst/>
              </a:prstGeom>
              <a:ln w="28575">
                <a:prstDash val="sysDash"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𝜨</m:t>
                      </m:r>
                      <m:r>
                        <a:rPr lang="el-GR" sz="2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l-GR" sz="2400" b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𝚨</m:t>
                      </m:r>
                      <m:r>
                        <a:rPr lang="el-GR" sz="2400" b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l-GR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𝑠𝑖𝑛</m:t>
                      </m:r>
                      <m:r>
                        <a:rPr lang="el-GR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1198" y="3547695"/>
                <a:ext cx="2754087" cy="46166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28575"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6058489" y="4404031"/>
                <a:ext cx="2020874" cy="8485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en-US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≅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8489" y="4404031"/>
                <a:ext cx="2020874" cy="84850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5463262" y="5609219"/>
                <a:ext cx="3211328" cy="7920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</m:den>
                      </m:f>
                      <m:r>
                        <a:rPr lang="en-US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  <m:r>
                        <a:rPr lang="en-US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3262" y="5609219"/>
                <a:ext cx="3211328" cy="79207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2" descr="https://www.microscopyu.com/articles/formulas/images/numericalaperturefigure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75285" y="4546564"/>
            <a:ext cx="3101928" cy="176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24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660540" y="282248"/>
                <a:ext cx="9686611" cy="33847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l-GR" sz="2800" dirty="0" smtClean="0">
                    <a:solidFill>
                      <a:srgbClr val="C00000"/>
                    </a:solidFill>
                  </a:rPr>
                  <a:t>Χαρακτηριστικά μεγέθη στους φακούς: 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l-GR" sz="2400" dirty="0" smtClean="0">
                    <a:solidFill>
                      <a:prstClr val="black"/>
                    </a:solidFill>
                  </a:rPr>
                  <a:t>Εστιακή απόσταση   </a:t>
                </a:r>
                <a:r>
                  <a:rPr lang="en-US" sz="2800" i="1" dirty="0" smtClean="0">
                    <a:solidFill>
                      <a:prstClr val="black"/>
                    </a:solidFill>
                  </a:rPr>
                  <a:t>f</a:t>
                </a:r>
                <a:endParaRPr lang="en-US" sz="2400" i="1" dirty="0" smtClean="0">
                  <a:solidFill>
                    <a:prstClr val="black"/>
                  </a:solidFill>
                </a:endParaRP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l-GR" sz="2400" dirty="0" smtClean="0">
                    <a:solidFill>
                      <a:prstClr val="black"/>
                    </a:solidFill>
                  </a:rPr>
                  <a:t>Οπτική ισχύς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sz="28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solidFill>
                      <a:prstClr val="black"/>
                    </a:solidFill>
                  </a:rPr>
                  <a:t>:</a:t>
                </a:r>
                <a:r>
                  <a:rPr lang="el-GR" sz="2400" dirty="0" smtClean="0">
                    <a:solidFill>
                      <a:prstClr val="black"/>
                    </a:solidFill>
                  </a:rPr>
                  <a:t>  	 	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den>
                    </m:f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solidFill>
                      <a:prstClr val="black"/>
                    </a:solidFill>
                  </a:rPr>
                  <a:t>  [</a:t>
                </a:r>
                <a:r>
                  <a:rPr lang="el-GR" sz="2400" dirty="0" smtClean="0">
                    <a:solidFill>
                      <a:prstClr val="black"/>
                    </a:solidFill>
                  </a:rPr>
                  <a:t>μονάδα </a:t>
                </a:r>
                <a:r>
                  <a:rPr lang="en-US" sz="2400" dirty="0" smtClean="0">
                    <a:solidFill>
                      <a:prstClr val="black"/>
                    </a:solidFill>
                  </a:rPr>
                  <a:t>1Dpt=1/1m]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l-GR" sz="2400" dirty="0" smtClean="0">
                    <a:solidFill>
                      <a:prstClr val="black"/>
                    </a:solidFill>
                  </a:rPr>
                  <a:t>Εγκάρσια Γραμμική Μεγέθυνση </a:t>
                </a:r>
                <a14:m>
                  <m:oMath xmlns:m="http://schemas.openxmlformats.org/officeDocument/2006/math">
                    <m:r>
                      <a:rPr lang="el-GR" sz="28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2400" dirty="0" smtClean="0">
                    <a:solidFill>
                      <a:prstClr val="black"/>
                    </a:solidFill>
                  </a:rPr>
                  <a:t>:	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den>
                    </m:f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=− </m:t>
                    </m:r>
                    <m:f>
                      <m:f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den>
                    </m:f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540" y="282248"/>
                <a:ext cx="9686611" cy="3384709"/>
              </a:xfrm>
              <a:prstGeom prst="rect">
                <a:avLst/>
              </a:prstGeom>
              <a:blipFill rotWithShape="0">
                <a:blip r:embed="rId2"/>
                <a:stretch>
                  <a:fillRect l="-1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 flipH="1">
                <a:off x="660540" y="3899457"/>
                <a:ext cx="6546000" cy="247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800" dirty="0" smtClean="0">
                    <a:solidFill>
                      <a:srgbClr val="0070C0"/>
                    </a:solidFill>
                  </a:rPr>
                  <a:t>Σχέσεις προσδιορισμού θέσης ειδώλου:</a:t>
                </a:r>
              </a:p>
              <a:p>
                <a:endParaRPr lang="el-GR" sz="2800" dirty="0">
                  <a:solidFill>
                    <a:prstClr val="black"/>
                  </a:solidFill>
                </a:endParaRPr>
              </a:p>
              <a:p>
                <a:r>
                  <a:rPr lang="en-US" sz="2800" dirty="0" smtClean="0">
                    <a:solidFill>
                      <a:srgbClr val="FFC000">
                        <a:lumMod val="75000"/>
                      </a:srgb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Gauss:</a:t>
                </a:r>
                <a:r>
                  <a:rPr lang="en-US" sz="2800" dirty="0" smtClean="0">
                    <a:solidFill>
                      <a:prstClr val="black"/>
                    </a:solidFill>
                  </a:rPr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den>
                    </m:f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l-GR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΄</m:t>
                        </m:r>
                      </m:den>
                    </m:f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dirty="0">
                  <a:solidFill>
                    <a:prstClr val="black"/>
                  </a:solidFill>
                </a:endParaRPr>
              </a:p>
              <a:p>
                <a:r>
                  <a:rPr lang="en-US" sz="2800" dirty="0" smtClean="0">
                    <a:solidFill>
                      <a:prstClr val="black"/>
                    </a:solidFill>
                  </a:rPr>
                  <a:t> </a:t>
                </a:r>
                <a:endParaRPr lang="en-US" sz="2800" dirty="0">
                  <a:solidFill>
                    <a:prstClr val="black"/>
                  </a:solidFill>
                </a:endParaRPr>
              </a:p>
              <a:p>
                <a:r>
                  <a:rPr lang="en-US" sz="2800" dirty="0" smtClean="0">
                    <a:solidFill>
                      <a:srgbClr val="D3494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Newton:</a:t>
                </a:r>
                <a:r>
                  <a:rPr lang="en-US" sz="2800" dirty="0" smtClean="0">
                    <a:solidFill>
                      <a:prstClr val="black"/>
                    </a:solidFill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sSub>
                      <m:sSub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60540" y="3899457"/>
                <a:ext cx="6546000" cy="2475165"/>
              </a:xfrm>
              <a:prstGeom prst="rect">
                <a:avLst/>
              </a:prstGeom>
              <a:blipFill rotWithShape="0">
                <a:blip r:embed="rId3"/>
                <a:stretch>
                  <a:fillRect l="-1955" t="-2463" b="-7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478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/>
          <p:cNvSpPr txBox="1"/>
          <p:nvPr/>
        </p:nvSpPr>
        <p:spPr>
          <a:xfrm>
            <a:off x="6864594" y="2669343"/>
            <a:ext cx="473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solidFill>
                  <a:srgbClr val="FF0000"/>
                </a:solidFill>
              </a:rPr>
              <a:t>Ε΄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5748283" y="1727910"/>
            <a:ext cx="152400" cy="27432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Down Arrow 6"/>
          <p:cNvSpPr/>
          <p:nvPr/>
        </p:nvSpPr>
        <p:spPr>
          <a:xfrm flipV="1">
            <a:off x="3016288" y="2623260"/>
            <a:ext cx="277465" cy="493776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7151432" y="3074109"/>
            <a:ext cx="64008" cy="64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Down Arrow 19"/>
          <p:cNvSpPr/>
          <p:nvPr/>
        </p:nvSpPr>
        <p:spPr>
          <a:xfrm>
            <a:off x="8732782" y="3108654"/>
            <a:ext cx="203200" cy="530352"/>
          </a:xfrm>
          <a:prstGeom prst="down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5819514" y="2618370"/>
            <a:ext cx="3138835" cy="1090847"/>
            <a:chOff x="4293110" y="1119060"/>
            <a:chExt cx="3138835" cy="109084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4293110" y="1119060"/>
              <a:ext cx="3138835" cy="1090847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4686300" y="1263650"/>
              <a:ext cx="546100" cy="184150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3168381" y="2620082"/>
            <a:ext cx="2653102" cy="0"/>
            <a:chOff x="3168381" y="3343109"/>
            <a:chExt cx="2653102" cy="0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3168381" y="3343109"/>
              <a:ext cx="2653102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3686249" y="3343109"/>
              <a:ext cx="445770" cy="0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/>
          <p:cNvGrpSpPr/>
          <p:nvPr/>
        </p:nvGrpSpPr>
        <p:grpSpPr>
          <a:xfrm>
            <a:off x="3167821" y="2630575"/>
            <a:ext cx="5973514" cy="1090847"/>
            <a:chOff x="2482390" y="1123950"/>
            <a:chExt cx="5973514" cy="1090847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2482390" y="1123950"/>
              <a:ext cx="5973514" cy="1090847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5354731" y="1649376"/>
              <a:ext cx="698500" cy="126082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2905873" y="1203299"/>
              <a:ext cx="546210" cy="97922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3167031" y="2640669"/>
            <a:ext cx="2664680" cy="1003608"/>
            <a:chOff x="3141476" y="3345542"/>
            <a:chExt cx="2664680" cy="1003608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3141476" y="3345542"/>
              <a:ext cx="2664680" cy="1003608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3426270" y="3443964"/>
              <a:ext cx="659599" cy="251792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2000255" y="2980538"/>
            <a:ext cx="8331200" cy="523220"/>
            <a:chOff x="508000" y="1477183"/>
            <a:chExt cx="8331200" cy="52322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508000" y="1600200"/>
              <a:ext cx="8331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2901950" y="1581149"/>
              <a:ext cx="64008" cy="640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582740" y="1477183"/>
              <a:ext cx="3593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800" dirty="0" smtClean="0">
                  <a:solidFill>
                    <a:srgbClr val="FF0000"/>
                  </a:solidFill>
                </a:rPr>
                <a:t>Ε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826631" y="3646676"/>
            <a:ext cx="3263900" cy="19050"/>
            <a:chOff x="4273550" y="2127559"/>
            <a:chExt cx="3263900" cy="19050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4273550" y="2127559"/>
              <a:ext cx="3263900" cy="1905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4533900" y="2127559"/>
              <a:ext cx="698500" cy="0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/>
          <p:cNvGrpSpPr/>
          <p:nvPr/>
        </p:nvGrpSpPr>
        <p:grpSpPr>
          <a:xfrm>
            <a:off x="4366681" y="2359371"/>
            <a:ext cx="330348" cy="400110"/>
            <a:chOff x="2901950" y="3809633"/>
            <a:chExt cx="330348" cy="400110"/>
          </a:xfrm>
        </p:grpSpPr>
        <p:sp>
          <p:nvSpPr>
            <p:cNvPr id="71" name="Oval 70"/>
            <p:cNvSpPr/>
            <p:nvPr/>
          </p:nvSpPr>
          <p:spPr>
            <a:xfrm>
              <a:off x="2901950" y="3848986"/>
              <a:ext cx="330348" cy="347330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908065" y="3809633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000" dirty="0" smtClean="0">
                  <a:solidFill>
                    <a:prstClr val="black"/>
                  </a:solidFill>
                </a:rPr>
                <a:t>1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836655" y="3114806"/>
            <a:ext cx="330348" cy="400110"/>
            <a:chOff x="2901950" y="3809633"/>
            <a:chExt cx="330348" cy="400110"/>
          </a:xfrm>
        </p:grpSpPr>
        <p:sp>
          <p:nvSpPr>
            <p:cNvPr id="74" name="Oval 73"/>
            <p:cNvSpPr/>
            <p:nvPr/>
          </p:nvSpPr>
          <p:spPr>
            <a:xfrm>
              <a:off x="2901950" y="3848986"/>
              <a:ext cx="330348" cy="347330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908065" y="3809633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000" dirty="0" smtClean="0">
                  <a:solidFill>
                    <a:prstClr val="black"/>
                  </a:solidFill>
                </a:rPr>
                <a:t>3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4600856" y="2700685"/>
            <a:ext cx="330348" cy="400110"/>
            <a:chOff x="2901950" y="3809633"/>
            <a:chExt cx="330348" cy="400110"/>
          </a:xfrm>
        </p:grpSpPr>
        <p:sp>
          <p:nvSpPr>
            <p:cNvPr id="77" name="Oval 76"/>
            <p:cNvSpPr/>
            <p:nvPr/>
          </p:nvSpPr>
          <p:spPr>
            <a:xfrm>
              <a:off x="2901950" y="3848986"/>
              <a:ext cx="330348" cy="347330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08065" y="3809633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000" dirty="0" smtClean="0">
                  <a:solidFill>
                    <a:prstClr val="black"/>
                  </a:solidFill>
                </a:rPr>
                <a:t>2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9652322" y="2664960"/>
            <a:ext cx="11112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>
                <a:solidFill>
                  <a:srgbClr val="002060"/>
                </a:solidFill>
              </a:rPr>
              <a:t>Κύριος </a:t>
            </a:r>
          </a:p>
          <a:p>
            <a:r>
              <a:rPr lang="el-GR" sz="2400" dirty="0" smtClean="0">
                <a:solidFill>
                  <a:srgbClr val="002060"/>
                </a:solidFill>
              </a:rPr>
              <a:t>Άξονας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94271" y="4951405"/>
            <a:ext cx="1693028" cy="46166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2400" dirty="0" smtClean="0">
                <a:solidFill>
                  <a:srgbClr val="FF0000"/>
                </a:solidFill>
              </a:rPr>
              <a:t>Κύρια Εστία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21" name="Straight Arrow Connector 20"/>
          <p:cNvCxnSpPr>
            <a:endCxn id="68" idx="3"/>
          </p:cNvCxnSpPr>
          <p:nvPr/>
        </p:nvCxnSpPr>
        <p:spPr>
          <a:xfrm flipH="1" flipV="1">
            <a:off x="4434389" y="3242148"/>
            <a:ext cx="759625" cy="17495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69" idx="2"/>
          </p:cNvCxnSpPr>
          <p:nvPr/>
        </p:nvCxnSpPr>
        <p:spPr>
          <a:xfrm flipV="1">
            <a:off x="5939799" y="3192563"/>
            <a:ext cx="1161398" cy="18046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806684" y="2685222"/>
            <a:ext cx="1304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rgbClr val="4472C4"/>
                </a:solidFill>
              </a:rPr>
              <a:t>αντικείμενο</a:t>
            </a:r>
            <a:endParaRPr lang="en-US" dirty="0">
              <a:solidFill>
                <a:srgbClr val="4472C4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39951" y="311565"/>
            <a:ext cx="10200421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2800" dirty="0" smtClean="0">
                <a:solidFill>
                  <a:prstClr val="white"/>
                </a:solidFill>
              </a:rPr>
              <a:t>ΠΡΟΣΔΙΟΡΙΣΜΟΣ ΕΙΔΩΛΟΥ ΣΕ ΣΥΓΚΛΙΝΟΝΤΑ ΦΑΚΟ – ΚΥΡΙΕΣ ΑΚΤΙΝΕΣ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381773" y="2700685"/>
            <a:ext cx="931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>
                <a:solidFill>
                  <a:srgbClr val="70AD47"/>
                </a:solidFill>
              </a:rPr>
              <a:t>ε</a:t>
            </a:r>
            <a:r>
              <a:rPr lang="el-GR" sz="2000" dirty="0" smtClean="0">
                <a:solidFill>
                  <a:srgbClr val="70AD47"/>
                </a:solidFill>
              </a:rPr>
              <a:t>ίδωλο</a:t>
            </a:r>
            <a:endParaRPr lang="en-US" sz="2000" dirty="0">
              <a:solidFill>
                <a:srgbClr val="70AD47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151929" y="1682716"/>
            <a:ext cx="2688336" cy="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155021" y="1693599"/>
            <a:ext cx="0" cy="91440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138334" y="1464370"/>
            <a:ext cx="28405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x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5835271" y="1682712"/>
            <a:ext cx="3017520" cy="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6821676" y="1469809"/>
            <a:ext cx="3577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x</a:t>
            </a:r>
            <a:r>
              <a:rPr lang="el-GR" dirty="0" smtClean="0">
                <a:solidFill>
                  <a:prstClr val="black"/>
                </a:solidFill>
              </a:rPr>
              <a:t>΄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8834382" y="1664892"/>
            <a:ext cx="0" cy="146304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899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  <p:bldP spid="29" grpId="0"/>
      <p:bldP spid="35" grpId="0"/>
      <p:bldP spid="18" grpId="0" animBg="1"/>
      <p:bldP spid="5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ight Triangle 84"/>
          <p:cNvSpPr/>
          <p:nvPr/>
        </p:nvSpPr>
        <p:spPr>
          <a:xfrm flipH="1" flipV="1">
            <a:off x="7292485" y="2965561"/>
            <a:ext cx="1618672" cy="546770"/>
          </a:xfrm>
          <a:prstGeom prst="rtTriangl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6" name="Right Triangle 85"/>
          <p:cNvSpPr/>
          <p:nvPr/>
        </p:nvSpPr>
        <p:spPr>
          <a:xfrm>
            <a:off x="5918756" y="2471508"/>
            <a:ext cx="1373729" cy="479805"/>
          </a:xfrm>
          <a:prstGeom prst="rtTriangl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3" name="Right Triangle 82"/>
          <p:cNvSpPr/>
          <p:nvPr/>
        </p:nvSpPr>
        <p:spPr>
          <a:xfrm>
            <a:off x="3285822" y="2528230"/>
            <a:ext cx="1246108" cy="439091"/>
          </a:xfrm>
          <a:prstGeom prst="rtTriangle">
            <a:avLst/>
          </a:prstGeom>
          <a:solidFill>
            <a:srgbClr val="FDBF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4" name="Right Triangle 83"/>
          <p:cNvSpPr/>
          <p:nvPr/>
        </p:nvSpPr>
        <p:spPr>
          <a:xfrm flipH="1" flipV="1">
            <a:off x="4586463" y="2981969"/>
            <a:ext cx="1336881" cy="501971"/>
          </a:xfrm>
          <a:prstGeom prst="rtTriangle">
            <a:avLst/>
          </a:prstGeom>
          <a:solidFill>
            <a:srgbClr val="FDBF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941639" y="2520856"/>
            <a:ext cx="473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solidFill>
                  <a:srgbClr val="FF0000"/>
                </a:solidFill>
              </a:rPr>
              <a:t>Ε΄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5825328" y="1579423"/>
            <a:ext cx="152400" cy="27432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Down Arrow 6"/>
          <p:cNvSpPr/>
          <p:nvPr/>
        </p:nvSpPr>
        <p:spPr>
          <a:xfrm flipV="1">
            <a:off x="3093333" y="2474773"/>
            <a:ext cx="277465" cy="493776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7228477" y="2925622"/>
            <a:ext cx="64008" cy="64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Down Arrow 19"/>
          <p:cNvSpPr/>
          <p:nvPr/>
        </p:nvSpPr>
        <p:spPr>
          <a:xfrm>
            <a:off x="8809827" y="2960167"/>
            <a:ext cx="203200" cy="530352"/>
          </a:xfrm>
          <a:prstGeom prst="down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5896559" y="2469883"/>
            <a:ext cx="3138835" cy="1090847"/>
            <a:chOff x="4293110" y="1119060"/>
            <a:chExt cx="3138835" cy="109084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4293110" y="1119060"/>
              <a:ext cx="3138835" cy="1090847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4686300" y="1263650"/>
              <a:ext cx="546100" cy="184150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3245426" y="2471595"/>
            <a:ext cx="2653102" cy="0"/>
            <a:chOff x="3168381" y="3343109"/>
            <a:chExt cx="2653102" cy="0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3168381" y="3343109"/>
              <a:ext cx="2653102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3686249" y="3343109"/>
              <a:ext cx="445770" cy="0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/>
          <p:cNvGrpSpPr/>
          <p:nvPr/>
        </p:nvGrpSpPr>
        <p:grpSpPr>
          <a:xfrm>
            <a:off x="3244866" y="2482088"/>
            <a:ext cx="5973514" cy="1090847"/>
            <a:chOff x="2482390" y="1123950"/>
            <a:chExt cx="5973514" cy="1090847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2482390" y="1123950"/>
              <a:ext cx="5973514" cy="1090847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5354731" y="1649376"/>
              <a:ext cx="698500" cy="126082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2905873" y="1203299"/>
              <a:ext cx="546210" cy="97922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3244076" y="2492182"/>
            <a:ext cx="2664680" cy="1003608"/>
            <a:chOff x="3141476" y="3345542"/>
            <a:chExt cx="2664680" cy="1003608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3141476" y="3345542"/>
              <a:ext cx="2664680" cy="1003608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3426270" y="3443964"/>
              <a:ext cx="659599" cy="251792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1519362" y="2832051"/>
            <a:ext cx="9052560" cy="523220"/>
            <a:chOff x="-49938" y="1477183"/>
            <a:chExt cx="9052560" cy="52322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-49938" y="1600200"/>
              <a:ext cx="90525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2901950" y="1581149"/>
              <a:ext cx="64008" cy="640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582740" y="1477183"/>
              <a:ext cx="3593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800" dirty="0" smtClean="0">
                  <a:solidFill>
                    <a:srgbClr val="FF0000"/>
                  </a:solidFill>
                </a:rPr>
                <a:t>Ε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903676" y="3498189"/>
            <a:ext cx="3263900" cy="19050"/>
            <a:chOff x="4273550" y="2127559"/>
            <a:chExt cx="3263900" cy="19050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4273550" y="2127559"/>
              <a:ext cx="3263900" cy="1905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4533900" y="2127559"/>
              <a:ext cx="698500" cy="0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1602889" y="2536995"/>
            <a:ext cx="1558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rgbClr val="4472C4"/>
                </a:solidFill>
              </a:rPr>
              <a:t>αντικείμενο </a:t>
            </a:r>
            <a:r>
              <a:rPr lang="en-US" dirty="0" smtClean="0">
                <a:solidFill>
                  <a:srgbClr val="4472C4">
                    <a:lumMod val="75000"/>
                  </a:srgbClr>
                </a:solidFill>
              </a:rPr>
              <a:t>h</a:t>
            </a:r>
            <a:r>
              <a:rPr lang="en-US" baseline="-25000" dirty="0" smtClean="0">
                <a:solidFill>
                  <a:srgbClr val="4472C4">
                    <a:lumMod val="75000"/>
                  </a:srgbClr>
                </a:solidFill>
              </a:rPr>
              <a:t>0</a:t>
            </a:r>
            <a:endParaRPr lang="en-US" baseline="-25000" dirty="0">
              <a:solidFill>
                <a:srgbClr val="4472C4">
                  <a:lumMod val="75000"/>
                </a:srgb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39951" y="311565"/>
            <a:ext cx="9469195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2800" dirty="0">
                <a:solidFill>
                  <a:prstClr val="white"/>
                </a:solidFill>
              </a:rPr>
              <a:t>Αλγεβρικός προσδιορισμός </a:t>
            </a:r>
            <a:r>
              <a:rPr lang="el-GR" sz="2800" dirty="0" smtClean="0">
                <a:solidFill>
                  <a:prstClr val="white"/>
                </a:solidFill>
              </a:rPr>
              <a:t>ειδώλου– σχέσεις</a:t>
            </a:r>
            <a:r>
              <a:rPr lang="en-US" sz="2800" dirty="0" smtClean="0">
                <a:solidFill>
                  <a:prstClr val="white"/>
                </a:solidFill>
              </a:rPr>
              <a:t> Gauss &amp; Newton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936746" y="2970940"/>
            <a:ext cx="1162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solidFill>
                  <a:srgbClr val="70AD47"/>
                </a:solidFill>
              </a:rPr>
              <a:t>είδωλο </a:t>
            </a:r>
            <a:r>
              <a:rPr lang="en-US" sz="2000" dirty="0" smtClean="0">
                <a:solidFill>
                  <a:srgbClr val="70AD47"/>
                </a:solidFill>
              </a:rPr>
              <a:t>h</a:t>
            </a:r>
            <a:r>
              <a:rPr lang="en-US" sz="2000" baseline="-25000" dirty="0">
                <a:solidFill>
                  <a:srgbClr val="70AD47"/>
                </a:solidFill>
              </a:rPr>
              <a:t>i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228974" y="1534229"/>
            <a:ext cx="2688336" cy="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232066" y="1545112"/>
            <a:ext cx="0" cy="91440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215379" y="1315883"/>
            <a:ext cx="28405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x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5912316" y="1534225"/>
            <a:ext cx="3017520" cy="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6898721" y="1321322"/>
            <a:ext cx="3577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x</a:t>
            </a:r>
            <a:r>
              <a:rPr lang="el-GR" dirty="0" smtClean="0">
                <a:solidFill>
                  <a:prstClr val="black"/>
                </a:solidFill>
              </a:rPr>
              <a:t>΄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8911427" y="1516405"/>
            <a:ext cx="0" cy="146304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525866" y="2866580"/>
            <a:ext cx="388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>
                <a:solidFill>
                  <a:prstClr val="black"/>
                </a:solidFill>
              </a:rPr>
              <a:t>Ο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019699" y="2863833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>
                <a:solidFill>
                  <a:prstClr val="black"/>
                </a:solidFill>
              </a:rPr>
              <a:t>Α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916070" y="2545849"/>
            <a:ext cx="460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>
                <a:solidFill>
                  <a:prstClr val="black"/>
                </a:solidFill>
              </a:rPr>
              <a:t>Α΄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899236" y="2129867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>
                <a:solidFill>
                  <a:prstClr val="black"/>
                </a:solidFill>
              </a:rPr>
              <a:t>Β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968397" y="3225343"/>
            <a:ext cx="449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>
                <a:solidFill>
                  <a:prstClr val="black"/>
                </a:solidFill>
              </a:rPr>
              <a:t>Β΄</a:t>
            </a:r>
            <a:endParaRPr lang="en-US" sz="2400" dirty="0">
              <a:solidFill>
                <a:prstClr val="black"/>
              </a:solidFill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 flipV="1">
            <a:off x="3229486" y="2952870"/>
            <a:ext cx="0" cy="91440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4500342" y="2983863"/>
            <a:ext cx="0" cy="91440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7259044" y="2038471"/>
            <a:ext cx="0" cy="91440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228974" y="3763113"/>
            <a:ext cx="127045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7256511" y="2360699"/>
            <a:ext cx="165491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5977728" y="2360699"/>
            <a:ext cx="127878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4512011" y="3763113"/>
            <a:ext cx="138205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026141" y="3512332"/>
            <a:ext cx="27924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prstClr val="black"/>
                </a:solidFill>
                <a:cs typeface="Calibri" panose="020F0502020204030204" pitchFamily="34" charset="0"/>
              </a:rPr>
              <a:t>f</a:t>
            </a:r>
            <a:endParaRPr lang="en-US" sz="2400" i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9" name="TextBox 58"/>
              <p:cNvSpPr txBox="1"/>
              <p:nvPr/>
            </p:nvSpPr>
            <p:spPr>
              <a:xfrm>
                <a:off x="3655518" y="3498547"/>
                <a:ext cx="542393" cy="45313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</m:oMath>
                  </m:oMathPara>
                </a14:m>
                <a:endParaRPr lang="en-US" sz="2400" baseline="-250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518" y="3498547"/>
                <a:ext cx="542393" cy="453137"/>
              </a:xfrm>
              <a:prstGeom prst="rect">
                <a:avLst/>
              </a:prstGeom>
              <a:blipFill rotWithShape="0">
                <a:blip r:embed="rId2"/>
                <a:stretch>
                  <a:fillRect b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0" name="TextBox 59"/>
              <p:cNvSpPr txBox="1"/>
              <p:nvPr/>
            </p:nvSpPr>
            <p:spPr>
              <a:xfrm>
                <a:off x="7930235" y="2080274"/>
                <a:ext cx="490647" cy="45313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baseline="-250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0235" y="2080274"/>
                <a:ext cx="490647" cy="453137"/>
              </a:xfrm>
              <a:prstGeom prst="rect">
                <a:avLst/>
              </a:prstGeom>
              <a:blipFill rotWithShape="0">
                <a:blip r:embed="rId3"/>
                <a:stretch>
                  <a:fillRect b="-5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TextBox 78"/>
          <p:cNvSpPr txBox="1"/>
          <p:nvPr/>
        </p:nvSpPr>
        <p:spPr>
          <a:xfrm>
            <a:off x="6534422" y="2086615"/>
            <a:ext cx="27924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prstClr val="black"/>
                </a:solidFill>
                <a:cs typeface="Calibri" panose="020F0502020204030204" pitchFamily="34" charset="0"/>
              </a:rPr>
              <a:t>f</a:t>
            </a:r>
            <a:endParaRPr lang="en-US" sz="2400" i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578753" y="2094046"/>
            <a:ext cx="312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>
                <a:solidFill>
                  <a:prstClr val="black"/>
                </a:solidFill>
              </a:rPr>
              <a:t>Γ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788308" y="3418385"/>
            <a:ext cx="410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>
                <a:solidFill>
                  <a:prstClr val="black"/>
                </a:solidFill>
              </a:rPr>
              <a:t>Γ΄</a:t>
            </a:r>
            <a:endParaRPr lang="en-US" sz="24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8" name="Rectangle 47"/>
              <p:cNvSpPr/>
              <p:nvPr/>
            </p:nvSpPr>
            <p:spPr>
              <a:xfrm>
                <a:off x="8420882" y="5226374"/>
                <a:ext cx="1739613" cy="461665"/>
              </a:xfrm>
              <a:prstGeom prst="rect">
                <a:avLst/>
              </a:prstGeom>
              <a:ln w="41275">
                <a:solidFill>
                  <a:srgbClr val="C00000"/>
                </a:solidFill>
                <a:prstDash val="sysDash"/>
              </a:ln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0882" y="5226374"/>
                <a:ext cx="1739613" cy="461665"/>
              </a:xfrm>
              <a:prstGeom prst="rect">
                <a:avLst/>
              </a:prstGeom>
              <a:blipFill rotWithShape="0">
                <a:blip r:embed="rId4"/>
                <a:stretch>
                  <a:fillRect b="-10843"/>
                </a:stretch>
              </a:blipFill>
              <a:ln w="41275">
                <a:solidFill>
                  <a:srgbClr val="C00000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TextBox 61"/>
          <p:cNvSpPr txBox="1"/>
          <p:nvPr/>
        </p:nvSpPr>
        <p:spPr>
          <a:xfrm>
            <a:off x="1056031" y="5166648"/>
            <a:ext cx="1950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u="dashHeavy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70AD47"/>
                  </a:solidFill>
                </a:uFill>
              </a:rPr>
              <a:t>Σχέση </a:t>
            </a:r>
            <a:r>
              <a:rPr lang="en-US" sz="2400" u="dashHeavy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70AD47"/>
                  </a:solidFill>
                </a:uFill>
              </a:rPr>
              <a:t>Gauss</a:t>
            </a:r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70AD47"/>
                  </a:solidFill>
                </a:uFill>
              </a:rPr>
              <a:t> : </a:t>
            </a:r>
            <a:endParaRPr lang="en-US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70AD47"/>
                </a:solidFill>
              </a:u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8" name="TextBox 87"/>
              <p:cNvSpPr txBox="1"/>
              <p:nvPr/>
            </p:nvSpPr>
            <p:spPr>
              <a:xfrm>
                <a:off x="2895547" y="5073827"/>
                <a:ext cx="1634794" cy="787780"/>
              </a:xfrm>
              <a:prstGeom prst="rect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US" sz="2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2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l-GR" sz="2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΄</m:t>
                          </m:r>
                        </m:den>
                      </m:f>
                      <m:r>
                        <a:rPr lang="en-US" sz="2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2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88" name="TextBox 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547" y="5073827"/>
                <a:ext cx="1634794" cy="78778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28575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TextBox 88"/>
          <p:cNvSpPr txBox="1"/>
          <p:nvPr/>
        </p:nvSpPr>
        <p:spPr>
          <a:xfrm>
            <a:off x="6156624" y="5193557"/>
            <a:ext cx="2132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u="dashHeavy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</a:rPr>
              <a:t>Σχέση </a:t>
            </a:r>
            <a:r>
              <a:rPr lang="en-US" sz="2400" u="dashHeavy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</a:rPr>
              <a:t>Newton</a:t>
            </a:r>
            <a:r>
              <a:rPr lang="el-GR" sz="2400" u="dashHeavy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</a:rPr>
              <a:t> :</a:t>
            </a:r>
            <a:endParaRPr lang="en-US" sz="2400" u="dashHeavy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C00000"/>
                </a:solidFill>
              </a:u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179753" y="6042883"/>
            <a:ext cx="402674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</a:rPr>
              <a:t>P</a:t>
            </a:r>
            <a:endParaRPr lang="en-US" sz="3200" b="1" dirty="0">
              <a:solidFill>
                <a:srgbClr val="7030A0"/>
              </a:solidFill>
            </a:endParaRPr>
          </a:p>
        </p:txBody>
      </p:sp>
      <p:cxnSp>
        <p:nvCxnSpPr>
          <p:cNvPr id="71" name="Straight Arrow Connector 70"/>
          <p:cNvCxnSpPr/>
          <p:nvPr/>
        </p:nvCxnSpPr>
        <p:spPr>
          <a:xfrm flipV="1">
            <a:off x="1649732" y="5756065"/>
            <a:ext cx="1197846" cy="568054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val 71"/>
          <p:cNvSpPr/>
          <p:nvPr/>
        </p:nvSpPr>
        <p:spPr>
          <a:xfrm>
            <a:off x="2847578" y="4723235"/>
            <a:ext cx="390497" cy="144297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57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  <p:bldP spid="83" grpId="0" animBg="1"/>
      <p:bldP spid="84" grpId="0" animBg="1"/>
      <p:bldP spid="48" grpId="0" animBg="1"/>
      <p:bldP spid="89" grpId="0"/>
      <p:bldP spid="70" grpId="0" animBg="1"/>
      <p:bldP spid="7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792480" y="2262170"/>
            <a:ext cx="4998720" cy="4080193"/>
            <a:chOff x="944880" y="2391727"/>
            <a:chExt cx="4998720" cy="408019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4610" t="48269" r="46092" b="15047"/>
            <a:stretch/>
          </p:blipFill>
          <p:spPr>
            <a:xfrm>
              <a:off x="944880" y="4358640"/>
              <a:ext cx="4998720" cy="211328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4610" r="46092" b="65680"/>
            <a:stretch/>
          </p:blipFill>
          <p:spPr>
            <a:xfrm>
              <a:off x="944880" y="2391727"/>
              <a:ext cx="4998720" cy="1977073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497840" y="249904"/>
            <a:ext cx="3032433" cy="72391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el-GR" sz="3600" b="1" dirty="0" smtClean="0">
                <a:solidFill>
                  <a:srgbClr val="FFC000"/>
                </a:solidFill>
              </a:rPr>
              <a:t>Οπτική Ισχύς </a:t>
            </a:r>
            <a:r>
              <a:rPr lang="en-US" sz="3600" b="1" dirty="0" smtClean="0">
                <a:solidFill>
                  <a:srgbClr val="FFC000"/>
                </a:solidFill>
              </a:rPr>
              <a:t>P</a:t>
            </a:r>
            <a:endParaRPr lang="en-US" sz="3600" b="1" dirty="0">
              <a:solidFill>
                <a:srgbClr val="FFC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4597400" y="846466"/>
                <a:ext cx="6096000" cy="978217"/>
              </a:xfrm>
              <a:prstGeom prst="rect">
                <a:avLst/>
              </a:prstGeom>
              <a:noFill/>
              <a:ln w="508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𝑑𝑝𝑡</m:t>
                      </m:r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num>
                        <m:den>
                          <m: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𝑐𝑚</m:t>
                          </m:r>
                          <m: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1000</m:t>
                          </m:r>
                        </m:num>
                        <m:den>
                          <m: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𝑚𝑚</m:t>
                          </m:r>
                          <m: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7400" y="846466"/>
                <a:ext cx="6096000" cy="97821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508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4109720" y="249904"/>
            <a:ext cx="7426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dirty="0" smtClean="0">
                <a:solidFill>
                  <a:prstClr val="black"/>
                </a:solidFill>
              </a:rPr>
              <a:t>Για λεπτό φακό που περιβάλλεται από αέρα: </a:t>
            </a:r>
            <a:endParaRPr lang="en-US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7254240" y="3057666"/>
                <a:ext cx="199997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=10 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𝑑𝑝𝑡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4240" y="3057666"/>
                <a:ext cx="1999970" cy="52322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7254240" y="5160786"/>
                <a:ext cx="180119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=5 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𝑑𝑝𝑡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4240" y="5160786"/>
                <a:ext cx="1801199" cy="52322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/>
          <p:cNvCxnSpPr/>
          <p:nvPr/>
        </p:nvCxnSpPr>
        <p:spPr>
          <a:xfrm>
            <a:off x="6024880" y="3319276"/>
            <a:ext cx="1097280" cy="0"/>
          </a:xfrm>
          <a:prstGeom prst="straightConnector1">
            <a:avLst/>
          </a:prstGeom>
          <a:ln w="635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035040" y="5422396"/>
            <a:ext cx="1097280" cy="0"/>
          </a:xfrm>
          <a:prstGeom prst="straightConnector1">
            <a:avLst/>
          </a:prstGeom>
          <a:ln w="635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40080" y="6342362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https://www.arborsci.com/blogs/cool/modeling-the-thin-lens-equation</a:t>
            </a:r>
          </a:p>
        </p:txBody>
      </p:sp>
    </p:spTree>
    <p:extLst>
      <p:ext uri="{BB962C8B-B14F-4D97-AF65-F5344CB8AC3E}">
        <p14:creationId xmlns:p14="http://schemas.microsoft.com/office/powerpoint/2010/main" val="299566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5129012" y="1068746"/>
            <a:ext cx="170052" cy="343203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508760" y="2752985"/>
            <a:ext cx="7467392" cy="317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3683567" y="2760929"/>
            <a:ext cx="51016" cy="57199"/>
          </a:xfrm>
          <a:prstGeom prst="ellipse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705600" y="2752985"/>
            <a:ext cx="51015" cy="571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Down Arrow 19"/>
          <p:cNvSpPr/>
          <p:nvPr/>
        </p:nvSpPr>
        <p:spPr>
          <a:xfrm>
            <a:off x="8378019" y="2778811"/>
            <a:ext cx="102031" cy="686407"/>
          </a:xfrm>
          <a:prstGeom prst="down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2" name="Straight Connector 21"/>
          <p:cNvCxnSpPr>
            <a:endCxn id="20" idx="2"/>
          </p:cNvCxnSpPr>
          <p:nvPr/>
        </p:nvCxnSpPr>
        <p:spPr>
          <a:xfrm>
            <a:off x="2246288" y="2188924"/>
            <a:ext cx="6182746" cy="1276295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5504544" y="2851055"/>
            <a:ext cx="779406" cy="157742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2822616" y="2298559"/>
            <a:ext cx="609477" cy="122511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3350304" y="2298559"/>
            <a:ext cx="401022" cy="6546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solidFill>
                  <a:srgbClr val="FF0000"/>
                </a:solidFill>
              </a:rPr>
              <a:t>Ε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775291" y="2608801"/>
            <a:ext cx="528017" cy="6546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solidFill>
                  <a:srgbClr val="FF0000"/>
                </a:solidFill>
              </a:rPr>
              <a:t>Ε΄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6" name="Down Arrow 85"/>
          <p:cNvSpPr/>
          <p:nvPr/>
        </p:nvSpPr>
        <p:spPr>
          <a:xfrm flipV="1">
            <a:off x="2208260" y="2188924"/>
            <a:ext cx="102031" cy="58988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4887056" y="2720051"/>
            <a:ext cx="470779" cy="6546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solidFill>
                  <a:srgbClr val="4472C4">
                    <a:lumMod val="75000"/>
                  </a:srgbClr>
                </a:solidFill>
              </a:rPr>
              <a:t>Ο</a:t>
            </a:r>
            <a:endParaRPr lang="en-US" sz="2800" dirty="0">
              <a:solidFill>
                <a:srgbClr val="4472C4">
                  <a:lumMod val="75000"/>
                </a:srgbClr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637355" y="2124208"/>
            <a:ext cx="553059" cy="6546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</a:rPr>
              <a:t>h</a:t>
            </a:r>
            <a:r>
              <a:rPr lang="en-US" sz="2800" baseline="-25000" dirty="0" smtClean="0">
                <a:solidFill>
                  <a:srgbClr val="4472C4">
                    <a:lumMod val="75000"/>
                  </a:srgbClr>
                </a:solidFill>
              </a:rPr>
              <a:t>0</a:t>
            </a:r>
            <a:endParaRPr lang="en-US" sz="2800" baseline="-25000" dirty="0">
              <a:solidFill>
                <a:srgbClr val="4472C4">
                  <a:lumMod val="75000"/>
                </a:srgbClr>
              </a:solidFill>
            </a:endParaRPr>
          </a:p>
        </p:txBody>
      </p:sp>
      <p:grpSp>
        <p:nvGrpSpPr>
          <p:cNvPr id="102" name="Group 101"/>
          <p:cNvGrpSpPr/>
          <p:nvPr/>
        </p:nvGrpSpPr>
        <p:grpSpPr>
          <a:xfrm>
            <a:off x="2259274" y="2936105"/>
            <a:ext cx="2927673" cy="513282"/>
            <a:chOff x="1625506" y="1721165"/>
            <a:chExt cx="2623765" cy="41026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1" name="TextBox 90"/>
                <p:cNvSpPr txBox="1"/>
                <p:nvPr/>
              </p:nvSpPr>
              <p:spPr>
                <a:xfrm>
                  <a:off x="2696801" y="1721165"/>
                  <a:ext cx="395065" cy="41026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2800" baseline="-25000" dirty="0">
                    <a:solidFill>
                      <a:prstClr val="black"/>
                    </a:solidFill>
                  </a:endParaRPr>
                </a:p>
              </p:txBody>
            </p:sp>
          </mc:Choice>
          <mc:Fallback>
            <p:sp>
              <p:nvSpPr>
                <p:cNvPr id="91" name="TextBox 9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6801" y="1721165"/>
                  <a:ext cx="395065" cy="410262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5" name="Straight Arrow Connector 94"/>
            <p:cNvCxnSpPr/>
            <p:nvPr/>
          </p:nvCxnSpPr>
          <p:spPr>
            <a:xfrm>
              <a:off x="3170008" y="1982775"/>
              <a:ext cx="1079263" cy="0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/>
            <p:nvPr/>
          </p:nvCxnSpPr>
          <p:spPr>
            <a:xfrm flipH="1">
              <a:off x="1625506" y="1996648"/>
              <a:ext cx="1078992" cy="0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8" name="Straight Connector 97"/>
          <p:cNvCxnSpPr/>
          <p:nvPr/>
        </p:nvCxnSpPr>
        <p:spPr>
          <a:xfrm>
            <a:off x="2246288" y="2835010"/>
            <a:ext cx="0" cy="462055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8480770" y="2812769"/>
            <a:ext cx="477934" cy="6546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70AD47"/>
                </a:solidFill>
              </a:rPr>
              <a:t>h</a:t>
            </a:r>
            <a:r>
              <a:rPr lang="en-US" sz="2800" baseline="-25000" dirty="0" smtClean="0">
                <a:solidFill>
                  <a:srgbClr val="70AD47"/>
                </a:solidFill>
              </a:rPr>
              <a:t>i</a:t>
            </a:r>
            <a:endParaRPr lang="en-US" sz="2800" baseline="-25000" dirty="0">
              <a:solidFill>
                <a:srgbClr val="70AD47"/>
              </a:solidFill>
            </a:endParaRPr>
          </a:p>
        </p:txBody>
      </p:sp>
      <p:grpSp>
        <p:nvGrpSpPr>
          <p:cNvPr id="103" name="Group 102"/>
          <p:cNvGrpSpPr/>
          <p:nvPr/>
        </p:nvGrpSpPr>
        <p:grpSpPr>
          <a:xfrm>
            <a:off x="5220644" y="1816352"/>
            <a:ext cx="3211856" cy="513283"/>
            <a:chOff x="1625506" y="1721165"/>
            <a:chExt cx="2878449" cy="410263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4" name="TextBox 103"/>
                <p:cNvSpPr txBox="1"/>
                <p:nvPr/>
              </p:nvSpPr>
              <p:spPr>
                <a:xfrm>
                  <a:off x="2828827" y="1721165"/>
                  <a:ext cx="477240" cy="4102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l-GR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΄</m:t>
                        </m:r>
                      </m:oMath>
                    </m:oMathPara>
                  </a14:m>
                  <a:endParaRPr lang="en-US" sz="2800" baseline="-25000" dirty="0">
                    <a:solidFill>
                      <a:prstClr val="black"/>
                    </a:solidFill>
                  </a:endParaRPr>
                </a:p>
              </p:txBody>
            </p:sp>
          </mc:Choice>
          <mc:Fallback>
            <p:sp>
              <p:nvSpPr>
                <p:cNvPr id="104" name="TextBox 10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28827" y="1721165"/>
                  <a:ext cx="477240" cy="410263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5" name="Straight Arrow Connector 104"/>
            <p:cNvCxnSpPr/>
            <p:nvPr/>
          </p:nvCxnSpPr>
          <p:spPr>
            <a:xfrm>
              <a:off x="3223795" y="1982775"/>
              <a:ext cx="1280160" cy="0"/>
            </a:xfrm>
            <a:prstGeom prst="straightConnector1">
              <a:avLst/>
            </a:prstGeom>
            <a:ln w="158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/>
            <p:nvPr/>
          </p:nvCxnSpPr>
          <p:spPr>
            <a:xfrm flipH="1">
              <a:off x="1625506" y="1996648"/>
              <a:ext cx="1188720" cy="0"/>
            </a:xfrm>
            <a:prstGeom prst="straightConnector1">
              <a:avLst/>
            </a:prstGeom>
            <a:ln w="158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7" name="Straight Connector 106"/>
          <p:cNvCxnSpPr/>
          <p:nvPr/>
        </p:nvCxnSpPr>
        <p:spPr>
          <a:xfrm>
            <a:off x="8429035" y="2143358"/>
            <a:ext cx="0" cy="572006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Right Triangle 107"/>
          <p:cNvSpPr/>
          <p:nvPr/>
        </p:nvSpPr>
        <p:spPr>
          <a:xfrm>
            <a:off x="2314682" y="2245199"/>
            <a:ext cx="2632138" cy="533613"/>
          </a:xfrm>
          <a:prstGeom prst="rtTriangle">
            <a:avLst/>
          </a:prstGeom>
          <a:solidFill>
            <a:srgbClr val="FDBF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9" name="Right Triangle 108"/>
          <p:cNvSpPr/>
          <p:nvPr/>
        </p:nvSpPr>
        <p:spPr>
          <a:xfrm flipH="1" flipV="1">
            <a:off x="5299062" y="2810184"/>
            <a:ext cx="3078236" cy="655034"/>
          </a:xfrm>
          <a:prstGeom prst="rtTriangl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2" name="TextBox 111"/>
              <p:cNvSpPr txBox="1"/>
              <p:nvPr/>
            </p:nvSpPr>
            <p:spPr>
              <a:xfrm>
                <a:off x="184443" y="5031276"/>
                <a:ext cx="4001602" cy="1121910"/>
              </a:xfrm>
              <a:prstGeom prst="rect">
                <a:avLst/>
              </a:prstGeom>
              <a:ln w="38100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den>
                      </m:f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=− 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l-GR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΄</m:t>
                          </m:r>
                        </m:num>
                        <m:den>
                          <m: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12" name="TextBox 1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443" y="5031276"/>
                <a:ext cx="4001602" cy="112191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5" name="Rectangle 114"/>
              <p:cNvSpPr/>
              <p:nvPr/>
            </p:nvSpPr>
            <p:spPr>
              <a:xfrm>
                <a:off x="958965" y="43541"/>
                <a:ext cx="8189934" cy="9588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sz="3600" dirty="0" smtClean="0">
                    <a:solidFill>
                      <a:prstClr val="black"/>
                    </a:solidFill>
                  </a:rPr>
                  <a:t>Εγκάρσια Γραμμική </a:t>
                </a:r>
                <a:r>
                  <a:rPr lang="el-GR" sz="3600" dirty="0" smtClean="0">
                    <a:solidFill>
                      <a:prstClr val="black"/>
                    </a:solidFill>
                  </a:rPr>
                  <a:t>Μεγέθυνση</a:t>
                </a:r>
                <a:r>
                  <a:rPr lang="en-US" sz="3600" dirty="0" smtClean="0">
                    <a:solidFill>
                      <a:prstClr val="black"/>
                    </a:solidFill>
                  </a:rPr>
                  <a:t>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den>
                    </m:f>
                  </m:oMath>
                </a14:m>
                <a:endParaRPr lang="en-US" sz="20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15" name="Rectangle 1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965" y="43541"/>
                <a:ext cx="8189934" cy="958852"/>
              </a:xfrm>
              <a:prstGeom prst="rect">
                <a:avLst/>
              </a:prstGeom>
              <a:blipFill rotWithShape="0">
                <a:blip r:embed="rId5"/>
                <a:stretch>
                  <a:fillRect l="-2232" b="-4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8" name="Straight Arrow Connector 117"/>
          <p:cNvCxnSpPr/>
          <p:nvPr/>
        </p:nvCxnSpPr>
        <p:spPr>
          <a:xfrm flipV="1">
            <a:off x="4147402" y="5269296"/>
            <a:ext cx="1751697" cy="3331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>
          <a:xfrm>
            <a:off x="6069264" y="4979177"/>
            <a:ext cx="5279522" cy="52322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</a:rPr>
              <a:t>M</a:t>
            </a:r>
            <a:r>
              <a:rPr lang="el-GR" sz="2800" baseline="-25000" dirty="0" smtClean="0">
                <a:solidFill>
                  <a:prstClr val="white"/>
                </a:solidFill>
              </a:rPr>
              <a:t>Τ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smtClean="0">
                <a:solidFill>
                  <a:prstClr val="white"/>
                </a:solidFill>
              </a:rPr>
              <a:t>&lt; 0 </a:t>
            </a:r>
            <a:r>
              <a:rPr lang="en-US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l-GR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είδωλο ανεστραμμένο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6069264" y="5829699"/>
            <a:ext cx="3807966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</a:rPr>
              <a:t>M</a:t>
            </a:r>
            <a:r>
              <a:rPr lang="el-GR" sz="2800" baseline="-25000" dirty="0" smtClean="0">
                <a:solidFill>
                  <a:prstClr val="white"/>
                </a:solidFill>
              </a:rPr>
              <a:t>Τ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l-GR" sz="2800" dirty="0" smtClean="0">
                <a:solidFill>
                  <a:prstClr val="white"/>
                </a:solidFill>
              </a:rPr>
              <a:t>&gt;</a:t>
            </a:r>
            <a:r>
              <a:rPr lang="en-US" sz="2800" dirty="0" smtClean="0">
                <a:solidFill>
                  <a:prstClr val="white"/>
                </a:solidFill>
              </a:rPr>
              <a:t> 0 </a:t>
            </a:r>
            <a:r>
              <a:rPr lang="en-US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l-GR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είδωλο ορθό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endParaRPr lang="en-US" sz="2800" dirty="0">
              <a:solidFill>
                <a:prstClr val="white"/>
              </a:solidFill>
            </a:endParaRPr>
          </a:p>
        </p:txBody>
      </p:sp>
      <p:cxnSp>
        <p:nvCxnSpPr>
          <p:cNvPr id="124" name="Straight Arrow Connector 123"/>
          <p:cNvCxnSpPr/>
          <p:nvPr/>
        </p:nvCxnSpPr>
        <p:spPr>
          <a:xfrm>
            <a:off x="4186045" y="5656245"/>
            <a:ext cx="1713054" cy="3469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040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09" grpId="0" animBg="1"/>
      <p:bldP spid="112" grpId="0" animBg="1"/>
      <p:bldP spid="115" grpId="0"/>
      <p:bldP spid="119" grpId="0" animBg="1"/>
      <p:bldP spid="1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ight Triangle 84"/>
          <p:cNvSpPr/>
          <p:nvPr/>
        </p:nvSpPr>
        <p:spPr>
          <a:xfrm flipH="1" flipV="1">
            <a:off x="7292485" y="2965561"/>
            <a:ext cx="1618672" cy="546770"/>
          </a:xfrm>
          <a:prstGeom prst="rtTriangl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6" name="Right Triangle 85"/>
          <p:cNvSpPr/>
          <p:nvPr/>
        </p:nvSpPr>
        <p:spPr>
          <a:xfrm>
            <a:off x="5918756" y="2471508"/>
            <a:ext cx="1373729" cy="479805"/>
          </a:xfrm>
          <a:prstGeom prst="rtTriangl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3" name="Right Triangle 82"/>
          <p:cNvSpPr/>
          <p:nvPr/>
        </p:nvSpPr>
        <p:spPr>
          <a:xfrm>
            <a:off x="3285822" y="2528230"/>
            <a:ext cx="1246108" cy="439091"/>
          </a:xfrm>
          <a:prstGeom prst="rtTriangle">
            <a:avLst/>
          </a:prstGeom>
          <a:solidFill>
            <a:srgbClr val="FDBF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4" name="Right Triangle 83"/>
          <p:cNvSpPr/>
          <p:nvPr/>
        </p:nvSpPr>
        <p:spPr>
          <a:xfrm flipH="1" flipV="1">
            <a:off x="4586463" y="2981969"/>
            <a:ext cx="1336881" cy="501971"/>
          </a:xfrm>
          <a:prstGeom prst="rtTriangle">
            <a:avLst/>
          </a:prstGeom>
          <a:solidFill>
            <a:srgbClr val="FDBF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941639" y="2520856"/>
            <a:ext cx="473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solidFill>
                  <a:srgbClr val="FF0000"/>
                </a:solidFill>
              </a:rPr>
              <a:t>Ε΄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5825328" y="1579423"/>
            <a:ext cx="152400" cy="27432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Down Arrow 6"/>
          <p:cNvSpPr/>
          <p:nvPr/>
        </p:nvSpPr>
        <p:spPr>
          <a:xfrm flipV="1">
            <a:off x="3093333" y="2474773"/>
            <a:ext cx="277465" cy="493776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7228477" y="2925622"/>
            <a:ext cx="64008" cy="64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Down Arrow 19"/>
          <p:cNvSpPr/>
          <p:nvPr/>
        </p:nvSpPr>
        <p:spPr>
          <a:xfrm>
            <a:off x="8809827" y="2960167"/>
            <a:ext cx="203200" cy="530352"/>
          </a:xfrm>
          <a:prstGeom prst="down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5896559" y="2469883"/>
            <a:ext cx="3138835" cy="1090847"/>
            <a:chOff x="4293110" y="1119060"/>
            <a:chExt cx="3138835" cy="109084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4293110" y="1119060"/>
              <a:ext cx="3138835" cy="1090847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4686300" y="1263650"/>
              <a:ext cx="546100" cy="184150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3245426" y="2471595"/>
            <a:ext cx="2653102" cy="0"/>
            <a:chOff x="3168381" y="3343109"/>
            <a:chExt cx="2653102" cy="0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3168381" y="3343109"/>
              <a:ext cx="2653102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3686249" y="3343109"/>
              <a:ext cx="445770" cy="0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/>
          <p:cNvGrpSpPr/>
          <p:nvPr/>
        </p:nvGrpSpPr>
        <p:grpSpPr>
          <a:xfrm>
            <a:off x="3244866" y="2482088"/>
            <a:ext cx="5973514" cy="1090847"/>
            <a:chOff x="2482390" y="1123950"/>
            <a:chExt cx="5973514" cy="1090847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2482390" y="1123950"/>
              <a:ext cx="5973514" cy="1090847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5354731" y="1649376"/>
              <a:ext cx="698500" cy="126082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2905873" y="1203299"/>
              <a:ext cx="546210" cy="97922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3244076" y="2492182"/>
            <a:ext cx="2664680" cy="1003608"/>
            <a:chOff x="3141476" y="3345542"/>
            <a:chExt cx="2664680" cy="1003608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3141476" y="3345542"/>
              <a:ext cx="2664680" cy="1003608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3426270" y="3443964"/>
              <a:ext cx="659599" cy="251792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1519362" y="2832051"/>
            <a:ext cx="9052560" cy="523220"/>
            <a:chOff x="-49938" y="1477183"/>
            <a:chExt cx="9052560" cy="52322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-49938" y="1600200"/>
              <a:ext cx="90525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2901950" y="1581149"/>
              <a:ext cx="64008" cy="640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582740" y="1477183"/>
              <a:ext cx="3593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800" dirty="0" smtClean="0">
                  <a:solidFill>
                    <a:srgbClr val="FF0000"/>
                  </a:solidFill>
                </a:rPr>
                <a:t>Ε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903676" y="3498189"/>
            <a:ext cx="3263900" cy="19050"/>
            <a:chOff x="4273550" y="2127559"/>
            <a:chExt cx="3263900" cy="19050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4273550" y="2127559"/>
              <a:ext cx="3263900" cy="1905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4533900" y="2127559"/>
              <a:ext cx="698500" cy="0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1602889" y="2536995"/>
            <a:ext cx="1558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rgbClr val="4472C4"/>
                </a:solidFill>
              </a:rPr>
              <a:t>αντικείμενο </a:t>
            </a:r>
            <a:r>
              <a:rPr lang="en-US" dirty="0" smtClean="0">
                <a:solidFill>
                  <a:srgbClr val="4472C4">
                    <a:lumMod val="75000"/>
                  </a:srgbClr>
                </a:solidFill>
              </a:rPr>
              <a:t>h</a:t>
            </a:r>
            <a:r>
              <a:rPr lang="en-US" baseline="-25000" dirty="0" smtClean="0">
                <a:solidFill>
                  <a:srgbClr val="4472C4">
                    <a:lumMod val="75000"/>
                  </a:srgbClr>
                </a:solidFill>
              </a:rPr>
              <a:t>0</a:t>
            </a:r>
            <a:endParaRPr lang="en-US" baseline="-25000" dirty="0">
              <a:solidFill>
                <a:srgbClr val="4472C4">
                  <a:lumMod val="75000"/>
                </a:srgb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936746" y="2970940"/>
            <a:ext cx="1162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solidFill>
                  <a:srgbClr val="70AD47"/>
                </a:solidFill>
              </a:rPr>
              <a:t>είδωλο </a:t>
            </a:r>
            <a:r>
              <a:rPr lang="en-US" sz="2000" dirty="0" smtClean="0">
                <a:solidFill>
                  <a:srgbClr val="70AD47"/>
                </a:solidFill>
              </a:rPr>
              <a:t>h</a:t>
            </a:r>
            <a:r>
              <a:rPr lang="en-US" sz="2000" baseline="-25000" dirty="0">
                <a:solidFill>
                  <a:srgbClr val="70AD47"/>
                </a:solidFill>
              </a:rPr>
              <a:t>i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228974" y="1534229"/>
            <a:ext cx="2688336" cy="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232066" y="1545112"/>
            <a:ext cx="0" cy="91440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215379" y="1315883"/>
            <a:ext cx="28405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x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5912316" y="1534225"/>
            <a:ext cx="3017520" cy="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6898721" y="1321322"/>
            <a:ext cx="3577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x</a:t>
            </a:r>
            <a:r>
              <a:rPr lang="el-GR" dirty="0" smtClean="0">
                <a:solidFill>
                  <a:prstClr val="black"/>
                </a:solidFill>
              </a:rPr>
              <a:t>΄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8911427" y="1516405"/>
            <a:ext cx="0" cy="146304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525866" y="2866580"/>
            <a:ext cx="388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>
                <a:solidFill>
                  <a:prstClr val="black"/>
                </a:solidFill>
              </a:rPr>
              <a:t>Ο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019699" y="2863833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>
                <a:solidFill>
                  <a:prstClr val="black"/>
                </a:solidFill>
              </a:rPr>
              <a:t>Α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916070" y="2545849"/>
            <a:ext cx="460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>
                <a:solidFill>
                  <a:prstClr val="black"/>
                </a:solidFill>
              </a:rPr>
              <a:t>Α΄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899236" y="2129867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>
                <a:solidFill>
                  <a:prstClr val="black"/>
                </a:solidFill>
              </a:rPr>
              <a:t>Β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968397" y="3225343"/>
            <a:ext cx="449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>
                <a:solidFill>
                  <a:prstClr val="black"/>
                </a:solidFill>
              </a:rPr>
              <a:t>Β΄</a:t>
            </a:r>
            <a:endParaRPr lang="en-US" sz="2400" dirty="0">
              <a:solidFill>
                <a:prstClr val="black"/>
              </a:solidFill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 flipV="1">
            <a:off x="3229486" y="2952870"/>
            <a:ext cx="0" cy="91440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4500342" y="2983863"/>
            <a:ext cx="0" cy="91440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7259044" y="2038471"/>
            <a:ext cx="0" cy="91440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228974" y="3763113"/>
            <a:ext cx="127045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7256511" y="2360699"/>
            <a:ext cx="165491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5977728" y="2360699"/>
            <a:ext cx="127878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4512011" y="3763113"/>
            <a:ext cx="138205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026141" y="3512332"/>
            <a:ext cx="27924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prstClr val="black"/>
                </a:solidFill>
                <a:cs typeface="Calibri" panose="020F0502020204030204" pitchFamily="34" charset="0"/>
              </a:rPr>
              <a:t>f</a:t>
            </a:r>
            <a:endParaRPr lang="en-US" sz="2400" i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9" name="TextBox 58"/>
              <p:cNvSpPr txBox="1"/>
              <p:nvPr/>
            </p:nvSpPr>
            <p:spPr>
              <a:xfrm>
                <a:off x="3655518" y="3498547"/>
                <a:ext cx="542393" cy="45313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</m:oMath>
                  </m:oMathPara>
                </a14:m>
                <a:endParaRPr lang="en-US" sz="2400" baseline="-250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518" y="3498547"/>
                <a:ext cx="542393" cy="453137"/>
              </a:xfrm>
              <a:prstGeom prst="rect">
                <a:avLst/>
              </a:prstGeom>
              <a:blipFill rotWithShape="0">
                <a:blip r:embed="rId2"/>
                <a:stretch>
                  <a:fillRect b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0" name="TextBox 59"/>
              <p:cNvSpPr txBox="1"/>
              <p:nvPr/>
            </p:nvSpPr>
            <p:spPr>
              <a:xfrm>
                <a:off x="7930235" y="2080274"/>
                <a:ext cx="490647" cy="45313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baseline="-250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0235" y="2080274"/>
                <a:ext cx="490647" cy="453137"/>
              </a:xfrm>
              <a:prstGeom prst="rect">
                <a:avLst/>
              </a:prstGeom>
              <a:blipFill rotWithShape="0">
                <a:blip r:embed="rId3"/>
                <a:stretch>
                  <a:fillRect b="-5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TextBox 78"/>
          <p:cNvSpPr txBox="1"/>
          <p:nvPr/>
        </p:nvSpPr>
        <p:spPr>
          <a:xfrm>
            <a:off x="6534422" y="2086615"/>
            <a:ext cx="27924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prstClr val="black"/>
                </a:solidFill>
                <a:cs typeface="Calibri" panose="020F0502020204030204" pitchFamily="34" charset="0"/>
              </a:rPr>
              <a:t>f</a:t>
            </a:r>
            <a:endParaRPr lang="en-US" sz="2400" i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578753" y="2094046"/>
            <a:ext cx="312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>
                <a:solidFill>
                  <a:prstClr val="black"/>
                </a:solidFill>
              </a:rPr>
              <a:t>Γ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788308" y="3418385"/>
            <a:ext cx="410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>
                <a:solidFill>
                  <a:prstClr val="black"/>
                </a:solidFill>
              </a:rPr>
              <a:t>Γ΄</a:t>
            </a:r>
            <a:endParaRPr lang="en-US" sz="24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8" name="Rectangle 47"/>
              <p:cNvSpPr/>
              <p:nvPr/>
            </p:nvSpPr>
            <p:spPr>
              <a:xfrm>
                <a:off x="8041350" y="6012855"/>
                <a:ext cx="1739613" cy="400110"/>
              </a:xfrm>
              <a:prstGeom prst="rect">
                <a:avLst/>
              </a:prstGeom>
              <a:ln w="41275">
                <a:solidFill>
                  <a:srgbClr val="C00000"/>
                </a:solidFill>
                <a:prstDash val="sysDash"/>
              </a:ln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1350" y="6012855"/>
                <a:ext cx="1739613" cy="400110"/>
              </a:xfrm>
              <a:prstGeom prst="rect">
                <a:avLst/>
              </a:prstGeom>
              <a:blipFill rotWithShape="0">
                <a:blip r:embed="rId4"/>
                <a:stretch>
                  <a:fillRect b="-6849"/>
                </a:stretch>
              </a:blipFill>
              <a:ln w="41275">
                <a:solidFill>
                  <a:srgbClr val="C00000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8" name="TextBox 87"/>
              <p:cNvSpPr txBox="1"/>
              <p:nvPr/>
            </p:nvSpPr>
            <p:spPr>
              <a:xfrm>
                <a:off x="584861" y="5850663"/>
                <a:ext cx="1634794" cy="724494"/>
              </a:xfrm>
              <a:prstGeom prst="rect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l-GR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΄</m:t>
                          </m:r>
                        </m:den>
                      </m:f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88" name="TextBox 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861" y="5850663"/>
                <a:ext cx="1634794" cy="72449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28575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6" name="TextBox 65"/>
              <p:cNvSpPr txBox="1"/>
              <p:nvPr/>
            </p:nvSpPr>
            <p:spPr>
              <a:xfrm>
                <a:off x="601236" y="4474064"/>
                <a:ext cx="4001602" cy="1121910"/>
              </a:xfrm>
              <a:prstGeom prst="rect">
                <a:avLst/>
              </a:prstGeom>
              <a:ln w="38100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den>
                      </m:f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=− 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l-GR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΄</m:t>
                          </m:r>
                        </m:num>
                        <m:den>
                          <m: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36" y="4474064"/>
                <a:ext cx="4001602" cy="112191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4" name="TextBox 73"/>
              <p:cNvSpPr txBox="1"/>
              <p:nvPr/>
            </p:nvSpPr>
            <p:spPr>
              <a:xfrm>
                <a:off x="6941639" y="4474064"/>
                <a:ext cx="4001602" cy="1095236"/>
              </a:xfrm>
              <a:prstGeom prst="rect">
                <a:avLst/>
              </a:prstGeom>
              <a:ln w="38100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 </m:t>
                      </m:r>
                      <m:f>
                        <m:f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=− 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sSub>
                            <m:sSub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den>
                      </m:f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1639" y="4474064"/>
                <a:ext cx="4001602" cy="109523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5" name="Rectangle 74"/>
              <p:cNvSpPr/>
              <p:nvPr/>
            </p:nvSpPr>
            <p:spPr>
              <a:xfrm>
                <a:off x="1070796" y="138224"/>
                <a:ext cx="8189934" cy="9588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sz="3600" dirty="0" smtClean="0">
                    <a:solidFill>
                      <a:prstClr val="black"/>
                    </a:solidFill>
                  </a:rPr>
                  <a:t>Εγκάρσια Γραμμική </a:t>
                </a:r>
                <a:r>
                  <a:rPr lang="el-GR" sz="3600" dirty="0" smtClean="0">
                    <a:solidFill>
                      <a:prstClr val="black"/>
                    </a:solidFill>
                  </a:rPr>
                  <a:t>Μεγέθυνση</a:t>
                </a:r>
                <a:r>
                  <a:rPr lang="en-US" sz="3600" dirty="0" smtClean="0">
                    <a:solidFill>
                      <a:prstClr val="black"/>
                    </a:solidFill>
                  </a:rPr>
                  <a:t>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den>
                    </m:f>
                  </m:oMath>
                </a14:m>
                <a:endParaRPr lang="en-US" sz="20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75" name="Rectangle 7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796" y="138224"/>
                <a:ext cx="8189934" cy="958852"/>
              </a:xfrm>
              <a:prstGeom prst="rect">
                <a:avLst/>
              </a:prstGeom>
              <a:blipFill rotWithShape="0">
                <a:blip r:embed="rId8"/>
                <a:stretch>
                  <a:fillRect l="-2308" b="-4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34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  <p:bldP spid="83" grpId="0" animBg="1"/>
      <p:bldP spid="84" grpId="0" animBg="1"/>
      <p:bldP spid="48" grpId="0" animBg="1"/>
      <p:bldP spid="66" grpId="0" animBg="1"/>
      <p:bldP spid="74" grpId="0" animBg="1"/>
      <p:bldP spid="7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887686" y="2305344"/>
            <a:ext cx="6487509" cy="4485501"/>
            <a:chOff x="4887686" y="2305344"/>
            <a:chExt cx="6487509" cy="4485501"/>
          </a:xfrm>
        </p:grpSpPr>
        <p:pic>
          <p:nvPicPr>
            <p:cNvPr id="2" name="Picture 2" descr="undefine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7686" y="2305344"/>
              <a:ext cx="6487509" cy="4485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7402286" y="5921828"/>
              <a:ext cx="3243943" cy="519589"/>
            </a:xfrm>
            <a:prstGeom prst="rect">
              <a:avLst/>
            </a:prstGeom>
            <a:noFill/>
            <a:ln w="53975">
              <a:solidFill>
                <a:schemeClr val="accent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5294731" y="6513846"/>
            <a:ext cx="56734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>
                <a:solidFill>
                  <a:prstClr val="black"/>
                </a:solidFill>
              </a:rPr>
              <a:t>By Ojosepa, CC BY 3.0, https://commons.wikimedia.org/w/index.php?curid=88818391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58816" y="139959"/>
            <a:ext cx="86029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 smtClean="0">
                <a:solidFill>
                  <a:prstClr val="black"/>
                </a:solidFill>
              </a:rPr>
              <a:t>ΓΩΝΙΑ ΟΡΑΣΕΩΣ  (</a:t>
            </a:r>
            <a:r>
              <a:rPr lang="en-US" sz="3600" dirty="0" smtClean="0">
                <a:solidFill>
                  <a:prstClr val="black"/>
                </a:solidFill>
              </a:rPr>
              <a:t>visual angle/angle of vision</a:t>
            </a:r>
          </a:p>
          <a:p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604" y="1105015"/>
            <a:ext cx="67497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>
                <a:solidFill>
                  <a:prstClr val="black"/>
                </a:solidFill>
              </a:rPr>
              <a:t>Η γωνία υπό την οποία παρατηρείται το αντικείμενο</a:t>
            </a:r>
          </a:p>
          <a:p>
            <a:endParaRPr lang="en-US" sz="2400" dirty="0" smtClean="0">
              <a:solidFill>
                <a:prstClr val="black"/>
              </a:solidFill>
            </a:endParaRPr>
          </a:p>
          <a:p>
            <a:r>
              <a:rPr lang="el-GR" sz="2400" dirty="0" smtClean="0">
                <a:solidFill>
                  <a:prstClr val="black"/>
                </a:solidFill>
              </a:rPr>
              <a:t>Εξαρτάται από : 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(</a:t>
            </a:r>
            <a:r>
              <a:rPr lang="en-US" sz="2400" dirty="0" err="1" smtClean="0">
                <a:solidFill>
                  <a:prstClr val="black"/>
                </a:solidFill>
              </a:rPr>
              <a:t>i</a:t>
            </a:r>
            <a:r>
              <a:rPr lang="en-US" sz="2400" dirty="0" smtClean="0">
                <a:solidFill>
                  <a:prstClr val="black"/>
                </a:solidFill>
              </a:rPr>
              <a:t>)  </a:t>
            </a:r>
            <a:r>
              <a:rPr lang="el-GR" sz="2400" dirty="0" smtClean="0">
                <a:solidFill>
                  <a:prstClr val="black"/>
                </a:solidFill>
              </a:rPr>
              <a:t>διαστάσεις αντικειμένου (ΑΒ)</a:t>
            </a:r>
          </a:p>
          <a:p>
            <a:r>
              <a:rPr lang="en-US" sz="2400" dirty="0" smtClean="0">
                <a:solidFill>
                  <a:prstClr val="black"/>
                </a:solidFill>
              </a:rPr>
              <a:t>		    (ii) </a:t>
            </a:r>
            <a:r>
              <a:rPr lang="el-GR" sz="2400" dirty="0" smtClean="0">
                <a:solidFill>
                  <a:prstClr val="black"/>
                </a:solidFill>
              </a:rPr>
              <a:t>απόσταση (</a:t>
            </a:r>
            <a:r>
              <a:rPr lang="en-US" sz="2400" dirty="0" smtClean="0">
                <a:solidFill>
                  <a:prstClr val="black"/>
                </a:solidFill>
              </a:rPr>
              <a:t>D)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1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632678" y="4287783"/>
                <a:ext cx="2871940" cy="6356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2400" dirty="0" smtClean="0">
                    <a:solidFill>
                      <a:prstClr val="black"/>
                    </a:solidFill>
                  </a:rPr>
                  <a:t>Εγκάρσια: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4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24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Τ</m:t>
                        </m:r>
                      </m:sub>
                    </m:sSub>
                    <m:r>
                      <a:rPr lang="el-GR" sz="2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4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Β</m:t>
                        </m:r>
                        <m:r>
                          <a:rPr lang="el-GR" sz="24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΄</m:t>
                        </m:r>
                        <m:r>
                          <m:rPr>
                            <m:sty m:val="p"/>
                          </m:rPr>
                          <a:rPr lang="el-GR" sz="24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  <m:r>
                          <a:rPr lang="el-GR" sz="24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΄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24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ΒΓ</m:t>
                        </m:r>
                      </m:den>
                    </m:f>
                  </m:oMath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678" y="4287783"/>
                <a:ext cx="2871940" cy="635687"/>
              </a:xfrm>
              <a:prstGeom prst="rect">
                <a:avLst/>
              </a:prstGeom>
              <a:blipFill rotWithShape="0">
                <a:blip r:embed="rId2"/>
                <a:stretch>
                  <a:fillRect l="-3397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Group 48"/>
          <p:cNvGrpSpPr/>
          <p:nvPr/>
        </p:nvGrpSpPr>
        <p:grpSpPr>
          <a:xfrm>
            <a:off x="84458" y="1025049"/>
            <a:ext cx="11887200" cy="4754880"/>
            <a:chOff x="188631" y="1054877"/>
            <a:chExt cx="11887200" cy="4754880"/>
          </a:xfrm>
        </p:grpSpPr>
        <p:sp>
          <p:nvSpPr>
            <p:cNvPr id="4" name="Oval 3"/>
            <p:cNvSpPr/>
            <p:nvPr/>
          </p:nvSpPr>
          <p:spPr>
            <a:xfrm>
              <a:off x="7839597" y="1054877"/>
              <a:ext cx="170052" cy="47548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188631" y="3427717"/>
              <a:ext cx="11887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/>
            <p:cNvSpPr/>
            <p:nvPr/>
          </p:nvSpPr>
          <p:spPr>
            <a:xfrm>
              <a:off x="6069538" y="3402158"/>
              <a:ext cx="51016" cy="57199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9730829" y="3401848"/>
              <a:ext cx="51015" cy="5719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9" name="Straight Connector 8"/>
            <p:cNvCxnSpPr>
              <a:endCxn id="37" idx="2"/>
            </p:cNvCxnSpPr>
            <p:nvPr/>
          </p:nvCxnSpPr>
          <p:spPr>
            <a:xfrm>
              <a:off x="2426320" y="1602644"/>
              <a:ext cx="8242536" cy="2738695"/>
            </a:xfrm>
            <a:prstGeom prst="line">
              <a:avLst/>
            </a:prstGeom>
            <a:ln w="158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8619442" y="3661862"/>
              <a:ext cx="761950" cy="257470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3344722" y="1913932"/>
              <a:ext cx="628714" cy="210276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5890603" y="3427717"/>
              <a:ext cx="3497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F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482106" y="3403867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</a:rPr>
                <a:t>F</a:t>
              </a:r>
              <a:r>
                <a:rPr lang="el-GR" sz="2800" dirty="0" smtClean="0">
                  <a:solidFill>
                    <a:srgbClr val="FF0000"/>
                  </a:solidFill>
                </a:rPr>
                <a:t>΄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14" name="Down Arrow 13"/>
            <p:cNvSpPr/>
            <p:nvPr/>
          </p:nvSpPr>
          <p:spPr>
            <a:xfrm flipV="1">
              <a:off x="2370626" y="1599035"/>
              <a:ext cx="102031" cy="1828800"/>
            </a:xfrm>
            <a:prstGeom prst="downArrow">
              <a:avLst/>
            </a:prstGeom>
            <a:solidFill>
              <a:srgbClr val="FF0000"/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476517" y="3334560"/>
              <a:ext cx="470779" cy="654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800" dirty="0" smtClean="0">
                  <a:solidFill>
                    <a:srgbClr val="4472C4">
                      <a:lumMod val="75000"/>
                    </a:srgbClr>
                  </a:solidFill>
                </a:rPr>
                <a:t>Ο</a:t>
              </a:r>
              <a:endParaRPr lang="en-US" sz="2800" dirty="0">
                <a:solidFill>
                  <a:srgbClr val="4472C4">
                    <a:lumMod val="75000"/>
                  </a:srgbClr>
                </a:solidFill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H="1">
              <a:off x="619125" y="3429000"/>
              <a:ext cx="1828800" cy="0"/>
            </a:xfrm>
            <a:prstGeom prst="straightConnector1">
              <a:avLst/>
            </a:prstGeom>
            <a:ln w="53975">
              <a:solidFill>
                <a:schemeClr val="bg2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525047" y="3427835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000" dirty="0" smtClean="0">
                  <a:solidFill>
                    <a:prstClr val="black"/>
                  </a:solidFill>
                </a:rPr>
                <a:t>Α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205173" y="3427835"/>
              <a:ext cx="3241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000" dirty="0" smtClean="0">
                  <a:solidFill>
                    <a:prstClr val="black"/>
                  </a:solidFill>
                </a:rPr>
                <a:t>Β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258168" y="1228538"/>
              <a:ext cx="2904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000" dirty="0" smtClean="0">
                  <a:solidFill>
                    <a:prstClr val="black"/>
                  </a:solidFill>
                </a:rPr>
                <a:t>Γ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H="1">
              <a:off x="10371275" y="3427717"/>
              <a:ext cx="301752" cy="0"/>
            </a:xfrm>
            <a:prstGeom prst="straightConnector1">
              <a:avLst/>
            </a:prstGeom>
            <a:ln w="53975">
              <a:solidFill>
                <a:schemeClr val="bg2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Down Arrow 36"/>
            <p:cNvSpPr/>
            <p:nvPr/>
          </p:nvSpPr>
          <p:spPr>
            <a:xfrm>
              <a:off x="10617840" y="3426939"/>
              <a:ext cx="102031" cy="914400"/>
            </a:xfrm>
            <a:prstGeom prst="downArrow">
              <a:avLst/>
            </a:prstGeom>
            <a:solidFill>
              <a:srgbClr val="FF0000"/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0368929" y="4258356"/>
              <a:ext cx="3722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000" dirty="0" smtClean="0">
                  <a:solidFill>
                    <a:prstClr val="black"/>
                  </a:solidFill>
                </a:rPr>
                <a:t>Γ΄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0192259" y="3058937"/>
              <a:ext cx="4154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000" dirty="0" smtClean="0">
                  <a:solidFill>
                    <a:prstClr val="black"/>
                  </a:solidFill>
                </a:rPr>
                <a:t>Α΄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612292" y="3058937"/>
              <a:ext cx="4058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000" dirty="0" smtClean="0">
                  <a:solidFill>
                    <a:prstClr val="black"/>
                  </a:solidFill>
                </a:rPr>
                <a:t>Β΄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8" name="TextBox 47"/>
              <p:cNvSpPr txBox="1"/>
              <p:nvPr/>
            </p:nvSpPr>
            <p:spPr>
              <a:xfrm>
                <a:off x="593871" y="5032023"/>
                <a:ext cx="2905539" cy="6356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2400" dirty="0" smtClean="0">
                    <a:solidFill>
                      <a:prstClr val="black"/>
                    </a:solidFill>
                  </a:rPr>
                  <a:t>Διαμήκης: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4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Μ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l-GR" sz="2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4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Α</m:t>
                        </m:r>
                        <m:r>
                          <a:rPr lang="el-GR" sz="24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΄</m:t>
                        </m:r>
                        <m:r>
                          <m:rPr>
                            <m:sty m:val="p"/>
                          </m:rPr>
                          <a:rPr lang="el-GR" sz="24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Β</m:t>
                        </m:r>
                        <m:r>
                          <a:rPr lang="el-GR" sz="24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΄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24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ΑΒ</m:t>
                        </m:r>
                      </m:den>
                    </m:f>
                  </m:oMath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871" y="5032023"/>
                <a:ext cx="2905539" cy="635687"/>
              </a:xfrm>
              <a:prstGeom prst="rect">
                <a:avLst/>
              </a:prstGeom>
              <a:blipFill rotWithShape="0">
                <a:blip r:embed="rId3"/>
                <a:stretch>
                  <a:fillRect l="-3145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Down Arrow 68"/>
          <p:cNvSpPr/>
          <p:nvPr/>
        </p:nvSpPr>
        <p:spPr>
          <a:xfrm rot="1440000">
            <a:off x="10589256" y="1993501"/>
            <a:ext cx="224269" cy="972565"/>
          </a:xfrm>
          <a:prstGeom prst="downArrow">
            <a:avLst>
              <a:gd name="adj1" fmla="val 50000"/>
              <a:gd name="adj2" fmla="val 644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8675038" y="1584330"/>
            <a:ext cx="3241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>
                <a:solidFill>
                  <a:srgbClr val="4472C4">
                    <a:lumMod val="75000"/>
                  </a:srgbClr>
                </a:solidFill>
              </a:rPr>
              <a:t>Παραμόρφωση 3-</a:t>
            </a:r>
            <a:r>
              <a:rPr lang="en-US" sz="2000" b="1" dirty="0" smtClean="0">
                <a:solidFill>
                  <a:srgbClr val="4472C4">
                    <a:lumMod val="75000"/>
                  </a:srgbClr>
                </a:solidFill>
              </a:rPr>
              <a:t>D </a:t>
            </a:r>
            <a:r>
              <a:rPr lang="el-GR" sz="2000" b="1" dirty="0" smtClean="0">
                <a:solidFill>
                  <a:srgbClr val="4472C4">
                    <a:lumMod val="75000"/>
                  </a:srgbClr>
                </a:solidFill>
              </a:rPr>
              <a:t>ειδώλου</a:t>
            </a:r>
            <a:endParaRPr lang="en-US" sz="2000" b="1" dirty="0">
              <a:solidFill>
                <a:srgbClr val="4472C4">
                  <a:lumMod val="75000"/>
                </a:srgbClr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9913812" y="2942163"/>
            <a:ext cx="996904" cy="1818756"/>
          </a:xfrm>
          <a:prstGeom prst="ellipse">
            <a:avLst/>
          </a:prstGeom>
          <a:noFill/>
          <a:ln w="539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854993" y="169887"/>
            <a:ext cx="6986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 smtClean="0">
                <a:solidFill>
                  <a:prstClr val="black"/>
                </a:solidFill>
              </a:rPr>
              <a:t>ΕΓΚΑΡΣΙΑ &amp; </a:t>
            </a:r>
            <a:r>
              <a:rPr lang="el-GR" sz="3600" dirty="0" smtClean="0">
                <a:solidFill>
                  <a:prstClr val="black"/>
                </a:solidFill>
              </a:rPr>
              <a:t>ΔΙΑΜΗΚΗΣ </a:t>
            </a:r>
            <a:r>
              <a:rPr lang="el-GR" sz="3600" dirty="0" smtClean="0">
                <a:solidFill>
                  <a:prstClr val="black"/>
                </a:solidFill>
              </a:rPr>
              <a:t>ΜΕΓΕΘΥΝΣΗ</a:t>
            </a:r>
            <a:endParaRPr lang="en-US" sz="36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>
                <a:off x="4800291" y="4739766"/>
                <a:ext cx="2253374" cy="601703"/>
              </a:xfrm>
              <a:prstGeom prst="rect">
                <a:avLst/>
              </a:prstGeom>
              <a:ln w="41275">
                <a:solidFill>
                  <a:schemeClr val="accent5"/>
                </a:solidFill>
                <a:prstDash val="sysDash"/>
              </a:ln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3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Μ</m:t>
                          </m:r>
                        </m:e>
                        <m:sub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l-GR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l-GR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sz="32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l-GR" sz="3200" b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sub>
                        <m:sup>
                          <m:r>
                            <a:rPr lang="en-US" sz="32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291" y="4739766"/>
                <a:ext cx="2253374" cy="60170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1275">
                <a:solidFill>
                  <a:schemeClr val="accent5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Right Brace 54"/>
          <p:cNvSpPr/>
          <p:nvPr/>
        </p:nvSpPr>
        <p:spPr>
          <a:xfrm>
            <a:off x="3714566" y="4572044"/>
            <a:ext cx="204076" cy="992129"/>
          </a:xfrm>
          <a:prstGeom prst="rightBrace">
            <a:avLst>
              <a:gd name="adj1" fmla="val 46305"/>
              <a:gd name="adj2" fmla="val 50000"/>
            </a:avLst>
          </a:prstGeom>
          <a:ln w="28575">
            <a:solidFill>
              <a:srgbClr val="41719C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3995625" y="4982809"/>
            <a:ext cx="618123" cy="170598"/>
          </a:xfrm>
          <a:prstGeom prst="rightArrow">
            <a:avLst/>
          </a:prstGeom>
          <a:solidFill>
            <a:srgbClr val="41719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05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863" y="416870"/>
            <a:ext cx="12158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 smtClean="0">
                <a:solidFill>
                  <a:prstClr val="black"/>
                </a:solidFill>
              </a:rPr>
              <a:t>Εγκάρσια &amp; </a:t>
            </a:r>
            <a:r>
              <a:rPr lang="el-GR" sz="3600" dirty="0" smtClean="0">
                <a:solidFill>
                  <a:prstClr val="black"/>
                </a:solidFill>
              </a:rPr>
              <a:t>Διαμήκης </a:t>
            </a:r>
            <a:r>
              <a:rPr lang="el-GR" sz="3600" dirty="0" smtClean="0">
                <a:solidFill>
                  <a:prstClr val="black"/>
                </a:solidFill>
              </a:rPr>
              <a:t>Μεγέθυνση: </a:t>
            </a:r>
            <a:r>
              <a:rPr lang="el-GR" sz="3600" dirty="0" smtClean="0">
                <a:solidFill>
                  <a:prstClr val="black"/>
                </a:solidFill>
              </a:rPr>
              <a:t>Παραμόρφωση </a:t>
            </a:r>
            <a:r>
              <a:rPr lang="el-GR" sz="3600" dirty="0">
                <a:solidFill>
                  <a:prstClr val="black"/>
                </a:solidFill>
              </a:rPr>
              <a:t>3-</a:t>
            </a:r>
            <a:r>
              <a:rPr lang="en-US" sz="3600" dirty="0">
                <a:solidFill>
                  <a:prstClr val="black"/>
                </a:solidFill>
              </a:rPr>
              <a:t>D </a:t>
            </a:r>
            <a:r>
              <a:rPr lang="el-GR" sz="3600" dirty="0" smtClean="0">
                <a:solidFill>
                  <a:prstClr val="black"/>
                </a:solidFill>
              </a:rPr>
              <a:t>ειδώλου</a:t>
            </a:r>
            <a:endParaRPr lang="en-US" sz="3600" dirty="0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61594" y="1643605"/>
            <a:ext cx="12068664" cy="3831220"/>
            <a:chOff x="1070079" y="1863524"/>
            <a:chExt cx="9518747" cy="302174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0079" y="1867748"/>
              <a:ext cx="9518747" cy="301752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9931078" y="1863524"/>
              <a:ext cx="648183" cy="9838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790937" y="6200545"/>
            <a:ext cx="103549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https://www.physics.purdue.edu/~jones105/phys42200_Spring2013/notes/Phys42200_Lecture30.pdf</a:t>
            </a:r>
          </a:p>
        </p:txBody>
      </p:sp>
    </p:spTree>
    <p:extLst>
      <p:ext uri="{BB962C8B-B14F-4D97-AF65-F5344CB8AC3E}">
        <p14:creationId xmlns:p14="http://schemas.microsoft.com/office/powerpoint/2010/main" val="187450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9768" y="191098"/>
            <a:ext cx="6269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solidFill>
                  <a:prstClr val="black"/>
                </a:solidFill>
              </a:rPr>
              <a:t>ΣΥΣΤΗΜΑΤΑ ΔΥΟ ΛΕΠΤΩΝ ΦΑΚΩΝ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l-GR" sz="2800" dirty="0" smtClean="0">
                <a:solidFill>
                  <a:prstClr val="black"/>
                </a:solidFill>
              </a:rPr>
              <a:t> </a:t>
            </a:r>
            <a:r>
              <a:rPr lang="en-US" sz="28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sz="2800" b="1" i="1" baseline="-25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2800" dirty="0" smtClean="0">
                <a:solidFill>
                  <a:prstClr val="black"/>
                </a:solidFill>
              </a:rPr>
              <a:t>  &amp; </a:t>
            </a:r>
            <a:r>
              <a:rPr lang="en-US" sz="28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sz="2800" b="1" i="1" baseline="-25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2800" b="1" i="1" baseline="-25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2978" y="822070"/>
            <a:ext cx="3326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 smtClean="0">
                <a:solidFill>
                  <a:prstClr val="black"/>
                </a:solidFill>
              </a:rPr>
              <a:t>ΣΕ ΑΠΟΣΤΑΣΗ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b="1" i="1" dirty="0" smtClean="0">
                <a:solidFill>
                  <a:prstClr val="black"/>
                </a:solidFill>
              </a:rPr>
              <a:t>d &gt; f</a:t>
            </a:r>
            <a:r>
              <a:rPr lang="en-US" sz="2400" b="1" i="1" baseline="-25000" dirty="0" smtClean="0">
                <a:solidFill>
                  <a:prstClr val="black"/>
                </a:solidFill>
              </a:rPr>
              <a:t>1</a:t>
            </a:r>
            <a:r>
              <a:rPr lang="en-US" sz="2400" b="1" i="1" dirty="0" smtClean="0">
                <a:solidFill>
                  <a:prstClr val="black"/>
                </a:solidFill>
              </a:rPr>
              <a:t>+f</a:t>
            </a:r>
            <a:r>
              <a:rPr lang="en-US" sz="2400" b="1" i="1" baseline="-25000" dirty="0" smtClean="0">
                <a:solidFill>
                  <a:prstClr val="black"/>
                </a:solidFill>
              </a:rPr>
              <a:t>2</a:t>
            </a:r>
            <a:r>
              <a:rPr lang="el-GR" sz="2400" b="1" i="1" dirty="0" smtClean="0">
                <a:solidFill>
                  <a:prstClr val="black"/>
                </a:solidFill>
              </a:rPr>
              <a:t> </a:t>
            </a:r>
            <a:endParaRPr lang="en-US" sz="2400" b="1" i="1" dirty="0">
              <a:solidFill>
                <a:prstClr val="black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093302" y="1598368"/>
            <a:ext cx="0" cy="36576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Isosceles Triangle 5"/>
          <p:cNvSpPr/>
          <p:nvPr/>
        </p:nvSpPr>
        <p:spPr>
          <a:xfrm>
            <a:off x="2018292" y="1441205"/>
            <a:ext cx="150019" cy="15716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Isosceles Triangle 6"/>
          <p:cNvSpPr/>
          <p:nvPr/>
        </p:nvSpPr>
        <p:spPr>
          <a:xfrm flipV="1">
            <a:off x="2018292" y="5255968"/>
            <a:ext cx="150019" cy="15716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0481" y="3427168"/>
            <a:ext cx="121615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1135856" y="3384304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964669" y="3388543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 flipV="1">
            <a:off x="150018" y="2933392"/>
            <a:ext cx="228600" cy="493776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4" name="Straight Connector 13"/>
          <p:cNvCxnSpPr>
            <a:stCxn id="12" idx="2"/>
          </p:cNvCxnSpPr>
          <p:nvPr/>
        </p:nvCxnSpPr>
        <p:spPr>
          <a:xfrm>
            <a:off x="264318" y="2933392"/>
            <a:ext cx="18289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23" idx="2"/>
          </p:cNvCxnSpPr>
          <p:nvPr/>
        </p:nvCxnSpPr>
        <p:spPr>
          <a:xfrm>
            <a:off x="2093302" y="2933392"/>
            <a:ext cx="1828984" cy="9938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2" idx="2"/>
          </p:cNvCxnSpPr>
          <p:nvPr/>
        </p:nvCxnSpPr>
        <p:spPr>
          <a:xfrm>
            <a:off x="264318" y="2933392"/>
            <a:ext cx="1828983" cy="9837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093302" y="3913242"/>
            <a:ext cx="183417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own Arrow 22"/>
          <p:cNvSpPr/>
          <p:nvPr/>
        </p:nvSpPr>
        <p:spPr>
          <a:xfrm>
            <a:off x="3807986" y="3433461"/>
            <a:ext cx="228600" cy="493776"/>
          </a:xfrm>
          <a:prstGeom prst="downArrow">
            <a:avLst/>
          </a:prstGeom>
          <a:solidFill>
            <a:srgbClr val="B4C7E7"/>
          </a:solidFill>
          <a:ln>
            <a:solidFill>
              <a:srgbClr val="607BA7"/>
            </a:solidFill>
            <a:prstDash val="sys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6660300" y="1598544"/>
            <a:ext cx="0" cy="420624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Isosceles Triangle 24"/>
          <p:cNvSpPr/>
          <p:nvPr/>
        </p:nvSpPr>
        <p:spPr>
          <a:xfrm>
            <a:off x="6585290" y="1441381"/>
            <a:ext cx="150019" cy="157163"/>
          </a:xfrm>
          <a:prstGeom prst="triangl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Isosceles Triangle 25"/>
          <p:cNvSpPr/>
          <p:nvPr/>
        </p:nvSpPr>
        <p:spPr>
          <a:xfrm flipV="1">
            <a:off x="6585290" y="5749808"/>
            <a:ext cx="150019" cy="157163"/>
          </a:xfrm>
          <a:prstGeom prst="triangl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788463" y="3381048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8413397" y="3383444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3922286" y="3914132"/>
            <a:ext cx="27380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6660954" y="2487279"/>
            <a:ext cx="5209732" cy="14271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3922286" y="2489651"/>
            <a:ext cx="7926814" cy="14297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Down Arrow 44"/>
          <p:cNvSpPr/>
          <p:nvPr/>
        </p:nvSpPr>
        <p:spPr>
          <a:xfrm flipV="1">
            <a:off x="11731822" y="2482469"/>
            <a:ext cx="228600" cy="960120"/>
          </a:xfrm>
          <a:prstGeom prst="downArrow">
            <a:avLst/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50" name="Straight Connector 49"/>
          <p:cNvCxnSpPr>
            <a:stCxn id="23" idx="2"/>
          </p:cNvCxnSpPr>
          <p:nvPr/>
        </p:nvCxnSpPr>
        <p:spPr>
          <a:xfrm>
            <a:off x="3922286" y="3927237"/>
            <a:ext cx="2743201" cy="1553553"/>
          </a:xfrm>
          <a:prstGeom prst="line">
            <a:avLst/>
          </a:prstGeom>
          <a:ln w="254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6664381" y="2471249"/>
            <a:ext cx="5181741" cy="2998321"/>
          </a:xfrm>
          <a:prstGeom prst="line">
            <a:avLst/>
          </a:prstGeom>
          <a:ln w="254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2103681" y="3923986"/>
            <a:ext cx="1813418" cy="317035"/>
          </a:xfrm>
          <a:prstGeom prst="line">
            <a:avLst/>
          </a:prstGeom>
          <a:ln w="2540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endCxn id="12" idx="2"/>
          </p:cNvCxnSpPr>
          <p:nvPr/>
        </p:nvCxnSpPr>
        <p:spPr>
          <a:xfrm flipH="1" flipV="1">
            <a:off x="264318" y="2933392"/>
            <a:ext cx="1828983" cy="1307629"/>
          </a:xfrm>
          <a:prstGeom prst="line">
            <a:avLst/>
          </a:prstGeom>
          <a:ln w="2540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854193" y="2933392"/>
            <a:ext cx="3731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363141" y="3086813"/>
            <a:ext cx="319852" cy="173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/>
          <p:cNvGrpSpPr/>
          <p:nvPr/>
        </p:nvGrpSpPr>
        <p:grpSpPr>
          <a:xfrm>
            <a:off x="639704" y="3134548"/>
            <a:ext cx="278459" cy="150519"/>
            <a:chOff x="639704" y="3134548"/>
            <a:chExt cx="278459" cy="150519"/>
          </a:xfrm>
        </p:grpSpPr>
        <p:cxnSp>
          <p:nvCxnSpPr>
            <p:cNvPr id="21" name="Straight Arrow Connector 20"/>
            <p:cNvCxnSpPr/>
            <p:nvPr/>
          </p:nvCxnSpPr>
          <p:spPr>
            <a:xfrm>
              <a:off x="639704" y="3134548"/>
              <a:ext cx="278459" cy="15051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793985" y="3213570"/>
              <a:ext cx="60208" cy="376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1638109" y="3676586"/>
            <a:ext cx="278459" cy="150519"/>
            <a:chOff x="639704" y="3134548"/>
            <a:chExt cx="278459" cy="150519"/>
          </a:xfrm>
        </p:grpSpPr>
        <p:cxnSp>
          <p:nvCxnSpPr>
            <p:cNvPr id="41" name="Straight Arrow Connector 40"/>
            <p:cNvCxnSpPr/>
            <p:nvPr/>
          </p:nvCxnSpPr>
          <p:spPr>
            <a:xfrm>
              <a:off x="639704" y="3134548"/>
              <a:ext cx="278459" cy="15051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793985" y="3213570"/>
              <a:ext cx="60208" cy="376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 rot="19896216">
            <a:off x="2595995" y="3837982"/>
            <a:ext cx="278459" cy="150519"/>
            <a:chOff x="639704" y="3134548"/>
            <a:chExt cx="278459" cy="150519"/>
          </a:xfrm>
        </p:grpSpPr>
        <p:cxnSp>
          <p:nvCxnSpPr>
            <p:cNvPr id="44" name="Straight Arrow Connector 43"/>
            <p:cNvCxnSpPr/>
            <p:nvPr/>
          </p:nvCxnSpPr>
          <p:spPr>
            <a:xfrm>
              <a:off x="639704" y="3134548"/>
              <a:ext cx="278459" cy="15051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>
              <a:off x="793985" y="3213570"/>
              <a:ext cx="60208" cy="376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 rot="19896216">
            <a:off x="4802159" y="3906449"/>
            <a:ext cx="484338" cy="81422"/>
            <a:chOff x="462484" y="3169778"/>
            <a:chExt cx="484338" cy="81422"/>
          </a:xfrm>
        </p:grpSpPr>
        <p:cxnSp>
          <p:nvCxnSpPr>
            <p:cNvPr id="51" name="Straight Arrow Connector 50"/>
            <p:cNvCxnSpPr/>
            <p:nvPr/>
          </p:nvCxnSpPr>
          <p:spPr>
            <a:xfrm rot="1703784" flipV="1">
              <a:off x="462484" y="3169778"/>
              <a:ext cx="484338" cy="201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793985" y="3213570"/>
              <a:ext cx="60208" cy="3763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3" name="Straight Arrow Connector 52"/>
          <p:cNvCxnSpPr/>
          <p:nvPr/>
        </p:nvCxnSpPr>
        <p:spPr>
          <a:xfrm flipV="1">
            <a:off x="9028056" y="2900852"/>
            <a:ext cx="520864" cy="997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/>
          <p:cNvGrpSpPr/>
          <p:nvPr/>
        </p:nvGrpSpPr>
        <p:grpSpPr>
          <a:xfrm rot="805723" flipV="1">
            <a:off x="7608460" y="3542895"/>
            <a:ext cx="278459" cy="150519"/>
            <a:chOff x="639704" y="3134548"/>
            <a:chExt cx="278459" cy="150519"/>
          </a:xfrm>
        </p:grpSpPr>
        <p:cxnSp>
          <p:nvCxnSpPr>
            <p:cNvPr id="59" name="Straight Arrow Connector 58"/>
            <p:cNvCxnSpPr/>
            <p:nvPr/>
          </p:nvCxnSpPr>
          <p:spPr>
            <a:xfrm>
              <a:off x="639704" y="3134548"/>
              <a:ext cx="278459" cy="15051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793985" y="3213570"/>
              <a:ext cx="60208" cy="3763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 rot="805723" flipV="1">
            <a:off x="9622711" y="2988348"/>
            <a:ext cx="278459" cy="150519"/>
            <a:chOff x="639704" y="3134548"/>
            <a:chExt cx="278459" cy="150519"/>
          </a:xfrm>
        </p:grpSpPr>
        <p:cxnSp>
          <p:nvCxnSpPr>
            <p:cNvPr id="62" name="Straight Arrow Connector 61"/>
            <p:cNvCxnSpPr/>
            <p:nvPr/>
          </p:nvCxnSpPr>
          <p:spPr>
            <a:xfrm>
              <a:off x="639704" y="3134548"/>
              <a:ext cx="278459" cy="15051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>
              <a:off x="793985" y="3213570"/>
              <a:ext cx="60208" cy="3763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/>
          <p:cNvGrpSpPr/>
          <p:nvPr/>
        </p:nvGrpSpPr>
        <p:grpSpPr>
          <a:xfrm>
            <a:off x="5267615" y="3575959"/>
            <a:ext cx="520864" cy="100627"/>
            <a:chOff x="5267615" y="3575959"/>
            <a:chExt cx="520864" cy="100627"/>
          </a:xfrm>
        </p:grpSpPr>
        <p:cxnSp>
          <p:nvCxnSpPr>
            <p:cNvPr id="36" name="Straight Arrow Connector 35"/>
            <p:cNvCxnSpPr/>
            <p:nvPr/>
          </p:nvCxnSpPr>
          <p:spPr>
            <a:xfrm flipV="1">
              <a:off x="5267615" y="3575959"/>
              <a:ext cx="520864" cy="10062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V="1">
              <a:off x="5556738" y="3586544"/>
              <a:ext cx="155241" cy="3088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flipV="1">
              <a:off x="5429271" y="3603137"/>
              <a:ext cx="207698" cy="4197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Rectangle 68"/>
          <p:cNvSpPr/>
          <p:nvPr/>
        </p:nvSpPr>
        <p:spPr>
          <a:xfrm>
            <a:off x="-18254" y="3738709"/>
            <a:ext cx="14264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dirty="0">
                <a:solidFill>
                  <a:srgbClr val="4472C4"/>
                </a:solidFill>
              </a:rPr>
              <a:t>αντικείμενο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1206429" y="3558526"/>
            <a:ext cx="9317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dirty="0" smtClean="0">
                <a:solidFill>
                  <a:srgbClr val="70AD47"/>
                </a:solidFill>
              </a:rPr>
              <a:t>τελικό </a:t>
            </a:r>
          </a:p>
          <a:p>
            <a:r>
              <a:rPr lang="el-GR" sz="2000" dirty="0" smtClean="0">
                <a:solidFill>
                  <a:srgbClr val="70AD47"/>
                </a:solidFill>
              </a:rPr>
              <a:t>είδωλο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2884213" y="2531420"/>
            <a:ext cx="2104294" cy="646331"/>
          </a:xfrm>
          <a:prstGeom prst="rect">
            <a:avLst/>
          </a:prstGeom>
          <a:ln w="28575">
            <a:solidFill>
              <a:srgbClr val="4472C4"/>
            </a:solidFill>
            <a:prstDash val="dash"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607BA7"/>
                </a:solidFill>
              </a:rPr>
              <a:t>“</a:t>
            </a:r>
            <a:r>
              <a:rPr lang="el-GR" dirty="0" smtClean="0">
                <a:solidFill>
                  <a:srgbClr val="607BA7"/>
                </a:solidFill>
              </a:rPr>
              <a:t>ενδιάμεσο</a:t>
            </a:r>
            <a:r>
              <a:rPr lang="en-US" dirty="0" smtClean="0">
                <a:solidFill>
                  <a:srgbClr val="607BA7"/>
                </a:solidFill>
              </a:rPr>
              <a:t>”</a:t>
            </a:r>
            <a:r>
              <a:rPr lang="el-GR" dirty="0" smtClean="0">
                <a:solidFill>
                  <a:srgbClr val="607BA7"/>
                </a:solidFill>
              </a:rPr>
              <a:t> είδωλο</a:t>
            </a:r>
          </a:p>
          <a:p>
            <a:pPr algn="ctr"/>
            <a:r>
              <a:rPr lang="el-GR" dirty="0" smtClean="0">
                <a:solidFill>
                  <a:srgbClr val="607BA7"/>
                </a:solidFill>
              </a:rPr>
              <a:t>(από τον 1ο φακό )</a:t>
            </a:r>
            <a:endParaRPr lang="en-US" dirty="0">
              <a:solidFill>
                <a:srgbClr val="607BA7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241661" y="1541759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prstClr val="black"/>
                </a:solidFill>
              </a:rPr>
              <a:t>f</a:t>
            </a:r>
            <a:r>
              <a:rPr lang="en-US" b="1" i="1" baseline="-25000" dirty="0">
                <a:solidFill>
                  <a:prstClr val="black"/>
                </a:solidFill>
              </a:rPr>
              <a:t>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6827116" y="1521291"/>
            <a:ext cx="336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prstClr val="black"/>
                </a:solidFill>
              </a:rPr>
              <a:t>f</a:t>
            </a:r>
            <a:r>
              <a:rPr lang="en-US" b="1" i="1" baseline="-25000" dirty="0">
                <a:solidFill>
                  <a:prstClr val="black"/>
                </a:solidFill>
              </a:rPr>
              <a:t>2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72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5708" y="227653"/>
            <a:ext cx="6269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solidFill>
                  <a:prstClr val="black"/>
                </a:solidFill>
              </a:rPr>
              <a:t>ΣΥΣΤΗΜΑΤΑ ΔΥΟ ΛΕΠΤΩΝ ΦΑΚΩΝ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l-GR" sz="2800" dirty="0" smtClean="0">
                <a:solidFill>
                  <a:prstClr val="black"/>
                </a:solidFill>
              </a:rPr>
              <a:t> </a:t>
            </a:r>
            <a:r>
              <a:rPr lang="en-US" sz="28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sz="2800" b="1" i="1" baseline="-25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2800" dirty="0" smtClean="0">
                <a:solidFill>
                  <a:prstClr val="black"/>
                </a:solidFill>
              </a:rPr>
              <a:t>  &amp; </a:t>
            </a:r>
            <a:r>
              <a:rPr lang="en-US" sz="28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sz="2800" b="1" i="1" baseline="-25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2800" b="1" i="1" baseline="-25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4967" y="983038"/>
            <a:ext cx="3326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 smtClean="0">
                <a:solidFill>
                  <a:prstClr val="black"/>
                </a:solidFill>
              </a:rPr>
              <a:t>ΣΕ ΑΠΟΣΤΑΣΗ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b="1" i="1" dirty="0" smtClean="0">
                <a:solidFill>
                  <a:prstClr val="black"/>
                </a:solidFill>
              </a:rPr>
              <a:t>d &lt; f</a:t>
            </a:r>
            <a:r>
              <a:rPr lang="en-US" sz="2400" b="1" i="1" baseline="-25000" dirty="0" smtClean="0">
                <a:solidFill>
                  <a:prstClr val="black"/>
                </a:solidFill>
              </a:rPr>
              <a:t>1</a:t>
            </a:r>
            <a:r>
              <a:rPr lang="en-US" sz="2400" b="1" i="1" dirty="0" smtClean="0">
                <a:solidFill>
                  <a:prstClr val="black"/>
                </a:solidFill>
              </a:rPr>
              <a:t>+f</a:t>
            </a:r>
            <a:r>
              <a:rPr lang="en-US" sz="2400" b="1" i="1" baseline="-25000" dirty="0" smtClean="0">
                <a:solidFill>
                  <a:prstClr val="black"/>
                </a:solidFill>
              </a:rPr>
              <a:t>2</a:t>
            </a:r>
            <a:r>
              <a:rPr lang="el-GR" sz="2400" b="1" i="1" dirty="0" smtClean="0">
                <a:solidFill>
                  <a:prstClr val="black"/>
                </a:solidFill>
              </a:rPr>
              <a:t> </a:t>
            </a:r>
            <a:endParaRPr lang="en-US" sz="2400" b="1" i="1" dirty="0">
              <a:solidFill>
                <a:prstClr val="black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736815" y="1598368"/>
            <a:ext cx="0" cy="4206240"/>
          </a:xfrm>
          <a:prstGeom prst="line">
            <a:avLst/>
          </a:prstGeom>
          <a:ln w="25400">
            <a:solidFill>
              <a:srgbClr val="5B9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Isosceles Triangle 5"/>
          <p:cNvSpPr/>
          <p:nvPr/>
        </p:nvSpPr>
        <p:spPr>
          <a:xfrm>
            <a:off x="4661805" y="1441205"/>
            <a:ext cx="150019" cy="157163"/>
          </a:xfrm>
          <a:prstGeom prst="triangle">
            <a:avLst/>
          </a:prstGeom>
          <a:ln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Isosceles Triangle 6"/>
          <p:cNvSpPr/>
          <p:nvPr/>
        </p:nvSpPr>
        <p:spPr>
          <a:xfrm flipV="1">
            <a:off x="4661805" y="5753990"/>
            <a:ext cx="150019" cy="157163"/>
          </a:xfrm>
          <a:prstGeom prst="triangle">
            <a:avLst/>
          </a:prstGeom>
          <a:ln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420878" y="3427168"/>
            <a:ext cx="96012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5142149" y="3380881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6976862" y="3388543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 flipV="1">
            <a:off x="1889643" y="2933392"/>
            <a:ext cx="228600" cy="493776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4" name="Straight Connector 13"/>
          <p:cNvCxnSpPr>
            <a:stCxn id="12" idx="2"/>
          </p:cNvCxnSpPr>
          <p:nvPr/>
        </p:nvCxnSpPr>
        <p:spPr>
          <a:xfrm>
            <a:off x="2003943" y="2933392"/>
            <a:ext cx="274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23" idx="2"/>
          </p:cNvCxnSpPr>
          <p:nvPr/>
        </p:nvCxnSpPr>
        <p:spPr>
          <a:xfrm>
            <a:off x="4736814" y="2931716"/>
            <a:ext cx="5489272" cy="14725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003943" y="2933392"/>
            <a:ext cx="2732871" cy="14773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747142" y="4410756"/>
            <a:ext cx="5486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own Arrow 22"/>
          <p:cNvSpPr/>
          <p:nvPr/>
        </p:nvSpPr>
        <p:spPr>
          <a:xfrm>
            <a:off x="10111786" y="3435211"/>
            <a:ext cx="228600" cy="969010"/>
          </a:xfrm>
          <a:prstGeom prst="downArrow">
            <a:avLst/>
          </a:prstGeom>
          <a:solidFill>
            <a:srgbClr val="B4C7E7"/>
          </a:solidFill>
          <a:ln>
            <a:solidFill>
              <a:srgbClr val="607BA7"/>
            </a:solidFill>
            <a:prstDash val="sys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6109253" y="1598544"/>
            <a:ext cx="0" cy="420624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Isosceles Triangle 24"/>
          <p:cNvSpPr/>
          <p:nvPr/>
        </p:nvSpPr>
        <p:spPr>
          <a:xfrm>
            <a:off x="6034243" y="1441381"/>
            <a:ext cx="150019" cy="157163"/>
          </a:xfrm>
          <a:prstGeom prst="triangl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Isosceles Triangle 25"/>
          <p:cNvSpPr/>
          <p:nvPr/>
        </p:nvSpPr>
        <p:spPr>
          <a:xfrm flipV="1">
            <a:off x="6034243" y="5749808"/>
            <a:ext cx="150019" cy="157163"/>
          </a:xfrm>
          <a:prstGeom prst="triangl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2866174" y="3381048"/>
            <a:ext cx="91440" cy="9144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50" name="Straight Connector 49"/>
          <p:cNvCxnSpPr>
            <a:endCxn id="23" idx="2"/>
          </p:cNvCxnSpPr>
          <p:nvPr/>
        </p:nvCxnSpPr>
        <p:spPr>
          <a:xfrm>
            <a:off x="4736813" y="3112534"/>
            <a:ext cx="5489273" cy="1291687"/>
          </a:xfrm>
          <a:prstGeom prst="line">
            <a:avLst/>
          </a:prstGeom>
          <a:ln w="254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endCxn id="12" idx="2"/>
          </p:cNvCxnSpPr>
          <p:nvPr/>
        </p:nvCxnSpPr>
        <p:spPr>
          <a:xfrm flipH="1" flipV="1">
            <a:off x="2003943" y="2933392"/>
            <a:ext cx="2732869" cy="179142"/>
          </a:xfrm>
          <a:prstGeom prst="line">
            <a:avLst/>
          </a:prstGeom>
          <a:ln w="2540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521254" y="3379917"/>
            <a:ext cx="91440" cy="91440"/>
          </a:xfrm>
          <a:prstGeom prst="ellipse">
            <a:avLst/>
          </a:prstGeom>
          <a:solidFill>
            <a:srgbClr val="4472C4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Down Arrow 47"/>
          <p:cNvSpPr/>
          <p:nvPr/>
        </p:nvSpPr>
        <p:spPr>
          <a:xfrm>
            <a:off x="6761176" y="3425637"/>
            <a:ext cx="182880" cy="183411"/>
          </a:xfrm>
          <a:prstGeom prst="downArrow">
            <a:avLst/>
          </a:prstGeom>
          <a:solidFill>
            <a:schemeClr val="accent6"/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 flipV="1">
            <a:off x="6110284" y="2362299"/>
            <a:ext cx="1920495" cy="2048566"/>
          </a:xfrm>
          <a:prstGeom prst="line">
            <a:avLst/>
          </a:prstGeom>
          <a:ln w="254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9162296" y="2690428"/>
            <a:ext cx="2104294" cy="646331"/>
          </a:xfrm>
          <a:prstGeom prst="rect">
            <a:avLst/>
          </a:prstGeom>
          <a:ln w="28575">
            <a:solidFill>
              <a:srgbClr val="B4C7E7"/>
            </a:solidFill>
            <a:prstDash val="dash"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607BA7"/>
                </a:solidFill>
              </a:rPr>
              <a:t>“</a:t>
            </a:r>
            <a:r>
              <a:rPr lang="el-GR" dirty="0" smtClean="0">
                <a:solidFill>
                  <a:srgbClr val="607BA7"/>
                </a:solidFill>
              </a:rPr>
              <a:t>ενδιάμεσο</a:t>
            </a:r>
            <a:r>
              <a:rPr lang="en-US" dirty="0" smtClean="0">
                <a:solidFill>
                  <a:srgbClr val="607BA7"/>
                </a:solidFill>
              </a:rPr>
              <a:t>”</a:t>
            </a:r>
            <a:r>
              <a:rPr lang="el-GR" dirty="0" smtClean="0">
                <a:solidFill>
                  <a:srgbClr val="607BA7"/>
                </a:solidFill>
              </a:rPr>
              <a:t> είδωλο</a:t>
            </a:r>
          </a:p>
          <a:p>
            <a:pPr algn="ctr"/>
            <a:r>
              <a:rPr lang="el-GR" dirty="0" smtClean="0">
                <a:solidFill>
                  <a:srgbClr val="607BA7"/>
                </a:solidFill>
              </a:rPr>
              <a:t>(από τον 1ο φακό )</a:t>
            </a:r>
            <a:endParaRPr lang="en-US" dirty="0">
              <a:solidFill>
                <a:srgbClr val="607BA7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284831" y="3072353"/>
            <a:ext cx="541231" cy="1567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275336" y="2931716"/>
            <a:ext cx="3731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2418548" y="3161320"/>
            <a:ext cx="278459" cy="150519"/>
            <a:chOff x="639704" y="3134548"/>
            <a:chExt cx="278459" cy="150519"/>
          </a:xfrm>
        </p:grpSpPr>
        <p:cxnSp>
          <p:nvCxnSpPr>
            <p:cNvPr id="32" name="Straight Arrow Connector 31"/>
            <p:cNvCxnSpPr/>
            <p:nvPr/>
          </p:nvCxnSpPr>
          <p:spPr>
            <a:xfrm>
              <a:off x="639704" y="3134548"/>
              <a:ext cx="278459" cy="15051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793985" y="3213570"/>
              <a:ext cx="60208" cy="376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4062851" y="4049653"/>
            <a:ext cx="278459" cy="150519"/>
            <a:chOff x="639704" y="3134548"/>
            <a:chExt cx="278459" cy="150519"/>
          </a:xfrm>
        </p:grpSpPr>
        <p:cxnSp>
          <p:nvCxnSpPr>
            <p:cNvPr id="35" name="Straight Arrow Connector 34"/>
            <p:cNvCxnSpPr/>
            <p:nvPr/>
          </p:nvCxnSpPr>
          <p:spPr>
            <a:xfrm>
              <a:off x="639704" y="3134548"/>
              <a:ext cx="278459" cy="15051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793985" y="3213570"/>
              <a:ext cx="60208" cy="376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 rot="19896216">
            <a:off x="5263736" y="4337670"/>
            <a:ext cx="278459" cy="150519"/>
            <a:chOff x="639704" y="3134548"/>
            <a:chExt cx="278459" cy="150519"/>
          </a:xfrm>
        </p:grpSpPr>
        <p:cxnSp>
          <p:nvCxnSpPr>
            <p:cNvPr id="38" name="Straight Arrow Connector 37"/>
            <p:cNvCxnSpPr/>
            <p:nvPr/>
          </p:nvCxnSpPr>
          <p:spPr>
            <a:xfrm>
              <a:off x="639704" y="3134548"/>
              <a:ext cx="278459" cy="15051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793985" y="3213570"/>
              <a:ext cx="60208" cy="376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 rot="19896216">
            <a:off x="4898959" y="4403691"/>
            <a:ext cx="484338" cy="81422"/>
            <a:chOff x="462484" y="3169778"/>
            <a:chExt cx="484338" cy="81422"/>
          </a:xfrm>
        </p:grpSpPr>
        <p:cxnSp>
          <p:nvCxnSpPr>
            <p:cNvPr id="41" name="Straight Arrow Connector 40"/>
            <p:cNvCxnSpPr/>
            <p:nvPr/>
          </p:nvCxnSpPr>
          <p:spPr>
            <a:xfrm rot="1703784" flipV="1">
              <a:off x="462484" y="3169778"/>
              <a:ext cx="484338" cy="201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793985" y="3213570"/>
              <a:ext cx="60208" cy="3763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 rot="19122616" flipV="1">
            <a:off x="6114546" y="4036299"/>
            <a:ext cx="661020" cy="45719"/>
            <a:chOff x="636948" y="3153470"/>
            <a:chExt cx="278459" cy="150517"/>
          </a:xfrm>
        </p:grpSpPr>
        <p:cxnSp>
          <p:nvCxnSpPr>
            <p:cNvPr id="44" name="Straight Arrow Connector 43"/>
            <p:cNvCxnSpPr/>
            <p:nvPr/>
          </p:nvCxnSpPr>
          <p:spPr>
            <a:xfrm>
              <a:off x="636948" y="3153470"/>
              <a:ext cx="278459" cy="15051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793985" y="3213570"/>
              <a:ext cx="60208" cy="3763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 rot="1490715">
            <a:off x="5184505" y="3228868"/>
            <a:ext cx="520864" cy="100627"/>
            <a:chOff x="5267615" y="3575959"/>
            <a:chExt cx="520864" cy="100627"/>
          </a:xfrm>
        </p:grpSpPr>
        <p:cxnSp>
          <p:nvCxnSpPr>
            <p:cNvPr id="47" name="Straight Arrow Connector 46"/>
            <p:cNvCxnSpPr/>
            <p:nvPr/>
          </p:nvCxnSpPr>
          <p:spPr>
            <a:xfrm flipV="1">
              <a:off x="5267615" y="3575959"/>
              <a:ext cx="520864" cy="10062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V="1">
              <a:off x="5556738" y="3586544"/>
              <a:ext cx="155241" cy="3088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V="1">
              <a:off x="5429271" y="3603137"/>
              <a:ext cx="207698" cy="4197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 rot="1490715" flipH="1" flipV="1">
            <a:off x="7230131" y="3711079"/>
            <a:ext cx="520864" cy="100627"/>
            <a:chOff x="5267615" y="3575959"/>
            <a:chExt cx="520864" cy="100627"/>
          </a:xfrm>
        </p:grpSpPr>
        <p:cxnSp>
          <p:nvCxnSpPr>
            <p:cNvPr id="53" name="Straight Arrow Connector 52"/>
            <p:cNvCxnSpPr/>
            <p:nvPr/>
          </p:nvCxnSpPr>
          <p:spPr>
            <a:xfrm flipV="1">
              <a:off x="5267615" y="3575959"/>
              <a:ext cx="520864" cy="10062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flipV="1">
              <a:off x="5556738" y="3586544"/>
              <a:ext cx="155241" cy="3088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V="1">
              <a:off x="5429271" y="3603137"/>
              <a:ext cx="207698" cy="4197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 rot="19896216">
            <a:off x="7661278" y="4333235"/>
            <a:ext cx="278459" cy="150519"/>
            <a:chOff x="639704" y="3134548"/>
            <a:chExt cx="278459" cy="150519"/>
          </a:xfrm>
        </p:grpSpPr>
        <p:cxnSp>
          <p:nvCxnSpPr>
            <p:cNvPr id="59" name="Straight Arrow Connector 58"/>
            <p:cNvCxnSpPr/>
            <p:nvPr/>
          </p:nvCxnSpPr>
          <p:spPr>
            <a:xfrm>
              <a:off x="639704" y="3134548"/>
              <a:ext cx="278459" cy="15051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793985" y="3213570"/>
              <a:ext cx="60208" cy="376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 rot="931606">
            <a:off x="3372718" y="2996279"/>
            <a:ext cx="520864" cy="100627"/>
            <a:chOff x="5267615" y="3575959"/>
            <a:chExt cx="520864" cy="100627"/>
          </a:xfrm>
        </p:grpSpPr>
        <p:cxnSp>
          <p:nvCxnSpPr>
            <p:cNvPr id="62" name="Straight Arrow Connector 61"/>
            <p:cNvCxnSpPr/>
            <p:nvPr/>
          </p:nvCxnSpPr>
          <p:spPr>
            <a:xfrm flipV="1">
              <a:off x="5267615" y="3575959"/>
              <a:ext cx="520864" cy="10062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flipV="1">
              <a:off x="5556738" y="3586544"/>
              <a:ext cx="155241" cy="3088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flipV="1">
              <a:off x="5429271" y="3603137"/>
              <a:ext cx="207698" cy="4197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ectangle 64"/>
          <p:cNvSpPr/>
          <p:nvPr/>
        </p:nvSpPr>
        <p:spPr>
          <a:xfrm>
            <a:off x="6392445" y="2557264"/>
            <a:ext cx="9317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dirty="0" smtClean="0">
                <a:solidFill>
                  <a:srgbClr val="70AD47"/>
                </a:solidFill>
              </a:rPr>
              <a:t>τελικό </a:t>
            </a:r>
          </a:p>
          <a:p>
            <a:r>
              <a:rPr lang="el-GR" sz="2000" dirty="0" smtClean="0">
                <a:solidFill>
                  <a:srgbClr val="70AD47"/>
                </a:solidFill>
              </a:rPr>
              <a:t>είδωλο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88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4921" y="406817"/>
            <a:ext cx="9239132" cy="523220"/>
          </a:xfrm>
          <a:prstGeom prst="rect">
            <a:avLst/>
          </a:prstGeom>
          <a:solidFill>
            <a:srgbClr val="FFF2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2800" b="1" dirty="0" smtClean="0">
                <a:solidFill>
                  <a:prstClr val="black"/>
                </a:solidFill>
              </a:rPr>
              <a:t>Οπτική Ισχύς </a:t>
            </a:r>
            <a:r>
              <a:rPr lang="en-US" sz="2800" b="1" dirty="0" smtClean="0">
                <a:solidFill>
                  <a:prstClr val="black"/>
                </a:solidFill>
              </a:rPr>
              <a:t>P </a:t>
            </a:r>
            <a:r>
              <a:rPr lang="en-US" sz="2800" dirty="0" smtClean="0">
                <a:solidFill>
                  <a:prstClr val="black"/>
                </a:solidFill>
              </a:rPr>
              <a:t>:   </a:t>
            </a:r>
            <a:r>
              <a:rPr lang="el-GR" sz="2800" dirty="0" smtClean="0">
                <a:solidFill>
                  <a:prstClr val="black"/>
                </a:solidFill>
              </a:rPr>
              <a:t>Μονάδα (</a:t>
            </a:r>
            <a:r>
              <a:rPr lang="en-US" sz="2800" dirty="0" smtClean="0">
                <a:solidFill>
                  <a:prstClr val="black"/>
                </a:solidFill>
              </a:rPr>
              <a:t>S</a:t>
            </a:r>
            <a:r>
              <a:rPr lang="el-GR" sz="2800" dirty="0" smtClean="0">
                <a:solidFill>
                  <a:prstClr val="black"/>
                </a:solidFill>
              </a:rPr>
              <a:t>.</a:t>
            </a:r>
            <a:r>
              <a:rPr lang="en-US" sz="2800" dirty="0" smtClean="0">
                <a:solidFill>
                  <a:prstClr val="black"/>
                </a:solidFill>
              </a:rPr>
              <a:t>I</a:t>
            </a:r>
            <a:r>
              <a:rPr lang="el-GR" sz="2800" dirty="0" smtClean="0">
                <a:solidFill>
                  <a:prstClr val="black"/>
                </a:solidFill>
              </a:rPr>
              <a:t>.)=1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l-GR" sz="2800" dirty="0" smtClean="0">
                <a:solidFill>
                  <a:prstClr val="black"/>
                </a:solidFill>
              </a:rPr>
              <a:t>διοπτρία: </a:t>
            </a:r>
            <a:r>
              <a:rPr lang="en-US" sz="2800" b="1" dirty="0" smtClean="0">
                <a:solidFill>
                  <a:prstClr val="black"/>
                </a:solidFill>
              </a:rPr>
              <a:t>1 </a:t>
            </a:r>
            <a:r>
              <a:rPr lang="en-US" sz="2800" b="1" dirty="0" err="1" smtClean="0">
                <a:solidFill>
                  <a:prstClr val="black"/>
                </a:solidFill>
              </a:rPr>
              <a:t>dpt</a:t>
            </a:r>
            <a:r>
              <a:rPr lang="el-GR" sz="2800" b="1" dirty="0" smtClean="0">
                <a:solidFill>
                  <a:prstClr val="black"/>
                </a:solidFill>
              </a:rPr>
              <a:t> = 1/</a:t>
            </a:r>
            <a:r>
              <a:rPr lang="en-US" sz="2800" b="1" dirty="0" smtClean="0">
                <a:solidFill>
                  <a:prstClr val="black"/>
                </a:solidFill>
              </a:rPr>
              <a:t>m=m</a:t>
            </a:r>
            <a:r>
              <a:rPr lang="en-US" sz="2800" b="1" baseline="30000" dirty="0" smtClean="0">
                <a:solidFill>
                  <a:prstClr val="black"/>
                </a:solidFill>
              </a:rPr>
              <a:t>-1</a:t>
            </a:r>
            <a:endParaRPr lang="en-US" sz="2800" b="1" baseline="300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304800" y="1316566"/>
              <a:ext cx="11645900" cy="474133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881967"/>
                    <a:gridCol w="3561183"/>
                    <a:gridCol w="4202750"/>
                  </a:tblGrid>
                  <a:tr h="1189249"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2400" dirty="0" smtClean="0"/>
                            <a:t>Λεπτού Φακού εστιακής απόστασης</a:t>
                          </a:r>
                          <a:r>
                            <a:rPr lang="en-US" sz="2400" dirty="0" smtClean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oMath>
                          </a14:m>
                          <a:r>
                            <a:rPr lang="en-US" sz="2400" dirty="0" smtClean="0"/>
                            <a:t> </a:t>
                          </a:r>
                          <a:r>
                            <a:rPr lang="el-GR" sz="2400" dirty="0" smtClean="0"/>
                            <a:t>και δ.δ. </a:t>
                          </a:r>
                          <a:r>
                            <a:rPr lang="en-US" sz="2400" dirty="0" smtClean="0"/>
                            <a:t>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2400" dirty="0" smtClean="0"/>
                            <a:t>Συστήματος Δύο Λεπτών Φακών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40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l-GR" sz="2400" dirty="0" smtClean="0"/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40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l-GR" sz="2400" dirty="0" smtClean="0"/>
                            <a:t>  σε απόσταση </a:t>
                          </a:r>
                          <a:r>
                            <a:rPr lang="en-US" sz="2400" dirty="0" smtClean="0"/>
                            <a:t>d</a:t>
                          </a:r>
                          <a:r>
                            <a:rPr lang="el-GR" sz="2400" dirty="0" smtClean="0"/>
                            <a:t> </a:t>
                          </a:r>
                          <a:endParaRPr lang="en-US" sz="2400" dirty="0" smtClean="0"/>
                        </a:p>
                      </a:txBody>
                      <a:tcPr/>
                    </a:tc>
                  </a:tr>
                  <a:tr h="1050055">
                    <a:tc>
                      <a:txBody>
                        <a:bodyPr/>
                        <a:lstStyle/>
                        <a:p>
                          <a:pPr marL="0" marR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2400" dirty="0" smtClean="0"/>
                            <a:t>Σε</a:t>
                          </a:r>
                          <a:r>
                            <a:rPr lang="en-US" sz="2400" dirty="0" smtClean="0"/>
                            <a:t> </a:t>
                          </a:r>
                          <a:r>
                            <a:rPr lang="el-GR" sz="2400" u="sng" dirty="0" smtClean="0"/>
                            <a:t>περιβάλλον οπτικό μέσο </a:t>
                          </a:r>
                          <a:r>
                            <a:rPr lang="el-GR" sz="2400" dirty="0" smtClean="0"/>
                            <a:t>με δ.δ. </a:t>
                          </a:r>
                          <a:r>
                            <a:rPr lang="en-US" sz="2400" dirty="0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n</a:t>
                          </a:r>
                          <a:r>
                            <a:rPr lang="el-GR" sz="2400" baseline="-25000" dirty="0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π</a:t>
                          </a:r>
                          <a:r>
                            <a:rPr lang="en-US" sz="2400" dirty="0" smtClean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en-US" sz="240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l-GR" sz="2400"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2400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l-GR" sz="2400" smtClean="0">
                                        <a:latin typeface="Cambria Math" panose="02040503050406030204" pitchFamily="18" charset="0"/>
                                      </a:rPr>
                                      <m:t>𝜊𝜆</m:t>
                                    </m:r>
                                  </m:sub>
                                </m:sSub>
                                <m:r>
                                  <a:rPr lang="en-US" sz="240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40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2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l-GR" sz="2400" smtClean="0"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US" sz="2400" smtClean="0"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smtClean="0"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anchor="ctr"/>
                    </a:tc>
                  </a:tr>
                  <a:tr h="1481537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2400" dirty="0" smtClean="0"/>
                            <a:t>Σε</a:t>
                          </a:r>
                          <a:r>
                            <a:rPr lang="en-US" sz="2400" dirty="0" smtClean="0"/>
                            <a:t> </a:t>
                          </a:r>
                          <a:r>
                            <a:rPr lang="el-GR" sz="2400" dirty="0" smtClean="0"/>
                            <a:t>περιβάλλον αέρα (</a:t>
                          </a:r>
                          <a:r>
                            <a:rPr lang="en-US" sz="2400" dirty="0" smtClean="0"/>
                            <a:t>n</a:t>
                          </a:r>
                          <a:r>
                            <a:rPr lang="el-GR" sz="2400" baseline="-25000" dirty="0" smtClean="0"/>
                            <a:t>π</a:t>
                          </a:r>
                          <a:r>
                            <a:rPr lang="en-US" sz="2400" dirty="0" smtClean="0"/>
                            <a:t> </a:t>
                          </a:r>
                          <a:r>
                            <a:rPr lang="el-GR" sz="2400" dirty="0" smtClean="0"/>
                            <a:t>=1)</a:t>
                          </a:r>
                          <a:endParaRPr lang="en-US" sz="240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en-US" sz="240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400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l-GR" sz="2400" smtClean="0">
                                        <a:latin typeface="Cambria Math" panose="02040503050406030204" pitchFamily="18" charset="0"/>
                                      </a:rPr>
                                      <m:t>𝜊𝜆</m:t>
                                    </m:r>
                                  </m:sub>
                                </m:sSub>
                                <m:r>
                                  <a:rPr lang="en-US" sz="240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40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US" sz="2400" smtClean="0"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smtClean="0"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anchor="ctr"/>
                    </a:tc>
                  </a:tr>
                  <a:tr h="1020493">
                    <a:tc gridSpan="2"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2400" dirty="0" smtClean="0"/>
                            <a:t>Λεπτών Φακών σε επαφή (</a:t>
                          </a:r>
                          <a:r>
                            <a:rPr lang="en-US" sz="2400" dirty="0" smtClean="0"/>
                            <a:t>d</a:t>
                          </a:r>
                          <a:r>
                            <a:rPr lang="el-GR" sz="2400" dirty="0" smtClean="0"/>
                            <a:t>=0) </a:t>
                          </a:r>
                          <a:endParaRPr lang="en-US" sz="2400" dirty="0" smtClean="0">
                            <a:solidFill>
                              <a:prstClr val="black"/>
                            </a:solidFill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l-GR" sz="2400" smtClean="0">
                                        <a:latin typeface="Cambria Math" panose="02040503050406030204" pitchFamily="18" charset="0"/>
                                      </a:rPr>
                                      <m:t>𝜊𝜆</m:t>
                                    </m:r>
                                  </m:sub>
                                </m:sSub>
                                <m:r>
                                  <a:rPr lang="en-US" sz="240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304800" y="1316566"/>
              <a:ext cx="11645900" cy="474133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881967"/>
                    <a:gridCol w="3561183"/>
                    <a:gridCol w="4202750"/>
                  </a:tblGrid>
                  <a:tr h="1189249"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9418" t="-3590" r="-118836" b="-3005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77246" t="-3590" r="-580" b="-300513"/>
                          </a:stretch>
                        </a:blipFill>
                      </a:tcPr>
                    </a:tc>
                  </a:tr>
                  <a:tr h="1050055">
                    <a:tc>
                      <a:txBody>
                        <a:bodyPr/>
                        <a:lstStyle/>
                        <a:p>
                          <a:pPr marL="0" marR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2400" dirty="0" smtClean="0"/>
                            <a:t>Σε</a:t>
                          </a:r>
                          <a:r>
                            <a:rPr lang="en-US" sz="2400" dirty="0" smtClean="0"/>
                            <a:t> </a:t>
                          </a:r>
                          <a:r>
                            <a:rPr lang="el-GR" sz="2400" u="sng" dirty="0" smtClean="0"/>
                            <a:t>περιβάλλον οπτικό μέσο </a:t>
                          </a:r>
                          <a:r>
                            <a:rPr lang="el-GR" sz="2400" dirty="0" smtClean="0"/>
                            <a:t>με δ.δ. </a:t>
                          </a:r>
                          <a:r>
                            <a:rPr lang="en-US" sz="2400" dirty="0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n</a:t>
                          </a:r>
                          <a:r>
                            <a:rPr lang="el-GR" sz="2400" baseline="-25000" dirty="0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π</a:t>
                          </a:r>
                          <a:r>
                            <a:rPr lang="en-US" sz="2400" dirty="0" smtClean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109418" t="-116763" r="-118836" b="-2387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177246" t="-116763" r="-580" b="-238728"/>
                          </a:stretch>
                        </a:blipFill>
                      </a:tcPr>
                    </a:tc>
                  </a:tr>
                  <a:tr h="1481537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2400" dirty="0" smtClean="0"/>
                            <a:t>Σε</a:t>
                          </a:r>
                          <a:r>
                            <a:rPr lang="en-US" sz="2400" dirty="0" smtClean="0"/>
                            <a:t> </a:t>
                          </a:r>
                          <a:r>
                            <a:rPr lang="el-GR" sz="2400" dirty="0" smtClean="0"/>
                            <a:t>περιβάλλον αέρα (</a:t>
                          </a:r>
                          <a:r>
                            <a:rPr lang="en-US" sz="2400" dirty="0" smtClean="0"/>
                            <a:t>n</a:t>
                          </a:r>
                          <a:r>
                            <a:rPr lang="el-GR" sz="2400" baseline="-25000" dirty="0" smtClean="0"/>
                            <a:t>π</a:t>
                          </a:r>
                          <a:r>
                            <a:rPr lang="en-US" sz="2400" dirty="0" smtClean="0"/>
                            <a:t> </a:t>
                          </a:r>
                          <a:r>
                            <a:rPr lang="el-GR" sz="2400" dirty="0" smtClean="0"/>
                            <a:t>=1)</a:t>
                          </a:r>
                          <a:endParaRPr lang="en-US" sz="240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109418" t="-154321" r="-118836" b="-699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177246" t="-154321" r="-580" b="-69959"/>
                          </a:stretch>
                        </a:blipFill>
                      </a:tcPr>
                    </a:tc>
                  </a:tr>
                  <a:tr h="1020493">
                    <a:tc gridSpan="2"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2400" dirty="0" smtClean="0"/>
                            <a:t>Λεπτών Φακών σε επαφή (</a:t>
                          </a:r>
                          <a:r>
                            <a:rPr lang="en-US" sz="2400" dirty="0" smtClean="0"/>
                            <a:t>d</a:t>
                          </a:r>
                          <a:r>
                            <a:rPr lang="el-GR" sz="2400" dirty="0" smtClean="0"/>
                            <a:t>=0) </a:t>
                          </a:r>
                          <a:endParaRPr lang="en-US" sz="2400" dirty="0" smtClean="0">
                            <a:solidFill>
                              <a:prstClr val="black"/>
                            </a:solidFill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177246" t="-367857" r="-580" b="-119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53032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442267" y="370188"/>
                <a:ext cx="1091132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2800" b="1" dirty="0" smtClean="0">
                    <a:solidFill>
                      <a:prstClr val="black"/>
                    </a:solidFill>
                  </a:rPr>
                  <a:t>Ανεστιακά Συστήματα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l-GR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𝝄𝝀</m:t>
                        </m:r>
                      </m:sub>
                    </m:sSub>
                    <m:r>
                      <a:rPr lang="el-GR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l-GR" sz="2800" b="1" dirty="0" smtClean="0">
                    <a:solidFill>
                      <a:prstClr val="black"/>
                    </a:solidFill>
                  </a:rPr>
                  <a:t>  </a:t>
                </a:r>
                <a:r>
                  <a:rPr lang="el-GR" sz="2800" dirty="0">
                    <a:solidFill>
                      <a:prstClr val="black"/>
                    </a:solidFill>
                  </a:rPr>
                  <a:t>:</a:t>
                </a:r>
                <a:r>
                  <a:rPr lang="el-GR" sz="2800" dirty="0" smtClean="0">
                    <a:solidFill>
                      <a:prstClr val="black"/>
                    </a:solidFill>
                  </a:rPr>
                  <a:t> αντικείμενο</a:t>
                </a:r>
                <a14:m>
                  <m:oMath xmlns:m="http://schemas.openxmlformats.org/officeDocument/2006/math">
                    <m:r>
                      <a:rPr lang="el-GR" sz="28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l-GR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l-GR" sz="2800" dirty="0" smtClean="0">
                    <a:solidFill>
                      <a:prstClr val="black"/>
                    </a:solidFill>
                  </a:rPr>
                  <a:t> είδωλο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l-GR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΄=</m:t>
                    </m:r>
                    <m:r>
                      <a:rPr lang="el-GR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endParaRPr lang="en-US" sz="28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267" y="370188"/>
                <a:ext cx="10911320" cy="523220"/>
              </a:xfrm>
              <a:prstGeom prst="rect">
                <a:avLst/>
              </a:prstGeom>
              <a:blipFill rotWithShape="0">
                <a:blip r:embed="rId2"/>
                <a:stretch>
                  <a:fillRect l="-1174" t="-11628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0710" y="2000383"/>
            <a:ext cx="5501851" cy="30886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2267" y="1360139"/>
            <a:ext cx="5889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 smtClean="0">
                <a:solidFill>
                  <a:prstClr val="black"/>
                </a:solidFill>
              </a:rPr>
              <a:t>ΔΥΟ ΘΕΤΙΚΟΙ ΦΑΚΟΙ ΣΕ ΑΠΟΣΤΑΣΗ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b="1" i="1" dirty="0" smtClean="0">
                <a:solidFill>
                  <a:prstClr val="black"/>
                </a:solidFill>
              </a:rPr>
              <a:t>d </a:t>
            </a:r>
            <a:r>
              <a:rPr lang="el-GR" sz="2400" b="1" i="1" dirty="0" smtClean="0">
                <a:solidFill>
                  <a:prstClr val="black"/>
                </a:solidFill>
              </a:rPr>
              <a:t>=</a:t>
            </a:r>
            <a:r>
              <a:rPr lang="en-US" sz="2400" b="1" i="1" dirty="0" smtClean="0">
                <a:solidFill>
                  <a:prstClr val="black"/>
                </a:solidFill>
              </a:rPr>
              <a:t> f</a:t>
            </a:r>
            <a:r>
              <a:rPr lang="en-US" sz="2400" b="1" i="1" baseline="-25000" dirty="0" smtClean="0">
                <a:solidFill>
                  <a:prstClr val="black"/>
                </a:solidFill>
              </a:rPr>
              <a:t>1</a:t>
            </a:r>
            <a:r>
              <a:rPr lang="en-US" sz="2400" b="1" i="1" dirty="0" smtClean="0">
                <a:solidFill>
                  <a:prstClr val="black"/>
                </a:solidFill>
              </a:rPr>
              <a:t>+f</a:t>
            </a:r>
            <a:r>
              <a:rPr lang="en-US" sz="2400" b="1" i="1" baseline="-25000" dirty="0" smtClean="0">
                <a:solidFill>
                  <a:prstClr val="black"/>
                </a:solidFill>
              </a:rPr>
              <a:t>2</a:t>
            </a:r>
            <a:r>
              <a:rPr lang="el-GR" sz="2400" b="1" i="1" dirty="0" smtClean="0">
                <a:solidFill>
                  <a:prstClr val="black"/>
                </a:solidFill>
              </a:rPr>
              <a:t> </a:t>
            </a:r>
            <a:endParaRPr lang="en-US" sz="2400" b="1" i="1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730475" y="5555734"/>
                <a:ext cx="5204758" cy="8715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l-GR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𝜊𝜆</m:t>
                          </m:r>
                        </m:sub>
                      </m:sSub>
                      <m:r>
                        <a:rPr lang="en-US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4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4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4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l-GR" sz="2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b>
                          </m:sSub>
                        </m:den>
                      </m:f>
                      <m:r>
                        <a:rPr lang="en-US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475" y="5555734"/>
                <a:ext cx="5204758" cy="87152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725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32" y="2180700"/>
            <a:ext cx="5260726" cy="3091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875" y="2180700"/>
            <a:ext cx="5063666" cy="3091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9302" y="1304161"/>
            <a:ext cx="560358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200" dirty="0" smtClean="0">
                <a:solidFill>
                  <a:prstClr val="black"/>
                </a:solidFill>
              </a:rPr>
              <a:t>περιορισμός της διατομής φωτεινής δέσμης</a:t>
            </a: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56477" y="1304161"/>
            <a:ext cx="50333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200" dirty="0" smtClean="0">
                <a:solidFill>
                  <a:prstClr val="black"/>
                </a:solidFill>
              </a:rPr>
              <a:t>αύξηση της διατομής φωτεινής δέσμης</a:t>
            </a:r>
            <a:endParaRPr lang="en-US" sz="22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3080435" y="335290"/>
                <a:ext cx="509133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sz="2800" b="1" dirty="0">
                    <a:solidFill>
                      <a:prstClr val="black"/>
                    </a:solidFill>
                  </a:rPr>
                  <a:t>Ανεστιακά Συστήματα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l-GR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𝝄𝝀</m:t>
                        </m:r>
                      </m:sub>
                    </m:sSub>
                    <m:r>
                      <a:rPr lang="el-GR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l-GR" sz="2800" b="1" dirty="0">
                    <a:solidFill>
                      <a:prstClr val="black"/>
                    </a:solidFill>
                  </a:rPr>
                  <a:t> 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0435" y="335290"/>
                <a:ext cx="5091330" cy="523220"/>
              </a:xfrm>
              <a:prstGeom prst="rect">
                <a:avLst/>
              </a:prstGeom>
              <a:blipFill rotWithShape="0">
                <a:blip r:embed="rId4"/>
                <a:stretch>
                  <a:fillRect l="-2392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554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36" name="TextBox 135"/>
              <p:cNvSpPr txBox="1"/>
              <p:nvPr/>
            </p:nvSpPr>
            <p:spPr>
              <a:xfrm>
                <a:off x="7158815" y="910266"/>
                <a:ext cx="1843011" cy="776303"/>
              </a:xfrm>
              <a:prstGeom prst="rect">
                <a:avLst/>
              </a:prstGeom>
              <a:noFill/>
              <a:ln w="50800">
                <a:solidFill>
                  <a:srgbClr val="92D050"/>
                </a:solidFill>
                <a:prstDash val="sysDash"/>
              </a:ln>
            </p:spPr>
            <p:txBody>
              <a:bodyPr wrap="square" lIns="0" tIns="91440" rIns="0" bIns="91440" rtlCol="0" anchor="ctr" anchorCtr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l-GR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l-GR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΄</m:t>
                          </m:r>
                        </m:num>
                        <m:den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&lt;1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36" name="TextBox 1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8815" y="910266"/>
                <a:ext cx="1843011" cy="77630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50800">
                <a:solidFill>
                  <a:srgbClr val="92D050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074358" y="1219919"/>
            <a:ext cx="10075719" cy="3749040"/>
            <a:chOff x="2885973" y="2078876"/>
            <a:chExt cx="7078183" cy="2633699"/>
          </a:xfrm>
        </p:grpSpPr>
        <p:grpSp>
          <p:nvGrpSpPr>
            <p:cNvPr id="72" name="Group 71"/>
            <p:cNvGrpSpPr/>
            <p:nvPr/>
          </p:nvGrpSpPr>
          <p:grpSpPr>
            <a:xfrm>
              <a:off x="3795669" y="2419272"/>
              <a:ext cx="304978" cy="323165"/>
              <a:chOff x="2964034" y="3871832"/>
              <a:chExt cx="406638" cy="430887"/>
            </a:xfrm>
          </p:grpSpPr>
          <p:sp>
            <p:nvSpPr>
              <p:cNvPr id="71" name="Oval 70"/>
              <p:cNvSpPr/>
              <p:nvPr/>
            </p:nvSpPr>
            <p:spPr>
              <a:xfrm>
                <a:off x="2964034" y="3872430"/>
                <a:ext cx="330348" cy="347330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2994072" y="3871832"/>
                <a:ext cx="37660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1500" dirty="0">
                    <a:solidFill>
                      <a:prstClr val="black"/>
                    </a:solidFill>
                  </a:rPr>
                  <a:t>1</a:t>
                </a:r>
                <a:endParaRPr lang="en-US" sz="15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2885973" y="2880080"/>
              <a:ext cx="13048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solidFill>
                    <a:srgbClr val="4472C4"/>
                  </a:solidFill>
                </a:rPr>
                <a:t>αντικείμενο</a:t>
              </a:r>
              <a:endParaRPr lang="en-US" dirty="0">
                <a:solidFill>
                  <a:srgbClr val="4472C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481163" y="2960443"/>
              <a:ext cx="10445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b="1" dirty="0">
                  <a:solidFill>
                    <a:srgbClr val="70AD47"/>
                  </a:solidFill>
                </a:rPr>
                <a:t>είδωλο 1</a:t>
              </a:r>
              <a:endParaRPr lang="en-US" b="1" dirty="0">
                <a:solidFill>
                  <a:srgbClr val="70AD47"/>
                </a:solidFill>
              </a:endParaRP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3054495" y="2078876"/>
              <a:ext cx="6909661" cy="2633699"/>
              <a:chOff x="2817145" y="523408"/>
              <a:chExt cx="6909659" cy="2633697"/>
            </a:xfrm>
          </p:grpSpPr>
          <p:cxnSp>
            <p:nvCxnSpPr>
              <p:cNvPr id="5" name="Straight Connector 4"/>
              <p:cNvCxnSpPr/>
              <p:nvPr/>
            </p:nvCxnSpPr>
            <p:spPr>
              <a:xfrm flipV="1">
                <a:off x="2817145" y="1748596"/>
                <a:ext cx="690965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Down Arrow 6"/>
              <p:cNvSpPr/>
              <p:nvPr/>
            </p:nvSpPr>
            <p:spPr>
              <a:xfrm flipV="1">
                <a:off x="3608926" y="1205499"/>
                <a:ext cx="144523" cy="548640"/>
              </a:xfrm>
              <a:prstGeom prst="downArrow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>
                <a:off x="6094525" y="1252913"/>
                <a:ext cx="2850083" cy="1533158"/>
              </a:xfrm>
              <a:prstGeom prst="line">
                <a:avLst/>
              </a:prstGeom>
              <a:ln w="19050">
                <a:solidFill>
                  <a:schemeClr val="accent4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6305662" y="1369540"/>
                <a:ext cx="275219" cy="150015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" name="Group 35"/>
              <p:cNvGrpSpPr/>
              <p:nvPr/>
            </p:nvGrpSpPr>
            <p:grpSpPr>
              <a:xfrm>
                <a:off x="3682715" y="1252913"/>
                <a:ext cx="2411810" cy="66404"/>
                <a:chOff x="3168381" y="3343109"/>
                <a:chExt cx="2653102" cy="0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3168381" y="3343109"/>
                  <a:ext cx="2653102" cy="0"/>
                </a:xfrm>
                <a:prstGeom prst="line">
                  <a:avLst/>
                </a:prstGeom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/>
                <p:cNvCxnSpPr/>
                <p:nvPr/>
              </p:nvCxnSpPr>
              <p:spPr>
                <a:xfrm>
                  <a:off x="3686249" y="3343109"/>
                  <a:ext cx="445770" cy="0"/>
                </a:xfrm>
                <a:prstGeom prst="straightConnector1">
                  <a:avLst/>
                </a:prstGeom>
                <a:ln>
                  <a:solidFill>
                    <a:schemeClr val="accent4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" name="Straight Connector 21"/>
              <p:cNvCxnSpPr>
                <a:stCxn id="7" idx="3"/>
              </p:cNvCxnSpPr>
              <p:nvPr/>
            </p:nvCxnSpPr>
            <p:spPr>
              <a:xfrm>
                <a:off x="3753449" y="1277760"/>
                <a:ext cx="4150068" cy="83319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>
                <a:off x="6363052" y="1802217"/>
                <a:ext cx="331897" cy="66882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>
                <a:off x="4153484" y="1354615"/>
                <a:ext cx="413712" cy="84207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Oval 42"/>
              <p:cNvSpPr/>
              <p:nvPr/>
            </p:nvSpPr>
            <p:spPr>
              <a:xfrm>
                <a:off x="5158639" y="1723771"/>
                <a:ext cx="48006" cy="480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6986730" y="1725448"/>
                <a:ext cx="48006" cy="480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Down Arrow 45"/>
              <p:cNvSpPr/>
              <p:nvPr/>
            </p:nvSpPr>
            <p:spPr>
              <a:xfrm>
                <a:off x="7520834" y="1754253"/>
                <a:ext cx="80659" cy="289064"/>
              </a:xfrm>
              <a:prstGeom prst="downArrow">
                <a:avLst/>
              </a:prstGeom>
              <a:solidFill>
                <a:srgbClr val="92D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6" name="Straight Arrow Connector 5"/>
              <p:cNvCxnSpPr/>
              <p:nvPr/>
            </p:nvCxnSpPr>
            <p:spPr>
              <a:xfrm flipH="1" flipV="1">
                <a:off x="3700367" y="2110950"/>
                <a:ext cx="2377440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/>
              <p:cNvSpPr txBox="1"/>
              <p:nvPr/>
            </p:nvSpPr>
            <p:spPr>
              <a:xfrm>
                <a:off x="3784395" y="2099571"/>
                <a:ext cx="241230" cy="281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4472C4"/>
                    </a:solidFill>
                  </a:rPr>
                  <a:t>x</a:t>
                </a:r>
                <a:endParaRPr lang="en-US" sz="2000" baseline="-25000" dirty="0">
                  <a:solidFill>
                    <a:srgbClr val="4472C4"/>
                  </a:solidFill>
                </a:endParaRPr>
              </a:p>
            </p:txBody>
          </p:sp>
          <p:cxnSp>
            <p:nvCxnSpPr>
              <p:cNvPr id="18" name="Straight Arrow Connector 17"/>
              <p:cNvCxnSpPr/>
              <p:nvPr/>
            </p:nvCxnSpPr>
            <p:spPr>
              <a:xfrm>
                <a:off x="6094525" y="523408"/>
                <a:ext cx="0" cy="2633697"/>
              </a:xfrm>
              <a:prstGeom prst="straightConnector1">
                <a:avLst/>
              </a:prstGeom>
              <a:ln w="63500"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9" name="Group 118"/>
            <p:cNvGrpSpPr/>
            <p:nvPr/>
          </p:nvGrpSpPr>
          <p:grpSpPr>
            <a:xfrm>
              <a:off x="4777656" y="2417122"/>
              <a:ext cx="305558" cy="335334"/>
              <a:chOff x="2949816" y="3868965"/>
              <a:chExt cx="407412" cy="447112"/>
            </a:xfrm>
          </p:grpSpPr>
          <p:sp>
            <p:nvSpPr>
              <p:cNvPr id="120" name="Oval 119"/>
              <p:cNvSpPr/>
              <p:nvPr/>
            </p:nvSpPr>
            <p:spPr>
              <a:xfrm>
                <a:off x="2949816" y="3868965"/>
                <a:ext cx="330348" cy="348058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2980628" y="3885190"/>
                <a:ext cx="37660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dirty="0" smtClean="0">
                    <a:solidFill>
                      <a:prstClr val="black"/>
                    </a:solidFill>
                  </a:rPr>
                  <a:t>2</a:t>
                </a:r>
                <a:endParaRPr lang="en-US" sz="15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3" name="TextBox 122"/>
            <p:cNvSpPr txBox="1"/>
            <p:nvPr/>
          </p:nvSpPr>
          <p:spPr>
            <a:xfrm>
              <a:off x="5210182" y="3243657"/>
              <a:ext cx="3353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</a:rPr>
                <a:t>E</a:t>
              </a:r>
              <a:endParaRPr lang="en-US"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7150109" y="2964049"/>
              <a:ext cx="439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</a:rPr>
                <a:t>E</a:t>
              </a:r>
              <a:r>
                <a:rPr lang="el-GR" sz="2400" b="1" dirty="0" smtClean="0">
                  <a:solidFill>
                    <a:prstClr val="black"/>
                  </a:solidFill>
                </a:rPr>
                <a:t>΄</a:t>
              </a:r>
              <a:endParaRPr lang="en-US"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6941655" y="3650675"/>
              <a:ext cx="270492" cy="2810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solidFill>
                    <a:srgbClr val="4472C4"/>
                  </a:solidFill>
                </a:rPr>
                <a:t>x</a:t>
              </a:r>
              <a:r>
                <a:rPr lang="el-GR" sz="2000" b="1" dirty="0" smtClean="0">
                  <a:solidFill>
                    <a:srgbClr val="4472C4"/>
                  </a:solidFill>
                </a:rPr>
                <a:t>΄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  <p:cxnSp>
          <p:nvCxnSpPr>
            <p:cNvPr id="133" name="Straight Arrow Connector 132"/>
            <p:cNvCxnSpPr/>
            <p:nvPr/>
          </p:nvCxnSpPr>
          <p:spPr>
            <a:xfrm>
              <a:off x="6365008" y="3665036"/>
              <a:ext cx="1445728" cy="0"/>
            </a:xfrm>
            <a:prstGeom prst="straightConnector1">
              <a:avLst/>
            </a:prstGeom>
            <a:ln w="28575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Down Arrow 61"/>
            <p:cNvSpPr/>
            <p:nvPr/>
          </p:nvSpPr>
          <p:spPr>
            <a:xfrm flipV="1">
              <a:off x="4832639" y="2762682"/>
              <a:ext cx="144523" cy="548640"/>
            </a:xfrm>
            <a:prstGeom prst="downArrow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63" name="Straight Connector 62"/>
            <p:cNvCxnSpPr/>
            <p:nvPr/>
          </p:nvCxnSpPr>
          <p:spPr>
            <a:xfrm>
              <a:off x="4927103" y="2801585"/>
              <a:ext cx="4359099" cy="1539954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Down Arrow 64"/>
            <p:cNvSpPr/>
            <p:nvPr/>
          </p:nvSpPr>
          <p:spPr>
            <a:xfrm>
              <a:off x="8914642" y="3306234"/>
              <a:ext cx="80659" cy="914401"/>
            </a:xfrm>
            <a:prstGeom prst="downArrow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569822" y="2964094"/>
              <a:ext cx="10445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b="1" dirty="0">
                  <a:solidFill>
                    <a:srgbClr val="70AD47"/>
                  </a:solidFill>
                </a:rPr>
                <a:t>είδωλο </a:t>
              </a:r>
              <a:r>
                <a:rPr lang="el-GR" b="1" dirty="0" smtClean="0">
                  <a:solidFill>
                    <a:srgbClr val="70AD47"/>
                  </a:solidFill>
                </a:rPr>
                <a:t>2</a:t>
              </a:r>
              <a:endParaRPr lang="en-US" b="1" dirty="0">
                <a:solidFill>
                  <a:srgbClr val="70AD47"/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4" name="TextBox 73"/>
              <p:cNvSpPr txBox="1"/>
              <p:nvPr/>
            </p:nvSpPr>
            <p:spPr>
              <a:xfrm>
                <a:off x="9659675" y="1414566"/>
                <a:ext cx="1843011" cy="776303"/>
              </a:xfrm>
              <a:prstGeom prst="rect">
                <a:avLst/>
              </a:prstGeom>
              <a:noFill/>
              <a:ln w="50800">
                <a:solidFill>
                  <a:srgbClr val="92D050"/>
                </a:solidFill>
                <a:prstDash val="sysDash"/>
              </a:ln>
            </p:spPr>
            <p:txBody>
              <a:bodyPr wrap="square" lIns="0" tIns="91440" rIns="0" bIns="91440" rtlCol="0" anchor="ctr" anchorCtr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l-GR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l-GR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΄</m:t>
                          </m:r>
                        </m:num>
                        <m:den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&gt;1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9675" y="1414566"/>
                <a:ext cx="1843011" cy="77630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50800">
                <a:solidFill>
                  <a:srgbClr val="92D050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6" name="TextBox 75"/>
              <p:cNvSpPr txBox="1"/>
              <p:nvPr/>
            </p:nvSpPr>
            <p:spPr>
              <a:xfrm>
                <a:off x="1314246" y="5409919"/>
                <a:ext cx="6378791" cy="830099"/>
              </a:xfrm>
              <a:prstGeom prst="rect">
                <a:avLst/>
              </a:prstGeom>
              <a:noFill/>
              <a:ln w="50800">
                <a:solidFill>
                  <a:srgbClr val="92D050"/>
                </a:solidFill>
                <a:prstDash val="sysDash"/>
              </a:ln>
            </p:spPr>
            <p:txBody>
              <a:bodyPr wrap="square" lIns="0" tIns="91440" rIns="0" bIns="91440" rtlCol="0" anchor="ctr" anchorCtr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l-GR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l-GR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΄</m:t>
                          </m:r>
                        </m:num>
                        <m:den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l-GR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΄</m:t>
                      </m:r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  → </m:t>
                      </m:r>
                      <m:f>
                        <m:fPr>
                          <m:ctrlP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4246" y="5409919"/>
                <a:ext cx="6378791" cy="83009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50800">
                <a:solidFill>
                  <a:srgbClr val="92D050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/>
          <p:cNvCxnSpPr/>
          <p:nvPr/>
        </p:nvCxnSpPr>
        <p:spPr>
          <a:xfrm>
            <a:off x="4395965" y="2394427"/>
            <a:ext cx="368969" cy="128018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6447691" y="3121026"/>
            <a:ext cx="368969" cy="128018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4339835" y="2248690"/>
            <a:ext cx="576839" cy="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47647" y="207155"/>
            <a:ext cx="6029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solidFill>
                  <a:prstClr val="black"/>
                </a:solidFill>
              </a:rPr>
              <a:t>Όταν το αντικείμενο πλησιάζει το φακό: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05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36" name="TextBox 135"/>
              <p:cNvSpPr txBox="1"/>
              <p:nvPr/>
            </p:nvSpPr>
            <p:spPr>
              <a:xfrm>
                <a:off x="7158815" y="910266"/>
                <a:ext cx="1843011" cy="776303"/>
              </a:xfrm>
              <a:prstGeom prst="rect">
                <a:avLst/>
              </a:prstGeom>
              <a:noFill/>
              <a:ln w="50800">
                <a:solidFill>
                  <a:srgbClr val="92D050"/>
                </a:solidFill>
                <a:prstDash val="sysDash"/>
              </a:ln>
            </p:spPr>
            <p:txBody>
              <a:bodyPr wrap="square" lIns="0" tIns="91440" rIns="0" bIns="91440" rtlCol="0" anchor="ctr" anchorCtr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l-GR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l-GR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΄</m:t>
                          </m:r>
                        </m:num>
                        <m:den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&lt;1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36" name="TextBox 1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8815" y="910266"/>
                <a:ext cx="1843011" cy="77630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50800">
                <a:solidFill>
                  <a:srgbClr val="92D050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074358" y="1219919"/>
            <a:ext cx="10478679" cy="4055809"/>
            <a:chOff x="2885973" y="2078876"/>
            <a:chExt cx="7361262" cy="2849204"/>
          </a:xfrm>
        </p:grpSpPr>
        <p:grpSp>
          <p:nvGrpSpPr>
            <p:cNvPr id="72" name="Group 71"/>
            <p:cNvGrpSpPr/>
            <p:nvPr/>
          </p:nvGrpSpPr>
          <p:grpSpPr>
            <a:xfrm>
              <a:off x="3795669" y="2419272"/>
              <a:ext cx="304978" cy="323165"/>
              <a:chOff x="2964034" y="3871832"/>
              <a:chExt cx="406638" cy="430887"/>
            </a:xfrm>
          </p:grpSpPr>
          <p:sp>
            <p:nvSpPr>
              <p:cNvPr id="71" name="Oval 70"/>
              <p:cNvSpPr/>
              <p:nvPr/>
            </p:nvSpPr>
            <p:spPr>
              <a:xfrm>
                <a:off x="2964034" y="3872430"/>
                <a:ext cx="330348" cy="347330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2994072" y="3871832"/>
                <a:ext cx="37660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1500" dirty="0">
                    <a:solidFill>
                      <a:prstClr val="black"/>
                    </a:solidFill>
                  </a:rPr>
                  <a:t>1</a:t>
                </a:r>
                <a:endParaRPr lang="en-US" sz="15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2885973" y="2880080"/>
              <a:ext cx="13048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solidFill>
                    <a:srgbClr val="4472C4"/>
                  </a:solidFill>
                </a:rPr>
                <a:t>αντικείμενο</a:t>
              </a:r>
              <a:endParaRPr lang="en-US" dirty="0">
                <a:solidFill>
                  <a:srgbClr val="4472C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481163" y="2960443"/>
              <a:ext cx="10445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b="1" dirty="0">
                  <a:solidFill>
                    <a:srgbClr val="70AD47"/>
                  </a:solidFill>
                </a:rPr>
                <a:t>είδωλο 1</a:t>
              </a:r>
              <a:endParaRPr lang="en-US" b="1" dirty="0">
                <a:solidFill>
                  <a:srgbClr val="70AD47"/>
                </a:solidFill>
              </a:endParaRP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3054495" y="2078876"/>
              <a:ext cx="7192740" cy="2849204"/>
              <a:chOff x="2817145" y="523408"/>
              <a:chExt cx="7192738" cy="2849202"/>
            </a:xfrm>
          </p:grpSpPr>
          <p:cxnSp>
            <p:nvCxnSpPr>
              <p:cNvPr id="5" name="Straight Connector 4"/>
              <p:cNvCxnSpPr/>
              <p:nvPr/>
            </p:nvCxnSpPr>
            <p:spPr>
              <a:xfrm flipV="1">
                <a:off x="2817145" y="1748596"/>
                <a:ext cx="690965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Down Arrow 6"/>
              <p:cNvSpPr/>
              <p:nvPr/>
            </p:nvSpPr>
            <p:spPr>
              <a:xfrm flipV="1">
                <a:off x="3608926" y="1205499"/>
                <a:ext cx="144523" cy="548640"/>
              </a:xfrm>
              <a:prstGeom prst="downArrow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>
                <a:off x="6094525" y="1252913"/>
                <a:ext cx="3915358" cy="2119697"/>
              </a:xfrm>
              <a:prstGeom prst="line">
                <a:avLst/>
              </a:prstGeom>
              <a:ln w="19050">
                <a:solidFill>
                  <a:schemeClr val="accent4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6305662" y="1369540"/>
                <a:ext cx="275219" cy="150015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" name="Group 35"/>
              <p:cNvGrpSpPr/>
              <p:nvPr/>
            </p:nvGrpSpPr>
            <p:grpSpPr>
              <a:xfrm>
                <a:off x="3682715" y="1252913"/>
                <a:ext cx="2411810" cy="66404"/>
                <a:chOff x="3168381" y="3343109"/>
                <a:chExt cx="2653102" cy="0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3168381" y="3343109"/>
                  <a:ext cx="2653102" cy="0"/>
                </a:xfrm>
                <a:prstGeom prst="line">
                  <a:avLst/>
                </a:prstGeom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/>
                <p:cNvCxnSpPr/>
                <p:nvPr/>
              </p:nvCxnSpPr>
              <p:spPr>
                <a:xfrm>
                  <a:off x="3686249" y="3343109"/>
                  <a:ext cx="445770" cy="0"/>
                </a:xfrm>
                <a:prstGeom prst="straightConnector1">
                  <a:avLst/>
                </a:prstGeom>
                <a:ln>
                  <a:solidFill>
                    <a:schemeClr val="accent4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" name="Straight Connector 21"/>
              <p:cNvCxnSpPr>
                <a:stCxn id="7" idx="3"/>
              </p:cNvCxnSpPr>
              <p:nvPr/>
            </p:nvCxnSpPr>
            <p:spPr>
              <a:xfrm>
                <a:off x="3753449" y="1277760"/>
                <a:ext cx="4150068" cy="83319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>
                <a:off x="6363052" y="1802217"/>
                <a:ext cx="331897" cy="66882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>
                <a:off x="4153484" y="1354615"/>
                <a:ext cx="413712" cy="84207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Oval 42"/>
              <p:cNvSpPr/>
              <p:nvPr/>
            </p:nvSpPr>
            <p:spPr>
              <a:xfrm>
                <a:off x="5158639" y="1723771"/>
                <a:ext cx="48006" cy="480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6986730" y="1725448"/>
                <a:ext cx="48006" cy="480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Down Arrow 45"/>
              <p:cNvSpPr/>
              <p:nvPr/>
            </p:nvSpPr>
            <p:spPr>
              <a:xfrm>
                <a:off x="7520834" y="1754253"/>
                <a:ext cx="80659" cy="289064"/>
              </a:xfrm>
              <a:prstGeom prst="downArrow">
                <a:avLst/>
              </a:prstGeom>
              <a:solidFill>
                <a:srgbClr val="92D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6" name="Straight Arrow Connector 5"/>
              <p:cNvCxnSpPr/>
              <p:nvPr/>
            </p:nvCxnSpPr>
            <p:spPr>
              <a:xfrm flipH="1" flipV="1">
                <a:off x="3700367" y="2110950"/>
                <a:ext cx="2377440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/>
              <p:cNvSpPr txBox="1"/>
              <p:nvPr/>
            </p:nvSpPr>
            <p:spPr>
              <a:xfrm>
                <a:off x="3784395" y="2099571"/>
                <a:ext cx="241230" cy="281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4472C4"/>
                    </a:solidFill>
                  </a:rPr>
                  <a:t>x</a:t>
                </a:r>
                <a:endParaRPr lang="en-US" sz="2000" baseline="-25000" dirty="0">
                  <a:solidFill>
                    <a:srgbClr val="4472C4"/>
                  </a:solidFill>
                </a:endParaRPr>
              </a:p>
            </p:txBody>
          </p:sp>
          <p:cxnSp>
            <p:nvCxnSpPr>
              <p:cNvPr id="18" name="Straight Arrow Connector 17"/>
              <p:cNvCxnSpPr/>
              <p:nvPr/>
            </p:nvCxnSpPr>
            <p:spPr>
              <a:xfrm>
                <a:off x="6094525" y="523408"/>
                <a:ext cx="0" cy="2633697"/>
              </a:xfrm>
              <a:prstGeom prst="straightConnector1">
                <a:avLst/>
              </a:prstGeom>
              <a:ln w="63500"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9" name="Group 118"/>
            <p:cNvGrpSpPr/>
            <p:nvPr/>
          </p:nvGrpSpPr>
          <p:grpSpPr>
            <a:xfrm>
              <a:off x="4777656" y="2417122"/>
              <a:ext cx="305558" cy="335334"/>
              <a:chOff x="2949816" y="3868965"/>
              <a:chExt cx="407412" cy="447112"/>
            </a:xfrm>
          </p:grpSpPr>
          <p:sp>
            <p:nvSpPr>
              <p:cNvPr id="120" name="Oval 119"/>
              <p:cNvSpPr/>
              <p:nvPr/>
            </p:nvSpPr>
            <p:spPr>
              <a:xfrm>
                <a:off x="2949816" y="3868965"/>
                <a:ext cx="330348" cy="348058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2980628" y="3885190"/>
                <a:ext cx="37660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dirty="0" smtClean="0">
                    <a:solidFill>
                      <a:prstClr val="black"/>
                    </a:solidFill>
                  </a:rPr>
                  <a:t>2</a:t>
                </a:r>
                <a:endParaRPr lang="en-US" sz="15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3" name="TextBox 122"/>
            <p:cNvSpPr txBox="1"/>
            <p:nvPr/>
          </p:nvSpPr>
          <p:spPr>
            <a:xfrm>
              <a:off x="5210182" y="3243657"/>
              <a:ext cx="3353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</a:rPr>
                <a:t>E</a:t>
              </a:r>
              <a:endParaRPr lang="en-US"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7150109" y="2964049"/>
              <a:ext cx="439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</a:rPr>
                <a:t>E</a:t>
              </a:r>
              <a:r>
                <a:rPr lang="el-GR" sz="2400" b="1" dirty="0" smtClean="0">
                  <a:solidFill>
                    <a:prstClr val="black"/>
                  </a:solidFill>
                </a:rPr>
                <a:t>΄</a:t>
              </a:r>
              <a:endParaRPr lang="en-US"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6941655" y="3650675"/>
              <a:ext cx="270492" cy="2810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solidFill>
                    <a:srgbClr val="4472C4"/>
                  </a:solidFill>
                </a:rPr>
                <a:t>x</a:t>
              </a:r>
              <a:r>
                <a:rPr lang="el-GR" sz="2000" b="1" dirty="0" smtClean="0">
                  <a:solidFill>
                    <a:srgbClr val="4472C4"/>
                  </a:solidFill>
                </a:rPr>
                <a:t>΄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  <p:cxnSp>
          <p:nvCxnSpPr>
            <p:cNvPr id="133" name="Straight Arrow Connector 132"/>
            <p:cNvCxnSpPr/>
            <p:nvPr/>
          </p:nvCxnSpPr>
          <p:spPr>
            <a:xfrm>
              <a:off x="6365008" y="3665036"/>
              <a:ext cx="1445728" cy="0"/>
            </a:xfrm>
            <a:prstGeom prst="straightConnector1">
              <a:avLst/>
            </a:prstGeom>
            <a:ln w="28575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Down Arrow 61"/>
            <p:cNvSpPr/>
            <p:nvPr/>
          </p:nvSpPr>
          <p:spPr>
            <a:xfrm flipV="1">
              <a:off x="4832639" y="2762682"/>
              <a:ext cx="144523" cy="548640"/>
            </a:xfrm>
            <a:prstGeom prst="downArrow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63" name="Straight Connector 62"/>
            <p:cNvCxnSpPr/>
            <p:nvPr/>
          </p:nvCxnSpPr>
          <p:spPr>
            <a:xfrm>
              <a:off x="4927103" y="2801585"/>
              <a:ext cx="4359099" cy="1539954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Down Arrow 64"/>
            <p:cNvSpPr/>
            <p:nvPr/>
          </p:nvSpPr>
          <p:spPr>
            <a:xfrm>
              <a:off x="8914642" y="3306234"/>
              <a:ext cx="80659" cy="914401"/>
            </a:xfrm>
            <a:prstGeom prst="downArrow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569822" y="2964094"/>
              <a:ext cx="10445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b="1" dirty="0">
                  <a:solidFill>
                    <a:srgbClr val="70AD47"/>
                  </a:solidFill>
                </a:rPr>
                <a:t>είδωλο </a:t>
              </a:r>
              <a:r>
                <a:rPr lang="el-GR" b="1" dirty="0" smtClean="0">
                  <a:solidFill>
                    <a:srgbClr val="70AD47"/>
                  </a:solidFill>
                </a:rPr>
                <a:t>2</a:t>
              </a:r>
              <a:endParaRPr lang="en-US" b="1" dirty="0">
                <a:solidFill>
                  <a:srgbClr val="70AD47"/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4" name="TextBox 73"/>
              <p:cNvSpPr txBox="1"/>
              <p:nvPr/>
            </p:nvSpPr>
            <p:spPr>
              <a:xfrm>
                <a:off x="9659675" y="1414566"/>
                <a:ext cx="1843011" cy="776303"/>
              </a:xfrm>
              <a:prstGeom prst="rect">
                <a:avLst/>
              </a:prstGeom>
              <a:noFill/>
              <a:ln w="50800">
                <a:solidFill>
                  <a:srgbClr val="92D050"/>
                </a:solidFill>
                <a:prstDash val="sysDash"/>
              </a:ln>
            </p:spPr>
            <p:txBody>
              <a:bodyPr wrap="square" lIns="0" tIns="91440" rIns="0" bIns="91440" rtlCol="0" anchor="ctr" anchorCtr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l-GR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l-GR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΄</m:t>
                          </m:r>
                        </m:num>
                        <m:den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&gt;1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9675" y="1414566"/>
                <a:ext cx="1843011" cy="77630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50800">
                <a:solidFill>
                  <a:srgbClr val="92D050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/>
          <p:cNvCxnSpPr/>
          <p:nvPr/>
        </p:nvCxnSpPr>
        <p:spPr>
          <a:xfrm>
            <a:off x="4395965" y="2394427"/>
            <a:ext cx="368969" cy="128018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6447691" y="3121026"/>
            <a:ext cx="368969" cy="128018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4018710" y="2256853"/>
            <a:ext cx="365760" cy="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47647" y="207155"/>
            <a:ext cx="6029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solidFill>
                  <a:prstClr val="black"/>
                </a:solidFill>
              </a:rPr>
              <a:t>Όταν το αντικείμενο πλησιάζει το φακό: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44" name="Down Arrow 43"/>
          <p:cNvSpPr/>
          <p:nvPr/>
        </p:nvSpPr>
        <p:spPr>
          <a:xfrm flipV="1">
            <a:off x="4578176" y="2191791"/>
            <a:ext cx="205727" cy="780983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4860994" y="2259574"/>
            <a:ext cx="365760" cy="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4055553" y="2278805"/>
            <a:ext cx="321443" cy="105995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4729941" y="2265765"/>
            <a:ext cx="6539749" cy="3619564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ight Brace 9"/>
          <p:cNvSpPr/>
          <p:nvPr/>
        </p:nvSpPr>
        <p:spPr>
          <a:xfrm rot="1440000">
            <a:off x="11438723" y="5282209"/>
            <a:ext cx="127927" cy="675762"/>
          </a:xfrm>
          <a:prstGeom prst="rightBrace">
            <a:avLst>
              <a:gd name="adj1" fmla="val 46595"/>
              <a:gd name="adj2" fmla="val 50000"/>
            </a:avLst>
          </a:prstGeom>
          <a:ln w="15875">
            <a:solidFill>
              <a:srgbClr val="92D05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869381" y="5971319"/>
            <a:ext cx="1148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>
                <a:solidFill>
                  <a:srgbClr val="70AD47"/>
                </a:solidFill>
              </a:rPr>
              <a:t>είδωλο</a:t>
            </a:r>
            <a:r>
              <a:rPr lang="en-US" sz="2000" b="1" dirty="0" smtClean="0">
                <a:solidFill>
                  <a:srgbClr val="70AD47"/>
                </a:solidFill>
              </a:rPr>
              <a:t> 3</a:t>
            </a:r>
            <a:endParaRPr lang="en-US" sz="2000" dirty="0">
              <a:solidFill>
                <a:srgbClr val="92D05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569894" y="5445610"/>
            <a:ext cx="4475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92D050"/>
                </a:solidFill>
              </a:rPr>
              <a:t>∞</a:t>
            </a:r>
          </a:p>
        </p:txBody>
      </p:sp>
      <p:sp>
        <p:nvSpPr>
          <p:cNvPr id="56" name="Oval 55"/>
          <p:cNvSpPr/>
          <p:nvPr/>
        </p:nvSpPr>
        <p:spPr>
          <a:xfrm>
            <a:off x="4487389" y="1697273"/>
            <a:ext cx="352684" cy="37159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514644" y="1718730"/>
            <a:ext cx="28245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prstClr val="black"/>
                </a:solidFill>
              </a:rPr>
              <a:t>3</a:t>
            </a:r>
            <a:endParaRPr lang="en-US" sz="1500" dirty="0">
              <a:solidFill>
                <a:prstClr val="black"/>
              </a:solidFill>
            </a:endParaRPr>
          </a:p>
        </p:txBody>
      </p:sp>
      <p:cxnSp>
        <p:nvCxnSpPr>
          <p:cNvPr id="58" name="Straight Arrow Connector 57"/>
          <p:cNvCxnSpPr>
            <a:stCxn id="44" idx="3"/>
          </p:cNvCxnSpPr>
          <p:nvPr/>
        </p:nvCxnSpPr>
        <p:spPr>
          <a:xfrm>
            <a:off x="4783903" y="2294654"/>
            <a:ext cx="343149" cy="188201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6219786" y="3090671"/>
            <a:ext cx="343149" cy="188201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10524113" y="4715591"/>
            <a:ext cx="343149" cy="188201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10322105" y="5363697"/>
            <a:ext cx="343149" cy="188201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308503" y="5498062"/>
            <a:ext cx="9937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Το πραγματικό είδωλο απομακρύνεται από το φακό και μεγαλώνει</a:t>
            </a:r>
            <a:endParaRPr lang="en-US" sz="2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347647" y="6136170"/>
                <a:ext cx="496937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2800" dirty="0" smtClean="0"/>
                  <a:t>Έως</a:t>
                </a:r>
                <a:r>
                  <a:rPr lang="en-US" sz="2800" dirty="0" smtClean="0"/>
                  <a:t> :</a:t>
                </a:r>
                <a:r>
                  <a:rPr lang="el-GR" sz="2800" dirty="0" smtClean="0"/>
                  <a:t> </a:t>
                </a:r>
                <a:r>
                  <a:rPr lang="en-US" sz="2800" dirty="0" smtClean="0"/>
                  <a:t>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∞</m:t>
                    </m:r>
                    <m:r>
                      <a:rPr lang="el-GR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: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l-GR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(3)</m:t>
                    </m:r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47" y="6136170"/>
                <a:ext cx="4969374" cy="523220"/>
              </a:xfrm>
              <a:prstGeom prst="rect">
                <a:avLst/>
              </a:prstGeom>
              <a:blipFill rotWithShape="0">
                <a:blip r:embed="rId5"/>
                <a:stretch>
                  <a:fillRect l="-2454" t="-11765" b="-3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230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36" name="TextBox 135"/>
              <p:cNvSpPr txBox="1"/>
              <p:nvPr/>
            </p:nvSpPr>
            <p:spPr>
              <a:xfrm>
                <a:off x="7158815" y="910266"/>
                <a:ext cx="1843011" cy="776303"/>
              </a:xfrm>
              <a:prstGeom prst="rect">
                <a:avLst/>
              </a:prstGeom>
              <a:noFill/>
              <a:ln w="50800">
                <a:solidFill>
                  <a:srgbClr val="92D050"/>
                </a:solidFill>
                <a:prstDash val="sysDash"/>
              </a:ln>
            </p:spPr>
            <p:txBody>
              <a:bodyPr wrap="square" lIns="0" tIns="91440" rIns="0" bIns="91440" rtlCol="0" anchor="ctr" anchorCtr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l-GR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l-GR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΄</m:t>
                          </m:r>
                        </m:num>
                        <m:den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&lt;1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36" name="TextBox 1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8815" y="910266"/>
                <a:ext cx="1843011" cy="77630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50800">
                <a:solidFill>
                  <a:srgbClr val="92D050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074358" y="1219919"/>
            <a:ext cx="10478679" cy="4055809"/>
            <a:chOff x="2885973" y="2078876"/>
            <a:chExt cx="7361262" cy="2849204"/>
          </a:xfrm>
        </p:grpSpPr>
        <p:sp>
          <p:nvSpPr>
            <p:cNvPr id="70" name="TextBox 69"/>
            <p:cNvSpPr txBox="1"/>
            <p:nvPr/>
          </p:nvSpPr>
          <p:spPr>
            <a:xfrm>
              <a:off x="3884182" y="2590126"/>
              <a:ext cx="68693" cy="162159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lIns="0" tIns="0" rIns="0" bIns="0" rtlCol="0">
              <a:spAutoFit/>
            </a:bodyPr>
            <a:lstStyle/>
            <a:p>
              <a:r>
                <a:rPr lang="el-GR" sz="1500" dirty="0">
                  <a:solidFill>
                    <a:prstClr val="black"/>
                  </a:solidFill>
                </a:rPr>
                <a:t>1</a:t>
              </a:r>
              <a:endParaRPr lang="en-US" sz="1500" dirty="0">
                <a:solidFill>
                  <a:prstClr val="black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885973" y="2880080"/>
              <a:ext cx="13048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solidFill>
                    <a:srgbClr val="4472C4"/>
                  </a:solidFill>
                </a:rPr>
                <a:t>αντικείμενο</a:t>
              </a:r>
              <a:endParaRPr lang="en-US" dirty="0">
                <a:solidFill>
                  <a:srgbClr val="4472C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481163" y="2960443"/>
              <a:ext cx="604045" cy="227023"/>
            </a:xfrm>
            <a:prstGeom prst="rect">
              <a:avLst/>
            </a:prstGeom>
            <a:noFill/>
          </p:spPr>
          <p:txBody>
            <a:bodyPr wrap="none" lIns="0" rIns="0" bIns="0" rtlCol="0">
              <a:spAutoFit/>
            </a:bodyPr>
            <a:lstStyle/>
            <a:p>
              <a:r>
                <a:rPr lang="el-GR" b="1" dirty="0">
                  <a:solidFill>
                    <a:srgbClr val="70AD47"/>
                  </a:solidFill>
                </a:rPr>
                <a:t>είδωλο 1</a:t>
              </a:r>
              <a:endParaRPr lang="en-US" b="1" dirty="0">
                <a:solidFill>
                  <a:srgbClr val="70AD47"/>
                </a:solidFill>
              </a:endParaRP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3054495" y="2078876"/>
              <a:ext cx="7192740" cy="2849204"/>
              <a:chOff x="2817145" y="523408"/>
              <a:chExt cx="7192738" cy="2849202"/>
            </a:xfrm>
          </p:grpSpPr>
          <p:cxnSp>
            <p:nvCxnSpPr>
              <p:cNvPr id="5" name="Straight Connector 4"/>
              <p:cNvCxnSpPr/>
              <p:nvPr/>
            </p:nvCxnSpPr>
            <p:spPr>
              <a:xfrm flipV="1">
                <a:off x="2817145" y="1748596"/>
                <a:ext cx="690965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Down Arrow 6"/>
              <p:cNvSpPr/>
              <p:nvPr/>
            </p:nvSpPr>
            <p:spPr>
              <a:xfrm flipV="1">
                <a:off x="3608926" y="1205499"/>
                <a:ext cx="144523" cy="548640"/>
              </a:xfrm>
              <a:prstGeom prst="downArrow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>
                <a:off x="6094525" y="1252913"/>
                <a:ext cx="3915358" cy="2119697"/>
              </a:xfrm>
              <a:prstGeom prst="line">
                <a:avLst/>
              </a:prstGeom>
              <a:ln w="19050">
                <a:solidFill>
                  <a:schemeClr val="accent4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6305662" y="1369540"/>
                <a:ext cx="275219" cy="150015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" name="Group 35"/>
              <p:cNvGrpSpPr/>
              <p:nvPr/>
            </p:nvGrpSpPr>
            <p:grpSpPr>
              <a:xfrm>
                <a:off x="3682715" y="1252913"/>
                <a:ext cx="2411810" cy="66404"/>
                <a:chOff x="3168381" y="3343109"/>
                <a:chExt cx="2653102" cy="0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3168381" y="3343109"/>
                  <a:ext cx="2653102" cy="0"/>
                </a:xfrm>
                <a:prstGeom prst="line">
                  <a:avLst/>
                </a:prstGeom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/>
                <p:cNvCxnSpPr/>
                <p:nvPr/>
              </p:nvCxnSpPr>
              <p:spPr>
                <a:xfrm>
                  <a:off x="3686249" y="3343109"/>
                  <a:ext cx="445770" cy="0"/>
                </a:xfrm>
                <a:prstGeom prst="straightConnector1">
                  <a:avLst/>
                </a:prstGeom>
                <a:ln>
                  <a:solidFill>
                    <a:schemeClr val="accent4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" name="Straight Connector 21"/>
              <p:cNvCxnSpPr>
                <a:stCxn id="7" idx="3"/>
              </p:cNvCxnSpPr>
              <p:nvPr/>
            </p:nvCxnSpPr>
            <p:spPr>
              <a:xfrm>
                <a:off x="3753449" y="1277760"/>
                <a:ext cx="4150068" cy="83319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>
                <a:off x="6363052" y="1802217"/>
                <a:ext cx="331897" cy="66882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>
                <a:off x="4153484" y="1354615"/>
                <a:ext cx="413712" cy="84207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Oval 42"/>
              <p:cNvSpPr/>
              <p:nvPr/>
            </p:nvSpPr>
            <p:spPr>
              <a:xfrm>
                <a:off x="5158639" y="1723771"/>
                <a:ext cx="48006" cy="480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6986730" y="1725448"/>
                <a:ext cx="48006" cy="480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Down Arrow 45"/>
              <p:cNvSpPr/>
              <p:nvPr/>
            </p:nvSpPr>
            <p:spPr>
              <a:xfrm>
                <a:off x="7520834" y="1754253"/>
                <a:ext cx="80659" cy="289064"/>
              </a:xfrm>
              <a:prstGeom prst="downArrow">
                <a:avLst/>
              </a:prstGeom>
              <a:solidFill>
                <a:srgbClr val="92D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6" name="Straight Arrow Connector 5"/>
              <p:cNvCxnSpPr/>
              <p:nvPr/>
            </p:nvCxnSpPr>
            <p:spPr>
              <a:xfrm flipH="1" flipV="1">
                <a:off x="3700367" y="2110950"/>
                <a:ext cx="2377440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/>
              <p:cNvSpPr txBox="1"/>
              <p:nvPr/>
            </p:nvSpPr>
            <p:spPr>
              <a:xfrm>
                <a:off x="3784395" y="2099571"/>
                <a:ext cx="241230" cy="281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4472C4"/>
                    </a:solidFill>
                  </a:rPr>
                  <a:t>x</a:t>
                </a:r>
                <a:endParaRPr lang="en-US" sz="2000" baseline="-25000" dirty="0">
                  <a:solidFill>
                    <a:srgbClr val="4472C4"/>
                  </a:solidFill>
                </a:endParaRPr>
              </a:p>
            </p:txBody>
          </p:sp>
          <p:cxnSp>
            <p:nvCxnSpPr>
              <p:cNvPr id="18" name="Straight Arrow Connector 17"/>
              <p:cNvCxnSpPr/>
              <p:nvPr/>
            </p:nvCxnSpPr>
            <p:spPr>
              <a:xfrm>
                <a:off x="6094525" y="523408"/>
                <a:ext cx="0" cy="2633697"/>
              </a:xfrm>
              <a:prstGeom prst="straightConnector1">
                <a:avLst/>
              </a:prstGeom>
              <a:ln w="63500"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1" name="TextBox 120"/>
            <p:cNvSpPr txBox="1"/>
            <p:nvPr/>
          </p:nvSpPr>
          <p:spPr>
            <a:xfrm>
              <a:off x="4848475" y="2597120"/>
              <a:ext cx="68693" cy="162159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lIns="0" tIns="0" rIns="0" bIns="0" rtlCol="0">
              <a:spAutoFit/>
            </a:bodyPr>
            <a:lstStyle/>
            <a:p>
              <a:r>
                <a:rPr lang="en-US" sz="1500" dirty="0" smtClean="0">
                  <a:solidFill>
                    <a:prstClr val="black"/>
                  </a:solidFill>
                </a:rPr>
                <a:t>2</a:t>
              </a:r>
              <a:endParaRPr lang="en-US" sz="1500" dirty="0">
                <a:solidFill>
                  <a:prstClr val="black"/>
                </a:solidFill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5210182" y="3243657"/>
              <a:ext cx="3353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</a:rPr>
                <a:t>E</a:t>
              </a:r>
              <a:endParaRPr lang="en-US"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7150109" y="2964049"/>
              <a:ext cx="439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</a:rPr>
                <a:t>E</a:t>
              </a:r>
              <a:r>
                <a:rPr lang="el-GR" sz="2400" b="1" dirty="0" smtClean="0">
                  <a:solidFill>
                    <a:prstClr val="black"/>
                  </a:solidFill>
                </a:rPr>
                <a:t>΄</a:t>
              </a:r>
              <a:endParaRPr lang="en-US"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6941655" y="3650675"/>
              <a:ext cx="270492" cy="2810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solidFill>
                    <a:srgbClr val="4472C4"/>
                  </a:solidFill>
                </a:rPr>
                <a:t>x</a:t>
              </a:r>
              <a:r>
                <a:rPr lang="el-GR" sz="2000" b="1" dirty="0" smtClean="0">
                  <a:solidFill>
                    <a:srgbClr val="4472C4"/>
                  </a:solidFill>
                </a:rPr>
                <a:t>΄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  <p:cxnSp>
          <p:nvCxnSpPr>
            <p:cNvPr id="133" name="Straight Arrow Connector 132"/>
            <p:cNvCxnSpPr/>
            <p:nvPr/>
          </p:nvCxnSpPr>
          <p:spPr>
            <a:xfrm>
              <a:off x="6365008" y="3665036"/>
              <a:ext cx="1445728" cy="0"/>
            </a:xfrm>
            <a:prstGeom prst="straightConnector1">
              <a:avLst/>
            </a:prstGeom>
            <a:ln w="28575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Down Arrow 61"/>
            <p:cNvSpPr/>
            <p:nvPr/>
          </p:nvSpPr>
          <p:spPr>
            <a:xfrm flipV="1">
              <a:off x="4832639" y="2762682"/>
              <a:ext cx="144523" cy="548640"/>
            </a:xfrm>
            <a:prstGeom prst="downArrow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63" name="Straight Connector 62"/>
            <p:cNvCxnSpPr/>
            <p:nvPr/>
          </p:nvCxnSpPr>
          <p:spPr>
            <a:xfrm>
              <a:off x="4927103" y="2801585"/>
              <a:ext cx="4359099" cy="1539954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Down Arrow 64"/>
            <p:cNvSpPr/>
            <p:nvPr/>
          </p:nvSpPr>
          <p:spPr>
            <a:xfrm>
              <a:off x="8914642" y="3306234"/>
              <a:ext cx="80659" cy="914401"/>
            </a:xfrm>
            <a:prstGeom prst="downArrow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569822" y="2964094"/>
              <a:ext cx="10445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b="1" dirty="0">
                  <a:solidFill>
                    <a:srgbClr val="70AD47"/>
                  </a:solidFill>
                </a:rPr>
                <a:t>είδωλο </a:t>
              </a:r>
              <a:r>
                <a:rPr lang="el-GR" b="1" dirty="0" smtClean="0">
                  <a:solidFill>
                    <a:srgbClr val="70AD47"/>
                  </a:solidFill>
                </a:rPr>
                <a:t>2</a:t>
              </a:r>
              <a:endParaRPr lang="en-US" b="1" dirty="0">
                <a:solidFill>
                  <a:srgbClr val="70AD47"/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4" name="TextBox 73"/>
              <p:cNvSpPr txBox="1"/>
              <p:nvPr/>
            </p:nvSpPr>
            <p:spPr>
              <a:xfrm>
                <a:off x="9659675" y="1414566"/>
                <a:ext cx="1843011" cy="776303"/>
              </a:xfrm>
              <a:prstGeom prst="rect">
                <a:avLst/>
              </a:prstGeom>
              <a:noFill/>
              <a:ln w="50800">
                <a:solidFill>
                  <a:srgbClr val="92D050"/>
                </a:solidFill>
                <a:prstDash val="sysDash"/>
              </a:ln>
            </p:spPr>
            <p:txBody>
              <a:bodyPr wrap="square" lIns="0" tIns="91440" rIns="0" bIns="91440" rtlCol="0" anchor="ctr" anchorCtr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l-GR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l-GR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΄</m:t>
                          </m:r>
                        </m:num>
                        <m:den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&gt;1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9675" y="1414566"/>
                <a:ext cx="1843011" cy="77630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50800">
                <a:solidFill>
                  <a:srgbClr val="92D050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/>
          <p:cNvCxnSpPr/>
          <p:nvPr/>
        </p:nvCxnSpPr>
        <p:spPr>
          <a:xfrm>
            <a:off x="4395965" y="2394427"/>
            <a:ext cx="368969" cy="128018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6447691" y="3121026"/>
            <a:ext cx="368969" cy="128018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4018710" y="2256853"/>
            <a:ext cx="365760" cy="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47647" y="207155"/>
            <a:ext cx="6029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solidFill>
                  <a:prstClr val="black"/>
                </a:solidFill>
              </a:rPr>
              <a:t>Όταν το αντικείμενο πλησιάζει το φακό: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44" name="Down Arrow 43"/>
          <p:cNvSpPr/>
          <p:nvPr/>
        </p:nvSpPr>
        <p:spPr>
          <a:xfrm flipV="1">
            <a:off x="4578176" y="2191791"/>
            <a:ext cx="205727" cy="780983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4767864" y="2259574"/>
            <a:ext cx="365760" cy="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4055553" y="2278805"/>
            <a:ext cx="321443" cy="105995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4729941" y="2265765"/>
            <a:ext cx="6539749" cy="3619564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ight Brace 9"/>
          <p:cNvSpPr/>
          <p:nvPr/>
        </p:nvSpPr>
        <p:spPr>
          <a:xfrm rot="1440000">
            <a:off x="11438723" y="5282209"/>
            <a:ext cx="127927" cy="675762"/>
          </a:xfrm>
          <a:prstGeom prst="rightBrace">
            <a:avLst>
              <a:gd name="adj1" fmla="val 46595"/>
              <a:gd name="adj2" fmla="val 50000"/>
            </a:avLst>
          </a:prstGeom>
          <a:ln w="15875">
            <a:solidFill>
              <a:srgbClr val="92D05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869381" y="5971319"/>
            <a:ext cx="1148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>
                <a:solidFill>
                  <a:srgbClr val="70AD47"/>
                </a:solidFill>
              </a:rPr>
              <a:t>είδωλο</a:t>
            </a:r>
            <a:r>
              <a:rPr lang="en-US" sz="2000" b="1" dirty="0" smtClean="0">
                <a:solidFill>
                  <a:srgbClr val="70AD47"/>
                </a:solidFill>
              </a:rPr>
              <a:t> 3</a:t>
            </a:r>
            <a:endParaRPr lang="en-US" sz="2000" dirty="0">
              <a:solidFill>
                <a:srgbClr val="92D05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569894" y="5445610"/>
            <a:ext cx="4475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92D050"/>
                </a:solidFill>
              </a:rPr>
              <a:t>∞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559045" y="1955735"/>
            <a:ext cx="97784" cy="2308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0" tIns="0" rIns="0" bIns="0" rtlCol="0">
            <a:spAutoFit/>
          </a:bodyPr>
          <a:lstStyle/>
          <a:p>
            <a:r>
              <a:rPr lang="en-US" sz="1500" dirty="0" smtClean="0">
                <a:solidFill>
                  <a:prstClr val="black"/>
                </a:solidFill>
              </a:rPr>
              <a:t>3</a:t>
            </a:r>
            <a:endParaRPr lang="en-US" sz="1500" dirty="0">
              <a:solidFill>
                <a:prstClr val="black"/>
              </a:solidFill>
            </a:endParaRPr>
          </a:p>
        </p:txBody>
      </p:sp>
      <p:cxnSp>
        <p:nvCxnSpPr>
          <p:cNvPr id="58" name="Straight Arrow Connector 57"/>
          <p:cNvCxnSpPr>
            <a:stCxn id="44" idx="3"/>
          </p:cNvCxnSpPr>
          <p:nvPr/>
        </p:nvCxnSpPr>
        <p:spPr>
          <a:xfrm>
            <a:off x="4783903" y="2294654"/>
            <a:ext cx="343149" cy="188201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6219786" y="3090671"/>
            <a:ext cx="343149" cy="188201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10524113" y="4715591"/>
            <a:ext cx="343149" cy="188201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10322105" y="5363697"/>
            <a:ext cx="343149" cy="188201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Down Arrow 58"/>
          <p:cNvSpPr/>
          <p:nvPr/>
        </p:nvSpPr>
        <p:spPr>
          <a:xfrm flipV="1">
            <a:off x="5308176" y="2199858"/>
            <a:ext cx="205727" cy="780983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0" name="Straight Arrow Connector 59"/>
          <p:cNvCxnSpPr/>
          <p:nvPr/>
        </p:nvCxnSpPr>
        <p:spPr>
          <a:xfrm>
            <a:off x="5452036" y="2256853"/>
            <a:ext cx="365760" cy="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5471234" y="2257178"/>
            <a:ext cx="2413080" cy="333121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4978185" y="1575642"/>
            <a:ext cx="1121637" cy="1545930"/>
          </a:xfrm>
          <a:prstGeom prst="line">
            <a:avLst/>
          </a:prstGeom>
          <a:ln w="19050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3722713" y="1037615"/>
            <a:ext cx="5573473" cy="3017366"/>
          </a:xfrm>
          <a:prstGeom prst="line">
            <a:avLst/>
          </a:prstGeom>
          <a:ln w="19050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Down Arrow 74"/>
          <p:cNvSpPr/>
          <p:nvPr/>
        </p:nvSpPr>
        <p:spPr>
          <a:xfrm flipV="1">
            <a:off x="5074449" y="1796625"/>
            <a:ext cx="114817" cy="1170432"/>
          </a:xfrm>
          <a:prstGeom prst="downArrow">
            <a:avLst/>
          </a:prstGeom>
          <a:solidFill>
            <a:srgbClr val="92D050">
              <a:alpha val="37000"/>
            </a:srgbClr>
          </a:solidFill>
          <a:ln w="15875">
            <a:solidFill>
              <a:srgbClr val="00B050"/>
            </a:solidFill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311492" y="1981754"/>
            <a:ext cx="97784" cy="2308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0" tIns="0" rIns="0" bIns="0" rtlCol="0">
            <a:spAutoFit/>
          </a:bodyPr>
          <a:lstStyle/>
          <a:p>
            <a:r>
              <a:rPr lang="en-US" sz="1500" dirty="0" smtClean="0">
                <a:solidFill>
                  <a:prstClr val="black"/>
                </a:solidFill>
              </a:rPr>
              <a:t>4</a:t>
            </a:r>
            <a:endParaRPr lang="en-US" sz="1500" dirty="0">
              <a:solidFill>
                <a:prstClr val="black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713370" y="1284738"/>
            <a:ext cx="859851" cy="323165"/>
          </a:xfrm>
          <a:prstGeom prst="rect">
            <a:avLst/>
          </a:prstGeom>
          <a:noFill/>
        </p:spPr>
        <p:txBody>
          <a:bodyPr wrap="none" lIns="0" rIns="0" bIns="0" rtlCol="0">
            <a:spAutoFit/>
          </a:bodyPr>
          <a:lstStyle/>
          <a:p>
            <a:r>
              <a:rPr lang="el-GR" b="1" dirty="0">
                <a:solidFill>
                  <a:srgbClr val="70AD47"/>
                </a:solidFill>
              </a:rPr>
              <a:t>είδωλο </a:t>
            </a:r>
            <a:r>
              <a:rPr lang="en-US" b="1" dirty="0" smtClean="0">
                <a:solidFill>
                  <a:srgbClr val="70AD47"/>
                </a:solidFill>
              </a:rPr>
              <a:t>4</a:t>
            </a:r>
            <a:endParaRPr lang="en-US" b="1" dirty="0">
              <a:solidFill>
                <a:srgbClr val="70AD47"/>
              </a:solidFill>
            </a:endParaRPr>
          </a:p>
        </p:txBody>
      </p:sp>
      <p:cxnSp>
        <p:nvCxnSpPr>
          <p:cNvPr id="90" name="Straight Arrow Connector 89"/>
          <p:cNvCxnSpPr/>
          <p:nvPr/>
        </p:nvCxnSpPr>
        <p:spPr>
          <a:xfrm>
            <a:off x="5506283" y="2302721"/>
            <a:ext cx="194707" cy="268582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6063556" y="3068445"/>
            <a:ext cx="186873" cy="260869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1" name="TextBox 70"/>
              <p:cNvSpPr txBox="1"/>
              <p:nvPr/>
            </p:nvSpPr>
            <p:spPr>
              <a:xfrm>
                <a:off x="715043" y="5603323"/>
                <a:ext cx="566206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2800" dirty="0" smtClean="0"/>
                  <a:t>Γ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800" b="0" i="0" smtClean="0">
                        <a:latin typeface="Cambria Math" panose="02040503050406030204" pitchFamily="18" charset="0"/>
                      </a:rPr>
                      <m:t>ια</m:t>
                    </m:r>
                    <m:r>
                      <a:rPr lang="el-GR" sz="2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l-GR" sz="2800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l-GR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2800" dirty="0" smtClean="0"/>
                  <a:t>φανταστικό είδωλο :  (4)</a:t>
                </a:r>
                <a:endParaRPr lang="en-US" sz="2800" dirty="0"/>
              </a:p>
            </p:txBody>
          </p:sp>
        </mc:Choice>
        <mc:Fallback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043" y="5603323"/>
                <a:ext cx="5662063" cy="523220"/>
              </a:xfrm>
              <a:prstGeom prst="rect">
                <a:avLst/>
              </a:prstGeom>
              <a:blipFill rotWithShape="0">
                <a:blip r:embed="rId5"/>
                <a:stretch>
                  <a:fillRect l="-2153" t="-10465" r="-1292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108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4" y="1028401"/>
            <a:ext cx="12129135" cy="3648269"/>
          </a:xfrm>
          <a:prstGeom prst="rect">
            <a:avLst/>
          </a:prstGeom>
          <a:ln w="12700" cap="sq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pic>
      <p:sp>
        <p:nvSpPr>
          <p:cNvPr id="7" name="Rectangle 6"/>
          <p:cNvSpPr/>
          <p:nvPr/>
        </p:nvSpPr>
        <p:spPr>
          <a:xfrm>
            <a:off x="227611" y="4341686"/>
            <a:ext cx="86252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  <a:hlinkClick r:id="rId3"/>
              </a:rPr>
              <a:t>https://en.wikipedia.org/wiki/Visual_angle</a:t>
            </a:r>
            <a:r>
              <a:rPr lang="el-GR" sz="1200" dirty="0" smtClean="0">
                <a:solidFill>
                  <a:prstClr val="black"/>
                </a:solidFill>
              </a:rPr>
              <a:t> </a:t>
            </a:r>
            <a:r>
              <a:rPr lang="en-US" sz="1200" dirty="0">
                <a:solidFill>
                  <a:srgbClr val="202122"/>
                </a:solidFill>
                <a:latin typeface="Arial" panose="020B0604020202020204" pitchFamily="34" charset="0"/>
              </a:rPr>
              <a:t>available under the </a:t>
            </a:r>
            <a:r>
              <a:rPr lang="en-US" sz="1200" dirty="0">
                <a:solidFill>
                  <a:srgbClr val="3366BB"/>
                </a:solidFill>
                <a:latin typeface="Arial" panose="020B0604020202020204" pitchFamily="34" charset="0"/>
                <a:hlinkClick r:id="rId4" tooltip="w:en:Creative Commons"/>
              </a:rPr>
              <a:t>Creative Commons</a:t>
            </a:r>
            <a:r>
              <a:rPr lang="en-US" sz="1200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en-US" sz="1200" dirty="0">
                <a:solidFill>
                  <a:srgbClr val="3366BB"/>
                </a:solidFill>
                <a:latin typeface="Arial" panose="020B0604020202020204" pitchFamily="34" charset="0"/>
                <a:hlinkClick r:id="rId5"/>
              </a:rPr>
              <a:t>CC0 1.0 Universal Public Domain </a:t>
            </a:r>
            <a:r>
              <a:rPr lang="en-US" sz="1200" dirty="0" smtClean="0">
                <a:solidFill>
                  <a:srgbClr val="3366BB"/>
                </a:solidFill>
                <a:latin typeface="Arial" panose="020B0604020202020204" pitchFamily="34" charset="0"/>
                <a:hlinkClick r:id="rId5"/>
              </a:rPr>
              <a:t>Dedication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05829" y="93795"/>
            <a:ext cx="8976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 smtClean="0">
                <a:solidFill>
                  <a:prstClr val="black"/>
                </a:solidFill>
              </a:rPr>
              <a:t>ΓΩΝΙΑ ΟΡΑΣΕΩΣ :  «γωνιακό» μέγεθος ειδώλου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5582" y="4914367"/>
            <a:ext cx="10270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>
                <a:solidFill>
                  <a:prstClr val="black"/>
                </a:solidFill>
              </a:rPr>
              <a:t>Ί</a:t>
            </a:r>
            <a:r>
              <a:rPr lang="el-GR" sz="2400" dirty="0" smtClean="0">
                <a:solidFill>
                  <a:prstClr val="black"/>
                </a:solidFill>
              </a:rPr>
              <a:t>διο αντικείμενο σε διαφορετικές αποστάσεις </a:t>
            </a:r>
            <a:r>
              <a:rPr lang="el-GR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διαφορετική γωνία οράσεως</a:t>
            </a: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81512" y="5851425"/>
            <a:ext cx="73105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διαφορετικό μέγεθος </a:t>
            </a:r>
            <a:r>
              <a:rPr lang="el-GR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ειδώλου στον αμφιβληστροειδή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7314891" y="5391006"/>
            <a:ext cx="242122" cy="4454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04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09393" y="468765"/>
            <a:ext cx="8775119" cy="5310921"/>
            <a:chOff x="1602878" y="1101072"/>
            <a:chExt cx="8775119" cy="5310921"/>
          </a:xfrm>
        </p:grpSpPr>
        <p:pic>
          <p:nvPicPr>
            <p:cNvPr id="2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02878" y="1101072"/>
              <a:ext cx="8775119" cy="53109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6757092" y="5381146"/>
              <a:ext cx="34338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4472C4"/>
                  </a:solidFill>
                </a:rPr>
                <a:t>x</a:t>
              </a:r>
              <a:endParaRPr lang="en-US" sz="2400" baseline="-25000" dirty="0">
                <a:solidFill>
                  <a:srgbClr val="4472C4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199509" y="5807299"/>
              <a:ext cx="46358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2800" b="1" dirty="0" smtClean="0">
                  <a:solidFill>
                    <a:srgbClr val="4472C4"/>
                  </a:solidFill>
                </a:rPr>
                <a:t>x</a:t>
              </a:r>
              <a:r>
                <a:rPr lang="el-GR" sz="2800" b="1" dirty="0" smtClean="0">
                  <a:solidFill>
                    <a:srgbClr val="4472C4"/>
                  </a:solidFill>
                </a:rPr>
                <a:t>΄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625600" y="5802667"/>
            <a:ext cx="8390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Το φανταστικό είδωλο πλησιάζει στο φακό και μικραίνει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2893959" y="308755"/>
            <a:ext cx="7426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solidFill>
                  <a:prstClr val="black"/>
                </a:solidFill>
              </a:rPr>
              <a:t>Όταν το αντικείμενο πλησιάζει το </a:t>
            </a:r>
            <a:r>
              <a:rPr lang="el-GR" sz="2800" dirty="0" smtClean="0">
                <a:solidFill>
                  <a:prstClr val="black"/>
                </a:solidFill>
              </a:rPr>
              <a:t>φακό για </a:t>
            </a:r>
            <a:r>
              <a:rPr lang="en-US" sz="2800" dirty="0" smtClean="0">
                <a:solidFill>
                  <a:prstClr val="black"/>
                </a:solidFill>
              </a:rPr>
              <a:t> x &lt; f </a:t>
            </a:r>
            <a:r>
              <a:rPr lang="el-GR" sz="2800" dirty="0" smtClean="0">
                <a:solidFill>
                  <a:prstClr val="black"/>
                </a:solidFill>
              </a:rPr>
              <a:t>: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4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3017895" y="198221"/>
            <a:ext cx="26566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/>
              <a:t>ΛΕΠΤΟΙ ΦΑΚΟΙ</a:t>
            </a:r>
            <a:endParaRPr lang="en-US" sz="3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1410" y="517897"/>
            <a:ext cx="3627290" cy="2724405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615624" y="3929726"/>
            <a:ext cx="6858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E</a:t>
            </a:r>
            <a:r>
              <a:rPr lang="el-GR" sz="2400" dirty="0" smtClean="0"/>
              <a:t>στιακές αποστάσεις</a:t>
            </a:r>
            <a:r>
              <a:rPr lang="en-US" sz="2400" dirty="0" smtClean="0"/>
              <a:t> (Focal Lengths) : </a:t>
            </a:r>
            <a:r>
              <a:rPr lang="el-GR" sz="2400" dirty="0" smtClean="0"/>
              <a:t>Ο</a:t>
            </a:r>
            <a:r>
              <a:rPr lang="en-US" sz="2400" dirty="0" smtClean="0"/>
              <a:t>E=</a:t>
            </a:r>
            <a:r>
              <a:rPr lang="en-US" sz="2400" i="1" dirty="0" smtClean="0"/>
              <a:t>f</a:t>
            </a:r>
            <a:r>
              <a:rPr lang="el-GR" sz="2400" dirty="0" smtClean="0"/>
              <a:t>, ΟΕ΄</a:t>
            </a:r>
            <a:r>
              <a:rPr lang="en-US" sz="2400" dirty="0" smtClean="0"/>
              <a:t>=</a:t>
            </a:r>
            <a:r>
              <a:rPr lang="en-US" sz="2400" i="1" dirty="0" smtClean="0"/>
              <a:t>f</a:t>
            </a:r>
            <a:r>
              <a:rPr lang="el-GR" sz="2400" i="1" dirty="0" smtClean="0"/>
              <a:t>΄</a:t>
            </a:r>
            <a:endParaRPr lang="en-US" sz="2400" i="1" dirty="0" smtClean="0"/>
          </a:p>
        </p:txBody>
      </p:sp>
      <p:sp>
        <p:nvSpPr>
          <p:cNvPr id="73" name="Rectangle 72"/>
          <p:cNvSpPr/>
          <p:nvPr/>
        </p:nvSpPr>
        <p:spPr>
          <a:xfrm>
            <a:off x="1867898" y="4786669"/>
            <a:ext cx="14896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/>
              <a:t>Αν </a:t>
            </a:r>
            <a:r>
              <a:rPr lang="en-US" sz="2400" dirty="0" smtClean="0"/>
              <a:t>n</a:t>
            </a:r>
            <a:r>
              <a:rPr lang="en-US" sz="2400" baseline="-25000" dirty="0" smtClean="0"/>
              <a:t>1</a:t>
            </a:r>
            <a:r>
              <a:rPr lang="el-GR" sz="2400" dirty="0" smtClean="0"/>
              <a:t>=</a:t>
            </a:r>
            <a:r>
              <a:rPr lang="en-US" sz="2400" dirty="0" smtClean="0"/>
              <a:t>n</a:t>
            </a:r>
            <a:r>
              <a:rPr lang="en-US" sz="2400" baseline="-25000" dirty="0" smtClean="0"/>
              <a:t>2</a:t>
            </a:r>
            <a:endParaRPr lang="en-US" sz="2400" baseline="-25000" dirty="0"/>
          </a:p>
        </p:txBody>
      </p:sp>
      <p:sp>
        <p:nvSpPr>
          <p:cNvPr id="74" name="Rectangle 73"/>
          <p:cNvSpPr/>
          <p:nvPr/>
        </p:nvSpPr>
        <p:spPr>
          <a:xfrm>
            <a:off x="4037229" y="4725114"/>
            <a:ext cx="1917513" cy="523220"/>
          </a:xfrm>
          <a:prstGeom prst="rect">
            <a:avLst/>
          </a:prstGeom>
          <a:ln w="28575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l-GR" sz="2800" dirty="0">
                <a:solidFill>
                  <a:prstClr val="black"/>
                </a:solidFill>
              </a:rPr>
              <a:t>Ο</a:t>
            </a:r>
            <a:r>
              <a:rPr lang="en-US" sz="2800" dirty="0">
                <a:solidFill>
                  <a:prstClr val="black"/>
                </a:solidFill>
              </a:rPr>
              <a:t>E</a:t>
            </a:r>
            <a:r>
              <a:rPr lang="el-GR" sz="2800" dirty="0">
                <a:solidFill>
                  <a:prstClr val="black"/>
                </a:solidFill>
              </a:rPr>
              <a:t> =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l-GR" sz="2800" dirty="0">
                <a:solidFill>
                  <a:prstClr val="black"/>
                </a:solidFill>
              </a:rPr>
              <a:t>ΟΕ</a:t>
            </a:r>
            <a:r>
              <a:rPr lang="el-GR" sz="2800" dirty="0" smtClean="0">
                <a:solidFill>
                  <a:prstClr val="black"/>
                </a:solidFill>
              </a:rPr>
              <a:t>΄= </a:t>
            </a:r>
            <a:r>
              <a:rPr lang="en-US" sz="2800" i="1" dirty="0" smtClean="0">
                <a:solidFill>
                  <a:prstClr val="black"/>
                </a:solidFill>
                <a:ea typeface="Cambria Math" panose="02040503050406030204" pitchFamily="18" charset="0"/>
              </a:rPr>
              <a:t>f</a:t>
            </a:r>
            <a:r>
              <a:rPr lang="el-GR" sz="2800" dirty="0" smtClean="0"/>
              <a:t> </a:t>
            </a:r>
            <a:endParaRPr lang="en-US" sz="2800" dirty="0"/>
          </a:p>
        </p:txBody>
      </p:sp>
      <p:sp>
        <p:nvSpPr>
          <p:cNvPr id="75" name="Right Arrow 74"/>
          <p:cNvSpPr/>
          <p:nvPr/>
        </p:nvSpPr>
        <p:spPr>
          <a:xfrm>
            <a:off x="3173575" y="4965082"/>
            <a:ext cx="560047" cy="1725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/>
              <p:cNvSpPr txBox="1"/>
              <p:nvPr/>
            </p:nvSpPr>
            <p:spPr>
              <a:xfrm>
                <a:off x="1315139" y="5822025"/>
                <a:ext cx="7605415" cy="6152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2000" dirty="0" smtClean="0"/>
                  <a:t>Οπτική Ισχύς: 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l-GR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l-GR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𝑓</m:t>
                        </m:r>
                      </m:den>
                    </m:f>
                    <m:r>
                      <a:rPr lang="el-GR" sz="2000" b="0" i="1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groupChr>
                      <m:groupChrPr>
                        <m:chr m:val="→"/>
                        <m:vertJc m:val="bot"/>
                        <m:ctrlPr>
                          <a:rPr lang="el-GR" sz="2000" b="0" i="1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sSub>
                          <m:sSubPr>
                            <m:ctrlPr>
                              <a:rPr lang="el-GR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2000" b="0" i="1" smtClean="0">
                                <a:latin typeface="Cambria Math" panose="02040503050406030204" pitchFamily="18" charset="0"/>
                              </a:rPr>
                              <m:t>𝜎𝜏𝜊𝜈</m:t>
                            </m:r>
                            <m:r>
                              <a:rPr lang="el-GR" sz="20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l-GR" sz="2000" b="0" i="1" smtClean="0">
                                <a:latin typeface="Cambria Math" panose="02040503050406030204" pitchFamily="18" charset="0"/>
                              </a:rPr>
                              <m:t>𝛼𝜀𝜌𝛼</m:t>
                            </m:r>
                            <m:r>
                              <a:rPr lang="el-GR" sz="20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groupChr>
                    <m:r>
                      <a:rPr lang="el-GR" sz="2000" b="0" i="1" smtClean="0">
                        <a:latin typeface="Cambria Math" panose="02040503050406030204" pitchFamily="18" charset="0"/>
                      </a:rPr>
                      <m:t>     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l-GR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den>
                    </m:f>
                    <m:r>
                      <a:rPr lang="el-GR" sz="2000" b="0" i="1" smtClean="0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ctrlPr>
                          <a:rPr lang="el-GR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l-G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el-G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l-G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l-G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l-GR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den>
                        </m:f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l-G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l-G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l-GR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82" name="TextBox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5139" y="5822025"/>
                <a:ext cx="7605415" cy="615233"/>
              </a:xfrm>
              <a:prstGeom prst="rect">
                <a:avLst/>
              </a:prstGeom>
              <a:blipFill rotWithShape="0">
                <a:blip r:embed="rId4"/>
                <a:stretch>
                  <a:fillRect l="-882" b="-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8" name="Group 87"/>
          <p:cNvGrpSpPr/>
          <p:nvPr/>
        </p:nvGrpSpPr>
        <p:grpSpPr>
          <a:xfrm>
            <a:off x="394750" y="1349383"/>
            <a:ext cx="7502962" cy="2429194"/>
            <a:chOff x="394750" y="1349383"/>
            <a:chExt cx="7502962" cy="2429194"/>
          </a:xfrm>
        </p:grpSpPr>
        <p:grpSp>
          <p:nvGrpSpPr>
            <p:cNvPr id="57" name="Group 56"/>
            <p:cNvGrpSpPr/>
            <p:nvPr/>
          </p:nvGrpSpPr>
          <p:grpSpPr>
            <a:xfrm>
              <a:off x="394750" y="1406175"/>
              <a:ext cx="7502962" cy="2372402"/>
              <a:chOff x="1178224" y="2404550"/>
              <a:chExt cx="7502962" cy="2372402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4208436" y="2404550"/>
                <a:ext cx="114300" cy="2057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5" name="Straight Connector 4"/>
              <p:cNvCxnSpPr/>
              <p:nvPr/>
            </p:nvCxnSpPr>
            <p:spPr>
              <a:xfrm flipV="1">
                <a:off x="1397415" y="3433249"/>
                <a:ext cx="7283771" cy="303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7" name="Group 66"/>
              <p:cNvGrpSpPr/>
              <p:nvPr/>
            </p:nvGrpSpPr>
            <p:grpSpPr>
              <a:xfrm>
                <a:off x="4263692" y="2884298"/>
                <a:ext cx="2774489" cy="1892654"/>
                <a:chOff x="4293110" y="1119060"/>
                <a:chExt cx="2195429" cy="1969687"/>
              </a:xfrm>
            </p:grpSpPr>
            <p:cxnSp>
              <p:nvCxnSpPr>
                <p:cNvPr id="26" name="Straight Arrow Connector 25"/>
                <p:cNvCxnSpPr/>
                <p:nvPr/>
              </p:nvCxnSpPr>
              <p:spPr>
                <a:xfrm>
                  <a:off x="4480459" y="1289396"/>
                  <a:ext cx="356309" cy="324320"/>
                </a:xfrm>
                <a:prstGeom prst="straightConnector1">
                  <a:avLst/>
                </a:prstGeom>
                <a:ln>
                  <a:solidFill>
                    <a:schemeClr val="accent4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4293110" y="1119060"/>
                  <a:ext cx="2195429" cy="1969687"/>
                </a:xfrm>
                <a:prstGeom prst="line">
                  <a:avLst/>
                </a:prstGeom>
                <a:ln w="19050">
                  <a:solidFill>
                    <a:schemeClr val="accent4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Group 35"/>
              <p:cNvGrpSpPr/>
              <p:nvPr/>
            </p:nvGrpSpPr>
            <p:grpSpPr>
              <a:xfrm>
                <a:off x="2483068" y="2883830"/>
                <a:ext cx="1783080" cy="0"/>
                <a:chOff x="3168381" y="3343109"/>
                <a:chExt cx="2653102" cy="0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3168381" y="3343109"/>
                  <a:ext cx="2653102" cy="0"/>
                </a:xfrm>
                <a:prstGeom prst="line">
                  <a:avLst/>
                </a:prstGeom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/>
                <p:cNvCxnSpPr/>
                <p:nvPr/>
              </p:nvCxnSpPr>
              <p:spPr>
                <a:xfrm>
                  <a:off x="3686249" y="3343109"/>
                  <a:ext cx="445770" cy="0"/>
                </a:xfrm>
                <a:prstGeom prst="straightConnector1">
                  <a:avLst/>
                </a:prstGeom>
                <a:ln>
                  <a:solidFill>
                    <a:schemeClr val="accent4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0" name="Straight Arrow Connector 29"/>
              <p:cNvCxnSpPr/>
              <p:nvPr/>
            </p:nvCxnSpPr>
            <p:spPr>
              <a:xfrm>
                <a:off x="4398583" y="3809597"/>
                <a:ext cx="707050" cy="5577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>
                <a:off x="2937751" y="3125009"/>
                <a:ext cx="287509" cy="147880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TextBox 69"/>
              <p:cNvSpPr txBox="1"/>
              <p:nvPr/>
            </p:nvSpPr>
            <p:spPr>
              <a:xfrm>
                <a:off x="3433971" y="3101769"/>
                <a:ext cx="30970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prstClr val="black"/>
                    </a:solidFill>
                  </a:rPr>
                  <a:t>E</a:t>
                </a: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3523462" y="3411835"/>
                <a:ext cx="48006" cy="480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7706298" y="3110084"/>
                <a:ext cx="88036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>
                    <a:solidFill>
                      <a:srgbClr val="002060"/>
                    </a:solidFill>
                  </a:rPr>
                  <a:t>Κύριος </a:t>
                </a:r>
              </a:p>
              <a:p>
                <a:r>
                  <a:rPr lang="el-GR" dirty="0">
                    <a:solidFill>
                      <a:srgbClr val="002060"/>
                    </a:solidFill>
                  </a:rPr>
                  <a:t>Άξονας</a:t>
                </a:r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178224" y="2529494"/>
                <a:ext cx="13048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>
                    <a:solidFill>
                      <a:srgbClr val="4472C4"/>
                    </a:solidFill>
                  </a:rPr>
                  <a:t>αντικείμενο</a:t>
                </a:r>
                <a:endParaRPr lang="en-US" dirty="0">
                  <a:solidFill>
                    <a:srgbClr val="4472C4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5196975" y="3808483"/>
                <a:ext cx="9115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>
                    <a:solidFill>
                      <a:srgbClr val="70AD47"/>
                    </a:solidFill>
                  </a:rPr>
                  <a:t>είδωλο </a:t>
                </a:r>
                <a:endParaRPr lang="en-US" dirty="0">
                  <a:solidFill>
                    <a:srgbClr val="70AD47"/>
                  </a:solidFill>
                </a:endParaRPr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5045329" y="3412395"/>
                <a:ext cx="48006" cy="480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Down Arrow 45"/>
              <p:cNvSpPr/>
              <p:nvPr/>
            </p:nvSpPr>
            <p:spPr>
              <a:xfrm>
                <a:off x="5605216" y="3433364"/>
                <a:ext cx="45720" cy="365760"/>
              </a:xfrm>
              <a:prstGeom prst="downArrow">
                <a:avLst/>
              </a:prstGeom>
              <a:solidFill>
                <a:srgbClr val="92D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4975665" y="3101769"/>
                <a:ext cx="39145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prstClr val="black"/>
                    </a:solidFill>
                  </a:rPr>
                  <a:t>E</a:t>
                </a:r>
                <a:r>
                  <a:rPr lang="el-GR" sz="2000" dirty="0" smtClean="0">
                    <a:solidFill>
                      <a:prstClr val="black"/>
                    </a:solidFill>
                  </a:rPr>
                  <a:t>΄</a:t>
                </a:r>
                <a:endParaRPr lang="en-US" sz="2000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34" name="Straight Connector 33"/>
              <p:cNvCxnSpPr/>
              <p:nvPr/>
            </p:nvCxnSpPr>
            <p:spPr>
              <a:xfrm>
                <a:off x="4263690" y="3815486"/>
                <a:ext cx="2794071" cy="0"/>
              </a:xfrm>
              <a:prstGeom prst="line">
                <a:avLst/>
              </a:prstGeom>
              <a:ln w="2222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Down Arrow 6"/>
              <p:cNvSpPr/>
              <p:nvPr/>
            </p:nvSpPr>
            <p:spPr>
              <a:xfrm flipV="1">
                <a:off x="2420147" y="2865747"/>
                <a:ext cx="109728" cy="576072"/>
              </a:xfrm>
              <a:prstGeom prst="downArrow">
                <a:avLst>
                  <a:gd name="adj1" fmla="val 50000"/>
                  <a:gd name="adj2" fmla="val 75144"/>
                </a:avLst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2477912" y="2878475"/>
                <a:ext cx="1790489" cy="931323"/>
              </a:xfrm>
              <a:prstGeom prst="line">
                <a:avLst/>
              </a:prstGeom>
              <a:ln w="2222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65"/>
              <p:cNvSpPr txBox="1"/>
              <p:nvPr/>
            </p:nvSpPr>
            <p:spPr>
              <a:xfrm>
                <a:off x="3986843" y="3313364"/>
                <a:ext cx="35458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2000" dirty="0" smtClean="0">
                    <a:solidFill>
                      <a:prstClr val="black"/>
                    </a:solidFill>
                  </a:rPr>
                  <a:t>Ο</a:t>
                </a:r>
                <a:endParaRPr lang="en-US" sz="2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4244791" y="3417816"/>
                <a:ext cx="48006" cy="480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9" name="Rectangle 78"/>
            <p:cNvSpPr/>
            <p:nvPr/>
          </p:nvSpPr>
          <p:spPr>
            <a:xfrm>
              <a:off x="2381170" y="1353024"/>
              <a:ext cx="45076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/>
                <a:t>n</a:t>
              </a:r>
              <a:r>
                <a:rPr lang="en-US" sz="2400" b="1" baseline="-25000" dirty="0"/>
                <a:t>1</a:t>
              </a:r>
              <a:endParaRPr lang="en-US" sz="2400" b="1" dirty="0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4037229" y="1349383"/>
              <a:ext cx="45076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/>
                <a:t>n</a:t>
              </a:r>
              <a:r>
                <a:rPr lang="el-GR" sz="2400" b="1" baseline="-25000" dirty="0" smtClean="0"/>
                <a:t>2</a:t>
              </a:r>
              <a:endParaRPr lang="en-US" sz="2400" b="1" dirty="0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3298692" y="1854835"/>
              <a:ext cx="34977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/>
                <a:t>n</a:t>
              </a:r>
              <a:endParaRPr lang="en-US" sz="2400" b="1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330740" y="2528551"/>
              <a:ext cx="15690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Ε: κύρια εστία </a:t>
              </a:r>
              <a:endParaRPr lang="en-US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849024" y="3020847"/>
              <a:ext cx="1500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οπτικό κέντρο</a:t>
              </a:r>
              <a:endParaRPr lang="en-US" dirty="0"/>
            </a:p>
          </p:txBody>
        </p:sp>
        <p:cxnSp>
          <p:nvCxnSpPr>
            <p:cNvPr id="63" name="Straight Arrow Connector 62"/>
            <p:cNvCxnSpPr/>
            <p:nvPr/>
          </p:nvCxnSpPr>
          <p:spPr>
            <a:xfrm flipV="1">
              <a:off x="2514118" y="2477127"/>
              <a:ext cx="171535" cy="16082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 flipV="1">
              <a:off x="3032449" y="2557538"/>
              <a:ext cx="266243" cy="5785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3337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6632" y="187827"/>
            <a:ext cx="3197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/>
              <a:t>ΦΑΚΟΙ ΜΕ ΠΑΧΟΣ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6892898" y="187827"/>
            <a:ext cx="40194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/>
              <a:t>ΦΩΤΟΓΡΑΦΙΚΟΙ ΦΑΚΟΙ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6744" y="4685534"/>
            <a:ext cx="2481287" cy="206672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604940" y="957632"/>
            <a:ext cx="6013920" cy="4275430"/>
            <a:chOff x="5238256" y="820149"/>
            <a:chExt cx="6013920" cy="427543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8256" y="820149"/>
              <a:ext cx="5315177" cy="3912932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680176" y="4633914"/>
              <a:ext cx="4572000" cy="46166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200" dirty="0"/>
                <a:t>By Hanabi123 (talk) - Own work, CC BY-SA 3.0, https://commons.wikimedia.org/w/index.php?curid=5956392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6892898" y="5473005"/>
            <a:ext cx="17431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en-US" sz="1050" dirty="0">
                <a:solidFill>
                  <a:srgbClr val="3366CC"/>
                </a:solidFill>
                <a:latin typeface="Arial" panose="020B0604020202020204" pitchFamily="34" charset="0"/>
                <a:hlinkClick r:id="rId4" tooltip="Camera lens"/>
              </a:rPr>
              <a:t>Camera lens</a:t>
            </a:r>
            <a:endParaRPr lang="en-US" sz="105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en-US" sz="1050" dirty="0">
                <a:solidFill>
                  <a:srgbClr val="202122"/>
                </a:solidFill>
                <a:latin typeface="Arial" panose="020B0604020202020204" pitchFamily="34" charset="0"/>
              </a:rPr>
              <a:t>Reflex mirror</a:t>
            </a:r>
          </a:p>
          <a:p>
            <a:pPr>
              <a:buFont typeface="+mj-lt"/>
              <a:buAutoNum type="arabicPeriod"/>
            </a:pPr>
            <a:r>
              <a:rPr lang="en-US" sz="1050" dirty="0">
                <a:solidFill>
                  <a:srgbClr val="3366CC"/>
                </a:solidFill>
                <a:latin typeface="Arial" panose="020B0604020202020204" pitchFamily="34" charset="0"/>
                <a:hlinkClick r:id="rId5" tooltip="Focal-plane shutter"/>
              </a:rPr>
              <a:t>Focal-plane shutter</a:t>
            </a:r>
            <a:endParaRPr lang="en-US" sz="105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en-US" sz="1050" dirty="0">
                <a:solidFill>
                  <a:srgbClr val="3366CC"/>
                </a:solidFill>
                <a:latin typeface="Arial" panose="020B0604020202020204" pitchFamily="34" charset="0"/>
                <a:hlinkClick r:id="rId6" tooltip="Image sensor"/>
              </a:rPr>
              <a:t>Image sensor</a:t>
            </a:r>
            <a:endParaRPr lang="en-US" sz="105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en-US" sz="1050" dirty="0">
                <a:solidFill>
                  <a:srgbClr val="202122"/>
                </a:solidFill>
                <a:latin typeface="Arial" panose="020B0604020202020204" pitchFamily="34" charset="0"/>
              </a:rPr>
              <a:t>Matte focusing screen</a:t>
            </a:r>
          </a:p>
          <a:p>
            <a:pPr>
              <a:buFont typeface="+mj-lt"/>
              <a:buAutoNum type="arabicPeriod"/>
            </a:pPr>
            <a:r>
              <a:rPr lang="en-US" sz="1050" dirty="0">
                <a:solidFill>
                  <a:srgbClr val="202122"/>
                </a:solidFill>
                <a:latin typeface="Arial" panose="020B0604020202020204" pitchFamily="34" charset="0"/>
              </a:rPr>
              <a:t>Condenser lens</a:t>
            </a:r>
          </a:p>
          <a:p>
            <a:pPr>
              <a:buFont typeface="+mj-lt"/>
              <a:buAutoNum type="arabicPeriod"/>
            </a:pPr>
            <a:r>
              <a:rPr lang="en-US" sz="1050" dirty="0" err="1">
                <a:solidFill>
                  <a:srgbClr val="3366CC"/>
                </a:solidFill>
                <a:latin typeface="Arial" panose="020B0604020202020204" pitchFamily="34" charset="0"/>
                <a:hlinkClick r:id="rId7" tooltip="Pentaprism"/>
              </a:rPr>
              <a:t>Pentaprism</a:t>
            </a:r>
            <a:r>
              <a:rPr lang="en-US" sz="1050" dirty="0">
                <a:solidFill>
                  <a:srgbClr val="202122"/>
                </a:solidFill>
                <a:latin typeface="Arial" panose="020B0604020202020204" pitchFamily="34" charset="0"/>
              </a:rPr>
              <a:t>/</a:t>
            </a:r>
            <a:r>
              <a:rPr lang="en-US" sz="1050" dirty="0" err="1">
                <a:solidFill>
                  <a:srgbClr val="3366CC"/>
                </a:solidFill>
                <a:latin typeface="Arial" panose="020B0604020202020204" pitchFamily="34" charset="0"/>
                <a:hlinkClick r:id="rId8" tooltip="Pentamirror"/>
              </a:rPr>
              <a:t>pentamirror</a:t>
            </a:r>
            <a:endParaRPr lang="en-US" sz="105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en-US" sz="1050" dirty="0">
                <a:solidFill>
                  <a:srgbClr val="3366CC"/>
                </a:solidFill>
                <a:latin typeface="Arial" panose="020B0604020202020204" pitchFamily="34" charset="0"/>
                <a:hlinkClick r:id="rId9" tooltip="Viewfinder"/>
              </a:rPr>
              <a:t>Viewfinder</a:t>
            </a:r>
            <a:r>
              <a:rPr lang="en-US" sz="1050" dirty="0">
                <a:solidFill>
                  <a:srgbClr val="202122"/>
                </a:solidFill>
                <a:latin typeface="Arial" panose="020B0604020202020204" pitchFamily="34" charset="0"/>
              </a:rPr>
              <a:t> eyepiece</a:t>
            </a:r>
            <a:endParaRPr lang="en-US" sz="105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658" y="1300320"/>
            <a:ext cx="4562497" cy="342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60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074" y="1099105"/>
            <a:ext cx="10562396" cy="47002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0148" y="6228808"/>
            <a:ext cx="35875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charset="0"/>
              </a:rPr>
              <a:t>https://www.newport.com/n/optics-formulas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90761" y="5705588"/>
            <a:ext cx="5663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E</a:t>
            </a:r>
            <a:r>
              <a:rPr lang="el-GR" sz="2400" dirty="0" smtClean="0">
                <a:solidFill>
                  <a:srgbClr val="C00000"/>
                </a:solidFill>
              </a:rPr>
              <a:t>στιακή απόσταση</a:t>
            </a:r>
            <a:r>
              <a:rPr lang="en-US" sz="2400" dirty="0" smtClean="0">
                <a:solidFill>
                  <a:srgbClr val="C00000"/>
                </a:solidFill>
              </a:rPr>
              <a:t> (Focal Length)</a:t>
            </a:r>
            <a:r>
              <a:rPr lang="el-GR" sz="2400" dirty="0" smtClean="0">
                <a:solidFill>
                  <a:srgbClr val="C00000"/>
                </a:solidFill>
              </a:rPr>
              <a:t> :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l-GR" sz="2400" dirty="0" smtClean="0">
                <a:solidFill>
                  <a:srgbClr val="C00000"/>
                </a:solidFill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</a:rPr>
              <a:t>f</a:t>
            </a:r>
            <a:r>
              <a:rPr lang="en-US" sz="2800" b="1" i="1" baseline="-25000" dirty="0" err="1">
                <a:solidFill>
                  <a:srgbClr val="C00000"/>
                </a:solidFill>
              </a:rPr>
              <a:t>e</a:t>
            </a:r>
            <a:r>
              <a:rPr lang="el-GR" sz="2800" b="1" i="1" dirty="0">
                <a:solidFill>
                  <a:srgbClr val="C00000"/>
                </a:solidFill>
              </a:rPr>
              <a:t> , </a:t>
            </a:r>
            <a:r>
              <a:rPr lang="en-US" sz="2800" b="1" i="1" dirty="0" err="1">
                <a:solidFill>
                  <a:srgbClr val="C00000"/>
                </a:solidFill>
              </a:rPr>
              <a:t>f</a:t>
            </a:r>
            <a:r>
              <a:rPr lang="en-US" sz="2800" b="1" i="1" baseline="-25000" dirty="0" err="1">
                <a:solidFill>
                  <a:srgbClr val="C00000"/>
                </a:solidFill>
              </a:rPr>
              <a:t>e</a:t>
            </a:r>
            <a:r>
              <a:rPr lang="el-GR" sz="2800" b="1" i="1" dirty="0">
                <a:solidFill>
                  <a:srgbClr val="C00000"/>
                </a:solidFill>
              </a:rPr>
              <a:t>΄ </a:t>
            </a:r>
            <a:endParaRPr lang="en-US" sz="2400" dirty="0" smtClean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61350" y="191889"/>
            <a:ext cx="4187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l-G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Μετωπιαία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E</a:t>
            </a:r>
            <a:r>
              <a:rPr kumimoji="0" lang="el-GR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στιακή απόσταση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561351" y="669668"/>
            <a:ext cx="642787" cy="413323"/>
          </a:xfrm>
          <a:prstGeom prst="straightConnector1">
            <a:avLst/>
          </a:prstGeom>
          <a:ln w="603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6098272" y="5087007"/>
            <a:ext cx="197425" cy="712364"/>
          </a:xfrm>
          <a:prstGeom prst="straightConnector1">
            <a:avLst/>
          </a:prstGeom>
          <a:ln w="476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4027733" y="5171090"/>
            <a:ext cx="1363028" cy="628281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960883" y="669668"/>
            <a:ext cx="1334814" cy="413323"/>
          </a:xfrm>
          <a:prstGeom prst="straightConnector1">
            <a:avLst/>
          </a:prstGeom>
          <a:ln w="603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68792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334" y="730060"/>
            <a:ext cx="4353076" cy="32918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7014" y="4853308"/>
            <a:ext cx="24885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spc="300" dirty="0" smtClean="0"/>
              <a:t>Ε, Ε΄ </a:t>
            </a:r>
            <a:r>
              <a:rPr lang="el-GR" sz="2000" dirty="0" smtClean="0"/>
              <a:t>:  κύριες εστίες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915992" y="5270371"/>
            <a:ext cx="2729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/>
              <a:t>(Κ), (Κ΄) :  κύρια επίπεδα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958312" y="5687434"/>
            <a:ext cx="24993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pc="300" dirty="0" smtClean="0"/>
              <a:t>P</a:t>
            </a:r>
            <a:r>
              <a:rPr lang="el-GR" sz="2000" spc="300" dirty="0" smtClean="0"/>
              <a:t>, </a:t>
            </a:r>
            <a:r>
              <a:rPr lang="en-US" sz="2000" spc="300" dirty="0" smtClean="0"/>
              <a:t>P</a:t>
            </a:r>
            <a:r>
              <a:rPr lang="el-GR" sz="2000" spc="300" dirty="0" smtClean="0"/>
              <a:t>΄ </a:t>
            </a:r>
            <a:r>
              <a:rPr lang="el-GR" sz="2000" dirty="0" smtClean="0"/>
              <a:t>:  κύρια σημεία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987014" y="4456286"/>
            <a:ext cx="5291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pc="300" dirty="0" smtClean="0"/>
              <a:t>V</a:t>
            </a:r>
            <a:r>
              <a:rPr lang="el-GR" sz="2000" spc="300" dirty="0" smtClean="0"/>
              <a:t>, </a:t>
            </a:r>
            <a:r>
              <a:rPr lang="en-US" sz="2000" spc="300" dirty="0" smtClean="0"/>
              <a:t>V</a:t>
            </a:r>
            <a:r>
              <a:rPr lang="el-GR" sz="2000" spc="300" dirty="0" smtClean="0"/>
              <a:t>΄ </a:t>
            </a:r>
            <a:r>
              <a:rPr lang="el-GR" sz="2000" dirty="0" smtClean="0"/>
              <a:t>:  κορυφές των διαθλαστικών επιφανειών</a:t>
            </a:r>
            <a:endParaRPr lang="en-US" sz="20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110982" y="730060"/>
            <a:ext cx="5577840" cy="3130834"/>
            <a:chOff x="290686" y="1187179"/>
            <a:chExt cx="5577840" cy="3130834"/>
          </a:xfrm>
        </p:grpSpPr>
        <p:grpSp>
          <p:nvGrpSpPr>
            <p:cNvPr id="14" name="Group 13"/>
            <p:cNvGrpSpPr/>
            <p:nvPr/>
          </p:nvGrpSpPr>
          <p:grpSpPr>
            <a:xfrm>
              <a:off x="290686" y="1187179"/>
              <a:ext cx="5577840" cy="3130834"/>
              <a:chOff x="290686" y="1187179"/>
              <a:chExt cx="5577840" cy="3130834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686" y="1187179"/>
                <a:ext cx="5577840" cy="3130834"/>
              </a:xfrm>
              <a:prstGeom prst="rect">
                <a:avLst/>
              </a:prstGeom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665018" y="2878281"/>
                <a:ext cx="1080655" cy="12261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1588901" y="2799116"/>
              <a:ext cx="0" cy="1188720"/>
            </a:xfrm>
            <a:prstGeom prst="line">
              <a:avLst/>
            </a:prstGeom>
            <a:ln w="50800">
              <a:solidFill>
                <a:schemeClr val="accent4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076172" y="2799116"/>
              <a:ext cx="0" cy="1188720"/>
            </a:xfrm>
            <a:prstGeom prst="line">
              <a:avLst/>
            </a:prstGeom>
            <a:ln w="50800">
              <a:solidFill>
                <a:schemeClr val="accent4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1595951" y="3913095"/>
              <a:ext cx="274320" cy="0"/>
            </a:xfrm>
            <a:prstGeom prst="straightConnector1">
              <a:avLst/>
            </a:prstGeom>
            <a:ln w="25400">
              <a:solidFill>
                <a:srgbClr val="385723">
                  <a:alpha val="72000"/>
                </a:srgb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2563" y="5009004"/>
            <a:ext cx="2331418" cy="175697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378091" y="97554"/>
            <a:ext cx="3197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/>
              <a:t>ΦΑΚΟΙ ΜΕ ΠΑΧΟΣ</a:t>
            </a:r>
            <a:endParaRPr lang="en-US" sz="3200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722255" y="2077592"/>
            <a:ext cx="1117600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1436905" y="2077592"/>
            <a:ext cx="868680" cy="0"/>
          </a:xfrm>
          <a:prstGeom prst="straightConnector1">
            <a:avLst/>
          </a:prstGeom>
          <a:ln w="38100">
            <a:prstDash val="solid"/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040444" y="1908315"/>
            <a:ext cx="524503" cy="33855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b="1" dirty="0" smtClean="0"/>
              <a:t>BFD</a:t>
            </a:r>
            <a:endParaRPr lang="en-US" sz="16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1641054" y="1908315"/>
            <a:ext cx="503664" cy="33855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b="1" dirty="0" smtClean="0"/>
              <a:t>FFD</a:t>
            </a:r>
            <a:endParaRPr lang="en-US" sz="16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915992" y="6162644"/>
            <a:ext cx="36781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</a:t>
            </a:r>
            <a:r>
              <a:rPr lang="el-GR" sz="2000" dirty="0" smtClean="0"/>
              <a:t>, </a:t>
            </a:r>
            <a:r>
              <a:rPr lang="en-US" sz="2000" dirty="0" smtClean="0"/>
              <a:t>N</a:t>
            </a:r>
            <a:r>
              <a:rPr lang="el-GR" sz="2000" dirty="0" smtClean="0"/>
              <a:t>΄ :  δεσμικά (κομβικά) σημεία</a:t>
            </a:r>
            <a:endParaRPr lang="en-US" sz="2000" dirty="0"/>
          </a:p>
        </p:txBody>
      </p:sp>
      <p:cxnSp>
        <p:nvCxnSpPr>
          <p:cNvPr id="34" name="Straight Arrow Connector 33"/>
          <p:cNvCxnSpPr>
            <a:stCxn id="30" idx="3"/>
          </p:cNvCxnSpPr>
          <p:nvPr/>
        </p:nvCxnSpPr>
        <p:spPr>
          <a:xfrm flipV="1">
            <a:off x="4594115" y="6209893"/>
            <a:ext cx="2553924" cy="1528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53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110982" y="730060"/>
            <a:ext cx="5577840" cy="3130834"/>
            <a:chOff x="290686" y="1187179"/>
            <a:chExt cx="5577840" cy="3130834"/>
          </a:xfrm>
        </p:grpSpPr>
        <p:grpSp>
          <p:nvGrpSpPr>
            <p:cNvPr id="14" name="Group 13"/>
            <p:cNvGrpSpPr/>
            <p:nvPr/>
          </p:nvGrpSpPr>
          <p:grpSpPr>
            <a:xfrm>
              <a:off x="290686" y="1187179"/>
              <a:ext cx="5577840" cy="3130834"/>
              <a:chOff x="290686" y="1187179"/>
              <a:chExt cx="5577840" cy="3130834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90686" y="1187179"/>
                <a:ext cx="5577840" cy="3130834"/>
              </a:xfrm>
              <a:prstGeom prst="rect">
                <a:avLst/>
              </a:prstGeom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665018" y="2878281"/>
                <a:ext cx="1080655" cy="12261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1588901" y="2799116"/>
              <a:ext cx="0" cy="1188720"/>
            </a:xfrm>
            <a:prstGeom prst="line">
              <a:avLst/>
            </a:prstGeom>
            <a:ln w="50800">
              <a:solidFill>
                <a:schemeClr val="accent4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076172" y="2799116"/>
              <a:ext cx="0" cy="1188720"/>
            </a:xfrm>
            <a:prstGeom prst="line">
              <a:avLst/>
            </a:prstGeom>
            <a:ln w="50800">
              <a:solidFill>
                <a:schemeClr val="accent4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1595951" y="3913095"/>
              <a:ext cx="274320" cy="0"/>
            </a:xfrm>
            <a:prstGeom prst="straightConnector1">
              <a:avLst/>
            </a:prstGeom>
            <a:ln w="25400">
              <a:solidFill>
                <a:srgbClr val="385723">
                  <a:alpha val="72000"/>
                </a:srgb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5845159" y="1282866"/>
            <a:ext cx="6291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E</a:t>
            </a:r>
            <a:r>
              <a:rPr lang="el-GR" sz="2400" dirty="0" smtClean="0"/>
              <a:t>στιακές αποστάσεις</a:t>
            </a:r>
            <a:r>
              <a:rPr lang="en-US" sz="2400" dirty="0" smtClean="0"/>
              <a:t> (Focal Lengths) : PE, P</a:t>
            </a:r>
            <a:r>
              <a:rPr lang="el-GR" sz="2400" dirty="0" smtClean="0"/>
              <a:t>΄Ε΄</a:t>
            </a:r>
            <a:endParaRPr lang="en-US" sz="2400" dirty="0" smtClean="0"/>
          </a:p>
        </p:txBody>
      </p:sp>
      <p:sp>
        <p:nvSpPr>
          <p:cNvPr id="24" name="TextBox 23"/>
          <p:cNvSpPr txBox="1"/>
          <p:nvPr/>
        </p:nvSpPr>
        <p:spPr>
          <a:xfrm>
            <a:off x="4378091" y="97554"/>
            <a:ext cx="3197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/>
              <a:t>ΦΑΚΟΙ ΜΕ ΠΑΧΟΣ</a:t>
            </a:r>
            <a:endParaRPr lang="en-US" sz="3200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722255" y="2077592"/>
            <a:ext cx="1117600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1436905" y="2077592"/>
            <a:ext cx="868680" cy="0"/>
          </a:xfrm>
          <a:prstGeom prst="straightConnector1">
            <a:avLst/>
          </a:prstGeom>
          <a:ln w="38100">
            <a:prstDash val="solid"/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040444" y="1908315"/>
            <a:ext cx="524503" cy="33855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b="1" dirty="0" smtClean="0"/>
              <a:t>BFD</a:t>
            </a:r>
            <a:endParaRPr lang="en-US" sz="16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1641054" y="1908315"/>
            <a:ext cx="457200" cy="33855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b="1" dirty="0" smtClean="0"/>
              <a:t>FFD</a:t>
            </a:r>
            <a:endParaRPr lang="en-US" sz="1600" b="1" dirty="0"/>
          </a:p>
        </p:txBody>
      </p:sp>
      <p:sp>
        <p:nvSpPr>
          <p:cNvPr id="2" name="Rectangle 1"/>
          <p:cNvSpPr/>
          <p:nvPr/>
        </p:nvSpPr>
        <p:spPr>
          <a:xfrm>
            <a:off x="6562552" y="2141942"/>
            <a:ext cx="14896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/>
              <a:t>Αν </a:t>
            </a:r>
            <a:r>
              <a:rPr lang="en-US" sz="2400" dirty="0" smtClean="0"/>
              <a:t>n</a:t>
            </a:r>
            <a:r>
              <a:rPr lang="en-US" sz="2400" baseline="-25000" dirty="0" smtClean="0"/>
              <a:t>1</a:t>
            </a:r>
            <a:r>
              <a:rPr lang="el-GR" sz="2400" dirty="0" smtClean="0"/>
              <a:t>=</a:t>
            </a:r>
            <a:r>
              <a:rPr lang="en-US" sz="2400" dirty="0" smtClean="0"/>
              <a:t>n</a:t>
            </a:r>
            <a:r>
              <a:rPr lang="en-US" sz="2400" baseline="-25000" dirty="0" smtClean="0"/>
              <a:t>2</a:t>
            </a:r>
            <a:endParaRPr lang="en-US" sz="2400" baseline="-25000" dirty="0"/>
          </a:p>
        </p:txBody>
      </p:sp>
      <p:sp>
        <p:nvSpPr>
          <p:cNvPr id="3" name="Rectangle 2"/>
          <p:cNvSpPr/>
          <p:nvPr/>
        </p:nvSpPr>
        <p:spPr>
          <a:xfrm>
            <a:off x="8731883" y="2080387"/>
            <a:ext cx="1558440" cy="523220"/>
          </a:xfrm>
          <a:prstGeom prst="rect">
            <a:avLst/>
          </a:prstGeom>
          <a:ln w="28575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dirty="0" smtClean="0"/>
              <a:t>PE</a:t>
            </a:r>
            <a:r>
              <a:rPr lang="el-GR" sz="2800" dirty="0" smtClean="0"/>
              <a:t> = </a:t>
            </a:r>
            <a:r>
              <a:rPr lang="en-US" sz="2800" dirty="0" smtClean="0"/>
              <a:t>P</a:t>
            </a:r>
            <a:r>
              <a:rPr lang="el-GR" sz="2800" dirty="0"/>
              <a:t>΄Ε</a:t>
            </a:r>
            <a:r>
              <a:rPr lang="el-GR" sz="2800" dirty="0" smtClean="0"/>
              <a:t>΄ </a:t>
            </a:r>
            <a:endParaRPr lang="en-US" sz="2800" dirty="0"/>
          </a:p>
        </p:txBody>
      </p:sp>
      <p:sp>
        <p:nvSpPr>
          <p:cNvPr id="6" name="Right Arrow 5"/>
          <p:cNvSpPr/>
          <p:nvPr/>
        </p:nvSpPr>
        <p:spPr>
          <a:xfrm>
            <a:off x="7868229" y="2320355"/>
            <a:ext cx="560047" cy="1725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5845159" y="3812448"/>
            <a:ext cx="60056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b="1" dirty="0" smtClean="0"/>
              <a:t>Μετωπιαίες </a:t>
            </a:r>
            <a:r>
              <a:rPr lang="en-US" sz="2400" b="1" dirty="0" smtClean="0"/>
              <a:t>E</a:t>
            </a:r>
            <a:r>
              <a:rPr lang="el-GR" sz="2400" dirty="0" smtClean="0"/>
              <a:t>στιακές αποστάσεις : </a:t>
            </a:r>
            <a:r>
              <a:rPr lang="en-US" sz="2400" dirty="0" smtClean="0">
                <a:solidFill>
                  <a:prstClr val="black"/>
                </a:solidFill>
              </a:rPr>
              <a:t>VE</a:t>
            </a:r>
            <a:r>
              <a:rPr lang="el-GR" sz="2400" dirty="0" smtClean="0">
                <a:solidFill>
                  <a:prstClr val="black"/>
                </a:solidFill>
              </a:rPr>
              <a:t>, </a:t>
            </a:r>
            <a:r>
              <a:rPr lang="en-US" sz="2400" dirty="0">
                <a:solidFill>
                  <a:prstClr val="black"/>
                </a:solidFill>
              </a:rPr>
              <a:t>V</a:t>
            </a:r>
            <a:r>
              <a:rPr lang="el-GR" sz="2400" dirty="0">
                <a:solidFill>
                  <a:prstClr val="black"/>
                </a:solidFill>
              </a:rPr>
              <a:t>΄</a:t>
            </a:r>
            <a:r>
              <a:rPr lang="en-US" sz="2400" dirty="0">
                <a:solidFill>
                  <a:prstClr val="black"/>
                </a:solidFill>
              </a:rPr>
              <a:t>E</a:t>
            </a:r>
            <a:r>
              <a:rPr lang="el-GR" sz="2400" dirty="0" smtClean="0">
                <a:solidFill>
                  <a:prstClr val="black"/>
                </a:solidFill>
              </a:rPr>
              <a:t>΄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400" dirty="0">
              <a:solidFill>
                <a:prstClr val="black"/>
              </a:solidFill>
            </a:endParaRPr>
          </a:p>
          <a:p>
            <a:r>
              <a:rPr lang="el-GR" sz="2400" dirty="0" smtClean="0">
                <a:solidFill>
                  <a:prstClr val="black"/>
                </a:solidFill>
              </a:rPr>
              <a:t>     εξαρτώνται από θέση κυρίων επιπέδων</a:t>
            </a:r>
            <a:endParaRPr lang="en-US" sz="2400" dirty="0"/>
          </a:p>
        </p:txBody>
      </p:sp>
      <p:sp>
        <p:nvSpPr>
          <p:cNvPr id="39" name="Rectangle 38"/>
          <p:cNvSpPr/>
          <p:nvPr/>
        </p:nvSpPr>
        <p:spPr>
          <a:xfrm>
            <a:off x="1656741" y="640941"/>
            <a:ext cx="4507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n</a:t>
            </a:r>
            <a:r>
              <a:rPr lang="en-US" sz="2400" b="1" baseline="-25000" dirty="0"/>
              <a:t>1</a:t>
            </a:r>
            <a:endParaRPr lang="en-US" sz="2400" b="1" dirty="0"/>
          </a:p>
        </p:txBody>
      </p:sp>
      <p:sp>
        <p:nvSpPr>
          <p:cNvPr id="40" name="Rectangle 39"/>
          <p:cNvSpPr/>
          <p:nvPr/>
        </p:nvSpPr>
        <p:spPr>
          <a:xfrm>
            <a:off x="4185570" y="993480"/>
            <a:ext cx="4507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n</a:t>
            </a:r>
            <a:r>
              <a:rPr lang="el-GR" sz="2400" b="1" baseline="-25000" dirty="0" smtClean="0"/>
              <a:t>2</a:t>
            </a:r>
            <a:endParaRPr lang="en-US" sz="2400" b="1" dirty="0"/>
          </a:p>
        </p:txBody>
      </p:sp>
      <p:sp>
        <p:nvSpPr>
          <p:cNvPr id="42" name="Rectangle 41"/>
          <p:cNvSpPr/>
          <p:nvPr/>
        </p:nvSpPr>
        <p:spPr>
          <a:xfrm>
            <a:off x="2869428" y="1385094"/>
            <a:ext cx="3497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n</a:t>
            </a:r>
            <a:endParaRPr lang="en-US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6366320" y="5533595"/>
            <a:ext cx="48789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2400" dirty="0" smtClean="0">
                <a:solidFill>
                  <a:prstClr val="black"/>
                </a:solidFill>
              </a:rPr>
              <a:t>εξαρτάται από τη μορφή του φακού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8622890" y="4984955"/>
            <a:ext cx="182880" cy="5486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88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49177" b="19316"/>
          <a:stretch/>
        </p:blipFill>
        <p:spPr>
          <a:xfrm>
            <a:off x="241301" y="767102"/>
            <a:ext cx="4381500" cy="29260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719"/>
          <a:stretch/>
        </p:blipFill>
        <p:spPr>
          <a:xfrm>
            <a:off x="5080428" y="4061502"/>
            <a:ext cx="2932170" cy="2011680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337"/>
          <a:stretch/>
        </p:blipFill>
        <p:spPr>
          <a:xfrm>
            <a:off x="4976181" y="1224302"/>
            <a:ext cx="3036417" cy="20116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2256" y="152432"/>
            <a:ext cx="102118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Θέσεις των κυρίων επιπέδων σε διάφορους τύπους φακών με πάχος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50767"/>
          <a:stretch/>
        </p:blipFill>
        <p:spPr>
          <a:xfrm>
            <a:off x="8425314" y="3924342"/>
            <a:ext cx="3466681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50442"/>
          <a:stretch/>
        </p:blipFill>
        <p:spPr>
          <a:xfrm>
            <a:off x="452256" y="3784632"/>
            <a:ext cx="4272145" cy="29263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r="48481"/>
          <a:stretch/>
        </p:blipFill>
        <p:spPr>
          <a:xfrm>
            <a:off x="8425314" y="951267"/>
            <a:ext cx="3627650" cy="228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80428" y="6512112"/>
            <a:ext cx="33924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/>
              <a:t>Δ. Μελιτσιώτης: «Γεωμετρική Οπτική»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7243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10055" y="4575019"/>
            <a:ext cx="87849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https://www.nikonusa.com/en/learn-and-explore/a/tips-and-techniques/understanding-focal-length.html#</a:t>
            </a:r>
          </a:p>
        </p:txBody>
      </p:sp>
      <p:sp>
        <p:nvSpPr>
          <p:cNvPr id="4" name="Rectangle 3"/>
          <p:cNvSpPr/>
          <p:nvPr/>
        </p:nvSpPr>
        <p:spPr>
          <a:xfrm>
            <a:off x="9930670" y="4849429"/>
            <a:ext cx="14285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GT-Eesti-Pro-Display"/>
              </a:rPr>
              <a:t>© Dave Black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640479" y="166310"/>
            <a:ext cx="10519611" cy="523220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l-GR" sz="2800" b="1" dirty="0">
                <a:solidFill>
                  <a:schemeClr val="accent2"/>
                </a:solidFill>
              </a:rPr>
              <a:t>ΕΣΤΙΑΚΗ ΑΠΟΣΤΑΣΗ </a:t>
            </a:r>
            <a:r>
              <a:rPr lang="el-GR" sz="2800" b="1" dirty="0" smtClean="0"/>
              <a:t>: </a:t>
            </a:r>
            <a:r>
              <a:rPr lang="el-GR" sz="2800" b="1" dirty="0" smtClean="0">
                <a:solidFill>
                  <a:schemeClr val="accent6"/>
                </a:solidFill>
              </a:rPr>
              <a:t>ΜΕΓΕΘΥΝΣΗ</a:t>
            </a:r>
            <a:r>
              <a:rPr lang="en-US" sz="2800" b="1" dirty="0" smtClean="0">
                <a:solidFill>
                  <a:schemeClr val="accent6"/>
                </a:solidFill>
              </a:rPr>
              <a:t> </a:t>
            </a:r>
            <a:r>
              <a:rPr lang="el-GR" sz="2800" b="1" dirty="0"/>
              <a:t>– </a:t>
            </a:r>
            <a:r>
              <a:rPr lang="el-GR" sz="2800" b="1" dirty="0" smtClean="0">
                <a:solidFill>
                  <a:schemeClr val="accent4"/>
                </a:solidFill>
              </a:rPr>
              <a:t>ΓΩΝΙΑ </a:t>
            </a:r>
            <a:r>
              <a:rPr lang="el-GR" sz="2800" b="1" dirty="0">
                <a:solidFill>
                  <a:schemeClr val="accent4"/>
                </a:solidFill>
              </a:rPr>
              <a:t>ΟΡΑΣΕΩΣ </a:t>
            </a:r>
            <a:r>
              <a:rPr lang="el-GR" sz="2800" b="1" dirty="0"/>
              <a:t>– </a:t>
            </a:r>
            <a:r>
              <a:rPr lang="el-GR" sz="2800" b="1" dirty="0" smtClean="0">
                <a:solidFill>
                  <a:srgbClr val="0070C0"/>
                </a:solidFill>
              </a:rPr>
              <a:t>ΒΑΘΟΣ ΠΕΔΙΟΥ</a:t>
            </a:r>
            <a:endParaRPr lang="en-US" sz="2800" b="1" dirty="0">
              <a:solidFill>
                <a:srgbClr val="0070C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03530" y="2792026"/>
            <a:ext cx="10855736" cy="1874291"/>
            <a:chOff x="665575" y="2045008"/>
            <a:chExt cx="10855736" cy="187429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r="66688" b="66863"/>
            <a:stretch/>
          </p:blipFill>
          <p:spPr>
            <a:xfrm>
              <a:off x="665575" y="2045008"/>
              <a:ext cx="2714232" cy="181803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923" t="33348" r="67114" b="33952"/>
            <a:stretch/>
          </p:blipFill>
          <p:spPr>
            <a:xfrm>
              <a:off x="3437368" y="2045008"/>
              <a:ext cx="2604303" cy="179407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33454" t="65837"/>
            <a:stretch/>
          </p:blipFill>
          <p:spPr>
            <a:xfrm>
              <a:off x="6099232" y="2045008"/>
              <a:ext cx="5422079" cy="1874291"/>
            </a:xfrm>
            <a:prstGeom prst="rect">
              <a:avLst/>
            </a:prstGeom>
          </p:spPr>
        </p:pic>
      </p:grpSp>
      <p:sp>
        <p:nvSpPr>
          <p:cNvPr id="9" name="Down Arrow 8"/>
          <p:cNvSpPr/>
          <p:nvPr/>
        </p:nvSpPr>
        <p:spPr>
          <a:xfrm rot="5400000">
            <a:off x="3830064" y="2832765"/>
            <a:ext cx="365760" cy="61264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flipH="1">
            <a:off x="1198590" y="6031808"/>
            <a:ext cx="2436554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2800" dirty="0" smtClean="0"/>
              <a:t>Βάθος Πεδίου 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 flipH="1">
            <a:off x="1082843" y="5203426"/>
            <a:ext cx="2436554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2800" dirty="0" smtClean="0"/>
              <a:t>Γωνία οράσεως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 flipH="1">
            <a:off x="7846863" y="1853308"/>
            <a:ext cx="3113443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2800" dirty="0" smtClean="0"/>
              <a:t>Εστιακή απόσταση </a:t>
            </a:r>
            <a:r>
              <a:rPr lang="en-US" sz="2800" dirty="0" smtClean="0"/>
              <a:t>f  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 flipH="1">
            <a:off x="8694526" y="988899"/>
            <a:ext cx="2068128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dirty="0" smtClean="0"/>
              <a:t>Μεγέθυνση</a:t>
            </a:r>
            <a:endParaRPr lang="en-US" sz="2800" dirty="0"/>
          </a:p>
        </p:txBody>
      </p:sp>
      <p:sp>
        <p:nvSpPr>
          <p:cNvPr id="14" name="Down Arrow 13"/>
          <p:cNvSpPr/>
          <p:nvPr/>
        </p:nvSpPr>
        <p:spPr>
          <a:xfrm rot="16200000" flipH="1">
            <a:off x="7748911" y="-1414754"/>
            <a:ext cx="365760" cy="6126480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 rot="5400000">
            <a:off x="4143851" y="1636676"/>
            <a:ext cx="365760" cy="6858000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 rot="16200000" flipH="1">
            <a:off x="6681731" y="-1780090"/>
            <a:ext cx="365760" cy="8595360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694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4"/>
          <p:cNvSpPr>
            <a:spLocks noGrp="1" noChangeArrowheads="1"/>
          </p:cNvSpPr>
          <p:nvPr>
            <p:ph type="title"/>
          </p:nvPr>
        </p:nvSpPr>
        <p:spPr>
          <a:xfrm>
            <a:off x="1226916" y="508070"/>
            <a:ext cx="7769699" cy="646331"/>
          </a:xfr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l-GR" sz="4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Μεταβολή μεγέθους Ε ειδώλου με </a:t>
            </a:r>
            <a:r>
              <a:rPr lang="en-US" sz="4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</a:t>
            </a:r>
            <a:endParaRPr lang="el-GR" sz="4000" b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793" y="1939846"/>
            <a:ext cx="3682752" cy="411371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l-GR" dirty="0"/>
              <a:t>Φωτογραφικός φακός με μικρή εστιακή απόσταση δημιουργεί μικρό είδωλο</a:t>
            </a:r>
            <a:r>
              <a:rPr lang="el-GR" dirty="0" smtClean="0"/>
              <a:t>.</a:t>
            </a:r>
          </a:p>
          <a:p>
            <a:pPr marL="0" indent="0">
              <a:lnSpc>
                <a:spcPct val="90000"/>
              </a:lnSpc>
              <a:spcAft>
                <a:spcPts val="1200"/>
              </a:spcAft>
              <a:buNone/>
              <a:defRPr/>
            </a:pPr>
            <a:endParaRPr lang="el-GR" dirty="0"/>
          </a:p>
          <a:p>
            <a:pPr>
              <a:lnSpc>
                <a:spcPct val="90000"/>
              </a:lnSpc>
              <a:defRPr/>
            </a:pPr>
            <a:r>
              <a:rPr lang="el-GR" dirty="0"/>
              <a:t>Φωτογραφικός φακός με μεγάλη εστιακή απόσταση δημιουργεί μεγάλο είδωλο</a:t>
            </a:r>
            <a:r>
              <a:rPr lang="el-GR" dirty="0" smtClean="0"/>
              <a:t>.</a:t>
            </a:r>
            <a:endParaRPr lang="el-GR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4240"/>
          <a:stretch/>
        </p:blipFill>
        <p:spPr>
          <a:xfrm>
            <a:off x="3948909" y="1582655"/>
            <a:ext cx="4663440" cy="227452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9500876" y="312884"/>
                <a:ext cx="2022926" cy="1423403"/>
              </a:xfrm>
              <a:prstGeom prst="rect">
                <a:avLst/>
              </a:prstGeom>
              <a:noFill/>
              <a:ln w="38100">
                <a:solidFill>
                  <a:schemeClr val="accent1"/>
                </a:solidFill>
                <a:prstDash val="sysDash"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3200" b="0" i="0" smtClean="0">
                          <a:latin typeface="Cambria Math" panose="02040503050406030204" pitchFamily="18" charset="0"/>
                        </a:rPr>
                        <m:t>Ε</m:t>
                      </m:r>
                      <m:r>
                        <a:rPr lang="el-GR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l-GR" sz="32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0876" y="312884"/>
                <a:ext cx="2022926" cy="142340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38100">
                <a:solidFill>
                  <a:schemeClr val="accent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338"/>
          <a:stretch/>
        </p:blipFill>
        <p:spPr>
          <a:xfrm>
            <a:off x="3948909" y="3996703"/>
            <a:ext cx="4663440" cy="23193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009559" y="2119750"/>
            <a:ext cx="3005559" cy="1200329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el-GR" dirty="0"/>
              <a:t>Ε : Μέγεθος Ειδώλου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l-GR" dirty="0"/>
              <a:t>Α : Μέγεθος Αντικειμένου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l-GR" dirty="0"/>
              <a:t>α : Απόσταση φωτογράφισης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US" dirty="0"/>
              <a:t>f : </a:t>
            </a:r>
            <a:r>
              <a:rPr lang="el-GR" dirty="0"/>
              <a:t>Εστιακή Απόσταση φακού</a:t>
            </a:r>
          </a:p>
        </p:txBody>
      </p:sp>
    </p:spTree>
    <p:extLst>
      <p:ext uri="{BB962C8B-B14F-4D97-AF65-F5344CB8AC3E}">
        <p14:creationId xmlns:p14="http://schemas.microsoft.com/office/powerpoint/2010/main" val="358673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3138337" y="476673"/>
            <a:ext cx="5888535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3200" dirty="0">
                <a:solidFill>
                  <a:prstClr val="white"/>
                </a:solidFill>
              </a:rPr>
              <a:t>Μεταβολή μεγέθους ειδώλου με </a:t>
            </a:r>
            <a:r>
              <a:rPr lang="en-US" sz="3200" dirty="0">
                <a:solidFill>
                  <a:prstClr val="white"/>
                </a:solidFill>
              </a:rPr>
              <a:t>f</a:t>
            </a:r>
            <a:endParaRPr lang="en-US" sz="3200" dirty="0">
              <a:solidFill>
                <a:srgbClr val="FF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999859" y="2082037"/>
            <a:ext cx="8640960" cy="2106669"/>
            <a:chOff x="395536" y="2316457"/>
            <a:chExt cx="8640960" cy="2106669"/>
          </a:xfrm>
        </p:grpSpPr>
        <p:sp>
          <p:nvSpPr>
            <p:cNvPr id="3" name="Oval 2"/>
            <p:cNvSpPr/>
            <p:nvPr/>
          </p:nvSpPr>
          <p:spPr>
            <a:xfrm>
              <a:off x="3792195" y="2316457"/>
              <a:ext cx="114300" cy="2057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Down Arrow 6"/>
            <p:cNvSpPr/>
            <p:nvPr/>
          </p:nvSpPr>
          <p:spPr>
            <a:xfrm flipV="1">
              <a:off x="1743199" y="2987969"/>
              <a:ext cx="208099" cy="370332"/>
            </a:xfrm>
            <a:prstGeom prst="downArrow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4510598" y="3326106"/>
              <a:ext cx="48006" cy="4800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3838283" y="2991637"/>
              <a:ext cx="3966724" cy="1048185"/>
              <a:chOff x="4293110" y="1119060"/>
              <a:chExt cx="3138835" cy="1090847"/>
            </a:xfrm>
          </p:grpSpPr>
          <p:cxnSp>
            <p:nvCxnSpPr>
              <p:cNvPr id="19" name="Straight Connector 18"/>
              <p:cNvCxnSpPr/>
              <p:nvPr/>
            </p:nvCxnSpPr>
            <p:spPr>
              <a:xfrm>
                <a:off x="4293110" y="1119060"/>
                <a:ext cx="3138835" cy="1090847"/>
              </a:xfrm>
              <a:prstGeom prst="line">
                <a:avLst/>
              </a:prstGeom>
              <a:ln w="19050">
                <a:solidFill>
                  <a:schemeClr val="accent4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4686300" y="1263650"/>
                <a:ext cx="546100" cy="184150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/>
            <p:cNvGrpSpPr/>
            <p:nvPr/>
          </p:nvGrpSpPr>
          <p:grpSpPr>
            <a:xfrm>
              <a:off x="1849933" y="2992921"/>
              <a:ext cx="1989827" cy="0"/>
              <a:chOff x="3168381" y="3343109"/>
              <a:chExt cx="2653102" cy="0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3168381" y="3343109"/>
                <a:ext cx="2653102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>
                <a:off x="3686249" y="3343109"/>
                <a:ext cx="445770" cy="0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oup 64"/>
            <p:cNvGrpSpPr/>
            <p:nvPr/>
          </p:nvGrpSpPr>
          <p:grpSpPr>
            <a:xfrm>
              <a:off x="1849513" y="3000791"/>
              <a:ext cx="5911477" cy="1032691"/>
              <a:chOff x="2482390" y="1123950"/>
              <a:chExt cx="5973514" cy="1090847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>
                <a:off x="2482390" y="1123950"/>
                <a:ext cx="5973514" cy="1090847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>
                <a:off x="5354731" y="1649376"/>
                <a:ext cx="698500" cy="126082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>
                <a:off x="2905873" y="1203299"/>
                <a:ext cx="546210" cy="97922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oup 63"/>
            <p:cNvGrpSpPr/>
            <p:nvPr/>
          </p:nvGrpSpPr>
          <p:grpSpPr>
            <a:xfrm>
              <a:off x="3822192" y="2989060"/>
              <a:ext cx="1161494" cy="589430"/>
              <a:chOff x="1771055" y="2707020"/>
              <a:chExt cx="2664679" cy="1003609"/>
            </a:xfrm>
          </p:grpSpPr>
          <p:cxnSp>
            <p:nvCxnSpPr>
              <p:cNvPr id="11" name="Straight Connector 10"/>
              <p:cNvCxnSpPr>
                <a:stCxn id="7" idx="2"/>
              </p:cNvCxnSpPr>
              <p:nvPr/>
            </p:nvCxnSpPr>
            <p:spPr>
              <a:xfrm>
                <a:off x="1771055" y="2707020"/>
                <a:ext cx="2664679" cy="1003609"/>
              </a:xfrm>
              <a:prstGeom prst="line">
                <a:avLst/>
              </a:prstGeom>
              <a:ln w="19050">
                <a:solidFill>
                  <a:schemeClr val="accent4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>
                <a:off x="2442351" y="2959091"/>
                <a:ext cx="659598" cy="251792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" name="Straight Connector 4"/>
            <p:cNvCxnSpPr/>
            <p:nvPr/>
          </p:nvCxnSpPr>
          <p:spPr>
            <a:xfrm>
              <a:off x="981174" y="3348191"/>
              <a:ext cx="7543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2455881" y="3325348"/>
              <a:ext cx="48006" cy="4800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3039460" y="3393436"/>
              <a:ext cx="287036" cy="323165"/>
              <a:chOff x="2901950" y="3809633"/>
              <a:chExt cx="382715" cy="430887"/>
            </a:xfrm>
          </p:grpSpPr>
          <p:sp>
            <p:nvSpPr>
              <p:cNvPr id="71" name="Oval 70"/>
              <p:cNvSpPr/>
              <p:nvPr/>
            </p:nvSpPr>
            <p:spPr>
              <a:xfrm>
                <a:off x="2901950" y="3848986"/>
                <a:ext cx="330348" cy="347330"/>
              </a:xfrm>
              <a:prstGeom prst="ellipse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2908065" y="3809633"/>
                <a:ext cx="37660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1500" dirty="0">
                    <a:solidFill>
                      <a:prstClr val="black"/>
                    </a:solidFill>
                  </a:rPr>
                  <a:t>1</a:t>
                </a:r>
                <a:endParaRPr lang="en-US" sz="1500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2355077" y="3388862"/>
              <a:ext cx="287036" cy="323165"/>
              <a:chOff x="2901950" y="3809633"/>
              <a:chExt cx="382715" cy="430887"/>
            </a:xfrm>
          </p:grpSpPr>
          <p:sp>
            <p:nvSpPr>
              <p:cNvPr id="77" name="Oval 76"/>
              <p:cNvSpPr/>
              <p:nvPr/>
            </p:nvSpPr>
            <p:spPr>
              <a:xfrm>
                <a:off x="2901950" y="3848986"/>
                <a:ext cx="330348" cy="347330"/>
              </a:xfrm>
              <a:prstGeom prst="ellipse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2908065" y="3809633"/>
                <a:ext cx="37660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1500" dirty="0">
                    <a:solidFill>
                      <a:prstClr val="black"/>
                    </a:solidFill>
                  </a:rPr>
                  <a:t>2</a:t>
                </a:r>
                <a:endParaRPr lang="en-US" sz="15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8156127" y="3021401"/>
              <a:ext cx="8803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solidFill>
                    <a:srgbClr val="002060"/>
                  </a:solidFill>
                </a:rPr>
                <a:t>Κύριος </a:t>
              </a:r>
            </a:p>
            <a:p>
              <a:r>
                <a:rPr lang="el-GR" dirty="0">
                  <a:solidFill>
                    <a:srgbClr val="002060"/>
                  </a:solidFill>
                </a:rPr>
                <a:t>Άξονας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95536" y="2564904"/>
              <a:ext cx="16712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dirty="0">
                  <a:solidFill>
                    <a:srgbClr val="4472C4"/>
                  </a:solidFill>
                </a:rPr>
                <a:t>αντικείμενο</a:t>
              </a:r>
              <a:endParaRPr lang="en-US" sz="2400" dirty="0">
                <a:solidFill>
                  <a:srgbClr val="4472C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489148" y="3682618"/>
              <a:ext cx="88851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500" dirty="0">
                  <a:solidFill>
                    <a:srgbClr val="70AD47"/>
                  </a:solidFill>
                </a:rPr>
                <a:t>είδωλο 1</a:t>
              </a:r>
              <a:endParaRPr lang="en-US" sz="1500" dirty="0">
                <a:solidFill>
                  <a:srgbClr val="70AD47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3139192" y="3326317"/>
              <a:ext cx="48006" cy="4800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5196479" y="3324136"/>
              <a:ext cx="48006" cy="4800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6" name="Down Arrow 45"/>
            <p:cNvSpPr/>
            <p:nvPr/>
          </p:nvSpPr>
          <p:spPr>
            <a:xfrm>
              <a:off x="4835708" y="3351686"/>
              <a:ext cx="152400" cy="176085"/>
            </a:xfrm>
            <a:prstGeom prst="downArrow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Down Arrow 19"/>
            <p:cNvSpPr/>
            <p:nvPr/>
          </p:nvSpPr>
          <p:spPr>
            <a:xfrm>
              <a:off x="7696857" y="3357373"/>
              <a:ext cx="152400" cy="685800"/>
            </a:xfrm>
            <a:prstGeom prst="downArrow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341235" y="4099961"/>
              <a:ext cx="88851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500" dirty="0">
                  <a:solidFill>
                    <a:srgbClr val="70AD47"/>
                  </a:solidFill>
                </a:rPr>
                <a:t>είδωλο 2</a:t>
              </a:r>
              <a:endParaRPr lang="en-US" sz="1500" dirty="0">
                <a:solidFill>
                  <a:srgbClr val="70AD47"/>
                </a:solidFill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 flipV="1">
              <a:off x="1847248" y="3784628"/>
              <a:ext cx="198882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1943542" y="3779652"/>
              <a:ext cx="3209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b="1" dirty="0">
                  <a:solidFill>
                    <a:srgbClr val="4472C4"/>
                  </a:solidFill>
                </a:rPr>
                <a:t>α</a:t>
              </a:r>
              <a:endParaRPr lang="en-US" baseline="-25000" dirty="0">
                <a:solidFill>
                  <a:srgbClr val="4472C4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351585" y="4954182"/>
            <a:ext cx="6287899" cy="1452018"/>
            <a:chOff x="1331640" y="4941168"/>
            <a:chExt cx="6287899" cy="14520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/>
                <p:cNvSpPr txBox="1"/>
                <p:nvPr/>
              </p:nvSpPr>
              <p:spPr>
                <a:xfrm>
                  <a:off x="1331640" y="4941168"/>
                  <a:ext cx="1390124" cy="6613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l-G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l-G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den>
                        </m:f>
                        <m:r>
                          <a:rPr lang="el-G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l-G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l-G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l-G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l-G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l-G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den>
                        </m:f>
                        <m:r>
                          <a:rPr lang="el-G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l-G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l-G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l-G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l-G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31640" y="4941168"/>
                  <a:ext cx="1390124" cy="66133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1334868" y="5731851"/>
                  <a:ext cx="1390124" cy="6613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l-G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l-G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den>
                        </m:f>
                        <m:r>
                          <a:rPr lang="el-G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l-G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l-G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l-G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l-G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den>
                        </m:f>
                        <m:r>
                          <a:rPr lang="el-G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l-G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l-G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l-G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34868" y="5731851"/>
                  <a:ext cx="1390124" cy="66133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Left Brace 39"/>
            <p:cNvSpPr/>
            <p:nvPr/>
          </p:nvSpPr>
          <p:spPr>
            <a:xfrm flipH="1">
              <a:off x="2841658" y="5243966"/>
              <a:ext cx="123614" cy="975770"/>
            </a:xfrm>
            <a:prstGeom prst="leftBrace">
              <a:avLst/>
            </a:prstGeom>
            <a:ln w="22225">
              <a:solidFill>
                <a:schemeClr val="accent5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" name="Right Arrow 3"/>
            <p:cNvSpPr/>
            <p:nvPr/>
          </p:nvSpPr>
          <p:spPr>
            <a:xfrm>
              <a:off x="3072607" y="5612901"/>
              <a:ext cx="1042193" cy="25961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3060367" y="5243569"/>
                  <a:ext cx="94070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&lt;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0367" y="5243569"/>
                  <a:ext cx="940707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4222135" y="5418121"/>
                  <a:ext cx="3397404" cy="48231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&lt;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l-G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groupChr>
                          <m:groupChrPr>
                            <m:chr m:val="⇒"/>
                            <m:vertJc m:val="bot"/>
                            <m:ctrlPr>
                              <a:rPr lang="el-G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l-G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l-GR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Μ</m:t>
                                </m:r>
                              </m:e>
                            </m:d>
                            <m:r>
                              <m:rPr>
                                <m:brk m:alnAt="2"/>
                              </m:rPr>
                              <a:rPr lang="el-GR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type m:val="lin"/>
                                <m:ctrlPr>
                                  <a:rPr lang="el-G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l-G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num>
                              <m:den>
                                <m:r>
                                  <a:rPr lang="el-G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den>
                            </m:f>
                          </m:e>
                        </m:groupChr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    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el-G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l-GR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Μ</m:t>
                                </m:r>
                              </m:e>
                            </m:d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&lt;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l-G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l-GR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Μ</m:t>
                                </m:r>
                              </m:e>
                            </m:d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22135" y="5418121"/>
                  <a:ext cx="3397404" cy="48231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20934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198" y="1163398"/>
            <a:ext cx="8209072" cy="301752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807762" y="4326996"/>
          <a:ext cx="10334659" cy="161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4573"/>
                <a:gridCol w="2155371"/>
                <a:gridCol w="2503714"/>
                <a:gridCol w="1936400"/>
                <a:gridCol w="2254601"/>
              </a:tblGrid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διάμετρος </a:t>
                      </a:r>
                      <a:r>
                        <a:rPr lang="en-US" sz="2000" dirty="0" smtClean="0"/>
                        <a:t>S</a:t>
                      </a:r>
                      <a:endParaRPr lang="el-GR" sz="2000" dirty="0" smtClean="0"/>
                    </a:p>
                    <a:p>
                      <a:pPr algn="r"/>
                      <a:r>
                        <a:rPr lang="en-US" sz="2000" dirty="0" smtClean="0"/>
                        <a:t>(km)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απόσταση </a:t>
                      </a:r>
                      <a:r>
                        <a:rPr lang="en-US" sz="2000" dirty="0" smtClean="0"/>
                        <a:t>D</a:t>
                      </a:r>
                      <a:r>
                        <a:rPr lang="el-GR" sz="2000" dirty="0" smtClean="0"/>
                        <a:t> από</a:t>
                      </a:r>
                      <a:r>
                        <a:rPr lang="el-GR" sz="2000" baseline="0" dirty="0" smtClean="0"/>
                        <a:t> Γη</a:t>
                      </a:r>
                      <a:endParaRPr lang="en-US" sz="2000" baseline="0" dirty="0" smtClean="0"/>
                    </a:p>
                    <a:p>
                      <a:pPr algn="r"/>
                      <a:r>
                        <a:rPr lang="en-US" sz="2000" baseline="0" dirty="0" smtClean="0"/>
                        <a:t>(km)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S/D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γωνία οράσεως </a:t>
                      </a:r>
                      <a:r>
                        <a:rPr lang="en-US" sz="2000" dirty="0" smtClean="0"/>
                        <a:t>V</a:t>
                      </a:r>
                      <a:endParaRPr lang="el-GR" sz="2000" dirty="0" smtClean="0"/>
                    </a:p>
                    <a:p>
                      <a:pPr algn="r"/>
                      <a:r>
                        <a:rPr lang="en-US" sz="2000" dirty="0" smtClean="0"/>
                        <a:t>(</a:t>
                      </a:r>
                      <a:r>
                        <a:rPr lang="el-GR" sz="2000" dirty="0" smtClean="0"/>
                        <a:t>μοιρες</a:t>
                      </a:r>
                      <a:r>
                        <a:rPr lang="en-US" sz="2000" dirty="0" smtClean="0"/>
                        <a:t>)</a:t>
                      </a:r>
                      <a:endParaRPr lang="en-US" sz="2000" dirty="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l-GR" sz="2000" b="1" dirty="0" smtClean="0"/>
                        <a:t>ΣΕΛΗΝΗ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3474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384,400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0.009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0.5</a:t>
                      </a:r>
                      <a:endParaRPr lang="en-US" sz="2000" dirty="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l-GR" sz="2000" b="1" dirty="0" smtClean="0"/>
                        <a:t>ΗΛΙΟΣ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1,393,000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149,600,000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0.009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0.5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96876" y="255419"/>
            <a:ext cx="9996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Αλλά</a:t>
            </a:r>
            <a:r>
              <a:rPr lang="el-GR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και </a:t>
            </a:r>
            <a:r>
              <a:rPr lang="el-GR" sz="2800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διαφορετικά</a:t>
            </a:r>
            <a:r>
              <a:rPr lang="el-GR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αντικείμενα με την </a:t>
            </a:r>
            <a:r>
              <a:rPr lang="el-GR" sz="2800" b="1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ίδια</a:t>
            </a:r>
            <a:r>
              <a:rPr lang="el-GR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γωνία οράσεως</a:t>
            </a:r>
            <a:r>
              <a:rPr lang="el-GR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81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l-GR" dirty="0" smtClean="0"/>
              <a:t>Βάθος πεδίου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  <a:defRPr/>
            </a:pPr>
            <a:r>
              <a:rPr lang="el-GR" sz="2800" dirty="0"/>
              <a:t>Πρόκειται για την περιοχή των αποστάσεων από την φωτογραφική μηχανή για την οποία όλα τα αντικείμενα εμφανίζονται στην φωτογραφία καλά εστιασμένα.</a:t>
            </a:r>
          </a:p>
          <a:p>
            <a:pPr>
              <a:spcBef>
                <a:spcPts val="1200"/>
              </a:spcBef>
              <a:spcAft>
                <a:spcPts val="600"/>
              </a:spcAft>
              <a:defRPr/>
            </a:pPr>
            <a:r>
              <a:rPr lang="el-GR" sz="2800" dirty="0"/>
              <a:t>Το βάθος πεδίου ερμηνεύεται με την θεωρία των κύκλων σύγχυσης.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45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077" y="1097337"/>
            <a:ext cx="8164283" cy="3200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89491" y="4297737"/>
            <a:ext cx="4572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>
                <a:solidFill>
                  <a:prstClr val="black"/>
                </a:solidFill>
              </a:rPr>
              <a:t>https://www.photokonnexion.com/circle-of-confusion-definition/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95800" y="286369"/>
            <a:ext cx="3614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ΚΥΚΛΟΙ ΣΥΓΧΥΣΗΣ (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CoC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2089491" y="4653137"/>
            <a:ext cx="7869116" cy="1200329"/>
          </a:xfrm>
          <a:prstGeom prst="rect">
            <a:avLst/>
          </a:prstGeom>
          <a:ln w="1270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333333"/>
                </a:solidFill>
                <a:latin typeface="Georgia" panose="02040502050405020303" pitchFamily="18" charset="0"/>
              </a:rPr>
              <a:t>Size is the critical factor. An ‘acceptably sharp’ </a:t>
            </a:r>
            <a:r>
              <a:rPr lang="en-US" sz="1200" dirty="0" err="1">
                <a:solidFill>
                  <a:srgbClr val="333333"/>
                </a:solidFill>
                <a:latin typeface="Georgia" panose="02040502050405020303" pitchFamily="18" charset="0"/>
              </a:rPr>
              <a:t>CoC</a:t>
            </a:r>
            <a:r>
              <a:rPr lang="en-US" sz="1200" dirty="0">
                <a:solidFill>
                  <a:srgbClr val="333333"/>
                </a:solidFill>
                <a:latin typeface="Georgia" panose="02040502050405020303" pitchFamily="18" charset="0"/>
              </a:rPr>
              <a:t> is defined as one that appears sharp to the eye on an 203 × 254 mm (8 x 10 inch) print viewed from 305 mm (12 inches) away. In practice this works out to about 0.25 mm (1/100th of an inch) on that print size. Of course a different standard size would apply to different print sizes.</a:t>
            </a:r>
          </a:p>
          <a:p>
            <a:r>
              <a:rPr lang="en-US" sz="1200" dirty="0">
                <a:solidFill>
                  <a:srgbClr val="333333"/>
                </a:solidFill>
                <a:latin typeface="Georgia" panose="02040502050405020303" pitchFamily="18" charset="0"/>
              </a:rPr>
              <a:t>In the modern digital camera the individual pixel on the sensor makes a convenient focus-point definition. If an individual point of light creates a circle of confusion bigger than the size of one pixel, it will start to affect the surrounding pixels and the sharpness will be lost.</a:t>
            </a:r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0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4482939" y="5674783"/>
                <a:ext cx="5375959" cy="5337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>
                    <a:solidFill>
                      <a:prstClr val="black"/>
                    </a:solidFill>
                    <a:latin typeface="Arial" charset="0"/>
                  </a:rPr>
                  <a:t>Για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sub>
                    </m:sSub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→∞ 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dirty="0">
                    <a:solidFill>
                      <a:prstClr val="black"/>
                    </a:solidFill>
                  </a:rPr>
                  <a:t>= </a:t>
                </a:r>
                <a:r>
                  <a:rPr lang="el-GR" b="1" dirty="0">
                    <a:solidFill>
                      <a:prstClr val="black"/>
                    </a:solidFill>
                  </a:rPr>
                  <a:t>υπερεστιακή απόσταση</a:t>
                </a:r>
                <a:r>
                  <a:rPr lang="en-US" b="1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sub>
                    </m:sSub>
                    <m:r>
                      <a:rPr lang="en-US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f>
                      <m:fPr>
                        <m:ctrlPr>
                          <a:rPr lang="en-US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𝒇</m:t>
                            </m:r>
                          </m:e>
                          <m:sup>
                            <m:r>
                              <a:rPr lang="en-US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𝑵</m:t>
                        </m:r>
                        <m:r>
                          <a:rPr lang="en-US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den>
                    </m:f>
                  </m:oMath>
                </a14:m>
                <a:endParaRPr lang="en-US" b="1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2939" y="5674783"/>
                <a:ext cx="5375959" cy="533736"/>
              </a:xfrm>
              <a:prstGeom prst="rect">
                <a:avLst/>
              </a:prstGeom>
              <a:blipFill rotWithShape="0">
                <a:blip r:embed="rId2"/>
                <a:stretch>
                  <a:fillRect l="-907" b="-8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5994202" y="4033476"/>
            <a:ext cx="242085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prstClr val="black"/>
                </a:solidFill>
              </a:rPr>
              <a:t>By Jeff Conrad for the Large Format Page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4026822" y="4674430"/>
                <a:ext cx="2745752" cy="696729"/>
              </a:xfrm>
              <a:prstGeom prst="rect">
                <a:avLst/>
              </a:prstGeom>
              <a:noFill/>
              <a:ln w="25400">
                <a:solidFill>
                  <a:schemeClr val="accent5">
                    <a:lumMod val="75000"/>
                  </a:schemeClr>
                </a:solidFill>
                <a:prstDash val="sysDot"/>
              </a:ln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≅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6822" y="4674430"/>
                <a:ext cx="2745752" cy="69672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25400">
                <a:solidFill>
                  <a:schemeClr val="accent5">
                    <a:lumMod val="75000"/>
                  </a:schemeClr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1918353" y="4039078"/>
                <a:ext cx="1697003" cy="839269"/>
              </a:xfrm>
              <a:prstGeom prst="rect">
                <a:avLst/>
              </a:prstGeom>
              <a:ln w="38100">
                <a:solidFill>
                  <a:srgbClr val="FFFF00"/>
                </a:solidFill>
                <a:prstDash val="sysDash"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8353" y="4039078"/>
                <a:ext cx="1697003" cy="83926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38100">
                <a:solidFill>
                  <a:srgbClr val="FFFF00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8" name="Group 47"/>
          <p:cNvGrpSpPr/>
          <p:nvPr/>
        </p:nvGrpSpPr>
        <p:grpSpPr>
          <a:xfrm>
            <a:off x="4046073" y="1039875"/>
            <a:ext cx="6192099" cy="3017520"/>
            <a:chOff x="1577506" y="243500"/>
            <a:chExt cx="8256132" cy="402336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77506" y="243500"/>
              <a:ext cx="8256132" cy="4023360"/>
            </a:xfrm>
            <a:prstGeom prst="rect">
              <a:avLst/>
            </a:prstGeom>
          </p:spPr>
        </p:pic>
        <p:cxnSp>
          <p:nvCxnSpPr>
            <p:cNvPr id="11" name="Straight Arrow Connector 10"/>
            <p:cNvCxnSpPr/>
            <p:nvPr/>
          </p:nvCxnSpPr>
          <p:spPr>
            <a:xfrm flipV="1">
              <a:off x="4166483" y="524786"/>
              <a:ext cx="1677726" cy="1208599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4166483" y="1756607"/>
              <a:ext cx="1677726" cy="1208599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5940949" y="1756607"/>
              <a:ext cx="2492237" cy="1255128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5940949" y="489829"/>
              <a:ext cx="2492237" cy="1243556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1999671" y="501482"/>
              <a:ext cx="3844538" cy="1231903"/>
            </a:xfrm>
            <a:prstGeom prst="straightConnector1">
              <a:avLst/>
            </a:prstGeom>
            <a:ln w="1905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048041" y="1760696"/>
              <a:ext cx="3844538" cy="1231903"/>
            </a:xfrm>
            <a:prstGeom prst="straightConnector1">
              <a:avLst/>
            </a:prstGeom>
            <a:ln w="1905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3688383" y="1356775"/>
              <a:ext cx="389614" cy="182880"/>
            </a:xfrm>
            <a:prstGeom prst="straightConnector1">
              <a:avLst/>
            </a:prstGeom>
            <a:ln>
              <a:solidFill>
                <a:srgbClr val="9B9B9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3518423" y="1855388"/>
              <a:ext cx="389614" cy="182880"/>
            </a:xfrm>
            <a:prstGeom prst="straightConnector1">
              <a:avLst/>
            </a:prstGeom>
            <a:ln>
              <a:solidFill>
                <a:srgbClr val="9B9B9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6341869" y="2384171"/>
              <a:ext cx="400837" cy="289538"/>
            </a:xfrm>
            <a:prstGeom prst="straightConnector1">
              <a:avLst/>
            </a:prstGeom>
            <a:ln>
              <a:solidFill>
                <a:srgbClr val="9B9B9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6595216" y="984316"/>
              <a:ext cx="400837" cy="289538"/>
            </a:xfrm>
            <a:prstGeom prst="straightConnector1">
              <a:avLst/>
            </a:prstGeom>
            <a:ln>
              <a:solidFill>
                <a:srgbClr val="9B9B9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5940949" y="510380"/>
              <a:ext cx="1246118" cy="1216820"/>
            </a:xfrm>
            <a:prstGeom prst="straightConnector1">
              <a:avLst/>
            </a:prstGeom>
            <a:ln w="1905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5922174" y="1775761"/>
              <a:ext cx="1246118" cy="1216820"/>
            </a:xfrm>
            <a:prstGeom prst="straightConnector1">
              <a:avLst/>
            </a:prstGeom>
            <a:ln w="1905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7182019" y="1129085"/>
              <a:ext cx="662535" cy="631611"/>
            </a:xfrm>
            <a:prstGeom prst="line">
              <a:avLst/>
            </a:prstGeom>
            <a:ln w="19050">
              <a:solidFill>
                <a:srgbClr val="92D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7120542" y="1673076"/>
              <a:ext cx="646479" cy="621013"/>
            </a:xfrm>
            <a:prstGeom prst="line">
              <a:avLst/>
            </a:prstGeom>
            <a:ln w="19050">
              <a:solidFill>
                <a:srgbClr val="92D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/>
            <p:cNvSpPr/>
            <p:nvPr/>
          </p:nvSpPr>
          <p:spPr>
            <a:xfrm>
              <a:off x="3813732" y="3815310"/>
              <a:ext cx="313676" cy="311213"/>
            </a:xfrm>
            <a:prstGeom prst="rect">
              <a:avLst/>
            </a:prstGeom>
            <a:noFill/>
            <a:ln w="31750">
              <a:solidFill>
                <a:srgbClr val="92D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407170" y="3118474"/>
              <a:ext cx="313676" cy="311213"/>
            </a:xfrm>
            <a:prstGeom prst="rect">
              <a:avLst/>
            </a:prstGeom>
            <a:noFill/>
            <a:ln w="31750">
              <a:solidFill>
                <a:srgbClr val="92D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029760" y="3819219"/>
              <a:ext cx="313676" cy="311213"/>
            </a:xfrm>
            <a:prstGeom prst="rect">
              <a:avLst/>
            </a:prstGeom>
            <a:noFill/>
            <a:ln w="31750"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874443" y="3096100"/>
              <a:ext cx="313676" cy="311213"/>
            </a:xfrm>
            <a:prstGeom prst="rect">
              <a:avLst/>
            </a:prstGeom>
            <a:noFill/>
            <a:ln w="31750"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1918353" y="5157193"/>
                <a:ext cx="1676677" cy="839269"/>
              </a:xfrm>
              <a:prstGeom prst="rect">
                <a:avLst/>
              </a:prstGeom>
              <a:ln w="38100">
                <a:solidFill>
                  <a:srgbClr val="92D050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8353" y="5157193"/>
                <a:ext cx="1676677" cy="83926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38100">
                <a:solidFill>
                  <a:srgbClr val="92D050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/>
          <p:cNvSpPr txBox="1"/>
          <p:nvPr/>
        </p:nvSpPr>
        <p:spPr>
          <a:xfrm>
            <a:off x="2038358" y="222756"/>
            <a:ext cx="24445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>
                <a:solidFill>
                  <a:srgbClr val="002060"/>
                </a:solidFill>
              </a:rPr>
              <a:t>ΒΑΘΟΣ ΠΕΔΙΟΥ</a:t>
            </a:r>
            <a:endParaRPr lang="en-US" sz="2800" b="1" dirty="0">
              <a:solidFill>
                <a:srgbClr val="00206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367784" y="764704"/>
            <a:ext cx="0" cy="137160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5994202" y="781050"/>
            <a:ext cx="0" cy="137160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362696" y="1039875"/>
            <a:ext cx="1631506" cy="0"/>
          </a:xfrm>
          <a:prstGeom prst="straightConnector1">
            <a:avLst/>
          </a:prstGeom>
          <a:ln w="22225">
            <a:solidFill>
              <a:schemeClr val="accent5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937466" y="809042"/>
            <a:ext cx="37221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2060"/>
                </a:solidFill>
                <a:latin typeface="Arial" charset="0"/>
              </a:rPr>
              <a:t>T</a:t>
            </a:r>
          </a:p>
        </p:txBody>
      </p:sp>
      <p:sp>
        <p:nvSpPr>
          <p:cNvPr id="16" name="Right Brace 15"/>
          <p:cNvSpPr/>
          <p:nvPr/>
        </p:nvSpPr>
        <p:spPr>
          <a:xfrm>
            <a:off x="3791743" y="4365104"/>
            <a:ext cx="182880" cy="1368152"/>
          </a:xfrm>
          <a:prstGeom prst="rightBrace">
            <a:avLst/>
          </a:prstGeom>
          <a:ln w="19050">
            <a:solidFill>
              <a:schemeClr val="accent5">
                <a:lumMod val="7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1918353" y="6247413"/>
                <a:ext cx="2882071" cy="5041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l-GR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den>
                    </m:f>
                    <m: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600" dirty="0">
                    <a:solidFill>
                      <a:prstClr val="black"/>
                    </a:solidFill>
                    <a:latin typeface="Arial" charset="0"/>
                  </a:rPr>
                  <a:t> </a:t>
                </a:r>
                <a:r>
                  <a:rPr lang="el-GR" sz="1600" dirty="0">
                    <a:solidFill>
                      <a:prstClr val="black"/>
                    </a:solidFill>
                    <a:latin typeface="Arial" charset="0"/>
                  </a:rPr>
                  <a:t>εγκαρσια μεγεθυνση</a:t>
                </a:r>
                <a:endParaRPr lang="en-US" sz="1600" dirty="0">
                  <a:solidFill>
                    <a:prstClr val="black"/>
                  </a:solidFill>
                  <a:latin typeface="Arial" charset="0"/>
                </a:endParaRPr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8353" y="6247413"/>
                <a:ext cx="2882071" cy="50417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 rot="16200000">
            <a:off x="4527827" y="2744910"/>
            <a:ext cx="1378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charset="0"/>
              </a:rPr>
              <a:t>Plane of Focus</a:t>
            </a:r>
          </a:p>
        </p:txBody>
      </p:sp>
    </p:spTree>
    <p:extLst>
      <p:ext uri="{BB962C8B-B14F-4D97-AF65-F5344CB8AC3E}">
        <p14:creationId xmlns:p14="http://schemas.microsoft.com/office/powerpoint/2010/main" val="189138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1343472" y="1412776"/>
                <a:ext cx="8856984" cy="47109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10000"/>
                  </a:lnSpc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l-GR" sz="2400" b="1" dirty="0">
                    <a:solidFill>
                      <a:prstClr val="black"/>
                    </a:solidFill>
                  </a:rPr>
                  <a:t>Υπερεστιακό σημείο: </a:t>
                </a:r>
                <a:r>
                  <a:rPr lang="el-GR" sz="2400" dirty="0">
                    <a:solidFill>
                      <a:prstClr val="black"/>
                    </a:solidFill>
                  </a:rPr>
                  <a:t>Το κοντινότερο σημείο του χώρου που απεικονίζεται με ευκρίνεια όταν ο φωτογραφικός φακός είναι εστιασμένος στο άπειρο</a:t>
                </a:r>
                <a:r>
                  <a:rPr lang="el-GR" sz="2400" dirty="0" smtClean="0">
                    <a:solidFill>
                      <a:prstClr val="black"/>
                    </a:solidFill>
                  </a:rPr>
                  <a:t>.</a:t>
                </a:r>
              </a:p>
              <a:p>
                <a:pPr marL="342900" indent="-342900">
                  <a:lnSpc>
                    <a:spcPct val="110000"/>
                  </a:lnSpc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endParaRPr lang="el-GR" sz="2400" dirty="0" smtClean="0">
                  <a:solidFill>
                    <a:prstClr val="black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l-GR" sz="2400" b="1" dirty="0">
                    <a:solidFill>
                      <a:prstClr val="black"/>
                    </a:solidFill>
                  </a:rPr>
                  <a:t>Υπερεστιακή απόσταση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sub>
                    </m:sSub>
                  </m:oMath>
                </a14:m>
                <a:r>
                  <a:rPr lang="en-US" sz="2400" b="1" dirty="0">
                    <a:solidFill>
                      <a:prstClr val="black"/>
                    </a:solidFill>
                  </a:rPr>
                  <a:t> </a:t>
                </a:r>
                <a:r>
                  <a:rPr lang="el-GR" sz="2400" b="1" dirty="0">
                    <a:solidFill>
                      <a:prstClr val="black"/>
                    </a:solidFill>
                  </a:rPr>
                  <a:t>: </a:t>
                </a:r>
                <a:r>
                  <a:rPr lang="el-GR" sz="2400" dirty="0">
                    <a:solidFill>
                      <a:prstClr val="black"/>
                    </a:solidFill>
                  </a:rPr>
                  <a:t>η απόσταση εστίασης </a:t>
                </a:r>
                <a:r>
                  <a:rPr lang="en-US" sz="2400" dirty="0">
                    <a:solidFill>
                      <a:prstClr val="black"/>
                    </a:solidFill>
                  </a:rPr>
                  <a:t>u (</a:t>
                </a:r>
                <a:r>
                  <a:rPr lang="el-GR" sz="2400" dirty="0">
                    <a:solidFill>
                      <a:prstClr val="black"/>
                    </a:solidFill>
                  </a:rPr>
                  <a:t>απόσταση του επιπέδου εστίασης </a:t>
                </a:r>
                <a:r>
                  <a:rPr lang="en-US" sz="2400" dirty="0" err="1">
                    <a:solidFill>
                      <a:prstClr val="black"/>
                    </a:solidFill>
                  </a:rPr>
                  <a:t>PoF</a:t>
                </a:r>
                <a:r>
                  <a:rPr lang="el-GR" sz="2400" dirty="0">
                    <a:solidFill>
                      <a:prstClr val="black"/>
                    </a:solidFill>
                  </a:rPr>
                  <a:t> από το φακό) για την οποία το βάθος πεδίου εκτείνεται στο άπειρο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sz="2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sub>
                    </m:sSub>
                    <m:r>
                      <a:rPr lang="en-US" sz="2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el-GR" sz="2400" dirty="0">
                    <a:solidFill>
                      <a:prstClr val="black"/>
                    </a:solidFill>
                  </a:rPr>
                  <a:t>).</a:t>
                </a:r>
              </a:p>
              <a:p>
                <a:r>
                  <a:rPr lang="el-GR" sz="2400" dirty="0">
                    <a:solidFill>
                      <a:prstClr val="black"/>
                    </a:solidFill>
                  </a:rPr>
                  <a:t>  </a:t>
                </a:r>
                <a:endParaRPr lang="el-GR" sz="2400" dirty="0" smtClean="0">
                  <a:solidFill>
                    <a:prstClr val="black"/>
                  </a:solidFill>
                </a:endParaRPr>
              </a:p>
              <a:p>
                <a:pPr indent="342900"/>
                <a:r>
                  <a:rPr lang="el-GR" sz="2400" dirty="0" smtClean="0">
                    <a:solidFill>
                      <a:prstClr val="black"/>
                    </a:solidFill>
                    <a:latin typeface="Arial" charset="0"/>
                  </a:rPr>
                  <a:t>Για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sz="2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sub>
                    </m:sSub>
                    <m:r>
                      <a:rPr lang="en-US" sz="2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→∞ 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2400" dirty="0">
                    <a:solidFill>
                      <a:prstClr val="black"/>
                    </a:solidFill>
                  </a:rPr>
                  <a:t>= </a:t>
                </a:r>
                <a:r>
                  <a:rPr lang="el-GR" sz="2400" b="1" dirty="0">
                    <a:solidFill>
                      <a:prstClr val="black"/>
                    </a:solidFill>
                  </a:rPr>
                  <a:t>υπερεστιακή απόσταση</a:t>
                </a:r>
                <a:r>
                  <a:rPr lang="en-US" sz="2400" b="1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sub>
                    </m:sSub>
                    <m:r>
                      <a:rPr lang="en-US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f>
                      <m:fPr>
                        <m:ctrlPr>
                          <a:rPr lang="en-US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𝒇</m:t>
                            </m:r>
                          </m:e>
                          <m:sup>
                            <m:r>
                              <a:rPr lang="en-US" sz="2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𝑵</m:t>
                        </m:r>
                        <m:r>
                          <a:rPr lang="en-US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den>
                    </m:f>
                  </m:oMath>
                </a14:m>
                <a:endParaRPr lang="el-GR" sz="2400" dirty="0" smtClean="0">
                  <a:solidFill>
                    <a:prstClr val="black"/>
                  </a:solidFill>
                </a:endParaRPr>
              </a:p>
              <a:p>
                <a:pPr indent="342900"/>
                <a:endParaRPr lang="el-GR" sz="2400" dirty="0">
                  <a:solidFill>
                    <a:prstClr val="black"/>
                  </a:solidFill>
                </a:endParaRPr>
              </a:p>
              <a:p>
                <a:pPr indent="342900"/>
                <a:r>
                  <a:rPr lang="el-GR" sz="2400" dirty="0" smtClean="0">
                    <a:solidFill>
                      <a:prstClr val="black"/>
                    </a:solidFill>
                  </a:rPr>
                  <a:t>Η υπερεστιακή </a:t>
                </a:r>
                <a:r>
                  <a:rPr lang="el-GR" sz="2400" dirty="0">
                    <a:solidFill>
                      <a:prstClr val="black"/>
                    </a:solidFill>
                  </a:rPr>
                  <a:t>απόσταση για τον </a:t>
                </a:r>
                <a:r>
                  <a:rPr lang="el-GR" sz="2400" u="dash" dirty="0">
                    <a:solidFill>
                      <a:prstClr val="black"/>
                    </a:solidFill>
                  </a:rPr>
                  <a:t>μέσο ανθρώπινο </a:t>
                </a:r>
                <a:r>
                  <a:rPr lang="el-GR" sz="2400" u="dash" dirty="0" smtClean="0">
                    <a:solidFill>
                      <a:prstClr val="black"/>
                    </a:solidFill>
                  </a:rPr>
                  <a:t>οφθαλμό</a:t>
                </a:r>
                <a:r>
                  <a:rPr lang="el-GR" sz="2400" dirty="0" smtClean="0">
                    <a:solidFill>
                      <a:prstClr val="black"/>
                    </a:solidFill>
                  </a:rPr>
                  <a:t>: </a:t>
                </a:r>
                <a:r>
                  <a:rPr lang="el-GR" sz="2400" b="1" dirty="0" smtClean="0">
                    <a:solidFill>
                      <a:prstClr val="black"/>
                    </a:solidFill>
                  </a:rPr>
                  <a:t>2</a:t>
                </a:r>
                <a:r>
                  <a:rPr lang="en-US" sz="2400" b="1" dirty="0" smtClean="0">
                    <a:solidFill>
                      <a:prstClr val="black"/>
                    </a:solidFill>
                  </a:rPr>
                  <a:t> m</a:t>
                </a:r>
                <a:r>
                  <a:rPr lang="en-US" sz="2400" dirty="0" smtClean="0">
                    <a:solidFill>
                      <a:prstClr val="black"/>
                    </a:solidFill>
                  </a:rPr>
                  <a:t>.</a:t>
                </a:r>
                <a:endParaRPr lang="el-GR" sz="24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3472" y="1412776"/>
                <a:ext cx="8856984" cy="4710970"/>
              </a:xfrm>
              <a:prstGeom prst="rect">
                <a:avLst/>
              </a:prstGeom>
              <a:blipFill rotWithShape="0">
                <a:blip r:embed="rId2"/>
                <a:stretch>
                  <a:fillRect l="-895" t="-647" b="-19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343472" y="332656"/>
            <a:ext cx="8939563" cy="70788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ΒΑΘΟΣ </a:t>
            </a:r>
            <a:r>
              <a:rPr lang="el-GR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ΠΕΔΙΟΥ Τ - ΥΠΕΡΕΣΤΙΑΚΟ ΣΗΜΕΙΟ</a:t>
            </a:r>
            <a:endParaRPr lang="en-US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26706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584" y="404664"/>
            <a:ext cx="7438818" cy="57607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34689" y="6237313"/>
            <a:ext cx="54726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charset="0"/>
              </a:rPr>
              <a:t>https://mastinlabs.com/blogs/photoism/understanding-depth-of-field</a:t>
            </a:r>
          </a:p>
        </p:txBody>
      </p:sp>
    </p:spTree>
    <p:extLst>
      <p:ext uri="{BB962C8B-B14F-4D97-AF65-F5344CB8AC3E}">
        <p14:creationId xmlns:p14="http://schemas.microsoft.com/office/powerpoint/2010/main" val="19016732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l-GR" dirty="0" smtClean="0"/>
              <a:t>Βάθος πεδίου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l-GR" b="1" dirty="0" smtClean="0"/>
              <a:t>Το βάθος πεδίου εξαρτάται από:</a:t>
            </a:r>
          </a:p>
          <a:p>
            <a:pPr eaLnBrk="1" hangingPunct="1">
              <a:defRPr/>
            </a:pPr>
            <a:r>
              <a:rPr lang="el-GR" dirty="0" smtClean="0"/>
              <a:t>Το διάφραγμα (</a:t>
            </a:r>
            <a:r>
              <a:rPr lang="en-US" dirty="0" smtClean="0"/>
              <a:t>f number)</a:t>
            </a:r>
          </a:p>
          <a:p>
            <a:pPr eaLnBrk="1" hangingPunct="1">
              <a:defRPr/>
            </a:pPr>
            <a:r>
              <a:rPr lang="el-GR" dirty="0" smtClean="0"/>
              <a:t>Απόσταση από το θέμα</a:t>
            </a:r>
          </a:p>
          <a:p>
            <a:pPr eaLnBrk="1" hangingPunct="1">
              <a:defRPr/>
            </a:pPr>
            <a:r>
              <a:rPr lang="el-GR" dirty="0" smtClean="0"/>
              <a:t>Εστιακή απόσταση φακού</a:t>
            </a:r>
            <a:endParaRPr lang="en-US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l-GR" dirty="0" smtClean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45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05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51587" y="3676418"/>
            <a:ext cx="82729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latin typeface="Arial" charset="0"/>
              </a:rPr>
              <a:t>By NightWolf1223 - Own work, CC BY-SA 4.0, https://commons.wikimedia.org/w/index.php?curid=118009180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046" y="836712"/>
            <a:ext cx="4114800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178" y="836712"/>
            <a:ext cx="4114800" cy="274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91545" y="3060984"/>
            <a:ext cx="777777" cy="461665"/>
          </a:xfrm>
          <a:prstGeom prst="rect">
            <a:avLst/>
          </a:prstGeom>
          <a:solidFill>
            <a:schemeClr val="bg1"/>
          </a:solidFill>
          <a:ln w="25400">
            <a:solidFill>
              <a:srgbClr val="FFC000"/>
            </a:solidFill>
            <a:prstDash val="sysDash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prstClr val="black"/>
                </a:solidFill>
              </a:rPr>
              <a:t>f </a:t>
            </a:r>
            <a:r>
              <a:rPr lang="en-US" sz="2400" dirty="0">
                <a:solidFill>
                  <a:prstClr val="black"/>
                </a:solidFill>
              </a:rPr>
              <a:t>/22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77888" y="3060984"/>
            <a:ext cx="854721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sysDash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prstClr val="black"/>
                </a:solidFill>
              </a:rPr>
              <a:t>f </a:t>
            </a:r>
            <a:r>
              <a:rPr lang="en-US" sz="2400" dirty="0">
                <a:solidFill>
                  <a:prstClr val="black"/>
                </a:solidFill>
              </a:rPr>
              <a:t>/1.8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b="50074"/>
          <a:stretch/>
        </p:blipFill>
        <p:spPr>
          <a:xfrm>
            <a:off x="1631505" y="4388829"/>
            <a:ext cx="4184499" cy="15521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95601" y="42224"/>
            <a:ext cx="7254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3600" dirty="0">
                <a:solidFill>
                  <a:prstClr val="black"/>
                </a:solidFill>
                <a:latin typeface="Arial" charset="0"/>
              </a:rPr>
              <a:t>ΔΙΑΦΡΑΓΜΑ ΚΑΙ ΒΑΘΟΣ ΠΕΔΙΟΥ</a:t>
            </a:r>
            <a:endParaRPr lang="en-US" sz="36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29046" y="6237313"/>
            <a:ext cx="51552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latin typeface="Arial" charset="0"/>
              </a:rPr>
              <a:t>By </a:t>
            </a:r>
            <a:r>
              <a:rPr lang="en-US" sz="1200" dirty="0" err="1">
                <a:solidFill>
                  <a:prstClr val="black"/>
                </a:solidFill>
                <a:latin typeface="Arial" charset="0"/>
              </a:rPr>
              <a:t>Diaphragm.svgderivative</a:t>
            </a:r>
            <a:r>
              <a:rPr lang="en-US" sz="1200" dirty="0">
                <a:solidFill>
                  <a:prstClr val="black"/>
                </a:solidFill>
                <a:latin typeface="Arial" charset="0"/>
              </a:rPr>
              <a:t> work: </a:t>
            </a:r>
            <a:r>
              <a:rPr lang="en-US" sz="1200" dirty="0" err="1">
                <a:solidFill>
                  <a:prstClr val="black"/>
                </a:solidFill>
                <a:latin typeface="Arial" charset="0"/>
              </a:rPr>
              <a:t>BenFrantzDale</a:t>
            </a:r>
            <a:r>
              <a:rPr lang="en-US" sz="1200" dirty="0">
                <a:solidFill>
                  <a:prstClr val="black"/>
                </a:solidFill>
                <a:latin typeface="Arial" charset="0"/>
              </a:rPr>
              <a:t> - </a:t>
            </a:r>
            <a:r>
              <a:rPr lang="en-US" sz="1200" dirty="0" err="1">
                <a:solidFill>
                  <a:prstClr val="black"/>
                </a:solidFill>
                <a:latin typeface="Arial" charset="0"/>
              </a:rPr>
              <a:t>Diaphragm.svg</a:t>
            </a:r>
            <a:r>
              <a:rPr lang="en-US" sz="1200" dirty="0">
                <a:solidFill>
                  <a:prstClr val="black"/>
                </a:solidFill>
                <a:latin typeface="Arial" charset="0"/>
              </a:rPr>
              <a:t>, CC BY-SA 3.0, https://commons.wikimedia.org/w/index.php?curid=11606603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50717"/>
          <a:stretch/>
        </p:blipFill>
        <p:spPr>
          <a:xfrm>
            <a:off x="6240017" y="4408789"/>
            <a:ext cx="4184499" cy="153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40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83F0-9095-4B43-92E7-A2B7026C4B4D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625" y="640080"/>
            <a:ext cx="6436753" cy="58521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64085" y="6525345"/>
            <a:ext cx="5018856" cy="276999"/>
          </a:xfrm>
          <a:prstGeom prst="rect">
            <a:avLst/>
          </a:prstGeom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</a:rPr>
              <a:t>https://photographylife.com/what-is-depth-of-field#camera-subject-distance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59496" y="116633"/>
            <a:ext cx="9001000" cy="49244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600" b="1" dirty="0">
                <a:solidFill>
                  <a:prstClr val="black"/>
                </a:solidFill>
              </a:rPr>
              <a:t>ΑΠΟΣΤΑΣΗ ΦΑΚΟΥ - ΑΝΤΙΚΕΙΜΕΝΟΥ &amp; ΒΑΘΟΣ ΠΕΔΙΟΥ</a:t>
            </a:r>
            <a:endParaRPr lang="en-US" sz="2600" b="1" dirty="0">
              <a:solidFill>
                <a:prstClr val="black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908702" y="3246120"/>
            <a:ext cx="1463040" cy="288032"/>
          </a:xfrm>
          <a:prstGeom prst="ellipse">
            <a:avLst/>
          </a:prstGeom>
          <a:noFill/>
          <a:ln>
            <a:solidFill>
              <a:srgbClr val="CC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013468" y="6235213"/>
            <a:ext cx="1512168" cy="288032"/>
          </a:xfrm>
          <a:prstGeom prst="ellipse">
            <a:avLst/>
          </a:prstGeom>
          <a:noFill/>
          <a:ln>
            <a:solidFill>
              <a:srgbClr val="CC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8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2459125" y="1170581"/>
            <a:ext cx="7543800" cy="615553"/>
          </a:xfrm>
        </p:spPr>
        <p:txBody>
          <a:bodyPr vert="horz" lIns="0" tIns="0" rIns="0" bIns="0" rtlCol="0" anchor="ctr">
            <a:spAutoFit/>
          </a:bodyPr>
          <a:lstStyle/>
          <a:p>
            <a:pPr algn="ctr" eaLnBrk="1" hangingPunct="1">
              <a:defRPr/>
            </a:pPr>
            <a:r>
              <a:rPr lang="en-US" dirty="0"/>
              <a:t>F = </a:t>
            </a:r>
            <a:r>
              <a:rPr lang="el-GR" dirty="0"/>
              <a:t>28, 50, 7</a:t>
            </a:r>
            <a:r>
              <a:rPr lang="en-US" dirty="0"/>
              <a:t>0</a:t>
            </a:r>
            <a:r>
              <a:rPr lang="el-GR" dirty="0"/>
              <a:t>, 210 </a:t>
            </a:r>
            <a:r>
              <a:rPr lang="en-US" dirty="0"/>
              <a:t>mm</a:t>
            </a:r>
            <a:r>
              <a:rPr lang="el-GR" dirty="0"/>
              <a:t> </a:t>
            </a:r>
          </a:p>
        </p:txBody>
      </p:sp>
      <p:pic>
        <p:nvPicPr>
          <p:cNvPr id="26627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1888" y="2099403"/>
            <a:ext cx="3716905" cy="2011680"/>
          </a:xfrm>
        </p:spPr>
      </p:pic>
      <p:pic>
        <p:nvPicPr>
          <p:cNvPr id="26628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84926" y="2099403"/>
            <a:ext cx="3746995" cy="2011680"/>
          </a:xfrm>
        </p:spPr>
      </p:pic>
      <p:pic>
        <p:nvPicPr>
          <p:cNvPr id="26629" name="Picture 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74788" y="4581525"/>
            <a:ext cx="3744004" cy="2011680"/>
          </a:xfrm>
        </p:spPr>
      </p:pic>
      <p:pic>
        <p:nvPicPr>
          <p:cNvPr id="26630" name="Picture 8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84925" y="4581525"/>
            <a:ext cx="3744004" cy="2011680"/>
          </a:xfrm>
        </p:spPr>
      </p:pic>
      <p:sp>
        <p:nvSpPr>
          <p:cNvPr id="8" name="TextBox 7"/>
          <p:cNvSpPr txBox="1"/>
          <p:nvPr/>
        </p:nvSpPr>
        <p:spPr>
          <a:xfrm>
            <a:off x="1559496" y="116633"/>
            <a:ext cx="9001000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3600" b="1" dirty="0">
                <a:solidFill>
                  <a:prstClr val="black"/>
                </a:solidFill>
              </a:rPr>
              <a:t>ΕΣΤΙΑΚΗ ΑΠΟΣΤΑΣΗ &amp; ΒΑΘΟΣ ΠΕΔΙΟΥ</a:t>
            </a:r>
            <a:endParaRPr lang="en-US" sz="3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27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991096" y="2496065"/>
            <a:ext cx="4907113" cy="584775"/>
          </a:xfrm>
          <a:prstGeom prst="rect">
            <a:avLst/>
          </a:prstGeom>
          <a:ln w="254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3200" dirty="0" smtClean="0">
                <a:solidFill>
                  <a:prstClr val="black"/>
                </a:solidFill>
              </a:rPr>
              <a:t>ημθ </a:t>
            </a:r>
            <a:r>
              <a:rPr lang="el-GR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≈ εφθ ≈ (ΑΒ) = θ(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rad)</a:t>
            </a:r>
            <a:r>
              <a:rPr lang="el-GR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solidFill>
                <a:prstClr val="black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27633" y="710793"/>
            <a:ext cx="5801293" cy="5176032"/>
            <a:chOff x="2040747" y="756980"/>
            <a:chExt cx="5801293" cy="5176032"/>
          </a:xfrm>
        </p:grpSpPr>
        <p:sp>
          <p:nvSpPr>
            <p:cNvPr id="2" name="Oval 1"/>
            <p:cNvSpPr/>
            <p:nvPr/>
          </p:nvSpPr>
          <p:spPr>
            <a:xfrm>
              <a:off x="3366654" y="1600198"/>
              <a:ext cx="3657600" cy="36576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5177563" y="1017346"/>
              <a:ext cx="0" cy="48990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2040747" y="3428998"/>
              <a:ext cx="580129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7024254" y="1034008"/>
              <a:ext cx="0" cy="48990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5177561" y="2747010"/>
              <a:ext cx="2011681" cy="68198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5177562" y="2834640"/>
              <a:ext cx="2011680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7024254" y="2804160"/>
              <a:ext cx="0" cy="36576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/>
            <p:cNvSpPr txBox="1"/>
            <p:nvPr/>
          </p:nvSpPr>
          <p:spPr>
            <a:xfrm>
              <a:off x="4941393" y="756980"/>
              <a:ext cx="8931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solidFill>
                    <a:srgbClr val="00B050"/>
                  </a:solidFill>
                </a:rPr>
                <a:t>ημ</a:t>
              </a:r>
              <a:r>
                <a:rPr lang="en-US" dirty="0" smtClean="0">
                  <a:solidFill>
                    <a:srgbClr val="00B050"/>
                  </a:solidFill>
                </a:rPr>
                <a:t> (sin)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705751" y="771643"/>
              <a:ext cx="9397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solidFill>
                    <a:srgbClr val="FF0000"/>
                  </a:solidFill>
                </a:rPr>
                <a:t>εφ (</a:t>
              </a:r>
              <a:r>
                <a:rPr lang="en-US" dirty="0" smtClean="0">
                  <a:solidFill>
                    <a:srgbClr val="FF0000"/>
                  </a:solidFill>
                </a:rPr>
                <a:t>tan)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4" name="50 - Τόξο"/>
            <p:cNvSpPr/>
            <p:nvPr/>
          </p:nvSpPr>
          <p:spPr>
            <a:xfrm rot="7508777" flipH="1">
              <a:off x="5589988" y="3033098"/>
              <a:ext cx="1186826" cy="833709"/>
            </a:xfrm>
            <a:prstGeom prst="arc">
              <a:avLst>
                <a:gd name="adj1" fmla="val 18146305"/>
                <a:gd name="adj2" fmla="val 0"/>
              </a:avLst>
            </a:prstGeom>
            <a:ln>
              <a:solidFill>
                <a:srgbClr val="C00000"/>
              </a:solidFill>
              <a:headEnd type="triangle" w="med" len="med"/>
              <a:tailEnd type="triangle" w="med" len="med"/>
            </a:ln>
            <a:effectLst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black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49422" y="3024039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solidFill>
                    <a:prstClr val="black"/>
                  </a:solidFill>
                </a:rPr>
                <a:t>θ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177561" y="2834640"/>
              <a:ext cx="0" cy="59435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24254" y="2872739"/>
              <a:ext cx="0" cy="594358"/>
            </a:xfrm>
            <a:prstGeom prst="line">
              <a:avLst/>
            </a:prstGeom>
            <a:ln w="3175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6970743" y="3393371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solidFill>
                    <a:prstClr val="black"/>
                  </a:solidFill>
                </a:rPr>
                <a:t>Α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652857" y="2551576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solidFill>
                    <a:prstClr val="black"/>
                  </a:solidFill>
                </a:rPr>
                <a:t>Β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916315" y="3371465"/>
              <a:ext cx="3369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solidFill>
                    <a:prstClr val="black"/>
                  </a:solidFill>
                </a:rPr>
                <a:t>Ο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357830" y="3810000"/>
            <a:ext cx="3229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>
                <a:solidFill>
                  <a:prstClr val="black"/>
                </a:solidFill>
              </a:rPr>
              <a:t>(ΑΒ) </a:t>
            </a:r>
            <a:r>
              <a:rPr lang="en-US" sz="2400" dirty="0" smtClean="0">
                <a:solidFill>
                  <a:prstClr val="black"/>
                </a:solidFill>
              </a:rPr>
              <a:t>(rad) </a:t>
            </a:r>
            <a:r>
              <a:rPr lang="el-GR" sz="2400" dirty="0" smtClean="0">
                <a:solidFill>
                  <a:prstClr val="black"/>
                </a:solidFill>
              </a:rPr>
              <a:t>= θ </a:t>
            </a:r>
            <a:r>
              <a:rPr lang="en-US" sz="2400" dirty="0" smtClean="0">
                <a:solidFill>
                  <a:prstClr val="black"/>
                </a:solidFill>
              </a:rPr>
              <a:t>(rad)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∙(</a:t>
            </a:r>
            <a:r>
              <a:rPr lang="el-GR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ΟΑ)</a:t>
            </a:r>
            <a:endParaRPr lang="en-US" sz="2400" dirty="0">
              <a:solidFill>
                <a:prstClr val="black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9851571" y="3694610"/>
            <a:ext cx="772886" cy="85561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587689" y="4480953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solidFill>
                  <a:prstClr val="black"/>
                </a:solidFill>
              </a:rPr>
              <a:t>1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38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1818" y="130292"/>
            <a:ext cx="4095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 smtClean="0">
                <a:solidFill>
                  <a:prstClr val="black"/>
                </a:solidFill>
              </a:rPr>
              <a:t>ΟΠΤΙΚΟ ΠΕΔΙΟ </a:t>
            </a:r>
            <a:r>
              <a:rPr lang="en-US" sz="3600" dirty="0" smtClean="0">
                <a:solidFill>
                  <a:prstClr val="black"/>
                </a:solidFill>
              </a:rPr>
              <a:t>(FOV)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9361" y="6563436"/>
            <a:ext cx="71214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By </a:t>
            </a:r>
            <a:r>
              <a:rPr lang="en-US" sz="1200" dirty="0" err="1">
                <a:solidFill>
                  <a:prstClr val="black"/>
                </a:solidFill>
              </a:rPr>
              <a:t>Moxfyre</a:t>
            </a:r>
            <a:r>
              <a:rPr lang="en-US" sz="1200" dirty="0">
                <a:solidFill>
                  <a:prstClr val="black"/>
                </a:solidFill>
              </a:rPr>
              <a:t> at English Wikipedia, CC BY-SA 3.0, https://commons.wikimedia.org/w/index.php?curid=6545057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497" y="719924"/>
            <a:ext cx="112613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solidFill>
                  <a:prstClr val="black"/>
                </a:solidFill>
              </a:rPr>
              <a:t>Η </a:t>
            </a:r>
            <a:r>
              <a:rPr lang="en-US" sz="2400" dirty="0" smtClean="0">
                <a:solidFill>
                  <a:prstClr val="black"/>
                </a:solidFill>
              </a:rPr>
              <a:t>max </a:t>
            </a:r>
            <a:r>
              <a:rPr lang="el-GR" sz="2400" dirty="0" smtClean="0">
                <a:solidFill>
                  <a:prstClr val="black"/>
                </a:solidFill>
              </a:rPr>
              <a:t>γωνία που σχηματίζουν οι ακτίνες που </a:t>
            </a:r>
            <a:r>
              <a:rPr lang="el-GR" sz="2400" b="1" u="sng" dirty="0" smtClean="0">
                <a:solidFill>
                  <a:prstClr val="black"/>
                </a:solidFill>
              </a:rPr>
              <a:t>χρησιμοποιούνται </a:t>
            </a:r>
            <a:r>
              <a:rPr lang="el-GR" sz="2400" dirty="0" smtClean="0">
                <a:solidFill>
                  <a:prstClr val="black"/>
                </a:solidFill>
              </a:rPr>
              <a:t>στο οπτικό σύστημα</a:t>
            </a:r>
            <a:endParaRPr lang="en-US" sz="2400" dirty="0" smtClean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r>
              <a:rPr lang="el-GR" sz="2400" dirty="0" smtClean="0">
                <a:solidFill>
                  <a:prstClr val="black"/>
                </a:solidFill>
              </a:rPr>
              <a:t>Καθορίζει (</a:t>
            </a:r>
            <a:r>
              <a:rPr lang="el-GR" sz="2400" i="1" dirty="0" smtClean="0">
                <a:solidFill>
                  <a:prstClr val="black"/>
                </a:solidFill>
              </a:rPr>
              <a:t>περιορίζει ;;;</a:t>
            </a:r>
            <a:r>
              <a:rPr lang="el-GR" sz="2400" dirty="0" smtClean="0">
                <a:solidFill>
                  <a:prstClr val="black"/>
                </a:solidFill>
              </a:rPr>
              <a:t>) την έκταση του </a:t>
            </a:r>
            <a:r>
              <a:rPr lang="el-GR" sz="2400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ορατού</a:t>
            </a:r>
            <a:r>
              <a:rPr lang="el-GR" sz="2400" dirty="0" smtClean="0">
                <a:solidFill>
                  <a:prstClr val="black"/>
                </a:solidFill>
              </a:rPr>
              <a:t> πεδίου</a:t>
            </a:r>
          </a:p>
          <a:p>
            <a:pPr>
              <a:lnSpc>
                <a:spcPct val="150000"/>
              </a:lnSpc>
            </a:pPr>
            <a:r>
              <a:rPr lang="el-GR" sz="2400" dirty="0" smtClean="0">
                <a:solidFill>
                  <a:prstClr val="black"/>
                </a:solidFill>
              </a:rPr>
              <a:t>Εξαρτάται από : 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srgbClr val="4472C4">
                    <a:lumMod val="75000"/>
                  </a:srgbClr>
                </a:solidFill>
              </a:rPr>
              <a:t>(</a:t>
            </a:r>
            <a:r>
              <a:rPr lang="en-US" sz="2400" dirty="0" err="1" smtClean="0">
                <a:solidFill>
                  <a:srgbClr val="4472C4">
                    <a:lumMod val="75000"/>
                  </a:srgbClr>
                </a:solidFill>
              </a:rPr>
              <a:t>i</a:t>
            </a:r>
            <a:r>
              <a:rPr lang="en-US" sz="2400" dirty="0" smtClean="0">
                <a:solidFill>
                  <a:srgbClr val="4472C4">
                    <a:lumMod val="75000"/>
                  </a:srgbClr>
                </a:solidFill>
              </a:rPr>
              <a:t>)  </a:t>
            </a:r>
            <a:r>
              <a:rPr lang="el-GR" sz="2400" dirty="0" smtClean="0">
                <a:solidFill>
                  <a:srgbClr val="4472C4">
                    <a:lumMod val="75000"/>
                  </a:srgbClr>
                </a:solidFill>
              </a:rPr>
              <a:t>διαστάσεις αισθητήρα (</a:t>
            </a:r>
            <a:r>
              <a:rPr lang="en-US" sz="2400" b="1" dirty="0" smtClean="0">
                <a:solidFill>
                  <a:srgbClr val="4472C4">
                    <a:lumMod val="75000"/>
                  </a:srgbClr>
                </a:solidFill>
              </a:rPr>
              <a:t>d</a:t>
            </a:r>
            <a:r>
              <a:rPr lang="el-GR" sz="2400" dirty="0" smtClean="0">
                <a:solidFill>
                  <a:srgbClr val="4472C4">
                    <a:lumMod val="75000"/>
                  </a:srgbClr>
                </a:solidFill>
              </a:rPr>
              <a:t>)    </a:t>
            </a:r>
            <a:r>
              <a:rPr lang="el-GR" sz="2400" dirty="0" smtClean="0">
                <a:solidFill>
                  <a:prstClr val="black"/>
                </a:solidFill>
              </a:rPr>
              <a:t>&amp;    </a:t>
            </a:r>
            <a:r>
              <a:rPr lang="en-US" sz="2400" dirty="0" smtClean="0">
                <a:solidFill>
                  <a:srgbClr val="4472C4">
                    <a:lumMod val="75000"/>
                  </a:srgbClr>
                </a:solidFill>
              </a:rPr>
              <a:t>(ii) </a:t>
            </a:r>
            <a:r>
              <a:rPr lang="el-GR" sz="2400" dirty="0" smtClean="0">
                <a:solidFill>
                  <a:srgbClr val="4472C4">
                    <a:lumMod val="75000"/>
                  </a:srgbClr>
                </a:solidFill>
              </a:rPr>
              <a:t>εστιακή απόσταση φακού (</a:t>
            </a:r>
            <a:r>
              <a:rPr lang="en-US" sz="2400" b="1" dirty="0" smtClean="0">
                <a:solidFill>
                  <a:srgbClr val="4472C4">
                    <a:lumMod val="75000"/>
                  </a:srgbClr>
                </a:solidFill>
              </a:rPr>
              <a:t>F</a:t>
            </a:r>
            <a:r>
              <a:rPr lang="en-US" sz="2400" dirty="0" smtClean="0">
                <a:solidFill>
                  <a:srgbClr val="4472C4">
                    <a:lumMod val="75000"/>
                  </a:srgbClr>
                </a:solidFill>
              </a:rPr>
              <a:t>)</a:t>
            </a:r>
            <a:endParaRPr lang="en-US" sz="2400" dirty="0">
              <a:solidFill>
                <a:srgbClr val="4472C4">
                  <a:lumMod val="75000"/>
                </a:srgb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7500256" y="4128027"/>
                <a:ext cx="3084819" cy="1060483"/>
              </a:xfrm>
              <a:prstGeom prst="rect">
                <a:avLst/>
              </a:prstGeom>
              <a:ln w="44450">
                <a:prstDash val="sysDash"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l-GR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=2 </m:t>
                      </m:r>
                      <m:r>
                        <a:rPr lang="el-GR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𝜏𝜊𝜉𝜀𝜑</m:t>
                      </m:r>
                      <m:d>
                        <m:dPr>
                          <m:ctrlP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sz="2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8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0256" y="4128027"/>
                <a:ext cx="3084819" cy="106048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4450"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6783661" y="5497286"/>
                <a:ext cx="51003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 smtClean="0">
                    <a:solidFill>
                      <a:prstClr val="black"/>
                    </a:solidFill>
                  </a:rPr>
                  <a:t>Φακός εστιασμένος στο άπειρο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l-GR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→∞)→</m:t>
                    </m:r>
                    <m:sSub>
                      <m:sSub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</m:t>
                        </m:r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3661" y="5497286"/>
                <a:ext cx="5100371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1077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247165" y="2366934"/>
            <a:ext cx="6478794" cy="4114800"/>
            <a:chOff x="247165" y="2366934"/>
            <a:chExt cx="6478794" cy="4114800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710619" y="3383280"/>
              <a:ext cx="0" cy="2560320"/>
            </a:xfrm>
            <a:prstGeom prst="line">
              <a:avLst/>
            </a:prstGeom>
            <a:ln w="50800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7165" y="2366934"/>
              <a:ext cx="6478794" cy="4114800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706837" y="3405158"/>
              <a:ext cx="5660304" cy="2092128"/>
            </a:xfrm>
            <a:prstGeom prst="line">
              <a:avLst/>
            </a:prstGeom>
            <a:ln w="19050">
              <a:solidFill>
                <a:schemeClr val="accent6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710619" y="3938091"/>
              <a:ext cx="5718230" cy="2005509"/>
            </a:xfrm>
            <a:prstGeom prst="line">
              <a:avLst/>
            </a:prstGeom>
            <a:ln w="19050">
              <a:solidFill>
                <a:schemeClr val="accent6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409501" y="3187549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solidFill>
                    <a:prstClr val="black"/>
                  </a:solidFill>
                </a:rPr>
                <a:t>Α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13509" y="5714362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solidFill>
                    <a:prstClr val="black"/>
                  </a:solidFill>
                </a:rPr>
                <a:t>Β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09394" y="3808180"/>
              <a:ext cx="2808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b="1" dirty="0" smtClean="0">
                  <a:solidFill>
                    <a:srgbClr val="70AD47">
                      <a:lumMod val="75000"/>
                    </a:srgbClr>
                  </a:solidFill>
                </a:rPr>
                <a:t>Γ</a:t>
              </a:r>
              <a:endParaRPr lang="en-US" b="1" dirty="0">
                <a:solidFill>
                  <a:srgbClr val="70AD47">
                    <a:lumMod val="75000"/>
                  </a:srgbClr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11104" y="5212355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b="1" dirty="0" smtClean="0">
                  <a:solidFill>
                    <a:srgbClr val="70AD47">
                      <a:lumMod val="75000"/>
                    </a:srgbClr>
                  </a:solidFill>
                </a:rPr>
                <a:t>Δ</a:t>
              </a:r>
              <a:endParaRPr lang="en-US" b="1" dirty="0">
                <a:solidFill>
                  <a:srgbClr val="70AD47">
                    <a:lumMod val="75000"/>
                  </a:srgbClr>
                </a:solidFill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8504801" y="3335241"/>
            <a:ext cx="10411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</a:rPr>
              <a:t>FOV</a:t>
            </a:r>
          </a:p>
        </p:txBody>
      </p:sp>
    </p:spTree>
    <p:extLst>
      <p:ext uri="{BB962C8B-B14F-4D97-AF65-F5344CB8AC3E}">
        <p14:creationId xmlns:p14="http://schemas.microsoft.com/office/powerpoint/2010/main" val="406879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442" y="1830943"/>
            <a:ext cx="10233963" cy="31718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24234" y="605076"/>
            <a:ext cx="4095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 smtClean="0">
                <a:solidFill>
                  <a:prstClr val="black"/>
                </a:solidFill>
              </a:rPr>
              <a:t>ΟΠΤΙΚΟ ΠΕΔΙΟ </a:t>
            </a:r>
            <a:r>
              <a:rPr lang="en-US" sz="3600" dirty="0" smtClean="0">
                <a:solidFill>
                  <a:prstClr val="black"/>
                </a:solidFill>
              </a:rPr>
              <a:t>(FOV)</a:t>
            </a:r>
            <a:endParaRPr lang="en-US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733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023" y="824219"/>
            <a:ext cx="5519203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2400" dirty="0" smtClean="0">
                <a:solidFill>
                  <a:prstClr val="black"/>
                </a:solidFill>
              </a:rPr>
              <a:t>ΟΠΤΙΚΟ ΠΕΔΙΟ ΑΝΘΡΩΠΙΝΟΥ ΟΦΘΑΛΜΟΥ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89385" y="362554"/>
            <a:ext cx="59487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>
                <a:solidFill>
                  <a:prstClr val="black"/>
                </a:solidFill>
              </a:rPr>
              <a:t>ΟΡΙΖΟΝΤΙΟ </a:t>
            </a:r>
            <a:r>
              <a:rPr lang="el-GR" sz="2400" dirty="0" smtClean="0">
                <a:solidFill>
                  <a:prstClr val="black"/>
                </a:solidFill>
              </a:rPr>
              <a:t>: </a:t>
            </a:r>
            <a:r>
              <a:rPr lang="el-GR" sz="2400" dirty="0">
                <a:solidFill>
                  <a:prstClr val="black"/>
                </a:solidFill>
                <a:cs typeface="Arial" panose="020B0604020202020204" pitchFamily="34" charset="0"/>
              </a:rPr>
              <a:t>~ </a:t>
            </a:r>
            <a:r>
              <a:rPr lang="el-GR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210°   (διοπτική όραση ~ 114°</a:t>
            </a:r>
            <a:r>
              <a:rPr lang="el-GR" sz="2400" dirty="0" smtClean="0">
                <a:solidFill>
                  <a:prstClr val="black"/>
                </a:solidFill>
              </a:rPr>
              <a:t> )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87542" y="1285884"/>
            <a:ext cx="29310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 smtClean="0">
                <a:solidFill>
                  <a:prstClr val="black"/>
                </a:solidFill>
              </a:rPr>
              <a:t>ΚΑΤΑΚΟΡΥΦΟ: </a:t>
            </a:r>
            <a:r>
              <a:rPr lang="el-GR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~ 150°</a:t>
            </a:r>
            <a:r>
              <a:rPr lang="el-GR" sz="2400" dirty="0" smtClean="0">
                <a:solidFill>
                  <a:prstClr val="black"/>
                </a:solidFill>
              </a:rPr>
              <a:t> 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023" y="1987633"/>
            <a:ext cx="3329245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2400" dirty="0" smtClean="0">
                <a:solidFill>
                  <a:prstClr val="black"/>
                </a:solidFill>
              </a:rPr>
              <a:t>ΦΩΤΟΓΡΑΦΙΚΗ ΜΗΧΑΝΗ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781" y="2507189"/>
            <a:ext cx="7256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«Κανονικός» φακός (</a:t>
            </a:r>
            <a:r>
              <a:rPr lang="en-US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normal lens):  FOV </a:t>
            </a:r>
            <a:r>
              <a:rPr lang="el-GR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~</a:t>
            </a:r>
            <a:r>
              <a:rPr lang="en-US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 1rad</a:t>
            </a:r>
            <a:r>
              <a:rPr lang="el-GR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 ~</a:t>
            </a:r>
            <a:r>
              <a:rPr lang="en-US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 57.3°</a:t>
            </a:r>
            <a:endParaRPr lang="en-US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2781" y="3199686"/>
            <a:ext cx="9745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 smtClean="0">
                <a:solidFill>
                  <a:prstClr val="black"/>
                </a:solidFill>
              </a:rPr>
              <a:t>Αισθητήρας αναφοράς </a:t>
            </a:r>
            <a:r>
              <a:rPr lang="en-US" sz="2400" dirty="0" smtClean="0">
                <a:solidFill>
                  <a:prstClr val="black"/>
                </a:solidFill>
              </a:rPr>
              <a:t>: full-frame (35mm): 24mm x 36mm </a:t>
            </a:r>
            <a:r>
              <a:rPr lang="el-GR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→</a:t>
            </a:r>
            <a:r>
              <a:rPr lang="en-US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 d</a:t>
            </a:r>
            <a:r>
              <a:rPr lang="el-GR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l-GR" sz="2400" dirty="0">
                <a:solidFill>
                  <a:prstClr val="black"/>
                </a:solidFill>
                <a:cs typeface="Arial" panose="020B0604020202020204" pitchFamily="34" charset="0"/>
              </a:rPr>
              <a:t>~</a:t>
            </a:r>
            <a:r>
              <a:rPr lang="el-GR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43 mm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endParaRPr lang="en-US" sz="24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242781" y="3826115"/>
                <a:ext cx="10382971" cy="6270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l-GR" sz="2400" dirty="0" smtClean="0">
                    <a:solidFill>
                      <a:prstClr val="black"/>
                    </a:solidFill>
                  </a:rPr>
                  <a:t>Μικρότερος αισθητήρας</a:t>
                </a:r>
                <a:r>
                  <a:rPr lang="en-US" sz="2400" dirty="0" smtClean="0">
                    <a:solidFill>
                      <a:prstClr val="black"/>
                    </a:solidFill>
                  </a:rPr>
                  <a:t> :</a:t>
                </a:r>
                <a:r>
                  <a:rPr lang="el-GR" sz="2400" dirty="0" smtClean="0">
                    <a:solidFill>
                      <a:prstClr val="black"/>
                    </a:solidFill>
                  </a:rPr>
                  <a:t> </a:t>
                </a:r>
                <a:r>
                  <a:rPr lang="en-US" sz="2400" dirty="0" smtClean="0">
                    <a:solidFill>
                      <a:prstClr val="black"/>
                    </a:solidFill>
                  </a:rPr>
                  <a:t>Crop Factor  CF= d</a:t>
                </a:r>
                <a:r>
                  <a:rPr lang="el-GR" sz="2400" baseline="-25000" dirty="0" smtClean="0">
                    <a:solidFill>
                      <a:prstClr val="black"/>
                    </a:solidFill>
                  </a:rPr>
                  <a:t>35</a:t>
                </a:r>
                <a:r>
                  <a:rPr lang="en-US" sz="2400" baseline="-25000" dirty="0" smtClean="0">
                    <a:solidFill>
                      <a:prstClr val="black"/>
                    </a:solidFill>
                  </a:rPr>
                  <a:t>mm</a:t>
                </a:r>
                <a:r>
                  <a:rPr lang="el-GR" sz="2400" dirty="0" smtClean="0">
                    <a:solidFill>
                      <a:prstClr val="black"/>
                    </a:solidFill>
                  </a:rPr>
                  <a:t> / </a:t>
                </a:r>
                <a:r>
                  <a:rPr lang="en-US" sz="2400" dirty="0" smtClean="0">
                    <a:solidFill>
                      <a:prstClr val="black"/>
                    </a:solidFill>
                  </a:rPr>
                  <a:t>d</a:t>
                </a:r>
                <a:r>
                  <a:rPr lang="el-GR" sz="2400" baseline="-25000" dirty="0" smtClean="0">
                    <a:solidFill>
                      <a:prstClr val="black"/>
                    </a:solidFill>
                  </a:rPr>
                  <a:t>αισθ. </a:t>
                </a:r>
                <a:r>
                  <a:rPr lang="el-GR" sz="2400" dirty="0" smtClean="0">
                    <a:solidFill>
                      <a:prstClr val="black"/>
                    </a:solidFill>
                  </a:rPr>
                  <a:t>    </a:t>
                </a:r>
                <a:r>
                  <a:rPr lang="el-GR" sz="24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→</a:t>
                </a:r>
                <a:r>
                  <a:rPr lang="el-GR" sz="2400" dirty="0" smtClean="0">
                    <a:solidFill>
                      <a:prstClr val="black"/>
                    </a:solidFill>
                  </a:rPr>
                  <a:t>  </a:t>
                </a:r>
                <a:r>
                  <a:rPr lang="en-US" sz="2400" dirty="0" smtClean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FOV</m:t>
                    </m:r>
                    <m:r>
                      <a:rPr lang="en-US" sz="24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FOV</m:t>
                            </m:r>
                          </m:e>
                          <m:sub>
                            <m:r>
                              <a:rPr lang="en-US" sz="24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35</m:t>
                            </m:r>
                            <m:r>
                              <m:rPr>
                                <m:sty m:val="p"/>
                              </m:rPr>
                              <a:rPr lang="en-US" sz="24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mm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lang="en-US" sz="24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CF</m:t>
                        </m:r>
                      </m:den>
                    </m:f>
                  </m:oMath>
                </a14:m>
                <a:r>
                  <a:rPr lang="el-GR" sz="2400" dirty="0" smtClean="0">
                    <a:solidFill>
                      <a:prstClr val="black"/>
                    </a:solidFill>
                  </a:rPr>
                  <a:t> </a:t>
                </a:r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781" y="3826115"/>
                <a:ext cx="10382971" cy="627031"/>
              </a:xfrm>
              <a:prstGeom prst="rect">
                <a:avLst/>
              </a:prstGeom>
              <a:blipFill rotWithShape="0">
                <a:blip r:embed="rId2"/>
                <a:stretch>
                  <a:fillRect l="-822" b="-8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824090" y="4938912"/>
            <a:ext cx="1117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solidFill>
                  <a:prstClr val="black"/>
                </a:solidFill>
              </a:rPr>
              <a:t>Ισοδύναμη εστιακή απόσταση (</a:t>
            </a:r>
            <a:r>
              <a:rPr lang="en-US" sz="2400" dirty="0" smtClean="0">
                <a:solidFill>
                  <a:prstClr val="black"/>
                </a:solidFill>
              </a:rPr>
              <a:t>effective/equivalent focal length)  </a:t>
            </a:r>
            <a:r>
              <a:rPr lang="en-US" sz="2400" dirty="0" smtClean="0">
                <a:solidFill>
                  <a:prstClr val="black"/>
                </a:solidFill>
                <a:ea typeface="Cambria Math" panose="02040503050406030204" pitchFamily="18" charset="0"/>
              </a:rPr>
              <a:t>EFL: </a:t>
            </a:r>
            <a:r>
              <a:rPr lang="en-US" sz="2400" b="1" dirty="0">
                <a:solidFill>
                  <a:srgbClr val="4472C4">
                    <a:lumMod val="75000"/>
                  </a:srgb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f </a:t>
            </a:r>
            <a:r>
              <a:rPr lang="en-US" sz="2400" b="1" baseline="-25000" dirty="0" err="1" smtClean="0">
                <a:solidFill>
                  <a:srgbClr val="4472C4">
                    <a:lumMod val="75000"/>
                  </a:srgb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eff</a:t>
            </a:r>
            <a:r>
              <a:rPr lang="en-US" sz="2400" b="1" dirty="0" smtClean="0">
                <a:solidFill>
                  <a:srgbClr val="4472C4">
                    <a:lumMod val="75000"/>
                  </a:srgb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4472C4">
                    <a:lumMod val="75000"/>
                  </a:srgb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= CF </a:t>
            </a:r>
            <a:r>
              <a:rPr lang="en-US" sz="2400" b="1" dirty="0" smtClean="0">
                <a:solidFill>
                  <a:srgbClr val="4472C4">
                    <a:lumMod val="75000"/>
                  </a:srgb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∙f  </a:t>
            </a:r>
            <a:r>
              <a:rPr lang="en-US" sz="2400" dirty="0" smtClean="0">
                <a:solidFill>
                  <a:prstClr val="black"/>
                </a:solidFill>
              </a:rPr>
              <a:t>:</a:t>
            </a:r>
          </a:p>
          <a:p>
            <a:endParaRPr lang="en-US" sz="2400" dirty="0">
              <a:solidFill>
                <a:prstClr val="black"/>
              </a:solidFill>
            </a:endParaRPr>
          </a:p>
          <a:p>
            <a:r>
              <a:rPr lang="el-GR" sz="2000" dirty="0" smtClean="0">
                <a:solidFill>
                  <a:prstClr val="black"/>
                </a:solidFill>
              </a:rPr>
              <a:t>Η εστιακή απόσταση που θα πρέπει να έχει φακός όταν χρησιμοποιηθεί με τον αισθητήρα αναφοράς (</a:t>
            </a:r>
            <a:r>
              <a:rPr lang="en-US" sz="2000" dirty="0" smtClean="0">
                <a:solidFill>
                  <a:prstClr val="black"/>
                </a:solidFill>
              </a:rPr>
              <a:t>full-frame</a:t>
            </a:r>
            <a:r>
              <a:rPr lang="el-GR" sz="2000" dirty="0" smtClean="0">
                <a:solidFill>
                  <a:prstClr val="black"/>
                </a:solidFill>
              </a:rPr>
              <a:t>) ώστε να δίνει το ίδιο </a:t>
            </a:r>
            <a:r>
              <a:rPr lang="en-US" sz="2000" dirty="0" smtClean="0">
                <a:solidFill>
                  <a:prstClr val="black"/>
                </a:solidFill>
              </a:rPr>
              <a:t>FOV.</a:t>
            </a:r>
            <a:r>
              <a:rPr lang="el-GR" sz="2000" dirty="0" smtClean="0">
                <a:solidFill>
                  <a:prstClr val="black"/>
                </a:solidFill>
              </a:rPr>
              <a:t> 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0" name="Left Brace 9"/>
          <p:cNvSpPr/>
          <p:nvPr/>
        </p:nvSpPr>
        <p:spPr>
          <a:xfrm>
            <a:off x="5592864" y="582097"/>
            <a:ext cx="123614" cy="975770"/>
          </a:xfrm>
          <a:prstGeom prst="leftBrace">
            <a:avLst/>
          </a:prstGeom>
          <a:ln w="22225">
            <a:solidFill>
              <a:schemeClr val="accent5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296356" y="4389120"/>
            <a:ext cx="0" cy="64008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782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4"/>
          <p:cNvSpPr>
            <a:spLocks noGrp="1" noChangeArrowheads="1"/>
          </p:cNvSpPr>
          <p:nvPr>
            <p:ph type="title"/>
          </p:nvPr>
        </p:nvSpPr>
        <p:spPr>
          <a:xfrm>
            <a:off x="988671" y="156389"/>
            <a:ext cx="10515600" cy="1325563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l-GR" sz="4000" dirty="0"/>
              <a:t>Εστιακή απόσταση – </a:t>
            </a:r>
            <a:r>
              <a:rPr lang="en-US" sz="4000" dirty="0" smtClean="0"/>
              <a:t>FOV, </a:t>
            </a:r>
            <a:r>
              <a:rPr lang="el-GR" sz="4000" dirty="0"/>
              <a:t>φιλμ (24 </a:t>
            </a:r>
            <a:r>
              <a:rPr lang="en-US" sz="4000" dirty="0"/>
              <a:t>x 36mm)</a:t>
            </a:r>
            <a:endParaRPr lang="el-GR" sz="4000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170" name="Picture 2" descr="File:Photo lenses with a focal length and ang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5690" y="1396658"/>
            <a:ext cx="8261560" cy="491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772704" y="6400412"/>
            <a:ext cx="69475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“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hlinkClick r:id="rId3"/>
              </a:rPr>
              <a:t>Photo lenses with a focal length and </a:t>
            </a:r>
            <a:r>
              <a:rPr lang="en-US" sz="1200" dirty="0" err="1">
                <a:solidFill>
                  <a:prstClr val="black">
                    <a:lumMod val="75000"/>
                    <a:lumOff val="25000"/>
                  </a:prstClr>
                </a:solidFill>
                <a:hlinkClick r:id="rId3"/>
              </a:rPr>
              <a:t>angle</a:t>
            </a:r>
            <a:r>
              <a:rPr lang="en-US" sz="1200" dirty="0" err="1">
                <a:solidFill>
                  <a:prstClr val="black"/>
                </a:solidFill>
                <a:hlinkClick r:id="rId3"/>
              </a:rPr>
              <a:t>M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” </a:t>
            </a:r>
            <a:r>
              <a:rPr lang="el-G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από </a:t>
            </a:r>
            <a:r>
              <a:rPr lang="en-US" sz="1200" dirty="0" err="1">
                <a:solidFill>
                  <a:prstClr val="black"/>
                </a:solidFill>
                <a:hlinkClick r:id="rId4" tooltip="User:MrSpyDoS (page does not exist)"/>
              </a:rPr>
              <a:t>MrSpyDoS</a:t>
            </a:r>
            <a:r>
              <a:rPr lang="en-US" sz="1200" dirty="0">
                <a:solidFill>
                  <a:prstClr val="black"/>
                </a:solidFill>
              </a:rPr>
              <a:t>  </a:t>
            </a:r>
            <a:r>
              <a:rPr lang="el-G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διαθέσιμο με άδεια </a:t>
            </a:r>
            <a:r>
              <a:rPr lang="en-US" sz="1200" dirty="0">
                <a:solidFill>
                  <a:prstClr val="black"/>
                </a:solidFill>
                <a:hlinkClick r:id="rId5"/>
              </a:rPr>
              <a:t>CC BY-SA 3.0</a:t>
            </a: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97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C_template_updated">
  <a:themeElements>
    <a:clrScheme name="Custom 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plate">
  <a:themeElements>
    <a:clrScheme name="Προσαρμοσμένο 27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C_template_updated">
  <a:themeElements>
    <a:clrScheme name="Custom 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5448</TotalTime>
  <Words>1570</Words>
  <Application>Microsoft Office PowerPoint</Application>
  <PresentationFormat>Widescreen</PresentationFormat>
  <Paragraphs>405</Paragraphs>
  <Slides>48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48</vt:i4>
      </vt:variant>
    </vt:vector>
  </HeadingPairs>
  <TitlesOfParts>
    <vt:vector size="63" baseType="lpstr">
      <vt:lpstr>Arial</vt:lpstr>
      <vt:lpstr>Calibri</vt:lpstr>
      <vt:lpstr>Calibri Light</vt:lpstr>
      <vt:lpstr>Cambria Math</vt:lpstr>
      <vt:lpstr>Courier New</vt:lpstr>
      <vt:lpstr>Georgia</vt:lpstr>
      <vt:lpstr>GT-Eesti-Pro-Display</vt:lpstr>
      <vt:lpstr>Wingdings</vt:lpstr>
      <vt:lpstr>Office Theme</vt:lpstr>
      <vt:lpstr>1_Office Theme</vt:lpstr>
      <vt:lpstr>OC_template_updated</vt:lpstr>
      <vt:lpstr>2_Office Theme</vt:lpstr>
      <vt:lpstr>template</vt:lpstr>
      <vt:lpstr>3_Office Theme</vt:lpstr>
      <vt:lpstr>1_OC_template_updated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Εστιακή απόσταση – FOV, φιλμ (24 x 36mm)</vt:lpstr>
      <vt:lpstr>PowerPoint Presentation</vt:lpstr>
      <vt:lpstr>Εστιακή απόσταση – FOV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Μεταβολή μεγέθους Ε ειδώλου με f</vt:lpstr>
      <vt:lpstr>PowerPoint Presentation</vt:lpstr>
      <vt:lpstr>Βάθος πεδίου</vt:lpstr>
      <vt:lpstr>PowerPoint Presentation</vt:lpstr>
      <vt:lpstr>PowerPoint Presentation</vt:lpstr>
      <vt:lpstr>PowerPoint Presentation</vt:lpstr>
      <vt:lpstr>PowerPoint Presentation</vt:lpstr>
      <vt:lpstr>Βάθος πεδίου</vt:lpstr>
      <vt:lpstr>PowerPoint Presentation</vt:lpstr>
      <vt:lpstr>PowerPoint Presentation</vt:lpstr>
      <vt:lpstr>F = 28, 50, 70, 210 mm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80</cp:revision>
  <dcterms:created xsi:type="dcterms:W3CDTF">2023-11-05T18:21:08Z</dcterms:created>
  <dcterms:modified xsi:type="dcterms:W3CDTF">2024-11-04T05:02:15Z</dcterms:modified>
</cp:coreProperties>
</file>