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8" r:id="rId14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18600" cy="6819900"/>
          </a:xfrm>
          <a:custGeom>
            <a:avLst/>
            <a:gdLst/>
            <a:ahLst/>
            <a:cxnLst/>
            <a:rect l="l" t="t" r="r" b="b"/>
            <a:pathLst>
              <a:path w="9118600" h="6819900">
                <a:moveTo>
                  <a:pt x="0" y="6819900"/>
                </a:moveTo>
                <a:lnTo>
                  <a:pt x="9118600" y="6819900"/>
                </a:lnTo>
                <a:lnTo>
                  <a:pt x="9118600" y="0"/>
                </a:lnTo>
                <a:lnTo>
                  <a:pt x="0" y="0"/>
                </a:lnTo>
                <a:lnTo>
                  <a:pt x="0" y="6819900"/>
                </a:lnTo>
                <a:close/>
              </a:path>
            </a:pathLst>
          </a:custGeom>
          <a:solidFill>
            <a:srgbClr val="0065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18600" cy="6819900"/>
          </a:xfrm>
          <a:custGeom>
            <a:avLst/>
            <a:gdLst/>
            <a:ahLst/>
            <a:cxnLst/>
            <a:rect l="l" t="t" r="r" b="b"/>
            <a:pathLst>
              <a:path w="9118600" h="6819900">
                <a:moveTo>
                  <a:pt x="0" y="6819900"/>
                </a:moveTo>
                <a:lnTo>
                  <a:pt x="9118600" y="6819900"/>
                </a:lnTo>
                <a:lnTo>
                  <a:pt x="9118600" y="0"/>
                </a:lnTo>
                <a:lnTo>
                  <a:pt x="0" y="0"/>
                </a:lnTo>
                <a:lnTo>
                  <a:pt x="0" y="6819900"/>
                </a:lnTo>
                <a:close/>
              </a:path>
            </a:pathLst>
          </a:custGeom>
          <a:solidFill>
            <a:srgbClr val="0065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000" y="423799"/>
            <a:ext cx="582599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85646" y="2925927"/>
            <a:ext cx="6185534" cy="2183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77108"/>
          </a:xfrm>
        </p:spPr>
        <p:txBody>
          <a:bodyPr/>
          <a:lstStyle/>
          <a:p>
            <a:r>
              <a:rPr lang="el-GR" dirty="0" smtClean="0"/>
              <a:t>     ΑΔΡΕΝΕΡΓΙΚΑ ΦΑΡΜΑΚΑ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625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686947" y="978407"/>
            <a:ext cx="57435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Συµπαθητικοµιµητικά φάρµακα:</a:t>
            </a:r>
            <a:r>
              <a:rPr sz="2000" b="0" spc="-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Αδρενεργικά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71553" y="1639569"/>
            <a:ext cx="3960685" cy="11940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510407" y="1671065"/>
            <a:ext cx="2189480" cy="573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Verdana"/>
                <a:cs typeface="Verdana"/>
              </a:rPr>
              <a:t>Χηµική δοµή κατεχολαµινών  και χηµική </a:t>
            </a: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συγγένεια</a:t>
            </a:r>
            <a:r>
              <a:rPr sz="12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Verdana"/>
                <a:cs typeface="Verdana"/>
              </a:rPr>
              <a:t>για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ts val="1435"/>
              </a:lnSpc>
            </a:pP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α- </a:t>
            </a:r>
            <a:r>
              <a:rPr sz="1200" spc="-5" dirty="0">
                <a:solidFill>
                  <a:srgbClr val="FFFFFF"/>
                </a:solidFill>
                <a:latin typeface="Verdana"/>
                <a:cs typeface="Verdana"/>
              </a:rPr>
              <a:t>και</a:t>
            </a: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Verdana"/>
                <a:cs typeface="Verdana"/>
              </a:rPr>
              <a:t>β-υποδοχείς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495938" y="3049270"/>
            <a:ext cx="3385185" cy="1096010"/>
          </a:xfrm>
          <a:custGeom>
            <a:avLst/>
            <a:gdLst/>
            <a:ahLst/>
            <a:cxnLst/>
            <a:rect l="l" t="t" r="r" b="b"/>
            <a:pathLst>
              <a:path w="3385184" h="1096010">
                <a:moveTo>
                  <a:pt x="3384803" y="1095755"/>
                </a:moveTo>
                <a:lnTo>
                  <a:pt x="3384803" y="0"/>
                </a:lnTo>
                <a:lnTo>
                  <a:pt x="0" y="0"/>
                </a:lnTo>
                <a:lnTo>
                  <a:pt x="0" y="1095755"/>
                </a:lnTo>
                <a:lnTo>
                  <a:pt x="3384803" y="1095755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601087" y="2971342"/>
            <a:ext cx="1661795" cy="11258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-635">
              <a:lnSpc>
                <a:spcPct val="1505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Νοραδρεναλίνη  Αδρεναλίνη  Ισοπροτερενόλη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85540" y="2971342"/>
            <a:ext cx="942975" cy="1125855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635">
              <a:lnSpc>
                <a:spcPct val="100000"/>
              </a:lnSpc>
              <a:spcBef>
                <a:spcPts val="1065"/>
              </a:spcBef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α,</a:t>
            </a:r>
            <a:r>
              <a:rPr sz="16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β1</a:t>
            </a:r>
            <a:endParaRPr sz="1600">
              <a:latin typeface="Verdana"/>
              <a:cs typeface="Verdana"/>
            </a:endParaRPr>
          </a:p>
          <a:p>
            <a:pPr marR="5080" indent="635">
              <a:lnSpc>
                <a:spcPts val="2890"/>
              </a:lnSpc>
              <a:spcBef>
                <a:spcPts val="254"/>
              </a:spcBef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α,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β1,</a:t>
            </a:r>
            <a:r>
              <a:rPr sz="16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β2  </a:t>
            </a: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β1,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Verdana"/>
                <a:cs typeface="Verdana"/>
              </a:rPr>
              <a:t>β2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296543" y="3264915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79" y="0"/>
                </a:lnTo>
              </a:path>
            </a:pathLst>
          </a:custGeom>
          <a:ln w="281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97698" y="3149853"/>
            <a:ext cx="230504" cy="231140"/>
          </a:xfrm>
          <a:custGeom>
            <a:avLst/>
            <a:gdLst/>
            <a:ahLst/>
            <a:cxnLst/>
            <a:rect l="l" t="t" r="r" b="b"/>
            <a:pathLst>
              <a:path w="230504" h="231139">
                <a:moveTo>
                  <a:pt x="230123" y="115062"/>
                </a:moveTo>
                <a:lnTo>
                  <a:pt x="0" y="0"/>
                </a:lnTo>
                <a:lnTo>
                  <a:pt x="0" y="230886"/>
                </a:lnTo>
                <a:lnTo>
                  <a:pt x="230123" y="1150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06970" y="3625341"/>
            <a:ext cx="492759" cy="0"/>
          </a:xfrm>
          <a:custGeom>
            <a:avLst/>
            <a:gdLst/>
            <a:ahLst/>
            <a:cxnLst/>
            <a:rect l="l" t="t" r="r" b="b"/>
            <a:pathLst>
              <a:path w="492759">
                <a:moveTo>
                  <a:pt x="0" y="0"/>
                </a:moveTo>
                <a:lnTo>
                  <a:pt x="492252" y="0"/>
                </a:lnTo>
              </a:path>
            </a:pathLst>
          </a:custGeom>
          <a:ln w="281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97698" y="3510279"/>
            <a:ext cx="230504" cy="231140"/>
          </a:xfrm>
          <a:custGeom>
            <a:avLst/>
            <a:gdLst/>
            <a:ahLst/>
            <a:cxnLst/>
            <a:rect l="l" t="t" r="r" b="b"/>
            <a:pathLst>
              <a:path w="230504" h="231139">
                <a:moveTo>
                  <a:pt x="230123" y="115824"/>
                </a:moveTo>
                <a:lnTo>
                  <a:pt x="0" y="0"/>
                </a:lnTo>
                <a:lnTo>
                  <a:pt x="0" y="230886"/>
                </a:lnTo>
                <a:lnTo>
                  <a:pt x="230123" y="1158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5593" y="3985767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79" y="0"/>
                </a:lnTo>
              </a:path>
            </a:pathLst>
          </a:custGeom>
          <a:ln w="281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16748" y="3870705"/>
            <a:ext cx="231140" cy="231140"/>
          </a:xfrm>
          <a:custGeom>
            <a:avLst/>
            <a:gdLst/>
            <a:ahLst/>
            <a:cxnLst/>
            <a:rect l="l" t="t" r="r" b="b"/>
            <a:pathLst>
              <a:path w="231140" h="231139">
                <a:moveTo>
                  <a:pt x="230899" y="115062"/>
                </a:moveTo>
                <a:lnTo>
                  <a:pt x="0" y="0"/>
                </a:lnTo>
                <a:lnTo>
                  <a:pt x="0" y="230885"/>
                </a:lnTo>
                <a:lnTo>
                  <a:pt x="230899" y="1150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71553" y="3049269"/>
            <a:ext cx="2770860" cy="32826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437516" y="5906263"/>
            <a:ext cx="2406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965" marR="5080" indent="-889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Σχέσεις </a:t>
            </a:r>
            <a:r>
              <a:rPr sz="1200" spc="-5" dirty="0">
                <a:solidFill>
                  <a:srgbClr val="FFFFFF"/>
                </a:solidFill>
                <a:latin typeface="Verdana"/>
                <a:cs typeface="Verdana"/>
              </a:rPr>
              <a:t>δοµής </a:t>
            </a: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δραστικότητας  παραγώγων της</a:t>
            </a:r>
            <a:r>
              <a:rPr sz="12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FFFFFF"/>
                </a:solidFill>
                <a:latin typeface="Verdana"/>
                <a:cs typeface="Verdana"/>
              </a:rPr>
              <a:t>αδρεναλίνης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2153291" y="1016507"/>
            <a:ext cx="48120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10" dirty="0">
                <a:solidFill>
                  <a:srgbClr val="CBCBCB"/>
                </a:solidFill>
                <a:latin typeface="Verdana"/>
                <a:cs typeface="Verdana"/>
              </a:rPr>
              <a:t>υποδοχείς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και δράσεις</a:t>
            </a:r>
            <a:r>
              <a:rPr sz="2000" b="0" spc="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κατεχολαµινών</a:t>
            </a:r>
            <a:endParaRPr sz="2000">
              <a:latin typeface="Verdana"/>
              <a:cs typeface="Verdana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873264" y="1719198"/>
          <a:ext cx="7918450" cy="4735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1875"/>
                <a:gridCol w="1223645"/>
                <a:gridCol w="4392930"/>
              </a:tblGrid>
              <a:tr h="3810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b="1" spc="-10" dirty="0">
                          <a:latin typeface="Verdana"/>
                          <a:cs typeface="Verdana"/>
                        </a:rPr>
                        <a:t>Όργανο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b="1" spc="-5" dirty="0">
                          <a:latin typeface="Verdana"/>
                          <a:cs typeface="Verdana"/>
                        </a:rPr>
                        <a:t>Υποδοχείς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b="1" spc="-5" dirty="0">
                          <a:latin typeface="Verdana"/>
                          <a:cs typeface="Verdana"/>
                        </a:rPr>
                        <a:t>Απάντηση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</a:tr>
              <a:tr h="515874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Καρδιά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50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Ταχυκαρδία, αύξηση αγωγιµότητας &amp; ελάττωση  ανερέθιστης περιόδου, αύξηση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συσταλτότητας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814577">
                <a:tc>
                  <a:txBody>
                    <a:bodyPr/>
                    <a:lstStyle/>
                    <a:p>
                      <a:pPr marL="92075" marR="668020">
                        <a:lnSpc>
                          <a:spcPct val="119800"/>
                        </a:lnSpc>
                        <a:spcBef>
                          <a:spcPts val="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Αγγεία 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σκελετικών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µυών  δέρµατος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649605">
                        <a:lnSpc>
                          <a:spcPct val="120000"/>
                        </a:lnSpc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α &amp;</a:t>
                      </a:r>
                      <a:r>
                        <a:rPr sz="1400" spc="-9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  α1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2605405">
                        <a:lnSpc>
                          <a:spcPct val="120000"/>
                        </a:lnSpc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Σύσπαση ή</a:t>
                      </a:r>
                      <a:r>
                        <a:rPr sz="1400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χάλαση  Σύσπαση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325374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Βρογχικό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τοίχωµα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Χάλαση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1069848">
                <a:tc>
                  <a:txBody>
                    <a:bodyPr/>
                    <a:lstStyle/>
                    <a:p>
                      <a:pPr marL="92075" marR="128905">
                        <a:lnSpc>
                          <a:spcPct val="119800"/>
                        </a:lnSpc>
                        <a:spcBef>
                          <a:spcPts val="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Τοίχωµα πεπτικού 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στοµάχι,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έντερο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Σφιγκτήρες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πεπτικού 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στοµάχι,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έντερο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37845">
                        <a:lnSpc>
                          <a:spcPct val="239600"/>
                        </a:lnSpc>
                        <a:spcBef>
                          <a:spcPts val="1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 &amp;</a:t>
                      </a:r>
                      <a:r>
                        <a:rPr sz="1400" spc="-1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α2  α1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41855">
                        <a:lnSpc>
                          <a:spcPct val="2396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Ελάττωση</a:t>
                      </a:r>
                      <a:r>
                        <a:rPr sz="1400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κινητικότητας  Σύσπαση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814577">
                <a:tc>
                  <a:txBody>
                    <a:bodyPr/>
                    <a:lstStyle/>
                    <a:p>
                      <a:pPr marL="91440" marR="446405">
                        <a:lnSpc>
                          <a:spcPct val="119800"/>
                        </a:lnSpc>
                        <a:spcBef>
                          <a:spcPts val="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Ουροδόχος</a:t>
                      </a:r>
                      <a:r>
                        <a:rPr sz="14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κύστη 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εξωστήρας µυς  σφιγκτήρας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900430" indent="-635">
                        <a:lnSpc>
                          <a:spcPct val="120000"/>
                        </a:lnSpc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 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α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3499485">
                        <a:lnSpc>
                          <a:spcPct val="120000"/>
                        </a:lnSpc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Χάλαση 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Σύσπαση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81457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Μάτι</a:t>
                      </a:r>
                      <a:endParaRPr sz="1400">
                        <a:latin typeface="Verdana"/>
                        <a:cs typeface="Verdana"/>
                      </a:endParaRPr>
                    </a:p>
                    <a:p>
                      <a:pPr marL="92075" marR="646430">
                        <a:lnSpc>
                          <a:spcPct val="1196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διαστολέας ίριδας  ακτινωτό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σώµα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900430">
                        <a:lnSpc>
                          <a:spcPct val="119600"/>
                        </a:lnSpc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α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 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β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Σύσπαση (µυδρίαση)</a:t>
                      </a:r>
                      <a:endParaRPr sz="14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Χάλαση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2157863" y="957072"/>
            <a:ext cx="48025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Ταξινόµηση Αδρενεργικών</a:t>
            </a:r>
            <a:r>
              <a:rPr sz="2000" b="0" spc="-15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Φαρµάκων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2929" y="1863098"/>
            <a:ext cx="6720840" cy="264731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Ταξινόµηση</a:t>
            </a:r>
            <a:r>
              <a:rPr sz="18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κλινική</a:t>
            </a:r>
            <a:endParaRPr sz="1800">
              <a:latin typeface="Verdana"/>
              <a:cs typeface="Verdana"/>
            </a:endParaRPr>
          </a:p>
          <a:p>
            <a:pPr marL="622300" indent="-610235">
              <a:lnSpc>
                <a:spcPct val="100000"/>
              </a:lnSpc>
              <a:spcBef>
                <a:spcPts val="1175"/>
              </a:spcBef>
              <a:buChar char="•"/>
              <a:tabLst>
                <a:tab pos="621665" algn="l"/>
                <a:tab pos="622935" algn="l"/>
              </a:tabLst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Αδρενεργικά αγγειοσυσπαστικά</a:t>
            </a:r>
            <a:endParaRPr sz="1800">
              <a:latin typeface="Verdana"/>
              <a:cs typeface="Verdana"/>
            </a:endParaRPr>
          </a:p>
          <a:p>
            <a:pPr marL="622300">
              <a:lnSpc>
                <a:spcPct val="100000"/>
              </a:lnSpc>
              <a:spcBef>
                <a:spcPts val="570"/>
              </a:spcBef>
            </a:pP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φαινυλεφρίνη,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µεθοξαµίνη, µεφαιντερµίνη, ρινικά</a:t>
            </a:r>
            <a:r>
              <a:rPr sz="1400" spc="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αγγειοσυσπαστικά</a:t>
            </a:r>
            <a:endParaRPr sz="1400">
              <a:latin typeface="Verdana"/>
              <a:cs typeface="Verdana"/>
            </a:endParaRPr>
          </a:p>
          <a:p>
            <a:pPr marL="622300" indent="-610235">
              <a:lnSpc>
                <a:spcPct val="100000"/>
              </a:lnSpc>
              <a:spcBef>
                <a:spcPts val="530"/>
              </a:spcBef>
              <a:buChar char="•"/>
              <a:tabLst>
                <a:tab pos="621665" algn="l"/>
                <a:tab pos="622935" algn="l"/>
              </a:tabLst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Αδρενεργικά</a:t>
            </a:r>
            <a:r>
              <a:rPr sz="18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βρογχοδιασταλτικά</a:t>
            </a:r>
            <a:endParaRPr sz="1800">
              <a:latin typeface="Verdana"/>
              <a:cs typeface="Verdana"/>
            </a:endParaRPr>
          </a:p>
          <a:p>
            <a:pPr marL="622300">
              <a:lnSpc>
                <a:spcPct val="100000"/>
              </a:lnSpc>
              <a:spcBef>
                <a:spcPts val="44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ισοπροτερενόλη</a:t>
            </a:r>
            <a:endParaRPr sz="1400">
              <a:latin typeface="Verdana"/>
              <a:cs typeface="Verdana"/>
            </a:endParaRPr>
          </a:p>
          <a:p>
            <a:pPr marL="622300" indent="-610235">
              <a:lnSpc>
                <a:spcPct val="100000"/>
              </a:lnSpc>
              <a:spcBef>
                <a:spcPts val="530"/>
              </a:spcBef>
              <a:buChar char="•"/>
              <a:tabLst>
                <a:tab pos="621665" algn="l"/>
                <a:tab pos="622935" algn="l"/>
              </a:tabLst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Αδρενεργικά </a:t>
            </a:r>
            <a:r>
              <a:rPr sz="1800" dirty="0">
                <a:solidFill>
                  <a:srgbClr val="FFFFFF"/>
                </a:solidFill>
                <a:latin typeface="Verdana"/>
                <a:cs typeface="Verdana"/>
              </a:rPr>
              <a:t>διεγερτικά </a:t>
            </a: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ΚΝΣ </a:t>
            </a:r>
            <a:r>
              <a:rPr sz="1800" dirty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18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ανορεξιογόνα</a:t>
            </a:r>
            <a:endParaRPr sz="1800">
              <a:latin typeface="Verdana"/>
              <a:cs typeface="Verdana"/>
            </a:endParaRPr>
          </a:p>
          <a:p>
            <a:pPr marL="621665" marR="2823845">
              <a:lnSpc>
                <a:spcPct val="125000"/>
              </a:lnSpc>
              <a:spcBef>
                <a:spcPts val="2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δεξτραµφεταµίνη, θειϊκή αµφεταµίνη  συγγενή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ανορεξιογόνα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2157863" y="957072"/>
            <a:ext cx="48025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Ταξινόµηση Αδρενεργικών</a:t>
            </a:r>
            <a:r>
              <a:rPr sz="2000" b="0" spc="-15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Φαρµάκων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01818" y="1717555"/>
            <a:ext cx="5033645" cy="2472055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Ταξινόµηση µε </a:t>
            </a:r>
            <a:r>
              <a:rPr sz="1800" dirty="0">
                <a:solidFill>
                  <a:srgbClr val="FFFFFF"/>
                </a:solidFill>
                <a:latin typeface="Verdana"/>
                <a:cs typeface="Verdana"/>
              </a:rPr>
              <a:t>βάση τη δράση </a:t>
            </a: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σε</a:t>
            </a:r>
            <a:r>
              <a:rPr sz="18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Verdana"/>
                <a:cs typeface="Verdana"/>
              </a:rPr>
              <a:t>υποδοχείς</a:t>
            </a:r>
            <a:endParaRPr sz="1800">
              <a:latin typeface="Verdana"/>
              <a:cs typeface="Verdana"/>
            </a:endParaRPr>
          </a:p>
          <a:p>
            <a:pPr marL="622300" indent="-610235">
              <a:lnSpc>
                <a:spcPct val="100000"/>
              </a:lnSpc>
              <a:spcBef>
                <a:spcPts val="915"/>
              </a:spcBef>
              <a:buFont typeface="Verdana"/>
              <a:buChar char="•"/>
              <a:tabLst>
                <a:tab pos="621665" algn="l"/>
                <a:tab pos="622935" algn="l"/>
              </a:tabLst>
            </a:pP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α-Αδρενεργικοί</a:t>
            </a:r>
            <a:r>
              <a:rPr sz="1400" b="1" spc="-15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αγωνιστές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5"/>
              </a:spcBef>
              <a:buFont typeface="Verdana"/>
              <a:buChar char="•"/>
              <a:tabLst>
                <a:tab pos="621665" algn="l"/>
                <a:tab pos="622935" algn="l"/>
              </a:tabLst>
            </a:pP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α-Αδρενεργικοί</a:t>
            </a:r>
            <a:r>
              <a:rPr sz="1400" b="1" spc="-15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αναστολείς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buFont typeface="Verdana"/>
              <a:buChar char="•"/>
              <a:tabLst>
                <a:tab pos="621665" algn="l"/>
                <a:tab pos="622935" algn="l"/>
              </a:tabLst>
            </a:pP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β-Αδρενεργικοί</a:t>
            </a:r>
            <a:r>
              <a:rPr sz="1800" b="1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αγωνιστές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5"/>
              </a:spcBef>
              <a:buFont typeface="Verdana"/>
              <a:buChar char="•"/>
              <a:tabLst>
                <a:tab pos="621665" algn="l"/>
                <a:tab pos="622935" algn="l"/>
              </a:tabLst>
            </a:pP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β- Αδρενεργικοί</a:t>
            </a:r>
            <a:r>
              <a:rPr sz="1400" b="1" spc="-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αναστολείς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455299" y="978407"/>
            <a:ext cx="62039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Ι. Νευροφαρµακολογία αδρενεργικών</a:t>
            </a:r>
            <a:r>
              <a:rPr sz="2000" b="0" spc="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συνάψεων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25833" y="1657096"/>
            <a:ext cx="4157980" cy="31036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96497" y="4792979"/>
            <a:ext cx="525462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Μεταγαγγλιακός νευρώνας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του συµπαθητικού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συστήµατος, 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συναπτοσωµάτιο και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απελευθέρωση</a:t>
            </a:r>
            <a:r>
              <a:rPr sz="1400" spc="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νοραδρεναλίνης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455299" y="978407"/>
            <a:ext cx="62039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Ι. Νευροφαρµακολογία αδρενεργικών</a:t>
            </a:r>
            <a:r>
              <a:rPr sz="2000" b="0" spc="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συνάψεων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27357" y="1652523"/>
            <a:ext cx="3787901" cy="43113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294761" y="4954523"/>
            <a:ext cx="1524635" cy="8775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95"/>
              </a:spcBef>
            </a:pPr>
            <a:r>
              <a:rPr sz="1400" b="1" spc="-5" dirty="0">
                <a:solidFill>
                  <a:srgbClr val="CBCBCB"/>
                </a:solidFill>
                <a:latin typeface="Verdana"/>
                <a:cs typeface="Verdana"/>
              </a:rPr>
              <a:t>κατεχολαµίνες: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675"/>
              </a:lnSpc>
            </a:pPr>
            <a:r>
              <a:rPr sz="1400" spc="-10" dirty="0">
                <a:solidFill>
                  <a:srgbClr val="CBCBCB"/>
                </a:solidFill>
                <a:latin typeface="Verdana"/>
                <a:cs typeface="Verdana"/>
              </a:rPr>
              <a:t>νοραδρενεργική</a:t>
            </a:r>
            <a:endParaRPr sz="1400">
              <a:latin typeface="Verdana"/>
              <a:cs typeface="Verdana"/>
            </a:endParaRPr>
          </a:p>
          <a:p>
            <a:pPr marL="12700" marR="494665">
              <a:lnSpc>
                <a:spcPts val="1680"/>
              </a:lnSpc>
              <a:spcBef>
                <a:spcPts val="55"/>
              </a:spcBef>
            </a:pPr>
            <a:r>
              <a:rPr sz="1400" spc="-10" dirty="0">
                <a:solidFill>
                  <a:srgbClr val="CBCBCB"/>
                </a:solidFill>
                <a:latin typeface="Verdana"/>
                <a:cs typeface="Verdana"/>
              </a:rPr>
              <a:t>µε</a:t>
            </a:r>
            <a:r>
              <a:rPr sz="1400" dirty="0">
                <a:solidFill>
                  <a:srgbClr val="CBCBCB"/>
                </a:solidFill>
                <a:latin typeface="Verdana"/>
                <a:cs typeface="Verdana"/>
              </a:rPr>
              <a:t>τ</a:t>
            </a:r>
            <a:r>
              <a:rPr sz="1400" spc="-10" dirty="0">
                <a:solidFill>
                  <a:srgbClr val="CBCBCB"/>
                </a:solidFill>
                <a:latin typeface="Verdana"/>
                <a:cs typeface="Verdana"/>
              </a:rPr>
              <a:t>αβίβ</a:t>
            </a:r>
            <a:r>
              <a:rPr sz="1400" spc="-5" dirty="0">
                <a:solidFill>
                  <a:srgbClr val="CBCBCB"/>
                </a:solidFill>
                <a:latin typeface="Verdana"/>
                <a:cs typeface="Verdana"/>
              </a:rPr>
              <a:t>α</a:t>
            </a:r>
            <a:r>
              <a:rPr sz="1400" dirty="0">
                <a:solidFill>
                  <a:srgbClr val="CBCBCB"/>
                </a:solidFill>
                <a:latin typeface="Verdana"/>
                <a:cs typeface="Verdana"/>
              </a:rPr>
              <a:t>σ</a:t>
            </a:r>
            <a:r>
              <a:rPr sz="1400" spc="-5" dirty="0">
                <a:solidFill>
                  <a:srgbClr val="CBCBCB"/>
                </a:solidFill>
                <a:latin typeface="Verdana"/>
                <a:cs typeface="Verdana"/>
              </a:rPr>
              <a:t>η  </a:t>
            </a:r>
            <a:r>
              <a:rPr sz="1400" dirty="0">
                <a:solidFill>
                  <a:srgbClr val="CBCBCB"/>
                </a:solidFill>
                <a:latin typeface="Verdana"/>
                <a:cs typeface="Verdana"/>
              </a:rPr>
              <a:t>σήµατος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3427355" y="978407"/>
            <a:ext cx="22644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ΙΙ.</a:t>
            </a:r>
            <a:r>
              <a:rPr sz="2000" b="0" spc="-6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Κατεχολαµίνες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06833" y="1617471"/>
            <a:ext cx="3395471" cy="41102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510407" y="5241797"/>
            <a:ext cx="152273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1400" b="1" i="1" spc="-5" dirty="0">
                <a:solidFill>
                  <a:srgbClr val="FFFFFF"/>
                </a:solidFill>
                <a:latin typeface="Verdana"/>
                <a:cs typeface="Verdana"/>
              </a:rPr>
              <a:t>α. βιοσύνθεση  </a:t>
            </a:r>
            <a:r>
              <a:rPr sz="1400" b="1" i="1" spc="-10" dirty="0">
                <a:solidFill>
                  <a:srgbClr val="FFFFFF"/>
                </a:solidFill>
                <a:latin typeface="Verdana"/>
                <a:cs typeface="Verdana"/>
              </a:rPr>
              <a:t>κατε</a:t>
            </a:r>
            <a:r>
              <a:rPr sz="1400" b="1" i="1" dirty="0">
                <a:solidFill>
                  <a:srgbClr val="FFFFFF"/>
                </a:solidFill>
                <a:latin typeface="Verdana"/>
                <a:cs typeface="Verdana"/>
              </a:rPr>
              <a:t>χο</a:t>
            </a:r>
            <a:r>
              <a:rPr sz="1400" b="1" i="1" spc="-10" dirty="0">
                <a:solidFill>
                  <a:srgbClr val="FFFFFF"/>
                </a:solidFill>
                <a:latin typeface="Verdana"/>
                <a:cs typeface="Verdana"/>
              </a:rPr>
              <a:t>λ</a:t>
            </a:r>
            <a:r>
              <a:rPr sz="1400" b="1" i="1" spc="-5" dirty="0">
                <a:solidFill>
                  <a:srgbClr val="FFFFFF"/>
                </a:solidFill>
                <a:latin typeface="Verdana"/>
                <a:cs typeface="Verdana"/>
              </a:rPr>
              <a:t>αµινών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3427355" y="978407"/>
            <a:ext cx="22644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ΙΙ.</a:t>
            </a:r>
            <a:r>
              <a:rPr sz="2000" b="0" spc="-6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Κατεχολαµίνες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14557" y="1590598"/>
            <a:ext cx="6259830" cy="4045585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α.</a:t>
            </a:r>
            <a:r>
              <a:rPr sz="1600" b="1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βιοσύνθεση</a:t>
            </a:r>
            <a:endParaRPr sz="1600">
              <a:latin typeface="Verdana"/>
              <a:cs typeface="Verdana"/>
            </a:endParaRPr>
          </a:p>
          <a:p>
            <a:pPr marL="12700" marR="3155950" indent="-635">
              <a:lnSpc>
                <a:spcPct val="150300"/>
              </a:lnSpc>
            </a:pPr>
            <a:r>
              <a:rPr sz="1600" b="1" spc="-5" dirty="0">
                <a:solidFill>
                  <a:srgbClr val="FFFFFF"/>
                </a:solidFill>
                <a:latin typeface="Verdana"/>
                <a:cs typeface="Verdana"/>
              </a:rPr>
              <a:t>β. εναποθήκευση </a:t>
            </a: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&amp; </a:t>
            </a:r>
            <a:r>
              <a:rPr sz="1600" b="1" spc="-5" dirty="0">
                <a:solidFill>
                  <a:srgbClr val="FFFFFF"/>
                </a:solidFill>
                <a:latin typeface="Verdana"/>
                <a:cs typeface="Verdana"/>
              </a:rPr>
              <a:t>έκλυση  </a:t>
            </a: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γ. </a:t>
            </a:r>
            <a:r>
              <a:rPr sz="1600" b="1" spc="-5" dirty="0">
                <a:solidFill>
                  <a:srgbClr val="FFFFFF"/>
                </a:solidFill>
                <a:latin typeface="Verdana"/>
                <a:cs typeface="Verdana"/>
              </a:rPr>
              <a:t>τερµατισµός</a:t>
            </a:r>
            <a:r>
              <a:rPr sz="1600" b="1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FFFFFF"/>
                </a:solidFill>
                <a:latin typeface="Verdana"/>
                <a:cs typeface="Verdana"/>
              </a:rPr>
              <a:t>δράσης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600" b="1" spc="-5" dirty="0">
                <a:solidFill>
                  <a:srgbClr val="FFFFFF"/>
                </a:solidFill>
                <a:latin typeface="Verdana"/>
                <a:cs typeface="Verdana"/>
              </a:rPr>
              <a:t>δ. µηχανισµοί</a:t>
            </a:r>
            <a:r>
              <a:rPr sz="1600" b="1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Verdana"/>
                <a:cs typeface="Verdana"/>
              </a:rPr>
              <a:t>έκλυσης</a:t>
            </a:r>
            <a:endParaRPr sz="1600">
              <a:latin typeface="Verdana"/>
              <a:cs typeface="Verdana"/>
            </a:endParaRPr>
          </a:p>
          <a:p>
            <a:pPr marL="629285" marR="5080" indent="-629285">
              <a:lnSpc>
                <a:spcPct val="149600"/>
              </a:lnSpc>
              <a:spcBef>
                <a:spcPts val="10"/>
              </a:spcBef>
              <a:buClr>
                <a:srgbClr val="000000"/>
              </a:buClr>
              <a:buChar char="•"/>
              <a:tabLst>
                <a:tab pos="629285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Παρέµβαση στο µηχανισµό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σχηµατισµού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συναπτικών κυστιδίων  ρεσερπίνη</a:t>
            </a:r>
            <a:endParaRPr sz="1400">
              <a:latin typeface="Verdana"/>
              <a:cs typeface="Verdana"/>
            </a:endParaRPr>
          </a:p>
          <a:p>
            <a:pPr marL="1840864">
              <a:lnSpc>
                <a:spcPct val="100000"/>
              </a:lnSpc>
              <a:spcBef>
                <a:spcPts val="835"/>
              </a:spcBef>
            </a:pP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γουανεθιδίνη</a:t>
            </a:r>
            <a:endParaRPr sz="1400">
              <a:latin typeface="Verdana"/>
              <a:cs typeface="Verdana"/>
            </a:endParaRPr>
          </a:p>
          <a:p>
            <a:pPr marL="628650" indent="-160020">
              <a:lnSpc>
                <a:spcPct val="100000"/>
              </a:lnSpc>
              <a:spcBef>
                <a:spcPts val="825"/>
              </a:spcBef>
              <a:buClr>
                <a:srgbClr val="000000"/>
              </a:buClr>
              <a:buChar char="•"/>
              <a:tabLst>
                <a:tab pos="629285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Παρεκτόπιση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κατεχολαµινών</a:t>
            </a:r>
            <a:endParaRPr sz="1400">
              <a:latin typeface="Verdana"/>
              <a:cs typeface="Verdana"/>
            </a:endParaRPr>
          </a:p>
          <a:p>
            <a:pPr marL="1841500" marR="3374390" indent="-635">
              <a:lnSpc>
                <a:spcPct val="149600"/>
              </a:lnSpc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τυραµίνη  α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µ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φετα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µ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ίνη</a:t>
            </a:r>
            <a:endParaRPr sz="1400">
              <a:latin typeface="Verdana"/>
              <a:cs typeface="Verdana"/>
            </a:endParaRPr>
          </a:p>
          <a:p>
            <a:pPr marL="1841500">
              <a:lnSpc>
                <a:spcPct val="100000"/>
              </a:lnSpc>
              <a:spcBef>
                <a:spcPts val="83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µεταραµινόλη</a:t>
            </a:r>
            <a:endParaRPr sz="1400">
              <a:latin typeface="Verdana"/>
              <a:cs typeface="Verdana"/>
            </a:endParaRPr>
          </a:p>
          <a:p>
            <a:pPr marL="1841500">
              <a:lnSpc>
                <a:spcPct val="100000"/>
              </a:lnSpc>
              <a:spcBef>
                <a:spcPts val="830"/>
              </a:spcBef>
            </a:pP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µεθυλντόπα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795" y="978407"/>
            <a:ext cx="360552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ε. </a:t>
            </a:r>
            <a:r>
              <a:rPr sz="2000" b="0" spc="-10" dirty="0">
                <a:solidFill>
                  <a:srgbClr val="CBCBCB"/>
                </a:solidFill>
                <a:latin typeface="Verdana"/>
                <a:cs typeface="Verdana"/>
              </a:rPr>
              <a:t>υποδοχείς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 κατεχολαµινών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49633" y="1733296"/>
            <a:ext cx="4267199" cy="33276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795" y="978407"/>
            <a:ext cx="360552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ε. </a:t>
            </a:r>
            <a:r>
              <a:rPr sz="2000" b="0" spc="-10" dirty="0">
                <a:solidFill>
                  <a:srgbClr val="CBCBCB"/>
                </a:solidFill>
                <a:latin typeface="Verdana"/>
                <a:cs typeface="Verdana"/>
              </a:rPr>
              <a:t>υποδοχείς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 κατεχολαµινών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25833" y="1733296"/>
            <a:ext cx="4451604" cy="3298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2153291" y="978407"/>
            <a:ext cx="48120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10" dirty="0">
                <a:solidFill>
                  <a:srgbClr val="CBCBCB"/>
                </a:solidFill>
                <a:latin typeface="Verdana"/>
                <a:cs typeface="Verdana"/>
              </a:rPr>
              <a:t>υποδοχείς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και δράσεις</a:t>
            </a:r>
            <a:r>
              <a:rPr sz="2000" b="0" spc="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κατεχολαµινών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71553" y="1777492"/>
            <a:ext cx="4161487" cy="29466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46680" y="4650944"/>
            <a:ext cx="3354704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51535">
              <a:lnSpc>
                <a:spcPct val="1493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Λείες Μυϊκές Ίνες:  Αγγειοκινητική δράση</a:t>
            </a:r>
            <a:r>
              <a:rPr sz="14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κατεχολαµινών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39" y="6610095"/>
            <a:ext cx="3505200" cy="210185"/>
          </a:xfrm>
          <a:custGeom>
            <a:avLst/>
            <a:gdLst/>
            <a:ahLst/>
            <a:cxnLst/>
            <a:rect l="l" t="t" r="r" b="b"/>
            <a:pathLst>
              <a:path w="3505200" h="210184">
                <a:moveTo>
                  <a:pt x="0" y="0"/>
                </a:moveTo>
                <a:lnTo>
                  <a:pt x="0" y="209804"/>
                </a:lnTo>
                <a:lnTo>
                  <a:pt x="3505200" y="209804"/>
                </a:lnTo>
                <a:lnTo>
                  <a:pt x="3505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34750" y="6726681"/>
            <a:ext cx="67055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5149" y="67266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43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3936" y="6726681"/>
            <a:ext cx="65544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35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73136" y="6726681"/>
            <a:ext cx="67068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2750" y="6726681"/>
            <a:ext cx="67055" cy="655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92350" y="6726681"/>
            <a:ext cx="65531" cy="6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439" y="742695"/>
            <a:ext cx="8369300" cy="762000"/>
          </a:xfrm>
          <a:custGeom>
            <a:avLst/>
            <a:gdLst/>
            <a:ahLst/>
            <a:cxnLst/>
            <a:rect l="l" t="t" r="r" b="b"/>
            <a:pathLst>
              <a:path w="8369300" h="762000">
                <a:moveTo>
                  <a:pt x="0" y="0"/>
                </a:moveTo>
                <a:lnTo>
                  <a:pt x="0" y="762000"/>
                </a:lnTo>
                <a:lnTo>
                  <a:pt x="8369160" y="762000"/>
                </a:lnTo>
                <a:lnTo>
                  <a:pt x="8369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00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9" y="97281"/>
            <a:ext cx="67056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1349" y="327406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1349" y="554481"/>
            <a:ext cx="67056" cy="65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16064" cy="10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2153291" y="978407"/>
            <a:ext cx="48120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10" dirty="0">
                <a:solidFill>
                  <a:srgbClr val="CBCBCB"/>
                </a:solidFill>
                <a:latin typeface="Verdana"/>
                <a:cs typeface="Verdana"/>
              </a:rPr>
              <a:t>υποδοχείς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και δράσεις</a:t>
            </a:r>
            <a:r>
              <a:rPr sz="2000" b="0" spc="10" dirty="0">
                <a:solidFill>
                  <a:srgbClr val="CBCBCB"/>
                </a:solidFill>
                <a:latin typeface="Verdana"/>
                <a:cs typeface="Verdana"/>
              </a:rPr>
              <a:t> </a:t>
            </a:r>
            <a:r>
              <a:rPr sz="2000" b="0" spc="-5" dirty="0">
                <a:solidFill>
                  <a:srgbClr val="CBCBCB"/>
                </a:solidFill>
                <a:latin typeface="Verdana"/>
                <a:cs typeface="Verdana"/>
              </a:rPr>
              <a:t>κατεχολαµινών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67109" y="1893315"/>
            <a:ext cx="2016251" cy="29596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46707" y="1893315"/>
            <a:ext cx="2092939" cy="295960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901828" y="4908803"/>
            <a:ext cx="211963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∆ράσεις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κατεχολαµινών 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στην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καρδιά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82937" y="4908803"/>
            <a:ext cx="1856105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Μεταβολικές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δράσεις  κατεχολαµινών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256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  ΑΔΡΕΝΕΡΓΙΚΑ ΦΑΡΜΑΚΑ </vt:lpstr>
      <vt:lpstr>Ι. Νευροφαρµακολογία αδρενεργικών συνάψεων</vt:lpstr>
      <vt:lpstr>Ι. Νευροφαρµακολογία αδρενεργικών συνάψεων</vt:lpstr>
      <vt:lpstr>ΙΙ. Κατεχολαµίνες</vt:lpstr>
      <vt:lpstr>ΙΙ. Κατεχολαµίνες</vt:lpstr>
      <vt:lpstr>ε. υποδοχείς κατεχολαµινών</vt:lpstr>
      <vt:lpstr>ε. υποδοχείς κατεχολαµινών</vt:lpstr>
      <vt:lpstr>υποδοχείς και δράσεις κατεχολαµινών</vt:lpstr>
      <vt:lpstr>υποδοχείς και δράσεις κατεχολαµινών</vt:lpstr>
      <vt:lpstr>Συµπαθητικοµιµητικά φάρµακα: Αδρενεργικά</vt:lpstr>
      <vt:lpstr>υποδοχείς και δράσεις κατεχολαµινών</vt:lpstr>
      <vt:lpstr>Ταξινόµηση Αδρενεργικών Φαρµάκων</vt:lpstr>
      <vt:lpstr>Ταξινόµηση Αδρενεργικών Φαρµάκων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ΑΔΡΕΝΕΡΓΙΚΑ ΦΑΡΜΑΚΑ </dc:title>
  <dc:creator>Spyros</dc:creator>
  <cp:lastModifiedBy>Spyros</cp:lastModifiedBy>
  <cp:revision>1</cp:revision>
  <dcterms:created xsi:type="dcterms:W3CDTF">2020-06-01T02:29:50Z</dcterms:created>
  <dcterms:modified xsi:type="dcterms:W3CDTF">2020-06-01T02:31:00Z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2015-12-03T00:00:00Z</vt:filetime>
  </property>
  <property fmtid="{D5CDD505-2E9C-101B-9397-08002B2CF9AE}" pid="3" name="Creator">
    <vt:lpwstr>pdfsam-console (Ver. 2.4.3e)</vt:lpwstr>
  </property>
  <property fmtid="{D5CDD505-2E9C-101B-9397-08002B2CF9AE}" pid="4" name="LastSaved">
    <vt:filetime>2020-06-01T00:00:00Z</vt:filetime>
  </property>
</Properties>
</file>