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373" r:id="rId3"/>
    <p:sldId id="257" r:id="rId4"/>
    <p:sldId id="258" r:id="rId5"/>
    <p:sldId id="259" r:id="rId6"/>
    <p:sldId id="260" r:id="rId7"/>
    <p:sldId id="334" r:id="rId8"/>
    <p:sldId id="261" r:id="rId9"/>
    <p:sldId id="350" r:id="rId10"/>
    <p:sldId id="351" r:id="rId11"/>
    <p:sldId id="338" r:id="rId12"/>
    <p:sldId id="328" r:id="rId13"/>
    <p:sldId id="262" r:id="rId14"/>
    <p:sldId id="329" r:id="rId15"/>
    <p:sldId id="339" r:id="rId16"/>
    <p:sldId id="330" r:id="rId17"/>
    <p:sldId id="331" r:id="rId18"/>
    <p:sldId id="263" r:id="rId19"/>
    <p:sldId id="340" r:id="rId20"/>
    <p:sldId id="268" r:id="rId21"/>
    <p:sldId id="335" r:id="rId22"/>
    <p:sldId id="336" r:id="rId23"/>
    <p:sldId id="337" r:id="rId24"/>
    <p:sldId id="341" r:id="rId25"/>
    <p:sldId id="271" r:id="rId26"/>
    <p:sldId id="343" r:id="rId27"/>
    <p:sldId id="344" r:id="rId28"/>
    <p:sldId id="270" r:id="rId29"/>
    <p:sldId id="342" r:id="rId30"/>
    <p:sldId id="345" r:id="rId31"/>
    <p:sldId id="346" r:id="rId32"/>
    <p:sldId id="347" r:id="rId33"/>
    <p:sldId id="348" r:id="rId34"/>
    <p:sldId id="349" r:id="rId35"/>
    <p:sldId id="352" r:id="rId36"/>
    <p:sldId id="353" r:id="rId37"/>
    <p:sldId id="354" r:id="rId38"/>
    <p:sldId id="355" r:id="rId39"/>
    <p:sldId id="356" r:id="rId40"/>
    <p:sldId id="359" r:id="rId41"/>
    <p:sldId id="357" r:id="rId42"/>
    <p:sldId id="358" r:id="rId43"/>
    <p:sldId id="360" r:id="rId44"/>
    <p:sldId id="361" r:id="rId45"/>
    <p:sldId id="362" r:id="rId46"/>
    <p:sldId id="363" r:id="rId47"/>
    <p:sldId id="364" r:id="rId48"/>
    <p:sldId id="265" r:id="rId49"/>
    <p:sldId id="266" r:id="rId50"/>
    <p:sldId id="267" r:id="rId51"/>
    <p:sldId id="269" r:id="rId52"/>
    <p:sldId id="272" r:id="rId53"/>
    <p:sldId id="273" r:id="rId54"/>
    <p:sldId id="279" r:id="rId55"/>
    <p:sldId id="280" r:id="rId56"/>
    <p:sldId id="281" r:id="rId57"/>
    <p:sldId id="282" r:id="rId58"/>
    <p:sldId id="283" r:id="rId59"/>
    <p:sldId id="315" r:id="rId60"/>
    <p:sldId id="284" r:id="rId61"/>
    <p:sldId id="285" r:id="rId62"/>
    <p:sldId id="286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68" r:id="rId87"/>
    <p:sldId id="311" r:id="rId88"/>
    <p:sldId id="369" r:id="rId89"/>
    <p:sldId id="371" r:id="rId90"/>
    <p:sldId id="313" r:id="rId91"/>
    <p:sldId id="314" r:id="rId92"/>
    <p:sldId id="316" r:id="rId93"/>
    <p:sldId id="317" r:id="rId94"/>
    <p:sldId id="366" r:id="rId95"/>
    <p:sldId id="365" r:id="rId96"/>
    <p:sldId id="320" r:id="rId97"/>
    <p:sldId id="321" r:id="rId98"/>
    <p:sldId id="322" r:id="rId99"/>
    <p:sldId id="367" r:id="rId100"/>
    <p:sldId id="324" r:id="rId101"/>
    <p:sldId id="370" r:id="rId102"/>
    <p:sldId id="325" r:id="rId103"/>
    <p:sldId id="326" r:id="rId104"/>
    <p:sldId id="327" r:id="rId105"/>
    <p:sldId id="372" r:id="rId10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95" autoAdjust="0"/>
    <p:restoredTop sz="89569" autoAdjust="0"/>
  </p:normalViewPr>
  <p:slideViewPr>
    <p:cSldViewPr snapToGrid="0">
      <p:cViewPr varScale="1">
        <p:scale>
          <a:sx n="64" d="100"/>
          <a:sy n="64" d="100"/>
        </p:scale>
        <p:origin x="1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-5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D075D-4FBB-4BBD-98BB-BCD8D1C21740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C08CC-D7B2-4EA8-8696-D49DEE5C2D6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761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C08CC-D7B2-4EA8-8696-D49DEE5C2D6D}" type="slidenum">
              <a:rPr lang="el-GR" smtClean="0"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74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A37D9C-142E-4570-A3AA-CFA037288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E374504-1A5B-4891-997D-FAF3E6FD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411938-DB37-413B-A56E-8F18712F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FC223D-0D02-4480-8C48-1ADAC24A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B14423-51C2-4F46-A92F-7027B92E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203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9B83DB-70AA-44B3-916D-7606F5FA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97729B7-8299-4A17-B48B-4D68EA1AC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AB01DC-DE1B-476C-8DDA-A50C00175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41E4827-A394-4914-8E7F-8CDDF8F9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3FF400-2BD4-4EED-B88C-17580ED8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184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6C7F2D8-CAFA-40F0-A8C9-A09ACA99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4A7EDF2-059A-43A5-8F0E-E79C29E70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4DFC70-87B1-4D4A-B965-CDB0D75C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0EAA61-E5F3-4F8F-8D7C-4FF96DD9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6191F8-6015-4355-95DD-CC7E6EDE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49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5F550B-4BAE-42DC-B378-9918F1A3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D533B0-8B9C-4036-8E3A-46AF6547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5AA1975-A74B-4912-B887-15E5D38C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0A799EB-E2BF-43F7-8BA2-6BA4F4B5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B9D9F1-1D9D-4572-A658-F98E2697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1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56594E-40C2-4238-9406-3B8D103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1F0149-AA59-415A-9936-3CF15B3DA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B8A4249-2B41-4BFD-BDB8-10C37CE0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FF1570-00E1-43B3-B886-857AEEBC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58E9CB0-D33A-4001-9DEB-B429294F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804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9CD66F-6F8A-4077-9F8B-B272D088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928856-DBFA-4D91-887B-1EB22B724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834CAA-2A46-4ED4-AAA1-F5B77013F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4FE69A-0BD4-4F00-B5B8-AD06E9D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66EDD59-7394-4B4F-858C-BEBEB1CB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18AB632-A6F4-42A9-935C-4CEE1A1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42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B359DF-5FA7-4C5E-BDA3-6E9446E1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7DB82C-A09B-4027-AC67-D14AC1D4E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D12C2E-B7AF-4FA8-B6ED-40E7D9684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5894DAC-48F6-40BB-BA30-DDE330CD7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FFA8DA-21F9-477D-AE8F-FB57B49E4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08AF299-4678-43E8-A6F1-F30DA192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515B324-9905-4664-BF23-9C6682B5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BEA6770-BCE7-4A07-8910-75803C46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367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2A1E5F-2E22-4AB0-A5BB-DB97BFA0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17B6FE1-997A-4A09-8D06-AB74ED34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115917C-0184-437C-BE1F-5464D337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7367008-13A4-4F19-AA1D-EF2D9AD2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29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77F46CF-138D-48AC-817C-BE0B32B5A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3A2CBDD-6D59-49E3-A88B-8B4C5E60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4F9119D-702E-4318-AB3D-ADDDB484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083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0468F8-4A3B-4CBC-A5F0-B5071023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7A7A5D-F958-40C3-AB36-0CF4ADE55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8BA989D-D3CA-4985-9465-24C8662EE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B79A7F-16C6-40EE-86D6-42488B77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045BD6-A7CE-46E6-85EC-8F9955A9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673B64C-6ED0-4215-8394-D87BC7C5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148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92D679-C923-4639-8456-C89C9163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2C9A892-9DBF-463F-A18F-A26B03C4A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5DACAD9-D9E6-41CC-BAC7-096A1AB45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041A967-C303-448A-85B7-18BE3994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CE61976-FB47-4B41-9C4F-146F2405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E11909D-19BC-46B6-9A70-B8FBC323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32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C4EED4C-E76E-4D79-85AD-683601BD9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2664AD9-A98A-48BD-B328-B9EC34C84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6797B1-28EB-4ED4-A0B3-8DC061613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A3D97-6BC2-499A-A676-8D0D4973EB63}" type="datetimeFigureOut">
              <a:rPr lang="el-GR" smtClean="0"/>
              <a:t>29/11/2020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69D7F0-7118-4C28-B94C-BF5CFC129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585839-ECB4-4CB4-B944-271C41EA1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D4BEA-5A09-46D6-B6BB-6ADFB51240D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148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5BC63C-9E59-4076-BD58-89AB70284A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ΚΡΑΝΙΟ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A9EE27F-938F-4352-93FA-6059CE60B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13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449B4-57B7-4038-B744-DA34973F66E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991247-E2D3-42C4-BDC3-97B760F7E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" y="562251"/>
            <a:ext cx="7800975" cy="6362700"/>
          </a:xfrm>
          <a:prstGeom prst="rect">
            <a:avLst/>
          </a:prstGeom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F93EEC82-224D-493F-AAAC-135A62F71B2C}"/>
              </a:ext>
            </a:extLst>
          </p:cNvPr>
          <p:cNvSpPr txBox="1">
            <a:spLocks/>
          </p:cNvSpPr>
          <p:nvPr/>
        </p:nvSpPr>
        <p:spPr>
          <a:xfrm>
            <a:off x="7418816" y="562251"/>
            <a:ext cx="4661452" cy="32328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Το μεγαλύτερο μέρος θόλου κρανίου.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Σύνδεση με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Μετωπιαίο οστό: </a:t>
            </a:r>
            <a:r>
              <a:rPr lang="el-GR" sz="2400" dirty="0">
                <a:highlight>
                  <a:srgbClr val="00FF00"/>
                </a:highlight>
              </a:rPr>
              <a:t>στεφανιαία ραφή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Κροταφικό οστό: </a:t>
            </a:r>
            <a:r>
              <a:rPr lang="el-GR" sz="2400" dirty="0" err="1">
                <a:highlight>
                  <a:srgbClr val="00FF00"/>
                </a:highlight>
              </a:rPr>
              <a:t>λεπιδοειδής</a:t>
            </a:r>
            <a:r>
              <a:rPr lang="el-GR" sz="2400" dirty="0">
                <a:highlight>
                  <a:srgbClr val="00FF00"/>
                </a:highlight>
              </a:rPr>
              <a:t> ραφή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Ινιακό οστό: </a:t>
            </a:r>
            <a:r>
              <a:rPr lang="el-GR" sz="2400" dirty="0" err="1">
                <a:highlight>
                  <a:srgbClr val="00FF00"/>
                </a:highlight>
              </a:rPr>
              <a:t>λαμδοειδής</a:t>
            </a:r>
            <a:r>
              <a:rPr lang="el-GR" sz="2400" dirty="0">
                <a:highlight>
                  <a:srgbClr val="00FF00"/>
                </a:highlight>
              </a:rPr>
              <a:t> ραφή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Βρεγματικό οστό: </a:t>
            </a:r>
            <a:r>
              <a:rPr lang="el-GR" sz="2400" dirty="0">
                <a:highlight>
                  <a:srgbClr val="00FF00"/>
                </a:highlight>
              </a:rPr>
              <a:t>οβελιαία ραφή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AE230430-59AF-448F-9E7A-06AD73694867}"/>
              </a:ext>
            </a:extLst>
          </p:cNvPr>
          <p:cNvSpPr txBox="1">
            <a:spLocks/>
          </p:cNvSpPr>
          <p:nvPr/>
        </p:nvSpPr>
        <p:spPr>
          <a:xfrm>
            <a:off x="1928192" y="0"/>
            <a:ext cx="5068956" cy="7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ΒΡΕΓΜΑΤΙΚΑ ΟΣΤΑ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5461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3D7972E-7C26-4C3B-9A07-CB6783E47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23" y="585499"/>
            <a:ext cx="8218812" cy="6147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299CD-23C6-494A-8159-606598E0063F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8533495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16248C-CC94-47A8-9BA2-50E7E06F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3" y="628028"/>
            <a:ext cx="5391150" cy="580072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98A6607-D02A-44F7-AE07-8A1318117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037" y="-741732"/>
            <a:ext cx="3105150" cy="354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63377-0BE8-4D2B-BB5C-71B862775758}"/>
              </a:ext>
            </a:extLst>
          </p:cNvPr>
          <p:cNvSpPr txBox="1"/>
          <p:nvPr/>
        </p:nvSpPr>
        <p:spPr>
          <a:xfrm>
            <a:off x="6808304" y="43732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C0DBF-8654-4B7D-8D3C-46E5C4010883}"/>
              </a:ext>
            </a:extLst>
          </p:cNvPr>
          <p:cNvSpPr txBox="1"/>
          <p:nvPr/>
        </p:nvSpPr>
        <p:spPr>
          <a:xfrm>
            <a:off x="5434840" y="432086"/>
            <a:ext cx="3625929" cy="48013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  <a:p>
            <a:pPr marL="342900" indent="-342900">
              <a:buAutoNum type="arabicPeriod"/>
            </a:pPr>
            <a:r>
              <a:rPr lang="el-GR" dirty="0"/>
              <a:t>Φύμα ΄τουρκικού εφιππίου</a:t>
            </a:r>
          </a:p>
          <a:p>
            <a:pPr marL="342900" indent="-342900">
              <a:buAutoNum type="arabicPeriod"/>
            </a:pPr>
            <a:r>
              <a:rPr lang="el-GR" dirty="0"/>
              <a:t>Οπτικός κανάλι</a:t>
            </a:r>
          </a:p>
          <a:p>
            <a:pPr marL="342900" indent="-342900">
              <a:buAutoNum type="arabicPeriod"/>
            </a:pPr>
            <a:r>
              <a:rPr lang="el-GR" dirty="0"/>
              <a:t>Πρόσθιες </a:t>
            </a:r>
            <a:r>
              <a:rPr lang="el-GR" dirty="0" err="1"/>
              <a:t>κλινοειδείς</a:t>
            </a:r>
            <a:r>
              <a:rPr lang="el-GR" dirty="0"/>
              <a:t> αποφύσεις</a:t>
            </a:r>
          </a:p>
          <a:p>
            <a:pPr marL="342900" indent="-342900">
              <a:buAutoNum type="arabicPeriod"/>
            </a:pPr>
            <a:r>
              <a:rPr lang="el-GR" dirty="0"/>
              <a:t>Βόθρος υπόφυσης</a:t>
            </a:r>
          </a:p>
          <a:p>
            <a:pPr marL="342900" indent="-342900">
              <a:buAutoNum type="arabicPeriod"/>
            </a:pPr>
            <a:r>
              <a:rPr lang="el-GR" dirty="0"/>
              <a:t>Οπίσθιες </a:t>
            </a:r>
            <a:r>
              <a:rPr lang="el-GR" dirty="0" err="1"/>
              <a:t>κλινοειδείς</a:t>
            </a:r>
            <a:r>
              <a:rPr lang="el-GR" dirty="0"/>
              <a:t> αποφύσεις</a:t>
            </a:r>
          </a:p>
          <a:p>
            <a:pPr marL="342900" indent="-342900">
              <a:buAutoNum type="arabicPeriod"/>
            </a:pPr>
            <a:r>
              <a:rPr lang="el-GR" dirty="0"/>
              <a:t>Ακανθώδες τρήμα</a:t>
            </a:r>
          </a:p>
          <a:p>
            <a:pPr marL="342900" indent="-342900">
              <a:buAutoNum type="arabicPeriod"/>
            </a:pPr>
            <a:r>
              <a:rPr lang="el-GR" dirty="0"/>
              <a:t>Καρωτιδικό τρήμα</a:t>
            </a:r>
            <a:endParaRPr lang="en-ID" dirty="0"/>
          </a:p>
          <a:p>
            <a:pPr marL="342900" indent="-342900">
              <a:buAutoNum type="arabicPeriod"/>
            </a:pPr>
            <a:r>
              <a:rPr lang="el-GR" dirty="0"/>
              <a:t>Έσω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Σιγμοειδής κόλπος</a:t>
            </a:r>
          </a:p>
          <a:p>
            <a:pPr marL="342900" indent="-342900">
              <a:buAutoNum type="arabicPeriod"/>
            </a:pPr>
            <a:r>
              <a:rPr lang="el-GR" dirty="0"/>
              <a:t>Έσω ινιακή ακρολοφία</a:t>
            </a:r>
          </a:p>
          <a:p>
            <a:pPr marL="342900" indent="-342900">
              <a:buAutoNum type="arabicPeriod"/>
            </a:pPr>
            <a:r>
              <a:rPr lang="el-GR" dirty="0"/>
              <a:t>Εγκάρσιος κόλπος</a:t>
            </a:r>
          </a:p>
          <a:p>
            <a:pPr marL="342900" indent="-342900">
              <a:buAutoNum type="arabicPeriod"/>
            </a:pPr>
            <a:r>
              <a:rPr lang="el-GR" dirty="0"/>
              <a:t>Έσω ινιακό όγκωμα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7B36C-77F8-4A54-B2D6-5ECA6F2A1027}"/>
              </a:ext>
            </a:extLst>
          </p:cNvPr>
          <p:cNvSpPr txBox="1"/>
          <p:nvPr/>
        </p:nvSpPr>
        <p:spPr>
          <a:xfrm>
            <a:off x="8089723" y="2746039"/>
            <a:ext cx="4102277" cy="42473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15Παρεγκεφαλιδικός βόθρος</a:t>
            </a:r>
          </a:p>
          <a:p>
            <a:r>
              <a:rPr lang="el-GR" dirty="0"/>
              <a:t>16. Μέιζον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Υπογλώσσιος πόρος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Σφαγιτιδικό</a:t>
            </a:r>
            <a:r>
              <a:rPr lang="el-GR" dirty="0"/>
              <a:t>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Λιθοειδής ακρολοφία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Ράχη τουρκικού εφιππίου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Ωοειδές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Στρογγυλό τρήμα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Μείζων πτέρυγα σφηνοειδούς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Υπερκόγχιο</a:t>
            </a:r>
            <a:r>
              <a:rPr lang="el-GR" dirty="0"/>
              <a:t> σχίσμα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Σφηνοειδής ακρολοφία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Ελάσσονα πτέρυγα σφηνοειδούς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 err="1"/>
              <a:t>Κογχική</a:t>
            </a:r>
            <a:r>
              <a:rPr lang="el-GR" dirty="0"/>
              <a:t> επιφάνεια μετωπιαίου οστού</a:t>
            </a:r>
          </a:p>
          <a:p>
            <a:pPr marL="342900" indent="-342900">
              <a:buFont typeface="+mj-lt"/>
              <a:buAutoNum type="arabicPeriod" startAt="17"/>
            </a:pPr>
            <a:r>
              <a:rPr lang="el-GR" dirty="0"/>
              <a:t>Μετωπιαία ακρολοφία</a:t>
            </a:r>
          </a:p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C6A5157-440D-4D35-A310-2A845FF86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733" y="4373217"/>
            <a:ext cx="1685925" cy="2676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3E8D19-602B-4724-B70C-804FD5514BF1}"/>
              </a:ext>
            </a:extLst>
          </p:cNvPr>
          <p:cNvSpPr txBox="1"/>
          <p:nvPr/>
        </p:nvSpPr>
        <p:spPr>
          <a:xfrm>
            <a:off x="0" y="6119336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2108498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353592-15BB-46A9-BC92-3218472A1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295400"/>
            <a:ext cx="840105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BD80BC-C959-4D4D-816C-ED9BE0FE570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0847979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9A42A5A-A99B-4213-B845-D66D1E59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7" y="1000125"/>
            <a:ext cx="8401050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D66A0-9603-4F5A-81DB-4478DCDB0C9E}"/>
              </a:ext>
            </a:extLst>
          </p:cNvPr>
          <p:cNvSpPr txBox="1"/>
          <p:nvPr/>
        </p:nvSpPr>
        <p:spPr>
          <a:xfrm>
            <a:off x="9151749" y="1278610"/>
            <a:ext cx="22733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Μίσχος υπόφυσης</a:t>
            </a:r>
          </a:p>
          <a:p>
            <a:pPr marL="342900" indent="-342900">
              <a:buAutoNum type="arabicPeriod"/>
            </a:pPr>
            <a:r>
              <a:rPr lang="el-GR" dirty="0"/>
              <a:t> διάφραγμα</a:t>
            </a:r>
          </a:p>
          <a:p>
            <a:pPr marL="342900" indent="-342900">
              <a:buAutoNum type="arabicPeriod"/>
            </a:pPr>
            <a:r>
              <a:rPr lang="el-GR" dirty="0"/>
              <a:t>ΙΙΙ</a:t>
            </a:r>
          </a:p>
          <a:p>
            <a:pPr marL="342900" indent="-342900">
              <a:buAutoNum type="arabicPeriod"/>
            </a:pPr>
            <a:r>
              <a:rPr lang="el-GR" dirty="0"/>
              <a:t>Ι</a:t>
            </a:r>
            <a:r>
              <a:rPr lang="en-ID" dirty="0"/>
              <a:t>V</a:t>
            </a:r>
          </a:p>
          <a:p>
            <a:pPr marL="342900" indent="-342900">
              <a:buAutoNum type="arabicPeriod"/>
            </a:pPr>
            <a:r>
              <a:rPr lang="en-ID" dirty="0"/>
              <a:t>…</a:t>
            </a:r>
          </a:p>
          <a:p>
            <a:pPr marL="342900" indent="-342900">
              <a:buAutoNum type="arabicPeriod"/>
            </a:pPr>
            <a:r>
              <a:rPr lang="en-ID" dirty="0"/>
              <a:t>VI</a:t>
            </a:r>
          </a:p>
          <a:p>
            <a:pPr marL="342900" indent="-342900">
              <a:buAutoNum type="arabicPeriod"/>
            </a:pPr>
            <a:r>
              <a:rPr lang="en-ID" dirty="0"/>
              <a:t>V2</a:t>
            </a:r>
          </a:p>
          <a:p>
            <a:pPr marL="342900" indent="-342900">
              <a:buAutoNum type="arabicPeriod"/>
            </a:pPr>
            <a:r>
              <a:rPr lang="en-ID" dirty="0"/>
              <a:t>V1</a:t>
            </a:r>
          </a:p>
          <a:p>
            <a:pPr marL="342900" indent="-342900">
              <a:buAutoNum type="arabicPeriod"/>
            </a:pPr>
            <a:r>
              <a:rPr lang="el-GR" dirty="0"/>
              <a:t>Έσω καρωτίδα</a:t>
            </a:r>
          </a:p>
          <a:p>
            <a:pPr marL="342900" indent="-342900">
              <a:buAutoNum type="arabicPeriod"/>
            </a:pPr>
            <a:r>
              <a:rPr lang="el-GR" dirty="0"/>
              <a:t>Υπόφυση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B16CF-8C16-49C2-857A-907132562DEA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77329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F29D40C-8967-4221-9F2D-8374C6A79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55" y="406937"/>
            <a:ext cx="9988480" cy="6173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F19F2-BB86-4F39-98F2-BC1A0030AAA2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1321928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46DC68-74F6-4DB4-9B8B-BA0ABC84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9" y="0"/>
            <a:ext cx="7026964" cy="67913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24BE1-C0CC-43D5-B6A3-6B4A7E6D5CE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80696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BB9C6667-7A6A-45A2-ADB4-BBF24DEB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17" y="931656"/>
            <a:ext cx="10515600" cy="1325563"/>
          </a:xfrm>
        </p:spPr>
        <p:txBody>
          <a:bodyPr/>
          <a:lstStyle/>
          <a:p>
            <a:r>
              <a:rPr lang="el-GR" dirty="0"/>
              <a:t>ΜΕΤΩΠΙΑΙΟ ΟΣΤΟ</a:t>
            </a:r>
          </a:p>
        </p:txBody>
      </p:sp>
    </p:spTree>
    <p:extLst>
      <p:ext uri="{BB962C8B-B14F-4D97-AF65-F5344CB8AC3E}">
        <p14:creationId xmlns:p14="http://schemas.microsoft.com/office/powerpoint/2010/main" val="78467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511C561-9912-4DAA-8CAD-E07AAA58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2" y="161925"/>
            <a:ext cx="10839450" cy="6534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C5932-3E50-4CE9-8EC6-3A523772272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83001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E485766-599A-4585-A113-AE3FA5DD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7" y="468333"/>
            <a:ext cx="10112066" cy="6377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098AD-3DB7-412F-AA27-278FAC0BA4D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717747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F2DFEBE-82E4-4B3E-8CC5-6E4EF13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489" y="133350"/>
            <a:ext cx="8953500" cy="6591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7B16D-DA4E-435E-9133-7E6AC0A574D2}"/>
              </a:ext>
            </a:extLst>
          </p:cNvPr>
          <p:cNvSpPr txBox="1"/>
          <p:nvPr/>
        </p:nvSpPr>
        <p:spPr>
          <a:xfrm>
            <a:off x="8734011" y="775252"/>
            <a:ext cx="2877198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 ΟΣΤΟ</a:t>
            </a:r>
          </a:p>
          <a:p>
            <a:r>
              <a:rPr lang="el-GR" dirty="0"/>
              <a:t>Μετωπιαίοι κόλποι</a:t>
            </a:r>
          </a:p>
          <a:p>
            <a:r>
              <a:rPr lang="el-GR" dirty="0"/>
              <a:t>Πρόσθιος κρανιακός βόθρος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F32F2D-8E46-404F-BD03-AA3A571AFD2B}"/>
              </a:ext>
            </a:extLst>
          </p:cNvPr>
          <p:cNvSpPr txBox="1"/>
          <p:nvPr/>
        </p:nvSpPr>
        <p:spPr>
          <a:xfrm>
            <a:off x="7763224" y="2584175"/>
            <a:ext cx="4486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Σύνδεση με βρεγματικά οστά και ρινικά οστά,</a:t>
            </a:r>
          </a:p>
          <a:p>
            <a:r>
              <a:rPr lang="el-GR" dirty="0"/>
              <a:t> σφηνοειδή και ηθμοειδές.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55B92-812B-4F92-9E18-E2B648969393}"/>
              </a:ext>
            </a:extLst>
          </p:cNvPr>
          <p:cNvSpPr txBox="1"/>
          <p:nvPr/>
        </p:nvSpPr>
        <p:spPr>
          <a:xfrm>
            <a:off x="8559348" y="269635"/>
            <a:ext cx="3051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Υπερκόγχιο</a:t>
            </a:r>
            <a:r>
              <a:rPr lang="el-GR" dirty="0"/>
              <a:t> νεύρο και αρτηρία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9D0B5-2F9B-45BA-9121-01A6734011D2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0356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B002EA-E16F-4EC6-9894-AC9D609C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ΙΝΙΑΚΟ ΟΣΤΟ</a:t>
            </a:r>
          </a:p>
        </p:txBody>
      </p:sp>
    </p:spTree>
    <p:extLst>
      <p:ext uri="{BB962C8B-B14F-4D97-AF65-F5344CB8AC3E}">
        <p14:creationId xmlns:p14="http://schemas.microsoft.com/office/powerpoint/2010/main" val="235777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2860AE-CF46-4D84-8CE4-25AD08D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543" y="352425"/>
            <a:ext cx="9163050" cy="6153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BEAFF-4DB4-4C13-AC30-8ABBE7EBE7FC}"/>
              </a:ext>
            </a:extLst>
          </p:cNvPr>
          <p:cNvSpPr txBox="1"/>
          <p:nvPr/>
        </p:nvSpPr>
        <p:spPr>
          <a:xfrm flipH="1">
            <a:off x="9458075" y="745435"/>
            <a:ext cx="2558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ΙΝΙΑΚΟ ΟΣΤΟ</a:t>
            </a:r>
          </a:p>
          <a:p>
            <a:r>
              <a:rPr lang="el-GR" dirty="0"/>
              <a:t>Σύνδεση με βρεγματικά οστά (</a:t>
            </a:r>
            <a:r>
              <a:rPr lang="el-GR" dirty="0" err="1"/>
              <a:t>λαμδοειδής</a:t>
            </a:r>
            <a:r>
              <a:rPr lang="el-GR" dirty="0"/>
              <a:t> ραφή) και κροταφικά οστά (</a:t>
            </a:r>
            <a:r>
              <a:rPr lang="el-GR" dirty="0" err="1"/>
              <a:t>ινιομαστειδείς</a:t>
            </a:r>
            <a:r>
              <a:rPr lang="el-GR" dirty="0"/>
              <a:t> ραφές)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E5DBE-26D0-4844-A071-78CD37341EB4}"/>
              </a:ext>
            </a:extLst>
          </p:cNvPr>
          <p:cNvSpPr txBox="1"/>
          <p:nvPr/>
        </p:nvSpPr>
        <p:spPr>
          <a:xfrm>
            <a:off x="6593998" y="6112565"/>
            <a:ext cx="356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Αυχενικός σύνδεσμος </a:t>
            </a:r>
          </a:p>
          <a:p>
            <a:r>
              <a:rPr lang="el-GR" dirty="0" err="1"/>
              <a:t>προσφύεται</a:t>
            </a:r>
            <a:r>
              <a:rPr lang="el-GR" dirty="0"/>
              <a:t> </a:t>
            </a:r>
            <a:r>
              <a:rPr lang="el-GR" dirty="0">
                <a:solidFill>
                  <a:srgbClr val="00B050"/>
                </a:solidFill>
              </a:rPr>
              <a:t>στην ινιακή ακρολοφία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FA170-9015-46B2-81E8-3FEAAE31DCE9}"/>
              </a:ext>
            </a:extLst>
          </p:cNvPr>
          <p:cNvSpPr txBox="1"/>
          <p:nvPr/>
        </p:nvSpPr>
        <p:spPr>
          <a:xfrm>
            <a:off x="9047507" y="4253501"/>
            <a:ext cx="1968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u="sng" dirty="0">
                <a:solidFill>
                  <a:srgbClr val="00B050"/>
                </a:solidFill>
              </a:rPr>
              <a:t>Αυχενικές γραμμές</a:t>
            </a:r>
          </a:p>
          <a:p>
            <a:r>
              <a:rPr lang="el-GR" dirty="0"/>
              <a:t> </a:t>
            </a:r>
            <a:r>
              <a:rPr lang="el-GR" dirty="0" err="1"/>
              <a:t>προσφύονται</a:t>
            </a:r>
            <a:r>
              <a:rPr lang="el-GR" dirty="0"/>
              <a:t> μυς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055A4-0DC7-415E-B26C-70DDB3BD0D51}"/>
              </a:ext>
            </a:extLst>
          </p:cNvPr>
          <p:cNvSpPr txBox="1"/>
          <p:nvPr/>
        </p:nvSpPr>
        <p:spPr>
          <a:xfrm>
            <a:off x="9544692" y="2991555"/>
            <a:ext cx="21798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Υπογλώσσιος πόρος?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70B13-CC9B-4D2F-A620-88CB4FCEAB3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728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38CF83-8E07-400B-828A-1E7E40EC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90487"/>
            <a:ext cx="11630025" cy="6677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72B35-34F4-488D-BDF0-3276C2E2AAD3}"/>
              </a:ext>
            </a:extLst>
          </p:cNvPr>
          <p:cNvSpPr txBox="1"/>
          <p:nvPr/>
        </p:nvSpPr>
        <p:spPr>
          <a:xfrm flipH="1">
            <a:off x="8143275" y="5973836"/>
            <a:ext cx="21798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Κρύβεται από ινιακούς κονδύλους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8F28C-13AC-410E-83C8-BD7F8D00DD7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90346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3146EC-998F-4229-8B40-8ED9C893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5" y="171243"/>
            <a:ext cx="7896225" cy="627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4586CF-5659-4707-9763-3AB7F44D43A5}"/>
              </a:ext>
            </a:extLst>
          </p:cNvPr>
          <p:cNvSpPr txBox="1"/>
          <p:nvPr/>
        </p:nvSpPr>
        <p:spPr>
          <a:xfrm>
            <a:off x="8120270" y="685801"/>
            <a:ext cx="380803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Έκτοπα οστά του </a:t>
            </a:r>
            <a:r>
              <a:rPr lang="en-ID" dirty="0"/>
              <a:t>Worm</a:t>
            </a:r>
            <a:endParaRPr lang="el-GR" dirty="0"/>
          </a:p>
          <a:p>
            <a:r>
              <a:rPr lang="el-GR" dirty="0"/>
              <a:t>Μεταξύ των ραφών</a:t>
            </a:r>
          </a:p>
          <a:p>
            <a:r>
              <a:rPr lang="el-GR" dirty="0"/>
              <a:t>Ανομοιογένεια στο σχήμα και μέγεθος</a:t>
            </a:r>
          </a:p>
          <a:p>
            <a:r>
              <a:rPr lang="el-GR" dirty="0"/>
              <a:t>Άγνωστη λειτουργία τους </a:t>
            </a:r>
          </a:p>
          <a:p>
            <a:r>
              <a:rPr lang="el-GR" dirty="0"/>
              <a:t>όχι σε όλους τους ανθρώπους.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9EE2B-AADC-4068-98C1-3CEF78B9C6C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16468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41F5BC-2CD1-43C1-B344-CA598D42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ΚΡΟΤΑΦΙΚΟ ΟΣΤΟ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DE3708-D247-44AC-ACED-EA2A0413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1671637"/>
            <a:ext cx="6852202" cy="4682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64839-986B-4653-A307-B15CE7F7175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65398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NIOSYNOSTOSIS CRANIO SYNOSTOSIS">
            <a:extLst>
              <a:ext uri="{FF2B5EF4-FFF2-40B4-BE49-F238E27FC236}">
                <a16:creationId xmlns:a16="http://schemas.microsoft.com/office/drawing/2014/main" id="{9DBB3D21-2EA4-4E85-8F6C-B7F253E5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3" y="317846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aniosynostosis - American Family Physician">
            <a:extLst>
              <a:ext uri="{FF2B5EF4-FFF2-40B4-BE49-F238E27FC236}">
                <a16:creationId xmlns:a16="http://schemas.microsoft.com/office/drawing/2014/main" id="{209CF613-D833-4D09-9C53-D0C25A66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20" y="689320"/>
            <a:ext cx="4971146" cy="51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4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EA53463-2474-4386-8023-26AEF6D6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647700"/>
            <a:ext cx="6086475" cy="556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8075A-9852-4062-8653-1BB4761F9F2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7600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E7063A-586B-42FE-B289-E247E018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1" y="89452"/>
            <a:ext cx="6391275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85E57-9D9A-4A6E-B054-D719F3C45216}"/>
              </a:ext>
            </a:extLst>
          </p:cNvPr>
          <p:cNvSpPr txBox="1"/>
          <p:nvPr/>
        </p:nvSpPr>
        <p:spPr>
          <a:xfrm>
            <a:off x="5993295" y="576470"/>
            <a:ext cx="5152757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00FF00"/>
                </a:highlight>
              </a:rPr>
              <a:t>Λεπιδοειδής</a:t>
            </a:r>
            <a:r>
              <a:rPr lang="el-GR" dirty="0"/>
              <a:t> μοίρα: επίπεδη, σύνδεση </a:t>
            </a:r>
          </a:p>
          <a:p>
            <a:r>
              <a:rPr lang="el-GR" dirty="0"/>
              <a:t>με βρεγματικό οστό μέσω </a:t>
            </a:r>
            <a:r>
              <a:rPr lang="el-GR" dirty="0" err="1"/>
              <a:t>λεπιδοειδούς</a:t>
            </a:r>
            <a:r>
              <a:rPr lang="el-GR" dirty="0"/>
              <a:t> ραφής.</a:t>
            </a:r>
          </a:p>
          <a:p>
            <a:r>
              <a:rPr lang="el-GR" dirty="0">
                <a:solidFill>
                  <a:srgbClr val="0070C0"/>
                </a:solidFill>
              </a:rPr>
              <a:t>Ζυγωματική απόφυση</a:t>
            </a:r>
            <a:r>
              <a:rPr lang="el-GR" dirty="0"/>
              <a:t>: σύνδεση με ζυγωματικό οστό</a:t>
            </a:r>
          </a:p>
          <a:p>
            <a:r>
              <a:rPr lang="el-GR" dirty="0"/>
              <a:t>—ζυγωματικό τόξο.</a:t>
            </a:r>
          </a:p>
          <a:p>
            <a:r>
              <a:rPr lang="el-GR" dirty="0">
                <a:solidFill>
                  <a:srgbClr val="0070C0"/>
                </a:solidFill>
              </a:rPr>
              <a:t>Κροταφική </a:t>
            </a:r>
            <a:r>
              <a:rPr lang="el-GR" dirty="0" err="1">
                <a:solidFill>
                  <a:srgbClr val="0070C0"/>
                </a:solidFill>
              </a:rPr>
              <a:t>γλήνη</a:t>
            </a:r>
            <a:r>
              <a:rPr lang="el-GR" dirty="0"/>
              <a:t>: άρθρωση με κάτω γνάθο.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79EC6-9A38-4CB3-ADF5-219515110943}"/>
              </a:ext>
            </a:extLst>
          </p:cNvPr>
          <p:cNvSpPr txBox="1"/>
          <p:nvPr/>
        </p:nvSpPr>
        <p:spPr>
          <a:xfrm>
            <a:off x="6558376" y="2356150"/>
            <a:ext cx="495744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Τυμπανική μοίρα</a:t>
            </a:r>
            <a:r>
              <a:rPr lang="el-GR" dirty="0"/>
              <a:t>: περιβάλλει έξω ακουστικό πόρο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AF5D9-5D06-40DF-BED5-E69270F35C22}"/>
              </a:ext>
            </a:extLst>
          </p:cNvPr>
          <p:cNvSpPr txBox="1"/>
          <p:nvPr/>
        </p:nvSpPr>
        <p:spPr>
          <a:xfrm>
            <a:off x="7055722" y="3429000"/>
            <a:ext cx="51362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Λιθοειδής μοίρα</a:t>
            </a:r>
            <a:r>
              <a:rPr lang="el-GR" dirty="0"/>
              <a:t>: συμμετέχει στη βάση του κρανίου,</a:t>
            </a:r>
          </a:p>
          <a:p>
            <a:r>
              <a:rPr lang="el-GR" dirty="0"/>
              <a:t>Σφήνα ανάμεσα στο ινιακό και σφηνοειδές.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1AF0D-BB64-4F52-B375-5D0910B35FFB}"/>
              </a:ext>
            </a:extLst>
          </p:cNvPr>
          <p:cNvSpPr txBox="1"/>
          <p:nvPr/>
        </p:nvSpPr>
        <p:spPr>
          <a:xfrm>
            <a:off x="7055722" y="4661452"/>
            <a:ext cx="49419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70C0"/>
                </a:solidFill>
              </a:rPr>
              <a:t>Βελονοειδής απόφυση</a:t>
            </a:r>
            <a:r>
              <a:rPr lang="el-GR" dirty="0"/>
              <a:t>: πρόσφυση μυών φάρυγγα</a:t>
            </a:r>
          </a:p>
          <a:p>
            <a:r>
              <a:rPr lang="el-GR" dirty="0"/>
              <a:t> και γλώσσας, και συνδέσμου που συγκρατεί </a:t>
            </a:r>
          </a:p>
          <a:p>
            <a:r>
              <a:rPr lang="el-GR" dirty="0"/>
              <a:t>υοειδές οστό στο κρανίο.</a:t>
            </a:r>
          </a:p>
          <a:p>
            <a:r>
              <a:rPr lang="el-GR" dirty="0">
                <a:solidFill>
                  <a:srgbClr val="0070C0"/>
                </a:solidFill>
              </a:rPr>
              <a:t>Μαστοειδής απόφυση</a:t>
            </a:r>
            <a:r>
              <a:rPr lang="el-GR" dirty="0"/>
              <a:t>: </a:t>
            </a:r>
            <a:r>
              <a:rPr lang="el-GR" dirty="0" err="1"/>
              <a:t>ψηλαφάται</a:t>
            </a:r>
            <a:r>
              <a:rPr lang="el-GR" dirty="0"/>
              <a:t> ως όγκωμα </a:t>
            </a:r>
          </a:p>
          <a:p>
            <a:r>
              <a:rPr lang="el-GR" dirty="0"/>
              <a:t>πίσω από το αυτί. Αεροφόρες κοιλότητες.</a:t>
            </a:r>
          </a:p>
          <a:p>
            <a:r>
              <a:rPr lang="el-GR" dirty="0" err="1">
                <a:solidFill>
                  <a:srgbClr val="FF0000"/>
                </a:solidFill>
              </a:rPr>
              <a:t>Βελονομαστοειδές</a:t>
            </a:r>
            <a:r>
              <a:rPr lang="el-GR" dirty="0">
                <a:solidFill>
                  <a:srgbClr val="FF0000"/>
                </a:solidFill>
              </a:rPr>
              <a:t> τρήμα</a:t>
            </a:r>
            <a:r>
              <a:rPr lang="el-GR" dirty="0"/>
              <a:t>: ανάμεσα!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3F3F8-BF05-4E7E-998B-2CD0E596E38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789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E4B470-CF00-437F-87D9-AFB6F0BC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3" y="354202"/>
            <a:ext cx="9811370" cy="5142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E2785A-1C34-4350-9AD7-47C7812ACD95}"/>
              </a:ext>
            </a:extLst>
          </p:cNvPr>
          <p:cNvSpPr txBox="1"/>
          <p:nvPr/>
        </p:nvSpPr>
        <p:spPr>
          <a:xfrm>
            <a:off x="1252331" y="5738855"/>
            <a:ext cx="537706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Η οπίσθια επιφάνεια λιθοειδούς μοίρας ανήκει στον οπίσθιο κρανιακό βόθρο, και η πρόσθια στο μέσο κρανιακό βόθρο.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519C7-FC4E-4088-B1B3-B1A20523CB6C}"/>
              </a:ext>
            </a:extLst>
          </p:cNvPr>
          <p:cNvSpPr txBox="1"/>
          <p:nvPr/>
        </p:nvSpPr>
        <p:spPr>
          <a:xfrm>
            <a:off x="10043053" y="715330"/>
            <a:ext cx="185377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Λιθοειδής μοίρα, </a:t>
            </a:r>
          </a:p>
          <a:p>
            <a:r>
              <a:rPr lang="el-GR" dirty="0"/>
              <a:t>έσω επιφάνεια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E8F05-EAA3-436F-A6F2-718ACE014909}"/>
              </a:ext>
            </a:extLst>
          </p:cNvPr>
          <p:cNvSpPr txBox="1"/>
          <p:nvPr/>
        </p:nvSpPr>
        <p:spPr>
          <a:xfrm>
            <a:off x="10043053" y="1977887"/>
            <a:ext cx="191744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Κοιλότητες μέσου </a:t>
            </a:r>
          </a:p>
          <a:p>
            <a:r>
              <a:rPr lang="el-GR" dirty="0"/>
              <a:t>και έσω </a:t>
            </a:r>
            <a:r>
              <a:rPr lang="el-GR" dirty="0" err="1"/>
              <a:t>ωτός</a:t>
            </a:r>
            <a:r>
              <a:rPr lang="el-GR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ABAD0-F5EE-489B-9F3F-3683A241D060}"/>
              </a:ext>
            </a:extLst>
          </p:cNvPr>
          <p:cNvSpPr txBox="1"/>
          <p:nvPr/>
        </p:nvSpPr>
        <p:spPr>
          <a:xfrm>
            <a:off x="6812836" y="5103674"/>
            <a:ext cx="5147481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Τρήματα</a:t>
            </a:r>
          </a:p>
          <a:p>
            <a:r>
              <a:rPr lang="el-GR" dirty="0" err="1"/>
              <a:t>Σφαγιτιδικό</a:t>
            </a:r>
            <a:r>
              <a:rPr lang="el-GR" dirty="0"/>
              <a:t>: </a:t>
            </a:r>
            <a:r>
              <a:rPr lang="el-GR" i="1" dirty="0"/>
              <a:t>ΙΧ, Χ, ΧΙ, </a:t>
            </a:r>
            <a:r>
              <a:rPr lang="el-GR" i="1" dirty="0" err="1"/>
              <a:t>Σφαγίτιδα</a:t>
            </a:r>
            <a:endParaRPr lang="el-GR" i="1" dirty="0"/>
          </a:p>
          <a:p>
            <a:r>
              <a:rPr lang="el-GR" i="1" dirty="0" err="1"/>
              <a:t>Πρ</a:t>
            </a:r>
            <a:r>
              <a:rPr lang="el-GR" i="1" dirty="0"/>
              <a:t>. ρηγματώδες:--</a:t>
            </a:r>
          </a:p>
          <a:p>
            <a:r>
              <a:rPr lang="el-GR" i="1" dirty="0"/>
              <a:t>Καρωτιδικός σωλήνας: καρωτίδα</a:t>
            </a:r>
          </a:p>
          <a:p>
            <a:r>
              <a:rPr lang="el-GR" i="1" dirty="0"/>
              <a:t>Έσω </a:t>
            </a:r>
            <a:r>
              <a:rPr lang="el-GR" i="1" dirty="0" err="1"/>
              <a:t>ακ</a:t>
            </a:r>
            <a:r>
              <a:rPr lang="el-GR" i="1" dirty="0"/>
              <a:t>. Πόρος: </a:t>
            </a:r>
            <a:r>
              <a:rPr lang="en-ID" i="1" dirty="0"/>
              <a:t>VII, VIII</a:t>
            </a:r>
          </a:p>
          <a:p>
            <a:r>
              <a:rPr lang="el-GR" i="1" dirty="0" err="1"/>
              <a:t>Βελονομαστοειδές</a:t>
            </a:r>
            <a:r>
              <a:rPr lang="el-GR" i="1" dirty="0"/>
              <a:t> τρήμα: κλάδος </a:t>
            </a:r>
            <a:r>
              <a:rPr lang="en-US" i="1" dirty="0"/>
              <a:t>VII.</a:t>
            </a:r>
            <a:endParaRPr lang="el-GR" i="1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30C7F-997A-47B9-BD76-1F4B2128F1FC}"/>
              </a:ext>
            </a:extLst>
          </p:cNvPr>
          <p:cNvSpPr txBox="1"/>
          <p:nvPr/>
        </p:nvSpPr>
        <p:spPr>
          <a:xfrm>
            <a:off x="0" y="6200520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83956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9842AA8-FE9D-4C93-8F54-207992A9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457200"/>
            <a:ext cx="923925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A9DB6-B25B-4BE3-9B9C-63BBD537A72B}"/>
              </a:ext>
            </a:extLst>
          </p:cNvPr>
          <p:cNvSpPr txBox="1"/>
          <p:nvPr/>
        </p:nvSpPr>
        <p:spPr>
          <a:xfrm>
            <a:off x="7190505" y="225616"/>
            <a:ext cx="5147481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Τρήματα</a:t>
            </a:r>
          </a:p>
          <a:p>
            <a:r>
              <a:rPr lang="el-GR" dirty="0" err="1"/>
              <a:t>Σφαγιτιδικό</a:t>
            </a:r>
            <a:r>
              <a:rPr lang="el-GR" dirty="0"/>
              <a:t>: </a:t>
            </a:r>
            <a:r>
              <a:rPr lang="el-GR" i="1" dirty="0"/>
              <a:t>ΙΧ, Χ, ΧΙ, </a:t>
            </a:r>
            <a:r>
              <a:rPr lang="el-GR" i="1" dirty="0" err="1"/>
              <a:t>Σφαγίτιδα</a:t>
            </a:r>
            <a:endParaRPr lang="el-GR" i="1" dirty="0"/>
          </a:p>
          <a:p>
            <a:r>
              <a:rPr lang="el-GR" i="1" dirty="0" err="1"/>
              <a:t>Πρ</a:t>
            </a:r>
            <a:r>
              <a:rPr lang="el-GR" i="1" dirty="0"/>
              <a:t>. ρηγματώδες:--</a:t>
            </a:r>
          </a:p>
          <a:p>
            <a:r>
              <a:rPr lang="el-GR" i="1" dirty="0"/>
              <a:t>Καρωτιδικός σωλήνας: καρωτίδα</a:t>
            </a:r>
          </a:p>
          <a:p>
            <a:r>
              <a:rPr lang="el-GR" i="1" dirty="0"/>
              <a:t>Έσω </a:t>
            </a:r>
            <a:r>
              <a:rPr lang="el-GR" i="1" dirty="0" err="1"/>
              <a:t>ακ</a:t>
            </a:r>
            <a:r>
              <a:rPr lang="el-GR" i="1" dirty="0"/>
              <a:t>. Πόρος: </a:t>
            </a:r>
            <a:r>
              <a:rPr lang="en-ID" i="1" dirty="0"/>
              <a:t>VII, VIII</a:t>
            </a:r>
          </a:p>
          <a:p>
            <a:r>
              <a:rPr lang="el-GR" i="1" dirty="0" err="1"/>
              <a:t>Βελονομαστοειδές</a:t>
            </a:r>
            <a:r>
              <a:rPr lang="el-GR" i="1" dirty="0"/>
              <a:t> τρήμα: κλάδος </a:t>
            </a:r>
            <a:r>
              <a:rPr lang="en-US" i="1" dirty="0"/>
              <a:t>VII.</a:t>
            </a:r>
            <a:endParaRPr lang="el-GR" i="1" dirty="0"/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AF338-5CD1-41CA-A66C-01A6C3C29B4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67363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04F942-8B08-45C3-8AF0-DD0F9D32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ΣΦΗΝΟΕΙΔΕΣ ΟΣΤΟ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652329-9360-4305-9899-2FBFC6D9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ΣΩΜΑ</a:t>
            </a:r>
          </a:p>
          <a:p>
            <a:pPr marL="0" indent="0">
              <a:buNone/>
            </a:pPr>
            <a:r>
              <a:rPr lang="el-GR" dirty="0"/>
              <a:t>ΑΠΟΦΥΣΕΙΣ</a:t>
            </a:r>
          </a:p>
          <a:p>
            <a:pPr marL="0" indent="0">
              <a:buNone/>
            </a:pPr>
            <a:r>
              <a:rPr lang="el-GR" dirty="0"/>
              <a:t>ΟΠΕΣ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338AA5-B5BC-4893-A2CD-90030F8F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529587"/>
            <a:ext cx="5505480" cy="7917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44AE5-96A8-4DE4-BAF3-451F014CC174}"/>
              </a:ext>
            </a:extLst>
          </p:cNvPr>
          <p:cNvSpPr txBox="1"/>
          <p:nvPr/>
        </p:nvSpPr>
        <p:spPr>
          <a:xfrm>
            <a:off x="89784" y="6176963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2631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9167E3-DDF5-45ED-8F75-EDC26F7F96FC}"/>
              </a:ext>
            </a:extLst>
          </p:cNvPr>
          <p:cNvSpPr txBox="1"/>
          <p:nvPr/>
        </p:nvSpPr>
        <p:spPr>
          <a:xfrm flipH="1">
            <a:off x="552614" y="4830418"/>
            <a:ext cx="2717360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Κεντρικό σώμα</a:t>
            </a:r>
          </a:p>
          <a:p>
            <a:r>
              <a:rPr lang="el-GR" dirty="0">
                <a:solidFill>
                  <a:srgbClr val="00B050"/>
                </a:solidFill>
              </a:rPr>
              <a:t>3 ζεύγη αποφύσεων</a:t>
            </a:r>
          </a:p>
          <a:p>
            <a:r>
              <a:rPr lang="el-GR" dirty="0"/>
              <a:t>Ελάσσονες πτέρυγες</a:t>
            </a:r>
          </a:p>
          <a:p>
            <a:r>
              <a:rPr lang="el-GR" dirty="0"/>
              <a:t>Μείζονες πτέρυγες,</a:t>
            </a:r>
          </a:p>
          <a:p>
            <a:r>
              <a:rPr lang="el-GR" dirty="0"/>
              <a:t>Πτερυγοειδείς αποφύσεις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49CB0-B9A9-40C4-8CD0-1C7E789D5F1A}"/>
              </a:ext>
            </a:extLst>
          </p:cNvPr>
          <p:cNvSpPr txBox="1"/>
          <p:nvPr/>
        </p:nvSpPr>
        <p:spPr>
          <a:xfrm>
            <a:off x="3269974" y="4354717"/>
            <a:ext cx="1020458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B050"/>
                </a:solidFill>
              </a:rPr>
              <a:t>Μείζονες πτέρυγες: </a:t>
            </a:r>
            <a:r>
              <a:rPr lang="el-GR" dirty="0"/>
              <a:t>προς τα </a:t>
            </a:r>
            <a:r>
              <a:rPr lang="el-GR" u="sng" dirty="0"/>
              <a:t>πλάγια</a:t>
            </a:r>
            <a:r>
              <a:rPr lang="el-GR" dirty="0"/>
              <a:t>, τμήμα μέσου κρανιακού βόθρου,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/>
              <a:t>Πλάγιο τμήμα εγκεφαλικού κρανίου, μπροστά από </a:t>
            </a:r>
            <a:r>
              <a:rPr lang="el-GR" dirty="0" err="1"/>
              <a:t>λεπιδοειδή</a:t>
            </a:r>
            <a:r>
              <a:rPr lang="el-GR" dirty="0"/>
              <a:t> μοίρα κροταφικού οστού.</a:t>
            </a:r>
          </a:p>
          <a:p>
            <a:r>
              <a:rPr lang="el-GR" dirty="0">
                <a:solidFill>
                  <a:srgbClr val="00B050"/>
                </a:solidFill>
              </a:rPr>
              <a:t>Ελάσσονες πτέρυγες</a:t>
            </a:r>
            <a:r>
              <a:rPr lang="el-GR" dirty="0"/>
              <a:t>: προς τα έσω, κερατοειδείς, τμήμα πρόσθιου κρανιακού βόθρου,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>
                <a:solidFill>
                  <a:srgbClr val="00B050"/>
                </a:solidFill>
              </a:rPr>
              <a:t>Πτερυγοειδείς αποφύσεις (έσω και έξω πέταλα)</a:t>
            </a:r>
            <a:r>
              <a:rPr lang="el-GR" dirty="0"/>
              <a:t>: Φέρονται προς τα </a:t>
            </a:r>
            <a:r>
              <a:rPr lang="el-GR" u="sng" dirty="0"/>
              <a:t>κάτω</a:t>
            </a:r>
            <a:r>
              <a:rPr lang="el-GR" dirty="0"/>
              <a:t>, </a:t>
            </a:r>
          </a:p>
          <a:p>
            <a:r>
              <a:rPr lang="el-GR" dirty="0"/>
              <a:t>πρόσφυση πτερυγοειδών μυών.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A8B55B-78FE-42AB-81FF-0CBAFBCC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0963"/>
            <a:ext cx="6019800" cy="378142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A792DA-B5D2-4E7D-BEB9-CBBF06434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6" y="140462"/>
            <a:ext cx="6124575" cy="4162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16C637-F545-472B-9247-BAFD92C5444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11783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DE0830-12F3-48E4-BE61-3BDA81F4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290512"/>
            <a:ext cx="8648700" cy="6276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70D86-1712-4A4E-8CB5-FD74DFB3E6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18758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64E3A3-F8EA-4F81-B045-37653E7C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76" y="-1"/>
            <a:ext cx="10616098" cy="6728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1D0EE-E34E-4F52-8EE0-E84A9551E51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30763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CB28-48DE-4196-8F59-6211E3529959}"/>
              </a:ext>
            </a:extLst>
          </p:cNvPr>
          <p:cNvSpPr txBox="1"/>
          <p:nvPr/>
        </p:nvSpPr>
        <p:spPr>
          <a:xfrm flipH="1">
            <a:off x="9315450" y="432730"/>
            <a:ext cx="20176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Σχήμα νυχτερίδας.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96096-AD7E-4D9F-908B-A5B838ED0419}"/>
              </a:ext>
            </a:extLst>
          </p:cNvPr>
          <p:cNvSpPr txBox="1"/>
          <p:nvPr/>
        </p:nvSpPr>
        <p:spPr>
          <a:xfrm>
            <a:off x="546652" y="4661659"/>
            <a:ext cx="885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Άνω επιφάνεια σώματος φέρει έπαρμα, το </a:t>
            </a:r>
            <a:r>
              <a:rPr lang="el-GR" dirty="0">
                <a:solidFill>
                  <a:srgbClr val="FF0000"/>
                </a:solidFill>
              </a:rPr>
              <a:t>τουρκικό εφίππιο (σέλα) ή υποφυσιακός βόθρος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58659D0-74C0-4B51-A687-7416C0E48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6" y="-129416"/>
            <a:ext cx="6438900" cy="479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A2D1D-08A3-400C-B047-6E3228549BEC}"/>
              </a:ext>
            </a:extLst>
          </p:cNvPr>
          <p:cNvSpPr txBox="1"/>
          <p:nvPr/>
        </p:nvSpPr>
        <p:spPr>
          <a:xfrm>
            <a:off x="7215808" y="1716198"/>
            <a:ext cx="4523290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ΟΠΕΣ</a:t>
            </a:r>
          </a:p>
          <a:p>
            <a:pPr marL="342900" indent="-342900">
              <a:buAutoNum type="arabicPeriod"/>
            </a:pPr>
            <a:r>
              <a:rPr lang="el-GR" dirty="0"/>
              <a:t>Οπτικό τρήμα (πόρος) ΙΙ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σχίσμα: </a:t>
            </a:r>
            <a:r>
              <a:rPr lang="en-ID" dirty="0"/>
              <a:t>III, IV, VI, V1</a:t>
            </a:r>
          </a:p>
          <a:p>
            <a:pPr marL="342900" indent="-342900">
              <a:buFontTx/>
              <a:buAutoNum type="arabicPeriod"/>
            </a:pPr>
            <a:r>
              <a:rPr lang="el-GR" dirty="0" err="1"/>
              <a:t>Στρογγύλο</a:t>
            </a:r>
            <a:r>
              <a:rPr lang="el-GR" dirty="0"/>
              <a:t> τρήμα: </a:t>
            </a:r>
            <a:r>
              <a:rPr lang="en-ID" dirty="0"/>
              <a:t>V</a:t>
            </a:r>
            <a:r>
              <a:rPr lang="el-GR" dirty="0"/>
              <a:t>2</a:t>
            </a:r>
            <a:endParaRPr lang="en-ID" dirty="0"/>
          </a:p>
          <a:p>
            <a:pPr marL="342900" indent="-342900">
              <a:buFontTx/>
              <a:buAutoNum type="arabicPeriod"/>
            </a:pPr>
            <a:r>
              <a:rPr lang="el-GR" dirty="0"/>
              <a:t>Ωοειδές τρήμα: </a:t>
            </a:r>
            <a:r>
              <a:rPr lang="en-ID" dirty="0"/>
              <a:t>V</a:t>
            </a:r>
            <a:r>
              <a:rPr lang="el-GR" dirty="0"/>
              <a:t>3</a:t>
            </a:r>
          </a:p>
          <a:p>
            <a:pPr marL="342900" indent="-342900">
              <a:buFontTx/>
              <a:buAutoNum type="arabicPeriod"/>
            </a:pPr>
            <a:r>
              <a:rPr lang="el-GR" dirty="0" err="1"/>
              <a:t>Ακανθικκό</a:t>
            </a:r>
            <a:r>
              <a:rPr lang="el-GR" dirty="0"/>
              <a:t> τρήμα: μέση μηνιγγική αρτηρία</a:t>
            </a:r>
            <a:endParaRPr lang="en-ID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4DC10-EF31-4AAC-BC47-BA1B0C37C5FD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579140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32B8A8-850E-405D-94D8-09F928BB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9" y="337723"/>
            <a:ext cx="9124950" cy="5705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04F1C-4818-44E5-A0AB-1E812507057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77136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952297-C1AD-4480-AC3D-E672A13C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" y="60331"/>
            <a:ext cx="7551338" cy="6797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273B71-AF88-4799-AE1F-8EE1B6D56A5C}"/>
              </a:ext>
            </a:extLst>
          </p:cNvPr>
          <p:cNvSpPr txBox="1"/>
          <p:nvPr/>
        </p:nvSpPr>
        <p:spPr>
          <a:xfrm>
            <a:off x="6481171" y="496957"/>
            <a:ext cx="559909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Εγκεφαλικό κρανίο</a:t>
            </a:r>
            <a:r>
              <a:rPr lang="el-GR" dirty="0"/>
              <a:t>: Εγκέφαλος /</a:t>
            </a:r>
          </a:p>
          <a:p>
            <a:r>
              <a:rPr lang="el-GR" dirty="0"/>
              <a:t>		 μυς κεφαλής τραχήλου</a:t>
            </a:r>
          </a:p>
          <a:p>
            <a:endParaRPr lang="el-GR" dirty="0"/>
          </a:p>
          <a:p>
            <a:r>
              <a:rPr lang="el-GR" dirty="0"/>
              <a:t>Πλατιά οστά – ραφές (4)</a:t>
            </a:r>
          </a:p>
          <a:p>
            <a:r>
              <a:rPr lang="el-GR" dirty="0"/>
              <a:t>Θόλος – Βάση: πρόσθιος ή μετωπιαίος βόθρος,</a:t>
            </a:r>
          </a:p>
          <a:p>
            <a:r>
              <a:rPr lang="el-GR" dirty="0"/>
              <a:t> μέσος ή κροταφικός βόθρος, οπίσθιος ή ινιακός βόθρος.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B217E-9645-441D-8482-80CB82DD99FE}"/>
              </a:ext>
            </a:extLst>
          </p:cNvPr>
          <p:cNvSpPr txBox="1"/>
          <p:nvPr/>
        </p:nvSpPr>
        <p:spPr>
          <a:xfrm>
            <a:off x="7402128" y="3163237"/>
            <a:ext cx="467814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Προσωπικό κρανίο</a:t>
            </a:r>
          </a:p>
          <a:p>
            <a:r>
              <a:rPr lang="el-GR" dirty="0"/>
              <a:t>	σκελετός προσώπου</a:t>
            </a:r>
          </a:p>
          <a:p>
            <a:r>
              <a:rPr lang="el-GR" dirty="0"/>
              <a:t>	κοιλότητες για αισθητήρια όργανα</a:t>
            </a:r>
          </a:p>
          <a:p>
            <a:r>
              <a:rPr lang="el-GR" dirty="0"/>
              <a:t>	στόμια για διέλευση αέρα και τροφής</a:t>
            </a:r>
          </a:p>
          <a:p>
            <a:r>
              <a:rPr lang="el-GR" dirty="0"/>
              <a:t>	συγκρατούν δόντια</a:t>
            </a:r>
          </a:p>
          <a:p>
            <a:r>
              <a:rPr lang="el-GR" dirty="0"/>
              <a:t>	πρόσφυση μυών προσώπου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CE739-F042-448B-BFA6-FA32B3D62B8E}"/>
              </a:ext>
            </a:extLst>
          </p:cNvPr>
          <p:cNvSpPr txBox="1"/>
          <p:nvPr/>
        </p:nvSpPr>
        <p:spPr>
          <a:xfrm>
            <a:off x="4949687" y="496957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Οβελιαία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A1E37-8331-428D-BC78-FF7A18D25690}"/>
              </a:ext>
            </a:extLst>
          </p:cNvPr>
          <p:cNvSpPr txBox="1"/>
          <p:nvPr/>
        </p:nvSpPr>
        <p:spPr>
          <a:xfrm>
            <a:off x="10583436" y="6084044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17388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11E931E-A477-43C1-AB95-377C1C2A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"/>
            <a:ext cx="8448675" cy="6543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30FE54-D430-40E4-84E3-EF15FC921FB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09225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A2A2FB2-4C11-4149-BE06-B7C1D225E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ΗΘΜΟΕΙΔΕΣ ΟΣΤΟ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0012D7B-BE4A-4E8B-8057-ED36D340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74" y="1027906"/>
            <a:ext cx="5466521" cy="528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EAA11-54B4-4198-B1DF-9D57F30AEB56}"/>
              </a:ext>
            </a:extLst>
          </p:cNvPr>
          <p:cNvSpPr txBox="1"/>
          <p:nvPr/>
        </p:nvSpPr>
        <p:spPr>
          <a:xfrm>
            <a:off x="542317" y="2156791"/>
            <a:ext cx="5470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ΠΙΟ ΒΑΘΕΙΑ ΑΠΌ ΌΛΑ ΤΑ ΟΣΤΑ! Μη </a:t>
            </a:r>
            <a:r>
              <a:rPr lang="el-GR" dirty="0" err="1"/>
              <a:t>ορατο</a:t>
            </a:r>
            <a:r>
              <a:rPr lang="el-GR" dirty="0"/>
              <a:t>!</a:t>
            </a:r>
          </a:p>
          <a:p>
            <a:r>
              <a:rPr lang="el-GR" dirty="0"/>
              <a:t>Μπροστά από το σφηνοειδές, πίσω από τα ρινικά.</a:t>
            </a:r>
          </a:p>
          <a:p>
            <a:r>
              <a:rPr lang="el-GR" dirty="0"/>
              <a:t>Ανάμεσα στους οφθαλμικούς </a:t>
            </a:r>
            <a:r>
              <a:rPr lang="el-GR" dirty="0" err="1"/>
              <a:t>κόγχους</a:t>
            </a:r>
            <a:r>
              <a:rPr lang="el-GR" dirty="0"/>
              <a:t>-ρινική κοιλότητα.</a:t>
            </a:r>
          </a:p>
          <a:p>
            <a:r>
              <a:rPr lang="el-GR" dirty="0"/>
              <a:t>Εύθραυστο!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E395B-991E-4885-B80E-18EA7F121709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911801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0E5E221-A87F-4DC7-83F5-6CE88C8A0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117" y="9939"/>
            <a:ext cx="8186883" cy="529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95E8E-37C1-45FB-9277-BF0ACD834BAF}"/>
              </a:ext>
            </a:extLst>
          </p:cNvPr>
          <p:cNvSpPr txBox="1"/>
          <p:nvPr/>
        </p:nvSpPr>
        <p:spPr>
          <a:xfrm>
            <a:off x="236212" y="417443"/>
            <a:ext cx="3830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FF"/>
                </a:highlight>
              </a:rPr>
              <a:t>Ζεύγος </a:t>
            </a:r>
            <a:r>
              <a:rPr lang="el-GR" dirty="0" err="1">
                <a:highlight>
                  <a:srgbClr val="00FFFF"/>
                </a:highlight>
              </a:rPr>
              <a:t>τετρημένων</a:t>
            </a:r>
            <a:r>
              <a:rPr lang="el-GR" dirty="0">
                <a:highlight>
                  <a:srgbClr val="00FFFF"/>
                </a:highlight>
              </a:rPr>
              <a:t> πετάλων-</a:t>
            </a:r>
          </a:p>
          <a:p>
            <a:r>
              <a:rPr lang="el-GR" dirty="0"/>
              <a:t>Οροφή ρινικής κοιλότητας, </a:t>
            </a:r>
          </a:p>
          <a:p>
            <a:r>
              <a:rPr lang="el-GR" dirty="0"/>
              <a:t>‘έδαφος πρόσθιου κρανιακού βόθρου.</a:t>
            </a:r>
          </a:p>
          <a:p>
            <a:r>
              <a:rPr lang="el-GR" dirty="0"/>
              <a:t>Μέσω οπών, διέρχονται ίνες Ι.</a:t>
            </a:r>
          </a:p>
          <a:p>
            <a:r>
              <a:rPr lang="el-GR" dirty="0" err="1">
                <a:highlight>
                  <a:srgbClr val="00FF00"/>
                </a:highlight>
              </a:rPr>
              <a:t>Κάλαιο</a:t>
            </a:r>
            <a:r>
              <a:rPr lang="el-GR" dirty="0"/>
              <a:t>: αιχμηρή προεξοχή</a:t>
            </a:r>
          </a:p>
          <a:p>
            <a:r>
              <a:rPr lang="el-GR" dirty="0"/>
              <a:t> ανάμεσα στα 2 πέταλα. </a:t>
            </a:r>
          </a:p>
          <a:p>
            <a:r>
              <a:rPr lang="el-GR" dirty="0"/>
              <a:t>Πρόσφυση δρεπάνου εγκεφάλου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DB0B0-E8E1-4701-BCA5-50F336DFD3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6570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E5EDAE-5446-4117-9E9D-7339B0F4F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2" y="267528"/>
            <a:ext cx="7553325" cy="590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FE908-9D85-4E76-8AD8-731B47DEADA1}"/>
              </a:ext>
            </a:extLst>
          </p:cNvPr>
          <p:cNvSpPr txBox="1"/>
          <p:nvPr/>
        </p:nvSpPr>
        <p:spPr>
          <a:xfrm>
            <a:off x="5742667" y="530349"/>
            <a:ext cx="6247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Κάθετο πέταλο ηθμοειδούς. </a:t>
            </a:r>
          </a:p>
          <a:p>
            <a:r>
              <a:rPr lang="el-GR" dirty="0"/>
              <a:t>Προβάλλει προς τα κάτω και χωρίζει ρινική κοιλότητα </a:t>
            </a:r>
          </a:p>
          <a:p>
            <a:r>
              <a:rPr lang="el-GR" dirty="0"/>
              <a:t>σε ΔΕ-ΑΡ θαλάμη. Εκατέρωθεν βρίσκεται ο </a:t>
            </a:r>
          </a:p>
          <a:p>
            <a:r>
              <a:rPr lang="el-GR" dirty="0">
                <a:solidFill>
                  <a:schemeClr val="accent1"/>
                </a:solidFill>
              </a:rPr>
              <a:t>ηθμοειδής λαβύρινθος-ηθμοειδείς κυψέλες (ηθμοειδείς κόλποι)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3860A-8B96-45EA-9CDD-410D824C2A8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359202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078E60-9459-4948-A4BE-AE9147C0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18"/>
            <a:ext cx="8784949" cy="6274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6E8695-78B9-41B5-A89E-436A85C9E9F6}"/>
              </a:ext>
            </a:extLst>
          </p:cNvPr>
          <p:cNvSpPr txBox="1"/>
          <p:nvPr/>
        </p:nvSpPr>
        <p:spPr>
          <a:xfrm>
            <a:off x="7699364" y="2423808"/>
            <a:ext cx="407111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Έσω επιφάνεια ηθμοειδή λαβυρίνθου</a:t>
            </a:r>
          </a:p>
          <a:p>
            <a:r>
              <a:rPr lang="el-GR" dirty="0"/>
              <a:t> εκφύονται οι άνω και μέση ρινική κόγχη.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A92BB-BA1C-488B-9454-F22E2A8B2B8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94108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CE8ACB-59FA-4AE0-AADD-3492B663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ΟΣΤΑ ΠΡΟΣΩΠΙΚΟΥ ΚΡΑΝΙΟΥ (14!)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746F30-5734-4CC5-A71E-62E69F3FA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highlight>
                  <a:srgbClr val="00FFFF"/>
                </a:highlight>
              </a:rPr>
              <a:t>Κάτω γνάθος </a:t>
            </a:r>
            <a:r>
              <a:rPr lang="el-GR" dirty="0"/>
              <a:t>(1)</a:t>
            </a:r>
          </a:p>
          <a:p>
            <a:r>
              <a:rPr lang="el-GR" dirty="0" err="1"/>
              <a:t>Ύνιδα</a:t>
            </a:r>
            <a:r>
              <a:rPr lang="el-GR" dirty="0"/>
              <a:t> (1)</a:t>
            </a:r>
          </a:p>
          <a:p>
            <a:r>
              <a:rPr lang="el-GR" dirty="0">
                <a:highlight>
                  <a:srgbClr val="00FFFF"/>
                </a:highlight>
              </a:rPr>
              <a:t>Άνω γνάθοι </a:t>
            </a:r>
          </a:p>
          <a:p>
            <a:r>
              <a:rPr lang="el-GR" dirty="0"/>
              <a:t>Ρινικά</a:t>
            </a:r>
          </a:p>
          <a:p>
            <a:r>
              <a:rPr lang="el-GR" dirty="0" err="1"/>
              <a:t>Δακρυικά</a:t>
            </a:r>
            <a:endParaRPr lang="el-GR" dirty="0"/>
          </a:p>
          <a:p>
            <a:r>
              <a:rPr lang="el-GR" dirty="0"/>
              <a:t>Ζυγωματικά</a:t>
            </a:r>
          </a:p>
          <a:p>
            <a:r>
              <a:rPr lang="el-GR" dirty="0"/>
              <a:t>Κάτω ρινικές κόγχες</a:t>
            </a:r>
          </a:p>
          <a:p>
            <a:r>
              <a:rPr lang="el-GR" dirty="0"/>
              <a:t>Υπερώια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481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506A72-FCC2-4BF7-92E9-0AE40C010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626" y="235917"/>
            <a:ext cx="9879496" cy="519458"/>
          </a:xfrm>
        </p:spPr>
        <p:txBody>
          <a:bodyPr>
            <a:normAutofit fontScale="90000"/>
          </a:bodyPr>
          <a:lstStyle/>
          <a:p>
            <a:r>
              <a:rPr lang="el-GR" dirty="0"/>
              <a:t>ΚΑΤΩ ΓΝΑΘΟΣ: το πιο ανθεκτικό οστό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FAB228-5B9B-4A51-8CA7-2D79094E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755375"/>
            <a:ext cx="10439400" cy="4505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54C72-8D69-4597-82B4-29A5CC228E95}"/>
              </a:ext>
            </a:extLst>
          </p:cNvPr>
          <p:cNvSpPr txBox="1"/>
          <p:nvPr/>
        </p:nvSpPr>
        <p:spPr>
          <a:xfrm>
            <a:off x="944217" y="5526157"/>
            <a:ext cx="55491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Σώμα, 2 κλάδοι, γωνία κάτω γνάθου</a:t>
            </a:r>
            <a:r>
              <a:rPr lang="el-GR" dirty="0"/>
              <a:t>.</a:t>
            </a:r>
          </a:p>
          <a:p>
            <a:r>
              <a:rPr lang="el-GR" dirty="0" err="1">
                <a:solidFill>
                  <a:schemeClr val="accent1"/>
                </a:solidFill>
              </a:rPr>
              <a:t>Κορωνοειδής</a:t>
            </a:r>
            <a:r>
              <a:rPr lang="el-GR" dirty="0"/>
              <a:t> απόφυση (</a:t>
            </a:r>
            <a:r>
              <a:rPr lang="el-GR" dirty="0" err="1"/>
              <a:t>πρ</a:t>
            </a:r>
            <a:r>
              <a:rPr lang="el-GR" dirty="0"/>
              <a:t>): κατάφυση </a:t>
            </a:r>
            <a:r>
              <a:rPr lang="el-GR" dirty="0" err="1"/>
              <a:t>κροταφίτη</a:t>
            </a:r>
            <a:r>
              <a:rPr lang="el-GR" dirty="0"/>
              <a:t> μυ</a:t>
            </a:r>
          </a:p>
          <a:p>
            <a:r>
              <a:rPr lang="el-GR" dirty="0">
                <a:solidFill>
                  <a:schemeClr val="accent1"/>
                </a:solidFill>
              </a:rPr>
              <a:t>Κονδυλοειδής</a:t>
            </a:r>
            <a:r>
              <a:rPr lang="el-GR" dirty="0"/>
              <a:t> απόφυση (οπ): </a:t>
            </a:r>
            <a:r>
              <a:rPr lang="el-GR" dirty="0" err="1"/>
              <a:t>κροταφογναθική</a:t>
            </a:r>
            <a:r>
              <a:rPr lang="el-GR" dirty="0"/>
              <a:t> άρθρωση</a:t>
            </a:r>
          </a:p>
          <a:p>
            <a:r>
              <a:rPr lang="el-GR" dirty="0">
                <a:solidFill>
                  <a:schemeClr val="accent1"/>
                </a:solidFill>
              </a:rPr>
              <a:t>Γναθιαία εντομή</a:t>
            </a:r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A6C9C-A616-4143-B9A4-ACE6058B90E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767173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8BE6F9F-0BF7-4C02-BD17-71A8C131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9" y="294653"/>
            <a:ext cx="8677275" cy="6010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24816-7B9F-43B8-BCB4-DD3EF4BBE49A}"/>
              </a:ext>
            </a:extLst>
          </p:cNvPr>
          <p:cNvSpPr txBox="1"/>
          <p:nvPr/>
        </p:nvSpPr>
        <p:spPr>
          <a:xfrm>
            <a:off x="9024730" y="914400"/>
            <a:ext cx="279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dirty="0">
                <a:highlight>
                  <a:srgbClr val="FFFF00"/>
                </a:highlight>
              </a:rPr>
              <a:t>Φατνία</a:t>
            </a:r>
            <a:r>
              <a:rPr lang="el-GR" dirty="0"/>
              <a:t>: υποδοχείς δοντιών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DC304-2C3F-4F17-99C6-13780A06A6D7}"/>
              </a:ext>
            </a:extLst>
          </p:cNvPr>
          <p:cNvSpPr txBox="1"/>
          <p:nvPr/>
        </p:nvSpPr>
        <p:spPr>
          <a:xfrm>
            <a:off x="8905461" y="1639957"/>
            <a:ext cx="256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00FF00"/>
                </a:highlight>
              </a:rPr>
              <a:t>Γναθιαίο τρήμα</a:t>
            </a:r>
            <a:r>
              <a:rPr lang="el-GR" dirty="0"/>
              <a:t>: </a:t>
            </a:r>
          </a:p>
          <a:p>
            <a:r>
              <a:rPr lang="en-ID" dirty="0"/>
              <a:t>V3, </a:t>
            </a:r>
            <a:r>
              <a:rPr lang="el-GR" dirty="0"/>
              <a:t>Κάτω γναθιαίο νεύρο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A2826-C4AA-4D87-B551-AD435164687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933913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ED45098-4D67-4DE9-B2CE-345DD83B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7" y="238125"/>
            <a:ext cx="8286750" cy="638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5DC16-3DAF-4927-8AE9-326E4065F7F8}"/>
              </a:ext>
            </a:extLst>
          </p:cNvPr>
          <p:cNvSpPr txBox="1"/>
          <p:nvPr/>
        </p:nvSpPr>
        <p:spPr>
          <a:xfrm>
            <a:off x="7339838" y="924340"/>
            <a:ext cx="485216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Γενειακό</a:t>
            </a:r>
            <a:r>
              <a:rPr lang="el-GR" dirty="0">
                <a:highlight>
                  <a:srgbClr val="FFFF00"/>
                </a:highlight>
              </a:rPr>
              <a:t> όγκωμα (σύμφυση)</a:t>
            </a:r>
            <a:r>
              <a:rPr lang="el-GR" dirty="0"/>
              <a:t>: γραμμή συνένωσης</a:t>
            </a:r>
          </a:p>
          <a:p>
            <a:r>
              <a:rPr lang="el-GR" dirty="0"/>
              <a:t> 2 ημιμορίων σώματος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0E204-8CE5-482C-B6B0-E3466220AB5C}"/>
              </a:ext>
            </a:extLst>
          </p:cNvPr>
          <p:cNvSpPr txBox="1"/>
          <p:nvPr/>
        </p:nvSpPr>
        <p:spPr>
          <a:xfrm>
            <a:off x="8299174" y="2554357"/>
            <a:ext cx="3514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00FF00"/>
                </a:highlight>
              </a:rPr>
              <a:t>Γενειακό</a:t>
            </a:r>
            <a:r>
              <a:rPr lang="el-GR" dirty="0">
                <a:highlight>
                  <a:srgbClr val="00FF00"/>
                </a:highlight>
              </a:rPr>
              <a:t> τρήμα</a:t>
            </a:r>
            <a:r>
              <a:rPr lang="el-GR" dirty="0"/>
              <a:t>: διέλευση αγγείων </a:t>
            </a:r>
          </a:p>
          <a:p>
            <a:r>
              <a:rPr lang="el-GR" dirty="0"/>
              <a:t>και νεύρων προς δέρμα </a:t>
            </a:r>
            <a:r>
              <a:rPr lang="el-GR" dirty="0" err="1"/>
              <a:t>πώγωνα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FD7BA-BF5B-4E0B-AC41-E48AC50F551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969174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6AEE92-2D7F-441C-A920-CDA29EBFD6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2392" y="151502"/>
            <a:ext cx="9521687" cy="1394101"/>
          </a:xfrm>
        </p:spPr>
        <p:txBody>
          <a:bodyPr/>
          <a:lstStyle/>
          <a:p>
            <a:r>
              <a:rPr lang="el-GR" dirty="0"/>
              <a:t>ΑΝΩ ΓΝΑΘΟΣ: ΤΟ ΠΙΟ ΚΕΝΤΡΙΚΟ ΟΣΤΟ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6D4219-2761-4BD5-96A8-A6E52F97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811" y="1265997"/>
            <a:ext cx="4000500" cy="474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6B002-E608-4DB4-9726-CC4F1891AACC}"/>
              </a:ext>
            </a:extLst>
          </p:cNvPr>
          <p:cNvSpPr txBox="1"/>
          <p:nvPr/>
        </p:nvSpPr>
        <p:spPr>
          <a:xfrm>
            <a:off x="344627" y="1838740"/>
            <a:ext cx="5523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Αρθρώνεται με όλα τα οστά προσωπικού κρανίου ΕΚΤΟΣ</a:t>
            </a:r>
          </a:p>
          <a:p>
            <a:r>
              <a:rPr lang="el-GR" dirty="0"/>
              <a:t> κάτω γνάθου.</a:t>
            </a:r>
          </a:p>
          <a:p>
            <a:r>
              <a:rPr lang="el-GR" dirty="0"/>
              <a:t>Εκατέρωθεν ρινικής κοιλότητας</a:t>
            </a:r>
          </a:p>
          <a:p>
            <a:r>
              <a:rPr lang="el-GR" dirty="0"/>
              <a:t>Γναθιαίο άντρο (ιγμόρειο)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BB3CD-9080-4761-AFA5-6578327F920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1381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E5F8-B73B-41BB-A198-2D5A2454F673}"/>
              </a:ext>
            </a:extLst>
          </p:cNvPr>
          <p:cNvSpPr txBox="1"/>
          <p:nvPr/>
        </p:nvSpPr>
        <p:spPr>
          <a:xfrm>
            <a:off x="8885582" y="805070"/>
            <a:ext cx="2220781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dirty="0"/>
              <a:t>Βάση κρανίο</a:t>
            </a:r>
          </a:p>
          <a:p>
            <a:r>
              <a:rPr lang="el-GR" sz="2400" dirty="0"/>
              <a:t>3 βόθροι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1FEDE-7BCE-40BD-9973-7AB552A523B8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09A819-F530-48E3-BC9D-E8165912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436907"/>
            <a:ext cx="583882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5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BE0FB8-1DC7-4534-82DB-4704BC68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176" y="423862"/>
            <a:ext cx="8239125" cy="601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01413-7FDD-4C80-87FA-FB7567C8762C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617414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1B0BCF1-F8F8-400C-B6F1-28ED416C1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91" y="141424"/>
            <a:ext cx="9253330" cy="6354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575A6D-CEFC-4E7E-8E18-9D32CE1A14A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103941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07C95CE-655F-4730-A124-32E044F5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92" y="318673"/>
            <a:ext cx="6781800" cy="4829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3D170-F5D8-489F-8B71-B3D05D09A4E4}"/>
              </a:ext>
            </a:extLst>
          </p:cNvPr>
          <p:cNvSpPr txBox="1"/>
          <p:nvPr/>
        </p:nvSpPr>
        <p:spPr>
          <a:xfrm>
            <a:off x="7623313" y="725557"/>
            <a:ext cx="4225965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Φατνιακή απόφυση: υποδέχεται τα δόντια</a:t>
            </a:r>
          </a:p>
          <a:p>
            <a:r>
              <a:rPr lang="el-GR" dirty="0"/>
              <a:t>Μετωπιαία απόφυση:  ράχη της μύτης</a:t>
            </a:r>
          </a:p>
          <a:p>
            <a:r>
              <a:rPr lang="el-GR" dirty="0"/>
              <a:t>Ζυγωματική απόφυση: </a:t>
            </a:r>
          </a:p>
          <a:p>
            <a:r>
              <a:rPr lang="el-GR" dirty="0"/>
              <a:t>Υπερώια απόφυση: (σκληρά υπερώα)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65DB0-5CAE-47C8-B23D-F2D1D88925A9}"/>
              </a:ext>
            </a:extLst>
          </p:cNvPr>
          <p:cNvSpPr txBox="1"/>
          <p:nvPr/>
        </p:nvSpPr>
        <p:spPr>
          <a:xfrm>
            <a:off x="2474844" y="5536096"/>
            <a:ext cx="6198748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r>
              <a:rPr lang="en-US" dirty="0"/>
              <a:t>(</a:t>
            </a:r>
            <a:r>
              <a:rPr lang="el-GR" dirty="0"/>
              <a:t>συνέχεια </a:t>
            </a:r>
            <a:r>
              <a:rPr lang="el-GR" dirty="0" err="1"/>
              <a:t>υποκόγχιου</a:t>
            </a:r>
            <a:r>
              <a:rPr lang="el-GR" dirty="0"/>
              <a:t> σχίσματος, έδαφος οφθαλμικού </a:t>
            </a:r>
            <a:r>
              <a:rPr lang="el-GR" dirty="0" err="1"/>
              <a:t>κόγχου</a:t>
            </a:r>
            <a:r>
              <a:rPr lang="el-GR" dirty="0"/>
              <a:t>):</a:t>
            </a:r>
          </a:p>
          <a:p>
            <a:r>
              <a:rPr lang="el-GR" dirty="0"/>
              <a:t> </a:t>
            </a:r>
            <a:r>
              <a:rPr lang="en-ID" dirty="0"/>
              <a:t>V2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5C9FD-63AC-4D26-AA90-78E3858592C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84161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AA4BB1F-3CB3-4C87-9488-E3F04693D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5" y="460097"/>
            <a:ext cx="10344150" cy="6238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850FF-995D-4DDC-AEA5-E3B6DD9D97E9}"/>
              </a:ext>
            </a:extLst>
          </p:cNvPr>
          <p:cNvSpPr txBox="1"/>
          <p:nvPr/>
        </p:nvSpPr>
        <p:spPr>
          <a:xfrm>
            <a:off x="8219661" y="218662"/>
            <a:ext cx="4225965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Φατνιακή απόφυση: υποδέχεται τα δόντια</a:t>
            </a:r>
          </a:p>
          <a:p>
            <a:r>
              <a:rPr lang="el-GR" dirty="0"/>
              <a:t>Μετωπιαία απόφυση:  ράχη της μύτης</a:t>
            </a:r>
          </a:p>
          <a:p>
            <a:r>
              <a:rPr lang="el-GR" dirty="0"/>
              <a:t>Ζυγωματική απόφυση: </a:t>
            </a:r>
          </a:p>
          <a:p>
            <a:r>
              <a:rPr lang="el-GR" dirty="0"/>
              <a:t>Υπερώια απόφυση: (σκληρά υπερώα)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0E5C2-B9A5-4DCE-9AF7-5C1F630E7A6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78909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26FC9D5-340D-40E7-BE2E-B2B6CFB9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188" y="402741"/>
            <a:ext cx="9091801" cy="6052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ED65C-73B3-4DFD-9B53-AEC6D1F3AF29}"/>
              </a:ext>
            </a:extLst>
          </p:cNvPr>
          <p:cNvSpPr txBox="1"/>
          <p:nvPr/>
        </p:nvSpPr>
        <p:spPr>
          <a:xfrm>
            <a:off x="8787767" y="1047638"/>
            <a:ext cx="192751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ΖΥΓΩΜΑΤΙΚΑ ΟΣΤΑ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4434AF4-6958-4360-B117-52F3C3AEF779}"/>
              </a:ext>
            </a:extLst>
          </p:cNvPr>
          <p:cNvSpPr/>
          <p:nvPr/>
        </p:nvSpPr>
        <p:spPr>
          <a:xfrm>
            <a:off x="8518296" y="2392748"/>
            <a:ext cx="340747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Σύνδεση με ομώνυμες αποφύσεις</a:t>
            </a:r>
          </a:p>
          <a:p>
            <a:r>
              <a:rPr lang="el-GR" dirty="0"/>
              <a:t> μετωπιαίου</a:t>
            </a:r>
          </a:p>
          <a:p>
            <a:r>
              <a:rPr lang="el-GR" dirty="0"/>
              <a:t>Κροταφικού</a:t>
            </a:r>
          </a:p>
          <a:p>
            <a:r>
              <a:rPr lang="el-GR" dirty="0"/>
              <a:t>Γναθιαίου (άνω)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309C4-69A6-48FD-A634-DFEE9678D63B}"/>
              </a:ext>
            </a:extLst>
          </p:cNvPr>
          <p:cNvSpPr txBox="1"/>
          <p:nvPr/>
        </p:nvSpPr>
        <p:spPr>
          <a:xfrm>
            <a:off x="8676861" y="1649896"/>
            <a:ext cx="273799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Χείλος οφθαλμικού </a:t>
            </a:r>
            <a:r>
              <a:rPr lang="el-GR" dirty="0" err="1"/>
              <a:t>κόγχου</a:t>
            </a:r>
            <a:endParaRPr lang="el-GR" dirty="0"/>
          </a:p>
          <a:p>
            <a:r>
              <a:rPr lang="el-GR" dirty="0"/>
              <a:t>«Μήλα προσώπου»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7CAFE-51AC-4073-8F36-C90B3A4A753D}"/>
              </a:ext>
            </a:extLst>
          </p:cNvPr>
          <p:cNvSpPr txBox="1"/>
          <p:nvPr/>
        </p:nvSpPr>
        <p:spPr>
          <a:xfrm>
            <a:off x="8278828" y="4286234"/>
            <a:ext cx="135928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ΡΙΝΙΚΑ ΟΣΤΑ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6CDFC-F721-4305-A2B5-24BEA9C895EE}"/>
              </a:ext>
            </a:extLst>
          </p:cNvPr>
          <p:cNvSpPr txBox="1"/>
          <p:nvPr/>
        </p:nvSpPr>
        <p:spPr>
          <a:xfrm>
            <a:off x="9788330" y="4286234"/>
            <a:ext cx="16289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Ράχη της μύτης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1C99DE-5B41-4801-9EC1-7BFAC6609690}"/>
              </a:ext>
            </a:extLst>
          </p:cNvPr>
          <p:cNvSpPr txBox="1"/>
          <p:nvPr/>
        </p:nvSpPr>
        <p:spPr>
          <a:xfrm>
            <a:off x="8294633" y="4810495"/>
            <a:ext cx="2539285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Σύνδεση με </a:t>
            </a:r>
          </a:p>
          <a:p>
            <a:r>
              <a:rPr lang="el-GR" dirty="0"/>
              <a:t>Μετωπιαίο</a:t>
            </a:r>
          </a:p>
          <a:p>
            <a:r>
              <a:rPr lang="el-GR" dirty="0"/>
              <a:t>Άνω γνάθο</a:t>
            </a:r>
          </a:p>
          <a:p>
            <a:r>
              <a:rPr lang="el-GR" dirty="0" err="1"/>
              <a:t>Κάλαιο</a:t>
            </a:r>
            <a:r>
              <a:rPr lang="el-GR" dirty="0"/>
              <a:t> ηθμοειδούς</a:t>
            </a:r>
          </a:p>
          <a:p>
            <a:r>
              <a:rPr lang="el-GR" dirty="0"/>
              <a:t>Χόνδρο (σκελετός μύτης)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752D0-E367-44D2-91B9-5692B6B9D2E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779405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8F79EE-5B31-4CA0-BDB9-14E72F644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95" y="496749"/>
            <a:ext cx="9344025" cy="6162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537B38-1AA3-4962-B29C-A636933248C1}"/>
              </a:ext>
            </a:extLst>
          </p:cNvPr>
          <p:cNvSpPr txBox="1"/>
          <p:nvPr/>
        </p:nvSpPr>
        <p:spPr>
          <a:xfrm>
            <a:off x="9471991" y="1003852"/>
            <a:ext cx="164647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ΔΑΚΡΥΙΚΑ ΟΣΤΑ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4064A-D938-4332-808B-94FDE92BE024}"/>
              </a:ext>
            </a:extLst>
          </p:cNvPr>
          <p:cNvSpPr txBox="1"/>
          <p:nvPr/>
        </p:nvSpPr>
        <p:spPr>
          <a:xfrm>
            <a:off x="9021773" y="1951672"/>
            <a:ext cx="3170227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Εύθραυστα.</a:t>
            </a:r>
          </a:p>
          <a:p>
            <a:r>
              <a:rPr lang="el-GR" dirty="0"/>
              <a:t>Σύνδεση με μετωπιαίο, </a:t>
            </a:r>
          </a:p>
          <a:p>
            <a:r>
              <a:rPr lang="el-GR" dirty="0"/>
              <a:t>άνω γνάθο, ηθμοειδές</a:t>
            </a:r>
          </a:p>
          <a:p>
            <a:r>
              <a:rPr lang="el-GR" dirty="0">
                <a:solidFill>
                  <a:schemeClr val="accent1"/>
                </a:solidFill>
              </a:rPr>
              <a:t>Βόθρος </a:t>
            </a:r>
            <a:r>
              <a:rPr lang="el-GR" dirty="0" err="1">
                <a:solidFill>
                  <a:schemeClr val="accent1"/>
                </a:solidFill>
              </a:rPr>
              <a:t>δακρυικού</a:t>
            </a:r>
            <a:r>
              <a:rPr lang="el-GR" dirty="0">
                <a:solidFill>
                  <a:schemeClr val="accent1"/>
                </a:solidFill>
              </a:rPr>
              <a:t> ασκού</a:t>
            </a:r>
            <a:r>
              <a:rPr lang="el-GR" dirty="0"/>
              <a:t>, </a:t>
            </a:r>
          </a:p>
          <a:p>
            <a:r>
              <a:rPr lang="el-GR" dirty="0"/>
              <a:t>συλλέγει δάκρυα από οφθαλμό</a:t>
            </a:r>
          </a:p>
          <a:p>
            <a:r>
              <a:rPr lang="el-GR" dirty="0"/>
              <a:t>Παροχέτευση προς τη μύτη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ECE97-705E-4837-B8E3-F7C22A7EA5D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133401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208FB3-38C2-44FA-81A2-AA7DF5584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1" y="814476"/>
            <a:ext cx="7468776" cy="504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72BE9-8100-4B7F-861F-4D7756C9634E}"/>
              </a:ext>
            </a:extLst>
          </p:cNvPr>
          <p:cNvSpPr txBox="1"/>
          <p:nvPr/>
        </p:nvSpPr>
        <p:spPr>
          <a:xfrm flipH="1">
            <a:off x="3564171" y="276298"/>
            <a:ext cx="163399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Υπερώια οστά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B7588-D900-4E7E-9165-C64B7BDFADEF}"/>
              </a:ext>
            </a:extLst>
          </p:cNvPr>
          <p:cNvSpPr txBox="1"/>
          <p:nvPr/>
        </p:nvSpPr>
        <p:spPr>
          <a:xfrm>
            <a:off x="5675243" y="304118"/>
            <a:ext cx="495949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Σχήμα </a:t>
            </a:r>
            <a:r>
              <a:rPr lang="en-ID" dirty="0"/>
              <a:t>L</a:t>
            </a:r>
            <a:r>
              <a:rPr lang="el-GR" dirty="0"/>
              <a:t>: συνδέονται μεταξύ τους, σκληρά υπερώα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B5F6F-AB76-4BD5-B384-9D43C99686A1}"/>
              </a:ext>
            </a:extLst>
          </p:cNvPr>
          <p:cNvSpPr txBox="1"/>
          <p:nvPr/>
        </p:nvSpPr>
        <p:spPr>
          <a:xfrm>
            <a:off x="8160026" y="1401417"/>
            <a:ext cx="23097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err="1"/>
              <a:t>Ύνιδα</a:t>
            </a:r>
            <a:r>
              <a:rPr lang="el-GR" dirty="0"/>
              <a:t>: σχήμα άροτρου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05694-CFF6-4AC0-833B-B9E3A126B3CA}"/>
              </a:ext>
            </a:extLst>
          </p:cNvPr>
          <p:cNvSpPr txBox="1"/>
          <p:nvPr/>
        </p:nvSpPr>
        <p:spPr>
          <a:xfrm>
            <a:off x="8148974" y="1958009"/>
            <a:ext cx="35088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Κάτω τμήμα ρινικού διαφράγματος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80E51-0EB7-412A-808B-79720E01BFE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743050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9B30057-614D-4DED-8C67-E62DA512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305883"/>
            <a:ext cx="7779440" cy="4775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F67D6-393B-42B8-A455-4CCAA9E2DDAF}"/>
              </a:ext>
            </a:extLst>
          </p:cNvPr>
          <p:cNvSpPr txBox="1"/>
          <p:nvPr/>
        </p:nvSpPr>
        <p:spPr>
          <a:xfrm flipH="1">
            <a:off x="413466" y="5069212"/>
            <a:ext cx="3214316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Υπερώια οστά:</a:t>
            </a:r>
          </a:p>
          <a:p>
            <a:r>
              <a:rPr lang="el-GR" dirty="0"/>
              <a:t>Οριζόντιο και κάθετο πέταλο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74307-90D8-461C-AEE1-DCD0956CCEEC}"/>
              </a:ext>
            </a:extLst>
          </p:cNvPr>
          <p:cNvSpPr txBox="1"/>
          <p:nvPr/>
        </p:nvSpPr>
        <p:spPr>
          <a:xfrm>
            <a:off x="337932" y="5834270"/>
            <a:ext cx="539288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Σχηματίζουν σκληρά υπερώα-</a:t>
            </a:r>
          </a:p>
          <a:p>
            <a:r>
              <a:rPr lang="el-GR" dirty="0"/>
              <a:t>Οπίσθιο τμήμα πλάγιου τοιχώματος ρινικής κοιλότητας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FC789-9EF5-45E6-A729-E03612311509}"/>
              </a:ext>
            </a:extLst>
          </p:cNvPr>
          <p:cNvSpPr txBox="1"/>
          <p:nvPr/>
        </p:nvSpPr>
        <p:spPr>
          <a:xfrm>
            <a:off x="9054547" y="596347"/>
            <a:ext cx="205748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Κάτω ρινικές κόγχες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8AC30-342B-46AE-A2D3-10254CF4AFFD}"/>
              </a:ext>
            </a:extLst>
          </p:cNvPr>
          <p:cNvSpPr txBox="1"/>
          <p:nvPr/>
        </p:nvSpPr>
        <p:spPr>
          <a:xfrm>
            <a:off x="7543799" y="1550505"/>
            <a:ext cx="430880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Λεπτές, κυρτές, μεγαλύτερες από τις κόγχες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E4DBC-3968-4864-BD60-2DA94EE7BE7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47396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3C47073-F713-44A5-853C-8AA8AB98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80" y="-83512"/>
            <a:ext cx="9496890" cy="7351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4CC49-9011-42EB-A8A1-00B91231B41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671748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FC24D9B-F34E-4677-AEDB-2271B305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3" y="596348"/>
            <a:ext cx="9387385" cy="5926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FF5F2-909F-44EA-B46C-DF31D58F37A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30547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005DA4-0913-4889-9510-CC523E49C26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8BFD659-284C-488F-941A-3F4CB2EF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483"/>
            <a:ext cx="9024730" cy="6616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B02D0-4542-49BA-B792-BBFF6F8CA622}"/>
              </a:ext>
            </a:extLst>
          </p:cNvPr>
          <p:cNvSpPr txBox="1"/>
          <p:nvPr/>
        </p:nvSpPr>
        <p:spPr>
          <a:xfrm>
            <a:off x="10080746" y="208721"/>
            <a:ext cx="199952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Πλάγια όψη </a:t>
            </a:r>
          </a:p>
          <a:p>
            <a:r>
              <a:rPr lang="el-GR" dirty="0" err="1"/>
              <a:t>κρανιάκων</a:t>
            </a:r>
            <a:r>
              <a:rPr lang="el-GR" dirty="0"/>
              <a:t> βόθρων</a:t>
            </a:r>
          </a:p>
        </p:txBody>
      </p:sp>
    </p:spTree>
    <p:extLst>
      <p:ext uri="{BB962C8B-B14F-4D97-AF65-F5344CB8AC3E}">
        <p14:creationId xmlns:p14="http://schemas.microsoft.com/office/powerpoint/2010/main" val="2187027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A3AA5EF-A8B8-41D3-8CFA-594EB12A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42" y="485461"/>
            <a:ext cx="9289719" cy="6057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5369A-BAB1-4B5D-87E6-3AFDD695868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495712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FB3222D-B36A-42A1-B398-37079618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2" y="354202"/>
            <a:ext cx="11840539" cy="6205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AD5EF-68E1-448F-A839-A4BF946DC309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5425389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056723-D10F-46E4-AA30-E0FCD2ED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64" y="0"/>
            <a:ext cx="9326218" cy="61539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CE8B97-0AA3-498A-B439-698B9B6E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12" y="6488403"/>
            <a:ext cx="7117723" cy="365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A4B3-0FC9-4CA4-B7E2-2BAA60AA331E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267393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C4238E-D810-4E79-A73B-606EFD74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73" y="510415"/>
            <a:ext cx="9718813" cy="5689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CE1F9-B1B8-45B9-B6C8-7D6806F932E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047890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AD34C49-280A-46DA-9A97-C44B7AF2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189"/>
            <a:ext cx="12111238" cy="5280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E059C1-C040-4A76-A980-12DB2C75B3B3}"/>
              </a:ext>
            </a:extLst>
          </p:cNvPr>
          <p:cNvSpPr txBox="1"/>
          <p:nvPr/>
        </p:nvSpPr>
        <p:spPr>
          <a:xfrm>
            <a:off x="2345635" y="357809"/>
            <a:ext cx="220663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ΠΑΡΑΡΡΙΝΙΟΙ ΚΟΛΠΟΙ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7B18D-0CCB-4D39-974F-2641232AA4E8}"/>
              </a:ext>
            </a:extLst>
          </p:cNvPr>
          <p:cNvSpPr txBox="1"/>
          <p:nvPr/>
        </p:nvSpPr>
        <p:spPr>
          <a:xfrm>
            <a:off x="7543801" y="4383156"/>
            <a:ext cx="1458989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ΜΕΤΩΠΙΑΙΟ</a:t>
            </a:r>
          </a:p>
          <a:p>
            <a:r>
              <a:rPr lang="el-GR" dirty="0"/>
              <a:t>ΑΝΩ ΓΝΑΘΟΣ</a:t>
            </a:r>
          </a:p>
          <a:p>
            <a:r>
              <a:rPr lang="el-GR" dirty="0"/>
              <a:t>ΣΦΗΝΟΕΙΔΕΣ</a:t>
            </a:r>
          </a:p>
          <a:p>
            <a:r>
              <a:rPr lang="el-GR" dirty="0"/>
              <a:t>ΗΘΜΟΕΙΔΕΣ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2236B-3018-4677-A932-B5F12597179C}"/>
              </a:ext>
            </a:extLst>
          </p:cNvPr>
          <p:cNvSpPr txBox="1"/>
          <p:nvPr/>
        </p:nvSpPr>
        <p:spPr>
          <a:xfrm>
            <a:off x="745435" y="5770674"/>
            <a:ext cx="10050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Περικλείουν αεροφόρες κοιλότητες, επέκταση ρινικής κοιλότητας, καλύπτονται από τον ίδιο βλεννογόνο</a:t>
            </a:r>
          </a:p>
          <a:p>
            <a:r>
              <a:rPr lang="el-GR" dirty="0"/>
              <a:t>Ρυθμίζουν θερμοκρασία, υγρασία, καθαρότητα αέρα. Επικοινωνούν με ρινική κοιλότητα μέσω οπών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B666F-B247-4B97-8B96-861948D3EA5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806080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289D1F4-F1F4-447E-8D86-44B443D31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04" y="485574"/>
            <a:ext cx="11398697" cy="5825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C6759-904B-4FD7-8B44-EC0836D2870A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58396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CF6AE1-47C9-4003-B532-653E15645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338137"/>
            <a:ext cx="10191750" cy="6181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3063A-CD4E-43B8-A7D9-FF891F1FB2B1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298444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3601D8-BD2E-433D-9F92-ACA48BC3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88" y="497336"/>
            <a:ext cx="10187181" cy="5848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4F5A2-C38E-44FE-87CE-7CF5175DF58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987993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6FAC54-C126-42F7-8EB2-7DC51BBF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451"/>
            <a:ext cx="9010650" cy="569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F4680-1DDA-4DDA-B927-9BB2B7FD623C}"/>
              </a:ext>
            </a:extLst>
          </p:cNvPr>
          <p:cNvSpPr txBox="1"/>
          <p:nvPr/>
        </p:nvSpPr>
        <p:spPr>
          <a:xfrm>
            <a:off x="7494104" y="511451"/>
            <a:ext cx="4679230" cy="1477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Δεν αρθρώνεται με οστό!</a:t>
            </a:r>
          </a:p>
          <a:p>
            <a:r>
              <a:rPr lang="el-GR" dirty="0"/>
              <a:t>Σύνδεση με βελονοειδείς αποφύσεις </a:t>
            </a:r>
          </a:p>
          <a:p>
            <a:r>
              <a:rPr lang="el-GR" dirty="0"/>
              <a:t>κροταφικού οστού (</a:t>
            </a:r>
            <a:r>
              <a:rPr lang="el-GR" dirty="0" err="1"/>
              <a:t>βελονοϋοειδείς</a:t>
            </a:r>
            <a:r>
              <a:rPr lang="el-GR" dirty="0"/>
              <a:t> σύνδεσμοι)</a:t>
            </a:r>
          </a:p>
          <a:p>
            <a:r>
              <a:rPr lang="el-GR" dirty="0"/>
              <a:t>Σύνδεση με λάρυγγα</a:t>
            </a:r>
          </a:p>
          <a:p>
            <a:r>
              <a:rPr lang="el-GR" dirty="0"/>
              <a:t>Κινητή βάση γλώσσας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E7520-D56A-4CE5-B601-9C414451F94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3446023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21A0BF-7C6B-4F00-A3EE-576AA474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61912"/>
            <a:ext cx="6305550" cy="6734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9909BA-F522-414F-97B3-642733B0475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39892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585B65-E714-46BE-88C1-77190AC031CF}"/>
              </a:ext>
            </a:extLst>
          </p:cNvPr>
          <p:cNvSpPr txBox="1"/>
          <p:nvPr/>
        </p:nvSpPr>
        <p:spPr>
          <a:xfrm>
            <a:off x="7606075" y="954156"/>
            <a:ext cx="309655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Κοιλότητα μέσου και έσω </a:t>
            </a:r>
            <a:r>
              <a:rPr lang="el-GR" dirty="0" err="1"/>
              <a:t>ωτός</a:t>
            </a:r>
            <a:endParaRPr lang="el-GR" dirty="0"/>
          </a:p>
          <a:p>
            <a:r>
              <a:rPr lang="el-GR" dirty="0"/>
              <a:t>Ρινική κοιλότητα</a:t>
            </a:r>
          </a:p>
          <a:p>
            <a:r>
              <a:rPr lang="el-GR" dirty="0"/>
              <a:t>Στοματική κοιλότητα</a:t>
            </a:r>
          </a:p>
          <a:p>
            <a:r>
              <a:rPr lang="el-GR" dirty="0"/>
              <a:t>Οφθαλμικός </a:t>
            </a:r>
            <a:r>
              <a:rPr lang="el-GR" dirty="0" err="1"/>
              <a:t>κόγχος</a:t>
            </a:r>
            <a:endParaRPr lang="el-GR" dirty="0"/>
          </a:p>
          <a:p>
            <a:r>
              <a:rPr lang="el-GR" dirty="0" err="1"/>
              <a:t>Παραρρίνιοι</a:t>
            </a:r>
            <a:r>
              <a:rPr lang="el-GR" dirty="0"/>
              <a:t> κόλποι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4144A-E01A-42D7-A308-90F92FF73FF9}"/>
              </a:ext>
            </a:extLst>
          </p:cNvPr>
          <p:cNvSpPr txBox="1"/>
          <p:nvPr/>
        </p:nvSpPr>
        <p:spPr>
          <a:xfrm>
            <a:off x="7606075" y="2584174"/>
            <a:ext cx="451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85 τρήματα / πόρους / σχίσματα</a:t>
            </a:r>
          </a:p>
          <a:p>
            <a:r>
              <a:rPr lang="el-GR" dirty="0"/>
              <a:t>	αγγεία / ΝΜ / εγκεφαλικές συζυγίες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F4CA7-C850-4A9A-9EE2-A5200F3A586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56AE8D-F483-4869-8CDB-53221F03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43" y="116316"/>
            <a:ext cx="6219825" cy="636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CEA748-8527-4185-874E-0A1FE7AA97AB}"/>
              </a:ext>
            </a:extLst>
          </p:cNvPr>
          <p:cNvSpPr txBox="1"/>
          <p:nvPr/>
        </p:nvSpPr>
        <p:spPr>
          <a:xfrm>
            <a:off x="7702826" y="457200"/>
            <a:ext cx="328333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ΜΕΙΖΟΝΕΣ ΚΟΙΛΟΤΗΤΕΣ ΚΡΑΝΙΟΥ</a:t>
            </a:r>
          </a:p>
        </p:txBody>
      </p:sp>
    </p:spTree>
    <p:extLst>
      <p:ext uri="{BB962C8B-B14F-4D97-AF65-F5344CB8AC3E}">
        <p14:creationId xmlns:p14="http://schemas.microsoft.com/office/powerpoint/2010/main" val="18492335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F14F1B-C372-4D2D-922E-BDD32CC130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COLORING BOOK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D1BD9D9-05F6-4324-A0B0-44410AC9C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98E0B-39C3-4216-AE20-2DF177B8AC79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44916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FC1769-47F1-4A25-BD9E-874A6DA7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63" y="-108292"/>
            <a:ext cx="5321337" cy="6930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3EC143-C9A8-4125-AD64-791C5249FBB5}"/>
              </a:ext>
            </a:extLst>
          </p:cNvPr>
          <p:cNvSpPr txBox="1"/>
          <p:nvPr/>
        </p:nvSpPr>
        <p:spPr>
          <a:xfrm>
            <a:off x="8001000" y="556591"/>
            <a:ext cx="221246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Κροταφικό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Ζυγωματικό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Ύνιδα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ADB8A-8E1C-41D8-A55B-875D72E5946D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009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1ACBDD-FFFF-4FDD-BCDB-03663C43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-236703"/>
            <a:ext cx="65753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9BC4B-A6FF-4A28-B80D-F7E64236DFB1}"/>
              </a:ext>
            </a:extLst>
          </p:cNvPr>
          <p:cNvSpPr txBox="1"/>
          <p:nvPr/>
        </p:nvSpPr>
        <p:spPr>
          <a:xfrm>
            <a:off x="9107117" y="643456"/>
            <a:ext cx="287052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Κροταφικό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Ζυγωματικό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sz="2400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7F913-906F-4867-B908-7CAF8C616620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5906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5499000-6FB4-4F87-A1FB-1DD217D5D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96" y="642937"/>
            <a:ext cx="5857875" cy="5572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2F57E-5EAC-4D13-B266-0D1BA7E12617}"/>
              </a:ext>
            </a:extLst>
          </p:cNvPr>
          <p:cNvSpPr txBox="1"/>
          <p:nvPr/>
        </p:nvSpPr>
        <p:spPr>
          <a:xfrm>
            <a:off x="7404652" y="2156791"/>
            <a:ext cx="28170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Μετωπιαίο</a:t>
            </a:r>
          </a:p>
          <a:p>
            <a:pPr marL="342900" indent="-342900">
              <a:buAutoNum type="arabicPeriod"/>
            </a:pPr>
            <a:r>
              <a:rPr lang="el-GR" sz="2400" dirty="0"/>
              <a:t>Βρεγματικό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Ινιακό</a:t>
            </a:r>
          </a:p>
          <a:p>
            <a:pPr marL="342900" indent="-342900">
              <a:buAutoNum type="arabicPeriod"/>
            </a:pPr>
            <a:r>
              <a:rPr lang="el-GR" sz="2400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sz="2400" dirty="0"/>
              <a:t>Οβελιαία ραφή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Λαμδοειδής</a:t>
            </a:r>
            <a:r>
              <a:rPr lang="el-GR" sz="2400" dirty="0"/>
              <a:t>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D0849-F057-4E42-93CC-1C205EECD8AE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159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D12ABA1-8121-4473-8A78-74FE6509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38" y="79513"/>
            <a:ext cx="4124325" cy="6467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C74F9C-63CA-4BA7-92C6-01D422A71DEB}"/>
              </a:ext>
            </a:extLst>
          </p:cNvPr>
          <p:cNvSpPr txBox="1"/>
          <p:nvPr/>
        </p:nvSpPr>
        <p:spPr>
          <a:xfrm>
            <a:off x="9253331" y="1292087"/>
            <a:ext cx="214340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2. Βρεγματικό </a:t>
            </a:r>
          </a:p>
          <a:p>
            <a:r>
              <a:rPr lang="el-GR" sz="2400" dirty="0"/>
              <a:t>3. Σφηνοειδές</a:t>
            </a:r>
          </a:p>
          <a:p>
            <a:r>
              <a:rPr lang="el-GR" sz="2400" dirty="0"/>
              <a:t>4. Κροταφικό</a:t>
            </a:r>
          </a:p>
          <a:p>
            <a:r>
              <a:rPr lang="el-GR" sz="2400" dirty="0"/>
              <a:t>5. Ινιακό</a:t>
            </a:r>
          </a:p>
          <a:p>
            <a:r>
              <a:rPr lang="el-GR" sz="2400" dirty="0"/>
              <a:t>9. Ζυγωματικό</a:t>
            </a:r>
          </a:p>
          <a:p>
            <a:r>
              <a:rPr lang="el-GR" sz="2400" dirty="0"/>
              <a:t>10. Άνω γνάθος</a:t>
            </a:r>
          </a:p>
          <a:p>
            <a:r>
              <a:rPr lang="el-GR" sz="2400" dirty="0"/>
              <a:t>12. </a:t>
            </a:r>
            <a:r>
              <a:rPr lang="el-GR" sz="2400" dirty="0" err="1"/>
              <a:t>Ύνιδα</a:t>
            </a:r>
            <a:endParaRPr lang="el-GR" sz="2400" dirty="0"/>
          </a:p>
          <a:p>
            <a:r>
              <a:rPr lang="el-GR" sz="2400" dirty="0"/>
              <a:t>14. Υπερώιο </a:t>
            </a:r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8000-25DA-4766-BD74-277D772A2CC8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339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0BEDFC7-981B-4258-8CAC-52FB4077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51" y="450988"/>
            <a:ext cx="7115175" cy="5200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BB34E-5495-49FD-B193-1E6AD969C541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7980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F6A1B-D125-46A8-AFD4-AFCA6A573D93}"/>
              </a:ext>
            </a:extLst>
          </p:cNvPr>
          <p:cNvSpPr txBox="1"/>
          <p:nvPr/>
        </p:nvSpPr>
        <p:spPr>
          <a:xfrm>
            <a:off x="8020878" y="1272209"/>
            <a:ext cx="28288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Ρινικό</a:t>
            </a:r>
          </a:p>
          <a:p>
            <a:pPr marL="342900" indent="-342900">
              <a:buAutoNum type="arabicPeriod"/>
            </a:pPr>
            <a:r>
              <a:rPr lang="el-GR" sz="2400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sz="2400" dirty="0" err="1"/>
              <a:t>Δακρυικό</a:t>
            </a: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sz="2400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sz="2400" dirty="0"/>
              <a:t>Υπερώιο</a:t>
            </a:r>
          </a:p>
          <a:p>
            <a:pPr marL="342900" indent="-342900">
              <a:buAutoNum type="arabicPeriod"/>
            </a:pPr>
            <a:r>
              <a:rPr lang="el-GR" sz="2400" dirty="0"/>
              <a:t>Σφηνοειδές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A7B6176-F5DE-404D-9940-04AF272F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53" y="308941"/>
            <a:ext cx="5657850" cy="552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5B97CB-BD0F-4F3C-8191-3FA5033C8CDC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9592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5461EA-D0D9-4C6A-A159-B0B4A9C3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20" y="0"/>
            <a:ext cx="94379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2049A-B405-49B3-B681-8C82B366E728}"/>
              </a:ext>
            </a:extLst>
          </p:cNvPr>
          <p:cNvSpPr txBox="1"/>
          <p:nvPr/>
        </p:nvSpPr>
        <p:spPr>
          <a:xfrm>
            <a:off x="9501809" y="5735637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1363107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F5F24D-4F5F-42E5-B7AA-812B170F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30"/>
            <a:ext cx="11363325" cy="5724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7B93D-B578-4E79-B8A0-ECA96BC72AF5}"/>
              </a:ext>
            </a:extLst>
          </p:cNvPr>
          <p:cNvSpPr txBox="1"/>
          <p:nvPr/>
        </p:nvSpPr>
        <p:spPr>
          <a:xfrm>
            <a:off x="6798587" y="3941909"/>
            <a:ext cx="2384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Γομφίοι-Τραπεζίτης</a:t>
            </a:r>
          </a:p>
          <a:p>
            <a:pPr marL="342900" indent="-342900">
              <a:buAutoNum type="arabicPeriod"/>
            </a:pPr>
            <a:r>
              <a:rPr lang="el-GR" dirty="0"/>
              <a:t>Προγόμφιοι</a:t>
            </a:r>
          </a:p>
          <a:p>
            <a:pPr marL="342900" indent="-342900">
              <a:buAutoNum type="arabicPeriod"/>
            </a:pPr>
            <a:r>
              <a:rPr lang="el-GR" dirty="0"/>
              <a:t>Κυνόδοντες</a:t>
            </a:r>
          </a:p>
          <a:p>
            <a:pPr marL="342900" indent="-342900">
              <a:buAutoNum type="arabicPeriod"/>
            </a:pPr>
            <a:r>
              <a:rPr lang="el-GR" dirty="0"/>
              <a:t>Τομείς</a:t>
            </a:r>
          </a:p>
          <a:p>
            <a:pPr marL="342900" indent="-342900">
              <a:buAutoNum type="arabicPeriod"/>
            </a:pPr>
            <a:r>
              <a:rPr lang="el-GR" dirty="0"/>
              <a:t>Κεφαλή</a:t>
            </a:r>
          </a:p>
          <a:p>
            <a:pPr marL="342900" indent="-342900">
              <a:buAutoNum type="arabicPeriod"/>
            </a:pPr>
            <a:r>
              <a:rPr lang="el-GR" dirty="0"/>
              <a:t>Αυχένας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AD3C0-FDD7-445D-8483-F4666F86F3CE}"/>
              </a:ext>
            </a:extLst>
          </p:cNvPr>
          <p:cNvSpPr txBox="1"/>
          <p:nvPr/>
        </p:nvSpPr>
        <p:spPr>
          <a:xfrm>
            <a:off x="9320733" y="3941909"/>
            <a:ext cx="27997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ID" dirty="0"/>
              <a:t>Lingula</a:t>
            </a:r>
            <a:endParaRPr lang="el-GR" dirty="0"/>
          </a:p>
          <a:p>
            <a:pPr marL="342900" indent="-342900">
              <a:buAutoNum type="arabicPeriod" startAt="8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 startAt="8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 startAt="8"/>
            </a:pPr>
            <a:r>
              <a:rPr lang="el-GR" dirty="0" err="1"/>
              <a:t>Γναιθιαία</a:t>
            </a:r>
            <a:r>
              <a:rPr lang="el-GR" dirty="0"/>
              <a:t> εντομή</a:t>
            </a:r>
          </a:p>
          <a:p>
            <a:pPr marL="342900" indent="-342900">
              <a:buAutoNum type="arabicPeriod" startAt="8"/>
            </a:pPr>
            <a:r>
              <a:rPr lang="el-GR" dirty="0"/>
              <a:t>Γωνία</a:t>
            </a:r>
          </a:p>
          <a:p>
            <a:pPr marL="342900" indent="-342900">
              <a:buAutoNum type="arabicPeriod" startAt="8"/>
            </a:pPr>
            <a:r>
              <a:rPr lang="el-GR" dirty="0"/>
              <a:t>Κλάδος</a:t>
            </a:r>
          </a:p>
          <a:p>
            <a:pPr marL="342900" indent="-342900">
              <a:buAutoNum type="arabicPeriod" startAt="8"/>
            </a:pPr>
            <a:r>
              <a:rPr lang="el-GR" dirty="0"/>
              <a:t>Σώμα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D9F1D-1C93-4390-B04D-56E01E578B2A}"/>
              </a:ext>
            </a:extLst>
          </p:cNvPr>
          <p:cNvSpPr txBox="1"/>
          <p:nvPr/>
        </p:nvSpPr>
        <p:spPr>
          <a:xfrm>
            <a:off x="387627" y="5903055"/>
            <a:ext cx="2529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Netter’s Anatomy </a:t>
            </a:r>
            <a:r>
              <a:rPr lang="en-ID" sz="1400" dirty="0" err="1"/>
              <a:t>Coloring</a:t>
            </a:r>
            <a:r>
              <a:rPr lang="en-ID" sz="1400" dirty="0"/>
              <a:t> Book</a:t>
            </a:r>
          </a:p>
          <a:p>
            <a:r>
              <a:rPr lang="en-ID" sz="1400" dirty="0"/>
              <a:t>2</a:t>
            </a:r>
            <a:r>
              <a:rPr lang="en-ID" sz="1400" baseline="30000" dirty="0"/>
              <a:t>nd</a:t>
            </a:r>
            <a:r>
              <a:rPr lang="en-ID" sz="1400" dirty="0"/>
              <a:t> Edition</a:t>
            </a:r>
          </a:p>
          <a:p>
            <a:r>
              <a:rPr lang="en-ID" sz="1400" dirty="0"/>
              <a:t>John T Hansen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3357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B390A0-FFBE-4E04-BDB3-4F14A558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marieb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149644-0BE1-49C9-9456-65C8651AD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889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23B6E8-9068-44B6-B68C-8504365A0710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E3AF2B-E13A-45C2-BC4C-C204D7C1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284"/>
            <a:ext cx="87820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652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43CCE9-DA59-4D87-A90B-61A101FA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4897" y="390525"/>
            <a:ext cx="9115425" cy="6076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4AD0-BA86-4AA2-B711-D87720AB401B}"/>
              </a:ext>
            </a:extLst>
          </p:cNvPr>
          <p:cNvSpPr txBox="1"/>
          <p:nvPr/>
        </p:nvSpPr>
        <p:spPr>
          <a:xfrm flipH="1">
            <a:off x="7517081" y="213756"/>
            <a:ext cx="2232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Ρινοδακρυικός</a:t>
            </a:r>
            <a:r>
              <a:rPr lang="el-GR" dirty="0"/>
              <a:t> πόρος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οστό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Γένειο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7C735-4A79-484B-AE76-716D633AAD96}"/>
              </a:ext>
            </a:extLst>
          </p:cNvPr>
          <p:cNvSpPr txBox="1"/>
          <p:nvPr/>
        </p:nvSpPr>
        <p:spPr>
          <a:xfrm>
            <a:off x="9749643" y="213756"/>
            <a:ext cx="2931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3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 startAt="13"/>
            </a:pPr>
            <a:r>
              <a:rPr lang="el-GR" dirty="0" err="1"/>
              <a:t>Στυλοειδής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 startAt="13"/>
            </a:pPr>
            <a:r>
              <a:rPr lang="el-GR" dirty="0"/>
              <a:t>Μαστοειδής απόφυση</a:t>
            </a:r>
          </a:p>
          <a:p>
            <a:pPr marL="342900" indent="-342900">
              <a:buAutoNum type="arabicPeriod" startAt="13"/>
            </a:pPr>
            <a:r>
              <a:rPr lang="el-GR" dirty="0"/>
              <a:t>Έξω ακουστικό πόρος</a:t>
            </a:r>
          </a:p>
          <a:p>
            <a:pPr marL="342900" indent="-342900">
              <a:buAutoNum type="arabicPeriod" startAt="13"/>
            </a:pPr>
            <a:r>
              <a:rPr lang="el-GR" dirty="0"/>
              <a:t>Γναθιαίος κόνδυλος</a:t>
            </a:r>
          </a:p>
          <a:p>
            <a:pPr marL="342900" indent="-342900">
              <a:buAutoNum type="arabicPeriod" startAt="13"/>
            </a:pPr>
            <a:r>
              <a:rPr lang="el-GR" dirty="0" err="1"/>
              <a:t>Λαμδοειδής</a:t>
            </a:r>
            <a:r>
              <a:rPr lang="el-GR" dirty="0"/>
              <a:t> ραφή</a:t>
            </a:r>
          </a:p>
          <a:p>
            <a:pPr marL="342900" indent="-342900">
              <a:buAutoNum type="arabicPeriod" startAt="13"/>
            </a:pPr>
            <a:r>
              <a:rPr lang="el-GR" dirty="0"/>
              <a:t>Ινιακό οστό</a:t>
            </a:r>
          </a:p>
          <a:p>
            <a:pPr marL="342900" indent="-342900">
              <a:buAutoNum type="arabicPeriod" startAt="13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 startAt="13"/>
            </a:pPr>
            <a:r>
              <a:rPr lang="en-ID" dirty="0"/>
              <a:t>Squamous suture</a:t>
            </a:r>
          </a:p>
          <a:p>
            <a:pPr marL="342900" indent="-342900">
              <a:buAutoNum type="arabicPeriod" startAt="13"/>
            </a:pPr>
            <a:r>
              <a:rPr lang="el-GR" dirty="0"/>
              <a:t>Βρεγματικό οστό</a:t>
            </a:r>
          </a:p>
          <a:p>
            <a:pPr marL="342900" indent="-342900">
              <a:buAutoNum type="arabicPeriod" startAt="13"/>
            </a:pPr>
            <a:r>
              <a:rPr lang="el-GR" dirty="0"/>
              <a:t>Κροταφικές γραμμές</a:t>
            </a:r>
          </a:p>
          <a:p>
            <a:pPr marL="342900" indent="-342900">
              <a:buAutoNum type="arabicPeriod" startAt="13"/>
            </a:pPr>
            <a:r>
              <a:rPr lang="el-GR" dirty="0"/>
              <a:t>Στεφανιαία ραφή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B10D6-81CD-4E41-9DB7-D7439B36FCD4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6967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14B957-C4CC-4CB0-AF38-545B684B5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0" y="247443"/>
            <a:ext cx="5581650" cy="566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795E1-57C2-4D7D-B9D3-18810C47686A}"/>
              </a:ext>
            </a:extLst>
          </p:cNvPr>
          <p:cNvSpPr txBox="1"/>
          <p:nvPr/>
        </p:nvSpPr>
        <p:spPr>
          <a:xfrm>
            <a:off x="6728791" y="894522"/>
            <a:ext cx="22862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Μετωπιαίο</a:t>
            </a:r>
          </a:p>
          <a:p>
            <a:pPr marL="457200" indent="-457200">
              <a:buAutoNum type="arabicPeriod"/>
            </a:pPr>
            <a:r>
              <a:rPr lang="el-GR" sz="2400" dirty="0"/>
              <a:t>Ρινικό</a:t>
            </a:r>
          </a:p>
          <a:p>
            <a:pPr marL="457200" indent="-457200">
              <a:buAutoNum type="arabicPeriod"/>
            </a:pPr>
            <a:r>
              <a:rPr lang="el-GR" sz="2400" dirty="0"/>
              <a:t>Κάτω γνάθος</a:t>
            </a:r>
          </a:p>
          <a:p>
            <a:pPr marL="457200" indent="-457200">
              <a:buAutoNum type="arabicPeriod"/>
            </a:pPr>
            <a:r>
              <a:rPr lang="el-GR" sz="2400" dirty="0"/>
              <a:t>Άνω γνάθος</a:t>
            </a:r>
          </a:p>
          <a:p>
            <a:pPr marL="457200" indent="-457200">
              <a:buAutoNum type="arabicPeriod"/>
            </a:pPr>
            <a:r>
              <a:rPr lang="el-GR" sz="2400" dirty="0"/>
              <a:t>Ζυγωματικό</a:t>
            </a:r>
          </a:p>
          <a:p>
            <a:pPr marL="457200" indent="-457200">
              <a:buAutoNum type="arabicPeriod"/>
            </a:pPr>
            <a:r>
              <a:rPr lang="el-GR" sz="2400" dirty="0"/>
              <a:t>Κροταφικό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9799B-718F-4E87-BC86-D22958807C16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21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E9E4A7-B5B9-4C81-A6E1-DA93FA1F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5689" y="257175"/>
            <a:ext cx="8181975" cy="6600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DA44B-ACEB-4A0F-BA54-DC9475EEA5F5}"/>
              </a:ext>
            </a:extLst>
          </p:cNvPr>
          <p:cNvSpPr txBox="1"/>
          <p:nvPr/>
        </p:nvSpPr>
        <p:spPr>
          <a:xfrm>
            <a:off x="8182099" y="498764"/>
            <a:ext cx="2403222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Κόγχος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</a:t>
            </a:r>
            <a:r>
              <a:rPr lang="el-GR" dirty="0" err="1"/>
              <a:t>κογχικό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Ρινική κοιλότητα</a:t>
            </a:r>
          </a:p>
          <a:p>
            <a:pPr marL="342900" indent="-342900">
              <a:buAutoNum type="arabicPeriod"/>
            </a:pPr>
            <a:r>
              <a:rPr lang="el-GR" dirty="0"/>
              <a:t>Λοξή γραμμή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/>
              <a:t>Κάτω γνάθος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 err="1"/>
              <a:t>Ύνιδα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Ηθμοειδές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Βρεγματικό οστό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2EF9-29C1-439E-B7E4-E9DA5CBD0B33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3315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ADBF04C-D209-4C65-91FA-02DD8F6BB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126" y="367747"/>
            <a:ext cx="4953000" cy="50292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D5903A1-5654-427B-8CE2-F79D76690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53" y="296309"/>
            <a:ext cx="4438650" cy="5172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9A0FE-E30D-4A84-8D57-4ED3AE88B8CB}"/>
              </a:ext>
            </a:extLst>
          </p:cNvPr>
          <p:cNvSpPr txBox="1"/>
          <p:nvPr/>
        </p:nvSpPr>
        <p:spPr>
          <a:xfrm>
            <a:off x="9744324" y="954157"/>
            <a:ext cx="2331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Μετωπιαίος</a:t>
            </a:r>
          </a:p>
          <a:p>
            <a:pPr marL="342900" indent="-342900">
              <a:buAutoNum type="arabicPeriod"/>
            </a:pPr>
            <a:r>
              <a:rPr lang="el-GR" dirty="0"/>
              <a:t>Ηθμοειδείς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Σφηνοειδής</a:t>
            </a:r>
          </a:p>
          <a:p>
            <a:pPr marL="342900" indent="-342900">
              <a:buAutoNum type="arabicPeriod"/>
            </a:pPr>
            <a:r>
              <a:rPr lang="el-GR" dirty="0"/>
              <a:t>Ιγμόρειο 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4E49B-650C-40E5-BC54-8907B956791B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01914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3B3221D-8DB1-4687-9E37-E5E5948C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36" y="490096"/>
            <a:ext cx="10010115" cy="5869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D3B159-4FE9-4CA2-B3C1-65BB7A9DEDAF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10500287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0B8314-8ECF-40B6-BF86-2CEBB479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00" y="436939"/>
            <a:ext cx="10168678" cy="6166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922E9-FBC2-42CE-89CF-0C37D01BDEB7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6903206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6CABD77C-6093-4DB4-BBEB-19E6E715D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Der </a:t>
            </a:r>
            <a:r>
              <a:rPr lang="en-ID" dirty="0" err="1"/>
              <a:t>graaf</a:t>
            </a:r>
            <a:endParaRPr lang="el-GR" dirty="0"/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C297E5FE-CB40-40B2-92D1-E46CC3DEE7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9780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78C61A-78E3-42AA-B363-6D9F7D062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25" y="201120"/>
            <a:ext cx="8718913" cy="5815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39C70-34BD-4CB4-B286-655EE60104DE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6999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521B21-7FA0-4F37-9665-2CEC4B1B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19" y="611374"/>
            <a:ext cx="8446363" cy="5752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EFF79-0709-4216-9BF5-DCAA6F16454F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651887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E9E3B7-EE12-4FB3-8DBB-349EC55E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3" y="89790"/>
            <a:ext cx="9757784" cy="6678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210FD-CA8C-4D94-9FDE-2A49EF0B9BCC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56872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45062F-A364-4AC7-B779-ADE9B483A295}"/>
              </a:ext>
            </a:extLst>
          </p:cNvPr>
          <p:cNvSpPr txBox="1"/>
          <p:nvPr/>
        </p:nvSpPr>
        <p:spPr>
          <a:xfrm>
            <a:off x="10583436" y="6202017"/>
            <a:ext cx="149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Απόδοση από:</a:t>
            </a:r>
          </a:p>
          <a:p>
            <a:r>
              <a:rPr lang="el-GR" sz="1000" dirty="0"/>
              <a:t>ΑΝΑΤΟΜΙΑ</a:t>
            </a:r>
            <a:r>
              <a:rPr lang="en-ID" sz="1000" dirty="0"/>
              <a:t>, 8</a:t>
            </a:r>
            <a:r>
              <a:rPr lang="el-GR" sz="1000" baseline="30000" dirty="0"/>
              <a:t>η</a:t>
            </a:r>
            <a:r>
              <a:rPr lang="el-GR" sz="1000" dirty="0"/>
              <a:t> έκδοση</a:t>
            </a:r>
          </a:p>
          <a:p>
            <a:r>
              <a:rPr lang="en-ID" sz="1000" dirty="0" err="1"/>
              <a:t>Marieb</a:t>
            </a:r>
            <a:r>
              <a:rPr lang="en-ID" sz="1000" dirty="0"/>
              <a:t>, Wilhelm, </a:t>
            </a:r>
            <a:r>
              <a:rPr lang="en-ID" sz="1000" dirty="0" err="1"/>
              <a:t>Mallat</a:t>
            </a:r>
            <a:endParaRPr lang="el-GR" sz="1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A43DEA-9BE4-42FE-BC76-22662B45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650"/>
            <a:ext cx="101250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29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050414D-BA5E-4E8D-898B-7B36D223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2" y="385718"/>
            <a:ext cx="10108880" cy="6044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94CB9-089E-4783-AF4D-BDA9B3F9FC34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41797960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2EAB9C-AEA5-424E-A91C-F8A94A79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6" y="406895"/>
            <a:ext cx="9836290" cy="6182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317D6-AA8E-48F5-A075-9087CD56848D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5834939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FA0F009-E959-4981-BCD8-7A50F5AF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89" y="464409"/>
            <a:ext cx="8823002" cy="5940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699F6-7098-4EB0-A1BC-8C5B87551F4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311396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5E57785-4962-47C2-8C9F-599F53DA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54" y="177903"/>
            <a:ext cx="9997050" cy="5507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916C7-5393-4EE9-9CE0-B10103659D2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195524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81CCE1-8F8A-466C-855B-F01CF75B0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21" y="454932"/>
            <a:ext cx="10615436" cy="6042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26280-C6F2-4BA1-B939-6917DB745A1E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011395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1767AF8-8A82-41FE-ABC5-958FBAAE2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99" y="512250"/>
            <a:ext cx="10760611" cy="588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5B684-4AE0-40F9-80D3-9EA8662E5500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6970690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C8BC652-353B-4BF1-8FEA-D3602D6A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839582"/>
            <a:ext cx="5956609" cy="51788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13C45DD-83BE-4198-9EE3-443261C6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83" y="381615"/>
            <a:ext cx="3706607" cy="4283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F03F24-5154-4C0F-BBC9-94D3D0DDF11A}"/>
              </a:ext>
            </a:extLst>
          </p:cNvPr>
          <p:cNvSpPr txBox="1"/>
          <p:nvPr/>
        </p:nvSpPr>
        <p:spPr>
          <a:xfrm>
            <a:off x="9330813" y="4355691"/>
            <a:ext cx="24534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Κάθετο πέταλο</a:t>
            </a:r>
          </a:p>
          <a:p>
            <a:pPr marL="342900" indent="-342900">
              <a:buAutoNum type="arabicPeriod"/>
            </a:pPr>
            <a:r>
              <a:rPr lang="el-GR" dirty="0"/>
              <a:t>Ηθμοειδείς κυψέλες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Ηθμοειδή τρήματα</a:t>
            </a:r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11E95-5A50-4D56-9128-4A7B7FB29902}"/>
              </a:ext>
            </a:extLst>
          </p:cNvPr>
          <p:cNvSpPr txBox="1"/>
          <p:nvPr/>
        </p:nvSpPr>
        <p:spPr>
          <a:xfrm>
            <a:off x="183074" y="5903893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4505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D8E18D-4779-47D4-BB9D-9ED38886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49" y="777460"/>
            <a:ext cx="9759926" cy="5303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153D4-EB5C-468C-85F4-98FF4432C62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5950609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FD8208A-A3C9-4BC2-B8BF-37480CA4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97" y="275611"/>
            <a:ext cx="6543675" cy="504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99AE4-96AE-4CA1-81A5-DCB3390A78D2}"/>
              </a:ext>
            </a:extLst>
          </p:cNvPr>
          <p:cNvSpPr txBox="1"/>
          <p:nvPr/>
        </p:nvSpPr>
        <p:spPr>
          <a:xfrm>
            <a:off x="7443019" y="530942"/>
            <a:ext cx="376955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Κάλαιο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Τετρημένο</a:t>
            </a:r>
            <a:r>
              <a:rPr lang="el-GR" dirty="0"/>
              <a:t> πέταλο</a:t>
            </a:r>
          </a:p>
          <a:p>
            <a:pPr marL="342900" indent="-342900">
              <a:buAutoNum type="arabicPeriod"/>
            </a:pPr>
            <a:r>
              <a:rPr lang="el-GR" dirty="0"/>
              <a:t>Τουρκικό εφίππιο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Σφηνοειδής βόθρος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οστό</a:t>
            </a:r>
          </a:p>
          <a:p>
            <a:pPr marL="342900" indent="-342900">
              <a:buAutoNum type="arabicPeriod"/>
            </a:pPr>
            <a:r>
              <a:rPr lang="el-GR" dirty="0"/>
              <a:t>Ινιακό οστό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Σφηνοειδές πτερύγια</a:t>
            </a:r>
          </a:p>
          <a:p>
            <a:pPr marL="342900" indent="-342900">
              <a:buAutoNum type="arabicPeriod"/>
            </a:pPr>
            <a:r>
              <a:rPr lang="el-GR" dirty="0"/>
              <a:t>Υπερώιο</a:t>
            </a:r>
          </a:p>
          <a:p>
            <a:pPr marL="342900" indent="-342900">
              <a:buAutoNum type="arabicPeriod"/>
            </a:pPr>
            <a:r>
              <a:rPr lang="el-GR" dirty="0"/>
              <a:t>Άνω γνάθος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Μετωπιαία απόφυση άνω γνάθου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Άνω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Ρινικό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Μετωπιαίος κόλπος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28BD3-8B4D-4BDD-90C7-DD468B8F0A0A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9077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1A281B7-B68E-4153-908F-41A2B3DE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431" y="171097"/>
            <a:ext cx="10506075" cy="418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A1F6E-55F1-40F1-9DD3-25DCA61FDC03}"/>
              </a:ext>
            </a:extLst>
          </p:cNvPr>
          <p:cNvSpPr txBox="1"/>
          <p:nvPr/>
        </p:nvSpPr>
        <p:spPr>
          <a:xfrm>
            <a:off x="338516" y="2716585"/>
            <a:ext cx="2885598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Κογχική</a:t>
            </a:r>
            <a:r>
              <a:rPr lang="el-GR" dirty="0"/>
              <a:t> επιφάνεια</a:t>
            </a:r>
          </a:p>
          <a:p>
            <a:pPr marL="342900" indent="-342900">
              <a:buAutoNum type="arabicPeriod"/>
            </a:pPr>
            <a:r>
              <a:rPr lang="el-GR" dirty="0"/>
              <a:t>Μετωπιαία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Ρινικός κόμβος</a:t>
            </a:r>
          </a:p>
          <a:p>
            <a:pPr marL="342900" indent="-342900">
              <a:buAutoNum type="arabicPeriod"/>
            </a:pPr>
            <a:r>
              <a:rPr lang="el-GR" dirty="0"/>
              <a:t>Ρινική άκανθα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Υπερώια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Μέιζων</a:t>
            </a:r>
            <a:r>
              <a:rPr lang="el-GR" dirty="0"/>
              <a:t> </a:t>
            </a:r>
            <a:r>
              <a:rPr lang="el-GR" dirty="0" err="1"/>
              <a:t>υπέρώια</a:t>
            </a:r>
            <a:r>
              <a:rPr lang="el-GR" dirty="0"/>
              <a:t> </a:t>
            </a:r>
            <a:r>
              <a:rPr lang="el-GR" dirty="0" err="1"/>
              <a:t>άυλακα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Ρινικη</a:t>
            </a:r>
            <a:r>
              <a:rPr lang="el-GR" dirty="0"/>
              <a:t> ακρολοφία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άντρο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Δακρυική</a:t>
            </a:r>
            <a:r>
              <a:rPr lang="el-GR" dirty="0"/>
              <a:t> αύλακα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7EA2-7F19-44A9-88E5-518BA6BCB271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3452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2A9677-1022-4A6E-8C83-43F665B58C6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/>
              <a:t>ΟΣΤΑ ΕΓΚΕΦΑΛΙΚΟΥ ΚΡΑΝΙΟΥ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8ED45-EE09-4260-AE8B-AD46C8D9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1. μετωπιαίο</a:t>
            </a:r>
          </a:p>
          <a:p>
            <a:r>
              <a:rPr lang="el-GR" dirty="0"/>
              <a:t>2. βρεγματικά</a:t>
            </a:r>
          </a:p>
          <a:p>
            <a:r>
              <a:rPr lang="el-GR" dirty="0"/>
              <a:t>3. ινιακό</a:t>
            </a:r>
          </a:p>
          <a:p>
            <a:r>
              <a:rPr lang="el-GR" dirty="0"/>
              <a:t>4. κροταφικά</a:t>
            </a:r>
          </a:p>
          <a:p>
            <a:r>
              <a:rPr lang="el-GR" dirty="0"/>
              <a:t>5. σφηνοειδές</a:t>
            </a:r>
          </a:p>
          <a:p>
            <a:r>
              <a:rPr lang="el-GR" dirty="0"/>
              <a:t>6. ηθμοειδές</a:t>
            </a:r>
          </a:p>
        </p:txBody>
      </p:sp>
    </p:spTree>
    <p:extLst>
      <p:ext uri="{BB962C8B-B14F-4D97-AF65-F5344CB8AC3E}">
        <p14:creationId xmlns:p14="http://schemas.microsoft.com/office/powerpoint/2010/main" val="2764179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93CA80B-45F1-4289-B9BE-87AFDD918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5" y="486912"/>
            <a:ext cx="10498263" cy="5436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005770-FF62-4320-B52A-F3278A36C78F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9627823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165A042-02F1-4DD0-90F7-BA0F80EA0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39" y="342072"/>
            <a:ext cx="6222270" cy="5983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DB2E8-93FC-43A1-BD9D-478DD68CF101}"/>
              </a:ext>
            </a:extLst>
          </p:cNvPr>
          <p:cNvSpPr txBox="1"/>
          <p:nvPr/>
        </p:nvSpPr>
        <p:spPr>
          <a:xfrm>
            <a:off x="7559055" y="767856"/>
            <a:ext cx="27997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τρήμα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όγκωμα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Σώμα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Γωνία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Κλάδος κάτω γνάθου</a:t>
            </a:r>
          </a:p>
          <a:p>
            <a:pPr marL="342900" indent="-342900">
              <a:buAutoNum type="arabicPeriod"/>
            </a:pPr>
            <a:r>
              <a:rPr lang="el-GR" dirty="0"/>
              <a:t>Γναθιαία εντομή</a:t>
            </a:r>
          </a:p>
          <a:p>
            <a:pPr marL="342900" indent="-342900">
              <a:buAutoNum type="arabicPeriod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7BF97-C560-4CC5-ADE7-E9FFEB920F48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4316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C7F3555-3BE7-4E8A-8276-F4AF168DF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84" y="111933"/>
            <a:ext cx="4997194" cy="6847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F1329-874E-48B0-8095-838848F5C2F6}"/>
              </a:ext>
            </a:extLst>
          </p:cNvPr>
          <p:cNvSpPr txBox="1"/>
          <p:nvPr/>
        </p:nvSpPr>
        <p:spPr>
          <a:xfrm>
            <a:off x="10469483" y="6016208"/>
            <a:ext cx="143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  <a:endParaRPr lang="en-ID" sz="1400" dirty="0"/>
          </a:p>
          <a:p>
            <a:r>
              <a:rPr lang="en-ID" sz="1400" dirty="0"/>
              <a:t>Van De Graaf:</a:t>
            </a:r>
          </a:p>
          <a:p>
            <a:r>
              <a:rPr lang="en-ID" sz="1400" dirty="0"/>
              <a:t> Human anatomy</a:t>
            </a:r>
          </a:p>
          <a:p>
            <a:r>
              <a:rPr lang="en-ID" sz="1400" dirty="0"/>
              <a:t>6</a:t>
            </a:r>
            <a:r>
              <a:rPr lang="en-ID" sz="1400" baseline="30000" dirty="0"/>
              <a:t>th</a:t>
            </a:r>
            <a:r>
              <a:rPr lang="en-ID" sz="1400" dirty="0"/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9295691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33C15C-6869-41B6-902E-F6CDAE6A4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 err="1"/>
              <a:t>moore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D4AE655-9C87-45B7-AA8F-45340941F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AF3DB-DCE2-4907-884B-CDFBEE8071E5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7497085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18C7F5-36D5-4D6B-8046-8F939F790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453"/>
            <a:ext cx="5238750" cy="5734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FADD5-2274-40E3-B4B7-F6C22AEC1549}"/>
              </a:ext>
            </a:extLst>
          </p:cNvPr>
          <p:cNvSpPr txBox="1"/>
          <p:nvPr/>
        </p:nvSpPr>
        <p:spPr>
          <a:xfrm>
            <a:off x="6407293" y="197346"/>
            <a:ext cx="3133165" cy="7571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Μετωπιαίο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Μεσόφρυο</a:t>
            </a:r>
            <a:r>
              <a:rPr lang="el-GR" dirty="0"/>
              <a:t> 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Οπτικό τρήμα</a:t>
            </a:r>
          </a:p>
          <a:p>
            <a:pPr marL="342900" indent="-342900">
              <a:buAutoNum type="arabicPeriod"/>
            </a:pPr>
            <a:r>
              <a:rPr lang="el-GR" dirty="0"/>
              <a:t>Μέση ρινική κόγχη</a:t>
            </a:r>
          </a:p>
          <a:p>
            <a:pPr marL="342900" indent="-342900">
              <a:buAutoNum type="arabicPeriod"/>
            </a:pPr>
            <a:r>
              <a:rPr lang="el-GR" dirty="0" err="1"/>
              <a:t>Υποκόγχιο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Κάθετο πέταλο ηθμοειδούς</a:t>
            </a:r>
          </a:p>
          <a:p>
            <a:pPr marL="342900" indent="-342900">
              <a:buAutoNum type="arabicPeriod"/>
            </a:pPr>
            <a:r>
              <a:rPr lang="el-GR" dirty="0" err="1"/>
              <a:t>Ύνιδα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Γναθιαίος κόλπος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Γναθιαία σύμφυση</a:t>
            </a:r>
          </a:p>
          <a:p>
            <a:pPr marL="342900" indent="-342900">
              <a:buAutoNum type="arabicPeriod"/>
            </a:pPr>
            <a:r>
              <a:rPr lang="el-GR" dirty="0"/>
              <a:t>Γναθιαίο όγκωμα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απόφυση</a:t>
            </a:r>
          </a:p>
          <a:p>
            <a:pPr marL="342900" indent="-342900">
              <a:buAutoNum type="arabicPeriod"/>
            </a:pPr>
            <a:r>
              <a:rPr lang="el-GR" dirty="0"/>
              <a:t>Φατνιακή ραφή</a:t>
            </a:r>
          </a:p>
          <a:p>
            <a:pPr marL="342900" indent="-342900">
              <a:buAutoNum type="arabicPeriod"/>
            </a:pPr>
            <a:r>
              <a:rPr lang="el-GR" dirty="0"/>
              <a:t>Κάτω ρινική κόγχη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/>
            </a:pPr>
            <a:r>
              <a:rPr lang="el-GR" dirty="0"/>
              <a:t>Κάτω οφθαλμική σχισμή</a:t>
            </a:r>
          </a:p>
          <a:p>
            <a:pPr marL="342900" indent="-342900">
              <a:buAutoNum type="arabicPeriod"/>
            </a:pPr>
            <a:r>
              <a:rPr lang="el-GR" dirty="0"/>
              <a:t>Άνω οφθαλμική σχισμή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Υπερκόγχιο</a:t>
            </a:r>
            <a:r>
              <a:rPr lang="el-GR" dirty="0"/>
              <a:t> σχίσμα</a:t>
            </a:r>
          </a:p>
          <a:p>
            <a:pPr marL="342900" indent="-342900">
              <a:buAutoNum type="arabicPeriod"/>
            </a:pPr>
            <a:r>
              <a:rPr lang="el-GR" dirty="0" err="1"/>
              <a:t>Υπερόφρυο</a:t>
            </a:r>
            <a:r>
              <a:rPr lang="el-GR" dirty="0"/>
              <a:t> τόξο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727D3-2CDD-4204-A351-F055185B412F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9514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F82904-D7AF-47BD-B6FF-BAB88873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31" y="676678"/>
            <a:ext cx="7353300" cy="6124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5F906-68E6-4268-B551-E555C092AF14}"/>
              </a:ext>
            </a:extLst>
          </p:cNvPr>
          <p:cNvSpPr txBox="1"/>
          <p:nvPr/>
        </p:nvSpPr>
        <p:spPr>
          <a:xfrm>
            <a:off x="7028482" y="519194"/>
            <a:ext cx="5349221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Στεφανιαία ραφή</a:t>
            </a:r>
          </a:p>
          <a:p>
            <a:pPr marL="342900" indent="-342900">
              <a:buAutoNum type="arabicPeriod"/>
            </a:pPr>
            <a:r>
              <a:rPr lang="el-GR" dirty="0"/>
              <a:t>Βρεγματικό οστό (άνω και κάτω κροταφική γραμμή</a:t>
            </a:r>
          </a:p>
          <a:p>
            <a:pPr marL="342900" indent="-342900">
              <a:buAutoNum type="arabicPeriod"/>
            </a:pPr>
            <a:r>
              <a:rPr lang="el-GR" dirty="0"/>
              <a:t>Κροταφικό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Λαμδοειδής</a:t>
            </a:r>
            <a:r>
              <a:rPr lang="el-GR" dirty="0"/>
              <a:t> ραφή</a:t>
            </a:r>
          </a:p>
          <a:p>
            <a:pPr marL="342900" indent="-342900">
              <a:buAutoNum type="arabicPeriod"/>
            </a:pPr>
            <a:r>
              <a:rPr lang="el-GR" dirty="0"/>
              <a:t>Ζυγωματικό τόξο</a:t>
            </a:r>
          </a:p>
          <a:p>
            <a:pPr marL="342900" indent="-342900">
              <a:buAutoNum type="arabicPeriod"/>
            </a:pPr>
            <a:r>
              <a:rPr lang="el-GR" dirty="0"/>
              <a:t>Ινιακό όγκωμα</a:t>
            </a:r>
          </a:p>
          <a:p>
            <a:pPr marL="342900" indent="-342900">
              <a:buAutoNum type="arabicPeriod"/>
            </a:pPr>
            <a:r>
              <a:rPr lang="el-GR" dirty="0"/>
              <a:t>Έξω ακουστικός πόρος</a:t>
            </a:r>
          </a:p>
          <a:p>
            <a:pPr marL="342900" indent="-342900">
              <a:buAutoNum type="arabicPeriod"/>
            </a:pPr>
            <a:r>
              <a:rPr lang="el-GR" dirty="0"/>
              <a:t>Μαστοειδής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Στυλοειδής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/>
              <a:t>Κονδυλοειδής απόφυση</a:t>
            </a:r>
          </a:p>
          <a:p>
            <a:pPr marL="342900" indent="-342900">
              <a:buAutoNum type="arabicPeriod"/>
            </a:pPr>
            <a:r>
              <a:rPr lang="el-GR" dirty="0"/>
              <a:t>Κλάδος</a:t>
            </a:r>
          </a:p>
          <a:p>
            <a:pPr marL="342900" indent="-342900">
              <a:buAutoNum type="arabicPeriod"/>
            </a:pPr>
            <a:r>
              <a:rPr lang="el-GR" dirty="0"/>
              <a:t>Γωνία</a:t>
            </a:r>
          </a:p>
          <a:p>
            <a:pPr marL="342900" indent="-342900">
              <a:buAutoNum type="arabicPeriod"/>
            </a:pPr>
            <a:r>
              <a:rPr lang="el-GR" dirty="0"/>
              <a:t>Σώμα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τρήμα</a:t>
            </a:r>
          </a:p>
          <a:p>
            <a:pPr marL="342900" indent="-342900">
              <a:buAutoNum type="arabicPeriod"/>
            </a:pPr>
            <a:r>
              <a:rPr lang="el-GR" dirty="0" err="1"/>
              <a:t>Γενειακό</a:t>
            </a:r>
            <a:r>
              <a:rPr lang="el-GR" dirty="0"/>
              <a:t> όγκωμα</a:t>
            </a:r>
          </a:p>
          <a:p>
            <a:pPr marL="342900" indent="-342900">
              <a:buAutoNum type="arabicPeriod"/>
            </a:pPr>
            <a:r>
              <a:rPr lang="el-GR" dirty="0"/>
              <a:t>Φατνιακές αποφύσεις</a:t>
            </a:r>
          </a:p>
          <a:p>
            <a:pPr marL="342900" indent="-342900">
              <a:buAutoNum type="arabicPeriod"/>
            </a:pPr>
            <a:r>
              <a:rPr lang="el-GR" dirty="0" err="1"/>
              <a:t>Κορωνοειδής</a:t>
            </a:r>
            <a:r>
              <a:rPr lang="el-GR" dirty="0"/>
              <a:t>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Δακρυικό</a:t>
            </a:r>
            <a:r>
              <a:rPr lang="el-GR" dirty="0"/>
              <a:t> οστό</a:t>
            </a:r>
          </a:p>
          <a:p>
            <a:pPr marL="342900" indent="-342900">
              <a:buAutoNum type="arabicPeriod"/>
            </a:pPr>
            <a:r>
              <a:rPr lang="el-GR" dirty="0"/>
              <a:t>Ρινικό οστό</a:t>
            </a:r>
          </a:p>
          <a:p>
            <a:pPr marL="342900" indent="-342900">
              <a:buAutoNum type="arabicPeriod"/>
            </a:pPr>
            <a:r>
              <a:rPr lang="el-GR" dirty="0" err="1"/>
              <a:t>Πτέριο</a:t>
            </a: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CFDA9-4556-4CEB-B692-55AF89CE3446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39757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D16202C-99F0-47E0-900C-E46743606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09650"/>
            <a:ext cx="10591800" cy="483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1E6D4-EA55-4EA5-B406-483856DF5167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42580691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E91BB49-A736-4D26-9B5A-6E3D77DE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261937"/>
            <a:ext cx="9439275" cy="6334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10AD9-2E2C-4772-A3E6-DF55EC8F5F6E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11739556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04BB76-5A7F-45D0-AB97-F67E6C93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09550"/>
            <a:ext cx="96393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A46DB-0365-4F9E-96C2-EDA73CB457AC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40965995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1C047D-0FA0-4140-A06E-03CCF67D2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05" y="452180"/>
            <a:ext cx="4124325" cy="437197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0E580E-C8A0-4D26-95BD-EE22B542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97" y="537905"/>
            <a:ext cx="4286250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DE3179-71D2-4536-8F7F-E577F5F8B469}"/>
              </a:ext>
            </a:extLst>
          </p:cNvPr>
          <p:cNvSpPr txBox="1"/>
          <p:nvPr/>
        </p:nvSpPr>
        <p:spPr>
          <a:xfrm>
            <a:off x="9004852" y="5973417"/>
            <a:ext cx="2626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Απόδοση από</a:t>
            </a:r>
          </a:p>
          <a:p>
            <a:r>
              <a:rPr lang="en-ID" sz="1400" dirty="0"/>
              <a:t>Moore: Essential clinical anatomy</a:t>
            </a:r>
          </a:p>
          <a:p>
            <a:r>
              <a:rPr lang="en-ID" sz="1400" dirty="0"/>
              <a:t>4th edition</a:t>
            </a:r>
          </a:p>
        </p:txBody>
      </p:sp>
    </p:spTree>
    <p:extLst>
      <p:ext uri="{BB962C8B-B14F-4D97-AF65-F5344CB8AC3E}">
        <p14:creationId xmlns:p14="http://schemas.microsoft.com/office/powerpoint/2010/main" val="276620841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2624</Words>
  <Application>Microsoft Office PowerPoint</Application>
  <PresentationFormat>Ευρεία οθόνη</PresentationFormat>
  <Paragraphs>788</Paragraphs>
  <Slides>105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Θέμα του Office</vt:lpstr>
      <vt:lpstr>ΚΡΑΝΙΟ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ΟΣΤΑ ΕΓΚΕΦΑΛΙΚΟΥ ΚΡΑΝΙΟΥ</vt:lpstr>
      <vt:lpstr>Παρουσίαση του PowerPoint</vt:lpstr>
      <vt:lpstr>ΜΕΤΩΠΙΑΙΟ ΟΣΤΟ</vt:lpstr>
      <vt:lpstr>Παρουσίαση του PowerPoint</vt:lpstr>
      <vt:lpstr>Παρουσίαση του PowerPoint</vt:lpstr>
      <vt:lpstr>Παρουσίαση του PowerPoint</vt:lpstr>
      <vt:lpstr>ΙΝΙΑΚΟ ΟΣΤΟ</vt:lpstr>
      <vt:lpstr>Παρουσίαση του PowerPoint</vt:lpstr>
      <vt:lpstr>Παρουσίαση του PowerPoint</vt:lpstr>
      <vt:lpstr>Παρουσίαση του PowerPoint</vt:lpstr>
      <vt:lpstr>ΚΡΟΤΑΦΙΚΟ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ΣΦΗΝΟΕΙΔΕΣ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ΗΘΜΟΕΙΔΕΣ ΟΣΤΟ</vt:lpstr>
      <vt:lpstr>Παρουσίαση του PowerPoint</vt:lpstr>
      <vt:lpstr>Παρουσίαση του PowerPoint</vt:lpstr>
      <vt:lpstr>Παρουσίαση του PowerPoint</vt:lpstr>
      <vt:lpstr>ΟΣΤΑ ΠΡΟΣΩΠΙΚΟΥ ΚΡΑΝΙΟΥ (14!)</vt:lpstr>
      <vt:lpstr>ΚΑΤΩ ΓΝΑΘΟΣ: το πιο ανθεκτικό οστό</vt:lpstr>
      <vt:lpstr>Παρουσίαση του PowerPoint</vt:lpstr>
      <vt:lpstr>Παρουσίαση του PowerPoint</vt:lpstr>
      <vt:lpstr>ΑΝΩ ΓΝΑΘΟΣ: ΤΟ ΠΙΟ ΚΕΝΤΡΙΚΟ ΟΣΤΟ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COLORING BOOK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marieb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Der graaf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moore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ΚΡΑΝΙΟ</dc:title>
  <dc:creator>marianna papadopoulou</dc:creator>
  <cp:lastModifiedBy>marianna papadopoulou</cp:lastModifiedBy>
  <cp:revision>89</cp:revision>
  <dcterms:created xsi:type="dcterms:W3CDTF">2019-06-17T08:07:25Z</dcterms:created>
  <dcterms:modified xsi:type="dcterms:W3CDTF">2020-11-29T17:00:09Z</dcterms:modified>
</cp:coreProperties>
</file>