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8" r:id="rId59"/>
    <p:sldId id="319" r:id="rId60"/>
    <p:sldId id="320" r:id="rId61"/>
    <p:sldId id="321" r:id="rId62"/>
    <p:sldId id="322" r:id="rId63"/>
    <p:sldId id="315" r:id="rId64"/>
    <p:sldId id="313" r:id="rId65"/>
    <p:sldId id="317" r:id="rId66"/>
    <p:sldId id="314" r:id="rId67"/>
    <p:sldId id="316" r:id="rId68"/>
    <p:sldId id="323" r:id="rId69"/>
    <p:sldId id="324" r:id="rId7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EFE8D9C-1BCB-4275-A86A-5B23301AEF88}" type="datetimeFigureOut">
              <a:rPr lang="el-GR" smtClean="0"/>
              <a:t>29/9/2014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82BEDF6-1C0E-484D-8722-A04EE8291FFB}"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EFE8D9C-1BCB-4275-A86A-5B23301AEF88}" type="datetimeFigureOut">
              <a:rPr lang="el-GR" smtClean="0"/>
              <a:t>29/9/2014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82BEDF6-1C0E-484D-8722-A04EE8291FFB}"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EFE8D9C-1BCB-4275-A86A-5B23301AEF88}" type="datetimeFigureOut">
              <a:rPr lang="el-GR" smtClean="0"/>
              <a:t>29/9/2014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82BEDF6-1C0E-484D-8722-A04EE8291FFB}"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EFE8D9C-1BCB-4275-A86A-5B23301AEF88}" type="datetimeFigureOut">
              <a:rPr lang="el-GR" smtClean="0"/>
              <a:t>29/9/2014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82BEDF6-1C0E-484D-8722-A04EE8291FFB}"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EFE8D9C-1BCB-4275-A86A-5B23301AEF88}" type="datetimeFigureOut">
              <a:rPr lang="el-GR" smtClean="0"/>
              <a:t>29/9/2014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82BEDF6-1C0E-484D-8722-A04EE8291FFB}"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EFE8D9C-1BCB-4275-A86A-5B23301AEF88}" type="datetimeFigureOut">
              <a:rPr lang="el-GR" smtClean="0"/>
              <a:t>29/9/2014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82BEDF6-1C0E-484D-8722-A04EE8291FFB}"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EFE8D9C-1BCB-4275-A86A-5B23301AEF88}" type="datetimeFigureOut">
              <a:rPr lang="el-GR" smtClean="0"/>
              <a:t>29/9/2014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82BEDF6-1C0E-484D-8722-A04EE8291FFB}"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EFE8D9C-1BCB-4275-A86A-5B23301AEF88}" type="datetimeFigureOut">
              <a:rPr lang="el-GR" smtClean="0"/>
              <a:t>29/9/2014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82BEDF6-1C0E-484D-8722-A04EE8291FFB}"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EFE8D9C-1BCB-4275-A86A-5B23301AEF88}" type="datetimeFigureOut">
              <a:rPr lang="el-GR" smtClean="0"/>
              <a:t>29/9/2014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82BEDF6-1C0E-484D-8722-A04EE8291FFB}"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EFE8D9C-1BCB-4275-A86A-5B23301AEF88}" type="datetimeFigureOut">
              <a:rPr lang="el-GR" smtClean="0"/>
              <a:t>29/9/2014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82BEDF6-1C0E-484D-8722-A04EE8291FFB}"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EFE8D9C-1BCB-4275-A86A-5B23301AEF88}" type="datetimeFigureOut">
              <a:rPr lang="el-GR" smtClean="0"/>
              <a:t>29/9/2014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82BEDF6-1C0E-484D-8722-A04EE8291FFB}"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E8D9C-1BCB-4275-A86A-5B23301AEF88}" type="datetimeFigureOut">
              <a:rPr lang="el-GR" smtClean="0"/>
              <a:t>29/9/2014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BEDF6-1C0E-484D-8722-A04EE8291FFB}"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t>ΠΑΡΟΥΣΙΑΣΗ ΜΑΘΗΜΑΤΩΝ</a:t>
            </a:r>
            <a:br>
              <a:rPr lang="el-GR" dirty="0" smtClean="0"/>
            </a:br>
            <a:r>
              <a:rPr lang="el-GR" dirty="0" smtClean="0"/>
              <a:t>ΨΥΧΙΑΤΡΙΚΗ</a:t>
            </a:r>
            <a:br>
              <a:rPr lang="el-GR" dirty="0" smtClean="0"/>
            </a:br>
            <a:endParaRPr lang="el-GR" dirty="0"/>
          </a:p>
        </p:txBody>
      </p:sp>
      <p:sp>
        <p:nvSpPr>
          <p:cNvPr id="3" name="2 - Υπότιτλος"/>
          <p:cNvSpPr>
            <a:spLocks noGrp="1"/>
          </p:cNvSpPr>
          <p:nvPr>
            <p:ph type="subTitle" idx="1"/>
          </p:nvPr>
        </p:nvSpPr>
        <p:spPr>
          <a:xfrm>
            <a:off x="2123728" y="3933056"/>
            <a:ext cx="6400800" cy="1752600"/>
          </a:xfrm>
        </p:spPr>
        <p:txBody>
          <a:bodyPr/>
          <a:lstStyle/>
          <a:p>
            <a:pPr algn="r"/>
            <a:r>
              <a:rPr lang="el-GR" dirty="0" smtClean="0"/>
              <a:t>ΠΑΠΑΓΕΩΡΓΙΟΥ </a:t>
            </a:r>
            <a:r>
              <a:rPr lang="el-GR" dirty="0"/>
              <a:t>Γ</a:t>
            </a:r>
            <a:r>
              <a:rPr lang="el-GR" dirty="0" smtClean="0"/>
              <a:t>. ΕΥΑΓΓΕΛΟΣ</a:t>
            </a:r>
            <a:endParaRPr lang="el-GR" dirty="0" smtClean="0"/>
          </a:p>
          <a:p>
            <a:pPr algn="r"/>
            <a:r>
              <a:rPr lang="en-US" dirty="0" smtClean="0"/>
              <a:t>www. e-g-papageorgiou.gr</a:t>
            </a:r>
          </a:p>
          <a:p>
            <a:pPr algn="r"/>
            <a:r>
              <a:rPr lang="en-US" dirty="0" smtClean="0"/>
              <a:t>epapageo@teiath.gr</a:t>
            </a:r>
            <a:endParaRPr lang="el-GR" dirty="0" smtClean="0"/>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785818"/>
          </a:xfrm>
        </p:spPr>
        <p:txBody>
          <a:bodyPr>
            <a:normAutofit/>
          </a:bodyPr>
          <a:lstStyle/>
          <a:p>
            <a:r>
              <a:rPr lang="el-GR" sz="3200" dirty="0" smtClean="0"/>
              <a:t>Ψυχιατρικές Διαταραχές</a:t>
            </a:r>
            <a:endParaRPr lang="el-GR" sz="3200" dirty="0"/>
          </a:p>
        </p:txBody>
      </p:sp>
      <p:sp>
        <p:nvSpPr>
          <p:cNvPr id="3" name="2 - Θέση περιεχομένου"/>
          <p:cNvSpPr>
            <a:spLocks noGrp="1"/>
          </p:cNvSpPr>
          <p:nvPr>
            <p:ph idx="1"/>
          </p:nvPr>
        </p:nvSpPr>
        <p:spPr>
          <a:xfrm>
            <a:off x="457200" y="1214422"/>
            <a:ext cx="8472518" cy="5429288"/>
          </a:xfrm>
        </p:spPr>
        <p:txBody>
          <a:bodyPr>
            <a:normAutofit fontScale="47500" lnSpcReduction="20000"/>
          </a:bodyPr>
          <a:lstStyle/>
          <a:p>
            <a:pPr algn="just">
              <a:buNone/>
            </a:pPr>
            <a:r>
              <a:rPr lang="el-GR" dirty="0" smtClean="0"/>
              <a:t>	-</a:t>
            </a:r>
            <a:r>
              <a:rPr lang="el-GR" b="1" dirty="0" smtClean="0"/>
              <a:t> </a:t>
            </a:r>
            <a:r>
              <a:rPr lang="el-GR" b="1" dirty="0"/>
              <a:t>ΨΥΧΩΣΕΙΣ </a:t>
            </a:r>
          </a:p>
          <a:p>
            <a:pPr algn="just"/>
            <a:r>
              <a:rPr lang="el-GR" dirty="0" smtClean="0"/>
              <a:t>οργανικές </a:t>
            </a:r>
            <a:r>
              <a:rPr lang="el-GR" dirty="0"/>
              <a:t>ψυχώσεις (οργανικά </a:t>
            </a:r>
            <a:r>
              <a:rPr lang="el-GR" dirty="0" err="1"/>
              <a:t>ψυχοσύνδρομα</a:t>
            </a:r>
            <a:r>
              <a:rPr lang="el-GR" dirty="0"/>
              <a:t>) </a:t>
            </a:r>
            <a:r>
              <a:rPr lang="el-GR" dirty="0" smtClean="0"/>
              <a:t> π.χ</a:t>
            </a:r>
            <a:r>
              <a:rPr lang="el-GR" dirty="0"/>
              <a:t>. άνοιες, εγκεφαλοπάθειες </a:t>
            </a:r>
            <a:r>
              <a:rPr lang="el-GR" dirty="0" err="1"/>
              <a:t>Κ.ά</a:t>
            </a:r>
            <a:r>
              <a:rPr lang="el-GR" dirty="0"/>
              <a:t> </a:t>
            </a:r>
            <a:endParaRPr lang="el-GR" dirty="0" smtClean="0"/>
          </a:p>
          <a:p>
            <a:pPr algn="just"/>
            <a:r>
              <a:rPr lang="el-GR" dirty="0" smtClean="0"/>
              <a:t>λειτουργικές </a:t>
            </a:r>
            <a:r>
              <a:rPr lang="el-GR" dirty="0"/>
              <a:t>ψυχώσεις </a:t>
            </a:r>
            <a:r>
              <a:rPr lang="el-GR" dirty="0" smtClean="0"/>
              <a:t>π.χ</a:t>
            </a:r>
            <a:r>
              <a:rPr lang="el-GR" dirty="0"/>
              <a:t>. σχιζοφρένειες, παράνοιες </a:t>
            </a:r>
            <a:r>
              <a:rPr lang="el-GR" dirty="0" err="1"/>
              <a:t>κ.ά</a:t>
            </a:r>
            <a:r>
              <a:rPr lang="el-GR" dirty="0"/>
              <a:t> </a:t>
            </a:r>
          </a:p>
          <a:p>
            <a:pPr algn="just">
              <a:buNone/>
            </a:pPr>
            <a:endParaRPr lang="el-GR" dirty="0" smtClean="0"/>
          </a:p>
          <a:p>
            <a:pPr algn="just">
              <a:buNone/>
            </a:pPr>
            <a:r>
              <a:rPr lang="el-GR" dirty="0"/>
              <a:t>	</a:t>
            </a:r>
            <a:r>
              <a:rPr lang="el-GR" dirty="0" smtClean="0"/>
              <a:t>- </a:t>
            </a:r>
            <a:r>
              <a:rPr lang="el-GR" b="1" dirty="0" smtClean="0"/>
              <a:t>ΣΥΝΑΙΣΘΗΜΑΤΙΚΕΣ ΔΙΑΤΑΡΑΧΕΣ </a:t>
            </a:r>
            <a:r>
              <a:rPr lang="el-GR" dirty="0"/>
              <a:t>( Διαταραχές της διάθεσης) </a:t>
            </a:r>
          </a:p>
          <a:p>
            <a:pPr algn="just"/>
            <a:r>
              <a:rPr lang="el-GR" dirty="0" smtClean="0"/>
              <a:t>μανιοκατάθλιψη </a:t>
            </a:r>
            <a:r>
              <a:rPr lang="el-GR" dirty="0"/>
              <a:t>( διπολική διαταραχή) </a:t>
            </a:r>
          </a:p>
          <a:p>
            <a:pPr algn="just"/>
            <a:r>
              <a:rPr lang="el-GR" dirty="0" smtClean="0"/>
              <a:t>κατάθλιψη- </a:t>
            </a:r>
            <a:r>
              <a:rPr lang="el-GR" dirty="0"/>
              <a:t>μελαγχολία- μανία </a:t>
            </a:r>
          </a:p>
          <a:p>
            <a:pPr algn="just">
              <a:buNone/>
            </a:pPr>
            <a:endParaRPr lang="el-GR" dirty="0" smtClean="0"/>
          </a:p>
          <a:p>
            <a:pPr algn="just">
              <a:buNone/>
            </a:pPr>
            <a:r>
              <a:rPr lang="el-GR" dirty="0"/>
              <a:t>	</a:t>
            </a:r>
            <a:r>
              <a:rPr lang="el-GR" dirty="0" smtClean="0"/>
              <a:t>- </a:t>
            </a:r>
            <a:r>
              <a:rPr lang="el-GR" b="1" dirty="0"/>
              <a:t>ΝΕΥΡΩΣΕΙΣ </a:t>
            </a:r>
          </a:p>
          <a:p>
            <a:pPr algn="just"/>
            <a:r>
              <a:rPr lang="el-GR" dirty="0" err="1" smtClean="0"/>
              <a:t>Ιδεοψυχαναγκαστική</a:t>
            </a:r>
            <a:r>
              <a:rPr lang="el-GR" dirty="0" smtClean="0"/>
              <a:t> </a:t>
            </a:r>
            <a:r>
              <a:rPr lang="el-GR" dirty="0"/>
              <a:t>ν. </a:t>
            </a:r>
          </a:p>
          <a:p>
            <a:pPr algn="just"/>
            <a:r>
              <a:rPr lang="el-GR" dirty="0" smtClean="0"/>
              <a:t>Υστερική </a:t>
            </a:r>
            <a:r>
              <a:rPr lang="el-GR" dirty="0"/>
              <a:t>ν. </a:t>
            </a:r>
          </a:p>
          <a:p>
            <a:pPr algn="just"/>
            <a:r>
              <a:rPr lang="el-GR" dirty="0" smtClean="0"/>
              <a:t>Φοβική </a:t>
            </a:r>
            <a:r>
              <a:rPr lang="el-GR" dirty="0"/>
              <a:t>ν. </a:t>
            </a:r>
          </a:p>
          <a:p>
            <a:pPr algn="just"/>
            <a:r>
              <a:rPr lang="el-GR" dirty="0" smtClean="0"/>
              <a:t>Αγχώδης </a:t>
            </a:r>
            <a:r>
              <a:rPr lang="el-GR" dirty="0"/>
              <a:t>ν. </a:t>
            </a:r>
          </a:p>
          <a:p>
            <a:pPr algn="just"/>
            <a:r>
              <a:rPr lang="el-GR" dirty="0" err="1"/>
              <a:t>Κ.ά</a:t>
            </a:r>
            <a:r>
              <a:rPr lang="el-GR" dirty="0"/>
              <a:t> (π.χ. κοινωνική φοβία, επαγγελματικοί σπασμοί, νεύρωση αποζημίωσης κ.τ.λ.) </a:t>
            </a:r>
          </a:p>
          <a:p>
            <a:pPr algn="just">
              <a:buNone/>
            </a:pPr>
            <a:endParaRPr lang="el-GR" dirty="0" smtClean="0"/>
          </a:p>
          <a:p>
            <a:pPr algn="just">
              <a:buNone/>
            </a:pPr>
            <a:r>
              <a:rPr lang="el-GR" dirty="0"/>
              <a:t>	</a:t>
            </a:r>
            <a:r>
              <a:rPr lang="el-GR" dirty="0" smtClean="0"/>
              <a:t>- </a:t>
            </a:r>
            <a:r>
              <a:rPr lang="el-GR" b="1" dirty="0"/>
              <a:t>ΔΙΑΤΑΡΑΧΕΣ ΤΗΣ ΠΡΟΣΩΠΙΚΟΤΗΤΑΣ </a:t>
            </a:r>
          </a:p>
          <a:p>
            <a:pPr algn="just"/>
            <a:r>
              <a:rPr lang="el-GR" dirty="0" smtClean="0"/>
              <a:t>παρανοειδής </a:t>
            </a:r>
            <a:r>
              <a:rPr lang="el-GR" dirty="0"/>
              <a:t>π., συναισθηματική π</a:t>
            </a:r>
            <a:r>
              <a:rPr lang="el-GR" dirty="0" smtClean="0"/>
              <a:t>., εκρηκτική </a:t>
            </a:r>
            <a:r>
              <a:rPr lang="el-GR" dirty="0"/>
              <a:t>π., </a:t>
            </a:r>
            <a:r>
              <a:rPr lang="el-GR" dirty="0" smtClean="0"/>
              <a:t>καταθλιπτική </a:t>
            </a:r>
            <a:r>
              <a:rPr lang="el-GR" dirty="0"/>
              <a:t>π</a:t>
            </a:r>
            <a:r>
              <a:rPr lang="el-GR" dirty="0" smtClean="0"/>
              <a:t>., ψυχαναγκαστική </a:t>
            </a:r>
            <a:r>
              <a:rPr lang="el-GR" dirty="0"/>
              <a:t>π., υστερική π., αντικοινωνική π., ναρκισσιστική π., οριακή π. </a:t>
            </a:r>
            <a:r>
              <a:rPr lang="el-GR" dirty="0" err="1" smtClean="0"/>
              <a:t>κ.ά</a:t>
            </a:r>
            <a:r>
              <a:rPr lang="el-GR" dirty="0" smtClean="0"/>
              <a:t> </a:t>
            </a:r>
            <a:r>
              <a:rPr lang="el-GR" dirty="0"/>
              <a:t>- σεξουαλικές αποκλίσεις ( διαστροφές) </a:t>
            </a:r>
          </a:p>
          <a:p>
            <a:pPr algn="just">
              <a:buNone/>
            </a:pPr>
            <a:endParaRPr lang="el-GR" dirty="0" smtClean="0"/>
          </a:p>
          <a:p>
            <a:pPr algn="just">
              <a:buNone/>
            </a:pPr>
            <a:r>
              <a:rPr lang="el-GR" dirty="0"/>
              <a:t>	</a:t>
            </a:r>
            <a:r>
              <a:rPr lang="el-GR" dirty="0" smtClean="0"/>
              <a:t>- </a:t>
            </a:r>
            <a:r>
              <a:rPr lang="el-GR" b="1" dirty="0" smtClean="0"/>
              <a:t>ΨΥΧΟΣΩΜΑΤΙΚΕΣ </a:t>
            </a:r>
            <a:r>
              <a:rPr lang="el-GR" b="1" dirty="0"/>
              <a:t>ΑΣΘΕΝΕΙΕΣ </a:t>
            </a:r>
            <a:r>
              <a:rPr lang="el-GR" b="1" dirty="0" smtClean="0"/>
              <a:t>ΚΑΙ ΝΕΥΡΟΦΥΤΙΚΑ </a:t>
            </a:r>
            <a:r>
              <a:rPr lang="el-GR" b="1" dirty="0"/>
              <a:t>ΣΥΜΠΤΩΜΑΤΑ </a:t>
            </a:r>
          </a:p>
          <a:p>
            <a:pPr algn="just"/>
            <a:r>
              <a:rPr lang="el-GR" dirty="0" smtClean="0"/>
              <a:t>Έλκος, </a:t>
            </a:r>
            <a:r>
              <a:rPr lang="el-GR" dirty="0"/>
              <a:t>άσθμα, καρδιακή νεύρωση, ψυχογενής υπέρταση, κολίτιδα, διαταραχές της εμμήνου ρύσεως, </a:t>
            </a:r>
            <a:r>
              <a:rPr lang="el-GR" dirty="0" err="1"/>
              <a:t>ανοργασμία</a:t>
            </a:r>
            <a:r>
              <a:rPr lang="el-GR" dirty="0"/>
              <a:t>, διάφορες </a:t>
            </a:r>
            <a:r>
              <a:rPr lang="el-GR" dirty="0" smtClean="0"/>
              <a:t>λειτουργικές </a:t>
            </a:r>
            <a:r>
              <a:rPr lang="el-GR" dirty="0"/>
              <a:t>διαταραχές ψυχογενούς αιτιολογίας </a:t>
            </a:r>
          </a:p>
          <a:p>
            <a:pPr algn="just">
              <a:buNone/>
            </a:pPr>
            <a:endParaRPr lang="el-GR" dirty="0"/>
          </a:p>
          <a:p>
            <a:pPr algn="just"/>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 Θέση περιεχομένου" descr="10.jpg"/>
          <p:cNvPicPr>
            <a:picLocks noGrp="1" noChangeAspect="1"/>
          </p:cNvPicPr>
          <p:nvPr>
            <p:ph idx="1"/>
          </p:nvPr>
        </p:nvPicPr>
        <p:blipFill>
          <a:blip r:embed="rId2" cstate="print"/>
          <a:stretch>
            <a:fillRect/>
          </a:stretch>
        </p:blipFill>
        <p:spPr>
          <a:xfrm>
            <a:off x="214282" y="285728"/>
            <a:ext cx="8786874" cy="6286544"/>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t>ΝΑΡΚΙΣΣΙΣΤΙΚΟ ΣΤΑΔΙΟ</a:t>
            </a:r>
            <a:r>
              <a:rPr lang="el-GR" dirty="0" smtClean="0"/>
              <a:t/>
            </a:r>
            <a:br>
              <a:rPr lang="el-GR" dirty="0" smtClean="0"/>
            </a:br>
            <a:endParaRPr lang="el-GR" dirty="0"/>
          </a:p>
        </p:txBody>
      </p:sp>
      <p:sp>
        <p:nvSpPr>
          <p:cNvPr id="5" name="4 - Θέση περιεχομένου"/>
          <p:cNvSpPr>
            <a:spLocks noGrp="1"/>
          </p:cNvSpPr>
          <p:nvPr>
            <p:ph idx="1"/>
          </p:nvPr>
        </p:nvSpPr>
        <p:spPr>
          <a:xfrm>
            <a:off x="457200" y="1600200"/>
            <a:ext cx="8229600" cy="4543444"/>
          </a:xfrm>
        </p:spPr>
        <p:txBody>
          <a:bodyPr>
            <a:normAutofit/>
          </a:bodyPr>
          <a:lstStyle/>
          <a:p>
            <a:r>
              <a:rPr lang="el-GR" sz="2400" dirty="0" smtClean="0"/>
              <a:t> συμπεριφορά ανάλογα µε τις ανάγκες του </a:t>
            </a:r>
          </a:p>
          <a:p>
            <a:r>
              <a:rPr lang="el-GR" sz="2400" dirty="0" smtClean="0"/>
              <a:t> διαχωρισμός των αντικειμένων σε "καλά" και "κακά" </a:t>
            </a:r>
          </a:p>
          <a:p>
            <a:r>
              <a:rPr lang="el-GR" sz="2400" dirty="0" smtClean="0"/>
              <a:t>αδυναμία σταθερών συναισθηματικών επενδύσεων </a:t>
            </a:r>
          </a:p>
          <a:p>
            <a:r>
              <a:rPr lang="el-GR" sz="2400" dirty="0" smtClean="0"/>
              <a:t>ασαφή ή κατηργημένα όρια του ΕΓΩ </a:t>
            </a:r>
          </a:p>
          <a:p>
            <a:r>
              <a:rPr lang="el-GR" sz="2400" dirty="0" smtClean="0"/>
              <a:t>αυξημένη διαισθητική επικοινωνία </a:t>
            </a:r>
          </a:p>
          <a:p>
            <a:r>
              <a:rPr lang="el-GR" sz="2400" dirty="0" smtClean="0"/>
              <a:t>αξιολόγηση του μέρους έναντι του όλου </a:t>
            </a:r>
          </a:p>
          <a:p>
            <a:r>
              <a:rPr lang="el-GR" sz="2400" dirty="0" err="1" smtClean="0"/>
              <a:t>πρώιµες</a:t>
            </a:r>
            <a:r>
              <a:rPr lang="el-GR" sz="2400" dirty="0" smtClean="0"/>
              <a:t> μορφές εξιδανίκευσης και απομυθοποίησης </a:t>
            </a:r>
          </a:p>
          <a:p>
            <a:r>
              <a:rPr lang="el-GR" sz="2400" dirty="0" smtClean="0"/>
              <a:t>άρνηση της πραγματικότητας υπό πιεστικές συνθήκες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1000132"/>
          </a:xfrm>
        </p:spPr>
        <p:txBody>
          <a:bodyPr>
            <a:normAutofit fontScale="90000"/>
          </a:bodyPr>
          <a:lstStyle/>
          <a:p>
            <a:r>
              <a:rPr lang="el-GR" sz="3600" dirty="0" smtClean="0"/>
              <a:t>ΟΡΙΑΚΟ ΣΤΑΔΙΟ</a:t>
            </a:r>
            <a:r>
              <a:rPr lang="el-GR" dirty="0" smtClean="0"/>
              <a:t/>
            </a:r>
            <a:br>
              <a:rPr lang="el-GR" dirty="0" smtClean="0"/>
            </a:br>
            <a:endParaRPr lang="el-GR" dirty="0"/>
          </a:p>
        </p:txBody>
      </p:sp>
      <p:sp>
        <p:nvSpPr>
          <p:cNvPr id="3" name="2 - Θέση περιεχομένου"/>
          <p:cNvSpPr>
            <a:spLocks noGrp="1"/>
          </p:cNvSpPr>
          <p:nvPr>
            <p:ph idx="1"/>
          </p:nvPr>
        </p:nvSpPr>
        <p:spPr>
          <a:xfrm>
            <a:off x="642910" y="1643050"/>
            <a:ext cx="8043890" cy="4666310"/>
          </a:xfrm>
        </p:spPr>
        <p:txBody>
          <a:bodyPr>
            <a:normAutofit/>
          </a:bodyPr>
          <a:lstStyle/>
          <a:p>
            <a:pPr algn="just"/>
            <a:r>
              <a:rPr lang="el-GR" sz="2400" dirty="0" smtClean="0"/>
              <a:t>συμβιωτική </a:t>
            </a:r>
            <a:r>
              <a:rPr lang="el-GR" sz="2400" dirty="0" err="1" smtClean="0"/>
              <a:t>εξαρτητική</a:t>
            </a:r>
            <a:r>
              <a:rPr lang="el-GR" sz="2400" dirty="0" smtClean="0"/>
              <a:t> συμπεριφορά </a:t>
            </a:r>
          </a:p>
          <a:p>
            <a:pPr algn="just"/>
            <a:r>
              <a:rPr lang="el-GR" sz="2400" dirty="0" smtClean="0"/>
              <a:t>προσδοκία κάλυψης των αναγκών από το περιβάλλον </a:t>
            </a:r>
          </a:p>
          <a:p>
            <a:pPr algn="just"/>
            <a:r>
              <a:rPr lang="el-GR" sz="2400" dirty="0" smtClean="0"/>
              <a:t>αυξημένη συναισθηματικότητα, διαισθητικότητα κλπ. </a:t>
            </a:r>
          </a:p>
          <a:p>
            <a:pPr algn="just"/>
            <a:r>
              <a:rPr lang="el-GR" sz="2400" dirty="0" smtClean="0"/>
              <a:t>μειωμένος ή απών αυτό-λογοκριτικός μηχανισμός</a:t>
            </a:r>
          </a:p>
          <a:p>
            <a:pPr algn="just"/>
            <a:r>
              <a:rPr lang="el-GR" sz="2400" dirty="0" smtClean="0"/>
              <a:t>ψυχωτικός εκτροχιασμός (υπό πίεση) </a:t>
            </a:r>
          </a:p>
          <a:p>
            <a:endParaRPr lang="el-G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457200" y="357166"/>
            <a:ext cx="8229600" cy="1060472"/>
          </a:xfrm>
        </p:spPr>
        <p:txBody>
          <a:bodyPr>
            <a:normAutofit fontScale="90000"/>
          </a:bodyPr>
          <a:lstStyle/>
          <a:p>
            <a:r>
              <a:rPr lang="el-GR" sz="3600" dirty="0" smtClean="0"/>
              <a:t>ΨΥΧΑΝΑΓΚΑΣΤΙΚΟ – ΠΡΩΚΤΙΚΟ ΣΤΑΔΙΟ</a:t>
            </a:r>
            <a:r>
              <a:rPr lang="el-GR" dirty="0" smtClean="0"/>
              <a:t/>
            </a:r>
            <a:br>
              <a:rPr lang="el-GR" dirty="0" smtClean="0"/>
            </a:br>
            <a:endParaRPr lang="el-GR" dirty="0"/>
          </a:p>
        </p:txBody>
      </p:sp>
      <p:sp>
        <p:nvSpPr>
          <p:cNvPr id="8" name="7 - Θέση περιεχομένου"/>
          <p:cNvSpPr>
            <a:spLocks noGrp="1"/>
          </p:cNvSpPr>
          <p:nvPr>
            <p:ph idx="1"/>
          </p:nvPr>
        </p:nvSpPr>
        <p:spPr>
          <a:xfrm>
            <a:off x="642910" y="1600200"/>
            <a:ext cx="8043890" cy="4709160"/>
          </a:xfrm>
        </p:spPr>
        <p:txBody>
          <a:bodyPr>
            <a:normAutofit/>
          </a:bodyPr>
          <a:lstStyle/>
          <a:p>
            <a:r>
              <a:rPr lang="el-GR" sz="2400" dirty="0" smtClean="0"/>
              <a:t>συμπεριφορά σύμφωνα µε τους κανόνες </a:t>
            </a:r>
          </a:p>
          <a:p>
            <a:r>
              <a:rPr lang="el-GR" sz="2400" dirty="0" smtClean="0"/>
              <a:t>χαρακτηριστικά πειθαρχίας, τάξης, αναγνώρισης της ιεραρχίας κλπ. </a:t>
            </a:r>
          </a:p>
          <a:p>
            <a:r>
              <a:rPr lang="el-GR" sz="2400" dirty="0" smtClean="0"/>
              <a:t>μονωμένο συναίσθημα </a:t>
            </a:r>
          </a:p>
          <a:p>
            <a:r>
              <a:rPr lang="el-GR" sz="2400" dirty="0" smtClean="0"/>
              <a:t>μειωμένη φαντασία </a:t>
            </a:r>
          </a:p>
          <a:p>
            <a:r>
              <a:rPr lang="el-GR" sz="2400" dirty="0" smtClean="0"/>
              <a:t>έλλειψη πρωτοβουλίας </a:t>
            </a:r>
          </a:p>
          <a:p>
            <a:r>
              <a:rPr lang="el-GR" sz="2400" dirty="0" smtClean="0"/>
              <a:t>αξιολόγηση υλικών αξιών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57166"/>
            <a:ext cx="8229600" cy="1060472"/>
          </a:xfrm>
        </p:spPr>
        <p:txBody>
          <a:bodyPr>
            <a:normAutofit fontScale="90000"/>
          </a:bodyPr>
          <a:lstStyle/>
          <a:p>
            <a:r>
              <a:rPr lang="el-GR" sz="3600" dirty="0" smtClean="0"/>
              <a:t>ΥΣΤΕΡΙΚΟ – ΟΙΔΙΠΟΔΕΙΟ ΣΤΑΔΙΟ</a:t>
            </a:r>
            <a:r>
              <a:rPr lang="el-GR" dirty="0" smtClean="0"/>
              <a:t/>
            </a:r>
            <a:br>
              <a:rPr lang="el-GR" dirty="0" smtClean="0"/>
            </a:br>
            <a:endParaRPr lang="el-GR" dirty="0"/>
          </a:p>
        </p:txBody>
      </p:sp>
      <p:sp>
        <p:nvSpPr>
          <p:cNvPr id="3" name="2 - Θέση περιεχομένου"/>
          <p:cNvSpPr>
            <a:spLocks noGrp="1"/>
          </p:cNvSpPr>
          <p:nvPr>
            <p:ph idx="1"/>
          </p:nvPr>
        </p:nvSpPr>
        <p:spPr>
          <a:xfrm>
            <a:off x="642910" y="1600200"/>
            <a:ext cx="8043890" cy="4709160"/>
          </a:xfrm>
        </p:spPr>
        <p:txBody>
          <a:bodyPr>
            <a:normAutofit/>
          </a:bodyPr>
          <a:lstStyle/>
          <a:p>
            <a:r>
              <a:rPr lang="el-GR" sz="2400" dirty="0" smtClean="0"/>
              <a:t>συμπεριφορά πρόκλησης του ενδιαφέροντος των άλλων </a:t>
            </a:r>
          </a:p>
          <a:p>
            <a:r>
              <a:rPr lang="el-GR" sz="2400" dirty="0" smtClean="0"/>
              <a:t>ελκυστική συμπεριφορά προς το άλλο φύλλο </a:t>
            </a:r>
          </a:p>
          <a:p>
            <a:r>
              <a:rPr lang="el-GR" sz="2400" dirty="0" smtClean="0"/>
              <a:t>εγωκεντρική σκέψη </a:t>
            </a:r>
          </a:p>
          <a:p>
            <a:r>
              <a:rPr lang="el-GR" sz="2400" dirty="0" smtClean="0"/>
              <a:t>θεατρινισμός </a:t>
            </a:r>
          </a:p>
          <a:p>
            <a:r>
              <a:rPr lang="el-GR" sz="2400" dirty="0" smtClean="0"/>
              <a:t>δημιουργία ψευδούς συμπτωματολογίας </a:t>
            </a:r>
          </a:p>
          <a:p>
            <a:r>
              <a:rPr lang="el-GR" sz="2400" dirty="0" smtClean="0"/>
              <a:t>υπερβολικός τονισμός αμελητέων συμπτωμάτων </a:t>
            </a:r>
          </a:p>
          <a:p>
            <a:pPr>
              <a:buNone/>
            </a:pPr>
            <a:endParaRPr lang="el-G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1600" y="836712"/>
            <a:ext cx="7772400" cy="778098"/>
          </a:xfrm>
        </p:spPr>
        <p:txBody>
          <a:bodyPr>
            <a:normAutofit fontScale="90000"/>
          </a:bodyPr>
          <a:lstStyle/>
          <a:p>
            <a:r>
              <a:rPr lang="el-GR" b="1" dirty="0" smtClean="0"/>
              <a:t> </a:t>
            </a:r>
            <a:r>
              <a:rPr lang="el-GR" sz="3600" dirty="0" smtClean="0"/>
              <a:t>ΨΥΧΩΣΕΙΣ </a:t>
            </a:r>
            <a:r>
              <a:rPr lang="el-GR" b="1" dirty="0" smtClean="0"/>
              <a:t/>
            </a:r>
            <a:br>
              <a:rPr lang="el-GR" b="1" dirty="0" smtClean="0"/>
            </a:br>
            <a:endParaRPr lang="el-GR" dirty="0"/>
          </a:p>
        </p:txBody>
      </p:sp>
      <p:sp>
        <p:nvSpPr>
          <p:cNvPr id="3" name="2 - Θέση περιεχομένου"/>
          <p:cNvSpPr>
            <a:spLocks noGrp="1"/>
          </p:cNvSpPr>
          <p:nvPr>
            <p:ph sz="quarter" idx="1"/>
          </p:nvPr>
        </p:nvSpPr>
        <p:spPr>
          <a:xfrm>
            <a:off x="899592" y="1484784"/>
            <a:ext cx="7772400" cy="4967064"/>
          </a:xfrm>
        </p:spPr>
        <p:txBody>
          <a:bodyPr/>
          <a:lstStyle/>
          <a:p>
            <a:pPr algn="just"/>
            <a:r>
              <a:rPr lang="el-GR" sz="2500" dirty="0" smtClean="0"/>
              <a:t>οργανικές ψυχώσεις (οργανικά </a:t>
            </a:r>
            <a:r>
              <a:rPr lang="el-GR" sz="2500" dirty="0" err="1" smtClean="0"/>
              <a:t>ψυχοσύνδρομα</a:t>
            </a:r>
            <a:r>
              <a:rPr lang="el-GR" sz="2500" dirty="0" smtClean="0"/>
              <a:t>)  π.χ. άνοιες, εγκεφαλοπάθειες </a:t>
            </a:r>
            <a:r>
              <a:rPr lang="el-GR" sz="2500" dirty="0" err="1" smtClean="0"/>
              <a:t>κ.ά</a:t>
            </a:r>
            <a:r>
              <a:rPr lang="el-GR" sz="2500" dirty="0" smtClean="0"/>
              <a:t> </a:t>
            </a:r>
          </a:p>
          <a:p>
            <a:pPr algn="just"/>
            <a:r>
              <a:rPr lang="el-GR" sz="2500" dirty="0" smtClean="0"/>
              <a:t>λειτουργικές ψυχώσεις π.χ. σχιζοφρένειες, παράνοιες </a:t>
            </a:r>
            <a:r>
              <a:rPr lang="el-GR" sz="2500" dirty="0" err="1" smtClean="0"/>
              <a:t>κ.ά</a:t>
            </a:r>
            <a:r>
              <a:rPr lang="el-GR" sz="2500" dirty="0" smtClean="0"/>
              <a:t> </a:t>
            </a:r>
          </a:p>
          <a:p>
            <a:pPr>
              <a:buNone/>
            </a:pP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188640"/>
            <a:ext cx="7772400" cy="1143000"/>
          </a:xfrm>
        </p:spPr>
        <p:txBody>
          <a:bodyPr>
            <a:normAutofit/>
          </a:bodyPr>
          <a:lstStyle/>
          <a:p>
            <a:r>
              <a:rPr lang="el-GR" sz="3200" dirty="0" smtClean="0"/>
              <a:t>ΣΧΙΖΟΦΡΕΝΕΙΕΣ </a:t>
            </a:r>
            <a:r>
              <a:rPr lang="el-GR" sz="3200" dirty="0" smtClean="0"/>
              <a:t>(Ι</a:t>
            </a:r>
            <a:r>
              <a:rPr lang="el-GR" sz="3200" dirty="0" smtClean="0"/>
              <a:t>)</a:t>
            </a:r>
            <a:endParaRPr lang="el-GR" sz="3200" dirty="0"/>
          </a:p>
        </p:txBody>
      </p:sp>
      <p:sp>
        <p:nvSpPr>
          <p:cNvPr id="3" name="2 - Θέση περιεχομένου"/>
          <p:cNvSpPr>
            <a:spLocks noGrp="1"/>
          </p:cNvSpPr>
          <p:nvPr>
            <p:ph sz="quarter" idx="1"/>
          </p:nvPr>
        </p:nvSpPr>
        <p:spPr>
          <a:xfrm>
            <a:off x="611560" y="1556792"/>
            <a:ext cx="8003232" cy="5589240"/>
          </a:xfrm>
        </p:spPr>
        <p:txBody>
          <a:bodyPr>
            <a:normAutofit fontScale="85000" lnSpcReduction="10000"/>
          </a:bodyPr>
          <a:lstStyle/>
          <a:p>
            <a:pPr>
              <a:buNone/>
            </a:pPr>
            <a:r>
              <a:rPr lang="el-GR" dirty="0" smtClean="0"/>
              <a:t>Αιτιοπαθογένεια:</a:t>
            </a:r>
          </a:p>
          <a:p>
            <a:r>
              <a:rPr lang="el-GR" dirty="0" smtClean="0"/>
              <a:t>Βιολογικές υποθέσεις</a:t>
            </a:r>
          </a:p>
          <a:p>
            <a:pPr>
              <a:buNone/>
            </a:pPr>
            <a:r>
              <a:rPr lang="el-GR" dirty="0" smtClean="0"/>
              <a:t>		- Παθολογική ανατομία και </a:t>
            </a:r>
            <a:r>
              <a:rPr lang="el-GR" dirty="0" err="1" smtClean="0"/>
              <a:t>νευροφυσιολογία</a:t>
            </a:r>
            <a:endParaRPr lang="el-GR" dirty="0" smtClean="0"/>
          </a:p>
          <a:p>
            <a:pPr>
              <a:buNone/>
            </a:pPr>
            <a:r>
              <a:rPr lang="el-GR" dirty="0" smtClean="0"/>
              <a:t>		- Γενετικές υποθέσεις/ κληρονομικότητα</a:t>
            </a:r>
          </a:p>
          <a:p>
            <a:pPr>
              <a:buNone/>
            </a:pPr>
            <a:r>
              <a:rPr lang="el-GR" dirty="0" smtClean="0"/>
              <a:t>		- Βιοχημικοί/ενδοκρινολογικοί παράγοντες</a:t>
            </a:r>
          </a:p>
          <a:p>
            <a:r>
              <a:rPr lang="el-GR" dirty="0" smtClean="0"/>
              <a:t>Ψυχοδυναμικές ερμηνείες</a:t>
            </a:r>
          </a:p>
          <a:p>
            <a:r>
              <a:rPr lang="el-GR" dirty="0" smtClean="0"/>
              <a:t>Η σημασία των διαπροσωπικών σχέσεων</a:t>
            </a:r>
          </a:p>
          <a:p>
            <a:pPr>
              <a:buNone/>
            </a:pPr>
            <a:r>
              <a:rPr lang="el-GR" dirty="0" smtClean="0"/>
              <a:t>		- Η υπόθεση του διπλού δεσμού</a:t>
            </a:r>
          </a:p>
          <a:p>
            <a:pPr>
              <a:buNone/>
            </a:pPr>
            <a:r>
              <a:rPr lang="el-GR" dirty="0" smtClean="0"/>
              <a:t>		- Η υπόθεση του </a:t>
            </a:r>
            <a:r>
              <a:rPr lang="el-GR" dirty="0" err="1" smtClean="0"/>
              <a:t>σχιζοφρενιογόνου</a:t>
            </a:r>
            <a:r>
              <a:rPr lang="el-GR" dirty="0" smtClean="0"/>
              <a:t> γονέα</a:t>
            </a:r>
          </a:p>
          <a:p>
            <a:pPr>
              <a:buNone/>
            </a:pPr>
            <a:r>
              <a:rPr lang="el-GR" dirty="0" smtClean="0"/>
              <a:t>		- Η ασυμμετρία της οικογένειας</a:t>
            </a:r>
          </a:p>
          <a:p>
            <a:pPr>
              <a:buNone/>
            </a:pPr>
            <a:r>
              <a:rPr lang="el-GR" dirty="0" smtClean="0"/>
              <a:t>		- </a:t>
            </a:r>
            <a:r>
              <a:rPr lang="el-GR" dirty="0" err="1" smtClean="0"/>
              <a:t>Κοινωνιογενετικές</a:t>
            </a:r>
            <a:r>
              <a:rPr lang="el-GR" dirty="0" smtClean="0"/>
              <a:t> απόψεις</a:t>
            </a:r>
          </a:p>
          <a:p>
            <a:pPr>
              <a:buNone/>
            </a:pPr>
            <a:r>
              <a:rPr lang="el-GR" dirty="0" smtClean="0"/>
              <a:t>		</a:t>
            </a:r>
          </a:p>
          <a:p>
            <a:pPr>
              <a:buNone/>
            </a:pPr>
            <a:endParaRPr lang="el-GR" dirty="0" smtClean="0"/>
          </a:p>
          <a:p>
            <a:pPr>
              <a:buNone/>
            </a:pPr>
            <a:endParaRPr lang="el-GR"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ΣΧΙΖΟΦΡΕΝΕΙΕΣ (ΙΙ)</a:t>
            </a:r>
            <a:endParaRPr lang="el-GR" sz="3200" dirty="0"/>
          </a:p>
        </p:txBody>
      </p:sp>
      <p:sp>
        <p:nvSpPr>
          <p:cNvPr id="3" name="2 - Θέση περιεχομένου"/>
          <p:cNvSpPr>
            <a:spLocks noGrp="1"/>
          </p:cNvSpPr>
          <p:nvPr>
            <p:ph sz="quarter" idx="1"/>
          </p:nvPr>
        </p:nvSpPr>
        <p:spPr/>
        <p:txBody>
          <a:bodyPr/>
          <a:lstStyle/>
          <a:p>
            <a:pPr>
              <a:buNone/>
            </a:pPr>
            <a:r>
              <a:rPr lang="el-GR" dirty="0" smtClean="0"/>
              <a:t>Επιδημιολογία:</a:t>
            </a:r>
          </a:p>
          <a:p>
            <a:pPr>
              <a:buNone/>
            </a:pPr>
            <a:r>
              <a:rPr lang="el-GR" dirty="0" smtClean="0"/>
              <a:t>1-1,5% γενικού πληθυσμού</a:t>
            </a:r>
          </a:p>
          <a:p>
            <a:pPr>
              <a:buNone/>
            </a:pPr>
            <a:r>
              <a:rPr lang="el-GR" dirty="0" smtClean="0"/>
              <a:t>Συχνότερη εμφάνιση μεταξύ 25-35 ετών.</a:t>
            </a:r>
          </a:p>
          <a:p>
            <a:pPr>
              <a:buNone/>
            </a:pPr>
            <a:r>
              <a:rPr lang="el-GR" dirty="0" smtClean="0"/>
              <a:t>60% μεταξύ εφηβείας και 30 έτους ζωής.</a:t>
            </a:r>
          </a:p>
          <a:p>
            <a:pPr>
              <a:buNone/>
            </a:pPr>
            <a:r>
              <a:rPr lang="el-GR" dirty="0" smtClean="0"/>
              <a:t>25% στην 4</a:t>
            </a:r>
            <a:r>
              <a:rPr lang="el-GR" baseline="30000" dirty="0" smtClean="0"/>
              <a:t>η</a:t>
            </a:r>
            <a:r>
              <a:rPr lang="el-GR" dirty="0" smtClean="0"/>
              <a:t> δεκαετία ζωής. </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ΣΧΙΖΟΦΡΕΝΕΙΕΣ (ΙΙΙ)</a:t>
            </a:r>
            <a:endParaRPr lang="el-GR" sz="3200" dirty="0"/>
          </a:p>
        </p:txBody>
      </p:sp>
      <p:sp>
        <p:nvSpPr>
          <p:cNvPr id="3" name="2 - Θέση περιεχομένου"/>
          <p:cNvSpPr>
            <a:spLocks noGrp="1"/>
          </p:cNvSpPr>
          <p:nvPr>
            <p:ph sz="quarter" idx="1"/>
          </p:nvPr>
        </p:nvSpPr>
        <p:spPr>
          <a:xfrm>
            <a:off x="899592" y="1700808"/>
            <a:ext cx="7772400" cy="4572000"/>
          </a:xfrm>
        </p:spPr>
        <p:txBody>
          <a:bodyPr/>
          <a:lstStyle/>
          <a:p>
            <a:pPr>
              <a:buNone/>
            </a:pPr>
            <a:r>
              <a:rPr lang="el-GR" dirty="0" smtClean="0"/>
              <a:t>Βασικές διαταραχές:</a:t>
            </a:r>
          </a:p>
          <a:p>
            <a:r>
              <a:rPr lang="el-GR" dirty="0" smtClean="0"/>
              <a:t>Διαταραχές της ταυτότητας του ΕΓΩ</a:t>
            </a:r>
          </a:p>
          <a:p>
            <a:r>
              <a:rPr lang="el-GR" dirty="0" smtClean="0"/>
              <a:t>Διαταραχές της σκέψης</a:t>
            </a:r>
          </a:p>
          <a:p>
            <a:r>
              <a:rPr lang="el-GR" dirty="0" smtClean="0"/>
              <a:t>Διαταραχές του συναισθήματος και των συναισθηματικών σχέσεων με το περιβάλλον</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1071570"/>
          </a:xfrm>
        </p:spPr>
        <p:txBody>
          <a:bodyPr>
            <a:noAutofit/>
          </a:bodyPr>
          <a:lstStyle/>
          <a:p>
            <a:r>
              <a:rPr lang="el-GR" sz="3000" dirty="0" smtClean="0"/>
              <a:t>Ψυχική Υγεία - Ψυχική Νόσος - Φυσιολογικότητα </a:t>
            </a:r>
            <a:br>
              <a:rPr lang="el-GR" sz="3000" dirty="0" smtClean="0"/>
            </a:br>
            <a:r>
              <a:rPr lang="el-GR" sz="3000" dirty="0" smtClean="0"/>
              <a:t>(</a:t>
            </a:r>
            <a:r>
              <a:rPr lang="el-GR" sz="3000" dirty="0" err="1" smtClean="0"/>
              <a:t>Ορισµός</a:t>
            </a:r>
            <a:r>
              <a:rPr lang="el-GR" sz="3000" dirty="0" smtClean="0"/>
              <a:t>, κριτήρια, βασικές έννοιες)  (Ι)</a:t>
            </a:r>
            <a:endParaRPr lang="el-GR" sz="3000" dirty="0"/>
          </a:p>
        </p:txBody>
      </p:sp>
      <p:sp>
        <p:nvSpPr>
          <p:cNvPr id="3" name="2 - Θέση περιεχομένου"/>
          <p:cNvSpPr>
            <a:spLocks noGrp="1"/>
          </p:cNvSpPr>
          <p:nvPr>
            <p:ph idx="1"/>
          </p:nvPr>
        </p:nvSpPr>
        <p:spPr>
          <a:xfrm>
            <a:off x="457200" y="1285860"/>
            <a:ext cx="8229600" cy="5572140"/>
          </a:xfrm>
        </p:spPr>
        <p:txBody>
          <a:bodyPr>
            <a:normAutofit fontScale="40000" lnSpcReduction="20000"/>
          </a:bodyPr>
          <a:lstStyle/>
          <a:p>
            <a:pPr algn="just"/>
            <a:r>
              <a:rPr lang="el-GR" sz="4800" dirty="0" smtClean="0"/>
              <a:t>Α</a:t>
            </a:r>
            <a:r>
              <a:rPr lang="el-GR" sz="4800" dirty="0"/>
              <a:t>. </a:t>
            </a:r>
            <a:r>
              <a:rPr lang="el-GR" sz="4800" b="1" dirty="0"/>
              <a:t>Ψυχική Υγεία </a:t>
            </a:r>
            <a:endParaRPr lang="el-GR" sz="4800" dirty="0"/>
          </a:p>
          <a:p>
            <a:pPr algn="just">
              <a:buNone/>
            </a:pPr>
            <a:r>
              <a:rPr lang="el-GR" sz="4800" dirty="0" smtClean="0"/>
              <a:t>	</a:t>
            </a:r>
            <a:r>
              <a:rPr lang="el-GR" sz="4800" dirty="0" err="1" smtClean="0"/>
              <a:t>Σύµφωνα</a:t>
            </a:r>
            <a:r>
              <a:rPr lang="el-GR" sz="4800" dirty="0" smtClean="0"/>
              <a:t> </a:t>
            </a:r>
            <a:r>
              <a:rPr lang="el-GR" sz="4800" dirty="0"/>
              <a:t>µε την </a:t>
            </a:r>
            <a:r>
              <a:rPr lang="el-GR" sz="4800" dirty="0" err="1"/>
              <a:t>Παγκόσµια</a:t>
            </a:r>
            <a:r>
              <a:rPr lang="el-GR" sz="4800" dirty="0"/>
              <a:t> Οργάνωση Υγείας σαν "ψυχική υγεία" θεωρείται "η κατάσταση της </a:t>
            </a:r>
            <a:r>
              <a:rPr lang="el-GR" sz="4800" dirty="0" err="1"/>
              <a:t>συναισθηµατικής</a:t>
            </a:r>
            <a:r>
              <a:rPr lang="el-GR" sz="4800" dirty="0"/>
              <a:t> ευεξίας, όπου το </a:t>
            </a:r>
            <a:r>
              <a:rPr lang="el-GR" sz="4800" dirty="0" err="1"/>
              <a:t>άτοµο</a:t>
            </a:r>
            <a:r>
              <a:rPr lang="el-GR" sz="4800" dirty="0"/>
              <a:t> µ</a:t>
            </a:r>
            <a:r>
              <a:rPr lang="el-GR" sz="4800" dirty="0" err="1"/>
              <a:t>πορεί</a:t>
            </a:r>
            <a:r>
              <a:rPr lang="el-GR" sz="4800" dirty="0"/>
              <a:t> να ζει και να εργάζεται µε άνεση µ</a:t>
            </a:r>
            <a:r>
              <a:rPr lang="el-GR" sz="4800" dirty="0" err="1"/>
              <a:t>έσα</a:t>
            </a:r>
            <a:r>
              <a:rPr lang="el-GR" sz="4800" dirty="0"/>
              <a:t> στην κοινότητα, καθώς και να ικανοποιείται από τα προσωπικά χαρακτηριστικά και </a:t>
            </a:r>
            <a:r>
              <a:rPr lang="el-GR" sz="4800" dirty="0" err="1"/>
              <a:t>επιτεύγµατά</a:t>
            </a:r>
            <a:r>
              <a:rPr lang="el-GR" sz="4800" dirty="0"/>
              <a:t> του". </a:t>
            </a:r>
            <a:endParaRPr lang="el-GR" sz="4800" dirty="0" smtClean="0"/>
          </a:p>
          <a:p>
            <a:pPr algn="just">
              <a:buNone/>
            </a:pPr>
            <a:endParaRPr lang="el-GR" sz="4800" dirty="0"/>
          </a:p>
          <a:p>
            <a:pPr algn="just"/>
            <a:r>
              <a:rPr lang="el-GR" sz="4800" dirty="0"/>
              <a:t>Κατά καιρούς έχουν γίνει διάφορες προσπάθειες για να οριοθετηθούν οι προϋποθέσεις αυτές που η εκπλήρωσή τους θα κατοχύρωνε την κατάσταση αυτή της ψυχικής υγείας. Οι </a:t>
            </a:r>
            <a:r>
              <a:rPr lang="el-GR" sz="4800" dirty="0" err="1"/>
              <a:t>προϋποθεσεις</a:t>
            </a:r>
            <a:r>
              <a:rPr lang="el-GR" sz="4800" dirty="0"/>
              <a:t> αυτές θα αποτελούν, θεωρητικά, τα ιδιαίτερα εκείνα χαρακτηριστικά της προσωπικότητας και της έκφρασης της </a:t>
            </a:r>
            <a:r>
              <a:rPr lang="el-GR" sz="4800" dirty="0" err="1"/>
              <a:t>συµπεριφοράς</a:t>
            </a:r>
            <a:r>
              <a:rPr lang="el-GR" sz="4800" dirty="0"/>
              <a:t> του ψυχικά υγιή. </a:t>
            </a:r>
          </a:p>
          <a:p>
            <a:pPr algn="just"/>
            <a:endParaRPr lang="el-GR" sz="4800" dirty="0" smtClean="0"/>
          </a:p>
          <a:p>
            <a:pPr algn="just"/>
            <a:r>
              <a:rPr lang="el-GR" sz="4800" dirty="0" smtClean="0"/>
              <a:t>Μερικά </a:t>
            </a:r>
            <a:r>
              <a:rPr lang="el-GR" sz="4800" dirty="0"/>
              <a:t>από τα περισσότερο αποδεκτά αυτά χαρακτηριστικά είναι: </a:t>
            </a:r>
          </a:p>
          <a:p>
            <a:pPr algn="just">
              <a:buNone/>
            </a:pPr>
            <a:r>
              <a:rPr lang="el-GR" sz="4800" dirty="0" smtClean="0"/>
              <a:t>	- </a:t>
            </a:r>
            <a:r>
              <a:rPr lang="el-GR" sz="4800" dirty="0"/>
              <a:t>η επίγνωση του </a:t>
            </a:r>
            <a:r>
              <a:rPr lang="el-GR" sz="4800" dirty="0" err="1"/>
              <a:t>ατόµου</a:t>
            </a:r>
            <a:r>
              <a:rPr lang="el-GR" sz="4800" dirty="0"/>
              <a:t> για την ταυτότητά του, </a:t>
            </a:r>
          </a:p>
          <a:p>
            <a:pPr algn="just">
              <a:buNone/>
            </a:pPr>
            <a:r>
              <a:rPr lang="el-GR" sz="4800" dirty="0" smtClean="0"/>
              <a:t>	- </a:t>
            </a:r>
            <a:r>
              <a:rPr lang="el-GR" sz="4800" dirty="0"/>
              <a:t>η δυνατότητά του για </a:t>
            </a:r>
            <a:r>
              <a:rPr lang="el-GR" sz="4800" dirty="0" err="1"/>
              <a:t>αυτοδυναµία</a:t>
            </a:r>
            <a:r>
              <a:rPr lang="el-GR" sz="4800" dirty="0"/>
              <a:t>, </a:t>
            </a:r>
          </a:p>
          <a:p>
            <a:pPr algn="just">
              <a:buNone/>
            </a:pPr>
            <a:r>
              <a:rPr lang="el-GR" sz="4800" dirty="0" smtClean="0"/>
              <a:t>	- </a:t>
            </a:r>
            <a:r>
              <a:rPr lang="el-GR" sz="4800" dirty="0"/>
              <a:t>η ικανότητα για αντίσταση σε καταπιεστικές </a:t>
            </a:r>
            <a:r>
              <a:rPr lang="el-GR" sz="4800" dirty="0" smtClean="0"/>
              <a:t>συνθήκες</a:t>
            </a:r>
            <a:r>
              <a:rPr lang="el-GR" sz="4800" dirty="0"/>
              <a:t>, </a:t>
            </a:r>
          </a:p>
          <a:p>
            <a:pPr algn="just">
              <a:buNone/>
            </a:pPr>
            <a:r>
              <a:rPr lang="el-GR" sz="4800" dirty="0" smtClean="0"/>
              <a:t>	- </a:t>
            </a:r>
            <a:r>
              <a:rPr lang="el-GR" sz="4800" dirty="0"/>
              <a:t>η ενεργητική παρουσία του και η ανεξαρτησία του από ξένες </a:t>
            </a:r>
            <a:r>
              <a:rPr lang="el-GR" sz="4800" b="1" dirty="0"/>
              <a:t>επιρροές, </a:t>
            </a:r>
            <a:endParaRPr lang="el-GR" sz="4800" dirty="0"/>
          </a:p>
          <a:p>
            <a:pPr algn="just">
              <a:buNone/>
            </a:pPr>
            <a:r>
              <a:rPr lang="el-GR" sz="4800" dirty="0" smtClean="0"/>
              <a:t>	-</a:t>
            </a:r>
            <a:r>
              <a:rPr lang="el-GR" sz="4800" dirty="0"/>
              <a:t>η άσκηση ελέγχου στο περιβάλλον, </a:t>
            </a:r>
          </a:p>
          <a:p>
            <a:pPr algn="just">
              <a:buNone/>
            </a:pPr>
            <a:r>
              <a:rPr lang="el-GR" sz="4800" dirty="0" smtClean="0"/>
              <a:t>	- </a:t>
            </a:r>
            <a:r>
              <a:rPr lang="el-GR" sz="4800" dirty="0"/>
              <a:t>η δυνατότητα να αγαπάει και να διασκεδάζει, </a:t>
            </a:r>
          </a:p>
          <a:p>
            <a:pPr algn="just">
              <a:buNone/>
            </a:pPr>
            <a:r>
              <a:rPr lang="el-GR" sz="4800" dirty="0" smtClean="0"/>
              <a:t>	- </a:t>
            </a:r>
            <a:r>
              <a:rPr lang="el-GR" sz="4800" dirty="0"/>
              <a:t>η ικανότητα να </a:t>
            </a:r>
            <a:r>
              <a:rPr lang="el-GR" sz="4800" dirty="0" smtClean="0"/>
              <a:t>αντιμετωπίζει </a:t>
            </a:r>
            <a:r>
              <a:rPr lang="el-GR" sz="4800" dirty="0"/>
              <a:t>και να δίνει λύσεις στα </a:t>
            </a:r>
            <a:r>
              <a:rPr lang="el-GR" sz="4800" dirty="0" err="1" smtClean="0"/>
              <a:t>προβλήµατά</a:t>
            </a:r>
            <a:r>
              <a:rPr lang="el-GR" sz="4800" dirty="0" smtClean="0"/>
              <a:t> </a:t>
            </a:r>
            <a:r>
              <a:rPr lang="el-GR" sz="4800" dirty="0"/>
              <a:t>του.  </a:t>
            </a:r>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ΨΥΧΩΣΙΚΗ ΣΥΓΚΡΟΥΣΗ</a:t>
            </a:r>
            <a:endParaRPr lang="el-GR" sz="3200" dirty="0"/>
          </a:p>
        </p:txBody>
      </p:sp>
      <p:sp>
        <p:nvSpPr>
          <p:cNvPr id="3" name="2 - Θέση περιεχομένου"/>
          <p:cNvSpPr>
            <a:spLocks noGrp="1"/>
          </p:cNvSpPr>
          <p:nvPr>
            <p:ph idx="1"/>
          </p:nvPr>
        </p:nvSpPr>
        <p:spPr/>
        <p:txBody>
          <a:bodyPr>
            <a:normAutofit fontScale="92500" lnSpcReduction="10000"/>
          </a:bodyPr>
          <a:lstStyle/>
          <a:p>
            <a:endParaRPr lang="el-GR" dirty="0" smtClean="0"/>
          </a:p>
          <a:p>
            <a:pPr>
              <a:buNone/>
            </a:pPr>
            <a:r>
              <a:rPr lang="el-GR" dirty="0" smtClean="0"/>
              <a:t>       ΑΥΤΟ                    ΑΝΩΡΙΜΟ ΕΓΩ</a:t>
            </a:r>
          </a:p>
          <a:p>
            <a:pPr>
              <a:buNone/>
            </a:pPr>
            <a:r>
              <a:rPr lang="el-GR" sz="2400" dirty="0" smtClean="0"/>
              <a:t>       (ΠΡΟΕΓΩ)                                (ΑΡΝΗΣΗ)</a:t>
            </a:r>
          </a:p>
          <a:p>
            <a:pPr>
              <a:buNone/>
            </a:pPr>
            <a:endParaRPr lang="el-GR" dirty="0" smtClean="0"/>
          </a:p>
          <a:p>
            <a:pPr>
              <a:buNone/>
            </a:pPr>
            <a:endParaRPr lang="el-GR" dirty="0"/>
          </a:p>
          <a:p>
            <a:pPr>
              <a:buNone/>
            </a:pPr>
            <a:endParaRPr lang="el-GR" dirty="0" smtClean="0"/>
          </a:p>
          <a:p>
            <a:pPr>
              <a:buNone/>
            </a:pPr>
            <a:endParaRPr lang="el-GR" dirty="0"/>
          </a:p>
          <a:p>
            <a:pPr>
              <a:buNone/>
            </a:pPr>
            <a:endParaRPr lang="el-GR" dirty="0" smtClean="0"/>
          </a:p>
          <a:p>
            <a:pPr>
              <a:buNone/>
            </a:pPr>
            <a:r>
              <a:rPr lang="el-GR" dirty="0" smtClean="0"/>
              <a:t>ΠΕΡΙΒΑΛΛΟΝ</a:t>
            </a:r>
            <a:endParaRPr lang="el-GR" dirty="0"/>
          </a:p>
        </p:txBody>
      </p:sp>
      <p:cxnSp>
        <p:nvCxnSpPr>
          <p:cNvPr id="6" name="5 - Ευθύγραμμο βέλος σύνδεσης"/>
          <p:cNvCxnSpPr/>
          <p:nvPr/>
        </p:nvCxnSpPr>
        <p:spPr>
          <a:xfrm rot="5400000">
            <a:off x="535753" y="4107661"/>
            <a:ext cx="2214578"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7 - Ευθύγραμμο βέλος σύνδεσης"/>
          <p:cNvCxnSpPr/>
          <p:nvPr/>
        </p:nvCxnSpPr>
        <p:spPr>
          <a:xfrm>
            <a:off x="1643042" y="4071942"/>
            <a:ext cx="207170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8 - TextBox"/>
          <p:cNvSpPr txBox="1"/>
          <p:nvPr/>
        </p:nvSpPr>
        <p:spPr>
          <a:xfrm>
            <a:off x="3786182" y="3643314"/>
            <a:ext cx="1643074" cy="800219"/>
          </a:xfrm>
          <a:prstGeom prst="rect">
            <a:avLst/>
          </a:prstGeom>
          <a:noFill/>
        </p:spPr>
        <p:txBody>
          <a:bodyPr wrap="square" rtlCol="0">
            <a:spAutoFit/>
          </a:bodyPr>
          <a:lstStyle/>
          <a:p>
            <a:pPr algn="ctr"/>
            <a:r>
              <a:rPr lang="el-GR" sz="2800" dirty="0" smtClean="0"/>
              <a:t>ΑΓΧΟΣ</a:t>
            </a:r>
          </a:p>
          <a:p>
            <a:pPr algn="ctr"/>
            <a:r>
              <a:rPr lang="el-GR" dirty="0" smtClean="0"/>
              <a:t>(ΥΠΑΡΞΙΑΚΟ)</a:t>
            </a:r>
            <a:endParaRPr lang="el-GR" dirty="0"/>
          </a:p>
        </p:txBody>
      </p:sp>
      <p:cxnSp>
        <p:nvCxnSpPr>
          <p:cNvPr id="19" name="18 - Ευθύγραμμο βέλος σύνδεσης"/>
          <p:cNvCxnSpPr/>
          <p:nvPr/>
        </p:nvCxnSpPr>
        <p:spPr>
          <a:xfrm rot="5400000">
            <a:off x="4286248" y="3286124"/>
            <a:ext cx="71438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p:nvPr/>
        </p:nvCxnSpPr>
        <p:spPr>
          <a:xfrm>
            <a:off x="5214942" y="4000504"/>
            <a:ext cx="142876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2" name="21 - TextBox"/>
          <p:cNvSpPr txBox="1"/>
          <p:nvPr/>
        </p:nvSpPr>
        <p:spPr>
          <a:xfrm>
            <a:off x="6786578" y="3714752"/>
            <a:ext cx="1857388" cy="523220"/>
          </a:xfrm>
          <a:prstGeom prst="rect">
            <a:avLst/>
          </a:prstGeom>
          <a:noFill/>
        </p:spPr>
        <p:txBody>
          <a:bodyPr wrap="square" rtlCol="0">
            <a:spAutoFit/>
          </a:bodyPr>
          <a:lstStyle/>
          <a:p>
            <a:r>
              <a:rPr lang="el-GR" sz="2800" dirty="0" smtClean="0"/>
              <a:t>ΨΥΧΩΣΗ</a:t>
            </a:r>
            <a:endParaRPr lang="el-G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332656"/>
            <a:ext cx="8229600" cy="846158"/>
          </a:xfrm>
        </p:spPr>
        <p:txBody>
          <a:bodyPr>
            <a:normAutofit fontScale="90000"/>
          </a:bodyPr>
          <a:lstStyle/>
          <a:p>
            <a:r>
              <a:rPr lang="en-US" dirty="0" smtClean="0"/>
              <a:t/>
            </a:r>
            <a:br>
              <a:rPr lang="en-US" dirty="0" smtClean="0"/>
            </a:br>
            <a:r>
              <a:rPr lang="en-US" dirty="0" smtClean="0"/>
              <a:t/>
            </a:r>
            <a:br>
              <a:rPr lang="en-US" dirty="0" smtClean="0"/>
            </a:br>
            <a:r>
              <a:rPr lang="el-GR" sz="3600" dirty="0" smtClean="0"/>
              <a:t>ΝΑΡΚΙΣΣΙΣΤΙΚΟ ΣΤΑΔΙΟ</a:t>
            </a:r>
            <a:r>
              <a:rPr lang="en-US" dirty="0" smtClean="0"/>
              <a:t/>
            </a:r>
            <a:br>
              <a:rPr lang="en-US" dirty="0" smtClean="0"/>
            </a:br>
            <a:r>
              <a:rPr lang="el-GR" dirty="0" smtClean="0"/>
              <a:t/>
            </a:r>
            <a:br>
              <a:rPr lang="el-GR" dirty="0" smtClean="0"/>
            </a:br>
            <a:endParaRPr lang="el-GR" dirty="0"/>
          </a:p>
        </p:txBody>
      </p:sp>
      <p:sp>
        <p:nvSpPr>
          <p:cNvPr id="5" name="4 - Θέση περιεχομένου"/>
          <p:cNvSpPr>
            <a:spLocks noGrp="1"/>
          </p:cNvSpPr>
          <p:nvPr>
            <p:ph idx="1"/>
          </p:nvPr>
        </p:nvSpPr>
        <p:spPr>
          <a:xfrm>
            <a:off x="457200" y="1285860"/>
            <a:ext cx="3543296" cy="4857784"/>
          </a:xfrm>
        </p:spPr>
        <p:txBody>
          <a:bodyPr>
            <a:normAutofit fontScale="62500" lnSpcReduction="20000"/>
          </a:bodyPr>
          <a:lstStyle/>
          <a:p>
            <a:pPr algn="ctr">
              <a:buNone/>
            </a:pPr>
            <a:r>
              <a:rPr lang="el-GR" sz="4300" dirty="0" smtClean="0"/>
              <a:t>Προψυχωτικά στοιχεία της προσωπικότητας</a:t>
            </a:r>
          </a:p>
          <a:p>
            <a:pPr>
              <a:buNone/>
            </a:pPr>
            <a:endParaRPr lang="el-GR" sz="4300" dirty="0" smtClean="0"/>
          </a:p>
          <a:p>
            <a:r>
              <a:rPr lang="el-GR" sz="2400" dirty="0" smtClean="0"/>
              <a:t> συμπεριφορά ανάλογα µε τις ανάγκες του </a:t>
            </a:r>
          </a:p>
          <a:p>
            <a:r>
              <a:rPr lang="el-GR" sz="2400" dirty="0" smtClean="0"/>
              <a:t> διαχωρισμός των αντικειμένων σε "καλά" και "κακά" </a:t>
            </a:r>
          </a:p>
          <a:p>
            <a:r>
              <a:rPr lang="el-GR" sz="2400" dirty="0" smtClean="0"/>
              <a:t>αδυναμία σταθερών συναισθηματικών επενδύσεων </a:t>
            </a:r>
          </a:p>
          <a:p>
            <a:r>
              <a:rPr lang="el-GR" sz="2400" dirty="0" smtClean="0"/>
              <a:t>ασαφή ή κατηργημένα όρια του ΕΓΩ </a:t>
            </a:r>
          </a:p>
          <a:p>
            <a:r>
              <a:rPr lang="el-GR" sz="2400" dirty="0" smtClean="0"/>
              <a:t>αυξημένη διαισθητική επικοινωνία </a:t>
            </a:r>
          </a:p>
          <a:p>
            <a:r>
              <a:rPr lang="el-GR" sz="2400" dirty="0" smtClean="0"/>
              <a:t>αξιολόγηση του μέρους έναντι του όλου </a:t>
            </a:r>
          </a:p>
          <a:p>
            <a:r>
              <a:rPr lang="el-GR" sz="2400" dirty="0" smtClean="0"/>
              <a:t>πρώιµες μορφές εξιδανίκευσης και απομυθοποίησης </a:t>
            </a:r>
          </a:p>
          <a:p>
            <a:r>
              <a:rPr lang="el-GR" sz="2400" dirty="0" smtClean="0"/>
              <a:t>άρνηση της πραγματικότητας υπό πιεστικές συνθήκες</a:t>
            </a:r>
          </a:p>
        </p:txBody>
      </p:sp>
      <p:sp>
        <p:nvSpPr>
          <p:cNvPr id="4" name="4 - Θέση περιεχομένου"/>
          <p:cNvSpPr txBox="1">
            <a:spLocks/>
          </p:cNvSpPr>
          <p:nvPr/>
        </p:nvSpPr>
        <p:spPr>
          <a:xfrm>
            <a:off x="4643438" y="1285860"/>
            <a:ext cx="4071966" cy="485778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l-GR" sz="2400" dirty="0" smtClean="0"/>
              <a:t>Βασικές διαταραχές των ψυχώσεων</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l-GR" sz="2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Διαταραχή</a:t>
            </a:r>
            <a:r>
              <a:rPr kumimoji="0" lang="el-GR" sz="2000" b="0" i="0" u="none" strike="noStrike" kern="1200" cap="none" spc="0" normalizeH="0" noProof="0" dirty="0" smtClean="0">
                <a:ln>
                  <a:noFill/>
                </a:ln>
                <a:solidFill>
                  <a:schemeClr val="tx1"/>
                </a:solidFill>
                <a:effectLst/>
                <a:uLnTx/>
                <a:uFillTx/>
                <a:latin typeface="+mn-lt"/>
                <a:ea typeface="+mn-ea"/>
                <a:cs typeface="+mn-cs"/>
              </a:rPr>
              <a:t> της ταυτότητας του ΕΓΩ</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000" b="0" i="0" u="none" strike="noStrike" kern="1200" cap="none" spc="0" normalizeH="0" noProof="0" dirty="0" smtClean="0">
                <a:ln>
                  <a:noFill/>
                </a:ln>
                <a:solidFill>
                  <a:schemeClr val="tx1"/>
                </a:solidFill>
                <a:effectLst/>
                <a:uLnTx/>
                <a:uFillTx/>
                <a:latin typeface="+mn-lt"/>
                <a:ea typeface="+mn-ea"/>
                <a:cs typeface="+mn-cs"/>
              </a:rPr>
              <a:t>Διαταραχή</a:t>
            </a:r>
            <a:r>
              <a:rPr lang="el-GR" sz="2000" dirty="0" smtClean="0"/>
              <a:t> του συναισθήματος</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000" b="0" i="0" u="none" strike="noStrike" kern="1200" cap="none" spc="0" normalizeH="0" noProof="0" dirty="0" smtClean="0">
                <a:ln>
                  <a:noFill/>
                </a:ln>
                <a:solidFill>
                  <a:schemeClr val="tx1"/>
                </a:solidFill>
                <a:effectLst/>
                <a:uLnTx/>
                <a:uFillTx/>
                <a:latin typeface="+mn-lt"/>
                <a:ea typeface="+mn-ea"/>
                <a:cs typeface="+mn-cs"/>
              </a:rPr>
              <a:t>Διαταραχή της σκέψης</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0"/>
            <a:ext cx="7772400" cy="1143000"/>
          </a:xfrm>
        </p:spPr>
        <p:txBody>
          <a:bodyPr>
            <a:normAutofit/>
          </a:bodyPr>
          <a:lstStyle/>
          <a:p>
            <a:r>
              <a:rPr lang="el-GR" sz="3200" dirty="0" smtClean="0"/>
              <a:t>ΚΛΙΝΙΚΕΣ ΜΟΡΦΕΣ ΣΧΙΖΟΦΡΕΝΕΙΑΣ (Ι)</a:t>
            </a:r>
            <a:endParaRPr lang="el-GR" sz="3200" dirty="0"/>
          </a:p>
        </p:txBody>
      </p:sp>
      <p:sp>
        <p:nvSpPr>
          <p:cNvPr id="3" name="2 - Θέση περιεχομένου"/>
          <p:cNvSpPr>
            <a:spLocks noGrp="1"/>
          </p:cNvSpPr>
          <p:nvPr>
            <p:ph sz="quarter" idx="1"/>
          </p:nvPr>
        </p:nvSpPr>
        <p:spPr>
          <a:xfrm>
            <a:off x="914400" y="1447800"/>
            <a:ext cx="7772400" cy="4933528"/>
          </a:xfrm>
        </p:spPr>
        <p:txBody>
          <a:bodyPr/>
          <a:lstStyle/>
          <a:p>
            <a:r>
              <a:rPr lang="el-GR" sz="2500" dirty="0" err="1" smtClean="0"/>
              <a:t>Ηβηφρενική</a:t>
            </a:r>
            <a:r>
              <a:rPr lang="el-GR" sz="2500" dirty="0" smtClean="0"/>
              <a:t> μορφή</a:t>
            </a:r>
          </a:p>
          <a:p>
            <a:pPr>
              <a:buNone/>
            </a:pPr>
            <a:r>
              <a:rPr lang="el-GR" dirty="0" smtClean="0"/>
              <a:t>		</a:t>
            </a:r>
            <a:r>
              <a:rPr lang="el-GR" sz="2000" dirty="0" smtClean="0"/>
              <a:t>Έναρξη μεταξύ 15</a:t>
            </a:r>
            <a:r>
              <a:rPr lang="el-GR" sz="2000" baseline="30000" dirty="0" smtClean="0"/>
              <a:t>ου</a:t>
            </a:r>
            <a:r>
              <a:rPr lang="el-GR" sz="2000" dirty="0" smtClean="0"/>
              <a:t> -25</a:t>
            </a:r>
            <a:r>
              <a:rPr lang="el-GR" sz="2000" baseline="30000" dirty="0" smtClean="0"/>
              <a:t>ου</a:t>
            </a:r>
            <a:r>
              <a:rPr lang="el-GR" sz="2000" dirty="0" smtClean="0"/>
              <a:t> έτους ζωής.</a:t>
            </a:r>
          </a:p>
          <a:p>
            <a:pPr>
              <a:buNone/>
            </a:pPr>
            <a:r>
              <a:rPr lang="el-GR" sz="2000" dirty="0" smtClean="0"/>
              <a:t>		Απουσία έντονων παραγωγικών συμπτωμάτων τουλάχιστον 	στην πρώτη φάση της νόσου.</a:t>
            </a:r>
          </a:p>
          <a:p>
            <a:r>
              <a:rPr lang="el-GR" sz="2500" dirty="0" smtClean="0"/>
              <a:t>Απλή μορφή σχιζοφρένειας</a:t>
            </a:r>
          </a:p>
          <a:p>
            <a:pPr>
              <a:buNone/>
            </a:pPr>
            <a:r>
              <a:rPr lang="el-GR" sz="2000" dirty="0" smtClean="0"/>
              <a:t>		Συναισθηματική απάθεια</a:t>
            </a:r>
          </a:p>
          <a:p>
            <a:pPr>
              <a:buNone/>
            </a:pPr>
            <a:r>
              <a:rPr lang="el-GR" sz="2000" dirty="0" smtClean="0"/>
              <a:t>		Κοινωνική έκπτωση</a:t>
            </a:r>
          </a:p>
          <a:p>
            <a:pPr>
              <a:buNone/>
            </a:pPr>
            <a:r>
              <a:rPr lang="el-GR" sz="2000" dirty="0" smtClean="0"/>
              <a:t>		Έλλειψη παραγωγικών στοιχείων</a:t>
            </a:r>
          </a:p>
          <a:p>
            <a:r>
              <a:rPr lang="el-GR" sz="2500" dirty="0" smtClean="0"/>
              <a:t>Παρανοϊκή μορφή σχιζοφρένειας</a:t>
            </a:r>
          </a:p>
          <a:p>
            <a:pPr lvl="1">
              <a:buNone/>
            </a:pPr>
            <a:r>
              <a:rPr lang="el-GR" sz="1800" dirty="0" smtClean="0"/>
              <a:t>		Παρανοειδές παραλήρημα που σχετικά συχνά συνοδεύεται από: 	ψευδαισθήσεις, παραισθήσεις, ιδιαίτερη συμπεριφορά ανάλογα με 	το περιεχόμενο του παραληρήματος. </a:t>
            </a:r>
            <a:endParaRPr lang="el-GR"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ΚΛΙΝΙΚΕΣ ΜΟΡΦΕΣ ΣΧΙΖΟΦΡΕΝΕΙΑΣ (ΙΙ)</a:t>
            </a:r>
            <a:endParaRPr lang="el-GR" sz="3200" dirty="0"/>
          </a:p>
        </p:txBody>
      </p:sp>
      <p:sp>
        <p:nvSpPr>
          <p:cNvPr id="3" name="2 - Θέση περιεχομένου"/>
          <p:cNvSpPr>
            <a:spLocks noGrp="1"/>
          </p:cNvSpPr>
          <p:nvPr>
            <p:ph sz="quarter" idx="1"/>
          </p:nvPr>
        </p:nvSpPr>
        <p:spPr>
          <a:xfrm>
            <a:off x="914400" y="1447800"/>
            <a:ext cx="7772400" cy="5221560"/>
          </a:xfrm>
        </p:spPr>
        <p:txBody>
          <a:bodyPr>
            <a:normAutofit fontScale="92500" lnSpcReduction="20000"/>
          </a:bodyPr>
          <a:lstStyle/>
          <a:p>
            <a:r>
              <a:rPr lang="el-GR" sz="2500" dirty="0" smtClean="0"/>
              <a:t>Κατατονική μορφή σχιζοφρένειας </a:t>
            </a:r>
          </a:p>
          <a:p>
            <a:pPr lvl="2">
              <a:buNone/>
            </a:pPr>
            <a:r>
              <a:rPr lang="el-GR" dirty="0" smtClean="0"/>
              <a:t>	Θεαματικές ψυχοκινητικές διαταραχές που φθάνουν από την κατατονική εμβροντησία μέχρι τη θυελλώδη κατατονική διέγερση. </a:t>
            </a:r>
          </a:p>
          <a:p>
            <a:pPr lvl="2">
              <a:buNone/>
            </a:pPr>
            <a:endParaRPr lang="el-GR" dirty="0" smtClean="0"/>
          </a:p>
          <a:p>
            <a:r>
              <a:rPr lang="el-GR" sz="2500" dirty="0" smtClean="0"/>
              <a:t>Οξέα σχιζοφρενικά επεισόδια</a:t>
            </a:r>
          </a:p>
          <a:p>
            <a:pPr lvl="2">
              <a:buNone/>
            </a:pPr>
            <a:r>
              <a:rPr lang="el-GR" dirty="0" smtClean="0"/>
              <a:t>	Αιφνίδια έναρξη συμπτωμάτων και αποδρομή μετά χρονικό</a:t>
            </a:r>
          </a:p>
          <a:p>
            <a:pPr lvl="2">
              <a:buNone/>
            </a:pPr>
            <a:r>
              <a:rPr lang="el-GR" dirty="0" smtClean="0"/>
              <a:t>	διάστημα που ποικίλλει από εβδομάδες μέχρι μερικούς μήνες. </a:t>
            </a:r>
          </a:p>
          <a:p>
            <a:pPr lvl="2">
              <a:buNone/>
            </a:pPr>
            <a:endParaRPr lang="el-GR" dirty="0" smtClean="0"/>
          </a:p>
          <a:p>
            <a:r>
              <a:rPr lang="el-GR" sz="2500" dirty="0" smtClean="0"/>
              <a:t>Λανθάνουσα μορφή σχιζοφρένειας</a:t>
            </a:r>
          </a:p>
          <a:p>
            <a:pPr lvl="2">
              <a:buNone/>
            </a:pPr>
            <a:r>
              <a:rPr lang="el-GR" dirty="0" smtClean="0"/>
              <a:t>	Μοιάζει με την απλή σχιζοφρένεια όσον αφορά την εκκεντρική, ασυνεπή, απροσάρμοστη συμπεριφορά και τις συναισθηματικές διαταραχές χωρίς την εμφάνιση όμως έκδηλων </a:t>
            </a:r>
            <a:r>
              <a:rPr lang="el-GR" dirty="0" err="1" smtClean="0"/>
              <a:t>ψυχωσικών</a:t>
            </a:r>
            <a:r>
              <a:rPr lang="el-GR" dirty="0" smtClean="0"/>
              <a:t> συμπτωμάτων.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0"/>
            <a:ext cx="7772400" cy="1143000"/>
          </a:xfrm>
        </p:spPr>
        <p:txBody>
          <a:bodyPr>
            <a:normAutofit/>
          </a:bodyPr>
          <a:lstStyle/>
          <a:p>
            <a:r>
              <a:rPr lang="el-GR" sz="3200" dirty="0" smtClean="0"/>
              <a:t>ΚΛΙΝΙΚΕΣ ΜΟΡΦΕΣ ΣΧΙΖΟΦΡΕΝΕΙΑΣ (ΙΙΙ)</a:t>
            </a:r>
            <a:endParaRPr lang="el-GR" sz="3200" dirty="0"/>
          </a:p>
        </p:txBody>
      </p:sp>
      <p:sp>
        <p:nvSpPr>
          <p:cNvPr id="3" name="2 - Θέση περιεχομένου"/>
          <p:cNvSpPr>
            <a:spLocks noGrp="1"/>
          </p:cNvSpPr>
          <p:nvPr>
            <p:ph sz="quarter" idx="1"/>
          </p:nvPr>
        </p:nvSpPr>
        <p:spPr>
          <a:xfrm>
            <a:off x="899592" y="1124744"/>
            <a:ext cx="7772400" cy="5472608"/>
          </a:xfrm>
        </p:spPr>
        <p:txBody>
          <a:bodyPr>
            <a:normAutofit fontScale="92500" lnSpcReduction="20000"/>
          </a:bodyPr>
          <a:lstStyle/>
          <a:p>
            <a:r>
              <a:rPr lang="el-GR" sz="2500" dirty="0" smtClean="0"/>
              <a:t>Σχιζοφρενικές αντιδράσεις</a:t>
            </a:r>
          </a:p>
          <a:p>
            <a:pPr lvl="2">
              <a:buNone/>
            </a:pPr>
            <a:r>
              <a:rPr lang="el-GR" dirty="0" smtClean="0"/>
              <a:t>	Ψυχωτική αντίδραση περιορισμένης χρονικής διάρκειας σαν άμεσο επακόλουθο κάποιας τραυματικής εμπειρίας. </a:t>
            </a:r>
          </a:p>
          <a:p>
            <a:pPr lvl="2">
              <a:buNone/>
            </a:pPr>
            <a:endParaRPr lang="el-GR" dirty="0" smtClean="0"/>
          </a:p>
          <a:p>
            <a:r>
              <a:rPr lang="el-GR" sz="2500" dirty="0" err="1" smtClean="0"/>
              <a:t>Νευδονευρωτική</a:t>
            </a:r>
            <a:r>
              <a:rPr lang="el-GR" sz="2500" dirty="0" smtClean="0"/>
              <a:t> μορφή σχιζοφρένειας</a:t>
            </a:r>
          </a:p>
          <a:p>
            <a:pPr lvl="2">
              <a:buNone/>
            </a:pPr>
            <a:r>
              <a:rPr lang="el-GR" dirty="0" smtClean="0"/>
              <a:t>	Νευρωτική συμπτωματολογία καλύπτει τη βασική σχιζοφρενική διαταραχή</a:t>
            </a:r>
          </a:p>
          <a:p>
            <a:pPr lvl="2">
              <a:buNone/>
            </a:pPr>
            <a:endParaRPr lang="el-GR" dirty="0" smtClean="0"/>
          </a:p>
          <a:p>
            <a:r>
              <a:rPr lang="el-GR" dirty="0" err="1" smtClean="0"/>
              <a:t>Σχιζοσυναισθηματική</a:t>
            </a:r>
            <a:r>
              <a:rPr lang="el-GR" dirty="0" smtClean="0"/>
              <a:t> μορφή σχιζοφρένειας</a:t>
            </a:r>
          </a:p>
          <a:p>
            <a:pPr lvl="2">
              <a:buNone/>
            </a:pPr>
            <a:r>
              <a:rPr lang="el-GR" dirty="0" smtClean="0"/>
              <a:t>	Μικτή εμφάνιση μανιοκαταθλιπτικής και σχιζοφρενικής συμπτωματολογίας</a:t>
            </a:r>
          </a:p>
          <a:p>
            <a:pPr lvl="2">
              <a:buNone/>
            </a:pPr>
            <a:endParaRPr lang="el-GR" dirty="0" smtClean="0"/>
          </a:p>
          <a:p>
            <a:r>
              <a:rPr lang="el-GR" dirty="0" smtClean="0"/>
              <a:t>Σχιζοφρενικό υπολειμματικό σύνδρομο</a:t>
            </a:r>
          </a:p>
          <a:p>
            <a:pPr lvl="2">
              <a:buNone/>
            </a:pPr>
            <a:r>
              <a:rPr lang="el-GR" dirty="0" smtClean="0"/>
              <a:t>	Υπολείμματα σχιζοφρενικής συμπτωματολογίας χαμηλής έντασης, σε χρόνια βάση και χωρίς εξάρσεις. </a:t>
            </a:r>
          </a:p>
          <a:p>
            <a:pPr lvl="2">
              <a:buNone/>
            </a:pPr>
            <a:endParaRPr lang="el-GR" dirty="0" smtClean="0"/>
          </a:p>
          <a:p>
            <a:pPr lvl="2">
              <a:buNone/>
            </a:pPr>
            <a:endParaRPr lang="el-GR" dirty="0" smtClean="0"/>
          </a:p>
          <a:p>
            <a:pPr lvl="2">
              <a:buNone/>
            </a:pP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188640"/>
            <a:ext cx="7772400" cy="1143000"/>
          </a:xfrm>
        </p:spPr>
        <p:txBody>
          <a:bodyPr>
            <a:normAutofit/>
          </a:bodyPr>
          <a:lstStyle/>
          <a:p>
            <a:r>
              <a:rPr lang="el-GR" sz="3200" dirty="0" smtClean="0"/>
              <a:t>ΠΑΡΑΝΟΕΙΔΕΙΣ ΚΑΤΑΣΤΑΣΕΙΣ </a:t>
            </a:r>
            <a:endParaRPr lang="el-GR" sz="3200" dirty="0"/>
          </a:p>
        </p:txBody>
      </p:sp>
      <p:sp>
        <p:nvSpPr>
          <p:cNvPr id="3" name="2 - Θέση περιεχομένου"/>
          <p:cNvSpPr>
            <a:spLocks noGrp="1"/>
          </p:cNvSpPr>
          <p:nvPr>
            <p:ph sz="quarter" idx="1"/>
          </p:nvPr>
        </p:nvSpPr>
        <p:spPr>
          <a:xfrm>
            <a:off x="611560" y="1447800"/>
            <a:ext cx="8075240" cy="4789512"/>
          </a:xfrm>
        </p:spPr>
        <p:txBody>
          <a:bodyPr>
            <a:normAutofit fontScale="92500" lnSpcReduction="20000"/>
          </a:bodyPr>
          <a:lstStyle/>
          <a:p>
            <a:r>
              <a:rPr lang="el-GR" dirty="0" smtClean="0"/>
              <a:t>Παράνοια</a:t>
            </a:r>
          </a:p>
          <a:p>
            <a:pPr lvl="2">
              <a:buNone/>
            </a:pPr>
            <a:r>
              <a:rPr lang="el-GR" dirty="0" smtClean="0"/>
              <a:t>Χρόνια ψύχωση με </a:t>
            </a:r>
            <a:r>
              <a:rPr lang="el-GR" dirty="0" err="1" smtClean="0"/>
              <a:t>συστηματικοποιημένο</a:t>
            </a:r>
            <a:r>
              <a:rPr lang="el-GR" dirty="0" smtClean="0"/>
              <a:t> παραλήρημα που από άποψη περιεχομένου φαίνεται να αγγίζει την πραγματικότητα, γι’ αυτό και συχνά γίνεται πιστευτό. </a:t>
            </a:r>
          </a:p>
          <a:p>
            <a:pPr lvl="2">
              <a:buNone/>
            </a:pPr>
            <a:endParaRPr lang="el-GR" dirty="0" smtClean="0"/>
          </a:p>
          <a:p>
            <a:r>
              <a:rPr lang="el-GR" dirty="0" err="1" smtClean="0"/>
              <a:t>Παραφρένεια</a:t>
            </a:r>
            <a:endParaRPr lang="el-GR" dirty="0" smtClean="0"/>
          </a:p>
          <a:p>
            <a:pPr lvl="1">
              <a:buNone/>
            </a:pPr>
            <a:r>
              <a:rPr lang="el-GR" dirty="0" smtClean="0"/>
              <a:t>	</a:t>
            </a:r>
            <a:r>
              <a:rPr lang="el-GR" sz="2000" dirty="0" smtClean="0"/>
              <a:t>Όρος που χρησιμοποιήθηκε περιστασιακά σαν διαγνωστικός τίτλος σχιζοφρενικών διαταραχών στις οποίες κυριαρχούν οι παραληρητικές ιδέες. </a:t>
            </a:r>
          </a:p>
          <a:p>
            <a:pPr lvl="1">
              <a:buNone/>
            </a:pPr>
            <a:endParaRPr lang="el-GR" sz="2000" dirty="0" smtClean="0"/>
          </a:p>
          <a:p>
            <a:r>
              <a:rPr lang="el-GR" sz="2200" dirty="0" smtClean="0"/>
              <a:t>Επακτή ψύχωση</a:t>
            </a:r>
            <a:r>
              <a:rPr lang="en-US" sz="2200" dirty="0" smtClean="0"/>
              <a:t> (FOLIE A DEUX)</a:t>
            </a:r>
            <a:endParaRPr lang="el-GR" sz="2200" dirty="0" smtClean="0"/>
          </a:p>
          <a:p>
            <a:pPr lvl="1">
              <a:buNone/>
            </a:pPr>
            <a:r>
              <a:rPr lang="el-GR" sz="2000" dirty="0" smtClean="0"/>
              <a:t>	Πρόκειται για ψυχωτική διαταραχή παρανοϊκής μορφής στην οποία νοσεί βασικά ένα άτομο, «αρχηγός» και ένα ή περισσότερα άλλα άτομα του στενού περιβάλλοντός του συμμετέχουν σε αυτή «οι υπηρέτες». </a:t>
            </a:r>
          </a:p>
          <a:p>
            <a:pPr lvl="1">
              <a:buNone/>
            </a:pPr>
            <a:endParaRPr lang="el-GR" sz="20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ΟΡΙΑΚΗ ΣΥΓΚΡΟΥΣΗ</a:t>
            </a:r>
            <a:endParaRPr lang="el-GR" sz="3200" dirty="0"/>
          </a:p>
        </p:txBody>
      </p:sp>
      <p:sp>
        <p:nvSpPr>
          <p:cNvPr id="3" name="2 - Θέση περιεχομένου"/>
          <p:cNvSpPr>
            <a:spLocks noGrp="1"/>
          </p:cNvSpPr>
          <p:nvPr>
            <p:ph idx="1"/>
          </p:nvPr>
        </p:nvSpPr>
        <p:spPr/>
        <p:txBody>
          <a:bodyPr>
            <a:normAutofit/>
          </a:bodyPr>
          <a:lstStyle/>
          <a:p>
            <a:pPr>
              <a:buNone/>
            </a:pPr>
            <a:r>
              <a:rPr lang="el-GR" dirty="0" smtClean="0"/>
              <a:t>    </a:t>
            </a:r>
            <a:r>
              <a:rPr lang="el-GR" sz="2800" dirty="0" smtClean="0"/>
              <a:t>ΙΔΑΝΙΚΟ ΕΓΩ</a:t>
            </a:r>
            <a:r>
              <a:rPr lang="el-GR" dirty="0" smtClean="0"/>
              <a:t>            </a:t>
            </a:r>
            <a:r>
              <a:rPr lang="el-GR" sz="2800" dirty="0" smtClean="0"/>
              <a:t>ΑΝΩΡΙΜΟ ΕΓΩ </a:t>
            </a:r>
          </a:p>
          <a:p>
            <a:pPr>
              <a:buNone/>
            </a:pPr>
            <a:r>
              <a:rPr lang="el-GR" sz="2000" dirty="0" smtClean="0"/>
              <a:t>   </a:t>
            </a:r>
            <a:r>
              <a:rPr lang="el-GR" sz="2400" dirty="0" smtClean="0"/>
              <a:t> ΠΡΑΓΜΑΤΙΚΟΤΗΤΑ</a:t>
            </a:r>
          </a:p>
          <a:p>
            <a:pPr>
              <a:buNone/>
            </a:pPr>
            <a:endParaRPr lang="el-GR" dirty="0"/>
          </a:p>
          <a:p>
            <a:pPr>
              <a:buNone/>
            </a:pPr>
            <a:endParaRPr lang="el-GR" dirty="0" smtClean="0"/>
          </a:p>
          <a:p>
            <a:pPr>
              <a:buNone/>
            </a:pPr>
            <a:endParaRPr lang="el-GR" dirty="0"/>
          </a:p>
          <a:p>
            <a:pPr>
              <a:buNone/>
            </a:pPr>
            <a:endParaRPr lang="el-GR" dirty="0" smtClean="0"/>
          </a:p>
          <a:p>
            <a:pPr>
              <a:buNone/>
            </a:pPr>
            <a:r>
              <a:rPr lang="el-GR" dirty="0" smtClean="0"/>
              <a:t>          </a:t>
            </a:r>
            <a:r>
              <a:rPr lang="el-GR" sz="2800" dirty="0" smtClean="0"/>
              <a:t>ΑΥΤΟ</a:t>
            </a:r>
          </a:p>
          <a:p>
            <a:pPr>
              <a:buNone/>
            </a:pPr>
            <a:endParaRPr lang="el-GR" sz="2800" dirty="0"/>
          </a:p>
        </p:txBody>
      </p:sp>
      <p:cxnSp>
        <p:nvCxnSpPr>
          <p:cNvPr id="5" name="4 - Ευθύγραμμο βέλος σύνδεσης"/>
          <p:cNvCxnSpPr/>
          <p:nvPr/>
        </p:nvCxnSpPr>
        <p:spPr>
          <a:xfrm rot="5400000">
            <a:off x="658333" y="3814275"/>
            <a:ext cx="2500330"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6 - Ευθύγραμμο βέλος σύνδεσης"/>
          <p:cNvCxnSpPr/>
          <p:nvPr/>
        </p:nvCxnSpPr>
        <p:spPr>
          <a:xfrm>
            <a:off x="1928794" y="3500438"/>
            <a:ext cx="1928826"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8 - TextBox"/>
          <p:cNvSpPr txBox="1"/>
          <p:nvPr/>
        </p:nvSpPr>
        <p:spPr>
          <a:xfrm>
            <a:off x="3929058" y="3071810"/>
            <a:ext cx="1571636" cy="800219"/>
          </a:xfrm>
          <a:prstGeom prst="rect">
            <a:avLst/>
          </a:prstGeom>
          <a:noFill/>
        </p:spPr>
        <p:txBody>
          <a:bodyPr wrap="square" rtlCol="0">
            <a:spAutoFit/>
          </a:bodyPr>
          <a:lstStyle/>
          <a:p>
            <a:pPr algn="ctr"/>
            <a:r>
              <a:rPr lang="el-GR" sz="2800" dirty="0" smtClean="0"/>
              <a:t>ΑΓΧΟΣ</a:t>
            </a:r>
          </a:p>
          <a:p>
            <a:pPr algn="ctr"/>
            <a:r>
              <a:rPr lang="el-GR" dirty="0" smtClean="0"/>
              <a:t>(ΑΠΩΛΕΙΑΣ)</a:t>
            </a:r>
            <a:endParaRPr lang="el-GR" dirty="0"/>
          </a:p>
        </p:txBody>
      </p:sp>
      <p:cxnSp>
        <p:nvCxnSpPr>
          <p:cNvPr id="11" name="10 - Ευθύγραμμο βέλος σύνδεσης"/>
          <p:cNvCxnSpPr>
            <a:endCxn id="9" idx="0"/>
          </p:cNvCxnSpPr>
          <p:nvPr/>
        </p:nvCxnSpPr>
        <p:spPr>
          <a:xfrm rot="5400000">
            <a:off x="4214810" y="2571744"/>
            <a:ext cx="10001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a:stCxn id="9" idx="3"/>
          </p:cNvCxnSpPr>
          <p:nvPr/>
        </p:nvCxnSpPr>
        <p:spPr>
          <a:xfrm flipV="1">
            <a:off x="5500694" y="2857496"/>
            <a:ext cx="1143008" cy="6144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a:stCxn id="9" idx="3"/>
          </p:cNvCxnSpPr>
          <p:nvPr/>
        </p:nvCxnSpPr>
        <p:spPr>
          <a:xfrm>
            <a:off x="5500694" y="3471920"/>
            <a:ext cx="1143008" cy="52858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15 - TextBox"/>
          <p:cNvSpPr txBox="1"/>
          <p:nvPr/>
        </p:nvSpPr>
        <p:spPr>
          <a:xfrm>
            <a:off x="6572264" y="2500306"/>
            <a:ext cx="1571636" cy="830997"/>
          </a:xfrm>
          <a:prstGeom prst="rect">
            <a:avLst/>
          </a:prstGeom>
          <a:noFill/>
        </p:spPr>
        <p:txBody>
          <a:bodyPr wrap="square" rtlCol="0">
            <a:spAutoFit/>
          </a:bodyPr>
          <a:lstStyle/>
          <a:p>
            <a:pPr algn="ctr"/>
            <a:r>
              <a:rPr lang="el-GR" sz="2400" dirty="0" smtClean="0"/>
              <a:t>ΨΥΧΩΣΙΚΗ</a:t>
            </a:r>
          </a:p>
          <a:p>
            <a:pPr algn="ctr"/>
            <a:r>
              <a:rPr lang="el-GR" sz="2400" dirty="0" smtClean="0"/>
              <a:t>ΕΚΤΡΟΠΗ</a:t>
            </a:r>
            <a:endParaRPr lang="el-GR" sz="2400" dirty="0"/>
          </a:p>
        </p:txBody>
      </p:sp>
      <p:sp>
        <p:nvSpPr>
          <p:cNvPr id="20" name="19 - TextBox"/>
          <p:cNvSpPr txBox="1"/>
          <p:nvPr/>
        </p:nvSpPr>
        <p:spPr>
          <a:xfrm>
            <a:off x="6643702" y="3714752"/>
            <a:ext cx="1643074" cy="830997"/>
          </a:xfrm>
          <a:prstGeom prst="rect">
            <a:avLst/>
          </a:prstGeom>
          <a:noFill/>
        </p:spPr>
        <p:txBody>
          <a:bodyPr wrap="square" rtlCol="0">
            <a:spAutoFit/>
          </a:bodyPr>
          <a:lstStyle/>
          <a:p>
            <a:pPr algn="ctr"/>
            <a:r>
              <a:rPr lang="el-GR" sz="2400" dirty="0" smtClean="0"/>
              <a:t>ΝΕΥΡΩΣΙΚΗ </a:t>
            </a:r>
          </a:p>
          <a:p>
            <a:pPr algn="ctr"/>
            <a:r>
              <a:rPr lang="el-GR" sz="2400" dirty="0" smtClean="0"/>
              <a:t>ΕΚΤΡΟΠΗ</a:t>
            </a:r>
            <a:endParaRPr lang="el-G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1000132"/>
          </a:xfrm>
        </p:spPr>
        <p:txBody>
          <a:bodyPr>
            <a:normAutofit fontScale="90000"/>
          </a:bodyPr>
          <a:lstStyle/>
          <a:p>
            <a:r>
              <a:rPr lang="el-GR" sz="3600" dirty="0" smtClean="0"/>
              <a:t>ΟΡΙΑΚΟ ΣΤΑΔΙΟ</a:t>
            </a:r>
            <a:r>
              <a:rPr lang="el-GR" dirty="0" smtClean="0"/>
              <a:t/>
            </a:r>
            <a:br>
              <a:rPr lang="el-GR" dirty="0" smtClean="0"/>
            </a:br>
            <a:endParaRPr lang="el-GR" dirty="0"/>
          </a:p>
        </p:txBody>
      </p:sp>
      <p:sp>
        <p:nvSpPr>
          <p:cNvPr id="3" name="2 - Θέση περιεχομένου"/>
          <p:cNvSpPr>
            <a:spLocks noGrp="1"/>
          </p:cNvSpPr>
          <p:nvPr>
            <p:ph idx="1"/>
          </p:nvPr>
        </p:nvSpPr>
        <p:spPr>
          <a:xfrm>
            <a:off x="642910" y="1285860"/>
            <a:ext cx="3714776" cy="5023500"/>
          </a:xfrm>
        </p:spPr>
        <p:txBody>
          <a:bodyPr>
            <a:normAutofit fontScale="92500" lnSpcReduction="20000"/>
          </a:bodyPr>
          <a:lstStyle/>
          <a:p>
            <a:pPr algn="just">
              <a:buNone/>
            </a:pPr>
            <a:r>
              <a:rPr lang="el-GR" sz="3000" dirty="0" smtClean="0"/>
              <a:t>Οριακά χαρακτηριστικά της προσωπικότητας</a:t>
            </a:r>
          </a:p>
          <a:p>
            <a:pPr algn="just">
              <a:buNone/>
            </a:pPr>
            <a:endParaRPr lang="el-GR" sz="3000" dirty="0" smtClean="0"/>
          </a:p>
          <a:p>
            <a:r>
              <a:rPr lang="el-GR" sz="2400" dirty="0" smtClean="0"/>
              <a:t>συμβιωτική εξαρτητική συμπεριφορά </a:t>
            </a:r>
          </a:p>
          <a:p>
            <a:r>
              <a:rPr lang="el-GR" sz="2400" dirty="0" smtClean="0"/>
              <a:t>προσδοκία κάλυψης των αναγκών από το περιβάλλον </a:t>
            </a:r>
          </a:p>
          <a:p>
            <a:r>
              <a:rPr lang="el-GR" sz="2400" dirty="0" smtClean="0"/>
              <a:t>αυξημένη συναισθηματικότητα, διαισθητικότητα κλπ. </a:t>
            </a:r>
          </a:p>
          <a:p>
            <a:r>
              <a:rPr lang="el-GR" sz="2400" dirty="0" smtClean="0"/>
              <a:t>μειωμένος ή απών αυτό-λογοκριτικός μηχανισμός</a:t>
            </a:r>
          </a:p>
          <a:p>
            <a:r>
              <a:rPr lang="el-GR" sz="2400" dirty="0" smtClean="0"/>
              <a:t>ψυχωτικός εκτροχιασμός (υπό πίεση) </a:t>
            </a:r>
          </a:p>
          <a:p>
            <a:endParaRPr lang="el-GR" sz="2400" dirty="0"/>
          </a:p>
        </p:txBody>
      </p:sp>
      <p:sp>
        <p:nvSpPr>
          <p:cNvPr id="4" name="2 - Θέση περιεχομένου"/>
          <p:cNvSpPr txBox="1">
            <a:spLocks/>
          </p:cNvSpPr>
          <p:nvPr/>
        </p:nvSpPr>
        <p:spPr>
          <a:xfrm>
            <a:off x="4786314" y="1357298"/>
            <a:ext cx="3714776" cy="509493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l-GR" sz="3000" b="0" i="0" u="none" strike="noStrike" kern="1200" cap="none" spc="0" normalizeH="0" baseline="0" noProof="0" dirty="0" smtClean="0">
                <a:ln>
                  <a:noFill/>
                </a:ln>
                <a:solidFill>
                  <a:schemeClr val="tx1"/>
                </a:solidFill>
                <a:effectLst/>
                <a:uLnTx/>
                <a:uFillTx/>
                <a:latin typeface="+mn-lt"/>
                <a:ea typeface="+mn-ea"/>
                <a:cs typeface="+mn-cs"/>
              </a:rPr>
              <a:t>Κλινικές εικόνες</a:t>
            </a:r>
          </a:p>
          <a:p>
            <a:pPr marL="342900" marR="0" lvl="0" indent="-342900" algn="ctr" defTabSz="914400" rtl="0" eaLnBrk="1" fontAlgn="auto" latinLnBrk="0" hangingPunct="1">
              <a:lnSpc>
                <a:spcPct val="100000"/>
              </a:lnSpc>
              <a:spcBef>
                <a:spcPct val="20000"/>
              </a:spcBef>
              <a:spcAft>
                <a:spcPts val="0"/>
              </a:spcAft>
              <a:buClrTx/>
              <a:buSzTx/>
              <a:tabLst/>
              <a:defRPr/>
            </a:pPr>
            <a:endParaRPr lang="el-GR" sz="3000" dirty="0" smtClean="0"/>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800" b="0" i="0" u="none" strike="noStrike" kern="1200" cap="none" spc="0" normalizeH="0" baseline="0" noProof="0" dirty="0" smtClean="0">
                <a:ln>
                  <a:noFill/>
                </a:ln>
                <a:solidFill>
                  <a:schemeClr val="tx1"/>
                </a:solidFill>
                <a:effectLst/>
                <a:uLnTx/>
                <a:uFillTx/>
                <a:latin typeface="+mn-lt"/>
                <a:ea typeface="+mn-ea"/>
                <a:cs typeface="+mn-cs"/>
              </a:rPr>
              <a:t>Πρωτογενής εξάρτηση</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l-GR" sz="2800" dirty="0" smtClean="0"/>
              <a:t>Κατάθλιψη</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800" b="0" i="0" u="none" strike="noStrike" kern="1200" cap="none" spc="0" normalizeH="0" baseline="0" noProof="0" dirty="0" smtClean="0">
                <a:ln>
                  <a:noFill/>
                </a:ln>
                <a:solidFill>
                  <a:schemeClr val="tx1"/>
                </a:solidFill>
                <a:effectLst/>
                <a:uLnTx/>
                <a:uFillTx/>
                <a:latin typeface="+mn-lt"/>
                <a:ea typeface="+mn-ea"/>
                <a:cs typeface="+mn-cs"/>
              </a:rPr>
              <a:t>Νευρωσική ή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l-GR" sz="2800" dirty="0" smtClean="0"/>
              <a:t>Ψυχωσική εκτροπή</a:t>
            </a: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ΔΙΑΤΑΡΑΧΕΣ ΤΗΣ ΔΙΑΘΕΣΗΣ</a:t>
            </a:r>
            <a:endParaRPr lang="el-GR" sz="3200" dirty="0"/>
          </a:p>
        </p:txBody>
      </p:sp>
      <p:sp>
        <p:nvSpPr>
          <p:cNvPr id="3" name="2 - Θέση περιεχομένου"/>
          <p:cNvSpPr>
            <a:spLocks noGrp="1"/>
          </p:cNvSpPr>
          <p:nvPr>
            <p:ph idx="1"/>
          </p:nvPr>
        </p:nvSpPr>
        <p:spPr>
          <a:xfrm>
            <a:off x="457200" y="1700808"/>
            <a:ext cx="8229600" cy="4425355"/>
          </a:xfrm>
        </p:spPr>
        <p:txBody>
          <a:bodyPr/>
          <a:lstStyle/>
          <a:p>
            <a:r>
              <a:rPr lang="el-GR" dirty="0" smtClean="0"/>
              <a:t>Συναισθηματικές ψυχώσεις</a:t>
            </a:r>
          </a:p>
          <a:p>
            <a:r>
              <a:rPr lang="el-GR" dirty="0" smtClean="0"/>
              <a:t>Μανιοκατάθλιψη</a:t>
            </a:r>
          </a:p>
          <a:p>
            <a:r>
              <a:rPr lang="el-GR" dirty="0" err="1" smtClean="0"/>
              <a:t>Υποστροφική</a:t>
            </a:r>
            <a:r>
              <a:rPr lang="el-GR" dirty="0" smtClean="0"/>
              <a:t> μελαγχολία</a:t>
            </a:r>
          </a:p>
          <a:p>
            <a:r>
              <a:rPr lang="el-GR" dirty="0" smtClean="0"/>
              <a:t>Διάφορες μορφές κατάθλιψης</a:t>
            </a:r>
          </a:p>
          <a:p>
            <a:pPr>
              <a:buNone/>
            </a:pPr>
            <a:endParaRPr lang="el-GR" dirty="0" smtClean="0"/>
          </a:p>
          <a:p>
            <a:pPr>
              <a:buNone/>
            </a:pP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3200" dirty="0" smtClean="0"/>
              <a:t>ΜΑΝΙΟΚΑΤΑΘΛΙΠΤΙΚΗ ΔΙΑΤΑΡΑΧΗ ΤΗΣ ΔΙΑΘΕΣΗΣ</a:t>
            </a:r>
            <a:endParaRPr lang="el-GR" sz="3200" dirty="0"/>
          </a:p>
        </p:txBody>
      </p:sp>
      <p:sp>
        <p:nvSpPr>
          <p:cNvPr id="3" name="2 - Θέση περιεχομένου"/>
          <p:cNvSpPr>
            <a:spLocks noGrp="1"/>
          </p:cNvSpPr>
          <p:nvPr>
            <p:ph sz="quarter" idx="1"/>
          </p:nvPr>
        </p:nvSpPr>
        <p:spPr>
          <a:xfrm>
            <a:off x="467544" y="1844824"/>
            <a:ext cx="8496944" cy="4211960"/>
          </a:xfrm>
        </p:spPr>
        <p:txBody>
          <a:bodyPr>
            <a:normAutofit fontScale="92500" lnSpcReduction="10000"/>
          </a:bodyPr>
          <a:lstStyle/>
          <a:p>
            <a:pPr algn="just">
              <a:buNone/>
            </a:pPr>
            <a:r>
              <a:rPr lang="el-GR" u="sng" dirty="0" smtClean="0"/>
              <a:t>Χαρακτηριστικά</a:t>
            </a:r>
            <a:endParaRPr lang="el-GR" u="sng" dirty="0" smtClean="0"/>
          </a:p>
          <a:p>
            <a:pPr algn="just"/>
            <a:r>
              <a:rPr lang="el-GR" dirty="0" smtClean="0"/>
              <a:t>Διαταραχές του συναισθήματος που εναλλάσσονται με φάσεις, είτε παθολογικής εξάρτησης (μανιακή φάση ή μανία) είτε υποτονίας (μελαγχολική φάση ή μελαγχολία)</a:t>
            </a:r>
          </a:p>
          <a:p>
            <a:pPr algn="just"/>
            <a:endParaRPr lang="el-GR" dirty="0" smtClean="0"/>
          </a:p>
          <a:p>
            <a:pPr algn="just"/>
            <a:r>
              <a:rPr lang="el-GR" dirty="0" smtClean="0"/>
              <a:t>Διαταραχές στην αντικειμενική σχέση με την πραγματικότητα που εμφανίζεται σαν αποτέλεσμα της συναισθηματικής αλλαγής</a:t>
            </a:r>
          </a:p>
          <a:p>
            <a:pPr algn="just">
              <a:buNone/>
            </a:pPr>
            <a:endParaRPr lang="el-GR" dirty="0" smtClean="0"/>
          </a:p>
          <a:p>
            <a:pPr algn="just"/>
            <a:endParaRPr lang="el-GR"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357298"/>
            <a:ext cx="8229600" cy="5214974"/>
          </a:xfrm>
        </p:spPr>
        <p:txBody>
          <a:bodyPr>
            <a:normAutofit fontScale="62500" lnSpcReduction="20000"/>
          </a:bodyPr>
          <a:lstStyle/>
          <a:p>
            <a:pPr algn="just"/>
            <a:r>
              <a:rPr lang="el-GR" dirty="0"/>
              <a:t>Β. </a:t>
            </a:r>
            <a:r>
              <a:rPr lang="el-GR" b="1" dirty="0"/>
              <a:t>Ψυχική Νόσος </a:t>
            </a:r>
          </a:p>
          <a:p>
            <a:pPr algn="just">
              <a:buNone/>
            </a:pPr>
            <a:r>
              <a:rPr lang="el-GR" dirty="0" smtClean="0"/>
              <a:t>	Δεν </a:t>
            </a:r>
            <a:r>
              <a:rPr lang="el-GR" dirty="0"/>
              <a:t>υπάρχει, ίσως, πιο παρεξηγημένη έννοια από αυτή της ψυχικής νόσου. Καταστάσεις της καθημερινότητας χαρακτηρίζονται από άσχετους σαν "σχιζοφρενικές", άτομα ή κοινωνικές </a:t>
            </a:r>
            <a:r>
              <a:rPr lang="el-GR" dirty="0" smtClean="0"/>
              <a:t>εκφράσεις σαν </a:t>
            </a:r>
            <a:r>
              <a:rPr lang="el-GR" dirty="0"/>
              <a:t>"υστερικές" κλπ. Από την άλλη πλευρά, οι "αρνητές" των ψυχικών νοσημάτων θεωρούν όλα τα άτομα φυσιολογικά, ακόμα και τους ψυχικά ασθενείς σαν "παραλλαγές του φυσιολογικού" ενώ χαρακτηρίζουν την κοινωνία σαν "ψυχικά άρρωστη</a:t>
            </a:r>
            <a:r>
              <a:rPr lang="el-GR" dirty="0" smtClean="0"/>
              <a:t>".</a:t>
            </a:r>
          </a:p>
          <a:p>
            <a:pPr algn="just">
              <a:buNone/>
            </a:pPr>
            <a:r>
              <a:rPr lang="el-GR" dirty="0" smtClean="0"/>
              <a:t> </a:t>
            </a:r>
            <a:endParaRPr lang="el-GR" dirty="0"/>
          </a:p>
          <a:p>
            <a:pPr algn="just">
              <a:buNone/>
            </a:pPr>
            <a:r>
              <a:rPr lang="el-GR" dirty="0" smtClean="0"/>
              <a:t>	Η </a:t>
            </a:r>
            <a:r>
              <a:rPr lang="el-GR" dirty="0"/>
              <a:t>πολυμορφία των ψυχικών νοσημάτων και σε ακολουθία, η δυνατότητα </a:t>
            </a:r>
            <a:r>
              <a:rPr lang="el-GR" dirty="0" smtClean="0"/>
              <a:t>πολύπλευρης </a:t>
            </a:r>
            <a:r>
              <a:rPr lang="el-GR" dirty="0"/>
              <a:t>προσέγγισης ευνοούν τέτοιου είδους συνειδητές ή ασυνείδητες συγχύσεις. Ανεξάρτητα όμως από όλα αυτά, σαν ψυχική ασθένεια θεωρείται εξαρχής μια λειτουργική </a:t>
            </a:r>
            <a:r>
              <a:rPr lang="el-GR" dirty="0" smtClean="0"/>
              <a:t>ατέλεια, η </a:t>
            </a:r>
            <a:r>
              <a:rPr lang="el-GR" dirty="0"/>
              <a:t>οποία αντανακλάται κυρίως στους </a:t>
            </a:r>
            <a:r>
              <a:rPr lang="el-GR" dirty="0" smtClean="0"/>
              <a:t>ψυχικούς </a:t>
            </a:r>
            <a:r>
              <a:rPr lang="el-GR" dirty="0"/>
              <a:t>μηχανισμούς και αποκλίνει σαφώς από τις απαιτήσεις και αντιλήψεις της ευρύτερης κοινωνικής πολιτιστικής ομάδας. Αυτό ανεξάρτητα από την αιτιολογία της και όπου η λειτουργική ατέλεια των ψυχικών μηχανισμών είναι το καθοριστικό κριτήριο και όχι οι απαιτήσεις και </a:t>
            </a:r>
            <a:r>
              <a:rPr lang="el-GR" dirty="0" smtClean="0"/>
              <a:t>αντιλήψεις  της ευρύτερης  κοινωνικής  πολιτιστικής </a:t>
            </a:r>
            <a:r>
              <a:rPr lang="el-GR" dirty="0"/>
              <a:t>ομάδας, οι οποίες σχετική, όπως </a:t>
            </a:r>
            <a:r>
              <a:rPr lang="el-GR" dirty="0" smtClean="0"/>
              <a:t>αναφέραμε, μόνο </a:t>
            </a:r>
            <a:r>
              <a:rPr lang="el-GR" dirty="0"/>
              <a:t>αξία έχουν. </a:t>
            </a:r>
          </a:p>
          <a:p>
            <a:pPr algn="just"/>
            <a:endParaRPr lang="el-GR" dirty="0"/>
          </a:p>
        </p:txBody>
      </p:sp>
      <p:sp>
        <p:nvSpPr>
          <p:cNvPr id="4" name="1 - Τίτλος"/>
          <p:cNvSpPr>
            <a:spLocks noGrp="1"/>
          </p:cNvSpPr>
          <p:nvPr>
            <p:ph type="title"/>
          </p:nvPr>
        </p:nvSpPr>
        <p:spPr>
          <a:xfrm>
            <a:off x="457200" y="142852"/>
            <a:ext cx="8229600" cy="1071570"/>
          </a:xfrm>
        </p:spPr>
        <p:txBody>
          <a:bodyPr>
            <a:noAutofit/>
          </a:bodyPr>
          <a:lstStyle/>
          <a:p>
            <a:r>
              <a:rPr lang="el-GR" sz="3000" dirty="0" smtClean="0"/>
              <a:t>Ψυχική Υγεία - Ψυχική Νόσος - Φυσιολογικότητα </a:t>
            </a:r>
            <a:br>
              <a:rPr lang="el-GR" sz="3000" dirty="0" smtClean="0"/>
            </a:br>
            <a:r>
              <a:rPr lang="el-GR" sz="3000" dirty="0" smtClean="0"/>
              <a:t>(</a:t>
            </a:r>
            <a:r>
              <a:rPr lang="el-GR" sz="3000" dirty="0" err="1" smtClean="0"/>
              <a:t>Ορισµός</a:t>
            </a:r>
            <a:r>
              <a:rPr lang="el-GR" sz="3000" dirty="0" smtClean="0"/>
              <a:t>, κριτήρια, βασικές έννοιες)  (</a:t>
            </a:r>
            <a:r>
              <a:rPr lang="el-GR" sz="3000" dirty="0"/>
              <a:t>Ι</a:t>
            </a:r>
            <a:r>
              <a:rPr lang="el-GR" sz="3000" dirty="0" smtClean="0"/>
              <a:t>Ι)</a:t>
            </a:r>
            <a:endParaRPr lang="el-GR" sz="3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200" dirty="0" smtClean="0"/>
              <a:t>ΚΡΙΤΗΡΙΑ </a:t>
            </a:r>
            <a:r>
              <a:rPr lang="en-US" sz="3200" dirty="0" smtClean="0"/>
              <a:t>KRAEPELIN (1896)</a:t>
            </a:r>
            <a:endParaRPr lang="el-GR" sz="3200" dirty="0"/>
          </a:p>
        </p:txBody>
      </p:sp>
      <p:sp>
        <p:nvSpPr>
          <p:cNvPr id="3" name="2 - Θέση περιεχομένου"/>
          <p:cNvSpPr>
            <a:spLocks noGrp="1"/>
          </p:cNvSpPr>
          <p:nvPr>
            <p:ph sz="quarter" idx="1"/>
          </p:nvPr>
        </p:nvSpPr>
        <p:spPr>
          <a:xfrm>
            <a:off x="611560" y="1844824"/>
            <a:ext cx="8132440" cy="4572000"/>
          </a:xfrm>
        </p:spPr>
        <p:txBody>
          <a:bodyPr>
            <a:normAutofit fontScale="92500" lnSpcReduction="20000"/>
          </a:bodyPr>
          <a:lstStyle/>
          <a:p>
            <a:pPr algn="just"/>
            <a:r>
              <a:rPr lang="el-GR" dirty="0" smtClean="0"/>
              <a:t>Η ύπαρξη μεσοδιαστημάτων, μεταξύ των φάσεων, ελεύθερων συμπτωμάτων</a:t>
            </a:r>
          </a:p>
          <a:p>
            <a:pPr algn="just"/>
            <a:r>
              <a:rPr lang="el-GR" dirty="0" smtClean="0"/>
              <a:t>Μετά την υποχώρηση των φάσεων, η προσωπικότητα παραμένει όπως πριν, χωρίς στοιχεία έκπτωσης της</a:t>
            </a:r>
          </a:p>
          <a:p>
            <a:pPr algn="just"/>
            <a:r>
              <a:rPr lang="el-GR" dirty="0" smtClean="0"/>
              <a:t> Έχει επεισοδιακό χαρακτήρα και συχνά εμφανίζεται με κάποια </a:t>
            </a:r>
            <a:r>
              <a:rPr lang="el-GR" dirty="0" err="1" smtClean="0"/>
              <a:t>εκλυτική</a:t>
            </a:r>
            <a:r>
              <a:rPr lang="el-GR" dirty="0" smtClean="0"/>
              <a:t> αφορμή</a:t>
            </a:r>
          </a:p>
          <a:p>
            <a:pPr algn="just"/>
            <a:r>
              <a:rPr lang="el-GR" dirty="0" smtClean="0"/>
              <a:t>Χαρακτηρίζεται από την εναλλαγή συναισθηματικών φάσεων, η αλλαγή αυτή του συναισθήματος δημιουργεί και καθορίζει την κλινική εικόνα</a:t>
            </a:r>
          </a:p>
          <a:p>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994122"/>
          </a:xfrm>
        </p:spPr>
        <p:txBody>
          <a:bodyPr>
            <a:normAutofit/>
          </a:bodyPr>
          <a:lstStyle/>
          <a:p>
            <a:pPr algn="ctr"/>
            <a:r>
              <a:rPr lang="el-GR" sz="3200" dirty="0" smtClean="0"/>
              <a:t>ΔΙΑΤΑΡΑΧΕΣ ΤΗΣ ΔΙΑΘΕΣΗΣ</a:t>
            </a:r>
            <a:endParaRPr lang="el-GR" sz="3200" dirty="0"/>
          </a:p>
        </p:txBody>
      </p:sp>
      <p:pic>
        <p:nvPicPr>
          <p:cNvPr id="4" name="3 - Θέση περιεχομένου" descr="σάρωση0003.jpg"/>
          <p:cNvPicPr>
            <a:picLocks noGrp="1" noChangeAspect="1"/>
          </p:cNvPicPr>
          <p:nvPr>
            <p:ph sz="quarter" idx="1"/>
          </p:nvPr>
        </p:nvPicPr>
        <p:blipFill>
          <a:blip r:embed="rId2" cstate="print"/>
          <a:stretch>
            <a:fillRect/>
          </a:stretch>
        </p:blipFill>
        <p:spPr>
          <a:xfrm>
            <a:off x="899592" y="1616023"/>
            <a:ext cx="7488832" cy="4759056"/>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0"/>
            <a:ext cx="8064896" cy="1143000"/>
          </a:xfrm>
        </p:spPr>
        <p:txBody>
          <a:bodyPr>
            <a:normAutofit/>
          </a:bodyPr>
          <a:lstStyle/>
          <a:p>
            <a:r>
              <a:rPr lang="el-GR" sz="3200" dirty="0" smtClean="0"/>
              <a:t>ΧΑΡΑΚΤΗΡΙΣΤΙΚΑ ΚΑΤΑΘΛΙΠΤΙΚΗΣ ΦΑΣΗΣ</a:t>
            </a:r>
            <a:endParaRPr lang="el-GR" sz="3200" dirty="0"/>
          </a:p>
        </p:txBody>
      </p:sp>
      <p:sp>
        <p:nvSpPr>
          <p:cNvPr id="3" name="2 - Θέση περιεχομένου"/>
          <p:cNvSpPr>
            <a:spLocks noGrp="1"/>
          </p:cNvSpPr>
          <p:nvPr>
            <p:ph sz="quarter" idx="1"/>
          </p:nvPr>
        </p:nvSpPr>
        <p:spPr>
          <a:xfrm>
            <a:off x="914400" y="1340768"/>
            <a:ext cx="7772400" cy="5256584"/>
          </a:xfrm>
        </p:spPr>
        <p:txBody>
          <a:bodyPr>
            <a:normAutofit/>
          </a:bodyPr>
          <a:lstStyle/>
          <a:p>
            <a:r>
              <a:rPr lang="el-GR" dirty="0" smtClean="0"/>
              <a:t>Καταθλιπτικό συναίσθημα</a:t>
            </a:r>
          </a:p>
          <a:p>
            <a:endParaRPr lang="el-GR" sz="1000" dirty="0" smtClean="0"/>
          </a:p>
          <a:p>
            <a:r>
              <a:rPr lang="el-GR" dirty="0" smtClean="0"/>
              <a:t>Μείωση της ταχύτητας της σκέψης </a:t>
            </a:r>
          </a:p>
          <a:p>
            <a:pPr>
              <a:buNone/>
            </a:pPr>
            <a:r>
              <a:rPr lang="el-GR" sz="2200" dirty="0" smtClean="0"/>
              <a:t>	(βραδεία, κολλώδης)</a:t>
            </a:r>
          </a:p>
          <a:p>
            <a:pPr>
              <a:buNone/>
            </a:pPr>
            <a:endParaRPr lang="el-GR" sz="1000" dirty="0" smtClean="0"/>
          </a:p>
          <a:p>
            <a:r>
              <a:rPr lang="el-GR" dirty="0" smtClean="0"/>
              <a:t>Ψυχοκινητική καταστολή</a:t>
            </a:r>
          </a:p>
          <a:p>
            <a:endParaRPr lang="el-GR" sz="1000" dirty="0" smtClean="0"/>
          </a:p>
          <a:p>
            <a:r>
              <a:rPr lang="el-GR" dirty="0" smtClean="0"/>
              <a:t>Διαταραχές ζωικών συναισθημάτων</a:t>
            </a:r>
          </a:p>
          <a:p>
            <a:endParaRPr lang="el-GR" sz="1000" dirty="0" smtClean="0"/>
          </a:p>
          <a:p>
            <a:r>
              <a:rPr lang="el-GR" dirty="0" smtClean="0"/>
              <a:t>Καταθλιπτικές παραληρητικές ιδέες</a:t>
            </a:r>
          </a:p>
          <a:p>
            <a:pPr>
              <a:buNone/>
            </a:pPr>
            <a:r>
              <a:rPr lang="el-GR" sz="2200" dirty="0" smtClean="0"/>
              <a:t>	(</a:t>
            </a:r>
            <a:r>
              <a:rPr lang="el-GR" sz="2200" dirty="0" err="1" smtClean="0"/>
              <a:t>αυτομομφής</a:t>
            </a:r>
            <a:r>
              <a:rPr lang="el-GR" sz="2200" dirty="0" smtClean="0"/>
              <a:t>, αναξιότητας </a:t>
            </a:r>
            <a:r>
              <a:rPr lang="el-GR" sz="2200" dirty="0" err="1" smtClean="0"/>
              <a:t>κ.λ.π</a:t>
            </a:r>
            <a:r>
              <a:rPr lang="el-GR" sz="2200" dirty="0" smtClean="0"/>
              <a:t>)</a:t>
            </a:r>
          </a:p>
          <a:p>
            <a:pPr>
              <a:buNone/>
            </a:pPr>
            <a:endParaRPr lang="el-GR" sz="1000" dirty="0" smtClean="0"/>
          </a:p>
          <a:p>
            <a:r>
              <a:rPr lang="el-GR" dirty="0" smtClean="0"/>
              <a:t>Σωματικά και ψυχοσωματικά συμπτώματα</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0"/>
            <a:ext cx="7772400" cy="1143000"/>
          </a:xfrm>
        </p:spPr>
        <p:txBody>
          <a:bodyPr>
            <a:normAutofit/>
          </a:bodyPr>
          <a:lstStyle/>
          <a:p>
            <a:r>
              <a:rPr lang="el-GR" sz="3200" dirty="0" smtClean="0"/>
              <a:t>ΧΑΡΑΚΤΗΡΙΣΤΙΚΑ ΜΑΝΙΑΚΗΣ ΦΑΣΗΣ</a:t>
            </a:r>
            <a:endParaRPr lang="el-GR" sz="3200" dirty="0"/>
          </a:p>
        </p:txBody>
      </p:sp>
      <p:sp>
        <p:nvSpPr>
          <p:cNvPr id="3" name="2 - Θέση περιεχομένου"/>
          <p:cNvSpPr>
            <a:spLocks noGrp="1"/>
          </p:cNvSpPr>
          <p:nvPr>
            <p:ph sz="quarter" idx="1"/>
          </p:nvPr>
        </p:nvSpPr>
        <p:spPr/>
        <p:txBody>
          <a:bodyPr>
            <a:normAutofit lnSpcReduction="10000"/>
          </a:bodyPr>
          <a:lstStyle/>
          <a:p>
            <a:r>
              <a:rPr lang="el-GR" dirty="0" smtClean="0"/>
              <a:t>Ευφορικό συναίσθημα</a:t>
            </a:r>
          </a:p>
          <a:p>
            <a:endParaRPr lang="el-GR" sz="1000" dirty="0" smtClean="0"/>
          </a:p>
          <a:p>
            <a:r>
              <a:rPr lang="el-GR" dirty="0" smtClean="0"/>
              <a:t>Διέγερση της ταχύτητας της σκέψης </a:t>
            </a:r>
            <a:r>
              <a:rPr lang="el-GR" sz="2200" dirty="0" smtClean="0"/>
              <a:t>(ιδεόρροια, ιδεοφυγή)</a:t>
            </a:r>
          </a:p>
          <a:p>
            <a:endParaRPr lang="el-GR" sz="1000" dirty="0" smtClean="0"/>
          </a:p>
          <a:p>
            <a:r>
              <a:rPr lang="el-GR" dirty="0" smtClean="0"/>
              <a:t>Ψυχοκινητική διέγερση</a:t>
            </a:r>
          </a:p>
          <a:p>
            <a:endParaRPr lang="el-GR" sz="1000" dirty="0" smtClean="0"/>
          </a:p>
          <a:p>
            <a:r>
              <a:rPr lang="el-GR" dirty="0" smtClean="0"/>
              <a:t>Διέγερση ζωικών συναισθημάτων</a:t>
            </a:r>
          </a:p>
          <a:p>
            <a:endParaRPr lang="el-GR" sz="1000" dirty="0" smtClean="0"/>
          </a:p>
          <a:p>
            <a:r>
              <a:rPr lang="el-GR" dirty="0" smtClean="0"/>
              <a:t>Μανιακές ιδέες μεγαλείου</a:t>
            </a:r>
          </a:p>
          <a:p>
            <a:endParaRPr lang="el-GR" sz="1000" dirty="0" smtClean="0"/>
          </a:p>
          <a:p>
            <a:r>
              <a:rPr lang="el-GR" dirty="0" smtClean="0"/>
              <a:t>Απουσία σωματικών διαταραχών</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ΜΟΡΦΕΣ ΚΑΤΑΘΛΙΨΗΣ</a:t>
            </a:r>
            <a:endParaRPr lang="el-GR" sz="3200" dirty="0"/>
          </a:p>
        </p:txBody>
      </p:sp>
      <p:sp>
        <p:nvSpPr>
          <p:cNvPr id="6" name="5 - Έλλειψη"/>
          <p:cNvSpPr/>
          <p:nvPr/>
        </p:nvSpPr>
        <p:spPr>
          <a:xfrm>
            <a:off x="142844" y="4357694"/>
            <a:ext cx="1285884" cy="92869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Έλλειψη"/>
          <p:cNvSpPr/>
          <p:nvPr/>
        </p:nvSpPr>
        <p:spPr>
          <a:xfrm>
            <a:off x="2428860" y="4429132"/>
            <a:ext cx="1285884"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Έλλειψη"/>
          <p:cNvSpPr/>
          <p:nvPr/>
        </p:nvSpPr>
        <p:spPr>
          <a:xfrm>
            <a:off x="214282" y="5715016"/>
            <a:ext cx="1285884" cy="92869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Έλλειψη"/>
          <p:cNvSpPr/>
          <p:nvPr/>
        </p:nvSpPr>
        <p:spPr>
          <a:xfrm>
            <a:off x="2500298" y="5643578"/>
            <a:ext cx="1285884"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Έλλειψη"/>
          <p:cNvSpPr/>
          <p:nvPr/>
        </p:nvSpPr>
        <p:spPr>
          <a:xfrm>
            <a:off x="714348" y="1928802"/>
            <a:ext cx="1285884"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Έλλειψη"/>
          <p:cNvSpPr/>
          <p:nvPr/>
        </p:nvSpPr>
        <p:spPr>
          <a:xfrm>
            <a:off x="428596" y="1928802"/>
            <a:ext cx="1285884" cy="92869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Δεξιό βέλος"/>
          <p:cNvSpPr/>
          <p:nvPr/>
        </p:nvSpPr>
        <p:spPr>
          <a:xfrm>
            <a:off x="1475656" y="4581128"/>
            <a:ext cx="1000132" cy="50006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θυμός</a:t>
            </a:r>
            <a:endParaRPr lang="el-GR" dirty="0">
              <a:solidFill>
                <a:schemeClr val="tx1"/>
              </a:solidFill>
            </a:endParaRPr>
          </a:p>
        </p:txBody>
      </p:sp>
      <p:sp>
        <p:nvSpPr>
          <p:cNvPr id="16" name="15 - Καμπύλο βέλος προς τα κάτω"/>
          <p:cNvSpPr/>
          <p:nvPr/>
        </p:nvSpPr>
        <p:spPr>
          <a:xfrm rot="11171642">
            <a:off x="1344227" y="5214240"/>
            <a:ext cx="785818" cy="35930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7" name="16 - Ορθογώνιο"/>
          <p:cNvSpPr/>
          <p:nvPr/>
        </p:nvSpPr>
        <p:spPr>
          <a:xfrm>
            <a:off x="2643174" y="1928802"/>
            <a:ext cx="142876" cy="1428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Ορθογώνιο"/>
          <p:cNvSpPr/>
          <p:nvPr/>
        </p:nvSpPr>
        <p:spPr>
          <a:xfrm>
            <a:off x="2857488" y="1857364"/>
            <a:ext cx="1071570" cy="28575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νεογνό</a:t>
            </a:r>
            <a:endParaRPr lang="el-GR" dirty="0">
              <a:solidFill>
                <a:schemeClr val="tx1"/>
              </a:solidFill>
            </a:endParaRPr>
          </a:p>
        </p:txBody>
      </p:sp>
      <p:sp>
        <p:nvSpPr>
          <p:cNvPr id="19" name="18 - Ορθογώνιο"/>
          <p:cNvSpPr/>
          <p:nvPr/>
        </p:nvSpPr>
        <p:spPr>
          <a:xfrm>
            <a:off x="2643174" y="2357430"/>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Ορθογώνιο"/>
          <p:cNvSpPr/>
          <p:nvPr/>
        </p:nvSpPr>
        <p:spPr>
          <a:xfrm>
            <a:off x="2857488" y="2285992"/>
            <a:ext cx="1570496"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περιβάλλον</a:t>
            </a:r>
            <a:endParaRPr lang="el-GR" dirty="0">
              <a:solidFill>
                <a:schemeClr val="tx1"/>
              </a:solidFill>
            </a:endParaRPr>
          </a:p>
        </p:txBody>
      </p:sp>
      <p:sp>
        <p:nvSpPr>
          <p:cNvPr id="21" name="20 - Ορθογώνιο"/>
          <p:cNvSpPr/>
          <p:nvPr/>
        </p:nvSpPr>
        <p:spPr>
          <a:xfrm>
            <a:off x="4357686" y="1500174"/>
            <a:ext cx="4000528" cy="1428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solidFill>
                  <a:schemeClr val="tx1"/>
                </a:solidFill>
              </a:rPr>
              <a:t>Ψυχωσική</a:t>
            </a:r>
            <a:r>
              <a:rPr lang="el-GR" dirty="0" smtClean="0">
                <a:solidFill>
                  <a:schemeClr val="tx1"/>
                </a:solidFill>
              </a:rPr>
              <a:t> κατάθλιψη – ασαφή όρια του ΕΓΩ – καταγραφή θετικών ή αρνητικών </a:t>
            </a:r>
            <a:r>
              <a:rPr lang="el-GR" dirty="0" err="1" smtClean="0">
                <a:solidFill>
                  <a:schemeClr val="tx1"/>
                </a:solidFill>
              </a:rPr>
              <a:t>εντυπωμάτων</a:t>
            </a:r>
            <a:r>
              <a:rPr lang="el-GR" dirty="0" smtClean="0">
                <a:solidFill>
                  <a:schemeClr val="tx1"/>
                </a:solidFill>
              </a:rPr>
              <a:t> από την κάλυψη ή όχι των ορμών του νεογνού</a:t>
            </a:r>
            <a:endParaRPr lang="el-GR" dirty="0">
              <a:solidFill>
                <a:schemeClr val="tx1"/>
              </a:solidFill>
            </a:endParaRPr>
          </a:p>
        </p:txBody>
      </p:sp>
      <p:sp>
        <p:nvSpPr>
          <p:cNvPr id="22" name="21 - Ορθογώνιο"/>
          <p:cNvSpPr/>
          <p:nvPr/>
        </p:nvSpPr>
        <p:spPr>
          <a:xfrm>
            <a:off x="4286248" y="4357694"/>
            <a:ext cx="4286280" cy="1000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Κατάθλιψη από αναστολή της επιθετικότητας του νεογνού στη σχέση του με το πρωτοπαθές αντικείμενο αγάπης</a:t>
            </a:r>
            <a:endParaRPr lang="el-GR" dirty="0">
              <a:solidFill>
                <a:schemeClr val="tx1"/>
              </a:solidFill>
            </a:endParaRPr>
          </a:p>
        </p:txBody>
      </p:sp>
      <p:sp>
        <p:nvSpPr>
          <p:cNvPr id="23" name="22 - Ορθογώνιο"/>
          <p:cNvSpPr/>
          <p:nvPr/>
        </p:nvSpPr>
        <p:spPr>
          <a:xfrm>
            <a:off x="4286248" y="5500702"/>
            <a:ext cx="4286280" cy="1000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Νευρωσική κατάθλιψη – σαφή όρια του ΕΓΩ – από αναστολή επιθετικών συναισθημάτων</a:t>
            </a:r>
            <a:endParaRPr lang="el-GR" dirty="0">
              <a:solidFill>
                <a:schemeClr val="tx1"/>
              </a:solidFill>
            </a:endParaRPr>
          </a:p>
        </p:txBody>
      </p:sp>
      <p:sp>
        <p:nvSpPr>
          <p:cNvPr id="25" name="24 - Βέλος προς τα κάτω"/>
          <p:cNvSpPr/>
          <p:nvPr/>
        </p:nvSpPr>
        <p:spPr>
          <a:xfrm>
            <a:off x="1785918" y="3857628"/>
            <a:ext cx="214314"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25 - Ορθογώνιο"/>
          <p:cNvSpPr/>
          <p:nvPr/>
        </p:nvSpPr>
        <p:spPr>
          <a:xfrm>
            <a:off x="1285852" y="3286124"/>
            <a:ext cx="1143008"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chemeClr val="tx1"/>
                </a:solidFill>
              </a:rPr>
              <a:t>αναστολή του θυμού</a:t>
            </a:r>
            <a:endParaRPr lang="el-GR" sz="1600" dirty="0">
              <a:solidFill>
                <a:schemeClr val="tx1"/>
              </a:solidFill>
            </a:endParaRPr>
          </a:p>
        </p:txBody>
      </p:sp>
      <p:sp>
        <p:nvSpPr>
          <p:cNvPr id="27" name="26 - Δεξιό βέλος"/>
          <p:cNvSpPr/>
          <p:nvPr/>
        </p:nvSpPr>
        <p:spPr>
          <a:xfrm>
            <a:off x="1643042" y="5929330"/>
            <a:ext cx="64294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27 - Αριστερό βέλος"/>
          <p:cNvSpPr/>
          <p:nvPr/>
        </p:nvSpPr>
        <p:spPr>
          <a:xfrm>
            <a:off x="1643042" y="6215082"/>
            <a:ext cx="642942"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ΥΠΟΣΤΡΟΦΙΚΗ ΜΕΛΑΓΧΟΛΙΑ</a:t>
            </a:r>
            <a:endParaRPr lang="el-GR" sz="3200" dirty="0"/>
          </a:p>
        </p:txBody>
      </p:sp>
      <p:sp>
        <p:nvSpPr>
          <p:cNvPr id="3" name="2 - Θέση περιεχομένου"/>
          <p:cNvSpPr>
            <a:spLocks noGrp="1"/>
          </p:cNvSpPr>
          <p:nvPr>
            <p:ph idx="1"/>
          </p:nvPr>
        </p:nvSpPr>
        <p:spPr>
          <a:xfrm>
            <a:off x="755576" y="1772816"/>
            <a:ext cx="7931224" cy="4353347"/>
          </a:xfrm>
        </p:spPr>
        <p:txBody>
          <a:bodyPr/>
          <a:lstStyle/>
          <a:p>
            <a:r>
              <a:rPr lang="el-GR" dirty="0" smtClean="0"/>
              <a:t>Χαρακτηριστικά</a:t>
            </a:r>
          </a:p>
          <a:p>
            <a:r>
              <a:rPr lang="el-GR" dirty="0" smtClean="0"/>
              <a:t>Ψυχοδυναμική ερμηνεία</a:t>
            </a:r>
          </a:p>
          <a:p>
            <a:r>
              <a:rPr lang="el-GR" dirty="0" smtClean="0"/>
              <a:t>Κλινική εικόνα</a:t>
            </a:r>
          </a:p>
          <a:p>
            <a:r>
              <a:rPr lang="el-GR" dirty="0" smtClean="0"/>
              <a:t>Πρόγνωση</a:t>
            </a:r>
          </a:p>
          <a:p>
            <a:pPr>
              <a:buNone/>
            </a:pP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ΑΛΛΕΣ ΜΟΡΦΕΣ ΚΑΤΑΘΛΙΨΗΣ</a:t>
            </a:r>
            <a:endParaRPr lang="el-GR" sz="3200" dirty="0"/>
          </a:p>
        </p:txBody>
      </p:sp>
      <p:sp>
        <p:nvSpPr>
          <p:cNvPr id="3" name="2 - Θέση περιεχομένου"/>
          <p:cNvSpPr>
            <a:spLocks noGrp="1"/>
          </p:cNvSpPr>
          <p:nvPr>
            <p:ph idx="1"/>
          </p:nvPr>
        </p:nvSpPr>
        <p:spPr>
          <a:xfrm>
            <a:off x="457200" y="1600200"/>
            <a:ext cx="8229600" cy="4709120"/>
          </a:xfrm>
        </p:spPr>
        <p:txBody>
          <a:bodyPr>
            <a:normAutofit fontScale="92500" lnSpcReduction="10000"/>
          </a:bodyPr>
          <a:lstStyle/>
          <a:p>
            <a:r>
              <a:rPr lang="el-GR" dirty="0" smtClean="0"/>
              <a:t>Αγχώδης</a:t>
            </a:r>
          </a:p>
          <a:p>
            <a:r>
              <a:rPr lang="el-GR" dirty="0" smtClean="0"/>
              <a:t>Διεγερτική</a:t>
            </a:r>
          </a:p>
          <a:p>
            <a:r>
              <a:rPr lang="el-GR" dirty="0" smtClean="0"/>
              <a:t>Ψυχαναγκαστική</a:t>
            </a:r>
          </a:p>
          <a:p>
            <a:r>
              <a:rPr lang="el-GR" dirty="0" smtClean="0"/>
              <a:t>Εξωγενής</a:t>
            </a:r>
          </a:p>
          <a:p>
            <a:r>
              <a:rPr lang="el-GR" dirty="0" err="1" smtClean="0"/>
              <a:t>Αρτηριοσκληριντική</a:t>
            </a:r>
            <a:endParaRPr lang="el-GR" dirty="0" smtClean="0"/>
          </a:p>
          <a:p>
            <a:r>
              <a:rPr lang="el-GR" dirty="0" smtClean="0"/>
              <a:t>Φαρμακογενής</a:t>
            </a:r>
          </a:p>
          <a:p>
            <a:r>
              <a:rPr lang="el-GR" dirty="0" smtClean="0"/>
              <a:t>Υστερική</a:t>
            </a:r>
          </a:p>
          <a:p>
            <a:r>
              <a:rPr lang="el-GR" dirty="0" err="1" smtClean="0"/>
              <a:t>Ανακλυτική</a:t>
            </a:r>
            <a:endParaRPr lang="el-GR" dirty="0" smtClean="0"/>
          </a:p>
          <a:p>
            <a:r>
              <a:rPr lang="el-GR" dirty="0" err="1"/>
              <a:t>κ</a:t>
            </a:r>
            <a:r>
              <a:rPr lang="el-GR" dirty="0" err="1" smtClean="0"/>
              <a:t>.α</a:t>
            </a: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ΝΕΥΡΩΤΙΚΗ ΣΥΓΚΡΟΥΣΗ</a:t>
            </a:r>
            <a:endParaRPr lang="el-GR" sz="3200" dirty="0"/>
          </a:p>
        </p:txBody>
      </p:sp>
      <p:sp>
        <p:nvSpPr>
          <p:cNvPr id="3" name="2 - Θέση περιεχομένου"/>
          <p:cNvSpPr>
            <a:spLocks noGrp="1"/>
          </p:cNvSpPr>
          <p:nvPr>
            <p:ph idx="1"/>
          </p:nvPr>
        </p:nvSpPr>
        <p:spPr/>
        <p:txBody>
          <a:bodyPr/>
          <a:lstStyle/>
          <a:p>
            <a:pPr>
              <a:buNone/>
            </a:pPr>
            <a:endParaRPr lang="el-GR" dirty="0" smtClean="0"/>
          </a:p>
          <a:p>
            <a:pPr>
              <a:buNone/>
            </a:pPr>
            <a:r>
              <a:rPr lang="el-GR" dirty="0" smtClean="0"/>
              <a:t>ΥΠΕΡΕΓΩ            ΕΓΩ </a:t>
            </a:r>
            <a:r>
              <a:rPr lang="el-GR" sz="2400" dirty="0" smtClean="0"/>
              <a:t>(Μηχανισμοί Άμυνας)</a:t>
            </a:r>
          </a:p>
          <a:p>
            <a:pPr>
              <a:buNone/>
            </a:pPr>
            <a:endParaRPr lang="el-GR" dirty="0"/>
          </a:p>
          <a:p>
            <a:pPr>
              <a:buNone/>
            </a:pPr>
            <a:endParaRPr lang="el-GR" dirty="0" smtClean="0"/>
          </a:p>
          <a:p>
            <a:pPr>
              <a:buNone/>
            </a:pPr>
            <a:endParaRPr lang="el-GR" dirty="0"/>
          </a:p>
          <a:p>
            <a:pPr>
              <a:buNone/>
            </a:pPr>
            <a:r>
              <a:rPr lang="el-GR" dirty="0" smtClean="0"/>
              <a:t>   ΑΥΤΟ</a:t>
            </a:r>
          </a:p>
          <a:p>
            <a:pPr>
              <a:buNone/>
            </a:pPr>
            <a:r>
              <a:rPr lang="el-GR" dirty="0" smtClean="0"/>
              <a:t>(ΠΡΟΕΓΩ)</a:t>
            </a:r>
            <a:endParaRPr lang="el-GR" dirty="0"/>
          </a:p>
        </p:txBody>
      </p:sp>
      <p:cxnSp>
        <p:nvCxnSpPr>
          <p:cNvPr id="5" name="4 - Ευθύγραμμο βέλος σύνδεσης"/>
          <p:cNvCxnSpPr/>
          <p:nvPr/>
        </p:nvCxnSpPr>
        <p:spPr>
          <a:xfrm rot="5400000">
            <a:off x="321439" y="3679033"/>
            <a:ext cx="1928826" cy="1588"/>
          </a:xfrm>
          <a:prstGeom prst="straightConnector1">
            <a:avLst/>
          </a:prstGeom>
          <a:ln w="254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6 - Ευθύγραμμο βέλος σύνδεσης"/>
          <p:cNvCxnSpPr/>
          <p:nvPr/>
        </p:nvCxnSpPr>
        <p:spPr>
          <a:xfrm>
            <a:off x="1285852" y="3714752"/>
            <a:ext cx="1500198"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7 - TextBox"/>
          <p:cNvSpPr txBox="1"/>
          <p:nvPr/>
        </p:nvSpPr>
        <p:spPr>
          <a:xfrm>
            <a:off x="2857488" y="3500438"/>
            <a:ext cx="2000264" cy="523220"/>
          </a:xfrm>
          <a:prstGeom prst="rect">
            <a:avLst/>
          </a:prstGeom>
          <a:noFill/>
        </p:spPr>
        <p:txBody>
          <a:bodyPr wrap="square" rtlCol="0">
            <a:spAutoFit/>
          </a:bodyPr>
          <a:lstStyle/>
          <a:p>
            <a:r>
              <a:rPr lang="el-GR" sz="2800" dirty="0" smtClean="0"/>
              <a:t>ΑΓΧΟΣ</a:t>
            </a:r>
            <a:endParaRPr lang="el-GR" sz="2800" dirty="0"/>
          </a:p>
        </p:txBody>
      </p:sp>
      <p:cxnSp>
        <p:nvCxnSpPr>
          <p:cNvPr id="12" name="11 - Ευθύγραμμο βέλος σύνδεσης"/>
          <p:cNvCxnSpPr/>
          <p:nvPr/>
        </p:nvCxnSpPr>
        <p:spPr>
          <a:xfrm rot="5400000">
            <a:off x="2964645" y="3107529"/>
            <a:ext cx="92869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flipV="1">
            <a:off x="3929058" y="3286124"/>
            <a:ext cx="1643074" cy="42862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p:nvPr/>
        </p:nvCxnSpPr>
        <p:spPr>
          <a:xfrm>
            <a:off x="3929058" y="3714752"/>
            <a:ext cx="1571636" cy="7143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18 - TextBox"/>
          <p:cNvSpPr txBox="1"/>
          <p:nvPr/>
        </p:nvSpPr>
        <p:spPr>
          <a:xfrm>
            <a:off x="5572132" y="2928934"/>
            <a:ext cx="2071702" cy="1077218"/>
          </a:xfrm>
          <a:prstGeom prst="rect">
            <a:avLst/>
          </a:prstGeom>
          <a:noFill/>
        </p:spPr>
        <p:txBody>
          <a:bodyPr wrap="square" rtlCol="0">
            <a:spAutoFit/>
          </a:bodyPr>
          <a:lstStyle/>
          <a:p>
            <a:pPr algn="ctr"/>
            <a:r>
              <a:rPr lang="el-GR" sz="2800" dirty="0" smtClean="0"/>
              <a:t>Φ.Σ.</a:t>
            </a:r>
          </a:p>
          <a:p>
            <a:pPr algn="ctr"/>
            <a:r>
              <a:rPr lang="el-GR" dirty="0" smtClean="0"/>
              <a:t>(μετουσίωση)</a:t>
            </a:r>
          </a:p>
          <a:p>
            <a:pPr algn="ctr"/>
            <a:endParaRPr lang="el-GR" dirty="0"/>
          </a:p>
        </p:txBody>
      </p:sp>
      <p:sp>
        <p:nvSpPr>
          <p:cNvPr id="20" name="19 - TextBox"/>
          <p:cNvSpPr txBox="1"/>
          <p:nvPr/>
        </p:nvSpPr>
        <p:spPr>
          <a:xfrm>
            <a:off x="5429256" y="4286256"/>
            <a:ext cx="2357454" cy="523220"/>
          </a:xfrm>
          <a:prstGeom prst="rect">
            <a:avLst/>
          </a:prstGeom>
          <a:noFill/>
        </p:spPr>
        <p:txBody>
          <a:bodyPr wrap="square" rtlCol="0">
            <a:spAutoFit/>
          </a:bodyPr>
          <a:lstStyle/>
          <a:p>
            <a:pPr algn="ctr"/>
            <a:r>
              <a:rPr lang="el-GR" sz="2800" dirty="0" smtClean="0"/>
              <a:t>ΝΕΥΡΩΣΗ</a:t>
            </a:r>
            <a:endParaRPr lang="el-GR"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457200" y="357166"/>
            <a:ext cx="8229600" cy="1060472"/>
          </a:xfrm>
        </p:spPr>
        <p:txBody>
          <a:bodyPr>
            <a:normAutofit fontScale="90000"/>
          </a:bodyPr>
          <a:lstStyle/>
          <a:p>
            <a:r>
              <a:rPr lang="el-GR" sz="3600" dirty="0" smtClean="0"/>
              <a:t>ΨΥΧΑΝΑΓΚΑΣΤΙΚΟ – ΠΡΩΚΤΙΚΟ ΣΤΑΔΙΟ</a:t>
            </a:r>
            <a:r>
              <a:rPr lang="el-GR" dirty="0" smtClean="0"/>
              <a:t/>
            </a:r>
            <a:br>
              <a:rPr lang="el-GR" dirty="0" smtClean="0"/>
            </a:br>
            <a:endParaRPr lang="el-GR" dirty="0"/>
          </a:p>
        </p:txBody>
      </p:sp>
      <p:sp>
        <p:nvSpPr>
          <p:cNvPr id="8" name="7 - Θέση περιεχομένου"/>
          <p:cNvSpPr>
            <a:spLocks noGrp="1"/>
          </p:cNvSpPr>
          <p:nvPr>
            <p:ph idx="1"/>
          </p:nvPr>
        </p:nvSpPr>
        <p:spPr>
          <a:xfrm>
            <a:off x="214282" y="1142984"/>
            <a:ext cx="4572032" cy="5166376"/>
          </a:xfrm>
        </p:spPr>
        <p:txBody>
          <a:bodyPr>
            <a:normAutofit fontScale="92500"/>
          </a:bodyPr>
          <a:lstStyle/>
          <a:p>
            <a:pPr>
              <a:buNone/>
            </a:pPr>
            <a:r>
              <a:rPr lang="el-GR" sz="3000" dirty="0" smtClean="0"/>
              <a:t>Ψυχαναγκαστικά χαρακτηριστικά της προσωπικότητας</a:t>
            </a:r>
          </a:p>
          <a:p>
            <a:pPr>
              <a:buNone/>
            </a:pPr>
            <a:endParaRPr lang="el-GR" sz="3000" dirty="0" smtClean="0"/>
          </a:p>
          <a:p>
            <a:r>
              <a:rPr lang="el-GR" sz="2400" dirty="0" smtClean="0"/>
              <a:t>συμπεριφορά σύμφωνα µε τους κανόνες </a:t>
            </a:r>
          </a:p>
          <a:p>
            <a:r>
              <a:rPr lang="el-GR" sz="2400" dirty="0" smtClean="0"/>
              <a:t>χαρακτηριστικά πειθαρχίας, τάξης, αναγνώρισης της ιεραρχίας κλπ. </a:t>
            </a:r>
          </a:p>
          <a:p>
            <a:r>
              <a:rPr lang="el-GR" sz="2400" dirty="0" smtClean="0"/>
              <a:t>μονωμένο συναίσθημα </a:t>
            </a:r>
          </a:p>
          <a:p>
            <a:r>
              <a:rPr lang="el-GR" sz="2400" dirty="0" smtClean="0"/>
              <a:t>μειωμένη φαντασία </a:t>
            </a:r>
          </a:p>
          <a:p>
            <a:r>
              <a:rPr lang="el-GR" sz="2400" dirty="0" smtClean="0"/>
              <a:t>έλλειψη πρωτοβουλίας </a:t>
            </a:r>
          </a:p>
          <a:p>
            <a:r>
              <a:rPr lang="el-GR" sz="2400" dirty="0" smtClean="0"/>
              <a:t>αξιολόγηση υλικών αξιών </a:t>
            </a:r>
          </a:p>
        </p:txBody>
      </p:sp>
      <p:sp>
        <p:nvSpPr>
          <p:cNvPr id="4" name="7 - Θέση περιεχομένου"/>
          <p:cNvSpPr txBox="1">
            <a:spLocks/>
          </p:cNvSpPr>
          <p:nvPr/>
        </p:nvSpPr>
        <p:spPr>
          <a:xfrm>
            <a:off x="4929190" y="1214422"/>
            <a:ext cx="4071966" cy="516637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800" b="0" i="0" u="none" strike="noStrike" kern="1200" cap="none" spc="0" normalizeH="0" baseline="0" noProof="0" dirty="0" smtClean="0">
                <a:ln>
                  <a:noFill/>
                </a:ln>
                <a:solidFill>
                  <a:schemeClr val="tx1"/>
                </a:solidFill>
                <a:effectLst/>
                <a:uLnTx/>
                <a:uFillTx/>
                <a:latin typeface="+mn-lt"/>
                <a:ea typeface="+mn-ea"/>
                <a:cs typeface="+mn-cs"/>
              </a:rPr>
              <a:t>Ιδεοψυχαναγκαστική νεύρωση</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l-GR" sz="28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l-GR" sz="2600" dirty="0" smtClean="0"/>
              <a:t>ι</a:t>
            </a:r>
            <a:r>
              <a:rPr kumimoji="0" lang="el-GR" sz="2600" b="0" i="0" u="none" strike="noStrike" kern="1200" cap="none" spc="0" normalizeH="0" baseline="0" noProof="0" dirty="0" err="1" smtClean="0">
                <a:ln>
                  <a:noFill/>
                </a:ln>
                <a:solidFill>
                  <a:schemeClr val="tx1"/>
                </a:solidFill>
                <a:effectLst/>
                <a:uLnTx/>
                <a:uFillTx/>
                <a:latin typeface="+mn-lt"/>
                <a:ea typeface="+mn-ea"/>
                <a:cs typeface="+mn-cs"/>
              </a:rPr>
              <a:t>δεοληψίες</a:t>
            </a:r>
            <a:endParaRPr kumimoji="0" lang="el-GR" sz="2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l-GR" sz="2600" dirty="0" err="1" smtClean="0"/>
              <a:t>ενορμητικές</a:t>
            </a:r>
            <a:r>
              <a:rPr lang="el-GR" sz="2600" dirty="0" smtClean="0"/>
              <a:t> τάσεις</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l-GR" sz="2600" dirty="0" smtClean="0"/>
              <a:t>τ</a:t>
            </a:r>
            <a:r>
              <a:rPr kumimoji="0" lang="el-GR" sz="2600" b="0" i="0" u="none" strike="noStrike" kern="1200" cap="none" spc="0" normalizeH="0" baseline="0" noProof="0" dirty="0" err="1" smtClean="0">
                <a:ln>
                  <a:noFill/>
                </a:ln>
                <a:solidFill>
                  <a:schemeClr val="tx1"/>
                </a:solidFill>
                <a:effectLst/>
                <a:uLnTx/>
                <a:uFillTx/>
                <a:latin typeface="+mn-lt"/>
                <a:ea typeface="+mn-ea"/>
                <a:cs typeface="+mn-cs"/>
              </a:rPr>
              <a:t>ελετουργικά</a:t>
            </a:r>
            <a:r>
              <a:rPr kumimoji="0" lang="el-GR" sz="2600" b="0" i="0" u="none" strike="noStrike" kern="1200" cap="none" spc="0" normalizeH="0" baseline="0" noProof="0" dirty="0" smtClean="0">
                <a:ln>
                  <a:noFill/>
                </a:ln>
                <a:solidFill>
                  <a:schemeClr val="tx1"/>
                </a:solidFill>
                <a:effectLst/>
                <a:uLnTx/>
                <a:uFillTx/>
                <a:latin typeface="+mn-lt"/>
                <a:ea typeface="+mn-ea"/>
                <a:cs typeface="+mn-cs"/>
              </a:rPr>
              <a:t> ή</a:t>
            </a:r>
            <a:r>
              <a:rPr lang="el-GR" sz="2600" dirty="0" smtClean="0"/>
              <a:t> αποτρεπτικά τεχνάσματα (μηχ. άμυνας: </a:t>
            </a:r>
            <a:r>
              <a:rPr lang="el-GR" sz="2600" dirty="0" err="1" smtClean="0"/>
              <a:t>ενδοβολή</a:t>
            </a:r>
            <a:r>
              <a:rPr lang="el-GR" sz="2600" dirty="0" smtClean="0"/>
              <a:t>, μόνωση, υπεραναπλήρωση)</a:t>
            </a:r>
            <a:endParaRPr kumimoji="0" lang="el-GR"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57166"/>
            <a:ext cx="8229600" cy="1060472"/>
          </a:xfrm>
        </p:spPr>
        <p:txBody>
          <a:bodyPr>
            <a:normAutofit fontScale="90000"/>
          </a:bodyPr>
          <a:lstStyle/>
          <a:p>
            <a:r>
              <a:rPr lang="el-GR" sz="3600" dirty="0" smtClean="0"/>
              <a:t>ΥΣΤΕΡΙΚΟ – ΟΙΔΙΠΟΔΕΙΟ ΣΤΑΔΙΟ</a:t>
            </a:r>
            <a:r>
              <a:rPr lang="el-GR" dirty="0" smtClean="0"/>
              <a:t/>
            </a:r>
            <a:br>
              <a:rPr lang="el-GR" dirty="0" smtClean="0"/>
            </a:br>
            <a:endParaRPr lang="el-GR" dirty="0"/>
          </a:p>
        </p:txBody>
      </p:sp>
      <p:sp>
        <p:nvSpPr>
          <p:cNvPr id="3" name="2 - Θέση περιεχομένου"/>
          <p:cNvSpPr>
            <a:spLocks noGrp="1"/>
          </p:cNvSpPr>
          <p:nvPr>
            <p:ph idx="1"/>
          </p:nvPr>
        </p:nvSpPr>
        <p:spPr>
          <a:xfrm>
            <a:off x="642910" y="1214422"/>
            <a:ext cx="4000528" cy="5094938"/>
          </a:xfrm>
        </p:spPr>
        <p:txBody>
          <a:bodyPr>
            <a:normAutofit fontScale="92500" lnSpcReduction="10000"/>
          </a:bodyPr>
          <a:lstStyle/>
          <a:p>
            <a:pPr>
              <a:buNone/>
            </a:pPr>
            <a:r>
              <a:rPr lang="el-GR" sz="3000" dirty="0" smtClean="0"/>
              <a:t>Υστερικά χαρακτηριστικά της προσωπικότητας</a:t>
            </a:r>
          </a:p>
          <a:p>
            <a:pPr>
              <a:buNone/>
            </a:pPr>
            <a:endParaRPr lang="el-GR" sz="3000" dirty="0" smtClean="0"/>
          </a:p>
          <a:p>
            <a:r>
              <a:rPr lang="el-GR" sz="2400" dirty="0" smtClean="0"/>
              <a:t>συμπεριφορά πρόκλησης του ενδιαφέροντος των άλλων </a:t>
            </a:r>
          </a:p>
          <a:p>
            <a:r>
              <a:rPr lang="el-GR" sz="2400" dirty="0" smtClean="0"/>
              <a:t>ελκυστική συμπεριφορά προς το άλλο φύλλο </a:t>
            </a:r>
          </a:p>
          <a:p>
            <a:r>
              <a:rPr lang="el-GR" sz="2400" dirty="0" smtClean="0"/>
              <a:t>εγωκεντρική σκέψη </a:t>
            </a:r>
          </a:p>
          <a:p>
            <a:r>
              <a:rPr lang="el-GR" sz="2400" dirty="0" smtClean="0"/>
              <a:t>θεατρινισμός </a:t>
            </a:r>
          </a:p>
          <a:p>
            <a:r>
              <a:rPr lang="el-GR" sz="2400" dirty="0" smtClean="0"/>
              <a:t>δημιουργία ψευδούς συμπτωματολογίας </a:t>
            </a:r>
          </a:p>
          <a:p>
            <a:r>
              <a:rPr lang="el-GR" sz="2400" dirty="0" smtClean="0"/>
              <a:t>υπερβολικός τονισμός αμελητέων συμπτωμάτων </a:t>
            </a:r>
          </a:p>
          <a:p>
            <a:pPr>
              <a:buNone/>
            </a:pPr>
            <a:endParaRPr lang="el-GR" sz="2400" dirty="0"/>
          </a:p>
        </p:txBody>
      </p:sp>
      <p:sp>
        <p:nvSpPr>
          <p:cNvPr id="4" name="2 - Θέση περιεχομένου"/>
          <p:cNvSpPr txBox="1">
            <a:spLocks/>
          </p:cNvSpPr>
          <p:nvPr/>
        </p:nvSpPr>
        <p:spPr>
          <a:xfrm>
            <a:off x="4857752" y="1357298"/>
            <a:ext cx="4000528" cy="5094938"/>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800" b="0" i="0" u="none" strike="noStrike" kern="1200" cap="none" spc="0" normalizeH="0" baseline="0" noProof="0" dirty="0" smtClean="0">
                <a:ln>
                  <a:noFill/>
                </a:ln>
                <a:solidFill>
                  <a:schemeClr val="tx1"/>
                </a:solidFill>
                <a:effectLst/>
                <a:uLnTx/>
                <a:uFillTx/>
                <a:latin typeface="+mn-lt"/>
                <a:ea typeface="+mn-ea"/>
                <a:cs typeface="+mn-cs"/>
              </a:rPr>
              <a:t>    Υστερική</a:t>
            </a:r>
            <a:r>
              <a:rPr kumimoji="0" lang="el-GR" sz="2800" b="0" i="0" u="none" strike="noStrike" kern="1200" cap="none" spc="0" normalizeH="0" noProof="0" dirty="0" smtClean="0">
                <a:ln>
                  <a:noFill/>
                </a:ln>
                <a:solidFill>
                  <a:schemeClr val="tx1"/>
                </a:solidFill>
                <a:effectLst/>
                <a:uLnTx/>
                <a:uFillTx/>
                <a:latin typeface="+mn-lt"/>
                <a:ea typeface="+mn-ea"/>
                <a:cs typeface="+mn-cs"/>
              </a:rPr>
              <a:t> νεύρωση</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l-GR" sz="2800" baseline="0" dirty="0" smtClean="0"/>
          </a:p>
          <a:p>
            <a:pPr marL="800100" lvl="1" indent="-342900">
              <a:spcBef>
                <a:spcPct val="20000"/>
              </a:spcBef>
              <a:buFont typeface="Arial" pitchFamily="34" charset="0"/>
              <a:buChar char="•"/>
            </a:pPr>
            <a:r>
              <a:rPr lang="el-GR" sz="2800" dirty="0" smtClean="0"/>
              <a:t>μ</a:t>
            </a:r>
            <a:r>
              <a:rPr kumimoji="0" lang="el-GR" sz="2800" b="0" i="0" u="none" strike="noStrike" kern="1200" cap="none" spc="0" normalizeH="0" noProof="0" dirty="0" err="1" smtClean="0">
                <a:ln>
                  <a:noFill/>
                </a:ln>
                <a:solidFill>
                  <a:schemeClr val="tx1"/>
                </a:solidFill>
                <a:effectLst/>
                <a:uLnTx/>
                <a:uFillTx/>
                <a:latin typeface="+mn-lt"/>
                <a:ea typeface="+mn-ea"/>
                <a:cs typeface="+mn-cs"/>
              </a:rPr>
              <a:t>ετατροπή</a:t>
            </a:r>
            <a:r>
              <a:rPr kumimoji="0" lang="el-GR" sz="2800" b="0" i="0" u="none" strike="noStrike" kern="1200" cap="none" spc="0" normalizeH="0" noProof="0" dirty="0" smtClean="0">
                <a:ln>
                  <a:noFill/>
                </a:ln>
                <a:solidFill>
                  <a:schemeClr val="tx1"/>
                </a:solidFill>
                <a:effectLst/>
                <a:uLnTx/>
                <a:uFillTx/>
                <a:latin typeface="+mn-lt"/>
                <a:ea typeface="+mn-ea"/>
                <a:cs typeface="+mn-cs"/>
              </a:rPr>
              <a:t> του άγχους σε: </a:t>
            </a:r>
          </a:p>
          <a:p>
            <a:pPr marL="800100" lvl="1" indent="-342900">
              <a:spcBef>
                <a:spcPct val="20000"/>
              </a:spcBef>
            </a:pPr>
            <a:r>
              <a:rPr lang="el-GR" sz="2800" dirty="0" smtClean="0"/>
              <a:t>	</a:t>
            </a:r>
            <a:r>
              <a:rPr kumimoji="0" lang="el-GR" sz="2800" b="0" i="0" u="none" strike="noStrike" kern="1200" cap="none" spc="0" normalizeH="0" noProof="0" dirty="0" smtClean="0">
                <a:ln>
                  <a:noFill/>
                </a:ln>
                <a:solidFill>
                  <a:schemeClr val="tx1"/>
                </a:solidFill>
                <a:effectLst/>
                <a:uLnTx/>
                <a:uFillTx/>
                <a:latin typeface="+mn-lt"/>
                <a:ea typeface="+mn-ea"/>
                <a:cs typeface="+mn-cs"/>
              </a:rPr>
              <a:t>- σωματικά</a:t>
            </a:r>
          </a:p>
          <a:p>
            <a:pPr marL="800100" lvl="1" indent="-342900">
              <a:spcBef>
                <a:spcPct val="20000"/>
              </a:spcBef>
            </a:pPr>
            <a:r>
              <a:rPr lang="el-GR" sz="2800" baseline="0" dirty="0" smtClean="0"/>
              <a:t>     -ψυχολογικά</a:t>
            </a:r>
          </a:p>
          <a:p>
            <a:pPr marL="800100" lvl="1" indent="-342900">
              <a:spcBef>
                <a:spcPct val="20000"/>
              </a:spcBef>
            </a:pPr>
            <a:r>
              <a:rPr kumimoji="0" lang="el-GR" sz="2800" b="0" i="0" u="none" strike="noStrike" kern="1200" cap="none" spc="0" normalizeH="0" noProof="0" dirty="0" smtClean="0">
                <a:ln>
                  <a:noFill/>
                </a:ln>
                <a:solidFill>
                  <a:schemeClr val="tx1"/>
                </a:solidFill>
                <a:effectLst/>
                <a:uLnTx/>
                <a:uFillTx/>
                <a:latin typeface="+mn-lt"/>
                <a:ea typeface="+mn-ea"/>
                <a:cs typeface="+mn-cs"/>
              </a:rPr>
              <a:t>	- λειτουργικά    </a:t>
            </a:r>
          </a:p>
          <a:p>
            <a:pPr marL="800100" lvl="1" indent="-342900">
              <a:spcBef>
                <a:spcPct val="20000"/>
              </a:spcBef>
            </a:pPr>
            <a:r>
              <a:rPr lang="el-GR" sz="2800" dirty="0" smtClean="0"/>
              <a:t>                    </a:t>
            </a:r>
            <a:r>
              <a:rPr kumimoji="0" lang="el-GR" sz="2800" b="0" i="0" u="none" strike="noStrike" kern="1200" cap="none" spc="0" normalizeH="0" noProof="0" dirty="0" smtClean="0">
                <a:ln>
                  <a:noFill/>
                </a:ln>
                <a:solidFill>
                  <a:schemeClr val="tx1"/>
                </a:solidFill>
                <a:effectLst/>
                <a:uLnTx/>
                <a:uFillTx/>
                <a:latin typeface="+mn-lt"/>
                <a:ea typeface="+mn-ea"/>
                <a:cs typeface="+mn-cs"/>
              </a:rPr>
              <a:t>συμπτώματα</a:t>
            </a:r>
          </a:p>
          <a:p>
            <a:pPr marL="800100" lvl="1" indent="-342900">
              <a:spcBef>
                <a:spcPct val="20000"/>
              </a:spcBef>
              <a:buFont typeface="Arial" pitchFamily="34" charset="0"/>
              <a:buChar char="•"/>
            </a:pPr>
            <a:r>
              <a:rPr lang="el-GR" sz="2800" dirty="0" smtClean="0"/>
              <a:t>μ</a:t>
            </a:r>
            <a:r>
              <a:rPr lang="el-GR" sz="2800" baseline="0" dirty="0" smtClean="0"/>
              <a:t>ηχ.</a:t>
            </a:r>
            <a:r>
              <a:rPr lang="el-GR" sz="2800" dirty="0" smtClean="0"/>
              <a:t> άμυνας (εκλογίκευση, εξιδανίκευση, ταύτιση, </a:t>
            </a:r>
            <a:r>
              <a:rPr lang="el-GR" sz="2800" b="1" dirty="0" smtClean="0"/>
              <a:t>μετατροπή</a:t>
            </a:r>
            <a:r>
              <a:rPr lang="el-GR" sz="2800" dirty="0" smtClean="0"/>
              <a:t>)</a:t>
            </a: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44" y="1142984"/>
            <a:ext cx="8858312" cy="5500726"/>
          </a:xfrm>
        </p:spPr>
        <p:txBody>
          <a:bodyPr>
            <a:noAutofit/>
          </a:bodyPr>
          <a:lstStyle/>
          <a:p>
            <a:pPr algn="just"/>
            <a:r>
              <a:rPr lang="el-GR" sz="1400" dirty="0"/>
              <a:t>Γ. </a:t>
            </a:r>
            <a:r>
              <a:rPr lang="el-GR" sz="1400" b="1" dirty="0"/>
              <a:t>Η Έννοια της </a:t>
            </a:r>
            <a:r>
              <a:rPr lang="el-GR" sz="1400" b="1" dirty="0" err="1"/>
              <a:t>Φυσιολογικότητας</a:t>
            </a:r>
            <a:r>
              <a:rPr lang="el-GR" sz="1400" b="1" dirty="0"/>
              <a:t> στον </a:t>
            </a:r>
            <a:r>
              <a:rPr lang="el-GR" sz="1400" b="1" dirty="0" err="1"/>
              <a:t>Ανθρωπο</a:t>
            </a:r>
            <a:r>
              <a:rPr lang="el-GR" sz="1400" b="1" dirty="0"/>
              <a:t> </a:t>
            </a:r>
          </a:p>
          <a:p>
            <a:pPr algn="just">
              <a:buNone/>
            </a:pPr>
            <a:r>
              <a:rPr lang="el-GR" sz="1400" dirty="0" smtClean="0"/>
              <a:t>	Στην </a:t>
            </a:r>
            <a:r>
              <a:rPr lang="el-GR" sz="1400" dirty="0"/>
              <a:t>υπερβολικά </a:t>
            </a:r>
            <a:r>
              <a:rPr lang="el-GR" sz="1400" dirty="0" smtClean="0"/>
              <a:t>σύντομη </a:t>
            </a:r>
            <a:r>
              <a:rPr lang="el-GR" sz="1400" dirty="0"/>
              <a:t>αναφορά στις έννοιες ψυχική υγεία και ψυχική νόσος δεν είναι δυνατό να εξαντληθεί το </a:t>
            </a:r>
            <a:r>
              <a:rPr lang="el-GR" sz="1400" dirty="0" smtClean="0"/>
              <a:t>θέμα. </a:t>
            </a:r>
            <a:r>
              <a:rPr lang="el-GR" sz="1400" dirty="0"/>
              <a:t>Αν "</a:t>
            </a:r>
            <a:r>
              <a:rPr lang="el-GR" sz="1400" dirty="0" err="1"/>
              <a:t>φυσιολογικότητα</a:t>
            </a:r>
            <a:r>
              <a:rPr lang="el-GR" sz="1400" dirty="0"/>
              <a:t>" στον άνθρωπο είναι το </a:t>
            </a:r>
            <a:r>
              <a:rPr lang="el-GR" sz="1400" dirty="0" smtClean="0"/>
              <a:t>αποτέλεσμα μιας συμπεριφοράς </a:t>
            </a:r>
            <a:r>
              <a:rPr lang="el-GR" sz="1400" dirty="0"/>
              <a:t>ενός ψυχικά υγιή, </a:t>
            </a:r>
            <a:r>
              <a:rPr lang="el-GR" sz="1400" dirty="0" smtClean="0"/>
              <a:t>ακόμα και </a:t>
            </a:r>
            <a:r>
              <a:rPr lang="el-GR" sz="1400" dirty="0"/>
              <a:t>η αναφορά των τίτλων των </a:t>
            </a:r>
            <a:r>
              <a:rPr lang="el-GR" sz="1400" dirty="0" smtClean="0"/>
              <a:t>μελετών </a:t>
            </a:r>
            <a:r>
              <a:rPr lang="el-GR" sz="1400" dirty="0"/>
              <a:t>και </a:t>
            </a:r>
            <a:r>
              <a:rPr lang="el-GR" sz="1400" dirty="0" smtClean="0"/>
              <a:t>συγγραμμάτων </a:t>
            </a:r>
            <a:r>
              <a:rPr lang="el-GR" sz="1400" dirty="0"/>
              <a:t>που έχουν γραφεί γύρω από το θέμα αυτό, θα </a:t>
            </a:r>
            <a:r>
              <a:rPr lang="el-GR" sz="1400" dirty="0" smtClean="0"/>
              <a:t>γέμιζε </a:t>
            </a:r>
            <a:r>
              <a:rPr lang="el-GR" sz="1400" dirty="0"/>
              <a:t>ένα πολυσέλιδο βιβλίο. </a:t>
            </a:r>
            <a:r>
              <a:rPr lang="el-GR" sz="1400" dirty="0" smtClean="0"/>
              <a:t>Το </a:t>
            </a:r>
            <a:r>
              <a:rPr lang="el-GR" sz="1400" dirty="0"/>
              <a:t>τί είναι "</a:t>
            </a:r>
            <a:r>
              <a:rPr lang="el-GR" sz="1400" dirty="0" smtClean="0"/>
              <a:t>φυσιολογικό</a:t>
            </a:r>
            <a:r>
              <a:rPr lang="el-GR" sz="1400" dirty="0"/>
              <a:t>" και τί όχι, όσο αφορά την ανθρώπινη </a:t>
            </a:r>
            <a:r>
              <a:rPr lang="el-GR" sz="1400" dirty="0" smtClean="0"/>
              <a:t>συμπεριφορά, είναι εξάλλου </a:t>
            </a:r>
            <a:r>
              <a:rPr lang="el-GR" sz="1400" dirty="0"/>
              <a:t>ένα </a:t>
            </a:r>
            <a:r>
              <a:rPr lang="el-GR" sz="1400" dirty="0" smtClean="0"/>
              <a:t>ερώτημα </a:t>
            </a:r>
            <a:r>
              <a:rPr lang="el-GR" sz="1400" dirty="0"/>
              <a:t>που µε την απάντησή του ασχολούνται και </a:t>
            </a:r>
            <a:r>
              <a:rPr lang="el-GR" sz="1400" dirty="0" smtClean="0"/>
              <a:t>επιστήμες όπως </a:t>
            </a:r>
            <a:r>
              <a:rPr lang="el-GR" sz="1400" dirty="0"/>
              <a:t>η φιλοσοφία, η κοινωνιολογία, η βιολογία κ.ά. </a:t>
            </a:r>
            <a:r>
              <a:rPr lang="el-GR" sz="1400" dirty="0" smtClean="0"/>
              <a:t>στην </a:t>
            </a:r>
            <a:r>
              <a:rPr lang="el-GR" sz="1400" dirty="0"/>
              <a:t>ίδια την ψυχιατρική οι </a:t>
            </a:r>
            <a:r>
              <a:rPr lang="el-GR" sz="1400" dirty="0" smtClean="0"/>
              <a:t>"γνώμες" </a:t>
            </a:r>
            <a:r>
              <a:rPr lang="el-GR" sz="1400" dirty="0"/>
              <a:t>ποικίλλουν, από την "απουσία κάθε φυσιολογικής </a:t>
            </a:r>
            <a:r>
              <a:rPr lang="el-GR" sz="1400" dirty="0" smtClean="0"/>
              <a:t>ανθρώπινης </a:t>
            </a:r>
            <a:r>
              <a:rPr lang="el-GR" sz="1400" dirty="0" err="1" smtClean="0"/>
              <a:t>συµπεριφοράς</a:t>
            </a:r>
            <a:r>
              <a:rPr lang="el-GR" sz="1400" dirty="0" smtClean="0"/>
              <a:t>, πράγμα που </a:t>
            </a:r>
            <a:r>
              <a:rPr lang="el-GR" sz="1400" dirty="0"/>
              <a:t>οφείλεται φυσικά στην </a:t>
            </a:r>
            <a:r>
              <a:rPr lang="el-GR" sz="1400" dirty="0" smtClean="0"/>
              <a:t>απομάκρυνση </a:t>
            </a:r>
            <a:r>
              <a:rPr lang="el-GR" sz="1400" dirty="0"/>
              <a:t>του ανθρώπου από τη φύση του και τον εθελούσιο </a:t>
            </a:r>
            <a:r>
              <a:rPr lang="el-GR" sz="1400" dirty="0" smtClean="0"/>
              <a:t>εγκλεισμό του </a:t>
            </a:r>
            <a:r>
              <a:rPr lang="el-GR" sz="1400" dirty="0"/>
              <a:t>στον ζωολογικό κήπο των πόλεων" - και κατ' ακολουθία όλοι </a:t>
            </a:r>
            <a:r>
              <a:rPr lang="el-GR" sz="1400" dirty="0" smtClean="0"/>
              <a:t>είμαστε </a:t>
            </a:r>
            <a:r>
              <a:rPr lang="el-GR" sz="1400" dirty="0"/>
              <a:t>λίγο-πολύ "ψυχικά άρρωστοι" - </a:t>
            </a:r>
            <a:r>
              <a:rPr lang="el-GR" sz="1400" dirty="0" smtClean="0"/>
              <a:t>μέχρι </a:t>
            </a:r>
            <a:r>
              <a:rPr lang="el-GR" sz="1400" dirty="0"/>
              <a:t>και το ότι "δεν υπάρχει ψυχική ασθένεια" και ότι "οι ψυχικά άρρωστοι δεν είναι τίποτε άλλο παρά </a:t>
            </a:r>
            <a:r>
              <a:rPr lang="el-GR" sz="1400" dirty="0" smtClean="0"/>
              <a:t>διαβαθμίσεις </a:t>
            </a:r>
            <a:r>
              <a:rPr lang="el-GR" sz="1400" dirty="0"/>
              <a:t>του φυσιολογικού κάτω από </a:t>
            </a:r>
            <a:r>
              <a:rPr lang="el-GR" sz="1400" dirty="0" smtClean="0"/>
              <a:t>ορισμένες </a:t>
            </a:r>
            <a:r>
              <a:rPr lang="el-GR" sz="1400" dirty="0"/>
              <a:t>ιδιαίτερες συνθήκες</a:t>
            </a:r>
            <a:r>
              <a:rPr lang="el-GR" sz="1400" dirty="0" smtClean="0"/>
              <a:t>". </a:t>
            </a:r>
          </a:p>
          <a:p>
            <a:pPr algn="just">
              <a:buNone/>
            </a:pPr>
            <a:endParaRPr lang="el-GR" sz="800" dirty="0" smtClean="0"/>
          </a:p>
          <a:p>
            <a:pPr algn="just">
              <a:buNone/>
            </a:pPr>
            <a:r>
              <a:rPr lang="el-GR" sz="1400" dirty="0"/>
              <a:t>	</a:t>
            </a:r>
            <a:r>
              <a:rPr lang="el-GR" sz="1400" dirty="0" smtClean="0"/>
              <a:t>Παρόλα </a:t>
            </a:r>
            <a:r>
              <a:rPr lang="el-GR" sz="1400" dirty="0"/>
              <a:t>αυτά στην </a:t>
            </a:r>
            <a:r>
              <a:rPr lang="el-GR" sz="1400" dirty="0" smtClean="0"/>
              <a:t>καθημερινότητα χρησιμοποιούνται </a:t>
            </a:r>
            <a:r>
              <a:rPr lang="el-GR" sz="1400" dirty="0"/>
              <a:t>διάφορες έννοιες του φυσιολογικού από τις οποίες για την πράξη οι περισσότερο αξιόλογες είναι: </a:t>
            </a:r>
          </a:p>
          <a:p>
            <a:pPr algn="just"/>
            <a:r>
              <a:rPr lang="el-GR" sz="1400" dirty="0"/>
              <a:t>Το </a:t>
            </a:r>
            <a:r>
              <a:rPr lang="el-GR" sz="1400" b="1" dirty="0"/>
              <a:t>ιδανικά φυσιολογικό</a:t>
            </a:r>
            <a:r>
              <a:rPr lang="el-GR" sz="1400" dirty="0"/>
              <a:t>, που ταυτίζεται στην ψυχαναλυτική γλώσσα µε την έννοια του "ιδανικού ΕΓΩ", για το οποίο γίνεται αναφορά στα στάδια της </a:t>
            </a:r>
            <a:r>
              <a:rPr lang="el-GR" sz="1400" dirty="0" smtClean="0"/>
              <a:t>ψυχοκινητικής </a:t>
            </a:r>
            <a:r>
              <a:rPr lang="el-GR" sz="1400" dirty="0"/>
              <a:t>εξέλιξης. </a:t>
            </a:r>
          </a:p>
          <a:p>
            <a:pPr algn="just"/>
            <a:r>
              <a:rPr lang="el-GR" sz="1400" dirty="0"/>
              <a:t>Το </a:t>
            </a:r>
            <a:r>
              <a:rPr lang="el-GR" sz="1400" b="1" dirty="0"/>
              <a:t>ηθικά φυσιολογικό</a:t>
            </a:r>
            <a:r>
              <a:rPr lang="el-GR" sz="1400" dirty="0"/>
              <a:t>, που τους κανόνες και αξίες του καθορίζουν ο κοινωνικός περίγυρος, η οικογένεια, τα επικρατούντα ήθη και </a:t>
            </a:r>
            <a:r>
              <a:rPr lang="el-GR" sz="1400" dirty="0" err="1"/>
              <a:t>έθιµα</a:t>
            </a:r>
            <a:r>
              <a:rPr lang="el-GR" sz="1400" dirty="0"/>
              <a:t>, διάφορες µ</a:t>
            </a:r>
            <a:r>
              <a:rPr lang="el-GR" sz="1400" dirty="0" err="1"/>
              <a:t>όδες</a:t>
            </a:r>
            <a:r>
              <a:rPr lang="el-GR" sz="1400" dirty="0"/>
              <a:t> </a:t>
            </a:r>
            <a:r>
              <a:rPr lang="el-GR" sz="1400" dirty="0" err="1"/>
              <a:t>κ.τ.λ</a:t>
            </a:r>
            <a:r>
              <a:rPr lang="el-GR" sz="1400" dirty="0"/>
              <a:t> .. </a:t>
            </a:r>
          </a:p>
          <a:p>
            <a:pPr algn="just"/>
            <a:r>
              <a:rPr lang="el-GR" sz="1400" dirty="0"/>
              <a:t>Το </a:t>
            </a:r>
            <a:r>
              <a:rPr lang="el-GR" sz="1400" b="1" dirty="0"/>
              <a:t>στατιστικά φυσιολογικό</a:t>
            </a:r>
            <a:r>
              <a:rPr lang="el-GR" sz="1400" dirty="0"/>
              <a:t>, που καθορίζεται από τις αξίες και τον τρόπο λειτουργίας της πλειονότητας των µελών µ</a:t>
            </a:r>
            <a:r>
              <a:rPr lang="el-GR" sz="1400" dirty="0" err="1"/>
              <a:t>ιας</a:t>
            </a:r>
            <a:r>
              <a:rPr lang="el-GR" sz="1400" dirty="0"/>
              <a:t> κοινωνικής </a:t>
            </a:r>
            <a:r>
              <a:rPr lang="el-GR" sz="1400" dirty="0" smtClean="0"/>
              <a:t>ομάδας. Τα </a:t>
            </a:r>
            <a:r>
              <a:rPr lang="el-GR" sz="1400" dirty="0"/>
              <a:t>µέλη της κοινωνίας </a:t>
            </a:r>
            <a:r>
              <a:rPr lang="el-GR" sz="1400" dirty="0" err="1"/>
              <a:t>κατανέµονται</a:t>
            </a:r>
            <a:r>
              <a:rPr lang="el-GR" sz="1400" dirty="0"/>
              <a:t> σε µία </a:t>
            </a:r>
            <a:r>
              <a:rPr lang="el-GR" sz="1400" dirty="0" smtClean="0"/>
              <a:t>κωδωνοειδή καμπύλη </a:t>
            </a:r>
            <a:r>
              <a:rPr lang="el-GR" sz="1400" dirty="0"/>
              <a:t>και ό, τι είναι προς το κέντρο της </a:t>
            </a:r>
            <a:r>
              <a:rPr lang="el-GR" sz="1400" dirty="0" err="1" smtClean="0"/>
              <a:t>καπμύλης</a:t>
            </a:r>
            <a:r>
              <a:rPr lang="el-GR" sz="1400" dirty="0" smtClean="0"/>
              <a:t> </a:t>
            </a:r>
            <a:r>
              <a:rPr lang="el-GR" sz="1400" dirty="0"/>
              <a:t>θεωρείται φυσιολογικό ενώ </a:t>
            </a:r>
            <a:r>
              <a:rPr lang="el-GR" sz="1400" dirty="0" err="1" smtClean="0"/>
              <a:t>ό,τι</a:t>
            </a:r>
            <a:r>
              <a:rPr lang="el-GR" sz="1400" dirty="0" smtClean="0"/>
              <a:t> </a:t>
            </a:r>
            <a:r>
              <a:rPr lang="el-GR" sz="1400" dirty="0"/>
              <a:t>βρίσκεται προς τα άκρα θεωρείται παθολογικό </a:t>
            </a:r>
            <a:r>
              <a:rPr lang="el-GR" sz="1400" dirty="0" smtClean="0"/>
              <a:t>(</a:t>
            </a:r>
            <a:r>
              <a:rPr lang="el-GR" sz="1400" dirty="0" err="1" smtClean="0"/>
              <a:t>καµπύλη</a:t>
            </a:r>
            <a:r>
              <a:rPr lang="el-GR" sz="1400" dirty="0" smtClean="0"/>
              <a:t> </a:t>
            </a:r>
            <a:r>
              <a:rPr lang="el-GR" sz="1400" dirty="0"/>
              <a:t>του </a:t>
            </a:r>
            <a:r>
              <a:rPr lang="el-GR" sz="1400" dirty="0" err="1"/>
              <a:t>Gauss</a:t>
            </a:r>
            <a:r>
              <a:rPr lang="el-GR" sz="1400" dirty="0"/>
              <a:t>). </a:t>
            </a:r>
          </a:p>
          <a:p>
            <a:pPr algn="just"/>
            <a:r>
              <a:rPr lang="el-GR" sz="1400" dirty="0"/>
              <a:t>Το </a:t>
            </a:r>
            <a:r>
              <a:rPr lang="el-GR" sz="1400" b="1" dirty="0"/>
              <a:t>κοινωνικά φυσιολογικό </a:t>
            </a:r>
            <a:r>
              <a:rPr lang="el-GR" sz="1400" dirty="0"/>
              <a:t>π</a:t>
            </a:r>
            <a:r>
              <a:rPr lang="el-GR" sz="1400" dirty="0" smtClean="0"/>
              <a:t>ου </a:t>
            </a:r>
            <a:r>
              <a:rPr lang="el-GR" sz="1400" dirty="0"/>
              <a:t>καθορίζεται από τις κοινωνικές αξίες που επικρατούν σε κάποια συγκεκριμένη κοινωνία </a:t>
            </a:r>
          </a:p>
          <a:p>
            <a:pPr algn="just"/>
            <a:r>
              <a:rPr lang="el-GR" sz="1400" dirty="0"/>
              <a:t>Τέλος, το </a:t>
            </a:r>
            <a:r>
              <a:rPr lang="el-GR" sz="1400" b="1" dirty="0"/>
              <a:t>εμπειρικά ή κλινικά φυσιολογικό</a:t>
            </a:r>
            <a:r>
              <a:rPr lang="el-GR" sz="1400" dirty="0"/>
              <a:t>, που καθορίζει καλύτερα απ' οτιδήποτε άλλο τη </a:t>
            </a:r>
            <a:r>
              <a:rPr lang="el-GR" sz="1400" dirty="0" err="1"/>
              <a:t>φ</a:t>
            </a:r>
            <a:r>
              <a:rPr lang="el-GR" sz="1400" dirty="0" err="1" smtClean="0"/>
              <a:t>υσιολογικότητα</a:t>
            </a:r>
            <a:r>
              <a:rPr lang="el-GR" sz="1400" dirty="0" smtClean="0"/>
              <a:t>. </a:t>
            </a:r>
            <a:endParaRPr lang="el-GR" sz="1400" dirty="0"/>
          </a:p>
          <a:p>
            <a:pPr algn="just">
              <a:buNone/>
            </a:pPr>
            <a:endParaRPr lang="el-GR" sz="1400" dirty="0"/>
          </a:p>
          <a:p>
            <a:pPr algn="just"/>
            <a:endParaRPr lang="el-GR" sz="1400" dirty="0"/>
          </a:p>
        </p:txBody>
      </p:sp>
      <p:sp>
        <p:nvSpPr>
          <p:cNvPr id="4" name="1 - Τίτλος"/>
          <p:cNvSpPr>
            <a:spLocks noGrp="1"/>
          </p:cNvSpPr>
          <p:nvPr>
            <p:ph type="title"/>
          </p:nvPr>
        </p:nvSpPr>
        <p:spPr>
          <a:xfrm>
            <a:off x="457200" y="0"/>
            <a:ext cx="8229600" cy="1142984"/>
          </a:xfrm>
        </p:spPr>
        <p:txBody>
          <a:bodyPr>
            <a:noAutofit/>
          </a:bodyPr>
          <a:lstStyle/>
          <a:p>
            <a:r>
              <a:rPr lang="el-GR" sz="3000" dirty="0" smtClean="0"/>
              <a:t>Ψυχική Υγεία - Ψυχική Νόσος - Φυσιολογικότητα </a:t>
            </a:r>
            <a:br>
              <a:rPr lang="el-GR" sz="3000" dirty="0" smtClean="0"/>
            </a:br>
            <a:r>
              <a:rPr lang="el-GR" sz="3000" dirty="0" smtClean="0"/>
              <a:t>(</a:t>
            </a:r>
            <a:r>
              <a:rPr lang="el-GR" sz="3000" dirty="0" err="1" smtClean="0"/>
              <a:t>Ορισµός</a:t>
            </a:r>
            <a:r>
              <a:rPr lang="el-GR" sz="3000" dirty="0" smtClean="0"/>
              <a:t>, κριτήρια, βασικές έννοιες)  (ΙΙΙ)</a:t>
            </a:r>
            <a:endParaRPr lang="el-GR" sz="3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a:t>Α</a:t>
            </a:r>
            <a:r>
              <a:rPr lang="el-GR" sz="3200" dirty="0" smtClean="0"/>
              <a:t>ΛΛΕΣ ΜΟΡΦΕΣ ΝΕΥΡΩΣΕΩΝ</a:t>
            </a:r>
            <a:endParaRPr lang="el-GR" sz="3200" dirty="0"/>
          </a:p>
        </p:txBody>
      </p:sp>
      <p:sp>
        <p:nvSpPr>
          <p:cNvPr id="3" name="2 - Θέση περιεχομένου"/>
          <p:cNvSpPr>
            <a:spLocks noGrp="1"/>
          </p:cNvSpPr>
          <p:nvPr>
            <p:ph idx="1"/>
          </p:nvPr>
        </p:nvSpPr>
        <p:spPr/>
        <p:txBody>
          <a:bodyPr>
            <a:normAutofit lnSpcReduction="10000"/>
          </a:bodyPr>
          <a:lstStyle/>
          <a:p>
            <a:r>
              <a:rPr lang="el-GR" dirty="0" smtClean="0"/>
              <a:t>Αγχώδης</a:t>
            </a:r>
          </a:p>
          <a:p>
            <a:r>
              <a:rPr lang="el-GR" dirty="0" smtClean="0"/>
              <a:t>Φοβική</a:t>
            </a:r>
          </a:p>
          <a:p>
            <a:r>
              <a:rPr lang="el-GR" dirty="0" smtClean="0"/>
              <a:t>Νευρωτική κατάθλιψη</a:t>
            </a:r>
          </a:p>
          <a:p>
            <a:r>
              <a:rPr lang="el-GR" dirty="0" smtClean="0"/>
              <a:t>Υποχονδριακή νεύρωση</a:t>
            </a:r>
          </a:p>
          <a:p>
            <a:r>
              <a:rPr lang="el-GR" dirty="0" smtClean="0"/>
              <a:t>Νευρασθενική νεύρωση</a:t>
            </a:r>
          </a:p>
          <a:p>
            <a:r>
              <a:rPr lang="el-GR" dirty="0" smtClean="0"/>
              <a:t>Επαγγελματικοί σπασμοί</a:t>
            </a:r>
          </a:p>
          <a:p>
            <a:r>
              <a:rPr lang="el-GR" dirty="0" err="1" smtClean="0"/>
              <a:t>Μετατραυματική</a:t>
            </a:r>
            <a:r>
              <a:rPr lang="el-GR" dirty="0" smtClean="0"/>
              <a:t> νεύρωση</a:t>
            </a:r>
          </a:p>
          <a:p>
            <a:r>
              <a:rPr lang="el-GR" dirty="0" err="1"/>
              <a:t>κ</a:t>
            </a:r>
            <a:r>
              <a:rPr lang="el-GR" dirty="0" err="1" smtClean="0"/>
              <a:t>.α</a:t>
            </a:r>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u="sng" dirty="0" smtClean="0"/>
              <a:t>ΨΥΧΟΠΑΘΗΤΙΚΗ ΜΗ ΣΥΓΚΡΟΥΣΗ</a:t>
            </a:r>
            <a:r>
              <a:rPr lang="el-GR" sz="3200" dirty="0" smtClean="0"/>
              <a:t/>
            </a:r>
            <a:br>
              <a:rPr lang="el-GR" sz="3200" dirty="0" smtClean="0"/>
            </a:br>
            <a:r>
              <a:rPr lang="el-GR" sz="3200" dirty="0" smtClean="0"/>
              <a:t>(Διαταραχές της Προσωπικότητας)</a:t>
            </a:r>
            <a:endParaRPr lang="el-GR" sz="3200" dirty="0"/>
          </a:p>
        </p:txBody>
      </p:sp>
      <p:sp>
        <p:nvSpPr>
          <p:cNvPr id="3" name="2 - Θέση περιεχομένου"/>
          <p:cNvSpPr>
            <a:spLocks noGrp="1"/>
          </p:cNvSpPr>
          <p:nvPr>
            <p:ph idx="1"/>
          </p:nvPr>
        </p:nvSpPr>
        <p:spPr>
          <a:xfrm>
            <a:off x="467544" y="1772816"/>
            <a:ext cx="8229600" cy="4525963"/>
          </a:xfrm>
        </p:spPr>
        <p:txBody>
          <a:bodyPr/>
          <a:lstStyle/>
          <a:p>
            <a:pPr>
              <a:buNone/>
            </a:pPr>
            <a:r>
              <a:rPr lang="el-GR" dirty="0" smtClean="0"/>
              <a:t>ΕΛΛΕΙΜΑΤΙΚΟ              ΕΓΩ</a:t>
            </a:r>
          </a:p>
          <a:p>
            <a:pPr>
              <a:buNone/>
            </a:pPr>
            <a:r>
              <a:rPr lang="el-GR" dirty="0" smtClean="0"/>
              <a:t>   ΥΠΕΡΕΓΩ</a:t>
            </a:r>
          </a:p>
          <a:p>
            <a:pPr>
              <a:buNone/>
            </a:pPr>
            <a:endParaRPr lang="el-GR" dirty="0" smtClean="0"/>
          </a:p>
          <a:p>
            <a:pPr>
              <a:buNone/>
            </a:pPr>
            <a:endParaRPr lang="el-GR" dirty="0"/>
          </a:p>
          <a:p>
            <a:pPr>
              <a:buNone/>
            </a:pPr>
            <a:endParaRPr lang="el-GR" dirty="0" smtClean="0"/>
          </a:p>
          <a:p>
            <a:pPr>
              <a:buNone/>
            </a:pPr>
            <a:endParaRPr lang="el-GR" dirty="0"/>
          </a:p>
          <a:p>
            <a:pPr>
              <a:buNone/>
            </a:pPr>
            <a:r>
              <a:rPr lang="el-GR" dirty="0" smtClean="0"/>
              <a:t>     ΑΥΤΟ</a:t>
            </a:r>
            <a:endParaRPr lang="el-GR" dirty="0"/>
          </a:p>
        </p:txBody>
      </p:sp>
      <p:cxnSp>
        <p:nvCxnSpPr>
          <p:cNvPr id="5" name="4 - Ευθύγραμμο βέλος σύνδεσης"/>
          <p:cNvCxnSpPr/>
          <p:nvPr/>
        </p:nvCxnSpPr>
        <p:spPr>
          <a:xfrm rot="5400000">
            <a:off x="333442" y="4067158"/>
            <a:ext cx="2286016"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a:off x="1500166" y="3857628"/>
            <a:ext cx="1928826"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3571868" y="3357562"/>
            <a:ext cx="1714512" cy="1200329"/>
          </a:xfrm>
          <a:prstGeom prst="rect">
            <a:avLst/>
          </a:prstGeom>
          <a:noFill/>
        </p:spPr>
        <p:txBody>
          <a:bodyPr wrap="square" rtlCol="0">
            <a:spAutoFit/>
          </a:bodyPr>
          <a:lstStyle/>
          <a:p>
            <a:pPr algn="ctr"/>
            <a:r>
              <a:rPr lang="el-GR" sz="2400" dirty="0" smtClean="0"/>
              <a:t>ΑΠΟΥΣΙΑ</a:t>
            </a:r>
          </a:p>
          <a:p>
            <a:pPr algn="ctr"/>
            <a:r>
              <a:rPr lang="el-GR" sz="2400" dirty="0" smtClean="0"/>
              <a:t>ΑΓΧΟΥΣ ΣΤΟ</a:t>
            </a:r>
          </a:p>
          <a:p>
            <a:pPr algn="ctr"/>
            <a:r>
              <a:rPr lang="el-GR" sz="2400" dirty="0" smtClean="0"/>
              <a:t>ΕΛΛΕΙΜΑ</a:t>
            </a:r>
            <a:endParaRPr lang="el-GR" sz="2400" dirty="0"/>
          </a:p>
        </p:txBody>
      </p:sp>
      <p:cxnSp>
        <p:nvCxnSpPr>
          <p:cNvPr id="14" name="13 - Ευθύγραμμο βέλος σύνδεσης"/>
          <p:cNvCxnSpPr/>
          <p:nvPr/>
        </p:nvCxnSpPr>
        <p:spPr>
          <a:xfrm rot="5400000">
            <a:off x="3749547" y="2883301"/>
            <a:ext cx="1214446"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a:off x="5220072" y="3933056"/>
            <a:ext cx="1000132"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18 - TextBox"/>
          <p:cNvSpPr txBox="1"/>
          <p:nvPr/>
        </p:nvSpPr>
        <p:spPr>
          <a:xfrm>
            <a:off x="5940152" y="3500438"/>
            <a:ext cx="2346624" cy="830997"/>
          </a:xfrm>
          <a:prstGeom prst="rect">
            <a:avLst/>
          </a:prstGeom>
          <a:noFill/>
        </p:spPr>
        <p:txBody>
          <a:bodyPr wrap="square" rtlCol="0">
            <a:spAutoFit/>
          </a:bodyPr>
          <a:lstStyle/>
          <a:p>
            <a:pPr algn="ctr"/>
            <a:r>
              <a:rPr lang="el-GR" sz="2400" dirty="0" smtClean="0"/>
              <a:t>ΣΥΝΤΟΝΙΣΜΟΣ</a:t>
            </a:r>
          </a:p>
          <a:p>
            <a:pPr algn="ctr"/>
            <a:r>
              <a:rPr lang="el-GR" sz="2400" dirty="0" smtClean="0"/>
              <a:t>ΑΥΤΟ + ΕΓΩ</a:t>
            </a:r>
            <a:endParaRPr lang="el-GR" sz="2400" dirty="0"/>
          </a:p>
        </p:txBody>
      </p:sp>
      <p:sp>
        <p:nvSpPr>
          <p:cNvPr id="20" name="19 - Καμπύλο αριστερό βέλος"/>
          <p:cNvSpPr/>
          <p:nvPr/>
        </p:nvSpPr>
        <p:spPr>
          <a:xfrm>
            <a:off x="8215338" y="3857628"/>
            <a:ext cx="571504" cy="135732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1" name="20 - TextBox"/>
          <p:cNvSpPr txBox="1"/>
          <p:nvPr/>
        </p:nvSpPr>
        <p:spPr>
          <a:xfrm>
            <a:off x="5715008" y="4857760"/>
            <a:ext cx="2428892" cy="830997"/>
          </a:xfrm>
          <a:prstGeom prst="rect">
            <a:avLst/>
          </a:prstGeom>
          <a:noFill/>
        </p:spPr>
        <p:txBody>
          <a:bodyPr wrap="square" rtlCol="0">
            <a:spAutoFit/>
          </a:bodyPr>
          <a:lstStyle/>
          <a:p>
            <a:r>
              <a:rPr lang="el-GR" sz="2400" dirty="0" smtClean="0"/>
              <a:t>Συμπεριφορά χωρίς αναστολές</a:t>
            </a:r>
            <a:endParaRPr lang="el-GR"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cap="small" dirty="0" err="1" smtClean="0"/>
              <a:t>Διαταραχες</a:t>
            </a:r>
            <a:r>
              <a:rPr lang="el-GR" sz="3200" cap="small" dirty="0" smtClean="0"/>
              <a:t> της </a:t>
            </a:r>
            <a:r>
              <a:rPr lang="el-GR" sz="3200" cap="small" dirty="0" err="1" smtClean="0"/>
              <a:t>προσωπικοτητας</a:t>
            </a:r>
            <a:r>
              <a:rPr lang="el-GR" sz="3200" cap="small" dirty="0" smtClean="0"/>
              <a:t> (Ι)</a:t>
            </a:r>
            <a:endParaRPr lang="el-GR" sz="3200" dirty="0"/>
          </a:p>
        </p:txBody>
      </p:sp>
      <p:sp>
        <p:nvSpPr>
          <p:cNvPr id="3" name="2 - Θέση περιεχομένου"/>
          <p:cNvSpPr>
            <a:spLocks noGrp="1"/>
          </p:cNvSpPr>
          <p:nvPr>
            <p:ph idx="1"/>
          </p:nvPr>
        </p:nvSpPr>
        <p:spPr>
          <a:xfrm>
            <a:off x="457200" y="1600200"/>
            <a:ext cx="8229600" cy="5043510"/>
          </a:xfrm>
        </p:spPr>
        <p:txBody>
          <a:bodyPr>
            <a:normAutofit lnSpcReduction="10000"/>
          </a:bodyPr>
          <a:lstStyle/>
          <a:p>
            <a:pPr algn="just">
              <a:buNone/>
            </a:pPr>
            <a:r>
              <a:rPr lang="el-GR" sz="1800" dirty="0" smtClean="0"/>
              <a:t>	Στις διαταραχές της προσωπικότητας ανήκουν άτομα με βαθιά ριζωμένες στο χαρακτήρα τους διαταραχές της συμπεριφοράς τους. Οι διαταραχές αυτές αφορούν είτε την ισορροπία στοιχείων της προσωπικότητας τους ή και ολόκληρη την προσωπικότητα. </a:t>
            </a:r>
          </a:p>
          <a:p>
            <a:pPr algn="just">
              <a:buNone/>
            </a:pPr>
            <a:r>
              <a:rPr lang="el-GR" sz="1800" dirty="0" smtClean="0"/>
              <a:t>	Το κυριότερο χαρακτηριστικό των διαταραχών αυτών, είναι ότι ο ασθενής ο ίδιος δεν αισθάνεται να υποφέρει παρόλο που το περιβάλλον του, του επισημαίνει τη διαταραγμένη συμπεριφορά του και συχνά υποφέρει αυτό από αυτή. </a:t>
            </a:r>
          </a:p>
          <a:p>
            <a:pPr algn="just">
              <a:buNone/>
            </a:pPr>
            <a:r>
              <a:rPr lang="el-GR" sz="1800" dirty="0" smtClean="0"/>
              <a:t>	</a:t>
            </a:r>
          </a:p>
          <a:p>
            <a:pPr algn="just">
              <a:buNone/>
            </a:pPr>
            <a:r>
              <a:rPr lang="el-GR" sz="1800" dirty="0"/>
              <a:t>	</a:t>
            </a:r>
            <a:r>
              <a:rPr lang="el-GR" sz="1800" dirty="0" smtClean="0"/>
              <a:t>Ψυχοδυναμική ερμηνεία: </a:t>
            </a:r>
          </a:p>
          <a:p>
            <a:pPr algn="just"/>
            <a:r>
              <a:rPr lang="el-GR" sz="1800" dirty="0" smtClean="0"/>
              <a:t>Ατελής ανάπτυξη ή και απουσία του ΥΠΕΡΕΓΩ. Έτσι το ψυχοπαθητικό άτομο δεν «καθρεφτίζει» εσωτερικά την συμπεριφορά του, δεν τη θέτει σε ερώτημα, δεν τη λογοκρίνει και την εκφράζει χωρίς αναστολές.</a:t>
            </a:r>
          </a:p>
          <a:p>
            <a:pPr algn="just"/>
            <a:r>
              <a:rPr lang="el-GR" sz="1800" dirty="0" smtClean="0"/>
              <a:t>Το ΕΓΩ συντονίζεται με το ΑΥΤΟ έτσι ώστε, </a:t>
            </a:r>
            <a:r>
              <a:rPr lang="el-GR" sz="1800" dirty="0" err="1" smtClean="0"/>
              <a:t>προεγωτικά</a:t>
            </a:r>
            <a:r>
              <a:rPr lang="el-GR" sz="1800" dirty="0" smtClean="0"/>
              <a:t> στοιχεία (ορμές, </a:t>
            </a:r>
            <a:r>
              <a:rPr lang="el-GR" sz="1800" dirty="0" err="1" smtClean="0"/>
              <a:t>ενορμήσεις</a:t>
            </a:r>
            <a:r>
              <a:rPr lang="el-GR" sz="1800" dirty="0" smtClean="0"/>
              <a:t>, ανάγκες και επιθυμίες) εκφράζονται χωρίς την  διορθωτική παρέμβαση του ΕΓΩ.</a:t>
            </a:r>
          </a:p>
          <a:p>
            <a:pPr algn="just"/>
            <a:r>
              <a:rPr lang="el-GR" sz="1800" dirty="0" smtClean="0"/>
              <a:t>Η ύπαρξη του ΕΓΩ επιτρέπει την συνειδητοποίηση της συμπεριφοράς (δεν υπάρχει το ακαταλόγιστο των σχιζοφρενών), αλλά ή απουσία του ΥΠΕΡΕΓΩ επιτρέπει και την έκφραση της συμπεριφοράς αυτής χωρίς αναστολές.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229600" cy="1011222"/>
          </a:xfrm>
        </p:spPr>
        <p:txBody>
          <a:bodyPr>
            <a:normAutofit/>
          </a:bodyPr>
          <a:lstStyle/>
          <a:p>
            <a:r>
              <a:rPr lang="el-GR" sz="3200" cap="small" dirty="0" err="1" smtClean="0"/>
              <a:t>Διαταραχες</a:t>
            </a:r>
            <a:r>
              <a:rPr lang="el-GR" sz="3200" cap="small" dirty="0" smtClean="0"/>
              <a:t> της </a:t>
            </a:r>
            <a:r>
              <a:rPr lang="el-GR" sz="3200" cap="small" dirty="0" err="1" smtClean="0"/>
              <a:t>προσωπικοτητας</a:t>
            </a:r>
            <a:r>
              <a:rPr lang="el-GR" sz="3200" cap="small" dirty="0" smtClean="0"/>
              <a:t> (ΙΙ)</a:t>
            </a:r>
            <a:endParaRPr lang="el-GR" sz="3200" cap="small" dirty="0"/>
          </a:p>
        </p:txBody>
      </p:sp>
      <p:sp>
        <p:nvSpPr>
          <p:cNvPr id="3" name="2 - Θέση περιεχομένου"/>
          <p:cNvSpPr>
            <a:spLocks noGrp="1"/>
          </p:cNvSpPr>
          <p:nvPr>
            <p:ph idx="1"/>
          </p:nvPr>
        </p:nvSpPr>
        <p:spPr>
          <a:xfrm>
            <a:off x="285720" y="1285860"/>
            <a:ext cx="8643998" cy="5572140"/>
          </a:xfrm>
        </p:spPr>
        <p:txBody>
          <a:bodyPr>
            <a:normAutofit fontScale="47500" lnSpcReduction="20000"/>
          </a:bodyPr>
          <a:lstStyle/>
          <a:p>
            <a:pPr>
              <a:lnSpc>
                <a:spcPct val="120000"/>
              </a:lnSpc>
              <a:buNone/>
            </a:pPr>
            <a:r>
              <a:rPr lang="el-GR" b="1" dirty="0" smtClean="0"/>
              <a:t>Ειδικές διαταραχές της προσωπικότητας </a:t>
            </a:r>
            <a:endParaRPr lang="el-GR" dirty="0" smtClean="0"/>
          </a:p>
          <a:p>
            <a:pPr>
              <a:lnSpc>
                <a:spcPct val="120000"/>
              </a:lnSpc>
              <a:buNone/>
            </a:pPr>
            <a:endParaRPr lang="el-GR" dirty="0" smtClean="0"/>
          </a:p>
          <a:p>
            <a:pPr>
              <a:lnSpc>
                <a:spcPct val="120000"/>
              </a:lnSpc>
            </a:pPr>
            <a:r>
              <a:rPr lang="el-GR" dirty="0" smtClean="0"/>
              <a:t>Ακραίες δυσαρμονικές στάσεις και συμπεριφορές συνήθως συμπεριλαμβάνουσες πολλές περιοχές της λειτουργικότητας, ό­πως τη συναισθηματικότητα, την εγρήγορση, τον έλεγχο των </a:t>
            </a:r>
            <a:r>
              <a:rPr lang="el-GR" dirty="0" err="1" smtClean="0"/>
              <a:t>ενορµήσεων</a:t>
            </a:r>
            <a:r>
              <a:rPr lang="el-GR" dirty="0" smtClean="0"/>
              <a:t>, τον τρόπο αντίληψης και σκέψης και τον τύπο των σχέσεων µε τους άλλους. </a:t>
            </a:r>
          </a:p>
          <a:p>
            <a:pPr>
              <a:lnSpc>
                <a:spcPct val="120000"/>
              </a:lnSpc>
            </a:pPr>
            <a:endParaRPr lang="el-GR" dirty="0" smtClean="0"/>
          </a:p>
          <a:p>
            <a:pPr>
              <a:lnSpc>
                <a:spcPct val="120000"/>
              </a:lnSpc>
            </a:pPr>
            <a:r>
              <a:rPr lang="el-GR" dirty="0" smtClean="0"/>
              <a:t>Το πρότυπο της αποκλίνουσας συμπεριφοράς </a:t>
            </a:r>
            <a:r>
              <a:rPr lang="el-GR" dirty="0" err="1" smtClean="0"/>
              <a:t>επιδιαρκεί</a:t>
            </a:r>
            <a:r>
              <a:rPr lang="el-GR" dirty="0" smtClean="0"/>
              <a:t> για μεγάλο χρονικό διάστημα και δεν περιορίζεται σε επεισόδια κάποιας ψυχικής διαταραχής. </a:t>
            </a:r>
          </a:p>
          <a:p>
            <a:pPr>
              <a:lnSpc>
                <a:spcPct val="120000"/>
              </a:lnSpc>
            </a:pPr>
            <a:endParaRPr lang="el-GR" dirty="0" smtClean="0"/>
          </a:p>
          <a:p>
            <a:pPr>
              <a:lnSpc>
                <a:spcPct val="120000"/>
              </a:lnSpc>
            </a:pPr>
            <a:r>
              <a:rPr lang="el-GR" dirty="0" smtClean="0"/>
              <a:t>Το πρότυπο της αποκλίνουσας συμπεριφοράς είναι διάχυτο και σαφώς </a:t>
            </a:r>
            <a:r>
              <a:rPr lang="el-GR" dirty="0" err="1" smtClean="0"/>
              <a:t>δυσπροσαρµοστικό</a:t>
            </a:r>
            <a:r>
              <a:rPr lang="el-GR" dirty="0" smtClean="0"/>
              <a:t>, σε ευρύ φάσμα προσωπικών και κοινωνικών συνθηκών.</a:t>
            </a:r>
          </a:p>
          <a:p>
            <a:pPr>
              <a:lnSpc>
                <a:spcPct val="120000"/>
              </a:lnSpc>
              <a:buNone/>
            </a:pPr>
            <a:endParaRPr lang="el-GR" dirty="0" smtClean="0"/>
          </a:p>
          <a:p>
            <a:pPr>
              <a:lnSpc>
                <a:spcPct val="120000"/>
              </a:lnSpc>
            </a:pPr>
            <a:r>
              <a:rPr lang="el-GR" dirty="0" smtClean="0"/>
              <a:t>Οι παραπάνω εκδηλώσεις παρουσιάζονται πάντοτε για πρώτη φορά κατά τη διάρκεια της παιδικής ηλικίας ή της εφηβείας και συνεχίζονται στην ενήλικη ζωή. </a:t>
            </a:r>
          </a:p>
          <a:p>
            <a:pPr>
              <a:lnSpc>
                <a:spcPct val="120000"/>
              </a:lnSpc>
            </a:pPr>
            <a:endParaRPr lang="el-GR" dirty="0" smtClean="0"/>
          </a:p>
          <a:p>
            <a:pPr>
              <a:lnSpc>
                <a:spcPct val="120000"/>
              </a:lnSpc>
            </a:pPr>
            <a:r>
              <a:rPr lang="el-GR" dirty="0" smtClean="0"/>
              <a:t>Η διαταραχή οδηγεί σε έντονη προσωπική δυσφορία, που όμως μπορεί να γίνει εμφανής µόνο σε μεταγενέστερα στάδια της εξέλιξής της. </a:t>
            </a:r>
          </a:p>
          <a:p>
            <a:pPr>
              <a:lnSpc>
                <a:spcPct val="120000"/>
              </a:lnSpc>
            </a:pPr>
            <a:endParaRPr lang="el-GR" dirty="0" smtClean="0"/>
          </a:p>
          <a:p>
            <a:pPr>
              <a:lnSpc>
                <a:spcPct val="120000"/>
              </a:lnSpc>
            </a:pPr>
            <a:r>
              <a:rPr lang="el-GR" dirty="0" smtClean="0"/>
              <a:t>Η διαταραχή συνήθως (όχι πάντοτε) συνοδεύεται από σημαντικά προβλήματα στην επαγγελματική ζωή και στην κοινωνική επίδοση του ατόμου.  </a:t>
            </a:r>
          </a:p>
          <a:p>
            <a:pPr>
              <a:lnSpc>
                <a:spcPct val="120000"/>
              </a:lnSpc>
              <a:buNone/>
            </a:pPr>
            <a:r>
              <a:rPr lang="el-GR" dirty="0" smtClean="0"/>
              <a:t> </a:t>
            </a:r>
          </a:p>
          <a:p>
            <a:pPr>
              <a:lnSpc>
                <a:spcPct val="120000"/>
              </a:lnSpc>
            </a:pPr>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cap="small" dirty="0" err="1" smtClean="0"/>
              <a:t>Διαταραχες</a:t>
            </a:r>
            <a:r>
              <a:rPr lang="el-GR" sz="3200" cap="small" dirty="0" smtClean="0"/>
              <a:t> της </a:t>
            </a:r>
            <a:r>
              <a:rPr lang="el-GR" sz="3200" cap="small" dirty="0" err="1" smtClean="0"/>
              <a:t>προσωπικοτητας</a:t>
            </a:r>
            <a:r>
              <a:rPr lang="el-GR" sz="3200" cap="small" dirty="0" smtClean="0"/>
              <a:t> (ΙΙΙ)</a:t>
            </a:r>
            <a:endParaRPr lang="el-GR" sz="3200" dirty="0"/>
          </a:p>
        </p:txBody>
      </p:sp>
      <p:sp>
        <p:nvSpPr>
          <p:cNvPr id="3" name="2 - Θέση περιεχομένου"/>
          <p:cNvSpPr>
            <a:spLocks noGrp="1"/>
          </p:cNvSpPr>
          <p:nvPr>
            <p:ph idx="1"/>
          </p:nvPr>
        </p:nvSpPr>
        <p:spPr>
          <a:xfrm>
            <a:off x="214282" y="1600200"/>
            <a:ext cx="8715436" cy="5043510"/>
          </a:xfrm>
        </p:spPr>
        <p:txBody>
          <a:bodyPr>
            <a:normAutofit fontScale="47500" lnSpcReduction="20000"/>
          </a:bodyPr>
          <a:lstStyle/>
          <a:p>
            <a:pPr algn="just">
              <a:buNone/>
            </a:pPr>
            <a:r>
              <a:rPr lang="el-GR" b="1" dirty="0" smtClean="0"/>
              <a:t>Παρανοειδής διαταραχή της προσωπικότητας  </a:t>
            </a:r>
            <a:endParaRPr lang="el-GR" dirty="0" smtClean="0"/>
          </a:p>
          <a:p>
            <a:pPr algn="just">
              <a:buNone/>
            </a:pPr>
            <a:r>
              <a:rPr lang="el-GR" dirty="0" smtClean="0"/>
              <a:t>Η διαταραχή αυτή της προσωπικότητας χαρακτηρίζεται από: </a:t>
            </a:r>
          </a:p>
          <a:p>
            <a:pPr algn="just">
              <a:buNone/>
            </a:pPr>
            <a:r>
              <a:rPr lang="el-GR" dirty="0" smtClean="0"/>
              <a:t> </a:t>
            </a:r>
          </a:p>
          <a:p>
            <a:pPr algn="just"/>
            <a:r>
              <a:rPr lang="el-GR" dirty="0" smtClean="0"/>
              <a:t>Υπερβολική ευαισθησία στην αποτυχία και την απόρριψη. </a:t>
            </a:r>
          </a:p>
          <a:p>
            <a:pPr algn="just">
              <a:buNone/>
            </a:pPr>
            <a:endParaRPr lang="el-GR" dirty="0" smtClean="0"/>
          </a:p>
          <a:p>
            <a:pPr algn="just"/>
            <a:r>
              <a:rPr lang="el-GR" dirty="0" smtClean="0"/>
              <a:t>Τάση να «κρατάει κακία» σταθερά, δηλαδή άρνηση να συγχω­ρεί τις προσβολές και τη. βλάβη ή την περιφρόνηση εκ μέρους των άλλων. </a:t>
            </a:r>
          </a:p>
          <a:p>
            <a:pPr algn="just">
              <a:buNone/>
            </a:pPr>
            <a:endParaRPr lang="el-GR" dirty="0" smtClean="0"/>
          </a:p>
          <a:p>
            <a:pPr algn="just"/>
            <a:r>
              <a:rPr lang="el-GR" dirty="0" smtClean="0"/>
              <a:t>Καχυποψία και επίμονη τάση να παραμορφώνει την εμπειρία και να εκλαμβάνει τις ουδέτερες ή φιλικές ενέργειες των άλλων ως εχθρικές ή αξιοκατάκριτες. </a:t>
            </a:r>
          </a:p>
          <a:p>
            <a:pPr algn="just"/>
            <a:endParaRPr lang="el-GR" dirty="0" smtClean="0"/>
          </a:p>
          <a:p>
            <a:pPr algn="just"/>
            <a:r>
              <a:rPr lang="el-GR" dirty="0" smtClean="0"/>
              <a:t>Μαχητική και έμμονη αντίληψη των προσωπικών δικαιωμάτων εκτός επαφής µε τη δεδομένη συνθήκη. </a:t>
            </a:r>
          </a:p>
          <a:p>
            <a:pPr algn="just"/>
            <a:endParaRPr lang="el-GR" dirty="0" smtClean="0"/>
          </a:p>
          <a:p>
            <a:pPr algn="just"/>
            <a:r>
              <a:rPr lang="el-GR" dirty="0" smtClean="0"/>
              <a:t>Επαναλαμβανόμενες αδικαιολόγητες υποψίες, σε σχέση µε τη σεξουαλική πίστη της ή του συζύγου ή σεξουαλικού συντρό­φου. </a:t>
            </a:r>
          </a:p>
          <a:p>
            <a:pPr algn="just"/>
            <a:endParaRPr lang="el-GR" dirty="0" smtClean="0"/>
          </a:p>
          <a:p>
            <a:pPr algn="just"/>
            <a:r>
              <a:rPr lang="el-GR" dirty="0" smtClean="0"/>
              <a:t>Τάση θεώρησης του εαυτού ως υπερβολικά σημαντικού, </a:t>
            </a:r>
            <a:r>
              <a:rPr lang="el-GR" dirty="0" err="1" smtClean="0"/>
              <a:t>εκδηλούμενη</a:t>
            </a:r>
            <a:r>
              <a:rPr lang="el-GR" dirty="0" smtClean="0"/>
              <a:t> µε επίμονη αυτοαναφορά. </a:t>
            </a:r>
          </a:p>
          <a:p>
            <a:pPr algn="just">
              <a:buNone/>
            </a:pPr>
            <a:endParaRPr lang="el-GR" dirty="0" smtClean="0"/>
          </a:p>
          <a:p>
            <a:pPr algn="just"/>
            <a:r>
              <a:rPr lang="el-GR" dirty="0" smtClean="0"/>
              <a:t>Υπεραπασχόληση µε αβάσιμες «συνωμοτικές» ερμηνείες των γεγονότων που συμβαίνουν τόσο στο άμεσο περιβάλλον του όσο και στον κόσμο ευρύτερα.</a:t>
            </a:r>
          </a:p>
          <a:p>
            <a:pPr algn="just"/>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52"/>
            <a:ext cx="8229600" cy="1143008"/>
          </a:xfrm>
        </p:spPr>
        <p:txBody>
          <a:bodyPr>
            <a:normAutofit/>
          </a:bodyPr>
          <a:lstStyle/>
          <a:p>
            <a:r>
              <a:rPr lang="el-GR" sz="3200" cap="small" dirty="0" err="1" smtClean="0"/>
              <a:t>Διαταραχες</a:t>
            </a:r>
            <a:r>
              <a:rPr lang="el-GR" sz="3200" cap="small" dirty="0" smtClean="0"/>
              <a:t> της </a:t>
            </a:r>
            <a:r>
              <a:rPr lang="el-GR" sz="3200" cap="small" dirty="0" err="1" smtClean="0"/>
              <a:t>προσωπικοτητας</a:t>
            </a:r>
            <a:r>
              <a:rPr lang="el-GR" sz="3200" cap="small" dirty="0" smtClean="0"/>
              <a:t> (Ι</a:t>
            </a:r>
            <a:r>
              <a:rPr lang="en-US" sz="3200" cap="small" dirty="0" smtClean="0"/>
              <a:t>V</a:t>
            </a:r>
            <a:r>
              <a:rPr lang="el-GR" sz="3200" cap="small" dirty="0" smtClean="0"/>
              <a:t>)</a:t>
            </a:r>
            <a:endParaRPr lang="el-GR" sz="3200" dirty="0"/>
          </a:p>
        </p:txBody>
      </p:sp>
      <p:sp>
        <p:nvSpPr>
          <p:cNvPr id="3" name="2 - Θέση περιεχομένου"/>
          <p:cNvSpPr>
            <a:spLocks noGrp="1"/>
          </p:cNvSpPr>
          <p:nvPr>
            <p:ph idx="1"/>
          </p:nvPr>
        </p:nvSpPr>
        <p:spPr>
          <a:xfrm>
            <a:off x="142844" y="1428736"/>
            <a:ext cx="8858312" cy="5429264"/>
          </a:xfrm>
        </p:spPr>
        <p:txBody>
          <a:bodyPr>
            <a:normAutofit/>
          </a:bodyPr>
          <a:lstStyle/>
          <a:p>
            <a:pPr algn="just">
              <a:buNone/>
            </a:pPr>
            <a:r>
              <a:rPr lang="el-GR" sz="1800" b="1" dirty="0" smtClean="0"/>
              <a:t>Σχιζοειδής διαταραχή της προσωπικότητας </a:t>
            </a:r>
            <a:endParaRPr lang="el-GR" sz="1800" dirty="0" smtClean="0"/>
          </a:p>
          <a:p>
            <a:pPr algn="just">
              <a:buNone/>
            </a:pPr>
            <a:r>
              <a:rPr lang="el-GR" sz="1800" dirty="0" smtClean="0"/>
              <a:t> Η διαταραχή αυτή της προσωπικότητας πρέπει να </a:t>
            </a:r>
            <a:r>
              <a:rPr lang="el-GR" sz="1800" dirty="0" err="1" smtClean="0"/>
              <a:t>πληρεί</a:t>
            </a:r>
            <a:r>
              <a:rPr lang="el-GR" sz="1800" dirty="0" smtClean="0"/>
              <a:t> την ακόλουθη περιγραφή: </a:t>
            </a:r>
          </a:p>
          <a:p>
            <a:pPr algn="just"/>
            <a:r>
              <a:rPr lang="el-GR" sz="1800" dirty="0" smtClean="0"/>
              <a:t>λίγες δραστηριότητες (ή καμία) που παρέχουν ικανοποίηση, </a:t>
            </a:r>
          </a:p>
          <a:p>
            <a:pPr algn="just"/>
            <a:r>
              <a:rPr lang="el-GR" sz="1800" dirty="0" smtClean="0"/>
              <a:t>συναισθηματική ψυχρότητα, απομάκρυνση ή </a:t>
            </a:r>
            <a:r>
              <a:rPr lang="el-GR" sz="1800" dirty="0" err="1" smtClean="0"/>
              <a:t>επιπέδωση</a:t>
            </a:r>
            <a:r>
              <a:rPr lang="el-GR" sz="1800" dirty="0" smtClean="0"/>
              <a:t>, </a:t>
            </a:r>
          </a:p>
          <a:p>
            <a:pPr algn="just"/>
            <a:r>
              <a:rPr lang="el-GR" sz="1800" dirty="0" smtClean="0"/>
              <a:t>περιορισμένη ικανότητα έκφρασης είτε θερμών και τρυφερών συναισθημάτων είτε οργής και θυμού προς τους άλλους, </a:t>
            </a:r>
          </a:p>
          <a:p>
            <a:pPr algn="just"/>
            <a:r>
              <a:rPr lang="el-GR" sz="1800" dirty="0" smtClean="0"/>
              <a:t>εμφανής αδιαφορία, είτε προς τον έπαινο είτε προς την κριτική, </a:t>
            </a:r>
          </a:p>
          <a:p>
            <a:pPr algn="just"/>
            <a:r>
              <a:rPr lang="el-GR" sz="1800" dirty="0" smtClean="0"/>
              <a:t>περιορισμένο ενδιαφέρον για σεξουαλικές εμπειρίες µε άλλο πρόσωπο (λαμβάνοντας υπόψη την ηλικία), </a:t>
            </a:r>
          </a:p>
          <a:p>
            <a:pPr algn="just"/>
            <a:r>
              <a:rPr lang="el-GR" sz="1800" dirty="0" smtClean="0"/>
              <a:t>σχεδόν σταθερή προτίμηση για μοναχικές δραστηριότητες, </a:t>
            </a:r>
          </a:p>
          <a:p>
            <a:pPr algn="just"/>
            <a:r>
              <a:rPr lang="el-GR" sz="1800" dirty="0" smtClean="0"/>
              <a:t>υπερβολική απασχόληση µε φαντασιώσεις και ενδοσκόπηση, </a:t>
            </a:r>
          </a:p>
          <a:p>
            <a:pPr algn="just"/>
            <a:r>
              <a:rPr lang="el-GR" sz="1800" dirty="0" smtClean="0"/>
              <a:t>απουσία στενών φίλων ή σχέσεων εμπιστοσύνης (ή ύπαρξη µόνο μίας τέτοιας σχέσης) και απουσία επιθυμίας για τέτοιες σχέσεις, </a:t>
            </a:r>
          </a:p>
          <a:p>
            <a:pPr algn="just"/>
            <a:r>
              <a:rPr lang="el-GR" sz="1800" dirty="0" err="1" smtClean="0"/>
              <a:t>εκσηµασµένη</a:t>
            </a:r>
            <a:r>
              <a:rPr lang="el-GR" sz="1800" dirty="0" smtClean="0"/>
              <a:t> έλλειψη ευαισθησίας προς τα επικρατούντα κοινωνικά πρότυπα και συμβατικούς κανόνες. </a:t>
            </a:r>
          </a:p>
          <a:p>
            <a:pPr algn="just">
              <a:buNone/>
            </a:pPr>
            <a:r>
              <a:rPr lang="el-GR" sz="1800" dirty="0" smtClean="0"/>
              <a:t> </a:t>
            </a:r>
          </a:p>
          <a:p>
            <a:pPr algn="just"/>
            <a:endParaRPr lang="el-GR"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142852"/>
            <a:ext cx="8229600" cy="939784"/>
          </a:xfrm>
        </p:spPr>
        <p:txBody>
          <a:bodyPr>
            <a:normAutofit/>
          </a:bodyPr>
          <a:lstStyle/>
          <a:p>
            <a:r>
              <a:rPr lang="el-GR" sz="3200" cap="small" dirty="0" err="1" smtClean="0"/>
              <a:t>Διαταραχες</a:t>
            </a:r>
            <a:r>
              <a:rPr lang="el-GR" sz="3200" cap="small" dirty="0" smtClean="0"/>
              <a:t> της </a:t>
            </a:r>
            <a:r>
              <a:rPr lang="el-GR" sz="3200" cap="small" dirty="0" err="1" smtClean="0"/>
              <a:t>προσωπικοτητας</a:t>
            </a:r>
            <a:r>
              <a:rPr lang="el-GR" sz="3200" cap="small" dirty="0" smtClean="0"/>
              <a:t> (</a:t>
            </a:r>
            <a:r>
              <a:rPr lang="en-US" sz="3200" cap="small" dirty="0" smtClean="0"/>
              <a:t>V</a:t>
            </a:r>
            <a:r>
              <a:rPr lang="el-GR" sz="3200" cap="small" dirty="0" smtClean="0"/>
              <a:t>)</a:t>
            </a:r>
            <a:endParaRPr lang="el-GR" sz="3200" dirty="0"/>
          </a:p>
        </p:txBody>
      </p:sp>
      <p:sp>
        <p:nvSpPr>
          <p:cNvPr id="3" name="2 - Θέση περιεχομένου"/>
          <p:cNvSpPr>
            <a:spLocks noGrp="1"/>
          </p:cNvSpPr>
          <p:nvPr>
            <p:ph idx="1"/>
          </p:nvPr>
        </p:nvSpPr>
        <p:spPr>
          <a:xfrm>
            <a:off x="142844" y="1285860"/>
            <a:ext cx="8786874" cy="5572140"/>
          </a:xfrm>
        </p:spPr>
        <p:txBody>
          <a:bodyPr>
            <a:noAutofit/>
          </a:bodyPr>
          <a:lstStyle/>
          <a:p>
            <a:pPr algn="just">
              <a:buNone/>
            </a:pPr>
            <a:r>
              <a:rPr lang="el-GR" sz="1600" b="1" dirty="0" err="1" smtClean="0"/>
              <a:t>Δυσκοινωνική</a:t>
            </a:r>
            <a:r>
              <a:rPr lang="el-GR" sz="1600" b="1" dirty="0" smtClean="0"/>
              <a:t> διαταραχή της προσωπικότητας </a:t>
            </a:r>
            <a:r>
              <a:rPr lang="en-US" sz="1600" b="1" dirty="0" smtClean="0"/>
              <a:t> </a:t>
            </a:r>
            <a:endParaRPr lang="el-GR" sz="1600" dirty="0" smtClean="0"/>
          </a:p>
          <a:p>
            <a:pPr algn="just">
              <a:buNone/>
            </a:pPr>
            <a:r>
              <a:rPr lang="en-US" sz="1600" dirty="0" smtClean="0"/>
              <a:t>	</a:t>
            </a:r>
            <a:r>
              <a:rPr lang="el-GR" sz="1600" dirty="0" smtClean="0"/>
              <a:t>Η διαταραχή αυτή της προσωπικότητας συνήθως γίνεται αντιληπτή εξαιτίας της αδρής δυσαναλογίας μεταξύ της συμπεριφοράς του ατόμου και των επικρατούντων κοινωνικών κανόνων. </a:t>
            </a:r>
            <a:endParaRPr lang="en-US" sz="1600" dirty="0" smtClean="0"/>
          </a:p>
          <a:p>
            <a:pPr algn="just">
              <a:buNone/>
            </a:pPr>
            <a:r>
              <a:rPr lang="el-GR" sz="1600" dirty="0" smtClean="0"/>
              <a:t>Η διαταραχή αυτή χαρακτηρίζεται από: </a:t>
            </a:r>
          </a:p>
          <a:p>
            <a:pPr algn="just"/>
            <a:r>
              <a:rPr lang="el-GR" sz="1600" dirty="0" smtClean="0"/>
              <a:t>συναισθηματική σκληρότητα και αδιαφορία στα συναισθήματα των άλλων, </a:t>
            </a:r>
          </a:p>
          <a:p>
            <a:pPr algn="just"/>
            <a:r>
              <a:rPr lang="el-GR" sz="1600" dirty="0" smtClean="0"/>
              <a:t>καταφανή και επίμονη στάση, έλλειψης υπευθυνότητας και σε­βασμού απέναντι στα κοινωνικά πρότυπα, κανόνες και υποχρεώσεις, </a:t>
            </a:r>
          </a:p>
          <a:p>
            <a:pPr algn="just"/>
            <a:r>
              <a:rPr lang="el-GR" sz="1600" dirty="0" smtClean="0"/>
              <a:t>ανικανότητα για διατήρηση σχέσεων διαρκείας, μολονότι δεν υπάρχει δυσκολία για την εγκατάστασή τους,</a:t>
            </a:r>
          </a:p>
          <a:p>
            <a:pPr algn="just"/>
            <a:r>
              <a:rPr lang="el-GR" sz="1600" dirty="0" smtClean="0"/>
              <a:t>πολύ μικρή ανοχή στη ματαίωση και χαμηλό ουδό στην εκτόνωση της επιθετικότητας, συμπεριλαμβανομένης της βιαιότητας, </a:t>
            </a:r>
          </a:p>
          <a:p>
            <a:pPr algn="just"/>
            <a:r>
              <a:rPr lang="el-GR" sz="1600" dirty="0" smtClean="0"/>
              <a:t>ανικανότητα να βιώσει ενοχή ή να επωφεληθεί από την εμπειρία, ιδιαίτερα από την τιμωρία, </a:t>
            </a:r>
          </a:p>
          <a:p>
            <a:pPr algn="just"/>
            <a:r>
              <a:rPr lang="el-GR" sz="1600" dirty="0" err="1" smtClean="0"/>
              <a:t>εκσημασμένη</a:t>
            </a:r>
            <a:r>
              <a:rPr lang="el-GR" sz="1600" dirty="0" smtClean="0"/>
              <a:t> τάση να ρίχνει το φταίξιμο στους άλλους ή να προσφέρει αληθοφανείς εκλογικεύσεις για τη συμπεριφορά, η οποία έχει φέρει τον ασθενή σε σύγκρουση με την κοινωνία. </a:t>
            </a:r>
            <a:endParaRPr lang="en-US" sz="1600" dirty="0" smtClean="0"/>
          </a:p>
          <a:p>
            <a:pPr algn="just">
              <a:buNone/>
            </a:pPr>
            <a:endParaRPr lang="el-GR" sz="1600" dirty="0" smtClean="0"/>
          </a:p>
          <a:p>
            <a:pPr algn="just">
              <a:buNone/>
            </a:pPr>
            <a:r>
              <a:rPr lang="en-US" sz="1600" dirty="0" smtClean="0"/>
              <a:t>	</a:t>
            </a:r>
            <a:r>
              <a:rPr lang="el-GR" sz="1600" dirty="0" smtClean="0"/>
              <a:t>Δυνατόν επίσης να υπάρχει επίμονη ευερεθιστότητα ως συνοδό χαρακτηριστικό. Η διάγνωση ενισχύεται από την ύπαρξη διαταραχής της διαγωγής κατά τη διάρκεια της παιδικής ηλικίας και της εφηβείας, μολονότι αυτή δεν είναι σταθερά παρούσα. </a:t>
            </a:r>
          </a:p>
          <a:p>
            <a:pPr algn="just"/>
            <a:endParaRPr lang="el-GR" sz="1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cap="small" dirty="0" err="1" smtClean="0"/>
              <a:t>Διαταραχες</a:t>
            </a:r>
            <a:r>
              <a:rPr lang="el-GR" sz="3200" cap="small" dirty="0" smtClean="0"/>
              <a:t> της </a:t>
            </a:r>
            <a:r>
              <a:rPr lang="el-GR" sz="3200" cap="small" dirty="0" err="1" smtClean="0"/>
              <a:t>προσωπικοτητας</a:t>
            </a:r>
            <a:r>
              <a:rPr lang="el-GR" sz="3200" cap="small" dirty="0" smtClean="0"/>
              <a:t> (</a:t>
            </a:r>
            <a:r>
              <a:rPr lang="en-US" sz="3200" cap="small" dirty="0" smtClean="0"/>
              <a:t>VI</a:t>
            </a:r>
            <a:r>
              <a:rPr lang="el-GR" sz="3200" cap="small" dirty="0" smtClean="0"/>
              <a:t>)</a:t>
            </a:r>
            <a:endParaRPr lang="el-GR" sz="3200" dirty="0"/>
          </a:p>
        </p:txBody>
      </p:sp>
      <p:sp>
        <p:nvSpPr>
          <p:cNvPr id="3" name="2 - Θέση περιεχομένου"/>
          <p:cNvSpPr>
            <a:spLocks noGrp="1"/>
          </p:cNvSpPr>
          <p:nvPr>
            <p:ph idx="1"/>
          </p:nvPr>
        </p:nvSpPr>
        <p:spPr>
          <a:xfrm>
            <a:off x="214282" y="1428736"/>
            <a:ext cx="8786874" cy="5286412"/>
          </a:xfrm>
        </p:spPr>
        <p:txBody>
          <a:bodyPr>
            <a:normAutofit fontScale="47500" lnSpcReduction="20000"/>
          </a:bodyPr>
          <a:lstStyle/>
          <a:p>
            <a:pPr algn="just">
              <a:buNone/>
            </a:pPr>
            <a:r>
              <a:rPr lang="el-GR" b="1" dirty="0" smtClean="0"/>
              <a:t>Διαταραχή της προσωπικότητας του τύπου της συναισθηματικής αστάθειας </a:t>
            </a:r>
            <a:endParaRPr lang="el-GR" dirty="0" smtClean="0"/>
          </a:p>
          <a:p>
            <a:pPr algn="just">
              <a:buNone/>
            </a:pPr>
            <a:r>
              <a:rPr lang="en-US" dirty="0" smtClean="0"/>
              <a:t>	</a:t>
            </a:r>
            <a:r>
              <a:rPr lang="el-GR" dirty="0" smtClean="0"/>
              <a:t>Πρόκειται για διαταραχή της προσωπικότητας, στην οποία παρατη­ρείται </a:t>
            </a:r>
            <a:r>
              <a:rPr lang="el-GR" dirty="0" err="1" smtClean="0"/>
              <a:t>εκσημασμένη</a:t>
            </a:r>
            <a:r>
              <a:rPr lang="el-GR" dirty="0" smtClean="0"/>
              <a:t> τάση για παρορμητική δραστηριότητα, χωρίς να λαμβάνονται υπόψη οι επιπτώσεις της, σε συνδυασμό με συναι­σθηματική αστάθεια. Η ικανότητα προσχεδιασμού μπορεί να είναι ελάχιστη. Ξεσπάσματα έντονου θυμού συχνά οδηγούν σε βιαιότητα ή «εκρήξεις συμπεριφοράς», οι οποίες εύκολα προκαλούνται όταν οι παρορμητικές πράξεις του ατόμου επικρίνονται ή εμποδίζονται από τους άλλους. Μπορούν να καθορισθούν δύο παραλλαγές αυτού του τύπου της διαταραχής της προσωπικότητας και οι δύο έχουν ως κοι­νό παρονομαστή την παρορμητικότητα και την απουσία αυτοελέγχου. </a:t>
            </a:r>
          </a:p>
          <a:p>
            <a:pPr algn="just">
              <a:buNone/>
            </a:pPr>
            <a:endParaRPr lang="el-GR" dirty="0" smtClean="0"/>
          </a:p>
          <a:p>
            <a:pPr algn="just"/>
            <a:r>
              <a:rPr lang="el-GR" b="1" dirty="0" smtClean="0"/>
              <a:t>Παρορμητικός τύπος</a:t>
            </a:r>
            <a:endParaRPr lang="el-GR" dirty="0" smtClean="0"/>
          </a:p>
          <a:p>
            <a:pPr algn="just">
              <a:buNone/>
            </a:pPr>
            <a:r>
              <a:rPr lang="en-US" dirty="0" smtClean="0"/>
              <a:t>	</a:t>
            </a:r>
            <a:r>
              <a:rPr lang="el-GR" dirty="0" smtClean="0"/>
              <a:t>Τα προεξάρχοντα χαρακτηριστικά είναι η συναισθηματική αστά­θεια και η απώλεια ελέγχου των παρορμήσεων. Ξεσπάσματα βίαιης ή απειλητικής συμπεριφοράς είναι συνήθη, ιδιαίτερα ως απάντηση στην κριτική των άλλων. </a:t>
            </a:r>
          </a:p>
          <a:p>
            <a:pPr algn="just">
              <a:buNone/>
            </a:pPr>
            <a:r>
              <a:rPr lang="en-US" i="1" dirty="0" smtClean="0"/>
              <a:t>	</a:t>
            </a:r>
            <a:r>
              <a:rPr lang="el-GR" i="1" dirty="0" smtClean="0"/>
              <a:t>Περιλαμβάνεται: </a:t>
            </a:r>
            <a:r>
              <a:rPr lang="el-GR" dirty="0" smtClean="0"/>
              <a:t>Εκρηκτική και επιθετική προσωπικότητα (διαταραχή προσωπικότητας) </a:t>
            </a:r>
          </a:p>
          <a:p>
            <a:pPr algn="just">
              <a:buNone/>
            </a:pPr>
            <a:r>
              <a:rPr lang="en-US" i="1" dirty="0" smtClean="0"/>
              <a:t>	</a:t>
            </a:r>
            <a:r>
              <a:rPr lang="el-GR" i="1" dirty="0" smtClean="0"/>
              <a:t>Αποκλείεται: </a:t>
            </a:r>
            <a:r>
              <a:rPr lang="el-GR" dirty="0" err="1" smtClean="0"/>
              <a:t>Δυσκοινωνική</a:t>
            </a:r>
            <a:r>
              <a:rPr lang="el-GR" dirty="0" smtClean="0"/>
              <a:t> διαταραχή προσωπικότητας (F60.2) </a:t>
            </a:r>
          </a:p>
          <a:p>
            <a:pPr algn="just">
              <a:buNone/>
            </a:pPr>
            <a:endParaRPr lang="el-GR" dirty="0" smtClean="0"/>
          </a:p>
          <a:p>
            <a:pPr algn="just"/>
            <a:r>
              <a:rPr lang="el-GR" b="1" dirty="0" smtClean="0"/>
              <a:t>Μεθοριακός τύπος</a:t>
            </a:r>
            <a:endParaRPr lang="el-GR" dirty="0" smtClean="0"/>
          </a:p>
          <a:p>
            <a:pPr algn="just">
              <a:buNone/>
            </a:pPr>
            <a:r>
              <a:rPr lang="en-US" dirty="0" smtClean="0"/>
              <a:t>	</a:t>
            </a:r>
            <a:r>
              <a:rPr lang="el-GR" dirty="0" smtClean="0"/>
              <a:t>Μερικά από τα χαρακτηριστικά της συναισθηματικής αστάθειας είναι παρόντα. Επιπροσθέτως, η εικόνα του ασθενούς για τον εαυτό του, οι στόχοι και οι προσωπικές προτιμήσεις του (</a:t>
            </a:r>
            <a:r>
              <a:rPr lang="el-GR" dirty="0" err="1" smtClean="0"/>
              <a:t>περιλαμβαν</a:t>
            </a:r>
            <a:r>
              <a:rPr lang="en-US" dirty="0" smtClean="0"/>
              <a:t>o</a:t>
            </a:r>
            <a:r>
              <a:rPr lang="el-GR" dirty="0" smtClean="0"/>
              <a:t>μένων των σεξουαλικών) είναι συχνά ασαφείς ή διαταραγμένες. Συνήθως, υπάρχουν χρόνια συναισθήματα κενού. Η επιρρέπεια του ατόμου να αναπτύσσει έντονες και ασταθείς διαπροσωπικές σχέσεις μπορεί να προκαλεί επανειλημμένες συναισθηματικές κρίσεις και να σχετίζεται με έντονες προσπάθειες να αποφευχθεί η εγκατάλειψη και με μια σειρά από απειλές αυτοκτονίας ή </a:t>
            </a:r>
            <a:r>
              <a:rPr lang="el-GR" dirty="0" err="1" smtClean="0"/>
              <a:t>αυτοβλαπτικές</a:t>
            </a:r>
            <a:r>
              <a:rPr lang="en-US" dirty="0" smtClean="0"/>
              <a:t> </a:t>
            </a:r>
            <a:r>
              <a:rPr lang="el-GR" dirty="0" smtClean="0"/>
              <a:t>πράξεις (μολονότι αυτές μπορεί να επισυμβαίνουν χωρίς εμφανείς </a:t>
            </a:r>
            <a:r>
              <a:rPr lang="el-GR" dirty="0" err="1" smtClean="0"/>
              <a:t>εκλυτικούς</a:t>
            </a:r>
            <a:r>
              <a:rPr lang="el-GR" dirty="0" smtClean="0"/>
              <a:t>. παράγοντες).</a:t>
            </a:r>
          </a:p>
          <a:p>
            <a:pPr algn="just"/>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142852"/>
            <a:ext cx="8229600" cy="785818"/>
          </a:xfrm>
        </p:spPr>
        <p:txBody>
          <a:bodyPr>
            <a:normAutofit/>
          </a:bodyPr>
          <a:lstStyle/>
          <a:p>
            <a:r>
              <a:rPr lang="el-GR" sz="3200" cap="small" dirty="0" err="1" smtClean="0"/>
              <a:t>Διαταραχες</a:t>
            </a:r>
            <a:r>
              <a:rPr lang="el-GR" sz="3200" cap="small" dirty="0" smtClean="0"/>
              <a:t> της </a:t>
            </a:r>
            <a:r>
              <a:rPr lang="el-GR" sz="3200" cap="small" dirty="0" err="1" smtClean="0"/>
              <a:t>προσωπικοτητας</a:t>
            </a:r>
            <a:r>
              <a:rPr lang="el-GR" sz="3200" cap="small" dirty="0" smtClean="0"/>
              <a:t> (</a:t>
            </a:r>
            <a:r>
              <a:rPr lang="en-US" sz="3200" cap="small" dirty="0" smtClean="0"/>
              <a:t>VII</a:t>
            </a:r>
            <a:r>
              <a:rPr lang="el-GR" sz="3200" cap="small" dirty="0" smtClean="0"/>
              <a:t>)</a:t>
            </a:r>
            <a:endParaRPr lang="el-GR" sz="3200" dirty="0"/>
          </a:p>
        </p:txBody>
      </p:sp>
      <p:sp>
        <p:nvSpPr>
          <p:cNvPr id="3" name="2 - Θέση περιεχομένου"/>
          <p:cNvSpPr>
            <a:spLocks noGrp="1"/>
          </p:cNvSpPr>
          <p:nvPr>
            <p:ph idx="1"/>
          </p:nvPr>
        </p:nvSpPr>
        <p:spPr>
          <a:xfrm>
            <a:off x="142844" y="1000108"/>
            <a:ext cx="8858312" cy="5715040"/>
          </a:xfrm>
        </p:spPr>
        <p:txBody>
          <a:bodyPr>
            <a:noAutofit/>
          </a:bodyPr>
          <a:lstStyle/>
          <a:p>
            <a:pPr algn="just">
              <a:buNone/>
            </a:pPr>
            <a:r>
              <a:rPr lang="el-GR" sz="1200" b="1" dirty="0" err="1" smtClean="0"/>
              <a:t>Οιστριονική</a:t>
            </a:r>
            <a:r>
              <a:rPr lang="el-GR" sz="1200" b="1" dirty="0" smtClean="0"/>
              <a:t> διαταραχή της προσωπικότητας </a:t>
            </a:r>
            <a:endParaRPr lang="el-GR" sz="1200" dirty="0" smtClean="0"/>
          </a:p>
          <a:p>
            <a:pPr algn="just">
              <a:buNone/>
            </a:pPr>
            <a:r>
              <a:rPr lang="el-GR" sz="1200" dirty="0" smtClean="0"/>
              <a:t>Η διαταραχή αυτή της προσωπικότητας χαρακτηρίζεται από: </a:t>
            </a:r>
          </a:p>
          <a:p>
            <a:pPr algn="just">
              <a:buNone/>
            </a:pPr>
            <a:endParaRPr lang="el-GR" sz="1200" dirty="0" smtClean="0"/>
          </a:p>
          <a:p>
            <a:pPr algn="just"/>
            <a:r>
              <a:rPr lang="el-GR" sz="1200" dirty="0" err="1" smtClean="0"/>
              <a:t>αυτοδραματοποίηση</a:t>
            </a:r>
            <a:r>
              <a:rPr lang="el-GR" sz="1200" dirty="0" smtClean="0"/>
              <a:t>, θεατρινισμός, υπερτονισμένη έκφραση των συναισθημάτων, </a:t>
            </a:r>
          </a:p>
          <a:p>
            <a:pPr algn="just"/>
            <a:r>
              <a:rPr lang="el-GR" sz="1200" dirty="0" err="1" smtClean="0"/>
              <a:t>υποβολιμότητα</a:t>
            </a:r>
            <a:r>
              <a:rPr lang="el-GR" sz="1200" dirty="0" smtClean="0"/>
              <a:t>, ευκολία επηρεασμού από τους άλλους ή από τις εξωτερικές συνθήκες, </a:t>
            </a:r>
          </a:p>
          <a:p>
            <a:pPr algn="just"/>
            <a:r>
              <a:rPr lang="el-GR" sz="1200" dirty="0" smtClean="0"/>
              <a:t>ρηχό και ευμετάβλητο συναίσθημα, </a:t>
            </a:r>
          </a:p>
          <a:p>
            <a:pPr algn="just"/>
            <a:r>
              <a:rPr lang="el-GR" sz="1200" dirty="0" smtClean="0"/>
              <a:t>συνεχή αναζήτηση συγκινήσεων και δραστηριοτήτων, στις οποίες ο ασθενής γίνεται το επίκεντρο του ενδιαφέροντος, </a:t>
            </a:r>
          </a:p>
          <a:p>
            <a:pPr algn="just"/>
            <a:r>
              <a:rPr lang="el-GR" sz="1200" dirty="0" smtClean="0"/>
              <a:t>ανάρμοστη επιστράτευση </a:t>
            </a:r>
            <a:r>
              <a:rPr lang="el-GR" sz="1200" dirty="0" err="1" smtClean="0"/>
              <a:t>θελγήτρων</a:t>
            </a:r>
            <a:r>
              <a:rPr lang="el-GR" sz="1200" dirty="0" smtClean="0"/>
              <a:t> ως προς την εμφάνιση ή τη συμπεριφορά, </a:t>
            </a:r>
          </a:p>
          <a:p>
            <a:pPr algn="just"/>
            <a:r>
              <a:rPr lang="el-GR" sz="1200" dirty="0" smtClean="0"/>
              <a:t>υπεραπασχόληση με τη σωματική ελκυστικότητα. </a:t>
            </a:r>
          </a:p>
          <a:p>
            <a:pPr algn="just">
              <a:buNone/>
            </a:pPr>
            <a:r>
              <a:rPr lang="en-US" sz="1200" dirty="0" smtClean="0"/>
              <a:t>	</a:t>
            </a:r>
          </a:p>
          <a:p>
            <a:pPr algn="just">
              <a:buNone/>
            </a:pPr>
            <a:r>
              <a:rPr lang="en-US" sz="1200" dirty="0" smtClean="0"/>
              <a:t>	</a:t>
            </a:r>
            <a:r>
              <a:rPr lang="el-GR" sz="1200" dirty="0" smtClean="0"/>
              <a:t>Ως </a:t>
            </a:r>
            <a:r>
              <a:rPr lang="el-GR" sz="1200" dirty="0" err="1" smtClean="0"/>
              <a:t>συνοδά</a:t>
            </a:r>
            <a:r>
              <a:rPr lang="el-GR" sz="1200" dirty="0" smtClean="0"/>
              <a:t> χαρακτηριστικά μπορεί να περιλαμβάνονται: εγωκεντρικότατα, υπερβολική αυταρέσκεια, συνεχής αναζήτηση εκτίμησης από τους άλλους, συναισθήματα που πληγώνονται εύκολα και επί­μονη χειριστική συμπεριφορά για την εκπλήρωση προσωπικών α­ναγκών. </a:t>
            </a:r>
          </a:p>
          <a:p>
            <a:pPr algn="just">
              <a:buNone/>
            </a:pPr>
            <a:endParaRPr lang="en-US" sz="1200" b="1" dirty="0" smtClean="0"/>
          </a:p>
          <a:p>
            <a:pPr algn="just">
              <a:buNone/>
            </a:pPr>
            <a:r>
              <a:rPr lang="el-GR" sz="1200" b="1" dirty="0" smtClean="0"/>
              <a:t>Καταναγκαστική διαταραχή της προσωπικότητας </a:t>
            </a:r>
            <a:endParaRPr lang="el-GR" sz="1200" dirty="0" smtClean="0"/>
          </a:p>
          <a:p>
            <a:pPr algn="just">
              <a:buNone/>
            </a:pPr>
            <a:r>
              <a:rPr lang="el-GR" sz="1200" dirty="0" smtClean="0"/>
              <a:t>Η διαταραχή αυτή της προσωπικότητας χαρακτηρίζεται από: </a:t>
            </a:r>
          </a:p>
          <a:p>
            <a:pPr algn="just">
              <a:buNone/>
            </a:pPr>
            <a:r>
              <a:rPr lang="el-GR" sz="1200" dirty="0" smtClean="0"/>
              <a:t> </a:t>
            </a:r>
          </a:p>
          <a:p>
            <a:pPr algn="just"/>
            <a:r>
              <a:rPr lang="el-GR" sz="1200" dirty="0" smtClean="0"/>
              <a:t>Συναισθήματα υπερβολικής αμφιβολίας και επιφύλαξης, </a:t>
            </a:r>
          </a:p>
          <a:p>
            <a:pPr algn="just"/>
            <a:r>
              <a:rPr lang="el-GR" sz="1200" dirty="0" smtClean="0"/>
              <a:t>υπεραπασχόληση με τις λεπτομέρειες, τους κανόνες, τους καταλόγους, την τάξη, την οργάνωση ή το πρόγραμμα, </a:t>
            </a:r>
          </a:p>
          <a:p>
            <a:pPr algn="just"/>
            <a:r>
              <a:rPr lang="el-GR" sz="1200" dirty="0" smtClean="0"/>
              <a:t>τελειοθηρία, η οποία εμποδίζει την ολοκλήρωση των έργων, </a:t>
            </a:r>
          </a:p>
          <a:p>
            <a:pPr algn="just"/>
            <a:r>
              <a:rPr lang="el-GR" sz="1200" dirty="0" smtClean="0"/>
              <a:t>(υπερβολική ευσυνειδησία και περιττή υπεραπασχόληση με την παραγωγικότητα που αποκλείει την ευχαρίστηση και τις διαπροσωπικές σχέσεις, </a:t>
            </a:r>
          </a:p>
          <a:p>
            <a:pPr algn="just"/>
            <a:r>
              <a:rPr lang="el-GR" sz="1200" dirty="0" smtClean="0"/>
              <a:t>υπερβολική σχολαστικότητα και προσκόλληση στις κοινωνικές συμβάσεις, </a:t>
            </a:r>
          </a:p>
          <a:p>
            <a:pPr algn="just"/>
            <a:r>
              <a:rPr lang="el-GR" sz="1200" dirty="0" smtClean="0"/>
              <a:t>ανελαστικότητα και ισχυρογνωμοσύνη, </a:t>
            </a:r>
          </a:p>
          <a:p>
            <a:pPr algn="just"/>
            <a:r>
              <a:rPr lang="el-GR" sz="1200" dirty="0" smtClean="0"/>
              <a:t>αδικαιολόγητη επιμονή εκ μέρους του ασθενούς να υποτάσσονται οι άλλοι στον τρόπο, με τον οποίο θέλει να γίνονται ακριβώς τα πράγματα ή αδικαιολόγητη απροθυμία να επιτρέπεται στους άλλους να κάνουν εκείνοι ορισμένα πράγματα,</a:t>
            </a:r>
          </a:p>
          <a:p>
            <a:pPr algn="just"/>
            <a:r>
              <a:rPr lang="el-GR" sz="1200" dirty="0" smtClean="0"/>
              <a:t>παρεμβολή επίμονων και μη ευπρόσδεκτων ιδεών ή </a:t>
            </a:r>
            <a:r>
              <a:rPr lang="el-GR" sz="1200" dirty="0" err="1" smtClean="0"/>
              <a:t>εναρμονήσεων</a:t>
            </a:r>
            <a:endParaRPr lang="el-GR" sz="1200" dirty="0" smtClean="0"/>
          </a:p>
          <a:p>
            <a:pPr algn="just">
              <a:buNone/>
            </a:pPr>
            <a:r>
              <a:rPr lang="el-GR" sz="1200" dirty="0" smtClean="0"/>
              <a:t> </a:t>
            </a:r>
          </a:p>
          <a:p>
            <a:pPr algn="just"/>
            <a:endParaRPr lang="el-GR" sz="1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cap="small" dirty="0" err="1" smtClean="0"/>
              <a:t>Διαταραχες</a:t>
            </a:r>
            <a:r>
              <a:rPr lang="el-GR" sz="3200" cap="small" dirty="0" smtClean="0"/>
              <a:t> της </a:t>
            </a:r>
            <a:r>
              <a:rPr lang="el-GR" sz="3200" cap="small" dirty="0" err="1" smtClean="0"/>
              <a:t>προσωπικοτητας</a:t>
            </a:r>
            <a:r>
              <a:rPr lang="el-GR" sz="3200" cap="small" dirty="0" smtClean="0"/>
              <a:t> (</a:t>
            </a:r>
            <a:r>
              <a:rPr lang="en-US" sz="3200" cap="small" dirty="0" smtClean="0"/>
              <a:t>VIII</a:t>
            </a:r>
            <a:r>
              <a:rPr lang="el-GR" sz="3200" cap="small" dirty="0" smtClean="0"/>
              <a:t>)</a:t>
            </a:r>
            <a:endParaRPr lang="el-GR" sz="3200" dirty="0"/>
          </a:p>
        </p:txBody>
      </p:sp>
      <p:sp>
        <p:nvSpPr>
          <p:cNvPr id="3" name="2 - Θέση περιεχομένου"/>
          <p:cNvSpPr>
            <a:spLocks noGrp="1"/>
          </p:cNvSpPr>
          <p:nvPr>
            <p:ph idx="1"/>
          </p:nvPr>
        </p:nvSpPr>
        <p:spPr>
          <a:xfrm>
            <a:off x="457200" y="1600200"/>
            <a:ext cx="8401080" cy="4709160"/>
          </a:xfrm>
        </p:spPr>
        <p:txBody>
          <a:bodyPr>
            <a:normAutofit fontScale="62500" lnSpcReduction="20000"/>
          </a:bodyPr>
          <a:lstStyle/>
          <a:p>
            <a:pPr algn="just">
              <a:buNone/>
            </a:pPr>
            <a:r>
              <a:rPr lang="el-GR" b="1" dirty="0" smtClean="0"/>
              <a:t>Αγχώδης (</a:t>
            </a:r>
            <a:r>
              <a:rPr lang="el-GR" b="1" dirty="0" err="1" smtClean="0"/>
              <a:t>αποφευκτική</a:t>
            </a:r>
            <a:r>
              <a:rPr lang="el-GR" b="1" dirty="0" smtClean="0"/>
              <a:t>) διαταραχή της προσωπικότητας </a:t>
            </a:r>
            <a:endParaRPr lang="el-GR" dirty="0" smtClean="0"/>
          </a:p>
          <a:p>
            <a:pPr algn="just">
              <a:buNone/>
            </a:pPr>
            <a:r>
              <a:rPr lang="el-GR" dirty="0" smtClean="0"/>
              <a:t>Η διαταραχή αυτή της προσωπικότητας χαρακτηρίζεται από: </a:t>
            </a:r>
            <a:endParaRPr lang="en-US" dirty="0" smtClean="0"/>
          </a:p>
          <a:p>
            <a:pPr algn="just">
              <a:buNone/>
            </a:pPr>
            <a:endParaRPr lang="el-GR" dirty="0" smtClean="0"/>
          </a:p>
          <a:p>
            <a:pPr algn="just"/>
            <a:r>
              <a:rPr lang="el-GR" dirty="0" smtClean="0"/>
              <a:t>Επίμονα και διαβρωτικά συναισθήματα έντασης και ανησυχίας, </a:t>
            </a:r>
          </a:p>
          <a:p>
            <a:pPr algn="just"/>
            <a:r>
              <a:rPr lang="el-GR" dirty="0" smtClean="0"/>
              <a:t>Πίστη ότι το άτομο είναι κοινωνικά ανίκανο, προσωπικά µη ελκυστικό ή κατώτερο από τους άλλους, </a:t>
            </a:r>
          </a:p>
          <a:p>
            <a:pPr algn="just"/>
            <a:r>
              <a:rPr lang="el-GR" dirty="0" smtClean="0"/>
              <a:t>Υπερβολική υπεραπασχόληση µε την κριτική ή την κοινωνική απόρριψη, </a:t>
            </a:r>
          </a:p>
          <a:p>
            <a:pPr algn="just"/>
            <a:r>
              <a:rPr lang="el-GR" dirty="0" smtClean="0"/>
              <a:t>Απροθυμία για κοινωνικές επαφές, εκτός εάν το άτομο είναι βέβαιο ότι είναι αρεστό, </a:t>
            </a:r>
          </a:p>
          <a:p>
            <a:pPr algn="just"/>
            <a:r>
              <a:rPr lang="el-GR" dirty="0" smtClean="0"/>
              <a:t>Περιορισμοί στον τρόπο ζωής εξαιτίας αναγκών για σωματική ασφάλεια, </a:t>
            </a:r>
          </a:p>
          <a:p>
            <a:pPr algn="just"/>
            <a:r>
              <a:rPr lang="el-GR" dirty="0" smtClean="0"/>
              <a:t>Αποφυγή των κοινωνικών ή επαγγελματικών δραστηριοτήτων που προϋποθέτουν σημαντικές διαπροσωπικές επαφές εξαιτίας φόβου κριτικής, µη έγκρισης ή απόρριψης. </a:t>
            </a:r>
          </a:p>
          <a:p>
            <a:pPr algn="just">
              <a:buNone/>
            </a:pPr>
            <a:r>
              <a:rPr lang="el-GR" dirty="0" smtClean="0"/>
              <a:t> </a:t>
            </a:r>
          </a:p>
          <a:p>
            <a:pPr algn="just">
              <a:buNone/>
            </a:pPr>
            <a:r>
              <a:rPr lang="en-US" dirty="0" smtClean="0"/>
              <a:t>	</a:t>
            </a:r>
            <a:r>
              <a:rPr lang="el-GR" dirty="0" smtClean="0"/>
              <a:t>Ως </a:t>
            </a:r>
            <a:r>
              <a:rPr lang="el-GR" dirty="0" err="1" smtClean="0"/>
              <a:t>συνοδά</a:t>
            </a:r>
            <a:r>
              <a:rPr lang="el-GR" dirty="0" smtClean="0"/>
              <a:t> χαρακτηριστικά μπορεί να περιλαμβάνονται η υπερευαισθησία στην απόρριψη και στην κριτική. </a:t>
            </a:r>
          </a:p>
          <a:p>
            <a:pPr algn="just"/>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214290"/>
            <a:ext cx="8715436" cy="6429420"/>
          </a:xfrm>
        </p:spPr>
        <p:txBody>
          <a:bodyPr>
            <a:noAutofit/>
          </a:bodyPr>
          <a:lstStyle/>
          <a:p>
            <a:pPr algn="just">
              <a:buNone/>
            </a:pPr>
            <a:r>
              <a:rPr lang="el-GR" sz="1400" dirty="0" smtClean="0"/>
              <a:t>	Στον </a:t>
            </a:r>
            <a:r>
              <a:rPr lang="el-GR" sz="1400" dirty="0"/>
              <a:t>ελληνικό χώρο ο καθ. Στεφανής και συν. (1979) θεωρεί ότι για την </a:t>
            </a:r>
            <a:r>
              <a:rPr lang="el-GR" sz="1400" dirty="0" smtClean="0"/>
              <a:t>αξιολόγηση και </a:t>
            </a:r>
            <a:r>
              <a:rPr lang="el-GR" sz="1400" dirty="0"/>
              <a:t>τον καθορισμό της ψυχικής υγείας, θα πρέπει να εφαρμοστούν βασικά και συμπληρωματικά κριτήρια. </a:t>
            </a:r>
            <a:endParaRPr lang="el-GR" sz="1400" dirty="0" smtClean="0"/>
          </a:p>
          <a:p>
            <a:pPr algn="just">
              <a:buNone/>
            </a:pPr>
            <a:r>
              <a:rPr lang="el-GR" sz="1400" dirty="0"/>
              <a:t>	</a:t>
            </a:r>
            <a:endParaRPr lang="el-GR" sz="1400" dirty="0" smtClean="0"/>
          </a:p>
          <a:p>
            <a:pPr algn="just">
              <a:buNone/>
            </a:pPr>
            <a:r>
              <a:rPr lang="el-GR" sz="1400" dirty="0"/>
              <a:t>	</a:t>
            </a:r>
            <a:r>
              <a:rPr lang="el-GR" sz="1400" dirty="0" smtClean="0"/>
              <a:t>Σαν </a:t>
            </a:r>
            <a:r>
              <a:rPr lang="el-GR" sz="1400" dirty="0"/>
              <a:t>βασικά κριτήρια θεωρούνται τα παρακάτω: </a:t>
            </a:r>
          </a:p>
          <a:p>
            <a:pPr algn="just"/>
            <a:r>
              <a:rPr lang="el-GR" sz="1400" dirty="0" smtClean="0"/>
              <a:t>Το </a:t>
            </a:r>
            <a:r>
              <a:rPr lang="el-GR" sz="1400" b="1" dirty="0"/>
              <a:t>στατιστικό κριτήριο ή το κριτήριο της μέσης συμπεριφοράς</a:t>
            </a:r>
            <a:r>
              <a:rPr lang="el-GR" sz="1400" dirty="0"/>
              <a:t>. Σύμφωνα με το κριτήριο αυτό, σαν μη υγιής θεωρείται αυτός που η συμπεριφορά του αποκλίνει από τη μέση συμπεριφορά της πλειοψηφίας των μελών μιας κοινωνίας. Είναι ένα κριτήριο ανεπαρκές για την ψυχιατρική πράξη, αφού όχι μόνο δεν ορίζει σαφή όρια μεταξύ φυσιολογικού και παθολογικού, αλλά ακόμα γιατί είναι πολύ σχετικό με την κοινωνία ή την κοινωνική ομάδα έτσι ώστε να υπόκειται σε μια διαρκή μετάλλαξη στο χρόνο. </a:t>
            </a:r>
          </a:p>
          <a:p>
            <a:pPr algn="just"/>
            <a:r>
              <a:rPr lang="el-GR" sz="1400" dirty="0" smtClean="0"/>
              <a:t>Το </a:t>
            </a:r>
            <a:r>
              <a:rPr lang="el-GR" sz="1400" b="1" dirty="0"/>
              <a:t>κριτήριο της απουσίας ψυχικής νόσου </a:t>
            </a:r>
            <a:r>
              <a:rPr lang="el-GR" sz="1400" dirty="0"/>
              <a:t>κλινικά διαπιστωμένης. Είναι ένα κριτήριο που ορίζει αρνητικά την ψυχική υγεία, με την απουσία ψυχικής νόσου και την παρουσία των θετικών χαρακτηριστικών ψυχικής υγείας. Θεωρείται σαν το ασφαλέστερο, κατά τον Στεφανή, επειδή "συμπυκνώνει τα πλεονεκτήματα όλων των άλλων κριτηρίων και είναι ικανό να συμπεριλάβει στην εφαρμογή του το σύνολο των μεταβλητών που καθορίζουν </a:t>
            </a:r>
            <a:r>
              <a:rPr lang="el-GR" sz="1400" dirty="0" smtClean="0"/>
              <a:t>την </a:t>
            </a:r>
            <a:r>
              <a:rPr lang="el-GR" sz="1400" dirty="0"/>
              <a:t>ατομική ζωή". </a:t>
            </a:r>
          </a:p>
          <a:p>
            <a:pPr algn="just"/>
            <a:r>
              <a:rPr lang="el-GR" sz="1400" dirty="0" smtClean="0"/>
              <a:t>Το </a:t>
            </a:r>
            <a:r>
              <a:rPr lang="el-GR" sz="1400" b="1" dirty="0"/>
              <a:t>κριτήριο της κοινωνικής αποδοχής</a:t>
            </a:r>
            <a:r>
              <a:rPr lang="el-GR" sz="1400" dirty="0"/>
              <a:t>, το οποίο δίνει έμφαση στην κοινωνική επίπτωση της συμπεριφοράς του ατόμου, αγνοώντας όμως τις υποκειμενικές ψυχολογικές αιτιάσεις της συμπεριφοράς αυτής. Είναι πολύ λίγο χρήσιμο λόγω της </a:t>
            </a:r>
            <a:r>
              <a:rPr lang="el-GR" sz="1400" dirty="0" smtClean="0"/>
              <a:t>σχετικότητάς </a:t>
            </a:r>
            <a:r>
              <a:rPr lang="el-GR" sz="1400" dirty="0"/>
              <a:t>του με την κοινωνική ομάδα, εκτός του ότι δεν αποκλείεται και το αντίθετο, η κοινωνική ομάδα να αποδέχεται ένα κατ' εξοχήν παθολογικό άτομο. </a:t>
            </a:r>
          </a:p>
          <a:p>
            <a:pPr algn="just"/>
            <a:r>
              <a:rPr lang="el-GR" sz="1400" dirty="0" smtClean="0"/>
              <a:t>Το </a:t>
            </a:r>
            <a:r>
              <a:rPr lang="el-GR" sz="1400" b="1" dirty="0"/>
              <a:t>κριτήριο της </a:t>
            </a:r>
            <a:r>
              <a:rPr lang="el-GR" sz="1400" b="1" dirty="0" smtClean="0"/>
              <a:t>υποκειμενικής δυσφορίας</a:t>
            </a:r>
            <a:r>
              <a:rPr lang="el-GR" sz="1400" dirty="0"/>
              <a:t>, το οποίο είναι αρκετά ενδεικτικό για </a:t>
            </a:r>
            <a:r>
              <a:rPr lang="el-GR" sz="1400" dirty="0" smtClean="0"/>
              <a:t>την ύπαρξη κάποιου </a:t>
            </a:r>
            <a:r>
              <a:rPr lang="el-GR" sz="1400" dirty="0" err="1"/>
              <a:t>ενδοψυχικού</a:t>
            </a:r>
            <a:r>
              <a:rPr lang="el-GR" sz="1400" dirty="0"/>
              <a:t> προβλήματος οποιασδήποτε μορφής. </a:t>
            </a:r>
            <a:endParaRPr lang="el-GR" sz="1400" dirty="0" smtClean="0"/>
          </a:p>
          <a:p>
            <a:pPr algn="just"/>
            <a:endParaRPr lang="el-GR" sz="1400" dirty="0"/>
          </a:p>
          <a:p>
            <a:pPr algn="just"/>
            <a:r>
              <a:rPr lang="el-GR" sz="1400" dirty="0"/>
              <a:t>Σαν συμπληρωματικά κριτήρια θεωρούνται διάφορα ατομικά χαρακτηριστικά του τρόπου ζωής του ατόμου στο συγκεκριμένο κοινωνικό χώρο και χρόνο όπως: </a:t>
            </a:r>
          </a:p>
          <a:p>
            <a:pPr algn="just">
              <a:buNone/>
            </a:pPr>
            <a:r>
              <a:rPr lang="el-GR" sz="1400" dirty="0" smtClean="0"/>
              <a:t>	α</a:t>
            </a:r>
            <a:r>
              <a:rPr lang="el-GR" sz="1400" dirty="0"/>
              <a:t>) η ικανότητα ενεργητικής προσαρμογής στο φυσικό και κοινωνικό του περιβάλλον, </a:t>
            </a:r>
          </a:p>
          <a:p>
            <a:pPr algn="just">
              <a:buNone/>
            </a:pPr>
            <a:r>
              <a:rPr lang="el-GR" sz="1400" dirty="0" smtClean="0"/>
              <a:t>	β</a:t>
            </a:r>
            <a:r>
              <a:rPr lang="el-GR" sz="1400" dirty="0"/>
              <a:t>) η επίγνωση προσωπικής ταυτότητας, </a:t>
            </a:r>
          </a:p>
          <a:p>
            <a:pPr algn="just">
              <a:buNone/>
            </a:pPr>
            <a:r>
              <a:rPr lang="el-GR" sz="1400" dirty="0" smtClean="0"/>
              <a:t>	γ</a:t>
            </a:r>
            <a:r>
              <a:rPr lang="el-GR" sz="1400" dirty="0"/>
              <a:t>) η επίγνωση ενός στόχου και σκοπού στη ζωή κ.ά. </a:t>
            </a:r>
          </a:p>
          <a:p>
            <a:pPr algn="just"/>
            <a:endParaRPr lang="el-GR" sz="1400" dirty="0"/>
          </a:p>
          <a:p>
            <a:pPr algn="just"/>
            <a:endParaRPr lang="el-GR" sz="1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cap="small" dirty="0" err="1" smtClean="0"/>
              <a:t>Διαταραχες</a:t>
            </a:r>
            <a:r>
              <a:rPr lang="el-GR" sz="3200" cap="small" dirty="0" smtClean="0"/>
              <a:t> της </a:t>
            </a:r>
            <a:r>
              <a:rPr lang="el-GR" sz="3200" cap="small" dirty="0" err="1" smtClean="0"/>
              <a:t>προσωπικοτητας</a:t>
            </a:r>
            <a:r>
              <a:rPr lang="el-GR" sz="3200" cap="small" dirty="0" smtClean="0"/>
              <a:t> </a:t>
            </a:r>
            <a:endParaRPr lang="el-GR" sz="3200" dirty="0"/>
          </a:p>
        </p:txBody>
      </p:sp>
      <p:sp>
        <p:nvSpPr>
          <p:cNvPr id="3" name="2 - Θέση περιεχομένου"/>
          <p:cNvSpPr>
            <a:spLocks noGrp="1"/>
          </p:cNvSpPr>
          <p:nvPr>
            <p:ph idx="1"/>
          </p:nvPr>
        </p:nvSpPr>
        <p:spPr/>
        <p:txBody>
          <a:bodyPr>
            <a:normAutofit fontScale="47500" lnSpcReduction="20000"/>
          </a:bodyPr>
          <a:lstStyle/>
          <a:p>
            <a:pPr>
              <a:buNone/>
            </a:pPr>
            <a:r>
              <a:rPr lang="el-GR" b="1" dirty="0" err="1" smtClean="0"/>
              <a:t>Εξαρτητική</a:t>
            </a:r>
            <a:r>
              <a:rPr lang="el-GR" b="1" dirty="0" smtClean="0"/>
              <a:t> διαταραχή της προσωπικότητας</a:t>
            </a:r>
            <a:endParaRPr lang="el-GR" dirty="0" smtClean="0"/>
          </a:p>
          <a:p>
            <a:pPr>
              <a:buNone/>
            </a:pPr>
            <a:r>
              <a:rPr lang="el-GR" dirty="0" smtClean="0"/>
              <a:t>Η διαταραχή αυτή της προσωπικότητας χαρακτηρίζεται από: </a:t>
            </a:r>
          </a:p>
          <a:p>
            <a:pPr>
              <a:buNone/>
            </a:pPr>
            <a:r>
              <a:rPr lang="el-GR" dirty="0" smtClean="0"/>
              <a:t> </a:t>
            </a:r>
          </a:p>
          <a:p>
            <a:r>
              <a:rPr lang="el-GR" dirty="0" smtClean="0"/>
              <a:t>Ενθάρρυνση ή ανοχή του ατόμου προς τους άλλους να παίρ­νουν τις περισσότερες από τις σημαντικές αποφάσεις ζωής για λογαριασμό του. </a:t>
            </a:r>
          </a:p>
          <a:p>
            <a:r>
              <a:rPr lang="el-GR" dirty="0" smtClean="0"/>
              <a:t>Υποταγή των αναγκών του ατόμου σε εκείνες άλλων από τους οποίους εξαρτάται, όπως και µη οφειλόμενη συμμόρφωση στις επιθυμίες τους. </a:t>
            </a:r>
          </a:p>
          <a:p>
            <a:r>
              <a:rPr lang="el-GR" dirty="0" smtClean="0"/>
              <a:t>Απροθυμία του ατόμου να έχει ακόμα και δικαιολογημένες απαιτήσεις από τους ανθρώπους, από τους οποίους εξαρτάται. </a:t>
            </a:r>
          </a:p>
          <a:p>
            <a:r>
              <a:rPr lang="el-GR" dirty="0" smtClean="0"/>
              <a:t>Το να µην αισθάνεται κανείς άνετα ή να νιώθει αβοήθητος όταν είναι µόνος,   εξαιτίας υπερβολικών φόβων αδυναμίας να φροντίσει τον εαυτό του.</a:t>
            </a:r>
          </a:p>
          <a:p>
            <a:r>
              <a:rPr lang="el-GR" dirty="0" smtClean="0"/>
              <a:t>Υπεραπασχόληση µε φόβους εγκατάλειψης από το πρόσωπο, µε το οποίο έχει στενή σχέση, µε συνέπεια, να αφεθεί να φροντίζει ο ίδιος τον εαυτό του. </a:t>
            </a:r>
          </a:p>
          <a:p>
            <a:r>
              <a:rPr lang="el-GR" dirty="0" smtClean="0"/>
              <a:t>Περιορισμένη ικανότητα λήψης καθημερινών αποφάσεων χωρίς να προηγείται υπερβολικός αριθμός συμβουλών και διαβεβαιώσεων από τους άλλους. </a:t>
            </a:r>
          </a:p>
          <a:p>
            <a:pPr>
              <a:buNone/>
            </a:pPr>
            <a:r>
              <a:rPr lang="el-GR" dirty="0" smtClean="0"/>
              <a:t>	</a:t>
            </a:r>
          </a:p>
          <a:p>
            <a:pPr>
              <a:buNone/>
            </a:pPr>
            <a:r>
              <a:rPr lang="el-GR" dirty="0" smtClean="0"/>
              <a:t>	Ως </a:t>
            </a:r>
            <a:r>
              <a:rPr lang="el-GR" dirty="0" err="1" smtClean="0"/>
              <a:t>συνοδά</a:t>
            </a:r>
            <a:r>
              <a:rPr lang="el-GR" dirty="0" smtClean="0"/>
              <a:t> χαρακτηριστικά δυνατόν να περιληφθούν η αντίληψη του εαυτού ως αβοήθητου, ανίκανου και </a:t>
            </a:r>
            <a:r>
              <a:rPr lang="el-GR" dirty="0" err="1" smtClean="0"/>
              <a:t>στερούµενου</a:t>
            </a:r>
            <a:r>
              <a:rPr lang="el-GR" dirty="0" smtClean="0"/>
              <a:t> ζωτικότητας. </a:t>
            </a:r>
          </a:p>
          <a:p>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ΟΡΓΑΝΙΚΑ ΨΥΧΟΣΥΝΔΡΟΜΑ</a:t>
            </a:r>
            <a:endParaRPr lang="el-GR" sz="3200" dirty="0"/>
          </a:p>
        </p:txBody>
      </p:sp>
      <p:sp>
        <p:nvSpPr>
          <p:cNvPr id="3" name="2 - Θέση περιεχομένου"/>
          <p:cNvSpPr>
            <a:spLocks noGrp="1"/>
          </p:cNvSpPr>
          <p:nvPr>
            <p:ph idx="1"/>
          </p:nvPr>
        </p:nvSpPr>
        <p:spPr>
          <a:xfrm>
            <a:off x="467544" y="1700808"/>
            <a:ext cx="8229600" cy="4713387"/>
          </a:xfrm>
        </p:spPr>
        <p:txBody>
          <a:bodyPr>
            <a:normAutofit/>
          </a:bodyPr>
          <a:lstStyle/>
          <a:p>
            <a:pPr>
              <a:buNone/>
            </a:pPr>
            <a:r>
              <a:rPr lang="el-GR" sz="2200" b="1" dirty="0" smtClean="0"/>
              <a:t>Γενικά αίτια οργανικών </a:t>
            </a:r>
            <a:r>
              <a:rPr lang="el-GR" sz="2200" b="1" dirty="0" err="1" smtClean="0"/>
              <a:t>ψυχοσυνδρόμων</a:t>
            </a:r>
            <a:endParaRPr lang="el-GR" sz="2200" b="1" dirty="0" smtClean="0"/>
          </a:p>
          <a:p>
            <a:pPr>
              <a:buNone/>
            </a:pPr>
            <a:r>
              <a:rPr lang="el-GR" sz="2200" b="1" dirty="0" smtClean="0"/>
              <a:t>Η συμπτωματολογία</a:t>
            </a:r>
          </a:p>
          <a:p>
            <a:pPr>
              <a:buNone/>
            </a:pPr>
            <a:r>
              <a:rPr lang="el-GR" sz="2200" b="1" dirty="0" smtClean="0"/>
              <a:t>Αίτια οργανικών </a:t>
            </a:r>
            <a:r>
              <a:rPr lang="el-GR" sz="2200" b="1" dirty="0" err="1" smtClean="0"/>
              <a:t>ψυχοσυνδρόμων</a:t>
            </a:r>
            <a:endParaRPr lang="el-GR" sz="2200" b="1" dirty="0" smtClean="0"/>
          </a:p>
          <a:p>
            <a:pPr lvl="1"/>
            <a:r>
              <a:rPr lang="el-GR" sz="2200" dirty="0" smtClean="0"/>
              <a:t>Οι </a:t>
            </a:r>
            <a:r>
              <a:rPr lang="el-GR" sz="2200" dirty="0" err="1" smtClean="0"/>
              <a:t>κρανιοεγκεφαλικές</a:t>
            </a:r>
            <a:r>
              <a:rPr lang="el-GR" sz="2200" dirty="0" smtClean="0"/>
              <a:t> κακώσεις</a:t>
            </a:r>
          </a:p>
          <a:p>
            <a:pPr lvl="1"/>
            <a:r>
              <a:rPr lang="el-GR" sz="2200" dirty="0" smtClean="0"/>
              <a:t>Η επιληψία</a:t>
            </a:r>
          </a:p>
          <a:p>
            <a:pPr lvl="1"/>
            <a:r>
              <a:rPr lang="el-GR" sz="2200" dirty="0" smtClean="0"/>
              <a:t>Η </a:t>
            </a:r>
            <a:r>
              <a:rPr lang="el-GR" sz="2200" dirty="0" err="1" smtClean="0"/>
              <a:t>νευροσύφιλη</a:t>
            </a:r>
            <a:r>
              <a:rPr lang="el-GR" sz="2200" dirty="0" smtClean="0"/>
              <a:t> (προϊούσα γενική παράλυση)</a:t>
            </a:r>
          </a:p>
          <a:p>
            <a:pPr lvl="1"/>
            <a:r>
              <a:rPr lang="el-GR" sz="2200" dirty="0" smtClean="0"/>
              <a:t>Οργανικά </a:t>
            </a:r>
            <a:r>
              <a:rPr lang="el-GR" sz="2200" dirty="0" err="1" smtClean="0"/>
              <a:t>ψυχοσύνδρομα</a:t>
            </a:r>
            <a:r>
              <a:rPr lang="el-GR" sz="2200" dirty="0" smtClean="0"/>
              <a:t> από κατάχρηση τοξικών </a:t>
            </a:r>
            <a:r>
              <a:rPr lang="el-GR" sz="2200" dirty="0" err="1" smtClean="0"/>
              <a:t>ουσίων</a:t>
            </a:r>
            <a:endParaRPr lang="el-GR" sz="2200" dirty="0" smtClean="0"/>
          </a:p>
          <a:p>
            <a:pPr lvl="1"/>
            <a:r>
              <a:rPr lang="el-GR" sz="2200" dirty="0"/>
              <a:t>κ</a:t>
            </a:r>
            <a:r>
              <a:rPr lang="el-GR" sz="2200" dirty="0" smtClean="0"/>
              <a:t>.α.</a:t>
            </a:r>
          </a:p>
          <a:p>
            <a:pPr lvl="1">
              <a:buNone/>
            </a:pPr>
            <a:endParaRPr lang="el-GR" sz="2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ΨΥΧΟΣΩΜΑΤΙΚΕΣ ΑΣΘΕΝΕΙΕΣ ΚΑΙ </a:t>
            </a:r>
            <a:br>
              <a:rPr lang="el-GR" sz="3200" dirty="0" smtClean="0"/>
            </a:br>
            <a:r>
              <a:rPr lang="el-GR" sz="3200" dirty="0" smtClean="0"/>
              <a:t>ΝΕΥΡΟΦΥΤΙΚΑ ΣΥΜΠΤΩΜΑΤΑ</a:t>
            </a:r>
            <a:endParaRPr lang="el-GR" sz="3200" dirty="0"/>
          </a:p>
        </p:txBody>
      </p:sp>
      <p:sp>
        <p:nvSpPr>
          <p:cNvPr id="3" name="2 - Θέση περιεχομένου"/>
          <p:cNvSpPr>
            <a:spLocks noGrp="1"/>
          </p:cNvSpPr>
          <p:nvPr>
            <p:ph idx="1"/>
          </p:nvPr>
        </p:nvSpPr>
        <p:spPr>
          <a:xfrm>
            <a:off x="611560" y="2492896"/>
            <a:ext cx="8075240" cy="4065315"/>
          </a:xfrm>
        </p:spPr>
        <p:txBody>
          <a:bodyPr/>
          <a:lstStyle/>
          <a:p>
            <a:r>
              <a:rPr lang="el-GR" dirty="0" smtClean="0"/>
              <a:t>Ψυχοδυναμική ερμηνεία</a:t>
            </a:r>
          </a:p>
          <a:p>
            <a:r>
              <a:rPr lang="el-GR" dirty="0" smtClean="0"/>
              <a:t>Κλινικές μορφές ψυχοσωματικών νόσων</a:t>
            </a:r>
          </a:p>
          <a:p>
            <a:pPr>
              <a:buNone/>
            </a:pPr>
            <a:r>
              <a:rPr lang="el-GR" dirty="0" smtClean="0"/>
              <a:t>	</a:t>
            </a:r>
            <a:r>
              <a:rPr lang="el-GR" sz="3000" dirty="0" smtClean="0"/>
              <a:t>(πχ. Διαταραχές γαστρεντερικού, κυκλοφορικού, πνευμονικής λειτουργίας, κ.α.)</a:t>
            </a:r>
          </a:p>
          <a:p>
            <a:pPr>
              <a:buNone/>
            </a:pPr>
            <a:endParaRPr lang="el-G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ΔΙΑΤΑΡΑΧΕΣ ΤΗΣ ΔΙΑΤΡΟΦΗΣ</a:t>
            </a:r>
            <a:endParaRPr lang="el-GR" sz="3200" dirty="0"/>
          </a:p>
        </p:txBody>
      </p:sp>
      <p:sp>
        <p:nvSpPr>
          <p:cNvPr id="3" name="2 - Θέση περιεχομένου"/>
          <p:cNvSpPr>
            <a:spLocks noGrp="1"/>
          </p:cNvSpPr>
          <p:nvPr>
            <p:ph idx="1"/>
          </p:nvPr>
        </p:nvSpPr>
        <p:spPr>
          <a:xfrm>
            <a:off x="827584" y="1700808"/>
            <a:ext cx="7859216" cy="4525963"/>
          </a:xfrm>
        </p:spPr>
        <p:txBody>
          <a:bodyPr/>
          <a:lstStyle/>
          <a:p>
            <a:r>
              <a:rPr lang="el-GR" dirty="0" smtClean="0"/>
              <a:t>Παχυσαρκία</a:t>
            </a:r>
          </a:p>
          <a:p>
            <a:r>
              <a:rPr lang="el-GR" dirty="0" smtClean="0"/>
              <a:t>Ψυχογενής βουλιμία</a:t>
            </a:r>
          </a:p>
          <a:p>
            <a:r>
              <a:rPr lang="el-GR" dirty="0" smtClean="0"/>
              <a:t>Νευρωτική ανορεξία</a:t>
            </a:r>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ΣΕΞΟΥΑΛΙΚΕΣ ΔΙΑΤΑΡΑΧΕΣ</a:t>
            </a:r>
            <a:endParaRPr lang="el-GR" sz="3200" dirty="0"/>
          </a:p>
        </p:txBody>
      </p:sp>
      <p:sp>
        <p:nvSpPr>
          <p:cNvPr id="3" name="2 - Θέση περιεχομένου"/>
          <p:cNvSpPr>
            <a:spLocks noGrp="1"/>
          </p:cNvSpPr>
          <p:nvPr>
            <p:ph idx="1"/>
          </p:nvPr>
        </p:nvSpPr>
        <p:spPr>
          <a:xfrm>
            <a:off x="827584" y="1600200"/>
            <a:ext cx="7859216" cy="4525963"/>
          </a:xfrm>
        </p:spPr>
        <p:txBody>
          <a:bodyPr/>
          <a:lstStyle/>
          <a:p>
            <a:endParaRPr lang="en-US" dirty="0" smtClean="0"/>
          </a:p>
          <a:p>
            <a:r>
              <a:rPr lang="el-GR" dirty="0" smtClean="0"/>
              <a:t>Γενετήσιες ανωμαλίες</a:t>
            </a:r>
          </a:p>
          <a:p>
            <a:r>
              <a:rPr lang="el-GR" dirty="0" smtClean="0"/>
              <a:t>Σεξουαλικές διαστροφές</a:t>
            </a:r>
          </a:p>
          <a:p>
            <a:r>
              <a:rPr lang="el-GR" dirty="0" smtClean="0"/>
              <a:t>Διαταραχές της ταυτότητας του φύλου</a:t>
            </a:r>
            <a:endParaRPr lang="el-G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332656"/>
            <a:ext cx="8229600" cy="1143000"/>
          </a:xfrm>
        </p:spPr>
        <p:txBody>
          <a:bodyPr>
            <a:normAutofit/>
          </a:bodyPr>
          <a:lstStyle/>
          <a:p>
            <a:r>
              <a:rPr lang="el-GR" sz="3200" dirty="0" smtClean="0"/>
              <a:t>ΨΥΧΙΑΤΡΙΚΑ ΠΡΟΒΛΗΜΑΤΑ ΤΗΣ ΤΡΙΤΗΣ ΗΛΙΚΙΑΣ</a:t>
            </a:r>
            <a:endParaRPr lang="el-GR" sz="3200" dirty="0"/>
          </a:p>
        </p:txBody>
      </p:sp>
      <p:sp>
        <p:nvSpPr>
          <p:cNvPr id="3" name="2 - Θέση περιεχομένου"/>
          <p:cNvSpPr>
            <a:spLocks noGrp="1"/>
          </p:cNvSpPr>
          <p:nvPr>
            <p:ph idx="1"/>
          </p:nvPr>
        </p:nvSpPr>
        <p:spPr>
          <a:xfrm>
            <a:off x="323528" y="1772816"/>
            <a:ext cx="8640960" cy="4968552"/>
          </a:xfrm>
        </p:spPr>
        <p:txBody>
          <a:bodyPr>
            <a:normAutofit fontScale="70000" lnSpcReduction="20000"/>
          </a:bodyPr>
          <a:lstStyle/>
          <a:p>
            <a:pPr>
              <a:buNone/>
            </a:pPr>
            <a:r>
              <a:rPr lang="el-GR" b="1" dirty="0" smtClean="0"/>
              <a:t>Ταξινόμηση ψυχιατρικών διαταραχών γήρας</a:t>
            </a:r>
          </a:p>
          <a:p>
            <a:r>
              <a:rPr lang="el-GR" dirty="0" smtClean="0"/>
              <a:t>Επίδραση της ηλικίας σε ήδη υπάρχουσες ψυχιατρικές διαταραχές</a:t>
            </a:r>
          </a:p>
          <a:p>
            <a:pPr lvl="1"/>
            <a:r>
              <a:rPr lang="el-GR" dirty="0" smtClean="0"/>
              <a:t>Νευρωτικές διαταραχές</a:t>
            </a:r>
          </a:p>
          <a:p>
            <a:pPr lvl="1"/>
            <a:r>
              <a:rPr lang="el-GR" dirty="0" smtClean="0"/>
              <a:t>Διαταραχές της προσωπικότητας</a:t>
            </a:r>
          </a:p>
          <a:p>
            <a:pPr lvl="1"/>
            <a:r>
              <a:rPr lang="el-GR" dirty="0" smtClean="0"/>
              <a:t>Συναισθηματικές ψυχώσεις</a:t>
            </a:r>
          </a:p>
          <a:p>
            <a:pPr lvl="1"/>
            <a:r>
              <a:rPr lang="el-GR" dirty="0" smtClean="0"/>
              <a:t>Ψυχωτικές διαταραχές σχιζοφρενικού τύπου</a:t>
            </a:r>
          </a:p>
          <a:p>
            <a:pPr lvl="1">
              <a:buNone/>
            </a:pPr>
            <a:endParaRPr lang="el-GR" dirty="0" smtClean="0"/>
          </a:p>
          <a:p>
            <a:r>
              <a:rPr lang="el-GR" dirty="0" smtClean="0"/>
              <a:t>Πρωτοεμφανιζόμενες ψυχικές διαταραχές σε μεγάλη ηλικία</a:t>
            </a:r>
          </a:p>
          <a:p>
            <a:pPr lvl="1"/>
            <a:r>
              <a:rPr lang="el-GR" dirty="0" smtClean="0"/>
              <a:t>Οργανικά </a:t>
            </a:r>
            <a:r>
              <a:rPr lang="el-GR" dirty="0" err="1" smtClean="0"/>
              <a:t>ψυχοσύνδρομα</a:t>
            </a:r>
            <a:endParaRPr lang="el-GR" dirty="0" smtClean="0"/>
          </a:p>
          <a:p>
            <a:pPr lvl="1"/>
            <a:r>
              <a:rPr lang="el-GR" dirty="0" smtClean="0"/>
              <a:t>Καταθλιπτικά σύνδρομα</a:t>
            </a:r>
          </a:p>
          <a:p>
            <a:pPr lvl="1"/>
            <a:r>
              <a:rPr lang="el-GR" dirty="0" smtClean="0"/>
              <a:t>Παρανοειδείς – ψευδαισθητικές καταστάσεις</a:t>
            </a:r>
          </a:p>
          <a:p>
            <a:pPr lvl="1"/>
            <a:r>
              <a:rPr lang="el-GR" dirty="0" smtClean="0"/>
              <a:t>Νευρωτικές εικόνες με κυρίαρχη συμπτωματολογία το άγχος</a:t>
            </a:r>
          </a:p>
          <a:p>
            <a:pPr lvl="1">
              <a:buNone/>
            </a:pPr>
            <a:endParaRPr lang="el-GR" dirty="0" smtClean="0"/>
          </a:p>
          <a:p>
            <a:pPr>
              <a:buNone/>
            </a:pPr>
            <a:r>
              <a:rPr lang="el-GR" b="1" dirty="0" smtClean="0"/>
              <a:t>Η αυτοκτονία στην Τρίτη ηλικία</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ΨΥΧΙΚΕΣ ΔΙΑΤΑΡΑΧΕΣ ΣΤΗΝ ΚΥΗΣΗ </a:t>
            </a:r>
            <a:br>
              <a:rPr lang="el-GR" sz="3200" dirty="0" smtClean="0"/>
            </a:br>
            <a:r>
              <a:rPr lang="el-GR" sz="3200" dirty="0" smtClean="0"/>
              <a:t>ΚΑΙ ΤΗ ΛΟΧΕΙΑ</a:t>
            </a:r>
            <a:endParaRPr lang="el-GR" sz="3200" dirty="0"/>
          </a:p>
        </p:txBody>
      </p:sp>
      <p:sp>
        <p:nvSpPr>
          <p:cNvPr id="3" name="2 - Θέση περιεχομένου"/>
          <p:cNvSpPr>
            <a:spLocks noGrp="1"/>
          </p:cNvSpPr>
          <p:nvPr>
            <p:ph idx="1"/>
          </p:nvPr>
        </p:nvSpPr>
        <p:spPr>
          <a:xfrm>
            <a:off x="457200" y="1600200"/>
            <a:ext cx="8229600" cy="4781128"/>
          </a:xfrm>
        </p:spPr>
        <p:txBody>
          <a:bodyPr/>
          <a:lstStyle/>
          <a:p>
            <a:r>
              <a:rPr lang="el-GR" dirty="0" smtClean="0"/>
              <a:t>Αντιδραστικές ψυχικές καταστάσεις</a:t>
            </a:r>
          </a:p>
          <a:p>
            <a:r>
              <a:rPr lang="el-GR" dirty="0" smtClean="0"/>
              <a:t>Ψυχώσεις οργανικής αιτιολογίας </a:t>
            </a:r>
          </a:p>
          <a:p>
            <a:pPr lvl="1">
              <a:buNone/>
            </a:pPr>
            <a:r>
              <a:rPr lang="el-GR" dirty="0" smtClean="0"/>
              <a:t>     </a:t>
            </a:r>
            <a:r>
              <a:rPr lang="el-GR" sz="2400" dirty="0" smtClean="0"/>
              <a:t>(Διαφορική διάγνωση)</a:t>
            </a:r>
          </a:p>
          <a:p>
            <a:r>
              <a:rPr lang="el-GR" dirty="0" smtClean="0"/>
              <a:t>Ψυχώσεις της λοχείας</a:t>
            </a:r>
          </a:p>
          <a:p>
            <a:r>
              <a:rPr lang="el-GR" dirty="0" smtClean="0"/>
              <a:t>Δραστηριοποίηση οργανικών ψυχώσεων </a:t>
            </a:r>
          </a:p>
          <a:p>
            <a:pPr lvl="1"/>
            <a:r>
              <a:rPr lang="el-GR" dirty="0" smtClean="0"/>
              <a:t>Ψυχώσεις σχιζοφρενικής μορφής</a:t>
            </a:r>
          </a:p>
          <a:p>
            <a:pPr lvl="2">
              <a:buNone/>
            </a:pPr>
            <a:r>
              <a:rPr lang="el-GR" dirty="0" smtClean="0"/>
              <a:t>(Συμπτωματολογία – Διαφορική διάγνωση)</a:t>
            </a:r>
          </a:p>
          <a:p>
            <a:pPr lvl="1"/>
            <a:r>
              <a:rPr lang="el-GR" dirty="0" smtClean="0"/>
              <a:t>Ενδογενής μελαγχολία και μανία</a:t>
            </a:r>
          </a:p>
          <a:p>
            <a:pPr lvl="1">
              <a:buNone/>
            </a:pPr>
            <a:endParaRPr lang="el-GR"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ΚΑΤΑΧΡΗΣΗ ΟΥΣΙΩΝ (Ι)</a:t>
            </a:r>
            <a:endParaRPr lang="el-GR" sz="3200" dirty="0"/>
          </a:p>
        </p:txBody>
      </p:sp>
      <p:pic>
        <p:nvPicPr>
          <p:cNvPr id="4" name="3 - Θέση περιεχομένου" descr="TRIGONO.jpg"/>
          <p:cNvPicPr>
            <a:picLocks noGrp="1" noChangeAspect="1"/>
          </p:cNvPicPr>
          <p:nvPr>
            <p:ph idx="1"/>
          </p:nvPr>
        </p:nvPicPr>
        <p:blipFill>
          <a:blip r:embed="rId2" cstate="print"/>
          <a:stretch>
            <a:fillRect/>
          </a:stretch>
        </p:blipFill>
        <p:spPr>
          <a:xfrm>
            <a:off x="2123728" y="1772816"/>
            <a:ext cx="4924425" cy="333375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ΚΑΤΑΧΡΗΣΗ ΟΥΣΙΩΝ (ΙΙ)</a:t>
            </a:r>
            <a:endParaRPr lang="el-GR" sz="3200" dirty="0"/>
          </a:p>
        </p:txBody>
      </p:sp>
      <p:sp>
        <p:nvSpPr>
          <p:cNvPr id="3" name="2 - Θέση περιεχομένου"/>
          <p:cNvSpPr>
            <a:spLocks noGrp="1"/>
          </p:cNvSpPr>
          <p:nvPr>
            <p:ph idx="1"/>
          </p:nvPr>
        </p:nvSpPr>
        <p:spPr/>
        <p:txBody>
          <a:bodyPr>
            <a:normAutofit/>
          </a:bodyPr>
          <a:lstStyle/>
          <a:p>
            <a:pPr>
              <a:buNone/>
            </a:pPr>
            <a:r>
              <a:rPr lang="el-GR" sz="2200" dirty="0" smtClean="0"/>
              <a:t>Θεωρίες ερμηνείας της εξαρτημένης συμπεριφοράς</a:t>
            </a:r>
          </a:p>
          <a:p>
            <a:r>
              <a:rPr lang="el-GR" sz="2200" dirty="0" smtClean="0"/>
              <a:t>Η ψυχαναλυτική – ψυχοδυναμική θεώρηση</a:t>
            </a:r>
          </a:p>
          <a:p>
            <a:r>
              <a:rPr lang="el-GR" sz="2200" dirty="0" smtClean="0"/>
              <a:t>Η </a:t>
            </a:r>
            <a:r>
              <a:rPr lang="el-GR" sz="2200" dirty="0" err="1" smtClean="0"/>
              <a:t>συμπεριφερολογική</a:t>
            </a:r>
            <a:r>
              <a:rPr lang="el-GR" sz="2200" dirty="0" smtClean="0"/>
              <a:t> θεώρηση</a:t>
            </a:r>
          </a:p>
          <a:p>
            <a:r>
              <a:rPr lang="el-GR" sz="2200" dirty="0" smtClean="0"/>
              <a:t>Η θεωρία της επικοινωνίας</a:t>
            </a:r>
          </a:p>
          <a:p>
            <a:r>
              <a:rPr lang="el-GR" sz="2200" dirty="0" smtClean="0"/>
              <a:t>Φαινομενολογικές κοινωνικές υποθέσεις της εξάρτησης από τοξικές ουσίες</a:t>
            </a:r>
          </a:p>
          <a:p>
            <a:pPr lvl="1"/>
            <a:r>
              <a:rPr lang="el-GR" sz="2000" dirty="0" smtClean="0"/>
              <a:t>Η σημασία του κοινωνικού άγχους</a:t>
            </a:r>
          </a:p>
          <a:p>
            <a:pPr lvl="1"/>
            <a:r>
              <a:rPr lang="el-GR" sz="2000" dirty="0" smtClean="0"/>
              <a:t>Η σημασία της κοινωνικής οργάνωσης</a:t>
            </a:r>
          </a:p>
          <a:p>
            <a:pPr lvl="1"/>
            <a:r>
              <a:rPr lang="el-GR" sz="2000" dirty="0" smtClean="0"/>
              <a:t>Η σημασία της </a:t>
            </a:r>
            <a:r>
              <a:rPr lang="el-GR" sz="2000" dirty="0" err="1" smtClean="0"/>
              <a:t>συμβολοποίησης</a:t>
            </a:r>
            <a:r>
              <a:rPr lang="el-GR" sz="2000" dirty="0" smtClean="0"/>
              <a:t> </a:t>
            </a:r>
          </a:p>
          <a:p>
            <a:pPr lvl="1"/>
            <a:r>
              <a:rPr lang="el-GR" sz="2000" dirty="0" smtClean="0"/>
              <a:t>Η σημασία της ατομική αδυναμίας</a:t>
            </a:r>
          </a:p>
          <a:p>
            <a:pPr lvl="1"/>
            <a:r>
              <a:rPr lang="el-GR" sz="2000" dirty="0" smtClean="0"/>
              <a:t>Η σημασία του λανθασμένου συστήματος διαπαιδαγώγησης</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1143000"/>
          </a:xfrm>
        </p:spPr>
        <p:txBody>
          <a:bodyPr>
            <a:normAutofit/>
          </a:bodyPr>
          <a:lstStyle/>
          <a:p>
            <a:r>
              <a:rPr lang="el-GR" sz="3200" dirty="0" smtClean="0"/>
              <a:t>ΚΑΤΑΧΡΗΣΗ ΟΥΣΙΩΝ (ΙΙΙ)</a:t>
            </a:r>
            <a:br>
              <a:rPr lang="el-GR" sz="3200" dirty="0" smtClean="0"/>
            </a:br>
            <a:r>
              <a:rPr lang="el-GR" sz="3200" dirty="0" smtClean="0"/>
              <a:t>ΜΕ ΠΑΡΑΔΕΙΓΜΑ ΤΟ ΑΛΚΟΟΛ</a:t>
            </a:r>
            <a:endParaRPr lang="el-GR" sz="3200" dirty="0"/>
          </a:p>
        </p:txBody>
      </p:sp>
      <p:sp>
        <p:nvSpPr>
          <p:cNvPr id="3" name="2 - Θέση περιεχομένου"/>
          <p:cNvSpPr>
            <a:spLocks noGrp="1"/>
          </p:cNvSpPr>
          <p:nvPr>
            <p:ph idx="1"/>
          </p:nvPr>
        </p:nvSpPr>
        <p:spPr>
          <a:xfrm>
            <a:off x="467544" y="1700808"/>
            <a:ext cx="8229600" cy="4104456"/>
          </a:xfrm>
        </p:spPr>
        <p:txBody>
          <a:bodyPr>
            <a:normAutofit fontScale="70000" lnSpcReduction="20000"/>
          </a:bodyPr>
          <a:lstStyle/>
          <a:p>
            <a:pPr algn="just">
              <a:buNone/>
            </a:pPr>
            <a:r>
              <a:rPr lang="el-GR" b="1" dirty="0" smtClean="0"/>
              <a:t>ΨΥΧΙΚΗ ΕΞΑΡΤΗΣΗ</a:t>
            </a:r>
          </a:p>
          <a:p>
            <a:pPr algn="just">
              <a:buNone/>
            </a:pPr>
            <a:endParaRPr lang="el-GR" dirty="0" smtClean="0"/>
          </a:p>
          <a:p>
            <a:pPr algn="just"/>
            <a:r>
              <a:rPr lang="el-GR" dirty="0" smtClean="0"/>
              <a:t>Αδυναμία παραίτησης από τη συχνή χρήση του οινοπνεύματος και συνέχισης αυτής με διάφορες δικαιολογίες, και</a:t>
            </a:r>
            <a:br>
              <a:rPr lang="el-GR" dirty="0" smtClean="0"/>
            </a:br>
            <a:endParaRPr lang="el-GR" dirty="0" smtClean="0"/>
          </a:p>
          <a:p>
            <a:pPr algn="just"/>
            <a:r>
              <a:rPr lang="el-GR" dirty="0" smtClean="0"/>
              <a:t>Επιθυμίες για όλο και μεγαλύτερες ποσότητες οινοπνεύματος μέχρι απώλειας του έλεγχου πάνω σε αυτό. Με την απώλεια του ελέγχου εννοούμε όχι απαραίτητα την κατάσταση μέθης, αλλά ότι ο αλκοολικός δεν είναι σε θέση να μας πει σίγουρα, αν μπορεί μετά από 1-2 ποτηράκια να σταματήσει ή πρέπει να συνεχίσει να πίνει μέχρι να νιώσει την επιθυμητή δράση του οινοπνεύματος στον οργανισμό του. </a:t>
            </a:r>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214290"/>
            <a:ext cx="8715436" cy="6429420"/>
          </a:xfrm>
        </p:spPr>
        <p:txBody>
          <a:bodyPr>
            <a:noAutofit/>
          </a:bodyPr>
          <a:lstStyle/>
          <a:p>
            <a:pPr algn="just">
              <a:buNone/>
            </a:pPr>
            <a:r>
              <a:rPr lang="el-GR" sz="1400" dirty="0" smtClean="0"/>
              <a:t>	Στον </a:t>
            </a:r>
            <a:r>
              <a:rPr lang="el-GR" sz="1400" dirty="0"/>
              <a:t>ελληνικό χώρο ο καθ. Στεφανής και συν. (1979) θεωρεί ότι για την </a:t>
            </a:r>
            <a:r>
              <a:rPr lang="el-GR" sz="1400" dirty="0" smtClean="0"/>
              <a:t>αξιολόγηση και </a:t>
            </a:r>
            <a:r>
              <a:rPr lang="el-GR" sz="1400" dirty="0"/>
              <a:t>τον καθορισμό της ψυχικής υγείας, θα πρέπει να εφαρμοστούν βασικά και συμπληρωματικά κριτήρια. </a:t>
            </a:r>
            <a:endParaRPr lang="el-GR" sz="1400" dirty="0" smtClean="0"/>
          </a:p>
          <a:p>
            <a:pPr algn="just">
              <a:buNone/>
            </a:pPr>
            <a:r>
              <a:rPr lang="el-GR" sz="1400" dirty="0"/>
              <a:t>	</a:t>
            </a:r>
            <a:endParaRPr lang="el-GR" sz="1400" dirty="0" smtClean="0"/>
          </a:p>
          <a:p>
            <a:pPr algn="just">
              <a:buNone/>
            </a:pPr>
            <a:r>
              <a:rPr lang="el-GR" sz="1400" dirty="0"/>
              <a:t>	</a:t>
            </a:r>
            <a:r>
              <a:rPr lang="el-GR" sz="1400" dirty="0" smtClean="0"/>
              <a:t>Σαν </a:t>
            </a:r>
            <a:r>
              <a:rPr lang="el-GR" sz="1400" dirty="0"/>
              <a:t>βασικά κριτήρια θεωρούνται τα παρακάτω: </a:t>
            </a:r>
          </a:p>
          <a:p>
            <a:pPr algn="just"/>
            <a:r>
              <a:rPr lang="el-GR" sz="1400" dirty="0" smtClean="0"/>
              <a:t>Το </a:t>
            </a:r>
            <a:r>
              <a:rPr lang="el-GR" sz="1400" b="1" dirty="0"/>
              <a:t>στατιστικό κριτήριο ή το κριτήριο της μέσης συμπεριφοράς</a:t>
            </a:r>
            <a:r>
              <a:rPr lang="el-GR" sz="1400" dirty="0"/>
              <a:t>. Σύμφωνα με το κριτήριο αυτό, σαν μη υγιής θεωρείται αυτός που η συμπεριφορά του αποκλίνει από τη μέση συμπεριφορά της πλειοψηφίας των μελών μιας κοινωνίας. Είναι ένα κριτήριο ανεπαρκές για την ψυχιατρική πράξη, αφού όχι μόνο δεν ορίζει σαφή όρια μεταξύ φυσιολογικού και παθολογικού, αλλά ακόμα γιατί είναι πολύ σχετικό με την κοινωνία ή την κοινωνική ομάδα έτσι ώστε να υπόκειται σε μια διαρκή μετάλλαξη στο χρόνο. </a:t>
            </a:r>
          </a:p>
          <a:p>
            <a:pPr algn="just"/>
            <a:r>
              <a:rPr lang="el-GR" sz="1400" dirty="0" smtClean="0"/>
              <a:t>Το </a:t>
            </a:r>
            <a:r>
              <a:rPr lang="el-GR" sz="1400" b="1" dirty="0"/>
              <a:t>κριτήριο της απουσίας ψυχικής νόσου </a:t>
            </a:r>
            <a:r>
              <a:rPr lang="el-GR" sz="1400" dirty="0"/>
              <a:t>κλινικά διαπιστωμένης. Είναι ένα κριτήριο που ορίζει αρνητικά την ψυχική υγεία, με την απουσία ψυχικής νόσου και την παρουσία των θετικών χαρακτηριστικών ψυχικής υγείας. Θεωρείται σαν το ασφαλέστερο, κατά τον Στεφανή, επειδή "συμπυκνώνει τα πλεονεκτήματα όλων των άλλων κριτηρίων και είναι ικανό να συμπεριλάβει στην εφαρμογή του το σύνολο των μεταβλητών που καθορίζουν </a:t>
            </a:r>
            <a:r>
              <a:rPr lang="el-GR" sz="1400" dirty="0" smtClean="0"/>
              <a:t>την </a:t>
            </a:r>
            <a:r>
              <a:rPr lang="el-GR" sz="1400" dirty="0"/>
              <a:t>ατομική ζωή". </a:t>
            </a:r>
          </a:p>
          <a:p>
            <a:pPr algn="just"/>
            <a:r>
              <a:rPr lang="el-GR" sz="1400" dirty="0" smtClean="0"/>
              <a:t>Το </a:t>
            </a:r>
            <a:r>
              <a:rPr lang="el-GR" sz="1400" b="1" dirty="0"/>
              <a:t>κριτήριο της κοινωνικής αποδοχής</a:t>
            </a:r>
            <a:r>
              <a:rPr lang="el-GR" sz="1400" dirty="0"/>
              <a:t>, το οποίο δίνει έμφαση στην κοινωνική επίπτωση της συμπεριφοράς του ατόμου, αγνοώντας όμως τις υποκειμενικές ψυχολογικές αιτιάσεις της συμπεριφοράς αυτής. Είναι πολύ λίγο χρήσιμο λόγω της </a:t>
            </a:r>
            <a:r>
              <a:rPr lang="el-GR" sz="1400" dirty="0" smtClean="0"/>
              <a:t>σχετικότητάς </a:t>
            </a:r>
            <a:r>
              <a:rPr lang="el-GR" sz="1400" dirty="0"/>
              <a:t>του με την κοινωνική ομάδα, εκτός του ότι δεν αποκλείεται και το αντίθετο, η κοινωνική ομάδα να αποδέχεται ένα κατ' εξοχήν παθολογικό άτομο. </a:t>
            </a:r>
          </a:p>
          <a:p>
            <a:pPr algn="just"/>
            <a:r>
              <a:rPr lang="el-GR" sz="1400" dirty="0" smtClean="0"/>
              <a:t>Το </a:t>
            </a:r>
            <a:r>
              <a:rPr lang="el-GR" sz="1400" b="1" dirty="0"/>
              <a:t>κριτήριο της </a:t>
            </a:r>
            <a:r>
              <a:rPr lang="el-GR" sz="1400" b="1" dirty="0" smtClean="0"/>
              <a:t>υποκειμενικής δυσφορίας</a:t>
            </a:r>
            <a:r>
              <a:rPr lang="el-GR" sz="1400" dirty="0"/>
              <a:t>, το οποίο είναι αρκετά ενδεικτικό για </a:t>
            </a:r>
            <a:r>
              <a:rPr lang="el-GR" sz="1400" dirty="0" smtClean="0"/>
              <a:t>την ύπαρξη κάποιου </a:t>
            </a:r>
            <a:r>
              <a:rPr lang="el-GR" sz="1400" dirty="0" err="1"/>
              <a:t>ενδοψυχικού</a:t>
            </a:r>
            <a:r>
              <a:rPr lang="el-GR" sz="1400" dirty="0"/>
              <a:t> προβλήματος οποιασδήποτε μορφής. </a:t>
            </a:r>
            <a:endParaRPr lang="el-GR" sz="1400" dirty="0" smtClean="0"/>
          </a:p>
          <a:p>
            <a:pPr algn="just"/>
            <a:endParaRPr lang="el-GR" sz="1400" dirty="0"/>
          </a:p>
          <a:p>
            <a:pPr algn="just"/>
            <a:r>
              <a:rPr lang="el-GR" sz="1400" dirty="0"/>
              <a:t>Σαν συμπληρωματικά κριτήρια θεωρούνται διάφορα ατομικά χαρακτηριστικά του τρόπου ζωής του ατόμου στο συγκεκριμένο κοινωνικό χώρο και χρόνο όπως: </a:t>
            </a:r>
          </a:p>
          <a:p>
            <a:pPr algn="just">
              <a:buNone/>
            </a:pPr>
            <a:r>
              <a:rPr lang="el-GR" sz="1400" dirty="0" smtClean="0"/>
              <a:t>	α</a:t>
            </a:r>
            <a:r>
              <a:rPr lang="el-GR" sz="1400" dirty="0"/>
              <a:t>) η ικανότητα ενεργητικής προσαρμογής στο φυσικό και κοινωνικό του περιβάλλον, </a:t>
            </a:r>
          </a:p>
          <a:p>
            <a:pPr algn="just">
              <a:buNone/>
            </a:pPr>
            <a:r>
              <a:rPr lang="el-GR" sz="1400" dirty="0" smtClean="0"/>
              <a:t>	β</a:t>
            </a:r>
            <a:r>
              <a:rPr lang="el-GR" sz="1400" dirty="0"/>
              <a:t>) η επίγνωση προσωπικής ταυτότητας, </a:t>
            </a:r>
          </a:p>
          <a:p>
            <a:pPr algn="just">
              <a:buNone/>
            </a:pPr>
            <a:r>
              <a:rPr lang="el-GR" sz="1400" dirty="0" smtClean="0"/>
              <a:t>	γ</a:t>
            </a:r>
            <a:r>
              <a:rPr lang="el-GR" sz="1400" dirty="0"/>
              <a:t>) η επίγνωση ενός στόχου και σκοπού στη ζωή κ.ά. </a:t>
            </a:r>
          </a:p>
          <a:p>
            <a:pPr algn="just"/>
            <a:endParaRPr lang="el-GR" sz="1400" dirty="0"/>
          </a:p>
          <a:p>
            <a:pPr algn="just"/>
            <a:endParaRPr lang="el-GR" sz="1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922114"/>
          </a:xfrm>
        </p:spPr>
        <p:txBody>
          <a:bodyPr>
            <a:normAutofit/>
          </a:bodyPr>
          <a:lstStyle/>
          <a:p>
            <a:pPr algn="ctr"/>
            <a:r>
              <a:rPr lang="el-GR" sz="3200" b="1" dirty="0" smtClean="0"/>
              <a:t> </a:t>
            </a:r>
            <a:endParaRPr lang="el-GR" sz="3200" dirty="0"/>
          </a:p>
        </p:txBody>
      </p:sp>
      <p:sp>
        <p:nvSpPr>
          <p:cNvPr id="3" name="2 - Θέση περιεχομένου"/>
          <p:cNvSpPr>
            <a:spLocks noGrp="1"/>
          </p:cNvSpPr>
          <p:nvPr>
            <p:ph sz="quarter" idx="1"/>
          </p:nvPr>
        </p:nvSpPr>
        <p:spPr>
          <a:xfrm>
            <a:off x="899592" y="1700808"/>
            <a:ext cx="7772400" cy="4968552"/>
          </a:xfrm>
        </p:spPr>
        <p:txBody>
          <a:bodyPr>
            <a:normAutofit fontScale="47500" lnSpcReduction="20000"/>
          </a:bodyPr>
          <a:lstStyle/>
          <a:p>
            <a:pPr>
              <a:buNone/>
            </a:pPr>
            <a:r>
              <a:rPr lang="el-GR" sz="3600" b="1" dirty="0"/>
              <a:t>ΦΑΣΕΙΣ ΑΛΚΟΟΛΙΣΜΟΥ</a:t>
            </a:r>
            <a:endParaRPr lang="el-GR" sz="3600" dirty="0" smtClean="0"/>
          </a:p>
          <a:p>
            <a:r>
              <a:rPr lang="el-GR" sz="3600" dirty="0" err="1" smtClean="0"/>
              <a:t>Προαλκοολική</a:t>
            </a:r>
            <a:r>
              <a:rPr lang="el-GR" sz="3600" dirty="0" smtClean="0"/>
              <a:t> </a:t>
            </a:r>
            <a:r>
              <a:rPr lang="el-GR" sz="3600" dirty="0" smtClean="0"/>
              <a:t>φάση. </a:t>
            </a:r>
            <a:br>
              <a:rPr lang="el-GR" sz="3600" dirty="0" smtClean="0"/>
            </a:br>
            <a:r>
              <a:rPr lang="el-GR" sz="3600" dirty="0" smtClean="0"/>
              <a:t>Είναι η "κοινωνικά αποδεκτή" χρήση του οινοπνεύματος που "επιτρέπει" την ελαφρά μέθη στις κατάλληλες περιστάσεις και περιβάλλον.</a:t>
            </a:r>
            <a:br>
              <a:rPr lang="el-GR" sz="3600" dirty="0" smtClean="0"/>
            </a:br>
            <a:endParaRPr lang="el-GR" sz="3600" dirty="0" smtClean="0"/>
          </a:p>
          <a:p>
            <a:r>
              <a:rPr lang="el-GR" sz="3600" dirty="0" smtClean="0"/>
              <a:t>Αρχική φάση. </a:t>
            </a:r>
            <a:br>
              <a:rPr lang="el-GR" sz="3600" dirty="0" smtClean="0"/>
            </a:br>
            <a:r>
              <a:rPr lang="el-GR" sz="3600" dirty="0" smtClean="0"/>
              <a:t>Χαρακτηρίζεται από την συνειδητοποίηση της κατάχρησης και από την αποτυχημένη προσπάθεια επανόδου σε παλαιότερες συνήθειες. Αναζητούνται όλο και συχνότερα ευκαιρίες για "ένα ποτηράκι". </a:t>
            </a:r>
            <a:br>
              <a:rPr lang="el-GR" sz="3600" dirty="0" smtClean="0"/>
            </a:br>
            <a:endParaRPr lang="el-GR" sz="3600" dirty="0" smtClean="0"/>
          </a:p>
          <a:p>
            <a:r>
              <a:rPr lang="el-GR" sz="3600" dirty="0" smtClean="0"/>
              <a:t>Κρίσιμη φάση. </a:t>
            </a:r>
            <a:br>
              <a:rPr lang="el-GR" sz="3600" dirty="0" smtClean="0"/>
            </a:br>
            <a:r>
              <a:rPr lang="el-GR" sz="3600" dirty="0" smtClean="0"/>
              <a:t>Χαρακτηρίζεται από την απώλεια του ελέγχου στη χρήση οινοπνευματωδών ποτών. Το άτομο δεν μπορεί να σταματήσει πριν φθάσει σε κάποιο σημείο μέθης, είτε μεθάει σε άλλοτε άλλα χρονικά διαστήματα με χαρακτηριστικά κενά μνήμης της προηγούμενης ημέρας. </a:t>
            </a:r>
            <a:br>
              <a:rPr lang="el-GR" sz="3600" dirty="0" smtClean="0"/>
            </a:br>
            <a:endParaRPr lang="el-GR" sz="3600" dirty="0" smtClean="0"/>
          </a:p>
          <a:p>
            <a:r>
              <a:rPr lang="el-GR" sz="3600" dirty="0" smtClean="0"/>
              <a:t>Χρόνια φάση. </a:t>
            </a:r>
            <a:br>
              <a:rPr lang="el-GR" sz="3600" dirty="0" smtClean="0"/>
            </a:br>
            <a:r>
              <a:rPr lang="el-GR" sz="3600" dirty="0" smtClean="0"/>
              <a:t>Η χρήση του οινοπνεύματος είναι καθημερινή και αποτελεί τον βασικό άξονα γύρω από τον οποίο περιστρέφεται ή συμπεριφορά του ατόμου. Οι σωματικές ψυχολογικές και κοινωνικές επιπτώσεις που έχουν αρχίσει ήδη στην προηγούμενη φάση τώρα μεγιστοποιούνται και γίνονται εμφανείς στο περιβάλλον. </a:t>
            </a:r>
          </a:p>
          <a:p>
            <a:pPr algn="just">
              <a:buNone/>
            </a:pPr>
            <a:endParaRPr lang="el-GR" dirty="0"/>
          </a:p>
        </p:txBody>
      </p:sp>
      <p:sp>
        <p:nvSpPr>
          <p:cNvPr id="4" name="1 - Τίτλος"/>
          <p:cNvSpPr txBox="1">
            <a:spLocks/>
          </p:cNvSpPr>
          <p:nvPr/>
        </p:nvSpPr>
        <p:spPr>
          <a:xfrm>
            <a:off x="467544" y="18864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smtClean="0">
                <a:ln>
                  <a:noFill/>
                </a:ln>
                <a:solidFill>
                  <a:schemeClr val="tx1"/>
                </a:solidFill>
                <a:effectLst/>
                <a:uLnTx/>
                <a:uFillTx/>
                <a:latin typeface="+mj-lt"/>
                <a:ea typeface="+mj-ea"/>
                <a:cs typeface="+mj-cs"/>
              </a:rPr>
              <a:t>ΚΑΤΑΧΡΗΣΗ ΟΥΣΙΩΝ (Ι</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V</a:t>
            </a:r>
            <a:r>
              <a:rPr kumimoji="0" lang="el-GR" sz="3200" b="0" i="0" u="none" strike="noStrike" kern="1200" cap="none" spc="0" normalizeH="0" baseline="0" noProof="0" dirty="0" smtClean="0">
                <a:ln>
                  <a:noFill/>
                </a:ln>
                <a:solidFill>
                  <a:schemeClr val="tx1"/>
                </a:solidFill>
                <a:effectLst/>
                <a:uLnTx/>
                <a:uFillTx/>
                <a:latin typeface="+mj-lt"/>
                <a:ea typeface="+mj-ea"/>
                <a:cs typeface="+mj-cs"/>
              </a:rPr>
              <a:t>)</a:t>
            </a:r>
            <a:br>
              <a:rPr kumimoji="0" lang="el-GR" sz="3200" b="0" i="0" u="none" strike="noStrike" kern="1200" cap="none" spc="0" normalizeH="0" baseline="0" noProof="0" dirty="0" smtClean="0">
                <a:ln>
                  <a:noFill/>
                </a:ln>
                <a:solidFill>
                  <a:schemeClr val="tx1"/>
                </a:solidFill>
                <a:effectLst/>
                <a:uLnTx/>
                <a:uFillTx/>
                <a:latin typeface="+mj-lt"/>
                <a:ea typeface="+mj-ea"/>
                <a:cs typeface="+mj-cs"/>
              </a:rPr>
            </a:br>
            <a:r>
              <a:rPr kumimoji="0" lang="el-GR" sz="3200" b="0" i="0" u="none" strike="noStrike" kern="1200" cap="none" spc="0" normalizeH="0" baseline="0" noProof="0" dirty="0" smtClean="0">
                <a:ln>
                  <a:noFill/>
                </a:ln>
                <a:solidFill>
                  <a:schemeClr val="tx1"/>
                </a:solidFill>
                <a:effectLst/>
                <a:uLnTx/>
                <a:uFillTx/>
                <a:latin typeface="+mj-lt"/>
                <a:ea typeface="+mj-ea"/>
                <a:cs typeface="+mj-cs"/>
              </a:rPr>
              <a:t>ΜΕ ΠΑΡΑΔΕΙΓΜΑ ΤΟ ΑΛΚΟΟΛ</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683568" y="1457400"/>
            <a:ext cx="8003232" cy="5400600"/>
          </a:xfrm>
        </p:spPr>
        <p:txBody>
          <a:bodyPr>
            <a:normAutofit fontScale="47500" lnSpcReduction="20000"/>
          </a:bodyPr>
          <a:lstStyle/>
          <a:p>
            <a:pPr>
              <a:buNone/>
            </a:pPr>
            <a:r>
              <a:rPr lang="el-GR" b="1" dirty="0"/>
              <a:t>ΤΥΠΟΙ ΑΛΚΟΟΛΙΣΜΟΥ</a:t>
            </a:r>
            <a:endParaRPr lang="el-GR" dirty="0" smtClean="0"/>
          </a:p>
          <a:p>
            <a:r>
              <a:rPr lang="el-GR" dirty="0" smtClean="0"/>
              <a:t>τύπος </a:t>
            </a:r>
            <a:r>
              <a:rPr lang="el-GR" dirty="0" smtClean="0"/>
              <a:t>-α: </a:t>
            </a:r>
            <a:br>
              <a:rPr lang="el-GR" dirty="0" smtClean="0"/>
            </a:br>
            <a:r>
              <a:rPr lang="el-GR" dirty="0" smtClean="0"/>
              <a:t>Είναι αυτός που πίνει συνειδητά με κίνητρο την καλυτέρευση της ψυχικής του διάθεσης την απαλλαγή από δυσάρεστα συναισθήματα ή την μείωση </a:t>
            </a:r>
            <a:r>
              <a:rPr lang="el-GR" dirty="0" err="1" smtClean="0"/>
              <a:t>ενδοψυχικών</a:t>
            </a:r>
            <a:r>
              <a:rPr lang="el-GR" dirty="0" smtClean="0"/>
              <a:t> συγκρούσεων, ελέγχει όμως την ποσότητα του οινοπνεύματος και η χρήση δεν είναι καθημερινή. </a:t>
            </a:r>
            <a:br>
              <a:rPr lang="el-GR" dirty="0" smtClean="0"/>
            </a:br>
            <a:endParaRPr lang="el-GR" dirty="0" smtClean="0"/>
          </a:p>
          <a:p>
            <a:r>
              <a:rPr lang="el-GR" dirty="0" smtClean="0"/>
              <a:t>τύπος -β: </a:t>
            </a:r>
            <a:br>
              <a:rPr lang="el-GR" dirty="0" smtClean="0"/>
            </a:br>
            <a:r>
              <a:rPr lang="el-GR" dirty="0" smtClean="0"/>
              <a:t>Πίνει μόνο στο κατάλληλο περιβάλλον και μόνο ευκαιριακά. Έχει σαν κίνητρο την ταύτιση ή προσαρμογή με το περιβάλλον αυτό και την παρέα. </a:t>
            </a:r>
            <a:br>
              <a:rPr lang="el-GR" dirty="0" smtClean="0"/>
            </a:br>
            <a:endParaRPr lang="el-GR" dirty="0" smtClean="0"/>
          </a:p>
          <a:p>
            <a:r>
              <a:rPr lang="el-GR" dirty="0" smtClean="0"/>
              <a:t>τύπος -γ: </a:t>
            </a:r>
            <a:br>
              <a:rPr lang="el-GR" dirty="0" smtClean="0"/>
            </a:br>
            <a:r>
              <a:rPr lang="el-GR" dirty="0" smtClean="0"/>
              <a:t>Αποτελεί την παθολογική εξέλιξη του τύπου - α. Είναι αυτός που πίνει για να "πνίξει" τα δυσάρεστα συναισθήματα ή τις </a:t>
            </a:r>
            <a:r>
              <a:rPr lang="el-GR" dirty="0" err="1" smtClean="0"/>
              <a:t>ενδοψυχικές</a:t>
            </a:r>
            <a:r>
              <a:rPr lang="el-GR" dirty="0" smtClean="0"/>
              <a:t> του συγκρούσεις. Χαρακτηρίζεται από την συνεχή απώλεια του ελέγχου (μέθη). Εδώ ανήκει η πλειονότητα των νέων αλκοολικών. Η εξάρτηση είναι ψυχολογική. </a:t>
            </a:r>
            <a:r>
              <a:rPr lang="el-GR" dirty="0" smtClean="0"/>
              <a:t/>
            </a:r>
            <a:br>
              <a:rPr lang="el-GR" dirty="0" smtClean="0"/>
            </a:br>
            <a:endParaRPr lang="el-GR" dirty="0" smtClean="0"/>
          </a:p>
          <a:p>
            <a:r>
              <a:rPr lang="el-GR" dirty="0" smtClean="0"/>
              <a:t>τύπος -δ: </a:t>
            </a:r>
            <a:br>
              <a:rPr lang="el-GR" dirty="0" smtClean="0"/>
            </a:br>
            <a:r>
              <a:rPr lang="el-GR" dirty="0" smtClean="0"/>
              <a:t>Αποτελεί την παθολογική εξέλιξη του τύπου -β. Η ταύτιση και προσαρμογή στο περιβάλλον παρεμποδίζει τις προστριβές με αυτό. Η συχνή χρήση οινοπνεύματος, οδηγεί σταδιακά σε μια κατ' αρχήν σωματική εξάρτηση από αυτό. Χαρακτηρίζεται από την καθημερινή χρήση οινοπνεύματος, ακόμα και τις πρωινές ώρες (σε προχωρημένα στάδια) προς αποφυγή στερητικών συμπτωμάτων. Μόδες, συνήθειες, ήθη και έθιμα και άλλοι περιβαντολλογικοί παράγοντες παίζουν εδώ καθοριστικό ρόλο. </a:t>
            </a:r>
            <a:r>
              <a:rPr lang="el-GR" dirty="0" smtClean="0"/>
              <a:t/>
            </a:r>
            <a:br>
              <a:rPr lang="el-GR" dirty="0" smtClean="0"/>
            </a:br>
            <a:endParaRPr lang="el-GR" dirty="0" smtClean="0"/>
          </a:p>
          <a:p>
            <a:r>
              <a:rPr lang="el-GR" dirty="0" smtClean="0"/>
              <a:t>τύπος -ε: </a:t>
            </a:r>
            <a:br>
              <a:rPr lang="el-GR" dirty="0" smtClean="0"/>
            </a:br>
            <a:r>
              <a:rPr lang="el-GR" dirty="0" smtClean="0"/>
              <a:t>Χαρακτηρίζεται από περιοδική απώλεια του ελέγχου ενώ στα μεσοδιαστήματα απέχει της χρήσεως οινοπνευματωδών. </a:t>
            </a:r>
          </a:p>
          <a:p>
            <a:pPr algn="just">
              <a:buNone/>
            </a:pPr>
            <a:endParaRPr lang="el-GR" dirty="0"/>
          </a:p>
        </p:txBody>
      </p:sp>
      <p:sp>
        <p:nvSpPr>
          <p:cNvPr id="4" name="1 - Τίτλος"/>
          <p:cNvSpPr txBox="1">
            <a:spLocks noGrp="1"/>
          </p:cNvSpPr>
          <p:nvPr>
            <p:ph type="title"/>
          </p:nvPr>
        </p:nvSpPr>
        <p:spPr>
          <a:xfrm>
            <a:off x="900113" y="188913"/>
            <a:ext cx="7772400" cy="99377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smtClean="0">
                <a:ln>
                  <a:noFill/>
                </a:ln>
                <a:solidFill>
                  <a:schemeClr val="tx1"/>
                </a:solidFill>
                <a:effectLst/>
                <a:uLnTx/>
                <a:uFillTx/>
                <a:latin typeface="+mj-lt"/>
                <a:ea typeface="+mj-ea"/>
                <a:cs typeface="+mj-cs"/>
              </a:rPr>
              <a:t>ΚΑΤΑΧΡΗΣΗ ΟΥΣΙΩΝ (</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V</a:t>
            </a:r>
            <a:r>
              <a:rPr kumimoji="0" lang="el-GR" sz="3200" b="0" i="0" u="none" strike="noStrike" kern="1200" cap="none" spc="0" normalizeH="0" baseline="0" noProof="0" dirty="0" smtClean="0">
                <a:ln>
                  <a:noFill/>
                </a:ln>
                <a:solidFill>
                  <a:schemeClr val="tx1"/>
                </a:solidFill>
                <a:effectLst/>
                <a:uLnTx/>
                <a:uFillTx/>
                <a:latin typeface="+mj-lt"/>
                <a:ea typeface="+mj-ea"/>
                <a:cs typeface="+mj-cs"/>
              </a:rPr>
              <a:t>)</a:t>
            </a:r>
            <a:br>
              <a:rPr kumimoji="0" lang="el-GR" sz="3200" b="0" i="0" u="none" strike="noStrike" kern="1200" cap="none" spc="0" normalizeH="0" baseline="0" noProof="0" dirty="0" smtClean="0">
                <a:ln>
                  <a:noFill/>
                </a:ln>
                <a:solidFill>
                  <a:schemeClr val="tx1"/>
                </a:solidFill>
                <a:effectLst/>
                <a:uLnTx/>
                <a:uFillTx/>
                <a:latin typeface="+mj-lt"/>
                <a:ea typeface="+mj-ea"/>
                <a:cs typeface="+mj-cs"/>
              </a:rPr>
            </a:br>
            <a:r>
              <a:rPr kumimoji="0" lang="el-GR" sz="3200" b="0" i="0" u="none" strike="noStrike" kern="1200" cap="none" spc="0" normalizeH="0" baseline="0" noProof="0" dirty="0" smtClean="0">
                <a:ln>
                  <a:noFill/>
                </a:ln>
                <a:solidFill>
                  <a:schemeClr val="tx1"/>
                </a:solidFill>
                <a:effectLst/>
                <a:uLnTx/>
                <a:uFillTx/>
                <a:latin typeface="+mj-lt"/>
                <a:ea typeface="+mj-ea"/>
                <a:cs typeface="+mj-cs"/>
              </a:rPr>
              <a:t>ΜΕ ΠΑΡΑΔΕΙΓΜΑ ΤΟ ΑΛΚΟΟΛ</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916832"/>
            <a:ext cx="8229600" cy="4209331"/>
          </a:xfrm>
        </p:spPr>
        <p:txBody>
          <a:bodyPr>
            <a:normAutofit/>
          </a:bodyPr>
          <a:lstStyle/>
          <a:p>
            <a:pPr>
              <a:buNone/>
            </a:pPr>
            <a:r>
              <a:rPr lang="el-GR" sz="2200" b="1" dirty="0" smtClean="0"/>
              <a:t>Άλλες εξαρτησιογόνες ουσίες </a:t>
            </a:r>
          </a:p>
          <a:p>
            <a:r>
              <a:rPr lang="el-GR" sz="2200" dirty="0" smtClean="0"/>
              <a:t>Οπιούχα (Όπιο, Μορφίνη, Ηρωίνη, κ.α.)</a:t>
            </a:r>
          </a:p>
          <a:p>
            <a:r>
              <a:rPr lang="el-GR" sz="2200" dirty="0" smtClean="0"/>
              <a:t>Ινδική </a:t>
            </a:r>
            <a:r>
              <a:rPr lang="el-GR" sz="2200" dirty="0" err="1" smtClean="0"/>
              <a:t>κάνναβις</a:t>
            </a:r>
            <a:r>
              <a:rPr lang="el-GR" sz="2200" dirty="0" smtClean="0"/>
              <a:t> (πχ. Χασίς, Μαριχουάνα)</a:t>
            </a:r>
          </a:p>
          <a:p>
            <a:r>
              <a:rPr lang="el-GR" sz="2200" dirty="0" smtClean="0"/>
              <a:t>Παραισθησιογόνα </a:t>
            </a:r>
          </a:p>
          <a:p>
            <a:r>
              <a:rPr lang="el-GR" sz="2200" dirty="0" smtClean="0"/>
              <a:t>Ψυχοτονικά</a:t>
            </a:r>
          </a:p>
          <a:p>
            <a:r>
              <a:rPr lang="el-GR" sz="2200" dirty="0" smtClean="0"/>
              <a:t>Φάρμακα</a:t>
            </a:r>
          </a:p>
          <a:p>
            <a:r>
              <a:rPr lang="el-GR" sz="2200" dirty="0" smtClean="0"/>
              <a:t>Ουσίες με έντονη οσμή</a:t>
            </a:r>
          </a:p>
          <a:p>
            <a:r>
              <a:rPr lang="el-GR" sz="2200" dirty="0" smtClean="0"/>
              <a:t>Συνθετικές χημικές ουσίες</a:t>
            </a:r>
            <a:endParaRPr lang="el-GR" sz="2200" dirty="0"/>
          </a:p>
        </p:txBody>
      </p:sp>
      <p:sp>
        <p:nvSpPr>
          <p:cNvPr id="4" name="1 - Τίτλος"/>
          <p:cNvSpPr txBox="1">
            <a:spLocks noGrp="1"/>
          </p:cNvSpPr>
          <p:nvPr>
            <p:ph type="title"/>
          </p:nvPr>
        </p:nvSpPr>
        <p:spPr>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smtClean="0">
                <a:ln>
                  <a:noFill/>
                </a:ln>
                <a:solidFill>
                  <a:schemeClr val="tx1"/>
                </a:solidFill>
                <a:effectLst/>
                <a:uLnTx/>
                <a:uFillTx/>
                <a:latin typeface="+mj-lt"/>
                <a:ea typeface="+mj-ea"/>
                <a:cs typeface="+mj-cs"/>
              </a:rPr>
              <a:t>ΚΑΤΑΧΡΗΣΗ ΟΥΣΙΩΝ (</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VI</a:t>
            </a:r>
            <a:r>
              <a:rPr kumimoji="0" lang="el-GR" sz="3200" b="0" i="0" u="none" strike="noStrike" kern="1200" cap="none" spc="0" normalizeH="0" baseline="0" noProof="0" dirty="0" smtClean="0">
                <a:ln>
                  <a:noFill/>
                </a:ln>
                <a:solidFill>
                  <a:schemeClr val="tx1"/>
                </a:solidFill>
                <a:effectLst/>
                <a:uLnTx/>
                <a:uFillTx/>
                <a:latin typeface="+mj-lt"/>
                <a:ea typeface="+mj-ea"/>
                <a:cs typeface="+mj-cs"/>
              </a:rPr>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ΨΥΧΟΛΟΓΙΑ ΤΩΝ ΑΣΘΕΝΩΝ – ΔΙΑΣΥΝΔΕΤΙΚΗ ΨΥΧΙΑΤΡΙΚΗ</a:t>
            </a:r>
            <a:endParaRPr lang="el-GR" sz="3200" dirty="0"/>
          </a:p>
        </p:txBody>
      </p:sp>
      <p:sp>
        <p:nvSpPr>
          <p:cNvPr id="3" name="2 - Θέση περιεχομένου"/>
          <p:cNvSpPr>
            <a:spLocks noGrp="1"/>
          </p:cNvSpPr>
          <p:nvPr>
            <p:ph idx="1"/>
          </p:nvPr>
        </p:nvSpPr>
        <p:spPr>
          <a:xfrm>
            <a:off x="467544" y="1844824"/>
            <a:ext cx="8229600" cy="4525963"/>
          </a:xfrm>
        </p:spPr>
        <p:txBody>
          <a:bodyPr>
            <a:normAutofit fontScale="92500" lnSpcReduction="10000"/>
          </a:bodyPr>
          <a:lstStyle/>
          <a:p>
            <a:pPr algn="just"/>
            <a:r>
              <a:rPr lang="el-GR" dirty="0" smtClean="0"/>
              <a:t> Η αλλαγή της συναισθηματικής κατάστασης και ο τρόπος που βιώνει ο ασθενής την ασθένειά του </a:t>
            </a:r>
          </a:p>
          <a:p>
            <a:pPr algn="just"/>
            <a:endParaRPr lang="el-GR" dirty="0" smtClean="0"/>
          </a:p>
          <a:p>
            <a:pPr algn="just"/>
            <a:r>
              <a:rPr lang="el-GR" dirty="0" smtClean="0"/>
              <a:t>Η Διασυνδετική Ψυχιατρική σκοπό έχει, όχι μόνο να βοηθήσει τον σωματικά ασθενή να αντιμετωπίσει τις ψυχολογικές παραμέτρους της ασθένειας του, αλλά και να ευαισθητοποιήσει τους υπόλοιπους θεραπευτές και το νοσηλευτικό προσωπικό σχετικά με αυτές και τη σημασία τους.</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274638"/>
            <a:ext cx="8784976" cy="1143000"/>
          </a:xfrm>
        </p:spPr>
        <p:txBody>
          <a:bodyPr>
            <a:noAutofit/>
          </a:bodyPr>
          <a:lstStyle/>
          <a:p>
            <a:r>
              <a:rPr lang="el-GR" sz="3200" dirty="0" smtClean="0"/>
              <a:t>ΘΕΡΑΠΕΥΤΙΚΕΣ ΠΑΡΕΜΒΑΣΕΙΣ ΑΠΟΚΑΤΑΣΤΑΣΗΣ ΨΥΧΙΑΤΡΙΚΩΝ ΑΣΘΕΝΩΝ (Ι)</a:t>
            </a:r>
            <a:endParaRPr lang="el-GR" sz="3200" dirty="0"/>
          </a:p>
        </p:txBody>
      </p:sp>
      <p:sp>
        <p:nvSpPr>
          <p:cNvPr id="3" name="2 - Θέση περιεχομένου"/>
          <p:cNvSpPr>
            <a:spLocks noGrp="1"/>
          </p:cNvSpPr>
          <p:nvPr>
            <p:ph idx="1"/>
          </p:nvPr>
        </p:nvSpPr>
        <p:spPr>
          <a:xfrm>
            <a:off x="467544" y="1916832"/>
            <a:ext cx="8229600" cy="4525963"/>
          </a:xfrm>
        </p:spPr>
        <p:txBody>
          <a:bodyPr/>
          <a:lstStyle/>
          <a:p>
            <a:pPr>
              <a:buNone/>
            </a:pPr>
            <a:r>
              <a:rPr lang="el-GR" dirty="0" smtClean="0"/>
              <a:t>Η έννοια της θεραπείας αποκατάστασης στην ψυχιατρική</a:t>
            </a:r>
          </a:p>
          <a:p>
            <a:pPr lvl="1"/>
            <a:r>
              <a:rPr lang="el-GR" dirty="0"/>
              <a:t>	</a:t>
            </a:r>
            <a:r>
              <a:rPr lang="el-GR" dirty="0" smtClean="0"/>
              <a:t>Ιδιαιτερότητες στην αποκατάσταση ψυχιατρικών ασθενών</a:t>
            </a:r>
          </a:p>
          <a:p>
            <a:pPr lvl="1"/>
            <a:r>
              <a:rPr lang="el-GR" dirty="0" smtClean="0"/>
              <a:t>Η σημασία της εργασίας ή της επαγγελματικής αποκατάστασης στους ψυχικά ασθενείς</a:t>
            </a:r>
          </a:p>
          <a:p>
            <a:pPr lvl="1">
              <a:buNone/>
            </a:pPr>
            <a:endParaRPr lang="el-GR" dirty="0"/>
          </a:p>
          <a:p>
            <a:pPr lvl="1">
              <a:buNone/>
            </a:pPr>
            <a:r>
              <a:rPr lang="el-GR" dirty="0" smtClean="0"/>
              <a:t>Κοινωνική – Κοινοτική ψυχιατρική</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ΘΕΡΑΠΕΥΤΙΚΕΣ ΠΑΡΕΜΒΑΣΕΙΣ ΑΠΟΚΑΤΑΣΤΑΣΗΣ ΨΥΧΙΑΤΡΙΚΩΝ ΑΣΘΕΝΩΝ (ΙΙ)</a:t>
            </a:r>
            <a:endParaRPr lang="el-GR" sz="3200" dirty="0"/>
          </a:p>
        </p:txBody>
      </p:sp>
      <p:sp>
        <p:nvSpPr>
          <p:cNvPr id="3" name="2 - Θέση περιεχομένου"/>
          <p:cNvSpPr>
            <a:spLocks noGrp="1"/>
          </p:cNvSpPr>
          <p:nvPr>
            <p:ph idx="1"/>
          </p:nvPr>
        </p:nvSpPr>
        <p:spPr>
          <a:xfrm>
            <a:off x="107504" y="1916832"/>
            <a:ext cx="8856984" cy="4525963"/>
          </a:xfrm>
        </p:spPr>
        <p:txBody>
          <a:bodyPr/>
          <a:lstStyle/>
          <a:p>
            <a:pPr>
              <a:buNone/>
            </a:pPr>
            <a:r>
              <a:rPr lang="el-GR" dirty="0" smtClean="0"/>
              <a:t> Κλινικές μορφές θεραπείας</a:t>
            </a:r>
          </a:p>
          <a:p>
            <a:pPr lvl="1"/>
            <a:r>
              <a:rPr lang="el-GR" dirty="0" smtClean="0"/>
              <a:t>Η κλινική σαν θεραπευτικό σύνολο – Ψυχοθεραπεία</a:t>
            </a:r>
          </a:p>
          <a:p>
            <a:pPr lvl="1"/>
            <a:r>
              <a:rPr lang="el-GR" dirty="0" smtClean="0"/>
              <a:t>Σπορ και Κινησιοθεραπεία</a:t>
            </a:r>
          </a:p>
          <a:p>
            <a:pPr lvl="1"/>
            <a:r>
              <a:rPr lang="el-GR" dirty="0" smtClean="0"/>
              <a:t>Η Εργασιοθεραπεία</a:t>
            </a:r>
          </a:p>
          <a:p>
            <a:pPr lvl="1"/>
            <a:r>
              <a:rPr lang="el-GR" dirty="0" err="1" smtClean="0"/>
              <a:t>Απασχολησιοθεραπεία</a:t>
            </a:r>
            <a:endParaRPr lang="el-GR" dirty="0" smtClean="0"/>
          </a:p>
          <a:p>
            <a:pPr lvl="1"/>
            <a:r>
              <a:rPr lang="el-GR" dirty="0" smtClean="0"/>
              <a:t>Μουσικοθεραπεία</a:t>
            </a:r>
          </a:p>
          <a:p>
            <a:pPr lvl="1"/>
            <a:r>
              <a:rPr lang="el-GR" dirty="0" smtClean="0"/>
              <a:t>Ανάπτυξη δεξιοτήτων της καθημερινότητας</a:t>
            </a:r>
          </a:p>
          <a:p>
            <a:pPr lvl="1"/>
            <a:endParaRPr lang="el-GR" dirty="0"/>
          </a:p>
          <a:p>
            <a:pPr lvl="1">
              <a:buNone/>
            </a:pPr>
            <a:endParaRPr lang="el-GR" dirty="0" smtClean="0"/>
          </a:p>
          <a:p>
            <a:pPr lvl="1">
              <a:buNone/>
            </a:pPr>
            <a:endParaRPr lang="el-G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ΕΝΔΙΑΜΕΣΕΣ ΔΟΜΕΣ – ΨΥΧΙΑΤΡΙΚΗ ΑΛΥΣΙΔΑ (Ι)</a:t>
            </a:r>
            <a:endParaRPr lang="el-GR" sz="3200" dirty="0"/>
          </a:p>
        </p:txBody>
      </p:sp>
      <p:sp>
        <p:nvSpPr>
          <p:cNvPr id="3" name="2 - Θέση περιεχομένου"/>
          <p:cNvSpPr>
            <a:spLocks noGrp="1"/>
          </p:cNvSpPr>
          <p:nvPr>
            <p:ph idx="1"/>
          </p:nvPr>
        </p:nvSpPr>
        <p:spPr>
          <a:xfrm>
            <a:off x="467544" y="1916832"/>
            <a:ext cx="8229600" cy="4525963"/>
          </a:xfrm>
        </p:spPr>
        <p:txBody>
          <a:bodyPr>
            <a:normAutofit/>
          </a:bodyPr>
          <a:lstStyle/>
          <a:p>
            <a:r>
              <a:rPr lang="el-GR" sz="2400" dirty="0" smtClean="0"/>
              <a:t>Το ψυχιατρείο</a:t>
            </a:r>
          </a:p>
          <a:p>
            <a:r>
              <a:rPr lang="el-GR" sz="2400" dirty="0" smtClean="0"/>
              <a:t>Τον ψυχιατρικό τομέα του γενικού Νοσοκομείου</a:t>
            </a:r>
          </a:p>
          <a:p>
            <a:r>
              <a:rPr lang="el-GR" sz="2400" dirty="0" smtClean="0"/>
              <a:t>Κέντρα Κοινοτικής Ψυχικής Υγείας</a:t>
            </a:r>
          </a:p>
          <a:p>
            <a:r>
              <a:rPr lang="el-GR" sz="2400" dirty="0" smtClean="0"/>
              <a:t>Μονάδες Ημερήσιας Περίθαλψης </a:t>
            </a:r>
          </a:p>
          <a:p>
            <a:pPr lvl="1"/>
            <a:r>
              <a:rPr lang="el-GR" sz="2200" dirty="0" smtClean="0"/>
              <a:t>Νοσοκομεία ημέρας,</a:t>
            </a:r>
          </a:p>
          <a:p>
            <a:pPr lvl="1"/>
            <a:r>
              <a:rPr lang="el-GR" sz="2200" dirty="0" smtClean="0"/>
              <a:t>Μονάδες περίθαλψης για ενήλικες</a:t>
            </a:r>
          </a:p>
          <a:p>
            <a:pPr lvl="1"/>
            <a:r>
              <a:rPr lang="el-GR" sz="2200" dirty="0" smtClean="0"/>
              <a:t>Κοινωνικές ψυχιατρικές λέσχες</a:t>
            </a:r>
          </a:p>
          <a:p>
            <a:pPr lvl="1"/>
            <a:r>
              <a:rPr lang="el-GR" sz="2200" dirty="0" smtClean="0"/>
              <a:t>Μονάδες ημερήσιας περίθαλψης για παιδιά</a:t>
            </a:r>
          </a:p>
          <a:p>
            <a:r>
              <a:rPr lang="el-GR" sz="2400" dirty="0" smtClean="0"/>
              <a:t>Νοσοκομείο Νύχτας</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ΕΝΔΙΑΜΕΣΕΣ ΔΟΜΕΣ – ΨΥΧΙΑΤΡΙΚΗ ΑΛΥΣΙΔΑ (ΙΙ)</a:t>
            </a:r>
            <a:endParaRPr lang="el-GR" sz="3200" dirty="0"/>
          </a:p>
        </p:txBody>
      </p:sp>
      <p:sp>
        <p:nvSpPr>
          <p:cNvPr id="3" name="2 - Θέση περιεχομένου"/>
          <p:cNvSpPr>
            <a:spLocks noGrp="1"/>
          </p:cNvSpPr>
          <p:nvPr>
            <p:ph idx="1"/>
          </p:nvPr>
        </p:nvSpPr>
        <p:spPr>
          <a:xfrm>
            <a:off x="395536" y="1844825"/>
            <a:ext cx="8229600" cy="4392488"/>
          </a:xfrm>
        </p:spPr>
        <p:txBody>
          <a:bodyPr>
            <a:normAutofit fontScale="92500"/>
          </a:bodyPr>
          <a:lstStyle/>
          <a:p>
            <a:r>
              <a:rPr lang="el-GR" sz="2600" dirty="0" smtClean="0"/>
              <a:t>Υπηρεσίες Επαγγελματικής Εκπαίδευσης και Αποκατάστασης</a:t>
            </a:r>
          </a:p>
          <a:p>
            <a:pPr lvl="1"/>
            <a:r>
              <a:rPr lang="el-GR" sz="2400" dirty="0" smtClean="0"/>
              <a:t>Προεπαγγελματικά εργαστήρια</a:t>
            </a:r>
          </a:p>
          <a:p>
            <a:pPr lvl="1"/>
            <a:r>
              <a:rPr lang="el-GR" sz="2400" dirty="0" smtClean="0"/>
              <a:t>Επαγγελματικά εργαστήρια</a:t>
            </a:r>
          </a:p>
          <a:p>
            <a:pPr lvl="1"/>
            <a:r>
              <a:rPr lang="el-GR" sz="2400" dirty="0" smtClean="0"/>
              <a:t>Προστατευμένα εργαστήρια</a:t>
            </a:r>
          </a:p>
          <a:p>
            <a:r>
              <a:rPr lang="el-GR" sz="2600" dirty="0" smtClean="0"/>
              <a:t>Υπηρεσίες προστατευμένης διαμονής και στέγασης</a:t>
            </a:r>
          </a:p>
          <a:p>
            <a:pPr lvl="1"/>
            <a:r>
              <a:rPr lang="el-GR" sz="2400" dirty="0" smtClean="0"/>
              <a:t>Ξενώνες</a:t>
            </a:r>
          </a:p>
          <a:p>
            <a:pPr lvl="1"/>
            <a:r>
              <a:rPr lang="el-GR" sz="2400" dirty="0" smtClean="0"/>
              <a:t>Οικοτροφεία</a:t>
            </a:r>
          </a:p>
          <a:p>
            <a:pPr lvl="1"/>
            <a:r>
              <a:rPr lang="el-GR" sz="2400" dirty="0" smtClean="0"/>
              <a:t>Προστατευμένα διαμερίσματα</a:t>
            </a:r>
          </a:p>
          <a:p>
            <a:r>
              <a:rPr lang="el-GR" sz="2600" dirty="0" smtClean="0"/>
              <a:t>Κινητές ψυχιατρικ</a:t>
            </a:r>
            <a:r>
              <a:rPr lang="el-GR" sz="2600" dirty="0" smtClean="0"/>
              <a:t>ές μονάδες</a:t>
            </a:r>
          </a:p>
          <a:p>
            <a:r>
              <a:rPr lang="el-GR" sz="2600" dirty="0" smtClean="0"/>
              <a:t>Μονάδες παρέμβασης για την αντιμετώπιση κρίσεων </a:t>
            </a:r>
          </a:p>
          <a:p>
            <a:endParaRPr lang="el-G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ΕΝΔΙΑΜΕΣΕΣ ΔΟΜΕΣ – ΨΥΧΙΑΤΡΙΚΗ ΑΛΥΣΙΔΑ (ΙΙΙ)</a:t>
            </a:r>
            <a:endParaRPr lang="el-GR" sz="3200" dirty="0"/>
          </a:p>
        </p:txBody>
      </p:sp>
      <p:sp>
        <p:nvSpPr>
          <p:cNvPr id="3" name="2 - Θέση περιεχομένου"/>
          <p:cNvSpPr>
            <a:spLocks noGrp="1"/>
          </p:cNvSpPr>
          <p:nvPr>
            <p:ph idx="1"/>
          </p:nvPr>
        </p:nvSpPr>
        <p:spPr>
          <a:xfrm>
            <a:off x="467544" y="2204865"/>
            <a:ext cx="8229600" cy="3960440"/>
          </a:xfrm>
        </p:spPr>
        <p:txBody>
          <a:bodyPr>
            <a:normAutofit/>
          </a:bodyPr>
          <a:lstStyle/>
          <a:p>
            <a:r>
              <a:rPr lang="el-GR" sz="2400" dirty="0" smtClean="0"/>
              <a:t>Η περίθαλψη κατ’ οίκον</a:t>
            </a:r>
          </a:p>
          <a:p>
            <a:r>
              <a:rPr lang="el-GR" sz="2400" dirty="0" smtClean="0"/>
              <a:t>Η ανοιχτή ψυχιατρική περίθαλψη στην παιδική και εφηβική ηλικία</a:t>
            </a:r>
          </a:p>
          <a:p>
            <a:r>
              <a:rPr lang="el-GR" sz="2400" dirty="0" smtClean="0"/>
              <a:t>Μονάδες ψυχικής υγείας εφήβων</a:t>
            </a:r>
          </a:p>
          <a:p>
            <a:r>
              <a:rPr lang="el-GR" sz="2400" dirty="0" smtClean="0"/>
              <a:t>Ο θεσμός των ανάδοχων οικογενειών για παιδιά με ψυχιατρικά προβλήματα</a:t>
            </a:r>
          </a:p>
          <a:p>
            <a:r>
              <a:rPr lang="el-GR" sz="2400" dirty="0" smtClean="0"/>
              <a:t>Κοινωνικοί συνεταιρισμοί περιορισμένης ευθύνης (ΚΟΙ.Σ.Π.Ε.)</a:t>
            </a:r>
            <a:endParaRPr lang="el-GR"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Ο ΡΟΛΟΣ ΤΗΣ ΘΕΡΑΠΕΥΤΙΚΗ ΟΜΑΔΑΣ</a:t>
            </a:r>
            <a:endParaRPr lang="el-GR" sz="3200" dirty="0"/>
          </a:p>
        </p:txBody>
      </p:sp>
      <p:sp>
        <p:nvSpPr>
          <p:cNvPr id="3" name="2 - Θέση περιεχομένου"/>
          <p:cNvSpPr>
            <a:spLocks noGrp="1"/>
          </p:cNvSpPr>
          <p:nvPr>
            <p:ph idx="1"/>
          </p:nvPr>
        </p:nvSpPr>
        <p:spPr/>
        <p:txBody>
          <a:bodyPr/>
          <a:lstStyle/>
          <a:p>
            <a:r>
              <a:rPr lang="el-GR" sz="2400" dirty="0" smtClean="0"/>
              <a:t>Ο Ψυχίατρος</a:t>
            </a:r>
          </a:p>
          <a:p>
            <a:r>
              <a:rPr lang="el-GR" sz="2400" dirty="0" smtClean="0"/>
              <a:t>Ο Ψυχολόγος</a:t>
            </a:r>
          </a:p>
          <a:p>
            <a:r>
              <a:rPr lang="el-GR" sz="2400" dirty="0" smtClean="0"/>
              <a:t>Ο Νοσηλευτής</a:t>
            </a:r>
            <a:endParaRPr lang="el-GR" sz="2400" dirty="0" smtClean="0"/>
          </a:p>
          <a:p>
            <a:r>
              <a:rPr lang="el-GR" sz="2400" dirty="0" smtClean="0"/>
              <a:t>Ο Κοινωνικός Λειτουργός</a:t>
            </a:r>
          </a:p>
          <a:p>
            <a:r>
              <a:rPr lang="el-GR" sz="2400" dirty="0" smtClean="0"/>
              <a:t>Ο </a:t>
            </a:r>
            <a:r>
              <a:rPr lang="el-GR" sz="2400" dirty="0" err="1" smtClean="0"/>
              <a:t>Εργοθεραπευτής</a:t>
            </a:r>
            <a:endParaRPr lang="el-GR" sz="2400" dirty="0" smtClean="0"/>
          </a:p>
          <a:p>
            <a:r>
              <a:rPr lang="el-GR" sz="2400" dirty="0" smtClean="0"/>
              <a:t>Ο </a:t>
            </a:r>
            <a:r>
              <a:rPr lang="el-GR" sz="2400" dirty="0" err="1" smtClean="0"/>
              <a:t>Μουσικοθεραπευτής</a:t>
            </a:r>
            <a:endParaRPr lang="el-GR" sz="2400" dirty="0" smtClean="0"/>
          </a:p>
          <a:p>
            <a:pPr>
              <a:buNone/>
            </a:pPr>
            <a:endParaRPr lang="el-GR"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Μορφές προσέγγισης της ψυχικής νόσου</a:t>
            </a:r>
            <a:endParaRPr lang="el-GR" sz="3200" dirty="0"/>
          </a:p>
        </p:txBody>
      </p:sp>
      <p:sp>
        <p:nvSpPr>
          <p:cNvPr id="3" name="2 - Θέση περιεχομένου"/>
          <p:cNvSpPr>
            <a:spLocks noGrp="1"/>
          </p:cNvSpPr>
          <p:nvPr>
            <p:ph idx="1"/>
          </p:nvPr>
        </p:nvSpPr>
        <p:spPr/>
        <p:txBody>
          <a:bodyPr>
            <a:normAutofit fontScale="47500" lnSpcReduction="20000"/>
          </a:bodyPr>
          <a:lstStyle/>
          <a:p>
            <a:pPr algn="just">
              <a:buNone/>
            </a:pPr>
            <a:r>
              <a:rPr lang="el-GR" dirty="0" smtClean="0"/>
              <a:t>	</a:t>
            </a:r>
            <a:r>
              <a:rPr lang="el-GR" dirty="0" err="1" smtClean="0"/>
              <a:t>Σήµερα</a:t>
            </a:r>
            <a:r>
              <a:rPr lang="el-GR" dirty="0"/>
              <a:t>, στο χώρο της ψυχιατρικής έχουν επικρατήσει τρεις µ</a:t>
            </a:r>
            <a:r>
              <a:rPr lang="el-GR" dirty="0" err="1"/>
              <a:t>ορφές</a:t>
            </a:r>
            <a:r>
              <a:rPr lang="el-GR" dirty="0"/>
              <a:t> προσέγγισης της ψυχικής νόσου. </a:t>
            </a:r>
            <a:endParaRPr lang="el-GR" dirty="0" smtClean="0"/>
          </a:p>
          <a:p>
            <a:pPr algn="just">
              <a:buNone/>
            </a:pPr>
            <a:endParaRPr lang="el-GR" dirty="0"/>
          </a:p>
          <a:p>
            <a:pPr algn="just"/>
            <a:r>
              <a:rPr lang="el-GR" dirty="0" smtClean="0"/>
              <a:t>Το </a:t>
            </a:r>
            <a:r>
              <a:rPr lang="el-GR" b="1" dirty="0"/>
              <a:t>ιατρικό πρότυπο</a:t>
            </a:r>
            <a:r>
              <a:rPr lang="el-GR" dirty="0"/>
              <a:t>, αναφέρεται στις µ</a:t>
            </a:r>
            <a:r>
              <a:rPr lang="el-GR" dirty="0" err="1"/>
              <a:t>ορφές</a:t>
            </a:r>
            <a:r>
              <a:rPr lang="el-GR" dirty="0"/>
              <a:t> αυτές προσέγγισης και αναζήτησης των αιτίων της ψυχικής νόσου σε οργανικούς παράγοντες όπως η </a:t>
            </a:r>
            <a:r>
              <a:rPr lang="el-GR" dirty="0" err="1"/>
              <a:t>ανατοµία</a:t>
            </a:r>
            <a:r>
              <a:rPr lang="el-GR" dirty="0"/>
              <a:t> του Ν.Σ., η </a:t>
            </a:r>
            <a:r>
              <a:rPr lang="el-GR" dirty="0" err="1"/>
              <a:t>νευροφυσιολογία</a:t>
            </a:r>
            <a:r>
              <a:rPr lang="el-GR" dirty="0"/>
              <a:t>, η γενετική και η </a:t>
            </a:r>
            <a:r>
              <a:rPr lang="el-GR" dirty="0" err="1"/>
              <a:t>βιοχηµική</a:t>
            </a:r>
            <a:r>
              <a:rPr lang="el-GR" dirty="0"/>
              <a:t> σύσταση του </a:t>
            </a:r>
            <a:r>
              <a:rPr lang="el-GR" dirty="0" err="1"/>
              <a:t>οργανισµού</a:t>
            </a:r>
            <a:r>
              <a:rPr lang="el-GR" dirty="0" smtClean="0"/>
              <a:t>.</a:t>
            </a:r>
          </a:p>
          <a:p>
            <a:pPr algn="just">
              <a:buNone/>
            </a:pPr>
            <a:endParaRPr lang="el-GR" dirty="0"/>
          </a:p>
          <a:p>
            <a:pPr algn="just"/>
            <a:r>
              <a:rPr lang="el-GR" dirty="0"/>
              <a:t>Τ</a:t>
            </a:r>
            <a:r>
              <a:rPr lang="el-GR" dirty="0" smtClean="0"/>
              <a:t>ο </a:t>
            </a:r>
            <a:r>
              <a:rPr lang="el-GR" b="1" dirty="0"/>
              <a:t>ψυχογενετικό πρότυπο</a:t>
            </a:r>
            <a:r>
              <a:rPr lang="el-GR" dirty="0"/>
              <a:t>, είναι αυτό που </a:t>
            </a:r>
            <a:r>
              <a:rPr lang="el-GR" dirty="0" smtClean="0"/>
              <a:t>υποστηρίζει </a:t>
            </a:r>
            <a:r>
              <a:rPr lang="el-GR" dirty="0"/>
              <a:t>ότι οι ψυχοπαθολογικές διαταραχές οφείλονται σε </a:t>
            </a:r>
            <a:r>
              <a:rPr lang="el-GR" dirty="0" err="1"/>
              <a:t>ενδοψυχικά</a:t>
            </a:r>
            <a:r>
              <a:rPr lang="el-GR" dirty="0"/>
              <a:t> αίτια. Η </a:t>
            </a:r>
            <a:r>
              <a:rPr lang="el-GR" dirty="0" err="1"/>
              <a:t>ψυχοδυναµική</a:t>
            </a:r>
            <a:r>
              <a:rPr lang="el-GR" dirty="0"/>
              <a:t> σχέση </a:t>
            </a:r>
            <a:r>
              <a:rPr lang="el-GR" dirty="0" err="1"/>
              <a:t>ενδοψυχικών</a:t>
            </a:r>
            <a:r>
              <a:rPr lang="el-GR" dirty="0"/>
              <a:t> στοιχείων και παραγόντων είναι αυτή που </a:t>
            </a:r>
            <a:r>
              <a:rPr lang="el-GR" dirty="0" err="1"/>
              <a:t>δηµιουργεί</a:t>
            </a:r>
            <a:r>
              <a:rPr lang="el-GR" dirty="0"/>
              <a:t> την ψυχική νόσο. </a:t>
            </a:r>
            <a:r>
              <a:rPr lang="el-GR" dirty="0" err="1"/>
              <a:t>Πρώιµες</a:t>
            </a:r>
            <a:r>
              <a:rPr lang="el-GR" dirty="0"/>
              <a:t> </a:t>
            </a:r>
            <a:r>
              <a:rPr lang="el-GR" dirty="0" err="1"/>
              <a:t>τραυµατικές</a:t>
            </a:r>
            <a:r>
              <a:rPr lang="el-GR" dirty="0"/>
              <a:t> </a:t>
            </a:r>
            <a:r>
              <a:rPr lang="el-GR" dirty="0" err="1"/>
              <a:t>εµπειρίες</a:t>
            </a:r>
            <a:r>
              <a:rPr lang="el-GR" dirty="0"/>
              <a:t>, κατά τη διάρκεια της ψυχοκινητικής ανάπτυξης, </a:t>
            </a:r>
            <a:r>
              <a:rPr lang="el-GR" dirty="0" err="1"/>
              <a:t>ανωµαλίες</a:t>
            </a:r>
            <a:r>
              <a:rPr lang="el-GR" dirty="0"/>
              <a:t> στη </a:t>
            </a:r>
            <a:r>
              <a:rPr lang="el-GR" dirty="0" err="1"/>
              <a:t>συναισθηµατική</a:t>
            </a:r>
            <a:r>
              <a:rPr lang="el-GR" dirty="0"/>
              <a:t> -σεξουαλική ανάπτυξη του </a:t>
            </a:r>
            <a:r>
              <a:rPr lang="el-GR" dirty="0" err="1"/>
              <a:t>ατόµου</a:t>
            </a:r>
            <a:r>
              <a:rPr lang="el-GR" dirty="0"/>
              <a:t>, ο τρόπος που βιώνει και η µ</a:t>
            </a:r>
            <a:r>
              <a:rPr lang="el-GR" dirty="0" err="1"/>
              <a:t>ορφή</a:t>
            </a:r>
            <a:r>
              <a:rPr lang="el-GR" dirty="0"/>
              <a:t> των </a:t>
            </a:r>
            <a:r>
              <a:rPr lang="el-GR" dirty="0" err="1"/>
              <a:t>ερεθισµάτων</a:t>
            </a:r>
            <a:r>
              <a:rPr lang="el-GR" dirty="0"/>
              <a:t> που δέχεται από το περιβάλλον είναι µ</a:t>
            </a:r>
            <a:r>
              <a:rPr lang="el-GR" dirty="0" err="1"/>
              <a:t>ερικά</a:t>
            </a:r>
            <a:r>
              <a:rPr lang="el-GR" dirty="0"/>
              <a:t> από αυτά τα </a:t>
            </a:r>
            <a:r>
              <a:rPr lang="el-GR" dirty="0" smtClean="0"/>
              <a:t>στοιχεία. </a:t>
            </a:r>
          </a:p>
          <a:p>
            <a:pPr algn="just">
              <a:buNone/>
            </a:pPr>
            <a:endParaRPr lang="el-GR" dirty="0"/>
          </a:p>
          <a:p>
            <a:pPr algn="just"/>
            <a:r>
              <a:rPr lang="el-GR" dirty="0" smtClean="0"/>
              <a:t>Το </a:t>
            </a:r>
            <a:r>
              <a:rPr lang="el-GR" b="1" dirty="0" err="1"/>
              <a:t>κοινωνιογενετικό</a:t>
            </a:r>
            <a:r>
              <a:rPr lang="el-GR" b="1" dirty="0"/>
              <a:t> πρότυπο</a:t>
            </a:r>
            <a:r>
              <a:rPr lang="el-GR" dirty="0"/>
              <a:t>, </a:t>
            </a:r>
            <a:r>
              <a:rPr lang="el-GR" dirty="0" err="1"/>
              <a:t>σύµφωνα</a:t>
            </a:r>
            <a:r>
              <a:rPr lang="el-GR" dirty="0"/>
              <a:t> µε το οποίο, η ψυχική ασθένεια οφείλεται σε περιβαλλοντολογικούς παράγοντες. Βασική </a:t>
            </a:r>
            <a:r>
              <a:rPr lang="el-GR" dirty="0" err="1"/>
              <a:t>δοµική</a:t>
            </a:r>
            <a:r>
              <a:rPr lang="el-GR" dirty="0"/>
              <a:t> υπόθεση του </a:t>
            </a:r>
            <a:r>
              <a:rPr lang="el-GR" dirty="0" err="1"/>
              <a:t>κοινωνιογενετικού</a:t>
            </a:r>
            <a:r>
              <a:rPr lang="el-GR" dirty="0"/>
              <a:t> προτύπου είναι </a:t>
            </a:r>
            <a:r>
              <a:rPr lang="el-GR" dirty="0" smtClean="0"/>
              <a:t>η </a:t>
            </a:r>
            <a:r>
              <a:rPr lang="el-GR" dirty="0"/>
              <a:t>θεώρηση του </a:t>
            </a:r>
            <a:r>
              <a:rPr lang="el-GR" dirty="0" err="1"/>
              <a:t>οργανισµού</a:t>
            </a:r>
            <a:r>
              <a:rPr lang="el-GR" dirty="0"/>
              <a:t> ως µ</a:t>
            </a:r>
            <a:r>
              <a:rPr lang="el-GR" dirty="0" err="1"/>
              <a:t>ιας</a:t>
            </a:r>
            <a:r>
              <a:rPr lang="el-GR" dirty="0"/>
              <a:t> </a:t>
            </a:r>
            <a:r>
              <a:rPr lang="el-GR" dirty="0" err="1"/>
              <a:t>κοινωνιο­ψυχοσωµατικής</a:t>
            </a:r>
            <a:r>
              <a:rPr lang="el-GR" dirty="0"/>
              <a:t> ενότητας, πού </a:t>
            </a:r>
            <a:r>
              <a:rPr lang="el-GR" dirty="0" err="1"/>
              <a:t>διαµορφώνεται</a:t>
            </a:r>
            <a:r>
              <a:rPr lang="el-GR" dirty="0"/>
              <a:t> κυρίως από το περιβάλλον. </a:t>
            </a:r>
          </a:p>
          <a:p>
            <a:pPr algn="just"/>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142852"/>
            <a:ext cx="8929718" cy="796908"/>
          </a:xfrm>
        </p:spPr>
        <p:txBody>
          <a:bodyPr>
            <a:noAutofit/>
          </a:bodyPr>
          <a:lstStyle/>
          <a:p>
            <a:r>
              <a:rPr lang="el-GR" sz="3200" dirty="0" smtClean="0"/>
              <a:t>Ερμηνευτικές θεωρίες των ψυχικών διαταραχών</a:t>
            </a:r>
            <a:endParaRPr lang="el-GR" sz="3200" dirty="0"/>
          </a:p>
        </p:txBody>
      </p:sp>
      <p:sp>
        <p:nvSpPr>
          <p:cNvPr id="3" name="2 - Θέση περιεχομένου"/>
          <p:cNvSpPr>
            <a:spLocks noGrp="1"/>
          </p:cNvSpPr>
          <p:nvPr>
            <p:ph idx="1"/>
          </p:nvPr>
        </p:nvSpPr>
        <p:spPr>
          <a:xfrm>
            <a:off x="214282" y="1071546"/>
            <a:ext cx="8643998" cy="5786454"/>
          </a:xfrm>
        </p:spPr>
        <p:txBody>
          <a:bodyPr>
            <a:noAutofit/>
          </a:bodyPr>
          <a:lstStyle/>
          <a:p>
            <a:pPr algn="just">
              <a:buNone/>
            </a:pPr>
            <a:r>
              <a:rPr lang="el-GR" sz="1550" dirty="0" smtClean="0"/>
              <a:t>	Το </a:t>
            </a:r>
            <a:r>
              <a:rPr lang="el-GR" sz="1550" dirty="0"/>
              <a:t>πλήθος των θεωρητικών </a:t>
            </a:r>
            <a:r>
              <a:rPr lang="el-GR" sz="1550" dirty="0" smtClean="0"/>
              <a:t>προσπαθειών </a:t>
            </a:r>
            <a:r>
              <a:rPr lang="el-GR" sz="1550" dirty="0"/>
              <a:t>προσέγγισης και ερμηνείας των ψυχικών διαταραχών θα μπορούσε να συμπτυχθεί σε τρεις μεγάλες κατηγορίες, με ιδιαίτερα χαρακτηριστικά για κάθε κατεύθυνση. </a:t>
            </a:r>
            <a:endParaRPr lang="el-GR" sz="1550" dirty="0" smtClean="0"/>
          </a:p>
          <a:p>
            <a:pPr algn="just">
              <a:buNone/>
            </a:pPr>
            <a:endParaRPr lang="el-GR" sz="1550" dirty="0"/>
          </a:p>
          <a:p>
            <a:pPr algn="just"/>
            <a:r>
              <a:rPr lang="el-GR" sz="1550" dirty="0" smtClean="0"/>
              <a:t>Α</a:t>
            </a:r>
            <a:r>
              <a:rPr lang="el-GR" sz="1550" dirty="0"/>
              <a:t>. Οι </a:t>
            </a:r>
            <a:r>
              <a:rPr lang="el-GR" sz="1550" b="1" dirty="0"/>
              <a:t>βιολογικές θεωρίες </a:t>
            </a:r>
            <a:r>
              <a:rPr lang="el-GR" sz="1550" dirty="0"/>
              <a:t>έχουν σαν κοινό στοιχείο την προσπάθεια ανακάλυψης βιολογικού υποστρώματος στην εμφάνιση ψυχολογικών διαταραχών. Παρόλο ότι μέχρι σήμερα έχουν τεκμηριωθεί διάφορες βιολογικές αλλαγές στο κεντρικό νευρικό σύστημα ασθενών με ψυχικές διαταραχές, οι αλλαγές αυτές δεν μπορούν να ενοχοποιηθούν απόλυτα αιτιολογικά για την εμφάνιση της </a:t>
            </a:r>
            <a:r>
              <a:rPr lang="el-GR" sz="1550" dirty="0" smtClean="0"/>
              <a:t>συγκεκριμένης, κατά </a:t>
            </a:r>
            <a:r>
              <a:rPr lang="el-GR" sz="1550" dirty="0"/>
              <a:t>περίπτωση, ψυχικής διαταραχής. </a:t>
            </a:r>
            <a:endParaRPr lang="el-GR" sz="1550" dirty="0" smtClean="0"/>
          </a:p>
          <a:p>
            <a:pPr algn="just"/>
            <a:endParaRPr lang="el-GR" sz="1000" dirty="0"/>
          </a:p>
          <a:p>
            <a:pPr algn="just"/>
            <a:r>
              <a:rPr lang="el-GR" sz="1550" dirty="0"/>
              <a:t>Β. Οι </a:t>
            </a:r>
            <a:r>
              <a:rPr lang="el-GR" sz="1550" b="1" dirty="0"/>
              <a:t>ψυχοδυναμικές θεωρίες </a:t>
            </a:r>
            <a:r>
              <a:rPr lang="el-GR" sz="1550" dirty="0"/>
              <a:t>έχουν σαν κοινό στοιχείο την προσπάθεια ερμηνείας της ψυχικής νόσου μέσα από </a:t>
            </a:r>
            <a:r>
              <a:rPr lang="el-GR" sz="1550" dirty="0" err="1"/>
              <a:t>ενδοψυχικές</a:t>
            </a:r>
            <a:r>
              <a:rPr lang="el-GR" sz="1550" dirty="0"/>
              <a:t> συγκρούσεις του ασθενή και λανθασμένη επεξεργασία των συγκρούσεων αυτών, με αποτέλεσμα το ψυχοπαθολογικό σύμπτωμα και την ψυχική διαταραχή. Στις ψυχοδυναμικές θεωρίες έχουν επικρατήσει αυτές της ψυχαναλυτικής και </a:t>
            </a:r>
            <a:r>
              <a:rPr lang="el-GR" sz="1550" dirty="0" err="1"/>
              <a:t>συμπεριφερολογικής</a:t>
            </a:r>
            <a:r>
              <a:rPr lang="el-GR" sz="1550" dirty="0"/>
              <a:t> κατεύθυνσης, με τις όποιες παραλλαγές ή διαφοροποιήσεις τους. </a:t>
            </a:r>
            <a:endParaRPr lang="el-GR" sz="1550" dirty="0" smtClean="0"/>
          </a:p>
          <a:p>
            <a:pPr algn="just">
              <a:buNone/>
            </a:pPr>
            <a:endParaRPr lang="el-GR" sz="1000" dirty="0"/>
          </a:p>
          <a:p>
            <a:pPr algn="just"/>
            <a:r>
              <a:rPr lang="el-GR" sz="1550" dirty="0"/>
              <a:t>Γ. Οι </a:t>
            </a:r>
            <a:r>
              <a:rPr lang="el-GR" sz="1550" b="1" dirty="0" smtClean="0"/>
              <a:t>κοινωνιολογικές </a:t>
            </a:r>
            <a:r>
              <a:rPr lang="el-GR" sz="1550" b="1" dirty="0"/>
              <a:t>θεωρίες </a:t>
            </a:r>
            <a:r>
              <a:rPr lang="el-GR" sz="1550" dirty="0"/>
              <a:t>εμφανίζουν πολλά κοινά στοιχεία με τις </a:t>
            </a:r>
            <a:r>
              <a:rPr lang="el-GR" sz="1550" dirty="0" err="1" smtClean="0"/>
              <a:t>συμπεριφερολογικές</a:t>
            </a:r>
            <a:r>
              <a:rPr lang="el-GR" sz="1550" dirty="0" smtClean="0"/>
              <a:t> </a:t>
            </a:r>
            <a:r>
              <a:rPr lang="el-GR" sz="1550" dirty="0"/>
              <a:t>αφού προσπαθούν να ερμηνεύσουν σε βάθος τις συσχετίσεις της ψυχικής διαταραχής, με τις διάφορες κοινωνικές, πολιτιστικές και οικονομικές παραμέτρους. Έτσι, σύμφωνα 'με αυτές, η ψυχική ασθένεια δεν έχει μόνο βιολογική υπόσταση, </a:t>
            </a:r>
            <a:r>
              <a:rPr lang="el-GR" sz="1550" dirty="0" smtClean="0"/>
              <a:t>ούτε </a:t>
            </a:r>
            <a:r>
              <a:rPr lang="el-GR" sz="1550" dirty="0"/>
              <a:t>καθορίζεται από την συγκεκριμένη χρονική περίοδο </a:t>
            </a:r>
            <a:r>
              <a:rPr lang="el-GR" sz="1550" dirty="0" smtClean="0"/>
              <a:t>ψυχοκινητικής ανάπτυξης </a:t>
            </a:r>
            <a:r>
              <a:rPr lang="el-GR" sz="1550" dirty="0"/>
              <a:t>του ατόμου (όπως </a:t>
            </a:r>
            <a:r>
              <a:rPr lang="el-GR" sz="1550" dirty="0" smtClean="0"/>
              <a:t> αντιπροσωπεύει η </a:t>
            </a:r>
            <a:r>
              <a:rPr lang="el-GR" sz="1550" dirty="0"/>
              <a:t>κλασσική ψυχανάλυση) αλλά </a:t>
            </a:r>
            <a:r>
              <a:rPr lang="el-GR" sz="1550" dirty="0" smtClean="0"/>
              <a:t>συνδέεται </a:t>
            </a:r>
            <a:r>
              <a:rPr lang="el-GR" sz="1550" dirty="0"/>
              <a:t>διαχρονικά με τις συγκεκριμένες ιστορικές, οικονομικές, και </a:t>
            </a:r>
            <a:r>
              <a:rPr lang="el-GR" sz="1550" dirty="0" err="1" smtClean="0"/>
              <a:t>κοινωνικο</a:t>
            </a:r>
            <a:r>
              <a:rPr lang="el-GR" sz="1550" dirty="0" smtClean="0"/>
              <a:t>-πολιτικές </a:t>
            </a:r>
            <a:r>
              <a:rPr lang="el-GR" sz="1550" dirty="0"/>
              <a:t>συνθήκες μέσα στις οποίες ζει και αναπτύσσεται το άτομο στο </a:t>
            </a:r>
            <a:r>
              <a:rPr lang="el-GR" sz="1550" dirty="0" smtClean="0"/>
              <a:t>συγκεκριμένο </a:t>
            </a:r>
            <a:r>
              <a:rPr lang="el-GR" sz="1550" dirty="0"/>
              <a:t>χώρο.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798496"/>
          </a:xfrm>
        </p:spPr>
        <p:txBody>
          <a:bodyPr>
            <a:normAutofit/>
          </a:bodyPr>
          <a:lstStyle/>
          <a:p>
            <a:r>
              <a:rPr lang="el-GR" sz="3200" dirty="0" smtClean="0"/>
              <a:t>Η ΣΥΜΠΕΡΙΦΟΡΑ ΤΟΥ ΑΝΘΡΩΠΟΥ</a:t>
            </a:r>
            <a:endParaRPr lang="el-GR" sz="3200" dirty="0"/>
          </a:p>
        </p:txBody>
      </p:sp>
      <p:sp>
        <p:nvSpPr>
          <p:cNvPr id="5" name="4 - Θέση περιεχομένου"/>
          <p:cNvSpPr>
            <a:spLocks noGrp="1"/>
          </p:cNvSpPr>
          <p:nvPr>
            <p:ph sz="quarter" idx="2"/>
          </p:nvPr>
        </p:nvSpPr>
        <p:spPr>
          <a:xfrm>
            <a:off x="457200" y="1357298"/>
            <a:ext cx="4186238" cy="4768865"/>
          </a:xfrm>
        </p:spPr>
        <p:txBody>
          <a:bodyPr>
            <a:normAutofit fontScale="70000" lnSpcReduction="20000"/>
          </a:bodyPr>
          <a:lstStyle/>
          <a:p>
            <a:pPr>
              <a:buNone/>
            </a:pPr>
            <a:r>
              <a:rPr lang="el-GR" b="1" dirty="0" smtClean="0"/>
              <a:t>Α. ΣΥΝΙΣΤΩΣΕΣ ΤΗΣ ΣΥΜΠΕΡΙΦΟΡΑΣ </a:t>
            </a:r>
          </a:p>
          <a:p>
            <a:pPr>
              <a:buNone/>
            </a:pPr>
            <a:r>
              <a:rPr lang="el-GR" dirty="0" smtClean="0"/>
              <a:t>       ( ΨΥΧΙΚΕΣ ΛΕΙΤΟΥΡΓΙΕΣ ) </a:t>
            </a:r>
          </a:p>
          <a:p>
            <a:endParaRPr lang="el-GR" dirty="0" smtClean="0"/>
          </a:p>
          <a:p>
            <a:r>
              <a:rPr lang="el-GR" dirty="0" smtClean="0"/>
              <a:t>Η ΣΥΝΕΙΔΗΣΗ </a:t>
            </a:r>
            <a:r>
              <a:rPr lang="el-GR" sz="2100" dirty="0" smtClean="0"/>
              <a:t>( το συνειδησιακό επίπεδο) </a:t>
            </a:r>
          </a:p>
          <a:p>
            <a:r>
              <a:rPr lang="el-GR" dirty="0" smtClean="0"/>
              <a:t>Η ΠΡΟΣΟΧΗ </a:t>
            </a:r>
          </a:p>
          <a:p>
            <a:r>
              <a:rPr lang="el-GR" dirty="0" smtClean="0"/>
              <a:t>Η ΑΝΤΙΛΗΨΗ </a:t>
            </a:r>
          </a:p>
          <a:p>
            <a:r>
              <a:rPr lang="el-GR" dirty="0" smtClean="0"/>
              <a:t>Η ΜΝΗΜΗ </a:t>
            </a:r>
          </a:p>
          <a:p>
            <a:r>
              <a:rPr lang="el-GR" dirty="0" smtClean="0"/>
              <a:t>Η ΣΚΕΨΗ </a:t>
            </a:r>
          </a:p>
          <a:p>
            <a:r>
              <a:rPr lang="el-GR" dirty="0" smtClean="0"/>
              <a:t>ΤΟ ΣΥΝΑΙΣΘΗΜΑ Η ΜΑΘΗΣΗ </a:t>
            </a:r>
          </a:p>
          <a:p>
            <a:r>
              <a:rPr lang="el-GR" dirty="0" smtClean="0"/>
              <a:t>Ο ΠΡΟΣΑΝΑΤΟΛΙΣΜΟΣ </a:t>
            </a:r>
          </a:p>
          <a:p>
            <a:r>
              <a:rPr lang="el-GR" dirty="0" smtClean="0"/>
              <a:t>Η ΝΟΗΜΟΣΥΝΗ  </a:t>
            </a:r>
          </a:p>
          <a:p>
            <a:endParaRPr lang="el-GR" dirty="0" smtClean="0"/>
          </a:p>
          <a:p>
            <a:pPr>
              <a:buNone/>
            </a:pPr>
            <a:r>
              <a:rPr lang="el-GR" b="1" dirty="0" smtClean="0"/>
              <a:t>Β. ΤΑ ΚΙΝΗΤΡΑ ΤΗΣ ΣΥΜΠΕΡΙΦΟΡΑΣ </a:t>
            </a:r>
          </a:p>
          <a:p>
            <a:pPr>
              <a:buNone/>
            </a:pPr>
            <a:r>
              <a:rPr lang="el-GR" dirty="0" smtClean="0"/>
              <a:t> </a:t>
            </a:r>
          </a:p>
          <a:p>
            <a:r>
              <a:rPr lang="el-GR" dirty="0" smtClean="0"/>
              <a:t>ΟΡΜΕΣ </a:t>
            </a:r>
          </a:p>
          <a:p>
            <a:r>
              <a:rPr lang="el-GR" dirty="0" smtClean="0"/>
              <a:t>ΕΝΣΤΙΚΤΑ</a:t>
            </a:r>
          </a:p>
          <a:p>
            <a:r>
              <a:rPr lang="el-GR" dirty="0" smtClean="0"/>
              <a:t>ΕΝΟΡΜΗΣΕΙΣ </a:t>
            </a:r>
          </a:p>
          <a:p>
            <a:r>
              <a:rPr lang="el-GR" dirty="0" smtClean="0"/>
              <a:t>ΑΝΑΓΚΕΣ </a:t>
            </a:r>
          </a:p>
          <a:p>
            <a:endParaRPr lang="el-GR" dirty="0" smtClean="0"/>
          </a:p>
          <a:p>
            <a:endParaRPr lang="el-GR" dirty="0"/>
          </a:p>
        </p:txBody>
      </p:sp>
      <p:sp>
        <p:nvSpPr>
          <p:cNvPr id="6" name="5 - Θέση περιεχομένου"/>
          <p:cNvSpPr>
            <a:spLocks noGrp="1"/>
          </p:cNvSpPr>
          <p:nvPr>
            <p:ph sz="quarter" idx="4"/>
          </p:nvPr>
        </p:nvSpPr>
        <p:spPr>
          <a:xfrm>
            <a:off x="4645025" y="1357298"/>
            <a:ext cx="4284693" cy="4768865"/>
          </a:xfrm>
        </p:spPr>
        <p:txBody>
          <a:bodyPr>
            <a:normAutofit/>
          </a:bodyPr>
          <a:lstStyle/>
          <a:p>
            <a:pPr>
              <a:buNone/>
            </a:pPr>
            <a:r>
              <a:rPr lang="el-GR" sz="1700" b="1" dirty="0" smtClean="0"/>
              <a:t>Γ. ΟΙ ΜΗΧΑΝΙΣΜΟΙ ΑΜΥΝΑΣ ΤΟΥ ΕΓΩ</a:t>
            </a:r>
          </a:p>
          <a:p>
            <a:pPr>
              <a:buNone/>
            </a:pPr>
            <a:endParaRPr lang="el-GR" sz="1700" dirty="0" smtClean="0"/>
          </a:p>
          <a:p>
            <a:r>
              <a:rPr lang="el-GR" sz="1700" dirty="0" smtClean="0"/>
              <a:t>Η ΑΠΩΘΗΣΗ Η ΑΡΝΗΣΗ </a:t>
            </a:r>
          </a:p>
          <a:p>
            <a:r>
              <a:rPr lang="el-GR" sz="1700" dirty="0" smtClean="0"/>
              <a:t>Η ΕΚΛΟΓΙΚΕΥΣΗ Η ΠΡΟΒΟΛΗ </a:t>
            </a:r>
          </a:p>
          <a:p>
            <a:r>
              <a:rPr lang="el-GR" sz="1700" dirty="0" smtClean="0"/>
              <a:t>Η ΕΝΔΟΒΟΛΗ </a:t>
            </a:r>
          </a:p>
          <a:p>
            <a:r>
              <a:rPr lang="el-GR" sz="1700" dirty="0" smtClean="0"/>
              <a:t>Η ΤΑΥΤΙΣΗ </a:t>
            </a:r>
          </a:p>
          <a:p>
            <a:r>
              <a:rPr lang="el-GR" sz="1700" dirty="0" smtClean="0"/>
              <a:t>Η ΥΠΕΡΑΝΑΠΛΗΡΩΣΗ </a:t>
            </a:r>
          </a:p>
          <a:p>
            <a:r>
              <a:rPr lang="el-GR" sz="1700" dirty="0" smtClean="0"/>
              <a:t>Η ΜΕΡΙΚΗ ΑΝΑΣΤΟΛΗ Ή ΤΡΟΠΟΠΟΙΗΣΗ </a:t>
            </a:r>
          </a:p>
          <a:p>
            <a:r>
              <a:rPr lang="el-GR" sz="1700" dirty="0" smtClean="0"/>
              <a:t>Η ΜΕΤΑΘΕΣΗ </a:t>
            </a:r>
          </a:p>
          <a:p>
            <a:r>
              <a:rPr lang="el-GR" sz="1700" dirty="0" smtClean="0"/>
              <a:t>Η ΣΩΜΑΤΙΚΗ ΜΕΤΑΤΡΟΠΗ </a:t>
            </a:r>
          </a:p>
          <a:p>
            <a:r>
              <a:rPr lang="el-GR" sz="1700" dirty="0" smtClean="0"/>
              <a:t>Η ΕΞΙΔΑΝΙΚΕΥΣΗ </a:t>
            </a:r>
          </a:p>
          <a:p>
            <a:r>
              <a:rPr lang="el-GR" sz="1700" dirty="0" smtClean="0"/>
              <a:t>Η ΔΙΑΝΟΗΤΙΚΟΠΟΙΗΣΗ </a:t>
            </a:r>
          </a:p>
          <a:p>
            <a:r>
              <a:rPr lang="el-GR" sz="1700" dirty="0" smtClean="0"/>
              <a:t>Η ΠΕΡΙΣΤΟΛΗ ΤΟΥ ΕΓΩ </a:t>
            </a:r>
          </a:p>
          <a:p>
            <a:r>
              <a:rPr lang="el-GR" sz="1700" dirty="0" smtClean="0"/>
              <a:t>Η ΠΑΛΙΝΔΡΟΜΗΣΗ </a:t>
            </a:r>
          </a:p>
          <a:p>
            <a:r>
              <a:rPr lang="el-GR" sz="1700" dirty="0" smtClean="0"/>
              <a:t>Η ΜΕΤΟΥΣΙΩΣΗ </a:t>
            </a:r>
          </a:p>
          <a:p>
            <a:endParaRPr lang="el-GR" sz="17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106</TotalTime>
  <Words>1870</Words>
  <Application>Microsoft Office PowerPoint</Application>
  <PresentationFormat>Προβολή στην οθόνη (4:3)</PresentationFormat>
  <Paragraphs>678</Paragraphs>
  <Slides>69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69</vt:i4>
      </vt:variant>
    </vt:vector>
  </HeadingPairs>
  <TitlesOfParts>
    <vt:vector size="70" baseType="lpstr">
      <vt:lpstr>Θέμα του Office</vt:lpstr>
      <vt:lpstr>ΠΑΡΟΥΣΙΑΣΗ ΜΑΘΗΜΑΤΩΝ ΨΥΧΙΑΤΡΙΚΗ </vt:lpstr>
      <vt:lpstr>Ψυχική Υγεία - Ψυχική Νόσος - Φυσιολογικότητα  (Ορισµός, κριτήρια, βασικές έννοιες)  (Ι)</vt:lpstr>
      <vt:lpstr>Ψυχική Υγεία - Ψυχική Νόσος - Φυσιολογικότητα  (Ορισµός, κριτήρια, βασικές έννοιες)  (ΙΙ)</vt:lpstr>
      <vt:lpstr>Ψυχική Υγεία - Ψυχική Νόσος - Φυσιολογικότητα  (Ορισµός, κριτήρια, βασικές έννοιες)  (ΙΙΙ)</vt:lpstr>
      <vt:lpstr>Διαφάνεια 5</vt:lpstr>
      <vt:lpstr>Διαφάνεια 6</vt:lpstr>
      <vt:lpstr>Μορφές προσέγγισης της ψυχικής νόσου</vt:lpstr>
      <vt:lpstr>Ερμηνευτικές θεωρίες των ψυχικών διαταραχών</vt:lpstr>
      <vt:lpstr>Η ΣΥΜΠΕΡΙΦΟΡΑ ΤΟΥ ΑΝΘΡΩΠΟΥ</vt:lpstr>
      <vt:lpstr>Ψυχιατρικές Διαταραχές</vt:lpstr>
      <vt:lpstr>Διαφάνεια 11</vt:lpstr>
      <vt:lpstr>ΝΑΡΚΙΣΣΙΣΤΙΚΟ ΣΤΑΔΙΟ </vt:lpstr>
      <vt:lpstr>ΟΡΙΑΚΟ ΣΤΑΔΙΟ </vt:lpstr>
      <vt:lpstr>ΨΥΧΑΝΑΓΚΑΣΤΙΚΟ – ΠΡΩΚΤΙΚΟ ΣΤΑΔΙΟ </vt:lpstr>
      <vt:lpstr>ΥΣΤΕΡΙΚΟ – ΟΙΔΙΠΟΔΕΙΟ ΣΤΑΔΙΟ </vt:lpstr>
      <vt:lpstr> ΨΥΧΩΣΕΙΣ  </vt:lpstr>
      <vt:lpstr>ΣΧΙΖΟΦΡΕΝΕΙΕΣ (Ι)</vt:lpstr>
      <vt:lpstr>ΣΧΙΖΟΦΡΕΝΕΙΕΣ (ΙΙ)</vt:lpstr>
      <vt:lpstr>ΣΧΙΖΟΦΡΕΝΕΙΕΣ (ΙΙΙ)</vt:lpstr>
      <vt:lpstr>ΨΥΧΩΣΙΚΗ ΣΥΓΚΡΟΥΣΗ</vt:lpstr>
      <vt:lpstr>  ΝΑΡΚΙΣΣΙΣΤΙΚΟ ΣΤΑΔΙΟ  </vt:lpstr>
      <vt:lpstr>ΚΛΙΝΙΚΕΣ ΜΟΡΦΕΣ ΣΧΙΖΟΦΡΕΝΕΙΑΣ (Ι)</vt:lpstr>
      <vt:lpstr>ΚΛΙΝΙΚΕΣ ΜΟΡΦΕΣ ΣΧΙΖΟΦΡΕΝΕΙΑΣ (ΙΙ)</vt:lpstr>
      <vt:lpstr>ΚΛΙΝΙΚΕΣ ΜΟΡΦΕΣ ΣΧΙΖΟΦΡΕΝΕΙΑΣ (ΙΙΙ)</vt:lpstr>
      <vt:lpstr>ΠΑΡΑΝΟΕΙΔΕΙΣ ΚΑΤΑΣΤΑΣΕΙΣ </vt:lpstr>
      <vt:lpstr>ΟΡΙΑΚΗ ΣΥΓΚΡΟΥΣΗ</vt:lpstr>
      <vt:lpstr>ΟΡΙΑΚΟ ΣΤΑΔΙΟ </vt:lpstr>
      <vt:lpstr>ΔΙΑΤΑΡΑΧΕΣ ΤΗΣ ΔΙΑΘΕΣΗΣ</vt:lpstr>
      <vt:lpstr>ΜΑΝΙΟΚΑΤΑΘΛΙΠΤΙΚΗ ΔΙΑΤΑΡΑΧΗ ΤΗΣ ΔΙΑΘΕΣΗΣ</vt:lpstr>
      <vt:lpstr>ΚΡΙΤΗΡΙΑ KRAEPELIN (1896)</vt:lpstr>
      <vt:lpstr>ΔΙΑΤΑΡΑΧΕΣ ΤΗΣ ΔΙΑΘΕΣΗΣ</vt:lpstr>
      <vt:lpstr>ΧΑΡΑΚΤΗΡΙΣΤΙΚΑ ΚΑΤΑΘΛΙΠΤΙΚΗΣ ΦΑΣΗΣ</vt:lpstr>
      <vt:lpstr>ΧΑΡΑΚΤΗΡΙΣΤΙΚΑ ΜΑΝΙΑΚΗΣ ΦΑΣΗΣ</vt:lpstr>
      <vt:lpstr>ΜΟΡΦΕΣ ΚΑΤΑΘΛΙΨΗΣ</vt:lpstr>
      <vt:lpstr>ΥΠΟΣΤΡΟΦΙΚΗ ΜΕΛΑΓΧΟΛΙΑ</vt:lpstr>
      <vt:lpstr>ΑΛΛΕΣ ΜΟΡΦΕΣ ΚΑΤΑΘΛΙΨΗΣ</vt:lpstr>
      <vt:lpstr>ΝΕΥΡΩΤΙΚΗ ΣΥΓΚΡΟΥΣΗ</vt:lpstr>
      <vt:lpstr>ΨΥΧΑΝΑΓΚΑΣΤΙΚΟ – ΠΡΩΚΤΙΚΟ ΣΤΑΔΙΟ </vt:lpstr>
      <vt:lpstr>ΥΣΤΕΡΙΚΟ – ΟΙΔΙΠΟΔΕΙΟ ΣΤΑΔΙΟ </vt:lpstr>
      <vt:lpstr>ΑΛΛΕΣ ΜΟΡΦΕΣ ΝΕΥΡΩΣΕΩΝ</vt:lpstr>
      <vt:lpstr>ΨΥΧΟΠΑΘΗΤΙΚΗ ΜΗ ΣΥΓΚΡΟΥΣΗ (Διαταραχές της Προσωπικότητας)</vt:lpstr>
      <vt:lpstr>Διαταραχες της προσωπικοτητας (Ι)</vt:lpstr>
      <vt:lpstr>Διαταραχες της προσωπικοτητας (ΙΙ)</vt:lpstr>
      <vt:lpstr>Διαταραχες της προσωπικοτητας (ΙΙΙ)</vt:lpstr>
      <vt:lpstr>Διαταραχες της προσωπικοτητας (ΙV)</vt:lpstr>
      <vt:lpstr>Διαταραχες της προσωπικοτητας (V)</vt:lpstr>
      <vt:lpstr>Διαταραχες της προσωπικοτητας (VI)</vt:lpstr>
      <vt:lpstr>Διαταραχες της προσωπικοτητας (VII)</vt:lpstr>
      <vt:lpstr>Διαταραχες της προσωπικοτητας (VIII)</vt:lpstr>
      <vt:lpstr>Διαταραχες της προσωπικοτητας </vt:lpstr>
      <vt:lpstr>ΟΡΓΑΝΙΚΑ ΨΥΧΟΣΥΝΔΡΟΜΑ</vt:lpstr>
      <vt:lpstr>ΨΥΧΟΣΩΜΑΤΙΚΕΣ ΑΣΘΕΝΕΙΕΣ ΚΑΙ  ΝΕΥΡΟΦΥΤΙΚΑ ΣΥΜΠΤΩΜΑΤΑ</vt:lpstr>
      <vt:lpstr>ΔΙΑΤΑΡΑΧΕΣ ΤΗΣ ΔΙΑΤΡΟΦΗΣ</vt:lpstr>
      <vt:lpstr>ΣΕΞΟΥΑΛΙΚΕΣ ΔΙΑΤΑΡΑΧΕΣ</vt:lpstr>
      <vt:lpstr>ΨΥΧΙΑΤΡΙΚΑ ΠΡΟΒΛΗΜΑΤΑ ΤΗΣ ΤΡΙΤΗΣ ΗΛΙΚΙΑΣ</vt:lpstr>
      <vt:lpstr>ΨΥΧΙΚΕΣ ΔΙΑΤΑΡΑΧΕΣ ΣΤΗΝ ΚΥΗΣΗ  ΚΑΙ ΤΗ ΛΟΧΕΙΑ</vt:lpstr>
      <vt:lpstr>ΚΑΤΑΧΡΗΣΗ ΟΥΣΙΩΝ (Ι)</vt:lpstr>
      <vt:lpstr>ΚΑΤΑΧΡΗΣΗ ΟΥΣΙΩΝ (ΙΙ)</vt:lpstr>
      <vt:lpstr>ΚΑΤΑΧΡΗΣΗ ΟΥΣΙΩΝ (ΙΙΙ) ΜΕ ΠΑΡΑΔΕΙΓΜΑ ΤΟ ΑΛΚΟΟΛ</vt:lpstr>
      <vt:lpstr> </vt:lpstr>
      <vt:lpstr>ΚΑΤΑΧΡΗΣΗ ΟΥΣΙΩΝ (V) ΜΕ ΠΑΡΑΔΕΙΓΜΑ ΤΟ ΑΛΚΟΟΛ</vt:lpstr>
      <vt:lpstr>ΚΑΤΑΧΡΗΣΗ ΟΥΣΙΩΝ (VI)</vt:lpstr>
      <vt:lpstr>ΨΥΧΟΛΟΓΙΑ ΤΩΝ ΑΣΘΕΝΩΝ – ΔΙΑΣΥΝΔΕΤΙΚΗ ΨΥΧΙΑΤΡΙΚΗ</vt:lpstr>
      <vt:lpstr>ΘΕΡΑΠΕΥΤΙΚΕΣ ΠΑΡΕΜΒΑΣΕΙΣ ΑΠΟΚΑΤΑΣΤΑΣΗΣ ΨΥΧΙΑΤΡΙΚΩΝ ΑΣΘΕΝΩΝ (Ι)</vt:lpstr>
      <vt:lpstr>ΘΕΡΑΠΕΥΤΙΚΕΣ ΠΑΡΕΜΒΑΣΕΙΣ ΑΠΟΚΑΤΑΣΤΑΣΗΣ ΨΥΧΙΑΤΡΙΚΩΝ ΑΣΘΕΝΩΝ (ΙΙ)</vt:lpstr>
      <vt:lpstr>ΕΝΔΙΑΜΕΣΕΣ ΔΟΜΕΣ – ΨΥΧΙΑΤΡΙΚΗ ΑΛΥΣΙΔΑ (Ι)</vt:lpstr>
      <vt:lpstr>ΕΝΔΙΑΜΕΣΕΣ ΔΟΜΕΣ – ΨΥΧΙΑΤΡΙΚΗ ΑΛΥΣΙΔΑ (ΙΙ)</vt:lpstr>
      <vt:lpstr>ΕΝΔΙΑΜΕΣΕΣ ΔΟΜΕΣ – ΨΥΧΙΑΤΡΙΚΗ ΑΛΥΣΙΔΑ (ΙΙΙ)</vt:lpstr>
      <vt:lpstr>Ο ΡΟΛΟΣ ΤΗΣ ΘΕΡΑΠΕΥΤΙΚΗ ΟΜΑΔΑΣ</vt:lpstr>
    </vt:vector>
  </TitlesOfParts>
  <Company>Info-Quest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1o Μάθημα</dc:title>
  <dc:creator>user59</dc:creator>
  <cp:lastModifiedBy>user59</cp:lastModifiedBy>
  <cp:revision>32</cp:revision>
  <dcterms:created xsi:type="dcterms:W3CDTF">2014-09-29T06:46:27Z</dcterms:created>
  <dcterms:modified xsi:type="dcterms:W3CDTF">2014-09-29T08:33:27Z</dcterms:modified>
</cp:coreProperties>
</file>