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4EDE6-92D8-4B33-B200-CEF56DF4DFDB}" type="datetimeFigureOut">
              <a:rPr lang="el-GR" smtClean="0"/>
              <a:t>8/11/2020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CA317-6380-4337-9604-729317E622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27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64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994D-949C-4080-9DFA-D33554F923AE}" type="datetime1">
              <a:rPr lang="el-GR" smtClean="0"/>
              <a:t>8/11/2020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958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496B-9CAA-48DB-967E-3682955BC8AC}" type="datetime1">
              <a:rPr lang="el-GR" smtClean="0"/>
              <a:t>8/11/2020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88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4DD6-435B-4BFC-9951-067D28B02169}" type="datetime1">
              <a:rPr lang="el-GR" smtClean="0"/>
              <a:t>8/11/2020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198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AE63D-42CB-4A88-8B3B-65BAEEEE3E36}" type="datetime1">
              <a:rPr lang="el-GR" smtClean="0"/>
              <a:t>8/11/2020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588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722E-7696-4EC4-A3C7-AF041613BED5}" type="datetime1">
              <a:rPr lang="el-GR" smtClean="0"/>
              <a:t>8/11/2020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968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642E-743F-487A-B0BE-C6DC131079B0}" type="datetime1">
              <a:rPr lang="el-GR" smtClean="0"/>
              <a:t>8/11/2020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925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6319-4347-4EB7-B912-128A9F163895}" type="datetime1">
              <a:rPr lang="el-GR" smtClean="0"/>
              <a:t>8/11/2020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83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18B0-164D-4B32-A978-4253954D8AC1}" type="datetime1">
              <a:rPr lang="el-GR" smtClean="0"/>
              <a:t>8/11/2020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855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A338A-4D59-4AE3-8206-1D2AEFF2B295}" type="datetime1">
              <a:rPr lang="el-GR" smtClean="0"/>
              <a:t>8/11/2020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438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BCA-F2EB-4C84-8536-25B6235A3CC5}" type="datetime1">
              <a:rPr lang="el-GR" smtClean="0"/>
              <a:t>8/11/2020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430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CAE5-DDAE-47F3-A537-2CAA544A8C91}" type="datetime1">
              <a:rPr lang="el-GR" smtClean="0"/>
              <a:t>8/11/2020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804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6039-AE76-4CFA-B7AC-6FE4C894CDBF}" type="datetime1">
              <a:rPr lang="el-GR" smtClean="0"/>
              <a:t>8/11/2020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5D88B-E962-4EC6-A8F7-C48BEB0AE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669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11.png"/><Relationship Id="rId18" Type="http://schemas.openxmlformats.org/officeDocument/2006/relationships/oleObject" Target="../embeddings/oleObject8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4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23" Type="http://schemas.openxmlformats.org/officeDocument/2006/relationships/image" Target="../media/image13.png"/><Relationship Id="rId10" Type="http://schemas.openxmlformats.org/officeDocument/2006/relationships/image" Target="../media/image5.wmf"/><Relationship Id="rId19" Type="http://schemas.openxmlformats.org/officeDocument/2006/relationships/image" Target="../media/image9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21.wmf"/><Relationship Id="rId18" Type="http://schemas.openxmlformats.org/officeDocument/2006/relationships/image" Target="../media/image31.png"/><Relationship Id="rId3" Type="http://schemas.openxmlformats.org/officeDocument/2006/relationships/image" Target="../media/image24.png"/><Relationship Id="rId21" Type="http://schemas.openxmlformats.org/officeDocument/2006/relationships/image" Target="../media/image32.png"/><Relationship Id="rId7" Type="http://schemas.openxmlformats.org/officeDocument/2006/relationships/image" Target="../media/image28.png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png"/><Relationship Id="rId11" Type="http://schemas.openxmlformats.org/officeDocument/2006/relationships/image" Target="../media/image20.wmf"/><Relationship Id="rId5" Type="http://schemas.openxmlformats.org/officeDocument/2006/relationships/image" Target="../media/image26.png"/><Relationship Id="rId15" Type="http://schemas.openxmlformats.org/officeDocument/2006/relationships/oleObject" Target="../embeddings/oleObject16.bin"/><Relationship Id="rId10" Type="http://schemas.openxmlformats.org/officeDocument/2006/relationships/oleObject" Target="../embeddings/oleObject14.bin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25.png"/><Relationship Id="rId9" Type="http://schemas.openxmlformats.org/officeDocument/2006/relationships/image" Target="../media/image19.wmf"/><Relationship Id="rId14" Type="http://schemas.openxmlformats.org/officeDocument/2006/relationships/image" Target="../media/image29.png"/><Relationship Id="rId22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61570" y="236855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 smtClean="0"/>
          </a:p>
          <a:p>
            <a:pPr algn="ctr"/>
            <a:r>
              <a:rPr lang="el-GR" altLang="el-GR" sz="2400" b="1" dirty="0" smtClean="0"/>
              <a:t>ΜΕΤΑΒΟΛΕΣ ΙΔΑΝΙΚΩΝ ΑΕΡΙΩΝ</a:t>
            </a:r>
            <a:endParaRPr lang="el-GR" altLang="el-GR" sz="2400" b="1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301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0880" y="6356350"/>
            <a:ext cx="502920" cy="365125"/>
          </a:xfrm>
        </p:spPr>
        <p:txBody>
          <a:bodyPr/>
          <a:lstStyle/>
          <a:p>
            <a:fld id="{A435D88B-E962-4EC6-A8F7-C48BEB0AE2E2}" type="slidenum">
              <a:rPr lang="el-GR" smtClean="0"/>
              <a:t>2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96452" y="342638"/>
            <a:ext cx="2762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α. </a:t>
            </a:r>
            <a:r>
              <a:rPr lang="el-GR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Πολυτροπική</a:t>
            </a: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μεταβολή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726337"/>
              </p:ext>
            </p:extLst>
          </p:nvPr>
        </p:nvGraphicFramePr>
        <p:xfrm>
          <a:off x="496452" y="1054608"/>
          <a:ext cx="2138208" cy="494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r:id="rId3" imgW="1155199" imgH="266584" progId="Equation.DSMT4">
                  <p:embed/>
                </p:oleObj>
              </mc:Choice>
              <mc:Fallback>
                <p:oleObj r:id="rId3" imgW="1155199" imgH="266584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52" y="1054608"/>
                        <a:ext cx="2138208" cy="4947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936225"/>
              </p:ext>
            </p:extLst>
          </p:nvPr>
        </p:nvGraphicFramePr>
        <p:xfrm>
          <a:off x="496452" y="1656957"/>
          <a:ext cx="1695433" cy="47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r:id="rId5" imgW="1129810" imgH="317362" progId="Equation.DSMT4">
                  <p:embed/>
                </p:oleObj>
              </mc:Choice>
              <mc:Fallback>
                <p:oleObj r:id="rId5" imgW="1129810" imgH="31736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52" y="1656957"/>
                        <a:ext cx="1695433" cy="470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127726"/>
              </p:ext>
            </p:extLst>
          </p:nvPr>
        </p:nvGraphicFramePr>
        <p:xfrm>
          <a:off x="496452" y="2165037"/>
          <a:ext cx="1219024" cy="1320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r:id="rId7" imgW="914400" imgH="990600" progId="Equation.DSMT4">
                  <p:embed/>
                </p:oleObj>
              </mc:Choice>
              <mc:Fallback>
                <p:oleObj r:id="rId7" imgW="914400" imgH="990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52" y="2165037"/>
                        <a:ext cx="1219024" cy="13206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436356"/>
              </p:ext>
            </p:extLst>
          </p:nvPr>
        </p:nvGraphicFramePr>
        <p:xfrm>
          <a:off x="452283" y="3485646"/>
          <a:ext cx="1200740" cy="844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r:id="rId9" imgW="774364" imgH="545863" progId="Equation.DSMT4">
                  <p:embed/>
                </p:oleObj>
              </mc:Choice>
              <mc:Fallback>
                <p:oleObj r:id="rId9" imgW="774364" imgH="54586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283" y="3485646"/>
                        <a:ext cx="1200740" cy="8449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345477"/>
              </p:ext>
            </p:extLst>
          </p:nvPr>
        </p:nvGraphicFramePr>
        <p:xfrm>
          <a:off x="4553517" y="1083123"/>
          <a:ext cx="2030553" cy="767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r:id="rId11" imgW="1206500" imgH="457200" progId="Equation.DSMT4">
                  <p:embed/>
                </p:oleObj>
              </mc:Choice>
              <mc:Fallback>
                <p:oleObj r:id="rId11" imgW="120650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3517" y="1083123"/>
                        <a:ext cx="2030553" cy="7674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448660" y="1145541"/>
            <a:ext cx="3905140" cy="642618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endCxn id="18" idx="1"/>
          </p:cNvCxnSpPr>
          <p:nvPr/>
        </p:nvCxnSpPr>
        <p:spPr>
          <a:xfrm>
            <a:off x="6680200" y="1466849"/>
            <a:ext cx="7684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714650"/>
              </p:ext>
            </p:extLst>
          </p:nvPr>
        </p:nvGraphicFramePr>
        <p:xfrm>
          <a:off x="5829300" y="2187720"/>
          <a:ext cx="4711700" cy="627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r:id="rId14" imgW="3644900" imgH="482600" progId="Equation.DSMT4">
                  <p:embed/>
                </p:oleObj>
              </mc:Choice>
              <mc:Fallback>
                <p:oleObj r:id="rId14" imgW="3644900" imgH="482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300" y="2187720"/>
                        <a:ext cx="4711700" cy="6274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068924"/>
              </p:ext>
            </p:extLst>
          </p:nvPr>
        </p:nvGraphicFramePr>
        <p:xfrm>
          <a:off x="5002330" y="3026482"/>
          <a:ext cx="2722483" cy="1019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r:id="rId16" imgW="1701800" imgH="635000" progId="Equation.DSMT4">
                  <p:embed/>
                </p:oleObj>
              </mc:Choice>
              <mc:Fallback>
                <p:oleObj r:id="rId16" imgW="1701800" imgH="6350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2330" y="3026482"/>
                        <a:ext cx="2722483" cy="10190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163927"/>
              </p:ext>
            </p:extLst>
          </p:nvPr>
        </p:nvGraphicFramePr>
        <p:xfrm>
          <a:off x="8610600" y="2952087"/>
          <a:ext cx="2634282" cy="1133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r:id="rId18" imgW="1701800" imgH="736600" progId="Equation.DSMT4">
                  <p:embed/>
                </p:oleObj>
              </mc:Choice>
              <mc:Fallback>
                <p:oleObj r:id="rId18" imgW="1701800" imgH="736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0600" y="2952087"/>
                        <a:ext cx="2634282" cy="11331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216766"/>
              </p:ext>
            </p:extLst>
          </p:nvPr>
        </p:nvGraphicFramePr>
        <p:xfrm>
          <a:off x="7448660" y="5033790"/>
          <a:ext cx="1581761" cy="454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r:id="rId20" imgW="825500" imgH="241300" progId="Equation.DSMT4">
                  <p:embed/>
                </p:oleObj>
              </mc:Choice>
              <mc:Fallback>
                <p:oleObj r:id="rId20" imgW="825500" imgH="2413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8660" y="5033790"/>
                        <a:ext cx="1581761" cy="4545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59645" y="2560310"/>
            <a:ext cx="44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(1)</a:t>
            </a:r>
            <a:endParaRPr lang="el-GR" dirty="0"/>
          </a:p>
        </p:txBody>
      </p:sp>
      <p:sp>
        <p:nvSpPr>
          <p:cNvPr id="3" name="Rectangle 2"/>
          <p:cNvSpPr/>
          <p:nvPr/>
        </p:nvSpPr>
        <p:spPr>
          <a:xfrm>
            <a:off x="1616441" y="3767072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(2)</a:t>
            </a:r>
            <a:endParaRPr lang="el-GR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85582" y="4391515"/>
            <a:ext cx="1774828" cy="109680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309119" y="4440569"/>
            <a:ext cx="1899128" cy="106692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61769" y="5549223"/>
            <a:ext cx="1838574" cy="944404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1448288" y="1316736"/>
            <a:ext cx="475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(6)</a:t>
            </a:r>
            <a:endParaRPr lang="el-GR" dirty="0"/>
          </a:p>
        </p:txBody>
      </p:sp>
      <p:sp>
        <p:nvSpPr>
          <p:cNvPr id="34" name="TextBox 33"/>
          <p:cNvSpPr txBox="1"/>
          <p:nvPr/>
        </p:nvSpPr>
        <p:spPr>
          <a:xfrm>
            <a:off x="10850880" y="2279904"/>
            <a:ext cx="502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(7)</a:t>
            </a:r>
            <a:endParaRPr lang="el-GR" dirty="0"/>
          </a:p>
        </p:txBody>
      </p:sp>
      <p:sp>
        <p:nvSpPr>
          <p:cNvPr id="35" name="TextBox 34"/>
          <p:cNvSpPr txBox="1"/>
          <p:nvPr/>
        </p:nvSpPr>
        <p:spPr>
          <a:xfrm>
            <a:off x="7815072" y="3340608"/>
            <a:ext cx="451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(8)</a:t>
            </a:r>
            <a:endParaRPr lang="el-GR" dirty="0"/>
          </a:p>
        </p:txBody>
      </p:sp>
      <p:sp>
        <p:nvSpPr>
          <p:cNvPr id="36" name="TextBox 35"/>
          <p:cNvSpPr txBox="1"/>
          <p:nvPr/>
        </p:nvSpPr>
        <p:spPr>
          <a:xfrm>
            <a:off x="11244882" y="3230880"/>
            <a:ext cx="45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(9)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156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88B-E962-4EC6-A8F7-C48BEB0AE2E2}" type="slidenum">
              <a:rPr lang="el-GR" smtClean="0"/>
              <a:t>3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76725" y="272534"/>
            <a:ext cx="1510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Arial Black" panose="020B0A04020102020204" pitchFamily="34" charset="0"/>
                <a:ea typeface="Times New Roman" panose="02020603050405020304" pitchFamily="18" charset="0"/>
              </a:rPr>
              <a:t>Θερμότητα</a:t>
            </a:r>
            <a:endParaRPr lang="el-GR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663489"/>
              </p:ext>
            </p:extLst>
          </p:nvPr>
        </p:nvGraphicFramePr>
        <p:xfrm>
          <a:off x="9090818" y="1088958"/>
          <a:ext cx="2579688" cy="506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r:id="rId3" imgW="1548728" imgH="304668" progId="Equation.DSMT4">
                  <p:embed/>
                </p:oleObj>
              </mc:Choice>
              <mc:Fallback>
                <p:oleObj r:id="rId3" imgW="1548728" imgH="304668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0818" y="1088958"/>
                        <a:ext cx="2579688" cy="5064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0805" y="914400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μονάδα συστήματος</a:t>
            </a:r>
            <a:endParaRPr lang="el-GR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00805" y="1283732"/>
            <a:ext cx="2552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79380" y="1018592"/>
            <a:ext cx="250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σύνολο συστήματος</a:t>
            </a:r>
            <a:endParaRPr lang="el-GR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479380" y="1387924"/>
            <a:ext cx="25995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968168"/>
              </p:ext>
            </p:extLst>
          </p:nvPr>
        </p:nvGraphicFramePr>
        <p:xfrm>
          <a:off x="2653505" y="2312775"/>
          <a:ext cx="2755335" cy="700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r:id="rId5" imgW="1688367" imgH="431613" progId="Equation.DSMT4">
                  <p:embed/>
                </p:oleObj>
              </mc:Choice>
              <mc:Fallback>
                <p:oleObj r:id="rId5" imgW="1688367" imgH="4316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3505" y="2312775"/>
                        <a:ext cx="2755335" cy="7005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922084"/>
              </p:ext>
            </p:extLst>
          </p:nvPr>
        </p:nvGraphicFramePr>
        <p:xfrm>
          <a:off x="9013496" y="2283915"/>
          <a:ext cx="2734331" cy="596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r:id="rId7" imgW="1790700" imgH="393700" progId="Equation.DSMT4">
                  <p:embed/>
                </p:oleObj>
              </mc:Choice>
              <mc:Fallback>
                <p:oleObj r:id="rId7" imgW="1790700" imgH="3937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3496" y="2283915"/>
                        <a:ext cx="2734331" cy="5963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6794500" y="4530755"/>
            <a:ext cx="26613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ΠΙΝΑΚΑ 3 / ΜΕΡΟΣ 8</a:t>
            </a:r>
            <a:r>
              <a:rPr lang="el-GR" b="1" i="1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ο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l-GR" dirty="0"/>
          </a:p>
        </p:txBody>
      </p:sp>
      <p:sp>
        <p:nvSpPr>
          <p:cNvPr id="23" name="TextBox 22"/>
          <p:cNvSpPr txBox="1"/>
          <p:nvPr/>
        </p:nvSpPr>
        <p:spPr>
          <a:xfrm>
            <a:off x="1866900" y="4499977"/>
            <a:ext cx="3894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Τιμές του εκθέτη </a:t>
            </a:r>
            <a:r>
              <a:rPr lang="el-GR" sz="2000" i="1" dirty="0" smtClean="0"/>
              <a:t>γ </a:t>
            </a:r>
            <a:r>
              <a:rPr lang="el-GR" sz="2000" dirty="0" smtClean="0"/>
              <a:t>της </a:t>
            </a:r>
            <a:r>
              <a:rPr lang="el-GR" sz="2000" dirty="0" err="1" smtClean="0"/>
              <a:t>αδιαβατικής</a:t>
            </a:r>
            <a:endParaRPr lang="el-GR" sz="2000" dirty="0"/>
          </a:p>
        </p:txBody>
      </p:sp>
      <p:cxnSp>
        <p:nvCxnSpPr>
          <p:cNvPr id="25" name="Straight Arrow Connector 24"/>
          <p:cNvCxnSpPr>
            <a:endCxn id="22" idx="1"/>
          </p:cNvCxnSpPr>
          <p:nvPr/>
        </p:nvCxnSpPr>
        <p:spPr>
          <a:xfrm>
            <a:off x="5575300" y="4715421"/>
            <a:ext cx="1219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63043" y="933792"/>
            <a:ext cx="257175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2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37900" y="6356350"/>
            <a:ext cx="215900" cy="365125"/>
          </a:xfrm>
        </p:spPr>
        <p:txBody>
          <a:bodyPr/>
          <a:lstStyle/>
          <a:p>
            <a:fld id="{A435D88B-E962-4EC6-A8F7-C48BEB0AE2E2}" type="slidenum">
              <a:rPr lang="el-GR" smtClean="0"/>
              <a:t>4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10222" y="221734"/>
            <a:ext cx="5250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u="sng" dirty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ΕΙΔΙΚΕΣ ΠΕΡΙΠΤΩΣΕΙΣ ΠΟΛΥΤΡΟΠΙΚΗΣ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410222" y="1136134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Arial Black" panose="020B0A04020102020204" pitchFamily="34" charset="0"/>
                <a:ea typeface="Times New Roman" panose="02020603050405020304" pitchFamily="18" charset="0"/>
              </a:rPr>
              <a:t>1. ΙΣΟΘΕΡΜΗ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04073" y="1136134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Arial Black" panose="020B0A04020102020204" pitchFamily="34" charset="0"/>
                <a:ea typeface="Times New Roman" panose="02020603050405020304" pitchFamily="18" charset="0"/>
              </a:rPr>
              <a:t>2. ΙΣΟΧΩΡΗ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30257" y="1136134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Arial Black" panose="020B0A04020102020204" pitchFamily="34" charset="0"/>
                <a:ea typeface="Times New Roman" panose="02020603050405020304" pitchFamily="18" charset="0"/>
              </a:rPr>
              <a:t>3. ΙΣΟΒΑΡΗΣ 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61107" y="1136134"/>
            <a:ext cx="2121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Arial Black" panose="020B0A04020102020204" pitchFamily="34" charset="0"/>
                <a:ea typeface="Times New Roman" panose="02020603050405020304" pitchFamily="18" charset="0"/>
              </a:rPr>
              <a:t>4. ΑΔΙΑΒΑΤΙΚΗ</a:t>
            </a:r>
            <a:endParaRPr lang="el-GR" b="1" i="1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0" y="2177638"/>
            <a:ext cx="2321854" cy="2031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70" y="2224087"/>
            <a:ext cx="2140707" cy="211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337" y="2258664"/>
            <a:ext cx="2170742" cy="2065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6136" y="2271238"/>
            <a:ext cx="324802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2584704" y="1243584"/>
            <a:ext cx="0" cy="5279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976326" y="1054790"/>
            <a:ext cx="0" cy="5484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861107" y="1011936"/>
            <a:ext cx="0" cy="551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0973" y="4769670"/>
            <a:ext cx="2014956" cy="692641"/>
          </a:xfrm>
          <a:prstGeom prst="rect">
            <a:avLst/>
          </a:prstGeom>
        </p:spPr>
      </p:pic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724226"/>
              </p:ext>
            </p:extLst>
          </p:nvPr>
        </p:nvGraphicFramePr>
        <p:xfrm>
          <a:off x="128764" y="5969000"/>
          <a:ext cx="2365825" cy="604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r:id="rId8" imgW="1676400" imgH="431800" progId="Equation.DSMT4">
                  <p:embed/>
                </p:oleObj>
              </mc:Choice>
              <mc:Fallback>
                <p:oleObj r:id="rId8" imgW="1676400" imgH="431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64" y="5969000"/>
                        <a:ext cx="2365825" cy="6048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5558" y="4496397"/>
            <a:ext cx="1032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Έργο</a:t>
            </a:r>
            <a:endParaRPr lang="el-GR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4060" y="5586968"/>
            <a:ext cx="1329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Θερμότητα</a:t>
            </a:r>
            <a:endParaRPr lang="el-GR" b="1" dirty="0"/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000573"/>
              </p:ext>
            </p:extLst>
          </p:nvPr>
        </p:nvGraphicFramePr>
        <p:xfrm>
          <a:off x="2792267" y="4767167"/>
          <a:ext cx="1892003" cy="756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r:id="rId10" imgW="1143000" imgH="457200" progId="Equation.DSMT4">
                  <p:embed/>
                </p:oleObj>
              </mc:Choice>
              <mc:Fallback>
                <p:oleObj r:id="rId10" imgW="11430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267" y="4767167"/>
                        <a:ext cx="1892003" cy="7568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019516"/>
              </p:ext>
            </p:extLst>
          </p:nvPr>
        </p:nvGraphicFramePr>
        <p:xfrm>
          <a:off x="2909486" y="6127479"/>
          <a:ext cx="1610574" cy="457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r:id="rId12" imgW="901309" imgH="253890" progId="Equation.DSMT4">
                  <p:embed/>
                </p:oleObj>
              </mc:Choice>
              <mc:Fallback>
                <p:oleObj r:id="rId12" imgW="901309" imgH="25389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486" y="6127479"/>
                        <a:ext cx="1610574" cy="4577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2674820" y="4411012"/>
            <a:ext cx="647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Έργο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652679" y="5602028"/>
            <a:ext cx="125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Θερμότητα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30486" y="4887589"/>
            <a:ext cx="2377078" cy="515955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5100452" y="4339902"/>
            <a:ext cx="647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Έργο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030877" y="5602028"/>
            <a:ext cx="125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Θερμότητα</a:t>
            </a:r>
          </a:p>
        </p:txBody>
      </p:sp>
      <p:sp>
        <p:nvSpPr>
          <p:cNvPr id="34" name="Rectangle 2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849488"/>
              </p:ext>
            </p:extLst>
          </p:nvPr>
        </p:nvGraphicFramePr>
        <p:xfrm>
          <a:off x="5059077" y="6205133"/>
          <a:ext cx="2719279" cy="35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r:id="rId15" imgW="1968500" imgH="254000" progId="Equation.DSMT4">
                  <p:embed/>
                </p:oleObj>
              </mc:Choice>
              <mc:Fallback>
                <p:oleObj r:id="rId15" imgW="1968500" imgH="2540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077" y="6205133"/>
                        <a:ext cx="2719279" cy="354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2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5177" y="1583689"/>
            <a:ext cx="2446086" cy="63325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897608" y="1757439"/>
            <a:ext cx="1059060" cy="217615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5294424" y="1690848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p</a:t>
            </a:r>
            <a:r>
              <a:rPr lang="el-GR" b="1" dirty="0">
                <a:latin typeface="Times New Roman" panose="02020603050405020304" pitchFamily="18" charset="0"/>
                <a:ea typeface="SimSun" panose="02010600030101010101" pitchFamily="2" charset="-122"/>
              </a:rPr>
              <a:t> = σταθερό</a:t>
            </a:r>
            <a:endParaRPr lang="el-GR" dirty="0"/>
          </a:p>
        </p:txBody>
      </p:sp>
      <p:sp>
        <p:nvSpPr>
          <p:cNvPr id="41" name="Rectangle 2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749022"/>
              </p:ext>
            </p:extLst>
          </p:nvPr>
        </p:nvGraphicFramePr>
        <p:xfrm>
          <a:off x="8192029" y="1770180"/>
          <a:ext cx="592929" cy="317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r:id="rId19" imgW="406048" imgH="215713" progId="Equation.DSMT4">
                  <p:embed/>
                </p:oleObj>
              </mc:Choice>
              <mc:Fallback>
                <p:oleObj r:id="rId19" imgW="406048" imgH="215713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2029" y="1770180"/>
                        <a:ext cx="592929" cy="3171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" name="Picture 4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938663" y="1614866"/>
            <a:ext cx="1562316" cy="352287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8784958" y="5092700"/>
            <a:ext cx="29498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σχέσεις της </a:t>
            </a:r>
            <a:r>
              <a:rPr lang="el-GR" dirty="0" err="1" smtClean="0"/>
              <a:t>αδιαβατικής</a:t>
            </a:r>
            <a:r>
              <a:rPr lang="el-GR" dirty="0" smtClean="0"/>
              <a:t> είναι αυτές της </a:t>
            </a:r>
            <a:r>
              <a:rPr lang="el-GR" dirty="0" err="1" smtClean="0"/>
              <a:t>πολυτροπικής</a:t>
            </a:r>
            <a:r>
              <a:rPr lang="el-GR" dirty="0" smtClean="0"/>
              <a:t>, με </a:t>
            </a:r>
            <a:r>
              <a:rPr lang="el-GR" sz="2000" b="1" i="1" dirty="0" smtClean="0"/>
              <a:t>γ</a:t>
            </a:r>
            <a:r>
              <a:rPr lang="el-GR" dirty="0" smtClean="0"/>
              <a:t> στη θέση του </a:t>
            </a:r>
            <a:r>
              <a:rPr lang="en-US" b="1" i="1" dirty="0" smtClean="0"/>
              <a:t>k</a:t>
            </a:r>
            <a:endParaRPr lang="el-GR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729310" y="6325654"/>
                <a:ext cx="838115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9310" y="6325654"/>
                <a:ext cx="838115" cy="289182"/>
              </a:xfrm>
              <a:prstGeom prst="rect">
                <a:avLst/>
              </a:prstGeom>
              <a:blipFill rotWithShape="0">
                <a:blip r:embed="rId22"/>
                <a:stretch>
                  <a:fillRect l="-6569" r="-6569" b="-2340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7045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105</Words>
  <Application>Microsoft Office PowerPoint</Application>
  <PresentationFormat>Widescreen</PresentationFormat>
  <Paragraphs>43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Equation.DSMT4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12</cp:revision>
  <dcterms:created xsi:type="dcterms:W3CDTF">2020-10-18T19:47:30Z</dcterms:created>
  <dcterms:modified xsi:type="dcterms:W3CDTF">2020-11-08T09:26:07Z</dcterms:modified>
</cp:coreProperties>
</file>