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5" r:id="rId3"/>
    <p:sldId id="260" r:id="rId4"/>
    <p:sldId id="261" r:id="rId5"/>
    <p:sldId id="262" r:id="rId6"/>
    <p:sldId id="263" r:id="rId7"/>
    <p:sldId id="264" r:id="rId8"/>
    <p:sldId id="266" r:id="rId9"/>
    <p:sldId id="306" r:id="rId10"/>
    <p:sldId id="267" r:id="rId11"/>
    <p:sldId id="307" r:id="rId12"/>
    <p:sldId id="268" r:id="rId13"/>
    <p:sldId id="269" r:id="rId14"/>
    <p:sldId id="270" r:id="rId15"/>
    <p:sldId id="308" r:id="rId16"/>
    <p:sldId id="271" r:id="rId17"/>
    <p:sldId id="273" r:id="rId18"/>
    <p:sldId id="276" r:id="rId19"/>
    <p:sldId id="278" r:id="rId20"/>
    <p:sldId id="283" r:id="rId21"/>
    <p:sldId id="309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52400" y="113719"/>
            <a:ext cx="8839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el-G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Μονιμοποίηση με χρήση Φούρνου </a:t>
            </a: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Μικροκυμάτων</a:t>
            </a:r>
            <a:endParaRPr lang="en-GB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lnSpc>
                <a:spcPct val="150000"/>
              </a:lnSpc>
              <a:defRPr/>
            </a:pPr>
            <a:endParaRPr lang="en-GB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Εφαρμόζεται για οπτικό και ηλεκτρονικό μικροσκόπιο</a:t>
            </a:r>
          </a:p>
          <a:p>
            <a:pPr>
              <a:lnSpc>
                <a:spcPct val="150000"/>
              </a:lnSpc>
              <a:defRPr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Εφαρμόζεται σε υλικά τύπου Α και Β (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βιοπτικά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υλικά, τομές από λεμφαδένες κλπ) </a:t>
            </a:r>
          </a:p>
          <a:p>
            <a:pPr>
              <a:lnSpc>
                <a:spcPct val="150000"/>
              </a:lnSpc>
              <a:defRPr/>
            </a:pP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μονιμοποίηση επιτυγχάνεται με:</a:t>
            </a:r>
          </a:p>
          <a:p>
            <a:pPr>
              <a:lnSpc>
                <a:spcPct val="150000"/>
              </a:lnSpc>
              <a:defRPr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α) την θερμότητα που δημιουργείται </a:t>
            </a:r>
          </a:p>
          <a:p>
            <a:pPr>
              <a:lnSpc>
                <a:spcPct val="150000"/>
              </a:lnSpc>
              <a:defRPr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β) την ενέργεια που δημιουργείται μέσα στον θάλαμο.</a:t>
            </a:r>
          </a:p>
          <a:p>
            <a:pPr>
              <a:lnSpc>
                <a:spcPct val="150000"/>
              </a:lnSpc>
              <a:defRPr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θερμοκρασία και το ηλεκτρομαγνητικό πεδίο που δημιουργείται μέσα στον θάλαμο, επηρεάζουν αυξητικά την κινητική των μοριακών και χημικών αντιδράσεων. </a:t>
            </a:r>
          </a:p>
          <a:p>
            <a:pPr>
              <a:lnSpc>
                <a:spcPct val="150000"/>
              </a:lnSpc>
              <a:defRPr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Ιδανική θερμοκρασία προτείνεται η κάτω των 60°C στα 450W για 3-40 λεπτά.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Ορθογώνιο"/>
          <p:cNvSpPr>
            <a:spLocks noChangeArrowheads="1"/>
          </p:cNvSpPr>
          <p:nvPr/>
        </p:nvSpPr>
        <p:spPr bwMode="auto">
          <a:xfrm>
            <a:off x="190500" y="76200"/>
            <a:ext cx="8763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Αφαλάτωση του ιστού- </a:t>
            </a:r>
            <a:r>
              <a:rPr lang="el-GR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Aπασβεστοποίηση</a:t>
            </a: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l-GR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Decalcification</a:t>
            </a: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 µ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υρµηκικό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οξύ (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formic acid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σε συγκέντρωση 10% είναι το πλέον διαδεδομένο στην κατηγορία των μετρίου οξύτητας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αφαλατωτικά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διαλύματα.  Μπορεί να χρησιμοποιηθεί σαν υδατικό διάλυμα ή σε συνδυασμό με φορμόλη ή ρυθμιστικό διάλυμα. Το </a:t>
            </a:r>
            <a:r>
              <a:rPr lang="en-GB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trichloracetic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acid (</a:t>
            </a:r>
            <a:r>
              <a:rPr lang="en-GB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TCA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ανήκει επίσης στην κατηγορία αυτή. </a:t>
            </a:r>
          </a:p>
          <a:p>
            <a:pPr>
              <a:lnSpc>
                <a:spcPct val="150000"/>
              </a:lnSpc>
            </a:pP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 διάλυμα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EDTA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ανήκει στην κατηγορία των διαλυμάτων με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χηλικούς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παράγοντες.  Λειτουργεί δεσμεύοντας τα ιόντα ασβεστίου 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απο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την επιφάνεια του οστού και μειώνοντας συγχρόνως το μέγεθος του ιστού. Για τον λόγο αυτό δεν 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προκαλεί αλλοιώσεις στον ιστό, αλλά έχει 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χαµηλή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ταχύτητα διαπερατότητας και υψηλό κόστος σε µ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εγάλες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ποσότητες.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Χρησιμοποιείται σε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pH7.0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Η διαπερατότητα είναι συνάρτηση του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260648"/>
            <a:ext cx="867645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Αφαλάτωση του ιστού- </a:t>
            </a:r>
            <a:r>
              <a:rPr lang="el-G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Aπασβεστοποίηση</a:t>
            </a: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l-G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Decalcification</a:t>
            </a: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l-GR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Τεχνικά </a:t>
            </a:r>
            <a:r>
              <a:rPr lang="en-GB" u="sng" dirty="0" smtClean="0">
                <a:latin typeface="Forte" pitchFamily="66" charset="0"/>
                <a:ea typeface="Verdana" pitchFamily="34" charset="0"/>
                <a:cs typeface="Verdana" pitchFamily="34" charset="0"/>
              </a:rPr>
              <a:t>tips</a:t>
            </a:r>
            <a:endParaRPr lang="el-GR" u="sng" dirty="0" smtClean="0">
              <a:latin typeface="Forte" pitchFamily="66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Προσοχή στον χρόνο τερματισμού της αφαλάτωσης (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end-point test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Μετά την αφαλάτωση ακολουθεί πολύ καλό ξέπλυμα του ιστού με νερό βρύσης για την απομάκρυνση του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αφαλατωτικού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αφαλάτωση επηρεάζεται από την θερμοκρασία και την συγκέντρωση του αφαλατωτή.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Σκληρά υλικά (δόντια, νύχια κλπ) εκτός από την αφαλάτωση επεξεργάζονται με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10% Potassium hydroxide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για λίγες ώρες.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παρουσία ασβεστίου σε κύβους παραφίνης εμποδίζει την λήψη τομών. Στην περίπτωση αυτή ο κύβος παραφίνης αφήνεται με την επιφάνεια προς κοπή κάτω μέσα σε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τρυβλίο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με όξινο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αφαλατωτικό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για 60 λεπτά (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Surface decalcification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- Ορθογώνιο"/>
          <p:cNvSpPr>
            <a:spLocks noChangeArrowheads="1"/>
          </p:cNvSpPr>
          <p:nvPr/>
        </p:nvSpPr>
        <p:spPr bwMode="auto">
          <a:xfrm>
            <a:off x="214313" y="214313"/>
            <a:ext cx="864393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0">
              <a:tabLst>
                <a:tab pos="0" algn="l"/>
                <a:tab pos="34925" algn="l"/>
              </a:tabLst>
            </a:pPr>
            <a:r>
              <a:rPr lang="el-G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Επεξεργασία του ιστού</a:t>
            </a:r>
          </a:p>
          <a:p>
            <a:pPr defTabSz="0">
              <a:tabLst>
                <a:tab pos="0" algn="l"/>
                <a:tab pos="34925" algn="l"/>
              </a:tabLst>
            </a:pPr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0">
              <a:tabLst>
                <a:tab pos="0" algn="l"/>
                <a:tab pos="34925" algn="l"/>
              </a:tabLst>
            </a:pP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Για να µ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πορέσουµε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να 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πάρουµε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µια λεπτή 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τοµή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µε τη χρήση µ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ικροτόµου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οι ιστοί θα πρέπει µ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ετά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τη µ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ονιµοποίηση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να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διαποτιστούν 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µε µια ουσία που θα δώσει µια σταθερή συνοχή, απαραίτητη για το 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κόψιµο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defTabSz="0">
              <a:tabLst>
                <a:tab pos="0" algn="l"/>
                <a:tab pos="34925" algn="l"/>
              </a:tabLst>
            </a:pPr>
            <a:endParaRPr lang="el-G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0">
              <a:tabLst>
                <a:tab pos="0" algn="l"/>
                <a:tab pos="34925" algn="l"/>
              </a:tabLst>
            </a:pP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Αυτό επιτυγχάνεται συνήθως µε τον 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εµποτισµό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του ιστού σε παραφίνη, αλλά και σε άλλες ουσίες όπως ζελατίνη, κυτταρίνη,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ή 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άλλα πλαστικά υλικά. </a:t>
            </a:r>
          </a:p>
          <a:p>
            <a:pPr defTabSz="0">
              <a:tabLst>
                <a:tab pos="0" algn="l"/>
                <a:tab pos="34925" algn="l"/>
              </a:tabLst>
            </a:pPr>
            <a:endParaRPr lang="el-G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0">
              <a:tabLst>
                <a:tab pos="0" algn="l"/>
                <a:tab pos="34925" algn="l"/>
              </a:tabLst>
            </a:pP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Οι 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εµποτισµένοι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στην παραφίνη ιστοί µ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πορούν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να κοπούν σε πάχος 3 – 10 µ (συνήθως 3 – 5 µ) και στη συνέχεια να παρατηρηθούν σε οπτικό µ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ικροσκόπιο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defTabSz="0">
              <a:tabLst>
                <a:tab pos="0" algn="l"/>
                <a:tab pos="34925" algn="l"/>
              </a:tabLst>
            </a:pPr>
            <a:endParaRPr lang="el-G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0">
              <a:tabLst>
                <a:tab pos="0" algn="l"/>
                <a:tab pos="34925" algn="l"/>
              </a:tabLst>
            </a:pP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Ρητίνες του 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epoxy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τύπου (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Epon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ή 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Araldite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χρησιµοποιούνται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συνήθως για το ηλεκτρονικό µ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ικροσκόπιο</a:t>
            </a:r>
            <a:endParaRPr lang="el-G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- Ορθογώνιο"/>
          <p:cNvSpPr>
            <a:spLocks noChangeArrowheads="1"/>
          </p:cNvSpPr>
          <p:nvPr/>
        </p:nvSpPr>
        <p:spPr bwMode="auto">
          <a:xfrm>
            <a:off x="178594" y="152400"/>
            <a:ext cx="878681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0" eaLnBrk="0" hangingPunct="0">
              <a:lnSpc>
                <a:spcPct val="150000"/>
              </a:lnSpc>
              <a:tabLst>
                <a:tab pos="0" algn="l"/>
                <a:tab pos="34925" algn="l"/>
              </a:tabLst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Επεξεργασία του ιστού</a:t>
            </a:r>
          </a:p>
          <a:p>
            <a:pPr defTabSz="0" eaLnBrk="0" hangingPunct="0">
              <a:lnSpc>
                <a:spcPct val="150000"/>
              </a:lnSpc>
              <a:tabLst>
                <a:tab pos="0" algn="l"/>
                <a:tab pos="34925" algn="l"/>
              </a:tabLst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επεξεργασία 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του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ιστού περιλαμβάνει τα εξής στάδια:</a:t>
            </a:r>
          </a:p>
          <a:p>
            <a:pPr defTabSz="0" eaLnBrk="0" hangingPunct="0">
              <a:lnSpc>
                <a:spcPct val="150000"/>
              </a:lnSpc>
              <a:tabLst>
                <a:tab pos="0" algn="l"/>
                <a:tab pos="34925" algn="l"/>
              </a:tabLst>
            </a:pPr>
            <a:r>
              <a:rPr lang="el-GR" sz="2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αφυδάτωση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του ιστού</a:t>
            </a:r>
          </a:p>
          <a:p>
            <a:pPr defTabSz="0" eaLnBrk="0" hangingPunct="0">
              <a:lnSpc>
                <a:spcPct val="150000"/>
              </a:lnSpc>
              <a:tabLst>
                <a:tab pos="0" algn="l"/>
                <a:tab pos="34925" algn="l"/>
              </a:tabLst>
            </a:pPr>
            <a:r>
              <a:rPr lang="el-GR" sz="2000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Διαύγαση</a:t>
            </a:r>
            <a:r>
              <a:rPr lang="el-GR" sz="2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του ιστού</a:t>
            </a:r>
          </a:p>
          <a:p>
            <a:pPr defTabSz="0" eaLnBrk="0" hangingPunct="0">
              <a:lnSpc>
                <a:spcPct val="150000"/>
              </a:lnSpc>
              <a:tabLst>
                <a:tab pos="0" algn="l"/>
                <a:tab pos="34925" algn="l"/>
              </a:tabLst>
            </a:pPr>
            <a:r>
              <a:rPr lang="el-GR" sz="2000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Παραφινοποίηση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defTabSz="0" eaLnBrk="0" hangingPunct="0">
              <a:lnSpc>
                <a:spcPct val="150000"/>
              </a:lnSpc>
              <a:tabLst>
                <a:tab pos="0" algn="l"/>
                <a:tab pos="34925" algn="l"/>
              </a:tabLst>
            </a:pPr>
            <a:endParaRPr lang="el-GR" sz="20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0" eaLnBrk="0" hangingPunct="0">
              <a:lnSpc>
                <a:spcPct val="150000"/>
              </a:lnSpc>
              <a:tabLst>
                <a:tab pos="0" algn="l"/>
                <a:tab pos="34925" algn="l"/>
              </a:tabLst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Αφυδάτωση του ιστού</a:t>
            </a:r>
          </a:p>
          <a:p>
            <a:pPr defTabSz="0" eaLnBrk="0" hangingPunct="0">
              <a:lnSpc>
                <a:spcPct val="150000"/>
              </a:lnSpc>
              <a:tabLst>
                <a:tab pos="0" algn="l"/>
                <a:tab pos="34925" algn="l"/>
              </a:tabLst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υγρή παραφίνη είναι υδροφοβική,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γιαυτό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πρέπει να αφαιρεθεί το νερό από τον µ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ονιµοποιηµένο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ιστό. Η διαδικασία αυτή επιτυγχάνεται εμβαπτίζοντας τον ιστό σε σειρά αλκοολών με βαθμιαία αύξηση της συγκέντρωσης. (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συνήθως από 70% µ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έχρι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100%).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Ορθογώνιο"/>
          <p:cNvSpPr>
            <a:spLocks noChangeArrowheads="1"/>
          </p:cNvSpPr>
          <p:nvPr/>
        </p:nvSpPr>
        <p:spPr bwMode="auto">
          <a:xfrm>
            <a:off x="234156" y="304800"/>
            <a:ext cx="867568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0" eaLnBrk="0" hangingPunct="0">
              <a:lnSpc>
                <a:spcPct val="150000"/>
              </a:lnSpc>
              <a:tabLst>
                <a:tab pos="0" algn="l"/>
                <a:tab pos="34925" algn="l"/>
              </a:tabLst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Επεξεργασία του ιστού</a:t>
            </a:r>
          </a:p>
          <a:p>
            <a:pPr algn="ctr" defTabSz="0" eaLnBrk="0" hangingPunct="0">
              <a:lnSpc>
                <a:spcPct val="150000"/>
              </a:lnSpc>
              <a:tabLst>
                <a:tab pos="0" algn="l"/>
                <a:tab pos="34925" algn="l"/>
              </a:tabLst>
            </a:pP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0" eaLnBrk="0" hangingPunct="0">
              <a:lnSpc>
                <a:spcPct val="150000"/>
              </a:lnSpc>
              <a:tabLst>
                <a:tab pos="0" algn="l"/>
                <a:tab pos="34925" algn="l"/>
              </a:tabLst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τυπική διαδικασία αφυδάτωσης του ιστού περιλαμβάνει</a:t>
            </a:r>
          </a:p>
          <a:p>
            <a:pPr defTabSz="0" eaLnBrk="0" hangingPunct="0">
              <a:lnSpc>
                <a:spcPct val="150000"/>
              </a:lnSpc>
              <a:tabLst>
                <a:tab pos="0" algn="l"/>
                <a:tab pos="34925" algn="l"/>
              </a:tabLst>
            </a:pP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42913"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0% ethanol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30-60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</a:t>
            </a:r>
          </a:p>
          <a:p>
            <a:pPr marL="442913"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80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% ethanol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30-60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</a:t>
            </a:r>
          </a:p>
          <a:p>
            <a:pPr marL="442913"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95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% ethanol 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 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30-60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</a:t>
            </a:r>
          </a:p>
          <a:p>
            <a:pPr marL="442913"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95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% ethanol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30-60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</a:t>
            </a:r>
          </a:p>
          <a:p>
            <a:pPr marL="442913"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100% ethanol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30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-60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</a:t>
            </a:r>
          </a:p>
          <a:p>
            <a:pPr marL="442913"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100% ethanol   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30-60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</a:t>
            </a: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25760" y="44624"/>
            <a:ext cx="8892480" cy="6684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0" eaLnBrk="0" hangingPunct="0">
              <a:lnSpc>
                <a:spcPct val="150000"/>
              </a:lnSpc>
              <a:tabLst>
                <a:tab pos="0" algn="l"/>
                <a:tab pos="34925" algn="l"/>
              </a:tabLst>
            </a:pP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Επεξεργασία του ιστού</a:t>
            </a:r>
          </a:p>
          <a:p>
            <a:pPr>
              <a:lnSpc>
                <a:spcPct val="150000"/>
              </a:lnSpc>
            </a:pPr>
            <a:r>
              <a:rPr lang="el-G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Διαύγαση</a:t>
            </a: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του ιστού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Στο τέλος της αφυδάτωσης ο ιστός δεν περιέχει νερό αλλά η αιθανόλη και η παραφίνη δεν είναι αμιγή υλικά.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Γιαυτό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ο ιστός εμβαπτίζεται σε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διαυγαστικό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παράγοντα. Στην ρουτίνα χρησιμοποιείται η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ξυλόλη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Η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ξυλόλη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προσδίδει σκληρότητα στον ιστό, διαλύει το λίπος, οπτικά ο ιστός γίνεται διαφανείς και για αυτό το λόγο η φάση αυτή καλείται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διαύγαση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ή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καθάρισµα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τυπική διαδικασία περιλαμβάνει </a:t>
            </a:r>
          </a:p>
          <a:p>
            <a:pPr marL="354013" indent="-88900">
              <a:lnSpc>
                <a:spcPct val="150000"/>
              </a:lnSpc>
            </a:pP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Ξυλόλη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100%  45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</a:t>
            </a:r>
            <a:endParaRPr lang="el-G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4013" indent="-88900">
              <a:lnSpc>
                <a:spcPct val="150000"/>
              </a:lnSpc>
            </a:pP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Ξυλόλη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100%  45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1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endParaRPr lang="el-G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el-G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Άλλα διαλυτικά είναι τα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toluene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(έχει πολύ καλή δράση, αλλά είναι 3 φορές πιο ακριβό από τη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ξυλόλη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methyl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salicylate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(έχει ευχάριστη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οσµή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αλλά υψηλό κόστος),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limolene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(πτητικό λάδι που βρίσκεται στη φλούδα των εσπεριδοειδών) και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Clearite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Ορθογώνιο"/>
          <p:cNvSpPr>
            <a:spLocks noChangeArrowheads="1"/>
          </p:cNvSpPr>
          <p:nvPr/>
        </p:nvSpPr>
        <p:spPr bwMode="auto">
          <a:xfrm>
            <a:off x="89756" y="44624"/>
            <a:ext cx="896448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0" eaLnBrk="0" hangingPunct="0">
              <a:lnSpc>
                <a:spcPct val="150000"/>
              </a:lnSpc>
              <a:tabLst>
                <a:tab pos="0" algn="l"/>
                <a:tab pos="34925" algn="l"/>
              </a:tabLst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Επεξεργασία του ιστού</a:t>
            </a:r>
          </a:p>
          <a:p>
            <a:pPr defTabSz="0" eaLnBrk="0" hangingPunct="0">
              <a:lnSpc>
                <a:spcPct val="150000"/>
              </a:lnSpc>
              <a:tabLst>
                <a:tab pos="0" algn="l"/>
                <a:tab pos="34925" algn="l"/>
              </a:tabLst>
            </a:pPr>
            <a:r>
              <a:rPr lang="el-GR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Παραφινοποίηση</a:t>
            </a: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του ιστού</a:t>
            </a:r>
          </a:p>
          <a:p>
            <a:pPr defTabSz="0" eaLnBrk="0" hangingPunct="0">
              <a:lnSpc>
                <a:spcPct val="150000"/>
              </a:lnSpc>
              <a:tabLst>
                <a:tab pos="0" algn="l"/>
                <a:tab pos="34925" algn="l"/>
              </a:tabLst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Μετά την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διαύγαση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ο ιστός είναι έτοιμος να διαποτιστεί από παραφίνη. Η τυπική παραφίνη στην θερμοκρασία των 58 - 60 °C είναι σε υγρή μορφή και μπορεί να διαποτίσει τον ιστό. Σε θερμοκρασία μικρότερη των 50 °C στερεοποιείται και σκληραίνει. </a:t>
            </a:r>
          </a:p>
          <a:p>
            <a:pPr defTabSz="0" eaLnBrk="0" hangingPunct="0">
              <a:lnSpc>
                <a:spcPct val="150000"/>
              </a:lnSpc>
              <a:tabLst>
                <a:tab pos="0" algn="l"/>
                <a:tab pos="34925" algn="l"/>
              </a:tabLst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τυπική παραφίνη περιέχει πλαστικοποιητές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όπως είναι το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styrene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ή το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polyethylene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που επιτρέπουν την λήψη πολύ λεπτών τομών. </a:t>
            </a:r>
          </a:p>
          <a:p>
            <a:pPr defTabSz="0" eaLnBrk="0" hangingPunct="0">
              <a:lnSpc>
                <a:spcPct val="150000"/>
              </a:lnSpc>
              <a:tabLst>
                <a:tab pos="0" algn="l"/>
                <a:tab pos="34925" algn="l"/>
              </a:tabLst>
            </a:pP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0" eaLnBrk="0" hangingPunct="0">
              <a:lnSpc>
                <a:spcPct val="150000"/>
              </a:lnSpc>
              <a:tabLst>
                <a:tab pos="0" algn="l"/>
                <a:tab pos="34925" algn="l"/>
              </a:tabLst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τυπική διαδικασία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παραφινοποίησης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περιλαμβάνει </a:t>
            </a:r>
          </a:p>
          <a:p>
            <a:pPr marL="442913"/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Παραφίνη  45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στους 60 °C</a:t>
            </a: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42913"/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Παραφίνη  60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24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στους 60 °C</a:t>
            </a:r>
          </a:p>
          <a:p>
            <a:pPr marL="442913"/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Εναλλακτικά της παραφίνης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χρησιµοποιούνται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διάφορα πλαστικά, όπως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methyl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methacrylate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glycol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methacrylate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araldite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και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epon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57312"/>
            <a:ext cx="367240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11 - Ομάδα"/>
          <p:cNvGrpSpPr/>
          <p:nvPr/>
        </p:nvGrpSpPr>
        <p:grpSpPr>
          <a:xfrm>
            <a:off x="4540497" y="1700808"/>
            <a:ext cx="4207967" cy="1872208"/>
            <a:chOff x="4000500" y="666750"/>
            <a:chExt cx="5072063" cy="1813952"/>
          </a:xfrm>
        </p:grpSpPr>
        <p:sp>
          <p:nvSpPr>
            <p:cNvPr id="16387" name="2 - TextBox"/>
            <p:cNvSpPr txBox="1">
              <a:spLocks noChangeArrowheads="1"/>
            </p:cNvSpPr>
            <p:nvPr/>
          </p:nvSpPr>
          <p:spPr bwMode="auto">
            <a:xfrm>
              <a:off x="5286374" y="666750"/>
              <a:ext cx="30050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2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Μονιμοποίηση</a:t>
              </a:r>
            </a:p>
          </p:txBody>
        </p:sp>
        <p:sp>
          <p:nvSpPr>
            <p:cNvPr id="4" name="3 - Δεξιό βέλος"/>
            <p:cNvSpPr/>
            <p:nvPr/>
          </p:nvSpPr>
          <p:spPr>
            <a:xfrm>
              <a:off x="4286250" y="785813"/>
              <a:ext cx="857250" cy="285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5" name="4 - Βέλος προς τα κάτω"/>
            <p:cNvSpPr/>
            <p:nvPr/>
          </p:nvSpPr>
          <p:spPr>
            <a:xfrm>
              <a:off x="6616946" y="1214438"/>
              <a:ext cx="285751" cy="5000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16390" name="5 - TextBox"/>
            <p:cNvSpPr txBox="1">
              <a:spLocks noChangeArrowheads="1"/>
            </p:cNvSpPr>
            <p:nvPr/>
          </p:nvSpPr>
          <p:spPr bwMode="auto">
            <a:xfrm>
              <a:off x="4000500" y="1772816"/>
              <a:ext cx="50720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2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Επιλογή θέσεων με </a:t>
              </a:r>
              <a:r>
                <a:rPr lang="el-GR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και/ή </a:t>
              </a:r>
              <a:r>
                <a:rPr lang="el-GR" sz="2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χωρίς βλάβη</a:t>
              </a:r>
            </a:p>
          </p:txBody>
        </p:sp>
      </p:grpSp>
      <p:sp>
        <p:nvSpPr>
          <p:cNvPr id="16393" name="Picture 4"/>
          <p:cNvSpPr>
            <a:spLocks noChangeAspect="1" noChangeArrowheads="1"/>
          </p:cNvSpPr>
          <p:nvPr/>
        </p:nvSpPr>
        <p:spPr bwMode="auto">
          <a:xfrm>
            <a:off x="-2971800" y="3714750"/>
            <a:ext cx="6705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3" name="12 - Ομάδα"/>
          <p:cNvGrpSpPr/>
          <p:nvPr/>
        </p:nvGrpSpPr>
        <p:grpSpPr>
          <a:xfrm>
            <a:off x="88776" y="3709481"/>
            <a:ext cx="4267200" cy="1015663"/>
            <a:chOff x="228600" y="3327053"/>
            <a:chExt cx="4267200" cy="1015663"/>
          </a:xfrm>
        </p:grpSpPr>
        <p:sp>
          <p:nvSpPr>
            <p:cNvPr id="8" name="7 - Αριστερό βέλος"/>
            <p:cNvSpPr/>
            <p:nvPr/>
          </p:nvSpPr>
          <p:spPr>
            <a:xfrm>
              <a:off x="3709987" y="3840956"/>
              <a:ext cx="785813" cy="35718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16394" name="8 - TextBox"/>
            <p:cNvSpPr txBox="1">
              <a:spLocks noChangeArrowheads="1"/>
            </p:cNvSpPr>
            <p:nvPr/>
          </p:nvSpPr>
          <p:spPr bwMode="auto">
            <a:xfrm>
              <a:off x="228600" y="3327053"/>
              <a:ext cx="3472913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2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Επεξεργασία</a:t>
              </a:r>
            </a:p>
            <a:p>
              <a:pPr algn="ctr"/>
              <a:r>
                <a:rPr lang="el-GR" sz="2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Εμπότιση του ιστού σε Παραφίνη</a:t>
              </a:r>
            </a:p>
          </p:txBody>
        </p:sp>
      </p:grpSp>
      <p:pic>
        <p:nvPicPr>
          <p:cNvPr id="16396" name="Picture 12" descr="http://usercontent2.hubimg.com/6787781_f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84612"/>
            <a:ext cx="4419600" cy="2552700"/>
          </a:xfrm>
          <a:prstGeom prst="rect">
            <a:avLst/>
          </a:prstGeom>
          <a:noFill/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82151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- Ορθογώνιο"/>
          <p:cNvSpPr/>
          <p:nvPr/>
        </p:nvSpPr>
        <p:spPr>
          <a:xfrm>
            <a:off x="757381" y="188640"/>
            <a:ext cx="7404591" cy="491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0" eaLnBrk="0" hangingPunct="0">
              <a:lnSpc>
                <a:spcPct val="150000"/>
              </a:lnSpc>
              <a:tabLst>
                <a:tab pos="0" algn="l"/>
                <a:tab pos="34925" algn="l"/>
              </a:tabLst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Σχηματική παράσταση της ιστολογικής διαδικασίας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TextBox"/>
          <p:cNvSpPr txBox="1">
            <a:spLocks noChangeArrowheads="1"/>
          </p:cNvSpPr>
          <p:nvPr/>
        </p:nvSpPr>
        <p:spPr bwMode="auto">
          <a:xfrm>
            <a:off x="179512" y="410468"/>
            <a:ext cx="511256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Επεξεργασία του ιστού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διαδικασία της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έγκλησης 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του ιστού σε παραφίνη μπορεί να γίνει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manual 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ή σε ειδικό μηχάνημα την 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Ιστοκινέτα</a:t>
            </a:r>
            <a:endParaRPr lang="el-G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73" y="3501008"/>
            <a:ext cx="3684587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4581"/>
            <a:ext cx="4194175" cy="60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4000500"/>
            <a:ext cx="3595688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4357688"/>
            <a:ext cx="3595687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428625"/>
            <a:ext cx="4257675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188640"/>
            <a:ext cx="87129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Μονιμοποίηση με χρήση Φούρνου Μικροκυμάτων</a:t>
            </a:r>
            <a:endParaRPr lang="en-GB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defRPr/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Δύο διαφορετικοί τρόποι χρήσης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Με ισοτονικό διάλυμα  “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microwave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fixation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ή “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microwave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stabilization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”. Χωρίς την χρησιμοποίηση χημικών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Σε ισοτονικό διάλυμα Φορμόλης ή άλλου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μονιμοποιητικού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διαλύματος ‘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microwave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assisted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fixation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”. </a:t>
            </a:r>
          </a:p>
          <a:p>
            <a:pPr>
              <a:lnSpc>
                <a:spcPct val="150000"/>
              </a:lnSpc>
              <a:defRPr/>
            </a:pP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Πλεονεκτήματα:</a:t>
            </a:r>
          </a:p>
          <a:p>
            <a:pPr>
              <a:lnSpc>
                <a:spcPct val="150000"/>
              </a:lnSpc>
              <a:defRPr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Μειώνει το χρόνο της ιστολογικής επεξεργασίας.</a:t>
            </a:r>
          </a:p>
          <a:p>
            <a:pPr>
              <a:lnSpc>
                <a:spcPct val="150000"/>
              </a:lnSpc>
              <a:defRPr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Δίνει πολύ καλή μορφολογία, ανταπόκριση στις ιστοχημικές και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ανοσοιστοχημικές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τεχνικές.</a:t>
            </a:r>
            <a:endParaRPr lang="el-G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79512" y="116632"/>
            <a:ext cx="87849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Επεξεργασία του ιστού</a:t>
            </a:r>
          </a:p>
          <a:p>
            <a:pPr>
              <a:lnSpc>
                <a:spcPct val="150000"/>
              </a:lnSpc>
            </a:pPr>
            <a:r>
              <a:rPr lang="el-GR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Τεχνικά </a:t>
            </a:r>
            <a:r>
              <a:rPr lang="en-GB" u="sng" dirty="0" smtClean="0">
                <a:latin typeface="Forte" pitchFamily="66" charset="0"/>
                <a:ea typeface="Verdana" pitchFamily="34" charset="0"/>
                <a:cs typeface="Verdana" pitchFamily="34" charset="0"/>
              </a:rPr>
              <a:t>tips</a:t>
            </a:r>
            <a:endParaRPr lang="el-GR" u="sng" dirty="0" smtClean="0">
              <a:latin typeface="Forte" pitchFamily="66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 χρόνος παραμονής σε κάθε διάλυμα είναι  σημαντικός, να βασίζεται στο είδος και το μέγεθος του ιστού. Αποφύγετε μεγάλους χρόνους σε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βιοπτικά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υλικά (εικόνα) </a:t>
            </a:r>
            <a:endParaRPr lang="el-G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15952"/>
            <a:ext cx="4787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4932040" y="3037016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Ενδοσκοπική βιοψία. Κατά την διάρκεια της επεξεργασίας η παραμονή στα διαλύματα για μεγάλο χρονικό διάστημα έκανε τον ιστό εύθραυστο. Σαν αποτέλεσμα εμφανίζονται μικρές ρωγμές σε όλη την επιφάνεια του ιστού. 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188640"/>
            <a:ext cx="86409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Επεξεργασία του ιστού</a:t>
            </a:r>
          </a:p>
          <a:p>
            <a:pPr>
              <a:lnSpc>
                <a:spcPct val="150000"/>
              </a:lnSpc>
            </a:pPr>
            <a:r>
              <a:rPr lang="el-GR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Τεχνικά </a:t>
            </a:r>
            <a:r>
              <a:rPr lang="en-GB" u="sng" dirty="0" smtClean="0">
                <a:latin typeface="Forte" pitchFamily="66" charset="0"/>
                <a:ea typeface="Verdana" pitchFamily="34" charset="0"/>
                <a:cs typeface="Verdana" pitchFamily="34" charset="0"/>
              </a:rPr>
              <a:t>tips</a:t>
            </a:r>
            <a:endParaRPr lang="el-GR" u="sng" dirty="0" smtClean="0">
              <a:latin typeface="Forte" pitchFamily="66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Τα διαλύματα στην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ιστοκινέτα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πρέπει να αντικαθίστανται </a:t>
            </a: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ΑΥΣΤΗΡΑ 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με καινούργια σε τακτά χρονικά διαστήματα. Σε αντίθετη περίπτωση επηρεάζεται η ποιότητα του παραγόμενου αποτελέσματος (εικόνα)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944068"/>
            <a:ext cx="50800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5220072" y="3563431"/>
            <a:ext cx="39239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Ιστοτεμάχιο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δέρματος. Η κακή διατήρηση της πυκνότητας του κολλαγόνου οφείλεται στην χρησιμοποίηση μη καθαρών διαλυμάτων. 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4800" y="228600"/>
            <a:ext cx="8534400" cy="60939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Μονιμοποίηση με χρήση Φούρνου Μικροκυμάτων</a:t>
            </a:r>
          </a:p>
          <a:p>
            <a:pPr algn="ctr">
              <a:lnSpc>
                <a:spcPct val="150000"/>
              </a:lnSpc>
              <a:defRPr/>
            </a:pPr>
            <a:endParaRPr lang="en-GB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μονιμοποίηση εξαρτάται: </a:t>
            </a:r>
          </a:p>
          <a:p>
            <a:pPr>
              <a:lnSpc>
                <a:spcPct val="150000"/>
              </a:lnSpc>
              <a:defRPr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Από τον όγκο 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και το είδος του 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μονιμοποιητικού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διαλύματος. Προσοχή στον πολυμερισμό του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epoxy resin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όταν πρόκειται για επεξεργασία για ηλεκτρονικό μικροσκόπιο. </a:t>
            </a:r>
            <a:endParaRPr lang="el-G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Από τον 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όγκο και το πάχος των υλικών προς μονιμοποίηση. Προτείνεται να χρησιμοποιούνται τομές ιστού πάχους 2 mm.</a:t>
            </a:r>
          </a:p>
          <a:p>
            <a:pPr>
              <a:lnSpc>
                <a:spcPct val="150000"/>
              </a:lnSpc>
              <a:defRPr/>
            </a:pP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διαδικασία εφαρμόζεται σε όλα τα στάδια της ιστολογικής τεχνικής και ειδικών χρώσεων.</a:t>
            </a:r>
          </a:p>
          <a:p>
            <a:pPr>
              <a:lnSpc>
                <a:spcPct val="150000"/>
              </a:lnSpc>
              <a:defRPr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Να 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αποφεύγεται η χρήση εάν το πρωτόκολλο δεν είναι 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standardised</a:t>
            </a:r>
            <a:endParaRPr lang="el-G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6632"/>
            <a:ext cx="8712968" cy="6408712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50000"/>
              </a:lnSpc>
              <a:buFontTx/>
              <a:buNone/>
              <a:defRPr/>
            </a:pPr>
            <a:r>
              <a:rPr lang="el-G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Μονιμοποίηση με </a:t>
            </a: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ψύξη</a:t>
            </a:r>
          </a:p>
          <a:p>
            <a:pPr marL="0" indent="0" algn="ctr" eaLnBrk="1" hangingPunct="1">
              <a:lnSpc>
                <a:spcPct val="150000"/>
              </a:lnSpc>
              <a:buFontTx/>
              <a:buNone/>
              <a:defRPr/>
            </a:pP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Μονιμοποίηση με </a:t>
            </a: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απότομη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και </a:t>
            </a: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γρήγορη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ψύξη των ιστών, με την χρήση ξηρού πάγου ή υγρού αζώτου. 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l-GR" sz="2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Πλεονεκτήματα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Δεν διαλύει το λίπος 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Διατηρεί την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αντιγονικότητα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του ιστού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Κατάλληλο για εκχύλιση πρωτεϊνών,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DNA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και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RNA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από τον ιστό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l-GR" sz="2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Μειονεκτήματα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Όχι καλή μορφολογία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6 - TextBox"/>
          <p:cNvSpPr txBox="1">
            <a:spLocks noChangeArrowheads="1"/>
          </p:cNvSpPr>
          <p:nvPr/>
        </p:nvSpPr>
        <p:spPr bwMode="auto">
          <a:xfrm>
            <a:off x="89756" y="44624"/>
            <a:ext cx="89644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Μονιμοποίηση με ψύξη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Εάν η ψύξη </a:t>
            </a:r>
            <a:r>
              <a:rPr lang="el-GR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δεν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είναι απότομη δημιουργούνται κρύσταλλοι που καταστρέφουν την αρχιτεκτονική του ιστού («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Swiss Cheese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effect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 διαφορετικά το νερό παραμένει σε άμορφη φόρμα.</a:t>
            </a:r>
          </a:p>
          <a:p>
            <a:pPr>
              <a:lnSpc>
                <a:spcPct val="150000"/>
              </a:lnSpc>
            </a:pPr>
            <a:r>
              <a:rPr lang="el-GR" sz="2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Εικόνες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Α: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Τομή σκελετικού μυός με κρυστάλλους από πάγο. </a:t>
            </a: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Β: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τομή βιοψίας δέρματος με φουσκωμένα τα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μελανοκύτταρα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δίκην μπαλονιού λόγω των παγοκρυστάλλων (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Ice crystal </a:t>
            </a:r>
            <a:r>
              <a:rPr lang="en-GB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artifact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Γ: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Αδενοκαρκίνωμα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πνεύμονα με φουσκωμένους πυρήνες. </a:t>
            </a:r>
            <a:endParaRPr lang="el-G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12 - Ομάδα"/>
          <p:cNvGrpSpPr/>
          <p:nvPr/>
        </p:nvGrpSpPr>
        <p:grpSpPr>
          <a:xfrm>
            <a:off x="0" y="3933056"/>
            <a:ext cx="9108168" cy="2882579"/>
            <a:chOff x="0" y="3975421"/>
            <a:chExt cx="9108168" cy="2882579"/>
          </a:xfrm>
        </p:grpSpPr>
        <p:grpSp>
          <p:nvGrpSpPr>
            <p:cNvPr id="10" name="9 - Ομάδα"/>
            <p:cNvGrpSpPr/>
            <p:nvPr/>
          </p:nvGrpSpPr>
          <p:grpSpPr>
            <a:xfrm>
              <a:off x="0" y="3975421"/>
              <a:ext cx="3024000" cy="2882579"/>
              <a:chOff x="0" y="3975421"/>
              <a:chExt cx="3024000" cy="288257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3975421"/>
                <a:ext cx="3024000" cy="28825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6 - TextBox"/>
              <p:cNvSpPr txBox="1"/>
              <p:nvPr/>
            </p:nvSpPr>
            <p:spPr>
              <a:xfrm>
                <a:off x="0" y="648866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Α</a:t>
                </a:r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1" name="10 - Ομάδα"/>
            <p:cNvGrpSpPr/>
            <p:nvPr/>
          </p:nvGrpSpPr>
          <p:grpSpPr>
            <a:xfrm>
              <a:off x="3059832" y="3978000"/>
              <a:ext cx="3024000" cy="2880000"/>
              <a:chOff x="3059832" y="4005384"/>
              <a:chExt cx="3024000" cy="2880000"/>
            </a:xfrm>
          </p:grpSpPr>
          <p:pic>
            <p:nvPicPr>
              <p:cNvPr id="1027" name="Picture 3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59832" y="4005384"/>
                <a:ext cx="3024000" cy="28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7 - TextBox"/>
              <p:cNvSpPr txBox="1"/>
              <p:nvPr/>
            </p:nvSpPr>
            <p:spPr>
              <a:xfrm>
                <a:off x="3059832" y="651605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Β</a:t>
                </a:r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2" name="11 - Ομάδα"/>
            <p:cNvGrpSpPr/>
            <p:nvPr/>
          </p:nvGrpSpPr>
          <p:grpSpPr>
            <a:xfrm>
              <a:off x="6084168" y="4011726"/>
              <a:ext cx="3024000" cy="2846274"/>
              <a:chOff x="6084168" y="4039110"/>
              <a:chExt cx="3024000" cy="2846274"/>
            </a:xfrm>
          </p:grpSpPr>
          <p:pic>
            <p:nvPicPr>
              <p:cNvPr id="1029" name="Picture 5" descr="http://www.ihcworld.com/_protocols/histology/images/534bd995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84168" y="4039110"/>
                <a:ext cx="3024000" cy="2846274"/>
              </a:xfrm>
              <a:prstGeom prst="rect">
                <a:avLst/>
              </a:prstGeom>
              <a:noFill/>
            </p:spPr>
          </p:pic>
          <p:sp>
            <p:nvSpPr>
              <p:cNvPr id="9" name="8 - TextBox"/>
              <p:cNvSpPr txBox="1"/>
              <p:nvPr/>
            </p:nvSpPr>
            <p:spPr>
              <a:xfrm>
                <a:off x="6084168" y="651605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Γ</a:t>
                </a:r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125760" y="89993"/>
            <a:ext cx="889248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Μονιμοποίηση με ψύξη</a:t>
            </a:r>
          </a:p>
          <a:p>
            <a:pPr>
              <a:lnSpc>
                <a:spcPct val="150000"/>
              </a:lnSpc>
              <a:defRPr/>
            </a:pPr>
            <a:r>
              <a:rPr lang="el-GR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Τεχνικά </a:t>
            </a:r>
            <a:r>
              <a:rPr lang="en-GB" u="sng" dirty="0" smtClean="0">
                <a:latin typeface="Forte" pitchFamily="66" charset="0"/>
                <a:ea typeface="Verdana" pitchFamily="34" charset="0"/>
                <a:cs typeface="Verdana" pitchFamily="34" charset="0"/>
              </a:rPr>
              <a:t>tips</a:t>
            </a:r>
            <a:endParaRPr lang="el-GR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Μονιμοποιούμε με ψύξη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ιστοτεμάχια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μικρότερα του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0.5 x 0.5 x 0.3 cm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 Μικρότερος ιστός επιφέρει μικρότερα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Ice crystal </a:t>
            </a:r>
            <a:r>
              <a:rPr lang="en-GB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artifacts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 ιστός μπορεί να είναι νωπός ή μονιμοποιημένος σε  4%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παραφορμαλδεΰδη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PFA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ή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30%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σουκρόζη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σε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phosphate buffer</a:t>
            </a:r>
            <a:endParaRPr lang="el-G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Για </a:t>
            </a:r>
            <a:r>
              <a:rPr lang="el-GR" dirty="0">
                <a:latin typeface="Verdana" pitchFamily="34" charset="0"/>
                <a:ea typeface="Verdana" pitchFamily="34" charset="0"/>
                <a:cs typeface="Verdana" pitchFamily="34" charset="0"/>
              </a:rPr>
              <a:t>την εκχύλιση πρωτεϊνών,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DNA </a:t>
            </a:r>
            <a:r>
              <a:rPr lang="el-GR" dirty="0">
                <a:latin typeface="Verdana" pitchFamily="34" charset="0"/>
                <a:ea typeface="Verdana" pitchFamily="34" charset="0"/>
                <a:cs typeface="Verdana" pitchFamily="34" charset="0"/>
              </a:rPr>
              <a:t>και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RNA </a:t>
            </a:r>
            <a:r>
              <a:rPr lang="el-GR" dirty="0">
                <a:latin typeface="Verdana" pitchFamily="34" charset="0"/>
                <a:ea typeface="Verdana" pitchFamily="34" charset="0"/>
                <a:cs typeface="Verdana" pitchFamily="34" charset="0"/>
              </a:rPr>
              <a:t> τοποθετείται ένα μικρό 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κομμάτι </a:t>
            </a:r>
            <a:r>
              <a:rPr lang="el-GR" dirty="0">
                <a:latin typeface="Verdana" pitchFamily="34" charset="0"/>
                <a:ea typeface="Verdana" pitchFamily="34" charset="0"/>
                <a:cs typeface="Verdana" pitchFamily="34" charset="0"/>
              </a:rPr>
              <a:t>ιστού 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σε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κρυοσωληνάριο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dirty="0">
                <a:latin typeface="Verdana" pitchFamily="34" charset="0"/>
                <a:ea typeface="Verdana" pitchFamily="34" charset="0"/>
                <a:cs typeface="Verdana" pitchFamily="34" charset="0"/>
              </a:rPr>
              <a:t>και το ψύχεται σε υγρό άζωτο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Για </a:t>
            </a:r>
            <a:r>
              <a:rPr lang="el-GR" dirty="0">
                <a:latin typeface="Verdana" pitchFamily="34" charset="0"/>
                <a:ea typeface="Verdana" pitchFamily="34" charset="0"/>
                <a:cs typeface="Verdana" pitchFamily="34" charset="0"/>
              </a:rPr>
              <a:t>την παραγωγή </a:t>
            </a:r>
            <a:r>
              <a:rPr lang="el-GR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κρυοτομών</a:t>
            </a:r>
            <a:r>
              <a:rPr lang="el-GR" dirty="0">
                <a:latin typeface="Verdana" pitchFamily="34" charset="0"/>
                <a:ea typeface="Verdana" pitchFamily="34" charset="0"/>
                <a:cs typeface="Verdana" pitchFamily="34" charset="0"/>
              </a:rPr>
              <a:t> ακολουθείται η εξής 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διαδικασία:</a:t>
            </a:r>
            <a:endParaRPr lang="el-G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l-GR" dirty="0">
                <a:latin typeface="Verdana" pitchFamily="34" charset="0"/>
                <a:ea typeface="Verdana" pitchFamily="34" charset="0"/>
                <a:cs typeface="Verdana" pitchFamily="34" charset="0"/>
              </a:rPr>
              <a:t>Σε 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πλαστικό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καλούπη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dirty="0">
                <a:latin typeface="Verdana" pitchFamily="34" charset="0"/>
                <a:ea typeface="Verdana" pitchFamily="34" charset="0"/>
                <a:cs typeface="Verdana" pitchFamily="34" charset="0"/>
              </a:rPr>
              <a:t>που  έχετε γράψει τα στοιχεία του παρασκευάσματος βάζετε 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OCT</a:t>
            </a:r>
            <a:r>
              <a:rPr lang="el-GR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Optimal Cutting Temperature</a:t>
            </a:r>
            <a:r>
              <a:rPr lang="el-GR" dirty="0">
                <a:latin typeface="Verdana" pitchFamily="34" charset="0"/>
                <a:ea typeface="Verdana" pitchFamily="34" charset="0"/>
                <a:cs typeface="Verdana" pitchFamily="34" charset="0"/>
              </a:rPr>
              <a:t>). Το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OCT </a:t>
            </a:r>
            <a:r>
              <a:rPr lang="el-GR" dirty="0">
                <a:latin typeface="Verdana" pitchFamily="34" charset="0"/>
                <a:ea typeface="Verdana" pitchFamily="34" charset="0"/>
                <a:cs typeface="Verdana" pitchFamily="34" charset="0"/>
              </a:rPr>
              <a:t> είναι ένα </a:t>
            </a:r>
            <a:r>
              <a:rPr lang="el-GR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υδατοδιαλυτό</a:t>
            </a:r>
            <a:r>
              <a:rPr lang="el-GR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gel, </a:t>
            </a:r>
            <a:r>
              <a:rPr lang="el-GR" dirty="0">
                <a:latin typeface="Verdana" pitchFamily="34" charset="0"/>
                <a:ea typeface="Verdana" pitchFamily="34" charset="0"/>
                <a:cs typeface="Verdana" pitchFamily="34" charset="0"/>
              </a:rPr>
              <a:t>που περιέχει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γλυκόλη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dirty="0">
                <a:latin typeface="Verdana" pitchFamily="34" charset="0"/>
                <a:ea typeface="Verdana" pitchFamily="34" charset="0"/>
                <a:cs typeface="Verdana" pitchFamily="34" charset="0"/>
              </a:rPr>
              <a:t>και </a:t>
            </a:r>
            <a:r>
              <a:rPr lang="el-GR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ρεζίνη</a:t>
            </a:r>
            <a:r>
              <a:rPr lang="el-GR" dirty="0">
                <a:latin typeface="Verdana" pitchFamily="34" charset="0"/>
                <a:ea typeface="Verdana" pitchFamily="34" charset="0"/>
                <a:cs typeface="Verdana" pitchFamily="34" charset="0"/>
              </a:rPr>
              <a:t>. Όταν ψύχεται στερεοποιείται δημιουργώντας ένα υποστηρικτικό καλούπι γύρω από τον ιστό διατηρώντας συγχρόνως τον προσανατολισμό του 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ιστού. Το καλούπι μαζί με τον ιστό τοποθετείται σε δοχείο με κρύο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ισοπεντάνιο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l-G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- Ομάδα"/>
          <p:cNvGrpSpPr/>
          <p:nvPr/>
        </p:nvGrpSpPr>
        <p:grpSpPr>
          <a:xfrm>
            <a:off x="179952" y="981048"/>
            <a:ext cx="8784096" cy="5832008"/>
            <a:chOff x="179952" y="981048"/>
            <a:chExt cx="8784096" cy="5832008"/>
          </a:xfrm>
        </p:grpSpPr>
        <p:pic>
          <p:nvPicPr>
            <p:cNvPr id="7171" name="Pictur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2000" y="981048"/>
              <a:ext cx="3960000" cy="28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6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952" y="3933056"/>
              <a:ext cx="3960000" cy="28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3" name="Picture 7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3933056"/>
              <a:ext cx="3960000" cy="28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5 - Ορθογώνιο"/>
          <p:cNvSpPr/>
          <p:nvPr/>
        </p:nvSpPr>
        <p:spPr>
          <a:xfrm>
            <a:off x="172398" y="260648"/>
            <a:ext cx="879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Διαδικασία για το πάγωμα του ιστού και την παραγωγή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κρυοτομών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GB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88640"/>
            <a:ext cx="8915400" cy="6192688"/>
          </a:xfrm>
        </p:spPr>
        <p:txBody>
          <a:bodyPr>
            <a:noAutofit/>
          </a:bodyPr>
          <a:lstStyle/>
          <a:p>
            <a:pPr marL="0" indent="174625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Αφαλάτωση του ιστού- </a:t>
            </a:r>
            <a:r>
              <a:rPr lang="el-GR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Aπασβεστοποίηση</a:t>
            </a: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Decalcification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0" indent="174625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∆ιάφοροι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τύποι ιστών (π.χ. οστά, μεταστατική ασβεστοποίηση, κλπ) περιέχουν µ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εγάλες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ποσότητες ασβεστίου και μεταλλικών στοιχείων, που τους προσδίδει στερεότητα αλλά δεν επιτρέπει την αποτελεσματική λήψη τομών στον μικροτόμο.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Αυτοί οι ιστοί πρέπει να υποστούν µια ειδική επεξεργασία αφαίρεσης του ασβεστίου και των μεταλλικών στοιχείων, πριν από τη διεργασία της αφυδάτωσης και έγκλησης σε παραφίνη.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Σε περίπτωση υποψίας μεταβολικού νοσήματος η διαδικασία της αφαλάτωσης θα καταστρέψει τον ιστό. Στην περίπτωση αυτή χρησιμοποιούμε μη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αφαλατωμένο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ιστό και τον επεξεργαζόμαστε με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acrylic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ή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epoxy resins </a:t>
            </a: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- Ομάδα"/>
          <p:cNvGrpSpPr/>
          <p:nvPr/>
        </p:nvGrpSpPr>
        <p:grpSpPr>
          <a:xfrm>
            <a:off x="161764" y="44624"/>
            <a:ext cx="8982236" cy="6813376"/>
            <a:chOff x="161764" y="44624"/>
            <a:chExt cx="8982236" cy="6813376"/>
          </a:xfrm>
        </p:grpSpPr>
        <p:sp>
          <p:nvSpPr>
            <p:cNvPr id="2" name="1 - Ορθογώνιο"/>
            <p:cNvSpPr/>
            <p:nvPr/>
          </p:nvSpPr>
          <p:spPr>
            <a:xfrm>
              <a:off x="161764" y="44624"/>
              <a:ext cx="8820472" cy="6740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74625" algn="ctr">
                <a:lnSpc>
                  <a:spcPct val="150000"/>
                </a:lnSpc>
                <a:spcBef>
                  <a:spcPct val="0"/>
                </a:spcBef>
              </a:pPr>
              <a:r>
                <a:rPr lang="el-GR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Αφαλάτωση του ιστού- </a:t>
              </a:r>
              <a:r>
                <a:rPr lang="el-GR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Aπασβεστοποίηση</a:t>
              </a:r>
              <a:r>
                <a:rPr lang="el-GR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(</a:t>
              </a:r>
              <a:r>
                <a:rPr lang="el-GR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Decalcification</a:t>
              </a:r>
              <a:r>
                <a:rPr lang="el-GR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)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l-GR" u="sng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Τεχνικά </a:t>
              </a:r>
              <a:r>
                <a:rPr lang="en-GB" u="sng" dirty="0" smtClean="0">
                  <a:latin typeface="Forte" pitchFamily="66" charset="0"/>
                  <a:ea typeface="Verdana" pitchFamily="34" charset="0"/>
                  <a:cs typeface="Verdana" pitchFamily="34" charset="0"/>
                </a:rPr>
                <a:t>tips</a:t>
              </a:r>
              <a:endParaRPr lang="el-GR" u="sng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l-GR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Απαραίτητη προϋπόθεση η καλή και σωστή μονιμοποίηση του ιστού πριν την αφαλάτωση.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l-GR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Η επιλογή του </a:t>
              </a:r>
              <a:r>
                <a:rPr lang="el-GR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αφαλατωτικού</a:t>
              </a:r>
              <a:r>
                <a:rPr lang="el-GR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διαλύματος εξαρτάται από την σύσταση του οστού (σπογγώδη ή συμπαγή).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l-GR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Τα </a:t>
              </a:r>
              <a:r>
                <a:rPr lang="el-GR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αφαλατωτικά</a:t>
              </a:r>
              <a:r>
                <a:rPr lang="el-GR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διαλύματα μπορεί να είναι 1. ισχυρά όξυνα, 2. μετρίου βαθμού οξύτητας, 3. να περιέχουν </a:t>
              </a:r>
              <a:r>
                <a:rPr lang="el-GR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χηλικούς</a:t>
              </a:r>
              <a:r>
                <a:rPr lang="el-GR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παράγοντες.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endParaRPr lang="el-GR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l-GR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Στην κατηγορία των ισχυρά όξινων διαλυμάτων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l-GR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ανήκουν τα υδροχλωρικά και νιτρικά διαλύματα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l-GR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σε συγκέντρωση 5-10%. Είναι γρήγορα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l-GR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αφαλατωτικά</a:t>
              </a:r>
              <a:r>
                <a:rPr lang="el-GR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, χρησιμοποιούνται για συμπαγή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l-GR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οστά, παρατεταμένη δράση καταστρέφει τους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l-GR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πυρήνες των κυττάρων και επιδρά αρνητικά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l-GR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στην χρώση Αιματοξυλίνης-Ηωσίνης. </a:t>
              </a:r>
            </a:p>
          </p:txBody>
        </p:sp>
        <p:pic>
          <p:nvPicPr>
            <p:cNvPr id="62466" name="Picture 2" descr="http://drp8p5tqcb2p5.cloudfront.net/fileadmin/_processed_/csm_Fig_7_Cancellous_bone_over_decal_6_days_H_E_X20_fb50ded6b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24128" y="3717032"/>
              <a:ext cx="3419872" cy="31409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1515</Words>
  <Application>Microsoft Office PowerPoint</Application>
  <PresentationFormat>On-screen Show (4:3)</PresentationFormat>
  <Paragraphs>143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Θέμα του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tzeka</cp:lastModifiedBy>
  <cp:revision>4</cp:revision>
  <dcterms:created xsi:type="dcterms:W3CDTF">2016-10-24T19:03:49Z</dcterms:created>
  <dcterms:modified xsi:type="dcterms:W3CDTF">2016-11-21T22:16:58Z</dcterms:modified>
</cp:coreProperties>
</file>