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222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8133B20-E134-4C97-8C68-7509F3E9F51B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871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A5ABC0B-3284-4F22-99E3-A3DF6D6B23F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</a:t>
            </a:fld>
            <a:endParaRPr dirty="0">
              <a:latin typeface="Helvetica Neue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D7AF4A1-8351-4425-BC89-DF42993C030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670ADBF-B6CF-4DFB-A98E-7558E46BAA73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5E6B070-0059-47CA-B878-8F36EDAE7B5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3D8C533-8D02-4CB3-9087-32F56486FADB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95B9100-99D4-45B9-BEDA-3BBFDD3E98F8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E6BF695-6398-4DB6-9A7E-6B6A4E5BAB5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96883B8-CB06-4094-97B0-EE9B4E3F95D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4CA00A0-188D-4674-A3D1-19006664713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Picture 1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fld id="{D26C4B88-627C-4700-B102-2E00499F7332}" type="slidenum">
              <a:rPr lang="el-GR" sz="1400" smtClean="0">
                <a:solidFill>
                  <a:srgbClr val="FFFFFF"/>
                </a:solidFill>
                <a:latin typeface="Helvetica Neue"/>
                <a:ea typeface="ＭＳ Ｐゴシック"/>
              </a:rPr>
              <a:pPr/>
              <a:t>‹#›</a:t>
            </a:fld>
            <a:endParaRPr lang="el-GR" dirty="0">
              <a:latin typeface="Helvetica Neue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Helvetica Neue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Helvetica Neue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Helvetica Neue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56000" y="2348280"/>
            <a:ext cx="8568360" cy="162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FFFFFF"/>
                </a:solidFill>
                <a:latin typeface="Arial"/>
              </a:rPr>
              <a:t>Πα</a:t>
            </a:r>
            <a:r>
              <a:rPr lang="en-US" sz="4400" strike="noStrike" dirty="0" err="1">
                <a:solidFill>
                  <a:srgbClr val="FFFFFF"/>
                </a:solidFill>
                <a:latin typeface="Arial"/>
              </a:rPr>
              <a:t>τήστε</a:t>
            </a:r>
            <a:r>
              <a:rPr lang="en-US" sz="4400" strike="noStrike" dirty="0">
                <a:solidFill>
                  <a:srgbClr val="FFFFFF"/>
                </a:solidFill>
                <a:latin typeface="Arial"/>
              </a:rPr>
              <a:t> για επ</a:t>
            </a:r>
            <a:r>
              <a:rPr lang="en-US" sz="4400" strike="noStrike" dirty="0" err="1">
                <a:solidFill>
                  <a:srgbClr val="FFFFFF"/>
                </a:solidFill>
                <a:latin typeface="Arial"/>
              </a:rPr>
              <a:t>εξεργ</a:t>
            </a:r>
            <a:r>
              <a:rPr lang="en-US" sz="4400" strike="noStrike" dirty="0">
                <a:solidFill>
                  <a:srgbClr val="FFFFFF"/>
                </a:solidFill>
                <a:latin typeface="Arial"/>
              </a:rPr>
              <a:t>α</a:t>
            </a:r>
            <a:r>
              <a:rPr lang="en-US" sz="4400" strike="noStrike" dirty="0" err="1">
                <a:solidFill>
                  <a:srgbClr val="FFFFFF"/>
                </a:solidFill>
                <a:latin typeface="Arial"/>
              </a:rPr>
              <a:t>σί</a:t>
            </a:r>
            <a:r>
              <a:rPr lang="en-US" sz="4400" strike="noStrike" dirty="0">
                <a:solidFill>
                  <a:srgbClr val="FFFFFF"/>
                </a:solidFill>
                <a:latin typeface="Arial"/>
              </a:rPr>
              <a:t>α της μορφής κειμένου του </a:t>
            </a:r>
            <a:r>
              <a:rPr lang="en-US" sz="4400" strike="noStrike" dirty="0" err="1">
                <a:solidFill>
                  <a:srgbClr val="FFFFFF"/>
                </a:solidFill>
                <a:latin typeface="Arial"/>
              </a:rPr>
              <a:t>τίτλουClick</a:t>
            </a:r>
            <a:r>
              <a:rPr lang="en-US" sz="4400" strike="noStrike" dirty="0">
                <a:solidFill>
                  <a:srgbClr val="FFFFFF"/>
                </a:solidFill>
                <a:latin typeface="Arial"/>
              </a:rPr>
              <a:t> to edit Master title style</a:t>
            </a:r>
            <a:endParaRPr dirty="0"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504000" y="7006680"/>
            <a:ext cx="2351880" cy="40212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Helvetica Neue"/>
              </a:defRPr>
            </a:lvl1pPr>
          </a:lstStyle>
          <a:p>
            <a:r>
              <a:rPr lang="el-GR" sz="1200" dirty="0" smtClean="0">
                <a:solidFill>
                  <a:srgbClr val="FFFFFF"/>
                </a:solidFill>
              </a:rPr>
              <a:t>13/12/2014</a:t>
            </a:r>
            <a:endParaRPr lang="el-GR" dirty="0"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443760" y="7006680"/>
            <a:ext cx="3191760" cy="40212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Helvetica Neue"/>
              </a:defRPr>
            </a:lvl1pPr>
          </a:lstStyle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Ioannis</a:t>
            </a:r>
            <a:r>
              <a:rPr lang="en-US" sz="1200" dirty="0" smtClean="0">
                <a:solidFill>
                  <a:srgbClr val="FFFFFF"/>
                </a:solidFill>
              </a:rPr>
              <a:t> Lazarettos MD PhD </a:t>
            </a:r>
            <a:r>
              <a:rPr lang="en-US" sz="1200" dirty="0" err="1" smtClean="0">
                <a:solidFill>
                  <a:srgbClr val="FFFFFF"/>
                </a:solidFill>
              </a:rPr>
              <a:t>Orthopaedic</a:t>
            </a:r>
            <a:r>
              <a:rPr lang="en-US" sz="1200" dirty="0" smtClean="0">
                <a:solidFill>
                  <a:srgbClr val="FFFFFF"/>
                </a:solidFill>
              </a:rPr>
              <a:t> Surgeon</a:t>
            </a:r>
            <a:endParaRPr lang="en-US" dirty="0"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7224120" y="7006680"/>
            <a:ext cx="2351880" cy="40212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Helvetica Neue"/>
              </a:defRPr>
            </a:lvl1pPr>
          </a:lstStyle>
          <a:p>
            <a:pPr algn="r"/>
            <a:fld id="{3932F1FE-A41A-40BE-9324-DB0E4DF9366E}" type="slidenum">
              <a:rPr lang="el-GR" sz="1200" smtClean="0">
                <a:solidFill>
                  <a:srgbClr val="FFFFFF"/>
                </a:solidFill>
              </a:rPr>
              <a:pPr algn="r"/>
              <a:t>‹#›</a:t>
            </a:fld>
            <a:endParaRPr lang="el-GR" dirty="0"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529" dirty="0">
                <a:latin typeface="Arial"/>
              </a:rPr>
              <a:t>Πα</a:t>
            </a:r>
            <a:r>
              <a:rPr lang="en-US" sz="3529" dirty="0" err="1">
                <a:latin typeface="Arial"/>
              </a:rPr>
              <a:t>τήστε</a:t>
            </a:r>
            <a:r>
              <a:rPr lang="en-US" sz="3529" dirty="0">
                <a:latin typeface="Arial"/>
              </a:rPr>
              <a:t> για επ</a:t>
            </a:r>
            <a:r>
              <a:rPr lang="en-US" sz="3529" dirty="0" err="1">
                <a:latin typeface="Arial"/>
              </a:rPr>
              <a:t>εξεργ</a:t>
            </a:r>
            <a:r>
              <a:rPr lang="en-US" sz="3529" dirty="0">
                <a:latin typeface="Arial"/>
              </a:rPr>
              <a:t>α</a:t>
            </a:r>
            <a:r>
              <a:rPr lang="en-US" sz="3529" dirty="0" err="1">
                <a:latin typeface="Arial"/>
              </a:rPr>
              <a:t>σί</a:t>
            </a:r>
            <a:r>
              <a:rPr lang="en-US" sz="3529" dirty="0">
                <a:latin typeface="Arial"/>
              </a:rPr>
              <a:t>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650" dirty="0">
                <a:latin typeface="Arial"/>
              </a:rPr>
              <a:t>Δεύτερο επ</a:t>
            </a:r>
            <a:r>
              <a:rPr lang="en-US" sz="2650" dirty="0" err="1">
                <a:latin typeface="Arial"/>
              </a:rPr>
              <a:t>ί</a:t>
            </a:r>
            <a:r>
              <a:rPr lang="en-US" sz="2650" dirty="0">
                <a:latin typeface="Arial"/>
              </a:rPr>
              <a:t>π</a:t>
            </a:r>
            <a:r>
              <a:rPr lang="en-US" sz="2650" dirty="0" err="1">
                <a:latin typeface="Arial"/>
              </a:rPr>
              <a:t>εδο</a:t>
            </a:r>
            <a:r>
              <a:rPr lang="en-US" sz="2650" dirty="0">
                <a:latin typeface="Arial"/>
              </a:rPr>
              <a:t>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n-US" sz="2210" dirty="0">
                <a:latin typeface="Arial"/>
              </a:rPr>
              <a:t>Τρίτο επ</a:t>
            </a:r>
            <a:r>
              <a:rPr lang="en-US" sz="2210" dirty="0" err="1">
                <a:latin typeface="Arial"/>
              </a:rPr>
              <a:t>ί</a:t>
            </a:r>
            <a:r>
              <a:rPr lang="en-US" sz="2210" dirty="0">
                <a:latin typeface="Arial"/>
              </a:rPr>
              <a:t>π</a:t>
            </a:r>
            <a:r>
              <a:rPr lang="en-US" sz="2210" dirty="0" err="1">
                <a:latin typeface="Arial"/>
              </a:rPr>
              <a:t>εδο</a:t>
            </a:r>
            <a:r>
              <a:rPr lang="en-US" sz="2210" dirty="0">
                <a:latin typeface="Arial"/>
              </a:rPr>
              <a:t>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n-US" sz="2210" dirty="0" err="1">
                <a:latin typeface="Arial"/>
              </a:rPr>
              <a:t>Τέτ</a:t>
            </a:r>
            <a:r>
              <a:rPr lang="en-US" sz="2210" dirty="0">
                <a:latin typeface="Arial"/>
              </a:rPr>
              <a:t>α</a:t>
            </a:r>
            <a:r>
              <a:rPr lang="en-US" sz="2210" dirty="0" err="1">
                <a:latin typeface="Arial"/>
              </a:rPr>
              <a:t>ρτο</a:t>
            </a:r>
            <a:r>
              <a:rPr lang="en-US" sz="2210" dirty="0">
                <a:latin typeface="Arial"/>
              </a:rPr>
              <a:t> επ</a:t>
            </a:r>
            <a:r>
              <a:rPr lang="en-US" sz="2210" dirty="0" err="1">
                <a:latin typeface="Arial"/>
              </a:rPr>
              <a:t>ί</a:t>
            </a:r>
            <a:r>
              <a:rPr lang="en-US" sz="2210" dirty="0">
                <a:latin typeface="Arial"/>
              </a:rPr>
              <a:t>π</a:t>
            </a:r>
            <a:r>
              <a:rPr lang="en-US" sz="2210" dirty="0" err="1">
                <a:latin typeface="Arial"/>
              </a:rPr>
              <a:t>εδο</a:t>
            </a:r>
            <a:r>
              <a:rPr lang="en-US" sz="2210" dirty="0">
                <a:latin typeface="Arial"/>
              </a:rPr>
              <a:t>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n-US" sz="2210" dirty="0" err="1">
                <a:latin typeface="Arial"/>
              </a:rPr>
              <a:t>Πέμ</a:t>
            </a:r>
            <a:r>
              <a:rPr lang="en-US" sz="2210" dirty="0">
                <a:latin typeface="Arial"/>
              </a:rPr>
              <a:t>πτο επ</a:t>
            </a:r>
            <a:r>
              <a:rPr lang="en-US" sz="2210" dirty="0" err="1">
                <a:latin typeface="Arial"/>
              </a:rPr>
              <a:t>ί</a:t>
            </a:r>
            <a:r>
              <a:rPr lang="en-US" sz="2210" dirty="0">
                <a:latin typeface="Arial"/>
              </a:rPr>
              <a:t>π</a:t>
            </a:r>
            <a:r>
              <a:rPr lang="en-US" sz="2210" dirty="0" err="1">
                <a:latin typeface="Arial"/>
              </a:rPr>
              <a:t>εδο</a:t>
            </a:r>
            <a:r>
              <a:rPr lang="en-US" sz="2210" dirty="0">
                <a:latin typeface="Arial"/>
              </a:rPr>
              <a:t>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n-US" sz="2210" dirty="0">
                <a:latin typeface="Arial"/>
              </a:rPr>
              <a:t>Έκτο επ</a:t>
            </a:r>
            <a:r>
              <a:rPr lang="en-US" sz="2210" dirty="0" err="1">
                <a:latin typeface="Arial"/>
              </a:rPr>
              <a:t>ί</a:t>
            </a:r>
            <a:r>
              <a:rPr lang="en-US" sz="2210" dirty="0">
                <a:latin typeface="Arial"/>
              </a:rPr>
              <a:t>π</a:t>
            </a:r>
            <a:r>
              <a:rPr lang="en-US" sz="2210" dirty="0" err="1">
                <a:latin typeface="Arial"/>
              </a:rPr>
              <a:t>εδο</a:t>
            </a:r>
            <a:r>
              <a:rPr lang="en-US" sz="2210" dirty="0">
                <a:latin typeface="Arial"/>
              </a:rPr>
              <a:t>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n-US" sz="2210" dirty="0" err="1">
                <a:latin typeface="Arial"/>
              </a:rPr>
              <a:t>Έ</a:t>
            </a:r>
            <a:r>
              <a:rPr lang="en-US" sz="2210" dirty="0">
                <a:latin typeface="Arial"/>
              </a:rPr>
              <a:t>β</a:t>
            </a:r>
            <a:r>
              <a:rPr lang="en-US" sz="2210" dirty="0" err="1">
                <a:latin typeface="Arial"/>
              </a:rPr>
              <a:t>δομο</a:t>
            </a:r>
            <a:r>
              <a:rPr lang="en-US" sz="2210" dirty="0">
                <a:latin typeface="Arial"/>
              </a:rPr>
              <a:t> επ</a:t>
            </a:r>
            <a:r>
              <a:rPr lang="en-US" sz="2210" dirty="0" err="1">
                <a:latin typeface="Arial"/>
              </a:rPr>
              <a:t>ί</a:t>
            </a:r>
            <a:r>
              <a:rPr lang="en-US" sz="2210" dirty="0">
                <a:latin typeface="Arial"/>
              </a:rPr>
              <a:t>π</a:t>
            </a:r>
            <a:r>
              <a:rPr lang="en-US" sz="2210" dirty="0" err="1">
                <a:latin typeface="Arial"/>
              </a:rPr>
              <a:t>εδο</a:t>
            </a:r>
            <a:r>
              <a:rPr lang="en-US" sz="2210" dirty="0">
                <a:latin typeface="Arial"/>
              </a:rPr>
              <a:t> διάρθρωσης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dirty="0">
                <a:latin typeface="Arial"/>
              </a:rPr>
              <a:t>Πατήστε για επεξεργασία της μορφής κειμένου του τίτλου</a:t>
            </a:r>
            <a:endParaRPr dirty="0"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200" dirty="0">
                <a:latin typeface="Arial"/>
              </a:rPr>
              <a:t>Πατήστε για επεξεργασία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l-GR" sz="2800" dirty="0">
                <a:latin typeface="Arial"/>
              </a:rPr>
              <a:t>Δεύτερο επίπεδο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l-GR" sz="2400" dirty="0">
                <a:latin typeface="Arial"/>
              </a:rPr>
              <a:t>Τρίτο επίπεδο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l-GR" sz="2000" dirty="0">
                <a:latin typeface="Arial"/>
              </a:rPr>
              <a:t>Τέταρτο επίπεδο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Πέμπτο επίπεδο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Έκτο επίπεδο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Έβδομο επίπεδο διάρθρωσης</a:t>
            </a:r>
            <a:endParaRPr dirty="0"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9F78F53-E9B7-4176-A172-8460CED8BAAE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3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4" name="CustomShape 3"/>
          <p:cNvSpPr/>
          <p:nvPr/>
        </p:nvSpPr>
        <p:spPr>
          <a:xfrm>
            <a:off x="539640" y="792000"/>
            <a:ext cx="8996040" cy="63828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74000"/>
              </a:lnSpc>
            </a:pPr>
            <a:r>
              <a:rPr lang="el-GR" sz="36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Περίνεο</a:t>
            </a:r>
            <a:endParaRPr dirty="0">
              <a:latin typeface="Helvetica Neue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539640" y="5869080"/>
            <a:ext cx="8996040" cy="52956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</a:t>
            </a:r>
            <a:endParaRPr dirty="0">
              <a:latin typeface="Helvetica Neue"/>
            </a:endParaRPr>
          </a:p>
          <a:p>
            <a:pPr algn="r">
              <a:lnSpc>
                <a:spcPct val="74000"/>
              </a:lnSpc>
            </a:pP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MD PhD </a:t>
            </a:r>
            <a:r>
              <a:rPr lang="el-GR" sz="12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2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840" y="1412280"/>
            <a:ext cx="3764520" cy="4319640"/>
          </a:xfrm>
          <a:prstGeom prst="rect">
            <a:avLst/>
          </a:prstGeom>
          <a:ln>
            <a:noFill/>
          </a:ln>
        </p:spPr>
      </p:pic>
      <p:pic>
        <p:nvPicPr>
          <p:cNvPr id="127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720" y="1412280"/>
            <a:ext cx="360360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66F0E3E-9C3A-4905-A490-2BCB98030DE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</a:t>
            </a:fld>
            <a:endParaRPr dirty="0">
              <a:latin typeface="Helvetica Neue"/>
            </a:endParaRPr>
          </a:p>
        </p:txBody>
      </p:sp>
      <p:sp>
        <p:nvSpPr>
          <p:cNvPr id="12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1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Περίνεο</a:t>
            </a:r>
            <a:endParaRPr dirty="0">
              <a:latin typeface="Helvetica Neue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287280" y="1091520"/>
            <a:ext cx="9359640" cy="285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Η περιοχή που αντιστοιχεί στο κάτω στόμιο της μικρής πυέλου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Όρια: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Μπροστά: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Κάτω Χείλος Ηβικής Σύμφυσης – Κάτω Χείλη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Ηβοϊσχιακών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Κλάδων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Πίσω: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Κόκκυγας –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Ισχιοϊεροί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Σύνδεσμοι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Πλάγια: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Ισχιακά Κυρτώματα</a:t>
            </a:r>
            <a:endParaRPr dirty="0">
              <a:latin typeface="Helvetica Neue"/>
            </a:endParaRPr>
          </a:p>
        </p:txBody>
      </p:sp>
      <p:pic>
        <p:nvPicPr>
          <p:cNvPr id="134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12440" y="4071600"/>
            <a:ext cx="4102920" cy="2656080"/>
          </a:xfrm>
          <a:prstGeom prst="rect">
            <a:avLst/>
          </a:prstGeom>
          <a:ln>
            <a:noFill/>
          </a:ln>
        </p:spPr>
      </p:pic>
      <p:pic>
        <p:nvPicPr>
          <p:cNvPr id="135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80" y="4070880"/>
            <a:ext cx="2656800" cy="2657160"/>
          </a:xfrm>
          <a:prstGeom prst="rect">
            <a:avLst/>
          </a:prstGeom>
          <a:ln>
            <a:noFill/>
          </a:ln>
        </p:spPr>
      </p:pic>
      <p:pic>
        <p:nvPicPr>
          <p:cNvPr id="136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720" y="4071600"/>
            <a:ext cx="1879200" cy="265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BB0054E-4403-4C92-A8F2-3686D8FA2C2C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</a:t>
            </a:fld>
            <a:endParaRPr dirty="0">
              <a:latin typeface="Helvetica Neue"/>
            </a:endParaRPr>
          </a:p>
        </p:txBody>
      </p:sp>
      <p:sp>
        <p:nvSpPr>
          <p:cNvPr id="13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0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Περίνεο</a:t>
            </a:r>
            <a:endParaRPr dirty="0">
              <a:latin typeface="Helvetica Neue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41760" y="1708920"/>
            <a:ext cx="2922120" cy="3362400"/>
          </a:xfrm>
          <a:prstGeom prst="rect">
            <a:avLst/>
          </a:prstGeom>
          <a:ln>
            <a:noFill/>
          </a:ln>
        </p:spPr>
      </p:pic>
      <p:pic>
        <p:nvPicPr>
          <p:cNvPr id="143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360" y="1708920"/>
            <a:ext cx="2930400" cy="3362400"/>
          </a:xfrm>
          <a:prstGeom prst="rect">
            <a:avLst/>
          </a:prstGeom>
          <a:ln>
            <a:noFill/>
          </a:ln>
        </p:spPr>
      </p:pic>
      <p:pic>
        <p:nvPicPr>
          <p:cNvPr id="144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4880" y="1708920"/>
            <a:ext cx="2805120" cy="3362400"/>
          </a:xfrm>
          <a:prstGeom prst="rect">
            <a:avLst/>
          </a:prstGeom>
          <a:ln>
            <a:noFill/>
          </a:ln>
        </p:spPr>
      </p:pic>
      <p:sp>
        <p:nvSpPr>
          <p:cNvPr id="145" name="Line 6"/>
          <p:cNvSpPr/>
          <p:nvPr/>
        </p:nvSpPr>
        <p:spPr>
          <a:xfrm>
            <a:off x="1107000" y="3386520"/>
            <a:ext cx="2080440" cy="0"/>
          </a:xfrm>
          <a:prstGeom prst="line">
            <a:avLst/>
          </a:prstGeom>
          <a:ln w="38160">
            <a:solidFill>
              <a:srgbClr val="FFFF00"/>
            </a:solidFill>
            <a:custDash>
              <a:ds d="300000" sp="100000"/>
            </a:custDash>
            <a:round/>
          </a:ln>
        </p:spPr>
      </p:sp>
      <p:sp>
        <p:nvSpPr>
          <p:cNvPr id="146" name="CustomShape 7"/>
          <p:cNvSpPr/>
          <p:nvPr/>
        </p:nvSpPr>
        <p:spPr>
          <a:xfrm rot="18900000">
            <a:off x="7266960" y="2420640"/>
            <a:ext cx="1451880" cy="1490040"/>
          </a:xfrm>
          <a:prstGeom prst="rect">
            <a:avLst/>
          </a:prstGeom>
          <a:noFill/>
          <a:ln w="38160">
            <a:solidFill>
              <a:srgbClr val="FFFF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7" name="CustomShape 8"/>
          <p:cNvSpPr/>
          <p:nvPr/>
        </p:nvSpPr>
        <p:spPr>
          <a:xfrm rot="18900000">
            <a:off x="1420920" y="2636280"/>
            <a:ext cx="1451880" cy="1490040"/>
          </a:xfrm>
          <a:prstGeom prst="rect">
            <a:avLst/>
          </a:prstGeom>
          <a:noFill/>
          <a:ln w="38160">
            <a:solidFill>
              <a:srgbClr val="FFFF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8" name="Line 9"/>
          <p:cNvSpPr/>
          <p:nvPr/>
        </p:nvSpPr>
        <p:spPr>
          <a:xfrm>
            <a:off x="6953040" y="3169800"/>
            <a:ext cx="2080440" cy="0"/>
          </a:xfrm>
          <a:prstGeom prst="line">
            <a:avLst/>
          </a:prstGeom>
          <a:ln w="38160">
            <a:solidFill>
              <a:srgbClr val="FFFF00"/>
            </a:solidFill>
            <a:custDash>
              <a:ds d="300000" sp="100000"/>
            </a:custDash>
            <a:round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C71A6A6-10A0-4B0B-976D-A74534A2BC5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</a:t>
            </a:fld>
            <a:endParaRPr dirty="0">
              <a:latin typeface="Helvetica Neue"/>
            </a:endParaRPr>
          </a:p>
        </p:txBody>
      </p:sp>
      <p:sp>
        <p:nvSpPr>
          <p:cNvPr id="15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2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Περίνεο Μύες</a:t>
            </a:r>
            <a:endParaRPr dirty="0">
              <a:latin typeface="Helvetica Neue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287280" y="1379520"/>
            <a:ext cx="935964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3 στιβάδες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(από έξω προς τα μέσα ή από κάτω προς τα πάνω)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Επιπολής Στιβάδα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Μέση Στιβάδα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(αφορά μόνο την ουρογεννητική χώρα)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Εν τω 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Βάθει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Στιβάδα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D9AE277-D70A-46C6-A96D-56A2D8E6A45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5</a:t>
            </a:fld>
            <a:endParaRPr dirty="0">
              <a:latin typeface="Helvetica Neue"/>
            </a:endParaRPr>
          </a:p>
        </p:txBody>
      </p:sp>
      <p:sp>
        <p:nvSpPr>
          <p:cNvPr id="15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8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Περίνεο Μύες</a:t>
            </a:r>
            <a:endParaRPr dirty="0">
              <a:latin typeface="Helvetica Neue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287280" y="1379520"/>
            <a:ext cx="9359640" cy="224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Επιπολής Στιβάδα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Έξω Σφιγκτήρας του Πρωκτού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Επιπολής Εγκάρσιος του Περινέου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Βολβοσηραγγώδης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Ισχιοσηραγγώδης</a:t>
            </a:r>
            <a:endParaRPr dirty="0">
              <a:latin typeface="Helvetica Neue"/>
            </a:endParaRPr>
          </a:p>
        </p:txBody>
      </p:sp>
      <p:pic>
        <p:nvPicPr>
          <p:cNvPr id="161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560" y="3161520"/>
            <a:ext cx="3446640" cy="3599640"/>
          </a:xfrm>
          <a:prstGeom prst="rect">
            <a:avLst/>
          </a:prstGeom>
          <a:ln>
            <a:noFill/>
          </a:ln>
        </p:spPr>
      </p:pic>
      <p:sp>
        <p:nvSpPr>
          <p:cNvPr id="162" name="CustomShape 7"/>
          <p:cNvSpPr/>
          <p:nvPr/>
        </p:nvSpPr>
        <p:spPr>
          <a:xfrm>
            <a:off x="515160" y="4950000"/>
            <a:ext cx="29152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Έξω Σφιγκτήρας του Πρωκτού</a:t>
            </a:r>
            <a:endParaRPr dirty="0">
              <a:latin typeface="Helvetica Neue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6580080" y="4339440"/>
            <a:ext cx="2991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Επιπολής Εγκάρσιος Περινέου</a:t>
            </a:r>
            <a:endParaRPr dirty="0">
              <a:latin typeface="Helvetica Neue"/>
            </a:endParaRPr>
          </a:p>
        </p:txBody>
      </p:sp>
      <p:sp>
        <p:nvSpPr>
          <p:cNvPr id="164" name="CustomShape 9"/>
          <p:cNvSpPr/>
          <p:nvPr/>
        </p:nvSpPr>
        <p:spPr>
          <a:xfrm>
            <a:off x="1143360" y="4001040"/>
            <a:ext cx="1912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Βολβοσηραγγώδης</a:t>
            </a:r>
            <a:endParaRPr dirty="0">
              <a:latin typeface="Helvetica Neue"/>
            </a:endParaRPr>
          </a:p>
        </p:txBody>
      </p:sp>
      <p:sp>
        <p:nvSpPr>
          <p:cNvPr id="165" name="Line 10"/>
          <p:cNvSpPr/>
          <p:nvPr/>
        </p:nvSpPr>
        <p:spPr>
          <a:xfrm flipV="1">
            <a:off x="2976480" y="3954600"/>
            <a:ext cx="1747800" cy="2545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66" name="CustomShape 11"/>
          <p:cNvSpPr/>
          <p:nvPr/>
        </p:nvSpPr>
        <p:spPr>
          <a:xfrm>
            <a:off x="6589800" y="3802320"/>
            <a:ext cx="1784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Ισχιοσηραγγώδης</a:t>
            </a:r>
            <a:endParaRPr dirty="0">
              <a:latin typeface="Helvetica Neue"/>
            </a:endParaRPr>
          </a:p>
        </p:txBody>
      </p:sp>
      <p:sp>
        <p:nvSpPr>
          <p:cNvPr id="167" name="Line 12"/>
          <p:cNvSpPr/>
          <p:nvPr/>
        </p:nvSpPr>
        <p:spPr>
          <a:xfrm flipH="1">
            <a:off x="5102640" y="4000680"/>
            <a:ext cx="1477080" cy="1400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68" name="Line 13"/>
          <p:cNvSpPr/>
          <p:nvPr/>
        </p:nvSpPr>
        <p:spPr>
          <a:xfrm flipH="1">
            <a:off x="5219640" y="4548600"/>
            <a:ext cx="1360080" cy="16596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69" name="Line 14"/>
          <p:cNvSpPr/>
          <p:nvPr/>
        </p:nvSpPr>
        <p:spPr>
          <a:xfrm>
            <a:off x="3373560" y="5157000"/>
            <a:ext cx="1179000" cy="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2687E84-57C2-4681-8BFD-361F4A28467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6</a:t>
            </a:fld>
            <a:endParaRPr dirty="0">
              <a:latin typeface="Helvetica Neue"/>
            </a:endParaRPr>
          </a:p>
        </p:txBody>
      </p:sp>
      <p:sp>
        <p:nvSpPr>
          <p:cNvPr id="17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3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Περίνεο Μύες</a:t>
            </a:r>
            <a:endParaRPr dirty="0">
              <a:latin typeface="Helvetica Neue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287280" y="1379520"/>
            <a:ext cx="9359640" cy="13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Μέση Στιβάδα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Εν τω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Βάθει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Εγκάρσιος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Σφιγκτήρας της Υμενώδους Ουρήθρας</a:t>
            </a:r>
            <a:endParaRPr dirty="0">
              <a:latin typeface="Helvetica Neue"/>
            </a:endParaRPr>
          </a:p>
        </p:txBody>
      </p:sp>
      <p:pic>
        <p:nvPicPr>
          <p:cNvPr id="176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080" y="2898000"/>
            <a:ext cx="3536640" cy="3599640"/>
          </a:xfrm>
          <a:prstGeom prst="rect">
            <a:avLst/>
          </a:prstGeom>
          <a:ln>
            <a:noFill/>
          </a:ln>
        </p:spPr>
      </p:pic>
      <p:sp>
        <p:nvSpPr>
          <p:cNvPr id="177" name="CustomShape 7"/>
          <p:cNvSpPr/>
          <p:nvPr/>
        </p:nvSpPr>
        <p:spPr>
          <a:xfrm>
            <a:off x="7129080" y="5799960"/>
            <a:ext cx="2276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Εν τω </a:t>
            </a: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Βάθει</a:t>
            </a: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 Εγκάρσιος</a:t>
            </a:r>
            <a:endParaRPr dirty="0">
              <a:latin typeface="Helvetica Neue"/>
            </a:endParaRPr>
          </a:p>
        </p:txBody>
      </p:sp>
      <p:sp>
        <p:nvSpPr>
          <p:cNvPr id="178" name="Line 8"/>
          <p:cNvSpPr/>
          <p:nvPr/>
        </p:nvSpPr>
        <p:spPr>
          <a:xfrm flipH="1" flipV="1">
            <a:off x="4860360" y="5061600"/>
            <a:ext cx="3107520" cy="7243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EEE39AC-2F9F-40D8-A985-76413AC19209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7</a:t>
            </a:fld>
            <a:endParaRPr dirty="0">
              <a:latin typeface="Helvetica Neue"/>
            </a:endParaRPr>
          </a:p>
        </p:txBody>
      </p:sp>
      <p:sp>
        <p:nvSpPr>
          <p:cNvPr id="18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2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Περίνεο Μύες</a:t>
            </a:r>
            <a:endParaRPr dirty="0">
              <a:latin typeface="Helvetica Neue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287280" y="1379520"/>
            <a:ext cx="9359640" cy="13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Εν τω 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Βάθει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Στιβάδα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Ισχιοκοκκυγικός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Ανελκτήρας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του Πρωκτού</a:t>
            </a:r>
            <a:endParaRPr dirty="0">
              <a:latin typeface="Helvetica Neue"/>
            </a:endParaRPr>
          </a:p>
        </p:txBody>
      </p:sp>
      <p:pic>
        <p:nvPicPr>
          <p:cNvPr id="185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97" r="15329" b="18025"/>
          <a:stretch/>
        </p:blipFill>
        <p:spPr>
          <a:xfrm>
            <a:off x="2505240" y="2743920"/>
            <a:ext cx="4010040" cy="3959640"/>
          </a:xfrm>
          <a:prstGeom prst="rect">
            <a:avLst/>
          </a:prstGeom>
          <a:ln>
            <a:noFill/>
          </a:ln>
        </p:spPr>
      </p:pic>
      <p:sp>
        <p:nvSpPr>
          <p:cNvPr id="186" name="CustomShape 7"/>
          <p:cNvSpPr/>
          <p:nvPr/>
        </p:nvSpPr>
        <p:spPr>
          <a:xfrm>
            <a:off x="6510960" y="6197760"/>
            <a:ext cx="2473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Ανελκτήρας</a:t>
            </a: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 του Πρωκτού</a:t>
            </a:r>
            <a:endParaRPr dirty="0">
              <a:latin typeface="Helvetica Neue"/>
            </a:endParaRPr>
          </a:p>
        </p:txBody>
      </p:sp>
      <p:sp>
        <p:nvSpPr>
          <p:cNvPr id="187" name="Line 8"/>
          <p:cNvSpPr/>
          <p:nvPr/>
        </p:nvSpPr>
        <p:spPr>
          <a:xfrm flipH="1" flipV="1">
            <a:off x="4932000" y="5535000"/>
            <a:ext cx="2267280" cy="6588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C4C92E2-9D38-469D-9FC2-F15605454802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8</a:t>
            </a:fld>
            <a:endParaRPr dirty="0">
              <a:latin typeface="Helvetica Neue"/>
            </a:endParaRPr>
          </a:p>
        </p:txBody>
      </p:sp>
      <p:sp>
        <p:nvSpPr>
          <p:cNvPr id="18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1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Βιβλιογραφία</a:t>
            </a:r>
            <a:endParaRPr dirty="0">
              <a:latin typeface="Helvetica Neue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1016280" y="1650240"/>
            <a:ext cx="7836480" cy="437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Αποστολάκης Γ.: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Παπαζήση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1968.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2.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Καμμάς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Αντώνης: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Μαθήματα Ανατομικής.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Βήτα Ιατρικές Εκδόσεις, 2010.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 1979.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Επίτομη Ανατομική του Ανθρώπου &amp; Άτλας.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Κυριακίδη,1980.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Platzer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Werner: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Εγχειρίδιο Ανατομικής του Ανθρώπου με Έγχρωμο Άτλαντα.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Λίτσας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1998.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6.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A.M.R.,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A.F. 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Grant’s atlas of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7.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Ellis H.,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Mahadevan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V.: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Clinical Anatomy. Applied Anatomy for Students and Junior Doctors.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ed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Willey,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8.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Moore Κ.,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M.R.Α.,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F.Α.: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Essential Clinical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 2012.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9.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Netter Frank H.: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Atlas of Human Anatomy.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Saunders, 2011.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10.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Sobotta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Άτλας Ανατομικής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Γ.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Παρισιάνος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1978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E7E2627-E100-4A5F-98F5-D57B1619853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9</a:t>
            </a:fld>
            <a:endParaRPr dirty="0">
              <a:latin typeface="Helvetica Neue"/>
            </a:endParaRPr>
          </a:p>
        </p:txBody>
      </p:sp>
      <p:sp>
        <p:nvSpPr>
          <p:cNvPr id="19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7" name="CustomShape 4"/>
          <p:cNvSpPr/>
          <p:nvPr/>
        </p:nvSpPr>
        <p:spPr>
          <a:xfrm>
            <a:off x="3888360" y="6881760"/>
            <a:ext cx="2290680" cy="6372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363600" y="693720"/>
            <a:ext cx="9356400" cy="54648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 dirty="0">
              <a:latin typeface="Helvetica Neue"/>
            </a:endParaRPr>
          </a:p>
        </p:txBody>
      </p:sp>
      <p:pic>
        <p:nvPicPr>
          <p:cNvPr id="199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19280" y="1547640"/>
            <a:ext cx="50400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391</Words>
  <Application>Microsoft Macintosh PowerPoint</Application>
  <PresentationFormat>Custom</PresentationFormat>
  <Paragraphs>80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Ιωάννης Λαζαρέττος</cp:lastModifiedBy>
  <cp:revision>3</cp:revision>
  <dcterms:modified xsi:type="dcterms:W3CDTF">2014-12-13T12:18:16Z</dcterms:modified>
</cp:coreProperties>
</file>