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01" r:id="rId2"/>
  </p:sldMasterIdLst>
  <p:sldIdLst>
    <p:sldId id="256" r:id="rId3"/>
    <p:sldId id="264" r:id="rId4"/>
    <p:sldId id="265" r:id="rId5"/>
    <p:sldId id="257" r:id="rId6"/>
    <p:sldId id="266" r:id="rId7"/>
    <p:sldId id="267" r:id="rId8"/>
    <p:sldId id="268" r:id="rId9"/>
    <p:sldId id="270" r:id="rId10"/>
    <p:sldId id="269" r:id="rId11"/>
    <p:sldId id="258" r:id="rId12"/>
    <p:sldId id="271" r:id="rId13"/>
    <p:sldId id="272" r:id="rId14"/>
    <p:sldId id="273" r:id="rId15"/>
    <p:sldId id="259" r:id="rId16"/>
    <p:sldId id="260" r:id="rId17"/>
    <p:sldId id="274" r:id="rId18"/>
    <p:sldId id="275" r:id="rId19"/>
    <p:sldId id="261" r:id="rId20"/>
    <p:sldId id="26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63" r:id="rId29"/>
    <p:sldId id="283" r:id="rId30"/>
    <p:sldId id="284" r:id="rId31"/>
    <p:sldId id="285" r:id="rId32"/>
    <p:sldId id="286" r:id="rId33"/>
    <p:sldId id="288" r:id="rId34"/>
    <p:sldId id="418" r:id="rId35"/>
    <p:sldId id="419" r:id="rId36"/>
    <p:sldId id="461" r:id="rId37"/>
    <p:sldId id="290" r:id="rId38"/>
    <p:sldId id="287" r:id="rId39"/>
    <p:sldId id="291" r:id="rId40"/>
    <p:sldId id="479" r:id="rId41"/>
    <p:sldId id="459" r:id="rId42"/>
    <p:sldId id="421" r:id="rId43"/>
    <p:sldId id="297" r:id="rId44"/>
    <p:sldId id="420" r:id="rId45"/>
    <p:sldId id="439" r:id="rId46"/>
    <p:sldId id="293" r:id="rId47"/>
    <p:sldId id="446" r:id="rId48"/>
    <p:sldId id="447" r:id="rId49"/>
    <p:sldId id="427" r:id="rId50"/>
    <p:sldId id="429" r:id="rId51"/>
    <p:sldId id="294" r:id="rId52"/>
    <p:sldId id="430" r:id="rId53"/>
    <p:sldId id="448" r:id="rId54"/>
    <p:sldId id="424" r:id="rId55"/>
    <p:sldId id="431" r:id="rId56"/>
    <p:sldId id="432" r:id="rId57"/>
    <p:sldId id="292" r:id="rId58"/>
    <p:sldId id="433" r:id="rId59"/>
    <p:sldId id="434" r:id="rId60"/>
    <p:sldId id="425" r:id="rId61"/>
    <p:sldId id="426" r:id="rId62"/>
    <p:sldId id="435" r:id="rId63"/>
    <p:sldId id="295" r:id="rId64"/>
    <p:sldId id="315" r:id="rId6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6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5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67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84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5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1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87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73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5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28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58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6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22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972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07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5084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09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5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4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9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0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9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7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3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7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EF850B10-D027-4618-991E-9BA15913D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15" b="201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D2AC7DE-F297-47FA-9944-9D8BFD35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3" y="2935539"/>
            <a:ext cx="4814675" cy="1277006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ΔΕΡΜΑ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37D59CA-5CD7-431D-B864-759B0B6FC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0419" y="4300833"/>
            <a:ext cx="4431162" cy="11918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el-GR" sz="4800" dirty="0">
                <a:solidFill>
                  <a:srgbClr val="FFFF00"/>
                </a:solidFill>
              </a:rPr>
              <a:t>ΑΙΣΘΗΤΙΚΟΤΗΤΑ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21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AF5A991-5271-4EE3-BDFD-F046CDBF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4287"/>
            <a:ext cx="83058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6E54E5-F582-4EA1-9F94-DFCC0AB0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ΧΟΡΙΟ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DB3B57-82E1-41E6-BCE5-12E5C96E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Ισχυρός εύκαμπτος ΣΙ.</a:t>
            </a:r>
          </a:p>
          <a:p>
            <a:r>
              <a:rPr lang="el-GR" dirty="0"/>
              <a:t>Κύτταρα: </a:t>
            </a:r>
            <a:r>
              <a:rPr lang="el-GR" dirty="0" err="1"/>
              <a:t>Ινοβλάστες</a:t>
            </a:r>
            <a:r>
              <a:rPr lang="el-GR" dirty="0"/>
              <a:t>, μακροφάγα, </a:t>
            </a:r>
            <a:r>
              <a:rPr lang="el-GR" dirty="0" err="1"/>
              <a:t>μαστοκύτταρα</a:t>
            </a:r>
            <a:r>
              <a:rPr lang="el-GR" dirty="0"/>
              <a:t>, διάσπαρτα λευκά αιμοσφαίρια</a:t>
            </a:r>
          </a:p>
          <a:p>
            <a:r>
              <a:rPr lang="el-GR" dirty="0"/>
              <a:t>Ίνες: κολλαγόνες, ελαστικές, δικτυωτές,</a:t>
            </a:r>
          </a:p>
          <a:p>
            <a:r>
              <a:rPr lang="el-GR" dirty="0"/>
              <a:t>Δίνει συνοχή στο σώμα (ζώα: παράγονται δερμάτινα προϊόντα)</a:t>
            </a:r>
          </a:p>
          <a:p>
            <a:r>
              <a:rPr lang="el-GR" dirty="0"/>
              <a:t>Αιμοφόρα αγγεία: αιμάτωση χόριου και επιδερμίδας, θερμορύθμιση (συγκρατεί 5% όγκου αίματος, το ανακατανέμει στη συστηματική κυκλοφορία με </a:t>
            </a:r>
            <a:r>
              <a:rPr lang="el-GR" dirty="0" err="1"/>
              <a:t>αγγειοσύσπαση</a:t>
            </a:r>
            <a:r>
              <a:rPr lang="el-GR" dirty="0"/>
              <a:t>-αγγειοδιαστολή)</a:t>
            </a:r>
          </a:p>
          <a:p>
            <a:pPr lvl="1"/>
            <a:r>
              <a:rPr lang="el-GR" dirty="0"/>
              <a:t>Εν τω βάθει </a:t>
            </a:r>
            <a:r>
              <a:rPr lang="el-GR" dirty="0" err="1"/>
              <a:t>υποχοριώδες</a:t>
            </a:r>
            <a:r>
              <a:rPr lang="el-GR" dirty="0"/>
              <a:t> αγγειακό πλέγμα: ανάμεσα στο υποδόριο και βαθύ χόριο</a:t>
            </a:r>
          </a:p>
          <a:p>
            <a:pPr lvl="1"/>
            <a:r>
              <a:rPr lang="el-GR" dirty="0"/>
              <a:t>Επιπολής </a:t>
            </a:r>
            <a:r>
              <a:rPr lang="el-GR" dirty="0" err="1"/>
              <a:t>υποθηλώδες</a:t>
            </a:r>
            <a:r>
              <a:rPr lang="el-GR" dirty="0"/>
              <a:t> αγγειακό πλέγμα: ανώτερες δομές χόριου, δερματικές θηλές, επιδερμίδα</a:t>
            </a:r>
          </a:p>
        </p:txBody>
      </p:sp>
    </p:spTree>
    <p:extLst>
      <p:ext uri="{BB962C8B-B14F-4D97-AF65-F5344CB8AC3E}">
        <p14:creationId xmlns:p14="http://schemas.microsoft.com/office/powerpoint/2010/main" val="136293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159382-56F1-40FD-9C68-5EA51A61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ΘΗΛΩΔΕΣ ΧΟΡΙΟ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676B74-43C3-47A5-B903-F0DC851F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389" y="2143539"/>
            <a:ext cx="8915400" cy="3777622"/>
          </a:xfrm>
        </p:spPr>
        <p:txBody>
          <a:bodyPr/>
          <a:lstStyle/>
          <a:p>
            <a:r>
              <a:rPr lang="el-GR" dirty="0"/>
              <a:t>20%</a:t>
            </a:r>
          </a:p>
          <a:p>
            <a:r>
              <a:rPr lang="el-GR" dirty="0"/>
              <a:t>Αραιός ΣΙ, λεπτές κολλαγόνες και ελαστικές ίνες,</a:t>
            </a:r>
          </a:p>
          <a:p>
            <a:r>
              <a:rPr lang="el-GR" b="1" u="sng" dirty="0"/>
              <a:t>Δερματικές θηλές</a:t>
            </a:r>
            <a:r>
              <a:rPr lang="el-GR" dirty="0"/>
              <a:t>: προσεκβολές προς επιδερμίδα, αυξάνουν επιφάνεια για </a:t>
            </a:r>
            <a:r>
              <a:rPr lang="el-GR" u="sng" dirty="0"/>
              <a:t>ανταλλαγή</a:t>
            </a:r>
            <a:r>
              <a:rPr lang="el-GR" dirty="0"/>
              <a:t> αερίων, θρεπτικών συστατικών μέσω διάχυσης</a:t>
            </a:r>
          </a:p>
          <a:p>
            <a:r>
              <a:rPr lang="el-GR" dirty="0" err="1"/>
              <a:t>Χοριοεπιδερμιδική</a:t>
            </a:r>
            <a:r>
              <a:rPr lang="el-GR" dirty="0"/>
              <a:t> συμβολή: αλληλοδιαπλοκή στιβάδων</a:t>
            </a:r>
          </a:p>
          <a:p>
            <a:r>
              <a:rPr lang="el-GR" b="1" u="sng" dirty="0"/>
              <a:t>Δερματικές ακρολοφίες</a:t>
            </a:r>
            <a:r>
              <a:rPr lang="el-GR" dirty="0"/>
              <a:t>: Παλάμες και πέλματα, ανυψώνουν επιδερμίδα, σχηματίζουν </a:t>
            </a:r>
            <a:r>
              <a:rPr lang="el-GR" u="sng" dirty="0"/>
              <a:t>επιδερμικές ακρολοφίες ή ακρολοφίες τριβής</a:t>
            </a:r>
            <a:r>
              <a:rPr lang="el-GR" dirty="0"/>
              <a:t>.- διαμορφώνουν δακτυλικά αποτυπώματα: γενετικά καθορισμένες και μοναδικά για κάθε άνθρωπο. Αυξάνουν τριβή, βελτιώνουν σύλληψη. Πόροι ιδρωτοποιών αδένων εκβάλλουν στις ακρολοφίες τριβής και καταλείπουν </a:t>
            </a:r>
            <a:r>
              <a:rPr lang="el-GR" dirty="0">
                <a:solidFill>
                  <a:srgbClr val="FF0000"/>
                </a:solidFill>
              </a:rPr>
              <a:t>αποτυπώματα</a:t>
            </a:r>
            <a:r>
              <a:rPr lang="el-GR" dirty="0"/>
              <a:t>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657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315593-E0D3-4F32-A3F2-1682001B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ΔΙΚΤΥΩΤΟ ΧΟΡΙΟ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9DF09C-EABD-4A75-94F1-7D4033BA3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80%, βαθύτερο.</a:t>
            </a:r>
          </a:p>
          <a:p>
            <a:r>
              <a:rPr lang="el-GR" dirty="0"/>
              <a:t>Πυκνός ακανόνιστος ΣΙ-δίκτυο κολλαγόνων ινών</a:t>
            </a:r>
          </a:p>
          <a:p>
            <a:r>
              <a:rPr lang="el-GR" b="1" dirty="0"/>
              <a:t>Γραμμές τάσης (</a:t>
            </a:r>
            <a:r>
              <a:rPr lang="en-ID" b="1" dirty="0"/>
              <a:t>Langer</a:t>
            </a:r>
            <a:r>
              <a:rPr lang="en-ID" dirty="0"/>
              <a:t>)</a:t>
            </a:r>
            <a:r>
              <a:rPr lang="el-GR" dirty="0"/>
              <a:t>: περιοχές με λιγότερες πυκνές δεσμίδες ή διαχωρισμό μεταξύ δεσμίδων. </a:t>
            </a:r>
            <a:r>
              <a:rPr lang="el-GR" u="sng" dirty="0"/>
              <a:t>Κατά μήκος </a:t>
            </a:r>
            <a:r>
              <a:rPr lang="el-GR" dirty="0"/>
              <a:t>άκρων και κεφαλής, </a:t>
            </a:r>
            <a:r>
              <a:rPr lang="el-GR" u="sng" dirty="0"/>
              <a:t>κυκλοτερώς</a:t>
            </a:r>
            <a:r>
              <a:rPr lang="el-GR" dirty="0"/>
              <a:t> στον τράχηλο και κορμό (χειρουργικές τομές παράλληλα, επουλώνονται καλύτερα)</a:t>
            </a:r>
          </a:p>
          <a:p>
            <a:r>
              <a:rPr lang="el-GR" b="1" dirty="0"/>
              <a:t>Δερματικές πτυχές: </a:t>
            </a:r>
            <a:r>
              <a:rPr lang="el-GR" dirty="0"/>
              <a:t>από τη συνεχή αναδίπλωση δέρματος στην παλάμη, πέλματα, αρθρώσεις (καρπός, δάχτυλα)</a:t>
            </a:r>
            <a:endParaRPr lang="el-GR" b="1" dirty="0"/>
          </a:p>
          <a:p>
            <a:r>
              <a:rPr lang="el-GR" dirty="0"/>
              <a:t>Κολλαγόνες ίνες δίνουν ισχύ και ελαστικότητα, δε διαπερνώνται από νυγμούς και εκδορές.</a:t>
            </a:r>
          </a:p>
          <a:p>
            <a:r>
              <a:rPr lang="el-GR" dirty="0"/>
              <a:t>Υπερβολική διάταση (εγκυμοσύνη, παχυσαρκία) ρήξη κολλαγόνου, ανοιχτόχρωμες στιλπνές ουλές-ραγάδες.</a:t>
            </a:r>
          </a:p>
        </p:txBody>
      </p:sp>
    </p:spTree>
    <p:extLst>
      <p:ext uri="{BB962C8B-B14F-4D97-AF65-F5344CB8AC3E}">
        <p14:creationId xmlns:p14="http://schemas.microsoft.com/office/powerpoint/2010/main" val="503897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7D9C9FF-DC3C-4BB6-A6B6-EF097725D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60" y="-5135"/>
            <a:ext cx="8189843" cy="65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D25450-A5C5-4BFA-9C21-4BBB0C71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26" y="0"/>
            <a:ext cx="10426148" cy="67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9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D92DBB-FAF0-4840-98C2-2E165FD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ΥΠΟΔΟΡΙΟ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7ED56E-3E07-4E42-BF6A-74BB62C22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Επιπολής </a:t>
            </a:r>
            <a:r>
              <a:rPr lang="el-GR" dirty="0" err="1"/>
              <a:t>περιτονία</a:t>
            </a:r>
            <a:endParaRPr lang="el-GR" dirty="0"/>
          </a:p>
          <a:p>
            <a:r>
              <a:rPr lang="el-GR" dirty="0"/>
              <a:t>Αραιός λιπώδης ΣΙ</a:t>
            </a:r>
          </a:p>
          <a:p>
            <a:r>
              <a:rPr lang="el-GR" dirty="0"/>
              <a:t>Αποθήκευση λίπους, σταθεροποιεί δέρμα στις υποκείμενες δομές (μυς) χαλαρά, ώστε το δέρμα να μπορεί να ολισθαίνει.</a:t>
            </a:r>
          </a:p>
          <a:p>
            <a:r>
              <a:rPr lang="el-GR" dirty="0"/>
              <a:t>Εξοστρακισμός πληγμάτων</a:t>
            </a:r>
          </a:p>
          <a:p>
            <a:r>
              <a:rPr lang="el-GR" dirty="0"/>
              <a:t>Θερμομονωτικό (λίπος κακός αγωγός θερμότητας)</a:t>
            </a:r>
          </a:p>
          <a:p>
            <a:r>
              <a:rPr lang="el-GR" dirty="0"/>
              <a:t>Αύξηση ΣΒ: συσσώρευση λίπους στον υποδόριο, γυναίκες: μαστοί και μηροί, άνδρες πρόσθια κοιλιακή χώρα.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3778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391C1C-3A65-4E38-BE62-C8ACCD7A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ΕΞΑΡΤΗΜΑΤΑ ΔΕΡΜΑΤΟΣ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5502F-0066-4F6C-9DDB-8DE93E6FD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113" y="2133600"/>
            <a:ext cx="10545417" cy="3777622"/>
          </a:xfrm>
        </p:spPr>
        <p:txBody>
          <a:bodyPr/>
          <a:lstStyle/>
          <a:p>
            <a:pPr lvl="1"/>
            <a:r>
              <a:rPr lang="el-GR" sz="2400" dirty="0"/>
              <a:t>Νύχια</a:t>
            </a:r>
          </a:p>
          <a:p>
            <a:pPr lvl="1"/>
            <a:r>
              <a:rPr lang="el-GR" sz="2400" dirty="0"/>
              <a:t>Τρίχες και τριχοθυλάκια</a:t>
            </a:r>
          </a:p>
          <a:p>
            <a:pPr lvl="1"/>
            <a:r>
              <a:rPr lang="el-GR" sz="2400" dirty="0"/>
              <a:t>Σμηγματογόνοι αδένες</a:t>
            </a:r>
          </a:p>
          <a:p>
            <a:pPr lvl="1"/>
            <a:r>
              <a:rPr lang="el-GR" sz="2400" dirty="0"/>
              <a:t>Ιδρωτοποιοί αδένες</a:t>
            </a:r>
          </a:p>
          <a:p>
            <a:pPr lvl="1"/>
            <a:endParaRPr lang="el-GR" sz="2400" dirty="0"/>
          </a:p>
          <a:p>
            <a:pPr lvl="1"/>
            <a:r>
              <a:rPr lang="el-GR" sz="2400" dirty="0"/>
              <a:t>Προέρχονται από επιθηλιακά κ. επιδερμίδας, εκτείνονται ως το χόριο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806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BFE3C137-5795-4350-94AC-3329FA8B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11" y="-50053"/>
            <a:ext cx="3505199" cy="976312"/>
          </a:xfrm>
        </p:spPr>
        <p:txBody>
          <a:bodyPr/>
          <a:lstStyle/>
          <a:p>
            <a:r>
              <a:rPr lang="el-GR" sz="3200" dirty="0"/>
              <a:t>ΝΥΧΙΑ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A281375-5B4E-451D-A041-F028B86F7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1661" y="1053547"/>
            <a:ext cx="6092687" cy="5317435"/>
          </a:xfrm>
        </p:spPr>
        <p:txBody>
          <a:bodyPr>
            <a:normAutofit fontScale="92500" lnSpcReduction="20000"/>
          </a:bodyPr>
          <a:lstStyle/>
          <a:p>
            <a:r>
              <a:rPr lang="el-GR" sz="2100" dirty="0"/>
              <a:t>Λεπιδοειδής τροποποίηση επιδερμίδας (οπλή ζώων)</a:t>
            </a:r>
          </a:p>
          <a:p>
            <a:r>
              <a:rPr lang="el-GR" sz="2100" dirty="0"/>
              <a:t>Νεκρά </a:t>
            </a:r>
            <a:r>
              <a:rPr lang="el-GR" sz="2100" dirty="0" err="1"/>
              <a:t>κερατινοποιημένα</a:t>
            </a:r>
            <a:r>
              <a:rPr lang="el-GR" sz="2100" dirty="0"/>
              <a:t> κύτταρα με σκληρή κερατίνη, που δεν απολεπίζονται.</a:t>
            </a:r>
          </a:p>
          <a:p>
            <a:r>
              <a:rPr lang="el-GR" sz="2100" u="sng" dirty="0"/>
              <a:t>Ελεύθερο άκρο</a:t>
            </a:r>
            <a:r>
              <a:rPr lang="el-GR" sz="2100" dirty="0"/>
              <a:t>, </a:t>
            </a:r>
            <a:r>
              <a:rPr lang="el-GR" sz="2100" u="sng" dirty="0" err="1"/>
              <a:t>ονυχιαία</a:t>
            </a:r>
            <a:r>
              <a:rPr lang="el-GR" sz="2100" dirty="0"/>
              <a:t> </a:t>
            </a:r>
            <a:r>
              <a:rPr lang="el-GR" sz="2100" u="sng" dirty="0"/>
              <a:t>πλάκα</a:t>
            </a:r>
            <a:r>
              <a:rPr lang="el-GR" sz="2100" dirty="0"/>
              <a:t> (ορατή), </a:t>
            </a:r>
            <a:r>
              <a:rPr lang="el-GR" sz="2100" u="sng" dirty="0"/>
              <a:t>ρίζα</a:t>
            </a:r>
            <a:r>
              <a:rPr lang="el-GR" sz="2100" dirty="0"/>
              <a:t> (καλύπτεται από δέρμα).</a:t>
            </a:r>
          </a:p>
          <a:p>
            <a:r>
              <a:rPr lang="el-GR" sz="2100" dirty="0"/>
              <a:t>Βρίσκεται πάνω σε στρώμα επιδερμίδας (</a:t>
            </a:r>
            <a:r>
              <a:rPr lang="el-GR" sz="2100" b="1" dirty="0"/>
              <a:t>κοίτη νυχιού</a:t>
            </a:r>
            <a:r>
              <a:rPr lang="el-GR" sz="2100" dirty="0"/>
              <a:t>) που περιέχει μόνο τις βαθύτερες στιβάδες επιδερμίδας(το νύχι αντικαθιστά τις επιφανειακές)</a:t>
            </a:r>
          </a:p>
          <a:p>
            <a:r>
              <a:rPr lang="el-GR" sz="2100" dirty="0"/>
              <a:t>Ροδαλή χροιά λόγω πλούσιου δικτύου τριχοειδών χορίου.</a:t>
            </a:r>
          </a:p>
          <a:p>
            <a:r>
              <a:rPr lang="el-GR" sz="2100" b="1" dirty="0"/>
              <a:t>Μήτρα νυχιού</a:t>
            </a:r>
            <a:r>
              <a:rPr lang="el-GR" sz="2100" dirty="0"/>
              <a:t>: πάχυνση κοίτης στη ρίζα, ενεργά αναπτυσσόμενο τμήμα, λευκός μηνοειδής σχηματισμός, </a:t>
            </a:r>
            <a:r>
              <a:rPr lang="el-GR" sz="2100" u="sng" dirty="0"/>
              <a:t>μηνίσκος</a:t>
            </a:r>
            <a:r>
              <a:rPr lang="el-GR" sz="2100" dirty="0"/>
              <a:t>, </a:t>
            </a:r>
          </a:p>
          <a:p>
            <a:r>
              <a:rPr lang="el-GR" sz="2100" b="1" dirty="0" err="1"/>
              <a:t>Ονυχιαίες</a:t>
            </a:r>
            <a:r>
              <a:rPr lang="el-GR" sz="2100" b="1" dirty="0"/>
              <a:t> πτυχές</a:t>
            </a:r>
            <a:r>
              <a:rPr lang="el-GR" sz="2100" dirty="0"/>
              <a:t>: δερματικές πτυχές που καλύπτουν πλάγια και εγγύς όρια</a:t>
            </a:r>
          </a:p>
          <a:p>
            <a:r>
              <a:rPr lang="el-GR" sz="2100" b="1" dirty="0" err="1"/>
              <a:t>Επωνύχιο</a:t>
            </a:r>
            <a:r>
              <a:rPr lang="el-GR" sz="2100" dirty="0"/>
              <a:t>: εγγύς </a:t>
            </a:r>
            <a:r>
              <a:rPr lang="el-GR" sz="2100" dirty="0" err="1"/>
              <a:t>ονυχιαία</a:t>
            </a:r>
            <a:r>
              <a:rPr lang="el-GR" sz="2100" dirty="0"/>
              <a:t> πτυχή</a:t>
            </a:r>
          </a:p>
          <a:p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3790127F-B936-4167-B5A3-7C0FEB82F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765" y="346752"/>
            <a:ext cx="5014817" cy="54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96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6D5679-1F20-4FA7-86B3-959C166E243F}"/>
              </a:ext>
            </a:extLst>
          </p:cNvPr>
          <p:cNvSpPr txBox="1"/>
          <p:nvPr/>
        </p:nvSpPr>
        <p:spPr>
          <a:xfrm>
            <a:off x="1868557" y="417443"/>
            <a:ext cx="445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ΤΡΙΧΕΣ-ΤΡΙΧΟΘΥΛΑΚΙΑ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8C927-B146-471C-BD7B-151593EC59EA}"/>
              </a:ext>
            </a:extLst>
          </p:cNvPr>
          <p:cNvSpPr txBox="1"/>
          <p:nvPr/>
        </p:nvSpPr>
        <p:spPr>
          <a:xfrm>
            <a:off x="725556" y="1530626"/>
            <a:ext cx="105851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Στα ζώα: διατήρηση θερμότητας</a:t>
            </a:r>
          </a:p>
          <a:p>
            <a:r>
              <a:rPr lang="el-GR" sz="2800" dirty="0"/>
              <a:t>Στον άνθρωπο</a:t>
            </a:r>
          </a:p>
          <a:p>
            <a:r>
              <a:rPr lang="el-GR" sz="2800" dirty="0"/>
              <a:t>	ελαφρά αφή</a:t>
            </a:r>
          </a:p>
          <a:p>
            <a:r>
              <a:rPr lang="el-GR" sz="2800" dirty="0"/>
              <a:t>	προστασία κρανίου από ηλιακή ακτινοβολία</a:t>
            </a:r>
          </a:p>
          <a:p>
            <a:r>
              <a:rPr lang="el-GR" sz="2800" dirty="0"/>
              <a:t>	βλεφαρίδες: προστασία οφθαλμών</a:t>
            </a:r>
          </a:p>
          <a:p>
            <a:r>
              <a:rPr lang="el-GR" sz="2800" dirty="0"/>
              <a:t>	τρίχες μύτη: συγκράτηση σωματιδίων</a:t>
            </a:r>
          </a:p>
          <a:p>
            <a:endParaRPr lang="el-GR" sz="2800" dirty="0"/>
          </a:p>
          <a:p>
            <a:r>
              <a:rPr lang="el-GR" sz="2800" dirty="0"/>
              <a:t>Σε όλο το δέρμα εκτός</a:t>
            </a:r>
          </a:p>
          <a:p>
            <a:r>
              <a:rPr lang="el-GR" sz="2800" dirty="0"/>
              <a:t>	παλάμες και πέλματα</a:t>
            </a:r>
          </a:p>
          <a:p>
            <a:r>
              <a:rPr lang="el-GR" sz="2800" dirty="0"/>
              <a:t>	θηλή μαστού</a:t>
            </a:r>
          </a:p>
          <a:p>
            <a:r>
              <a:rPr lang="el-GR" sz="2800" dirty="0"/>
              <a:t>	εξωτερικά γεννητικά όργανα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DA719D-66DC-4F5A-93BF-B3937FC9F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79" y="495282"/>
            <a:ext cx="2397663" cy="35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8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368ABD-8276-4EC4-A026-B6AE1881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ΚΑΛΥΠΤΗΡΙΟ ΣΥΣΤΗΜΑ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7072E2-ABC7-4295-97DD-4274A43C91E7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l-GR" sz="2800" dirty="0"/>
              <a:t>Αδιάβροχο</a:t>
            </a:r>
          </a:p>
          <a:p>
            <a:r>
              <a:rPr lang="el-GR" sz="2800" dirty="0"/>
              <a:t>Πλένεται</a:t>
            </a:r>
          </a:p>
          <a:p>
            <a:r>
              <a:rPr lang="el-GR" sz="2800" dirty="0"/>
              <a:t>Δεν τσαλακώνεται</a:t>
            </a:r>
          </a:p>
          <a:p>
            <a:r>
              <a:rPr lang="el-GR" sz="2800" dirty="0"/>
              <a:t>Αυτόματη επιδιόρθωση μικρών αβαριών</a:t>
            </a:r>
          </a:p>
          <a:p>
            <a:r>
              <a:rPr lang="el-GR" sz="2800" dirty="0"/>
              <a:t>Ποτέ δε στενεύει</a:t>
            </a:r>
          </a:p>
          <a:p>
            <a:r>
              <a:rPr lang="el-GR" sz="2800" dirty="0"/>
              <a:t>Εγγύηση εφόρου ζωής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21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6B5AE5-A6E2-45A2-BBB6-F0124EA4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ΤΡΙΧΑ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297CF84-0CFD-4FD9-B627-9E913B3BD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4" y="1113183"/>
            <a:ext cx="10927061" cy="5744817"/>
          </a:xfrm>
        </p:spPr>
        <p:txBody>
          <a:bodyPr>
            <a:normAutofit/>
          </a:bodyPr>
          <a:lstStyle/>
          <a:p>
            <a:r>
              <a:rPr lang="el-GR" sz="2000" dirty="0"/>
              <a:t>Εύκαμπτο νήμα από νεκρά κύτταρα γεμάτα κερατίνη</a:t>
            </a:r>
          </a:p>
          <a:p>
            <a:r>
              <a:rPr lang="el-GR" sz="2000" dirty="0"/>
              <a:t>Ρίζα στέλεχος(προβάλλει από δέρμα)</a:t>
            </a:r>
          </a:p>
          <a:p>
            <a:r>
              <a:rPr lang="el-GR" sz="2000" dirty="0"/>
              <a:t>3 ομόκεντρες στιβάδες</a:t>
            </a:r>
            <a:r>
              <a:rPr lang="en-ID" sz="2000" dirty="0"/>
              <a:t> </a:t>
            </a:r>
            <a:r>
              <a:rPr lang="el-GR" sz="2000" dirty="0" err="1"/>
              <a:t>κερατινοποιημένων</a:t>
            </a:r>
            <a:r>
              <a:rPr lang="el-GR" sz="2000" dirty="0"/>
              <a:t> κ.</a:t>
            </a:r>
          </a:p>
          <a:p>
            <a:r>
              <a:rPr lang="el-GR" sz="2000" b="1" dirty="0"/>
              <a:t>Μυελός</a:t>
            </a:r>
            <a:r>
              <a:rPr lang="el-GR" sz="2000" dirty="0"/>
              <a:t>: μεγάλα κύτταρα, μικρά κενά αέρα ανάμεσα</a:t>
            </a:r>
          </a:p>
          <a:p>
            <a:r>
              <a:rPr lang="el-GR" sz="2000" b="1" dirty="0"/>
              <a:t>Φλοιός</a:t>
            </a:r>
            <a:r>
              <a:rPr lang="el-GR" sz="2000" dirty="0"/>
              <a:t>: </a:t>
            </a:r>
            <a:r>
              <a:rPr lang="el-GR" sz="2000" dirty="0" err="1"/>
              <a:t>αποπλατυσμένα</a:t>
            </a:r>
            <a:r>
              <a:rPr lang="el-GR" sz="2000" dirty="0"/>
              <a:t> κύτταρα</a:t>
            </a:r>
          </a:p>
          <a:p>
            <a:r>
              <a:rPr lang="el-GR" sz="2000" b="1" dirty="0" err="1"/>
              <a:t>Περιτρίχιο</a:t>
            </a:r>
            <a:r>
              <a:rPr lang="el-GR" sz="2000" dirty="0"/>
              <a:t>: μονήρη στιβάδα </a:t>
            </a:r>
            <a:r>
              <a:rPr lang="el-GR" sz="2000" dirty="0" err="1"/>
              <a:t>αλληλοεπικαλυπτόμενων</a:t>
            </a:r>
            <a:r>
              <a:rPr lang="el-GR" sz="2000" dirty="0"/>
              <a:t> κυττάρων, διατήρηση αποστάσεων μεταξύ τριχών, παρέχει δύναμη στην τρίχα διατηρεί σε επαφή εσωτερικές της στιβάδες, το </a:t>
            </a:r>
            <a:r>
              <a:rPr lang="el-GR" sz="2000" dirty="0" err="1"/>
              <a:t>γηραιότερο</a:t>
            </a:r>
            <a:r>
              <a:rPr lang="el-GR" sz="2000" dirty="0"/>
              <a:t> τμήμα αποπίπτει από το άκρο. Λάμπει με το μαλακτικό.</a:t>
            </a:r>
          </a:p>
          <a:p>
            <a:r>
              <a:rPr lang="el-GR" sz="2000" dirty="0"/>
              <a:t>Η τριβή χαλάει τα ινίδια κερατίνης στο φλοιό και μυελό, - «ψαλίδα»</a:t>
            </a:r>
          </a:p>
          <a:p>
            <a:r>
              <a:rPr lang="el-GR" sz="2000" dirty="0"/>
              <a:t>Χρώμα: παράγεται από </a:t>
            </a:r>
            <a:r>
              <a:rPr lang="el-GR" sz="2000" dirty="0" err="1"/>
              <a:t>μελανινοκύτταρα</a:t>
            </a:r>
            <a:r>
              <a:rPr lang="el-GR" sz="2000" dirty="0"/>
              <a:t> στη βάση τριχοθυλακίου, μεταφέρεται στη ρίζα της τρίχας. 2 τύπο μελανίνης: </a:t>
            </a:r>
            <a:r>
              <a:rPr lang="el-GR" sz="2000" dirty="0" err="1"/>
              <a:t>ευμελανίνη</a:t>
            </a:r>
            <a:r>
              <a:rPr lang="el-GR" sz="2000" dirty="0"/>
              <a:t> (καστανή) και </a:t>
            </a:r>
            <a:r>
              <a:rPr lang="el-GR" sz="2000" dirty="0" err="1"/>
              <a:t>φαιομελανίνη</a:t>
            </a:r>
            <a:r>
              <a:rPr lang="el-GR" sz="2000" dirty="0"/>
              <a:t> (κίτρινη) συνδυάζονται</a:t>
            </a:r>
          </a:p>
          <a:p>
            <a:r>
              <a:rPr lang="el-GR" sz="2000" dirty="0"/>
              <a:t>Άσπρισμα-γκριζάρισμα: μειωμένη παραγωγή μελανίνης, αντικατάσταση από άχρωμες φυσαλίδες αέρα.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44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E10C25E-AC39-47A1-91A8-8C27F92F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56" y="256139"/>
            <a:ext cx="7883726" cy="4077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83496A-CC32-445E-8CF0-A81E921EFB69}"/>
              </a:ext>
            </a:extLst>
          </p:cNvPr>
          <p:cNvSpPr txBox="1"/>
          <p:nvPr/>
        </p:nvSpPr>
        <p:spPr>
          <a:xfrm>
            <a:off x="2365513" y="437322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ΤΡΙΧΟΘΥΛΑΚΙΑ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15E0D-A1A0-442D-9F7D-6C74DA23C595}"/>
              </a:ext>
            </a:extLst>
          </p:cNvPr>
          <p:cNvSpPr txBox="1"/>
          <p:nvPr/>
        </p:nvSpPr>
        <p:spPr>
          <a:xfrm>
            <a:off x="1239095" y="806654"/>
            <a:ext cx="32532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επιφάνεια επιδερμίδας ως το χόριο</a:t>
            </a:r>
          </a:p>
          <a:p>
            <a:r>
              <a:rPr lang="el-GR" b="1" dirty="0"/>
              <a:t>Βολβός</a:t>
            </a:r>
            <a:r>
              <a:rPr lang="el-GR" dirty="0"/>
              <a:t> τρίχας: διευρυμένο άκρο, προβάλλει </a:t>
            </a:r>
            <a:r>
              <a:rPr lang="el-GR" dirty="0" err="1"/>
              <a:t>θηλόμορφο</a:t>
            </a:r>
            <a:r>
              <a:rPr lang="el-GR" dirty="0"/>
              <a:t> έπαρμα, </a:t>
            </a:r>
            <a:r>
              <a:rPr lang="el-GR" b="1" dirty="0"/>
              <a:t>δερματική θηλή</a:t>
            </a:r>
            <a:r>
              <a:rPr lang="el-GR" dirty="0"/>
              <a:t>,</a:t>
            </a:r>
          </a:p>
          <a:p>
            <a:r>
              <a:rPr lang="el-GR" dirty="0"/>
              <a:t>σύμπλεγμα τριχοειδών που τρέφει την τρίχα, αν καταστραφεί η θηλή, η τρίχα δεν αναπτύσσεται άλλο</a:t>
            </a:r>
          </a:p>
          <a:p>
            <a:r>
              <a:rPr lang="el-GR" dirty="0"/>
              <a:t>Περιβάλλεται </a:t>
            </a:r>
            <a:r>
              <a:rPr lang="el-GR" dirty="0">
                <a:highlight>
                  <a:srgbClr val="FFFF00"/>
                </a:highlight>
              </a:rPr>
              <a:t>αισθητικές νευρικές απολήξεις</a:t>
            </a:r>
            <a:r>
              <a:rPr lang="el-GR" dirty="0"/>
              <a:t>, κύρτωση τρίχας τις ερεθίζει. </a:t>
            </a:r>
          </a:p>
          <a:p>
            <a:r>
              <a:rPr lang="el-GR" u="sng" dirty="0"/>
              <a:t>Επιθηλιακά κ. </a:t>
            </a:r>
            <a:r>
              <a:rPr lang="el-GR" dirty="0"/>
              <a:t>στο εσωτερικό βολβού, </a:t>
            </a:r>
          </a:p>
          <a:p>
            <a:r>
              <a:rPr lang="el-GR" b="1" dirty="0"/>
              <a:t>μήτρα τρίχας</a:t>
            </a:r>
            <a:r>
              <a:rPr lang="el-GR" dirty="0"/>
              <a:t>, πολλαπλασιαζόμενα κ σχηματίζουν στέλεχος τρίχας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46B40-A2FA-402F-BE79-0B6DC12BEC6C}"/>
              </a:ext>
            </a:extLst>
          </p:cNvPr>
          <p:cNvSpPr txBox="1"/>
          <p:nvPr/>
        </p:nvSpPr>
        <p:spPr>
          <a:xfrm>
            <a:off x="5108713" y="4641574"/>
            <a:ext cx="65694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Τοίχωμα τριχοθυλακίου</a:t>
            </a:r>
            <a:r>
              <a:rPr lang="el-GR" dirty="0"/>
              <a:t>: </a:t>
            </a:r>
          </a:p>
          <a:p>
            <a:r>
              <a:rPr lang="el-GR" dirty="0"/>
              <a:t>Περιφερικό έλυτρο από ΣΙ (ινώδες)</a:t>
            </a:r>
          </a:p>
          <a:p>
            <a:r>
              <a:rPr lang="el-GR" dirty="0"/>
              <a:t>Διαφανής υαλοειδής μεμβράνη (ΒΜ)</a:t>
            </a:r>
          </a:p>
          <a:p>
            <a:r>
              <a:rPr lang="el-GR" dirty="0"/>
              <a:t>Επιθηλιακό έλυτρο (από επιδερμίδα) –εσωτερικό-εξωτερικό</a:t>
            </a:r>
          </a:p>
          <a:p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4A498-F690-4BBA-AB7E-FEF5580D9436}"/>
              </a:ext>
            </a:extLst>
          </p:cNvPr>
          <p:cNvSpPr txBox="1"/>
          <p:nvPr/>
        </p:nvSpPr>
        <p:spPr>
          <a:xfrm>
            <a:off x="5108713" y="5841903"/>
            <a:ext cx="7175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Ανελκτήρας μυς</a:t>
            </a:r>
            <a:r>
              <a:rPr lang="el-GR" dirty="0"/>
              <a:t>: συσπάται σε απάντηση στο κρύο και το φόβο</a:t>
            </a:r>
          </a:p>
          <a:p>
            <a:r>
              <a:rPr lang="el-GR" dirty="0"/>
              <a:t>-εγκλωβίζεται αέρας ανάμεσα στις τρίχες ζεσταίνεται, </a:t>
            </a:r>
          </a:p>
          <a:p>
            <a:r>
              <a:rPr lang="el-GR" dirty="0"/>
              <a:t>το ζώο μοιάζει πιο τρομακτικό. </a:t>
            </a:r>
          </a:p>
        </p:txBody>
      </p:sp>
    </p:spTree>
    <p:extLst>
      <p:ext uri="{BB962C8B-B14F-4D97-AF65-F5344CB8AC3E}">
        <p14:creationId xmlns:p14="http://schemas.microsoft.com/office/powerpoint/2010/main" val="137650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64D7795-898D-45A9-926C-37669C2C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69" y="338713"/>
            <a:ext cx="10011874" cy="6396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A04B9-074F-4C73-A389-1257340E0A6A}"/>
              </a:ext>
            </a:extLst>
          </p:cNvPr>
          <p:cNvSpPr txBox="1"/>
          <p:nvPr/>
        </p:nvSpPr>
        <p:spPr>
          <a:xfrm flipH="1">
            <a:off x="1785066" y="550629"/>
            <a:ext cx="3860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Αλωπεκία: γενετικά καθορισμένη αντίδραση τριχοθυλακίων στα ανδρογόνα, βράχυνση κύκλου ανάπτυξης, αποπίπτουν πριν αναδυθούν.</a:t>
            </a:r>
          </a:p>
        </p:txBody>
      </p:sp>
    </p:spTree>
    <p:extLst>
      <p:ext uri="{BB962C8B-B14F-4D97-AF65-F5344CB8AC3E}">
        <p14:creationId xmlns:p14="http://schemas.microsoft.com/office/powerpoint/2010/main" val="891227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645102-503E-47C1-9C5D-9AB2EB27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ΣΜΗΓΜΑΤΟΓΟΝΟΙ ΑΔΕΝΕΣ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602C5A-E2B8-4F5B-8E81-50AB7C9F6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Λιπαντικοί, σε όλο το δέρμα εκτός πελμάτων και παλαμών</a:t>
            </a:r>
          </a:p>
          <a:p>
            <a:r>
              <a:rPr lang="el-GR" dirty="0"/>
              <a:t>Απλοί κυψελοειδείς, εκβάλλουν σε πόρο</a:t>
            </a:r>
          </a:p>
          <a:p>
            <a:r>
              <a:rPr lang="el-GR" dirty="0"/>
              <a:t>Λιπαρό προϊόν, σμήγμα</a:t>
            </a:r>
          </a:p>
          <a:p>
            <a:r>
              <a:rPr lang="el-GR" dirty="0"/>
              <a:t>Κεντρικά κ. συσσωρεύουν λιπίδια μέχρι να διογκωθούν και να διαρραγούν (ολοκρινής έκκριση)</a:t>
            </a:r>
          </a:p>
          <a:p>
            <a:r>
              <a:rPr lang="el-GR" b="1" dirty="0"/>
              <a:t>Συνδέονται με τριχοθυλάκια και εναποθέτουν σμήγμα στο άνω 1/3 τριχοθυλακίου </a:t>
            </a:r>
            <a:r>
              <a:rPr lang="el-GR" dirty="0"/>
              <a:t>από όπου το σμήγμα ρέει και λιπαίνει το δέρμα, συγκεντρώνει ρύπους, περιορίζει ευθραυστότητα, τριχών, αποτρέπει λύση δέρματος, επιβράδυνση απώλεια ύδατος, εξουδετέρωση βακτηρίων</a:t>
            </a:r>
          </a:p>
          <a:p>
            <a:r>
              <a:rPr lang="el-GR" dirty="0"/>
              <a:t>Η έκκριση εξαρτάται από ανδρογόνα, ξεκινά μετά την εφηβεία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8586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AA5F43-09EE-4219-B463-20C5DEC9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ΙΔΡΩΤΟΠΟΙΟΙ ΑΔΕΝΕΣ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E9F8731-62C0-4040-8101-1A136174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Αποτρέπουν υπερθέρμανση, ο ιδρώτας δροσίζει καθώς εξατμίζεται</a:t>
            </a:r>
          </a:p>
          <a:p>
            <a:r>
              <a:rPr lang="el-GR" dirty="0"/>
              <a:t>Μόνο στα θηλαστικά</a:t>
            </a:r>
          </a:p>
          <a:p>
            <a:r>
              <a:rPr lang="el-GR" dirty="0"/>
              <a:t>2,5 εκ, σε όλο το δέρμα εκτός από θηλές μαστών και έξω γεννητικά όργανα.</a:t>
            </a:r>
          </a:p>
          <a:p>
            <a:r>
              <a:rPr lang="el-GR" dirty="0"/>
              <a:t>Παράγουν 500 </a:t>
            </a:r>
            <a:r>
              <a:rPr lang="en-ID" dirty="0"/>
              <a:t>ml</a:t>
            </a:r>
            <a:r>
              <a:rPr lang="el-GR" dirty="0"/>
              <a:t> ιδρώτα / μέρα έως 12 </a:t>
            </a:r>
            <a:r>
              <a:rPr lang="en-ID" dirty="0" err="1"/>
              <a:t>lt</a:t>
            </a:r>
            <a:r>
              <a:rPr lang="el-GR" dirty="0"/>
              <a:t> σε έντονη άσκηση </a:t>
            </a:r>
          </a:p>
          <a:p>
            <a:r>
              <a:rPr lang="el-GR" dirty="0"/>
              <a:t>Οι τρίχες εμποδίζουν εξάτμιση, στον άνθρωπο η ανάγκη ρύθμιση θερμοκρασίας μείωσε την τριχοφυΐα.</a:t>
            </a:r>
          </a:p>
        </p:txBody>
      </p:sp>
    </p:spTree>
    <p:extLst>
      <p:ext uri="{BB962C8B-B14F-4D97-AF65-F5344CB8AC3E}">
        <p14:creationId xmlns:p14="http://schemas.microsoft.com/office/powerpoint/2010/main" val="473904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478399-5339-4377-9CEC-080AFCB9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ΕΚΚΡΙΝΕΙΣ ΙΔΡΩΤΟΠΟΙΟΙ ΑΔΕΝΕΣ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F06FE0-7E74-45F3-A9EC-2B0E05EE9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Παλάμες, πέλματα, μέτωπο</a:t>
            </a:r>
          </a:p>
          <a:p>
            <a:r>
              <a:rPr lang="el-GR" dirty="0"/>
              <a:t>Σπειροειδής απλός σωληνοειδής αδένας</a:t>
            </a:r>
          </a:p>
          <a:p>
            <a:r>
              <a:rPr lang="el-GR" dirty="0"/>
              <a:t>Εκκριτική βάση: εν τω βάθει χόριο και υποδόριο</a:t>
            </a:r>
          </a:p>
          <a:p>
            <a:r>
              <a:rPr lang="el-GR" dirty="0"/>
              <a:t>Πόρος: </a:t>
            </a:r>
            <a:r>
              <a:rPr lang="el-GR" b="1" dirty="0"/>
              <a:t>εκβάλλει στην επιφάνεια δέρματος</a:t>
            </a:r>
          </a:p>
          <a:p>
            <a:r>
              <a:rPr lang="el-GR" dirty="0"/>
              <a:t>Διήθημα αίματος, 99% νερό, άλατα </a:t>
            </a:r>
            <a:r>
              <a:rPr lang="en-ID" dirty="0"/>
              <a:t>(NaCl)</a:t>
            </a:r>
            <a:r>
              <a:rPr lang="el-GR" dirty="0"/>
              <a:t>, παραπροϊόντα μεταβολισμού (ουρία, αμμωνία, ουρικό οξύ)</a:t>
            </a:r>
          </a:p>
          <a:p>
            <a:r>
              <a:rPr lang="el-GR" dirty="0"/>
              <a:t>Όξινος-εμποδίζει ανάπτυξη βακτηριδίων</a:t>
            </a:r>
          </a:p>
        </p:txBody>
      </p:sp>
    </p:spTree>
    <p:extLst>
      <p:ext uri="{BB962C8B-B14F-4D97-AF65-F5344CB8AC3E}">
        <p14:creationId xmlns:p14="http://schemas.microsoft.com/office/powerpoint/2010/main" val="1982775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D5C726-5AD7-460E-A585-5B9D4768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ΑΠΟΚΡΙΝΕΙΣ ΙΔΡΩΤΟΠΟΙΟΙ ΑΔΕΝΕΣ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9403C3-7657-49DB-BDCF-3E503C435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Μασχάλη, πρωκτός, έξω γεννητικά όργανα</a:t>
            </a:r>
          </a:p>
          <a:p>
            <a:r>
              <a:rPr lang="el-GR" dirty="0"/>
              <a:t>Μεγαλύτερο μέγεθος, </a:t>
            </a:r>
            <a:r>
              <a:rPr lang="el-GR" b="1" dirty="0"/>
              <a:t>εκβάλλουν στο εσωτερικό τριχοθυλακίων</a:t>
            </a:r>
          </a:p>
          <a:p>
            <a:r>
              <a:rPr lang="el-GR" dirty="0"/>
              <a:t>Ιδρώτας: λιπαρές ουσίες, και πρωτεΐνες,, κολλώδης, γαλακτώδη ή κίτρινη χροιά. Άοσμο, μετά την αποδόμηση βακτηρίων αποκτά χαρακτηριστική οσμή.</a:t>
            </a:r>
          </a:p>
          <a:p>
            <a:r>
              <a:rPr lang="el-GR" dirty="0"/>
              <a:t>Λειτουργούν από την εφηβεία, υπό την επίδραση ανδρογόνων, κατά τη διάρκεια σεξουαλικής επαφής, αλλάζουν μέγεθος κατά τον </a:t>
            </a:r>
            <a:r>
              <a:rPr lang="el-GR" dirty="0" err="1"/>
              <a:t>εμμηνορρυσιακό</a:t>
            </a:r>
            <a:r>
              <a:rPr lang="el-GR" dirty="0"/>
              <a:t> κύκλο.</a:t>
            </a:r>
          </a:p>
          <a:p>
            <a:r>
              <a:rPr lang="el-GR" dirty="0"/>
              <a:t>Εκκρίσεις: </a:t>
            </a:r>
            <a:r>
              <a:rPr lang="el-GR" dirty="0" err="1"/>
              <a:t>φερομόνες</a:t>
            </a:r>
            <a:r>
              <a:rPr lang="el-GR" dirty="0"/>
              <a:t>, χημικά </a:t>
            </a:r>
            <a:r>
              <a:rPr lang="el-GR" dirty="0" err="1"/>
              <a:t>σηματοδοτικά</a:t>
            </a:r>
            <a:r>
              <a:rPr lang="el-GR" dirty="0"/>
              <a:t> μόρια που μεταφέρουν πληροφορίες σε άτομα του ίδιου είδους (ελκυστικότητα, επιλογή συντρόφου)</a:t>
            </a:r>
          </a:p>
          <a:p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Κηροειδείς αδένες (αυτί)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Μαστικοί αδένες</a:t>
            </a:r>
          </a:p>
        </p:txBody>
      </p:sp>
    </p:spTree>
    <p:extLst>
      <p:ext uri="{BB962C8B-B14F-4D97-AF65-F5344CB8AC3E}">
        <p14:creationId xmlns:p14="http://schemas.microsoft.com/office/powerpoint/2010/main" val="3128368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8CAFC80-628F-44BA-A2F4-994F6925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652462"/>
            <a:ext cx="108394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49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9315FB-F590-4655-A272-456F4AECC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ΠΕΡΙΦΕΡΙΚΟΙ ΑΙΣΘΗΤΙΚΟΙ ΥΠΟΔΟΧΕΙΣ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671E99-BBF1-4FD5-8431-CC6E5693E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Δομές, δέχονται αισθητικά ερεθίσματα και τα μετατρέπουν σε νευρικές ώσεις</a:t>
            </a:r>
          </a:p>
          <a:p>
            <a:r>
              <a:rPr lang="el-GR" dirty="0"/>
              <a:t>Νευρικές απολήξεις αισθητικών νευρώνων: συλλέγουν γενικές πληροφορίες, αφή, πίεση, θερμοκρασία, πόνος, ιδιοδεκτικότητα</a:t>
            </a:r>
          </a:p>
          <a:p>
            <a:r>
              <a:rPr lang="el-GR" dirty="0"/>
              <a:t>Υποδεκτικά κύτταρα, επιθηλιακά ή νευρικά. ειδικοί τύποι αισθητικότητας, όραση ακοή, γεύση, ισορροπία</a:t>
            </a:r>
          </a:p>
          <a:p>
            <a:r>
              <a:rPr lang="el-GR" dirty="0" err="1"/>
              <a:t>Εξωδεκτικοί</a:t>
            </a:r>
            <a:r>
              <a:rPr lang="el-GR" dirty="0"/>
              <a:t>: ανταποκρίνονται σε ερεθίσματα εξωτερικού περιβάλλοντος, στην επιφάνεια δέρματος ή κοντά,</a:t>
            </a:r>
          </a:p>
          <a:p>
            <a:pPr lvl="1"/>
            <a:r>
              <a:rPr lang="el-GR" dirty="0"/>
              <a:t>Δερματικοί αφής πίεσης, πόνου θερμοκρασίας, ειδικών αισθήσεων</a:t>
            </a:r>
          </a:p>
          <a:p>
            <a:pPr marL="357188" lvl="1" indent="-357188"/>
            <a:r>
              <a:rPr lang="el-GR" sz="1800" dirty="0" err="1"/>
              <a:t>Εσωδεκτικοί</a:t>
            </a:r>
            <a:r>
              <a:rPr lang="el-GR" sz="1800" dirty="0"/>
              <a:t>: </a:t>
            </a:r>
            <a:r>
              <a:rPr lang="el-GR" sz="1800" dirty="0" err="1"/>
              <a:t>σπλαγχνοϋποδοχείς</a:t>
            </a:r>
            <a:r>
              <a:rPr lang="el-GR" sz="1800" dirty="0"/>
              <a:t>: μεταβολές συγκέντρωσης ουσιών, διάταση ιστών, θερμοκρασία.</a:t>
            </a:r>
          </a:p>
          <a:p>
            <a:pPr marL="357188" lvl="1" indent="-357188"/>
            <a:r>
              <a:rPr lang="el-GR" sz="1800" dirty="0"/>
              <a:t>Ιδιοδεκτικοί: </a:t>
            </a:r>
            <a:r>
              <a:rPr lang="el-GR" sz="1800" dirty="0" err="1"/>
              <a:t>μυοσκελετικό</a:t>
            </a:r>
            <a:r>
              <a:rPr lang="el-GR" sz="1800" dirty="0"/>
              <a:t> σύστημα, μυς, τένοντες, αρθρώσεις, σύνδεσμοι.</a:t>
            </a:r>
          </a:p>
          <a:p>
            <a:pPr marL="357188" lvl="1" indent="-357188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056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BE80D7-CBBD-4C7F-9B8D-BDA6E27C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ΠΕΡΙΦΕΡΙΚΟΙ ΑΙΣΘΗΤΙΚΟΙ ΥΠΟΔΟΧΕΙΣ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708145-C64B-474E-B166-DBB6665A0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Μηχανοϋποδοχείς</a:t>
            </a:r>
            <a:r>
              <a:rPr lang="el-GR" dirty="0"/>
              <a:t>: ανταποκρίνονται σε μηχανικές δυνάμεις όπως, αφή, πίεση, διάταση, δονήσεις.</a:t>
            </a:r>
          </a:p>
          <a:p>
            <a:r>
              <a:rPr lang="el-GR" dirty="0" err="1"/>
              <a:t>Τασεοϋποδοχείς</a:t>
            </a:r>
            <a:r>
              <a:rPr lang="el-GR" dirty="0"/>
              <a:t>: ανταποκρίνονται στις μεταβολές ΑΠ</a:t>
            </a:r>
          </a:p>
          <a:p>
            <a:r>
              <a:rPr lang="el-GR" dirty="0" err="1"/>
              <a:t>Θερμοϋποδοχείς</a:t>
            </a:r>
            <a:r>
              <a:rPr lang="el-GR" dirty="0"/>
              <a:t>: ανταποκρίνονται στις μεταβολές θερμοκρασίας</a:t>
            </a:r>
          </a:p>
          <a:p>
            <a:r>
              <a:rPr lang="el-GR" dirty="0" err="1"/>
              <a:t>Χημειοϋποδοχείς</a:t>
            </a:r>
            <a:r>
              <a:rPr lang="el-GR" dirty="0"/>
              <a:t>: ανταποκρίνονται σε διαλυμένες χημικές ουσίες, μεταβολές χημικής σύστασης αίματος</a:t>
            </a:r>
          </a:p>
          <a:p>
            <a:r>
              <a:rPr lang="el-GR" dirty="0" err="1"/>
              <a:t>Φωτοϋποδοχείς</a:t>
            </a:r>
            <a:r>
              <a:rPr lang="el-GR" dirty="0"/>
              <a:t>: ανταποκρίνονται σε μεταβολές έντασης φωτός</a:t>
            </a:r>
          </a:p>
          <a:p>
            <a:r>
              <a:rPr lang="el-GR" dirty="0" err="1"/>
              <a:t>Αλγαισθητικοί</a:t>
            </a:r>
            <a:r>
              <a:rPr lang="el-GR" dirty="0"/>
              <a:t>: ανταποκρίνονται σε ερεθίσματα που προκαλούν ιστική βλάβη</a:t>
            </a:r>
          </a:p>
        </p:txBody>
      </p:sp>
    </p:spTree>
    <p:extLst>
      <p:ext uri="{BB962C8B-B14F-4D97-AF65-F5344CB8AC3E}">
        <p14:creationId xmlns:p14="http://schemas.microsoft.com/office/powerpoint/2010/main" val="157725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FBCFA7-1B21-4F4A-8DD6-A34044A9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155426">
            <a:off x="365613" y="-202654"/>
            <a:ext cx="8911687" cy="1367575"/>
          </a:xfrm>
        </p:spPr>
        <p:txBody>
          <a:bodyPr/>
          <a:lstStyle/>
          <a:p>
            <a:r>
              <a:rPr lang="el-GR" dirty="0"/>
              <a:t>ΔΕΡΜΑ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75A0AB2-339D-4F07-AFED-2FF78B2E664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580446">
            <a:off x="1242597" y="1706606"/>
            <a:ext cx="10435956" cy="37776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l-GR" dirty="0"/>
              <a:t>Μεγαλύτερο όργανο σώματος 7%</a:t>
            </a:r>
          </a:p>
          <a:p>
            <a:r>
              <a:rPr lang="el-GR" dirty="0"/>
              <a:t>2 στιβάδες: </a:t>
            </a:r>
            <a:r>
              <a:rPr lang="el-GR" dirty="0">
                <a:solidFill>
                  <a:srgbClr val="FF0000"/>
                </a:solidFill>
              </a:rPr>
              <a:t>επιδερμίδα-</a:t>
            </a:r>
            <a:r>
              <a:rPr lang="el-GR" dirty="0" err="1">
                <a:solidFill>
                  <a:srgbClr val="FF0000"/>
                </a:solidFill>
              </a:rPr>
              <a:t>δερμίδα</a:t>
            </a:r>
            <a:r>
              <a:rPr lang="el-GR" dirty="0"/>
              <a:t> (χόριο) [</a:t>
            </a:r>
            <a:r>
              <a:rPr lang="el-GR" u="sng" dirty="0"/>
              <a:t>υποδόριο δεν ανήκει στο δέρμα</a:t>
            </a:r>
            <a:r>
              <a:rPr lang="el-GR" dirty="0"/>
              <a:t>] </a:t>
            </a:r>
          </a:p>
          <a:p>
            <a:r>
              <a:rPr lang="el-GR" dirty="0"/>
              <a:t>Πάχος 1,5-4 </a:t>
            </a:r>
            <a:r>
              <a:rPr lang="el-GR" dirty="0" err="1"/>
              <a:t>χιλ</a:t>
            </a:r>
            <a:r>
              <a:rPr lang="el-GR" dirty="0"/>
              <a:t>, καθορίζεται από πάχος επιδερμίδας</a:t>
            </a:r>
          </a:p>
          <a:p>
            <a:r>
              <a:rPr lang="el-GR" dirty="0"/>
              <a:t>Παχύ δέρμα: παλάμες-πέλματα 5 στιβάδες Λεπτό δέρμα-3 στιβάδες</a:t>
            </a:r>
          </a:p>
          <a:p>
            <a:r>
              <a:rPr lang="el-GR" dirty="0"/>
              <a:t>Προστατεύει και απομονώνει εσωτερικά όργανα από χτυπήματα, εκδορές, κοψίματα</a:t>
            </a:r>
          </a:p>
          <a:p>
            <a:r>
              <a:rPr lang="el-GR" dirty="0"/>
              <a:t>Αποτρέπει απώλεια ύδατος (αδιάβροχο)</a:t>
            </a:r>
          </a:p>
          <a:p>
            <a:r>
              <a:rPr lang="el-GR" dirty="0"/>
              <a:t>Προφυλάσσει από υπεριώδη ακτινοβολία (μελανίνη)</a:t>
            </a:r>
          </a:p>
          <a:p>
            <a:r>
              <a:rPr lang="el-GR" dirty="0"/>
              <a:t>Διατηρεί θερμοκρασία σώματος (τριχοειδικό δίκτυο, ιδρωτοποιοί αδένες)</a:t>
            </a:r>
          </a:p>
          <a:p>
            <a:r>
              <a:rPr lang="el-GR" dirty="0"/>
              <a:t>Απέκκριση ουσιών (ουρία, άλατα, νερό)</a:t>
            </a:r>
          </a:p>
          <a:p>
            <a:r>
              <a:rPr lang="el-GR" dirty="0"/>
              <a:t>Σύνθεση βιταμίνης </a:t>
            </a:r>
            <a:r>
              <a:rPr lang="en-ID" dirty="0"/>
              <a:t>D</a:t>
            </a:r>
            <a:r>
              <a:rPr lang="el-GR" dirty="0"/>
              <a:t>, απαραίτητη για την απορρόφηση </a:t>
            </a:r>
            <a:r>
              <a:rPr lang="en-ID" dirty="0"/>
              <a:t>Ca</a:t>
            </a:r>
            <a:r>
              <a:rPr lang="el-GR" dirty="0"/>
              <a:t> από το έντερο</a:t>
            </a:r>
          </a:p>
          <a:p>
            <a:r>
              <a:rPr lang="el-GR" dirty="0"/>
              <a:t>Φιλοξενεί αισθητήρια όργανα: υποδοχείς-ελεύθερες νευρικές απολήξεις</a:t>
            </a:r>
          </a:p>
        </p:txBody>
      </p:sp>
    </p:spTree>
    <p:extLst>
      <p:ext uri="{BB962C8B-B14F-4D97-AF65-F5344CB8AC3E}">
        <p14:creationId xmlns:p14="http://schemas.microsoft.com/office/powerpoint/2010/main" val="170836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05AF5C-FDA1-4AEF-88E3-CAC153E3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ΓΕΝΙΚΟΙ ΑΙΣΘΗΤΙΚΟΙ ΥΠΟΔΟΧΕΙΣ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4DFF2B-2687-466B-9DB2-F392C2A44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Ελεύθερες νευρικές απολήξεις</a:t>
            </a:r>
          </a:p>
          <a:p>
            <a:r>
              <a:rPr lang="el-GR" dirty="0" err="1"/>
              <a:t>Ενέλυτρες</a:t>
            </a:r>
            <a:r>
              <a:rPr lang="el-GR" dirty="0"/>
              <a:t> νευρικές απολήξεις που περιβάλλονται από έλυτρο (κάψα)</a:t>
            </a:r>
          </a:p>
          <a:p>
            <a:endParaRPr lang="el-GR" dirty="0"/>
          </a:p>
          <a:p>
            <a:r>
              <a:rPr lang="el-GR" dirty="0"/>
              <a:t>Κάθε τύπος υποδοχέα μπορεί να ανταποκρίνεται σε διαφορετικά είδη ερεθισμάτων</a:t>
            </a:r>
          </a:p>
        </p:txBody>
      </p:sp>
    </p:spTree>
    <p:extLst>
      <p:ext uri="{BB962C8B-B14F-4D97-AF65-F5344CB8AC3E}">
        <p14:creationId xmlns:p14="http://schemas.microsoft.com/office/powerpoint/2010/main" val="139348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6F6F17-8ED0-4019-BDE2-AD1EC380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ΕΛΕΥΘΕΡΕΣ ΝΕΥΡΙΚΕΣ ΑΠΟΛΗΞΕΙΣ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0CE1D5-4B6A-4DD1-B03D-A0BF70BF2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1.</a:t>
            </a:r>
            <a:r>
              <a:rPr lang="el-GR" b="1" dirty="0"/>
              <a:t>Ελεύθερες</a:t>
            </a:r>
            <a:r>
              <a:rPr lang="el-GR" dirty="0"/>
              <a:t>, σε όλους τους ιστούς, άφθονες στα επιθήλια και στον υποκείμενο ΣΙ</a:t>
            </a:r>
          </a:p>
          <a:p>
            <a:r>
              <a:rPr lang="el-GR" dirty="0"/>
              <a:t>Κυρίως </a:t>
            </a:r>
            <a:r>
              <a:rPr lang="el-GR" dirty="0" err="1"/>
              <a:t>αλγαισθητικοί</a:t>
            </a:r>
            <a:r>
              <a:rPr lang="el-GR" dirty="0"/>
              <a:t> και </a:t>
            </a:r>
            <a:r>
              <a:rPr lang="el-GR" dirty="0" err="1"/>
              <a:t>θερμοϋποδοχείς</a:t>
            </a:r>
            <a:endParaRPr lang="en-ID" dirty="0"/>
          </a:p>
          <a:p>
            <a:r>
              <a:rPr lang="el-GR" dirty="0"/>
              <a:t>2. Σχηματίζουν επιθηλιακά </a:t>
            </a:r>
            <a:r>
              <a:rPr lang="el-GR" b="1" dirty="0"/>
              <a:t>απτικά</a:t>
            </a:r>
            <a:r>
              <a:rPr lang="el-GR" dirty="0"/>
              <a:t> </a:t>
            </a:r>
            <a:r>
              <a:rPr lang="el-GR" b="1" dirty="0"/>
              <a:t>συμπλέγματα</a:t>
            </a:r>
            <a:r>
              <a:rPr lang="el-GR" dirty="0"/>
              <a:t> </a:t>
            </a:r>
            <a:r>
              <a:rPr lang="en-ID" b="1" dirty="0"/>
              <a:t>Merkel</a:t>
            </a:r>
            <a:r>
              <a:rPr lang="el-GR" dirty="0"/>
              <a:t>, στην </a:t>
            </a:r>
            <a:r>
              <a:rPr lang="el-GR" b="1" dirty="0">
                <a:solidFill>
                  <a:srgbClr val="FF0000"/>
                </a:solidFill>
              </a:rPr>
              <a:t>επιδερμίδα</a:t>
            </a:r>
            <a:r>
              <a:rPr lang="el-GR" dirty="0"/>
              <a:t>. :Δισκοειδές απτικό επιθηλιακό κύτταρο που νευρώνεται από αισθητικό νευρικό κύτταρο. </a:t>
            </a:r>
            <a:r>
              <a:rPr lang="el-GR" u="sng" dirty="0">
                <a:highlight>
                  <a:srgbClr val="00FFFF"/>
                </a:highlight>
              </a:rPr>
              <a:t>Βραδείας εξοικείωσης </a:t>
            </a:r>
            <a:r>
              <a:rPr lang="el-GR" dirty="0" err="1"/>
              <a:t>μηχανοϋποδοχείς</a:t>
            </a:r>
            <a:r>
              <a:rPr lang="el-GR" dirty="0"/>
              <a:t> </a:t>
            </a:r>
            <a:r>
              <a:rPr lang="el-GR" dirty="0">
                <a:solidFill>
                  <a:srgbClr val="00B050"/>
                </a:solidFill>
              </a:rPr>
              <a:t>ελαφράς αφής </a:t>
            </a:r>
            <a:r>
              <a:rPr lang="el-GR" dirty="0"/>
              <a:t>-συνεχίζουν να παράγουν δυναμικά ενεργείας ακόμα και μετά από περίοδο συνεχούς διέγερσης</a:t>
            </a:r>
          </a:p>
          <a:p>
            <a:r>
              <a:rPr lang="el-GR" b="1" dirty="0"/>
              <a:t>3.Υποδοχείς τριχοθυλακίων</a:t>
            </a:r>
            <a:r>
              <a:rPr lang="el-GR" dirty="0"/>
              <a:t>: ελεύθερες νευρικές απολήξεις περιελίσσονται </a:t>
            </a:r>
            <a:r>
              <a:rPr lang="el-GR" dirty="0">
                <a:solidFill>
                  <a:srgbClr val="FF0000"/>
                </a:solidFill>
              </a:rPr>
              <a:t>γύρω από τριχοθυλάκια</a:t>
            </a:r>
            <a:r>
              <a:rPr lang="el-GR" dirty="0"/>
              <a:t>, </a:t>
            </a:r>
            <a:r>
              <a:rPr lang="el-GR" dirty="0" err="1"/>
              <a:t>μηχανοϋποδοχείς</a:t>
            </a:r>
            <a:r>
              <a:rPr lang="el-GR" dirty="0"/>
              <a:t> </a:t>
            </a:r>
            <a:r>
              <a:rPr lang="el-GR" dirty="0">
                <a:solidFill>
                  <a:srgbClr val="00B050"/>
                </a:solidFill>
              </a:rPr>
              <a:t>ελαφράς αφής</a:t>
            </a:r>
            <a:r>
              <a:rPr lang="el-GR" dirty="0"/>
              <a:t>, ανταποκρίνονται στο λύγισμα των τριχών, </a:t>
            </a:r>
            <a:r>
              <a:rPr lang="el-GR" u="sng" dirty="0">
                <a:highlight>
                  <a:srgbClr val="00FFFF"/>
                </a:highlight>
              </a:rPr>
              <a:t>ταχείας εξοικείωσης</a:t>
            </a:r>
            <a:r>
              <a:rPr lang="el-GR" dirty="0"/>
              <a:t>, η αίσθηση χάνεται ακόμα και αν το ερέθισμα επιμένει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913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15F101-78B7-449D-A4D0-E56997E19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14" y="0"/>
            <a:ext cx="6490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54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97AF0E5-B248-4DA4-88BA-ADE00C385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8640"/>
            <a:ext cx="9144968" cy="52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3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424E4EB-0C2E-4840-B2A9-081B8977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238250"/>
            <a:ext cx="8972550" cy="4381500"/>
          </a:xfrm>
          <a:prstGeom prst="rect">
            <a:avLst/>
          </a:prstGeom>
        </p:spPr>
      </p:pic>
      <p:sp>
        <p:nvSpPr>
          <p:cNvPr id="2" name="Βέλος: Κάτω 1">
            <a:extLst>
              <a:ext uri="{FF2B5EF4-FFF2-40B4-BE49-F238E27FC236}">
                <a16:creationId xmlns:a16="http://schemas.microsoft.com/office/drawing/2014/main" id="{E76FBFD9-577E-4FEE-9C38-69A299A08000}"/>
              </a:ext>
            </a:extLst>
          </p:cNvPr>
          <p:cNvSpPr/>
          <p:nvPr/>
        </p:nvSpPr>
        <p:spPr>
          <a:xfrm>
            <a:off x="10982739" y="894522"/>
            <a:ext cx="974035" cy="539694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77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9B12AB-AC07-4D0D-A84C-99A23D64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55" y="40643"/>
            <a:ext cx="8362764" cy="679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99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9AC4CC0D-D894-4708-BBAA-E0ECDC029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95" y="720968"/>
            <a:ext cx="10563821" cy="564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8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0D590B-6441-478E-9BD3-AE7D18E1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ΕΝΕΛΥΤΡΕΣ ΝΕΥΡΙΚΕΣ ΑΠΟΛΗΞΕΙΣ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E018F5-E993-4AE3-9F20-BBD0C038E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600"/>
            <a:ext cx="9268171" cy="3777622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Περιβάλλονται από κάψα ΣΙ. Ποικίλλουν σε μέγεθος, σχήμα και κατανομή,</a:t>
            </a:r>
          </a:p>
          <a:p>
            <a:r>
              <a:rPr lang="el-GR" dirty="0" err="1"/>
              <a:t>Μηχανοϋποδοχείς</a:t>
            </a:r>
            <a:r>
              <a:rPr lang="el-GR" dirty="0"/>
              <a:t>: ενίσχυση ή αποκλεισμός σήματος</a:t>
            </a:r>
          </a:p>
          <a:p>
            <a:endParaRPr lang="el-GR" dirty="0"/>
          </a:p>
          <a:p>
            <a:r>
              <a:rPr lang="el-GR" b="1" dirty="0"/>
              <a:t>1.Απτικά σωμάτια </a:t>
            </a:r>
            <a:r>
              <a:rPr lang="en-ID" b="1" dirty="0"/>
              <a:t>Meissner</a:t>
            </a:r>
            <a:r>
              <a:rPr lang="el-GR" dirty="0"/>
              <a:t>: λίγες σπειροειδείς νευρικές απολήξεις, κ. </a:t>
            </a:r>
            <a:r>
              <a:rPr lang="en-ID" dirty="0"/>
              <a:t>Schwann</a:t>
            </a:r>
            <a:r>
              <a:rPr lang="el-GR" dirty="0"/>
              <a:t>, έλυτρο ΣΙ ωοειδές. </a:t>
            </a:r>
            <a:r>
              <a:rPr lang="el-GR" dirty="0">
                <a:solidFill>
                  <a:srgbClr val="FF0000"/>
                </a:solidFill>
              </a:rPr>
              <a:t>Δερματικές θηλές </a:t>
            </a:r>
            <a:r>
              <a:rPr lang="el-GR" dirty="0"/>
              <a:t>κάτω από επιδερμίδα, </a:t>
            </a:r>
            <a:r>
              <a:rPr lang="el-GR" dirty="0">
                <a:highlight>
                  <a:srgbClr val="00FFFF"/>
                </a:highlight>
              </a:rPr>
              <a:t>ταχείας</a:t>
            </a:r>
            <a:r>
              <a:rPr lang="el-GR" dirty="0"/>
              <a:t> </a:t>
            </a:r>
            <a:r>
              <a:rPr lang="el-GR" dirty="0">
                <a:highlight>
                  <a:srgbClr val="00FFFF"/>
                </a:highlight>
              </a:rPr>
              <a:t>εξοικείωσης</a:t>
            </a:r>
            <a:r>
              <a:rPr lang="el-GR" dirty="0"/>
              <a:t>, </a:t>
            </a:r>
            <a:r>
              <a:rPr lang="el-GR" dirty="0">
                <a:solidFill>
                  <a:srgbClr val="00B050"/>
                </a:solidFill>
              </a:rPr>
              <a:t>λεπτή διακριτική αφή</a:t>
            </a:r>
            <a:r>
              <a:rPr lang="el-GR" dirty="0"/>
              <a:t>. Ευαίσθητες και </a:t>
            </a:r>
            <a:r>
              <a:rPr lang="el-GR" b="1" dirty="0"/>
              <a:t>άτριχες</a:t>
            </a:r>
            <a:r>
              <a:rPr lang="el-GR" dirty="0"/>
              <a:t> περιοχές (παλάμες, πέλματα, θηλές μαστών, χείλη). (λειτουργία όπως </a:t>
            </a:r>
            <a:r>
              <a:rPr lang="el-GR" u="sng" dirty="0"/>
              <a:t>υποδοχείς</a:t>
            </a:r>
            <a:r>
              <a:rPr lang="el-GR" dirty="0"/>
              <a:t> </a:t>
            </a:r>
            <a:r>
              <a:rPr lang="el-GR" u="sng" dirty="0"/>
              <a:t>τριχοθυλακίων</a:t>
            </a:r>
            <a:r>
              <a:rPr lang="el-GR" dirty="0"/>
              <a:t> στο τριχωτό δέρμα).</a:t>
            </a:r>
          </a:p>
          <a:p>
            <a:r>
              <a:rPr lang="el-GR" b="1" dirty="0"/>
              <a:t>2. </a:t>
            </a:r>
            <a:r>
              <a:rPr lang="el-GR" b="1" dirty="0" err="1"/>
              <a:t>Πεταλιώδη</a:t>
            </a:r>
            <a:r>
              <a:rPr lang="el-GR" b="1" dirty="0"/>
              <a:t> σωμάτια </a:t>
            </a:r>
            <a:r>
              <a:rPr lang="en-ID" b="1" dirty="0" err="1"/>
              <a:t>Pacini</a:t>
            </a:r>
            <a:r>
              <a:rPr lang="el-GR" dirty="0"/>
              <a:t>: ορατά, 0,5-1 </a:t>
            </a:r>
            <a:r>
              <a:rPr lang="el-GR" dirty="0" err="1"/>
              <a:t>χιλ</a:t>
            </a:r>
            <a:r>
              <a:rPr lang="el-GR" dirty="0"/>
              <a:t> πλάτος, 1-2 </a:t>
            </a:r>
            <a:r>
              <a:rPr lang="el-GR" dirty="0" err="1"/>
              <a:t>χιλ</a:t>
            </a:r>
            <a:r>
              <a:rPr lang="el-GR" dirty="0"/>
              <a:t> μήκος, μονήρης νευρική απόληξη-60 , κ. </a:t>
            </a:r>
            <a:r>
              <a:rPr lang="en-ID" dirty="0"/>
              <a:t>Schwann</a:t>
            </a:r>
            <a:r>
              <a:rPr lang="el-GR" dirty="0"/>
              <a:t>- έλυτρο ΣΙ.  Διάσπαρτα στον </a:t>
            </a:r>
            <a:r>
              <a:rPr lang="el-GR" dirty="0">
                <a:solidFill>
                  <a:srgbClr val="FF0000"/>
                </a:solidFill>
              </a:rPr>
              <a:t>εν τω βάθει ΣΙ, υποδόριο</a:t>
            </a:r>
            <a:r>
              <a:rPr lang="el-GR" dirty="0"/>
              <a:t>. </a:t>
            </a:r>
            <a:r>
              <a:rPr lang="el-GR" dirty="0">
                <a:highlight>
                  <a:srgbClr val="00FFFF"/>
                </a:highlight>
              </a:rPr>
              <a:t>Ταχείας εξοικείωσης</a:t>
            </a:r>
            <a:r>
              <a:rPr lang="el-GR" dirty="0">
                <a:solidFill>
                  <a:srgbClr val="00B050"/>
                </a:solidFill>
              </a:rPr>
              <a:t>, εν τω βάθει πίεση, παρακολούθηση δόνησης</a:t>
            </a:r>
          </a:p>
          <a:p>
            <a:r>
              <a:rPr lang="el-GR" b="1" dirty="0">
                <a:solidFill>
                  <a:schemeClr val="tx1"/>
                </a:solidFill>
              </a:rPr>
              <a:t>3. Βολβοειδή σωμάτια </a:t>
            </a:r>
            <a:r>
              <a:rPr lang="en-ID" b="1" dirty="0">
                <a:solidFill>
                  <a:schemeClr val="tx1"/>
                </a:solidFill>
              </a:rPr>
              <a:t>Ruffini</a:t>
            </a:r>
            <a:r>
              <a:rPr lang="el-GR" dirty="0">
                <a:solidFill>
                  <a:schemeClr val="tx1"/>
                </a:solidFill>
              </a:rPr>
              <a:t>:  χόριο, αρκετές νευρικές απολήξεις, λεπτό αποπλτυσμένο έλυτρο, </a:t>
            </a:r>
            <a:r>
              <a:rPr lang="el-GR" dirty="0">
                <a:solidFill>
                  <a:srgbClr val="00B050"/>
                </a:solidFill>
              </a:rPr>
              <a:t>πίεση και αφή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>
                <a:solidFill>
                  <a:schemeClr val="tx1"/>
                </a:solidFill>
                <a:highlight>
                  <a:srgbClr val="00FFFF"/>
                </a:highlight>
              </a:rPr>
              <a:t>βραδεία εξοικείωση</a:t>
            </a:r>
            <a:r>
              <a:rPr lang="el-GR" dirty="0">
                <a:solidFill>
                  <a:schemeClr val="tx1"/>
                </a:solidFill>
              </a:rPr>
              <a:t>, παρακολουθούν </a:t>
            </a:r>
            <a:r>
              <a:rPr lang="el-GR" dirty="0">
                <a:solidFill>
                  <a:srgbClr val="00B050"/>
                </a:solidFill>
              </a:rPr>
              <a:t>σταθερή πίεση</a:t>
            </a:r>
            <a:r>
              <a:rPr lang="el-GR" dirty="0">
                <a:solidFill>
                  <a:schemeClr val="tx1"/>
                </a:solidFill>
              </a:rPr>
              <a:t> που ασκείται στο δέρμα.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066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0490EF5-EEB0-4430-8053-76DACE81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23" y="852964"/>
            <a:ext cx="11035246" cy="466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3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29AF807-0ADA-4341-B82B-FEBA01445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75" y="-81259"/>
            <a:ext cx="5343057" cy="611539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6E20612-860C-4F24-B8B2-4A128F265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167" y="213369"/>
            <a:ext cx="3790305" cy="424837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84674AA-BEE6-4088-8CF0-EB34F1081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861" y="4596740"/>
            <a:ext cx="3759611" cy="11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AEF96D3-E726-4269-98C2-AF243BE0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3" y="412805"/>
            <a:ext cx="10098156" cy="61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12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1AE6BD-4360-4D40-894B-A38C13AB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753" y="275020"/>
            <a:ext cx="6354614" cy="63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0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3022325" y="837199"/>
          <a:ext cx="6033919" cy="2636025"/>
        </p:xfrm>
        <a:graphic>
          <a:graphicData uri="http://schemas.openxmlformats.org/drawingml/2006/table">
            <a:tbl>
              <a:tblPr/>
              <a:tblGrid>
                <a:gridCol w="1776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Υποδοχέας</a:t>
                      </a: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444500" algn="l"/>
                          <a:tab pos="538163" algn="l"/>
                        </a:tabLst>
                      </a:pP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Τύπος ίνας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538163" algn="l"/>
                        </a:tabLst>
                      </a:pP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Λειτουργία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269875" indent="0" algn="ctr"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Times New Roman"/>
                          <a:ea typeface="Calibri"/>
                          <a:cs typeface="Times New Roman"/>
                        </a:rPr>
                        <a:t>Εντόπιση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7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Ελ. Νευρικές απολήξεις</a:t>
                      </a: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A-</a:t>
                      </a:r>
                      <a:r>
                        <a:rPr lang="el-G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delta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and C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Ανταποκρίνονται σε μηχανικά, θερμικά και βλαπτικά ερεθίσματα.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Παντού στο δέρμα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Merkel</a:t>
                      </a: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Cells</a:t>
                      </a:r>
                      <a:endParaRPr lang="el-G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Times New Roman"/>
                          <a:ea typeface="+mn-ea"/>
                          <a:cs typeface="Times New Roman"/>
                        </a:rPr>
                        <a:t>A-beta</a:t>
                      </a:r>
                      <a:endParaRPr lang="el-GR" sz="1200" b="1" dirty="0"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στην πίεση</a:t>
                      </a:r>
                      <a:r>
                        <a:rPr lang="en-ID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ελαφρά αφή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Όριο Επιδερμίδας-</a:t>
                      </a:r>
                      <a:r>
                        <a:rPr lang="el-G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χόριου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 άτριχου δέρματος. (</a:t>
                      </a:r>
                      <a:r>
                        <a:rPr lang="el-GR" sz="1200" dirty="0"/>
                        <a:t>άκρες δαχτύλων )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Εικόνα 6" descr="https://faculty.washington.edu/chudler/free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0245" y="2506835"/>
            <a:ext cx="1071546" cy="882171"/>
          </a:xfrm>
          <a:prstGeom prst="rect">
            <a:avLst/>
          </a:prstGeom>
          <a:noFill/>
        </p:spPr>
      </p:pic>
      <p:pic>
        <p:nvPicPr>
          <p:cNvPr id="4" name="Εικόνα 5" descr="https://faculty.washington.edu/chudler/meis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7258" y="1480265"/>
            <a:ext cx="774642" cy="910835"/>
          </a:xfrm>
          <a:prstGeom prst="rect">
            <a:avLst/>
          </a:prstGeom>
          <a:noFill/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B293BDE3-4A84-4374-96FA-C27770C69BDF}"/>
              </a:ext>
            </a:extLst>
          </p:cNvPr>
          <p:cNvSpPr/>
          <p:nvPr/>
        </p:nvSpPr>
        <p:spPr>
          <a:xfrm>
            <a:off x="4745036" y="1744937"/>
            <a:ext cx="1032641" cy="55946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 dirty="0">
              <a:highlight>
                <a:srgbClr val="FFFF00"/>
              </a:highlight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79FD282A-0E95-43D4-8718-ED2E454CB822}"/>
              </a:ext>
            </a:extLst>
          </p:cNvPr>
          <p:cNvSpPr/>
          <p:nvPr/>
        </p:nvSpPr>
        <p:spPr>
          <a:xfrm>
            <a:off x="4819982" y="2758070"/>
            <a:ext cx="703847" cy="559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 dirty="0">
              <a:highlight>
                <a:srgbClr val="FFFF00"/>
              </a:highlight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4CC24A7D-7ABD-4CCF-90C5-BE547CA7C5A7}"/>
              </a:ext>
            </a:extLst>
          </p:cNvPr>
          <p:cNvCxnSpPr>
            <a:cxnSpLocks/>
          </p:cNvCxnSpPr>
          <p:nvPr/>
        </p:nvCxnSpPr>
        <p:spPr>
          <a:xfrm>
            <a:off x="6096001" y="3317538"/>
            <a:ext cx="1328539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86675B01-70B0-4DC9-967D-D852DF1CFCCE}"/>
              </a:ext>
            </a:extLst>
          </p:cNvPr>
          <p:cNvCxnSpPr>
            <a:cxnSpLocks/>
          </p:cNvCxnSpPr>
          <p:nvPr/>
        </p:nvCxnSpPr>
        <p:spPr>
          <a:xfrm>
            <a:off x="7809843" y="2051576"/>
            <a:ext cx="114103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F278AE0F-399B-42D6-A135-382E5EFBF1CA}"/>
              </a:ext>
            </a:extLst>
          </p:cNvPr>
          <p:cNvCxnSpPr>
            <a:cxnSpLocks/>
          </p:cNvCxnSpPr>
          <p:nvPr/>
        </p:nvCxnSpPr>
        <p:spPr>
          <a:xfrm>
            <a:off x="7638393" y="2899467"/>
            <a:ext cx="131248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12" name="Πίνακας 11">
            <a:extLst>
              <a:ext uri="{FF2B5EF4-FFF2-40B4-BE49-F238E27FC236}">
                <a16:creationId xmlns:a16="http://schemas.microsoft.com/office/drawing/2014/main" id="{98516498-0727-44D3-88BC-9961D6F56E5A}"/>
              </a:ext>
            </a:extLst>
          </p:cNvPr>
          <p:cNvGraphicFramePr>
            <a:graphicFrameLocks noGrp="1"/>
          </p:cNvGraphicFramePr>
          <p:nvPr/>
        </p:nvGraphicFramePr>
        <p:xfrm>
          <a:off x="2982229" y="3407480"/>
          <a:ext cx="6074014" cy="8915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8663">
                  <a:extLst>
                    <a:ext uri="{9D8B030D-6E8A-4147-A177-3AD203B41FA5}">
                      <a16:colId xmlns:a16="http://schemas.microsoft.com/office/drawing/2014/main" val="3465446339"/>
                    </a:ext>
                  </a:extLst>
                </a:gridCol>
                <a:gridCol w="1536306">
                  <a:extLst>
                    <a:ext uri="{9D8B030D-6E8A-4147-A177-3AD203B41FA5}">
                      <a16:colId xmlns:a16="http://schemas.microsoft.com/office/drawing/2014/main" val="1685580816"/>
                    </a:ext>
                  </a:extLst>
                </a:gridCol>
                <a:gridCol w="1384241">
                  <a:extLst>
                    <a:ext uri="{9D8B030D-6E8A-4147-A177-3AD203B41FA5}">
                      <a16:colId xmlns:a16="http://schemas.microsoft.com/office/drawing/2014/main" val="2688295455"/>
                    </a:ext>
                  </a:extLst>
                </a:gridCol>
                <a:gridCol w="1514804">
                  <a:extLst>
                    <a:ext uri="{9D8B030D-6E8A-4147-A177-3AD203B41FA5}">
                      <a16:colId xmlns:a16="http://schemas.microsoft.com/office/drawing/2014/main" val="384482003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Meissner corpuscles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Rapidly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adaptive</a:t>
                      </a:r>
                      <a:endParaRPr lang="el-GR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endParaRPr lang="el-GR" sz="1200" b="0" kern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solidFill>
                      <a:srgbClr val="FDF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 A-</a:t>
                      </a:r>
                      <a:r>
                        <a:rPr lang="el-GR" sz="1200" dirty="0" err="1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beta</a:t>
                      </a:r>
                      <a:endParaRPr lang="el-GR" sz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endParaRPr lang="el-GR" sz="1200" b="0" kern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solidFill>
                      <a:srgbClr val="FDFA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Ανταποκρίνεται στην </a:t>
                      </a:r>
                      <a:r>
                        <a:rPr lang="el-GR" sz="12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ελαφρά αφή και δόνηση  (10-50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Hz</a:t>
                      </a:r>
                      <a:r>
                        <a:rPr lang="el-GR" sz="12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34290" marB="34290">
                    <a:solidFill>
                      <a:srgbClr val="FDFA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b="0" kern="12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Δάχτυλα, γλώσσα, χείλη, θηλές, γεννητικά όργανα</a:t>
                      </a:r>
                    </a:p>
                  </a:txBody>
                  <a:tcPr marL="68580" marR="68580" marT="34290" marB="34290">
                    <a:solidFill>
                      <a:srgbClr val="FDF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672214"/>
                  </a:ext>
                </a:extLst>
              </a:tr>
            </a:tbl>
          </a:graphicData>
        </a:graphic>
      </p:graphicFrame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60AD181-C87B-4928-B4CE-AEAD76B38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76" y="3407481"/>
            <a:ext cx="1114425" cy="1300163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689B7800-4FE1-4C7F-9753-B161702F08D9}"/>
              </a:ext>
            </a:extLst>
          </p:cNvPr>
          <p:cNvCxnSpPr>
            <a:cxnSpLocks/>
          </p:cNvCxnSpPr>
          <p:nvPr/>
        </p:nvCxnSpPr>
        <p:spPr>
          <a:xfrm>
            <a:off x="6525047" y="4057562"/>
            <a:ext cx="4256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6748C482-04A7-49D1-8D68-CDB1F37B3318}"/>
              </a:ext>
            </a:extLst>
          </p:cNvPr>
          <p:cNvCxnSpPr/>
          <p:nvPr/>
        </p:nvCxnSpPr>
        <p:spPr>
          <a:xfrm flipH="1">
            <a:off x="5750615" y="3026465"/>
            <a:ext cx="27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Οβάλ 13">
            <a:extLst>
              <a:ext uri="{FF2B5EF4-FFF2-40B4-BE49-F238E27FC236}">
                <a16:creationId xmlns:a16="http://schemas.microsoft.com/office/drawing/2014/main" id="{66AE147C-828B-46A2-AB62-3DE51E4B41AA}"/>
              </a:ext>
            </a:extLst>
          </p:cNvPr>
          <p:cNvSpPr/>
          <p:nvPr/>
        </p:nvSpPr>
        <p:spPr>
          <a:xfrm>
            <a:off x="4773313" y="3240786"/>
            <a:ext cx="703847" cy="559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0412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3140362" y="832636"/>
          <a:ext cx="7430574" cy="5211983"/>
        </p:xfrm>
        <a:graphic>
          <a:graphicData uri="http://schemas.openxmlformats.org/drawingml/2006/table">
            <a:tbl>
              <a:tblPr/>
              <a:tblGrid>
                <a:gridCol w="135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5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37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b="1" cap="none" spc="0" dirty="0">
                          <a:ln/>
                          <a:pattFill prst="dkUpDiag">
                            <a:fgClr>
                              <a:schemeClr val="bg1">
                                <a:lumMod val="50000"/>
                              </a:schemeClr>
                            </a:fgClr>
                            <a:bgClr>
                              <a:schemeClr val="tx1">
                                <a:lumMod val="75000"/>
                                <a:lumOff val="25000"/>
                              </a:schemeClr>
                            </a:bgClr>
                          </a:pattFill>
                          <a:effectLst>
                            <a:outerShdw blurRad="38100" dist="19050" dir="2700000" algn="tl" rotWithShape="0">
                              <a:schemeClr val="dk1">
                                <a:lumMod val="50000"/>
                                <a:alpha val="40000"/>
                              </a:scheme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Υποδοχείς</a:t>
                      </a:r>
                      <a:r>
                        <a:rPr lang="el-GR" sz="900" b="1" cap="none" spc="0" dirty="0">
                          <a:ln/>
                          <a:pattFill prst="dkUpDiag">
                            <a:fgClr>
                              <a:schemeClr val="bg1">
                                <a:lumMod val="50000"/>
                              </a:schemeClr>
                            </a:fgClr>
                            <a:bgClr>
                              <a:schemeClr val="tx1">
                                <a:lumMod val="75000"/>
                                <a:lumOff val="25000"/>
                              </a:schemeClr>
                            </a:bgClr>
                          </a:pattFill>
                          <a:effectLst>
                            <a:outerShdw blurRad="38100" dist="19050" dir="2700000" algn="tl" rotWithShape="0">
                              <a:schemeClr val="dk1">
                                <a:lumMod val="50000"/>
                                <a:alpha val="40000"/>
                              </a:scheme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200" b="1" cap="none" spc="0" dirty="0">
                          <a:ln/>
                          <a:pattFill prst="dkUpDiag">
                            <a:fgClr>
                              <a:schemeClr val="bg1">
                                <a:lumMod val="50000"/>
                              </a:schemeClr>
                            </a:fgClr>
                            <a:bgClr>
                              <a:schemeClr val="tx1">
                                <a:lumMod val="75000"/>
                                <a:lumOff val="25000"/>
                              </a:schemeClr>
                            </a:bgClr>
                          </a:pattFill>
                          <a:effectLst>
                            <a:outerShdw blurRad="38100" dist="19050" dir="2700000" algn="tl" rotWithShape="0">
                              <a:schemeClr val="dk1">
                                <a:lumMod val="50000"/>
                                <a:alpha val="40000"/>
                              </a:scheme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δέρματος</a:t>
                      </a:r>
                      <a:endParaRPr lang="el-GR" sz="1200" b="1" cap="none" spc="0" dirty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Υποδοχέας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Τύπος ίνας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Λειτουργία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Times New Roman"/>
                          <a:ea typeface="Calibri"/>
                          <a:cs typeface="Times New Roman"/>
                        </a:rPr>
                        <a:t>Εντόπιση</a:t>
                      </a:r>
                      <a:endParaRPr lang="el-G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b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Hair</a:t>
                      </a: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Follicle</a:t>
                      </a:r>
                      <a:r>
                        <a:rPr lang="el-GR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Ending</a:t>
                      </a:r>
                      <a:endParaRPr lang="el-GR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στη μετακίνηση</a:t>
                      </a:r>
                      <a:r>
                        <a:rPr lang="el-GR" sz="1200" baseline="0" dirty="0">
                          <a:latin typeface="Times New Roman"/>
                          <a:ea typeface="Times New Roman"/>
                          <a:cs typeface="Times New Roman"/>
                        </a:rPr>
                        <a:t> τρίχας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Τυλίγονται γύρω από θύλακα τρίχας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0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Ruffini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Endings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-(διογκωμένη </a:t>
                      </a:r>
                      <a:r>
                        <a:rPr lang="el-G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δενδριτική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απόληξη)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D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Slowly</a:t>
                      </a:r>
                      <a:r>
                        <a:rPr lang="en-ID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ID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adaptive</a:t>
                      </a:r>
                      <a:endParaRPr lang="el-GR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 στην πίεση στο δέρμα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Χόριο άτριχου και τριχωτού δέρματος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Krause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corpuscle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(κάψα)</a:t>
                      </a: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 στην πίεση, ψυχρό 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Χείλη, γλώσσα,</a:t>
                      </a:r>
                      <a:r>
                        <a:rPr lang="el-GR" sz="1200" baseline="0" dirty="0">
                          <a:latin typeface="Times New Roman"/>
                          <a:ea typeface="Times New Roman"/>
                          <a:cs typeface="Times New Roman"/>
                        </a:rPr>
                        <a:t> γεννητικά όργανα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Pacinian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corpuscle</a:t>
                      </a:r>
                      <a:endParaRPr lang="en-ID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κάψα)</a:t>
                      </a: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A-beta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Ανταποκρίνεται  στη δόνηση (1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50-300 Hz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), εν τω βάθει πίεση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1200" b="0" u="sng" dirty="0">
                          <a:latin typeface="Times New Roman"/>
                          <a:ea typeface="Times New Roman"/>
                          <a:cs typeface="Times New Roman"/>
                        </a:rPr>
                        <a:t>Βαθύτερα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στρώματα</a:t>
                      </a:r>
                      <a:r>
                        <a:rPr lang="el-GR" sz="1200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χόριου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σε τριχωτό και άτριχο δέρμα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l-GR" sz="1200" dirty="0"/>
                        <a:t>παλάμες και τα πέλματα και γεννητικά όργανα και αρθρώσεις)</a:t>
                      </a:r>
                      <a:endParaRPr lang="el-G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2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2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l-GR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485" marR="38485" marT="38485" marB="3848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102" name="Εικόνα 1" descr="https://faculty.washington.edu/chudler/hairrec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7825" y="1107390"/>
            <a:ext cx="1222772" cy="1178709"/>
          </a:xfrm>
          <a:prstGeom prst="rect">
            <a:avLst/>
          </a:prstGeom>
          <a:noFill/>
        </p:spPr>
      </p:pic>
      <p:pic>
        <p:nvPicPr>
          <p:cNvPr id="4101" name="Εικόνα 2" descr="https://faculty.washington.edu/chudler/ruff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1063" y="2439641"/>
            <a:ext cx="1526381" cy="857256"/>
          </a:xfrm>
          <a:prstGeom prst="rect">
            <a:avLst/>
          </a:prstGeom>
          <a:noFill/>
        </p:spPr>
      </p:pic>
      <p:pic>
        <p:nvPicPr>
          <p:cNvPr id="4100" name="Εικόνα 3" descr="https://faculty.washington.edu/chudler/kraus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2392" y="3450441"/>
            <a:ext cx="826819" cy="964395"/>
          </a:xfrm>
          <a:prstGeom prst="rect">
            <a:avLst/>
          </a:prstGeom>
          <a:noFill/>
        </p:spPr>
      </p:pic>
      <p:pic>
        <p:nvPicPr>
          <p:cNvPr id="4099" name="Εικόνα 4" descr="https://faculty.washington.edu/chudler/pacinian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1062" y="4414835"/>
            <a:ext cx="825626" cy="1285884"/>
          </a:xfrm>
          <a:prstGeom prst="rect">
            <a:avLst/>
          </a:prstGeom>
          <a:noFill/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BB30B6BD-0227-4719-9FCD-C9ACB9DFC38E}"/>
              </a:ext>
            </a:extLst>
          </p:cNvPr>
          <p:cNvSpPr/>
          <p:nvPr/>
        </p:nvSpPr>
        <p:spPr>
          <a:xfrm>
            <a:off x="4883025" y="3408827"/>
            <a:ext cx="703847" cy="559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32D9A56-8ACF-421E-8D1D-C508CD4D592C}"/>
              </a:ext>
            </a:extLst>
          </p:cNvPr>
          <p:cNvSpPr/>
          <p:nvPr/>
        </p:nvSpPr>
        <p:spPr>
          <a:xfrm>
            <a:off x="4820279" y="2439642"/>
            <a:ext cx="703847" cy="559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41BDED55-462A-45EA-82D8-BED0C6B0F1EA}"/>
              </a:ext>
            </a:extLst>
          </p:cNvPr>
          <p:cNvSpPr/>
          <p:nvPr/>
        </p:nvSpPr>
        <p:spPr>
          <a:xfrm>
            <a:off x="4871865" y="1534972"/>
            <a:ext cx="703847" cy="559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 dirty="0">
              <a:highlight>
                <a:srgbClr val="FFFF00"/>
              </a:highlight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01245F13-3C3F-40CE-BECB-41F35BABB3FC}"/>
              </a:ext>
            </a:extLst>
          </p:cNvPr>
          <p:cNvSpPr/>
          <p:nvPr/>
        </p:nvSpPr>
        <p:spPr>
          <a:xfrm>
            <a:off x="4834587" y="4498309"/>
            <a:ext cx="703847" cy="5594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94762654-8D5B-4223-8890-507138897B7A}"/>
              </a:ext>
            </a:extLst>
          </p:cNvPr>
          <p:cNvCxnSpPr>
            <a:cxnSpLocks/>
          </p:cNvCxnSpPr>
          <p:nvPr/>
        </p:nvCxnSpPr>
        <p:spPr>
          <a:xfrm>
            <a:off x="7210681" y="2868269"/>
            <a:ext cx="342901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528B4034-0FE3-4CDC-BC95-77ECF66B189A}"/>
              </a:ext>
            </a:extLst>
          </p:cNvPr>
          <p:cNvCxnSpPr>
            <a:cxnSpLocks/>
          </p:cNvCxnSpPr>
          <p:nvPr/>
        </p:nvCxnSpPr>
        <p:spPr>
          <a:xfrm>
            <a:off x="7210679" y="3861048"/>
            <a:ext cx="342902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DD1C8E1-8D8D-4CF4-B6C4-67648B0F6FCE}"/>
              </a:ext>
            </a:extLst>
          </p:cNvPr>
          <p:cNvCxnSpPr>
            <a:cxnSpLocks/>
          </p:cNvCxnSpPr>
          <p:nvPr/>
        </p:nvCxnSpPr>
        <p:spPr>
          <a:xfrm>
            <a:off x="7169295" y="4778042"/>
            <a:ext cx="4256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D6CCE300-6EA0-4CFA-9EEF-B09C27FD61E8}"/>
              </a:ext>
            </a:extLst>
          </p:cNvPr>
          <p:cNvCxnSpPr>
            <a:cxnSpLocks/>
          </p:cNvCxnSpPr>
          <p:nvPr/>
        </p:nvCxnSpPr>
        <p:spPr>
          <a:xfrm>
            <a:off x="6240017" y="4957937"/>
            <a:ext cx="342901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114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0F5EAD-8F50-49BD-A1C6-8026D0EDB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12" y="404664"/>
            <a:ext cx="5492982" cy="4743450"/>
          </a:xfrm>
          <a:prstGeom prst="rect">
            <a:avLst/>
          </a:prstGeom>
        </p:spPr>
      </p:pic>
      <p:sp>
        <p:nvSpPr>
          <p:cNvPr id="3" name="3 - Ορθογώνιο">
            <a:extLst>
              <a:ext uri="{FF2B5EF4-FFF2-40B4-BE49-F238E27FC236}">
                <a16:creationId xmlns:a16="http://schemas.microsoft.com/office/drawing/2014/main" id="{2691FA0E-44FE-481E-92C0-C290149DD117}"/>
              </a:ext>
            </a:extLst>
          </p:cNvPr>
          <p:cNvSpPr/>
          <p:nvPr/>
        </p:nvSpPr>
        <p:spPr>
          <a:xfrm>
            <a:off x="8439738" y="404664"/>
            <a:ext cx="3485619" cy="584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"slowly-adapting"</a:t>
            </a:r>
            <a:r>
              <a:rPr lang="el-GR" dirty="0">
                <a:solidFill>
                  <a:srgbClr val="FF0000"/>
                </a:solidFill>
              </a:rPr>
              <a:t> υποδοχείς</a:t>
            </a:r>
            <a:r>
              <a:rPr lang="el-GR" dirty="0"/>
              <a:t>: ανταποκρίνονται καθ΄ όλη τη διάρκεια εφαρμογής του ερεθίσματος και μεταφέρουν πληροφορία σχετικά με την διαδικασία σε όλη την εξέλιξη της.</a:t>
            </a:r>
          </a:p>
          <a:p>
            <a:r>
              <a:rPr lang="en-US" dirty="0">
                <a:solidFill>
                  <a:srgbClr val="FF0000"/>
                </a:solidFill>
              </a:rPr>
              <a:t>"rapidly-adapting" </a:t>
            </a:r>
            <a:r>
              <a:rPr lang="el-GR" dirty="0">
                <a:solidFill>
                  <a:srgbClr val="FF0000"/>
                </a:solidFill>
              </a:rPr>
              <a:t> υποδοχείς</a:t>
            </a:r>
            <a:r>
              <a:rPr lang="el-GR" dirty="0"/>
              <a:t>: ανταποκρίνονται μόνο όταν το ερέθισμα ξεκινά να εφαρμόζεται ή σταματά. Και επομένως απαντούν σε ερεθίσματα που αλλάζουν.</a:t>
            </a:r>
          </a:p>
          <a:p>
            <a:endParaRPr lang="el-GR" dirty="0"/>
          </a:p>
          <a:p>
            <a:r>
              <a:rPr lang="el-GR" dirty="0"/>
              <a:t>Τα </a:t>
            </a:r>
            <a:r>
              <a:rPr lang="el-GR" b="1" dirty="0"/>
              <a:t>σωμάτια</a:t>
            </a:r>
            <a:r>
              <a:rPr lang="el-GR" dirty="0"/>
              <a:t> </a:t>
            </a:r>
            <a:r>
              <a:rPr lang="en-US" b="1" dirty="0"/>
              <a:t>Pacinian</a:t>
            </a:r>
            <a:r>
              <a:rPr lang="el-GR" dirty="0"/>
              <a:t>, </a:t>
            </a:r>
            <a:r>
              <a:rPr lang="en-ID" b="1" dirty="0"/>
              <a:t>Meissner</a:t>
            </a:r>
            <a:r>
              <a:rPr lang="en-ID" dirty="0"/>
              <a:t>,</a:t>
            </a:r>
            <a:r>
              <a:rPr lang="el-GR" dirty="0"/>
              <a:t>είναι </a:t>
            </a:r>
            <a:r>
              <a:rPr lang="en-US" dirty="0">
                <a:solidFill>
                  <a:srgbClr val="FF0000"/>
                </a:solidFill>
              </a:rPr>
              <a:t>rapidly-adapting-</a:t>
            </a:r>
            <a:r>
              <a:rPr lang="el-GR" b="1" dirty="0" err="1">
                <a:solidFill>
                  <a:srgbClr val="00B0F0"/>
                </a:solidFill>
              </a:rPr>
              <a:t>δονηση</a:t>
            </a:r>
            <a:endParaRPr lang="el-GR" b="1" dirty="0">
              <a:solidFill>
                <a:srgbClr val="00B0F0"/>
              </a:solidFill>
            </a:endParaRPr>
          </a:p>
          <a:p>
            <a:r>
              <a:rPr lang="el-GR" b="1" dirty="0">
                <a:ea typeface="Times New Roman"/>
                <a:cs typeface="Times New Roman"/>
              </a:rPr>
              <a:t>Οι υποδοχείς </a:t>
            </a:r>
            <a:r>
              <a:rPr lang="el-GR" b="1" dirty="0" err="1">
                <a:ea typeface="Times New Roman"/>
                <a:cs typeface="Times New Roman"/>
              </a:rPr>
              <a:t>Ruffini</a:t>
            </a:r>
            <a:r>
              <a:rPr lang="en-ID" b="1" dirty="0">
                <a:ea typeface="Times New Roman"/>
                <a:cs typeface="Times New Roman"/>
              </a:rPr>
              <a:t>, Merkel</a:t>
            </a:r>
            <a:r>
              <a:rPr lang="el-GR" dirty="0">
                <a:ea typeface="Times New Roman"/>
                <a:cs typeface="Times New Roman"/>
              </a:rPr>
              <a:t> είναι </a:t>
            </a:r>
            <a:r>
              <a:rPr lang="en-US" dirty="0">
                <a:solidFill>
                  <a:srgbClr val="00B050"/>
                </a:solidFill>
              </a:rPr>
              <a:t>slowly-adapting</a:t>
            </a:r>
            <a:r>
              <a:rPr lang="el-GR" dirty="0">
                <a:solidFill>
                  <a:srgbClr val="00B050"/>
                </a:solidFill>
              </a:rPr>
              <a:t>.</a:t>
            </a:r>
            <a:r>
              <a:rPr lang="el-GR" dirty="0"/>
              <a:t>-</a:t>
            </a:r>
            <a:r>
              <a:rPr lang="el-GR" b="1" dirty="0">
                <a:solidFill>
                  <a:srgbClr val="00B0F0"/>
                </a:solidFill>
              </a:rPr>
              <a:t>σταθερή πίεση</a:t>
            </a:r>
          </a:p>
          <a:p>
            <a:endParaRPr lang="el-GR" sz="135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BC82-0BE4-463D-BD2A-5C3BF72066C6}"/>
              </a:ext>
            </a:extLst>
          </p:cNvPr>
          <p:cNvSpPr txBox="1"/>
          <p:nvPr/>
        </p:nvSpPr>
        <p:spPr>
          <a:xfrm>
            <a:off x="1173932" y="5598393"/>
            <a:ext cx="6599884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Επιφανειακοί</a:t>
            </a:r>
            <a:r>
              <a:rPr lang="el-GR" dirty="0"/>
              <a:t>: </a:t>
            </a:r>
            <a:r>
              <a:rPr lang="en-ID" dirty="0">
                <a:solidFill>
                  <a:srgbClr val="FF0000"/>
                </a:solidFill>
              </a:rPr>
              <a:t>Merkel</a:t>
            </a:r>
            <a:r>
              <a:rPr lang="en-ID" dirty="0"/>
              <a:t>, </a:t>
            </a:r>
            <a:r>
              <a:rPr lang="en-ID" dirty="0">
                <a:solidFill>
                  <a:srgbClr val="005828"/>
                </a:solidFill>
              </a:rPr>
              <a:t>Meissner</a:t>
            </a:r>
            <a:r>
              <a:rPr lang="en-ID" dirty="0"/>
              <a:t>, </a:t>
            </a:r>
            <a:r>
              <a:rPr lang="el-GR" dirty="0" err="1"/>
              <a:t>ελ.ν</a:t>
            </a:r>
            <a:r>
              <a:rPr lang="el-GR" dirty="0"/>
              <a:t>. απολήξεις: </a:t>
            </a:r>
            <a:r>
              <a:rPr lang="el-GR" b="1" dirty="0"/>
              <a:t>λεπτή αφή</a:t>
            </a:r>
          </a:p>
          <a:p>
            <a:r>
              <a:rPr lang="el-GR" b="1" dirty="0"/>
              <a:t>Εν τω βάθει</a:t>
            </a:r>
            <a:r>
              <a:rPr lang="el-GR" dirty="0"/>
              <a:t>: </a:t>
            </a:r>
            <a:r>
              <a:rPr lang="en-ID" dirty="0" err="1">
                <a:solidFill>
                  <a:srgbClr val="FF0000"/>
                </a:solidFill>
              </a:rPr>
              <a:t>Paccini</a:t>
            </a:r>
            <a:r>
              <a:rPr lang="en-ID" dirty="0"/>
              <a:t>, </a:t>
            </a:r>
            <a:r>
              <a:rPr lang="en-ID" dirty="0">
                <a:solidFill>
                  <a:srgbClr val="005828"/>
                </a:solidFill>
              </a:rPr>
              <a:t>Ruffini</a:t>
            </a:r>
            <a:r>
              <a:rPr lang="el-GR" dirty="0"/>
              <a:t>: </a:t>
            </a:r>
            <a:r>
              <a:rPr lang="el-GR" b="1" dirty="0"/>
              <a:t>εν τω βάθει πίεση</a:t>
            </a:r>
          </a:p>
        </p:txBody>
      </p:sp>
    </p:spTree>
    <p:extLst>
      <p:ext uri="{BB962C8B-B14F-4D97-AF65-F5344CB8AC3E}">
        <p14:creationId xmlns:p14="http://schemas.microsoft.com/office/powerpoint/2010/main" val="2981832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C364F0-0D23-4702-9CFD-06074801E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37" y="602991"/>
            <a:ext cx="8866475" cy="58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52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50AB7A-A2D5-42B9-93D4-13BBDA2B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ΙΔΙΟΔΕΚΤΙΚΟΙ ΥΠΟΔΟΧΕΙΣ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65A74B-B371-43C9-BDC4-9FD912008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896" y="1321904"/>
            <a:ext cx="9144000" cy="5536096"/>
          </a:xfrm>
        </p:spPr>
        <p:txBody>
          <a:bodyPr>
            <a:normAutofit/>
          </a:bodyPr>
          <a:lstStyle/>
          <a:p>
            <a:r>
              <a:rPr lang="el-GR" dirty="0"/>
              <a:t>Παρακολουθούν διάταση οργάνων </a:t>
            </a:r>
            <a:r>
              <a:rPr lang="el-GR" dirty="0" err="1"/>
              <a:t>μυοσκελετικού</a:t>
            </a:r>
            <a:r>
              <a:rPr lang="el-GR" dirty="0"/>
              <a:t>.</a:t>
            </a:r>
          </a:p>
          <a:p>
            <a:r>
              <a:rPr lang="el-GR" dirty="0">
                <a:solidFill>
                  <a:srgbClr val="FF0000"/>
                </a:solidFill>
              </a:rPr>
              <a:t>Διάταση μυών</a:t>
            </a:r>
            <a:r>
              <a:rPr lang="el-GR" dirty="0"/>
              <a:t>: δράση ανταγωνιστών, κινήσεις ατόμου για διατήρηση ισορροπίας</a:t>
            </a:r>
          </a:p>
          <a:p>
            <a:r>
              <a:rPr lang="el-GR" b="1" dirty="0"/>
              <a:t>1. </a:t>
            </a:r>
            <a:r>
              <a:rPr lang="el-GR" b="1" dirty="0" err="1"/>
              <a:t>Νευρομυϊκές</a:t>
            </a:r>
            <a:r>
              <a:rPr lang="el-GR" b="1" dirty="0"/>
              <a:t> άτρακτοι</a:t>
            </a:r>
            <a:r>
              <a:rPr lang="el-GR" dirty="0"/>
              <a:t>: 50-100 ανά μυ, έλυτρο ΣΙ. 6-14 ενδοκαψικές μυϊκές ίνες. </a:t>
            </a:r>
            <a:r>
              <a:rPr lang="el-GR" b="1" dirty="0">
                <a:solidFill>
                  <a:srgbClr val="00B050"/>
                </a:solidFill>
              </a:rPr>
              <a:t>Σπειροειδείς απολήξεις </a:t>
            </a:r>
            <a:r>
              <a:rPr lang="el-GR" dirty="0"/>
              <a:t>γύρω από μη συσταλτό ενδιάμεσο τμήμα. Ερεθίζονται από το ρυθμό και βαθμό διάτασης μυϊκής ατράκτου. </a:t>
            </a:r>
            <a:r>
              <a:rPr lang="el-GR" b="1" dirty="0" err="1">
                <a:solidFill>
                  <a:srgbClr val="00B050"/>
                </a:solidFill>
              </a:rPr>
              <a:t>Ακανθοκραμβοειδείς</a:t>
            </a:r>
            <a:r>
              <a:rPr lang="el-GR" b="1" dirty="0">
                <a:solidFill>
                  <a:srgbClr val="00B050"/>
                </a:solidFill>
              </a:rPr>
              <a:t> (φυλλοειδείς), </a:t>
            </a:r>
            <a:r>
              <a:rPr lang="el-GR" dirty="0"/>
              <a:t>γύρω από συσταλτά άκρα ατράκτου, ανταποκρίνονται στο βαθμό διάτασης μόνο.</a:t>
            </a:r>
          </a:p>
          <a:p>
            <a:r>
              <a:rPr lang="el-GR" b="1" dirty="0">
                <a:solidFill>
                  <a:srgbClr val="FF0000"/>
                </a:solidFill>
              </a:rPr>
              <a:t>Διάταση όλου του μυ</a:t>
            </a:r>
            <a:r>
              <a:rPr lang="el-GR" dirty="0"/>
              <a:t>:  διάταση ενδοκαψικών ινών, ενεργοποίηση όλων των ινών-ΝΜ και εγκέφαλο, ενεργοποίηση –</a:t>
            </a:r>
            <a:r>
              <a:rPr lang="el-GR" b="1" dirty="0"/>
              <a:t>α- κινητικών νευρώνων </a:t>
            </a:r>
            <a:r>
              <a:rPr lang="el-GR" dirty="0"/>
              <a:t>που αντιρροπούν διάταση-σύσπαση εξωκαψικών μ. ινών.. Οι –</a:t>
            </a:r>
            <a:r>
              <a:rPr lang="el-GR" b="1" dirty="0"/>
              <a:t>γ- κινητικοί νευρώνες </a:t>
            </a:r>
            <a:r>
              <a:rPr lang="el-GR" dirty="0"/>
              <a:t>νευρώνουν ενδοκαψικές μ. ίνες,  οι οποίες συσπώνται, αυξάνει η ευαισθησία τους, αντιδρούν σε μικρού βαθμού διάταση (ετοιμότητα)</a:t>
            </a:r>
          </a:p>
        </p:txBody>
      </p:sp>
    </p:spTree>
    <p:extLst>
      <p:ext uri="{BB962C8B-B14F-4D97-AF65-F5344CB8AC3E}">
        <p14:creationId xmlns:p14="http://schemas.microsoft.com/office/powerpoint/2010/main" val="3829466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0887D7-B2E3-47DD-B8D4-CB5FA1A02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46" y="441048"/>
            <a:ext cx="6000006" cy="500000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71B05B3C-84D1-4EA2-835B-AE4478C4F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189" y="6245502"/>
            <a:ext cx="2981325" cy="171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ADF495-C9EA-4027-BD5D-069793402656}"/>
              </a:ext>
            </a:extLst>
          </p:cNvPr>
          <p:cNvSpPr txBox="1"/>
          <p:nvPr/>
        </p:nvSpPr>
        <p:spPr>
          <a:xfrm>
            <a:off x="7633252" y="1421296"/>
            <a:ext cx="4405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Σκελετική μ. ίνα</a:t>
            </a:r>
            <a:r>
              <a:rPr lang="el-GR" dirty="0"/>
              <a:t>: κινητικές ίνες -α</a:t>
            </a:r>
          </a:p>
          <a:p>
            <a:r>
              <a:rPr lang="el-GR" b="1" dirty="0"/>
              <a:t>ΝΜΑ</a:t>
            </a:r>
            <a:r>
              <a:rPr lang="el-GR" dirty="0"/>
              <a:t>: αισθητικές ίνες </a:t>
            </a:r>
            <a:r>
              <a:rPr lang="el-GR" dirty="0" err="1"/>
              <a:t>Ια</a:t>
            </a:r>
            <a:r>
              <a:rPr lang="el-GR" dirty="0"/>
              <a:t>, ΙΙ</a:t>
            </a:r>
          </a:p>
          <a:p>
            <a:r>
              <a:rPr lang="el-GR" dirty="0"/>
              <a:t>	κινητικές ίνες –γ </a:t>
            </a:r>
          </a:p>
          <a:p>
            <a:r>
              <a:rPr lang="en-ID" b="1" dirty="0"/>
              <a:t>Golgi</a:t>
            </a:r>
            <a:r>
              <a:rPr lang="el-GR" dirty="0"/>
              <a:t>: νεύρωση από 1 αισθητική ίνα ΙΙ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467A441C-8D96-4081-8C43-E946B97B9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383630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R Greek MT" charset="-95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R Greek MT" charset="-95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R Greek MT" charset="-95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R Greek MT" charset="-95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R Greek MT" charset="-95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9pPr>
          </a:lstStyle>
          <a:p>
            <a:r>
              <a:rPr lang="el-GR" altLang="el-GR" dirty="0"/>
              <a:t>NEYPOEΠIΣTHMH KAI ΣYMΠEPIΦOPA – ΠANEΠIΣTHMIAKEΣ EKΔOΣEIΣ KPHTHΣ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A8B28F0D-5B8C-4D0C-8BC0-69F7494A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31257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E70CE1D4-E3AE-4A93-907A-B7BF5614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711" y="6598916"/>
            <a:ext cx="2229777" cy="18288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A5A1EB5-2FBC-86F3-B9DB-AFE2A9CF1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623" y="1414647"/>
            <a:ext cx="5810250" cy="37623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ΝΕΥΡΟΜΥΪΚΗ ΑΤΡΑΚΤΟΣ-ΝΜΑ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b="1" dirty="0"/>
              <a:t>Ενδοατράκτιες μ. ίνες</a:t>
            </a:r>
            <a:r>
              <a:rPr lang="el-GR" dirty="0"/>
              <a:t>. Δε συμβάλλουν ουσιαστικά στη μ. σύσπαση. Μόνο οι πολικές (στα άκρα περιοχές συσπώνται). Οι αλλαγές όμως στο μήκος τους γίνονται αισθητές από τις αισθητικές απολήξεις.</a:t>
            </a:r>
          </a:p>
          <a:p>
            <a:pPr>
              <a:buNone/>
            </a:pPr>
            <a:r>
              <a:rPr lang="el-GR" b="1" dirty="0"/>
              <a:t>Εμμύελες αισθητικές ίνες </a:t>
            </a:r>
            <a:r>
              <a:rPr lang="el-GR" dirty="0"/>
              <a:t>εισέρχονται στο έλυτρο από το κεντρικό τμήμα και ελίσσονται γύρω από μ. ίνες. Όταν οι μ. ίνες εκτείνονται, οι αισθητικές απολήξεις αυξάνουν ρυθμό εκπόλωσης. (</a:t>
            </a:r>
            <a:r>
              <a:rPr lang="en-US" dirty="0" err="1"/>
              <a:t>Ia</a:t>
            </a:r>
            <a:r>
              <a:rPr lang="en-US" dirty="0"/>
              <a:t>, II).</a:t>
            </a:r>
            <a:endParaRPr lang="el-GR" dirty="0"/>
          </a:p>
          <a:p>
            <a:pPr>
              <a:buNone/>
            </a:pPr>
            <a:r>
              <a:rPr lang="el-GR" b="1" dirty="0"/>
              <a:t>Κινητικές ίνες (γ) </a:t>
            </a:r>
            <a:r>
              <a:rPr lang="el-GR" dirty="0">
                <a:solidFill>
                  <a:srgbClr val="FF0000"/>
                </a:solidFill>
              </a:rPr>
              <a:t>συσπούν πολικές περιοχές, εκτείνεται κεντρική, διεγείρονται αισθητικές απολήξεις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4653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36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00" y="0"/>
            <a:ext cx="7072362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0B6A1019-3E90-4DBC-96C0-31727043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163" y="6537958"/>
            <a:ext cx="2229777" cy="1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6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77B763-9A8B-42E9-B382-54F38863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412" y="70362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ΕΠΙΔΕΡΜΙΔΑ</a:t>
            </a:r>
            <a:br>
              <a:rPr lang="el-GR" dirty="0"/>
            </a:br>
            <a:r>
              <a:rPr lang="el-GR" sz="2700" dirty="0" err="1"/>
              <a:t>κερατινοποιημένο</a:t>
            </a:r>
            <a:r>
              <a:rPr lang="el-GR" sz="2700" dirty="0"/>
              <a:t> πολύστιβο πλακώδες επιθήλιο</a:t>
            </a:r>
            <a:br>
              <a:rPr lang="el-GR" sz="2700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07C1DE-FAFD-4565-863A-4EA5F0291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err="1"/>
              <a:t>Κερατινοκύτταρα</a:t>
            </a:r>
            <a:r>
              <a:rPr lang="el-GR" dirty="0"/>
              <a:t>: πολυπληθέστερα, παράγουν </a:t>
            </a:r>
            <a:r>
              <a:rPr lang="el-GR" u="sng" dirty="0"/>
              <a:t>κερατίνη</a:t>
            </a:r>
            <a:r>
              <a:rPr lang="el-GR" dirty="0"/>
              <a:t>, σκληρή ινώδης πρωτεΐνη. Το βαθύτερο στρώμα επιδερμίδα πραγματοποιεί συνεχείς μιτώσεις, παράγονται </a:t>
            </a:r>
            <a:r>
              <a:rPr lang="el-GR" dirty="0" err="1"/>
              <a:t>κερατινοκ</a:t>
            </a:r>
            <a:r>
              <a:rPr lang="el-GR" dirty="0"/>
              <a:t>. που εξωθούνται προς την επιφάνεια από τα άλλα που παράγονται πίσω τους.</a:t>
            </a:r>
          </a:p>
          <a:p>
            <a:r>
              <a:rPr lang="el-GR" dirty="0"/>
              <a:t> Παράγουν συνέχεια κερατίνη που γεμίζει το κ. πλάσμα και τελικά την καταλαμβάνει πλήρως και το κύτταρο πεθαίνει μέχρι να φτάσει στην εξωτερική επιφάνεια, όπου και αποπίπτει, χρόνος ζωής 35-45  μέρες</a:t>
            </a:r>
          </a:p>
          <a:p>
            <a:r>
              <a:rPr lang="el-GR" dirty="0"/>
              <a:t>Κεράτινη στιβάδα: φυσική και μηχανική υποστήριξη</a:t>
            </a:r>
          </a:p>
          <a:p>
            <a:r>
              <a:rPr lang="el-GR" dirty="0"/>
              <a:t>Παράγουν και αντιβιοτικές ουσίες και ένζυμα για προστασία δέρματος από χημικές ουσίες</a:t>
            </a:r>
          </a:p>
        </p:txBody>
      </p:sp>
    </p:spTree>
    <p:extLst>
      <p:ext uri="{BB962C8B-B14F-4D97-AF65-F5344CB8AC3E}">
        <p14:creationId xmlns:p14="http://schemas.microsoft.com/office/powerpoint/2010/main" val="2697195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95A90F-E972-4085-B018-4340AEBF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ΙΔΙΟΔΕΚΤΙΚΟΙ ΥΠΟΔΟΧΕΙΣ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8727BE-8F1A-44F9-9F93-EA6A35C3E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81539"/>
            <a:ext cx="8915400" cy="5307495"/>
          </a:xfrm>
        </p:spPr>
        <p:txBody>
          <a:bodyPr>
            <a:normAutofit/>
          </a:bodyPr>
          <a:lstStyle/>
          <a:p>
            <a:r>
              <a:rPr lang="el-GR" b="1" dirty="0"/>
              <a:t>2. Τενόντια όργανα </a:t>
            </a:r>
            <a:r>
              <a:rPr lang="en-ID" b="1" dirty="0"/>
              <a:t>Golgi</a:t>
            </a:r>
            <a:r>
              <a:rPr lang="el-GR" dirty="0"/>
              <a:t>: στους τένοντες, στη συμβολή με γαστέρα μυ, παρακολουθούν </a:t>
            </a:r>
            <a:r>
              <a:rPr lang="el-GR" b="1" dirty="0">
                <a:solidFill>
                  <a:srgbClr val="FF0000"/>
                </a:solidFill>
              </a:rPr>
              <a:t>τάση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που αναπτύσσεται στους </a:t>
            </a:r>
            <a:r>
              <a:rPr lang="el-GR" b="1" dirty="0">
                <a:solidFill>
                  <a:srgbClr val="FF0000"/>
                </a:solidFill>
              </a:rPr>
              <a:t>τένοντες</a:t>
            </a:r>
            <a:r>
              <a:rPr lang="el-GR" dirty="0"/>
              <a:t>.</a:t>
            </a:r>
          </a:p>
          <a:p>
            <a:r>
              <a:rPr lang="el-GR" dirty="0"/>
              <a:t>Δεσμίδα τενόντιων (κολλαγόνων) ινών- έλυτρο- νευρικές απολήξεις.</a:t>
            </a:r>
          </a:p>
          <a:p>
            <a:r>
              <a:rPr lang="el-GR" dirty="0"/>
              <a:t>Σύσπαση μυ, έλξη τένοντα, διέγερση νευρικών ινών ΝΜ-εγκέφαλος (παρεγκεφαλίδα).</a:t>
            </a:r>
          </a:p>
          <a:p>
            <a:r>
              <a:rPr lang="el-GR" dirty="0"/>
              <a:t>Νωτιαίο αντανακλαστικό χάλασης  συστελλόμενου μυ –σύσπαση ανταγωνιστή μυ (πχ τρέξιμο)</a:t>
            </a:r>
          </a:p>
          <a:p>
            <a:r>
              <a:rPr lang="el-GR" b="1" dirty="0"/>
              <a:t>3. </a:t>
            </a:r>
            <a:r>
              <a:rPr lang="el-GR" b="1" dirty="0" err="1"/>
              <a:t>Κιναιθσητικοί</a:t>
            </a:r>
            <a:r>
              <a:rPr lang="el-GR" b="1" dirty="0"/>
              <a:t> υποδοχείς αρθρώσεων</a:t>
            </a:r>
            <a:r>
              <a:rPr lang="el-GR" dirty="0"/>
              <a:t>: </a:t>
            </a:r>
            <a:r>
              <a:rPr lang="el-GR" b="1" dirty="0">
                <a:solidFill>
                  <a:srgbClr val="FF0000"/>
                </a:solidFill>
              </a:rPr>
              <a:t>τάση υμένων αρθρώσεων. </a:t>
            </a:r>
            <a:r>
              <a:rPr lang="el-GR" dirty="0">
                <a:solidFill>
                  <a:schemeClr val="tx1"/>
                </a:solidFill>
              </a:rPr>
              <a:t>Νευρικές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απολήξεις εντός αρθρικών θυλάκων.</a:t>
            </a:r>
          </a:p>
          <a:p>
            <a:r>
              <a:rPr lang="el-GR" dirty="0">
                <a:solidFill>
                  <a:schemeClr val="tx1"/>
                </a:solidFill>
              </a:rPr>
              <a:t>Υποδοχείς εντός αρθρικών θυλάκων: </a:t>
            </a:r>
            <a:endParaRPr lang="en-ID" dirty="0">
              <a:solidFill>
                <a:schemeClr val="tx1"/>
              </a:solidFill>
            </a:endParaRPr>
          </a:p>
          <a:p>
            <a:pPr lvl="1"/>
            <a:r>
              <a:rPr lang="en-ID" dirty="0" err="1">
                <a:solidFill>
                  <a:schemeClr val="tx1"/>
                </a:solidFill>
              </a:rPr>
              <a:t>Pacini</a:t>
            </a:r>
            <a:r>
              <a:rPr lang="el-GR" dirty="0">
                <a:solidFill>
                  <a:schemeClr val="tx1"/>
                </a:solidFill>
              </a:rPr>
              <a:t>: ταχέως, ανίχνευση επιτάχυνσης</a:t>
            </a:r>
          </a:p>
          <a:p>
            <a:pPr lvl="1"/>
            <a:r>
              <a:rPr lang="en-ID" dirty="0">
                <a:solidFill>
                  <a:schemeClr val="tx1"/>
                </a:solidFill>
              </a:rPr>
              <a:t>Ruffini</a:t>
            </a:r>
            <a:r>
              <a:rPr lang="el-GR" dirty="0">
                <a:solidFill>
                  <a:schemeClr val="tx1"/>
                </a:solidFill>
              </a:rPr>
              <a:t>: βραδέως, ανίχνευση θέσης μη κινούμενων αρθρώσεων, τάσης αρθρώσεων που εκτελούν αργές, παρατεταμένες κινήσεις.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Ελεύθερες νευρικές απολήξεις: υποδοχείς πόνου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(τενόντια όργανα)</a:t>
            </a:r>
          </a:p>
          <a:p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32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ΤΕΝΟΝΤΙΟ ΟΡΓΑΝΟ </a:t>
            </a:r>
            <a:r>
              <a:rPr lang="en-US" dirty="0"/>
              <a:t>GOLGI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	Ελυτροφόρο μόρφωμα, μήκους 1</a:t>
            </a:r>
            <a:r>
              <a:rPr lang="en-US" dirty="0"/>
              <a:t>mm</a:t>
            </a:r>
            <a:r>
              <a:rPr lang="el-GR" dirty="0"/>
              <a:t>, διαμέτρου 0,1</a:t>
            </a:r>
            <a:r>
              <a:rPr lang="en-US" dirty="0"/>
              <a:t>mm. </a:t>
            </a:r>
            <a:r>
              <a:rPr lang="el-GR" dirty="0"/>
              <a:t>Στην ένωση μυ με τένοντα, όπου οι κολλαγόνες ίνες προσφύονται στις εξωατράκτιες ίνες. Οι κολλαγόνες ίνες διαιρούνται, μέσα στο έλυτρο σε λεπτά δεμάτια.</a:t>
            </a:r>
          </a:p>
          <a:p>
            <a:pPr>
              <a:buNone/>
            </a:pPr>
            <a:r>
              <a:rPr lang="el-GR" dirty="0"/>
              <a:t>Νευρώνεται από </a:t>
            </a:r>
            <a:r>
              <a:rPr lang="el-GR" dirty="0">
                <a:solidFill>
                  <a:srgbClr val="00B050"/>
                </a:solidFill>
              </a:rPr>
              <a:t>ίνες </a:t>
            </a:r>
            <a:r>
              <a:rPr lang="en-US" dirty="0" err="1">
                <a:solidFill>
                  <a:srgbClr val="00B050"/>
                </a:solidFill>
              </a:rPr>
              <a:t>Ib</a:t>
            </a:r>
            <a:r>
              <a:rPr lang="el-GR" dirty="0">
                <a:solidFill>
                  <a:srgbClr val="00B050"/>
                </a:solidFill>
              </a:rPr>
              <a:t> </a:t>
            </a:r>
            <a:r>
              <a:rPr lang="el-GR" dirty="0"/>
              <a:t>που χάνουν μυελώδες έλυτρο, διακλαδίζονται σε λεπτές απολήξεις και παρεμβάλλονται μεταξύ κολλαγόνων ινών.</a:t>
            </a:r>
          </a:p>
          <a:p>
            <a:pPr>
              <a:buNone/>
            </a:pPr>
            <a:r>
              <a:rPr lang="el-GR" dirty="0"/>
              <a:t>Η </a:t>
            </a:r>
            <a:r>
              <a:rPr lang="el-GR" u="sng" dirty="0"/>
              <a:t>διάταση του οργάνου</a:t>
            </a:r>
            <a:r>
              <a:rPr lang="el-GR" dirty="0"/>
              <a:t>, ευθειάζει δεσμίδες, συμπιέζονται και επιμηκύνονται νευρικές απολήξεις και εκπολώνονται. Ακόμα και μικρές διατάσεις ερεθίζουν αισθητικές ίνες (πολύ ευαίσθητα όργανα)</a:t>
            </a:r>
          </a:p>
        </p:txBody>
      </p:sp>
    </p:spTree>
    <p:extLst>
      <p:ext uri="{BB962C8B-B14F-4D97-AF65-F5344CB8AC3E}">
        <p14:creationId xmlns:p14="http://schemas.microsoft.com/office/powerpoint/2010/main" val="1641836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00AA231-5C98-42BB-8BB5-D967D123C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383630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R Greek MT" charset="-95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R Greek MT" charset="-95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R Greek MT" charset="-95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R Greek MT" charset="-95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R Greek MT" charset="-95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R Greek MT" charset="-95"/>
              </a:defRPr>
            </a:lvl9pPr>
          </a:lstStyle>
          <a:p>
            <a:r>
              <a:rPr lang="el-GR" altLang="el-GR"/>
              <a:t>NEYPOEΠIΣTHMH KAI ΣYMΠEPIΦOPA – ΠANEΠIΣTHMIAKEΣ EKΔOΣEIΣ KPHTHΣ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B7E5BAA5-015B-4438-A653-A263FAFD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0"/>
            <a:ext cx="46767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241C20-6787-38D5-C09D-B300296B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8391"/>
            <a:ext cx="5334000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2024034" y="214290"/>
            <a:ext cx="8229600" cy="642918"/>
          </a:xfrm>
        </p:spPr>
        <p:txBody>
          <a:bodyPr>
            <a:normAutofit fontScale="90000"/>
          </a:bodyPr>
          <a:lstStyle/>
          <a:p>
            <a:br>
              <a:rPr lang="el-GR" sz="1800" dirty="0"/>
            </a:br>
            <a:r>
              <a:rPr lang="el-GR" sz="2700" b="1" dirty="0"/>
              <a:t>ΑΙΣΘΗΤΙΚΟΙ</a:t>
            </a:r>
            <a:r>
              <a:rPr lang="el-GR" sz="1800" b="1" dirty="0"/>
              <a:t> </a:t>
            </a:r>
            <a:r>
              <a:rPr lang="el-GR" sz="2700" b="1" dirty="0"/>
              <a:t>ΥΠΟΔΟΧΕΙΣ ΜΥΩΝ </a:t>
            </a:r>
            <a:r>
              <a:rPr lang="el-GR" sz="1800" b="1" dirty="0"/>
              <a:t>επηρεάζουν αντίστροφα το μυ</a:t>
            </a:r>
            <a:br>
              <a:rPr lang="el-GR" sz="1800" dirty="0"/>
            </a:br>
            <a:br>
              <a:rPr lang="el-GR" sz="1800" dirty="0"/>
            </a:br>
            <a:br>
              <a:rPr lang="el-GR" sz="1800" dirty="0"/>
            </a:br>
            <a:br>
              <a:rPr lang="el-GR" sz="1800" dirty="0"/>
            </a:br>
            <a:br>
              <a:rPr lang="el-GR" sz="1800" dirty="0"/>
            </a:br>
            <a:br>
              <a:rPr lang="el-GR" sz="1800" dirty="0"/>
            </a:br>
            <a:br>
              <a:rPr lang="el-GR" sz="1800" dirty="0"/>
            </a:br>
            <a:br>
              <a:rPr lang="el-GR" sz="2200" b="1" dirty="0"/>
            </a:br>
            <a:br>
              <a:rPr lang="el-GR" sz="2200" b="1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>
          <a:xfrm>
            <a:off x="2024034" y="1252933"/>
            <a:ext cx="4038600" cy="290037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l-GR" sz="11200" b="1" dirty="0">
                <a:solidFill>
                  <a:srgbClr val="005828"/>
                </a:solidFill>
              </a:rPr>
              <a:t>ΝΜΑ</a:t>
            </a:r>
          </a:p>
          <a:p>
            <a:pPr algn="ctr">
              <a:buNone/>
            </a:pPr>
            <a:endParaRPr lang="el-GR" sz="7200" dirty="0"/>
          </a:p>
          <a:p>
            <a:pPr marL="0" indent="0">
              <a:buNone/>
            </a:pPr>
            <a:r>
              <a:rPr lang="el-GR" sz="7200" dirty="0"/>
              <a:t>Επίμηκες μόρφωμα με ατρακτοειδές σχήμα (4-10 </a:t>
            </a:r>
            <a:r>
              <a:rPr lang="en-US" sz="7200" dirty="0"/>
              <a:t>mm)</a:t>
            </a:r>
            <a:endParaRPr lang="el-GR" sz="7200" dirty="0"/>
          </a:p>
          <a:p>
            <a:pPr>
              <a:buNone/>
            </a:pPr>
            <a:r>
              <a:rPr lang="el-GR" sz="7200" u="sng" dirty="0"/>
              <a:t>Εν παραλλήλω </a:t>
            </a:r>
            <a:r>
              <a:rPr lang="el-GR" sz="7200" dirty="0"/>
              <a:t>με μ. ίνες</a:t>
            </a:r>
            <a:endParaRPr lang="en-US" sz="7200" dirty="0"/>
          </a:p>
          <a:p>
            <a:pPr>
              <a:buFont typeface="Wingdings" pitchFamily="2" charset="2"/>
              <a:buChar char="Ø"/>
            </a:pPr>
            <a:r>
              <a:rPr lang="el-GR" sz="7200" dirty="0"/>
              <a:t>Ενδοατράκτιες μ. ίνες</a:t>
            </a:r>
          </a:p>
          <a:p>
            <a:pPr>
              <a:buFont typeface="Wingdings" pitchFamily="2" charset="2"/>
              <a:buChar char="Ø"/>
            </a:pPr>
            <a:r>
              <a:rPr lang="el-GR" sz="7200" dirty="0"/>
              <a:t>Αισθητικές απολήξεις Ια, ΙΙ</a:t>
            </a:r>
          </a:p>
          <a:p>
            <a:pPr>
              <a:buFont typeface="Wingdings" pitchFamily="2" charset="2"/>
              <a:buChar char="Ø"/>
            </a:pPr>
            <a:r>
              <a:rPr lang="el-GR" sz="7200" dirty="0"/>
              <a:t>Κινητικές απολήξεις Αα</a:t>
            </a:r>
          </a:p>
          <a:p>
            <a:pPr marL="0" indent="0">
              <a:buNone/>
            </a:pPr>
            <a:r>
              <a:rPr lang="el-GR" sz="7200" dirty="0"/>
              <a:t>Ευαίσθητες στην </a:t>
            </a:r>
            <a:r>
              <a:rPr lang="el-GR" sz="7200" u="sng" dirty="0"/>
              <a:t>επιμήκυνση</a:t>
            </a:r>
            <a:r>
              <a:rPr lang="el-GR" sz="7200" dirty="0"/>
              <a:t> μυ (σχετική θέση μέλους σώματος-γωνία άρθρωσης). Διέγερση α </a:t>
            </a:r>
            <a:r>
              <a:rPr lang="el-GR" sz="7200" dirty="0" err="1"/>
              <a:t>κιν</a:t>
            </a:r>
            <a:r>
              <a:rPr lang="el-GR" sz="7200" dirty="0"/>
              <a:t>. νευρώνα.</a:t>
            </a:r>
          </a:p>
          <a:p>
            <a:pPr marL="0" indent="0">
              <a:buNone/>
            </a:pPr>
            <a:r>
              <a:rPr lang="el-GR" sz="7200" dirty="0"/>
              <a:t>Σύσπαση μυ από Αα δεν εκπολώνει ΝΜΑ. Ταυτόχρονη ενεργοποίηση γ, σύσπαση πολικών</a:t>
            </a:r>
            <a:r>
              <a:rPr lang="en-US" sz="7200" dirty="0"/>
              <a:t> </a:t>
            </a:r>
            <a:r>
              <a:rPr lang="el-GR" sz="7200" dirty="0"/>
              <a:t>περιοχών ΝΜΑ, διάταση κεντρικής περιοχής, εκπόλωση αισθητικών απολήξεων.</a:t>
            </a:r>
          </a:p>
          <a:p>
            <a:pPr algn="ctr">
              <a:buNone/>
            </a:pPr>
            <a:endParaRPr lang="el-GR" dirty="0"/>
          </a:p>
          <a:p>
            <a:pPr algn="ctr">
              <a:buNone/>
            </a:pPr>
            <a:r>
              <a:rPr lang="el-GR" dirty="0"/>
              <a:t> </a:t>
            </a:r>
          </a:p>
          <a:p>
            <a:pPr algn="ctr">
              <a:buNone/>
            </a:pPr>
            <a:endParaRPr lang="en-US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>
          <a:xfrm>
            <a:off x="6684273" y="1252933"/>
            <a:ext cx="4038600" cy="385765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11200" b="1" dirty="0">
                <a:solidFill>
                  <a:srgbClr val="005828"/>
                </a:solidFill>
              </a:rPr>
              <a:t>GOLGI</a:t>
            </a:r>
            <a:endParaRPr lang="en-US" sz="7200" b="1" dirty="0">
              <a:solidFill>
                <a:srgbClr val="005828"/>
              </a:solidFill>
            </a:endParaRPr>
          </a:p>
          <a:p>
            <a:pPr marL="0" indent="0">
              <a:buNone/>
            </a:pPr>
            <a:r>
              <a:rPr lang="el-GR" sz="7200" dirty="0"/>
              <a:t>Λεπτό ελυτροφόρο μόρφωμα, μήκους 1 </a:t>
            </a:r>
            <a:r>
              <a:rPr lang="en-US" sz="7200" dirty="0"/>
              <a:t>mm, </a:t>
            </a:r>
            <a:r>
              <a:rPr lang="el-GR" sz="7200" dirty="0"/>
              <a:t>διαμέτρου </a:t>
            </a:r>
            <a:r>
              <a:rPr lang="en-US" sz="7200" dirty="0"/>
              <a:t>0,1 mm</a:t>
            </a:r>
            <a:r>
              <a:rPr lang="el-GR" sz="7200" dirty="0"/>
              <a:t>, στην ένωση μυ-τένοντα (</a:t>
            </a:r>
            <a:r>
              <a:rPr lang="el-GR" sz="7200" u="sng" dirty="0"/>
              <a:t>εν σειρά</a:t>
            </a:r>
            <a:r>
              <a:rPr lang="el-GR" sz="7200" dirty="0"/>
              <a:t>). Προσφύεται στις μ. ίνες με κολλαγόνες ίνες. Αισθητικές απολήξεις </a:t>
            </a:r>
            <a:r>
              <a:rPr lang="en-US" sz="7200" dirty="0" err="1"/>
              <a:t>Ib</a:t>
            </a:r>
            <a:r>
              <a:rPr lang="el-GR" sz="7200" dirty="0"/>
              <a:t> διακλαδίζονται γύρω  από κολλαγόνες ίνες. Όταν ο μυς </a:t>
            </a:r>
            <a:r>
              <a:rPr lang="el-GR" sz="7200" u="sng" dirty="0"/>
              <a:t>συσπάται</a:t>
            </a:r>
            <a:r>
              <a:rPr lang="el-GR" sz="7200" dirty="0"/>
              <a:t>, ο τένοντας διατείνεται και η αισθητική ίνα συμπιέζεται από τις κολλαγόνες ίνες. Ευαίσθητα στην αλλαγή τάσης μυ.</a:t>
            </a:r>
          </a:p>
          <a:p>
            <a:pPr marL="0" indent="0">
              <a:buNone/>
            </a:pPr>
            <a:r>
              <a:rPr lang="el-GR" sz="7200" dirty="0"/>
              <a:t>Διέγερση ανασταλτικού διάμεσου νευρώνα.</a:t>
            </a:r>
          </a:p>
        </p:txBody>
      </p:sp>
    </p:spTree>
    <p:extLst>
      <p:ext uri="{BB962C8B-B14F-4D97-AF65-F5344CB8AC3E}">
        <p14:creationId xmlns:p14="http://schemas.microsoft.com/office/powerpoint/2010/main" val="2584940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ARIANNA\TEI 2016-2017\ΣΥΝΕΔΡΙΟ\reflexarc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9664" y="1357299"/>
            <a:ext cx="6992485" cy="3908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289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2547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l-GR" dirty="0"/>
              <a:t>ΝΜΑ </a:t>
            </a:r>
            <a:r>
              <a:rPr lang="en-US" dirty="0" err="1"/>
              <a:t>vs</a:t>
            </a:r>
            <a:r>
              <a:rPr lang="en-US" dirty="0"/>
              <a:t> Golgi</a:t>
            </a:r>
            <a:endParaRPr lang="el-GR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1952596" y="1000108"/>
            <a:ext cx="4040188" cy="639762"/>
          </a:xfrm>
        </p:spPr>
        <p:txBody>
          <a:bodyPr/>
          <a:lstStyle/>
          <a:p>
            <a:pPr algn="ctr"/>
            <a:r>
              <a:rPr lang="el-GR" dirty="0"/>
              <a:t>ΝΜΑ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2"/>
          </p:nvPr>
        </p:nvSpPr>
        <p:spPr>
          <a:xfrm>
            <a:off x="1952596" y="1643051"/>
            <a:ext cx="4040188" cy="3040075"/>
          </a:xfrm>
        </p:spPr>
        <p:txBody>
          <a:bodyPr/>
          <a:lstStyle/>
          <a:p>
            <a:pPr>
              <a:buNone/>
            </a:pPr>
            <a:r>
              <a:rPr lang="el-GR" dirty="0"/>
              <a:t>Εν παραλλήλω με μ. ίνες</a:t>
            </a:r>
          </a:p>
          <a:p>
            <a:pPr>
              <a:buNone/>
            </a:pPr>
            <a:r>
              <a:rPr lang="el-GR" dirty="0"/>
              <a:t>Ενεργοποίηση με διάταση μυ</a:t>
            </a:r>
          </a:p>
          <a:p>
            <a:pPr marL="0" indent="0">
              <a:buNone/>
            </a:pPr>
            <a:r>
              <a:rPr lang="el-GR" dirty="0"/>
              <a:t>Πληροφορίες για τον καθορισμό σχετικής θέσης άκρων (το μήκος μυ εξαρτάται από γωνία άρθρωσης)</a:t>
            </a:r>
          </a:p>
        </p:txBody>
      </p:sp>
      <p:sp>
        <p:nvSpPr>
          <p:cNvPr id="8" name="7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096001" y="928670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GOLGI</a:t>
            </a:r>
            <a:endParaRPr lang="el-GR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4"/>
          </p:nvPr>
        </p:nvSpPr>
        <p:spPr>
          <a:xfrm>
            <a:off x="6238877" y="1714489"/>
            <a:ext cx="4041775" cy="2254257"/>
          </a:xfrm>
        </p:spPr>
        <p:txBody>
          <a:bodyPr/>
          <a:lstStyle/>
          <a:p>
            <a:pPr>
              <a:buNone/>
            </a:pPr>
            <a:r>
              <a:rPr lang="el-GR" dirty="0"/>
              <a:t>Εν σειρά με μ. ίνες</a:t>
            </a:r>
          </a:p>
          <a:p>
            <a:pPr>
              <a:buNone/>
            </a:pPr>
            <a:r>
              <a:rPr lang="el-GR" dirty="0"/>
              <a:t>Ενεργοποίηση με σύσπαση μυ</a:t>
            </a:r>
          </a:p>
          <a:p>
            <a:pPr marL="0" indent="0">
              <a:buNone/>
            </a:pPr>
            <a:r>
              <a:rPr lang="el-GR" dirty="0"/>
              <a:t>Πληροφορίες τάσης μυ κατά τις κινητικές δράσεις (διατήρηση σύσπασης)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1809720" y="4786322"/>
            <a:ext cx="8628388" cy="92333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Όταν ο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μυς διατείνεται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, επιμηκύνονται ενδοατράκτιες μ. ίνες ΝΜΑ, οι Ια ΙΙ εκπολώνονται.</a:t>
            </a:r>
          </a:p>
          <a:p>
            <a:r>
              <a:rPr lang="el-GR" dirty="0">
                <a:solidFill>
                  <a:prstClr val="black"/>
                </a:solidFill>
                <a:latin typeface="Calibri"/>
              </a:rPr>
              <a:t>Στο όργανο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Golgi,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οι κολλαγόνες ίνες είναι δύσκαμπτες, το όργανο δεν παραμορφώνεται </a:t>
            </a:r>
          </a:p>
          <a:p>
            <a:r>
              <a:rPr lang="el-GR" dirty="0">
                <a:solidFill>
                  <a:prstClr val="black"/>
                </a:solidFill>
                <a:latin typeface="Calibri"/>
              </a:rPr>
              <a:t>και δεν εκφορτίζει ισχυρά.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766396" y="5786454"/>
            <a:ext cx="8901604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libri"/>
              </a:rPr>
              <a:t>Όταν ο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μυς συσπάται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, οι μ. ίνες έλκουν άμεσα τις κολλαγόνες ίνες (εν σειρά) και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l-GR" dirty="0">
                <a:solidFill>
                  <a:prstClr val="black"/>
                </a:solidFill>
                <a:latin typeface="Calibri"/>
              </a:rPr>
              <a:t>τα όργανα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Golgi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διατείνονται και αποκρίνονται έντονα στη μ. σύσπαση.  Η σύσπαση μειώνει</a:t>
            </a:r>
          </a:p>
          <a:p>
            <a:r>
              <a:rPr lang="el-GR" dirty="0">
                <a:solidFill>
                  <a:prstClr val="black"/>
                </a:solidFill>
                <a:latin typeface="Calibri"/>
              </a:rPr>
              <a:t> ρυθμό εκπόλωσης ενδοατράκτιων μ. ινών.</a:t>
            </a:r>
          </a:p>
        </p:txBody>
      </p:sp>
    </p:spTree>
    <p:extLst>
      <p:ext uri="{BB962C8B-B14F-4D97-AF65-F5344CB8AC3E}">
        <p14:creationId xmlns:p14="http://schemas.microsoft.com/office/powerpoint/2010/main" val="1874052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D90BE8-961E-4D51-B252-78A33AA5C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63" y="1140722"/>
            <a:ext cx="106489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0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ARIANNA\TEI 2016-2017\ΣΥΝΕΔΡΙΟ\reflexarcs.gif">
            <a:extLst>
              <a:ext uri="{FF2B5EF4-FFF2-40B4-BE49-F238E27FC236}">
                <a16:creationId xmlns:a16="http://schemas.microsoft.com/office/drawing/2014/main" id="{679B20CB-0860-4BF6-BEDD-A97843562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477" y="1542392"/>
            <a:ext cx="10183116" cy="4073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1711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64F2D45-6157-4A9F-9C96-51BE61912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955" y="147146"/>
            <a:ext cx="10500161" cy="650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99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53" y="285728"/>
            <a:ext cx="701992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3 - Καμπύλη γραμμή σύνδεσης"/>
          <p:cNvCxnSpPr/>
          <p:nvPr/>
        </p:nvCxnSpPr>
        <p:spPr>
          <a:xfrm rot="10800000">
            <a:off x="7596198" y="1428736"/>
            <a:ext cx="1428760" cy="714380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1E0A93-B528-41EB-83D8-5C9E9257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83745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ΕΠΙΔΕΡΜΙΔΑ</a:t>
            </a: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F17BD3-27A8-44F4-8C31-A388CB44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734" y="1467679"/>
            <a:ext cx="8915400" cy="5131904"/>
          </a:xfrm>
        </p:spPr>
        <p:txBody>
          <a:bodyPr>
            <a:normAutofit/>
          </a:bodyPr>
          <a:lstStyle/>
          <a:p>
            <a:r>
              <a:rPr lang="el-GR" sz="2000" b="1" dirty="0"/>
              <a:t>1. Βασική στιβάδα</a:t>
            </a:r>
            <a:r>
              <a:rPr lang="el-GR" sz="2000" dirty="0"/>
              <a:t>: σε επαφή με το χόριο. </a:t>
            </a:r>
          </a:p>
          <a:p>
            <a:pPr lvl="1"/>
            <a:r>
              <a:rPr lang="el-GR" sz="2000" dirty="0"/>
              <a:t>1 στοίχο </a:t>
            </a:r>
            <a:r>
              <a:rPr lang="el-GR" sz="2000" u="sng" dirty="0">
                <a:solidFill>
                  <a:srgbClr val="FF0000"/>
                </a:solidFill>
              </a:rPr>
              <a:t>αρχέγονων κυττάρων </a:t>
            </a:r>
            <a:r>
              <a:rPr lang="en-ID" sz="2000" dirty="0">
                <a:solidFill>
                  <a:srgbClr val="FF0000"/>
                </a:solidFill>
              </a:rPr>
              <a:t>(stem cells</a:t>
            </a:r>
            <a:r>
              <a:rPr lang="en-ID" sz="2000" dirty="0"/>
              <a:t>)</a:t>
            </a:r>
            <a:r>
              <a:rPr lang="el-GR" sz="2000" dirty="0"/>
              <a:t>-νεαρά </a:t>
            </a:r>
            <a:r>
              <a:rPr lang="el-GR" sz="2000" dirty="0" err="1"/>
              <a:t>κερατινοκ</a:t>
            </a:r>
            <a:r>
              <a:rPr lang="el-GR" sz="2000" dirty="0"/>
              <a:t>.</a:t>
            </a:r>
          </a:p>
          <a:p>
            <a:pPr lvl="1"/>
            <a:r>
              <a:rPr lang="el-GR" sz="2000" b="1" u="sng" dirty="0">
                <a:solidFill>
                  <a:schemeClr val="accent1"/>
                </a:solidFill>
              </a:rPr>
              <a:t>Απτικά επιθηλιακά κ </a:t>
            </a:r>
            <a:r>
              <a:rPr lang="en-ID" sz="2000" b="1" u="sng" dirty="0">
                <a:solidFill>
                  <a:schemeClr val="accent1"/>
                </a:solidFill>
              </a:rPr>
              <a:t>Merkel</a:t>
            </a:r>
            <a:r>
              <a:rPr lang="el-GR" sz="2000" dirty="0"/>
              <a:t>. Αραιά ανάμεσα στα </a:t>
            </a:r>
            <a:r>
              <a:rPr lang="el-GR" sz="2000" dirty="0" err="1"/>
              <a:t>κερατινοκ</a:t>
            </a:r>
            <a:r>
              <a:rPr lang="el-GR" sz="2000" dirty="0"/>
              <a:t>. Υποδοχέας αφής. Συνδέεται με νευρική απόληξη.</a:t>
            </a:r>
          </a:p>
          <a:p>
            <a:pPr lvl="1"/>
            <a:r>
              <a:rPr lang="el-GR" sz="2000" u="sng" dirty="0" err="1">
                <a:solidFill>
                  <a:srgbClr val="FF0000"/>
                </a:solidFill>
              </a:rPr>
              <a:t>Μελανινοκύτταρα</a:t>
            </a:r>
            <a:r>
              <a:rPr lang="el-GR" sz="2000" dirty="0"/>
              <a:t>. </a:t>
            </a:r>
            <a:r>
              <a:rPr lang="el-GR" sz="2000" b="1" u="sng" dirty="0"/>
              <a:t>Παράγουν</a:t>
            </a:r>
            <a:r>
              <a:rPr lang="el-GR" sz="2000" dirty="0"/>
              <a:t> σκουρόχρωμη χρωστική μελανίνη. Σχηματίζεται σε κοκκία, </a:t>
            </a:r>
            <a:r>
              <a:rPr lang="el-GR" sz="2000" b="1" u="sng" dirty="0"/>
              <a:t>μεταφέρεται</a:t>
            </a:r>
            <a:r>
              <a:rPr lang="el-GR" sz="2000" dirty="0"/>
              <a:t> μέσω κυτταρικών προσεκβολών στα γειτονικά </a:t>
            </a:r>
            <a:r>
              <a:rPr lang="el-GR" sz="2000" dirty="0" err="1"/>
              <a:t>κερατινοκ</a:t>
            </a:r>
            <a:r>
              <a:rPr lang="el-GR" sz="2000" dirty="0"/>
              <a:t>. ΑΡΑ: τα </a:t>
            </a:r>
            <a:r>
              <a:rPr lang="el-GR" sz="2000" dirty="0" err="1"/>
              <a:t>κερατινοκ</a:t>
            </a:r>
            <a:r>
              <a:rPr lang="el-GR" sz="2000" dirty="0"/>
              <a:t>. περιέχουν περισσότερη μελανίνη από τα </a:t>
            </a:r>
            <a:r>
              <a:rPr lang="el-GR" sz="2000" dirty="0" err="1"/>
              <a:t>μελανινοκ</a:t>
            </a:r>
            <a:r>
              <a:rPr lang="el-GR" sz="2000" dirty="0"/>
              <a:t>. Η μελανίνη συσσωρεύεται στην επιφανειακή στιβάδα </a:t>
            </a:r>
            <a:r>
              <a:rPr lang="el-GR" sz="2000" dirty="0" err="1"/>
              <a:t>κερατινοκ</a:t>
            </a:r>
            <a:r>
              <a:rPr lang="el-GR" sz="2000" dirty="0"/>
              <a:t>. Ανάμεσα στην ακτινοβολία και τον πυρήνα που προστατεύει από την έκθεση στον ήλιο, προκαλεί αύξηση παραγωγής μελανίνης και μεταφοράς στα </a:t>
            </a:r>
            <a:r>
              <a:rPr lang="el-GR" sz="2000" dirty="0" err="1"/>
              <a:t>κερατινοκ</a:t>
            </a:r>
            <a:r>
              <a:rPr lang="el-GR" sz="2000" dirty="0"/>
              <a:t>. (μαύρισμα). Μελαψοί: ίδιο αριθμό </a:t>
            </a:r>
            <a:r>
              <a:rPr lang="el-GR" sz="2000" dirty="0" err="1"/>
              <a:t>μελανινοκ</a:t>
            </a:r>
            <a:r>
              <a:rPr lang="el-GR" sz="2000" dirty="0"/>
              <a:t>.. Παράγουν όμως πιο σκουρόχρωμη και περισσότερη μελανίνη. Παράγουν </a:t>
            </a:r>
            <a:r>
              <a:rPr lang="el-GR" sz="2000" dirty="0" err="1"/>
              <a:t>σηματοδοτικά</a:t>
            </a:r>
            <a:r>
              <a:rPr lang="el-GR" sz="2000" dirty="0"/>
              <a:t> μόρια (?)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7541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Αγωγιμότητα</a:t>
            </a:r>
          </a:p>
        </p:txBody>
      </p:sp>
      <p:graphicFrame>
        <p:nvGraphicFramePr>
          <p:cNvPr id="5" name="4 - Θέση περιεχομένου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01164"/>
              </p:ext>
            </p:extLst>
          </p:nvPr>
        </p:nvGraphicFramePr>
        <p:xfrm>
          <a:off x="1981200" y="1701800"/>
          <a:ext cx="8229600" cy="4495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7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2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Ίνες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Λειτουργία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Διάμετρος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l-GR" sz="1800" i="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800" i="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Ταχύτητα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(m/s)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Αα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 (ΝΜΑ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Ia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Golgi </a:t>
                      </a:r>
                      <a:r>
                        <a:rPr lang="en-US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Ib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Απαγωγές (μυς)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12-20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70-120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Αβ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 (αφή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 II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, NMA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 II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5-12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30-70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Αγ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Απαγωγές (ΝΜΑ)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3-6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15-30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Αδ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III 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(κρύο, </a:t>
                      </a:r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ούς</a:t>
                      </a: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διαξιφιστικός, εντοπισμένος πόνος)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2-5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12-30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Β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Αυτόνομες </a:t>
                      </a:r>
                      <a:r>
                        <a:rPr lang="el-GR" sz="18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προγαγγλιακές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&lt;3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3-15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C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Αυτόνομες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8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μεταγαγγλιακές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Προσαγωγές </a:t>
                      </a:r>
                      <a:r>
                        <a:rPr lang="en-US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IV</a:t>
                      </a:r>
                      <a:r>
                        <a:rPr lang="en-US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8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(θερμό, καυσαλγία, βύθιος, μη εντοπισμένος πόνος)</a:t>
                      </a: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Αμύελες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0,5-1,5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0.5-2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2063553" y="6309321"/>
            <a:ext cx="3472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</a:rPr>
              <a:t>ΝΜΑ: Νευρομυϊκή Άτρακτος</a:t>
            </a:r>
          </a:p>
        </p:txBody>
      </p:sp>
    </p:spTree>
    <p:extLst>
      <p:ext uri="{BB962C8B-B14F-4D97-AF65-F5344CB8AC3E}">
        <p14:creationId xmlns:p14="http://schemas.microsoft.com/office/powerpoint/2010/main" val="11081440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7042" y="1142985"/>
            <a:ext cx="5643602" cy="42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ARIANNA\A_ΜΑΘΗΜΑΤΑ PPS\ΝΕΥΡΟΦΥΣΙΟΛΟΓΙΑ\speed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786" y="0"/>
            <a:ext cx="7500990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E79E2-1C93-4E84-BDED-B871D42A9D27}"/>
              </a:ext>
            </a:extLst>
          </p:cNvPr>
          <p:cNvSpPr txBox="1"/>
          <p:nvPr/>
        </p:nvSpPr>
        <p:spPr>
          <a:xfrm>
            <a:off x="686122" y="1532686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737E7-1217-4350-8893-B1F146ADA5D5}"/>
              </a:ext>
            </a:extLst>
          </p:cNvPr>
          <p:cNvSpPr txBox="1"/>
          <p:nvPr/>
        </p:nvSpPr>
        <p:spPr>
          <a:xfrm>
            <a:off x="686122" y="2698122"/>
            <a:ext cx="2385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l-GR" sz="1400" dirty="0"/>
              <a:t>ΑΝΑΤΟΜΙΑ</a:t>
            </a:r>
            <a:r>
              <a:rPr lang="en-ID" sz="1400" dirty="0"/>
              <a:t>, 8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  <a:p>
            <a:r>
              <a:rPr lang="en-ID" sz="1400" dirty="0" err="1"/>
              <a:t>Marieb</a:t>
            </a:r>
            <a:r>
              <a:rPr lang="en-ID" sz="1400" dirty="0"/>
              <a:t>, Wilhelm, </a:t>
            </a:r>
            <a:r>
              <a:rPr lang="en-ID" sz="1400" dirty="0" err="1"/>
              <a:t>Mallat</a:t>
            </a:r>
            <a:endParaRPr lang="el-GR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4660F-C9E2-483C-A55D-22D805807305}"/>
              </a:ext>
            </a:extLst>
          </p:cNvPr>
          <p:cNvSpPr txBox="1"/>
          <p:nvPr/>
        </p:nvSpPr>
        <p:spPr>
          <a:xfrm>
            <a:off x="686122" y="3680067"/>
            <a:ext cx="2878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10" name="Τίτλος 9">
            <a:extLst>
              <a:ext uri="{FF2B5EF4-FFF2-40B4-BE49-F238E27FC236}">
                <a16:creationId xmlns:a16="http://schemas.microsoft.com/office/drawing/2014/main" id="{21733779-AC13-4D06-8CF3-2621E2609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530" y="335737"/>
            <a:ext cx="10515600" cy="1325563"/>
          </a:xfrm>
        </p:spPr>
        <p:txBody>
          <a:bodyPr/>
          <a:lstStyle/>
          <a:p>
            <a:r>
              <a:rPr lang="el-GR" dirty="0"/>
              <a:t>ΑΠΟΔΟΣΗ ΕΙΚΟΝΩΝ ΑΠΟ</a:t>
            </a:r>
          </a:p>
        </p:txBody>
      </p:sp>
    </p:spTree>
    <p:extLst>
      <p:ext uri="{BB962C8B-B14F-4D97-AF65-F5344CB8AC3E}">
        <p14:creationId xmlns:p14="http://schemas.microsoft.com/office/powerpoint/2010/main" val="155600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407803-EB36-4C80-A487-A78317D2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655" y="-16335"/>
            <a:ext cx="8911687" cy="1280890"/>
          </a:xfrm>
        </p:spPr>
        <p:txBody>
          <a:bodyPr/>
          <a:lstStyle/>
          <a:p>
            <a:r>
              <a:rPr lang="el-GR" dirty="0"/>
              <a:t>ΕΠΙΔΕΡΜΙΔΑ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A1AE5CB-80A7-4AA2-B7BD-05831EE16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682" y="1612424"/>
            <a:ext cx="8915400" cy="3777622"/>
          </a:xfrm>
        </p:spPr>
        <p:txBody>
          <a:bodyPr>
            <a:noAutofit/>
          </a:bodyPr>
          <a:lstStyle/>
          <a:p>
            <a:r>
              <a:rPr lang="el-GR" sz="2400" dirty="0"/>
              <a:t>2. </a:t>
            </a:r>
            <a:r>
              <a:rPr lang="el-GR" sz="2400" b="1" dirty="0"/>
              <a:t>Ακανθωτή στιβάδα</a:t>
            </a:r>
            <a:r>
              <a:rPr lang="el-GR" sz="2400" dirty="0"/>
              <a:t>: </a:t>
            </a:r>
          </a:p>
          <a:p>
            <a:pPr lvl="1"/>
            <a:r>
              <a:rPr lang="el-GR" sz="2200" dirty="0"/>
              <a:t>αρκετοί </a:t>
            </a:r>
            <a:r>
              <a:rPr lang="el-GR" sz="2200" u="sng" dirty="0"/>
              <a:t>στοίχοι </a:t>
            </a:r>
            <a:r>
              <a:rPr lang="el-GR" sz="2200" u="sng" dirty="0" err="1">
                <a:solidFill>
                  <a:srgbClr val="FF0000"/>
                </a:solidFill>
              </a:rPr>
              <a:t>κερατινοκ</a:t>
            </a:r>
            <a:r>
              <a:rPr lang="el-GR" sz="2200" dirty="0"/>
              <a:t>, λιγότερες μιτώσεις, συνδέονται με </a:t>
            </a:r>
            <a:r>
              <a:rPr lang="el-GR" sz="2200" b="1" dirty="0" err="1"/>
              <a:t>δεσμοσώματα</a:t>
            </a:r>
            <a:r>
              <a:rPr lang="el-GR" sz="2200" dirty="0"/>
              <a:t>. Περιέχουν παχιές </a:t>
            </a:r>
            <a:r>
              <a:rPr lang="el-GR" sz="2200" b="1" dirty="0"/>
              <a:t>δεσμίδες ενδιάμεσων ινιδίων </a:t>
            </a:r>
            <a:r>
              <a:rPr lang="el-GR" sz="2200" dirty="0"/>
              <a:t>από </a:t>
            </a:r>
            <a:r>
              <a:rPr lang="el-GR" sz="2200" u="sng" dirty="0" err="1"/>
              <a:t>προκερατίνη</a:t>
            </a:r>
            <a:r>
              <a:rPr lang="el-GR" sz="2200" dirty="0"/>
              <a:t> που ανθίσταται στην τάση. </a:t>
            </a:r>
          </a:p>
          <a:p>
            <a:pPr lvl="1"/>
            <a:r>
              <a:rPr lang="el-GR" sz="2200" u="sng" dirty="0" err="1">
                <a:solidFill>
                  <a:srgbClr val="FF0000"/>
                </a:solidFill>
              </a:rPr>
              <a:t>Δενδριτικά</a:t>
            </a:r>
            <a:r>
              <a:rPr lang="el-GR" sz="2200" u="sng" dirty="0">
                <a:solidFill>
                  <a:srgbClr val="FF0000"/>
                </a:solidFill>
              </a:rPr>
              <a:t> </a:t>
            </a:r>
            <a:r>
              <a:rPr lang="el-GR" sz="2200" u="sng" dirty="0" err="1">
                <a:solidFill>
                  <a:srgbClr val="FF0000"/>
                </a:solidFill>
              </a:rPr>
              <a:t>κύττταρα</a:t>
            </a:r>
            <a:r>
              <a:rPr lang="el-GR" sz="2200" u="sng" dirty="0">
                <a:solidFill>
                  <a:srgbClr val="FF0000"/>
                </a:solidFill>
              </a:rPr>
              <a:t> </a:t>
            </a:r>
            <a:r>
              <a:rPr lang="el-GR" sz="2200" dirty="0"/>
              <a:t>(κ. </a:t>
            </a:r>
            <a:r>
              <a:rPr lang="en-ID" sz="2200" dirty="0">
                <a:solidFill>
                  <a:srgbClr val="FF0000"/>
                </a:solidFill>
              </a:rPr>
              <a:t>Langerhans</a:t>
            </a:r>
            <a:r>
              <a:rPr lang="en-ID" sz="2200" dirty="0"/>
              <a:t>)</a:t>
            </a:r>
            <a:r>
              <a:rPr lang="el-GR" sz="2200" dirty="0"/>
              <a:t>:διάσπαρτα ανάμεσα στα </a:t>
            </a:r>
            <a:r>
              <a:rPr lang="el-GR" sz="2200" dirty="0" err="1"/>
              <a:t>κερατινοκ</a:t>
            </a:r>
            <a:r>
              <a:rPr lang="el-GR" sz="2200" dirty="0"/>
              <a:t>. της ακανθωτής στιβάδας, ανήκουν στον ανοσοποιητικό σύστημα-</a:t>
            </a:r>
            <a:r>
              <a:rPr lang="el-GR" sz="2200" dirty="0" err="1"/>
              <a:t>διαμεσολαβούμενη</a:t>
            </a:r>
            <a:r>
              <a:rPr lang="el-GR" sz="2200" dirty="0"/>
              <a:t> από </a:t>
            </a:r>
            <a:r>
              <a:rPr lang="el-GR" sz="2200" b="1" dirty="0"/>
              <a:t>υποδοχείς </a:t>
            </a:r>
            <a:r>
              <a:rPr lang="el-GR" sz="2200" b="1" dirty="0" err="1"/>
              <a:t>ενδοκυττάρωση</a:t>
            </a:r>
            <a:r>
              <a:rPr lang="el-GR" sz="2200" b="1" dirty="0"/>
              <a:t> αντιγόνων</a:t>
            </a:r>
            <a:r>
              <a:rPr lang="el-GR" sz="2200" dirty="0"/>
              <a:t>, μεταναστεύουν στο γειτονικό λεμφαδένα όπου ενεργοποιούν ανοσολογική αντίδραση</a:t>
            </a:r>
          </a:p>
        </p:txBody>
      </p:sp>
    </p:spTree>
    <p:extLst>
      <p:ext uri="{BB962C8B-B14F-4D97-AF65-F5344CB8AC3E}">
        <p14:creationId xmlns:p14="http://schemas.microsoft.com/office/powerpoint/2010/main" val="341999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47D697-0F72-4991-BE0A-C9350588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ΕΠΙΔΕΡΜΙΔΑ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44E286-922D-44C5-B8C1-C0BBAD1A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9" y="1467678"/>
            <a:ext cx="10883348" cy="5280991"/>
          </a:xfrm>
        </p:spPr>
        <p:txBody>
          <a:bodyPr>
            <a:normAutofit/>
          </a:bodyPr>
          <a:lstStyle/>
          <a:p>
            <a:r>
              <a:rPr lang="el-GR" sz="2400" dirty="0"/>
              <a:t>3. </a:t>
            </a:r>
            <a:r>
              <a:rPr lang="el-GR" sz="2400" b="1" dirty="0"/>
              <a:t>Κοκκιώδης στιβάδα</a:t>
            </a:r>
            <a:r>
              <a:rPr lang="el-GR" sz="2400" dirty="0"/>
              <a:t>: 1-5 στοίχους αποπλατυσμένων </a:t>
            </a:r>
            <a:r>
              <a:rPr lang="el-GR" sz="2400" dirty="0" err="1">
                <a:solidFill>
                  <a:srgbClr val="FF0000"/>
                </a:solidFill>
              </a:rPr>
              <a:t>κερατινοκ</a:t>
            </a:r>
            <a:r>
              <a:rPr lang="el-GR" sz="2400" dirty="0"/>
              <a:t>. τα </a:t>
            </a:r>
            <a:r>
              <a:rPr lang="el-GR" sz="2400" dirty="0" err="1"/>
              <a:t>κερατινοκ</a:t>
            </a:r>
            <a:r>
              <a:rPr lang="el-GR" sz="2400" dirty="0"/>
              <a:t>. περιέχουν: ενδιάμεσα ινίδια </a:t>
            </a:r>
            <a:r>
              <a:rPr lang="el-GR" sz="2400" u="sng" dirty="0" err="1">
                <a:solidFill>
                  <a:srgbClr val="00B050"/>
                </a:solidFill>
              </a:rPr>
              <a:t>προκερατίνης</a:t>
            </a:r>
            <a:r>
              <a:rPr lang="el-GR" sz="2400" dirty="0"/>
              <a:t>, κοκκία </a:t>
            </a:r>
            <a:r>
              <a:rPr lang="el-GR" sz="2400" u="sng" dirty="0" err="1">
                <a:solidFill>
                  <a:srgbClr val="00B050"/>
                </a:solidFill>
              </a:rPr>
              <a:t>κερατοϋαλίνης</a:t>
            </a:r>
            <a:r>
              <a:rPr lang="el-GR" sz="2400" dirty="0"/>
              <a:t> (σχηματισμός κερατίνης), </a:t>
            </a:r>
            <a:r>
              <a:rPr lang="el-GR" sz="2400" u="sng" dirty="0" err="1"/>
              <a:t>πεταλιώδη</a:t>
            </a:r>
            <a:r>
              <a:rPr lang="el-GR" sz="2400" dirty="0"/>
              <a:t> κοκκία (περιέχουν </a:t>
            </a:r>
            <a:r>
              <a:rPr lang="el-GR" sz="2400" dirty="0" err="1"/>
              <a:t>στεγανοποιητικό</a:t>
            </a:r>
            <a:r>
              <a:rPr lang="el-GR" sz="2400" dirty="0"/>
              <a:t> </a:t>
            </a:r>
            <a:r>
              <a:rPr lang="el-GR" sz="2400" dirty="0" err="1">
                <a:solidFill>
                  <a:srgbClr val="00B0F0"/>
                </a:solidFill>
              </a:rPr>
              <a:t>γλυκολιπίδιο</a:t>
            </a:r>
            <a:r>
              <a:rPr lang="el-GR" sz="2400" dirty="0"/>
              <a:t>, που </a:t>
            </a:r>
            <a:r>
              <a:rPr lang="el-GR" sz="2400" b="1" dirty="0"/>
              <a:t>εκκρίνεται</a:t>
            </a:r>
            <a:r>
              <a:rPr lang="el-GR" sz="2400" dirty="0"/>
              <a:t> στον </a:t>
            </a:r>
            <a:r>
              <a:rPr lang="el-GR" sz="2400" dirty="0" err="1"/>
              <a:t>εξωκυττάριο</a:t>
            </a:r>
            <a:r>
              <a:rPr lang="el-GR" sz="2400" dirty="0"/>
              <a:t> χώρο.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highlight>
                  <a:srgbClr val="FFFF00"/>
                </a:highlight>
              </a:rPr>
              <a:t>Στενές συνάψεις-</a:t>
            </a:r>
            <a:r>
              <a:rPr lang="el-GR" sz="2400" dirty="0" err="1">
                <a:highlight>
                  <a:srgbClr val="FFFF00"/>
                </a:highlight>
              </a:rPr>
              <a:t>γλυκολιπίδιο</a:t>
            </a:r>
            <a:r>
              <a:rPr lang="el-GR" sz="2400" dirty="0"/>
              <a:t>: μείωση απώλεια ύδατος-αδιαβροχοποίηση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highlight>
                  <a:srgbClr val="FFFF00"/>
                </a:highlight>
              </a:rPr>
              <a:t>Πάχυνσης </a:t>
            </a:r>
            <a:r>
              <a:rPr lang="el-GR" sz="2400" dirty="0" err="1">
                <a:highlight>
                  <a:srgbClr val="FFFF00"/>
                </a:highlight>
              </a:rPr>
              <a:t>κυτταροπλασματικών</a:t>
            </a:r>
            <a:r>
              <a:rPr lang="el-GR" sz="2400" dirty="0">
                <a:highlight>
                  <a:srgbClr val="FFFF00"/>
                </a:highlight>
              </a:rPr>
              <a:t> μεμβρανών</a:t>
            </a:r>
            <a:r>
              <a:rPr lang="el-GR" sz="2400" dirty="0"/>
              <a:t>: πιο ανθεκτικές, σκληραίνουν τα </a:t>
            </a:r>
            <a:r>
              <a:rPr lang="el-GR" sz="2400" dirty="0" err="1"/>
              <a:t>κερατινοκ</a:t>
            </a:r>
            <a:r>
              <a:rPr lang="el-GR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/>
              <a:t>Πέρα από την κοκκιώδη στιβάδα, τα θρεπτικά συστατικά χόριου δεν μπορούν να φτάσουν και τα κύτταρα πεθαίνουν.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131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1C5224-A5C7-4837-8B9F-9C886E2B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ΕΠΙΔΕΡΜΙΔΑ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36E3095-7864-4FF9-90D7-D91AB83E8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4. </a:t>
            </a:r>
            <a:r>
              <a:rPr lang="el-GR" sz="2400" b="1" dirty="0"/>
              <a:t>Διαυγής στιβάδα</a:t>
            </a:r>
            <a:r>
              <a:rPr lang="el-GR" sz="2400" dirty="0"/>
              <a:t>: Μόνο στο παχύ δέρμα (πέλματα, παλάμες)μερικοί στοίχοι αποπλατυσμένων νεκρών </a:t>
            </a:r>
            <a:r>
              <a:rPr lang="el-GR" sz="2400" dirty="0" err="1">
                <a:solidFill>
                  <a:srgbClr val="FF0000"/>
                </a:solidFill>
              </a:rPr>
              <a:t>κερατινοκ</a:t>
            </a:r>
            <a:r>
              <a:rPr lang="el-GR" sz="2400" dirty="0"/>
              <a:t>.</a:t>
            </a:r>
          </a:p>
          <a:p>
            <a:r>
              <a:rPr lang="el-GR" sz="2400" dirty="0"/>
              <a:t>5. </a:t>
            </a:r>
            <a:r>
              <a:rPr lang="el-GR" sz="2400" b="1" dirty="0"/>
              <a:t>Κεράτινη στιβάδα</a:t>
            </a:r>
            <a:r>
              <a:rPr lang="el-GR" sz="2400" dirty="0"/>
              <a:t>: πλέον εξωτερική, πιο ανεπτυγμένη στο παχύ δέρμα, πολλοί στοίχοι (20-30)αποπλατυσμένων νεκρών </a:t>
            </a:r>
            <a:r>
              <a:rPr lang="el-GR" sz="2400" dirty="0" err="1">
                <a:solidFill>
                  <a:srgbClr val="FF0000"/>
                </a:solidFill>
              </a:rPr>
              <a:t>κερατινοκ</a:t>
            </a:r>
            <a:r>
              <a:rPr lang="el-GR" sz="2400" dirty="0"/>
              <a:t>. -θύλακοι που έχουν καταληφθεί πλήρως από κερατίνη, αφού οι πυρήνες και τα οργανίδια έχουν αποσυντεθεί. Αποπίπτει (πιτυρίδα φολίδες) και αντικαθίσταται από κύτταρα βαθύτερων στιβάδων.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400" dirty="0"/>
              <a:t>		</a:t>
            </a:r>
            <a:r>
              <a:rPr lang="el-GR" sz="2400" dirty="0">
                <a:highlight>
                  <a:srgbClr val="00FF00"/>
                </a:highlight>
              </a:rPr>
              <a:t>Κερατίνη</a:t>
            </a:r>
            <a:r>
              <a:rPr lang="el-GR" sz="2400" dirty="0"/>
              <a:t>: ενδιάμεσου μεγέθους ινίδια </a:t>
            </a:r>
            <a:r>
              <a:rPr lang="el-GR" sz="2400" dirty="0" err="1">
                <a:solidFill>
                  <a:srgbClr val="00B050"/>
                </a:solidFill>
              </a:rPr>
              <a:t>προκερατίνης</a:t>
            </a:r>
            <a:r>
              <a:rPr lang="el-GR" sz="2400" dirty="0"/>
              <a:t> σε μία κόλλα από τα κοκκία </a:t>
            </a:r>
            <a:r>
              <a:rPr lang="el-GR" sz="2400" dirty="0" err="1">
                <a:solidFill>
                  <a:srgbClr val="00B050"/>
                </a:solidFill>
              </a:rPr>
              <a:t>κερατοϋαλίνης</a:t>
            </a:r>
            <a:r>
              <a:rPr lang="el-G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07082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244138"/>
      </a:dk2>
      <a:lt2>
        <a:srgbClr val="F0ECEC"/>
      </a:lt2>
      <a:accent1>
        <a:srgbClr val="3AACB3"/>
      </a:accent1>
      <a:accent2>
        <a:srgbClr val="45B38B"/>
      </a:accent2>
      <a:accent3>
        <a:srgbClr val="4B8CC4"/>
      </a:accent3>
      <a:accent4>
        <a:srgbClr val="B33A99"/>
      </a:accent4>
      <a:accent5>
        <a:srgbClr val="C44B79"/>
      </a:accent5>
      <a:accent6>
        <a:srgbClr val="B4443F"/>
      </a:accent6>
      <a:hlink>
        <a:srgbClr val="CA6862"/>
      </a:hlink>
      <a:folHlink>
        <a:srgbClr val="878787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3176</Words>
  <Application>Microsoft Office PowerPoint</Application>
  <PresentationFormat>Ευρεία οθόνη</PresentationFormat>
  <Paragraphs>346</Paragraphs>
  <Slides>63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63</vt:i4>
      </vt:variant>
    </vt:vector>
  </HeadingPairs>
  <TitlesOfParts>
    <vt:vector size="73" baseType="lpstr">
      <vt:lpstr>Arial</vt:lpstr>
      <vt:lpstr>Calibri</vt:lpstr>
      <vt:lpstr>Century Gothic</vt:lpstr>
      <vt:lpstr>Elephant</vt:lpstr>
      <vt:lpstr>Times New Roman</vt:lpstr>
      <vt:lpstr>Times NR Greek MT</vt:lpstr>
      <vt:lpstr>Wingdings</vt:lpstr>
      <vt:lpstr>Wingdings 3</vt:lpstr>
      <vt:lpstr>BrushVTI</vt:lpstr>
      <vt:lpstr>Θρόισμα</vt:lpstr>
      <vt:lpstr>ΔΕΡΜΑ</vt:lpstr>
      <vt:lpstr>ΚΑΛΥΠΤΗΡΙΟ ΣΥΣΤΗΜΑ</vt:lpstr>
      <vt:lpstr>ΔΕΡΜΑ</vt:lpstr>
      <vt:lpstr>Παρουσίαση του PowerPoint</vt:lpstr>
      <vt:lpstr>ΕΠΙΔΕΡΜΙΔΑ κερατινοποιημένο πολύστιβο πλακώδες επιθήλιο </vt:lpstr>
      <vt:lpstr>ΕΠΙΔΕΡΜΙΔΑ  </vt:lpstr>
      <vt:lpstr>ΕΠΙΔΕΡΜΙΔΑ </vt:lpstr>
      <vt:lpstr>ΕΠΙΔΕΡΜΙΔΑ</vt:lpstr>
      <vt:lpstr>ΕΠΙΔΕΡΜΙΔΑ</vt:lpstr>
      <vt:lpstr>Παρουσίαση του PowerPoint</vt:lpstr>
      <vt:lpstr>ΧΟΡΙΟ</vt:lpstr>
      <vt:lpstr>ΘΗΛΩΔΕΣ ΧΟΡΙΟ</vt:lpstr>
      <vt:lpstr>ΔΙΚΤΥΩΤΟ ΧΟΡΙΟ</vt:lpstr>
      <vt:lpstr>Παρουσίαση του PowerPoint</vt:lpstr>
      <vt:lpstr>Παρουσίαση του PowerPoint</vt:lpstr>
      <vt:lpstr>ΥΠΟΔΟΡΙΟ</vt:lpstr>
      <vt:lpstr>ΕΞΑΡΤΗΜΑΤΑ ΔΕΡΜΑΤΟΣ</vt:lpstr>
      <vt:lpstr>ΝΥΧΙΑ</vt:lpstr>
      <vt:lpstr>Παρουσίαση του PowerPoint</vt:lpstr>
      <vt:lpstr>ΤΡΙΧΑ</vt:lpstr>
      <vt:lpstr>Παρουσίαση του PowerPoint</vt:lpstr>
      <vt:lpstr>Παρουσίαση του PowerPoint</vt:lpstr>
      <vt:lpstr>ΣΜΗΓΜΑΤΟΓΟΝΟΙ ΑΔΕΝΕΣ</vt:lpstr>
      <vt:lpstr>ΙΔΡΩΤΟΠΟΙΟΙ ΑΔΕΝΕΣ</vt:lpstr>
      <vt:lpstr>ΕΚΚΡΙΝΕΙΣ ΙΔΡΩΤΟΠΟΙΟΙ ΑΔΕΝΕΣ</vt:lpstr>
      <vt:lpstr>ΑΠΟΚΡΙΝΕΙΣ ΙΔΡΩΤΟΠΟΙΟΙ ΑΔΕΝΕΣ</vt:lpstr>
      <vt:lpstr>Παρουσίαση του PowerPoint</vt:lpstr>
      <vt:lpstr>ΠΕΡΙΦΕΡΙΚΟΙ ΑΙΣΘΗΤΙΚΟΙ ΥΠΟΔΟΧΕΙΣ</vt:lpstr>
      <vt:lpstr>ΠΕΡΙΦΕΡΙΚΟΙ ΑΙΣΘΗΤΙΚΟΙ ΥΠΟΔΟΧΕΙΣ</vt:lpstr>
      <vt:lpstr>ΓΕΝΙΚΟΙ ΑΙΣΘΗΤΙΚΟΙ ΥΠΟΔΟΧΕΙΣ</vt:lpstr>
      <vt:lpstr>ΕΛΕΥΘΕΡΕΣ ΝΕΥΡΙΚΕΣ ΑΠΟΛΗΞΕΙΣ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ΕΝΕΛΥΤΡΕΣ ΝΕΥΡΙΚΕΣ ΑΠΟΛΗΞΕΙΣ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ΙΔΙΟΔΕΚΤΙΚΟΙ ΥΠΟΔΟΧΕΙΣ</vt:lpstr>
      <vt:lpstr>Παρουσίαση του PowerPoint</vt:lpstr>
      <vt:lpstr>Παρουσίαση του PowerPoint</vt:lpstr>
      <vt:lpstr>ΝΕΥΡΟΜΥΪΚΗ ΑΤΡΑΚΤΟΣ-ΝΜΑ</vt:lpstr>
      <vt:lpstr>Παρουσίαση του PowerPoint</vt:lpstr>
      <vt:lpstr>ΙΔΙΟΔΕΚΤΙΚΟΙ ΥΠΟΔΟΧΕΙΣ</vt:lpstr>
      <vt:lpstr>ΤΕΝΟΝΤΙΟ ΟΡΓΑΝΟ GOLGI</vt:lpstr>
      <vt:lpstr>Παρουσίαση του PowerPoint</vt:lpstr>
      <vt:lpstr> ΑΙΣΘΗΤΙΚΟΙ ΥΠΟΔΟΧΕΙΣ ΜΥΩΝ επηρεάζουν αντίστροφα το μυ           </vt:lpstr>
      <vt:lpstr>Παρουσίαση του PowerPoint</vt:lpstr>
      <vt:lpstr>ΝΜΑ vs Golgi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Αγωγιμότητα</vt:lpstr>
      <vt:lpstr>Παρουσίαση του PowerPoint</vt:lpstr>
      <vt:lpstr>Παρουσίαση του PowerPoint</vt:lpstr>
      <vt:lpstr>ΑΠΟΔΟΣΗ ΕΙΚΟΝΩΝ ΑΠΟ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ΔΕΡΜΑ</dc:title>
  <dc:creator>marianna papadopoulou</dc:creator>
  <cp:lastModifiedBy>marianna papadopoulou</cp:lastModifiedBy>
  <cp:revision>89</cp:revision>
  <dcterms:created xsi:type="dcterms:W3CDTF">2020-04-18T07:32:09Z</dcterms:created>
  <dcterms:modified xsi:type="dcterms:W3CDTF">2022-05-08T16:22:15Z</dcterms:modified>
</cp:coreProperties>
</file>