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936" r:id="rId2"/>
  </p:sldMasterIdLst>
  <p:notesMasterIdLst>
    <p:notesMasterId r:id="rId108"/>
  </p:notesMasterIdLst>
  <p:sldIdLst>
    <p:sldId id="338" r:id="rId3"/>
    <p:sldId id="257" r:id="rId4"/>
    <p:sldId id="348" r:id="rId5"/>
    <p:sldId id="258" r:id="rId6"/>
    <p:sldId id="259" r:id="rId7"/>
    <p:sldId id="350" r:id="rId8"/>
    <p:sldId id="353" r:id="rId9"/>
    <p:sldId id="379" r:id="rId10"/>
    <p:sldId id="380" r:id="rId11"/>
    <p:sldId id="381" r:id="rId12"/>
    <p:sldId id="382" r:id="rId13"/>
    <p:sldId id="383" r:id="rId14"/>
    <p:sldId id="384" r:id="rId15"/>
    <p:sldId id="385" r:id="rId16"/>
    <p:sldId id="386" r:id="rId17"/>
    <p:sldId id="351" r:id="rId18"/>
    <p:sldId id="389" r:id="rId19"/>
    <p:sldId id="459" r:id="rId20"/>
    <p:sldId id="362" r:id="rId21"/>
    <p:sldId id="363" r:id="rId22"/>
    <p:sldId id="357" r:id="rId23"/>
    <p:sldId id="360" r:id="rId24"/>
    <p:sldId id="358" r:id="rId25"/>
    <p:sldId id="361" r:id="rId26"/>
    <p:sldId id="393" r:id="rId27"/>
    <p:sldId id="388" r:id="rId28"/>
    <p:sldId id="368" r:id="rId29"/>
    <p:sldId id="364" r:id="rId30"/>
    <p:sldId id="365" r:id="rId31"/>
    <p:sldId id="370" r:id="rId32"/>
    <p:sldId id="369" r:id="rId33"/>
    <p:sldId id="319" r:id="rId34"/>
    <p:sldId id="321" r:id="rId35"/>
    <p:sldId id="325" r:id="rId36"/>
    <p:sldId id="326" r:id="rId37"/>
    <p:sldId id="352" r:id="rId38"/>
    <p:sldId id="349" r:id="rId39"/>
    <p:sldId id="265" r:id="rId40"/>
    <p:sldId id="270" r:id="rId41"/>
    <p:sldId id="271" r:id="rId42"/>
    <p:sldId id="394" r:id="rId43"/>
    <p:sldId id="272" r:id="rId44"/>
    <p:sldId id="260" r:id="rId45"/>
    <p:sldId id="274" r:id="rId46"/>
    <p:sldId id="273" r:id="rId47"/>
    <p:sldId id="390" r:id="rId48"/>
    <p:sldId id="391" r:id="rId49"/>
    <p:sldId id="392" r:id="rId50"/>
    <p:sldId id="456" r:id="rId51"/>
    <p:sldId id="457" r:id="rId52"/>
    <p:sldId id="275" r:id="rId53"/>
    <p:sldId id="460" r:id="rId54"/>
    <p:sldId id="267" r:id="rId55"/>
    <p:sldId id="268" r:id="rId56"/>
    <p:sldId id="269" r:id="rId57"/>
    <p:sldId id="276" r:id="rId58"/>
    <p:sldId id="277" r:id="rId59"/>
    <p:sldId id="279" r:id="rId60"/>
    <p:sldId id="458" r:id="rId61"/>
    <p:sldId id="280" r:id="rId62"/>
    <p:sldId id="454" r:id="rId63"/>
    <p:sldId id="426" r:id="rId64"/>
    <p:sldId id="420" r:id="rId65"/>
    <p:sldId id="421" r:id="rId66"/>
    <p:sldId id="422" r:id="rId67"/>
    <p:sldId id="455" r:id="rId68"/>
    <p:sldId id="427" r:id="rId69"/>
    <p:sldId id="423" r:id="rId70"/>
    <p:sldId id="424" r:id="rId71"/>
    <p:sldId id="281" r:id="rId72"/>
    <p:sldId id="282" r:id="rId73"/>
    <p:sldId id="283" r:id="rId74"/>
    <p:sldId id="284" r:id="rId75"/>
    <p:sldId id="285" r:id="rId76"/>
    <p:sldId id="286" r:id="rId77"/>
    <p:sldId id="299" r:id="rId78"/>
    <p:sldId id="300" r:id="rId79"/>
    <p:sldId id="301" r:id="rId80"/>
    <p:sldId id="287" r:id="rId81"/>
    <p:sldId id="291" r:id="rId82"/>
    <p:sldId id="339" r:id="rId83"/>
    <p:sldId id="341" r:id="rId84"/>
    <p:sldId id="340" r:id="rId85"/>
    <p:sldId id="293" r:id="rId86"/>
    <p:sldId id="294" r:id="rId87"/>
    <p:sldId id="296" r:id="rId88"/>
    <p:sldId id="297" r:id="rId89"/>
    <p:sldId id="295" r:id="rId90"/>
    <p:sldId id="461" r:id="rId91"/>
    <p:sldId id="462" r:id="rId92"/>
    <p:sldId id="311" r:id="rId93"/>
    <p:sldId id="312" r:id="rId94"/>
    <p:sldId id="310" r:id="rId95"/>
    <p:sldId id="309" r:id="rId96"/>
    <p:sldId id="308" r:id="rId97"/>
    <p:sldId id="306" r:id="rId98"/>
    <p:sldId id="342" r:id="rId99"/>
    <p:sldId id="305" r:id="rId100"/>
    <p:sldId id="304" r:id="rId101"/>
    <p:sldId id="322" r:id="rId102"/>
    <p:sldId id="343" r:id="rId103"/>
    <p:sldId id="313" r:id="rId104"/>
    <p:sldId id="314" r:id="rId105"/>
    <p:sldId id="316" r:id="rId106"/>
    <p:sldId id="315" r:id="rId10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8" autoAdjust="0"/>
    <p:restoredTop sz="94581" autoAdjust="0"/>
  </p:normalViewPr>
  <p:slideViewPr>
    <p:cSldViewPr>
      <p:cViewPr varScale="1">
        <p:scale>
          <a:sx n="74" d="100"/>
          <a:sy n="74" d="100"/>
        </p:scale>
        <p:origin x="1637"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notesMaster" Target="notesMasters/notes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9C9EC2-AFD8-42B4-93A6-EDD4075D45A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E5C343D3-2623-4516-89AB-B192F568CDA3}">
      <dgm:prSet phldrT="[Κείμενο]"/>
      <dgm:spPr/>
      <dgm:t>
        <a:bodyPr/>
        <a:lstStyle/>
        <a:p>
          <a:pPr algn="ctr"/>
          <a:r>
            <a:rPr lang="el-GR" dirty="0"/>
            <a:t>ΠΕΡΙΕΧΟΜΕΝΟ</a:t>
          </a:r>
          <a:endParaRPr lang="en-GB" dirty="0"/>
        </a:p>
      </dgm:t>
    </dgm:pt>
    <dgm:pt modelId="{7E466A35-A279-487E-A5F9-4497FF4C8B7C}" type="parTrans" cxnId="{ED05BCBB-6142-4DA1-A4DC-8A1FBD9D6464}">
      <dgm:prSet/>
      <dgm:spPr/>
      <dgm:t>
        <a:bodyPr/>
        <a:lstStyle/>
        <a:p>
          <a:endParaRPr lang="en-GB"/>
        </a:p>
      </dgm:t>
    </dgm:pt>
    <dgm:pt modelId="{EDF61FE8-25EF-479E-8483-12A789BD2F97}" type="sibTrans" cxnId="{ED05BCBB-6142-4DA1-A4DC-8A1FBD9D6464}">
      <dgm:prSet/>
      <dgm:spPr/>
      <dgm:t>
        <a:bodyPr/>
        <a:lstStyle/>
        <a:p>
          <a:endParaRPr lang="en-GB"/>
        </a:p>
      </dgm:t>
    </dgm:pt>
    <dgm:pt modelId="{D9C675E7-47AC-484E-A578-007980630A17}">
      <dgm:prSet phldrT="[Κείμενο]"/>
      <dgm:spPr/>
      <dgm:t>
        <a:bodyPr/>
        <a:lstStyle/>
        <a:p>
          <a:r>
            <a:rPr lang="el-GR" dirty="0"/>
            <a:t>Ανταποκρίνεται στο θέμα ανάληψης</a:t>
          </a:r>
          <a:endParaRPr lang="en-GB" dirty="0"/>
        </a:p>
      </dgm:t>
    </dgm:pt>
    <dgm:pt modelId="{18407509-3A62-4343-85E7-416105C09EF1}" type="parTrans" cxnId="{75ABE7C9-30AC-49EC-93C6-CCCCFDDB2483}">
      <dgm:prSet/>
      <dgm:spPr/>
      <dgm:t>
        <a:bodyPr/>
        <a:lstStyle/>
        <a:p>
          <a:endParaRPr lang="en-GB"/>
        </a:p>
      </dgm:t>
    </dgm:pt>
    <dgm:pt modelId="{BA01C376-C9BA-42C5-BC84-F00DD3B8A4A7}" type="sibTrans" cxnId="{75ABE7C9-30AC-49EC-93C6-CCCCFDDB2483}">
      <dgm:prSet/>
      <dgm:spPr/>
      <dgm:t>
        <a:bodyPr/>
        <a:lstStyle/>
        <a:p>
          <a:endParaRPr lang="en-GB"/>
        </a:p>
      </dgm:t>
    </dgm:pt>
    <dgm:pt modelId="{1FCEA7AE-DA61-43C9-80A5-2EFFF7F36B01}">
      <dgm:prSet phldrT="[Κείμενο]"/>
      <dgm:spPr/>
      <dgm:t>
        <a:bodyPr/>
        <a:lstStyle/>
        <a:p>
          <a:r>
            <a:rPr lang="el-GR" dirty="0"/>
            <a:t>Ανταποκρίνεται στο ακροατήριο</a:t>
          </a:r>
          <a:endParaRPr lang="en-GB" dirty="0"/>
        </a:p>
      </dgm:t>
    </dgm:pt>
    <dgm:pt modelId="{963D0295-6736-486F-9FF9-43C168D8AEE1}" type="parTrans" cxnId="{76FF6B04-7F98-4D0B-9716-C78B2BF694B4}">
      <dgm:prSet/>
      <dgm:spPr/>
      <dgm:t>
        <a:bodyPr/>
        <a:lstStyle/>
        <a:p>
          <a:endParaRPr lang="en-GB"/>
        </a:p>
      </dgm:t>
    </dgm:pt>
    <dgm:pt modelId="{F80D3746-A44E-4135-83A3-8B57AB618A38}" type="sibTrans" cxnId="{76FF6B04-7F98-4D0B-9716-C78B2BF694B4}">
      <dgm:prSet/>
      <dgm:spPr/>
      <dgm:t>
        <a:bodyPr/>
        <a:lstStyle/>
        <a:p>
          <a:endParaRPr lang="en-GB"/>
        </a:p>
      </dgm:t>
    </dgm:pt>
    <dgm:pt modelId="{F122F194-4300-43AB-ABD5-7F20CCDC6E94}">
      <dgm:prSet phldrT="[Κείμενο]"/>
      <dgm:spPr/>
      <dgm:t>
        <a:bodyPr/>
        <a:lstStyle/>
        <a:p>
          <a:r>
            <a:rPr lang="el-GR" dirty="0"/>
            <a:t>Σαφής και λιτή διατύπωση περιεχομένου </a:t>
          </a:r>
          <a:endParaRPr lang="en-GB" dirty="0"/>
        </a:p>
      </dgm:t>
    </dgm:pt>
    <dgm:pt modelId="{6D071469-BEDA-4F97-BB3B-B7DD2D194923}" type="parTrans" cxnId="{A70F16D7-4D1A-44E1-B1D2-EB5B99A6A557}">
      <dgm:prSet/>
      <dgm:spPr/>
      <dgm:t>
        <a:bodyPr/>
        <a:lstStyle/>
        <a:p>
          <a:endParaRPr lang="en-GB"/>
        </a:p>
      </dgm:t>
    </dgm:pt>
    <dgm:pt modelId="{D6B22980-45F7-4588-9F31-24FB5DC7975C}" type="sibTrans" cxnId="{A70F16D7-4D1A-44E1-B1D2-EB5B99A6A557}">
      <dgm:prSet/>
      <dgm:spPr/>
      <dgm:t>
        <a:bodyPr/>
        <a:lstStyle/>
        <a:p>
          <a:endParaRPr lang="en-GB"/>
        </a:p>
      </dgm:t>
    </dgm:pt>
    <dgm:pt modelId="{5665A433-73DB-429E-A2E8-73C0B29C2543}">
      <dgm:prSet phldrT="[Κείμενο]"/>
      <dgm:spPr/>
      <dgm:t>
        <a:bodyPr/>
        <a:lstStyle/>
        <a:p>
          <a:r>
            <a:rPr lang="el-GR" dirty="0"/>
            <a:t>ΜΟΡΦΟΠΟΙΗΣΗ &amp; ΑΛΛΑ ΘΕΜΑΤΑ</a:t>
          </a:r>
          <a:endParaRPr lang="en-GB" dirty="0"/>
        </a:p>
      </dgm:t>
    </dgm:pt>
    <dgm:pt modelId="{135166D5-6338-49E5-B9E0-520C71C43F5A}" type="parTrans" cxnId="{34B6FBA7-7955-48BC-974B-FDE064544F10}">
      <dgm:prSet/>
      <dgm:spPr/>
      <dgm:t>
        <a:bodyPr/>
        <a:lstStyle/>
        <a:p>
          <a:endParaRPr lang="en-GB"/>
        </a:p>
      </dgm:t>
    </dgm:pt>
    <dgm:pt modelId="{5053C0ED-1BB1-49DB-8063-7F5C3F551DE8}" type="sibTrans" cxnId="{34B6FBA7-7955-48BC-974B-FDE064544F10}">
      <dgm:prSet/>
      <dgm:spPr/>
      <dgm:t>
        <a:bodyPr/>
        <a:lstStyle/>
        <a:p>
          <a:endParaRPr lang="en-GB"/>
        </a:p>
      </dgm:t>
    </dgm:pt>
    <dgm:pt modelId="{EA4C5A78-31FF-4B7E-ABCF-A616D4F5B318}">
      <dgm:prSet phldrT="[Κείμενο]"/>
      <dgm:spPr/>
      <dgm:t>
        <a:bodyPr/>
        <a:lstStyle/>
        <a:p>
          <a:r>
            <a:rPr lang="el-GR" dirty="0"/>
            <a:t>Ορθογραφία, ομοιομορφία (γραμματοσειρές, κλπ.)</a:t>
          </a:r>
          <a:endParaRPr lang="en-GB" dirty="0"/>
        </a:p>
      </dgm:t>
    </dgm:pt>
    <dgm:pt modelId="{7C42CAB7-C36F-4A5C-9488-F1C646D63902}" type="parTrans" cxnId="{F14EB284-0235-452A-9343-DEB679D4E07E}">
      <dgm:prSet/>
      <dgm:spPr/>
      <dgm:t>
        <a:bodyPr/>
        <a:lstStyle/>
        <a:p>
          <a:endParaRPr lang="en-GB"/>
        </a:p>
      </dgm:t>
    </dgm:pt>
    <dgm:pt modelId="{569B2748-9B69-4342-9604-027B1117B0CC}" type="sibTrans" cxnId="{F14EB284-0235-452A-9343-DEB679D4E07E}">
      <dgm:prSet/>
      <dgm:spPr/>
      <dgm:t>
        <a:bodyPr/>
        <a:lstStyle/>
        <a:p>
          <a:endParaRPr lang="en-GB"/>
        </a:p>
      </dgm:t>
    </dgm:pt>
    <dgm:pt modelId="{3A61AB13-6110-43FD-8FD3-C0B9A0F7F6C5}">
      <dgm:prSet phldrT="[Κείμενο]"/>
      <dgm:spPr/>
      <dgm:t>
        <a:bodyPr/>
        <a:lstStyle/>
        <a:p>
          <a:r>
            <a:rPr lang="el-GR" dirty="0"/>
            <a:t>Όχι υπερβολές σε εφέ, ήχους</a:t>
          </a:r>
          <a:endParaRPr lang="en-GB" dirty="0"/>
        </a:p>
      </dgm:t>
    </dgm:pt>
    <dgm:pt modelId="{00A7857D-78EB-45BA-9D64-3EB381839F0E}" type="parTrans" cxnId="{F4523D07-51CF-4CC6-94EC-944E48256456}">
      <dgm:prSet/>
      <dgm:spPr/>
      <dgm:t>
        <a:bodyPr/>
        <a:lstStyle/>
        <a:p>
          <a:endParaRPr lang="en-GB"/>
        </a:p>
      </dgm:t>
    </dgm:pt>
    <dgm:pt modelId="{279C94F8-2E13-4C33-93BF-3022ABC9B847}" type="sibTrans" cxnId="{F4523D07-51CF-4CC6-94EC-944E48256456}">
      <dgm:prSet/>
      <dgm:spPr/>
      <dgm:t>
        <a:bodyPr/>
        <a:lstStyle/>
        <a:p>
          <a:endParaRPr lang="en-GB"/>
        </a:p>
      </dgm:t>
    </dgm:pt>
    <dgm:pt modelId="{4E4901CD-A765-4A76-AEEB-92AD22D5E075}">
      <dgm:prSet phldrT="[Κείμενο]"/>
      <dgm:spPr/>
      <dgm:t>
        <a:bodyPr/>
        <a:lstStyle/>
        <a:p>
          <a:r>
            <a:rPr lang="el-GR" dirty="0"/>
            <a:t>Υπολογίζω 1’ για κάθε διαφάνεια (π.χ. 6’-6΄διαφ.)</a:t>
          </a:r>
          <a:endParaRPr lang="en-GB" dirty="0"/>
        </a:p>
      </dgm:t>
    </dgm:pt>
    <dgm:pt modelId="{B1AFE79A-9242-4192-9EE1-31572A182D25}" type="parTrans" cxnId="{E626C28F-C56A-4899-A8F6-6E09D7FA89FC}">
      <dgm:prSet/>
      <dgm:spPr/>
      <dgm:t>
        <a:bodyPr/>
        <a:lstStyle/>
        <a:p>
          <a:endParaRPr lang="en-GB"/>
        </a:p>
      </dgm:t>
    </dgm:pt>
    <dgm:pt modelId="{607139AC-CF70-4490-B6B4-67A54A81E615}" type="sibTrans" cxnId="{E626C28F-C56A-4899-A8F6-6E09D7FA89FC}">
      <dgm:prSet/>
      <dgm:spPr/>
      <dgm:t>
        <a:bodyPr/>
        <a:lstStyle/>
        <a:p>
          <a:endParaRPr lang="en-GB"/>
        </a:p>
      </dgm:t>
    </dgm:pt>
    <dgm:pt modelId="{E86A5A0E-0465-4F15-93A8-33B8D9A29FFE}">
      <dgm:prSet phldrT="[Κείμενο]"/>
      <dgm:spPr/>
      <dgm:t>
        <a:bodyPr/>
        <a:lstStyle/>
        <a:p>
          <a:r>
            <a:rPr lang="el-GR" dirty="0"/>
            <a:t>Αληθινά στοιχεία &amp; να στηρίζεται σε επιστημονικά και πραγματικά δεδομένα της βιβλιογραφίας</a:t>
          </a:r>
          <a:endParaRPr lang="en-GB" dirty="0"/>
        </a:p>
      </dgm:t>
    </dgm:pt>
    <dgm:pt modelId="{FA952F9B-DCD4-420C-8D09-95B26172127E}" type="parTrans" cxnId="{F6046363-C46C-407A-963B-05D78B4480E0}">
      <dgm:prSet/>
      <dgm:spPr/>
      <dgm:t>
        <a:bodyPr/>
        <a:lstStyle/>
        <a:p>
          <a:endParaRPr lang="en-GB"/>
        </a:p>
      </dgm:t>
    </dgm:pt>
    <dgm:pt modelId="{ECAA6FBB-130B-4632-BAFA-16216752B992}" type="sibTrans" cxnId="{F6046363-C46C-407A-963B-05D78B4480E0}">
      <dgm:prSet/>
      <dgm:spPr/>
      <dgm:t>
        <a:bodyPr/>
        <a:lstStyle/>
        <a:p>
          <a:endParaRPr lang="en-GB"/>
        </a:p>
      </dgm:t>
    </dgm:pt>
    <dgm:pt modelId="{A358A197-B17C-4232-829A-9718DB59BC67}">
      <dgm:prSet phldrT="[Κείμενο]"/>
      <dgm:spPr/>
      <dgm:t>
        <a:bodyPr/>
        <a:lstStyle/>
        <a:p>
          <a:endParaRPr lang="en-GB" dirty="0"/>
        </a:p>
      </dgm:t>
    </dgm:pt>
    <dgm:pt modelId="{9893CF92-7F49-475B-A897-D22E29BCD3BA}" type="parTrans" cxnId="{6A5322EF-C4CB-46BB-A078-B2DDB0488637}">
      <dgm:prSet/>
      <dgm:spPr/>
      <dgm:t>
        <a:bodyPr/>
        <a:lstStyle/>
        <a:p>
          <a:endParaRPr lang="en-GB"/>
        </a:p>
      </dgm:t>
    </dgm:pt>
    <dgm:pt modelId="{EA40CA80-CD80-43B4-8EFB-89835E8127B8}" type="sibTrans" cxnId="{6A5322EF-C4CB-46BB-A078-B2DDB0488637}">
      <dgm:prSet/>
      <dgm:spPr/>
      <dgm:t>
        <a:bodyPr/>
        <a:lstStyle/>
        <a:p>
          <a:endParaRPr lang="en-GB"/>
        </a:p>
      </dgm:t>
    </dgm:pt>
    <dgm:pt modelId="{98297A45-EA6C-47F3-AABE-051903331D55}">
      <dgm:prSet phldrT="[Κείμενο]"/>
      <dgm:spPr/>
      <dgm:t>
        <a:bodyPr/>
        <a:lstStyle/>
        <a:p>
          <a:r>
            <a:rPr lang="el-GR" dirty="0"/>
            <a:t>1η διαφάνεια: θέμα, ομιλητής, πλαίσιο</a:t>
          </a:r>
          <a:endParaRPr lang="en-GB" dirty="0"/>
        </a:p>
      </dgm:t>
    </dgm:pt>
    <dgm:pt modelId="{66A793FE-0BCC-499C-AF10-21C7AF0E2DA0}" type="parTrans" cxnId="{5726BDA4-C381-41F3-9671-1F8F75F70D75}">
      <dgm:prSet/>
      <dgm:spPr/>
      <dgm:t>
        <a:bodyPr/>
        <a:lstStyle/>
        <a:p>
          <a:endParaRPr lang="en-GB"/>
        </a:p>
      </dgm:t>
    </dgm:pt>
    <dgm:pt modelId="{1F01E1C1-F42A-452E-8ED0-9E1F26BE50CF}" type="sibTrans" cxnId="{5726BDA4-C381-41F3-9671-1F8F75F70D75}">
      <dgm:prSet/>
      <dgm:spPr/>
      <dgm:t>
        <a:bodyPr/>
        <a:lstStyle/>
        <a:p>
          <a:endParaRPr lang="en-GB"/>
        </a:p>
      </dgm:t>
    </dgm:pt>
    <dgm:pt modelId="{6026C8E6-831E-41C1-AAA1-6A29E04909D6}">
      <dgm:prSet/>
      <dgm:spPr/>
      <dgm:t>
        <a:bodyPr/>
        <a:lstStyle/>
        <a:p>
          <a:r>
            <a:rPr lang="el-GR" dirty="0"/>
            <a:t>2η διαφάνεια : περιεχόμενα</a:t>
          </a:r>
          <a:endParaRPr lang="en-GB" dirty="0"/>
        </a:p>
      </dgm:t>
    </dgm:pt>
    <dgm:pt modelId="{7FFE9199-F5D0-4A43-8959-F64B7F26FC2F}" type="parTrans" cxnId="{2214EC3D-D94B-45B4-823F-721CF723A387}">
      <dgm:prSet/>
      <dgm:spPr/>
      <dgm:t>
        <a:bodyPr/>
        <a:lstStyle/>
        <a:p>
          <a:endParaRPr lang="en-GB"/>
        </a:p>
      </dgm:t>
    </dgm:pt>
    <dgm:pt modelId="{305835AD-B43B-417A-8CF6-C86DC42669EB}" type="sibTrans" cxnId="{2214EC3D-D94B-45B4-823F-721CF723A387}">
      <dgm:prSet/>
      <dgm:spPr/>
      <dgm:t>
        <a:bodyPr/>
        <a:lstStyle/>
        <a:p>
          <a:endParaRPr lang="en-GB"/>
        </a:p>
      </dgm:t>
    </dgm:pt>
    <dgm:pt modelId="{8EE5B945-D322-4856-8DBF-4DE1A13B4838}">
      <dgm:prSet/>
      <dgm:spPr/>
      <dgm:t>
        <a:bodyPr/>
        <a:lstStyle/>
        <a:p>
          <a:r>
            <a:rPr lang="el-GR" dirty="0"/>
            <a:t>Τελευταία διαφάνεια : ευχαριστίες, στοιχεία ομιλούντος</a:t>
          </a:r>
          <a:endParaRPr lang="en-GB" dirty="0"/>
        </a:p>
      </dgm:t>
    </dgm:pt>
    <dgm:pt modelId="{15FF6D45-1CD9-4A77-9657-01A4CFEF13CF}" type="parTrans" cxnId="{27AC9AD1-DB76-4687-AA6A-31FEFED88B5E}">
      <dgm:prSet/>
      <dgm:spPr/>
      <dgm:t>
        <a:bodyPr/>
        <a:lstStyle/>
        <a:p>
          <a:endParaRPr lang="en-GB"/>
        </a:p>
      </dgm:t>
    </dgm:pt>
    <dgm:pt modelId="{09558C8A-7B40-475F-8159-DA30BC1B194A}" type="sibTrans" cxnId="{27AC9AD1-DB76-4687-AA6A-31FEFED88B5E}">
      <dgm:prSet/>
      <dgm:spPr/>
      <dgm:t>
        <a:bodyPr/>
        <a:lstStyle/>
        <a:p>
          <a:endParaRPr lang="en-GB"/>
        </a:p>
      </dgm:t>
    </dgm:pt>
    <dgm:pt modelId="{0C56B26A-2B74-4BE5-87EE-6B344B165564}">
      <dgm:prSet phldrT="[Κείμενο]"/>
      <dgm:spPr/>
      <dgm:t>
        <a:bodyPr/>
        <a:lstStyle/>
        <a:p>
          <a:r>
            <a:rPr lang="el-GR" dirty="0"/>
            <a:t>Καθαρή ομιλία, ρυθμός μέτριος, οπτική επαφή με κοινό</a:t>
          </a:r>
          <a:endParaRPr lang="en-GB" dirty="0"/>
        </a:p>
      </dgm:t>
    </dgm:pt>
    <dgm:pt modelId="{440AA8A4-A20B-4C05-95FF-49C49F68BF0C}" type="parTrans" cxnId="{5B770A7E-A537-4D9C-977D-63CECF0B2AEF}">
      <dgm:prSet/>
      <dgm:spPr/>
      <dgm:t>
        <a:bodyPr/>
        <a:lstStyle/>
        <a:p>
          <a:endParaRPr lang="en-GB"/>
        </a:p>
      </dgm:t>
    </dgm:pt>
    <dgm:pt modelId="{F09C04C1-30B1-493A-8F51-BD67C12ADD02}" type="sibTrans" cxnId="{5B770A7E-A537-4D9C-977D-63CECF0B2AEF}">
      <dgm:prSet/>
      <dgm:spPr/>
      <dgm:t>
        <a:bodyPr/>
        <a:lstStyle/>
        <a:p>
          <a:endParaRPr lang="en-GB"/>
        </a:p>
      </dgm:t>
    </dgm:pt>
    <dgm:pt modelId="{41D7598E-020A-4B7F-B860-22E3851D6485}">
      <dgm:prSet phldrT="[Κείμενο]"/>
      <dgm:spPr/>
      <dgm:t>
        <a:bodyPr/>
        <a:lstStyle/>
        <a:p>
          <a:r>
            <a:rPr lang="el-GR" dirty="0"/>
            <a:t>ΔΕΝ κάνω ανάγνωση (μπορώ να συμβουλεύομαι τις σημειώσεις μου)</a:t>
          </a:r>
          <a:endParaRPr lang="en-GB" dirty="0"/>
        </a:p>
      </dgm:t>
    </dgm:pt>
    <dgm:pt modelId="{C5B22B9E-2AE6-4255-9176-1A4507D0C30F}" type="parTrans" cxnId="{FB05BDBE-8CC3-4935-80EC-A76190BFA833}">
      <dgm:prSet/>
      <dgm:spPr/>
      <dgm:t>
        <a:bodyPr/>
        <a:lstStyle/>
        <a:p>
          <a:endParaRPr lang="en-GB"/>
        </a:p>
      </dgm:t>
    </dgm:pt>
    <dgm:pt modelId="{194C36DF-6AA2-4985-A818-BB1F7F103B16}" type="sibTrans" cxnId="{FB05BDBE-8CC3-4935-80EC-A76190BFA833}">
      <dgm:prSet/>
      <dgm:spPr/>
      <dgm:t>
        <a:bodyPr/>
        <a:lstStyle/>
        <a:p>
          <a:endParaRPr lang="en-GB"/>
        </a:p>
      </dgm:t>
    </dgm:pt>
    <dgm:pt modelId="{A6B98C89-818A-42BD-A92F-9CAC42F4F976}">
      <dgm:prSet phldrT="[Κείμενο]"/>
      <dgm:spPr/>
      <dgm:t>
        <a:bodyPr/>
        <a:lstStyle/>
        <a:p>
          <a:r>
            <a:rPr lang="el-GR" dirty="0"/>
            <a:t>ΜΥΣΤΙΚΟ ΕΠΙΤΥΧΙΑΣ: εξάσκηση, εξάσκηση, εξάσκηση, ….</a:t>
          </a:r>
          <a:endParaRPr lang="en-GB" dirty="0"/>
        </a:p>
      </dgm:t>
    </dgm:pt>
    <dgm:pt modelId="{537CA424-762A-43A8-9DA1-1B84D9AB7523}" type="parTrans" cxnId="{35532051-8457-4958-A522-B14CB2C66D00}">
      <dgm:prSet/>
      <dgm:spPr/>
      <dgm:t>
        <a:bodyPr/>
        <a:lstStyle/>
        <a:p>
          <a:endParaRPr lang="en-GB"/>
        </a:p>
      </dgm:t>
    </dgm:pt>
    <dgm:pt modelId="{EDDF3408-4041-4882-96CB-30EB16393EBA}" type="sibTrans" cxnId="{35532051-8457-4958-A522-B14CB2C66D00}">
      <dgm:prSet/>
      <dgm:spPr/>
      <dgm:t>
        <a:bodyPr/>
        <a:lstStyle/>
        <a:p>
          <a:endParaRPr lang="en-GB"/>
        </a:p>
      </dgm:t>
    </dgm:pt>
    <dgm:pt modelId="{E509FDBE-1A12-4428-A893-E6E7ABD732F8}">
      <dgm:prSet phldrT="[Κείμενο]"/>
      <dgm:spPr/>
      <dgm:t>
        <a:bodyPr/>
        <a:lstStyle/>
        <a:p>
          <a:r>
            <a:rPr lang="el-GR" dirty="0"/>
            <a:t>Όχι παραφορτωμένες διαφάνειες</a:t>
          </a:r>
          <a:endParaRPr lang="en-GB" dirty="0"/>
        </a:p>
      </dgm:t>
    </dgm:pt>
    <dgm:pt modelId="{37E4328B-5BE8-40F9-8061-F0FD3D0348BD}" type="parTrans" cxnId="{18529AAC-661D-4F3E-8BC6-69CCFDF2F1CE}">
      <dgm:prSet/>
      <dgm:spPr/>
      <dgm:t>
        <a:bodyPr/>
        <a:lstStyle/>
        <a:p>
          <a:endParaRPr lang="el-GR"/>
        </a:p>
      </dgm:t>
    </dgm:pt>
    <dgm:pt modelId="{263364B5-834C-4CB5-AADC-83C27F8ACFFF}" type="sibTrans" cxnId="{18529AAC-661D-4F3E-8BC6-69CCFDF2F1CE}">
      <dgm:prSet/>
      <dgm:spPr/>
      <dgm:t>
        <a:bodyPr/>
        <a:lstStyle/>
        <a:p>
          <a:endParaRPr lang="el-GR"/>
        </a:p>
      </dgm:t>
    </dgm:pt>
    <dgm:pt modelId="{6490C554-7B62-4048-9B69-29CB5C957555}">
      <dgm:prSet phldrT="[Κείμενο]"/>
      <dgm:spPr/>
      <dgm:t>
        <a:bodyPr/>
        <a:lstStyle/>
        <a:p>
          <a:r>
            <a:rPr lang="el-GR" dirty="0"/>
            <a:t>Ενδιαφέροντα χρώματα στις διαφάνειες </a:t>
          </a:r>
          <a:endParaRPr lang="en-GB" dirty="0"/>
        </a:p>
      </dgm:t>
    </dgm:pt>
    <dgm:pt modelId="{DB7BBBC6-557F-4638-B666-56500072E571}" type="parTrans" cxnId="{B2592FCB-1400-4A88-A5EF-1AF76B3C548F}">
      <dgm:prSet/>
      <dgm:spPr/>
      <dgm:t>
        <a:bodyPr/>
        <a:lstStyle/>
        <a:p>
          <a:endParaRPr lang="el-GR"/>
        </a:p>
      </dgm:t>
    </dgm:pt>
    <dgm:pt modelId="{CB5ED084-F7A4-4FA4-BC51-7B9A4BE4ECBF}" type="sibTrans" cxnId="{B2592FCB-1400-4A88-A5EF-1AF76B3C548F}">
      <dgm:prSet/>
      <dgm:spPr/>
      <dgm:t>
        <a:bodyPr/>
        <a:lstStyle/>
        <a:p>
          <a:endParaRPr lang="el-GR"/>
        </a:p>
      </dgm:t>
    </dgm:pt>
    <dgm:pt modelId="{3D64E163-8C54-4076-B94C-80EC19DCB15C}">
      <dgm:prSet phldrT="[Κείμενο]"/>
      <dgm:spPr/>
      <dgm:t>
        <a:bodyPr/>
        <a:lstStyle/>
        <a:p>
          <a:r>
            <a:rPr lang="el-GR" dirty="0"/>
            <a:t>Ειλικρινή αποτελέσματα /συμπεράσματα</a:t>
          </a:r>
          <a:endParaRPr lang="en-GB" dirty="0"/>
        </a:p>
      </dgm:t>
    </dgm:pt>
    <dgm:pt modelId="{604E6ED3-CDF0-407D-A227-95EAD05311DA}" type="parTrans" cxnId="{5FE32A17-4161-464E-BC1C-FF6D967F7B10}">
      <dgm:prSet/>
      <dgm:spPr/>
      <dgm:t>
        <a:bodyPr/>
        <a:lstStyle/>
        <a:p>
          <a:endParaRPr lang="el-GR"/>
        </a:p>
      </dgm:t>
    </dgm:pt>
    <dgm:pt modelId="{A05569A4-2F50-49A6-9A26-B49CC08AA5AF}" type="sibTrans" cxnId="{5FE32A17-4161-464E-BC1C-FF6D967F7B10}">
      <dgm:prSet/>
      <dgm:spPr/>
      <dgm:t>
        <a:bodyPr/>
        <a:lstStyle/>
        <a:p>
          <a:endParaRPr lang="el-GR"/>
        </a:p>
      </dgm:t>
    </dgm:pt>
    <dgm:pt modelId="{311F186D-A3A0-4E22-91E5-3029F61B3A73}">
      <dgm:prSet phldrT="[Κείμενο]"/>
      <dgm:spPr/>
      <dgm:t>
        <a:bodyPr/>
        <a:lstStyle/>
        <a:p>
          <a:endParaRPr lang="en-GB" dirty="0"/>
        </a:p>
      </dgm:t>
    </dgm:pt>
    <dgm:pt modelId="{A9A05D79-8092-4574-8DCF-AB44B65B4CC9}" type="parTrans" cxnId="{447CEBE8-3396-40DE-AE61-28CC2CDB057F}">
      <dgm:prSet/>
      <dgm:spPr/>
      <dgm:t>
        <a:bodyPr/>
        <a:lstStyle/>
        <a:p>
          <a:endParaRPr lang="el-GR"/>
        </a:p>
      </dgm:t>
    </dgm:pt>
    <dgm:pt modelId="{42666C47-3AD3-4D13-9263-F7C594FF52A6}" type="sibTrans" cxnId="{447CEBE8-3396-40DE-AE61-28CC2CDB057F}">
      <dgm:prSet/>
      <dgm:spPr/>
      <dgm:t>
        <a:bodyPr/>
        <a:lstStyle/>
        <a:p>
          <a:endParaRPr lang="el-GR"/>
        </a:p>
      </dgm:t>
    </dgm:pt>
    <dgm:pt modelId="{A54EA71F-78EB-4985-BBFB-2BBFBD52B5B3}" type="pres">
      <dgm:prSet presAssocID="{119C9EC2-AFD8-42B4-93A6-EDD4075D45AD}" presName="Name0" presStyleCnt="0">
        <dgm:presLayoutVars>
          <dgm:dir/>
          <dgm:animLvl val="lvl"/>
          <dgm:resizeHandles val="exact"/>
        </dgm:presLayoutVars>
      </dgm:prSet>
      <dgm:spPr/>
    </dgm:pt>
    <dgm:pt modelId="{189106EA-6A0C-4C49-8E2F-B43C0DA04915}" type="pres">
      <dgm:prSet presAssocID="{E5C343D3-2623-4516-89AB-B192F568CDA3}" presName="composite" presStyleCnt="0"/>
      <dgm:spPr/>
    </dgm:pt>
    <dgm:pt modelId="{AA947F3C-0095-4581-B712-BA02CC45B0DD}" type="pres">
      <dgm:prSet presAssocID="{E5C343D3-2623-4516-89AB-B192F568CDA3}" presName="parTx" presStyleLbl="alignNode1" presStyleIdx="0" presStyleCnt="2" custLinFactNeighborX="5306">
        <dgm:presLayoutVars>
          <dgm:chMax val="0"/>
          <dgm:chPref val="0"/>
          <dgm:bulletEnabled val="1"/>
        </dgm:presLayoutVars>
      </dgm:prSet>
      <dgm:spPr/>
    </dgm:pt>
    <dgm:pt modelId="{8E93D4FA-68DE-4CEA-AEE5-1FB89FFEE72F}" type="pres">
      <dgm:prSet presAssocID="{E5C343D3-2623-4516-89AB-B192F568CDA3}" presName="desTx" presStyleLbl="alignAccFollowNode1" presStyleIdx="0" presStyleCnt="2">
        <dgm:presLayoutVars>
          <dgm:bulletEnabled val="1"/>
        </dgm:presLayoutVars>
      </dgm:prSet>
      <dgm:spPr/>
    </dgm:pt>
    <dgm:pt modelId="{398F7BE2-6305-4954-BBCE-581574AFA83E}" type="pres">
      <dgm:prSet presAssocID="{EDF61FE8-25EF-479E-8483-12A789BD2F97}" presName="space" presStyleCnt="0"/>
      <dgm:spPr/>
    </dgm:pt>
    <dgm:pt modelId="{3613218B-19EE-4D2D-B723-5CF9B94069E1}" type="pres">
      <dgm:prSet presAssocID="{5665A433-73DB-429E-A2E8-73C0B29C2543}" presName="composite" presStyleCnt="0"/>
      <dgm:spPr/>
    </dgm:pt>
    <dgm:pt modelId="{16E0AB17-EA1B-46AC-8033-91B9F5D06DCB}" type="pres">
      <dgm:prSet presAssocID="{5665A433-73DB-429E-A2E8-73C0B29C2543}" presName="parTx" presStyleLbl="alignNode1" presStyleIdx="1" presStyleCnt="2">
        <dgm:presLayoutVars>
          <dgm:chMax val="0"/>
          <dgm:chPref val="0"/>
          <dgm:bulletEnabled val="1"/>
        </dgm:presLayoutVars>
      </dgm:prSet>
      <dgm:spPr/>
    </dgm:pt>
    <dgm:pt modelId="{20A1B1BE-3FD3-4F1F-A166-385601DE28FD}" type="pres">
      <dgm:prSet presAssocID="{5665A433-73DB-429E-A2E8-73C0B29C2543}" presName="desTx" presStyleLbl="alignAccFollowNode1" presStyleIdx="1" presStyleCnt="2" custScaleX="122202">
        <dgm:presLayoutVars>
          <dgm:bulletEnabled val="1"/>
        </dgm:presLayoutVars>
      </dgm:prSet>
      <dgm:spPr/>
    </dgm:pt>
  </dgm:ptLst>
  <dgm:cxnLst>
    <dgm:cxn modelId="{76FF6B04-7F98-4D0B-9716-C78B2BF694B4}" srcId="{E5C343D3-2623-4516-89AB-B192F568CDA3}" destId="{1FCEA7AE-DA61-43C9-80A5-2EFFF7F36B01}" srcOrd="1" destOrd="0" parTransId="{963D0295-6736-486F-9FF9-43C168D8AEE1}" sibTransId="{F80D3746-A44E-4135-83A3-8B57AB618A38}"/>
    <dgm:cxn modelId="{F4523D07-51CF-4CC6-94EC-944E48256456}" srcId="{5665A433-73DB-429E-A2E8-73C0B29C2543}" destId="{3A61AB13-6110-43FD-8FD3-C0B9A0F7F6C5}" srcOrd="3" destOrd="0" parTransId="{00A7857D-78EB-45BA-9D64-3EB381839F0E}" sibTransId="{279C94F8-2E13-4C33-93BF-3022ABC9B847}"/>
    <dgm:cxn modelId="{DFC8B111-40D8-4FEA-BA8D-0A836E01262E}" type="presOf" srcId="{E5C343D3-2623-4516-89AB-B192F568CDA3}" destId="{AA947F3C-0095-4581-B712-BA02CC45B0DD}" srcOrd="0" destOrd="0" presId="urn:microsoft.com/office/officeart/2005/8/layout/hList1"/>
    <dgm:cxn modelId="{5FE32A17-4161-464E-BC1C-FF6D967F7B10}" srcId="{E5C343D3-2623-4516-89AB-B192F568CDA3}" destId="{3D64E163-8C54-4076-B94C-80EC19DCB15C}" srcOrd="4" destOrd="0" parTransId="{604E6ED3-CDF0-407D-A227-95EAD05311DA}" sibTransId="{A05569A4-2F50-49A6-9A26-B49CC08AA5AF}"/>
    <dgm:cxn modelId="{E156CA1E-E67E-4F63-B15E-734080C20565}" type="presOf" srcId="{311F186D-A3A0-4E22-91E5-3029F61B3A73}" destId="{8E93D4FA-68DE-4CEA-AEE5-1FB89FFEE72F}" srcOrd="0" destOrd="5" presId="urn:microsoft.com/office/officeart/2005/8/layout/hList1"/>
    <dgm:cxn modelId="{FAACA82B-0F86-41AF-A650-FE8D54655A97}" type="presOf" srcId="{3D64E163-8C54-4076-B94C-80EC19DCB15C}" destId="{8E93D4FA-68DE-4CEA-AEE5-1FB89FFEE72F}" srcOrd="0" destOrd="4" presId="urn:microsoft.com/office/officeart/2005/8/layout/hList1"/>
    <dgm:cxn modelId="{9AFB652D-CEAA-4B98-997E-73FD2B628B27}" type="presOf" srcId="{98297A45-EA6C-47F3-AABE-051903331D55}" destId="{8E93D4FA-68DE-4CEA-AEE5-1FB89FFEE72F}" srcOrd="0" destOrd="6" presId="urn:microsoft.com/office/officeart/2005/8/layout/hList1"/>
    <dgm:cxn modelId="{2214EC3D-D94B-45B4-823F-721CF723A387}" srcId="{E5C343D3-2623-4516-89AB-B192F568CDA3}" destId="{6026C8E6-831E-41C1-AAA1-6A29E04909D6}" srcOrd="7" destOrd="0" parTransId="{7FFE9199-F5D0-4A43-8959-F64B7F26FC2F}" sibTransId="{305835AD-B43B-417A-8CF6-C86DC42669EB}"/>
    <dgm:cxn modelId="{D505F05D-DE84-4C8F-AC2C-34373396BC19}" type="presOf" srcId="{EA4C5A78-31FF-4B7E-ABCF-A616D4F5B318}" destId="{20A1B1BE-3FD3-4F1F-A166-385601DE28FD}" srcOrd="0" destOrd="0" presId="urn:microsoft.com/office/officeart/2005/8/layout/hList1"/>
    <dgm:cxn modelId="{F6046363-C46C-407A-963B-05D78B4480E0}" srcId="{E5C343D3-2623-4516-89AB-B192F568CDA3}" destId="{E86A5A0E-0465-4F15-93A8-33B8D9A29FFE}" srcOrd="3" destOrd="0" parTransId="{FA952F9B-DCD4-420C-8D09-95B26172127E}" sibTransId="{ECAA6FBB-130B-4632-BAFA-16216752B992}"/>
    <dgm:cxn modelId="{F5E8F466-575C-4510-8DF2-ECEC09C1E000}" type="presOf" srcId="{A358A197-B17C-4232-829A-9718DB59BC67}" destId="{20A1B1BE-3FD3-4F1F-A166-385601DE28FD}" srcOrd="0" destOrd="8" presId="urn:microsoft.com/office/officeart/2005/8/layout/hList1"/>
    <dgm:cxn modelId="{D3925B6E-B299-45CD-ADAA-3AD35ACFC665}" type="presOf" srcId="{6026C8E6-831E-41C1-AAA1-6A29E04909D6}" destId="{8E93D4FA-68DE-4CEA-AEE5-1FB89FFEE72F}" srcOrd="0" destOrd="7" presId="urn:microsoft.com/office/officeart/2005/8/layout/hList1"/>
    <dgm:cxn modelId="{35532051-8457-4958-A522-B14CB2C66D00}" srcId="{5665A433-73DB-429E-A2E8-73C0B29C2543}" destId="{A6B98C89-818A-42BD-A92F-9CAC42F4F976}" srcOrd="7" destOrd="0" parTransId="{537CA424-762A-43A8-9DA1-1B84D9AB7523}" sibTransId="{EDDF3408-4041-4882-96CB-30EB16393EBA}"/>
    <dgm:cxn modelId="{F29B4376-9BA8-4968-96DF-E5CE3261543C}" type="presOf" srcId="{A6B98C89-818A-42BD-A92F-9CAC42F4F976}" destId="{20A1B1BE-3FD3-4F1F-A166-385601DE28FD}" srcOrd="0" destOrd="7" presId="urn:microsoft.com/office/officeart/2005/8/layout/hList1"/>
    <dgm:cxn modelId="{C0F84258-5BD7-410B-8120-1C65E456E076}" type="presOf" srcId="{E509FDBE-1A12-4428-A893-E6E7ABD732F8}" destId="{20A1B1BE-3FD3-4F1F-A166-385601DE28FD}" srcOrd="0" destOrd="1" presId="urn:microsoft.com/office/officeart/2005/8/layout/hList1"/>
    <dgm:cxn modelId="{1AD67559-D919-4134-93B6-FECD998D6900}" type="presOf" srcId="{F122F194-4300-43AB-ABD5-7F20CCDC6E94}" destId="{8E93D4FA-68DE-4CEA-AEE5-1FB89FFEE72F}" srcOrd="0" destOrd="2" presId="urn:microsoft.com/office/officeart/2005/8/layout/hList1"/>
    <dgm:cxn modelId="{B0EE9E59-0AE7-405A-AB13-D050E5EB3347}" type="presOf" srcId="{6490C554-7B62-4048-9B69-29CB5C957555}" destId="{20A1B1BE-3FD3-4F1F-A166-385601DE28FD}" srcOrd="0" destOrd="2" presId="urn:microsoft.com/office/officeart/2005/8/layout/hList1"/>
    <dgm:cxn modelId="{5B770A7E-A537-4D9C-977D-63CECF0B2AEF}" srcId="{5665A433-73DB-429E-A2E8-73C0B29C2543}" destId="{0C56B26A-2B74-4BE5-87EE-6B344B165564}" srcOrd="5" destOrd="0" parTransId="{440AA8A4-A20B-4C05-95FF-49C49F68BF0C}" sibTransId="{F09C04C1-30B1-493A-8F51-BD67C12ADD02}"/>
    <dgm:cxn modelId="{F14EB284-0235-452A-9343-DEB679D4E07E}" srcId="{5665A433-73DB-429E-A2E8-73C0B29C2543}" destId="{EA4C5A78-31FF-4B7E-ABCF-A616D4F5B318}" srcOrd="0" destOrd="0" parTransId="{7C42CAB7-C36F-4A5C-9488-F1C646D63902}" sibTransId="{569B2748-9B69-4342-9604-027B1117B0CC}"/>
    <dgm:cxn modelId="{F4C56C8B-F0E1-4C5E-9B86-5D3FD7A7B050}" type="presOf" srcId="{D9C675E7-47AC-484E-A578-007980630A17}" destId="{8E93D4FA-68DE-4CEA-AEE5-1FB89FFEE72F}" srcOrd="0" destOrd="0" presId="urn:microsoft.com/office/officeart/2005/8/layout/hList1"/>
    <dgm:cxn modelId="{E626C28F-C56A-4899-A8F6-6E09D7FA89FC}" srcId="{5665A433-73DB-429E-A2E8-73C0B29C2543}" destId="{4E4901CD-A765-4A76-AEEB-92AD22D5E075}" srcOrd="4" destOrd="0" parTransId="{B1AFE79A-9242-4192-9EE1-31572A182D25}" sibTransId="{607139AC-CF70-4490-B6B4-67A54A81E615}"/>
    <dgm:cxn modelId="{4B023891-61CF-4301-9DBB-1F154177033C}" type="presOf" srcId="{119C9EC2-AFD8-42B4-93A6-EDD4075D45AD}" destId="{A54EA71F-78EB-4985-BBFB-2BBFBD52B5B3}" srcOrd="0" destOrd="0" presId="urn:microsoft.com/office/officeart/2005/8/layout/hList1"/>
    <dgm:cxn modelId="{59ACFD95-D993-4A83-B6A7-DD3F357BCA13}" type="presOf" srcId="{4E4901CD-A765-4A76-AEEB-92AD22D5E075}" destId="{20A1B1BE-3FD3-4F1F-A166-385601DE28FD}" srcOrd="0" destOrd="4" presId="urn:microsoft.com/office/officeart/2005/8/layout/hList1"/>
    <dgm:cxn modelId="{3934E798-661D-4AFA-8747-E8123C5C0DD3}" type="presOf" srcId="{5665A433-73DB-429E-A2E8-73C0B29C2543}" destId="{16E0AB17-EA1B-46AC-8033-91B9F5D06DCB}" srcOrd="0" destOrd="0" presId="urn:microsoft.com/office/officeart/2005/8/layout/hList1"/>
    <dgm:cxn modelId="{3F621B9D-2962-4E78-B852-96C745EA1F9B}" type="presOf" srcId="{0C56B26A-2B74-4BE5-87EE-6B344B165564}" destId="{20A1B1BE-3FD3-4F1F-A166-385601DE28FD}" srcOrd="0" destOrd="5" presId="urn:microsoft.com/office/officeart/2005/8/layout/hList1"/>
    <dgm:cxn modelId="{5726BDA4-C381-41F3-9671-1F8F75F70D75}" srcId="{E5C343D3-2623-4516-89AB-B192F568CDA3}" destId="{98297A45-EA6C-47F3-AABE-051903331D55}" srcOrd="6" destOrd="0" parTransId="{66A793FE-0BCC-499C-AF10-21C7AF0E2DA0}" sibTransId="{1F01E1C1-F42A-452E-8ED0-9E1F26BE50CF}"/>
    <dgm:cxn modelId="{34B6FBA7-7955-48BC-974B-FDE064544F10}" srcId="{119C9EC2-AFD8-42B4-93A6-EDD4075D45AD}" destId="{5665A433-73DB-429E-A2E8-73C0B29C2543}" srcOrd="1" destOrd="0" parTransId="{135166D5-6338-49E5-B9E0-520C71C43F5A}" sibTransId="{5053C0ED-1BB1-49DB-8063-7F5C3F551DE8}"/>
    <dgm:cxn modelId="{18529AAC-661D-4F3E-8BC6-69CCFDF2F1CE}" srcId="{5665A433-73DB-429E-A2E8-73C0B29C2543}" destId="{E509FDBE-1A12-4428-A893-E6E7ABD732F8}" srcOrd="1" destOrd="0" parTransId="{37E4328B-5BE8-40F9-8061-F0FD3D0348BD}" sibTransId="{263364B5-834C-4CB5-AADC-83C27F8ACFFF}"/>
    <dgm:cxn modelId="{ED05BCBB-6142-4DA1-A4DC-8A1FBD9D6464}" srcId="{119C9EC2-AFD8-42B4-93A6-EDD4075D45AD}" destId="{E5C343D3-2623-4516-89AB-B192F568CDA3}" srcOrd="0" destOrd="0" parTransId="{7E466A35-A279-487E-A5F9-4497FF4C8B7C}" sibTransId="{EDF61FE8-25EF-479E-8483-12A789BD2F97}"/>
    <dgm:cxn modelId="{FB05BDBE-8CC3-4935-80EC-A76190BFA833}" srcId="{5665A433-73DB-429E-A2E8-73C0B29C2543}" destId="{41D7598E-020A-4B7F-B860-22E3851D6485}" srcOrd="6" destOrd="0" parTransId="{C5B22B9E-2AE6-4255-9176-1A4507D0C30F}" sibTransId="{194C36DF-6AA2-4985-A818-BB1F7F103B16}"/>
    <dgm:cxn modelId="{75ABE7C9-30AC-49EC-93C6-CCCCFDDB2483}" srcId="{E5C343D3-2623-4516-89AB-B192F568CDA3}" destId="{D9C675E7-47AC-484E-A578-007980630A17}" srcOrd="0" destOrd="0" parTransId="{18407509-3A62-4343-85E7-416105C09EF1}" sibTransId="{BA01C376-C9BA-42C5-BC84-F00DD3B8A4A7}"/>
    <dgm:cxn modelId="{37C9FBC9-DA5E-4366-8ECF-323600FD6346}" type="presOf" srcId="{3A61AB13-6110-43FD-8FD3-C0B9A0F7F6C5}" destId="{20A1B1BE-3FD3-4F1F-A166-385601DE28FD}" srcOrd="0" destOrd="3" presId="urn:microsoft.com/office/officeart/2005/8/layout/hList1"/>
    <dgm:cxn modelId="{B2592FCB-1400-4A88-A5EF-1AF76B3C548F}" srcId="{5665A433-73DB-429E-A2E8-73C0B29C2543}" destId="{6490C554-7B62-4048-9B69-29CB5C957555}" srcOrd="2" destOrd="0" parTransId="{DB7BBBC6-557F-4638-B666-56500072E571}" sibTransId="{CB5ED084-F7A4-4FA4-BC51-7B9A4BE4ECBF}"/>
    <dgm:cxn modelId="{55E0C7CB-A90C-4D2C-B531-610398F39722}" type="presOf" srcId="{1FCEA7AE-DA61-43C9-80A5-2EFFF7F36B01}" destId="{8E93D4FA-68DE-4CEA-AEE5-1FB89FFEE72F}" srcOrd="0" destOrd="1" presId="urn:microsoft.com/office/officeart/2005/8/layout/hList1"/>
    <dgm:cxn modelId="{E77BE0CB-D7E4-4367-A7E7-2C3E96EDAFFA}" type="presOf" srcId="{41D7598E-020A-4B7F-B860-22E3851D6485}" destId="{20A1B1BE-3FD3-4F1F-A166-385601DE28FD}" srcOrd="0" destOrd="6" presId="urn:microsoft.com/office/officeart/2005/8/layout/hList1"/>
    <dgm:cxn modelId="{27AC9AD1-DB76-4687-AA6A-31FEFED88B5E}" srcId="{E5C343D3-2623-4516-89AB-B192F568CDA3}" destId="{8EE5B945-D322-4856-8DBF-4DE1A13B4838}" srcOrd="8" destOrd="0" parTransId="{15FF6D45-1CD9-4A77-9657-01A4CFEF13CF}" sibTransId="{09558C8A-7B40-475F-8159-DA30BC1B194A}"/>
    <dgm:cxn modelId="{12039FD6-09CE-4E3D-B1A1-95D5A64BF8CD}" type="presOf" srcId="{8EE5B945-D322-4856-8DBF-4DE1A13B4838}" destId="{8E93D4FA-68DE-4CEA-AEE5-1FB89FFEE72F}" srcOrd="0" destOrd="8" presId="urn:microsoft.com/office/officeart/2005/8/layout/hList1"/>
    <dgm:cxn modelId="{A70F16D7-4D1A-44E1-B1D2-EB5B99A6A557}" srcId="{E5C343D3-2623-4516-89AB-B192F568CDA3}" destId="{F122F194-4300-43AB-ABD5-7F20CCDC6E94}" srcOrd="2" destOrd="0" parTransId="{6D071469-BEDA-4F97-BB3B-B7DD2D194923}" sibTransId="{D6B22980-45F7-4588-9F31-24FB5DC7975C}"/>
    <dgm:cxn modelId="{447CEBE8-3396-40DE-AE61-28CC2CDB057F}" srcId="{E5C343D3-2623-4516-89AB-B192F568CDA3}" destId="{311F186D-A3A0-4E22-91E5-3029F61B3A73}" srcOrd="5" destOrd="0" parTransId="{A9A05D79-8092-4574-8DCF-AB44B65B4CC9}" sibTransId="{42666C47-3AD3-4D13-9263-F7C594FF52A6}"/>
    <dgm:cxn modelId="{11A415EE-B345-4A62-BAF9-717A4C26046C}" type="presOf" srcId="{E86A5A0E-0465-4F15-93A8-33B8D9A29FFE}" destId="{8E93D4FA-68DE-4CEA-AEE5-1FB89FFEE72F}" srcOrd="0" destOrd="3" presId="urn:microsoft.com/office/officeart/2005/8/layout/hList1"/>
    <dgm:cxn modelId="{6A5322EF-C4CB-46BB-A078-B2DDB0488637}" srcId="{5665A433-73DB-429E-A2E8-73C0B29C2543}" destId="{A358A197-B17C-4232-829A-9718DB59BC67}" srcOrd="8" destOrd="0" parTransId="{9893CF92-7F49-475B-A897-D22E29BCD3BA}" sibTransId="{EA40CA80-CD80-43B4-8EFB-89835E8127B8}"/>
    <dgm:cxn modelId="{9F3D6E0C-BDD4-40A3-AF61-4CBE8CAB5E5B}" type="presParOf" srcId="{A54EA71F-78EB-4985-BBFB-2BBFBD52B5B3}" destId="{189106EA-6A0C-4C49-8E2F-B43C0DA04915}" srcOrd="0" destOrd="0" presId="urn:microsoft.com/office/officeart/2005/8/layout/hList1"/>
    <dgm:cxn modelId="{95474E6B-CC34-4944-BD48-FCF8508D4C3B}" type="presParOf" srcId="{189106EA-6A0C-4C49-8E2F-B43C0DA04915}" destId="{AA947F3C-0095-4581-B712-BA02CC45B0DD}" srcOrd="0" destOrd="0" presId="urn:microsoft.com/office/officeart/2005/8/layout/hList1"/>
    <dgm:cxn modelId="{A3E0A069-453D-4CF4-9435-3CA6F8F7130D}" type="presParOf" srcId="{189106EA-6A0C-4C49-8E2F-B43C0DA04915}" destId="{8E93D4FA-68DE-4CEA-AEE5-1FB89FFEE72F}" srcOrd="1" destOrd="0" presId="urn:microsoft.com/office/officeart/2005/8/layout/hList1"/>
    <dgm:cxn modelId="{B709614A-6C76-42D7-A84A-81B9C533CE0E}" type="presParOf" srcId="{A54EA71F-78EB-4985-BBFB-2BBFBD52B5B3}" destId="{398F7BE2-6305-4954-BBCE-581574AFA83E}" srcOrd="1" destOrd="0" presId="urn:microsoft.com/office/officeart/2005/8/layout/hList1"/>
    <dgm:cxn modelId="{836DB8F5-AD20-4838-8429-4034B2392034}" type="presParOf" srcId="{A54EA71F-78EB-4985-BBFB-2BBFBD52B5B3}" destId="{3613218B-19EE-4D2D-B723-5CF9B94069E1}" srcOrd="2" destOrd="0" presId="urn:microsoft.com/office/officeart/2005/8/layout/hList1"/>
    <dgm:cxn modelId="{CA2AEC39-7F5A-459B-B667-6FD7A1F261C0}" type="presParOf" srcId="{3613218B-19EE-4D2D-B723-5CF9B94069E1}" destId="{16E0AB17-EA1B-46AC-8033-91B9F5D06DCB}" srcOrd="0" destOrd="0" presId="urn:microsoft.com/office/officeart/2005/8/layout/hList1"/>
    <dgm:cxn modelId="{424DEBCC-9815-44D2-9512-26A97E66BB6A}" type="presParOf" srcId="{3613218B-19EE-4D2D-B723-5CF9B94069E1}" destId="{20A1B1BE-3FD3-4F1F-A166-385601DE28F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413C36-C24B-4C4F-A0A1-738B8D724703}"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GB"/>
        </a:p>
      </dgm:t>
    </dgm:pt>
    <dgm:pt modelId="{884CA875-5021-4797-9D16-E3DF3A3D83A5}">
      <dgm:prSet phldrT="[Κείμενο]"/>
      <dgm:spPr/>
      <dgm:t>
        <a:bodyPr/>
        <a:lstStyle/>
        <a:p>
          <a:r>
            <a:rPr lang="en-US" dirty="0"/>
            <a:t>Using Secondary Data</a:t>
          </a:r>
          <a:endParaRPr lang="en-GB" dirty="0"/>
        </a:p>
      </dgm:t>
    </dgm:pt>
    <dgm:pt modelId="{28809BD2-A436-4069-97F8-79DFB951534D}" type="parTrans" cxnId="{7775C633-012B-45C8-A006-B86604444C5B}">
      <dgm:prSet/>
      <dgm:spPr/>
      <dgm:t>
        <a:bodyPr/>
        <a:lstStyle/>
        <a:p>
          <a:endParaRPr lang="en-GB"/>
        </a:p>
      </dgm:t>
    </dgm:pt>
    <dgm:pt modelId="{2347D562-0610-4032-BC5F-8A11EE416146}" type="sibTrans" cxnId="{7775C633-012B-45C8-A006-B86604444C5B}">
      <dgm:prSet/>
      <dgm:spPr/>
      <dgm:t>
        <a:bodyPr/>
        <a:lstStyle/>
        <a:p>
          <a:endParaRPr lang="en-GB"/>
        </a:p>
      </dgm:t>
    </dgm:pt>
    <dgm:pt modelId="{0E5C4C06-FACE-4B47-915F-2A9D493ED846}">
      <dgm:prSet phldrT="[Κείμενο]" custT="1"/>
      <dgm:spPr/>
      <dgm:t>
        <a:bodyPr/>
        <a:lstStyle/>
        <a:p>
          <a:r>
            <a:rPr lang="en-US" sz="2000" b="1" i="1" dirty="0"/>
            <a:t>Secondary data </a:t>
          </a:r>
          <a:r>
            <a:rPr lang="en-US" sz="2000" dirty="0"/>
            <a:t>is data collected by someone other than the user. In order to support your thesis, you need to present some secondary data that can be collected from :</a:t>
          </a:r>
          <a:endParaRPr lang="en-GB" sz="2000" dirty="0"/>
        </a:p>
      </dgm:t>
    </dgm:pt>
    <dgm:pt modelId="{26AC3450-329D-4E92-98C8-DBFBB082038A}" type="parTrans" cxnId="{D58D789F-D608-4172-885B-90ACCA3082D9}">
      <dgm:prSet/>
      <dgm:spPr/>
      <dgm:t>
        <a:bodyPr/>
        <a:lstStyle/>
        <a:p>
          <a:endParaRPr lang="en-GB"/>
        </a:p>
      </dgm:t>
    </dgm:pt>
    <dgm:pt modelId="{CB90C89B-9E25-485A-ADB9-CC3872A2C294}" type="sibTrans" cxnId="{D58D789F-D608-4172-885B-90ACCA3082D9}">
      <dgm:prSet/>
      <dgm:spPr/>
      <dgm:t>
        <a:bodyPr/>
        <a:lstStyle/>
        <a:p>
          <a:endParaRPr lang="en-GB"/>
        </a:p>
      </dgm:t>
    </dgm:pt>
    <dgm:pt modelId="{1DD7E7A7-46ED-4912-8990-7F133AC74901}">
      <dgm:prSet phldrT="[Κείμενο]"/>
      <dgm:spPr/>
      <dgm:t>
        <a:bodyPr/>
        <a:lstStyle/>
        <a:p>
          <a:r>
            <a:rPr lang="en-US" dirty="0"/>
            <a:t>Plagiarism</a:t>
          </a:r>
          <a:r>
            <a:rPr lang="el-GR" dirty="0"/>
            <a:t>-Λογοκλοπή</a:t>
          </a:r>
          <a:endParaRPr lang="en-GB" dirty="0"/>
        </a:p>
      </dgm:t>
    </dgm:pt>
    <dgm:pt modelId="{DAA7D890-E647-45B5-BC36-88B24F3E3CEE}" type="parTrans" cxnId="{060F83D2-BD51-42A0-8BF9-E62D7A7CA825}">
      <dgm:prSet/>
      <dgm:spPr/>
      <dgm:t>
        <a:bodyPr/>
        <a:lstStyle/>
        <a:p>
          <a:endParaRPr lang="en-GB"/>
        </a:p>
      </dgm:t>
    </dgm:pt>
    <dgm:pt modelId="{0A694FBE-ECB1-48DA-8A0D-EF94CF2A9CFE}" type="sibTrans" cxnId="{060F83D2-BD51-42A0-8BF9-E62D7A7CA825}">
      <dgm:prSet/>
      <dgm:spPr/>
      <dgm:t>
        <a:bodyPr/>
        <a:lstStyle/>
        <a:p>
          <a:endParaRPr lang="en-GB"/>
        </a:p>
      </dgm:t>
    </dgm:pt>
    <dgm:pt modelId="{9B1BF8B0-9893-4FBA-B203-5AF98F60654E}">
      <dgm:prSet phldrT="[Κείμενο]" custT="1"/>
      <dgm:spPr/>
      <dgm:t>
        <a:bodyPr/>
        <a:lstStyle/>
        <a:p>
          <a:pPr algn="just"/>
          <a:r>
            <a:rPr lang="en-US" sz="1800" b="1" i="1" dirty="0"/>
            <a:t>Plagiarism</a:t>
          </a:r>
          <a:r>
            <a:rPr lang="en-US" sz="1800" dirty="0"/>
            <a:t> is defined in dictionaries as the "wrongful</a:t>
          </a:r>
          <a:r>
            <a:rPr lang="el-GR" sz="1800" dirty="0"/>
            <a:t> </a:t>
          </a:r>
          <a:r>
            <a:rPr lang="en-US" sz="1800" dirty="0"/>
            <a:t>appropriation" "close imitation," of another author's "language, thoughts, ideas, or expressions," and the representation of them as one's own original work.</a:t>
          </a:r>
          <a:endParaRPr lang="en-GB" sz="1800" dirty="0"/>
        </a:p>
      </dgm:t>
    </dgm:pt>
    <dgm:pt modelId="{0EDA35E5-9321-46EC-99D7-E216684D5415}" type="parTrans" cxnId="{15285937-E7EB-4408-A8B4-92950B63C113}">
      <dgm:prSet/>
      <dgm:spPr/>
      <dgm:t>
        <a:bodyPr/>
        <a:lstStyle/>
        <a:p>
          <a:endParaRPr lang="en-GB"/>
        </a:p>
      </dgm:t>
    </dgm:pt>
    <dgm:pt modelId="{C19D830D-E27E-4176-902A-7DAFB23DCFCF}" type="sibTrans" cxnId="{15285937-E7EB-4408-A8B4-92950B63C113}">
      <dgm:prSet/>
      <dgm:spPr/>
      <dgm:t>
        <a:bodyPr/>
        <a:lstStyle/>
        <a:p>
          <a:endParaRPr lang="en-GB"/>
        </a:p>
      </dgm:t>
    </dgm:pt>
    <dgm:pt modelId="{4CB9276C-F82A-4661-9AFA-50C5E4682ABC}">
      <dgm:prSet custT="1"/>
      <dgm:spPr/>
      <dgm:t>
        <a:bodyPr/>
        <a:lstStyle/>
        <a:p>
          <a:r>
            <a:rPr lang="en-GB" sz="2000" dirty="0"/>
            <a:t>Journal papers</a:t>
          </a:r>
        </a:p>
      </dgm:t>
    </dgm:pt>
    <dgm:pt modelId="{B4085D15-4615-4B2E-86E3-8772597E8A6F}" type="parTrans" cxnId="{A37DB8E9-EA16-437B-8564-C9DB0AB5AE77}">
      <dgm:prSet/>
      <dgm:spPr/>
      <dgm:t>
        <a:bodyPr/>
        <a:lstStyle/>
        <a:p>
          <a:endParaRPr lang="en-GB"/>
        </a:p>
      </dgm:t>
    </dgm:pt>
    <dgm:pt modelId="{EAE883ED-26DF-4741-9E1F-78CE153BB1C0}" type="sibTrans" cxnId="{A37DB8E9-EA16-437B-8564-C9DB0AB5AE77}">
      <dgm:prSet/>
      <dgm:spPr/>
      <dgm:t>
        <a:bodyPr/>
        <a:lstStyle/>
        <a:p>
          <a:endParaRPr lang="en-GB"/>
        </a:p>
      </dgm:t>
    </dgm:pt>
    <dgm:pt modelId="{0CB80845-CD75-417D-B4C2-E999A4F41EC6}">
      <dgm:prSet custT="1"/>
      <dgm:spPr/>
      <dgm:t>
        <a:bodyPr/>
        <a:lstStyle/>
        <a:p>
          <a:r>
            <a:rPr lang="en-GB" sz="2000" dirty="0"/>
            <a:t>Books and Textbooks </a:t>
          </a:r>
        </a:p>
      </dgm:t>
    </dgm:pt>
    <dgm:pt modelId="{13D75119-A576-43AB-A703-6249D4093C06}" type="parTrans" cxnId="{5F32AD32-D935-43F6-B9C5-9700131CBBCE}">
      <dgm:prSet/>
      <dgm:spPr/>
      <dgm:t>
        <a:bodyPr/>
        <a:lstStyle/>
        <a:p>
          <a:endParaRPr lang="en-GB"/>
        </a:p>
      </dgm:t>
    </dgm:pt>
    <dgm:pt modelId="{5145E0B0-80CB-48B1-B1DA-B88B27760CD7}" type="sibTrans" cxnId="{5F32AD32-D935-43F6-B9C5-9700131CBBCE}">
      <dgm:prSet/>
      <dgm:spPr/>
      <dgm:t>
        <a:bodyPr/>
        <a:lstStyle/>
        <a:p>
          <a:endParaRPr lang="en-GB"/>
        </a:p>
      </dgm:t>
    </dgm:pt>
    <dgm:pt modelId="{0F3C87B1-947A-41CC-A6CC-212FF374F364}">
      <dgm:prSet custT="1"/>
      <dgm:spPr/>
      <dgm:t>
        <a:bodyPr/>
        <a:lstStyle/>
        <a:p>
          <a:r>
            <a:rPr lang="en-GB" sz="2000" dirty="0"/>
            <a:t>Lecture notes, Conference papers</a:t>
          </a:r>
        </a:p>
      </dgm:t>
    </dgm:pt>
    <dgm:pt modelId="{F3C1E6E1-6121-4B56-9654-BA940016D186}" type="parTrans" cxnId="{A9C002ED-7642-4F79-9F9D-F114E7AF92F8}">
      <dgm:prSet/>
      <dgm:spPr/>
      <dgm:t>
        <a:bodyPr/>
        <a:lstStyle/>
        <a:p>
          <a:endParaRPr lang="en-GB"/>
        </a:p>
      </dgm:t>
    </dgm:pt>
    <dgm:pt modelId="{98BD329F-928B-489A-90F2-8586CBB1DED3}" type="sibTrans" cxnId="{A9C002ED-7642-4F79-9F9D-F114E7AF92F8}">
      <dgm:prSet/>
      <dgm:spPr/>
      <dgm:t>
        <a:bodyPr/>
        <a:lstStyle/>
        <a:p>
          <a:endParaRPr lang="en-GB"/>
        </a:p>
      </dgm:t>
    </dgm:pt>
    <dgm:pt modelId="{CB692663-0C6D-490E-83DC-F54B3CDAB17D}">
      <dgm:prSet custT="1"/>
      <dgm:spPr/>
      <dgm:t>
        <a:bodyPr/>
        <a:lstStyle/>
        <a:p>
          <a:r>
            <a:rPr lang="en-GB" sz="2000" dirty="0"/>
            <a:t>Newspapers , Internet</a:t>
          </a:r>
        </a:p>
      </dgm:t>
    </dgm:pt>
    <dgm:pt modelId="{F8B3CF11-BD4C-43BE-9EA6-2CEC37D91583}" type="parTrans" cxnId="{F7A3EBFF-542E-4956-9334-1E8A6EDF9079}">
      <dgm:prSet/>
      <dgm:spPr/>
      <dgm:t>
        <a:bodyPr/>
        <a:lstStyle/>
        <a:p>
          <a:endParaRPr lang="en-GB"/>
        </a:p>
      </dgm:t>
    </dgm:pt>
    <dgm:pt modelId="{50CF812E-68F2-4EE2-8E94-7E40D5C05F51}" type="sibTrans" cxnId="{F7A3EBFF-542E-4956-9334-1E8A6EDF9079}">
      <dgm:prSet/>
      <dgm:spPr/>
      <dgm:t>
        <a:bodyPr/>
        <a:lstStyle/>
        <a:p>
          <a:endParaRPr lang="en-GB"/>
        </a:p>
      </dgm:t>
    </dgm:pt>
    <dgm:pt modelId="{2DD5066B-E3E6-41F4-8C68-90501166A828}">
      <dgm:prSet custT="1"/>
      <dgm:spPr/>
      <dgm:t>
        <a:bodyPr/>
        <a:lstStyle/>
        <a:p>
          <a:r>
            <a:rPr lang="en-US" sz="2000" dirty="0"/>
            <a:t>Company’s annual reports and internal records</a:t>
          </a:r>
          <a:endParaRPr lang="en-GB" sz="2000" dirty="0"/>
        </a:p>
      </dgm:t>
    </dgm:pt>
    <dgm:pt modelId="{0AC3D007-4FE5-4F9E-BA92-27C814C615B4}" type="parTrans" cxnId="{BC421C76-6515-451E-82A8-0F21829406F7}">
      <dgm:prSet/>
      <dgm:spPr/>
      <dgm:t>
        <a:bodyPr/>
        <a:lstStyle/>
        <a:p>
          <a:endParaRPr lang="en-GB"/>
        </a:p>
      </dgm:t>
    </dgm:pt>
    <dgm:pt modelId="{8C3488A8-4FA2-4633-A54C-FC4CEEDF6A53}" type="sibTrans" cxnId="{BC421C76-6515-451E-82A8-0F21829406F7}">
      <dgm:prSet/>
      <dgm:spPr/>
      <dgm:t>
        <a:bodyPr/>
        <a:lstStyle/>
        <a:p>
          <a:endParaRPr lang="en-GB"/>
        </a:p>
      </dgm:t>
    </dgm:pt>
    <dgm:pt modelId="{3A794CD5-90DB-49C3-B3DF-12C30F97AD6A}">
      <dgm:prSet custT="1"/>
      <dgm:spPr/>
      <dgm:t>
        <a:bodyPr/>
        <a:lstStyle/>
        <a:p>
          <a:r>
            <a:rPr lang="en-GB" sz="2000" dirty="0"/>
            <a:t>Published statistics, Government reports</a:t>
          </a:r>
        </a:p>
      </dgm:t>
    </dgm:pt>
    <dgm:pt modelId="{050B5871-C186-4E8F-9A93-BF0C57DCB444}" type="parTrans" cxnId="{AFA88E60-4B75-404E-8140-9FA5F524C531}">
      <dgm:prSet/>
      <dgm:spPr/>
      <dgm:t>
        <a:bodyPr/>
        <a:lstStyle/>
        <a:p>
          <a:endParaRPr lang="en-GB"/>
        </a:p>
      </dgm:t>
    </dgm:pt>
    <dgm:pt modelId="{4CF92E05-3178-4AD3-A0D5-835088399EEC}" type="sibTrans" cxnId="{AFA88E60-4B75-404E-8140-9FA5F524C531}">
      <dgm:prSet/>
      <dgm:spPr/>
      <dgm:t>
        <a:bodyPr/>
        <a:lstStyle/>
        <a:p>
          <a:endParaRPr lang="en-GB"/>
        </a:p>
      </dgm:t>
    </dgm:pt>
    <dgm:pt modelId="{58F36612-9261-4CA4-809C-05ECB12B462B}">
      <dgm:prSet custT="1"/>
      <dgm:spPr/>
      <dgm:t>
        <a:bodyPr/>
        <a:lstStyle/>
        <a:p>
          <a:pPr algn="just"/>
          <a:r>
            <a:rPr lang="en-US" sz="1800" dirty="0"/>
            <a:t>To avoid plagiarism you MUST document sources properly</a:t>
          </a:r>
          <a:r>
            <a:rPr lang="el-GR" sz="1800" dirty="0"/>
            <a:t> </a:t>
          </a:r>
          <a:r>
            <a:rPr lang="en-US" sz="1800" dirty="0"/>
            <a:t>using Footnotes, Endnotes, or Parenthetical References. You must write a Bibliography or References page and place it at the end of the research paper to list the sources used</a:t>
          </a:r>
          <a:r>
            <a:rPr lang="en-US" sz="2000" dirty="0"/>
            <a:t>.</a:t>
          </a:r>
          <a:endParaRPr lang="en-GB" sz="2000" dirty="0"/>
        </a:p>
      </dgm:t>
    </dgm:pt>
    <dgm:pt modelId="{101E288F-BF5C-4694-B6C8-BC023C90D9FB}" type="parTrans" cxnId="{4D13B13A-13F7-4FA5-B999-895065EFF47F}">
      <dgm:prSet/>
      <dgm:spPr/>
      <dgm:t>
        <a:bodyPr/>
        <a:lstStyle/>
        <a:p>
          <a:endParaRPr lang="en-GB"/>
        </a:p>
      </dgm:t>
    </dgm:pt>
    <dgm:pt modelId="{B1A9F119-8083-4187-801B-8008E4EC912B}" type="sibTrans" cxnId="{4D13B13A-13F7-4FA5-B999-895065EFF47F}">
      <dgm:prSet/>
      <dgm:spPr/>
      <dgm:t>
        <a:bodyPr/>
        <a:lstStyle/>
        <a:p>
          <a:endParaRPr lang="en-GB"/>
        </a:p>
      </dgm:t>
    </dgm:pt>
    <dgm:pt modelId="{25F334F6-7574-438C-945B-C4FBE7F2D357}" type="pres">
      <dgm:prSet presAssocID="{67413C36-C24B-4C4F-A0A1-738B8D724703}" presName="Name0" presStyleCnt="0">
        <dgm:presLayoutVars>
          <dgm:dir/>
          <dgm:animLvl val="lvl"/>
          <dgm:resizeHandles val="exact"/>
        </dgm:presLayoutVars>
      </dgm:prSet>
      <dgm:spPr/>
    </dgm:pt>
    <dgm:pt modelId="{50D845DE-AEAF-4920-8E18-83DB576287A6}" type="pres">
      <dgm:prSet presAssocID="{884CA875-5021-4797-9D16-E3DF3A3D83A5}" presName="composite" presStyleCnt="0"/>
      <dgm:spPr/>
    </dgm:pt>
    <dgm:pt modelId="{575CC44E-3777-48C3-B58D-A4A18BBA52FC}" type="pres">
      <dgm:prSet presAssocID="{884CA875-5021-4797-9D16-E3DF3A3D83A5}" presName="parTx" presStyleLbl="alignNode1" presStyleIdx="0" presStyleCnt="2" custScaleY="113137" custLinFactNeighborX="1917" custLinFactNeighborY="-5451">
        <dgm:presLayoutVars>
          <dgm:chMax val="0"/>
          <dgm:chPref val="0"/>
          <dgm:bulletEnabled val="1"/>
        </dgm:presLayoutVars>
      </dgm:prSet>
      <dgm:spPr/>
    </dgm:pt>
    <dgm:pt modelId="{A349688C-3F34-4EA1-81D3-15255E99BC70}" type="pres">
      <dgm:prSet presAssocID="{884CA875-5021-4797-9D16-E3DF3A3D83A5}" presName="desTx" presStyleLbl="alignAccFollowNode1" presStyleIdx="0" presStyleCnt="2" custLinFactNeighborY="1606">
        <dgm:presLayoutVars>
          <dgm:bulletEnabled val="1"/>
        </dgm:presLayoutVars>
      </dgm:prSet>
      <dgm:spPr/>
    </dgm:pt>
    <dgm:pt modelId="{16AD345B-A7CC-406B-AED1-038E46832523}" type="pres">
      <dgm:prSet presAssocID="{2347D562-0610-4032-BC5F-8A11EE416146}" presName="space" presStyleCnt="0"/>
      <dgm:spPr/>
    </dgm:pt>
    <dgm:pt modelId="{1551C031-7843-4BC5-A9CB-C975E88EF9F3}" type="pres">
      <dgm:prSet presAssocID="{1DD7E7A7-46ED-4912-8990-7F133AC74901}" presName="composite" presStyleCnt="0"/>
      <dgm:spPr/>
    </dgm:pt>
    <dgm:pt modelId="{2174C39D-745E-435A-A674-D8E2B2F66DF9}" type="pres">
      <dgm:prSet presAssocID="{1DD7E7A7-46ED-4912-8990-7F133AC74901}" presName="parTx" presStyleLbl="alignNode1" presStyleIdx="1" presStyleCnt="2" custScaleY="110832" custLinFactNeighborX="7429" custLinFactNeighborY="5871">
        <dgm:presLayoutVars>
          <dgm:chMax val="0"/>
          <dgm:chPref val="0"/>
          <dgm:bulletEnabled val="1"/>
        </dgm:presLayoutVars>
      </dgm:prSet>
      <dgm:spPr/>
    </dgm:pt>
    <dgm:pt modelId="{0E140658-352A-4C62-B07E-7E9FEEF5C8A9}" type="pres">
      <dgm:prSet presAssocID="{1DD7E7A7-46ED-4912-8990-7F133AC74901}" presName="desTx" presStyleLbl="alignAccFollowNode1" presStyleIdx="1" presStyleCnt="2" custLinFactNeighborY="6747">
        <dgm:presLayoutVars>
          <dgm:bulletEnabled val="1"/>
        </dgm:presLayoutVars>
      </dgm:prSet>
      <dgm:spPr/>
    </dgm:pt>
  </dgm:ptLst>
  <dgm:cxnLst>
    <dgm:cxn modelId="{18128104-2AE4-4A05-9161-D40E0B377A08}" type="presOf" srcId="{3A794CD5-90DB-49C3-B3DF-12C30F97AD6A}" destId="{A349688C-3F34-4EA1-81D3-15255E99BC70}" srcOrd="0" destOrd="6" presId="urn:microsoft.com/office/officeart/2005/8/layout/hList1"/>
    <dgm:cxn modelId="{2820E409-FAF4-46A9-853B-1CC1860799DA}" type="presOf" srcId="{884CA875-5021-4797-9D16-E3DF3A3D83A5}" destId="{575CC44E-3777-48C3-B58D-A4A18BBA52FC}" srcOrd="0" destOrd="0" presId="urn:microsoft.com/office/officeart/2005/8/layout/hList1"/>
    <dgm:cxn modelId="{5F32AD32-D935-43F6-B9C5-9700131CBBCE}" srcId="{884CA875-5021-4797-9D16-E3DF3A3D83A5}" destId="{0CB80845-CD75-417D-B4C2-E999A4F41EC6}" srcOrd="2" destOrd="0" parTransId="{13D75119-A576-43AB-A703-6249D4093C06}" sibTransId="{5145E0B0-80CB-48B1-B1DA-B88B27760CD7}"/>
    <dgm:cxn modelId="{7775C633-012B-45C8-A006-B86604444C5B}" srcId="{67413C36-C24B-4C4F-A0A1-738B8D724703}" destId="{884CA875-5021-4797-9D16-E3DF3A3D83A5}" srcOrd="0" destOrd="0" parTransId="{28809BD2-A436-4069-97F8-79DFB951534D}" sibTransId="{2347D562-0610-4032-BC5F-8A11EE416146}"/>
    <dgm:cxn modelId="{15285937-E7EB-4408-A8B4-92950B63C113}" srcId="{1DD7E7A7-46ED-4912-8990-7F133AC74901}" destId="{9B1BF8B0-9893-4FBA-B203-5AF98F60654E}" srcOrd="0" destOrd="0" parTransId="{0EDA35E5-9321-46EC-99D7-E216684D5415}" sibTransId="{C19D830D-E27E-4176-902A-7DAFB23DCFCF}"/>
    <dgm:cxn modelId="{4D13B13A-13F7-4FA5-B999-895065EFF47F}" srcId="{1DD7E7A7-46ED-4912-8990-7F133AC74901}" destId="{58F36612-9261-4CA4-809C-05ECB12B462B}" srcOrd="1" destOrd="0" parTransId="{101E288F-BF5C-4694-B6C8-BC023C90D9FB}" sibTransId="{B1A9F119-8083-4187-801B-8008E4EC912B}"/>
    <dgm:cxn modelId="{AFA88E60-4B75-404E-8140-9FA5F524C531}" srcId="{884CA875-5021-4797-9D16-E3DF3A3D83A5}" destId="{3A794CD5-90DB-49C3-B3DF-12C30F97AD6A}" srcOrd="6" destOrd="0" parTransId="{050B5871-C186-4E8F-9A93-BF0C57DCB444}" sibTransId="{4CF92E05-3178-4AD3-A0D5-835088399EEC}"/>
    <dgm:cxn modelId="{81DE534E-9AB6-4612-AEC6-3CB6A885075F}" type="presOf" srcId="{CB692663-0C6D-490E-83DC-F54B3CDAB17D}" destId="{A349688C-3F34-4EA1-81D3-15255E99BC70}" srcOrd="0" destOrd="4" presId="urn:microsoft.com/office/officeart/2005/8/layout/hList1"/>
    <dgm:cxn modelId="{23E46072-2726-4E12-A080-B59CE55FA5CB}" type="presOf" srcId="{4CB9276C-F82A-4661-9AFA-50C5E4682ABC}" destId="{A349688C-3F34-4EA1-81D3-15255E99BC70}" srcOrd="0" destOrd="1" presId="urn:microsoft.com/office/officeart/2005/8/layout/hList1"/>
    <dgm:cxn modelId="{BC421C76-6515-451E-82A8-0F21829406F7}" srcId="{884CA875-5021-4797-9D16-E3DF3A3D83A5}" destId="{2DD5066B-E3E6-41F4-8C68-90501166A828}" srcOrd="5" destOrd="0" parTransId="{0AC3D007-4FE5-4F9E-BA92-27C814C615B4}" sibTransId="{8C3488A8-4FA2-4633-A54C-FC4CEEDF6A53}"/>
    <dgm:cxn modelId="{8368A27D-DE99-410F-9721-71B96E8618B6}" type="presOf" srcId="{67413C36-C24B-4C4F-A0A1-738B8D724703}" destId="{25F334F6-7574-438C-945B-C4FBE7F2D357}" srcOrd="0" destOrd="0" presId="urn:microsoft.com/office/officeart/2005/8/layout/hList1"/>
    <dgm:cxn modelId="{56E33C7E-C05E-409F-B530-04A6DCB3F162}" type="presOf" srcId="{9B1BF8B0-9893-4FBA-B203-5AF98F60654E}" destId="{0E140658-352A-4C62-B07E-7E9FEEF5C8A9}" srcOrd="0" destOrd="0" presId="urn:microsoft.com/office/officeart/2005/8/layout/hList1"/>
    <dgm:cxn modelId="{D58D789F-D608-4172-885B-90ACCA3082D9}" srcId="{884CA875-5021-4797-9D16-E3DF3A3D83A5}" destId="{0E5C4C06-FACE-4B47-915F-2A9D493ED846}" srcOrd="0" destOrd="0" parTransId="{26AC3450-329D-4E92-98C8-DBFBB082038A}" sibTransId="{CB90C89B-9E25-485A-ADB9-CC3872A2C294}"/>
    <dgm:cxn modelId="{8DAC6BAB-2419-4971-A5EA-6CFD20AED99F}" type="presOf" srcId="{0F3C87B1-947A-41CC-A6CC-212FF374F364}" destId="{A349688C-3F34-4EA1-81D3-15255E99BC70}" srcOrd="0" destOrd="3" presId="urn:microsoft.com/office/officeart/2005/8/layout/hList1"/>
    <dgm:cxn modelId="{8EF8A8C2-2CDC-4457-8DF8-A3111B3C6758}" type="presOf" srcId="{58F36612-9261-4CA4-809C-05ECB12B462B}" destId="{0E140658-352A-4C62-B07E-7E9FEEF5C8A9}" srcOrd="0" destOrd="1" presId="urn:microsoft.com/office/officeart/2005/8/layout/hList1"/>
    <dgm:cxn modelId="{6FA4C0C6-3B59-4F64-98F9-38AACA323E3D}" type="presOf" srcId="{1DD7E7A7-46ED-4912-8990-7F133AC74901}" destId="{2174C39D-745E-435A-A674-D8E2B2F66DF9}" srcOrd="0" destOrd="0" presId="urn:microsoft.com/office/officeart/2005/8/layout/hList1"/>
    <dgm:cxn modelId="{060F83D2-BD51-42A0-8BF9-E62D7A7CA825}" srcId="{67413C36-C24B-4C4F-A0A1-738B8D724703}" destId="{1DD7E7A7-46ED-4912-8990-7F133AC74901}" srcOrd="1" destOrd="0" parTransId="{DAA7D890-E647-45B5-BC36-88B24F3E3CEE}" sibTransId="{0A694FBE-ECB1-48DA-8A0D-EF94CF2A9CFE}"/>
    <dgm:cxn modelId="{E8E612D6-A6D0-4C39-A69A-309789C0FC2D}" type="presOf" srcId="{2DD5066B-E3E6-41F4-8C68-90501166A828}" destId="{A349688C-3F34-4EA1-81D3-15255E99BC70}" srcOrd="0" destOrd="5" presId="urn:microsoft.com/office/officeart/2005/8/layout/hList1"/>
    <dgm:cxn modelId="{FCEAE4DF-81AB-4994-A133-35E065A86D7B}" type="presOf" srcId="{0E5C4C06-FACE-4B47-915F-2A9D493ED846}" destId="{A349688C-3F34-4EA1-81D3-15255E99BC70}" srcOrd="0" destOrd="0" presId="urn:microsoft.com/office/officeart/2005/8/layout/hList1"/>
    <dgm:cxn modelId="{1E761FE1-2EF3-47B7-920A-38DEEFCE2B7D}" type="presOf" srcId="{0CB80845-CD75-417D-B4C2-E999A4F41EC6}" destId="{A349688C-3F34-4EA1-81D3-15255E99BC70}" srcOrd="0" destOrd="2" presId="urn:microsoft.com/office/officeart/2005/8/layout/hList1"/>
    <dgm:cxn modelId="{A37DB8E9-EA16-437B-8564-C9DB0AB5AE77}" srcId="{884CA875-5021-4797-9D16-E3DF3A3D83A5}" destId="{4CB9276C-F82A-4661-9AFA-50C5E4682ABC}" srcOrd="1" destOrd="0" parTransId="{B4085D15-4615-4B2E-86E3-8772597E8A6F}" sibTransId="{EAE883ED-26DF-4741-9E1F-78CE153BB1C0}"/>
    <dgm:cxn modelId="{A9C002ED-7642-4F79-9F9D-F114E7AF92F8}" srcId="{884CA875-5021-4797-9D16-E3DF3A3D83A5}" destId="{0F3C87B1-947A-41CC-A6CC-212FF374F364}" srcOrd="3" destOrd="0" parTransId="{F3C1E6E1-6121-4B56-9654-BA940016D186}" sibTransId="{98BD329F-928B-489A-90F2-8586CBB1DED3}"/>
    <dgm:cxn modelId="{F7A3EBFF-542E-4956-9334-1E8A6EDF9079}" srcId="{884CA875-5021-4797-9D16-E3DF3A3D83A5}" destId="{CB692663-0C6D-490E-83DC-F54B3CDAB17D}" srcOrd="4" destOrd="0" parTransId="{F8B3CF11-BD4C-43BE-9EA6-2CEC37D91583}" sibTransId="{50CF812E-68F2-4EE2-8E94-7E40D5C05F51}"/>
    <dgm:cxn modelId="{DC9D4326-56A4-4D1F-A8C0-347038164F07}" type="presParOf" srcId="{25F334F6-7574-438C-945B-C4FBE7F2D357}" destId="{50D845DE-AEAF-4920-8E18-83DB576287A6}" srcOrd="0" destOrd="0" presId="urn:microsoft.com/office/officeart/2005/8/layout/hList1"/>
    <dgm:cxn modelId="{02B939DE-6258-4A05-B1C4-468B28B56478}" type="presParOf" srcId="{50D845DE-AEAF-4920-8E18-83DB576287A6}" destId="{575CC44E-3777-48C3-B58D-A4A18BBA52FC}" srcOrd="0" destOrd="0" presId="urn:microsoft.com/office/officeart/2005/8/layout/hList1"/>
    <dgm:cxn modelId="{164A1381-E8AB-452D-94E3-47B1C5685F63}" type="presParOf" srcId="{50D845DE-AEAF-4920-8E18-83DB576287A6}" destId="{A349688C-3F34-4EA1-81D3-15255E99BC70}" srcOrd="1" destOrd="0" presId="urn:microsoft.com/office/officeart/2005/8/layout/hList1"/>
    <dgm:cxn modelId="{2D0D6640-F22E-42C9-8B5B-3676627B06D9}" type="presParOf" srcId="{25F334F6-7574-438C-945B-C4FBE7F2D357}" destId="{16AD345B-A7CC-406B-AED1-038E46832523}" srcOrd="1" destOrd="0" presId="urn:microsoft.com/office/officeart/2005/8/layout/hList1"/>
    <dgm:cxn modelId="{9CBA3DD4-FCB5-4B58-9E8F-9B6BB46C914E}" type="presParOf" srcId="{25F334F6-7574-438C-945B-C4FBE7F2D357}" destId="{1551C031-7843-4BC5-A9CB-C975E88EF9F3}" srcOrd="2" destOrd="0" presId="urn:microsoft.com/office/officeart/2005/8/layout/hList1"/>
    <dgm:cxn modelId="{173F7932-D931-4C85-B08E-40B394724ADF}" type="presParOf" srcId="{1551C031-7843-4BC5-A9CB-C975E88EF9F3}" destId="{2174C39D-745E-435A-A674-D8E2B2F66DF9}" srcOrd="0" destOrd="0" presId="urn:microsoft.com/office/officeart/2005/8/layout/hList1"/>
    <dgm:cxn modelId="{292B1401-FF25-453F-8978-61A090C759D2}" type="presParOf" srcId="{1551C031-7843-4BC5-A9CB-C975E88EF9F3}" destId="{0E140658-352A-4C62-B07E-7E9FEEF5C8A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869B62-629F-4538-B392-5BBEF22B868D}"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GB"/>
        </a:p>
      </dgm:t>
    </dgm:pt>
    <dgm:pt modelId="{AF26FFC6-CEAC-47FA-B006-0C640CA6A77B}">
      <dgm:prSet phldrT="[Κείμενο]" custT="1"/>
      <dgm:spPr/>
      <dgm:t>
        <a:bodyPr/>
        <a:lstStyle/>
        <a:p>
          <a:r>
            <a:rPr lang="en-US" sz="2800" dirty="0"/>
            <a:t>Appearance of your document</a:t>
          </a:r>
          <a:endParaRPr lang="en-GB" sz="2800" dirty="0"/>
        </a:p>
      </dgm:t>
    </dgm:pt>
    <dgm:pt modelId="{A25D35E5-D5D3-4FD3-B4A8-BE2FF7A70372}" type="parTrans" cxnId="{867EE8FB-69B2-4E7D-8283-FF6F41534D34}">
      <dgm:prSet/>
      <dgm:spPr/>
      <dgm:t>
        <a:bodyPr/>
        <a:lstStyle/>
        <a:p>
          <a:endParaRPr lang="en-GB"/>
        </a:p>
      </dgm:t>
    </dgm:pt>
    <dgm:pt modelId="{61472551-2D91-4390-828B-06A044E6F103}" type="sibTrans" cxnId="{867EE8FB-69B2-4E7D-8283-FF6F41534D34}">
      <dgm:prSet/>
      <dgm:spPr/>
      <dgm:t>
        <a:bodyPr/>
        <a:lstStyle/>
        <a:p>
          <a:endParaRPr lang="en-GB"/>
        </a:p>
      </dgm:t>
    </dgm:pt>
    <dgm:pt modelId="{16AF0D79-844A-4D4A-B124-139924A0F88B}">
      <dgm:prSet phldrT="[Κείμενο]"/>
      <dgm:spPr/>
      <dgm:t>
        <a:bodyPr/>
        <a:lstStyle/>
        <a:p>
          <a:r>
            <a:rPr lang="en-US" dirty="0"/>
            <a:t>Make sure you have used the appropriate format </a:t>
          </a:r>
          <a:endParaRPr lang="en-GB" dirty="0"/>
        </a:p>
      </dgm:t>
    </dgm:pt>
    <dgm:pt modelId="{2BDD6196-11D0-4E4B-9FC3-5CDA3A1BAFC1}" type="parTrans" cxnId="{8E856403-2D3C-47AE-8240-94BFB3C3BEB6}">
      <dgm:prSet/>
      <dgm:spPr/>
      <dgm:t>
        <a:bodyPr/>
        <a:lstStyle/>
        <a:p>
          <a:endParaRPr lang="en-GB"/>
        </a:p>
      </dgm:t>
    </dgm:pt>
    <dgm:pt modelId="{620ACB9D-943D-4A69-93D4-B28BFEDCBB6D}" type="sibTrans" cxnId="{8E856403-2D3C-47AE-8240-94BFB3C3BEB6}">
      <dgm:prSet/>
      <dgm:spPr/>
      <dgm:t>
        <a:bodyPr/>
        <a:lstStyle/>
        <a:p>
          <a:endParaRPr lang="en-GB"/>
        </a:p>
      </dgm:t>
    </dgm:pt>
    <dgm:pt modelId="{92602EBA-629B-43BD-AE89-6434F51255DD}">
      <dgm:prSet phldrT="[Κείμενο]" custT="1"/>
      <dgm:spPr/>
      <dgm:t>
        <a:bodyPr/>
        <a:lstStyle/>
        <a:p>
          <a:r>
            <a:rPr lang="en-US" sz="2800" dirty="0"/>
            <a:t>Harvard Referencing System</a:t>
          </a:r>
          <a:endParaRPr lang="en-GB" sz="2800" dirty="0"/>
        </a:p>
      </dgm:t>
    </dgm:pt>
    <dgm:pt modelId="{AC9EF512-C5FF-4681-AE72-FB646B6FC19A}" type="parTrans" cxnId="{5CD0D08A-DB98-4152-B05B-E31D15B2A615}">
      <dgm:prSet/>
      <dgm:spPr/>
      <dgm:t>
        <a:bodyPr/>
        <a:lstStyle/>
        <a:p>
          <a:endParaRPr lang="en-GB"/>
        </a:p>
      </dgm:t>
    </dgm:pt>
    <dgm:pt modelId="{4B1CB080-2BD5-4019-BD32-948F0443BBF0}" type="sibTrans" cxnId="{5CD0D08A-DB98-4152-B05B-E31D15B2A615}">
      <dgm:prSet/>
      <dgm:spPr/>
      <dgm:t>
        <a:bodyPr/>
        <a:lstStyle/>
        <a:p>
          <a:endParaRPr lang="en-GB"/>
        </a:p>
      </dgm:t>
    </dgm:pt>
    <dgm:pt modelId="{68839E38-9139-44D0-97A3-DAC91B90E58D}">
      <dgm:prSet phldrT="[Κείμενο]"/>
      <dgm:spPr/>
      <dgm:t>
        <a:bodyPr/>
        <a:lstStyle/>
        <a:p>
          <a:pPr algn="just"/>
          <a:r>
            <a:rPr lang="en-US" dirty="0"/>
            <a:t>One of the most widespread methods of parenthetical references is the Harvard referencing system. It is straightforward and clear.</a:t>
          </a:r>
          <a:endParaRPr lang="en-GB" dirty="0"/>
        </a:p>
      </dgm:t>
    </dgm:pt>
    <dgm:pt modelId="{10FFA10A-096D-41C1-83E9-75C11F6C82E3}" type="parTrans" cxnId="{C8E661CA-A282-491A-9B1F-4BD283750946}">
      <dgm:prSet/>
      <dgm:spPr/>
      <dgm:t>
        <a:bodyPr/>
        <a:lstStyle/>
        <a:p>
          <a:endParaRPr lang="en-GB"/>
        </a:p>
      </dgm:t>
    </dgm:pt>
    <dgm:pt modelId="{B01EC094-A944-4023-9292-E5721C247296}" type="sibTrans" cxnId="{C8E661CA-A282-491A-9B1F-4BD283750946}">
      <dgm:prSet/>
      <dgm:spPr/>
      <dgm:t>
        <a:bodyPr/>
        <a:lstStyle/>
        <a:p>
          <a:endParaRPr lang="en-GB"/>
        </a:p>
      </dgm:t>
    </dgm:pt>
    <dgm:pt modelId="{C9C27793-0FE4-4A61-AF6B-B41C48FEA99D}">
      <dgm:prSet phldrT="[Κείμενο]"/>
      <dgm:spPr/>
      <dgm:t>
        <a:bodyPr/>
        <a:lstStyle/>
        <a:p>
          <a:pPr algn="just"/>
          <a:r>
            <a:rPr lang="en-US" dirty="0"/>
            <a:t>References are briefly cited within the text (author and date of publication), and then given in full at the end of your work in a reference list and/or bibliography. </a:t>
          </a:r>
          <a:endParaRPr lang="en-GB" dirty="0"/>
        </a:p>
      </dgm:t>
    </dgm:pt>
    <dgm:pt modelId="{678DA686-6DAC-4608-8CE6-022C4CBCA2B2}" type="parTrans" cxnId="{C287502A-885E-4E23-B7F8-6ABDD52E6C5A}">
      <dgm:prSet/>
      <dgm:spPr/>
      <dgm:t>
        <a:bodyPr/>
        <a:lstStyle/>
        <a:p>
          <a:endParaRPr lang="en-GB"/>
        </a:p>
      </dgm:t>
    </dgm:pt>
    <dgm:pt modelId="{09DA3926-7786-4DEE-9148-AFEF6EF21BA7}" type="sibTrans" cxnId="{C287502A-885E-4E23-B7F8-6ABDD52E6C5A}">
      <dgm:prSet/>
      <dgm:spPr/>
      <dgm:t>
        <a:bodyPr/>
        <a:lstStyle/>
        <a:p>
          <a:endParaRPr lang="en-GB"/>
        </a:p>
      </dgm:t>
    </dgm:pt>
    <dgm:pt modelId="{E65352D7-A8E4-4CCA-B583-75631A4775E0}">
      <dgm:prSet/>
      <dgm:spPr/>
      <dgm:t>
        <a:bodyPr/>
        <a:lstStyle/>
        <a:p>
          <a:r>
            <a:rPr lang="en-GB"/>
            <a:t>Use paragraphs</a:t>
          </a:r>
        </a:p>
      </dgm:t>
    </dgm:pt>
    <dgm:pt modelId="{7F3CBF2A-EA98-436C-A08B-89EE05B4464C}" type="parTrans" cxnId="{1B0B3BEE-993B-4452-BD04-A6387C8806F8}">
      <dgm:prSet/>
      <dgm:spPr/>
      <dgm:t>
        <a:bodyPr/>
        <a:lstStyle/>
        <a:p>
          <a:endParaRPr lang="en-GB"/>
        </a:p>
      </dgm:t>
    </dgm:pt>
    <dgm:pt modelId="{BE5A7F80-2EAF-4FEE-98DB-002ED73F64A0}" type="sibTrans" cxnId="{1B0B3BEE-993B-4452-BD04-A6387C8806F8}">
      <dgm:prSet/>
      <dgm:spPr/>
      <dgm:t>
        <a:bodyPr/>
        <a:lstStyle/>
        <a:p>
          <a:endParaRPr lang="en-GB"/>
        </a:p>
      </dgm:t>
    </dgm:pt>
    <dgm:pt modelId="{D05039CC-3F9A-4067-BB62-944B3E5AD652}">
      <dgm:prSet/>
      <dgm:spPr/>
      <dgm:t>
        <a:bodyPr/>
        <a:lstStyle/>
        <a:p>
          <a:r>
            <a:rPr lang="en-US"/>
            <a:t>Double space your text  or use no less than 1,5 line spacing (in academic writing)</a:t>
          </a:r>
          <a:endParaRPr lang="en-GB"/>
        </a:p>
      </dgm:t>
    </dgm:pt>
    <dgm:pt modelId="{09B01915-69C2-426F-92F9-D2F72EB6B9CF}" type="parTrans" cxnId="{74583B25-E9CE-477C-AEE9-323DA8534D35}">
      <dgm:prSet/>
      <dgm:spPr/>
      <dgm:t>
        <a:bodyPr/>
        <a:lstStyle/>
        <a:p>
          <a:endParaRPr lang="en-GB"/>
        </a:p>
      </dgm:t>
    </dgm:pt>
    <dgm:pt modelId="{60814A71-2586-4FAA-A459-85D9BCF99281}" type="sibTrans" cxnId="{74583B25-E9CE-477C-AEE9-323DA8534D35}">
      <dgm:prSet/>
      <dgm:spPr/>
      <dgm:t>
        <a:bodyPr/>
        <a:lstStyle/>
        <a:p>
          <a:endParaRPr lang="en-GB"/>
        </a:p>
      </dgm:t>
    </dgm:pt>
    <dgm:pt modelId="{67318BB1-B404-41DB-9344-0FC6DDC512E1}">
      <dgm:prSet/>
      <dgm:spPr/>
      <dgm:t>
        <a:bodyPr/>
        <a:lstStyle/>
        <a:p>
          <a:r>
            <a:rPr lang="en-US"/>
            <a:t>Use standard 12 point fonts (“Arial” or “Times New Roman”)</a:t>
          </a:r>
          <a:endParaRPr lang="en-GB"/>
        </a:p>
      </dgm:t>
    </dgm:pt>
    <dgm:pt modelId="{BB3AAE9A-DE34-48EA-94AB-334111DC1469}" type="parTrans" cxnId="{C9BE6D38-B8C2-4EFF-8FBE-C80D942C960D}">
      <dgm:prSet/>
      <dgm:spPr/>
      <dgm:t>
        <a:bodyPr/>
        <a:lstStyle/>
        <a:p>
          <a:endParaRPr lang="en-GB"/>
        </a:p>
      </dgm:t>
    </dgm:pt>
    <dgm:pt modelId="{E9C57AF6-3C2D-47FE-8750-CEF42E7A371B}" type="sibTrans" cxnId="{C9BE6D38-B8C2-4EFF-8FBE-C80D942C960D}">
      <dgm:prSet/>
      <dgm:spPr/>
      <dgm:t>
        <a:bodyPr/>
        <a:lstStyle/>
        <a:p>
          <a:endParaRPr lang="en-GB"/>
        </a:p>
      </dgm:t>
    </dgm:pt>
    <dgm:pt modelId="{98D1CCC3-34D8-4C25-BF63-B39F6E197F4B}">
      <dgm:prSet/>
      <dgm:spPr/>
      <dgm:t>
        <a:bodyPr/>
        <a:lstStyle/>
        <a:p>
          <a:r>
            <a:rPr lang="en-GB"/>
            <a:t>Leave standard margins</a:t>
          </a:r>
        </a:p>
      </dgm:t>
    </dgm:pt>
    <dgm:pt modelId="{9795977D-38BB-4250-947E-928B9F18C546}" type="parTrans" cxnId="{456FE4E4-E84E-4D87-B09C-0FA0BE4F78BF}">
      <dgm:prSet/>
      <dgm:spPr/>
      <dgm:t>
        <a:bodyPr/>
        <a:lstStyle/>
        <a:p>
          <a:endParaRPr lang="en-GB"/>
        </a:p>
      </dgm:t>
    </dgm:pt>
    <dgm:pt modelId="{984CC0FE-49A7-482C-948B-A1D3905A1070}" type="sibTrans" cxnId="{456FE4E4-E84E-4D87-B09C-0FA0BE4F78BF}">
      <dgm:prSet/>
      <dgm:spPr/>
      <dgm:t>
        <a:bodyPr/>
        <a:lstStyle/>
        <a:p>
          <a:endParaRPr lang="en-GB"/>
        </a:p>
      </dgm:t>
    </dgm:pt>
    <dgm:pt modelId="{B5C23C0A-AB7C-449C-9A47-8F3F743961CF}">
      <dgm:prSet/>
      <dgm:spPr/>
      <dgm:t>
        <a:bodyPr/>
        <a:lstStyle/>
        <a:p>
          <a:r>
            <a:rPr lang="en-GB" dirty="0"/>
            <a:t>Align left or Justify</a:t>
          </a:r>
        </a:p>
      </dgm:t>
    </dgm:pt>
    <dgm:pt modelId="{D5B325CC-FB6C-4292-86B8-0DA1EF2C9412}" type="parTrans" cxnId="{E99FEE2B-6067-4463-82A7-ADC1B7E355E8}">
      <dgm:prSet/>
      <dgm:spPr/>
      <dgm:t>
        <a:bodyPr/>
        <a:lstStyle/>
        <a:p>
          <a:endParaRPr lang="en-GB"/>
        </a:p>
      </dgm:t>
    </dgm:pt>
    <dgm:pt modelId="{0896724A-4E6E-4503-BA72-246FC5C7DBB3}" type="sibTrans" cxnId="{E99FEE2B-6067-4463-82A7-ADC1B7E355E8}">
      <dgm:prSet/>
      <dgm:spPr/>
      <dgm:t>
        <a:bodyPr/>
        <a:lstStyle/>
        <a:p>
          <a:endParaRPr lang="en-GB"/>
        </a:p>
      </dgm:t>
    </dgm:pt>
    <dgm:pt modelId="{B8D6A9FB-B2BA-46CA-812D-1A4D8CC564A5}">
      <dgm:prSet/>
      <dgm:spPr/>
      <dgm:t>
        <a:bodyPr/>
        <a:lstStyle/>
        <a:p>
          <a:pPr algn="just"/>
          <a:endParaRPr lang="en-GB" dirty="0"/>
        </a:p>
      </dgm:t>
    </dgm:pt>
    <dgm:pt modelId="{9430E258-3891-4F72-9E47-4374A715F67B}" type="parTrans" cxnId="{35AAD940-2F5D-4DD2-9910-4B96C08B54A8}">
      <dgm:prSet/>
      <dgm:spPr/>
      <dgm:t>
        <a:bodyPr/>
        <a:lstStyle/>
        <a:p>
          <a:endParaRPr lang="en-GB"/>
        </a:p>
      </dgm:t>
    </dgm:pt>
    <dgm:pt modelId="{27945F5C-3E4A-4EB2-9DA7-DF2E3BC7CAE8}" type="sibTrans" cxnId="{35AAD940-2F5D-4DD2-9910-4B96C08B54A8}">
      <dgm:prSet/>
      <dgm:spPr/>
      <dgm:t>
        <a:bodyPr/>
        <a:lstStyle/>
        <a:p>
          <a:endParaRPr lang="en-GB"/>
        </a:p>
      </dgm:t>
    </dgm:pt>
    <dgm:pt modelId="{86F7FB31-609A-42CC-A98C-DDCBC6C528F3}" type="pres">
      <dgm:prSet presAssocID="{C7869B62-629F-4538-B392-5BBEF22B868D}" presName="Name0" presStyleCnt="0">
        <dgm:presLayoutVars>
          <dgm:dir/>
          <dgm:animLvl val="lvl"/>
          <dgm:resizeHandles val="exact"/>
        </dgm:presLayoutVars>
      </dgm:prSet>
      <dgm:spPr/>
    </dgm:pt>
    <dgm:pt modelId="{7C528AAB-DF21-4449-AB5D-7FF1C45B0827}" type="pres">
      <dgm:prSet presAssocID="{AF26FFC6-CEAC-47FA-B006-0C640CA6A77B}" presName="composite" presStyleCnt="0"/>
      <dgm:spPr/>
    </dgm:pt>
    <dgm:pt modelId="{2BF06E1D-9D46-43F2-8729-C4E6B319ADAB}" type="pres">
      <dgm:prSet presAssocID="{AF26FFC6-CEAC-47FA-B006-0C640CA6A77B}" presName="parTx" presStyleLbl="alignNode1" presStyleIdx="0" presStyleCnt="2">
        <dgm:presLayoutVars>
          <dgm:chMax val="0"/>
          <dgm:chPref val="0"/>
          <dgm:bulletEnabled val="1"/>
        </dgm:presLayoutVars>
      </dgm:prSet>
      <dgm:spPr/>
    </dgm:pt>
    <dgm:pt modelId="{E992C621-4D2D-46A3-9245-EA05CE5CA335}" type="pres">
      <dgm:prSet presAssocID="{AF26FFC6-CEAC-47FA-B006-0C640CA6A77B}" presName="desTx" presStyleLbl="alignAccFollowNode1" presStyleIdx="0" presStyleCnt="2">
        <dgm:presLayoutVars>
          <dgm:bulletEnabled val="1"/>
        </dgm:presLayoutVars>
      </dgm:prSet>
      <dgm:spPr/>
    </dgm:pt>
    <dgm:pt modelId="{9413CD66-AA95-4931-8A41-4AADFFB3A6FF}" type="pres">
      <dgm:prSet presAssocID="{61472551-2D91-4390-828B-06A044E6F103}" presName="space" presStyleCnt="0"/>
      <dgm:spPr/>
    </dgm:pt>
    <dgm:pt modelId="{0AEFB32E-69BD-4241-9CF0-EE9D152E1F6F}" type="pres">
      <dgm:prSet presAssocID="{92602EBA-629B-43BD-AE89-6434F51255DD}" presName="composite" presStyleCnt="0"/>
      <dgm:spPr/>
    </dgm:pt>
    <dgm:pt modelId="{B5A67FB5-37AE-46CE-96BA-56E38C47D7D5}" type="pres">
      <dgm:prSet presAssocID="{92602EBA-629B-43BD-AE89-6434F51255DD}" presName="parTx" presStyleLbl="alignNode1" presStyleIdx="1" presStyleCnt="2">
        <dgm:presLayoutVars>
          <dgm:chMax val="0"/>
          <dgm:chPref val="0"/>
          <dgm:bulletEnabled val="1"/>
        </dgm:presLayoutVars>
      </dgm:prSet>
      <dgm:spPr/>
    </dgm:pt>
    <dgm:pt modelId="{41B2A5B5-0B5D-4436-BA93-62830FCADF82}" type="pres">
      <dgm:prSet presAssocID="{92602EBA-629B-43BD-AE89-6434F51255DD}" presName="desTx" presStyleLbl="alignAccFollowNode1" presStyleIdx="1" presStyleCnt="2">
        <dgm:presLayoutVars>
          <dgm:bulletEnabled val="1"/>
        </dgm:presLayoutVars>
      </dgm:prSet>
      <dgm:spPr/>
    </dgm:pt>
  </dgm:ptLst>
  <dgm:cxnLst>
    <dgm:cxn modelId="{8E856403-2D3C-47AE-8240-94BFB3C3BEB6}" srcId="{AF26FFC6-CEAC-47FA-B006-0C640CA6A77B}" destId="{16AF0D79-844A-4D4A-B124-139924A0F88B}" srcOrd="0" destOrd="0" parTransId="{2BDD6196-11D0-4E4B-9FC3-5CDA3A1BAFC1}" sibTransId="{620ACB9D-943D-4A69-93D4-B28BFEDCBB6D}"/>
    <dgm:cxn modelId="{A2A5E610-0AAF-4679-A2A4-BBCB1102D131}" type="presOf" srcId="{67318BB1-B404-41DB-9344-0FC6DDC512E1}" destId="{E992C621-4D2D-46A3-9245-EA05CE5CA335}" srcOrd="0" destOrd="3" presId="urn:microsoft.com/office/officeart/2005/8/layout/hList1"/>
    <dgm:cxn modelId="{74583B25-E9CE-477C-AEE9-323DA8534D35}" srcId="{AF26FFC6-CEAC-47FA-B006-0C640CA6A77B}" destId="{D05039CC-3F9A-4067-BB62-944B3E5AD652}" srcOrd="2" destOrd="0" parTransId="{09B01915-69C2-426F-92F9-D2F72EB6B9CF}" sibTransId="{60814A71-2586-4FAA-A459-85D9BCF99281}"/>
    <dgm:cxn modelId="{D5B06A27-556B-4A7C-8E0A-EF4922E7EEEA}" type="presOf" srcId="{E65352D7-A8E4-4CCA-B583-75631A4775E0}" destId="{E992C621-4D2D-46A3-9245-EA05CE5CA335}" srcOrd="0" destOrd="1" presId="urn:microsoft.com/office/officeart/2005/8/layout/hList1"/>
    <dgm:cxn modelId="{F0258928-2333-43F8-9BCB-04139A4893C5}" type="presOf" srcId="{B8D6A9FB-B2BA-46CA-812D-1A4D8CC564A5}" destId="{41B2A5B5-0B5D-4436-BA93-62830FCADF82}" srcOrd="0" destOrd="1" presId="urn:microsoft.com/office/officeart/2005/8/layout/hList1"/>
    <dgm:cxn modelId="{6527EB29-4974-4946-89CC-A73D96160437}" type="presOf" srcId="{B5C23C0A-AB7C-449C-9A47-8F3F743961CF}" destId="{E992C621-4D2D-46A3-9245-EA05CE5CA335}" srcOrd="0" destOrd="5" presId="urn:microsoft.com/office/officeart/2005/8/layout/hList1"/>
    <dgm:cxn modelId="{C287502A-885E-4E23-B7F8-6ABDD52E6C5A}" srcId="{92602EBA-629B-43BD-AE89-6434F51255DD}" destId="{C9C27793-0FE4-4A61-AF6B-B41C48FEA99D}" srcOrd="2" destOrd="0" parTransId="{678DA686-6DAC-4608-8CE6-022C4CBCA2B2}" sibTransId="{09DA3926-7786-4DEE-9148-AFEF6EF21BA7}"/>
    <dgm:cxn modelId="{E99FEE2B-6067-4463-82A7-ADC1B7E355E8}" srcId="{AF26FFC6-CEAC-47FA-B006-0C640CA6A77B}" destId="{B5C23C0A-AB7C-449C-9A47-8F3F743961CF}" srcOrd="5" destOrd="0" parTransId="{D5B325CC-FB6C-4292-86B8-0DA1EF2C9412}" sibTransId="{0896724A-4E6E-4503-BA72-246FC5C7DBB3}"/>
    <dgm:cxn modelId="{C9BE6D38-B8C2-4EFF-8FBE-C80D942C960D}" srcId="{AF26FFC6-CEAC-47FA-B006-0C640CA6A77B}" destId="{67318BB1-B404-41DB-9344-0FC6DDC512E1}" srcOrd="3" destOrd="0" parTransId="{BB3AAE9A-DE34-48EA-94AB-334111DC1469}" sibTransId="{E9C57AF6-3C2D-47FE-8750-CEF42E7A371B}"/>
    <dgm:cxn modelId="{35AAD940-2F5D-4DD2-9910-4B96C08B54A8}" srcId="{92602EBA-629B-43BD-AE89-6434F51255DD}" destId="{B8D6A9FB-B2BA-46CA-812D-1A4D8CC564A5}" srcOrd="1" destOrd="0" parTransId="{9430E258-3891-4F72-9E47-4374A715F67B}" sibTransId="{27945F5C-3E4A-4EB2-9DA7-DF2E3BC7CAE8}"/>
    <dgm:cxn modelId="{813BC973-F881-4D1E-A80A-356C861FFBEA}" type="presOf" srcId="{C7869B62-629F-4538-B392-5BBEF22B868D}" destId="{86F7FB31-609A-42CC-A98C-DDCBC6C528F3}" srcOrd="0" destOrd="0" presId="urn:microsoft.com/office/officeart/2005/8/layout/hList1"/>
    <dgm:cxn modelId="{22D6F17B-AEB8-4091-9AB5-E2BE2A765F1C}" type="presOf" srcId="{D05039CC-3F9A-4067-BB62-944B3E5AD652}" destId="{E992C621-4D2D-46A3-9245-EA05CE5CA335}" srcOrd="0" destOrd="2" presId="urn:microsoft.com/office/officeart/2005/8/layout/hList1"/>
    <dgm:cxn modelId="{5CD0D08A-DB98-4152-B05B-E31D15B2A615}" srcId="{C7869B62-629F-4538-B392-5BBEF22B868D}" destId="{92602EBA-629B-43BD-AE89-6434F51255DD}" srcOrd="1" destOrd="0" parTransId="{AC9EF512-C5FF-4681-AE72-FB646B6FC19A}" sibTransId="{4B1CB080-2BD5-4019-BD32-948F0443BBF0}"/>
    <dgm:cxn modelId="{CACC8A8F-C075-4AFA-8766-EC9635BE4F88}" type="presOf" srcId="{16AF0D79-844A-4D4A-B124-139924A0F88B}" destId="{E992C621-4D2D-46A3-9245-EA05CE5CA335}" srcOrd="0" destOrd="0" presId="urn:microsoft.com/office/officeart/2005/8/layout/hList1"/>
    <dgm:cxn modelId="{62461E93-6E5E-4A57-AD78-E5CDC8B495A0}" type="presOf" srcId="{C9C27793-0FE4-4A61-AF6B-B41C48FEA99D}" destId="{41B2A5B5-0B5D-4436-BA93-62830FCADF82}" srcOrd="0" destOrd="2" presId="urn:microsoft.com/office/officeart/2005/8/layout/hList1"/>
    <dgm:cxn modelId="{E5B491A2-76C1-4E58-8D4D-E7CDFB30E18B}" type="presOf" srcId="{AF26FFC6-CEAC-47FA-B006-0C640CA6A77B}" destId="{2BF06E1D-9D46-43F2-8729-C4E6B319ADAB}" srcOrd="0" destOrd="0" presId="urn:microsoft.com/office/officeart/2005/8/layout/hList1"/>
    <dgm:cxn modelId="{6FDED9B9-24CE-4BCB-A12E-7076361793D6}" type="presOf" srcId="{98D1CCC3-34D8-4C25-BF63-B39F6E197F4B}" destId="{E992C621-4D2D-46A3-9245-EA05CE5CA335}" srcOrd="0" destOrd="4" presId="urn:microsoft.com/office/officeart/2005/8/layout/hList1"/>
    <dgm:cxn modelId="{C8E661CA-A282-491A-9B1F-4BD283750946}" srcId="{92602EBA-629B-43BD-AE89-6434F51255DD}" destId="{68839E38-9139-44D0-97A3-DAC91B90E58D}" srcOrd="0" destOrd="0" parTransId="{10FFA10A-096D-41C1-83E9-75C11F6C82E3}" sibTransId="{B01EC094-A944-4023-9292-E5721C247296}"/>
    <dgm:cxn modelId="{77025AE4-766E-4672-BC39-A9BBF0A442E9}" type="presOf" srcId="{68839E38-9139-44D0-97A3-DAC91B90E58D}" destId="{41B2A5B5-0B5D-4436-BA93-62830FCADF82}" srcOrd="0" destOrd="0" presId="urn:microsoft.com/office/officeart/2005/8/layout/hList1"/>
    <dgm:cxn modelId="{456FE4E4-E84E-4D87-B09C-0FA0BE4F78BF}" srcId="{AF26FFC6-CEAC-47FA-B006-0C640CA6A77B}" destId="{98D1CCC3-34D8-4C25-BF63-B39F6E197F4B}" srcOrd="4" destOrd="0" parTransId="{9795977D-38BB-4250-947E-928B9F18C546}" sibTransId="{984CC0FE-49A7-482C-948B-A1D3905A1070}"/>
    <dgm:cxn modelId="{8F2412ED-BD7A-4FB8-800D-FC8F5C7BF213}" type="presOf" srcId="{92602EBA-629B-43BD-AE89-6434F51255DD}" destId="{B5A67FB5-37AE-46CE-96BA-56E38C47D7D5}" srcOrd="0" destOrd="0" presId="urn:microsoft.com/office/officeart/2005/8/layout/hList1"/>
    <dgm:cxn modelId="{1B0B3BEE-993B-4452-BD04-A6387C8806F8}" srcId="{AF26FFC6-CEAC-47FA-B006-0C640CA6A77B}" destId="{E65352D7-A8E4-4CCA-B583-75631A4775E0}" srcOrd="1" destOrd="0" parTransId="{7F3CBF2A-EA98-436C-A08B-89EE05B4464C}" sibTransId="{BE5A7F80-2EAF-4FEE-98DB-002ED73F64A0}"/>
    <dgm:cxn modelId="{867EE8FB-69B2-4E7D-8283-FF6F41534D34}" srcId="{C7869B62-629F-4538-B392-5BBEF22B868D}" destId="{AF26FFC6-CEAC-47FA-B006-0C640CA6A77B}" srcOrd="0" destOrd="0" parTransId="{A25D35E5-D5D3-4FD3-B4A8-BE2FF7A70372}" sibTransId="{61472551-2D91-4390-828B-06A044E6F103}"/>
    <dgm:cxn modelId="{71821C06-A74A-4FD0-85F6-35A6C4D49F29}" type="presParOf" srcId="{86F7FB31-609A-42CC-A98C-DDCBC6C528F3}" destId="{7C528AAB-DF21-4449-AB5D-7FF1C45B0827}" srcOrd="0" destOrd="0" presId="urn:microsoft.com/office/officeart/2005/8/layout/hList1"/>
    <dgm:cxn modelId="{617AC020-02E9-4758-BD3A-8A01B8B82ED1}" type="presParOf" srcId="{7C528AAB-DF21-4449-AB5D-7FF1C45B0827}" destId="{2BF06E1D-9D46-43F2-8729-C4E6B319ADAB}" srcOrd="0" destOrd="0" presId="urn:microsoft.com/office/officeart/2005/8/layout/hList1"/>
    <dgm:cxn modelId="{AA2C99FE-4EF5-4E34-8076-08CE52D5841A}" type="presParOf" srcId="{7C528AAB-DF21-4449-AB5D-7FF1C45B0827}" destId="{E992C621-4D2D-46A3-9245-EA05CE5CA335}" srcOrd="1" destOrd="0" presId="urn:microsoft.com/office/officeart/2005/8/layout/hList1"/>
    <dgm:cxn modelId="{E4CCFBEC-9347-4DDD-87B1-9FF6758CEB1E}" type="presParOf" srcId="{86F7FB31-609A-42CC-A98C-DDCBC6C528F3}" destId="{9413CD66-AA95-4931-8A41-4AADFFB3A6FF}" srcOrd="1" destOrd="0" presId="urn:microsoft.com/office/officeart/2005/8/layout/hList1"/>
    <dgm:cxn modelId="{0C4EEB4D-38A1-4400-92B8-71FCE249956E}" type="presParOf" srcId="{86F7FB31-609A-42CC-A98C-DDCBC6C528F3}" destId="{0AEFB32E-69BD-4241-9CF0-EE9D152E1F6F}" srcOrd="2" destOrd="0" presId="urn:microsoft.com/office/officeart/2005/8/layout/hList1"/>
    <dgm:cxn modelId="{E6D6551A-ED6A-4DFB-A9F1-A9FDDAC62F94}" type="presParOf" srcId="{0AEFB32E-69BD-4241-9CF0-EE9D152E1F6F}" destId="{B5A67FB5-37AE-46CE-96BA-56E38C47D7D5}" srcOrd="0" destOrd="0" presId="urn:microsoft.com/office/officeart/2005/8/layout/hList1"/>
    <dgm:cxn modelId="{856AAFF2-166A-4AEE-A6D1-67A23FBFC9CF}" type="presParOf" srcId="{0AEFB32E-69BD-4241-9CF0-EE9D152E1F6F}" destId="{41B2A5B5-0B5D-4436-BA93-62830FCADF8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47F3C-0095-4581-B712-BA02CC45B0DD}">
      <dsp:nvSpPr>
        <dsp:cNvPr id="0" name=""/>
        <dsp:cNvSpPr/>
      </dsp:nvSpPr>
      <dsp:spPr>
        <a:xfrm>
          <a:off x="168377" y="116426"/>
          <a:ext cx="3168915" cy="4032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l-GR" sz="1400" kern="1200" dirty="0"/>
            <a:t>ΠΕΡΙΕΧΟΜΕΝΟ</a:t>
          </a:r>
          <a:endParaRPr lang="en-GB" sz="1400" kern="1200" dirty="0"/>
        </a:p>
      </dsp:txBody>
      <dsp:txXfrm>
        <a:off x="168377" y="116426"/>
        <a:ext cx="3168915" cy="403200"/>
      </dsp:txXfrm>
    </dsp:sp>
    <dsp:sp modelId="{8E93D4FA-68DE-4CEA-AEE5-1FB89FFEE72F}">
      <dsp:nvSpPr>
        <dsp:cNvPr id="0" name=""/>
        <dsp:cNvSpPr/>
      </dsp:nvSpPr>
      <dsp:spPr>
        <a:xfrm>
          <a:off x="235" y="519626"/>
          <a:ext cx="3168915" cy="361242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kern="1200" dirty="0"/>
            <a:t>Ανταποκρίνεται στο θέμα ανάληψης</a:t>
          </a:r>
          <a:endParaRPr lang="en-GB" sz="1400" kern="1200" dirty="0"/>
        </a:p>
        <a:p>
          <a:pPr marL="114300" lvl="1" indent="-114300" algn="l" defTabSz="622300">
            <a:lnSpc>
              <a:spcPct val="90000"/>
            </a:lnSpc>
            <a:spcBef>
              <a:spcPct val="0"/>
            </a:spcBef>
            <a:spcAft>
              <a:spcPct val="15000"/>
            </a:spcAft>
            <a:buChar char="•"/>
          </a:pPr>
          <a:r>
            <a:rPr lang="el-GR" sz="1400" kern="1200" dirty="0"/>
            <a:t>Ανταποκρίνεται στο ακροατήριο</a:t>
          </a:r>
          <a:endParaRPr lang="en-GB" sz="1400" kern="1200" dirty="0"/>
        </a:p>
        <a:p>
          <a:pPr marL="114300" lvl="1" indent="-114300" algn="l" defTabSz="622300">
            <a:lnSpc>
              <a:spcPct val="90000"/>
            </a:lnSpc>
            <a:spcBef>
              <a:spcPct val="0"/>
            </a:spcBef>
            <a:spcAft>
              <a:spcPct val="15000"/>
            </a:spcAft>
            <a:buChar char="•"/>
          </a:pPr>
          <a:r>
            <a:rPr lang="el-GR" sz="1400" kern="1200" dirty="0"/>
            <a:t>Σαφής και λιτή διατύπωση περιεχομένου </a:t>
          </a:r>
          <a:endParaRPr lang="en-GB" sz="1400" kern="1200" dirty="0"/>
        </a:p>
        <a:p>
          <a:pPr marL="114300" lvl="1" indent="-114300" algn="l" defTabSz="622300">
            <a:lnSpc>
              <a:spcPct val="90000"/>
            </a:lnSpc>
            <a:spcBef>
              <a:spcPct val="0"/>
            </a:spcBef>
            <a:spcAft>
              <a:spcPct val="15000"/>
            </a:spcAft>
            <a:buChar char="•"/>
          </a:pPr>
          <a:r>
            <a:rPr lang="el-GR" sz="1400" kern="1200" dirty="0"/>
            <a:t>Αληθινά στοιχεία &amp; να στηρίζεται σε επιστημονικά και πραγματικά δεδομένα της βιβλιογραφίας</a:t>
          </a:r>
          <a:endParaRPr lang="en-GB" sz="1400" kern="1200" dirty="0"/>
        </a:p>
        <a:p>
          <a:pPr marL="114300" lvl="1" indent="-114300" algn="l" defTabSz="622300">
            <a:lnSpc>
              <a:spcPct val="90000"/>
            </a:lnSpc>
            <a:spcBef>
              <a:spcPct val="0"/>
            </a:spcBef>
            <a:spcAft>
              <a:spcPct val="15000"/>
            </a:spcAft>
            <a:buChar char="•"/>
          </a:pPr>
          <a:r>
            <a:rPr lang="el-GR" sz="1400" kern="1200" dirty="0"/>
            <a:t>Ειλικρινή αποτελέσματα /συμπεράσματα</a:t>
          </a:r>
          <a:endParaRPr lang="en-GB" sz="1400" kern="1200" dirty="0"/>
        </a:p>
        <a:p>
          <a:pPr marL="114300" lvl="1" indent="-114300" algn="l" defTabSz="622300">
            <a:lnSpc>
              <a:spcPct val="90000"/>
            </a:lnSpc>
            <a:spcBef>
              <a:spcPct val="0"/>
            </a:spcBef>
            <a:spcAft>
              <a:spcPct val="15000"/>
            </a:spcAft>
            <a:buChar char="•"/>
          </a:pPr>
          <a:endParaRPr lang="en-GB" sz="1400" kern="1200" dirty="0"/>
        </a:p>
        <a:p>
          <a:pPr marL="114300" lvl="1" indent="-114300" algn="l" defTabSz="622300">
            <a:lnSpc>
              <a:spcPct val="90000"/>
            </a:lnSpc>
            <a:spcBef>
              <a:spcPct val="0"/>
            </a:spcBef>
            <a:spcAft>
              <a:spcPct val="15000"/>
            </a:spcAft>
            <a:buChar char="•"/>
          </a:pPr>
          <a:r>
            <a:rPr lang="el-GR" sz="1400" kern="1200" dirty="0"/>
            <a:t>1η διαφάνεια: θέμα, ομιλητής, πλαίσιο</a:t>
          </a:r>
          <a:endParaRPr lang="en-GB" sz="1400" kern="1200" dirty="0"/>
        </a:p>
        <a:p>
          <a:pPr marL="114300" lvl="1" indent="-114300" algn="l" defTabSz="622300">
            <a:lnSpc>
              <a:spcPct val="90000"/>
            </a:lnSpc>
            <a:spcBef>
              <a:spcPct val="0"/>
            </a:spcBef>
            <a:spcAft>
              <a:spcPct val="15000"/>
            </a:spcAft>
            <a:buChar char="•"/>
          </a:pPr>
          <a:r>
            <a:rPr lang="el-GR" sz="1400" kern="1200" dirty="0"/>
            <a:t>2η διαφάνεια : περιεχόμενα</a:t>
          </a:r>
          <a:endParaRPr lang="en-GB" sz="1400" kern="1200" dirty="0"/>
        </a:p>
        <a:p>
          <a:pPr marL="114300" lvl="1" indent="-114300" algn="l" defTabSz="622300">
            <a:lnSpc>
              <a:spcPct val="90000"/>
            </a:lnSpc>
            <a:spcBef>
              <a:spcPct val="0"/>
            </a:spcBef>
            <a:spcAft>
              <a:spcPct val="15000"/>
            </a:spcAft>
            <a:buChar char="•"/>
          </a:pPr>
          <a:r>
            <a:rPr lang="el-GR" sz="1400" kern="1200" dirty="0"/>
            <a:t>Τελευταία διαφάνεια : ευχαριστίες, στοιχεία ομιλούντος</a:t>
          </a:r>
          <a:endParaRPr lang="en-GB" sz="1400" kern="1200" dirty="0"/>
        </a:p>
      </dsp:txBody>
      <dsp:txXfrm>
        <a:off x="235" y="519626"/>
        <a:ext cx="3168915" cy="3612420"/>
      </dsp:txXfrm>
    </dsp:sp>
    <dsp:sp modelId="{16E0AB17-EA1B-46AC-8033-91B9F5D06DCB}">
      <dsp:nvSpPr>
        <dsp:cNvPr id="0" name=""/>
        <dsp:cNvSpPr/>
      </dsp:nvSpPr>
      <dsp:spPr>
        <a:xfrm>
          <a:off x="3964580" y="116426"/>
          <a:ext cx="3168915" cy="4032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l-GR" sz="1400" kern="1200" dirty="0"/>
            <a:t>ΜΟΡΦΟΠΟΙΗΣΗ &amp; ΑΛΛΑ ΘΕΜΑΤΑ</a:t>
          </a:r>
          <a:endParaRPr lang="en-GB" sz="1400" kern="1200" dirty="0"/>
        </a:p>
      </dsp:txBody>
      <dsp:txXfrm>
        <a:off x="3964580" y="116426"/>
        <a:ext cx="3168915" cy="403200"/>
      </dsp:txXfrm>
    </dsp:sp>
    <dsp:sp modelId="{20A1B1BE-3FD3-4F1F-A166-385601DE28FD}">
      <dsp:nvSpPr>
        <dsp:cNvPr id="0" name=""/>
        <dsp:cNvSpPr/>
      </dsp:nvSpPr>
      <dsp:spPr>
        <a:xfrm>
          <a:off x="3612798" y="519626"/>
          <a:ext cx="3872478" cy="361242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kern="1200" dirty="0"/>
            <a:t>Ορθογραφία, ομοιομορφία (γραμματοσειρές, κλπ.)</a:t>
          </a:r>
          <a:endParaRPr lang="en-GB" sz="1400" kern="1200" dirty="0"/>
        </a:p>
        <a:p>
          <a:pPr marL="114300" lvl="1" indent="-114300" algn="l" defTabSz="622300">
            <a:lnSpc>
              <a:spcPct val="90000"/>
            </a:lnSpc>
            <a:spcBef>
              <a:spcPct val="0"/>
            </a:spcBef>
            <a:spcAft>
              <a:spcPct val="15000"/>
            </a:spcAft>
            <a:buChar char="•"/>
          </a:pPr>
          <a:r>
            <a:rPr lang="el-GR" sz="1400" kern="1200" dirty="0"/>
            <a:t>Όχι παραφορτωμένες διαφάνειες</a:t>
          </a:r>
          <a:endParaRPr lang="en-GB" sz="1400" kern="1200" dirty="0"/>
        </a:p>
        <a:p>
          <a:pPr marL="114300" lvl="1" indent="-114300" algn="l" defTabSz="622300">
            <a:lnSpc>
              <a:spcPct val="90000"/>
            </a:lnSpc>
            <a:spcBef>
              <a:spcPct val="0"/>
            </a:spcBef>
            <a:spcAft>
              <a:spcPct val="15000"/>
            </a:spcAft>
            <a:buChar char="•"/>
          </a:pPr>
          <a:r>
            <a:rPr lang="el-GR" sz="1400" kern="1200" dirty="0"/>
            <a:t>Ενδιαφέροντα χρώματα στις διαφάνειες </a:t>
          </a:r>
          <a:endParaRPr lang="en-GB" sz="1400" kern="1200" dirty="0"/>
        </a:p>
        <a:p>
          <a:pPr marL="114300" lvl="1" indent="-114300" algn="l" defTabSz="622300">
            <a:lnSpc>
              <a:spcPct val="90000"/>
            </a:lnSpc>
            <a:spcBef>
              <a:spcPct val="0"/>
            </a:spcBef>
            <a:spcAft>
              <a:spcPct val="15000"/>
            </a:spcAft>
            <a:buChar char="•"/>
          </a:pPr>
          <a:r>
            <a:rPr lang="el-GR" sz="1400" kern="1200" dirty="0"/>
            <a:t>Όχι υπερβολές σε εφέ, ήχους</a:t>
          </a:r>
          <a:endParaRPr lang="en-GB" sz="1400" kern="1200" dirty="0"/>
        </a:p>
        <a:p>
          <a:pPr marL="114300" lvl="1" indent="-114300" algn="l" defTabSz="622300">
            <a:lnSpc>
              <a:spcPct val="90000"/>
            </a:lnSpc>
            <a:spcBef>
              <a:spcPct val="0"/>
            </a:spcBef>
            <a:spcAft>
              <a:spcPct val="15000"/>
            </a:spcAft>
            <a:buChar char="•"/>
          </a:pPr>
          <a:r>
            <a:rPr lang="el-GR" sz="1400" kern="1200" dirty="0"/>
            <a:t>Υπολογίζω 1’ για κάθε διαφάνεια (π.χ. 6’-6΄διαφ.)</a:t>
          </a:r>
          <a:endParaRPr lang="en-GB" sz="1400" kern="1200" dirty="0"/>
        </a:p>
        <a:p>
          <a:pPr marL="114300" lvl="1" indent="-114300" algn="l" defTabSz="622300">
            <a:lnSpc>
              <a:spcPct val="90000"/>
            </a:lnSpc>
            <a:spcBef>
              <a:spcPct val="0"/>
            </a:spcBef>
            <a:spcAft>
              <a:spcPct val="15000"/>
            </a:spcAft>
            <a:buChar char="•"/>
          </a:pPr>
          <a:r>
            <a:rPr lang="el-GR" sz="1400" kern="1200" dirty="0"/>
            <a:t>Καθαρή ομιλία, ρυθμός μέτριος, οπτική επαφή με κοινό</a:t>
          </a:r>
          <a:endParaRPr lang="en-GB" sz="1400" kern="1200" dirty="0"/>
        </a:p>
        <a:p>
          <a:pPr marL="114300" lvl="1" indent="-114300" algn="l" defTabSz="622300">
            <a:lnSpc>
              <a:spcPct val="90000"/>
            </a:lnSpc>
            <a:spcBef>
              <a:spcPct val="0"/>
            </a:spcBef>
            <a:spcAft>
              <a:spcPct val="15000"/>
            </a:spcAft>
            <a:buChar char="•"/>
          </a:pPr>
          <a:r>
            <a:rPr lang="el-GR" sz="1400" kern="1200" dirty="0"/>
            <a:t>ΔΕΝ κάνω ανάγνωση (μπορώ να συμβουλεύομαι τις σημειώσεις μου)</a:t>
          </a:r>
          <a:endParaRPr lang="en-GB" sz="1400" kern="1200" dirty="0"/>
        </a:p>
        <a:p>
          <a:pPr marL="114300" lvl="1" indent="-114300" algn="l" defTabSz="622300">
            <a:lnSpc>
              <a:spcPct val="90000"/>
            </a:lnSpc>
            <a:spcBef>
              <a:spcPct val="0"/>
            </a:spcBef>
            <a:spcAft>
              <a:spcPct val="15000"/>
            </a:spcAft>
            <a:buChar char="•"/>
          </a:pPr>
          <a:r>
            <a:rPr lang="el-GR" sz="1400" kern="1200" dirty="0"/>
            <a:t>ΜΥΣΤΙΚΟ ΕΠΙΤΥΧΙΑΣ: εξάσκηση, εξάσκηση, εξάσκηση, ….</a:t>
          </a:r>
          <a:endParaRPr lang="en-GB" sz="1400" kern="1200" dirty="0"/>
        </a:p>
        <a:p>
          <a:pPr marL="114300" lvl="1" indent="-114300" algn="l" defTabSz="622300">
            <a:lnSpc>
              <a:spcPct val="90000"/>
            </a:lnSpc>
            <a:spcBef>
              <a:spcPct val="0"/>
            </a:spcBef>
            <a:spcAft>
              <a:spcPct val="15000"/>
            </a:spcAft>
            <a:buChar char="•"/>
          </a:pPr>
          <a:endParaRPr lang="en-GB" sz="1400" kern="1200" dirty="0"/>
        </a:p>
      </dsp:txBody>
      <dsp:txXfrm>
        <a:off x="3612798" y="519626"/>
        <a:ext cx="3872478" cy="3612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CC44E-3777-48C3-B58D-A4A18BBA52FC}">
      <dsp:nvSpPr>
        <dsp:cNvPr id="0" name=""/>
        <dsp:cNvSpPr/>
      </dsp:nvSpPr>
      <dsp:spPr>
        <a:xfrm>
          <a:off x="70929" y="-831418"/>
          <a:ext cx="3494984" cy="5634761"/>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20320" rIns="35560" bIns="20320" numCol="1" spcCol="1270" anchor="ctr" anchorCtr="0">
          <a:noAutofit/>
        </a:bodyPr>
        <a:lstStyle/>
        <a:p>
          <a:pPr marL="0" lvl="0" indent="0" algn="ctr" defTabSz="222250">
            <a:lnSpc>
              <a:spcPct val="90000"/>
            </a:lnSpc>
            <a:spcBef>
              <a:spcPct val="0"/>
            </a:spcBef>
            <a:spcAft>
              <a:spcPct val="35000"/>
            </a:spcAft>
            <a:buNone/>
          </a:pPr>
          <a:r>
            <a:rPr lang="en-US" sz="500" kern="1200" dirty="0"/>
            <a:t>Using Secondary Data</a:t>
          </a:r>
          <a:endParaRPr lang="en-GB" sz="500" kern="1200" dirty="0"/>
        </a:p>
      </dsp:txBody>
      <dsp:txXfrm>
        <a:off x="70929" y="-831418"/>
        <a:ext cx="3494984" cy="5634761"/>
      </dsp:txXfrm>
    </dsp:sp>
    <dsp:sp modelId="{A349688C-3F34-4EA1-81D3-15255E99BC70}">
      <dsp:nvSpPr>
        <dsp:cNvPr id="0" name=""/>
        <dsp:cNvSpPr/>
      </dsp:nvSpPr>
      <dsp:spPr>
        <a:xfrm>
          <a:off x="3931" y="-440486"/>
          <a:ext cx="3494984" cy="3971925"/>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i="1" kern="1200" dirty="0"/>
            <a:t>Secondary data </a:t>
          </a:r>
          <a:r>
            <a:rPr lang="en-US" sz="2000" kern="1200" dirty="0"/>
            <a:t>is data collected by someone other than the user. In order to support your thesis, you need to present some secondary data that can be collected from :</a:t>
          </a:r>
          <a:endParaRPr lang="en-GB" sz="2000" kern="1200" dirty="0"/>
        </a:p>
        <a:p>
          <a:pPr marL="228600" lvl="1" indent="-228600" algn="l" defTabSz="889000">
            <a:lnSpc>
              <a:spcPct val="90000"/>
            </a:lnSpc>
            <a:spcBef>
              <a:spcPct val="0"/>
            </a:spcBef>
            <a:spcAft>
              <a:spcPct val="15000"/>
            </a:spcAft>
            <a:buChar char="•"/>
          </a:pPr>
          <a:r>
            <a:rPr lang="en-GB" sz="2000" kern="1200" dirty="0"/>
            <a:t>Journal papers</a:t>
          </a:r>
        </a:p>
        <a:p>
          <a:pPr marL="228600" lvl="1" indent="-228600" algn="l" defTabSz="889000">
            <a:lnSpc>
              <a:spcPct val="90000"/>
            </a:lnSpc>
            <a:spcBef>
              <a:spcPct val="0"/>
            </a:spcBef>
            <a:spcAft>
              <a:spcPct val="15000"/>
            </a:spcAft>
            <a:buChar char="•"/>
          </a:pPr>
          <a:r>
            <a:rPr lang="en-GB" sz="2000" kern="1200" dirty="0"/>
            <a:t>Books and Textbooks </a:t>
          </a:r>
        </a:p>
        <a:p>
          <a:pPr marL="228600" lvl="1" indent="-228600" algn="l" defTabSz="889000">
            <a:lnSpc>
              <a:spcPct val="90000"/>
            </a:lnSpc>
            <a:spcBef>
              <a:spcPct val="0"/>
            </a:spcBef>
            <a:spcAft>
              <a:spcPct val="15000"/>
            </a:spcAft>
            <a:buChar char="•"/>
          </a:pPr>
          <a:r>
            <a:rPr lang="en-GB" sz="2000" kern="1200" dirty="0"/>
            <a:t>Lecture notes, Conference papers</a:t>
          </a:r>
        </a:p>
        <a:p>
          <a:pPr marL="228600" lvl="1" indent="-228600" algn="l" defTabSz="889000">
            <a:lnSpc>
              <a:spcPct val="90000"/>
            </a:lnSpc>
            <a:spcBef>
              <a:spcPct val="0"/>
            </a:spcBef>
            <a:spcAft>
              <a:spcPct val="15000"/>
            </a:spcAft>
            <a:buChar char="•"/>
          </a:pPr>
          <a:r>
            <a:rPr lang="en-GB" sz="2000" kern="1200" dirty="0"/>
            <a:t>Newspapers , Internet</a:t>
          </a:r>
        </a:p>
        <a:p>
          <a:pPr marL="228600" lvl="1" indent="-228600" algn="l" defTabSz="889000">
            <a:lnSpc>
              <a:spcPct val="90000"/>
            </a:lnSpc>
            <a:spcBef>
              <a:spcPct val="0"/>
            </a:spcBef>
            <a:spcAft>
              <a:spcPct val="15000"/>
            </a:spcAft>
            <a:buChar char="•"/>
          </a:pPr>
          <a:r>
            <a:rPr lang="en-US" sz="2000" kern="1200" dirty="0"/>
            <a:t>Company’s annual reports and internal records</a:t>
          </a:r>
          <a:endParaRPr lang="en-GB" sz="2000" kern="1200" dirty="0"/>
        </a:p>
        <a:p>
          <a:pPr marL="228600" lvl="1" indent="-228600" algn="l" defTabSz="889000">
            <a:lnSpc>
              <a:spcPct val="90000"/>
            </a:lnSpc>
            <a:spcBef>
              <a:spcPct val="0"/>
            </a:spcBef>
            <a:spcAft>
              <a:spcPct val="15000"/>
            </a:spcAft>
            <a:buChar char="•"/>
          </a:pPr>
          <a:r>
            <a:rPr lang="en-GB" sz="2000" kern="1200" dirty="0"/>
            <a:t>Published statistics, Government reports</a:t>
          </a:r>
        </a:p>
      </dsp:txBody>
      <dsp:txXfrm>
        <a:off x="3931" y="-440486"/>
        <a:ext cx="3494984" cy="3971925"/>
      </dsp:txXfrm>
    </dsp:sp>
    <dsp:sp modelId="{2174C39D-745E-435A-A674-D8E2B2F66DF9}">
      <dsp:nvSpPr>
        <dsp:cNvPr id="0" name=""/>
        <dsp:cNvSpPr/>
      </dsp:nvSpPr>
      <dsp:spPr>
        <a:xfrm>
          <a:off x="3991665" y="-1136596"/>
          <a:ext cx="3494984" cy="6245118"/>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20320" rIns="35560" bIns="20320" numCol="1" spcCol="1270" anchor="ctr" anchorCtr="0">
          <a:noAutofit/>
        </a:bodyPr>
        <a:lstStyle/>
        <a:p>
          <a:pPr marL="0" lvl="0" indent="0" algn="ctr" defTabSz="222250">
            <a:lnSpc>
              <a:spcPct val="90000"/>
            </a:lnSpc>
            <a:spcBef>
              <a:spcPct val="0"/>
            </a:spcBef>
            <a:spcAft>
              <a:spcPct val="35000"/>
            </a:spcAft>
            <a:buNone/>
          </a:pPr>
          <a:r>
            <a:rPr lang="en-US" sz="500" kern="1200" dirty="0"/>
            <a:t>Plagiarism</a:t>
          </a:r>
          <a:r>
            <a:rPr lang="el-GR" sz="500" kern="1200" dirty="0"/>
            <a:t>-Λογοκλοπή</a:t>
          </a:r>
          <a:endParaRPr lang="en-GB" sz="500" kern="1200" dirty="0"/>
        </a:p>
      </dsp:txBody>
      <dsp:txXfrm>
        <a:off x="3991665" y="-1136596"/>
        <a:ext cx="3494984" cy="6245118"/>
      </dsp:txXfrm>
    </dsp:sp>
    <dsp:sp modelId="{0E140658-352A-4C62-B07E-7E9FEEF5C8A9}">
      <dsp:nvSpPr>
        <dsp:cNvPr id="0" name=""/>
        <dsp:cNvSpPr/>
      </dsp:nvSpPr>
      <dsp:spPr>
        <a:xfrm>
          <a:off x="3987734" y="-563432"/>
          <a:ext cx="3494984" cy="3971925"/>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n-US" sz="1800" b="1" i="1" kern="1200" dirty="0"/>
            <a:t>Plagiarism</a:t>
          </a:r>
          <a:r>
            <a:rPr lang="en-US" sz="1800" kern="1200" dirty="0"/>
            <a:t> is defined in dictionaries as the "wrongful</a:t>
          </a:r>
          <a:r>
            <a:rPr lang="el-GR" sz="1800" kern="1200" dirty="0"/>
            <a:t> </a:t>
          </a:r>
          <a:r>
            <a:rPr lang="en-US" sz="1800" kern="1200" dirty="0"/>
            <a:t>appropriation" "close imitation," of another author's "language, thoughts, ideas, or expressions," and the representation of them as one's own original work.</a:t>
          </a:r>
          <a:endParaRPr lang="en-GB" sz="1800" kern="1200" dirty="0"/>
        </a:p>
        <a:p>
          <a:pPr marL="171450" lvl="1" indent="-171450" algn="just" defTabSz="800100">
            <a:lnSpc>
              <a:spcPct val="90000"/>
            </a:lnSpc>
            <a:spcBef>
              <a:spcPct val="0"/>
            </a:spcBef>
            <a:spcAft>
              <a:spcPct val="15000"/>
            </a:spcAft>
            <a:buChar char="•"/>
          </a:pPr>
          <a:r>
            <a:rPr lang="en-US" sz="1800" kern="1200" dirty="0"/>
            <a:t>To avoid plagiarism you MUST document sources properly</a:t>
          </a:r>
          <a:r>
            <a:rPr lang="el-GR" sz="1800" kern="1200" dirty="0"/>
            <a:t> </a:t>
          </a:r>
          <a:r>
            <a:rPr lang="en-US" sz="1800" kern="1200" dirty="0"/>
            <a:t>using Footnotes, Endnotes, or Parenthetical References. You must write a Bibliography or References page and place it at the end of the research paper to list the sources used</a:t>
          </a:r>
          <a:r>
            <a:rPr lang="en-US" sz="2000" kern="1200" dirty="0"/>
            <a:t>.</a:t>
          </a:r>
          <a:endParaRPr lang="en-GB" sz="2000" kern="1200" dirty="0"/>
        </a:p>
      </dsp:txBody>
      <dsp:txXfrm>
        <a:off x="3987734" y="-563432"/>
        <a:ext cx="3494984" cy="39719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06E1D-9D46-43F2-8729-C4E6B319ADAB}">
      <dsp:nvSpPr>
        <dsp:cNvPr id="0" name=""/>
        <dsp:cNvSpPr/>
      </dsp:nvSpPr>
      <dsp:spPr>
        <a:xfrm>
          <a:off x="36" y="106955"/>
          <a:ext cx="3498400" cy="101394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Appearance of your document</a:t>
          </a:r>
          <a:endParaRPr lang="en-GB" sz="2800" kern="1200" dirty="0"/>
        </a:p>
      </dsp:txBody>
      <dsp:txXfrm>
        <a:off x="36" y="106955"/>
        <a:ext cx="3498400" cy="1013940"/>
      </dsp:txXfrm>
    </dsp:sp>
    <dsp:sp modelId="{E992C621-4D2D-46A3-9245-EA05CE5CA335}">
      <dsp:nvSpPr>
        <dsp:cNvPr id="0" name=""/>
        <dsp:cNvSpPr/>
      </dsp:nvSpPr>
      <dsp:spPr>
        <a:xfrm>
          <a:off x="36" y="1120895"/>
          <a:ext cx="3498400" cy="3668692"/>
        </a:xfrm>
        <a:prstGeom prst="rect">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Make sure you have used the appropriate format </a:t>
          </a:r>
          <a:endParaRPr lang="en-GB" sz="1800" kern="1200" dirty="0"/>
        </a:p>
        <a:p>
          <a:pPr marL="171450" lvl="1" indent="-171450" algn="l" defTabSz="800100">
            <a:lnSpc>
              <a:spcPct val="90000"/>
            </a:lnSpc>
            <a:spcBef>
              <a:spcPct val="0"/>
            </a:spcBef>
            <a:spcAft>
              <a:spcPct val="15000"/>
            </a:spcAft>
            <a:buChar char="•"/>
          </a:pPr>
          <a:r>
            <a:rPr lang="en-GB" sz="1800" kern="1200"/>
            <a:t>Use paragraphs</a:t>
          </a:r>
        </a:p>
        <a:p>
          <a:pPr marL="171450" lvl="1" indent="-171450" algn="l" defTabSz="800100">
            <a:lnSpc>
              <a:spcPct val="90000"/>
            </a:lnSpc>
            <a:spcBef>
              <a:spcPct val="0"/>
            </a:spcBef>
            <a:spcAft>
              <a:spcPct val="15000"/>
            </a:spcAft>
            <a:buChar char="•"/>
          </a:pPr>
          <a:r>
            <a:rPr lang="en-US" sz="1800" kern="1200"/>
            <a:t>Double space your text  or use no less than 1,5 line spacing (in academic writing)</a:t>
          </a:r>
          <a:endParaRPr lang="en-GB" sz="1800" kern="1200"/>
        </a:p>
        <a:p>
          <a:pPr marL="171450" lvl="1" indent="-171450" algn="l" defTabSz="800100">
            <a:lnSpc>
              <a:spcPct val="90000"/>
            </a:lnSpc>
            <a:spcBef>
              <a:spcPct val="0"/>
            </a:spcBef>
            <a:spcAft>
              <a:spcPct val="15000"/>
            </a:spcAft>
            <a:buChar char="•"/>
          </a:pPr>
          <a:r>
            <a:rPr lang="en-US" sz="1800" kern="1200"/>
            <a:t>Use standard 12 point fonts (“Arial” or “Times New Roman”)</a:t>
          </a:r>
          <a:endParaRPr lang="en-GB" sz="1800" kern="1200"/>
        </a:p>
        <a:p>
          <a:pPr marL="171450" lvl="1" indent="-171450" algn="l" defTabSz="800100">
            <a:lnSpc>
              <a:spcPct val="90000"/>
            </a:lnSpc>
            <a:spcBef>
              <a:spcPct val="0"/>
            </a:spcBef>
            <a:spcAft>
              <a:spcPct val="15000"/>
            </a:spcAft>
            <a:buChar char="•"/>
          </a:pPr>
          <a:r>
            <a:rPr lang="en-GB" sz="1800" kern="1200"/>
            <a:t>Leave standard margins</a:t>
          </a:r>
        </a:p>
        <a:p>
          <a:pPr marL="171450" lvl="1" indent="-171450" algn="l" defTabSz="800100">
            <a:lnSpc>
              <a:spcPct val="90000"/>
            </a:lnSpc>
            <a:spcBef>
              <a:spcPct val="0"/>
            </a:spcBef>
            <a:spcAft>
              <a:spcPct val="15000"/>
            </a:spcAft>
            <a:buChar char="•"/>
          </a:pPr>
          <a:r>
            <a:rPr lang="en-GB" sz="1800" kern="1200" dirty="0"/>
            <a:t>Align left or Justify</a:t>
          </a:r>
        </a:p>
      </dsp:txBody>
      <dsp:txXfrm>
        <a:off x="36" y="1120895"/>
        <a:ext cx="3498400" cy="3668692"/>
      </dsp:txXfrm>
    </dsp:sp>
    <dsp:sp modelId="{B5A67FB5-37AE-46CE-96BA-56E38C47D7D5}">
      <dsp:nvSpPr>
        <dsp:cNvPr id="0" name=""/>
        <dsp:cNvSpPr/>
      </dsp:nvSpPr>
      <dsp:spPr>
        <a:xfrm>
          <a:off x="3988213" y="106955"/>
          <a:ext cx="3498400" cy="101394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Harvard Referencing System</a:t>
          </a:r>
          <a:endParaRPr lang="en-GB" sz="2800" kern="1200" dirty="0"/>
        </a:p>
      </dsp:txBody>
      <dsp:txXfrm>
        <a:off x="3988213" y="106955"/>
        <a:ext cx="3498400" cy="1013940"/>
      </dsp:txXfrm>
    </dsp:sp>
    <dsp:sp modelId="{41B2A5B5-0B5D-4436-BA93-62830FCADF82}">
      <dsp:nvSpPr>
        <dsp:cNvPr id="0" name=""/>
        <dsp:cNvSpPr/>
      </dsp:nvSpPr>
      <dsp:spPr>
        <a:xfrm>
          <a:off x="3988213" y="1120895"/>
          <a:ext cx="3498400" cy="3668692"/>
        </a:xfrm>
        <a:prstGeom prst="rect">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a:t>One of the most widespread methods of parenthetical references is the Harvard referencing system. It is straightforward and clear.</a:t>
          </a:r>
          <a:endParaRPr lang="en-GB" sz="1800" kern="1200" dirty="0"/>
        </a:p>
        <a:p>
          <a:pPr marL="171450" lvl="1" indent="-171450" algn="just" defTabSz="800100">
            <a:lnSpc>
              <a:spcPct val="90000"/>
            </a:lnSpc>
            <a:spcBef>
              <a:spcPct val="0"/>
            </a:spcBef>
            <a:spcAft>
              <a:spcPct val="15000"/>
            </a:spcAft>
            <a:buChar char="•"/>
          </a:pPr>
          <a:endParaRPr lang="en-GB" sz="1800" kern="1200" dirty="0"/>
        </a:p>
        <a:p>
          <a:pPr marL="171450" lvl="1" indent="-171450" algn="just" defTabSz="800100">
            <a:lnSpc>
              <a:spcPct val="90000"/>
            </a:lnSpc>
            <a:spcBef>
              <a:spcPct val="0"/>
            </a:spcBef>
            <a:spcAft>
              <a:spcPct val="15000"/>
            </a:spcAft>
            <a:buChar char="•"/>
          </a:pPr>
          <a:r>
            <a:rPr lang="en-US" sz="1800" kern="1200" dirty="0"/>
            <a:t>References are briefly cited within the text (author and date of publication), and then given in full at the end of your work in a reference list and/or bibliography. </a:t>
          </a:r>
          <a:endParaRPr lang="en-GB" sz="1800" kern="1200" dirty="0"/>
        </a:p>
      </dsp:txBody>
      <dsp:txXfrm>
        <a:off x="3988213" y="1120895"/>
        <a:ext cx="3498400" cy="36686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11CE7E-DCCC-41A0-8A0A-FD91231C38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7B1BC16B-FAD7-4B8E-9EEB-37B4E7E080D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A00D65E-8A20-46B6-9DE7-383C27E30C81}" type="datetimeFigureOut">
              <a:rPr lang="en-GB"/>
              <a:pPr>
                <a:defRPr/>
              </a:pPr>
              <a:t>05/04/2024</a:t>
            </a:fld>
            <a:endParaRPr lang="en-GB"/>
          </a:p>
        </p:txBody>
      </p:sp>
      <p:sp>
        <p:nvSpPr>
          <p:cNvPr id="4" name="Slide Image Placeholder 3">
            <a:extLst>
              <a:ext uri="{FF2B5EF4-FFF2-40B4-BE49-F238E27FC236}">
                <a16:creationId xmlns:a16="http://schemas.microsoft.com/office/drawing/2014/main" id="{CF0A88FD-1E43-4EB8-82A0-B73BF652772F}"/>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26671F0B-0CD7-46BB-A042-D8BF44F0934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349174DF-2E13-4E42-BE82-8264C686165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BFC03DFC-7E4D-4A51-9277-3BEDAFCA40D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30AF53E9-BFEC-4946-AC49-A8C81B8562A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BF8F0A5-A65F-43E9-945E-72343A2FC1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714D0EFD-C126-4485-AA8F-2DF01E6CC9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9700" name="Slide Number Placeholder 3">
            <a:extLst>
              <a:ext uri="{FF2B5EF4-FFF2-40B4-BE49-F238E27FC236}">
                <a16:creationId xmlns:a16="http://schemas.microsoft.com/office/drawing/2014/main" id="{94590722-E0C3-4BC6-8CA7-2D75A5E4AA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0F62B3-51D9-4B17-B31A-3F2789A999DE}" type="slidenum">
              <a:rPr lang="en-GB" altLang="en-US" smtClean="0">
                <a:solidFill>
                  <a:srgbClr val="000000"/>
                </a:solidFill>
              </a:rPr>
              <a:pPr/>
              <a:t>1</a:t>
            </a:fld>
            <a:endParaRPr lang="en-GB"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BB9E113-EF69-4905-95B1-DCDC985D28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ADD28D7D-363A-4A46-B174-C38BE7E76E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33796" name="Slide Number Placeholder 3">
            <a:extLst>
              <a:ext uri="{FF2B5EF4-FFF2-40B4-BE49-F238E27FC236}">
                <a16:creationId xmlns:a16="http://schemas.microsoft.com/office/drawing/2014/main" id="{87009A3A-3BF7-4891-B622-6D160676C0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48A5B3-40E3-45DE-8CE2-42A2739D2AFC}" type="slidenum">
              <a:rPr lang="en-GB" altLang="en-US" smtClean="0"/>
              <a:pPr/>
              <a:t>4</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a:defRPr/>
            </a:pPr>
            <a:fld id="{30AF53E9-BFEC-4946-AC49-A8C81B8562A3}" type="slidenum">
              <a:rPr lang="en-GB" smtClean="0"/>
              <a:pPr>
                <a:defRPr/>
              </a:pPr>
              <a:t>41</a:t>
            </a:fld>
            <a:endParaRPr lang="en-GB"/>
          </a:p>
        </p:txBody>
      </p:sp>
    </p:spTree>
    <p:extLst>
      <p:ext uri="{BB962C8B-B14F-4D97-AF65-F5344CB8AC3E}">
        <p14:creationId xmlns:p14="http://schemas.microsoft.com/office/powerpoint/2010/main" val="2943935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A34203CB-0D97-41B8-8DAD-DFC1D06A6A86}"/>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1C1F96AB-D0FD-441A-8521-BCA7B969787A}"/>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FC7D816C-E6B7-4EE9-BE8B-B0C008246DDF}"/>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0C81A8B0-3970-4E62-8E02-BD98F14807A3}"/>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229B5D50-AE03-489C-A71C-0AA57BD60D46}"/>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66ACAD7E-248D-4A27-A440-A614E726983F}"/>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FD71FED4-31EE-41D6-A0B3-2DB273B25BF6}"/>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7F95B860-B473-43B9-9675-2F93352348F0}"/>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2" name="Rectangle 11">
            <a:extLst>
              <a:ext uri="{FF2B5EF4-FFF2-40B4-BE49-F238E27FC236}">
                <a16:creationId xmlns:a16="http://schemas.microsoft.com/office/drawing/2014/main" id="{222D3F1C-E41B-454F-83BC-779B2BF3E73B}"/>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7FCE93BC-BFE0-499A-A9AA-06C204677619}"/>
              </a:ext>
            </a:extLst>
          </p:cNvPr>
          <p:cNvSpPr>
            <a:spLocks noGrp="1"/>
          </p:cNvSpPr>
          <p:nvPr>
            <p:ph type="dt" sz="half" idx="10"/>
          </p:nvPr>
        </p:nvSpPr>
        <p:spPr bwMode="gray">
          <a:xfrm rot="5400000">
            <a:off x="7497763" y="1828800"/>
            <a:ext cx="990600" cy="228600"/>
          </a:xfrm>
        </p:spPr>
        <p:txBody>
          <a:bodyPr anchor="t"/>
          <a:lstStyle>
            <a:lvl1pPr algn="l">
              <a:defRPr b="0" i="0">
                <a:solidFill>
                  <a:schemeClr val="bg1">
                    <a:alpha val="60000"/>
                  </a:schemeClr>
                </a:solidFill>
              </a:defRPr>
            </a:lvl1pPr>
          </a:lstStyle>
          <a:p>
            <a:pPr>
              <a:defRPr/>
            </a:pPr>
            <a:endParaRPr lang="en-US" altLang="en-US"/>
          </a:p>
        </p:txBody>
      </p:sp>
      <p:sp>
        <p:nvSpPr>
          <p:cNvPr id="14" name="Footer Placeholder 4">
            <a:extLst>
              <a:ext uri="{FF2B5EF4-FFF2-40B4-BE49-F238E27FC236}">
                <a16:creationId xmlns:a16="http://schemas.microsoft.com/office/drawing/2014/main" id="{3C1717C5-ED2E-4BD2-BAA7-F0176F9E2565}"/>
              </a:ext>
            </a:extLst>
          </p:cNvPr>
          <p:cNvSpPr>
            <a:spLocks noGrp="1"/>
          </p:cNvSpPr>
          <p:nvPr>
            <p:ph type="ftr" sz="quarter" idx="11"/>
          </p:nvPr>
        </p:nvSpPr>
        <p:spPr bwMode="gray">
          <a:xfrm rot="5400000">
            <a:off x="6236494" y="3264694"/>
            <a:ext cx="3859212" cy="228600"/>
          </a:xfrm>
        </p:spPr>
        <p:txBody>
          <a:bodyPr/>
          <a:lstStyle>
            <a:lvl1pPr>
              <a:defRPr b="0" i="0">
                <a:solidFill>
                  <a:schemeClr val="bg1">
                    <a:alpha val="60000"/>
                  </a:schemeClr>
                </a:solidFill>
              </a:defRPr>
            </a:lvl1pPr>
          </a:lstStyle>
          <a:p>
            <a:pPr>
              <a:defRPr/>
            </a:pPr>
            <a:r>
              <a:rPr lang="el-GR" altLang="en-US"/>
              <a:t>Ενότητα 1</a:t>
            </a:r>
            <a:endParaRPr lang="en-US" altLang="en-US"/>
          </a:p>
        </p:txBody>
      </p:sp>
      <p:sp>
        <p:nvSpPr>
          <p:cNvPr id="15" name="Slide Number Placeholder 5">
            <a:extLst>
              <a:ext uri="{FF2B5EF4-FFF2-40B4-BE49-F238E27FC236}">
                <a16:creationId xmlns:a16="http://schemas.microsoft.com/office/drawing/2014/main" id="{B3DCDA96-0624-4E06-81CE-32962879FD61}"/>
              </a:ext>
            </a:extLst>
          </p:cNvPr>
          <p:cNvSpPr>
            <a:spLocks noGrp="1"/>
          </p:cNvSpPr>
          <p:nvPr>
            <p:ph type="sldNum" sz="quarter" idx="12"/>
          </p:nvPr>
        </p:nvSpPr>
        <p:spPr/>
        <p:txBody>
          <a:bodyPr/>
          <a:lstStyle>
            <a:lvl1pPr algn="ctr">
              <a:defRPr sz="2800"/>
            </a:lvl1pPr>
          </a:lstStyle>
          <a:p>
            <a:pPr>
              <a:defRPr/>
            </a:pPr>
            <a:fld id="{EEDDD5C4-941C-492B-B14E-4E822084E803}" type="slidenum">
              <a:rPr lang="en-US" altLang="en-US"/>
              <a:pPr>
                <a:defRPr/>
              </a:pPr>
              <a:t>‹#›</a:t>
            </a:fld>
            <a:endParaRPr lang="en-US" altLang="en-US"/>
          </a:p>
        </p:txBody>
      </p:sp>
    </p:spTree>
    <p:extLst>
      <p:ext uri="{BB962C8B-B14F-4D97-AF65-F5344CB8AC3E}">
        <p14:creationId xmlns:p14="http://schemas.microsoft.com/office/powerpoint/2010/main" val="2314231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8FBAA8CB-B131-4EFE-B5D0-336B4756007A}"/>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446A0203-4A8C-411D-A802-66FD75D1F800}"/>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A1920BE9-BBA6-42D3-B53A-52904EC8AC38}"/>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FD36775A-227A-4D00-BED3-68C04E2959D6}"/>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AFD525CD-B5CB-4966-9D89-1921BB4DE87E}"/>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03E0F43A-E825-480C-A496-CE1E4C6D4EDF}"/>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74BA83A9-1BDA-443A-A9B5-BC4B7289C2DB}"/>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E66500D3-561D-448A-84B9-E704A226AC24}"/>
                </a:ext>
              </a:extLst>
            </p:cNvPr>
            <p:cNvSpPr>
              <a:spLocks/>
            </p:cNvSpPr>
            <p:nvPr/>
          </p:nvSpPr>
          <p:spPr bwMode="gray">
            <a:xfrm rot="10204164">
              <a:off x="426788" y="4564241"/>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3" name="Rectangle 12">
              <a:extLst>
                <a:ext uri="{FF2B5EF4-FFF2-40B4-BE49-F238E27FC236}">
                  <a16:creationId xmlns:a16="http://schemas.microsoft.com/office/drawing/2014/main" id="{342D799B-7E81-4102-B007-D22DBD473188}"/>
                </a:ext>
              </a:extLst>
            </p:cNvPr>
            <p:cNvSpPr/>
            <p:nvPr/>
          </p:nvSpPr>
          <p:spPr>
            <a:xfrm>
              <a:off x="422275" y="401616"/>
              <a:ext cx="8326438" cy="3141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a:extLst>
                <a:ext uri="{FF2B5EF4-FFF2-40B4-BE49-F238E27FC236}">
                  <a16:creationId xmlns:a16="http://schemas.microsoft.com/office/drawing/2014/main" id="{FBC4D424-1B1D-4CCC-888D-D0E96FB12ED5}"/>
                </a:ext>
              </a:extLst>
            </p:cNvPr>
            <p:cNvSpPr>
              <a:spLocks/>
            </p:cNvSpPr>
            <p:nvPr/>
          </p:nvSpPr>
          <p:spPr bwMode="gray">
            <a:xfrm rot="10800000">
              <a:off x="485023" y="2670079"/>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 name="Freeform 5">
              <a:extLst>
                <a:ext uri="{FF2B5EF4-FFF2-40B4-BE49-F238E27FC236}">
                  <a16:creationId xmlns:a16="http://schemas.microsoft.com/office/drawing/2014/main" id="{5E6AB76F-6C66-4D98-A5BE-A75839CE0575}"/>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6" name="Rectangle 15">
            <a:extLst>
              <a:ext uri="{FF2B5EF4-FFF2-40B4-BE49-F238E27FC236}">
                <a16:creationId xmlns:a16="http://schemas.microsoft.com/office/drawing/2014/main" id="{96AC7E1C-8FCB-4D72-9F2C-511FBB40CCAA}"/>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a:extLst>
              <a:ext uri="{FF2B5EF4-FFF2-40B4-BE49-F238E27FC236}">
                <a16:creationId xmlns:a16="http://schemas.microsoft.com/office/drawing/2014/main" id="{1F1AC0AE-DC5E-4A3F-BDD5-41C42C39936B}"/>
              </a:ext>
            </a:extLst>
          </p:cNvPr>
          <p:cNvSpPr>
            <a:spLocks noGrp="1"/>
          </p:cNvSpPr>
          <p:nvPr>
            <p:ph type="dt" sz="half" idx="10"/>
          </p:nvPr>
        </p:nvSpPr>
        <p:spPr/>
        <p:txBody>
          <a:bodyPr/>
          <a:lstStyle>
            <a:lvl1pPr>
              <a:defRPr/>
            </a:lvl1pPr>
          </a:lstStyle>
          <a:p>
            <a:pPr>
              <a:defRPr/>
            </a:pPr>
            <a:endParaRPr lang="en-US" altLang="en-US"/>
          </a:p>
        </p:txBody>
      </p:sp>
      <p:sp>
        <p:nvSpPr>
          <p:cNvPr id="18" name="Footer Placeholder 5">
            <a:extLst>
              <a:ext uri="{FF2B5EF4-FFF2-40B4-BE49-F238E27FC236}">
                <a16:creationId xmlns:a16="http://schemas.microsoft.com/office/drawing/2014/main" id="{5D6D775B-B35B-49C4-9E2A-5830F9AF474B}"/>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19" name="Slide Number Placeholder 6">
            <a:extLst>
              <a:ext uri="{FF2B5EF4-FFF2-40B4-BE49-F238E27FC236}">
                <a16:creationId xmlns:a16="http://schemas.microsoft.com/office/drawing/2014/main" id="{0F5E867C-F225-43B6-ABFC-985AE3DABDD6}"/>
              </a:ext>
            </a:extLst>
          </p:cNvPr>
          <p:cNvSpPr>
            <a:spLocks noGrp="1"/>
          </p:cNvSpPr>
          <p:nvPr>
            <p:ph type="sldNum" sz="quarter" idx="12"/>
          </p:nvPr>
        </p:nvSpPr>
        <p:spPr/>
        <p:txBody>
          <a:bodyPr/>
          <a:lstStyle>
            <a:lvl1pPr algn="ctr">
              <a:defRPr sz="2800"/>
            </a:lvl1pPr>
          </a:lstStyle>
          <a:p>
            <a:pPr>
              <a:defRPr/>
            </a:pPr>
            <a:fld id="{CC2C9475-5F0C-4CFB-9D31-B543515E5E9C}" type="slidenum">
              <a:rPr lang="en-US" altLang="en-US"/>
              <a:pPr>
                <a:defRPr/>
              </a:pPr>
              <a:t>‹#›</a:t>
            </a:fld>
            <a:endParaRPr lang="en-US" altLang="en-US"/>
          </a:p>
        </p:txBody>
      </p:sp>
    </p:spTree>
    <p:extLst>
      <p:ext uri="{BB962C8B-B14F-4D97-AF65-F5344CB8AC3E}">
        <p14:creationId xmlns:p14="http://schemas.microsoft.com/office/powerpoint/2010/main" val="119947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032C945F-7180-4C30-9942-13CD5944B834}"/>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A14DA4E3-6F89-4F8B-9E4B-929467F4B795}"/>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B5AAC8FF-FDAB-4140-A123-F37974C99ED2}"/>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4BF09654-2B12-43A3-BDA9-59434F0D6FF8}"/>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48B134ED-C01D-4C36-AD82-10D4513D17EA}"/>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41D7FBAF-09F9-47E0-AE36-FB22581F1E88}"/>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16A7B5B0-D848-483A-97B6-EB6C8167CC2D}"/>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38FA55C2-1D1D-4A0A-82FD-F5D073F33BFB}"/>
                </a:ext>
              </a:extLst>
            </p:cNvPr>
            <p:cNvSpPr>
              <a:spLocks/>
            </p:cNvSpPr>
            <p:nvPr/>
          </p:nvSpPr>
          <p:spPr bwMode="gray">
            <a:xfrm rot="-589932">
              <a:off x="6359946" y="2780895"/>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 name="Rectangle 11">
              <a:extLst>
                <a:ext uri="{FF2B5EF4-FFF2-40B4-BE49-F238E27FC236}">
                  <a16:creationId xmlns:a16="http://schemas.microsoft.com/office/drawing/2014/main" id="{B84BFC14-EA5C-4CB2-811D-1216C06A4275}"/>
                </a:ext>
              </a:extLst>
            </p:cNvPr>
            <p:cNvSpPr/>
            <p:nvPr/>
          </p:nvSpPr>
          <p:spPr>
            <a:xfrm>
              <a:off x="485775" y="4343161"/>
              <a:ext cx="8181975" cy="211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a:extLst>
                <a:ext uri="{FF2B5EF4-FFF2-40B4-BE49-F238E27FC236}">
                  <a16:creationId xmlns:a16="http://schemas.microsoft.com/office/drawing/2014/main" id="{F7234B28-2AA6-4165-98AA-CDE87ED6DAA7}"/>
                </a:ext>
              </a:extLst>
            </p:cNvPr>
            <p:cNvSpPr>
              <a:spLocks/>
            </p:cNvSpPr>
            <p:nvPr/>
          </p:nvSpPr>
          <p:spPr bwMode="gray">
            <a:xfrm>
              <a:off x="485023" y="2854646"/>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 name="Freeform 5">
              <a:extLst>
                <a:ext uri="{FF2B5EF4-FFF2-40B4-BE49-F238E27FC236}">
                  <a16:creationId xmlns:a16="http://schemas.microsoft.com/office/drawing/2014/main" id="{D13E28A4-D20D-4E9A-939E-499B59573299}"/>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6" name="Rectangle 15">
            <a:extLst>
              <a:ext uri="{FF2B5EF4-FFF2-40B4-BE49-F238E27FC236}">
                <a16:creationId xmlns:a16="http://schemas.microsoft.com/office/drawing/2014/main" id="{F90295E0-2853-4D04-A368-D2AA31DCEF4D}"/>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a:extLst>
              <a:ext uri="{FF2B5EF4-FFF2-40B4-BE49-F238E27FC236}">
                <a16:creationId xmlns:a16="http://schemas.microsoft.com/office/drawing/2014/main" id="{876DE777-FBDA-4E8A-BAE7-7375DE7839FF}"/>
              </a:ext>
            </a:extLst>
          </p:cNvPr>
          <p:cNvSpPr>
            <a:spLocks noGrp="1"/>
          </p:cNvSpPr>
          <p:nvPr>
            <p:ph type="dt" sz="half" idx="10"/>
          </p:nvPr>
        </p:nvSpPr>
        <p:spPr/>
        <p:txBody>
          <a:bodyPr/>
          <a:lstStyle>
            <a:lvl1pPr>
              <a:defRPr/>
            </a:lvl1pPr>
          </a:lstStyle>
          <a:p>
            <a:pPr>
              <a:defRPr/>
            </a:pPr>
            <a:endParaRPr lang="en-US" altLang="en-US"/>
          </a:p>
        </p:txBody>
      </p:sp>
      <p:sp>
        <p:nvSpPr>
          <p:cNvPr id="18" name="Footer Placeholder 4">
            <a:extLst>
              <a:ext uri="{FF2B5EF4-FFF2-40B4-BE49-F238E27FC236}">
                <a16:creationId xmlns:a16="http://schemas.microsoft.com/office/drawing/2014/main" id="{6197A86D-1632-412A-88DF-582FA548E5A9}"/>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19" name="Slide Number Placeholder 5">
            <a:extLst>
              <a:ext uri="{FF2B5EF4-FFF2-40B4-BE49-F238E27FC236}">
                <a16:creationId xmlns:a16="http://schemas.microsoft.com/office/drawing/2014/main" id="{4C92DF3A-ED5D-439C-ABC9-D2B69CB1C22C}"/>
              </a:ext>
            </a:extLst>
          </p:cNvPr>
          <p:cNvSpPr>
            <a:spLocks noGrp="1"/>
          </p:cNvSpPr>
          <p:nvPr>
            <p:ph type="sldNum" sz="quarter" idx="12"/>
          </p:nvPr>
        </p:nvSpPr>
        <p:spPr/>
        <p:txBody>
          <a:bodyPr/>
          <a:lstStyle>
            <a:lvl1pPr algn="ctr">
              <a:defRPr sz="2800"/>
            </a:lvl1pPr>
          </a:lstStyle>
          <a:p>
            <a:pPr>
              <a:defRPr/>
            </a:pPr>
            <a:fld id="{04D915C6-7C40-4B8F-A81C-83A4AB6E7588}" type="slidenum">
              <a:rPr lang="en-US" altLang="en-US"/>
              <a:pPr>
                <a:defRPr/>
              </a:pPr>
              <a:t>‹#›</a:t>
            </a:fld>
            <a:endParaRPr lang="en-US" altLang="en-US"/>
          </a:p>
        </p:txBody>
      </p:sp>
    </p:spTree>
    <p:extLst>
      <p:ext uri="{BB962C8B-B14F-4D97-AF65-F5344CB8AC3E}">
        <p14:creationId xmlns:p14="http://schemas.microsoft.com/office/powerpoint/2010/main" val="1778588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11E207C5-A5D0-419F-BE21-CC88451491AB}"/>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82D6A971-25A9-453D-8CC9-78D58893BCFD}"/>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A5020103-634F-4E9B-967A-148EE9E7186C}"/>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A8D4FD33-E5F5-4CC6-8C34-60A6A8EB1B4E}"/>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CC893646-45DC-4E64-93E9-0C20A4E2F385}"/>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84B9A8EB-CEC6-4838-B2E7-1B316805F1D1}"/>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2B8A811E-3DE5-4FFA-9D9D-8D40FB947BE1}"/>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E21F36E4-53FC-4CB1-B190-66BE46A5C67F}"/>
                </a:ext>
              </a:extLst>
            </p:cNvPr>
            <p:cNvSpPr>
              <a:spLocks/>
            </p:cNvSpPr>
            <p:nvPr/>
          </p:nvSpPr>
          <p:spPr bwMode="gray">
            <a:xfrm rot="-589932">
              <a:off x="6359946" y="4309201"/>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3" name="Freeform 34">
              <a:extLst>
                <a:ext uri="{FF2B5EF4-FFF2-40B4-BE49-F238E27FC236}">
                  <a16:creationId xmlns:a16="http://schemas.microsoft.com/office/drawing/2014/main" id="{A937449F-9798-420A-AA99-DBEC12B37003}"/>
                </a:ext>
              </a:extLst>
            </p:cNvPr>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4" name="Freeform 5">
              <a:extLst>
                <a:ext uri="{FF2B5EF4-FFF2-40B4-BE49-F238E27FC236}">
                  <a16:creationId xmlns:a16="http://schemas.microsoft.com/office/drawing/2014/main" id="{260841C8-5B2A-466A-B343-55F5233EBABE}"/>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5" name="TextBox 36">
            <a:extLst>
              <a:ext uri="{FF2B5EF4-FFF2-40B4-BE49-F238E27FC236}">
                <a16:creationId xmlns:a16="http://schemas.microsoft.com/office/drawing/2014/main" id="{293C77E9-8B5C-48E5-99B0-4E219DD9D302}"/>
              </a:ext>
            </a:extLst>
          </p:cNvPr>
          <p:cNvSpPr txBox="1">
            <a:spLocks noChangeArrowheads="1"/>
          </p:cNvSpPr>
          <p:nvPr/>
        </p:nvSpPr>
        <p:spPr bwMode="gray">
          <a:xfrm>
            <a:off x="647700" y="652463"/>
            <a:ext cx="6016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8000">
                <a:solidFill>
                  <a:srgbClr val="EF53A5"/>
                </a:solidFill>
                <a:cs typeface="Arial" panose="020B0604020202020204" pitchFamily="34" charset="0"/>
              </a:rPr>
              <a:t>“</a:t>
            </a:r>
          </a:p>
        </p:txBody>
      </p:sp>
      <p:sp>
        <p:nvSpPr>
          <p:cNvPr id="18" name="TextBox 37">
            <a:extLst>
              <a:ext uri="{FF2B5EF4-FFF2-40B4-BE49-F238E27FC236}">
                <a16:creationId xmlns:a16="http://schemas.microsoft.com/office/drawing/2014/main" id="{DA46BB9C-9DD1-4C1A-955E-6FCD6EE55BB9}"/>
              </a:ext>
            </a:extLst>
          </p:cNvPr>
          <p:cNvSpPr txBox="1">
            <a:spLocks noChangeArrowheads="1"/>
          </p:cNvSpPr>
          <p:nvPr/>
        </p:nvSpPr>
        <p:spPr bwMode="gray">
          <a:xfrm>
            <a:off x="7069138" y="2900363"/>
            <a:ext cx="61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8000">
                <a:solidFill>
                  <a:srgbClr val="EF53A5"/>
                </a:solidFill>
                <a:cs typeface="Arial" panose="020B0604020202020204" pitchFamily="34" charset="0"/>
              </a:rPr>
              <a:t>”</a:t>
            </a:r>
          </a:p>
        </p:txBody>
      </p:sp>
      <p:sp>
        <p:nvSpPr>
          <p:cNvPr id="19" name="Rectangle 18">
            <a:extLst>
              <a:ext uri="{FF2B5EF4-FFF2-40B4-BE49-F238E27FC236}">
                <a16:creationId xmlns:a16="http://schemas.microsoft.com/office/drawing/2014/main" id="{9DB937CC-AD06-4ECC-87E9-76493C8BAB40}"/>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28060" y="927099"/>
            <a:ext cx="6160385" cy="2882179"/>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Date Placeholder 3">
            <a:extLst>
              <a:ext uri="{FF2B5EF4-FFF2-40B4-BE49-F238E27FC236}">
                <a16:creationId xmlns:a16="http://schemas.microsoft.com/office/drawing/2014/main" id="{DBE1577F-8ECA-46AE-9C2D-9CBA8E5755F0}"/>
              </a:ext>
            </a:extLst>
          </p:cNvPr>
          <p:cNvSpPr>
            <a:spLocks noGrp="1"/>
          </p:cNvSpPr>
          <p:nvPr>
            <p:ph type="dt" sz="half" idx="14"/>
          </p:nvPr>
        </p:nvSpPr>
        <p:spPr/>
        <p:txBody>
          <a:bodyPr/>
          <a:lstStyle>
            <a:lvl1pPr>
              <a:defRPr/>
            </a:lvl1pPr>
          </a:lstStyle>
          <a:p>
            <a:pPr>
              <a:defRPr/>
            </a:pPr>
            <a:endParaRPr lang="en-US" altLang="en-US"/>
          </a:p>
        </p:txBody>
      </p:sp>
      <p:sp>
        <p:nvSpPr>
          <p:cNvPr id="21" name="Footer Placeholder 4">
            <a:extLst>
              <a:ext uri="{FF2B5EF4-FFF2-40B4-BE49-F238E27FC236}">
                <a16:creationId xmlns:a16="http://schemas.microsoft.com/office/drawing/2014/main" id="{6C3753D4-192C-4E44-AA44-73ECF0516656}"/>
              </a:ext>
            </a:extLst>
          </p:cNvPr>
          <p:cNvSpPr>
            <a:spLocks noGrp="1"/>
          </p:cNvSpPr>
          <p:nvPr>
            <p:ph type="ftr" sz="quarter" idx="15"/>
          </p:nvPr>
        </p:nvSpPr>
        <p:spPr/>
        <p:txBody>
          <a:bodyPr/>
          <a:lstStyle>
            <a:lvl1pPr>
              <a:defRPr/>
            </a:lvl1pPr>
          </a:lstStyle>
          <a:p>
            <a:pPr>
              <a:defRPr/>
            </a:pPr>
            <a:r>
              <a:rPr lang="el-GR" altLang="en-US"/>
              <a:t>Ενότητα 1</a:t>
            </a:r>
            <a:endParaRPr lang="en-US" altLang="en-US"/>
          </a:p>
        </p:txBody>
      </p:sp>
      <p:sp>
        <p:nvSpPr>
          <p:cNvPr id="22" name="Slide Number Placeholder 5">
            <a:extLst>
              <a:ext uri="{FF2B5EF4-FFF2-40B4-BE49-F238E27FC236}">
                <a16:creationId xmlns:a16="http://schemas.microsoft.com/office/drawing/2014/main" id="{87AA82BC-8825-4FBC-A1A7-40E519532C73}"/>
              </a:ext>
            </a:extLst>
          </p:cNvPr>
          <p:cNvSpPr>
            <a:spLocks noGrp="1"/>
          </p:cNvSpPr>
          <p:nvPr>
            <p:ph type="sldNum" sz="quarter" idx="16"/>
          </p:nvPr>
        </p:nvSpPr>
        <p:spPr/>
        <p:txBody>
          <a:bodyPr/>
          <a:lstStyle>
            <a:lvl1pPr algn="ctr">
              <a:defRPr sz="2800"/>
            </a:lvl1pPr>
          </a:lstStyle>
          <a:p>
            <a:pPr>
              <a:defRPr/>
            </a:pPr>
            <a:fld id="{39927A29-E07F-439D-8230-D58C0A83FAB4}" type="slidenum">
              <a:rPr lang="en-US" altLang="en-US"/>
              <a:pPr>
                <a:defRPr/>
              </a:pPr>
              <a:t>‹#›</a:t>
            </a:fld>
            <a:endParaRPr lang="en-US" altLang="en-US"/>
          </a:p>
        </p:txBody>
      </p:sp>
    </p:spTree>
    <p:extLst>
      <p:ext uri="{BB962C8B-B14F-4D97-AF65-F5344CB8AC3E}">
        <p14:creationId xmlns:p14="http://schemas.microsoft.com/office/powerpoint/2010/main" val="409094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5D8A487F-AEEB-401E-9B86-B0C20A26CECA}"/>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D1A614D6-78E7-4680-B57A-2612BECD89E0}"/>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825ACDC6-9902-4A35-8CC0-16D605FBC1DE}"/>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6C7C558B-2A5E-41AB-A506-15F3D9B2851E}"/>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A01C1063-5A72-4F63-B026-E632AAABEF12}"/>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2E7AF4B3-C232-4E8C-A457-F6A3FE7B6CA0}"/>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14AA0467-68B8-4662-868B-5E7C372C8161}"/>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07FDD50C-14D8-444D-8CCD-620C721E2192}"/>
                </a:ext>
              </a:extLst>
            </p:cNvPr>
            <p:cNvSpPr>
              <a:spLocks/>
            </p:cNvSpPr>
            <p:nvPr/>
          </p:nvSpPr>
          <p:spPr bwMode="gray">
            <a:xfrm rot="-589932">
              <a:off x="6359946" y="431124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 name="Freeform 34">
              <a:extLst>
                <a:ext uri="{FF2B5EF4-FFF2-40B4-BE49-F238E27FC236}">
                  <a16:creationId xmlns:a16="http://schemas.microsoft.com/office/drawing/2014/main" id="{8DA13A00-4AC2-46A2-B297-D23150B83B59}"/>
                </a:ext>
              </a:extLst>
            </p:cNvPr>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3" name="Freeform 5">
              <a:extLst>
                <a:ext uri="{FF2B5EF4-FFF2-40B4-BE49-F238E27FC236}">
                  <a16:creationId xmlns:a16="http://schemas.microsoft.com/office/drawing/2014/main" id="{262708E3-2612-457F-8DE4-FCD521D24EDA}"/>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4" name="Rectangle 13">
            <a:extLst>
              <a:ext uri="{FF2B5EF4-FFF2-40B4-BE49-F238E27FC236}">
                <a16:creationId xmlns:a16="http://schemas.microsoft.com/office/drawing/2014/main" id="{BE504B08-C4E4-4FA8-A615-51C2432C5F32}"/>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E6ECC1EE-4C4F-49B5-868C-4021A6766B2B}"/>
              </a:ext>
            </a:extLst>
          </p:cNvPr>
          <p:cNvSpPr>
            <a:spLocks noGrp="1"/>
          </p:cNvSpPr>
          <p:nvPr>
            <p:ph type="dt" sz="half" idx="10"/>
          </p:nvPr>
        </p:nvSpPr>
        <p:spPr/>
        <p:txBody>
          <a:bodyPr/>
          <a:lstStyle>
            <a:lvl1pPr>
              <a:defRPr/>
            </a:lvl1pPr>
          </a:lstStyle>
          <a:p>
            <a:pPr>
              <a:defRPr/>
            </a:pPr>
            <a:endParaRPr lang="en-US" altLang="en-US"/>
          </a:p>
        </p:txBody>
      </p:sp>
      <p:sp>
        <p:nvSpPr>
          <p:cNvPr id="16" name="Footer Placeholder 4">
            <a:extLst>
              <a:ext uri="{FF2B5EF4-FFF2-40B4-BE49-F238E27FC236}">
                <a16:creationId xmlns:a16="http://schemas.microsoft.com/office/drawing/2014/main" id="{4CC51EA6-4D26-40BD-BA6D-84783E98A457}"/>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17" name="Slide Number Placeholder 5">
            <a:extLst>
              <a:ext uri="{FF2B5EF4-FFF2-40B4-BE49-F238E27FC236}">
                <a16:creationId xmlns:a16="http://schemas.microsoft.com/office/drawing/2014/main" id="{2733DD1F-4DA3-434F-B005-7666E5FB0AD0}"/>
              </a:ext>
            </a:extLst>
          </p:cNvPr>
          <p:cNvSpPr>
            <a:spLocks noGrp="1"/>
          </p:cNvSpPr>
          <p:nvPr>
            <p:ph type="sldNum" sz="quarter" idx="12"/>
          </p:nvPr>
        </p:nvSpPr>
        <p:spPr/>
        <p:txBody>
          <a:bodyPr/>
          <a:lstStyle>
            <a:lvl1pPr algn="ctr">
              <a:defRPr sz="2800"/>
            </a:lvl1pPr>
          </a:lstStyle>
          <a:p>
            <a:pPr>
              <a:defRPr/>
            </a:pPr>
            <a:fld id="{94630AEB-10B2-45A6-9702-98219310E06B}" type="slidenum">
              <a:rPr lang="en-US" altLang="en-US"/>
              <a:pPr>
                <a:defRPr/>
              </a:pPr>
              <a:t>‹#›</a:t>
            </a:fld>
            <a:endParaRPr lang="en-US" altLang="en-US"/>
          </a:p>
        </p:txBody>
      </p:sp>
    </p:spTree>
    <p:extLst>
      <p:ext uri="{BB962C8B-B14F-4D97-AF65-F5344CB8AC3E}">
        <p14:creationId xmlns:p14="http://schemas.microsoft.com/office/powerpoint/2010/main" val="1695160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F08C123-12FA-40D4-B6C3-7412DDAE1B66}"/>
              </a:ext>
            </a:extLst>
          </p:cNvPr>
          <p:cNvCxnSpPr/>
          <p:nvPr/>
        </p:nvCxnSpPr>
        <p:spPr>
          <a:xfrm>
            <a:off x="3294063"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0DA6368-44E7-4BF4-951C-312C0061B5B1}"/>
              </a:ext>
            </a:extLst>
          </p:cNvPr>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6">
            <a:extLst>
              <a:ext uri="{FF2B5EF4-FFF2-40B4-BE49-F238E27FC236}">
                <a16:creationId xmlns:a16="http://schemas.microsoft.com/office/drawing/2014/main" id="{83432D70-5418-4F30-A461-5BA5351422F1}"/>
              </a:ext>
            </a:extLst>
          </p:cNvPr>
          <p:cNvSpPr>
            <a:spLocks noGrp="1"/>
          </p:cNvSpPr>
          <p:nvPr>
            <p:ph type="dt" sz="half" idx="18"/>
          </p:nvPr>
        </p:nvSpPr>
        <p:spPr/>
        <p:txBody>
          <a:bodyPr/>
          <a:lstStyle>
            <a:lvl1pPr>
              <a:defRPr/>
            </a:lvl1pPr>
          </a:lstStyle>
          <a:p>
            <a:pPr>
              <a:defRPr/>
            </a:pPr>
            <a:endParaRPr lang="en-US" altLang="en-US"/>
          </a:p>
        </p:txBody>
      </p:sp>
      <p:sp>
        <p:nvSpPr>
          <p:cNvPr id="12" name="Footer Placeholder 7">
            <a:extLst>
              <a:ext uri="{FF2B5EF4-FFF2-40B4-BE49-F238E27FC236}">
                <a16:creationId xmlns:a16="http://schemas.microsoft.com/office/drawing/2014/main" id="{3DC8719E-19C8-4082-9EFD-00450962B1C8}"/>
              </a:ext>
            </a:extLst>
          </p:cNvPr>
          <p:cNvSpPr>
            <a:spLocks noGrp="1"/>
          </p:cNvSpPr>
          <p:nvPr>
            <p:ph type="ftr" sz="quarter" idx="19"/>
          </p:nvPr>
        </p:nvSpPr>
        <p:spPr/>
        <p:txBody>
          <a:bodyPr/>
          <a:lstStyle>
            <a:lvl1pPr>
              <a:defRPr/>
            </a:lvl1pPr>
          </a:lstStyle>
          <a:p>
            <a:pPr>
              <a:defRPr/>
            </a:pPr>
            <a:r>
              <a:rPr lang="el-GR" altLang="en-US"/>
              <a:t>Ενότητα 1</a:t>
            </a:r>
            <a:endParaRPr lang="en-US" altLang="en-US"/>
          </a:p>
        </p:txBody>
      </p:sp>
      <p:sp>
        <p:nvSpPr>
          <p:cNvPr id="13" name="Slide Number Placeholder 8">
            <a:extLst>
              <a:ext uri="{FF2B5EF4-FFF2-40B4-BE49-F238E27FC236}">
                <a16:creationId xmlns:a16="http://schemas.microsoft.com/office/drawing/2014/main" id="{7B54E0B9-A601-4B85-BE2D-20FC69DF49C4}"/>
              </a:ext>
            </a:extLst>
          </p:cNvPr>
          <p:cNvSpPr>
            <a:spLocks noGrp="1"/>
          </p:cNvSpPr>
          <p:nvPr>
            <p:ph type="sldNum" sz="quarter" idx="20"/>
          </p:nvPr>
        </p:nvSpPr>
        <p:spPr/>
        <p:txBody>
          <a:bodyPr/>
          <a:lstStyle>
            <a:lvl1pPr algn="ctr">
              <a:defRPr sz="2800"/>
            </a:lvl1pPr>
          </a:lstStyle>
          <a:p>
            <a:pPr>
              <a:defRPr/>
            </a:pPr>
            <a:fld id="{173B16B8-6DDA-447A-9840-83BB696F7A35}" type="slidenum">
              <a:rPr lang="en-US" altLang="en-US"/>
              <a:pPr>
                <a:defRPr/>
              </a:pPr>
              <a:t>‹#›</a:t>
            </a:fld>
            <a:endParaRPr lang="en-US" altLang="en-US"/>
          </a:p>
        </p:txBody>
      </p:sp>
    </p:spTree>
    <p:extLst>
      <p:ext uri="{BB962C8B-B14F-4D97-AF65-F5344CB8AC3E}">
        <p14:creationId xmlns:p14="http://schemas.microsoft.com/office/powerpoint/2010/main" val="4117627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CC0B787-82F0-40FD-A19B-C49CAD390EB2}"/>
              </a:ext>
            </a:extLst>
          </p:cNvPr>
          <p:cNvCxnSpPr/>
          <p:nvPr/>
        </p:nvCxnSpPr>
        <p:spPr>
          <a:xfrm>
            <a:off x="3289300"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D8CABBA-29C8-4993-9EEB-ED5233822879}"/>
              </a:ext>
            </a:extLst>
          </p:cNvPr>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8"/>
          </p:nvPr>
        </p:nvSpPr>
        <p:spPr>
          <a:xfrm>
            <a:off x="866439" y="4837558"/>
            <a:ext cx="2313432"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411125" y="484820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58642" y="483755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6">
            <a:extLst>
              <a:ext uri="{FF2B5EF4-FFF2-40B4-BE49-F238E27FC236}">
                <a16:creationId xmlns:a16="http://schemas.microsoft.com/office/drawing/2014/main" id="{0D44362F-56C4-40D4-94F3-F37B4B8839F6}"/>
              </a:ext>
            </a:extLst>
          </p:cNvPr>
          <p:cNvSpPr>
            <a:spLocks noGrp="1"/>
          </p:cNvSpPr>
          <p:nvPr>
            <p:ph type="dt" sz="half" idx="23"/>
          </p:nvPr>
        </p:nvSpPr>
        <p:spPr/>
        <p:txBody>
          <a:bodyPr/>
          <a:lstStyle>
            <a:lvl1pPr>
              <a:defRPr/>
            </a:lvl1pPr>
          </a:lstStyle>
          <a:p>
            <a:pPr>
              <a:defRPr/>
            </a:pPr>
            <a:endParaRPr lang="en-US" altLang="en-US"/>
          </a:p>
        </p:txBody>
      </p:sp>
      <p:sp>
        <p:nvSpPr>
          <p:cNvPr id="16" name="Footer Placeholder 7">
            <a:extLst>
              <a:ext uri="{FF2B5EF4-FFF2-40B4-BE49-F238E27FC236}">
                <a16:creationId xmlns:a16="http://schemas.microsoft.com/office/drawing/2014/main" id="{77F05B8C-7004-4A93-9D91-94590AD62397}"/>
              </a:ext>
            </a:extLst>
          </p:cNvPr>
          <p:cNvSpPr>
            <a:spLocks noGrp="1"/>
          </p:cNvSpPr>
          <p:nvPr>
            <p:ph type="ftr" sz="quarter" idx="24"/>
          </p:nvPr>
        </p:nvSpPr>
        <p:spPr/>
        <p:txBody>
          <a:bodyPr/>
          <a:lstStyle>
            <a:lvl1pPr>
              <a:defRPr/>
            </a:lvl1pPr>
          </a:lstStyle>
          <a:p>
            <a:pPr>
              <a:defRPr/>
            </a:pPr>
            <a:r>
              <a:rPr lang="el-GR" altLang="en-US"/>
              <a:t>Ενότητα 1</a:t>
            </a:r>
            <a:endParaRPr lang="en-US" altLang="en-US"/>
          </a:p>
        </p:txBody>
      </p:sp>
      <p:sp>
        <p:nvSpPr>
          <p:cNvPr id="17" name="Slide Number Placeholder 8">
            <a:extLst>
              <a:ext uri="{FF2B5EF4-FFF2-40B4-BE49-F238E27FC236}">
                <a16:creationId xmlns:a16="http://schemas.microsoft.com/office/drawing/2014/main" id="{D4C6EB70-F947-4BB4-9250-C9EC4AB40596}"/>
              </a:ext>
            </a:extLst>
          </p:cNvPr>
          <p:cNvSpPr>
            <a:spLocks noGrp="1"/>
          </p:cNvSpPr>
          <p:nvPr>
            <p:ph type="sldNum" sz="quarter" idx="25"/>
          </p:nvPr>
        </p:nvSpPr>
        <p:spPr/>
        <p:txBody>
          <a:bodyPr/>
          <a:lstStyle>
            <a:lvl1pPr algn="ctr">
              <a:defRPr sz="2800"/>
            </a:lvl1pPr>
          </a:lstStyle>
          <a:p>
            <a:pPr>
              <a:defRPr/>
            </a:pPr>
            <a:fld id="{27D6D943-28DC-447F-9FCE-EC8962B0B22C}" type="slidenum">
              <a:rPr lang="en-US" altLang="en-US"/>
              <a:pPr>
                <a:defRPr/>
              </a:pPr>
              <a:t>‹#›</a:t>
            </a:fld>
            <a:endParaRPr lang="en-US" altLang="en-US"/>
          </a:p>
        </p:txBody>
      </p:sp>
    </p:spTree>
    <p:extLst>
      <p:ext uri="{BB962C8B-B14F-4D97-AF65-F5344CB8AC3E}">
        <p14:creationId xmlns:p14="http://schemas.microsoft.com/office/powerpoint/2010/main" val="3703617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BDC85E7-A6F8-414A-8BEC-45DA48B02684}"/>
              </a:ext>
            </a:extLst>
          </p:cNvPr>
          <p:cNvSpPr>
            <a:spLocks noGrp="1"/>
          </p:cNvSpPr>
          <p:nvPr>
            <p:ph type="dt" sz="half" idx="10"/>
          </p:nvPr>
        </p:nvSpPr>
        <p:spPr>
          <a:xfrm>
            <a:off x="7621588" y="6388100"/>
            <a:ext cx="990600" cy="228600"/>
          </a:xfr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47963A7-D6E2-4FCF-BBD9-5E26DE7910BD}"/>
              </a:ext>
            </a:extLst>
          </p:cNvPr>
          <p:cNvSpPr>
            <a:spLocks noGrp="1"/>
          </p:cNvSpPr>
          <p:nvPr>
            <p:ph type="ftr" sz="quarter" idx="11"/>
          </p:nvPr>
        </p:nvSpPr>
        <p:spPr>
          <a:xfrm>
            <a:off x="515938" y="6388100"/>
            <a:ext cx="3859212" cy="228600"/>
          </a:xfrm>
        </p:spPr>
        <p:txBody>
          <a:bodyPr/>
          <a:lstStyle>
            <a:lvl1pPr>
              <a:defRPr/>
            </a:lvl1pPr>
          </a:lstStyle>
          <a:p>
            <a:pPr>
              <a:defRPr/>
            </a:pPr>
            <a:r>
              <a:rPr lang="el-GR" altLang="en-US"/>
              <a:t>Ενότητα 1</a:t>
            </a:r>
            <a:endParaRPr lang="en-US" altLang="en-US"/>
          </a:p>
        </p:txBody>
      </p:sp>
      <p:sp>
        <p:nvSpPr>
          <p:cNvPr id="6" name="Slide Number Placeholder 5">
            <a:extLst>
              <a:ext uri="{FF2B5EF4-FFF2-40B4-BE49-F238E27FC236}">
                <a16:creationId xmlns:a16="http://schemas.microsoft.com/office/drawing/2014/main" id="{58247800-EF23-45DB-86C6-7F4906DDC0DE}"/>
              </a:ext>
            </a:extLst>
          </p:cNvPr>
          <p:cNvSpPr>
            <a:spLocks noGrp="1"/>
          </p:cNvSpPr>
          <p:nvPr>
            <p:ph type="sldNum" sz="quarter" idx="12"/>
          </p:nvPr>
        </p:nvSpPr>
        <p:spPr/>
        <p:txBody>
          <a:bodyPr/>
          <a:lstStyle>
            <a:lvl1pPr algn="ctr">
              <a:defRPr sz="2800"/>
            </a:lvl1pPr>
          </a:lstStyle>
          <a:p>
            <a:pPr>
              <a:defRPr/>
            </a:pPr>
            <a:fld id="{1FB8AFC4-C5DB-496F-8E4A-6D15F4D90428}" type="slidenum">
              <a:rPr lang="en-US" altLang="en-US"/>
              <a:pPr>
                <a:defRPr/>
              </a:pPr>
              <a:t>‹#›</a:t>
            </a:fld>
            <a:endParaRPr lang="en-US" altLang="en-US"/>
          </a:p>
        </p:txBody>
      </p:sp>
    </p:spTree>
    <p:extLst>
      <p:ext uri="{BB962C8B-B14F-4D97-AF65-F5344CB8AC3E}">
        <p14:creationId xmlns:p14="http://schemas.microsoft.com/office/powerpoint/2010/main" val="4398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0B9D8D95-0A10-4B2B-B046-571E62EBAE93}"/>
              </a:ext>
            </a:extLst>
          </p:cNvPr>
          <p:cNvGrpSpPr>
            <a:grpSpLocks/>
          </p:cNvGrpSpPr>
          <p:nvPr/>
        </p:nvGrpSpPr>
        <p:grpSpPr bwMode="auto">
          <a:xfrm>
            <a:off x="-1588" y="0"/>
            <a:ext cx="9120188" cy="6861175"/>
            <a:chOff x="-1588" y="0"/>
            <a:chExt cx="9120420" cy="6860798"/>
          </a:xfrm>
        </p:grpSpPr>
        <p:sp>
          <p:nvSpPr>
            <p:cNvPr id="5" name="Rectangle 4">
              <a:extLst>
                <a:ext uri="{FF2B5EF4-FFF2-40B4-BE49-F238E27FC236}">
                  <a16:creationId xmlns:a16="http://schemas.microsoft.com/office/drawing/2014/main" id="{9F01572D-B374-4692-B6B8-E6081C15AA20}"/>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AFE838A5-A92B-42F6-83DB-489540BD219C}"/>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39C2AA0C-2B7E-4130-AED4-7273405D621B}"/>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8648B7A4-11D5-4442-B09D-1144492F3A53}"/>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5A26E47A-E697-40E4-B79A-D6E9B00AD698}"/>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8AD08F8-949E-457D-99D1-E00B2710D442}"/>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70485319-D50F-4842-B504-730EF446A913}"/>
                </a:ext>
              </a:extLst>
            </p:cNvPr>
            <p:cNvSpPr>
              <a:spLocks/>
            </p:cNvSpPr>
            <p:nvPr/>
          </p:nvSpPr>
          <p:spPr bwMode="gray">
            <a:xfrm rot="4966650">
              <a:off x="4673046" y="5107506"/>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2" name="Rectangle 11">
            <a:extLst>
              <a:ext uri="{FF2B5EF4-FFF2-40B4-BE49-F238E27FC236}">
                <a16:creationId xmlns:a16="http://schemas.microsoft.com/office/drawing/2014/main" id="{D8111A1B-A182-40F7-BD69-560F05F395E1}"/>
              </a:ext>
            </a:extLst>
          </p:cNvPr>
          <p:cNvSpPr/>
          <p:nvPr/>
        </p:nvSpPr>
        <p:spPr>
          <a:xfrm>
            <a:off x="414338" y="401638"/>
            <a:ext cx="461168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5">
            <a:extLst>
              <a:ext uri="{FF2B5EF4-FFF2-40B4-BE49-F238E27FC236}">
                <a16:creationId xmlns:a16="http://schemas.microsoft.com/office/drawing/2014/main" id="{9595BC2F-6627-4F80-B0D2-1FAADD99B89F}"/>
              </a:ext>
            </a:extLst>
          </p:cNvPr>
          <p:cNvSpPr>
            <a:spLocks/>
          </p:cNvSpPr>
          <p:nvPr/>
        </p:nvSpPr>
        <p:spPr bwMode="gray">
          <a:xfrm rot="5400000">
            <a:off x="1298575" y="1765301"/>
            <a:ext cx="5997575" cy="3327400"/>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4" name="Freeform 5">
            <a:extLst>
              <a:ext uri="{FF2B5EF4-FFF2-40B4-BE49-F238E27FC236}">
                <a16:creationId xmlns:a16="http://schemas.microsoft.com/office/drawing/2014/main" id="{85B85C5D-5120-47FE-BB7C-4D284F1DABDC}"/>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 name="Rectangle 14">
            <a:extLst>
              <a:ext uri="{FF2B5EF4-FFF2-40B4-BE49-F238E27FC236}">
                <a16:creationId xmlns:a16="http://schemas.microsoft.com/office/drawing/2014/main" id="{A5B80705-312A-4B42-9118-D9A69A1E078F}"/>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74928" y="1447799"/>
            <a:ext cx="1113516" cy="45720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EC1A4A5A-4F42-4092-B92D-4087FF36A5D8}"/>
              </a:ext>
            </a:extLst>
          </p:cNvPr>
          <p:cNvSpPr>
            <a:spLocks noGrp="1"/>
          </p:cNvSpPr>
          <p:nvPr>
            <p:ph type="dt" sz="half" idx="10"/>
          </p:nvPr>
        </p:nvSpPr>
        <p:spPr/>
        <p:txBody>
          <a:bodyPr/>
          <a:lstStyle>
            <a:lvl1pPr>
              <a:defRPr/>
            </a:lvl1pPr>
          </a:lstStyle>
          <a:p>
            <a:pPr>
              <a:defRPr/>
            </a:pPr>
            <a:endParaRPr lang="en-US" altLang="en-US"/>
          </a:p>
        </p:txBody>
      </p:sp>
      <p:sp>
        <p:nvSpPr>
          <p:cNvPr id="17" name="Footer Placeholder 4">
            <a:extLst>
              <a:ext uri="{FF2B5EF4-FFF2-40B4-BE49-F238E27FC236}">
                <a16:creationId xmlns:a16="http://schemas.microsoft.com/office/drawing/2014/main" id="{9617D2D4-1481-4522-AFCB-4609DB16DBE6}"/>
              </a:ext>
            </a:extLst>
          </p:cNvPr>
          <p:cNvSpPr>
            <a:spLocks noGrp="1"/>
          </p:cNvSpPr>
          <p:nvPr>
            <p:ph type="ftr" sz="quarter" idx="11"/>
          </p:nvPr>
        </p:nvSpPr>
        <p:spPr>
          <a:xfrm>
            <a:off x="538163" y="6365875"/>
            <a:ext cx="3860800" cy="228600"/>
          </a:xfrm>
        </p:spPr>
        <p:txBody>
          <a:bodyPr/>
          <a:lstStyle>
            <a:lvl1pPr>
              <a:defRPr/>
            </a:lvl1pPr>
          </a:lstStyle>
          <a:p>
            <a:pPr>
              <a:defRPr/>
            </a:pPr>
            <a:r>
              <a:rPr lang="el-GR" altLang="en-US"/>
              <a:t>Ενότητα 1</a:t>
            </a:r>
            <a:endParaRPr lang="en-US" altLang="en-US"/>
          </a:p>
        </p:txBody>
      </p:sp>
      <p:sp>
        <p:nvSpPr>
          <p:cNvPr id="18" name="Slide Number Placeholder 5">
            <a:extLst>
              <a:ext uri="{FF2B5EF4-FFF2-40B4-BE49-F238E27FC236}">
                <a16:creationId xmlns:a16="http://schemas.microsoft.com/office/drawing/2014/main" id="{C680879E-04D6-4824-9D77-80CC8D7A4889}"/>
              </a:ext>
            </a:extLst>
          </p:cNvPr>
          <p:cNvSpPr>
            <a:spLocks noGrp="1"/>
          </p:cNvSpPr>
          <p:nvPr>
            <p:ph type="sldNum" sz="quarter" idx="12"/>
          </p:nvPr>
        </p:nvSpPr>
        <p:spPr/>
        <p:txBody>
          <a:bodyPr/>
          <a:lstStyle>
            <a:lvl1pPr algn="ctr">
              <a:defRPr sz="2800"/>
            </a:lvl1pPr>
          </a:lstStyle>
          <a:p>
            <a:pPr>
              <a:defRPr/>
            </a:pPr>
            <a:fld id="{764E8522-93DB-4AC6-AB31-B7C53DB1C038}" type="slidenum">
              <a:rPr lang="en-US" altLang="en-US"/>
              <a:pPr>
                <a:defRPr/>
              </a:pPr>
              <a:t>‹#›</a:t>
            </a:fld>
            <a:endParaRPr lang="en-US" altLang="en-US"/>
          </a:p>
        </p:txBody>
      </p:sp>
    </p:spTree>
    <p:extLst>
      <p:ext uri="{BB962C8B-B14F-4D97-AF65-F5344CB8AC3E}">
        <p14:creationId xmlns:p14="http://schemas.microsoft.com/office/powerpoint/2010/main" val="1292279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98F1F835-7A0C-494D-A8C1-C2E08F3E0F6F}"/>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EA95ECF8-BA4A-46AD-97E8-F8E780A17CA5}"/>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FD6A2FAA-4C25-4259-AA5B-87715EF1945F}"/>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EBF48271-508F-410D-9D38-A0E5EE3BB527}"/>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AC173B24-ABBB-4366-B435-F2AD532BC6B3}"/>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8599327A-8B45-40F0-B738-D13EF422AEAB}"/>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4000A516-457F-42DE-9E07-FA49DEEC7092}"/>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18AA7543-0D5F-49E8-A474-B31F7FD40470}"/>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2" name="Rectangle 11">
            <a:extLst>
              <a:ext uri="{FF2B5EF4-FFF2-40B4-BE49-F238E27FC236}">
                <a16:creationId xmlns:a16="http://schemas.microsoft.com/office/drawing/2014/main" id="{61BA415C-4A7A-49D0-A144-355A061911F7}"/>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9A3BA939-61D4-4F8D-923A-A029BB9EFFC0}"/>
              </a:ext>
            </a:extLst>
          </p:cNvPr>
          <p:cNvSpPr>
            <a:spLocks noGrp="1"/>
          </p:cNvSpPr>
          <p:nvPr>
            <p:ph type="dt" sz="half" idx="10"/>
          </p:nvPr>
        </p:nvSpPr>
        <p:spPr bwMode="gray">
          <a:xfrm rot="5400000">
            <a:off x="7497763" y="1828800"/>
            <a:ext cx="990600" cy="228600"/>
          </a:xfrm>
        </p:spPr>
        <p:txBody>
          <a:bodyPr anchor="t"/>
          <a:lstStyle>
            <a:lvl1pPr algn="l">
              <a:defRPr b="0" i="0">
                <a:solidFill>
                  <a:prstClr val="white">
                    <a:alpha val="60000"/>
                  </a:prstClr>
                </a:solidFill>
              </a:defRPr>
            </a:lvl1pPr>
          </a:lstStyle>
          <a:p>
            <a:pPr>
              <a:defRPr/>
            </a:pPr>
            <a:endParaRPr lang="en-US" altLang="en-US"/>
          </a:p>
        </p:txBody>
      </p:sp>
      <p:sp>
        <p:nvSpPr>
          <p:cNvPr id="14" name="Footer Placeholder 4">
            <a:extLst>
              <a:ext uri="{FF2B5EF4-FFF2-40B4-BE49-F238E27FC236}">
                <a16:creationId xmlns:a16="http://schemas.microsoft.com/office/drawing/2014/main" id="{43B486C1-860F-476B-8D33-DDA1F91897A9}"/>
              </a:ext>
            </a:extLst>
          </p:cNvPr>
          <p:cNvSpPr>
            <a:spLocks noGrp="1"/>
          </p:cNvSpPr>
          <p:nvPr>
            <p:ph type="ftr" sz="quarter" idx="11"/>
          </p:nvPr>
        </p:nvSpPr>
        <p:spPr bwMode="gray">
          <a:xfrm rot="5400000">
            <a:off x="6236494" y="3264694"/>
            <a:ext cx="3859212" cy="228600"/>
          </a:xfrm>
        </p:spPr>
        <p:txBody>
          <a:bodyPr/>
          <a:lstStyle>
            <a:lvl1pPr>
              <a:defRPr b="0" i="0">
                <a:solidFill>
                  <a:prstClr val="white">
                    <a:alpha val="60000"/>
                  </a:prstClr>
                </a:solidFill>
              </a:defRPr>
            </a:lvl1pPr>
          </a:lstStyle>
          <a:p>
            <a:pPr>
              <a:defRPr/>
            </a:pPr>
            <a:r>
              <a:rPr lang="el-GR" altLang="en-US"/>
              <a:t>Ενότητα 1</a:t>
            </a:r>
            <a:endParaRPr lang="en-US" altLang="en-US"/>
          </a:p>
        </p:txBody>
      </p:sp>
      <p:sp>
        <p:nvSpPr>
          <p:cNvPr id="15" name="Slide Number Placeholder 5">
            <a:extLst>
              <a:ext uri="{FF2B5EF4-FFF2-40B4-BE49-F238E27FC236}">
                <a16:creationId xmlns:a16="http://schemas.microsoft.com/office/drawing/2014/main" id="{C49ADC89-7603-43E2-8E92-55B84DF7598E}"/>
              </a:ext>
            </a:extLst>
          </p:cNvPr>
          <p:cNvSpPr>
            <a:spLocks noGrp="1"/>
          </p:cNvSpPr>
          <p:nvPr>
            <p:ph type="sldNum" sz="quarter" idx="12"/>
          </p:nvPr>
        </p:nvSpPr>
        <p:spPr/>
        <p:txBody>
          <a:bodyPr/>
          <a:lstStyle>
            <a:lvl1pPr algn="ctr">
              <a:defRPr sz="2800"/>
            </a:lvl1pPr>
          </a:lstStyle>
          <a:p>
            <a:pPr>
              <a:defRPr/>
            </a:pPr>
            <a:fld id="{DEC36F6D-65F1-4CE3-8B31-4C1B1E8A0602}" type="slidenum">
              <a:rPr lang="en-US" altLang="en-US"/>
              <a:pPr>
                <a:defRPr/>
              </a:pPr>
              <a:t>‹#›</a:t>
            </a:fld>
            <a:endParaRPr lang="en-US" altLang="en-US"/>
          </a:p>
        </p:txBody>
      </p:sp>
    </p:spTree>
    <p:extLst>
      <p:ext uri="{BB962C8B-B14F-4D97-AF65-F5344CB8AC3E}">
        <p14:creationId xmlns:p14="http://schemas.microsoft.com/office/powerpoint/2010/main" val="1853958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D3F2094C-1D1D-433D-A6BE-ED48DBAD4102}"/>
              </a:ext>
            </a:extLst>
          </p:cNvPr>
          <p:cNvSpPr>
            <a:spLocks noGrp="1"/>
          </p:cNvSpPr>
          <p:nvPr>
            <p:ph type="ftr" sz="quarter" idx="10"/>
          </p:nvPr>
        </p:nvSpPr>
        <p:spPr>
          <a:xfrm>
            <a:off x="4572000" y="6365875"/>
            <a:ext cx="3860800" cy="228600"/>
          </a:xfrm>
        </p:spPr>
        <p:txBody>
          <a:bodyPr/>
          <a:lstStyle>
            <a:lvl1pPr>
              <a:tabLst>
                <a:tab pos="3675063" algn="r"/>
              </a:tabLst>
              <a:defRPr/>
            </a:lvl1pPr>
          </a:lstStyle>
          <a:p>
            <a:pPr>
              <a:defRPr/>
            </a:pPr>
            <a:r>
              <a:rPr lang="el-GR" altLang="en-US"/>
              <a:t>Ενότητα 1</a:t>
            </a:r>
            <a:endParaRPr lang="en-US" altLang="en-US"/>
          </a:p>
        </p:txBody>
      </p:sp>
      <p:sp>
        <p:nvSpPr>
          <p:cNvPr id="5" name="Slide Number Placeholder 5">
            <a:extLst>
              <a:ext uri="{FF2B5EF4-FFF2-40B4-BE49-F238E27FC236}">
                <a16:creationId xmlns:a16="http://schemas.microsoft.com/office/drawing/2014/main" id="{01561AEC-939A-4A38-9838-9AF99EC61900}"/>
              </a:ext>
            </a:extLst>
          </p:cNvPr>
          <p:cNvSpPr>
            <a:spLocks noGrp="1"/>
          </p:cNvSpPr>
          <p:nvPr>
            <p:ph type="sldNum" sz="quarter" idx="11"/>
          </p:nvPr>
        </p:nvSpPr>
        <p:spPr/>
        <p:txBody>
          <a:bodyPr/>
          <a:lstStyle>
            <a:lvl1pPr>
              <a:defRPr/>
            </a:lvl1pPr>
          </a:lstStyle>
          <a:p>
            <a:pPr>
              <a:defRPr/>
            </a:pPr>
            <a:fld id="{0EB6D164-B328-4756-B953-1B6AB6C830F8}" type="slidenum">
              <a:rPr lang="en-US" altLang="en-US"/>
              <a:pPr>
                <a:defRPr/>
              </a:pPr>
              <a:t>‹#›</a:t>
            </a:fld>
            <a:endParaRPr lang="en-US" altLang="en-US"/>
          </a:p>
        </p:txBody>
      </p:sp>
    </p:spTree>
    <p:extLst>
      <p:ext uri="{BB962C8B-B14F-4D97-AF65-F5344CB8AC3E}">
        <p14:creationId xmlns:p14="http://schemas.microsoft.com/office/powerpoint/2010/main" val="243917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banner.pdf">
            <a:extLst>
              <a:ext uri="{FF2B5EF4-FFF2-40B4-BE49-F238E27FC236}">
                <a16:creationId xmlns:a16="http://schemas.microsoft.com/office/drawing/2014/main" id="{28D66268-19CA-46DF-B76D-D906FD77C0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642" t="15147" r="75140" b="17599"/>
          <a:stretch>
            <a:fillRect/>
          </a:stretch>
        </p:blipFill>
        <p:spPr bwMode="auto">
          <a:xfrm>
            <a:off x="468313" y="6170613"/>
            <a:ext cx="6477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65970" y="927098"/>
            <a:ext cx="6343672" cy="709865"/>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9B6CEB12-E89C-4E14-AF32-75F8DBC8F1BA}"/>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AD9B1B1C-96E0-42FF-9385-6B4034D7E73B}"/>
              </a:ext>
            </a:extLst>
          </p:cNvPr>
          <p:cNvSpPr>
            <a:spLocks noGrp="1"/>
          </p:cNvSpPr>
          <p:nvPr>
            <p:ph type="ftr" sz="quarter" idx="11"/>
          </p:nvPr>
        </p:nvSpPr>
        <p:spPr/>
        <p:txBody>
          <a:bodyPr/>
          <a:lstStyle>
            <a:lvl1pPr algn="r">
              <a:defRPr/>
            </a:lvl1pPr>
          </a:lstStyle>
          <a:p>
            <a:pPr>
              <a:defRPr/>
            </a:pPr>
            <a:r>
              <a:rPr lang="el-GR" altLang="en-US"/>
              <a:t>Ενότητα </a:t>
            </a:r>
            <a:r>
              <a:rPr lang="en-US" altLang="en-US"/>
              <a:t>1</a:t>
            </a:r>
          </a:p>
        </p:txBody>
      </p:sp>
      <p:sp>
        <p:nvSpPr>
          <p:cNvPr id="7" name="Slide Number Placeholder 5">
            <a:extLst>
              <a:ext uri="{FF2B5EF4-FFF2-40B4-BE49-F238E27FC236}">
                <a16:creationId xmlns:a16="http://schemas.microsoft.com/office/drawing/2014/main" id="{048FBB8B-1A2B-45BE-8497-76FC1F36E5BA}"/>
              </a:ext>
            </a:extLst>
          </p:cNvPr>
          <p:cNvSpPr>
            <a:spLocks noGrp="1"/>
          </p:cNvSpPr>
          <p:nvPr>
            <p:ph type="sldNum" sz="quarter" idx="12"/>
          </p:nvPr>
        </p:nvSpPr>
        <p:spPr/>
        <p:txBody>
          <a:bodyPr/>
          <a:lstStyle>
            <a:lvl1pPr>
              <a:defRPr/>
            </a:lvl1pPr>
          </a:lstStyle>
          <a:p>
            <a:pPr>
              <a:defRPr/>
            </a:pPr>
            <a:fld id="{415E7A7F-8B21-4382-99E5-123984F96670}" type="slidenum">
              <a:rPr lang="en-US" altLang="en-US"/>
              <a:pPr>
                <a:defRPr/>
              </a:pPr>
              <a:t>‹#›</a:t>
            </a:fld>
            <a:endParaRPr lang="en-US" altLang="en-US"/>
          </a:p>
        </p:txBody>
      </p:sp>
    </p:spTree>
    <p:extLst>
      <p:ext uri="{BB962C8B-B14F-4D97-AF65-F5344CB8AC3E}">
        <p14:creationId xmlns:p14="http://schemas.microsoft.com/office/powerpoint/2010/main" val="1940187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7C455194-096D-4697-8E29-55F62FD970B4}"/>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A7CF1F96-41AB-4D46-BF9B-5C2A8507A9C0}"/>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090FEEAC-A4B5-426D-A0BD-0E1D038C23C6}"/>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AEC5B730-2A97-45F7-9305-104A96A353A0}"/>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7C1168C4-4D69-4E76-BE09-0E290381E25C}"/>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27010C12-C2EA-47AD-98EC-94170C14B844}"/>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0F8F177D-BFEE-4388-BC41-E57F9F6F3CDD}"/>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36E1A7EB-0F8C-4933-95D3-BAEEF24431EA}"/>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a:extLst>
                <a:ext uri="{FF2B5EF4-FFF2-40B4-BE49-F238E27FC236}">
                  <a16:creationId xmlns:a16="http://schemas.microsoft.com/office/drawing/2014/main" id="{B77B944D-D5A7-472F-931F-395DDCD2FEB1}"/>
                </a:ext>
              </a:extLst>
            </p:cNvPr>
            <p:cNvSpPr>
              <a:spLocks/>
            </p:cNvSpPr>
            <p:nvPr/>
          </p:nvSpPr>
          <p:spPr bwMode="gray">
            <a:xfrm rot="-5400000">
              <a:off x="3105027"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3" name="Freeform 5">
              <a:extLst>
                <a:ext uri="{FF2B5EF4-FFF2-40B4-BE49-F238E27FC236}">
                  <a16:creationId xmlns:a16="http://schemas.microsoft.com/office/drawing/2014/main" id="{40D30767-9694-4D69-9CED-00834A7CA448}"/>
                </a:ext>
              </a:extLst>
            </p:cNvPr>
            <p:cNvSpPr>
              <a:spLocks/>
            </p:cNvSpPr>
            <p:nvPr/>
          </p:nvSpPr>
          <p:spPr bwMode="gray">
            <a:xfrm rot="-5912394">
              <a:off x="3320102"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4" name="Freeform 5">
              <a:extLst>
                <a:ext uri="{FF2B5EF4-FFF2-40B4-BE49-F238E27FC236}">
                  <a16:creationId xmlns:a16="http://schemas.microsoft.com/office/drawing/2014/main" id="{99A295BC-0696-4306-AC08-92824149F522}"/>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5" name="Rectangle 14">
            <a:extLst>
              <a:ext uri="{FF2B5EF4-FFF2-40B4-BE49-F238E27FC236}">
                <a16:creationId xmlns:a16="http://schemas.microsoft.com/office/drawing/2014/main" id="{9DC8F3F3-D84A-4B48-9096-39C05E6A7A8C}"/>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7534" y="2257588"/>
            <a:ext cx="3090672" cy="3020344"/>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Date Placeholder 3">
            <a:extLst>
              <a:ext uri="{FF2B5EF4-FFF2-40B4-BE49-F238E27FC236}">
                <a16:creationId xmlns:a16="http://schemas.microsoft.com/office/drawing/2014/main" id="{0743E407-49D0-428D-AEB5-C053EA73E2BB}"/>
              </a:ext>
            </a:extLst>
          </p:cNvPr>
          <p:cNvSpPr>
            <a:spLocks noGrp="1"/>
          </p:cNvSpPr>
          <p:nvPr>
            <p:ph type="dt" sz="half" idx="10"/>
          </p:nvPr>
        </p:nvSpPr>
        <p:spPr/>
        <p:txBody>
          <a:bodyPr/>
          <a:lstStyle>
            <a:lvl1pPr>
              <a:defRPr/>
            </a:lvl1pPr>
          </a:lstStyle>
          <a:p>
            <a:pPr>
              <a:defRPr/>
            </a:pPr>
            <a:endParaRPr lang="en-US" altLang="en-US"/>
          </a:p>
        </p:txBody>
      </p:sp>
      <p:sp>
        <p:nvSpPr>
          <p:cNvPr id="17" name="Footer Placeholder 4">
            <a:extLst>
              <a:ext uri="{FF2B5EF4-FFF2-40B4-BE49-F238E27FC236}">
                <a16:creationId xmlns:a16="http://schemas.microsoft.com/office/drawing/2014/main" id="{4A498F95-9C76-49A7-AA22-43534E527341}"/>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18" name="Slide Number Placeholder 5">
            <a:extLst>
              <a:ext uri="{FF2B5EF4-FFF2-40B4-BE49-F238E27FC236}">
                <a16:creationId xmlns:a16="http://schemas.microsoft.com/office/drawing/2014/main" id="{8453ADD2-14FC-4775-8DE2-58E621BA64AB}"/>
              </a:ext>
            </a:extLst>
          </p:cNvPr>
          <p:cNvSpPr>
            <a:spLocks noGrp="1"/>
          </p:cNvSpPr>
          <p:nvPr>
            <p:ph type="sldNum" sz="quarter" idx="12"/>
          </p:nvPr>
        </p:nvSpPr>
        <p:spPr/>
        <p:txBody>
          <a:bodyPr/>
          <a:lstStyle>
            <a:lvl1pPr algn="ctr">
              <a:defRPr sz="2800"/>
            </a:lvl1pPr>
          </a:lstStyle>
          <a:p>
            <a:pPr>
              <a:defRPr/>
            </a:pPr>
            <a:fld id="{6D40CCA7-CA7B-4EF5-BB07-F20631435C1B}" type="slidenum">
              <a:rPr lang="en-US" altLang="en-US"/>
              <a:pPr>
                <a:defRPr/>
              </a:pPr>
              <a:t>‹#›</a:t>
            </a:fld>
            <a:endParaRPr lang="en-US" altLang="en-US"/>
          </a:p>
        </p:txBody>
      </p:sp>
    </p:spTree>
    <p:extLst>
      <p:ext uri="{BB962C8B-B14F-4D97-AF65-F5344CB8AC3E}">
        <p14:creationId xmlns:p14="http://schemas.microsoft.com/office/powerpoint/2010/main" val="2437100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0B69F73-A939-4641-ABFD-8A9B55B76A03}"/>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F7726B6-39AC-4B05-8316-2CDF43D5BC33}"/>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7" name="Slide Number Placeholder 5">
            <a:extLst>
              <a:ext uri="{FF2B5EF4-FFF2-40B4-BE49-F238E27FC236}">
                <a16:creationId xmlns:a16="http://schemas.microsoft.com/office/drawing/2014/main" id="{BA918971-A2DC-45A6-A730-D15EC3DDFAE2}"/>
              </a:ext>
            </a:extLst>
          </p:cNvPr>
          <p:cNvSpPr>
            <a:spLocks noGrp="1"/>
          </p:cNvSpPr>
          <p:nvPr>
            <p:ph type="sldNum" sz="quarter" idx="12"/>
          </p:nvPr>
        </p:nvSpPr>
        <p:spPr/>
        <p:txBody>
          <a:bodyPr/>
          <a:lstStyle>
            <a:lvl1pPr>
              <a:defRPr/>
            </a:lvl1pPr>
          </a:lstStyle>
          <a:p>
            <a:pPr>
              <a:defRPr/>
            </a:pPr>
            <a:fld id="{4E0637EA-5064-4A7E-8FAE-17811DEBB642}" type="slidenum">
              <a:rPr lang="en-US" altLang="en-US"/>
              <a:pPr>
                <a:defRPr/>
              </a:pPr>
              <a:t>‹#›</a:t>
            </a:fld>
            <a:endParaRPr lang="en-US" altLang="en-US"/>
          </a:p>
        </p:txBody>
      </p:sp>
    </p:spTree>
    <p:extLst>
      <p:ext uri="{BB962C8B-B14F-4D97-AF65-F5344CB8AC3E}">
        <p14:creationId xmlns:p14="http://schemas.microsoft.com/office/powerpoint/2010/main" val="1867929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8EFBEC4-A8D1-4DC0-A185-CB2B9C9D8B12}"/>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668B7F14-4092-4C11-B900-9289863AA87A}"/>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9" name="Slide Number Placeholder 5">
            <a:extLst>
              <a:ext uri="{FF2B5EF4-FFF2-40B4-BE49-F238E27FC236}">
                <a16:creationId xmlns:a16="http://schemas.microsoft.com/office/drawing/2014/main" id="{8C720E62-C633-4E5D-A778-4E33F4F90EDB}"/>
              </a:ext>
            </a:extLst>
          </p:cNvPr>
          <p:cNvSpPr>
            <a:spLocks noGrp="1"/>
          </p:cNvSpPr>
          <p:nvPr>
            <p:ph type="sldNum" sz="quarter" idx="12"/>
          </p:nvPr>
        </p:nvSpPr>
        <p:spPr/>
        <p:txBody>
          <a:bodyPr/>
          <a:lstStyle>
            <a:lvl1pPr>
              <a:defRPr/>
            </a:lvl1pPr>
          </a:lstStyle>
          <a:p>
            <a:pPr>
              <a:defRPr/>
            </a:pPr>
            <a:fld id="{40A51344-BC25-447C-AAA1-837ADCFE2738}" type="slidenum">
              <a:rPr lang="en-US" altLang="en-US"/>
              <a:pPr>
                <a:defRPr/>
              </a:pPr>
              <a:t>‹#›</a:t>
            </a:fld>
            <a:endParaRPr lang="en-US" altLang="en-US"/>
          </a:p>
        </p:txBody>
      </p:sp>
    </p:spTree>
    <p:extLst>
      <p:ext uri="{BB962C8B-B14F-4D97-AF65-F5344CB8AC3E}">
        <p14:creationId xmlns:p14="http://schemas.microsoft.com/office/powerpoint/2010/main" val="1308783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924333-231F-4D91-B4A3-DF3A094F63E4}"/>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a:extLst>
              <a:ext uri="{FF2B5EF4-FFF2-40B4-BE49-F238E27FC236}">
                <a16:creationId xmlns:a16="http://schemas.microsoft.com/office/drawing/2014/main" id="{6690D022-2EFD-447C-B533-3D1943CD1D30}"/>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2">
            <a:extLst>
              <a:ext uri="{FF2B5EF4-FFF2-40B4-BE49-F238E27FC236}">
                <a16:creationId xmlns:a16="http://schemas.microsoft.com/office/drawing/2014/main" id="{E35B94AE-2D04-44D9-A612-01A3389658A3}"/>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5" name="Slide Number Placeholder 3">
            <a:extLst>
              <a:ext uri="{FF2B5EF4-FFF2-40B4-BE49-F238E27FC236}">
                <a16:creationId xmlns:a16="http://schemas.microsoft.com/office/drawing/2014/main" id="{6C60979C-7A28-43AF-9BA6-707C8A06D82A}"/>
              </a:ext>
            </a:extLst>
          </p:cNvPr>
          <p:cNvSpPr>
            <a:spLocks noGrp="1"/>
          </p:cNvSpPr>
          <p:nvPr>
            <p:ph type="sldNum" sz="quarter" idx="12"/>
          </p:nvPr>
        </p:nvSpPr>
        <p:spPr/>
        <p:txBody>
          <a:bodyPr/>
          <a:lstStyle>
            <a:lvl1pPr algn="ctr">
              <a:defRPr sz="2800"/>
            </a:lvl1pPr>
          </a:lstStyle>
          <a:p>
            <a:pPr>
              <a:defRPr/>
            </a:pPr>
            <a:fld id="{D30AF846-0EA8-4493-8540-07BC666C58FA}" type="slidenum">
              <a:rPr lang="en-US" altLang="en-US"/>
              <a:pPr>
                <a:defRPr/>
              </a:pPr>
              <a:t>‹#›</a:t>
            </a:fld>
            <a:endParaRPr lang="en-US" altLang="en-US"/>
          </a:p>
        </p:txBody>
      </p:sp>
    </p:spTree>
    <p:extLst>
      <p:ext uri="{BB962C8B-B14F-4D97-AF65-F5344CB8AC3E}">
        <p14:creationId xmlns:p14="http://schemas.microsoft.com/office/powerpoint/2010/main" val="1852146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DC14B486-EE82-499A-A222-856E74D02450}"/>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7C459AA9-A2F9-4645-B620-39D69BDEF13C}"/>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78D1E970-2FAB-4F22-8750-5D9212AA70BF}"/>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0F006952-CF91-442F-A7C0-AD7E2FF68AAE}"/>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0040A62E-272E-4268-94FB-91D554A97E89}"/>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F56691AD-CDEF-45BA-930D-A552FD98586E}"/>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EA8A20A0-7AC0-457C-999E-19D75E0E83B6}"/>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3AE7CD99-FB21-4498-B13D-E8FC0F5E7549}"/>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a:extLst>
                <a:ext uri="{FF2B5EF4-FFF2-40B4-BE49-F238E27FC236}">
                  <a16:creationId xmlns:a16="http://schemas.microsoft.com/office/drawing/2014/main" id="{B2D0F7A3-4309-46FF-BE58-3288F8CB286C}"/>
                </a:ext>
              </a:extLst>
            </p:cNvPr>
            <p:cNvSpPr>
              <a:spLocks/>
            </p:cNvSpPr>
            <p:nvPr/>
          </p:nvSpPr>
          <p:spPr bwMode="gray">
            <a:xfrm rot="-5400000">
              <a:off x="2548536"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4" name="Freeform 5">
              <a:extLst>
                <a:ext uri="{FF2B5EF4-FFF2-40B4-BE49-F238E27FC236}">
                  <a16:creationId xmlns:a16="http://schemas.microsoft.com/office/drawing/2014/main" id="{4F26D2FE-804F-435F-A9C1-C593358C9FCF}"/>
                </a:ext>
              </a:extLst>
            </p:cNvPr>
            <p:cNvSpPr>
              <a:spLocks/>
            </p:cNvSpPr>
            <p:nvPr/>
          </p:nvSpPr>
          <p:spPr bwMode="gray">
            <a:xfrm rot="-5912394">
              <a:off x="2769747"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 name="Freeform 5">
              <a:extLst>
                <a:ext uri="{FF2B5EF4-FFF2-40B4-BE49-F238E27FC236}">
                  <a16:creationId xmlns:a16="http://schemas.microsoft.com/office/drawing/2014/main" id="{A027D6DF-7C15-4B7F-9CAF-6066E90D2354}"/>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6" name="Rectangle 15">
            <a:extLst>
              <a:ext uri="{FF2B5EF4-FFF2-40B4-BE49-F238E27FC236}">
                <a16:creationId xmlns:a16="http://schemas.microsoft.com/office/drawing/2014/main" id="{865DF99A-5412-41EB-B5A4-3A722468BD3F}"/>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a:extLst>
              <a:ext uri="{FF2B5EF4-FFF2-40B4-BE49-F238E27FC236}">
                <a16:creationId xmlns:a16="http://schemas.microsoft.com/office/drawing/2014/main" id="{6087C0BE-689C-4305-A139-5CB4E7537E0A}"/>
              </a:ext>
            </a:extLst>
          </p:cNvPr>
          <p:cNvSpPr>
            <a:spLocks noGrp="1"/>
          </p:cNvSpPr>
          <p:nvPr>
            <p:ph type="dt" sz="half" idx="10"/>
          </p:nvPr>
        </p:nvSpPr>
        <p:spPr/>
        <p:txBody>
          <a:bodyPr/>
          <a:lstStyle>
            <a:lvl1pPr>
              <a:defRPr/>
            </a:lvl1pPr>
          </a:lstStyle>
          <a:p>
            <a:pPr>
              <a:defRPr/>
            </a:pPr>
            <a:endParaRPr lang="en-US" altLang="en-US"/>
          </a:p>
        </p:txBody>
      </p:sp>
      <p:sp>
        <p:nvSpPr>
          <p:cNvPr id="18" name="Footer Placeholder 5">
            <a:extLst>
              <a:ext uri="{FF2B5EF4-FFF2-40B4-BE49-F238E27FC236}">
                <a16:creationId xmlns:a16="http://schemas.microsoft.com/office/drawing/2014/main" id="{E5141F1D-2CB9-4B9F-9339-AEE7F1F86770}"/>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19" name="Slide Number Placeholder 6">
            <a:extLst>
              <a:ext uri="{FF2B5EF4-FFF2-40B4-BE49-F238E27FC236}">
                <a16:creationId xmlns:a16="http://schemas.microsoft.com/office/drawing/2014/main" id="{295B05F5-2360-4D72-B988-C0720B9192F9}"/>
              </a:ext>
            </a:extLst>
          </p:cNvPr>
          <p:cNvSpPr>
            <a:spLocks noGrp="1"/>
          </p:cNvSpPr>
          <p:nvPr>
            <p:ph type="sldNum" sz="quarter" idx="12"/>
          </p:nvPr>
        </p:nvSpPr>
        <p:spPr/>
        <p:txBody>
          <a:bodyPr/>
          <a:lstStyle>
            <a:lvl1pPr algn="ctr">
              <a:defRPr sz="2800"/>
            </a:lvl1pPr>
          </a:lstStyle>
          <a:p>
            <a:pPr>
              <a:defRPr/>
            </a:pPr>
            <a:fld id="{4F177887-1951-4343-93FB-05263731AD3C}" type="slidenum">
              <a:rPr lang="en-US" altLang="en-US"/>
              <a:pPr>
                <a:defRPr/>
              </a:pPr>
              <a:t>‹#›</a:t>
            </a:fld>
            <a:endParaRPr lang="en-US" altLang="en-US"/>
          </a:p>
        </p:txBody>
      </p:sp>
    </p:spTree>
    <p:extLst>
      <p:ext uri="{BB962C8B-B14F-4D97-AF65-F5344CB8AC3E}">
        <p14:creationId xmlns:p14="http://schemas.microsoft.com/office/powerpoint/2010/main" val="1947702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7BE56FB2-84A5-4A4E-9B5E-C57773E579A5}"/>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C951B385-EF17-4314-9B69-41DF4692122F}"/>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FBBA6595-5937-423E-B5AC-A4E16E059397}"/>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57B45C50-37D2-4A13-ADFB-BF9C92B7DEED}"/>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71139266-3CF5-4BBF-81A5-CD51D20D1206}"/>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C2073731-D5E8-4070-950E-2F1DD369B16B}"/>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5579FBE8-E859-4931-89AD-07EE8BEBD4CE}"/>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41E354-6A8F-483D-A3CB-E051724ABE46}"/>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a:extLst>
                <a:ext uri="{FF2B5EF4-FFF2-40B4-BE49-F238E27FC236}">
                  <a16:creationId xmlns:a16="http://schemas.microsoft.com/office/drawing/2014/main" id="{99C475D5-8581-464B-B75F-B7882B1C09AF}"/>
                </a:ext>
              </a:extLst>
            </p:cNvPr>
            <p:cNvSpPr>
              <a:spLocks/>
            </p:cNvSpPr>
            <p:nvPr/>
          </p:nvSpPr>
          <p:spPr bwMode="gray">
            <a:xfrm rot="-5400000">
              <a:off x="2852610"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4" name="Freeform 5">
              <a:extLst>
                <a:ext uri="{FF2B5EF4-FFF2-40B4-BE49-F238E27FC236}">
                  <a16:creationId xmlns:a16="http://schemas.microsoft.com/office/drawing/2014/main" id="{8CB04158-BB6A-449C-9049-CA4CCD508B26}"/>
                </a:ext>
              </a:extLst>
            </p:cNvPr>
            <p:cNvSpPr>
              <a:spLocks/>
            </p:cNvSpPr>
            <p:nvPr/>
          </p:nvSpPr>
          <p:spPr bwMode="gray">
            <a:xfrm rot="-5912394">
              <a:off x="3074559"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 name="Freeform 5">
              <a:extLst>
                <a:ext uri="{FF2B5EF4-FFF2-40B4-BE49-F238E27FC236}">
                  <a16:creationId xmlns:a16="http://schemas.microsoft.com/office/drawing/2014/main" id="{3D838DB7-BF53-432E-8185-C3E3469002E3}"/>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6" name="Rectangle 15">
            <a:extLst>
              <a:ext uri="{FF2B5EF4-FFF2-40B4-BE49-F238E27FC236}">
                <a16:creationId xmlns:a16="http://schemas.microsoft.com/office/drawing/2014/main" id="{10E37E5D-A129-4059-AD77-E4CBB7CEFD73}"/>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a:extLst>
              <a:ext uri="{FF2B5EF4-FFF2-40B4-BE49-F238E27FC236}">
                <a16:creationId xmlns:a16="http://schemas.microsoft.com/office/drawing/2014/main" id="{4D4E6AA8-8247-4415-9A35-8956046EBBD6}"/>
              </a:ext>
            </a:extLst>
          </p:cNvPr>
          <p:cNvSpPr>
            <a:spLocks noGrp="1"/>
          </p:cNvSpPr>
          <p:nvPr>
            <p:ph type="dt" sz="half" idx="10"/>
          </p:nvPr>
        </p:nvSpPr>
        <p:spPr/>
        <p:txBody>
          <a:bodyPr/>
          <a:lstStyle>
            <a:lvl1pPr>
              <a:defRPr/>
            </a:lvl1pPr>
          </a:lstStyle>
          <a:p>
            <a:pPr>
              <a:defRPr/>
            </a:pPr>
            <a:endParaRPr lang="en-US" altLang="en-US"/>
          </a:p>
        </p:txBody>
      </p:sp>
      <p:sp>
        <p:nvSpPr>
          <p:cNvPr id="18" name="Footer Placeholder 5">
            <a:extLst>
              <a:ext uri="{FF2B5EF4-FFF2-40B4-BE49-F238E27FC236}">
                <a16:creationId xmlns:a16="http://schemas.microsoft.com/office/drawing/2014/main" id="{AF013180-5E2F-4B03-A217-5D70F3905E65}"/>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19" name="Slide Number Placeholder 6">
            <a:extLst>
              <a:ext uri="{FF2B5EF4-FFF2-40B4-BE49-F238E27FC236}">
                <a16:creationId xmlns:a16="http://schemas.microsoft.com/office/drawing/2014/main" id="{BE96DACF-B0DA-49C6-B310-1C1B6D1FC236}"/>
              </a:ext>
            </a:extLst>
          </p:cNvPr>
          <p:cNvSpPr>
            <a:spLocks noGrp="1"/>
          </p:cNvSpPr>
          <p:nvPr>
            <p:ph type="sldNum" sz="quarter" idx="12"/>
          </p:nvPr>
        </p:nvSpPr>
        <p:spPr/>
        <p:txBody>
          <a:bodyPr/>
          <a:lstStyle>
            <a:lvl1pPr algn="ctr">
              <a:defRPr sz="2800"/>
            </a:lvl1pPr>
          </a:lstStyle>
          <a:p>
            <a:pPr>
              <a:defRPr/>
            </a:pPr>
            <a:fld id="{27F412A8-305F-45FA-9DDB-281A1AB02B28}" type="slidenum">
              <a:rPr lang="en-US" altLang="en-US"/>
              <a:pPr>
                <a:defRPr/>
              </a:pPr>
              <a:t>‹#›</a:t>
            </a:fld>
            <a:endParaRPr lang="en-US" altLang="en-US"/>
          </a:p>
        </p:txBody>
      </p:sp>
    </p:spTree>
    <p:extLst>
      <p:ext uri="{BB962C8B-B14F-4D97-AF65-F5344CB8AC3E}">
        <p14:creationId xmlns:p14="http://schemas.microsoft.com/office/powerpoint/2010/main" val="1358656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1F288D60-E71F-42AD-AC78-C788BDB1F0A8}"/>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FF3D8916-10C2-4D44-A567-6621928A74AC}"/>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F03FCE3C-CD03-4187-B2AD-1D0C19C3D7D0}"/>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D41408A3-0373-482E-BEDC-A77DF3C7EBD0}"/>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9EDDDFB1-7FC4-4CA7-BFC2-D9036287B76C}"/>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0D60014C-5B4C-4034-BD62-D4F0254F2A67}"/>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3C2D64ED-AF33-44DE-B2E8-12730AA8B485}"/>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7A68598C-CB3B-478F-9BA7-27DFC441F6E2}"/>
                </a:ext>
              </a:extLst>
            </p:cNvPr>
            <p:cNvSpPr>
              <a:spLocks/>
            </p:cNvSpPr>
            <p:nvPr/>
          </p:nvSpPr>
          <p:spPr bwMode="gray">
            <a:xfrm rot="10204164">
              <a:off x="426788" y="4564241"/>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3" name="Rectangle 12">
              <a:extLst>
                <a:ext uri="{FF2B5EF4-FFF2-40B4-BE49-F238E27FC236}">
                  <a16:creationId xmlns:a16="http://schemas.microsoft.com/office/drawing/2014/main" id="{3D01C0E8-21D1-4771-8BD1-442D55FB7D0B}"/>
                </a:ext>
              </a:extLst>
            </p:cNvPr>
            <p:cNvSpPr/>
            <p:nvPr/>
          </p:nvSpPr>
          <p:spPr>
            <a:xfrm>
              <a:off x="422275" y="401616"/>
              <a:ext cx="8326438" cy="3141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a:extLst>
                <a:ext uri="{FF2B5EF4-FFF2-40B4-BE49-F238E27FC236}">
                  <a16:creationId xmlns:a16="http://schemas.microsoft.com/office/drawing/2014/main" id="{7C5E2224-332D-407C-9D52-ADFA7A9CCF59}"/>
                </a:ext>
              </a:extLst>
            </p:cNvPr>
            <p:cNvSpPr>
              <a:spLocks/>
            </p:cNvSpPr>
            <p:nvPr/>
          </p:nvSpPr>
          <p:spPr bwMode="gray">
            <a:xfrm rot="10800000">
              <a:off x="485023" y="2670079"/>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 name="Freeform 5">
              <a:extLst>
                <a:ext uri="{FF2B5EF4-FFF2-40B4-BE49-F238E27FC236}">
                  <a16:creationId xmlns:a16="http://schemas.microsoft.com/office/drawing/2014/main" id="{A3F44C3B-3703-46E8-9C84-86D5DB8E0103}"/>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6" name="Rectangle 15">
            <a:extLst>
              <a:ext uri="{FF2B5EF4-FFF2-40B4-BE49-F238E27FC236}">
                <a16:creationId xmlns:a16="http://schemas.microsoft.com/office/drawing/2014/main" id="{243CEA0D-4D37-4173-AD34-094ED3521A75}"/>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a:extLst>
              <a:ext uri="{FF2B5EF4-FFF2-40B4-BE49-F238E27FC236}">
                <a16:creationId xmlns:a16="http://schemas.microsoft.com/office/drawing/2014/main" id="{1788F4C8-E606-404E-8B83-12D73FF71D06}"/>
              </a:ext>
            </a:extLst>
          </p:cNvPr>
          <p:cNvSpPr>
            <a:spLocks noGrp="1"/>
          </p:cNvSpPr>
          <p:nvPr>
            <p:ph type="dt" sz="half" idx="10"/>
          </p:nvPr>
        </p:nvSpPr>
        <p:spPr/>
        <p:txBody>
          <a:bodyPr/>
          <a:lstStyle>
            <a:lvl1pPr>
              <a:defRPr/>
            </a:lvl1pPr>
          </a:lstStyle>
          <a:p>
            <a:pPr>
              <a:defRPr/>
            </a:pPr>
            <a:endParaRPr lang="en-US" altLang="en-US"/>
          </a:p>
        </p:txBody>
      </p:sp>
      <p:sp>
        <p:nvSpPr>
          <p:cNvPr id="18" name="Footer Placeholder 5">
            <a:extLst>
              <a:ext uri="{FF2B5EF4-FFF2-40B4-BE49-F238E27FC236}">
                <a16:creationId xmlns:a16="http://schemas.microsoft.com/office/drawing/2014/main" id="{1AB8AD1B-7196-4076-A980-0384A14398E9}"/>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19" name="Slide Number Placeholder 6">
            <a:extLst>
              <a:ext uri="{FF2B5EF4-FFF2-40B4-BE49-F238E27FC236}">
                <a16:creationId xmlns:a16="http://schemas.microsoft.com/office/drawing/2014/main" id="{F83F2EFA-BBAF-44A9-802D-C835ADCD8296}"/>
              </a:ext>
            </a:extLst>
          </p:cNvPr>
          <p:cNvSpPr>
            <a:spLocks noGrp="1"/>
          </p:cNvSpPr>
          <p:nvPr>
            <p:ph type="sldNum" sz="quarter" idx="12"/>
          </p:nvPr>
        </p:nvSpPr>
        <p:spPr/>
        <p:txBody>
          <a:bodyPr/>
          <a:lstStyle>
            <a:lvl1pPr algn="ctr">
              <a:defRPr sz="2800"/>
            </a:lvl1pPr>
          </a:lstStyle>
          <a:p>
            <a:pPr>
              <a:defRPr/>
            </a:pPr>
            <a:fld id="{6D128C87-C2B5-4996-95B6-80578C91EF04}" type="slidenum">
              <a:rPr lang="en-US" altLang="en-US"/>
              <a:pPr>
                <a:defRPr/>
              </a:pPr>
              <a:t>‹#›</a:t>
            </a:fld>
            <a:endParaRPr lang="en-US" altLang="en-US"/>
          </a:p>
        </p:txBody>
      </p:sp>
    </p:spTree>
    <p:extLst>
      <p:ext uri="{BB962C8B-B14F-4D97-AF65-F5344CB8AC3E}">
        <p14:creationId xmlns:p14="http://schemas.microsoft.com/office/powerpoint/2010/main" val="3793877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008B8632-3D10-46D5-ACD1-78A7BA80009B}"/>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72723E1B-50C3-40BA-82BD-18DFEA9D8705}"/>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D299F943-13F5-40C6-BBDC-886D88AAA243}"/>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ABEFAE38-BCB2-447E-825D-1DBBDA3E2425}"/>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221A5897-EE0C-48E3-9C91-5CEEE7E9ACBA}"/>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4AD466EF-479C-40EE-AC6B-BC6ED45AFF80}"/>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E1B4AAE0-3340-44AE-9D33-89DBDEAB47D5}"/>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096F7915-B7BC-48CA-B51E-3F87E27D1F15}"/>
                </a:ext>
              </a:extLst>
            </p:cNvPr>
            <p:cNvSpPr>
              <a:spLocks/>
            </p:cNvSpPr>
            <p:nvPr/>
          </p:nvSpPr>
          <p:spPr bwMode="gray">
            <a:xfrm rot="-589932">
              <a:off x="6359946" y="2780895"/>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 name="Rectangle 11">
              <a:extLst>
                <a:ext uri="{FF2B5EF4-FFF2-40B4-BE49-F238E27FC236}">
                  <a16:creationId xmlns:a16="http://schemas.microsoft.com/office/drawing/2014/main" id="{9D5A238C-EACA-4889-8F8C-E9D202C1AB6A}"/>
                </a:ext>
              </a:extLst>
            </p:cNvPr>
            <p:cNvSpPr/>
            <p:nvPr/>
          </p:nvSpPr>
          <p:spPr>
            <a:xfrm>
              <a:off x="485775" y="4343161"/>
              <a:ext cx="8181975" cy="211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a:extLst>
                <a:ext uri="{FF2B5EF4-FFF2-40B4-BE49-F238E27FC236}">
                  <a16:creationId xmlns:a16="http://schemas.microsoft.com/office/drawing/2014/main" id="{A06AF17B-8389-41C7-8DA2-F032F52264D0}"/>
                </a:ext>
              </a:extLst>
            </p:cNvPr>
            <p:cNvSpPr>
              <a:spLocks/>
            </p:cNvSpPr>
            <p:nvPr/>
          </p:nvSpPr>
          <p:spPr bwMode="gray">
            <a:xfrm>
              <a:off x="485023" y="2854646"/>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 name="Freeform 5">
              <a:extLst>
                <a:ext uri="{FF2B5EF4-FFF2-40B4-BE49-F238E27FC236}">
                  <a16:creationId xmlns:a16="http://schemas.microsoft.com/office/drawing/2014/main" id="{A32E47F8-41E4-4B9E-B5B2-F664ABA1FF15}"/>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6" name="Rectangle 15">
            <a:extLst>
              <a:ext uri="{FF2B5EF4-FFF2-40B4-BE49-F238E27FC236}">
                <a16:creationId xmlns:a16="http://schemas.microsoft.com/office/drawing/2014/main" id="{1AFCA03B-D650-474E-9636-3005232C365F}"/>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a:extLst>
              <a:ext uri="{FF2B5EF4-FFF2-40B4-BE49-F238E27FC236}">
                <a16:creationId xmlns:a16="http://schemas.microsoft.com/office/drawing/2014/main" id="{0FAB6DBF-26EC-4EA6-B6FC-D395BA5FD8F0}"/>
              </a:ext>
            </a:extLst>
          </p:cNvPr>
          <p:cNvSpPr>
            <a:spLocks noGrp="1"/>
          </p:cNvSpPr>
          <p:nvPr>
            <p:ph type="dt" sz="half" idx="10"/>
          </p:nvPr>
        </p:nvSpPr>
        <p:spPr/>
        <p:txBody>
          <a:bodyPr/>
          <a:lstStyle>
            <a:lvl1pPr>
              <a:defRPr/>
            </a:lvl1pPr>
          </a:lstStyle>
          <a:p>
            <a:pPr>
              <a:defRPr/>
            </a:pPr>
            <a:endParaRPr lang="en-US" altLang="en-US"/>
          </a:p>
        </p:txBody>
      </p:sp>
      <p:sp>
        <p:nvSpPr>
          <p:cNvPr id="18" name="Footer Placeholder 4">
            <a:extLst>
              <a:ext uri="{FF2B5EF4-FFF2-40B4-BE49-F238E27FC236}">
                <a16:creationId xmlns:a16="http://schemas.microsoft.com/office/drawing/2014/main" id="{32DFDC3B-1580-4085-A90B-45867B83AFDC}"/>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19" name="Slide Number Placeholder 5">
            <a:extLst>
              <a:ext uri="{FF2B5EF4-FFF2-40B4-BE49-F238E27FC236}">
                <a16:creationId xmlns:a16="http://schemas.microsoft.com/office/drawing/2014/main" id="{64C79FD2-F2E5-4467-8D92-20B4B6D06995}"/>
              </a:ext>
            </a:extLst>
          </p:cNvPr>
          <p:cNvSpPr>
            <a:spLocks noGrp="1"/>
          </p:cNvSpPr>
          <p:nvPr>
            <p:ph type="sldNum" sz="quarter" idx="12"/>
          </p:nvPr>
        </p:nvSpPr>
        <p:spPr/>
        <p:txBody>
          <a:bodyPr/>
          <a:lstStyle>
            <a:lvl1pPr algn="ctr">
              <a:defRPr sz="2800"/>
            </a:lvl1pPr>
          </a:lstStyle>
          <a:p>
            <a:pPr>
              <a:defRPr/>
            </a:pPr>
            <a:fld id="{A6828282-DBEA-4866-8F3C-D244B49C02E9}" type="slidenum">
              <a:rPr lang="en-US" altLang="en-US"/>
              <a:pPr>
                <a:defRPr/>
              </a:pPr>
              <a:t>‹#›</a:t>
            </a:fld>
            <a:endParaRPr lang="en-US" altLang="en-US"/>
          </a:p>
        </p:txBody>
      </p:sp>
    </p:spTree>
    <p:extLst>
      <p:ext uri="{BB962C8B-B14F-4D97-AF65-F5344CB8AC3E}">
        <p14:creationId xmlns:p14="http://schemas.microsoft.com/office/powerpoint/2010/main" val="4094935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0CC906F1-39CB-42AE-9695-878FFE74DB60}"/>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E90E60DC-DF32-4E6E-8607-7A9EAEED0EF7}"/>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697FDC24-2DC1-4304-8369-A9EE38AA3B29}"/>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6CD6BA20-CD3A-48CB-982B-DC1AA642BF38}"/>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076F3749-9406-4595-BF38-58D02F9BD2AF}"/>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95B56837-CF93-44E5-B9E7-6463D9D96E87}"/>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D35F7CDF-42FC-4DC7-9924-D791A4EA10FB}"/>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BCC2FDFC-54DB-406C-B53D-C11A58680102}"/>
                </a:ext>
              </a:extLst>
            </p:cNvPr>
            <p:cNvSpPr>
              <a:spLocks/>
            </p:cNvSpPr>
            <p:nvPr/>
          </p:nvSpPr>
          <p:spPr bwMode="gray">
            <a:xfrm rot="-589932">
              <a:off x="6359946" y="4309201"/>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3" name="Freeform 34">
              <a:extLst>
                <a:ext uri="{FF2B5EF4-FFF2-40B4-BE49-F238E27FC236}">
                  <a16:creationId xmlns:a16="http://schemas.microsoft.com/office/drawing/2014/main" id="{275CE45E-AF80-4C93-BDD3-D702CA509401}"/>
                </a:ext>
              </a:extLst>
            </p:cNvPr>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4" name="Freeform 5">
              <a:extLst>
                <a:ext uri="{FF2B5EF4-FFF2-40B4-BE49-F238E27FC236}">
                  <a16:creationId xmlns:a16="http://schemas.microsoft.com/office/drawing/2014/main" id="{433C561C-081B-433C-A6E9-34472A0C2F6F}"/>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5" name="TextBox 36">
            <a:extLst>
              <a:ext uri="{FF2B5EF4-FFF2-40B4-BE49-F238E27FC236}">
                <a16:creationId xmlns:a16="http://schemas.microsoft.com/office/drawing/2014/main" id="{6A43E1F4-637F-4052-B915-52A0F7F72B2C}"/>
              </a:ext>
            </a:extLst>
          </p:cNvPr>
          <p:cNvSpPr txBox="1">
            <a:spLocks noChangeArrowheads="1"/>
          </p:cNvSpPr>
          <p:nvPr/>
        </p:nvSpPr>
        <p:spPr bwMode="gray">
          <a:xfrm>
            <a:off x="647700" y="652463"/>
            <a:ext cx="6016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8000">
                <a:solidFill>
                  <a:srgbClr val="EF53A5"/>
                </a:solidFill>
                <a:cs typeface="Arial" panose="020B0604020202020204" pitchFamily="34" charset="0"/>
              </a:rPr>
              <a:t>“</a:t>
            </a:r>
          </a:p>
        </p:txBody>
      </p:sp>
      <p:sp>
        <p:nvSpPr>
          <p:cNvPr id="18" name="TextBox 37">
            <a:extLst>
              <a:ext uri="{FF2B5EF4-FFF2-40B4-BE49-F238E27FC236}">
                <a16:creationId xmlns:a16="http://schemas.microsoft.com/office/drawing/2014/main" id="{54B31676-D38A-4FBB-A6E2-66CAFFDBFDBB}"/>
              </a:ext>
            </a:extLst>
          </p:cNvPr>
          <p:cNvSpPr txBox="1">
            <a:spLocks noChangeArrowheads="1"/>
          </p:cNvSpPr>
          <p:nvPr/>
        </p:nvSpPr>
        <p:spPr bwMode="gray">
          <a:xfrm>
            <a:off x="7069138" y="2900363"/>
            <a:ext cx="61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8000">
                <a:solidFill>
                  <a:srgbClr val="EF53A5"/>
                </a:solidFill>
                <a:cs typeface="Arial" panose="020B0604020202020204" pitchFamily="34" charset="0"/>
              </a:rPr>
              <a:t>”</a:t>
            </a:r>
          </a:p>
        </p:txBody>
      </p:sp>
      <p:sp>
        <p:nvSpPr>
          <p:cNvPr id="19" name="Rectangle 18">
            <a:extLst>
              <a:ext uri="{FF2B5EF4-FFF2-40B4-BE49-F238E27FC236}">
                <a16:creationId xmlns:a16="http://schemas.microsoft.com/office/drawing/2014/main" id="{6B7ED15B-033B-4656-A3D0-B19051A455BA}"/>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28060" y="927099"/>
            <a:ext cx="6160385" cy="2882179"/>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Date Placeholder 3">
            <a:extLst>
              <a:ext uri="{FF2B5EF4-FFF2-40B4-BE49-F238E27FC236}">
                <a16:creationId xmlns:a16="http://schemas.microsoft.com/office/drawing/2014/main" id="{38ED539A-3698-4AB7-BCA8-0B4FA11F6636}"/>
              </a:ext>
            </a:extLst>
          </p:cNvPr>
          <p:cNvSpPr>
            <a:spLocks noGrp="1"/>
          </p:cNvSpPr>
          <p:nvPr>
            <p:ph type="dt" sz="half" idx="14"/>
          </p:nvPr>
        </p:nvSpPr>
        <p:spPr/>
        <p:txBody>
          <a:bodyPr/>
          <a:lstStyle>
            <a:lvl1pPr>
              <a:defRPr/>
            </a:lvl1pPr>
          </a:lstStyle>
          <a:p>
            <a:pPr>
              <a:defRPr/>
            </a:pPr>
            <a:endParaRPr lang="en-US" altLang="en-US"/>
          </a:p>
        </p:txBody>
      </p:sp>
      <p:sp>
        <p:nvSpPr>
          <p:cNvPr id="21" name="Footer Placeholder 4">
            <a:extLst>
              <a:ext uri="{FF2B5EF4-FFF2-40B4-BE49-F238E27FC236}">
                <a16:creationId xmlns:a16="http://schemas.microsoft.com/office/drawing/2014/main" id="{7918177A-92FF-4CAB-AF9E-EED091CAC850}"/>
              </a:ext>
            </a:extLst>
          </p:cNvPr>
          <p:cNvSpPr>
            <a:spLocks noGrp="1"/>
          </p:cNvSpPr>
          <p:nvPr>
            <p:ph type="ftr" sz="quarter" idx="15"/>
          </p:nvPr>
        </p:nvSpPr>
        <p:spPr/>
        <p:txBody>
          <a:bodyPr/>
          <a:lstStyle>
            <a:lvl1pPr>
              <a:defRPr/>
            </a:lvl1pPr>
          </a:lstStyle>
          <a:p>
            <a:pPr>
              <a:defRPr/>
            </a:pPr>
            <a:r>
              <a:rPr lang="el-GR" altLang="en-US"/>
              <a:t>Ενότητα 1</a:t>
            </a:r>
            <a:endParaRPr lang="en-US" altLang="en-US"/>
          </a:p>
        </p:txBody>
      </p:sp>
      <p:sp>
        <p:nvSpPr>
          <p:cNvPr id="22" name="Slide Number Placeholder 5">
            <a:extLst>
              <a:ext uri="{FF2B5EF4-FFF2-40B4-BE49-F238E27FC236}">
                <a16:creationId xmlns:a16="http://schemas.microsoft.com/office/drawing/2014/main" id="{12733515-48BE-43C4-99C4-92D69EFAA37B}"/>
              </a:ext>
            </a:extLst>
          </p:cNvPr>
          <p:cNvSpPr>
            <a:spLocks noGrp="1"/>
          </p:cNvSpPr>
          <p:nvPr>
            <p:ph type="sldNum" sz="quarter" idx="16"/>
          </p:nvPr>
        </p:nvSpPr>
        <p:spPr/>
        <p:txBody>
          <a:bodyPr/>
          <a:lstStyle>
            <a:lvl1pPr algn="ctr">
              <a:defRPr sz="2800"/>
            </a:lvl1pPr>
          </a:lstStyle>
          <a:p>
            <a:pPr>
              <a:defRPr/>
            </a:pPr>
            <a:fld id="{1CAF16BB-4182-4062-A25B-3CF6B70419C9}" type="slidenum">
              <a:rPr lang="en-US" altLang="en-US"/>
              <a:pPr>
                <a:defRPr/>
              </a:pPr>
              <a:t>‹#›</a:t>
            </a:fld>
            <a:endParaRPr lang="en-US" altLang="en-US"/>
          </a:p>
        </p:txBody>
      </p:sp>
    </p:spTree>
    <p:extLst>
      <p:ext uri="{BB962C8B-B14F-4D97-AF65-F5344CB8AC3E}">
        <p14:creationId xmlns:p14="http://schemas.microsoft.com/office/powerpoint/2010/main" val="3344049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91ADE6FB-C97C-47CE-815B-464CC3C6BC17}"/>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A0EDBA94-10DF-430F-A016-D68180B2119D}"/>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D8398D9D-EA95-4DEC-BD03-097A0F03A9C4}"/>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018EF806-80DE-48F1-999B-AD3C53816CAB}"/>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E7AA23B1-2406-4193-8C25-39FDF10238BA}"/>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A93A12D0-9205-4DCC-B321-9B996C796EA0}"/>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D9256B67-250B-4399-A403-0664078B31FB}"/>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8CB3FBCB-26F8-4FFB-AAD2-CE9CCBF3ACDB}"/>
                </a:ext>
              </a:extLst>
            </p:cNvPr>
            <p:cNvSpPr>
              <a:spLocks/>
            </p:cNvSpPr>
            <p:nvPr/>
          </p:nvSpPr>
          <p:spPr bwMode="gray">
            <a:xfrm rot="-589932">
              <a:off x="6359946" y="431124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 name="Freeform 34">
              <a:extLst>
                <a:ext uri="{FF2B5EF4-FFF2-40B4-BE49-F238E27FC236}">
                  <a16:creationId xmlns:a16="http://schemas.microsoft.com/office/drawing/2014/main" id="{2798915B-D3DD-40D4-9FA8-819965227F7E}"/>
                </a:ext>
              </a:extLst>
            </p:cNvPr>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3" name="Freeform 5">
              <a:extLst>
                <a:ext uri="{FF2B5EF4-FFF2-40B4-BE49-F238E27FC236}">
                  <a16:creationId xmlns:a16="http://schemas.microsoft.com/office/drawing/2014/main" id="{125EE533-9D28-482E-8EEF-F1674E1333C5}"/>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4" name="Rectangle 13">
            <a:extLst>
              <a:ext uri="{FF2B5EF4-FFF2-40B4-BE49-F238E27FC236}">
                <a16:creationId xmlns:a16="http://schemas.microsoft.com/office/drawing/2014/main" id="{5EF38789-D12C-4CA7-8516-4F400F3C091B}"/>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824C83E9-D53A-4EAA-A9BF-3181154332B8}"/>
              </a:ext>
            </a:extLst>
          </p:cNvPr>
          <p:cNvSpPr>
            <a:spLocks noGrp="1"/>
          </p:cNvSpPr>
          <p:nvPr>
            <p:ph type="dt" sz="half" idx="10"/>
          </p:nvPr>
        </p:nvSpPr>
        <p:spPr/>
        <p:txBody>
          <a:bodyPr/>
          <a:lstStyle>
            <a:lvl1pPr>
              <a:defRPr/>
            </a:lvl1pPr>
          </a:lstStyle>
          <a:p>
            <a:pPr>
              <a:defRPr/>
            </a:pPr>
            <a:endParaRPr lang="en-US" altLang="en-US"/>
          </a:p>
        </p:txBody>
      </p:sp>
      <p:sp>
        <p:nvSpPr>
          <p:cNvPr id="16" name="Footer Placeholder 4">
            <a:extLst>
              <a:ext uri="{FF2B5EF4-FFF2-40B4-BE49-F238E27FC236}">
                <a16:creationId xmlns:a16="http://schemas.microsoft.com/office/drawing/2014/main" id="{BCFC8675-F809-41ED-88EB-51F5423C3351}"/>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17" name="Slide Number Placeholder 5">
            <a:extLst>
              <a:ext uri="{FF2B5EF4-FFF2-40B4-BE49-F238E27FC236}">
                <a16:creationId xmlns:a16="http://schemas.microsoft.com/office/drawing/2014/main" id="{1B19CC5F-2EB2-48B8-B6E5-88E56A95FFAC}"/>
              </a:ext>
            </a:extLst>
          </p:cNvPr>
          <p:cNvSpPr>
            <a:spLocks noGrp="1"/>
          </p:cNvSpPr>
          <p:nvPr>
            <p:ph type="sldNum" sz="quarter" idx="12"/>
          </p:nvPr>
        </p:nvSpPr>
        <p:spPr/>
        <p:txBody>
          <a:bodyPr/>
          <a:lstStyle>
            <a:lvl1pPr algn="ctr">
              <a:defRPr sz="2800"/>
            </a:lvl1pPr>
          </a:lstStyle>
          <a:p>
            <a:pPr>
              <a:defRPr/>
            </a:pPr>
            <a:fld id="{E5FD1050-F897-418C-8B3F-64E4155BE7BD}" type="slidenum">
              <a:rPr lang="en-US" altLang="en-US"/>
              <a:pPr>
                <a:defRPr/>
              </a:pPr>
              <a:t>‹#›</a:t>
            </a:fld>
            <a:endParaRPr lang="en-US" altLang="en-US"/>
          </a:p>
        </p:txBody>
      </p:sp>
    </p:spTree>
    <p:extLst>
      <p:ext uri="{BB962C8B-B14F-4D97-AF65-F5344CB8AC3E}">
        <p14:creationId xmlns:p14="http://schemas.microsoft.com/office/powerpoint/2010/main" val="406683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46E6FD3A-EED1-4D13-822F-8447399AB668}"/>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28FED4B5-BF2A-43B8-8EA4-7093674C8875}"/>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6856892E-2D29-45A8-986F-EB6463251A62}"/>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9404D58E-B3D4-4DA1-AA06-0FF1F690D337}"/>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F78E89B4-DA17-4A11-B29C-7F660C1A38F8}"/>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2DD3C800-1C4A-497B-9B88-9C1ADC3358DE}"/>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D14DB117-5221-4A26-8D24-9C1E12B3AB0E}"/>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C610C0B9-8E32-4C85-A706-A71A81DF5AD2}"/>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a:extLst>
                <a:ext uri="{FF2B5EF4-FFF2-40B4-BE49-F238E27FC236}">
                  <a16:creationId xmlns:a16="http://schemas.microsoft.com/office/drawing/2014/main" id="{6A5E9037-1D27-41F2-9F42-B87F5216EAA8}"/>
                </a:ext>
              </a:extLst>
            </p:cNvPr>
            <p:cNvSpPr>
              <a:spLocks/>
            </p:cNvSpPr>
            <p:nvPr/>
          </p:nvSpPr>
          <p:spPr bwMode="gray">
            <a:xfrm rot="-5400000">
              <a:off x="3105027"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3" name="Freeform 5">
              <a:extLst>
                <a:ext uri="{FF2B5EF4-FFF2-40B4-BE49-F238E27FC236}">
                  <a16:creationId xmlns:a16="http://schemas.microsoft.com/office/drawing/2014/main" id="{EC3D06F3-4A39-4B7F-8DD8-01E742FE49ED}"/>
                </a:ext>
              </a:extLst>
            </p:cNvPr>
            <p:cNvSpPr>
              <a:spLocks/>
            </p:cNvSpPr>
            <p:nvPr/>
          </p:nvSpPr>
          <p:spPr bwMode="gray">
            <a:xfrm rot="-5912394">
              <a:off x="3320102"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4" name="Freeform 5">
              <a:extLst>
                <a:ext uri="{FF2B5EF4-FFF2-40B4-BE49-F238E27FC236}">
                  <a16:creationId xmlns:a16="http://schemas.microsoft.com/office/drawing/2014/main" id="{142BE55D-7926-4C5F-B554-DEED3B624630}"/>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5" name="Rectangle 14">
            <a:extLst>
              <a:ext uri="{FF2B5EF4-FFF2-40B4-BE49-F238E27FC236}">
                <a16:creationId xmlns:a16="http://schemas.microsoft.com/office/drawing/2014/main" id="{CA4E017D-8572-4E78-AF4F-578E3BC16F56}"/>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7534" y="2257588"/>
            <a:ext cx="3090672" cy="3020344"/>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Date Placeholder 3">
            <a:extLst>
              <a:ext uri="{FF2B5EF4-FFF2-40B4-BE49-F238E27FC236}">
                <a16:creationId xmlns:a16="http://schemas.microsoft.com/office/drawing/2014/main" id="{5A193CE1-FE5F-44E0-A134-2647958ED766}"/>
              </a:ext>
            </a:extLst>
          </p:cNvPr>
          <p:cNvSpPr>
            <a:spLocks noGrp="1"/>
          </p:cNvSpPr>
          <p:nvPr>
            <p:ph type="dt" sz="half" idx="10"/>
          </p:nvPr>
        </p:nvSpPr>
        <p:spPr/>
        <p:txBody>
          <a:bodyPr/>
          <a:lstStyle>
            <a:lvl1pPr>
              <a:defRPr/>
            </a:lvl1pPr>
          </a:lstStyle>
          <a:p>
            <a:pPr>
              <a:defRPr/>
            </a:pPr>
            <a:endParaRPr lang="en-US" altLang="en-US"/>
          </a:p>
        </p:txBody>
      </p:sp>
      <p:sp>
        <p:nvSpPr>
          <p:cNvPr id="17" name="Footer Placeholder 4">
            <a:extLst>
              <a:ext uri="{FF2B5EF4-FFF2-40B4-BE49-F238E27FC236}">
                <a16:creationId xmlns:a16="http://schemas.microsoft.com/office/drawing/2014/main" id="{78CC7EC3-FD5D-4643-858E-1F0BEC62024B}"/>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18" name="Slide Number Placeholder 5">
            <a:extLst>
              <a:ext uri="{FF2B5EF4-FFF2-40B4-BE49-F238E27FC236}">
                <a16:creationId xmlns:a16="http://schemas.microsoft.com/office/drawing/2014/main" id="{19BC1726-6F50-49F2-9CF5-BAA9C6EFA49E}"/>
              </a:ext>
            </a:extLst>
          </p:cNvPr>
          <p:cNvSpPr>
            <a:spLocks noGrp="1"/>
          </p:cNvSpPr>
          <p:nvPr>
            <p:ph type="sldNum" sz="quarter" idx="12"/>
          </p:nvPr>
        </p:nvSpPr>
        <p:spPr/>
        <p:txBody>
          <a:bodyPr/>
          <a:lstStyle>
            <a:lvl1pPr algn="ctr">
              <a:defRPr sz="2800"/>
            </a:lvl1pPr>
          </a:lstStyle>
          <a:p>
            <a:pPr>
              <a:defRPr/>
            </a:pPr>
            <a:fld id="{BF489E64-97CB-468F-B9F5-CE78583CADA6}" type="slidenum">
              <a:rPr lang="en-US" altLang="en-US"/>
              <a:pPr>
                <a:defRPr/>
              </a:pPr>
              <a:t>‹#›</a:t>
            </a:fld>
            <a:endParaRPr lang="en-US" altLang="en-US"/>
          </a:p>
        </p:txBody>
      </p:sp>
    </p:spTree>
    <p:extLst>
      <p:ext uri="{BB962C8B-B14F-4D97-AF65-F5344CB8AC3E}">
        <p14:creationId xmlns:p14="http://schemas.microsoft.com/office/powerpoint/2010/main" val="1816165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1093B8B-727C-4F96-88D7-5B565345A4D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2D36440D-0DE4-490B-92D3-EE0FB563CA77}"/>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7" name="Slide Number Placeholder 5">
            <a:extLst>
              <a:ext uri="{FF2B5EF4-FFF2-40B4-BE49-F238E27FC236}">
                <a16:creationId xmlns:a16="http://schemas.microsoft.com/office/drawing/2014/main" id="{06D651CD-CD58-4CF3-831F-9EE5D15F431C}"/>
              </a:ext>
            </a:extLst>
          </p:cNvPr>
          <p:cNvSpPr>
            <a:spLocks noGrp="1"/>
          </p:cNvSpPr>
          <p:nvPr>
            <p:ph type="sldNum" sz="quarter" idx="12"/>
          </p:nvPr>
        </p:nvSpPr>
        <p:spPr/>
        <p:txBody>
          <a:bodyPr/>
          <a:lstStyle>
            <a:lvl1pPr>
              <a:defRPr/>
            </a:lvl1pPr>
          </a:lstStyle>
          <a:p>
            <a:pPr>
              <a:defRPr/>
            </a:pPr>
            <a:fld id="{72A39AE3-ACD2-45BB-A8C1-F2CC7283E92D}" type="slidenum">
              <a:rPr lang="en-US" altLang="en-US"/>
              <a:pPr>
                <a:defRPr/>
              </a:pPr>
              <a:t>‹#›</a:t>
            </a:fld>
            <a:endParaRPr lang="en-US" altLang="en-US"/>
          </a:p>
        </p:txBody>
      </p:sp>
    </p:spTree>
    <p:extLst>
      <p:ext uri="{BB962C8B-B14F-4D97-AF65-F5344CB8AC3E}">
        <p14:creationId xmlns:p14="http://schemas.microsoft.com/office/powerpoint/2010/main" val="99427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0BC56A9-5D40-429E-91B2-BDCA1B7D651D}"/>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909C5CA7-E147-4878-9BDD-83A324255215}"/>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9" name="Slide Number Placeholder 5">
            <a:extLst>
              <a:ext uri="{FF2B5EF4-FFF2-40B4-BE49-F238E27FC236}">
                <a16:creationId xmlns:a16="http://schemas.microsoft.com/office/drawing/2014/main" id="{AC533858-5DF8-4242-8A92-8F5573542FB0}"/>
              </a:ext>
            </a:extLst>
          </p:cNvPr>
          <p:cNvSpPr>
            <a:spLocks noGrp="1"/>
          </p:cNvSpPr>
          <p:nvPr>
            <p:ph type="sldNum" sz="quarter" idx="12"/>
          </p:nvPr>
        </p:nvSpPr>
        <p:spPr/>
        <p:txBody>
          <a:bodyPr/>
          <a:lstStyle>
            <a:lvl1pPr>
              <a:defRPr/>
            </a:lvl1pPr>
          </a:lstStyle>
          <a:p>
            <a:pPr>
              <a:defRPr/>
            </a:pPr>
            <a:fld id="{440C9DEC-06A2-42AD-8B7C-8F02576B1074}" type="slidenum">
              <a:rPr lang="en-US" altLang="en-US"/>
              <a:pPr>
                <a:defRPr/>
              </a:pPr>
              <a:t>‹#›</a:t>
            </a:fld>
            <a:endParaRPr lang="en-US" altLang="en-US"/>
          </a:p>
        </p:txBody>
      </p:sp>
    </p:spTree>
    <p:extLst>
      <p:ext uri="{BB962C8B-B14F-4D97-AF65-F5344CB8AC3E}">
        <p14:creationId xmlns:p14="http://schemas.microsoft.com/office/powerpoint/2010/main" val="127489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F99C5EC-8946-4DDA-8E9E-8C33D2BCC633}"/>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D8CFE2C3-BFB6-4CA4-BD01-57B1FA0C2DEE}"/>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5" name="Slide Number Placeholder 5">
            <a:extLst>
              <a:ext uri="{FF2B5EF4-FFF2-40B4-BE49-F238E27FC236}">
                <a16:creationId xmlns:a16="http://schemas.microsoft.com/office/drawing/2014/main" id="{CD8879D6-89D9-460A-9120-CAEBB5BAEB3D}"/>
              </a:ext>
            </a:extLst>
          </p:cNvPr>
          <p:cNvSpPr>
            <a:spLocks noGrp="1"/>
          </p:cNvSpPr>
          <p:nvPr>
            <p:ph type="sldNum" sz="quarter" idx="12"/>
          </p:nvPr>
        </p:nvSpPr>
        <p:spPr/>
        <p:txBody>
          <a:bodyPr/>
          <a:lstStyle>
            <a:lvl1pPr>
              <a:defRPr/>
            </a:lvl1pPr>
          </a:lstStyle>
          <a:p>
            <a:pPr>
              <a:defRPr/>
            </a:pPr>
            <a:fld id="{83FEF1C2-8A45-452A-B988-D14E9E9F382A}" type="slidenum">
              <a:rPr lang="en-US" altLang="en-US"/>
              <a:pPr>
                <a:defRPr/>
              </a:pPr>
              <a:t>‹#›</a:t>
            </a:fld>
            <a:endParaRPr lang="en-US" altLang="en-US"/>
          </a:p>
        </p:txBody>
      </p:sp>
    </p:spTree>
    <p:extLst>
      <p:ext uri="{BB962C8B-B14F-4D97-AF65-F5344CB8AC3E}">
        <p14:creationId xmlns:p14="http://schemas.microsoft.com/office/powerpoint/2010/main" val="275428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414712-03A1-407B-8243-059014F8C8B1}"/>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a:extLst>
              <a:ext uri="{FF2B5EF4-FFF2-40B4-BE49-F238E27FC236}">
                <a16:creationId xmlns:a16="http://schemas.microsoft.com/office/drawing/2014/main" id="{6221B590-FD6D-4E88-895D-07279857FF7A}"/>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2">
            <a:extLst>
              <a:ext uri="{FF2B5EF4-FFF2-40B4-BE49-F238E27FC236}">
                <a16:creationId xmlns:a16="http://schemas.microsoft.com/office/drawing/2014/main" id="{42E35006-EE1C-403D-A9D3-961A7C84430C}"/>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5" name="Slide Number Placeholder 3">
            <a:extLst>
              <a:ext uri="{FF2B5EF4-FFF2-40B4-BE49-F238E27FC236}">
                <a16:creationId xmlns:a16="http://schemas.microsoft.com/office/drawing/2014/main" id="{CB63FA5B-A068-4626-99EC-2A54651EF0C8}"/>
              </a:ext>
            </a:extLst>
          </p:cNvPr>
          <p:cNvSpPr>
            <a:spLocks noGrp="1"/>
          </p:cNvSpPr>
          <p:nvPr>
            <p:ph type="sldNum" sz="quarter" idx="12"/>
          </p:nvPr>
        </p:nvSpPr>
        <p:spPr/>
        <p:txBody>
          <a:bodyPr/>
          <a:lstStyle>
            <a:lvl1pPr algn="ctr">
              <a:defRPr sz="2800"/>
            </a:lvl1pPr>
          </a:lstStyle>
          <a:p>
            <a:pPr>
              <a:defRPr/>
            </a:pPr>
            <a:fld id="{928BD9F7-E7FF-43D9-AE8E-0A97983972F2}" type="slidenum">
              <a:rPr lang="en-US" altLang="en-US"/>
              <a:pPr>
                <a:defRPr/>
              </a:pPr>
              <a:t>‹#›</a:t>
            </a:fld>
            <a:endParaRPr lang="en-US" altLang="en-US"/>
          </a:p>
        </p:txBody>
      </p:sp>
    </p:spTree>
    <p:extLst>
      <p:ext uri="{BB962C8B-B14F-4D97-AF65-F5344CB8AC3E}">
        <p14:creationId xmlns:p14="http://schemas.microsoft.com/office/powerpoint/2010/main" val="1842981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BD9584BB-335B-4428-8944-F44A83111525}"/>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37565D51-AA6F-4BE7-8B74-413C70D0508F}"/>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28D269A3-91B3-4B58-93D7-F043AAE70D68}"/>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AE776436-A692-4AD9-9C3C-3306AB931BF0}"/>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7DB44ECD-654E-4C4E-8545-ED70BD773F8B}"/>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BEAE0BC6-FA6B-4DAE-9185-4CD8260201DB}"/>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0473C8F2-28F0-4CB3-9E71-7831F6CE938F}"/>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C4316E79-2333-410E-8AED-33AC2FF73908}"/>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a:extLst>
                <a:ext uri="{FF2B5EF4-FFF2-40B4-BE49-F238E27FC236}">
                  <a16:creationId xmlns:a16="http://schemas.microsoft.com/office/drawing/2014/main" id="{E3879E99-23A1-4512-98B3-7C9422022C6B}"/>
                </a:ext>
              </a:extLst>
            </p:cNvPr>
            <p:cNvSpPr>
              <a:spLocks/>
            </p:cNvSpPr>
            <p:nvPr/>
          </p:nvSpPr>
          <p:spPr bwMode="gray">
            <a:xfrm rot="-5400000">
              <a:off x="2548536"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4" name="Freeform 5">
              <a:extLst>
                <a:ext uri="{FF2B5EF4-FFF2-40B4-BE49-F238E27FC236}">
                  <a16:creationId xmlns:a16="http://schemas.microsoft.com/office/drawing/2014/main" id="{865189E7-8001-40E3-BF2B-6DAA18CFA30E}"/>
                </a:ext>
              </a:extLst>
            </p:cNvPr>
            <p:cNvSpPr>
              <a:spLocks/>
            </p:cNvSpPr>
            <p:nvPr/>
          </p:nvSpPr>
          <p:spPr bwMode="gray">
            <a:xfrm rot="-5912394">
              <a:off x="2769747"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 name="Freeform 5">
              <a:extLst>
                <a:ext uri="{FF2B5EF4-FFF2-40B4-BE49-F238E27FC236}">
                  <a16:creationId xmlns:a16="http://schemas.microsoft.com/office/drawing/2014/main" id="{AFB1B87F-653D-4989-A8AB-014BBE741434}"/>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6" name="Rectangle 15">
            <a:extLst>
              <a:ext uri="{FF2B5EF4-FFF2-40B4-BE49-F238E27FC236}">
                <a16:creationId xmlns:a16="http://schemas.microsoft.com/office/drawing/2014/main" id="{BDBF8CEA-1554-47C9-8B86-25B5E32A15BC}"/>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a:extLst>
              <a:ext uri="{FF2B5EF4-FFF2-40B4-BE49-F238E27FC236}">
                <a16:creationId xmlns:a16="http://schemas.microsoft.com/office/drawing/2014/main" id="{FA247A12-226C-4329-99E9-002E4658FBC3}"/>
              </a:ext>
            </a:extLst>
          </p:cNvPr>
          <p:cNvSpPr>
            <a:spLocks noGrp="1"/>
          </p:cNvSpPr>
          <p:nvPr>
            <p:ph type="dt" sz="half" idx="10"/>
          </p:nvPr>
        </p:nvSpPr>
        <p:spPr/>
        <p:txBody>
          <a:bodyPr/>
          <a:lstStyle>
            <a:lvl1pPr>
              <a:defRPr/>
            </a:lvl1pPr>
          </a:lstStyle>
          <a:p>
            <a:pPr>
              <a:defRPr/>
            </a:pPr>
            <a:endParaRPr lang="en-US" altLang="en-US"/>
          </a:p>
        </p:txBody>
      </p:sp>
      <p:sp>
        <p:nvSpPr>
          <p:cNvPr id="18" name="Footer Placeholder 5">
            <a:extLst>
              <a:ext uri="{FF2B5EF4-FFF2-40B4-BE49-F238E27FC236}">
                <a16:creationId xmlns:a16="http://schemas.microsoft.com/office/drawing/2014/main" id="{CB187DBF-5540-4DFA-A2E4-72E41ECCB329}"/>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19" name="Slide Number Placeholder 6">
            <a:extLst>
              <a:ext uri="{FF2B5EF4-FFF2-40B4-BE49-F238E27FC236}">
                <a16:creationId xmlns:a16="http://schemas.microsoft.com/office/drawing/2014/main" id="{0366F2FA-3BC3-45C9-B8A9-8399427F00C5}"/>
              </a:ext>
            </a:extLst>
          </p:cNvPr>
          <p:cNvSpPr>
            <a:spLocks noGrp="1"/>
          </p:cNvSpPr>
          <p:nvPr>
            <p:ph type="sldNum" sz="quarter" idx="12"/>
          </p:nvPr>
        </p:nvSpPr>
        <p:spPr/>
        <p:txBody>
          <a:bodyPr/>
          <a:lstStyle>
            <a:lvl1pPr algn="ctr">
              <a:defRPr sz="2800"/>
            </a:lvl1pPr>
          </a:lstStyle>
          <a:p>
            <a:pPr>
              <a:defRPr/>
            </a:pPr>
            <a:fld id="{6964B5ED-9115-4F1D-8493-F928D0FDBF30}" type="slidenum">
              <a:rPr lang="en-US" altLang="en-US"/>
              <a:pPr>
                <a:defRPr/>
              </a:pPr>
              <a:t>‹#›</a:t>
            </a:fld>
            <a:endParaRPr lang="en-US" altLang="en-US"/>
          </a:p>
        </p:txBody>
      </p:sp>
    </p:spTree>
    <p:extLst>
      <p:ext uri="{BB962C8B-B14F-4D97-AF65-F5344CB8AC3E}">
        <p14:creationId xmlns:p14="http://schemas.microsoft.com/office/powerpoint/2010/main" val="217276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DEF08AFC-2F61-49A3-81CD-101B23C94E71}"/>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320E89D8-B6CF-4E82-9714-90312A096FB6}"/>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23127B38-2AF1-4165-A888-6AE77425382F}"/>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D0B9E93A-43DE-4712-984F-65E6A02D30A0}"/>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684F2D11-8C0C-4B54-A2DF-A5366E07CFA1}"/>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BF3C5BF5-8C71-475D-B6C9-B4367776BE2D}"/>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3582A625-1F52-4CB1-8832-604E02059673}"/>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2CB5629-39CB-4425-9070-935642856EB4}"/>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a:extLst>
                <a:ext uri="{FF2B5EF4-FFF2-40B4-BE49-F238E27FC236}">
                  <a16:creationId xmlns:a16="http://schemas.microsoft.com/office/drawing/2014/main" id="{466E9A9A-9F6B-45F9-9652-B87EF37C698F}"/>
                </a:ext>
              </a:extLst>
            </p:cNvPr>
            <p:cNvSpPr>
              <a:spLocks/>
            </p:cNvSpPr>
            <p:nvPr/>
          </p:nvSpPr>
          <p:spPr bwMode="gray">
            <a:xfrm rot="-5400000">
              <a:off x="2852610"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4" name="Freeform 5">
              <a:extLst>
                <a:ext uri="{FF2B5EF4-FFF2-40B4-BE49-F238E27FC236}">
                  <a16:creationId xmlns:a16="http://schemas.microsoft.com/office/drawing/2014/main" id="{149ED2F2-DAF6-4DD2-8B35-F40053215A03}"/>
                </a:ext>
              </a:extLst>
            </p:cNvPr>
            <p:cNvSpPr>
              <a:spLocks/>
            </p:cNvSpPr>
            <p:nvPr/>
          </p:nvSpPr>
          <p:spPr bwMode="gray">
            <a:xfrm rot="-5912394">
              <a:off x="3074559"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 name="Freeform 5">
              <a:extLst>
                <a:ext uri="{FF2B5EF4-FFF2-40B4-BE49-F238E27FC236}">
                  <a16:creationId xmlns:a16="http://schemas.microsoft.com/office/drawing/2014/main" id="{9F919333-4A32-4AE7-AAD2-C338A28AFD61}"/>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6" name="Rectangle 15">
            <a:extLst>
              <a:ext uri="{FF2B5EF4-FFF2-40B4-BE49-F238E27FC236}">
                <a16:creationId xmlns:a16="http://schemas.microsoft.com/office/drawing/2014/main" id="{D692577C-947E-4CC3-81C4-3A5FDDCE7BEF}"/>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a:extLst>
              <a:ext uri="{FF2B5EF4-FFF2-40B4-BE49-F238E27FC236}">
                <a16:creationId xmlns:a16="http://schemas.microsoft.com/office/drawing/2014/main" id="{A46742DB-2BFC-4B41-8FE0-EDEBE7A4CEF8}"/>
              </a:ext>
            </a:extLst>
          </p:cNvPr>
          <p:cNvSpPr>
            <a:spLocks noGrp="1"/>
          </p:cNvSpPr>
          <p:nvPr>
            <p:ph type="dt" sz="half" idx="10"/>
          </p:nvPr>
        </p:nvSpPr>
        <p:spPr/>
        <p:txBody>
          <a:bodyPr/>
          <a:lstStyle>
            <a:lvl1pPr>
              <a:defRPr/>
            </a:lvl1pPr>
          </a:lstStyle>
          <a:p>
            <a:pPr>
              <a:defRPr/>
            </a:pPr>
            <a:endParaRPr lang="en-US" altLang="en-US"/>
          </a:p>
        </p:txBody>
      </p:sp>
      <p:sp>
        <p:nvSpPr>
          <p:cNvPr id="18" name="Footer Placeholder 5">
            <a:extLst>
              <a:ext uri="{FF2B5EF4-FFF2-40B4-BE49-F238E27FC236}">
                <a16:creationId xmlns:a16="http://schemas.microsoft.com/office/drawing/2014/main" id="{ADD6D4C7-E357-4F46-B31B-D7D4CC3160DF}"/>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19" name="Slide Number Placeholder 6">
            <a:extLst>
              <a:ext uri="{FF2B5EF4-FFF2-40B4-BE49-F238E27FC236}">
                <a16:creationId xmlns:a16="http://schemas.microsoft.com/office/drawing/2014/main" id="{121ACBDC-FF0A-472C-BA20-FE387D66B39E}"/>
              </a:ext>
            </a:extLst>
          </p:cNvPr>
          <p:cNvSpPr>
            <a:spLocks noGrp="1"/>
          </p:cNvSpPr>
          <p:nvPr>
            <p:ph type="sldNum" sz="quarter" idx="12"/>
          </p:nvPr>
        </p:nvSpPr>
        <p:spPr/>
        <p:txBody>
          <a:bodyPr/>
          <a:lstStyle>
            <a:lvl1pPr algn="ctr">
              <a:defRPr sz="2800"/>
            </a:lvl1pPr>
          </a:lstStyle>
          <a:p>
            <a:pPr>
              <a:defRPr/>
            </a:pPr>
            <a:fld id="{803AE415-7298-4927-BD23-F204F09791DD}" type="slidenum">
              <a:rPr lang="en-US" altLang="en-US"/>
              <a:pPr>
                <a:defRPr/>
              </a:pPr>
              <a:t>‹#›</a:t>
            </a:fld>
            <a:endParaRPr lang="en-US" altLang="en-US"/>
          </a:p>
        </p:txBody>
      </p:sp>
    </p:spTree>
    <p:extLst>
      <p:ext uri="{BB962C8B-B14F-4D97-AF65-F5344CB8AC3E}">
        <p14:creationId xmlns:p14="http://schemas.microsoft.com/office/powerpoint/2010/main" val="714379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5">
            <a:extLst>
              <a:ext uri="{FF2B5EF4-FFF2-40B4-BE49-F238E27FC236}">
                <a16:creationId xmlns:a16="http://schemas.microsoft.com/office/drawing/2014/main" id="{EA2EC84B-8209-427A-9B29-054C3F0669F7}"/>
              </a:ext>
            </a:extLst>
          </p:cNvPr>
          <p:cNvGrpSpPr>
            <a:grpSpLocks/>
          </p:cNvGrpSpPr>
          <p:nvPr/>
        </p:nvGrpSpPr>
        <p:grpSpPr bwMode="auto">
          <a:xfrm>
            <a:off x="-1588" y="0"/>
            <a:ext cx="9145588" cy="6861175"/>
            <a:chOff x="-1588" y="0"/>
            <a:chExt cx="9145588" cy="6860798"/>
          </a:xfrm>
        </p:grpSpPr>
        <p:sp>
          <p:nvSpPr>
            <p:cNvPr id="14" name="Rectangle 13">
              <a:extLst>
                <a:ext uri="{FF2B5EF4-FFF2-40B4-BE49-F238E27FC236}">
                  <a16:creationId xmlns:a16="http://schemas.microsoft.com/office/drawing/2014/main" id="{BE62CDDA-24D9-4DD5-B393-CD454EB8590F}"/>
                </a:ext>
              </a:extLst>
            </p:cNvPr>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a:extLst>
                <a:ext uri="{FF2B5EF4-FFF2-40B4-BE49-F238E27FC236}">
                  <a16:creationId xmlns:a16="http://schemas.microsoft.com/office/drawing/2014/main" id="{DDF81291-0E68-41CD-8890-6CE3210617AD}"/>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CDB8F0D1-4FE9-49EA-9114-FF05C19EA6E2}"/>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241FCE61-D58C-4B04-95E1-3F3BEB8493FD}"/>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D3BF08ED-7C35-4DC1-B061-8E518F1A19FD}"/>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EA147961-F26F-417D-A0C7-331404A0F4F9}"/>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a:extLst>
                <a:ext uri="{FF2B5EF4-FFF2-40B4-BE49-F238E27FC236}">
                  <a16:creationId xmlns:a16="http://schemas.microsoft.com/office/drawing/2014/main" id="{C5D9FD61-6644-4387-B234-386B79D87D36}"/>
                </a:ext>
              </a:extLst>
            </p:cNvPr>
            <p:cNvSpPr>
              <a:spLocks/>
            </p:cNvSpPr>
            <p:nvPr/>
          </p:nvSpPr>
          <p:spPr bwMode="gray">
            <a:xfrm rot="-589932">
              <a:off x="6359946" y="179029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52" name="Freeform 24">
              <a:extLst>
                <a:ext uri="{FF2B5EF4-FFF2-40B4-BE49-F238E27FC236}">
                  <a16:creationId xmlns:a16="http://schemas.microsoft.com/office/drawing/2014/main" id="{F8AFBF87-E581-40EA-97B9-3621D53FAEE5}"/>
                </a:ext>
              </a:extLst>
            </p:cNvPr>
            <p:cNvSpPr>
              <a:spLocks/>
            </p:cNvSpPr>
            <p:nvPr/>
          </p:nvSpPr>
          <p:spPr bwMode="gray">
            <a:xfrm>
              <a:off x="485023" y="1856450"/>
              <a:ext cx="8173954" cy="4535226"/>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53" name="Freeform 5">
              <a:extLst>
                <a:ext uri="{FF2B5EF4-FFF2-40B4-BE49-F238E27FC236}">
                  <a16:creationId xmlns:a16="http://schemas.microsoft.com/office/drawing/2014/main" id="{3299FF39-69F1-4526-B794-571283BED9F6}"/>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027" name="Title Placeholder 1">
            <a:extLst>
              <a:ext uri="{FF2B5EF4-FFF2-40B4-BE49-F238E27FC236}">
                <a16:creationId xmlns:a16="http://schemas.microsoft.com/office/drawing/2014/main" id="{A8C1A2CA-B9CC-455C-881E-38CAD0E01DF7}"/>
              </a:ext>
            </a:extLst>
          </p:cNvPr>
          <p:cNvSpPr>
            <a:spLocks noGrp="1"/>
          </p:cNvSpPr>
          <p:nvPr>
            <p:ph type="title"/>
          </p:nvPr>
        </p:nvSpPr>
        <p:spPr bwMode="gray">
          <a:xfrm>
            <a:off x="866775" y="927100"/>
            <a:ext cx="75930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1BBF5632-ED12-4740-9C56-4626FB5EEA1C}"/>
              </a:ext>
            </a:extLst>
          </p:cNvPr>
          <p:cNvSpPr>
            <a:spLocks noGrp="1"/>
          </p:cNvSpPr>
          <p:nvPr>
            <p:ph type="body" idx="1"/>
          </p:nvPr>
        </p:nvSpPr>
        <p:spPr bwMode="auto">
          <a:xfrm>
            <a:off x="863600" y="2489200"/>
            <a:ext cx="7596188"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8833DBD-E05B-4B41-AF02-2927D91EE533}"/>
              </a:ext>
            </a:extLst>
          </p:cNvPr>
          <p:cNvSpPr>
            <a:spLocks noGrp="1"/>
          </p:cNvSpPr>
          <p:nvPr>
            <p:ph type="dt" sz="half" idx="2"/>
          </p:nvPr>
        </p:nvSpPr>
        <p:spPr>
          <a:xfrm>
            <a:off x="7573963" y="6365875"/>
            <a:ext cx="990600" cy="228600"/>
          </a:xfrm>
          <a:prstGeom prst="rect">
            <a:avLst/>
          </a:prstGeom>
        </p:spPr>
        <p:txBody>
          <a:bodyPr vert="horz" lIns="91440" tIns="45720" rIns="91440" bIns="45720" rtlCol="0" anchor="b"/>
          <a:lstStyle>
            <a:lvl1pPr algn="r" eaLnBrk="1" hangingPunct="1">
              <a:defRPr sz="900" b="1" i="0">
                <a:solidFill>
                  <a:schemeClr val="accent1"/>
                </a:solidFill>
              </a:defRPr>
            </a:lvl1pPr>
          </a:lstStyle>
          <a:p>
            <a:pPr>
              <a:defRPr/>
            </a:pPr>
            <a:endParaRPr lang="en-US" altLang="en-US"/>
          </a:p>
        </p:txBody>
      </p:sp>
      <p:sp>
        <p:nvSpPr>
          <p:cNvPr id="5" name="Footer Placeholder 4">
            <a:extLst>
              <a:ext uri="{FF2B5EF4-FFF2-40B4-BE49-F238E27FC236}">
                <a16:creationId xmlns:a16="http://schemas.microsoft.com/office/drawing/2014/main" id="{2148538E-4B28-432D-8EB2-F51E056BE695}"/>
              </a:ext>
            </a:extLst>
          </p:cNvPr>
          <p:cNvSpPr>
            <a:spLocks noGrp="1"/>
          </p:cNvSpPr>
          <p:nvPr>
            <p:ph type="ftr" sz="quarter" idx="3"/>
          </p:nvPr>
        </p:nvSpPr>
        <p:spPr>
          <a:xfrm>
            <a:off x="590550" y="6365875"/>
            <a:ext cx="3860800" cy="228600"/>
          </a:xfrm>
          <a:prstGeom prst="rect">
            <a:avLst/>
          </a:prstGeom>
        </p:spPr>
        <p:txBody>
          <a:bodyPr vert="horz" lIns="91440" tIns="45720" rIns="91440" bIns="45720" rtlCol="0" anchor="b"/>
          <a:lstStyle>
            <a:lvl1pPr algn="l" eaLnBrk="1" hangingPunct="1">
              <a:defRPr sz="900" b="1" i="0">
                <a:solidFill>
                  <a:schemeClr val="accent1"/>
                </a:solidFill>
              </a:defRPr>
            </a:lvl1pPr>
          </a:lstStyle>
          <a:p>
            <a:pPr>
              <a:defRPr/>
            </a:pPr>
            <a:r>
              <a:rPr lang="el-GR" altLang="en-US"/>
              <a:t>Ενότητα 1</a:t>
            </a:r>
            <a:endParaRPr lang="en-US" altLang="en-US"/>
          </a:p>
        </p:txBody>
      </p:sp>
      <p:sp>
        <p:nvSpPr>
          <p:cNvPr id="26" name="Rectangle 25">
            <a:extLst>
              <a:ext uri="{FF2B5EF4-FFF2-40B4-BE49-F238E27FC236}">
                <a16:creationId xmlns:a16="http://schemas.microsoft.com/office/drawing/2014/main" id="{8D911D8E-52B1-43EA-8156-BC824F65A830}"/>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a:extLst>
              <a:ext uri="{FF2B5EF4-FFF2-40B4-BE49-F238E27FC236}">
                <a16:creationId xmlns:a16="http://schemas.microsoft.com/office/drawing/2014/main" id="{428DD6EF-D122-46DA-B619-BC3670EB4661}"/>
              </a:ext>
            </a:extLst>
          </p:cNvPr>
          <p:cNvSpPr>
            <a:spLocks noGrp="1"/>
          </p:cNvSpPr>
          <p:nvPr>
            <p:ph type="sldNum" sz="quarter" idx="4"/>
          </p:nvPr>
        </p:nvSpPr>
        <p:spPr bwMode="gray">
          <a:xfrm>
            <a:off x="7678738" y="295275"/>
            <a:ext cx="790575" cy="768350"/>
          </a:xfrm>
          <a:prstGeom prst="rect">
            <a:avLst/>
          </a:prstGeom>
        </p:spPr>
        <p:txBody>
          <a:bodyPr anchor="b"/>
          <a:lstStyle>
            <a:lvl1pPr algn="ctr" eaLnBrk="1" hangingPunct="1">
              <a:defRPr sz="2800">
                <a:solidFill>
                  <a:schemeClr val="bg1"/>
                </a:solidFill>
              </a:defRPr>
            </a:lvl1pPr>
          </a:lstStyle>
          <a:p>
            <a:pPr>
              <a:defRPr/>
            </a:pPr>
            <a:fld id="{7631210A-9CFD-46B4-B8D7-223104F68A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78" r:id="rId1"/>
    <p:sldLayoutId id="2147484879" r:id="rId2"/>
    <p:sldLayoutId id="2147484880" r:id="rId3"/>
    <p:sldLayoutId id="2147484873" r:id="rId4"/>
    <p:sldLayoutId id="2147484874" r:id="rId5"/>
    <p:sldLayoutId id="2147484875" r:id="rId6"/>
    <p:sldLayoutId id="2147484881" r:id="rId7"/>
    <p:sldLayoutId id="2147484882" r:id="rId8"/>
    <p:sldLayoutId id="2147484883" r:id="rId9"/>
    <p:sldLayoutId id="2147484884" r:id="rId10"/>
    <p:sldLayoutId id="2147484885" r:id="rId11"/>
    <p:sldLayoutId id="2147484886" r:id="rId12"/>
    <p:sldLayoutId id="2147484887" r:id="rId13"/>
    <p:sldLayoutId id="2147484888" r:id="rId14"/>
    <p:sldLayoutId id="2147484889" r:id="rId15"/>
    <p:sldLayoutId id="2147484890" r:id="rId16"/>
    <p:sldLayoutId id="2147484891" r:id="rId17"/>
  </p:sldLayoutIdLst>
  <p:hf hdr="0" dt="0"/>
  <p:txStyles>
    <p:titleStyle>
      <a:lvl1pPr algn="l" defTabSz="457200" rtl="0" eaLnBrk="0" fontAlgn="base" hangingPunct="0">
        <a:spcBef>
          <a:spcPct val="0"/>
        </a:spcBef>
        <a:spcAft>
          <a:spcPct val="0"/>
        </a:spcAft>
        <a:defRPr sz="3200" kern="1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Century Gothic" panose="020B0502020202020204" pitchFamily="34" charset="0"/>
        </a:defRPr>
      </a:lvl2pPr>
      <a:lvl3pPr algn="l" defTabSz="457200" rtl="0" eaLnBrk="0" fontAlgn="base" hangingPunct="0">
        <a:spcBef>
          <a:spcPct val="0"/>
        </a:spcBef>
        <a:spcAft>
          <a:spcPct val="0"/>
        </a:spcAft>
        <a:defRPr sz="3200">
          <a:solidFill>
            <a:schemeClr val="bg1"/>
          </a:solidFill>
          <a:latin typeface="Century Gothic" panose="020B0502020202020204" pitchFamily="34" charset="0"/>
        </a:defRPr>
      </a:lvl3pPr>
      <a:lvl4pPr algn="l" defTabSz="457200" rtl="0" eaLnBrk="0" fontAlgn="base" hangingPunct="0">
        <a:spcBef>
          <a:spcPct val="0"/>
        </a:spcBef>
        <a:spcAft>
          <a:spcPct val="0"/>
        </a:spcAft>
        <a:defRPr sz="3200">
          <a:solidFill>
            <a:schemeClr val="bg1"/>
          </a:solidFill>
          <a:latin typeface="Century Gothic" panose="020B0502020202020204" pitchFamily="34" charset="0"/>
        </a:defRPr>
      </a:lvl4pPr>
      <a:lvl5pPr algn="l" defTabSz="457200" rtl="0" eaLnBrk="0" fontAlgn="base" hangingPunct="0">
        <a:spcBef>
          <a:spcPct val="0"/>
        </a:spcBef>
        <a:spcAft>
          <a:spcPct val="0"/>
        </a:spcAft>
        <a:defRPr sz="3200">
          <a:solidFill>
            <a:schemeClr val="bg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rgbClr val="009900"/>
        </a:buClr>
        <a:buSzPct val="120000"/>
        <a:buFont typeface="Wingdings" panose="05000000000000000000" pitchFamily="2" charset="2"/>
        <a:buChar char="Ø"/>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rgbClr val="0033CC"/>
        </a:buClr>
        <a:buFont typeface="Wingdings 3" panose="05040102010807070707" pitchFamily="18" charset="2"/>
        <a:buChar char="u"/>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5">
            <a:extLst>
              <a:ext uri="{FF2B5EF4-FFF2-40B4-BE49-F238E27FC236}">
                <a16:creationId xmlns:a16="http://schemas.microsoft.com/office/drawing/2014/main" id="{4F44086D-A4F5-4FE1-9A9B-8ED2486B614C}"/>
              </a:ext>
            </a:extLst>
          </p:cNvPr>
          <p:cNvGrpSpPr>
            <a:grpSpLocks/>
          </p:cNvGrpSpPr>
          <p:nvPr/>
        </p:nvGrpSpPr>
        <p:grpSpPr bwMode="auto">
          <a:xfrm>
            <a:off x="-1588" y="0"/>
            <a:ext cx="9145588" cy="6861175"/>
            <a:chOff x="-1588" y="0"/>
            <a:chExt cx="9145588" cy="6860798"/>
          </a:xfrm>
        </p:grpSpPr>
        <p:sp>
          <p:nvSpPr>
            <p:cNvPr id="14" name="Rectangle 13">
              <a:extLst>
                <a:ext uri="{FF2B5EF4-FFF2-40B4-BE49-F238E27FC236}">
                  <a16:creationId xmlns:a16="http://schemas.microsoft.com/office/drawing/2014/main" id="{26AC980D-68C6-49AC-AA92-D9E78A6864A0}"/>
                </a:ext>
              </a:extLst>
            </p:cNvPr>
            <p:cNvSpPr/>
            <p:nvPr/>
          </p:nvSpPr>
          <p:spPr>
            <a:xfrm>
              <a:off x="0" y="0"/>
              <a:ext cx="9118832" cy="6858000"/>
            </a:xfrm>
            <a:prstGeom prst="rect">
              <a:avLst/>
            </a:prstGeom>
            <a:blipFill>
              <a:blip r:embed="rId14">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a:extLst>
                <a:ext uri="{FF2B5EF4-FFF2-40B4-BE49-F238E27FC236}">
                  <a16:creationId xmlns:a16="http://schemas.microsoft.com/office/drawing/2014/main" id="{20166D51-6928-4A50-9AF1-6DB0BB1C29CC}"/>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17A2A4C2-44E4-4C98-9048-2A88EF623F99}"/>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9F30DEB3-C84C-4D67-A7CD-32634A628300}"/>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5447C15C-D1BA-4528-BEF8-C32584066AED}"/>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C9D0A028-A646-4C8D-85E4-CA61226732BB}"/>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75" name="Freeform 5">
              <a:extLst>
                <a:ext uri="{FF2B5EF4-FFF2-40B4-BE49-F238E27FC236}">
                  <a16:creationId xmlns:a16="http://schemas.microsoft.com/office/drawing/2014/main" id="{56ED02B5-7FFA-49F0-99AF-A4B031ECD628}"/>
                </a:ext>
              </a:extLst>
            </p:cNvPr>
            <p:cNvSpPr>
              <a:spLocks/>
            </p:cNvSpPr>
            <p:nvPr/>
          </p:nvSpPr>
          <p:spPr bwMode="gray">
            <a:xfrm rot="-589932">
              <a:off x="6359946" y="179029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76" name="Freeform 24">
              <a:extLst>
                <a:ext uri="{FF2B5EF4-FFF2-40B4-BE49-F238E27FC236}">
                  <a16:creationId xmlns:a16="http://schemas.microsoft.com/office/drawing/2014/main" id="{530A3A62-A88F-4BB5-A96F-FA1E31473C43}"/>
                </a:ext>
              </a:extLst>
            </p:cNvPr>
            <p:cNvSpPr>
              <a:spLocks/>
            </p:cNvSpPr>
            <p:nvPr/>
          </p:nvSpPr>
          <p:spPr bwMode="gray">
            <a:xfrm>
              <a:off x="485023" y="1856450"/>
              <a:ext cx="8173954" cy="4535226"/>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77" name="Freeform 5">
              <a:extLst>
                <a:ext uri="{FF2B5EF4-FFF2-40B4-BE49-F238E27FC236}">
                  <a16:creationId xmlns:a16="http://schemas.microsoft.com/office/drawing/2014/main" id="{6B0B980D-9B5D-4030-9436-3C594B96B88D}"/>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2051" name="Title Placeholder 1">
            <a:extLst>
              <a:ext uri="{FF2B5EF4-FFF2-40B4-BE49-F238E27FC236}">
                <a16:creationId xmlns:a16="http://schemas.microsoft.com/office/drawing/2014/main" id="{CD40683A-9ADF-48F5-834D-132B3E5953E6}"/>
              </a:ext>
            </a:extLst>
          </p:cNvPr>
          <p:cNvSpPr>
            <a:spLocks noGrp="1"/>
          </p:cNvSpPr>
          <p:nvPr>
            <p:ph type="title"/>
          </p:nvPr>
        </p:nvSpPr>
        <p:spPr bwMode="gray">
          <a:xfrm>
            <a:off x="866775" y="927100"/>
            <a:ext cx="75930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3C9924F0-607B-472F-8AF4-B52B931F3FD1}"/>
              </a:ext>
            </a:extLst>
          </p:cNvPr>
          <p:cNvSpPr>
            <a:spLocks noGrp="1"/>
          </p:cNvSpPr>
          <p:nvPr>
            <p:ph type="body" idx="1"/>
          </p:nvPr>
        </p:nvSpPr>
        <p:spPr bwMode="auto">
          <a:xfrm>
            <a:off x="863600" y="2489200"/>
            <a:ext cx="7596188"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9E92673-748C-4275-8D4F-2FDA1EE004FA}"/>
              </a:ext>
            </a:extLst>
          </p:cNvPr>
          <p:cNvSpPr>
            <a:spLocks noGrp="1"/>
          </p:cNvSpPr>
          <p:nvPr>
            <p:ph type="dt" sz="half" idx="2"/>
          </p:nvPr>
        </p:nvSpPr>
        <p:spPr>
          <a:xfrm>
            <a:off x="7573963" y="6365875"/>
            <a:ext cx="990600" cy="228600"/>
          </a:xfrm>
          <a:prstGeom prst="rect">
            <a:avLst/>
          </a:prstGeom>
        </p:spPr>
        <p:txBody>
          <a:bodyPr vert="horz" lIns="91440" tIns="45720" rIns="91440" bIns="45720" rtlCol="0" anchor="b"/>
          <a:lstStyle>
            <a:lvl1pPr algn="r" eaLnBrk="1" hangingPunct="1">
              <a:defRPr sz="900" b="1" i="0">
                <a:solidFill>
                  <a:srgbClr val="B31166"/>
                </a:solidFill>
              </a:defRPr>
            </a:lvl1pPr>
          </a:lstStyle>
          <a:p>
            <a:pPr>
              <a:defRPr/>
            </a:pPr>
            <a:endParaRPr lang="en-US" altLang="en-US"/>
          </a:p>
        </p:txBody>
      </p:sp>
      <p:sp>
        <p:nvSpPr>
          <p:cNvPr id="5" name="Footer Placeholder 4">
            <a:extLst>
              <a:ext uri="{FF2B5EF4-FFF2-40B4-BE49-F238E27FC236}">
                <a16:creationId xmlns:a16="http://schemas.microsoft.com/office/drawing/2014/main" id="{2001D489-4545-419E-BEFC-7A018905C19C}"/>
              </a:ext>
            </a:extLst>
          </p:cNvPr>
          <p:cNvSpPr>
            <a:spLocks noGrp="1"/>
          </p:cNvSpPr>
          <p:nvPr>
            <p:ph type="ftr" sz="quarter" idx="3"/>
          </p:nvPr>
        </p:nvSpPr>
        <p:spPr>
          <a:xfrm>
            <a:off x="590550" y="6365875"/>
            <a:ext cx="3860800" cy="228600"/>
          </a:xfrm>
          <a:prstGeom prst="rect">
            <a:avLst/>
          </a:prstGeom>
        </p:spPr>
        <p:txBody>
          <a:bodyPr vert="horz" lIns="91440" tIns="45720" rIns="91440" bIns="45720" rtlCol="0" anchor="b"/>
          <a:lstStyle>
            <a:lvl1pPr algn="l" eaLnBrk="1" hangingPunct="1">
              <a:defRPr sz="900" b="1" i="0">
                <a:solidFill>
                  <a:srgbClr val="B31166"/>
                </a:solidFill>
              </a:defRPr>
            </a:lvl1pPr>
          </a:lstStyle>
          <a:p>
            <a:pPr>
              <a:defRPr/>
            </a:pPr>
            <a:r>
              <a:rPr lang="el-GR" altLang="en-US"/>
              <a:t>Ενότητα 1</a:t>
            </a:r>
            <a:endParaRPr lang="en-US" altLang="en-US"/>
          </a:p>
        </p:txBody>
      </p:sp>
      <p:sp>
        <p:nvSpPr>
          <p:cNvPr id="26" name="Rectangle 25">
            <a:extLst>
              <a:ext uri="{FF2B5EF4-FFF2-40B4-BE49-F238E27FC236}">
                <a16:creationId xmlns:a16="http://schemas.microsoft.com/office/drawing/2014/main" id="{AF91385D-BF66-4601-A0A4-4C3B3959433F}"/>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a:extLst>
              <a:ext uri="{FF2B5EF4-FFF2-40B4-BE49-F238E27FC236}">
                <a16:creationId xmlns:a16="http://schemas.microsoft.com/office/drawing/2014/main" id="{BF5468D3-6A70-4700-974D-83786584032F}"/>
              </a:ext>
            </a:extLst>
          </p:cNvPr>
          <p:cNvSpPr>
            <a:spLocks noGrp="1"/>
          </p:cNvSpPr>
          <p:nvPr>
            <p:ph type="sldNum" sz="quarter" idx="4"/>
          </p:nvPr>
        </p:nvSpPr>
        <p:spPr bwMode="gray">
          <a:xfrm>
            <a:off x="7678738" y="295275"/>
            <a:ext cx="790575" cy="768350"/>
          </a:xfrm>
          <a:prstGeom prst="rect">
            <a:avLst/>
          </a:prstGeom>
        </p:spPr>
        <p:txBody>
          <a:bodyPr anchor="b"/>
          <a:lstStyle>
            <a:lvl1pPr algn="ctr" eaLnBrk="1" hangingPunct="1">
              <a:defRPr sz="2800">
                <a:solidFill>
                  <a:prstClr val="white"/>
                </a:solidFill>
              </a:defRPr>
            </a:lvl1pPr>
          </a:lstStyle>
          <a:p>
            <a:pPr>
              <a:defRPr/>
            </a:pPr>
            <a:fld id="{836767C4-C6F4-480B-A3DC-6B95F1315F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92" r:id="rId1"/>
    <p:sldLayoutId id="2147484893" r:id="rId2"/>
    <p:sldLayoutId id="2147484894" r:id="rId3"/>
    <p:sldLayoutId id="2147484876" r:id="rId4"/>
    <p:sldLayoutId id="2147484877" r:id="rId5"/>
    <p:sldLayoutId id="2147484895" r:id="rId6"/>
    <p:sldLayoutId id="2147484896" r:id="rId7"/>
    <p:sldLayoutId id="2147484897" r:id="rId8"/>
    <p:sldLayoutId id="2147484898" r:id="rId9"/>
    <p:sldLayoutId id="2147484899" r:id="rId10"/>
    <p:sldLayoutId id="2147484900" r:id="rId11"/>
    <p:sldLayoutId id="2147484901" r:id="rId12"/>
  </p:sldLayoutIdLst>
  <p:hf hdr="0" dt="0"/>
  <p:txStyles>
    <p:titleStyle>
      <a:lvl1pPr algn="l" defTabSz="457200" rtl="0" eaLnBrk="0" fontAlgn="base" hangingPunct="0">
        <a:spcBef>
          <a:spcPct val="0"/>
        </a:spcBef>
        <a:spcAft>
          <a:spcPct val="0"/>
        </a:spcAft>
        <a:defRPr sz="3200" kern="1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Century Gothic" panose="020B0502020202020204" pitchFamily="34" charset="0"/>
        </a:defRPr>
      </a:lvl2pPr>
      <a:lvl3pPr algn="l" defTabSz="457200" rtl="0" eaLnBrk="0" fontAlgn="base" hangingPunct="0">
        <a:spcBef>
          <a:spcPct val="0"/>
        </a:spcBef>
        <a:spcAft>
          <a:spcPct val="0"/>
        </a:spcAft>
        <a:defRPr sz="3200">
          <a:solidFill>
            <a:schemeClr val="bg1"/>
          </a:solidFill>
          <a:latin typeface="Century Gothic" panose="020B0502020202020204" pitchFamily="34" charset="0"/>
        </a:defRPr>
      </a:lvl3pPr>
      <a:lvl4pPr algn="l" defTabSz="457200" rtl="0" eaLnBrk="0" fontAlgn="base" hangingPunct="0">
        <a:spcBef>
          <a:spcPct val="0"/>
        </a:spcBef>
        <a:spcAft>
          <a:spcPct val="0"/>
        </a:spcAft>
        <a:defRPr sz="3200">
          <a:solidFill>
            <a:schemeClr val="bg1"/>
          </a:solidFill>
          <a:latin typeface="Century Gothic" panose="020B0502020202020204" pitchFamily="34" charset="0"/>
        </a:defRPr>
      </a:lvl4pPr>
      <a:lvl5pPr algn="l" defTabSz="457200" rtl="0" eaLnBrk="0" fontAlgn="base" hangingPunct="0">
        <a:spcBef>
          <a:spcPct val="0"/>
        </a:spcBef>
        <a:spcAft>
          <a:spcPct val="0"/>
        </a:spcAft>
        <a:defRPr sz="3200">
          <a:solidFill>
            <a:schemeClr val="bg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rgbClr val="009900"/>
        </a:buClr>
        <a:buSzPct val="120000"/>
        <a:buFont typeface="Wingdings" panose="05000000000000000000" pitchFamily="2" charset="2"/>
        <a:buChar char="Ø"/>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rgbClr val="0033CC"/>
        </a:buClr>
        <a:buFont typeface="Wingdings 3" panose="05040102010807070707" pitchFamily="18" charset="2"/>
        <a:buChar char="u"/>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hyperlink" Target="http://www.heal-link.gr/" TargetMode="External"/><Relationship Id="rId2" Type="http://schemas.openxmlformats.org/officeDocument/2006/relationships/hyperlink" Target="http://library2.uniwa.gr/" TargetMode="External"/><Relationship Id="rId1" Type="http://schemas.openxmlformats.org/officeDocument/2006/relationships/slideLayout" Target="../slideLayouts/slideLayout2.xml"/><Relationship Id="rId5" Type="http://schemas.openxmlformats.org/officeDocument/2006/relationships/hyperlink" Target="http://www.noc.teiath.gr/vpn/" TargetMode="External"/><Relationship Id="rId4" Type="http://schemas.openxmlformats.org/officeDocument/2006/relationships/hyperlink" Target="https://wiki.noc.uniwa.gr/doku.php?id=vpn_service_openvp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el.wikipedia.org/wiki/Java" TargetMode="External"/><Relationship Id="rId2" Type="http://schemas.openxmlformats.org/officeDocument/2006/relationships/hyperlink" Target="https://el.wikipedia.org/wiki/ERP"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sasonitou@uniwa.gr" TargetMode="External"/><Relationship Id="rId2" Type="http://schemas.openxmlformats.org/officeDocument/2006/relationships/hyperlink" Target="mailto:elenitur@uniwa.gr"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CFBE160-FBFD-4F05-9EE1-857FAD318EEA}"/>
              </a:ext>
            </a:extLst>
          </p:cNvPr>
          <p:cNvSpPr>
            <a:spLocks noGrp="1"/>
          </p:cNvSpPr>
          <p:nvPr>
            <p:ph type="ctrTitle"/>
          </p:nvPr>
        </p:nvSpPr>
        <p:spPr>
          <a:xfrm>
            <a:off x="866775" y="2227263"/>
            <a:ext cx="5916613" cy="2549525"/>
          </a:xfrm>
        </p:spPr>
        <p:txBody>
          <a:bodyPr/>
          <a:lstStyle/>
          <a:p>
            <a:pPr eaLnBrk="1" hangingPunct="1"/>
            <a:r>
              <a:rPr lang="el-GR" altLang="en-US" b="1"/>
              <a:t>ΠΑΝΕΠΙΣΤΗΜΙΟ ΔΥΤΙΚΗΣ ΑΤΤΙΚΗΣ</a:t>
            </a:r>
            <a:br>
              <a:rPr lang="el-GR" altLang="en-US"/>
            </a:br>
            <a:r>
              <a:rPr lang="el-GR" altLang="en-US" sz="3600"/>
              <a:t>ΤΜΗΜΑ ΔΙΟΙΚΗΣΗΣ ΕΠΙΧΕΙΡΗΣΕΩΝ</a:t>
            </a:r>
            <a:endParaRPr lang="en-US" altLang="en-US"/>
          </a:p>
        </p:txBody>
      </p:sp>
      <p:sp>
        <p:nvSpPr>
          <p:cNvPr id="4" name="Footer Placeholder 3">
            <a:extLst>
              <a:ext uri="{FF2B5EF4-FFF2-40B4-BE49-F238E27FC236}">
                <a16:creationId xmlns:a16="http://schemas.microsoft.com/office/drawing/2014/main" id="{4E95DFC6-8C77-493A-8800-8B4FE8039649}"/>
              </a:ext>
            </a:extLst>
          </p:cNvPr>
          <p:cNvSpPr>
            <a:spLocks noGrp="1"/>
          </p:cNvSpPr>
          <p:nvPr>
            <p:ph type="ftr" sz="quarter" idx="11"/>
          </p:nvPr>
        </p:nvSpPr>
        <p:spPr/>
        <p:txBody>
          <a:bodyPr/>
          <a:lstStyle/>
          <a:p>
            <a:pPr>
              <a:defRPr/>
            </a:pPr>
            <a:r>
              <a:rPr lang="el-GR" altLang="en-US"/>
              <a:t>Ενότητα 1</a:t>
            </a:r>
            <a:endParaRPr lang="en-US" altLang="en-US"/>
          </a:p>
        </p:txBody>
      </p:sp>
      <p:sp>
        <p:nvSpPr>
          <p:cNvPr id="28676" name="Slide Number Placeholder 4">
            <a:extLst>
              <a:ext uri="{FF2B5EF4-FFF2-40B4-BE49-F238E27FC236}">
                <a16:creationId xmlns:a16="http://schemas.microsoft.com/office/drawing/2014/main" id="{B60F3632-2861-44D8-95A0-4E9D3939A00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141AE7-A3D4-4448-9F0F-8294236927A6}" type="slidenum">
              <a:rPr lang="en-US" altLang="en-US" smtClean="0">
                <a:solidFill>
                  <a:srgbClr val="FFFFFF"/>
                </a:solidFill>
              </a:rPr>
              <a:pPr/>
              <a:t>1</a:t>
            </a:fld>
            <a:endParaRPr lang="en-US" altLang="en-US">
              <a:solidFill>
                <a:srgbClr val="FFFFFF"/>
              </a:solidFill>
            </a:endParaRPr>
          </a:p>
        </p:txBody>
      </p:sp>
      <p:sp>
        <p:nvSpPr>
          <p:cNvPr id="28677" name="Rectangle 3">
            <a:extLst>
              <a:ext uri="{FF2B5EF4-FFF2-40B4-BE49-F238E27FC236}">
                <a16:creationId xmlns:a16="http://schemas.microsoft.com/office/drawing/2014/main" id="{A882AC05-1846-4F48-9B0F-E67BB619E97F}"/>
              </a:ext>
            </a:extLst>
          </p:cNvPr>
          <p:cNvSpPr txBox="1">
            <a:spLocks noChangeArrowheads="1"/>
          </p:cNvSpPr>
          <p:nvPr/>
        </p:nvSpPr>
        <p:spPr bwMode="auto">
          <a:xfrm>
            <a:off x="866775" y="4776788"/>
            <a:ext cx="591661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685800" indent="-282575" defTabSz="457200">
              <a:spcBef>
                <a:spcPts val="1000"/>
              </a:spcBef>
              <a:buClr>
                <a:srgbClr val="009900"/>
              </a:buClr>
              <a:buSzPct val="120000"/>
              <a:buFont typeface="Wingdings" panose="05000000000000000000" pitchFamily="2" charset="2"/>
              <a:buChar char="Ø"/>
              <a:defRPr sz="1600">
                <a:solidFill>
                  <a:srgbClr val="404040"/>
                </a:solidFill>
                <a:latin typeface="Century Gothic" panose="020B0502020202020204" pitchFamily="34" charset="0"/>
              </a:defRPr>
            </a:lvl2pPr>
            <a:lvl3pPr marL="958850" indent="-228600" defTabSz="457200">
              <a:spcBef>
                <a:spcPts val="1000"/>
              </a:spcBef>
              <a:buClr>
                <a:srgbClr val="0033CC"/>
              </a:buClr>
              <a:buFont typeface="Wingdings 3" panose="05040102010807070707" pitchFamily="18" charset="2"/>
              <a:buChar char="u"/>
              <a:defRPr sz="1400">
                <a:solidFill>
                  <a:srgbClr val="404040"/>
                </a:solidFill>
                <a:latin typeface="Century Gothic" panose="020B0502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buFont typeface="Wingdings 3" panose="05040102010807070707" pitchFamily="18" charset="2"/>
              <a:buNone/>
            </a:pPr>
            <a:r>
              <a:rPr lang="el-GR" altLang="en-US" dirty="0">
                <a:solidFill>
                  <a:srgbClr val="EF53A5"/>
                </a:solidFill>
              </a:rPr>
              <a:t>ΜΕΤΑΠΤΥΧΙΑΚΟ ΠΡΟΓΡΑΜΜΑ </a:t>
            </a:r>
            <a:r>
              <a:rPr lang="el-GR" altLang="el-GR" dirty="0">
                <a:solidFill>
                  <a:srgbClr val="EF53A5"/>
                </a:solidFill>
              </a:rPr>
              <a:t>ΟΡΓΑΝΩΣΗ, ΛΕΙΤΟΥΡΓΙΑ, ΑΝΑΠΤΥΞΗ ΚΑΙ </a:t>
            </a:r>
            <a:r>
              <a:rPr lang="el-GR" altLang="en-US" dirty="0">
                <a:solidFill>
                  <a:srgbClr val="EF53A5"/>
                </a:solidFill>
              </a:rPr>
              <a:t>ΔΙΟΙΚΗΣΗ ΛΙΜΕΝΩΝ </a:t>
            </a:r>
            <a:r>
              <a:rPr lang="en-US" altLang="en-US" dirty="0">
                <a:solidFill>
                  <a:srgbClr val="EF53A5"/>
                </a:solidFill>
              </a:rPr>
              <a:t>20</a:t>
            </a:r>
            <a:r>
              <a:rPr lang="el-GR" altLang="en-US" dirty="0">
                <a:solidFill>
                  <a:srgbClr val="EF53A5"/>
                </a:solidFill>
              </a:rPr>
              <a:t>2</a:t>
            </a:r>
            <a:r>
              <a:rPr lang="en-US" altLang="en-US">
                <a:solidFill>
                  <a:srgbClr val="EF53A5"/>
                </a:solidFill>
              </a:rPr>
              <a:t>3-2024</a:t>
            </a:r>
            <a:endParaRPr lang="en-US" altLang="en-US" dirty="0">
              <a:solidFill>
                <a:srgbClr val="EF53A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AF00D-D55C-4047-9BFB-5B74C0D9ACA7}"/>
              </a:ext>
            </a:extLst>
          </p:cNvPr>
          <p:cNvSpPr>
            <a:spLocks noGrp="1"/>
          </p:cNvSpPr>
          <p:nvPr>
            <p:ph type="title"/>
          </p:nvPr>
        </p:nvSpPr>
        <p:spPr>
          <a:xfrm>
            <a:off x="865970" y="927098"/>
            <a:ext cx="7162414" cy="709865"/>
          </a:xfrm>
        </p:spPr>
        <p:txBody>
          <a:bodyPr/>
          <a:lstStyle/>
          <a:p>
            <a:pPr algn="ctr"/>
            <a:r>
              <a:rPr lang="el-GR" b="1" dirty="0"/>
              <a:t>Δομή μιας Ερευνητικής Εργασίας-Έρευνα</a:t>
            </a:r>
            <a:br>
              <a:rPr lang="el-GR" dirty="0"/>
            </a:br>
            <a:endParaRPr lang="el-GR" dirty="0"/>
          </a:p>
        </p:txBody>
      </p:sp>
      <p:sp>
        <p:nvSpPr>
          <p:cNvPr id="3" name="Content Placeholder 2">
            <a:extLst>
              <a:ext uri="{FF2B5EF4-FFF2-40B4-BE49-F238E27FC236}">
                <a16:creationId xmlns:a16="http://schemas.microsoft.com/office/drawing/2014/main" id="{48465FB5-9E23-4FEA-AEB1-B26278E1A89A}"/>
              </a:ext>
            </a:extLst>
          </p:cNvPr>
          <p:cNvSpPr>
            <a:spLocks noGrp="1"/>
          </p:cNvSpPr>
          <p:nvPr>
            <p:ph idx="1"/>
          </p:nvPr>
        </p:nvSpPr>
        <p:spPr>
          <a:xfrm>
            <a:off x="863600" y="2276872"/>
            <a:ext cx="7596188" cy="4581128"/>
          </a:xfrm>
        </p:spPr>
        <p:txBody>
          <a:bodyPr/>
          <a:lstStyle/>
          <a:p>
            <a:pPr marL="0" lvl="0" indent="0">
              <a:buNone/>
            </a:pPr>
            <a:r>
              <a:rPr lang="el-GR" b="1" u="sng" dirty="0"/>
              <a:t>4. Ερευνητική Μεθοδολογία</a:t>
            </a:r>
            <a:endParaRPr lang="el-GR" u="sng" dirty="0"/>
          </a:p>
          <a:p>
            <a:r>
              <a:rPr lang="el-GR" sz="2000" dirty="0"/>
              <a:t>Η επιλογή της ερευνητικής μεθοδολογίας εξαρτάται από </a:t>
            </a:r>
          </a:p>
          <a:p>
            <a:pPr>
              <a:buFont typeface="+mj-lt"/>
              <a:buAutoNum type="arabicPeriod"/>
            </a:pPr>
            <a:r>
              <a:rPr lang="el-GR" sz="2000" dirty="0"/>
              <a:t>Τα </a:t>
            </a:r>
            <a:r>
              <a:rPr lang="el-GR" sz="2000" b="1" dirty="0"/>
              <a:t>ερευνητικά ερωτήματα </a:t>
            </a:r>
            <a:r>
              <a:rPr lang="el-GR" sz="2000" dirty="0"/>
              <a:t>της μελέτης που απαντούν τα ερωτήματα και </a:t>
            </a:r>
          </a:p>
          <a:p>
            <a:pPr>
              <a:buFont typeface="+mj-lt"/>
              <a:buAutoNum type="arabicPeriod"/>
            </a:pPr>
            <a:r>
              <a:rPr lang="el-GR" sz="2000" dirty="0"/>
              <a:t>Τα φιλοσοφικά πιστεύω του ερευνητή.</a:t>
            </a:r>
          </a:p>
          <a:p>
            <a:r>
              <a:rPr lang="el-GR" sz="2000" dirty="0"/>
              <a:t>Είδη Ερευνητικής Μεθοδολογίας</a:t>
            </a:r>
          </a:p>
          <a:p>
            <a:pPr>
              <a:buFont typeface="+mj-lt"/>
              <a:buAutoNum type="arabicPeriod"/>
            </a:pPr>
            <a:r>
              <a:rPr lang="el-GR" sz="2000" b="1" dirty="0"/>
              <a:t>Ποσοτική Μεθοδολογία (</a:t>
            </a:r>
            <a:r>
              <a:rPr lang="en-US" sz="2000" b="1" dirty="0"/>
              <a:t>Quantitative Methodology)</a:t>
            </a:r>
            <a:endParaRPr lang="el-GR" sz="2000" b="1" dirty="0"/>
          </a:p>
          <a:p>
            <a:pPr>
              <a:buFont typeface="+mj-lt"/>
              <a:buAutoNum type="arabicPeriod"/>
            </a:pPr>
            <a:r>
              <a:rPr lang="el-GR" sz="2000" b="1" dirty="0"/>
              <a:t>Ποιοτική Μεθοδολογία (</a:t>
            </a:r>
            <a:r>
              <a:rPr lang="en-US" sz="2000" b="1" dirty="0"/>
              <a:t>Qualitative Methodology)</a:t>
            </a:r>
            <a:endParaRPr lang="el-GR" sz="2000" dirty="0"/>
          </a:p>
          <a:p>
            <a:pPr>
              <a:buFont typeface="+mj-lt"/>
              <a:buAutoNum type="arabicPeriod"/>
            </a:pPr>
            <a:r>
              <a:rPr lang="el-GR" sz="2000" b="1" dirty="0"/>
              <a:t>Συνδυασμός Ποιοτικής και Ποσοτικής μεθοδολογίας (Τ</a:t>
            </a:r>
            <a:r>
              <a:rPr lang="en-US" sz="2000" b="1" dirty="0" err="1"/>
              <a:t>riangulation</a:t>
            </a:r>
            <a:r>
              <a:rPr lang="en-US" sz="2000" b="1" dirty="0"/>
              <a:t> of Methodologies</a:t>
            </a:r>
            <a:r>
              <a:rPr lang="el-GR" sz="2000" b="1" dirty="0"/>
              <a:t>)</a:t>
            </a:r>
            <a:endParaRPr lang="el-GR" sz="2000" dirty="0"/>
          </a:p>
          <a:p>
            <a:endParaRPr lang="el-GR" dirty="0"/>
          </a:p>
          <a:p>
            <a:endParaRPr lang="el-GR" b="1" dirty="0"/>
          </a:p>
          <a:p>
            <a:endParaRPr lang="el-GR" dirty="0"/>
          </a:p>
        </p:txBody>
      </p:sp>
      <p:sp>
        <p:nvSpPr>
          <p:cNvPr id="4" name="Footer Placeholder 3">
            <a:extLst>
              <a:ext uri="{FF2B5EF4-FFF2-40B4-BE49-F238E27FC236}">
                <a16:creationId xmlns:a16="http://schemas.microsoft.com/office/drawing/2014/main" id="{ABD5805D-F34B-4C33-90AB-265C1FEE3409}"/>
              </a:ext>
            </a:extLst>
          </p:cNvPr>
          <p:cNvSpPr>
            <a:spLocks noGrp="1"/>
          </p:cNvSpPr>
          <p:nvPr>
            <p:ph type="ftr" sz="quarter" idx="11"/>
          </p:nvPr>
        </p:nvSpPr>
        <p:spPr/>
        <p:txBody>
          <a:bodyPr/>
          <a:lstStyle/>
          <a:p>
            <a:pPr>
              <a:defRPr/>
            </a:pPr>
            <a:r>
              <a:rPr lang="el-GR" altLang="en-US"/>
              <a:t>Ενότητα </a:t>
            </a:r>
            <a:r>
              <a:rPr lang="en-US" altLang="en-US"/>
              <a:t>1</a:t>
            </a:r>
          </a:p>
        </p:txBody>
      </p:sp>
      <p:sp>
        <p:nvSpPr>
          <p:cNvPr id="5" name="Slide Number Placeholder 4">
            <a:extLst>
              <a:ext uri="{FF2B5EF4-FFF2-40B4-BE49-F238E27FC236}">
                <a16:creationId xmlns:a16="http://schemas.microsoft.com/office/drawing/2014/main" id="{A64D0DB8-8175-4368-B915-F85F5BCA88E3}"/>
              </a:ext>
            </a:extLst>
          </p:cNvPr>
          <p:cNvSpPr>
            <a:spLocks noGrp="1"/>
          </p:cNvSpPr>
          <p:nvPr>
            <p:ph type="sldNum" sz="quarter" idx="12"/>
          </p:nvPr>
        </p:nvSpPr>
        <p:spPr/>
        <p:txBody>
          <a:bodyPr/>
          <a:lstStyle/>
          <a:p>
            <a:pPr>
              <a:defRPr/>
            </a:pPr>
            <a:fld id="{415E7A7F-8B21-4382-99E5-123984F96670}" type="slidenum">
              <a:rPr lang="en-US" altLang="en-US" smtClean="0"/>
              <a:pPr>
                <a:defRPr/>
              </a:pPr>
              <a:t>10</a:t>
            </a:fld>
            <a:endParaRPr lang="en-US" altLang="en-US"/>
          </a:p>
        </p:txBody>
      </p:sp>
    </p:spTree>
    <p:extLst>
      <p:ext uri="{BB962C8B-B14F-4D97-AF65-F5344CB8AC3E}">
        <p14:creationId xmlns:p14="http://schemas.microsoft.com/office/powerpoint/2010/main" val="4717096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66F086E2-677A-458E-B5CC-545E1F04671B}"/>
              </a:ext>
            </a:extLst>
          </p:cNvPr>
          <p:cNvSpPr>
            <a:spLocks noGrp="1"/>
          </p:cNvSpPr>
          <p:nvPr>
            <p:ph type="title"/>
          </p:nvPr>
        </p:nvSpPr>
        <p:spPr>
          <a:xfrm>
            <a:off x="866775" y="927100"/>
            <a:ext cx="7593013" cy="709613"/>
          </a:xfrm>
        </p:spPr>
        <p:txBody>
          <a:bodyPr/>
          <a:lstStyle/>
          <a:p>
            <a:pPr algn="ct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112643" name="Rectangle 3">
            <a:extLst>
              <a:ext uri="{FF2B5EF4-FFF2-40B4-BE49-F238E27FC236}">
                <a16:creationId xmlns:a16="http://schemas.microsoft.com/office/drawing/2014/main" id="{AAA8BCE0-4450-49B2-8AF5-EC4F7A4E697E}"/>
              </a:ext>
            </a:extLst>
          </p:cNvPr>
          <p:cNvSpPr>
            <a:spLocks noGrp="1"/>
          </p:cNvSpPr>
          <p:nvPr>
            <p:ph type="body" idx="1"/>
          </p:nvPr>
        </p:nvSpPr>
        <p:spPr/>
        <p:txBody>
          <a:bodyPr/>
          <a:lstStyle/>
          <a:p>
            <a:pPr eaLnBrk="1" hangingPunct="1">
              <a:lnSpc>
                <a:spcPct val="80000"/>
              </a:lnSpc>
            </a:pPr>
            <a:endParaRPr lang="el-GR" altLang="en-US" sz="1600" dirty="0"/>
          </a:p>
          <a:p>
            <a:pPr algn="just" eaLnBrk="1" hangingPunct="1">
              <a:lnSpc>
                <a:spcPct val="80000"/>
              </a:lnSpc>
            </a:pPr>
            <a:r>
              <a:rPr lang="el-GR" altLang="en-US" b="1" dirty="0">
                <a:latin typeface="Arial" panose="020B0604020202020204" pitchFamily="34" charset="0"/>
              </a:rPr>
              <a:t>Αποθεματικά Κεφάλαια</a:t>
            </a:r>
            <a:r>
              <a:rPr lang="el-GR" altLang="en-US" dirty="0">
                <a:latin typeface="Arial" panose="020B0604020202020204" pitchFamily="34" charset="0"/>
              </a:rPr>
              <a:t> </a:t>
            </a:r>
            <a:r>
              <a:rPr lang="en-US" altLang="en-US" b="1" dirty="0">
                <a:latin typeface="Arial" panose="020B0604020202020204" pitchFamily="34" charset="0"/>
              </a:rPr>
              <a:t>(Retained Earnings)</a:t>
            </a:r>
            <a:r>
              <a:rPr lang="el-GR" altLang="en-US" b="1" dirty="0">
                <a:latin typeface="Arial" panose="020B0604020202020204" pitchFamily="34" charset="0"/>
              </a:rPr>
              <a:t> </a:t>
            </a:r>
            <a:r>
              <a:rPr lang="el-GR" altLang="en-US" dirty="0">
                <a:latin typeface="Arial" panose="020B0604020202020204" pitchFamily="34" charset="0"/>
              </a:rPr>
              <a:t>είναι οι λογαριασμοί που παρακολουθούν τις συγκεντρώσεις Κεφαλαίων από ποσά των καθαρών κερδών, τα οποία δεν διανεμήθηκαν στους μετόχους ως μερίσματα, αλλά ούτε ενσωματώθηκαν στο Μετοχικό Κεφάλαιο (Αποθεματικά Κεφάλαια σχηματίζονται και στις Ε.Π.Ε.). Αντίθετα αποθεματικά κεφάλαια δεν σχηματίζονται σε ατομικές επιχειρήσεις και προσωπικές εταιρείες.</a:t>
            </a:r>
            <a:endParaRPr lang="en-US" altLang="en-US" dirty="0">
              <a:latin typeface="Arial" panose="020B0604020202020204" pitchFamily="34" charset="0"/>
            </a:endParaRPr>
          </a:p>
          <a:p>
            <a:pPr algn="just" eaLnBrk="1" hangingPunct="1">
              <a:lnSpc>
                <a:spcPct val="80000"/>
              </a:lnSpc>
            </a:pPr>
            <a:endParaRPr lang="el-GR" altLang="en-US" dirty="0">
              <a:latin typeface="Arial" panose="020B0604020202020204" pitchFamily="34" charset="0"/>
            </a:endParaRPr>
          </a:p>
          <a:p>
            <a:pPr algn="just" eaLnBrk="1" hangingPunct="1">
              <a:lnSpc>
                <a:spcPct val="80000"/>
              </a:lnSpc>
            </a:pPr>
            <a:r>
              <a:rPr lang="el-GR" altLang="en-US" dirty="0">
                <a:latin typeface="Arial" panose="020B0604020202020204" pitchFamily="34" charset="0"/>
              </a:rPr>
              <a:t>Επίσης άλλοι λογαριασμοί της Καθαρής Θέσης που χρησιμοποιούνται σπανιότερα και εφ' όσον παρουσιαστεί ανάγκη είναι </a:t>
            </a:r>
            <a:r>
              <a:rPr lang="el-GR" altLang="en-US" b="1" dirty="0">
                <a:latin typeface="Arial" panose="020B0604020202020204" pitchFamily="34" charset="0"/>
              </a:rPr>
              <a:t>Διαφορές εύλογης αξίας (αναπροσαρμογής)</a:t>
            </a:r>
            <a:r>
              <a:rPr lang="el-GR" altLang="en-US" dirty="0">
                <a:latin typeface="Arial" panose="020B0604020202020204" pitchFamily="34" charset="0"/>
              </a:rPr>
              <a:t>, </a:t>
            </a:r>
            <a:r>
              <a:rPr lang="el-GR" altLang="en-US" b="1" dirty="0">
                <a:latin typeface="Arial" panose="020B0604020202020204" pitchFamily="34" charset="0"/>
              </a:rPr>
              <a:t>Συναλλαγματικές διαφορές, Αποτελέσματα εις νέον.</a:t>
            </a:r>
            <a:endParaRPr lang="en-US" altLang="en-US" b="1" dirty="0">
              <a:latin typeface="Arial" panose="020B0604020202020204" pitchFamily="34" charset="0"/>
            </a:endParaRPr>
          </a:p>
        </p:txBody>
      </p:sp>
      <p:sp>
        <p:nvSpPr>
          <p:cNvPr id="112644" name="Footer Placeholder 4">
            <a:extLst>
              <a:ext uri="{FF2B5EF4-FFF2-40B4-BE49-F238E27FC236}">
                <a16:creationId xmlns:a16="http://schemas.microsoft.com/office/drawing/2014/main" id="{2396D5EA-F26D-4B97-A1AB-2400E0E1861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112645" name="Slide Number Placeholder 5">
            <a:extLst>
              <a:ext uri="{FF2B5EF4-FFF2-40B4-BE49-F238E27FC236}">
                <a16:creationId xmlns:a16="http://schemas.microsoft.com/office/drawing/2014/main" id="{9A4F0447-590D-45D0-88B6-1C173C876DE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FD8353-C67C-487C-A91B-FC51F29E76C2}" type="slidenum">
              <a:rPr lang="en-US" altLang="en-US" smtClean="0">
                <a:solidFill>
                  <a:schemeClr val="bg1"/>
                </a:solidFill>
              </a:rPr>
              <a:pPr/>
              <a:t>100</a:t>
            </a:fld>
            <a:endParaRPr lang="en-US" altLang="en-US">
              <a:solidFill>
                <a:schemeClr val="bg1"/>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DC5E058E-210D-4370-ACC3-C873A991F5BA}"/>
              </a:ext>
            </a:extLst>
          </p:cNvPr>
          <p:cNvSpPr>
            <a:spLocks noGrp="1"/>
          </p:cNvSpPr>
          <p:nvPr>
            <p:ph type="title"/>
          </p:nvPr>
        </p:nvSpPr>
        <p:spPr>
          <a:xfrm>
            <a:off x="865188" y="927100"/>
            <a:ext cx="6345237" cy="709613"/>
          </a:xfrm>
        </p:spPr>
        <p:txBody>
          <a:bodyPr/>
          <a:lstStyle/>
          <a:p>
            <a:pPr algn="ctr"/>
            <a:r>
              <a:rPr lang="el-GR" altLang="en-US">
                <a:latin typeface="Arial" panose="020B0604020202020204" pitchFamily="34" charset="0"/>
              </a:rPr>
              <a:t>ΙΣΟΛΟΓΙΣΜΟΣ ΠΑΘΗΤΙΚΟ</a:t>
            </a:r>
            <a:endParaRPr lang="en-GB" altLang="en-US"/>
          </a:p>
        </p:txBody>
      </p:sp>
      <p:sp>
        <p:nvSpPr>
          <p:cNvPr id="113667" name="Content Placeholder 2">
            <a:extLst>
              <a:ext uri="{FF2B5EF4-FFF2-40B4-BE49-F238E27FC236}">
                <a16:creationId xmlns:a16="http://schemas.microsoft.com/office/drawing/2014/main" id="{D5A96343-7FC3-47EC-9024-21A4264F6218}"/>
              </a:ext>
            </a:extLst>
          </p:cNvPr>
          <p:cNvSpPr>
            <a:spLocks noGrp="1"/>
          </p:cNvSpPr>
          <p:nvPr>
            <p:ph idx="1"/>
          </p:nvPr>
        </p:nvSpPr>
        <p:spPr/>
        <p:txBody>
          <a:bodyPr/>
          <a:lstStyle/>
          <a:p>
            <a:pPr marL="0" indent="0" algn="ctr">
              <a:buFont typeface="Wingdings 3" panose="05040102010807070707" pitchFamily="18" charset="2"/>
              <a:buNone/>
            </a:pPr>
            <a:r>
              <a:rPr lang="el-GR" altLang="en-US" sz="2000" b="1"/>
              <a:t>Προβλέψεις</a:t>
            </a:r>
          </a:p>
          <a:p>
            <a:pPr marL="0" indent="0">
              <a:buFont typeface="Wingdings 3" panose="05040102010807070707" pitchFamily="18" charset="2"/>
              <a:buNone/>
            </a:pPr>
            <a:r>
              <a:rPr lang="el-GR" altLang="en-US" sz="2000" b="1"/>
              <a:t>Προβλέψεις για παροχές σε εργαζόμενους</a:t>
            </a:r>
          </a:p>
          <a:p>
            <a:pPr marL="0" indent="0">
              <a:buFont typeface="Wingdings 3" panose="05040102010807070707" pitchFamily="18" charset="2"/>
              <a:buNone/>
            </a:pPr>
            <a:r>
              <a:rPr lang="el-GR" altLang="en-US" sz="2000" b="1"/>
              <a:t>Λοιπές Προβλέψεις</a:t>
            </a:r>
          </a:p>
          <a:p>
            <a:pPr marL="0" indent="0">
              <a:buFont typeface="Wingdings 3" panose="05040102010807070707" pitchFamily="18" charset="2"/>
              <a:buNone/>
            </a:pPr>
            <a:endParaRPr lang="el-GR" altLang="en-US" sz="2000" b="1"/>
          </a:p>
        </p:txBody>
      </p:sp>
      <p:sp>
        <p:nvSpPr>
          <p:cNvPr id="113668" name="Footer Placeholder 3">
            <a:extLst>
              <a:ext uri="{FF2B5EF4-FFF2-40B4-BE49-F238E27FC236}">
                <a16:creationId xmlns:a16="http://schemas.microsoft.com/office/drawing/2014/main" id="{956556D0-09E8-435A-AE08-702873339B8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113669" name="Slide Number Placeholder 4">
            <a:extLst>
              <a:ext uri="{FF2B5EF4-FFF2-40B4-BE49-F238E27FC236}">
                <a16:creationId xmlns:a16="http://schemas.microsoft.com/office/drawing/2014/main" id="{FE08A213-E962-4E4F-8D56-4B194426307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CB5566-2414-4A4F-B87F-F0497EF01930}" type="slidenum">
              <a:rPr lang="en-US" altLang="en-US" smtClean="0">
                <a:solidFill>
                  <a:schemeClr val="bg1"/>
                </a:solidFill>
              </a:rPr>
              <a:pPr/>
              <a:t>101</a:t>
            </a:fld>
            <a:endParaRPr lang="en-US" altLang="en-US">
              <a:solidFill>
                <a:schemeClr val="bg1"/>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283A7003-FDC6-49C9-A2F6-C8330BFE16BB}"/>
              </a:ext>
            </a:extLst>
          </p:cNvPr>
          <p:cNvSpPr>
            <a:spLocks noGrp="1"/>
          </p:cNvSpPr>
          <p:nvPr>
            <p:ph type="title"/>
          </p:nvPr>
        </p:nvSpPr>
        <p:spPr>
          <a:xfrm>
            <a:off x="866775" y="927100"/>
            <a:ext cx="7593013" cy="709613"/>
          </a:xfrm>
        </p:spPr>
        <p:txBody>
          <a:bodyPr/>
          <a:lstStyle/>
          <a:p>
            <a:pPr algn="ctr" eaLnBrk="1" hangingPunct="1"/>
            <a:r>
              <a:rPr lang="el-GR" altLang="en-US">
                <a:latin typeface="Arial" panose="020B0604020202020204" pitchFamily="34" charset="0"/>
              </a:rPr>
              <a:t>ΙΣΟΛΟΓΙΣΜΟΣ</a:t>
            </a:r>
            <a:endParaRPr lang="en-US" altLang="en-US">
              <a:latin typeface="Arial" panose="020B0604020202020204" pitchFamily="34" charset="0"/>
            </a:endParaRPr>
          </a:p>
        </p:txBody>
      </p:sp>
      <p:sp>
        <p:nvSpPr>
          <p:cNvPr id="114691" name="Rectangle 3">
            <a:extLst>
              <a:ext uri="{FF2B5EF4-FFF2-40B4-BE49-F238E27FC236}">
                <a16:creationId xmlns:a16="http://schemas.microsoft.com/office/drawing/2014/main" id="{030ED5E2-714D-4A3F-B6DD-F8A23FB1693A}"/>
              </a:ext>
            </a:extLst>
          </p:cNvPr>
          <p:cNvSpPr>
            <a:spLocks noGrp="1"/>
          </p:cNvSpPr>
          <p:nvPr>
            <p:ph type="body" idx="1"/>
          </p:nvPr>
        </p:nvSpPr>
        <p:spPr/>
        <p:txBody>
          <a:bodyPr/>
          <a:lstStyle/>
          <a:p>
            <a:pPr algn="ctr" eaLnBrk="1" hangingPunct="1">
              <a:lnSpc>
                <a:spcPct val="90000"/>
              </a:lnSpc>
              <a:buFont typeface="Wingdings 3" panose="05040102010807070707" pitchFamily="18" charset="2"/>
              <a:buNone/>
            </a:pPr>
            <a:r>
              <a:rPr lang="el-GR" altLang="en-US" b="1" dirty="0"/>
              <a:t>Προβλήματα στην παρουσίαση του Ισολογισμού</a:t>
            </a:r>
            <a:r>
              <a:rPr lang="en-US" altLang="en-US" dirty="0"/>
              <a:t> </a:t>
            </a:r>
            <a:endParaRPr lang="el-GR" altLang="en-US" dirty="0"/>
          </a:p>
          <a:p>
            <a:pPr algn="just" eaLnBrk="1" hangingPunct="1">
              <a:lnSpc>
                <a:spcPct val="90000"/>
              </a:lnSpc>
            </a:pPr>
            <a:r>
              <a:rPr lang="el-GR" altLang="en-US" dirty="0"/>
              <a:t>Ο Ισολογισμός, είναι μεγάλης σημασίας, τόσο για την επιχείρηση, όσο και για τους τρίτους που συναλλάσσονται μαζί της. Για το σκοπό αυτό έχουν θεσπιστεί </a:t>
            </a:r>
            <a:r>
              <a:rPr lang="el-GR" altLang="en-US" b="1" dirty="0"/>
              <a:t>νόμοι και αρχές για την ορθή κατάρτισή του </a:t>
            </a:r>
            <a:r>
              <a:rPr lang="el-GR" altLang="en-US" dirty="0"/>
              <a:t>και την πλήρη και ακριβή παρουσίαση των πληροφοριών του.</a:t>
            </a:r>
          </a:p>
          <a:p>
            <a:pPr algn="just" eaLnBrk="1" hangingPunct="1">
              <a:lnSpc>
                <a:spcPct val="90000"/>
              </a:lnSpc>
            </a:pPr>
            <a:r>
              <a:rPr lang="el-GR" altLang="en-US" dirty="0"/>
              <a:t>Παρ' όλες τις υποχρεωτικές διατάξεις για τη σύνταξη του Ισολογισμού, πολυάριθμα προβλήματα ενυπάρχουν στην παρουσίαση των πληροφοριών, που καθιστούν δύσκολη την ανάλυση και τη σύγκριση αυτού, τόσο με Ισολογισμούς προηγούμενων ή επόμενων χρήσεων της επιχείρησης, όσο και με Ισολογισμούς άλλων ομοειδών επιχειρήσεων.</a:t>
            </a:r>
            <a:endParaRPr lang="en-US" altLang="en-US" dirty="0"/>
          </a:p>
        </p:txBody>
      </p:sp>
      <p:sp>
        <p:nvSpPr>
          <p:cNvPr id="114692" name="Footer Placeholder 4">
            <a:extLst>
              <a:ext uri="{FF2B5EF4-FFF2-40B4-BE49-F238E27FC236}">
                <a16:creationId xmlns:a16="http://schemas.microsoft.com/office/drawing/2014/main" id="{52CBFBCF-B9EF-4E97-ABEF-7B645DBB69A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114693" name="Slide Number Placeholder 5">
            <a:extLst>
              <a:ext uri="{FF2B5EF4-FFF2-40B4-BE49-F238E27FC236}">
                <a16:creationId xmlns:a16="http://schemas.microsoft.com/office/drawing/2014/main" id="{8B3DB6AD-AC6E-46DD-87D0-880ADD31800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0B5D14-BB74-4555-BD6B-82A02462D94F}" type="slidenum">
              <a:rPr lang="en-US" altLang="en-US" smtClean="0">
                <a:solidFill>
                  <a:schemeClr val="bg1"/>
                </a:solidFill>
              </a:rPr>
              <a:pPr/>
              <a:t>102</a:t>
            </a:fld>
            <a:endParaRPr lang="en-US" altLang="en-US">
              <a:solidFill>
                <a:schemeClr val="bg1"/>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B46B7F6B-EAFE-4383-A6CE-F9DF22E1C931}"/>
              </a:ext>
            </a:extLst>
          </p:cNvPr>
          <p:cNvSpPr>
            <a:spLocks noGrp="1"/>
          </p:cNvSpPr>
          <p:nvPr>
            <p:ph type="title"/>
          </p:nvPr>
        </p:nvSpPr>
        <p:spPr>
          <a:xfrm>
            <a:off x="866775" y="927100"/>
            <a:ext cx="7593013" cy="709613"/>
          </a:xfrm>
        </p:spPr>
        <p:txBody>
          <a:bodyPr/>
          <a:lstStyle/>
          <a:p>
            <a:pPr algn="ctr" eaLnBrk="1" hangingPunct="1"/>
            <a:r>
              <a:rPr lang="el-GR" altLang="en-US">
                <a:latin typeface="Arial" panose="020B0604020202020204" pitchFamily="34" charset="0"/>
              </a:rPr>
              <a:t>ΙΣΟΛΟΓΙΣΜΟΣ</a:t>
            </a:r>
            <a:endParaRPr lang="en-US" altLang="en-US">
              <a:latin typeface="Arial" panose="020B0604020202020204" pitchFamily="34" charset="0"/>
            </a:endParaRPr>
          </a:p>
        </p:txBody>
      </p:sp>
      <p:sp>
        <p:nvSpPr>
          <p:cNvPr id="115715" name="Rectangle 3">
            <a:extLst>
              <a:ext uri="{FF2B5EF4-FFF2-40B4-BE49-F238E27FC236}">
                <a16:creationId xmlns:a16="http://schemas.microsoft.com/office/drawing/2014/main" id="{0E5C1016-8392-4028-BA8A-C3963DB32576}"/>
              </a:ext>
            </a:extLst>
          </p:cNvPr>
          <p:cNvSpPr>
            <a:spLocks noGrp="1"/>
          </p:cNvSpPr>
          <p:nvPr>
            <p:ph type="body" idx="1"/>
          </p:nvPr>
        </p:nvSpPr>
        <p:spPr/>
        <p:txBody>
          <a:bodyPr/>
          <a:lstStyle/>
          <a:p>
            <a:pPr algn="ctr" eaLnBrk="1" hangingPunct="1">
              <a:buFont typeface="Wingdings 3" panose="05040102010807070707" pitchFamily="18" charset="2"/>
              <a:buNone/>
            </a:pPr>
            <a:r>
              <a:rPr lang="el-GR" altLang="en-US" sz="1600" b="1"/>
              <a:t>Τα σημαντικότερα προβλήματα στη κατάρτιση του Ισολογισμού είναι:</a:t>
            </a:r>
          </a:p>
          <a:p>
            <a:pPr algn="just" eaLnBrk="1" hangingPunct="1"/>
            <a:r>
              <a:rPr lang="el-GR" altLang="en-US" sz="1600"/>
              <a:t>1. Τα περισσότερα </a:t>
            </a:r>
            <a:r>
              <a:rPr lang="el-GR" altLang="en-US" sz="1600" b="1"/>
              <a:t>πάγια περιουσιακά στοιχεία</a:t>
            </a:r>
            <a:r>
              <a:rPr lang="el-GR" altLang="en-US" sz="1600"/>
              <a:t> αποτιμώνται με τη </a:t>
            </a:r>
            <a:r>
              <a:rPr lang="el-GR" altLang="en-US" sz="1600" b="1"/>
              <a:t>μέθοδο του ιστορικού κόστους</a:t>
            </a:r>
            <a:r>
              <a:rPr lang="el-GR" altLang="en-US" sz="1600"/>
              <a:t>, γι΄ αυτό δεν είναι εύκολο να προσδιοριστεί η τρέχουσα αξία τους ή αξία αντικατάστασης τους με δεδομένο τον πληθωρισμό που χαρακτηρίζει τις οικονομίες των περισσότερων χωρών. Με αυτό τον τρόπο η παρουσίαση της αξίας των πάγιων στοιχείων που είχαν αγοραστεί στο παρελθόν είναι παραπλανητική και δεν δείχνει την πραγματική τους αξία. Για να αντιμετωπιστεί αυτή η αδυναμία, σε μερικές περιπτώσεις και πάντα με βάση το νόμο, προβλέπεται αναπροσαρμογή της αξίας τους, ώστε η παρουσίασή τους στον Ισολογισμό ν' ανταποκρίνεται πιο πολύ στην πραγματικότητα.</a:t>
            </a:r>
          </a:p>
        </p:txBody>
      </p:sp>
      <p:sp>
        <p:nvSpPr>
          <p:cNvPr id="115716" name="Footer Placeholder 4">
            <a:extLst>
              <a:ext uri="{FF2B5EF4-FFF2-40B4-BE49-F238E27FC236}">
                <a16:creationId xmlns:a16="http://schemas.microsoft.com/office/drawing/2014/main" id="{BD8B2CEC-B508-4330-A108-2A81363B60D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115717" name="Slide Number Placeholder 5">
            <a:extLst>
              <a:ext uri="{FF2B5EF4-FFF2-40B4-BE49-F238E27FC236}">
                <a16:creationId xmlns:a16="http://schemas.microsoft.com/office/drawing/2014/main" id="{41AA17EB-A8B1-495B-9F6F-A28FE78605D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DE51B6-4478-4CB2-9B00-A31BAC6A0871}" type="slidenum">
              <a:rPr lang="en-US" altLang="en-US" smtClean="0">
                <a:solidFill>
                  <a:schemeClr val="bg1"/>
                </a:solidFill>
              </a:rPr>
              <a:pPr/>
              <a:t>103</a:t>
            </a:fld>
            <a:endParaRPr lang="en-US" altLang="en-US">
              <a:solidFill>
                <a:schemeClr val="bg1"/>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E54E6818-C6E5-4615-851F-1903BC040774}"/>
              </a:ext>
            </a:extLst>
          </p:cNvPr>
          <p:cNvSpPr>
            <a:spLocks noGrp="1"/>
          </p:cNvSpPr>
          <p:nvPr>
            <p:ph type="title"/>
          </p:nvPr>
        </p:nvSpPr>
        <p:spPr>
          <a:xfrm>
            <a:off x="866775" y="927100"/>
            <a:ext cx="7593013" cy="709613"/>
          </a:xfrm>
        </p:spPr>
        <p:txBody>
          <a:bodyPr/>
          <a:lstStyle/>
          <a:p>
            <a:pPr algn="ctr" eaLnBrk="1" hangingPunct="1"/>
            <a:r>
              <a:rPr lang="el-GR" altLang="en-US">
                <a:latin typeface="Arial" panose="020B0604020202020204" pitchFamily="34" charset="0"/>
              </a:rPr>
              <a:t>ΙΣΟΛΟΓΙΣΜΟΣ</a:t>
            </a:r>
            <a:endParaRPr lang="en-US" altLang="en-US">
              <a:latin typeface="Arial" panose="020B0604020202020204" pitchFamily="34" charset="0"/>
            </a:endParaRPr>
          </a:p>
        </p:txBody>
      </p:sp>
      <p:sp>
        <p:nvSpPr>
          <p:cNvPr id="116739" name="Rectangle 3">
            <a:extLst>
              <a:ext uri="{FF2B5EF4-FFF2-40B4-BE49-F238E27FC236}">
                <a16:creationId xmlns:a16="http://schemas.microsoft.com/office/drawing/2014/main" id="{2E648190-8078-4946-A283-AD3A4362629A}"/>
              </a:ext>
            </a:extLst>
          </p:cNvPr>
          <p:cNvSpPr>
            <a:spLocks noGrp="1"/>
          </p:cNvSpPr>
          <p:nvPr>
            <p:ph type="body" idx="1"/>
          </p:nvPr>
        </p:nvSpPr>
        <p:spPr/>
        <p:txBody>
          <a:bodyPr/>
          <a:lstStyle/>
          <a:p>
            <a:pPr eaLnBrk="1" hangingPunct="1">
              <a:lnSpc>
                <a:spcPct val="90000"/>
              </a:lnSpc>
              <a:buFont typeface="Wingdings 3" panose="05040102010807070707" pitchFamily="18" charset="2"/>
              <a:buNone/>
            </a:pPr>
            <a:r>
              <a:rPr lang="el-GR" altLang="en-US" sz="1400" b="1"/>
              <a:t>Τα σημαντικότερα προβλήματα στη κατάρτιση του Ισολογισμού είναι:</a:t>
            </a:r>
            <a:endParaRPr lang="el-GR" altLang="en-US" sz="1400"/>
          </a:p>
          <a:p>
            <a:pPr algn="just" eaLnBrk="1" hangingPunct="1">
              <a:lnSpc>
                <a:spcPct val="90000"/>
              </a:lnSpc>
            </a:pPr>
            <a:r>
              <a:rPr lang="el-GR" altLang="en-US" sz="1400"/>
              <a:t>2. Για την </a:t>
            </a:r>
            <a:r>
              <a:rPr lang="el-GR" altLang="en-US" sz="1400" b="1"/>
              <a:t>αποτίμηση των αποθεμάτων</a:t>
            </a:r>
            <a:r>
              <a:rPr lang="el-GR" altLang="en-US" sz="1400"/>
              <a:t> υπάρχουν πολλές μέθοδοι. Για παράδειγμα, τα αποθέματα είναι δυνατόν να αποτιμώνται διαφορετικά από επιχείρηση σε επιχείρηση, αλλά και μέσα στην ίδια την επιχείρηση διαφορετικά από προϊόν σε προϊόν. Έστω ότι σε μια διαχειριστική χρήση η επιχείρηση αγοράζει δύο τεμάχια του ίδιου προϊόντος για μεταπώληση, το πρώτο αγοράζεται 300 € και το δεύτερο 400 (λόγω ανόδου των τιμών). Τα προϊόντα αποθηκεύονται και όπως είναι φυσικό δεν μπορεί να διακριθεί ποιο αγοράστηκε με 300€και ποιο με 400€ . Στο τέλος της διαχειριστικής χρήσης το ένα πουλήθηκε, ενώ το άλλο παρέμεινε στην αποθήκη. Διαφορετικές μέθοδοι αποτίμησης, αποτιμούν το προϊόν σε 300 ή 400 ή στο μέσο όρο της τιμής 350€.Αυτή η έλλειψη ομοιομορφίας στις μεθόδους αποτίμησης δημιουργεί προβλήματα στην ανάλυση του Ισολογισμού και στη σύγκριση με άλλους Ισολογισμούς. Παρόμοια προβλήματα παρουσιάζονται κατά την αποτίμηση των πάγιων περιουσιακών στοιχείων και των διαφορετικών χρησιμοποιούμενων μεθόδων απόσβεσης τους (αύξουσα, φθίνουσα, σταθερή κ.λπ.)</a:t>
            </a:r>
          </a:p>
          <a:p>
            <a:pPr eaLnBrk="1" hangingPunct="1">
              <a:lnSpc>
                <a:spcPct val="90000"/>
              </a:lnSpc>
            </a:pPr>
            <a:endParaRPr lang="en-US" altLang="en-US" sz="1400"/>
          </a:p>
        </p:txBody>
      </p:sp>
      <p:sp>
        <p:nvSpPr>
          <p:cNvPr id="116740" name="Footer Placeholder 4">
            <a:extLst>
              <a:ext uri="{FF2B5EF4-FFF2-40B4-BE49-F238E27FC236}">
                <a16:creationId xmlns:a16="http://schemas.microsoft.com/office/drawing/2014/main" id="{C52465EC-FD07-459B-9D86-B6270A6D69D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116741" name="Slide Number Placeholder 5">
            <a:extLst>
              <a:ext uri="{FF2B5EF4-FFF2-40B4-BE49-F238E27FC236}">
                <a16:creationId xmlns:a16="http://schemas.microsoft.com/office/drawing/2014/main" id="{FB388A35-11E5-4769-84AE-BF063045CD6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349C60-3E2A-4E93-A6E4-AB5FCE11E909}" type="slidenum">
              <a:rPr lang="en-US" altLang="en-US" smtClean="0">
                <a:solidFill>
                  <a:schemeClr val="bg1"/>
                </a:solidFill>
              </a:rPr>
              <a:pPr/>
              <a:t>104</a:t>
            </a:fld>
            <a:endParaRPr lang="en-US" altLang="en-US">
              <a:solidFill>
                <a:schemeClr val="bg1"/>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AFD8AA96-12BF-472E-AC61-E6DB0B6E2814}"/>
              </a:ext>
            </a:extLst>
          </p:cNvPr>
          <p:cNvSpPr>
            <a:spLocks noGrp="1"/>
          </p:cNvSpPr>
          <p:nvPr>
            <p:ph type="title"/>
          </p:nvPr>
        </p:nvSpPr>
        <p:spPr>
          <a:xfrm>
            <a:off x="866775" y="927100"/>
            <a:ext cx="7593013" cy="709613"/>
          </a:xfrm>
        </p:spPr>
        <p:txBody>
          <a:bodyPr/>
          <a:lstStyle/>
          <a:p>
            <a:pPr algn="ctr" eaLnBrk="1" hangingPunct="1"/>
            <a:r>
              <a:rPr lang="el-GR" altLang="en-US">
                <a:latin typeface="Arial" panose="020B0604020202020204" pitchFamily="34" charset="0"/>
              </a:rPr>
              <a:t>ΙΣΟΛΟΓΙΣΜΟΣ</a:t>
            </a:r>
            <a:endParaRPr lang="en-US" altLang="en-US">
              <a:latin typeface="Arial" panose="020B0604020202020204" pitchFamily="34" charset="0"/>
            </a:endParaRPr>
          </a:p>
        </p:txBody>
      </p:sp>
      <p:sp>
        <p:nvSpPr>
          <p:cNvPr id="117763" name="Rectangle 3">
            <a:extLst>
              <a:ext uri="{FF2B5EF4-FFF2-40B4-BE49-F238E27FC236}">
                <a16:creationId xmlns:a16="http://schemas.microsoft.com/office/drawing/2014/main" id="{FB5FA544-B846-4B78-9CDE-B60EB264F6A8}"/>
              </a:ext>
            </a:extLst>
          </p:cNvPr>
          <p:cNvSpPr>
            <a:spLocks noGrp="1"/>
          </p:cNvSpPr>
          <p:nvPr>
            <p:ph type="body" idx="1"/>
          </p:nvPr>
        </p:nvSpPr>
        <p:spPr/>
        <p:txBody>
          <a:bodyPr/>
          <a:lstStyle/>
          <a:p>
            <a:pPr indent="14288" eaLnBrk="1" hangingPunct="1">
              <a:lnSpc>
                <a:spcPct val="90000"/>
              </a:lnSpc>
              <a:buFont typeface="Wingdings 3" panose="05040102010807070707" pitchFamily="18" charset="2"/>
              <a:buNone/>
            </a:pPr>
            <a:r>
              <a:rPr lang="el-GR" altLang="en-US" sz="1400" b="1"/>
              <a:t>Τα σημαντικότερα προβλήματα στη κατάρτιση του Ισολογισμού είναι:</a:t>
            </a:r>
            <a:endParaRPr lang="el-GR" altLang="en-US" sz="1400"/>
          </a:p>
          <a:p>
            <a:pPr indent="14288" algn="just" eaLnBrk="1" hangingPunct="1">
              <a:lnSpc>
                <a:spcPct val="90000"/>
              </a:lnSpc>
            </a:pPr>
            <a:r>
              <a:rPr lang="el-GR" altLang="en-US" sz="1400"/>
              <a:t>3. Ένας τρίτος διαφορετικός τύπος προβλήματος έχει σχέση με το ότι στον Ισολογισμό </a:t>
            </a:r>
            <a:r>
              <a:rPr lang="el-GR" altLang="en-US" sz="1400" b="1"/>
              <a:t>δεν παρουσιάζονται όλα τα στοιχεία της επιχείρησης</a:t>
            </a:r>
            <a:r>
              <a:rPr lang="el-GR" altLang="en-US" sz="1400"/>
              <a:t>, που ενώ είναι μεγάλης αξίας και σπουδαιότητας γι΄ αυτή, δεν μπορεί να μετρηθούν αντικειμενικά και ν' αποτιμηθούν ποσοτικά. Για παράδειγμα, η αξία μιας σωστής διοίκησης, η αξία ενός μοναδικού επιχειρηματικού πνεύματος, το άριστα εκπαιδευμένο προσωπικό, μια καλά επιλεγμένη τοποθεσία εγκατάστασης της επιχείρησης, δεν είναι δυνατόν ν' αποτιμηθούν και δεν παρουσιάζονται στον Ισολογισμό της. Επίσης εκκρεμείς δικαστικές υποθέσεις της επιχείρησης, που η οριστική τους επίλυση δυνατόν να την υποχρεώσει στην πληρωμή μεγάλων χρηματικών ποσών (πρόστιμα, αποζημιώσεις εργαζομένων κ.λπ.) δεν εμφανίζονται στον Ισολογισμό.</a:t>
            </a:r>
          </a:p>
          <a:p>
            <a:pPr indent="14288" algn="just" eaLnBrk="1" hangingPunct="1">
              <a:lnSpc>
                <a:spcPct val="90000"/>
              </a:lnSpc>
              <a:buFont typeface="Wingdings 3" panose="05040102010807070707" pitchFamily="18" charset="2"/>
              <a:buNone/>
            </a:pPr>
            <a:r>
              <a:rPr lang="el-GR" altLang="en-US" sz="1400" b="1"/>
              <a:t>Έχοντας υπό όψη τα παραπάνω προβλήματα θα πρέπει να εξετάζεται ο Ισολογισμός κάθε επιχείρησης με μεγάλη προσοχή και ενδεχομένως, να χρειάζεται, να αναζητηθούν πληροφορίες και από άλλες πηγές, προκειμένου να ληφθούν οι ορθές αποφάσεις.</a:t>
            </a:r>
            <a:endParaRPr lang="en-US" altLang="en-US" sz="1400" b="1"/>
          </a:p>
          <a:p>
            <a:pPr indent="14288" eaLnBrk="1" hangingPunct="1">
              <a:lnSpc>
                <a:spcPct val="90000"/>
              </a:lnSpc>
            </a:pPr>
            <a:endParaRPr lang="en-US" altLang="en-US" sz="1400" b="1"/>
          </a:p>
        </p:txBody>
      </p:sp>
      <p:sp>
        <p:nvSpPr>
          <p:cNvPr id="117764" name="Footer Placeholder 4">
            <a:extLst>
              <a:ext uri="{FF2B5EF4-FFF2-40B4-BE49-F238E27FC236}">
                <a16:creationId xmlns:a16="http://schemas.microsoft.com/office/drawing/2014/main" id="{C59906F4-4DB5-4781-AF7C-A02985E9355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117765" name="Slide Number Placeholder 5">
            <a:extLst>
              <a:ext uri="{FF2B5EF4-FFF2-40B4-BE49-F238E27FC236}">
                <a16:creationId xmlns:a16="http://schemas.microsoft.com/office/drawing/2014/main" id="{0746C5A7-333E-4F83-A020-7E5461B1938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8C9917-407B-4EEE-9BBF-E348C2F64BA4}" type="slidenum">
              <a:rPr lang="en-US" altLang="en-US" smtClean="0">
                <a:solidFill>
                  <a:schemeClr val="bg1"/>
                </a:solidFill>
              </a:rPr>
              <a:pPr/>
              <a:t>105</a:t>
            </a:fld>
            <a:endParaRPr lang="en-US" altLang="en-US">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0EEE5-FB07-4ECA-9648-242FBCA84628}"/>
              </a:ext>
            </a:extLst>
          </p:cNvPr>
          <p:cNvSpPr>
            <a:spLocks noGrp="1"/>
          </p:cNvSpPr>
          <p:nvPr>
            <p:ph type="title"/>
          </p:nvPr>
        </p:nvSpPr>
        <p:spPr>
          <a:xfrm>
            <a:off x="865970" y="927098"/>
            <a:ext cx="7306430" cy="709865"/>
          </a:xfrm>
        </p:spPr>
        <p:txBody>
          <a:bodyPr/>
          <a:lstStyle/>
          <a:p>
            <a:pPr algn="ctr"/>
            <a:r>
              <a:rPr lang="el-GR" b="1" dirty="0"/>
              <a:t>Δομή μιας Ερευνητικής Εργασίας-Έρευνα</a:t>
            </a:r>
            <a:br>
              <a:rPr lang="el-GR" dirty="0"/>
            </a:br>
            <a:endParaRPr lang="el-GR" dirty="0"/>
          </a:p>
        </p:txBody>
      </p:sp>
      <p:sp>
        <p:nvSpPr>
          <p:cNvPr id="3" name="Content Placeholder 2">
            <a:extLst>
              <a:ext uri="{FF2B5EF4-FFF2-40B4-BE49-F238E27FC236}">
                <a16:creationId xmlns:a16="http://schemas.microsoft.com/office/drawing/2014/main" id="{90DA36CE-B29B-4215-9C1C-8C1E7DB808A4}"/>
              </a:ext>
            </a:extLst>
          </p:cNvPr>
          <p:cNvSpPr>
            <a:spLocks noGrp="1"/>
          </p:cNvSpPr>
          <p:nvPr>
            <p:ph idx="1"/>
          </p:nvPr>
        </p:nvSpPr>
        <p:spPr>
          <a:xfrm>
            <a:off x="863600" y="2132856"/>
            <a:ext cx="7596188" cy="3886944"/>
          </a:xfrm>
        </p:spPr>
        <p:txBody>
          <a:bodyPr/>
          <a:lstStyle/>
          <a:p>
            <a:pPr marL="0" lvl="0" indent="0">
              <a:buNone/>
            </a:pPr>
            <a:r>
              <a:rPr lang="el-GR" b="1" dirty="0"/>
              <a:t>Ποσοτική Μεθοδολογία (</a:t>
            </a:r>
            <a:r>
              <a:rPr lang="en-US" b="1" dirty="0"/>
              <a:t>Quantitative Methodology)</a:t>
            </a:r>
            <a:endParaRPr lang="el-GR" dirty="0"/>
          </a:p>
          <a:p>
            <a:r>
              <a:rPr lang="el-GR" dirty="0"/>
              <a:t>Χρησιμοποιείται όταν υπάρχουν </a:t>
            </a:r>
            <a:r>
              <a:rPr lang="el-GR" b="1" dirty="0"/>
              <a:t>καλά ορισμένες θεωρητικά μεταβλητές</a:t>
            </a:r>
            <a:r>
              <a:rPr lang="el-GR" dirty="0"/>
              <a:t> και οι σχέσεις μεταξύ αυτών</a:t>
            </a:r>
          </a:p>
          <a:p>
            <a:pPr algn="just"/>
            <a:r>
              <a:rPr lang="el-GR" b="1" dirty="0"/>
              <a:t>Στρατηγικές η ερευνητικές προσεγγίσεις (</a:t>
            </a:r>
            <a:r>
              <a:rPr lang="en-US" b="1" dirty="0"/>
              <a:t>strategies or research approaches</a:t>
            </a:r>
            <a:r>
              <a:rPr lang="el-GR" b="1" dirty="0"/>
              <a:t>)</a:t>
            </a:r>
            <a:r>
              <a:rPr lang="el-GR" dirty="0"/>
              <a:t> που χρησιμοποιούνται στη ποσοτική μεθοδολογία είναι η έρευνα σε μια δεδομένη χρονική στιγμή (</a:t>
            </a:r>
            <a:r>
              <a:rPr lang="en-US" dirty="0"/>
              <a:t>survey</a:t>
            </a:r>
            <a:r>
              <a:rPr lang="el-GR" dirty="0"/>
              <a:t>), η μακροχρόνια έρευνα (</a:t>
            </a:r>
            <a:r>
              <a:rPr lang="en-US" dirty="0"/>
              <a:t>longitudinal research</a:t>
            </a:r>
            <a:r>
              <a:rPr lang="el-GR" dirty="0"/>
              <a:t>), η πειραματική έρευνα (</a:t>
            </a:r>
            <a:r>
              <a:rPr lang="en-US" dirty="0"/>
              <a:t>experimental research design</a:t>
            </a:r>
            <a:r>
              <a:rPr lang="el-GR" dirty="0"/>
              <a:t>) και </a:t>
            </a:r>
            <a:r>
              <a:rPr lang="el-GR" b="1" dirty="0"/>
              <a:t>η δευτερογενής ανάλυση (</a:t>
            </a:r>
            <a:r>
              <a:rPr lang="en-US" b="1" dirty="0"/>
              <a:t>secondary analysis</a:t>
            </a:r>
            <a:r>
              <a:rPr lang="el-GR" b="1" dirty="0"/>
              <a:t>).</a:t>
            </a:r>
          </a:p>
          <a:p>
            <a:r>
              <a:rPr lang="el-GR" b="1" dirty="0"/>
              <a:t>Συλλογή στοιχείων</a:t>
            </a:r>
            <a:r>
              <a:rPr lang="el-GR" dirty="0"/>
              <a:t> γίνεται μέσω ερωτηματολογίου η δομημένων συνεντεύξεων.</a:t>
            </a:r>
          </a:p>
          <a:p>
            <a:pPr algn="just"/>
            <a:r>
              <a:rPr lang="el-GR" b="1" dirty="0"/>
              <a:t>Σχεδιασμός ερωτηματολογίου</a:t>
            </a:r>
            <a:r>
              <a:rPr lang="el-GR" dirty="0"/>
              <a:t> (2-3 ερωτήσεις για κάθε μεταβλητή ανακατεμένες), </a:t>
            </a:r>
            <a:r>
              <a:rPr lang="en-US" dirty="0"/>
              <a:t>pilot study</a:t>
            </a:r>
            <a:r>
              <a:rPr lang="el-GR" dirty="0"/>
              <a:t> πριν το οριστικό μοίρασμα, </a:t>
            </a:r>
            <a:r>
              <a:rPr lang="en-US" dirty="0"/>
              <a:t>validity</a:t>
            </a:r>
            <a:r>
              <a:rPr lang="el-GR" dirty="0"/>
              <a:t>,</a:t>
            </a:r>
            <a:r>
              <a:rPr lang="en-US" dirty="0"/>
              <a:t> reliability </a:t>
            </a:r>
            <a:r>
              <a:rPr lang="el-GR" dirty="0"/>
              <a:t>ερωτηματολογίου, με </a:t>
            </a:r>
            <a:r>
              <a:rPr lang="en-US" dirty="0"/>
              <a:t>factor analysis </a:t>
            </a:r>
            <a:r>
              <a:rPr lang="el-GR" dirty="0"/>
              <a:t>και </a:t>
            </a:r>
            <a:r>
              <a:rPr lang="en-US" dirty="0"/>
              <a:t>Cronbach alpha</a:t>
            </a:r>
            <a:r>
              <a:rPr lang="el-GR" dirty="0"/>
              <a:t>. </a:t>
            </a:r>
          </a:p>
          <a:p>
            <a:endParaRPr lang="el-GR" dirty="0"/>
          </a:p>
        </p:txBody>
      </p:sp>
      <p:sp>
        <p:nvSpPr>
          <p:cNvPr id="4" name="Footer Placeholder 3">
            <a:extLst>
              <a:ext uri="{FF2B5EF4-FFF2-40B4-BE49-F238E27FC236}">
                <a16:creationId xmlns:a16="http://schemas.microsoft.com/office/drawing/2014/main" id="{A9F7183B-2891-46A3-8859-276C849D94A3}"/>
              </a:ext>
            </a:extLst>
          </p:cNvPr>
          <p:cNvSpPr>
            <a:spLocks noGrp="1"/>
          </p:cNvSpPr>
          <p:nvPr>
            <p:ph type="ftr" sz="quarter" idx="11"/>
          </p:nvPr>
        </p:nvSpPr>
        <p:spPr/>
        <p:txBody>
          <a:bodyPr/>
          <a:lstStyle/>
          <a:p>
            <a:pPr>
              <a:defRPr/>
            </a:pPr>
            <a:r>
              <a:rPr lang="el-GR" altLang="en-US"/>
              <a:t>Ενότητα </a:t>
            </a:r>
            <a:r>
              <a:rPr lang="en-US" altLang="en-US"/>
              <a:t>1</a:t>
            </a:r>
          </a:p>
        </p:txBody>
      </p:sp>
      <p:sp>
        <p:nvSpPr>
          <p:cNvPr id="5" name="Slide Number Placeholder 4">
            <a:extLst>
              <a:ext uri="{FF2B5EF4-FFF2-40B4-BE49-F238E27FC236}">
                <a16:creationId xmlns:a16="http://schemas.microsoft.com/office/drawing/2014/main" id="{E499EFBD-0C03-4AF1-BDF2-A12A63334592}"/>
              </a:ext>
            </a:extLst>
          </p:cNvPr>
          <p:cNvSpPr>
            <a:spLocks noGrp="1"/>
          </p:cNvSpPr>
          <p:nvPr>
            <p:ph type="sldNum" sz="quarter" idx="12"/>
          </p:nvPr>
        </p:nvSpPr>
        <p:spPr/>
        <p:txBody>
          <a:bodyPr/>
          <a:lstStyle/>
          <a:p>
            <a:pPr>
              <a:defRPr/>
            </a:pPr>
            <a:fld id="{415E7A7F-8B21-4382-99E5-123984F96670}" type="slidenum">
              <a:rPr lang="en-US" altLang="en-US" smtClean="0"/>
              <a:pPr>
                <a:defRPr/>
              </a:pPr>
              <a:t>11</a:t>
            </a:fld>
            <a:endParaRPr lang="en-US" altLang="en-US"/>
          </a:p>
        </p:txBody>
      </p:sp>
    </p:spTree>
    <p:extLst>
      <p:ext uri="{BB962C8B-B14F-4D97-AF65-F5344CB8AC3E}">
        <p14:creationId xmlns:p14="http://schemas.microsoft.com/office/powerpoint/2010/main" val="4154007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9915E-9E5B-4523-9AB1-7D5B431DD048}"/>
              </a:ext>
            </a:extLst>
          </p:cNvPr>
          <p:cNvSpPr>
            <a:spLocks noGrp="1"/>
          </p:cNvSpPr>
          <p:nvPr>
            <p:ph type="title"/>
          </p:nvPr>
        </p:nvSpPr>
        <p:spPr>
          <a:xfrm>
            <a:off x="865970" y="927098"/>
            <a:ext cx="7234422" cy="709865"/>
          </a:xfrm>
        </p:spPr>
        <p:txBody>
          <a:bodyPr/>
          <a:lstStyle/>
          <a:p>
            <a:pPr algn="ctr"/>
            <a:r>
              <a:rPr lang="el-GR" b="1" dirty="0"/>
              <a:t>Δομή μιας Ερευνητικής Εργασίας-Έρευνα</a:t>
            </a:r>
            <a:br>
              <a:rPr lang="el-GR" dirty="0"/>
            </a:br>
            <a:endParaRPr lang="el-GR" dirty="0"/>
          </a:p>
        </p:txBody>
      </p:sp>
      <p:sp>
        <p:nvSpPr>
          <p:cNvPr id="3" name="Content Placeholder 2">
            <a:extLst>
              <a:ext uri="{FF2B5EF4-FFF2-40B4-BE49-F238E27FC236}">
                <a16:creationId xmlns:a16="http://schemas.microsoft.com/office/drawing/2014/main" id="{910B5A94-5DD9-44D4-BB52-103688129914}"/>
              </a:ext>
            </a:extLst>
          </p:cNvPr>
          <p:cNvSpPr>
            <a:spLocks noGrp="1"/>
          </p:cNvSpPr>
          <p:nvPr>
            <p:ph idx="1"/>
          </p:nvPr>
        </p:nvSpPr>
        <p:spPr>
          <a:xfrm>
            <a:off x="863600" y="2489200"/>
            <a:ext cx="7596188" cy="3964136"/>
          </a:xfrm>
        </p:spPr>
        <p:txBody>
          <a:bodyPr/>
          <a:lstStyle/>
          <a:p>
            <a:pPr lvl="0"/>
            <a:r>
              <a:rPr lang="el-GR" b="1" dirty="0"/>
              <a:t>Ποιοτική Μεθοδολογία (</a:t>
            </a:r>
            <a:r>
              <a:rPr lang="en-US" b="1" dirty="0"/>
              <a:t>Qualitative Methodology)</a:t>
            </a:r>
            <a:endParaRPr lang="el-GR" dirty="0"/>
          </a:p>
          <a:p>
            <a:pPr algn="just"/>
            <a:r>
              <a:rPr lang="el-GR" dirty="0"/>
              <a:t>Χρησιμοποιείται όταν το </a:t>
            </a:r>
            <a:r>
              <a:rPr lang="el-GR" b="1" dirty="0"/>
              <a:t>θέμα προς διερεύνηση είναι καινούργιο, </a:t>
            </a:r>
            <a:r>
              <a:rPr lang="el-GR" dirty="0"/>
              <a:t>δεν υπάρχουν σχετικές θεωρίες να χρησιμοποιηθούν και ως εκ τούτου οι μεταβλητές δεν έχουν θεωρητικά αναγνωριστεί, και κυρίως όταν αναζητούνται να ορισθούν θεωρητικά νέες μεταβλητές και σχέσεις. </a:t>
            </a:r>
          </a:p>
          <a:p>
            <a:pPr algn="just"/>
            <a:r>
              <a:rPr lang="el-GR" b="1" dirty="0"/>
              <a:t>Στρατηγικές</a:t>
            </a:r>
            <a:r>
              <a:rPr lang="el-GR" dirty="0"/>
              <a:t> που χρησιμοποιούνται στη ποιοτική μεθοδολογία είναι η παρατήρηση (</a:t>
            </a:r>
            <a:r>
              <a:rPr lang="en-US" dirty="0"/>
              <a:t>observation</a:t>
            </a:r>
            <a:r>
              <a:rPr lang="el-GR" dirty="0"/>
              <a:t>), η ενεργός συμμετοχή (</a:t>
            </a:r>
            <a:r>
              <a:rPr lang="en-US" dirty="0"/>
              <a:t>active participation</a:t>
            </a:r>
            <a:r>
              <a:rPr lang="el-GR" dirty="0"/>
              <a:t>), η μελέτη περίπτωσης (</a:t>
            </a:r>
            <a:r>
              <a:rPr lang="en-US" dirty="0"/>
              <a:t>case study</a:t>
            </a:r>
            <a:r>
              <a:rPr lang="el-GR" dirty="0"/>
              <a:t>) και η δημιουργία νέας θεωρίας (</a:t>
            </a:r>
            <a:r>
              <a:rPr lang="en-US" dirty="0"/>
              <a:t>grounded theory</a:t>
            </a:r>
            <a:r>
              <a:rPr lang="el-GR" dirty="0"/>
              <a:t>).</a:t>
            </a:r>
          </a:p>
          <a:p>
            <a:r>
              <a:rPr lang="el-GR" b="1" dirty="0"/>
              <a:t>Συλλογή στοιχείων</a:t>
            </a:r>
            <a:r>
              <a:rPr lang="el-GR" dirty="0"/>
              <a:t> γίνεται μέσω αδόμητων η </a:t>
            </a:r>
            <a:r>
              <a:rPr lang="el-GR" dirty="0" err="1"/>
              <a:t>ημιδομημένων</a:t>
            </a:r>
            <a:r>
              <a:rPr lang="el-GR" dirty="0"/>
              <a:t> συνεντεύξεων, και παρατηρήσεων.</a:t>
            </a:r>
          </a:p>
          <a:p>
            <a:endParaRPr lang="el-GR" dirty="0"/>
          </a:p>
        </p:txBody>
      </p:sp>
      <p:sp>
        <p:nvSpPr>
          <p:cNvPr id="4" name="Footer Placeholder 3">
            <a:extLst>
              <a:ext uri="{FF2B5EF4-FFF2-40B4-BE49-F238E27FC236}">
                <a16:creationId xmlns:a16="http://schemas.microsoft.com/office/drawing/2014/main" id="{268B0B27-06D6-4811-8763-59EBCB3B0A5E}"/>
              </a:ext>
            </a:extLst>
          </p:cNvPr>
          <p:cNvSpPr>
            <a:spLocks noGrp="1"/>
          </p:cNvSpPr>
          <p:nvPr>
            <p:ph type="ftr" sz="quarter" idx="11"/>
          </p:nvPr>
        </p:nvSpPr>
        <p:spPr/>
        <p:txBody>
          <a:bodyPr/>
          <a:lstStyle/>
          <a:p>
            <a:pPr>
              <a:defRPr/>
            </a:pPr>
            <a:r>
              <a:rPr lang="el-GR" altLang="en-US"/>
              <a:t>Ενότητα </a:t>
            </a:r>
            <a:r>
              <a:rPr lang="en-US" altLang="en-US"/>
              <a:t>1</a:t>
            </a:r>
          </a:p>
        </p:txBody>
      </p:sp>
      <p:sp>
        <p:nvSpPr>
          <p:cNvPr id="5" name="Slide Number Placeholder 4">
            <a:extLst>
              <a:ext uri="{FF2B5EF4-FFF2-40B4-BE49-F238E27FC236}">
                <a16:creationId xmlns:a16="http://schemas.microsoft.com/office/drawing/2014/main" id="{923E90FE-A307-4797-B4C6-5CCECBB9C1BA}"/>
              </a:ext>
            </a:extLst>
          </p:cNvPr>
          <p:cNvSpPr>
            <a:spLocks noGrp="1"/>
          </p:cNvSpPr>
          <p:nvPr>
            <p:ph type="sldNum" sz="quarter" idx="12"/>
          </p:nvPr>
        </p:nvSpPr>
        <p:spPr/>
        <p:txBody>
          <a:bodyPr/>
          <a:lstStyle/>
          <a:p>
            <a:pPr>
              <a:defRPr/>
            </a:pPr>
            <a:fld id="{415E7A7F-8B21-4382-99E5-123984F96670}" type="slidenum">
              <a:rPr lang="en-US" altLang="en-US" smtClean="0"/>
              <a:pPr>
                <a:defRPr/>
              </a:pPr>
              <a:t>12</a:t>
            </a:fld>
            <a:endParaRPr lang="en-US" altLang="en-US"/>
          </a:p>
        </p:txBody>
      </p:sp>
    </p:spTree>
    <p:extLst>
      <p:ext uri="{BB962C8B-B14F-4D97-AF65-F5344CB8AC3E}">
        <p14:creationId xmlns:p14="http://schemas.microsoft.com/office/powerpoint/2010/main" val="4037381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8A84-CE24-4CC7-BD48-C7909C5DE796}"/>
              </a:ext>
            </a:extLst>
          </p:cNvPr>
          <p:cNvSpPr>
            <a:spLocks noGrp="1"/>
          </p:cNvSpPr>
          <p:nvPr>
            <p:ph type="title"/>
          </p:nvPr>
        </p:nvSpPr>
        <p:spPr>
          <a:xfrm>
            <a:off x="865970" y="927098"/>
            <a:ext cx="7018398" cy="709865"/>
          </a:xfrm>
        </p:spPr>
        <p:txBody>
          <a:bodyPr/>
          <a:lstStyle/>
          <a:p>
            <a:pPr algn="ctr"/>
            <a:r>
              <a:rPr lang="el-GR" b="1" dirty="0"/>
              <a:t>Δομή μιας Ερευνητικής Εργασίας-Έρευνα</a:t>
            </a:r>
            <a:endParaRPr lang="el-GR" dirty="0"/>
          </a:p>
        </p:txBody>
      </p:sp>
      <p:sp>
        <p:nvSpPr>
          <p:cNvPr id="3" name="Content Placeholder 2">
            <a:extLst>
              <a:ext uri="{FF2B5EF4-FFF2-40B4-BE49-F238E27FC236}">
                <a16:creationId xmlns:a16="http://schemas.microsoft.com/office/drawing/2014/main" id="{302E1961-38B4-4BE8-9DF8-0753964A4336}"/>
              </a:ext>
            </a:extLst>
          </p:cNvPr>
          <p:cNvSpPr>
            <a:spLocks noGrp="1"/>
          </p:cNvSpPr>
          <p:nvPr>
            <p:ph idx="1"/>
          </p:nvPr>
        </p:nvSpPr>
        <p:spPr/>
        <p:txBody>
          <a:bodyPr/>
          <a:lstStyle/>
          <a:p>
            <a:r>
              <a:rPr lang="el-GR" b="1" dirty="0"/>
              <a:t>Συνδυασμός Ποιοτικής και Ποσοτικής μεθοδολογίας (Τ</a:t>
            </a:r>
            <a:r>
              <a:rPr lang="en-US" b="1" dirty="0" err="1"/>
              <a:t>riangulation</a:t>
            </a:r>
            <a:r>
              <a:rPr lang="en-US" b="1" dirty="0"/>
              <a:t> of Methodologies</a:t>
            </a:r>
            <a:r>
              <a:rPr lang="el-GR" b="1" dirty="0"/>
              <a:t>)</a:t>
            </a:r>
            <a:endParaRPr lang="el-GR" dirty="0"/>
          </a:p>
          <a:p>
            <a:endParaRPr lang="el-GR" b="1" dirty="0"/>
          </a:p>
          <a:p>
            <a:endParaRPr lang="el-GR" b="1" dirty="0"/>
          </a:p>
          <a:p>
            <a:endParaRPr lang="el-GR" b="1" dirty="0"/>
          </a:p>
          <a:p>
            <a:endParaRPr lang="el-GR" dirty="0"/>
          </a:p>
        </p:txBody>
      </p:sp>
      <p:sp>
        <p:nvSpPr>
          <p:cNvPr id="4" name="Footer Placeholder 3">
            <a:extLst>
              <a:ext uri="{FF2B5EF4-FFF2-40B4-BE49-F238E27FC236}">
                <a16:creationId xmlns:a16="http://schemas.microsoft.com/office/drawing/2014/main" id="{59514780-3823-4092-96BA-AEC468B9381E}"/>
              </a:ext>
            </a:extLst>
          </p:cNvPr>
          <p:cNvSpPr>
            <a:spLocks noGrp="1"/>
          </p:cNvSpPr>
          <p:nvPr>
            <p:ph type="ftr" sz="quarter" idx="11"/>
          </p:nvPr>
        </p:nvSpPr>
        <p:spPr/>
        <p:txBody>
          <a:bodyPr/>
          <a:lstStyle/>
          <a:p>
            <a:pPr>
              <a:defRPr/>
            </a:pPr>
            <a:r>
              <a:rPr lang="el-GR" altLang="en-US"/>
              <a:t>Ενότητα </a:t>
            </a:r>
            <a:r>
              <a:rPr lang="en-US" altLang="en-US"/>
              <a:t>1</a:t>
            </a:r>
          </a:p>
        </p:txBody>
      </p:sp>
      <p:sp>
        <p:nvSpPr>
          <p:cNvPr id="5" name="Slide Number Placeholder 4">
            <a:extLst>
              <a:ext uri="{FF2B5EF4-FFF2-40B4-BE49-F238E27FC236}">
                <a16:creationId xmlns:a16="http://schemas.microsoft.com/office/drawing/2014/main" id="{A1B3CB13-54BE-4404-A976-F12691C8575F}"/>
              </a:ext>
            </a:extLst>
          </p:cNvPr>
          <p:cNvSpPr>
            <a:spLocks noGrp="1"/>
          </p:cNvSpPr>
          <p:nvPr>
            <p:ph type="sldNum" sz="quarter" idx="12"/>
          </p:nvPr>
        </p:nvSpPr>
        <p:spPr/>
        <p:txBody>
          <a:bodyPr/>
          <a:lstStyle/>
          <a:p>
            <a:pPr>
              <a:defRPr/>
            </a:pPr>
            <a:fld id="{415E7A7F-8B21-4382-99E5-123984F96670}" type="slidenum">
              <a:rPr lang="en-US" altLang="en-US" smtClean="0"/>
              <a:pPr>
                <a:defRPr/>
              </a:pPr>
              <a:t>13</a:t>
            </a:fld>
            <a:endParaRPr lang="en-US" altLang="en-US"/>
          </a:p>
        </p:txBody>
      </p:sp>
    </p:spTree>
    <p:extLst>
      <p:ext uri="{BB962C8B-B14F-4D97-AF65-F5344CB8AC3E}">
        <p14:creationId xmlns:p14="http://schemas.microsoft.com/office/powerpoint/2010/main" val="4158674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FA5A5-8B2C-444D-9113-133040F49676}"/>
              </a:ext>
            </a:extLst>
          </p:cNvPr>
          <p:cNvSpPr>
            <a:spLocks noGrp="1"/>
          </p:cNvSpPr>
          <p:nvPr>
            <p:ph type="title"/>
          </p:nvPr>
        </p:nvSpPr>
        <p:spPr>
          <a:xfrm>
            <a:off x="865970" y="927098"/>
            <a:ext cx="7162414" cy="709865"/>
          </a:xfrm>
        </p:spPr>
        <p:txBody>
          <a:bodyPr/>
          <a:lstStyle/>
          <a:p>
            <a:pPr algn="ctr"/>
            <a:r>
              <a:rPr lang="el-GR" b="1" dirty="0"/>
              <a:t>Δομή μιας Ερευνητικής Εργασίας-Έρευνα</a:t>
            </a:r>
            <a:endParaRPr lang="el-GR" dirty="0"/>
          </a:p>
        </p:txBody>
      </p:sp>
      <p:sp>
        <p:nvSpPr>
          <p:cNvPr id="3" name="Content Placeholder 2">
            <a:extLst>
              <a:ext uri="{FF2B5EF4-FFF2-40B4-BE49-F238E27FC236}">
                <a16:creationId xmlns:a16="http://schemas.microsoft.com/office/drawing/2014/main" id="{9B004CFD-45EB-4A0C-9B87-A2F07145689D}"/>
              </a:ext>
            </a:extLst>
          </p:cNvPr>
          <p:cNvSpPr>
            <a:spLocks noGrp="1"/>
          </p:cNvSpPr>
          <p:nvPr>
            <p:ph idx="1"/>
          </p:nvPr>
        </p:nvSpPr>
        <p:spPr/>
        <p:txBody>
          <a:bodyPr/>
          <a:lstStyle/>
          <a:p>
            <a:pPr marL="0" lvl="0" indent="0">
              <a:buNone/>
            </a:pPr>
            <a:r>
              <a:rPr lang="el-GR" b="1" u="sng" dirty="0"/>
              <a:t>5. Ανάλυση Στοιχείων</a:t>
            </a:r>
            <a:endParaRPr lang="el-GR" sz="1400" u="sng" dirty="0"/>
          </a:p>
          <a:p>
            <a:pPr lvl="1"/>
            <a:r>
              <a:rPr lang="el-GR" b="1" dirty="0"/>
              <a:t>Ποσοτική Μεθοδολογία</a:t>
            </a:r>
            <a:endParaRPr lang="el-GR" dirty="0"/>
          </a:p>
          <a:p>
            <a:r>
              <a:rPr lang="el-GR" b="1" dirty="0"/>
              <a:t>Με διαφορές στατιστικές μεθόδους χρήση πακέτων </a:t>
            </a:r>
            <a:r>
              <a:rPr lang="en-US" b="1" dirty="0"/>
              <a:t>SPSS </a:t>
            </a:r>
            <a:r>
              <a:rPr lang="el-GR" b="1" dirty="0"/>
              <a:t>και </a:t>
            </a:r>
            <a:r>
              <a:rPr lang="en-US" b="1" dirty="0"/>
              <a:t>SEM</a:t>
            </a:r>
            <a:r>
              <a:rPr lang="el-GR" b="1" dirty="0"/>
              <a:t> (</a:t>
            </a:r>
            <a:r>
              <a:rPr lang="en-US" b="1" dirty="0" err="1"/>
              <a:t>Stractural</a:t>
            </a:r>
            <a:r>
              <a:rPr lang="en-US" b="1" dirty="0"/>
              <a:t> Equation Modeling LISREL </a:t>
            </a:r>
            <a:r>
              <a:rPr lang="el-GR" b="1" dirty="0"/>
              <a:t>η </a:t>
            </a:r>
            <a:r>
              <a:rPr lang="en-US" b="1" dirty="0"/>
              <a:t>AMOS</a:t>
            </a:r>
            <a:r>
              <a:rPr lang="el-GR" b="1" dirty="0"/>
              <a:t>) πάντα διερεύνηση σχέσεων μεταξύ καλά ορισμένων θεωρητικά μεταβλητών.</a:t>
            </a:r>
            <a:endParaRPr lang="el-GR" dirty="0"/>
          </a:p>
          <a:p>
            <a:pPr lvl="1"/>
            <a:r>
              <a:rPr lang="el-GR" b="1" dirty="0"/>
              <a:t>Ποιοτική Μεθοδολογία</a:t>
            </a:r>
            <a:endParaRPr lang="el-GR" dirty="0"/>
          </a:p>
          <a:p>
            <a:r>
              <a:rPr lang="el-GR" b="1" dirty="0"/>
              <a:t>Κυρίαρχο το ΕΝ </a:t>
            </a:r>
            <a:r>
              <a:rPr lang="en-US" b="1" dirty="0"/>
              <a:t>VIVO </a:t>
            </a:r>
            <a:r>
              <a:rPr lang="el-GR" b="1" dirty="0"/>
              <a:t>και η </a:t>
            </a:r>
            <a:r>
              <a:rPr lang="en-US" b="1" dirty="0"/>
              <a:t>grounded theory </a:t>
            </a:r>
            <a:r>
              <a:rPr lang="el-GR" b="1" dirty="0"/>
              <a:t>αυτή τη φορά σαν μέσο ανάλυσης και κατηγοριοποίησης ποιοτικών στοιχείων.</a:t>
            </a:r>
            <a:endParaRPr lang="el-GR" dirty="0"/>
          </a:p>
          <a:p>
            <a:endParaRPr lang="el-GR" dirty="0"/>
          </a:p>
        </p:txBody>
      </p:sp>
      <p:sp>
        <p:nvSpPr>
          <p:cNvPr id="4" name="Footer Placeholder 3">
            <a:extLst>
              <a:ext uri="{FF2B5EF4-FFF2-40B4-BE49-F238E27FC236}">
                <a16:creationId xmlns:a16="http://schemas.microsoft.com/office/drawing/2014/main" id="{93EC34A4-E09F-4847-8DB5-F049A44AF1B7}"/>
              </a:ext>
            </a:extLst>
          </p:cNvPr>
          <p:cNvSpPr>
            <a:spLocks noGrp="1"/>
          </p:cNvSpPr>
          <p:nvPr>
            <p:ph type="ftr" sz="quarter" idx="11"/>
          </p:nvPr>
        </p:nvSpPr>
        <p:spPr/>
        <p:txBody>
          <a:bodyPr/>
          <a:lstStyle/>
          <a:p>
            <a:pPr>
              <a:defRPr/>
            </a:pPr>
            <a:r>
              <a:rPr lang="el-GR" altLang="en-US"/>
              <a:t>Ενότητα </a:t>
            </a:r>
            <a:r>
              <a:rPr lang="en-US" altLang="en-US"/>
              <a:t>1</a:t>
            </a:r>
          </a:p>
        </p:txBody>
      </p:sp>
      <p:sp>
        <p:nvSpPr>
          <p:cNvPr id="5" name="Slide Number Placeholder 4">
            <a:extLst>
              <a:ext uri="{FF2B5EF4-FFF2-40B4-BE49-F238E27FC236}">
                <a16:creationId xmlns:a16="http://schemas.microsoft.com/office/drawing/2014/main" id="{88A333C5-9548-405F-A7B7-3FDDDAE8BDAA}"/>
              </a:ext>
            </a:extLst>
          </p:cNvPr>
          <p:cNvSpPr>
            <a:spLocks noGrp="1"/>
          </p:cNvSpPr>
          <p:nvPr>
            <p:ph type="sldNum" sz="quarter" idx="12"/>
          </p:nvPr>
        </p:nvSpPr>
        <p:spPr/>
        <p:txBody>
          <a:bodyPr/>
          <a:lstStyle/>
          <a:p>
            <a:pPr>
              <a:defRPr/>
            </a:pPr>
            <a:fld id="{415E7A7F-8B21-4382-99E5-123984F96670}" type="slidenum">
              <a:rPr lang="en-US" altLang="en-US" smtClean="0"/>
              <a:pPr>
                <a:defRPr/>
              </a:pPr>
              <a:t>14</a:t>
            </a:fld>
            <a:endParaRPr lang="en-US" altLang="en-US"/>
          </a:p>
        </p:txBody>
      </p:sp>
    </p:spTree>
    <p:extLst>
      <p:ext uri="{BB962C8B-B14F-4D97-AF65-F5344CB8AC3E}">
        <p14:creationId xmlns:p14="http://schemas.microsoft.com/office/powerpoint/2010/main" val="3831038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BE73-C6CF-411F-BD77-85CE848FCF76}"/>
              </a:ext>
            </a:extLst>
          </p:cNvPr>
          <p:cNvSpPr>
            <a:spLocks noGrp="1"/>
          </p:cNvSpPr>
          <p:nvPr>
            <p:ph type="title"/>
          </p:nvPr>
        </p:nvSpPr>
        <p:spPr>
          <a:xfrm>
            <a:off x="865970" y="927098"/>
            <a:ext cx="7234422" cy="1061742"/>
          </a:xfrm>
        </p:spPr>
        <p:txBody>
          <a:bodyPr/>
          <a:lstStyle/>
          <a:p>
            <a:pPr algn="ctr"/>
            <a:r>
              <a:rPr lang="el-GR" b="1" dirty="0"/>
              <a:t>Δομή μιας Ερευνητικής Εργασίας-Έρευνα</a:t>
            </a:r>
            <a:endParaRPr lang="el-GR" dirty="0"/>
          </a:p>
        </p:txBody>
      </p:sp>
      <p:sp>
        <p:nvSpPr>
          <p:cNvPr id="3" name="Content Placeholder 2">
            <a:extLst>
              <a:ext uri="{FF2B5EF4-FFF2-40B4-BE49-F238E27FC236}">
                <a16:creationId xmlns:a16="http://schemas.microsoft.com/office/drawing/2014/main" id="{C7B560B2-CF91-40AE-892C-E541A85FF0CC}"/>
              </a:ext>
            </a:extLst>
          </p:cNvPr>
          <p:cNvSpPr>
            <a:spLocks noGrp="1"/>
          </p:cNvSpPr>
          <p:nvPr>
            <p:ph idx="1"/>
          </p:nvPr>
        </p:nvSpPr>
        <p:spPr/>
        <p:txBody>
          <a:bodyPr/>
          <a:lstStyle/>
          <a:p>
            <a:pPr marL="0" lvl="0" indent="0">
              <a:buNone/>
            </a:pPr>
            <a:r>
              <a:rPr lang="el-GR" b="1" u="sng" dirty="0"/>
              <a:t>6. Συζήτηση</a:t>
            </a:r>
            <a:endParaRPr lang="el-GR" u="sng" dirty="0"/>
          </a:p>
          <a:p>
            <a:r>
              <a:rPr lang="el-GR" sz="2000" dirty="0"/>
              <a:t>Συζήτηση των μεταβλητών της έρευνας και των σχέσεων μεταξύ αυτών που βρέθηκαν, ομοιότητες και διαφορές με άλλες έρευνες που παρουσιάστηκαν στην ανασκόπηση της βιβλιογραφίας</a:t>
            </a:r>
            <a:r>
              <a:rPr lang="el-GR" dirty="0"/>
              <a:t>.</a:t>
            </a:r>
          </a:p>
          <a:p>
            <a:pPr marL="0" lvl="0" indent="0">
              <a:buNone/>
            </a:pPr>
            <a:r>
              <a:rPr lang="el-GR" b="1" u="sng" dirty="0"/>
              <a:t>7. Συμπεράσματα, Αδυναμίες της Έρευνας και Μελλοντική Έρευνα</a:t>
            </a:r>
            <a:endParaRPr lang="el-GR" u="sng" dirty="0"/>
          </a:p>
          <a:p>
            <a:endParaRPr lang="el-GR" dirty="0"/>
          </a:p>
        </p:txBody>
      </p:sp>
      <p:sp>
        <p:nvSpPr>
          <p:cNvPr id="4" name="Footer Placeholder 3">
            <a:extLst>
              <a:ext uri="{FF2B5EF4-FFF2-40B4-BE49-F238E27FC236}">
                <a16:creationId xmlns:a16="http://schemas.microsoft.com/office/drawing/2014/main" id="{0F405710-7655-47D3-B281-FC93BF038022}"/>
              </a:ext>
            </a:extLst>
          </p:cNvPr>
          <p:cNvSpPr>
            <a:spLocks noGrp="1"/>
          </p:cNvSpPr>
          <p:nvPr>
            <p:ph type="ftr" sz="quarter" idx="11"/>
          </p:nvPr>
        </p:nvSpPr>
        <p:spPr/>
        <p:txBody>
          <a:bodyPr/>
          <a:lstStyle/>
          <a:p>
            <a:pPr>
              <a:defRPr/>
            </a:pPr>
            <a:r>
              <a:rPr lang="el-GR" altLang="en-US"/>
              <a:t>Ενότητα </a:t>
            </a:r>
            <a:r>
              <a:rPr lang="en-US" altLang="en-US"/>
              <a:t>1</a:t>
            </a:r>
          </a:p>
        </p:txBody>
      </p:sp>
      <p:sp>
        <p:nvSpPr>
          <p:cNvPr id="5" name="Slide Number Placeholder 4">
            <a:extLst>
              <a:ext uri="{FF2B5EF4-FFF2-40B4-BE49-F238E27FC236}">
                <a16:creationId xmlns:a16="http://schemas.microsoft.com/office/drawing/2014/main" id="{115ACAD2-F700-4227-8165-07B3869168FA}"/>
              </a:ext>
            </a:extLst>
          </p:cNvPr>
          <p:cNvSpPr>
            <a:spLocks noGrp="1"/>
          </p:cNvSpPr>
          <p:nvPr>
            <p:ph type="sldNum" sz="quarter" idx="12"/>
          </p:nvPr>
        </p:nvSpPr>
        <p:spPr/>
        <p:txBody>
          <a:bodyPr/>
          <a:lstStyle/>
          <a:p>
            <a:pPr>
              <a:defRPr/>
            </a:pPr>
            <a:fld id="{415E7A7F-8B21-4382-99E5-123984F96670}" type="slidenum">
              <a:rPr lang="en-US" altLang="en-US" smtClean="0"/>
              <a:pPr>
                <a:defRPr/>
              </a:pPr>
              <a:t>15</a:t>
            </a:fld>
            <a:endParaRPr lang="en-US" altLang="en-US"/>
          </a:p>
        </p:txBody>
      </p:sp>
    </p:spTree>
    <p:extLst>
      <p:ext uri="{BB962C8B-B14F-4D97-AF65-F5344CB8AC3E}">
        <p14:creationId xmlns:p14="http://schemas.microsoft.com/office/powerpoint/2010/main" val="112840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D202B3C5-A417-4882-8366-7028FB780CB4}"/>
              </a:ext>
            </a:extLst>
          </p:cNvPr>
          <p:cNvSpPr>
            <a:spLocks noGrp="1"/>
          </p:cNvSpPr>
          <p:nvPr>
            <p:ph type="title"/>
          </p:nvPr>
        </p:nvSpPr>
        <p:spPr>
          <a:xfrm>
            <a:off x="865188" y="927100"/>
            <a:ext cx="6345237" cy="709613"/>
          </a:xfrm>
        </p:spPr>
        <p:txBody>
          <a:bodyPr/>
          <a:lstStyle/>
          <a:p>
            <a:pPr algn="ctr"/>
            <a:r>
              <a:rPr lang="el-GR" altLang="el-GR" dirty="0"/>
              <a:t>ΕΡΓΑΣΙΕΣ ΜΑΘΗΜΑΤΟΣ</a:t>
            </a:r>
          </a:p>
        </p:txBody>
      </p:sp>
      <p:sp>
        <p:nvSpPr>
          <p:cNvPr id="3" name="Content Placeholder 2">
            <a:extLst>
              <a:ext uri="{FF2B5EF4-FFF2-40B4-BE49-F238E27FC236}">
                <a16:creationId xmlns:a16="http://schemas.microsoft.com/office/drawing/2014/main" id="{5A1824C0-7352-4B56-9C8A-D4E4DF824E6A}"/>
              </a:ext>
            </a:extLst>
          </p:cNvPr>
          <p:cNvSpPr>
            <a:spLocks noGrp="1"/>
          </p:cNvSpPr>
          <p:nvPr>
            <p:ph idx="1"/>
          </p:nvPr>
        </p:nvSpPr>
        <p:spPr/>
        <p:txBody>
          <a:bodyPr/>
          <a:lstStyle/>
          <a:p>
            <a:pPr marL="0" indent="0">
              <a:buFont typeface="Wingdings 3" panose="05040102010807070707" pitchFamily="18" charset="2"/>
              <a:buNone/>
              <a:defRPr/>
            </a:pPr>
            <a:r>
              <a:rPr lang="el-GR" sz="2000" b="1" dirty="0"/>
              <a:t>Η εργασία σας μπορεί να είναι:</a:t>
            </a:r>
          </a:p>
          <a:p>
            <a:pPr marL="0" indent="0">
              <a:buFont typeface="Wingdings 3" panose="05040102010807070707" pitchFamily="18" charset="2"/>
              <a:buNone/>
              <a:defRPr/>
            </a:pPr>
            <a:endParaRPr lang="el-GR" b="1" dirty="0"/>
          </a:p>
          <a:p>
            <a:pPr>
              <a:defRPr/>
            </a:pPr>
            <a:r>
              <a:rPr lang="el-GR" sz="2400" b="1" dirty="0"/>
              <a:t>1η περίπτωση: </a:t>
            </a:r>
            <a:r>
              <a:rPr lang="el-GR" sz="2400" dirty="0"/>
              <a:t>ανάλυση ερευνητικού/ επιστημονικού άρθρου</a:t>
            </a:r>
          </a:p>
          <a:p>
            <a:pPr>
              <a:defRPr/>
            </a:pPr>
            <a:r>
              <a:rPr lang="el-GR" sz="2400" b="1" dirty="0"/>
              <a:t>είτε</a:t>
            </a:r>
            <a:endParaRPr lang="el-GR" sz="2400" dirty="0"/>
          </a:p>
          <a:p>
            <a:pPr>
              <a:defRPr/>
            </a:pPr>
            <a:r>
              <a:rPr lang="el-GR" sz="2400" b="1" dirty="0"/>
              <a:t>2η περίπτωση: </a:t>
            </a:r>
            <a:r>
              <a:rPr lang="el-GR" sz="2400" dirty="0"/>
              <a:t>ανάπτυξη ελεύθερου θέματος</a:t>
            </a:r>
          </a:p>
          <a:p>
            <a:pPr>
              <a:defRPr/>
            </a:pPr>
            <a:endParaRPr lang="el-GR" dirty="0"/>
          </a:p>
        </p:txBody>
      </p:sp>
      <p:sp>
        <p:nvSpPr>
          <p:cNvPr id="38916" name="Footer Placeholder 3">
            <a:extLst>
              <a:ext uri="{FF2B5EF4-FFF2-40B4-BE49-F238E27FC236}">
                <a16:creationId xmlns:a16="http://schemas.microsoft.com/office/drawing/2014/main" id="{680D36D1-1B4D-49AE-9678-49A2A10E1715}"/>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38917" name="Slide Number Placeholder 4">
            <a:extLst>
              <a:ext uri="{FF2B5EF4-FFF2-40B4-BE49-F238E27FC236}">
                <a16:creationId xmlns:a16="http://schemas.microsoft.com/office/drawing/2014/main" id="{A02B4F90-9DF8-4842-924B-3B74F5AB4C1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1E4DD6-D193-404A-B96D-FB538C99FE84}" type="slidenum">
              <a:rPr lang="en-US" altLang="en-US" smtClean="0">
                <a:solidFill>
                  <a:schemeClr val="bg1"/>
                </a:solidFill>
              </a:rPr>
              <a:pPr/>
              <a:t>16</a:t>
            </a:fld>
            <a:endParaRPr lang="en-US" altLang="en-US">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3E417-9BF4-4203-B60D-99FA0B6D1753}"/>
              </a:ext>
            </a:extLst>
          </p:cNvPr>
          <p:cNvSpPr>
            <a:spLocks noGrp="1"/>
          </p:cNvSpPr>
          <p:nvPr>
            <p:ph type="title"/>
          </p:nvPr>
        </p:nvSpPr>
        <p:spPr>
          <a:xfrm>
            <a:off x="865970" y="476672"/>
            <a:ext cx="6343672" cy="1160291"/>
          </a:xfrm>
        </p:spPr>
        <p:txBody>
          <a:bodyPr/>
          <a:lstStyle/>
          <a:p>
            <a:pPr algn="ctr"/>
            <a:r>
              <a:rPr lang="el-GR" altLang="el-GR" dirty="0"/>
              <a:t>ΕΝΔΕΙΚΤΙΚΕΣ ΕΡΓΑΣΙΕΣ ΜΑΘΗΜΑΤΟΣ 202</a:t>
            </a:r>
            <a:r>
              <a:rPr lang="en-US" altLang="el-GR" dirty="0"/>
              <a:t>1</a:t>
            </a:r>
            <a:endParaRPr lang="el-GR" dirty="0"/>
          </a:p>
        </p:txBody>
      </p:sp>
      <p:sp>
        <p:nvSpPr>
          <p:cNvPr id="3" name="Content Placeholder 2">
            <a:extLst>
              <a:ext uri="{FF2B5EF4-FFF2-40B4-BE49-F238E27FC236}">
                <a16:creationId xmlns:a16="http://schemas.microsoft.com/office/drawing/2014/main" id="{14B9D7FA-EB61-4EB6-83E8-4F5644B2CE75}"/>
              </a:ext>
            </a:extLst>
          </p:cNvPr>
          <p:cNvSpPr>
            <a:spLocks noGrp="1"/>
          </p:cNvSpPr>
          <p:nvPr>
            <p:ph idx="1"/>
          </p:nvPr>
        </p:nvSpPr>
        <p:spPr>
          <a:xfrm>
            <a:off x="863600" y="2204863"/>
            <a:ext cx="7596188" cy="4653137"/>
          </a:xfrm>
        </p:spPr>
        <p:txBody>
          <a:bodyPr/>
          <a:lstStyle/>
          <a:p>
            <a:r>
              <a:rPr lang="el-GR" b="1" dirty="0" err="1"/>
              <a:t>Brian</a:t>
            </a:r>
            <a:r>
              <a:rPr lang="el-GR" b="1" dirty="0"/>
              <a:t> B. </a:t>
            </a:r>
            <a:r>
              <a:rPr lang="el-GR" b="1" dirty="0" err="1"/>
              <a:t>Stanko</a:t>
            </a:r>
            <a:r>
              <a:rPr lang="el-GR" b="1" dirty="0"/>
              <a:t>, </a:t>
            </a:r>
            <a:r>
              <a:rPr lang="en-US" b="1" dirty="0"/>
              <a:t>Thomas L</a:t>
            </a:r>
            <a:r>
              <a:rPr lang="el-GR" b="1" dirty="0"/>
              <a:t>. </a:t>
            </a:r>
            <a:r>
              <a:rPr lang="en-US" b="1" dirty="0"/>
              <a:t>Zeller</a:t>
            </a:r>
            <a:r>
              <a:rPr lang="el-GR" b="1" dirty="0"/>
              <a:t>, </a:t>
            </a:r>
            <a:r>
              <a:rPr lang="en-US" b="1" dirty="0"/>
              <a:t>Matthew F</a:t>
            </a:r>
            <a:r>
              <a:rPr lang="el-GR" b="1" dirty="0"/>
              <a:t>. </a:t>
            </a:r>
            <a:r>
              <a:rPr lang="en-US" b="1" dirty="0"/>
              <a:t>Melena</a:t>
            </a:r>
            <a:r>
              <a:rPr lang="el-GR" b="1" dirty="0"/>
              <a:t>, με τίτλο «ΛΟΓΙΣΤΙΚΗ ΚΑΙ ΜΕΤΡΗΣΗ ΑΝΘΡΩΠΙΝΟΥ ΔΥΝΑΜΙΚΟΥ: ΠΡΟΧΩΡΩΝΤΑΣ ΠΡΟΣ ΤΑ ΕΜΠΡΟΣ», στο επιστημονικό περιοδικό Journal of Business &amp; Economics Research.</a:t>
            </a:r>
          </a:p>
          <a:p>
            <a:r>
              <a:rPr lang="en-US" b="1" dirty="0"/>
              <a:t>Maritime Networks, Port</a:t>
            </a:r>
            <a:r>
              <a:rPr lang="el-GR" b="1" dirty="0"/>
              <a:t> </a:t>
            </a:r>
            <a:r>
              <a:rPr lang="en-US" b="1" dirty="0"/>
              <a:t>Efficiency, and Hinterland Connectivity </a:t>
            </a:r>
            <a:endParaRPr lang="el-GR" b="1" dirty="0"/>
          </a:p>
          <a:p>
            <a:pPr marL="0" indent="0">
              <a:buNone/>
            </a:pPr>
            <a:r>
              <a:rPr lang="el-GR" b="1" dirty="0"/>
              <a:t>      </a:t>
            </a:r>
            <a:r>
              <a:rPr lang="en-US" b="1" dirty="0"/>
              <a:t>in the Mediterranean</a:t>
            </a:r>
            <a:r>
              <a:rPr lang="el-GR" b="1" dirty="0"/>
              <a:t>»</a:t>
            </a:r>
            <a:r>
              <a:rPr lang="en-US" b="1" dirty="0"/>
              <a:t> (World Bank Group © 2019)</a:t>
            </a:r>
            <a:endParaRPr lang="el-GR" b="1" dirty="0"/>
          </a:p>
          <a:p>
            <a:r>
              <a:rPr lang="el-GR" b="1" dirty="0"/>
              <a:t>ΠΑΡΟΥΣΙΑΣΗ ΤΟΥ ΙΔΙΟΚΤΗΣΙΑΚΟΥ ΚΑΘΕΣΤΩΤΟΣ ΤΩΝ ΛΙΜΕΝΩΝ ΣΤΗΝ ΕΛΛΑΔΑ</a:t>
            </a:r>
          </a:p>
          <a:p>
            <a:r>
              <a:rPr lang="el-GR" b="1" cap="all" dirty="0"/>
              <a:t>Ο τομΕας της κρουαζΙΕρας στην ΕλλΑδα και σύγκριση των </a:t>
            </a:r>
            <a:r>
              <a:rPr lang="el-GR" b="1" cap="all" dirty="0" err="1"/>
              <a:t>οικονομ</a:t>
            </a:r>
            <a:r>
              <a:rPr lang="en-US" b="1" cap="all" dirty="0"/>
              <a:t>IK</a:t>
            </a:r>
            <a:r>
              <a:rPr lang="el-GR" b="1" cap="all" dirty="0" err="1"/>
              <a:t>ών</a:t>
            </a:r>
            <a:r>
              <a:rPr lang="el-GR" b="1" cap="all" dirty="0"/>
              <a:t> αποτελεσμΑτων για το 2018-2019-2020-2021 στο </a:t>
            </a:r>
            <a:r>
              <a:rPr lang="el-GR" b="1" cap="all" dirty="0" err="1"/>
              <a:t>ΛιμΑνι</a:t>
            </a:r>
            <a:r>
              <a:rPr lang="el-GR" b="1" cap="all" dirty="0"/>
              <a:t> του </a:t>
            </a:r>
            <a:r>
              <a:rPr lang="el-GR" b="1" cap="all" dirty="0" err="1"/>
              <a:t>ΠειραιΑ</a:t>
            </a:r>
            <a:r>
              <a:rPr lang="el-GR" b="1" cap="all" dirty="0"/>
              <a:t>.</a:t>
            </a:r>
            <a:endParaRPr lang="el-GR" dirty="0"/>
          </a:p>
          <a:p>
            <a:endParaRPr lang="el-GR" dirty="0"/>
          </a:p>
        </p:txBody>
      </p:sp>
      <p:sp>
        <p:nvSpPr>
          <p:cNvPr id="4" name="Footer Placeholder 3">
            <a:extLst>
              <a:ext uri="{FF2B5EF4-FFF2-40B4-BE49-F238E27FC236}">
                <a16:creationId xmlns:a16="http://schemas.microsoft.com/office/drawing/2014/main" id="{3DDD1627-E473-4589-A267-AAA896FEB824}"/>
              </a:ext>
            </a:extLst>
          </p:cNvPr>
          <p:cNvSpPr>
            <a:spLocks noGrp="1"/>
          </p:cNvSpPr>
          <p:nvPr>
            <p:ph type="ftr" sz="quarter" idx="11"/>
          </p:nvPr>
        </p:nvSpPr>
        <p:spPr/>
        <p:txBody>
          <a:bodyPr/>
          <a:lstStyle/>
          <a:p>
            <a:pPr>
              <a:defRPr/>
            </a:pPr>
            <a:r>
              <a:rPr lang="el-GR" altLang="en-US" dirty="0"/>
              <a:t>Ενότητα </a:t>
            </a:r>
            <a:r>
              <a:rPr lang="en-US" altLang="en-US" dirty="0"/>
              <a:t>1</a:t>
            </a:r>
          </a:p>
        </p:txBody>
      </p:sp>
      <p:sp>
        <p:nvSpPr>
          <p:cNvPr id="5" name="Slide Number Placeholder 4">
            <a:extLst>
              <a:ext uri="{FF2B5EF4-FFF2-40B4-BE49-F238E27FC236}">
                <a16:creationId xmlns:a16="http://schemas.microsoft.com/office/drawing/2014/main" id="{23B9E3B0-F4C5-4723-8902-D8031FD1B693}"/>
              </a:ext>
            </a:extLst>
          </p:cNvPr>
          <p:cNvSpPr>
            <a:spLocks noGrp="1"/>
          </p:cNvSpPr>
          <p:nvPr>
            <p:ph type="sldNum" sz="quarter" idx="12"/>
          </p:nvPr>
        </p:nvSpPr>
        <p:spPr/>
        <p:txBody>
          <a:bodyPr/>
          <a:lstStyle/>
          <a:p>
            <a:pPr>
              <a:defRPr/>
            </a:pPr>
            <a:fld id="{415E7A7F-8B21-4382-99E5-123984F96670}" type="slidenum">
              <a:rPr lang="en-US" altLang="en-US" smtClean="0"/>
              <a:pPr>
                <a:defRPr/>
              </a:pPr>
              <a:t>17</a:t>
            </a:fld>
            <a:endParaRPr lang="en-US" altLang="en-US"/>
          </a:p>
        </p:txBody>
      </p:sp>
    </p:spTree>
    <p:extLst>
      <p:ext uri="{BB962C8B-B14F-4D97-AF65-F5344CB8AC3E}">
        <p14:creationId xmlns:p14="http://schemas.microsoft.com/office/powerpoint/2010/main" val="2002549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6FD2E-1637-4E47-AC8D-B02886A19383}"/>
              </a:ext>
            </a:extLst>
          </p:cNvPr>
          <p:cNvSpPr>
            <a:spLocks noGrp="1"/>
          </p:cNvSpPr>
          <p:nvPr>
            <p:ph type="title"/>
          </p:nvPr>
        </p:nvSpPr>
        <p:spPr/>
        <p:txBody>
          <a:bodyPr/>
          <a:lstStyle/>
          <a:p>
            <a:pPr algn="ctr"/>
            <a:r>
              <a:rPr lang="el-GR" altLang="el-GR" dirty="0"/>
              <a:t>ΕΝΔΕΙΚΤΙΚΕΣ ΕΡΓΑΣΙΕΣ ΜΑΘΗΜΑΤΟΣ 2022</a:t>
            </a:r>
            <a:endParaRPr lang="el-GR" dirty="0"/>
          </a:p>
        </p:txBody>
      </p:sp>
      <p:sp>
        <p:nvSpPr>
          <p:cNvPr id="3" name="Content Placeholder 2">
            <a:extLst>
              <a:ext uri="{FF2B5EF4-FFF2-40B4-BE49-F238E27FC236}">
                <a16:creationId xmlns:a16="http://schemas.microsoft.com/office/drawing/2014/main" id="{4289D6E5-02F8-46D7-BD47-C526E58AF3C8}"/>
              </a:ext>
            </a:extLst>
          </p:cNvPr>
          <p:cNvSpPr>
            <a:spLocks noGrp="1"/>
          </p:cNvSpPr>
          <p:nvPr>
            <p:ph idx="1"/>
          </p:nvPr>
        </p:nvSpPr>
        <p:spPr/>
        <p:txBody>
          <a:bodyPr/>
          <a:lstStyle/>
          <a:p>
            <a:r>
              <a:rPr lang="el-GR" dirty="0">
                <a:solidFill>
                  <a:schemeClr val="tx1"/>
                </a:solidFill>
              </a:rPr>
              <a:t>Τεχνολογία </a:t>
            </a:r>
            <a:r>
              <a:rPr lang="en-US" dirty="0">
                <a:solidFill>
                  <a:schemeClr val="tx1"/>
                </a:solidFill>
              </a:rPr>
              <a:t>blockchain</a:t>
            </a:r>
            <a:r>
              <a:rPr lang="el-GR" dirty="0">
                <a:solidFill>
                  <a:schemeClr val="tx1"/>
                </a:solidFill>
              </a:rPr>
              <a:t> και διαχείριση Λιμένων</a:t>
            </a:r>
          </a:p>
          <a:p>
            <a:r>
              <a:rPr lang="el-GR" dirty="0">
                <a:solidFill>
                  <a:schemeClr val="tx1"/>
                </a:solidFill>
              </a:rPr>
              <a:t>Ανάλυση ζήτησης και προσφοράς λιμενικού προϊόντος</a:t>
            </a:r>
          </a:p>
          <a:p>
            <a:r>
              <a:rPr lang="el-GR" dirty="0">
                <a:solidFill>
                  <a:schemeClr val="tx1"/>
                </a:solidFill>
              </a:rPr>
              <a:t>Κοστολόγηση και τιμολόγηση λιμενικού προϊόντος</a:t>
            </a:r>
          </a:p>
          <a:p>
            <a:r>
              <a:rPr lang="el-GR" altLang="en-US" dirty="0"/>
              <a:t>ΚΑΡΤΑ ΜΕΤΡΗΣΗΣ ΙΣΟΡΡΟΠΗΜΕΝΗΣ ΑΠΟΔΟΣΗΣ και εφαρμογή της στη Διοίκηση Λιμένων</a:t>
            </a:r>
          </a:p>
          <a:p>
            <a:r>
              <a:rPr lang="el-GR" altLang="en-US" dirty="0"/>
              <a:t>Κυκλική Οικονομία και Λιμάνια</a:t>
            </a:r>
          </a:p>
          <a:p>
            <a:r>
              <a:rPr lang="en-US" altLang="en-US" dirty="0"/>
              <a:t>Smart Ports</a:t>
            </a:r>
          </a:p>
          <a:p>
            <a:r>
              <a:rPr lang="en-US" altLang="en-US" dirty="0"/>
              <a:t>Proximity and Social economy </a:t>
            </a:r>
            <a:r>
              <a:rPr lang="el-GR" altLang="en-US" dirty="0"/>
              <a:t>και Λιμάνια</a:t>
            </a:r>
          </a:p>
          <a:p>
            <a:r>
              <a:rPr lang="el-GR" altLang="en-US" dirty="0"/>
              <a:t>Η επίδραση της Ενεργειακής κρίσης στη Διοίκηση Λιμένων</a:t>
            </a:r>
          </a:p>
          <a:p>
            <a:r>
              <a:rPr lang="el-GR" altLang="en-US" dirty="0"/>
              <a:t>Νομική μορφή Ελληνικών Λιμένων και η Φορολόγηση τους</a:t>
            </a:r>
            <a:endParaRPr lang="en-US" altLang="en-US" dirty="0"/>
          </a:p>
          <a:p>
            <a:endParaRPr lang="el-GR" dirty="0">
              <a:solidFill>
                <a:schemeClr val="tx1"/>
              </a:solidFill>
            </a:endParaRPr>
          </a:p>
          <a:p>
            <a:endParaRPr lang="el-GR" dirty="0">
              <a:solidFill>
                <a:schemeClr val="tx1"/>
              </a:solidFill>
            </a:endParaRPr>
          </a:p>
        </p:txBody>
      </p:sp>
      <p:sp>
        <p:nvSpPr>
          <p:cNvPr id="4" name="Footer Placeholder 3">
            <a:extLst>
              <a:ext uri="{FF2B5EF4-FFF2-40B4-BE49-F238E27FC236}">
                <a16:creationId xmlns:a16="http://schemas.microsoft.com/office/drawing/2014/main" id="{92455EA7-1D05-4655-93E2-D4C8D04C1BDB}"/>
              </a:ext>
            </a:extLst>
          </p:cNvPr>
          <p:cNvSpPr>
            <a:spLocks noGrp="1"/>
          </p:cNvSpPr>
          <p:nvPr>
            <p:ph type="ftr" sz="quarter" idx="11"/>
          </p:nvPr>
        </p:nvSpPr>
        <p:spPr/>
        <p:txBody>
          <a:bodyPr/>
          <a:lstStyle/>
          <a:p>
            <a:pPr>
              <a:defRPr/>
            </a:pPr>
            <a:r>
              <a:rPr lang="el-GR" altLang="en-US"/>
              <a:t>Ενότητα </a:t>
            </a:r>
            <a:r>
              <a:rPr lang="en-US" altLang="en-US"/>
              <a:t>1</a:t>
            </a:r>
          </a:p>
        </p:txBody>
      </p:sp>
      <p:sp>
        <p:nvSpPr>
          <p:cNvPr id="5" name="Slide Number Placeholder 4">
            <a:extLst>
              <a:ext uri="{FF2B5EF4-FFF2-40B4-BE49-F238E27FC236}">
                <a16:creationId xmlns:a16="http://schemas.microsoft.com/office/drawing/2014/main" id="{729B7AFC-AAE3-49A6-BA72-F11A96586D91}"/>
              </a:ext>
            </a:extLst>
          </p:cNvPr>
          <p:cNvSpPr>
            <a:spLocks noGrp="1"/>
          </p:cNvSpPr>
          <p:nvPr>
            <p:ph type="sldNum" sz="quarter" idx="12"/>
          </p:nvPr>
        </p:nvSpPr>
        <p:spPr/>
        <p:txBody>
          <a:bodyPr/>
          <a:lstStyle/>
          <a:p>
            <a:pPr>
              <a:defRPr/>
            </a:pPr>
            <a:fld id="{415E7A7F-8B21-4382-99E5-123984F96670}" type="slidenum">
              <a:rPr lang="en-US" altLang="en-US" smtClean="0"/>
              <a:pPr>
                <a:defRPr/>
              </a:pPr>
              <a:t>18</a:t>
            </a:fld>
            <a:endParaRPr lang="en-US" altLang="en-US"/>
          </a:p>
        </p:txBody>
      </p:sp>
    </p:spTree>
    <p:extLst>
      <p:ext uri="{BB962C8B-B14F-4D97-AF65-F5344CB8AC3E}">
        <p14:creationId xmlns:p14="http://schemas.microsoft.com/office/powerpoint/2010/main" val="2621841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DAF2CAD-BA5C-4797-B290-D5FA0BB947BE}"/>
              </a:ext>
            </a:extLst>
          </p:cNvPr>
          <p:cNvSpPr>
            <a:spLocks noGrp="1"/>
          </p:cNvSpPr>
          <p:nvPr>
            <p:ph type="title"/>
          </p:nvPr>
        </p:nvSpPr>
        <p:spPr>
          <a:xfrm>
            <a:off x="865188" y="927100"/>
            <a:ext cx="7091362" cy="709613"/>
          </a:xfrm>
        </p:spPr>
        <p:txBody>
          <a:bodyPr/>
          <a:lstStyle/>
          <a:p>
            <a:r>
              <a:rPr lang="el-GR" altLang="el-GR"/>
              <a:t>Επιστημονικά Περιοδικά - </a:t>
            </a:r>
            <a:r>
              <a:rPr lang="en-GB" altLang="el-GR"/>
              <a:t>Journals</a:t>
            </a:r>
            <a:endParaRPr lang="el-GR" altLang="el-GR"/>
          </a:p>
        </p:txBody>
      </p:sp>
      <p:sp>
        <p:nvSpPr>
          <p:cNvPr id="44035" name="Content Placeholder 2">
            <a:extLst>
              <a:ext uri="{FF2B5EF4-FFF2-40B4-BE49-F238E27FC236}">
                <a16:creationId xmlns:a16="http://schemas.microsoft.com/office/drawing/2014/main" id="{F2E8B4A3-3D8E-48D2-A96F-5AF465516813}"/>
              </a:ext>
            </a:extLst>
          </p:cNvPr>
          <p:cNvSpPr>
            <a:spLocks noGrp="1"/>
          </p:cNvSpPr>
          <p:nvPr>
            <p:ph idx="1"/>
          </p:nvPr>
        </p:nvSpPr>
        <p:spPr/>
        <p:txBody>
          <a:bodyPr/>
          <a:lstStyle/>
          <a:p>
            <a:r>
              <a:rPr lang="en-US" altLang="el-GR" sz="2000"/>
              <a:t>Maritime Business Review</a:t>
            </a:r>
            <a:endParaRPr lang="el-GR" altLang="el-GR" sz="2000"/>
          </a:p>
          <a:p>
            <a:r>
              <a:rPr lang="en-US" altLang="el-GR" sz="2000"/>
              <a:t>Journal of Marine Science and Engineering</a:t>
            </a:r>
            <a:endParaRPr lang="el-GR" altLang="el-GR" sz="2000"/>
          </a:p>
          <a:p>
            <a:r>
              <a:rPr lang="en-US" altLang="el-GR" sz="2000"/>
              <a:t>Maritime Policy &amp; Management</a:t>
            </a:r>
            <a:endParaRPr lang="el-GR" altLang="el-GR" sz="2000"/>
          </a:p>
          <a:p>
            <a:r>
              <a:rPr lang="en-US" altLang="el-GR" sz="2000"/>
              <a:t>Research in Transportation Business &amp; Management</a:t>
            </a:r>
            <a:endParaRPr lang="el-GR" altLang="el-GR" sz="2000"/>
          </a:p>
          <a:p>
            <a:r>
              <a:rPr lang="en-US" altLang="el-GR" sz="2000"/>
              <a:t>Journal of Shipping and Trade</a:t>
            </a:r>
            <a:endParaRPr lang="el-GR" altLang="el-GR" sz="2000"/>
          </a:p>
          <a:p>
            <a:r>
              <a:rPr lang="en-US" altLang="el-GR" sz="2000"/>
              <a:t>Journal of advanced transportation</a:t>
            </a:r>
            <a:endParaRPr lang="el-GR" altLang="el-GR" sz="2000"/>
          </a:p>
          <a:p>
            <a:r>
              <a:rPr lang="en-US" altLang="el-GR" sz="2000"/>
              <a:t>Ports and Terminal Management</a:t>
            </a:r>
            <a:endParaRPr lang="el-GR" altLang="el-GR" sz="2000"/>
          </a:p>
          <a:p>
            <a:endParaRPr lang="el-GR" altLang="el-GR"/>
          </a:p>
        </p:txBody>
      </p:sp>
      <p:sp>
        <p:nvSpPr>
          <p:cNvPr id="44036" name="Footer Placeholder 3">
            <a:extLst>
              <a:ext uri="{FF2B5EF4-FFF2-40B4-BE49-F238E27FC236}">
                <a16:creationId xmlns:a16="http://schemas.microsoft.com/office/drawing/2014/main" id="{737BD066-C4D2-4F7C-9766-0D50D2995D06}"/>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44037" name="Slide Number Placeholder 4">
            <a:extLst>
              <a:ext uri="{FF2B5EF4-FFF2-40B4-BE49-F238E27FC236}">
                <a16:creationId xmlns:a16="http://schemas.microsoft.com/office/drawing/2014/main" id="{5ADCA84C-46FB-496B-A8F0-C26EAD334E3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E2A8BB-EB48-49F2-9E25-AC04170E73E9}" type="slidenum">
              <a:rPr lang="en-US" altLang="en-US" smtClean="0">
                <a:solidFill>
                  <a:schemeClr val="bg1"/>
                </a:solidFill>
              </a:rPr>
              <a:pPr/>
              <a:t>19</a:t>
            </a:fld>
            <a:endParaRPr lang="en-US" altLang="en-US">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5D1A312-D606-4012-981C-8ECE9824DA1D}"/>
              </a:ext>
            </a:extLst>
          </p:cNvPr>
          <p:cNvSpPr>
            <a:spLocks noGrp="1" noChangeArrowheads="1"/>
          </p:cNvSpPr>
          <p:nvPr>
            <p:ph type="title"/>
          </p:nvPr>
        </p:nvSpPr>
        <p:spPr>
          <a:xfrm>
            <a:off x="865188" y="927100"/>
            <a:ext cx="7593012" cy="709613"/>
          </a:xfrm>
        </p:spPr>
        <p:txBody>
          <a:bodyPr>
            <a:normAutofit fontScale="90000"/>
          </a:bodyPr>
          <a:lstStyle/>
          <a:p>
            <a:pPr eaLnBrk="1" hangingPunct="1">
              <a:defRPr/>
            </a:pPr>
            <a:br>
              <a:rPr lang="el-GR" altLang="en-US" sz="2900" dirty="0"/>
            </a:br>
            <a:br>
              <a:rPr lang="el-GR" altLang="en-US" sz="2900" dirty="0"/>
            </a:br>
            <a:br>
              <a:rPr lang="el-GR" altLang="en-US" sz="2900" dirty="0"/>
            </a:br>
            <a:br>
              <a:rPr lang="el-GR" altLang="en-US" sz="2900" dirty="0"/>
            </a:br>
            <a:br>
              <a:rPr lang="el-GR" altLang="en-US" sz="2900" dirty="0"/>
            </a:br>
            <a:r>
              <a:rPr lang="el-GR" altLang="en-US" sz="2900" dirty="0"/>
              <a:t>ΟΙΚΟΝΟΜΙΚΑ ΤΩΝ ΛΙΜΕΝΩΝ</a:t>
            </a:r>
            <a:br>
              <a:rPr lang="el-GR" altLang="en-US" sz="2900" dirty="0"/>
            </a:br>
            <a:br>
              <a:rPr lang="el-GR" altLang="en-US" sz="2900" dirty="0"/>
            </a:br>
            <a:br>
              <a:rPr lang="el-GR" altLang="en-US" sz="2900" dirty="0"/>
            </a:br>
            <a:br>
              <a:rPr lang="el-GR" altLang="en-US" sz="2900" dirty="0"/>
            </a:br>
            <a:br>
              <a:rPr lang="el-GR" altLang="en-US" sz="2900" dirty="0"/>
            </a:br>
            <a:endParaRPr lang="en-US" altLang="en-US" sz="2900" dirty="0"/>
          </a:p>
        </p:txBody>
      </p:sp>
      <p:sp>
        <p:nvSpPr>
          <p:cNvPr id="30723" name="Rectangle 3">
            <a:extLst>
              <a:ext uri="{FF2B5EF4-FFF2-40B4-BE49-F238E27FC236}">
                <a16:creationId xmlns:a16="http://schemas.microsoft.com/office/drawing/2014/main" id="{1057A111-EFD0-416B-9BAF-59F366CF1B9E}"/>
              </a:ext>
            </a:extLst>
          </p:cNvPr>
          <p:cNvSpPr>
            <a:spLocks noGrp="1"/>
          </p:cNvSpPr>
          <p:nvPr>
            <p:ph idx="1"/>
          </p:nvPr>
        </p:nvSpPr>
        <p:spPr/>
        <p:txBody>
          <a:bodyPr/>
          <a:lstStyle/>
          <a:p>
            <a:pPr eaLnBrk="1" hangingPunct="1"/>
            <a:endParaRPr lang="en-US" altLang="en-US" dirty="0"/>
          </a:p>
          <a:p>
            <a:pPr eaLnBrk="1" hangingPunct="1"/>
            <a:endParaRPr lang="el-GR" altLang="en-US" dirty="0"/>
          </a:p>
          <a:p>
            <a:pPr eaLnBrk="1" hangingPunct="1">
              <a:buFont typeface="Wingdings 3" panose="05040102010807070707" pitchFamily="18" charset="2"/>
              <a:buNone/>
            </a:pPr>
            <a:r>
              <a:rPr lang="el-GR" altLang="en-US" b="1" dirty="0">
                <a:latin typeface="Arial" panose="020B0604020202020204" pitchFamily="34" charset="0"/>
              </a:rPr>
              <a:t>Ε</a:t>
            </a:r>
            <a:r>
              <a:rPr lang="en-US" altLang="en-US" b="1" dirty="0">
                <a:latin typeface="Arial" panose="020B0604020202020204" pitchFamily="34" charset="0"/>
              </a:rPr>
              <a:t>Λ</a:t>
            </a:r>
            <a:r>
              <a:rPr lang="el-GR" altLang="en-US" b="1" dirty="0">
                <a:latin typeface="Arial" panose="020B0604020202020204" pitchFamily="34" charset="0"/>
              </a:rPr>
              <a:t>ΕΝΗ </a:t>
            </a:r>
            <a:r>
              <a:rPr lang="el-GR" altLang="en-US" b="1" dirty="0"/>
              <a:t>ΤΟΥΡΝΑ</a:t>
            </a:r>
          </a:p>
          <a:p>
            <a:pPr eaLnBrk="1" hangingPunct="1">
              <a:buNone/>
            </a:pPr>
            <a:r>
              <a:rPr lang="el-GR" altLang="en-US" b="1" dirty="0"/>
              <a:t>ΣΟΦΙΑ ΑΣΩΝΙΤΟΥ</a:t>
            </a:r>
          </a:p>
          <a:p>
            <a:pPr eaLnBrk="1" hangingPunct="1">
              <a:buFont typeface="Wingdings 3" panose="05040102010807070707" pitchFamily="18" charset="2"/>
              <a:buNone/>
            </a:pPr>
            <a:endParaRPr lang="el-GR" altLang="en-US" b="1" dirty="0">
              <a:latin typeface="Arial" panose="020B0604020202020204" pitchFamily="34" charset="0"/>
            </a:endParaRPr>
          </a:p>
        </p:txBody>
      </p:sp>
      <p:sp>
        <p:nvSpPr>
          <p:cNvPr id="30724" name="Footer Placeholder 4">
            <a:extLst>
              <a:ext uri="{FF2B5EF4-FFF2-40B4-BE49-F238E27FC236}">
                <a16:creationId xmlns:a16="http://schemas.microsoft.com/office/drawing/2014/main" id="{C6A5267F-9796-450C-B70E-8C9E3C4F4CD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30725" name="Slide Number Placeholder 5">
            <a:extLst>
              <a:ext uri="{FF2B5EF4-FFF2-40B4-BE49-F238E27FC236}">
                <a16:creationId xmlns:a16="http://schemas.microsoft.com/office/drawing/2014/main" id="{49A7960D-B9AB-47E9-AFA8-E2D80A98A39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A7E314-69E8-4C1A-A56A-05CA6051BD7C}" type="slidenum">
              <a:rPr lang="en-US" altLang="en-US" smtClean="0">
                <a:solidFill>
                  <a:schemeClr val="bg1"/>
                </a:solidFill>
              </a:rPr>
              <a:pPr/>
              <a:t>2</a:t>
            </a:fld>
            <a:endParaRPr lang="en-US" altLang="en-US">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0AF3EF7A-8980-4261-97DC-4D50B9F396CA}"/>
              </a:ext>
            </a:extLst>
          </p:cNvPr>
          <p:cNvSpPr>
            <a:spLocks noGrp="1"/>
          </p:cNvSpPr>
          <p:nvPr>
            <p:ph type="title"/>
          </p:nvPr>
        </p:nvSpPr>
        <p:spPr>
          <a:xfrm>
            <a:off x="865188" y="927100"/>
            <a:ext cx="6946900" cy="709613"/>
          </a:xfrm>
        </p:spPr>
        <p:txBody>
          <a:bodyPr/>
          <a:lstStyle/>
          <a:p>
            <a:r>
              <a:rPr lang="el-GR" altLang="el-GR"/>
              <a:t>Επιστημονικά Περιοδικά - </a:t>
            </a:r>
            <a:r>
              <a:rPr lang="en-GB" altLang="el-GR"/>
              <a:t>Journals</a:t>
            </a:r>
            <a:endParaRPr lang="el-GR" altLang="el-GR"/>
          </a:p>
        </p:txBody>
      </p:sp>
      <p:sp>
        <p:nvSpPr>
          <p:cNvPr id="45059" name="Content Placeholder 2">
            <a:extLst>
              <a:ext uri="{FF2B5EF4-FFF2-40B4-BE49-F238E27FC236}">
                <a16:creationId xmlns:a16="http://schemas.microsoft.com/office/drawing/2014/main" id="{7822C3AB-8ECD-4070-B388-1CBE6EF75225}"/>
              </a:ext>
            </a:extLst>
          </p:cNvPr>
          <p:cNvSpPr>
            <a:spLocks noGrp="1"/>
          </p:cNvSpPr>
          <p:nvPr>
            <p:ph idx="1"/>
          </p:nvPr>
        </p:nvSpPr>
        <p:spPr/>
        <p:txBody>
          <a:bodyPr/>
          <a:lstStyle/>
          <a:p>
            <a:r>
              <a:rPr lang="en-US" altLang="el-GR" sz="2400" dirty="0"/>
              <a:t>The Journal of Ports &amp; Terminals</a:t>
            </a:r>
            <a:endParaRPr lang="el-GR" altLang="el-GR" sz="2400" dirty="0"/>
          </a:p>
          <a:p>
            <a:r>
              <a:rPr lang="en-US" altLang="el-GR" sz="2400" dirty="0"/>
              <a:t>Journal of Industrial Engineering and Management</a:t>
            </a:r>
            <a:endParaRPr lang="el-GR" altLang="el-GR" sz="2400" dirty="0"/>
          </a:p>
          <a:p>
            <a:r>
              <a:rPr lang="en-US" altLang="el-GR" sz="2400" dirty="0"/>
              <a:t>Ocean Development &amp; International Law</a:t>
            </a:r>
            <a:endParaRPr lang="el-GR" altLang="el-GR" sz="2400" dirty="0"/>
          </a:p>
          <a:p>
            <a:r>
              <a:rPr lang="en-US" altLang="el-GR" sz="2400" dirty="0"/>
              <a:t>Transport Reviews</a:t>
            </a:r>
            <a:endParaRPr lang="el-GR" altLang="el-GR" sz="2400" dirty="0"/>
          </a:p>
          <a:p>
            <a:r>
              <a:rPr lang="en-US" altLang="el-GR" sz="2400" dirty="0"/>
              <a:t>Australian Journal of Maritime &amp; Ocean Affairs</a:t>
            </a:r>
            <a:endParaRPr lang="el-GR" altLang="el-GR" sz="2400" dirty="0"/>
          </a:p>
          <a:p>
            <a:r>
              <a:rPr lang="en-US" altLang="el-GR" sz="2400" dirty="0"/>
              <a:t>Maritime Studies</a:t>
            </a:r>
            <a:endParaRPr lang="el-GR" altLang="el-GR" sz="2400" dirty="0"/>
          </a:p>
          <a:p>
            <a:endParaRPr lang="el-GR" altLang="el-GR" dirty="0"/>
          </a:p>
        </p:txBody>
      </p:sp>
      <p:sp>
        <p:nvSpPr>
          <p:cNvPr id="45060" name="Footer Placeholder 3">
            <a:extLst>
              <a:ext uri="{FF2B5EF4-FFF2-40B4-BE49-F238E27FC236}">
                <a16:creationId xmlns:a16="http://schemas.microsoft.com/office/drawing/2014/main" id="{236F3CC5-2396-419E-BED3-D376B1FA1294}"/>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45061" name="Slide Number Placeholder 4">
            <a:extLst>
              <a:ext uri="{FF2B5EF4-FFF2-40B4-BE49-F238E27FC236}">
                <a16:creationId xmlns:a16="http://schemas.microsoft.com/office/drawing/2014/main" id="{EBF16EC9-5F62-4757-A929-69C9AD6DBD6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51E798-2AC1-4DF0-9B68-A14822EA26AB}" type="slidenum">
              <a:rPr lang="en-US" altLang="en-US" smtClean="0">
                <a:solidFill>
                  <a:schemeClr val="bg1"/>
                </a:solidFill>
              </a:rPr>
              <a:pPr/>
              <a:t>20</a:t>
            </a:fld>
            <a:endParaRPr lang="en-US" altLang="en-US">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1">
            <a:extLst>
              <a:ext uri="{FF2B5EF4-FFF2-40B4-BE49-F238E27FC236}">
                <a16:creationId xmlns:a16="http://schemas.microsoft.com/office/drawing/2014/main" id="{33E7AA7E-9AD2-4A0B-AD9D-8A16173F6C6E}"/>
              </a:ext>
            </a:extLst>
          </p:cNvPr>
          <p:cNvSpPr>
            <a:spLocks noGrp="1"/>
          </p:cNvSpPr>
          <p:nvPr>
            <p:ph type="title"/>
          </p:nvPr>
        </p:nvSpPr>
        <p:spPr>
          <a:xfrm>
            <a:off x="865188" y="927100"/>
            <a:ext cx="6345237" cy="709613"/>
          </a:xfrm>
        </p:spPr>
        <p:txBody>
          <a:bodyPr/>
          <a:lstStyle/>
          <a:p>
            <a:r>
              <a:rPr lang="el-GR" altLang="el-GR"/>
              <a:t>Οδηγίες ανάλυσης επιστημονικού άρθρου </a:t>
            </a:r>
            <a:br>
              <a:rPr lang="el-GR" altLang="el-GR"/>
            </a:br>
            <a:endParaRPr lang="en-GB" altLang="el-GR"/>
          </a:p>
        </p:txBody>
      </p:sp>
      <p:sp>
        <p:nvSpPr>
          <p:cNvPr id="3" name="Θέση περιεχομένου 2">
            <a:extLst>
              <a:ext uri="{FF2B5EF4-FFF2-40B4-BE49-F238E27FC236}">
                <a16:creationId xmlns:a16="http://schemas.microsoft.com/office/drawing/2014/main" id="{FA2DC0C3-4A8A-418C-9F9C-D7E00A3A95DD}"/>
              </a:ext>
            </a:extLst>
          </p:cNvPr>
          <p:cNvSpPr>
            <a:spLocks noGrp="1"/>
          </p:cNvSpPr>
          <p:nvPr>
            <p:ph idx="1"/>
          </p:nvPr>
        </p:nvSpPr>
        <p:spPr>
          <a:xfrm>
            <a:off x="484188" y="1885950"/>
            <a:ext cx="8253412" cy="3819525"/>
          </a:xfrm>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a:defRPr/>
            </a:pPr>
            <a:r>
              <a:rPr lang="el-GR" dirty="0"/>
              <a:t>Αυτές είναι ενδεικτικές οδηγίες με σκοπό να σας βοηθήσουν στην ανάλυση και παρουσίαση. Εσείς βάσει και του τύπου του άρθρου (ερευνητική ή θεωρητικό) θα βάλετε τη δική σας κρίση. </a:t>
            </a:r>
          </a:p>
          <a:p>
            <a:pPr>
              <a:defRPr/>
            </a:pPr>
            <a:r>
              <a:rPr lang="el-GR" dirty="0"/>
              <a:t>1.	Επιλέγετε μια εργασία και στέλνετε όλα τα στοιχεία σας (συμμετέχοντες στην ομάδα και τίτλος εργασίας) </a:t>
            </a:r>
            <a:r>
              <a:rPr lang="el-GR" dirty="0" err="1"/>
              <a:t>στoν</a:t>
            </a:r>
            <a:r>
              <a:rPr lang="en-US" dirty="0"/>
              <a:t>/ </a:t>
            </a:r>
            <a:r>
              <a:rPr lang="el-GR" dirty="0"/>
              <a:t>στην κ. … </a:t>
            </a:r>
          </a:p>
          <a:p>
            <a:pPr>
              <a:defRPr/>
            </a:pPr>
            <a:r>
              <a:rPr lang="el-GR" dirty="0"/>
              <a:t>2.	 Η κάθε ομάδα αφού επιλέξει την εργασία της και αφού όλα τα μέλη κάνουν ένα αρχικό διάβασμα του άρθρου, θα χωρίσει την εργασία σε 2 ή 3 μέρη και το κάθε μέλος θα αναλάβει το μέρος που του αναλογεί.</a:t>
            </a:r>
          </a:p>
          <a:p>
            <a:pPr>
              <a:defRPr/>
            </a:pPr>
            <a:r>
              <a:rPr lang="el-GR" dirty="0"/>
              <a:t>3.	Αυτό που ζητείται από εσάς είναι να κατανοήσετε το κείμενο και μετά να το αποδώσετε ως ομάδα μέσω : </a:t>
            </a:r>
          </a:p>
          <a:p>
            <a:pPr>
              <a:defRPr/>
            </a:pPr>
            <a:r>
              <a:rPr lang="el-GR" dirty="0"/>
              <a:t>a.	ενός δικού σας κειμένου 12-14 σελίδες </a:t>
            </a:r>
            <a:r>
              <a:rPr lang="en-GB" dirty="0"/>
              <a:t>maximum</a:t>
            </a:r>
            <a:endParaRPr lang="el-GR" dirty="0"/>
          </a:p>
          <a:p>
            <a:pPr>
              <a:defRPr/>
            </a:pPr>
            <a:r>
              <a:rPr lang="el-GR" dirty="0"/>
              <a:t>b.	μιας παρουσίασης σε </a:t>
            </a:r>
            <a:r>
              <a:rPr lang="el-GR" dirty="0" err="1"/>
              <a:t>Powerpoint</a:t>
            </a:r>
            <a:r>
              <a:rPr lang="el-GR" dirty="0"/>
              <a:t>  με </a:t>
            </a:r>
            <a:r>
              <a:rPr lang="en-US" dirty="0"/>
              <a:t>15 </a:t>
            </a:r>
            <a:r>
              <a:rPr lang="el-GR" dirty="0"/>
              <a:t>διαφάνειες (αυτό σημαίνει </a:t>
            </a:r>
            <a:r>
              <a:rPr lang="en-US" dirty="0"/>
              <a:t>15</a:t>
            </a:r>
            <a:r>
              <a:rPr lang="el-GR" dirty="0"/>
              <a:t> λεπτά παρουσίασης </a:t>
            </a:r>
            <a:r>
              <a:rPr lang="el-GR" dirty="0" err="1"/>
              <a:t>maximum</a:t>
            </a:r>
            <a:r>
              <a:rPr lang="el-GR" dirty="0"/>
              <a:t>). </a:t>
            </a:r>
          </a:p>
          <a:p>
            <a:pPr>
              <a:defRPr/>
            </a:pPr>
            <a:r>
              <a:rPr lang="el-GR" dirty="0"/>
              <a:t>4.	Δεν ζητείται από εσάς η ακριβής μετάφραση αλλά η όσο το δυνατόν καλύτερη / ακριβέστερη κατανόηση και απόδοση του κειμένου. </a:t>
            </a:r>
          </a:p>
          <a:p>
            <a:pPr>
              <a:defRPr/>
            </a:pPr>
            <a:endParaRPr lang="en-GB" dirty="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1">
            <a:extLst>
              <a:ext uri="{FF2B5EF4-FFF2-40B4-BE49-F238E27FC236}">
                <a16:creationId xmlns:a16="http://schemas.microsoft.com/office/drawing/2014/main" id="{9D378787-B1B4-474E-A21B-B16F0B13290A}"/>
              </a:ext>
            </a:extLst>
          </p:cNvPr>
          <p:cNvSpPr>
            <a:spLocks noGrp="1"/>
          </p:cNvSpPr>
          <p:nvPr>
            <p:ph type="title"/>
          </p:nvPr>
        </p:nvSpPr>
        <p:spPr>
          <a:xfrm>
            <a:off x="865188" y="927100"/>
            <a:ext cx="6345237" cy="709613"/>
          </a:xfrm>
        </p:spPr>
        <p:txBody>
          <a:bodyPr/>
          <a:lstStyle/>
          <a:p>
            <a:r>
              <a:rPr lang="el-GR" altLang="el-GR"/>
              <a:t>Οδηγίες ανάλυσης επιστημονικού άρθρου </a:t>
            </a:r>
            <a:br>
              <a:rPr lang="el-GR" altLang="el-GR"/>
            </a:br>
            <a:endParaRPr lang="en-GB" altLang="el-GR"/>
          </a:p>
        </p:txBody>
      </p:sp>
      <p:sp>
        <p:nvSpPr>
          <p:cNvPr id="3" name="Θέση περιεχομένου 2">
            <a:extLst>
              <a:ext uri="{FF2B5EF4-FFF2-40B4-BE49-F238E27FC236}">
                <a16:creationId xmlns:a16="http://schemas.microsoft.com/office/drawing/2014/main" id="{89DF176B-727A-4DAB-9F86-638C13E348DB}"/>
              </a:ext>
            </a:extLst>
          </p:cNvPr>
          <p:cNvSpPr>
            <a:spLocks noGrp="1"/>
          </p:cNvSpPr>
          <p:nvPr>
            <p:ph idx="1"/>
          </p:nvPr>
        </p:nvSpPr>
        <p:spPr>
          <a:xfrm>
            <a:off x="828675" y="1838325"/>
            <a:ext cx="7486650" cy="3905250"/>
          </a:xfrm>
        </p:spPr>
        <p:style>
          <a:lnRef idx="2">
            <a:schemeClr val="accent6"/>
          </a:lnRef>
          <a:fillRef idx="1">
            <a:schemeClr val="lt1"/>
          </a:fillRef>
          <a:effectRef idx="0">
            <a:schemeClr val="accent6"/>
          </a:effectRef>
          <a:fontRef idx="minor">
            <a:schemeClr val="dk1"/>
          </a:fontRef>
        </p:style>
        <p:txBody>
          <a:bodyPr/>
          <a:lstStyle/>
          <a:p>
            <a:pPr>
              <a:defRPr/>
            </a:pPr>
            <a:r>
              <a:rPr lang="el-GR" dirty="0"/>
              <a:t>5.	Πρέπει να αποδώσετε ευκρινώς τα εξής κύρια σημεία του κειμένου:</a:t>
            </a:r>
          </a:p>
          <a:p>
            <a:pPr>
              <a:buFont typeface="Wingdings" panose="05000000000000000000" pitchFamily="2" charset="2"/>
              <a:buChar char="ü"/>
              <a:defRPr/>
            </a:pPr>
            <a:r>
              <a:rPr lang="el-GR" dirty="0"/>
              <a:t>a.	Ποιο ή ποια είναι τα ερευνητικά ερωτήματα; (Research </a:t>
            </a:r>
            <a:r>
              <a:rPr lang="el-GR" dirty="0" err="1"/>
              <a:t>question</a:t>
            </a:r>
            <a:r>
              <a:rPr lang="el-GR" dirty="0"/>
              <a:t>)</a:t>
            </a:r>
          </a:p>
          <a:p>
            <a:pPr>
              <a:buFont typeface="Wingdings" panose="05000000000000000000" pitchFamily="2" charset="2"/>
              <a:buChar char="ü"/>
              <a:defRPr/>
            </a:pPr>
            <a:r>
              <a:rPr lang="el-GR" dirty="0"/>
              <a:t>b.	Υπάρχουν και ποιες είναι οι ερευνητικές υποθέσεις; (Research </a:t>
            </a:r>
            <a:r>
              <a:rPr lang="el-GR" dirty="0" err="1"/>
              <a:t>hypothesis</a:t>
            </a:r>
            <a:r>
              <a:rPr lang="el-GR" dirty="0"/>
              <a:t>)</a:t>
            </a:r>
          </a:p>
          <a:p>
            <a:pPr>
              <a:buFont typeface="Wingdings" panose="05000000000000000000" pitchFamily="2" charset="2"/>
              <a:buChar char="ü"/>
              <a:defRPr/>
            </a:pPr>
            <a:r>
              <a:rPr lang="el-GR" dirty="0"/>
              <a:t>c.	</a:t>
            </a:r>
            <a:r>
              <a:rPr lang="el-GR" dirty="0" err="1"/>
              <a:t>Ποιές</a:t>
            </a:r>
            <a:r>
              <a:rPr lang="el-GR" dirty="0"/>
              <a:t> είναι οι 5 κύριες εργασίες οι οποίες έχουν προηγηθεί του άρθρου που καλείστε να αναλύσετε (</a:t>
            </a:r>
            <a:r>
              <a:rPr lang="el-GR" dirty="0" err="1"/>
              <a:t>literature</a:t>
            </a:r>
            <a:r>
              <a:rPr lang="el-GR" dirty="0"/>
              <a:t> </a:t>
            </a:r>
            <a:r>
              <a:rPr lang="el-GR" dirty="0" err="1"/>
              <a:t>review</a:t>
            </a:r>
            <a:r>
              <a:rPr lang="el-GR" dirty="0"/>
              <a:t>) και που αναφέρονται; (πολύ συνοπτικά)</a:t>
            </a:r>
          </a:p>
          <a:p>
            <a:pPr>
              <a:buFont typeface="Wingdings" panose="05000000000000000000" pitchFamily="2" charset="2"/>
              <a:buChar char="ü"/>
              <a:defRPr/>
            </a:pPr>
            <a:r>
              <a:rPr lang="el-GR" dirty="0"/>
              <a:t>d.	Σε ποιο ή ποια θεωρητικά υπόβαθρα στηρίζεται ο συγγραφέας (</a:t>
            </a:r>
            <a:r>
              <a:rPr lang="el-GR" dirty="0" err="1"/>
              <a:t>theoretical</a:t>
            </a:r>
            <a:r>
              <a:rPr lang="el-GR" dirty="0"/>
              <a:t> </a:t>
            </a:r>
            <a:r>
              <a:rPr lang="el-GR" dirty="0" err="1"/>
              <a:t>framework</a:t>
            </a:r>
            <a:r>
              <a:rPr lang="el-GR" dirty="0"/>
              <a:t>);</a:t>
            </a:r>
          </a:p>
          <a:p>
            <a:pPr>
              <a:buFont typeface="Wingdings" panose="05000000000000000000" pitchFamily="2" charset="2"/>
              <a:buChar char="ü"/>
              <a:defRPr/>
            </a:pPr>
            <a:endParaRPr lang="en-GB" dirty="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1">
            <a:extLst>
              <a:ext uri="{FF2B5EF4-FFF2-40B4-BE49-F238E27FC236}">
                <a16:creationId xmlns:a16="http://schemas.microsoft.com/office/drawing/2014/main" id="{D3C89A2A-CAF3-402E-82DD-7A6D8B1672A4}"/>
              </a:ext>
            </a:extLst>
          </p:cNvPr>
          <p:cNvSpPr>
            <a:spLocks noGrp="1"/>
          </p:cNvSpPr>
          <p:nvPr>
            <p:ph type="title"/>
          </p:nvPr>
        </p:nvSpPr>
        <p:spPr>
          <a:xfrm>
            <a:off x="865188" y="927100"/>
            <a:ext cx="6345237" cy="709613"/>
          </a:xfrm>
        </p:spPr>
        <p:txBody>
          <a:bodyPr/>
          <a:lstStyle/>
          <a:p>
            <a:r>
              <a:rPr lang="el-GR" altLang="el-GR"/>
              <a:t>Οδηγίες ανάλυσης επιστημονικού άρθρου</a:t>
            </a:r>
            <a:endParaRPr lang="en-GB" altLang="el-GR"/>
          </a:p>
        </p:txBody>
      </p:sp>
      <p:sp>
        <p:nvSpPr>
          <p:cNvPr id="3" name="Θέση περιεχομένου 2">
            <a:extLst>
              <a:ext uri="{FF2B5EF4-FFF2-40B4-BE49-F238E27FC236}">
                <a16:creationId xmlns:a16="http://schemas.microsoft.com/office/drawing/2014/main" id="{6C14A235-833A-4213-B83F-AD59B0238CA5}"/>
              </a:ext>
            </a:extLst>
          </p:cNvPr>
          <p:cNvSpPr>
            <a:spLocks noGrp="1"/>
          </p:cNvSpPr>
          <p:nvPr>
            <p:ph idx="1"/>
          </p:nvPr>
        </p:nvSpPr>
        <p:spPr>
          <a:xfrm>
            <a:off x="828675" y="1828800"/>
            <a:ext cx="7486650" cy="4029075"/>
          </a:xfrm>
        </p:spPr>
        <p:style>
          <a:lnRef idx="2">
            <a:schemeClr val="accent6"/>
          </a:lnRef>
          <a:fillRef idx="1">
            <a:schemeClr val="lt1"/>
          </a:fillRef>
          <a:effectRef idx="0">
            <a:schemeClr val="accent6"/>
          </a:effectRef>
          <a:fontRef idx="minor">
            <a:schemeClr val="dk1"/>
          </a:fontRef>
        </p:style>
        <p:txBody>
          <a:bodyPr>
            <a:normAutofit/>
          </a:bodyPr>
          <a:lstStyle/>
          <a:p>
            <a:pPr algn="just">
              <a:defRPr/>
            </a:pPr>
            <a:r>
              <a:rPr lang="el-GR" dirty="0"/>
              <a:t>Ποια ερευνητική μεθοδολογία ακολουθεί; (ποιοτική, ποσοτική, συνδυασμό αυτών (</a:t>
            </a:r>
            <a:r>
              <a:rPr lang="el-GR" dirty="0" err="1"/>
              <a:t>τριγωνοποίηση</a:t>
            </a:r>
            <a:r>
              <a:rPr lang="el-GR" dirty="0"/>
              <a:t>-triangulation); (Research </a:t>
            </a:r>
            <a:r>
              <a:rPr lang="el-GR" dirty="0" err="1"/>
              <a:t>methodology</a:t>
            </a:r>
            <a:r>
              <a:rPr lang="el-GR" dirty="0"/>
              <a:t>)</a:t>
            </a:r>
          </a:p>
          <a:p>
            <a:pPr algn="just">
              <a:defRPr/>
            </a:pPr>
            <a:r>
              <a:rPr lang="el-GR" dirty="0"/>
              <a:t>f.	Ποιες μεθόδους συλλογής στοιχείων χρησιμοποιεί (πχ. διανομή ερωτηματολογίου, συνεντεύξεις, μελέτη περίπτωσης, παρατήρηση, </a:t>
            </a:r>
            <a:r>
              <a:rPr lang="el-GR" dirty="0" err="1"/>
              <a:t>κλπ</a:t>
            </a:r>
            <a:r>
              <a:rPr lang="el-GR" dirty="0"/>
              <a:t>) (data </a:t>
            </a:r>
            <a:r>
              <a:rPr lang="el-GR" dirty="0" err="1"/>
              <a:t>collection</a:t>
            </a:r>
            <a:r>
              <a:rPr lang="el-GR" dirty="0"/>
              <a:t> </a:t>
            </a:r>
            <a:r>
              <a:rPr lang="el-GR" dirty="0" err="1"/>
              <a:t>methods</a:t>
            </a:r>
            <a:r>
              <a:rPr lang="el-GR" dirty="0"/>
              <a:t>)</a:t>
            </a:r>
          </a:p>
          <a:p>
            <a:pPr algn="just">
              <a:defRPr/>
            </a:pPr>
            <a:r>
              <a:rPr lang="el-GR" dirty="0"/>
              <a:t>g.	Ποιες στατιστικές μεθόδους χρησιμοποιεί; (σε περίπτωση στατιστικής ανάλυσης). Δεν θέλουμε στατιστικά στοιχεία αναλυτικά ή μαθηματικές αναλύσεις.</a:t>
            </a:r>
          </a:p>
          <a:p>
            <a:pPr algn="just">
              <a:defRPr/>
            </a:pPr>
            <a:r>
              <a:rPr lang="el-GR" dirty="0"/>
              <a:t>h.	Ποια είναι τα κύρια αποτελέσματα της ανάλυσης των στοιχείων της έρευνας;</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Τίτλος 1">
            <a:extLst>
              <a:ext uri="{FF2B5EF4-FFF2-40B4-BE49-F238E27FC236}">
                <a16:creationId xmlns:a16="http://schemas.microsoft.com/office/drawing/2014/main" id="{8C331A50-59C2-4B11-A01C-138BFC6E8A97}"/>
              </a:ext>
            </a:extLst>
          </p:cNvPr>
          <p:cNvSpPr>
            <a:spLocks noGrp="1"/>
          </p:cNvSpPr>
          <p:nvPr>
            <p:ph type="title"/>
          </p:nvPr>
        </p:nvSpPr>
        <p:spPr>
          <a:xfrm>
            <a:off x="865188" y="927100"/>
            <a:ext cx="6345237" cy="709613"/>
          </a:xfrm>
        </p:spPr>
        <p:txBody>
          <a:bodyPr/>
          <a:lstStyle/>
          <a:p>
            <a:r>
              <a:rPr lang="el-GR" altLang="el-GR" dirty="0"/>
              <a:t>Οδηγίες ανάλυσης επιστημονικού άρθρου</a:t>
            </a:r>
            <a:endParaRPr lang="en-GB" altLang="el-GR" dirty="0"/>
          </a:p>
        </p:txBody>
      </p:sp>
      <p:sp>
        <p:nvSpPr>
          <p:cNvPr id="3" name="Θέση περιεχομένου 2">
            <a:extLst>
              <a:ext uri="{FF2B5EF4-FFF2-40B4-BE49-F238E27FC236}">
                <a16:creationId xmlns:a16="http://schemas.microsoft.com/office/drawing/2014/main" id="{41A5F247-535D-4A8F-91EA-0715708BC073}"/>
              </a:ext>
            </a:extLst>
          </p:cNvPr>
          <p:cNvSpPr>
            <a:spLocks noGrp="1"/>
          </p:cNvSpPr>
          <p:nvPr>
            <p:ph idx="1"/>
          </p:nvPr>
        </p:nvSpPr>
        <p:spPr>
          <a:xfrm>
            <a:off x="828675" y="1885950"/>
            <a:ext cx="7486650" cy="3943350"/>
          </a:xfrm>
        </p:spPr>
        <p:style>
          <a:lnRef idx="2">
            <a:schemeClr val="accent6"/>
          </a:lnRef>
          <a:fillRef idx="1">
            <a:schemeClr val="lt1"/>
          </a:fillRef>
          <a:effectRef idx="0">
            <a:schemeClr val="accent6"/>
          </a:effectRef>
          <a:fontRef idx="minor">
            <a:schemeClr val="dk1"/>
          </a:fontRef>
        </p:style>
        <p:txBody>
          <a:bodyPr/>
          <a:lstStyle/>
          <a:p>
            <a:pPr algn="just">
              <a:defRPr/>
            </a:pPr>
            <a:r>
              <a:rPr lang="el-GR" dirty="0"/>
              <a:t>i.	Ποια είναι τα συμπεράσματα και ποια είναι η μελλοντική έρευνα που μπορεί να γίνει;</a:t>
            </a:r>
          </a:p>
          <a:p>
            <a:pPr algn="just">
              <a:defRPr/>
            </a:pPr>
            <a:r>
              <a:rPr lang="el-GR" dirty="0"/>
              <a:t>j.	Ποιοι είναι οι περιορισμοί του άρθρου;</a:t>
            </a:r>
          </a:p>
          <a:p>
            <a:pPr algn="just">
              <a:defRPr/>
            </a:pPr>
            <a:r>
              <a:rPr lang="el-GR" dirty="0"/>
              <a:t>6.	Όλα τα μέλη της ομάδας θα πρέπει να έχουν γνώση του συνολικού άρθρου.</a:t>
            </a:r>
          </a:p>
          <a:p>
            <a:pPr algn="just">
              <a:defRPr/>
            </a:pPr>
            <a:r>
              <a:rPr lang="el-GR" dirty="0"/>
              <a:t>7.	Καλό θα είναι η κάθε ομάδα να συγκεντρωθεί και να κάνει εξάσκηση στην παρουσίασή της ώστε το αποτέλεσμα να έχει συνοχή, καλή ροή και να υποστηριχθούν τα μέλη μεταξύ τους. Μην ξεχνάτε: Θα κριθείτε και για την ικανότητά σας στην παρουσίαση! </a:t>
            </a:r>
          </a:p>
          <a:p>
            <a:pPr algn="just">
              <a:defRPr/>
            </a:pPr>
            <a:endParaRPr lang="en-GB" dirty="0"/>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E5660-134B-4F24-8F27-15FAB2B36C11}"/>
              </a:ext>
            </a:extLst>
          </p:cNvPr>
          <p:cNvSpPr>
            <a:spLocks noGrp="1"/>
          </p:cNvSpPr>
          <p:nvPr>
            <p:ph type="title"/>
          </p:nvPr>
        </p:nvSpPr>
        <p:spPr/>
        <p:txBody>
          <a:bodyPr/>
          <a:lstStyle/>
          <a:p>
            <a:pPr algn="ctr"/>
            <a:r>
              <a:rPr lang="el-GR" altLang="el-GR" dirty="0"/>
              <a:t>Οδηγίες </a:t>
            </a:r>
            <a:r>
              <a:rPr lang="el-GR" dirty="0"/>
              <a:t>ανάπτυξης ελεύθερου θέματος</a:t>
            </a:r>
          </a:p>
        </p:txBody>
      </p:sp>
      <p:sp>
        <p:nvSpPr>
          <p:cNvPr id="3" name="Content Placeholder 2">
            <a:extLst>
              <a:ext uri="{FF2B5EF4-FFF2-40B4-BE49-F238E27FC236}">
                <a16:creationId xmlns:a16="http://schemas.microsoft.com/office/drawing/2014/main" id="{952E811E-666E-4C6A-9C24-533D8BD3C7FB}"/>
              </a:ext>
            </a:extLst>
          </p:cNvPr>
          <p:cNvSpPr>
            <a:spLocks noGrp="1"/>
          </p:cNvSpPr>
          <p:nvPr>
            <p:ph idx="1"/>
          </p:nvPr>
        </p:nvSpPr>
        <p:spPr/>
        <p:txBody>
          <a:bodyPr/>
          <a:lstStyle/>
          <a:p>
            <a:endParaRPr lang="el-GR" b="1" dirty="0">
              <a:highlight>
                <a:srgbClr val="FFFF00"/>
              </a:highlight>
            </a:endParaRPr>
          </a:p>
          <a:p>
            <a:r>
              <a:rPr lang="el-GR" b="1" dirty="0"/>
              <a:t>Εισαγωγή</a:t>
            </a:r>
          </a:p>
          <a:p>
            <a:r>
              <a:rPr lang="el-GR" b="1" dirty="0"/>
              <a:t>Ανασκόπηση βιβλιογραφίας</a:t>
            </a:r>
          </a:p>
          <a:p>
            <a:r>
              <a:rPr lang="el-GR" b="1" dirty="0"/>
              <a:t>Θεωρητικό πλαίσιο</a:t>
            </a:r>
          </a:p>
          <a:p>
            <a:r>
              <a:rPr lang="el-GR" b="1" dirty="0"/>
              <a:t>Μεθοδολογία (Δευτερογενής ανάλυση ως μεθοδολογία  της εργασίας σας)</a:t>
            </a:r>
          </a:p>
          <a:p>
            <a:r>
              <a:rPr lang="el-GR" b="1" dirty="0"/>
              <a:t>Αποτελέσματα</a:t>
            </a:r>
          </a:p>
          <a:p>
            <a:r>
              <a:rPr lang="el-GR" b="1" dirty="0"/>
              <a:t>Συμπεράσματα, Αδυναμίες της Έρευνας και Μελλοντική Έρευνα</a:t>
            </a:r>
            <a:endParaRPr lang="el-GR" dirty="0"/>
          </a:p>
          <a:p>
            <a:endParaRPr lang="el-GR" dirty="0">
              <a:highlight>
                <a:srgbClr val="FFFF00"/>
              </a:highlight>
            </a:endParaRPr>
          </a:p>
          <a:p>
            <a:endParaRPr lang="el-GR" dirty="0"/>
          </a:p>
        </p:txBody>
      </p:sp>
      <p:sp>
        <p:nvSpPr>
          <p:cNvPr id="4" name="Footer Placeholder 3">
            <a:extLst>
              <a:ext uri="{FF2B5EF4-FFF2-40B4-BE49-F238E27FC236}">
                <a16:creationId xmlns:a16="http://schemas.microsoft.com/office/drawing/2014/main" id="{8220D8AB-1A3A-4DF6-86AD-0B4C6DA9CA64}"/>
              </a:ext>
            </a:extLst>
          </p:cNvPr>
          <p:cNvSpPr>
            <a:spLocks noGrp="1"/>
          </p:cNvSpPr>
          <p:nvPr>
            <p:ph type="ftr" sz="quarter" idx="11"/>
          </p:nvPr>
        </p:nvSpPr>
        <p:spPr/>
        <p:txBody>
          <a:bodyPr/>
          <a:lstStyle/>
          <a:p>
            <a:pPr>
              <a:defRPr/>
            </a:pPr>
            <a:r>
              <a:rPr lang="el-GR" altLang="en-US"/>
              <a:t>Ενότητα </a:t>
            </a:r>
            <a:r>
              <a:rPr lang="en-US" altLang="en-US"/>
              <a:t>1</a:t>
            </a:r>
          </a:p>
        </p:txBody>
      </p:sp>
      <p:sp>
        <p:nvSpPr>
          <p:cNvPr id="5" name="Slide Number Placeholder 4">
            <a:extLst>
              <a:ext uri="{FF2B5EF4-FFF2-40B4-BE49-F238E27FC236}">
                <a16:creationId xmlns:a16="http://schemas.microsoft.com/office/drawing/2014/main" id="{DF7A3E07-9351-4B5D-B2FB-E02507260EFE}"/>
              </a:ext>
            </a:extLst>
          </p:cNvPr>
          <p:cNvSpPr>
            <a:spLocks noGrp="1"/>
          </p:cNvSpPr>
          <p:nvPr>
            <p:ph type="sldNum" sz="quarter" idx="12"/>
          </p:nvPr>
        </p:nvSpPr>
        <p:spPr/>
        <p:txBody>
          <a:bodyPr/>
          <a:lstStyle/>
          <a:p>
            <a:pPr>
              <a:defRPr/>
            </a:pPr>
            <a:fld id="{415E7A7F-8B21-4382-99E5-123984F96670}" type="slidenum">
              <a:rPr lang="en-US" altLang="en-US" smtClean="0"/>
              <a:pPr>
                <a:defRPr/>
              </a:pPr>
              <a:t>25</a:t>
            </a:fld>
            <a:endParaRPr lang="en-US" altLang="en-US"/>
          </a:p>
        </p:txBody>
      </p:sp>
    </p:spTree>
    <p:extLst>
      <p:ext uri="{BB962C8B-B14F-4D97-AF65-F5344CB8AC3E}">
        <p14:creationId xmlns:p14="http://schemas.microsoft.com/office/powerpoint/2010/main" val="114767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5BFB6-5A5E-4461-B646-EB325618D556}"/>
              </a:ext>
            </a:extLst>
          </p:cNvPr>
          <p:cNvSpPr>
            <a:spLocks noGrp="1"/>
          </p:cNvSpPr>
          <p:nvPr>
            <p:ph type="title"/>
          </p:nvPr>
        </p:nvSpPr>
        <p:spPr>
          <a:xfrm>
            <a:off x="863600" y="1030773"/>
            <a:ext cx="6343672" cy="709865"/>
          </a:xfrm>
        </p:spPr>
        <p:txBody>
          <a:bodyPr/>
          <a:lstStyle/>
          <a:p>
            <a:r>
              <a:rPr lang="el-GR" altLang="el-GR" dirty="0"/>
              <a:t>Οδηγίες </a:t>
            </a:r>
            <a:r>
              <a:rPr lang="el-GR" dirty="0"/>
              <a:t>ανάπτυξης ελεύθερου θέματος – Θεωρητικά πλαίσια</a:t>
            </a:r>
          </a:p>
        </p:txBody>
      </p:sp>
      <p:sp>
        <p:nvSpPr>
          <p:cNvPr id="3" name="Content Placeholder 2">
            <a:extLst>
              <a:ext uri="{FF2B5EF4-FFF2-40B4-BE49-F238E27FC236}">
                <a16:creationId xmlns:a16="http://schemas.microsoft.com/office/drawing/2014/main" id="{023DFC6E-908C-48DA-AC3F-20D707E1CEA9}"/>
              </a:ext>
            </a:extLst>
          </p:cNvPr>
          <p:cNvSpPr>
            <a:spLocks noGrp="1"/>
          </p:cNvSpPr>
          <p:nvPr>
            <p:ph idx="1"/>
          </p:nvPr>
        </p:nvSpPr>
        <p:spPr>
          <a:xfrm>
            <a:off x="863600" y="2489200"/>
            <a:ext cx="7596188" cy="3530600"/>
          </a:xfrm>
        </p:spPr>
        <p:txBody>
          <a:bodyPr/>
          <a:lstStyle/>
          <a:p>
            <a:r>
              <a:rPr lang="en-US" dirty="0"/>
              <a:t>Knowledge Management</a:t>
            </a:r>
            <a:endParaRPr lang="el-GR" dirty="0"/>
          </a:p>
          <a:p>
            <a:r>
              <a:rPr lang="en-US" dirty="0"/>
              <a:t>Emotional Intelligence (and Accounting)</a:t>
            </a:r>
            <a:endParaRPr lang="el-GR" dirty="0"/>
          </a:p>
          <a:p>
            <a:pPr lvl="0"/>
            <a:r>
              <a:rPr lang="en-US" dirty="0"/>
              <a:t>Management Accounting and Sustainability</a:t>
            </a:r>
            <a:endParaRPr lang="el-GR" dirty="0"/>
          </a:p>
          <a:p>
            <a:pPr lvl="0"/>
            <a:r>
              <a:rPr lang="en-US" dirty="0"/>
              <a:t>New Institutional Sociology NIS (</a:t>
            </a:r>
            <a:r>
              <a:rPr lang="en-US" dirty="0" err="1"/>
              <a:t>Νέ</a:t>
            </a:r>
            <a:r>
              <a:rPr lang="en-US" dirty="0"/>
              <a:t>α Θεσμική</a:t>
            </a:r>
            <a:r>
              <a:rPr lang="el-GR" dirty="0"/>
              <a:t> </a:t>
            </a:r>
            <a:r>
              <a:rPr lang="en-US" dirty="0" err="1"/>
              <a:t>Κοινωνιολογί</a:t>
            </a:r>
            <a:r>
              <a:rPr lang="en-US" dirty="0"/>
              <a:t>α)</a:t>
            </a:r>
            <a:endParaRPr lang="el-GR" dirty="0"/>
          </a:p>
          <a:p>
            <a:r>
              <a:rPr lang="en-US" dirty="0"/>
              <a:t>Contingency Theory</a:t>
            </a:r>
            <a:endParaRPr lang="el-GR" dirty="0"/>
          </a:p>
          <a:p>
            <a:r>
              <a:rPr lang="en-US" dirty="0"/>
              <a:t>Theory of Planned </a:t>
            </a:r>
            <a:r>
              <a:rPr lang="en-US" dirty="0" err="1"/>
              <a:t>Behaviour</a:t>
            </a:r>
            <a:r>
              <a:rPr lang="en-US" dirty="0"/>
              <a:t> (PB)</a:t>
            </a:r>
            <a:endParaRPr lang="el-GR" dirty="0"/>
          </a:p>
          <a:p>
            <a:endParaRPr lang="el-GR" dirty="0"/>
          </a:p>
        </p:txBody>
      </p:sp>
      <p:sp>
        <p:nvSpPr>
          <p:cNvPr id="4" name="Footer Placeholder 3">
            <a:extLst>
              <a:ext uri="{FF2B5EF4-FFF2-40B4-BE49-F238E27FC236}">
                <a16:creationId xmlns:a16="http://schemas.microsoft.com/office/drawing/2014/main" id="{F6EBA15C-DAD1-42D9-998D-9B34D876B91D}"/>
              </a:ext>
            </a:extLst>
          </p:cNvPr>
          <p:cNvSpPr>
            <a:spLocks noGrp="1"/>
          </p:cNvSpPr>
          <p:nvPr>
            <p:ph type="ftr" sz="quarter" idx="11"/>
          </p:nvPr>
        </p:nvSpPr>
        <p:spPr/>
        <p:txBody>
          <a:bodyPr/>
          <a:lstStyle/>
          <a:p>
            <a:pPr>
              <a:defRPr/>
            </a:pPr>
            <a:r>
              <a:rPr lang="el-GR" altLang="en-US"/>
              <a:t>Ενότητα </a:t>
            </a:r>
            <a:r>
              <a:rPr lang="en-US" altLang="en-US"/>
              <a:t>1</a:t>
            </a:r>
          </a:p>
        </p:txBody>
      </p:sp>
      <p:sp>
        <p:nvSpPr>
          <p:cNvPr id="5" name="Slide Number Placeholder 4">
            <a:extLst>
              <a:ext uri="{FF2B5EF4-FFF2-40B4-BE49-F238E27FC236}">
                <a16:creationId xmlns:a16="http://schemas.microsoft.com/office/drawing/2014/main" id="{D55F3684-E30C-49BB-A328-3FD50B2D232F}"/>
              </a:ext>
            </a:extLst>
          </p:cNvPr>
          <p:cNvSpPr>
            <a:spLocks noGrp="1"/>
          </p:cNvSpPr>
          <p:nvPr>
            <p:ph type="sldNum" sz="quarter" idx="12"/>
          </p:nvPr>
        </p:nvSpPr>
        <p:spPr/>
        <p:txBody>
          <a:bodyPr/>
          <a:lstStyle/>
          <a:p>
            <a:pPr>
              <a:defRPr/>
            </a:pPr>
            <a:fld id="{415E7A7F-8B21-4382-99E5-123984F96670}" type="slidenum">
              <a:rPr lang="en-US" altLang="en-US" smtClean="0"/>
              <a:pPr>
                <a:defRPr/>
              </a:pPr>
              <a:t>26</a:t>
            </a:fld>
            <a:endParaRPr lang="en-US" altLang="en-US"/>
          </a:p>
        </p:txBody>
      </p:sp>
    </p:spTree>
    <p:extLst>
      <p:ext uri="{BB962C8B-B14F-4D97-AF65-F5344CB8AC3E}">
        <p14:creationId xmlns:p14="http://schemas.microsoft.com/office/powerpoint/2010/main" val="1702126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7CB96CA6-CB02-43B0-B68B-8665E9BABB90}"/>
              </a:ext>
            </a:extLst>
          </p:cNvPr>
          <p:cNvGraphicFramePr>
            <a:graphicFrameLocks noGrp="1"/>
          </p:cNvGraphicFramePr>
          <p:nvPr>
            <p:ph idx="1"/>
            <p:extLst>
              <p:ext uri="{D42A27DB-BD31-4B8C-83A1-F6EECF244321}">
                <p14:modId xmlns:p14="http://schemas.microsoft.com/office/powerpoint/2010/main" val="2116950287"/>
              </p:ext>
            </p:extLst>
          </p:nvPr>
        </p:nvGraphicFramePr>
        <p:xfrm>
          <a:off x="828675" y="1714500"/>
          <a:ext cx="7486650" cy="3971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948A3-B41E-4A2D-957F-6DAC39B1D3AE}"/>
              </a:ext>
            </a:extLst>
          </p:cNvPr>
          <p:cNvSpPr>
            <a:spLocks noGrp="1"/>
          </p:cNvSpPr>
          <p:nvPr>
            <p:ph type="title"/>
          </p:nvPr>
        </p:nvSpPr>
        <p:spPr>
          <a:xfrm>
            <a:off x="865188" y="927100"/>
            <a:ext cx="7162800" cy="709613"/>
          </a:xfrm>
        </p:spPr>
        <p:txBody>
          <a:bodyPr>
            <a:normAutofit fontScale="90000"/>
          </a:bodyPr>
          <a:lstStyle/>
          <a:p>
            <a:pPr>
              <a:defRPr/>
            </a:pPr>
            <a:r>
              <a:rPr lang="en-US" sz="2400" dirty="0"/>
              <a:t>HEALLINK – </a:t>
            </a:r>
            <a:r>
              <a:rPr lang="el-GR" sz="2400" dirty="0"/>
              <a:t>Πρόσβαση σε Επιστημονικά Περιοδικά</a:t>
            </a:r>
            <a:endParaRPr lang="en-US" sz="2400" dirty="0"/>
          </a:p>
        </p:txBody>
      </p:sp>
      <p:sp>
        <p:nvSpPr>
          <p:cNvPr id="46083" name="Content Placeholder 2">
            <a:extLst>
              <a:ext uri="{FF2B5EF4-FFF2-40B4-BE49-F238E27FC236}">
                <a16:creationId xmlns:a16="http://schemas.microsoft.com/office/drawing/2014/main" id="{4EBCF657-2D48-4F6A-B9D3-D7E01D1B6D57}"/>
              </a:ext>
            </a:extLst>
          </p:cNvPr>
          <p:cNvSpPr>
            <a:spLocks noGrp="1"/>
          </p:cNvSpPr>
          <p:nvPr>
            <p:ph sz="quarter" idx="4294967295"/>
          </p:nvPr>
        </p:nvSpPr>
        <p:spPr>
          <a:xfrm>
            <a:off x="684213" y="2073275"/>
            <a:ext cx="7773987" cy="3673475"/>
          </a:xfrm>
        </p:spPr>
        <p:txBody>
          <a:bodyPr/>
          <a:lstStyle/>
          <a:p>
            <a:pPr marL="0" indent="0">
              <a:buFont typeface="Wingdings 3" panose="05040102010807070707" pitchFamily="18" charset="2"/>
              <a:buNone/>
            </a:pPr>
            <a:r>
              <a:rPr lang="en-US" altLang="el-GR">
                <a:solidFill>
                  <a:srgbClr val="002060"/>
                </a:solidFill>
              </a:rPr>
              <a:t>Follow at:</a:t>
            </a:r>
          </a:p>
          <a:p>
            <a:pPr marL="0" indent="0">
              <a:buFont typeface="Wingdings 3" panose="05040102010807070707" pitchFamily="18" charset="2"/>
              <a:buNone/>
            </a:pPr>
            <a:r>
              <a:rPr lang="en-GB" altLang="el-GR">
                <a:hlinkClick r:id="rId2"/>
              </a:rPr>
              <a:t>http://library2.uniwa.gr/</a:t>
            </a:r>
            <a:endParaRPr lang="en-US" altLang="el-GR">
              <a:solidFill>
                <a:srgbClr val="002060"/>
              </a:solidFill>
            </a:endParaRPr>
          </a:p>
          <a:p>
            <a:pPr marL="0" indent="0">
              <a:buFont typeface="Wingdings 3" panose="05040102010807070707" pitchFamily="18" charset="2"/>
              <a:buNone/>
            </a:pPr>
            <a:r>
              <a:rPr lang="en-US" altLang="el-GR">
                <a:solidFill>
                  <a:srgbClr val="002060"/>
                </a:solidFill>
                <a:hlinkClick r:id="rId3"/>
              </a:rPr>
              <a:t>http://www.heal-link.gr/</a:t>
            </a:r>
            <a:endParaRPr lang="en-US" altLang="el-GR">
              <a:solidFill>
                <a:srgbClr val="002060"/>
              </a:solidFill>
            </a:endParaRPr>
          </a:p>
          <a:p>
            <a:pPr marL="0" indent="0">
              <a:buFont typeface="Wingdings 3" panose="05040102010807070707" pitchFamily="18" charset="2"/>
              <a:buNone/>
            </a:pPr>
            <a:endParaRPr lang="en-US" altLang="el-GR">
              <a:solidFill>
                <a:srgbClr val="002060"/>
              </a:solidFill>
            </a:endParaRPr>
          </a:p>
          <a:p>
            <a:pPr marL="0" indent="0">
              <a:buFont typeface="Wingdings 3" panose="05040102010807070707" pitchFamily="18" charset="2"/>
              <a:buNone/>
            </a:pPr>
            <a:r>
              <a:rPr lang="en-US" altLang="el-GR">
                <a:solidFill>
                  <a:srgbClr val="002060"/>
                </a:solidFill>
              </a:rPr>
              <a:t>Make a VPN connection at home. Follow the instructions:</a:t>
            </a:r>
          </a:p>
          <a:p>
            <a:pPr marL="0" indent="0">
              <a:buFont typeface="Wingdings 3" panose="05040102010807070707" pitchFamily="18" charset="2"/>
              <a:buNone/>
            </a:pPr>
            <a:r>
              <a:rPr lang="en-US" altLang="el-GR">
                <a:solidFill>
                  <a:srgbClr val="002060"/>
                </a:solidFill>
                <a:hlinkClick r:id="rId4"/>
              </a:rPr>
              <a:t>https://wiki.noc.uniwa.gr/doku.php?id=vpn_service_openvpn</a:t>
            </a:r>
            <a:endParaRPr lang="en-US" altLang="el-GR">
              <a:solidFill>
                <a:srgbClr val="002060"/>
              </a:solidFill>
            </a:endParaRPr>
          </a:p>
          <a:p>
            <a:pPr marL="0" indent="0">
              <a:buFont typeface="Wingdings 3" panose="05040102010807070707" pitchFamily="18" charset="2"/>
              <a:buNone/>
            </a:pPr>
            <a:endParaRPr lang="en-US" altLang="el-GR">
              <a:solidFill>
                <a:srgbClr val="002060"/>
              </a:solidFill>
              <a:hlinkClick r:id="rId5"/>
            </a:endParaRPr>
          </a:p>
          <a:p>
            <a:pPr marL="0" indent="0">
              <a:buFont typeface="Wingdings 3" panose="05040102010807070707" pitchFamily="18" charset="2"/>
              <a:buNone/>
            </a:pPr>
            <a:endParaRPr lang="en-US" altLang="el-GR">
              <a:solidFill>
                <a:srgbClr val="002060"/>
              </a:solidFill>
            </a:endParaRPr>
          </a:p>
          <a:p>
            <a:pPr marL="0" indent="0">
              <a:buFont typeface="Wingdings 3" panose="05040102010807070707" pitchFamily="18" charset="2"/>
              <a:buNone/>
            </a:pPr>
            <a:endParaRPr lang="en-US" altLang="el-GR">
              <a:solidFill>
                <a:srgbClr val="002060"/>
              </a:solidFill>
            </a:endParaRPr>
          </a:p>
        </p:txBody>
      </p:sp>
      <p:sp>
        <p:nvSpPr>
          <p:cNvPr id="46084" name="Slide Number Placeholder 4">
            <a:extLst>
              <a:ext uri="{FF2B5EF4-FFF2-40B4-BE49-F238E27FC236}">
                <a16:creationId xmlns:a16="http://schemas.microsoft.com/office/drawing/2014/main" id="{AFBF9714-5E81-4778-8593-4C5CCCE6159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1033B1-122D-403E-9222-5B5FD982BAF4}" type="slidenum">
              <a:rPr lang="en-US" altLang="el-GR" smtClean="0">
                <a:solidFill>
                  <a:schemeClr val="bg1"/>
                </a:solidFill>
              </a:rPr>
              <a:pPr/>
              <a:t>28</a:t>
            </a:fld>
            <a:endParaRPr lang="en-US" altLang="el-GR">
              <a:solidFill>
                <a:schemeClr val="bg1"/>
              </a:solidFil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1">
            <a:extLst>
              <a:ext uri="{FF2B5EF4-FFF2-40B4-BE49-F238E27FC236}">
                <a16:creationId xmlns:a16="http://schemas.microsoft.com/office/drawing/2014/main" id="{76F6AC32-A7DF-4288-ADCA-85067032C1D0}"/>
              </a:ext>
            </a:extLst>
          </p:cNvPr>
          <p:cNvSpPr>
            <a:spLocks noGrp="1"/>
          </p:cNvSpPr>
          <p:nvPr>
            <p:ph type="title"/>
          </p:nvPr>
        </p:nvSpPr>
        <p:spPr>
          <a:xfrm>
            <a:off x="865188" y="927100"/>
            <a:ext cx="6345237" cy="709613"/>
          </a:xfrm>
        </p:spPr>
        <p:txBody>
          <a:bodyPr/>
          <a:lstStyle/>
          <a:p>
            <a:r>
              <a:rPr lang="el-GR" altLang="el-GR"/>
              <a:t>ΑΛΛΕΣ ΒΙΒΛΙΟΘΗΚΕΣ</a:t>
            </a:r>
            <a:endParaRPr lang="en-GB" altLang="el-GR"/>
          </a:p>
        </p:txBody>
      </p:sp>
      <p:sp>
        <p:nvSpPr>
          <p:cNvPr id="47107" name="Θέση περιεχομένου 2">
            <a:extLst>
              <a:ext uri="{FF2B5EF4-FFF2-40B4-BE49-F238E27FC236}">
                <a16:creationId xmlns:a16="http://schemas.microsoft.com/office/drawing/2014/main" id="{74E9808E-93E0-4FBF-B6E8-2562457253DC}"/>
              </a:ext>
            </a:extLst>
          </p:cNvPr>
          <p:cNvSpPr>
            <a:spLocks noGrp="1"/>
          </p:cNvSpPr>
          <p:nvPr>
            <p:ph idx="1"/>
          </p:nvPr>
        </p:nvSpPr>
        <p:spPr>
          <a:xfrm>
            <a:off x="828675" y="2492375"/>
            <a:ext cx="7486650" cy="2379663"/>
          </a:xfrm>
        </p:spPr>
        <p:txBody>
          <a:bodyPr/>
          <a:lstStyle/>
          <a:p>
            <a:r>
              <a:rPr lang="el-GR" altLang="el-GR" b="1"/>
              <a:t>ΟΠΑ (πρόσβαση σε </a:t>
            </a:r>
            <a:r>
              <a:rPr lang="en-US" altLang="el-GR" b="1"/>
              <a:t>EBSCO)</a:t>
            </a:r>
          </a:p>
          <a:p>
            <a:r>
              <a:rPr lang="el-GR" altLang="el-GR" b="1"/>
              <a:t>ΤΡΑΠΕΖΑ ΤΗΣ ΕΛΛΑΔΟΣ (πρόσβαση σε </a:t>
            </a:r>
            <a:r>
              <a:rPr lang="en-US" altLang="el-GR" b="1"/>
              <a:t>PROQUEST)</a:t>
            </a:r>
          </a:p>
          <a:p>
            <a:endParaRPr lang="en-GB" altLang="el-G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87DBC9B-4646-4D98-9430-D2DB5815D260}"/>
              </a:ext>
            </a:extLst>
          </p:cNvPr>
          <p:cNvSpPr>
            <a:spLocks noGrp="1"/>
          </p:cNvSpPr>
          <p:nvPr>
            <p:ph type="title"/>
          </p:nvPr>
        </p:nvSpPr>
        <p:spPr>
          <a:xfrm>
            <a:off x="865188" y="927100"/>
            <a:ext cx="6345237" cy="709613"/>
          </a:xfrm>
        </p:spPr>
        <p:txBody>
          <a:bodyPr/>
          <a:lstStyle/>
          <a:p>
            <a:r>
              <a:rPr lang="en-US" altLang="el-GR" b="1"/>
              <a:t>ΕΝΟΤΗΤΕΣ ΜΑΘΗΜΑΤΟΣ</a:t>
            </a:r>
            <a:br>
              <a:rPr lang="el-GR" altLang="el-GR"/>
            </a:br>
            <a:endParaRPr lang="el-GR" altLang="el-GR"/>
          </a:p>
        </p:txBody>
      </p:sp>
      <p:sp>
        <p:nvSpPr>
          <p:cNvPr id="31747" name="Content Placeholder 2">
            <a:extLst>
              <a:ext uri="{FF2B5EF4-FFF2-40B4-BE49-F238E27FC236}">
                <a16:creationId xmlns:a16="http://schemas.microsoft.com/office/drawing/2014/main" id="{B9289E06-F7B8-41C8-BC85-4BD47BC88FB7}"/>
              </a:ext>
            </a:extLst>
          </p:cNvPr>
          <p:cNvSpPr>
            <a:spLocks noGrp="1"/>
          </p:cNvSpPr>
          <p:nvPr>
            <p:ph idx="1"/>
          </p:nvPr>
        </p:nvSpPr>
        <p:spPr/>
        <p:txBody>
          <a:bodyPr/>
          <a:lstStyle/>
          <a:p>
            <a:r>
              <a:rPr lang="el-GR" altLang="el-GR" sz="2000" b="1" dirty="0"/>
              <a:t>1– </a:t>
            </a:r>
            <a:r>
              <a:rPr lang="en-US" altLang="el-GR" sz="2000" b="1" dirty="0"/>
              <a:t>Writing </a:t>
            </a:r>
            <a:r>
              <a:rPr lang="el-GR" altLang="el-GR" sz="2000" b="1" dirty="0"/>
              <a:t>&amp; </a:t>
            </a:r>
            <a:r>
              <a:rPr lang="en-US" altLang="el-GR" sz="2000" b="1" dirty="0"/>
              <a:t>presentation skills</a:t>
            </a:r>
            <a:r>
              <a:rPr lang="el-GR" altLang="el-GR" sz="2000" b="1" dirty="0"/>
              <a:t>: Συγγραφή εργασιών, ανάλυση επιστημονικών άρθρων και ερευνών</a:t>
            </a:r>
          </a:p>
          <a:p>
            <a:r>
              <a:rPr lang="el-GR" altLang="el-GR" sz="2000" b="1" dirty="0"/>
              <a:t>2– Παρουσίαση ομαδικής εργασίας από φοιτητές θεμάτων του ενδιαφέροντος τους (πάντα σχετικά με το μάθημα).</a:t>
            </a:r>
          </a:p>
          <a:p>
            <a:r>
              <a:rPr lang="el-GR" altLang="el-GR" sz="2000" b="1" dirty="0"/>
              <a:t>3– Βασικές Λογιστικές έννοιες και Παρουσίαση των Χρηματοοικονομικών Καταστάσεων με ΕΛΠ</a:t>
            </a:r>
          </a:p>
          <a:p>
            <a:r>
              <a:rPr lang="el-GR" altLang="el-GR" sz="2000" b="1" dirty="0"/>
              <a:t>4 – Ανάλυση και ερμηνεία Χρηματοοικονομικών Καταστάσεων – Αριθμοδείκτες</a:t>
            </a:r>
          </a:p>
          <a:p>
            <a:endParaRPr lang="el-GR" altLang="el-GR" dirty="0"/>
          </a:p>
        </p:txBody>
      </p:sp>
      <p:sp>
        <p:nvSpPr>
          <p:cNvPr id="31748" name="Footer Placeholder 3">
            <a:extLst>
              <a:ext uri="{FF2B5EF4-FFF2-40B4-BE49-F238E27FC236}">
                <a16:creationId xmlns:a16="http://schemas.microsoft.com/office/drawing/2014/main" id="{8B8B4E4A-6B4E-4299-B95E-4DCFC81E2950}"/>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31749" name="Slide Number Placeholder 4">
            <a:extLst>
              <a:ext uri="{FF2B5EF4-FFF2-40B4-BE49-F238E27FC236}">
                <a16:creationId xmlns:a16="http://schemas.microsoft.com/office/drawing/2014/main" id="{350EEA16-A652-4863-865E-1E5F43F0D520}"/>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92AEEC-2670-4E13-A68B-CE4E878B77AE}" type="slidenum">
              <a:rPr lang="en-US" altLang="en-US" smtClean="0">
                <a:solidFill>
                  <a:schemeClr val="bg1"/>
                </a:solidFill>
              </a:rPr>
              <a:pPr/>
              <a:t>3</a:t>
            </a:fld>
            <a:endParaRPr lang="en-US" altLang="en-US">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FB16-8A12-4C09-A07C-76DAD8479527}"/>
              </a:ext>
            </a:extLst>
          </p:cNvPr>
          <p:cNvSpPr>
            <a:spLocks noGrp="1"/>
          </p:cNvSpPr>
          <p:nvPr>
            <p:ph type="title"/>
          </p:nvPr>
        </p:nvSpPr>
        <p:spPr>
          <a:xfrm>
            <a:off x="866775" y="572794"/>
            <a:ext cx="7593013" cy="768350"/>
          </a:xfrm>
        </p:spPr>
        <p:txBody>
          <a:bodyPr/>
          <a:lstStyle/>
          <a:p>
            <a:pPr algn="ctr"/>
            <a:r>
              <a:rPr lang="el-GR" altLang="el-GR" dirty="0"/>
              <a:t>ΕΡΓΑΣΙΕΣ ΜΑΘΗΜΑΤΟΣ</a:t>
            </a:r>
            <a:endParaRPr lang="el-GR" dirty="0"/>
          </a:p>
        </p:txBody>
      </p:sp>
      <p:sp>
        <p:nvSpPr>
          <p:cNvPr id="3" name="Content Placeholder 2">
            <a:extLst>
              <a:ext uri="{FF2B5EF4-FFF2-40B4-BE49-F238E27FC236}">
                <a16:creationId xmlns:a16="http://schemas.microsoft.com/office/drawing/2014/main" id="{100D8185-F00B-456E-AFF4-B18B014C37DF}"/>
              </a:ext>
            </a:extLst>
          </p:cNvPr>
          <p:cNvSpPr>
            <a:spLocks noGrp="1"/>
          </p:cNvSpPr>
          <p:nvPr>
            <p:ph sz="half" idx="1"/>
          </p:nvPr>
        </p:nvSpPr>
        <p:spPr>
          <a:xfrm>
            <a:off x="866440" y="2476693"/>
            <a:ext cx="3636980" cy="3543110"/>
          </a:xfrm>
        </p:spPr>
        <p:txBody>
          <a:bodyPr/>
          <a:lstStyle/>
          <a:p>
            <a:endParaRPr lang="el-GR" dirty="0"/>
          </a:p>
        </p:txBody>
      </p:sp>
      <p:sp>
        <p:nvSpPr>
          <p:cNvPr id="5" name="Footer Placeholder 4">
            <a:extLst>
              <a:ext uri="{FF2B5EF4-FFF2-40B4-BE49-F238E27FC236}">
                <a16:creationId xmlns:a16="http://schemas.microsoft.com/office/drawing/2014/main" id="{BF322B99-ACF1-4E4C-A726-F7A0D73DDBDE}"/>
              </a:ext>
            </a:extLst>
          </p:cNvPr>
          <p:cNvSpPr>
            <a:spLocks noGrp="1"/>
          </p:cNvSpPr>
          <p:nvPr>
            <p:ph type="ftr" sz="quarter" idx="11"/>
          </p:nvPr>
        </p:nvSpPr>
        <p:spPr/>
        <p:txBody>
          <a:bodyPr/>
          <a:lstStyle/>
          <a:p>
            <a:pPr>
              <a:defRPr/>
            </a:pPr>
            <a:r>
              <a:rPr lang="el-GR" altLang="en-US"/>
              <a:t>Ενότητα 1</a:t>
            </a:r>
            <a:endParaRPr lang="en-US" altLang="en-US"/>
          </a:p>
        </p:txBody>
      </p:sp>
      <p:sp>
        <p:nvSpPr>
          <p:cNvPr id="6" name="Slide Number Placeholder 5">
            <a:extLst>
              <a:ext uri="{FF2B5EF4-FFF2-40B4-BE49-F238E27FC236}">
                <a16:creationId xmlns:a16="http://schemas.microsoft.com/office/drawing/2014/main" id="{46618EF3-5501-4B8E-9431-E7F67C40C056}"/>
              </a:ext>
            </a:extLst>
          </p:cNvPr>
          <p:cNvSpPr>
            <a:spLocks noGrp="1"/>
          </p:cNvSpPr>
          <p:nvPr>
            <p:ph type="sldNum" sz="quarter" idx="12"/>
          </p:nvPr>
        </p:nvSpPr>
        <p:spPr/>
        <p:txBody>
          <a:bodyPr/>
          <a:lstStyle/>
          <a:p>
            <a:pPr>
              <a:defRPr/>
            </a:pPr>
            <a:fld id="{72A39AE3-ACD2-45BB-A8C1-F2CC7283E92D}" type="slidenum">
              <a:rPr lang="en-US" altLang="en-US" smtClean="0"/>
              <a:pPr>
                <a:defRPr/>
              </a:pPr>
              <a:t>30</a:t>
            </a:fld>
            <a:endParaRPr lang="en-US" altLang="en-US"/>
          </a:p>
        </p:txBody>
      </p:sp>
      <p:sp>
        <p:nvSpPr>
          <p:cNvPr id="12" name="TextBox 11">
            <a:extLst>
              <a:ext uri="{FF2B5EF4-FFF2-40B4-BE49-F238E27FC236}">
                <a16:creationId xmlns:a16="http://schemas.microsoft.com/office/drawing/2014/main" id="{AB8C0D70-EAC2-4A66-B839-1020766C383F}"/>
              </a:ext>
            </a:extLst>
          </p:cNvPr>
          <p:cNvSpPr txBox="1"/>
          <p:nvPr/>
        </p:nvSpPr>
        <p:spPr>
          <a:xfrm>
            <a:off x="112380" y="1412776"/>
            <a:ext cx="4624761" cy="1063920"/>
          </a:xfrm>
          <a:prstGeom prst="rect">
            <a:avLst/>
          </a:prstGeom>
          <a:solidFill>
            <a:schemeClr val="accent4">
              <a:lumMod val="50000"/>
            </a:schemeClr>
          </a:solid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t" anchorCtr="0">
            <a:noAutofit/>
          </a:bodyPr>
          <a:lstStyle/>
          <a:p>
            <a:pPr lvl="0" algn="ctr" defTabSz="800100">
              <a:lnSpc>
                <a:spcPct val="90000"/>
              </a:lnSpc>
              <a:spcAft>
                <a:spcPct val="35000"/>
              </a:spcAft>
            </a:pPr>
            <a:r>
              <a:rPr lang="en-GB" sz="2400" b="1" dirty="0"/>
              <a:t>Writing a Report </a:t>
            </a:r>
            <a:endParaRPr lang="el-GR" sz="2400" b="1" dirty="0"/>
          </a:p>
          <a:p>
            <a:pPr lvl="0" defTabSz="800100">
              <a:lnSpc>
                <a:spcPct val="90000"/>
              </a:lnSpc>
              <a:spcAft>
                <a:spcPct val="35000"/>
              </a:spcAft>
            </a:pPr>
            <a:r>
              <a:rPr lang="en-US" sz="1600" b="1" kern="1200" dirty="0"/>
              <a:t>A detailed account of events containing data and facts. </a:t>
            </a:r>
            <a:r>
              <a:rPr lang="en-GB" sz="1600" b="1" kern="1200" dirty="0"/>
              <a:t>Longer than an essay.</a:t>
            </a:r>
          </a:p>
        </p:txBody>
      </p:sp>
      <p:grpSp>
        <p:nvGrpSpPr>
          <p:cNvPr id="8" name="Group 7">
            <a:extLst>
              <a:ext uri="{FF2B5EF4-FFF2-40B4-BE49-F238E27FC236}">
                <a16:creationId xmlns:a16="http://schemas.microsoft.com/office/drawing/2014/main" id="{46C0E8E1-EA1D-4CB2-8A95-609E668824E5}"/>
              </a:ext>
            </a:extLst>
          </p:cNvPr>
          <p:cNvGrpSpPr/>
          <p:nvPr/>
        </p:nvGrpSpPr>
        <p:grpSpPr>
          <a:xfrm>
            <a:off x="142961" y="2348881"/>
            <a:ext cx="4746907" cy="4509120"/>
            <a:chOff x="49" y="1719005"/>
            <a:chExt cx="4746907" cy="4224554"/>
          </a:xfrm>
          <a:solidFill>
            <a:schemeClr val="accent5">
              <a:lumMod val="60000"/>
              <a:lumOff val="40000"/>
            </a:schemeClr>
          </a:solidFill>
          <a:scene3d>
            <a:camera prst="orthographicFront"/>
            <a:lightRig rig="flat" dir="t"/>
          </a:scene3d>
        </p:grpSpPr>
        <p:sp>
          <p:nvSpPr>
            <p:cNvPr id="9" name="Rectangle 8">
              <a:extLst>
                <a:ext uri="{FF2B5EF4-FFF2-40B4-BE49-F238E27FC236}">
                  <a16:creationId xmlns:a16="http://schemas.microsoft.com/office/drawing/2014/main" id="{94052D8B-5461-4F5B-8071-1DE3C6B6B2B6}"/>
                </a:ext>
              </a:extLst>
            </p:cNvPr>
            <p:cNvSpPr/>
            <p:nvPr/>
          </p:nvSpPr>
          <p:spPr>
            <a:xfrm>
              <a:off x="49" y="1719005"/>
              <a:ext cx="4746907" cy="4224554"/>
            </a:xfrm>
            <a:prstGeom prst="rect">
              <a:avLst/>
            </a:prstGeom>
            <a:grpFill/>
            <a:sp3d extrusionH="12700" prstMaterial="plastic">
              <a:bevelT w="50800" h="50800"/>
            </a:sp3d>
          </p:spPr>
          <p:style>
            <a:lnRef idx="1">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2">
              <a:schemeClr val="accent4">
                <a:alpha val="90000"/>
                <a:tint val="40000"/>
                <a:hueOff val="0"/>
                <a:satOff val="0"/>
                <a:lumOff val="0"/>
                <a:alphaOff val="0"/>
              </a:schemeClr>
            </a:effectRef>
            <a:fontRef idx="minor">
              <a:schemeClr val="dk1">
                <a:hueOff val="0"/>
                <a:satOff val="0"/>
                <a:lumOff val="0"/>
                <a:alphaOff val="0"/>
              </a:schemeClr>
            </a:fontRef>
          </p:style>
        </p:sp>
        <p:sp>
          <p:nvSpPr>
            <p:cNvPr id="10" name="TextBox 9">
              <a:extLst>
                <a:ext uri="{FF2B5EF4-FFF2-40B4-BE49-F238E27FC236}">
                  <a16:creationId xmlns:a16="http://schemas.microsoft.com/office/drawing/2014/main" id="{09F98EEA-31C5-43E5-BE63-3043BE6484CC}"/>
                </a:ext>
              </a:extLst>
            </p:cNvPr>
            <p:cNvSpPr txBox="1"/>
            <p:nvPr/>
          </p:nvSpPr>
          <p:spPr>
            <a:xfrm>
              <a:off x="49" y="1719005"/>
              <a:ext cx="4746907" cy="4224554"/>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u="sng" kern="1200" dirty="0"/>
                <a:t>Typical layout</a:t>
              </a:r>
              <a:r>
                <a:rPr lang="en-GB" kern="1200" dirty="0"/>
                <a:t>:</a:t>
              </a:r>
              <a:endParaRPr lang="en-GB" sz="1400" kern="1200" dirty="0"/>
            </a:p>
            <a:p>
              <a:pPr marL="228600" lvl="1" indent="-228600" algn="l" defTabSz="889000">
                <a:lnSpc>
                  <a:spcPct val="90000"/>
                </a:lnSpc>
                <a:spcBef>
                  <a:spcPct val="0"/>
                </a:spcBef>
                <a:spcAft>
                  <a:spcPct val="15000"/>
                </a:spcAft>
                <a:buChar char="•"/>
              </a:pPr>
              <a:r>
                <a:rPr lang="en-GB" kern="1200" dirty="0"/>
                <a:t>Title</a:t>
              </a:r>
            </a:p>
            <a:p>
              <a:pPr marL="228600" lvl="1" indent="-228600" algn="l" defTabSz="889000">
                <a:lnSpc>
                  <a:spcPct val="90000"/>
                </a:lnSpc>
                <a:spcBef>
                  <a:spcPct val="0"/>
                </a:spcBef>
                <a:spcAft>
                  <a:spcPct val="15000"/>
                </a:spcAft>
                <a:buChar char="•"/>
              </a:pPr>
              <a:r>
                <a:rPr lang="en-GB" kern="1200" dirty="0"/>
                <a:t>Abstract/executive summary</a:t>
              </a:r>
            </a:p>
            <a:p>
              <a:pPr marL="228600" lvl="1" indent="-228600" algn="l" defTabSz="889000">
                <a:lnSpc>
                  <a:spcPct val="90000"/>
                </a:lnSpc>
                <a:spcBef>
                  <a:spcPct val="0"/>
                </a:spcBef>
                <a:spcAft>
                  <a:spcPct val="15000"/>
                </a:spcAft>
                <a:buChar char="•"/>
              </a:pPr>
              <a:r>
                <a:rPr lang="en-GB" kern="1200" dirty="0"/>
                <a:t>Table of contents</a:t>
              </a:r>
            </a:p>
            <a:p>
              <a:pPr marL="228600" lvl="1" indent="-228600" algn="l" defTabSz="889000">
                <a:lnSpc>
                  <a:spcPct val="90000"/>
                </a:lnSpc>
                <a:spcBef>
                  <a:spcPct val="0"/>
                </a:spcBef>
                <a:spcAft>
                  <a:spcPct val="15000"/>
                </a:spcAft>
                <a:buChar char="•"/>
              </a:pPr>
              <a:r>
                <a:rPr lang="en-GB" kern="1200" dirty="0"/>
                <a:t>Introduction</a:t>
              </a:r>
            </a:p>
            <a:p>
              <a:pPr marL="228600" lvl="1" indent="-228600" algn="l" defTabSz="889000">
                <a:lnSpc>
                  <a:spcPct val="90000"/>
                </a:lnSpc>
                <a:spcBef>
                  <a:spcPct val="0"/>
                </a:spcBef>
                <a:spcAft>
                  <a:spcPct val="15000"/>
                </a:spcAft>
                <a:buChar char="•"/>
              </a:pPr>
              <a:r>
                <a:rPr lang="en-GB" kern="1200" dirty="0"/>
                <a:t>Main Body</a:t>
              </a:r>
            </a:p>
            <a:p>
              <a:pPr marL="228600" lvl="1" indent="-228600" algn="l" defTabSz="889000">
                <a:lnSpc>
                  <a:spcPct val="90000"/>
                </a:lnSpc>
                <a:spcBef>
                  <a:spcPct val="0"/>
                </a:spcBef>
                <a:spcAft>
                  <a:spcPct val="15000"/>
                </a:spcAft>
                <a:buChar char="•"/>
              </a:pPr>
              <a:r>
                <a:rPr lang="en-GB" kern="1200" dirty="0"/>
                <a:t>Recommendations (if applicable)</a:t>
              </a:r>
            </a:p>
            <a:p>
              <a:pPr marL="228600" lvl="1" indent="-228600" algn="l" defTabSz="889000">
                <a:lnSpc>
                  <a:spcPct val="90000"/>
                </a:lnSpc>
                <a:spcBef>
                  <a:spcPct val="0"/>
                </a:spcBef>
                <a:spcAft>
                  <a:spcPct val="15000"/>
                </a:spcAft>
                <a:buChar char="•"/>
              </a:pPr>
              <a:r>
                <a:rPr lang="en-GB" kern="1200" dirty="0"/>
                <a:t>Conclusions</a:t>
              </a:r>
            </a:p>
            <a:p>
              <a:pPr marL="228600" lvl="1" indent="-228600" algn="l" defTabSz="889000">
                <a:lnSpc>
                  <a:spcPct val="90000"/>
                </a:lnSpc>
                <a:spcBef>
                  <a:spcPct val="0"/>
                </a:spcBef>
                <a:spcAft>
                  <a:spcPct val="15000"/>
                </a:spcAft>
                <a:buChar char="•"/>
              </a:pPr>
              <a:r>
                <a:rPr lang="en-GB" kern="1200" dirty="0"/>
                <a:t>List of references </a:t>
              </a:r>
            </a:p>
            <a:p>
              <a:pPr marL="228600" lvl="1" indent="-228600" algn="l" defTabSz="889000">
                <a:lnSpc>
                  <a:spcPct val="90000"/>
                </a:lnSpc>
                <a:spcBef>
                  <a:spcPct val="0"/>
                </a:spcBef>
                <a:spcAft>
                  <a:spcPct val="15000"/>
                </a:spcAft>
                <a:buChar char="•"/>
              </a:pPr>
              <a:r>
                <a:rPr lang="en-GB" kern="1200" dirty="0"/>
                <a:t>Appendices (if applicable)</a:t>
              </a:r>
              <a:endParaRPr lang="en-GB" sz="2000" kern="1200" dirty="0"/>
            </a:p>
          </p:txBody>
        </p:sp>
      </p:grpSp>
      <p:sp>
        <p:nvSpPr>
          <p:cNvPr id="16" name="TextBox 15">
            <a:extLst>
              <a:ext uri="{FF2B5EF4-FFF2-40B4-BE49-F238E27FC236}">
                <a16:creationId xmlns:a16="http://schemas.microsoft.com/office/drawing/2014/main" id="{40E754DD-0E25-4665-A3D0-64C5E0A89845}"/>
              </a:ext>
            </a:extLst>
          </p:cNvPr>
          <p:cNvSpPr txBox="1"/>
          <p:nvPr/>
        </p:nvSpPr>
        <p:spPr>
          <a:xfrm>
            <a:off x="4572000" y="2476694"/>
            <a:ext cx="4482835" cy="4381308"/>
          </a:xfrm>
          <a:prstGeom prst="rect">
            <a:avLst/>
          </a:prstGeom>
          <a:solidFill>
            <a:schemeClr val="accent5">
              <a:lumMod val="60000"/>
              <a:lumOff val="40000"/>
            </a:schemeClr>
          </a:solidFill>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u="sng" kern="1200" dirty="0"/>
              <a:t>Typical layout</a:t>
            </a:r>
            <a:r>
              <a:rPr lang="en-GB" kern="1200" dirty="0"/>
              <a:t>:</a:t>
            </a:r>
          </a:p>
          <a:p>
            <a:pPr marL="171450" lvl="1" indent="-171450" algn="l" defTabSz="800100">
              <a:lnSpc>
                <a:spcPct val="90000"/>
              </a:lnSpc>
              <a:spcBef>
                <a:spcPct val="0"/>
              </a:spcBef>
              <a:spcAft>
                <a:spcPct val="15000"/>
              </a:spcAft>
              <a:buChar char="•"/>
            </a:pPr>
            <a:r>
              <a:rPr lang="en-GB" kern="1200" dirty="0"/>
              <a:t>Title</a:t>
            </a:r>
          </a:p>
          <a:p>
            <a:pPr marL="171450" lvl="1" indent="-171450" algn="l" defTabSz="800100">
              <a:lnSpc>
                <a:spcPct val="90000"/>
              </a:lnSpc>
              <a:spcBef>
                <a:spcPct val="0"/>
              </a:spcBef>
              <a:spcAft>
                <a:spcPct val="15000"/>
              </a:spcAft>
              <a:buChar char="•"/>
            </a:pPr>
            <a:r>
              <a:rPr lang="en-GB" kern="1200" dirty="0"/>
              <a:t>Abstract</a:t>
            </a:r>
          </a:p>
          <a:p>
            <a:pPr marL="171450" lvl="1" indent="-171450" algn="l" defTabSz="800100">
              <a:lnSpc>
                <a:spcPct val="90000"/>
              </a:lnSpc>
              <a:spcBef>
                <a:spcPct val="0"/>
              </a:spcBef>
              <a:spcAft>
                <a:spcPct val="15000"/>
              </a:spcAft>
              <a:buChar char="•"/>
            </a:pPr>
            <a:r>
              <a:rPr lang="en-GB" kern="1200" dirty="0"/>
              <a:t>Contents</a:t>
            </a:r>
          </a:p>
          <a:p>
            <a:pPr marL="171450" lvl="1" indent="-171450" algn="l" defTabSz="800100">
              <a:lnSpc>
                <a:spcPct val="90000"/>
              </a:lnSpc>
              <a:spcBef>
                <a:spcPct val="0"/>
              </a:spcBef>
              <a:spcAft>
                <a:spcPct val="15000"/>
              </a:spcAft>
              <a:buChar char="•"/>
            </a:pPr>
            <a:r>
              <a:rPr lang="en-GB" i="1" kern="1200" dirty="0">
                <a:effectLst>
                  <a:outerShdw blurRad="38100" dist="38100" dir="2700000" algn="tl">
                    <a:srgbClr val="000000">
                      <a:alpha val="43137"/>
                    </a:srgbClr>
                  </a:outerShdw>
                </a:effectLst>
              </a:rPr>
              <a:t>Chapter 1</a:t>
            </a:r>
            <a:r>
              <a:rPr lang="en-GB" kern="1200" dirty="0"/>
              <a:t>: Introduction (research question, aim, objectives)</a:t>
            </a:r>
          </a:p>
          <a:p>
            <a:pPr marL="171450" lvl="1" indent="-171450" algn="l" defTabSz="800100">
              <a:lnSpc>
                <a:spcPct val="90000"/>
              </a:lnSpc>
              <a:spcBef>
                <a:spcPct val="0"/>
              </a:spcBef>
              <a:spcAft>
                <a:spcPct val="15000"/>
              </a:spcAft>
              <a:buChar char="•"/>
            </a:pPr>
            <a:r>
              <a:rPr lang="en-GB" i="1" kern="1200" dirty="0">
                <a:effectLst>
                  <a:outerShdw blurRad="38100" dist="38100" dir="2700000" algn="tl">
                    <a:srgbClr val="000000">
                      <a:alpha val="43137"/>
                    </a:srgbClr>
                  </a:outerShdw>
                </a:effectLst>
              </a:rPr>
              <a:t>Chapter 2</a:t>
            </a:r>
            <a:r>
              <a:rPr lang="en-GB" kern="1200" dirty="0"/>
              <a:t>: Literature Review</a:t>
            </a:r>
          </a:p>
          <a:p>
            <a:pPr marL="171450" lvl="1" indent="-171450" algn="l" defTabSz="800100">
              <a:lnSpc>
                <a:spcPct val="90000"/>
              </a:lnSpc>
              <a:spcBef>
                <a:spcPct val="0"/>
              </a:spcBef>
              <a:spcAft>
                <a:spcPct val="15000"/>
              </a:spcAft>
              <a:buChar char="•"/>
            </a:pPr>
            <a:r>
              <a:rPr lang="en-GB" i="1" kern="1200" dirty="0">
                <a:effectLst>
                  <a:outerShdw blurRad="38100" dist="38100" dir="2700000" algn="tl">
                    <a:srgbClr val="000000">
                      <a:alpha val="43137"/>
                    </a:srgbClr>
                  </a:outerShdw>
                </a:effectLst>
              </a:rPr>
              <a:t>Chapter 3</a:t>
            </a:r>
            <a:r>
              <a:rPr lang="en-GB" kern="1200" dirty="0"/>
              <a:t>: Theoretical foundation</a:t>
            </a:r>
          </a:p>
          <a:p>
            <a:pPr marL="171450" lvl="1" indent="-171450" algn="l" defTabSz="800100">
              <a:lnSpc>
                <a:spcPct val="90000"/>
              </a:lnSpc>
              <a:spcBef>
                <a:spcPct val="0"/>
              </a:spcBef>
              <a:spcAft>
                <a:spcPct val="15000"/>
              </a:spcAft>
              <a:buChar char="•"/>
            </a:pPr>
            <a:r>
              <a:rPr lang="en-GB" i="1" kern="1200" dirty="0">
                <a:effectLst>
                  <a:outerShdw blurRad="38100" dist="38100" dir="2700000" algn="tl">
                    <a:srgbClr val="000000">
                      <a:alpha val="43137"/>
                    </a:srgbClr>
                  </a:outerShdw>
                </a:effectLst>
              </a:rPr>
              <a:t>Chapter 4</a:t>
            </a:r>
            <a:r>
              <a:rPr lang="en-GB" kern="1200" dirty="0"/>
              <a:t>: Research Methodology</a:t>
            </a:r>
          </a:p>
          <a:p>
            <a:pPr marL="171450" lvl="1" indent="-171450" algn="l" defTabSz="800100">
              <a:lnSpc>
                <a:spcPct val="90000"/>
              </a:lnSpc>
              <a:spcBef>
                <a:spcPct val="0"/>
              </a:spcBef>
              <a:spcAft>
                <a:spcPct val="15000"/>
              </a:spcAft>
              <a:buChar char="•"/>
            </a:pPr>
            <a:r>
              <a:rPr lang="en-GB" i="1" kern="1200" dirty="0">
                <a:effectLst>
                  <a:outerShdw blurRad="38100" dist="38100" dir="2700000" algn="tl">
                    <a:srgbClr val="000000">
                      <a:alpha val="43137"/>
                    </a:srgbClr>
                  </a:outerShdw>
                </a:effectLst>
              </a:rPr>
              <a:t>Chapter 5</a:t>
            </a:r>
            <a:r>
              <a:rPr lang="en-GB" kern="1200" dirty="0"/>
              <a:t>: Data Analysis</a:t>
            </a:r>
          </a:p>
          <a:p>
            <a:pPr marL="171450" lvl="1" indent="-171450" algn="l" defTabSz="800100">
              <a:lnSpc>
                <a:spcPct val="90000"/>
              </a:lnSpc>
              <a:spcBef>
                <a:spcPct val="0"/>
              </a:spcBef>
              <a:spcAft>
                <a:spcPct val="15000"/>
              </a:spcAft>
              <a:buChar char="•"/>
            </a:pPr>
            <a:r>
              <a:rPr lang="en-GB" i="1" kern="1200" dirty="0">
                <a:effectLst>
                  <a:outerShdw blurRad="38100" dist="38100" dir="2700000" algn="tl">
                    <a:srgbClr val="000000">
                      <a:alpha val="43137"/>
                    </a:srgbClr>
                  </a:outerShdw>
                </a:effectLst>
              </a:rPr>
              <a:t>Chapter 6</a:t>
            </a:r>
            <a:r>
              <a:rPr lang="en-GB" kern="1200" dirty="0"/>
              <a:t>: Conclusions, Limitations, Future Research</a:t>
            </a:r>
          </a:p>
          <a:p>
            <a:pPr marL="171450" lvl="1" indent="-171450" algn="l" defTabSz="800100">
              <a:lnSpc>
                <a:spcPct val="90000"/>
              </a:lnSpc>
              <a:spcBef>
                <a:spcPct val="0"/>
              </a:spcBef>
              <a:spcAft>
                <a:spcPct val="15000"/>
              </a:spcAft>
              <a:buChar char="•"/>
            </a:pPr>
            <a:r>
              <a:rPr lang="en-GB" kern="1200" dirty="0"/>
              <a:t>Reference/ </a:t>
            </a:r>
            <a:r>
              <a:rPr lang="en-GB" kern="1200" dirty="0" err="1"/>
              <a:t>Bilbiography</a:t>
            </a:r>
            <a:endParaRPr lang="en-GB" kern="1200" dirty="0"/>
          </a:p>
          <a:p>
            <a:pPr marL="171450" lvl="1" indent="-171450" algn="l" defTabSz="800100">
              <a:lnSpc>
                <a:spcPct val="90000"/>
              </a:lnSpc>
              <a:spcBef>
                <a:spcPct val="0"/>
              </a:spcBef>
              <a:spcAft>
                <a:spcPct val="15000"/>
              </a:spcAft>
              <a:buChar char="•"/>
            </a:pPr>
            <a:r>
              <a:rPr lang="en-GB" kern="1200" dirty="0"/>
              <a:t>Appendices (if applicable)</a:t>
            </a:r>
          </a:p>
        </p:txBody>
      </p:sp>
      <p:sp>
        <p:nvSpPr>
          <p:cNvPr id="19" name="TextBox 18">
            <a:extLst>
              <a:ext uri="{FF2B5EF4-FFF2-40B4-BE49-F238E27FC236}">
                <a16:creationId xmlns:a16="http://schemas.microsoft.com/office/drawing/2014/main" id="{BDC2848D-43A6-4F80-B2BC-0B4ABE2E3AA5}"/>
              </a:ext>
            </a:extLst>
          </p:cNvPr>
          <p:cNvSpPr txBox="1"/>
          <p:nvPr/>
        </p:nvSpPr>
        <p:spPr>
          <a:xfrm>
            <a:off x="4711819" y="1412776"/>
            <a:ext cx="4368339" cy="1063917"/>
          </a:xfrm>
          <a:prstGeom prst="rect">
            <a:avLst/>
          </a:prstGeom>
          <a:solidFill>
            <a:schemeClr val="accent4">
              <a:lumMod val="50000"/>
            </a:schemeClr>
          </a:solid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t" anchorCtr="0">
            <a:noAutofit/>
          </a:bodyPr>
          <a:lstStyle/>
          <a:p>
            <a:pPr lvl="0" defTabSz="800100">
              <a:lnSpc>
                <a:spcPct val="90000"/>
              </a:lnSpc>
              <a:spcAft>
                <a:spcPct val="35000"/>
              </a:spcAft>
            </a:pPr>
            <a:r>
              <a:rPr lang="en-GB" sz="2400" b="1" dirty="0"/>
              <a:t>Writing </a:t>
            </a:r>
            <a:r>
              <a:rPr lang="en-US" sz="2400" b="1" dirty="0"/>
              <a:t>a</a:t>
            </a:r>
            <a:r>
              <a:rPr lang="el-GR" sz="2400" b="1" dirty="0"/>
              <a:t> </a:t>
            </a:r>
            <a:r>
              <a:rPr lang="en-GB" sz="2400" b="1" dirty="0"/>
              <a:t>Thesis </a:t>
            </a:r>
            <a:endParaRPr lang="el-GR" sz="2400" b="1" dirty="0"/>
          </a:p>
          <a:p>
            <a:pPr lvl="0" defTabSz="800100">
              <a:lnSpc>
                <a:spcPct val="90000"/>
              </a:lnSpc>
              <a:spcAft>
                <a:spcPct val="35000"/>
              </a:spcAft>
            </a:pPr>
            <a:r>
              <a:rPr lang="en-GB" sz="1600" b="1" dirty="0"/>
              <a:t>Complete academic/scientific work </a:t>
            </a:r>
          </a:p>
          <a:p>
            <a:pPr lvl="0" defTabSz="800100">
              <a:lnSpc>
                <a:spcPct val="90000"/>
              </a:lnSpc>
              <a:spcAft>
                <a:spcPct val="35000"/>
              </a:spcAft>
            </a:pPr>
            <a:r>
              <a:rPr lang="en-US" sz="1600" b="1" dirty="0"/>
              <a:t>Usually longer than reports</a:t>
            </a:r>
            <a:endParaRPr lang="en-GB" sz="1600" b="1" dirty="0"/>
          </a:p>
        </p:txBody>
      </p:sp>
    </p:spTree>
    <p:extLst>
      <p:ext uri="{BB962C8B-B14F-4D97-AF65-F5344CB8AC3E}">
        <p14:creationId xmlns:p14="http://schemas.microsoft.com/office/powerpoint/2010/main" val="614318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0CB5F8-E3A3-43D0-88DA-1851763CE248}"/>
              </a:ext>
            </a:extLst>
          </p:cNvPr>
          <p:cNvSpPr>
            <a:spLocks noGrp="1"/>
          </p:cNvSpPr>
          <p:nvPr>
            <p:ph type="title"/>
          </p:nvPr>
        </p:nvSpPr>
        <p:spPr>
          <a:xfrm>
            <a:off x="828675" y="836712"/>
            <a:ext cx="7485512" cy="1008112"/>
          </a:xfrm>
        </p:spPr>
        <p:txBody>
          <a:bodyPr anchor="t">
            <a:normAutofit/>
          </a:bodyPr>
          <a:lstStyle/>
          <a:p>
            <a:pPr algn="ctr">
              <a:defRPr/>
            </a:pPr>
            <a:r>
              <a:rPr lang="el-GR" altLang="el-GR" dirty="0"/>
              <a:t>ΕΡΓΑΣΙΕΣ ΜΑΘΗΜΑΤΟΣ</a:t>
            </a:r>
            <a:endParaRPr lang="en-GB" dirty="0"/>
          </a:p>
        </p:txBody>
      </p:sp>
      <p:graphicFrame>
        <p:nvGraphicFramePr>
          <p:cNvPr id="4" name="Θέση περιεχομένου 3">
            <a:extLst>
              <a:ext uri="{FF2B5EF4-FFF2-40B4-BE49-F238E27FC236}">
                <a16:creationId xmlns:a16="http://schemas.microsoft.com/office/drawing/2014/main" id="{608BA364-E4BA-4A01-81E6-0E69F10DFE51}"/>
              </a:ext>
            </a:extLst>
          </p:cNvPr>
          <p:cNvGraphicFramePr>
            <a:graphicFrameLocks noGrp="1"/>
          </p:cNvGraphicFramePr>
          <p:nvPr>
            <p:ph idx="1"/>
            <p:extLst>
              <p:ext uri="{D42A27DB-BD31-4B8C-83A1-F6EECF244321}">
                <p14:modId xmlns:p14="http://schemas.microsoft.com/office/powerpoint/2010/main" val="4028646635"/>
              </p:ext>
            </p:extLst>
          </p:nvPr>
        </p:nvGraphicFramePr>
        <p:xfrm>
          <a:off x="827537" y="1844824"/>
          <a:ext cx="748665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2">
            <a:extLst>
              <a:ext uri="{FF2B5EF4-FFF2-40B4-BE49-F238E27FC236}">
                <a16:creationId xmlns:a16="http://schemas.microsoft.com/office/drawing/2014/main" id="{7B35F84A-A422-44C0-97FD-42A5201BF23D}"/>
              </a:ext>
            </a:extLst>
          </p:cNvPr>
          <p:cNvSpPr>
            <a:spLocks noGrp="1"/>
          </p:cNvSpPr>
          <p:nvPr>
            <p:ph type="title"/>
          </p:nvPr>
        </p:nvSpPr>
        <p:spPr>
          <a:xfrm>
            <a:off x="827584" y="878680"/>
            <a:ext cx="6345237" cy="709613"/>
          </a:xfrm>
        </p:spPr>
        <p:txBody>
          <a:bodyPr>
            <a:normAutofit/>
          </a:bodyPr>
          <a:lstStyle/>
          <a:p>
            <a:pPr>
              <a:defRPr/>
            </a:pPr>
            <a:r>
              <a:rPr lang="en-US" dirty="0"/>
              <a:t>Citing References in Text</a:t>
            </a:r>
          </a:p>
        </p:txBody>
      </p:sp>
      <p:sp>
        <p:nvSpPr>
          <p:cNvPr id="67586" name="Content Placeholder 1">
            <a:extLst>
              <a:ext uri="{FF2B5EF4-FFF2-40B4-BE49-F238E27FC236}">
                <a16:creationId xmlns:a16="http://schemas.microsoft.com/office/drawing/2014/main" id="{465DBED7-88CA-4F7C-988D-2701481915B1}"/>
              </a:ext>
            </a:extLst>
          </p:cNvPr>
          <p:cNvSpPr>
            <a:spLocks noGrp="1"/>
          </p:cNvSpPr>
          <p:nvPr>
            <p:ph sz="quarter" idx="4294967295"/>
          </p:nvPr>
        </p:nvSpPr>
        <p:spPr>
          <a:xfrm>
            <a:off x="685800" y="2205038"/>
            <a:ext cx="7772400" cy="3419475"/>
          </a:xfrm>
        </p:spPr>
        <p:txBody>
          <a:bodyPr>
            <a:noAutofit/>
          </a:bodyPr>
          <a:lstStyle/>
          <a:p>
            <a:pPr>
              <a:buFontTx/>
              <a:buNone/>
              <a:defRPr/>
            </a:pPr>
            <a:r>
              <a:rPr lang="en-US" dirty="0">
                <a:solidFill>
                  <a:schemeClr val="tx2">
                    <a:lumMod val="75000"/>
                  </a:schemeClr>
                </a:solidFill>
              </a:rPr>
              <a:t>	When making reference to an author’s work in your text, their name is followed by the year of publication of their work.</a:t>
            </a:r>
          </a:p>
          <a:p>
            <a:pPr>
              <a:buFontTx/>
              <a:buNone/>
              <a:defRPr/>
            </a:pPr>
            <a:r>
              <a:rPr lang="en-US" dirty="0">
                <a:solidFill>
                  <a:schemeClr val="tx2">
                    <a:lumMod val="75000"/>
                  </a:schemeClr>
                </a:solidFill>
              </a:rPr>
              <a:t>	</a:t>
            </a:r>
            <a:r>
              <a:rPr lang="en-US" b="1" u="sng" dirty="0">
                <a:solidFill>
                  <a:schemeClr val="tx2">
                    <a:lumMod val="75000"/>
                  </a:schemeClr>
                </a:solidFill>
              </a:rPr>
              <a:t>Example 1</a:t>
            </a:r>
            <a:r>
              <a:rPr lang="en-US" b="1" dirty="0">
                <a:solidFill>
                  <a:schemeClr val="tx2">
                    <a:lumMod val="75000"/>
                  </a:schemeClr>
                </a:solidFill>
              </a:rPr>
              <a:t>:</a:t>
            </a:r>
          </a:p>
          <a:p>
            <a:pPr>
              <a:buFontTx/>
              <a:buNone/>
              <a:defRPr/>
            </a:pPr>
            <a:r>
              <a:rPr lang="en-US" dirty="0">
                <a:solidFill>
                  <a:schemeClr val="tx2">
                    <a:lumMod val="75000"/>
                  </a:schemeClr>
                </a:solidFill>
              </a:rPr>
              <a:t> 	One of the basic concepts which have arisen from accounting literature the last decades on accounting education is the need to move towards a conceptual form of learning (Arthur Andersen et al., 1989; Mathews, 2001).   </a:t>
            </a:r>
          </a:p>
          <a:p>
            <a:pPr>
              <a:buFontTx/>
              <a:buNone/>
              <a:defRPr/>
            </a:pPr>
            <a:r>
              <a:rPr lang="en-US" dirty="0">
                <a:solidFill>
                  <a:schemeClr val="tx2">
                    <a:lumMod val="75000"/>
                  </a:schemeClr>
                </a:solidFill>
              </a:rPr>
              <a:t> 	</a:t>
            </a:r>
            <a:r>
              <a:rPr lang="en-US" b="1" u="sng" dirty="0">
                <a:solidFill>
                  <a:schemeClr val="tx2">
                    <a:lumMod val="75000"/>
                  </a:schemeClr>
                </a:solidFill>
              </a:rPr>
              <a:t>Example 2</a:t>
            </a:r>
            <a:r>
              <a:rPr lang="en-US" b="1" dirty="0">
                <a:solidFill>
                  <a:schemeClr val="tx2">
                    <a:lumMod val="75000"/>
                  </a:schemeClr>
                </a:solidFill>
              </a:rPr>
              <a:t>:</a:t>
            </a:r>
          </a:p>
          <a:p>
            <a:pPr>
              <a:buFontTx/>
              <a:buNone/>
              <a:defRPr/>
            </a:pPr>
            <a:r>
              <a:rPr lang="en-US" dirty="0">
                <a:solidFill>
                  <a:schemeClr val="tx2">
                    <a:lumMod val="75000"/>
                  </a:schemeClr>
                </a:solidFill>
              </a:rPr>
              <a:t>	Hamel et al. (1993) and Yin’s (1994) guidelines have been followed for the development of the design and execution of a case study. </a:t>
            </a:r>
          </a:p>
          <a:p>
            <a:pPr>
              <a:buFontTx/>
              <a:buNone/>
              <a:defRPr/>
            </a:pPr>
            <a:endParaRPr lang="en-US" dirty="0">
              <a:solidFill>
                <a:schemeClr val="tx2">
                  <a:lumMod val="75000"/>
                </a:schemeClr>
              </a:solidFill>
            </a:endParaRPr>
          </a:p>
        </p:txBody>
      </p:sp>
      <p:sp>
        <p:nvSpPr>
          <p:cNvPr id="52228" name="Slide Number Placeholder 2">
            <a:extLst>
              <a:ext uri="{FF2B5EF4-FFF2-40B4-BE49-F238E27FC236}">
                <a16:creationId xmlns:a16="http://schemas.microsoft.com/office/drawing/2014/main" id="{752A0B72-D1B9-4B35-9819-5D3F46230B5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4DE0D3-7FAB-4041-A866-A42C587C64A2}" type="slidenum">
              <a:rPr lang="en-US" altLang="el-GR" smtClean="0">
                <a:solidFill>
                  <a:schemeClr val="bg1"/>
                </a:solidFill>
              </a:rPr>
              <a:pPr/>
              <a:t>32</a:t>
            </a:fld>
            <a:endParaRPr lang="en-US" altLang="el-GR">
              <a:solidFill>
                <a:schemeClr val="bg1"/>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a:extLst>
              <a:ext uri="{FF2B5EF4-FFF2-40B4-BE49-F238E27FC236}">
                <a16:creationId xmlns:a16="http://schemas.microsoft.com/office/drawing/2014/main" id="{8FA66AB4-0F15-42B3-B72E-24AA2FF263C5}"/>
              </a:ext>
            </a:extLst>
          </p:cNvPr>
          <p:cNvSpPr>
            <a:spLocks noGrp="1"/>
          </p:cNvSpPr>
          <p:nvPr>
            <p:ph type="title"/>
          </p:nvPr>
        </p:nvSpPr>
        <p:spPr>
          <a:xfrm>
            <a:off x="865188" y="927100"/>
            <a:ext cx="6345237" cy="709613"/>
          </a:xfrm>
        </p:spPr>
        <p:txBody>
          <a:bodyPr/>
          <a:lstStyle/>
          <a:p>
            <a:r>
              <a:rPr lang="en-US" altLang="el-GR" dirty="0"/>
              <a:t>Citing References in Text</a:t>
            </a:r>
          </a:p>
        </p:txBody>
      </p:sp>
      <p:sp>
        <p:nvSpPr>
          <p:cNvPr id="69634" name="Content Placeholder 1">
            <a:extLst>
              <a:ext uri="{FF2B5EF4-FFF2-40B4-BE49-F238E27FC236}">
                <a16:creationId xmlns:a16="http://schemas.microsoft.com/office/drawing/2014/main" id="{A1636AD9-62E5-49BE-888C-31C6CE1CF234}"/>
              </a:ext>
            </a:extLst>
          </p:cNvPr>
          <p:cNvSpPr>
            <a:spLocks noGrp="1"/>
          </p:cNvSpPr>
          <p:nvPr>
            <p:ph sz="quarter" idx="4294967295"/>
          </p:nvPr>
        </p:nvSpPr>
        <p:spPr>
          <a:xfrm>
            <a:off x="685800" y="1847850"/>
            <a:ext cx="7772400" cy="3568700"/>
          </a:xfrm>
        </p:spPr>
        <p:txBody>
          <a:bodyPr>
            <a:normAutofit lnSpcReduction="10000"/>
          </a:bodyPr>
          <a:lstStyle/>
          <a:p>
            <a:pPr>
              <a:spcBef>
                <a:spcPts val="0"/>
              </a:spcBef>
              <a:buFont typeface="Wingdings 3" panose="05040102010807070707" pitchFamily="18" charset="2"/>
              <a:buNone/>
              <a:defRPr/>
            </a:pPr>
            <a:endParaRPr lang="en-US" b="1" dirty="0">
              <a:solidFill>
                <a:schemeClr val="tx2">
                  <a:lumMod val="75000"/>
                </a:schemeClr>
              </a:solidFill>
            </a:endParaRPr>
          </a:p>
          <a:p>
            <a:pPr>
              <a:spcBef>
                <a:spcPts val="0"/>
              </a:spcBef>
              <a:buFont typeface="Wingdings 3" panose="05040102010807070707" pitchFamily="18" charset="2"/>
              <a:buNone/>
              <a:defRPr/>
            </a:pPr>
            <a:r>
              <a:rPr lang="en-US" b="1" dirty="0">
                <a:solidFill>
                  <a:schemeClr val="tx2">
                    <a:lumMod val="75000"/>
                  </a:schemeClr>
                </a:solidFill>
              </a:rPr>
              <a:t>	Where you are mentioning a particular part of the work, and making </a:t>
            </a:r>
            <a:r>
              <a:rPr lang="en-US" b="1" dirty="0">
                <a:solidFill>
                  <a:srgbClr val="FF0000"/>
                </a:solidFill>
              </a:rPr>
              <a:t>direct reference</a:t>
            </a:r>
            <a:r>
              <a:rPr lang="en-US" b="1" dirty="0">
                <a:solidFill>
                  <a:schemeClr val="tx2">
                    <a:lumMod val="75000"/>
                  </a:schemeClr>
                </a:solidFill>
              </a:rPr>
              <a:t> to this, a page reference should be included</a:t>
            </a:r>
            <a:r>
              <a:rPr lang="el-GR" b="1" dirty="0">
                <a:solidFill>
                  <a:schemeClr val="tx2">
                    <a:lumMod val="75000"/>
                  </a:schemeClr>
                </a:solidFill>
              </a:rPr>
              <a:t> </a:t>
            </a:r>
            <a:r>
              <a:rPr lang="en-US" b="1" dirty="0">
                <a:solidFill>
                  <a:schemeClr val="tx2">
                    <a:lumMod val="75000"/>
                  </a:schemeClr>
                </a:solidFill>
              </a:rPr>
              <a:t>+ quotation marks</a:t>
            </a:r>
            <a:r>
              <a:rPr lang="en-US" dirty="0">
                <a:solidFill>
                  <a:schemeClr val="tx2">
                    <a:lumMod val="75000"/>
                  </a:schemeClr>
                </a:solidFill>
              </a:rPr>
              <a:t>: </a:t>
            </a:r>
            <a:br>
              <a:rPr lang="en-US" dirty="0">
                <a:solidFill>
                  <a:schemeClr val="tx2">
                    <a:lumMod val="75000"/>
                  </a:schemeClr>
                </a:solidFill>
              </a:rPr>
            </a:br>
            <a:endParaRPr lang="en-US" dirty="0">
              <a:solidFill>
                <a:schemeClr val="tx2">
                  <a:lumMod val="75000"/>
                </a:schemeClr>
              </a:solidFill>
            </a:endParaRPr>
          </a:p>
          <a:p>
            <a:pPr>
              <a:spcBef>
                <a:spcPts val="0"/>
              </a:spcBef>
              <a:buFont typeface="Wingdings 3" panose="05040102010807070707" pitchFamily="18" charset="2"/>
              <a:buNone/>
              <a:defRPr/>
            </a:pPr>
            <a:r>
              <a:rPr lang="en-US" dirty="0">
                <a:solidFill>
                  <a:schemeClr val="tx2">
                    <a:lumMod val="75000"/>
                  </a:schemeClr>
                </a:solidFill>
              </a:rPr>
              <a:t>	</a:t>
            </a:r>
            <a:r>
              <a:rPr lang="en-US" u="sng" dirty="0">
                <a:solidFill>
                  <a:schemeClr val="tx2">
                    <a:lumMod val="75000"/>
                  </a:schemeClr>
                </a:solidFill>
              </a:rPr>
              <a:t>Example 3: </a:t>
            </a:r>
          </a:p>
          <a:p>
            <a:pPr>
              <a:spcBef>
                <a:spcPts val="0"/>
              </a:spcBef>
              <a:buFont typeface="Wingdings 3" panose="05040102010807070707" pitchFamily="18" charset="2"/>
              <a:buNone/>
              <a:defRPr/>
            </a:pPr>
            <a:r>
              <a:rPr lang="en-US" dirty="0">
                <a:solidFill>
                  <a:schemeClr val="tx2">
                    <a:lumMod val="75000"/>
                  </a:schemeClr>
                </a:solidFill>
              </a:rPr>
              <a:t>	Cormack (1994, pp.32-33) states that </a:t>
            </a:r>
            <a:r>
              <a:rPr lang="el-GR" dirty="0">
                <a:solidFill>
                  <a:schemeClr val="tx2">
                    <a:lumMod val="75000"/>
                  </a:schemeClr>
                </a:solidFill>
              </a:rPr>
              <a:t>«</a:t>
            </a:r>
            <a:r>
              <a:rPr lang="en-US" dirty="0">
                <a:solidFill>
                  <a:schemeClr val="tx2">
                    <a:lumMod val="75000"/>
                  </a:schemeClr>
                </a:solidFill>
              </a:rPr>
              <a:t>when writing for a professional readership, writers invariably make reference to already published works</a:t>
            </a:r>
            <a:r>
              <a:rPr lang="el-GR" dirty="0">
                <a:solidFill>
                  <a:schemeClr val="tx2">
                    <a:lumMod val="75000"/>
                  </a:schemeClr>
                </a:solidFill>
              </a:rPr>
              <a:t>»</a:t>
            </a:r>
            <a:r>
              <a:rPr lang="en-US" dirty="0">
                <a:solidFill>
                  <a:schemeClr val="tx2">
                    <a:lumMod val="75000"/>
                  </a:schemeClr>
                </a:solidFill>
              </a:rPr>
              <a:t>. </a:t>
            </a:r>
          </a:p>
          <a:p>
            <a:pPr>
              <a:spcBef>
                <a:spcPts val="0"/>
              </a:spcBef>
              <a:buFont typeface="Wingdings 3" panose="05040102010807070707" pitchFamily="18" charset="2"/>
              <a:buNone/>
              <a:defRPr/>
            </a:pPr>
            <a:r>
              <a:rPr lang="en-US" b="1" dirty="0">
                <a:solidFill>
                  <a:schemeClr val="tx2">
                    <a:lumMod val="75000"/>
                  </a:schemeClr>
                </a:solidFill>
              </a:rPr>
              <a:t>	</a:t>
            </a:r>
          </a:p>
          <a:p>
            <a:pPr>
              <a:spcBef>
                <a:spcPts val="0"/>
              </a:spcBef>
              <a:buFont typeface="Wingdings 3" panose="05040102010807070707" pitchFamily="18" charset="2"/>
              <a:buNone/>
              <a:defRPr/>
            </a:pPr>
            <a:r>
              <a:rPr lang="en-US" b="1" dirty="0">
                <a:solidFill>
                  <a:schemeClr val="tx2">
                    <a:lumMod val="75000"/>
                  </a:schemeClr>
                </a:solidFill>
              </a:rPr>
              <a:t>	</a:t>
            </a:r>
            <a:r>
              <a:rPr lang="en-US" b="1" dirty="0">
                <a:solidFill>
                  <a:srgbClr val="FF0000"/>
                </a:solidFill>
              </a:rPr>
              <a:t>Or Paraphrasing</a:t>
            </a:r>
            <a:r>
              <a:rPr lang="en-US" dirty="0">
                <a:solidFill>
                  <a:schemeClr val="tx2">
                    <a:lumMod val="75000"/>
                  </a:schemeClr>
                </a:solidFill>
              </a:rPr>
              <a:t>: </a:t>
            </a:r>
          </a:p>
          <a:p>
            <a:pPr>
              <a:spcBef>
                <a:spcPts val="0"/>
              </a:spcBef>
              <a:buFont typeface="Wingdings 3" panose="05040102010807070707" pitchFamily="18" charset="2"/>
              <a:buNone/>
              <a:defRPr/>
            </a:pPr>
            <a:endParaRPr lang="en-US" dirty="0">
              <a:solidFill>
                <a:schemeClr val="tx2">
                  <a:lumMod val="75000"/>
                </a:schemeClr>
              </a:solidFill>
            </a:endParaRPr>
          </a:p>
          <a:p>
            <a:pPr>
              <a:spcBef>
                <a:spcPts val="0"/>
              </a:spcBef>
              <a:buFont typeface="Wingdings 3" panose="05040102010807070707" pitchFamily="18" charset="2"/>
              <a:buNone/>
              <a:defRPr/>
            </a:pPr>
            <a:r>
              <a:rPr lang="en-US" dirty="0">
                <a:solidFill>
                  <a:schemeClr val="tx2">
                    <a:lumMod val="75000"/>
                  </a:schemeClr>
                </a:solidFill>
              </a:rPr>
              <a:t>	Cormack (1994) argues that when writers address to professionals should definitely… </a:t>
            </a:r>
          </a:p>
          <a:p>
            <a:pPr>
              <a:spcBef>
                <a:spcPts val="0"/>
              </a:spcBef>
              <a:buFont typeface="Wingdings 3" panose="05040102010807070707" pitchFamily="18" charset="2"/>
              <a:buNone/>
              <a:defRPr/>
            </a:pPr>
            <a:endParaRPr lang="en-US" dirty="0">
              <a:solidFill>
                <a:schemeClr val="tx2">
                  <a:lumMod val="75000"/>
                </a:schemeClr>
              </a:solidFill>
            </a:endParaRPr>
          </a:p>
        </p:txBody>
      </p:sp>
      <p:sp>
        <p:nvSpPr>
          <p:cNvPr id="53252" name="Slide Number Placeholder 2">
            <a:extLst>
              <a:ext uri="{FF2B5EF4-FFF2-40B4-BE49-F238E27FC236}">
                <a16:creationId xmlns:a16="http://schemas.microsoft.com/office/drawing/2014/main" id="{D4CAB579-12FA-4033-AB2C-52D48B92B73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4C3C29-40FC-4504-B78E-17226898EA22}" type="slidenum">
              <a:rPr lang="en-US" altLang="el-GR" smtClean="0">
                <a:solidFill>
                  <a:schemeClr val="bg1"/>
                </a:solidFill>
              </a:rPr>
              <a:pPr/>
              <a:t>33</a:t>
            </a:fld>
            <a:endParaRPr lang="en-US" altLang="el-GR">
              <a:solidFill>
                <a:schemeClr val="bg1"/>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2">
            <a:extLst>
              <a:ext uri="{FF2B5EF4-FFF2-40B4-BE49-F238E27FC236}">
                <a16:creationId xmlns:a16="http://schemas.microsoft.com/office/drawing/2014/main" id="{38E9B18C-9110-48ED-88C7-C50A47F7C519}"/>
              </a:ext>
            </a:extLst>
          </p:cNvPr>
          <p:cNvSpPr>
            <a:spLocks noGrp="1"/>
          </p:cNvSpPr>
          <p:nvPr>
            <p:ph type="title"/>
          </p:nvPr>
        </p:nvSpPr>
        <p:spPr>
          <a:xfrm>
            <a:off x="865188" y="927100"/>
            <a:ext cx="6345237" cy="709613"/>
          </a:xfrm>
        </p:spPr>
        <p:txBody>
          <a:bodyPr>
            <a:normAutofit fontScale="90000"/>
          </a:bodyPr>
          <a:lstStyle/>
          <a:p>
            <a:pPr>
              <a:defRPr/>
            </a:pPr>
            <a:r>
              <a:rPr lang="en-US" sz="2400" dirty="0"/>
              <a:t>References List or Bibliography (</a:t>
            </a:r>
            <a:r>
              <a:rPr lang="el-GR" sz="2400" dirty="0"/>
              <a:t>Βιβλιογραφία)</a:t>
            </a:r>
            <a:endParaRPr lang="en-US" sz="2400" dirty="0"/>
          </a:p>
        </p:txBody>
      </p:sp>
      <p:sp>
        <p:nvSpPr>
          <p:cNvPr id="78850" name="Content Placeholder 1">
            <a:extLst>
              <a:ext uri="{FF2B5EF4-FFF2-40B4-BE49-F238E27FC236}">
                <a16:creationId xmlns:a16="http://schemas.microsoft.com/office/drawing/2014/main" id="{43C4D6D2-0C5C-4F88-918B-16CD3BF527F8}"/>
              </a:ext>
            </a:extLst>
          </p:cNvPr>
          <p:cNvSpPr>
            <a:spLocks noGrp="1"/>
          </p:cNvSpPr>
          <p:nvPr>
            <p:ph sz="quarter" idx="4294967295"/>
          </p:nvPr>
        </p:nvSpPr>
        <p:spPr>
          <a:xfrm>
            <a:off x="828675" y="2204864"/>
            <a:ext cx="7485063" cy="3554586"/>
          </a:xfrm>
        </p:spPr>
        <p:txBody>
          <a:bodyPr>
            <a:noAutofit/>
          </a:bodyPr>
          <a:lstStyle/>
          <a:p>
            <a:pPr>
              <a:buFontTx/>
              <a:buNone/>
              <a:defRPr/>
            </a:pPr>
            <a:r>
              <a:rPr lang="en-US" u="sng" dirty="0">
                <a:solidFill>
                  <a:schemeClr val="tx2">
                    <a:lumMod val="75000"/>
                  </a:schemeClr>
                </a:solidFill>
              </a:rPr>
              <a:t>Books with one author:</a:t>
            </a:r>
            <a:endParaRPr lang="en-US" dirty="0">
              <a:solidFill>
                <a:schemeClr val="tx2">
                  <a:lumMod val="75000"/>
                </a:schemeClr>
              </a:solidFill>
            </a:endParaRPr>
          </a:p>
          <a:p>
            <a:pPr>
              <a:buFontTx/>
              <a:buNone/>
              <a:defRPr/>
            </a:pPr>
            <a:r>
              <a:rPr lang="en-US" dirty="0">
                <a:solidFill>
                  <a:schemeClr val="tx2">
                    <a:lumMod val="75000"/>
                  </a:schemeClr>
                </a:solidFill>
              </a:rPr>
              <a:t>Baron, D. P. (2008) </a:t>
            </a:r>
            <a:r>
              <a:rPr lang="en-US" i="1" dirty="0">
                <a:solidFill>
                  <a:schemeClr val="tx2">
                    <a:lumMod val="75000"/>
                  </a:schemeClr>
                </a:solidFill>
              </a:rPr>
              <a:t>Business and the </a:t>
            </a:r>
            <a:r>
              <a:rPr lang="en-US" i="1" dirty="0" err="1">
                <a:solidFill>
                  <a:schemeClr val="tx2">
                    <a:lumMod val="75000"/>
                  </a:schemeClr>
                </a:solidFill>
              </a:rPr>
              <a:t>organisation</a:t>
            </a:r>
            <a:r>
              <a:rPr lang="en-US" i="1" dirty="0">
                <a:solidFill>
                  <a:schemeClr val="tx2">
                    <a:lumMod val="75000"/>
                  </a:schemeClr>
                </a:solidFill>
              </a:rPr>
              <a:t>.</a:t>
            </a:r>
            <a:r>
              <a:rPr lang="en-US" dirty="0">
                <a:solidFill>
                  <a:schemeClr val="tx2">
                    <a:lumMod val="75000"/>
                  </a:schemeClr>
                </a:solidFill>
              </a:rPr>
              <a:t> Chester: Pearson. </a:t>
            </a:r>
          </a:p>
          <a:p>
            <a:pPr>
              <a:buFontTx/>
              <a:buNone/>
              <a:defRPr/>
            </a:pPr>
            <a:r>
              <a:rPr lang="en-US" u="sng" dirty="0">
                <a:solidFill>
                  <a:schemeClr val="tx2">
                    <a:lumMod val="75000"/>
                  </a:schemeClr>
                </a:solidFill>
              </a:rPr>
              <a:t>Books with two, three or four authors</a:t>
            </a:r>
            <a:r>
              <a:rPr lang="en-US" dirty="0">
                <a:solidFill>
                  <a:schemeClr val="tx2">
                    <a:lumMod val="75000"/>
                  </a:schemeClr>
                </a:solidFill>
              </a:rPr>
              <a:t>:</a:t>
            </a:r>
          </a:p>
          <a:p>
            <a:pPr>
              <a:buFontTx/>
              <a:buNone/>
              <a:defRPr/>
            </a:pPr>
            <a:r>
              <a:rPr lang="en-US" dirty="0">
                <a:solidFill>
                  <a:schemeClr val="tx2">
                    <a:lumMod val="75000"/>
                  </a:schemeClr>
                </a:solidFill>
              </a:rPr>
              <a:t>Barker, R. Kirk, J. and </a:t>
            </a:r>
            <a:r>
              <a:rPr lang="en-US" dirty="0" err="1">
                <a:solidFill>
                  <a:schemeClr val="tx2">
                    <a:lumMod val="75000"/>
                  </a:schemeClr>
                </a:solidFill>
              </a:rPr>
              <a:t>Munday</a:t>
            </a:r>
            <a:r>
              <a:rPr lang="en-US" dirty="0">
                <a:solidFill>
                  <a:schemeClr val="tx2">
                    <a:lumMod val="75000"/>
                  </a:schemeClr>
                </a:solidFill>
              </a:rPr>
              <a:t>, R.J. (1988) </a:t>
            </a:r>
            <a:r>
              <a:rPr lang="en-US" i="1" dirty="0">
                <a:solidFill>
                  <a:schemeClr val="tx2">
                    <a:lumMod val="75000"/>
                  </a:schemeClr>
                </a:solidFill>
              </a:rPr>
              <a:t>Narrative analysis.</a:t>
            </a:r>
            <a:r>
              <a:rPr lang="en-US" dirty="0">
                <a:solidFill>
                  <a:schemeClr val="tx2">
                    <a:lumMod val="75000"/>
                  </a:schemeClr>
                </a:solidFill>
              </a:rPr>
              <a:t> 3rd ed. Bloomington: Indiana University Press. </a:t>
            </a:r>
          </a:p>
          <a:p>
            <a:pPr>
              <a:buFontTx/>
              <a:buNone/>
              <a:defRPr/>
            </a:pPr>
            <a:r>
              <a:rPr lang="en-US" u="sng" dirty="0">
                <a:solidFill>
                  <a:schemeClr val="tx2">
                    <a:lumMod val="75000"/>
                  </a:schemeClr>
                </a:solidFill>
              </a:rPr>
              <a:t>Books with more than four authors</a:t>
            </a:r>
            <a:r>
              <a:rPr lang="en-US" dirty="0">
                <a:solidFill>
                  <a:schemeClr val="tx2">
                    <a:lumMod val="75000"/>
                  </a:schemeClr>
                </a:solidFill>
              </a:rPr>
              <a:t>:</a:t>
            </a:r>
          </a:p>
          <a:p>
            <a:pPr>
              <a:buFontTx/>
              <a:buNone/>
              <a:defRPr/>
            </a:pPr>
            <a:r>
              <a:rPr lang="en-US" dirty="0">
                <a:solidFill>
                  <a:schemeClr val="tx2">
                    <a:lumMod val="75000"/>
                  </a:schemeClr>
                </a:solidFill>
              </a:rPr>
              <a:t>Grace, B. et al. (1988) </a:t>
            </a:r>
            <a:r>
              <a:rPr lang="en-US" i="1" dirty="0">
                <a:solidFill>
                  <a:schemeClr val="tx2">
                    <a:lumMod val="75000"/>
                  </a:schemeClr>
                </a:solidFill>
              </a:rPr>
              <a:t>A history of the world.</a:t>
            </a:r>
            <a:r>
              <a:rPr lang="en-US" dirty="0">
                <a:solidFill>
                  <a:schemeClr val="tx2">
                    <a:lumMod val="75000"/>
                  </a:schemeClr>
                </a:solidFill>
              </a:rPr>
              <a:t> Princeton, NJ: Princeton University Press.</a:t>
            </a:r>
          </a:p>
        </p:txBody>
      </p:sp>
      <p:sp>
        <p:nvSpPr>
          <p:cNvPr id="54276" name="Slide Number Placeholder 2">
            <a:extLst>
              <a:ext uri="{FF2B5EF4-FFF2-40B4-BE49-F238E27FC236}">
                <a16:creationId xmlns:a16="http://schemas.microsoft.com/office/drawing/2014/main" id="{808CA355-6021-478B-9CAD-D634D07D802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217BFE-1C84-4157-AEDA-8F3504A546A8}" type="slidenum">
              <a:rPr lang="en-US" altLang="el-GR" smtClean="0">
                <a:solidFill>
                  <a:schemeClr val="bg1"/>
                </a:solidFill>
              </a:rPr>
              <a:pPr/>
              <a:t>34</a:t>
            </a:fld>
            <a:endParaRPr lang="en-US" altLang="el-GR">
              <a:solidFill>
                <a:schemeClr val="bg1"/>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a:extLst>
              <a:ext uri="{FF2B5EF4-FFF2-40B4-BE49-F238E27FC236}">
                <a16:creationId xmlns:a16="http://schemas.microsoft.com/office/drawing/2014/main" id="{33D00A9F-0D15-4E63-8A9A-5CDC16E54D5F}"/>
              </a:ext>
            </a:extLst>
          </p:cNvPr>
          <p:cNvSpPr>
            <a:spLocks noGrp="1"/>
          </p:cNvSpPr>
          <p:nvPr>
            <p:ph type="title"/>
          </p:nvPr>
        </p:nvSpPr>
        <p:spPr>
          <a:xfrm>
            <a:off x="865188" y="927100"/>
            <a:ext cx="6345237" cy="709613"/>
          </a:xfrm>
        </p:spPr>
        <p:txBody>
          <a:bodyPr/>
          <a:lstStyle/>
          <a:p>
            <a:r>
              <a:rPr lang="en-US" sz="2400" dirty="0"/>
              <a:t>References List or Bibliography (</a:t>
            </a:r>
            <a:r>
              <a:rPr lang="el-GR" sz="2400" dirty="0"/>
              <a:t>Βιβλιογραφία</a:t>
            </a:r>
            <a:endParaRPr lang="en-US" altLang="el-GR" sz="2400" dirty="0"/>
          </a:p>
        </p:txBody>
      </p:sp>
      <p:sp>
        <p:nvSpPr>
          <p:cNvPr id="79874" name="Content Placeholder 1">
            <a:extLst>
              <a:ext uri="{FF2B5EF4-FFF2-40B4-BE49-F238E27FC236}">
                <a16:creationId xmlns:a16="http://schemas.microsoft.com/office/drawing/2014/main" id="{C0B59964-F44E-4D9E-85B0-3AA7DB9E1E47}"/>
              </a:ext>
            </a:extLst>
          </p:cNvPr>
          <p:cNvSpPr>
            <a:spLocks noGrp="1"/>
          </p:cNvSpPr>
          <p:nvPr>
            <p:ph sz="quarter" idx="4294967295"/>
          </p:nvPr>
        </p:nvSpPr>
        <p:spPr>
          <a:xfrm>
            <a:off x="828675" y="2060575"/>
            <a:ext cx="7485063" cy="3563938"/>
          </a:xfrm>
        </p:spPr>
        <p:txBody>
          <a:bodyPr>
            <a:noAutofit/>
          </a:bodyPr>
          <a:lstStyle/>
          <a:p>
            <a:pPr indent="-38100">
              <a:spcBef>
                <a:spcPts val="0"/>
              </a:spcBef>
              <a:buFont typeface="Wingdings 3" panose="05040102010807070707" pitchFamily="18" charset="2"/>
              <a:buNone/>
              <a:defRPr/>
            </a:pPr>
            <a:r>
              <a:rPr lang="en-US" u="sng" dirty="0">
                <a:solidFill>
                  <a:schemeClr val="tx2">
                    <a:lumMod val="75000"/>
                  </a:schemeClr>
                </a:solidFill>
              </a:rPr>
              <a:t>Books which are edited:</a:t>
            </a:r>
            <a:endParaRPr lang="en-US" dirty="0">
              <a:solidFill>
                <a:schemeClr val="tx2">
                  <a:lumMod val="75000"/>
                </a:schemeClr>
              </a:solidFill>
            </a:endParaRPr>
          </a:p>
          <a:p>
            <a:pPr indent="-38100">
              <a:spcBef>
                <a:spcPts val="0"/>
              </a:spcBef>
              <a:buFont typeface="Wingdings 3" panose="05040102010807070707" pitchFamily="18" charset="2"/>
              <a:buNone/>
              <a:defRPr/>
            </a:pPr>
            <a:r>
              <a:rPr lang="en-US" dirty="0">
                <a:solidFill>
                  <a:schemeClr val="tx2">
                    <a:lumMod val="75000"/>
                  </a:schemeClr>
                </a:solidFill>
              </a:rPr>
              <a:t>Smith, J. (1975) A source of information. In: W. Jones, ed. 2000. </a:t>
            </a:r>
            <a:r>
              <a:rPr lang="en-US" i="1" dirty="0">
                <a:solidFill>
                  <a:schemeClr val="tx2">
                    <a:lumMod val="75000"/>
                  </a:schemeClr>
                </a:solidFill>
              </a:rPr>
              <a:t>One hundred and one ways to find information about health.</a:t>
            </a:r>
            <a:r>
              <a:rPr lang="en-US" dirty="0">
                <a:solidFill>
                  <a:schemeClr val="tx2">
                    <a:lumMod val="75000"/>
                  </a:schemeClr>
                </a:solidFill>
              </a:rPr>
              <a:t> Oxford: Oxford University Press. Ch. 2. </a:t>
            </a:r>
          </a:p>
          <a:p>
            <a:pPr indent="-38100">
              <a:spcBef>
                <a:spcPts val="0"/>
              </a:spcBef>
              <a:buFont typeface="Wingdings 3" panose="05040102010807070707" pitchFamily="18" charset="2"/>
              <a:buNone/>
              <a:defRPr/>
            </a:pPr>
            <a:r>
              <a:rPr lang="en-US" u="sng" dirty="0">
                <a:solidFill>
                  <a:schemeClr val="tx2">
                    <a:lumMod val="75000"/>
                  </a:schemeClr>
                </a:solidFill>
              </a:rPr>
              <a:t>E-books</a:t>
            </a:r>
            <a:r>
              <a:rPr lang="en-US" dirty="0">
                <a:solidFill>
                  <a:schemeClr val="tx2">
                    <a:lumMod val="75000"/>
                  </a:schemeClr>
                </a:solidFill>
              </a:rPr>
              <a:t>:</a:t>
            </a:r>
          </a:p>
          <a:p>
            <a:pPr indent="-38100">
              <a:spcBef>
                <a:spcPts val="0"/>
              </a:spcBef>
              <a:buFont typeface="Wingdings 3" panose="05040102010807070707" pitchFamily="18" charset="2"/>
              <a:buNone/>
              <a:defRPr/>
            </a:pPr>
            <a:r>
              <a:rPr lang="en-US" dirty="0">
                <a:solidFill>
                  <a:schemeClr val="tx2">
                    <a:lumMod val="75000"/>
                  </a:schemeClr>
                </a:solidFill>
              </a:rPr>
              <a:t>Fishman, R. (2005) </a:t>
            </a:r>
            <a:r>
              <a:rPr lang="en-US" i="1" dirty="0">
                <a:solidFill>
                  <a:schemeClr val="tx2">
                    <a:lumMod val="75000"/>
                  </a:schemeClr>
                </a:solidFill>
              </a:rPr>
              <a:t>The rise and fall of suburbia.</a:t>
            </a:r>
            <a:r>
              <a:rPr lang="en-US" dirty="0">
                <a:solidFill>
                  <a:schemeClr val="tx2">
                    <a:lumMod val="75000"/>
                  </a:schemeClr>
                </a:solidFill>
              </a:rPr>
              <a:t> [e-book] Chester: Castle Press. Available through: Anglia Ruskin University Library &lt;http://libweb.anglia.ac.uk&gt; [Accessed 5 June 2005]. </a:t>
            </a:r>
          </a:p>
          <a:p>
            <a:pPr indent="-38100">
              <a:spcBef>
                <a:spcPts val="0"/>
              </a:spcBef>
              <a:buFont typeface="Wingdings 3" panose="05040102010807070707" pitchFamily="18" charset="2"/>
              <a:buNone/>
              <a:defRPr/>
            </a:pPr>
            <a:r>
              <a:rPr lang="en-US" u="sng" dirty="0">
                <a:solidFill>
                  <a:schemeClr val="tx2">
                    <a:lumMod val="75000"/>
                  </a:schemeClr>
                </a:solidFill>
              </a:rPr>
              <a:t>Papers in Journals</a:t>
            </a:r>
            <a:r>
              <a:rPr lang="en-US" dirty="0">
                <a:solidFill>
                  <a:schemeClr val="tx2">
                    <a:lumMod val="75000"/>
                  </a:schemeClr>
                </a:solidFill>
              </a:rPr>
              <a:t>:</a:t>
            </a:r>
          </a:p>
          <a:p>
            <a:pPr indent="-38100">
              <a:spcBef>
                <a:spcPts val="0"/>
              </a:spcBef>
              <a:buFont typeface="Wingdings 3" panose="05040102010807070707" pitchFamily="18" charset="2"/>
              <a:buNone/>
              <a:defRPr/>
            </a:pPr>
            <a:r>
              <a:rPr lang="en-US" dirty="0">
                <a:solidFill>
                  <a:schemeClr val="tx2">
                    <a:lumMod val="75000"/>
                  </a:schemeClr>
                </a:solidFill>
              </a:rPr>
              <a:t>Adler, R., Whiting, R. and Wynn-Williams, K. (2004) Student-led and teacher-led case presentations: empirical evidence about learning styles in an accounting course, </a:t>
            </a:r>
            <a:r>
              <a:rPr lang="en-US" i="1" dirty="0">
                <a:solidFill>
                  <a:schemeClr val="tx2">
                    <a:lumMod val="75000"/>
                  </a:schemeClr>
                </a:solidFill>
              </a:rPr>
              <a:t>Accounting Education,</a:t>
            </a:r>
            <a:r>
              <a:rPr lang="en-US" dirty="0">
                <a:solidFill>
                  <a:schemeClr val="tx2">
                    <a:lumMod val="75000"/>
                  </a:schemeClr>
                </a:solidFill>
              </a:rPr>
              <a:t> </a:t>
            </a:r>
            <a:r>
              <a:rPr lang="en-US" b="1" dirty="0">
                <a:solidFill>
                  <a:schemeClr val="tx2">
                    <a:lumMod val="75000"/>
                  </a:schemeClr>
                </a:solidFill>
              </a:rPr>
              <a:t>13</a:t>
            </a:r>
            <a:r>
              <a:rPr lang="en-US" dirty="0">
                <a:solidFill>
                  <a:schemeClr val="tx2">
                    <a:lumMod val="75000"/>
                  </a:schemeClr>
                </a:solidFill>
              </a:rPr>
              <a:t> (2), 213-229</a:t>
            </a:r>
          </a:p>
          <a:p>
            <a:pPr>
              <a:spcBef>
                <a:spcPts val="0"/>
              </a:spcBef>
              <a:buFont typeface="Wingdings 3" panose="05040102010807070707" pitchFamily="18" charset="2"/>
              <a:buNone/>
              <a:defRPr/>
            </a:pPr>
            <a:br>
              <a:rPr lang="en-US" dirty="0">
                <a:solidFill>
                  <a:schemeClr val="tx2">
                    <a:lumMod val="75000"/>
                  </a:schemeClr>
                </a:solidFill>
              </a:rPr>
            </a:br>
            <a:endParaRPr lang="en-US" dirty="0">
              <a:solidFill>
                <a:schemeClr val="tx2">
                  <a:lumMod val="75000"/>
                </a:schemeClr>
              </a:solidFill>
            </a:endParaRPr>
          </a:p>
        </p:txBody>
      </p:sp>
      <p:sp>
        <p:nvSpPr>
          <p:cNvPr id="55300" name="Slide Number Placeholder 2">
            <a:extLst>
              <a:ext uri="{FF2B5EF4-FFF2-40B4-BE49-F238E27FC236}">
                <a16:creationId xmlns:a16="http://schemas.microsoft.com/office/drawing/2014/main" id="{D0B8D118-8C2F-482B-A8EE-FD567ABD050C}"/>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0978C2-013A-4069-9E05-C0BC3DA8D9F6}" type="slidenum">
              <a:rPr lang="en-US" altLang="el-GR" smtClean="0">
                <a:solidFill>
                  <a:schemeClr val="bg1"/>
                </a:solidFill>
              </a:rPr>
              <a:pPr/>
              <a:t>35</a:t>
            </a:fld>
            <a:endParaRPr lang="en-US" altLang="el-GR">
              <a:solidFill>
                <a:schemeClr val="bg1"/>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AFEE2BC6-5109-47B8-84B3-266689BE2A45}"/>
              </a:ext>
            </a:extLst>
          </p:cNvPr>
          <p:cNvSpPr>
            <a:spLocks noGrp="1"/>
          </p:cNvSpPr>
          <p:nvPr>
            <p:ph type="title"/>
          </p:nvPr>
        </p:nvSpPr>
        <p:spPr>
          <a:xfrm>
            <a:off x="865188" y="927100"/>
            <a:ext cx="6345237" cy="709613"/>
          </a:xfrm>
        </p:spPr>
        <p:txBody>
          <a:bodyPr/>
          <a:lstStyle/>
          <a:p>
            <a:pPr algn="ctr"/>
            <a:r>
              <a:rPr lang="el-GR" altLang="el-GR" dirty="0"/>
              <a:t>ΕΡΓΑΣΙΕΣ ΜΑΘΗΜΑΤΟΣ</a:t>
            </a:r>
          </a:p>
        </p:txBody>
      </p:sp>
      <p:sp>
        <p:nvSpPr>
          <p:cNvPr id="56323" name="Content Placeholder 2">
            <a:extLst>
              <a:ext uri="{FF2B5EF4-FFF2-40B4-BE49-F238E27FC236}">
                <a16:creationId xmlns:a16="http://schemas.microsoft.com/office/drawing/2014/main" id="{05B1593D-CBBF-4DF9-89E7-9F9C7C721782}"/>
              </a:ext>
            </a:extLst>
          </p:cNvPr>
          <p:cNvSpPr>
            <a:spLocks noGrp="1"/>
          </p:cNvSpPr>
          <p:nvPr>
            <p:ph idx="1"/>
          </p:nvPr>
        </p:nvSpPr>
        <p:spPr>
          <a:xfrm>
            <a:off x="863600" y="1989138"/>
            <a:ext cx="7596188" cy="4030662"/>
          </a:xfrm>
        </p:spPr>
        <p:txBody>
          <a:bodyPr/>
          <a:lstStyle/>
          <a:p>
            <a:endParaRPr lang="el-GR" altLang="el-GR" b="1" dirty="0"/>
          </a:p>
          <a:p>
            <a:endParaRPr lang="el-GR" altLang="el-GR" b="1" dirty="0"/>
          </a:p>
          <a:p>
            <a:endParaRPr lang="el-GR" altLang="el-GR" b="1" dirty="0"/>
          </a:p>
          <a:p>
            <a:r>
              <a:rPr lang="el-GR" altLang="el-GR" sz="3200" b="1" dirty="0"/>
              <a:t>ΕΡΩΤΗΣΕΙΣ - ΑΠΟΡΙΕΣ</a:t>
            </a:r>
          </a:p>
        </p:txBody>
      </p:sp>
      <p:sp>
        <p:nvSpPr>
          <p:cNvPr id="56324" name="Footer Placeholder 3">
            <a:extLst>
              <a:ext uri="{FF2B5EF4-FFF2-40B4-BE49-F238E27FC236}">
                <a16:creationId xmlns:a16="http://schemas.microsoft.com/office/drawing/2014/main" id="{B0B60405-74E1-4102-99B7-C63786AF673B}"/>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56325" name="Slide Number Placeholder 4">
            <a:extLst>
              <a:ext uri="{FF2B5EF4-FFF2-40B4-BE49-F238E27FC236}">
                <a16:creationId xmlns:a16="http://schemas.microsoft.com/office/drawing/2014/main" id="{B6A31B67-B299-4338-BF3A-985EF6AC291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EDFD4D-6C3B-4ABE-B3CB-74B3487B3F4E}" type="slidenum">
              <a:rPr lang="en-US" altLang="en-US" smtClean="0">
                <a:solidFill>
                  <a:schemeClr val="bg1"/>
                </a:solidFill>
              </a:rPr>
              <a:pPr/>
              <a:t>36</a:t>
            </a:fld>
            <a:endParaRPr lang="en-US" altLang="en-US">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2A1BE489-F362-4D6C-B648-2C5B960AAA31}"/>
              </a:ext>
            </a:extLst>
          </p:cNvPr>
          <p:cNvSpPr>
            <a:spLocks noGrp="1"/>
          </p:cNvSpPr>
          <p:nvPr>
            <p:ph type="title"/>
          </p:nvPr>
        </p:nvSpPr>
        <p:spPr>
          <a:xfrm>
            <a:off x="865188" y="927100"/>
            <a:ext cx="6345237" cy="709613"/>
          </a:xfrm>
        </p:spPr>
        <p:txBody>
          <a:bodyPr/>
          <a:lstStyle/>
          <a:p>
            <a:r>
              <a:rPr lang="el-GR" altLang="el-GR" b="1" dirty="0"/>
              <a:t>ΤΟ ΜΑΘΗΜΑ</a:t>
            </a:r>
            <a:br>
              <a:rPr lang="el-GR" altLang="el-GR" b="1" dirty="0"/>
            </a:br>
            <a:endParaRPr lang="el-GR" altLang="el-GR" dirty="0"/>
          </a:p>
        </p:txBody>
      </p:sp>
      <p:sp>
        <p:nvSpPr>
          <p:cNvPr id="57347" name="Content Placeholder 2">
            <a:extLst>
              <a:ext uri="{FF2B5EF4-FFF2-40B4-BE49-F238E27FC236}">
                <a16:creationId xmlns:a16="http://schemas.microsoft.com/office/drawing/2014/main" id="{2EF13E8C-758B-4315-BEBF-3D45667855CC}"/>
              </a:ext>
            </a:extLst>
          </p:cNvPr>
          <p:cNvSpPr>
            <a:spLocks noGrp="1"/>
          </p:cNvSpPr>
          <p:nvPr>
            <p:ph idx="1"/>
          </p:nvPr>
        </p:nvSpPr>
        <p:spPr/>
        <p:txBody>
          <a:bodyPr/>
          <a:lstStyle/>
          <a:p>
            <a:pPr marL="0" indent="0" algn="ctr">
              <a:buNone/>
            </a:pPr>
            <a:r>
              <a:rPr lang="el-GR" altLang="el-GR" sz="3600" b="1" dirty="0"/>
              <a:t>ΧΡΗΜΑΤΟΟΙΚΟΝΟΜΙΚΕΣ ΚΑΤΑΣΤΑΣΕΙΣ</a:t>
            </a:r>
          </a:p>
        </p:txBody>
      </p:sp>
      <p:sp>
        <p:nvSpPr>
          <p:cNvPr id="57348" name="Footer Placeholder 3">
            <a:extLst>
              <a:ext uri="{FF2B5EF4-FFF2-40B4-BE49-F238E27FC236}">
                <a16:creationId xmlns:a16="http://schemas.microsoft.com/office/drawing/2014/main" id="{8DAB074D-A28A-4889-A70A-2CE96ADB904E}"/>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57349" name="Slide Number Placeholder 4">
            <a:extLst>
              <a:ext uri="{FF2B5EF4-FFF2-40B4-BE49-F238E27FC236}">
                <a16:creationId xmlns:a16="http://schemas.microsoft.com/office/drawing/2014/main" id="{12E9AFBA-BA87-4AC4-9F14-FBD726A7598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7A8709-75D4-4D69-84BE-735D336F0089}" type="slidenum">
              <a:rPr lang="en-US" altLang="en-US" smtClean="0">
                <a:solidFill>
                  <a:schemeClr val="bg1"/>
                </a:solidFill>
              </a:rPr>
              <a:pPr/>
              <a:t>37</a:t>
            </a:fld>
            <a:endParaRPr lang="en-US" altLang="en-US">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50F519-D1A3-4C7A-8E41-360C24BE8642}"/>
              </a:ext>
            </a:extLst>
          </p:cNvPr>
          <p:cNvSpPr>
            <a:spLocks noGrp="1"/>
          </p:cNvSpPr>
          <p:nvPr>
            <p:ph type="title"/>
          </p:nvPr>
        </p:nvSpPr>
        <p:spPr>
          <a:xfrm>
            <a:off x="866775" y="927100"/>
            <a:ext cx="7593013" cy="709613"/>
          </a:xfrm>
        </p:spPr>
        <p:txBody>
          <a:bodyPr/>
          <a:lstStyle/>
          <a:p>
            <a:pPr eaLnBrk="1" hangingPunct="1"/>
            <a:r>
              <a:rPr lang="el-GR" altLang="en-US" sz="2800"/>
              <a:t>ΕΦΑΡΜΟΓΗ ΤΗΣ ΛΟΓΙΣΤΙΚΗΣ ΣΤΗΝ ΕΠΙΧΕΙΡΗΣΗ</a:t>
            </a:r>
            <a:r>
              <a:rPr lang="el-GR" altLang="en-US" sz="2800">
                <a:latin typeface="Arial" panose="020B0604020202020204" pitchFamily="34" charset="0"/>
              </a:rPr>
              <a:t>-</a:t>
            </a:r>
            <a:r>
              <a:rPr lang="el-GR" altLang="en-US" sz="2800"/>
              <a:t>ΟΝΤΟΤΗΤΑ</a:t>
            </a:r>
            <a:r>
              <a:rPr lang="el-GR" altLang="en-US" sz="2800">
                <a:latin typeface="Arial" panose="020B0604020202020204" pitchFamily="34" charset="0"/>
              </a:rPr>
              <a:t> (1)</a:t>
            </a:r>
            <a:endParaRPr lang="en-US" altLang="en-US" sz="2800">
              <a:latin typeface="Arial" panose="020B0604020202020204" pitchFamily="34" charset="0"/>
            </a:endParaRPr>
          </a:p>
        </p:txBody>
      </p:sp>
      <p:sp>
        <p:nvSpPr>
          <p:cNvPr id="58371" name="Rectangle 3">
            <a:extLst>
              <a:ext uri="{FF2B5EF4-FFF2-40B4-BE49-F238E27FC236}">
                <a16:creationId xmlns:a16="http://schemas.microsoft.com/office/drawing/2014/main" id="{49994426-208A-4BDE-A885-BCE49421F3B0}"/>
              </a:ext>
            </a:extLst>
          </p:cNvPr>
          <p:cNvSpPr>
            <a:spLocks noGrp="1"/>
          </p:cNvSpPr>
          <p:nvPr>
            <p:ph type="body" idx="1"/>
          </p:nvPr>
        </p:nvSpPr>
        <p:spPr/>
        <p:txBody>
          <a:bodyPr/>
          <a:lstStyle/>
          <a:p>
            <a:pPr eaLnBrk="1" hangingPunct="1"/>
            <a:r>
              <a:rPr lang="el-GR" altLang="en-US" sz="2400" b="1" dirty="0">
                <a:latin typeface="Arial" panose="020B0604020202020204" pitchFamily="34" charset="0"/>
              </a:rPr>
              <a:t>ΟΙΚΟΝΟΜΙΚΗ ΜΟΝΑΔΑ</a:t>
            </a:r>
          </a:p>
          <a:p>
            <a:pPr eaLnBrk="1" hangingPunct="1"/>
            <a:r>
              <a:rPr lang="el-GR" altLang="en-US" sz="2400" b="1" dirty="0">
                <a:latin typeface="Arial" panose="020B0604020202020204" pitchFamily="34" charset="0"/>
              </a:rPr>
              <a:t>ΕΠΙΧΕΙΡΗΣΗ</a:t>
            </a:r>
          </a:p>
          <a:p>
            <a:pPr eaLnBrk="1" hangingPunct="1"/>
            <a:r>
              <a:rPr lang="el-GR" altLang="en-US" sz="2400" b="1" dirty="0">
                <a:latin typeface="Arial" panose="020B0604020202020204" pitchFamily="34" charset="0"/>
              </a:rPr>
              <a:t>ΛΟΓΙΣΤΙΚΗ ΟΝΤΟΤΗΤΑ</a:t>
            </a:r>
          </a:p>
          <a:p>
            <a:pPr eaLnBrk="1" hangingPunct="1"/>
            <a:r>
              <a:rPr lang="el-GR" altLang="en-US" sz="2400" b="1" dirty="0">
                <a:latin typeface="Arial" panose="020B0604020202020204" pitchFamily="34" charset="0"/>
              </a:rPr>
              <a:t>ΑΛΥΣΙΔΑ ΑΞΙΑΣ (</a:t>
            </a:r>
            <a:r>
              <a:rPr lang="en-US" altLang="en-US" sz="2400" b="1" dirty="0">
                <a:latin typeface="Arial" panose="020B0604020202020204" pitchFamily="34" charset="0"/>
              </a:rPr>
              <a:t>Porter, 1985)</a:t>
            </a:r>
          </a:p>
          <a:p>
            <a:pPr eaLnBrk="1" hangingPunct="1"/>
            <a:r>
              <a:rPr lang="en-US" altLang="en-US" sz="2400" b="1" dirty="0">
                <a:latin typeface="Arial" panose="020B0604020202020204" pitchFamily="34" charset="0"/>
              </a:rPr>
              <a:t>A</a:t>
            </a:r>
            <a:r>
              <a:rPr lang="el-GR" altLang="en-US" sz="2400" b="1" dirty="0">
                <a:latin typeface="Arial" panose="020B0604020202020204" pitchFamily="34" charset="0"/>
              </a:rPr>
              <a:t>ΠΟΦΑΣΕΙΣ ΕΠΙΧΕΙΡΗΣΕΩΝ</a:t>
            </a:r>
          </a:p>
        </p:txBody>
      </p:sp>
      <p:sp>
        <p:nvSpPr>
          <p:cNvPr id="58372" name="Footer Placeholder 4">
            <a:extLst>
              <a:ext uri="{FF2B5EF4-FFF2-40B4-BE49-F238E27FC236}">
                <a16:creationId xmlns:a16="http://schemas.microsoft.com/office/drawing/2014/main" id="{4C0D13F0-2F9B-4EDF-B245-8B1064CFF46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58373" name="Slide Number Placeholder 5">
            <a:extLst>
              <a:ext uri="{FF2B5EF4-FFF2-40B4-BE49-F238E27FC236}">
                <a16:creationId xmlns:a16="http://schemas.microsoft.com/office/drawing/2014/main" id="{3E43CFD7-166D-4439-95FB-5B38E8649D2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C28F19-A233-403F-B2D5-69A439D13528}" type="slidenum">
              <a:rPr lang="en-US" altLang="en-US" smtClean="0">
                <a:solidFill>
                  <a:schemeClr val="bg1"/>
                </a:solidFill>
              </a:rPr>
              <a:pPr/>
              <a:t>38</a:t>
            </a:fld>
            <a:endParaRPr lang="en-US" altLang="en-US">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a:extLst>
              <a:ext uri="{FF2B5EF4-FFF2-40B4-BE49-F238E27FC236}">
                <a16:creationId xmlns:a16="http://schemas.microsoft.com/office/drawing/2014/main" id="{FDE967CE-417C-401C-B128-DAA2029846E8}"/>
              </a:ext>
            </a:extLst>
          </p:cNvPr>
          <p:cNvSpPr>
            <a:spLocks noGrp="1"/>
          </p:cNvSpPr>
          <p:nvPr>
            <p:ph type="title"/>
          </p:nvPr>
        </p:nvSpPr>
        <p:spPr>
          <a:xfrm>
            <a:off x="866775" y="927100"/>
            <a:ext cx="7593013" cy="709613"/>
          </a:xfrm>
        </p:spPr>
        <p:txBody>
          <a:bodyPr/>
          <a:lstStyle/>
          <a:p>
            <a:pPr eaLnBrk="1" hangingPunct="1"/>
            <a:r>
              <a:rPr lang="el-GR" altLang="en-US" sz="2800"/>
              <a:t>ΕΦΑΡΜΟΓΗ ΤΗΣ ΛΟΓΙΣΤΙΚΗΣ ΣΤΗΝ ΕΠΙΧΕΙΡΗΣΗ-ΟΝΤΟΤΗΤΑ (1)</a:t>
            </a:r>
            <a:endParaRPr lang="en-US" altLang="en-US" sz="2800"/>
          </a:p>
        </p:txBody>
      </p:sp>
      <p:sp>
        <p:nvSpPr>
          <p:cNvPr id="59395" name="Rectangle 5">
            <a:extLst>
              <a:ext uri="{FF2B5EF4-FFF2-40B4-BE49-F238E27FC236}">
                <a16:creationId xmlns:a16="http://schemas.microsoft.com/office/drawing/2014/main" id="{0F5D0962-1B1F-4BD0-8260-63A8F1DA6A35}"/>
              </a:ext>
            </a:extLst>
          </p:cNvPr>
          <p:cNvSpPr>
            <a:spLocks noGrp="1"/>
          </p:cNvSpPr>
          <p:nvPr>
            <p:ph type="body" idx="1"/>
          </p:nvPr>
        </p:nvSpPr>
        <p:spPr>
          <a:xfrm>
            <a:off x="773906" y="2400300"/>
            <a:ext cx="7596188" cy="3530600"/>
          </a:xfrm>
        </p:spPr>
        <p:txBody>
          <a:bodyPr/>
          <a:lstStyle/>
          <a:p>
            <a:pPr algn="just" eaLnBrk="1" hangingPunct="1"/>
            <a:r>
              <a:rPr lang="el-GR" altLang="en-US" b="1" dirty="0"/>
              <a:t>ΟΙΚΟΝΟΜΙΚΗ ΜΟΝΑΔΑ</a:t>
            </a:r>
            <a:r>
              <a:rPr lang="el-GR" altLang="en-US" dirty="0"/>
              <a:t> είναι κάθε </a:t>
            </a:r>
            <a:r>
              <a:rPr lang="el-GR" altLang="en-US" b="1" dirty="0"/>
              <a:t>οργανωμένος συνδυασμός των συντελεστών παραγωγής </a:t>
            </a:r>
            <a:r>
              <a:rPr lang="el-GR" altLang="en-US" dirty="0"/>
              <a:t>(φύση, εργασία και κεφάλαιο), ο οποίος επιδιώκει την παραγωγή η πώληση αγαθών η τη παροχή υπηρεσιών για τη κάλυψη ανθρωπίνων αναγκών.</a:t>
            </a:r>
          </a:p>
          <a:p>
            <a:pPr algn="just" eaLnBrk="1" hangingPunct="1"/>
            <a:r>
              <a:rPr lang="el-GR" altLang="en-US" b="1" dirty="0"/>
              <a:t>ΕΠΙΧΕΙΡΗΣΗ</a:t>
            </a:r>
            <a:r>
              <a:rPr lang="el-GR" altLang="en-US" dirty="0"/>
              <a:t> είναι μία </a:t>
            </a:r>
            <a:r>
              <a:rPr lang="el-GR" altLang="en-US" b="1" dirty="0"/>
              <a:t>αυτοτελής </a:t>
            </a:r>
            <a:r>
              <a:rPr lang="el-GR" altLang="en-US" dirty="0"/>
              <a:t>οικονομική μονάδα, η οποία διαθέτει δική της περιουσία (φύση, εργασία, κεφάλαιο) και εφαρμόζοντας την οικονομική αρχή παράγει ή πουλάει αγαθά και υπηρεσίες σ’ αυτούς που τα έχουν ανάγκη, με σκοπό την </a:t>
            </a:r>
            <a:r>
              <a:rPr lang="el-GR" altLang="en-US" b="1" dirty="0"/>
              <a:t>μεγιστοποίηση του κέρδους </a:t>
            </a:r>
            <a:r>
              <a:rPr lang="el-GR" altLang="en-US" dirty="0"/>
              <a:t>της, το οποίο θα περιέλθει τελικά στην ατομική περιουσία του </a:t>
            </a:r>
            <a:r>
              <a:rPr lang="el-GR" altLang="en-US" b="1" dirty="0"/>
              <a:t>φορέα</a:t>
            </a:r>
            <a:r>
              <a:rPr lang="el-GR" altLang="en-US" dirty="0"/>
              <a:t> της, που λέγεται </a:t>
            </a:r>
            <a:r>
              <a:rPr lang="el-GR" altLang="en-US" b="1" dirty="0"/>
              <a:t>επιχειρηματίας</a:t>
            </a:r>
            <a:r>
              <a:rPr lang="el-GR" altLang="en-US" dirty="0"/>
              <a:t>.</a:t>
            </a:r>
            <a:endParaRPr lang="en-US" altLang="en-US" dirty="0"/>
          </a:p>
          <a:p>
            <a:pPr eaLnBrk="1" hangingPunct="1"/>
            <a:endParaRPr lang="en-US" altLang="en-US" dirty="0"/>
          </a:p>
        </p:txBody>
      </p:sp>
      <p:sp>
        <p:nvSpPr>
          <p:cNvPr id="59396" name="Footer Placeholder 4">
            <a:extLst>
              <a:ext uri="{FF2B5EF4-FFF2-40B4-BE49-F238E27FC236}">
                <a16:creationId xmlns:a16="http://schemas.microsoft.com/office/drawing/2014/main" id="{82247241-AAC4-4315-B880-F1EB0E894D1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59397" name="Slide Number Placeholder 5">
            <a:extLst>
              <a:ext uri="{FF2B5EF4-FFF2-40B4-BE49-F238E27FC236}">
                <a16:creationId xmlns:a16="http://schemas.microsoft.com/office/drawing/2014/main" id="{29B3C80E-0B77-46F3-B607-28D2E8EF042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5939CC-45FA-45A7-AFE7-50CA397B2FC6}" type="slidenum">
              <a:rPr lang="en-US" altLang="en-US" smtClean="0">
                <a:solidFill>
                  <a:schemeClr val="bg1"/>
                </a:solidFill>
              </a:rPr>
              <a:pPr/>
              <a:t>39</a:t>
            </a:fld>
            <a:endParaRPr lang="en-US" altLang="en-US">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87C0513-48CA-4519-B9BE-62A0382A17DD}"/>
              </a:ext>
            </a:extLst>
          </p:cNvPr>
          <p:cNvSpPr>
            <a:spLocks noGrp="1"/>
          </p:cNvSpPr>
          <p:nvPr>
            <p:ph type="title"/>
          </p:nvPr>
        </p:nvSpPr>
        <p:spPr>
          <a:xfrm>
            <a:off x="865188" y="927100"/>
            <a:ext cx="6345237" cy="709613"/>
          </a:xfrm>
        </p:spPr>
        <p:txBody>
          <a:bodyPr/>
          <a:lstStyle/>
          <a:p>
            <a:pPr eaLnBrk="1" hangingPunct="1"/>
            <a:r>
              <a:rPr lang="el-GR" altLang="en-US"/>
              <a:t>ΠΕΡΙΕΧΟΜΕΝΟ ΜΑΘΗΜΑΤΟΣ</a:t>
            </a:r>
            <a:endParaRPr lang="en-US" altLang="en-US"/>
          </a:p>
        </p:txBody>
      </p:sp>
      <p:sp>
        <p:nvSpPr>
          <p:cNvPr id="31747" name="Rectangle 3">
            <a:extLst>
              <a:ext uri="{FF2B5EF4-FFF2-40B4-BE49-F238E27FC236}">
                <a16:creationId xmlns:a16="http://schemas.microsoft.com/office/drawing/2014/main" id="{6A8762A0-967B-4D19-8BA5-E8C7C916ED10}"/>
              </a:ext>
            </a:extLst>
          </p:cNvPr>
          <p:cNvSpPr>
            <a:spLocks noGrp="1" noChangeArrowheads="1"/>
          </p:cNvSpPr>
          <p:nvPr>
            <p:ph idx="1"/>
          </p:nvPr>
        </p:nvSpPr>
        <p:spPr/>
        <p:txBody>
          <a:bodyPr/>
          <a:lstStyle/>
          <a:p>
            <a:pPr eaLnBrk="1" hangingPunct="1">
              <a:lnSpc>
                <a:spcPct val="80000"/>
              </a:lnSpc>
              <a:defRPr/>
            </a:pPr>
            <a:endParaRPr lang="el-GR" altLang="en-US" b="1" dirty="0"/>
          </a:p>
          <a:p>
            <a:pPr eaLnBrk="1" hangingPunct="1">
              <a:lnSpc>
                <a:spcPct val="80000"/>
              </a:lnSpc>
              <a:defRPr/>
            </a:pPr>
            <a:r>
              <a:rPr lang="el-GR" altLang="en-US" b="1" dirty="0"/>
              <a:t>ΛΟΓΙΣΤΙΚΗ ΟΝΤΟΤΗΤΑ/ ΕΦΑΡΜΟΓΗ ΤΗΣ ΛΟΓΙΣΤΙΚΗΣ ΣΤΗΝ ΕΠΙΧΕΙΡΗΣΗ</a:t>
            </a:r>
          </a:p>
          <a:p>
            <a:pPr eaLnBrk="1" hangingPunct="1">
              <a:lnSpc>
                <a:spcPct val="80000"/>
              </a:lnSpc>
              <a:defRPr/>
            </a:pPr>
            <a:r>
              <a:rPr lang="el-GR" altLang="en-US" b="1" dirty="0"/>
              <a:t>ΧΡΗΜΑΤΟΟΙΚΟΝΟΜΙΚΕΣ ΚΑΤΑΣΤΑΣΕΙΣ</a:t>
            </a:r>
          </a:p>
          <a:p>
            <a:pPr eaLnBrk="1" hangingPunct="1">
              <a:lnSpc>
                <a:spcPct val="80000"/>
              </a:lnSpc>
              <a:defRPr/>
            </a:pPr>
            <a:r>
              <a:rPr lang="el-GR" altLang="en-US" sz="2000" b="1" dirty="0"/>
              <a:t>ΙΣΟΛΟΓΙΣΜΟΣ</a:t>
            </a:r>
            <a:r>
              <a:rPr lang="en-US" altLang="en-US" sz="2000" b="1" dirty="0"/>
              <a:t>(</a:t>
            </a:r>
            <a:r>
              <a:rPr lang="el-GR" altLang="en-US" sz="2000" b="1" dirty="0"/>
              <a:t>ΚΑΤΑΣΤΑΣΗ ΟΙΚΟΝΟΜΙΚΗΣ ΘΕΣΗΣ)</a:t>
            </a:r>
          </a:p>
          <a:p>
            <a:pPr eaLnBrk="1" hangingPunct="1">
              <a:lnSpc>
                <a:spcPct val="80000"/>
              </a:lnSpc>
              <a:defRPr/>
            </a:pPr>
            <a:r>
              <a:rPr lang="el-GR" altLang="en-US" sz="2000" b="1" dirty="0"/>
              <a:t>ΑΠΟΤΕΛΕΣΜΑΤΑ ΧΡΗΣΗΣ</a:t>
            </a:r>
            <a:r>
              <a:rPr lang="en-US" altLang="en-US" sz="2000" b="1" dirty="0"/>
              <a:t> </a:t>
            </a:r>
            <a:r>
              <a:rPr lang="el-GR" altLang="en-US" sz="2000" b="1" dirty="0"/>
              <a:t>(ΚΑΤΑΣΤΑΣΗ Α.Χ.)</a:t>
            </a:r>
          </a:p>
          <a:p>
            <a:pPr eaLnBrk="1" hangingPunct="1">
              <a:lnSpc>
                <a:spcPct val="80000"/>
              </a:lnSpc>
              <a:defRPr/>
            </a:pPr>
            <a:r>
              <a:rPr lang="el-GR" altLang="en-US" b="1" dirty="0"/>
              <a:t>ΠΡΟΣΑΡΤΗΜΑ</a:t>
            </a:r>
          </a:p>
          <a:p>
            <a:pPr eaLnBrk="1" hangingPunct="1">
              <a:lnSpc>
                <a:spcPct val="80000"/>
              </a:lnSpc>
              <a:defRPr/>
            </a:pPr>
            <a:r>
              <a:rPr lang="el-GR" altLang="en-US" b="1" dirty="0"/>
              <a:t>ΚΑΤΑΣΤΑΣΗ ΧΡΗΜΑΤΟΡΟΩΝ</a:t>
            </a:r>
          </a:p>
          <a:p>
            <a:pPr eaLnBrk="1" hangingPunct="1">
              <a:lnSpc>
                <a:spcPct val="80000"/>
              </a:lnSpc>
              <a:defRPr/>
            </a:pPr>
            <a:r>
              <a:rPr lang="el-GR" altLang="en-US" b="1" dirty="0"/>
              <a:t>ΚΑΤΑΣΤΑΣΗ ΜΕΤΑΒΟΛΩΝ ΚΑΘΑΡΗΣ ΘΕΣΗΣ</a:t>
            </a:r>
          </a:p>
          <a:p>
            <a:pPr eaLnBrk="1" hangingPunct="1">
              <a:lnSpc>
                <a:spcPct val="80000"/>
              </a:lnSpc>
              <a:defRPr/>
            </a:pPr>
            <a:r>
              <a:rPr lang="el-GR" altLang="en-US" b="1" dirty="0"/>
              <a:t>Ε.Γ.Λ.Σ., Ε.Λ.Π., Δ.Λ.Π., Δ.Π.Χ.Π.</a:t>
            </a:r>
          </a:p>
          <a:p>
            <a:pPr eaLnBrk="1" hangingPunct="1">
              <a:lnSpc>
                <a:spcPct val="80000"/>
              </a:lnSpc>
              <a:defRPr/>
            </a:pPr>
            <a:endParaRPr lang="el-GR" altLang="en-US" sz="1700" dirty="0"/>
          </a:p>
          <a:p>
            <a:pPr marL="0" indent="0" eaLnBrk="1" hangingPunct="1">
              <a:lnSpc>
                <a:spcPct val="80000"/>
              </a:lnSpc>
              <a:buFont typeface="Wingdings 3" panose="05040102010807070707" pitchFamily="18" charset="2"/>
              <a:buNone/>
              <a:defRPr/>
            </a:pPr>
            <a:endParaRPr lang="en-US" altLang="en-US" sz="1700" dirty="0"/>
          </a:p>
        </p:txBody>
      </p:sp>
      <p:sp>
        <p:nvSpPr>
          <p:cNvPr id="32772" name="Footer Placeholder 4">
            <a:extLst>
              <a:ext uri="{FF2B5EF4-FFF2-40B4-BE49-F238E27FC236}">
                <a16:creationId xmlns:a16="http://schemas.microsoft.com/office/drawing/2014/main" id="{89918900-EE0B-4333-A678-8ACEC173487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32773" name="Slide Number Placeholder 5">
            <a:extLst>
              <a:ext uri="{FF2B5EF4-FFF2-40B4-BE49-F238E27FC236}">
                <a16:creationId xmlns:a16="http://schemas.microsoft.com/office/drawing/2014/main" id="{56417C2C-6790-4D3F-874A-F6A21EF585D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EA9DB5-D920-4769-9F7C-777CC0B1F5E9}" type="slidenum">
              <a:rPr lang="en-US" altLang="en-US" smtClean="0">
                <a:solidFill>
                  <a:schemeClr val="bg1"/>
                </a:solidFill>
              </a:rPr>
              <a:pPr/>
              <a:t>4</a:t>
            </a:fld>
            <a:endParaRPr lang="en-US" altLang="en-US">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8270670B-6A99-4C60-A9AC-C68DCEDDCB27}"/>
              </a:ext>
            </a:extLst>
          </p:cNvPr>
          <p:cNvSpPr>
            <a:spLocks noGrp="1"/>
          </p:cNvSpPr>
          <p:nvPr>
            <p:ph type="title"/>
          </p:nvPr>
        </p:nvSpPr>
        <p:spPr>
          <a:xfrm>
            <a:off x="866775" y="927100"/>
            <a:ext cx="7593013" cy="709613"/>
          </a:xfrm>
        </p:spPr>
        <p:txBody>
          <a:bodyPr/>
          <a:lstStyle/>
          <a:p>
            <a:pPr eaLnBrk="1" hangingPunct="1"/>
            <a:r>
              <a:rPr lang="el-GR" altLang="en-US" sz="2800"/>
              <a:t>ΕΦΑΡΜΟΓΗ ΤΗΣ ΛΟΓΙΣΤΙΚΗΣ ΣΤΗΝ ΕΠΙΧΕΙΡΗΣΗ</a:t>
            </a:r>
            <a:r>
              <a:rPr lang="el-GR" altLang="en-US" sz="2800">
                <a:latin typeface="Arial" panose="020B0604020202020204" pitchFamily="34" charset="0"/>
              </a:rPr>
              <a:t>-</a:t>
            </a:r>
            <a:r>
              <a:rPr lang="el-GR" altLang="en-US" sz="2800"/>
              <a:t>ΟΝΤΟΤΗΤΑ</a:t>
            </a:r>
            <a:r>
              <a:rPr lang="el-GR" altLang="en-US" sz="2800">
                <a:latin typeface="Arial" panose="020B0604020202020204" pitchFamily="34" charset="0"/>
              </a:rPr>
              <a:t> (1)</a:t>
            </a:r>
            <a:endParaRPr lang="en-US" altLang="en-US" sz="2800">
              <a:latin typeface="Arial" panose="020B0604020202020204" pitchFamily="34" charset="0"/>
            </a:endParaRPr>
          </a:p>
        </p:txBody>
      </p:sp>
      <p:sp>
        <p:nvSpPr>
          <p:cNvPr id="60419" name="Rectangle 3">
            <a:extLst>
              <a:ext uri="{FF2B5EF4-FFF2-40B4-BE49-F238E27FC236}">
                <a16:creationId xmlns:a16="http://schemas.microsoft.com/office/drawing/2014/main" id="{1025F8AF-F468-4DB6-BA6F-A99BDD85D44F}"/>
              </a:ext>
            </a:extLst>
          </p:cNvPr>
          <p:cNvSpPr>
            <a:spLocks noGrp="1"/>
          </p:cNvSpPr>
          <p:nvPr>
            <p:ph type="body" idx="1"/>
          </p:nvPr>
        </p:nvSpPr>
        <p:spPr/>
        <p:txBody>
          <a:bodyPr/>
          <a:lstStyle/>
          <a:p>
            <a:pPr algn="just" eaLnBrk="1" hangingPunct="1"/>
            <a:r>
              <a:rPr lang="el-GR" altLang="en-US" b="1" dirty="0"/>
              <a:t>ΛΟΓΙΣΤΙΚΗ ΟΝΤΟΤΗΤΑ (ΜΟΝΑΔΑ)</a:t>
            </a:r>
            <a:r>
              <a:rPr lang="el-GR" altLang="en-US" dirty="0"/>
              <a:t> είναι κάθε οικονομική μονάδα που είναι λογιστικά ανεξάρτητη από τους φορείς της, και οι οικονομικές </a:t>
            </a:r>
            <a:r>
              <a:rPr lang="el-GR" altLang="en-US" b="1" dirty="0"/>
              <a:t>συναλλαγές</a:t>
            </a:r>
            <a:r>
              <a:rPr lang="el-GR" altLang="en-US" dirty="0"/>
              <a:t> της, η οικονομική της </a:t>
            </a:r>
            <a:r>
              <a:rPr lang="el-GR" altLang="en-US" b="1" dirty="0"/>
              <a:t>κατάσταση</a:t>
            </a:r>
            <a:r>
              <a:rPr lang="el-GR" altLang="en-US" dirty="0"/>
              <a:t> και το οικονομικό της </a:t>
            </a:r>
            <a:r>
              <a:rPr lang="el-GR" altLang="en-US" b="1" dirty="0"/>
              <a:t>αποτέλεσμα </a:t>
            </a:r>
            <a:r>
              <a:rPr lang="el-GR" altLang="en-US" dirty="0"/>
              <a:t>παρακολουθούνται από </a:t>
            </a:r>
            <a:r>
              <a:rPr lang="el-GR" altLang="en-US" b="1" dirty="0"/>
              <a:t>αυτοτελές</a:t>
            </a:r>
            <a:r>
              <a:rPr lang="el-GR" altLang="en-US" dirty="0"/>
              <a:t> λογιστικό κύκλωμα.</a:t>
            </a:r>
          </a:p>
          <a:p>
            <a:pPr algn="just" eaLnBrk="1" hangingPunct="1"/>
            <a:r>
              <a:rPr lang="el-GR" altLang="en-US" b="1" dirty="0"/>
              <a:t>ΑΛΥΣΙΔΑ ΑΞΙΑΣ</a:t>
            </a:r>
            <a:r>
              <a:rPr lang="el-GR" altLang="en-US" dirty="0"/>
              <a:t> οικονομικής μονάδας σύμφωνα με τον </a:t>
            </a:r>
            <a:r>
              <a:rPr lang="en-US" altLang="en-US" b="1" dirty="0"/>
              <a:t>Porter</a:t>
            </a:r>
            <a:r>
              <a:rPr lang="el-GR" altLang="en-US" b="1" dirty="0"/>
              <a:t> </a:t>
            </a:r>
            <a:r>
              <a:rPr lang="el-GR" altLang="en-US" dirty="0"/>
              <a:t>(1985) αποτελείται από τις </a:t>
            </a:r>
            <a:r>
              <a:rPr lang="el-GR" altLang="en-US" b="1" dirty="0"/>
              <a:t>κύριες λειτουργίες</a:t>
            </a:r>
            <a:r>
              <a:rPr lang="el-GR" altLang="en-US" dirty="0"/>
              <a:t> προμήθεια και διαχείριση αποθεμάτων, την παραγωγή, την διαχείριση ετοίμων προϊόντων, το μάρκετινγκ και τις πωλήσεις και το </a:t>
            </a:r>
            <a:r>
              <a:rPr lang="en-US" altLang="en-US" dirty="0"/>
              <a:t>service </a:t>
            </a:r>
            <a:r>
              <a:rPr lang="el-GR" altLang="en-US" dirty="0"/>
              <a:t>μετά τη πώληση και από τις </a:t>
            </a:r>
            <a:r>
              <a:rPr lang="el-GR" altLang="en-US" b="1" dirty="0"/>
              <a:t>βοηθητικές λειτουργίες </a:t>
            </a:r>
            <a:r>
              <a:rPr lang="el-GR" altLang="en-US" dirty="0"/>
              <a:t>τη γενική και οικονομική διοίκηση, τη διοίκηση ανθρωπίνων πόρων και το τμήμα έρευνας και τεχνολογίας. </a:t>
            </a:r>
          </a:p>
          <a:p>
            <a:pPr eaLnBrk="1" hangingPunct="1"/>
            <a:endParaRPr lang="el-GR" altLang="en-US" sz="1600" dirty="0"/>
          </a:p>
          <a:p>
            <a:pPr eaLnBrk="1" hangingPunct="1"/>
            <a:endParaRPr lang="el-GR" altLang="en-US" sz="1600" dirty="0"/>
          </a:p>
          <a:p>
            <a:pPr eaLnBrk="1" hangingPunct="1"/>
            <a:endParaRPr lang="en-US" altLang="en-US" sz="1600" dirty="0"/>
          </a:p>
        </p:txBody>
      </p:sp>
      <p:sp>
        <p:nvSpPr>
          <p:cNvPr id="60420" name="Footer Placeholder 4">
            <a:extLst>
              <a:ext uri="{FF2B5EF4-FFF2-40B4-BE49-F238E27FC236}">
                <a16:creationId xmlns:a16="http://schemas.microsoft.com/office/drawing/2014/main" id="{F6DDDA8D-D167-411B-BB57-1AD50918160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60421" name="Slide Number Placeholder 5">
            <a:extLst>
              <a:ext uri="{FF2B5EF4-FFF2-40B4-BE49-F238E27FC236}">
                <a16:creationId xmlns:a16="http://schemas.microsoft.com/office/drawing/2014/main" id="{7CD6A128-1573-4BCA-B161-18DD3DE6FC9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000C28-2BFD-4E3C-8BCA-4A215936DB23}" type="slidenum">
              <a:rPr lang="en-US" altLang="en-US" smtClean="0">
                <a:solidFill>
                  <a:schemeClr val="bg1"/>
                </a:solidFill>
              </a:rPr>
              <a:pPr/>
              <a:t>40</a:t>
            </a:fld>
            <a:endParaRPr lang="en-US" altLang="en-US">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3B6F-B3F6-4EA2-BBB0-B3537B10BB00}"/>
              </a:ext>
            </a:extLst>
          </p:cNvPr>
          <p:cNvSpPr>
            <a:spLocks noGrp="1"/>
          </p:cNvSpPr>
          <p:nvPr>
            <p:ph type="title"/>
          </p:nvPr>
        </p:nvSpPr>
        <p:spPr>
          <a:xfrm>
            <a:off x="865970" y="927098"/>
            <a:ext cx="7090406" cy="709865"/>
          </a:xfrm>
        </p:spPr>
        <p:txBody>
          <a:bodyPr/>
          <a:lstStyle/>
          <a:p>
            <a:pPr algn="ctr"/>
            <a:r>
              <a:rPr lang="el-GR" dirty="0"/>
              <a:t>Σχεδιάγραμμα </a:t>
            </a:r>
            <a:r>
              <a:rPr lang="en-US" dirty="0"/>
              <a:t>Porter’s Value Chain</a:t>
            </a:r>
            <a:br>
              <a:rPr lang="en-US" dirty="0"/>
            </a:br>
            <a:endParaRPr lang="el-GR" dirty="0"/>
          </a:p>
        </p:txBody>
      </p:sp>
      <p:sp>
        <p:nvSpPr>
          <p:cNvPr id="3" name="Content Placeholder 2">
            <a:extLst>
              <a:ext uri="{FF2B5EF4-FFF2-40B4-BE49-F238E27FC236}">
                <a16:creationId xmlns:a16="http://schemas.microsoft.com/office/drawing/2014/main" id="{B8F33CA3-6464-4811-81C2-C889B280C00B}"/>
              </a:ext>
            </a:extLst>
          </p:cNvPr>
          <p:cNvSpPr>
            <a:spLocks noGrp="1"/>
          </p:cNvSpPr>
          <p:nvPr>
            <p:ph idx="1"/>
          </p:nvPr>
        </p:nvSpPr>
        <p:spPr>
          <a:xfrm>
            <a:off x="863600" y="2132856"/>
            <a:ext cx="7884864" cy="8257202"/>
          </a:xfrm>
        </p:spPr>
        <p:txBody>
          <a:bodyPr/>
          <a:lstStyle/>
          <a:p>
            <a:endParaRPr lang="el-GR" dirty="0"/>
          </a:p>
        </p:txBody>
      </p:sp>
      <p:sp>
        <p:nvSpPr>
          <p:cNvPr id="4" name="Footer Placeholder 3">
            <a:extLst>
              <a:ext uri="{FF2B5EF4-FFF2-40B4-BE49-F238E27FC236}">
                <a16:creationId xmlns:a16="http://schemas.microsoft.com/office/drawing/2014/main" id="{B080646E-2A62-4EAD-95D1-9C49314B043C}"/>
              </a:ext>
            </a:extLst>
          </p:cNvPr>
          <p:cNvSpPr>
            <a:spLocks noGrp="1"/>
          </p:cNvSpPr>
          <p:nvPr>
            <p:ph type="ftr" sz="quarter" idx="11"/>
          </p:nvPr>
        </p:nvSpPr>
        <p:spPr/>
        <p:txBody>
          <a:bodyPr/>
          <a:lstStyle/>
          <a:p>
            <a:pPr>
              <a:defRPr/>
            </a:pPr>
            <a:r>
              <a:rPr lang="el-GR" altLang="en-US"/>
              <a:t>Ενότητα </a:t>
            </a:r>
            <a:r>
              <a:rPr lang="en-US" altLang="en-US"/>
              <a:t>1</a:t>
            </a:r>
          </a:p>
        </p:txBody>
      </p:sp>
      <p:sp>
        <p:nvSpPr>
          <p:cNvPr id="5" name="Slide Number Placeholder 4">
            <a:extLst>
              <a:ext uri="{FF2B5EF4-FFF2-40B4-BE49-F238E27FC236}">
                <a16:creationId xmlns:a16="http://schemas.microsoft.com/office/drawing/2014/main" id="{1D925258-4F3E-4FDD-8307-B58BBAAF789C}"/>
              </a:ext>
            </a:extLst>
          </p:cNvPr>
          <p:cNvSpPr>
            <a:spLocks noGrp="1"/>
          </p:cNvSpPr>
          <p:nvPr>
            <p:ph type="sldNum" sz="quarter" idx="12"/>
          </p:nvPr>
        </p:nvSpPr>
        <p:spPr/>
        <p:txBody>
          <a:bodyPr/>
          <a:lstStyle/>
          <a:p>
            <a:pPr>
              <a:defRPr/>
            </a:pPr>
            <a:fld id="{415E7A7F-8B21-4382-99E5-123984F96670}" type="slidenum">
              <a:rPr lang="en-US" altLang="en-US" smtClean="0"/>
              <a:pPr>
                <a:defRPr/>
              </a:pPr>
              <a:t>41</a:t>
            </a:fld>
            <a:endParaRPr lang="en-US" altLang="en-US"/>
          </a:p>
        </p:txBody>
      </p:sp>
      <p:pic>
        <p:nvPicPr>
          <p:cNvPr id="1026" name="Picture 2" descr="https://i2.wp.com/businessrev.gr/wp-content/uploads/2020/10/alysida-axias-porter.png?resize=734%2C349">
            <a:extLst>
              <a:ext uri="{FF2B5EF4-FFF2-40B4-BE49-F238E27FC236}">
                <a16:creationId xmlns:a16="http://schemas.microsoft.com/office/drawing/2014/main" id="{B92CC887-2062-4EF6-8821-548895794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92" y="2071937"/>
            <a:ext cx="6991350" cy="429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647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502EF717-8A6F-47E1-BAFF-459B5D36C69D}"/>
              </a:ext>
            </a:extLst>
          </p:cNvPr>
          <p:cNvSpPr>
            <a:spLocks noGrp="1"/>
          </p:cNvSpPr>
          <p:nvPr>
            <p:ph type="title"/>
          </p:nvPr>
        </p:nvSpPr>
        <p:spPr>
          <a:xfrm>
            <a:off x="866775" y="927100"/>
            <a:ext cx="7593013" cy="709613"/>
          </a:xfrm>
        </p:spPr>
        <p:txBody>
          <a:bodyPr/>
          <a:lstStyle/>
          <a:p>
            <a:pPr eaLnBrk="1" hangingPunct="1"/>
            <a:r>
              <a:rPr lang="el-GR" altLang="en-US" sz="2800"/>
              <a:t>ΕΦΑΡΜΟΓΗ ΤΗΣ ΛΟΓΙΣΤΙΚΗΣ ΣΤΗΝ ΕΠΙΧΕΙΡΗΣΗ</a:t>
            </a:r>
            <a:r>
              <a:rPr lang="el-GR" altLang="en-US" sz="2800">
                <a:latin typeface="Arial" panose="020B0604020202020204" pitchFamily="34" charset="0"/>
              </a:rPr>
              <a:t>-</a:t>
            </a:r>
            <a:r>
              <a:rPr lang="el-GR" altLang="en-US" sz="2800"/>
              <a:t>ΟΝΤΟΤΗΤΑ</a:t>
            </a:r>
            <a:r>
              <a:rPr lang="el-GR" altLang="en-US" sz="2800">
                <a:latin typeface="Arial" panose="020B0604020202020204" pitchFamily="34" charset="0"/>
              </a:rPr>
              <a:t> (1)</a:t>
            </a:r>
            <a:endParaRPr lang="en-US" altLang="en-US" sz="2800">
              <a:latin typeface="Arial" panose="020B0604020202020204" pitchFamily="34" charset="0"/>
            </a:endParaRPr>
          </a:p>
        </p:txBody>
      </p:sp>
      <p:sp>
        <p:nvSpPr>
          <p:cNvPr id="61443" name="Rectangle 3">
            <a:extLst>
              <a:ext uri="{FF2B5EF4-FFF2-40B4-BE49-F238E27FC236}">
                <a16:creationId xmlns:a16="http://schemas.microsoft.com/office/drawing/2014/main" id="{F84FCA98-56F5-4690-B1A1-E2D329900E6C}"/>
              </a:ext>
            </a:extLst>
          </p:cNvPr>
          <p:cNvSpPr>
            <a:spLocks noGrp="1"/>
          </p:cNvSpPr>
          <p:nvPr>
            <p:ph type="body" idx="1"/>
          </p:nvPr>
        </p:nvSpPr>
        <p:spPr/>
        <p:txBody>
          <a:bodyPr/>
          <a:lstStyle/>
          <a:p>
            <a:pPr algn="ctr" eaLnBrk="1" hangingPunct="1">
              <a:buFont typeface="Wingdings 3" panose="05040102010807070707" pitchFamily="18" charset="2"/>
              <a:buNone/>
            </a:pPr>
            <a:r>
              <a:rPr lang="el-GR" altLang="en-US" dirty="0"/>
              <a:t>        </a:t>
            </a:r>
            <a:r>
              <a:rPr lang="el-GR" altLang="en-US" b="1" dirty="0"/>
              <a:t>ΕΠΙΧΕΙΡΗΜΑΤΙΚΕΣ ΑΠΟΦΑΣΕΙΣ</a:t>
            </a:r>
          </a:p>
          <a:p>
            <a:pPr algn="ctr" eaLnBrk="1" hangingPunct="1">
              <a:buFont typeface="Wingdings 3" panose="05040102010807070707" pitchFamily="18" charset="2"/>
              <a:buNone/>
            </a:pPr>
            <a:endParaRPr lang="el-GR" altLang="en-US" b="1" dirty="0"/>
          </a:p>
          <a:p>
            <a:pPr eaLnBrk="1" hangingPunct="1"/>
            <a:r>
              <a:rPr lang="el-GR" altLang="en-US" b="1" dirty="0"/>
              <a:t>Λειτουργικές η Βραχυχρόνιες αποφάσεις </a:t>
            </a:r>
            <a:r>
              <a:rPr lang="el-GR" altLang="en-US" dirty="0"/>
              <a:t>η Προγραμματισμός δράσης (1 έτος)</a:t>
            </a:r>
          </a:p>
          <a:p>
            <a:pPr eaLnBrk="1" hangingPunct="1"/>
            <a:endParaRPr lang="el-GR" altLang="en-US" dirty="0"/>
          </a:p>
          <a:p>
            <a:pPr eaLnBrk="1" hangingPunct="1"/>
            <a:r>
              <a:rPr lang="el-GR" altLang="en-US" b="1" dirty="0"/>
              <a:t>Μεσοπρόθεσμες αποφάσεις</a:t>
            </a:r>
            <a:r>
              <a:rPr lang="el-GR" altLang="en-US" dirty="0"/>
              <a:t> (2-3 έτη)</a:t>
            </a:r>
          </a:p>
          <a:p>
            <a:pPr eaLnBrk="1" hangingPunct="1"/>
            <a:endParaRPr lang="el-GR" altLang="en-US" dirty="0"/>
          </a:p>
          <a:p>
            <a:pPr eaLnBrk="1" hangingPunct="1"/>
            <a:r>
              <a:rPr lang="el-GR" altLang="en-US" b="1" dirty="0"/>
              <a:t>Μακροπρόθεσμες αποφάσεις η Στρατηγική </a:t>
            </a:r>
            <a:r>
              <a:rPr lang="el-GR" altLang="en-US" dirty="0"/>
              <a:t>(3 έτη η και 5 και άνω)(Παπαδάκης)</a:t>
            </a:r>
          </a:p>
          <a:p>
            <a:pPr eaLnBrk="1" hangingPunct="1"/>
            <a:endParaRPr lang="en-US" altLang="en-US" dirty="0"/>
          </a:p>
        </p:txBody>
      </p:sp>
      <p:sp>
        <p:nvSpPr>
          <p:cNvPr id="61444" name="Footer Placeholder 4">
            <a:extLst>
              <a:ext uri="{FF2B5EF4-FFF2-40B4-BE49-F238E27FC236}">
                <a16:creationId xmlns:a16="http://schemas.microsoft.com/office/drawing/2014/main" id="{E6010CF6-F71C-48E9-B9AB-AB92BB1038E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61445" name="Slide Number Placeholder 5">
            <a:extLst>
              <a:ext uri="{FF2B5EF4-FFF2-40B4-BE49-F238E27FC236}">
                <a16:creationId xmlns:a16="http://schemas.microsoft.com/office/drawing/2014/main" id="{6F36626C-F87F-4154-8D73-493C5348D87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3B3111-1ADC-4CFC-B607-6DEF7A793B0B}" type="slidenum">
              <a:rPr lang="en-US" altLang="en-US" smtClean="0">
                <a:solidFill>
                  <a:schemeClr val="bg1"/>
                </a:solidFill>
              </a:rPr>
              <a:pPr/>
              <a:t>42</a:t>
            </a:fld>
            <a:endParaRPr lang="en-US" altLang="en-US">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8F9BE99-E178-4D10-A21C-BDB2E36337A9}"/>
              </a:ext>
            </a:extLst>
          </p:cNvPr>
          <p:cNvSpPr>
            <a:spLocks noGrp="1"/>
          </p:cNvSpPr>
          <p:nvPr>
            <p:ph type="title"/>
          </p:nvPr>
        </p:nvSpPr>
        <p:spPr>
          <a:xfrm>
            <a:off x="865188" y="927100"/>
            <a:ext cx="7593012" cy="709613"/>
          </a:xfrm>
        </p:spPr>
        <p:txBody>
          <a:bodyPr/>
          <a:lstStyle/>
          <a:p>
            <a:pPr eaLnBrk="1" hangingPunct="1"/>
            <a:r>
              <a:rPr lang="el-GR" altLang="en-US" dirty="0"/>
              <a:t>ΕΦΑΡΜΟΓΗ ΤΗΣ ΛΟΓΙΣΤΙΚΗΣ ΣΤΗΝ ΕΠΙΧΕΙΡΗΣΗ</a:t>
            </a:r>
            <a:r>
              <a:rPr lang="el-GR" altLang="en-US" dirty="0">
                <a:latin typeface="Arial" panose="020B0604020202020204" pitchFamily="34" charset="0"/>
              </a:rPr>
              <a:t>-</a:t>
            </a:r>
            <a:r>
              <a:rPr lang="el-GR" altLang="en-US" dirty="0"/>
              <a:t>ΟΝΤΟΤΗΤΑ</a:t>
            </a:r>
            <a:r>
              <a:rPr lang="en-US" altLang="en-US" dirty="0"/>
              <a:t> </a:t>
            </a:r>
            <a:r>
              <a:rPr lang="el-GR" altLang="en-US" dirty="0">
                <a:latin typeface="Arial" panose="020B0604020202020204" pitchFamily="34" charset="0"/>
              </a:rPr>
              <a:t>(2)</a:t>
            </a:r>
            <a:endParaRPr lang="en-US" altLang="en-US" dirty="0">
              <a:latin typeface="Arial" panose="020B0604020202020204" pitchFamily="34" charset="0"/>
            </a:endParaRPr>
          </a:p>
        </p:txBody>
      </p:sp>
      <p:sp>
        <p:nvSpPr>
          <p:cNvPr id="62467" name="Rectangle 3">
            <a:extLst>
              <a:ext uri="{FF2B5EF4-FFF2-40B4-BE49-F238E27FC236}">
                <a16:creationId xmlns:a16="http://schemas.microsoft.com/office/drawing/2014/main" id="{DAA98B8B-3132-4354-9B1D-CF8D3A6DCAB5}"/>
              </a:ext>
            </a:extLst>
          </p:cNvPr>
          <p:cNvSpPr>
            <a:spLocks noGrp="1"/>
          </p:cNvSpPr>
          <p:nvPr>
            <p:ph idx="1"/>
          </p:nvPr>
        </p:nvSpPr>
        <p:spPr/>
        <p:txBody>
          <a:bodyPr/>
          <a:lstStyle/>
          <a:p>
            <a:pPr eaLnBrk="1" hangingPunct="1"/>
            <a:endParaRPr lang="el-GR" altLang="en-US" dirty="0">
              <a:latin typeface="Arial" panose="020B0604020202020204" pitchFamily="34" charset="0"/>
            </a:endParaRPr>
          </a:p>
          <a:p>
            <a:pPr eaLnBrk="1" hangingPunct="1"/>
            <a:r>
              <a:rPr lang="el-GR" altLang="en-US" sz="2400" b="1" dirty="0"/>
              <a:t>ΛΟΓΙΣΤΙΚΗ ΩΣ ΒΑΣΗ ΓΙΑ ΤΗ ΛΗΨΗ ΑΠΟΦΑΣΕΩΝ</a:t>
            </a:r>
          </a:p>
          <a:p>
            <a:pPr eaLnBrk="1" hangingPunct="1"/>
            <a:r>
              <a:rPr lang="el-GR" altLang="en-US" sz="2400" b="1" dirty="0"/>
              <a:t>ΕΝΔΙΑΦΕΡΟΜΕΝΟΙ ΓΙΑ ΤΙΣ ΠΛΗΡΟΦΟΡΙΕΣ ΤΗΣ ΛΟΓΙΣΤΙΚΗΣ</a:t>
            </a:r>
          </a:p>
          <a:p>
            <a:pPr eaLnBrk="1" hangingPunct="1"/>
            <a:r>
              <a:rPr lang="el-GR" altLang="en-US" sz="2400" b="1" dirty="0"/>
              <a:t>ΔΙΑΚΡΙΣΕΙΣ ΛΟΓΙΣΤΙΚΗΣ</a:t>
            </a:r>
            <a:endParaRPr lang="en-US" altLang="en-US" sz="2400" b="1" dirty="0"/>
          </a:p>
          <a:p>
            <a:pPr eaLnBrk="1" hangingPunct="1"/>
            <a:r>
              <a:rPr lang="el-GR" altLang="en-US" sz="2400" b="1" dirty="0"/>
              <a:t>ΕΡΓΑΛΕΙΑ ΠΟΥ ΥΠΟΣΤΗΡΙΖΟΥΝ ΤΗ ΛΟΓΙΣΤΙΚΗ</a:t>
            </a:r>
          </a:p>
          <a:p>
            <a:pPr eaLnBrk="1" hangingPunct="1"/>
            <a:endParaRPr lang="en-US" altLang="en-US" dirty="0"/>
          </a:p>
          <a:p>
            <a:pPr eaLnBrk="1" hangingPunct="1"/>
            <a:endParaRPr lang="en-US" altLang="en-US" dirty="0"/>
          </a:p>
        </p:txBody>
      </p:sp>
      <p:sp>
        <p:nvSpPr>
          <p:cNvPr id="62468" name="Footer Placeholder 4">
            <a:extLst>
              <a:ext uri="{FF2B5EF4-FFF2-40B4-BE49-F238E27FC236}">
                <a16:creationId xmlns:a16="http://schemas.microsoft.com/office/drawing/2014/main" id="{DA88C07F-6856-49AD-900A-4FF09DD86B7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62469" name="Slide Number Placeholder 5">
            <a:extLst>
              <a:ext uri="{FF2B5EF4-FFF2-40B4-BE49-F238E27FC236}">
                <a16:creationId xmlns:a16="http://schemas.microsoft.com/office/drawing/2014/main" id="{8B6B8B68-9E11-4299-A195-5D0F7E84331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FB8282-B8AA-4302-B1F3-4870880C6DE8}" type="slidenum">
              <a:rPr lang="en-US" altLang="en-US" smtClean="0">
                <a:solidFill>
                  <a:schemeClr val="bg1"/>
                </a:solidFill>
              </a:rPr>
              <a:pPr/>
              <a:t>43</a:t>
            </a:fld>
            <a:endParaRPr lang="en-US" altLang="en-US">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CE502AF-C715-4C2E-8A84-03CC04425033}"/>
              </a:ext>
            </a:extLst>
          </p:cNvPr>
          <p:cNvSpPr>
            <a:spLocks noGrp="1"/>
          </p:cNvSpPr>
          <p:nvPr>
            <p:ph type="title"/>
          </p:nvPr>
        </p:nvSpPr>
        <p:spPr>
          <a:xfrm>
            <a:off x="866775" y="927100"/>
            <a:ext cx="7593013" cy="709613"/>
          </a:xfrm>
        </p:spPr>
        <p:txBody>
          <a:bodyPr/>
          <a:lstStyle/>
          <a:p>
            <a:pPr eaLnBrk="1" hangingPunct="1"/>
            <a:r>
              <a:rPr lang="el-GR" altLang="en-US" sz="2800"/>
              <a:t>ΕΦΑΡΜΟΓΗ ΤΗΣ ΛΟΓΙΣΤΙΚΗΣ ΣΤΗΝ ΕΠΙΧΕΙΡΗΣΗ</a:t>
            </a:r>
            <a:r>
              <a:rPr lang="el-GR" altLang="en-US" sz="2800">
                <a:latin typeface="Arial" panose="020B0604020202020204" pitchFamily="34" charset="0"/>
              </a:rPr>
              <a:t>-</a:t>
            </a:r>
            <a:r>
              <a:rPr lang="el-GR" altLang="en-US" sz="2800"/>
              <a:t>ΟΝΤΟΤΗΤΑ</a:t>
            </a:r>
            <a:r>
              <a:rPr lang="el-GR" altLang="en-US" sz="2800">
                <a:latin typeface="Arial" panose="020B0604020202020204" pitchFamily="34" charset="0"/>
              </a:rPr>
              <a:t>(2)</a:t>
            </a:r>
            <a:endParaRPr lang="en-US" altLang="en-US" sz="2800">
              <a:latin typeface="Arial" panose="020B0604020202020204" pitchFamily="34" charset="0"/>
            </a:endParaRPr>
          </a:p>
        </p:txBody>
      </p:sp>
      <p:sp>
        <p:nvSpPr>
          <p:cNvPr id="63491" name="Rectangle 3">
            <a:extLst>
              <a:ext uri="{FF2B5EF4-FFF2-40B4-BE49-F238E27FC236}">
                <a16:creationId xmlns:a16="http://schemas.microsoft.com/office/drawing/2014/main" id="{23BAB930-38A6-4CDC-9B72-BCE2F3F83FA0}"/>
              </a:ext>
            </a:extLst>
          </p:cNvPr>
          <p:cNvSpPr>
            <a:spLocks noGrp="1"/>
          </p:cNvSpPr>
          <p:nvPr>
            <p:ph type="body" idx="1"/>
          </p:nvPr>
        </p:nvSpPr>
        <p:spPr/>
        <p:txBody>
          <a:bodyPr/>
          <a:lstStyle/>
          <a:p>
            <a:pPr algn="just" eaLnBrk="1" hangingPunct="1"/>
            <a:r>
              <a:rPr lang="el-GR" altLang="en-US" b="1" dirty="0"/>
              <a:t>Λογιστική</a:t>
            </a:r>
            <a:r>
              <a:rPr lang="el-GR" altLang="en-US" dirty="0"/>
              <a:t> είναι ο οικονομικός κλάδος που ασχολείται με τη συστηματική καταγραφή</a:t>
            </a:r>
            <a:r>
              <a:rPr lang="en-US" altLang="en-US" dirty="0"/>
              <a:t>,</a:t>
            </a:r>
            <a:r>
              <a:rPr lang="el-GR" altLang="en-US" dirty="0"/>
              <a:t> ταξινόμηση, ανάλυση και ερμηνεία όλων των </a:t>
            </a:r>
            <a:r>
              <a:rPr lang="el-GR" altLang="en-US" b="1" dirty="0"/>
              <a:t>οικονομικών γεγονότων </a:t>
            </a:r>
            <a:r>
              <a:rPr lang="el-GR" altLang="en-US" dirty="0"/>
              <a:t>μιας οικονομικής οντότητας και την παροχή πληροφοριών οικονομικού χαρακτήρα στους ενδιαφερόμενους, </a:t>
            </a:r>
            <a:r>
              <a:rPr lang="el-GR" altLang="en-US" b="1" dirty="0"/>
              <a:t>για την λήψη ο</a:t>
            </a:r>
            <a:r>
              <a:rPr lang="en-US" altLang="en-US" b="1" dirty="0"/>
              <a:t>ρ</a:t>
            </a:r>
            <a:r>
              <a:rPr lang="el-GR" altLang="en-US" b="1" dirty="0"/>
              <a:t>θ</a:t>
            </a:r>
            <a:r>
              <a:rPr lang="en-US" altLang="en-US" b="1" dirty="0"/>
              <a:t>ο</a:t>
            </a:r>
            <a:r>
              <a:rPr lang="el-GR" altLang="en-US" b="1" dirty="0"/>
              <a:t>λογικών αποφάσεων</a:t>
            </a:r>
            <a:r>
              <a:rPr lang="el-GR" altLang="en-US" dirty="0"/>
              <a:t>.</a:t>
            </a:r>
          </a:p>
          <a:p>
            <a:pPr algn="just" eaLnBrk="1" hangingPunct="1"/>
            <a:endParaRPr lang="el-GR" altLang="en-US" dirty="0"/>
          </a:p>
          <a:p>
            <a:pPr algn="just" eaLnBrk="1" hangingPunct="1"/>
            <a:r>
              <a:rPr lang="en-US" altLang="en-US" b="1" dirty="0"/>
              <a:t>Ε</a:t>
            </a:r>
            <a:r>
              <a:rPr lang="el-GR" altLang="en-US" b="1" dirty="0" err="1"/>
              <a:t>νδιαφερόμενοι</a:t>
            </a:r>
            <a:r>
              <a:rPr lang="el-GR" altLang="en-US" b="1" dirty="0"/>
              <a:t> </a:t>
            </a:r>
            <a:r>
              <a:rPr lang="el-GR" altLang="en-US" dirty="0"/>
              <a:t>είναι ο επιχειρηματίας η οι μέτοχοι, το διοικητικό συμβούλιο, ο διευθύνων σύμβουλος, οι </a:t>
            </a:r>
            <a:r>
              <a:rPr lang="en-US" altLang="en-US" dirty="0"/>
              <a:t>managers </a:t>
            </a:r>
            <a:r>
              <a:rPr lang="el-GR" altLang="en-US" dirty="0"/>
              <a:t>τμημάτων, οι εργαζόμενοι, </a:t>
            </a:r>
            <a:r>
              <a:rPr lang="en-US" altLang="en-US" dirty="0"/>
              <a:t>ο</a:t>
            </a:r>
            <a:r>
              <a:rPr lang="el-GR" altLang="en-US" dirty="0"/>
              <a:t>ι ενώσεις των εργαζομένων, οι επενδυτές, οι Τράπεζες, το Κράτος (ΔΟΥ), οι προμηθευτές και οι πιστωτές της λογιστικής μονάδας.</a:t>
            </a:r>
          </a:p>
          <a:p>
            <a:pPr eaLnBrk="1" hangingPunct="1">
              <a:buFont typeface="Wingdings 3" panose="05040102010807070707" pitchFamily="18" charset="2"/>
              <a:buNone/>
            </a:pPr>
            <a:endParaRPr lang="el-GR" altLang="en-US" dirty="0"/>
          </a:p>
          <a:p>
            <a:pPr eaLnBrk="1" hangingPunct="1">
              <a:buFont typeface="Wingdings 3" panose="05040102010807070707" pitchFamily="18" charset="2"/>
              <a:buNone/>
            </a:pPr>
            <a:endParaRPr lang="el-GR" altLang="en-US" dirty="0"/>
          </a:p>
          <a:p>
            <a:pPr eaLnBrk="1" hangingPunct="1"/>
            <a:endParaRPr lang="en-US" altLang="en-US" dirty="0"/>
          </a:p>
        </p:txBody>
      </p:sp>
      <p:sp>
        <p:nvSpPr>
          <p:cNvPr id="63492" name="Footer Placeholder 4">
            <a:extLst>
              <a:ext uri="{FF2B5EF4-FFF2-40B4-BE49-F238E27FC236}">
                <a16:creationId xmlns:a16="http://schemas.microsoft.com/office/drawing/2014/main" id="{56B71241-0040-465A-A8B8-CAD84538331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63493" name="Slide Number Placeholder 5">
            <a:extLst>
              <a:ext uri="{FF2B5EF4-FFF2-40B4-BE49-F238E27FC236}">
                <a16:creationId xmlns:a16="http://schemas.microsoft.com/office/drawing/2014/main" id="{14E08A92-D1A7-4BEC-AD47-95A22824BFE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C12089-80B3-4DE4-B12B-B0B0F533D6F3}" type="slidenum">
              <a:rPr lang="en-US" altLang="en-US" smtClean="0">
                <a:solidFill>
                  <a:schemeClr val="bg1"/>
                </a:solidFill>
              </a:rPr>
              <a:pPr/>
              <a:t>44</a:t>
            </a:fld>
            <a:endParaRPr lang="en-US" altLang="en-US">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A046143-D490-449C-A43B-B16B13349D88}"/>
              </a:ext>
            </a:extLst>
          </p:cNvPr>
          <p:cNvSpPr>
            <a:spLocks noGrp="1"/>
          </p:cNvSpPr>
          <p:nvPr>
            <p:ph type="title"/>
          </p:nvPr>
        </p:nvSpPr>
        <p:spPr>
          <a:xfrm>
            <a:off x="866775" y="927100"/>
            <a:ext cx="7593013" cy="709613"/>
          </a:xfrm>
        </p:spPr>
        <p:txBody>
          <a:bodyPr/>
          <a:lstStyle/>
          <a:p>
            <a:pPr eaLnBrk="1" hangingPunct="1"/>
            <a:r>
              <a:rPr lang="el-GR" altLang="en-US" sz="2800" dirty="0"/>
              <a:t>ΕΦΑΡΜΟΓΗ ΤΗΣ ΛΟΓΙΣΤΙΚΗΣ ΣΤΗΝ ΕΠΙΧΕΙΡΗΣΗ</a:t>
            </a:r>
            <a:r>
              <a:rPr lang="el-GR" altLang="en-US" sz="2800" dirty="0">
                <a:latin typeface="Arial" panose="020B0604020202020204" pitchFamily="34" charset="0"/>
              </a:rPr>
              <a:t>-</a:t>
            </a:r>
            <a:r>
              <a:rPr lang="el-GR" altLang="en-US" sz="2800" dirty="0"/>
              <a:t>ΟΝΤΟΤΗΤΑ</a:t>
            </a:r>
            <a:r>
              <a:rPr lang="el-GR" altLang="en-US" sz="2800" dirty="0">
                <a:latin typeface="Arial" panose="020B0604020202020204" pitchFamily="34" charset="0"/>
              </a:rPr>
              <a:t>(2)</a:t>
            </a:r>
            <a:endParaRPr lang="en-US" altLang="en-US" sz="2800" dirty="0">
              <a:latin typeface="Arial" panose="020B0604020202020204" pitchFamily="34" charset="0"/>
            </a:endParaRPr>
          </a:p>
        </p:txBody>
      </p:sp>
      <p:sp>
        <p:nvSpPr>
          <p:cNvPr id="64515" name="Rectangle 3">
            <a:extLst>
              <a:ext uri="{FF2B5EF4-FFF2-40B4-BE49-F238E27FC236}">
                <a16:creationId xmlns:a16="http://schemas.microsoft.com/office/drawing/2014/main" id="{E69DEAAF-4CB4-491E-8D7F-0BC0C0C38E7A}"/>
              </a:ext>
            </a:extLst>
          </p:cNvPr>
          <p:cNvSpPr>
            <a:spLocks noGrp="1"/>
          </p:cNvSpPr>
          <p:nvPr>
            <p:ph type="body" idx="1"/>
          </p:nvPr>
        </p:nvSpPr>
        <p:spPr/>
        <p:txBody>
          <a:bodyPr/>
          <a:lstStyle/>
          <a:p>
            <a:pPr algn="ctr" eaLnBrk="1" hangingPunct="1">
              <a:lnSpc>
                <a:spcPct val="90000"/>
              </a:lnSpc>
              <a:buFont typeface="Wingdings 3" panose="05040102010807070707" pitchFamily="18" charset="2"/>
              <a:buNone/>
            </a:pPr>
            <a:r>
              <a:rPr lang="el-GR" altLang="en-US" sz="1600" b="1" dirty="0"/>
              <a:t>ΔΙΑΚΡΙΣΕΙΣ ΛΟΓΙΣΤΙΚΗΣ</a:t>
            </a:r>
          </a:p>
          <a:p>
            <a:pPr eaLnBrk="1" hangingPunct="1">
              <a:lnSpc>
                <a:spcPct val="90000"/>
              </a:lnSpc>
              <a:buFont typeface="Wingdings 3" panose="05040102010807070707" pitchFamily="18" charset="2"/>
              <a:buNone/>
            </a:pPr>
            <a:r>
              <a:rPr lang="el-GR" altLang="en-US" sz="1600" dirty="0">
                <a:highlight>
                  <a:srgbClr val="FFFF00"/>
                </a:highlight>
              </a:rPr>
              <a:t>Χρηματοοικονομική Λογιστική</a:t>
            </a:r>
          </a:p>
          <a:p>
            <a:pPr eaLnBrk="1" hangingPunct="1">
              <a:lnSpc>
                <a:spcPct val="90000"/>
              </a:lnSpc>
              <a:buFont typeface="Wingdings 3" panose="05040102010807070707" pitchFamily="18" charset="2"/>
              <a:buNone/>
            </a:pPr>
            <a:r>
              <a:rPr lang="el-GR" altLang="en-US" sz="1600" dirty="0"/>
              <a:t>Διοικητική Λογιστική (Λ. Κόστους)</a:t>
            </a:r>
          </a:p>
          <a:p>
            <a:pPr eaLnBrk="1" hangingPunct="1">
              <a:lnSpc>
                <a:spcPct val="90000"/>
              </a:lnSpc>
              <a:buFont typeface="Wingdings 3" panose="05040102010807070707" pitchFamily="18" charset="2"/>
              <a:buNone/>
            </a:pPr>
            <a:r>
              <a:rPr lang="el-GR" altLang="en-US" sz="1600" dirty="0"/>
              <a:t>Λογιστικά Πληροφοριακά Συστήματα (</a:t>
            </a:r>
            <a:r>
              <a:rPr lang="en-GB" altLang="en-US" sz="1600" dirty="0"/>
              <a:t>ERP) (SAP)</a:t>
            </a:r>
            <a:r>
              <a:rPr lang="el-GR" altLang="en-US" sz="1600" dirty="0"/>
              <a:t> </a:t>
            </a:r>
          </a:p>
          <a:p>
            <a:pPr eaLnBrk="1" hangingPunct="1">
              <a:lnSpc>
                <a:spcPct val="90000"/>
              </a:lnSpc>
              <a:buFont typeface="Wingdings 3" panose="05040102010807070707" pitchFamily="18" charset="2"/>
              <a:buNone/>
            </a:pPr>
            <a:r>
              <a:rPr lang="el-GR" altLang="en-US" sz="1600" dirty="0"/>
              <a:t>Φορολογική Λογιστική</a:t>
            </a:r>
          </a:p>
          <a:p>
            <a:pPr eaLnBrk="1" hangingPunct="1">
              <a:lnSpc>
                <a:spcPct val="90000"/>
              </a:lnSpc>
              <a:buFont typeface="Wingdings 3" panose="05040102010807070707" pitchFamily="18" charset="2"/>
              <a:buNone/>
            </a:pPr>
            <a:r>
              <a:rPr lang="el-GR" altLang="en-US" sz="1600" dirty="0">
                <a:highlight>
                  <a:srgbClr val="FFFF00"/>
                </a:highlight>
              </a:rPr>
              <a:t>Ανάλυση Χρηματοοικονομικών Καταστάσεων</a:t>
            </a:r>
          </a:p>
          <a:p>
            <a:pPr eaLnBrk="1" hangingPunct="1">
              <a:lnSpc>
                <a:spcPct val="90000"/>
              </a:lnSpc>
              <a:buFont typeface="Wingdings 3" panose="05040102010807070707" pitchFamily="18" charset="2"/>
              <a:buNone/>
            </a:pPr>
            <a:r>
              <a:rPr lang="el-GR" altLang="en-US" sz="1600" dirty="0"/>
              <a:t>Ελεγκτική</a:t>
            </a:r>
          </a:p>
          <a:p>
            <a:pPr eaLnBrk="1" hangingPunct="1">
              <a:lnSpc>
                <a:spcPct val="90000"/>
              </a:lnSpc>
              <a:buFont typeface="Wingdings 3" panose="05040102010807070707" pitchFamily="18" charset="2"/>
              <a:buNone/>
            </a:pPr>
            <a:r>
              <a:rPr lang="el-GR" altLang="en-US" sz="1600" dirty="0"/>
              <a:t>Εσωτερικός Έλεγχος</a:t>
            </a:r>
          </a:p>
          <a:p>
            <a:pPr eaLnBrk="1" hangingPunct="1">
              <a:lnSpc>
                <a:spcPct val="90000"/>
              </a:lnSpc>
              <a:buFont typeface="Wingdings 3" panose="05040102010807070707" pitchFamily="18" charset="2"/>
              <a:buNone/>
            </a:pPr>
            <a:r>
              <a:rPr lang="el-GR" altLang="en-US" sz="1600" dirty="0"/>
              <a:t>Διεθνή Λογιστικά Πρότυπα</a:t>
            </a:r>
          </a:p>
          <a:p>
            <a:pPr eaLnBrk="1" hangingPunct="1">
              <a:lnSpc>
                <a:spcPct val="90000"/>
              </a:lnSpc>
              <a:buFont typeface="Wingdings 3" panose="05040102010807070707" pitchFamily="18" charset="2"/>
              <a:buNone/>
            </a:pPr>
            <a:r>
              <a:rPr lang="el-GR" altLang="en-US" sz="1600" dirty="0"/>
              <a:t>Κλαδικές Λογιστικές</a:t>
            </a:r>
          </a:p>
          <a:p>
            <a:pPr eaLnBrk="1" hangingPunct="1">
              <a:lnSpc>
                <a:spcPct val="90000"/>
              </a:lnSpc>
              <a:buFont typeface="Wingdings 3" panose="05040102010807070707" pitchFamily="18" charset="2"/>
              <a:buNone/>
            </a:pPr>
            <a:endParaRPr lang="el-GR" altLang="en-US" sz="1600" dirty="0"/>
          </a:p>
          <a:p>
            <a:pPr eaLnBrk="1" hangingPunct="1">
              <a:lnSpc>
                <a:spcPct val="90000"/>
              </a:lnSpc>
            </a:pPr>
            <a:endParaRPr lang="en-US" altLang="en-US" sz="1600" dirty="0"/>
          </a:p>
        </p:txBody>
      </p:sp>
      <p:sp>
        <p:nvSpPr>
          <p:cNvPr id="64516" name="Footer Placeholder 4">
            <a:extLst>
              <a:ext uri="{FF2B5EF4-FFF2-40B4-BE49-F238E27FC236}">
                <a16:creationId xmlns:a16="http://schemas.microsoft.com/office/drawing/2014/main" id="{2BE9A0B7-777D-442A-A6AD-C6C4BA4DB10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64517" name="Slide Number Placeholder 5">
            <a:extLst>
              <a:ext uri="{FF2B5EF4-FFF2-40B4-BE49-F238E27FC236}">
                <a16:creationId xmlns:a16="http://schemas.microsoft.com/office/drawing/2014/main" id="{6C7B4346-A7EC-442D-B6F9-C830C26182A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6F6D19-7AAA-4ACA-9123-3411035451BC}" type="slidenum">
              <a:rPr lang="en-US" altLang="en-US" smtClean="0">
                <a:solidFill>
                  <a:schemeClr val="bg1"/>
                </a:solidFill>
              </a:rPr>
              <a:pPr/>
              <a:t>45</a:t>
            </a:fld>
            <a:endParaRPr lang="en-US" altLang="en-US">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A290-7EB5-40D2-A22E-A8EEC34284EC}"/>
              </a:ext>
            </a:extLst>
          </p:cNvPr>
          <p:cNvSpPr>
            <a:spLocks noGrp="1"/>
          </p:cNvSpPr>
          <p:nvPr>
            <p:ph type="title"/>
          </p:nvPr>
        </p:nvSpPr>
        <p:spPr>
          <a:xfrm>
            <a:off x="865970" y="620688"/>
            <a:ext cx="7378438" cy="1368152"/>
          </a:xfrm>
        </p:spPr>
        <p:txBody>
          <a:bodyPr/>
          <a:lstStyle/>
          <a:p>
            <a:pPr algn="ctr"/>
            <a:r>
              <a:rPr lang="el-GR" sz="4000" b="1" dirty="0"/>
              <a:t>SAP ERP</a:t>
            </a:r>
            <a:endParaRPr lang="el-GR" sz="4000" dirty="0"/>
          </a:p>
        </p:txBody>
      </p:sp>
      <p:sp>
        <p:nvSpPr>
          <p:cNvPr id="3" name="Content Placeholder 2">
            <a:extLst>
              <a:ext uri="{FF2B5EF4-FFF2-40B4-BE49-F238E27FC236}">
                <a16:creationId xmlns:a16="http://schemas.microsoft.com/office/drawing/2014/main" id="{095471D8-F92F-4F0C-AEAF-091B94D4A279}"/>
              </a:ext>
            </a:extLst>
          </p:cNvPr>
          <p:cNvSpPr>
            <a:spLocks noGrp="1"/>
          </p:cNvSpPr>
          <p:nvPr>
            <p:ph idx="1"/>
          </p:nvPr>
        </p:nvSpPr>
        <p:spPr/>
        <p:txBody>
          <a:bodyPr/>
          <a:lstStyle/>
          <a:p>
            <a:pPr algn="just"/>
            <a:r>
              <a:rPr lang="el-GR" dirty="0"/>
              <a:t>Το </a:t>
            </a:r>
            <a:r>
              <a:rPr lang="el-GR" b="1" dirty="0"/>
              <a:t>SAP ERP</a:t>
            </a:r>
            <a:r>
              <a:rPr lang="el-GR" dirty="0"/>
              <a:t> είναι επιχειρηματικό λογισμικό στην κατηγορία των </a:t>
            </a:r>
            <a:r>
              <a:rPr lang="el-GR" dirty="0">
                <a:hlinkClick r:id="rId2" tooltip="ERP"/>
              </a:rPr>
              <a:t>ERP</a:t>
            </a:r>
            <a:r>
              <a:rPr lang="el-GR" dirty="0"/>
              <a:t> (</a:t>
            </a:r>
            <a:r>
              <a:rPr lang="el-GR" i="1" dirty="0" err="1"/>
              <a:t>Enterprise</a:t>
            </a:r>
            <a:r>
              <a:rPr lang="el-GR" i="1" dirty="0"/>
              <a:t> </a:t>
            </a:r>
            <a:r>
              <a:rPr lang="el-GR" i="1" dirty="0" err="1"/>
              <a:t>Resource</a:t>
            </a:r>
            <a:r>
              <a:rPr lang="el-GR" i="1" dirty="0"/>
              <a:t> </a:t>
            </a:r>
            <a:r>
              <a:rPr lang="el-GR" i="1" dirty="0" err="1"/>
              <a:t>Planning</a:t>
            </a:r>
            <a:r>
              <a:rPr lang="el-GR" dirty="0"/>
              <a:t>) που καλύπτει τις λειτουργικές περιοχές: Οικονομική Διαχείριση (FI), Ελεγκτική (CO), Διαχείριση Υλικών (MM), Πωλήσεις και Διανομή (SD), Προγραμματισμός Παραγωγής (PP), </a:t>
            </a:r>
            <a:r>
              <a:rPr lang="el-GR" dirty="0" err="1"/>
              <a:t>Διαχειριση</a:t>
            </a:r>
            <a:r>
              <a:rPr lang="el-GR" dirty="0"/>
              <a:t> Έργων (PS), Συντήρηση Εγκαταστάσεων (PM), Ποιοτικός Έλεγχος (QM), Διαχείριση Ανθρώπινου Δυναμικού (HRM) κλπ. </a:t>
            </a:r>
            <a:endParaRPr lang="en-US" dirty="0"/>
          </a:p>
          <a:p>
            <a:pPr algn="just"/>
            <a:r>
              <a:rPr lang="el-GR" dirty="0"/>
              <a:t>Στο προϊόν περιλαμβάνονται και τεχνολογικές λύσεις όπως: Περιβάλλον ανάπτυξης σε ABAP/4 (γλώσσα προγραμματισμού της SAP) και </a:t>
            </a:r>
            <a:r>
              <a:rPr lang="el-GR" dirty="0" err="1">
                <a:hlinkClick r:id="rId3" tooltip="Java"/>
              </a:rPr>
              <a:t>Java</a:t>
            </a:r>
            <a:r>
              <a:rPr lang="el-GR" dirty="0"/>
              <a:t>, BW (</a:t>
            </a:r>
            <a:r>
              <a:rPr lang="el-GR" dirty="0" err="1"/>
              <a:t>Data</a:t>
            </a:r>
            <a:r>
              <a:rPr lang="el-GR" dirty="0"/>
              <a:t> </a:t>
            </a:r>
            <a:r>
              <a:rPr lang="el-GR" dirty="0" err="1"/>
              <a:t>warehouse</a:t>
            </a:r>
            <a:r>
              <a:rPr lang="el-GR" dirty="0"/>
              <a:t> σύστημα), </a:t>
            </a:r>
            <a:r>
              <a:rPr lang="el-GR" dirty="0" err="1"/>
              <a:t>Enterprise</a:t>
            </a:r>
            <a:r>
              <a:rPr lang="el-GR" dirty="0"/>
              <a:t> </a:t>
            </a:r>
            <a:r>
              <a:rPr lang="el-GR" dirty="0" err="1"/>
              <a:t>Portal</a:t>
            </a:r>
            <a:r>
              <a:rPr lang="el-GR" dirty="0"/>
              <a:t> (Διαδικτυακή Πύλη για Εταιρείες), εφαρμογή διασύνδεσης (ΧΙ) κλπ.</a:t>
            </a:r>
          </a:p>
        </p:txBody>
      </p:sp>
      <p:sp>
        <p:nvSpPr>
          <p:cNvPr id="4" name="Footer Placeholder 3">
            <a:extLst>
              <a:ext uri="{FF2B5EF4-FFF2-40B4-BE49-F238E27FC236}">
                <a16:creationId xmlns:a16="http://schemas.microsoft.com/office/drawing/2014/main" id="{3D158BF6-02A3-4AA7-A08E-370DB6A32F69}"/>
              </a:ext>
            </a:extLst>
          </p:cNvPr>
          <p:cNvSpPr>
            <a:spLocks noGrp="1"/>
          </p:cNvSpPr>
          <p:nvPr>
            <p:ph type="ftr" sz="quarter" idx="11"/>
          </p:nvPr>
        </p:nvSpPr>
        <p:spPr/>
        <p:txBody>
          <a:bodyPr/>
          <a:lstStyle/>
          <a:p>
            <a:pPr>
              <a:defRPr/>
            </a:pPr>
            <a:r>
              <a:rPr lang="el-GR" altLang="en-US"/>
              <a:t>Ενότητα </a:t>
            </a:r>
            <a:r>
              <a:rPr lang="en-US" altLang="en-US"/>
              <a:t>1</a:t>
            </a:r>
          </a:p>
        </p:txBody>
      </p:sp>
      <p:sp>
        <p:nvSpPr>
          <p:cNvPr id="5" name="Slide Number Placeholder 4">
            <a:extLst>
              <a:ext uri="{FF2B5EF4-FFF2-40B4-BE49-F238E27FC236}">
                <a16:creationId xmlns:a16="http://schemas.microsoft.com/office/drawing/2014/main" id="{8231D7AA-5F0D-4BF9-BF61-024E8752E9CC}"/>
              </a:ext>
            </a:extLst>
          </p:cNvPr>
          <p:cNvSpPr>
            <a:spLocks noGrp="1"/>
          </p:cNvSpPr>
          <p:nvPr>
            <p:ph type="sldNum" sz="quarter" idx="12"/>
          </p:nvPr>
        </p:nvSpPr>
        <p:spPr/>
        <p:txBody>
          <a:bodyPr/>
          <a:lstStyle/>
          <a:p>
            <a:pPr>
              <a:defRPr/>
            </a:pPr>
            <a:fld id="{415E7A7F-8B21-4382-99E5-123984F96670}" type="slidenum">
              <a:rPr lang="en-US" altLang="en-US" smtClean="0"/>
              <a:pPr>
                <a:defRPr/>
              </a:pPr>
              <a:t>46</a:t>
            </a:fld>
            <a:endParaRPr lang="en-US" altLang="en-US"/>
          </a:p>
        </p:txBody>
      </p:sp>
    </p:spTree>
    <p:extLst>
      <p:ext uri="{BB962C8B-B14F-4D97-AF65-F5344CB8AC3E}">
        <p14:creationId xmlns:p14="http://schemas.microsoft.com/office/powerpoint/2010/main" val="806079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8AB6-0C8C-4CB1-BDF5-95F6CB6E6D54}"/>
              </a:ext>
            </a:extLst>
          </p:cNvPr>
          <p:cNvSpPr>
            <a:spLocks noGrp="1"/>
          </p:cNvSpPr>
          <p:nvPr>
            <p:ph type="title"/>
          </p:nvPr>
        </p:nvSpPr>
        <p:spPr/>
        <p:txBody>
          <a:bodyPr/>
          <a:lstStyle/>
          <a:p>
            <a:pPr algn="ctr"/>
            <a:r>
              <a:rPr lang="el-GR" dirty="0"/>
              <a:t>Blockchain </a:t>
            </a:r>
            <a:r>
              <a:rPr lang="en-US" dirty="0"/>
              <a:t>t</a:t>
            </a:r>
            <a:r>
              <a:rPr lang="el-GR" dirty="0" err="1"/>
              <a:t>echnology</a:t>
            </a:r>
            <a:br>
              <a:rPr lang="en-US" dirty="0"/>
            </a:br>
            <a:endParaRPr lang="el-GR" dirty="0"/>
          </a:p>
        </p:txBody>
      </p:sp>
      <p:sp>
        <p:nvSpPr>
          <p:cNvPr id="3" name="Content Placeholder 2">
            <a:extLst>
              <a:ext uri="{FF2B5EF4-FFF2-40B4-BE49-F238E27FC236}">
                <a16:creationId xmlns:a16="http://schemas.microsoft.com/office/drawing/2014/main" id="{B4CEAB6D-49C4-4D18-88A8-9BD5FCFAA9FC}"/>
              </a:ext>
            </a:extLst>
          </p:cNvPr>
          <p:cNvSpPr>
            <a:spLocks noGrp="1"/>
          </p:cNvSpPr>
          <p:nvPr>
            <p:ph idx="1"/>
          </p:nvPr>
        </p:nvSpPr>
        <p:spPr/>
        <p:txBody>
          <a:bodyPr/>
          <a:lstStyle/>
          <a:p>
            <a:pPr algn="just"/>
            <a:r>
              <a:rPr lang="el-GR" dirty="0"/>
              <a:t>Οι τεχνολογίες γύρω από το </a:t>
            </a:r>
            <a:r>
              <a:rPr lang="el-GR" b="1" dirty="0"/>
              <a:t>blockchain</a:t>
            </a:r>
            <a:r>
              <a:rPr lang="el-GR" dirty="0"/>
              <a:t> μετασχηματίζουν ριζικά τον τρόπο οργάνωσης λειτουργίας της οικονομίας, καθώς δημιουργούν την τεχνολογική δυνατότητα για ύπαρξη κατανεμημένης μορφής </a:t>
            </a:r>
            <a:r>
              <a:rPr lang="el-GR" b="1" dirty="0"/>
              <a:t>εμπιστοσύνης</a:t>
            </a:r>
            <a:r>
              <a:rPr lang="el-GR" dirty="0"/>
              <a:t>. Αυτό έχει τεράστια σημασία, καθώς μπορεί να επηρεάσει τις μέχρι σήμερα παραδοσιακές έμπιστες οντότητες (</a:t>
            </a:r>
            <a:r>
              <a:rPr lang="el-GR" dirty="0" err="1"/>
              <a:t>trusted</a:t>
            </a:r>
            <a:r>
              <a:rPr lang="el-GR" dirty="0"/>
              <a:t> </a:t>
            </a:r>
            <a:r>
              <a:rPr lang="el-GR" dirty="0" err="1"/>
              <a:t>authorities</a:t>
            </a:r>
            <a:r>
              <a:rPr lang="el-GR" dirty="0"/>
              <a:t>), τις συναλλαγές και τις ηλεκτρονικές υπηρεσίες.</a:t>
            </a:r>
          </a:p>
          <a:p>
            <a:pPr algn="just"/>
            <a:r>
              <a:rPr lang="el-GR" dirty="0"/>
              <a:t>Με την </a:t>
            </a:r>
            <a:r>
              <a:rPr lang="el-GR" b="1" dirty="0"/>
              <a:t>τεχνολογία blockchain</a:t>
            </a:r>
            <a:r>
              <a:rPr lang="el-GR" dirty="0"/>
              <a:t>, </a:t>
            </a:r>
            <a:r>
              <a:rPr lang="el-GR" b="1" dirty="0"/>
              <a:t>η εμπιστοσύνη </a:t>
            </a:r>
            <a:r>
              <a:rPr lang="el-GR" dirty="0"/>
              <a:t>που μέχρι τώρα υπήρχε λόγω μιας συμβατικής σχέσης, αυξάνεται και ισχυροποιείται  λόγω του κατανεμημένου και ασφαλούς τρόπου αποθήκευσης, διαχείρισης και ανταλλαγής τεράστιας </a:t>
            </a:r>
            <a:r>
              <a:rPr lang="el-GR" b="1" dirty="0"/>
              <a:t>πληροφορίας</a:t>
            </a:r>
            <a:r>
              <a:rPr lang="el-GR" dirty="0"/>
              <a:t> και διενέργειας ηλεκτρονικών συναλλαγών.</a:t>
            </a:r>
          </a:p>
          <a:p>
            <a:endParaRPr lang="el-GR" dirty="0"/>
          </a:p>
        </p:txBody>
      </p:sp>
      <p:sp>
        <p:nvSpPr>
          <p:cNvPr id="4" name="Footer Placeholder 3">
            <a:extLst>
              <a:ext uri="{FF2B5EF4-FFF2-40B4-BE49-F238E27FC236}">
                <a16:creationId xmlns:a16="http://schemas.microsoft.com/office/drawing/2014/main" id="{36CEA685-1246-4CB0-8FFD-57A038597387}"/>
              </a:ext>
            </a:extLst>
          </p:cNvPr>
          <p:cNvSpPr>
            <a:spLocks noGrp="1"/>
          </p:cNvSpPr>
          <p:nvPr>
            <p:ph type="ftr" sz="quarter" idx="11"/>
          </p:nvPr>
        </p:nvSpPr>
        <p:spPr/>
        <p:txBody>
          <a:bodyPr/>
          <a:lstStyle/>
          <a:p>
            <a:pPr>
              <a:defRPr/>
            </a:pPr>
            <a:r>
              <a:rPr lang="el-GR" altLang="en-US"/>
              <a:t>Ενότητα </a:t>
            </a:r>
            <a:r>
              <a:rPr lang="en-US" altLang="en-US"/>
              <a:t>1</a:t>
            </a:r>
          </a:p>
        </p:txBody>
      </p:sp>
      <p:sp>
        <p:nvSpPr>
          <p:cNvPr id="5" name="Slide Number Placeholder 4">
            <a:extLst>
              <a:ext uri="{FF2B5EF4-FFF2-40B4-BE49-F238E27FC236}">
                <a16:creationId xmlns:a16="http://schemas.microsoft.com/office/drawing/2014/main" id="{E2C6060F-09F6-45B6-B933-A18E7B6205EF}"/>
              </a:ext>
            </a:extLst>
          </p:cNvPr>
          <p:cNvSpPr>
            <a:spLocks noGrp="1"/>
          </p:cNvSpPr>
          <p:nvPr>
            <p:ph type="sldNum" sz="quarter" idx="12"/>
          </p:nvPr>
        </p:nvSpPr>
        <p:spPr/>
        <p:txBody>
          <a:bodyPr/>
          <a:lstStyle/>
          <a:p>
            <a:pPr>
              <a:defRPr/>
            </a:pPr>
            <a:fld id="{415E7A7F-8B21-4382-99E5-123984F96670}" type="slidenum">
              <a:rPr lang="en-US" altLang="en-US" smtClean="0"/>
              <a:pPr>
                <a:defRPr/>
              </a:pPr>
              <a:t>47</a:t>
            </a:fld>
            <a:endParaRPr lang="en-US" altLang="en-US"/>
          </a:p>
        </p:txBody>
      </p:sp>
    </p:spTree>
    <p:extLst>
      <p:ext uri="{BB962C8B-B14F-4D97-AF65-F5344CB8AC3E}">
        <p14:creationId xmlns:p14="http://schemas.microsoft.com/office/powerpoint/2010/main" val="3306476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DB78-3975-4E8D-AEE9-87AC3277365E}"/>
              </a:ext>
            </a:extLst>
          </p:cNvPr>
          <p:cNvSpPr>
            <a:spLocks noGrp="1"/>
          </p:cNvSpPr>
          <p:nvPr>
            <p:ph type="title"/>
          </p:nvPr>
        </p:nvSpPr>
        <p:spPr/>
        <p:txBody>
          <a:bodyPr/>
          <a:lstStyle/>
          <a:p>
            <a:r>
              <a:rPr lang="el-GR" dirty="0"/>
              <a:t>Blockchain technology</a:t>
            </a:r>
            <a:br>
              <a:rPr lang="en-US" dirty="0"/>
            </a:br>
            <a:endParaRPr lang="el-GR" dirty="0"/>
          </a:p>
        </p:txBody>
      </p:sp>
      <p:sp>
        <p:nvSpPr>
          <p:cNvPr id="3" name="Content Placeholder 2">
            <a:extLst>
              <a:ext uri="{FF2B5EF4-FFF2-40B4-BE49-F238E27FC236}">
                <a16:creationId xmlns:a16="http://schemas.microsoft.com/office/drawing/2014/main" id="{A59847C2-C627-455D-A53E-47CD8FA42FC5}"/>
              </a:ext>
            </a:extLst>
          </p:cNvPr>
          <p:cNvSpPr>
            <a:spLocks noGrp="1"/>
          </p:cNvSpPr>
          <p:nvPr>
            <p:ph idx="1"/>
          </p:nvPr>
        </p:nvSpPr>
        <p:spPr/>
        <p:txBody>
          <a:bodyPr/>
          <a:lstStyle/>
          <a:p>
            <a:pPr algn="just"/>
            <a:r>
              <a:rPr lang="el-GR" sz="2000" dirty="0"/>
              <a:t>Πραγματοποιείται μια νέα αλλαγή σε όλα τα υφιστάμενα οικονομικά και επιχειρησιακά μοντέλα που καθημερινά όλοι μας χρησιμοποιούμε. Η </a:t>
            </a:r>
            <a:r>
              <a:rPr lang="el-GR" sz="2000" b="1" dirty="0"/>
              <a:t>τεχνολογία blockchain </a:t>
            </a:r>
            <a:r>
              <a:rPr lang="el-GR" sz="2000" dirty="0"/>
              <a:t>μπορεί να βρει εφαρμογή σε μια σειρά από κλάδους της οικονομίας και κοινωνίας.</a:t>
            </a:r>
          </a:p>
          <a:p>
            <a:pPr algn="just"/>
            <a:r>
              <a:rPr lang="el-GR" sz="2000" b="1" dirty="0"/>
              <a:t>Blockchain</a:t>
            </a:r>
            <a:r>
              <a:rPr lang="el-GR" sz="2000" dirty="0"/>
              <a:t> </a:t>
            </a:r>
            <a:r>
              <a:rPr lang="el-GR" sz="2000" dirty="0" err="1"/>
              <a:t>is</a:t>
            </a:r>
            <a:r>
              <a:rPr lang="el-GR" sz="2000" dirty="0"/>
              <a:t> a </a:t>
            </a:r>
            <a:r>
              <a:rPr lang="el-GR" sz="2000" dirty="0" err="1"/>
              <a:t>system</a:t>
            </a:r>
            <a:r>
              <a:rPr lang="el-GR" sz="2000" dirty="0"/>
              <a:t> of </a:t>
            </a:r>
            <a:r>
              <a:rPr lang="el-GR" sz="2000" dirty="0" err="1"/>
              <a:t>recording</a:t>
            </a:r>
            <a:r>
              <a:rPr lang="el-GR" sz="2000" dirty="0"/>
              <a:t> </a:t>
            </a:r>
            <a:r>
              <a:rPr lang="el-GR" sz="2000" dirty="0" err="1"/>
              <a:t>information</a:t>
            </a:r>
            <a:r>
              <a:rPr lang="el-GR" sz="2000" dirty="0"/>
              <a:t> in a </a:t>
            </a:r>
            <a:r>
              <a:rPr lang="el-GR" sz="2000" dirty="0" err="1"/>
              <a:t>way</a:t>
            </a:r>
            <a:r>
              <a:rPr lang="el-GR" sz="2000" dirty="0"/>
              <a:t> </a:t>
            </a:r>
            <a:r>
              <a:rPr lang="el-GR" sz="2000" dirty="0" err="1"/>
              <a:t>that</a:t>
            </a:r>
            <a:r>
              <a:rPr lang="el-GR" sz="2000" dirty="0"/>
              <a:t> </a:t>
            </a:r>
            <a:r>
              <a:rPr lang="el-GR" sz="2000" dirty="0" err="1"/>
              <a:t>makes</a:t>
            </a:r>
            <a:r>
              <a:rPr lang="el-GR" sz="2000" dirty="0"/>
              <a:t> </a:t>
            </a:r>
            <a:r>
              <a:rPr lang="el-GR" sz="2000" dirty="0" err="1"/>
              <a:t>it</a:t>
            </a:r>
            <a:r>
              <a:rPr lang="el-GR" sz="2000" dirty="0"/>
              <a:t> </a:t>
            </a:r>
            <a:r>
              <a:rPr lang="el-GR" sz="2000" dirty="0" err="1"/>
              <a:t>difficult</a:t>
            </a:r>
            <a:r>
              <a:rPr lang="el-GR" sz="2000" dirty="0"/>
              <a:t> </a:t>
            </a:r>
            <a:r>
              <a:rPr lang="el-GR" sz="2000" dirty="0" err="1"/>
              <a:t>or</a:t>
            </a:r>
            <a:r>
              <a:rPr lang="el-GR" sz="2000" dirty="0"/>
              <a:t> </a:t>
            </a:r>
            <a:r>
              <a:rPr lang="el-GR" sz="2000" dirty="0" err="1"/>
              <a:t>impossible</a:t>
            </a:r>
            <a:r>
              <a:rPr lang="el-GR" sz="2000" dirty="0"/>
              <a:t> </a:t>
            </a:r>
            <a:r>
              <a:rPr lang="el-GR" sz="2000" dirty="0" err="1"/>
              <a:t>to</a:t>
            </a:r>
            <a:r>
              <a:rPr lang="el-GR" sz="2000" dirty="0"/>
              <a:t> </a:t>
            </a:r>
            <a:r>
              <a:rPr lang="el-GR" sz="2000" dirty="0" err="1"/>
              <a:t>change</a:t>
            </a:r>
            <a:r>
              <a:rPr lang="el-GR" sz="2000" dirty="0"/>
              <a:t>, </a:t>
            </a:r>
            <a:r>
              <a:rPr lang="el-GR" sz="2000" dirty="0" err="1"/>
              <a:t>hack</a:t>
            </a:r>
            <a:r>
              <a:rPr lang="el-GR" sz="2000" dirty="0"/>
              <a:t>, </a:t>
            </a:r>
            <a:r>
              <a:rPr lang="el-GR" sz="2000" dirty="0" err="1"/>
              <a:t>or</a:t>
            </a:r>
            <a:r>
              <a:rPr lang="el-GR" sz="2000" dirty="0"/>
              <a:t> </a:t>
            </a:r>
            <a:r>
              <a:rPr lang="el-GR" sz="2000" dirty="0" err="1"/>
              <a:t>cheat</a:t>
            </a:r>
            <a:r>
              <a:rPr lang="el-GR" sz="2000" dirty="0"/>
              <a:t> the </a:t>
            </a:r>
            <a:r>
              <a:rPr lang="el-GR" sz="2000" dirty="0" err="1"/>
              <a:t>system</a:t>
            </a:r>
            <a:r>
              <a:rPr lang="el-GR" sz="2000" dirty="0"/>
              <a:t>. A </a:t>
            </a:r>
            <a:r>
              <a:rPr lang="el-GR" sz="2000" b="1" dirty="0"/>
              <a:t>blockchain</a:t>
            </a:r>
            <a:r>
              <a:rPr lang="el-GR" sz="2000" dirty="0"/>
              <a:t> </a:t>
            </a:r>
            <a:r>
              <a:rPr lang="el-GR" sz="2000" dirty="0" err="1"/>
              <a:t>is</a:t>
            </a:r>
            <a:r>
              <a:rPr lang="el-GR" sz="2000" dirty="0"/>
              <a:t> </a:t>
            </a:r>
            <a:r>
              <a:rPr lang="el-GR" sz="2000" dirty="0" err="1"/>
              <a:t>essentially</a:t>
            </a:r>
            <a:r>
              <a:rPr lang="el-GR" sz="2000" dirty="0"/>
              <a:t> a </a:t>
            </a:r>
            <a:r>
              <a:rPr lang="el-GR" sz="2000" dirty="0" err="1"/>
              <a:t>digital</a:t>
            </a:r>
            <a:r>
              <a:rPr lang="el-GR" sz="2000" dirty="0"/>
              <a:t> </a:t>
            </a:r>
            <a:r>
              <a:rPr lang="el-GR" sz="2000" dirty="0" err="1"/>
              <a:t>ledger</a:t>
            </a:r>
            <a:r>
              <a:rPr lang="el-GR" sz="2000" dirty="0"/>
              <a:t> of </a:t>
            </a:r>
            <a:r>
              <a:rPr lang="el-GR" sz="2000" dirty="0" err="1"/>
              <a:t>transactions</a:t>
            </a:r>
            <a:r>
              <a:rPr lang="el-GR" sz="2000" dirty="0"/>
              <a:t> </a:t>
            </a:r>
            <a:r>
              <a:rPr lang="el-GR" sz="2000" dirty="0" err="1"/>
              <a:t>that</a:t>
            </a:r>
            <a:r>
              <a:rPr lang="el-GR" sz="2000" dirty="0"/>
              <a:t> </a:t>
            </a:r>
            <a:r>
              <a:rPr lang="el-GR" sz="2000" dirty="0" err="1"/>
              <a:t>is</a:t>
            </a:r>
            <a:r>
              <a:rPr lang="el-GR" sz="2000" dirty="0"/>
              <a:t> </a:t>
            </a:r>
            <a:r>
              <a:rPr lang="el-GR" sz="2000" dirty="0" err="1"/>
              <a:t>duplicated</a:t>
            </a:r>
            <a:r>
              <a:rPr lang="el-GR" sz="2000" dirty="0"/>
              <a:t> and </a:t>
            </a:r>
            <a:r>
              <a:rPr lang="el-GR" sz="2000" dirty="0" err="1"/>
              <a:t>distributed</a:t>
            </a:r>
            <a:r>
              <a:rPr lang="el-GR" sz="2000" dirty="0"/>
              <a:t> </a:t>
            </a:r>
            <a:r>
              <a:rPr lang="el-GR" sz="2000" dirty="0" err="1"/>
              <a:t>across</a:t>
            </a:r>
            <a:r>
              <a:rPr lang="el-GR" sz="2000" dirty="0"/>
              <a:t> the </a:t>
            </a:r>
            <a:r>
              <a:rPr lang="el-GR" sz="2000" dirty="0" err="1"/>
              <a:t>entire</a:t>
            </a:r>
            <a:r>
              <a:rPr lang="el-GR" sz="2000" dirty="0"/>
              <a:t> </a:t>
            </a:r>
            <a:r>
              <a:rPr lang="el-GR" sz="2000" dirty="0" err="1"/>
              <a:t>network</a:t>
            </a:r>
            <a:r>
              <a:rPr lang="el-GR" sz="2000" dirty="0"/>
              <a:t> of </a:t>
            </a:r>
            <a:r>
              <a:rPr lang="el-GR" sz="2000" dirty="0" err="1"/>
              <a:t>computer</a:t>
            </a:r>
            <a:r>
              <a:rPr lang="el-GR" sz="2000" dirty="0"/>
              <a:t> </a:t>
            </a:r>
            <a:r>
              <a:rPr lang="el-GR" sz="2000" dirty="0" err="1"/>
              <a:t>systems</a:t>
            </a:r>
            <a:r>
              <a:rPr lang="el-GR" sz="2000" dirty="0"/>
              <a:t> on the </a:t>
            </a:r>
            <a:r>
              <a:rPr lang="el-GR" sz="2000" b="1" dirty="0"/>
              <a:t>blockchain</a:t>
            </a:r>
            <a:r>
              <a:rPr lang="el-GR" sz="2000" dirty="0"/>
              <a:t>.</a:t>
            </a:r>
          </a:p>
          <a:p>
            <a:endParaRPr lang="el-GR" dirty="0"/>
          </a:p>
        </p:txBody>
      </p:sp>
      <p:sp>
        <p:nvSpPr>
          <p:cNvPr id="4" name="Footer Placeholder 3">
            <a:extLst>
              <a:ext uri="{FF2B5EF4-FFF2-40B4-BE49-F238E27FC236}">
                <a16:creationId xmlns:a16="http://schemas.microsoft.com/office/drawing/2014/main" id="{411C86C8-AFDF-4A69-9CB2-1ED2227C027F}"/>
              </a:ext>
            </a:extLst>
          </p:cNvPr>
          <p:cNvSpPr>
            <a:spLocks noGrp="1"/>
          </p:cNvSpPr>
          <p:nvPr>
            <p:ph type="ftr" sz="quarter" idx="11"/>
          </p:nvPr>
        </p:nvSpPr>
        <p:spPr/>
        <p:txBody>
          <a:bodyPr/>
          <a:lstStyle/>
          <a:p>
            <a:pPr>
              <a:defRPr/>
            </a:pPr>
            <a:r>
              <a:rPr lang="el-GR" altLang="en-US"/>
              <a:t>Ενότητα </a:t>
            </a:r>
            <a:r>
              <a:rPr lang="en-US" altLang="en-US"/>
              <a:t>1</a:t>
            </a:r>
          </a:p>
        </p:txBody>
      </p:sp>
      <p:sp>
        <p:nvSpPr>
          <p:cNvPr id="5" name="Slide Number Placeholder 4">
            <a:extLst>
              <a:ext uri="{FF2B5EF4-FFF2-40B4-BE49-F238E27FC236}">
                <a16:creationId xmlns:a16="http://schemas.microsoft.com/office/drawing/2014/main" id="{EAD68AF6-67D7-41B9-99DF-D1A6FF7A2D8A}"/>
              </a:ext>
            </a:extLst>
          </p:cNvPr>
          <p:cNvSpPr>
            <a:spLocks noGrp="1"/>
          </p:cNvSpPr>
          <p:nvPr>
            <p:ph type="sldNum" sz="quarter" idx="12"/>
          </p:nvPr>
        </p:nvSpPr>
        <p:spPr/>
        <p:txBody>
          <a:bodyPr/>
          <a:lstStyle/>
          <a:p>
            <a:pPr>
              <a:defRPr/>
            </a:pPr>
            <a:fld id="{415E7A7F-8B21-4382-99E5-123984F96670}" type="slidenum">
              <a:rPr lang="en-US" altLang="en-US" smtClean="0"/>
              <a:pPr>
                <a:defRPr/>
              </a:pPr>
              <a:t>48</a:t>
            </a:fld>
            <a:endParaRPr lang="en-US" altLang="en-US"/>
          </a:p>
        </p:txBody>
      </p:sp>
    </p:spTree>
    <p:extLst>
      <p:ext uri="{BB962C8B-B14F-4D97-AF65-F5344CB8AC3E}">
        <p14:creationId xmlns:p14="http://schemas.microsoft.com/office/powerpoint/2010/main" val="2097645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441C9F35-2E36-44D8-A97F-93DC8DF73682}"/>
              </a:ext>
            </a:extLst>
          </p:cNvPr>
          <p:cNvSpPr>
            <a:spLocks noGrp="1"/>
          </p:cNvSpPr>
          <p:nvPr>
            <p:ph type="title"/>
          </p:nvPr>
        </p:nvSpPr>
        <p:spPr>
          <a:xfrm>
            <a:off x="865188" y="927100"/>
            <a:ext cx="7593012" cy="709613"/>
          </a:xfrm>
        </p:spPr>
        <p:txBody>
          <a:bodyPr/>
          <a:lstStyle/>
          <a:p>
            <a:pPr eaLnBrk="1" hangingPunct="1"/>
            <a:r>
              <a:rPr lang="el-GR" altLang="en-US" sz="2800"/>
              <a:t>ΕΦΑΡΜΟΓΗ ΤΗΣ ΛΟΓΙΣΤΙΚΗΣ ΣΤΗΝ ΕΠΙΧΕΙΡΗΣΗ</a:t>
            </a:r>
            <a:r>
              <a:rPr lang="el-GR" altLang="en-US" sz="2800">
                <a:latin typeface="Arial" panose="020B0604020202020204" pitchFamily="34" charset="0"/>
              </a:rPr>
              <a:t>-</a:t>
            </a:r>
            <a:r>
              <a:rPr lang="el-GR" altLang="en-US" sz="2800"/>
              <a:t>ΟΝΤΟΤΗΤΑ</a:t>
            </a:r>
            <a:r>
              <a:rPr lang="el-GR" altLang="en-US" sz="2800">
                <a:latin typeface="Arial" panose="020B0604020202020204" pitchFamily="34" charset="0"/>
              </a:rPr>
              <a:t> (</a:t>
            </a:r>
            <a:r>
              <a:rPr lang="en-US" altLang="en-US" sz="2800">
                <a:latin typeface="Arial" panose="020B0604020202020204" pitchFamily="34" charset="0"/>
              </a:rPr>
              <a:t>3</a:t>
            </a:r>
            <a:r>
              <a:rPr lang="el-GR" altLang="en-US" sz="2800">
                <a:latin typeface="Arial" panose="020B0604020202020204" pitchFamily="34" charset="0"/>
              </a:rPr>
              <a:t>)</a:t>
            </a:r>
            <a:endParaRPr lang="en-GB" altLang="en-US" sz="2800">
              <a:latin typeface="Arial" panose="020B0604020202020204" pitchFamily="34" charset="0"/>
            </a:endParaRPr>
          </a:p>
        </p:txBody>
      </p:sp>
      <p:sp>
        <p:nvSpPr>
          <p:cNvPr id="62467" name="Content Placeholder 2">
            <a:extLst>
              <a:ext uri="{FF2B5EF4-FFF2-40B4-BE49-F238E27FC236}">
                <a16:creationId xmlns:a16="http://schemas.microsoft.com/office/drawing/2014/main" id="{9AD4B590-1E7B-4E4F-8CB6-4775CA9436FD}"/>
              </a:ext>
            </a:extLst>
          </p:cNvPr>
          <p:cNvSpPr>
            <a:spLocks noGrp="1"/>
          </p:cNvSpPr>
          <p:nvPr>
            <p:ph idx="1"/>
          </p:nvPr>
        </p:nvSpPr>
        <p:spPr/>
        <p:txBody>
          <a:bodyPr/>
          <a:lstStyle/>
          <a:p>
            <a:pPr eaLnBrk="1" hangingPunct="1"/>
            <a:endParaRPr lang="el-GR" altLang="en-US" dirty="0">
              <a:latin typeface="Arial" panose="020B0604020202020204" pitchFamily="34" charset="0"/>
            </a:endParaRPr>
          </a:p>
          <a:p>
            <a:pPr eaLnBrk="1" hangingPunct="1"/>
            <a:r>
              <a:rPr lang="el-GR" altLang="en-US" dirty="0">
                <a:latin typeface="Arial" panose="020B0604020202020204" pitchFamily="34" charset="0"/>
              </a:rPr>
              <a:t>ΕΛΛΗΝΙΚΑ  ΛΟΓΙΣΤΙΚΑ ΠΡΟΤΥΠΑ (Ε.Λ.Π)</a:t>
            </a:r>
          </a:p>
          <a:p>
            <a:pPr eaLnBrk="1" hangingPunct="1"/>
            <a:r>
              <a:rPr lang="el-GR" altLang="en-US" dirty="0">
                <a:latin typeface="Arial" panose="020B0604020202020204" pitchFamily="34" charset="0"/>
              </a:rPr>
              <a:t>ΚΑΤΗΓΟΡΙΕΣ ΟΝΤΟΤΗΤΩΝ</a:t>
            </a:r>
          </a:p>
          <a:p>
            <a:pPr eaLnBrk="1" hangingPunct="1"/>
            <a:r>
              <a:rPr lang="el-GR" altLang="en-US" dirty="0">
                <a:latin typeface="Arial" panose="020B0604020202020204" pitchFamily="34" charset="0"/>
              </a:rPr>
              <a:t>ΔΟΜΗ ΟΙΚΟΝΟΜΙΚΩΝ ΚΑΤΑΣΤΑΣΕΩΝ ΟΝΤΟΤΗΤΩΝ</a:t>
            </a:r>
          </a:p>
          <a:p>
            <a:pPr eaLnBrk="1" hangingPunct="1"/>
            <a:r>
              <a:rPr lang="el-GR" altLang="en-US" dirty="0">
                <a:latin typeface="Arial" panose="020B0604020202020204" pitchFamily="34" charset="0"/>
              </a:rPr>
              <a:t>ΛΟΓΙΣΤΙΚΑ ΒΙΒΛΙΑ-ΑΡΧΕΙΑ</a:t>
            </a:r>
          </a:p>
          <a:p>
            <a:pPr eaLnBrk="1" hangingPunct="1"/>
            <a:r>
              <a:rPr lang="el-GR" altLang="en-US" dirty="0">
                <a:latin typeface="Arial" panose="020B0604020202020204" pitchFamily="34" charset="0"/>
              </a:rPr>
              <a:t>ΟΙΚΟΝΟΜΙΚΕΣ ΠΡΑΞΕΙΣ- ΠΑΡΑΣΤΑΤΙΚΑ</a:t>
            </a:r>
          </a:p>
          <a:p>
            <a:pPr eaLnBrk="1" hangingPunct="1"/>
            <a:r>
              <a:rPr lang="el-GR" altLang="en-US" dirty="0">
                <a:latin typeface="Arial" panose="020B0604020202020204" pitchFamily="34" charset="0"/>
              </a:rPr>
              <a:t>ΛΟΓΙΣΤΙΚΟΣ ΚΥΚΛΟΣ</a:t>
            </a:r>
          </a:p>
          <a:p>
            <a:pPr eaLnBrk="1" hangingPunct="1"/>
            <a:r>
              <a:rPr lang="el-GR" altLang="en-US" dirty="0">
                <a:latin typeface="Arial" panose="020B0604020202020204" pitchFamily="34" charset="0"/>
              </a:rPr>
              <a:t>ΧΡΗΜΑΤΟΟΙΚΟΝΟΜΙΚΕΣ ΚΑΤΑΣΤΑΣΕΙΣ</a:t>
            </a:r>
            <a:endParaRPr lang="en-US" altLang="en-US" dirty="0">
              <a:latin typeface="Arial" panose="020B0604020202020204" pitchFamily="34" charset="0"/>
            </a:endParaRPr>
          </a:p>
          <a:p>
            <a:pPr eaLnBrk="1" hangingPunct="1"/>
            <a:endParaRPr lang="el-GR" altLang="en-US" dirty="0">
              <a:latin typeface="Arial" panose="020B0604020202020204" pitchFamily="34" charset="0"/>
            </a:endParaRPr>
          </a:p>
        </p:txBody>
      </p:sp>
      <p:sp>
        <p:nvSpPr>
          <p:cNvPr id="62468" name="Footer Placeholder 4">
            <a:extLst>
              <a:ext uri="{FF2B5EF4-FFF2-40B4-BE49-F238E27FC236}">
                <a16:creationId xmlns:a16="http://schemas.microsoft.com/office/drawing/2014/main" id="{CFCFC428-B13D-4BDE-8BE0-AED5084B09D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62469" name="Slide Number Placeholder 5">
            <a:extLst>
              <a:ext uri="{FF2B5EF4-FFF2-40B4-BE49-F238E27FC236}">
                <a16:creationId xmlns:a16="http://schemas.microsoft.com/office/drawing/2014/main" id="{2047942C-BAEE-47CE-8E01-CEA4E2E7E3F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42ECFD-7EDB-4191-A897-481153D5952E}" type="slidenum">
              <a:rPr lang="en-US" altLang="en-US" smtClean="0">
                <a:solidFill>
                  <a:schemeClr val="bg1"/>
                </a:solidFill>
              </a:rPr>
              <a:pPr/>
              <a:t>49</a:t>
            </a:fld>
            <a:endParaRPr lang="en-US" altLang="en-US">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ABFD612-33F2-4E40-AF6B-E2DEA74CD485}"/>
              </a:ext>
            </a:extLst>
          </p:cNvPr>
          <p:cNvSpPr>
            <a:spLocks noGrp="1"/>
          </p:cNvSpPr>
          <p:nvPr>
            <p:ph type="title"/>
          </p:nvPr>
        </p:nvSpPr>
        <p:spPr>
          <a:xfrm>
            <a:off x="865188" y="927100"/>
            <a:ext cx="7593012" cy="709613"/>
          </a:xfrm>
        </p:spPr>
        <p:txBody>
          <a:bodyPr/>
          <a:lstStyle/>
          <a:p>
            <a:pPr eaLnBrk="1" hangingPunct="1"/>
            <a:r>
              <a:rPr lang="el-GR" altLang="en-US"/>
              <a:t>ΠΕΡΙΕΧΟΜΕΝΟ ΜΑΘΗΜΑΤΟΣ</a:t>
            </a:r>
            <a:br>
              <a:rPr lang="el-GR" altLang="en-US"/>
            </a:br>
            <a:r>
              <a:rPr lang="el-GR" altLang="en-US"/>
              <a:t>(2)</a:t>
            </a:r>
            <a:endParaRPr lang="en-US" altLang="en-US"/>
          </a:p>
        </p:txBody>
      </p:sp>
      <p:sp>
        <p:nvSpPr>
          <p:cNvPr id="34819" name="Rectangle 3">
            <a:extLst>
              <a:ext uri="{FF2B5EF4-FFF2-40B4-BE49-F238E27FC236}">
                <a16:creationId xmlns:a16="http://schemas.microsoft.com/office/drawing/2014/main" id="{B1A9B1AB-3413-451C-985C-F1809A34A925}"/>
              </a:ext>
            </a:extLst>
          </p:cNvPr>
          <p:cNvSpPr>
            <a:spLocks noGrp="1"/>
          </p:cNvSpPr>
          <p:nvPr>
            <p:ph idx="1"/>
          </p:nvPr>
        </p:nvSpPr>
        <p:spPr/>
        <p:txBody>
          <a:bodyPr/>
          <a:lstStyle/>
          <a:p>
            <a:pPr eaLnBrk="1" hangingPunct="1"/>
            <a:r>
              <a:rPr lang="el-GR" altLang="en-US" b="1" dirty="0"/>
              <a:t>ΑΝΑΛΥΣΗ ΧΡΗΜΑΤΟΟΙΚΟΝΟΜΙΚΩΝ ΚΑΤΑΣΤΑΣΕΩΝ</a:t>
            </a:r>
          </a:p>
          <a:p>
            <a:pPr eaLnBrk="1" hangingPunct="1"/>
            <a:r>
              <a:rPr lang="el-GR" altLang="en-US" dirty="0"/>
              <a:t>ΑΡΙΘΜΟΔΕΙΚΤΕΣ</a:t>
            </a:r>
          </a:p>
          <a:p>
            <a:pPr eaLnBrk="1" hangingPunct="1"/>
            <a:r>
              <a:rPr lang="el-GR" altLang="en-US" dirty="0"/>
              <a:t>ΑΝΑΛΥΣΗ Χ.Κ. ΚΑΙ ΛΗΨΗ ΑΠΟΦΑΣΕΩΝ</a:t>
            </a:r>
          </a:p>
          <a:p>
            <a:pPr eaLnBrk="1" hangingPunct="1"/>
            <a:endParaRPr lang="el-GR" altLang="en-US" dirty="0"/>
          </a:p>
          <a:p>
            <a:pPr eaLnBrk="1" hangingPunct="1"/>
            <a:endParaRPr lang="el-GR" altLang="en-US" dirty="0"/>
          </a:p>
          <a:p>
            <a:pPr eaLnBrk="1" hangingPunct="1"/>
            <a:endParaRPr lang="el-GR" altLang="en-US" dirty="0"/>
          </a:p>
          <a:p>
            <a:pPr eaLnBrk="1" hangingPunct="1"/>
            <a:endParaRPr lang="en-US" altLang="en-US" dirty="0"/>
          </a:p>
        </p:txBody>
      </p:sp>
      <p:sp>
        <p:nvSpPr>
          <p:cNvPr id="34820" name="Footer Placeholder 4">
            <a:extLst>
              <a:ext uri="{FF2B5EF4-FFF2-40B4-BE49-F238E27FC236}">
                <a16:creationId xmlns:a16="http://schemas.microsoft.com/office/drawing/2014/main" id="{94720F42-9349-434A-86DC-8EE48781D60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34821" name="Slide Number Placeholder 5">
            <a:extLst>
              <a:ext uri="{FF2B5EF4-FFF2-40B4-BE49-F238E27FC236}">
                <a16:creationId xmlns:a16="http://schemas.microsoft.com/office/drawing/2014/main" id="{53797A30-9A7A-454D-A2CA-0C6AE945338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935BC8-43C0-4C58-B64B-75EFF0E57AAA}" type="slidenum">
              <a:rPr lang="en-US" altLang="en-US" smtClean="0">
                <a:solidFill>
                  <a:schemeClr val="bg1"/>
                </a:solidFill>
              </a:rPr>
              <a:pPr/>
              <a:t>5</a:t>
            </a:fld>
            <a:endParaRPr lang="en-US" altLang="en-US">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71BE1FD-AD1D-422A-8B90-90DB6F8C12B3}"/>
              </a:ext>
            </a:extLst>
          </p:cNvPr>
          <p:cNvSpPr>
            <a:spLocks noGrp="1"/>
          </p:cNvSpPr>
          <p:nvPr>
            <p:ph type="title"/>
          </p:nvPr>
        </p:nvSpPr>
        <p:spPr>
          <a:xfrm>
            <a:off x="866775" y="927100"/>
            <a:ext cx="7593013" cy="709613"/>
          </a:xfrm>
        </p:spPr>
        <p:txBody>
          <a:bodyPr/>
          <a:lstStyle/>
          <a:p>
            <a:pPr eaLnBrk="1" hangingPunct="1"/>
            <a:r>
              <a:rPr lang="el-GR" altLang="en-US" sz="2800"/>
              <a:t>ΕΦΑΡΜΟΓΗ ΤΗΣ ΛΟΓΙΣΤΙΚΗΣ ΣΤΗΝ ΕΠΙΧΕΙΡΗΣΗ</a:t>
            </a:r>
            <a:r>
              <a:rPr lang="el-GR" altLang="en-US" sz="2800">
                <a:latin typeface="Arial" panose="020B0604020202020204" pitchFamily="34" charset="0"/>
              </a:rPr>
              <a:t>-</a:t>
            </a:r>
            <a:r>
              <a:rPr lang="el-GR" altLang="en-US" sz="2800"/>
              <a:t>ΟΝΤΟΤΗΤΑ</a:t>
            </a:r>
            <a:endParaRPr lang="en-US" altLang="en-US" sz="2800">
              <a:latin typeface="Arial" panose="020B0604020202020204" pitchFamily="34" charset="0"/>
            </a:endParaRPr>
          </a:p>
        </p:txBody>
      </p:sp>
      <p:sp>
        <p:nvSpPr>
          <p:cNvPr id="63491" name="Rectangle 3">
            <a:extLst>
              <a:ext uri="{FF2B5EF4-FFF2-40B4-BE49-F238E27FC236}">
                <a16:creationId xmlns:a16="http://schemas.microsoft.com/office/drawing/2014/main" id="{0CBAEB05-7ABB-4668-8485-6344391742E9}"/>
              </a:ext>
            </a:extLst>
          </p:cNvPr>
          <p:cNvSpPr>
            <a:spLocks noGrp="1"/>
          </p:cNvSpPr>
          <p:nvPr>
            <p:ph type="body" idx="1"/>
          </p:nvPr>
        </p:nvSpPr>
        <p:spPr/>
        <p:txBody>
          <a:bodyPr/>
          <a:lstStyle/>
          <a:p>
            <a:pPr algn="just" eaLnBrk="1" hangingPunct="1"/>
            <a:r>
              <a:rPr lang="el-GR" altLang="en-US" b="1" dirty="0"/>
              <a:t>Ο Νόμος 4308/ 24.11.2014 </a:t>
            </a:r>
            <a:r>
              <a:rPr lang="el-GR" altLang="en-US" dirty="0"/>
              <a:t>καθόρισε τα </a:t>
            </a:r>
            <a:r>
              <a:rPr lang="el-GR" altLang="en-US" b="1" dirty="0"/>
              <a:t>Ελληνικά Λογιστικά Πρότυπα Ε</a:t>
            </a:r>
            <a:r>
              <a:rPr lang="en-US" altLang="en-US" b="1" dirty="0"/>
              <a:t>.</a:t>
            </a:r>
            <a:r>
              <a:rPr lang="el-GR" altLang="en-US" b="1" dirty="0"/>
              <a:t>Λ</a:t>
            </a:r>
            <a:r>
              <a:rPr lang="en-US" altLang="en-US" b="1" dirty="0"/>
              <a:t>.</a:t>
            </a:r>
            <a:r>
              <a:rPr lang="el-GR" altLang="en-US" b="1" dirty="0"/>
              <a:t>Π</a:t>
            </a:r>
            <a:r>
              <a:rPr lang="en-US" altLang="en-US" b="1" dirty="0"/>
              <a:t>.</a:t>
            </a:r>
            <a:r>
              <a:rPr lang="el-GR" altLang="en-US" b="1" dirty="0"/>
              <a:t> </a:t>
            </a:r>
            <a:r>
              <a:rPr lang="el-GR" altLang="en-US" dirty="0"/>
              <a:t>και αυτά άρχισαν να εφαρμόζονται από τη 1.01.2015 και μετά και εισήγαγαν σημαντικές αλλαγές στη τήρηση </a:t>
            </a:r>
            <a:r>
              <a:rPr lang="el-GR" altLang="en-US" b="1" dirty="0"/>
              <a:t>των βιβλίων και των στοιχείων </a:t>
            </a:r>
            <a:r>
              <a:rPr lang="el-GR" altLang="en-US" dirty="0"/>
              <a:t>και αντικατέστησαν στο σύνολο του  τον ΚΦΑΣ και το Ε.Γ.Λ.Σ.. </a:t>
            </a:r>
            <a:r>
              <a:rPr lang="el-GR" altLang="el-GR" b="1" dirty="0"/>
              <a:t>Αποτελείται από 8 κεφάλαια και 44 άρθρα</a:t>
            </a:r>
            <a:endParaRPr lang="el-GR" altLang="en-US" dirty="0"/>
          </a:p>
          <a:p>
            <a:pPr algn="just" eaLnBrk="1" hangingPunct="1"/>
            <a:r>
              <a:rPr lang="el-GR" altLang="en-US" b="1" dirty="0"/>
              <a:t>Τα ΕΛΠ </a:t>
            </a:r>
            <a:r>
              <a:rPr lang="el-GR" altLang="en-US" dirty="0"/>
              <a:t>εισάγουν νέο </a:t>
            </a:r>
            <a:r>
              <a:rPr lang="el-GR" altLang="en-US" b="1" dirty="0"/>
              <a:t>Λογιστικό Σχέδιο </a:t>
            </a:r>
            <a:r>
              <a:rPr lang="el-GR" altLang="en-US" dirty="0"/>
              <a:t>που χρησιμοποιείται ως μέρος του λογιστικού συστήματος των επιχειρήσεων και προσδιορίζει το περιεχόμενο, την ονοματολογία και το βαθμό </a:t>
            </a:r>
            <a:r>
              <a:rPr lang="el-GR" altLang="en-US" b="1" dirty="0"/>
              <a:t>ανάλυσης των λογαριασμών</a:t>
            </a:r>
            <a:r>
              <a:rPr lang="el-GR" altLang="en-US" dirty="0"/>
              <a:t>.</a:t>
            </a:r>
          </a:p>
          <a:p>
            <a:pPr algn="just" eaLnBrk="1" hangingPunct="1"/>
            <a:r>
              <a:rPr lang="el-GR" altLang="en-US" b="1" dirty="0"/>
              <a:t>Τα ΕΛΠ </a:t>
            </a:r>
            <a:r>
              <a:rPr lang="el-GR" altLang="en-US" dirty="0"/>
              <a:t>παραθέτουν </a:t>
            </a:r>
            <a:r>
              <a:rPr lang="el-GR" altLang="en-US" b="1" dirty="0"/>
              <a:t>υπόδειγμα των νέων χρηματοοικονομικών καταστάσεων </a:t>
            </a:r>
            <a:r>
              <a:rPr lang="el-GR" altLang="en-US" dirty="0"/>
              <a:t>που θα πρέπει να συντάσσουν οι ελληνικές οντότητες ανάλογα με το </a:t>
            </a:r>
            <a:r>
              <a:rPr lang="el-GR" altLang="en-US" b="1" dirty="0"/>
              <a:t>μέγεθος</a:t>
            </a:r>
            <a:r>
              <a:rPr lang="el-GR" altLang="en-US" dirty="0"/>
              <a:t> τους.</a:t>
            </a:r>
          </a:p>
          <a:p>
            <a:pPr eaLnBrk="1" hangingPunct="1"/>
            <a:endParaRPr lang="el-GR" altLang="en-US" b="1" dirty="0"/>
          </a:p>
          <a:p>
            <a:pPr eaLnBrk="1" hangingPunct="1"/>
            <a:endParaRPr lang="el-GR" altLang="en-US" b="1" dirty="0"/>
          </a:p>
          <a:p>
            <a:pPr eaLnBrk="1" hangingPunct="1"/>
            <a:endParaRPr lang="el-GR" altLang="en-US" sz="1600" dirty="0"/>
          </a:p>
          <a:p>
            <a:pPr eaLnBrk="1" hangingPunct="1"/>
            <a:endParaRPr lang="el-GR" altLang="en-US" sz="1600" dirty="0"/>
          </a:p>
          <a:p>
            <a:pPr eaLnBrk="1" hangingPunct="1"/>
            <a:endParaRPr lang="en-US" altLang="en-US" sz="1600" dirty="0"/>
          </a:p>
        </p:txBody>
      </p:sp>
      <p:sp>
        <p:nvSpPr>
          <p:cNvPr id="63492" name="Footer Placeholder 4">
            <a:extLst>
              <a:ext uri="{FF2B5EF4-FFF2-40B4-BE49-F238E27FC236}">
                <a16:creationId xmlns:a16="http://schemas.microsoft.com/office/drawing/2014/main" id="{02B311E0-B1FB-4699-90A0-1C0F1679531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63493" name="Slide Number Placeholder 5">
            <a:extLst>
              <a:ext uri="{FF2B5EF4-FFF2-40B4-BE49-F238E27FC236}">
                <a16:creationId xmlns:a16="http://schemas.microsoft.com/office/drawing/2014/main" id="{B7ED6FB6-88F0-4213-BC95-C14BCBDF75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546CD6-C0FC-42B6-BD4D-8BBE2156BEA3}" type="slidenum">
              <a:rPr lang="en-US" altLang="en-US" smtClean="0">
                <a:solidFill>
                  <a:schemeClr val="bg1"/>
                </a:solidFill>
              </a:rPr>
              <a:pPr/>
              <a:t>50</a:t>
            </a:fld>
            <a:endParaRPr lang="en-US" altLang="en-US">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AB69B180-6C6D-4396-A516-162BD693673D}"/>
              </a:ext>
            </a:extLst>
          </p:cNvPr>
          <p:cNvSpPr>
            <a:spLocks noGrp="1"/>
          </p:cNvSpPr>
          <p:nvPr>
            <p:ph type="title"/>
          </p:nvPr>
        </p:nvSpPr>
        <p:spPr>
          <a:xfrm>
            <a:off x="866775" y="927100"/>
            <a:ext cx="7593013" cy="709613"/>
          </a:xfrm>
        </p:spPr>
        <p:txBody>
          <a:bodyPr/>
          <a:lstStyle/>
          <a:p>
            <a:pPr eaLnBrk="1" hangingPunct="1"/>
            <a:r>
              <a:rPr lang="el-GR" altLang="en-US" sz="2800" dirty="0"/>
              <a:t>ΕΦΑΡΜΟΓΗ ΤΗΣ ΛΟΓΙΣΤΙΚΗΣ ΣΤΗΝ ΕΠΙΧΕΙΡΗΣΗ</a:t>
            </a:r>
            <a:r>
              <a:rPr lang="el-GR" altLang="en-US" sz="2800" dirty="0">
                <a:latin typeface="Arial" panose="020B0604020202020204" pitchFamily="34" charset="0"/>
              </a:rPr>
              <a:t>-</a:t>
            </a:r>
            <a:r>
              <a:rPr lang="el-GR" altLang="en-US" sz="2800" dirty="0"/>
              <a:t>ΟΝΤΟΤΗΤΑ</a:t>
            </a:r>
            <a:r>
              <a:rPr lang="el-GR" altLang="en-US" sz="2800" dirty="0">
                <a:latin typeface="Arial" panose="020B0604020202020204" pitchFamily="34" charset="0"/>
              </a:rPr>
              <a:t> (</a:t>
            </a:r>
            <a:r>
              <a:rPr lang="en-US" altLang="en-US" sz="2800" dirty="0">
                <a:latin typeface="Arial" panose="020B0604020202020204" pitchFamily="34" charset="0"/>
              </a:rPr>
              <a:t>3</a:t>
            </a:r>
            <a:r>
              <a:rPr lang="el-GR" altLang="en-US" sz="2800" dirty="0">
                <a:latin typeface="Arial" panose="020B0604020202020204" pitchFamily="34" charset="0"/>
              </a:rPr>
              <a:t>)</a:t>
            </a:r>
            <a:endParaRPr lang="en-US" altLang="en-US" sz="2800" dirty="0">
              <a:latin typeface="Arial" panose="020B0604020202020204" pitchFamily="34" charset="0"/>
            </a:endParaRPr>
          </a:p>
        </p:txBody>
      </p:sp>
      <p:sp>
        <p:nvSpPr>
          <p:cNvPr id="66563" name="Rectangle 3">
            <a:extLst>
              <a:ext uri="{FF2B5EF4-FFF2-40B4-BE49-F238E27FC236}">
                <a16:creationId xmlns:a16="http://schemas.microsoft.com/office/drawing/2014/main" id="{8A9ECA2F-6DC9-4FAE-92B1-A8A241D18BB9}"/>
              </a:ext>
            </a:extLst>
          </p:cNvPr>
          <p:cNvSpPr>
            <a:spLocks noGrp="1"/>
          </p:cNvSpPr>
          <p:nvPr>
            <p:ph type="body" idx="1"/>
          </p:nvPr>
        </p:nvSpPr>
        <p:spPr/>
        <p:txBody>
          <a:bodyPr/>
          <a:lstStyle/>
          <a:p>
            <a:pPr algn="ctr" eaLnBrk="1" hangingPunct="1">
              <a:buFont typeface="Wingdings 3" panose="05040102010807070707" pitchFamily="18" charset="2"/>
              <a:buNone/>
            </a:pPr>
            <a:r>
              <a:rPr lang="el-GR" altLang="en-US" b="1">
                <a:latin typeface="Arial" panose="020B0604020202020204" pitchFamily="34" charset="0"/>
              </a:rPr>
              <a:t>ΚΑΤΗΓΟΡΙΕΣ ΟΝΤΟΤΗΤΩΝ (ΕΛΠ)</a:t>
            </a:r>
          </a:p>
          <a:p>
            <a:pPr algn="ctr" eaLnBrk="1" hangingPunct="1">
              <a:buFont typeface="Wingdings 3" panose="05040102010807070707" pitchFamily="18" charset="2"/>
              <a:buNone/>
            </a:pPr>
            <a:endParaRPr lang="el-GR" altLang="en-US" b="1">
              <a:latin typeface="Arial" panose="020B0604020202020204" pitchFamily="34" charset="0"/>
            </a:endParaRPr>
          </a:p>
          <a:p>
            <a:pPr eaLnBrk="1" hangingPunct="1"/>
            <a:r>
              <a:rPr lang="el-GR" altLang="en-US">
                <a:latin typeface="Arial" panose="020B0604020202020204" pitchFamily="34" charset="0"/>
              </a:rPr>
              <a:t>Πολύ μικρές οντότητες</a:t>
            </a:r>
          </a:p>
          <a:p>
            <a:pPr eaLnBrk="1" hangingPunct="1"/>
            <a:r>
              <a:rPr lang="el-GR" altLang="en-US">
                <a:latin typeface="Arial" panose="020B0604020202020204" pitchFamily="34" charset="0"/>
              </a:rPr>
              <a:t>Πολύ μικρές οντότητες (ατομική επιχείρηση, Ο.Ε. και Ε.Ε με τζίρο 1.500.000)</a:t>
            </a:r>
          </a:p>
          <a:p>
            <a:pPr eaLnBrk="1" hangingPunct="1"/>
            <a:r>
              <a:rPr lang="el-GR" altLang="en-US">
                <a:latin typeface="Arial" panose="020B0604020202020204" pitchFamily="34" charset="0"/>
              </a:rPr>
              <a:t>Μικρές οντότητες</a:t>
            </a:r>
          </a:p>
          <a:p>
            <a:pPr eaLnBrk="1" hangingPunct="1"/>
            <a:r>
              <a:rPr lang="el-GR" altLang="en-US">
                <a:latin typeface="Arial" panose="020B0604020202020204" pitchFamily="34" charset="0"/>
              </a:rPr>
              <a:t>Μεσαίες οντότητες</a:t>
            </a:r>
          </a:p>
          <a:p>
            <a:pPr eaLnBrk="1" hangingPunct="1"/>
            <a:r>
              <a:rPr lang="el-GR" altLang="en-US">
                <a:latin typeface="Arial" panose="020B0604020202020204" pitchFamily="34" charset="0"/>
              </a:rPr>
              <a:t>Μεγάλες οντότητες</a:t>
            </a:r>
          </a:p>
          <a:p>
            <a:pPr eaLnBrk="1" hangingPunct="1">
              <a:buFont typeface="Wingdings 3" panose="05040102010807070707" pitchFamily="18" charset="2"/>
              <a:buNone/>
            </a:pPr>
            <a:r>
              <a:rPr lang="el-GR" altLang="en-US">
                <a:latin typeface="Arial" panose="020B0604020202020204" pitchFamily="34" charset="0"/>
              </a:rPr>
              <a:t> </a:t>
            </a:r>
            <a:endParaRPr lang="en-US" altLang="en-US">
              <a:latin typeface="Arial" panose="020B0604020202020204" pitchFamily="34" charset="0"/>
            </a:endParaRPr>
          </a:p>
        </p:txBody>
      </p:sp>
      <p:sp>
        <p:nvSpPr>
          <p:cNvPr id="66564" name="Footer Placeholder 4">
            <a:extLst>
              <a:ext uri="{FF2B5EF4-FFF2-40B4-BE49-F238E27FC236}">
                <a16:creationId xmlns:a16="http://schemas.microsoft.com/office/drawing/2014/main" id="{B76B97BE-ACB7-4695-B211-54A7FB48334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66565" name="Slide Number Placeholder 5">
            <a:extLst>
              <a:ext uri="{FF2B5EF4-FFF2-40B4-BE49-F238E27FC236}">
                <a16:creationId xmlns:a16="http://schemas.microsoft.com/office/drawing/2014/main" id="{4D62E0A7-55BB-465C-94F4-C8C44C77B8A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C28B30-6E59-4916-B105-04F51E48AB10}" type="slidenum">
              <a:rPr lang="en-US" altLang="en-US" smtClean="0">
                <a:solidFill>
                  <a:schemeClr val="bg1"/>
                </a:solidFill>
              </a:rPr>
              <a:pPr/>
              <a:t>51</a:t>
            </a:fld>
            <a:endParaRPr lang="en-US" altLang="en-US">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DB7C45F9-0732-4714-8649-3CA2AE4A43A7}"/>
              </a:ext>
            </a:extLst>
          </p:cNvPr>
          <p:cNvSpPr>
            <a:spLocks noGrp="1"/>
          </p:cNvSpPr>
          <p:nvPr>
            <p:ph type="title"/>
          </p:nvPr>
        </p:nvSpPr>
        <p:spPr>
          <a:xfrm>
            <a:off x="865188" y="927100"/>
            <a:ext cx="6345237" cy="709613"/>
          </a:xfrm>
        </p:spPr>
        <p:txBody>
          <a:bodyPr/>
          <a:lstStyle/>
          <a:p>
            <a:r>
              <a:rPr lang="el-GR" altLang="en-US" dirty="0"/>
              <a:t>ΕΦΑΡΜΟΓΗ ΤΗΣ ΛΟΓΙΣΤΙΚΗΣ ΣΤΗΝ ΕΠΙΧΕΙΡΗΣΗ</a:t>
            </a:r>
            <a:r>
              <a:rPr lang="el-GR" altLang="en-US" dirty="0">
                <a:latin typeface="Arial" panose="020B0604020202020204" pitchFamily="34" charset="0"/>
              </a:rPr>
              <a:t>-</a:t>
            </a:r>
            <a:r>
              <a:rPr lang="el-GR" altLang="en-US" dirty="0"/>
              <a:t>ΟΝΤΟΤΗΤΑ</a:t>
            </a:r>
            <a:r>
              <a:rPr lang="el-GR" altLang="en-US" dirty="0">
                <a:latin typeface="Arial" panose="020B0604020202020204" pitchFamily="34" charset="0"/>
              </a:rPr>
              <a:t> (</a:t>
            </a:r>
            <a:r>
              <a:rPr lang="en-US" altLang="en-US" dirty="0">
                <a:latin typeface="Arial" panose="020B0604020202020204" pitchFamily="34" charset="0"/>
              </a:rPr>
              <a:t>3</a:t>
            </a:r>
            <a:r>
              <a:rPr lang="el-GR" altLang="en-US" dirty="0">
                <a:latin typeface="Arial" panose="020B0604020202020204" pitchFamily="34" charset="0"/>
              </a:rPr>
              <a:t>)</a:t>
            </a:r>
            <a:endParaRPr lang="el-GR" altLang="el-GR" dirty="0"/>
          </a:p>
        </p:txBody>
      </p:sp>
      <p:sp>
        <p:nvSpPr>
          <p:cNvPr id="56323" name="Content Placeholder 2">
            <a:extLst>
              <a:ext uri="{FF2B5EF4-FFF2-40B4-BE49-F238E27FC236}">
                <a16:creationId xmlns:a16="http://schemas.microsoft.com/office/drawing/2014/main" id="{E3BF8612-F4AC-4FF3-B8E9-0679E28243C6}"/>
              </a:ext>
            </a:extLst>
          </p:cNvPr>
          <p:cNvSpPr>
            <a:spLocks noGrp="1"/>
          </p:cNvSpPr>
          <p:nvPr>
            <p:ph idx="1"/>
          </p:nvPr>
        </p:nvSpPr>
        <p:spPr>
          <a:xfrm>
            <a:off x="863600" y="2489200"/>
            <a:ext cx="7596188" cy="3748112"/>
          </a:xfrm>
        </p:spPr>
        <p:txBody>
          <a:bodyPr/>
          <a:lstStyle/>
          <a:p>
            <a:r>
              <a:rPr lang="el-GR" altLang="en-US" dirty="0">
                <a:latin typeface="Arial" panose="020B0604020202020204" pitchFamily="34" charset="0"/>
              </a:rPr>
              <a:t>ΚΑΤΗΓΟΡΙΕΣ ΟΝΤΟΤΗΤΩΝ</a:t>
            </a:r>
          </a:p>
          <a:p>
            <a:r>
              <a:rPr lang="el-GR" altLang="el-GR" sz="1800" dirty="0"/>
              <a:t>Για την ένταξη μιας επιχείρησης σε μία από τις κατηγορίες αυτές, χρησιμοποιείται η</a:t>
            </a:r>
            <a:r>
              <a:rPr lang="el-GR" altLang="el-GR" sz="1800" b="1" dirty="0"/>
              <a:t> 4η κατευθυντήρια οδηγία της Ε.Ε.,</a:t>
            </a:r>
            <a:r>
              <a:rPr lang="el-GR" altLang="el-GR" sz="1800" dirty="0"/>
              <a:t> που ορίζει ότι θα πρέπει να πληρούνται δύο από τα τρία παρακάτω κριτήρια:</a:t>
            </a:r>
          </a:p>
          <a:p>
            <a:r>
              <a:rPr lang="el-GR" altLang="el-GR" b="1" dirty="0"/>
              <a:t>Αξία Περιουσιακών Στοιχείων (στον Ισολογισμό </a:t>
            </a:r>
            <a:r>
              <a:rPr lang="el-GR" altLang="el-GR" dirty="0"/>
              <a:t>της επιχείρησης)</a:t>
            </a:r>
          </a:p>
          <a:p>
            <a:r>
              <a:rPr lang="el-GR" altLang="el-GR" sz="1800" b="1" dirty="0"/>
              <a:t>Ετήσιος κύκλος εργασιών </a:t>
            </a:r>
            <a:r>
              <a:rPr lang="el-GR" altLang="el-GR" sz="1800" dirty="0"/>
              <a:t>(Ακαθάριστη αξία πωλήσεων).</a:t>
            </a:r>
          </a:p>
          <a:p>
            <a:r>
              <a:rPr lang="el-GR" altLang="el-GR" b="1" dirty="0"/>
              <a:t>Αριθμός απασχολουμένων ατόμων </a:t>
            </a:r>
            <a:r>
              <a:rPr lang="el-GR" altLang="el-GR" dirty="0"/>
              <a:t>(κατά μέσο όρο ετησίως).</a:t>
            </a:r>
          </a:p>
          <a:p>
            <a:pPr marL="0" indent="0">
              <a:buNone/>
            </a:pPr>
            <a:r>
              <a:rPr lang="el-GR" altLang="el-GR" sz="1800" dirty="0"/>
              <a:t>Κάθε κράτος μέλος της ΕΕ καθορίζει νομοθετικά το ύψος αυτών των κριτηρίων. </a:t>
            </a:r>
          </a:p>
        </p:txBody>
      </p:sp>
      <p:sp>
        <p:nvSpPr>
          <p:cNvPr id="56324" name="Footer Placeholder 3">
            <a:extLst>
              <a:ext uri="{FF2B5EF4-FFF2-40B4-BE49-F238E27FC236}">
                <a16:creationId xmlns:a16="http://schemas.microsoft.com/office/drawing/2014/main" id="{C2E2C442-9BC4-4F73-8567-F0A6F32F319E}"/>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dirty="0">
                <a:solidFill>
                  <a:schemeClr val="accent1"/>
                </a:solidFill>
              </a:rPr>
              <a:t>Ενότητα </a:t>
            </a:r>
            <a:r>
              <a:rPr lang="en-US" altLang="en-US" dirty="0">
                <a:solidFill>
                  <a:schemeClr val="accent1"/>
                </a:solidFill>
              </a:rPr>
              <a:t>1</a:t>
            </a:r>
          </a:p>
        </p:txBody>
      </p:sp>
      <p:sp>
        <p:nvSpPr>
          <p:cNvPr id="56325" name="Slide Number Placeholder 4">
            <a:extLst>
              <a:ext uri="{FF2B5EF4-FFF2-40B4-BE49-F238E27FC236}">
                <a16:creationId xmlns:a16="http://schemas.microsoft.com/office/drawing/2014/main" id="{8FFAF2CC-1137-4A63-8ABF-437FAC60F33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093B44-6C4E-403E-8EE0-16359BAC76CE}" type="slidenum">
              <a:rPr lang="en-US" altLang="en-US" smtClean="0">
                <a:solidFill>
                  <a:schemeClr val="bg1"/>
                </a:solidFill>
              </a:rPr>
              <a:pPr/>
              <a:t>52</a:t>
            </a:fld>
            <a:endParaRPr lang="en-US" altLang="en-US">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D0A0F25-F66D-4598-BCDC-401EA8B0DAEE}"/>
              </a:ext>
            </a:extLst>
          </p:cNvPr>
          <p:cNvSpPr>
            <a:spLocks noGrp="1"/>
          </p:cNvSpPr>
          <p:nvPr>
            <p:ph type="title"/>
          </p:nvPr>
        </p:nvSpPr>
        <p:spPr>
          <a:xfrm>
            <a:off x="866775" y="927100"/>
            <a:ext cx="7593013" cy="709613"/>
          </a:xfrm>
        </p:spPr>
        <p:txBody>
          <a:bodyPr/>
          <a:lstStyle/>
          <a:p>
            <a:pPr eaLnBrk="1" hangingPunct="1"/>
            <a:r>
              <a:rPr lang="el-GR" altLang="en-US" sz="2800"/>
              <a:t>ΕΦΑΡΜΟΓΗ ΤΗΣ ΛΟΓΙΣΤΙΚΗΣ ΣΤΗΝ ΕΠΙΧΕΙΡΗΣΗ</a:t>
            </a:r>
            <a:r>
              <a:rPr lang="el-GR" altLang="en-US" sz="2800">
                <a:latin typeface="Arial" panose="020B0604020202020204" pitchFamily="34" charset="0"/>
              </a:rPr>
              <a:t>-</a:t>
            </a:r>
            <a:r>
              <a:rPr lang="el-GR" altLang="en-US" sz="2800"/>
              <a:t>ΟΝΤΟΤΗΤΑ</a:t>
            </a:r>
            <a:r>
              <a:rPr lang="el-GR" altLang="en-US" sz="2800">
                <a:latin typeface="Arial" panose="020B0604020202020204" pitchFamily="34" charset="0"/>
              </a:rPr>
              <a:t> (</a:t>
            </a:r>
            <a:r>
              <a:rPr lang="en-US" altLang="en-US" sz="2800">
                <a:latin typeface="Arial" panose="020B0604020202020204" pitchFamily="34" charset="0"/>
              </a:rPr>
              <a:t>3</a:t>
            </a:r>
            <a:r>
              <a:rPr lang="el-GR" altLang="en-US" sz="2800">
                <a:latin typeface="Arial" panose="020B0604020202020204" pitchFamily="34" charset="0"/>
              </a:rPr>
              <a:t>)</a:t>
            </a:r>
            <a:endParaRPr lang="en-US" altLang="en-US" sz="2800">
              <a:latin typeface="Arial" panose="020B0604020202020204" pitchFamily="34" charset="0"/>
            </a:endParaRPr>
          </a:p>
        </p:txBody>
      </p:sp>
      <p:sp>
        <p:nvSpPr>
          <p:cNvPr id="67587" name="Rectangle 3">
            <a:extLst>
              <a:ext uri="{FF2B5EF4-FFF2-40B4-BE49-F238E27FC236}">
                <a16:creationId xmlns:a16="http://schemas.microsoft.com/office/drawing/2014/main" id="{1B09E745-4157-4853-8C75-3AE62ED1D06C}"/>
              </a:ext>
            </a:extLst>
          </p:cNvPr>
          <p:cNvSpPr>
            <a:spLocks noGrp="1"/>
          </p:cNvSpPr>
          <p:nvPr>
            <p:ph type="body" idx="1"/>
          </p:nvPr>
        </p:nvSpPr>
        <p:spPr>
          <a:xfrm>
            <a:off x="863600" y="2204864"/>
            <a:ext cx="7596188" cy="3814936"/>
          </a:xfrm>
        </p:spPr>
        <p:txBody>
          <a:bodyPr/>
          <a:lstStyle/>
          <a:p>
            <a:pPr algn="ctr" eaLnBrk="1" hangingPunct="1">
              <a:buFont typeface="Wingdings 3" panose="05040102010807070707" pitchFamily="18" charset="2"/>
              <a:buNone/>
            </a:pPr>
            <a:r>
              <a:rPr lang="el-GR" altLang="en-US" b="1" dirty="0">
                <a:solidFill>
                  <a:schemeClr val="tx1"/>
                </a:solidFill>
                <a:latin typeface="Arial" panose="020B0604020202020204" pitchFamily="34" charset="0"/>
              </a:rPr>
              <a:t>Κριτήρια ένταξης σε κατηγορία οντοτήτων</a:t>
            </a:r>
          </a:p>
          <a:p>
            <a:pPr algn="ctr" eaLnBrk="1" hangingPunct="1"/>
            <a:endParaRPr lang="el-GR" altLang="en-US" b="1" dirty="0">
              <a:solidFill>
                <a:schemeClr val="tx1"/>
              </a:solidFill>
              <a:latin typeface="Arial" panose="020B0604020202020204" pitchFamily="34" charset="0"/>
            </a:endParaRPr>
          </a:p>
          <a:p>
            <a:pPr eaLnBrk="1" hangingPunct="1"/>
            <a:r>
              <a:rPr lang="el-GR" altLang="en-US" b="1" dirty="0">
                <a:latin typeface="Arial" panose="020B0604020202020204" pitchFamily="34" charset="0"/>
              </a:rPr>
              <a:t>Σύνολο Ενεργητικού (350.000, 4.000.000, 20.000.000)</a:t>
            </a:r>
          </a:p>
          <a:p>
            <a:pPr eaLnBrk="1" hangingPunct="1"/>
            <a:r>
              <a:rPr lang="el-GR" dirty="0"/>
              <a:t>(ΟΛΠ ΣΥΝΟΛΟ ΕΝΕΡΓΗΤΙΚΟΥ 480.282.297,33 , 472.494.531,41 )</a:t>
            </a:r>
          </a:p>
          <a:p>
            <a:pPr eaLnBrk="1" hangingPunct="1"/>
            <a:r>
              <a:rPr lang="el-GR" altLang="en-US" b="1" dirty="0">
                <a:latin typeface="Arial" panose="020B0604020202020204" pitchFamily="34" charset="0"/>
              </a:rPr>
              <a:t>Κύκλος Εργασιών 	(700.000, 8.000.000, 40.000.000)</a:t>
            </a:r>
          </a:p>
          <a:p>
            <a:pPr eaLnBrk="1" hangingPunct="1"/>
            <a:r>
              <a:rPr lang="el-GR" dirty="0"/>
              <a:t>(ΟΛΠ 132.902.223,89 149.222.055,40)</a:t>
            </a:r>
            <a:endParaRPr lang="el-GR" altLang="en-US" dirty="0">
              <a:latin typeface="Arial" panose="020B0604020202020204" pitchFamily="34" charset="0"/>
            </a:endParaRPr>
          </a:p>
          <a:p>
            <a:pPr eaLnBrk="1" hangingPunct="1"/>
            <a:r>
              <a:rPr lang="el-GR" altLang="en-US" b="1" dirty="0">
                <a:latin typeface="Arial" panose="020B0604020202020204" pitchFamily="34" charset="0"/>
              </a:rPr>
              <a:t>Μέσος όρος απασχολούμενων (10, 50, 250)</a:t>
            </a:r>
          </a:p>
          <a:p>
            <a:pPr eaLnBrk="1" hangingPunct="1"/>
            <a:endParaRPr lang="el-GR" altLang="en-US" dirty="0">
              <a:latin typeface="Arial" panose="020B0604020202020204" pitchFamily="34" charset="0"/>
            </a:endParaRPr>
          </a:p>
          <a:p>
            <a:pPr eaLnBrk="1" hangingPunct="1">
              <a:buFont typeface="Wingdings 3" panose="05040102010807070707" pitchFamily="18" charset="2"/>
              <a:buNone/>
            </a:pPr>
            <a:r>
              <a:rPr lang="el-GR" altLang="en-US" b="1" dirty="0">
                <a:solidFill>
                  <a:schemeClr val="tx1"/>
                </a:solidFill>
                <a:latin typeface="Arial" panose="020B0604020202020204" pitchFamily="34" charset="0"/>
              </a:rPr>
              <a:t>Κατά την ημερομηνία κλεισίματος του Ισολογισμού τους δεν υπερβαίνουν τα όρια 2 τουλάχιστον από τα παραπάνω κριτήρια</a:t>
            </a:r>
            <a:endParaRPr lang="en-US" altLang="en-US" b="1" dirty="0">
              <a:solidFill>
                <a:schemeClr val="tx1"/>
              </a:solidFill>
              <a:latin typeface="Arial" panose="020B0604020202020204" pitchFamily="34" charset="0"/>
            </a:endParaRPr>
          </a:p>
        </p:txBody>
      </p:sp>
      <p:sp>
        <p:nvSpPr>
          <p:cNvPr id="67588" name="Footer Placeholder 4">
            <a:extLst>
              <a:ext uri="{FF2B5EF4-FFF2-40B4-BE49-F238E27FC236}">
                <a16:creationId xmlns:a16="http://schemas.microsoft.com/office/drawing/2014/main" id="{EBD9C9EC-A453-47C9-9901-5CF6BFBFE9E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67589" name="Slide Number Placeholder 5">
            <a:extLst>
              <a:ext uri="{FF2B5EF4-FFF2-40B4-BE49-F238E27FC236}">
                <a16:creationId xmlns:a16="http://schemas.microsoft.com/office/drawing/2014/main" id="{C3788EFA-A37B-432B-944E-792E77F11E2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EA0A34-F5B3-4721-89F8-28F60231E82F}" type="slidenum">
              <a:rPr lang="en-US" altLang="en-US" smtClean="0">
                <a:solidFill>
                  <a:schemeClr val="bg1"/>
                </a:solidFill>
              </a:rPr>
              <a:pPr/>
              <a:t>53</a:t>
            </a:fld>
            <a:endParaRPr lang="en-US" altLang="en-US">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63A4DCF6-688B-43DF-8763-37CB8630B918}"/>
              </a:ext>
            </a:extLst>
          </p:cNvPr>
          <p:cNvSpPr>
            <a:spLocks noGrp="1"/>
          </p:cNvSpPr>
          <p:nvPr>
            <p:ph type="title"/>
          </p:nvPr>
        </p:nvSpPr>
        <p:spPr>
          <a:xfrm>
            <a:off x="866775" y="927100"/>
            <a:ext cx="7593013" cy="709613"/>
          </a:xfrm>
        </p:spPr>
        <p:txBody>
          <a:bodyPr/>
          <a:lstStyle/>
          <a:p>
            <a:pPr eaLnBrk="1" hangingPunct="1"/>
            <a:r>
              <a:rPr lang="el-GR" altLang="en-US" sz="2800"/>
              <a:t>ΕΦΑΡΜΟΓΗ ΤΗΣ ΛΟΓΙΣΤΙΚΗΣ ΣΤΗΝ ΕΠΙΧΕΙΡΗΣΗ</a:t>
            </a:r>
            <a:r>
              <a:rPr lang="el-GR" altLang="en-US" sz="2800">
                <a:latin typeface="Arial" panose="020B0604020202020204" pitchFamily="34" charset="0"/>
              </a:rPr>
              <a:t>-</a:t>
            </a:r>
            <a:r>
              <a:rPr lang="el-GR" altLang="en-US" sz="2800"/>
              <a:t>ΟΝΤΟΤΗΤΑ</a:t>
            </a:r>
            <a:r>
              <a:rPr lang="el-GR" altLang="en-US" sz="2800">
                <a:latin typeface="Arial" panose="020B0604020202020204" pitchFamily="34" charset="0"/>
              </a:rPr>
              <a:t> (</a:t>
            </a:r>
            <a:r>
              <a:rPr lang="en-US" altLang="en-US" sz="2800">
                <a:latin typeface="Arial" panose="020B0604020202020204" pitchFamily="34" charset="0"/>
              </a:rPr>
              <a:t>3</a:t>
            </a:r>
            <a:r>
              <a:rPr lang="el-GR" altLang="en-US" sz="2800">
                <a:latin typeface="Arial" panose="020B0604020202020204" pitchFamily="34" charset="0"/>
              </a:rPr>
              <a:t>)</a:t>
            </a:r>
            <a:endParaRPr lang="en-US" altLang="en-US" sz="2800">
              <a:latin typeface="Arial" panose="020B0604020202020204" pitchFamily="34" charset="0"/>
            </a:endParaRPr>
          </a:p>
        </p:txBody>
      </p:sp>
      <p:sp>
        <p:nvSpPr>
          <p:cNvPr id="68611" name="Rectangle 3">
            <a:extLst>
              <a:ext uri="{FF2B5EF4-FFF2-40B4-BE49-F238E27FC236}">
                <a16:creationId xmlns:a16="http://schemas.microsoft.com/office/drawing/2014/main" id="{1008D2B5-0AC4-4517-BFD8-5E98FCAA4B14}"/>
              </a:ext>
            </a:extLst>
          </p:cNvPr>
          <p:cNvSpPr>
            <a:spLocks noGrp="1"/>
          </p:cNvSpPr>
          <p:nvPr>
            <p:ph idx="1"/>
          </p:nvPr>
        </p:nvSpPr>
        <p:spPr/>
        <p:txBody>
          <a:bodyPr/>
          <a:lstStyle/>
          <a:p>
            <a:pPr marL="0" indent="0" algn="ctr" eaLnBrk="1" hangingPunct="1">
              <a:lnSpc>
                <a:spcPct val="90000"/>
              </a:lnSpc>
              <a:buFont typeface="Wingdings 3" panose="05040102010807070707" pitchFamily="18" charset="2"/>
              <a:buNone/>
            </a:pPr>
            <a:r>
              <a:rPr lang="el-GR" altLang="en-US" b="1" dirty="0">
                <a:latin typeface="Arial" panose="020B0604020202020204" pitchFamily="34" charset="0"/>
              </a:rPr>
              <a:t>Δομή Οικονομικών Καταστάσεων οντοτήτων</a:t>
            </a:r>
          </a:p>
          <a:p>
            <a:pPr marL="0" indent="0" algn="just" eaLnBrk="1" hangingPunct="1">
              <a:lnSpc>
                <a:spcPct val="90000"/>
              </a:lnSpc>
            </a:pPr>
            <a:r>
              <a:rPr lang="el-GR" altLang="en-US" b="1" dirty="0">
                <a:latin typeface="Arial" panose="020B0604020202020204" pitchFamily="34" charset="0"/>
              </a:rPr>
              <a:t>Πολύ μικρές οντότητες</a:t>
            </a:r>
            <a:r>
              <a:rPr lang="el-GR" altLang="en-US" dirty="0">
                <a:latin typeface="Arial" panose="020B0604020202020204" pitchFamily="34" charset="0"/>
              </a:rPr>
              <a:t> (ατομική επιχείρηση, Ο.Ε. και Ε.Ε με τζίρο 1.500.000) απαιτείται μόνο κατάσταση αποτελεσμάτων-απλογραφία</a:t>
            </a:r>
          </a:p>
          <a:p>
            <a:pPr marL="0" indent="0" algn="just" eaLnBrk="1" hangingPunct="1">
              <a:lnSpc>
                <a:spcPct val="90000"/>
              </a:lnSpc>
            </a:pPr>
            <a:r>
              <a:rPr lang="el-GR" altLang="en-US" b="1" dirty="0">
                <a:latin typeface="Arial" panose="020B0604020202020204" pitchFamily="34" charset="0"/>
              </a:rPr>
              <a:t>Μικρές και πολύ μικρές οντότητες</a:t>
            </a:r>
            <a:r>
              <a:rPr lang="el-GR" altLang="en-US" dirty="0">
                <a:latin typeface="Arial" panose="020B0604020202020204" pitchFamily="34" charset="0"/>
              </a:rPr>
              <a:t> απαιτείται ο Ισολογισμός, η Κατάσταση Αποτελεσμάτων και το Προσάρτημα</a:t>
            </a:r>
          </a:p>
          <a:p>
            <a:pPr marL="0" indent="0" algn="just" eaLnBrk="1" hangingPunct="1">
              <a:lnSpc>
                <a:spcPct val="90000"/>
              </a:lnSpc>
            </a:pPr>
            <a:r>
              <a:rPr lang="el-GR" altLang="en-US" b="1" dirty="0">
                <a:latin typeface="Arial" panose="020B0604020202020204" pitchFamily="34" charset="0"/>
              </a:rPr>
              <a:t>Μεσαίες Οντότητες</a:t>
            </a:r>
            <a:r>
              <a:rPr lang="el-GR" altLang="en-US" dirty="0">
                <a:latin typeface="Arial" panose="020B0604020202020204" pitchFamily="34" charset="0"/>
              </a:rPr>
              <a:t> απαιτείται ο Ισολογισμός, η Κατάσταση Αποτελεσμάτων, η Κατάσταση μεταβολών Καθαρής Θέσης και το Προσάρτημα</a:t>
            </a:r>
          </a:p>
          <a:p>
            <a:pPr marL="0" indent="0" algn="just" eaLnBrk="1" hangingPunct="1">
              <a:lnSpc>
                <a:spcPct val="90000"/>
              </a:lnSpc>
            </a:pPr>
            <a:r>
              <a:rPr lang="el-GR" altLang="en-US" b="1" dirty="0">
                <a:latin typeface="Arial" panose="020B0604020202020204" pitchFamily="34" charset="0"/>
              </a:rPr>
              <a:t>Μεγάλες Οντότητες</a:t>
            </a:r>
            <a:r>
              <a:rPr lang="el-GR" altLang="en-US" dirty="0">
                <a:latin typeface="Arial" panose="020B0604020202020204" pitchFamily="34" charset="0"/>
              </a:rPr>
              <a:t> απαιτείται ο Ισολογισμός, η Κατάσταση Αποτελεσμάτων, η Κατάσταση μεταβολών Καθαρής Θέσης, η Κατάσταση Χρηματοροών και το Προσάρτημα</a:t>
            </a:r>
          </a:p>
          <a:p>
            <a:pPr marL="0" indent="0" eaLnBrk="1" hangingPunct="1">
              <a:lnSpc>
                <a:spcPct val="90000"/>
              </a:lnSpc>
            </a:pPr>
            <a:endParaRPr lang="el-GR" altLang="en-US" dirty="0">
              <a:latin typeface="Arial" panose="020B0604020202020204" pitchFamily="34" charset="0"/>
            </a:endParaRPr>
          </a:p>
          <a:p>
            <a:pPr marL="0" indent="0" eaLnBrk="1" hangingPunct="1">
              <a:lnSpc>
                <a:spcPct val="90000"/>
              </a:lnSpc>
            </a:pPr>
            <a:endParaRPr lang="el-GR" altLang="en-US" dirty="0">
              <a:latin typeface="Arial" panose="020B0604020202020204" pitchFamily="34" charset="0"/>
            </a:endParaRPr>
          </a:p>
          <a:p>
            <a:pPr marL="0" indent="0" eaLnBrk="1" hangingPunct="1">
              <a:lnSpc>
                <a:spcPct val="90000"/>
              </a:lnSpc>
            </a:pPr>
            <a:endParaRPr lang="en-US" altLang="en-US" dirty="0">
              <a:latin typeface="Arial" panose="020B0604020202020204" pitchFamily="34" charset="0"/>
            </a:endParaRPr>
          </a:p>
        </p:txBody>
      </p:sp>
      <p:sp>
        <p:nvSpPr>
          <p:cNvPr id="68613" name="Footer Placeholder 4">
            <a:extLst>
              <a:ext uri="{FF2B5EF4-FFF2-40B4-BE49-F238E27FC236}">
                <a16:creationId xmlns:a16="http://schemas.microsoft.com/office/drawing/2014/main" id="{FB5EF366-6529-48A0-B889-717A8348BAE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68614" name="Slide Number Placeholder 5">
            <a:extLst>
              <a:ext uri="{FF2B5EF4-FFF2-40B4-BE49-F238E27FC236}">
                <a16:creationId xmlns:a16="http://schemas.microsoft.com/office/drawing/2014/main" id="{42243074-021D-4298-938E-99621B2BA21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248CBF-77C8-4163-B831-99DCCBE044FE}" type="slidenum">
              <a:rPr lang="en-US" altLang="en-US" smtClean="0">
                <a:solidFill>
                  <a:schemeClr val="bg1"/>
                </a:solidFill>
              </a:rPr>
              <a:pPr/>
              <a:t>54</a:t>
            </a:fld>
            <a:endParaRPr lang="en-US" altLang="en-US">
              <a:solidFill>
                <a:schemeClr val="bg1"/>
              </a:solidFill>
            </a:endParaRPr>
          </a:p>
        </p:txBody>
      </p:sp>
      <p:sp>
        <p:nvSpPr>
          <p:cNvPr id="68612" name="Rectangle 4">
            <a:extLst>
              <a:ext uri="{FF2B5EF4-FFF2-40B4-BE49-F238E27FC236}">
                <a16:creationId xmlns:a16="http://schemas.microsoft.com/office/drawing/2014/main" id="{83A8D6E4-F23E-428A-A15A-51503B4DAC13}"/>
              </a:ext>
            </a:extLst>
          </p:cNvPr>
          <p:cNvSpPr>
            <a:spLocks noChangeArrowheads="1"/>
          </p:cNvSpPr>
          <p:nvPr/>
        </p:nvSpPr>
        <p:spPr bwMode="auto">
          <a:xfrm>
            <a:off x="989013" y="3246438"/>
            <a:ext cx="7165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bg1"/>
                </a:solidFill>
              </a:rPr>
              <a:t>ΕΦΑΡΜΟΓΗ ΤΗΣ ΛΟΓΙΣΤΙΚΗΣ ΣΤΗΝ ΕΠΙΧΕΙΡΗΣΗ-ΟΝΤΟΤΗΤΑ (</a:t>
            </a:r>
            <a:r>
              <a:rPr lang="en-US" altLang="en-US">
                <a:solidFill>
                  <a:schemeClr val="bg1"/>
                </a:solidFill>
              </a:rPr>
              <a:t>3</a:t>
            </a:r>
            <a:r>
              <a:rPr lang="el-GR" altLang="en-US">
                <a:solidFill>
                  <a:schemeClr val="bg1"/>
                </a:solidFill>
              </a:rPr>
              <a:t>)</a:t>
            </a:r>
            <a:endParaRPr lang="en-US" altLang="en-US">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CDDE72C-C684-4704-AB71-0FD4883B66CB}"/>
              </a:ext>
            </a:extLst>
          </p:cNvPr>
          <p:cNvSpPr>
            <a:spLocks noGrp="1"/>
          </p:cNvSpPr>
          <p:nvPr>
            <p:ph type="title"/>
          </p:nvPr>
        </p:nvSpPr>
        <p:spPr>
          <a:xfrm>
            <a:off x="866775" y="927100"/>
            <a:ext cx="7593013" cy="709613"/>
          </a:xfrm>
        </p:spPr>
        <p:txBody>
          <a:bodyPr/>
          <a:lstStyle/>
          <a:p>
            <a:pPr eaLnBrk="1" hangingPunct="1"/>
            <a:r>
              <a:rPr lang="el-GR" altLang="en-US" sz="2800"/>
              <a:t>ΕΦΑΡΜΟΓΗ ΤΗΣ ΛΟΓΙΣΤΙΚΗΣ ΣΤΗΝ ΕΠΙΧΕΙΡΗΣΗ</a:t>
            </a:r>
            <a:r>
              <a:rPr lang="el-GR" altLang="en-US" sz="2800">
                <a:latin typeface="Arial" panose="020B0604020202020204" pitchFamily="34" charset="0"/>
              </a:rPr>
              <a:t>-</a:t>
            </a:r>
            <a:r>
              <a:rPr lang="el-GR" altLang="en-US" sz="2800"/>
              <a:t>ΟΝΤΟΤΗΤΑ</a:t>
            </a:r>
            <a:r>
              <a:rPr lang="el-GR" altLang="en-US" sz="2800">
                <a:latin typeface="Arial" panose="020B0604020202020204" pitchFamily="34" charset="0"/>
              </a:rPr>
              <a:t> (</a:t>
            </a:r>
            <a:r>
              <a:rPr lang="en-US" altLang="en-US" sz="2800">
                <a:latin typeface="Arial" panose="020B0604020202020204" pitchFamily="34" charset="0"/>
              </a:rPr>
              <a:t>3</a:t>
            </a:r>
            <a:r>
              <a:rPr lang="el-GR" altLang="en-US" sz="2800">
                <a:latin typeface="Arial" panose="020B0604020202020204" pitchFamily="34" charset="0"/>
              </a:rPr>
              <a:t>)</a:t>
            </a:r>
            <a:endParaRPr lang="en-US" altLang="en-US" sz="2800">
              <a:latin typeface="Arial" panose="020B0604020202020204" pitchFamily="34" charset="0"/>
            </a:endParaRPr>
          </a:p>
        </p:txBody>
      </p:sp>
      <p:sp>
        <p:nvSpPr>
          <p:cNvPr id="69635" name="Rectangle 3">
            <a:extLst>
              <a:ext uri="{FF2B5EF4-FFF2-40B4-BE49-F238E27FC236}">
                <a16:creationId xmlns:a16="http://schemas.microsoft.com/office/drawing/2014/main" id="{B954BE91-0975-4955-822F-1C79DAF149D8}"/>
              </a:ext>
            </a:extLst>
          </p:cNvPr>
          <p:cNvSpPr>
            <a:spLocks noGrp="1"/>
          </p:cNvSpPr>
          <p:nvPr>
            <p:ph type="body" idx="1"/>
          </p:nvPr>
        </p:nvSpPr>
        <p:spPr/>
        <p:txBody>
          <a:bodyPr/>
          <a:lstStyle/>
          <a:p>
            <a:pPr algn="ctr" eaLnBrk="1" hangingPunct="1">
              <a:lnSpc>
                <a:spcPct val="90000"/>
              </a:lnSpc>
              <a:buFont typeface="Wingdings 3" panose="05040102010807070707" pitchFamily="18" charset="2"/>
              <a:buNone/>
            </a:pPr>
            <a:r>
              <a:rPr lang="el-GR" altLang="en-US" b="1" dirty="0">
                <a:latin typeface="Arial" panose="020B0604020202020204" pitchFamily="34" charset="0"/>
              </a:rPr>
              <a:t>ΛΟΓΙΣΤΙΚΑ ΣΥΣΤΗΜΑΤΑ ΚΑΙ ΒΙΒΛΙΑ-ΑΡΧΕΙΑ</a:t>
            </a:r>
          </a:p>
          <a:p>
            <a:pPr algn="just" eaLnBrk="1" hangingPunct="1">
              <a:lnSpc>
                <a:spcPct val="90000"/>
              </a:lnSpc>
            </a:pPr>
            <a:r>
              <a:rPr lang="el-GR" altLang="en-US" b="1" dirty="0">
                <a:latin typeface="Arial" panose="020B0604020202020204" pitchFamily="34" charset="0"/>
              </a:rPr>
              <a:t>Απλογραφικό </a:t>
            </a:r>
            <a:r>
              <a:rPr lang="el-GR" altLang="en-US" dirty="0">
                <a:latin typeface="Arial" panose="020B0604020202020204" pitchFamily="34" charset="0"/>
              </a:rPr>
              <a:t>Λογιστικό Σύστημα, </a:t>
            </a:r>
            <a:r>
              <a:rPr lang="el-GR" altLang="en-US" b="1" dirty="0">
                <a:latin typeface="Arial" panose="020B0604020202020204" pitchFamily="34" charset="0"/>
              </a:rPr>
              <a:t>Βιβλίο Εσόδων-Εξόδων</a:t>
            </a:r>
          </a:p>
          <a:p>
            <a:pPr algn="just" eaLnBrk="1" hangingPunct="1">
              <a:lnSpc>
                <a:spcPct val="90000"/>
              </a:lnSpc>
            </a:pPr>
            <a:r>
              <a:rPr lang="el-GR" altLang="en-US" b="1" dirty="0">
                <a:latin typeface="Arial" panose="020B0604020202020204" pitchFamily="34" charset="0"/>
              </a:rPr>
              <a:t>Διπλογραφικό</a:t>
            </a:r>
            <a:r>
              <a:rPr lang="el-GR" altLang="en-US" dirty="0">
                <a:latin typeface="Arial" panose="020B0604020202020204" pitchFamily="34" charset="0"/>
              </a:rPr>
              <a:t> Λογιστικό Σύστημα, </a:t>
            </a:r>
            <a:r>
              <a:rPr lang="el-GR" altLang="en-US" b="1" dirty="0">
                <a:latin typeface="Arial" panose="020B0604020202020204" pitchFamily="34" charset="0"/>
              </a:rPr>
              <a:t>πλήρη Λογιστικά βιβλία</a:t>
            </a:r>
            <a:r>
              <a:rPr lang="el-GR" altLang="en-US" dirty="0">
                <a:latin typeface="Arial" panose="020B0604020202020204" pitchFamily="34" charset="0"/>
              </a:rPr>
              <a:t> (Βιβλίο Απογραφών και Ισολογισμών, Ημερολόγιο, Γενικό και Αναλυτικό Καθολικό, Ισοζύγιο, κατά περίπτωση Μητρώο παγίων στοιχείων, Βιβλίο αποθήκης)</a:t>
            </a:r>
          </a:p>
          <a:p>
            <a:pPr algn="just" eaLnBrk="1" hangingPunct="1">
              <a:lnSpc>
                <a:spcPct val="90000"/>
              </a:lnSpc>
            </a:pPr>
            <a:r>
              <a:rPr lang="el-GR" altLang="en-US" dirty="0">
                <a:latin typeface="Arial" panose="020B0604020202020204" pitchFamily="34" charset="0"/>
              </a:rPr>
              <a:t>Σύμφωνα με τα </a:t>
            </a:r>
            <a:r>
              <a:rPr lang="el-GR" altLang="en-US" b="1" dirty="0">
                <a:latin typeface="Arial" panose="020B0604020202020204" pitchFamily="34" charset="0"/>
              </a:rPr>
              <a:t>Ε.Λ.Π. </a:t>
            </a:r>
            <a:r>
              <a:rPr lang="el-GR" altLang="en-US" dirty="0">
                <a:latin typeface="Arial" panose="020B0604020202020204" pitchFamily="34" charset="0"/>
              </a:rPr>
              <a:t>οι</a:t>
            </a:r>
            <a:r>
              <a:rPr lang="el-GR" altLang="en-US" b="1" dirty="0">
                <a:latin typeface="Arial" panose="020B0604020202020204" pitchFamily="34" charset="0"/>
              </a:rPr>
              <a:t> </a:t>
            </a:r>
            <a:r>
              <a:rPr lang="el-GR" altLang="en-US" dirty="0">
                <a:latin typeface="Arial" panose="020B0604020202020204" pitchFamily="34" charset="0"/>
              </a:rPr>
              <a:t>επιχειρήσεις που συντάσσουν</a:t>
            </a:r>
            <a:r>
              <a:rPr lang="el-GR" altLang="en-US" b="1" dirty="0">
                <a:latin typeface="Arial" panose="020B0604020202020204" pitchFamily="34" charset="0"/>
              </a:rPr>
              <a:t> </a:t>
            </a:r>
            <a:r>
              <a:rPr lang="el-GR" altLang="en-US" dirty="0">
                <a:latin typeface="Arial" panose="020B0604020202020204" pitchFamily="34" charset="0"/>
              </a:rPr>
              <a:t>Ισολογισμό τηρούν αρχείο αναλυτικά για κάθε συναλλαγή και γεγονός (γενικό </a:t>
            </a:r>
            <a:r>
              <a:rPr lang="el-GR" altLang="en-US" b="1" dirty="0">
                <a:latin typeface="Arial" panose="020B0604020202020204" pitchFamily="34" charset="0"/>
              </a:rPr>
              <a:t>ημερολόγιο</a:t>
            </a:r>
            <a:r>
              <a:rPr lang="el-GR" altLang="en-US" dirty="0">
                <a:latin typeface="Arial" panose="020B0604020202020204" pitchFamily="34" charset="0"/>
              </a:rPr>
              <a:t>), αρχείο με τις μεταβολές κάθε τηρούμενου λογαριασμού (αναλυτικό </a:t>
            </a:r>
            <a:r>
              <a:rPr lang="el-GR" altLang="en-US" b="1" dirty="0">
                <a:latin typeface="Arial" panose="020B0604020202020204" pitchFamily="34" charset="0"/>
              </a:rPr>
              <a:t>καθολικό</a:t>
            </a:r>
            <a:r>
              <a:rPr lang="el-GR" altLang="en-US" dirty="0">
                <a:latin typeface="Arial" panose="020B0604020202020204" pitchFamily="34" charset="0"/>
              </a:rPr>
              <a:t>) και σύστημα συγκέντρωσης του αθροίσματος των χρεώσεων και των πιστώσεων και το υπόλοιπο κάθε τηρούμενου λογαριασμού (</a:t>
            </a:r>
            <a:r>
              <a:rPr lang="el-GR" altLang="en-US" b="1" dirty="0">
                <a:latin typeface="Arial" panose="020B0604020202020204" pitchFamily="34" charset="0"/>
              </a:rPr>
              <a:t>ισοζύγιο</a:t>
            </a:r>
            <a:r>
              <a:rPr lang="el-GR" altLang="en-US" dirty="0">
                <a:latin typeface="Arial" panose="020B0604020202020204" pitchFamily="34" charset="0"/>
              </a:rPr>
              <a:t>).</a:t>
            </a:r>
          </a:p>
          <a:p>
            <a:pPr eaLnBrk="1" hangingPunct="1">
              <a:lnSpc>
                <a:spcPct val="90000"/>
              </a:lnSpc>
            </a:pPr>
            <a:endParaRPr lang="el-GR" altLang="en-US" b="1" dirty="0">
              <a:latin typeface="Arial" panose="020B0604020202020204" pitchFamily="34" charset="0"/>
            </a:endParaRPr>
          </a:p>
          <a:p>
            <a:pPr eaLnBrk="1" hangingPunct="1">
              <a:lnSpc>
                <a:spcPct val="90000"/>
              </a:lnSpc>
            </a:pPr>
            <a:endParaRPr lang="en-US" altLang="en-US" b="1" dirty="0">
              <a:latin typeface="Arial" panose="020B0604020202020204" pitchFamily="34" charset="0"/>
            </a:endParaRPr>
          </a:p>
        </p:txBody>
      </p:sp>
      <p:sp>
        <p:nvSpPr>
          <p:cNvPr id="69636" name="Footer Placeholder 4">
            <a:extLst>
              <a:ext uri="{FF2B5EF4-FFF2-40B4-BE49-F238E27FC236}">
                <a16:creationId xmlns:a16="http://schemas.microsoft.com/office/drawing/2014/main" id="{46B0722E-E720-4716-B8EC-23931FC3138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69637" name="Slide Number Placeholder 5">
            <a:extLst>
              <a:ext uri="{FF2B5EF4-FFF2-40B4-BE49-F238E27FC236}">
                <a16:creationId xmlns:a16="http://schemas.microsoft.com/office/drawing/2014/main" id="{207DB18F-370B-45C0-B7B5-1387F93900A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D4A645-029B-4886-8B38-132D69B4B19C}" type="slidenum">
              <a:rPr lang="en-US" altLang="en-US" smtClean="0">
                <a:solidFill>
                  <a:schemeClr val="bg1"/>
                </a:solidFill>
              </a:rPr>
              <a:pPr/>
              <a:t>55</a:t>
            </a:fld>
            <a:endParaRPr lang="en-US" altLang="en-US">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8B475BB-3556-45A5-B0FE-9163A4205A34}"/>
              </a:ext>
            </a:extLst>
          </p:cNvPr>
          <p:cNvSpPr>
            <a:spLocks noGrp="1"/>
          </p:cNvSpPr>
          <p:nvPr>
            <p:ph type="title"/>
          </p:nvPr>
        </p:nvSpPr>
        <p:spPr>
          <a:xfrm>
            <a:off x="866775" y="927100"/>
            <a:ext cx="7593013" cy="709613"/>
          </a:xfrm>
        </p:spPr>
        <p:txBody>
          <a:bodyPr/>
          <a:lstStyle/>
          <a:p>
            <a:pPr eaLnBrk="1" hangingPunct="1"/>
            <a:r>
              <a:rPr lang="el-GR" altLang="en-US" sz="2800"/>
              <a:t>ΕΦΑΡΜΟΓΗ ΤΗΣ ΛΟΓΙΣΤΙΚΗΣ ΣΤΗΝ ΕΠΙΧΕΙΡΗΣΗ</a:t>
            </a:r>
            <a:r>
              <a:rPr lang="el-GR" altLang="en-US" sz="2800">
                <a:latin typeface="Arial" panose="020B0604020202020204" pitchFamily="34" charset="0"/>
              </a:rPr>
              <a:t>-</a:t>
            </a:r>
            <a:r>
              <a:rPr lang="el-GR" altLang="en-US" sz="2800"/>
              <a:t>ΟΝΤΟΤΗΤΑ</a:t>
            </a:r>
            <a:r>
              <a:rPr lang="el-GR" altLang="en-US" sz="2800">
                <a:latin typeface="Arial" panose="020B0604020202020204" pitchFamily="34" charset="0"/>
              </a:rPr>
              <a:t> (</a:t>
            </a:r>
            <a:r>
              <a:rPr lang="en-US" altLang="en-US" sz="2800">
                <a:latin typeface="Arial" panose="020B0604020202020204" pitchFamily="34" charset="0"/>
              </a:rPr>
              <a:t>3</a:t>
            </a:r>
            <a:r>
              <a:rPr lang="el-GR" altLang="en-US" sz="2800">
                <a:latin typeface="Arial" panose="020B0604020202020204" pitchFamily="34" charset="0"/>
              </a:rPr>
              <a:t>)</a:t>
            </a:r>
            <a:endParaRPr lang="en-US" altLang="en-US" sz="2800">
              <a:latin typeface="Arial" panose="020B0604020202020204" pitchFamily="34" charset="0"/>
            </a:endParaRPr>
          </a:p>
        </p:txBody>
      </p:sp>
      <p:sp>
        <p:nvSpPr>
          <p:cNvPr id="70659" name="Rectangle 3">
            <a:extLst>
              <a:ext uri="{FF2B5EF4-FFF2-40B4-BE49-F238E27FC236}">
                <a16:creationId xmlns:a16="http://schemas.microsoft.com/office/drawing/2014/main" id="{18C024B3-C630-469E-90CF-634264F7B8B7}"/>
              </a:ext>
            </a:extLst>
          </p:cNvPr>
          <p:cNvSpPr>
            <a:spLocks noGrp="1"/>
          </p:cNvSpPr>
          <p:nvPr>
            <p:ph type="body" idx="1"/>
          </p:nvPr>
        </p:nvSpPr>
        <p:spPr/>
        <p:txBody>
          <a:bodyPr/>
          <a:lstStyle/>
          <a:p>
            <a:pPr algn="ctr" eaLnBrk="1" hangingPunct="1">
              <a:buFont typeface="Wingdings 3" panose="05040102010807070707" pitchFamily="18" charset="2"/>
              <a:buNone/>
            </a:pPr>
            <a:r>
              <a:rPr lang="el-GR" altLang="en-US" b="1" dirty="0">
                <a:latin typeface="Arial" panose="020B0604020202020204" pitchFamily="34" charset="0"/>
              </a:rPr>
              <a:t>ΟΙΚΟΝΟΜΙΚΕΣ ΠΡΑΞΕΙΣ- ΠΑΡΑΣΤΑΤΙΚΑ</a:t>
            </a:r>
          </a:p>
          <a:p>
            <a:pPr algn="just" eaLnBrk="1" hangingPunct="1"/>
            <a:r>
              <a:rPr lang="el-GR" altLang="en-US" dirty="0">
                <a:latin typeface="Arial" panose="020B0604020202020204" pitchFamily="34" charset="0"/>
              </a:rPr>
              <a:t>Η Λογιστική παρακολουθεί </a:t>
            </a:r>
            <a:r>
              <a:rPr lang="el-GR" altLang="en-US" b="1" dirty="0">
                <a:latin typeface="Arial" panose="020B0604020202020204" pitchFamily="34" charset="0"/>
              </a:rPr>
              <a:t>την οικονομική ζωή των οντοτήτων </a:t>
            </a:r>
            <a:r>
              <a:rPr lang="el-GR" altLang="en-US" dirty="0">
                <a:latin typeface="Arial" panose="020B0604020202020204" pitchFamily="34" charset="0"/>
              </a:rPr>
              <a:t>και καταγράφει κάθε οικονομική πράξη (συναλλαγή) για την οποία εκδίδεται το σχετικό </a:t>
            </a:r>
            <a:r>
              <a:rPr lang="el-GR" altLang="en-US" b="1" dirty="0">
                <a:latin typeface="Arial" panose="020B0604020202020204" pitchFamily="34" charset="0"/>
              </a:rPr>
              <a:t>παραστατικό</a:t>
            </a:r>
            <a:r>
              <a:rPr lang="el-GR" altLang="en-US" dirty="0">
                <a:latin typeface="Arial" panose="020B0604020202020204" pitchFamily="34" charset="0"/>
              </a:rPr>
              <a:t>.</a:t>
            </a:r>
          </a:p>
          <a:p>
            <a:pPr algn="just" eaLnBrk="1" hangingPunct="1"/>
            <a:r>
              <a:rPr lang="el-GR" altLang="en-US" dirty="0">
                <a:latin typeface="Arial" panose="020B0604020202020204" pitchFamily="34" charset="0"/>
              </a:rPr>
              <a:t>Ως </a:t>
            </a:r>
            <a:r>
              <a:rPr lang="el-GR" altLang="en-US" b="1" dirty="0">
                <a:latin typeface="Arial" panose="020B0604020202020204" pitchFamily="34" charset="0"/>
              </a:rPr>
              <a:t>παραστατικά πώλησης</a:t>
            </a:r>
            <a:r>
              <a:rPr lang="el-GR" altLang="en-US" dirty="0">
                <a:latin typeface="Arial" panose="020B0604020202020204" pitchFamily="34" charset="0"/>
              </a:rPr>
              <a:t> καθορίζονται το </a:t>
            </a:r>
            <a:r>
              <a:rPr lang="el-GR" altLang="en-US" b="1" dirty="0">
                <a:latin typeface="Arial" panose="020B0604020202020204" pitchFamily="34" charset="0"/>
              </a:rPr>
              <a:t>τιμολόγιο</a:t>
            </a:r>
            <a:r>
              <a:rPr lang="el-GR" altLang="en-US" dirty="0">
                <a:latin typeface="Arial" panose="020B0604020202020204" pitchFamily="34" charset="0"/>
              </a:rPr>
              <a:t>, η </a:t>
            </a:r>
            <a:r>
              <a:rPr lang="el-GR" altLang="en-US" b="1" dirty="0">
                <a:latin typeface="Arial" panose="020B0604020202020204" pitchFamily="34" charset="0"/>
              </a:rPr>
              <a:t>απόδειξη λιανικής πώλησης</a:t>
            </a:r>
            <a:r>
              <a:rPr lang="el-GR" altLang="en-US" dirty="0">
                <a:latin typeface="Arial" panose="020B0604020202020204" pitchFamily="34" charset="0"/>
              </a:rPr>
              <a:t>, η </a:t>
            </a:r>
            <a:r>
              <a:rPr lang="el-GR" altLang="en-US" b="1" dirty="0">
                <a:latin typeface="Arial" panose="020B0604020202020204" pitchFamily="34" charset="0"/>
              </a:rPr>
              <a:t>απόδειξη παροχής υπηρεσιών</a:t>
            </a:r>
            <a:r>
              <a:rPr lang="el-GR" altLang="en-US" dirty="0">
                <a:latin typeface="Arial" panose="020B0604020202020204" pitchFamily="34" charset="0"/>
              </a:rPr>
              <a:t> και το </a:t>
            </a:r>
            <a:r>
              <a:rPr lang="el-GR" altLang="en-US" b="1" dirty="0">
                <a:latin typeface="Arial" panose="020B0604020202020204" pitchFamily="34" charset="0"/>
              </a:rPr>
              <a:t>πιστωτικό τιμολόγιο</a:t>
            </a:r>
            <a:r>
              <a:rPr lang="el-GR" altLang="en-US" dirty="0">
                <a:latin typeface="Arial" panose="020B0604020202020204" pitchFamily="34" charset="0"/>
              </a:rPr>
              <a:t> για περιπτώσεις επιστροφών, εκπτώσεων η άλλων διαφορών.</a:t>
            </a:r>
            <a:endParaRPr lang="en-US" altLang="en-US" dirty="0">
              <a:latin typeface="Arial" panose="020B0604020202020204" pitchFamily="34" charset="0"/>
            </a:endParaRPr>
          </a:p>
        </p:txBody>
      </p:sp>
      <p:sp>
        <p:nvSpPr>
          <p:cNvPr id="70660" name="Footer Placeholder 4">
            <a:extLst>
              <a:ext uri="{FF2B5EF4-FFF2-40B4-BE49-F238E27FC236}">
                <a16:creationId xmlns:a16="http://schemas.microsoft.com/office/drawing/2014/main" id="{91EFD2AE-4E94-404C-8C2D-7ED8D62B3F1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70661" name="Slide Number Placeholder 5">
            <a:extLst>
              <a:ext uri="{FF2B5EF4-FFF2-40B4-BE49-F238E27FC236}">
                <a16:creationId xmlns:a16="http://schemas.microsoft.com/office/drawing/2014/main" id="{8CC6BB5C-F747-4791-A2D4-2587B0665FA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0CEA96-B428-4E69-ABDF-A0DB16F73B9E}" type="slidenum">
              <a:rPr lang="en-US" altLang="en-US" smtClean="0">
                <a:solidFill>
                  <a:schemeClr val="bg1"/>
                </a:solidFill>
              </a:rPr>
              <a:pPr/>
              <a:t>56</a:t>
            </a:fld>
            <a:endParaRPr lang="en-US" altLang="en-US">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E0111B1-DC40-4683-BBD1-0E1EC18D40AC}"/>
              </a:ext>
            </a:extLst>
          </p:cNvPr>
          <p:cNvSpPr>
            <a:spLocks noGrp="1"/>
          </p:cNvSpPr>
          <p:nvPr>
            <p:ph type="title"/>
          </p:nvPr>
        </p:nvSpPr>
        <p:spPr>
          <a:xfrm>
            <a:off x="866775" y="927100"/>
            <a:ext cx="7593013" cy="709613"/>
          </a:xfrm>
        </p:spPr>
        <p:txBody>
          <a:bodyPr/>
          <a:lstStyle/>
          <a:p>
            <a:pPr eaLnBrk="1" hangingPunct="1"/>
            <a:r>
              <a:rPr lang="el-GR" altLang="en-US" sz="2800"/>
              <a:t>ΕΦΑΡΜΟΓΗ ΤΗΣ ΛΟΓΙΣΤΙΚΗΣ ΣΤΗΝ ΕΠΙΧΕΙΡΗΣΗ</a:t>
            </a:r>
            <a:r>
              <a:rPr lang="el-GR" altLang="en-US" sz="2800">
                <a:latin typeface="Arial" panose="020B0604020202020204" pitchFamily="34" charset="0"/>
              </a:rPr>
              <a:t>-</a:t>
            </a:r>
            <a:r>
              <a:rPr lang="el-GR" altLang="en-US" sz="2800"/>
              <a:t>ΟΝΤΟΤΗΤΑ</a:t>
            </a:r>
            <a:r>
              <a:rPr lang="el-GR" altLang="en-US" sz="2800">
                <a:latin typeface="Arial" panose="020B0604020202020204" pitchFamily="34" charset="0"/>
              </a:rPr>
              <a:t> (</a:t>
            </a:r>
            <a:r>
              <a:rPr lang="en-US" altLang="en-US" sz="2800">
                <a:latin typeface="Arial" panose="020B0604020202020204" pitchFamily="34" charset="0"/>
              </a:rPr>
              <a:t>3</a:t>
            </a:r>
            <a:r>
              <a:rPr lang="el-GR" altLang="en-US" sz="2800">
                <a:latin typeface="Arial" panose="020B0604020202020204" pitchFamily="34" charset="0"/>
              </a:rPr>
              <a:t>)</a:t>
            </a:r>
            <a:endParaRPr lang="en-US" altLang="en-US" sz="2800">
              <a:latin typeface="Arial" panose="020B0604020202020204" pitchFamily="34" charset="0"/>
            </a:endParaRPr>
          </a:p>
        </p:txBody>
      </p:sp>
      <p:sp>
        <p:nvSpPr>
          <p:cNvPr id="71683" name="Rectangle 3">
            <a:extLst>
              <a:ext uri="{FF2B5EF4-FFF2-40B4-BE49-F238E27FC236}">
                <a16:creationId xmlns:a16="http://schemas.microsoft.com/office/drawing/2014/main" id="{4A2F912D-55C1-4C1A-8E4C-417250D78C2E}"/>
              </a:ext>
            </a:extLst>
          </p:cNvPr>
          <p:cNvSpPr>
            <a:spLocks noGrp="1"/>
          </p:cNvSpPr>
          <p:nvPr>
            <p:ph type="body" idx="1"/>
          </p:nvPr>
        </p:nvSpPr>
        <p:spPr/>
        <p:txBody>
          <a:bodyPr/>
          <a:lstStyle/>
          <a:p>
            <a:pPr algn="ctr" eaLnBrk="1" hangingPunct="1">
              <a:lnSpc>
                <a:spcPct val="90000"/>
              </a:lnSpc>
              <a:buFont typeface="Wingdings 3" panose="05040102010807070707" pitchFamily="18" charset="2"/>
              <a:buNone/>
            </a:pPr>
            <a:r>
              <a:rPr lang="el-GR" altLang="en-US" b="1" dirty="0">
                <a:latin typeface="Arial" panose="020B0604020202020204" pitchFamily="34" charset="0"/>
              </a:rPr>
              <a:t>ΛΟΓΙΣΤΙΚΟΣ ΚΥΚΛΟΣ (διαχειριστική χρήση)</a:t>
            </a:r>
          </a:p>
          <a:p>
            <a:pPr algn="just" eaLnBrk="1" hangingPunct="1">
              <a:lnSpc>
                <a:spcPct val="90000"/>
              </a:lnSpc>
            </a:pPr>
            <a:r>
              <a:rPr lang="el-GR" altLang="en-US" b="1" dirty="0">
                <a:latin typeface="Arial" panose="020B0604020202020204" pitchFamily="34" charset="0"/>
              </a:rPr>
              <a:t>Έναρξη 1/1</a:t>
            </a:r>
            <a:r>
              <a:rPr lang="el-GR" altLang="en-US" dirty="0">
                <a:latin typeface="Arial" panose="020B0604020202020204" pitchFamily="34" charset="0"/>
              </a:rPr>
              <a:t> Απογραφή, Αρχικός Ισολογισμός και Εγγραφές Ανοίγματος</a:t>
            </a:r>
          </a:p>
          <a:p>
            <a:pPr algn="just" eaLnBrk="1" hangingPunct="1">
              <a:lnSpc>
                <a:spcPct val="90000"/>
              </a:lnSpc>
            </a:pPr>
            <a:r>
              <a:rPr lang="el-GR" altLang="en-US" b="1" dirty="0">
                <a:latin typeface="Arial" panose="020B0604020202020204" pitchFamily="34" charset="0"/>
              </a:rPr>
              <a:t>Διάρκεια 1/1 με 31/12 </a:t>
            </a:r>
            <a:r>
              <a:rPr lang="el-GR" altLang="en-US" dirty="0">
                <a:latin typeface="Arial" panose="020B0604020202020204" pitchFamily="34" charset="0"/>
              </a:rPr>
              <a:t>Οικονομικές πράξεις, Παραστατικά, Καταχωρήσεις σε Ημερολόγιο, Γενικό και Αναλυτικά Καθολικά, 12 μηνιαία Ισοζύγια, 12</a:t>
            </a:r>
            <a:r>
              <a:rPr lang="el-GR" altLang="en-US" baseline="30000" dirty="0">
                <a:latin typeface="Arial" panose="020B0604020202020204" pitchFamily="34" charset="0"/>
              </a:rPr>
              <a:t>ο</a:t>
            </a:r>
            <a:r>
              <a:rPr lang="el-GR" altLang="en-US" dirty="0">
                <a:latin typeface="Arial" panose="020B0604020202020204" pitchFamily="34" charset="0"/>
              </a:rPr>
              <a:t> μηνιαίο η Α΄ Προσωρινό Ισοζύγιο</a:t>
            </a:r>
          </a:p>
          <a:p>
            <a:pPr algn="just" eaLnBrk="1" hangingPunct="1">
              <a:lnSpc>
                <a:spcPct val="90000"/>
              </a:lnSpc>
            </a:pPr>
            <a:r>
              <a:rPr lang="el-GR" altLang="en-US" b="1" dirty="0">
                <a:latin typeface="Arial" panose="020B0604020202020204" pitchFamily="34" charset="0"/>
              </a:rPr>
              <a:t>Τέλος 31/12 </a:t>
            </a:r>
            <a:r>
              <a:rPr lang="el-GR" altLang="en-US" dirty="0">
                <a:latin typeface="Arial" panose="020B0604020202020204" pitchFamily="34" charset="0"/>
              </a:rPr>
              <a:t>Πραγματική (φυσική) Απογραφή, Εγγραφές τακτοποίησης η Προσαρμογής, Β΄ Προσωρινό Ισοζύγιο, Εγγραφές προσδιορισμού Μικτού και Οργανικού Αποτελέσματος (Κατάσταση Γενικής Εκμετάλλευσης), Φύλλο Μερισμού, Εγγραφές προσδιορισμού Τελικού αποτελέσματος (Κ.Χ. η Ζ.Χ.), Οριστικό Ισοζύγιο, Χρηματοοικονομικές Καταστάσεις, Εγγραφές κλεισίματος</a:t>
            </a:r>
            <a:endParaRPr lang="en-US" altLang="en-US" dirty="0">
              <a:latin typeface="Arial" panose="020B0604020202020204" pitchFamily="34" charset="0"/>
            </a:endParaRPr>
          </a:p>
        </p:txBody>
      </p:sp>
      <p:sp>
        <p:nvSpPr>
          <p:cNvPr id="71684" name="Footer Placeholder 4">
            <a:extLst>
              <a:ext uri="{FF2B5EF4-FFF2-40B4-BE49-F238E27FC236}">
                <a16:creationId xmlns:a16="http://schemas.microsoft.com/office/drawing/2014/main" id="{6AC7D3B8-79E6-426E-A99D-CDDA18A3DDE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71685" name="Slide Number Placeholder 5">
            <a:extLst>
              <a:ext uri="{FF2B5EF4-FFF2-40B4-BE49-F238E27FC236}">
                <a16:creationId xmlns:a16="http://schemas.microsoft.com/office/drawing/2014/main" id="{E5505B19-7E51-431A-B512-355AB0D2828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8EFCB7-65DD-40D6-A0F4-E094E84D60B7}" type="slidenum">
              <a:rPr lang="en-US" altLang="en-US" smtClean="0">
                <a:solidFill>
                  <a:schemeClr val="bg1"/>
                </a:solidFill>
              </a:rPr>
              <a:pPr/>
              <a:t>57</a:t>
            </a:fld>
            <a:endParaRPr lang="en-US" altLang="en-US">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416A6C3-8BFE-40A4-95DB-5DC040989CE1}"/>
              </a:ext>
            </a:extLst>
          </p:cNvPr>
          <p:cNvSpPr>
            <a:spLocks noGrp="1"/>
          </p:cNvSpPr>
          <p:nvPr>
            <p:ph type="title"/>
          </p:nvPr>
        </p:nvSpPr>
        <p:spPr>
          <a:xfrm>
            <a:off x="866775" y="927100"/>
            <a:ext cx="7593013" cy="709613"/>
          </a:xfrm>
        </p:spPr>
        <p:txBody>
          <a:bodyPr/>
          <a:lstStyle/>
          <a:p>
            <a:pPr eaLnBrk="1" hangingPunct="1"/>
            <a:r>
              <a:rPr lang="el-GR" altLang="en-US" sz="2800"/>
              <a:t>ΕΦΑΡΜΟΓΗ ΤΗΣ ΛΟΓΙΣΤΙΚΗΣ ΣΤΗΝ ΕΠΙΧΕΙΡΗΣΗ</a:t>
            </a:r>
            <a:r>
              <a:rPr lang="el-GR" altLang="en-US" sz="2800">
                <a:latin typeface="Arial" panose="020B0604020202020204" pitchFamily="34" charset="0"/>
              </a:rPr>
              <a:t>-</a:t>
            </a:r>
            <a:r>
              <a:rPr lang="el-GR" altLang="en-US" sz="2800"/>
              <a:t>ΟΝΤΟΤΗΤΑ</a:t>
            </a:r>
            <a:r>
              <a:rPr lang="el-GR" altLang="en-US" sz="2800">
                <a:latin typeface="Arial" panose="020B0604020202020204" pitchFamily="34" charset="0"/>
              </a:rPr>
              <a:t> (</a:t>
            </a:r>
            <a:r>
              <a:rPr lang="en-US" altLang="en-US" sz="2800">
                <a:latin typeface="Arial" panose="020B0604020202020204" pitchFamily="34" charset="0"/>
              </a:rPr>
              <a:t>3</a:t>
            </a:r>
            <a:r>
              <a:rPr lang="el-GR" altLang="en-US" sz="2800">
                <a:latin typeface="Arial" panose="020B0604020202020204" pitchFamily="34" charset="0"/>
              </a:rPr>
              <a:t>)</a:t>
            </a:r>
            <a:endParaRPr lang="en-US" altLang="en-US" sz="2800">
              <a:latin typeface="Arial" panose="020B0604020202020204" pitchFamily="34" charset="0"/>
            </a:endParaRPr>
          </a:p>
        </p:txBody>
      </p:sp>
      <p:sp>
        <p:nvSpPr>
          <p:cNvPr id="72707" name="Rectangle 3">
            <a:extLst>
              <a:ext uri="{FF2B5EF4-FFF2-40B4-BE49-F238E27FC236}">
                <a16:creationId xmlns:a16="http://schemas.microsoft.com/office/drawing/2014/main" id="{18F658AA-1D0C-479B-913E-3D2C4DBB76D9}"/>
              </a:ext>
            </a:extLst>
          </p:cNvPr>
          <p:cNvSpPr>
            <a:spLocks noGrp="1"/>
          </p:cNvSpPr>
          <p:nvPr>
            <p:ph type="body" idx="1"/>
          </p:nvPr>
        </p:nvSpPr>
        <p:spPr/>
        <p:txBody>
          <a:bodyPr/>
          <a:lstStyle/>
          <a:p>
            <a:pPr algn="ctr" eaLnBrk="1" hangingPunct="1">
              <a:buFont typeface="Wingdings 3" panose="05040102010807070707" pitchFamily="18" charset="2"/>
              <a:buNone/>
            </a:pPr>
            <a:r>
              <a:rPr lang="el-GR" altLang="en-US" b="1" dirty="0">
                <a:latin typeface="Arial" panose="020B0604020202020204" pitchFamily="34" charset="0"/>
              </a:rPr>
              <a:t>ΧΡΗΜΑΤΟΟΙΚΟΝΟΜΙΚΕΣ ΚΑΤΑΣΤΑΣΕΙΣ</a:t>
            </a:r>
          </a:p>
          <a:p>
            <a:pPr algn="ctr" eaLnBrk="1" hangingPunct="1">
              <a:buFont typeface="Wingdings 3" panose="05040102010807070707" pitchFamily="18" charset="2"/>
              <a:buNone/>
            </a:pPr>
            <a:endParaRPr lang="el-GR" altLang="en-US" b="1" dirty="0">
              <a:latin typeface="Arial" panose="020B0604020202020204" pitchFamily="34" charset="0"/>
            </a:endParaRPr>
          </a:p>
          <a:p>
            <a:pPr eaLnBrk="1" hangingPunct="1"/>
            <a:r>
              <a:rPr lang="el-GR" altLang="en-US" dirty="0">
                <a:latin typeface="Arial" panose="020B0604020202020204" pitchFamily="34" charset="0"/>
              </a:rPr>
              <a:t>Ισολογισμός η Κατάσταση Χρηματοοικονομικής Θέσης</a:t>
            </a:r>
          </a:p>
          <a:p>
            <a:pPr eaLnBrk="1" hangingPunct="1"/>
            <a:r>
              <a:rPr lang="el-GR" altLang="en-US" dirty="0">
                <a:latin typeface="Arial" panose="020B0604020202020204" pitchFamily="34" charset="0"/>
              </a:rPr>
              <a:t>Κατάσταση Αποτελεσμάτων (Χρήσης)</a:t>
            </a:r>
          </a:p>
          <a:p>
            <a:pPr eaLnBrk="1" hangingPunct="1"/>
            <a:r>
              <a:rPr lang="el-GR" altLang="en-US" dirty="0">
                <a:latin typeface="Arial" panose="020B0604020202020204" pitchFamily="34" charset="0"/>
              </a:rPr>
              <a:t>Κατάσταση Μεταβολών Καθαρής Θέσης</a:t>
            </a:r>
          </a:p>
          <a:p>
            <a:pPr eaLnBrk="1" hangingPunct="1"/>
            <a:r>
              <a:rPr lang="el-GR" altLang="en-US" dirty="0">
                <a:latin typeface="Arial" panose="020B0604020202020204" pitchFamily="34" charset="0"/>
              </a:rPr>
              <a:t>Κατάσταση Χρηματοροών</a:t>
            </a:r>
          </a:p>
          <a:p>
            <a:pPr eaLnBrk="1" hangingPunct="1"/>
            <a:r>
              <a:rPr lang="el-GR" altLang="en-US" dirty="0">
                <a:latin typeface="Arial" panose="020B0604020202020204" pitchFamily="34" charset="0"/>
              </a:rPr>
              <a:t>Προσάρτημα</a:t>
            </a:r>
          </a:p>
          <a:p>
            <a:pPr eaLnBrk="1" hangingPunct="1"/>
            <a:endParaRPr lang="en-US" altLang="en-US" dirty="0">
              <a:latin typeface="Arial" panose="020B0604020202020204" pitchFamily="34" charset="0"/>
            </a:endParaRPr>
          </a:p>
          <a:p>
            <a:pPr eaLnBrk="1" hangingPunct="1"/>
            <a:endParaRPr lang="el-GR" altLang="en-US" dirty="0">
              <a:latin typeface="Arial" panose="020B0604020202020204" pitchFamily="34" charset="0"/>
            </a:endParaRPr>
          </a:p>
          <a:p>
            <a:pPr eaLnBrk="1" hangingPunct="1"/>
            <a:endParaRPr lang="en-US" altLang="en-US" dirty="0"/>
          </a:p>
        </p:txBody>
      </p:sp>
      <p:sp>
        <p:nvSpPr>
          <p:cNvPr id="72708" name="Footer Placeholder 4">
            <a:extLst>
              <a:ext uri="{FF2B5EF4-FFF2-40B4-BE49-F238E27FC236}">
                <a16:creationId xmlns:a16="http://schemas.microsoft.com/office/drawing/2014/main" id="{43732456-487C-422E-8966-E5B22E94FF6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72709" name="Slide Number Placeholder 5">
            <a:extLst>
              <a:ext uri="{FF2B5EF4-FFF2-40B4-BE49-F238E27FC236}">
                <a16:creationId xmlns:a16="http://schemas.microsoft.com/office/drawing/2014/main" id="{D5F474E7-156F-4AF9-9FB1-98E7645C538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D91D5B-6BB6-4500-86DD-400EDFB58EB1}" type="slidenum">
              <a:rPr lang="en-US" altLang="en-US" smtClean="0">
                <a:solidFill>
                  <a:schemeClr val="bg1"/>
                </a:solidFill>
              </a:rPr>
              <a:pPr/>
              <a:t>58</a:t>
            </a:fld>
            <a:endParaRPr lang="en-US" altLang="en-US">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CF41-8606-43E5-A599-1C0153BC7862}"/>
              </a:ext>
            </a:extLst>
          </p:cNvPr>
          <p:cNvSpPr>
            <a:spLocks noGrp="1"/>
          </p:cNvSpPr>
          <p:nvPr>
            <p:ph type="title"/>
          </p:nvPr>
        </p:nvSpPr>
        <p:spPr>
          <a:xfrm>
            <a:off x="865969" y="927098"/>
            <a:ext cx="7603343" cy="709865"/>
          </a:xfrm>
        </p:spPr>
        <p:txBody>
          <a:bodyPr/>
          <a:lstStyle/>
          <a:p>
            <a:r>
              <a:rPr lang="el-GR" dirty="0"/>
              <a:t>ΝΟΜΟΘΕΣΙΑ ΣΥΜΜΟΡΦΩΣΗΣ ΟΛΠ</a:t>
            </a:r>
          </a:p>
        </p:txBody>
      </p:sp>
      <p:sp>
        <p:nvSpPr>
          <p:cNvPr id="3" name="Content Placeholder 2">
            <a:extLst>
              <a:ext uri="{FF2B5EF4-FFF2-40B4-BE49-F238E27FC236}">
                <a16:creationId xmlns:a16="http://schemas.microsoft.com/office/drawing/2014/main" id="{409C70A8-D607-4648-927C-51DA830D6572}"/>
              </a:ext>
            </a:extLst>
          </p:cNvPr>
          <p:cNvSpPr>
            <a:spLocks noGrp="1"/>
          </p:cNvSpPr>
          <p:nvPr>
            <p:ph idx="1"/>
          </p:nvPr>
        </p:nvSpPr>
        <p:spPr/>
        <p:txBody>
          <a:bodyPr/>
          <a:lstStyle/>
          <a:p>
            <a:pPr algn="just"/>
            <a:r>
              <a:rPr lang="el-GR" dirty="0"/>
              <a:t>Κατά τη γνώμη μας, οι συνημμένες χρηματοοικονομικές καταστάσεις παρουσιάζουν εύλογα, από κάθε ουσιώδη άποψη, </a:t>
            </a:r>
            <a:r>
              <a:rPr lang="el-GR" b="1" dirty="0"/>
              <a:t>τη χρηματοοικονομική θέση της Εταιρείας </a:t>
            </a:r>
            <a:r>
              <a:rPr lang="el-GR" dirty="0"/>
              <a:t>κατά την 31η Δεκεμβρίου 202</a:t>
            </a:r>
            <a:r>
              <a:rPr lang="en-US" dirty="0"/>
              <a:t>3</a:t>
            </a:r>
            <a:r>
              <a:rPr lang="el-GR" dirty="0"/>
              <a:t>, τη </a:t>
            </a:r>
            <a:r>
              <a:rPr lang="el-GR" b="1" dirty="0"/>
              <a:t>χρηματοοικονομική της επίδοση </a:t>
            </a:r>
            <a:r>
              <a:rPr lang="el-GR" dirty="0"/>
              <a:t>και τις </a:t>
            </a:r>
            <a:r>
              <a:rPr lang="el-GR" b="1" dirty="0"/>
              <a:t>ταμειακές της ροές</a:t>
            </a:r>
            <a:r>
              <a:rPr lang="el-GR" dirty="0"/>
              <a:t>, για τη χρήση που έληξε την ημερομηνία αυτή, σύμφωνα με </a:t>
            </a:r>
            <a:r>
              <a:rPr lang="el-GR" b="1" dirty="0"/>
              <a:t>τα Διεθνή Πρότυπα Χρηματοοικονομικής Αναφοράς (ΔΠΧΑ),</a:t>
            </a:r>
            <a:r>
              <a:rPr lang="el-GR" dirty="0"/>
              <a:t> όπως αυτά έχουν υιοθετηθεί από την Ευρωπαϊκή Ένωση και συνάδουν με τις κανονιστικές απαιτήσεις </a:t>
            </a:r>
            <a:r>
              <a:rPr lang="el-GR" b="1" dirty="0"/>
              <a:t>του Ν. 4548/2018. </a:t>
            </a:r>
          </a:p>
          <a:p>
            <a:pPr algn="just"/>
            <a:r>
              <a:rPr lang="el-GR" dirty="0"/>
              <a:t>Πράις </a:t>
            </a:r>
            <a:r>
              <a:rPr lang="el-GR" dirty="0" err="1"/>
              <a:t>Γουωτερχαους</a:t>
            </a:r>
            <a:r>
              <a:rPr lang="el-GR" dirty="0"/>
              <a:t> </a:t>
            </a:r>
            <a:r>
              <a:rPr lang="el-GR" dirty="0" err="1"/>
              <a:t>Κούπερς</a:t>
            </a:r>
            <a:r>
              <a:rPr lang="el-GR" dirty="0"/>
              <a:t> Ανώνυμος Ελεγκτική Εταιρεία Ορκωτοί Ελεγκτές Λογιστές </a:t>
            </a:r>
            <a:r>
              <a:rPr lang="el-GR" dirty="0" err="1"/>
              <a:t>Λεωφ</a:t>
            </a:r>
            <a:r>
              <a:rPr lang="el-GR" dirty="0"/>
              <a:t>. </a:t>
            </a:r>
            <a:r>
              <a:rPr lang="el-GR" dirty="0" err="1"/>
              <a:t>Κηφισίας</a:t>
            </a:r>
            <a:r>
              <a:rPr lang="el-GR" dirty="0"/>
              <a:t> 268, 152 32 Αθήνα</a:t>
            </a:r>
            <a:endParaRPr lang="el-GR" b="1" dirty="0"/>
          </a:p>
        </p:txBody>
      </p:sp>
      <p:sp>
        <p:nvSpPr>
          <p:cNvPr id="4" name="Footer Placeholder 3">
            <a:extLst>
              <a:ext uri="{FF2B5EF4-FFF2-40B4-BE49-F238E27FC236}">
                <a16:creationId xmlns:a16="http://schemas.microsoft.com/office/drawing/2014/main" id="{84E20AF3-71C5-48FE-8648-C30C6D524D6B}"/>
              </a:ext>
            </a:extLst>
          </p:cNvPr>
          <p:cNvSpPr>
            <a:spLocks noGrp="1"/>
          </p:cNvSpPr>
          <p:nvPr>
            <p:ph type="ftr" sz="quarter" idx="11"/>
          </p:nvPr>
        </p:nvSpPr>
        <p:spPr/>
        <p:txBody>
          <a:bodyPr/>
          <a:lstStyle/>
          <a:p>
            <a:pPr>
              <a:defRPr/>
            </a:pPr>
            <a:r>
              <a:rPr lang="el-GR" altLang="en-US"/>
              <a:t>Ενότητα </a:t>
            </a:r>
            <a:r>
              <a:rPr lang="en-US" altLang="en-US"/>
              <a:t>1</a:t>
            </a:r>
          </a:p>
        </p:txBody>
      </p:sp>
      <p:sp>
        <p:nvSpPr>
          <p:cNvPr id="5" name="Slide Number Placeholder 4">
            <a:extLst>
              <a:ext uri="{FF2B5EF4-FFF2-40B4-BE49-F238E27FC236}">
                <a16:creationId xmlns:a16="http://schemas.microsoft.com/office/drawing/2014/main" id="{3101A861-8636-49D5-93D9-433F08D6EE3B}"/>
              </a:ext>
            </a:extLst>
          </p:cNvPr>
          <p:cNvSpPr>
            <a:spLocks noGrp="1"/>
          </p:cNvSpPr>
          <p:nvPr>
            <p:ph type="sldNum" sz="quarter" idx="12"/>
          </p:nvPr>
        </p:nvSpPr>
        <p:spPr/>
        <p:txBody>
          <a:bodyPr/>
          <a:lstStyle/>
          <a:p>
            <a:pPr>
              <a:defRPr/>
            </a:pPr>
            <a:fld id="{415E7A7F-8B21-4382-99E5-123984F96670}" type="slidenum">
              <a:rPr lang="en-US" altLang="en-US" smtClean="0"/>
              <a:pPr>
                <a:defRPr/>
              </a:pPr>
              <a:t>59</a:t>
            </a:fld>
            <a:endParaRPr lang="en-US" altLang="en-US"/>
          </a:p>
        </p:txBody>
      </p:sp>
    </p:spTree>
    <p:extLst>
      <p:ext uri="{BB962C8B-B14F-4D97-AF65-F5344CB8AC3E}">
        <p14:creationId xmlns:p14="http://schemas.microsoft.com/office/powerpoint/2010/main" val="2271268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6E306C2-0A04-4479-858C-78159B13C622}"/>
              </a:ext>
            </a:extLst>
          </p:cNvPr>
          <p:cNvSpPr>
            <a:spLocks noGrp="1"/>
          </p:cNvSpPr>
          <p:nvPr>
            <p:ph type="title"/>
          </p:nvPr>
        </p:nvSpPr>
        <p:spPr>
          <a:xfrm>
            <a:off x="865188" y="927100"/>
            <a:ext cx="6345237" cy="709613"/>
          </a:xfrm>
        </p:spPr>
        <p:txBody>
          <a:bodyPr/>
          <a:lstStyle/>
          <a:p>
            <a:pPr algn="ctr"/>
            <a:r>
              <a:rPr lang="el-GR" altLang="el-GR" dirty="0"/>
              <a:t>ΕΡΓΑΣΙΕΣ ΜΑΘΗΜΑΤΟΣ</a:t>
            </a:r>
          </a:p>
        </p:txBody>
      </p:sp>
      <p:sp>
        <p:nvSpPr>
          <p:cNvPr id="3" name="Content Placeholder 2">
            <a:extLst>
              <a:ext uri="{FF2B5EF4-FFF2-40B4-BE49-F238E27FC236}">
                <a16:creationId xmlns:a16="http://schemas.microsoft.com/office/drawing/2014/main" id="{EF8B9421-87A2-466B-930A-ACD77F533210}"/>
              </a:ext>
            </a:extLst>
          </p:cNvPr>
          <p:cNvSpPr>
            <a:spLocks noGrp="1"/>
          </p:cNvSpPr>
          <p:nvPr>
            <p:ph idx="1"/>
          </p:nvPr>
        </p:nvSpPr>
        <p:spPr>
          <a:xfrm>
            <a:off x="863600" y="2489200"/>
            <a:ext cx="7812856" cy="3530600"/>
          </a:xfrm>
        </p:spPr>
        <p:txBody>
          <a:bodyPr/>
          <a:lstStyle/>
          <a:p>
            <a:pPr>
              <a:defRPr/>
            </a:pPr>
            <a:r>
              <a:rPr lang="el-GR" b="1" dirty="0"/>
              <a:t>Διαμόρφωση Ομάδων (2-3 άτομα ανά ομάδα)-Επιλογή θέματος</a:t>
            </a:r>
          </a:p>
          <a:p>
            <a:pPr>
              <a:defRPr/>
            </a:pPr>
            <a:r>
              <a:rPr lang="el-GR" b="1" dirty="0"/>
              <a:t>Συντονιστής – φοιτητής/Πίνακα παρουσιάσεων(χρονολογικά)</a:t>
            </a:r>
          </a:p>
          <a:p>
            <a:pPr>
              <a:defRPr/>
            </a:pPr>
            <a:r>
              <a:rPr lang="el-GR" b="1" dirty="0"/>
              <a:t>Προετοιμασία &amp; υποβολή γραπτού κειμένου </a:t>
            </a:r>
            <a:r>
              <a:rPr lang="en-US" b="1" dirty="0"/>
              <a:t>min </a:t>
            </a:r>
            <a:r>
              <a:rPr lang="el-GR" b="1" dirty="0"/>
              <a:t>4-5 σελίδες ανά φοιτητή (</a:t>
            </a:r>
            <a:r>
              <a:rPr lang="en-US" b="1" dirty="0"/>
              <a:t>times new roman</a:t>
            </a:r>
            <a:r>
              <a:rPr lang="el-GR" b="1" dirty="0"/>
              <a:t>, 12, διάστιχο 1,5).</a:t>
            </a:r>
          </a:p>
          <a:p>
            <a:pPr>
              <a:defRPr/>
            </a:pPr>
            <a:r>
              <a:rPr lang="el-GR" b="1" dirty="0"/>
              <a:t>Παρουσίαση εργασίας με </a:t>
            </a:r>
            <a:r>
              <a:rPr lang="en-US" b="1" dirty="0"/>
              <a:t>Power Point </a:t>
            </a:r>
            <a:r>
              <a:rPr lang="el-GR" b="1" dirty="0"/>
              <a:t>(</a:t>
            </a:r>
            <a:r>
              <a:rPr lang="en-US" b="1" dirty="0"/>
              <a:t>max</a:t>
            </a:r>
            <a:r>
              <a:rPr lang="el-GR" b="1" dirty="0"/>
              <a:t>. 5-6 λεπτά ανά φοιτητή) (2-3 εργασίες / συνάντηση)</a:t>
            </a:r>
          </a:p>
          <a:p>
            <a:pPr>
              <a:defRPr/>
            </a:pPr>
            <a:r>
              <a:rPr lang="el-GR" b="1" dirty="0"/>
              <a:t>Υποβολή	εργασίας	&amp;	</a:t>
            </a:r>
            <a:r>
              <a:rPr lang="en-US" b="1" dirty="0"/>
              <a:t>PowerPoint</a:t>
            </a:r>
            <a:r>
              <a:rPr lang="el-GR" b="1" dirty="0"/>
              <a:t>	μέσω	</a:t>
            </a:r>
            <a:r>
              <a:rPr lang="en-US" b="1" dirty="0"/>
              <a:t>email</a:t>
            </a:r>
            <a:r>
              <a:rPr lang="el-GR" b="1" dirty="0"/>
              <a:t>	(</a:t>
            </a:r>
            <a:r>
              <a:rPr lang="en-US" b="1" u="heavy" dirty="0" err="1">
                <a:hlinkClick r:id="rId2"/>
              </a:rPr>
              <a:t>elenitur</a:t>
            </a:r>
            <a:r>
              <a:rPr lang="el-GR" b="1" u="heavy" dirty="0">
                <a:hlinkClick r:id="rId2"/>
              </a:rPr>
              <a:t>@</a:t>
            </a:r>
            <a:r>
              <a:rPr lang="en-US" b="1" u="heavy" dirty="0" err="1">
                <a:hlinkClick r:id="rId2"/>
              </a:rPr>
              <a:t>uniwa</a:t>
            </a:r>
            <a:r>
              <a:rPr lang="el-GR" b="1" u="heavy" dirty="0">
                <a:hlinkClick r:id="rId2"/>
              </a:rPr>
              <a:t>.</a:t>
            </a:r>
            <a:r>
              <a:rPr lang="en-US" b="1" u="heavy" dirty="0">
                <a:hlinkClick r:id="rId2"/>
              </a:rPr>
              <a:t>gr </a:t>
            </a:r>
            <a:r>
              <a:rPr lang="el-GR" b="1" u="heavy" dirty="0"/>
              <a:t>/</a:t>
            </a:r>
            <a:r>
              <a:rPr lang="en-US" b="1" u="heavy" dirty="0" err="1">
                <a:hlinkClick r:id="rId3"/>
              </a:rPr>
              <a:t>sasonitou</a:t>
            </a:r>
            <a:r>
              <a:rPr lang="el-GR" b="1" u="heavy" dirty="0">
                <a:hlinkClick r:id="rId3"/>
              </a:rPr>
              <a:t>@</a:t>
            </a:r>
            <a:r>
              <a:rPr lang="en-US" b="1" u="heavy" dirty="0" err="1">
                <a:hlinkClick r:id="rId3"/>
              </a:rPr>
              <a:t>uniwa</a:t>
            </a:r>
            <a:r>
              <a:rPr lang="el-GR" b="1" u="heavy" dirty="0">
                <a:hlinkClick r:id="rId3"/>
              </a:rPr>
              <a:t>.</a:t>
            </a:r>
            <a:r>
              <a:rPr lang="en-US" b="1" u="heavy" dirty="0">
                <a:hlinkClick r:id="rId3"/>
              </a:rPr>
              <a:t>gr</a:t>
            </a:r>
            <a:r>
              <a:rPr lang="el-GR" b="1" u="heavy" dirty="0"/>
              <a:t>)</a:t>
            </a:r>
            <a:r>
              <a:rPr lang="el-GR" b="1" dirty="0"/>
              <a:t> 4 ημέρες πριν την παρουσίαση</a:t>
            </a:r>
          </a:p>
          <a:p>
            <a:pPr>
              <a:defRPr/>
            </a:pPr>
            <a:endParaRPr lang="el-GR" dirty="0"/>
          </a:p>
        </p:txBody>
      </p:sp>
      <p:sp>
        <p:nvSpPr>
          <p:cNvPr id="36868" name="Footer Placeholder 3">
            <a:extLst>
              <a:ext uri="{FF2B5EF4-FFF2-40B4-BE49-F238E27FC236}">
                <a16:creationId xmlns:a16="http://schemas.microsoft.com/office/drawing/2014/main" id="{8F713355-7E1E-4F95-94CF-F249E75D77BB}"/>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36869" name="Slide Number Placeholder 4">
            <a:extLst>
              <a:ext uri="{FF2B5EF4-FFF2-40B4-BE49-F238E27FC236}">
                <a16:creationId xmlns:a16="http://schemas.microsoft.com/office/drawing/2014/main" id="{36EAFB5B-DB8E-405D-91D1-F50E5936B2F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D0DA10-F3B8-4587-93A3-AE052D44FA79}" type="slidenum">
              <a:rPr lang="en-US" altLang="en-US" smtClean="0">
                <a:solidFill>
                  <a:schemeClr val="bg1"/>
                </a:solidFill>
              </a:rPr>
              <a:pPr/>
              <a:t>6</a:t>
            </a:fld>
            <a:endParaRPr lang="en-US" altLang="en-US">
              <a:solidFill>
                <a:schemeClr val="bg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BAA97962-988D-4D71-BB13-85CAD6C3EE45}"/>
              </a:ext>
            </a:extLst>
          </p:cNvPr>
          <p:cNvSpPr>
            <a:spLocks noGrp="1"/>
          </p:cNvSpPr>
          <p:nvPr>
            <p:ph type="title"/>
          </p:nvPr>
        </p:nvSpPr>
        <p:spPr>
          <a:xfrm>
            <a:off x="866775" y="927100"/>
            <a:ext cx="7593013" cy="709613"/>
          </a:xfrm>
        </p:spPr>
        <p:txBody>
          <a:bodyPr/>
          <a:lstStyle/>
          <a:p>
            <a:pPr eaLnBrk="1" hangingPunct="1"/>
            <a:r>
              <a:rPr lang="el-GR" altLang="en-US" sz="2800">
                <a:latin typeface="Arial" panose="020B0604020202020204" pitchFamily="34" charset="0"/>
              </a:rPr>
              <a:t>ΙΣΟΛΟΓΙΣΜΟΣ η ΚΑΤΑΣΤΑΣΗ ΧΡΗΜΑΤΟΟΙΚΟΝΟΜΙΚΗΣ ΘΕΣΗΣ</a:t>
            </a:r>
            <a:endParaRPr lang="en-US" altLang="en-US" sz="2800">
              <a:latin typeface="Arial" panose="020B0604020202020204" pitchFamily="34" charset="0"/>
            </a:endParaRPr>
          </a:p>
        </p:txBody>
      </p:sp>
      <p:sp>
        <p:nvSpPr>
          <p:cNvPr id="73731" name="Rectangle 3">
            <a:extLst>
              <a:ext uri="{FF2B5EF4-FFF2-40B4-BE49-F238E27FC236}">
                <a16:creationId xmlns:a16="http://schemas.microsoft.com/office/drawing/2014/main" id="{07A0BFD1-3A71-4871-87C4-53B7969EA51D}"/>
              </a:ext>
            </a:extLst>
          </p:cNvPr>
          <p:cNvSpPr>
            <a:spLocks noGrp="1"/>
          </p:cNvSpPr>
          <p:nvPr>
            <p:ph type="body" idx="1"/>
          </p:nvPr>
        </p:nvSpPr>
        <p:spPr/>
        <p:txBody>
          <a:bodyPr/>
          <a:lstStyle/>
          <a:p>
            <a:pPr marL="0" indent="0" algn="just" eaLnBrk="1" hangingPunct="1">
              <a:lnSpc>
                <a:spcPct val="80000"/>
              </a:lnSpc>
            </a:pPr>
            <a:r>
              <a:rPr lang="el-GR" altLang="en-US" sz="1400" dirty="0"/>
              <a:t>Ο </a:t>
            </a:r>
            <a:r>
              <a:rPr lang="el-GR" altLang="en-US" sz="1600" b="1" dirty="0">
                <a:latin typeface="Arial" panose="020B0604020202020204" pitchFamily="34" charset="0"/>
              </a:rPr>
              <a:t>Ισολογισμός (</a:t>
            </a:r>
            <a:r>
              <a:rPr lang="en-US" altLang="en-US" sz="1600" b="1" dirty="0">
                <a:latin typeface="Arial" panose="020B0604020202020204" pitchFamily="34" charset="0"/>
              </a:rPr>
              <a:t>Balance sheet)</a:t>
            </a:r>
            <a:r>
              <a:rPr lang="el-GR" altLang="en-US" sz="1600" b="1" dirty="0">
                <a:latin typeface="Arial" panose="020B0604020202020204" pitchFamily="34" charset="0"/>
              </a:rPr>
              <a:t> </a:t>
            </a:r>
            <a:r>
              <a:rPr lang="el-GR" altLang="en-US" sz="1600" dirty="0">
                <a:latin typeface="Arial" panose="020B0604020202020204" pitchFamily="34" charset="0"/>
              </a:rPr>
              <a:t>απεικονίζει την οικονομική κατάσταση μίας επιχείρησης σε μία συγκεκριμένη χρονική στιγμή, αποτιμημένη σε ενιαίο νόμισμα</a:t>
            </a:r>
            <a:r>
              <a:rPr lang="en-US" altLang="en-US" sz="1600" dirty="0">
                <a:latin typeface="Arial" panose="020B0604020202020204" pitchFamily="34" charset="0"/>
              </a:rPr>
              <a:t> </a:t>
            </a:r>
            <a:r>
              <a:rPr lang="el-GR" altLang="en-US" sz="1600" dirty="0">
                <a:latin typeface="Arial" panose="020B0604020202020204" pitchFamily="34" charset="0"/>
              </a:rPr>
              <a:t> και αποτελείται από τρία μέρη:</a:t>
            </a:r>
          </a:p>
          <a:p>
            <a:pPr marL="0" indent="0" eaLnBrk="1" hangingPunct="1">
              <a:lnSpc>
                <a:spcPct val="80000"/>
              </a:lnSpc>
              <a:buFont typeface="Wingdings 3" panose="05040102010807070707" pitchFamily="18" charset="2"/>
              <a:buAutoNum type="arabicPeriod"/>
            </a:pPr>
            <a:r>
              <a:rPr lang="el-GR" altLang="en-US" sz="1600" dirty="0">
                <a:latin typeface="Arial" panose="020B0604020202020204" pitchFamily="34" charset="0"/>
              </a:rPr>
              <a:t>Το </a:t>
            </a:r>
            <a:r>
              <a:rPr lang="el-GR" altLang="en-US" sz="1600" b="1" dirty="0">
                <a:latin typeface="Arial" panose="020B0604020202020204" pitchFamily="34" charset="0"/>
              </a:rPr>
              <a:t>Ενεργητικό</a:t>
            </a:r>
            <a:r>
              <a:rPr lang="el-GR" altLang="en-US" sz="1600" dirty="0">
                <a:latin typeface="Arial" panose="020B0604020202020204" pitchFamily="34" charset="0"/>
              </a:rPr>
              <a:t>, δηλαδή τα περιουσιακά στοιχεία της επιχείρησης</a:t>
            </a:r>
          </a:p>
          <a:p>
            <a:pPr marL="0" indent="0" eaLnBrk="1" hangingPunct="1">
              <a:lnSpc>
                <a:spcPct val="80000"/>
              </a:lnSpc>
              <a:buFont typeface="Wingdings 3" panose="05040102010807070707" pitchFamily="18" charset="2"/>
              <a:buAutoNum type="arabicPeriod"/>
            </a:pPr>
            <a:r>
              <a:rPr lang="el-GR" altLang="en-US" sz="1600" dirty="0">
                <a:latin typeface="Arial" panose="020B0604020202020204" pitchFamily="34" charset="0"/>
              </a:rPr>
              <a:t>Την </a:t>
            </a:r>
            <a:r>
              <a:rPr lang="el-GR" altLang="en-US" sz="1600" b="1" dirty="0">
                <a:latin typeface="Arial" panose="020B0604020202020204" pitchFamily="34" charset="0"/>
              </a:rPr>
              <a:t>Καθαρή Θέση</a:t>
            </a:r>
            <a:r>
              <a:rPr lang="el-GR" altLang="en-US" sz="1600" dirty="0">
                <a:latin typeface="Arial" panose="020B0604020202020204" pitchFamily="34" charset="0"/>
              </a:rPr>
              <a:t>, δηλαδή την υποχρέωση της επιχείρησης στον επιχειρηματία</a:t>
            </a:r>
          </a:p>
          <a:p>
            <a:pPr marL="0" indent="0" eaLnBrk="1" hangingPunct="1">
              <a:lnSpc>
                <a:spcPct val="80000"/>
              </a:lnSpc>
              <a:buFont typeface="Wingdings 3" panose="05040102010807070707" pitchFamily="18" charset="2"/>
              <a:buAutoNum type="arabicPeriod"/>
            </a:pPr>
            <a:r>
              <a:rPr lang="el-GR" altLang="en-US" sz="1600" dirty="0">
                <a:latin typeface="Arial" panose="020B0604020202020204" pitchFamily="34" charset="0"/>
              </a:rPr>
              <a:t>Τις </a:t>
            </a:r>
            <a:r>
              <a:rPr lang="el-GR" altLang="en-US" sz="1600" b="1" dirty="0">
                <a:latin typeface="Arial" panose="020B0604020202020204" pitchFamily="34" charset="0"/>
              </a:rPr>
              <a:t>Υποχρεώσεις</a:t>
            </a:r>
            <a:r>
              <a:rPr lang="el-GR" altLang="en-US" sz="1600" dirty="0">
                <a:latin typeface="Arial" panose="020B0604020202020204" pitchFamily="34" charset="0"/>
              </a:rPr>
              <a:t>, δηλαδή την υποχρέωση της επιχείρησης προς τους διάφορους τρίτους.</a:t>
            </a:r>
          </a:p>
          <a:p>
            <a:pPr marL="0" indent="0" algn="just" eaLnBrk="1" hangingPunct="1">
              <a:lnSpc>
                <a:spcPct val="80000"/>
              </a:lnSpc>
            </a:pPr>
            <a:r>
              <a:rPr lang="el-GR" altLang="en-US" sz="1600" dirty="0">
                <a:latin typeface="Arial" panose="020B0604020202020204" pitchFamily="34" charset="0"/>
              </a:rPr>
              <a:t>Σε κάθε χρονική στιγμή το ποσό του συνόλου των περιουσιακών στοιχείων (Ενεργητικό) πρέπει να είναι ίσο με το συνολικό ποσό των υποχρεώσεων της επιχείρησης στον επιχειρηματία και τους διάφορους τρίτους (Παθητικό). Η σχέση αυτή αποτελεί τη βασική λογιστική εξίσωση:</a:t>
            </a:r>
            <a:endParaRPr lang="en-US" altLang="en-US" sz="1600" dirty="0">
              <a:latin typeface="Arial" panose="020B0604020202020204" pitchFamily="34" charset="0"/>
            </a:endParaRPr>
          </a:p>
          <a:p>
            <a:pPr marL="0" indent="0" eaLnBrk="1" hangingPunct="1">
              <a:lnSpc>
                <a:spcPct val="80000"/>
              </a:lnSpc>
            </a:pPr>
            <a:r>
              <a:rPr lang="el-GR" altLang="en-US" sz="1600" b="1" dirty="0">
                <a:latin typeface="Arial" panose="020B0604020202020204" pitchFamily="34" charset="0"/>
              </a:rPr>
              <a:t>Ενεργητικό = Παθητικό</a:t>
            </a:r>
            <a:r>
              <a:rPr lang="en-US" altLang="en-US" sz="1600" b="1" dirty="0">
                <a:latin typeface="Arial" panose="020B0604020202020204" pitchFamily="34" charset="0"/>
              </a:rPr>
              <a:t> </a:t>
            </a:r>
            <a:r>
              <a:rPr lang="el-GR" altLang="en-US" sz="1600" b="1" dirty="0">
                <a:latin typeface="Arial" panose="020B0604020202020204" pitchFamily="34" charset="0"/>
              </a:rPr>
              <a:t>η </a:t>
            </a:r>
            <a:endParaRPr lang="el-GR" altLang="en-US" sz="1600" dirty="0">
              <a:latin typeface="Arial" panose="020B0604020202020204" pitchFamily="34" charset="0"/>
            </a:endParaRPr>
          </a:p>
          <a:p>
            <a:pPr marL="0" indent="0" eaLnBrk="1" hangingPunct="1">
              <a:lnSpc>
                <a:spcPct val="80000"/>
              </a:lnSpc>
            </a:pPr>
            <a:r>
              <a:rPr lang="el-GR" altLang="en-US" sz="1600" b="1" dirty="0">
                <a:latin typeface="Arial" panose="020B0604020202020204" pitchFamily="34" charset="0"/>
              </a:rPr>
              <a:t>Ενεργητικό = Καθαρή Θέση + Υποχρεώσεις</a:t>
            </a:r>
            <a:endParaRPr lang="en-US" altLang="en-US" sz="1600" b="1" dirty="0">
              <a:latin typeface="Arial" panose="020B0604020202020204" pitchFamily="34" charset="0"/>
            </a:endParaRPr>
          </a:p>
        </p:txBody>
      </p:sp>
      <p:sp>
        <p:nvSpPr>
          <p:cNvPr id="73732" name="Footer Placeholder 4">
            <a:extLst>
              <a:ext uri="{FF2B5EF4-FFF2-40B4-BE49-F238E27FC236}">
                <a16:creationId xmlns:a16="http://schemas.microsoft.com/office/drawing/2014/main" id="{0D6F6DD5-E88C-4DF4-A89A-245CE600E88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73733" name="Slide Number Placeholder 5">
            <a:extLst>
              <a:ext uri="{FF2B5EF4-FFF2-40B4-BE49-F238E27FC236}">
                <a16:creationId xmlns:a16="http://schemas.microsoft.com/office/drawing/2014/main" id="{22714750-6AD6-4C21-98F5-904FA5E1A6C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F66A08-5AB8-473B-84CD-77902E81F112}" type="slidenum">
              <a:rPr lang="en-US" altLang="en-US" smtClean="0">
                <a:solidFill>
                  <a:schemeClr val="bg1"/>
                </a:solidFill>
              </a:rPr>
              <a:pPr/>
              <a:t>60</a:t>
            </a:fld>
            <a:endParaRPr lang="en-US" altLang="en-US">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4AA48B44-FE35-4CFD-BD3E-32F83DDEF5E0}"/>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72707" name="Rectangle 3">
            <a:extLst>
              <a:ext uri="{FF2B5EF4-FFF2-40B4-BE49-F238E27FC236}">
                <a16:creationId xmlns:a16="http://schemas.microsoft.com/office/drawing/2014/main" id="{DB199466-67D8-4397-A551-CC70CB84F5AC}"/>
              </a:ext>
            </a:extLst>
          </p:cNvPr>
          <p:cNvSpPr>
            <a:spLocks noGrp="1"/>
          </p:cNvSpPr>
          <p:nvPr>
            <p:ph type="body" idx="1"/>
          </p:nvPr>
        </p:nvSpPr>
        <p:spPr/>
        <p:txBody>
          <a:bodyPr/>
          <a:lstStyle/>
          <a:p>
            <a:pPr algn="ctr" eaLnBrk="1" hangingPunct="1">
              <a:lnSpc>
                <a:spcPct val="90000"/>
              </a:lnSpc>
              <a:buFont typeface="Wingdings 3" panose="05040102010807070707" pitchFamily="18" charset="2"/>
              <a:buNone/>
            </a:pPr>
            <a:r>
              <a:rPr lang="el-GR" altLang="en-US" b="1">
                <a:latin typeface="Arial" panose="020B0604020202020204" pitchFamily="34" charset="0"/>
              </a:rPr>
              <a:t>ΕΝΕΡΓΗΤΙΚΟ (Assets)</a:t>
            </a:r>
          </a:p>
          <a:p>
            <a:pPr algn="just" eaLnBrk="1" hangingPunct="1">
              <a:lnSpc>
                <a:spcPct val="90000"/>
              </a:lnSpc>
            </a:pPr>
            <a:r>
              <a:rPr lang="el-GR" altLang="en-US" b="1">
                <a:latin typeface="Arial" panose="020B0604020202020204" pitchFamily="34" charset="0"/>
              </a:rPr>
              <a:t>Ενεργητικό</a:t>
            </a:r>
            <a:r>
              <a:rPr lang="el-GR" altLang="en-US">
                <a:latin typeface="Arial" panose="020B0604020202020204" pitchFamily="34" charset="0"/>
              </a:rPr>
              <a:t> είναι το τμήμα εκείνο του Ισολογισμού, στο οποίο περιλαμβάνονται τα </a:t>
            </a:r>
            <a:r>
              <a:rPr lang="el-GR" altLang="en-US" b="1">
                <a:latin typeface="Arial" panose="020B0604020202020204" pitchFamily="34" charset="0"/>
              </a:rPr>
              <a:t>περιουσιακά στοιχεία</a:t>
            </a:r>
            <a:r>
              <a:rPr lang="el-GR" altLang="en-US">
                <a:latin typeface="Arial" panose="020B0604020202020204" pitchFamily="34" charset="0"/>
              </a:rPr>
              <a:t> τα οποία έχουν αξία και αποτελούν τις </a:t>
            </a:r>
            <a:r>
              <a:rPr lang="el-GR" altLang="en-US" b="1">
                <a:latin typeface="Arial" panose="020B0604020202020204" pitchFamily="34" charset="0"/>
              </a:rPr>
              <a:t>πηγές </a:t>
            </a:r>
            <a:r>
              <a:rPr lang="el-GR" altLang="en-US">
                <a:latin typeface="Arial" panose="020B0604020202020204" pitchFamily="34" charset="0"/>
              </a:rPr>
              <a:t>της επιχείρησης για </a:t>
            </a:r>
            <a:r>
              <a:rPr lang="el-GR" altLang="en-US" b="1">
                <a:latin typeface="Arial" panose="020B0604020202020204" pitchFamily="34" charset="0"/>
              </a:rPr>
              <a:t>να επιτύχει τους στόχους της</a:t>
            </a:r>
          </a:p>
          <a:p>
            <a:pPr algn="just" eaLnBrk="1" hangingPunct="1">
              <a:lnSpc>
                <a:spcPct val="90000"/>
              </a:lnSpc>
            </a:pPr>
            <a:r>
              <a:rPr lang="el-GR" altLang="en-US">
                <a:latin typeface="Arial" panose="020B0604020202020204" pitchFamily="34" charset="0"/>
              </a:rPr>
              <a:t> Στο Ενεργητικό συνεπώς περιλαμβάνονται όλα εκείνα τα περιουσιακά στοιχεία που κατέχει ή θα αποκτήσει στο μέλλον μια επιχείρηση και τα οποία της δίνουν τη δυνατότητα να πραγματοποιήσει τους σκοπούς της.</a:t>
            </a:r>
          </a:p>
          <a:p>
            <a:pPr eaLnBrk="1" hangingPunct="1">
              <a:lnSpc>
                <a:spcPct val="90000"/>
              </a:lnSpc>
            </a:pPr>
            <a:endParaRPr lang="en-US" altLang="en-US">
              <a:latin typeface="Arial" panose="020B0604020202020204" pitchFamily="34" charset="0"/>
            </a:endParaRPr>
          </a:p>
        </p:txBody>
      </p:sp>
      <p:sp>
        <p:nvSpPr>
          <p:cNvPr id="72708" name="Footer Placeholder 4">
            <a:extLst>
              <a:ext uri="{FF2B5EF4-FFF2-40B4-BE49-F238E27FC236}">
                <a16:creationId xmlns:a16="http://schemas.microsoft.com/office/drawing/2014/main" id="{3607CF51-8781-4378-8611-27ADCDBEF7D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72709" name="Slide Number Placeholder 5">
            <a:extLst>
              <a:ext uri="{FF2B5EF4-FFF2-40B4-BE49-F238E27FC236}">
                <a16:creationId xmlns:a16="http://schemas.microsoft.com/office/drawing/2014/main" id="{C67F7618-C224-4DF0-92B4-B68D9FC81F3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920DAA-8F6B-4973-A543-8D3AFE2B6B37}" type="slidenum">
              <a:rPr lang="en-US" altLang="en-US" smtClean="0">
                <a:solidFill>
                  <a:schemeClr val="bg1"/>
                </a:solidFill>
              </a:rPr>
              <a:pPr/>
              <a:t>61</a:t>
            </a:fld>
            <a:endParaRPr lang="en-US" altLang="en-US">
              <a:solidFill>
                <a:schemeClr val="bg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34358F58-2EE5-4E63-86FE-93833DF3AD89}"/>
              </a:ext>
            </a:extLst>
          </p:cNvPr>
          <p:cNvSpPr>
            <a:spLocks noGrp="1"/>
          </p:cNvSpPr>
          <p:nvPr>
            <p:ph type="title"/>
          </p:nvPr>
        </p:nvSpPr>
        <p:spPr>
          <a:xfrm>
            <a:off x="865188" y="927100"/>
            <a:ext cx="6345237" cy="709613"/>
          </a:xfrm>
        </p:spPr>
        <p:txBody>
          <a:bodyPr/>
          <a:lstStyle/>
          <a:p>
            <a:r>
              <a:rPr lang="el-GR" altLang="en-US" sz="2800">
                <a:latin typeface="Arial" panose="020B0604020202020204" pitchFamily="34" charset="0"/>
              </a:rPr>
              <a:t>ΙΣΟΛΟΓΙΣΜΟΣ η ΚΑΤΑΣΤΑΣΗ ΧΡΗΜΑΤΟΟΙΚΟΝΟΜΙΚΗΣ ΘΕΣΗΣ</a:t>
            </a:r>
            <a:endParaRPr lang="el-GR" altLang="el-GR" sz="2800"/>
          </a:p>
        </p:txBody>
      </p:sp>
      <p:sp>
        <p:nvSpPr>
          <p:cNvPr id="3" name="Content Placeholder 2">
            <a:extLst>
              <a:ext uri="{FF2B5EF4-FFF2-40B4-BE49-F238E27FC236}">
                <a16:creationId xmlns:a16="http://schemas.microsoft.com/office/drawing/2014/main" id="{92E71592-3822-4B10-8CCB-A3CFA252BC57}"/>
              </a:ext>
            </a:extLst>
          </p:cNvPr>
          <p:cNvSpPr>
            <a:spLocks noGrp="1"/>
          </p:cNvSpPr>
          <p:nvPr>
            <p:ph idx="1"/>
          </p:nvPr>
        </p:nvSpPr>
        <p:spPr>
          <a:xfrm>
            <a:off x="863600" y="2489200"/>
            <a:ext cx="7596188" cy="3748088"/>
          </a:xfrm>
        </p:spPr>
        <p:txBody>
          <a:bodyPr/>
          <a:lstStyle/>
          <a:p>
            <a:pPr>
              <a:defRPr/>
            </a:pPr>
            <a:r>
              <a:rPr lang="el-GR" sz="2800" b="1" dirty="0"/>
              <a:t>ΕΝΕΡΓΗΤΙΚΟ</a:t>
            </a:r>
          </a:p>
          <a:p>
            <a:pPr>
              <a:defRPr/>
            </a:pPr>
            <a:r>
              <a:rPr lang="el-GR" b="1" dirty="0"/>
              <a:t>ΜΗ ΚΥΚΛΟΦΟΡΟΥΝΤΑ ΠΕΡΙΟΥΣΙΑΚΑ ΣΤΟΙΧΕΙΑ</a:t>
            </a:r>
          </a:p>
          <a:p>
            <a:pPr>
              <a:defRPr/>
            </a:pPr>
            <a:r>
              <a:rPr lang="el-GR" dirty="0"/>
              <a:t>Ενσώματα Πάγια Π.Σ.</a:t>
            </a:r>
          </a:p>
          <a:p>
            <a:pPr>
              <a:defRPr/>
            </a:pPr>
            <a:r>
              <a:rPr lang="el-GR" dirty="0"/>
              <a:t>Άυλα Πάγια Π.Σ.</a:t>
            </a:r>
          </a:p>
          <a:p>
            <a:pPr>
              <a:defRPr/>
            </a:pPr>
            <a:r>
              <a:rPr lang="el-GR" dirty="0"/>
              <a:t>Προκαταβολές και μη </a:t>
            </a:r>
            <a:r>
              <a:rPr lang="el-GR" dirty="0" err="1"/>
              <a:t>κυκλοφ</a:t>
            </a:r>
            <a:r>
              <a:rPr lang="el-GR" dirty="0"/>
              <a:t>. Π.Σ. υπό κατασκευή</a:t>
            </a:r>
          </a:p>
          <a:p>
            <a:pPr>
              <a:defRPr/>
            </a:pPr>
            <a:r>
              <a:rPr lang="el-GR" b="1" dirty="0"/>
              <a:t>ΚΥΚΛΟΦΟΡΟΥΝΤΑ ΠΕΡΙΟΥΣΙΑΚΑ ΣΤΟΙΧΕΙΑ</a:t>
            </a:r>
          </a:p>
          <a:p>
            <a:pPr>
              <a:defRPr/>
            </a:pPr>
            <a:r>
              <a:rPr lang="el-GR" dirty="0"/>
              <a:t>Αποθέματα</a:t>
            </a:r>
          </a:p>
          <a:p>
            <a:pPr>
              <a:defRPr/>
            </a:pPr>
            <a:r>
              <a:rPr lang="el-GR" dirty="0"/>
              <a:t>Χρηματοοικονομικά στοιχεία και προκαταβολές</a:t>
            </a:r>
          </a:p>
          <a:p>
            <a:pPr marL="0" indent="0">
              <a:buFont typeface="Wingdings 3" panose="05040102010807070707" pitchFamily="18" charset="2"/>
              <a:buNone/>
              <a:defRPr/>
            </a:pPr>
            <a:r>
              <a:rPr lang="el-GR" b="1" dirty="0"/>
              <a:t>ΣΥΝΟΛΟ ΕΝΕΡΓΗΤΙΚΟΥ</a:t>
            </a:r>
          </a:p>
          <a:p>
            <a:pPr>
              <a:defRPr/>
            </a:pPr>
            <a:endParaRPr lang="el-GR" dirty="0"/>
          </a:p>
          <a:p>
            <a:pPr>
              <a:defRPr/>
            </a:pPr>
            <a:endParaRPr lang="el-GR" dirty="0"/>
          </a:p>
        </p:txBody>
      </p:sp>
      <p:sp>
        <p:nvSpPr>
          <p:cNvPr id="73732" name="Footer Placeholder 3">
            <a:extLst>
              <a:ext uri="{FF2B5EF4-FFF2-40B4-BE49-F238E27FC236}">
                <a16:creationId xmlns:a16="http://schemas.microsoft.com/office/drawing/2014/main" id="{9F4853FB-1737-4F4B-A898-9C24CFB3B748}"/>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73733" name="Slide Number Placeholder 4">
            <a:extLst>
              <a:ext uri="{FF2B5EF4-FFF2-40B4-BE49-F238E27FC236}">
                <a16:creationId xmlns:a16="http://schemas.microsoft.com/office/drawing/2014/main" id="{CC672D5D-87AF-4663-BF2A-93C9F40674C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35FD32-0A21-42A7-9F20-32081DAF811A}" type="slidenum">
              <a:rPr lang="en-US" altLang="en-US" smtClean="0">
                <a:solidFill>
                  <a:schemeClr val="bg1"/>
                </a:solidFill>
              </a:rPr>
              <a:pPr/>
              <a:t>62</a:t>
            </a:fld>
            <a:endParaRPr lang="en-US" altLang="en-US">
              <a:solidFill>
                <a:schemeClr val="bg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EBC7BD5-23CD-4130-A02D-77654C9F3E5B}"/>
              </a:ext>
            </a:extLst>
          </p:cNvPr>
          <p:cNvSpPr>
            <a:spLocks noGrp="1"/>
          </p:cNvSpPr>
          <p:nvPr>
            <p:ph type="title"/>
          </p:nvPr>
        </p:nvSpPr>
        <p:spPr>
          <a:xfrm>
            <a:off x="1792288" y="620713"/>
            <a:ext cx="4759325" cy="1463675"/>
          </a:xfrm>
        </p:spPr>
        <p:txBody>
          <a:bodyPr>
            <a:normAutofit fontScale="90000"/>
          </a:bodyPr>
          <a:lstStyle/>
          <a:p>
            <a:pPr algn="ctr">
              <a:defRPr/>
            </a:pPr>
            <a:r>
              <a:rPr lang="el-GR" altLang="en-US" dirty="0"/>
              <a:t>ΙΣΟΛΟΓΙΣΜΟΣ σύμφωνα με τα Ε.Λ.Π. 1/5</a:t>
            </a:r>
            <a:endParaRPr lang="en-GB" altLang="en-US" dirty="0"/>
          </a:p>
        </p:txBody>
      </p:sp>
      <p:sp>
        <p:nvSpPr>
          <p:cNvPr id="74755" name="Content Placeholder 2">
            <a:extLst>
              <a:ext uri="{FF2B5EF4-FFF2-40B4-BE49-F238E27FC236}">
                <a16:creationId xmlns:a16="http://schemas.microsoft.com/office/drawing/2014/main" id="{7CF9D1F5-1C57-4315-BCCD-326B6EF0BED6}"/>
              </a:ext>
            </a:extLst>
          </p:cNvPr>
          <p:cNvSpPr>
            <a:spLocks noGrp="1"/>
          </p:cNvSpPr>
          <p:nvPr>
            <p:ph idx="1"/>
          </p:nvPr>
        </p:nvSpPr>
        <p:spPr/>
        <p:txBody>
          <a:bodyPr/>
          <a:lstStyle/>
          <a:p>
            <a:endParaRPr lang="en-GB" altLang="en-US"/>
          </a:p>
        </p:txBody>
      </p:sp>
      <p:sp>
        <p:nvSpPr>
          <p:cNvPr id="74756" name="Footer Placeholder 3">
            <a:extLst>
              <a:ext uri="{FF2B5EF4-FFF2-40B4-BE49-F238E27FC236}">
                <a16:creationId xmlns:a16="http://schemas.microsoft.com/office/drawing/2014/main" id="{0CC73B1F-F454-4B31-92D0-0BAD17FD5CE1}"/>
              </a:ext>
            </a:extLst>
          </p:cNvPr>
          <p:cNvSpPr>
            <a:spLocks noGrp="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2755900" algn="r"/>
              </a:tabLst>
              <a:defRPr>
                <a:solidFill>
                  <a:schemeClr val="tx1"/>
                </a:solidFill>
                <a:latin typeface="Arial" panose="020B0604020202020204" pitchFamily="34" charset="0"/>
              </a:defRPr>
            </a:lvl1pPr>
            <a:lvl2pPr marL="557213" indent="-214313">
              <a:tabLst>
                <a:tab pos="2755900" algn="r"/>
              </a:tabLst>
              <a:defRPr>
                <a:solidFill>
                  <a:schemeClr val="tx1"/>
                </a:solidFill>
                <a:latin typeface="Arial" panose="020B0604020202020204" pitchFamily="34" charset="0"/>
              </a:defRPr>
            </a:lvl2pPr>
            <a:lvl3pPr marL="857250" indent="-171450">
              <a:tabLst>
                <a:tab pos="2755900" algn="r"/>
              </a:tabLst>
              <a:defRPr>
                <a:solidFill>
                  <a:schemeClr val="tx1"/>
                </a:solidFill>
                <a:latin typeface="Arial" panose="020B0604020202020204" pitchFamily="34" charset="0"/>
              </a:defRPr>
            </a:lvl3pPr>
            <a:lvl4pPr marL="1200150" indent="-171450">
              <a:tabLst>
                <a:tab pos="2755900" algn="r"/>
              </a:tabLst>
              <a:defRPr>
                <a:solidFill>
                  <a:schemeClr val="tx1"/>
                </a:solidFill>
                <a:latin typeface="Arial" panose="020B0604020202020204" pitchFamily="34" charset="0"/>
              </a:defRPr>
            </a:lvl4pPr>
            <a:lvl5pPr marL="1543050" indent="-171450">
              <a:tabLst>
                <a:tab pos="2755900" algn="r"/>
              </a:tabLst>
              <a:defRPr>
                <a:solidFill>
                  <a:schemeClr val="tx1"/>
                </a:solidFill>
                <a:latin typeface="Arial" panose="020B0604020202020204" pitchFamily="34" charset="0"/>
              </a:defRPr>
            </a:lvl5pPr>
            <a:lvl6pPr marL="2000250" indent="-171450" eaLnBrk="0" fontAlgn="base" hangingPunct="0">
              <a:spcBef>
                <a:spcPct val="0"/>
              </a:spcBef>
              <a:spcAft>
                <a:spcPct val="0"/>
              </a:spcAft>
              <a:tabLst>
                <a:tab pos="2755900" algn="r"/>
              </a:tabLst>
              <a:defRPr>
                <a:solidFill>
                  <a:schemeClr val="tx1"/>
                </a:solidFill>
                <a:latin typeface="Arial" panose="020B0604020202020204" pitchFamily="34" charset="0"/>
              </a:defRPr>
            </a:lvl6pPr>
            <a:lvl7pPr marL="2457450" indent="-171450" eaLnBrk="0" fontAlgn="base" hangingPunct="0">
              <a:spcBef>
                <a:spcPct val="0"/>
              </a:spcBef>
              <a:spcAft>
                <a:spcPct val="0"/>
              </a:spcAft>
              <a:tabLst>
                <a:tab pos="2755900" algn="r"/>
              </a:tabLst>
              <a:defRPr>
                <a:solidFill>
                  <a:schemeClr val="tx1"/>
                </a:solidFill>
                <a:latin typeface="Arial" panose="020B0604020202020204" pitchFamily="34" charset="0"/>
              </a:defRPr>
            </a:lvl7pPr>
            <a:lvl8pPr marL="2914650" indent="-171450" eaLnBrk="0" fontAlgn="base" hangingPunct="0">
              <a:spcBef>
                <a:spcPct val="0"/>
              </a:spcBef>
              <a:spcAft>
                <a:spcPct val="0"/>
              </a:spcAft>
              <a:tabLst>
                <a:tab pos="2755900" algn="r"/>
              </a:tabLst>
              <a:defRPr>
                <a:solidFill>
                  <a:schemeClr val="tx1"/>
                </a:solidFill>
                <a:latin typeface="Arial" panose="020B0604020202020204" pitchFamily="34" charset="0"/>
              </a:defRPr>
            </a:lvl8pPr>
            <a:lvl9pPr marL="3371850" indent="-171450" eaLnBrk="0" fontAlgn="base" hangingPunct="0">
              <a:spcBef>
                <a:spcPct val="0"/>
              </a:spcBef>
              <a:spcAft>
                <a:spcPct val="0"/>
              </a:spcAft>
              <a:tabLst>
                <a:tab pos="2755900" algn="r"/>
              </a:tabLs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74757" name="Slide Number Placeholder 4">
            <a:extLst>
              <a:ext uri="{FF2B5EF4-FFF2-40B4-BE49-F238E27FC236}">
                <a16:creationId xmlns:a16="http://schemas.microsoft.com/office/drawing/2014/main" id="{56C2E800-6307-4D7B-A16D-9290E4230702}"/>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r"/>
            <a:fld id="{91CFE02E-51B6-44C2-A72E-9D3236AD297A}" type="slidenum">
              <a:rPr lang="en-US" altLang="en-US" sz="900" b="1" smtClean="0">
                <a:solidFill>
                  <a:schemeClr val="bg1"/>
                </a:solidFill>
              </a:rPr>
              <a:pPr algn="r"/>
              <a:t>63</a:t>
            </a:fld>
            <a:endParaRPr lang="en-US" altLang="en-US" sz="900" b="1">
              <a:solidFill>
                <a:schemeClr val="bg1"/>
              </a:solidFill>
            </a:endParaRPr>
          </a:p>
        </p:txBody>
      </p:sp>
      <p:pic>
        <p:nvPicPr>
          <p:cNvPr id="74758" name="Picture 1">
            <a:extLst>
              <a:ext uri="{FF2B5EF4-FFF2-40B4-BE49-F238E27FC236}">
                <a16:creationId xmlns:a16="http://schemas.microsoft.com/office/drawing/2014/main" id="{6715016B-1A00-438A-AA26-7EAC00E1976A}"/>
              </a:ext>
            </a:extLst>
          </p:cNvPr>
          <p:cNvPicPr>
            <a:picLocks noChangeAspect="1"/>
          </p:cNvPicPr>
          <p:nvPr/>
        </p:nvPicPr>
        <p:blipFill>
          <a:blip r:embed="rId2">
            <a:extLst>
              <a:ext uri="{28A0092B-C50C-407E-A947-70E740481C1C}">
                <a14:useLocalDpi xmlns:a14="http://schemas.microsoft.com/office/drawing/2010/main" val="0"/>
              </a:ext>
            </a:extLst>
          </a:blip>
          <a:srcRect b="50027"/>
          <a:stretch>
            <a:fillRect/>
          </a:stretch>
        </p:blipFill>
        <p:spPr bwMode="auto">
          <a:xfrm>
            <a:off x="1116013" y="2489200"/>
            <a:ext cx="69119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3E6B85C-4FC0-4C16-AEFD-472CFC0C0610}"/>
              </a:ext>
            </a:extLst>
          </p:cNvPr>
          <p:cNvSpPr>
            <a:spLocks noGrp="1"/>
          </p:cNvSpPr>
          <p:nvPr>
            <p:ph type="title"/>
          </p:nvPr>
        </p:nvSpPr>
        <p:spPr>
          <a:xfrm>
            <a:off x="2071688" y="981075"/>
            <a:ext cx="4759325" cy="531813"/>
          </a:xfrm>
        </p:spPr>
        <p:txBody>
          <a:bodyPr>
            <a:normAutofit fontScale="90000"/>
          </a:bodyPr>
          <a:lstStyle/>
          <a:p>
            <a:pPr algn="ctr">
              <a:defRPr/>
            </a:pPr>
            <a:r>
              <a:rPr lang="el-GR" altLang="en-US" dirty="0"/>
              <a:t>ΙΣΟΛΟΓΙΣΜΟΣ σύμφωνα με τα Ε.Λ.Π. 2/5</a:t>
            </a:r>
            <a:endParaRPr lang="en-GB" altLang="en-US" dirty="0"/>
          </a:p>
        </p:txBody>
      </p:sp>
      <p:sp>
        <p:nvSpPr>
          <p:cNvPr id="75779" name="Content Placeholder 2">
            <a:extLst>
              <a:ext uri="{FF2B5EF4-FFF2-40B4-BE49-F238E27FC236}">
                <a16:creationId xmlns:a16="http://schemas.microsoft.com/office/drawing/2014/main" id="{CB0E3937-FC25-4942-AEA6-66F7B6A979AA}"/>
              </a:ext>
            </a:extLst>
          </p:cNvPr>
          <p:cNvSpPr>
            <a:spLocks noGrp="1"/>
          </p:cNvSpPr>
          <p:nvPr>
            <p:ph idx="1"/>
          </p:nvPr>
        </p:nvSpPr>
        <p:spPr/>
        <p:txBody>
          <a:bodyPr/>
          <a:lstStyle/>
          <a:p>
            <a:endParaRPr lang="en-GB" altLang="en-US"/>
          </a:p>
        </p:txBody>
      </p:sp>
      <p:sp>
        <p:nvSpPr>
          <p:cNvPr id="75780" name="Footer Placeholder 3">
            <a:extLst>
              <a:ext uri="{FF2B5EF4-FFF2-40B4-BE49-F238E27FC236}">
                <a16:creationId xmlns:a16="http://schemas.microsoft.com/office/drawing/2014/main" id="{CBF6EDD0-5FAF-4315-B517-33ED3C96F6F5}"/>
              </a:ext>
            </a:extLst>
          </p:cNvPr>
          <p:cNvSpPr>
            <a:spLocks noGrp="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2755900" algn="r"/>
              </a:tabLst>
              <a:defRPr>
                <a:solidFill>
                  <a:schemeClr val="tx1"/>
                </a:solidFill>
                <a:latin typeface="Arial" panose="020B0604020202020204" pitchFamily="34" charset="0"/>
              </a:defRPr>
            </a:lvl1pPr>
            <a:lvl2pPr marL="557213" indent="-214313">
              <a:tabLst>
                <a:tab pos="2755900" algn="r"/>
              </a:tabLst>
              <a:defRPr>
                <a:solidFill>
                  <a:schemeClr val="tx1"/>
                </a:solidFill>
                <a:latin typeface="Arial" panose="020B0604020202020204" pitchFamily="34" charset="0"/>
              </a:defRPr>
            </a:lvl2pPr>
            <a:lvl3pPr marL="857250" indent="-171450">
              <a:tabLst>
                <a:tab pos="2755900" algn="r"/>
              </a:tabLst>
              <a:defRPr>
                <a:solidFill>
                  <a:schemeClr val="tx1"/>
                </a:solidFill>
                <a:latin typeface="Arial" panose="020B0604020202020204" pitchFamily="34" charset="0"/>
              </a:defRPr>
            </a:lvl3pPr>
            <a:lvl4pPr marL="1200150" indent="-171450">
              <a:tabLst>
                <a:tab pos="2755900" algn="r"/>
              </a:tabLst>
              <a:defRPr>
                <a:solidFill>
                  <a:schemeClr val="tx1"/>
                </a:solidFill>
                <a:latin typeface="Arial" panose="020B0604020202020204" pitchFamily="34" charset="0"/>
              </a:defRPr>
            </a:lvl4pPr>
            <a:lvl5pPr marL="1543050" indent="-171450">
              <a:tabLst>
                <a:tab pos="2755900" algn="r"/>
              </a:tabLst>
              <a:defRPr>
                <a:solidFill>
                  <a:schemeClr val="tx1"/>
                </a:solidFill>
                <a:latin typeface="Arial" panose="020B0604020202020204" pitchFamily="34" charset="0"/>
              </a:defRPr>
            </a:lvl5pPr>
            <a:lvl6pPr marL="2000250" indent="-171450" eaLnBrk="0" fontAlgn="base" hangingPunct="0">
              <a:spcBef>
                <a:spcPct val="0"/>
              </a:spcBef>
              <a:spcAft>
                <a:spcPct val="0"/>
              </a:spcAft>
              <a:tabLst>
                <a:tab pos="2755900" algn="r"/>
              </a:tabLst>
              <a:defRPr>
                <a:solidFill>
                  <a:schemeClr val="tx1"/>
                </a:solidFill>
                <a:latin typeface="Arial" panose="020B0604020202020204" pitchFamily="34" charset="0"/>
              </a:defRPr>
            </a:lvl6pPr>
            <a:lvl7pPr marL="2457450" indent="-171450" eaLnBrk="0" fontAlgn="base" hangingPunct="0">
              <a:spcBef>
                <a:spcPct val="0"/>
              </a:spcBef>
              <a:spcAft>
                <a:spcPct val="0"/>
              </a:spcAft>
              <a:tabLst>
                <a:tab pos="2755900" algn="r"/>
              </a:tabLst>
              <a:defRPr>
                <a:solidFill>
                  <a:schemeClr val="tx1"/>
                </a:solidFill>
                <a:latin typeface="Arial" panose="020B0604020202020204" pitchFamily="34" charset="0"/>
              </a:defRPr>
            </a:lvl7pPr>
            <a:lvl8pPr marL="2914650" indent="-171450" eaLnBrk="0" fontAlgn="base" hangingPunct="0">
              <a:spcBef>
                <a:spcPct val="0"/>
              </a:spcBef>
              <a:spcAft>
                <a:spcPct val="0"/>
              </a:spcAft>
              <a:tabLst>
                <a:tab pos="2755900" algn="r"/>
              </a:tabLst>
              <a:defRPr>
                <a:solidFill>
                  <a:schemeClr val="tx1"/>
                </a:solidFill>
                <a:latin typeface="Arial" panose="020B0604020202020204" pitchFamily="34" charset="0"/>
              </a:defRPr>
            </a:lvl8pPr>
            <a:lvl9pPr marL="3371850" indent="-171450" eaLnBrk="0" fontAlgn="base" hangingPunct="0">
              <a:spcBef>
                <a:spcPct val="0"/>
              </a:spcBef>
              <a:spcAft>
                <a:spcPct val="0"/>
              </a:spcAft>
              <a:tabLst>
                <a:tab pos="2755900" algn="r"/>
              </a:tabLs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75781" name="Slide Number Placeholder 4">
            <a:extLst>
              <a:ext uri="{FF2B5EF4-FFF2-40B4-BE49-F238E27FC236}">
                <a16:creationId xmlns:a16="http://schemas.microsoft.com/office/drawing/2014/main" id="{0BA1465B-754C-4682-BDBE-E50EA0E0C4DB}"/>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r"/>
            <a:fld id="{5B9F0169-72F4-4644-B1E8-EFD95D68789C}" type="slidenum">
              <a:rPr lang="en-US" altLang="en-US" sz="900" b="1" smtClean="0">
                <a:solidFill>
                  <a:schemeClr val="bg1"/>
                </a:solidFill>
              </a:rPr>
              <a:pPr algn="r"/>
              <a:t>64</a:t>
            </a:fld>
            <a:endParaRPr lang="en-US" altLang="en-US" sz="900" b="1">
              <a:solidFill>
                <a:schemeClr val="bg1"/>
              </a:solidFill>
            </a:endParaRPr>
          </a:p>
        </p:txBody>
      </p:sp>
      <p:pic>
        <p:nvPicPr>
          <p:cNvPr id="75782" name="Picture 5">
            <a:extLst>
              <a:ext uri="{FF2B5EF4-FFF2-40B4-BE49-F238E27FC236}">
                <a16:creationId xmlns:a16="http://schemas.microsoft.com/office/drawing/2014/main" id="{3C219991-8F28-43C7-BC26-89288157EBAF}"/>
              </a:ext>
            </a:extLst>
          </p:cNvPr>
          <p:cNvPicPr>
            <a:picLocks noChangeAspect="1"/>
          </p:cNvPicPr>
          <p:nvPr/>
        </p:nvPicPr>
        <p:blipFill>
          <a:blip r:embed="rId2">
            <a:extLst>
              <a:ext uri="{28A0092B-C50C-407E-A947-70E740481C1C}">
                <a14:useLocalDpi xmlns:a14="http://schemas.microsoft.com/office/drawing/2010/main" val="0"/>
              </a:ext>
            </a:extLst>
          </a:blip>
          <a:srcRect t="49959"/>
          <a:stretch>
            <a:fillRect/>
          </a:stretch>
        </p:blipFill>
        <p:spPr bwMode="auto">
          <a:xfrm>
            <a:off x="1187450" y="2489200"/>
            <a:ext cx="6624638"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99921F6-9CB9-40A3-9EB5-57F3029AA90B}"/>
              </a:ext>
            </a:extLst>
          </p:cNvPr>
          <p:cNvSpPr>
            <a:spLocks noGrp="1"/>
          </p:cNvSpPr>
          <p:nvPr>
            <p:ph type="title"/>
          </p:nvPr>
        </p:nvSpPr>
        <p:spPr>
          <a:xfrm>
            <a:off x="1792288" y="549275"/>
            <a:ext cx="4759325" cy="1535113"/>
          </a:xfrm>
        </p:spPr>
        <p:txBody>
          <a:bodyPr>
            <a:normAutofit fontScale="90000"/>
          </a:bodyPr>
          <a:lstStyle/>
          <a:p>
            <a:pPr algn="ctr">
              <a:defRPr/>
            </a:pPr>
            <a:r>
              <a:rPr lang="el-GR" altLang="en-US" dirty="0"/>
              <a:t>ΙΣΟΛΟΓΙΣΜΟΣ σύμφωνα με τα Ε.Λ.Π. 3/5</a:t>
            </a:r>
            <a:endParaRPr lang="en-GB" altLang="en-US" dirty="0"/>
          </a:p>
        </p:txBody>
      </p:sp>
      <p:sp>
        <p:nvSpPr>
          <p:cNvPr id="76803" name="Content Placeholder 2">
            <a:extLst>
              <a:ext uri="{FF2B5EF4-FFF2-40B4-BE49-F238E27FC236}">
                <a16:creationId xmlns:a16="http://schemas.microsoft.com/office/drawing/2014/main" id="{074A2297-F9EC-4D54-9099-9C0FCC5B635B}"/>
              </a:ext>
            </a:extLst>
          </p:cNvPr>
          <p:cNvSpPr>
            <a:spLocks noGrp="1"/>
          </p:cNvSpPr>
          <p:nvPr>
            <p:ph idx="1"/>
          </p:nvPr>
        </p:nvSpPr>
        <p:spPr/>
        <p:txBody>
          <a:bodyPr/>
          <a:lstStyle/>
          <a:p>
            <a:endParaRPr lang="en-GB" altLang="en-US"/>
          </a:p>
        </p:txBody>
      </p:sp>
      <p:sp>
        <p:nvSpPr>
          <p:cNvPr id="76804" name="Footer Placeholder 3">
            <a:extLst>
              <a:ext uri="{FF2B5EF4-FFF2-40B4-BE49-F238E27FC236}">
                <a16:creationId xmlns:a16="http://schemas.microsoft.com/office/drawing/2014/main" id="{D9B108A2-DB8E-4C5F-A57C-D0967A5A6D40}"/>
              </a:ext>
            </a:extLst>
          </p:cNvPr>
          <p:cNvSpPr>
            <a:spLocks noGrp="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2755900" algn="r"/>
              </a:tabLst>
              <a:defRPr>
                <a:solidFill>
                  <a:schemeClr val="tx1"/>
                </a:solidFill>
                <a:latin typeface="Arial" panose="020B0604020202020204" pitchFamily="34" charset="0"/>
              </a:defRPr>
            </a:lvl1pPr>
            <a:lvl2pPr marL="557213" indent="-214313">
              <a:tabLst>
                <a:tab pos="2755900" algn="r"/>
              </a:tabLst>
              <a:defRPr>
                <a:solidFill>
                  <a:schemeClr val="tx1"/>
                </a:solidFill>
                <a:latin typeface="Arial" panose="020B0604020202020204" pitchFamily="34" charset="0"/>
              </a:defRPr>
            </a:lvl2pPr>
            <a:lvl3pPr marL="857250" indent="-171450">
              <a:tabLst>
                <a:tab pos="2755900" algn="r"/>
              </a:tabLst>
              <a:defRPr>
                <a:solidFill>
                  <a:schemeClr val="tx1"/>
                </a:solidFill>
                <a:latin typeface="Arial" panose="020B0604020202020204" pitchFamily="34" charset="0"/>
              </a:defRPr>
            </a:lvl3pPr>
            <a:lvl4pPr marL="1200150" indent="-171450">
              <a:tabLst>
                <a:tab pos="2755900" algn="r"/>
              </a:tabLst>
              <a:defRPr>
                <a:solidFill>
                  <a:schemeClr val="tx1"/>
                </a:solidFill>
                <a:latin typeface="Arial" panose="020B0604020202020204" pitchFamily="34" charset="0"/>
              </a:defRPr>
            </a:lvl4pPr>
            <a:lvl5pPr marL="1543050" indent="-171450">
              <a:tabLst>
                <a:tab pos="2755900" algn="r"/>
              </a:tabLst>
              <a:defRPr>
                <a:solidFill>
                  <a:schemeClr val="tx1"/>
                </a:solidFill>
                <a:latin typeface="Arial" panose="020B0604020202020204" pitchFamily="34" charset="0"/>
              </a:defRPr>
            </a:lvl5pPr>
            <a:lvl6pPr marL="2000250" indent="-171450" eaLnBrk="0" fontAlgn="base" hangingPunct="0">
              <a:spcBef>
                <a:spcPct val="0"/>
              </a:spcBef>
              <a:spcAft>
                <a:spcPct val="0"/>
              </a:spcAft>
              <a:tabLst>
                <a:tab pos="2755900" algn="r"/>
              </a:tabLst>
              <a:defRPr>
                <a:solidFill>
                  <a:schemeClr val="tx1"/>
                </a:solidFill>
                <a:latin typeface="Arial" panose="020B0604020202020204" pitchFamily="34" charset="0"/>
              </a:defRPr>
            </a:lvl6pPr>
            <a:lvl7pPr marL="2457450" indent="-171450" eaLnBrk="0" fontAlgn="base" hangingPunct="0">
              <a:spcBef>
                <a:spcPct val="0"/>
              </a:spcBef>
              <a:spcAft>
                <a:spcPct val="0"/>
              </a:spcAft>
              <a:tabLst>
                <a:tab pos="2755900" algn="r"/>
              </a:tabLst>
              <a:defRPr>
                <a:solidFill>
                  <a:schemeClr val="tx1"/>
                </a:solidFill>
                <a:latin typeface="Arial" panose="020B0604020202020204" pitchFamily="34" charset="0"/>
              </a:defRPr>
            </a:lvl7pPr>
            <a:lvl8pPr marL="2914650" indent="-171450" eaLnBrk="0" fontAlgn="base" hangingPunct="0">
              <a:spcBef>
                <a:spcPct val="0"/>
              </a:spcBef>
              <a:spcAft>
                <a:spcPct val="0"/>
              </a:spcAft>
              <a:tabLst>
                <a:tab pos="2755900" algn="r"/>
              </a:tabLst>
              <a:defRPr>
                <a:solidFill>
                  <a:schemeClr val="tx1"/>
                </a:solidFill>
                <a:latin typeface="Arial" panose="020B0604020202020204" pitchFamily="34" charset="0"/>
              </a:defRPr>
            </a:lvl8pPr>
            <a:lvl9pPr marL="3371850" indent="-171450" eaLnBrk="0" fontAlgn="base" hangingPunct="0">
              <a:spcBef>
                <a:spcPct val="0"/>
              </a:spcBef>
              <a:spcAft>
                <a:spcPct val="0"/>
              </a:spcAft>
              <a:tabLst>
                <a:tab pos="2755900" algn="r"/>
              </a:tabLs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76805" name="Slide Number Placeholder 4">
            <a:extLst>
              <a:ext uri="{FF2B5EF4-FFF2-40B4-BE49-F238E27FC236}">
                <a16:creationId xmlns:a16="http://schemas.microsoft.com/office/drawing/2014/main" id="{03ECC476-9EEF-425D-BC50-58E0589D5936}"/>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r"/>
            <a:fld id="{22B03A54-7BA3-4720-BAF0-C335E9BEDC98}" type="slidenum">
              <a:rPr lang="en-US" altLang="en-US" sz="900" b="1" smtClean="0">
                <a:solidFill>
                  <a:schemeClr val="bg1"/>
                </a:solidFill>
              </a:rPr>
              <a:pPr algn="r"/>
              <a:t>65</a:t>
            </a:fld>
            <a:endParaRPr lang="en-US" altLang="en-US" sz="900" b="1">
              <a:solidFill>
                <a:schemeClr val="bg1"/>
              </a:solidFill>
            </a:endParaRPr>
          </a:p>
        </p:txBody>
      </p:sp>
      <p:pic>
        <p:nvPicPr>
          <p:cNvPr id="76806" name="Picture 5">
            <a:extLst>
              <a:ext uri="{FF2B5EF4-FFF2-40B4-BE49-F238E27FC236}">
                <a16:creationId xmlns:a16="http://schemas.microsoft.com/office/drawing/2014/main" id="{5F892B66-484C-4DDA-99E5-8C990D59B4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430463"/>
            <a:ext cx="669607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B1035574-2F63-4FA7-9298-9CB29B0580AF}"/>
              </a:ext>
            </a:extLst>
          </p:cNvPr>
          <p:cNvSpPr>
            <a:spLocks noGrp="1"/>
          </p:cNvSpPr>
          <p:nvPr>
            <p:ph type="title"/>
          </p:nvPr>
        </p:nvSpPr>
        <p:spPr>
          <a:xfrm>
            <a:off x="865188" y="692150"/>
            <a:ext cx="6345237" cy="1152525"/>
          </a:xfrm>
        </p:spPr>
        <p:txBody>
          <a:bodyPr/>
          <a:lstStyle/>
          <a:p>
            <a:r>
              <a:rPr lang="el-GR" altLang="en-US" sz="2800">
                <a:latin typeface="Arial" panose="020B0604020202020204" pitchFamily="34" charset="0"/>
              </a:rPr>
              <a:t>ΙΣΟΛΟΓΙΣΜΟΣ η ΚΑΤΑΣΤΑΣΗ ΧΡΗΜΑΤΟΟΙΚΟΝΟΜΙΚΗΣ ΘΕΣΗΣ</a:t>
            </a:r>
            <a:endParaRPr lang="el-GR" altLang="el-GR" sz="2800"/>
          </a:p>
        </p:txBody>
      </p:sp>
      <p:sp>
        <p:nvSpPr>
          <p:cNvPr id="3" name="Content Placeholder 2">
            <a:extLst>
              <a:ext uri="{FF2B5EF4-FFF2-40B4-BE49-F238E27FC236}">
                <a16:creationId xmlns:a16="http://schemas.microsoft.com/office/drawing/2014/main" id="{AE0D494D-5044-4751-9DC6-C68739FECBBB}"/>
              </a:ext>
            </a:extLst>
          </p:cNvPr>
          <p:cNvSpPr>
            <a:spLocks noGrp="1"/>
          </p:cNvSpPr>
          <p:nvPr>
            <p:ph idx="1"/>
          </p:nvPr>
        </p:nvSpPr>
        <p:spPr/>
        <p:txBody>
          <a:bodyPr/>
          <a:lstStyle/>
          <a:p>
            <a:pPr marL="0" indent="0">
              <a:buFont typeface="Wingdings 3" panose="05040102010807070707" pitchFamily="18" charset="2"/>
              <a:buNone/>
              <a:defRPr/>
            </a:pPr>
            <a:endParaRPr lang="el-GR" dirty="0"/>
          </a:p>
          <a:p>
            <a:pPr marL="0" indent="0" algn="just">
              <a:buFont typeface="Wingdings 3" panose="05040102010807070707" pitchFamily="18" charset="2"/>
              <a:buNone/>
              <a:defRPr/>
            </a:pPr>
            <a:r>
              <a:rPr lang="el-GR" dirty="0"/>
              <a:t>Το </a:t>
            </a:r>
            <a:r>
              <a:rPr lang="el-GR" b="1" dirty="0"/>
              <a:t>ΠΑΘΗΤΙΚΟ</a:t>
            </a:r>
            <a:r>
              <a:rPr lang="el-GR" dirty="0"/>
              <a:t> της επιχείρησης δείχνει τις </a:t>
            </a:r>
            <a:r>
              <a:rPr lang="el-GR" b="1" dirty="0"/>
              <a:t>υποχρεώσεις</a:t>
            </a:r>
            <a:r>
              <a:rPr lang="el-GR" dirty="0"/>
              <a:t> της επιχείρησης, δηλαδή σε ποιους χρωστάει τα περιουσιακά της στοιχεία και περιλαμβάνει</a:t>
            </a:r>
          </a:p>
          <a:p>
            <a:pPr algn="just">
              <a:defRPr/>
            </a:pPr>
            <a:r>
              <a:rPr lang="el-GR" altLang="en-US" b="1" dirty="0"/>
              <a:t>Υποχρεώσεις της επιχείρησης προς τους διάφορους τρίτους</a:t>
            </a:r>
          </a:p>
          <a:p>
            <a:pPr algn="just">
              <a:defRPr/>
            </a:pPr>
            <a:r>
              <a:rPr lang="el-GR" altLang="en-US" b="1" dirty="0"/>
              <a:t>Καθαρή Θέση (</a:t>
            </a:r>
            <a:r>
              <a:rPr lang="en-US" altLang="en-US" b="1" dirty="0"/>
              <a:t>Owners’ Equity)</a:t>
            </a:r>
            <a:r>
              <a:rPr lang="el-GR" altLang="en-US" dirty="0"/>
              <a:t> που περιλαμβάνει τις </a:t>
            </a:r>
            <a:r>
              <a:rPr lang="el-GR" altLang="en-US" b="1" dirty="0"/>
              <a:t>υποχρεώσεις της επιχείρησης προς τους ιδρυτές-φορείς της</a:t>
            </a:r>
          </a:p>
          <a:p>
            <a:pPr marL="0" indent="0" algn="ctr">
              <a:buNone/>
              <a:defRPr/>
            </a:pPr>
            <a:r>
              <a:rPr lang="el-GR" altLang="en-US" b="1" dirty="0">
                <a:highlight>
                  <a:srgbClr val="FFFF00"/>
                </a:highlight>
              </a:rPr>
              <a:t>Λογιστική Ισότητα</a:t>
            </a:r>
          </a:p>
          <a:p>
            <a:pPr marL="0" indent="0" algn="just">
              <a:buNone/>
              <a:defRPr/>
            </a:pPr>
            <a:r>
              <a:rPr lang="el-GR" b="1" dirty="0">
                <a:highlight>
                  <a:srgbClr val="FFFF00"/>
                </a:highlight>
              </a:rPr>
              <a:t>Παθητικό= Καθαρή Θέση + Προβλέψεις + Υποχρεώσεις</a:t>
            </a:r>
            <a:endParaRPr lang="el-GR" dirty="0">
              <a:highlight>
                <a:srgbClr val="FFFF00"/>
              </a:highlight>
            </a:endParaRPr>
          </a:p>
        </p:txBody>
      </p:sp>
      <p:sp>
        <p:nvSpPr>
          <p:cNvPr id="77828" name="Footer Placeholder 3">
            <a:extLst>
              <a:ext uri="{FF2B5EF4-FFF2-40B4-BE49-F238E27FC236}">
                <a16:creationId xmlns:a16="http://schemas.microsoft.com/office/drawing/2014/main" id="{3E89A90D-AD37-4047-8F92-7CAF2359F646}"/>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77829" name="Slide Number Placeholder 4">
            <a:extLst>
              <a:ext uri="{FF2B5EF4-FFF2-40B4-BE49-F238E27FC236}">
                <a16:creationId xmlns:a16="http://schemas.microsoft.com/office/drawing/2014/main" id="{8B7C58ED-4B65-42F2-A756-EDD94818401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F39CBF-FCB4-4B4B-9A3F-5B7E32E3D3EC}" type="slidenum">
              <a:rPr lang="en-US" altLang="en-US" smtClean="0">
                <a:solidFill>
                  <a:schemeClr val="bg1"/>
                </a:solidFill>
              </a:rPr>
              <a:pPr/>
              <a:t>66</a:t>
            </a:fld>
            <a:endParaRPr lang="en-US" altLang="en-US">
              <a:solidFill>
                <a:schemeClr val="bg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89DC6716-E08B-40A4-AF56-0221152C42F6}"/>
              </a:ext>
            </a:extLst>
          </p:cNvPr>
          <p:cNvSpPr>
            <a:spLocks noGrp="1"/>
          </p:cNvSpPr>
          <p:nvPr>
            <p:ph type="title"/>
          </p:nvPr>
        </p:nvSpPr>
        <p:spPr>
          <a:xfrm>
            <a:off x="865188" y="927100"/>
            <a:ext cx="6345237" cy="709613"/>
          </a:xfrm>
        </p:spPr>
        <p:txBody>
          <a:bodyPr/>
          <a:lstStyle/>
          <a:p>
            <a:r>
              <a:rPr lang="el-GR" altLang="en-US" sz="2800">
                <a:latin typeface="Arial" panose="020B0604020202020204" pitchFamily="34" charset="0"/>
              </a:rPr>
              <a:t>ΙΣΟΛΟΓΙΣΜΟΣ η ΚΑΤΑΣΤΑΣΗ ΧΡΗΜΑΤΟΟΙΚΟΝΟΜΙΚΗΣ ΘΕΣΗΣ</a:t>
            </a:r>
            <a:endParaRPr lang="el-GR" altLang="el-GR" sz="2800"/>
          </a:p>
        </p:txBody>
      </p:sp>
      <p:sp>
        <p:nvSpPr>
          <p:cNvPr id="3" name="Content Placeholder 2">
            <a:extLst>
              <a:ext uri="{FF2B5EF4-FFF2-40B4-BE49-F238E27FC236}">
                <a16:creationId xmlns:a16="http://schemas.microsoft.com/office/drawing/2014/main" id="{8640AF20-4F27-4A8E-905F-BBE769D9FA65}"/>
              </a:ext>
            </a:extLst>
          </p:cNvPr>
          <p:cNvSpPr>
            <a:spLocks noGrp="1"/>
          </p:cNvSpPr>
          <p:nvPr>
            <p:ph idx="1"/>
          </p:nvPr>
        </p:nvSpPr>
        <p:spPr>
          <a:xfrm>
            <a:off x="863600" y="1988840"/>
            <a:ext cx="7596188" cy="4377035"/>
          </a:xfrm>
        </p:spPr>
        <p:txBody>
          <a:bodyPr/>
          <a:lstStyle/>
          <a:p>
            <a:pPr>
              <a:defRPr/>
            </a:pPr>
            <a:r>
              <a:rPr lang="el-GR" sz="2800" b="1" dirty="0"/>
              <a:t>ΠΑΘΗΤΙΚΟ</a:t>
            </a:r>
          </a:p>
          <a:p>
            <a:pPr>
              <a:defRPr/>
            </a:pPr>
            <a:r>
              <a:rPr lang="el-GR" b="1" dirty="0"/>
              <a:t>ΚΑΘΑΡΗ ΘΕΣΗ </a:t>
            </a:r>
          </a:p>
          <a:p>
            <a:pPr>
              <a:defRPr/>
            </a:pPr>
            <a:r>
              <a:rPr lang="el-GR" dirty="0"/>
              <a:t>Καταβεβλημένα Κεφάλαια</a:t>
            </a:r>
          </a:p>
          <a:p>
            <a:pPr>
              <a:defRPr/>
            </a:pPr>
            <a:r>
              <a:rPr lang="el-GR" dirty="0"/>
              <a:t>Διαφορές εύλογης Αξίας.</a:t>
            </a:r>
          </a:p>
          <a:p>
            <a:pPr>
              <a:defRPr/>
            </a:pPr>
            <a:r>
              <a:rPr lang="el-GR" dirty="0"/>
              <a:t>Αποθεματικά </a:t>
            </a:r>
          </a:p>
          <a:p>
            <a:pPr>
              <a:defRPr/>
            </a:pPr>
            <a:r>
              <a:rPr lang="el-GR" dirty="0"/>
              <a:t>και Αποτελέσματα εις Νέον</a:t>
            </a:r>
          </a:p>
          <a:p>
            <a:pPr>
              <a:defRPr/>
            </a:pPr>
            <a:r>
              <a:rPr lang="el-GR" b="1" dirty="0"/>
              <a:t>ΠΡΟΒΛΕΨΕΙΣ</a:t>
            </a:r>
          </a:p>
          <a:p>
            <a:pPr>
              <a:defRPr/>
            </a:pPr>
            <a:r>
              <a:rPr lang="el-GR" b="1" dirty="0"/>
              <a:t>ΥΠΟΧΡΕΩΣΕΙΣ</a:t>
            </a:r>
          </a:p>
          <a:p>
            <a:pPr>
              <a:defRPr/>
            </a:pPr>
            <a:r>
              <a:rPr lang="el-GR" dirty="0"/>
              <a:t>Μακροπρόθεσμες Υποχρεώσεις</a:t>
            </a:r>
          </a:p>
          <a:p>
            <a:pPr>
              <a:defRPr/>
            </a:pPr>
            <a:r>
              <a:rPr lang="el-GR" dirty="0"/>
              <a:t>Βραχυπρόθεσμες Υποχρεώσεις</a:t>
            </a:r>
          </a:p>
          <a:p>
            <a:pPr marL="0" indent="0">
              <a:buFont typeface="Wingdings 3" panose="05040102010807070707" pitchFamily="18" charset="2"/>
              <a:buNone/>
              <a:defRPr/>
            </a:pPr>
            <a:r>
              <a:rPr lang="el-GR" b="1" dirty="0"/>
              <a:t>ΣΥΝΟΛΟ ΠΑΘΗΤΙΚΟΥ</a:t>
            </a:r>
          </a:p>
          <a:p>
            <a:pPr>
              <a:defRPr/>
            </a:pPr>
            <a:endParaRPr lang="el-GR" dirty="0"/>
          </a:p>
        </p:txBody>
      </p:sp>
      <p:sp>
        <p:nvSpPr>
          <p:cNvPr id="78852" name="Footer Placeholder 3">
            <a:extLst>
              <a:ext uri="{FF2B5EF4-FFF2-40B4-BE49-F238E27FC236}">
                <a16:creationId xmlns:a16="http://schemas.microsoft.com/office/drawing/2014/main" id="{CDA2B3F4-08B6-4D90-998C-0C7892CD00BD}"/>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78853" name="Slide Number Placeholder 4">
            <a:extLst>
              <a:ext uri="{FF2B5EF4-FFF2-40B4-BE49-F238E27FC236}">
                <a16:creationId xmlns:a16="http://schemas.microsoft.com/office/drawing/2014/main" id="{EE0AA6B9-1978-4D68-B1BE-6B42556D207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1D8E3F-0E87-4531-8ACA-D1DD61DA3281}" type="slidenum">
              <a:rPr lang="en-US" altLang="en-US" smtClean="0">
                <a:solidFill>
                  <a:schemeClr val="bg1"/>
                </a:solidFill>
              </a:rPr>
              <a:pPr/>
              <a:t>67</a:t>
            </a:fld>
            <a:endParaRPr lang="en-US" altLang="en-US">
              <a:solidFill>
                <a:schemeClr val="bg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18B5DBF-8F16-411F-9E61-D86556A0E0BA}"/>
              </a:ext>
            </a:extLst>
          </p:cNvPr>
          <p:cNvSpPr>
            <a:spLocks noGrp="1"/>
          </p:cNvSpPr>
          <p:nvPr>
            <p:ph type="title"/>
          </p:nvPr>
        </p:nvSpPr>
        <p:spPr>
          <a:xfrm>
            <a:off x="1792288" y="692150"/>
            <a:ext cx="4759325" cy="1392238"/>
          </a:xfrm>
        </p:spPr>
        <p:txBody>
          <a:bodyPr>
            <a:normAutofit fontScale="90000"/>
          </a:bodyPr>
          <a:lstStyle/>
          <a:p>
            <a:pPr algn="ctr">
              <a:defRPr/>
            </a:pPr>
            <a:r>
              <a:rPr lang="el-GR" altLang="en-US" dirty="0"/>
              <a:t>ΙΣΟΛΟΓΙΣΜΟΣ σύμφωνα με τα Ε.Λ.Π. 4/5</a:t>
            </a:r>
            <a:endParaRPr lang="en-GB" altLang="en-US" dirty="0"/>
          </a:p>
        </p:txBody>
      </p:sp>
      <p:sp>
        <p:nvSpPr>
          <p:cNvPr id="79875" name="Content Placeholder 2">
            <a:extLst>
              <a:ext uri="{FF2B5EF4-FFF2-40B4-BE49-F238E27FC236}">
                <a16:creationId xmlns:a16="http://schemas.microsoft.com/office/drawing/2014/main" id="{7015B74C-BDF2-409A-B3EC-78FF34C8550F}"/>
              </a:ext>
            </a:extLst>
          </p:cNvPr>
          <p:cNvSpPr>
            <a:spLocks noGrp="1"/>
          </p:cNvSpPr>
          <p:nvPr>
            <p:ph idx="1"/>
          </p:nvPr>
        </p:nvSpPr>
        <p:spPr/>
        <p:txBody>
          <a:bodyPr/>
          <a:lstStyle/>
          <a:p>
            <a:endParaRPr lang="en-GB" altLang="en-US"/>
          </a:p>
        </p:txBody>
      </p:sp>
      <p:sp>
        <p:nvSpPr>
          <p:cNvPr id="79876" name="Footer Placeholder 3">
            <a:extLst>
              <a:ext uri="{FF2B5EF4-FFF2-40B4-BE49-F238E27FC236}">
                <a16:creationId xmlns:a16="http://schemas.microsoft.com/office/drawing/2014/main" id="{3BFE5D84-4D65-41D9-A522-510E4D7E3543}"/>
              </a:ext>
            </a:extLst>
          </p:cNvPr>
          <p:cNvSpPr>
            <a:spLocks noGrp="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2755900" algn="r"/>
              </a:tabLst>
              <a:defRPr>
                <a:solidFill>
                  <a:schemeClr val="tx1"/>
                </a:solidFill>
                <a:latin typeface="Arial" panose="020B0604020202020204" pitchFamily="34" charset="0"/>
              </a:defRPr>
            </a:lvl1pPr>
            <a:lvl2pPr marL="557213" indent="-214313">
              <a:tabLst>
                <a:tab pos="2755900" algn="r"/>
              </a:tabLst>
              <a:defRPr>
                <a:solidFill>
                  <a:schemeClr val="tx1"/>
                </a:solidFill>
                <a:latin typeface="Arial" panose="020B0604020202020204" pitchFamily="34" charset="0"/>
              </a:defRPr>
            </a:lvl2pPr>
            <a:lvl3pPr marL="857250" indent="-171450">
              <a:tabLst>
                <a:tab pos="2755900" algn="r"/>
              </a:tabLst>
              <a:defRPr>
                <a:solidFill>
                  <a:schemeClr val="tx1"/>
                </a:solidFill>
                <a:latin typeface="Arial" panose="020B0604020202020204" pitchFamily="34" charset="0"/>
              </a:defRPr>
            </a:lvl3pPr>
            <a:lvl4pPr marL="1200150" indent="-171450">
              <a:tabLst>
                <a:tab pos="2755900" algn="r"/>
              </a:tabLst>
              <a:defRPr>
                <a:solidFill>
                  <a:schemeClr val="tx1"/>
                </a:solidFill>
                <a:latin typeface="Arial" panose="020B0604020202020204" pitchFamily="34" charset="0"/>
              </a:defRPr>
            </a:lvl4pPr>
            <a:lvl5pPr marL="1543050" indent="-171450">
              <a:tabLst>
                <a:tab pos="2755900" algn="r"/>
              </a:tabLst>
              <a:defRPr>
                <a:solidFill>
                  <a:schemeClr val="tx1"/>
                </a:solidFill>
                <a:latin typeface="Arial" panose="020B0604020202020204" pitchFamily="34" charset="0"/>
              </a:defRPr>
            </a:lvl5pPr>
            <a:lvl6pPr marL="2000250" indent="-171450" eaLnBrk="0" fontAlgn="base" hangingPunct="0">
              <a:spcBef>
                <a:spcPct val="0"/>
              </a:spcBef>
              <a:spcAft>
                <a:spcPct val="0"/>
              </a:spcAft>
              <a:tabLst>
                <a:tab pos="2755900" algn="r"/>
              </a:tabLst>
              <a:defRPr>
                <a:solidFill>
                  <a:schemeClr val="tx1"/>
                </a:solidFill>
                <a:latin typeface="Arial" panose="020B0604020202020204" pitchFamily="34" charset="0"/>
              </a:defRPr>
            </a:lvl6pPr>
            <a:lvl7pPr marL="2457450" indent="-171450" eaLnBrk="0" fontAlgn="base" hangingPunct="0">
              <a:spcBef>
                <a:spcPct val="0"/>
              </a:spcBef>
              <a:spcAft>
                <a:spcPct val="0"/>
              </a:spcAft>
              <a:tabLst>
                <a:tab pos="2755900" algn="r"/>
              </a:tabLst>
              <a:defRPr>
                <a:solidFill>
                  <a:schemeClr val="tx1"/>
                </a:solidFill>
                <a:latin typeface="Arial" panose="020B0604020202020204" pitchFamily="34" charset="0"/>
              </a:defRPr>
            </a:lvl7pPr>
            <a:lvl8pPr marL="2914650" indent="-171450" eaLnBrk="0" fontAlgn="base" hangingPunct="0">
              <a:spcBef>
                <a:spcPct val="0"/>
              </a:spcBef>
              <a:spcAft>
                <a:spcPct val="0"/>
              </a:spcAft>
              <a:tabLst>
                <a:tab pos="2755900" algn="r"/>
              </a:tabLst>
              <a:defRPr>
                <a:solidFill>
                  <a:schemeClr val="tx1"/>
                </a:solidFill>
                <a:latin typeface="Arial" panose="020B0604020202020204" pitchFamily="34" charset="0"/>
              </a:defRPr>
            </a:lvl8pPr>
            <a:lvl9pPr marL="3371850" indent="-171450" eaLnBrk="0" fontAlgn="base" hangingPunct="0">
              <a:spcBef>
                <a:spcPct val="0"/>
              </a:spcBef>
              <a:spcAft>
                <a:spcPct val="0"/>
              </a:spcAft>
              <a:tabLst>
                <a:tab pos="2755900" algn="r"/>
              </a:tabLs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79877" name="Slide Number Placeholder 4">
            <a:extLst>
              <a:ext uri="{FF2B5EF4-FFF2-40B4-BE49-F238E27FC236}">
                <a16:creationId xmlns:a16="http://schemas.microsoft.com/office/drawing/2014/main" id="{7CE69313-D95B-4F65-8936-26C551619934}"/>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r"/>
            <a:fld id="{458FC8E3-3128-411B-814B-43FDDE29F03B}" type="slidenum">
              <a:rPr lang="en-US" altLang="en-US" sz="900" b="1" smtClean="0">
                <a:solidFill>
                  <a:schemeClr val="bg1"/>
                </a:solidFill>
              </a:rPr>
              <a:pPr algn="r"/>
              <a:t>68</a:t>
            </a:fld>
            <a:endParaRPr lang="en-US" altLang="en-US" sz="900" b="1">
              <a:solidFill>
                <a:schemeClr val="bg1"/>
              </a:solidFill>
            </a:endParaRPr>
          </a:p>
        </p:txBody>
      </p:sp>
      <p:pic>
        <p:nvPicPr>
          <p:cNvPr id="79878" name="Picture 5">
            <a:extLst>
              <a:ext uri="{FF2B5EF4-FFF2-40B4-BE49-F238E27FC236}">
                <a16:creationId xmlns:a16="http://schemas.microsoft.com/office/drawing/2014/main" id="{83D7C5B8-C48D-48A5-8D72-BD9A66007C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0750" y="2430463"/>
            <a:ext cx="6891338"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D846B9F-6CFA-47D6-8E6A-F2A4D3F07E9B}"/>
              </a:ext>
            </a:extLst>
          </p:cNvPr>
          <p:cNvSpPr>
            <a:spLocks noGrp="1"/>
          </p:cNvSpPr>
          <p:nvPr>
            <p:ph type="title"/>
          </p:nvPr>
        </p:nvSpPr>
        <p:spPr>
          <a:xfrm>
            <a:off x="1792288" y="765175"/>
            <a:ext cx="4759325" cy="1319213"/>
          </a:xfrm>
        </p:spPr>
        <p:txBody>
          <a:bodyPr>
            <a:normAutofit fontScale="90000"/>
          </a:bodyPr>
          <a:lstStyle/>
          <a:p>
            <a:pPr algn="ctr">
              <a:defRPr/>
            </a:pPr>
            <a:r>
              <a:rPr lang="el-GR" altLang="en-US" dirty="0"/>
              <a:t>ΙΣΟΛΟΓΙΣΜΟΣ σύμφωνα με τα Ε.Λ.Π. 5/5</a:t>
            </a:r>
            <a:endParaRPr lang="en-GB" altLang="en-US" dirty="0"/>
          </a:p>
        </p:txBody>
      </p:sp>
      <p:sp>
        <p:nvSpPr>
          <p:cNvPr id="80899" name="Content Placeholder 2">
            <a:extLst>
              <a:ext uri="{FF2B5EF4-FFF2-40B4-BE49-F238E27FC236}">
                <a16:creationId xmlns:a16="http://schemas.microsoft.com/office/drawing/2014/main" id="{9C1CC177-7E09-4498-A377-30C8BD74D302}"/>
              </a:ext>
            </a:extLst>
          </p:cNvPr>
          <p:cNvSpPr>
            <a:spLocks noGrp="1"/>
          </p:cNvSpPr>
          <p:nvPr>
            <p:ph idx="1"/>
          </p:nvPr>
        </p:nvSpPr>
        <p:spPr/>
        <p:txBody>
          <a:bodyPr/>
          <a:lstStyle/>
          <a:p>
            <a:endParaRPr lang="en-GB" altLang="en-US"/>
          </a:p>
        </p:txBody>
      </p:sp>
      <p:sp>
        <p:nvSpPr>
          <p:cNvPr id="80900" name="Footer Placeholder 3">
            <a:extLst>
              <a:ext uri="{FF2B5EF4-FFF2-40B4-BE49-F238E27FC236}">
                <a16:creationId xmlns:a16="http://schemas.microsoft.com/office/drawing/2014/main" id="{85CDE447-0C8B-4AB0-9822-55106FF78220}"/>
              </a:ext>
            </a:extLst>
          </p:cNvPr>
          <p:cNvSpPr>
            <a:spLocks noGrp="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2755900" algn="r"/>
              </a:tabLst>
              <a:defRPr>
                <a:solidFill>
                  <a:schemeClr val="tx1"/>
                </a:solidFill>
                <a:latin typeface="Arial" panose="020B0604020202020204" pitchFamily="34" charset="0"/>
              </a:defRPr>
            </a:lvl1pPr>
            <a:lvl2pPr marL="557213" indent="-214313">
              <a:tabLst>
                <a:tab pos="2755900" algn="r"/>
              </a:tabLst>
              <a:defRPr>
                <a:solidFill>
                  <a:schemeClr val="tx1"/>
                </a:solidFill>
                <a:latin typeface="Arial" panose="020B0604020202020204" pitchFamily="34" charset="0"/>
              </a:defRPr>
            </a:lvl2pPr>
            <a:lvl3pPr marL="857250" indent="-171450">
              <a:tabLst>
                <a:tab pos="2755900" algn="r"/>
              </a:tabLst>
              <a:defRPr>
                <a:solidFill>
                  <a:schemeClr val="tx1"/>
                </a:solidFill>
                <a:latin typeface="Arial" panose="020B0604020202020204" pitchFamily="34" charset="0"/>
              </a:defRPr>
            </a:lvl3pPr>
            <a:lvl4pPr marL="1200150" indent="-171450">
              <a:tabLst>
                <a:tab pos="2755900" algn="r"/>
              </a:tabLst>
              <a:defRPr>
                <a:solidFill>
                  <a:schemeClr val="tx1"/>
                </a:solidFill>
                <a:latin typeface="Arial" panose="020B0604020202020204" pitchFamily="34" charset="0"/>
              </a:defRPr>
            </a:lvl4pPr>
            <a:lvl5pPr marL="1543050" indent="-171450">
              <a:tabLst>
                <a:tab pos="2755900" algn="r"/>
              </a:tabLst>
              <a:defRPr>
                <a:solidFill>
                  <a:schemeClr val="tx1"/>
                </a:solidFill>
                <a:latin typeface="Arial" panose="020B0604020202020204" pitchFamily="34" charset="0"/>
              </a:defRPr>
            </a:lvl5pPr>
            <a:lvl6pPr marL="2000250" indent="-171450" eaLnBrk="0" fontAlgn="base" hangingPunct="0">
              <a:spcBef>
                <a:spcPct val="0"/>
              </a:spcBef>
              <a:spcAft>
                <a:spcPct val="0"/>
              </a:spcAft>
              <a:tabLst>
                <a:tab pos="2755900" algn="r"/>
              </a:tabLst>
              <a:defRPr>
                <a:solidFill>
                  <a:schemeClr val="tx1"/>
                </a:solidFill>
                <a:latin typeface="Arial" panose="020B0604020202020204" pitchFamily="34" charset="0"/>
              </a:defRPr>
            </a:lvl6pPr>
            <a:lvl7pPr marL="2457450" indent="-171450" eaLnBrk="0" fontAlgn="base" hangingPunct="0">
              <a:spcBef>
                <a:spcPct val="0"/>
              </a:spcBef>
              <a:spcAft>
                <a:spcPct val="0"/>
              </a:spcAft>
              <a:tabLst>
                <a:tab pos="2755900" algn="r"/>
              </a:tabLst>
              <a:defRPr>
                <a:solidFill>
                  <a:schemeClr val="tx1"/>
                </a:solidFill>
                <a:latin typeface="Arial" panose="020B0604020202020204" pitchFamily="34" charset="0"/>
              </a:defRPr>
            </a:lvl7pPr>
            <a:lvl8pPr marL="2914650" indent="-171450" eaLnBrk="0" fontAlgn="base" hangingPunct="0">
              <a:spcBef>
                <a:spcPct val="0"/>
              </a:spcBef>
              <a:spcAft>
                <a:spcPct val="0"/>
              </a:spcAft>
              <a:tabLst>
                <a:tab pos="2755900" algn="r"/>
              </a:tabLst>
              <a:defRPr>
                <a:solidFill>
                  <a:schemeClr val="tx1"/>
                </a:solidFill>
                <a:latin typeface="Arial" panose="020B0604020202020204" pitchFamily="34" charset="0"/>
              </a:defRPr>
            </a:lvl8pPr>
            <a:lvl9pPr marL="3371850" indent="-171450" eaLnBrk="0" fontAlgn="base" hangingPunct="0">
              <a:spcBef>
                <a:spcPct val="0"/>
              </a:spcBef>
              <a:spcAft>
                <a:spcPct val="0"/>
              </a:spcAft>
              <a:tabLst>
                <a:tab pos="2755900" algn="r"/>
              </a:tabLs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80901" name="Slide Number Placeholder 4">
            <a:extLst>
              <a:ext uri="{FF2B5EF4-FFF2-40B4-BE49-F238E27FC236}">
                <a16:creationId xmlns:a16="http://schemas.microsoft.com/office/drawing/2014/main" id="{CA5186BE-EEB6-41FF-8E94-22B628A71AC7}"/>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r"/>
            <a:fld id="{905D2076-07DC-4D41-8469-456100345E6E}" type="slidenum">
              <a:rPr lang="en-US" altLang="en-US" sz="900" b="1" smtClean="0">
                <a:solidFill>
                  <a:schemeClr val="bg1"/>
                </a:solidFill>
              </a:rPr>
              <a:pPr algn="r"/>
              <a:t>69</a:t>
            </a:fld>
            <a:endParaRPr lang="en-US" altLang="en-US" sz="900" b="1">
              <a:solidFill>
                <a:schemeClr val="bg1"/>
              </a:solidFill>
            </a:endParaRPr>
          </a:p>
        </p:txBody>
      </p:sp>
      <p:pic>
        <p:nvPicPr>
          <p:cNvPr id="80902" name="Picture 5">
            <a:extLst>
              <a:ext uri="{FF2B5EF4-FFF2-40B4-BE49-F238E27FC236}">
                <a16:creationId xmlns:a16="http://schemas.microsoft.com/office/drawing/2014/main" id="{AC4C2CE3-E866-4887-AB46-654FC84B53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6938" y="2489200"/>
            <a:ext cx="691515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04B48C-EF4A-4EF6-9ADB-F63B3AFC44E5}"/>
              </a:ext>
            </a:extLst>
          </p:cNvPr>
          <p:cNvSpPr>
            <a:spLocks noGrp="1"/>
          </p:cNvSpPr>
          <p:nvPr>
            <p:ph type="title"/>
          </p:nvPr>
        </p:nvSpPr>
        <p:spPr>
          <a:xfrm>
            <a:off x="769938" y="1009650"/>
            <a:ext cx="7485062" cy="835174"/>
          </a:xfrm>
        </p:spPr>
        <p:txBody>
          <a:bodyPr>
            <a:normAutofit fontScale="90000"/>
          </a:bodyPr>
          <a:lstStyle/>
          <a:p>
            <a:pPr algn="ctr">
              <a:defRPr/>
            </a:pPr>
            <a:r>
              <a:rPr lang="el-GR" altLang="el-GR" dirty="0"/>
              <a:t>ΕΡΓΑΣΙΕΣ ΜΑΘΗΜΑΤΟΣ</a:t>
            </a:r>
            <a:br>
              <a:rPr lang="el-GR" altLang="el-GR" dirty="0"/>
            </a:br>
            <a:r>
              <a:rPr lang="el-GR" dirty="0">
                <a:latin typeface="+mn-lt"/>
              </a:rPr>
              <a:t>Στοιχεία μιας καλής παρουσίασης </a:t>
            </a:r>
            <a:r>
              <a:rPr lang="el-GR" sz="2400" dirty="0">
                <a:latin typeface="+mn-lt"/>
              </a:rPr>
              <a:t>  </a:t>
            </a:r>
            <a:endParaRPr lang="en-GB" sz="2400" dirty="0">
              <a:latin typeface="+mn-lt"/>
            </a:endParaRPr>
          </a:p>
        </p:txBody>
      </p:sp>
      <p:graphicFrame>
        <p:nvGraphicFramePr>
          <p:cNvPr id="4" name="Θέση περιεχομένου 3">
            <a:extLst>
              <a:ext uri="{FF2B5EF4-FFF2-40B4-BE49-F238E27FC236}">
                <a16:creationId xmlns:a16="http://schemas.microsoft.com/office/drawing/2014/main" id="{A9550C63-C99D-46E3-8F61-23A97D33BC59}"/>
              </a:ext>
            </a:extLst>
          </p:cNvPr>
          <p:cNvGraphicFramePr>
            <a:graphicFrameLocks noGrp="1"/>
          </p:cNvGraphicFramePr>
          <p:nvPr>
            <p:ph idx="1"/>
            <p:extLst>
              <p:ext uri="{D42A27DB-BD31-4B8C-83A1-F6EECF244321}">
                <p14:modId xmlns:p14="http://schemas.microsoft.com/office/powerpoint/2010/main" val="1076048321"/>
              </p:ext>
            </p:extLst>
          </p:nvPr>
        </p:nvGraphicFramePr>
        <p:xfrm>
          <a:off x="828675" y="2204864"/>
          <a:ext cx="7485512"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17E59D89-E958-41B6-9A46-F98B1BD870A9}"/>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74755" name="Rectangle 3">
            <a:extLst>
              <a:ext uri="{FF2B5EF4-FFF2-40B4-BE49-F238E27FC236}">
                <a16:creationId xmlns:a16="http://schemas.microsoft.com/office/drawing/2014/main" id="{7FE88FB1-2285-42F5-B138-1795352E3231}"/>
              </a:ext>
            </a:extLst>
          </p:cNvPr>
          <p:cNvSpPr>
            <a:spLocks noGrp="1"/>
          </p:cNvSpPr>
          <p:nvPr>
            <p:ph type="body" idx="1"/>
          </p:nvPr>
        </p:nvSpPr>
        <p:spPr/>
        <p:txBody>
          <a:bodyPr/>
          <a:lstStyle/>
          <a:p>
            <a:pPr algn="ctr" eaLnBrk="1" hangingPunct="1">
              <a:lnSpc>
                <a:spcPct val="90000"/>
              </a:lnSpc>
              <a:buFont typeface="Wingdings 3" panose="05040102010807070707" pitchFamily="18" charset="2"/>
              <a:buNone/>
            </a:pPr>
            <a:r>
              <a:rPr lang="el-GR" altLang="en-US" b="1" dirty="0">
                <a:latin typeface="Arial" panose="020B0604020202020204" pitchFamily="34" charset="0"/>
              </a:rPr>
              <a:t>ΕΝΕΡΓΗΤΙΚΟ (</a:t>
            </a:r>
            <a:r>
              <a:rPr lang="el-GR" altLang="en-US" b="1" dirty="0" err="1">
                <a:latin typeface="Arial" panose="020B0604020202020204" pitchFamily="34" charset="0"/>
              </a:rPr>
              <a:t>Assets</a:t>
            </a:r>
            <a:r>
              <a:rPr lang="el-GR" altLang="en-US" b="1" dirty="0">
                <a:latin typeface="Arial" panose="020B0604020202020204" pitchFamily="34" charset="0"/>
              </a:rPr>
              <a:t>)</a:t>
            </a:r>
          </a:p>
          <a:p>
            <a:pPr algn="just" eaLnBrk="1" hangingPunct="1">
              <a:lnSpc>
                <a:spcPct val="90000"/>
              </a:lnSpc>
            </a:pPr>
            <a:r>
              <a:rPr lang="el-GR" altLang="en-US" b="1" dirty="0">
                <a:latin typeface="Arial" panose="020B0604020202020204" pitchFamily="34" charset="0"/>
              </a:rPr>
              <a:t>Ενεργητικό</a:t>
            </a:r>
            <a:r>
              <a:rPr lang="el-GR" altLang="en-US" dirty="0">
                <a:latin typeface="Arial" panose="020B0604020202020204" pitchFamily="34" charset="0"/>
              </a:rPr>
              <a:t> είναι το τμήμα εκείνο του Ισολογισμού, στο οποίο περιλαμβάνονται τα περιουσιακά στοιχεία τα οποία έχουν αξία και αποτελούν τις πηγές της επιχείρησης για να επιτύχει τους στόχους της</a:t>
            </a:r>
          </a:p>
          <a:p>
            <a:pPr algn="just" eaLnBrk="1" hangingPunct="1">
              <a:lnSpc>
                <a:spcPct val="90000"/>
              </a:lnSpc>
            </a:pPr>
            <a:r>
              <a:rPr lang="el-GR" altLang="en-US" dirty="0">
                <a:latin typeface="Arial" panose="020B0604020202020204" pitchFamily="34" charset="0"/>
              </a:rPr>
              <a:t>Σύμφωνα με έναν ευρύτερο ορισμό του </a:t>
            </a:r>
            <a:r>
              <a:rPr lang="el-GR" altLang="en-US" b="1" dirty="0">
                <a:latin typeface="Arial" panose="020B0604020202020204" pitchFamily="34" charset="0"/>
              </a:rPr>
              <a:t>Ενεργητικού</a:t>
            </a:r>
            <a:r>
              <a:rPr lang="el-GR" altLang="en-US" dirty="0">
                <a:latin typeface="Arial" panose="020B0604020202020204" pitchFamily="34" charset="0"/>
              </a:rPr>
              <a:t>, τα περιουσιακά στοιχεία θεωρούνται ως πιθανά μελλοντικά οφέλη, </a:t>
            </a:r>
            <a:r>
              <a:rPr lang="el-GR" altLang="en-US" dirty="0" err="1">
                <a:latin typeface="Arial" panose="020B0604020202020204" pitchFamily="34" charset="0"/>
              </a:rPr>
              <a:t>αποκτηθέντα</a:t>
            </a:r>
            <a:r>
              <a:rPr lang="el-GR" altLang="en-US" dirty="0">
                <a:latin typeface="Arial" panose="020B0604020202020204" pitchFamily="34" charset="0"/>
              </a:rPr>
              <a:t> ή ελεγχόμενα από μια επιχείρηση που είναι αποτέλεσμα παρελθόντων συναλλαγών ή γεγονότων. Στο Ενεργητικό συνεπώς περιλαμβάνονται όλα εκείνα τα περιουσιακά στοιχεία που κατέχει ή θα αποκτήσει στο μέλλον μια επιχείρηση και τα οποία της δίνουν τη δυνατότητα να πραγματοποιήσει τους σκοπούς της.</a:t>
            </a:r>
          </a:p>
          <a:p>
            <a:pPr eaLnBrk="1" hangingPunct="1">
              <a:lnSpc>
                <a:spcPct val="90000"/>
              </a:lnSpc>
            </a:pPr>
            <a:endParaRPr lang="en-US" altLang="en-US" dirty="0">
              <a:latin typeface="Arial" panose="020B0604020202020204" pitchFamily="34" charset="0"/>
            </a:endParaRPr>
          </a:p>
        </p:txBody>
      </p:sp>
      <p:sp>
        <p:nvSpPr>
          <p:cNvPr id="74756" name="Footer Placeholder 4">
            <a:extLst>
              <a:ext uri="{FF2B5EF4-FFF2-40B4-BE49-F238E27FC236}">
                <a16:creationId xmlns:a16="http://schemas.microsoft.com/office/drawing/2014/main" id="{636A3E91-5B95-4137-A23C-C52B01FF82D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74757" name="Slide Number Placeholder 5">
            <a:extLst>
              <a:ext uri="{FF2B5EF4-FFF2-40B4-BE49-F238E27FC236}">
                <a16:creationId xmlns:a16="http://schemas.microsoft.com/office/drawing/2014/main" id="{6ABE8F69-69AC-4CE6-A3E6-6A03A017D6E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EC049B-5358-4DC8-AC85-F397FFAD4900}" type="slidenum">
              <a:rPr lang="en-US" altLang="en-US" smtClean="0">
                <a:solidFill>
                  <a:schemeClr val="bg1"/>
                </a:solidFill>
              </a:rPr>
              <a:pPr/>
              <a:t>70</a:t>
            </a:fld>
            <a:endParaRPr lang="en-US" altLang="en-US">
              <a:solidFill>
                <a:schemeClr val="bg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7FD5C59B-D170-49F0-805A-D5948C743D6E}"/>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75779" name="Rectangle 3">
            <a:extLst>
              <a:ext uri="{FF2B5EF4-FFF2-40B4-BE49-F238E27FC236}">
                <a16:creationId xmlns:a16="http://schemas.microsoft.com/office/drawing/2014/main" id="{81FCB08D-23ED-4E9D-948D-0BEA37CB25BD}"/>
              </a:ext>
            </a:extLst>
          </p:cNvPr>
          <p:cNvSpPr>
            <a:spLocks noGrp="1"/>
          </p:cNvSpPr>
          <p:nvPr>
            <p:ph type="body" idx="1"/>
          </p:nvPr>
        </p:nvSpPr>
        <p:spPr/>
        <p:txBody>
          <a:bodyPr/>
          <a:lstStyle/>
          <a:p>
            <a:pPr algn="ctr" eaLnBrk="1" hangingPunct="1">
              <a:buFont typeface="Wingdings 3" panose="05040102010807070707" pitchFamily="18" charset="2"/>
              <a:buNone/>
            </a:pPr>
            <a:r>
              <a:rPr lang="el-GR" altLang="en-US" b="1" dirty="0">
                <a:latin typeface="Arial" panose="020B0604020202020204" pitchFamily="34" charset="0"/>
              </a:rPr>
              <a:t>ΕΝΕΡΓΗΤΙΚΟ (</a:t>
            </a:r>
            <a:r>
              <a:rPr lang="el-GR" altLang="en-US" b="1" dirty="0" err="1">
                <a:latin typeface="Arial" panose="020B0604020202020204" pitchFamily="34" charset="0"/>
              </a:rPr>
              <a:t>Assets</a:t>
            </a:r>
            <a:r>
              <a:rPr lang="el-GR" altLang="en-US" b="1" dirty="0">
                <a:latin typeface="Arial" panose="020B0604020202020204" pitchFamily="34" charset="0"/>
              </a:rPr>
              <a:t>)</a:t>
            </a:r>
          </a:p>
          <a:p>
            <a:pPr algn="just" eaLnBrk="1" hangingPunct="1"/>
            <a:r>
              <a:rPr lang="el-GR" altLang="en-US" dirty="0">
                <a:latin typeface="Arial" panose="020B0604020202020204" pitchFamily="34" charset="0"/>
              </a:rPr>
              <a:t>Το Ενεργητικό χωρίζεται σε δύο κύριες κατηγορίες το </a:t>
            </a:r>
            <a:r>
              <a:rPr lang="el-GR" altLang="en-US" b="1" dirty="0">
                <a:latin typeface="Arial" panose="020B0604020202020204" pitchFamily="34" charset="0"/>
              </a:rPr>
              <a:t>Μη Κυκλοφορούν</a:t>
            </a:r>
            <a:r>
              <a:rPr lang="el-GR" altLang="en-US" dirty="0">
                <a:latin typeface="Arial" panose="020B0604020202020204" pitchFamily="34" charset="0"/>
              </a:rPr>
              <a:t> Ενεργητικό και το </a:t>
            </a:r>
            <a:r>
              <a:rPr lang="el-GR" altLang="en-US" b="1" dirty="0">
                <a:latin typeface="Arial" panose="020B0604020202020204" pitchFamily="34" charset="0"/>
              </a:rPr>
              <a:t>Κυκλοφορούν </a:t>
            </a:r>
            <a:r>
              <a:rPr lang="el-GR" altLang="en-US" dirty="0">
                <a:latin typeface="Arial" panose="020B0604020202020204" pitchFamily="34" charset="0"/>
              </a:rPr>
              <a:t>Ενεργητικό.</a:t>
            </a:r>
          </a:p>
          <a:p>
            <a:pPr algn="just" eaLnBrk="1" hangingPunct="1"/>
            <a:r>
              <a:rPr lang="el-GR" altLang="en-US" dirty="0">
                <a:latin typeface="Arial" panose="020B0604020202020204" pitchFamily="34" charset="0"/>
              </a:rPr>
              <a:t>Γενικά τα περιουσιακά στοιχεία διακρίνονται στα </a:t>
            </a:r>
            <a:r>
              <a:rPr lang="el-GR" altLang="en-US" b="1" dirty="0">
                <a:latin typeface="Arial" panose="020B0604020202020204" pitchFamily="34" charset="0"/>
              </a:rPr>
              <a:t>Ενσώματα</a:t>
            </a:r>
            <a:r>
              <a:rPr lang="el-GR" altLang="en-US" dirty="0">
                <a:latin typeface="Arial" panose="020B0604020202020204" pitchFamily="34" charset="0"/>
              </a:rPr>
              <a:t> και τα </a:t>
            </a:r>
            <a:r>
              <a:rPr lang="el-GR" altLang="en-US" b="1" dirty="0" err="1">
                <a:latin typeface="Arial" panose="020B0604020202020204" pitchFamily="34" charset="0"/>
              </a:rPr>
              <a:t>Αϋλα</a:t>
            </a:r>
            <a:r>
              <a:rPr lang="el-GR" altLang="en-US" dirty="0">
                <a:latin typeface="Arial" panose="020B0604020202020204" pitchFamily="34" charset="0"/>
              </a:rPr>
              <a:t>. Ενσώματα στοιχεία είναι τα οικόπεδα, τα κτίρια, οι πρώτες ύλες, τα έτοιμα προϊόντα κ.ά. Στα </a:t>
            </a:r>
            <a:r>
              <a:rPr lang="el-GR" altLang="en-US" dirty="0" err="1">
                <a:latin typeface="Arial" panose="020B0604020202020204" pitchFamily="34" charset="0"/>
              </a:rPr>
              <a:t>άϋλα</a:t>
            </a:r>
            <a:r>
              <a:rPr lang="el-GR" altLang="en-US" dirty="0">
                <a:latin typeface="Arial" panose="020B0604020202020204" pitchFamily="34" charset="0"/>
              </a:rPr>
              <a:t> στοιχεία περιλαμβάνονται οι πατέντες, τα διπλώματα ευρεσιτεχνίας, τα σήματα, η υπεραξία, οι δαπάνες ανάπτυξης </a:t>
            </a:r>
            <a:r>
              <a:rPr lang="el-GR" altLang="en-US" dirty="0" err="1">
                <a:latin typeface="Arial" panose="020B0604020202020204" pitchFamily="34" charset="0"/>
              </a:rPr>
              <a:t>κ.λπ</a:t>
            </a:r>
            <a:endParaRPr lang="el-GR" altLang="en-US" b="1" dirty="0">
              <a:latin typeface="Arial" panose="020B0604020202020204" pitchFamily="34" charset="0"/>
            </a:endParaRPr>
          </a:p>
          <a:p>
            <a:pPr eaLnBrk="1" hangingPunct="1"/>
            <a:endParaRPr lang="el-GR" altLang="en-US" dirty="0">
              <a:latin typeface="Arial" panose="020B0604020202020204" pitchFamily="34" charset="0"/>
            </a:endParaRPr>
          </a:p>
          <a:p>
            <a:pPr eaLnBrk="1" hangingPunct="1"/>
            <a:endParaRPr lang="en-US" altLang="en-US" dirty="0">
              <a:latin typeface="Arial" panose="020B0604020202020204" pitchFamily="34" charset="0"/>
            </a:endParaRPr>
          </a:p>
        </p:txBody>
      </p:sp>
      <p:sp>
        <p:nvSpPr>
          <p:cNvPr id="75780" name="Footer Placeholder 4">
            <a:extLst>
              <a:ext uri="{FF2B5EF4-FFF2-40B4-BE49-F238E27FC236}">
                <a16:creationId xmlns:a16="http://schemas.microsoft.com/office/drawing/2014/main" id="{F37CF1C7-3E54-4869-A009-AE7BA405FA2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75781" name="Slide Number Placeholder 5">
            <a:extLst>
              <a:ext uri="{FF2B5EF4-FFF2-40B4-BE49-F238E27FC236}">
                <a16:creationId xmlns:a16="http://schemas.microsoft.com/office/drawing/2014/main" id="{CE520CFC-5E32-4E07-BC38-7AE4DF09ACF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0EA215-71A4-45BD-BBF4-AA6DAD5495C7}" type="slidenum">
              <a:rPr lang="en-US" altLang="en-US" smtClean="0">
                <a:solidFill>
                  <a:schemeClr val="bg1"/>
                </a:solidFill>
              </a:rPr>
              <a:pPr/>
              <a:t>71</a:t>
            </a:fld>
            <a:endParaRPr lang="en-US" altLang="en-US">
              <a:solidFill>
                <a:schemeClr val="bg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168BF40F-FC08-4976-A157-9E0D0855BDC2}"/>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76803" name="Rectangle 3">
            <a:extLst>
              <a:ext uri="{FF2B5EF4-FFF2-40B4-BE49-F238E27FC236}">
                <a16:creationId xmlns:a16="http://schemas.microsoft.com/office/drawing/2014/main" id="{2772E12E-59EE-4A54-B296-A35B849F0A3F}"/>
              </a:ext>
            </a:extLst>
          </p:cNvPr>
          <p:cNvSpPr>
            <a:spLocks noGrp="1"/>
          </p:cNvSpPr>
          <p:nvPr>
            <p:ph type="body" idx="1"/>
          </p:nvPr>
        </p:nvSpPr>
        <p:spPr/>
        <p:txBody>
          <a:bodyPr/>
          <a:lstStyle/>
          <a:p>
            <a:pPr algn="ctr" eaLnBrk="1" hangingPunct="1">
              <a:buFont typeface="Wingdings 3" panose="05040102010807070707" pitchFamily="18" charset="2"/>
              <a:buNone/>
            </a:pPr>
            <a:r>
              <a:rPr lang="el-GR" altLang="en-US" b="1">
                <a:latin typeface="Arial" panose="020B0604020202020204" pitchFamily="34" charset="0"/>
              </a:rPr>
              <a:t>Μη ΚΥΚΛΟΦΟΡΟΥΝ ΕΝΕΡΓΗΤΙΚΟ</a:t>
            </a:r>
            <a:r>
              <a:rPr lang="en-GB" altLang="en-US" b="1">
                <a:latin typeface="Arial" panose="020B0604020202020204" pitchFamily="34" charset="0"/>
              </a:rPr>
              <a:t> (Long term Assets)</a:t>
            </a:r>
            <a:r>
              <a:rPr lang="en-US" altLang="en-US">
                <a:latin typeface="Arial" panose="020B0604020202020204" pitchFamily="34" charset="0"/>
              </a:rPr>
              <a:t> </a:t>
            </a:r>
          </a:p>
          <a:p>
            <a:pPr algn="ctr" eaLnBrk="1" hangingPunct="1">
              <a:buFont typeface="Wingdings 3" panose="05040102010807070707" pitchFamily="18" charset="2"/>
              <a:buNone/>
            </a:pPr>
            <a:endParaRPr lang="en-US" altLang="en-US">
              <a:latin typeface="Arial" panose="020B0604020202020204" pitchFamily="34" charset="0"/>
            </a:endParaRPr>
          </a:p>
          <a:p>
            <a:pPr algn="just" eaLnBrk="1" hangingPunct="1">
              <a:buFont typeface="Wingdings 3" panose="05040102010807070707" pitchFamily="18" charset="2"/>
              <a:buNone/>
            </a:pPr>
            <a:r>
              <a:rPr lang="en-US" altLang="en-US"/>
              <a:t>	</a:t>
            </a:r>
            <a:r>
              <a:rPr lang="el-GR" altLang="en-US"/>
              <a:t>Σε αυτό το μέρος του Ενεργητικού περιλαμβάνονται επίσης όλα εκείνα τα περιουσιακά στοιχεία, τα οποία προορίζονται να </a:t>
            </a:r>
            <a:r>
              <a:rPr lang="el-GR" altLang="en-US" b="1"/>
              <a:t>χρησιμοποιηθούν για μεγάλο χρονικό διάστημα </a:t>
            </a:r>
            <a:r>
              <a:rPr lang="el-GR" altLang="en-US"/>
              <a:t>από την επιχείρηση για την πραγμάτωση των σκοπών της </a:t>
            </a:r>
            <a:r>
              <a:rPr lang="en-US" altLang="en-US"/>
              <a:t>.</a:t>
            </a:r>
            <a:r>
              <a:rPr lang="el-GR" altLang="en-US"/>
              <a:t> Αυτά </a:t>
            </a:r>
            <a:r>
              <a:rPr lang="el-GR" altLang="en-US" b="1"/>
              <a:t>δεν πρόκειται να μετατραπούν σε μετρητά σε σύντομο χρονικό διάστημα</a:t>
            </a:r>
            <a:r>
              <a:rPr lang="el-GR" altLang="en-US"/>
              <a:t> και ο χρόνος χρησιμοποίησής τους είναι μεγαλύτερος της μιας χρήσης.</a:t>
            </a:r>
            <a:r>
              <a:rPr lang="en-US" altLang="en-US"/>
              <a:t> </a:t>
            </a:r>
            <a:endParaRPr lang="el-GR" altLang="en-US"/>
          </a:p>
          <a:p>
            <a:pPr eaLnBrk="1" hangingPunct="1"/>
            <a:endParaRPr lang="en-US" altLang="en-US"/>
          </a:p>
        </p:txBody>
      </p:sp>
      <p:sp>
        <p:nvSpPr>
          <p:cNvPr id="76804" name="Footer Placeholder 4">
            <a:extLst>
              <a:ext uri="{FF2B5EF4-FFF2-40B4-BE49-F238E27FC236}">
                <a16:creationId xmlns:a16="http://schemas.microsoft.com/office/drawing/2014/main" id="{84850AD7-25DE-40BC-B61D-1122B72040E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76805" name="Slide Number Placeholder 5">
            <a:extLst>
              <a:ext uri="{FF2B5EF4-FFF2-40B4-BE49-F238E27FC236}">
                <a16:creationId xmlns:a16="http://schemas.microsoft.com/office/drawing/2014/main" id="{2CE107F0-9BBF-401A-ACAF-BB60784F4C1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70EE71-5679-4611-A01D-40B7A75E7CA4}" type="slidenum">
              <a:rPr lang="en-US" altLang="en-US" smtClean="0">
                <a:solidFill>
                  <a:schemeClr val="bg1"/>
                </a:solidFill>
              </a:rPr>
              <a:pPr/>
              <a:t>72</a:t>
            </a:fld>
            <a:endParaRPr lang="en-US" altLang="en-US">
              <a:solidFill>
                <a:schemeClr val="bg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C9381A8-7C43-4C34-808F-23EF538C7CEB}"/>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77827" name="Rectangle 3">
            <a:extLst>
              <a:ext uri="{FF2B5EF4-FFF2-40B4-BE49-F238E27FC236}">
                <a16:creationId xmlns:a16="http://schemas.microsoft.com/office/drawing/2014/main" id="{D858024B-DFFF-4A8A-BE47-6D6E124F5902}"/>
              </a:ext>
            </a:extLst>
          </p:cNvPr>
          <p:cNvSpPr>
            <a:spLocks noGrp="1"/>
          </p:cNvSpPr>
          <p:nvPr>
            <p:ph type="body" idx="1"/>
          </p:nvPr>
        </p:nvSpPr>
        <p:spPr/>
        <p:txBody>
          <a:bodyPr/>
          <a:lstStyle/>
          <a:p>
            <a:pPr algn="just" eaLnBrk="1" hangingPunct="1">
              <a:buFont typeface="Wingdings 3" panose="05040102010807070707" pitchFamily="18" charset="2"/>
              <a:buNone/>
            </a:pPr>
            <a:r>
              <a:rPr lang="el-GR" altLang="en-US" dirty="0"/>
              <a:t>Το </a:t>
            </a:r>
            <a:r>
              <a:rPr lang="el-GR" altLang="en-US" b="1" dirty="0">
                <a:latin typeface="Arial" panose="020B0604020202020204" pitchFamily="34" charset="0"/>
              </a:rPr>
              <a:t>Μη Κυκλοφορούν</a:t>
            </a:r>
            <a:r>
              <a:rPr lang="el-GR" altLang="en-US" b="1" dirty="0"/>
              <a:t> Ενεργητικό</a:t>
            </a:r>
            <a:r>
              <a:rPr lang="el-GR" altLang="en-US" dirty="0"/>
              <a:t> χωρίζεται σε τρεις βασικές κατηγορίες, οι οποίες είναι οι εξής:</a:t>
            </a:r>
          </a:p>
          <a:p>
            <a:pPr algn="just" eaLnBrk="1" hangingPunct="1">
              <a:buFont typeface="Wingdings 3" panose="05040102010807070707" pitchFamily="18" charset="2"/>
              <a:buNone/>
            </a:pPr>
            <a:endParaRPr lang="el-GR" altLang="en-US" dirty="0"/>
          </a:p>
          <a:p>
            <a:pPr algn="just" eaLnBrk="1" hangingPunct="1">
              <a:buFont typeface="Wingdings 3" panose="05040102010807070707" pitchFamily="18" charset="2"/>
              <a:buAutoNum type="arabicPeriod"/>
            </a:pPr>
            <a:r>
              <a:rPr lang="el-GR" altLang="en-US" b="1" dirty="0"/>
              <a:t>Υλικά ή Ενσώματα</a:t>
            </a:r>
            <a:r>
              <a:rPr lang="el-GR" altLang="en-US" dirty="0"/>
              <a:t> περιουσιακά στοιχεία (</a:t>
            </a:r>
            <a:r>
              <a:rPr lang="el-GR" altLang="en-US" dirty="0" err="1"/>
              <a:t>tangible</a:t>
            </a:r>
            <a:r>
              <a:rPr lang="el-GR" altLang="en-US" dirty="0"/>
              <a:t> </a:t>
            </a:r>
            <a:r>
              <a:rPr lang="el-GR" altLang="en-US" dirty="0" err="1"/>
              <a:t>Assets</a:t>
            </a:r>
            <a:r>
              <a:rPr lang="el-GR" altLang="en-US" dirty="0"/>
              <a:t>)</a:t>
            </a:r>
          </a:p>
          <a:p>
            <a:pPr algn="just" eaLnBrk="1" hangingPunct="1">
              <a:buFont typeface="Wingdings 3" panose="05040102010807070707" pitchFamily="18" charset="2"/>
              <a:buAutoNum type="arabicPeriod"/>
            </a:pPr>
            <a:r>
              <a:rPr lang="el-GR" altLang="en-US" b="1" dirty="0" err="1"/>
              <a:t>Αϋλα</a:t>
            </a:r>
            <a:r>
              <a:rPr lang="el-GR" altLang="en-US" b="1" dirty="0"/>
              <a:t> ή Ασώματα</a:t>
            </a:r>
            <a:r>
              <a:rPr lang="el-GR" altLang="en-US" dirty="0"/>
              <a:t> περιουσιακά στοιχεία (</a:t>
            </a:r>
            <a:r>
              <a:rPr lang="el-GR" altLang="en-US" dirty="0" err="1"/>
              <a:t>intangible</a:t>
            </a:r>
            <a:r>
              <a:rPr lang="el-GR" altLang="en-US" dirty="0"/>
              <a:t> </a:t>
            </a:r>
            <a:r>
              <a:rPr lang="el-GR" altLang="en-US" dirty="0" err="1"/>
              <a:t>Assets</a:t>
            </a:r>
            <a:r>
              <a:rPr lang="el-GR" altLang="en-US" dirty="0"/>
              <a:t>).</a:t>
            </a:r>
          </a:p>
          <a:p>
            <a:pPr algn="just" eaLnBrk="1" hangingPunct="1">
              <a:buFont typeface="Wingdings 3" panose="05040102010807070707" pitchFamily="18" charset="2"/>
              <a:buAutoNum type="arabicPeriod"/>
            </a:pPr>
            <a:r>
              <a:rPr lang="el-GR" altLang="en-US" b="1" dirty="0">
                <a:latin typeface="Arial" panose="020B0604020202020204" pitchFamily="34" charset="0"/>
              </a:rPr>
              <a:t>Μη Κυκλοφορούντα </a:t>
            </a:r>
            <a:r>
              <a:rPr lang="el-GR" altLang="en-US" b="1" dirty="0"/>
              <a:t>χρηματοοικονομικά  </a:t>
            </a:r>
            <a:r>
              <a:rPr lang="el-GR" altLang="en-US" dirty="0"/>
              <a:t>στοιχεία και </a:t>
            </a:r>
            <a:r>
              <a:rPr lang="el-GR" altLang="en-US" b="1" dirty="0"/>
              <a:t>προκαταβολές</a:t>
            </a:r>
            <a:endParaRPr lang="en-US" altLang="en-US" b="1" dirty="0"/>
          </a:p>
        </p:txBody>
      </p:sp>
      <p:sp>
        <p:nvSpPr>
          <p:cNvPr id="77828" name="Footer Placeholder 4">
            <a:extLst>
              <a:ext uri="{FF2B5EF4-FFF2-40B4-BE49-F238E27FC236}">
                <a16:creationId xmlns:a16="http://schemas.microsoft.com/office/drawing/2014/main" id="{0BDE7D78-B6B4-409A-849A-0B0ED2B302B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77829" name="Slide Number Placeholder 5">
            <a:extLst>
              <a:ext uri="{FF2B5EF4-FFF2-40B4-BE49-F238E27FC236}">
                <a16:creationId xmlns:a16="http://schemas.microsoft.com/office/drawing/2014/main" id="{5F794B6F-DAFC-4A85-A873-A87F5C63071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4C2C1B-F4EE-4BCB-8FFF-F802CE5DCFE2}" type="slidenum">
              <a:rPr lang="en-US" altLang="en-US" smtClean="0">
                <a:solidFill>
                  <a:schemeClr val="bg1"/>
                </a:solidFill>
              </a:rPr>
              <a:pPr/>
              <a:t>73</a:t>
            </a:fld>
            <a:endParaRPr lang="en-US" altLang="en-US">
              <a:solidFill>
                <a:schemeClr val="bg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A859F3A-01BF-4F17-90FC-8DBFF93F86E9}"/>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78851" name="Rectangle 3">
            <a:extLst>
              <a:ext uri="{FF2B5EF4-FFF2-40B4-BE49-F238E27FC236}">
                <a16:creationId xmlns:a16="http://schemas.microsoft.com/office/drawing/2014/main" id="{D0688389-2607-42E9-8396-F5ADB88380BF}"/>
              </a:ext>
            </a:extLst>
          </p:cNvPr>
          <p:cNvSpPr>
            <a:spLocks noGrp="1"/>
          </p:cNvSpPr>
          <p:nvPr>
            <p:ph type="body" idx="1"/>
          </p:nvPr>
        </p:nvSpPr>
        <p:spPr/>
        <p:txBody>
          <a:bodyPr/>
          <a:lstStyle/>
          <a:p>
            <a:pPr eaLnBrk="1" hangingPunct="1"/>
            <a:endParaRPr lang="el-GR" altLang="en-US" dirty="0"/>
          </a:p>
          <a:p>
            <a:pPr algn="ctr" eaLnBrk="1" hangingPunct="1">
              <a:buFont typeface="Wingdings 3" panose="05040102010807070707" pitchFamily="18" charset="2"/>
              <a:buNone/>
            </a:pPr>
            <a:r>
              <a:rPr lang="el-GR" altLang="en-US" b="1" dirty="0"/>
              <a:t>1. Ενσώματα περιουσιακά στοιχεία</a:t>
            </a:r>
            <a:r>
              <a:rPr lang="el-GR" altLang="en-US" dirty="0"/>
              <a:t> </a:t>
            </a:r>
            <a:endParaRPr lang="el-GR" altLang="en-US" dirty="0">
              <a:latin typeface="Arial" panose="020B0604020202020204" pitchFamily="34" charset="0"/>
            </a:endParaRPr>
          </a:p>
          <a:p>
            <a:pPr algn="just" eaLnBrk="1" hangingPunct="1"/>
            <a:r>
              <a:rPr lang="el-GR" altLang="en-US" b="1" dirty="0"/>
              <a:t>Υλικά ή ενσώματα Περιουσιακά Στοιχεία</a:t>
            </a:r>
            <a:r>
              <a:rPr lang="el-GR" altLang="en-US" dirty="0"/>
              <a:t> είναι εκείνα που χρησιμοποιούνται για την εξυπηρέτηση της παραγωγικής λειτουργίας της επιχείρησης. Η ωφέλιμη διάρκεια της ζωής τους είναι μεγαλύτερη τουλάχιστον του ενός έτους.</a:t>
            </a:r>
            <a:r>
              <a:rPr lang="en-US" altLang="en-US" dirty="0"/>
              <a:t> </a:t>
            </a:r>
            <a:endParaRPr lang="el-GR" altLang="en-US" dirty="0"/>
          </a:p>
          <a:p>
            <a:pPr algn="just" eaLnBrk="1" hangingPunct="1"/>
            <a:r>
              <a:rPr lang="el-GR" altLang="en-US" dirty="0"/>
              <a:t>Τα Υλικά ή ενσώματα περιουσιακά στοιχεία συνήθως υπόκεινται σε απόσβεση.</a:t>
            </a:r>
            <a:endParaRPr lang="en-US" altLang="en-US" dirty="0"/>
          </a:p>
        </p:txBody>
      </p:sp>
      <p:sp>
        <p:nvSpPr>
          <p:cNvPr id="78852" name="Footer Placeholder 4">
            <a:extLst>
              <a:ext uri="{FF2B5EF4-FFF2-40B4-BE49-F238E27FC236}">
                <a16:creationId xmlns:a16="http://schemas.microsoft.com/office/drawing/2014/main" id="{F203E3F2-88F1-4FBF-91F7-89439565908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78853" name="Slide Number Placeholder 5">
            <a:extLst>
              <a:ext uri="{FF2B5EF4-FFF2-40B4-BE49-F238E27FC236}">
                <a16:creationId xmlns:a16="http://schemas.microsoft.com/office/drawing/2014/main" id="{E840ABDF-23F7-4D64-BBB5-1FAA2B61F3B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375DE0-0206-49F2-A722-612F131AA04E}" type="slidenum">
              <a:rPr lang="en-US" altLang="en-US" smtClean="0">
                <a:solidFill>
                  <a:schemeClr val="bg1"/>
                </a:solidFill>
              </a:rPr>
              <a:pPr/>
              <a:t>74</a:t>
            </a:fld>
            <a:endParaRPr lang="en-US" altLang="en-US">
              <a:solidFill>
                <a:schemeClr val="bg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0E1552A1-827B-47E8-A1B5-46E1BED42368}"/>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79875" name="Rectangle 3">
            <a:extLst>
              <a:ext uri="{FF2B5EF4-FFF2-40B4-BE49-F238E27FC236}">
                <a16:creationId xmlns:a16="http://schemas.microsoft.com/office/drawing/2014/main" id="{90B01367-3A06-4DEE-A993-7E6649B63566}"/>
              </a:ext>
            </a:extLst>
          </p:cNvPr>
          <p:cNvSpPr>
            <a:spLocks noGrp="1"/>
          </p:cNvSpPr>
          <p:nvPr>
            <p:ph type="body" idx="1"/>
          </p:nvPr>
        </p:nvSpPr>
        <p:spPr>
          <a:xfrm>
            <a:off x="863600" y="2706688"/>
            <a:ext cx="7596188" cy="3530600"/>
          </a:xfrm>
        </p:spPr>
        <p:txBody>
          <a:bodyPr/>
          <a:lstStyle/>
          <a:p>
            <a:pPr eaLnBrk="1" hangingPunct="1">
              <a:lnSpc>
                <a:spcPct val="90000"/>
              </a:lnSpc>
              <a:buFont typeface="Wingdings 3" panose="05040102010807070707" pitchFamily="18" charset="2"/>
              <a:buNone/>
            </a:pPr>
            <a:r>
              <a:rPr lang="el-GR" altLang="en-US" b="1"/>
              <a:t>Οι κατηγορίες των ενσωμάτων περιουσιακών στοιχείων είναι</a:t>
            </a:r>
            <a:r>
              <a:rPr lang="el-GR" altLang="en-US"/>
              <a:t>:</a:t>
            </a:r>
          </a:p>
          <a:p>
            <a:pPr eaLnBrk="1" hangingPunct="1">
              <a:lnSpc>
                <a:spcPct val="90000"/>
              </a:lnSpc>
            </a:pPr>
            <a:endParaRPr lang="el-GR" altLang="en-US" sz="1600" b="1"/>
          </a:p>
          <a:p>
            <a:pPr eaLnBrk="1" hangingPunct="1">
              <a:lnSpc>
                <a:spcPct val="90000"/>
              </a:lnSpc>
            </a:pPr>
            <a:r>
              <a:rPr lang="el-GR" altLang="en-US" sz="1600" b="1"/>
              <a:t>Ακίνητα</a:t>
            </a:r>
            <a:r>
              <a:rPr lang="el-GR" altLang="en-US" sz="1600"/>
              <a:t> </a:t>
            </a:r>
          </a:p>
          <a:p>
            <a:pPr eaLnBrk="1" hangingPunct="1">
              <a:lnSpc>
                <a:spcPct val="90000"/>
              </a:lnSpc>
            </a:pPr>
            <a:r>
              <a:rPr lang="el-GR" altLang="en-US" sz="1600" b="1"/>
              <a:t>Μηχανολογικός Εξοπλισμός</a:t>
            </a:r>
            <a:r>
              <a:rPr lang="el-GR" altLang="en-US" sz="1600"/>
              <a:t> </a:t>
            </a:r>
          </a:p>
          <a:p>
            <a:pPr eaLnBrk="1" hangingPunct="1">
              <a:lnSpc>
                <a:spcPct val="90000"/>
              </a:lnSpc>
            </a:pPr>
            <a:r>
              <a:rPr lang="el-GR" altLang="en-US" sz="1600" b="1"/>
              <a:t>Λοιπός εξοπλισμός</a:t>
            </a:r>
            <a:endParaRPr lang="el-GR" altLang="en-US" sz="1600"/>
          </a:p>
          <a:p>
            <a:pPr eaLnBrk="1" hangingPunct="1">
              <a:lnSpc>
                <a:spcPct val="90000"/>
              </a:lnSpc>
            </a:pPr>
            <a:r>
              <a:rPr lang="el-GR" altLang="en-US" sz="1600" b="1"/>
              <a:t>Επενδύσεις σε ακίνητα</a:t>
            </a:r>
            <a:endParaRPr lang="el-GR" altLang="en-US" sz="1600"/>
          </a:p>
          <a:p>
            <a:pPr eaLnBrk="1" hangingPunct="1">
              <a:lnSpc>
                <a:spcPct val="90000"/>
              </a:lnSpc>
            </a:pPr>
            <a:r>
              <a:rPr lang="el-GR" altLang="en-US" sz="1600" b="1"/>
              <a:t>Βιολογικά περιουσιακά στοιχεία</a:t>
            </a:r>
            <a:endParaRPr lang="el-GR" altLang="en-US" sz="1600"/>
          </a:p>
          <a:p>
            <a:pPr eaLnBrk="1" hangingPunct="1">
              <a:lnSpc>
                <a:spcPct val="90000"/>
              </a:lnSpc>
            </a:pPr>
            <a:r>
              <a:rPr lang="el-GR" altLang="en-US" sz="1600" b="1"/>
              <a:t>Λοιπά ενσώματα περιουσιακά στοιχεία </a:t>
            </a:r>
            <a:r>
              <a:rPr lang="el-GR" altLang="en-US" sz="1600"/>
              <a:t>.</a:t>
            </a:r>
            <a:endParaRPr lang="en-US" altLang="en-US" sz="1600"/>
          </a:p>
        </p:txBody>
      </p:sp>
      <p:sp>
        <p:nvSpPr>
          <p:cNvPr id="79876" name="Footer Placeholder 4">
            <a:extLst>
              <a:ext uri="{FF2B5EF4-FFF2-40B4-BE49-F238E27FC236}">
                <a16:creationId xmlns:a16="http://schemas.microsoft.com/office/drawing/2014/main" id="{0C25F03C-3C62-4192-824F-7251508F42C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79877" name="Slide Number Placeholder 5">
            <a:extLst>
              <a:ext uri="{FF2B5EF4-FFF2-40B4-BE49-F238E27FC236}">
                <a16:creationId xmlns:a16="http://schemas.microsoft.com/office/drawing/2014/main" id="{002BF39E-7461-4607-8FDD-8BD0F633BA2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731C0F-FC5C-4B6F-AEB7-6C5B78242094}" type="slidenum">
              <a:rPr lang="en-US" altLang="en-US" smtClean="0">
                <a:solidFill>
                  <a:schemeClr val="bg1"/>
                </a:solidFill>
              </a:rPr>
              <a:pPr/>
              <a:t>75</a:t>
            </a:fld>
            <a:endParaRPr lang="en-US" altLang="en-US">
              <a:solidFill>
                <a:schemeClr val="bg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2CD28241-57E9-4143-A099-0DEFD6303B2E}"/>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80899" name="Rectangle 3">
            <a:extLst>
              <a:ext uri="{FF2B5EF4-FFF2-40B4-BE49-F238E27FC236}">
                <a16:creationId xmlns:a16="http://schemas.microsoft.com/office/drawing/2014/main" id="{AC50DC8A-8BE3-482E-A753-F9E1E190DD8E}"/>
              </a:ext>
            </a:extLst>
          </p:cNvPr>
          <p:cNvSpPr>
            <a:spLocks noGrp="1"/>
          </p:cNvSpPr>
          <p:nvPr>
            <p:ph type="body" idx="1"/>
          </p:nvPr>
        </p:nvSpPr>
        <p:spPr>
          <a:xfrm>
            <a:off x="863600" y="2492375"/>
            <a:ext cx="7596188" cy="3530600"/>
          </a:xfrm>
        </p:spPr>
        <p:txBody>
          <a:bodyPr/>
          <a:lstStyle/>
          <a:p>
            <a:pPr marL="0" indent="0" eaLnBrk="1" hangingPunct="1">
              <a:buFont typeface="Wingdings 3" panose="05040102010807070707" pitchFamily="18" charset="2"/>
              <a:buNone/>
            </a:pPr>
            <a:r>
              <a:rPr lang="el-GR" altLang="en-US" b="1" dirty="0"/>
              <a:t>2. </a:t>
            </a:r>
            <a:r>
              <a:rPr lang="el-GR" altLang="en-US" b="1" dirty="0" err="1"/>
              <a:t>Άϋλα</a:t>
            </a:r>
            <a:r>
              <a:rPr lang="el-GR" altLang="en-US" b="1" dirty="0"/>
              <a:t> ή Ασώματα περιουσιακά Στοιχεία (</a:t>
            </a:r>
            <a:r>
              <a:rPr lang="el-GR" altLang="en-US" b="1" dirty="0" err="1"/>
              <a:t>intangible</a:t>
            </a:r>
            <a:r>
              <a:rPr lang="el-GR" altLang="en-US" b="1" dirty="0"/>
              <a:t> </a:t>
            </a:r>
            <a:r>
              <a:rPr lang="el-GR" altLang="en-US" b="1" dirty="0" err="1"/>
              <a:t>assets</a:t>
            </a:r>
            <a:r>
              <a:rPr lang="el-GR" altLang="en-US" b="1" dirty="0"/>
              <a:t>).</a:t>
            </a:r>
            <a:r>
              <a:rPr lang="el-GR" altLang="en-US" dirty="0"/>
              <a:t> </a:t>
            </a:r>
          </a:p>
          <a:p>
            <a:pPr marL="0" indent="0" algn="just" eaLnBrk="1" hangingPunct="1">
              <a:buFont typeface="Wingdings 3" panose="05040102010807070707" pitchFamily="18" charset="2"/>
              <a:buNone/>
            </a:pPr>
            <a:r>
              <a:rPr lang="el-GR" altLang="en-US" dirty="0"/>
              <a:t>Αυτά δεν έχουν φυσική υπόσταση, αλλά αποτιμώνται χρηματικά. Πολλές φορές η χρηματική τους αξία είναι μεγάλη και είναι δυνατόν να αποτελέσουν αντικείμενα συναλλαγής. Οι κατηγορίες των </a:t>
            </a:r>
            <a:r>
              <a:rPr lang="el-GR" altLang="en-US" dirty="0" err="1"/>
              <a:t>Αϋλων</a:t>
            </a:r>
            <a:r>
              <a:rPr lang="el-GR" altLang="en-US" dirty="0"/>
              <a:t> περιουσιακών στοιχείων σύμφωνα με τα ΕΛΠ είναι:</a:t>
            </a:r>
          </a:p>
          <a:p>
            <a:pPr marL="0" indent="0" algn="just" eaLnBrk="1" hangingPunct="1"/>
            <a:r>
              <a:rPr lang="el-GR" altLang="en-US" b="1" dirty="0"/>
              <a:t>Ασώματες ακινητοποιήσεις</a:t>
            </a:r>
            <a:r>
              <a:rPr lang="el-GR" altLang="en-US" dirty="0"/>
              <a:t> (</a:t>
            </a:r>
            <a:r>
              <a:rPr lang="el-GR" altLang="en-US" b="1" dirty="0"/>
              <a:t>υπεραξία επιχείρησης</a:t>
            </a:r>
            <a:r>
              <a:rPr lang="el-GR" altLang="en-US" dirty="0"/>
              <a:t>, δικαιώματα βιομηχανικής ιδιοκτησίας, πατέντες-σήματα, δικαιώματα εκμετάλλευσης ορυχείων-μεταλλείων-λατομείων, </a:t>
            </a:r>
            <a:r>
              <a:rPr lang="el-GR" altLang="en-US" b="1" dirty="0"/>
              <a:t>λοιπά άυλα</a:t>
            </a:r>
            <a:r>
              <a:rPr lang="el-GR" altLang="en-US" dirty="0"/>
              <a:t>)</a:t>
            </a:r>
          </a:p>
          <a:p>
            <a:pPr marL="0" indent="0" algn="just" eaLnBrk="1" hangingPunct="1"/>
            <a:r>
              <a:rPr lang="el-GR" altLang="en-US" b="1" dirty="0"/>
              <a:t>Έξοδα πολυετούς απόσβεσης</a:t>
            </a:r>
            <a:r>
              <a:rPr lang="el-GR" altLang="en-US" dirty="0"/>
              <a:t> (έξοδα ίδρυσης και πρώτης εγκατάστασης, </a:t>
            </a:r>
            <a:r>
              <a:rPr lang="el-GR" altLang="en-US" b="1" dirty="0"/>
              <a:t>δαπάνες ανάπτυξης</a:t>
            </a:r>
            <a:r>
              <a:rPr lang="el-GR" altLang="en-US" dirty="0"/>
              <a:t>, έξοδα ανάπτυξης και ερευνών  κ.λπ.</a:t>
            </a:r>
            <a:endParaRPr lang="en-US" altLang="en-US" dirty="0"/>
          </a:p>
        </p:txBody>
      </p:sp>
      <p:sp>
        <p:nvSpPr>
          <p:cNvPr id="80900" name="Footer Placeholder 4">
            <a:extLst>
              <a:ext uri="{FF2B5EF4-FFF2-40B4-BE49-F238E27FC236}">
                <a16:creationId xmlns:a16="http://schemas.microsoft.com/office/drawing/2014/main" id="{C02D31DB-2E0A-44C0-8542-C34BCC072EE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80901" name="Slide Number Placeholder 5">
            <a:extLst>
              <a:ext uri="{FF2B5EF4-FFF2-40B4-BE49-F238E27FC236}">
                <a16:creationId xmlns:a16="http://schemas.microsoft.com/office/drawing/2014/main" id="{19F9EF71-73B2-4389-AE2B-C1127F4F9D6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6DF27F-C119-4AD2-AD3A-A65FFD1A39A1}" type="slidenum">
              <a:rPr lang="en-US" altLang="en-US" smtClean="0">
                <a:solidFill>
                  <a:schemeClr val="bg1"/>
                </a:solidFill>
              </a:rPr>
              <a:pPr/>
              <a:t>76</a:t>
            </a:fld>
            <a:endParaRPr lang="en-US" altLang="en-US">
              <a:solidFill>
                <a:schemeClr val="bg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D8989895-215B-47EC-8D74-C96F78AE906B}"/>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81923" name="Rectangle 3">
            <a:extLst>
              <a:ext uri="{FF2B5EF4-FFF2-40B4-BE49-F238E27FC236}">
                <a16:creationId xmlns:a16="http://schemas.microsoft.com/office/drawing/2014/main" id="{6094EC92-4763-46C9-BCCF-494403169D3B}"/>
              </a:ext>
            </a:extLst>
          </p:cNvPr>
          <p:cNvSpPr>
            <a:spLocks noGrp="1"/>
          </p:cNvSpPr>
          <p:nvPr>
            <p:ph type="body" idx="1"/>
          </p:nvPr>
        </p:nvSpPr>
        <p:spPr/>
        <p:txBody>
          <a:bodyPr/>
          <a:lstStyle/>
          <a:p>
            <a:pPr marL="0" indent="0" eaLnBrk="1" hangingPunct="1">
              <a:lnSpc>
                <a:spcPct val="80000"/>
              </a:lnSpc>
              <a:buFont typeface="Wingdings 3" panose="05040102010807070707" pitchFamily="18" charset="2"/>
              <a:buNone/>
            </a:pPr>
            <a:r>
              <a:rPr lang="el-GR" altLang="en-US" sz="1600" b="1" dirty="0"/>
              <a:t>3. </a:t>
            </a:r>
            <a:r>
              <a:rPr lang="el-GR" altLang="en-US" sz="1600" b="1" dirty="0">
                <a:latin typeface="Arial" panose="020B0604020202020204" pitchFamily="34" charset="0"/>
              </a:rPr>
              <a:t>Μη Κυκλοφορούντα </a:t>
            </a:r>
            <a:r>
              <a:rPr lang="el-GR" altLang="en-US" sz="1600" b="1" dirty="0"/>
              <a:t>χρηματοοικονομικά  στοιχεία και προκαταβολές</a:t>
            </a:r>
          </a:p>
          <a:p>
            <a:pPr marL="0" indent="0" eaLnBrk="1" hangingPunct="1">
              <a:lnSpc>
                <a:spcPct val="80000"/>
              </a:lnSpc>
              <a:buFont typeface="Wingdings 3" panose="05040102010807070707" pitchFamily="18" charset="2"/>
              <a:buNone/>
            </a:pPr>
            <a:endParaRPr lang="en-US" altLang="en-US" sz="1600" b="1" dirty="0"/>
          </a:p>
          <a:p>
            <a:pPr marL="0" indent="0" algn="just" eaLnBrk="1" hangingPunct="1">
              <a:lnSpc>
                <a:spcPct val="80000"/>
              </a:lnSpc>
            </a:pPr>
            <a:r>
              <a:rPr lang="el-GR" altLang="en-US" sz="1600" b="1" dirty="0"/>
              <a:t>Μακροχρόνιες επενδύσεις</a:t>
            </a:r>
            <a:r>
              <a:rPr lang="el-GR" altLang="en-US" sz="1600" dirty="0"/>
              <a:t>. Αυτές συνήθως αφορούν την αγορά μετοχών και ομολογιών άλλων εταιριών. Οι επενδύσεις αυτές αποβλέπουν στην δημιουργία και διατήρηση επιχειρησιακών σχέσεων ή και την άσκηση ελέγχου σε άλλες εταιρίες με σκοπό την εξασφάλιση διαφόρων ωφελειών, όπως την εξασφάλιση πρώτων υλών, εξειδικευμένου προσωπικού κ.λπ. Οι τίτλοι των χρησιμοποιούμενων λογαριασμών είναι: Συμμετοχές σε συνδεδεμένες επιχειρήσεις και σε λοιπές επιχειρήσεις.</a:t>
            </a:r>
          </a:p>
          <a:p>
            <a:pPr marL="0" indent="0" algn="just" eaLnBrk="1" hangingPunct="1">
              <a:lnSpc>
                <a:spcPct val="80000"/>
              </a:lnSpc>
            </a:pPr>
            <a:r>
              <a:rPr lang="el-GR" altLang="en-US" sz="1600" b="1" dirty="0"/>
              <a:t>Μακροπρόθεσμες Απαιτήσεις</a:t>
            </a:r>
            <a:r>
              <a:rPr lang="el-GR" altLang="en-US" sz="1600" dirty="0"/>
              <a:t> είναι οι απαιτήσεις της επιχείρησης, των οποίων η λήξη είναι στην επόμενη διαχειριστική χρήση. Οι τίτλοι των χρησιμοποιούμενων λογαριασμών είναι: Μακροπρόθεσμες απαιτήσεις κατά συνδεδεμένων επιχειρήσεων σε Ευρώ ή Ξένο Νόμισμα, Γραμμάτια εισπρακτέα μακροπρόθεσμα σε Ευρώ η Ξ.Ν. Μακροπρόθεσμές απαιτήσεις κατά εταίρων κ.λπ.</a:t>
            </a:r>
            <a:endParaRPr lang="en-US" altLang="en-US" sz="1600" dirty="0"/>
          </a:p>
        </p:txBody>
      </p:sp>
      <p:sp>
        <p:nvSpPr>
          <p:cNvPr id="81924" name="Footer Placeholder 4">
            <a:extLst>
              <a:ext uri="{FF2B5EF4-FFF2-40B4-BE49-F238E27FC236}">
                <a16:creationId xmlns:a16="http://schemas.microsoft.com/office/drawing/2014/main" id="{39CA8487-147C-4F4C-BADB-08DBAA0D62B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81925" name="Slide Number Placeholder 5">
            <a:extLst>
              <a:ext uri="{FF2B5EF4-FFF2-40B4-BE49-F238E27FC236}">
                <a16:creationId xmlns:a16="http://schemas.microsoft.com/office/drawing/2014/main" id="{1B3B826D-8778-42E4-8F48-EC2E151A2A5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6C8B90-BFF1-46FD-B601-CC19A15D5720}" type="slidenum">
              <a:rPr lang="en-US" altLang="en-US" smtClean="0">
                <a:solidFill>
                  <a:schemeClr val="bg1"/>
                </a:solidFill>
              </a:rPr>
              <a:pPr/>
              <a:t>77</a:t>
            </a:fld>
            <a:endParaRPr lang="en-US" altLang="en-US">
              <a:solidFill>
                <a:schemeClr val="bg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11F05AFA-DFAA-4FF3-AB5D-7A4834B070A1}"/>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59395" name="Rectangle 3">
            <a:extLst>
              <a:ext uri="{FF2B5EF4-FFF2-40B4-BE49-F238E27FC236}">
                <a16:creationId xmlns:a16="http://schemas.microsoft.com/office/drawing/2014/main" id="{C86AAFD0-169A-4A48-AE86-F2D46F200C56}"/>
              </a:ext>
            </a:extLst>
          </p:cNvPr>
          <p:cNvSpPr>
            <a:spLocks noGrp="1"/>
          </p:cNvSpPr>
          <p:nvPr>
            <p:ph type="body" idx="1"/>
          </p:nvPr>
        </p:nvSpPr>
        <p:spPr/>
        <p:txBody>
          <a:bodyPr/>
          <a:lstStyle/>
          <a:p>
            <a:pPr marL="0" indent="0" algn="ctr" eaLnBrk="1" hangingPunct="1">
              <a:buFont typeface="Wingdings 3" panose="05040102010807070707" pitchFamily="18" charset="2"/>
              <a:buNone/>
              <a:defRPr/>
            </a:pPr>
            <a:r>
              <a:rPr lang="el-GR" altLang="en-US" b="1" dirty="0"/>
              <a:t>Τα </a:t>
            </a:r>
            <a:r>
              <a:rPr lang="el-GR" altLang="en-US" b="1" dirty="0">
                <a:latin typeface="Arial" panose="020B0604020202020204" pitchFamily="34" charset="0"/>
              </a:rPr>
              <a:t>Μη Κυκλοφορούντα </a:t>
            </a:r>
            <a:r>
              <a:rPr lang="el-GR" altLang="en-US" b="1" dirty="0"/>
              <a:t>χρηματοοικονομικά  </a:t>
            </a:r>
            <a:r>
              <a:rPr lang="el-GR" altLang="en-US" dirty="0"/>
              <a:t>στοιχεία και </a:t>
            </a:r>
            <a:r>
              <a:rPr lang="el-GR" altLang="en-US" b="1" dirty="0"/>
              <a:t>προκαταβολές </a:t>
            </a:r>
            <a:r>
              <a:rPr lang="el-GR" altLang="en-US" dirty="0"/>
              <a:t>περιλαμβάνουν</a:t>
            </a:r>
          </a:p>
          <a:p>
            <a:pPr eaLnBrk="1" hangingPunct="1">
              <a:defRPr/>
            </a:pPr>
            <a:r>
              <a:rPr lang="el-GR" altLang="en-US" dirty="0"/>
              <a:t>Προκαταβολές και μη κυκλοφορούντα στοιχεία υπό κατασκευή</a:t>
            </a:r>
          </a:p>
          <a:p>
            <a:pPr eaLnBrk="1" hangingPunct="1">
              <a:defRPr/>
            </a:pPr>
            <a:r>
              <a:rPr lang="el-GR" altLang="en-US" dirty="0"/>
              <a:t>Χρηματοοικονομικά περιουσιακά στοιχεία</a:t>
            </a:r>
          </a:p>
          <a:p>
            <a:pPr eaLnBrk="1" hangingPunct="1">
              <a:defRPr/>
            </a:pPr>
            <a:r>
              <a:rPr lang="el-GR" altLang="en-US" dirty="0"/>
              <a:t>Δάνεια και απαιτήσεις</a:t>
            </a:r>
          </a:p>
          <a:p>
            <a:pPr eaLnBrk="1" hangingPunct="1">
              <a:defRPr/>
            </a:pPr>
            <a:r>
              <a:rPr lang="el-GR" altLang="en-US" dirty="0"/>
              <a:t>Χρεωστικοί τίτλοι</a:t>
            </a:r>
          </a:p>
          <a:p>
            <a:pPr eaLnBrk="1" hangingPunct="1">
              <a:defRPr/>
            </a:pPr>
            <a:r>
              <a:rPr lang="el-GR" altLang="en-US" dirty="0"/>
              <a:t>Συμμετοχές σε επιχειρήσεις</a:t>
            </a:r>
          </a:p>
          <a:p>
            <a:pPr eaLnBrk="1" hangingPunct="1">
              <a:defRPr/>
            </a:pPr>
            <a:r>
              <a:rPr lang="el-GR" altLang="en-US" dirty="0"/>
              <a:t>Λοιποί συμμετοχικοί τίτλοι</a:t>
            </a:r>
            <a:endParaRPr lang="en-US" altLang="en-US" dirty="0"/>
          </a:p>
        </p:txBody>
      </p:sp>
      <p:sp>
        <p:nvSpPr>
          <p:cNvPr id="82948" name="Footer Placeholder 4">
            <a:extLst>
              <a:ext uri="{FF2B5EF4-FFF2-40B4-BE49-F238E27FC236}">
                <a16:creationId xmlns:a16="http://schemas.microsoft.com/office/drawing/2014/main" id="{40DF9D1D-E807-420D-A2C8-C026FF79676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82949" name="Slide Number Placeholder 5">
            <a:extLst>
              <a:ext uri="{FF2B5EF4-FFF2-40B4-BE49-F238E27FC236}">
                <a16:creationId xmlns:a16="http://schemas.microsoft.com/office/drawing/2014/main" id="{AEA753F5-988D-4585-B8A3-B4D5833631F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1870035-1776-4EEB-9677-F8BCF8EC7EA1}" type="slidenum">
              <a:rPr lang="en-US" altLang="en-US" smtClean="0">
                <a:solidFill>
                  <a:schemeClr val="bg1"/>
                </a:solidFill>
              </a:rPr>
              <a:pPr/>
              <a:t>78</a:t>
            </a:fld>
            <a:endParaRPr lang="en-US" altLang="en-US">
              <a:solidFill>
                <a:schemeClr val="bg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F6DBF171-67DF-477D-B4F3-C38CC7D5C25C}"/>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83971" name="Rectangle 3">
            <a:extLst>
              <a:ext uri="{FF2B5EF4-FFF2-40B4-BE49-F238E27FC236}">
                <a16:creationId xmlns:a16="http://schemas.microsoft.com/office/drawing/2014/main" id="{71D2B699-3540-45FB-B593-97FB0E441164}"/>
              </a:ext>
            </a:extLst>
          </p:cNvPr>
          <p:cNvSpPr>
            <a:spLocks noGrp="1"/>
          </p:cNvSpPr>
          <p:nvPr>
            <p:ph type="body" idx="1"/>
          </p:nvPr>
        </p:nvSpPr>
        <p:spPr>
          <a:xfrm>
            <a:off x="863600" y="2489199"/>
            <a:ext cx="7596188" cy="3876675"/>
          </a:xfrm>
        </p:spPr>
        <p:txBody>
          <a:bodyPr/>
          <a:lstStyle/>
          <a:p>
            <a:pPr algn="ctr" eaLnBrk="1" hangingPunct="1">
              <a:lnSpc>
                <a:spcPct val="80000"/>
              </a:lnSpc>
              <a:buFont typeface="Wingdings 3" panose="05040102010807070707" pitchFamily="18" charset="2"/>
              <a:buNone/>
            </a:pPr>
            <a:r>
              <a:rPr lang="el-GR" altLang="en-US" sz="1600" b="1" dirty="0">
                <a:latin typeface="Arial" panose="020B0604020202020204" pitchFamily="34" charset="0"/>
              </a:rPr>
              <a:t>ΚΥΚΛΟΦΟΡΟΥΝ ΕΝΕΡΓΗΤΙΚΟ</a:t>
            </a:r>
          </a:p>
          <a:p>
            <a:pPr algn="ctr" eaLnBrk="1" hangingPunct="1">
              <a:lnSpc>
                <a:spcPct val="80000"/>
              </a:lnSpc>
              <a:buFont typeface="Wingdings 3" panose="05040102010807070707" pitchFamily="18" charset="2"/>
              <a:buNone/>
            </a:pPr>
            <a:endParaRPr lang="el-GR" altLang="en-US" sz="1600" b="1" dirty="0">
              <a:latin typeface="Arial" panose="020B0604020202020204" pitchFamily="34" charset="0"/>
            </a:endParaRPr>
          </a:p>
          <a:p>
            <a:pPr algn="just" eaLnBrk="1" hangingPunct="1">
              <a:lnSpc>
                <a:spcPct val="80000"/>
              </a:lnSpc>
            </a:pPr>
            <a:r>
              <a:rPr lang="el-GR" altLang="en-US" dirty="0"/>
              <a:t>Στο </a:t>
            </a:r>
            <a:r>
              <a:rPr lang="el-GR" altLang="en-US" b="1" dirty="0"/>
              <a:t>Κυκλοφορούν Ενεργητικό</a:t>
            </a:r>
            <a:r>
              <a:rPr lang="el-GR" altLang="en-US" dirty="0"/>
              <a:t> περιλαμβάνονται τα περιουσιακά στοιχεία που θα ρευστοποιηθούν κατά την τρέχουσα διαχειριστική χρήση ή είναι ήδη ρευστοποιημένα.</a:t>
            </a:r>
          </a:p>
          <a:p>
            <a:pPr algn="just" eaLnBrk="1" hangingPunct="1">
              <a:lnSpc>
                <a:spcPct val="80000"/>
              </a:lnSpc>
            </a:pPr>
            <a:r>
              <a:rPr lang="el-GR" altLang="en-US" dirty="0"/>
              <a:t>Τα </a:t>
            </a:r>
            <a:r>
              <a:rPr lang="el-GR" altLang="en-US" b="1" dirty="0"/>
              <a:t>Κυκλοφορούντα περιουσιακά στοιχεία</a:t>
            </a:r>
            <a:r>
              <a:rPr lang="el-GR" altLang="en-US" dirty="0"/>
              <a:t> (όσα δεν είναι ρευστά) μεταπωλούνται και αλλάζουν μορφή μία ή και περισσότερες φορές στη διάρκεια της χρήσης. Το ίδιο δεν μπορεί να συμβεί με τα Πάγια περιουσιακά στοιχεία που διατηρούν για μεγάλο χρονικό διάστημα σταθερή τη μορφή τους. Τα  στοιχεία του Ενεργητικού που ανήκουν στα κυκλοφορούντα καταχωρούνται στον Ισολογισμό με τη σειρά της ρευστοποίησης τους. Πρώτα εγγράφονται αυτά που απαιτούν περισσότερο χρόνο για να ρευστοποιηθούν και τελευταία αυτά που ήδη είναι ρευστά.</a:t>
            </a:r>
            <a:endParaRPr lang="en-US" altLang="en-US" dirty="0"/>
          </a:p>
        </p:txBody>
      </p:sp>
      <p:sp>
        <p:nvSpPr>
          <p:cNvPr id="83972" name="Footer Placeholder 4">
            <a:extLst>
              <a:ext uri="{FF2B5EF4-FFF2-40B4-BE49-F238E27FC236}">
                <a16:creationId xmlns:a16="http://schemas.microsoft.com/office/drawing/2014/main" id="{79DA1500-4457-4B6A-97CC-52F5AD76906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83973" name="Slide Number Placeholder 5">
            <a:extLst>
              <a:ext uri="{FF2B5EF4-FFF2-40B4-BE49-F238E27FC236}">
                <a16:creationId xmlns:a16="http://schemas.microsoft.com/office/drawing/2014/main" id="{85D44B4A-3D96-462C-A23E-1CB5C72399B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3C5EC3-A956-499C-B5A9-54B89EC1C046}" type="slidenum">
              <a:rPr lang="en-US" altLang="en-US" smtClean="0">
                <a:solidFill>
                  <a:schemeClr val="bg1"/>
                </a:solidFill>
              </a:rPr>
              <a:pPr/>
              <a:t>79</a:t>
            </a:fld>
            <a:endParaRPr lang="en-US" altLang="en-US">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4B05-B41F-47CC-B937-1B44DDC650E4}"/>
              </a:ext>
            </a:extLst>
          </p:cNvPr>
          <p:cNvSpPr>
            <a:spLocks noGrp="1"/>
          </p:cNvSpPr>
          <p:nvPr>
            <p:ph type="title"/>
          </p:nvPr>
        </p:nvSpPr>
        <p:spPr>
          <a:xfrm>
            <a:off x="865970" y="838200"/>
            <a:ext cx="7306430" cy="798763"/>
          </a:xfrm>
        </p:spPr>
        <p:txBody>
          <a:bodyPr/>
          <a:lstStyle/>
          <a:p>
            <a:pPr algn="ctr"/>
            <a:r>
              <a:rPr lang="el-GR" b="1" dirty="0"/>
              <a:t>Δομή μιας Ερευνητικής Εργασίας-Έρευνας</a:t>
            </a:r>
            <a:br>
              <a:rPr lang="el-GR" dirty="0"/>
            </a:br>
            <a:endParaRPr lang="el-GR" dirty="0"/>
          </a:p>
        </p:txBody>
      </p:sp>
      <p:sp>
        <p:nvSpPr>
          <p:cNvPr id="3" name="Content Placeholder 2">
            <a:extLst>
              <a:ext uri="{FF2B5EF4-FFF2-40B4-BE49-F238E27FC236}">
                <a16:creationId xmlns:a16="http://schemas.microsoft.com/office/drawing/2014/main" id="{71876214-CBD6-4A7C-99A5-CC38E9413053}"/>
              </a:ext>
            </a:extLst>
          </p:cNvPr>
          <p:cNvSpPr>
            <a:spLocks noGrp="1"/>
          </p:cNvSpPr>
          <p:nvPr>
            <p:ph idx="1"/>
          </p:nvPr>
        </p:nvSpPr>
        <p:spPr>
          <a:xfrm>
            <a:off x="863600" y="2060848"/>
            <a:ext cx="7596188" cy="3958952"/>
          </a:xfrm>
        </p:spPr>
        <p:txBody>
          <a:bodyPr/>
          <a:lstStyle/>
          <a:p>
            <a:pPr marL="0" lvl="0" indent="0">
              <a:buNone/>
            </a:pPr>
            <a:r>
              <a:rPr lang="el-GR" b="1" u="sng" dirty="0"/>
              <a:t>1. Εισαγωγή</a:t>
            </a:r>
            <a:endParaRPr lang="el-GR" u="sng" dirty="0"/>
          </a:p>
          <a:p>
            <a:r>
              <a:rPr lang="el-GR" dirty="0"/>
              <a:t>Υπόβαθρο</a:t>
            </a:r>
          </a:p>
          <a:p>
            <a:r>
              <a:rPr lang="el-GR" dirty="0"/>
              <a:t>Σπουδαιότητα έρευνας</a:t>
            </a:r>
          </a:p>
          <a:p>
            <a:r>
              <a:rPr lang="el-GR" dirty="0"/>
              <a:t>Σε ποιους θα είναι χρήσιμη</a:t>
            </a:r>
          </a:p>
          <a:p>
            <a:r>
              <a:rPr lang="el-GR" dirty="0"/>
              <a:t>Σκοπός</a:t>
            </a:r>
          </a:p>
          <a:p>
            <a:r>
              <a:rPr lang="el-GR" dirty="0"/>
              <a:t>Στόχοι</a:t>
            </a:r>
          </a:p>
          <a:p>
            <a:r>
              <a:rPr lang="el-GR" dirty="0"/>
              <a:t>Ερευνητικά ερωτήματα</a:t>
            </a:r>
          </a:p>
          <a:p>
            <a:pPr marL="0" lvl="0" indent="0">
              <a:buNone/>
            </a:pPr>
            <a:r>
              <a:rPr lang="el-GR" b="1" u="sng" dirty="0"/>
              <a:t>2. Ανασκόπηση Βιβλιογραφίας</a:t>
            </a:r>
            <a:endParaRPr lang="el-GR" u="sng" dirty="0"/>
          </a:p>
          <a:p>
            <a:r>
              <a:rPr lang="el-GR" dirty="0"/>
              <a:t>Τι έχει γίνει πάνω σε αυτό το θέμα διεθνώς</a:t>
            </a:r>
          </a:p>
          <a:p>
            <a:r>
              <a:rPr lang="el-GR" dirty="0"/>
              <a:t>Τι έχει γίνει στην Ελλάδα (π.χ. για φορολόγηση λιμενικού προϊόντος)</a:t>
            </a:r>
          </a:p>
        </p:txBody>
      </p:sp>
      <p:sp>
        <p:nvSpPr>
          <p:cNvPr id="4" name="Footer Placeholder 3">
            <a:extLst>
              <a:ext uri="{FF2B5EF4-FFF2-40B4-BE49-F238E27FC236}">
                <a16:creationId xmlns:a16="http://schemas.microsoft.com/office/drawing/2014/main" id="{BFE389CF-89B2-4046-BC61-261B8033EBFB}"/>
              </a:ext>
            </a:extLst>
          </p:cNvPr>
          <p:cNvSpPr>
            <a:spLocks noGrp="1"/>
          </p:cNvSpPr>
          <p:nvPr>
            <p:ph type="ftr" sz="quarter" idx="11"/>
          </p:nvPr>
        </p:nvSpPr>
        <p:spPr/>
        <p:txBody>
          <a:bodyPr/>
          <a:lstStyle/>
          <a:p>
            <a:pPr>
              <a:defRPr/>
            </a:pPr>
            <a:r>
              <a:rPr lang="el-GR" altLang="en-US" dirty="0"/>
              <a:t>Ενότητα </a:t>
            </a:r>
            <a:r>
              <a:rPr lang="en-US" altLang="en-US" dirty="0"/>
              <a:t>1</a:t>
            </a:r>
          </a:p>
        </p:txBody>
      </p:sp>
      <p:sp>
        <p:nvSpPr>
          <p:cNvPr id="5" name="Slide Number Placeholder 4">
            <a:extLst>
              <a:ext uri="{FF2B5EF4-FFF2-40B4-BE49-F238E27FC236}">
                <a16:creationId xmlns:a16="http://schemas.microsoft.com/office/drawing/2014/main" id="{9458695D-BB68-4ED2-8CE2-89073DA0ECDE}"/>
              </a:ext>
            </a:extLst>
          </p:cNvPr>
          <p:cNvSpPr>
            <a:spLocks noGrp="1"/>
          </p:cNvSpPr>
          <p:nvPr>
            <p:ph type="sldNum" sz="quarter" idx="12"/>
          </p:nvPr>
        </p:nvSpPr>
        <p:spPr/>
        <p:txBody>
          <a:bodyPr/>
          <a:lstStyle/>
          <a:p>
            <a:pPr>
              <a:defRPr/>
            </a:pPr>
            <a:fld id="{415E7A7F-8B21-4382-99E5-123984F96670}" type="slidenum">
              <a:rPr lang="en-US" altLang="en-US" smtClean="0"/>
              <a:pPr>
                <a:defRPr/>
              </a:pPr>
              <a:t>8</a:t>
            </a:fld>
            <a:endParaRPr lang="en-US" altLang="en-US"/>
          </a:p>
        </p:txBody>
      </p:sp>
    </p:spTree>
    <p:extLst>
      <p:ext uri="{BB962C8B-B14F-4D97-AF65-F5344CB8AC3E}">
        <p14:creationId xmlns:p14="http://schemas.microsoft.com/office/powerpoint/2010/main" val="8182784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5D088D91-4BDB-4D9D-887E-A492518358FB}"/>
              </a:ext>
            </a:extLst>
          </p:cNvPr>
          <p:cNvSpPr>
            <a:spLocks noGrp="1"/>
          </p:cNvSpPr>
          <p:nvPr>
            <p:ph type="title"/>
          </p:nvPr>
        </p:nvSpPr>
        <p:spPr>
          <a:xfrm>
            <a:off x="860425" y="1008063"/>
            <a:ext cx="7593013" cy="709612"/>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84995" name="Rectangle 3">
            <a:extLst>
              <a:ext uri="{FF2B5EF4-FFF2-40B4-BE49-F238E27FC236}">
                <a16:creationId xmlns:a16="http://schemas.microsoft.com/office/drawing/2014/main" id="{4F840389-6A46-456E-AF7B-EAACE3B66F63}"/>
              </a:ext>
            </a:extLst>
          </p:cNvPr>
          <p:cNvSpPr>
            <a:spLocks noGrp="1"/>
          </p:cNvSpPr>
          <p:nvPr>
            <p:ph type="body" idx="1"/>
          </p:nvPr>
        </p:nvSpPr>
        <p:spPr/>
        <p:txBody>
          <a:bodyPr/>
          <a:lstStyle/>
          <a:p>
            <a:pPr algn="ctr" eaLnBrk="1" hangingPunct="1">
              <a:buFont typeface="Wingdings 3" panose="05040102010807070707" pitchFamily="18" charset="2"/>
              <a:buNone/>
            </a:pPr>
            <a:r>
              <a:rPr lang="el-GR" altLang="en-US" b="1"/>
              <a:t>Κατηγορίες Κυκλοφορούντος Ενεργητικού</a:t>
            </a:r>
            <a:r>
              <a:rPr lang="el-GR" altLang="en-US"/>
              <a:t> </a:t>
            </a:r>
          </a:p>
          <a:p>
            <a:pPr eaLnBrk="1" hangingPunct="1">
              <a:buFont typeface="Wingdings 3" panose="05040102010807070707" pitchFamily="18" charset="2"/>
              <a:buNone/>
            </a:pPr>
            <a:r>
              <a:rPr lang="el-GR" altLang="en-US"/>
              <a:t>Οι δύο κατηγορίες του </a:t>
            </a:r>
            <a:r>
              <a:rPr lang="el-GR" altLang="en-US" b="1"/>
              <a:t>Κυκλοφορούντος Ενεργητικού</a:t>
            </a:r>
            <a:r>
              <a:rPr lang="el-GR" altLang="en-US"/>
              <a:t> σύμφωνα με τα Ε.Λ.Π. είναι:</a:t>
            </a:r>
          </a:p>
          <a:p>
            <a:pPr eaLnBrk="1" hangingPunct="1">
              <a:buFont typeface="Wingdings 3" panose="05040102010807070707" pitchFamily="18" charset="2"/>
              <a:buNone/>
            </a:pPr>
            <a:endParaRPr lang="el-GR" altLang="en-US"/>
          </a:p>
          <a:p>
            <a:pPr eaLnBrk="1" hangingPunct="1"/>
            <a:r>
              <a:rPr lang="el-GR" altLang="en-US" b="1"/>
              <a:t>Αποθέματα</a:t>
            </a:r>
            <a:r>
              <a:rPr lang="el-GR" altLang="en-US"/>
              <a:t> (Ιnvertories) </a:t>
            </a:r>
          </a:p>
          <a:p>
            <a:pPr eaLnBrk="1" hangingPunct="1"/>
            <a:r>
              <a:rPr lang="el-GR" altLang="en-US" b="1"/>
              <a:t>Χρηματοοικονομικά Στοιχεία και Προκαταβολές</a:t>
            </a:r>
            <a:endParaRPr lang="en-US" altLang="en-US" b="1"/>
          </a:p>
        </p:txBody>
      </p:sp>
      <p:sp>
        <p:nvSpPr>
          <p:cNvPr id="84996" name="Footer Placeholder 4">
            <a:extLst>
              <a:ext uri="{FF2B5EF4-FFF2-40B4-BE49-F238E27FC236}">
                <a16:creationId xmlns:a16="http://schemas.microsoft.com/office/drawing/2014/main" id="{BC323A97-B322-4F55-81AA-5D581866C2E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84997" name="Slide Number Placeholder 5">
            <a:extLst>
              <a:ext uri="{FF2B5EF4-FFF2-40B4-BE49-F238E27FC236}">
                <a16:creationId xmlns:a16="http://schemas.microsoft.com/office/drawing/2014/main" id="{B9FD7394-C28E-4543-8384-9F28EAD2FAD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8B3090-0227-4872-82FB-B98B2509EBB5}" type="slidenum">
              <a:rPr lang="en-US" altLang="en-US" smtClean="0">
                <a:solidFill>
                  <a:schemeClr val="bg1"/>
                </a:solidFill>
              </a:rPr>
              <a:pPr/>
              <a:t>80</a:t>
            </a:fld>
            <a:endParaRPr lang="en-US" altLang="en-US">
              <a:solidFill>
                <a:schemeClr val="bg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90FFE37F-0D64-4DDF-89B2-73235FD8E84A}"/>
              </a:ext>
            </a:extLst>
          </p:cNvPr>
          <p:cNvSpPr>
            <a:spLocks noGrp="1"/>
          </p:cNvSpPr>
          <p:nvPr>
            <p:ph type="title"/>
          </p:nvPr>
        </p:nvSpPr>
        <p:spPr>
          <a:xfrm>
            <a:off x="865188" y="927100"/>
            <a:ext cx="6345237" cy="709613"/>
          </a:xfrm>
        </p:spPr>
        <p:txBody>
          <a:bodyPr/>
          <a:lstStyle/>
          <a:p>
            <a:pPr algn="ctr"/>
            <a:r>
              <a:rPr lang="el-GR" altLang="en-US">
                <a:latin typeface="Arial" panose="020B0604020202020204" pitchFamily="34" charset="0"/>
              </a:rPr>
              <a:t>ΙΣΟΛΟΓΙΣΜΟΣ</a:t>
            </a:r>
            <a:br>
              <a:rPr lang="el-GR" altLang="en-US">
                <a:latin typeface="Arial" panose="020B0604020202020204" pitchFamily="34" charset="0"/>
              </a:rPr>
            </a:br>
            <a:r>
              <a:rPr lang="el-GR" altLang="en-US">
                <a:latin typeface="Arial" panose="020B0604020202020204" pitchFamily="34" charset="0"/>
              </a:rPr>
              <a:t>ΕΝΕΡΓΗΤΙΚΟ</a:t>
            </a:r>
            <a:endParaRPr lang="en-GB" altLang="en-US"/>
          </a:p>
        </p:txBody>
      </p:sp>
      <p:sp>
        <p:nvSpPr>
          <p:cNvPr id="3" name="Content Placeholder 2">
            <a:extLst>
              <a:ext uri="{FF2B5EF4-FFF2-40B4-BE49-F238E27FC236}">
                <a16:creationId xmlns:a16="http://schemas.microsoft.com/office/drawing/2014/main" id="{6B3D4DDF-0C8C-44DD-BA29-EE30CE807AA8}"/>
              </a:ext>
            </a:extLst>
          </p:cNvPr>
          <p:cNvSpPr>
            <a:spLocks noGrp="1"/>
          </p:cNvSpPr>
          <p:nvPr>
            <p:ph idx="1"/>
          </p:nvPr>
        </p:nvSpPr>
        <p:spPr>
          <a:xfrm>
            <a:off x="908050" y="3063875"/>
            <a:ext cx="7596188" cy="3530600"/>
          </a:xfrm>
        </p:spPr>
        <p:txBody>
          <a:bodyPr/>
          <a:lstStyle/>
          <a:p>
            <a:pPr marL="0" indent="0" algn="ctr">
              <a:buFont typeface="Wingdings 3" panose="05040102010807070707" pitchFamily="18" charset="2"/>
              <a:buNone/>
              <a:defRPr/>
            </a:pPr>
            <a:r>
              <a:rPr lang="el-GR" altLang="en-US" b="1" dirty="0"/>
              <a:t>Τα Αποθέματα περιλαμβάνουν:</a:t>
            </a:r>
          </a:p>
          <a:p>
            <a:pPr>
              <a:defRPr/>
            </a:pPr>
            <a:r>
              <a:rPr lang="el-GR" dirty="0"/>
              <a:t>Εμπορεύματα</a:t>
            </a:r>
          </a:p>
          <a:p>
            <a:pPr>
              <a:defRPr/>
            </a:pPr>
            <a:r>
              <a:rPr lang="el-GR" dirty="0"/>
              <a:t>Έτοιμα και ημιτελή προιόντα</a:t>
            </a:r>
          </a:p>
          <a:p>
            <a:pPr>
              <a:defRPr/>
            </a:pPr>
            <a:r>
              <a:rPr lang="el-GR" dirty="0"/>
              <a:t>Πρώτες ύλες και διάφορα υλικά</a:t>
            </a:r>
          </a:p>
          <a:p>
            <a:pPr>
              <a:defRPr/>
            </a:pPr>
            <a:r>
              <a:rPr lang="el-GR" dirty="0"/>
              <a:t>Βιολογικά περιουσιακά στοιχεία</a:t>
            </a:r>
          </a:p>
          <a:p>
            <a:pPr>
              <a:defRPr/>
            </a:pPr>
            <a:r>
              <a:rPr lang="el-GR" dirty="0"/>
              <a:t>Προκαταβολές για αποθέματα</a:t>
            </a:r>
          </a:p>
          <a:p>
            <a:pPr>
              <a:defRPr/>
            </a:pPr>
            <a:r>
              <a:rPr lang="el-GR" dirty="0"/>
              <a:t>Λοιπά αποθέματα</a:t>
            </a:r>
            <a:endParaRPr lang="en-GB" dirty="0"/>
          </a:p>
        </p:txBody>
      </p:sp>
      <p:sp>
        <p:nvSpPr>
          <p:cNvPr id="86020" name="Footer Placeholder 3">
            <a:extLst>
              <a:ext uri="{FF2B5EF4-FFF2-40B4-BE49-F238E27FC236}">
                <a16:creationId xmlns:a16="http://schemas.microsoft.com/office/drawing/2014/main" id="{25891ED2-61A3-42F1-A204-F801A6E5B67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86021" name="Slide Number Placeholder 4">
            <a:extLst>
              <a:ext uri="{FF2B5EF4-FFF2-40B4-BE49-F238E27FC236}">
                <a16:creationId xmlns:a16="http://schemas.microsoft.com/office/drawing/2014/main" id="{2F925767-32FA-4503-AB98-641944A916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47B19C-0955-43F1-84F7-5CC8E38A813F}" type="slidenum">
              <a:rPr lang="en-US" altLang="en-US" smtClean="0">
                <a:solidFill>
                  <a:schemeClr val="bg1"/>
                </a:solidFill>
              </a:rPr>
              <a:pPr/>
              <a:t>81</a:t>
            </a:fld>
            <a:endParaRPr lang="en-US" altLang="en-US">
              <a:solidFill>
                <a:schemeClr val="bg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41290ACA-B232-4044-9B01-73114014DC42}"/>
              </a:ext>
            </a:extLst>
          </p:cNvPr>
          <p:cNvSpPr>
            <a:spLocks noGrp="1"/>
          </p:cNvSpPr>
          <p:nvPr>
            <p:ph type="title"/>
          </p:nvPr>
        </p:nvSpPr>
        <p:spPr>
          <a:xfrm>
            <a:off x="865188" y="927100"/>
            <a:ext cx="6345237" cy="709613"/>
          </a:xfrm>
        </p:spPr>
        <p:txBody>
          <a:bodyPr/>
          <a:lstStyle/>
          <a:p>
            <a:pPr algn="ctr"/>
            <a:r>
              <a:rPr lang="el-GR" altLang="en-US">
                <a:latin typeface="Arial" panose="020B0604020202020204" pitchFamily="34" charset="0"/>
              </a:rPr>
              <a:t>ΙΣΟΛΟΓΙΣΜΟΣ ΕΝΕΡΓΗΤΙΚΟ</a:t>
            </a:r>
            <a:endParaRPr lang="en-GB" altLang="en-US"/>
          </a:p>
        </p:txBody>
      </p:sp>
      <p:sp>
        <p:nvSpPr>
          <p:cNvPr id="3" name="Content Placeholder 2">
            <a:extLst>
              <a:ext uri="{FF2B5EF4-FFF2-40B4-BE49-F238E27FC236}">
                <a16:creationId xmlns:a16="http://schemas.microsoft.com/office/drawing/2014/main" id="{558C5680-E97A-44F6-908B-7B790F9EF1CA}"/>
              </a:ext>
            </a:extLst>
          </p:cNvPr>
          <p:cNvSpPr>
            <a:spLocks noGrp="1"/>
          </p:cNvSpPr>
          <p:nvPr>
            <p:ph idx="1"/>
          </p:nvPr>
        </p:nvSpPr>
        <p:spPr>
          <a:xfrm>
            <a:off x="863600" y="2205038"/>
            <a:ext cx="7596188" cy="3814762"/>
          </a:xfrm>
        </p:spPr>
        <p:txBody>
          <a:bodyPr/>
          <a:lstStyle/>
          <a:p>
            <a:pPr marL="0" indent="0" eaLnBrk="1" hangingPunct="1">
              <a:lnSpc>
                <a:spcPct val="80000"/>
              </a:lnSpc>
              <a:buFont typeface="Wingdings 3" panose="05040102010807070707" pitchFamily="18" charset="2"/>
              <a:buNone/>
              <a:defRPr/>
            </a:pPr>
            <a:r>
              <a:rPr lang="el-GR" altLang="en-US" b="1" dirty="0"/>
              <a:t>Αποθέματα (invertories)</a:t>
            </a:r>
            <a:r>
              <a:rPr lang="el-GR" altLang="en-US" dirty="0"/>
              <a:t> είναι τα υλικά αγαθά της επιχείρησης που προέρχονται, είτε από απογραφή, είτε από αγορά, είτε από ιδιοπαραγωγή, είτε από εισφορά-δωρεά. Αυτά ανήκουν στην κυριότητα της επιχείρησης και:</a:t>
            </a:r>
          </a:p>
          <a:p>
            <a:pPr marL="0" indent="0" eaLnBrk="1" hangingPunct="1">
              <a:lnSpc>
                <a:spcPct val="80000"/>
              </a:lnSpc>
              <a:defRPr/>
            </a:pPr>
            <a:r>
              <a:rPr lang="el-GR" altLang="en-US" dirty="0"/>
              <a:t>Προορίζονται να πωληθούν (</a:t>
            </a:r>
            <a:r>
              <a:rPr lang="el-GR" altLang="en-US" b="1" dirty="0"/>
              <a:t>εμπορεύματα, έτοιμα προϊόντα</a:t>
            </a:r>
            <a:r>
              <a:rPr lang="el-GR" altLang="en-US" dirty="0"/>
              <a:t>)</a:t>
            </a:r>
          </a:p>
          <a:p>
            <a:pPr marL="0" indent="0" eaLnBrk="1" hangingPunct="1">
              <a:lnSpc>
                <a:spcPct val="80000"/>
              </a:lnSpc>
              <a:defRPr/>
            </a:pPr>
            <a:r>
              <a:rPr lang="el-GR" altLang="en-US" dirty="0"/>
              <a:t>Βρίσκονται στη διαδικασία της παραγωγής (</a:t>
            </a:r>
            <a:r>
              <a:rPr lang="el-GR" altLang="en-US" b="1" dirty="0"/>
              <a:t>ημιτελή προϊόντα</a:t>
            </a:r>
            <a:r>
              <a:rPr lang="el-GR" altLang="en-US" dirty="0"/>
              <a:t>) και μετά την ολοκλήρωσή τους θα πωληθούν ως έτοιμα προϊόντα.</a:t>
            </a:r>
          </a:p>
          <a:p>
            <a:pPr marL="0" indent="0" eaLnBrk="1" hangingPunct="1">
              <a:lnSpc>
                <a:spcPct val="80000"/>
              </a:lnSpc>
              <a:defRPr/>
            </a:pPr>
            <a:r>
              <a:rPr lang="el-GR" altLang="en-US" dirty="0"/>
              <a:t>Προορίζονται να αναλωθούν για τη παραγωγή έτοιμων προϊόντων ή υπηρεσιών (</a:t>
            </a:r>
            <a:r>
              <a:rPr lang="el-GR" altLang="en-US" b="1" dirty="0"/>
              <a:t>πρώτες ύλες, βοηθητικές ύλες</a:t>
            </a:r>
            <a:r>
              <a:rPr lang="el-GR" altLang="en-US" dirty="0"/>
              <a:t>).</a:t>
            </a:r>
          </a:p>
          <a:p>
            <a:pPr marL="0" indent="0" eaLnBrk="1" hangingPunct="1">
              <a:lnSpc>
                <a:spcPct val="80000"/>
              </a:lnSpc>
              <a:defRPr/>
            </a:pPr>
            <a:r>
              <a:rPr lang="el-GR" altLang="en-US" dirty="0"/>
              <a:t>Προορίζονται να αναλωθούν για τη λειτουργία, τη συντήρηση ή επισκευή, καθώς και την ιδιοπαραγωγή παγίων (</a:t>
            </a:r>
            <a:r>
              <a:rPr lang="el-GR" altLang="en-US" b="1" dirty="0"/>
              <a:t>ανταλλακτικά, αναλώσιμα υλικά</a:t>
            </a:r>
            <a:r>
              <a:rPr lang="el-GR" altLang="en-US" dirty="0"/>
              <a:t>).</a:t>
            </a:r>
          </a:p>
          <a:p>
            <a:pPr marL="0" indent="0" eaLnBrk="1" hangingPunct="1">
              <a:lnSpc>
                <a:spcPct val="80000"/>
              </a:lnSpc>
              <a:defRPr/>
            </a:pPr>
            <a:r>
              <a:rPr lang="el-GR" altLang="en-US" dirty="0"/>
              <a:t>Προορίζονται να χρησιμοποιηθούν για την συσκευασία προϊόντων ή εμπορευμάτων (</a:t>
            </a:r>
            <a:r>
              <a:rPr lang="el-GR" altLang="en-US" b="1" dirty="0"/>
              <a:t>υλικά συσκευασίας</a:t>
            </a:r>
            <a:r>
              <a:rPr lang="el-GR" altLang="en-US" dirty="0"/>
              <a:t>).</a:t>
            </a:r>
          </a:p>
          <a:p>
            <a:pPr marL="0" indent="0" eaLnBrk="1" hangingPunct="1">
              <a:lnSpc>
                <a:spcPct val="80000"/>
              </a:lnSpc>
              <a:buFont typeface="Wingdings 3" panose="05040102010807070707" pitchFamily="18" charset="2"/>
              <a:buNone/>
              <a:defRPr/>
            </a:pPr>
            <a:r>
              <a:rPr lang="el-GR" altLang="en-US" dirty="0"/>
              <a:t>Στην βιομηχανική επιχείρηση συναντώνται όλα τα παραπάνω είδη αποθεμάτων, ενώ στην εμπορική επιχείρηση υπάρχουν μόνο </a:t>
            </a:r>
            <a:r>
              <a:rPr lang="el-GR" altLang="en-US" b="1" dirty="0"/>
              <a:t>εμπορεύματα και υλικά συσκευασίας</a:t>
            </a:r>
            <a:r>
              <a:rPr lang="el-GR" altLang="en-US" dirty="0"/>
              <a:t>.</a:t>
            </a:r>
          </a:p>
          <a:p>
            <a:pPr>
              <a:defRPr/>
            </a:pPr>
            <a:endParaRPr lang="en-GB" dirty="0"/>
          </a:p>
        </p:txBody>
      </p:sp>
      <p:sp>
        <p:nvSpPr>
          <p:cNvPr id="87044" name="Footer Placeholder 3">
            <a:extLst>
              <a:ext uri="{FF2B5EF4-FFF2-40B4-BE49-F238E27FC236}">
                <a16:creationId xmlns:a16="http://schemas.microsoft.com/office/drawing/2014/main" id="{EE6F7DE6-FB4D-4C1D-A006-23B424C05B6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87045" name="Slide Number Placeholder 4">
            <a:extLst>
              <a:ext uri="{FF2B5EF4-FFF2-40B4-BE49-F238E27FC236}">
                <a16:creationId xmlns:a16="http://schemas.microsoft.com/office/drawing/2014/main" id="{8D8EC08B-AF31-4047-B8B9-9E8B702E556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4937A0-BC0B-45DB-9A72-7F2C978FD2B6}" type="slidenum">
              <a:rPr lang="en-US" altLang="en-US" smtClean="0">
                <a:solidFill>
                  <a:schemeClr val="bg1"/>
                </a:solidFill>
              </a:rPr>
              <a:pPr/>
              <a:t>82</a:t>
            </a:fld>
            <a:endParaRPr lang="en-US" altLang="en-US">
              <a:solidFill>
                <a:schemeClr val="bg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97868348-5C47-4203-AE5D-D58A5575BCE4}"/>
              </a:ext>
            </a:extLst>
          </p:cNvPr>
          <p:cNvSpPr>
            <a:spLocks noGrp="1"/>
          </p:cNvSpPr>
          <p:nvPr>
            <p:ph type="title"/>
          </p:nvPr>
        </p:nvSpPr>
        <p:spPr>
          <a:xfrm>
            <a:off x="865188" y="927100"/>
            <a:ext cx="6345237" cy="709613"/>
          </a:xfrm>
        </p:spPr>
        <p:txBody>
          <a:bodyPr/>
          <a:lstStyle/>
          <a:p>
            <a:pPr algn="ctr"/>
            <a:r>
              <a:rPr lang="el-GR" altLang="en-US">
                <a:latin typeface="Arial" panose="020B0604020202020204" pitchFamily="34" charset="0"/>
              </a:rPr>
              <a:t>ΙΣΟΛΟΓΙΣΜΟΣ ΕΝΕΡΓΗΤΙΚΟ</a:t>
            </a:r>
            <a:endParaRPr lang="en-GB" altLang="en-US"/>
          </a:p>
        </p:txBody>
      </p:sp>
      <p:sp>
        <p:nvSpPr>
          <p:cNvPr id="3" name="Content Placeholder 2">
            <a:extLst>
              <a:ext uri="{FF2B5EF4-FFF2-40B4-BE49-F238E27FC236}">
                <a16:creationId xmlns:a16="http://schemas.microsoft.com/office/drawing/2014/main" id="{7CA11FEC-A8B1-483D-AA08-BABEB4B88565}"/>
              </a:ext>
            </a:extLst>
          </p:cNvPr>
          <p:cNvSpPr>
            <a:spLocks noGrp="1"/>
          </p:cNvSpPr>
          <p:nvPr>
            <p:ph idx="1"/>
          </p:nvPr>
        </p:nvSpPr>
        <p:spPr>
          <a:xfrm>
            <a:off x="652463" y="2565400"/>
            <a:ext cx="7597775" cy="3530600"/>
          </a:xfrm>
        </p:spPr>
        <p:txBody>
          <a:bodyPr/>
          <a:lstStyle/>
          <a:p>
            <a:pPr marL="0" indent="0">
              <a:buFont typeface="Wingdings 3" panose="05040102010807070707" pitchFamily="18" charset="2"/>
              <a:buNone/>
              <a:defRPr/>
            </a:pPr>
            <a:r>
              <a:rPr lang="el-GR" altLang="en-US" b="1" dirty="0"/>
              <a:t>Τα Χρηματοοικονομικά Στοιχεία και Προκαταβολές περιλαμβάνουν</a:t>
            </a:r>
          </a:p>
          <a:p>
            <a:pPr>
              <a:defRPr/>
            </a:pPr>
            <a:endParaRPr lang="el-GR" dirty="0"/>
          </a:p>
          <a:p>
            <a:pPr>
              <a:defRPr/>
            </a:pPr>
            <a:r>
              <a:rPr lang="el-GR" b="1" dirty="0"/>
              <a:t>Εμπορικές απαιτήσεις</a:t>
            </a:r>
          </a:p>
          <a:p>
            <a:pPr>
              <a:defRPr/>
            </a:pPr>
            <a:r>
              <a:rPr lang="el-GR" b="1" dirty="0"/>
              <a:t>Δουλευμένα έσοδα περιόδου (εισπρακτέα)</a:t>
            </a:r>
          </a:p>
          <a:p>
            <a:pPr>
              <a:defRPr/>
            </a:pPr>
            <a:r>
              <a:rPr lang="el-GR" b="1" dirty="0"/>
              <a:t>Λοιπές απαιτήσεις</a:t>
            </a:r>
          </a:p>
          <a:p>
            <a:pPr>
              <a:defRPr/>
            </a:pPr>
            <a:r>
              <a:rPr lang="el-GR" b="1" dirty="0"/>
              <a:t>Λοιπά χρηματοοικονομικά στοιχεία</a:t>
            </a:r>
          </a:p>
          <a:p>
            <a:pPr>
              <a:defRPr/>
            </a:pPr>
            <a:r>
              <a:rPr lang="el-GR" b="1" dirty="0"/>
              <a:t>Προπληρωμένα έξοδα</a:t>
            </a:r>
          </a:p>
          <a:p>
            <a:pPr>
              <a:defRPr/>
            </a:pPr>
            <a:r>
              <a:rPr lang="el-GR" b="1" dirty="0"/>
              <a:t>Ταμειακά διαθέσιμα και Ισοδύναμα</a:t>
            </a:r>
            <a:endParaRPr lang="en-GB" b="1" dirty="0"/>
          </a:p>
          <a:p>
            <a:pPr marL="0" indent="0">
              <a:buFont typeface="Wingdings 3" panose="05040102010807070707" pitchFamily="18" charset="2"/>
              <a:buNone/>
              <a:defRPr/>
            </a:pPr>
            <a:endParaRPr lang="en-US" altLang="en-US" b="1" dirty="0"/>
          </a:p>
          <a:p>
            <a:pPr>
              <a:defRPr/>
            </a:pPr>
            <a:endParaRPr lang="en-GB" dirty="0"/>
          </a:p>
        </p:txBody>
      </p:sp>
      <p:sp>
        <p:nvSpPr>
          <p:cNvPr id="88068" name="Footer Placeholder 3">
            <a:extLst>
              <a:ext uri="{FF2B5EF4-FFF2-40B4-BE49-F238E27FC236}">
                <a16:creationId xmlns:a16="http://schemas.microsoft.com/office/drawing/2014/main" id="{AC9AFD6E-E0C7-4F65-95D8-14A49CAE409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88069" name="Slide Number Placeholder 4">
            <a:extLst>
              <a:ext uri="{FF2B5EF4-FFF2-40B4-BE49-F238E27FC236}">
                <a16:creationId xmlns:a16="http://schemas.microsoft.com/office/drawing/2014/main" id="{760C6D18-E247-42AF-B515-88081A0F519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DBD587-8825-460E-9161-764F2709FEA2}" type="slidenum">
              <a:rPr lang="en-US" altLang="en-US" smtClean="0">
                <a:solidFill>
                  <a:schemeClr val="bg1"/>
                </a:solidFill>
              </a:rPr>
              <a:pPr/>
              <a:t>83</a:t>
            </a:fld>
            <a:endParaRPr lang="en-US" altLang="en-US">
              <a:solidFill>
                <a:schemeClr val="bg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5BDADC32-A1DA-4E0B-BCAB-C8AEEBBB9C2C}"/>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89091" name="Rectangle 3">
            <a:extLst>
              <a:ext uri="{FF2B5EF4-FFF2-40B4-BE49-F238E27FC236}">
                <a16:creationId xmlns:a16="http://schemas.microsoft.com/office/drawing/2014/main" id="{34BA9005-34CC-4034-9462-8C99E31E1028}"/>
              </a:ext>
            </a:extLst>
          </p:cNvPr>
          <p:cNvSpPr>
            <a:spLocks noGrp="1"/>
          </p:cNvSpPr>
          <p:nvPr>
            <p:ph type="body" idx="1"/>
          </p:nvPr>
        </p:nvSpPr>
        <p:spPr/>
        <p:txBody>
          <a:bodyPr/>
          <a:lstStyle/>
          <a:p>
            <a:pPr algn="just" eaLnBrk="1" hangingPunct="1"/>
            <a:r>
              <a:rPr lang="el-GR" altLang="en-US" b="1" dirty="0"/>
              <a:t>Εμπορικές απαιτήσεις (</a:t>
            </a:r>
            <a:r>
              <a:rPr lang="el-GR" altLang="en-US" b="1" dirty="0" err="1"/>
              <a:t>Accounts</a:t>
            </a:r>
            <a:r>
              <a:rPr lang="el-GR" altLang="en-US" b="1" dirty="0"/>
              <a:t> </a:t>
            </a:r>
            <a:r>
              <a:rPr lang="el-GR" altLang="en-US" b="1" dirty="0" err="1"/>
              <a:t>Receivable</a:t>
            </a:r>
            <a:r>
              <a:rPr lang="en-US" altLang="en-US" b="1" dirty="0"/>
              <a:t>s</a:t>
            </a:r>
            <a:r>
              <a:rPr lang="el-GR" altLang="en-US" b="1" dirty="0"/>
              <a:t>)</a:t>
            </a:r>
            <a:r>
              <a:rPr lang="el-GR" altLang="en-US" dirty="0"/>
              <a:t> είναι οι απαιτήσεις της επιχείρησης που πρόκειται να εισπραχθούν μέσα στην πρώτη προσεχή διαχειριστική χρήση δηλ. μέσα σε ένα έτος. Οι απαιτήσεις αυτές προήλθαν κυρίως από πώληση εμπορευμάτων, έτοιμων προϊόντων ή παροχή υπηρεσιών ή πώληση διαφόρων παγίων στοιχείων.</a:t>
            </a:r>
          </a:p>
          <a:p>
            <a:pPr algn="just" eaLnBrk="1" hangingPunct="1"/>
            <a:r>
              <a:rPr lang="el-GR" altLang="en-US" dirty="0"/>
              <a:t>Οι κατηγορίες των </a:t>
            </a:r>
            <a:r>
              <a:rPr lang="el-GR" altLang="en-US" b="1" dirty="0"/>
              <a:t>Εμπορικών απαιτήσεων </a:t>
            </a:r>
            <a:r>
              <a:rPr lang="el-GR" altLang="en-US" dirty="0"/>
              <a:t>είναι οι </a:t>
            </a:r>
            <a:r>
              <a:rPr lang="el-GR" altLang="en-US" b="1" dirty="0"/>
              <a:t>Πελάτες</a:t>
            </a:r>
            <a:r>
              <a:rPr lang="el-GR" altLang="en-US" dirty="0"/>
              <a:t>, τα </a:t>
            </a:r>
            <a:r>
              <a:rPr lang="el-GR" altLang="en-US" b="1" dirty="0"/>
              <a:t>Γραμμάτια Εισπρακτέα</a:t>
            </a:r>
            <a:r>
              <a:rPr lang="el-GR" altLang="en-US" dirty="0"/>
              <a:t>, </a:t>
            </a:r>
            <a:r>
              <a:rPr lang="el-GR" altLang="en-US" b="1" dirty="0"/>
              <a:t>Μεταχρονολογημένες επιταγές Εισπρακτέες, Προκαταβολές αποθεμάτων (προμηθευτών)</a:t>
            </a:r>
            <a:r>
              <a:rPr lang="el-GR" altLang="en-US" dirty="0"/>
              <a:t>.</a:t>
            </a:r>
          </a:p>
        </p:txBody>
      </p:sp>
      <p:sp>
        <p:nvSpPr>
          <p:cNvPr id="89092" name="Footer Placeholder 4">
            <a:extLst>
              <a:ext uri="{FF2B5EF4-FFF2-40B4-BE49-F238E27FC236}">
                <a16:creationId xmlns:a16="http://schemas.microsoft.com/office/drawing/2014/main" id="{59C62A76-EB82-459C-A971-6578A17CA1C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89093" name="Slide Number Placeholder 5">
            <a:extLst>
              <a:ext uri="{FF2B5EF4-FFF2-40B4-BE49-F238E27FC236}">
                <a16:creationId xmlns:a16="http://schemas.microsoft.com/office/drawing/2014/main" id="{97687A85-BB49-4457-8D71-3DC54E60799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068BCF-BD8B-4D29-9128-0E1521CAB984}" type="slidenum">
              <a:rPr lang="en-US" altLang="en-US" smtClean="0">
                <a:solidFill>
                  <a:schemeClr val="bg1"/>
                </a:solidFill>
              </a:rPr>
              <a:pPr/>
              <a:t>84</a:t>
            </a:fld>
            <a:endParaRPr lang="en-US" altLang="en-US">
              <a:solidFill>
                <a:schemeClr val="bg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D4931193-88E6-4ADA-922C-F83FA9FC2092}"/>
              </a:ext>
            </a:extLst>
          </p:cNvPr>
          <p:cNvSpPr>
            <a:spLocks noGrp="1"/>
          </p:cNvSpPr>
          <p:nvPr>
            <p:ph type="title"/>
          </p:nvPr>
        </p:nvSpPr>
        <p:spPr>
          <a:xfrm>
            <a:off x="866775" y="927100"/>
            <a:ext cx="7593013" cy="709613"/>
          </a:xfrm>
        </p:spPr>
        <p:txBody>
          <a:bodyPr/>
          <a:lstStyle/>
          <a:p>
            <a:pP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90115" name="Rectangle 3">
            <a:extLst>
              <a:ext uri="{FF2B5EF4-FFF2-40B4-BE49-F238E27FC236}">
                <a16:creationId xmlns:a16="http://schemas.microsoft.com/office/drawing/2014/main" id="{37748B47-C12C-4A1B-A574-A5868067FC7A}"/>
              </a:ext>
            </a:extLst>
          </p:cNvPr>
          <p:cNvSpPr>
            <a:spLocks noGrp="1"/>
          </p:cNvSpPr>
          <p:nvPr>
            <p:ph type="body" idx="1"/>
          </p:nvPr>
        </p:nvSpPr>
        <p:spPr/>
        <p:txBody>
          <a:bodyPr/>
          <a:lstStyle/>
          <a:p>
            <a:pPr algn="just" eaLnBrk="1" hangingPunct="1">
              <a:buFont typeface="Wingdings 3" panose="05040102010807070707" pitchFamily="18" charset="2"/>
              <a:buNone/>
            </a:pPr>
            <a:r>
              <a:rPr lang="el-GR" altLang="en-US" b="1" dirty="0"/>
              <a:t>Βραχυπρόθεσμες απαιτήσεις (</a:t>
            </a:r>
            <a:r>
              <a:rPr lang="el-GR" altLang="en-US" b="1" dirty="0" err="1"/>
              <a:t>Accounts</a:t>
            </a:r>
            <a:r>
              <a:rPr lang="el-GR" altLang="en-US" b="1" dirty="0"/>
              <a:t> </a:t>
            </a:r>
            <a:r>
              <a:rPr lang="el-GR" altLang="en-US" b="1" dirty="0" err="1"/>
              <a:t>Receivable</a:t>
            </a:r>
            <a:r>
              <a:rPr lang="en-US" altLang="en-US" b="1" dirty="0"/>
              <a:t>s</a:t>
            </a:r>
            <a:r>
              <a:rPr lang="el-GR" altLang="en-US" b="1" dirty="0"/>
              <a:t>)</a:t>
            </a:r>
            <a:r>
              <a:rPr lang="el-GR" altLang="en-US" dirty="0"/>
              <a:t> </a:t>
            </a:r>
          </a:p>
          <a:p>
            <a:pPr algn="just" eaLnBrk="1" hangingPunct="1"/>
            <a:r>
              <a:rPr lang="el-GR" altLang="en-US" dirty="0"/>
              <a:t>Οι </a:t>
            </a:r>
            <a:r>
              <a:rPr lang="el-GR" altLang="en-US" b="1" dirty="0"/>
              <a:t>Βραχυπρόθεσμες Απαιτήσεις</a:t>
            </a:r>
            <a:r>
              <a:rPr lang="el-GR" altLang="en-US" dirty="0"/>
              <a:t> από πελάτες και χρεώστες, χαρακτηρίζονται ανάλογα με την φερεγγυότητα σε ασφαλούς είσπραξης, επισφαλούς είσπραξης και ανεπίδεκτης είσπραξης. </a:t>
            </a:r>
          </a:p>
          <a:p>
            <a:pPr algn="just" eaLnBrk="1" hangingPunct="1"/>
            <a:r>
              <a:rPr lang="el-GR" altLang="en-US" dirty="0"/>
              <a:t>Απαιτήσεις της επιχείρησης χαρακτηρισμένες μακροπρόθεσμες των οποίων η εξόφληση πρόκειται να γίνει μέσα στην προσεχή διαχειριστική περίοδο, μετατρέπονται και κατατάσσονται στις βραχυπρόθεσμες απαιτήσεις.</a:t>
            </a:r>
            <a:endParaRPr lang="en-US" altLang="en-US" dirty="0"/>
          </a:p>
        </p:txBody>
      </p:sp>
      <p:sp>
        <p:nvSpPr>
          <p:cNvPr id="90116" name="Footer Placeholder 4">
            <a:extLst>
              <a:ext uri="{FF2B5EF4-FFF2-40B4-BE49-F238E27FC236}">
                <a16:creationId xmlns:a16="http://schemas.microsoft.com/office/drawing/2014/main" id="{2BC0B430-3515-4405-9640-F9E91D2389F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90117" name="Slide Number Placeholder 5">
            <a:extLst>
              <a:ext uri="{FF2B5EF4-FFF2-40B4-BE49-F238E27FC236}">
                <a16:creationId xmlns:a16="http://schemas.microsoft.com/office/drawing/2014/main" id="{FDBBDD58-9250-4B1B-91C7-E2F1A25A7D8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4437E9-5E91-4899-A3EE-F678AEC08308}" type="slidenum">
              <a:rPr lang="en-US" altLang="en-US" smtClean="0">
                <a:solidFill>
                  <a:schemeClr val="bg1"/>
                </a:solidFill>
              </a:rPr>
              <a:pPr/>
              <a:t>85</a:t>
            </a:fld>
            <a:endParaRPr lang="en-US" altLang="en-US">
              <a:solidFill>
                <a:schemeClr val="bg1"/>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66B1972D-9550-4D2D-92D1-E50589A5B00A}"/>
              </a:ext>
            </a:extLst>
          </p:cNvPr>
          <p:cNvSpPr>
            <a:spLocks noGrp="1"/>
          </p:cNvSpPr>
          <p:nvPr>
            <p:ph type="title"/>
          </p:nvPr>
        </p:nvSpPr>
        <p:spPr>
          <a:xfrm>
            <a:off x="684213" y="836613"/>
            <a:ext cx="7593012" cy="709612"/>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91139" name="Rectangle 3">
            <a:extLst>
              <a:ext uri="{FF2B5EF4-FFF2-40B4-BE49-F238E27FC236}">
                <a16:creationId xmlns:a16="http://schemas.microsoft.com/office/drawing/2014/main" id="{F5AFA282-9ED2-4591-B7DF-1AB862A42202}"/>
              </a:ext>
            </a:extLst>
          </p:cNvPr>
          <p:cNvSpPr>
            <a:spLocks noGrp="1"/>
          </p:cNvSpPr>
          <p:nvPr>
            <p:ph type="body" idx="1"/>
          </p:nvPr>
        </p:nvSpPr>
        <p:spPr/>
        <p:txBody>
          <a:bodyPr/>
          <a:lstStyle/>
          <a:p>
            <a:pPr algn="ctr" eaLnBrk="1" hangingPunct="1">
              <a:buFont typeface="Wingdings 3" panose="05040102010807070707" pitchFamily="18" charset="2"/>
              <a:buNone/>
            </a:pPr>
            <a:r>
              <a:rPr lang="el-GR" altLang="en-US" sz="1600" b="1" dirty="0"/>
              <a:t>Χρεόγραφα (</a:t>
            </a:r>
            <a:r>
              <a:rPr lang="el-GR" altLang="en-US" sz="1600" b="1" dirty="0" err="1"/>
              <a:t>Marketable</a:t>
            </a:r>
            <a:r>
              <a:rPr lang="el-GR" altLang="en-US" sz="1600" b="1" dirty="0"/>
              <a:t> </a:t>
            </a:r>
            <a:r>
              <a:rPr lang="el-GR" altLang="en-US" sz="1600" b="1" dirty="0" err="1"/>
              <a:t>securities</a:t>
            </a:r>
            <a:r>
              <a:rPr lang="el-GR" altLang="en-US" sz="1600" b="1" dirty="0"/>
              <a:t>)</a:t>
            </a:r>
            <a:endParaRPr lang="el-GR" altLang="en-US" sz="1600" dirty="0"/>
          </a:p>
          <a:p>
            <a:pPr algn="just" eaLnBrk="1" hangingPunct="1"/>
            <a:r>
              <a:rPr lang="el-GR" altLang="en-US" sz="1600" dirty="0"/>
              <a:t>Πολλές φορές όταν η επιχείρηση έχει πλεόνασμα μετρητών τοποθετεί ένα μέρος απ' αυτά σε </a:t>
            </a:r>
            <a:r>
              <a:rPr lang="el-GR" altLang="en-US" sz="1600" b="1" dirty="0"/>
              <a:t>Χρεόγραφα</a:t>
            </a:r>
            <a:r>
              <a:rPr lang="el-GR" altLang="en-US" sz="1600" dirty="0"/>
              <a:t>. Στα Χρεόγραφα περιλαμβάνονται </a:t>
            </a:r>
            <a:r>
              <a:rPr lang="el-GR" altLang="en-US" sz="1600" b="1" dirty="0"/>
              <a:t>Μετοχές Α.Ε</a:t>
            </a:r>
            <a:r>
              <a:rPr lang="el-GR" altLang="en-US" sz="1600" dirty="0"/>
              <a:t>, </a:t>
            </a:r>
            <a:r>
              <a:rPr lang="el-GR" altLang="en-US" sz="1600" b="1" dirty="0"/>
              <a:t>Ομολογίες και Αμοιβαία Κεφάλαια</a:t>
            </a:r>
            <a:r>
              <a:rPr lang="el-GR" altLang="en-US" sz="1600" dirty="0"/>
              <a:t>, </a:t>
            </a:r>
            <a:r>
              <a:rPr lang="en-US" altLang="en-US" sz="1600" b="1" dirty="0"/>
              <a:t>Repos</a:t>
            </a:r>
            <a:r>
              <a:rPr lang="en-US" altLang="en-US" sz="1600" dirty="0"/>
              <a:t> </a:t>
            </a:r>
            <a:r>
              <a:rPr lang="el-GR" altLang="en-US" sz="1600" dirty="0"/>
              <a:t>καθώς και άλλα </a:t>
            </a:r>
            <a:r>
              <a:rPr lang="el-GR" altLang="en-US" sz="1600" b="1" dirty="0"/>
              <a:t>χρηματιστηριακά παράγωγα</a:t>
            </a:r>
            <a:r>
              <a:rPr lang="el-GR" altLang="en-US" sz="1600" dirty="0"/>
              <a:t>. </a:t>
            </a:r>
          </a:p>
          <a:p>
            <a:pPr algn="just" eaLnBrk="1" hangingPunct="1"/>
            <a:r>
              <a:rPr lang="el-GR" altLang="en-US" sz="1600" dirty="0"/>
              <a:t>Τα </a:t>
            </a:r>
            <a:r>
              <a:rPr lang="el-GR" altLang="en-US" sz="1600" b="1" dirty="0"/>
              <a:t>Χρεόγραφα</a:t>
            </a:r>
            <a:r>
              <a:rPr lang="el-GR" altLang="en-US" sz="1600" dirty="0"/>
              <a:t> πρέπει να μετατραπούν σε μετρητά στη διάρκεια της αμέσως επόμενης διαχειριστικής χρήσης για να ταξινομηθούν κάτω από τον τίτλο Χρεόγραφα. Τα χρεόγραφα αποφέρουν άμεση πρόσοδο (κέρδη ή τόκους) στην επιχείρηση. Εκτός αυτού όμως είναι εύκολη και η ρευστοποίησή τους στο Χρηματιστήριο ή στις Τράπεζες, γεγονός που ανεβάζει σε μεγάλο βαθμό το δείκτη ρευστότητας της επιχείρησης. </a:t>
            </a:r>
            <a:endParaRPr lang="en-US" altLang="en-US" sz="1600" dirty="0"/>
          </a:p>
        </p:txBody>
      </p:sp>
      <p:sp>
        <p:nvSpPr>
          <p:cNvPr id="91140" name="Footer Placeholder 4">
            <a:extLst>
              <a:ext uri="{FF2B5EF4-FFF2-40B4-BE49-F238E27FC236}">
                <a16:creationId xmlns:a16="http://schemas.microsoft.com/office/drawing/2014/main" id="{C851E519-3909-4D11-9958-B802D419299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91141" name="Slide Number Placeholder 5">
            <a:extLst>
              <a:ext uri="{FF2B5EF4-FFF2-40B4-BE49-F238E27FC236}">
                <a16:creationId xmlns:a16="http://schemas.microsoft.com/office/drawing/2014/main" id="{83D0F285-32AC-49E0-8C99-407B505C348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7083D3-6757-4E4C-925B-25B1DCBCBB4E}" type="slidenum">
              <a:rPr lang="en-US" altLang="en-US" smtClean="0">
                <a:solidFill>
                  <a:schemeClr val="bg1"/>
                </a:solidFill>
              </a:rPr>
              <a:pPr/>
              <a:t>86</a:t>
            </a:fld>
            <a:endParaRPr lang="en-US" altLang="en-US">
              <a:solidFill>
                <a:schemeClr val="bg1"/>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5F3D642C-3A94-43D4-BBE6-EB5FFD1007B1}"/>
              </a:ext>
            </a:extLst>
          </p:cNvPr>
          <p:cNvSpPr>
            <a:spLocks noGrp="1"/>
          </p:cNvSpPr>
          <p:nvPr>
            <p:ph type="title"/>
          </p:nvPr>
        </p:nvSpPr>
        <p:spPr>
          <a:xfrm>
            <a:off x="654050" y="1054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92163" name="Rectangle 3">
            <a:extLst>
              <a:ext uri="{FF2B5EF4-FFF2-40B4-BE49-F238E27FC236}">
                <a16:creationId xmlns:a16="http://schemas.microsoft.com/office/drawing/2014/main" id="{6A19D011-D6FD-4DB0-8297-9BAA9672DC87}"/>
              </a:ext>
            </a:extLst>
          </p:cNvPr>
          <p:cNvSpPr>
            <a:spLocks noGrp="1"/>
          </p:cNvSpPr>
          <p:nvPr>
            <p:ph type="body" idx="1"/>
          </p:nvPr>
        </p:nvSpPr>
        <p:spPr/>
        <p:txBody>
          <a:bodyPr/>
          <a:lstStyle/>
          <a:p>
            <a:pPr indent="14288" algn="ctr" eaLnBrk="1" hangingPunct="1">
              <a:buFont typeface="Wingdings 3" panose="05040102010807070707" pitchFamily="18" charset="2"/>
              <a:buNone/>
            </a:pPr>
            <a:r>
              <a:rPr lang="el-GR" altLang="en-US" b="1" dirty="0"/>
              <a:t>Χρεόγραφα (</a:t>
            </a:r>
            <a:r>
              <a:rPr lang="el-GR" altLang="en-US" b="1" dirty="0" err="1"/>
              <a:t>Marketable</a:t>
            </a:r>
            <a:r>
              <a:rPr lang="el-GR" altLang="en-US" b="1" dirty="0"/>
              <a:t> </a:t>
            </a:r>
            <a:r>
              <a:rPr lang="el-GR" altLang="en-US" b="1" dirty="0" err="1"/>
              <a:t>securities</a:t>
            </a:r>
            <a:r>
              <a:rPr lang="el-GR" altLang="en-US" b="1" dirty="0"/>
              <a:t>)</a:t>
            </a:r>
            <a:endParaRPr lang="el-GR" altLang="en-US" dirty="0"/>
          </a:p>
          <a:p>
            <a:pPr indent="14288" eaLnBrk="1" hangingPunct="1"/>
            <a:endParaRPr lang="el-GR" altLang="en-US" dirty="0"/>
          </a:p>
          <a:p>
            <a:pPr indent="14288" algn="just" eaLnBrk="1" hangingPunct="1">
              <a:buFont typeface="Wingdings 3" panose="05040102010807070707" pitchFamily="18" charset="2"/>
              <a:buNone/>
            </a:pPr>
            <a:r>
              <a:rPr lang="el-GR" altLang="en-US" dirty="0"/>
              <a:t>Τα </a:t>
            </a:r>
            <a:r>
              <a:rPr lang="el-GR" altLang="en-US" b="1" dirty="0"/>
              <a:t>Χρεόγραφα</a:t>
            </a:r>
            <a:r>
              <a:rPr lang="el-GR" altLang="en-US" dirty="0"/>
              <a:t> εμφανίζονται στον Ισολογισμό αποτιμημένα στην κατ' είδος χαμηλότερη τιμή, μεταξύ της τιμής κτήσεως και της τρέχουσας τιμής τους. Μόνο τα έντοκα γραμμάτια του Δημοσίου (χαρακτήρα προθεσμιακής κατάθεσης) αποτιμώνται στην κατ' είδος παρούσα αξία τους κατά την ημέρα κλεισίματος του Ισολογισμού.</a:t>
            </a:r>
            <a:endParaRPr lang="en-US" altLang="en-US" dirty="0"/>
          </a:p>
          <a:p>
            <a:pPr indent="14288" algn="just" eaLnBrk="1" hangingPunct="1"/>
            <a:endParaRPr lang="el-GR" altLang="en-US" dirty="0"/>
          </a:p>
          <a:p>
            <a:pPr indent="14288" eaLnBrk="1" hangingPunct="1"/>
            <a:endParaRPr lang="en-US" altLang="en-US" dirty="0"/>
          </a:p>
        </p:txBody>
      </p:sp>
      <p:sp>
        <p:nvSpPr>
          <p:cNvPr id="92164" name="Footer Placeholder 4">
            <a:extLst>
              <a:ext uri="{FF2B5EF4-FFF2-40B4-BE49-F238E27FC236}">
                <a16:creationId xmlns:a16="http://schemas.microsoft.com/office/drawing/2014/main" id="{A3957CFD-D563-41BA-8E7D-E6CF1FFA607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92165" name="Slide Number Placeholder 5">
            <a:extLst>
              <a:ext uri="{FF2B5EF4-FFF2-40B4-BE49-F238E27FC236}">
                <a16:creationId xmlns:a16="http://schemas.microsoft.com/office/drawing/2014/main" id="{16069839-28E6-4685-BAF6-20B525D3EAC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AA20FD-F30A-44C3-A381-AD9405709FB3}" type="slidenum">
              <a:rPr lang="en-US" altLang="en-US" smtClean="0">
                <a:solidFill>
                  <a:schemeClr val="bg1"/>
                </a:solidFill>
              </a:rPr>
              <a:pPr/>
              <a:t>87</a:t>
            </a:fld>
            <a:endParaRPr lang="en-US" altLang="en-US">
              <a:solidFill>
                <a:schemeClr val="bg1"/>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F73C66E7-DA39-4200-9E10-D68183C28A15}"/>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93187" name="Rectangle 3">
            <a:extLst>
              <a:ext uri="{FF2B5EF4-FFF2-40B4-BE49-F238E27FC236}">
                <a16:creationId xmlns:a16="http://schemas.microsoft.com/office/drawing/2014/main" id="{77ACCD7A-5A12-49E2-9A81-9356A6B8C51B}"/>
              </a:ext>
            </a:extLst>
          </p:cNvPr>
          <p:cNvSpPr>
            <a:spLocks noGrp="1"/>
          </p:cNvSpPr>
          <p:nvPr>
            <p:ph type="body" idx="1"/>
          </p:nvPr>
        </p:nvSpPr>
        <p:spPr/>
        <p:txBody>
          <a:bodyPr/>
          <a:lstStyle/>
          <a:p>
            <a:pPr marL="0" indent="0" algn="ctr" eaLnBrk="1" hangingPunct="1">
              <a:buFont typeface="Wingdings 3" panose="05040102010807070707" pitchFamily="18" charset="2"/>
              <a:buNone/>
            </a:pPr>
            <a:r>
              <a:rPr lang="el-GR" altLang="en-US" b="1" dirty="0"/>
              <a:t>Ταμειακά Διαθέσιμα και Ισοδύναμα (Cash)</a:t>
            </a:r>
            <a:r>
              <a:rPr lang="el-GR" altLang="en-US" dirty="0"/>
              <a:t> </a:t>
            </a:r>
          </a:p>
          <a:p>
            <a:pPr marL="0" indent="0" algn="just" eaLnBrk="1" hangingPunct="1">
              <a:buNone/>
            </a:pPr>
            <a:r>
              <a:rPr lang="el-GR" altLang="en-US" dirty="0"/>
              <a:t>Τα </a:t>
            </a:r>
            <a:r>
              <a:rPr lang="el-GR" altLang="en-US" b="1" dirty="0"/>
              <a:t>Ταμειακά Διαθέσιμα και Ισοδύναμα </a:t>
            </a:r>
            <a:r>
              <a:rPr lang="el-GR" altLang="en-US" dirty="0"/>
              <a:t>είναι τα περιουσιακά στοιχεία της επιχείρησης τα οποία είναι ήδη </a:t>
            </a:r>
            <a:r>
              <a:rPr lang="el-GR" altLang="en-US" b="1" dirty="0"/>
              <a:t>ρευστά </a:t>
            </a:r>
            <a:r>
              <a:rPr lang="el-GR" altLang="en-US" dirty="0"/>
              <a:t>(Ταμείο) ή </a:t>
            </a:r>
            <a:r>
              <a:rPr lang="el-GR" altLang="en-US" b="1" dirty="0"/>
              <a:t>μπορούν να ρευστοποιηθούν αμέσως</a:t>
            </a:r>
            <a:r>
              <a:rPr lang="el-GR" altLang="en-US" dirty="0"/>
              <a:t> (επιταγές εισπρακτέες όχι μεταχρονολογημένες ληξιπρόθεσμα τοκομερίδια και οι καταθέσεις όψεως στις Τράπεζες, συνάλλαγμα) και </a:t>
            </a:r>
            <a:r>
              <a:rPr lang="el-GR" altLang="en-US" b="1" dirty="0"/>
              <a:t>να δώσουν μετρητά ίσα με τη λογιστική αξία τους</a:t>
            </a:r>
            <a:r>
              <a:rPr lang="el-GR" altLang="en-US" dirty="0"/>
              <a:t>. Διαφέρουν από τα άλλα στοιχεία του Κυκλοφοριακού ενεργητικού, τα οποία χρειάζονται κάποιο χρονικό διάστημα, μικρότερο του έτους, για να ρευστοποιηθούν και υπάρχει η πιθανότητα να μην εισπραχθεί ολόκληρη η λογιστική αξία τους.</a:t>
            </a:r>
            <a:endParaRPr lang="en-US" altLang="en-US" dirty="0"/>
          </a:p>
        </p:txBody>
      </p:sp>
      <p:sp>
        <p:nvSpPr>
          <p:cNvPr id="93188" name="Footer Placeholder 4">
            <a:extLst>
              <a:ext uri="{FF2B5EF4-FFF2-40B4-BE49-F238E27FC236}">
                <a16:creationId xmlns:a16="http://schemas.microsoft.com/office/drawing/2014/main" id="{483FF40E-9A9A-4110-82F1-12DDF0583D7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93189" name="Slide Number Placeholder 5">
            <a:extLst>
              <a:ext uri="{FF2B5EF4-FFF2-40B4-BE49-F238E27FC236}">
                <a16:creationId xmlns:a16="http://schemas.microsoft.com/office/drawing/2014/main" id="{FEC94199-C630-4C52-A4BA-D0907D80A47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6C7C2E-69CD-4C4A-940F-A36C1F115755}" type="slidenum">
              <a:rPr lang="en-US" altLang="en-US" smtClean="0">
                <a:solidFill>
                  <a:schemeClr val="bg1"/>
                </a:solidFill>
              </a:rPr>
              <a:pPr/>
              <a:t>88</a:t>
            </a:fld>
            <a:endParaRPr lang="en-US" altLang="en-US">
              <a:solidFill>
                <a:schemeClr val="bg1"/>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238269F2-2F93-4780-816F-609BDC38A657}"/>
              </a:ext>
            </a:extLst>
          </p:cNvPr>
          <p:cNvSpPr>
            <a:spLocks noGrp="1"/>
          </p:cNvSpPr>
          <p:nvPr>
            <p:ph type="title"/>
          </p:nvPr>
        </p:nvSpPr>
        <p:spPr>
          <a:xfrm>
            <a:off x="866775" y="927100"/>
            <a:ext cx="7593013" cy="709613"/>
          </a:xfrm>
        </p:spPr>
        <p:txBody>
          <a:bodyPr/>
          <a:lstStyle/>
          <a:p>
            <a:pP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101379" name="Rectangle 3">
            <a:extLst>
              <a:ext uri="{FF2B5EF4-FFF2-40B4-BE49-F238E27FC236}">
                <a16:creationId xmlns:a16="http://schemas.microsoft.com/office/drawing/2014/main" id="{AA7090AC-C419-4153-9912-D14C66139D4E}"/>
              </a:ext>
            </a:extLst>
          </p:cNvPr>
          <p:cNvSpPr>
            <a:spLocks noGrp="1"/>
          </p:cNvSpPr>
          <p:nvPr>
            <p:ph type="body" idx="1"/>
          </p:nvPr>
        </p:nvSpPr>
        <p:spPr/>
        <p:txBody>
          <a:bodyPr/>
          <a:lstStyle/>
          <a:p>
            <a:pPr algn="ctr" eaLnBrk="1" hangingPunct="1">
              <a:buFont typeface="Wingdings 3" panose="05040102010807070707" pitchFamily="18" charset="2"/>
              <a:buNone/>
            </a:pPr>
            <a:r>
              <a:rPr lang="el-GR" altLang="en-US" sz="1600" b="1"/>
              <a:t>Υποχρεώσεις η Πραγματικό Παθητικό (Liabilities)</a:t>
            </a:r>
          </a:p>
          <a:p>
            <a:pPr algn="just" eaLnBrk="1" hangingPunct="1"/>
            <a:r>
              <a:rPr lang="el-GR" altLang="en-US" sz="1600" b="1"/>
              <a:t>Οι Υποχρεώσεις </a:t>
            </a:r>
            <a:r>
              <a:rPr lang="el-GR" altLang="en-US" sz="1600"/>
              <a:t>είναι το τμήμα εκείνο του ισολογισμού που περιλαμβάνει τις </a:t>
            </a:r>
            <a:r>
              <a:rPr lang="el-GR" altLang="en-US" sz="1600" b="1"/>
              <a:t>υποχρεώσεις της επιχείρησης προς τους διάφορους τρίτους</a:t>
            </a:r>
            <a:r>
              <a:rPr lang="el-GR" altLang="en-US" sz="1600"/>
              <a:t> και δείχνει τις πηγές απ' όπου αντλεί κεφάλαια η επιχείρηση (εκτός της Καθαρής Θέσης) για ν' αποκτήσει τα περιουσιακά της στοιχεία.</a:t>
            </a:r>
          </a:p>
          <a:p>
            <a:pPr algn="just" eaLnBrk="1" hangingPunct="1"/>
            <a:r>
              <a:rPr lang="el-GR" altLang="en-US" sz="1600"/>
              <a:t>Σύμφωνα με έναν ευρύτερο ορισμό του </a:t>
            </a:r>
            <a:r>
              <a:rPr lang="el-GR" altLang="en-US" sz="1600" b="1"/>
              <a:t>Πραγματικού Παθητικού</a:t>
            </a:r>
            <a:r>
              <a:rPr lang="el-GR" altLang="en-US" sz="1600"/>
              <a:t> οι υποχρεώσεις προς τρίτους θεωρούνται ως πιθανές μελλοντικές θυσίες οικονομικών πλεονεκτημάτων, από παρούσες υποχρεώσεις της επιχείρησης που την υποχρεώνουν στο μέλλον να παραδώσει περιουσιακά της στοιχεία ή να παρέχει υπηρεσίες σ' άλλες επιχειρήσεις, λόγω συναλλαγών ή γεγονότων που έλαβαν χώρα κατά το παρελθόν.</a:t>
            </a:r>
            <a:endParaRPr lang="en-US" altLang="en-US" sz="1600"/>
          </a:p>
        </p:txBody>
      </p:sp>
      <p:sp>
        <p:nvSpPr>
          <p:cNvPr id="101380" name="Footer Placeholder 4">
            <a:extLst>
              <a:ext uri="{FF2B5EF4-FFF2-40B4-BE49-F238E27FC236}">
                <a16:creationId xmlns:a16="http://schemas.microsoft.com/office/drawing/2014/main" id="{77CB60FF-ABE2-4702-B722-8F8F85268B6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101381" name="Slide Number Placeholder 5">
            <a:extLst>
              <a:ext uri="{FF2B5EF4-FFF2-40B4-BE49-F238E27FC236}">
                <a16:creationId xmlns:a16="http://schemas.microsoft.com/office/drawing/2014/main" id="{9F382EEC-4B6C-4109-9EB0-86F8C267CB6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18D26D-8CE8-48B6-BF9D-5C1E129C5541}" type="slidenum">
              <a:rPr lang="en-US" altLang="en-US" smtClean="0">
                <a:solidFill>
                  <a:schemeClr val="bg1"/>
                </a:solidFill>
              </a:rPr>
              <a:pPr/>
              <a:t>89</a:t>
            </a:fld>
            <a:endParaRPr lang="en-US" altLang="en-US">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E991-98BD-4F68-A399-1CF0CFDB239F}"/>
              </a:ext>
            </a:extLst>
          </p:cNvPr>
          <p:cNvSpPr>
            <a:spLocks noGrp="1"/>
          </p:cNvSpPr>
          <p:nvPr>
            <p:ph type="title"/>
          </p:nvPr>
        </p:nvSpPr>
        <p:spPr>
          <a:xfrm>
            <a:off x="865970" y="927098"/>
            <a:ext cx="7234422" cy="709865"/>
          </a:xfrm>
        </p:spPr>
        <p:txBody>
          <a:bodyPr/>
          <a:lstStyle/>
          <a:p>
            <a:pPr algn="ctr"/>
            <a:r>
              <a:rPr lang="el-GR" b="1" dirty="0"/>
              <a:t>Δομή μιας Ερευνητικής Εργασίας-Έρευνα</a:t>
            </a:r>
            <a:br>
              <a:rPr lang="el-GR" dirty="0"/>
            </a:br>
            <a:endParaRPr lang="el-GR" dirty="0"/>
          </a:p>
        </p:txBody>
      </p:sp>
      <p:sp>
        <p:nvSpPr>
          <p:cNvPr id="3" name="Content Placeholder 2">
            <a:extLst>
              <a:ext uri="{FF2B5EF4-FFF2-40B4-BE49-F238E27FC236}">
                <a16:creationId xmlns:a16="http://schemas.microsoft.com/office/drawing/2014/main" id="{7CFF92D5-B104-43EA-9445-550F621D5A08}"/>
              </a:ext>
            </a:extLst>
          </p:cNvPr>
          <p:cNvSpPr>
            <a:spLocks noGrp="1"/>
          </p:cNvSpPr>
          <p:nvPr>
            <p:ph idx="1"/>
          </p:nvPr>
        </p:nvSpPr>
        <p:spPr>
          <a:xfrm>
            <a:off x="863600" y="2132856"/>
            <a:ext cx="7596188" cy="3886944"/>
          </a:xfrm>
        </p:spPr>
        <p:txBody>
          <a:bodyPr/>
          <a:lstStyle/>
          <a:p>
            <a:pPr lvl="0"/>
            <a:r>
              <a:rPr lang="el-GR" b="1" u="sng" dirty="0"/>
              <a:t>3. Θεωρητικό Πλαίσιο Έρευνας</a:t>
            </a:r>
            <a:endParaRPr lang="el-GR" u="sng" dirty="0"/>
          </a:p>
          <a:p>
            <a:r>
              <a:rPr lang="el-GR" sz="2400" dirty="0"/>
              <a:t>Παρουσίαση της </a:t>
            </a:r>
            <a:r>
              <a:rPr lang="el-GR" sz="2400" b="1" dirty="0"/>
              <a:t>κατάλληλης θεωρίας</a:t>
            </a:r>
            <a:r>
              <a:rPr lang="el-GR" sz="2400" dirty="0"/>
              <a:t> για το ερευνώμενο θέμα</a:t>
            </a:r>
          </a:p>
          <a:p>
            <a:r>
              <a:rPr lang="el-GR" sz="2400" dirty="0"/>
              <a:t>Εφαρμογή και σύνδεση της θεωρίας με την </a:t>
            </a:r>
            <a:r>
              <a:rPr lang="el-GR" sz="2400" b="1" dirty="0"/>
              <a:t>παρούσα έρευνα</a:t>
            </a:r>
          </a:p>
          <a:p>
            <a:pPr algn="just"/>
            <a:r>
              <a:rPr lang="el-GR" sz="2400" dirty="0"/>
              <a:t>Εντοπισμός, αναγνώριση και </a:t>
            </a:r>
            <a:r>
              <a:rPr lang="el-GR" sz="2400" b="1" dirty="0"/>
              <a:t>θεωρητικός ορισμός των μεταβλητών της έρευνας </a:t>
            </a:r>
            <a:r>
              <a:rPr lang="el-GR" sz="2400" dirty="0"/>
              <a:t>με τη χρησιμοποίηση του θεωρητικού πλαισίου. </a:t>
            </a:r>
          </a:p>
          <a:p>
            <a:pPr algn="just"/>
            <a:r>
              <a:rPr lang="el-GR" sz="2400" b="1" dirty="0"/>
              <a:t>Σχέση μεταξύ των μεταβλητών της έρευνας </a:t>
            </a:r>
            <a:r>
              <a:rPr lang="el-GR" sz="2400" dirty="0"/>
              <a:t>με βάση το θεωρητικό πλαίσιο</a:t>
            </a:r>
          </a:p>
          <a:p>
            <a:endParaRPr lang="el-GR" dirty="0"/>
          </a:p>
        </p:txBody>
      </p:sp>
      <p:sp>
        <p:nvSpPr>
          <p:cNvPr id="4" name="Footer Placeholder 3">
            <a:extLst>
              <a:ext uri="{FF2B5EF4-FFF2-40B4-BE49-F238E27FC236}">
                <a16:creationId xmlns:a16="http://schemas.microsoft.com/office/drawing/2014/main" id="{46179EA6-7C18-4344-BE40-EA2469C81088}"/>
              </a:ext>
            </a:extLst>
          </p:cNvPr>
          <p:cNvSpPr>
            <a:spLocks noGrp="1"/>
          </p:cNvSpPr>
          <p:nvPr>
            <p:ph type="ftr" sz="quarter" idx="11"/>
          </p:nvPr>
        </p:nvSpPr>
        <p:spPr/>
        <p:txBody>
          <a:bodyPr/>
          <a:lstStyle/>
          <a:p>
            <a:pPr>
              <a:defRPr/>
            </a:pPr>
            <a:r>
              <a:rPr lang="el-GR" altLang="en-US"/>
              <a:t>Ενότητα </a:t>
            </a:r>
            <a:r>
              <a:rPr lang="en-US" altLang="en-US"/>
              <a:t>1</a:t>
            </a:r>
          </a:p>
        </p:txBody>
      </p:sp>
      <p:sp>
        <p:nvSpPr>
          <p:cNvPr id="5" name="Slide Number Placeholder 4">
            <a:extLst>
              <a:ext uri="{FF2B5EF4-FFF2-40B4-BE49-F238E27FC236}">
                <a16:creationId xmlns:a16="http://schemas.microsoft.com/office/drawing/2014/main" id="{DA48C181-0278-4729-96ED-79DB59FAFE2F}"/>
              </a:ext>
            </a:extLst>
          </p:cNvPr>
          <p:cNvSpPr>
            <a:spLocks noGrp="1"/>
          </p:cNvSpPr>
          <p:nvPr>
            <p:ph type="sldNum" sz="quarter" idx="12"/>
          </p:nvPr>
        </p:nvSpPr>
        <p:spPr/>
        <p:txBody>
          <a:bodyPr/>
          <a:lstStyle/>
          <a:p>
            <a:pPr>
              <a:defRPr/>
            </a:pPr>
            <a:fld id="{415E7A7F-8B21-4382-99E5-123984F96670}" type="slidenum">
              <a:rPr lang="en-US" altLang="en-US" smtClean="0"/>
              <a:pPr>
                <a:defRPr/>
              </a:pPr>
              <a:t>9</a:t>
            </a:fld>
            <a:endParaRPr lang="en-US" altLang="en-US"/>
          </a:p>
        </p:txBody>
      </p:sp>
    </p:spTree>
    <p:extLst>
      <p:ext uri="{BB962C8B-B14F-4D97-AF65-F5344CB8AC3E}">
        <p14:creationId xmlns:p14="http://schemas.microsoft.com/office/powerpoint/2010/main" val="34763056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3C75F2CC-157A-44B7-B0BD-0D02ADA24B61}"/>
              </a:ext>
            </a:extLst>
          </p:cNvPr>
          <p:cNvSpPr>
            <a:spLocks noGrp="1"/>
          </p:cNvSpPr>
          <p:nvPr>
            <p:ph type="title"/>
          </p:nvPr>
        </p:nvSpPr>
        <p:spPr>
          <a:xfrm>
            <a:off x="866775" y="927100"/>
            <a:ext cx="7593013" cy="709613"/>
          </a:xfrm>
        </p:spPr>
        <p:txBody>
          <a:bodyPr/>
          <a:lstStyle/>
          <a:p>
            <a:pP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102403" name="Rectangle 3">
            <a:extLst>
              <a:ext uri="{FF2B5EF4-FFF2-40B4-BE49-F238E27FC236}">
                <a16:creationId xmlns:a16="http://schemas.microsoft.com/office/drawing/2014/main" id="{08945930-A093-4C38-B426-308B2778472A}"/>
              </a:ext>
            </a:extLst>
          </p:cNvPr>
          <p:cNvSpPr>
            <a:spLocks noGrp="1"/>
          </p:cNvSpPr>
          <p:nvPr>
            <p:ph type="body" idx="1"/>
          </p:nvPr>
        </p:nvSpPr>
        <p:spPr/>
        <p:txBody>
          <a:bodyPr/>
          <a:lstStyle/>
          <a:p>
            <a:pPr indent="14288" algn="ctr" eaLnBrk="1" hangingPunct="1">
              <a:buFont typeface="Wingdings 3" panose="05040102010807070707" pitchFamily="18" charset="2"/>
              <a:buNone/>
            </a:pPr>
            <a:r>
              <a:rPr lang="el-GR" altLang="en-US" b="1"/>
              <a:t>Υποχρεώσεις (Liabilities)</a:t>
            </a:r>
          </a:p>
          <a:p>
            <a:pPr indent="14288" eaLnBrk="1" hangingPunct="1">
              <a:buFont typeface="Wingdings 3" panose="05040102010807070707" pitchFamily="18" charset="2"/>
              <a:buNone/>
            </a:pPr>
            <a:endParaRPr lang="el-GR" altLang="en-US"/>
          </a:p>
          <a:p>
            <a:pPr indent="14288" eaLnBrk="1" hangingPunct="1">
              <a:buFont typeface="Wingdings 3" panose="05040102010807070707" pitchFamily="18" charset="2"/>
              <a:buNone/>
            </a:pPr>
            <a:r>
              <a:rPr lang="el-GR" altLang="en-US"/>
              <a:t>Οι Υποχρεώσεις τυπικά διακρίνεται σε δύο κατηγορίες:</a:t>
            </a:r>
          </a:p>
          <a:p>
            <a:pPr indent="14288" eaLnBrk="1" hangingPunct="1">
              <a:buFont typeface="Wingdings 3" panose="05040102010807070707" pitchFamily="18" charset="2"/>
              <a:buNone/>
            </a:pPr>
            <a:endParaRPr lang="el-GR" altLang="en-US"/>
          </a:p>
          <a:p>
            <a:pPr indent="14288" eaLnBrk="1" hangingPunct="1">
              <a:buFont typeface="Wingdings 3" panose="05040102010807070707" pitchFamily="18" charset="2"/>
              <a:buNone/>
            </a:pPr>
            <a:r>
              <a:rPr lang="el-GR" altLang="en-US" b="1"/>
              <a:t>Α) Μακροπρόθεσμες Υποχρεώσεις</a:t>
            </a:r>
          </a:p>
          <a:p>
            <a:pPr indent="14288" eaLnBrk="1" hangingPunct="1"/>
            <a:endParaRPr lang="el-GR" altLang="en-US" b="1"/>
          </a:p>
          <a:p>
            <a:pPr indent="14288" eaLnBrk="1" hangingPunct="1">
              <a:buFont typeface="Wingdings 3" panose="05040102010807070707" pitchFamily="18" charset="2"/>
              <a:buNone/>
            </a:pPr>
            <a:r>
              <a:rPr lang="el-GR" altLang="en-US" b="1"/>
              <a:t>Β) Βραχυπρόθεσμες Υποχρεώσεις</a:t>
            </a:r>
            <a:endParaRPr lang="en-US" altLang="en-US" b="1"/>
          </a:p>
        </p:txBody>
      </p:sp>
      <p:sp>
        <p:nvSpPr>
          <p:cNvPr id="102404" name="Footer Placeholder 4">
            <a:extLst>
              <a:ext uri="{FF2B5EF4-FFF2-40B4-BE49-F238E27FC236}">
                <a16:creationId xmlns:a16="http://schemas.microsoft.com/office/drawing/2014/main" id="{FF89C246-AB74-45E6-82AB-4670D32C2DF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102405" name="Slide Number Placeholder 5">
            <a:extLst>
              <a:ext uri="{FF2B5EF4-FFF2-40B4-BE49-F238E27FC236}">
                <a16:creationId xmlns:a16="http://schemas.microsoft.com/office/drawing/2014/main" id="{001035B1-C9F3-4D2E-AF4E-1F96B6B3F3F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5DB4E5-6525-4EB0-9257-CE9C974FB44D}" type="slidenum">
              <a:rPr lang="en-US" altLang="en-US" smtClean="0">
                <a:solidFill>
                  <a:schemeClr val="bg1"/>
                </a:solidFill>
              </a:rPr>
              <a:pPr/>
              <a:t>90</a:t>
            </a:fld>
            <a:endParaRPr lang="en-US" altLang="en-US">
              <a:solidFill>
                <a:schemeClr val="bg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79B62A6C-6B76-44D1-93EE-B737F064561F}"/>
              </a:ext>
            </a:extLst>
          </p:cNvPr>
          <p:cNvSpPr>
            <a:spLocks noGrp="1"/>
          </p:cNvSpPr>
          <p:nvPr>
            <p:ph type="title"/>
          </p:nvPr>
        </p:nvSpPr>
        <p:spPr>
          <a:xfrm>
            <a:off x="866775" y="927100"/>
            <a:ext cx="7593013" cy="709613"/>
          </a:xfrm>
        </p:spPr>
        <p:txBody>
          <a:bodyPr/>
          <a:lstStyle/>
          <a:p>
            <a:pP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103427" name="Rectangle 3">
            <a:extLst>
              <a:ext uri="{FF2B5EF4-FFF2-40B4-BE49-F238E27FC236}">
                <a16:creationId xmlns:a16="http://schemas.microsoft.com/office/drawing/2014/main" id="{AE615EBB-53E4-44C9-BE89-B84906F21D41}"/>
              </a:ext>
            </a:extLst>
          </p:cNvPr>
          <p:cNvSpPr>
            <a:spLocks noGrp="1"/>
          </p:cNvSpPr>
          <p:nvPr>
            <p:ph type="body" idx="1"/>
          </p:nvPr>
        </p:nvSpPr>
        <p:spPr/>
        <p:txBody>
          <a:bodyPr/>
          <a:lstStyle/>
          <a:p>
            <a:pPr algn="ctr" eaLnBrk="1" hangingPunct="1">
              <a:lnSpc>
                <a:spcPct val="90000"/>
              </a:lnSpc>
              <a:buFont typeface="Wingdings 3" panose="05040102010807070707" pitchFamily="18" charset="2"/>
              <a:buNone/>
            </a:pPr>
            <a:r>
              <a:rPr lang="el-GR" altLang="en-US" b="1"/>
              <a:t>Μακροπρόθεσμες Υποχρεώσεις (Long term liabilities)</a:t>
            </a:r>
          </a:p>
          <a:p>
            <a:pPr algn="just" eaLnBrk="1" hangingPunct="1">
              <a:lnSpc>
                <a:spcPct val="90000"/>
              </a:lnSpc>
            </a:pPr>
            <a:r>
              <a:rPr lang="el-GR" altLang="en-US"/>
              <a:t>Είναι οι υποχρεώσεις της επιχείρησης που ο </a:t>
            </a:r>
            <a:r>
              <a:rPr lang="el-GR" altLang="en-US" b="1"/>
              <a:t>χρόνος εξόφλησης τους είναι μεγαλύτερος του ενός έτους</a:t>
            </a:r>
            <a:r>
              <a:rPr lang="el-GR" altLang="en-US"/>
              <a:t>. Οι μακροπρόθεσμες υποχρεώσεις που πρέπει να εξοφληθούν στην επόμενη διαχειριστική χρήση ταξινομούνται ως βραχυπρόθεσμες υποχρεώσεις.</a:t>
            </a:r>
          </a:p>
          <a:p>
            <a:pPr eaLnBrk="1" hangingPunct="1">
              <a:lnSpc>
                <a:spcPct val="90000"/>
              </a:lnSpc>
            </a:pPr>
            <a:r>
              <a:rPr lang="el-GR" altLang="en-US"/>
              <a:t>Τις Μακροπρόθεσμες υποχρεώσεις τις διακρίνουμε σε:</a:t>
            </a:r>
          </a:p>
          <a:p>
            <a:pPr eaLnBrk="1" hangingPunct="1">
              <a:lnSpc>
                <a:spcPct val="90000"/>
              </a:lnSpc>
              <a:buFont typeface="Wingdings 3" panose="05040102010807070707" pitchFamily="18" charset="2"/>
              <a:buAutoNum type="arabicPeriod"/>
            </a:pPr>
            <a:r>
              <a:rPr lang="el-GR" altLang="en-US" b="1"/>
              <a:t>Δάνεια</a:t>
            </a:r>
          </a:p>
          <a:p>
            <a:pPr eaLnBrk="1" hangingPunct="1">
              <a:lnSpc>
                <a:spcPct val="90000"/>
              </a:lnSpc>
              <a:buFont typeface="Wingdings 3" panose="05040102010807070707" pitchFamily="18" charset="2"/>
              <a:buAutoNum type="arabicPeriod"/>
            </a:pPr>
            <a:r>
              <a:rPr lang="el-GR" altLang="en-US" b="1"/>
              <a:t>Λοιπές Μακροπρόθεσμες υποχρεώσεις</a:t>
            </a:r>
          </a:p>
          <a:p>
            <a:pPr eaLnBrk="1" hangingPunct="1">
              <a:lnSpc>
                <a:spcPct val="90000"/>
              </a:lnSpc>
              <a:buFont typeface="Wingdings 3" panose="05040102010807070707" pitchFamily="18" charset="2"/>
              <a:buAutoNum type="arabicPeriod"/>
            </a:pPr>
            <a:r>
              <a:rPr lang="el-GR" altLang="en-US" b="1"/>
              <a:t>Κρατικές Ειχορηγήσεις</a:t>
            </a:r>
          </a:p>
          <a:p>
            <a:pPr eaLnBrk="1" hangingPunct="1">
              <a:lnSpc>
                <a:spcPct val="90000"/>
              </a:lnSpc>
              <a:buFont typeface="Wingdings 3" panose="05040102010807070707" pitchFamily="18" charset="2"/>
              <a:buAutoNum type="arabicPeriod"/>
            </a:pPr>
            <a:r>
              <a:rPr lang="el-GR" altLang="en-US" b="1"/>
              <a:t>Αναβαλλόμενοι φόροι</a:t>
            </a:r>
            <a:endParaRPr lang="en-US" altLang="en-US" b="1"/>
          </a:p>
        </p:txBody>
      </p:sp>
      <p:sp>
        <p:nvSpPr>
          <p:cNvPr id="103428" name="Footer Placeholder 4">
            <a:extLst>
              <a:ext uri="{FF2B5EF4-FFF2-40B4-BE49-F238E27FC236}">
                <a16:creationId xmlns:a16="http://schemas.microsoft.com/office/drawing/2014/main" id="{BB855CF8-94FA-4E4B-817D-349625B9A46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103429" name="Slide Number Placeholder 5">
            <a:extLst>
              <a:ext uri="{FF2B5EF4-FFF2-40B4-BE49-F238E27FC236}">
                <a16:creationId xmlns:a16="http://schemas.microsoft.com/office/drawing/2014/main" id="{DB7CB071-D4D3-48E1-AB24-A0B23571BDD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7F449A-007C-4C46-A3BA-281E2676DA02}" type="slidenum">
              <a:rPr lang="en-US" altLang="en-US" smtClean="0">
                <a:solidFill>
                  <a:schemeClr val="bg1"/>
                </a:solidFill>
              </a:rPr>
              <a:pPr/>
              <a:t>91</a:t>
            </a:fld>
            <a:endParaRPr lang="en-US" altLang="en-US">
              <a:solidFill>
                <a:schemeClr val="bg1"/>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8339E8CD-8C77-4730-A895-E2D3598C5D69}"/>
              </a:ext>
            </a:extLst>
          </p:cNvPr>
          <p:cNvSpPr>
            <a:spLocks noGrp="1"/>
          </p:cNvSpPr>
          <p:nvPr>
            <p:ph type="title"/>
          </p:nvPr>
        </p:nvSpPr>
        <p:spPr>
          <a:xfrm>
            <a:off x="847725" y="908050"/>
            <a:ext cx="7593013" cy="709613"/>
          </a:xfrm>
        </p:spPr>
        <p:txBody>
          <a:bodyPr/>
          <a:lstStyle/>
          <a:p>
            <a:pPr algn="ct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104451" name="Rectangle 3">
            <a:extLst>
              <a:ext uri="{FF2B5EF4-FFF2-40B4-BE49-F238E27FC236}">
                <a16:creationId xmlns:a16="http://schemas.microsoft.com/office/drawing/2014/main" id="{92D9A5B6-ED59-4BC4-8B89-321E6CF38630}"/>
              </a:ext>
            </a:extLst>
          </p:cNvPr>
          <p:cNvSpPr>
            <a:spLocks noGrp="1"/>
          </p:cNvSpPr>
          <p:nvPr>
            <p:ph type="body" idx="1"/>
          </p:nvPr>
        </p:nvSpPr>
        <p:spPr/>
        <p:txBody>
          <a:bodyPr/>
          <a:lstStyle/>
          <a:p>
            <a:pPr algn="just" eaLnBrk="1" hangingPunct="1">
              <a:lnSpc>
                <a:spcPct val="80000"/>
              </a:lnSpc>
            </a:pPr>
            <a:r>
              <a:rPr lang="el-GR" altLang="en-US" sz="1600" b="1">
                <a:latin typeface="Arial" panose="020B0604020202020204" pitchFamily="34" charset="0"/>
              </a:rPr>
              <a:t>Υποχρεώσεις από Χρηματοδοτικές Συμφωνίες</a:t>
            </a:r>
            <a:r>
              <a:rPr lang="en-GB" altLang="en-US" sz="1600" b="1">
                <a:latin typeface="Arial" panose="020B0604020202020204" pitchFamily="34" charset="0"/>
              </a:rPr>
              <a:t> (Liabilities relating </a:t>
            </a:r>
            <a:r>
              <a:rPr lang="en-US" altLang="en-US" sz="1600" b="1">
                <a:latin typeface="Arial" panose="020B0604020202020204" pitchFamily="34" charset="0"/>
              </a:rPr>
              <a:t>to </a:t>
            </a:r>
            <a:r>
              <a:rPr lang="en-GB" altLang="en-US" sz="1600" b="1">
                <a:latin typeface="Arial" panose="020B0604020202020204" pitchFamily="34" charset="0"/>
              </a:rPr>
              <a:t>financing agreements). </a:t>
            </a:r>
            <a:r>
              <a:rPr lang="el-GR" altLang="en-US" sz="1600">
                <a:latin typeface="Arial" panose="020B0604020202020204" pitchFamily="34" charset="0"/>
              </a:rPr>
              <a:t>Οι μακροπρόθεσμες υποχρεώσεις που προέρχονται από χρηματοδοτικές συμφωνίες, συνήθως απαιτούν συστηματική πληρωμή κεφαλαίου και τόκου κατ' έτος για την εξόφλησή τους. Υποχρεώσεις από χρηματοδοτικές συμφωνίες είναι τα Ομολογιακά δάνεια και τα Ενυπόθηκα δάνεια.</a:t>
            </a:r>
          </a:p>
          <a:p>
            <a:pPr algn="just" eaLnBrk="1" hangingPunct="1">
              <a:lnSpc>
                <a:spcPct val="80000"/>
              </a:lnSpc>
            </a:pPr>
            <a:r>
              <a:rPr lang="el-GR" altLang="en-US" sz="1600">
                <a:latin typeface="Arial" panose="020B0604020202020204" pitchFamily="34" charset="0"/>
              </a:rPr>
              <a:t>α) Τα </a:t>
            </a:r>
            <a:r>
              <a:rPr lang="el-GR" altLang="en-US" sz="1600" b="1">
                <a:latin typeface="Arial" panose="020B0604020202020204" pitchFamily="34" charset="0"/>
              </a:rPr>
              <a:t>Ομολογιακά δάνεια</a:t>
            </a:r>
            <a:r>
              <a:rPr lang="el-GR" altLang="en-US" sz="1600">
                <a:latin typeface="Arial" panose="020B0604020202020204" pitchFamily="34" charset="0"/>
              </a:rPr>
              <a:t> (Bonds Payable) αποτελούν ειδικό τύπο δανείου για χρηματοδότηση Πάγιων περιουσιακών στοιχείων της επιχείρησης και η διάρκεια λήξης τους είναι πάνω από 10 έτη. Οι τόκοι των Ομολογιακών δανείων εξοφλούνται ανά έτος ή ανά εξάμηνο και η αποπληρωμή του αρχικά δανεισθέντος κεφαλαίου γίνεται κατά τη λήξη του δανείου από αποθεματικά κεφάλαια, που έχουν συγκεντρωθεί ειδικά για την εξόφληση του δανείου.</a:t>
            </a:r>
          </a:p>
          <a:p>
            <a:pPr algn="just" eaLnBrk="1" hangingPunct="1">
              <a:lnSpc>
                <a:spcPct val="80000"/>
              </a:lnSpc>
            </a:pPr>
            <a:r>
              <a:rPr lang="el-GR" altLang="en-US" sz="1600">
                <a:latin typeface="Arial" panose="020B0604020202020204" pitchFamily="34" charset="0"/>
              </a:rPr>
              <a:t>β) Τα </a:t>
            </a:r>
            <a:r>
              <a:rPr lang="el-GR" altLang="en-US" sz="1600" b="1">
                <a:latin typeface="Arial" panose="020B0604020202020204" pitchFamily="34" charset="0"/>
              </a:rPr>
              <a:t>Ενυπόθηκα</a:t>
            </a:r>
            <a:r>
              <a:rPr lang="el-GR" altLang="en-US" sz="1600">
                <a:latin typeface="Arial" panose="020B0604020202020204" pitchFamily="34" charset="0"/>
              </a:rPr>
              <a:t> δάνεια είναι μακροχρόνιες υποχρεώσεις κυρίως σε Τράπεζες, για τα οποία η επιχείρηση έχει υποθηκεύσει ακίνητά της. Η εξόφληση των ενυπόθηκων δανείων συνίσταται σε εξόφληση τόκων και αρχικού κεφαλαίου κατ' έτος.</a:t>
            </a:r>
            <a:endParaRPr lang="en-US" altLang="en-US" sz="1600">
              <a:latin typeface="Arial" panose="020B0604020202020204" pitchFamily="34" charset="0"/>
            </a:endParaRPr>
          </a:p>
        </p:txBody>
      </p:sp>
      <p:sp>
        <p:nvSpPr>
          <p:cNvPr id="104452" name="Footer Placeholder 4">
            <a:extLst>
              <a:ext uri="{FF2B5EF4-FFF2-40B4-BE49-F238E27FC236}">
                <a16:creationId xmlns:a16="http://schemas.microsoft.com/office/drawing/2014/main" id="{690A4EAE-99D9-4A34-8E02-336FE1A3136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104453" name="Slide Number Placeholder 5">
            <a:extLst>
              <a:ext uri="{FF2B5EF4-FFF2-40B4-BE49-F238E27FC236}">
                <a16:creationId xmlns:a16="http://schemas.microsoft.com/office/drawing/2014/main" id="{37433A86-230C-4DA6-8F5C-913A0776EB8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01330B-19C3-43A2-B449-E00565155348}" type="slidenum">
              <a:rPr lang="en-US" altLang="en-US" smtClean="0">
                <a:solidFill>
                  <a:schemeClr val="bg1"/>
                </a:solidFill>
              </a:rPr>
              <a:pPr/>
              <a:t>92</a:t>
            </a:fld>
            <a:endParaRPr lang="en-US" altLang="en-US">
              <a:solidFill>
                <a:schemeClr val="bg1"/>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983C4456-1435-4A58-8C72-2DD863D68964}"/>
              </a:ext>
            </a:extLst>
          </p:cNvPr>
          <p:cNvSpPr>
            <a:spLocks noGrp="1"/>
          </p:cNvSpPr>
          <p:nvPr>
            <p:ph type="title"/>
          </p:nvPr>
        </p:nvSpPr>
        <p:spPr>
          <a:xfrm>
            <a:off x="866775" y="927100"/>
            <a:ext cx="7593013" cy="709613"/>
          </a:xfrm>
        </p:spPr>
        <p:txBody>
          <a:bodyPr/>
          <a:lstStyle/>
          <a:p>
            <a:pPr algn="ct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105475" name="Rectangle 3">
            <a:extLst>
              <a:ext uri="{FF2B5EF4-FFF2-40B4-BE49-F238E27FC236}">
                <a16:creationId xmlns:a16="http://schemas.microsoft.com/office/drawing/2014/main" id="{4F53EF8A-934A-42C8-8A1B-8D7E61C9F642}"/>
              </a:ext>
            </a:extLst>
          </p:cNvPr>
          <p:cNvSpPr>
            <a:spLocks noGrp="1"/>
          </p:cNvSpPr>
          <p:nvPr>
            <p:ph type="body" idx="1"/>
          </p:nvPr>
        </p:nvSpPr>
        <p:spPr/>
        <p:txBody>
          <a:bodyPr/>
          <a:lstStyle/>
          <a:p>
            <a:pPr algn="just" eaLnBrk="1" hangingPunct="1"/>
            <a:r>
              <a:rPr lang="el-GR" altLang="en-US"/>
              <a:t> </a:t>
            </a:r>
            <a:r>
              <a:rPr lang="el-GR" altLang="en-US" b="1"/>
              <a:t>Υποχρεώσεις που προκύπτουν από τη λειτουργία της επιχείρησης (Liabilities Relating to Operational Obligations). </a:t>
            </a:r>
            <a:r>
              <a:rPr lang="el-GR" altLang="en-US"/>
              <a:t>Αυτές οι μακροπρόθεσμες υποχρεώσεις προκύπτουν από τη λειτουργία της επιχείρησης και αφορούν αφ' ενός αγορά εμπ/των ή πρώτων υλών και αφ' ετέρου κοινωνικά προγράμματα για τους εργαζόμενους της επιχείρησης (ασφάλιση, συνταξιοδοτικά προγράμματα κ.λπ.) και η λήξη τους είναι σ' όλες τις περιπτώσεις μεγαλύτερη του ενός έτους. </a:t>
            </a:r>
          </a:p>
          <a:p>
            <a:pPr algn="just" eaLnBrk="1" hangingPunct="1"/>
            <a:r>
              <a:rPr lang="el-GR" altLang="en-US"/>
              <a:t>Στην κατηγορία αυτή υπάγονται Γραμμάτια πληρωτέα, Τραπεζικά δάνεια, υποχρεώσεις από μακροχρόνιες μισθώσεις ακινήτων, υποχρεώσεις για συνταξιοδοτήσεις και υποχρεώσεις από διάφορα προγράμματα αποκατάστασης εργαζομένων κ.λπ.</a:t>
            </a:r>
            <a:endParaRPr lang="en-US" altLang="en-US"/>
          </a:p>
        </p:txBody>
      </p:sp>
      <p:sp>
        <p:nvSpPr>
          <p:cNvPr id="105476" name="Footer Placeholder 4">
            <a:extLst>
              <a:ext uri="{FF2B5EF4-FFF2-40B4-BE49-F238E27FC236}">
                <a16:creationId xmlns:a16="http://schemas.microsoft.com/office/drawing/2014/main" id="{3FA14E85-F42E-4229-93F2-F23E488A9B6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105477" name="Slide Number Placeholder 5">
            <a:extLst>
              <a:ext uri="{FF2B5EF4-FFF2-40B4-BE49-F238E27FC236}">
                <a16:creationId xmlns:a16="http://schemas.microsoft.com/office/drawing/2014/main" id="{82BB3C93-C805-478A-8831-E7B162B9B62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A9D27F-D41D-4F20-8CC9-0D0192975CA5}" type="slidenum">
              <a:rPr lang="en-US" altLang="en-US" smtClean="0">
                <a:solidFill>
                  <a:schemeClr val="bg1"/>
                </a:solidFill>
              </a:rPr>
              <a:pPr/>
              <a:t>93</a:t>
            </a:fld>
            <a:endParaRPr lang="en-US" altLang="en-US">
              <a:solidFill>
                <a:schemeClr val="bg1"/>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F75934D2-D6E5-459C-9171-CF711223E9C5}"/>
              </a:ext>
            </a:extLst>
          </p:cNvPr>
          <p:cNvSpPr>
            <a:spLocks noGrp="1"/>
          </p:cNvSpPr>
          <p:nvPr>
            <p:ph type="title"/>
          </p:nvPr>
        </p:nvSpPr>
        <p:spPr>
          <a:xfrm>
            <a:off x="1116013" y="908050"/>
            <a:ext cx="7593012" cy="709613"/>
          </a:xfrm>
        </p:spPr>
        <p:txBody>
          <a:bodyPr/>
          <a:lstStyle/>
          <a:p>
            <a:pPr algn="ct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106499" name="Rectangle 3">
            <a:extLst>
              <a:ext uri="{FF2B5EF4-FFF2-40B4-BE49-F238E27FC236}">
                <a16:creationId xmlns:a16="http://schemas.microsoft.com/office/drawing/2014/main" id="{03362841-DA71-4615-9413-65EDE10E93FC}"/>
              </a:ext>
            </a:extLst>
          </p:cNvPr>
          <p:cNvSpPr>
            <a:spLocks noGrp="1"/>
          </p:cNvSpPr>
          <p:nvPr>
            <p:ph type="body" idx="1"/>
          </p:nvPr>
        </p:nvSpPr>
        <p:spPr/>
        <p:txBody>
          <a:bodyPr/>
          <a:lstStyle/>
          <a:p>
            <a:pPr indent="14288" algn="ctr" eaLnBrk="1" hangingPunct="1">
              <a:buFont typeface="Wingdings 3" panose="05040102010807070707" pitchFamily="18" charset="2"/>
              <a:buNone/>
            </a:pPr>
            <a:r>
              <a:rPr lang="el-GR" altLang="en-US" b="1"/>
              <a:t>Βραχυπρόθεσμες Υποχρεώσεις (Current Liabilities)</a:t>
            </a:r>
          </a:p>
          <a:p>
            <a:pPr indent="14288" algn="ctr" eaLnBrk="1" hangingPunct="1">
              <a:buFont typeface="Wingdings 3" panose="05040102010807070707" pitchFamily="18" charset="2"/>
              <a:buNone/>
            </a:pPr>
            <a:r>
              <a:rPr lang="el-GR" altLang="en-US" b="1"/>
              <a:t> </a:t>
            </a:r>
            <a:endParaRPr lang="el-GR" altLang="en-US"/>
          </a:p>
          <a:p>
            <a:pPr indent="14288" algn="just" eaLnBrk="1" hangingPunct="1">
              <a:buFont typeface="Wingdings 3" panose="05040102010807070707" pitchFamily="18" charset="2"/>
              <a:buNone/>
            </a:pPr>
            <a:r>
              <a:rPr lang="el-GR" altLang="en-US"/>
              <a:t>Είναι οι υποχρεώσεις της επιχείρησης που </a:t>
            </a:r>
            <a:r>
              <a:rPr lang="el-GR" altLang="en-US" b="1"/>
              <a:t>πρέπει να εξοφληθούν</a:t>
            </a:r>
            <a:r>
              <a:rPr lang="el-GR" altLang="en-US"/>
              <a:t> μέχρι το τέλος της επόμενης διαχειριστικής χρήσης δηλ. </a:t>
            </a:r>
            <a:r>
              <a:rPr lang="el-GR" altLang="en-US" b="1"/>
              <a:t>μέσα σ ' ένα έτος</a:t>
            </a:r>
            <a:r>
              <a:rPr lang="el-GR" altLang="en-US"/>
              <a:t>. Οι βραχυπρόθεσμες υποχρεώσεις για την εξόφλησή τους απαιτούν την θυσία στοιχείων του Κυκλοφορούντος Ενεργητικού ή δημιουργία νέας βραχυπρόθεσμης ή μακροπρόθεσμης υποχρέωσης.</a:t>
            </a:r>
            <a:endParaRPr lang="en-US" altLang="en-US"/>
          </a:p>
        </p:txBody>
      </p:sp>
      <p:sp>
        <p:nvSpPr>
          <p:cNvPr id="106500" name="Footer Placeholder 4">
            <a:extLst>
              <a:ext uri="{FF2B5EF4-FFF2-40B4-BE49-F238E27FC236}">
                <a16:creationId xmlns:a16="http://schemas.microsoft.com/office/drawing/2014/main" id="{9D4F4DB9-ED7B-4319-BBBA-3F8E51231DD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106501" name="Slide Number Placeholder 5">
            <a:extLst>
              <a:ext uri="{FF2B5EF4-FFF2-40B4-BE49-F238E27FC236}">
                <a16:creationId xmlns:a16="http://schemas.microsoft.com/office/drawing/2014/main" id="{F24CAB86-33E2-44FA-B3EF-324FAE4831C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A8D185-87EE-4346-BA22-85DDB9FC5D78}" type="slidenum">
              <a:rPr lang="en-US" altLang="en-US" smtClean="0">
                <a:solidFill>
                  <a:schemeClr val="bg1"/>
                </a:solidFill>
              </a:rPr>
              <a:pPr/>
              <a:t>94</a:t>
            </a:fld>
            <a:endParaRPr lang="en-US" altLang="en-US">
              <a:solidFill>
                <a:schemeClr val="bg1"/>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5C3AA8E-15E9-4603-B61D-41A7BD4300AE}"/>
              </a:ext>
            </a:extLst>
          </p:cNvPr>
          <p:cNvSpPr>
            <a:spLocks noGrp="1"/>
          </p:cNvSpPr>
          <p:nvPr>
            <p:ph type="title"/>
          </p:nvPr>
        </p:nvSpPr>
        <p:spPr>
          <a:xfrm>
            <a:off x="866775" y="927100"/>
            <a:ext cx="7593013" cy="709613"/>
          </a:xfrm>
        </p:spPr>
        <p:txBody>
          <a:bodyPr/>
          <a:lstStyle/>
          <a:p>
            <a:pPr algn="ct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107523" name="Rectangle 3">
            <a:extLst>
              <a:ext uri="{FF2B5EF4-FFF2-40B4-BE49-F238E27FC236}">
                <a16:creationId xmlns:a16="http://schemas.microsoft.com/office/drawing/2014/main" id="{CA815949-DA1E-42B3-821F-973D3FFCDE81}"/>
              </a:ext>
            </a:extLst>
          </p:cNvPr>
          <p:cNvSpPr>
            <a:spLocks noGrp="1"/>
          </p:cNvSpPr>
          <p:nvPr>
            <p:ph type="body" idx="1"/>
          </p:nvPr>
        </p:nvSpPr>
        <p:spPr>
          <a:xfrm>
            <a:off x="863600" y="2268538"/>
            <a:ext cx="7596188" cy="4097337"/>
          </a:xfrm>
        </p:spPr>
        <p:txBody>
          <a:bodyPr/>
          <a:lstStyle/>
          <a:p>
            <a:pPr algn="ctr" eaLnBrk="1" hangingPunct="1">
              <a:lnSpc>
                <a:spcPct val="80000"/>
              </a:lnSpc>
              <a:buFont typeface="Wingdings 3" panose="05040102010807070707" pitchFamily="18" charset="2"/>
              <a:buNone/>
            </a:pPr>
            <a:r>
              <a:rPr lang="el-GR" altLang="en-US" sz="1600" b="1"/>
              <a:t>Στις Βραχυπρόθεσμες Υποχρεώσεις περιλαμβάνονται</a:t>
            </a:r>
            <a:r>
              <a:rPr lang="el-GR" altLang="en-US" sz="1600"/>
              <a:t>:</a:t>
            </a:r>
          </a:p>
          <a:p>
            <a:pPr eaLnBrk="1" hangingPunct="1">
              <a:lnSpc>
                <a:spcPct val="80000"/>
              </a:lnSpc>
            </a:pPr>
            <a:r>
              <a:rPr lang="el-GR" altLang="en-US" sz="1600" b="1"/>
              <a:t>Τραπεζικά δάνεια </a:t>
            </a:r>
            <a:r>
              <a:rPr lang="el-GR" altLang="en-US" sz="1600"/>
              <a:t>Με το λογαριασμό αυτό παρακολουθούνται οι υποχρεώσεις της επιχείρησης για βραχυπρόθεσμες χρηματοδοτήσεις που έλαβε από διάφορες Τράπεζες. </a:t>
            </a:r>
          </a:p>
          <a:p>
            <a:pPr eaLnBrk="1" hangingPunct="1">
              <a:lnSpc>
                <a:spcPct val="80000"/>
              </a:lnSpc>
            </a:pPr>
            <a:r>
              <a:rPr lang="el-GR" altLang="en-US" sz="1600" b="1"/>
              <a:t>Βραχυπρόθεσμο μέρος μακροπρόθεσμων δανείων</a:t>
            </a:r>
          </a:p>
          <a:p>
            <a:pPr eaLnBrk="1" hangingPunct="1">
              <a:lnSpc>
                <a:spcPct val="80000"/>
              </a:lnSpc>
            </a:pPr>
            <a:r>
              <a:rPr lang="el-GR" altLang="en-US" sz="1600" b="1"/>
              <a:t>Εμπορικές Υποχρεώσεις (Προμηθευτές, Γραμμάτια πληρωτέα, μεταχρονολογημένες επιταγές πληρωτέες, Προκαταβολές πελατών)</a:t>
            </a:r>
          </a:p>
          <a:p>
            <a:pPr eaLnBrk="1" hangingPunct="1">
              <a:lnSpc>
                <a:spcPct val="80000"/>
              </a:lnSpc>
            </a:pPr>
            <a:r>
              <a:rPr lang="el-GR" altLang="en-US" sz="1600" b="1"/>
              <a:t>Φόρος Εισοδήματος</a:t>
            </a:r>
          </a:p>
          <a:p>
            <a:pPr eaLnBrk="1" hangingPunct="1">
              <a:lnSpc>
                <a:spcPct val="80000"/>
              </a:lnSpc>
            </a:pPr>
            <a:r>
              <a:rPr lang="el-GR" altLang="en-US" sz="1600" b="1"/>
              <a:t>Λοιποί φόροι τέλη (ΕΝΦΙΑ, ΦΠΑ, Τέλη κυκλοφορίας μετ. μέσων)</a:t>
            </a:r>
          </a:p>
          <a:p>
            <a:pPr eaLnBrk="1" hangingPunct="1">
              <a:lnSpc>
                <a:spcPct val="80000"/>
              </a:lnSpc>
            </a:pPr>
            <a:r>
              <a:rPr lang="el-GR" altLang="en-US" sz="1600" b="1"/>
              <a:t>Οργανισμοί Κοινωνικής Ασφάλισης</a:t>
            </a:r>
          </a:p>
          <a:p>
            <a:pPr eaLnBrk="1" hangingPunct="1">
              <a:lnSpc>
                <a:spcPct val="80000"/>
              </a:lnSpc>
            </a:pPr>
            <a:r>
              <a:rPr lang="el-GR" altLang="en-US" sz="1600" b="1"/>
              <a:t>Λοιπές Υποχρεώσεις (Πιστωτές)</a:t>
            </a:r>
          </a:p>
          <a:p>
            <a:pPr eaLnBrk="1" hangingPunct="1">
              <a:lnSpc>
                <a:spcPct val="80000"/>
              </a:lnSpc>
            </a:pPr>
            <a:r>
              <a:rPr lang="el-GR" altLang="en-US" sz="1600" b="1"/>
              <a:t>Έξοδα χρήσης δουλευμένα (οφειλόμενα έξοδα)</a:t>
            </a:r>
          </a:p>
          <a:p>
            <a:pPr eaLnBrk="1" hangingPunct="1">
              <a:lnSpc>
                <a:spcPct val="80000"/>
              </a:lnSpc>
            </a:pPr>
            <a:r>
              <a:rPr lang="el-GR" altLang="en-US" sz="1600" b="1"/>
              <a:t>Έσοδα επομένων χρήσεων (προεισπραγμένα έσοδα)</a:t>
            </a:r>
          </a:p>
        </p:txBody>
      </p:sp>
      <p:sp>
        <p:nvSpPr>
          <p:cNvPr id="107524" name="Footer Placeholder 4">
            <a:extLst>
              <a:ext uri="{FF2B5EF4-FFF2-40B4-BE49-F238E27FC236}">
                <a16:creationId xmlns:a16="http://schemas.microsoft.com/office/drawing/2014/main" id="{A01011A5-7069-49BA-ACB6-B83AB385A30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107525" name="Slide Number Placeholder 5">
            <a:extLst>
              <a:ext uri="{FF2B5EF4-FFF2-40B4-BE49-F238E27FC236}">
                <a16:creationId xmlns:a16="http://schemas.microsoft.com/office/drawing/2014/main" id="{E1FA8656-CA18-4937-A3D8-A3323AADE78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949871-8366-47EC-A56A-C2ACAEC7D505}" type="slidenum">
              <a:rPr lang="en-US" altLang="en-US" smtClean="0">
                <a:solidFill>
                  <a:schemeClr val="bg1"/>
                </a:solidFill>
              </a:rPr>
              <a:pPr/>
              <a:t>95</a:t>
            </a:fld>
            <a:endParaRPr lang="en-US" altLang="en-US">
              <a:solidFill>
                <a:schemeClr val="bg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BE9C379A-912E-488D-B0FD-E88F955ADDAC}"/>
              </a:ext>
            </a:extLst>
          </p:cNvPr>
          <p:cNvSpPr>
            <a:spLocks noGrp="1"/>
          </p:cNvSpPr>
          <p:nvPr>
            <p:ph type="title"/>
          </p:nvPr>
        </p:nvSpPr>
        <p:spPr>
          <a:xfrm>
            <a:off x="866775" y="927100"/>
            <a:ext cx="7593013" cy="709613"/>
          </a:xfrm>
        </p:spPr>
        <p:txBody>
          <a:bodyPr/>
          <a:lstStyle/>
          <a:p>
            <a:pPr algn="ct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108547" name="Rectangle 3">
            <a:extLst>
              <a:ext uri="{FF2B5EF4-FFF2-40B4-BE49-F238E27FC236}">
                <a16:creationId xmlns:a16="http://schemas.microsoft.com/office/drawing/2014/main" id="{D6501A73-81A4-4A54-ACA5-3383901FBBF3}"/>
              </a:ext>
            </a:extLst>
          </p:cNvPr>
          <p:cNvSpPr>
            <a:spLocks noGrp="1"/>
          </p:cNvSpPr>
          <p:nvPr>
            <p:ph type="body" idx="1"/>
          </p:nvPr>
        </p:nvSpPr>
        <p:spPr/>
        <p:txBody>
          <a:bodyPr/>
          <a:lstStyle/>
          <a:p>
            <a:pPr algn="just" eaLnBrk="1" hangingPunct="1"/>
            <a:r>
              <a:rPr lang="el-GR" altLang="en-US"/>
              <a:t>Η </a:t>
            </a:r>
            <a:r>
              <a:rPr lang="el-GR" altLang="en-US" b="1"/>
              <a:t>Καθαρή Θέση (</a:t>
            </a:r>
            <a:r>
              <a:rPr lang="en-US" altLang="en-US" b="1"/>
              <a:t>Owners’ Equity)</a:t>
            </a:r>
            <a:r>
              <a:rPr lang="el-GR" altLang="en-US"/>
              <a:t> είναι το τμήμα εκείνο του Παθητικού του Ισολογισμού που περιλαμβάνει τις </a:t>
            </a:r>
            <a:r>
              <a:rPr lang="el-GR" altLang="en-US" b="1"/>
              <a:t>υποχρεώσεις της επιχείρησης προς τους ιδρυτές-φορείς της</a:t>
            </a:r>
            <a:r>
              <a:rPr lang="el-GR" altLang="en-US"/>
              <a:t>. Τα Ίδια Κεφάλαια δείχνουν το ποσό που διεκδικούν οι φορείς της επιχείρησης, αν από το Ενεργητικό αφαιρεθεί το Πραγματικό Παθητικό δηλ. οι υποχρεώσεις της επιχείρησης. Τα Ίδια Κεφάλαια λοιπόν είναι η διαφορά μεταξύ Ενεργητικού και Υποχρεώσεων.</a:t>
            </a:r>
          </a:p>
          <a:p>
            <a:pPr algn="just" eaLnBrk="1" hangingPunct="1"/>
            <a:r>
              <a:rPr lang="el-GR" altLang="en-US" b="1"/>
              <a:t>ΚΑΘΑΡΗ ΘΕΣΗ= ΕΝΕΡΓΗΤΙΚΟ-ΥΠΟΧΡΕΩΣΕΙΣ-(ΠΡΟΒΛΕΨΕΙΣ)</a:t>
            </a:r>
          </a:p>
          <a:p>
            <a:pPr algn="just" eaLnBrk="1" hangingPunct="1"/>
            <a:r>
              <a:rPr lang="el-GR" altLang="en-US"/>
              <a:t>Για να προσδιοριστούν τα Ίδια Κεφάλαια (</a:t>
            </a:r>
            <a:r>
              <a:rPr lang="el-GR" altLang="en-US" b="1"/>
              <a:t>Καθαρή Θέση</a:t>
            </a:r>
            <a:r>
              <a:rPr lang="el-GR" altLang="en-US"/>
              <a:t>) μεγάλη σημασία έχει η </a:t>
            </a:r>
            <a:r>
              <a:rPr lang="el-GR" altLang="en-US" b="1"/>
              <a:t>αποτίμηση των στοιχείων</a:t>
            </a:r>
            <a:r>
              <a:rPr lang="el-GR" altLang="en-US"/>
              <a:t> του Ενεργητικού και Πραγματικού Παθητικού. Υπερεκτίμηση ή υποεκτίμηση τους έχει άμεση επίπτωση στο ποσό των Ιδίων Κεφαλαίων .</a:t>
            </a:r>
            <a:endParaRPr lang="en-US" altLang="en-US"/>
          </a:p>
        </p:txBody>
      </p:sp>
      <p:sp>
        <p:nvSpPr>
          <p:cNvPr id="108548" name="Footer Placeholder 4">
            <a:extLst>
              <a:ext uri="{FF2B5EF4-FFF2-40B4-BE49-F238E27FC236}">
                <a16:creationId xmlns:a16="http://schemas.microsoft.com/office/drawing/2014/main" id="{3525B823-ED00-4B75-9DFE-A436B649DAD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108549" name="Slide Number Placeholder 5">
            <a:extLst>
              <a:ext uri="{FF2B5EF4-FFF2-40B4-BE49-F238E27FC236}">
                <a16:creationId xmlns:a16="http://schemas.microsoft.com/office/drawing/2014/main" id="{20D12B4B-6286-4C01-88DB-35DE09C8A74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90EF56-71B0-48BF-A6CE-B3EBA5714DC9}" type="slidenum">
              <a:rPr lang="en-US" altLang="en-US" smtClean="0">
                <a:solidFill>
                  <a:schemeClr val="bg1"/>
                </a:solidFill>
              </a:rPr>
              <a:pPr/>
              <a:t>96</a:t>
            </a:fld>
            <a:endParaRPr lang="en-US" altLang="en-US">
              <a:solidFill>
                <a:schemeClr val="bg1"/>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3CFE4C3D-F194-47C5-B11C-AAAC66F72760}"/>
              </a:ext>
            </a:extLst>
          </p:cNvPr>
          <p:cNvSpPr>
            <a:spLocks noGrp="1"/>
          </p:cNvSpPr>
          <p:nvPr>
            <p:ph type="title"/>
          </p:nvPr>
        </p:nvSpPr>
        <p:spPr>
          <a:xfrm>
            <a:off x="865188" y="927100"/>
            <a:ext cx="6345237" cy="709613"/>
          </a:xfrm>
        </p:spPr>
        <p:txBody>
          <a:bodyPr/>
          <a:lstStyle/>
          <a:p>
            <a:pPr algn="ctr"/>
            <a:r>
              <a:rPr lang="el-GR" altLang="en-US">
                <a:latin typeface="Arial" panose="020B0604020202020204" pitchFamily="34" charset="0"/>
              </a:rPr>
              <a:t>ΙΣΟΛΟΓΙΣΜΟΣ ΠΑΘΗΤΙΚΟ</a:t>
            </a:r>
            <a:endParaRPr lang="en-GB" altLang="en-US"/>
          </a:p>
        </p:txBody>
      </p:sp>
      <p:sp>
        <p:nvSpPr>
          <p:cNvPr id="3" name="Content Placeholder 2">
            <a:extLst>
              <a:ext uri="{FF2B5EF4-FFF2-40B4-BE49-F238E27FC236}">
                <a16:creationId xmlns:a16="http://schemas.microsoft.com/office/drawing/2014/main" id="{6AF0D17A-B096-4AE4-9775-D6F6EDBAF1A0}"/>
              </a:ext>
            </a:extLst>
          </p:cNvPr>
          <p:cNvSpPr>
            <a:spLocks noGrp="1"/>
          </p:cNvSpPr>
          <p:nvPr>
            <p:ph idx="1"/>
          </p:nvPr>
        </p:nvSpPr>
        <p:spPr/>
        <p:txBody>
          <a:bodyPr/>
          <a:lstStyle/>
          <a:p>
            <a:pPr marL="0" indent="0">
              <a:buFont typeface="Wingdings 3" panose="05040102010807070707" pitchFamily="18" charset="2"/>
              <a:buNone/>
              <a:defRPr/>
            </a:pPr>
            <a:r>
              <a:rPr lang="el-GR" dirty="0"/>
              <a:t>Η Καθαρή Θέση περιλαμβάνει τις παρακάτω κατηγορίες στοιχείων</a:t>
            </a:r>
          </a:p>
          <a:p>
            <a:pPr marL="0" indent="0">
              <a:buFont typeface="Wingdings 3" panose="05040102010807070707" pitchFamily="18" charset="2"/>
              <a:buNone/>
              <a:defRPr/>
            </a:pPr>
            <a:endParaRPr lang="el-GR" dirty="0"/>
          </a:p>
          <a:p>
            <a:pPr eaLnBrk="1" hangingPunct="1">
              <a:defRPr/>
            </a:pPr>
            <a:r>
              <a:rPr lang="el-GR" b="1" dirty="0"/>
              <a:t>Καταβεβλημένα Κεφάλαια</a:t>
            </a:r>
          </a:p>
          <a:p>
            <a:pPr eaLnBrk="1" hangingPunct="1">
              <a:defRPr/>
            </a:pPr>
            <a:r>
              <a:rPr lang="el-GR" b="1" dirty="0"/>
              <a:t>Διαφορές εύλογης αξίας</a:t>
            </a:r>
          </a:p>
          <a:p>
            <a:pPr eaLnBrk="1" hangingPunct="1">
              <a:defRPr/>
            </a:pPr>
            <a:r>
              <a:rPr lang="el-GR" b="1" dirty="0"/>
              <a:t>Αποθεματικά και αποτελέσματα εις νέον</a:t>
            </a:r>
          </a:p>
          <a:p>
            <a:pPr eaLnBrk="1" hangingPunct="1">
              <a:defRPr/>
            </a:pPr>
            <a:r>
              <a:rPr lang="el-GR" b="1" dirty="0"/>
              <a:t>Συναλλαγματικές διαφορές</a:t>
            </a:r>
            <a:endParaRPr lang="en-GB" b="1" dirty="0"/>
          </a:p>
        </p:txBody>
      </p:sp>
      <p:sp>
        <p:nvSpPr>
          <p:cNvPr id="109572" name="Footer Placeholder 3">
            <a:extLst>
              <a:ext uri="{FF2B5EF4-FFF2-40B4-BE49-F238E27FC236}">
                <a16:creationId xmlns:a16="http://schemas.microsoft.com/office/drawing/2014/main" id="{19186E2C-0F9B-4EDB-A996-6F855956EDD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109573" name="Slide Number Placeholder 4">
            <a:extLst>
              <a:ext uri="{FF2B5EF4-FFF2-40B4-BE49-F238E27FC236}">
                <a16:creationId xmlns:a16="http://schemas.microsoft.com/office/drawing/2014/main" id="{1A944B22-CE96-4A2E-A373-1583268ED9C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7E8F0A-8AD5-4BDD-8FD9-5DB773300325}" type="slidenum">
              <a:rPr lang="en-US" altLang="en-US" smtClean="0">
                <a:solidFill>
                  <a:schemeClr val="bg1"/>
                </a:solidFill>
              </a:rPr>
              <a:pPr/>
              <a:t>97</a:t>
            </a:fld>
            <a:endParaRPr lang="en-US" altLang="en-US">
              <a:solidFill>
                <a:schemeClr val="bg1"/>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CCF4BE38-385E-4161-BB38-1D914B47C921}"/>
              </a:ext>
            </a:extLst>
          </p:cNvPr>
          <p:cNvSpPr>
            <a:spLocks noGrp="1"/>
          </p:cNvSpPr>
          <p:nvPr>
            <p:ph type="title"/>
          </p:nvPr>
        </p:nvSpPr>
        <p:spPr>
          <a:xfrm>
            <a:off x="971550" y="981075"/>
            <a:ext cx="7593013" cy="709613"/>
          </a:xfrm>
        </p:spPr>
        <p:txBody>
          <a:bodyPr/>
          <a:lstStyle/>
          <a:p>
            <a:pP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110595" name="Rectangle 3">
            <a:extLst>
              <a:ext uri="{FF2B5EF4-FFF2-40B4-BE49-F238E27FC236}">
                <a16:creationId xmlns:a16="http://schemas.microsoft.com/office/drawing/2014/main" id="{D3B97490-D0CD-4C04-98DA-C0391D55E024}"/>
              </a:ext>
            </a:extLst>
          </p:cNvPr>
          <p:cNvSpPr>
            <a:spLocks noGrp="1"/>
          </p:cNvSpPr>
          <p:nvPr>
            <p:ph type="body" idx="1"/>
          </p:nvPr>
        </p:nvSpPr>
        <p:spPr/>
        <p:txBody>
          <a:bodyPr/>
          <a:lstStyle/>
          <a:p>
            <a:pPr algn="just" eaLnBrk="1" hangingPunct="1"/>
            <a:r>
              <a:rPr lang="el-GR" altLang="en-US" sz="1600"/>
              <a:t>Τα Καταβεβλημένα Κεφάλαια αναλύονται σε επιμέρους λογαριασμούς για την καλύτερη παρακολούθησή τους. Η ανάλυση και η παρουσίαση των Κεφαλαίων στον Ισολογισμό εξαρτάται από την νομική μορφή της επιχείρησης. Όταν πρόκειται για ατομική επιχείρηση η παρακολούθηση της υποχρέωσης στο φορέα της γίνεται μόνο με ένα λογαριασμό με τίτλο </a:t>
            </a:r>
            <a:r>
              <a:rPr lang="el-GR" altLang="en-US" sz="1600" b="1"/>
              <a:t>Κεφάλαιο ή Καθαρή Περιουσία</a:t>
            </a:r>
            <a:r>
              <a:rPr lang="el-GR" altLang="en-US" sz="1600"/>
              <a:t>, ο οποίος στην αρχή παρακολουθεί την αρχική κατάθεση του επιχειρηματία στην επιχείρηση και κατόπιν κατά τη διάρκεια των χρήσεων επηρεάζεται από τις νέες εισφορές και απολήψεις του επιχειρηματία και από την πραγματοποίηση κέρδους ή ζημίας.</a:t>
            </a:r>
          </a:p>
          <a:p>
            <a:pPr algn="just" eaLnBrk="1" hangingPunct="1"/>
            <a:r>
              <a:rPr lang="el-GR" altLang="en-US" sz="1600"/>
              <a:t> Όταν η επιχείρηση είναι προσωπική εταιρία (Ο.Ε., Ε.Ε., Ε.Π.Ε) η παρακολούθηση της υποχρέωσης προς τους φορείς γίνεται με το λογαριασμό </a:t>
            </a:r>
            <a:r>
              <a:rPr lang="el-GR" altLang="en-US" sz="1600" b="1"/>
              <a:t>Εταιρικό Κεφάλαιο</a:t>
            </a:r>
            <a:r>
              <a:rPr lang="el-GR" altLang="en-US" sz="1600"/>
              <a:t> που αναλύεται στους λογαριασμούς κεφαλαίου κάθε εταίρου.</a:t>
            </a:r>
            <a:endParaRPr lang="en-US" altLang="en-US" sz="1600"/>
          </a:p>
        </p:txBody>
      </p:sp>
      <p:sp>
        <p:nvSpPr>
          <p:cNvPr id="110596" name="Footer Placeholder 4">
            <a:extLst>
              <a:ext uri="{FF2B5EF4-FFF2-40B4-BE49-F238E27FC236}">
                <a16:creationId xmlns:a16="http://schemas.microsoft.com/office/drawing/2014/main" id="{A2A96675-A0D0-4553-ACE6-49108BCA878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110597" name="Slide Number Placeholder 5">
            <a:extLst>
              <a:ext uri="{FF2B5EF4-FFF2-40B4-BE49-F238E27FC236}">
                <a16:creationId xmlns:a16="http://schemas.microsoft.com/office/drawing/2014/main" id="{6972109F-6D2D-45ED-A6FF-3BCA5754F77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C60227-A28D-45B7-9D79-0151B589372F}" type="slidenum">
              <a:rPr lang="en-US" altLang="en-US" smtClean="0">
                <a:solidFill>
                  <a:schemeClr val="bg1"/>
                </a:solidFill>
              </a:rPr>
              <a:pPr/>
              <a:t>98</a:t>
            </a:fld>
            <a:endParaRPr lang="en-US" altLang="en-US">
              <a:solidFill>
                <a:schemeClr val="bg1"/>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A7531176-09EC-476B-A768-B71F2EF73113}"/>
              </a:ext>
            </a:extLst>
          </p:cNvPr>
          <p:cNvSpPr>
            <a:spLocks noGrp="1"/>
          </p:cNvSpPr>
          <p:nvPr>
            <p:ph type="title"/>
          </p:nvPr>
        </p:nvSpPr>
        <p:spPr>
          <a:xfrm>
            <a:off x="866775" y="927100"/>
            <a:ext cx="7593013" cy="709613"/>
          </a:xfrm>
        </p:spPr>
        <p:txBody>
          <a:bodyPr/>
          <a:lstStyle/>
          <a:p>
            <a:pPr algn="ct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111619" name="Rectangle 3">
            <a:extLst>
              <a:ext uri="{FF2B5EF4-FFF2-40B4-BE49-F238E27FC236}">
                <a16:creationId xmlns:a16="http://schemas.microsoft.com/office/drawing/2014/main" id="{2ABB47E8-3199-43A5-A410-A52BE8C9A30B}"/>
              </a:ext>
            </a:extLst>
          </p:cNvPr>
          <p:cNvSpPr>
            <a:spLocks noGrp="1"/>
          </p:cNvSpPr>
          <p:nvPr>
            <p:ph type="body" idx="1"/>
          </p:nvPr>
        </p:nvSpPr>
        <p:spPr/>
        <p:txBody>
          <a:bodyPr/>
          <a:lstStyle/>
          <a:p>
            <a:pPr indent="14288" eaLnBrk="1" hangingPunct="1">
              <a:lnSpc>
                <a:spcPct val="90000"/>
              </a:lnSpc>
              <a:buFont typeface="Wingdings 3" panose="05040102010807070707" pitchFamily="18" charset="2"/>
              <a:buNone/>
            </a:pPr>
            <a:r>
              <a:rPr lang="el-GR" altLang="en-US"/>
              <a:t>Προκειμένου για Α.Ε. η παρακολούθηση της υποχρέωσης προς τους μετόχους γίνεται με περισσότερους λογαριασμούς, που διακρίνονται στις παρακάτω κατηγορίες:</a:t>
            </a:r>
          </a:p>
          <a:p>
            <a:pPr indent="14288" eaLnBrk="1" hangingPunct="1">
              <a:lnSpc>
                <a:spcPct val="90000"/>
              </a:lnSpc>
            </a:pPr>
            <a:r>
              <a:rPr lang="el-GR" altLang="en-US"/>
              <a:t> </a:t>
            </a:r>
            <a:r>
              <a:rPr lang="el-GR" altLang="en-US" b="1"/>
              <a:t>Μετοχικό Κεφάλαιο </a:t>
            </a:r>
            <a:r>
              <a:rPr lang="en-US" altLang="en-US" b="1"/>
              <a:t>(Paid in Capital)</a:t>
            </a:r>
            <a:r>
              <a:rPr lang="el-GR" altLang="en-US" b="1"/>
              <a:t>.</a:t>
            </a:r>
            <a:r>
              <a:rPr lang="el-GR" altLang="en-US"/>
              <a:t> Αυτός ο λογαριασμός παρακολουθεί τις αρχικές εισφορές που καταβάλλουν οι μέτοχοι για να ιδρυθεί η εταιρία ή τις μετέπειτα εισφορές τους ή τυχόν κεφαλαιοποιήσεις αποθεματικών και κερδών για την αύξηση του μετοχικού κεφαλαίου της Α.Ε. Το Μετοχικό Κεφάλαιο δύναται, για την καλύτερη εξυπηρέτηση των αναγκών της Α.Ε., να αναλύεται σε : Καταβεβλημένο Κεφάλαιο,Ιδρυτικούς τίτλους, Υπέρ το άρτιο.</a:t>
            </a:r>
          </a:p>
        </p:txBody>
      </p:sp>
      <p:sp>
        <p:nvSpPr>
          <p:cNvPr id="111620" name="Footer Placeholder 4">
            <a:extLst>
              <a:ext uri="{FF2B5EF4-FFF2-40B4-BE49-F238E27FC236}">
                <a16:creationId xmlns:a16="http://schemas.microsoft.com/office/drawing/2014/main" id="{8F01E8A4-6641-4DA6-84CA-97AABD4D677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111621" name="Slide Number Placeholder 5">
            <a:extLst>
              <a:ext uri="{FF2B5EF4-FFF2-40B4-BE49-F238E27FC236}">
                <a16:creationId xmlns:a16="http://schemas.microsoft.com/office/drawing/2014/main" id="{9948B011-5F71-4611-88FD-66635658671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F9D059-7F89-4C7A-9B26-64BBFAECFE66}" type="slidenum">
              <a:rPr lang="en-US" altLang="en-US" smtClean="0">
                <a:solidFill>
                  <a:schemeClr val="bg1"/>
                </a:solidFill>
              </a:rPr>
              <a:pPr/>
              <a:t>99</a:t>
            </a:fld>
            <a:endParaRPr lang="en-US" altLang="en-US">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docProps/app.xml><?xml version="1.0" encoding="utf-8"?>
<Properties xmlns="http://schemas.openxmlformats.org/officeDocument/2006/extended-properties" xmlns:vt="http://schemas.openxmlformats.org/officeDocument/2006/docPropsVTypes">
  <Template>Facet</Template>
  <TotalTime>6840</TotalTime>
  <Words>7766</Words>
  <Application>Microsoft Office PowerPoint</Application>
  <PresentationFormat>On-screen Show (4:3)</PresentationFormat>
  <Paragraphs>832</Paragraphs>
  <Slides>105</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105</vt:i4>
      </vt:variant>
    </vt:vector>
  </HeadingPairs>
  <TitlesOfParts>
    <vt:vector size="112" baseType="lpstr">
      <vt:lpstr>Arial</vt:lpstr>
      <vt:lpstr>Calibri</vt:lpstr>
      <vt:lpstr>Century Gothic</vt:lpstr>
      <vt:lpstr>Wingdings</vt:lpstr>
      <vt:lpstr>Wingdings 3</vt:lpstr>
      <vt:lpstr>Ion Boardroom</vt:lpstr>
      <vt:lpstr>1_Ion Boardroom</vt:lpstr>
      <vt:lpstr>ΠΑΝΕΠΙΣΤΗΜΙΟ ΔΥΤΙΚΗΣ ΑΤΤΙΚΗΣ ΤΜΗΜΑ ΔΙΟΙΚΗΣΗΣ ΕΠΙΧΕΙΡΗΣΕΩΝ</vt:lpstr>
      <vt:lpstr>     ΟΙΚΟΝΟΜΙΚΑ ΤΩΝ ΛΙΜΕΝΩΝ     </vt:lpstr>
      <vt:lpstr>ΕΝΟΤΗΤΕΣ ΜΑΘΗΜΑΤΟΣ </vt:lpstr>
      <vt:lpstr>ΠΕΡΙΕΧΟΜΕΝΟ ΜΑΘΗΜΑΤΟΣ</vt:lpstr>
      <vt:lpstr>ΠΕΡΙΕΧΟΜΕΝΟ ΜΑΘΗΜΑΤΟΣ (2)</vt:lpstr>
      <vt:lpstr>ΕΡΓΑΣΙΕΣ ΜΑΘΗΜΑΤΟΣ</vt:lpstr>
      <vt:lpstr>ΕΡΓΑΣΙΕΣ ΜΑΘΗΜΑΤΟΣ Στοιχεία μιας καλής παρουσίασης   </vt:lpstr>
      <vt:lpstr>Δομή μιας Ερευνητικής Εργασίας-Έρευνας </vt:lpstr>
      <vt:lpstr>Δομή μιας Ερευνητικής Εργασίας-Έρευνα </vt:lpstr>
      <vt:lpstr>Δομή μιας Ερευνητικής Εργασίας-Έρευνα </vt:lpstr>
      <vt:lpstr>Δομή μιας Ερευνητικής Εργασίας-Έρευνα </vt:lpstr>
      <vt:lpstr>Δομή μιας Ερευνητικής Εργασίας-Έρευνα </vt:lpstr>
      <vt:lpstr>Δομή μιας Ερευνητικής Εργασίας-Έρευνα</vt:lpstr>
      <vt:lpstr>Δομή μιας Ερευνητικής Εργασίας-Έρευνα</vt:lpstr>
      <vt:lpstr>Δομή μιας Ερευνητικής Εργασίας-Έρευνα</vt:lpstr>
      <vt:lpstr>ΕΡΓΑΣΙΕΣ ΜΑΘΗΜΑΤΟΣ</vt:lpstr>
      <vt:lpstr>ΕΝΔΕΙΚΤΙΚΕΣ ΕΡΓΑΣΙΕΣ ΜΑΘΗΜΑΤΟΣ 2021</vt:lpstr>
      <vt:lpstr>ΕΝΔΕΙΚΤΙΚΕΣ ΕΡΓΑΣΙΕΣ ΜΑΘΗΜΑΤΟΣ 2022</vt:lpstr>
      <vt:lpstr>Επιστημονικά Περιοδικά - Journals</vt:lpstr>
      <vt:lpstr>Επιστημονικά Περιοδικά - Journals</vt:lpstr>
      <vt:lpstr>Οδηγίες ανάλυσης επιστημονικού άρθρου  </vt:lpstr>
      <vt:lpstr>Οδηγίες ανάλυσης επιστημονικού άρθρου  </vt:lpstr>
      <vt:lpstr>Οδηγίες ανάλυσης επιστημονικού άρθρου</vt:lpstr>
      <vt:lpstr>Οδηγίες ανάλυσης επιστημονικού άρθρου</vt:lpstr>
      <vt:lpstr>Οδηγίες ανάπτυξης ελεύθερου θέματος</vt:lpstr>
      <vt:lpstr>Οδηγίες ανάπτυξης ελεύθερου θέματος – Θεωρητικά πλαίσια</vt:lpstr>
      <vt:lpstr>PowerPoint Presentation</vt:lpstr>
      <vt:lpstr>HEALLINK – Πρόσβαση σε Επιστημονικά Περιοδικά</vt:lpstr>
      <vt:lpstr>ΑΛΛΕΣ ΒΙΒΛΙΟΘΗΚΕΣ</vt:lpstr>
      <vt:lpstr>ΕΡΓΑΣΙΕΣ ΜΑΘΗΜΑΤΟΣ</vt:lpstr>
      <vt:lpstr>ΕΡΓΑΣΙΕΣ ΜΑΘΗΜΑΤΟΣ</vt:lpstr>
      <vt:lpstr>Citing References in Text</vt:lpstr>
      <vt:lpstr>Citing References in Text</vt:lpstr>
      <vt:lpstr>References List or Bibliography (Βιβλιογραφία)</vt:lpstr>
      <vt:lpstr>References List or Bibliography (Βιβλιογραφία</vt:lpstr>
      <vt:lpstr>ΕΡΓΑΣΙΕΣ ΜΑΘΗΜΑΤΟΣ</vt:lpstr>
      <vt:lpstr>ΤΟ ΜΑΘΗΜΑ </vt:lpstr>
      <vt:lpstr>ΕΦΑΡΜΟΓΗ ΤΗΣ ΛΟΓΙΣΤΙΚΗΣ ΣΤΗΝ ΕΠΙΧΕΙΡΗΣΗ-ΟΝΤΟΤΗΤΑ (1)</vt:lpstr>
      <vt:lpstr>ΕΦΑΡΜΟΓΗ ΤΗΣ ΛΟΓΙΣΤΙΚΗΣ ΣΤΗΝ ΕΠΙΧΕΙΡΗΣΗ-ΟΝΤΟΤΗΤΑ (1)</vt:lpstr>
      <vt:lpstr>ΕΦΑΡΜΟΓΗ ΤΗΣ ΛΟΓΙΣΤΙΚΗΣ ΣΤΗΝ ΕΠΙΧΕΙΡΗΣΗ-ΟΝΤΟΤΗΤΑ (1)</vt:lpstr>
      <vt:lpstr>Σχεδιάγραμμα Porter’s Value Chain </vt:lpstr>
      <vt:lpstr>ΕΦΑΡΜΟΓΗ ΤΗΣ ΛΟΓΙΣΤΙΚΗΣ ΣΤΗΝ ΕΠΙΧΕΙΡΗΣΗ-ΟΝΤΟΤΗΤΑ (1)</vt:lpstr>
      <vt:lpstr>ΕΦΑΡΜΟΓΗ ΤΗΣ ΛΟΓΙΣΤΙΚΗΣ ΣΤΗΝ ΕΠΙΧΕΙΡΗΣΗ-ΟΝΤΟΤΗΤΑ (2)</vt:lpstr>
      <vt:lpstr>ΕΦΑΡΜΟΓΗ ΤΗΣ ΛΟΓΙΣΤΙΚΗΣ ΣΤΗΝ ΕΠΙΧΕΙΡΗΣΗ-ΟΝΤΟΤΗΤΑ(2)</vt:lpstr>
      <vt:lpstr>ΕΦΑΡΜΟΓΗ ΤΗΣ ΛΟΓΙΣΤΙΚΗΣ ΣΤΗΝ ΕΠΙΧΕΙΡΗΣΗ-ΟΝΤΟΤΗΤΑ(2)</vt:lpstr>
      <vt:lpstr>SAP ERP</vt:lpstr>
      <vt:lpstr>Blockchain technology </vt:lpstr>
      <vt:lpstr>Blockchain technology </vt:lpstr>
      <vt:lpstr>ΕΦΑΡΜΟΓΗ ΤΗΣ ΛΟΓΙΣΤΙΚΗΣ ΣΤΗΝ ΕΠΙΧΕΙΡΗΣΗ-ΟΝΤΟΤΗΤΑ (3)</vt:lpstr>
      <vt:lpstr>ΕΦΑΡΜΟΓΗ ΤΗΣ ΛΟΓΙΣΤΙΚΗΣ ΣΤΗΝ ΕΠΙΧΕΙΡΗΣΗ-ΟΝΤΟΤΗΤΑ</vt:lpstr>
      <vt:lpstr>ΕΦΑΡΜΟΓΗ ΤΗΣ ΛΟΓΙΣΤΙΚΗΣ ΣΤΗΝ ΕΠΙΧΕΙΡΗΣΗ-ΟΝΤΟΤΗΤΑ (3)</vt:lpstr>
      <vt:lpstr>ΕΦΑΡΜΟΓΗ ΤΗΣ ΛΟΓΙΣΤΙΚΗΣ ΣΤΗΝ ΕΠΙΧΕΙΡΗΣΗ-ΟΝΤΟΤΗΤΑ (3)</vt:lpstr>
      <vt:lpstr>ΕΦΑΡΜΟΓΗ ΤΗΣ ΛΟΓΙΣΤΙΚΗΣ ΣΤΗΝ ΕΠΙΧΕΙΡΗΣΗ-ΟΝΤΟΤΗΤΑ (3)</vt:lpstr>
      <vt:lpstr>ΕΦΑΡΜΟΓΗ ΤΗΣ ΛΟΓΙΣΤΙΚΗΣ ΣΤΗΝ ΕΠΙΧΕΙΡΗΣΗ-ΟΝΤΟΤΗΤΑ (3)</vt:lpstr>
      <vt:lpstr>ΕΦΑΡΜΟΓΗ ΤΗΣ ΛΟΓΙΣΤΙΚΗΣ ΣΤΗΝ ΕΠΙΧΕΙΡΗΣΗ-ΟΝΤΟΤΗΤΑ (3)</vt:lpstr>
      <vt:lpstr>ΕΦΑΡΜΟΓΗ ΤΗΣ ΛΟΓΙΣΤΙΚΗΣ ΣΤΗΝ ΕΠΙΧΕΙΡΗΣΗ-ΟΝΤΟΤΗΤΑ (3)</vt:lpstr>
      <vt:lpstr>ΕΦΑΡΜΟΓΗ ΤΗΣ ΛΟΓΙΣΤΙΚΗΣ ΣΤΗΝ ΕΠΙΧΕΙΡΗΣΗ-ΟΝΤΟΤΗΤΑ (3)</vt:lpstr>
      <vt:lpstr>ΕΦΑΡΜΟΓΗ ΤΗΣ ΛΟΓΙΣΤΙΚΗΣ ΣΤΗΝ ΕΠΙΧΕΙΡΗΣΗ-ΟΝΤΟΤΗΤΑ (3)</vt:lpstr>
      <vt:lpstr>ΝΟΜΟΘΕΣΙΑ ΣΥΜΜΟΡΦΩΣΗΣ ΟΛΠ</vt:lpstr>
      <vt:lpstr>ΙΣΟΛΟΓΙΣΜΟΣ η ΚΑΤΑΣΤΑΣΗ ΧΡΗΜΑΤΟΟΙΚΟΝΟΜΙΚΗΣ ΘΕΣΗΣ</vt:lpstr>
      <vt:lpstr>ΙΣΟΛΟΓΙΣΜΟΣ ΕΝΕΡΓΗΤΙΚΟ</vt:lpstr>
      <vt:lpstr>ΙΣΟΛΟΓΙΣΜΟΣ η ΚΑΤΑΣΤΑΣΗ ΧΡΗΜΑΤΟΟΙΚΟΝΟΜΙΚΗΣ ΘΕΣΗΣ</vt:lpstr>
      <vt:lpstr>ΙΣΟΛΟΓΙΣΜΟΣ σύμφωνα με τα Ε.Λ.Π. 1/5</vt:lpstr>
      <vt:lpstr>ΙΣΟΛΟΓΙΣΜΟΣ σύμφωνα με τα Ε.Λ.Π. 2/5</vt:lpstr>
      <vt:lpstr>ΙΣΟΛΟΓΙΣΜΟΣ σύμφωνα με τα Ε.Λ.Π. 3/5</vt:lpstr>
      <vt:lpstr>ΙΣΟΛΟΓΙΣΜΟΣ η ΚΑΤΑΣΤΑΣΗ ΧΡΗΜΑΤΟΟΙΚΟΝΟΜΙΚΗΣ ΘΕΣΗΣ</vt:lpstr>
      <vt:lpstr>ΙΣΟΛΟΓΙΣΜΟΣ η ΚΑΤΑΣΤΑΣΗ ΧΡΗΜΑΤΟΟΙΚΟΝΟΜΙΚΗΣ ΘΕΣΗΣ</vt:lpstr>
      <vt:lpstr>ΙΣΟΛΟΓΙΣΜΟΣ σύμφωνα με τα Ε.Λ.Π. 4/5</vt:lpstr>
      <vt:lpstr>ΙΣΟΛΟΓΙΣΜΟΣ σύμφωνα με τα Ε.Λ.Π. 5/5</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ΠΑΘΗΤΙΚΟ</vt:lpstr>
      <vt:lpstr>ΙΣΟΛΟΓΙΣΜΟΣ  ΠΑΘΗΤΙΚΟ</vt:lpstr>
      <vt:lpstr>ΙΣΟΛΟΓΙΣΜΟΣ  ΠΑΘΗΤΙΚΟ</vt:lpstr>
      <vt:lpstr>ΙΣΟΛΟΓΙΣΜΟΣ ΠΑΘΗΤΙΚΟ</vt:lpstr>
      <vt:lpstr>ΙΣΟΛΟΓΙΣΜΟΣ ΠΑΘΗΤΙΚΟ</vt:lpstr>
      <vt:lpstr>ΙΣΟΛΟΓΙΣΜΟΣ ΠΑΘΗΤΙΚΟ</vt:lpstr>
      <vt:lpstr>ΙΣΟΛΟΓΙΣΜΟΣ ΠΑΘΗΤΙΚΟ</vt:lpstr>
      <vt:lpstr>ΙΣΟΛΟΓΙΣΜΟΣ ΠΑΘΗΤΙΚΟ</vt:lpstr>
      <vt:lpstr>ΙΣΟΛΟΓΙΣΜΟΣ ΠΑΘΗΤΙΚΟ</vt:lpstr>
      <vt:lpstr>ΙΣΟΛΟΓΙΣΜΟΣ ΠΑΘΗΤΙΚΟ</vt:lpstr>
      <vt:lpstr>ΙΣΟΛΟΓΙΣΜΟΣ ΠΑΘΗΤΙΚΟ</vt:lpstr>
      <vt:lpstr>ΙΣΟΛΟΓΙΣΜΟΣ ΠΑΘΗΤΙΚΟ</vt:lpstr>
      <vt:lpstr>ΙΣΟΛΟΓΙΣΜΟΣ ΠΑΘΗΤΙΚΟ</vt:lpstr>
      <vt:lpstr>ΙΣΟΛΟΓΙΣΜΟΣ</vt:lpstr>
      <vt:lpstr>ΙΣΟΛΟΓΙΣΜΟΣ</vt:lpstr>
      <vt:lpstr>ΙΣΟΛΟΓΙΣΜΟΣ</vt:lpstr>
      <vt:lpstr>ΙΣΟΛΟΓΙΣΜΟΣ</vt:lpstr>
    </vt:vector>
  </TitlesOfParts>
  <Company>TEI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Giorgos Germanos</dc:creator>
  <cp:lastModifiedBy>UNIWA</cp:lastModifiedBy>
  <cp:revision>284</cp:revision>
  <cp:lastPrinted>2024-03-26T17:40:49Z</cp:lastPrinted>
  <dcterms:created xsi:type="dcterms:W3CDTF">2015-10-05T15:13:41Z</dcterms:created>
  <dcterms:modified xsi:type="dcterms:W3CDTF">2024-04-05T15:50:10Z</dcterms:modified>
</cp:coreProperties>
</file>