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71" r:id="rId3"/>
    <p:sldId id="259" r:id="rId4"/>
    <p:sldId id="272" r:id="rId5"/>
    <p:sldId id="273" r:id="rId6"/>
    <p:sldId id="274" r:id="rId7"/>
    <p:sldId id="260" r:id="rId8"/>
    <p:sldId id="263" r:id="rId9"/>
    <p:sldId id="264" r:id="rId10"/>
    <p:sldId id="261" r:id="rId11"/>
    <p:sldId id="262" r:id="rId12"/>
    <p:sldId id="265" r:id="rId13"/>
    <p:sldId id="266" r:id="rId14"/>
    <p:sldId id="267" r:id="rId15"/>
    <p:sldId id="268" r:id="rId16"/>
    <p:sldId id="269" r:id="rId17"/>
    <p:sldId id="275" r:id="rId18"/>
    <p:sldId id="276" r:id="rId19"/>
    <p:sldId id="277" r:id="rId20"/>
    <p:sldId id="279" r:id="rId21"/>
    <p:sldId id="280" r:id="rId22"/>
    <p:sldId id="281" r:id="rId23"/>
    <p:sldId id="282" r:id="rId24"/>
    <p:sldId id="283" r:id="rId25"/>
    <p:sldId id="284" r:id="rId26"/>
    <p:sldId id="285" r:id="rId27"/>
    <p:sldId id="286" r:id="rId28"/>
    <p:sldId id="287" r:id="rId29"/>
    <p:sldId id="288" r:id="rId30"/>
    <p:sldId id="289" r:id="rId31"/>
    <p:sldId id="293" r:id="rId32"/>
    <p:sldId id="291" r:id="rId33"/>
    <p:sldId id="290" r:id="rId34"/>
    <p:sldId id="292" r:id="rId35"/>
    <p:sldId id="294" r:id="rId3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2EA2"/>
    <a:srgbClr val="141F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3" name="Line 2"/>
          <p:cNvSpPr>
            <a:spLocks noChangeShapeType="1"/>
          </p:cNvSpPr>
          <p:nvPr/>
        </p:nvSpPr>
        <p:spPr bwMode="auto">
          <a:xfrm>
            <a:off x="9745133" y="1052513"/>
            <a:ext cx="0" cy="449580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sz="1800" dirty="0">
              <a:solidFill>
                <a:srgbClr val="000000"/>
              </a:solidFill>
              <a:latin typeface="Arial" panose="020B0604020202020204" pitchFamily="34" charset="0"/>
            </a:endParaRPr>
          </a:p>
        </p:txBody>
      </p:sp>
      <p:grpSp>
        <p:nvGrpSpPr>
          <p:cNvPr id="4" name="Group 8"/>
          <p:cNvGrpSpPr>
            <a:grpSpLocks/>
          </p:cNvGrpSpPr>
          <p:nvPr/>
        </p:nvGrpSpPr>
        <p:grpSpPr bwMode="auto">
          <a:xfrm>
            <a:off x="9990667" y="2992438"/>
            <a:ext cx="1784351" cy="2189162"/>
            <a:chOff x="4704" y="1885"/>
            <a:chExt cx="843" cy="1379"/>
          </a:xfrm>
        </p:grpSpPr>
        <p:sp>
          <p:nvSpPr>
            <p:cNvPr id="5" name="Oval 9"/>
            <p:cNvSpPr>
              <a:spLocks noChangeArrowheads="1"/>
            </p:cNvSpPr>
            <p:nvPr/>
          </p:nvSpPr>
          <p:spPr bwMode="auto">
            <a:xfrm>
              <a:off x="4704" y="1885"/>
              <a:ext cx="127" cy="127"/>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6" name="Oval 10"/>
            <p:cNvSpPr>
              <a:spLocks noChangeArrowheads="1"/>
            </p:cNvSpPr>
            <p:nvPr/>
          </p:nvSpPr>
          <p:spPr bwMode="auto">
            <a:xfrm>
              <a:off x="4883" y="1885"/>
              <a:ext cx="127" cy="127"/>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7" name="Oval 11"/>
            <p:cNvSpPr>
              <a:spLocks noChangeArrowheads="1"/>
            </p:cNvSpPr>
            <p:nvPr/>
          </p:nvSpPr>
          <p:spPr bwMode="auto">
            <a:xfrm>
              <a:off x="5062" y="1885"/>
              <a:ext cx="127" cy="127"/>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8" name="Oval 12"/>
            <p:cNvSpPr>
              <a:spLocks noChangeArrowheads="1"/>
            </p:cNvSpPr>
            <p:nvPr/>
          </p:nvSpPr>
          <p:spPr bwMode="auto">
            <a:xfrm>
              <a:off x="4704" y="2064"/>
              <a:ext cx="127" cy="127"/>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9" name="Oval 13"/>
            <p:cNvSpPr>
              <a:spLocks noChangeArrowheads="1"/>
            </p:cNvSpPr>
            <p:nvPr/>
          </p:nvSpPr>
          <p:spPr bwMode="auto">
            <a:xfrm>
              <a:off x="4883" y="2064"/>
              <a:ext cx="127" cy="127"/>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 name="Oval 14"/>
            <p:cNvSpPr>
              <a:spLocks noChangeArrowheads="1"/>
            </p:cNvSpPr>
            <p:nvPr/>
          </p:nvSpPr>
          <p:spPr bwMode="auto">
            <a:xfrm>
              <a:off x="5062" y="2064"/>
              <a:ext cx="127" cy="127"/>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1"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2" name="Oval 16"/>
            <p:cNvSpPr>
              <a:spLocks noChangeArrowheads="1"/>
            </p:cNvSpPr>
            <p:nvPr/>
          </p:nvSpPr>
          <p:spPr bwMode="auto">
            <a:xfrm>
              <a:off x="4704" y="2243"/>
              <a:ext cx="127" cy="127"/>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3" name="Oval 17"/>
            <p:cNvSpPr>
              <a:spLocks noChangeArrowheads="1"/>
            </p:cNvSpPr>
            <p:nvPr/>
          </p:nvSpPr>
          <p:spPr bwMode="auto">
            <a:xfrm>
              <a:off x="4883" y="2243"/>
              <a:ext cx="127" cy="127"/>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4"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5"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6"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7" name="Oval 21"/>
            <p:cNvSpPr>
              <a:spLocks noChangeArrowheads="1"/>
            </p:cNvSpPr>
            <p:nvPr/>
          </p:nvSpPr>
          <p:spPr bwMode="auto">
            <a:xfrm>
              <a:off x="4704" y="2421"/>
              <a:ext cx="127" cy="128"/>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8"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9"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20"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21"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22"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23"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24"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25"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26"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27"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28"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29"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30"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31"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32"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33"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34"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35"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grpSp>
      <p:sp>
        <p:nvSpPr>
          <p:cNvPr id="36" name="Line 40"/>
          <p:cNvSpPr>
            <a:spLocks noChangeShapeType="1"/>
          </p:cNvSpPr>
          <p:nvPr/>
        </p:nvSpPr>
        <p:spPr bwMode="auto">
          <a:xfrm>
            <a:off x="406400" y="2819400"/>
            <a:ext cx="109728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sz="1800" dirty="0">
              <a:solidFill>
                <a:srgbClr val="000000"/>
              </a:solidFill>
              <a:latin typeface="Arial" panose="020B0604020202020204" pitchFamily="34" charset="0"/>
            </a:endParaRPr>
          </a:p>
        </p:txBody>
      </p:sp>
      <p:sp>
        <p:nvSpPr>
          <p:cNvPr id="37" name="Rectangle 41"/>
          <p:cNvSpPr>
            <a:spLocks noChangeArrowheads="1"/>
          </p:cNvSpPr>
          <p:nvPr userDrawn="1"/>
        </p:nvSpPr>
        <p:spPr bwMode="auto">
          <a:xfrm>
            <a:off x="8640234" y="6669088"/>
            <a:ext cx="3551767"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r>
              <a:rPr lang="el-GR" altLang="el-GR" sz="1000" dirty="0" smtClean="0">
                <a:solidFill>
                  <a:srgbClr val="000000"/>
                </a:solidFill>
              </a:rPr>
              <a:t>ΕΡΓΑΣΤΗΡΙΟ-ΣΥΣΤΗΜΑΤΑ ΥΓΕΙΑΣ</a:t>
            </a:r>
            <a:endParaRPr lang="en-US" altLang="el-GR" sz="1000" dirty="0" smtClean="0">
              <a:solidFill>
                <a:srgbClr val="000000"/>
              </a:solidFill>
            </a:endParaRPr>
          </a:p>
        </p:txBody>
      </p:sp>
      <p:pic>
        <p:nvPicPr>
          <p:cNvPr id="38" name="Picture 4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417" y="188914"/>
            <a:ext cx="1919816"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8" name="Rectangle 4"/>
          <p:cNvSpPr>
            <a:spLocks noGrp="1" noChangeArrowheads="1"/>
          </p:cNvSpPr>
          <p:nvPr>
            <p:ph type="subTitle" idx="1"/>
          </p:nvPr>
        </p:nvSpPr>
        <p:spPr>
          <a:xfrm>
            <a:off x="1132417" y="2924176"/>
            <a:ext cx="8331200" cy="2487613"/>
          </a:xfrm>
          <a:solidFill>
            <a:srgbClr val="333399"/>
          </a:solidFill>
        </p:spPr>
        <p:txBody>
          <a:bodyPr/>
          <a:lstStyle>
            <a:lvl1pPr marL="0" indent="0" algn="r">
              <a:buFont typeface="Wingdings" pitchFamily="2" charset="2"/>
              <a:buNone/>
              <a:defRPr sz="4300">
                <a:solidFill>
                  <a:schemeClr val="folHlink"/>
                </a:solidFill>
              </a:defRPr>
            </a:lvl1pPr>
          </a:lstStyle>
          <a:p>
            <a:r>
              <a:rPr lang="en-US" altLang="en-US"/>
              <a:t>Ε</a:t>
            </a:r>
            <a:r>
              <a:rPr lang="el-GR" altLang="en-US"/>
              <a:t>ΡΓΑΣΤΗΡΙΟ ΣΥΣΤΗΜΑΤΑ ΥΓΕΙΑΣ</a:t>
            </a:r>
            <a:endParaRPr lang="en-US" altLang="en-US"/>
          </a:p>
        </p:txBody>
      </p:sp>
    </p:spTree>
    <p:extLst>
      <p:ext uri="{BB962C8B-B14F-4D97-AF65-F5344CB8AC3E}">
        <p14:creationId xmlns:p14="http://schemas.microsoft.com/office/powerpoint/2010/main" val="2953277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721609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8756651" y="188913"/>
            <a:ext cx="2743200" cy="59420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527051" y="188913"/>
            <a:ext cx="8026400" cy="59420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582566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594748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963084" y="4406901"/>
            <a:ext cx="103632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86203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527051" y="1484313"/>
            <a:ext cx="53848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6115051" y="1484313"/>
            <a:ext cx="53848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213349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0" y="274638"/>
            <a:ext cx="109728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013077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Tree>
    <p:extLst>
      <p:ext uri="{BB962C8B-B14F-4D97-AF65-F5344CB8AC3E}">
        <p14:creationId xmlns:p14="http://schemas.microsoft.com/office/powerpoint/2010/main" val="2628948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27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09601" y="273050"/>
            <a:ext cx="4011084" cy="1162050"/>
          </a:xfrm>
        </p:spPr>
        <p:txBody>
          <a:bodyPr/>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4097982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389717" y="4800600"/>
            <a:ext cx="7315200" cy="566738"/>
          </a:xfrm>
        </p:spPr>
        <p:txBody>
          <a:bodyPr/>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115744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flipH="1">
            <a:off x="10703984" y="260351"/>
            <a:ext cx="8467" cy="1116013"/>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sz="1800" dirty="0">
              <a:solidFill>
                <a:srgbClr val="000000"/>
              </a:solidFill>
              <a:latin typeface="Arial" panose="020B0604020202020204" pitchFamily="34" charset="0"/>
            </a:endParaRPr>
          </a:p>
        </p:txBody>
      </p:sp>
      <p:sp>
        <p:nvSpPr>
          <p:cNvPr id="153603" name="Rectangle 3"/>
          <p:cNvSpPr>
            <a:spLocks noGrp="1" noChangeArrowheads="1"/>
          </p:cNvSpPr>
          <p:nvPr>
            <p:ph type="title"/>
          </p:nvPr>
        </p:nvSpPr>
        <p:spPr bwMode="auto">
          <a:xfrm>
            <a:off x="624417" y="188914"/>
            <a:ext cx="10058400" cy="8588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l-GR" altLang="en-US" smtClean="0"/>
              <a:t>Π</a:t>
            </a:r>
            <a:r>
              <a:rPr lang="en-US" altLang="en-US" smtClean="0"/>
              <a:t>Ε</a:t>
            </a:r>
            <a:r>
              <a:rPr lang="el-GR" altLang="en-US" smtClean="0"/>
              <a:t>ΡΙΕΧΟΜΕΝΑ</a:t>
            </a:r>
            <a:endParaRPr lang="en-US" altLang="en-US" smtClean="0"/>
          </a:p>
        </p:txBody>
      </p:sp>
      <p:sp>
        <p:nvSpPr>
          <p:cNvPr id="1028" name="Rectangle 4"/>
          <p:cNvSpPr>
            <a:spLocks noGrp="1" noChangeArrowheads="1"/>
          </p:cNvSpPr>
          <p:nvPr>
            <p:ph type="body" idx="1"/>
          </p:nvPr>
        </p:nvSpPr>
        <p:spPr bwMode="auto">
          <a:xfrm>
            <a:off x="527051" y="1484313"/>
            <a:ext cx="10972800" cy="464661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Κάντε κλικ για να επεξεργαστείτε τα στυλ κειμένου του υποδείγματος</a:t>
            </a:r>
          </a:p>
          <a:p>
            <a:pPr lvl="1"/>
            <a:r>
              <a:rPr lang="en-US" altLang="en-US" smtClean="0"/>
              <a:t>Δεύτερου επιπέδου</a:t>
            </a:r>
          </a:p>
          <a:p>
            <a:pPr lvl="2"/>
            <a:r>
              <a:rPr lang="en-US" altLang="en-US" smtClean="0"/>
              <a:t>Τρίτου επιπέδου</a:t>
            </a:r>
          </a:p>
          <a:p>
            <a:pPr lvl="3"/>
            <a:r>
              <a:rPr lang="en-US" altLang="en-US" smtClean="0"/>
              <a:t>Τέταρτου επιπέδου</a:t>
            </a:r>
          </a:p>
          <a:p>
            <a:pPr lvl="4"/>
            <a:r>
              <a:rPr lang="en-US" altLang="en-US" smtClean="0"/>
              <a:t>Πέμπτου επιπέδου</a:t>
            </a:r>
          </a:p>
        </p:txBody>
      </p:sp>
      <p:grpSp>
        <p:nvGrpSpPr>
          <p:cNvPr id="1029" name="Group 8"/>
          <p:cNvGrpSpPr>
            <a:grpSpLocks/>
          </p:cNvGrpSpPr>
          <p:nvPr/>
        </p:nvGrpSpPr>
        <p:grpSpPr bwMode="auto">
          <a:xfrm>
            <a:off x="10871201" y="152400"/>
            <a:ext cx="1056217" cy="1295400"/>
            <a:chOff x="5136" y="960"/>
            <a:chExt cx="528" cy="864"/>
          </a:xfrm>
        </p:grpSpPr>
        <p:sp>
          <p:nvSpPr>
            <p:cNvPr id="1033" name="Oval 9"/>
            <p:cNvSpPr>
              <a:spLocks noChangeArrowheads="1"/>
            </p:cNvSpPr>
            <p:nvPr/>
          </p:nvSpPr>
          <p:spPr bwMode="auto">
            <a:xfrm>
              <a:off x="5136" y="960"/>
              <a:ext cx="80" cy="80"/>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34" name="Oval 10"/>
            <p:cNvSpPr>
              <a:spLocks noChangeArrowheads="1"/>
            </p:cNvSpPr>
            <p:nvPr/>
          </p:nvSpPr>
          <p:spPr bwMode="auto">
            <a:xfrm>
              <a:off x="5248" y="960"/>
              <a:ext cx="79" cy="80"/>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35" name="Oval 11"/>
            <p:cNvSpPr>
              <a:spLocks noChangeArrowheads="1"/>
            </p:cNvSpPr>
            <p:nvPr/>
          </p:nvSpPr>
          <p:spPr bwMode="auto">
            <a:xfrm>
              <a:off x="5360" y="960"/>
              <a:ext cx="76" cy="80"/>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36" name="Oval 12"/>
            <p:cNvSpPr>
              <a:spLocks noChangeArrowheads="1"/>
            </p:cNvSpPr>
            <p:nvPr/>
          </p:nvSpPr>
          <p:spPr bwMode="auto">
            <a:xfrm>
              <a:off x="5136" y="1072"/>
              <a:ext cx="80" cy="77"/>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37" name="Oval 13"/>
            <p:cNvSpPr>
              <a:spLocks noChangeArrowheads="1"/>
            </p:cNvSpPr>
            <p:nvPr/>
          </p:nvSpPr>
          <p:spPr bwMode="auto">
            <a:xfrm>
              <a:off x="5248" y="1072"/>
              <a:ext cx="79" cy="77"/>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38" name="Oval 14"/>
            <p:cNvSpPr>
              <a:spLocks noChangeArrowheads="1"/>
            </p:cNvSpPr>
            <p:nvPr/>
          </p:nvSpPr>
          <p:spPr bwMode="auto">
            <a:xfrm>
              <a:off x="5360" y="1072"/>
              <a:ext cx="76" cy="77"/>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39" name="Oval 15"/>
            <p:cNvSpPr>
              <a:spLocks noChangeArrowheads="1"/>
            </p:cNvSpPr>
            <p:nvPr/>
          </p:nvSpPr>
          <p:spPr bwMode="auto">
            <a:xfrm>
              <a:off x="5472" y="1072"/>
              <a:ext cx="76"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40" name="Oval 16"/>
            <p:cNvSpPr>
              <a:spLocks noChangeArrowheads="1"/>
            </p:cNvSpPr>
            <p:nvPr/>
          </p:nvSpPr>
          <p:spPr bwMode="auto">
            <a:xfrm>
              <a:off x="5136" y="1184"/>
              <a:ext cx="80" cy="76"/>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41" name="Oval 17"/>
            <p:cNvSpPr>
              <a:spLocks noChangeArrowheads="1"/>
            </p:cNvSpPr>
            <p:nvPr/>
          </p:nvSpPr>
          <p:spPr bwMode="auto">
            <a:xfrm>
              <a:off x="5248" y="1184"/>
              <a:ext cx="79" cy="76"/>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42" name="Oval 18"/>
            <p:cNvSpPr>
              <a:spLocks noChangeArrowheads="1"/>
            </p:cNvSpPr>
            <p:nvPr/>
          </p:nvSpPr>
          <p:spPr bwMode="auto">
            <a:xfrm>
              <a:off x="5360" y="1184"/>
              <a:ext cx="76" cy="7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43" name="Oval 19"/>
            <p:cNvSpPr>
              <a:spLocks noChangeArrowheads="1"/>
            </p:cNvSpPr>
            <p:nvPr/>
          </p:nvSpPr>
          <p:spPr bwMode="auto">
            <a:xfrm>
              <a:off x="5472" y="1184"/>
              <a:ext cx="76" cy="7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44" name="Oval 20"/>
            <p:cNvSpPr>
              <a:spLocks noChangeArrowheads="1"/>
            </p:cNvSpPr>
            <p:nvPr/>
          </p:nvSpPr>
          <p:spPr bwMode="auto">
            <a:xfrm>
              <a:off x="5584" y="1184"/>
              <a:ext cx="80"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45" name="Oval 21"/>
            <p:cNvSpPr>
              <a:spLocks noChangeArrowheads="1"/>
            </p:cNvSpPr>
            <p:nvPr/>
          </p:nvSpPr>
          <p:spPr bwMode="auto">
            <a:xfrm>
              <a:off x="5136" y="1296"/>
              <a:ext cx="80" cy="80"/>
            </a:xfrm>
            <a:prstGeom prst="ellipse">
              <a:avLst/>
            </a:prstGeom>
            <a:solidFill>
              <a:srgbClr val="3333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47"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48" name="Oval 24"/>
            <p:cNvSpPr>
              <a:spLocks noChangeArrowheads="1"/>
            </p:cNvSpPr>
            <p:nvPr/>
          </p:nvSpPr>
          <p:spPr bwMode="auto">
            <a:xfrm>
              <a:off x="5472" y="1296"/>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51"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52" name="Oval 28"/>
            <p:cNvSpPr>
              <a:spLocks noChangeArrowheads="1"/>
            </p:cNvSpPr>
            <p:nvPr/>
          </p:nvSpPr>
          <p:spPr bwMode="auto">
            <a:xfrm>
              <a:off x="5472"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56"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57" name="Oval 33"/>
            <p:cNvSpPr>
              <a:spLocks noChangeArrowheads="1"/>
            </p:cNvSpPr>
            <p:nvPr/>
          </p:nvSpPr>
          <p:spPr bwMode="auto">
            <a:xfrm>
              <a:off x="5472" y="1520"/>
              <a:ext cx="76"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58" name="Oval 34"/>
            <p:cNvSpPr>
              <a:spLocks noChangeArrowheads="1"/>
            </p:cNvSpPr>
            <p:nvPr/>
          </p:nvSpPr>
          <p:spPr bwMode="auto">
            <a:xfrm>
              <a:off x="5136" y="1632"/>
              <a:ext cx="80"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59" name="Oval 35"/>
            <p:cNvSpPr>
              <a:spLocks noChangeArrowheads="1"/>
            </p:cNvSpPr>
            <p:nvPr/>
          </p:nvSpPr>
          <p:spPr bwMode="auto">
            <a:xfrm>
              <a:off x="5248" y="1632"/>
              <a:ext cx="79"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60" name="Oval 36"/>
            <p:cNvSpPr>
              <a:spLocks noChangeArrowheads="1"/>
            </p:cNvSpPr>
            <p:nvPr/>
          </p:nvSpPr>
          <p:spPr bwMode="auto">
            <a:xfrm>
              <a:off x="5360" y="1632"/>
              <a:ext cx="76" cy="7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61" name="Oval 37"/>
            <p:cNvSpPr>
              <a:spLocks noChangeArrowheads="1"/>
            </p:cNvSpPr>
            <p:nvPr/>
          </p:nvSpPr>
          <p:spPr bwMode="auto">
            <a:xfrm>
              <a:off x="5472" y="1632"/>
              <a:ext cx="76" cy="7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sp>
          <p:nvSpPr>
            <p:cNvPr id="1063" name="Oval 39"/>
            <p:cNvSpPr>
              <a:spLocks noChangeArrowheads="1"/>
            </p:cNvSpPr>
            <p:nvPr/>
          </p:nvSpPr>
          <p:spPr bwMode="auto">
            <a:xfrm>
              <a:off x="5472" y="1744"/>
              <a:ext cx="76"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l-GR" altLang="el-GR" sz="1800" dirty="0" smtClean="0">
                <a:solidFill>
                  <a:srgbClr val="000000"/>
                </a:solidFill>
              </a:endParaRPr>
            </a:p>
          </p:txBody>
        </p:sp>
      </p:grpSp>
      <p:sp>
        <p:nvSpPr>
          <p:cNvPr id="1030" name="Rectangle 40"/>
          <p:cNvSpPr>
            <a:spLocks noChangeArrowheads="1"/>
          </p:cNvSpPr>
          <p:nvPr userDrawn="1"/>
        </p:nvSpPr>
        <p:spPr bwMode="auto">
          <a:xfrm>
            <a:off x="4751918" y="6524626"/>
            <a:ext cx="3551767"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defRPr/>
            </a:pPr>
            <a:endParaRPr lang="el-GR" altLang="el-GR" sz="1000" b="1" dirty="0" smtClean="0">
              <a:solidFill>
                <a:srgbClr val="333399"/>
              </a:solidFill>
            </a:endParaRPr>
          </a:p>
        </p:txBody>
      </p:sp>
      <p:sp>
        <p:nvSpPr>
          <p:cNvPr id="1031" name="Line 41"/>
          <p:cNvSpPr>
            <a:spLocks noChangeShapeType="1"/>
          </p:cNvSpPr>
          <p:nvPr userDrawn="1"/>
        </p:nvSpPr>
        <p:spPr bwMode="auto">
          <a:xfrm>
            <a:off x="431801" y="1052513"/>
            <a:ext cx="10369551"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l-GR" sz="1800" dirty="0">
              <a:solidFill>
                <a:srgbClr val="000000"/>
              </a:solidFill>
              <a:latin typeface="Arial" panose="020B0604020202020204" pitchFamily="34" charset="0"/>
            </a:endParaRPr>
          </a:p>
        </p:txBody>
      </p:sp>
      <p:pic>
        <p:nvPicPr>
          <p:cNvPr id="1032" name="Picture 4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24417" y="6180138"/>
            <a:ext cx="134408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4525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3400" b="1">
          <a:solidFill>
            <a:srgbClr val="333399"/>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2pPr>
      <a:lvl3pPr algn="l" rtl="0" eaLnBrk="0" fontAlgn="base" hangingPunct="0">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3pPr>
      <a:lvl4pPr algn="l" rtl="0" eaLnBrk="0" fontAlgn="base" hangingPunct="0">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4pPr>
      <a:lvl5pPr algn="l" rtl="0" eaLnBrk="0" fontAlgn="base" hangingPunct="0">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5pPr>
      <a:lvl6pPr marL="457200" algn="l" rtl="0" fontAlgn="base">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6pPr>
      <a:lvl7pPr marL="914400" algn="l" rtl="0" fontAlgn="base">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7pPr>
      <a:lvl8pPr marL="1371600" algn="l" rtl="0" fontAlgn="base">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8pPr>
      <a:lvl9pPr marL="1828800" algn="l" rtl="0" fontAlgn="base">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Blip>
          <a:blip r:embed="rId14"/>
        </a:buBlip>
        <a:defRPr sz="3000">
          <a:solidFill>
            <a:srgbClr val="333399"/>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Blip>
          <a:blip r:embed="rId15"/>
        </a:buBlip>
        <a:defRPr sz="2800">
          <a:solidFill>
            <a:srgbClr val="336699"/>
          </a:solidFill>
          <a:latin typeface="+mn-lt"/>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2000">
          <a:solidFill>
            <a:schemeClr val="tx1"/>
          </a:solidFill>
          <a:latin typeface="Arial" charset="0"/>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ec.europa.eu/eurostat/statistics-explained/index.php/Social_protection_statistics_-_background"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ΣΥΣΤΗΜΑΤΑ ΥΓΕΙΑΣ </a:t>
            </a:r>
            <a:endParaRPr lang="el-GR" dirty="0"/>
          </a:p>
        </p:txBody>
      </p:sp>
      <p:sp>
        <p:nvSpPr>
          <p:cNvPr id="3" name="Ορθογώνιο 2"/>
          <p:cNvSpPr/>
          <p:nvPr/>
        </p:nvSpPr>
        <p:spPr>
          <a:xfrm>
            <a:off x="2397211" y="2120381"/>
            <a:ext cx="6096000" cy="3170099"/>
          </a:xfrm>
          <a:prstGeom prst="rect">
            <a:avLst/>
          </a:prstGeom>
        </p:spPr>
        <p:txBody>
          <a:bodyPr>
            <a:spAutoFit/>
          </a:bodyPr>
          <a:lstStyle/>
          <a:p>
            <a:pPr algn="ctr"/>
            <a:endParaRPr lang="el-GR" sz="2000" b="1" dirty="0" smtClean="0"/>
          </a:p>
          <a:p>
            <a:pPr algn="ctr"/>
            <a:r>
              <a:rPr lang="el-GR" sz="2000" b="1" dirty="0" smtClean="0"/>
              <a:t>ΠΑΙΝΕΣΗΣ ΝΙΚΟΣ</a:t>
            </a:r>
          </a:p>
          <a:p>
            <a:pPr algn="ctr"/>
            <a:endParaRPr lang="en-US" sz="2000" b="1" dirty="0" smtClean="0"/>
          </a:p>
          <a:p>
            <a:pPr algn="ctr"/>
            <a:r>
              <a:rPr lang="el-GR" sz="2000" b="1" dirty="0" smtClean="0"/>
              <a:t>ΕΡΓΑΣΤΗΡΙΑΚΟΣ ΣΥΝΕΡΓΑΤΗΣ </a:t>
            </a:r>
          </a:p>
          <a:p>
            <a:pPr algn="ctr"/>
            <a:endParaRPr lang="el-GR" sz="2000" b="1" dirty="0"/>
          </a:p>
          <a:p>
            <a:pPr algn="ctr"/>
            <a:r>
              <a:rPr lang="el-GR" sz="2000" b="1" dirty="0" smtClean="0"/>
              <a:t>ΤΕΙ ΑΘΗΝΑΣ</a:t>
            </a:r>
          </a:p>
          <a:p>
            <a:pPr algn="ctr"/>
            <a:endParaRPr lang="el-GR" sz="2000" b="1" dirty="0" smtClean="0"/>
          </a:p>
          <a:p>
            <a:pPr algn="ctr"/>
            <a:r>
              <a:rPr lang="en-US" sz="2000" b="1" dirty="0" smtClean="0"/>
              <a:t>MSc </a:t>
            </a:r>
            <a:r>
              <a:rPr lang="el-GR" sz="2000" b="1" dirty="0" smtClean="0"/>
              <a:t>Ιατρική Σχολή Παν. Αθηνών</a:t>
            </a:r>
            <a:endParaRPr lang="en-US" sz="2000" b="1" dirty="0" smtClean="0"/>
          </a:p>
          <a:p>
            <a:pPr algn="ctr"/>
            <a:endParaRPr lang="el-GR" sz="2000" b="1" dirty="0" smtClean="0"/>
          </a:p>
          <a:p>
            <a:pPr algn="ctr"/>
            <a:r>
              <a:rPr lang="en-US" sz="2000" b="1" dirty="0" err="1" smtClean="0"/>
              <a:t>E-mail:painesisn@hotmail.gr</a:t>
            </a:r>
            <a:endParaRPr lang="el-GR" sz="2000" b="1" dirty="0"/>
          </a:p>
        </p:txBody>
      </p:sp>
    </p:spTree>
    <p:extLst>
      <p:ext uri="{BB962C8B-B14F-4D97-AF65-F5344CB8AC3E}">
        <p14:creationId xmlns:p14="http://schemas.microsoft.com/office/powerpoint/2010/main" val="3308278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Πορεία των Συστημάτων Υγείας</a:t>
            </a:r>
            <a:r>
              <a:rPr lang="en-US" dirty="0" smtClean="0"/>
              <a:t>:</a:t>
            </a:r>
            <a:endParaRPr lang="el-GR" dirty="0"/>
          </a:p>
        </p:txBody>
      </p:sp>
      <p:sp>
        <p:nvSpPr>
          <p:cNvPr id="3" name="Ορθογώνιο 2"/>
          <p:cNvSpPr/>
          <p:nvPr/>
        </p:nvSpPr>
        <p:spPr>
          <a:xfrm>
            <a:off x="624417" y="1720840"/>
            <a:ext cx="10760275" cy="4247317"/>
          </a:xfrm>
          <a:prstGeom prst="rect">
            <a:avLst/>
          </a:prstGeom>
        </p:spPr>
        <p:txBody>
          <a:bodyPr wrap="square">
            <a:spAutoFit/>
          </a:bodyPr>
          <a:lstStyle/>
          <a:p>
            <a:r>
              <a:rPr lang="el-GR" b="1" dirty="0" smtClean="0"/>
              <a:t>Τα συστήματα υγείας των Ευρωπαϊκών χωρών είχαν </a:t>
            </a:r>
            <a:r>
              <a:rPr lang="el-GR" b="1" dirty="0" smtClean="0">
                <a:solidFill>
                  <a:srgbClr val="7030A0"/>
                </a:solidFill>
              </a:rPr>
              <a:t>μια ανοδική πορεία  (1950 – 1970) </a:t>
            </a:r>
            <a:r>
              <a:rPr lang="el-GR" b="1" dirty="0" smtClean="0"/>
              <a:t>με τα </a:t>
            </a:r>
            <a:endParaRPr lang="el-GR" b="1" dirty="0"/>
          </a:p>
          <a:p>
            <a:r>
              <a:rPr lang="el-GR" b="1" dirty="0" smtClean="0"/>
              <a:t>νοσοκομεία να αποτελούν τα «σύγχρονα παλάτια της αρρώστιας» και την Π.Φ.Υ. να είναι εντελώς </a:t>
            </a:r>
            <a:endParaRPr lang="el-GR" b="1" dirty="0"/>
          </a:p>
          <a:p>
            <a:r>
              <a:rPr lang="el-GR" b="1" dirty="0" smtClean="0"/>
              <a:t>ανύπαρκτη, παράλληλα δεν υπήρχε σύστημα πρόληψης και προαγωγής της υγείας.</a:t>
            </a:r>
            <a:r>
              <a:rPr lang="en-US" b="1" dirty="0" smtClean="0"/>
              <a:t/>
            </a:r>
            <a:br>
              <a:rPr lang="en-US" b="1" dirty="0" smtClean="0"/>
            </a:br>
            <a:r>
              <a:rPr lang="el-GR" b="1" dirty="0" smtClean="0"/>
              <a:t/>
            </a:r>
            <a:br>
              <a:rPr lang="el-GR" b="1" dirty="0" smtClean="0"/>
            </a:br>
            <a:r>
              <a:rPr lang="el-GR" b="1" dirty="0" smtClean="0"/>
              <a:t/>
            </a:r>
            <a:br>
              <a:rPr lang="el-GR" b="1" dirty="0" smtClean="0"/>
            </a:br>
            <a:r>
              <a:rPr lang="el-GR" b="1" dirty="0" smtClean="0"/>
              <a:t>Αυτό είχε σαν αποτέλεσμα ένα σύστημα υγείας αναποτελεσματικό με βασικά χαρακτηριστικά</a:t>
            </a:r>
            <a:r>
              <a:rPr lang="en-US" b="1" dirty="0" smtClean="0"/>
              <a:t>:</a:t>
            </a:r>
          </a:p>
          <a:p>
            <a:endParaRPr lang="el-GR" b="1" dirty="0"/>
          </a:p>
          <a:p>
            <a:r>
              <a:rPr lang="el-GR" b="1" dirty="0" smtClean="0"/>
              <a:t>•</a:t>
            </a:r>
            <a:r>
              <a:rPr lang="el-GR" b="1" dirty="0"/>
              <a:t> </a:t>
            </a:r>
            <a:r>
              <a:rPr lang="el-GR" b="1" dirty="0" smtClean="0"/>
              <a:t>Συνεχώς </a:t>
            </a:r>
            <a:r>
              <a:rPr lang="el-GR" b="1" dirty="0" smtClean="0">
                <a:solidFill>
                  <a:srgbClr val="7030A0"/>
                </a:solidFill>
              </a:rPr>
              <a:t>αυξανόμενο κόστος</a:t>
            </a:r>
            <a:r>
              <a:rPr lang="el-GR" b="1" dirty="0" smtClean="0">
                <a:solidFill>
                  <a:srgbClr val="002060"/>
                </a:solidFill>
              </a:rPr>
              <a:t> </a:t>
            </a:r>
            <a:r>
              <a:rPr lang="el-GR" b="1" dirty="0" smtClean="0"/>
              <a:t>το οποίο έθετε σε κίνδυνο την οικονομική ανάπτυξη των χωρών </a:t>
            </a:r>
            <a:br>
              <a:rPr lang="el-GR" b="1" dirty="0" smtClean="0"/>
            </a:br>
            <a:endParaRPr lang="el-GR" b="1" dirty="0" smtClean="0"/>
          </a:p>
          <a:p>
            <a:r>
              <a:rPr lang="el-GR" b="1" dirty="0"/>
              <a:t>•</a:t>
            </a:r>
            <a:r>
              <a:rPr lang="el-GR" b="1" dirty="0" smtClean="0"/>
              <a:t>Αδυναμία του συστήματος να </a:t>
            </a:r>
            <a:r>
              <a:rPr lang="el-GR" b="1" dirty="0" smtClean="0">
                <a:solidFill>
                  <a:srgbClr val="7030A0"/>
                </a:solidFill>
              </a:rPr>
              <a:t>βελτίωση τους δείκτες νοσηρότητας και θνησιμότητας.</a:t>
            </a:r>
            <a:endParaRPr lang="el-GR" b="1" dirty="0">
              <a:solidFill>
                <a:srgbClr val="7030A0"/>
              </a:solidFill>
            </a:endParaRPr>
          </a:p>
          <a:p>
            <a:r>
              <a:rPr lang="el-GR" b="1" dirty="0" smtClean="0"/>
              <a:t/>
            </a:r>
            <a:br>
              <a:rPr lang="el-GR" b="1" dirty="0" smtClean="0"/>
            </a:br>
            <a:r>
              <a:rPr lang="el-GR" b="1" dirty="0" smtClean="0"/>
              <a:t>•Η εξέλιξη του συστήματος σε μια </a:t>
            </a:r>
            <a:r>
              <a:rPr lang="el-GR" b="1" dirty="0" smtClean="0">
                <a:solidFill>
                  <a:srgbClr val="7030A0"/>
                </a:solidFill>
              </a:rPr>
              <a:t>πολυδάπανη και απρόσωπη ιατρική</a:t>
            </a:r>
            <a:r>
              <a:rPr lang="el-GR" dirty="0" smtClean="0">
                <a:solidFill>
                  <a:srgbClr val="442EA2"/>
                </a:solidFill>
              </a:rPr>
              <a:t/>
            </a:r>
            <a:br>
              <a:rPr lang="el-GR" dirty="0" smtClean="0">
                <a:solidFill>
                  <a:srgbClr val="442EA2"/>
                </a:solidFill>
              </a:rPr>
            </a:br>
            <a:r>
              <a:rPr lang="el-GR" dirty="0" smtClean="0"/>
              <a:t/>
            </a:r>
            <a:br>
              <a:rPr lang="el-GR" dirty="0" smtClean="0"/>
            </a:br>
            <a:r>
              <a:rPr lang="el-GR" dirty="0" smtClean="0"/>
              <a:t/>
            </a:r>
            <a:br>
              <a:rPr lang="el-GR" dirty="0" smtClean="0"/>
            </a:br>
            <a:endParaRPr lang="el-GR" dirty="0"/>
          </a:p>
        </p:txBody>
      </p:sp>
    </p:spTree>
    <p:extLst>
      <p:ext uri="{BB962C8B-B14F-4D97-AF65-F5344CB8AC3E}">
        <p14:creationId xmlns:p14="http://schemas.microsoft.com/office/powerpoint/2010/main" val="2526682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Πορεία των Συστημάτων Υγείας</a:t>
            </a:r>
            <a:r>
              <a:rPr lang="en-US" dirty="0" smtClean="0"/>
              <a:t>:</a:t>
            </a:r>
            <a:endParaRPr lang="el-GR" dirty="0"/>
          </a:p>
        </p:txBody>
      </p:sp>
      <p:sp>
        <p:nvSpPr>
          <p:cNvPr id="4" name="Ορθογώνιο 3"/>
          <p:cNvSpPr/>
          <p:nvPr/>
        </p:nvSpPr>
        <p:spPr>
          <a:xfrm>
            <a:off x="782594" y="1333143"/>
            <a:ext cx="8353168" cy="3416320"/>
          </a:xfrm>
          <a:prstGeom prst="rect">
            <a:avLst/>
          </a:prstGeom>
        </p:spPr>
        <p:txBody>
          <a:bodyPr wrap="square">
            <a:spAutoFit/>
          </a:bodyPr>
          <a:lstStyle/>
          <a:p>
            <a:r>
              <a:rPr lang="el-GR" b="1" spc="0" dirty="0" smtClean="0">
                <a:effectLst/>
                <a:latin typeface="Comic Sans MS" panose="030F0702030302020204" pitchFamily="66" charset="0"/>
              </a:rPr>
              <a:t>19ος Αιώνας</a:t>
            </a:r>
            <a:br>
              <a:rPr lang="el-GR" b="1" spc="0" dirty="0" smtClean="0">
                <a:effectLst/>
                <a:latin typeface="Comic Sans MS" panose="030F0702030302020204" pitchFamily="66" charset="0"/>
              </a:rPr>
            </a:br>
            <a:r>
              <a:rPr lang="el-GR" b="1" spc="0" dirty="0" smtClean="0">
                <a:effectLst/>
                <a:latin typeface="Comic Sans MS" panose="030F0702030302020204" pitchFamily="66" charset="0"/>
              </a:rPr>
              <a:t/>
            </a:r>
            <a:br>
              <a:rPr lang="el-GR" b="1" spc="0" dirty="0" smtClean="0">
                <a:effectLst/>
                <a:latin typeface="Comic Sans MS" panose="030F0702030302020204" pitchFamily="66" charset="0"/>
              </a:rPr>
            </a:br>
            <a:r>
              <a:rPr lang="en-US" b="1" spc="0" dirty="0" smtClean="0">
                <a:effectLst/>
                <a:latin typeface="Comic Sans MS" panose="030F0702030302020204" pitchFamily="66" charset="0"/>
              </a:rPr>
              <a:t>Johann peter FRANK   1745-1821</a:t>
            </a:r>
            <a:r>
              <a:rPr lang="el-GR" b="1" spc="0" dirty="0" smtClean="0">
                <a:effectLst/>
                <a:latin typeface="Comic Sans MS" panose="030F0702030302020204" pitchFamily="66" charset="0"/>
              </a:rPr>
              <a:t/>
            </a:r>
            <a:br>
              <a:rPr lang="el-GR" b="1" spc="0" dirty="0" smtClean="0">
                <a:effectLst/>
                <a:latin typeface="Comic Sans MS" panose="030F0702030302020204" pitchFamily="66" charset="0"/>
              </a:rPr>
            </a:br>
            <a:r>
              <a:rPr lang="en-US" b="1" spc="0" dirty="0" smtClean="0">
                <a:effectLst/>
                <a:latin typeface="Comic Sans MS" panose="030F0702030302020204" pitchFamily="66" charset="0"/>
              </a:rPr>
              <a:t/>
            </a:r>
            <a:br>
              <a:rPr lang="en-US" b="1" spc="0" dirty="0" smtClean="0">
                <a:effectLst/>
                <a:latin typeface="Comic Sans MS" panose="030F0702030302020204" pitchFamily="66" charset="0"/>
              </a:rPr>
            </a:br>
            <a:r>
              <a:rPr lang="el-GR" b="1" spc="0" dirty="0" smtClean="0">
                <a:effectLst/>
                <a:latin typeface="Comic Sans MS" panose="030F0702030302020204" pitchFamily="66" charset="0"/>
              </a:rPr>
              <a:t>Γερμανός</a:t>
            </a:r>
            <a:r>
              <a:rPr lang="en-US" b="1" spc="0" dirty="0" smtClean="0">
                <a:effectLst/>
                <a:latin typeface="Comic Sans MS" panose="030F0702030302020204" pitchFamily="66" charset="0"/>
              </a:rPr>
              <a:t> </a:t>
            </a:r>
            <a:r>
              <a:rPr lang="el-GR" b="1" spc="0" dirty="0" smtClean="0">
                <a:effectLst/>
                <a:latin typeface="Comic Sans MS" panose="030F0702030302020204" pitchFamily="66" charset="0"/>
              </a:rPr>
              <a:t>Ιατρός – Υγιεινολόγος</a:t>
            </a:r>
            <a:br>
              <a:rPr lang="el-GR" b="1" spc="0" dirty="0" smtClean="0">
                <a:effectLst/>
                <a:latin typeface="Comic Sans MS" panose="030F0702030302020204" pitchFamily="66" charset="0"/>
              </a:rPr>
            </a:br>
            <a:r>
              <a:rPr lang="el-GR" b="1" spc="0" dirty="0" smtClean="0">
                <a:effectLst/>
                <a:latin typeface="Comic Sans MS" panose="030F0702030302020204" pitchFamily="66" charset="0"/>
              </a:rPr>
              <a:t/>
            </a:r>
            <a:br>
              <a:rPr lang="el-GR" b="1" spc="0" dirty="0" smtClean="0">
                <a:effectLst/>
                <a:latin typeface="Comic Sans MS" panose="030F0702030302020204" pitchFamily="66" charset="0"/>
              </a:rPr>
            </a:br>
            <a:r>
              <a:rPr lang="el-GR" b="1" spc="0" dirty="0" smtClean="0">
                <a:effectLst/>
                <a:latin typeface="Comic Sans MS" panose="030F0702030302020204" pitchFamily="66" charset="0"/>
              </a:rPr>
              <a:t>-Έδωσε ιδιαίτερη σημασία στην </a:t>
            </a:r>
            <a:r>
              <a:rPr lang="el-GR" b="1" spc="0" dirty="0" smtClean="0">
                <a:solidFill>
                  <a:srgbClr val="7030A0"/>
                </a:solidFill>
                <a:effectLst/>
                <a:latin typeface="Comic Sans MS" panose="030F0702030302020204" pitchFamily="66" charset="0"/>
              </a:rPr>
              <a:t>συσχέτιση της φτώχειας και της ασθένειας</a:t>
            </a:r>
            <a:br>
              <a:rPr lang="el-GR" b="1" spc="0" dirty="0" smtClean="0">
                <a:solidFill>
                  <a:srgbClr val="7030A0"/>
                </a:solidFill>
                <a:effectLst/>
                <a:latin typeface="Comic Sans MS" panose="030F0702030302020204" pitchFamily="66" charset="0"/>
              </a:rPr>
            </a:br>
            <a:r>
              <a:rPr lang="el-GR" b="1" spc="0" dirty="0" smtClean="0">
                <a:solidFill>
                  <a:srgbClr val="7030A0"/>
                </a:solidFill>
                <a:effectLst/>
                <a:latin typeface="Comic Sans MS" panose="030F0702030302020204" pitchFamily="66" charset="0"/>
              </a:rPr>
              <a:t/>
            </a:r>
            <a:br>
              <a:rPr lang="el-GR" b="1" spc="0" dirty="0" smtClean="0">
                <a:solidFill>
                  <a:srgbClr val="7030A0"/>
                </a:solidFill>
                <a:effectLst/>
                <a:latin typeface="Comic Sans MS" panose="030F0702030302020204" pitchFamily="66" charset="0"/>
              </a:rPr>
            </a:br>
            <a:r>
              <a:rPr lang="el-GR" b="1" spc="0" dirty="0" smtClean="0">
                <a:effectLst/>
                <a:latin typeface="Comic Sans MS" panose="030F0702030302020204" pitchFamily="66" charset="0"/>
              </a:rPr>
              <a:t>-Σύγκρινε τους </a:t>
            </a:r>
            <a:r>
              <a:rPr lang="el-GR" b="1" spc="0" dirty="0" smtClean="0">
                <a:solidFill>
                  <a:srgbClr val="7030A0"/>
                </a:solidFill>
                <a:effectLst/>
                <a:latin typeface="Comic Sans MS" panose="030F0702030302020204" pitchFamily="66" charset="0"/>
              </a:rPr>
              <a:t>δείκτες της βρεφικής θνησιμότητας, του προσδόκιμου επιβίωσης και την πιθανότητα θανάτου</a:t>
            </a:r>
            <a:br>
              <a:rPr lang="el-GR" b="1" spc="0" dirty="0" smtClean="0">
                <a:solidFill>
                  <a:srgbClr val="7030A0"/>
                </a:solidFill>
                <a:effectLst/>
                <a:latin typeface="Comic Sans MS" panose="030F0702030302020204" pitchFamily="66" charset="0"/>
              </a:rPr>
            </a:br>
            <a:r>
              <a:rPr lang="el-GR" b="1" spc="0" dirty="0" smtClean="0">
                <a:solidFill>
                  <a:srgbClr val="7030A0"/>
                </a:solidFill>
                <a:effectLst/>
                <a:latin typeface="Comic Sans MS" panose="030F0702030302020204" pitchFamily="66" charset="0"/>
              </a:rPr>
              <a:t/>
            </a:r>
            <a:br>
              <a:rPr lang="el-GR" b="1" spc="0" dirty="0" smtClean="0">
                <a:solidFill>
                  <a:srgbClr val="7030A0"/>
                </a:solidFill>
                <a:effectLst/>
                <a:latin typeface="Comic Sans MS" panose="030F0702030302020204" pitchFamily="66" charset="0"/>
              </a:rPr>
            </a:br>
            <a:r>
              <a:rPr lang="el-GR" b="1" spc="0" dirty="0" smtClean="0">
                <a:effectLst/>
                <a:latin typeface="Comic Sans MS" panose="030F0702030302020204" pitchFamily="66" charset="0"/>
              </a:rPr>
              <a:t>στις αναπτυγμένες και στις μη αναπτυσσόμενές</a:t>
            </a:r>
            <a:r>
              <a:rPr lang="en-US" b="1" spc="0" dirty="0" smtClean="0">
                <a:effectLst/>
                <a:latin typeface="Comic Sans MS" panose="030F0702030302020204" pitchFamily="66" charset="0"/>
              </a:rPr>
              <a:t> </a:t>
            </a:r>
            <a:r>
              <a:rPr lang="el-GR" b="1" spc="0" dirty="0" smtClean="0">
                <a:effectLst/>
                <a:latin typeface="Comic Sans MS" panose="030F0702030302020204" pitchFamily="66" charset="0"/>
              </a:rPr>
              <a:t>χώρες </a:t>
            </a:r>
            <a:endParaRPr lang="el-GR" b="1" dirty="0">
              <a:latin typeface="Comic Sans MS" panose="030F0702030302020204" pitchFamily="66" charset="0"/>
            </a:endParaRPr>
          </a:p>
        </p:txBody>
      </p:sp>
    </p:spTree>
    <p:extLst>
      <p:ext uri="{BB962C8B-B14F-4D97-AF65-F5344CB8AC3E}">
        <p14:creationId xmlns:p14="http://schemas.microsoft.com/office/powerpoint/2010/main" val="2070541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Συγκριτικός Πίνακας</a:t>
            </a:r>
            <a:endParaRPr lang="el-GR" dirty="0"/>
          </a:p>
        </p:txBody>
      </p:sp>
      <p:graphicFrame>
        <p:nvGraphicFramePr>
          <p:cNvPr id="3" name="Πίνακας 2"/>
          <p:cNvGraphicFramePr>
            <a:graphicFrameLocks noGrp="1"/>
          </p:cNvGraphicFramePr>
          <p:nvPr>
            <p:extLst>
              <p:ext uri="{D42A27DB-BD31-4B8C-83A1-F6EECF244321}">
                <p14:modId xmlns:p14="http://schemas.microsoft.com/office/powerpoint/2010/main" val="601069104"/>
              </p:ext>
            </p:extLst>
          </p:nvPr>
        </p:nvGraphicFramePr>
        <p:xfrm>
          <a:off x="510745" y="1243913"/>
          <a:ext cx="10997516" cy="4975653"/>
        </p:xfrm>
        <a:graphic>
          <a:graphicData uri="http://schemas.openxmlformats.org/drawingml/2006/table">
            <a:tbl>
              <a:tblPr bandRow="1">
                <a:tableStyleId>{073A0DAA-6AF3-43AB-8588-CEC1D06C72B9}</a:tableStyleId>
              </a:tblPr>
              <a:tblGrid>
                <a:gridCol w="2749379"/>
                <a:gridCol w="2749379"/>
                <a:gridCol w="2749379"/>
                <a:gridCol w="2749379"/>
              </a:tblGrid>
              <a:tr h="557946">
                <a:tc>
                  <a:txBody>
                    <a:bodyPr/>
                    <a:lstStyle/>
                    <a:p>
                      <a:r>
                        <a:rPr lang="el-GR" sz="2000" b="1" dirty="0" smtClean="0">
                          <a:latin typeface="Calibri Light" panose="020F0302020204030204" pitchFamily="34" charset="0"/>
                        </a:rPr>
                        <a:t>Παράγοντες</a:t>
                      </a:r>
                      <a:endParaRPr lang="el-GR" sz="2000" b="1" dirty="0">
                        <a:latin typeface="Calibri Light" panose="020F0302020204030204" pitchFamily="34" charset="0"/>
                      </a:endParaRPr>
                    </a:p>
                  </a:txBody>
                  <a:tcPr/>
                </a:tc>
                <a:tc>
                  <a:txBody>
                    <a:bodyPr/>
                    <a:lstStyle/>
                    <a:p>
                      <a:r>
                        <a:rPr lang="el-GR" sz="2000" b="1" dirty="0" smtClean="0">
                          <a:latin typeface="Calibri Light" panose="020F0302020204030204" pitchFamily="34" charset="0"/>
                        </a:rPr>
                        <a:t>Αναπτυγμένες</a:t>
                      </a:r>
                      <a:endParaRPr lang="el-GR" sz="2000" b="1" dirty="0">
                        <a:latin typeface="Calibri Light" panose="020F0302020204030204" pitchFamily="34" charset="0"/>
                      </a:endParaRPr>
                    </a:p>
                  </a:txBody>
                  <a:tcPr/>
                </a:tc>
                <a:tc>
                  <a:txBody>
                    <a:bodyPr/>
                    <a:lstStyle/>
                    <a:p>
                      <a:endParaRPr lang="el-GR" sz="2000" b="1" dirty="0">
                        <a:latin typeface="Calibri Light" panose="020F0302020204030204" pitchFamily="34" charset="0"/>
                      </a:endParaRPr>
                    </a:p>
                  </a:txBody>
                  <a:tcPr/>
                </a:tc>
                <a:tc>
                  <a:txBody>
                    <a:bodyPr/>
                    <a:lstStyle/>
                    <a:p>
                      <a:r>
                        <a:rPr lang="el-GR" sz="2000" b="1" dirty="0" smtClean="0">
                          <a:latin typeface="Calibri Light" panose="020F0302020204030204" pitchFamily="34" charset="0"/>
                        </a:rPr>
                        <a:t>Μη αναπτυγμένες</a:t>
                      </a:r>
                      <a:endParaRPr lang="el-GR" sz="2000" b="1" dirty="0">
                        <a:latin typeface="Calibri Light" panose="020F0302020204030204" pitchFamily="34" charset="0"/>
                      </a:endParaRPr>
                    </a:p>
                  </a:txBody>
                  <a:tcPr/>
                </a:tc>
              </a:tr>
              <a:tr h="963029">
                <a:tc>
                  <a:txBody>
                    <a:bodyPr/>
                    <a:lstStyle/>
                    <a:p>
                      <a:r>
                        <a:rPr lang="el-GR" sz="2000" dirty="0" smtClean="0">
                          <a:latin typeface="Calibri Light" panose="020F0302020204030204" pitchFamily="34" charset="0"/>
                        </a:rPr>
                        <a:t>Βρεφική</a:t>
                      </a:r>
                      <a:r>
                        <a:rPr lang="el-GR" sz="2000" baseline="0" dirty="0" smtClean="0">
                          <a:latin typeface="Calibri Light" panose="020F0302020204030204" pitchFamily="34" charset="0"/>
                        </a:rPr>
                        <a:t> Θνησιμότητα</a:t>
                      </a:r>
                      <a:endParaRPr lang="el-GR" sz="2000" dirty="0">
                        <a:latin typeface="Calibri Light" panose="020F0302020204030204" pitchFamily="34" charset="0"/>
                      </a:endParaRPr>
                    </a:p>
                  </a:txBody>
                  <a:tcPr/>
                </a:tc>
                <a:tc>
                  <a:txBody>
                    <a:bodyPr/>
                    <a:lstStyle/>
                    <a:p>
                      <a:r>
                        <a:rPr lang="el-GR" sz="2000" dirty="0" smtClean="0">
                          <a:latin typeface="Calibri Light" panose="020F0302020204030204" pitchFamily="34" charset="0"/>
                        </a:rPr>
                        <a:t>3/1000</a:t>
                      </a:r>
                      <a:endParaRPr lang="el-GR" sz="2000" dirty="0">
                        <a:latin typeface="Calibri Light" panose="020F0302020204030204" pitchFamily="34" charset="0"/>
                      </a:endParaRPr>
                    </a:p>
                  </a:txBody>
                  <a:tcPr/>
                </a:tc>
                <a:tc>
                  <a:txBody>
                    <a:bodyPr/>
                    <a:lstStyle/>
                    <a:p>
                      <a:endParaRPr lang="el-GR" sz="2000" dirty="0">
                        <a:latin typeface="Calibri Light" panose="020F0302020204030204" pitchFamily="34" charset="0"/>
                      </a:endParaRPr>
                    </a:p>
                  </a:txBody>
                  <a:tcPr/>
                </a:tc>
                <a:tc>
                  <a:txBody>
                    <a:bodyPr/>
                    <a:lstStyle/>
                    <a:p>
                      <a:r>
                        <a:rPr lang="el-GR" sz="2000" dirty="0" smtClean="0">
                          <a:latin typeface="Calibri Light" panose="020F0302020204030204" pitchFamily="34" charset="0"/>
                        </a:rPr>
                        <a:t>350/1000</a:t>
                      </a:r>
                      <a:endParaRPr lang="el-GR" sz="2000" dirty="0">
                        <a:latin typeface="Calibri Light" panose="020F0302020204030204" pitchFamily="34" charset="0"/>
                      </a:endParaRPr>
                    </a:p>
                  </a:txBody>
                  <a:tcPr/>
                </a:tc>
              </a:tr>
              <a:tr h="557946">
                <a:tc>
                  <a:txBody>
                    <a:bodyPr/>
                    <a:lstStyle/>
                    <a:p>
                      <a:endParaRPr lang="el-GR" sz="2000" dirty="0">
                        <a:latin typeface="Calibri Light" panose="020F0302020204030204" pitchFamily="34" charset="0"/>
                      </a:endParaRPr>
                    </a:p>
                  </a:txBody>
                  <a:tcPr/>
                </a:tc>
                <a:tc>
                  <a:txBody>
                    <a:bodyPr/>
                    <a:lstStyle/>
                    <a:p>
                      <a:endParaRPr lang="el-GR" sz="2000" dirty="0">
                        <a:latin typeface="Calibri Light" panose="020F0302020204030204" pitchFamily="34" charset="0"/>
                      </a:endParaRPr>
                    </a:p>
                  </a:txBody>
                  <a:tcPr/>
                </a:tc>
                <a:tc>
                  <a:txBody>
                    <a:bodyPr/>
                    <a:lstStyle/>
                    <a:p>
                      <a:endParaRPr lang="el-GR" sz="2000" dirty="0">
                        <a:latin typeface="Calibri Light" panose="020F0302020204030204" pitchFamily="34" charset="0"/>
                      </a:endParaRPr>
                    </a:p>
                  </a:txBody>
                  <a:tcPr/>
                </a:tc>
                <a:tc>
                  <a:txBody>
                    <a:bodyPr/>
                    <a:lstStyle/>
                    <a:p>
                      <a:endParaRPr lang="el-GR" sz="2000" dirty="0">
                        <a:latin typeface="Calibri Light" panose="020F0302020204030204" pitchFamily="34" charset="0"/>
                      </a:endParaRPr>
                    </a:p>
                  </a:txBody>
                  <a:tcPr/>
                </a:tc>
              </a:tr>
              <a:tr h="963029">
                <a:tc>
                  <a:txBody>
                    <a:bodyPr/>
                    <a:lstStyle/>
                    <a:p>
                      <a:r>
                        <a:rPr lang="el-GR" sz="2000" dirty="0" smtClean="0">
                          <a:latin typeface="Calibri Light" panose="020F0302020204030204" pitchFamily="34" charset="0"/>
                        </a:rPr>
                        <a:t>Προσδόκιμο επιβίωσης</a:t>
                      </a:r>
                      <a:endParaRPr lang="el-GR" sz="2000" dirty="0">
                        <a:latin typeface="Calibri Light" panose="020F0302020204030204" pitchFamily="34" charset="0"/>
                      </a:endParaRPr>
                    </a:p>
                  </a:txBody>
                  <a:tcPr/>
                </a:tc>
                <a:tc>
                  <a:txBody>
                    <a:bodyPr/>
                    <a:lstStyle/>
                    <a:p>
                      <a:r>
                        <a:rPr lang="el-GR" sz="2000" dirty="0" smtClean="0">
                          <a:latin typeface="Calibri Light" panose="020F0302020204030204" pitchFamily="34" charset="0"/>
                        </a:rPr>
                        <a:t>80 έτη </a:t>
                      </a:r>
                    </a:p>
                  </a:txBody>
                  <a:tcPr/>
                </a:tc>
                <a:tc>
                  <a:txBody>
                    <a:bodyPr/>
                    <a:lstStyle/>
                    <a:p>
                      <a:endParaRPr lang="el-GR" sz="2000" dirty="0">
                        <a:latin typeface="Calibri Light" panose="020F0302020204030204" pitchFamily="34" charset="0"/>
                      </a:endParaRPr>
                    </a:p>
                  </a:txBody>
                  <a:tcPr/>
                </a:tc>
                <a:tc>
                  <a:txBody>
                    <a:bodyPr/>
                    <a:lstStyle/>
                    <a:p>
                      <a:r>
                        <a:rPr lang="el-GR" sz="2000" dirty="0" smtClean="0">
                          <a:latin typeface="Calibri Light" panose="020F0302020204030204" pitchFamily="34" charset="0"/>
                        </a:rPr>
                        <a:t>50-60</a:t>
                      </a:r>
                      <a:r>
                        <a:rPr lang="el-GR" sz="2000" baseline="0" dirty="0" smtClean="0">
                          <a:latin typeface="Calibri Light" panose="020F0302020204030204" pitchFamily="34" charset="0"/>
                        </a:rPr>
                        <a:t> έτη </a:t>
                      </a:r>
                      <a:endParaRPr lang="el-GR" sz="2000" dirty="0">
                        <a:latin typeface="Calibri Light" panose="020F0302020204030204" pitchFamily="34" charset="0"/>
                      </a:endParaRPr>
                    </a:p>
                  </a:txBody>
                  <a:tcPr/>
                </a:tc>
              </a:tr>
              <a:tr h="557946">
                <a:tc>
                  <a:txBody>
                    <a:bodyPr/>
                    <a:lstStyle/>
                    <a:p>
                      <a:endParaRPr lang="el-GR" sz="2000" dirty="0">
                        <a:latin typeface="Calibri Light" panose="020F0302020204030204" pitchFamily="34" charset="0"/>
                      </a:endParaRPr>
                    </a:p>
                  </a:txBody>
                  <a:tcPr/>
                </a:tc>
                <a:tc>
                  <a:txBody>
                    <a:bodyPr/>
                    <a:lstStyle/>
                    <a:p>
                      <a:endParaRPr lang="el-GR" sz="2000" dirty="0" smtClean="0">
                        <a:latin typeface="Calibri Light" panose="020F0302020204030204" pitchFamily="34" charset="0"/>
                      </a:endParaRPr>
                    </a:p>
                  </a:txBody>
                  <a:tcPr/>
                </a:tc>
                <a:tc>
                  <a:txBody>
                    <a:bodyPr/>
                    <a:lstStyle/>
                    <a:p>
                      <a:endParaRPr lang="el-GR" sz="2000" dirty="0">
                        <a:latin typeface="Calibri Light" panose="020F0302020204030204" pitchFamily="34" charset="0"/>
                      </a:endParaRPr>
                    </a:p>
                  </a:txBody>
                  <a:tcPr/>
                </a:tc>
                <a:tc>
                  <a:txBody>
                    <a:bodyPr/>
                    <a:lstStyle/>
                    <a:p>
                      <a:endParaRPr lang="el-GR" sz="2000" dirty="0">
                        <a:latin typeface="Calibri Light" panose="020F0302020204030204" pitchFamily="34" charset="0"/>
                      </a:endParaRPr>
                    </a:p>
                  </a:txBody>
                  <a:tcPr/>
                </a:tc>
              </a:tr>
              <a:tr h="1375757">
                <a:tc>
                  <a:txBody>
                    <a:bodyPr/>
                    <a:lstStyle/>
                    <a:p>
                      <a:r>
                        <a:rPr lang="el-GR" sz="2000" dirty="0" smtClean="0">
                          <a:latin typeface="Calibri Light" panose="020F0302020204030204" pitchFamily="34" charset="0"/>
                        </a:rPr>
                        <a:t>Πιθανότητα</a:t>
                      </a:r>
                      <a:r>
                        <a:rPr lang="el-GR" sz="2000" baseline="0" dirty="0" smtClean="0">
                          <a:latin typeface="Calibri Light" panose="020F0302020204030204" pitchFamily="34" charset="0"/>
                        </a:rPr>
                        <a:t> θανάτου σε ηλικία 60-70 ετών</a:t>
                      </a:r>
                      <a:endParaRPr lang="el-GR" sz="2000" dirty="0">
                        <a:latin typeface="Calibri Light" panose="020F0302020204030204" pitchFamily="34" charset="0"/>
                      </a:endParaRPr>
                    </a:p>
                  </a:txBody>
                  <a:tcPr/>
                </a:tc>
                <a:tc>
                  <a:txBody>
                    <a:bodyPr/>
                    <a:lstStyle/>
                    <a:p>
                      <a:r>
                        <a:rPr lang="el-GR" sz="2000" dirty="0" smtClean="0">
                          <a:latin typeface="Calibri Light" panose="020F0302020204030204" pitchFamily="34" charset="0"/>
                        </a:rPr>
                        <a:t>Αυξημένη 3 φορές / 100</a:t>
                      </a:r>
                    </a:p>
                    <a:p>
                      <a:r>
                        <a:rPr lang="el-GR" sz="2000" dirty="0" smtClean="0">
                          <a:latin typeface="Calibri Light" panose="020F0302020204030204" pitchFamily="34" charset="0"/>
                        </a:rPr>
                        <a:t>περιπτώσεις</a:t>
                      </a:r>
                    </a:p>
                  </a:txBody>
                  <a:tcPr/>
                </a:tc>
                <a:tc>
                  <a:txBody>
                    <a:bodyPr/>
                    <a:lstStyle/>
                    <a:p>
                      <a:endParaRPr lang="el-GR" sz="2000" dirty="0">
                        <a:latin typeface="Calibri Light" panose="020F0302020204030204" pitchFamily="34" charset="0"/>
                      </a:endParaRPr>
                    </a:p>
                  </a:txBody>
                  <a:tcPr/>
                </a:tc>
                <a:tc>
                  <a:txBody>
                    <a:bodyPr/>
                    <a:lstStyle/>
                    <a:p>
                      <a:r>
                        <a:rPr lang="el-GR" sz="2000" dirty="0" smtClean="0">
                          <a:latin typeface="Calibri Light" panose="020F0302020204030204" pitchFamily="34" charset="0"/>
                        </a:rPr>
                        <a:t>Αυξημένη 30</a:t>
                      </a:r>
                      <a:r>
                        <a:rPr lang="el-GR" sz="2000" baseline="0" dirty="0" smtClean="0">
                          <a:latin typeface="Calibri Light" panose="020F0302020204030204" pitchFamily="34" charset="0"/>
                        </a:rPr>
                        <a:t> φορές</a:t>
                      </a:r>
                      <a:r>
                        <a:rPr lang="el-GR" sz="2000" dirty="0" smtClean="0">
                          <a:latin typeface="Calibri Light" panose="020F0302020204030204" pitchFamily="34" charset="0"/>
                        </a:rPr>
                        <a:t> / 100 περιπτώσεις</a:t>
                      </a:r>
                      <a:endParaRPr lang="el-GR" sz="2000" dirty="0">
                        <a:latin typeface="Calibri Light" panose="020F0302020204030204" pitchFamily="34" charset="0"/>
                      </a:endParaRPr>
                    </a:p>
                  </a:txBody>
                  <a:tcPr/>
                </a:tc>
              </a:tr>
            </a:tbl>
          </a:graphicData>
        </a:graphic>
      </p:graphicFrame>
    </p:spTree>
    <p:extLst>
      <p:ext uri="{BB962C8B-B14F-4D97-AF65-F5344CB8AC3E}">
        <p14:creationId xmlns:p14="http://schemas.microsoft.com/office/powerpoint/2010/main" val="2121734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Πορεία των Συστημάτων Υγείας</a:t>
            </a:r>
            <a:r>
              <a:rPr lang="en-US" dirty="0" smtClean="0"/>
              <a:t>:</a:t>
            </a:r>
            <a:endParaRPr lang="el-GR" dirty="0"/>
          </a:p>
        </p:txBody>
      </p:sp>
      <p:sp>
        <p:nvSpPr>
          <p:cNvPr id="3" name="Ορθογώνιο 2"/>
          <p:cNvSpPr/>
          <p:nvPr/>
        </p:nvSpPr>
        <p:spPr>
          <a:xfrm>
            <a:off x="673844" y="1605004"/>
            <a:ext cx="9959546" cy="4154984"/>
          </a:xfrm>
          <a:prstGeom prst="rect">
            <a:avLst/>
          </a:prstGeom>
        </p:spPr>
        <p:txBody>
          <a:bodyPr wrap="square">
            <a:spAutoFit/>
          </a:bodyPr>
          <a:lstStyle/>
          <a:p>
            <a:r>
              <a:rPr lang="en-US" b="1" dirty="0" smtClean="0">
                <a:solidFill>
                  <a:srgbClr val="7030A0"/>
                </a:solidFill>
              </a:rPr>
              <a:t>Friedrich Engels 1842-1844</a:t>
            </a:r>
            <a:r>
              <a:rPr lang="el-GR" b="1" dirty="0" smtClean="0">
                <a:solidFill>
                  <a:srgbClr val="7030A0"/>
                </a:solidFill>
              </a:rPr>
              <a:t> ασχολήθηκε ιδιαίτερα με την Βιομηχανική Επανάσταση</a:t>
            </a:r>
            <a:br>
              <a:rPr lang="el-GR" b="1" dirty="0" smtClean="0">
                <a:solidFill>
                  <a:srgbClr val="7030A0"/>
                </a:solidFill>
              </a:rPr>
            </a:br>
            <a:r>
              <a:rPr lang="en-US" b="1" dirty="0" smtClean="0">
                <a:solidFill>
                  <a:srgbClr val="7030A0"/>
                </a:solidFill>
              </a:rPr>
              <a:t/>
            </a:r>
            <a:br>
              <a:rPr lang="en-US" b="1" dirty="0" smtClean="0">
                <a:solidFill>
                  <a:srgbClr val="7030A0"/>
                </a:solidFill>
              </a:rPr>
            </a:br>
            <a:r>
              <a:rPr lang="en-US" b="1" dirty="0" smtClean="0"/>
              <a:t>-</a:t>
            </a:r>
            <a:r>
              <a:rPr lang="el-GR" b="1" dirty="0" smtClean="0"/>
              <a:t>Ήταν συνεργάτης του </a:t>
            </a:r>
            <a:r>
              <a:rPr lang="en-US" b="1" dirty="0" smtClean="0">
                <a:solidFill>
                  <a:srgbClr val="7030A0"/>
                </a:solidFill>
              </a:rPr>
              <a:t>Karl Marx</a:t>
            </a:r>
            <a:r>
              <a:rPr lang="el-GR" b="1" dirty="0" smtClean="0"/>
              <a:t/>
            </a:r>
            <a:br>
              <a:rPr lang="el-GR" b="1" dirty="0" smtClean="0"/>
            </a:br>
            <a:r>
              <a:rPr lang="en-US" b="1" dirty="0" smtClean="0"/>
              <a:t/>
            </a:r>
            <a:br>
              <a:rPr lang="en-US" b="1" dirty="0" smtClean="0"/>
            </a:br>
            <a:r>
              <a:rPr lang="en-US" b="1" dirty="0" smtClean="0"/>
              <a:t>-</a:t>
            </a:r>
            <a:r>
              <a:rPr lang="el-GR" b="1" dirty="0" smtClean="0"/>
              <a:t>Σύγκρινε τους μισθούς και τις συνθήκες διαβίωσης των εργαζομένων.</a:t>
            </a:r>
            <a:br>
              <a:rPr lang="el-GR" b="1" dirty="0" smtClean="0"/>
            </a:br>
            <a:r>
              <a:rPr lang="el-GR" b="1" dirty="0" smtClean="0"/>
              <a:t/>
            </a:r>
            <a:br>
              <a:rPr lang="el-GR" b="1" dirty="0" smtClean="0"/>
            </a:br>
            <a:r>
              <a:rPr lang="el-GR" b="1" dirty="0" smtClean="0"/>
              <a:t>-Διαπίστωσε ότι </a:t>
            </a:r>
            <a:r>
              <a:rPr lang="el-GR" b="1" dirty="0" smtClean="0">
                <a:solidFill>
                  <a:srgbClr val="7030A0"/>
                </a:solidFill>
              </a:rPr>
              <a:t>οι βιομηχανικοί εργάτες με χαμηλά εισοδηματικά κριτήρια </a:t>
            </a:r>
            <a:br>
              <a:rPr lang="el-GR" b="1" dirty="0" smtClean="0">
                <a:solidFill>
                  <a:srgbClr val="7030A0"/>
                </a:solidFill>
              </a:rPr>
            </a:br>
            <a:r>
              <a:rPr lang="el-GR" b="1" dirty="0" smtClean="0">
                <a:solidFill>
                  <a:srgbClr val="7030A0"/>
                </a:solidFill>
              </a:rPr>
              <a:t/>
            </a:r>
            <a:br>
              <a:rPr lang="el-GR" b="1" dirty="0" smtClean="0">
                <a:solidFill>
                  <a:srgbClr val="7030A0"/>
                </a:solidFill>
              </a:rPr>
            </a:br>
            <a:r>
              <a:rPr lang="el-GR" b="1" dirty="0" smtClean="0">
                <a:solidFill>
                  <a:srgbClr val="7030A0"/>
                </a:solidFill>
              </a:rPr>
              <a:t>είχαν χαμηλό βιοτικό επίπεδο και ζούσαν σε ανθυγιεινό περιβάλλον</a:t>
            </a:r>
            <a:br>
              <a:rPr lang="el-GR" b="1" dirty="0" smtClean="0">
                <a:solidFill>
                  <a:srgbClr val="7030A0"/>
                </a:solidFill>
              </a:rPr>
            </a:br>
            <a:r>
              <a:rPr lang="el-GR" b="1" dirty="0" smtClean="0">
                <a:solidFill>
                  <a:srgbClr val="7030A0"/>
                </a:solidFill>
              </a:rPr>
              <a:t/>
            </a:r>
            <a:br>
              <a:rPr lang="el-GR" b="1" dirty="0" smtClean="0">
                <a:solidFill>
                  <a:srgbClr val="7030A0"/>
                </a:solidFill>
              </a:rPr>
            </a:br>
            <a:r>
              <a:rPr lang="el-GR" b="1" dirty="0" smtClean="0"/>
              <a:t>-Σε συνδυασμό με το χαμηλής ποιότητας τροφής </a:t>
            </a:r>
            <a:br>
              <a:rPr lang="el-GR" b="1" dirty="0" smtClean="0"/>
            </a:br>
            <a:r>
              <a:rPr lang="el-GR" b="1" dirty="0" smtClean="0"/>
              <a:t/>
            </a:r>
            <a:br>
              <a:rPr lang="el-GR" b="1" dirty="0" smtClean="0"/>
            </a:br>
            <a:r>
              <a:rPr lang="el-GR" b="1" dirty="0" smtClean="0"/>
              <a:t>-Σε συνδυασμό με το </a:t>
            </a:r>
            <a:r>
              <a:rPr lang="el-GR" b="1" dirty="0" smtClean="0">
                <a:solidFill>
                  <a:srgbClr val="7030A0"/>
                </a:solidFill>
              </a:rPr>
              <a:t>χαμηλό επίπεδο εκπαίδευσης</a:t>
            </a:r>
            <a:r>
              <a:rPr lang="el-GR" dirty="0" smtClean="0">
                <a:solidFill>
                  <a:srgbClr val="002060"/>
                </a:solidFill>
              </a:rPr>
              <a:t/>
            </a:r>
            <a:br>
              <a:rPr lang="el-GR" dirty="0" smtClean="0">
                <a:solidFill>
                  <a:srgbClr val="002060"/>
                </a:solidFill>
              </a:rPr>
            </a:br>
            <a:r>
              <a:rPr lang="el-GR" sz="1200" dirty="0" smtClean="0"/>
              <a:t/>
            </a:r>
            <a:br>
              <a:rPr lang="el-GR" sz="1200" dirty="0" smtClean="0"/>
            </a:br>
            <a:endParaRPr lang="el-GR" dirty="0"/>
          </a:p>
        </p:txBody>
      </p:sp>
    </p:spTree>
    <p:extLst>
      <p:ext uri="{BB962C8B-B14F-4D97-AF65-F5344CB8AC3E}">
        <p14:creationId xmlns:p14="http://schemas.microsoft.com/office/powerpoint/2010/main" val="1966920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Προσδιοριστικοί παράγοντες της Υγείας</a:t>
            </a:r>
            <a:r>
              <a:rPr lang="en-US" sz="3600" dirty="0"/>
              <a:t>:</a:t>
            </a:r>
            <a:endParaRPr lang="el-GR" dirty="0"/>
          </a:p>
        </p:txBody>
      </p:sp>
      <p:sp>
        <p:nvSpPr>
          <p:cNvPr id="3" name="Τίτλος 1"/>
          <p:cNvSpPr txBox="1">
            <a:spLocks/>
          </p:cNvSpPr>
          <p:nvPr/>
        </p:nvSpPr>
        <p:spPr bwMode="auto">
          <a:xfrm>
            <a:off x="395417" y="1047751"/>
            <a:ext cx="11186983" cy="457869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3400" b="1">
                <a:solidFill>
                  <a:srgbClr val="333399"/>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2pPr>
            <a:lvl3pPr algn="l" rtl="0" eaLnBrk="0" fontAlgn="base" hangingPunct="0">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3pPr>
            <a:lvl4pPr algn="l" rtl="0" eaLnBrk="0" fontAlgn="base" hangingPunct="0">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4pPr>
            <a:lvl5pPr algn="l" rtl="0" eaLnBrk="0" fontAlgn="base" hangingPunct="0">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5pPr>
            <a:lvl6pPr marL="457200" algn="l" rtl="0" fontAlgn="base">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6pPr>
            <a:lvl7pPr marL="914400" algn="l" rtl="0" fontAlgn="base">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7pPr>
            <a:lvl8pPr marL="1371600" algn="l" rtl="0" fontAlgn="base">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8pPr>
            <a:lvl9pPr marL="1828800" algn="l" rtl="0" fontAlgn="base">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9pPr>
          </a:lstStyle>
          <a:p>
            <a:r>
              <a:rPr lang="el-GR" sz="1800" kern="0" dirty="0" smtClean="0">
                <a:solidFill>
                  <a:schemeClr val="tx1"/>
                </a:solidFill>
              </a:rPr>
              <a:t>Προσδιοριστικοί παράγοντες Του Επιπέδου Υγείας του Πληθυσμού</a:t>
            </a:r>
            <a:r>
              <a:rPr lang="en-US" sz="1800" kern="0" dirty="0" smtClean="0">
                <a:solidFill>
                  <a:schemeClr val="tx1"/>
                </a:solidFill>
              </a:rPr>
              <a:t>:</a:t>
            </a:r>
            <a:r>
              <a:rPr lang="el-GR" sz="1800" kern="0" dirty="0" smtClean="0">
                <a:solidFill>
                  <a:schemeClr val="tx1"/>
                </a:solidFill>
              </a:rPr>
              <a:t/>
            </a:r>
            <a:br>
              <a:rPr lang="el-GR" sz="1800" kern="0" dirty="0" smtClean="0">
                <a:solidFill>
                  <a:schemeClr val="tx1"/>
                </a:solidFill>
              </a:rPr>
            </a:br>
            <a:r>
              <a:rPr lang="el-GR" sz="1800" kern="0" dirty="0" smtClean="0">
                <a:solidFill>
                  <a:schemeClr val="tx1"/>
                </a:solidFill>
              </a:rPr>
              <a:t/>
            </a:r>
            <a:br>
              <a:rPr lang="el-GR" sz="1800" kern="0" dirty="0" smtClean="0">
                <a:solidFill>
                  <a:schemeClr val="tx1"/>
                </a:solidFill>
              </a:rPr>
            </a:br>
            <a:r>
              <a:rPr lang="el-GR" sz="1800" kern="0" dirty="0" smtClean="0">
                <a:solidFill>
                  <a:schemeClr val="tx1"/>
                </a:solidFill>
              </a:rPr>
              <a:t/>
            </a:r>
            <a:br>
              <a:rPr lang="el-GR" sz="1800" kern="0" dirty="0" smtClean="0">
                <a:solidFill>
                  <a:schemeClr val="tx1"/>
                </a:solidFill>
              </a:rPr>
            </a:br>
            <a:r>
              <a:rPr lang="el-GR" sz="1800" kern="0" dirty="0" smtClean="0">
                <a:solidFill>
                  <a:schemeClr val="tx1"/>
                </a:solidFill>
              </a:rPr>
              <a:t>Οι προσδιοριστικοί παράγοντες της υγείας αφορούν τις συνθήκες υπό τις οποίες οι </a:t>
            </a:r>
            <a:br>
              <a:rPr lang="el-GR" sz="1800" kern="0" dirty="0" smtClean="0">
                <a:solidFill>
                  <a:schemeClr val="tx1"/>
                </a:solidFill>
              </a:rPr>
            </a:br>
            <a:r>
              <a:rPr lang="el-GR" sz="1800" kern="0" dirty="0" smtClean="0">
                <a:solidFill>
                  <a:schemeClr val="tx1"/>
                </a:solidFill>
              </a:rPr>
              <a:t/>
            </a:r>
            <a:br>
              <a:rPr lang="el-GR" sz="1800" kern="0" dirty="0" smtClean="0">
                <a:solidFill>
                  <a:schemeClr val="tx1"/>
                </a:solidFill>
              </a:rPr>
            </a:br>
            <a:r>
              <a:rPr lang="el-GR" sz="1800" kern="0" dirty="0" smtClean="0">
                <a:solidFill>
                  <a:schemeClr val="tx1"/>
                </a:solidFill>
              </a:rPr>
              <a:t/>
            </a:r>
            <a:br>
              <a:rPr lang="el-GR" sz="1800" kern="0" dirty="0" smtClean="0">
                <a:solidFill>
                  <a:schemeClr val="tx1"/>
                </a:solidFill>
              </a:rPr>
            </a:br>
            <a:r>
              <a:rPr lang="el-GR" sz="1800" kern="0" dirty="0" smtClean="0">
                <a:solidFill>
                  <a:schemeClr val="tx1"/>
                </a:solidFill>
              </a:rPr>
              <a:t>άνθρωποι </a:t>
            </a:r>
            <a:r>
              <a:rPr lang="el-GR" sz="1800" kern="0" dirty="0" smtClean="0">
                <a:solidFill>
                  <a:srgbClr val="7030A0"/>
                </a:solidFill>
              </a:rPr>
              <a:t>γεννιούνται, μεγαλώνουν, ζουν, εργάζονται και γηράσκουν συμπεριλαμβανομένου </a:t>
            </a:r>
            <a:br>
              <a:rPr lang="el-GR" sz="1800" kern="0" dirty="0" smtClean="0">
                <a:solidFill>
                  <a:srgbClr val="7030A0"/>
                </a:solidFill>
              </a:rPr>
            </a:br>
            <a:r>
              <a:rPr lang="el-GR" sz="1800" kern="0" dirty="0" smtClean="0">
                <a:solidFill>
                  <a:srgbClr val="7030A0"/>
                </a:solidFill>
              </a:rPr>
              <a:t/>
            </a:r>
            <a:br>
              <a:rPr lang="el-GR" sz="1800" kern="0" dirty="0" smtClean="0">
                <a:solidFill>
                  <a:srgbClr val="7030A0"/>
                </a:solidFill>
              </a:rPr>
            </a:br>
            <a:r>
              <a:rPr lang="el-GR" sz="1800" kern="0" dirty="0" smtClean="0">
                <a:solidFill>
                  <a:srgbClr val="7030A0"/>
                </a:solidFill>
              </a:rPr>
              <a:t/>
            </a:r>
            <a:br>
              <a:rPr lang="el-GR" sz="1800" kern="0" dirty="0" smtClean="0">
                <a:solidFill>
                  <a:srgbClr val="7030A0"/>
                </a:solidFill>
              </a:rPr>
            </a:br>
            <a:r>
              <a:rPr lang="el-GR" sz="1800" kern="0" dirty="0" smtClean="0">
                <a:solidFill>
                  <a:srgbClr val="7030A0"/>
                </a:solidFill>
              </a:rPr>
              <a:t>του συστήματος υγείας από το οποίο καλύπτονται. </a:t>
            </a:r>
            <a:br>
              <a:rPr lang="el-GR" sz="1800" kern="0" dirty="0" smtClean="0">
                <a:solidFill>
                  <a:srgbClr val="7030A0"/>
                </a:solidFill>
              </a:rPr>
            </a:br>
            <a:r>
              <a:rPr lang="el-GR" sz="1800" kern="0" dirty="0" smtClean="0">
                <a:solidFill>
                  <a:srgbClr val="7030A0"/>
                </a:solidFill>
              </a:rPr>
              <a:t/>
            </a:r>
            <a:br>
              <a:rPr lang="el-GR" sz="1800" kern="0" dirty="0" smtClean="0">
                <a:solidFill>
                  <a:srgbClr val="7030A0"/>
                </a:solidFill>
              </a:rPr>
            </a:br>
            <a:r>
              <a:rPr lang="el-GR" sz="1800" kern="0" dirty="0" smtClean="0">
                <a:solidFill>
                  <a:schemeClr val="tx1"/>
                </a:solidFill>
              </a:rPr>
              <a:t/>
            </a:r>
            <a:br>
              <a:rPr lang="el-GR" sz="1800" kern="0" dirty="0" smtClean="0">
                <a:solidFill>
                  <a:schemeClr val="tx1"/>
                </a:solidFill>
              </a:rPr>
            </a:br>
            <a:r>
              <a:rPr lang="el-GR" sz="1800" kern="0" dirty="0" smtClean="0">
                <a:solidFill>
                  <a:schemeClr val="tx1"/>
                </a:solidFill>
              </a:rPr>
              <a:t>Οι παράγοντες αυτοί σχετίζονται με το </a:t>
            </a:r>
            <a:r>
              <a:rPr lang="el-GR" sz="1800" kern="0" dirty="0" smtClean="0">
                <a:solidFill>
                  <a:srgbClr val="7030A0"/>
                </a:solidFill>
              </a:rPr>
              <a:t>κοινωνικό, οικονομικό, πολιτικό, πολιτιστικό και φυσικό περιβάλλον που ζούμε.</a:t>
            </a:r>
            <a:r>
              <a:rPr lang="el-GR" sz="1800" kern="0" dirty="0" smtClean="0">
                <a:solidFill>
                  <a:schemeClr val="tx1"/>
                </a:solidFill>
              </a:rPr>
              <a:t/>
            </a:r>
            <a:br>
              <a:rPr lang="el-GR" sz="1800" kern="0" dirty="0" smtClean="0">
                <a:solidFill>
                  <a:schemeClr val="tx1"/>
                </a:solidFill>
              </a:rPr>
            </a:br>
            <a:endParaRPr lang="el-GR" sz="1800" kern="0" dirty="0">
              <a:solidFill>
                <a:schemeClr val="tx1"/>
              </a:solidFill>
            </a:endParaRPr>
          </a:p>
        </p:txBody>
      </p:sp>
    </p:spTree>
    <p:extLst>
      <p:ext uri="{BB962C8B-B14F-4D97-AF65-F5344CB8AC3E}">
        <p14:creationId xmlns:p14="http://schemas.microsoft.com/office/powerpoint/2010/main" val="1546394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smtClean="0"/>
              <a:t>Προσδιοριστικοί παράγοντες της Υγείας</a:t>
            </a:r>
            <a:r>
              <a:rPr lang="en-US" sz="3200" dirty="0" smtClean="0"/>
              <a:t>:</a:t>
            </a:r>
            <a:endParaRPr lang="el-GR" dirty="0"/>
          </a:p>
        </p:txBody>
      </p:sp>
      <p:sp>
        <p:nvSpPr>
          <p:cNvPr id="3" name="Ορθογώνιο 2"/>
          <p:cNvSpPr/>
          <p:nvPr/>
        </p:nvSpPr>
        <p:spPr>
          <a:xfrm>
            <a:off x="378940" y="1325930"/>
            <a:ext cx="11228173" cy="5355312"/>
          </a:xfrm>
          <a:prstGeom prst="rect">
            <a:avLst/>
          </a:prstGeom>
        </p:spPr>
        <p:txBody>
          <a:bodyPr wrap="square">
            <a:spAutoFit/>
          </a:bodyPr>
          <a:lstStyle/>
          <a:p>
            <a:r>
              <a:rPr lang="el-GR" b="1" dirty="0" smtClean="0"/>
              <a:t>Παράγοντες που επηρεάζουν την υγεία μας</a:t>
            </a:r>
            <a:r>
              <a:rPr lang="en-US" b="1" dirty="0" smtClean="0"/>
              <a:t>:</a:t>
            </a:r>
            <a:r>
              <a:rPr lang="el-GR" b="1" dirty="0" smtClean="0"/>
              <a:t/>
            </a:r>
            <a:br>
              <a:rPr lang="el-GR" b="1" dirty="0" smtClean="0"/>
            </a:br>
            <a:r>
              <a:rPr lang="en-US" b="1" dirty="0" smtClean="0"/>
              <a:t/>
            </a:r>
            <a:br>
              <a:rPr lang="en-US" b="1" dirty="0" smtClean="0"/>
            </a:br>
            <a:r>
              <a:rPr lang="en-US" b="1" dirty="0" smtClean="0">
                <a:solidFill>
                  <a:srgbClr val="7030A0"/>
                </a:solidFill>
              </a:rPr>
              <a:t>-</a:t>
            </a:r>
            <a:r>
              <a:rPr lang="el-GR" b="1" dirty="0" smtClean="0">
                <a:solidFill>
                  <a:srgbClr val="7030A0"/>
                </a:solidFill>
              </a:rPr>
              <a:t>Κάπνισμα, </a:t>
            </a:r>
            <a:r>
              <a:rPr lang="el-GR" b="1" dirty="0" smtClean="0"/>
              <a:t>αλκοόλ</a:t>
            </a:r>
            <a:br>
              <a:rPr lang="el-GR" b="1" dirty="0" smtClean="0"/>
            </a:br>
            <a:r>
              <a:rPr lang="el-GR" b="1" dirty="0" smtClean="0"/>
              <a:t/>
            </a:r>
            <a:br>
              <a:rPr lang="el-GR" b="1" dirty="0" smtClean="0"/>
            </a:br>
            <a:r>
              <a:rPr lang="el-GR" b="1" dirty="0" smtClean="0">
                <a:solidFill>
                  <a:srgbClr val="7030A0"/>
                </a:solidFill>
              </a:rPr>
              <a:t>-Κληρονομικοί παράγοντες</a:t>
            </a:r>
            <a:br>
              <a:rPr lang="el-GR" b="1" dirty="0" smtClean="0">
                <a:solidFill>
                  <a:srgbClr val="7030A0"/>
                </a:solidFill>
              </a:rPr>
            </a:br>
            <a:r>
              <a:rPr lang="el-GR" b="1" dirty="0" smtClean="0"/>
              <a:t/>
            </a:r>
            <a:br>
              <a:rPr lang="el-GR" b="1" dirty="0" smtClean="0"/>
            </a:br>
            <a:r>
              <a:rPr lang="el-GR" b="1" dirty="0" smtClean="0">
                <a:solidFill>
                  <a:srgbClr val="7030A0"/>
                </a:solidFill>
              </a:rPr>
              <a:t>-Διατροφή ποιότητα </a:t>
            </a:r>
            <a:r>
              <a:rPr lang="el-GR" b="1" dirty="0" smtClean="0"/>
              <a:t>- ποσότητα – συχνότητα κατανάλωσης</a:t>
            </a:r>
            <a:br>
              <a:rPr lang="el-GR" b="1" dirty="0" smtClean="0"/>
            </a:br>
            <a:r>
              <a:rPr lang="el-GR" b="1" dirty="0" smtClean="0"/>
              <a:t/>
            </a:r>
            <a:br>
              <a:rPr lang="el-GR" b="1" dirty="0" smtClean="0"/>
            </a:br>
            <a:r>
              <a:rPr lang="el-GR" b="1" dirty="0" smtClean="0">
                <a:solidFill>
                  <a:srgbClr val="7030A0"/>
                </a:solidFill>
              </a:rPr>
              <a:t>-Κλιματολογικές συνθήκες </a:t>
            </a:r>
            <a:r>
              <a:rPr lang="el-GR" b="1" dirty="0" smtClean="0"/>
              <a:t>– μείωση του στρώματος του όζοντος – πυρηνικά ατυχήματα – χημικά  απόβλητα.</a:t>
            </a:r>
            <a:br>
              <a:rPr lang="el-GR" b="1" dirty="0" smtClean="0"/>
            </a:br>
            <a:r>
              <a:rPr lang="el-GR" b="1" dirty="0" smtClean="0"/>
              <a:t/>
            </a:r>
            <a:br>
              <a:rPr lang="el-GR" b="1" dirty="0" smtClean="0"/>
            </a:br>
            <a:r>
              <a:rPr lang="el-GR" b="1" dirty="0" smtClean="0">
                <a:solidFill>
                  <a:srgbClr val="7030A0"/>
                </a:solidFill>
              </a:rPr>
              <a:t>-Τρόπος ζωής σωματική άσκηση </a:t>
            </a:r>
            <a:r>
              <a:rPr lang="el-GR" b="1" dirty="0" smtClean="0"/>
              <a:t>- άθληση</a:t>
            </a:r>
            <a:br>
              <a:rPr lang="el-GR" b="1" dirty="0" smtClean="0"/>
            </a:br>
            <a:r>
              <a:rPr lang="el-GR" b="1" dirty="0" smtClean="0"/>
              <a:t/>
            </a:r>
            <a:br>
              <a:rPr lang="el-GR" b="1" dirty="0" smtClean="0"/>
            </a:br>
            <a:r>
              <a:rPr lang="el-GR" b="1" dirty="0" smtClean="0">
                <a:solidFill>
                  <a:srgbClr val="7030A0"/>
                </a:solidFill>
              </a:rPr>
              <a:t>-Πολιτικό περιβάλλον </a:t>
            </a:r>
            <a:r>
              <a:rPr lang="el-GR" b="1" dirty="0" smtClean="0"/>
              <a:t>περιλαμβάνει τις νομοθετικές ρυθμίσεις π.χ. απαγόρευση </a:t>
            </a:r>
            <a:br>
              <a:rPr lang="el-GR" b="1" dirty="0" smtClean="0"/>
            </a:br>
            <a:r>
              <a:rPr lang="el-GR" b="1" dirty="0" smtClean="0"/>
              <a:t/>
            </a:r>
            <a:br>
              <a:rPr lang="el-GR" b="1" dirty="0" smtClean="0"/>
            </a:br>
            <a:r>
              <a:rPr lang="el-GR" b="1" dirty="0" smtClean="0"/>
              <a:t>καπνίσματος σε δημόσιους χώρους, απαγόρευση κατανάλωσης αλκοόλ στους ανήλικους η</a:t>
            </a:r>
            <a:br>
              <a:rPr lang="el-GR" b="1" dirty="0" smtClean="0"/>
            </a:br>
            <a:r>
              <a:rPr lang="el-GR" b="1" dirty="0" smtClean="0"/>
              <a:t/>
            </a:r>
            <a:br>
              <a:rPr lang="el-GR" b="1" dirty="0" smtClean="0"/>
            </a:br>
            <a:r>
              <a:rPr lang="el-GR" b="1" dirty="0" smtClean="0"/>
              <a:t>βελτίωση των συνθηκών υγιεινής και ασφάλειας στους χώρους εργασίας </a:t>
            </a:r>
            <a:br>
              <a:rPr lang="el-GR" b="1" dirty="0" smtClean="0"/>
            </a:br>
            <a:endParaRPr lang="el-GR" b="1" dirty="0"/>
          </a:p>
        </p:txBody>
      </p:sp>
    </p:spTree>
    <p:extLst>
      <p:ext uri="{BB962C8B-B14F-4D97-AF65-F5344CB8AC3E}">
        <p14:creationId xmlns:p14="http://schemas.microsoft.com/office/powerpoint/2010/main" val="1178324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0660" y="164201"/>
            <a:ext cx="10058400" cy="858837"/>
          </a:xfrm>
        </p:spPr>
        <p:txBody>
          <a:bodyPr/>
          <a:lstStyle/>
          <a:p>
            <a:r>
              <a:rPr lang="el-GR" sz="3600" dirty="0" smtClean="0"/>
              <a:t>Προσδιοριστικοί παράγοντες της Υγείας</a:t>
            </a:r>
            <a:r>
              <a:rPr lang="en-US" sz="3600" dirty="0" smtClean="0"/>
              <a:t>:</a:t>
            </a:r>
            <a:endParaRPr lang="el-GR" dirty="0"/>
          </a:p>
        </p:txBody>
      </p:sp>
      <p:sp>
        <p:nvSpPr>
          <p:cNvPr id="3" name="Ορθογώνιο 2"/>
          <p:cNvSpPr/>
          <p:nvPr/>
        </p:nvSpPr>
        <p:spPr>
          <a:xfrm>
            <a:off x="230660" y="1385502"/>
            <a:ext cx="11005751" cy="4524315"/>
          </a:xfrm>
          <a:prstGeom prst="rect">
            <a:avLst/>
          </a:prstGeom>
        </p:spPr>
        <p:txBody>
          <a:bodyPr wrap="square">
            <a:spAutoFit/>
          </a:bodyPr>
          <a:lstStyle/>
          <a:p>
            <a:r>
              <a:rPr lang="el-GR" b="1" dirty="0" smtClean="0">
                <a:solidFill>
                  <a:srgbClr val="7030A0"/>
                </a:solidFill>
              </a:rPr>
              <a:t>Παράγοντες ιδιαίτερης βαρύτητας</a:t>
            </a:r>
            <a:r>
              <a:rPr lang="en-US" b="1" dirty="0" smtClean="0">
                <a:solidFill>
                  <a:srgbClr val="7030A0"/>
                </a:solidFill>
              </a:rPr>
              <a:t>:</a:t>
            </a:r>
            <a:r>
              <a:rPr lang="el-GR" b="1" dirty="0" smtClean="0">
                <a:solidFill>
                  <a:srgbClr val="7030A0"/>
                </a:solidFill>
              </a:rPr>
              <a:t/>
            </a:r>
            <a:br>
              <a:rPr lang="el-GR" b="1" dirty="0" smtClean="0">
                <a:solidFill>
                  <a:srgbClr val="7030A0"/>
                </a:solidFill>
              </a:rPr>
            </a:br>
            <a:r>
              <a:rPr lang="el-GR" b="1" dirty="0" smtClean="0">
                <a:solidFill>
                  <a:srgbClr val="7030A0"/>
                </a:solidFill>
              </a:rPr>
              <a:t/>
            </a:r>
            <a:br>
              <a:rPr lang="el-GR" b="1" dirty="0" smtClean="0">
                <a:solidFill>
                  <a:srgbClr val="7030A0"/>
                </a:solidFill>
              </a:rPr>
            </a:br>
            <a:r>
              <a:rPr lang="el-GR" b="1" dirty="0" smtClean="0"/>
              <a:t>-Εκπαιδευτικό </a:t>
            </a:r>
            <a:r>
              <a:rPr lang="el-GR" b="1" dirty="0" smtClean="0">
                <a:solidFill>
                  <a:srgbClr val="7030A0"/>
                </a:solidFill>
              </a:rPr>
              <a:t>μορφωτικό επίπεδο του πληθυσμού </a:t>
            </a:r>
          </a:p>
          <a:p>
            <a:r>
              <a:rPr lang="el-GR" b="1" dirty="0" smtClean="0"/>
              <a:t>ευαισθητοποίηση σε θέματα πρόληψης - προληπτικού ελέγχου </a:t>
            </a:r>
            <a:br>
              <a:rPr lang="el-GR" b="1" dirty="0" smtClean="0"/>
            </a:br>
            <a:r>
              <a:rPr lang="el-GR" b="1" dirty="0" smtClean="0"/>
              <a:t/>
            </a:r>
            <a:br>
              <a:rPr lang="el-GR" b="1" dirty="0" smtClean="0"/>
            </a:br>
            <a:r>
              <a:rPr lang="el-GR" b="1" dirty="0" smtClean="0"/>
              <a:t>-Εργασία η εργασία συνδέεται με</a:t>
            </a:r>
            <a:r>
              <a:rPr lang="en-US" b="1" dirty="0" smtClean="0"/>
              <a:t>:</a:t>
            </a:r>
            <a:r>
              <a:rPr lang="el-GR" b="1" dirty="0" smtClean="0"/>
              <a:t/>
            </a:r>
            <a:br>
              <a:rPr lang="el-GR" b="1" dirty="0" smtClean="0"/>
            </a:br>
            <a:r>
              <a:rPr lang="el-GR" b="1" dirty="0" smtClean="0"/>
              <a:t> </a:t>
            </a:r>
            <a:r>
              <a:rPr lang="en-US" b="1" dirty="0" smtClean="0"/>
              <a:t/>
            </a:r>
            <a:br>
              <a:rPr lang="en-US" b="1" dirty="0" smtClean="0"/>
            </a:br>
            <a:r>
              <a:rPr lang="el-GR" b="1" dirty="0" smtClean="0">
                <a:solidFill>
                  <a:srgbClr val="7030A0"/>
                </a:solidFill>
              </a:rPr>
              <a:t>τις συνθήκες εργασίας </a:t>
            </a:r>
            <a:r>
              <a:rPr lang="el-GR" b="1" dirty="0" smtClean="0"/>
              <a:t>– τα εργατικά ατυχήματα, </a:t>
            </a:r>
            <a:br>
              <a:rPr lang="el-GR" b="1" dirty="0" smtClean="0"/>
            </a:br>
            <a:r>
              <a:rPr lang="en-US" b="1" dirty="0" smtClean="0"/>
              <a:t/>
            </a:r>
            <a:br>
              <a:rPr lang="en-US" b="1" dirty="0" smtClean="0"/>
            </a:br>
            <a:r>
              <a:rPr lang="el-GR" b="1" dirty="0" smtClean="0">
                <a:solidFill>
                  <a:srgbClr val="7030A0"/>
                </a:solidFill>
              </a:rPr>
              <a:t>τα εισοδηματικά κριτήρια </a:t>
            </a:r>
            <a:r>
              <a:rPr lang="el-GR" b="1" dirty="0" smtClean="0"/>
              <a:t>– τρόπος διανομής του εισοδήματος, </a:t>
            </a:r>
            <a:br>
              <a:rPr lang="el-GR" b="1" dirty="0" smtClean="0"/>
            </a:br>
            <a:r>
              <a:rPr lang="en-US" b="1" dirty="0" smtClean="0"/>
              <a:t/>
            </a:r>
            <a:br>
              <a:rPr lang="en-US" b="1" dirty="0" smtClean="0"/>
            </a:br>
            <a:r>
              <a:rPr lang="el-GR" b="1" dirty="0" smtClean="0">
                <a:solidFill>
                  <a:srgbClr val="7030A0"/>
                </a:solidFill>
              </a:rPr>
              <a:t>το ωράριο απασχόλησης,</a:t>
            </a:r>
            <a:r>
              <a:rPr lang="el-GR" b="1" dirty="0">
                <a:solidFill>
                  <a:srgbClr val="7030A0"/>
                </a:solidFill>
              </a:rPr>
              <a:t> </a:t>
            </a:r>
            <a:r>
              <a:rPr lang="el-GR" b="1" dirty="0" smtClean="0"/>
              <a:t>το κοινωνικό γόητρο,</a:t>
            </a:r>
            <a:r>
              <a:rPr lang="el-GR" b="1" dirty="0"/>
              <a:t> </a:t>
            </a:r>
            <a:r>
              <a:rPr lang="el-GR" b="1" dirty="0" smtClean="0"/>
              <a:t>την ανεργία.</a:t>
            </a:r>
            <a:br>
              <a:rPr lang="el-GR" b="1" dirty="0" smtClean="0"/>
            </a:br>
            <a:r>
              <a:rPr lang="el-GR" b="1" dirty="0" smtClean="0"/>
              <a:t/>
            </a:r>
            <a:br>
              <a:rPr lang="el-GR" b="1" dirty="0" smtClean="0"/>
            </a:br>
            <a:r>
              <a:rPr lang="el-GR" b="1" dirty="0" smtClean="0">
                <a:solidFill>
                  <a:srgbClr val="7030A0"/>
                </a:solidFill>
              </a:rPr>
              <a:t>-Σύστημα υγείας ικανοποίηση των αναγκών </a:t>
            </a:r>
            <a:r>
              <a:rPr lang="el-GR" b="1" dirty="0" smtClean="0"/>
              <a:t>των πολιτών ποιότητα ιατροφαρμακευτικής και νοσοκομειακής περίθαλψης.   </a:t>
            </a:r>
            <a:r>
              <a:rPr lang="el-GR" dirty="0" smtClean="0"/>
              <a:t/>
            </a:r>
            <a:br>
              <a:rPr lang="el-GR" dirty="0" smtClean="0"/>
            </a:br>
            <a:endParaRPr lang="el-GR" dirty="0"/>
          </a:p>
        </p:txBody>
      </p:sp>
    </p:spTree>
    <p:extLst>
      <p:ext uri="{BB962C8B-B14F-4D97-AF65-F5344CB8AC3E}">
        <p14:creationId xmlns:p14="http://schemas.microsoft.com/office/powerpoint/2010/main" val="2213105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Πώς επιδρά η κρίση στο σύστημα υγείας</a:t>
            </a:r>
            <a:endParaRPr lang="el-GR" dirty="0"/>
          </a:p>
        </p:txBody>
      </p:sp>
      <p:sp>
        <p:nvSpPr>
          <p:cNvPr id="3" name="Ορθογώνιο 2"/>
          <p:cNvSpPr/>
          <p:nvPr/>
        </p:nvSpPr>
        <p:spPr>
          <a:xfrm>
            <a:off x="370703" y="1394933"/>
            <a:ext cx="10157254" cy="5078313"/>
          </a:xfrm>
          <a:prstGeom prst="rect">
            <a:avLst/>
          </a:prstGeom>
        </p:spPr>
        <p:txBody>
          <a:bodyPr wrap="square">
            <a:spAutoFit/>
          </a:bodyPr>
          <a:lstStyle/>
          <a:p>
            <a:r>
              <a:rPr lang="el-GR" b="1" dirty="0"/>
              <a:t>Η οικονομική ύφεση και οι επακόλουθες </a:t>
            </a:r>
            <a:r>
              <a:rPr lang="el-GR" b="1" dirty="0">
                <a:solidFill>
                  <a:schemeClr val="tx2">
                    <a:lumMod val="60000"/>
                    <a:lumOff val="40000"/>
                  </a:schemeClr>
                </a:solidFill>
              </a:rPr>
              <a:t>δημοσιονομικές πολιτικές λιτότητας</a:t>
            </a:r>
            <a:r>
              <a:rPr lang="en-US" b="1" dirty="0">
                <a:solidFill>
                  <a:schemeClr val="tx2">
                    <a:lumMod val="60000"/>
                    <a:lumOff val="40000"/>
                  </a:schemeClr>
                </a:solidFill>
              </a:rPr>
              <a:t> </a:t>
            </a:r>
            <a:r>
              <a:rPr lang="el-GR" b="1" dirty="0"/>
              <a:t>που εφαρμόστηκαν τα τελευταία χρόνια στην χώρα μας είχαν τεράστια αρνητική επίδραση στο κοινωνικό κράτος, εστιάζοντας στη μείωση των κοινωνικών δαπανών</a:t>
            </a:r>
            <a:r>
              <a:rPr lang="el-GR" b="1" dirty="0" smtClean="0"/>
              <a:t>.</a:t>
            </a:r>
          </a:p>
          <a:p>
            <a:endParaRPr lang="el-GR" b="1" dirty="0"/>
          </a:p>
          <a:p>
            <a:endParaRPr lang="el-GR" b="1" dirty="0" smtClean="0"/>
          </a:p>
          <a:p>
            <a:endParaRPr lang="el-GR" b="1" dirty="0"/>
          </a:p>
          <a:p>
            <a:r>
              <a:rPr lang="el-GR" b="1" dirty="0"/>
              <a:t>Βάσει της διεθνούς τυπολογίας κοινωνικής πολιτικής, η Ελλάδα κατατάσσεται στο μεσογειακό ή στο </a:t>
            </a:r>
            <a:r>
              <a:rPr lang="el-GR" b="1" dirty="0">
                <a:solidFill>
                  <a:schemeClr val="tx2">
                    <a:lumMod val="60000"/>
                    <a:lumOff val="40000"/>
                  </a:schemeClr>
                </a:solidFill>
              </a:rPr>
              <a:t>Νότιο Ευρωπαϊκό</a:t>
            </a:r>
            <a:r>
              <a:rPr lang="el-GR" b="1" dirty="0"/>
              <a:t> μοντέλο κράτους-πρόνοιας. </a:t>
            </a:r>
          </a:p>
          <a:p>
            <a:endParaRPr lang="el-GR" b="1" dirty="0" smtClean="0"/>
          </a:p>
          <a:p>
            <a:endParaRPr lang="el-GR" b="1" dirty="0"/>
          </a:p>
          <a:p>
            <a:endParaRPr lang="el-GR" b="1" dirty="0" smtClean="0"/>
          </a:p>
          <a:p>
            <a:r>
              <a:rPr lang="el-GR" b="1" dirty="0"/>
              <a:t>Τόσο οι δαπάνες για την κοινωνική προστασία όσο και οι δαπάνες για την υγεία </a:t>
            </a:r>
            <a:r>
              <a:rPr lang="el-GR" b="1" dirty="0">
                <a:solidFill>
                  <a:schemeClr val="tx2">
                    <a:lumMod val="60000"/>
                    <a:lumOff val="40000"/>
                  </a:schemeClr>
                </a:solidFill>
              </a:rPr>
              <a:t>μειώνονται συνεχώς από το 2009–2012, ως αποτέλεσμα της οικονομικής κρίσης </a:t>
            </a:r>
            <a:r>
              <a:rPr lang="el-GR" b="1" dirty="0"/>
              <a:t>και της πίεσης για δημοσιονομική προσαρμογή. </a:t>
            </a:r>
          </a:p>
          <a:p>
            <a:endParaRPr lang="el-GR" dirty="0"/>
          </a:p>
          <a:p>
            <a:endParaRPr lang="el-GR" dirty="0"/>
          </a:p>
          <a:p>
            <a:endParaRPr lang="el-GR" dirty="0"/>
          </a:p>
          <a:p>
            <a:endParaRPr lang="el-GR" dirty="0"/>
          </a:p>
        </p:txBody>
      </p:sp>
    </p:spTree>
    <p:extLst>
      <p:ext uri="{BB962C8B-B14F-4D97-AF65-F5344CB8AC3E}">
        <p14:creationId xmlns:p14="http://schemas.microsoft.com/office/powerpoint/2010/main" val="3640825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Πώς επιδρά η κρίση στο σύστημα υγείας</a:t>
            </a:r>
          </a:p>
        </p:txBody>
      </p:sp>
      <p:sp>
        <p:nvSpPr>
          <p:cNvPr id="3" name="Ορθογώνιο 2"/>
          <p:cNvSpPr/>
          <p:nvPr/>
        </p:nvSpPr>
        <p:spPr>
          <a:xfrm>
            <a:off x="362463" y="1314617"/>
            <a:ext cx="10824519" cy="4524315"/>
          </a:xfrm>
          <a:prstGeom prst="rect">
            <a:avLst/>
          </a:prstGeom>
        </p:spPr>
        <p:txBody>
          <a:bodyPr wrap="square">
            <a:spAutoFit/>
          </a:bodyPr>
          <a:lstStyle/>
          <a:p>
            <a:r>
              <a:rPr lang="el-GR" b="1" dirty="0"/>
              <a:t>Οι οικονομικές και οι κοινωνικές ανακατατάξεις σε συνδυασμό με </a:t>
            </a:r>
            <a:r>
              <a:rPr lang="el-GR" b="1" dirty="0">
                <a:solidFill>
                  <a:schemeClr val="tx2">
                    <a:lumMod val="60000"/>
                    <a:lumOff val="40000"/>
                  </a:schemeClr>
                </a:solidFill>
              </a:rPr>
              <a:t>τις δημογραφικές μεταβολές θέτουν σε κίνδυνο και αμφισβήτηση </a:t>
            </a:r>
            <a:r>
              <a:rPr lang="el-GR" b="1" dirty="0"/>
              <a:t>το υφιστάμενο οικοδόμημα του κράτους-πρόνοιας, αφού τα υπάρχοντα συστήματα κοινωνικής προστασίας αδυνατούν να προσαρμοστούν. </a:t>
            </a:r>
            <a:endParaRPr lang="el-GR" b="1" dirty="0" smtClean="0"/>
          </a:p>
          <a:p>
            <a:endParaRPr lang="el-GR" b="1" dirty="0" smtClean="0"/>
          </a:p>
          <a:p>
            <a:endParaRPr lang="el-GR" b="1" dirty="0"/>
          </a:p>
          <a:p>
            <a:endParaRPr lang="el-GR" b="1" dirty="0" smtClean="0"/>
          </a:p>
          <a:p>
            <a:r>
              <a:rPr lang="el-GR" b="1" dirty="0"/>
              <a:t>Στην Ελλάδα, το κοινωνικό κράτος συρρικνώνεται υπό την ασφυκτική πίεση της οικονομικής κρίσης, με τον </a:t>
            </a:r>
            <a:r>
              <a:rPr lang="el-GR" b="1" dirty="0">
                <a:solidFill>
                  <a:schemeClr val="tx2">
                    <a:lumMod val="60000"/>
                    <a:lumOff val="40000"/>
                  </a:schemeClr>
                </a:solidFill>
              </a:rPr>
              <a:t>περιορισμό των κοινωνικών δαπανών</a:t>
            </a:r>
            <a:r>
              <a:rPr lang="el-GR" b="1" dirty="0"/>
              <a:t> για παροχή υπηρεσιών υγείας, εκπαίδευση, επιδόματα και κοινωνική ασφάλεια.</a:t>
            </a:r>
          </a:p>
          <a:p>
            <a:endParaRPr lang="el-GR" b="1" dirty="0" smtClean="0"/>
          </a:p>
          <a:p>
            <a:endParaRPr lang="el-GR" b="1" dirty="0" smtClean="0"/>
          </a:p>
          <a:p>
            <a:r>
              <a:rPr lang="el-GR" b="1" dirty="0"/>
              <a:t>Οι παράγοντες που οδήγησαν στη συνεχή διόγκωση των υγειονομικών δαπανών </a:t>
            </a:r>
          </a:p>
          <a:p>
            <a:r>
              <a:rPr lang="el-GR" b="1" dirty="0"/>
              <a:t>σχετίζονταν </a:t>
            </a:r>
            <a:r>
              <a:rPr lang="el-GR" b="1" dirty="0">
                <a:solidFill>
                  <a:schemeClr val="tx2">
                    <a:lumMod val="60000"/>
                    <a:lumOff val="40000"/>
                  </a:schemeClr>
                </a:solidFill>
              </a:rPr>
              <a:t>με την έλλειψη ελεγκτικών μηχανισμών στις συνταγογραφήσεις, στη διακίνηση φαρμάκων, στις τιμές ιατροτεχνολογικού εξοπλισμού και διαγνωστικών εξετάσεων, στην έλλειψη μηχανοργάνωσης και διπλογραφικών λογιστικών συστημάτων στα νοσοκομεία.</a:t>
            </a:r>
          </a:p>
          <a:p>
            <a:endParaRPr lang="el-GR" dirty="0">
              <a:solidFill>
                <a:schemeClr val="tx2">
                  <a:lumMod val="60000"/>
                  <a:lumOff val="40000"/>
                </a:schemeClr>
              </a:solidFill>
            </a:endParaRPr>
          </a:p>
        </p:txBody>
      </p:sp>
    </p:spTree>
    <p:extLst>
      <p:ext uri="{BB962C8B-B14F-4D97-AF65-F5344CB8AC3E}">
        <p14:creationId xmlns:p14="http://schemas.microsoft.com/office/powerpoint/2010/main" val="4837620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0189" y="2174233"/>
            <a:ext cx="10058400" cy="858837"/>
          </a:xfrm>
        </p:spPr>
        <p:txBody>
          <a:bodyPr/>
          <a:lstStyle/>
          <a:p>
            <a:r>
              <a:rPr lang="el-GR" dirty="0"/>
              <a:t>Συνολική δομή δαπανών για κοινωνική προστασία για την ΕΕ-27 </a:t>
            </a:r>
            <a:r>
              <a:rPr lang="el-GR" dirty="0" smtClean="0"/>
              <a:t>2008</a:t>
            </a:r>
            <a:br>
              <a:rPr lang="el-GR" dirty="0" smtClean="0"/>
            </a:br>
            <a:r>
              <a:rPr lang="en-US" dirty="0"/>
              <a:t/>
            </a:r>
            <a:br>
              <a:rPr lang="en-US" dirty="0"/>
            </a:br>
            <a:r>
              <a:rPr lang="el-GR" sz="2000" dirty="0"/>
              <a:t>Σχήμα 1</a:t>
            </a:r>
            <a:r>
              <a:rPr lang="el-GR" dirty="0"/>
              <a:t/>
            </a:r>
            <a:br>
              <a:rPr lang="el-GR" dirty="0"/>
            </a:br>
            <a:r>
              <a:rPr lang="en-US" dirty="0" smtClean="0"/>
              <a:t/>
            </a:r>
            <a:br>
              <a:rPr lang="en-US" dirty="0" smtClean="0"/>
            </a:br>
            <a:endParaRPr lang="el-GR" dirty="0"/>
          </a:p>
        </p:txBody>
      </p:sp>
      <p:pic>
        <p:nvPicPr>
          <p:cNvPr id="3" name="Picture 2" descr="File:The structure of social protection expenditure in EU in 2008.PNG"/>
          <p:cNvPicPr>
            <a:picLocks noChangeAspect="1" noChangeArrowheads="1"/>
          </p:cNvPicPr>
          <p:nvPr/>
        </p:nvPicPr>
        <p:blipFill>
          <a:blip r:embed="rId2" cstate="print"/>
          <a:srcRect/>
          <a:stretch>
            <a:fillRect/>
          </a:stretch>
        </p:blipFill>
        <p:spPr bwMode="auto">
          <a:xfrm>
            <a:off x="1917696" y="1787744"/>
            <a:ext cx="8784976" cy="4320480"/>
          </a:xfrm>
          <a:prstGeom prst="rect">
            <a:avLst/>
          </a:prstGeom>
          <a:noFill/>
        </p:spPr>
      </p:pic>
      <p:sp>
        <p:nvSpPr>
          <p:cNvPr id="4" name="3 - TextBox"/>
          <p:cNvSpPr txBox="1"/>
          <p:nvPr/>
        </p:nvSpPr>
        <p:spPr>
          <a:xfrm>
            <a:off x="2674421" y="6418544"/>
            <a:ext cx="6048672" cy="230832"/>
          </a:xfrm>
          <a:prstGeom prst="rect">
            <a:avLst/>
          </a:prstGeom>
          <a:noFill/>
        </p:spPr>
        <p:txBody>
          <a:bodyPr wrap="square" rtlCol="0">
            <a:spAutoFit/>
          </a:bodyPr>
          <a:lstStyle/>
          <a:p>
            <a:r>
              <a:rPr lang="el-GR" sz="900" b="1" dirty="0" smtClean="0"/>
              <a:t>Πηγή </a:t>
            </a:r>
            <a:r>
              <a:rPr lang="en-US" sz="900" b="1" dirty="0" smtClean="0"/>
              <a:t>Eurostat:</a:t>
            </a:r>
            <a:r>
              <a:rPr lang="en-US" sz="900" b="1" dirty="0" smtClean="0">
                <a:hlinkClick r:id="rId3" tooltip="Social protection statistics - background"/>
              </a:rPr>
              <a:t> Social protection statistics - background</a:t>
            </a:r>
            <a:r>
              <a:rPr lang="en-US" sz="900" b="1" dirty="0" smtClean="0"/>
              <a:t> </a:t>
            </a:r>
            <a:endParaRPr lang="el-GR" sz="900" b="1" dirty="0"/>
          </a:p>
        </p:txBody>
      </p:sp>
    </p:spTree>
    <p:extLst>
      <p:ext uri="{BB962C8B-B14F-4D97-AF65-F5344CB8AC3E}">
        <p14:creationId xmlns:p14="http://schemas.microsoft.com/office/powerpoint/2010/main" val="4146722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7881" y="948897"/>
            <a:ext cx="9728886" cy="5034210"/>
          </a:xfrm>
        </p:spPr>
        <p:txBody>
          <a:bodyPr>
            <a:normAutofit/>
          </a:bodyPr>
          <a:lstStyle/>
          <a:p>
            <a:r>
              <a:rPr lang="el-GR" sz="1800" dirty="0" smtClean="0">
                <a:solidFill>
                  <a:schemeClr val="tx1"/>
                </a:solidFill>
              </a:rPr>
              <a:t>Με </a:t>
            </a:r>
            <a:r>
              <a:rPr lang="el-GR" sz="1800" dirty="0">
                <a:solidFill>
                  <a:schemeClr val="tx1"/>
                </a:solidFill>
              </a:rPr>
              <a:t>βάση το ¨Παγκόσμιο Οργανισμό Υγείας¨ υγεία είναι η κατάσταση </a:t>
            </a:r>
            <a:r>
              <a:rPr lang="el-GR" sz="1800" dirty="0">
                <a:solidFill>
                  <a:srgbClr val="7030A0"/>
                </a:solidFill>
              </a:rPr>
              <a:t>της πλήρους σωματικής, ψυχικής και </a:t>
            </a:r>
            <a:r>
              <a:rPr lang="el-GR" sz="1800" dirty="0" smtClean="0">
                <a:solidFill>
                  <a:srgbClr val="7030A0"/>
                </a:solidFill>
              </a:rPr>
              <a:t>κοινωνική</a:t>
            </a:r>
            <a:r>
              <a:rPr lang="el-GR" sz="1800" dirty="0">
                <a:solidFill>
                  <a:srgbClr val="7030A0"/>
                </a:solidFill>
              </a:rPr>
              <a:t>ς</a:t>
            </a:r>
            <a:r>
              <a:rPr lang="el-GR" sz="1800" dirty="0" smtClean="0">
                <a:solidFill>
                  <a:srgbClr val="7030A0"/>
                </a:solidFill>
              </a:rPr>
              <a:t> </a:t>
            </a:r>
            <a:r>
              <a:rPr lang="el-GR" sz="1800" dirty="0">
                <a:solidFill>
                  <a:srgbClr val="7030A0"/>
                </a:solidFill>
              </a:rPr>
              <a:t>ευεξίας. </a:t>
            </a:r>
            <a:r>
              <a:rPr lang="en-US" sz="1800" dirty="0">
                <a:solidFill>
                  <a:schemeClr val="tx1"/>
                </a:solidFill>
              </a:rPr>
              <a:t/>
            </a:r>
            <a:br>
              <a:rPr lang="en-US" sz="1800" dirty="0">
                <a:solidFill>
                  <a:schemeClr val="tx1"/>
                </a:solidFill>
              </a:rPr>
            </a:br>
            <a:r>
              <a:rPr lang="en-US" sz="1800" dirty="0">
                <a:solidFill>
                  <a:schemeClr val="tx1"/>
                </a:solidFill>
              </a:rPr>
              <a:t/>
            </a:r>
            <a:br>
              <a:rPr lang="en-US" sz="1800" dirty="0">
                <a:solidFill>
                  <a:schemeClr val="tx1"/>
                </a:solidFill>
              </a:rPr>
            </a:br>
            <a:r>
              <a:rPr lang="el-GR" sz="1800" dirty="0" smtClean="0">
                <a:solidFill>
                  <a:schemeClr val="tx1"/>
                </a:solidFill>
              </a:rPr>
              <a:t>Πλήρη </a:t>
            </a:r>
            <a:r>
              <a:rPr lang="el-GR" sz="1800" dirty="0" smtClean="0">
                <a:solidFill>
                  <a:srgbClr val="7030A0"/>
                </a:solidFill>
              </a:rPr>
              <a:t>φυσική</a:t>
            </a:r>
            <a:r>
              <a:rPr lang="el-GR" sz="1800" dirty="0">
                <a:solidFill>
                  <a:srgbClr val="7030A0"/>
                </a:solidFill>
              </a:rPr>
              <a:t>, ψυχολογική ή ακόμα και την πνευματική</a:t>
            </a:r>
            <a:r>
              <a:rPr lang="el-GR" sz="1800" dirty="0">
                <a:solidFill>
                  <a:schemeClr val="tx1"/>
                </a:solidFill>
              </a:rPr>
              <a:t> κατάσταση ενός ζώντος οργανισμού. </a:t>
            </a:r>
            <a:br>
              <a:rPr lang="el-GR" sz="1800" dirty="0">
                <a:solidFill>
                  <a:schemeClr val="tx1"/>
                </a:solidFill>
              </a:rPr>
            </a:br>
            <a:r>
              <a:rPr lang="el-GR" sz="1800" dirty="0">
                <a:solidFill>
                  <a:schemeClr val="tx1"/>
                </a:solidFill>
              </a:rPr>
              <a:t/>
            </a:r>
            <a:br>
              <a:rPr lang="el-GR" sz="1800" dirty="0">
                <a:solidFill>
                  <a:schemeClr val="tx1"/>
                </a:solidFill>
              </a:rPr>
            </a:br>
            <a:r>
              <a:rPr lang="el-GR" sz="1800" dirty="0">
                <a:solidFill>
                  <a:schemeClr val="tx1"/>
                </a:solidFill>
              </a:rPr>
              <a:t>Όταν ο άνθρωπος είναι  υγιής, τότε μπορεί και </a:t>
            </a:r>
            <a:r>
              <a:rPr lang="el-GR" sz="1800" dirty="0">
                <a:solidFill>
                  <a:srgbClr val="7030A0"/>
                </a:solidFill>
              </a:rPr>
              <a:t>ανταποκρίνεται πλήρως </a:t>
            </a:r>
            <a:r>
              <a:rPr lang="el-GR" sz="1800" dirty="0">
                <a:solidFill>
                  <a:schemeClr val="tx1"/>
                </a:solidFill>
              </a:rPr>
              <a:t>και επαρκώς στις</a:t>
            </a:r>
            <a:r>
              <a:rPr lang="en-US" sz="1800" dirty="0">
                <a:solidFill>
                  <a:schemeClr val="tx1"/>
                </a:solidFill>
              </a:rPr>
              <a:t> </a:t>
            </a:r>
            <a:r>
              <a:rPr lang="el-GR" sz="1800" dirty="0">
                <a:solidFill>
                  <a:schemeClr val="tx1"/>
                </a:solidFill>
              </a:rPr>
              <a:t>εργασιακές, κοινωνικές και οικογενειακές του </a:t>
            </a:r>
            <a:r>
              <a:rPr lang="el-GR" sz="1800" dirty="0">
                <a:solidFill>
                  <a:srgbClr val="7030A0"/>
                </a:solidFill>
              </a:rPr>
              <a:t>υποχρεώσεις. </a:t>
            </a:r>
            <a:r>
              <a:rPr lang="en-US" sz="1800" dirty="0">
                <a:solidFill>
                  <a:schemeClr val="tx1"/>
                </a:solidFill>
              </a:rPr>
              <a:t/>
            </a:r>
            <a:br>
              <a:rPr lang="en-US" sz="1800" dirty="0">
                <a:solidFill>
                  <a:schemeClr val="tx1"/>
                </a:solidFill>
              </a:rPr>
            </a:br>
            <a:r>
              <a:rPr lang="en-US" sz="1800" dirty="0">
                <a:solidFill>
                  <a:schemeClr val="tx1"/>
                </a:solidFill>
              </a:rPr>
              <a:t/>
            </a:r>
            <a:br>
              <a:rPr lang="en-US" sz="1800" dirty="0">
                <a:solidFill>
                  <a:schemeClr val="tx1"/>
                </a:solidFill>
              </a:rPr>
            </a:br>
            <a:r>
              <a:rPr lang="el-GR" sz="1800" dirty="0">
                <a:solidFill>
                  <a:schemeClr val="tx1"/>
                </a:solidFill>
              </a:rPr>
              <a:t>Όταν ο άνθρωπος δεν είναι υγιής,</a:t>
            </a:r>
            <a:r>
              <a:rPr lang="en-US" sz="1800" dirty="0">
                <a:solidFill>
                  <a:schemeClr val="tx1"/>
                </a:solidFill>
              </a:rPr>
              <a:t> </a:t>
            </a:r>
            <a:r>
              <a:rPr lang="el-GR" sz="1800" dirty="0">
                <a:solidFill>
                  <a:schemeClr val="tx1"/>
                </a:solidFill>
              </a:rPr>
              <a:t>τότε αφενός μεν </a:t>
            </a:r>
            <a:r>
              <a:rPr lang="el-GR" sz="1800" dirty="0">
                <a:solidFill>
                  <a:srgbClr val="7030A0"/>
                </a:solidFill>
              </a:rPr>
              <a:t>δεν μπορεί να ανταποκριθεί </a:t>
            </a:r>
            <a:r>
              <a:rPr lang="el-GR" sz="1800" dirty="0">
                <a:solidFill>
                  <a:schemeClr val="tx1"/>
                </a:solidFill>
              </a:rPr>
              <a:t>πλήρως στις υποχρεώσεις του, αφετέρου δε είναι</a:t>
            </a:r>
            <a:r>
              <a:rPr lang="en-US" sz="1800" dirty="0">
                <a:solidFill>
                  <a:schemeClr val="tx1"/>
                </a:solidFill>
              </a:rPr>
              <a:t> </a:t>
            </a:r>
            <a:r>
              <a:rPr lang="el-GR" sz="1800" dirty="0" smtClean="0">
                <a:solidFill>
                  <a:schemeClr val="tx1"/>
                </a:solidFill>
              </a:rPr>
              <a:t>αναγκασμένος </a:t>
            </a:r>
            <a:r>
              <a:rPr lang="el-GR" sz="1800" dirty="0">
                <a:solidFill>
                  <a:srgbClr val="7030A0"/>
                </a:solidFill>
              </a:rPr>
              <a:t>να δαπανήσει χρήματα για την αποκατάσταση της υγείας του. </a:t>
            </a:r>
            <a:r>
              <a:rPr lang="en-US" sz="1800" dirty="0">
                <a:solidFill>
                  <a:srgbClr val="7030A0"/>
                </a:solidFill>
              </a:rPr>
              <a:t/>
            </a:r>
            <a:br>
              <a:rPr lang="en-US" sz="1800" dirty="0">
                <a:solidFill>
                  <a:srgbClr val="7030A0"/>
                </a:solidFill>
              </a:rPr>
            </a:br>
            <a:r>
              <a:rPr lang="en-US" sz="1800" dirty="0">
                <a:solidFill>
                  <a:srgbClr val="7030A0"/>
                </a:solidFill>
              </a:rPr>
              <a:t/>
            </a:r>
            <a:br>
              <a:rPr lang="en-US" sz="1800" dirty="0">
                <a:solidFill>
                  <a:srgbClr val="7030A0"/>
                </a:solidFill>
              </a:rPr>
            </a:br>
            <a:r>
              <a:rPr lang="el-GR" sz="1800" dirty="0">
                <a:solidFill>
                  <a:srgbClr val="7030A0"/>
                </a:solidFill>
              </a:rPr>
              <a:t>Τι </a:t>
            </a:r>
            <a:r>
              <a:rPr lang="el-GR" sz="1800" dirty="0" smtClean="0">
                <a:solidFill>
                  <a:srgbClr val="7030A0"/>
                </a:solidFill>
              </a:rPr>
              <a:t>είναι όμως </a:t>
            </a:r>
            <a:r>
              <a:rPr lang="el-GR" sz="1800" dirty="0">
                <a:solidFill>
                  <a:srgbClr val="7030A0"/>
                </a:solidFill>
              </a:rPr>
              <a:t>σύστημα υγείας</a:t>
            </a:r>
            <a:r>
              <a:rPr lang="en-US" sz="1800" dirty="0">
                <a:solidFill>
                  <a:srgbClr val="7030A0"/>
                </a:solidFill>
              </a:rPr>
              <a:t>;</a:t>
            </a:r>
            <a:r>
              <a:rPr lang="el-GR" sz="1500" dirty="0"/>
              <a:t/>
            </a:r>
            <a:br>
              <a:rPr lang="el-GR" sz="1500" dirty="0"/>
            </a:br>
            <a:endParaRPr lang="el-GR" sz="1500" dirty="0"/>
          </a:p>
        </p:txBody>
      </p:sp>
      <p:sp>
        <p:nvSpPr>
          <p:cNvPr id="4" name="Τίτλος 1"/>
          <p:cNvSpPr txBox="1">
            <a:spLocks/>
          </p:cNvSpPr>
          <p:nvPr/>
        </p:nvSpPr>
        <p:spPr bwMode="auto">
          <a:xfrm>
            <a:off x="830363" y="90060"/>
            <a:ext cx="10058400" cy="8588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400" b="1">
                <a:solidFill>
                  <a:srgbClr val="333399"/>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2pPr>
            <a:lvl3pPr algn="l" rtl="0" eaLnBrk="0" fontAlgn="base" hangingPunct="0">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3pPr>
            <a:lvl4pPr algn="l" rtl="0" eaLnBrk="0" fontAlgn="base" hangingPunct="0">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4pPr>
            <a:lvl5pPr algn="l" rtl="0" eaLnBrk="0" fontAlgn="base" hangingPunct="0">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5pPr>
            <a:lvl6pPr marL="457200" algn="l" rtl="0" fontAlgn="base">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6pPr>
            <a:lvl7pPr marL="914400" algn="l" rtl="0" fontAlgn="base">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7pPr>
            <a:lvl8pPr marL="1371600" algn="l" rtl="0" fontAlgn="base">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8pPr>
            <a:lvl9pPr marL="1828800" algn="l" rtl="0" fontAlgn="base">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9pPr>
          </a:lstStyle>
          <a:p>
            <a:r>
              <a:rPr lang="el-GR" sz="3600" dirty="0" smtClean="0"/>
              <a:t>Τι είναι υγεία</a:t>
            </a:r>
            <a:r>
              <a:rPr lang="en-US" sz="3600" dirty="0" smtClean="0"/>
              <a:t>;</a:t>
            </a:r>
            <a:endParaRPr lang="el-GR" kern="0" dirty="0"/>
          </a:p>
        </p:txBody>
      </p:sp>
    </p:spTree>
    <p:extLst>
      <p:ext uri="{BB962C8B-B14F-4D97-AF65-F5344CB8AC3E}">
        <p14:creationId xmlns:p14="http://schemas.microsoft.com/office/powerpoint/2010/main" val="37328520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Δημογραφικά χαρακτηριστικά-φυσική μεταβολή</a:t>
            </a:r>
            <a:endParaRPr lang="el-GR" dirty="0"/>
          </a:p>
        </p:txBody>
      </p:sp>
      <p:pic>
        <p:nvPicPr>
          <p:cNvPr id="1026" name="Picture 2" descr="Ygeia_Graph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912" y="1259059"/>
            <a:ext cx="9927905" cy="4902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84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Δημογραφικά χαρακτηριστικά-φυσική μεταβολή</a:t>
            </a:r>
          </a:p>
        </p:txBody>
      </p:sp>
      <p:sp>
        <p:nvSpPr>
          <p:cNvPr id="3" name="Ορθογώνιο 2"/>
          <p:cNvSpPr/>
          <p:nvPr/>
        </p:nvSpPr>
        <p:spPr>
          <a:xfrm>
            <a:off x="385519" y="1635893"/>
            <a:ext cx="10536195" cy="3970318"/>
          </a:xfrm>
          <a:prstGeom prst="rect">
            <a:avLst/>
          </a:prstGeom>
        </p:spPr>
        <p:txBody>
          <a:bodyPr wrap="square">
            <a:spAutoFit/>
          </a:bodyPr>
          <a:lstStyle/>
          <a:p>
            <a:r>
              <a:rPr lang="el-GR" b="1" dirty="0"/>
              <a:t>Μια από τις πιο </a:t>
            </a:r>
            <a:r>
              <a:rPr lang="el-GR" b="1" dirty="0" smtClean="0"/>
              <a:t>σημαντικές</a:t>
            </a:r>
            <a:r>
              <a:rPr lang="en-US" b="1" dirty="0"/>
              <a:t> </a:t>
            </a:r>
            <a:r>
              <a:rPr lang="el-GR" b="1" dirty="0" smtClean="0"/>
              <a:t>επισημάνσεις είναι </a:t>
            </a:r>
            <a:r>
              <a:rPr lang="el-GR" b="1" dirty="0"/>
              <a:t>η εξής: </a:t>
            </a:r>
            <a:r>
              <a:rPr lang="el-GR" b="1" dirty="0">
                <a:solidFill>
                  <a:schemeClr val="tx2">
                    <a:lumMod val="60000"/>
                    <a:lumOff val="40000"/>
                  </a:schemeClr>
                </a:solidFill>
              </a:rPr>
              <a:t>Η Ελλάδα μικραίνει. </a:t>
            </a:r>
            <a:r>
              <a:rPr lang="el-GR" b="1" dirty="0"/>
              <a:t>Από το 2010 ο πληθυσμός της χώρας μας έχει μειωθεί κατά περίπου 250.000 ανθρώπους, εξαιτίας δύο παραγόντων: Της μείωσης των γεννήσεων και της μετανάστευσης</a:t>
            </a:r>
            <a:r>
              <a:rPr lang="el-GR" b="1" dirty="0" smtClean="0"/>
              <a:t>.</a:t>
            </a:r>
          </a:p>
          <a:p>
            <a:endParaRPr lang="el-GR" b="1" dirty="0"/>
          </a:p>
          <a:p>
            <a:endParaRPr lang="el-GR" b="1" dirty="0" smtClean="0"/>
          </a:p>
          <a:p>
            <a:endParaRPr lang="el-GR" b="1" dirty="0"/>
          </a:p>
          <a:p>
            <a:r>
              <a:rPr lang="el-GR" b="1" dirty="0" smtClean="0"/>
              <a:t>Από </a:t>
            </a:r>
            <a:r>
              <a:rPr lang="el-GR" b="1" dirty="0"/>
              <a:t>το 2010 και μετά, η </a:t>
            </a:r>
            <a:r>
              <a:rPr lang="el-GR" b="1" dirty="0">
                <a:solidFill>
                  <a:schemeClr val="tx2">
                    <a:lumMod val="60000"/>
                    <a:lumOff val="40000"/>
                  </a:schemeClr>
                </a:solidFill>
              </a:rPr>
              <a:t>"καθαρή μετανάστευση" </a:t>
            </a:r>
            <a:r>
              <a:rPr lang="el-GR" b="1" dirty="0"/>
              <a:t>στην Ελλάδα είναι αρνητική, δηλαδή οι Έλληνες που μεταναστεύουν στο εξωτερικό είναι περισσότεροι από τους μετανάστες που έρχονται στη χώρα (μέχρι, τουλάχιστο, να ξεκινήσει η μεγάλη προσφυγική κρίση του 2015, που συνεχίζεται). Αυτό είναι ένα φαινόμενο που είχε να εμφανιστεί από τη δεκαετία του '70</a:t>
            </a:r>
            <a:r>
              <a:rPr lang="el-GR" b="1" dirty="0" smtClean="0"/>
              <a:t>.</a:t>
            </a:r>
          </a:p>
          <a:p>
            <a:endParaRPr lang="el-GR" b="1" dirty="0"/>
          </a:p>
          <a:p>
            <a:r>
              <a:rPr lang="el-GR" b="1" dirty="0"/>
              <a:t>Οι δε γεννήσεις έπεσαν κάτω από τις 100.000 ετησίως το 2013 </a:t>
            </a:r>
            <a:r>
              <a:rPr lang="el-GR" b="1" dirty="0">
                <a:solidFill>
                  <a:schemeClr val="tx2">
                    <a:lumMod val="60000"/>
                    <a:lumOff val="40000"/>
                  </a:schemeClr>
                </a:solidFill>
              </a:rPr>
              <a:t>για πρώτη φορά στη σύγχρονη ιστορία της Ελλάδος. </a:t>
            </a:r>
            <a:r>
              <a:rPr lang="el-GR" b="1" dirty="0"/>
              <a:t>Ποτέ δεν γεννιούνταν τόσο λίγα παιδιά από το 1932 που υπάρχουν στοιχεία. Το 2014 ο αριθμός των γεννήσεων έπεσε ακόμη περισσότερο.</a:t>
            </a:r>
          </a:p>
        </p:txBody>
      </p:sp>
    </p:spTree>
    <p:extLst>
      <p:ext uri="{BB962C8B-B14F-4D97-AF65-F5344CB8AC3E}">
        <p14:creationId xmlns:p14="http://schemas.microsoft.com/office/powerpoint/2010/main" val="3105774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Δημογραφικά χαρακτηριστικά-φυσική μεταβολή</a:t>
            </a:r>
          </a:p>
        </p:txBody>
      </p:sp>
      <p:sp>
        <p:nvSpPr>
          <p:cNvPr id="3" name="Ορθογώνιο 2"/>
          <p:cNvSpPr/>
          <p:nvPr/>
        </p:nvSpPr>
        <p:spPr>
          <a:xfrm>
            <a:off x="724929" y="1940693"/>
            <a:ext cx="10420865" cy="923330"/>
          </a:xfrm>
          <a:prstGeom prst="rect">
            <a:avLst/>
          </a:prstGeom>
        </p:spPr>
        <p:txBody>
          <a:bodyPr wrap="square">
            <a:spAutoFit/>
          </a:bodyPr>
          <a:lstStyle/>
          <a:p>
            <a:r>
              <a:rPr lang="el-GR" b="1" dirty="0"/>
              <a:t>Επιπλέον, οι Έλληνες έγιναν φτωχότεροι </a:t>
            </a:r>
            <a:r>
              <a:rPr lang="el-GR" b="1" dirty="0">
                <a:solidFill>
                  <a:schemeClr val="tx2">
                    <a:lumMod val="60000"/>
                    <a:lumOff val="40000"/>
                  </a:schemeClr>
                </a:solidFill>
              </a:rPr>
              <a:t>κατά 40% από το 2008 στο 2015.</a:t>
            </a:r>
            <a:r>
              <a:rPr lang="el-GR" b="1" dirty="0"/>
              <a:t> Τα εισοδήματα του 2014 είναι μικρότερα από τα </a:t>
            </a:r>
            <a:r>
              <a:rPr lang="el-GR" b="1" dirty="0">
                <a:solidFill>
                  <a:schemeClr val="tx2">
                    <a:lumMod val="60000"/>
                    <a:lumOff val="40000"/>
                  </a:schemeClr>
                </a:solidFill>
              </a:rPr>
              <a:t>εισοδήματα του 2003. </a:t>
            </a:r>
            <a:r>
              <a:rPr lang="el-GR" b="1" dirty="0"/>
              <a:t>Αυτές οι σημαντικές αλλαγές στην οικονομική κατάσταση των πολιτών είχαν συνέπειες και στην υγεία του πληθυσμού.</a:t>
            </a:r>
          </a:p>
        </p:txBody>
      </p:sp>
    </p:spTree>
    <p:extLst>
      <p:ext uri="{BB962C8B-B14F-4D97-AF65-F5344CB8AC3E}">
        <p14:creationId xmlns:p14="http://schemas.microsoft.com/office/powerpoint/2010/main" val="7013136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0276" y="0"/>
            <a:ext cx="10058400" cy="858837"/>
          </a:xfrm>
        </p:spPr>
        <p:txBody>
          <a:bodyPr/>
          <a:lstStyle/>
          <a:p>
            <a:r>
              <a:rPr lang="el-GR" sz="3000" dirty="0" smtClean="0"/>
              <a:t>Οι επιπτώσεις της κρίσης στην υγεία των πολιτών</a:t>
            </a:r>
            <a:endParaRPr lang="el-GR" sz="3000" dirty="0"/>
          </a:p>
        </p:txBody>
      </p:sp>
      <p:pic>
        <p:nvPicPr>
          <p:cNvPr id="2050" name="Picture 2" descr="Greek_Health_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7081" y="1276864"/>
            <a:ext cx="8435547" cy="542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180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effectLst>
            <a:outerShdw blurRad="50800" dist="38100" dir="2700000" algn="tl" rotWithShape="0">
              <a:prstClr val="black">
                <a:alpha val="40000"/>
              </a:prstClr>
            </a:outerShdw>
          </a:effectLst>
        </p:spPr>
        <p:txBody>
          <a:bodyPr/>
          <a:lstStyle/>
          <a:p>
            <a:r>
              <a:rPr lang="el-GR" sz="3000" dirty="0"/>
              <a:t>Οι επιπτώσεις της κρίσης στην υγεία των πολιτών</a:t>
            </a:r>
          </a:p>
        </p:txBody>
      </p:sp>
      <p:pic>
        <p:nvPicPr>
          <p:cNvPr id="3074" name="Picture 2" descr="Greek_Health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428" y="1196033"/>
            <a:ext cx="9226378" cy="4998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030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3800" y="106536"/>
            <a:ext cx="10058400" cy="858837"/>
          </a:xfrm>
        </p:spPr>
        <p:txBody>
          <a:bodyPr/>
          <a:lstStyle/>
          <a:p>
            <a:r>
              <a:rPr lang="el-GR" sz="3000" dirty="0"/>
              <a:t>Οι επιπτώσεις της κρίσης στην υγεία των πολιτών</a:t>
            </a:r>
          </a:p>
        </p:txBody>
      </p:sp>
      <p:sp>
        <p:nvSpPr>
          <p:cNvPr id="3" name="Ορθογώνιο 2"/>
          <p:cNvSpPr/>
          <p:nvPr/>
        </p:nvSpPr>
        <p:spPr>
          <a:xfrm>
            <a:off x="642552" y="1346025"/>
            <a:ext cx="10066638" cy="1754326"/>
          </a:xfrm>
          <a:prstGeom prst="rect">
            <a:avLst/>
          </a:prstGeom>
        </p:spPr>
        <p:txBody>
          <a:bodyPr wrap="square">
            <a:spAutoFit/>
          </a:bodyPr>
          <a:lstStyle/>
          <a:p>
            <a:r>
              <a:rPr lang="el-GR" b="1" dirty="0"/>
              <a:t>Το 2014 το 4,7% του πληθυσμού δήλωσε κατάθλιψη -</a:t>
            </a:r>
            <a:r>
              <a:rPr lang="el-GR" b="1" dirty="0">
                <a:solidFill>
                  <a:schemeClr val="tx2">
                    <a:lumMod val="60000"/>
                    <a:lumOff val="40000"/>
                  </a:schemeClr>
                </a:solidFill>
              </a:rPr>
              <a:t>ποσοστό αυξημένο κατά 80,8% σε σχέση με το ποσοστό του 2009.</a:t>
            </a:r>
            <a:r>
              <a:rPr lang="el-GR" b="1" dirty="0"/>
              <a:t> Από το ποσοστό αυτό, 3 στους 10 είναι άνδρες και 7 στους 10 γυναίκες</a:t>
            </a:r>
            <a:r>
              <a:rPr lang="el-GR" b="1" dirty="0" smtClean="0"/>
              <a:t>.</a:t>
            </a:r>
          </a:p>
          <a:p>
            <a:endParaRPr lang="el-GR" b="1" dirty="0" smtClean="0"/>
          </a:p>
          <a:p>
            <a:endParaRPr lang="el-GR" b="1" dirty="0"/>
          </a:p>
          <a:p>
            <a:endParaRPr lang="el-GR" b="1" dirty="0"/>
          </a:p>
        </p:txBody>
      </p:sp>
      <p:pic>
        <p:nvPicPr>
          <p:cNvPr id="5" name="Picture 2" descr="http://www.dianeosis.org/wp-content/uploads/2016/03/deiktis_psixikis_ygei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800" y="2553730"/>
            <a:ext cx="9357274" cy="3707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03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44843" y="106535"/>
            <a:ext cx="10058400" cy="858837"/>
          </a:xfrm>
        </p:spPr>
        <p:txBody>
          <a:bodyPr/>
          <a:lstStyle/>
          <a:p>
            <a:r>
              <a:rPr lang="el-GR" sz="3000" dirty="0"/>
              <a:t>Οι επιπτώσεις της κρίσης στην υγεία των πολιτών</a:t>
            </a:r>
          </a:p>
        </p:txBody>
      </p:sp>
      <p:sp>
        <p:nvSpPr>
          <p:cNvPr id="3" name="Ορθογώνιο 2"/>
          <p:cNvSpPr/>
          <p:nvPr/>
        </p:nvSpPr>
        <p:spPr>
          <a:xfrm>
            <a:off x="444843" y="1770787"/>
            <a:ext cx="10659761" cy="2308324"/>
          </a:xfrm>
          <a:prstGeom prst="rect">
            <a:avLst/>
          </a:prstGeom>
        </p:spPr>
        <p:txBody>
          <a:bodyPr wrap="square">
            <a:spAutoFit/>
          </a:bodyPr>
          <a:lstStyle/>
          <a:p>
            <a:r>
              <a:rPr lang="el-GR" b="1" dirty="0"/>
              <a:t>Οι θάνατοι που αποδίδονται σε αυτοκτονίες πριν από την κρίση κυμαίνονταν από </a:t>
            </a:r>
            <a:r>
              <a:rPr lang="el-GR" b="1" dirty="0">
                <a:solidFill>
                  <a:schemeClr val="tx2">
                    <a:lumMod val="60000"/>
                    <a:lumOff val="40000"/>
                  </a:schemeClr>
                </a:solidFill>
              </a:rPr>
              <a:t>370 - 400 </a:t>
            </a:r>
            <a:r>
              <a:rPr lang="el-GR" b="1" dirty="0"/>
              <a:t>ετησίως στην Ελλάδα. </a:t>
            </a:r>
            <a:endParaRPr lang="el-GR" b="1" dirty="0" smtClean="0"/>
          </a:p>
          <a:p>
            <a:endParaRPr lang="el-GR" b="1" dirty="0"/>
          </a:p>
          <a:p>
            <a:r>
              <a:rPr lang="el-GR" b="1" dirty="0" smtClean="0"/>
              <a:t>Από </a:t>
            </a:r>
            <a:r>
              <a:rPr lang="el-GR" b="1" dirty="0"/>
              <a:t>το 2010 ο αριθμός αυτός αυξήθηκε, </a:t>
            </a:r>
            <a:r>
              <a:rPr lang="el-GR" b="1" dirty="0">
                <a:solidFill>
                  <a:schemeClr val="tx2">
                    <a:lumMod val="60000"/>
                    <a:lumOff val="40000"/>
                  </a:schemeClr>
                </a:solidFill>
              </a:rPr>
              <a:t>παραμένοντας ωστόσο σε πολύ χαμηλά επίπεδα </a:t>
            </a:r>
            <a:r>
              <a:rPr lang="el-GR" b="1" dirty="0"/>
              <a:t>συγκριτικά με τις άλλες χώρες της Ευρωπαϊκής Ένωσης. </a:t>
            </a:r>
            <a:endParaRPr lang="el-GR" b="1" dirty="0" smtClean="0"/>
          </a:p>
          <a:p>
            <a:endParaRPr lang="el-GR" b="1" dirty="0"/>
          </a:p>
          <a:p>
            <a:r>
              <a:rPr lang="el-GR" b="1" dirty="0" smtClean="0"/>
              <a:t>Οι </a:t>
            </a:r>
            <a:r>
              <a:rPr lang="el-GR" b="1" dirty="0"/>
              <a:t>αυτοκτονίες ανά 100.000 κατοίκους στην Ελλάδα είναι ακόμα σχεδόν </a:t>
            </a:r>
            <a:r>
              <a:rPr lang="el-GR" b="1" dirty="0">
                <a:solidFill>
                  <a:schemeClr val="tx2">
                    <a:lumMod val="60000"/>
                    <a:lumOff val="40000"/>
                  </a:schemeClr>
                </a:solidFill>
              </a:rPr>
              <a:t>τρεις φορές λιγότερες </a:t>
            </a:r>
            <a:r>
              <a:rPr lang="el-GR" b="1" dirty="0"/>
              <a:t>από το μέσο όρο των χωρών του ΟΟΣΑ.</a:t>
            </a:r>
          </a:p>
        </p:txBody>
      </p:sp>
    </p:spTree>
    <p:extLst>
      <p:ext uri="{BB962C8B-B14F-4D97-AF65-F5344CB8AC3E}">
        <p14:creationId xmlns:p14="http://schemas.microsoft.com/office/powerpoint/2010/main" val="504540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43184" y="73585"/>
            <a:ext cx="10058400" cy="858837"/>
          </a:xfrm>
        </p:spPr>
        <p:txBody>
          <a:bodyPr/>
          <a:lstStyle/>
          <a:p>
            <a:r>
              <a:rPr lang="el-GR" sz="3000" dirty="0"/>
              <a:t>Οι επιπτώσεις της κρίσης στην υγεία των πολιτών</a:t>
            </a:r>
          </a:p>
        </p:txBody>
      </p:sp>
      <p:pic>
        <p:nvPicPr>
          <p:cNvPr id="6146" name="Picture 2" descr="http://www.dianeosis.org/wp-content/uploads/2016/03/thanatoi_apo_aytoktonies_ellad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948" y="1762897"/>
            <a:ext cx="10426382"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5995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94270" y="65347"/>
            <a:ext cx="10058400" cy="858837"/>
          </a:xfrm>
        </p:spPr>
        <p:txBody>
          <a:bodyPr/>
          <a:lstStyle/>
          <a:p>
            <a:r>
              <a:rPr lang="el-GR" sz="3000" dirty="0" smtClean="0"/>
              <a:t>Κρίση και δαπάνες υγείας</a:t>
            </a:r>
            <a:endParaRPr lang="el-GR" sz="3000" dirty="0"/>
          </a:p>
        </p:txBody>
      </p:sp>
      <p:sp>
        <p:nvSpPr>
          <p:cNvPr id="3" name="Ορθογώνιο 2"/>
          <p:cNvSpPr/>
          <p:nvPr/>
        </p:nvSpPr>
        <p:spPr>
          <a:xfrm>
            <a:off x="494270" y="1739379"/>
            <a:ext cx="10264346" cy="2308324"/>
          </a:xfrm>
          <a:prstGeom prst="rect">
            <a:avLst/>
          </a:prstGeom>
        </p:spPr>
        <p:txBody>
          <a:bodyPr wrap="square">
            <a:spAutoFit/>
          </a:bodyPr>
          <a:lstStyle/>
          <a:p>
            <a:r>
              <a:rPr lang="el-GR" b="1" dirty="0"/>
              <a:t>Η κρίση είχε </a:t>
            </a:r>
            <a:r>
              <a:rPr lang="el-GR" b="1" dirty="0">
                <a:solidFill>
                  <a:schemeClr val="tx2">
                    <a:lumMod val="60000"/>
                    <a:lumOff val="40000"/>
                  </a:schemeClr>
                </a:solidFill>
              </a:rPr>
              <a:t>επίπτωση</a:t>
            </a:r>
            <a:r>
              <a:rPr lang="el-GR" b="1" dirty="0"/>
              <a:t> και στις δαπάνες υγείας του κράτους. </a:t>
            </a:r>
            <a:endParaRPr lang="el-GR" b="1" dirty="0" smtClean="0"/>
          </a:p>
          <a:p>
            <a:endParaRPr lang="el-GR" b="1" dirty="0"/>
          </a:p>
          <a:p>
            <a:r>
              <a:rPr lang="el-GR" b="1" dirty="0" smtClean="0"/>
              <a:t>Το </a:t>
            </a:r>
            <a:r>
              <a:rPr lang="el-GR" b="1" dirty="0"/>
              <a:t>ποσοστό του </a:t>
            </a:r>
            <a:r>
              <a:rPr lang="el-GR" b="1" dirty="0">
                <a:solidFill>
                  <a:schemeClr val="tx2">
                    <a:lumMod val="60000"/>
                    <a:lumOff val="40000"/>
                  </a:schemeClr>
                </a:solidFill>
              </a:rPr>
              <a:t>ΑΕΠ που δαπανά το κράτος για την υγεία παρέμεινε σχεδόν σταθερό </a:t>
            </a:r>
            <a:r>
              <a:rPr lang="el-GR" b="1" dirty="0"/>
              <a:t>τα χρόνια της κρίσης -ένα ποσοστό που, πάντως, ήταν χαμηλότερο από το μέσο όρο της Ε.Ε.. </a:t>
            </a:r>
            <a:endParaRPr lang="el-GR" b="1" dirty="0" smtClean="0"/>
          </a:p>
          <a:p>
            <a:endParaRPr lang="el-GR" b="1" dirty="0"/>
          </a:p>
          <a:p>
            <a:r>
              <a:rPr lang="el-GR" b="1" dirty="0" smtClean="0"/>
              <a:t>Το </a:t>
            </a:r>
            <a:r>
              <a:rPr lang="el-GR" b="1" dirty="0"/>
              <a:t>ΑΕΠ, όμως, στα χρόνια της κρίσης μειώθηκε πολύ. </a:t>
            </a:r>
            <a:endParaRPr lang="el-GR" b="1" dirty="0" smtClean="0"/>
          </a:p>
          <a:p>
            <a:r>
              <a:rPr lang="el-GR" b="1" dirty="0" smtClean="0"/>
              <a:t>Κατά </a:t>
            </a:r>
            <a:r>
              <a:rPr lang="el-GR" b="1" dirty="0"/>
              <a:t>συνέπεια, ο προϋπολογισμός για την υγεία την </a:t>
            </a:r>
            <a:r>
              <a:rPr lang="el-GR" b="1" dirty="0">
                <a:solidFill>
                  <a:schemeClr val="tx2">
                    <a:lumMod val="60000"/>
                    <a:lumOff val="40000"/>
                  </a:schemeClr>
                </a:solidFill>
              </a:rPr>
              <a:t>περίοδο 2010-2014 </a:t>
            </a:r>
            <a:r>
              <a:rPr lang="el-GR" b="1" dirty="0"/>
              <a:t>μειώθηκε κατά 60% περίπου.</a:t>
            </a:r>
          </a:p>
        </p:txBody>
      </p:sp>
    </p:spTree>
    <p:extLst>
      <p:ext uri="{BB962C8B-B14F-4D97-AF65-F5344CB8AC3E}">
        <p14:creationId xmlns:p14="http://schemas.microsoft.com/office/powerpoint/2010/main" val="3933946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2568" y="0"/>
            <a:ext cx="10058400" cy="858837"/>
          </a:xfrm>
        </p:spPr>
        <p:txBody>
          <a:bodyPr/>
          <a:lstStyle/>
          <a:p>
            <a:r>
              <a:rPr lang="el-GR" sz="3000" dirty="0"/>
              <a:t>Κρίση και δαπάνες υγείας</a:t>
            </a:r>
          </a:p>
        </p:txBody>
      </p:sp>
      <p:pic>
        <p:nvPicPr>
          <p:cNvPr id="7170" name="Picture 2" descr="http://www.dianeosis.org/wp-content/uploads/2016/03/dapani_ygeias_stin_ellada-1200x59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897" y="1383957"/>
            <a:ext cx="11430000" cy="4712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276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ChangeArrowheads="1"/>
          </p:cNvSpPr>
          <p:nvPr>
            <p:ph type="title"/>
          </p:nvPr>
        </p:nvSpPr>
        <p:spPr bwMode="auto">
          <a:xfrm>
            <a:off x="624417" y="1131095"/>
            <a:ext cx="9414933" cy="4477329"/>
          </a:xfrm>
          <a:prstGeom prst="rect">
            <a:avLst/>
          </a:prstGeom>
          <a:noFill/>
          <a:ln w="9525">
            <a:noFill/>
            <a:miter lim="800000"/>
            <a:headEnd/>
            <a:tailEnd/>
          </a:ln>
        </p:spPr>
        <p:txBody>
          <a:bodyPr vert="horz" wrap="square" lIns="69056" tIns="34529" rIns="69056" bIns="34529"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tx2"/>
              </a:buClr>
              <a:buSzPct val="75000"/>
              <a:buFont typeface="Monotype Sorts"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Monotype Sorts"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80000"/>
              <a:buFont typeface="Monotype Sorts" charset="2"/>
              <a:buChar char="n"/>
              <a:defRPr sz="2000">
                <a:solidFill>
                  <a:schemeClr val="tx1"/>
                </a:solidFill>
                <a:latin typeface="+mn-lt"/>
              </a:defRPr>
            </a:lvl5pPr>
            <a:lvl6pPr marL="2514600" indent="-228600" algn="l" rtl="0" eaLnBrk="0" fontAlgn="base" hangingPunct="0">
              <a:spcBef>
                <a:spcPct val="20000"/>
              </a:spcBef>
              <a:spcAft>
                <a:spcPct val="0"/>
              </a:spcAft>
              <a:buClr>
                <a:schemeClr val="folHlink"/>
              </a:buClr>
              <a:buSzPct val="80000"/>
              <a:buFont typeface="Monotype Sorts" charset="2"/>
              <a:buChar char="n"/>
              <a:defRPr sz="2000">
                <a:solidFill>
                  <a:schemeClr val="tx1"/>
                </a:solidFill>
                <a:latin typeface="+mn-lt"/>
              </a:defRPr>
            </a:lvl6pPr>
            <a:lvl7pPr marL="2971800" indent="-228600" algn="l" rtl="0" eaLnBrk="0" fontAlgn="base" hangingPunct="0">
              <a:spcBef>
                <a:spcPct val="20000"/>
              </a:spcBef>
              <a:spcAft>
                <a:spcPct val="0"/>
              </a:spcAft>
              <a:buClr>
                <a:schemeClr val="folHlink"/>
              </a:buClr>
              <a:buSzPct val="80000"/>
              <a:buFont typeface="Monotype Sorts" charset="2"/>
              <a:buChar char="n"/>
              <a:defRPr sz="2000">
                <a:solidFill>
                  <a:schemeClr val="tx1"/>
                </a:solidFill>
                <a:latin typeface="+mn-lt"/>
              </a:defRPr>
            </a:lvl7pPr>
            <a:lvl8pPr marL="3429000" indent="-228600" algn="l" rtl="0" eaLnBrk="0" fontAlgn="base" hangingPunct="0">
              <a:spcBef>
                <a:spcPct val="20000"/>
              </a:spcBef>
              <a:spcAft>
                <a:spcPct val="0"/>
              </a:spcAft>
              <a:buClr>
                <a:schemeClr val="folHlink"/>
              </a:buClr>
              <a:buSzPct val="80000"/>
              <a:buFont typeface="Monotype Sorts" charset="2"/>
              <a:buChar char="n"/>
              <a:defRPr sz="2000">
                <a:solidFill>
                  <a:schemeClr val="tx1"/>
                </a:solidFill>
                <a:latin typeface="+mn-lt"/>
              </a:defRPr>
            </a:lvl8pPr>
            <a:lvl9pPr marL="3886200" indent="-228600" algn="l" rtl="0" eaLnBrk="0" fontAlgn="base" hangingPunct="0">
              <a:spcBef>
                <a:spcPct val="20000"/>
              </a:spcBef>
              <a:spcAft>
                <a:spcPct val="0"/>
              </a:spcAft>
              <a:buClr>
                <a:schemeClr val="folHlink"/>
              </a:buClr>
              <a:buSzPct val="80000"/>
              <a:buFont typeface="Monotype Sorts" charset="2"/>
              <a:buChar char="n"/>
              <a:defRPr sz="2000">
                <a:solidFill>
                  <a:schemeClr val="tx1"/>
                </a:solidFill>
                <a:latin typeface="+mn-lt"/>
              </a:defRPr>
            </a:lvl9pPr>
          </a:lstStyle>
          <a:p>
            <a:pPr indent="0">
              <a:lnSpc>
                <a:spcPct val="80000"/>
              </a:lnSpc>
              <a:buNone/>
            </a:pPr>
            <a:r>
              <a:rPr lang="el-GR" sz="1500" dirty="0"/>
              <a:t/>
            </a:r>
            <a:br>
              <a:rPr lang="el-GR" sz="1500" dirty="0"/>
            </a:br>
            <a:r>
              <a:rPr lang="el-GR" sz="1500" dirty="0"/>
              <a:t/>
            </a:r>
            <a:br>
              <a:rPr lang="el-GR" sz="1500" dirty="0"/>
            </a:br>
            <a:r>
              <a:rPr lang="el-GR" sz="1500" dirty="0"/>
              <a:t/>
            </a:r>
            <a:br>
              <a:rPr lang="el-GR" sz="1500" dirty="0"/>
            </a:br>
            <a:r>
              <a:rPr lang="el-GR" sz="1500" dirty="0" smtClean="0"/>
              <a:t/>
            </a:r>
            <a:br>
              <a:rPr lang="el-GR" sz="1500" dirty="0" smtClean="0"/>
            </a:br>
            <a:r>
              <a:rPr lang="el-GR" sz="1800" dirty="0" smtClean="0"/>
              <a:t>Σύστημα Υγείας:</a:t>
            </a:r>
            <a:br>
              <a:rPr lang="el-GR" sz="1800" dirty="0" smtClean="0"/>
            </a:br>
            <a:r>
              <a:rPr lang="el-GR" sz="1800" dirty="0" smtClean="0"/>
              <a:t> </a:t>
            </a:r>
            <a:br>
              <a:rPr lang="el-GR" sz="1800" dirty="0" smtClean="0"/>
            </a:br>
            <a:r>
              <a:rPr lang="el-GR" sz="1800" dirty="0" smtClean="0"/>
              <a:t/>
            </a:r>
            <a:br>
              <a:rPr lang="el-GR" sz="1800" dirty="0" smtClean="0"/>
            </a:br>
            <a:r>
              <a:rPr lang="el-GR" sz="1800" dirty="0" smtClean="0"/>
              <a:t/>
            </a:r>
            <a:br>
              <a:rPr lang="el-GR" sz="1800" dirty="0" smtClean="0"/>
            </a:br>
            <a:r>
              <a:rPr lang="el-GR" sz="1800" dirty="0" smtClean="0"/>
              <a:t>Είναι ο τρόπος </a:t>
            </a:r>
            <a:r>
              <a:rPr lang="el-GR" sz="1800" dirty="0" smtClean="0">
                <a:solidFill>
                  <a:schemeClr val="tx2">
                    <a:lumMod val="60000"/>
                    <a:lumOff val="40000"/>
                  </a:schemeClr>
                </a:solidFill>
              </a:rPr>
              <a:t>με τον οποίο οργανώνονται και χρησιμοποιούνται οι διαθέσιμοι  </a:t>
            </a:r>
            <a:br>
              <a:rPr lang="el-GR" sz="1800" dirty="0" smtClean="0">
                <a:solidFill>
                  <a:schemeClr val="tx2">
                    <a:lumMod val="60000"/>
                    <a:lumOff val="40000"/>
                  </a:schemeClr>
                </a:solidFill>
              </a:rPr>
            </a:br>
            <a:r>
              <a:rPr lang="el-GR" sz="1800" dirty="0" smtClean="0">
                <a:solidFill>
                  <a:schemeClr val="tx2">
                    <a:lumMod val="60000"/>
                    <a:lumOff val="40000"/>
                  </a:schemeClr>
                </a:solidFill>
              </a:rPr>
              <a:t/>
            </a:r>
            <a:br>
              <a:rPr lang="el-GR" sz="1800" dirty="0" smtClean="0">
                <a:solidFill>
                  <a:schemeClr val="tx2">
                    <a:lumMod val="60000"/>
                    <a:lumOff val="40000"/>
                  </a:schemeClr>
                </a:solidFill>
              </a:rPr>
            </a:br>
            <a:r>
              <a:rPr lang="el-GR" sz="1800" dirty="0" smtClean="0">
                <a:solidFill>
                  <a:schemeClr val="tx2">
                    <a:lumMod val="60000"/>
                    <a:lumOff val="40000"/>
                  </a:schemeClr>
                </a:solidFill>
              </a:rPr>
              <a:t/>
            </a:r>
            <a:br>
              <a:rPr lang="el-GR" sz="1800" dirty="0" smtClean="0">
                <a:solidFill>
                  <a:schemeClr val="tx2">
                    <a:lumMod val="60000"/>
                    <a:lumOff val="40000"/>
                  </a:schemeClr>
                </a:solidFill>
              </a:rPr>
            </a:br>
            <a:r>
              <a:rPr lang="el-GR" sz="1800" dirty="0" smtClean="0">
                <a:solidFill>
                  <a:schemeClr val="tx2">
                    <a:lumMod val="60000"/>
                    <a:lumOff val="40000"/>
                  </a:schemeClr>
                </a:solidFill>
              </a:rPr>
              <a:t>πόροι </a:t>
            </a:r>
            <a:r>
              <a:rPr lang="el-GR" sz="1800" dirty="0" smtClean="0"/>
              <a:t>στον τομέα της υγείας με σκοπό την πρόληψη, την </a:t>
            </a:r>
            <a:r>
              <a:rPr lang="el-GR" sz="1800" dirty="0" smtClean="0">
                <a:solidFill>
                  <a:schemeClr val="tx2">
                    <a:lumMod val="60000"/>
                    <a:lumOff val="40000"/>
                  </a:schemeClr>
                </a:solidFill>
              </a:rPr>
              <a:t>κάλυψη των αναγκών και </a:t>
            </a:r>
            <a:br>
              <a:rPr lang="el-GR" sz="1800" dirty="0" smtClean="0">
                <a:solidFill>
                  <a:schemeClr val="tx2">
                    <a:lumMod val="60000"/>
                    <a:lumOff val="40000"/>
                  </a:schemeClr>
                </a:solidFill>
              </a:rPr>
            </a:br>
            <a:r>
              <a:rPr lang="el-GR" sz="1800" dirty="0" smtClean="0">
                <a:solidFill>
                  <a:schemeClr val="tx2">
                    <a:lumMod val="60000"/>
                    <a:lumOff val="40000"/>
                  </a:schemeClr>
                </a:solidFill>
              </a:rPr>
              <a:t/>
            </a:r>
            <a:br>
              <a:rPr lang="el-GR" sz="1800" dirty="0" smtClean="0">
                <a:solidFill>
                  <a:schemeClr val="tx2">
                    <a:lumMod val="60000"/>
                    <a:lumOff val="40000"/>
                  </a:schemeClr>
                </a:solidFill>
              </a:rPr>
            </a:br>
            <a:r>
              <a:rPr lang="el-GR" sz="1800" dirty="0" smtClean="0">
                <a:solidFill>
                  <a:schemeClr val="tx2">
                    <a:lumMod val="60000"/>
                    <a:lumOff val="40000"/>
                  </a:schemeClr>
                </a:solidFill>
              </a:rPr>
              <a:t/>
            </a:r>
            <a:br>
              <a:rPr lang="el-GR" sz="1800" dirty="0" smtClean="0">
                <a:solidFill>
                  <a:schemeClr val="tx2">
                    <a:lumMod val="60000"/>
                    <a:lumOff val="40000"/>
                  </a:schemeClr>
                </a:solidFill>
              </a:rPr>
            </a:br>
            <a:r>
              <a:rPr lang="el-GR" sz="1800" dirty="0" smtClean="0">
                <a:solidFill>
                  <a:schemeClr val="tx2">
                    <a:lumMod val="60000"/>
                    <a:lumOff val="40000"/>
                  </a:schemeClr>
                </a:solidFill>
              </a:rPr>
              <a:t>την βελτίωση </a:t>
            </a:r>
            <a:r>
              <a:rPr lang="el-GR" sz="1800" dirty="0" smtClean="0"/>
              <a:t>του επιπέδου υγείας του πληθυσμού.</a:t>
            </a:r>
            <a:endParaRPr lang="el-GR" altLang="el-GR" sz="1800" dirty="0">
              <a:latin typeface="Calibri Light" panose="020F0302020204030204" pitchFamily="34" charset="0"/>
            </a:endParaRPr>
          </a:p>
        </p:txBody>
      </p:sp>
      <p:sp>
        <p:nvSpPr>
          <p:cNvPr id="4" name="Τίτλος 1"/>
          <p:cNvSpPr txBox="1">
            <a:spLocks/>
          </p:cNvSpPr>
          <p:nvPr/>
        </p:nvSpPr>
        <p:spPr bwMode="auto">
          <a:xfrm>
            <a:off x="830363" y="90060"/>
            <a:ext cx="10058400" cy="8588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400" b="1">
                <a:solidFill>
                  <a:srgbClr val="333399"/>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2pPr>
            <a:lvl3pPr algn="l" rtl="0" eaLnBrk="0" fontAlgn="base" hangingPunct="0">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3pPr>
            <a:lvl4pPr algn="l" rtl="0" eaLnBrk="0" fontAlgn="base" hangingPunct="0">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4pPr>
            <a:lvl5pPr algn="l" rtl="0" eaLnBrk="0" fontAlgn="base" hangingPunct="0">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5pPr>
            <a:lvl6pPr marL="457200" algn="l" rtl="0" fontAlgn="base">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6pPr>
            <a:lvl7pPr marL="914400" algn="l" rtl="0" fontAlgn="base">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7pPr>
            <a:lvl8pPr marL="1371600" algn="l" rtl="0" fontAlgn="base">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8pPr>
            <a:lvl9pPr marL="1828800" algn="l" rtl="0" fontAlgn="base">
              <a:spcBef>
                <a:spcPct val="0"/>
              </a:spcBef>
              <a:spcAft>
                <a:spcPct val="0"/>
              </a:spcAft>
              <a:defRPr sz="3400" b="1">
                <a:solidFill>
                  <a:srgbClr val="333399"/>
                </a:solidFill>
                <a:effectLst>
                  <a:outerShdw blurRad="38100" dist="38100" dir="2700000" algn="tl">
                    <a:srgbClr val="C0C0C0"/>
                  </a:outerShdw>
                </a:effectLst>
                <a:latin typeface="Comic Sans MS" pitchFamily="66" charset="0"/>
              </a:defRPr>
            </a:lvl9pPr>
          </a:lstStyle>
          <a:p>
            <a:r>
              <a:rPr lang="el-GR" sz="3600" dirty="0" smtClean="0"/>
              <a:t>Τι είναι σύστημα υγείας</a:t>
            </a:r>
            <a:r>
              <a:rPr lang="en-US" sz="3600" dirty="0" smtClean="0"/>
              <a:t>;</a:t>
            </a:r>
            <a:endParaRPr lang="el-GR" kern="0" dirty="0"/>
          </a:p>
        </p:txBody>
      </p:sp>
    </p:spTree>
    <p:extLst>
      <p:ext uri="{BB962C8B-B14F-4D97-AF65-F5344CB8AC3E}">
        <p14:creationId xmlns:p14="http://schemas.microsoft.com/office/powerpoint/2010/main" val="37628201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4417" y="90060"/>
            <a:ext cx="10058400" cy="858837"/>
          </a:xfrm>
        </p:spPr>
        <p:txBody>
          <a:bodyPr/>
          <a:lstStyle/>
          <a:p>
            <a:r>
              <a:rPr lang="el-GR" sz="3600" dirty="0"/>
              <a:t>Κρίση και δαπάνες υγείας</a:t>
            </a:r>
            <a:endParaRPr lang="el-GR" dirty="0"/>
          </a:p>
        </p:txBody>
      </p:sp>
      <p:pic>
        <p:nvPicPr>
          <p:cNvPr id="8194" name="Picture 2" descr="Greek_Charts_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131" y="1186249"/>
            <a:ext cx="10262686" cy="5025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844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&lt;&lt;</a:t>
            </a:r>
            <a:r>
              <a:rPr lang="el-GR" dirty="0" smtClean="0"/>
              <a:t>Τι είναι ο Ο.Ο.Σ.Α.&gt;&gt;</a:t>
            </a:r>
            <a:endParaRPr lang="el-GR" dirty="0"/>
          </a:p>
        </p:txBody>
      </p:sp>
      <p:sp>
        <p:nvSpPr>
          <p:cNvPr id="3" name="Ορθογώνιο 2"/>
          <p:cNvSpPr/>
          <p:nvPr/>
        </p:nvSpPr>
        <p:spPr>
          <a:xfrm>
            <a:off x="443185" y="1351175"/>
            <a:ext cx="10420863" cy="369332"/>
          </a:xfrm>
          <a:prstGeom prst="rect">
            <a:avLst/>
          </a:prstGeom>
        </p:spPr>
        <p:txBody>
          <a:bodyPr wrap="square">
            <a:spAutoFit/>
          </a:bodyPr>
          <a:lstStyle/>
          <a:p>
            <a:r>
              <a:rPr lang="el-GR" b="1" dirty="0" smtClean="0"/>
              <a:t>Οργανισμός </a:t>
            </a:r>
            <a:r>
              <a:rPr lang="el-GR" b="1" dirty="0"/>
              <a:t>Οικονομικής Συνεργασίας και Ανάπτυξης</a:t>
            </a:r>
            <a:r>
              <a:rPr lang="el-GR" dirty="0"/>
              <a:t> (Ο.Ο.Σ.Α.) </a:t>
            </a:r>
          </a:p>
        </p:txBody>
      </p:sp>
      <p:sp>
        <p:nvSpPr>
          <p:cNvPr id="4" name="Ορθογώνιο 3"/>
          <p:cNvSpPr/>
          <p:nvPr/>
        </p:nvSpPr>
        <p:spPr>
          <a:xfrm>
            <a:off x="378942" y="2023931"/>
            <a:ext cx="10303876" cy="3693319"/>
          </a:xfrm>
          <a:prstGeom prst="rect">
            <a:avLst/>
          </a:prstGeom>
        </p:spPr>
        <p:txBody>
          <a:bodyPr wrap="square">
            <a:spAutoFit/>
          </a:bodyPr>
          <a:lstStyle/>
          <a:p>
            <a:r>
              <a:rPr lang="el-GR" b="1" dirty="0"/>
              <a:t>Ε</a:t>
            </a:r>
            <a:r>
              <a:rPr lang="el-GR" b="1" dirty="0" smtClean="0"/>
              <a:t>ίναι </a:t>
            </a:r>
            <a:r>
              <a:rPr lang="el-GR" b="1" dirty="0" smtClean="0">
                <a:solidFill>
                  <a:schemeClr val="tx2">
                    <a:lumMod val="60000"/>
                    <a:lumOff val="40000"/>
                  </a:schemeClr>
                </a:solidFill>
              </a:rPr>
              <a:t>διεθνής οργανισμός </a:t>
            </a:r>
            <a:r>
              <a:rPr lang="el-GR" b="1" dirty="0" smtClean="0"/>
              <a:t>εκείνων </a:t>
            </a:r>
            <a:r>
              <a:rPr lang="el-GR" b="1" dirty="0"/>
              <a:t>των αναπτυγμένων χωρών που υποστηρίζουν τις αρχές της αντιπροσωπευτικής δημοκρατίας και της οικονομίας της ελεύθερης αγοράς. Δημιουργήθηκε </a:t>
            </a:r>
            <a:r>
              <a:rPr lang="el-GR" b="1" dirty="0" smtClean="0"/>
              <a:t>το </a:t>
            </a:r>
            <a:r>
              <a:rPr lang="el-GR" b="1" dirty="0" smtClean="0">
                <a:solidFill>
                  <a:schemeClr val="tx2">
                    <a:lumMod val="60000"/>
                    <a:lumOff val="40000"/>
                  </a:schemeClr>
                </a:solidFill>
              </a:rPr>
              <a:t>1948</a:t>
            </a:r>
            <a:r>
              <a:rPr lang="el-GR" b="1" dirty="0" smtClean="0"/>
              <a:t> ως </a:t>
            </a:r>
            <a:r>
              <a:rPr lang="el-GR" b="1" i="1" dirty="0"/>
              <a:t>Οργανισμός Ευρωπαϊκής Οικονομικής </a:t>
            </a:r>
            <a:r>
              <a:rPr lang="el-GR" b="1" i="1" dirty="0" smtClean="0"/>
              <a:t>Συνεργασίας.</a:t>
            </a:r>
          </a:p>
          <a:p>
            <a:endParaRPr lang="el-GR" b="1" i="1" dirty="0"/>
          </a:p>
          <a:p>
            <a:endParaRPr lang="el-GR" b="1" dirty="0" smtClean="0"/>
          </a:p>
          <a:p>
            <a:endParaRPr lang="el-GR" b="1" dirty="0"/>
          </a:p>
          <a:p>
            <a:r>
              <a:rPr lang="el-GR" b="1" dirty="0" smtClean="0"/>
              <a:t>Ο </a:t>
            </a:r>
            <a:r>
              <a:rPr lang="el-GR" b="1" dirty="0"/>
              <a:t>οργανισμός </a:t>
            </a:r>
            <a:r>
              <a:rPr lang="el-GR" b="1" dirty="0">
                <a:solidFill>
                  <a:schemeClr val="tx2">
                    <a:lumMod val="60000"/>
                    <a:lumOff val="40000"/>
                  </a:schemeClr>
                </a:solidFill>
              </a:rPr>
              <a:t>παρέχει ένα περιβάλλον όπου οι κυβερνήσεις </a:t>
            </a:r>
            <a:r>
              <a:rPr lang="el-GR" b="1" dirty="0"/>
              <a:t>μπορούν να συγκρίνουν εφαρμογές πολιτικής, να βρουν απαντήσεις στα κοινά προβλήματα, </a:t>
            </a:r>
            <a:r>
              <a:rPr lang="el-GR" b="1" dirty="0">
                <a:solidFill>
                  <a:schemeClr val="tx2">
                    <a:lumMod val="60000"/>
                    <a:lumOff val="40000"/>
                  </a:schemeClr>
                </a:solidFill>
              </a:rPr>
              <a:t>να προσδιορίσουν τις καλές πρακτικές </a:t>
            </a:r>
            <a:r>
              <a:rPr lang="el-GR" b="1" dirty="0"/>
              <a:t>και να συντονίσουν τις εσωτερικές και διεθνείς πολιτικές</a:t>
            </a:r>
            <a:r>
              <a:rPr lang="el-GR" b="1" dirty="0" smtClean="0"/>
              <a:t>.</a:t>
            </a:r>
          </a:p>
          <a:p>
            <a:endParaRPr lang="el-GR" b="1" dirty="0"/>
          </a:p>
          <a:p>
            <a:r>
              <a:rPr lang="el-GR" b="1" dirty="0" smtClean="0"/>
              <a:t>Χώρες μέλη</a:t>
            </a:r>
            <a:r>
              <a:rPr lang="en-US" b="1" dirty="0" smtClean="0"/>
              <a:t>: </a:t>
            </a:r>
            <a:r>
              <a:rPr lang="el-GR" b="1" dirty="0" smtClean="0"/>
              <a:t>Αυστρία, Βέλγιο, Γαλλία, Γερμανία, Δανία, </a:t>
            </a:r>
            <a:r>
              <a:rPr lang="el-GR" b="1" dirty="0" smtClean="0">
                <a:solidFill>
                  <a:schemeClr val="tx2">
                    <a:lumMod val="60000"/>
                    <a:lumOff val="40000"/>
                  </a:schemeClr>
                </a:solidFill>
              </a:rPr>
              <a:t>Ελλάδα, </a:t>
            </a:r>
            <a:r>
              <a:rPr lang="el-GR" b="1" dirty="0" smtClean="0"/>
              <a:t>Ελβετία, Ηνωμένο Βασίλειο, Η.Π.Α., Ιρλανδία, Ισλανδία, Ισπανία, Ιταλία, Λουξεμβούργο, Νορβηγία, Ολλανδία, Πορτογαλία, Σουηδία, Τουρκία, </a:t>
            </a:r>
            <a:endParaRPr lang="el-GR" b="1" dirty="0"/>
          </a:p>
        </p:txBody>
      </p:sp>
    </p:spTree>
    <p:extLst>
      <p:ext uri="{BB962C8B-B14F-4D97-AF65-F5344CB8AC3E}">
        <p14:creationId xmlns:p14="http://schemas.microsoft.com/office/powerpoint/2010/main" val="6820949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t>Κρίση και δαπάνες υγείας</a:t>
            </a:r>
            <a:endParaRPr lang="el-GR" dirty="0"/>
          </a:p>
        </p:txBody>
      </p:sp>
      <p:sp>
        <p:nvSpPr>
          <p:cNvPr id="3" name="Ορθογώνιο 2"/>
          <p:cNvSpPr/>
          <p:nvPr/>
        </p:nvSpPr>
        <p:spPr>
          <a:xfrm>
            <a:off x="624417" y="2003508"/>
            <a:ext cx="10289060" cy="646331"/>
          </a:xfrm>
          <a:prstGeom prst="rect">
            <a:avLst/>
          </a:prstGeom>
        </p:spPr>
        <p:txBody>
          <a:bodyPr wrap="square">
            <a:spAutoFit/>
          </a:bodyPr>
          <a:lstStyle/>
          <a:p>
            <a:r>
              <a:rPr lang="el-GR" b="1" dirty="0"/>
              <a:t>Η φαρμακευτική δαπάνη μειώθηκε ραγδαία από το 2009 και μετά (</a:t>
            </a:r>
            <a:r>
              <a:rPr lang="el-GR" b="1" dirty="0">
                <a:solidFill>
                  <a:schemeClr val="tx2">
                    <a:lumMod val="60000"/>
                    <a:lumOff val="40000"/>
                  </a:schemeClr>
                </a:solidFill>
              </a:rPr>
              <a:t>εκτιμάται ότι θα σταθεροποιηθεί</a:t>
            </a:r>
            <a:r>
              <a:rPr lang="el-GR" b="1" dirty="0"/>
              <a:t> τα επόμενα χρόνια).</a:t>
            </a:r>
          </a:p>
        </p:txBody>
      </p:sp>
    </p:spTree>
    <p:extLst>
      <p:ext uri="{BB962C8B-B14F-4D97-AF65-F5344CB8AC3E}">
        <p14:creationId xmlns:p14="http://schemas.microsoft.com/office/powerpoint/2010/main" val="4143106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200" dirty="0"/>
              <a:t>Κρίση και δαπάνες υγείας</a:t>
            </a:r>
            <a:endParaRPr lang="el-GR" dirty="0"/>
          </a:p>
        </p:txBody>
      </p:sp>
      <p:pic>
        <p:nvPicPr>
          <p:cNvPr id="9218" name="Picture 2" descr="Greek_Health_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18" y="1128583"/>
            <a:ext cx="9631690" cy="5107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9143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Κρίση και δαπάνες υγείας</a:t>
            </a:r>
            <a:endParaRPr lang="el-GR" dirty="0"/>
          </a:p>
        </p:txBody>
      </p:sp>
      <p:sp>
        <p:nvSpPr>
          <p:cNvPr id="3" name="Ορθογώνιο 2"/>
          <p:cNvSpPr/>
          <p:nvPr/>
        </p:nvSpPr>
        <p:spPr>
          <a:xfrm>
            <a:off x="428368" y="1614267"/>
            <a:ext cx="11104605" cy="3139321"/>
          </a:xfrm>
          <a:prstGeom prst="rect">
            <a:avLst/>
          </a:prstGeom>
        </p:spPr>
        <p:txBody>
          <a:bodyPr wrap="square">
            <a:spAutoFit/>
          </a:bodyPr>
          <a:lstStyle/>
          <a:p>
            <a:r>
              <a:rPr lang="el-GR" b="1" dirty="0"/>
              <a:t>Στην περίοδο 2008-2012 μειώθηκαν οι αξονικές ή μαγνητικές εξετάσεις </a:t>
            </a:r>
            <a:r>
              <a:rPr lang="el-GR" b="1" dirty="0">
                <a:solidFill>
                  <a:schemeClr val="tx2">
                    <a:lumMod val="60000"/>
                    <a:lumOff val="40000"/>
                  </a:schemeClr>
                </a:solidFill>
              </a:rPr>
              <a:t>(από 321,8 αξονικές ανά 1000 κατοίκους σε 180,3 -δηλαδή μείωση 44% σε τρία χρόνια) </a:t>
            </a:r>
            <a:r>
              <a:rPr lang="el-GR" b="1" dirty="0"/>
              <a:t>και έτσι η χώρα μας υποχώρησε στη λίστα των χωρών του ΟΟΣΑ από την πρώτη θέση (με διαφορά) στην τέταρτη στις αξονικές και  από την πρώτη στην έκτη στης μαγνητικές τομογραφίες</a:t>
            </a:r>
            <a:r>
              <a:rPr lang="el-GR" b="1" dirty="0" smtClean="0"/>
              <a:t>.</a:t>
            </a:r>
            <a:endParaRPr lang="en-US" b="1" dirty="0" smtClean="0"/>
          </a:p>
          <a:p>
            <a:endParaRPr lang="en-US" b="1" dirty="0"/>
          </a:p>
          <a:p>
            <a:endParaRPr lang="en-US" b="1" dirty="0" smtClean="0"/>
          </a:p>
          <a:p>
            <a:endParaRPr lang="en-US" b="1" dirty="0"/>
          </a:p>
          <a:p>
            <a:r>
              <a:rPr lang="el-GR" b="1" dirty="0"/>
              <a:t>Από τους Έλληνες που έκαναν χρήση υπηρεσιών υγείας σε νοσοκομείο το 2009, ένα 73,5% επέλεξε δημόσιο νοσοκομείο. Το ποσοστό αυτό εκτινάχθηκε στο 94,1% μόλις την επόμενη χρονιά, ενώ στα πρώτα χρόνια της κρίσης </a:t>
            </a:r>
            <a:r>
              <a:rPr lang="el-GR" b="1" dirty="0">
                <a:solidFill>
                  <a:schemeClr val="tx2">
                    <a:lumMod val="60000"/>
                    <a:lumOff val="40000"/>
                  </a:schemeClr>
                </a:solidFill>
              </a:rPr>
              <a:t>παρατηρήθηκε μείωση της ζήτησης στα εξωτερικά ιατρεία </a:t>
            </a:r>
            <a:r>
              <a:rPr lang="el-GR" b="1" dirty="0"/>
              <a:t>και τα εργαστήρια. Η δε μέση διάρκεια νοσηλείας μειώθηκε πάνω από μισή ημέρα μέσα σε μόλις τρία χρόνια.</a:t>
            </a:r>
          </a:p>
        </p:txBody>
      </p:sp>
    </p:spTree>
    <p:extLst>
      <p:ext uri="{BB962C8B-B14F-4D97-AF65-F5344CB8AC3E}">
        <p14:creationId xmlns:p14="http://schemas.microsoft.com/office/powerpoint/2010/main" val="702013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4374" y="3681757"/>
            <a:ext cx="10058400" cy="858837"/>
          </a:xfrm>
        </p:spPr>
        <p:txBody>
          <a:bodyPr/>
          <a:lstStyle/>
          <a:p>
            <a:r>
              <a:rPr lang="el-GR" dirty="0" smtClean="0"/>
              <a:t>Καλή,,,,</a:t>
            </a:r>
            <a:br>
              <a:rPr lang="el-GR" dirty="0" smtClean="0"/>
            </a:br>
            <a:r>
              <a:rPr lang="el-GR" dirty="0" smtClean="0"/>
              <a:t>                  συνέχεια……</a:t>
            </a:r>
            <a:r>
              <a:rPr lang="el-GR" dirty="0"/>
              <a:t/>
            </a:r>
            <a:br>
              <a:rPr lang="el-GR" dirty="0"/>
            </a:br>
            <a:r>
              <a:rPr lang="el-GR" dirty="0" smtClean="0"/>
              <a:t>                    </a:t>
            </a:r>
            <a:endParaRPr lang="el-GR" dirty="0"/>
          </a:p>
        </p:txBody>
      </p:sp>
    </p:spTree>
    <p:extLst>
      <p:ext uri="{BB962C8B-B14F-4D97-AF65-F5344CB8AC3E}">
        <p14:creationId xmlns:p14="http://schemas.microsoft.com/office/powerpoint/2010/main" val="3254114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Συστήματα Υγείας</a:t>
            </a:r>
            <a:endParaRPr lang="el-GR" dirty="0"/>
          </a:p>
        </p:txBody>
      </p:sp>
      <p:sp>
        <p:nvSpPr>
          <p:cNvPr id="5" name="4 - TextBox"/>
          <p:cNvSpPr txBox="1"/>
          <p:nvPr/>
        </p:nvSpPr>
        <p:spPr>
          <a:xfrm>
            <a:off x="332509" y="1864426"/>
            <a:ext cx="11340935" cy="2862322"/>
          </a:xfrm>
          <a:prstGeom prst="rect">
            <a:avLst/>
          </a:prstGeom>
          <a:noFill/>
        </p:spPr>
        <p:txBody>
          <a:bodyPr wrap="square" rtlCol="0">
            <a:spAutoFit/>
          </a:bodyPr>
          <a:lstStyle/>
          <a:p>
            <a:r>
              <a:rPr lang="el-GR" b="1" dirty="0" smtClean="0">
                <a:effectLst>
                  <a:outerShdw blurRad="38100" dist="38100" dir="2700000" algn="tl">
                    <a:srgbClr val="000000">
                      <a:alpha val="43137"/>
                    </a:srgbClr>
                  </a:outerShdw>
                </a:effectLst>
              </a:rPr>
              <a:t>Το Σύστημα Υγείας οργανώνεται σε </a:t>
            </a:r>
            <a:r>
              <a:rPr lang="el-GR" b="1" dirty="0" smtClean="0">
                <a:solidFill>
                  <a:schemeClr val="tx2">
                    <a:lumMod val="60000"/>
                    <a:lumOff val="40000"/>
                  </a:schemeClr>
                </a:solidFill>
                <a:effectLst>
                  <a:outerShdw blurRad="38100" dist="38100" dir="2700000" algn="tl">
                    <a:srgbClr val="000000">
                      <a:alpha val="43137"/>
                    </a:srgbClr>
                  </a:outerShdw>
                </a:effectLst>
              </a:rPr>
              <a:t>3 διαφορετικά επίπεδα</a:t>
            </a:r>
            <a:r>
              <a:rPr lang="en-US" b="1" dirty="0" smtClean="0">
                <a:solidFill>
                  <a:schemeClr val="tx2">
                    <a:lumMod val="60000"/>
                    <a:lumOff val="40000"/>
                  </a:schemeClr>
                </a:solidFill>
                <a:effectLst>
                  <a:outerShdw blurRad="38100" dist="38100" dir="2700000" algn="tl">
                    <a:srgbClr val="000000">
                      <a:alpha val="43137"/>
                    </a:srgbClr>
                  </a:outerShdw>
                </a:effectLst>
              </a:rPr>
              <a:t>:</a:t>
            </a:r>
            <a:endParaRPr lang="el-GR" b="1" dirty="0" smtClean="0">
              <a:solidFill>
                <a:schemeClr val="tx2">
                  <a:lumMod val="60000"/>
                  <a:lumOff val="40000"/>
                </a:schemeClr>
              </a:solidFill>
              <a:effectLst>
                <a:outerShdw blurRad="38100" dist="38100" dir="2700000" algn="tl">
                  <a:srgbClr val="000000">
                    <a:alpha val="43137"/>
                  </a:srgbClr>
                </a:outerShdw>
              </a:effectLst>
            </a:endParaRPr>
          </a:p>
          <a:p>
            <a:endParaRPr lang="en-US" b="1" dirty="0" smtClean="0">
              <a:solidFill>
                <a:schemeClr val="tx2">
                  <a:lumMod val="60000"/>
                  <a:lumOff val="40000"/>
                </a:schemeClr>
              </a:solidFill>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 </a:t>
            </a:r>
          </a:p>
          <a:p>
            <a:pPr marL="342900" indent="-342900">
              <a:buAutoNum type="alphaUcPeriod"/>
            </a:pPr>
            <a:r>
              <a:rPr lang="el-GR" b="1" dirty="0" smtClean="0">
                <a:effectLst>
                  <a:outerShdw blurRad="38100" dist="38100" dir="2700000" algn="tl">
                    <a:srgbClr val="000000">
                      <a:alpha val="43137"/>
                    </a:srgbClr>
                  </a:outerShdw>
                </a:effectLst>
              </a:rPr>
              <a:t>Πρωτοβάθμιο Επίπεδο </a:t>
            </a:r>
            <a:r>
              <a:rPr lang="el-GR" b="1" dirty="0" smtClean="0">
                <a:solidFill>
                  <a:schemeClr val="tx2">
                    <a:lumMod val="60000"/>
                    <a:lumOff val="40000"/>
                  </a:schemeClr>
                </a:solidFill>
                <a:effectLst>
                  <a:outerShdw blurRad="38100" dist="38100" dir="2700000" algn="tl">
                    <a:srgbClr val="000000">
                      <a:alpha val="43137"/>
                    </a:srgbClr>
                  </a:outerShdw>
                </a:effectLst>
              </a:rPr>
              <a:t>500 – 50.000</a:t>
            </a:r>
            <a:r>
              <a:rPr lang="el-GR" b="1" dirty="0" smtClean="0">
                <a:effectLst>
                  <a:outerShdw blurRad="38100" dist="38100" dir="2700000" algn="tl">
                    <a:srgbClr val="000000">
                      <a:alpha val="43137"/>
                    </a:srgbClr>
                  </a:outerShdw>
                </a:effectLst>
              </a:rPr>
              <a:t> Άτομα Τοπική Κοινωνία</a:t>
            </a:r>
          </a:p>
          <a:p>
            <a:pPr marL="342900" indent="-342900"/>
            <a:endParaRPr lang="el-GR" b="1" dirty="0" smtClean="0">
              <a:effectLst>
                <a:outerShdw blurRad="38100" dist="38100" dir="2700000" algn="tl">
                  <a:srgbClr val="000000">
                    <a:alpha val="43137"/>
                  </a:srgbClr>
                </a:outerShdw>
              </a:effectLst>
            </a:endParaRPr>
          </a:p>
          <a:p>
            <a:pPr marL="342900" indent="-342900">
              <a:buAutoNum type="alphaUcPeriod"/>
            </a:pPr>
            <a:endParaRPr lang="el-GR" b="1" dirty="0" smtClean="0">
              <a:effectLst>
                <a:outerShdw blurRad="38100" dist="38100" dir="2700000" algn="tl">
                  <a:srgbClr val="000000">
                    <a:alpha val="43137"/>
                  </a:srgbClr>
                </a:outerShdw>
              </a:effectLst>
            </a:endParaRPr>
          </a:p>
          <a:p>
            <a:pPr marL="342900" indent="-342900">
              <a:buAutoNum type="alphaUcPeriod"/>
            </a:pPr>
            <a:r>
              <a:rPr lang="el-GR" b="1" dirty="0" smtClean="0">
                <a:effectLst>
                  <a:outerShdw blurRad="38100" dist="38100" dir="2700000" algn="tl">
                    <a:srgbClr val="000000">
                      <a:alpha val="43137"/>
                    </a:srgbClr>
                  </a:outerShdw>
                </a:effectLst>
              </a:rPr>
              <a:t>Δευτεροβάθμιο Επίπεδο </a:t>
            </a:r>
            <a:r>
              <a:rPr lang="el-GR" b="1" dirty="0" smtClean="0">
                <a:solidFill>
                  <a:schemeClr val="tx2">
                    <a:lumMod val="60000"/>
                    <a:lumOff val="40000"/>
                  </a:schemeClr>
                </a:solidFill>
                <a:effectLst>
                  <a:outerShdw blurRad="38100" dist="38100" dir="2700000" algn="tl">
                    <a:srgbClr val="000000">
                      <a:alpha val="43137"/>
                    </a:srgbClr>
                  </a:outerShdw>
                </a:effectLst>
              </a:rPr>
              <a:t>50.000 – 500.000 </a:t>
            </a:r>
            <a:r>
              <a:rPr lang="el-GR" b="1" dirty="0" smtClean="0">
                <a:effectLst>
                  <a:outerShdw blurRad="38100" dist="38100" dir="2700000" algn="tl">
                    <a:srgbClr val="000000">
                      <a:alpha val="43137"/>
                    </a:srgbClr>
                  </a:outerShdw>
                </a:effectLst>
              </a:rPr>
              <a:t>Άτομα Δήμοι</a:t>
            </a:r>
          </a:p>
          <a:p>
            <a:pPr marL="342900" indent="-342900"/>
            <a:endParaRPr lang="el-GR" b="1" dirty="0" smtClean="0">
              <a:effectLst>
                <a:outerShdw blurRad="38100" dist="38100" dir="2700000" algn="tl">
                  <a:srgbClr val="000000">
                    <a:alpha val="43137"/>
                  </a:srgbClr>
                </a:outerShdw>
              </a:effectLst>
            </a:endParaRPr>
          </a:p>
          <a:p>
            <a:pPr marL="342900" indent="-342900">
              <a:buAutoNum type="alphaUcPeriod"/>
            </a:pPr>
            <a:endParaRPr lang="el-GR" b="1" dirty="0" smtClean="0">
              <a:effectLst>
                <a:outerShdw blurRad="38100" dist="38100" dir="2700000" algn="tl">
                  <a:srgbClr val="000000">
                    <a:alpha val="43137"/>
                  </a:srgbClr>
                </a:outerShdw>
              </a:effectLst>
            </a:endParaRPr>
          </a:p>
          <a:p>
            <a:pPr marL="342900" indent="-342900"/>
            <a:r>
              <a:rPr lang="el-GR" b="1" dirty="0" smtClean="0">
                <a:effectLst>
                  <a:outerShdw blurRad="38100" dist="38100" dir="2700000" algn="tl">
                    <a:srgbClr val="000000">
                      <a:alpha val="43137"/>
                    </a:srgbClr>
                  </a:outerShdw>
                </a:effectLst>
              </a:rPr>
              <a:t>Γ. Τριτοβάθμιο Επίπεδο </a:t>
            </a:r>
            <a:r>
              <a:rPr lang="el-GR" b="1" dirty="0" smtClean="0">
                <a:solidFill>
                  <a:schemeClr val="tx2">
                    <a:lumMod val="60000"/>
                    <a:lumOff val="40000"/>
                  </a:schemeClr>
                </a:solidFill>
                <a:effectLst>
                  <a:outerShdw blurRad="38100" dist="38100" dir="2700000" algn="tl">
                    <a:srgbClr val="000000">
                      <a:alpha val="43137"/>
                    </a:srgbClr>
                  </a:outerShdw>
                </a:effectLst>
              </a:rPr>
              <a:t>+500.000 </a:t>
            </a:r>
            <a:r>
              <a:rPr lang="el-GR" b="1" dirty="0" smtClean="0">
                <a:effectLst>
                  <a:outerShdw blurRad="38100" dist="38100" dir="2700000" algn="tl">
                    <a:srgbClr val="000000">
                      <a:alpha val="43137"/>
                    </a:srgbClr>
                  </a:outerShdw>
                </a:effectLst>
              </a:rPr>
              <a:t>Περιφέρεια</a:t>
            </a:r>
            <a:endParaRPr lang="el-GR" b="1" dirty="0">
              <a:effectLst>
                <a:outerShdw blurRad="38100" dist="38100" dir="2700000" algn="tl">
                  <a:srgbClr val="000000">
                    <a:alpha val="43137"/>
                  </a:srgbClr>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Συστήματα Υγείας</a:t>
            </a:r>
            <a:r>
              <a:rPr lang="en-US" dirty="0" smtClean="0"/>
              <a:t>:</a:t>
            </a:r>
            <a:endParaRPr lang="el-GR" dirty="0"/>
          </a:p>
        </p:txBody>
      </p:sp>
      <p:sp>
        <p:nvSpPr>
          <p:cNvPr id="3" name="2 - TextBox"/>
          <p:cNvSpPr txBox="1"/>
          <p:nvPr/>
        </p:nvSpPr>
        <p:spPr>
          <a:xfrm>
            <a:off x="320634" y="1840675"/>
            <a:ext cx="10010898" cy="3139321"/>
          </a:xfrm>
          <a:prstGeom prst="rect">
            <a:avLst/>
          </a:prstGeom>
          <a:noFill/>
        </p:spPr>
        <p:txBody>
          <a:bodyPr wrap="square" rtlCol="0">
            <a:spAutoFit/>
          </a:bodyPr>
          <a:lstStyle/>
          <a:p>
            <a:r>
              <a:rPr lang="el-GR" b="1" dirty="0" smtClean="0">
                <a:effectLst>
                  <a:outerShdw blurRad="38100" dist="38100" dir="2700000" algn="tl">
                    <a:srgbClr val="000000">
                      <a:alpha val="43137"/>
                    </a:srgbClr>
                  </a:outerShdw>
                </a:effectLst>
              </a:rPr>
              <a:t>Τα Συστήματα Υγείας διακρίνονται σε</a:t>
            </a:r>
            <a:r>
              <a:rPr lang="en-US" b="1" dirty="0" smtClean="0">
                <a:effectLst>
                  <a:outerShdw blurRad="38100" dist="38100" dir="2700000" algn="tl">
                    <a:srgbClr val="000000">
                      <a:alpha val="43137"/>
                    </a:srgbClr>
                  </a:outerShdw>
                </a:effectLst>
              </a:rPr>
              <a:t>:</a:t>
            </a:r>
          </a:p>
          <a:p>
            <a:endParaRPr lang="en-US" b="1" dirty="0" smtClean="0">
              <a:effectLst>
                <a:outerShdw blurRad="38100" dist="38100" dir="2700000" algn="tl">
                  <a:srgbClr val="000000">
                    <a:alpha val="43137"/>
                  </a:srgbClr>
                </a:outerShdw>
              </a:effectLst>
            </a:endParaRPr>
          </a:p>
          <a:p>
            <a:pPr marL="342900" indent="-342900">
              <a:buAutoNum type="alphaUcPeriod"/>
            </a:pPr>
            <a:r>
              <a:rPr lang="el-GR" b="1" dirty="0" smtClean="0">
                <a:effectLst>
                  <a:outerShdw blurRad="38100" dist="38100" dir="2700000" algn="tl">
                    <a:srgbClr val="000000">
                      <a:alpha val="43137"/>
                    </a:srgbClr>
                  </a:outerShdw>
                </a:effectLst>
              </a:rPr>
              <a:t>Φιλελεύθερα</a:t>
            </a:r>
            <a:r>
              <a:rPr lang="en-US" b="1" dirty="0" smtClean="0">
                <a:effectLst>
                  <a:outerShdw blurRad="38100" dist="38100" dir="2700000" algn="tl">
                    <a:srgbClr val="000000">
                      <a:alpha val="43137"/>
                    </a:srgbClr>
                  </a:outerShdw>
                </a:effectLst>
              </a:rPr>
              <a:t>:</a:t>
            </a:r>
            <a:r>
              <a:rPr lang="el-GR" b="1" dirty="0" smtClean="0">
                <a:effectLst>
                  <a:outerShdw blurRad="38100" dist="38100" dir="2700000" algn="tl">
                    <a:srgbClr val="000000">
                      <a:alpha val="43137"/>
                    </a:srgbClr>
                  </a:outerShdw>
                </a:effectLst>
              </a:rPr>
              <a:t> Η παροχή των υπηρεσιών υγείας βασίζεται στο σύστημα τιμών το οποίο διαμορφώνει η αγορά των υπηρεσιών υγείας </a:t>
            </a:r>
            <a:r>
              <a:rPr lang="el-GR" b="1" dirty="0" smtClean="0">
                <a:solidFill>
                  <a:schemeClr val="tx2">
                    <a:lumMod val="60000"/>
                    <a:lumOff val="40000"/>
                  </a:schemeClr>
                </a:solidFill>
                <a:effectLst>
                  <a:outerShdw blurRad="38100" dist="38100" dir="2700000" algn="tl">
                    <a:srgbClr val="000000">
                      <a:alpha val="43137"/>
                    </a:srgbClr>
                  </a:outerShdw>
                </a:effectLst>
              </a:rPr>
              <a:t>(νόμος προσφοράς και ζήτησης) </a:t>
            </a:r>
            <a:r>
              <a:rPr lang="el-GR" b="1" dirty="0" smtClean="0">
                <a:effectLst>
                  <a:outerShdw blurRad="38100" dist="38100" dir="2700000" algn="tl">
                    <a:srgbClr val="000000">
                      <a:alpha val="43137"/>
                    </a:srgbClr>
                  </a:outerShdw>
                </a:effectLst>
              </a:rPr>
              <a:t>αυτά τα συστήματα υγείας τα συναντάμε στις Η.Π.Α.</a:t>
            </a:r>
          </a:p>
          <a:p>
            <a:pPr marL="342900" indent="-342900">
              <a:buAutoNum type="alphaUcPeriod"/>
            </a:pPr>
            <a:endParaRPr lang="el-GR" b="1" dirty="0" smtClean="0">
              <a:effectLst>
                <a:outerShdw blurRad="38100" dist="38100" dir="2700000" algn="tl">
                  <a:srgbClr val="000000">
                    <a:alpha val="43137"/>
                  </a:srgbClr>
                </a:outerShdw>
              </a:effectLst>
            </a:endParaRPr>
          </a:p>
          <a:p>
            <a:pPr marL="342900" indent="-342900">
              <a:buAutoNum type="alphaUcPeriod"/>
            </a:pPr>
            <a:endParaRPr lang="el-GR" b="1" dirty="0" smtClean="0">
              <a:effectLst>
                <a:outerShdw blurRad="38100" dist="38100" dir="2700000" algn="tl">
                  <a:srgbClr val="000000">
                    <a:alpha val="43137"/>
                  </a:srgbClr>
                </a:outerShdw>
              </a:effectLst>
            </a:endParaRPr>
          </a:p>
          <a:p>
            <a:r>
              <a:rPr lang="en-US" b="1" dirty="0" smtClean="0">
                <a:effectLst>
                  <a:outerShdw blurRad="38100" dist="38100" dir="2700000" algn="tl">
                    <a:srgbClr val="000000">
                      <a:alpha val="43137"/>
                    </a:srgbClr>
                  </a:outerShdw>
                </a:effectLst>
              </a:rPr>
              <a:t>B. </a:t>
            </a:r>
            <a:r>
              <a:rPr lang="el-GR" b="1" dirty="0" smtClean="0">
                <a:effectLst>
                  <a:outerShdw blurRad="38100" dist="38100" dir="2700000" algn="tl">
                    <a:srgbClr val="000000">
                      <a:alpha val="43137"/>
                    </a:srgbClr>
                  </a:outerShdw>
                </a:effectLst>
              </a:rPr>
              <a:t>Εθνικό </a:t>
            </a:r>
            <a:r>
              <a:rPr lang="el-GR" b="1" dirty="0">
                <a:effectLst>
                  <a:outerShdw blurRad="38100" dist="38100" dir="2700000" algn="tl">
                    <a:srgbClr val="000000">
                      <a:alpha val="43137"/>
                    </a:srgbClr>
                  </a:outerShdw>
                </a:effectLst>
              </a:rPr>
              <a:t>Σύστημα Υγείας</a:t>
            </a:r>
            <a:r>
              <a:rPr lang="en-US" b="1" dirty="0">
                <a:effectLst>
                  <a:outerShdw blurRad="38100" dist="38100" dir="2700000" algn="tl">
                    <a:srgbClr val="000000">
                      <a:alpha val="43137"/>
                    </a:srgbClr>
                  </a:outerShdw>
                </a:effectLst>
              </a:rPr>
              <a:t>:</a:t>
            </a:r>
            <a:r>
              <a:rPr lang="el-GR" b="1" dirty="0">
                <a:effectLst>
                  <a:outerShdw blurRad="38100" dist="38100" dir="2700000" algn="tl">
                    <a:srgbClr val="000000">
                      <a:alpha val="43137"/>
                    </a:srgbClr>
                  </a:outerShdw>
                </a:effectLst>
              </a:rPr>
              <a:t> το </a:t>
            </a:r>
            <a:r>
              <a:rPr lang="el-GR" b="1" dirty="0">
                <a:solidFill>
                  <a:schemeClr val="tx2">
                    <a:lumMod val="60000"/>
                    <a:lumOff val="40000"/>
                  </a:schemeClr>
                </a:solidFill>
                <a:effectLst>
                  <a:outerShdw blurRad="38100" dist="38100" dir="2700000" algn="tl">
                    <a:srgbClr val="000000">
                      <a:alpha val="43137"/>
                    </a:srgbClr>
                  </a:outerShdw>
                </a:effectLst>
              </a:rPr>
              <a:t>κράτος έχει τον άμεσο </a:t>
            </a:r>
            <a:r>
              <a:rPr lang="el-GR" b="1" dirty="0" smtClean="0">
                <a:solidFill>
                  <a:schemeClr val="tx2">
                    <a:lumMod val="60000"/>
                    <a:lumOff val="40000"/>
                  </a:schemeClr>
                </a:solidFill>
                <a:effectLst>
                  <a:outerShdw blurRad="38100" dist="38100" dir="2700000" algn="tl">
                    <a:srgbClr val="000000">
                      <a:alpha val="43137"/>
                    </a:srgbClr>
                  </a:outerShdw>
                </a:effectLst>
              </a:rPr>
              <a:t>έλεγχο</a:t>
            </a:r>
            <a:r>
              <a:rPr lang="el-GR" b="1" dirty="0" smtClean="0">
                <a:effectLst>
                  <a:outerShdw blurRad="38100" dist="38100" dir="2700000" algn="tl">
                    <a:srgbClr val="000000">
                      <a:alpha val="43137"/>
                    </a:srgbClr>
                  </a:outerShdw>
                </a:effectLst>
              </a:rPr>
              <a:t> </a:t>
            </a:r>
            <a:r>
              <a:rPr lang="el-GR" b="1" dirty="0">
                <a:effectLst>
                  <a:outerShdw blurRad="38100" dist="38100" dir="2700000" algn="tl">
                    <a:srgbClr val="000000">
                      <a:alpha val="43137"/>
                    </a:srgbClr>
                  </a:outerShdw>
                </a:effectLst>
              </a:rPr>
              <a:t>της παραγωγής και διανομής των </a:t>
            </a:r>
            <a:r>
              <a:rPr lang="el-GR" b="1" dirty="0">
                <a:solidFill>
                  <a:schemeClr val="tx2">
                    <a:lumMod val="60000"/>
                    <a:lumOff val="40000"/>
                  </a:schemeClr>
                </a:solidFill>
                <a:effectLst>
                  <a:outerShdw blurRad="38100" dist="38100" dir="2700000" algn="tl">
                    <a:srgbClr val="000000">
                      <a:alpha val="43137"/>
                    </a:srgbClr>
                  </a:outerShdw>
                </a:effectLst>
              </a:rPr>
              <a:t>υπηρεσιών υγείας </a:t>
            </a:r>
            <a:r>
              <a:rPr lang="el-GR" b="1" dirty="0">
                <a:effectLst>
                  <a:outerShdw blurRad="38100" dist="38100" dir="2700000" algn="tl">
                    <a:srgbClr val="000000">
                      <a:alpha val="43137"/>
                    </a:srgbClr>
                  </a:outerShdw>
                </a:effectLst>
              </a:rPr>
              <a:t>και </a:t>
            </a:r>
            <a:r>
              <a:rPr lang="el-GR" b="1" dirty="0" smtClean="0">
                <a:effectLst>
                  <a:outerShdw blurRad="38100" dist="38100" dir="2700000" algn="tl">
                    <a:srgbClr val="000000">
                      <a:alpha val="43137"/>
                    </a:srgbClr>
                  </a:outerShdw>
                </a:effectLst>
              </a:rPr>
              <a:t>υπάρχει </a:t>
            </a:r>
            <a:r>
              <a:rPr lang="el-GR" b="1" dirty="0">
                <a:solidFill>
                  <a:schemeClr val="tx2">
                    <a:lumMod val="60000"/>
                    <a:lumOff val="40000"/>
                  </a:schemeClr>
                </a:solidFill>
                <a:effectLst>
                  <a:outerShdw blurRad="38100" dist="38100" dir="2700000" algn="tl">
                    <a:srgbClr val="000000">
                      <a:alpha val="43137"/>
                    </a:srgbClr>
                  </a:outerShdw>
                </a:effectLst>
              </a:rPr>
              <a:t>ελεύθερη πρόσβαση </a:t>
            </a:r>
            <a:r>
              <a:rPr lang="el-GR" b="1" dirty="0">
                <a:effectLst>
                  <a:outerShdw blurRad="38100" dist="38100" dir="2700000" algn="tl">
                    <a:srgbClr val="000000">
                      <a:alpha val="43137"/>
                    </a:srgbClr>
                  </a:outerShdw>
                </a:effectLst>
              </a:rPr>
              <a:t>και χρήση των υπηρεσιών χωρίς επιβάρυνση των ασθενών. </a:t>
            </a:r>
          </a:p>
          <a:p>
            <a:pPr marL="342900" indent="-342900">
              <a:buAutoNum type="alphaUcPeriod"/>
            </a:pPr>
            <a:endParaRPr lang="el-GR" b="1" dirty="0">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Συστήματα υγείας</a:t>
            </a:r>
            <a:r>
              <a:rPr lang="en-US" dirty="0" smtClean="0"/>
              <a:t>:</a:t>
            </a:r>
            <a:endParaRPr lang="el-GR" dirty="0"/>
          </a:p>
        </p:txBody>
      </p:sp>
      <p:sp>
        <p:nvSpPr>
          <p:cNvPr id="3" name="2 - Ορθογώνιο"/>
          <p:cNvSpPr/>
          <p:nvPr/>
        </p:nvSpPr>
        <p:spPr>
          <a:xfrm>
            <a:off x="624417" y="2078075"/>
            <a:ext cx="10248405" cy="1477328"/>
          </a:xfrm>
          <a:prstGeom prst="rect">
            <a:avLst/>
          </a:prstGeom>
        </p:spPr>
        <p:txBody>
          <a:bodyPr wrap="square">
            <a:spAutoFit/>
          </a:bodyPr>
          <a:lstStyle/>
          <a:p>
            <a:r>
              <a:rPr lang="el-GR" b="1" dirty="0" smtClean="0">
                <a:effectLst>
                  <a:outerShdw blurRad="38100" dist="38100" dir="2700000" algn="tl">
                    <a:srgbClr val="000000">
                      <a:alpha val="43137"/>
                    </a:srgbClr>
                  </a:outerShdw>
                </a:effectLst>
              </a:rPr>
              <a:t>Γ. </a:t>
            </a:r>
            <a:r>
              <a:rPr lang="el-GR" b="1" dirty="0">
                <a:effectLst>
                  <a:outerShdw blurRad="38100" dist="38100" dir="2700000" algn="tl">
                    <a:srgbClr val="000000">
                      <a:alpha val="43137"/>
                    </a:srgbClr>
                  </a:outerShdw>
                </a:effectLst>
              </a:rPr>
              <a:t>Το μικτό σύστημα υγείας</a:t>
            </a:r>
            <a:r>
              <a:rPr lang="en-US" b="1" dirty="0">
                <a:effectLst>
                  <a:outerShdw blurRad="38100" dist="38100" dir="2700000" algn="tl">
                    <a:srgbClr val="000000">
                      <a:alpha val="43137"/>
                    </a:srgbClr>
                  </a:outerShdw>
                </a:effectLst>
              </a:rPr>
              <a:t>: </a:t>
            </a:r>
            <a:r>
              <a:rPr lang="el-GR" b="1" dirty="0">
                <a:effectLst>
                  <a:outerShdw blurRad="38100" dist="38100" dir="2700000" algn="tl">
                    <a:srgbClr val="000000">
                      <a:alpha val="43137"/>
                    </a:srgbClr>
                  </a:outerShdw>
                </a:effectLst>
              </a:rPr>
              <a:t>Το μικτό σύστημα είναι ένας συνδυασμός μεταξύ του ιδιωτικού και δημοσίου συστήματος . </a:t>
            </a:r>
            <a:r>
              <a:rPr lang="el-GR" b="1" dirty="0">
                <a:solidFill>
                  <a:schemeClr val="tx2">
                    <a:lumMod val="60000"/>
                    <a:lumOff val="40000"/>
                  </a:schemeClr>
                </a:solidFill>
                <a:effectLst>
                  <a:outerShdw blurRad="38100" dist="38100" dir="2700000" algn="tl">
                    <a:srgbClr val="000000">
                      <a:alpha val="43137"/>
                    </a:srgbClr>
                  </a:outerShdw>
                </a:effectLst>
              </a:rPr>
              <a:t>Η παρέμβαση του κράτους είναι καθοριστική, </a:t>
            </a:r>
            <a:r>
              <a:rPr lang="el-GR" b="1" dirty="0">
                <a:effectLst>
                  <a:outerShdw blurRad="38100" dist="38100" dir="2700000" algn="tl">
                    <a:srgbClr val="000000">
                      <a:alpha val="43137"/>
                    </a:srgbClr>
                  </a:outerShdw>
                </a:effectLst>
              </a:rPr>
              <a:t>διότι εκτός από τον ρόλο του κεντρικού σχεδιαστή, συμπληρώνει χρηματοδοτικά τα κενά της κοινωνικής ασφάλισης </a:t>
            </a:r>
            <a:r>
              <a:rPr lang="el-GR" b="1" dirty="0">
                <a:solidFill>
                  <a:schemeClr val="tx2">
                    <a:lumMod val="60000"/>
                    <a:lumOff val="40000"/>
                  </a:schemeClr>
                </a:solidFill>
                <a:effectLst>
                  <a:outerShdw blurRad="38100" dist="38100" dir="2700000" algn="tl">
                    <a:srgbClr val="000000">
                      <a:alpha val="43137"/>
                    </a:srgbClr>
                  </a:outerShdw>
                </a:effectLst>
              </a:rPr>
              <a:t>διασφαλίζοντας στους πολίτες του ένα ελάχιστο </a:t>
            </a:r>
            <a:r>
              <a:rPr lang="el-GR" b="1" dirty="0">
                <a:effectLst>
                  <a:outerShdw blurRad="38100" dist="38100" dir="2700000" algn="tl">
                    <a:srgbClr val="000000">
                      <a:alpha val="43137"/>
                    </a:srgbClr>
                  </a:outerShdw>
                </a:effectLst>
              </a:rPr>
              <a:t>αριθμό υπηρεσιών υγείας. </a:t>
            </a:r>
          </a:p>
          <a:p>
            <a:endParaRPr lang="en-US" b="1" dirty="0" smtClean="0">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Πορεία των Συστημάτων Υγείας</a:t>
            </a:r>
            <a:r>
              <a:rPr lang="en-US" dirty="0" smtClean="0"/>
              <a:t>:</a:t>
            </a:r>
            <a:endParaRPr lang="el-GR" dirty="0"/>
          </a:p>
        </p:txBody>
      </p:sp>
      <p:sp>
        <p:nvSpPr>
          <p:cNvPr id="3" name="Ορθογώνιο 2"/>
          <p:cNvSpPr/>
          <p:nvPr/>
        </p:nvSpPr>
        <p:spPr>
          <a:xfrm>
            <a:off x="430828" y="1508719"/>
            <a:ext cx="10445578" cy="4801314"/>
          </a:xfrm>
          <a:prstGeom prst="rect">
            <a:avLst/>
          </a:prstGeom>
        </p:spPr>
        <p:txBody>
          <a:bodyPr wrap="square">
            <a:spAutoFit/>
          </a:bodyPr>
          <a:lstStyle/>
          <a:p>
            <a:r>
              <a:rPr lang="el-GR" b="1" dirty="0" smtClean="0"/>
              <a:t>Η ιστορική εξέλιξη των συστημάτων υγείας αλλά και της διαδικασίας παροχής υπηρεσιών επηρεάζεται από τις </a:t>
            </a:r>
            <a:r>
              <a:rPr lang="el-GR" b="1" dirty="0" smtClean="0">
                <a:solidFill>
                  <a:srgbClr val="7030A0"/>
                </a:solidFill>
              </a:rPr>
              <a:t>κυρίαρχες κοινωνικές, πολιτιστικές, πολιτικές και οικονομικές συνθήκες.</a:t>
            </a:r>
          </a:p>
          <a:p>
            <a:endParaRPr lang="el-GR" dirty="0" smtClean="0"/>
          </a:p>
          <a:p>
            <a:r>
              <a:rPr lang="el-GR" b="1" dirty="0" smtClean="0"/>
              <a:t>Κατά τον </a:t>
            </a:r>
            <a:r>
              <a:rPr lang="el-GR" b="1" dirty="0" smtClean="0">
                <a:solidFill>
                  <a:srgbClr val="7030A0"/>
                </a:solidFill>
              </a:rPr>
              <a:t>13ο αιώνα τα Νοσοκομεία στην Ευρώπη </a:t>
            </a:r>
            <a:r>
              <a:rPr lang="el-GR" b="1" dirty="0" smtClean="0"/>
              <a:t>λειτουργούσαν ως παραρτήματα των μοναστηριών για παροχή βοήθειας κυρίως σε φτωχούς, ξένους, στρατιώτες και ναυτικούς.</a:t>
            </a:r>
          </a:p>
          <a:p>
            <a:endParaRPr lang="el-GR" b="1" dirty="0"/>
          </a:p>
          <a:p>
            <a:r>
              <a:rPr lang="el-GR" b="1" dirty="0" smtClean="0"/>
              <a:t>Η βιομηχανική επανάσταση (1760-1860</a:t>
            </a:r>
            <a:r>
              <a:rPr lang="en-US" b="1" dirty="0" smtClean="0"/>
              <a:t>)</a:t>
            </a:r>
            <a:r>
              <a:rPr lang="el-GR" b="1" dirty="0" smtClean="0"/>
              <a:t> έφερε </a:t>
            </a:r>
            <a:r>
              <a:rPr lang="el-GR" b="1" dirty="0" smtClean="0">
                <a:solidFill>
                  <a:srgbClr val="7030A0"/>
                </a:solidFill>
              </a:rPr>
              <a:t>ριζικές αλλαγές στην οικονομική και κοινωνική οργάνωση </a:t>
            </a:r>
            <a:r>
              <a:rPr lang="el-GR" b="1" dirty="0" smtClean="0"/>
              <a:t>δημιουργώντας νέες μορφές κοινωνικών σχέσεων και θεσμών.</a:t>
            </a:r>
          </a:p>
          <a:p>
            <a:endParaRPr lang="el-GR" b="1" dirty="0"/>
          </a:p>
          <a:p>
            <a:r>
              <a:rPr lang="el-GR" b="1" dirty="0" smtClean="0"/>
              <a:t>Μεγάλες αγροτικές μάζες εγκαταλείπουν την αγροτική παραγωγή και συνωστίζονται στις μεγάλες πόλεις.</a:t>
            </a:r>
          </a:p>
          <a:p>
            <a:endParaRPr lang="el-GR" b="1" dirty="0"/>
          </a:p>
          <a:p>
            <a:r>
              <a:rPr lang="el-GR" b="1" dirty="0" smtClean="0"/>
              <a:t>Η άγρια οικονομική εκμετάλλευση </a:t>
            </a:r>
            <a:r>
              <a:rPr lang="el-GR" b="1" dirty="0" smtClean="0">
                <a:solidFill>
                  <a:srgbClr val="7030A0"/>
                </a:solidFill>
              </a:rPr>
              <a:t>«άθλιες συνθήκες εργασίας, διαβίωσης και διατροφής, αύξηση του αριθμού των εργατικών ατυχημάτων» </a:t>
            </a:r>
            <a:r>
              <a:rPr lang="el-GR" b="1" dirty="0" smtClean="0"/>
              <a:t>βάρυναν σημαντικά τους δείκτες νοσηρότητας και θνησιμότητας με παράλληλη πτώση της γεννητικότητας.</a:t>
            </a:r>
            <a:br>
              <a:rPr lang="el-GR" b="1" dirty="0" smtClean="0"/>
            </a:br>
            <a:r>
              <a:rPr lang="el-GR" b="1" dirty="0" smtClean="0"/>
              <a:t/>
            </a:r>
            <a:br>
              <a:rPr lang="el-GR" b="1" dirty="0" smtClean="0"/>
            </a:br>
            <a:endParaRPr lang="el-GR" b="1" dirty="0"/>
          </a:p>
        </p:txBody>
      </p:sp>
    </p:spTree>
    <p:extLst>
      <p:ext uri="{BB962C8B-B14F-4D97-AF65-F5344CB8AC3E}">
        <p14:creationId xmlns:p14="http://schemas.microsoft.com/office/powerpoint/2010/main" val="320398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Πορεία των Συστημάτων Υγείας</a:t>
            </a:r>
            <a:r>
              <a:rPr lang="en-US" dirty="0" smtClean="0"/>
              <a:t>:</a:t>
            </a:r>
            <a:endParaRPr lang="el-GR" dirty="0"/>
          </a:p>
        </p:txBody>
      </p:sp>
      <p:sp>
        <p:nvSpPr>
          <p:cNvPr id="3" name="Ορθογώνιο 2"/>
          <p:cNvSpPr/>
          <p:nvPr/>
        </p:nvSpPr>
        <p:spPr>
          <a:xfrm>
            <a:off x="510747" y="1469593"/>
            <a:ext cx="10791567" cy="5078313"/>
          </a:xfrm>
          <a:prstGeom prst="rect">
            <a:avLst/>
          </a:prstGeom>
        </p:spPr>
        <p:txBody>
          <a:bodyPr wrap="square">
            <a:spAutoFit/>
          </a:bodyPr>
          <a:lstStyle/>
          <a:p>
            <a:r>
              <a:rPr lang="el-GR" b="1" dirty="0" smtClean="0"/>
              <a:t>Αποτέλεσμα όλων αυτών ήταν να προκληθούν αντιδράσεις εκ μέρους των εργαζομένων οι οποίες οδηγούσαν σε κοινωνικές αναταραχές.</a:t>
            </a:r>
          </a:p>
          <a:p>
            <a:endParaRPr lang="el-GR" b="1" dirty="0" smtClean="0"/>
          </a:p>
          <a:p>
            <a:endParaRPr lang="el-GR" b="1" dirty="0"/>
          </a:p>
          <a:p>
            <a:r>
              <a:rPr lang="el-GR" b="1" dirty="0" smtClean="0"/>
              <a:t>1. Οι ιδέες </a:t>
            </a:r>
            <a:r>
              <a:rPr lang="el-GR" b="1" dirty="0" smtClean="0">
                <a:solidFill>
                  <a:srgbClr val="7030A0"/>
                </a:solidFill>
              </a:rPr>
              <a:t>περί ισότητας και κοινωνικής δικαιοσύνης </a:t>
            </a:r>
            <a:r>
              <a:rPr lang="el-GR" b="1" dirty="0" smtClean="0"/>
              <a:t>που κληροδότησε η Γαλλική Επανάσταση 1789, η κοινωνική ασφάλιση που εφάρμοσε για ο </a:t>
            </a:r>
            <a:r>
              <a:rPr lang="el-GR" b="1" dirty="0" smtClean="0">
                <a:solidFill>
                  <a:srgbClr val="7030A0"/>
                </a:solidFill>
              </a:rPr>
              <a:t>Οττ φον Μπισμαρκ 1815 – 1898 στην Γερμανία.</a:t>
            </a:r>
          </a:p>
          <a:p>
            <a:endParaRPr lang="el-GR" b="1" dirty="0" smtClean="0">
              <a:solidFill>
                <a:srgbClr val="7030A0"/>
              </a:solidFill>
            </a:endParaRPr>
          </a:p>
          <a:p>
            <a:endParaRPr lang="el-GR" b="1" dirty="0"/>
          </a:p>
          <a:p>
            <a:r>
              <a:rPr lang="el-GR" b="1" dirty="0" smtClean="0"/>
              <a:t>2. Αλλά και οι ιδέες του </a:t>
            </a:r>
            <a:r>
              <a:rPr lang="en-US" b="1" dirty="0" smtClean="0">
                <a:solidFill>
                  <a:srgbClr val="7030A0"/>
                </a:solidFill>
              </a:rPr>
              <a:t>William Beveridge</a:t>
            </a:r>
            <a:r>
              <a:rPr lang="el-GR" b="1" dirty="0" smtClean="0">
                <a:solidFill>
                  <a:srgbClr val="7030A0"/>
                </a:solidFill>
              </a:rPr>
              <a:t> «Μεγάλη Βρετανία 1879 – 1963 </a:t>
            </a:r>
            <a:r>
              <a:rPr lang="el-GR" b="1" dirty="0" smtClean="0"/>
              <a:t>ενίσχυση του υγειονομικού μοντέλου από το φορολογικό σύστημα»</a:t>
            </a:r>
            <a:r>
              <a:rPr lang="el-GR" b="1" dirty="0"/>
              <a:t> </a:t>
            </a:r>
            <a:r>
              <a:rPr lang="el-GR" b="1" dirty="0" smtClean="0"/>
              <a:t>για να ξεπεράσουμε την οικονομική κρίση πρέπει να τονωθεί η συνολική ζήτηση αυτό θα έχει σαν αποτέλεσμα να δημιουργηθούν συνθήκες αυξημένης απασχόλησης.</a:t>
            </a:r>
          </a:p>
          <a:p>
            <a:endParaRPr lang="el-GR" b="1" dirty="0" smtClean="0"/>
          </a:p>
          <a:p>
            <a:endParaRPr lang="el-GR" b="1" dirty="0"/>
          </a:p>
          <a:p>
            <a:r>
              <a:rPr lang="el-GR" b="1" dirty="0" smtClean="0"/>
              <a:t>Συμπληρώνουν </a:t>
            </a:r>
            <a:r>
              <a:rPr lang="el-GR" b="1" dirty="0" smtClean="0">
                <a:solidFill>
                  <a:srgbClr val="7030A0"/>
                </a:solidFill>
              </a:rPr>
              <a:t>το κοινωνικό και οικονομικό πλαίσιο </a:t>
            </a:r>
            <a:r>
              <a:rPr lang="el-GR" b="1" dirty="0" smtClean="0"/>
              <a:t>μέσα στο οποίο αρχίζει να στηρίζεται η ιδέα </a:t>
            </a:r>
            <a:r>
              <a:rPr lang="el-GR" b="1" dirty="0" smtClean="0">
                <a:solidFill>
                  <a:srgbClr val="7030A0"/>
                </a:solidFill>
              </a:rPr>
              <a:t>ανάπτυξης του κράτους πρόνοιας.</a:t>
            </a:r>
          </a:p>
          <a:p>
            <a:endParaRPr lang="el-GR" dirty="0" smtClean="0"/>
          </a:p>
          <a:p>
            <a:endParaRPr lang="el-GR" dirty="0"/>
          </a:p>
        </p:txBody>
      </p:sp>
    </p:spTree>
    <p:extLst>
      <p:ext uri="{BB962C8B-B14F-4D97-AF65-F5344CB8AC3E}">
        <p14:creationId xmlns:p14="http://schemas.microsoft.com/office/powerpoint/2010/main" val="88586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Τι είναι κράτος Πρόνοιας</a:t>
            </a:r>
            <a:endParaRPr lang="el-GR" dirty="0"/>
          </a:p>
        </p:txBody>
      </p:sp>
      <p:sp>
        <p:nvSpPr>
          <p:cNvPr id="3" name="Ορθογώνιο 2"/>
          <p:cNvSpPr/>
          <p:nvPr/>
        </p:nvSpPr>
        <p:spPr>
          <a:xfrm>
            <a:off x="510747" y="1469593"/>
            <a:ext cx="10791567" cy="646331"/>
          </a:xfrm>
          <a:prstGeom prst="rect">
            <a:avLst/>
          </a:prstGeom>
        </p:spPr>
        <p:txBody>
          <a:bodyPr wrap="square">
            <a:spAutoFit/>
          </a:bodyPr>
          <a:lstStyle/>
          <a:p>
            <a:endParaRPr lang="el-GR" dirty="0" smtClean="0"/>
          </a:p>
          <a:p>
            <a:endParaRPr lang="el-GR" dirty="0"/>
          </a:p>
        </p:txBody>
      </p:sp>
      <p:sp>
        <p:nvSpPr>
          <p:cNvPr id="4" name="Ορθογώνιο 3"/>
          <p:cNvSpPr/>
          <p:nvPr/>
        </p:nvSpPr>
        <p:spPr>
          <a:xfrm>
            <a:off x="624417" y="2136339"/>
            <a:ext cx="10677897" cy="3416320"/>
          </a:xfrm>
          <a:prstGeom prst="rect">
            <a:avLst/>
          </a:prstGeom>
        </p:spPr>
        <p:txBody>
          <a:bodyPr wrap="square">
            <a:spAutoFit/>
          </a:bodyPr>
          <a:lstStyle/>
          <a:p>
            <a:r>
              <a:rPr lang="el-GR" b="1" dirty="0" smtClean="0"/>
              <a:t>Το κράτος πρόνοιας λειτουργεί ως κοινωνικό κράτος τι είναι</a:t>
            </a:r>
            <a:r>
              <a:rPr lang="en-US" b="1" dirty="0" smtClean="0"/>
              <a:t>; </a:t>
            </a:r>
            <a:endParaRPr lang="el-GR" b="1" dirty="0" smtClean="0"/>
          </a:p>
          <a:p>
            <a:endParaRPr lang="el-GR" b="1" dirty="0" smtClean="0"/>
          </a:p>
          <a:p>
            <a:r>
              <a:rPr lang="el-GR" b="1" dirty="0" smtClean="0"/>
              <a:t>Είναι όλα εκείνα τα μέτρα και οι πολιτικές</a:t>
            </a:r>
            <a:r>
              <a:rPr lang="el-GR" b="1" dirty="0"/>
              <a:t> </a:t>
            </a:r>
            <a:r>
              <a:rPr lang="el-GR" b="1" dirty="0" smtClean="0"/>
              <a:t>που </a:t>
            </a:r>
            <a:r>
              <a:rPr lang="el-GR" b="1" dirty="0" smtClean="0">
                <a:solidFill>
                  <a:srgbClr val="7030A0"/>
                </a:solidFill>
              </a:rPr>
              <a:t>οδηγούν στην ανθρώπινη ευημερία </a:t>
            </a:r>
            <a:r>
              <a:rPr lang="el-GR" b="1" dirty="0" smtClean="0"/>
              <a:t>- -  στηρίζοντας </a:t>
            </a:r>
            <a:r>
              <a:rPr lang="el-GR" b="1" dirty="0" smtClean="0">
                <a:solidFill>
                  <a:srgbClr val="7030A0"/>
                </a:solidFill>
              </a:rPr>
              <a:t>την υγεία των πολιτών</a:t>
            </a:r>
            <a:r>
              <a:rPr lang="el-GR" b="1" dirty="0" smtClean="0"/>
              <a:t> παράλληλα</a:t>
            </a:r>
            <a:r>
              <a:rPr lang="el-GR" b="1" dirty="0"/>
              <a:t> </a:t>
            </a:r>
            <a:r>
              <a:rPr lang="el-GR" b="1" dirty="0" smtClean="0"/>
              <a:t>στηρίζουμε και την οικονομική ανάπτυξη της χώρας.</a:t>
            </a:r>
          </a:p>
          <a:p>
            <a:endParaRPr lang="el-GR" b="1" dirty="0"/>
          </a:p>
          <a:p>
            <a:r>
              <a:rPr lang="el-GR" b="1" dirty="0" smtClean="0"/>
              <a:t>1.Πρόβλεψη </a:t>
            </a:r>
            <a:r>
              <a:rPr lang="el-GR" b="1" dirty="0" smtClean="0">
                <a:solidFill>
                  <a:srgbClr val="7030A0"/>
                </a:solidFill>
              </a:rPr>
              <a:t>για κοινωνικές υπηρεσίες – παροχές σε χρήμα </a:t>
            </a:r>
            <a:r>
              <a:rPr lang="el-GR" b="1" dirty="0" smtClean="0"/>
              <a:t>(συντάξεις, επιδόματα ασθενείας, ανεργίας) παροχές σε είδος (υγεία, εργασία, στέγη)</a:t>
            </a:r>
          </a:p>
          <a:p>
            <a:endParaRPr lang="el-GR" b="1" dirty="0"/>
          </a:p>
          <a:p>
            <a:r>
              <a:rPr lang="el-GR" b="1" dirty="0" smtClean="0"/>
              <a:t>2.Λήψη μέτρων τα οποία </a:t>
            </a:r>
            <a:r>
              <a:rPr lang="el-GR" b="1" dirty="0" smtClean="0">
                <a:solidFill>
                  <a:srgbClr val="7030A0"/>
                </a:solidFill>
              </a:rPr>
              <a:t>βελτιώνουν τις συνθήκες των ατόμων </a:t>
            </a:r>
            <a:r>
              <a:rPr lang="el-GR" b="1" dirty="0" smtClean="0"/>
              <a:t>και των ομάδων βελτίωση συνθηκών εργασίας και διαβίωσης ή υιοθέτηση μιας φορολογικής πολιτικής υπερ των οικονομικά αδυνάτων.</a:t>
            </a:r>
            <a:endParaRPr lang="el-GR" b="1" dirty="0"/>
          </a:p>
        </p:txBody>
      </p:sp>
    </p:spTree>
    <p:extLst>
      <p:ext uri="{BB962C8B-B14F-4D97-AF65-F5344CB8AC3E}">
        <p14:creationId xmlns:p14="http://schemas.microsoft.com/office/powerpoint/2010/main" val="381422909"/>
      </p:ext>
    </p:extLst>
  </p:cSld>
  <p:clrMapOvr>
    <a:masterClrMapping/>
  </p:clrMapOvr>
</p:sld>
</file>

<file path=ppt/theme/theme1.xml><?xml version="1.0" encoding="utf-8"?>
<a:theme xmlns:a="http://schemas.openxmlformats.org/drawingml/2006/main" name="Δίκτυο">
  <a:themeElements>
    <a:clrScheme name="Δίκτυο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Δίκτυο">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Δίκτυο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Δίκτυο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Δίκτυο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Δίκτυο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Δίκτυο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Δίκτυο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Δίκτυο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Δίκτυο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Δίκτυο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Δίκτυο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718</TotalTime>
  <Words>1256</Words>
  <Application>Microsoft Office PowerPoint</Application>
  <PresentationFormat>Ευρεία οθόνη</PresentationFormat>
  <Paragraphs>172</Paragraphs>
  <Slides>35</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35</vt:i4>
      </vt:variant>
    </vt:vector>
  </HeadingPairs>
  <TitlesOfParts>
    <vt:vector size="41" baseType="lpstr">
      <vt:lpstr>Arial</vt:lpstr>
      <vt:lpstr>Calibri Light</vt:lpstr>
      <vt:lpstr>Comic Sans MS</vt:lpstr>
      <vt:lpstr>Monotype Sorts</vt:lpstr>
      <vt:lpstr>Wingdings</vt:lpstr>
      <vt:lpstr>Δίκτυο</vt:lpstr>
      <vt:lpstr>ΣΥΣΤΗΜΑΤΑ ΥΓΕΙΑΣ </vt:lpstr>
      <vt:lpstr>Με βάση το ¨Παγκόσμιο Οργανισμό Υγείας¨ υγεία είναι η κατάσταση της πλήρους σωματικής, ψυχικής και κοινωνικής ευεξίας.   Πλήρη φυσική, ψυχολογική ή ακόμα και την πνευματική κατάσταση ενός ζώντος οργανισμού.   Όταν ο άνθρωπος είναι  υγιής, τότε μπορεί και ανταποκρίνεται πλήρως και επαρκώς στις εργασιακές, κοινωνικές και οικογενειακές του υποχρεώσεις.   Όταν ο άνθρωπος δεν είναι υγιής, τότε αφενός μεν δεν μπορεί να ανταποκριθεί πλήρως στις υποχρεώσεις του, αφετέρου δε είναι αναγκασμένος να δαπανήσει χρήματα για την αποκατάσταση της υγείας του.   Τι είναι όμως σύστημα υγείας; </vt:lpstr>
      <vt:lpstr>    Σύστημα Υγείας:     Είναι ο τρόπος με τον οποίο οργανώνονται και χρησιμοποιούνται οι διαθέσιμοι     πόροι στον τομέα της υγείας με σκοπό την πρόληψη, την κάλυψη των αναγκών και    την βελτίωση του επιπέδου υγείας του πληθυσμού.</vt:lpstr>
      <vt:lpstr>Συστήματα Υγείας</vt:lpstr>
      <vt:lpstr>Συστήματα Υγείας:</vt:lpstr>
      <vt:lpstr>Συστήματα υγείας:</vt:lpstr>
      <vt:lpstr>Η Πορεία των Συστημάτων Υγείας:</vt:lpstr>
      <vt:lpstr>Η Πορεία των Συστημάτων Υγείας:</vt:lpstr>
      <vt:lpstr>Τι είναι κράτος Πρόνοιας</vt:lpstr>
      <vt:lpstr>Η Πορεία των Συστημάτων Υγείας:</vt:lpstr>
      <vt:lpstr>Η Πορεία των Συστημάτων Υγείας:</vt:lpstr>
      <vt:lpstr>Συγκριτικός Πίνακας</vt:lpstr>
      <vt:lpstr>Η Πορεία των Συστημάτων Υγείας:</vt:lpstr>
      <vt:lpstr>Προσδιοριστικοί παράγοντες της Υγείας:</vt:lpstr>
      <vt:lpstr>Προσδιοριστικοί παράγοντες της Υγείας:</vt:lpstr>
      <vt:lpstr>Προσδιοριστικοί παράγοντες της Υγείας:</vt:lpstr>
      <vt:lpstr>Πώς επιδρά η κρίση στο σύστημα υγείας</vt:lpstr>
      <vt:lpstr>Πώς επιδρά η κρίση στο σύστημα υγείας</vt:lpstr>
      <vt:lpstr>Συνολική δομή δαπανών για κοινωνική προστασία για την ΕΕ-27 2008  Σχήμα 1  </vt:lpstr>
      <vt:lpstr>Δημογραφικά χαρακτηριστικά-φυσική μεταβολή</vt:lpstr>
      <vt:lpstr>Δημογραφικά χαρακτηριστικά-φυσική μεταβολή</vt:lpstr>
      <vt:lpstr>Δημογραφικά χαρακτηριστικά-φυσική μεταβολή</vt:lpstr>
      <vt:lpstr>Οι επιπτώσεις της κρίσης στην υγεία των πολιτών</vt:lpstr>
      <vt:lpstr>Οι επιπτώσεις της κρίσης στην υγεία των πολιτών</vt:lpstr>
      <vt:lpstr>Οι επιπτώσεις της κρίσης στην υγεία των πολιτών</vt:lpstr>
      <vt:lpstr>Οι επιπτώσεις της κρίσης στην υγεία των πολιτών</vt:lpstr>
      <vt:lpstr>Οι επιπτώσεις της κρίσης στην υγεία των πολιτών</vt:lpstr>
      <vt:lpstr>Κρίση και δαπάνες υγείας</vt:lpstr>
      <vt:lpstr>Κρίση και δαπάνες υγείας</vt:lpstr>
      <vt:lpstr>Κρίση και δαπάνες υγείας</vt:lpstr>
      <vt:lpstr>&lt;&lt;Τι είναι ο Ο.Ο.Σ.Α.&gt;&gt;</vt:lpstr>
      <vt:lpstr>Κρίση και δαπάνες υγείας</vt:lpstr>
      <vt:lpstr>Κρίση και δαπάνες υγείας</vt:lpstr>
      <vt:lpstr>Κρίση και δαπάνες υγείας</vt:lpstr>
      <vt:lpstr>Καλή,,,,                   συνέχεια……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 είναι υγεία;   Με βάση το ¨Παγκόσμιο Οργανισμό Υγείας¨ υγεία είναι η κατάσταση της πλήρους σωματικής, ψυχικής και κοινωνικής ευεξίας.   Η Υγεία είναι ο παράγοντας που μετράει την φυσική, ψυχολογική ή ακόμα και την πνευματική κατάσταση ενός ζώντος οργανισμού.   Όταν ο άνθρωπος είναι  υγιής, τότε μπορεί και ανταποκρίνεται πλήρως και επαρκώς στις εργασιακές, κοινωνικές και οικογενειακές του υποχρεώσεις.   Όταν ο άνθρωπος δεν είναι υγιής, τότε αφενός μεν δεν μπορεί να ανταποκριθεί πλήρως στις υποχρεώσεις του, αφετέρου δε είναι εξαναγκασμένος να δαπανήσει χρήματα για την αποκατάσταση της υγείας του.   Τι είναι σύστημα υγείας;</dc:title>
  <dc:creator>user</dc:creator>
  <cp:lastModifiedBy>user</cp:lastModifiedBy>
  <cp:revision>66</cp:revision>
  <dcterms:created xsi:type="dcterms:W3CDTF">2015-10-27T07:32:49Z</dcterms:created>
  <dcterms:modified xsi:type="dcterms:W3CDTF">2017-12-06T10:31:59Z</dcterms:modified>
</cp:coreProperties>
</file>