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9" r:id="rId4"/>
    <p:sldId id="264" r:id="rId5"/>
    <p:sldId id="266" r:id="rId6"/>
    <p:sldId id="260" r:id="rId7"/>
    <p:sldId id="258" r:id="rId8"/>
    <p:sldId id="263" r:id="rId9"/>
    <p:sldId id="267" r:id="rId10"/>
    <p:sldId id="270" r:id="rId11"/>
    <p:sldId id="271" r:id="rId12"/>
    <p:sldId id="268" r:id="rId13"/>
    <p:sldId id="272" r:id="rId14"/>
    <p:sldId id="273" r:id="rId15"/>
    <p:sldId id="274" r:id="rId1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73A4CD-4565-4706-8CD4-4338A873F78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3717033-DFF5-411C-9873-7BAC30C64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5288792-FCE2-424D-B3C1-177F08E9C89F}"/>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5" name="Θέση υποσέλιδου 4">
            <a:extLst>
              <a:ext uri="{FF2B5EF4-FFF2-40B4-BE49-F238E27FC236}">
                <a16:creationId xmlns:a16="http://schemas.microsoft.com/office/drawing/2014/main" id="{6709A27E-4385-48A7-ADE4-F26D82DF12C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2F984EB-69FD-4760-9869-9E6E7DB5EF87}"/>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1531278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190323-9D77-40F7-A73C-42DED3D32BA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6781E72-594B-4B6F-B51E-DC162B9AFF7A}"/>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9D8E7F67-BA47-4C93-8779-BBB6B4651205}"/>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5" name="Θέση υποσέλιδου 4">
            <a:extLst>
              <a:ext uri="{FF2B5EF4-FFF2-40B4-BE49-F238E27FC236}">
                <a16:creationId xmlns:a16="http://schemas.microsoft.com/office/drawing/2014/main" id="{A5CE0548-838C-4DEA-A48F-82462C3095A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DAA71D1-3EF7-4BEB-9493-2E30FD587431}"/>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3280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1350130-1035-422C-8DC3-607E9256CF1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B4EBC76-B901-480A-9B95-89B647419F7A}"/>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86DABB64-995A-46E3-B7E3-9250EF93FF8C}"/>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5" name="Θέση υποσέλιδου 4">
            <a:extLst>
              <a:ext uri="{FF2B5EF4-FFF2-40B4-BE49-F238E27FC236}">
                <a16:creationId xmlns:a16="http://schemas.microsoft.com/office/drawing/2014/main" id="{C1943968-4518-4894-9E60-9527D1839C5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73D1D15-7ED1-43A6-839E-2B2F805BDE09}"/>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138562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1D8131-323D-4B67-9DAD-653B5F83A43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8BE52A5-BFCA-4441-9CA3-98F8B88BD67D}"/>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BFEBC7CD-87EE-4A3E-A9B1-D4D0318F1047}"/>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5" name="Θέση υποσέλιδου 4">
            <a:extLst>
              <a:ext uri="{FF2B5EF4-FFF2-40B4-BE49-F238E27FC236}">
                <a16:creationId xmlns:a16="http://schemas.microsoft.com/office/drawing/2014/main" id="{4D1BA002-5C30-4F7A-8ADF-7350A03F241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E037D35-7850-4A4D-932D-3D78E7AF2FE4}"/>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24823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32F357-B6A9-4A39-AE87-31C1C82507A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A595EAA-54EB-42BF-94CC-27A63A0DF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ED161940-A3CF-4B35-B53C-5CB8FF46C160}"/>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5" name="Θέση υποσέλιδου 4">
            <a:extLst>
              <a:ext uri="{FF2B5EF4-FFF2-40B4-BE49-F238E27FC236}">
                <a16:creationId xmlns:a16="http://schemas.microsoft.com/office/drawing/2014/main" id="{395DBCC1-2E2A-411E-93EE-F76C0E4C21B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E86B05C-88E8-4DC0-95B7-27CC5865EB94}"/>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32265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D068EF-A4B2-4BA0-86DD-53A7933CBAE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418650E-DE44-4C35-823E-CD176442627B}"/>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2B76D999-6727-4621-9ACB-9EC25B1E7A5D}"/>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FDBB927B-6F3B-4566-8478-17716E11D148}"/>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6" name="Θέση υποσέλιδου 5">
            <a:extLst>
              <a:ext uri="{FF2B5EF4-FFF2-40B4-BE49-F238E27FC236}">
                <a16:creationId xmlns:a16="http://schemas.microsoft.com/office/drawing/2014/main" id="{3C83D095-DCF1-4DD3-A9CC-E36D8F03A05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0CAC72F-55CB-41AF-8B66-560788A86195}"/>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209989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6AE976-B6F6-4BDA-B130-C0A7C87F608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5829669-01EF-4900-B730-37A1F9F92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BA9B046E-BD3E-41CF-B63C-E4B87E5E1A63}"/>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45447F96-9C04-4CAE-B2E1-E1244D4BA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67FC4B04-FB62-44E6-8103-649640668E62}"/>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864EB0D0-3E75-42F9-8688-C85DE0A6D496}"/>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8" name="Θέση υποσέλιδου 7">
            <a:extLst>
              <a:ext uri="{FF2B5EF4-FFF2-40B4-BE49-F238E27FC236}">
                <a16:creationId xmlns:a16="http://schemas.microsoft.com/office/drawing/2014/main" id="{C963E65E-96B6-4767-ADB5-E8804CB6CDF9}"/>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6E2865A-221F-4BD5-B2CF-DE5C98ACA96E}"/>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169577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A8F374-F566-419F-886A-65CAC04EB7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959EF131-9409-40A1-A553-E79FB5C79CF8}"/>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4" name="Θέση υποσέλιδου 3">
            <a:extLst>
              <a:ext uri="{FF2B5EF4-FFF2-40B4-BE49-F238E27FC236}">
                <a16:creationId xmlns:a16="http://schemas.microsoft.com/office/drawing/2014/main" id="{DC455B0B-1FD8-4ACE-BB1D-258D22FA341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2642260-4B22-49EE-A6AA-A02A36898167}"/>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1666005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F133B35C-B70B-4495-A150-81580C1065DD}"/>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3" name="Θέση υποσέλιδου 2">
            <a:extLst>
              <a:ext uri="{FF2B5EF4-FFF2-40B4-BE49-F238E27FC236}">
                <a16:creationId xmlns:a16="http://schemas.microsoft.com/office/drawing/2014/main" id="{DDAB0F36-567D-4A7B-BECD-20BE7C21CA6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9698EDE-D109-4948-8000-00218D068D36}"/>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1851288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EEC1A6-5505-4DDF-B96E-7ECA090101E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0DA1465-23F0-46AF-B786-128B8DFE5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11D413A1-7A46-4049-B38B-E1C65D491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AAEEA3E1-63AE-4709-B292-DC9A2599A93E}"/>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6" name="Θέση υποσέλιδου 5">
            <a:extLst>
              <a:ext uri="{FF2B5EF4-FFF2-40B4-BE49-F238E27FC236}">
                <a16:creationId xmlns:a16="http://schemas.microsoft.com/office/drawing/2014/main" id="{7FE7ACBB-08E2-4044-93A6-759269CCAE6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B30FDF9-B237-4630-BFD4-5372D14FE04D}"/>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991521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858A0-AFB4-4EEF-BEF3-970A3106A66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23B9FB5-D205-4E29-A92C-A344C8296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6C32A5C-C4BF-456E-A4AD-426D89038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512C93A0-6D91-4BFE-AEAE-D780F1466168}"/>
              </a:ext>
            </a:extLst>
          </p:cNvPr>
          <p:cNvSpPr>
            <a:spLocks noGrp="1"/>
          </p:cNvSpPr>
          <p:nvPr>
            <p:ph type="dt" sz="half" idx="10"/>
          </p:nvPr>
        </p:nvSpPr>
        <p:spPr/>
        <p:txBody>
          <a:bodyPr/>
          <a:lstStyle/>
          <a:p>
            <a:fld id="{C196E696-7772-462A-8DA6-8B9C5ADAB418}" type="datetimeFigureOut">
              <a:rPr lang="el-GR" smtClean="0"/>
              <a:t>15/11/2020</a:t>
            </a:fld>
            <a:endParaRPr lang="el-GR"/>
          </a:p>
        </p:txBody>
      </p:sp>
      <p:sp>
        <p:nvSpPr>
          <p:cNvPr id="6" name="Θέση υποσέλιδου 5">
            <a:extLst>
              <a:ext uri="{FF2B5EF4-FFF2-40B4-BE49-F238E27FC236}">
                <a16:creationId xmlns:a16="http://schemas.microsoft.com/office/drawing/2014/main" id="{9501535A-552C-4198-B8A2-1D0E94FCEC5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7762287-00A1-49F9-8C29-F53393168277}"/>
              </a:ext>
            </a:extLst>
          </p:cNvPr>
          <p:cNvSpPr>
            <a:spLocks noGrp="1"/>
          </p:cNvSpPr>
          <p:nvPr>
            <p:ph type="sldNum" sz="quarter" idx="12"/>
          </p:nvPr>
        </p:nvSpPr>
        <p:spPr/>
        <p:txBody>
          <a:bodyPr/>
          <a:lstStyle/>
          <a:p>
            <a:fld id="{347E2D2C-B180-4222-B274-C68350DB460D}" type="slidenum">
              <a:rPr lang="el-GR" smtClean="0"/>
              <a:t>‹#›</a:t>
            </a:fld>
            <a:endParaRPr lang="el-GR"/>
          </a:p>
        </p:txBody>
      </p:sp>
    </p:spTree>
    <p:extLst>
      <p:ext uri="{BB962C8B-B14F-4D97-AF65-F5344CB8AC3E}">
        <p14:creationId xmlns:p14="http://schemas.microsoft.com/office/powerpoint/2010/main" val="1045895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8921">
              <a:srgbClr val="BACBE9"/>
            </a:gs>
            <a:gs pos="31524">
              <a:srgbClr val="D6E0F2"/>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9464C40-3F65-4384-A277-7F4EAA43C8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18802F7-1B5E-45FD-8FF8-FA4A199A1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11DFDCBC-7BF0-44AA-809D-32DE3604EA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6E696-7772-462A-8DA6-8B9C5ADAB418}" type="datetimeFigureOut">
              <a:rPr lang="el-GR" smtClean="0"/>
              <a:t>15/11/2020</a:t>
            </a:fld>
            <a:endParaRPr lang="el-GR"/>
          </a:p>
        </p:txBody>
      </p:sp>
      <p:sp>
        <p:nvSpPr>
          <p:cNvPr id="5" name="Θέση υποσέλιδου 4">
            <a:extLst>
              <a:ext uri="{FF2B5EF4-FFF2-40B4-BE49-F238E27FC236}">
                <a16:creationId xmlns:a16="http://schemas.microsoft.com/office/drawing/2014/main" id="{56442D39-724D-4BAA-A0D4-1647F6D54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A0F2A67-234F-4ED9-860B-5FDC16E2D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E2D2C-B180-4222-B274-C68350DB460D}" type="slidenum">
              <a:rPr lang="el-GR" smtClean="0"/>
              <a:t>‹#›</a:t>
            </a:fld>
            <a:endParaRPr lang="el-GR"/>
          </a:p>
        </p:txBody>
      </p:sp>
    </p:spTree>
    <p:extLst>
      <p:ext uri="{BB962C8B-B14F-4D97-AF65-F5344CB8AC3E}">
        <p14:creationId xmlns:p14="http://schemas.microsoft.com/office/powerpoint/2010/main" val="1559286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7.emf"/><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5.pn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C46FD9-65A3-4CE6-B9CD-411DE9B69C28}"/>
              </a:ext>
            </a:extLst>
          </p:cNvPr>
          <p:cNvSpPr txBox="1"/>
          <p:nvPr/>
        </p:nvSpPr>
        <p:spPr>
          <a:xfrm flipH="1">
            <a:off x="1839878" y="642999"/>
            <a:ext cx="8593393" cy="1200329"/>
          </a:xfrm>
          <a:prstGeom prst="rect">
            <a:avLst/>
          </a:prstGeom>
          <a:noFill/>
        </p:spPr>
        <p:txBody>
          <a:bodyPr wrap="square" rtlCol="0">
            <a:spAutoFit/>
          </a:bodyPr>
          <a:lstStyle/>
          <a:p>
            <a:pPr algn="ctr"/>
            <a:r>
              <a:rPr lang="el-GR" sz="3600" b="1" dirty="0">
                <a:solidFill>
                  <a:schemeClr val="accent5">
                    <a:lumMod val="50000"/>
                  </a:schemeClr>
                </a:solidFill>
              </a:rPr>
              <a:t>Απεικονιστικοί μέθοδοι ελέγχου ποιότητας της ακτινοθεραπευτικής διαδικασίας.</a:t>
            </a:r>
          </a:p>
        </p:txBody>
      </p:sp>
      <p:pic>
        <p:nvPicPr>
          <p:cNvPr id="1026" name="Picture 2" descr="Αποτελέσματα εικόνων για uniwa logo">
            <a:extLst>
              <a:ext uri="{FF2B5EF4-FFF2-40B4-BE49-F238E27FC236}">
                <a16:creationId xmlns:a16="http://schemas.microsoft.com/office/drawing/2014/main" id="{84C6F0BE-6D0A-44A3-9C87-9ABCE3AD17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17" t="8796" r="29964" b="12810"/>
          <a:stretch/>
        </p:blipFill>
        <p:spPr bwMode="auto">
          <a:xfrm>
            <a:off x="498763" y="4920642"/>
            <a:ext cx="1706343" cy="1749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ECC9C2-82D1-427F-A7B5-13E609EA8567}"/>
              </a:ext>
            </a:extLst>
          </p:cNvPr>
          <p:cNvSpPr txBox="1"/>
          <p:nvPr/>
        </p:nvSpPr>
        <p:spPr>
          <a:xfrm flipH="1">
            <a:off x="1858499" y="4408218"/>
            <a:ext cx="8593393" cy="2308324"/>
          </a:xfrm>
          <a:prstGeom prst="rect">
            <a:avLst/>
          </a:prstGeom>
          <a:noFill/>
        </p:spPr>
        <p:txBody>
          <a:bodyPr wrap="square" rtlCol="0">
            <a:spAutoFit/>
          </a:bodyPr>
          <a:lstStyle/>
          <a:p>
            <a:pPr algn="ctr"/>
            <a:r>
              <a:rPr lang="el-GR" sz="2400" b="1" dirty="0">
                <a:solidFill>
                  <a:schemeClr val="accent1">
                    <a:lumMod val="75000"/>
                  </a:schemeClr>
                </a:solidFill>
              </a:rPr>
              <a:t>Περικλής Παπαβασιλείου, </a:t>
            </a:r>
            <a:r>
              <a:rPr lang="en-US" sz="2400" b="1" dirty="0">
                <a:solidFill>
                  <a:schemeClr val="accent1">
                    <a:lumMod val="75000"/>
                  </a:schemeClr>
                </a:solidFill>
              </a:rPr>
              <a:t>PhD</a:t>
            </a:r>
          </a:p>
          <a:p>
            <a:pPr algn="ctr"/>
            <a:r>
              <a:rPr lang="el-GR" sz="2400" b="1" dirty="0">
                <a:solidFill>
                  <a:schemeClr val="accent1">
                    <a:lumMod val="75000"/>
                  </a:schemeClr>
                </a:solidFill>
              </a:rPr>
              <a:t>Τεχνολόγος Ακτινολογίας-Ακτινοθεραπείας</a:t>
            </a:r>
          </a:p>
          <a:p>
            <a:pPr algn="ctr"/>
            <a:endParaRPr lang="el-GR" sz="2400" b="1" dirty="0">
              <a:solidFill>
                <a:schemeClr val="accent1">
                  <a:lumMod val="75000"/>
                </a:schemeClr>
              </a:solidFill>
            </a:endParaRPr>
          </a:p>
          <a:p>
            <a:pPr algn="ctr"/>
            <a:r>
              <a:rPr lang="el-GR" sz="2400" b="1" dirty="0">
                <a:solidFill>
                  <a:schemeClr val="accent5">
                    <a:lumMod val="75000"/>
                  </a:schemeClr>
                </a:solidFill>
              </a:rPr>
              <a:t>Τομέας Ακτινολογίας-Ακτινοθεραπείας</a:t>
            </a:r>
          </a:p>
          <a:p>
            <a:pPr algn="ctr"/>
            <a:r>
              <a:rPr lang="el-GR" sz="2400" b="1" dirty="0">
                <a:solidFill>
                  <a:schemeClr val="accent5">
                    <a:lumMod val="75000"/>
                  </a:schemeClr>
                </a:solidFill>
              </a:rPr>
              <a:t>Τμήμα </a:t>
            </a:r>
            <a:r>
              <a:rPr lang="el-GR" sz="2400" b="1" dirty="0" err="1">
                <a:solidFill>
                  <a:schemeClr val="accent5">
                    <a:lumMod val="75000"/>
                  </a:schemeClr>
                </a:solidFill>
              </a:rPr>
              <a:t>Βιοϊατρικών</a:t>
            </a:r>
            <a:r>
              <a:rPr lang="el-GR" sz="2400" b="1" dirty="0">
                <a:solidFill>
                  <a:schemeClr val="accent5">
                    <a:lumMod val="75000"/>
                  </a:schemeClr>
                </a:solidFill>
              </a:rPr>
              <a:t> Επιστημών</a:t>
            </a:r>
          </a:p>
          <a:p>
            <a:pPr algn="ctr"/>
            <a:r>
              <a:rPr lang="el-GR" sz="2400" b="1" dirty="0">
                <a:solidFill>
                  <a:schemeClr val="accent5">
                    <a:lumMod val="75000"/>
                  </a:schemeClr>
                </a:solidFill>
              </a:rPr>
              <a:t>Πανεπιστήμιο Δυτικής Αττικής</a:t>
            </a:r>
            <a:r>
              <a:rPr lang="el-GR" sz="2400" b="1" dirty="0">
                <a:solidFill>
                  <a:schemeClr val="accent1">
                    <a:lumMod val="75000"/>
                  </a:schemeClr>
                </a:solidFill>
              </a:rPr>
              <a:t>.</a:t>
            </a:r>
          </a:p>
        </p:txBody>
      </p:sp>
      <p:pic>
        <p:nvPicPr>
          <p:cNvPr id="8" name="Εικόνα 7">
            <a:extLst>
              <a:ext uri="{FF2B5EF4-FFF2-40B4-BE49-F238E27FC236}">
                <a16:creationId xmlns:a16="http://schemas.microsoft.com/office/drawing/2014/main" id="{D896091C-061C-438F-AC00-E175AE319837}"/>
              </a:ext>
            </a:extLst>
          </p:cNvPr>
          <p:cNvPicPr>
            <a:picLocks noChangeAspect="1"/>
          </p:cNvPicPr>
          <p:nvPr/>
        </p:nvPicPr>
        <p:blipFill>
          <a:blip r:embed="rId3"/>
          <a:stretch>
            <a:fillRect/>
          </a:stretch>
        </p:blipFill>
        <p:spPr>
          <a:xfrm>
            <a:off x="5203849" y="2293634"/>
            <a:ext cx="1902691" cy="1672041"/>
          </a:xfrm>
          <a:prstGeom prst="rect">
            <a:avLst/>
          </a:prstGeom>
        </p:spPr>
      </p:pic>
      <p:pic>
        <p:nvPicPr>
          <p:cNvPr id="9" name="Picture 4" descr="Anatomical CT image, dose distribution and gamma map for a... | Download  Scientific Diagram">
            <a:extLst>
              <a:ext uri="{FF2B5EF4-FFF2-40B4-BE49-F238E27FC236}">
                <a16:creationId xmlns:a16="http://schemas.microsoft.com/office/drawing/2014/main" id="{E085629F-4056-4E95-BDB3-578F2F8161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35" t="17040" r="64792"/>
          <a:stretch/>
        </p:blipFill>
        <p:spPr bwMode="auto">
          <a:xfrm>
            <a:off x="3649828" y="2350998"/>
            <a:ext cx="1322790" cy="16107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natomical CT image, dose distribution and gamma map for a... | Download  Scientific Diagram">
            <a:extLst>
              <a:ext uri="{FF2B5EF4-FFF2-40B4-BE49-F238E27FC236}">
                <a16:creationId xmlns:a16="http://schemas.microsoft.com/office/drawing/2014/main" id="{23F02BDC-5ADF-408B-9144-2E752DBA69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70" t="16619" r="33641" b="-2951"/>
          <a:stretch/>
        </p:blipFill>
        <p:spPr bwMode="auto">
          <a:xfrm>
            <a:off x="7337771" y="2320373"/>
            <a:ext cx="1322790" cy="16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2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A4FD2A-C296-477B-AECE-2D36368A9E5E}"/>
              </a:ext>
            </a:extLst>
          </p:cNvPr>
          <p:cNvSpPr txBox="1"/>
          <p:nvPr/>
        </p:nvSpPr>
        <p:spPr>
          <a:xfrm flipH="1">
            <a:off x="665018" y="319991"/>
            <a:ext cx="10446327" cy="584775"/>
          </a:xfrm>
          <a:prstGeom prst="rect">
            <a:avLst/>
          </a:prstGeom>
          <a:noFill/>
        </p:spPr>
        <p:txBody>
          <a:bodyPr wrap="square" rtlCol="0">
            <a:spAutoFit/>
          </a:bodyPr>
          <a:lstStyle/>
          <a:p>
            <a:pPr algn="ctr"/>
            <a:r>
              <a:rPr lang="en-US" sz="3200" b="1" dirty="0">
                <a:solidFill>
                  <a:schemeClr val="accent1">
                    <a:lumMod val="75000"/>
                  </a:schemeClr>
                </a:solidFill>
              </a:rPr>
              <a:t>In-vivo EPID </a:t>
            </a:r>
            <a:r>
              <a:rPr lang="el-GR" sz="3200" b="1" dirty="0" err="1">
                <a:solidFill>
                  <a:schemeClr val="accent1">
                    <a:lumMod val="75000"/>
                  </a:schemeClr>
                </a:solidFill>
              </a:rPr>
              <a:t>δοσιμετρία</a:t>
            </a:r>
            <a:r>
              <a:rPr lang="el-GR" sz="3200" b="1" dirty="0">
                <a:solidFill>
                  <a:schemeClr val="accent1">
                    <a:lumMod val="75000"/>
                  </a:schemeClr>
                </a:solidFill>
              </a:rPr>
              <a:t> (2</a:t>
            </a:r>
            <a:r>
              <a:rPr lang="en-US" sz="3200" b="1" dirty="0">
                <a:solidFill>
                  <a:schemeClr val="accent1">
                    <a:lumMod val="75000"/>
                  </a:schemeClr>
                </a:solidFill>
              </a:rPr>
              <a:t>D)</a:t>
            </a:r>
            <a:endParaRPr lang="en-GB" sz="3200" b="1" dirty="0">
              <a:solidFill>
                <a:schemeClr val="accent1">
                  <a:lumMod val="75000"/>
                </a:schemeClr>
              </a:solidFill>
            </a:endParaRPr>
          </a:p>
        </p:txBody>
      </p:sp>
      <p:sp>
        <p:nvSpPr>
          <p:cNvPr id="3" name="Ορθογώνιο 2">
            <a:extLst>
              <a:ext uri="{FF2B5EF4-FFF2-40B4-BE49-F238E27FC236}">
                <a16:creationId xmlns:a16="http://schemas.microsoft.com/office/drawing/2014/main" id="{C993EEF3-1C98-4958-8CD2-35EA4863F5A1}"/>
              </a:ext>
            </a:extLst>
          </p:cNvPr>
          <p:cNvSpPr/>
          <p:nvPr/>
        </p:nvSpPr>
        <p:spPr>
          <a:xfrm>
            <a:off x="258618" y="1452705"/>
            <a:ext cx="6987756" cy="4619854"/>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Λήψη </a:t>
            </a:r>
            <a:r>
              <a:rPr lang="en-US" dirty="0">
                <a:solidFill>
                  <a:srgbClr val="002060"/>
                </a:solidFill>
                <a:latin typeface="Calibri" panose="020F0502020204030204" pitchFamily="34" charset="0"/>
                <a:cs typeface="Times New Roman" panose="02020603050405020304" pitchFamily="18" charset="0"/>
              </a:rPr>
              <a:t>portal image </a:t>
            </a:r>
            <a:r>
              <a:rPr lang="el-GR" dirty="0">
                <a:solidFill>
                  <a:srgbClr val="002060"/>
                </a:solidFill>
                <a:latin typeface="Calibri" panose="020F0502020204030204" pitchFamily="34" charset="0"/>
                <a:cs typeface="Times New Roman" panose="02020603050405020304" pitchFamily="18" charset="0"/>
              </a:rPr>
              <a:t>χωρίς τον ασθενή και με τον ασθενή σε θέση θεραπείας. Στην περίπτωση πολλαπλών δεσμών, λαμβάνεται ένα ζεύγος </a:t>
            </a:r>
            <a:r>
              <a:rPr lang="en-US" dirty="0">
                <a:solidFill>
                  <a:srgbClr val="002060"/>
                </a:solidFill>
                <a:latin typeface="Calibri" panose="020F0502020204030204" pitchFamily="34" charset="0"/>
                <a:cs typeface="Times New Roman" panose="02020603050405020304" pitchFamily="18" charset="0"/>
              </a:rPr>
              <a:t>portal </a:t>
            </a:r>
            <a:r>
              <a:rPr lang="el-GR" dirty="0">
                <a:solidFill>
                  <a:srgbClr val="002060"/>
                </a:solidFill>
                <a:latin typeface="Calibri" panose="020F0502020204030204" pitchFamily="34" charset="0"/>
                <a:cs typeface="Times New Roman" panose="02020603050405020304" pitchFamily="18" charset="0"/>
              </a:rPr>
              <a:t>εικόνων χωρίς κα με τον ασθενή.</a:t>
            </a:r>
          </a:p>
          <a:p>
            <a:pPr marL="285750" indent="-285750">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Υπολογισμός της μήτρας διέλευσης </a:t>
            </a:r>
            <a:r>
              <a:rPr lang="en-US" dirty="0">
                <a:solidFill>
                  <a:srgbClr val="002060"/>
                </a:solidFill>
                <a:latin typeface="Calibri" panose="020F0502020204030204" pitchFamily="34" charset="0"/>
                <a:cs typeface="Times New Roman" panose="02020603050405020304" pitchFamily="18" charset="0"/>
              </a:rPr>
              <a:t>(transmission</a:t>
            </a:r>
            <a:r>
              <a:rPr lang="el-GR" dirty="0">
                <a:solidFill>
                  <a:srgbClr val="002060"/>
                </a:solidFill>
                <a:latin typeface="Calibri" panose="020F0502020204030204" pitchFamily="34" charset="0"/>
                <a:cs typeface="Times New Roman" panose="02020603050405020304" pitchFamily="18" charset="0"/>
              </a:rPr>
              <a:t> </a:t>
            </a:r>
            <a:r>
              <a:rPr lang="en-US" dirty="0">
                <a:solidFill>
                  <a:srgbClr val="002060"/>
                </a:solidFill>
                <a:latin typeface="Calibri" panose="020F0502020204030204" pitchFamily="34" charset="0"/>
                <a:cs typeface="Times New Roman" panose="02020603050405020304" pitchFamily="18" charset="0"/>
              </a:rPr>
              <a:t>matrix) </a:t>
            </a:r>
            <a:r>
              <a:rPr lang="el-GR" dirty="0">
                <a:solidFill>
                  <a:srgbClr val="002060"/>
                </a:solidFill>
                <a:latin typeface="Calibri" panose="020F0502020204030204" pitchFamily="34" charset="0"/>
                <a:cs typeface="Times New Roman" panose="02020603050405020304" pitchFamily="18" charset="0"/>
              </a:rPr>
              <a:t>για κάθε δέσμη.</a:t>
            </a:r>
          </a:p>
          <a:p>
            <a:pPr marL="285750" indent="-285750">
              <a:lnSpc>
                <a:spcPct val="150000"/>
              </a:lnSpc>
              <a:buFont typeface="Wingdings" panose="05000000000000000000" pitchFamily="2" charset="2"/>
              <a:buChar char="Ø"/>
            </a:pPr>
            <a:r>
              <a:rPr lang="el-GR" dirty="0" err="1">
                <a:solidFill>
                  <a:srgbClr val="002060"/>
                </a:solidFill>
                <a:latin typeface="Calibri" panose="020F0502020204030204" pitchFamily="34" charset="0"/>
                <a:cs typeface="Times New Roman" panose="02020603050405020304" pitchFamily="18" charset="0"/>
              </a:rPr>
              <a:t>Οπισθοπροβολή</a:t>
            </a:r>
            <a:r>
              <a:rPr lang="el-GR" dirty="0">
                <a:solidFill>
                  <a:srgbClr val="002060"/>
                </a:solidFill>
                <a:latin typeface="Calibri" panose="020F0502020204030204" pitchFamily="34" charset="0"/>
                <a:cs typeface="Times New Roman" panose="02020603050405020304" pitchFamily="18" charset="0"/>
              </a:rPr>
              <a:t> της </a:t>
            </a:r>
            <a:r>
              <a:rPr lang="el-GR" dirty="0" err="1">
                <a:solidFill>
                  <a:srgbClr val="002060"/>
                </a:solidFill>
                <a:latin typeface="Calibri" panose="020F0502020204030204" pitchFamily="34" charset="0"/>
                <a:cs typeface="Times New Roman" panose="02020603050405020304" pitchFamily="18" charset="0"/>
              </a:rPr>
              <a:t>ληφθείσας</a:t>
            </a:r>
            <a:r>
              <a:rPr lang="el-GR" dirty="0">
                <a:solidFill>
                  <a:srgbClr val="002060"/>
                </a:solidFill>
                <a:latin typeface="Calibri" panose="020F0502020204030204" pitchFamily="34" charset="0"/>
                <a:cs typeface="Times New Roman" panose="02020603050405020304" pitchFamily="18" charset="0"/>
              </a:rPr>
              <a:t> </a:t>
            </a:r>
            <a:r>
              <a:rPr lang="en-US" dirty="0">
                <a:solidFill>
                  <a:srgbClr val="002060"/>
                </a:solidFill>
                <a:latin typeface="Calibri" panose="020F0502020204030204" pitchFamily="34" charset="0"/>
                <a:cs typeface="Times New Roman" panose="02020603050405020304" pitchFamily="18" charset="0"/>
              </a:rPr>
              <a:t>portal image</a:t>
            </a:r>
            <a:r>
              <a:rPr lang="el-GR" dirty="0">
                <a:solidFill>
                  <a:srgbClr val="002060"/>
                </a:solidFill>
                <a:latin typeface="Calibri" panose="020F0502020204030204" pitchFamily="34" charset="0"/>
                <a:cs typeface="Times New Roman" panose="02020603050405020304" pitchFamily="18" charset="0"/>
              </a:rPr>
              <a:t> στο </a:t>
            </a:r>
            <a:r>
              <a:rPr lang="el-GR" dirty="0" err="1">
                <a:solidFill>
                  <a:srgbClr val="002060"/>
                </a:solidFill>
                <a:latin typeface="Calibri" panose="020F0502020204030204" pitchFamily="34" charset="0"/>
                <a:cs typeface="Times New Roman" panose="02020603050405020304" pitchFamily="18" charset="0"/>
              </a:rPr>
              <a:t>ισόκεντρο</a:t>
            </a:r>
            <a:r>
              <a:rPr lang="el-GR" dirty="0">
                <a:solidFill>
                  <a:srgbClr val="002060"/>
                </a:solidFill>
                <a:latin typeface="Calibri" panose="020F0502020204030204" pitchFamily="34" charset="0"/>
                <a:cs typeface="Times New Roman" panose="02020603050405020304" pitchFamily="18" charset="0"/>
              </a:rPr>
              <a:t> λαμβάνοντας υπόψιν :</a:t>
            </a:r>
          </a:p>
          <a:p>
            <a:pPr>
              <a:lnSpc>
                <a:spcPct val="150000"/>
              </a:lnSpc>
            </a:pPr>
            <a:r>
              <a:rPr lang="el-GR" dirty="0">
                <a:solidFill>
                  <a:srgbClr val="002060"/>
                </a:solidFill>
                <a:latin typeface="Calibri" panose="020F0502020204030204" pitchFamily="34" charset="0"/>
                <a:cs typeface="Times New Roman" panose="02020603050405020304" pitchFamily="18" charset="0"/>
              </a:rPr>
              <a:t>	α. τη </a:t>
            </a:r>
            <a:r>
              <a:rPr lang="en-US" dirty="0">
                <a:solidFill>
                  <a:srgbClr val="002060"/>
                </a:solidFill>
                <a:latin typeface="Calibri" panose="020F0502020204030204" pitchFamily="34" charset="0"/>
                <a:cs typeface="Times New Roman" panose="02020603050405020304" pitchFamily="18" charset="0"/>
              </a:rPr>
              <a:t>CT </a:t>
            </a:r>
            <a:r>
              <a:rPr lang="el-GR" dirty="0">
                <a:solidFill>
                  <a:srgbClr val="002060"/>
                </a:solidFill>
                <a:latin typeface="Calibri" panose="020F0502020204030204" pitchFamily="34" charset="0"/>
                <a:cs typeface="Times New Roman" panose="02020603050405020304" pitchFamily="18" charset="0"/>
              </a:rPr>
              <a:t>σχεδιασμού (</a:t>
            </a:r>
            <a:r>
              <a:rPr lang="en-US" dirty="0">
                <a:solidFill>
                  <a:srgbClr val="002060"/>
                </a:solidFill>
                <a:latin typeface="Calibri" panose="020F0502020204030204" pitchFamily="34" charset="0"/>
                <a:cs typeface="Times New Roman" panose="02020603050405020304" pitchFamily="18" charset="0"/>
              </a:rPr>
              <a:t>contour)</a:t>
            </a:r>
            <a:endParaRPr lang="el-GR" dirty="0">
              <a:solidFill>
                <a:srgbClr val="002060"/>
              </a:solidFill>
              <a:latin typeface="Calibri" panose="020F0502020204030204" pitchFamily="34" charset="0"/>
              <a:cs typeface="Times New Roman" panose="02020603050405020304" pitchFamily="18" charset="0"/>
            </a:endParaRPr>
          </a:p>
          <a:p>
            <a:pPr>
              <a:lnSpc>
                <a:spcPct val="150000"/>
              </a:lnSpc>
            </a:pPr>
            <a:r>
              <a:rPr lang="el-GR" dirty="0">
                <a:solidFill>
                  <a:srgbClr val="002060"/>
                </a:solidFill>
                <a:latin typeface="Calibri" panose="020F0502020204030204" pitchFamily="34" charset="0"/>
                <a:cs typeface="Times New Roman" panose="02020603050405020304" pitchFamily="18" charset="0"/>
              </a:rPr>
              <a:t>	β. τον κανόνα αντιστρόφου τετραγώνου</a:t>
            </a:r>
          </a:p>
          <a:p>
            <a:pPr>
              <a:lnSpc>
                <a:spcPct val="150000"/>
              </a:lnSpc>
            </a:pPr>
            <a:r>
              <a:rPr lang="el-GR" dirty="0">
                <a:solidFill>
                  <a:srgbClr val="002060"/>
                </a:solidFill>
                <a:latin typeface="Calibri" panose="020F0502020204030204" pitchFamily="34" charset="0"/>
                <a:cs typeface="Times New Roman" panose="02020603050405020304" pitchFamily="18" charset="0"/>
              </a:rPr>
              <a:t>	γ. την εξασθένηση της δέσμης (μήτρα διέλευσης)</a:t>
            </a:r>
          </a:p>
          <a:p>
            <a:pPr>
              <a:lnSpc>
                <a:spcPct val="150000"/>
              </a:lnSpc>
            </a:pPr>
            <a:r>
              <a:rPr lang="el-GR" dirty="0">
                <a:solidFill>
                  <a:srgbClr val="002060"/>
                </a:solidFill>
                <a:latin typeface="Calibri" panose="020F0502020204030204" pitchFamily="34" charset="0"/>
                <a:cs typeface="Times New Roman" panose="02020603050405020304" pitchFamily="18" charset="0"/>
              </a:rPr>
              <a:t>	δ. διορθώσεις για τη σκέδαση</a:t>
            </a:r>
          </a:p>
        </p:txBody>
      </p:sp>
      <p:grpSp>
        <p:nvGrpSpPr>
          <p:cNvPr id="12" name="Ομάδα 11">
            <a:extLst>
              <a:ext uri="{FF2B5EF4-FFF2-40B4-BE49-F238E27FC236}">
                <a16:creationId xmlns:a16="http://schemas.microsoft.com/office/drawing/2014/main" id="{3C7B3FAC-2A5E-4B8A-B838-BEC32917CDEC}"/>
              </a:ext>
            </a:extLst>
          </p:cNvPr>
          <p:cNvGrpSpPr/>
          <p:nvPr/>
        </p:nvGrpSpPr>
        <p:grpSpPr>
          <a:xfrm>
            <a:off x="6477019" y="4033408"/>
            <a:ext cx="5075884" cy="2600085"/>
            <a:chOff x="6230749" y="2050472"/>
            <a:chExt cx="3910778" cy="1952160"/>
          </a:xfrm>
        </p:grpSpPr>
        <p:pic>
          <p:nvPicPr>
            <p:cNvPr id="2" name="Εικόνα 1">
              <a:extLst>
                <a:ext uri="{FF2B5EF4-FFF2-40B4-BE49-F238E27FC236}">
                  <a16:creationId xmlns:a16="http://schemas.microsoft.com/office/drawing/2014/main" id="{1F1E23A2-4278-46BA-B8F1-C37AD5C1D353}"/>
                </a:ext>
              </a:extLst>
            </p:cNvPr>
            <p:cNvPicPr>
              <a:picLocks noChangeAspect="1"/>
            </p:cNvPicPr>
            <p:nvPr/>
          </p:nvPicPr>
          <p:blipFill rotWithShape="1">
            <a:blip r:embed="rId2"/>
            <a:srcRect l="26742" t="54576" r="50682" b="16815"/>
            <a:stretch/>
          </p:blipFill>
          <p:spPr>
            <a:xfrm>
              <a:off x="7389091" y="2050472"/>
              <a:ext cx="2752436" cy="1602283"/>
            </a:xfrm>
            <a:prstGeom prst="rect">
              <a:avLst/>
            </a:prstGeom>
          </p:spPr>
        </p:pic>
        <p:sp>
          <p:nvSpPr>
            <p:cNvPr id="4" name="TextBox 3">
              <a:extLst>
                <a:ext uri="{FF2B5EF4-FFF2-40B4-BE49-F238E27FC236}">
                  <a16:creationId xmlns:a16="http://schemas.microsoft.com/office/drawing/2014/main" id="{B66F2A02-5512-42D0-93A4-4486BB6B0883}"/>
                </a:ext>
              </a:extLst>
            </p:cNvPr>
            <p:cNvSpPr txBox="1"/>
            <p:nvPr/>
          </p:nvSpPr>
          <p:spPr>
            <a:xfrm rot="5217892">
              <a:off x="5864346" y="3280533"/>
              <a:ext cx="1088502" cy="355696"/>
            </a:xfrm>
            <a:prstGeom prst="rect">
              <a:avLst/>
            </a:prstGeom>
            <a:noFill/>
            <a:ln w="19050">
              <a:solidFill>
                <a:schemeClr val="bg1"/>
              </a:solidFill>
            </a:ln>
          </p:spPr>
          <p:txBody>
            <a:bodyPr wrap="square" rtlCol="0">
              <a:spAutoFit/>
            </a:bodyPr>
            <a:lstStyle/>
            <a:p>
              <a:pPr algn="ctr"/>
              <a:r>
                <a:rPr lang="en-US" sz="2400" b="1" dirty="0">
                  <a:solidFill>
                    <a:schemeClr val="bg1"/>
                  </a:solidFill>
                </a:rPr>
                <a:t>EPID</a:t>
              </a:r>
              <a:endParaRPr lang="el-GR" sz="2400" b="1" dirty="0">
                <a:solidFill>
                  <a:schemeClr val="bg1"/>
                </a:solidFill>
              </a:endParaRPr>
            </a:p>
          </p:txBody>
        </p:sp>
        <p:cxnSp>
          <p:nvCxnSpPr>
            <p:cNvPr id="7" name="Ευθεία γραμμή σύνδεσης 6">
              <a:extLst>
                <a:ext uri="{FF2B5EF4-FFF2-40B4-BE49-F238E27FC236}">
                  <a16:creationId xmlns:a16="http://schemas.microsoft.com/office/drawing/2014/main" id="{F184FB7F-5002-4959-86B1-119FCFE02237}"/>
                </a:ext>
              </a:extLst>
            </p:cNvPr>
            <p:cNvCxnSpPr>
              <a:cxnSpLocks/>
            </p:cNvCxnSpPr>
            <p:nvPr/>
          </p:nvCxnSpPr>
          <p:spPr>
            <a:xfrm flipH="1">
              <a:off x="6628110" y="2889154"/>
              <a:ext cx="760981" cy="85550"/>
            </a:xfrm>
            <a:prstGeom prst="line">
              <a:avLst/>
            </a:prstGeom>
            <a:ln>
              <a:solidFill>
                <a:schemeClr val="bg1"/>
              </a:solidFill>
              <a:prstDash val="sysDash"/>
            </a:ln>
          </p:spPr>
          <p:style>
            <a:lnRef idx="1">
              <a:schemeClr val="accent2"/>
            </a:lnRef>
            <a:fillRef idx="0">
              <a:schemeClr val="accent2"/>
            </a:fillRef>
            <a:effectRef idx="0">
              <a:schemeClr val="accent2"/>
            </a:effectRef>
            <a:fontRef idx="minor">
              <a:schemeClr val="tx1"/>
            </a:fontRef>
          </p:style>
        </p:cxnSp>
        <p:cxnSp>
          <p:nvCxnSpPr>
            <p:cNvPr id="10" name="Ευθεία γραμμή σύνδεσης 9">
              <a:extLst>
                <a:ext uri="{FF2B5EF4-FFF2-40B4-BE49-F238E27FC236}">
                  <a16:creationId xmlns:a16="http://schemas.microsoft.com/office/drawing/2014/main" id="{FD1DEEB0-3E1F-41C7-9925-35673D11291E}"/>
                </a:ext>
              </a:extLst>
            </p:cNvPr>
            <p:cNvCxnSpPr>
              <a:cxnSpLocks/>
            </p:cNvCxnSpPr>
            <p:nvPr/>
          </p:nvCxnSpPr>
          <p:spPr>
            <a:xfrm flipH="1">
              <a:off x="6637943" y="3662587"/>
              <a:ext cx="751148" cy="28998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pic>
        <p:nvPicPr>
          <p:cNvPr id="15" name="Picture 2" descr="Study of feasibility of portal dosimetry in comparison with ImatriXX 2-D  array system for IMRT and Rapid arc patient specific QA. | Semantic Scholar">
            <a:extLst>
              <a:ext uri="{FF2B5EF4-FFF2-40B4-BE49-F238E27FC236}">
                <a16:creationId xmlns:a16="http://schemas.microsoft.com/office/drawing/2014/main" id="{89B93BE2-B407-424F-8F4B-3657D81DD9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73" b="3852"/>
          <a:stretch/>
        </p:blipFill>
        <p:spPr bwMode="auto">
          <a:xfrm>
            <a:off x="7878547" y="1371998"/>
            <a:ext cx="3776264" cy="239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2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BD52BBB5-E828-46A9-BD2F-34302D53CAFB}"/>
              </a:ext>
            </a:extLst>
          </p:cNvPr>
          <p:cNvGrpSpPr/>
          <p:nvPr/>
        </p:nvGrpSpPr>
        <p:grpSpPr>
          <a:xfrm>
            <a:off x="9153360" y="1209964"/>
            <a:ext cx="2671030" cy="3990216"/>
            <a:chOff x="3838082" y="2198255"/>
            <a:chExt cx="2552885" cy="3962246"/>
          </a:xfrm>
        </p:grpSpPr>
        <p:pic>
          <p:nvPicPr>
            <p:cNvPr id="4" name="Εικόνα 3">
              <a:extLst>
                <a:ext uri="{FF2B5EF4-FFF2-40B4-BE49-F238E27FC236}">
                  <a16:creationId xmlns:a16="http://schemas.microsoft.com/office/drawing/2014/main" id="{A77C95FE-A580-4381-B5A7-F819AA71E0BA}"/>
                </a:ext>
              </a:extLst>
            </p:cNvPr>
            <p:cNvPicPr>
              <a:picLocks noChangeAspect="1"/>
            </p:cNvPicPr>
            <p:nvPr/>
          </p:nvPicPr>
          <p:blipFill rotWithShape="1">
            <a:blip r:embed="rId2"/>
            <a:srcRect l="4734" t="1414" r="45768" b="52071"/>
            <a:stretch/>
          </p:blipFill>
          <p:spPr>
            <a:xfrm>
              <a:off x="3838082" y="3765754"/>
              <a:ext cx="2552885" cy="1592825"/>
            </a:xfrm>
            <a:prstGeom prst="rect">
              <a:avLst/>
            </a:prstGeom>
          </p:spPr>
        </p:pic>
        <p:cxnSp>
          <p:nvCxnSpPr>
            <p:cNvPr id="7" name="Ευθεία γραμμή σύνδεσης 6">
              <a:extLst>
                <a:ext uri="{FF2B5EF4-FFF2-40B4-BE49-F238E27FC236}">
                  <a16:creationId xmlns:a16="http://schemas.microsoft.com/office/drawing/2014/main" id="{5B24A8B3-D93D-4FC6-BF35-725DD8C9C3A9}"/>
                </a:ext>
              </a:extLst>
            </p:cNvPr>
            <p:cNvCxnSpPr/>
            <p:nvPr/>
          </p:nvCxnSpPr>
          <p:spPr>
            <a:xfrm flipH="1">
              <a:off x="4378036" y="2198255"/>
              <a:ext cx="748146" cy="350058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B4A9C935-ADDE-4E89-91B8-D32F4E5F67C2}"/>
                </a:ext>
              </a:extLst>
            </p:cNvPr>
            <p:cNvCxnSpPr>
              <a:cxnSpLocks/>
            </p:cNvCxnSpPr>
            <p:nvPr/>
          </p:nvCxnSpPr>
          <p:spPr>
            <a:xfrm>
              <a:off x="5126182" y="2198255"/>
              <a:ext cx="683491" cy="350058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CA6A1F9-B515-41E2-A957-BBA0580D7885}"/>
                </a:ext>
              </a:extLst>
            </p:cNvPr>
            <p:cNvSpPr txBox="1"/>
            <p:nvPr/>
          </p:nvSpPr>
          <p:spPr>
            <a:xfrm>
              <a:off x="4378036" y="5698836"/>
              <a:ext cx="1431637" cy="461665"/>
            </a:xfrm>
            <a:prstGeom prst="rect">
              <a:avLst/>
            </a:prstGeom>
            <a:noFill/>
            <a:ln>
              <a:solidFill>
                <a:schemeClr val="bg1"/>
              </a:solidFill>
            </a:ln>
          </p:spPr>
          <p:txBody>
            <a:bodyPr wrap="square" rtlCol="0">
              <a:spAutoFit/>
            </a:bodyPr>
            <a:lstStyle/>
            <a:p>
              <a:pPr algn="ctr"/>
              <a:r>
                <a:rPr lang="en-US" sz="2400" dirty="0">
                  <a:solidFill>
                    <a:schemeClr val="bg1"/>
                  </a:solidFill>
                </a:rPr>
                <a:t>EPID</a:t>
              </a:r>
              <a:endParaRPr lang="el-GR" sz="2400" dirty="0">
                <a:solidFill>
                  <a:schemeClr val="bg1"/>
                </a:solidFill>
              </a:endParaRPr>
            </a:p>
          </p:txBody>
        </p:sp>
      </p:grpSp>
      <p:sp>
        <p:nvSpPr>
          <p:cNvPr id="15" name="TextBox 14">
            <a:extLst>
              <a:ext uri="{FF2B5EF4-FFF2-40B4-BE49-F238E27FC236}">
                <a16:creationId xmlns:a16="http://schemas.microsoft.com/office/drawing/2014/main" id="{4960C59E-30D0-4700-B218-D95C2D0ABA74}"/>
              </a:ext>
            </a:extLst>
          </p:cNvPr>
          <p:cNvSpPr txBox="1"/>
          <p:nvPr/>
        </p:nvSpPr>
        <p:spPr>
          <a:xfrm flipH="1">
            <a:off x="665018" y="319991"/>
            <a:ext cx="10446327" cy="584775"/>
          </a:xfrm>
          <a:prstGeom prst="rect">
            <a:avLst/>
          </a:prstGeom>
          <a:noFill/>
        </p:spPr>
        <p:txBody>
          <a:bodyPr wrap="square" rtlCol="0">
            <a:spAutoFit/>
          </a:bodyPr>
          <a:lstStyle/>
          <a:p>
            <a:pPr algn="ctr"/>
            <a:r>
              <a:rPr lang="en-US" sz="3200" b="1" dirty="0">
                <a:solidFill>
                  <a:schemeClr val="accent1">
                    <a:lumMod val="75000"/>
                  </a:schemeClr>
                </a:solidFill>
              </a:rPr>
              <a:t>In-vivo EPID </a:t>
            </a:r>
            <a:r>
              <a:rPr lang="el-GR" sz="3200" b="1" dirty="0" err="1">
                <a:solidFill>
                  <a:schemeClr val="accent1">
                    <a:lumMod val="75000"/>
                  </a:schemeClr>
                </a:solidFill>
              </a:rPr>
              <a:t>δοσιμετρία</a:t>
            </a:r>
            <a:r>
              <a:rPr lang="el-GR" sz="3200" b="1" dirty="0">
                <a:solidFill>
                  <a:schemeClr val="accent1">
                    <a:lumMod val="75000"/>
                  </a:schemeClr>
                </a:solidFill>
              </a:rPr>
              <a:t> (</a:t>
            </a:r>
            <a:r>
              <a:rPr lang="en-US" sz="3200" b="1" dirty="0">
                <a:solidFill>
                  <a:schemeClr val="accent1">
                    <a:lumMod val="75000"/>
                  </a:schemeClr>
                </a:solidFill>
              </a:rPr>
              <a:t>3D)</a:t>
            </a:r>
            <a:endParaRPr lang="en-GB" sz="3200" b="1" dirty="0">
              <a:solidFill>
                <a:schemeClr val="accent1">
                  <a:lumMod val="75000"/>
                </a:schemeClr>
              </a:solidFill>
            </a:endParaRPr>
          </a:p>
        </p:txBody>
      </p:sp>
      <p:sp>
        <p:nvSpPr>
          <p:cNvPr id="16" name="Ορθογώνιο 15">
            <a:extLst>
              <a:ext uri="{FF2B5EF4-FFF2-40B4-BE49-F238E27FC236}">
                <a16:creationId xmlns:a16="http://schemas.microsoft.com/office/drawing/2014/main" id="{1FBF618E-63F2-46D0-B525-A876422B55CB}"/>
              </a:ext>
            </a:extLst>
          </p:cNvPr>
          <p:cNvSpPr/>
          <p:nvPr/>
        </p:nvSpPr>
        <p:spPr>
          <a:xfrm>
            <a:off x="297826" y="1324885"/>
            <a:ext cx="8578320" cy="295786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Υπολογισμός δόσης στον όγκο-στόχο και στα </a:t>
            </a:r>
            <a:r>
              <a:rPr lang="en-US" dirty="0">
                <a:solidFill>
                  <a:srgbClr val="002060"/>
                </a:solidFill>
                <a:latin typeface="Calibri" panose="020F0502020204030204" pitchFamily="34" charset="0"/>
                <a:cs typeface="Times New Roman" panose="02020603050405020304" pitchFamily="18" charset="0"/>
              </a:rPr>
              <a:t>OARs </a:t>
            </a:r>
            <a:r>
              <a:rPr lang="el-GR" dirty="0">
                <a:solidFill>
                  <a:srgbClr val="002060"/>
                </a:solidFill>
                <a:latin typeface="Calibri" panose="020F0502020204030204" pitchFamily="34" charset="0"/>
                <a:cs typeface="Times New Roman" panose="02020603050405020304" pitchFamily="18" charset="0"/>
              </a:rPr>
              <a:t>στο σύστημα σχεδιασμού θεραπείας (</a:t>
            </a:r>
            <a:r>
              <a:rPr lang="en-US" dirty="0">
                <a:solidFill>
                  <a:srgbClr val="002060"/>
                </a:solidFill>
                <a:latin typeface="Calibri" panose="020F0502020204030204" pitchFamily="34" charset="0"/>
                <a:cs typeface="Times New Roman" panose="02020603050405020304" pitchFamily="18" charset="0"/>
              </a:rPr>
              <a:t>TPS).</a:t>
            </a:r>
            <a:r>
              <a:rPr lang="el-GR" dirty="0">
                <a:solidFill>
                  <a:srgbClr val="002060"/>
                </a:solidFill>
                <a:latin typeface="Calibri" panose="020F0502020204030204" pitchFamily="34" charset="0"/>
                <a:cs typeface="Times New Roman" panose="02020603050405020304" pitchFamily="18" charset="0"/>
              </a:rPr>
              <a:t> </a:t>
            </a:r>
            <a:endParaRPr lang="en-US" dirty="0">
              <a:solidFill>
                <a:srgbClr val="002060"/>
              </a:solidFill>
              <a:latin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Λήψη </a:t>
            </a:r>
            <a:r>
              <a:rPr lang="en-US" dirty="0">
                <a:solidFill>
                  <a:srgbClr val="002060"/>
                </a:solidFill>
                <a:latin typeface="Calibri" panose="020F0502020204030204" pitchFamily="34" charset="0"/>
                <a:cs typeface="Times New Roman" panose="02020603050405020304" pitchFamily="18" charset="0"/>
              </a:rPr>
              <a:t>portal </a:t>
            </a:r>
            <a:r>
              <a:rPr lang="el-GR" dirty="0">
                <a:solidFill>
                  <a:srgbClr val="002060"/>
                </a:solidFill>
                <a:latin typeface="Calibri" panose="020F0502020204030204" pitchFamily="34" charset="0"/>
                <a:cs typeface="Times New Roman" panose="02020603050405020304" pitchFamily="18" charset="0"/>
              </a:rPr>
              <a:t>εικόνων και υπολογισμός της </a:t>
            </a:r>
            <a:r>
              <a:rPr lang="en-US" dirty="0">
                <a:solidFill>
                  <a:srgbClr val="002060"/>
                </a:solidFill>
                <a:latin typeface="Calibri" panose="020F0502020204030204" pitchFamily="34" charset="0"/>
                <a:cs typeface="Times New Roman" panose="02020603050405020304" pitchFamily="18" charset="0"/>
              </a:rPr>
              <a:t>portal </a:t>
            </a:r>
            <a:r>
              <a:rPr lang="el-GR" dirty="0">
                <a:solidFill>
                  <a:srgbClr val="002060"/>
                </a:solidFill>
                <a:latin typeface="Calibri" panose="020F0502020204030204" pitchFamily="34" charset="0"/>
                <a:cs typeface="Times New Roman" panose="02020603050405020304" pitchFamily="18" charset="0"/>
              </a:rPr>
              <a:t>κατανομής δόσης.</a:t>
            </a: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Ανακατασκευή των κατανομών δόσης στον όγκο-στόχο και στα </a:t>
            </a:r>
            <a:r>
              <a:rPr lang="en-US" dirty="0">
                <a:solidFill>
                  <a:srgbClr val="002060"/>
                </a:solidFill>
                <a:latin typeface="Calibri" panose="020F0502020204030204" pitchFamily="34" charset="0"/>
                <a:cs typeface="Times New Roman" panose="02020603050405020304" pitchFamily="18" charset="0"/>
              </a:rPr>
              <a:t>OARs</a:t>
            </a:r>
            <a:r>
              <a:rPr lang="el-GR" dirty="0">
                <a:solidFill>
                  <a:srgbClr val="002060"/>
                </a:solidFill>
                <a:latin typeface="Calibri" panose="020F0502020204030204" pitchFamily="34" charset="0"/>
                <a:cs typeface="Times New Roman" panose="02020603050405020304" pitchFamily="18" charset="0"/>
              </a:rPr>
              <a:t> σε πολλαπλά επίπεδα για όλες τις γωνίες του επιταχυντή.</a:t>
            </a: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Σύγκριση των ανακατασκευασμένων κατανομών δόσης με αυτές του πλάνου θεραπείας.</a:t>
            </a:r>
          </a:p>
        </p:txBody>
      </p:sp>
      <p:grpSp>
        <p:nvGrpSpPr>
          <p:cNvPr id="17" name="Ομάδα 16">
            <a:extLst>
              <a:ext uri="{FF2B5EF4-FFF2-40B4-BE49-F238E27FC236}">
                <a16:creationId xmlns:a16="http://schemas.microsoft.com/office/drawing/2014/main" id="{15528E94-93E0-4A8A-B4BA-81F55CB554C1}"/>
              </a:ext>
            </a:extLst>
          </p:cNvPr>
          <p:cNvGrpSpPr/>
          <p:nvPr/>
        </p:nvGrpSpPr>
        <p:grpSpPr>
          <a:xfrm>
            <a:off x="2634854" y="4074124"/>
            <a:ext cx="6097428" cy="2637774"/>
            <a:chOff x="5235872" y="1312608"/>
            <a:chExt cx="6404489" cy="2954594"/>
          </a:xfrm>
        </p:grpSpPr>
        <p:pic>
          <p:nvPicPr>
            <p:cNvPr id="18" name="Picture 2">
              <a:extLst>
                <a:ext uri="{FF2B5EF4-FFF2-40B4-BE49-F238E27FC236}">
                  <a16:creationId xmlns:a16="http://schemas.microsoft.com/office/drawing/2014/main" id="{AB88E7F7-8D98-4094-9C36-1D829C780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387" t="27850" r="2419" b="27045"/>
            <a:stretch/>
          </p:blipFill>
          <p:spPr bwMode="auto">
            <a:xfrm>
              <a:off x="6764593" y="1312608"/>
              <a:ext cx="4875768" cy="29545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9EFBFC6-D2BD-4082-9328-52EFC94E9F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84" t="26169" r="36330" b="18356"/>
            <a:stretch/>
          </p:blipFill>
          <p:spPr bwMode="auto">
            <a:xfrm>
              <a:off x="5235872" y="1312608"/>
              <a:ext cx="1528721" cy="29545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646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0D73AFC7-A4F1-4B3C-82A3-C48B493791CD}"/>
              </a:ext>
            </a:extLst>
          </p:cNvPr>
          <p:cNvSpPr/>
          <p:nvPr/>
        </p:nvSpPr>
        <p:spPr>
          <a:xfrm>
            <a:off x="294967" y="1181162"/>
            <a:ext cx="6577780" cy="2644955"/>
          </a:xfrm>
          <a:prstGeom prst="rect">
            <a:avLst/>
          </a:prstGeom>
        </p:spPr>
        <p:txBody>
          <a:bodyPr wrap="square">
            <a:spAutoFit/>
          </a:bodyPr>
          <a:lstStyle/>
          <a:p>
            <a:pPr algn="just">
              <a:lnSpc>
                <a:spcPct val="150000"/>
              </a:lnSpc>
              <a:spcAft>
                <a:spcPts val="800"/>
              </a:spcAft>
            </a:pPr>
            <a:r>
              <a:rPr lang="el-GR" dirty="0">
                <a:solidFill>
                  <a:srgbClr val="002060"/>
                </a:solidFill>
                <a:latin typeface="Calibri" panose="020F0502020204030204" pitchFamily="34" charset="0"/>
                <a:cs typeface="Times New Roman" panose="02020603050405020304" pitchFamily="18" charset="0"/>
              </a:rPr>
              <a:t>Απεικονιστική επιβεβαίωση κατανομής δόση</a:t>
            </a:r>
            <a:r>
              <a:rPr lang="en-US" dirty="0">
                <a:solidFill>
                  <a:srgbClr val="002060"/>
                </a:solidFill>
                <a:latin typeface="Calibri" panose="020F0502020204030204" pitchFamily="34" charset="0"/>
                <a:cs typeface="Times New Roman" panose="02020603050405020304" pitchFamily="18" charset="0"/>
              </a:rPr>
              <a:t> </a:t>
            </a:r>
            <a:r>
              <a:rPr lang="el-GR" dirty="0">
                <a:solidFill>
                  <a:srgbClr val="002060"/>
                </a:solidFill>
                <a:latin typeface="Calibri" panose="020F0502020204030204" pitchFamily="34" charset="0"/>
                <a:cs typeface="Times New Roman" panose="02020603050405020304" pitchFamily="18" charset="0"/>
              </a:rPr>
              <a:t>χρησιμοποιώντας απεικονιστικά </a:t>
            </a:r>
            <a:r>
              <a:rPr lang="en-US" dirty="0">
                <a:solidFill>
                  <a:srgbClr val="002060"/>
                </a:solidFill>
                <a:latin typeface="Calibri" panose="020F0502020204030204" pitchFamily="34" charset="0"/>
                <a:cs typeface="Times New Roman" panose="02020603050405020304" pitchFamily="18" charset="0"/>
              </a:rPr>
              <a:t>EPID </a:t>
            </a:r>
            <a:r>
              <a:rPr lang="el-GR" dirty="0">
                <a:solidFill>
                  <a:srgbClr val="002060"/>
                </a:solidFill>
                <a:latin typeface="Calibri" panose="020F0502020204030204" pitchFamily="34" charset="0"/>
                <a:cs typeface="Times New Roman" panose="02020603050405020304" pitchFamily="18" charset="0"/>
              </a:rPr>
              <a:t>δεδομένα που λαμβάνονται κατά τη διάρκεια της συνεδρίας.</a:t>
            </a:r>
            <a:endParaRPr lang="en-US" dirty="0">
              <a:solidFill>
                <a:srgbClr val="002060"/>
              </a:solidFill>
              <a:latin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 Το λογισμικό λαμβάνει υπόψιν τη θέση των </a:t>
            </a:r>
            <a:r>
              <a:rPr lang="en-US" dirty="0">
                <a:solidFill>
                  <a:srgbClr val="002060"/>
                </a:solidFill>
                <a:latin typeface="Calibri" panose="020F0502020204030204" pitchFamily="34" charset="0"/>
                <a:cs typeface="Times New Roman" panose="02020603050405020304" pitchFamily="18" charset="0"/>
              </a:rPr>
              <a:t>MLC</a:t>
            </a:r>
            <a:r>
              <a:rPr lang="el-GR" dirty="0">
                <a:solidFill>
                  <a:srgbClr val="002060"/>
                </a:solidFill>
                <a:latin typeface="Calibri" panose="020F0502020204030204" pitchFamily="34" charset="0"/>
                <a:cs typeface="Times New Roman" panose="02020603050405020304" pitchFamily="18" charset="0"/>
              </a:rPr>
              <a:t> διαβάζοντας τα </a:t>
            </a:r>
            <a:r>
              <a:rPr lang="en-US" dirty="0">
                <a:solidFill>
                  <a:srgbClr val="002060"/>
                </a:solidFill>
                <a:latin typeface="Calibri" panose="020F0502020204030204" pitchFamily="34" charset="0"/>
                <a:cs typeface="Times New Roman" panose="02020603050405020304" pitchFamily="18" charset="0"/>
              </a:rPr>
              <a:t>log </a:t>
            </a:r>
            <a:r>
              <a:rPr lang="el-GR" dirty="0">
                <a:solidFill>
                  <a:srgbClr val="002060"/>
                </a:solidFill>
                <a:latin typeface="Calibri" panose="020F0502020204030204" pitchFamily="34" charset="0"/>
                <a:cs typeface="Times New Roman" panose="02020603050405020304" pitchFamily="18" charset="0"/>
              </a:rPr>
              <a:t>αρχεία των τοξοειδών θεραπειών</a:t>
            </a:r>
            <a:r>
              <a:rPr lang="en-US" dirty="0">
                <a:solidFill>
                  <a:srgbClr val="002060"/>
                </a:solidFill>
                <a:latin typeface="Calibri" panose="020F0502020204030204" pitchFamily="34" charset="0"/>
                <a:cs typeface="Times New Roman" panose="02020603050405020304" pitchFamily="18" charset="0"/>
              </a:rPr>
              <a:t> (arc)</a:t>
            </a:r>
            <a:r>
              <a:rPr lang="el-GR" dirty="0">
                <a:solidFill>
                  <a:srgbClr val="002060"/>
                </a:solidFill>
                <a:latin typeface="Calibri" panose="020F0502020204030204" pitchFamily="34" charset="0"/>
                <a:cs typeface="Times New Roman" panose="02020603050405020304" pitchFamily="18" charset="0"/>
              </a:rPr>
              <a:t> ή αναλύοντας τις 2</a:t>
            </a:r>
            <a:r>
              <a:rPr lang="en-US" dirty="0">
                <a:solidFill>
                  <a:srgbClr val="002060"/>
                </a:solidFill>
                <a:latin typeface="Calibri" panose="020F0502020204030204" pitchFamily="34" charset="0"/>
                <a:cs typeface="Times New Roman" panose="02020603050405020304" pitchFamily="18" charset="0"/>
              </a:rPr>
              <a:t>D portal </a:t>
            </a:r>
            <a:r>
              <a:rPr lang="el-GR" dirty="0">
                <a:solidFill>
                  <a:srgbClr val="002060"/>
                </a:solidFill>
                <a:latin typeface="Calibri" panose="020F0502020204030204" pitchFamily="34" charset="0"/>
                <a:cs typeface="Times New Roman" panose="02020603050405020304" pitchFamily="18" charset="0"/>
              </a:rPr>
              <a:t>εικόνες που λαμβάνονται. </a:t>
            </a:r>
          </a:p>
        </p:txBody>
      </p:sp>
      <p:pic>
        <p:nvPicPr>
          <p:cNvPr id="11" name="Εικόνα 10">
            <a:extLst>
              <a:ext uri="{FF2B5EF4-FFF2-40B4-BE49-F238E27FC236}">
                <a16:creationId xmlns:a16="http://schemas.microsoft.com/office/drawing/2014/main" id="{E0EC8D32-BD1F-4226-A75E-6880FEF979D7}"/>
              </a:ext>
            </a:extLst>
          </p:cNvPr>
          <p:cNvPicPr>
            <a:picLocks noChangeAspect="1"/>
          </p:cNvPicPr>
          <p:nvPr/>
        </p:nvPicPr>
        <p:blipFill rotWithShape="1">
          <a:blip r:embed="rId2"/>
          <a:srcRect l="62327" t="66200" r="15738" b="13085"/>
          <a:stretch/>
        </p:blipFill>
        <p:spPr>
          <a:xfrm>
            <a:off x="6921911" y="1393289"/>
            <a:ext cx="5034114" cy="2183919"/>
          </a:xfrm>
          <a:prstGeom prst="rect">
            <a:avLst/>
          </a:prstGeom>
        </p:spPr>
      </p:pic>
      <p:sp>
        <p:nvSpPr>
          <p:cNvPr id="13" name="TextBox 12">
            <a:extLst>
              <a:ext uri="{FF2B5EF4-FFF2-40B4-BE49-F238E27FC236}">
                <a16:creationId xmlns:a16="http://schemas.microsoft.com/office/drawing/2014/main" id="{CD69FD77-C37E-46FA-8943-CE6F734B0BB1}"/>
              </a:ext>
            </a:extLst>
          </p:cNvPr>
          <p:cNvSpPr txBox="1"/>
          <p:nvPr/>
        </p:nvSpPr>
        <p:spPr>
          <a:xfrm flipH="1">
            <a:off x="665018" y="310159"/>
            <a:ext cx="10446327" cy="584775"/>
          </a:xfrm>
          <a:prstGeom prst="rect">
            <a:avLst/>
          </a:prstGeom>
          <a:noFill/>
        </p:spPr>
        <p:txBody>
          <a:bodyPr wrap="square" rtlCol="0">
            <a:spAutoFit/>
          </a:bodyPr>
          <a:lstStyle/>
          <a:p>
            <a:pPr algn="ctr"/>
            <a:r>
              <a:rPr lang="en-US" sz="3200" b="1" dirty="0">
                <a:solidFill>
                  <a:schemeClr val="accent1">
                    <a:lumMod val="75000"/>
                  </a:schemeClr>
                </a:solidFill>
              </a:rPr>
              <a:t>In-vivo EPID </a:t>
            </a:r>
            <a:r>
              <a:rPr lang="el-GR" sz="3200" b="1" dirty="0" err="1">
                <a:solidFill>
                  <a:schemeClr val="accent1">
                    <a:lumMod val="75000"/>
                  </a:schemeClr>
                </a:solidFill>
              </a:rPr>
              <a:t>δοσιμετρία</a:t>
            </a:r>
            <a:r>
              <a:rPr lang="el-GR" sz="3200" b="1" dirty="0">
                <a:solidFill>
                  <a:schemeClr val="accent1">
                    <a:lumMod val="75000"/>
                  </a:schemeClr>
                </a:solidFill>
              </a:rPr>
              <a:t> (</a:t>
            </a:r>
            <a:r>
              <a:rPr lang="en-US" sz="3200" b="1" dirty="0">
                <a:solidFill>
                  <a:schemeClr val="accent1">
                    <a:lumMod val="75000"/>
                  </a:schemeClr>
                </a:solidFill>
              </a:rPr>
              <a:t>3D)</a:t>
            </a:r>
            <a:endParaRPr lang="en-GB" sz="3200" b="1" dirty="0">
              <a:solidFill>
                <a:schemeClr val="accent1">
                  <a:lumMod val="75000"/>
                </a:schemeClr>
              </a:solidFill>
            </a:endParaRPr>
          </a:p>
        </p:txBody>
      </p:sp>
      <p:sp>
        <p:nvSpPr>
          <p:cNvPr id="8" name="Ορθογώνιο 7">
            <a:extLst>
              <a:ext uri="{FF2B5EF4-FFF2-40B4-BE49-F238E27FC236}">
                <a16:creationId xmlns:a16="http://schemas.microsoft.com/office/drawing/2014/main" id="{A5271538-BD0F-4C56-B4A1-8B26EFCE29A1}"/>
              </a:ext>
            </a:extLst>
          </p:cNvPr>
          <p:cNvSpPr/>
          <p:nvPr/>
        </p:nvSpPr>
        <p:spPr>
          <a:xfrm>
            <a:off x="240889" y="3826117"/>
            <a:ext cx="11656143" cy="2644955"/>
          </a:xfrm>
          <a:prstGeom prst="rect">
            <a:avLst/>
          </a:prstGeom>
        </p:spPr>
        <p:txBody>
          <a:bodyPr wrap="square">
            <a:spAutoFit/>
          </a:bodyPr>
          <a:lstStyle/>
          <a:p>
            <a:pPr marL="285750" indent="-285750" algn="just">
              <a:lnSpc>
                <a:spcPct val="150000"/>
              </a:lnSpc>
              <a:spcAft>
                <a:spcPts val="800"/>
              </a:spcAft>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Ο υπολογισμός της δόσης πραγματοποιείται είτε στα </a:t>
            </a:r>
            <a:r>
              <a:rPr lang="en-US" dirty="0">
                <a:solidFill>
                  <a:srgbClr val="002060"/>
                </a:solidFill>
                <a:latin typeface="Calibri" panose="020F0502020204030204" pitchFamily="34" charset="0"/>
                <a:cs typeface="Times New Roman" panose="02020603050405020304" pitchFamily="18" charset="0"/>
              </a:rPr>
              <a:t>CT</a:t>
            </a:r>
            <a:r>
              <a:rPr lang="el-GR" dirty="0">
                <a:solidFill>
                  <a:srgbClr val="002060"/>
                </a:solidFill>
                <a:latin typeface="Calibri" panose="020F0502020204030204" pitchFamily="34" charset="0"/>
                <a:cs typeface="Times New Roman" panose="02020603050405020304" pitchFamily="18" charset="0"/>
              </a:rPr>
              <a:t> δεδομένα σχεδιασμού (</a:t>
            </a:r>
            <a:r>
              <a:rPr lang="en-US" dirty="0">
                <a:solidFill>
                  <a:srgbClr val="002060"/>
                </a:solidFill>
                <a:latin typeface="Calibri" panose="020F0502020204030204" pitchFamily="34" charset="0"/>
                <a:cs typeface="Times New Roman" panose="02020603050405020304" pitchFamily="18" charset="0"/>
              </a:rPr>
              <a:t>planning CT) </a:t>
            </a:r>
            <a:r>
              <a:rPr lang="el-GR" dirty="0">
                <a:solidFill>
                  <a:srgbClr val="002060"/>
                </a:solidFill>
                <a:latin typeface="Calibri" panose="020F0502020204030204" pitchFamily="34" charset="0"/>
                <a:cs typeface="Times New Roman" panose="02020603050405020304" pitchFamily="18" charset="0"/>
              </a:rPr>
              <a:t>είτε στα </a:t>
            </a:r>
            <a:r>
              <a:rPr lang="en-US" dirty="0">
                <a:solidFill>
                  <a:srgbClr val="002060"/>
                </a:solidFill>
                <a:latin typeface="Calibri" panose="020F0502020204030204" pitchFamily="34" charset="0"/>
                <a:cs typeface="Times New Roman" panose="02020603050405020304" pitchFamily="18" charset="0"/>
              </a:rPr>
              <a:t>CBCT</a:t>
            </a:r>
            <a:r>
              <a:rPr lang="el-GR" dirty="0">
                <a:solidFill>
                  <a:srgbClr val="002060"/>
                </a:solidFill>
                <a:latin typeface="Calibri" panose="020F0502020204030204" pitchFamily="34" charset="0"/>
                <a:cs typeface="Times New Roman" panose="02020603050405020304" pitchFamily="18" charset="0"/>
              </a:rPr>
              <a:t> δεδομένα που λαμβάνονται πριν την έναρξη της συνεδρίας. Στην περίπτωση χρήσης των  </a:t>
            </a:r>
            <a:r>
              <a:rPr lang="en-US" dirty="0">
                <a:solidFill>
                  <a:srgbClr val="002060"/>
                </a:solidFill>
                <a:latin typeface="Calibri" panose="020F0502020204030204" pitchFamily="34" charset="0"/>
                <a:cs typeface="Times New Roman" panose="02020603050405020304" pitchFamily="18" charset="0"/>
              </a:rPr>
              <a:t>CBCT </a:t>
            </a:r>
            <a:r>
              <a:rPr lang="el-GR" dirty="0">
                <a:solidFill>
                  <a:srgbClr val="002060"/>
                </a:solidFill>
                <a:latin typeface="Calibri" panose="020F0502020204030204" pitchFamily="34" charset="0"/>
                <a:cs typeface="Times New Roman" panose="02020603050405020304" pitchFamily="18" charset="0"/>
              </a:rPr>
              <a:t>δεδομένων, τα τελευταία πρέπει να μετατραπούν σε κατανομές </a:t>
            </a:r>
            <a:r>
              <a:rPr lang="el-GR" dirty="0" err="1">
                <a:solidFill>
                  <a:srgbClr val="002060"/>
                </a:solidFill>
                <a:latin typeface="Calibri" panose="020F0502020204030204" pitchFamily="34" charset="0"/>
                <a:cs typeface="Times New Roman" panose="02020603050405020304" pitchFamily="18" charset="0"/>
              </a:rPr>
              <a:t>ηλεκτρονιακής</a:t>
            </a:r>
            <a:r>
              <a:rPr lang="el-GR" dirty="0">
                <a:solidFill>
                  <a:srgbClr val="002060"/>
                </a:solidFill>
                <a:latin typeface="Calibri" panose="020F0502020204030204" pitchFamily="34" charset="0"/>
                <a:cs typeface="Times New Roman" panose="02020603050405020304" pitchFamily="18" charset="0"/>
              </a:rPr>
              <a:t> πυκνότητας (</a:t>
            </a:r>
            <a:r>
              <a:rPr lang="en-US" dirty="0">
                <a:solidFill>
                  <a:srgbClr val="002060"/>
                </a:solidFill>
                <a:latin typeface="Calibri" panose="020F0502020204030204" pitchFamily="34" charset="0"/>
                <a:cs typeface="Times New Roman" panose="02020603050405020304" pitchFamily="18" charset="0"/>
              </a:rPr>
              <a:t>electron density maps</a:t>
            </a:r>
            <a:r>
              <a:rPr lang="el-GR" dirty="0">
                <a:solidFill>
                  <a:srgbClr val="002060"/>
                </a:solidFill>
                <a:latin typeface="Calibri" panose="020F0502020204030204" pitchFamily="34" charset="0"/>
                <a:cs typeface="Times New Roman" panose="02020603050405020304" pitchFamily="18" charset="0"/>
              </a:rPr>
              <a:t>).</a:t>
            </a:r>
          </a:p>
          <a:p>
            <a:pPr marL="285750" indent="-285750" algn="just">
              <a:lnSpc>
                <a:spcPct val="150000"/>
              </a:lnSpc>
              <a:spcAft>
                <a:spcPts val="800"/>
              </a:spcAft>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Η σύγκριση  των υπολογιζόμενων κατανομών με τις αντίστοιχες του πλάνου θεραπείας αναδεικνύει σφάλματα που σχετίζονται με τα </a:t>
            </a:r>
            <a:r>
              <a:rPr lang="en-US" dirty="0">
                <a:solidFill>
                  <a:srgbClr val="002060"/>
                </a:solidFill>
                <a:latin typeface="Calibri" panose="020F0502020204030204" pitchFamily="34" charset="0"/>
                <a:cs typeface="Times New Roman" panose="02020603050405020304" pitchFamily="18" charset="0"/>
              </a:rPr>
              <a:t>MLC, </a:t>
            </a:r>
            <a:r>
              <a:rPr lang="el-GR" dirty="0">
                <a:solidFill>
                  <a:srgbClr val="002060"/>
                </a:solidFill>
                <a:latin typeface="Calibri" panose="020F0502020204030204" pitchFamily="34" charset="0"/>
                <a:cs typeface="Times New Roman" panose="02020603050405020304" pitchFamily="18" charset="0"/>
              </a:rPr>
              <a:t>την περιστροφική κίνηση του επιταχυντή, την κίνηση της εσωτερικής ανατομίας κατά τη διάρκεια της συνεδρίας.</a:t>
            </a:r>
          </a:p>
        </p:txBody>
      </p:sp>
    </p:spTree>
    <p:extLst>
      <p:ext uri="{BB962C8B-B14F-4D97-AF65-F5344CB8AC3E}">
        <p14:creationId xmlns:p14="http://schemas.microsoft.com/office/powerpoint/2010/main" val="70222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0BFE9B-0F44-4496-8F57-558164A61710}"/>
              </a:ext>
            </a:extLst>
          </p:cNvPr>
          <p:cNvSpPr txBox="1"/>
          <p:nvPr/>
        </p:nvSpPr>
        <p:spPr>
          <a:xfrm flipH="1">
            <a:off x="665018" y="310159"/>
            <a:ext cx="10446327" cy="584775"/>
          </a:xfrm>
          <a:prstGeom prst="rect">
            <a:avLst/>
          </a:prstGeom>
          <a:noFill/>
        </p:spPr>
        <p:txBody>
          <a:bodyPr wrap="square" rtlCol="0">
            <a:spAutoFit/>
          </a:bodyPr>
          <a:lstStyle/>
          <a:p>
            <a:pPr algn="ctr"/>
            <a:r>
              <a:rPr lang="en-US" sz="3200" b="1" dirty="0">
                <a:solidFill>
                  <a:schemeClr val="accent1">
                    <a:lumMod val="75000"/>
                  </a:schemeClr>
                </a:solidFill>
              </a:rPr>
              <a:t>In-vivo EPID </a:t>
            </a:r>
            <a:r>
              <a:rPr lang="el-GR" sz="3200" b="1" dirty="0" err="1">
                <a:solidFill>
                  <a:schemeClr val="accent1">
                    <a:lumMod val="75000"/>
                  </a:schemeClr>
                </a:solidFill>
              </a:rPr>
              <a:t>δοσιμετρία</a:t>
            </a:r>
            <a:r>
              <a:rPr lang="el-GR" sz="3200" b="1" dirty="0">
                <a:solidFill>
                  <a:schemeClr val="accent1">
                    <a:lumMod val="75000"/>
                  </a:schemeClr>
                </a:solidFill>
              </a:rPr>
              <a:t> (</a:t>
            </a:r>
            <a:r>
              <a:rPr lang="en-US" sz="3200" b="1" dirty="0">
                <a:solidFill>
                  <a:schemeClr val="accent1">
                    <a:lumMod val="75000"/>
                  </a:schemeClr>
                </a:solidFill>
              </a:rPr>
              <a:t>3D)</a:t>
            </a:r>
            <a:endParaRPr lang="en-GB" sz="3200" b="1" dirty="0">
              <a:solidFill>
                <a:schemeClr val="accent1">
                  <a:lumMod val="75000"/>
                </a:schemeClr>
              </a:solidFill>
            </a:endParaRPr>
          </a:p>
        </p:txBody>
      </p:sp>
      <p:pic>
        <p:nvPicPr>
          <p:cNvPr id="3" name="Εικόνα 2">
            <a:extLst>
              <a:ext uri="{FF2B5EF4-FFF2-40B4-BE49-F238E27FC236}">
                <a16:creationId xmlns:a16="http://schemas.microsoft.com/office/drawing/2014/main" id="{CFD77D1A-71D2-4BC2-9BAE-281C02650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764" y="4115324"/>
            <a:ext cx="3253510" cy="2440133"/>
          </a:xfrm>
          <a:prstGeom prst="rect">
            <a:avLst/>
          </a:prstGeom>
        </p:spPr>
      </p:pic>
      <p:pic>
        <p:nvPicPr>
          <p:cNvPr id="4" name="Εικόνα 3">
            <a:extLst>
              <a:ext uri="{FF2B5EF4-FFF2-40B4-BE49-F238E27FC236}">
                <a16:creationId xmlns:a16="http://schemas.microsoft.com/office/drawing/2014/main" id="{2FEA99FE-E88D-4564-8C0D-B12B7A136762}"/>
              </a:ext>
            </a:extLst>
          </p:cNvPr>
          <p:cNvPicPr>
            <a:picLocks noChangeAspect="1"/>
          </p:cNvPicPr>
          <p:nvPr/>
        </p:nvPicPr>
        <p:blipFill rotWithShape="1">
          <a:blip r:embed="rId3">
            <a:extLst>
              <a:ext uri="{28A0092B-C50C-407E-A947-70E740481C1C}">
                <a14:useLocalDpi xmlns:a14="http://schemas.microsoft.com/office/drawing/2010/main" val="0"/>
              </a:ext>
            </a:extLst>
          </a:blip>
          <a:srcRect b="22963"/>
          <a:stretch/>
        </p:blipFill>
        <p:spPr>
          <a:xfrm>
            <a:off x="8368145" y="1373310"/>
            <a:ext cx="3253510" cy="2506408"/>
          </a:xfrm>
          <a:prstGeom prst="rect">
            <a:avLst/>
          </a:prstGeom>
        </p:spPr>
      </p:pic>
      <p:sp>
        <p:nvSpPr>
          <p:cNvPr id="5" name="Ορθογώνιο 4">
            <a:extLst>
              <a:ext uri="{FF2B5EF4-FFF2-40B4-BE49-F238E27FC236}">
                <a16:creationId xmlns:a16="http://schemas.microsoft.com/office/drawing/2014/main" id="{0CB75529-F3CA-4E64-8A7F-F49FCD780881}"/>
              </a:ext>
            </a:extLst>
          </p:cNvPr>
          <p:cNvSpPr/>
          <p:nvPr/>
        </p:nvSpPr>
        <p:spPr>
          <a:xfrm>
            <a:off x="267853" y="1403927"/>
            <a:ext cx="7841673" cy="5035353"/>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Σύγκριση της σχεδιασμένης (</a:t>
            </a:r>
            <a:r>
              <a:rPr lang="en-US" dirty="0">
                <a:solidFill>
                  <a:srgbClr val="002060"/>
                </a:solidFill>
                <a:latin typeface="Calibri" panose="020F0502020204030204" pitchFamily="34" charset="0"/>
                <a:cs typeface="Times New Roman" panose="02020603050405020304" pitchFamily="18" charset="0"/>
              </a:rPr>
              <a:t>planned) </a:t>
            </a:r>
            <a:r>
              <a:rPr lang="el-GR" dirty="0">
                <a:solidFill>
                  <a:srgbClr val="002060"/>
                </a:solidFill>
                <a:latin typeface="Calibri" panose="020F0502020204030204" pitchFamily="34" charset="0"/>
                <a:cs typeface="Times New Roman" panose="02020603050405020304" pitchFamily="18" charset="0"/>
              </a:rPr>
              <a:t>και αποδιδόμενης </a:t>
            </a:r>
            <a:r>
              <a:rPr lang="en-US" dirty="0">
                <a:solidFill>
                  <a:srgbClr val="002060"/>
                </a:solidFill>
                <a:latin typeface="Calibri" panose="020F0502020204030204" pitchFamily="34" charset="0"/>
                <a:cs typeface="Times New Roman" panose="02020603050405020304" pitchFamily="18" charset="0"/>
              </a:rPr>
              <a:t>(</a:t>
            </a:r>
            <a:r>
              <a:rPr lang="en-US" dirty="0" err="1">
                <a:solidFill>
                  <a:srgbClr val="002060"/>
                </a:solidFill>
                <a:latin typeface="Calibri" panose="020F0502020204030204" pitchFamily="34" charset="0"/>
                <a:cs typeface="Times New Roman" panose="02020603050405020304" pitchFamily="18" charset="0"/>
              </a:rPr>
              <a:t>dedlivered</a:t>
            </a:r>
            <a:r>
              <a:rPr lang="en-US" dirty="0">
                <a:solidFill>
                  <a:srgbClr val="002060"/>
                </a:solidFill>
                <a:latin typeface="Calibri" panose="020F0502020204030204" pitchFamily="34" charset="0"/>
                <a:cs typeface="Times New Roman" panose="02020603050405020304" pitchFamily="18" charset="0"/>
              </a:rPr>
              <a:t>)</a:t>
            </a:r>
            <a:r>
              <a:rPr lang="el-GR" dirty="0">
                <a:solidFill>
                  <a:srgbClr val="002060"/>
                </a:solidFill>
                <a:latin typeface="Calibri" panose="020F0502020204030204" pitchFamily="34" charset="0"/>
                <a:cs typeface="Times New Roman" panose="02020603050405020304" pitchFamily="18" charset="0"/>
              </a:rPr>
              <a:t> κατανομή δόσης στον όγκο-στόχο και στα </a:t>
            </a:r>
            <a:r>
              <a:rPr lang="en-US" dirty="0">
                <a:solidFill>
                  <a:srgbClr val="002060"/>
                </a:solidFill>
                <a:latin typeface="Calibri" panose="020F0502020204030204" pitchFamily="34" charset="0"/>
                <a:cs typeface="Times New Roman" panose="02020603050405020304" pitchFamily="18" charset="0"/>
              </a:rPr>
              <a:t>OARs.</a:t>
            </a: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Δυνατότητα υπολογισμού της δόσης χρησιμοποιώντας είτε τα </a:t>
            </a:r>
            <a:r>
              <a:rPr lang="en-US" dirty="0">
                <a:solidFill>
                  <a:srgbClr val="002060"/>
                </a:solidFill>
                <a:latin typeface="Calibri" panose="020F0502020204030204" pitchFamily="34" charset="0"/>
                <a:cs typeface="Times New Roman" panose="02020603050405020304" pitchFamily="18" charset="0"/>
              </a:rPr>
              <a:t>CT</a:t>
            </a:r>
            <a:r>
              <a:rPr lang="el-GR" dirty="0">
                <a:solidFill>
                  <a:srgbClr val="002060"/>
                </a:solidFill>
                <a:latin typeface="Calibri" panose="020F0502020204030204" pitchFamily="34" charset="0"/>
                <a:cs typeface="Times New Roman" panose="02020603050405020304" pitchFamily="18" charset="0"/>
              </a:rPr>
              <a:t> δεδομένα σχεδιασμού θεραπείας είτε τα </a:t>
            </a:r>
            <a:r>
              <a:rPr lang="en-US" dirty="0">
                <a:solidFill>
                  <a:srgbClr val="002060"/>
                </a:solidFill>
                <a:latin typeface="Calibri" panose="020F0502020204030204" pitchFamily="34" charset="0"/>
                <a:cs typeface="Times New Roman" panose="02020603050405020304" pitchFamily="18" charset="0"/>
              </a:rPr>
              <a:t>CBCT </a:t>
            </a:r>
            <a:r>
              <a:rPr lang="el-GR" dirty="0">
                <a:solidFill>
                  <a:srgbClr val="002060"/>
                </a:solidFill>
                <a:latin typeface="Calibri" panose="020F0502020204030204" pitchFamily="34" charset="0"/>
                <a:cs typeface="Times New Roman" panose="02020603050405020304" pitchFamily="18" charset="0"/>
              </a:rPr>
              <a:t>δεδομένα της συγκεκριμένης συνεδρίας. Η ποιότητα των </a:t>
            </a:r>
            <a:r>
              <a:rPr lang="en-US" dirty="0">
                <a:solidFill>
                  <a:srgbClr val="002060"/>
                </a:solidFill>
                <a:latin typeface="Calibri" panose="020F0502020204030204" pitchFamily="34" charset="0"/>
                <a:cs typeface="Times New Roman" panose="02020603050405020304" pitchFamily="18" charset="0"/>
              </a:rPr>
              <a:t>CBCT </a:t>
            </a:r>
            <a:r>
              <a:rPr lang="el-GR" dirty="0">
                <a:solidFill>
                  <a:srgbClr val="002060"/>
                </a:solidFill>
                <a:latin typeface="Calibri" panose="020F0502020204030204" pitchFamily="34" charset="0"/>
                <a:cs typeface="Times New Roman" panose="02020603050405020304" pitchFamily="18" charset="0"/>
              </a:rPr>
              <a:t>δεδομένων είναι πιθανόν να επηρεασθεί από πιθανή κίνηση του ασθενούς λόγω του απαιτούμενου χρόνου λήψης της τομογραφίας κωνικής δέσμης.</a:t>
            </a:r>
            <a:endParaRPr lang="en-US" dirty="0">
              <a:solidFill>
                <a:srgbClr val="002060"/>
              </a:solidFill>
              <a:latin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Η σύγκριση λαμβάνει υπόψιν και το γεωμετρικό σφάλμα αλλά και τις διαφορές στη δόση.</a:t>
            </a: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Αναδεικνύονται σφάλματα που αφορούν στον επιταχυντή (κίνηση των </a:t>
            </a:r>
            <a:r>
              <a:rPr lang="en-US" dirty="0">
                <a:solidFill>
                  <a:srgbClr val="002060"/>
                </a:solidFill>
                <a:latin typeface="Calibri" panose="020F0502020204030204" pitchFamily="34" charset="0"/>
                <a:cs typeface="Times New Roman" panose="02020603050405020304" pitchFamily="18" charset="0"/>
              </a:rPr>
              <a:t>MLC), </a:t>
            </a:r>
            <a:r>
              <a:rPr lang="el-GR" dirty="0">
                <a:solidFill>
                  <a:srgbClr val="002060"/>
                </a:solidFill>
                <a:latin typeface="Calibri" panose="020F0502020204030204" pitchFamily="34" charset="0"/>
                <a:cs typeface="Times New Roman" panose="02020603050405020304" pitchFamily="18" charset="0"/>
              </a:rPr>
              <a:t>στην κίνηση της εσωτερικής ανατομίας, στην κίνηση του ασθενούς κατά τη διάρκεια της συνεδρίας, στην πλημμελή προετοιμασία του ασθενούς.</a:t>
            </a:r>
          </a:p>
        </p:txBody>
      </p:sp>
    </p:spTree>
    <p:extLst>
      <p:ext uri="{BB962C8B-B14F-4D97-AF65-F5344CB8AC3E}">
        <p14:creationId xmlns:p14="http://schemas.microsoft.com/office/powerpoint/2010/main" val="402474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CF9D28-DD6F-43FA-933E-63CCE9D230BD}"/>
              </a:ext>
            </a:extLst>
          </p:cNvPr>
          <p:cNvSpPr txBox="1"/>
          <p:nvPr/>
        </p:nvSpPr>
        <p:spPr>
          <a:xfrm flipH="1">
            <a:off x="665018" y="310159"/>
            <a:ext cx="10446327" cy="584775"/>
          </a:xfrm>
          <a:prstGeom prst="rect">
            <a:avLst/>
          </a:prstGeom>
          <a:noFill/>
        </p:spPr>
        <p:txBody>
          <a:bodyPr wrap="square" rtlCol="0">
            <a:spAutoFit/>
          </a:bodyPr>
          <a:lstStyle/>
          <a:p>
            <a:pPr algn="ctr"/>
            <a:r>
              <a:rPr lang="el-GR" sz="3200" b="1" dirty="0">
                <a:solidFill>
                  <a:schemeClr val="accent1">
                    <a:lumMod val="75000"/>
                  </a:schemeClr>
                </a:solidFill>
              </a:rPr>
              <a:t>Συμπέρασμα</a:t>
            </a:r>
            <a:endParaRPr lang="en-GB" sz="3200" b="1" dirty="0">
              <a:solidFill>
                <a:schemeClr val="accent1">
                  <a:lumMod val="75000"/>
                </a:schemeClr>
              </a:solidFill>
            </a:endParaRPr>
          </a:p>
        </p:txBody>
      </p:sp>
      <p:sp>
        <p:nvSpPr>
          <p:cNvPr id="2" name="Ορθογώνιο 1">
            <a:extLst>
              <a:ext uri="{FF2B5EF4-FFF2-40B4-BE49-F238E27FC236}">
                <a16:creationId xmlns:a16="http://schemas.microsoft.com/office/drawing/2014/main" id="{13064826-428F-4874-A689-01501CC404E0}"/>
              </a:ext>
            </a:extLst>
          </p:cNvPr>
          <p:cNvSpPr/>
          <p:nvPr/>
        </p:nvSpPr>
        <p:spPr>
          <a:xfrm>
            <a:off x="591127" y="1284775"/>
            <a:ext cx="10446327" cy="4204356"/>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Η σύγχρονη ακτινοθεραπευτική διαδικασία στηρίζεται στη λήψη απεικονιστικών δεδομένων (</a:t>
            </a:r>
            <a:r>
              <a:rPr lang="en-US" dirty="0">
                <a:solidFill>
                  <a:srgbClr val="002060"/>
                </a:solidFill>
                <a:latin typeface="Calibri" panose="020F0502020204030204" pitchFamily="34" charset="0"/>
                <a:cs typeface="Times New Roman" panose="02020603050405020304" pitchFamily="18" charset="0"/>
              </a:rPr>
              <a:t>x-ray, MV) </a:t>
            </a:r>
            <a:r>
              <a:rPr lang="el-GR" dirty="0">
                <a:solidFill>
                  <a:srgbClr val="002060"/>
                </a:solidFill>
                <a:latin typeface="Calibri" panose="020F0502020204030204" pitchFamily="34" charset="0"/>
                <a:cs typeface="Times New Roman" panose="02020603050405020304" pitchFamily="18" charset="0"/>
              </a:rPr>
              <a:t>για τη γεωμετρική επιβεβαίωση της θέσης θεραπείας και για τον </a:t>
            </a:r>
            <a:r>
              <a:rPr lang="en-US" dirty="0">
                <a:solidFill>
                  <a:srgbClr val="002060"/>
                </a:solidFill>
                <a:latin typeface="Calibri" panose="020F0502020204030204" pitchFamily="34" charset="0"/>
                <a:cs typeface="Times New Roman" panose="02020603050405020304" pitchFamily="18" charset="0"/>
              </a:rPr>
              <a:t>in-vivo </a:t>
            </a:r>
            <a:r>
              <a:rPr lang="el-GR" dirty="0">
                <a:solidFill>
                  <a:srgbClr val="002060"/>
                </a:solidFill>
                <a:latin typeface="Calibri" panose="020F0502020204030204" pitchFamily="34" charset="0"/>
                <a:cs typeface="Times New Roman" panose="02020603050405020304" pitchFamily="18" charset="0"/>
              </a:rPr>
              <a:t>υπολογισμό των κατανομών δόσης στον όγκο-στόχο και στα </a:t>
            </a:r>
            <a:r>
              <a:rPr lang="en-US" dirty="0">
                <a:solidFill>
                  <a:srgbClr val="002060"/>
                </a:solidFill>
                <a:latin typeface="Calibri" panose="020F0502020204030204" pitchFamily="34" charset="0"/>
                <a:cs typeface="Times New Roman" panose="02020603050405020304" pitchFamily="18" charset="0"/>
              </a:rPr>
              <a:t>OARs.</a:t>
            </a: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Η απεικονιστική διαδικασία αποτελεί ένα βασικό εργαλείο ελέγχου ποιότητας των βημάτων της ακτινοθεραπευτικής διαδικασίας και συμβάλλει στην ανάδειξη συστηματικών (εξομοίωση, προετοιμασία ασθενούς, λειτουργία επιταχυντή) και τυχαίων σφαλμάτων.</a:t>
            </a:r>
          </a:p>
          <a:p>
            <a:pPr marL="285750" indent="-285750" algn="just">
              <a:lnSpc>
                <a:spcPct val="150000"/>
              </a:lnSpc>
              <a:buFont typeface="Wingdings" panose="05000000000000000000" pitchFamily="2" charset="2"/>
              <a:buChar char="Ø"/>
            </a:pPr>
            <a:r>
              <a:rPr lang="el-GR" dirty="0">
                <a:solidFill>
                  <a:srgbClr val="002060"/>
                </a:solidFill>
                <a:latin typeface="Calibri" panose="020F0502020204030204" pitchFamily="34" charset="0"/>
                <a:cs typeface="Times New Roman" panose="02020603050405020304" pitchFamily="18" charset="0"/>
              </a:rPr>
              <a:t>Η εξέλιξη των απεικονιστικών τεχνολογιών επιτρέπει τον υπολογισμό και καταγραφή των συνεπειών των σφαλμάτων (στην αλυσίδα της ακτινοθεραπευτικής διαδικασίας) στη δόση που λαμβάνει ο ασθενής, και κάνει δυνατή την προσαρμογή παραμέτρων της θεραπείας ώστε να επιτευχθεί το καλύτερο δυνατό θεραπευτικό αποτέλεσμα.</a:t>
            </a:r>
            <a:endParaRPr lang="en-US" dirty="0">
              <a:solidFill>
                <a:srgbClr val="00206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745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168F7AD-292B-45DF-8225-5D6B0385E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9487DE8A-8D4C-4582-BBE4-DA7FD0F2D6D3}"/>
              </a:ext>
            </a:extLst>
          </p:cNvPr>
          <p:cNvSpPr txBox="1"/>
          <p:nvPr/>
        </p:nvSpPr>
        <p:spPr>
          <a:xfrm>
            <a:off x="7721599" y="5698837"/>
            <a:ext cx="4305602" cy="830997"/>
          </a:xfrm>
          <a:prstGeom prst="rect">
            <a:avLst/>
          </a:prstGeom>
          <a:noFill/>
        </p:spPr>
        <p:txBody>
          <a:bodyPr wrap="none" rtlCol="0">
            <a:spAutoFit/>
          </a:bodyPr>
          <a:lstStyle/>
          <a:p>
            <a:r>
              <a:rPr lang="el-GR" sz="4800" i="1" dirty="0">
                <a:solidFill>
                  <a:schemeClr val="accent5">
                    <a:lumMod val="20000"/>
                    <a:lumOff val="80000"/>
                  </a:schemeClr>
                </a:solidFill>
                <a:effectLst>
                  <a:outerShdw blurRad="38100" dist="38100" dir="2700000" algn="tl">
                    <a:srgbClr val="000000">
                      <a:alpha val="43137"/>
                    </a:srgbClr>
                  </a:outerShdw>
                </a:effectLst>
              </a:rPr>
              <a:t>Ευχαριστώ πολύ</a:t>
            </a:r>
          </a:p>
        </p:txBody>
      </p:sp>
    </p:spTree>
    <p:extLst>
      <p:ext uri="{BB962C8B-B14F-4D97-AF65-F5344CB8AC3E}">
        <p14:creationId xmlns:p14="http://schemas.microsoft.com/office/powerpoint/2010/main" val="1335059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425C0D0-2BD8-4F7C-9B2D-77E1C63BE07E}"/>
              </a:ext>
            </a:extLst>
          </p:cNvPr>
          <p:cNvPicPr>
            <a:picLocks noChangeAspect="1"/>
          </p:cNvPicPr>
          <p:nvPr/>
        </p:nvPicPr>
        <p:blipFill rotWithShape="1">
          <a:blip r:embed="rId2"/>
          <a:srcRect t="13128" r="4295" b="5817"/>
          <a:stretch/>
        </p:blipFill>
        <p:spPr>
          <a:xfrm>
            <a:off x="2291484" y="1279667"/>
            <a:ext cx="7350414" cy="5194283"/>
          </a:xfrm>
          <a:prstGeom prst="rect">
            <a:avLst/>
          </a:prstGeom>
        </p:spPr>
      </p:pic>
      <p:sp>
        <p:nvSpPr>
          <p:cNvPr id="7" name="TextBox 6">
            <a:extLst>
              <a:ext uri="{FF2B5EF4-FFF2-40B4-BE49-F238E27FC236}">
                <a16:creationId xmlns:a16="http://schemas.microsoft.com/office/drawing/2014/main" id="{87725FC5-BF8B-4325-970E-8DE0C99EC328}"/>
              </a:ext>
            </a:extLst>
          </p:cNvPr>
          <p:cNvSpPr txBox="1"/>
          <p:nvPr/>
        </p:nvSpPr>
        <p:spPr>
          <a:xfrm flipH="1">
            <a:off x="1593272" y="384050"/>
            <a:ext cx="9005455" cy="584775"/>
          </a:xfrm>
          <a:prstGeom prst="rect">
            <a:avLst/>
          </a:prstGeom>
          <a:noFill/>
        </p:spPr>
        <p:txBody>
          <a:bodyPr wrap="square" rtlCol="0">
            <a:spAutoFit/>
          </a:bodyPr>
          <a:lstStyle/>
          <a:p>
            <a:pPr algn="ctr"/>
            <a:r>
              <a:rPr lang="el-GR" sz="3200" b="1" dirty="0">
                <a:solidFill>
                  <a:schemeClr val="accent1">
                    <a:lumMod val="75000"/>
                  </a:schemeClr>
                </a:solidFill>
              </a:rPr>
              <a:t>Ακτινοθεραπεία – Εξέλιξη</a:t>
            </a:r>
            <a:endParaRPr lang="en-GB" sz="3200" b="1" dirty="0">
              <a:solidFill>
                <a:schemeClr val="accent1">
                  <a:lumMod val="75000"/>
                </a:schemeClr>
              </a:solidFill>
            </a:endParaRPr>
          </a:p>
        </p:txBody>
      </p:sp>
    </p:spTree>
    <p:extLst>
      <p:ext uri="{BB962C8B-B14F-4D97-AF65-F5344CB8AC3E}">
        <p14:creationId xmlns:p14="http://schemas.microsoft.com/office/powerpoint/2010/main" val="1425663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Normal head CAT scan with intravenous contrast.">
            <a:extLst>
              <a:ext uri="{FF2B5EF4-FFF2-40B4-BE49-F238E27FC236}">
                <a16:creationId xmlns:a16="http://schemas.microsoft.com/office/drawing/2014/main" id="{4EC10DEA-A190-4004-BC9D-53E1943C6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873" y="505585"/>
            <a:ext cx="1229686" cy="15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Βέλος: Δεξιό 2">
            <a:extLst>
              <a:ext uri="{FF2B5EF4-FFF2-40B4-BE49-F238E27FC236}">
                <a16:creationId xmlns:a16="http://schemas.microsoft.com/office/drawing/2014/main" id="{62A57354-1A34-4152-A361-A45AE4B56D1B}"/>
              </a:ext>
            </a:extLst>
          </p:cNvPr>
          <p:cNvSpPr/>
          <p:nvPr/>
        </p:nvSpPr>
        <p:spPr>
          <a:xfrm rot="7704889">
            <a:off x="1705427" y="1373942"/>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Βέλος: Δεξιό 3">
            <a:extLst>
              <a:ext uri="{FF2B5EF4-FFF2-40B4-BE49-F238E27FC236}">
                <a16:creationId xmlns:a16="http://schemas.microsoft.com/office/drawing/2014/main" id="{E037BBBC-0BCA-46A2-9C3C-D175F8716AEB}"/>
              </a:ext>
            </a:extLst>
          </p:cNvPr>
          <p:cNvSpPr/>
          <p:nvPr/>
        </p:nvSpPr>
        <p:spPr>
          <a:xfrm rot="2577122">
            <a:off x="2266038" y="4376331"/>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Βέλος: Δεξιό 4">
            <a:extLst>
              <a:ext uri="{FF2B5EF4-FFF2-40B4-BE49-F238E27FC236}">
                <a16:creationId xmlns:a16="http://schemas.microsoft.com/office/drawing/2014/main" id="{23307136-6A81-4134-8ABB-E1E1A54A67EC}"/>
              </a:ext>
            </a:extLst>
          </p:cNvPr>
          <p:cNvSpPr/>
          <p:nvPr/>
        </p:nvSpPr>
        <p:spPr>
          <a:xfrm>
            <a:off x="4181377" y="5455021"/>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Βέλος: Δεξιό 5">
            <a:extLst>
              <a:ext uri="{FF2B5EF4-FFF2-40B4-BE49-F238E27FC236}">
                <a16:creationId xmlns:a16="http://schemas.microsoft.com/office/drawing/2014/main" id="{0358036A-2789-4987-BDBA-6EE57ECE6782}"/>
              </a:ext>
            </a:extLst>
          </p:cNvPr>
          <p:cNvSpPr/>
          <p:nvPr/>
        </p:nvSpPr>
        <p:spPr>
          <a:xfrm rot="12510945">
            <a:off x="8753514" y="1507351"/>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CE1CD56-DB8E-4840-97FD-73B260610821}"/>
              </a:ext>
            </a:extLst>
          </p:cNvPr>
          <p:cNvSpPr txBox="1"/>
          <p:nvPr/>
        </p:nvSpPr>
        <p:spPr>
          <a:xfrm flipH="1">
            <a:off x="3858505" y="2964033"/>
            <a:ext cx="3998497" cy="1200329"/>
          </a:xfrm>
          <a:prstGeom prst="rect">
            <a:avLst/>
          </a:prstGeom>
          <a:noFill/>
        </p:spPr>
        <p:txBody>
          <a:bodyPr wrap="square" rtlCol="0">
            <a:spAutoFit/>
          </a:bodyPr>
          <a:lstStyle/>
          <a:p>
            <a:pPr algn="ctr"/>
            <a:r>
              <a:rPr lang="el-GR" sz="3600" b="1" dirty="0">
                <a:solidFill>
                  <a:schemeClr val="accent6">
                    <a:lumMod val="60000"/>
                    <a:lumOff val="40000"/>
                  </a:schemeClr>
                </a:solidFill>
                <a:effectLst>
                  <a:outerShdw blurRad="38100" dist="38100" dir="2700000" algn="tl">
                    <a:srgbClr val="000000">
                      <a:alpha val="43137"/>
                    </a:srgbClr>
                  </a:outerShdw>
                </a:effectLst>
                <a:latin typeface="+mj-lt"/>
              </a:rPr>
              <a:t>Ακτινοθεραπευτική διαδικασία</a:t>
            </a:r>
            <a:endParaRPr lang="en-GB" sz="3600" b="1" dirty="0">
              <a:solidFill>
                <a:schemeClr val="accent6">
                  <a:lumMod val="60000"/>
                  <a:lumOff val="40000"/>
                </a:schemeClr>
              </a:solidFill>
              <a:effectLst>
                <a:outerShdw blurRad="38100" dist="38100" dir="2700000" algn="tl">
                  <a:srgbClr val="000000">
                    <a:alpha val="43137"/>
                  </a:srgbClr>
                </a:outerShdw>
              </a:effectLst>
              <a:latin typeface="+mj-lt"/>
            </a:endParaRPr>
          </a:p>
        </p:txBody>
      </p:sp>
      <p:sp>
        <p:nvSpPr>
          <p:cNvPr id="10" name="Βέλος: Δεξιό 9">
            <a:extLst>
              <a:ext uri="{FF2B5EF4-FFF2-40B4-BE49-F238E27FC236}">
                <a16:creationId xmlns:a16="http://schemas.microsoft.com/office/drawing/2014/main" id="{E316AD78-17C7-42BA-809F-6654D9B030D4}"/>
              </a:ext>
            </a:extLst>
          </p:cNvPr>
          <p:cNvSpPr/>
          <p:nvPr/>
        </p:nvSpPr>
        <p:spPr>
          <a:xfrm rot="18244980">
            <a:off x="9822798" y="4475064"/>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Ομάδα 24">
            <a:extLst>
              <a:ext uri="{FF2B5EF4-FFF2-40B4-BE49-F238E27FC236}">
                <a16:creationId xmlns:a16="http://schemas.microsoft.com/office/drawing/2014/main" id="{F8721C58-C1CF-44BE-B5F5-6E5C4CBDA85D}"/>
              </a:ext>
            </a:extLst>
          </p:cNvPr>
          <p:cNvGrpSpPr/>
          <p:nvPr/>
        </p:nvGrpSpPr>
        <p:grpSpPr>
          <a:xfrm>
            <a:off x="285075" y="1970624"/>
            <a:ext cx="2871804" cy="2198575"/>
            <a:chOff x="162974" y="1783804"/>
            <a:chExt cx="2871932" cy="2319161"/>
          </a:xfrm>
        </p:grpSpPr>
        <p:pic>
          <p:nvPicPr>
            <p:cNvPr id="12" name="Εικόνα 11">
              <a:extLst>
                <a:ext uri="{FF2B5EF4-FFF2-40B4-BE49-F238E27FC236}">
                  <a16:creationId xmlns:a16="http://schemas.microsoft.com/office/drawing/2014/main" id="{987152B5-6C2F-43A6-A62E-23657975FA4A}"/>
                </a:ext>
              </a:extLst>
            </p:cNvPr>
            <p:cNvPicPr>
              <a:picLocks noChangeAspect="1"/>
            </p:cNvPicPr>
            <p:nvPr/>
          </p:nvPicPr>
          <p:blipFill rotWithShape="1">
            <a:blip r:embed="rId3"/>
            <a:srcRect l="4432"/>
            <a:stretch/>
          </p:blipFill>
          <p:spPr>
            <a:xfrm>
              <a:off x="162974" y="1783804"/>
              <a:ext cx="1755747" cy="1359661"/>
            </a:xfrm>
            <a:prstGeom prst="rect">
              <a:avLst/>
            </a:prstGeom>
          </p:spPr>
        </p:pic>
        <p:pic>
          <p:nvPicPr>
            <p:cNvPr id="13" name="Εικόνα 12">
              <a:extLst>
                <a:ext uri="{FF2B5EF4-FFF2-40B4-BE49-F238E27FC236}">
                  <a16:creationId xmlns:a16="http://schemas.microsoft.com/office/drawing/2014/main" id="{159AF1BF-F965-41FB-8482-9054531DDAFE}"/>
                </a:ext>
              </a:extLst>
            </p:cNvPr>
            <p:cNvPicPr>
              <a:picLocks noChangeAspect="1"/>
            </p:cNvPicPr>
            <p:nvPr/>
          </p:nvPicPr>
          <p:blipFill rotWithShape="1">
            <a:blip r:embed="rId4"/>
            <a:srcRect l="8554"/>
            <a:stretch/>
          </p:blipFill>
          <p:spPr>
            <a:xfrm>
              <a:off x="1245452" y="2757065"/>
              <a:ext cx="1789454" cy="1345900"/>
            </a:xfrm>
            <a:prstGeom prst="rect">
              <a:avLst/>
            </a:prstGeom>
          </p:spPr>
        </p:pic>
      </p:grpSp>
      <p:pic>
        <p:nvPicPr>
          <p:cNvPr id="14" name="Εικόνα 13">
            <a:extLst>
              <a:ext uri="{FF2B5EF4-FFF2-40B4-BE49-F238E27FC236}">
                <a16:creationId xmlns:a16="http://schemas.microsoft.com/office/drawing/2014/main" id="{880E4EDD-8DDA-4D7E-A5B0-D2400EA696FB}"/>
              </a:ext>
            </a:extLst>
          </p:cNvPr>
          <p:cNvPicPr>
            <a:picLocks noChangeAspect="1"/>
          </p:cNvPicPr>
          <p:nvPr/>
        </p:nvPicPr>
        <p:blipFill>
          <a:blip r:embed="rId5"/>
          <a:stretch>
            <a:fillRect/>
          </a:stretch>
        </p:blipFill>
        <p:spPr>
          <a:xfrm>
            <a:off x="1465382" y="4887376"/>
            <a:ext cx="2409079" cy="1508480"/>
          </a:xfrm>
          <a:prstGeom prst="rect">
            <a:avLst/>
          </a:prstGeom>
        </p:spPr>
      </p:pic>
      <p:sp>
        <p:nvSpPr>
          <p:cNvPr id="20" name="TextBox 19">
            <a:extLst>
              <a:ext uri="{FF2B5EF4-FFF2-40B4-BE49-F238E27FC236}">
                <a16:creationId xmlns:a16="http://schemas.microsoft.com/office/drawing/2014/main" id="{1F81CE5C-8E75-4F44-897D-2519B67ABB75}"/>
              </a:ext>
            </a:extLst>
          </p:cNvPr>
          <p:cNvSpPr txBox="1"/>
          <p:nvPr/>
        </p:nvSpPr>
        <p:spPr>
          <a:xfrm flipH="1">
            <a:off x="89188" y="3810784"/>
            <a:ext cx="1376195" cy="400110"/>
          </a:xfrm>
          <a:prstGeom prst="rect">
            <a:avLst/>
          </a:prstGeom>
          <a:noFill/>
        </p:spPr>
        <p:txBody>
          <a:bodyPr wrap="square" rtlCol="0">
            <a:spAutoFit/>
          </a:bodyPr>
          <a:lstStyle/>
          <a:p>
            <a:pPr algn="ctr"/>
            <a:r>
              <a:rPr lang="el-GR" sz="2000" b="1" dirty="0">
                <a:solidFill>
                  <a:schemeClr val="accent1">
                    <a:lumMod val="75000"/>
                  </a:schemeClr>
                </a:solidFill>
                <a:effectLst>
                  <a:outerShdw blurRad="38100" dist="38100" dir="2700000" algn="tl">
                    <a:srgbClr val="000000">
                      <a:alpha val="43137"/>
                    </a:srgbClr>
                  </a:outerShdw>
                </a:effectLst>
                <a:latin typeface="+mj-lt"/>
              </a:rPr>
              <a:t>Εξομοίωση</a:t>
            </a:r>
            <a:r>
              <a:rPr lang="el-GR" sz="2000" b="1" dirty="0">
                <a:solidFill>
                  <a:schemeClr val="accent4">
                    <a:lumMod val="20000"/>
                    <a:lumOff val="80000"/>
                  </a:schemeClr>
                </a:solidFill>
                <a:effectLst>
                  <a:outerShdw blurRad="38100" dist="38100" dir="2700000" algn="tl">
                    <a:srgbClr val="000000">
                      <a:alpha val="43137"/>
                    </a:srgbClr>
                  </a:outerShdw>
                </a:effectLst>
                <a:latin typeface="+mj-lt"/>
              </a:rPr>
              <a:t> </a:t>
            </a:r>
            <a:endParaRPr lang="en-GB" sz="2000" b="1" dirty="0">
              <a:solidFill>
                <a:schemeClr val="accent4">
                  <a:lumMod val="20000"/>
                  <a:lumOff val="80000"/>
                </a:schemeClr>
              </a:solidFill>
              <a:effectLst>
                <a:outerShdw blurRad="38100" dist="38100" dir="2700000" algn="tl">
                  <a:srgbClr val="000000">
                    <a:alpha val="43137"/>
                  </a:srgbClr>
                </a:outerShdw>
              </a:effectLst>
              <a:latin typeface="+mj-lt"/>
            </a:endParaRPr>
          </a:p>
        </p:txBody>
      </p:sp>
      <p:sp>
        <p:nvSpPr>
          <p:cNvPr id="21" name="TextBox 20">
            <a:extLst>
              <a:ext uri="{FF2B5EF4-FFF2-40B4-BE49-F238E27FC236}">
                <a16:creationId xmlns:a16="http://schemas.microsoft.com/office/drawing/2014/main" id="{BA97E6DA-EDF5-45D9-B681-0A130909047A}"/>
              </a:ext>
            </a:extLst>
          </p:cNvPr>
          <p:cNvSpPr txBox="1"/>
          <p:nvPr/>
        </p:nvSpPr>
        <p:spPr>
          <a:xfrm flipH="1">
            <a:off x="1222316" y="6395856"/>
            <a:ext cx="2259114" cy="400110"/>
          </a:xfrm>
          <a:prstGeom prst="rect">
            <a:avLst/>
          </a:prstGeom>
          <a:noFill/>
        </p:spPr>
        <p:txBody>
          <a:bodyPr wrap="square" rtlCol="0">
            <a:spAutoFit/>
          </a:bodyPr>
          <a:lstStyle/>
          <a:p>
            <a:pPr algn="ctr"/>
            <a:r>
              <a:rPr lang="el-GR" sz="2000" b="1" dirty="0">
                <a:solidFill>
                  <a:schemeClr val="accent1">
                    <a:lumMod val="75000"/>
                  </a:schemeClr>
                </a:solidFill>
                <a:effectLst>
                  <a:outerShdw blurRad="38100" dist="38100" dir="2700000" algn="tl">
                    <a:srgbClr val="000000">
                      <a:alpha val="43137"/>
                    </a:srgbClr>
                  </a:outerShdw>
                </a:effectLst>
                <a:latin typeface="+mj-lt"/>
              </a:rPr>
              <a:t>Πλάνο θεραπείας </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23" name="TextBox 22">
            <a:extLst>
              <a:ext uri="{FF2B5EF4-FFF2-40B4-BE49-F238E27FC236}">
                <a16:creationId xmlns:a16="http://schemas.microsoft.com/office/drawing/2014/main" id="{665CD561-4C74-45AB-9ECA-5C217F5074CA}"/>
              </a:ext>
            </a:extLst>
          </p:cNvPr>
          <p:cNvSpPr txBox="1"/>
          <p:nvPr/>
        </p:nvSpPr>
        <p:spPr>
          <a:xfrm flipH="1">
            <a:off x="8366598" y="3923227"/>
            <a:ext cx="3473878" cy="400110"/>
          </a:xfrm>
          <a:prstGeom prst="rect">
            <a:avLst/>
          </a:prstGeom>
          <a:noFill/>
        </p:spPr>
        <p:txBody>
          <a:bodyPr wrap="square" rtlCol="0">
            <a:spAutoFit/>
          </a:bodyPr>
          <a:lstStyle/>
          <a:p>
            <a:pPr algn="r"/>
            <a:r>
              <a:rPr lang="el-GR" sz="2000" b="1" dirty="0">
                <a:solidFill>
                  <a:schemeClr val="accent1">
                    <a:lumMod val="75000"/>
                  </a:schemeClr>
                </a:solidFill>
                <a:effectLst>
                  <a:outerShdw blurRad="38100" dist="38100" dir="2700000" algn="tl">
                    <a:srgbClr val="000000">
                      <a:alpha val="43137"/>
                    </a:srgbClr>
                  </a:outerShdw>
                </a:effectLst>
                <a:latin typeface="+mj-lt"/>
              </a:rPr>
              <a:t>Γεωμετρική επιβεβαίωση θέσης</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grpSp>
        <p:nvGrpSpPr>
          <p:cNvPr id="19" name="Ομάδα 18">
            <a:extLst>
              <a:ext uri="{FF2B5EF4-FFF2-40B4-BE49-F238E27FC236}">
                <a16:creationId xmlns:a16="http://schemas.microsoft.com/office/drawing/2014/main" id="{E2C1973A-7D9E-422F-925F-C6B770951624}"/>
              </a:ext>
            </a:extLst>
          </p:cNvPr>
          <p:cNvGrpSpPr/>
          <p:nvPr/>
        </p:nvGrpSpPr>
        <p:grpSpPr>
          <a:xfrm>
            <a:off x="8038338" y="4803384"/>
            <a:ext cx="2957282" cy="1606248"/>
            <a:chOff x="7889599" y="4741352"/>
            <a:chExt cx="3443564" cy="1946705"/>
          </a:xfrm>
        </p:grpSpPr>
        <p:pic>
          <p:nvPicPr>
            <p:cNvPr id="1026" name="Picture 2">
              <a:extLst>
                <a:ext uri="{FF2B5EF4-FFF2-40B4-BE49-F238E27FC236}">
                  <a16:creationId xmlns:a16="http://schemas.microsoft.com/office/drawing/2014/main" id="{4247CBF0-B526-42D9-8E12-BAAB4CFAC5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152" t="24129" r="4341" b="54100"/>
            <a:stretch/>
          </p:blipFill>
          <p:spPr bwMode="auto">
            <a:xfrm>
              <a:off x="7889599" y="4741352"/>
              <a:ext cx="1890496" cy="1302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6FDB4D9-AE8F-4BE6-A3DA-91B523B436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016" t="47618" r="4967" b="18663"/>
            <a:stretch/>
          </p:blipFill>
          <p:spPr bwMode="auto">
            <a:xfrm>
              <a:off x="9255618" y="5052687"/>
              <a:ext cx="2077545" cy="163537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Βέλος: Δεξιό 25">
            <a:extLst>
              <a:ext uri="{FF2B5EF4-FFF2-40B4-BE49-F238E27FC236}">
                <a16:creationId xmlns:a16="http://schemas.microsoft.com/office/drawing/2014/main" id="{320FCEFC-DD79-4CBB-A88F-0A9DC0F09455}"/>
              </a:ext>
            </a:extLst>
          </p:cNvPr>
          <p:cNvSpPr/>
          <p:nvPr/>
        </p:nvSpPr>
        <p:spPr>
          <a:xfrm>
            <a:off x="7299028" y="5455020"/>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Ομάδα 27">
            <a:extLst>
              <a:ext uri="{FF2B5EF4-FFF2-40B4-BE49-F238E27FC236}">
                <a16:creationId xmlns:a16="http://schemas.microsoft.com/office/drawing/2014/main" id="{0E006FCB-146D-4584-874E-110C0BD30E0C}"/>
              </a:ext>
            </a:extLst>
          </p:cNvPr>
          <p:cNvGrpSpPr/>
          <p:nvPr/>
        </p:nvGrpSpPr>
        <p:grpSpPr>
          <a:xfrm>
            <a:off x="8070712" y="1713545"/>
            <a:ext cx="3836213" cy="2238197"/>
            <a:chOff x="3894083" y="3258336"/>
            <a:chExt cx="4825041" cy="2525305"/>
          </a:xfrm>
        </p:grpSpPr>
        <p:pic>
          <p:nvPicPr>
            <p:cNvPr id="29" name="Picture 2" descr="A study on the necessity of kV-CBCT imaging compared to kV-Orthogonal  portal imaging based on setup errors: Considering other socioeconomical  factors Gurjar OP, Mishra SP, Bhandari V, Pathak P, Pant S, Patel">
              <a:extLst>
                <a:ext uri="{FF2B5EF4-FFF2-40B4-BE49-F238E27FC236}">
                  <a16:creationId xmlns:a16="http://schemas.microsoft.com/office/drawing/2014/main" id="{1B89E844-725D-4FAB-9681-8099951CB1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b="17914"/>
            <a:stretch/>
          </p:blipFill>
          <p:spPr bwMode="auto">
            <a:xfrm>
              <a:off x="5749127" y="4280015"/>
              <a:ext cx="2718281" cy="1503626"/>
            </a:xfrm>
            <a:prstGeom prst="rect">
              <a:avLst/>
            </a:prstGeom>
            <a:noFill/>
            <a:extLst>
              <a:ext uri="{909E8E84-426E-40DD-AFC4-6F175D3DCCD1}">
                <a14:hiddenFill xmlns:a14="http://schemas.microsoft.com/office/drawing/2010/main">
                  <a:solidFill>
                    <a:srgbClr val="FFFFFF"/>
                  </a:solidFill>
                </a14:hiddenFill>
              </a:ext>
            </a:extLst>
          </p:spPr>
        </p:pic>
        <p:pic>
          <p:nvPicPr>
            <p:cNvPr id="30" name="Εικόνα 29">
              <a:extLst>
                <a:ext uri="{FF2B5EF4-FFF2-40B4-BE49-F238E27FC236}">
                  <a16:creationId xmlns:a16="http://schemas.microsoft.com/office/drawing/2014/main" id="{DBE76FA3-710E-4724-A3BC-1D9786ED3F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94083" y="3827434"/>
              <a:ext cx="2077545" cy="150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Treatment Verification: Portal Imaging&#10;&#10;Reference DRR Right Lat&#10;&#10;Treatment day Right lat portal image&#10;&#10;Whole Brain DRR&#10;&#10;Re...">
              <a:extLst>
                <a:ext uri="{FF2B5EF4-FFF2-40B4-BE49-F238E27FC236}">
                  <a16:creationId xmlns:a16="http://schemas.microsoft.com/office/drawing/2014/main" id="{A42A614A-CEC8-481D-A5C0-BE02785EA0A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963" t="12973" r="38145" b="57327"/>
            <a:stretch/>
          </p:blipFill>
          <p:spPr bwMode="auto">
            <a:xfrm>
              <a:off x="6096000" y="3258336"/>
              <a:ext cx="2623124" cy="1138195"/>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Εικόνα 38">
            <a:extLst>
              <a:ext uri="{FF2B5EF4-FFF2-40B4-BE49-F238E27FC236}">
                <a16:creationId xmlns:a16="http://schemas.microsoft.com/office/drawing/2014/main" id="{14507A46-FD44-4794-85C1-452A18A25AF3}"/>
              </a:ext>
            </a:extLst>
          </p:cNvPr>
          <p:cNvPicPr>
            <a:picLocks noChangeAspect="1"/>
          </p:cNvPicPr>
          <p:nvPr/>
        </p:nvPicPr>
        <p:blipFill>
          <a:blip r:embed="rId10"/>
          <a:stretch>
            <a:fillRect/>
          </a:stretch>
        </p:blipFill>
        <p:spPr>
          <a:xfrm>
            <a:off x="4584001" y="888164"/>
            <a:ext cx="2509283" cy="1881962"/>
          </a:xfrm>
          <a:prstGeom prst="rect">
            <a:avLst/>
          </a:prstGeom>
        </p:spPr>
      </p:pic>
      <p:pic>
        <p:nvPicPr>
          <p:cNvPr id="32" name="Εικόνα 31">
            <a:extLst>
              <a:ext uri="{FF2B5EF4-FFF2-40B4-BE49-F238E27FC236}">
                <a16:creationId xmlns:a16="http://schemas.microsoft.com/office/drawing/2014/main" id="{A6CB34CF-AA58-4F48-8370-42ACCB1E4DD5}"/>
              </a:ext>
            </a:extLst>
          </p:cNvPr>
          <p:cNvPicPr>
            <a:picLocks noChangeAspect="1"/>
          </p:cNvPicPr>
          <p:nvPr/>
        </p:nvPicPr>
        <p:blipFill>
          <a:blip r:embed="rId11"/>
          <a:stretch>
            <a:fillRect/>
          </a:stretch>
        </p:blipFill>
        <p:spPr>
          <a:xfrm>
            <a:off x="4859170" y="4862155"/>
            <a:ext cx="2070954" cy="1508480"/>
          </a:xfrm>
          <a:prstGeom prst="rect">
            <a:avLst/>
          </a:prstGeom>
        </p:spPr>
      </p:pic>
      <p:sp>
        <p:nvSpPr>
          <p:cNvPr id="33" name="TextBox 32">
            <a:extLst>
              <a:ext uri="{FF2B5EF4-FFF2-40B4-BE49-F238E27FC236}">
                <a16:creationId xmlns:a16="http://schemas.microsoft.com/office/drawing/2014/main" id="{FBDAD330-3F8F-4A9B-A2FD-054AB8FD21C3}"/>
              </a:ext>
            </a:extLst>
          </p:cNvPr>
          <p:cNvSpPr txBox="1"/>
          <p:nvPr/>
        </p:nvSpPr>
        <p:spPr>
          <a:xfrm flipH="1">
            <a:off x="4763234" y="6377055"/>
            <a:ext cx="2408782" cy="400110"/>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Επιβεβαίωση πλάνου</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34" name="TextBox 33">
            <a:extLst>
              <a:ext uri="{FF2B5EF4-FFF2-40B4-BE49-F238E27FC236}">
                <a16:creationId xmlns:a16="http://schemas.microsoft.com/office/drawing/2014/main" id="{801ABC5F-B26B-4EE4-AC16-DBC6D24B5692}"/>
              </a:ext>
            </a:extLst>
          </p:cNvPr>
          <p:cNvSpPr txBox="1"/>
          <p:nvPr/>
        </p:nvSpPr>
        <p:spPr>
          <a:xfrm flipH="1">
            <a:off x="7922638" y="6377384"/>
            <a:ext cx="3918375" cy="400110"/>
          </a:xfrm>
          <a:prstGeom prst="rect">
            <a:avLst/>
          </a:prstGeom>
          <a:noFill/>
        </p:spPr>
        <p:txBody>
          <a:bodyPr wrap="square" rtlCol="0">
            <a:spAutoFit/>
          </a:bodyPr>
          <a:lstStyle/>
          <a:p>
            <a:r>
              <a:rPr lang="en-US" sz="2000" b="1" dirty="0">
                <a:solidFill>
                  <a:schemeClr val="accent1">
                    <a:lumMod val="75000"/>
                  </a:schemeClr>
                </a:solidFill>
                <a:effectLst>
                  <a:outerShdw blurRad="38100" dist="38100" dir="2700000" algn="tl">
                    <a:srgbClr val="000000">
                      <a:alpha val="43137"/>
                    </a:srgbClr>
                  </a:outerShdw>
                </a:effectLst>
                <a:latin typeface="+mj-lt"/>
              </a:rPr>
              <a:t>Portal </a:t>
            </a:r>
            <a:r>
              <a:rPr lang="el-GR" sz="2000" b="1" dirty="0" err="1">
                <a:solidFill>
                  <a:schemeClr val="accent1">
                    <a:lumMod val="75000"/>
                  </a:schemeClr>
                </a:solidFill>
                <a:effectLst>
                  <a:outerShdw blurRad="38100" dist="38100" dir="2700000" algn="tl">
                    <a:srgbClr val="000000">
                      <a:alpha val="43137"/>
                    </a:srgbClr>
                  </a:outerShdw>
                </a:effectLst>
                <a:latin typeface="+mj-lt"/>
              </a:rPr>
              <a:t>δοσιμετρία</a:t>
            </a:r>
            <a:r>
              <a:rPr lang="el-GR" sz="2000" b="1" dirty="0">
                <a:solidFill>
                  <a:schemeClr val="accent1">
                    <a:lumMod val="75000"/>
                  </a:schemeClr>
                </a:solidFill>
                <a:effectLst>
                  <a:outerShdw blurRad="38100" dist="38100" dir="2700000" algn="tl">
                    <a:srgbClr val="000000">
                      <a:alpha val="43137"/>
                    </a:srgbClr>
                  </a:outerShdw>
                </a:effectLst>
                <a:latin typeface="+mj-lt"/>
              </a:rPr>
              <a:t> </a:t>
            </a:r>
            <a:r>
              <a:rPr lang="en-US" sz="2000" b="1" dirty="0">
                <a:solidFill>
                  <a:schemeClr val="accent1">
                    <a:lumMod val="75000"/>
                  </a:schemeClr>
                </a:solidFill>
                <a:effectLst>
                  <a:outerShdw blurRad="38100" dist="38100" dir="2700000" algn="tl">
                    <a:srgbClr val="000000">
                      <a:alpha val="43137"/>
                    </a:srgbClr>
                  </a:outerShdw>
                </a:effectLst>
                <a:latin typeface="+mj-lt"/>
              </a:rPr>
              <a:t>(</a:t>
            </a:r>
            <a:r>
              <a:rPr lang="en-US" sz="2000" b="1" i="1" dirty="0">
                <a:solidFill>
                  <a:schemeClr val="accent1">
                    <a:lumMod val="75000"/>
                  </a:schemeClr>
                </a:solidFill>
                <a:effectLst>
                  <a:outerShdw blurRad="38100" dist="38100" dir="2700000" algn="tl">
                    <a:srgbClr val="000000">
                      <a:alpha val="43137"/>
                    </a:srgbClr>
                  </a:outerShdw>
                </a:effectLst>
                <a:latin typeface="+mj-lt"/>
              </a:rPr>
              <a:t>pre-treatment</a:t>
            </a:r>
            <a:r>
              <a:rPr lang="en-US" sz="2000" b="1" dirty="0">
                <a:solidFill>
                  <a:schemeClr val="accent1">
                    <a:lumMod val="75000"/>
                  </a:schemeClr>
                </a:solidFill>
                <a:effectLst>
                  <a:outerShdw blurRad="38100" dist="38100" dir="2700000" algn="tl">
                    <a:srgbClr val="000000">
                      <a:alpha val="43137"/>
                    </a:srgbClr>
                  </a:outerShdw>
                </a:effectLst>
                <a:latin typeface="+mj-lt"/>
              </a:rPr>
              <a:t>)</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37" name="Ελεύθερη σχεδίαση: Σχήμα 36">
            <a:extLst>
              <a:ext uri="{FF2B5EF4-FFF2-40B4-BE49-F238E27FC236}">
                <a16:creationId xmlns:a16="http://schemas.microsoft.com/office/drawing/2014/main" id="{481EC7E7-3328-44C0-B3BB-F8AC2C339D53}"/>
              </a:ext>
            </a:extLst>
          </p:cNvPr>
          <p:cNvSpPr/>
          <p:nvPr/>
        </p:nvSpPr>
        <p:spPr>
          <a:xfrm>
            <a:off x="4627418" y="1126836"/>
            <a:ext cx="7370618" cy="5624946"/>
          </a:xfrm>
          <a:custGeom>
            <a:avLst/>
            <a:gdLst>
              <a:gd name="connsiteX0" fmla="*/ 7352146 w 7370618"/>
              <a:gd name="connsiteY0" fmla="*/ 0 h 5624946"/>
              <a:gd name="connsiteX1" fmla="*/ 3232727 w 7370618"/>
              <a:gd name="connsiteY1" fmla="*/ 0 h 5624946"/>
              <a:gd name="connsiteX2" fmla="*/ 3278909 w 7370618"/>
              <a:gd name="connsiteY2" fmla="*/ 3426691 h 5624946"/>
              <a:gd name="connsiteX3" fmla="*/ 0 w 7370618"/>
              <a:gd name="connsiteY3" fmla="*/ 3417455 h 5624946"/>
              <a:gd name="connsiteX4" fmla="*/ 18473 w 7370618"/>
              <a:gd name="connsiteY4" fmla="*/ 5615709 h 5624946"/>
              <a:gd name="connsiteX5" fmla="*/ 2586182 w 7370618"/>
              <a:gd name="connsiteY5" fmla="*/ 5624946 h 5624946"/>
              <a:gd name="connsiteX6" fmla="*/ 7370618 w 7370618"/>
              <a:gd name="connsiteY6" fmla="*/ 5615709 h 5624946"/>
              <a:gd name="connsiteX7" fmla="*/ 7352146 w 7370618"/>
              <a:gd name="connsiteY7" fmla="*/ 0 h 56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0618" h="5624946">
                <a:moveTo>
                  <a:pt x="7352146" y="0"/>
                </a:moveTo>
                <a:lnTo>
                  <a:pt x="3232727" y="0"/>
                </a:lnTo>
                <a:lnTo>
                  <a:pt x="3278909" y="3426691"/>
                </a:lnTo>
                <a:lnTo>
                  <a:pt x="0" y="3417455"/>
                </a:lnTo>
                <a:lnTo>
                  <a:pt x="18473" y="5615709"/>
                </a:lnTo>
                <a:lnTo>
                  <a:pt x="2586182" y="5624946"/>
                </a:lnTo>
                <a:lnTo>
                  <a:pt x="7370618" y="5615709"/>
                </a:lnTo>
                <a:cubicBezTo>
                  <a:pt x="7364461" y="3743806"/>
                  <a:pt x="7358303" y="1871903"/>
                  <a:pt x="7352146" y="0"/>
                </a:cubicBezTo>
                <a:close/>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2084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Normal head CAT scan with intravenous contrast.">
            <a:extLst>
              <a:ext uri="{FF2B5EF4-FFF2-40B4-BE49-F238E27FC236}">
                <a16:creationId xmlns:a16="http://schemas.microsoft.com/office/drawing/2014/main" id="{4EC10DEA-A190-4004-BC9D-53E1943C6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873" y="505585"/>
            <a:ext cx="1229686" cy="15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Βέλος: Δεξιό 2">
            <a:extLst>
              <a:ext uri="{FF2B5EF4-FFF2-40B4-BE49-F238E27FC236}">
                <a16:creationId xmlns:a16="http://schemas.microsoft.com/office/drawing/2014/main" id="{62A57354-1A34-4152-A361-A45AE4B56D1B}"/>
              </a:ext>
            </a:extLst>
          </p:cNvPr>
          <p:cNvSpPr/>
          <p:nvPr/>
        </p:nvSpPr>
        <p:spPr>
          <a:xfrm rot="7704889">
            <a:off x="1705427" y="1373942"/>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Βέλος: Δεξιό 3">
            <a:extLst>
              <a:ext uri="{FF2B5EF4-FFF2-40B4-BE49-F238E27FC236}">
                <a16:creationId xmlns:a16="http://schemas.microsoft.com/office/drawing/2014/main" id="{E037BBBC-0BCA-46A2-9C3C-D175F8716AEB}"/>
              </a:ext>
            </a:extLst>
          </p:cNvPr>
          <p:cNvSpPr/>
          <p:nvPr/>
        </p:nvSpPr>
        <p:spPr>
          <a:xfrm rot="2577122">
            <a:off x="2266038" y="4376331"/>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Βέλος: Δεξιό 4">
            <a:extLst>
              <a:ext uri="{FF2B5EF4-FFF2-40B4-BE49-F238E27FC236}">
                <a16:creationId xmlns:a16="http://schemas.microsoft.com/office/drawing/2014/main" id="{23307136-6A81-4134-8ABB-E1E1A54A67EC}"/>
              </a:ext>
            </a:extLst>
          </p:cNvPr>
          <p:cNvSpPr/>
          <p:nvPr/>
        </p:nvSpPr>
        <p:spPr>
          <a:xfrm>
            <a:off x="4181377" y="5455021"/>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Βέλος: Δεξιό 5">
            <a:extLst>
              <a:ext uri="{FF2B5EF4-FFF2-40B4-BE49-F238E27FC236}">
                <a16:creationId xmlns:a16="http://schemas.microsoft.com/office/drawing/2014/main" id="{0358036A-2789-4987-BDBA-6EE57ECE6782}"/>
              </a:ext>
            </a:extLst>
          </p:cNvPr>
          <p:cNvSpPr/>
          <p:nvPr/>
        </p:nvSpPr>
        <p:spPr>
          <a:xfrm rot="12510945">
            <a:off x="8753514" y="1507351"/>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CE1CD56-DB8E-4840-97FD-73B260610821}"/>
              </a:ext>
            </a:extLst>
          </p:cNvPr>
          <p:cNvSpPr txBox="1"/>
          <p:nvPr/>
        </p:nvSpPr>
        <p:spPr>
          <a:xfrm flipH="1">
            <a:off x="3858505" y="2964033"/>
            <a:ext cx="3998497" cy="1200329"/>
          </a:xfrm>
          <a:prstGeom prst="rect">
            <a:avLst/>
          </a:prstGeom>
          <a:noFill/>
        </p:spPr>
        <p:txBody>
          <a:bodyPr wrap="square" rtlCol="0">
            <a:spAutoFit/>
          </a:bodyPr>
          <a:lstStyle/>
          <a:p>
            <a:pPr algn="ctr"/>
            <a:r>
              <a:rPr lang="el-GR" sz="3600" b="1" dirty="0">
                <a:solidFill>
                  <a:schemeClr val="accent6">
                    <a:lumMod val="60000"/>
                    <a:lumOff val="40000"/>
                  </a:schemeClr>
                </a:solidFill>
                <a:effectLst>
                  <a:outerShdw blurRad="38100" dist="38100" dir="2700000" algn="tl">
                    <a:srgbClr val="000000">
                      <a:alpha val="43137"/>
                    </a:srgbClr>
                  </a:outerShdw>
                </a:effectLst>
                <a:latin typeface="+mj-lt"/>
              </a:rPr>
              <a:t>Ακτινοθεραπευτική διαδικασία</a:t>
            </a:r>
            <a:endParaRPr lang="en-GB" sz="3600" b="1" dirty="0">
              <a:solidFill>
                <a:schemeClr val="accent6">
                  <a:lumMod val="60000"/>
                  <a:lumOff val="40000"/>
                </a:schemeClr>
              </a:solidFill>
              <a:effectLst>
                <a:outerShdw blurRad="38100" dist="38100" dir="2700000" algn="tl">
                  <a:srgbClr val="000000">
                    <a:alpha val="43137"/>
                  </a:srgbClr>
                </a:outerShdw>
              </a:effectLst>
              <a:latin typeface="+mj-lt"/>
            </a:endParaRPr>
          </a:p>
        </p:txBody>
      </p:sp>
      <p:sp>
        <p:nvSpPr>
          <p:cNvPr id="10" name="Βέλος: Δεξιό 9">
            <a:extLst>
              <a:ext uri="{FF2B5EF4-FFF2-40B4-BE49-F238E27FC236}">
                <a16:creationId xmlns:a16="http://schemas.microsoft.com/office/drawing/2014/main" id="{E316AD78-17C7-42BA-809F-6654D9B030D4}"/>
              </a:ext>
            </a:extLst>
          </p:cNvPr>
          <p:cNvSpPr/>
          <p:nvPr/>
        </p:nvSpPr>
        <p:spPr>
          <a:xfrm rot="18244980">
            <a:off x="9822798" y="4475064"/>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Ομάδα 24">
            <a:extLst>
              <a:ext uri="{FF2B5EF4-FFF2-40B4-BE49-F238E27FC236}">
                <a16:creationId xmlns:a16="http://schemas.microsoft.com/office/drawing/2014/main" id="{F8721C58-C1CF-44BE-B5F5-6E5C4CBDA85D}"/>
              </a:ext>
            </a:extLst>
          </p:cNvPr>
          <p:cNvGrpSpPr/>
          <p:nvPr/>
        </p:nvGrpSpPr>
        <p:grpSpPr>
          <a:xfrm>
            <a:off x="285075" y="1970624"/>
            <a:ext cx="2871804" cy="2198575"/>
            <a:chOff x="162974" y="1783804"/>
            <a:chExt cx="2871932" cy="2319161"/>
          </a:xfrm>
        </p:grpSpPr>
        <p:pic>
          <p:nvPicPr>
            <p:cNvPr id="12" name="Εικόνα 11">
              <a:extLst>
                <a:ext uri="{FF2B5EF4-FFF2-40B4-BE49-F238E27FC236}">
                  <a16:creationId xmlns:a16="http://schemas.microsoft.com/office/drawing/2014/main" id="{987152B5-6C2F-43A6-A62E-23657975FA4A}"/>
                </a:ext>
              </a:extLst>
            </p:cNvPr>
            <p:cNvPicPr>
              <a:picLocks noChangeAspect="1"/>
            </p:cNvPicPr>
            <p:nvPr/>
          </p:nvPicPr>
          <p:blipFill rotWithShape="1">
            <a:blip r:embed="rId3"/>
            <a:srcRect l="4432"/>
            <a:stretch/>
          </p:blipFill>
          <p:spPr>
            <a:xfrm>
              <a:off x="162974" y="1783804"/>
              <a:ext cx="1755747" cy="1359661"/>
            </a:xfrm>
            <a:prstGeom prst="rect">
              <a:avLst/>
            </a:prstGeom>
          </p:spPr>
        </p:pic>
        <p:pic>
          <p:nvPicPr>
            <p:cNvPr id="13" name="Εικόνα 12">
              <a:extLst>
                <a:ext uri="{FF2B5EF4-FFF2-40B4-BE49-F238E27FC236}">
                  <a16:creationId xmlns:a16="http://schemas.microsoft.com/office/drawing/2014/main" id="{159AF1BF-F965-41FB-8482-9054531DDAFE}"/>
                </a:ext>
              </a:extLst>
            </p:cNvPr>
            <p:cNvPicPr>
              <a:picLocks noChangeAspect="1"/>
            </p:cNvPicPr>
            <p:nvPr/>
          </p:nvPicPr>
          <p:blipFill rotWithShape="1">
            <a:blip r:embed="rId4"/>
            <a:srcRect l="8554"/>
            <a:stretch/>
          </p:blipFill>
          <p:spPr>
            <a:xfrm>
              <a:off x="1245452" y="2757065"/>
              <a:ext cx="1789454" cy="1345900"/>
            </a:xfrm>
            <a:prstGeom prst="rect">
              <a:avLst/>
            </a:prstGeom>
          </p:spPr>
        </p:pic>
      </p:grpSp>
      <p:pic>
        <p:nvPicPr>
          <p:cNvPr id="14" name="Εικόνα 13">
            <a:extLst>
              <a:ext uri="{FF2B5EF4-FFF2-40B4-BE49-F238E27FC236}">
                <a16:creationId xmlns:a16="http://schemas.microsoft.com/office/drawing/2014/main" id="{880E4EDD-8DDA-4D7E-A5B0-D2400EA696FB}"/>
              </a:ext>
            </a:extLst>
          </p:cNvPr>
          <p:cNvPicPr>
            <a:picLocks noChangeAspect="1"/>
          </p:cNvPicPr>
          <p:nvPr/>
        </p:nvPicPr>
        <p:blipFill>
          <a:blip r:embed="rId5"/>
          <a:stretch>
            <a:fillRect/>
          </a:stretch>
        </p:blipFill>
        <p:spPr>
          <a:xfrm>
            <a:off x="1465382" y="4887376"/>
            <a:ext cx="2409079" cy="1508480"/>
          </a:xfrm>
          <a:prstGeom prst="rect">
            <a:avLst/>
          </a:prstGeom>
        </p:spPr>
      </p:pic>
      <p:pic>
        <p:nvPicPr>
          <p:cNvPr id="18" name="Εικόνα 17">
            <a:extLst>
              <a:ext uri="{FF2B5EF4-FFF2-40B4-BE49-F238E27FC236}">
                <a16:creationId xmlns:a16="http://schemas.microsoft.com/office/drawing/2014/main" id="{44DA0766-2D3E-43A1-BA28-BD0EDF3B9656}"/>
              </a:ext>
            </a:extLst>
          </p:cNvPr>
          <p:cNvPicPr>
            <a:picLocks noChangeAspect="1"/>
          </p:cNvPicPr>
          <p:nvPr/>
        </p:nvPicPr>
        <p:blipFill>
          <a:blip r:embed="rId6"/>
          <a:stretch>
            <a:fillRect/>
          </a:stretch>
        </p:blipFill>
        <p:spPr>
          <a:xfrm>
            <a:off x="4859170" y="4862155"/>
            <a:ext cx="2070954" cy="1508480"/>
          </a:xfrm>
          <a:prstGeom prst="rect">
            <a:avLst/>
          </a:prstGeom>
        </p:spPr>
      </p:pic>
      <p:sp>
        <p:nvSpPr>
          <p:cNvPr id="20" name="TextBox 19">
            <a:extLst>
              <a:ext uri="{FF2B5EF4-FFF2-40B4-BE49-F238E27FC236}">
                <a16:creationId xmlns:a16="http://schemas.microsoft.com/office/drawing/2014/main" id="{1F81CE5C-8E75-4F44-897D-2519B67ABB75}"/>
              </a:ext>
            </a:extLst>
          </p:cNvPr>
          <p:cNvSpPr txBox="1"/>
          <p:nvPr/>
        </p:nvSpPr>
        <p:spPr>
          <a:xfrm flipH="1">
            <a:off x="89188" y="3810784"/>
            <a:ext cx="1376195" cy="400110"/>
          </a:xfrm>
          <a:prstGeom prst="rect">
            <a:avLst/>
          </a:prstGeom>
          <a:noFill/>
        </p:spPr>
        <p:txBody>
          <a:bodyPr wrap="square" rtlCol="0">
            <a:spAutoFit/>
          </a:bodyPr>
          <a:lstStyle/>
          <a:p>
            <a:pPr algn="ctr"/>
            <a:r>
              <a:rPr lang="el-GR" sz="2000" b="1" dirty="0">
                <a:solidFill>
                  <a:schemeClr val="accent1">
                    <a:lumMod val="75000"/>
                  </a:schemeClr>
                </a:solidFill>
                <a:effectLst>
                  <a:outerShdw blurRad="38100" dist="38100" dir="2700000" algn="tl">
                    <a:srgbClr val="000000">
                      <a:alpha val="43137"/>
                    </a:srgbClr>
                  </a:outerShdw>
                </a:effectLst>
                <a:latin typeface="+mj-lt"/>
              </a:rPr>
              <a:t>Εξομοίωση</a:t>
            </a:r>
            <a:r>
              <a:rPr lang="el-GR" sz="2000" b="1" dirty="0">
                <a:solidFill>
                  <a:schemeClr val="accent4">
                    <a:lumMod val="20000"/>
                    <a:lumOff val="80000"/>
                  </a:schemeClr>
                </a:solidFill>
                <a:effectLst>
                  <a:outerShdw blurRad="38100" dist="38100" dir="2700000" algn="tl">
                    <a:srgbClr val="000000">
                      <a:alpha val="43137"/>
                    </a:srgbClr>
                  </a:outerShdw>
                </a:effectLst>
                <a:latin typeface="+mj-lt"/>
              </a:rPr>
              <a:t> </a:t>
            </a:r>
            <a:endParaRPr lang="en-GB" sz="2000" b="1" dirty="0">
              <a:solidFill>
                <a:schemeClr val="accent4">
                  <a:lumMod val="20000"/>
                  <a:lumOff val="80000"/>
                </a:schemeClr>
              </a:solidFill>
              <a:effectLst>
                <a:outerShdw blurRad="38100" dist="38100" dir="2700000" algn="tl">
                  <a:srgbClr val="000000">
                    <a:alpha val="43137"/>
                  </a:srgbClr>
                </a:outerShdw>
              </a:effectLst>
              <a:latin typeface="+mj-lt"/>
            </a:endParaRPr>
          </a:p>
        </p:txBody>
      </p:sp>
      <p:sp>
        <p:nvSpPr>
          <p:cNvPr id="21" name="TextBox 20">
            <a:extLst>
              <a:ext uri="{FF2B5EF4-FFF2-40B4-BE49-F238E27FC236}">
                <a16:creationId xmlns:a16="http://schemas.microsoft.com/office/drawing/2014/main" id="{BA97E6DA-EDF5-45D9-B681-0A130909047A}"/>
              </a:ext>
            </a:extLst>
          </p:cNvPr>
          <p:cNvSpPr txBox="1"/>
          <p:nvPr/>
        </p:nvSpPr>
        <p:spPr>
          <a:xfrm flipH="1">
            <a:off x="1222308" y="6395856"/>
            <a:ext cx="2259114" cy="400110"/>
          </a:xfrm>
          <a:prstGeom prst="rect">
            <a:avLst/>
          </a:prstGeom>
          <a:noFill/>
        </p:spPr>
        <p:txBody>
          <a:bodyPr wrap="square" rtlCol="0">
            <a:spAutoFit/>
          </a:bodyPr>
          <a:lstStyle/>
          <a:p>
            <a:pPr algn="ctr"/>
            <a:r>
              <a:rPr lang="el-GR" sz="2000" b="1" dirty="0">
                <a:solidFill>
                  <a:schemeClr val="accent1">
                    <a:lumMod val="75000"/>
                  </a:schemeClr>
                </a:solidFill>
                <a:effectLst>
                  <a:outerShdw blurRad="38100" dist="38100" dir="2700000" algn="tl">
                    <a:srgbClr val="000000">
                      <a:alpha val="43137"/>
                    </a:srgbClr>
                  </a:outerShdw>
                </a:effectLst>
                <a:latin typeface="+mj-lt"/>
              </a:rPr>
              <a:t>Πλάνο θεραπείας </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22" name="TextBox 21">
            <a:extLst>
              <a:ext uri="{FF2B5EF4-FFF2-40B4-BE49-F238E27FC236}">
                <a16:creationId xmlns:a16="http://schemas.microsoft.com/office/drawing/2014/main" id="{2C0885BF-35BD-417B-9ED3-78C74FF5C5B7}"/>
              </a:ext>
            </a:extLst>
          </p:cNvPr>
          <p:cNvSpPr txBox="1"/>
          <p:nvPr/>
        </p:nvSpPr>
        <p:spPr>
          <a:xfrm flipH="1">
            <a:off x="4763234" y="6377055"/>
            <a:ext cx="2408782" cy="400110"/>
          </a:xfrm>
          <a:prstGeom prst="rect">
            <a:avLst/>
          </a:prstGeom>
          <a:noFill/>
        </p:spPr>
        <p:txBody>
          <a:bodyPr wrap="square" rtlCol="0">
            <a:spAutoFit/>
          </a:bodyPr>
          <a:lstStyle/>
          <a:p>
            <a:r>
              <a:rPr lang="el-GR" sz="2000" b="1" dirty="0">
                <a:solidFill>
                  <a:schemeClr val="accent1">
                    <a:lumMod val="75000"/>
                  </a:schemeClr>
                </a:solidFill>
                <a:effectLst>
                  <a:outerShdw blurRad="38100" dist="38100" dir="2700000" algn="tl">
                    <a:srgbClr val="000000">
                      <a:alpha val="43137"/>
                    </a:srgbClr>
                  </a:outerShdw>
                </a:effectLst>
                <a:latin typeface="+mj-lt"/>
              </a:rPr>
              <a:t>Επιβεβαίωση πλάνου</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23" name="TextBox 22">
            <a:extLst>
              <a:ext uri="{FF2B5EF4-FFF2-40B4-BE49-F238E27FC236}">
                <a16:creationId xmlns:a16="http://schemas.microsoft.com/office/drawing/2014/main" id="{665CD561-4C74-45AB-9ECA-5C217F5074CA}"/>
              </a:ext>
            </a:extLst>
          </p:cNvPr>
          <p:cNvSpPr txBox="1"/>
          <p:nvPr/>
        </p:nvSpPr>
        <p:spPr>
          <a:xfrm flipH="1">
            <a:off x="8366598" y="3923227"/>
            <a:ext cx="3473878" cy="400110"/>
          </a:xfrm>
          <a:prstGeom prst="rect">
            <a:avLst/>
          </a:prstGeom>
          <a:noFill/>
        </p:spPr>
        <p:txBody>
          <a:bodyPr wrap="square" rtlCol="0">
            <a:spAutoFit/>
          </a:bodyPr>
          <a:lstStyle/>
          <a:p>
            <a:pPr algn="r"/>
            <a:r>
              <a:rPr lang="el-GR" sz="2000" b="1" dirty="0">
                <a:solidFill>
                  <a:schemeClr val="accent1">
                    <a:lumMod val="75000"/>
                  </a:schemeClr>
                </a:solidFill>
                <a:effectLst>
                  <a:outerShdw blurRad="38100" dist="38100" dir="2700000" algn="tl">
                    <a:srgbClr val="000000">
                      <a:alpha val="43137"/>
                    </a:srgbClr>
                  </a:outerShdw>
                </a:effectLst>
                <a:latin typeface="+mj-lt"/>
              </a:rPr>
              <a:t>Γεωμετρική επιβεβαίωση θέσης</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grpSp>
        <p:nvGrpSpPr>
          <p:cNvPr id="19" name="Ομάδα 18">
            <a:extLst>
              <a:ext uri="{FF2B5EF4-FFF2-40B4-BE49-F238E27FC236}">
                <a16:creationId xmlns:a16="http://schemas.microsoft.com/office/drawing/2014/main" id="{E2C1973A-7D9E-422F-925F-C6B770951624}"/>
              </a:ext>
            </a:extLst>
          </p:cNvPr>
          <p:cNvGrpSpPr/>
          <p:nvPr/>
        </p:nvGrpSpPr>
        <p:grpSpPr>
          <a:xfrm>
            <a:off x="8038338" y="4803384"/>
            <a:ext cx="2957282" cy="1606248"/>
            <a:chOff x="7889599" y="4741352"/>
            <a:chExt cx="3443564" cy="1946705"/>
          </a:xfrm>
        </p:grpSpPr>
        <p:pic>
          <p:nvPicPr>
            <p:cNvPr id="1026" name="Picture 2">
              <a:extLst>
                <a:ext uri="{FF2B5EF4-FFF2-40B4-BE49-F238E27FC236}">
                  <a16:creationId xmlns:a16="http://schemas.microsoft.com/office/drawing/2014/main" id="{4247CBF0-B526-42D9-8E12-BAAB4CFAC5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152" t="24129" r="4341" b="54100"/>
            <a:stretch/>
          </p:blipFill>
          <p:spPr bwMode="auto">
            <a:xfrm>
              <a:off x="7889599" y="4741352"/>
              <a:ext cx="1890496" cy="1302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6FDB4D9-AE8F-4BE6-A3DA-91B523B436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016" t="47618" r="4967" b="18663"/>
            <a:stretch/>
          </p:blipFill>
          <p:spPr bwMode="auto">
            <a:xfrm>
              <a:off x="9255618" y="5052687"/>
              <a:ext cx="2077545" cy="163537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Βέλος: Δεξιό 25">
            <a:extLst>
              <a:ext uri="{FF2B5EF4-FFF2-40B4-BE49-F238E27FC236}">
                <a16:creationId xmlns:a16="http://schemas.microsoft.com/office/drawing/2014/main" id="{320FCEFC-DD79-4CBB-A88F-0A9DC0F09455}"/>
              </a:ext>
            </a:extLst>
          </p:cNvPr>
          <p:cNvSpPr/>
          <p:nvPr/>
        </p:nvSpPr>
        <p:spPr>
          <a:xfrm>
            <a:off x="7299028" y="5455020"/>
            <a:ext cx="282804" cy="270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D9347B09-BB3C-43C9-AE44-7496D20715EA}"/>
              </a:ext>
            </a:extLst>
          </p:cNvPr>
          <p:cNvSpPr txBox="1"/>
          <p:nvPr/>
        </p:nvSpPr>
        <p:spPr>
          <a:xfrm flipH="1">
            <a:off x="7922638" y="6377384"/>
            <a:ext cx="3918375" cy="400110"/>
          </a:xfrm>
          <a:prstGeom prst="rect">
            <a:avLst/>
          </a:prstGeom>
          <a:noFill/>
        </p:spPr>
        <p:txBody>
          <a:bodyPr wrap="square" rtlCol="0">
            <a:spAutoFit/>
          </a:bodyPr>
          <a:lstStyle/>
          <a:p>
            <a:r>
              <a:rPr lang="en-US" sz="2000" b="1" dirty="0">
                <a:solidFill>
                  <a:schemeClr val="accent1">
                    <a:lumMod val="75000"/>
                  </a:schemeClr>
                </a:solidFill>
                <a:effectLst>
                  <a:outerShdw blurRad="38100" dist="38100" dir="2700000" algn="tl">
                    <a:srgbClr val="000000">
                      <a:alpha val="43137"/>
                    </a:srgbClr>
                  </a:outerShdw>
                </a:effectLst>
                <a:latin typeface="+mj-lt"/>
              </a:rPr>
              <a:t>Portal </a:t>
            </a:r>
            <a:r>
              <a:rPr lang="el-GR" sz="2000" b="1" dirty="0" err="1">
                <a:solidFill>
                  <a:schemeClr val="accent1">
                    <a:lumMod val="75000"/>
                  </a:schemeClr>
                </a:solidFill>
                <a:effectLst>
                  <a:outerShdw blurRad="38100" dist="38100" dir="2700000" algn="tl">
                    <a:srgbClr val="000000">
                      <a:alpha val="43137"/>
                    </a:srgbClr>
                  </a:outerShdw>
                </a:effectLst>
                <a:latin typeface="+mj-lt"/>
              </a:rPr>
              <a:t>δοσιμετρία</a:t>
            </a:r>
            <a:r>
              <a:rPr lang="el-GR" sz="2000" b="1" dirty="0">
                <a:solidFill>
                  <a:schemeClr val="accent1">
                    <a:lumMod val="75000"/>
                  </a:schemeClr>
                </a:solidFill>
                <a:effectLst>
                  <a:outerShdw blurRad="38100" dist="38100" dir="2700000" algn="tl">
                    <a:srgbClr val="000000">
                      <a:alpha val="43137"/>
                    </a:srgbClr>
                  </a:outerShdw>
                </a:effectLst>
                <a:latin typeface="+mj-lt"/>
              </a:rPr>
              <a:t> </a:t>
            </a:r>
            <a:r>
              <a:rPr lang="en-US" sz="2000" b="1" dirty="0">
                <a:solidFill>
                  <a:schemeClr val="accent1">
                    <a:lumMod val="75000"/>
                  </a:schemeClr>
                </a:solidFill>
                <a:effectLst>
                  <a:outerShdw blurRad="38100" dist="38100" dir="2700000" algn="tl">
                    <a:srgbClr val="000000">
                      <a:alpha val="43137"/>
                    </a:srgbClr>
                  </a:outerShdw>
                </a:effectLst>
                <a:latin typeface="+mj-lt"/>
              </a:rPr>
              <a:t>(</a:t>
            </a:r>
            <a:r>
              <a:rPr lang="en-US" sz="2000" b="1" i="1" dirty="0">
                <a:solidFill>
                  <a:schemeClr val="accent1">
                    <a:lumMod val="75000"/>
                  </a:schemeClr>
                </a:solidFill>
                <a:effectLst>
                  <a:outerShdw blurRad="38100" dist="38100" dir="2700000" algn="tl">
                    <a:srgbClr val="000000">
                      <a:alpha val="43137"/>
                    </a:srgbClr>
                  </a:outerShdw>
                </a:effectLst>
                <a:latin typeface="+mj-lt"/>
              </a:rPr>
              <a:t>pre-treatment</a:t>
            </a:r>
            <a:r>
              <a:rPr lang="en-US" sz="2000" b="1" dirty="0">
                <a:solidFill>
                  <a:schemeClr val="accent1">
                    <a:lumMod val="75000"/>
                  </a:schemeClr>
                </a:solidFill>
                <a:effectLst>
                  <a:outerShdw blurRad="38100" dist="38100" dir="2700000" algn="tl">
                    <a:srgbClr val="000000">
                      <a:alpha val="43137"/>
                    </a:srgbClr>
                  </a:outerShdw>
                </a:effectLst>
                <a:latin typeface="+mj-lt"/>
              </a:rPr>
              <a:t>)</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grpSp>
        <p:nvGrpSpPr>
          <p:cNvPr id="28" name="Ομάδα 27">
            <a:extLst>
              <a:ext uri="{FF2B5EF4-FFF2-40B4-BE49-F238E27FC236}">
                <a16:creationId xmlns:a16="http://schemas.microsoft.com/office/drawing/2014/main" id="{0E006FCB-146D-4584-874E-110C0BD30E0C}"/>
              </a:ext>
            </a:extLst>
          </p:cNvPr>
          <p:cNvGrpSpPr/>
          <p:nvPr/>
        </p:nvGrpSpPr>
        <p:grpSpPr>
          <a:xfrm>
            <a:off x="8070712" y="1713545"/>
            <a:ext cx="3836213" cy="2238197"/>
            <a:chOff x="3894083" y="3258336"/>
            <a:chExt cx="4825041" cy="2525305"/>
          </a:xfrm>
        </p:grpSpPr>
        <p:pic>
          <p:nvPicPr>
            <p:cNvPr id="29" name="Picture 2" descr="A study on the necessity of kV-CBCT imaging compared to kV-Orthogonal  portal imaging based on setup errors: Considering other socioeconomical  factors Gurjar OP, Mishra SP, Bhandari V, Pathak P, Pant S, Patel">
              <a:extLst>
                <a:ext uri="{FF2B5EF4-FFF2-40B4-BE49-F238E27FC236}">
                  <a16:creationId xmlns:a16="http://schemas.microsoft.com/office/drawing/2014/main" id="{1B89E844-725D-4FAB-9681-8099951CB1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b="17914"/>
            <a:stretch/>
          </p:blipFill>
          <p:spPr bwMode="auto">
            <a:xfrm>
              <a:off x="5749127" y="4280015"/>
              <a:ext cx="2718281" cy="1503626"/>
            </a:xfrm>
            <a:prstGeom prst="rect">
              <a:avLst/>
            </a:prstGeom>
            <a:noFill/>
            <a:extLst>
              <a:ext uri="{909E8E84-426E-40DD-AFC4-6F175D3DCCD1}">
                <a14:hiddenFill xmlns:a14="http://schemas.microsoft.com/office/drawing/2010/main">
                  <a:solidFill>
                    <a:srgbClr val="FFFFFF"/>
                  </a:solidFill>
                </a14:hiddenFill>
              </a:ext>
            </a:extLst>
          </p:spPr>
        </p:pic>
        <p:pic>
          <p:nvPicPr>
            <p:cNvPr id="30" name="Εικόνα 29">
              <a:extLst>
                <a:ext uri="{FF2B5EF4-FFF2-40B4-BE49-F238E27FC236}">
                  <a16:creationId xmlns:a16="http://schemas.microsoft.com/office/drawing/2014/main" id="{DBE76FA3-710E-4724-A3BC-1D9786ED3F2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94083" y="3827434"/>
              <a:ext cx="2077545" cy="150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Treatment Verification: Portal Imaging&#10;&#10;Reference DRR Right Lat&#10;&#10;Treatment day Right lat portal image&#10;&#10;Whole Brain DRR&#10;&#10;Re...">
              <a:extLst>
                <a:ext uri="{FF2B5EF4-FFF2-40B4-BE49-F238E27FC236}">
                  <a16:creationId xmlns:a16="http://schemas.microsoft.com/office/drawing/2014/main" id="{A42A614A-CEC8-481D-A5C0-BE02785EA0A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963" t="12973" r="38145" b="57327"/>
            <a:stretch/>
          </p:blipFill>
          <p:spPr bwMode="auto">
            <a:xfrm>
              <a:off x="6096000" y="3258336"/>
              <a:ext cx="2623124" cy="113819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891D9A09-D7B0-46B5-8A3E-F21F32287651}"/>
              </a:ext>
            </a:extLst>
          </p:cNvPr>
          <p:cNvSpPr txBox="1"/>
          <p:nvPr/>
        </p:nvSpPr>
        <p:spPr>
          <a:xfrm flipH="1">
            <a:off x="6745870" y="534457"/>
            <a:ext cx="2654739" cy="707886"/>
          </a:xfrm>
          <a:prstGeom prst="rect">
            <a:avLst/>
          </a:prstGeom>
          <a:noFill/>
        </p:spPr>
        <p:txBody>
          <a:bodyPr wrap="square" rtlCol="0">
            <a:spAutoFit/>
          </a:bodyPr>
          <a:lstStyle/>
          <a:p>
            <a:pPr algn="ctr"/>
            <a:r>
              <a:rPr lang="en-US" sz="2000" b="1" dirty="0">
                <a:solidFill>
                  <a:schemeClr val="accent1">
                    <a:lumMod val="75000"/>
                  </a:schemeClr>
                </a:solidFill>
                <a:effectLst>
                  <a:outerShdw blurRad="38100" dist="38100" dir="2700000" algn="tl">
                    <a:srgbClr val="000000">
                      <a:alpha val="43137"/>
                    </a:srgbClr>
                  </a:outerShdw>
                </a:effectLst>
                <a:latin typeface="+mj-lt"/>
              </a:rPr>
              <a:t>2D/3D in-vivo portal </a:t>
            </a:r>
            <a:r>
              <a:rPr lang="el-GR" sz="2000" b="1" dirty="0" err="1">
                <a:solidFill>
                  <a:schemeClr val="accent1">
                    <a:lumMod val="75000"/>
                  </a:schemeClr>
                </a:solidFill>
                <a:effectLst>
                  <a:outerShdw blurRad="38100" dist="38100" dir="2700000" algn="tl">
                    <a:srgbClr val="000000">
                      <a:alpha val="43137"/>
                    </a:srgbClr>
                  </a:outerShdw>
                </a:effectLst>
                <a:latin typeface="+mj-lt"/>
              </a:rPr>
              <a:t>δοσιμετρία</a:t>
            </a:r>
            <a:endParaRPr lang="en-GB" sz="2000" b="1" dirty="0">
              <a:solidFill>
                <a:schemeClr val="accent1">
                  <a:lumMod val="75000"/>
                </a:schemeClr>
              </a:solidFill>
              <a:effectLst>
                <a:outerShdw blurRad="38100" dist="38100" dir="2700000" algn="tl">
                  <a:srgbClr val="000000">
                    <a:alpha val="43137"/>
                  </a:srgbClr>
                </a:outerShdw>
              </a:effectLst>
              <a:latin typeface="+mj-lt"/>
            </a:endParaRPr>
          </a:p>
        </p:txBody>
      </p:sp>
      <p:grpSp>
        <p:nvGrpSpPr>
          <p:cNvPr id="35" name="Ομάδα 34">
            <a:extLst>
              <a:ext uri="{FF2B5EF4-FFF2-40B4-BE49-F238E27FC236}">
                <a16:creationId xmlns:a16="http://schemas.microsoft.com/office/drawing/2014/main" id="{D451E618-E568-44A8-AB50-D55C5604C7C2}"/>
              </a:ext>
            </a:extLst>
          </p:cNvPr>
          <p:cNvGrpSpPr/>
          <p:nvPr/>
        </p:nvGrpSpPr>
        <p:grpSpPr>
          <a:xfrm>
            <a:off x="4360945" y="505585"/>
            <a:ext cx="3079485" cy="2209906"/>
            <a:chOff x="4387654" y="793481"/>
            <a:chExt cx="2788855" cy="2029818"/>
          </a:xfrm>
        </p:grpSpPr>
        <p:pic>
          <p:nvPicPr>
            <p:cNvPr id="1028" name="Picture 4" descr="Oncology Services - Avante Oncology Services">
              <a:extLst>
                <a:ext uri="{FF2B5EF4-FFF2-40B4-BE49-F238E27FC236}">
                  <a16:creationId xmlns:a16="http://schemas.microsoft.com/office/drawing/2014/main" id="{3641FC02-60AB-4F8F-978B-9EB6D18FF0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4601" y="1221120"/>
              <a:ext cx="1271908" cy="1200329"/>
            </a:xfrm>
            <a:prstGeom prst="rect">
              <a:avLst/>
            </a:prstGeom>
            <a:noFill/>
            <a:extLst>
              <a:ext uri="{909E8E84-426E-40DD-AFC4-6F175D3DCCD1}">
                <a14:hiddenFill xmlns:a14="http://schemas.microsoft.com/office/drawing/2010/main">
                  <a:solidFill>
                    <a:srgbClr val="FFFFFF"/>
                  </a:solidFill>
                </a14:hiddenFill>
              </a:ext>
            </a:extLst>
          </p:spPr>
        </p:pic>
        <p:pic>
          <p:nvPicPr>
            <p:cNvPr id="32" name="Εικόνα 31">
              <a:extLst>
                <a:ext uri="{FF2B5EF4-FFF2-40B4-BE49-F238E27FC236}">
                  <a16:creationId xmlns:a16="http://schemas.microsoft.com/office/drawing/2014/main" id="{B30882CA-8B1A-4FDB-B3E9-65324E574DBE}"/>
                </a:ext>
              </a:extLst>
            </p:cNvPr>
            <p:cNvPicPr>
              <a:picLocks noChangeAspect="1"/>
            </p:cNvPicPr>
            <p:nvPr/>
          </p:nvPicPr>
          <p:blipFill>
            <a:blip r:embed="rId12"/>
            <a:stretch>
              <a:fillRect/>
            </a:stretch>
          </p:blipFill>
          <p:spPr>
            <a:xfrm>
              <a:off x="4387654" y="793481"/>
              <a:ext cx="1651063" cy="958776"/>
            </a:xfrm>
            <a:prstGeom prst="rect">
              <a:avLst/>
            </a:prstGeom>
          </p:spPr>
        </p:pic>
        <p:pic>
          <p:nvPicPr>
            <p:cNvPr id="34" name="Εικόνα 33">
              <a:extLst>
                <a:ext uri="{FF2B5EF4-FFF2-40B4-BE49-F238E27FC236}">
                  <a16:creationId xmlns:a16="http://schemas.microsoft.com/office/drawing/2014/main" id="{98925D88-A7F4-4ED2-BF09-CF0B98AFE30D}"/>
                </a:ext>
              </a:extLst>
            </p:cNvPr>
            <p:cNvPicPr>
              <a:picLocks noChangeAspect="1"/>
            </p:cNvPicPr>
            <p:nvPr/>
          </p:nvPicPr>
          <p:blipFill>
            <a:blip r:embed="rId13"/>
            <a:stretch>
              <a:fillRect/>
            </a:stretch>
          </p:blipFill>
          <p:spPr>
            <a:xfrm>
              <a:off x="4387654" y="1960419"/>
              <a:ext cx="1647188" cy="862880"/>
            </a:xfrm>
            <a:prstGeom prst="rect">
              <a:avLst/>
            </a:prstGeom>
          </p:spPr>
        </p:pic>
      </p:grpSp>
      <p:sp>
        <p:nvSpPr>
          <p:cNvPr id="8" name="Ελεύθερη σχεδίαση: Σχήμα 7">
            <a:extLst>
              <a:ext uri="{FF2B5EF4-FFF2-40B4-BE49-F238E27FC236}">
                <a16:creationId xmlns:a16="http://schemas.microsoft.com/office/drawing/2014/main" id="{EE1AB0B6-FA36-4C13-9211-FF76464822FE}"/>
              </a:ext>
            </a:extLst>
          </p:cNvPr>
          <p:cNvSpPr/>
          <p:nvPr/>
        </p:nvSpPr>
        <p:spPr>
          <a:xfrm>
            <a:off x="4128655" y="203200"/>
            <a:ext cx="7915563" cy="6567055"/>
          </a:xfrm>
          <a:custGeom>
            <a:avLst/>
            <a:gdLst>
              <a:gd name="connsiteX0" fmla="*/ 7860145 w 7915563"/>
              <a:gd name="connsiteY0" fmla="*/ 0 h 6567055"/>
              <a:gd name="connsiteX1" fmla="*/ 5957454 w 7915563"/>
              <a:gd name="connsiteY1" fmla="*/ 9236 h 6567055"/>
              <a:gd name="connsiteX2" fmla="*/ 3186545 w 7915563"/>
              <a:gd name="connsiteY2" fmla="*/ 0 h 6567055"/>
              <a:gd name="connsiteX3" fmla="*/ 932872 w 7915563"/>
              <a:gd name="connsiteY3" fmla="*/ 0 h 6567055"/>
              <a:gd name="connsiteX4" fmla="*/ 0 w 7915563"/>
              <a:gd name="connsiteY4" fmla="*/ 0 h 6567055"/>
              <a:gd name="connsiteX5" fmla="*/ 36945 w 7915563"/>
              <a:gd name="connsiteY5" fmla="*/ 2733964 h 6567055"/>
              <a:gd name="connsiteX6" fmla="*/ 1884218 w 7915563"/>
              <a:gd name="connsiteY6" fmla="*/ 2715491 h 6567055"/>
              <a:gd name="connsiteX7" fmla="*/ 3786909 w 7915563"/>
              <a:gd name="connsiteY7" fmla="*/ 2687782 h 6567055"/>
              <a:gd name="connsiteX8" fmla="*/ 3777672 w 7915563"/>
              <a:gd name="connsiteY8" fmla="*/ 4396509 h 6567055"/>
              <a:gd name="connsiteX9" fmla="*/ 2068945 w 7915563"/>
              <a:gd name="connsiteY9" fmla="*/ 4424218 h 6567055"/>
              <a:gd name="connsiteX10" fmla="*/ 471054 w 7915563"/>
              <a:gd name="connsiteY10" fmla="*/ 4433455 h 6567055"/>
              <a:gd name="connsiteX11" fmla="*/ 508000 w 7915563"/>
              <a:gd name="connsiteY11" fmla="*/ 6567055 h 6567055"/>
              <a:gd name="connsiteX12" fmla="*/ 7915563 w 7915563"/>
              <a:gd name="connsiteY12" fmla="*/ 6557818 h 6567055"/>
              <a:gd name="connsiteX13" fmla="*/ 7860145 w 7915563"/>
              <a:gd name="connsiteY13" fmla="*/ 0 h 656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5563" h="6567055">
                <a:moveTo>
                  <a:pt x="7860145" y="0"/>
                </a:moveTo>
                <a:lnTo>
                  <a:pt x="5957454" y="9236"/>
                </a:lnTo>
                <a:lnTo>
                  <a:pt x="3186545" y="0"/>
                </a:lnTo>
                <a:lnTo>
                  <a:pt x="932872" y="0"/>
                </a:lnTo>
                <a:lnTo>
                  <a:pt x="0" y="0"/>
                </a:lnTo>
                <a:lnTo>
                  <a:pt x="36945" y="2733964"/>
                </a:lnTo>
                <a:lnTo>
                  <a:pt x="1884218" y="2715491"/>
                </a:lnTo>
                <a:lnTo>
                  <a:pt x="3786909" y="2687782"/>
                </a:lnTo>
                <a:lnTo>
                  <a:pt x="3777672" y="4396509"/>
                </a:lnTo>
                <a:lnTo>
                  <a:pt x="2068945" y="4424218"/>
                </a:lnTo>
                <a:lnTo>
                  <a:pt x="471054" y="4433455"/>
                </a:lnTo>
                <a:lnTo>
                  <a:pt x="508000" y="6567055"/>
                </a:lnTo>
                <a:lnTo>
                  <a:pt x="7915563" y="6557818"/>
                </a:lnTo>
                <a:cubicBezTo>
                  <a:pt x="7912484" y="4371879"/>
                  <a:pt x="7909406" y="2185939"/>
                  <a:pt x="7860145" y="0"/>
                </a:cubicBezTo>
                <a:close/>
              </a:path>
            </a:pathLst>
          </a:cu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8584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24DEA-C957-4FF9-BAD1-855D6CFB7FE3}"/>
              </a:ext>
            </a:extLst>
          </p:cNvPr>
          <p:cNvSpPr txBox="1"/>
          <p:nvPr/>
        </p:nvSpPr>
        <p:spPr>
          <a:xfrm flipH="1">
            <a:off x="1593272" y="384050"/>
            <a:ext cx="9005455" cy="584775"/>
          </a:xfrm>
          <a:prstGeom prst="rect">
            <a:avLst/>
          </a:prstGeom>
          <a:noFill/>
        </p:spPr>
        <p:txBody>
          <a:bodyPr wrap="square" rtlCol="0">
            <a:spAutoFit/>
          </a:bodyPr>
          <a:lstStyle/>
          <a:p>
            <a:pPr algn="ctr"/>
            <a:r>
              <a:rPr lang="el-GR" sz="3200" b="1" dirty="0">
                <a:solidFill>
                  <a:schemeClr val="accent1">
                    <a:lumMod val="75000"/>
                  </a:schemeClr>
                </a:solidFill>
              </a:rPr>
              <a:t>Γεωμετρική επιβεβαίωση θέσης μέσω απεικόνισης</a:t>
            </a:r>
            <a:endParaRPr lang="en-GB" sz="3200" b="1" dirty="0">
              <a:solidFill>
                <a:schemeClr val="accent1">
                  <a:lumMod val="75000"/>
                </a:schemeClr>
              </a:solidFill>
            </a:endParaRPr>
          </a:p>
        </p:txBody>
      </p:sp>
      <p:pic>
        <p:nvPicPr>
          <p:cNvPr id="6" name="Εικόνα 5">
            <a:extLst>
              <a:ext uri="{FF2B5EF4-FFF2-40B4-BE49-F238E27FC236}">
                <a16:creationId xmlns:a16="http://schemas.microsoft.com/office/drawing/2014/main" id="{896F7650-FFB5-4EF9-9A0C-F01AE4BE8C2A}"/>
              </a:ext>
            </a:extLst>
          </p:cNvPr>
          <p:cNvPicPr>
            <a:picLocks noChangeAspect="1"/>
          </p:cNvPicPr>
          <p:nvPr/>
        </p:nvPicPr>
        <p:blipFill rotWithShape="1">
          <a:blip r:embed="rId2">
            <a:extLst>
              <a:ext uri="{28A0092B-C50C-407E-A947-70E740481C1C}">
                <a14:useLocalDpi xmlns:a14="http://schemas.microsoft.com/office/drawing/2010/main" val="0"/>
              </a:ext>
            </a:extLst>
          </a:blip>
          <a:srcRect t="8336" b="26747"/>
          <a:stretch/>
        </p:blipFill>
        <p:spPr>
          <a:xfrm>
            <a:off x="6286784" y="4984132"/>
            <a:ext cx="2727403" cy="1770516"/>
          </a:xfrm>
          <a:prstGeom prst="rect">
            <a:avLst/>
          </a:prstGeom>
        </p:spPr>
      </p:pic>
      <p:pic>
        <p:nvPicPr>
          <p:cNvPr id="8" name="Εικόνα 7">
            <a:extLst>
              <a:ext uri="{FF2B5EF4-FFF2-40B4-BE49-F238E27FC236}">
                <a16:creationId xmlns:a16="http://schemas.microsoft.com/office/drawing/2014/main" id="{1133187E-4D5E-4A5D-971C-A0176A46087F}"/>
              </a:ext>
            </a:extLst>
          </p:cNvPr>
          <p:cNvPicPr>
            <a:picLocks noChangeAspect="1"/>
          </p:cNvPicPr>
          <p:nvPr/>
        </p:nvPicPr>
        <p:blipFill rotWithShape="1">
          <a:blip r:embed="rId3">
            <a:extLst>
              <a:ext uri="{28A0092B-C50C-407E-A947-70E740481C1C}">
                <a14:useLocalDpi xmlns:a14="http://schemas.microsoft.com/office/drawing/2010/main" val="0"/>
              </a:ext>
            </a:extLst>
          </a:blip>
          <a:srcRect l="5350" t="31160" b="3649"/>
          <a:stretch/>
        </p:blipFill>
        <p:spPr>
          <a:xfrm>
            <a:off x="9362951" y="1209966"/>
            <a:ext cx="2471551" cy="1702302"/>
          </a:xfrm>
          <a:prstGeom prst="rect">
            <a:avLst/>
          </a:prstGeom>
        </p:spPr>
      </p:pic>
      <p:pic>
        <p:nvPicPr>
          <p:cNvPr id="10" name="Εικόνα 9">
            <a:extLst>
              <a:ext uri="{FF2B5EF4-FFF2-40B4-BE49-F238E27FC236}">
                <a16:creationId xmlns:a16="http://schemas.microsoft.com/office/drawing/2014/main" id="{8D26BB14-5FA6-4580-AAA5-437F6856D56E}"/>
              </a:ext>
            </a:extLst>
          </p:cNvPr>
          <p:cNvPicPr>
            <a:picLocks noChangeAspect="1"/>
          </p:cNvPicPr>
          <p:nvPr/>
        </p:nvPicPr>
        <p:blipFill rotWithShape="1">
          <a:blip r:embed="rId4">
            <a:extLst>
              <a:ext uri="{28A0092B-C50C-407E-A947-70E740481C1C}">
                <a14:useLocalDpi xmlns:a14="http://schemas.microsoft.com/office/drawing/2010/main" val="0"/>
              </a:ext>
            </a:extLst>
          </a:blip>
          <a:srcRect t="8368" b="17121"/>
          <a:stretch/>
        </p:blipFill>
        <p:spPr>
          <a:xfrm>
            <a:off x="9362951" y="3164595"/>
            <a:ext cx="2471551" cy="1841571"/>
          </a:xfrm>
          <a:prstGeom prst="rect">
            <a:avLst/>
          </a:prstGeom>
        </p:spPr>
      </p:pic>
      <p:pic>
        <p:nvPicPr>
          <p:cNvPr id="12" name="Εικόνα 11">
            <a:extLst>
              <a:ext uri="{FF2B5EF4-FFF2-40B4-BE49-F238E27FC236}">
                <a16:creationId xmlns:a16="http://schemas.microsoft.com/office/drawing/2014/main" id="{54B15E88-16B5-42BA-ABDF-02E9DBFA8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780" y="4993368"/>
            <a:ext cx="2361324" cy="1770516"/>
          </a:xfrm>
          <a:prstGeom prst="rect">
            <a:avLst/>
          </a:prstGeom>
        </p:spPr>
      </p:pic>
      <p:sp>
        <p:nvSpPr>
          <p:cNvPr id="13" name="Ορθογώνιο 12">
            <a:extLst>
              <a:ext uri="{FF2B5EF4-FFF2-40B4-BE49-F238E27FC236}">
                <a16:creationId xmlns:a16="http://schemas.microsoft.com/office/drawing/2014/main" id="{9D608D40-97CA-45D1-9ED3-AE6C8987817D}"/>
              </a:ext>
            </a:extLst>
          </p:cNvPr>
          <p:cNvSpPr/>
          <p:nvPr/>
        </p:nvSpPr>
        <p:spPr>
          <a:xfrm>
            <a:off x="357498" y="1049068"/>
            <a:ext cx="8851157" cy="3994042"/>
          </a:xfrm>
          <a:prstGeom prst="rect">
            <a:avLst/>
          </a:prstGeom>
        </p:spPr>
        <p:txBody>
          <a:bodyPr wrap="square">
            <a:spAutoFit/>
          </a:bodyPr>
          <a:lstStyle/>
          <a:p>
            <a:pPr algn="just">
              <a:lnSpc>
                <a:spcPct val="150000"/>
              </a:lnSpc>
              <a:spcAft>
                <a:spcPts val="800"/>
              </a:spcAft>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Υπολογισμός της μετατόπισης του </a:t>
            </a:r>
            <a:r>
              <a:rPr lang="el-GR"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ισοκέντρου</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ευθυγράμμιση –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registration)</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βασισμένος στη λήψη 2</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D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ακτινογραφικών προβολών (0</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και 90</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και/ή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3D </a:t>
            </a:r>
            <a:r>
              <a:rPr lang="el-GR"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τομογραφικών</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δεδομένων κωνικής δέσμης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Cone-Beam CT)</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l-GR"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Η ευθυγράμμιση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kV</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kV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βασίζεται στην οστική ανατομία, δεν λαμβάνει υπόψιν τα μαλακά μόρια και δεν μπορεί να διορθώσει στροφές.</a:t>
            </a:r>
            <a:endParaRPr lang="el-GR"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Η γεωμετρική επιβεβαίωση θέσης με λήψη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CBCT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πραγματοποιείται με χειροκίνητη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manual</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ή αυτόματη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automated</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ευθυγράμμιση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registration</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με τα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CT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δεδομένα σχεδιασμού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planned CT</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Περιορίζεται στον υπολογισμό της μετατόπισης στους  τρεις άξονες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x</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y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και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z</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και της στροφής στο οβελιαίο επίπεδο. </a:t>
            </a:r>
            <a:endParaRPr lang="el-G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184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06583DD-5BB9-4DA4-8BC6-25B8FA34E57E}"/>
              </a:ext>
            </a:extLst>
          </p:cNvPr>
          <p:cNvSpPr txBox="1"/>
          <p:nvPr/>
        </p:nvSpPr>
        <p:spPr>
          <a:xfrm flipH="1">
            <a:off x="2946399" y="310159"/>
            <a:ext cx="5634182" cy="584775"/>
          </a:xfrm>
          <a:prstGeom prst="rect">
            <a:avLst/>
          </a:prstGeom>
          <a:noFill/>
        </p:spPr>
        <p:txBody>
          <a:bodyPr wrap="square" rtlCol="0">
            <a:spAutoFit/>
          </a:bodyPr>
          <a:lstStyle/>
          <a:p>
            <a:pPr algn="ctr"/>
            <a:r>
              <a:rPr lang="el-GR" sz="3200" b="1" dirty="0">
                <a:solidFill>
                  <a:schemeClr val="accent1">
                    <a:lumMod val="75000"/>
                  </a:schemeClr>
                </a:solidFill>
              </a:rPr>
              <a:t>Γεωμετρική επιβεβαίωση θέσης</a:t>
            </a:r>
            <a:endParaRPr lang="en-GB" sz="3200" b="1" dirty="0">
              <a:solidFill>
                <a:schemeClr val="accent1">
                  <a:lumMod val="75000"/>
                </a:schemeClr>
              </a:solidFill>
            </a:endParaRPr>
          </a:p>
        </p:txBody>
      </p:sp>
      <p:graphicFrame>
        <p:nvGraphicFramePr>
          <p:cNvPr id="15" name="Πίνακας 14">
            <a:extLst>
              <a:ext uri="{FF2B5EF4-FFF2-40B4-BE49-F238E27FC236}">
                <a16:creationId xmlns:a16="http://schemas.microsoft.com/office/drawing/2014/main" id="{B8269F5B-DE29-4C00-B6E8-5564EE4E4FCC}"/>
              </a:ext>
            </a:extLst>
          </p:cNvPr>
          <p:cNvGraphicFramePr>
            <a:graphicFrameLocks noGrp="1"/>
          </p:cNvGraphicFramePr>
          <p:nvPr>
            <p:extLst>
              <p:ext uri="{D42A27DB-BD31-4B8C-83A1-F6EECF244321}">
                <p14:modId xmlns:p14="http://schemas.microsoft.com/office/powerpoint/2010/main" val="2299230031"/>
              </p:ext>
            </p:extLst>
          </p:nvPr>
        </p:nvGraphicFramePr>
        <p:xfrm>
          <a:off x="311085" y="4424401"/>
          <a:ext cx="11344636" cy="2123440"/>
        </p:xfrm>
        <a:graphic>
          <a:graphicData uri="http://schemas.openxmlformats.org/drawingml/2006/table">
            <a:tbl>
              <a:tblPr firstRow="1" bandRow="1">
                <a:tableStyleId>{5C22544A-7EE6-4342-B048-85BDC9FD1C3A}</a:tableStyleId>
              </a:tblPr>
              <a:tblGrid>
                <a:gridCol w="5028677">
                  <a:extLst>
                    <a:ext uri="{9D8B030D-6E8A-4147-A177-3AD203B41FA5}">
                      <a16:colId xmlns:a16="http://schemas.microsoft.com/office/drawing/2014/main" val="3410058176"/>
                    </a:ext>
                  </a:extLst>
                </a:gridCol>
                <a:gridCol w="4347660">
                  <a:extLst>
                    <a:ext uri="{9D8B030D-6E8A-4147-A177-3AD203B41FA5}">
                      <a16:colId xmlns:a16="http://schemas.microsoft.com/office/drawing/2014/main" val="2250469163"/>
                    </a:ext>
                  </a:extLst>
                </a:gridCol>
                <a:gridCol w="1968299">
                  <a:extLst>
                    <a:ext uri="{9D8B030D-6E8A-4147-A177-3AD203B41FA5}">
                      <a16:colId xmlns:a16="http://schemas.microsoft.com/office/drawing/2014/main" val="1575306271"/>
                    </a:ext>
                  </a:extLst>
                </a:gridCol>
              </a:tblGrid>
              <a:tr h="370840">
                <a:tc>
                  <a:txBody>
                    <a:bodyPr/>
                    <a:lstStyle/>
                    <a:p>
                      <a:r>
                        <a:rPr lang="el-GR" dirty="0"/>
                        <a:t>Παράμετροι</a:t>
                      </a:r>
                      <a:endParaRPr lang="en-GB" dirty="0"/>
                    </a:p>
                  </a:txBody>
                  <a:tcPr/>
                </a:tc>
                <a:tc>
                  <a:txBody>
                    <a:bodyPr/>
                    <a:lstStyle/>
                    <a:p>
                      <a:endParaRPr lang="en-GB" dirty="0"/>
                    </a:p>
                  </a:txBody>
                  <a:tcPr/>
                </a:tc>
                <a:tc>
                  <a:txBody>
                    <a:bodyPr/>
                    <a:lstStyle/>
                    <a:p>
                      <a:r>
                        <a:rPr lang="el-GR" dirty="0"/>
                        <a:t>Σφάλμα</a:t>
                      </a:r>
                      <a:endParaRPr lang="en-GB" dirty="0"/>
                    </a:p>
                  </a:txBody>
                  <a:tcPr/>
                </a:tc>
                <a:extLst>
                  <a:ext uri="{0D108BD9-81ED-4DB2-BD59-A6C34878D82A}">
                    <a16:rowId xmlns:a16="http://schemas.microsoft.com/office/drawing/2014/main" val="682740147"/>
                  </a:ext>
                </a:extLst>
              </a:tr>
              <a:tr h="370840">
                <a:tc>
                  <a:txBody>
                    <a:bodyPr/>
                    <a:lstStyle/>
                    <a:p>
                      <a:r>
                        <a:rPr lang="el-GR" dirty="0">
                          <a:solidFill>
                            <a:schemeClr val="accent1">
                              <a:lumMod val="75000"/>
                            </a:schemeClr>
                          </a:solidFill>
                        </a:rPr>
                        <a:t>Μέση τιμή μετατόπισης ανά ασθενή (</a:t>
                      </a:r>
                      <a:r>
                        <a:rPr lang="el-GR" i="1" dirty="0">
                          <a:solidFill>
                            <a:schemeClr val="accent1">
                              <a:lumMod val="75000"/>
                            </a:schemeClr>
                          </a:solidFill>
                        </a:rPr>
                        <a:t>ΜΤ</a:t>
                      </a:r>
                      <a:r>
                        <a:rPr lang="el-GR" dirty="0">
                          <a:solidFill>
                            <a:schemeClr val="accent1">
                              <a:lumMod val="75000"/>
                            </a:schemeClr>
                          </a:solidFill>
                        </a:rPr>
                        <a:t>)</a:t>
                      </a:r>
                      <a:endParaRPr lang="en-GB" dirty="0">
                        <a:solidFill>
                          <a:schemeClr val="accent1">
                            <a:lumMod val="75000"/>
                          </a:schemeClr>
                        </a:solidFill>
                      </a:endParaRPr>
                    </a:p>
                  </a:txBody>
                  <a:tcPr/>
                </a:tc>
                <a:tc>
                  <a:txBody>
                    <a:bodyPr/>
                    <a:lstStyle/>
                    <a:p>
                      <a:endParaRPr lang="en-GB" dirty="0">
                        <a:solidFill>
                          <a:schemeClr val="accent1">
                            <a:lumMod val="75000"/>
                          </a:schemeClr>
                        </a:solidFill>
                      </a:endParaRPr>
                    </a:p>
                  </a:txBody>
                  <a:tcPr/>
                </a:tc>
                <a:tc>
                  <a:txBody>
                    <a:bodyPr/>
                    <a:lstStyle/>
                    <a:p>
                      <a:endParaRPr lang="en-GB" dirty="0">
                        <a:solidFill>
                          <a:schemeClr val="accent1">
                            <a:lumMod val="75000"/>
                          </a:schemeClr>
                        </a:solidFill>
                      </a:endParaRPr>
                    </a:p>
                  </a:txBody>
                  <a:tcPr/>
                </a:tc>
                <a:extLst>
                  <a:ext uri="{0D108BD9-81ED-4DB2-BD59-A6C34878D82A}">
                    <a16:rowId xmlns:a16="http://schemas.microsoft.com/office/drawing/2014/main" val="3341725488"/>
                  </a:ext>
                </a:extLst>
              </a:tr>
              <a:tr h="370840">
                <a:tc>
                  <a:txBody>
                    <a:bodyPr/>
                    <a:lstStyle/>
                    <a:p>
                      <a:r>
                        <a:rPr lang="el-GR" dirty="0">
                          <a:solidFill>
                            <a:schemeClr val="accent1">
                              <a:lumMod val="75000"/>
                            </a:schemeClr>
                          </a:solidFill>
                        </a:rPr>
                        <a:t>Μέση τιμή του πληθυσμού μελέτης </a:t>
                      </a:r>
                      <a:r>
                        <a:rPr lang="en-GB" dirty="0">
                          <a:solidFill>
                            <a:schemeClr val="accent1">
                              <a:lumMod val="75000"/>
                            </a:schemeClr>
                          </a:solidFill>
                        </a:rPr>
                        <a:t>(</a:t>
                      </a:r>
                      <a:r>
                        <a:rPr lang="en-GB" i="1" dirty="0">
                          <a:solidFill>
                            <a:schemeClr val="accent1">
                              <a:lumMod val="75000"/>
                            </a:schemeClr>
                          </a:solidFill>
                        </a:rPr>
                        <a:t>M</a:t>
                      </a:r>
                      <a:r>
                        <a:rPr lang="en-GB" dirty="0">
                          <a:solidFill>
                            <a:schemeClr val="accent1">
                              <a:lumMod val="75000"/>
                            </a:schemeClr>
                          </a:solidFill>
                        </a:rPr>
                        <a:t>)</a:t>
                      </a:r>
                    </a:p>
                  </a:txBody>
                  <a:tcPr/>
                </a:tc>
                <a:tc>
                  <a:txBody>
                    <a:bodyPr/>
                    <a:lstStyle/>
                    <a:p>
                      <a:r>
                        <a:rPr lang="el-GR" dirty="0">
                          <a:solidFill>
                            <a:schemeClr val="accent1">
                              <a:lumMod val="75000"/>
                            </a:schemeClr>
                          </a:solidFill>
                        </a:rPr>
                        <a:t>Απόκλιση από το μηδέν λόγω σφαλμάτων στη διαδικασία.</a:t>
                      </a:r>
                      <a:endParaRPr lang="en-GB" dirty="0">
                        <a:solidFill>
                          <a:schemeClr val="accent1">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accent1">
                              <a:lumMod val="75000"/>
                            </a:schemeClr>
                          </a:solidFill>
                        </a:rPr>
                        <a:t>Συστηματικό</a:t>
                      </a:r>
                      <a:endParaRPr lang="en-GB" dirty="0">
                        <a:solidFill>
                          <a:schemeClr val="accent1">
                            <a:lumMod val="75000"/>
                          </a:schemeClr>
                        </a:solidFill>
                      </a:endParaRPr>
                    </a:p>
                    <a:p>
                      <a:endParaRPr lang="en-GB" dirty="0">
                        <a:solidFill>
                          <a:schemeClr val="accent1">
                            <a:lumMod val="75000"/>
                          </a:schemeClr>
                        </a:solidFill>
                      </a:endParaRPr>
                    </a:p>
                  </a:txBody>
                  <a:tcPr/>
                </a:tc>
                <a:extLst>
                  <a:ext uri="{0D108BD9-81ED-4DB2-BD59-A6C34878D82A}">
                    <a16:rowId xmlns:a16="http://schemas.microsoft.com/office/drawing/2014/main" val="486002401"/>
                  </a:ext>
                </a:extLst>
              </a:tr>
              <a:tr h="370840">
                <a:tc>
                  <a:txBody>
                    <a:bodyPr/>
                    <a:lstStyle/>
                    <a:p>
                      <a:r>
                        <a:rPr lang="en-GB" dirty="0">
                          <a:solidFill>
                            <a:schemeClr val="accent1">
                              <a:lumMod val="75000"/>
                            </a:schemeClr>
                          </a:solidFill>
                        </a:rPr>
                        <a:t>SD </a:t>
                      </a:r>
                      <a:r>
                        <a:rPr lang="el-GR" dirty="0">
                          <a:solidFill>
                            <a:schemeClr val="accent1">
                              <a:lumMod val="75000"/>
                            </a:schemeClr>
                          </a:solidFill>
                        </a:rPr>
                        <a:t>των μέσων τιμών ανά ασθενή </a:t>
                      </a:r>
                      <a:r>
                        <a:rPr lang="en-GB" dirty="0">
                          <a:solidFill>
                            <a:schemeClr val="accent1">
                              <a:lumMod val="75000"/>
                            </a:schemeClr>
                          </a:solidFill>
                        </a:rPr>
                        <a:t>(</a:t>
                      </a:r>
                      <a:r>
                        <a:rPr lang="el-GR" i="1" dirty="0">
                          <a:solidFill>
                            <a:schemeClr val="accent1">
                              <a:lumMod val="75000"/>
                            </a:schemeClr>
                          </a:solidFill>
                        </a:rPr>
                        <a:t>Σ</a:t>
                      </a:r>
                      <a:r>
                        <a:rPr lang="en-GB" dirty="0">
                          <a:solidFill>
                            <a:schemeClr val="accent1">
                              <a:lumMod val="75000"/>
                            </a:schemeClr>
                          </a:solidFill>
                        </a:rPr>
                        <a:t>)</a:t>
                      </a:r>
                    </a:p>
                  </a:txBody>
                  <a:tcPr/>
                </a:tc>
                <a:tc>
                  <a:txBody>
                    <a:bodyPr/>
                    <a:lstStyle/>
                    <a:p>
                      <a:r>
                        <a:rPr lang="el-GR" b="1" dirty="0" err="1">
                          <a:solidFill>
                            <a:schemeClr val="accent1">
                              <a:lumMod val="75000"/>
                            </a:schemeClr>
                          </a:solidFill>
                        </a:rPr>
                        <a:t>Επαναληψιμότητα</a:t>
                      </a:r>
                      <a:r>
                        <a:rPr lang="el-GR" dirty="0">
                          <a:solidFill>
                            <a:schemeClr val="accent1">
                              <a:lumMod val="75000"/>
                            </a:schemeClr>
                          </a:solidFill>
                        </a:rPr>
                        <a:t> της διαδικασίας</a:t>
                      </a:r>
                      <a:endParaRPr lang="en-GB" dirty="0">
                        <a:solidFill>
                          <a:schemeClr val="accent1">
                            <a:lumMod val="75000"/>
                          </a:schemeClr>
                        </a:solidFill>
                      </a:endParaRPr>
                    </a:p>
                  </a:txBody>
                  <a:tcPr/>
                </a:tc>
                <a:tc>
                  <a:txBody>
                    <a:bodyPr/>
                    <a:lstStyle/>
                    <a:p>
                      <a:r>
                        <a:rPr lang="el-GR" dirty="0">
                          <a:solidFill>
                            <a:schemeClr val="accent1">
                              <a:lumMod val="75000"/>
                            </a:schemeClr>
                          </a:solidFill>
                        </a:rPr>
                        <a:t>Συστηματικό</a:t>
                      </a:r>
                      <a:endParaRPr lang="en-GB" dirty="0">
                        <a:solidFill>
                          <a:schemeClr val="accent1">
                            <a:lumMod val="75000"/>
                          </a:schemeClr>
                        </a:solidFill>
                      </a:endParaRPr>
                    </a:p>
                  </a:txBody>
                  <a:tcPr/>
                </a:tc>
                <a:extLst>
                  <a:ext uri="{0D108BD9-81ED-4DB2-BD59-A6C34878D82A}">
                    <a16:rowId xmlns:a16="http://schemas.microsoft.com/office/drawing/2014/main" val="3871875799"/>
                  </a:ext>
                </a:extLst>
              </a:tr>
              <a:tr h="370840">
                <a:tc>
                  <a:txBody>
                    <a:bodyPr/>
                    <a:lstStyle/>
                    <a:p>
                      <a:r>
                        <a:rPr lang="en-GB" dirty="0">
                          <a:solidFill>
                            <a:schemeClr val="accent1">
                              <a:lumMod val="75000"/>
                            </a:schemeClr>
                          </a:solidFill>
                        </a:rPr>
                        <a:t>Root-mean-square (RMS)</a:t>
                      </a:r>
                      <a:r>
                        <a:rPr lang="el-GR" dirty="0">
                          <a:solidFill>
                            <a:schemeClr val="accent1">
                              <a:lumMod val="75000"/>
                            </a:schemeClr>
                          </a:solidFill>
                        </a:rPr>
                        <a:t> των </a:t>
                      </a:r>
                      <a:r>
                        <a:rPr lang="en-GB" dirty="0">
                          <a:solidFill>
                            <a:schemeClr val="accent1">
                              <a:lumMod val="75000"/>
                            </a:schemeClr>
                          </a:solidFill>
                        </a:rPr>
                        <a:t>SD </a:t>
                      </a:r>
                      <a:r>
                        <a:rPr lang="el-GR" dirty="0">
                          <a:solidFill>
                            <a:schemeClr val="accent1">
                              <a:lumMod val="75000"/>
                            </a:schemeClr>
                          </a:solidFill>
                        </a:rPr>
                        <a:t>ανά ασθενή</a:t>
                      </a:r>
                      <a:r>
                        <a:rPr lang="en-GB" dirty="0">
                          <a:solidFill>
                            <a:schemeClr val="accent1">
                              <a:lumMod val="75000"/>
                            </a:schemeClr>
                          </a:solidFill>
                        </a:rPr>
                        <a:t> (</a:t>
                      </a:r>
                      <a:r>
                        <a:rPr lang="el-GR" i="1" dirty="0">
                          <a:solidFill>
                            <a:schemeClr val="accent1">
                              <a:lumMod val="75000"/>
                            </a:schemeClr>
                          </a:solidFill>
                        </a:rPr>
                        <a:t>σ</a:t>
                      </a:r>
                      <a:r>
                        <a:rPr lang="el-GR" dirty="0">
                          <a:solidFill>
                            <a:schemeClr val="accent1">
                              <a:lumMod val="75000"/>
                            </a:schemeClr>
                          </a:solidFill>
                        </a:rPr>
                        <a:t>)</a:t>
                      </a:r>
                      <a:endParaRPr lang="en-GB" dirty="0">
                        <a:solidFill>
                          <a:schemeClr val="accent1">
                            <a:lumMod val="75000"/>
                          </a:schemeClr>
                        </a:solidFill>
                      </a:endParaRPr>
                    </a:p>
                  </a:txBody>
                  <a:tcPr/>
                </a:tc>
                <a:tc>
                  <a:txBody>
                    <a:bodyPr/>
                    <a:lstStyle/>
                    <a:p>
                      <a:r>
                        <a:rPr lang="el-GR" dirty="0">
                          <a:solidFill>
                            <a:schemeClr val="accent1">
                              <a:lumMod val="75000"/>
                            </a:schemeClr>
                          </a:solidFill>
                        </a:rPr>
                        <a:t>Ουσιαστικό μέτρο του λάθους</a:t>
                      </a:r>
                      <a:endParaRPr lang="en-GB" dirty="0">
                        <a:solidFill>
                          <a:schemeClr val="accent1">
                            <a:lumMod val="75000"/>
                          </a:schemeClr>
                        </a:solidFill>
                      </a:endParaRPr>
                    </a:p>
                  </a:txBody>
                  <a:tcPr/>
                </a:tc>
                <a:tc>
                  <a:txBody>
                    <a:bodyPr/>
                    <a:lstStyle/>
                    <a:p>
                      <a:r>
                        <a:rPr lang="el-GR" dirty="0">
                          <a:solidFill>
                            <a:schemeClr val="accent1">
                              <a:lumMod val="75000"/>
                            </a:schemeClr>
                          </a:solidFill>
                        </a:rPr>
                        <a:t>Τυχαίο</a:t>
                      </a:r>
                      <a:endParaRPr lang="en-GB" dirty="0">
                        <a:solidFill>
                          <a:schemeClr val="accent1">
                            <a:lumMod val="75000"/>
                          </a:schemeClr>
                        </a:solidFill>
                      </a:endParaRPr>
                    </a:p>
                  </a:txBody>
                  <a:tcPr/>
                </a:tc>
                <a:extLst>
                  <a:ext uri="{0D108BD9-81ED-4DB2-BD59-A6C34878D82A}">
                    <a16:rowId xmlns:a16="http://schemas.microsoft.com/office/drawing/2014/main" val="59428721"/>
                  </a:ext>
                </a:extLst>
              </a:tr>
            </a:tbl>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EAE0DD7-9ED6-49B5-9A78-4C9BDF6E92A0}"/>
                  </a:ext>
                </a:extLst>
              </p:cNvPr>
              <p:cNvSpPr txBox="1"/>
              <p:nvPr/>
            </p:nvSpPr>
            <p:spPr>
              <a:xfrm>
                <a:off x="874727" y="1894028"/>
                <a:ext cx="5322873" cy="539571"/>
              </a:xfrm>
              <a:prstGeom prst="rect">
                <a:avLst/>
              </a:prstGeom>
              <a:noFill/>
            </p:spPr>
            <p:txBody>
              <a:bodyPr wrap="square" rtlCol="0">
                <a:spAutoFit/>
              </a:bodyPr>
              <a:lstStyle/>
              <a:p>
                <a:r>
                  <a:rPr lang="en-GB" sz="2400" dirty="0">
                    <a:solidFill>
                      <a:schemeClr val="accent1">
                        <a:lumMod val="75000"/>
                      </a:schemeClr>
                    </a:solidFill>
                  </a:rPr>
                  <a:t>3D </a:t>
                </a:r>
                <a:r>
                  <a:rPr lang="el-GR" sz="2400" dirty="0">
                    <a:solidFill>
                      <a:schemeClr val="accent1">
                        <a:lumMod val="75000"/>
                      </a:schemeClr>
                    </a:solidFill>
                  </a:rPr>
                  <a:t>Μετατόπιση (</a:t>
                </a:r>
                <a:r>
                  <a:rPr lang="en-GB" sz="2400" dirty="0">
                    <a:solidFill>
                      <a:schemeClr val="accent1">
                        <a:lumMod val="75000"/>
                      </a:schemeClr>
                    </a:solidFill>
                  </a:rPr>
                  <a:t>mm) </a:t>
                </a:r>
                <a14:m>
                  <m:oMath xmlns:m="http://schemas.openxmlformats.org/officeDocument/2006/math">
                    <m:r>
                      <a:rPr lang="en-GB" sz="2400" i="1" dirty="0">
                        <a:solidFill>
                          <a:schemeClr val="accent1">
                            <a:lumMod val="75000"/>
                          </a:schemeClr>
                        </a:solidFill>
                        <a:latin typeface="Cambria Math" panose="02040503050406030204" pitchFamily="18" charset="0"/>
                      </a:rPr>
                      <m:t>=</m:t>
                    </m:r>
                    <m:rad>
                      <m:radPr>
                        <m:degHide m:val="on"/>
                        <m:ctrlPr>
                          <a:rPr lang="en-GB" sz="2400" i="1" dirty="0">
                            <a:solidFill>
                              <a:schemeClr val="accent1">
                                <a:lumMod val="75000"/>
                              </a:schemeClr>
                            </a:solidFill>
                            <a:latin typeface="Cambria Math" panose="02040503050406030204" pitchFamily="18" charset="0"/>
                          </a:rPr>
                        </m:ctrlPr>
                      </m:radPr>
                      <m:deg/>
                      <m:e>
                        <m:sSup>
                          <m:sSupPr>
                            <m:ctrlPr>
                              <a:rPr lang="en-GB" sz="2400" i="1" dirty="0">
                                <a:solidFill>
                                  <a:schemeClr val="accent1">
                                    <a:lumMod val="75000"/>
                                  </a:schemeClr>
                                </a:solidFill>
                                <a:latin typeface="Cambria Math" panose="02040503050406030204" pitchFamily="18" charset="0"/>
                              </a:rPr>
                            </m:ctrlPr>
                          </m:sSupPr>
                          <m:e>
                            <m:r>
                              <a:rPr lang="en-GB" sz="2400" b="0" i="1" dirty="0" smtClean="0">
                                <a:solidFill>
                                  <a:schemeClr val="accent1">
                                    <a:lumMod val="75000"/>
                                  </a:schemeClr>
                                </a:solidFill>
                                <a:latin typeface="Cambria Math" panose="02040503050406030204" pitchFamily="18" charset="0"/>
                              </a:rPr>
                              <m:t>𝑥</m:t>
                            </m:r>
                          </m:e>
                          <m:sup>
                            <m:r>
                              <a:rPr lang="en-GB" sz="2400" i="1" dirty="0">
                                <a:solidFill>
                                  <a:schemeClr val="accent1">
                                    <a:lumMod val="75000"/>
                                  </a:schemeClr>
                                </a:solidFill>
                                <a:latin typeface="Cambria Math" panose="02040503050406030204" pitchFamily="18" charset="0"/>
                              </a:rPr>
                              <m:t>2</m:t>
                            </m:r>
                          </m:sup>
                        </m:sSup>
                        <m:r>
                          <a:rPr lang="en-GB" sz="2400" b="0" i="1" dirty="0" smtClean="0">
                            <a:solidFill>
                              <a:schemeClr val="accent1">
                                <a:lumMod val="75000"/>
                              </a:schemeClr>
                            </a:solidFill>
                            <a:latin typeface="Cambria Math" panose="02040503050406030204" pitchFamily="18" charset="0"/>
                          </a:rPr>
                          <m:t>+</m:t>
                        </m:r>
                        <m:sSup>
                          <m:sSupPr>
                            <m:ctrlPr>
                              <a:rPr lang="en-GB" sz="2400" i="1" dirty="0">
                                <a:solidFill>
                                  <a:schemeClr val="accent1">
                                    <a:lumMod val="75000"/>
                                  </a:schemeClr>
                                </a:solidFill>
                                <a:latin typeface="Cambria Math" panose="02040503050406030204" pitchFamily="18" charset="0"/>
                              </a:rPr>
                            </m:ctrlPr>
                          </m:sSupPr>
                          <m:e>
                            <m:r>
                              <a:rPr lang="en-GB" sz="2400" b="0" i="1" dirty="0" smtClean="0">
                                <a:solidFill>
                                  <a:schemeClr val="accent1">
                                    <a:lumMod val="75000"/>
                                  </a:schemeClr>
                                </a:solidFill>
                                <a:latin typeface="Cambria Math" panose="02040503050406030204" pitchFamily="18" charset="0"/>
                              </a:rPr>
                              <m:t>𝑦</m:t>
                            </m:r>
                          </m:e>
                          <m:sup>
                            <m:r>
                              <a:rPr lang="en-GB" sz="2400" i="1" dirty="0">
                                <a:solidFill>
                                  <a:schemeClr val="accent1">
                                    <a:lumMod val="75000"/>
                                  </a:schemeClr>
                                </a:solidFill>
                                <a:latin typeface="Cambria Math" panose="02040503050406030204" pitchFamily="18" charset="0"/>
                              </a:rPr>
                              <m:t>2</m:t>
                            </m:r>
                          </m:sup>
                        </m:sSup>
                        <m:r>
                          <a:rPr lang="en-GB" sz="2400" b="0" i="1" dirty="0" smtClean="0">
                            <a:solidFill>
                              <a:schemeClr val="accent1">
                                <a:lumMod val="75000"/>
                              </a:schemeClr>
                            </a:solidFill>
                            <a:latin typeface="Cambria Math" panose="02040503050406030204" pitchFamily="18" charset="0"/>
                          </a:rPr>
                          <m:t>+</m:t>
                        </m:r>
                        <m:sSup>
                          <m:sSupPr>
                            <m:ctrlPr>
                              <a:rPr lang="en-GB" sz="2400" i="1" dirty="0">
                                <a:solidFill>
                                  <a:schemeClr val="accent1">
                                    <a:lumMod val="75000"/>
                                  </a:schemeClr>
                                </a:solidFill>
                                <a:latin typeface="Cambria Math" panose="02040503050406030204" pitchFamily="18" charset="0"/>
                              </a:rPr>
                            </m:ctrlPr>
                          </m:sSupPr>
                          <m:e>
                            <m:r>
                              <a:rPr lang="en-GB" sz="2400" b="0" i="1" dirty="0" smtClean="0">
                                <a:solidFill>
                                  <a:schemeClr val="accent1">
                                    <a:lumMod val="75000"/>
                                  </a:schemeClr>
                                </a:solidFill>
                                <a:latin typeface="Cambria Math" panose="02040503050406030204" pitchFamily="18" charset="0"/>
                              </a:rPr>
                              <m:t>𝑧</m:t>
                            </m:r>
                          </m:e>
                          <m:sup>
                            <m:r>
                              <a:rPr lang="en-GB" sz="2400" i="1" dirty="0">
                                <a:solidFill>
                                  <a:schemeClr val="accent1">
                                    <a:lumMod val="75000"/>
                                  </a:schemeClr>
                                </a:solidFill>
                                <a:latin typeface="Cambria Math" panose="02040503050406030204" pitchFamily="18" charset="0"/>
                              </a:rPr>
                              <m:t>2</m:t>
                            </m:r>
                          </m:sup>
                        </m:sSup>
                      </m:e>
                    </m:rad>
                  </m:oMath>
                </a14:m>
                <a:endParaRPr lang="en-GB" sz="2400" dirty="0">
                  <a:solidFill>
                    <a:schemeClr val="accent1">
                      <a:lumMod val="40000"/>
                      <a:lumOff val="60000"/>
                    </a:schemeClr>
                  </a:solidFill>
                </a:endParaRPr>
              </a:p>
            </p:txBody>
          </p:sp>
        </mc:Choice>
        <mc:Fallback xmlns="">
          <p:sp>
            <p:nvSpPr>
              <p:cNvPr id="16" name="TextBox 15">
                <a:extLst>
                  <a:ext uri="{FF2B5EF4-FFF2-40B4-BE49-F238E27FC236}">
                    <a16:creationId xmlns:a16="http://schemas.microsoft.com/office/drawing/2014/main" id="{7EAE0DD7-9ED6-49B5-9A78-4C9BDF6E92A0}"/>
                  </a:ext>
                </a:extLst>
              </p:cNvPr>
              <p:cNvSpPr txBox="1">
                <a:spLocks noRot="1" noChangeAspect="1" noMove="1" noResize="1" noEditPoints="1" noAdjustHandles="1" noChangeArrowheads="1" noChangeShapeType="1" noTextEdit="1"/>
              </p:cNvSpPr>
              <p:nvPr/>
            </p:nvSpPr>
            <p:spPr>
              <a:xfrm>
                <a:off x="874727" y="1894028"/>
                <a:ext cx="5322873" cy="539571"/>
              </a:xfrm>
              <a:prstGeom prst="rect">
                <a:avLst/>
              </a:prstGeom>
              <a:blipFill>
                <a:blip r:embed="rId2"/>
                <a:stretch>
                  <a:fillRect l="-1716" b="-25000"/>
                </a:stretch>
              </a:blipFill>
            </p:spPr>
            <p:txBody>
              <a:bodyPr/>
              <a:lstStyle/>
              <a:p>
                <a:r>
                  <a:rPr lang="el-GR">
                    <a:noFill/>
                  </a:rPr>
                  <a:t> </a:t>
                </a:r>
              </a:p>
            </p:txBody>
          </p:sp>
        </mc:Fallback>
      </mc:AlternateContent>
      <p:sp>
        <p:nvSpPr>
          <p:cNvPr id="17" name="TextBox 16">
            <a:extLst>
              <a:ext uri="{FF2B5EF4-FFF2-40B4-BE49-F238E27FC236}">
                <a16:creationId xmlns:a16="http://schemas.microsoft.com/office/drawing/2014/main" id="{70E0777E-4AF2-485C-8478-FD6B72CA01D2}"/>
              </a:ext>
            </a:extLst>
          </p:cNvPr>
          <p:cNvSpPr txBox="1"/>
          <p:nvPr/>
        </p:nvSpPr>
        <p:spPr>
          <a:xfrm>
            <a:off x="866666" y="2618205"/>
            <a:ext cx="5495827" cy="1015663"/>
          </a:xfrm>
          <a:prstGeom prst="rect">
            <a:avLst/>
          </a:prstGeom>
          <a:noFill/>
        </p:spPr>
        <p:txBody>
          <a:bodyPr wrap="square" rtlCol="0">
            <a:spAutoFit/>
          </a:bodyPr>
          <a:lstStyle/>
          <a:p>
            <a:r>
              <a:rPr lang="en-GB" sz="2000" i="1" dirty="0">
                <a:solidFill>
                  <a:schemeClr val="accent1">
                    <a:lumMod val="75000"/>
                  </a:schemeClr>
                </a:solidFill>
              </a:rPr>
              <a:t>x</a:t>
            </a:r>
            <a:r>
              <a:rPr lang="en-GB" sz="2000" dirty="0">
                <a:solidFill>
                  <a:schemeClr val="accent1">
                    <a:lumMod val="75000"/>
                  </a:schemeClr>
                </a:solidFill>
              </a:rPr>
              <a:t> : </a:t>
            </a:r>
            <a:r>
              <a:rPr lang="el-GR" sz="2000" dirty="0">
                <a:solidFill>
                  <a:schemeClr val="accent1">
                    <a:lumMod val="75000"/>
                  </a:schemeClr>
                </a:solidFill>
              </a:rPr>
              <a:t>μετατόπιση στον </a:t>
            </a:r>
            <a:r>
              <a:rPr lang="el-GR" sz="2000" dirty="0" err="1">
                <a:solidFill>
                  <a:schemeClr val="accent1">
                    <a:lumMod val="75000"/>
                  </a:schemeClr>
                </a:solidFill>
              </a:rPr>
              <a:t>ΠροσθιΟπίσθιο</a:t>
            </a:r>
            <a:r>
              <a:rPr lang="el-GR" sz="2000" dirty="0">
                <a:solidFill>
                  <a:schemeClr val="accent1">
                    <a:lumMod val="75000"/>
                  </a:schemeClr>
                </a:solidFill>
              </a:rPr>
              <a:t> (ΠΟ) άξονα</a:t>
            </a:r>
          </a:p>
          <a:p>
            <a:r>
              <a:rPr lang="en-GB" sz="2000" i="1" dirty="0">
                <a:solidFill>
                  <a:schemeClr val="accent1">
                    <a:lumMod val="75000"/>
                  </a:schemeClr>
                </a:solidFill>
              </a:rPr>
              <a:t>y</a:t>
            </a:r>
            <a:r>
              <a:rPr lang="en-GB" sz="2000" dirty="0">
                <a:solidFill>
                  <a:schemeClr val="accent1">
                    <a:lumMod val="75000"/>
                  </a:schemeClr>
                </a:solidFill>
              </a:rPr>
              <a:t> : </a:t>
            </a:r>
            <a:r>
              <a:rPr lang="el-GR" sz="2000" dirty="0">
                <a:solidFill>
                  <a:schemeClr val="accent1">
                    <a:lumMod val="75000"/>
                  </a:schemeClr>
                </a:solidFill>
              </a:rPr>
              <a:t>μετατόπιση στον </a:t>
            </a:r>
            <a:r>
              <a:rPr lang="el-GR" sz="2000" dirty="0" err="1">
                <a:solidFill>
                  <a:schemeClr val="accent1">
                    <a:lumMod val="75000"/>
                  </a:schemeClr>
                </a:solidFill>
              </a:rPr>
              <a:t>ΚεφαλΟυραίο</a:t>
            </a:r>
            <a:r>
              <a:rPr lang="el-GR" sz="2000" dirty="0">
                <a:solidFill>
                  <a:schemeClr val="accent1">
                    <a:lumMod val="75000"/>
                  </a:schemeClr>
                </a:solidFill>
              </a:rPr>
              <a:t> (ΚΟ) άξονα</a:t>
            </a:r>
          </a:p>
          <a:p>
            <a:r>
              <a:rPr lang="en-GB" sz="2000" i="1" dirty="0">
                <a:solidFill>
                  <a:schemeClr val="accent1">
                    <a:lumMod val="75000"/>
                  </a:schemeClr>
                </a:solidFill>
              </a:rPr>
              <a:t>z</a:t>
            </a:r>
            <a:r>
              <a:rPr lang="en-GB" sz="2000" dirty="0">
                <a:solidFill>
                  <a:schemeClr val="accent1">
                    <a:lumMod val="75000"/>
                  </a:schemeClr>
                </a:solidFill>
              </a:rPr>
              <a:t> : </a:t>
            </a:r>
            <a:r>
              <a:rPr lang="el-GR" sz="2000" dirty="0">
                <a:solidFill>
                  <a:schemeClr val="accent1">
                    <a:lumMod val="75000"/>
                  </a:schemeClr>
                </a:solidFill>
              </a:rPr>
              <a:t>μετατόπιση στον </a:t>
            </a:r>
            <a:r>
              <a:rPr lang="el-GR" sz="2000" dirty="0" err="1">
                <a:solidFill>
                  <a:schemeClr val="accent1">
                    <a:lumMod val="75000"/>
                  </a:schemeClr>
                </a:solidFill>
              </a:rPr>
              <a:t>ΠλαγιοΠλάγιο</a:t>
            </a:r>
            <a:r>
              <a:rPr lang="el-GR" sz="2000" dirty="0">
                <a:solidFill>
                  <a:schemeClr val="accent1">
                    <a:lumMod val="75000"/>
                  </a:schemeClr>
                </a:solidFill>
              </a:rPr>
              <a:t> (ΠΠ) άξονα</a:t>
            </a:r>
            <a:endParaRPr lang="en-GB" sz="2000" dirty="0">
              <a:solidFill>
                <a:schemeClr val="accent1">
                  <a:lumMod val="75000"/>
                </a:schemeClr>
              </a:solidFill>
            </a:endParaRPr>
          </a:p>
        </p:txBody>
      </p:sp>
      <p:pic>
        <p:nvPicPr>
          <p:cNvPr id="18" name="Εικόνα 17">
            <a:extLst>
              <a:ext uri="{FF2B5EF4-FFF2-40B4-BE49-F238E27FC236}">
                <a16:creationId xmlns:a16="http://schemas.microsoft.com/office/drawing/2014/main" id="{912E4DB3-21F2-4107-A405-62432CE1BFE8}"/>
              </a:ext>
            </a:extLst>
          </p:cNvPr>
          <p:cNvPicPr>
            <a:picLocks noChangeAspect="1"/>
          </p:cNvPicPr>
          <p:nvPr/>
        </p:nvPicPr>
        <p:blipFill rotWithShape="1">
          <a:blip r:embed="rId3"/>
          <a:srcRect t="3767"/>
          <a:stretch/>
        </p:blipFill>
        <p:spPr>
          <a:xfrm>
            <a:off x="6655324" y="1376218"/>
            <a:ext cx="4979695" cy="2875271"/>
          </a:xfrm>
          <a:prstGeom prst="rect">
            <a:avLst/>
          </a:prstGeom>
        </p:spPr>
      </p:pic>
    </p:spTree>
    <p:extLst>
      <p:ext uri="{BB962C8B-B14F-4D97-AF65-F5344CB8AC3E}">
        <p14:creationId xmlns:p14="http://schemas.microsoft.com/office/powerpoint/2010/main" val="3430625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0" name="Πίνακας 19">
                <a:extLst>
                  <a:ext uri="{FF2B5EF4-FFF2-40B4-BE49-F238E27FC236}">
                    <a16:creationId xmlns:a16="http://schemas.microsoft.com/office/drawing/2014/main" id="{53B09C89-ED57-463C-AFE7-E605E3F9B601}"/>
                  </a:ext>
                </a:extLst>
              </p:cNvPr>
              <p:cNvGraphicFramePr>
                <a:graphicFrameLocks noGrp="1"/>
              </p:cNvGraphicFramePr>
              <p:nvPr>
                <p:extLst>
                  <p:ext uri="{D42A27DB-BD31-4B8C-83A1-F6EECF244321}">
                    <p14:modId xmlns:p14="http://schemas.microsoft.com/office/powerpoint/2010/main" val="4179051872"/>
                  </p:ext>
                </p:extLst>
              </p:nvPr>
            </p:nvGraphicFramePr>
            <p:xfrm>
              <a:off x="1491672" y="1140093"/>
              <a:ext cx="8793018" cy="5407748"/>
            </p:xfrm>
            <a:graphic>
              <a:graphicData uri="http://schemas.openxmlformats.org/drawingml/2006/table">
                <a:tbl>
                  <a:tblPr firstRow="1" bandRow="1">
                    <a:tableStyleId>{5C22544A-7EE6-4342-B048-85BDC9FD1C3A}</a:tableStyleId>
                  </a:tblPr>
                  <a:tblGrid>
                    <a:gridCol w="1293091">
                      <a:extLst>
                        <a:ext uri="{9D8B030D-6E8A-4147-A177-3AD203B41FA5}">
                          <a16:colId xmlns:a16="http://schemas.microsoft.com/office/drawing/2014/main" val="3410058176"/>
                        </a:ext>
                      </a:extLst>
                    </a:gridCol>
                    <a:gridCol w="775855">
                      <a:extLst>
                        <a:ext uri="{9D8B030D-6E8A-4147-A177-3AD203B41FA5}">
                          <a16:colId xmlns:a16="http://schemas.microsoft.com/office/drawing/2014/main" val="2250469163"/>
                        </a:ext>
                      </a:extLst>
                    </a:gridCol>
                    <a:gridCol w="775854">
                      <a:extLst>
                        <a:ext uri="{9D8B030D-6E8A-4147-A177-3AD203B41FA5}">
                          <a16:colId xmlns:a16="http://schemas.microsoft.com/office/drawing/2014/main" val="1575306271"/>
                        </a:ext>
                      </a:extLst>
                    </a:gridCol>
                    <a:gridCol w="738909">
                      <a:extLst>
                        <a:ext uri="{9D8B030D-6E8A-4147-A177-3AD203B41FA5}">
                          <a16:colId xmlns:a16="http://schemas.microsoft.com/office/drawing/2014/main" val="1121168388"/>
                        </a:ext>
                      </a:extLst>
                    </a:gridCol>
                    <a:gridCol w="5209309">
                      <a:extLst>
                        <a:ext uri="{9D8B030D-6E8A-4147-A177-3AD203B41FA5}">
                          <a16:colId xmlns:a16="http://schemas.microsoft.com/office/drawing/2014/main" val="2731927035"/>
                        </a:ext>
                      </a:extLst>
                    </a:gridCol>
                  </a:tblGrid>
                  <a:tr h="552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t>Συνεδρία</a:t>
                          </a:r>
                          <a:endParaRPr lang="en-GB" sz="1600" dirty="0"/>
                        </a:p>
                      </a:txBody>
                      <a:tcPr/>
                    </a:tc>
                    <a:tc gridSpan="4">
                      <a:txBody>
                        <a:bodyPr/>
                        <a:lstStyle/>
                        <a:p>
                          <a:pPr algn="ctr"/>
                          <a:r>
                            <a:rPr lang="el-GR" sz="1600" dirty="0"/>
                            <a:t> </a:t>
                          </a:r>
                          <a:r>
                            <a:rPr lang="en-GB" sz="1600" dirty="0"/>
                            <a:t>3D </a:t>
                          </a:r>
                          <a:r>
                            <a:rPr lang="el-GR" sz="1600" dirty="0"/>
                            <a:t>Μετατόπιση (</a:t>
                          </a:r>
                          <a:r>
                            <a:rPr lang="en-GB" sz="1600" dirty="0"/>
                            <a:t>mm)</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83359066"/>
                      </a:ext>
                    </a:extLst>
                  </a:tr>
                  <a:tr h="734198">
                    <a:tc>
                      <a:txBody>
                        <a:bodyPr/>
                        <a:lstStyle/>
                        <a:p>
                          <a:endParaRPr lang="en-GB" sz="1400" dirty="0"/>
                        </a:p>
                      </a:txBody>
                      <a:tcPr/>
                    </a:tc>
                    <a:tc>
                      <a:txBody>
                        <a:bodyPr/>
                        <a:lstStyle/>
                        <a:p>
                          <a:pPr algn="ctr"/>
                          <a:r>
                            <a:rPr lang="el-GR" sz="1200" i="1" dirty="0">
                              <a:solidFill>
                                <a:schemeClr val="accent1">
                                  <a:lumMod val="50000"/>
                                </a:schemeClr>
                              </a:solidFill>
                            </a:rPr>
                            <a:t>Ασθενής 1</a:t>
                          </a:r>
                          <a:endParaRPr lang="en-GB" sz="1200" i="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i="1" dirty="0">
                              <a:solidFill>
                                <a:schemeClr val="accent1">
                                  <a:lumMod val="50000"/>
                                </a:schemeClr>
                              </a:solidFill>
                            </a:rPr>
                            <a:t>Ασθενής  2</a:t>
                          </a:r>
                          <a:endParaRPr lang="en-GB" sz="1200" i="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i="1" dirty="0">
                              <a:solidFill>
                                <a:schemeClr val="accent1">
                                  <a:lumMod val="50000"/>
                                </a:schemeClr>
                              </a:solidFill>
                            </a:rPr>
                            <a:t>Ασθενής 3</a:t>
                          </a:r>
                          <a:endParaRPr lang="en-GB" sz="1200" i="1" dirty="0">
                            <a:solidFill>
                              <a:schemeClr val="accent1">
                                <a:lumMod val="50000"/>
                              </a:schemeClr>
                            </a:solidFill>
                          </a:endParaRPr>
                        </a:p>
                        <a:p>
                          <a:pPr algn="ctr"/>
                          <a:endParaRPr lang="en-GB" sz="1200" i="1" dirty="0">
                            <a:solidFill>
                              <a:schemeClr val="accent1">
                                <a:lumMod val="50000"/>
                              </a:schemeClr>
                            </a:solidFill>
                          </a:endParaRPr>
                        </a:p>
                      </a:txBody>
                      <a:tcPr/>
                    </a:tc>
                    <a:tc>
                      <a:txBody>
                        <a:bodyPr/>
                        <a:lstStyle/>
                        <a:p>
                          <a:endParaRPr lang="en-GB" sz="1400" dirty="0">
                            <a:solidFill>
                              <a:schemeClr val="accent1">
                                <a:lumMod val="50000"/>
                              </a:schemeClr>
                            </a:solidFill>
                          </a:endParaRPr>
                        </a:p>
                      </a:txBody>
                      <a:tcPr/>
                    </a:tc>
                    <a:extLst>
                      <a:ext uri="{0D108BD9-81ED-4DB2-BD59-A6C34878D82A}">
                        <a16:rowId xmlns:a16="http://schemas.microsoft.com/office/drawing/2014/main" val="682740147"/>
                      </a:ext>
                    </a:extLst>
                  </a:tr>
                  <a:tr h="521812">
                    <a:tc>
                      <a:txBody>
                        <a:bodyPr/>
                        <a:lstStyle/>
                        <a:p>
                          <a:pPr algn="ctr"/>
                          <a:r>
                            <a:rPr lang="el-GR" sz="1400" i="1" dirty="0">
                              <a:solidFill>
                                <a:schemeClr val="accent1">
                                  <a:lumMod val="75000"/>
                                </a:schemeClr>
                              </a:solidFill>
                            </a:rPr>
                            <a:t>1</a:t>
                          </a:r>
                          <a:r>
                            <a:rPr lang="el-GR" sz="1400" i="1" baseline="30000" dirty="0">
                              <a:solidFill>
                                <a:schemeClr val="accent1">
                                  <a:lumMod val="75000"/>
                                </a:schemeClr>
                              </a:solidFill>
                            </a:rPr>
                            <a:t>η</a:t>
                          </a:r>
                          <a:endParaRPr lang="en-GB" sz="1400" i="1" dirty="0">
                            <a:solidFill>
                              <a:schemeClr val="accent1">
                                <a:lumMod val="75000"/>
                              </a:schemeClr>
                            </a:solidFill>
                          </a:endParaRPr>
                        </a:p>
                      </a:txBody>
                      <a:tcPr/>
                    </a:tc>
                    <a:tc>
                      <a:txBody>
                        <a:bodyPr/>
                        <a:lstStyle/>
                        <a:p>
                          <a:pPr algn="ctr"/>
                          <a:r>
                            <a:rPr lang="el-GR" sz="1200" dirty="0">
                              <a:solidFill>
                                <a:schemeClr val="accent1">
                                  <a:lumMod val="75000"/>
                                </a:schemeClr>
                              </a:solidFill>
                            </a:rPr>
                            <a:t>2</a:t>
                          </a:r>
                          <a:endParaRPr lang="en-GB" sz="1200" dirty="0">
                            <a:solidFill>
                              <a:schemeClr val="accent1">
                                <a:lumMod val="75000"/>
                              </a:schemeClr>
                            </a:solidFill>
                          </a:endParaRPr>
                        </a:p>
                      </a:txBody>
                      <a:tcPr/>
                    </a:tc>
                    <a:tc>
                      <a:txBody>
                        <a:bodyPr/>
                        <a:lstStyle/>
                        <a:p>
                          <a:pPr algn="ctr"/>
                          <a:r>
                            <a:rPr lang="en-GB" sz="1200" dirty="0">
                              <a:solidFill>
                                <a:schemeClr val="accent1">
                                  <a:lumMod val="75000"/>
                                </a:schemeClr>
                              </a:solidFill>
                            </a:rPr>
                            <a:t>1</a:t>
                          </a:r>
                        </a:p>
                      </a:txBody>
                      <a:tcPr/>
                    </a:tc>
                    <a:tc>
                      <a:txBody>
                        <a:bodyPr/>
                        <a:lstStyle/>
                        <a:p>
                          <a:pPr algn="ctr"/>
                          <a:r>
                            <a:rPr lang="en-GB" sz="1200" dirty="0">
                              <a:solidFill>
                                <a:schemeClr val="accent1">
                                  <a:lumMod val="75000"/>
                                </a:schemeClr>
                              </a:solidFill>
                            </a:rPr>
                            <a:t>1.5</a:t>
                          </a:r>
                        </a:p>
                      </a:txBody>
                      <a:tcPr/>
                    </a:tc>
                    <a:tc rowSpan="4">
                      <a:txBody>
                        <a:bodyPr/>
                        <a:lstStyle/>
                        <a:p>
                          <a:pPr algn="ctr"/>
                          <a:endParaRPr lang="en-GB" sz="1400" dirty="0">
                            <a:solidFill>
                              <a:schemeClr val="accent1">
                                <a:lumMod val="75000"/>
                              </a:schemeClr>
                            </a:solidFill>
                          </a:endParaRPr>
                        </a:p>
                      </a:txBody>
                      <a:tcPr/>
                    </a:tc>
                    <a:extLst>
                      <a:ext uri="{0D108BD9-81ED-4DB2-BD59-A6C34878D82A}">
                        <a16:rowId xmlns:a16="http://schemas.microsoft.com/office/drawing/2014/main" val="486002401"/>
                      </a:ext>
                    </a:extLst>
                  </a:tr>
                  <a:tr h="511682">
                    <a:tc>
                      <a:txBody>
                        <a:bodyPr/>
                        <a:lstStyle/>
                        <a:p>
                          <a:pPr algn="ctr"/>
                          <a:r>
                            <a:rPr lang="el-GR" sz="1400" i="1" dirty="0">
                              <a:solidFill>
                                <a:schemeClr val="accent1">
                                  <a:lumMod val="75000"/>
                                </a:schemeClr>
                              </a:solidFill>
                            </a:rPr>
                            <a:t>2</a:t>
                          </a:r>
                          <a:r>
                            <a:rPr lang="el-GR" sz="1400" i="1" baseline="30000" dirty="0">
                              <a:solidFill>
                                <a:schemeClr val="accent1">
                                  <a:lumMod val="75000"/>
                                </a:schemeClr>
                              </a:solidFill>
                            </a:rPr>
                            <a:t>η</a:t>
                          </a:r>
                          <a:endParaRPr lang="en-GB" sz="1400" i="1" dirty="0">
                            <a:solidFill>
                              <a:schemeClr val="accent1">
                                <a:lumMod val="75000"/>
                              </a:schemeClr>
                            </a:solidFill>
                          </a:endParaRPr>
                        </a:p>
                      </a:txBody>
                      <a:tcPr/>
                    </a:tc>
                    <a:tc>
                      <a:txBody>
                        <a:bodyPr/>
                        <a:lstStyle/>
                        <a:p>
                          <a:pPr algn="ctr"/>
                          <a:r>
                            <a:rPr lang="el-GR" sz="1200" dirty="0">
                              <a:solidFill>
                                <a:schemeClr val="accent1">
                                  <a:lumMod val="75000"/>
                                </a:schemeClr>
                              </a:solidFill>
                            </a:rPr>
                            <a:t>1</a:t>
                          </a:r>
                          <a:r>
                            <a:rPr lang="en-GB" sz="1200" dirty="0">
                              <a:solidFill>
                                <a:schemeClr val="accent1">
                                  <a:lumMod val="75000"/>
                                </a:schemeClr>
                              </a:solidFill>
                            </a:rPr>
                            <a:t>.2</a:t>
                          </a:r>
                        </a:p>
                      </a:txBody>
                      <a:tcPr/>
                    </a:tc>
                    <a:tc>
                      <a:txBody>
                        <a:bodyPr/>
                        <a:lstStyle/>
                        <a:p>
                          <a:pPr algn="ctr"/>
                          <a:r>
                            <a:rPr lang="en-GB" sz="1200" dirty="0">
                              <a:solidFill>
                                <a:schemeClr val="accent1">
                                  <a:lumMod val="75000"/>
                                </a:schemeClr>
                              </a:solidFill>
                            </a:rPr>
                            <a:t>1</a:t>
                          </a:r>
                        </a:p>
                      </a:txBody>
                      <a:tcPr/>
                    </a:tc>
                    <a:tc>
                      <a:txBody>
                        <a:bodyPr/>
                        <a:lstStyle/>
                        <a:p>
                          <a:pPr algn="ctr"/>
                          <a:r>
                            <a:rPr lang="en-GB" sz="1200" dirty="0">
                              <a:solidFill>
                                <a:schemeClr val="accent1">
                                  <a:lumMod val="75000"/>
                                </a:schemeClr>
                              </a:solidFill>
                            </a:rPr>
                            <a:t>1</a:t>
                          </a:r>
                        </a:p>
                      </a:txBody>
                      <a:tcPr/>
                    </a:tc>
                    <a:tc vMerge="1">
                      <a:txBody>
                        <a:bodyPr/>
                        <a:lstStyle/>
                        <a:p>
                          <a:pPr algn="ctr"/>
                          <a:endParaRPr lang="en-GB" dirty="0">
                            <a:solidFill>
                              <a:schemeClr val="accent1">
                                <a:lumMod val="75000"/>
                              </a:schemeClr>
                            </a:solidFill>
                          </a:endParaRPr>
                        </a:p>
                      </a:txBody>
                      <a:tcPr/>
                    </a:tc>
                    <a:extLst>
                      <a:ext uri="{0D108BD9-81ED-4DB2-BD59-A6C34878D82A}">
                        <a16:rowId xmlns:a16="http://schemas.microsoft.com/office/drawing/2014/main" val="3871875799"/>
                      </a:ext>
                    </a:extLst>
                  </a:tr>
                  <a:tr h="500311">
                    <a:tc>
                      <a:txBody>
                        <a:bodyPr/>
                        <a:lstStyle/>
                        <a:p>
                          <a:pPr algn="ctr"/>
                          <a:r>
                            <a:rPr lang="el-GR" sz="1400" i="1" dirty="0">
                              <a:solidFill>
                                <a:schemeClr val="accent1">
                                  <a:lumMod val="75000"/>
                                </a:schemeClr>
                              </a:solidFill>
                            </a:rPr>
                            <a:t>3</a:t>
                          </a:r>
                          <a:r>
                            <a:rPr lang="el-GR" sz="1400" i="1" baseline="30000" dirty="0">
                              <a:solidFill>
                                <a:schemeClr val="accent1">
                                  <a:lumMod val="75000"/>
                                </a:schemeClr>
                              </a:solidFill>
                            </a:rPr>
                            <a:t>η</a:t>
                          </a:r>
                          <a:endParaRPr lang="en-GB" sz="1400" i="1" dirty="0">
                            <a:solidFill>
                              <a:schemeClr val="accent1">
                                <a:lumMod val="75000"/>
                              </a:schemeClr>
                            </a:solidFill>
                          </a:endParaRPr>
                        </a:p>
                      </a:txBody>
                      <a:tcPr/>
                    </a:tc>
                    <a:tc>
                      <a:txBody>
                        <a:bodyPr/>
                        <a:lstStyle/>
                        <a:p>
                          <a:pPr algn="ctr"/>
                          <a:r>
                            <a:rPr lang="el-GR" sz="1200" dirty="0">
                              <a:solidFill>
                                <a:schemeClr val="accent1">
                                  <a:lumMod val="75000"/>
                                </a:schemeClr>
                              </a:solidFill>
                            </a:rPr>
                            <a:t>1</a:t>
                          </a:r>
                          <a:endParaRPr lang="en-GB" sz="1200" dirty="0">
                            <a:solidFill>
                              <a:schemeClr val="accent1">
                                <a:lumMod val="75000"/>
                              </a:schemeClr>
                            </a:solidFill>
                          </a:endParaRPr>
                        </a:p>
                      </a:txBody>
                      <a:tcPr/>
                    </a:tc>
                    <a:tc>
                      <a:txBody>
                        <a:bodyPr/>
                        <a:lstStyle/>
                        <a:p>
                          <a:pPr algn="ctr"/>
                          <a:r>
                            <a:rPr lang="en-GB" sz="1200" dirty="0">
                              <a:solidFill>
                                <a:schemeClr val="accent1">
                                  <a:lumMod val="75000"/>
                                </a:schemeClr>
                              </a:solidFill>
                            </a:rPr>
                            <a:t>1.4</a:t>
                          </a:r>
                        </a:p>
                      </a:txBody>
                      <a:tcPr/>
                    </a:tc>
                    <a:tc>
                      <a:txBody>
                        <a:bodyPr/>
                        <a:lstStyle/>
                        <a:p>
                          <a:pPr algn="ctr"/>
                          <a:r>
                            <a:rPr lang="en-GB" sz="1200" dirty="0">
                              <a:solidFill>
                                <a:schemeClr val="accent1">
                                  <a:lumMod val="75000"/>
                                </a:schemeClr>
                              </a:solidFill>
                            </a:rPr>
                            <a:t>2</a:t>
                          </a:r>
                        </a:p>
                      </a:txBody>
                      <a:tcPr/>
                    </a:tc>
                    <a:tc vMerge="1">
                      <a:txBody>
                        <a:bodyPr/>
                        <a:lstStyle/>
                        <a:p>
                          <a:pPr algn="ctr"/>
                          <a:endParaRPr lang="en-GB" dirty="0">
                            <a:solidFill>
                              <a:schemeClr val="accent1">
                                <a:lumMod val="75000"/>
                              </a:schemeClr>
                            </a:solidFill>
                          </a:endParaRPr>
                        </a:p>
                      </a:txBody>
                      <a:tcPr/>
                    </a:tc>
                    <a:extLst>
                      <a:ext uri="{0D108BD9-81ED-4DB2-BD59-A6C34878D82A}">
                        <a16:rowId xmlns:a16="http://schemas.microsoft.com/office/drawing/2014/main" val="999227658"/>
                      </a:ext>
                    </a:extLst>
                  </a:tr>
                  <a:tr h="432929">
                    <a:tc>
                      <a:txBody>
                        <a:bodyPr/>
                        <a:lstStyle/>
                        <a:p>
                          <a:pPr algn="ctr"/>
                          <a:r>
                            <a:rPr lang="el-GR" sz="1400" i="1" dirty="0">
                              <a:solidFill>
                                <a:schemeClr val="accent1">
                                  <a:lumMod val="75000"/>
                                </a:schemeClr>
                              </a:solidFill>
                            </a:rPr>
                            <a:t>….</a:t>
                          </a:r>
                          <a:endParaRPr lang="en-GB" sz="1400" i="1" dirty="0">
                            <a:solidFill>
                              <a:schemeClr val="accent1">
                                <a:lumMod val="75000"/>
                              </a:schemeClr>
                            </a:solidFill>
                          </a:endParaRPr>
                        </a:p>
                      </a:txBody>
                      <a:tcPr/>
                    </a:tc>
                    <a:tc>
                      <a:txBody>
                        <a:bodyPr/>
                        <a:lstStyle/>
                        <a:p>
                          <a:pPr algn="ctr"/>
                          <a:endParaRPr lang="en-GB" sz="1200" dirty="0">
                            <a:solidFill>
                              <a:schemeClr val="accent1">
                                <a:lumMod val="75000"/>
                              </a:schemeClr>
                            </a:solidFill>
                          </a:endParaRPr>
                        </a:p>
                      </a:txBody>
                      <a:tcPr/>
                    </a:tc>
                    <a:tc>
                      <a:txBody>
                        <a:bodyPr/>
                        <a:lstStyle/>
                        <a:p>
                          <a:pPr algn="ctr"/>
                          <a:endParaRPr lang="en-GB" sz="1200" dirty="0">
                            <a:solidFill>
                              <a:schemeClr val="accent1">
                                <a:lumMod val="75000"/>
                              </a:schemeClr>
                            </a:solidFill>
                          </a:endParaRPr>
                        </a:p>
                      </a:txBody>
                      <a:tcPr/>
                    </a:tc>
                    <a:tc>
                      <a:txBody>
                        <a:bodyPr/>
                        <a:lstStyle/>
                        <a:p>
                          <a:pPr algn="ctr"/>
                          <a:endParaRPr lang="en-GB" sz="1200" dirty="0">
                            <a:solidFill>
                              <a:schemeClr val="accent1">
                                <a:lumMod val="75000"/>
                              </a:schemeClr>
                            </a:solidFill>
                          </a:endParaRPr>
                        </a:p>
                      </a:txBody>
                      <a:tcPr/>
                    </a:tc>
                    <a:tc vMerge="1">
                      <a:txBody>
                        <a:bodyPr/>
                        <a:lstStyle/>
                        <a:p>
                          <a:pPr algn="ctr"/>
                          <a:endParaRPr lang="en-GB" dirty="0">
                            <a:solidFill>
                              <a:schemeClr val="accent1">
                                <a:lumMod val="75000"/>
                              </a:schemeClr>
                            </a:solidFill>
                          </a:endParaRPr>
                        </a:p>
                      </a:txBody>
                      <a:tcPr/>
                    </a:tc>
                    <a:extLst>
                      <a:ext uri="{0D108BD9-81ED-4DB2-BD59-A6C34878D82A}">
                        <a16:rowId xmlns:a16="http://schemas.microsoft.com/office/drawing/2014/main" val="2615994144"/>
                      </a:ext>
                    </a:extLst>
                  </a:tr>
                  <a:tr h="615921">
                    <a:tc rowSpan="2">
                      <a:txBody>
                        <a:bodyPr/>
                        <a:lstStyle/>
                        <a:p>
                          <a:pPr algn="ctr"/>
                          <a:r>
                            <a:rPr lang="el-GR" sz="1400" dirty="0">
                              <a:solidFill>
                                <a:schemeClr val="accent1">
                                  <a:lumMod val="75000"/>
                                </a:schemeClr>
                              </a:solidFill>
                            </a:rPr>
                            <a:t>Μέση τιμή</a:t>
                          </a:r>
                        </a:p>
                        <a:p>
                          <a:pPr algn="ctr"/>
                          <a:r>
                            <a:rPr lang="el-GR" sz="1400" dirty="0">
                              <a:solidFill>
                                <a:schemeClr val="accent1">
                                  <a:lumMod val="75000"/>
                                </a:schemeClr>
                              </a:solidFill>
                            </a:rPr>
                            <a:t>(</a:t>
                          </a:r>
                          <a:r>
                            <a:rPr lang="el-GR" sz="1400" i="1" dirty="0">
                              <a:solidFill>
                                <a:schemeClr val="accent1">
                                  <a:lumMod val="75000"/>
                                </a:schemeClr>
                              </a:solidFill>
                            </a:rPr>
                            <a:t>ΜΤ</a:t>
                          </a:r>
                          <a:r>
                            <a:rPr lang="el-GR" sz="1400" dirty="0">
                              <a:solidFill>
                                <a:schemeClr val="accent1">
                                  <a:lumMod val="75000"/>
                                </a:schemeClr>
                              </a:solidFill>
                            </a:rPr>
                            <a:t>)</a:t>
                          </a:r>
                          <a:endParaRPr lang="en-GB" sz="1400" dirty="0">
                            <a:solidFill>
                              <a:schemeClr val="accent1">
                                <a:lumMod val="75000"/>
                              </a:schemeClr>
                            </a:solidFill>
                          </a:endParaRPr>
                        </a:p>
                      </a:txBody>
                      <a:tcPr/>
                    </a:tc>
                    <a:tc rowSpan="2">
                      <a:txBody>
                        <a:bodyPr/>
                        <a:lstStyle/>
                        <a:p>
                          <a:pPr algn="ctr"/>
                          <a:r>
                            <a:rPr lang="en-GB" sz="1200" dirty="0">
                              <a:solidFill>
                                <a:schemeClr val="accent1">
                                  <a:lumMod val="75000"/>
                                </a:schemeClr>
                              </a:solidFill>
                            </a:rPr>
                            <a:t>1.5</a:t>
                          </a:r>
                        </a:p>
                      </a:txBody>
                      <a:tcPr/>
                    </a:tc>
                    <a:tc rowSpan="2">
                      <a:txBody>
                        <a:bodyPr/>
                        <a:lstStyle/>
                        <a:p>
                          <a:pPr algn="ctr"/>
                          <a:r>
                            <a:rPr lang="en-GB" sz="1200" dirty="0">
                              <a:solidFill>
                                <a:schemeClr val="accent1">
                                  <a:lumMod val="75000"/>
                                </a:schemeClr>
                              </a:solidFill>
                            </a:rPr>
                            <a:t>2.0</a:t>
                          </a:r>
                        </a:p>
                      </a:txBody>
                      <a:tcPr/>
                    </a:tc>
                    <a:tc rowSpan="2">
                      <a:txBody>
                        <a:bodyPr/>
                        <a:lstStyle/>
                        <a:p>
                          <a:pPr algn="ctr"/>
                          <a:r>
                            <a:rPr lang="en-GB" sz="1200" dirty="0">
                              <a:solidFill>
                                <a:schemeClr val="accent1">
                                  <a:lumMod val="75000"/>
                                </a:schemeClr>
                              </a:solidFill>
                            </a:rPr>
                            <a:t>1.9</a:t>
                          </a:r>
                        </a:p>
                      </a:txBody>
                      <a:tcPr/>
                    </a:tc>
                    <a:tc>
                      <a:txBody>
                        <a:bodyPr/>
                        <a:lstStyle/>
                        <a:p>
                          <a:pPr algn="l"/>
                          <a:r>
                            <a:rPr lang="el-GR" sz="1400" dirty="0">
                              <a:solidFill>
                                <a:schemeClr val="accent1">
                                  <a:lumMod val="75000"/>
                                </a:schemeClr>
                              </a:solidFill>
                            </a:rPr>
                            <a:t>Μέση τιμή μετατόπισης</a:t>
                          </a:r>
                          <a:r>
                            <a:rPr lang="el-GR" sz="1400" baseline="0" dirty="0">
                              <a:solidFill>
                                <a:schemeClr val="accent1">
                                  <a:lumMod val="75000"/>
                                </a:schemeClr>
                              </a:solidFill>
                            </a:rPr>
                            <a:t> </a:t>
                          </a:r>
                          <a:r>
                            <a:rPr lang="el-GR" sz="1400" dirty="0">
                              <a:solidFill>
                                <a:schemeClr val="accent1">
                                  <a:lumMod val="75000"/>
                                </a:schemeClr>
                              </a:solidFill>
                            </a:rPr>
                            <a:t>πληθυσμού (</a:t>
                          </a:r>
                          <a:r>
                            <a:rPr lang="el-GR" sz="1400" b="0" i="1" dirty="0">
                              <a:solidFill>
                                <a:schemeClr val="accent1">
                                  <a:lumMod val="75000"/>
                                </a:schemeClr>
                              </a:solidFill>
                              <a:latin typeface="Calibri" panose="020F0502020204030204" pitchFamily="34" charset="0"/>
                              <a:cs typeface="Calibri" panose="020F0502020204030204" pitchFamily="34" charset="0"/>
                            </a:rPr>
                            <a:t>Μ</a:t>
                          </a:r>
                          <a:r>
                            <a:rPr lang="el-GR" sz="1400" dirty="0">
                              <a:solidFill>
                                <a:schemeClr val="accent1">
                                  <a:lumMod val="75000"/>
                                </a:schemeClr>
                              </a:solidFill>
                            </a:rPr>
                            <a:t>)  = </a:t>
                          </a:r>
                          <a14:m>
                            <m:oMath xmlns:m="http://schemas.openxmlformats.org/officeDocument/2006/math">
                              <m:f>
                                <m:fPr>
                                  <m:ctrlPr>
                                    <a:rPr lang="en-GB" sz="1400" i="1" dirty="0" smtClean="0">
                                      <a:solidFill>
                                        <a:schemeClr val="accent1">
                                          <a:lumMod val="75000"/>
                                        </a:schemeClr>
                                      </a:solidFill>
                                      <a:latin typeface="Cambria Math" panose="02040503050406030204" pitchFamily="18" charset="0"/>
                                    </a:rPr>
                                  </m:ctrlPr>
                                </m:fPr>
                                <m:num>
                                  <m:d>
                                    <m:dPr>
                                      <m:ctrlPr>
                                        <a:rPr lang="en-GB" sz="1400" i="1" dirty="0">
                                          <a:solidFill>
                                            <a:schemeClr val="accent1">
                                              <a:lumMod val="75000"/>
                                            </a:schemeClr>
                                          </a:solidFill>
                                          <a:latin typeface="Cambria Math" panose="02040503050406030204" pitchFamily="18" charset="0"/>
                                        </a:rPr>
                                      </m:ctrlPr>
                                    </m:dPr>
                                    <m:e>
                                      <m:nary>
                                        <m:naryPr>
                                          <m:chr m:val="∑"/>
                                          <m:limLoc m:val="undOvr"/>
                                          <m:grow m:val="on"/>
                                          <m:supHide m:val="on"/>
                                          <m:ctrlPr>
                                            <a:rPr lang="en-GB" sz="1400" i="1" dirty="0">
                                              <a:solidFill>
                                                <a:schemeClr val="accent1">
                                                  <a:lumMod val="75000"/>
                                                </a:schemeClr>
                                              </a:solidFill>
                                              <a:latin typeface="Cambria Math" panose="02040503050406030204" pitchFamily="18" charset="0"/>
                                            </a:rPr>
                                          </m:ctrlPr>
                                        </m:naryPr>
                                        <m:sub>
                                          <m:r>
                                            <a:rPr lang="en-GB" sz="1400" i="1" dirty="0">
                                              <a:solidFill>
                                                <a:schemeClr val="accent1">
                                                  <a:lumMod val="75000"/>
                                                </a:schemeClr>
                                              </a:solidFill>
                                              <a:latin typeface="Cambria Math" panose="02040503050406030204" pitchFamily="18" charset="0"/>
                                            </a:rPr>
                                            <m:t>𝑛</m:t>
                                          </m:r>
                                        </m:sub>
                                        <m:sup/>
                                        <m:e>
                                          <m:r>
                                            <a:rPr lang="en-GB" sz="1400" i="1" dirty="0">
                                              <a:solidFill>
                                                <a:schemeClr val="accent1">
                                                  <a:lumMod val="75000"/>
                                                </a:schemeClr>
                                              </a:solidFill>
                                              <a:latin typeface="Cambria Math" panose="02040503050406030204" pitchFamily="18" charset="0"/>
                                            </a:rPr>
                                            <m:t>𝑀𝑇</m:t>
                                          </m:r>
                                        </m:e>
                                      </m:nary>
                                    </m:e>
                                  </m:d>
                                </m:num>
                                <m:den>
                                  <m:r>
                                    <a:rPr lang="en-GB" sz="1400" i="1" dirty="0">
                                      <a:solidFill>
                                        <a:schemeClr val="accent1">
                                          <a:lumMod val="75000"/>
                                        </a:schemeClr>
                                      </a:solidFill>
                                      <a:latin typeface="Cambria Math" panose="02040503050406030204" pitchFamily="18" charset="0"/>
                                    </a:rPr>
                                    <m:t>𝑛</m:t>
                                  </m:r>
                                </m:den>
                              </m:f>
                            </m:oMath>
                          </a14:m>
                          <a:endParaRPr lang="en-GB" sz="1400" dirty="0">
                            <a:solidFill>
                              <a:schemeClr val="accent1">
                                <a:lumMod val="75000"/>
                              </a:schemeClr>
                            </a:solidFill>
                          </a:endParaRPr>
                        </a:p>
                      </a:txBody>
                      <a:tcPr/>
                    </a:tc>
                    <a:extLst>
                      <a:ext uri="{0D108BD9-81ED-4DB2-BD59-A6C34878D82A}">
                        <a16:rowId xmlns:a16="http://schemas.microsoft.com/office/drawing/2014/main" val="2565619638"/>
                      </a:ext>
                    </a:extLst>
                  </a:tr>
                  <a:tr h="40067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a:r>
                            <a:rPr lang="el-GR" sz="1400" dirty="0">
                              <a:solidFill>
                                <a:schemeClr val="accent1">
                                  <a:lumMod val="75000"/>
                                </a:schemeClr>
                              </a:solidFill>
                            </a:rPr>
                            <a:t>Σταθερά απόκλιση </a:t>
                          </a:r>
                          <a:r>
                            <a:rPr lang="el-GR" sz="1400" i="1" dirty="0">
                              <a:solidFill>
                                <a:schemeClr val="accent1">
                                  <a:lumMod val="75000"/>
                                </a:schemeClr>
                              </a:solidFill>
                            </a:rPr>
                            <a:t>ΜΤ</a:t>
                          </a:r>
                          <a:r>
                            <a:rPr lang="el-GR" sz="1400" dirty="0">
                              <a:solidFill>
                                <a:schemeClr val="accent1">
                                  <a:lumMod val="75000"/>
                                </a:schemeClr>
                              </a:solidFill>
                            </a:rPr>
                            <a:t> πληθυσμού (</a:t>
                          </a:r>
                          <a:r>
                            <a:rPr lang="el-GR" sz="1400" b="0" i="1" dirty="0">
                              <a:solidFill>
                                <a:schemeClr val="accent1">
                                  <a:lumMod val="75000"/>
                                </a:schemeClr>
                              </a:solidFill>
                              <a:latin typeface="Calibri" panose="020F0502020204030204" pitchFamily="34" charset="0"/>
                              <a:cs typeface="Calibri" panose="020F0502020204030204" pitchFamily="34" charset="0"/>
                            </a:rPr>
                            <a:t>Σ</a:t>
                          </a:r>
                          <a:r>
                            <a:rPr lang="el-GR" sz="1400" dirty="0">
                              <a:solidFill>
                                <a:schemeClr val="accent1">
                                  <a:lumMod val="75000"/>
                                </a:schemeClr>
                              </a:solidFill>
                            </a:rPr>
                            <a:t>) - </a:t>
                          </a:r>
                          <a:r>
                            <a:rPr lang="el-GR" sz="1400" b="1" dirty="0" err="1">
                              <a:solidFill>
                                <a:schemeClr val="accent1">
                                  <a:lumMod val="75000"/>
                                </a:schemeClr>
                              </a:solidFill>
                            </a:rPr>
                            <a:t>Επαναληψιμότητα</a:t>
                          </a:r>
                          <a:endParaRPr lang="en-GB" sz="1400" b="1" dirty="0">
                            <a:solidFill>
                              <a:schemeClr val="accent1">
                                <a:lumMod val="75000"/>
                              </a:schemeClr>
                            </a:solidFill>
                          </a:endParaRPr>
                        </a:p>
                      </a:txBody>
                      <a:tcPr/>
                    </a:tc>
                    <a:extLst>
                      <a:ext uri="{0D108BD9-81ED-4DB2-BD59-A6C34878D82A}">
                        <a16:rowId xmlns:a16="http://schemas.microsoft.com/office/drawing/2014/main" val="1745240771"/>
                      </a:ext>
                    </a:extLst>
                  </a:tr>
                  <a:tr h="1138140">
                    <a:tc>
                      <a:txBody>
                        <a:bodyPr/>
                        <a:lstStyle/>
                        <a:p>
                          <a:pPr algn="ctr"/>
                          <a:r>
                            <a:rPr lang="en-GB" sz="1400" i="1" dirty="0">
                              <a:solidFill>
                                <a:schemeClr val="accent1">
                                  <a:lumMod val="75000"/>
                                </a:schemeClr>
                              </a:solidFill>
                            </a:rPr>
                            <a:t>SD</a:t>
                          </a:r>
                        </a:p>
                      </a:txBody>
                      <a:tcPr/>
                    </a:tc>
                    <a:tc>
                      <a:txBody>
                        <a:bodyPr/>
                        <a:lstStyle/>
                        <a:p>
                          <a:pPr algn="ctr"/>
                          <a:r>
                            <a:rPr lang="en-GB" sz="1200" dirty="0">
                              <a:solidFill>
                                <a:schemeClr val="accent1">
                                  <a:lumMod val="75000"/>
                                </a:schemeClr>
                              </a:solidFill>
                            </a:rPr>
                            <a:t>0.9</a:t>
                          </a:r>
                        </a:p>
                      </a:txBody>
                      <a:tcPr/>
                    </a:tc>
                    <a:tc>
                      <a:txBody>
                        <a:bodyPr/>
                        <a:lstStyle/>
                        <a:p>
                          <a:pPr algn="ctr"/>
                          <a:r>
                            <a:rPr lang="en-GB" sz="1200" dirty="0">
                              <a:solidFill>
                                <a:schemeClr val="accent1">
                                  <a:lumMod val="75000"/>
                                </a:schemeClr>
                              </a:solidFill>
                            </a:rPr>
                            <a:t>2.5</a:t>
                          </a:r>
                        </a:p>
                      </a:txBody>
                      <a:tcPr/>
                    </a:tc>
                    <a:tc>
                      <a:txBody>
                        <a:bodyPr/>
                        <a:lstStyle/>
                        <a:p>
                          <a:pPr algn="ctr"/>
                          <a:r>
                            <a:rPr lang="en-GB" sz="1200" dirty="0">
                              <a:solidFill>
                                <a:schemeClr val="accent1">
                                  <a:lumMod val="75000"/>
                                </a:schemeClr>
                              </a:solidFill>
                            </a:rPr>
                            <a:t>1.2</a:t>
                          </a:r>
                        </a:p>
                      </a:txBody>
                      <a:tcPr/>
                    </a:tc>
                    <a:tc>
                      <a:txBody>
                        <a:bodyPr/>
                        <a:lstStyle/>
                        <a:p>
                          <a:pPr algn="l"/>
                          <a:r>
                            <a:rPr lang="en-GB" sz="1400" dirty="0">
                              <a:solidFill>
                                <a:schemeClr val="accent1">
                                  <a:lumMod val="75000"/>
                                </a:schemeClr>
                              </a:solidFill>
                            </a:rPr>
                            <a:t>RMS </a:t>
                          </a:r>
                          <a:r>
                            <a:rPr lang="el-GR" sz="1400" dirty="0">
                              <a:solidFill>
                                <a:schemeClr val="accent1">
                                  <a:lumMod val="75000"/>
                                </a:schemeClr>
                              </a:solidFill>
                            </a:rPr>
                            <a:t>των σταθερών απόκλισης ανά ασθενή (</a:t>
                          </a:r>
                          <a:r>
                            <a:rPr lang="en-GB" sz="1400" i="1" dirty="0" err="1">
                              <a:solidFill>
                                <a:schemeClr val="accent1">
                                  <a:lumMod val="75000"/>
                                </a:schemeClr>
                              </a:solidFill>
                            </a:rPr>
                            <a:t>SDn</a:t>
                          </a:r>
                          <a:r>
                            <a:rPr lang="en-GB" sz="1400" dirty="0">
                              <a:solidFill>
                                <a:schemeClr val="accent1">
                                  <a:lumMod val="75000"/>
                                </a:schemeClr>
                              </a:solidFill>
                            </a:rPr>
                            <a:t>) =  (</a:t>
                          </a:r>
                          <a:r>
                            <a:rPr lang="el-GR" sz="1400" b="0" i="0" dirty="0">
                              <a:solidFill>
                                <a:schemeClr val="accent1">
                                  <a:lumMod val="75000"/>
                                </a:schemeClr>
                              </a:solidFill>
                              <a:latin typeface="Calibri" panose="020F0502020204030204" pitchFamily="34" charset="0"/>
                              <a:cs typeface="Calibri" panose="020F0502020204030204" pitchFamily="34" charset="0"/>
                            </a:rPr>
                            <a:t>σ</a:t>
                          </a:r>
                          <a:r>
                            <a:rPr lang="el-GR" sz="1400" dirty="0">
                              <a:solidFill>
                                <a:schemeClr val="accent1">
                                  <a:lumMod val="75000"/>
                                </a:schemeClr>
                              </a:solidFill>
                            </a:rPr>
                            <a:t>) </a:t>
                          </a:r>
                        </a:p>
                        <a:p>
                          <a:pPr algn="l"/>
                          <a14:m>
                            <m:oMathPara xmlns:m="http://schemas.openxmlformats.org/officeDocument/2006/math">
                              <m:oMathParaPr>
                                <m:jc m:val="centerGroup"/>
                              </m:oMathParaPr>
                              <m:oMath xmlns:m="http://schemas.openxmlformats.org/officeDocument/2006/math">
                                <m:rad>
                                  <m:radPr>
                                    <m:degHide m:val="on"/>
                                    <m:ctrlPr>
                                      <a:rPr lang="en-GB" sz="1400" i="1" dirty="0" smtClean="0">
                                        <a:solidFill>
                                          <a:schemeClr val="accent1">
                                            <a:lumMod val="75000"/>
                                          </a:schemeClr>
                                        </a:solidFill>
                                        <a:latin typeface="Cambria Math" panose="02040503050406030204" pitchFamily="18" charset="0"/>
                                      </a:rPr>
                                    </m:ctrlPr>
                                  </m:radPr>
                                  <m:deg/>
                                  <m:e>
                                    <m:f>
                                      <m:fPr>
                                        <m:ctrlPr>
                                          <a:rPr lang="en-GB" sz="1400" i="1" dirty="0">
                                            <a:solidFill>
                                              <a:schemeClr val="accent1">
                                                <a:lumMod val="75000"/>
                                              </a:schemeClr>
                                            </a:solidFill>
                                            <a:latin typeface="Cambria Math" panose="02040503050406030204" pitchFamily="18" charset="0"/>
                                          </a:rPr>
                                        </m:ctrlPr>
                                      </m:fPr>
                                      <m:num>
                                        <m:d>
                                          <m:dPr>
                                            <m:ctrlPr>
                                              <a:rPr lang="en-GB" sz="1400" i="1" dirty="0">
                                                <a:solidFill>
                                                  <a:schemeClr val="accent1">
                                                    <a:lumMod val="75000"/>
                                                  </a:schemeClr>
                                                </a:solidFill>
                                                <a:latin typeface="Cambria Math" panose="02040503050406030204" pitchFamily="18" charset="0"/>
                                              </a:rPr>
                                            </m:ctrlPr>
                                          </m:dPr>
                                          <m:e>
                                            <m:nary>
                                              <m:naryPr>
                                                <m:chr m:val="∑"/>
                                                <m:limLoc m:val="undOvr"/>
                                                <m:grow m:val="on"/>
                                                <m:supHide m:val="on"/>
                                                <m:ctrlPr>
                                                  <a:rPr lang="en-GB" sz="1400" i="1" dirty="0">
                                                    <a:solidFill>
                                                      <a:schemeClr val="accent1">
                                                        <a:lumMod val="75000"/>
                                                      </a:schemeClr>
                                                    </a:solidFill>
                                                    <a:latin typeface="Cambria Math" panose="02040503050406030204" pitchFamily="18" charset="0"/>
                                                  </a:rPr>
                                                </m:ctrlPr>
                                              </m:naryPr>
                                              <m:sub>
                                                <m:r>
                                                  <a:rPr lang="en-GB" sz="1400" i="1" dirty="0">
                                                    <a:solidFill>
                                                      <a:schemeClr val="accent1">
                                                        <a:lumMod val="75000"/>
                                                      </a:schemeClr>
                                                    </a:solidFill>
                                                    <a:latin typeface="Cambria Math" panose="02040503050406030204" pitchFamily="18" charset="0"/>
                                                  </a:rPr>
                                                  <m:t>𝑛</m:t>
                                                </m:r>
                                              </m:sub>
                                              <m:sup/>
                                              <m:e>
                                                <m:r>
                                                  <a:rPr lang="en-GB" sz="1400" i="0" dirty="0">
                                                    <a:solidFill>
                                                      <a:schemeClr val="accent1">
                                                        <a:lumMod val="75000"/>
                                                      </a:schemeClr>
                                                    </a:solidFill>
                                                    <a:latin typeface="Cambria Math" panose="02040503050406030204" pitchFamily="18" charset="0"/>
                                                  </a:rPr>
                                                  <m:t>⋅</m:t>
                                                </m:r>
                                                <m:r>
                                                  <a:rPr lang="en-GB" sz="1400" i="1" dirty="0">
                                                    <a:solidFill>
                                                      <a:schemeClr val="accent1">
                                                        <a:lumMod val="75000"/>
                                                      </a:schemeClr>
                                                    </a:solidFill>
                                                    <a:latin typeface="Cambria Math" panose="02040503050406030204" pitchFamily="18" charset="0"/>
                                                  </a:rPr>
                                                  <m:t>𝑆</m:t>
                                                </m:r>
                                                <m:sSubSup>
                                                  <m:sSubSupPr>
                                                    <m:ctrlPr>
                                                      <a:rPr lang="en-GB" sz="1400" i="1" dirty="0">
                                                        <a:solidFill>
                                                          <a:schemeClr val="accent1">
                                                            <a:lumMod val="75000"/>
                                                          </a:schemeClr>
                                                        </a:solidFill>
                                                        <a:latin typeface="Cambria Math" panose="02040503050406030204" pitchFamily="18" charset="0"/>
                                                      </a:rPr>
                                                    </m:ctrlPr>
                                                  </m:sSubSupPr>
                                                  <m:e>
                                                    <m:r>
                                                      <a:rPr lang="en-GB" sz="1400" i="1" dirty="0">
                                                        <a:solidFill>
                                                          <a:schemeClr val="accent1">
                                                            <a:lumMod val="75000"/>
                                                          </a:schemeClr>
                                                        </a:solidFill>
                                                        <a:latin typeface="Cambria Math" panose="02040503050406030204" pitchFamily="18" charset="0"/>
                                                      </a:rPr>
                                                      <m:t>𝐷</m:t>
                                                    </m:r>
                                                  </m:e>
                                                  <m:sub>
                                                    <m:r>
                                                      <a:rPr lang="en-GB" sz="1400" i="1" dirty="0">
                                                        <a:solidFill>
                                                          <a:schemeClr val="accent1">
                                                            <a:lumMod val="75000"/>
                                                          </a:schemeClr>
                                                        </a:solidFill>
                                                        <a:latin typeface="Cambria Math" panose="02040503050406030204" pitchFamily="18" charset="0"/>
                                                      </a:rPr>
                                                      <m:t>𝑛</m:t>
                                                    </m:r>
                                                  </m:sub>
                                                  <m:sup>
                                                    <m:r>
                                                      <a:rPr lang="en-GB" sz="1400" i="0" dirty="0">
                                                        <a:solidFill>
                                                          <a:schemeClr val="accent1">
                                                            <a:lumMod val="75000"/>
                                                          </a:schemeClr>
                                                        </a:solidFill>
                                                        <a:latin typeface="Cambria Math" panose="02040503050406030204" pitchFamily="18" charset="0"/>
                                                      </a:rPr>
                                                      <m:t>2</m:t>
                                                    </m:r>
                                                  </m:sup>
                                                </m:sSubSup>
                                              </m:e>
                                            </m:nary>
                                          </m:e>
                                        </m:d>
                                      </m:num>
                                      <m:den>
                                        <m:r>
                                          <a:rPr lang="en-GB" sz="1400" i="1" dirty="0">
                                            <a:solidFill>
                                              <a:schemeClr val="accent1">
                                                <a:lumMod val="75000"/>
                                              </a:schemeClr>
                                            </a:solidFill>
                                            <a:latin typeface="Cambria Math" panose="02040503050406030204" pitchFamily="18" charset="0"/>
                                          </a:rPr>
                                          <m:t>𝑛</m:t>
                                        </m:r>
                                      </m:den>
                                    </m:f>
                                  </m:e>
                                </m:rad>
                              </m:oMath>
                            </m:oMathPara>
                          </a14:m>
                          <a:endParaRPr lang="en-GB" sz="1400" dirty="0">
                            <a:solidFill>
                              <a:schemeClr val="accent1">
                                <a:lumMod val="75000"/>
                              </a:schemeClr>
                            </a:solidFill>
                          </a:endParaRPr>
                        </a:p>
                      </a:txBody>
                      <a:tcPr/>
                    </a:tc>
                    <a:extLst>
                      <a:ext uri="{0D108BD9-81ED-4DB2-BD59-A6C34878D82A}">
                        <a16:rowId xmlns:a16="http://schemas.microsoft.com/office/drawing/2014/main" val="59428721"/>
                      </a:ext>
                    </a:extLst>
                  </a:tr>
                </a:tbl>
              </a:graphicData>
            </a:graphic>
          </p:graphicFrame>
        </mc:Choice>
        <mc:Fallback xmlns="">
          <p:graphicFrame>
            <p:nvGraphicFramePr>
              <p:cNvPr id="20" name="Πίνακας 19">
                <a:extLst>
                  <a:ext uri="{FF2B5EF4-FFF2-40B4-BE49-F238E27FC236}">
                    <a16:creationId xmlns:a16="http://schemas.microsoft.com/office/drawing/2014/main" id="{53B09C89-ED57-463C-AFE7-E605E3F9B601}"/>
                  </a:ext>
                </a:extLst>
              </p:cNvPr>
              <p:cNvGraphicFramePr>
                <a:graphicFrameLocks noGrp="1"/>
              </p:cNvGraphicFramePr>
              <p:nvPr>
                <p:extLst>
                  <p:ext uri="{D42A27DB-BD31-4B8C-83A1-F6EECF244321}">
                    <p14:modId xmlns:p14="http://schemas.microsoft.com/office/powerpoint/2010/main" val="4179051872"/>
                  </p:ext>
                </p:extLst>
              </p:nvPr>
            </p:nvGraphicFramePr>
            <p:xfrm>
              <a:off x="1491672" y="1140093"/>
              <a:ext cx="8793018" cy="5407748"/>
            </p:xfrm>
            <a:graphic>
              <a:graphicData uri="http://schemas.openxmlformats.org/drawingml/2006/table">
                <a:tbl>
                  <a:tblPr firstRow="1" bandRow="1">
                    <a:tableStyleId>{5C22544A-7EE6-4342-B048-85BDC9FD1C3A}</a:tableStyleId>
                  </a:tblPr>
                  <a:tblGrid>
                    <a:gridCol w="1293091">
                      <a:extLst>
                        <a:ext uri="{9D8B030D-6E8A-4147-A177-3AD203B41FA5}">
                          <a16:colId xmlns:a16="http://schemas.microsoft.com/office/drawing/2014/main" val="3410058176"/>
                        </a:ext>
                      </a:extLst>
                    </a:gridCol>
                    <a:gridCol w="775855">
                      <a:extLst>
                        <a:ext uri="{9D8B030D-6E8A-4147-A177-3AD203B41FA5}">
                          <a16:colId xmlns:a16="http://schemas.microsoft.com/office/drawing/2014/main" val="2250469163"/>
                        </a:ext>
                      </a:extLst>
                    </a:gridCol>
                    <a:gridCol w="775854">
                      <a:extLst>
                        <a:ext uri="{9D8B030D-6E8A-4147-A177-3AD203B41FA5}">
                          <a16:colId xmlns:a16="http://schemas.microsoft.com/office/drawing/2014/main" val="1575306271"/>
                        </a:ext>
                      </a:extLst>
                    </a:gridCol>
                    <a:gridCol w="738909">
                      <a:extLst>
                        <a:ext uri="{9D8B030D-6E8A-4147-A177-3AD203B41FA5}">
                          <a16:colId xmlns:a16="http://schemas.microsoft.com/office/drawing/2014/main" val="1121168388"/>
                        </a:ext>
                      </a:extLst>
                    </a:gridCol>
                    <a:gridCol w="5209309">
                      <a:extLst>
                        <a:ext uri="{9D8B030D-6E8A-4147-A177-3AD203B41FA5}">
                          <a16:colId xmlns:a16="http://schemas.microsoft.com/office/drawing/2014/main" val="2731927035"/>
                        </a:ext>
                      </a:extLst>
                    </a:gridCol>
                  </a:tblGrid>
                  <a:tr h="552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t>Συνεδρία</a:t>
                          </a:r>
                          <a:endParaRPr lang="en-GB" sz="1600" dirty="0"/>
                        </a:p>
                      </a:txBody>
                      <a:tcPr/>
                    </a:tc>
                    <a:tc gridSpan="4">
                      <a:txBody>
                        <a:bodyPr/>
                        <a:lstStyle/>
                        <a:p>
                          <a:pPr algn="ctr"/>
                          <a:r>
                            <a:rPr lang="el-GR" sz="1600" dirty="0"/>
                            <a:t> </a:t>
                          </a:r>
                          <a:r>
                            <a:rPr lang="en-GB" sz="1600" dirty="0"/>
                            <a:t>3D </a:t>
                          </a:r>
                          <a:r>
                            <a:rPr lang="el-GR" sz="1600" dirty="0"/>
                            <a:t>Μετατόπιση (</a:t>
                          </a:r>
                          <a:r>
                            <a:rPr lang="en-GB" sz="1600" dirty="0"/>
                            <a:t>mm)</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83359066"/>
                      </a:ext>
                    </a:extLst>
                  </a:tr>
                  <a:tr h="734198">
                    <a:tc>
                      <a:txBody>
                        <a:bodyPr/>
                        <a:lstStyle/>
                        <a:p>
                          <a:endParaRPr lang="en-GB" sz="1400" dirty="0"/>
                        </a:p>
                      </a:txBody>
                      <a:tcPr/>
                    </a:tc>
                    <a:tc>
                      <a:txBody>
                        <a:bodyPr/>
                        <a:lstStyle/>
                        <a:p>
                          <a:pPr algn="ctr"/>
                          <a:r>
                            <a:rPr lang="el-GR" sz="1200" i="1" dirty="0">
                              <a:solidFill>
                                <a:schemeClr val="accent1">
                                  <a:lumMod val="50000"/>
                                </a:schemeClr>
                              </a:solidFill>
                            </a:rPr>
                            <a:t>Ασθενής 1</a:t>
                          </a:r>
                          <a:endParaRPr lang="en-GB" sz="1200" i="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i="1" dirty="0">
                              <a:solidFill>
                                <a:schemeClr val="accent1">
                                  <a:lumMod val="50000"/>
                                </a:schemeClr>
                              </a:solidFill>
                            </a:rPr>
                            <a:t>Ασθενής  2</a:t>
                          </a:r>
                          <a:endParaRPr lang="en-GB" sz="1200" i="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i="1" dirty="0">
                              <a:solidFill>
                                <a:schemeClr val="accent1">
                                  <a:lumMod val="50000"/>
                                </a:schemeClr>
                              </a:solidFill>
                            </a:rPr>
                            <a:t>Ασθενής 3</a:t>
                          </a:r>
                          <a:endParaRPr lang="en-GB" sz="1200" i="1" dirty="0">
                            <a:solidFill>
                              <a:schemeClr val="accent1">
                                <a:lumMod val="50000"/>
                              </a:schemeClr>
                            </a:solidFill>
                          </a:endParaRPr>
                        </a:p>
                        <a:p>
                          <a:pPr algn="ctr"/>
                          <a:endParaRPr lang="en-GB" sz="1200" i="1" dirty="0">
                            <a:solidFill>
                              <a:schemeClr val="accent1">
                                <a:lumMod val="50000"/>
                              </a:schemeClr>
                            </a:solidFill>
                          </a:endParaRPr>
                        </a:p>
                      </a:txBody>
                      <a:tcPr/>
                    </a:tc>
                    <a:tc>
                      <a:txBody>
                        <a:bodyPr/>
                        <a:lstStyle/>
                        <a:p>
                          <a:endParaRPr lang="en-GB" sz="1400" dirty="0">
                            <a:solidFill>
                              <a:schemeClr val="accent1">
                                <a:lumMod val="50000"/>
                              </a:schemeClr>
                            </a:solidFill>
                          </a:endParaRPr>
                        </a:p>
                      </a:txBody>
                      <a:tcPr/>
                    </a:tc>
                    <a:extLst>
                      <a:ext uri="{0D108BD9-81ED-4DB2-BD59-A6C34878D82A}">
                        <a16:rowId xmlns:a16="http://schemas.microsoft.com/office/drawing/2014/main" val="682740147"/>
                      </a:ext>
                    </a:extLst>
                  </a:tr>
                  <a:tr h="521812">
                    <a:tc>
                      <a:txBody>
                        <a:bodyPr/>
                        <a:lstStyle/>
                        <a:p>
                          <a:pPr algn="ctr"/>
                          <a:r>
                            <a:rPr lang="el-GR" sz="1400" i="1" dirty="0">
                              <a:solidFill>
                                <a:schemeClr val="accent1">
                                  <a:lumMod val="75000"/>
                                </a:schemeClr>
                              </a:solidFill>
                            </a:rPr>
                            <a:t>1</a:t>
                          </a:r>
                          <a:r>
                            <a:rPr lang="el-GR" sz="1400" i="1" baseline="30000" dirty="0">
                              <a:solidFill>
                                <a:schemeClr val="accent1">
                                  <a:lumMod val="75000"/>
                                </a:schemeClr>
                              </a:solidFill>
                            </a:rPr>
                            <a:t>η</a:t>
                          </a:r>
                          <a:endParaRPr lang="en-GB" sz="1400" i="1" dirty="0">
                            <a:solidFill>
                              <a:schemeClr val="accent1">
                                <a:lumMod val="75000"/>
                              </a:schemeClr>
                            </a:solidFill>
                          </a:endParaRPr>
                        </a:p>
                      </a:txBody>
                      <a:tcPr/>
                    </a:tc>
                    <a:tc>
                      <a:txBody>
                        <a:bodyPr/>
                        <a:lstStyle/>
                        <a:p>
                          <a:pPr algn="ctr"/>
                          <a:r>
                            <a:rPr lang="el-GR" sz="1200" dirty="0">
                              <a:solidFill>
                                <a:schemeClr val="accent1">
                                  <a:lumMod val="75000"/>
                                </a:schemeClr>
                              </a:solidFill>
                            </a:rPr>
                            <a:t>2</a:t>
                          </a:r>
                          <a:endParaRPr lang="en-GB" sz="1200" dirty="0">
                            <a:solidFill>
                              <a:schemeClr val="accent1">
                                <a:lumMod val="75000"/>
                              </a:schemeClr>
                            </a:solidFill>
                          </a:endParaRPr>
                        </a:p>
                      </a:txBody>
                      <a:tcPr/>
                    </a:tc>
                    <a:tc>
                      <a:txBody>
                        <a:bodyPr/>
                        <a:lstStyle/>
                        <a:p>
                          <a:pPr algn="ctr"/>
                          <a:r>
                            <a:rPr lang="en-GB" sz="1200" dirty="0">
                              <a:solidFill>
                                <a:schemeClr val="accent1">
                                  <a:lumMod val="75000"/>
                                </a:schemeClr>
                              </a:solidFill>
                            </a:rPr>
                            <a:t>1</a:t>
                          </a:r>
                        </a:p>
                      </a:txBody>
                      <a:tcPr/>
                    </a:tc>
                    <a:tc>
                      <a:txBody>
                        <a:bodyPr/>
                        <a:lstStyle/>
                        <a:p>
                          <a:pPr algn="ctr"/>
                          <a:r>
                            <a:rPr lang="en-GB" sz="1200" dirty="0">
                              <a:solidFill>
                                <a:schemeClr val="accent1">
                                  <a:lumMod val="75000"/>
                                </a:schemeClr>
                              </a:solidFill>
                            </a:rPr>
                            <a:t>1.5</a:t>
                          </a:r>
                        </a:p>
                      </a:txBody>
                      <a:tcPr/>
                    </a:tc>
                    <a:tc rowSpan="4">
                      <a:txBody>
                        <a:bodyPr/>
                        <a:lstStyle/>
                        <a:p>
                          <a:pPr algn="ctr"/>
                          <a:endParaRPr lang="en-GB" sz="1400" dirty="0">
                            <a:solidFill>
                              <a:schemeClr val="accent1">
                                <a:lumMod val="75000"/>
                              </a:schemeClr>
                            </a:solidFill>
                          </a:endParaRPr>
                        </a:p>
                      </a:txBody>
                      <a:tcPr/>
                    </a:tc>
                    <a:extLst>
                      <a:ext uri="{0D108BD9-81ED-4DB2-BD59-A6C34878D82A}">
                        <a16:rowId xmlns:a16="http://schemas.microsoft.com/office/drawing/2014/main" val="486002401"/>
                      </a:ext>
                    </a:extLst>
                  </a:tr>
                  <a:tr h="511682">
                    <a:tc>
                      <a:txBody>
                        <a:bodyPr/>
                        <a:lstStyle/>
                        <a:p>
                          <a:pPr algn="ctr"/>
                          <a:r>
                            <a:rPr lang="el-GR" sz="1400" i="1" dirty="0">
                              <a:solidFill>
                                <a:schemeClr val="accent1">
                                  <a:lumMod val="75000"/>
                                </a:schemeClr>
                              </a:solidFill>
                            </a:rPr>
                            <a:t>2</a:t>
                          </a:r>
                          <a:r>
                            <a:rPr lang="el-GR" sz="1400" i="1" baseline="30000" dirty="0">
                              <a:solidFill>
                                <a:schemeClr val="accent1">
                                  <a:lumMod val="75000"/>
                                </a:schemeClr>
                              </a:solidFill>
                            </a:rPr>
                            <a:t>η</a:t>
                          </a:r>
                          <a:endParaRPr lang="en-GB" sz="1400" i="1" dirty="0">
                            <a:solidFill>
                              <a:schemeClr val="accent1">
                                <a:lumMod val="75000"/>
                              </a:schemeClr>
                            </a:solidFill>
                          </a:endParaRPr>
                        </a:p>
                      </a:txBody>
                      <a:tcPr/>
                    </a:tc>
                    <a:tc>
                      <a:txBody>
                        <a:bodyPr/>
                        <a:lstStyle/>
                        <a:p>
                          <a:pPr algn="ctr"/>
                          <a:r>
                            <a:rPr lang="el-GR" sz="1200" dirty="0">
                              <a:solidFill>
                                <a:schemeClr val="accent1">
                                  <a:lumMod val="75000"/>
                                </a:schemeClr>
                              </a:solidFill>
                            </a:rPr>
                            <a:t>1</a:t>
                          </a:r>
                          <a:r>
                            <a:rPr lang="en-GB" sz="1200" dirty="0">
                              <a:solidFill>
                                <a:schemeClr val="accent1">
                                  <a:lumMod val="75000"/>
                                </a:schemeClr>
                              </a:solidFill>
                            </a:rPr>
                            <a:t>.2</a:t>
                          </a:r>
                        </a:p>
                      </a:txBody>
                      <a:tcPr/>
                    </a:tc>
                    <a:tc>
                      <a:txBody>
                        <a:bodyPr/>
                        <a:lstStyle/>
                        <a:p>
                          <a:pPr algn="ctr"/>
                          <a:r>
                            <a:rPr lang="en-GB" sz="1200" dirty="0">
                              <a:solidFill>
                                <a:schemeClr val="accent1">
                                  <a:lumMod val="75000"/>
                                </a:schemeClr>
                              </a:solidFill>
                            </a:rPr>
                            <a:t>1</a:t>
                          </a:r>
                        </a:p>
                      </a:txBody>
                      <a:tcPr/>
                    </a:tc>
                    <a:tc>
                      <a:txBody>
                        <a:bodyPr/>
                        <a:lstStyle/>
                        <a:p>
                          <a:pPr algn="ctr"/>
                          <a:r>
                            <a:rPr lang="en-GB" sz="1200" dirty="0">
                              <a:solidFill>
                                <a:schemeClr val="accent1">
                                  <a:lumMod val="75000"/>
                                </a:schemeClr>
                              </a:solidFill>
                            </a:rPr>
                            <a:t>1</a:t>
                          </a:r>
                        </a:p>
                      </a:txBody>
                      <a:tcPr/>
                    </a:tc>
                    <a:tc vMerge="1">
                      <a:txBody>
                        <a:bodyPr/>
                        <a:lstStyle/>
                        <a:p>
                          <a:pPr algn="ctr"/>
                          <a:endParaRPr lang="en-GB" dirty="0">
                            <a:solidFill>
                              <a:schemeClr val="accent1">
                                <a:lumMod val="75000"/>
                              </a:schemeClr>
                            </a:solidFill>
                          </a:endParaRPr>
                        </a:p>
                      </a:txBody>
                      <a:tcPr/>
                    </a:tc>
                    <a:extLst>
                      <a:ext uri="{0D108BD9-81ED-4DB2-BD59-A6C34878D82A}">
                        <a16:rowId xmlns:a16="http://schemas.microsoft.com/office/drawing/2014/main" val="3871875799"/>
                      </a:ext>
                    </a:extLst>
                  </a:tr>
                  <a:tr h="500311">
                    <a:tc>
                      <a:txBody>
                        <a:bodyPr/>
                        <a:lstStyle/>
                        <a:p>
                          <a:pPr algn="ctr"/>
                          <a:r>
                            <a:rPr lang="el-GR" sz="1400" i="1" dirty="0">
                              <a:solidFill>
                                <a:schemeClr val="accent1">
                                  <a:lumMod val="75000"/>
                                </a:schemeClr>
                              </a:solidFill>
                            </a:rPr>
                            <a:t>3</a:t>
                          </a:r>
                          <a:r>
                            <a:rPr lang="el-GR" sz="1400" i="1" baseline="30000" dirty="0">
                              <a:solidFill>
                                <a:schemeClr val="accent1">
                                  <a:lumMod val="75000"/>
                                </a:schemeClr>
                              </a:solidFill>
                            </a:rPr>
                            <a:t>η</a:t>
                          </a:r>
                          <a:endParaRPr lang="en-GB" sz="1400" i="1" dirty="0">
                            <a:solidFill>
                              <a:schemeClr val="accent1">
                                <a:lumMod val="75000"/>
                              </a:schemeClr>
                            </a:solidFill>
                          </a:endParaRPr>
                        </a:p>
                      </a:txBody>
                      <a:tcPr/>
                    </a:tc>
                    <a:tc>
                      <a:txBody>
                        <a:bodyPr/>
                        <a:lstStyle/>
                        <a:p>
                          <a:pPr algn="ctr"/>
                          <a:r>
                            <a:rPr lang="el-GR" sz="1200" dirty="0">
                              <a:solidFill>
                                <a:schemeClr val="accent1">
                                  <a:lumMod val="75000"/>
                                </a:schemeClr>
                              </a:solidFill>
                            </a:rPr>
                            <a:t>1</a:t>
                          </a:r>
                          <a:endParaRPr lang="en-GB" sz="1200" dirty="0">
                            <a:solidFill>
                              <a:schemeClr val="accent1">
                                <a:lumMod val="75000"/>
                              </a:schemeClr>
                            </a:solidFill>
                          </a:endParaRPr>
                        </a:p>
                      </a:txBody>
                      <a:tcPr/>
                    </a:tc>
                    <a:tc>
                      <a:txBody>
                        <a:bodyPr/>
                        <a:lstStyle/>
                        <a:p>
                          <a:pPr algn="ctr"/>
                          <a:r>
                            <a:rPr lang="en-GB" sz="1200" dirty="0">
                              <a:solidFill>
                                <a:schemeClr val="accent1">
                                  <a:lumMod val="75000"/>
                                </a:schemeClr>
                              </a:solidFill>
                            </a:rPr>
                            <a:t>1.4</a:t>
                          </a:r>
                        </a:p>
                      </a:txBody>
                      <a:tcPr/>
                    </a:tc>
                    <a:tc>
                      <a:txBody>
                        <a:bodyPr/>
                        <a:lstStyle/>
                        <a:p>
                          <a:pPr algn="ctr"/>
                          <a:r>
                            <a:rPr lang="en-GB" sz="1200" dirty="0">
                              <a:solidFill>
                                <a:schemeClr val="accent1">
                                  <a:lumMod val="75000"/>
                                </a:schemeClr>
                              </a:solidFill>
                            </a:rPr>
                            <a:t>2</a:t>
                          </a:r>
                        </a:p>
                      </a:txBody>
                      <a:tcPr/>
                    </a:tc>
                    <a:tc vMerge="1">
                      <a:txBody>
                        <a:bodyPr/>
                        <a:lstStyle/>
                        <a:p>
                          <a:pPr algn="ctr"/>
                          <a:endParaRPr lang="en-GB" dirty="0">
                            <a:solidFill>
                              <a:schemeClr val="accent1">
                                <a:lumMod val="75000"/>
                              </a:schemeClr>
                            </a:solidFill>
                          </a:endParaRPr>
                        </a:p>
                      </a:txBody>
                      <a:tcPr/>
                    </a:tc>
                    <a:extLst>
                      <a:ext uri="{0D108BD9-81ED-4DB2-BD59-A6C34878D82A}">
                        <a16:rowId xmlns:a16="http://schemas.microsoft.com/office/drawing/2014/main" val="999227658"/>
                      </a:ext>
                    </a:extLst>
                  </a:tr>
                  <a:tr h="432929">
                    <a:tc>
                      <a:txBody>
                        <a:bodyPr/>
                        <a:lstStyle/>
                        <a:p>
                          <a:pPr algn="ctr"/>
                          <a:r>
                            <a:rPr lang="el-GR" sz="1400" i="1" dirty="0">
                              <a:solidFill>
                                <a:schemeClr val="accent1">
                                  <a:lumMod val="75000"/>
                                </a:schemeClr>
                              </a:solidFill>
                            </a:rPr>
                            <a:t>….</a:t>
                          </a:r>
                          <a:endParaRPr lang="en-GB" sz="1400" i="1" dirty="0">
                            <a:solidFill>
                              <a:schemeClr val="accent1">
                                <a:lumMod val="75000"/>
                              </a:schemeClr>
                            </a:solidFill>
                          </a:endParaRPr>
                        </a:p>
                      </a:txBody>
                      <a:tcPr/>
                    </a:tc>
                    <a:tc>
                      <a:txBody>
                        <a:bodyPr/>
                        <a:lstStyle/>
                        <a:p>
                          <a:pPr algn="ctr"/>
                          <a:endParaRPr lang="en-GB" sz="1200" dirty="0">
                            <a:solidFill>
                              <a:schemeClr val="accent1">
                                <a:lumMod val="75000"/>
                              </a:schemeClr>
                            </a:solidFill>
                          </a:endParaRPr>
                        </a:p>
                      </a:txBody>
                      <a:tcPr/>
                    </a:tc>
                    <a:tc>
                      <a:txBody>
                        <a:bodyPr/>
                        <a:lstStyle/>
                        <a:p>
                          <a:pPr algn="ctr"/>
                          <a:endParaRPr lang="en-GB" sz="1200" dirty="0">
                            <a:solidFill>
                              <a:schemeClr val="accent1">
                                <a:lumMod val="75000"/>
                              </a:schemeClr>
                            </a:solidFill>
                          </a:endParaRPr>
                        </a:p>
                      </a:txBody>
                      <a:tcPr/>
                    </a:tc>
                    <a:tc>
                      <a:txBody>
                        <a:bodyPr/>
                        <a:lstStyle/>
                        <a:p>
                          <a:pPr algn="ctr"/>
                          <a:endParaRPr lang="en-GB" sz="1200" dirty="0">
                            <a:solidFill>
                              <a:schemeClr val="accent1">
                                <a:lumMod val="75000"/>
                              </a:schemeClr>
                            </a:solidFill>
                          </a:endParaRPr>
                        </a:p>
                      </a:txBody>
                      <a:tcPr/>
                    </a:tc>
                    <a:tc vMerge="1">
                      <a:txBody>
                        <a:bodyPr/>
                        <a:lstStyle/>
                        <a:p>
                          <a:pPr algn="ctr"/>
                          <a:endParaRPr lang="en-GB" dirty="0">
                            <a:solidFill>
                              <a:schemeClr val="accent1">
                                <a:lumMod val="75000"/>
                              </a:schemeClr>
                            </a:solidFill>
                          </a:endParaRPr>
                        </a:p>
                      </a:txBody>
                      <a:tcPr/>
                    </a:tc>
                    <a:extLst>
                      <a:ext uri="{0D108BD9-81ED-4DB2-BD59-A6C34878D82A}">
                        <a16:rowId xmlns:a16="http://schemas.microsoft.com/office/drawing/2014/main" val="2615994144"/>
                      </a:ext>
                    </a:extLst>
                  </a:tr>
                  <a:tr h="615921">
                    <a:tc rowSpan="2">
                      <a:txBody>
                        <a:bodyPr/>
                        <a:lstStyle/>
                        <a:p>
                          <a:pPr algn="ctr"/>
                          <a:r>
                            <a:rPr lang="el-GR" sz="1400" dirty="0">
                              <a:solidFill>
                                <a:schemeClr val="accent1">
                                  <a:lumMod val="75000"/>
                                </a:schemeClr>
                              </a:solidFill>
                            </a:rPr>
                            <a:t>Μέση τιμή</a:t>
                          </a:r>
                        </a:p>
                        <a:p>
                          <a:pPr algn="ctr"/>
                          <a:r>
                            <a:rPr lang="el-GR" sz="1400" dirty="0">
                              <a:solidFill>
                                <a:schemeClr val="accent1">
                                  <a:lumMod val="75000"/>
                                </a:schemeClr>
                              </a:solidFill>
                            </a:rPr>
                            <a:t>(</a:t>
                          </a:r>
                          <a:r>
                            <a:rPr lang="el-GR" sz="1400" i="1" dirty="0">
                              <a:solidFill>
                                <a:schemeClr val="accent1">
                                  <a:lumMod val="75000"/>
                                </a:schemeClr>
                              </a:solidFill>
                            </a:rPr>
                            <a:t>ΜΤ</a:t>
                          </a:r>
                          <a:r>
                            <a:rPr lang="el-GR" sz="1400" dirty="0">
                              <a:solidFill>
                                <a:schemeClr val="accent1">
                                  <a:lumMod val="75000"/>
                                </a:schemeClr>
                              </a:solidFill>
                            </a:rPr>
                            <a:t>)</a:t>
                          </a:r>
                          <a:endParaRPr lang="en-GB" sz="1400" dirty="0">
                            <a:solidFill>
                              <a:schemeClr val="accent1">
                                <a:lumMod val="75000"/>
                              </a:schemeClr>
                            </a:solidFill>
                          </a:endParaRPr>
                        </a:p>
                      </a:txBody>
                      <a:tcPr/>
                    </a:tc>
                    <a:tc rowSpan="2">
                      <a:txBody>
                        <a:bodyPr/>
                        <a:lstStyle/>
                        <a:p>
                          <a:pPr algn="ctr"/>
                          <a:r>
                            <a:rPr lang="en-GB" sz="1200" dirty="0">
                              <a:solidFill>
                                <a:schemeClr val="accent1">
                                  <a:lumMod val="75000"/>
                                </a:schemeClr>
                              </a:solidFill>
                            </a:rPr>
                            <a:t>1.5</a:t>
                          </a:r>
                        </a:p>
                      </a:txBody>
                      <a:tcPr/>
                    </a:tc>
                    <a:tc rowSpan="2">
                      <a:txBody>
                        <a:bodyPr/>
                        <a:lstStyle/>
                        <a:p>
                          <a:pPr algn="ctr"/>
                          <a:r>
                            <a:rPr lang="en-GB" sz="1200" dirty="0">
                              <a:solidFill>
                                <a:schemeClr val="accent1">
                                  <a:lumMod val="75000"/>
                                </a:schemeClr>
                              </a:solidFill>
                            </a:rPr>
                            <a:t>2.0</a:t>
                          </a:r>
                        </a:p>
                      </a:txBody>
                      <a:tcPr/>
                    </a:tc>
                    <a:tc rowSpan="2">
                      <a:txBody>
                        <a:bodyPr/>
                        <a:lstStyle/>
                        <a:p>
                          <a:pPr algn="ctr"/>
                          <a:r>
                            <a:rPr lang="en-GB" sz="1200" dirty="0">
                              <a:solidFill>
                                <a:schemeClr val="accent1">
                                  <a:lumMod val="75000"/>
                                </a:schemeClr>
                              </a:solidFill>
                            </a:rPr>
                            <a:t>1.9</a:t>
                          </a:r>
                        </a:p>
                      </a:txBody>
                      <a:tcPr/>
                    </a:tc>
                    <a:tc>
                      <a:txBody>
                        <a:bodyPr/>
                        <a:lstStyle/>
                        <a:p>
                          <a:endParaRPr lang="el-GR"/>
                        </a:p>
                      </a:txBody>
                      <a:tcPr>
                        <a:blipFill>
                          <a:blip r:embed="rId2"/>
                          <a:stretch>
                            <a:fillRect l="-69006" t="-531683" r="-468" b="-252475"/>
                          </a:stretch>
                        </a:blipFill>
                      </a:tcPr>
                    </a:tc>
                    <a:extLst>
                      <a:ext uri="{0D108BD9-81ED-4DB2-BD59-A6C34878D82A}">
                        <a16:rowId xmlns:a16="http://schemas.microsoft.com/office/drawing/2014/main" val="2565619638"/>
                      </a:ext>
                    </a:extLst>
                  </a:tr>
                  <a:tr h="40067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a:r>
                            <a:rPr lang="el-GR" sz="1400" dirty="0">
                              <a:solidFill>
                                <a:schemeClr val="accent1">
                                  <a:lumMod val="75000"/>
                                </a:schemeClr>
                              </a:solidFill>
                            </a:rPr>
                            <a:t>Σταθερά απόκλιση </a:t>
                          </a:r>
                          <a:r>
                            <a:rPr lang="el-GR" sz="1400" i="1" dirty="0">
                              <a:solidFill>
                                <a:schemeClr val="accent1">
                                  <a:lumMod val="75000"/>
                                </a:schemeClr>
                              </a:solidFill>
                            </a:rPr>
                            <a:t>ΜΤ</a:t>
                          </a:r>
                          <a:r>
                            <a:rPr lang="el-GR" sz="1400" dirty="0">
                              <a:solidFill>
                                <a:schemeClr val="accent1">
                                  <a:lumMod val="75000"/>
                                </a:schemeClr>
                              </a:solidFill>
                            </a:rPr>
                            <a:t> πληθυσμού (</a:t>
                          </a:r>
                          <a:r>
                            <a:rPr lang="el-GR" sz="1400" b="0" i="1" dirty="0">
                              <a:solidFill>
                                <a:schemeClr val="accent1">
                                  <a:lumMod val="75000"/>
                                </a:schemeClr>
                              </a:solidFill>
                              <a:latin typeface="Calibri" panose="020F0502020204030204" pitchFamily="34" charset="0"/>
                              <a:cs typeface="Calibri" panose="020F0502020204030204" pitchFamily="34" charset="0"/>
                            </a:rPr>
                            <a:t>Σ</a:t>
                          </a:r>
                          <a:r>
                            <a:rPr lang="el-GR" sz="1400" dirty="0">
                              <a:solidFill>
                                <a:schemeClr val="accent1">
                                  <a:lumMod val="75000"/>
                                </a:schemeClr>
                              </a:solidFill>
                            </a:rPr>
                            <a:t>) - </a:t>
                          </a:r>
                          <a:r>
                            <a:rPr lang="el-GR" sz="1400" b="1" dirty="0" err="1">
                              <a:solidFill>
                                <a:schemeClr val="accent1">
                                  <a:lumMod val="75000"/>
                                </a:schemeClr>
                              </a:solidFill>
                            </a:rPr>
                            <a:t>Επαναληψιμότητα</a:t>
                          </a:r>
                          <a:endParaRPr lang="en-GB" sz="1400" b="1" dirty="0">
                            <a:solidFill>
                              <a:schemeClr val="accent1">
                                <a:lumMod val="75000"/>
                              </a:schemeClr>
                            </a:solidFill>
                          </a:endParaRPr>
                        </a:p>
                      </a:txBody>
                      <a:tcPr/>
                    </a:tc>
                    <a:extLst>
                      <a:ext uri="{0D108BD9-81ED-4DB2-BD59-A6C34878D82A}">
                        <a16:rowId xmlns:a16="http://schemas.microsoft.com/office/drawing/2014/main" val="1745240771"/>
                      </a:ext>
                    </a:extLst>
                  </a:tr>
                  <a:tr h="1138140">
                    <a:tc>
                      <a:txBody>
                        <a:bodyPr/>
                        <a:lstStyle/>
                        <a:p>
                          <a:pPr algn="ctr"/>
                          <a:r>
                            <a:rPr lang="en-GB" sz="1400" i="1" dirty="0">
                              <a:solidFill>
                                <a:schemeClr val="accent1">
                                  <a:lumMod val="75000"/>
                                </a:schemeClr>
                              </a:solidFill>
                            </a:rPr>
                            <a:t>SD</a:t>
                          </a:r>
                        </a:p>
                      </a:txBody>
                      <a:tcPr/>
                    </a:tc>
                    <a:tc>
                      <a:txBody>
                        <a:bodyPr/>
                        <a:lstStyle/>
                        <a:p>
                          <a:pPr algn="ctr"/>
                          <a:r>
                            <a:rPr lang="en-GB" sz="1200" dirty="0">
                              <a:solidFill>
                                <a:schemeClr val="accent1">
                                  <a:lumMod val="75000"/>
                                </a:schemeClr>
                              </a:solidFill>
                            </a:rPr>
                            <a:t>0.9</a:t>
                          </a:r>
                        </a:p>
                      </a:txBody>
                      <a:tcPr/>
                    </a:tc>
                    <a:tc>
                      <a:txBody>
                        <a:bodyPr/>
                        <a:lstStyle/>
                        <a:p>
                          <a:pPr algn="ctr"/>
                          <a:r>
                            <a:rPr lang="en-GB" sz="1200" dirty="0">
                              <a:solidFill>
                                <a:schemeClr val="accent1">
                                  <a:lumMod val="75000"/>
                                </a:schemeClr>
                              </a:solidFill>
                            </a:rPr>
                            <a:t>2.5</a:t>
                          </a:r>
                        </a:p>
                      </a:txBody>
                      <a:tcPr/>
                    </a:tc>
                    <a:tc>
                      <a:txBody>
                        <a:bodyPr/>
                        <a:lstStyle/>
                        <a:p>
                          <a:pPr algn="ctr"/>
                          <a:r>
                            <a:rPr lang="en-GB" sz="1200" dirty="0">
                              <a:solidFill>
                                <a:schemeClr val="accent1">
                                  <a:lumMod val="75000"/>
                                </a:schemeClr>
                              </a:solidFill>
                            </a:rPr>
                            <a:t>1.2</a:t>
                          </a:r>
                        </a:p>
                      </a:txBody>
                      <a:tcPr/>
                    </a:tc>
                    <a:tc>
                      <a:txBody>
                        <a:bodyPr/>
                        <a:lstStyle/>
                        <a:p>
                          <a:endParaRPr lang="el-GR"/>
                        </a:p>
                      </a:txBody>
                      <a:tcPr>
                        <a:blipFill>
                          <a:blip r:embed="rId2"/>
                          <a:stretch>
                            <a:fillRect l="-69006" t="-376471" r="-468" b="-1070"/>
                          </a:stretch>
                        </a:blipFill>
                      </a:tcPr>
                    </a:tc>
                    <a:extLst>
                      <a:ext uri="{0D108BD9-81ED-4DB2-BD59-A6C34878D82A}">
                        <a16:rowId xmlns:a16="http://schemas.microsoft.com/office/drawing/2014/main" val="59428721"/>
                      </a:ext>
                    </a:extLst>
                  </a:tr>
                </a:tbl>
              </a:graphicData>
            </a:graphic>
          </p:graphicFrame>
        </mc:Fallback>
      </mc:AlternateContent>
      <p:pic>
        <p:nvPicPr>
          <p:cNvPr id="21" name="Εικόνα 20">
            <a:extLst>
              <a:ext uri="{FF2B5EF4-FFF2-40B4-BE49-F238E27FC236}">
                <a16:creationId xmlns:a16="http://schemas.microsoft.com/office/drawing/2014/main" id="{1C90C8F1-4219-4D06-9312-0289E0CA1F78}"/>
              </a:ext>
            </a:extLst>
          </p:cNvPr>
          <p:cNvPicPr>
            <a:picLocks noChangeAspect="1"/>
          </p:cNvPicPr>
          <p:nvPr/>
        </p:nvPicPr>
        <p:blipFill rotWithShape="1">
          <a:blip r:embed="rId3"/>
          <a:srcRect t="3718"/>
          <a:stretch/>
        </p:blipFill>
        <p:spPr>
          <a:xfrm>
            <a:off x="5652654" y="2604654"/>
            <a:ext cx="2968586" cy="1714921"/>
          </a:xfrm>
          <a:prstGeom prst="rect">
            <a:avLst/>
          </a:prstGeom>
        </p:spPr>
      </p:pic>
      <p:sp>
        <p:nvSpPr>
          <p:cNvPr id="22" name="TextBox 21">
            <a:extLst>
              <a:ext uri="{FF2B5EF4-FFF2-40B4-BE49-F238E27FC236}">
                <a16:creationId xmlns:a16="http://schemas.microsoft.com/office/drawing/2014/main" id="{921B54D4-763D-49A1-88B1-F196D2C98F39}"/>
              </a:ext>
            </a:extLst>
          </p:cNvPr>
          <p:cNvSpPr txBox="1"/>
          <p:nvPr/>
        </p:nvSpPr>
        <p:spPr>
          <a:xfrm flipH="1">
            <a:off x="665018" y="310159"/>
            <a:ext cx="10446327" cy="584775"/>
          </a:xfrm>
          <a:prstGeom prst="rect">
            <a:avLst/>
          </a:prstGeom>
          <a:noFill/>
        </p:spPr>
        <p:txBody>
          <a:bodyPr wrap="square" rtlCol="0">
            <a:spAutoFit/>
          </a:bodyPr>
          <a:lstStyle/>
          <a:p>
            <a:pPr algn="ctr"/>
            <a:r>
              <a:rPr lang="el-GR" sz="3200" b="1" dirty="0">
                <a:solidFill>
                  <a:schemeClr val="accent1">
                    <a:lumMod val="75000"/>
                  </a:schemeClr>
                </a:solidFill>
              </a:rPr>
              <a:t>Γεωμετρική επιβεβαίωση θέσης</a:t>
            </a:r>
            <a:r>
              <a:rPr lang="en-US" sz="3200" b="1" dirty="0">
                <a:solidFill>
                  <a:schemeClr val="accent1">
                    <a:lumMod val="75000"/>
                  </a:schemeClr>
                </a:solidFill>
              </a:rPr>
              <a:t> –</a:t>
            </a:r>
            <a:r>
              <a:rPr lang="el-GR" sz="3200" b="1" dirty="0">
                <a:solidFill>
                  <a:schemeClr val="accent1">
                    <a:lumMod val="75000"/>
                  </a:schemeClr>
                </a:solidFill>
              </a:rPr>
              <a:t> Υπολογισμός Σφαλμάτων</a:t>
            </a:r>
            <a:endParaRPr lang="en-GB" sz="3200" b="1" dirty="0">
              <a:solidFill>
                <a:schemeClr val="accent1">
                  <a:lumMod val="75000"/>
                </a:schemeClr>
              </a:solidFill>
            </a:endParaRPr>
          </a:p>
        </p:txBody>
      </p:sp>
    </p:spTree>
    <p:extLst>
      <p:ext uri="{BB962C8B-B14F-4D97-AF65-F5344CB8AC3E}">
        <p14:creationId xmlns:p14="http://schemas.microsoft.com/office/powerpoint/2010/main" val="244403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21B54D4-763D-49A1-88B1-F196D2C98F39}"/>
              </a:ext>
            </a:extLst>
          </p:cNvPr>
          <p:cNvSpPr txBox="1"/>
          <p:nvPr/>
        </p:nvSpPr>
        <p:spPr>
          <a:xfrm flipH="1">
            <a:off x="665018" y="310159"/>
            <a:ext cx="10446327" cy="584775"/>
          </a:xfrm>
          <a:prstGeom prst="rect">
            <a:avLst/>
          </a:prstGeom>
          <a:noFill/>
        </p:spPr>
        <p:txBody>
          <a:bodyPr wrap="square" rtlCol="0">
            <a:spAutoFit/>
          </a:bodyPr>
          <a:lstStyle/>
          <a:p>
            <a:pPr algn="ctr"/>
            <a:r>
              <a:rPr lang="el-GR" sz="3200" b="1" dirty="0">
                <a:solidFill>
                  <a:schemeClr val="accent1">
                    <a:lumMod val="75000"/>
                  </a:schemeClr>
                </a:solidFill>
              </a:rPr>
              <a:t>Γεωμετρική επιβεβαίωση θέσης</a:t>
            </a:r>
            <a:r>
              <a:rPr lang="en-US" sz="3200" b="1" dirty="0">
                <a:solidFill>
                  <a:schemeClr val="accent1">
                    <a:lumMod val="75000"/>
                  </a:schemeClr>
                </a:solidFill>
              </a:rPr>
              <a:t> –</a:t>
            </a:r>
            <a:r>
              <a:rPr lang="el-GR" sz="3200" b="1" dirty="0">
                <a:solidFill>
                  <a:schemeClr val="accent1">
                    <a:lumMod val="75000"/>
                  </a:schemeClr>
                </a:solidFill>
              </a:rPr>
              <a:t> Υπολογισμός Σφαλμάτων</a:t>
            </a:r>
            <a:endParaRPr lang="en-GB" sz="3200" b="1" dirty="0">
              <a:solidFill>
                <a:schemeClr val="accent1">
                  <a:lumMod val="75000"/>
                </a:schemeClr>
              </a:solidFill>
            </a:endParaRPr>
          </a:p>
        </p:txBody>
      </p:sp>
      <p:pic>
        <p:nvPicPr>
          <p:cNvPr id="2" name="Εικόνα 1">
            <a:extLst>
              <a:ext uri="{FF2B5EF4-FFF2-40B4-BE49-F238E27FC236}">
                <a16:creationId xmlns:a16="http://schemas.microsoft.com/office/drawing/2014/main" id="{439D8A3C-7E37-42CD-8117-CE8A2B75B839}"/>
              </a:ext>
            </a:extLst>
          </p:cNvPr>
          <p:cNvPicPr>
            <a:picLocks noChangeAspect="1"/>
          </p:cNvPicPr>
          <p:nvPr/>
        </p:nvPicPr>
        <p:blipFill>
          <a:blip r:embed="rId2"/>
          <a:stretch>
            <a:fillRect/>
          </a:stretch>
        </p:blipFill>
        <p:spPr>
          <a:xfrm>
            <a:off x="329512" y="3618537"/>
            <a:ext cx="4325617" cy="3043719"/>
          </a:xfrm>
          <a:prstGeom prst="rect">
            <a:avLst/>
          </a:prstGeom>
        </p:spPr>
      </p:pic>
      <p:sp>
        <p:nvSpPr>
          <p:cNvPr id="3" name="Ορθογώνιο 2">
            <a:extLst>
              <a:ext uri="{FF2B5EF4-FFF2-40B4-BE49-F238E27FC236}">
                <a16:creationId xmlns:a16="http://schemas.microsoft.com/office/drawing/2014/main" id="{D6E60B64-A44B-4211-8C3E-4139E1A49EDF}"/>
              </a:ext>
            </a:extLst>
          </p:cNvPr>
          <p:cNvSpPr/>
          <p:nvPr/>
        </p:nvSpPr>
        <p:spPr>
          <a:xfrm>
            <a:off x="255624" y="975401"/>
            <a:ext cx="6205032" cy="2542363"/>
          </a:xfrm>
          <a:prstGeom prst="rect">
            <a:avLst/>
          </a:prstGeom>
        </p:spPr>
        <p:txBody>
          <a:bodyPr wrap="square">
            <a:spAutoFit/>
          </a:bodyPr>
          <a:lstStyle/>
          <a:p>
            <a:pPr algn="just">
              <a:lnSpc>
                <a:spcPct val="150000"/>
              </a:lnSpc>
              <a:spcAft>
                <a:spcPts val="800"/>
              </a:spcAft>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Ο αλγόριθμος ευθυγράμμισης των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CBCT-CT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εξετάσεων μπορεί να χρησιμοποιήσει όλο ή τμήμα του όγκου των απεικονιστικών δεδομένων. Η ακρίβεια και η </a:t>
            </a:r>
            <a:r>
              <a:rPr lang="el-GR"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επαναληψιμότητα</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των διαφορετικών αλγορίθμων επηρεάζεται από την </a:t>
            </a:r>
            <a:r>
              <a:rPr lang="el-GR"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απεικονιζόμενη</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ανατομία (η παραμόρφωση που παρουσιάζεται στην πύελο επηρεάζει τους αλγορίθμους που χρησιμοποιούν τα</a:t>
            </a:r>
          </a:p>
        </p:txBody>
      </p:sp>
      <p:pic>
        <p:nvPicPr>
          <p:cNvPr id="4" name="Εικόνα 3">
            <a:extLst>
              <a:ext uri="{FF2B5EF4-FFF2-40B4-BE49-F238E27FC236}">
                <a16:creationId xmlns:a16="http://schemas.microsoft.com/office/drawing/2014/main" id="{71614654-1131-403E-A561-D971024BA3A6}"/>
              </a:ext>
            </a:extLst>
          </p:cNvPr>
          <p:cNvPicPr>
            <a:picLocks noChangeAspect="1"/>
          </p:cNvPicPr>
          <p:nvPr/>
        </p:nvPicPr>
        <p:blipFill rotWithShape="1">
          <a:blip r:embed="rId3"/>
          <a:srcRect l="9993" t="3141" b="5267"/>
          <a:stretch/>
        </p:blipFill>
        <p:spPr>
          <a:xfrm>
            <a:off x="6714836" y="985818"/>
            <a:ext cx="5127965" cy="2521527"/>
          </a:xfrm>
          <a:prstGeom prst="rect">
            <a:avLst/>
          </a:prstGeom>
        </p:spPr>
      </p:pic>
      <p:sp>
        <p:nvSpPr>
          <p:cNvPr id="5" name="Ορθογώνιο 4">
            <a:extLst>
              <a:ext uri="{FF2B5EF4-FFF2-40B4-BE49-F238E27FC236}">
                <a16:creationId xmlns:a16="http://schemas.microsoft.com/office/drawing/2014/main" id="{C43A9457-AA5D-409C-8138-9C93CB725136}"/>
              </a:ext>
            </a:extLst>
          </p:cNvPr>
          <p:cNvSpPr/>
          <p:nvPr/>
        </p:nvSpPr>
        <p:spPr>
          <a:xfrm>
            <a:off x="4738255" y="3407072"/>
            <a:ext cx="7213600" cy="3373359"/>
          </a:xfrm>
          <a:prstGeom prst="rect">
            <a:avLst/>
          </a:prstGeom>
        </p:spPr>
        <p:txBody>
          <a:bodyPr wrap="square">
            <a:spAutoFit/>
          </a:bodyPr>
          <a:lstStyle/>
          <a:p>
            <a:pPr algn="just">
              <a:lnSpc>
                <a:spcPct val="150000"/>
              </a:lnSpc>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μαλακά μόρια για την ευθυγράμμιση, ενώ οι αλγόριθμοι που στηρίζονται την οστική ανατομία δεν επηρεάζονται). Οι περισσότεροι αλγόριθμοι βασίζονται στην υπόθεση πως τα προς ευθυγράμμιση δεδομένα διαφέρουν ως προς τη μετατόπιση και τη στροφή (σε οβελιαίο, στεφανιαίο και εγκάρσιο επίπεδο)</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A</a:t>
            </a:r>
            <a:r>
              <a:rPr lang="el-GR"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λλαγές</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στην πλήρωση της ουροδόχου κύστης ή του ορθού (όγκος και σχήμα) αποτελούν αναντιστοιχίες μεταξύ των προς ευθυγράμμιση δεδομένων και οδηγούν σε σφάλματα.</a:t>
            </a:r>
            <a:endParaRPr lang="el-GR" dirty="0"/>
          </a:p>
        </p:txBody>
      </p:sp>
    </p:spTree>
    <p:extLst>
      <p:ext uri="{BB962C8B-B14F-4D97-AF65-F5344CB8AC3E}">
        <p14:creationId xmlns:p14="http://schemas.microsoft.com/office/powerpoint/2010/main" val="418831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7F6D853E-3A3B-428D-83C1-28DF6CCC1318}"/>
              </a:ext>
            </a:extLst>
          </p:cNvPr>
          <p:cNvSpPr/>
          <p:nvPr/>
        </p:nvSpPr>
        <p:spPr>
          <a:xfrm>
            <a:off x="341746" y="924116"/>
            <a:ext cx="6677890" cy="3265638"/>
          </a:xfrm>
          <a:prstGeom prst="rect">
            <a:avLst/>
          </a:prstGeom>
        </p:spPr>
        <p:txBody>
          <a:bodyPr wrap="square">
            <a:spAutoFit/>
          </a:bodyPr>
          <a:lstStyle/>
          <a:p>
            <a:pPr algn="just">
              <a:lnSpc>
                <a:spcPct val="150000"/>
              </a:lnSpc>
              <a:spcAft>
                <a:spcPts val="800"/>
              </a:spcAft>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Η απεικονιστικά καθοδηγούμενη γεωμετρική επιβεβαίωση θέσης, είτε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kV</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kV </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είτε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CBCT</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CT</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δεν διορθώνει :</a:t>
            </a:r>
          </a:p>
          <a:p>
            <a:pPr marL="285750" indent="-285750" algn="just">
              <a:lnSpc>
                <a:spcPct val="150000"/>
              </a:lnSpc>
              <a:spcAft>
                <a:spcPts val="800"/>
              </a:spcAft>
              <a:buFont typeface="Arial" panose="020B0604020202020204" pitchFamily="34" charset="0"/>
              <a:buChar char="•"/>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κινήσεις οργάνων, </a:t>
            </a:r>
          </a:p>
          <a:p>
            <a:pPr marL="285750" indent="-285750" algn="just">
              <a:lnSpc>
                <a:spcPct val="150000"/>
              </a:lnSpc>
              <a:spcAft>
                <a:spcPts val="800"/>
              </a:spcAft>
              <a:buFont typeface="Arial" panose="020B0604020202020204" pitchFamily="34" charset="0"/>
              <a:buChar char="•"/>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αλλαγές στην εσωτερική ανατομία, που οφείλονται σε κινήσεις οργάνων, </a:t>
            </a:r>
          </a:p>
          <a:p>
            <a:pPr marL="285750" indent="-285750" algn="just">
              <a:lnSpc>
                <a:spcPct val="150000"/>
              </a:lnSpc>
              <a:spcAft>
                <a:spcPts val="800"/>
              </a:spcAft>
              <a:buFont typeface="Arial" panose="020B0604020202020204" pitchFamily="34" charset="0"/>
              <a:buChar char="•"/>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αλλαγές στην εσωτερική ανατομία που οφείλονται σε μεγέθυνση/σμίκρυνση του όγκου-στόχου, και</a:t>
            </a:r>
          </a:p>
        </p:txBody>
      </p:sp>
      <p:sp>
        <p:nvSpPr>
          <p:cNvPr id="5" name="TextBox 4">
            <a:extLst>
              <a:ext uri="{FF2B5EF4-FFF2-40B4-BE49-F238E27FC236}">
                <a16:creationId xmlns:a16="http://schemas.microsoft.com/office/drawing/2014/main" id="{84A93FC7-7D1D-4D0F-9D85-B8872A31E97D}"/>
              </a:ext>
            </a:extLst>
          </p:cNvPr>
          <p:cNvSpPr txBox="1"/>
          <p:nvPr/>
        </p:nvSpPr>
        <p:spPr>
          <a:xfrm flipH="1">
            <a:off x="665018" y="310159"/>
            <a:ext cx="10446327" cy="584775"/>
          </a:xfrm>
          <a:prstGeom prst="rect">
            <a:avLst/>
          </a:prstGeom>
          <a:noFill/>
        </p:spPr>
        <p:txBody>
          <a:bodyPr wrap="square" rtlCol="0">
            <a:spAutoFit/>
          </a:bodyPr>
          <a:lstStyle/>
          <a:p>
            <a:pPr algn="ctr"/>
            <a:r>
              <a:rPr lang="el-GR" sz="3200" b="1" dirty="0">
                <a:solidFill>
                  <a:schemeClr val="accent1">
                    <a:lumMod val="75000"/>
                  </a:schemeClr>
                </a:solidFill>
              </a:rPr>
              <a:t>Γεωμετρική επιβεβαίωση θέσης μέσω απεικόνισης</a:t>
            </a:r>
            <a:endParaRPr lang="en-GB" sz="3200" b="1" dirty="0">
              <a:solidFill>
                <a:schemeClr val="accent1">
                  <a:lumMod val="75000"/>
                </a:schemeClr>
              </a:solidFill>
            </a:endParaRPr>
          </a:p>
        </p:txBody>
      </p:sp>
      <p:pic>
        <p:nvPicPr>
          <p:cNvPr id="1026" name="Picture 2" descr="image">
            <a:extLst>
              <a:ext uri="{FF2B5EF4-FFF2-40B4-BE49-F238E27FC236}">
                <a16:creationId xmlns:a16="http://schemas.microsoft.com/office/drawing/2014/main" id="{D9E11737-34FF-413E-91EA-0A06A17F6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835" y="1125606"/>
            <a:ext cx="4498112" cy="2923773"/>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a:extLst>
              <a:ext uri="{FF2B5EF4-FFF2-40B4-BE49-F238E27FC236}">
                <a16:creationId xmlns:a16="http://schemas.microsoft.com/office/drawing/2014/main" id="{4F3D0B6A-10AA-43C0-BE7E-EC8D1EA5CC76}"/>
              </a:ext>
            </a:extLst>
          </p:cNvPr>
          <p:cNvSpPr/>
          <p:nvPr/>
        </p:nvSpPr>
        <p:spPr>
          <a:xfrm>
            <a:off x="341746" y="4078561"/>
            <a:ext cx="11508508" cy="2747547"/>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αλλαγές στην εσωτερική ανατομία οφειλόμενες σε πλημμελή προετοιμασία του ασθενούς (π.χ. η ουροδόχος κύστη δεν είναι γεμάτη), </a:t>
            </a:r>
          </a:p>
          <a:p>
            <a:pPr algn="just">
              <a:lnSpc>
                <a:spcPct val="150000"/>
              </a:lnSpc>
              <a:spcAft>
                <a:spcPts val="800"/>
              </a:spcAft>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μεταξύ της τομογραφίας σχεδιασμού και των απεικονιστικών δεδομένων που λαμβάνονται πριν την καθημερινή συνεδρία. </a:t>
            </a:r>
          </a:p>
          <a:p>
            <a:pPr algn="just">
              <a:lnSpc>
                <a:spcPct val="150000"/>
              </a:lnSpc>
              <a:spcAft>
                <a:spcPts val="800"/>
              </a:spcAft>
            </a:pP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Το </a:t>
            </a:r>
            <a:r>
              <a:rPr lang="el-GR"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υπολειπόμενο λάθος</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residual error</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και το </a:t>
            </a:r>
            <a:r>
              <a:rPr lang="el-GR"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σφάλμα λόγω της κίνησης</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 κατά τη διάρκεια της συνεδρίας συνεπάγονται </a:t>
            </a:r>
            <a:r>
              <a:rPr lang="el-GR"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σφάλματα στην κατανομή δόσης στον όγκο-στόχο και στα παρακείμενα φυσιολογικά όργανα</a:t>
            </a:r>
            <a:r>
              <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l-GR"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009658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2854</TotalTime>
  <Words>1116</Words>
  <Application>Microsoft Office PowerPoint</Application>
  <PresentationFormat>Ευρεία οθόνη</PresentationFormat>
  <Paragraphs>115</Paragraphs>
  <Slides>15</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15</vt:i4>
      </vt:variant>
    </vt:vector>
  </HeadingPairs>
  <TitlesOfParts>
    <vt:vector size="23" baseType="lpstr">
      <vt:lpstr>Arial</vt:lpstr>
      <vt:lpstr>Calibri</vt:lpstr>
      <vt:lpstr>Calibri Light</vt:lpstr>
      <vt:lpstr>Cambria Math</vt:lpstr>
      <vt:lpstr>Symbol</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ΠΕΡΙΚΛΗΣ ΠΑΠΑΒΑΣΙΛΕΙΟΥ</dc:creator>
  <cp:lastModifiedBy>ΠΕΡΙΚΛΗΣ ΠΑΠΑΒΑΣΙΛΕΙΟΥ</cp:lastModifiedBy>
  <cp:revision>66</cp:revision>
  <dcterms:created xsi:type="dcterms:W3CDTF">2020-11-09T13:10:48Z</dcterms:created>
  <dcterms:modified xsi:type="dcterms:W3CDTF">2020-11-15T13:23:42Z</dcterms:modified>
</cp:coreProperties>
</file>