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38" r:id="rId17"/>
    <p:sldId id="339" r:id="rId18"/>
    <p:sldId id="340" r:id="rId19"/>
    <p:sldId id="341" r:id="rId20"/>
    <p:sldId id="342" r:id="rId21"/>
    <p:sldId id="329" r:id="rId22"/>
    <p:sldId id="330" r:id="rId23"/>
    <p:sldId id="331" r:id="rId24"/>
    <p:sldId id="332" r:id="rId25"/>
    <p:sldId id="333" r:id="rId26"/>
    <p:sldId id="334" r:id="rId27"/>
    <p:sldId id="335" r:id="rId28"/>
    <p:sldId id="336" r:id="rId29"/>
    <p:sldId id="337" r:id="rId30"/>
    <p:sldId id="287" r:id="rId31"/>
    <p:sldId id="288" r:id="rId32"/>
    <p:sldId id="289" r:id="rId33"/>
    <p:sldId id="290" r:id="rId34"/>
    <p:sldId id="291" r:id="rId35"/>
    <p:sldId id="292" r:id="rId36"/>
    <p:sldId id="293" r:id="rId37"/>
    <p:sldId id="294" r:id="rId38"/>
    <p:sldId id="295" r:id="rId39"/>
    <p:sldId id="296" r:id="rId40"/>
    <p:sldId id="271" r:id="rId41"/>
    <p:sldId id="272" r:id="rId42"/>
    <p:sldId id="273" r:id="rId43"/>
    <p:sldId id="343" r:id="rId44"/>
    <p:sldId id="344" r:id="rId45"/>
    <p:sldId id="345" r:id="rId46"/>
    <p:sldId id="346" r:id="rId47"/>
    <p:sldId id="347" r:id="rId48"/>
    <p:sldId id="274" r:id="rId49"/>
    <p:sldId id="275" r:id="rId50"/>
    <p:sldId id="276" r:id="rId51"/>
    <p:sldId id="277" r:id="rId52"/>
    <p:sldId id="278" r:id="rId53"/>
    <p:sldId id="279" r:id="rId54"/>
    <p:sldId id="280"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emf"/><Relationship Id="rId1" Type="http://schemas.openxmlformats.org/officeDocument/2006/relationships/image" Target="../media/image100.wmf"/><Relationship Id="rId6" Type="http://schemas.openxmlformats.org/officeDocument/2006/relationships/image" Target="../media/image105.emf"/><Relationship Id="rId5" Type="http://schemas.openxmlformats.org/officeDocument/2006/relationships/image" Target="../media/image104.wmf"/><Relationship Id="rId4" Type="http://schemas.openxmlformats.org/officeDocument/2006/relationships/image" Target="../media/image103.wmf"/><Relationship Id="rId9" Type="http://schemas.openxmlformats.org/officeDocument/2006/relationships/image" Target="../media/image10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emf"/><Relationship Id="rId5" Type="http://schemas.openxmlformats.org/officeDocument/2006/relationships/image" Target="../media/image113.emf"/><Relationship Id="rId4" Type="http://schemas.openxmlformats.org/officeDocument/2006/relationships/image" Target="../media/image1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emf"/><Relationship Id="rId6" Type="http://schemas.openxmlformats.org/officeDocument/2006/relationships/image" Target="../media/image119.emf"/><Relationship Id="rId5" Type="http://schemas.openxmlformats.org/officeDocument/2006/relationships/image" Target="../media/image118.wmf"/><Relationship Id="rId4" Type="http://schemas.openxmlformats.org/officeDocument/2006/relationships/image" Target="../media/image117.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emf"/><Relationship Id="rId6" Type="http://schemas.openxmlformats.org/officeDocument/2006/relationships/image" Target="../media/image125.wmf"/><Relationship Id="rId5" Type="http://schemas.openxmlformats.org/officeDocument/2006/relationships/image" Target="../media/image124.emf"/><Relationship Id="rId4" Type="http://schemas.openxmlformats.org/officeDocument/2006/relationships/image" Target="../media/image123.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35.emf"/><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129.wmf"/><Relationship Id="rId1" Type="http://schemas.openxmlformats.org/officeDocument/2006/relationships/image" Target="../media/image128.e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5" Type="http://schemas.openxmlformats.org/officeDocument/2006/relationships/image" Target="../media/image145.wmf"/><Relationship Id="rId10" Type="http://schemas.openxmlformats.org/officeDocument/2006/relationships/image" Target="../media/image150.wmf"/><Relationship Id="rId4" Type="http://schemas.openxmlformats.org/officeDocument/2006/relationships/image" Target="../media/image144.wmf"/><Relationship Id="rId9" Type="http://schemas.openxmlformats.org/officeDocument/2006/relationships/image" Target="../media/image14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4" Type="http://schemas.openxmlformats.org/officeDocument/2006/relationships/image" Target="../media/image15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image" Target="../media/image165.wmf"/><Relationship Id="rId7" Type="http://schemas.openxmlformats.org/officeDocument/2006/relationships/image" Target="../media/image169.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10" Type="http://schemas.openxmlformats.org/officeDocument/2006/relationships/image" Target="../media/image172.wmf"/><Relationship Id="rId4" Type="http://schemas.openxmlformats.org/officeDocument/2006/relationships/image" Target="../media/image166.wmf"/><Relationship Id="rId9" Type="http://schemas.openxmlformats.org/officeDocument/2006/relationships/image" Target="../media/image17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75.wmf"/><Relationship Id="rId1" Type="http://schemas.openxmlformats.org/officeDocument/2006/relationships/image" Target="../media/image17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7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image" Target="../media/image18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4" Type="http://schemas.openxmlformats.org/officeDocument/2006/relationships/image" Target="../media/image19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4" Type="http://schemas.openxmlformats.org/officeDocument/2006/relationships/image" Target="../media/image19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FFA28-AAAD-4279-924B-A9CD4531E30F}" type="datetimeFigureOut">
              <a:rPr lang="en-US" smtClean="0"/>
              <a:pPr/>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9F2FB-6563-4A68-9C75-5009445B5F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9F2FB-6563-4A68-9C75-5009445B5FA0}"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E20F4-A115-4F77-A311-A3E90F09F91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E20F4-A115-4F77-A311-A3E90F09F91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E20F4-A115-4F77-A311-A3E90F09F91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E20F4-A115-4F77-A311-A3E90F09F91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E20F4-A115-4F77-A311-A3E90F09F91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E20F4-A115-4F77-A311-A3E90F09F911}"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E20F4-A115-4F77-A311-A3E90F09F911}"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E20F4-A115-4F77-A311-A3E90F09F911}"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E20F4-A115-4F77-A311-A3E90F09F911}"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E20F4-A115-4F77-A311-A3E90F09F911}"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E20F4-A115-4F77-A311-A3E90F09F911}"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C10A-8C2D-441C-B66B-D50BD21013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E20F4-A115-4F77-A311-A3E90F09F911}"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DC10A-8C2D-441C-B66B-D50BD21013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4.bin"/><Relationship Id="rId3" Type="http://schemas.openxmlformats.org/officeDocument/2006/relationships/oleObject" Target="../embeddings/oleObject15.bin"/><Relationship Id="rId7" Type="http://schemas.openxmlformats.org/officeDocument/2006/relationships/oleObject" Target="../embeddings/oleObject18.bin"/><Relationship Id="rId12"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5" Type="http://schemas.openxmlformats.org/officeDocument/2006/relationships/oleObject" Target="../embeddings/oleObject26.bin"/><Relationship Id="rId10" Type="http://schemas.openxmlformats.org/officeDocument/2006/relationships/oleObject" Target="../embeddings/oleObject21.bin"/><Relationship Id="rId4" Type="http://schemas.openxmlformats.org/officeDocument/2006/relationships/image" Target="../media/image64.png"/><Relationship Id="rId9" Type="http://schemas.openxmlformats.org/officeDocument/2006/relationships/oleObject" Target="../embeddings/oleObject20.bin"/><Relationship Id="rId1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oleObject" Target="../embeddings/oleObject29.bin"/><Relationship Id="rId10" Type="http://schemas.openxmlformats.org/officeDocument/2006/relationships/oleObject" Target="../embeddings/oleObject34.bin"/><Relationship Id="rId4" Type="http://schemas.openxmlformats.org/officeDocument/2006/relationships/oleObject" Target="../embeddings/oleObject28.bin"/><Relationship Id="rId9" Type="http://schemas.openxmlformats.org/officeDocument/2006/relationships/oleObject" Target="../embeddings/oleObject3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40.bin"/><Relationship Id="rId12"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oleObject" Target="../embeddings/oleObject38.bin"/><Relationship Id="rId10" Type="http://schemas.openxmlformats.org/officeDocument/2006/relationships/oleObject" Target="../embeddings/oleObject43.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5.v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93.png"/><Relationship Id="rId7"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53.bin"/><Relationship Id="rId5" Type="http://schemas.openxmlformats.org/officeDocument/2006/relationships/oleObject" Target="../embeddings/oleObject52.bin"/><Relationship Id="rId10" Type="http://schemas.openxmlformats.org/officeDocument/2006/relationships/oleObject" Target="../embeddings/oleObject57.bin"/><Relationship Id="rId4" Type="http://schemas.openxmlformats.org/officeDocument/2006/relationships/oleObject" Target="../embeddings/oleObject51.bin"/><Relationship Id="rId9" Type="http://schemas.openxmlformats.org/officeDocument/2006/relationships/oleObject" Target="../embeddings/oleObject5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1.bin"/><Relationship Id="rId11" Type="http://schemas.openxmlformats.org/officeDocument/2006/relationships/oleObject" Target="../embeddings/oleObject66.bin"/><Relationship Id="rId5" Type="http://schemas.openxmlformats.org/officeDocument/2006/relationships/oleObject" Target="../embeddings/oleObject60.bin"/><Relationship Id="rId10" Type="http://schemas.openxmlformats.org/officeDocument/2006/relationships/oleObject" Target="../embeddings/oleObject65.bin"/><Relationship Id="rId4" Type="http://schemas.openxmlformats.org/officeDocument/2006/relationships/oleObject" Target="../embeddings/oleObject59.bin"/><Relationship Id="rId9" Type="http://schemas.openxmlformats.org/officeDocument/2006/relationships/oleObject" Target="../embeddings/oleObject6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1.xml"/><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oleObject" Target="../embeddings/oleObject80.bin"/><Relationship Id="rId10" Type="http://schemas.openxmlformats.org/officeDocument/2006/relationships/oleObject" Target="../embeddings/oleObject85.bin"/><Relationship Id="rId4" Type="http://schemas.openxmlformats.org/officeDocument/2006/relationships/oleObject" Target="../embeddings/oleObject79.bin"/><Relationship Id="rId9" Type="http://schemas.openxmlformats.org/officeDocument/2006/relationships/oleObject" Target="../embeddings/oleObject84.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91.bin"/><Relationship Id="rId12"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oleObject" Target="../embeddings/oleObject89.bin"/><Relationship Id="rId10" Type="http://schemas.openxmlformats.org/officeDocument/2006/relationships/oleObject" Target="../embeddings/oleObject94.bin"/><Relationship Id="rId4" Type="http://schemas.openxmlformats.org/officeDocument/2006/relationships/oleObject" Target="../embeddings/oleObject88.bin"/><Relationship Id="rId9" Type="http://schemas.openxmlformats.org/officeDocument/2006/relationships/oleObject" Target="../embeddings/oleObject9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6.bin"/><Relationship Id="rId12"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05.bin"/><Relationship Id="rId11" Type="http://schemas.openxmlformats.org/officeDocument/2006/relationships/oleObject" Target="../embeddings/oleObject110.bin"/><Relationship Id="rId5" Type="http://schemas.openxmlformats.org/officeDocument/2006/relationships/oleObject" Target="../embeddings/oleObject104.bin"/><Relationship Id="rId10" Type="http://schemas.openxmlformats.org/officeDocument/2006/relationships/oleObject" Target="../embeddings/oleObject109.bin"/><Relationship Id="rId4" Type="http://schemas.openxmlformats.org/officeDocument/2006/relationships/oleObject" Target="../embeddings/oleObject103.bin"/><Relationship Id="rId9" Type="http://schemas.openxmlformats.org/officeDocument/2006/relationships/oleObject" Target="../embeddings/oleObject108.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114.bin"/></Relationships>
</file>

<file path=ppt/slides/_rels/slide63.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17.bin"/><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oleObject" Target="../embeddings/oleObject121.bin"/><Relationship Id="rId4" Type="http://schemas.openxmlformats.org/officeDocument/2006/relationships/oleObject" Target="../embeddings/oleObject120.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73.png"/><Relationship Id="rId3" Type="http://schemas.openxmlformats.org/officeDocument/2006/relationships/oleObject" Target="../embeddings/oleObject122.bin"/><Relationship Id="rId7" Type="http://schemas.openxmlformats.org/officeDocument/2006/relationships/oleObject" Target="../embeddings/oleObject126.bin"/><Relationship Id="rId12" Type="http://schemas.openxmlformats.org/officeDocument/2006/relationships/oleObject" Target="../embeddings/oleObject13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25.bin"/><Relationship Id="rId11" Type="http://schemas.openxmlformats.org/officeDocument/2006/relationships/oleObject" Target="../embeddings/oleObject130.bin"/><Relationship Id="rId5" Type="http://schemas.openxmlformats.org/officeDocument/2006/relationships/oleObject" Target="../embeddings/oleObject124.bin"/><Relationship Id="rId10" Type="http://schemas.openxmlformats.org/officeDocument/2006/relationships/oleObject" Target="../embeddings/oleObject129.bin"/><Relationship Id="rId4" Type="http://schemas.openxmlformats.org/officeDocument/2006/relationships/oleObject" Target="../embeddings/oleObject123.bin"/><Relationship Id="rId9" Type="http://schemas.openxmlformats.org/officeDocument/2006/relationships/oleObject" Target="../embeddings/oleObject128.bin"/></Relationships>
</file>

<file path=ppt/slides/_rels/slide6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oleObject" Target="../embeddings/oleObject133.bin"/><Relationship Id="rId4" Type="http://schemas.openxmlformats.org/officeDocument/2006/relationships/oleObject" Target="../embeddings/oleObject132.bin"/></Relationships>
</file>

<file path=ppt/slides/_rels/slide6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135.bin"/></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140.bin"/></Relationships>
</file>

<file path=ppt/slides/_rels/slide7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oleObject" Target="../embeddings/oleObject142.bin"/><Relationship Id="rId4" Type="http://schemas.openxmlformats.org/officeDocument/2006/relationships/oleObject" Target="../embeddings/oleObject141.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8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147.bin"/><Relationship Id="rId5" Type="http://schemas.openxmlformats.org/officeDocument/2006/relationships/oleObject" Target="../embeddings/oleObject146.bin"/><Relationship Id="rId4" Type="http://schemas.openxmlformats.org/officeDocument/2006/relationships/oleObject" Target="../embeddings/oleObject145.bin"/></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oleObject" Target="../embeddings/oleObject154.bin"/><Relationship Id="rId4" Type="http://schemas.openxmlformats.org/officeDocument/2006/relationships/oleObject" Target="../embeddings/oleObject153.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7.xml"/><Relationship Id="rId1" Type="http://schemas.openxmlformats.org/officeDocument/2006/relationships/vmlDrawing" Target="../drawings/vmlDrawing40.vml"/></Relationships>
</file>

<file path=ppt/slides/_rels/slide83.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41.vml"/></Relationships>
</file>

<file path=ppt/slides/_rels/slide85.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rmAutofit/>
          </a:bodyPr>
          <a:lstStyle/>
          <a:p>
            <a:r>
              <a:rPr lang="el-GR" sz="2400" b="1" dirty="0" smtClean="0">
                <a:solidFill>
                  <a:schemeClr val="accent2"/>
                </a:solidFill>
                <a:latin typeface="Comic Sans MS" pitchFamily="66" charset="0"/>
              </a:rPr>
              <a:t>ΜΗΧΑΝΕΣ ΣΥΝΕΧΟΥΣ ΡΕΥΜΑΤΟΣ</a:t>
            </a:r>
            <a:endParaRPr lang="en-US" sz="2400" dirty="0"/>
          </a:p>
        </p:txBody>
      </p:sp>
      <p:sp>
        <p:nvSpPr>
          <p:cNvPr id="3" name="Subtitle 2"/>
          <p:cNvSpPr>
            <a:spLocks noGrp="1"/>
          </p:cNvSpPr>
          <p:nvPr>
            <p:ph type="subTitle" idx="1"/>
          </p:nvPr>
        </p:nvSpPr>
        <p:spPr>
          <a:xfrm>
            <a:off x="685800" y="1371600"/>
            <a:ext cx="8229600" cy="4800600"/>
          </a:xfrm>
        </p:spPr>
        <p:txBody>
          <a:bodyPr/>
          <a:lstStyle/>
          <a:p>
            <a:r>
              <a:rPr lang="el-GR" b="1" u="sng" dirty="0" smtClean="0">
                <a:solidFill>
                  <a:schemeClr val="accent2"/>
                </a:solidFill>
                <a:latin typeface="Comic Sans MS" pitchFamily="66" charset="0"/>
              </a:rPr>
              <a:t>Κατασκευαστικά μέρη ηλεκτρικής μηχανής Σ.Ρ.</a:t>
            </a:r>
            <a:r>
              <a:rPr lang="en-US" b="1" u="sng" dirty="0" smtClean="0">
                <a:solidFill>
                  <a:schemeClr val="accent2"/>
                </a:solidFill>
                <a:latin typeface="Comic Sans MS" pitchFamily="66" charset="0"/>
              </a:rPr>
              <a:t> </a:t>
            </a:r>
          </a:p>
          <a:p>
            <a:endParaRPr lang="en-US" b="1" u="sng" dirty="0">
              <a:solidFill>
                <a:schemeClr val="accent2"/>
              </a:solidFill>
              <a:latin typeface="Comic Sans MS" pitchFamily="66" charset="0"/>
            </a:endParaRPr>
          </a:p>
          <a:p>
            <a:endParaRPr lang="en-US" dirty="0"/>
          </a:p>
        </p:txBody>
      </p:sp>
      <p:sp>
        <p:nvSpPr>
          <p:cNvPr id="5" name="Rectangle 5"/>
          <p:cNvSpPr>
            <a:spLocks noChangeArrowheads="1"/>
          </p:cNvSpPr>
          <p:nvPr/>
        </p:nvSpPr>
        <p:spPr bwMode="auto">
          <a:xfrm>
            <a:off x="685800" y="2895600"/>
            <a:ext cx="2517775" cy="504825"/>
          </a:xfrm>
          <a:prstGeom prst="rect">
            <a:avLst/>
          </a:prstGeom>
          <a:noFill/>
          <a:ln w="9525">
            <a:noFill/>
            <a:miter lim="800000"/>
            <a:headEnd/>
            <a:tailEnd/>
          </a:ln>
        </p:spPr>
        <p:txBody>
          <a:bodyPr anchor="ctr"/>
          <a:lstStyle/>
          <a:p>
            <a:pPr algn="ctr"/>
            <a:r>
              <a:rPr lang="el-GR" sz="2000" b="1" u="sng" dirty="0">
                <a:solidFill>
                  <a:schemeClr val="accent2"/>
                </a:solidFill>
              </a:rPr>
              <a:t>ΣΤΑΤΗΣ</a:t>
            </a:r>
          </a:p>
        </p:txBody>
      </p:sp>
      <p:pic>
        <p:nvPicPr>
          <p:cNvPr id="6" name="Picture 7"/>
          <p:cNvPicPr>
            <a:picLocks noChangeAspect="1" noChangeArrowheads="1"/>
          </p:cNvPicPr>
          <p:nvPr/>
        </p:nvPicPr>
        <p:blipFill>
          <a:blip r:embed="rId2" cstate="print"/>
          <a:srcRect/>
          <a:stretch>
            <a:fillRect/>
          </a:stretch>
        </p:blipFill>
        <p:spPr bwMode="auto">
          <a:xfrm>
            <a:off x="762000" y="3581401"/>
            <a:ext cx="2286000" cy="1219200"/>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bwMode="auto">
          <a:xfrm>
            <a:off x="457201" y="4953000"/>
            <a:ext cx="2209800" cy="1295400"/>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3733800" y="2590800"/>
            <a:ext cx="5029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3" y="228600"/>
            <a:ext cx="4824412"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u="sng" noProof="0" dirty="0" smtClean="0">
                <a:solidFill>
                  <a:schemeClr val="accent2"/>
                </a:solidFill>
                <a:latin typeface="Comic Sans MS" pitchFamily="66" charset="0"/>
                <a:ea typeface="+mj-ea"/>
                <a:cs typeface="+mj-cs"/>
              </a:rPr>
              <a:t>Τύλιγμα επαγωγικού τυμπάνου </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9218" name="Picture 2"/>
          <p:cNvPicPr>
            <a:picLocks noChangeAspect="1" noChangeArrowheads="1"/>
          </p:cNvPicPr>
          <p:nvPr/>
        </p:nvPicPr>
        <p:blipFill>
          <a:blip r:embed="rId2" cstate="print"/>
          <a:srcRect/>
          <a:stretch>
            <a:fillRect/>
          </a:stretch>
        </p:blipFill>
        <p:spPr bwMode="auto">
          <a:xfrm>
            <a:off x="1295400" y="1143000"/>
            <a:ext cx="7177359"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2" y="228600"/>
            <a:ext cx="5259387"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u="sng" noProof="0" dirty="0" smtClean="0">
                <a:solidFill>
                  <a:schemeClr val="accent2"/>
                </a:solidFill>
                <a:latin typeface="Comic Sans MS" pitchFamily="66" charset="0"/>
                <a:ea typeface="+mj-ea"/>
                <a:cs typeface="+mj-cs"/>
              </a:rPr>
              <a:t>Τύλιγμα επαγωγικού τυμπάνου </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10242" name="Picture 2"/>
          <p:cNvPicPr>
            <a:picLocks noChangeAspect="1" noChangeArrowheads="1"/>
          </p:cNvPicPr>
          <p:nvPr/>
        </p:nvPicPr>
        <p:blipFill>
          <a:blip r:embed="rId2" cstate="print"/>
          <a:srcRect/>
          <a:stretch>
            <a:fillRect/>
          </a:stretch>
        </p:blipFill>
        <p:spPr bwMode="auto">
          <a:xfrm>
            <a:off x="1447800" y="1219200"/>
            <a:ext cx="7696200" cy="18732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295400" y="3124200"/>
            <a:ext cx="6858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2" y="228600"/>
            <a:ext cx="5259387"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u="sng" noProof="0" dirty="0" smtClean="0">
                <a:solidFill>
                  <a:schemeClr val="accent2"/>
                </a:solidFill>
                <a:latin typeface="Comic Sans MS" pitchFamily="66" charset="0"/>
                <a:ea typeface="+mj-ea"/>
                <a:cs typeface="+mj-cs"/>
              </a:rPr>
              <a:t>Τύλιγμα επαγωγικού τυμπάνου </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11266" name="Picture 2"/>
          <p:cNvPicPr>
            <a:picLocks noChangeAspect="1" noChangeArrowheads="1"/>
          </p:cNvPicPr>
          <p:nvPr/>
        </p:nvPicPr>
        <p:blipFill>
          <a:blip r:embed="rId2" cstate="print"/>
          <a:srcRect/>
          <a:stretch>
            <a:fillRect/>
          </a:stretch>
        </p:blipFill>
        <p:spPr bwMode="auto">
          <a:xfrm>
            <a:off x="1752600" y="1219200"/>
            <a:ext cx="7086600" cy="45085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762000" y="5943600"/>
            <a:ext cx="7696200" cy="5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2" y="228600"/>
            <a:ext cx="5259387"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u="sng" noProof="0" dirty="0" smtClean="0">
                <a:solidFill>
                  <a:schemeClr val="accent2"/>
                </a:solidFill>
                <a:latin typeface="Comic Sans MS" pitchFamily="66" charset="0"/>
                <a:ea typeface="+mj-ea"/>
                <a:cs typeface="+mj-cs"/>
              </a:rPr>
              <a:t>Τύλιγμα επαγωγικού τυμπάνου </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12290" name="Picture 2"/>
          <p:cNvPicPr>
            <a:picLocks noChangeAspect="1" noChangeArrowheads="1"/>
          </p:cNvPicPr>
          <p:nvPr/>
        </p:nvPicPr>
        <p:blipFill>
          <a:blip r:embed="rId2" cstate="print"/>
          <a:srcRect/>
          <a:stretch>
            <a:fillRect/>
          </a:stretch>
        </p:blipFill>
        <p:spPr bwMode="auto">
          <a:xfrm>
            <a:off x="1371600" y="1066800"/>
            <a:ext cx="7162800" cy="41148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1828800" y="5181600"/>
            <a:ext cx="609600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2" y="228600"/>
            <a:ext cx="5259387"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u="sng" noProof="0" dirty="0" smtClean="0">
                <a:solidFill>
                  <a:schemeClr val="accent2"/>
                </a:solidFill>
                <a:latin typeface="Comic Sans MS" pitchFamily="66" charset="0"/>
                <a:ea typeface="+mj-ea"/>
                <a:cs typeface="+mj-cs"/>
              </a:rPr>
              <a:t>Τύλιγμα Διέγερσης  </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13314" name="Picture 2"/>
          <p:cNvPicPr>
            <a:picLocks noChangeAspect="1" noChangeArrowheads="1"/>
          </p:cNvPicPr>
          <p:nvPr/>
        </p:nvPicPr>
        <p:blipFill>
          <a:blip r:embed="rId2" cstate="print"/>
          <a:srcRect/>
          <a:stretch>
            <a:fillRect/>
          </a:stretch>
        </p:blipFill>
        <p:spPr bwMode="auto">
          <a:xfrm>
            <a:off x="1371600" y="1828800"/>
            <a:ext cx="7391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2" y="228600"/>
            <a:ext cx="5259387"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u="sng" noProof="0" dirty="0" smtClean="0">
                <a:solidFill>
                  <a:schemeClr val="accent2"/>
                </a:solidFill>
                <a:latin typeface="Comic Sans MS" pitchFamily="66" charset="0"/>
                <a:ea typeface="+mj-ea"/>
                <a:cs typeface="+mj-cs"/>
              </a:rPr>
              <a:t>Τύλιγμα Διέγερσης  </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14338" name="Picture 2"/>
          <p:cNvPicPr>
            <a:picLocks noChangeAspect="1" noChangeArrowheads="1"/>
          </p:cNvPicPr>
          <p:nvPr/>
        </p:nvPicPr>
        <p:blipFill>
          <a:blip r:embed="rId3" cstate="print"/>
          <a:srcRect/>
          <a:stretch>
            <a:fillRect/>
          </a:stretch>
        </p:blipFill>
        <p:spPr bwMode="auto">
          <a:xfrm>
            <a:off x="1447800" y="1219200"/>
            <a:ext cx="6705600" cy="593966"/>
          </a:xfrm>
          <a:prstGeom prst="rect">
            <a:avLst/>
          </a:prstGeom>
          <a:noFill/>
          <a:ln w="9525">
            <a:noFill/>
            <a:miter lim="800000"/>
            <a:headEnd/>
            <a:tailEnd/>
          </a:ln>
        </p:spPr>
      </p:pic>
      <p:sp>
        <p:nvSpPr>
          <p:cNvPr id="5" name="Rectangle 5"/>
          <p:cNvSpPr txBox="1">
            <a:spLocks noChangeArrowheads="1"/>
          </p:cNvSpPr>
          <p:nvPr/>
        </p:nvSpPr>
        <p:spPr>
          <a:xfrm>
            <a:off x="1295400" y="762000"/>
            <a:ext cx="6337300" cy="29845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smtClean="0">
                <a:ln>
                  <a:noFill/>
                </a:ln>
                <a:solidFill>
                  <a:schemeClr val="accent2"/>
                </a:solidFill>
                <a:effectLst/>
                <a:uLnTx/>
                <a:uFillTx/>
                <a:latin typeface="Comic Sans MS" pitchFamily="66" charset="0"/>
                <a:ea typeface="+mj-ea"/>
                <a:cs typeface="+mj-cs"/>
              </a:rPr>
              <a:t>Μέθοδοι διέγερσης και είδη μηχανών Σ.Ρ.</a:t>
            </a:r>
            <a:endPar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endParaRPr>
          </a:p>
        </p:txBody>
      </p:sp>
      <p:graphicFrame>
        <p:nvGraphicFramePr>
          <p:cNvPr id="14340" name="Object 19"/>
          <p:cNvGraphicFramePr>
            <a:graphicFrameLocks noChangeAspect="1"/>
          </p:cNvGraphicFramePr>
          <p:nvPr/>
        </p:nvGraphicFramePr>
        <p:xfrm>
          <a:off x="762000" y="2438400"/>
          <a:ext cx="6319837" cy="3643312"/>
        </p:xfrm>
        <a:graphic>
          <a:graphicData uri="http://schemas.openxmlformats.org/presentationml/2006/ole">
            <p:oleObj spid="_x0000_s14340" name="Visio" r:id="rId4" imgW="6338222" imgH="2916136" progId="Visio.Drawing.11">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1999"/>
          </a:xfrm>
        </p:spPr>
        <p:txBody>
          <a:bodyPr>
            <a:normAutofit/>
          </a:bodyPr>
          <a:lstStyle/>
          <a:p>
            <a:r>
              <a:rPr lang="el-GR" sz="2400" b="1" dirty="0" smtClean="0"/>
              <a:t>Τυλίγματα ηλεκτρικών μηχανών</a:t>
            </a:r>
            <a:endParaRPr lang="en-US" sz="2400" dirty="0"/>
          </a:p>
        </p:txBody>
      </p:sp>
      <p:sp>
        <p:nvSpPr>
          <p:cNvPr id="3" name="Subtitle 2"/>
          <p:cNvSpPr>
            <a:spLocks noGrp="1"/>
          </p:cNvSpPr>
          <p:nvPr>
            <p:ph type="subTitle" idx="1"/>
          </p:nvPr>
        </p:nvSpPr>
        <p:spPr>
          <a:xfrm>
            <a:off x="533400" y="1295400"/>
            <a:ext cx="8229600" cy="4343400"/>
          </a:xfrm>
        </p:spPr>
        <p:txBody>
          <a:bodyPr/>
          <a:lstStyle/>
          <a:p>
            <a:r>
              <a:rPr lang="el-GR" sz="1800" b="1" dirty="0" smtClean="0">
                <a:solidFill>
                  <a:schemeClr val="tx1"/>
                </a:solidFill>
              </a:rPr>
              <a:t>Ανάλογα με το είδος της ηλεκτρικής μηχανής, τα χρησιμοποιούμενα τυλίγματα διακρίνονται σε συγκεντρωμένα (</a:t>
            </a:r>
            <a:r>
              <a:rPr lang="en-US" sz="1800" b="1" dirty="0" smtClean="0">
                <a:solidFill>
                  <a:schemeClr val="tx1"/>
                </a:solidFill>
              </a:rPr>
              <a:t>concentrated windings</a:t>
            </a:r>
            <a:r>
              <a:rPr lang="el-GR" sz="1800" b="1" dirty="0" smtClean="0">
                <a:solidFill>
                  <a:schemeClr val="tx1"/>
                </a:solidFill>
              </a:rPr>
              <a:t>) και σε διανεμημένα τυλίγματα (</a:t>
            </a:r>
            <a:r>
              <a:rPr lang="en-US" sz="1800" b="1" dirty="0" smtClean="0">
                <a:solidFill>
                  <a:schemeClr val="tx1"/>
                </a:solidFill>
              </a:rPr>
              <a:t>distributed windings</a:t>
            </a:r>
            <a:r>
              <a:rPr lang="el-GR" sz="1800" b="1" dirty="0" smtClean="0">
                <a:solidFill>
                  <a:schemeClr val="tx1"/>
                </a:solidFill>
              </a:rPr>
              <a:t>), σχ.4-2.</a:t>
            </a:r>
            <a:endParaRPr lang="en-US" sz="1800" b="1" dirty="0" smtClean="0">
              <a:solidFill>
                <a:schemeClr val="tx1"/>
              </a:solidFill>
            </a:endParaRPr>
          </a:p>
          <a:p>
            <a:endParaRPr lang="en-US" dirty="0"/>
          </a:p>
        </p:txBody>
      </p:sp>
      <p:pic>
        <p:nvPicPr>
          <p:cNvPr id="119811" name="Picture 3"/>
          <p:cNvPicPr>
            <a:picLocks noChangeAspect="1" noChangeArrowheads="1"/>
          </p:cNvPicPr>
          <p:nvPr/>
        </p:nvPicPr>
        <p:blipFill>
          <a:blip r:embed="rId2" cstate="print"/>
          <a:srcRect/>
          <a:stretch>
            <a:fillRect/>
          </a:stretch>
        </p:blipFill>
        <p:spPr bwMode="auto">
          <a:xfrm>
            <a:off x="762000" y="2514600"/>
            <a:ext cx="2828925" cy="2028825"/>
          </a:xfrm>
          <a:prstGeom prst="rect">
            <a:avLst/>
          </a:prstGeom>
          <a:noFill/>
          <a:ln w="9525">
            <a:noFill/>
            <a:miter lim="800000"/>
            <a:headEnd/>
            <a:tailEnd/>
          </a:ln>
        </p:spPr>
      </p:pic>
      <p:sp>
        <p:nvSpPr>
          <p:cNvPr id="119812" name="Rectangle 4"/>
          <p:cNvSpPr>
            <a:spLocks noChangeArrowheads="1"/>
          </p:cNvSpPr>
          <p:nvPr/>
        </p:nvSpPr>
        <p:spPr bwMode="auto">
          <a:xfrm>
            <a:off x="457200" y="4588876"/>
            <a:ext cx="5029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4-2 :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Συγκεντρωμένα και διανεμημένα τυλίγματα.</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  Συγκεντρωμένα   (β) Διανεμημένα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572000" y="2362200"/>
            <a:ext cx="4191000" cy="2862322"/>
          </a:xfrm>
          <a:prstGeom prst="rect">
            <a:avLst/>
          </a:prstGeom>
        </p:spPr>
        <p:txBody>
          <a:bodyPr wrap="square">
            <a:spAutoFit/>
          </a:bodyPr>
          <a:lstStyle/>
          <a:p>
            <a:pPr algn="just"/>
            <a:r>
              <a:rPr lang="el-GR" b="1" dirty="0" smtClean="0"/>
              <a:t>Ανάλογα με το είδος της ηλεκτρικής μηχανής, τα τυλίγματα τροφοδοτούνται με συνεχές ή με εναλλασσόμενο ρεύμα. Σκοπός των τυλιγμάτων είναι η δημιουργία και η κατάλληλη διαμόρφωση (μορφή και μέγεθος) των μαγνητικών πεδίων, μιας και αποτελούν το μέσον για τη σύζευξη μεταξύ του ηλεκτρικού και του μηχανικού συστήματος. </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l-GR" sz="2400" b="1" dirty="0" smtClean="0"/>
              <a:t>Τυλίγματα ηλεκτρικών μηχανών</a:t>
            </a:r>
            <a:endParaRPr lang="en-US" sz="2400" dirty="0"/>
          </a:p>
        </p:txBody>
      </p:sp>
      <p:sp>
        <p:nvSpPr>
          <p:cNvPr id="3" name="Subtitle 2"/>
          <p:cNvSpPr>
            <a:spLocks noGrp="1"/>
          </p:cNvSpPr>
          <p:nvPr>
            <p:ph type="subTitle" idx="1"/>
          </p:nvPr>
        </p:nvSpPr>
        <p:spPr>
          <a:xfrm>
            <a:off x="609600" y="1143000"/>
            <a:ext cx="8153400" cy="4495800"/>
          </a:xfrm>
        </p:spPr>
        <p:txBody>
          <a:bodyPr>
            <a:normAutofit/>
          </a:bodyPr>
          <a:lstStyle/>
          <a:p>
            <a:pPr algn="just"/>
            <a:endParaRPr lang="el-GR" sz="2400" dirty="0" smtClean="0">
              <a:solidFill>
                <a:schemeClr val="tx1"/>
              </a:solidFill>
            </a:endParaRPr>
          </a:p>
          <a:p>
            <a:pPr algn="just"/>
            <a:r>
              <a:rPr lang="el-GR" sz="2400" b="1" dirty="0" smtClean="0">
                <a:solidFill>
                  <a:schemeClr val="tx1"/>
                </a:solidFill>
              </a:rPr>
              <a:t>Οι πόλοι σε κάθε τύλιγμα, απέχουν μεταξύ τους ίσες αποστάσεις περί την περιφέρεια του διακένου. Η απόσταση μεταξύ δύο διαδοχικών πόλων σε ένα τύλιγμα είναι γνωστή ως πολικό βήμα (</a:t>
            </a:r>
            <a:r>
              <a:rPr lang="en-US" sz="2400" b="1" dirty="0" smtClean="0">
                <a:solidFill>
                  <a:schemeClr val="tx1"/>
                </a:solidFill>
              </a:rPr>
              <a:t>pole</a:t>
            </a:r>
            <a:r>
              <a:rPr lang="el-GR" sz="2400" b="1" dirty="0" smtClean="0">
                <a:solidFill>
                  <a:schemeClr val="tx1"/>
                </a:solidFill>
              </a:rPr>
              <a:t>-</a:t>
            </a:r>
            <a:r>
              <a:rPr lang="en-US" sz="2400" b="1" dirty="0" smtClean="0">
                <a:solidFill>
                  <a:schemeClr val="tx1"/>
                </a:solidFill>
              </a:rPr>
              <a:t>pitch</a:t>
            </a:r>
            <a:r>
              <a:rPr lang="el-GR" sz="2400" b="1" dirty="0" smtClean="0">
                <a:solidFill>
                  <a:schemeClr val="tx1"/>
                </a:solidFill>
              </a:rPr>
              <a:t>) και μετριέται είτε σε μηχανικές μοίρες είτε σε αριθμό οδοντώσεων (αύλακες) κυρίως στην περίπτωση διανεμημένων τυλιγμάτων. Ένα ζεύγος πόλων σε μια </a:t>
            </a:r>
            <a:r>
              <a:rPr lang="en-US" sz="2400" b="1" dirty="0" smtClean="0">
                <a:solidFill>
                  <a:schemeClr val="tx1"/>
                </a:solidFill>
              </a:rPr>
              <a:t>P</a:t>
            </a:r>
            <a:r>
              <a:rPr lang="el-GR" sz="2400" b="1" dirty="0" smtClean="0">
                <a:solidFill>
                  <a:schemeClr val="tx1"/>
                </a:solidFill>
              </a:rPr>
              <a:t>-πολική μηχανή, καλύπτει ένα κύκλο διανομής της πυκνότητας μαγνητικής ροής γύρω από την περιφέρεια του διακένου και ισοδυναμεί με ηλεκτρικές μοίρες.</a:t>
            </a:r>
            <a:endParaRPr lang="en-US" sz="24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l-GR" sz="2400" b="1" dirty="0" smtClean="0"/>
              <a:t>Τυλίγματα ηλεκτρικών μηχανών</a:t>
            </a:r>
            <a:endParaRPr lang="en-US" sz="2400" dirty="0"/>
          </a:p>
        </p:txBody>
      </p:sp>
      <p:sp>
        <p:nvSpPr>
          <p:cNvPr id="3" name="Subtitle 2"/>
          <p:cNvSpPr>
            <a:spLocks noGrp="1"/>
          </p:cNvSpPr>
          <p:nvPr>
            <p:ph type="subTitle" idx="1"/>
          </p:nvPr>
        </p:nvSpPr>
        <p:spPr>
          <a:xfrm>
            <a:off x="609600" y="990600"/>
            <a:ext cx="7848600" cy="4800600"/>
          </a:xfrm>
        </p:spPr>
        <p:txBody>
          <a:bodyPr>
            <a:normAutofit/>
          </a:bodyPr>
          <a:lstStyle/>
          <a:p>
            <a:pPr algn="just"/>
            <a:endParaRPr lang="el-GR" sz="2400" b="1" dirty="0" smtClean="0">
              <a:solidFill>
                <a:schemeClr val="tx1"/>
              </a:solidFill>
            </a:endParaRPr>
          </a:p>
          <a:p>
            <a:pPr algn="just"/>
            <a:r>
              <a:rPr lang="el-GR" sz="2400" b="1" dirty="0" smtClean="0">
                <a:solidFill>
                  <a:schemeClr val="tx1"/>
                </a:solidFill>
              </a:rPr>
              <a:t>Στα τυλίγματα που εδράζονται στο δρομέα, δηλαδή στο στρεφόμενο μέρος της μηχανής, οι ηλεκτρικές συνδέσεις πραγματοποιούνται με σταθερές ψήκτρες. Οι ψήκτρες αυτές έρχονται σε επαφή με δακτυλίους ολίσθησης, προκειμένου για μηχανές εναλλασσομένου ρεύματος (Ε.Ρ.)  ή με τομείς συλλέκτη προκειμένου για μηχανές συνεχούς ρεύματος (Σ.Ρ.). </a:t>
            </a:r>
            <a:endParaRPr lang="en-US" sz="24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600"/>
          </a:xfrm>
        </p:spPr>
        <p:txBody>
          <a:bodyPr>
            <a:normAutofit/>
          </a:bodyPr>
          <a:lstStyle/>
          <a:p>
            <a:r>
              <a:rPr lang="el-GR" sz="2800" b="1" dirty="0" smtClean="0"/>
              <a:t>Τυλίγματα ηλεκτρικών μηχανών</a:t>
            </a:r>
            <a:endParaRPr lang="en-US" sz="2800" dirty="0"/>
          </a:p>
        </p:txBody>
      </p:sp>
      <p:sp>
        <p:nvSpPr>
          <p:cNvPr id="3" name="Subtitle 2"/>
          <p:cNvSpPr>
            <a:spLocks noGrp="1"/>
          </p:cNvSpPr>
          <p:nvPr>
            <p:ph type="subTitle" idx="1"/>
          </p:nvPr>
        </p:nvSpPr>
        <p:spPr>
          <a:xfrm>
            <a:off x="609600" y="990600"/>
            <a:ext cx="7924800" cy="4800600"/>
          </a:xfrm>
        </p:spPr>
        <p:txBody>
          <a:bodyPr/>
          <a:lstStyle/>
          <a:p>
            <a:r>
              <a:rPr lang="el-GR" sz="2000" b="1" dirty="0" smtClean="0">
                <a:solidFill>
                  <a:schemeClr val="tx1"/>
                </a:solidFill>
              </a:rPr>
              <a:t>Η συστατική μονάδα ενός τυλίγματος είναι το πηνίο (σχ.4-3), το οποίο αποτελείται από Ν ελίγματα συνδεδεμένα σε σειρά</a:t>
            </a:r>
            <a:r>
              <a:rPr lang="el-GR" sz="2000" dirty="0" smtClean="0"/>
              <a:t>.</a:t>
            </a:r>
            <a:endParaRPr lang="en-US" sz="2000" dirty="0" smtClean="0"/>
          </a:p>
          <a:p>
            <a:endParaRPr lang="en-US" dirty="0"/>
          </a:p>
        </p:txBody>
      </p:sp>
      <p:pic>
        <p:nvPicPr>
          <p:cNvPr id="120834" name="Picture 2"/>
          <p:cNvPicPr>
            <a:picLocks noChangeAspect="1" noChangeArrowheads="1"/>
          </p:cNvPicPr>
          <p:nvPr/>
        </p:nvPicPr>
        <p:blipFill>
          <a:blip r:embed="rId2" cstate="print"/>
          <a:srcRect/>
          <a:stretch>
            <a:fillRect/>
          </a:stretch>
        </p:blipFill>
        <p:spPr bwMode="auto">
          <a:xfrm>
            <a:off x="1143000" y="1905000"/>
            <a:ext cx="4276725" cy="2428875"/>
          </a:xfrm>
          <a:prstGeom prst="rect">
            <a:avLst/>
          </a:prstGeom>
          <a:noFill/>
          <a:ln w="9525">
            <a:noFill/>
            <a:miter lim="800000"/>
            <a:headEnd/>
            <a:tailEnd/>
          </a:ln>
        </p:spPr>
      </p:pic>
      <p:sp>
        <p:nvSpPr>
          <p:cNvPr id="120835" name="Rectangle 3"/>
          <p:cNvSpPr>
            <a:spLocks noChangeArrowheads="1"/>
          </p:cNvSpPr>
          <p:nvPr/>
        </p:nvSpPr>
        <p:spPr bwMode="auto">
          <a:xfrm>
            <a:off x="609600" y="4724400"/>
            <a:ext cx="4114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4-3 :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Πηνίο τυλίγματος στρεφόμενης ηλεκτρικής μηχανής.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791200" y="2438400"/>
            <a:ext cx="3200400" cy="4154984"/>
          </a:xfrm>
          <a:prstGeom prst="rect">
            <a:avLst/>
          </a:prstGeom>
        </p:spPr>
        <p:txBody>
          <a:bodyPr wrap="square">
            <a:spAutoFit/>
          </a:bodyPr>
          <a:lstStyle/>
          <a:p>
            <a:pPr algn="just"/>
            <a:r>
              <a:rPr lang="el-GR" sz="1200" b="1" dirty="0" smtClean="0"/>
              <a:t>Ο αριθμός των πηνίων που απαρτίζουν το τύλιγμα καθώς και ο τρόπος με τον οποίο αυτά είναι διασυνδεδεμένα μεταξύ τους, έχει άμεση σχέση με τη συνολική τάση και ρεύμα για τα οποία είναι σχεδιασμένο να φέρει το τύλιγμα και γενικότερα η ηλεκτρική μηχανή. Το ενεργό μήκος του πηνίου, αντιστοιχεί στα μήκη των αγωγών των κλάδων που βρίσκονται υπό την επενέργεια του συνιστάμενου μαγνητικού πεδίου (και ως εκ τούτου επάγονται τάσεις,  ρεύματα, δυνάμεις και ροπές). Η απόσταση μεταξύ των δύο πλευρών του πηνίου (</a:t>
            </a:r>
            <a:r>
              <a:rPr lang="en-US" sz="1200" b="1" dirty="0" smtClean="0"/>
              <a:t>coil</a:t>
            </a:r>
            <a:r>
              <a:rPr lang="el-GR" sz="1200" b="1" dirty="0" smtClean="0"/>
              <a:t>- </a:t>
            </a:r>
            <a:r>
              <a:rPr lang="en-US" sz="1200" b="1" dirty="0" smtClean="0"/>
              <a:t>pitch</a:t>
            </a:r>
            <a:r>
              <a:rPr lang="el-GR" sz="1200" b="1" dirty="0" smtClean="0"/>
              <a:t>) είναι ένα πολικό βήμα ή 180 ηλεκτρικές μοίρες, με αποτέλεσμα οι επαγόμενες τάσεις  και ροπές στους δύο κλάδους του τυλίγματος να είναι ίσες σε μέγεθος και να </a:t>
            </a:r>
            <a:r>
              <a:rPr lang="el-GR" sz="1200" b="1" dirty="0" err="1" smtClean="0"/>
              <a:t>δρούν</a:t>
            </a:r>
            <a:r>
              <a:rPr lang="el-GR" sz="1200" b="1" dirty="0" smtClean="0"/>
              <a:t> αθροιστικά. Τα διανεμημένα τυλίγματα των ηλεκτρικών μηχανών διακρίνονται σε δύο κατηγορίες, τα </a:t>
            </a:r>
            <a:r>
              <a:rPr lang="el-GR" sz="1200" b="1" dirty="0" err="1" smtClean="0">
                <a:solidFill>
                  <a:srgbClr val="FF0000"/>
                </a:solidFill>
              </a:rPr>
              <a:t>βροχοειδή</a:t>
            </a:r>
            <a:r>
              <a:rPr lang="el-GR" sz="1200" b="1" dirty="0" smtClean="0"/>
              <a:t> και τα </a:t>
            </a:r>
            <a:r>
              <a:rPr lang="el-GR" sz="1200" b="1" dirty="0" smtClean="0">
                <a:solidFill>
                  <a:srgbClr val="FF0000"/>
                </a:solidFill>
              </a:rPr>
              <a:t>κυματοειδή</a:t>
            </a:r>
            <a:r>
              <a:rPr lang="el-GR" sz="1200" b="1" dirty="0" smtClean="0"/>
              <a:t> και τα οποία συνήθως είναι απλής ή διπλής στρώσης, σχ.4-4.</a:t>
            </a:r>
            <a:endParaRPr lang="en-US" sz="1200" b="1" dirty="0" smtClean="0"/>
          </a:p>
          <a:p>
            <a:pPr algn="just"/>
            <a:endParaRPr lang="en-US" sz="12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81000"/>
            <a:ext cx="4203395" cy="369332"/>
          </a:xfrm>
          <a:prstGeom prst="rect">
            <a:avLst/>
          </a:prstGeom>
        </p:spPr>
        <p:txBody>
          <a:bodyPr wrap="none">
            <a:spAutoFit/>
          </a:bodyPr>
          <a:lstStyle/>
          <a:p>
            <a:r>
              <a:rPr lang="el-GR" b="1" dirty="0" smtClean="0">
                <a:solidFill>
                  <a:schemeClr val="accent2"/>
                </a:solidFill>
                <a:latin typeface="Comic Sans MS" pitchFamily="66" charset="0"/>
              </a:rPr>
              <a:t>ΜΗΧΑΝΕΣ ΣΥΝΕΧΟΥΣ ΡΕΥΜΑΤΟΣ</a:t>
            </a:r>
            <a:endParaRPr lang="en-US" dirty="0"/>
          </a:p>
        </p:txBody>
      </p:sp>
      <p:sp>
        <p:nvSpPr>
          <p:cNvPr id="3" name="Rectangle 4"/>
          <p:cNvSpPr>
            <a:spLocks noChangeArrowheads="1"/>
          </p:cNvSpPr>
          <p:nvPr/>
        </p:nvSpPr>
        <p:spPr bwMode="auto">
          <a:xfrm>
            <a:off x="457200" y="1066800"/>
            <a:ext cx="2517775" cy="504825"/>
          </a:xfrm>
          <a:prstGeom prst="rect">
            <a:avLst/>
          </a:prstGeom>
          <a:noFill/>
          <a:ln w="9525">
            <a:noFill/>
            <a:miter lim="800000"/>
            <a:headEnd/>
            <a:tailEnd/>
          </a:ln>
        </p:spPr>
        <p:txBody>
          <a:bodyPr anchor="ctr"/>
          <a:lstStyle/>
          <a:p>
            <a:pPr algn="ctr"/>
            <a:r>
              <a:rPr lang="el-GR" sz="2000" b="1" u="sng" dirty="0">
                <a:solidFill>
                  <a:schemeClr val="accent2"/>
                </a:solidFill>
              </a:rPr>
              <a:t>ΔΡΟΜΕΑΣ</a:t>
            </a:r>
          </a:p>
        </p:txBody>
      </p:sp>
      <p:pic>
        <p:nvPicPr>
          <p:cNvPr id="4" name="Picture 8"/>
          <p:cNvPicPr>
            <a:picLocks noChangeAspect="1" noChangeArrowheads="1"/>
          </p:cNvPicPr>
          <p:nvPr/>
        </p:nvPicPr>
        <p:blipFill>
          <a:blip r:embed="rId2" cstate="print"/>
          <a:srcRect/>
          <a:stretch>
            <a:fillRect/>
          </a:stretch>
        </p:blipFill>
        <p:spPr bwMode="auto">
          <a:xfrm>
            <a:off x="152400" y="1752600"/>
            <a:ext cx="3051175" cy="2052637"/>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3962400" y="1600200"/>
            <a:ext cx="4868862" cy="3205163"/>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539751" y="3962400"/>
            <a:ext cx="35750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533399"/>
          </a:xfrm>
        </p:spPr>
        <p:txBody>
          <a:bodyPr>
            <a:normAutofit/>
          </a:bodyPr>
          <a:lstStyle/>
          <a:p>
            <a:r>
              <a:rPr lang="el-GR" sz="2400" b="1" dirty="0" smtClean="0"/>
              <a:t>Τυλίγματα ηλεκτρικών μηχανών</a:t>
            </a:r>
            <a:endParaRPr lang="en-US" sz="2400" dirty="0"/>
          </a:p>
        </p:txBody>
      </p:sp>
      <p:sp>
        <p:nvSpPr>
          <p:cNvPr id="3" name="Subtitle 2"/>
          <p:cNvSpPr>
            <a:spLocks noGrp="1"/>
          </p:cNvSpPr>
          <p:nvPr>
            <p:ph type="subTitle" idx="1"/>
          </p:nvPr>
        </p:nvSpPr>
        <p:spPr>
          <a:xfrm>
            <a:off x="457200" y="1219200"/>
            <a:ext cx="8229600" cy="5029200"/>
          </a:xfrm>
        </p:spPr>
        <p:txBody>
          <a:bodyPr/>
          <a:lstStyle/>
          <a:p>
            <a:pPr hangingPunct="0"/>
            <a:r>
              <a:rPr lang="el-GR" sz="1800" dirty="0" smtClean="0">
                <a:solidFill>
                  <a:schemeClr val="tx1"/>
                </a:solidFill>
              </a:rPr>
              <a:t>Σχήμα 4-4 :  Συνδέσεις πηνίων</a:t>
            </a:r>
            <a:endParaRPr lang="en-US" sz="1800" dirty="0" smtClean="0">
              <a:solidFill>
                <a:schemeClr val="tx1"/>
              </a:solidFill>
            </a:endParaRPr>
          </a:p>
          <a:p>
            <a:pPr hangingPunct="0"/>
            <a:r>
              <a:rPr lang="el-GR" sz="1800" dirty="0" smtClean="0">
                <a:solidFill>
                  <a:schemeClr val="tx1"/>
                </a:solidFill>
              </a:rPr>
              <a:t>                     (α) </a:t>
            </a:r>
            <a:r>
              <a:rPr lang="el-GR" sz="1800" dirty="0" err="1" smtClean="0">
                <a:solidFill>
                  <a:schemeClr val="tx1"/>
                </a:solidFill>
              </a:rPr>
              <a:t>Βροχοειδή</a:t>
            </a:r>
            <a:r>
              <a:rPr lang="el-GR" sz="1800" dirty="0" smtClean="0">
                <a:solidFill>
                  <a:schemeClr val="tx1"/>
                </a:solidFill>
              </a:rPr>
              <a:t> τυλίγματα  (β) Κυματοειδή τυλίγματα</a:t>
            </a:r>
            <a:endParaRPr lang="en-US" sz="1800" dirty="0" smtClean="0">
              <a:solidFill>
                <a:schemeClr val="tx1"/>
              </a:solidFill>
            </a:endParaRPr>
          </a:p>
          <a:p>
            <a:endParaRPr lang="en-US" dirty="0"/>
          </a:p>
        </p:txBody>
      </p:sp>
      <p:pic>
        <p:nvPicPr>
          <p:cNvPr id="123906" name="Picture 2"/>
          <p:cNvPicPr>
            <a:picLocks noChangeAspect="1" noChangeArrowheads="1"/>
          </p:cNvPicPr>
          <p:nvPr/>
        </p:nvPicPr>
        <p:blipFill>
          <a:blip r:embed="rId2" cstate="print"/>
          <a:srcRect/>
          <a:stretch>
            <a:fillRect/>
          </a:stretch>
        </p:blipFill>
        <p:spPr bwMode="auto">
          <a:xfrm>
            <a:off x="1219200" y="1981200"/>
            <a:ext cx="2638425" cy="1600200"/>
          </a:xfrm>
          <a:prstGeom prst="rect">
            <a:avLst/>
          </a:prstGeom>
          <a:noFill/>
          <a:ln w="9525">
            <a:noFill/>
            <a:miter lim="800000"/>
            <a:headEnd/>
            <a:tailEnd/>
          </a:ln>
        </p:spPr>
      </p:pic>
      <p:sp>
        <p:nvSpPr>
          <p:cNvPr id="123907" name="Rectangle 3"/>
          <p:cNvSpPr>
            <a:spLocks noChangeArrowheads="1"/>
          </p:cNvSpPr>
          <p:nvPr/>
        </p:nvSpPr>
        <p:spPr bwMode="auto">
          <a:xfrm>
            <a:off x="609600" y="3725362"/>
            <a:ext cx="39624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Το μαγνητικό πεδίο που δημιουργείται, ανάλογα με το είδος του τυλίγματος και της τάσης τροφοδοσίας του, μπορεί να είναι σταθερό ή στρεφόμενο σε σχέση με το τύλιγμα. Για παράδειγμα, αν και το τύλιγμα τυμπάνου μιας μηχανής Σ.Ρ. περιστρέφεται, το μαγνητικό πεδίο που δημιουργείται από αυτό είναι σταθερό στο χώρο. Στις μηχανές Ε.Ρ., το κύμα της μαγνητεγερτικής δύναμης του τυλίγματος τυμπάνου προσεγγίζει σε μεγάλο βαθμό την ημιτονοειδή μορφή, ενώ στις μηχανές Σ.Ρ. την τριγωνική μορφή.</a:t>
            </a:r>
            <a:endParaRPr kumimoji="0" lang="el-GR" sz="18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l-GR" sz="2000" b="1" dirty="0" smtClean="0"/>
              <a:t>ΤΥΛΙΓΜΑΤΑ ΜΗΧΑΝΩΝ ΣΥΝΕΧΟΥΣ ΡΕΥΜΑΤΟΣ </a:t>
            </a:r>
            <a:r>
              <a:rPr lang="en-US" sz="2000" b="1" dirty="0" smtClean="0"/>
              <a:t> </a:t>
            </a:r>
            <a:endParaRPr lang="en-US" sz="2000" b="1" dirty="0"/>
          </a:p>
        </p:txBody>
      </p:sp>
      <p:sp>
        <p:nvSpPr>
          <p:cNvPr id="3" name="Subtitle 2"/>
          <p:cNvSpPr>
            <a:spLocks noGrp="1"/>
          </p:cNvSpPr>
          <p:nvPr>
            <p:ph type="subTitle" idx="1"/>
          </p:nvPr>
        </p:nvSpPr>
        <p:spPr>
          <a:xfrm>
            <a:off x="533400" y="1066800"/>
            <a:ext cx="8229600" cy="4572000"/>
          </a:xfrm>
        </p:spPr>
        <p:txBody>
          <a:bodyPr/>
          <a:lstStyle/>
          <a:p>
            <a:endParaRPr lang="el-GR" b="1" dirty="0" smtClean="0">
              <a:solidFill>
                <a:schemeClr val="tx1"/>
              </a:solidFill>
            </a:endParaRPr>
          </a:p>
          <a:p>
            <a:pPr algn="just"/>
            <a:r>
              <a:rPr lang="el-GR" b="1" dirty="0" smtClean="0">
                <a:solidFill>
                  <a:schemeClr val="tx1"/>
                </a:solidFill>
              </a:rPr>
              <a:t>Τα βασικά τυλίγματα μιας μηχανής Σ.Ρ. είναι δύο, </a:t>
            </a:r>
            <a:r>
              <a:rPr lang="el-GR" b="1" dirty="0" smtClean="0">
                <a:solidFill>
                  <a:srgbClr val="C00000"/>
                </a:solidFill>
              </a:rPr>
              <a:t>το τύλιγμα διέγερσης </a:t>
            </a:r>
            <a:r>
              <a:rPr lang="el-GR" b="1" dirty="0" smtClean="0">
                <a:solidFill>
                  <a:schemeClr val="tx1"/>
                </a:solidFill>
              </a:rPr>
              <a:t>το οποίο βρίσκεται στο σταθερό μέρος (</a:t>
            </a:r>
            <a:r>
              <a:rPr lang="el-GR" b="1" dirty="0" err="1" smtClean="0">
                <a:solidFill>
                  <a:schemeClr val="tx1"/>
                </a:solidFill>
              </a:rPr>
              <a:t>στάτη</a:t>
            </a:r>
            <a:r>
              <a:rPr lang="el-GR" b="1" dirty="0" smtClean="0">
                <a:solidFill>
                  <a:schemeClr val="tx1"/>
                </a:solidFill>
              </a:rPr>
              <a:t>) και το </a:t>
            </a:r>
            <a:r>
              <a:rPr lang="el-GR" b="1" dirty="0" smtClean="0">
                <a:solidFill>
                  <a:srgbClr val="C00000"/>
                </a:solidFill>
              </a:rPr>
              <a:t>τύλιγμα τυμπάνου </a:t>
            </a:r>
            <a:r>
              <a:rPr lang="el-GR" b="1" dirty="0" smtClean="0">
                <a:solidFill>
                  <a:schemeClr val="tx1"/>
                </a:solidFill>
              </a:rPr>
              <a:t>το οποίο βρίσκεται στο δρομέα. </a:t>
            </a:r>
            <a:endParaRPr lang="en-US" b="1" dirty="0" smtClean="0">
              <a:solidFill>
                <a:schemeClr val="tx1"/>
              </a:solidFill>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normAutofit/>
          </a:bodyPr>
          <a:lstStyle/>
          <a:p>
            <a:r>
              <a:rPr lang="el-GR" sz="2000" b="1" dirty="0" smtClean="0"/>
              <a:t>ΤΥΛΙΓΜΑΤΑ ΜΗΧΑΝΩΝ ΣΥΝΕΧΟΥΣ ΡΕΥΜΑΤΟΣ </a:t>
            </a:r>
            <a:endParaRPr lang="en-US" sz="2000" dirty="0"/>
          </a:p>
        </p:txBody>
      </p:sp>
      <p:sp>
        <p:nvSpPr>
          <p:cNvPr id="3" name="Subtitle 2"/>
          <p:cNvSpPr>
            <a:spLocks noGrp="1"/>
          </p:cNvSpPr>
          <p:nvPr>
            <p:ph type="subTitle" idx="1"/>
          </p:nvPr>
        </p:nvSpPr>
        <p:spPr>
          <a:xfrm>
            <a:off x="609600" y="990600"/>
            <a:ext cx="8001000" cy="4648200"/>
          </a:xfrm>
        </p:spPr>
        <p:txBody>
          <a:bodyPr>
            <a:normAutofit/>
          </a:bodyPr>
          <a:lstStyle/>
          <a:p>
            <a:r>
              <a:rPr lang="el-GR" sz="1400" b="1" dirty="0" smtClean="0">
                <a:solidFill>
                  <a:schemeClr val="tx1"/>
                </a:solidFill>
              </a:rPr>
              <a:t>Σχήμα 5-1:  Τύλιγμα διέγερσης μηχανής Σ.Ρ.</a:t>
            </a:r>
            <a:endParaRPr lang="en-US" sz="1400" b="1" dirty="0" smtClean="0">
              <a:solidFill>
                <a:schemeClr val="tx1"/>
              </a:solidFill>
            </a:endParaRPr>
          </a:p>
          <a:p>
            <a:endParaRPr lang="en-US" sz="1400" b="1" dirty="0">
              <a:solidFill>
                <a:schemeClr val="tx1"/>
              </a:solidFill>
            </a:endParaRPr>
          </a:p>
        </p:txBody>
      </p:sp>
      <p:pic>
        <p:nvPicPr>
          <p:cNvPr id="108546" name="Picture 2"/>
          <p:cNvPicPr>
            <a:picLocks noChangeAspect="1" noChangeArrowheads="1"/>
          </p:cNvPicPr>
          <p:nvPr/>
        </p:nvPicPr>
        <p:blipFill>
          <a:blip r:embed="rId2" cstate="print"/>
          <a:srcRect/>
          <a:stretch>
            <a:fillRect/>
          </a:stretch>
        </p:blipFill>
        <p:spPr bwMode="auto">
          <a:xfrm>
            <a:off x="914400" y="1524000"/>
            <a:ext cx="1628775" cy="1314450"/>
          </a:xfrm>
          <a:prstGeom prst="rect">
            <a:avLst/>
          </a:prstGeom>
          <a:noFill/>
          <a:ln w="9525">
            <a:noFill/>
            <a:miter lim="800000"/>
            <a:headEnd/>
            <a:tailEnd/>
          </a:ln>
        </p:spPr>
      </p:pic>
      <p:sp>
        <p:nvSpPr>
          <p:cNvPr id="5" name="Rectangle 4"/>
          <p:cNvSpPr/>
          <p:nvPr/>
        </p:nvSpPr>
        <p:spPr>
          <a:xfrm>
            <a:off x="3200400" y="1600200"/>
            <a:ext cx="4572000" cy="1477328"/>
          </a:xfrm>
          <a:prstGeom prst="rect">
            <a:avLst/>
          </a:prstGeom>
        </p:spPr>
        <p:txBody>
          <a:bodyPr>
            <a:spAutoFit/>
          </a:bodyPr>
          <a:lstStyle/>
          <a:p>
            <a:pPr algn="just"/>
            <a:r>
              <a:rPr lang="el-GR" b="1" dirty="0" smtClean="0"/>
              <a:t>Κατασκευαστικά τα τυλίγματα διέγερσης είναι συγκεντρωμένα. Δηλαδή, κάθε πόλος αποτελείται από μια ομάδα, όπου Ν ελίγματα διασυνδεδεμένα σε σειρά καταλήγουν σε δύο ακροδέκτες, σχ.5-1.</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838199"/>
          </a:xfrm>
        </p:spPr>
        <p:txBody>
          <a:bodyPr>
            <a:normAutofit/>
          </a:bodyPr>
          <a:lstStyle/>
          <a:p>
            <a:r>
              <a:rPr lang="el-GR" sz="2400" b="1" dirty="0" smtClean="0"/>
              <a:t>ΤΥΛΙΓΜΑΤΑ ΜΗΧΑΝΩΝ ΣΥΝΕΧΟΥΣ ΡΕΥΜΑΤΟΣ </a:t>
            </a:r>
            <a:endParaRPr lang="en-US" sz="2400" dirty="0"/>
          </a:p>
        </p:txBody>
      </p:sp>
      <p:sp>
        <p:nvSpPr>
          <p:cNvPr id="3" name="Subtitle 2"/>
          <p:cNvSpPr>
            <a:spLocks noGrp="1"/>
          </p:cNvSpPr>
          <p:nvPr>
            <p:ph type="subTitle" idx="1"/>
          </p:nvPr>
        </p:nvSpPr>
        <p:spPr>
          <a:xfrm>
            <a:off x="457200" y="1066800"/>
            <a:ext cx="7924800" cy="4572000"/>
          </a:xfrm>
        </p:spPr>
        <p:txBody>
          <a:bodyPr>
            <a:normAutofit/>
          </a:bodyPr>
          <a:lstStyle/>
          <a:p>
            <a:pPr algn="just"/>
            <a:endParaRPr lang="el-GR" sz="2400" b="1" dirty="0" smtClean="0">
              <a:solidFill>
                <a:schemeClr val="bg2">
                  <a:lumMod val="10000"/>
                </a:schemeClr>
              </a:solidFill>
            </a:endParaRPr>
          </a:p>
          <a:p>
            <a:pPr algn="just"/>
            <a:r>
              <a:rPr lang="el-GR" sz="2400" b="1" dirty="0" smtClean="0">
                <a:solidFill>
                  <a:schemeClr val="bg2">
                    <a:lumMod val="10000"/>
                  </a:schemeClr>
                </a:solidFill>
              </a:rPr>
              <a:t>Το τύλιγμα τυμπάνου σε αντίθεση με το τύλιγμα διέγερσης, είναι διανεμημένο. Αποτελείται από ομάδες ομοιόμορφα διανεμημένες και κατάλληλα συνδεδεμένες στις οδοντώσεις (αύλακες), περί την περιφέρεια του διακένου. Τα άκρα των ομάδων αυτών καταλήγουν στους τομείς του συλλέκτη. Το τύλιγμα τυμπάνου, είναι τύλιγμα ισχύος και μετέχει ουσιαστικά στην ηλεκτρομηχανική μετατροπή της ενέργειας.</a:t>
            </a:r>
            <a:endParaRPr lang="en-US" sz="2400" b="1" dirty="0" smtClean="0">
              <a:solidFill>
                <a:schemeClr val="bg2">
                  <a:lumMod val="10000"/>
                </a:schemeClr>
              </a:solidFill>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399"/>
          </a:xfrm>
        </p:spPr>
        <p:txBody>
          <a:bodyPr>
            <a:normAutofit/>
          </a:bodyPr>
          <a:lstStyle/>
          <a:p>
            <a:r>
              <a:rPr lang="el-GR" sz="2400" b="1" dirty="0" smtClean="0"/>
              <a:t>ΤΥΛΙΓΜΑΤΑ ΜΗΧΑΝΩΝ ΣΥΝΕΧΟΥΣ ΡΕΥΜΑΤΟΣ </a:t>
            </a:r>
            <a:endParaRPr lang="en-US" sz="2400" dirty="0"/>
          </a:p>
        </p:txBody>
      </p:sp>
      <p:sp>
        <p:nvSpPr>
          <p:cNvPr id="3" name="Subtitle 2"/>
          <p:cNvSpPr>
            <a:spLocks noGrp="1"/>
          </p:cNvSpPr>
          <p:nvPr>
            <p:ph type="subTitle" idx="1"/>
          </p:nvPr>
        </p:nvSpPr>
        <p:spPr>
          <a:xfrm>
            <a:off x="533400" y="1219200"/>
            <a:ext cx="8229600" cy="4419600"/>
          </a:xfrm>
        </p:spPr>
        <p:txBody>
          <a:bodyPr>
            <a:normAutofit/>
          </a:bodyPr>
          <a:lstStyle/>
          <a:p>
            <a:pPr algn="just"/>
            <a:endParaRPr lang="el-GR" sz="2400" b="1" dirty="0" smtClean="0">
              <a:solidFill>
                <a:schemeClr val="bg2">
                  <a:lumMod val="10000"/>
                </a:schemeClr>
              </a:solidFill>
            </a:endParaRPr>
          </a:p>
          <a:p>
            <a:pPr algn="just"/>
            <a:r>
              <a:rPr lang="el-GR" sz="2400" b="1" dirty="0" smtClean="0">
                <a:solidFill>
                  <a:schemeClr val="bg2">
                    <a:lumMod val="10000"/>
                  </a:schemeClr>
                </a:solidFill>
              </a:rPr>
              <a:t>Οι βασικές κατηγορίες τυλιγμάτων τυμπάνου είναι δύο, τα </a:t>
            </a:r>
            <a:r>
              <a:rPr lang="el-GR" sz="2400" b="1" dirty="0" err="1" smtClean="0">
                <a:solidFill>
                  <a:schemeClr val="bg2">
                    <a:lumMod val="10000"/>
                  </a:schemeClr>
                </a:solidFill>
              </a:rPr>
              <a:t>βροχοτυλίγματα</a:t>
            </a:r>
            <a:r>
              <a:rPr lang="el-GR" sz="2400" b="1" dirty="0" smtClean="0">
                <a:solidFill>
                  <a:schemeClr val="bg2">
                    <a:lumMod val="10000"/>
                  </a:schemeClr>
                </a:solidFill>
              </a:rPr>
              <a:t> (</a:t>
            </a:r>
            <a:r>
              <a:rPr lang="en-US" sz="2400" b="1" dirty="0" smtClean="0">
                <a:solidFill>
                  <a:schemeClr val="bg2">
                    <a:lumMod val="10000"/>
                  </a:schemeClr>
                </a:solidFill>
              </a:rPr>
              <a:t>lap windings</a:t>
            </a:r>
            <a:r>
              <a:rPr lang="el-GR" sz="2400" b="1" dirty="0" smtClean="0">
                <a:solidFill>
                  <a:schemeClr val="bg2">
                    <a:lumMod val="10000"/>
                  </a:schemeClr>
                </a:solidFill>
              </a:rPr>
              <a:t>) και τα </a:t>
            </a:r>
            <a:r>
              <a:rPr lang="el-GR" sz="2400" b="1" dirty="0" err="1" smtClean="0">
                <a:solidFill>
                  <a:schemeClr val="bg2">
                    <a:lumMod val="10000"/>
                  </a:schemeClr>
                </a:solidFill>
              </a:rPr>
              <a:t>κυματοτυλίγματα</a:t>
            </a:r>
            <a:r>
              <a:rPr lang="el-GR" sz="2400" b="1" dirty="0" smtClean="0">
                <a:solidFill>
                  <a:schemeClr val="bg2">
                    <a:lumMod val="10000"/>
                  </a:schemeClr>
                </a:solidFill>
              </a:rPr>
              <a:t> (</a:t>
            </a:r>
            <a:r>
              <a:rPr lang="en-US" sz="2400" b="1" dirty="0" smtClean="0">
                <a:solidFill>
                  <a:schemeClr val="bg2">
                    <a:lumMod val="10000"/>
                  </a:schemeClr>
                </a:solidFill>
              </a:rPr>
              <a:t>wave windings</a:t>
            </a:r>
            <a:r>
              <a:rPr lang="el-GR" sz="2400" b="1" dirty="0" smtClean="0">
                <a:solidFill>
                  <a:schemeClr val="bg2">
                    <a:lumMod val="10000"/>
                  </a:schemeClr>
                </a:solidFill>
              </a:rPr>
              <a:t>). Οι σπείρες του τυλίγματος τυμπάνου, διαμορφώνονται σε πηνία ή ομάδες. Τα δύο άκρα της κάθε ομάδας συνδέονται με τους τομείς του συλλέκτη, ενώ τα στοιχεία της τοποθετούνται εντός των αυλακώσεων (διάκενα των οδοντώσεων) του δρομέα. Ανάλογα με τον τύπο του τυλίγματος, οι συνδέσεις μεταξύ των ομάδων καθώς και με τους τομείς του συλλέκτη, γίνονται σύμφωνα με το σχ.5-2</a:t>
            </a:r>
            <a:r>
              <a:rPr lang="el-GR" dirty="0" smtClean="0"/>
              <a:t>.</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81000"/>
          </a:xfrm>
        </p:spPr>
        <p:txBody>
          <a:bodyPr>
            <a:normAutofit fontScale="90000"/>
          </a:bodyPr>
          <a:lstStyle/>
          <a:p>
            <a:r>
              <a:rPr lang="el-GR" sz="2400" b="1" dirty="0" smtClean="0"/>
              <a:t>ΤΥΛΙΓΜΑΤΑ ΜΗΧΑΝΩΝ ΣΥΝΕΧΟΥΣ ΡΕΥΜΑΤΟΣ </a:t>
            </a:r>
            <a:endParaRPr lang="en-US" sz="2400" dirty="0"/>
          </a:p>
        </p:txBody>
      </p:sp>
      <p:sp>
        <p:nvSpPr>
          <p:cNvPr id="3" name="Subtitle 2"/>
          <p:cNvSpPr>
            <a:spLocks noGrp="1"/>
          </p:cNvSpPr>
          <p:nvPr>
            <p:ph type="subTitle" idx="1"/>
          </p:nvPr>
        </p:nvSpPr>
        <p:spPr>
          <a:xfrm>
            <a:off x="457200" y="1295400"/>
            <a:ext cx="8458200" cy="5181600"/>
          </a:xfrm>
        </p:spPr>
        <p:txBody>
          <a:bodyPr>
            <a:normAutofit/>
          </a:bodyPr>
          <a:lstStyle/>
          <a:p>
            <a:pPr algn="just"/>
            <a:r>
              <a:rPr lang="el-GR" sz="1100" b="1" dirty="0" smtClean="0">
                <a:solidFill>
                  <a:schemeClr val="bg2">
                    <a:lumMod val="10000"/>
                  </a:schemeClr>
                </a:solidFill>
              </a:rPr>
              <a:t>Η απόσταση μεταξύ των στοιχείων της κάθε ομάδας μετριέται συνήθως σε αριθμό στοιχείων και καλείται πρώτο μερικό βήμα Ψ1 . Συνήθως είναι ίσο ή λίγο μικρότερο (έως το 90%) του πολικού βήματος. Η απόσταση του δεύτερου στοιχείου μιας ομάδας από το πρώτο στοιχείο της αμέσως επόμενης σε σειρά συνδεδεμένης ομάδας, είναι γνωστή ως δεύτερο μερικό βήμα Ψ2 . Τέλος η απόσταση μεταξύ του πρώτου στοιχείου μιας ομάδας από το πρώτο στοιχείο της αμέσως επόμενης συνδεδεμένης σε σειρά ομάδας, είναι γνωστή ως βήμα του τυλίγματος.</a:t>
            </a:r>
            <a:endParaRPr lang="en-US" sz="1100" b="1" dirty="0" smtClean="0">
              <a:solidFill>
                <a:schemeClr val="bg2">
                  <a:lumMod val="10000"/>
                </a:schemeClr>
              </a:solidFill>
            </a:endParaRPr>
          </a:p>
          <a:p>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2362200" y="2286000"/>
            <a:ext cx="4267200" cy="4557713"/>
          </a:xfrm>
          <a:prstGeom prst="rect">
            <a:avLst/>
          </a:prstGeom>
          <a:noFill/>
          <a:ln w="9525">
            <a:noFill/>
            <a:miter lim="800000"/>
            <a:headEnd/>
            <a:tailEnd/>
          </a:ln>
        </p:spPr>
      </p:pic>
      <p:sp>
        <p:nvSpPr>
          <p:cNvPr id="109571" name="Rectangle 3"/>
          <p:cNvSpPr>
            <a:spLocks noChangeArrowheads="1"/>
          </p:cNvSpPr>
          <p:nvPr/>
        </p:nvSpPr>
        <p:spPr bwMode="auto">
          <a:xfrm>
            <a:off x="6248400" y="4631323"/>
            <a:ext cx="2590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Σχήμα 5-2:  Συνδέσεις ομάδων τυλιγμάτων μηχανών Σ.Ρ.</a:t>
            </a:r>
            <a:endParaRPr kumimoji="0" lang="en-US" sz="800" b="1"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(α) Πηνίο (β) </a:t>
            </a:r>
            <a:r>
              <a:rPr kumimoji="0" lang="el-GR" sz="1100" b="1" i="0" u="none" strike="noStrike" cap="none" normalizeH="0" baseline="0" dirty="0" err="1" smtClean="0">
                <a:ln>
                  <a:noFill/>
                </a:ln>
                <a:solidFill>
                  <a:schemeClr val="bg2">
                    <a:lumMod val="10000"/>
                  </a:schemeClr>
                </a:solidFill>
                <a:effectLst/>
                <a:latin typeface="Arial" pitchFamily="34" charset="0"/>
                <a:ea typeface="Times New Roman" pitchFamily="18" charset="0"/>
                <a:cs typeface="Arial" pitchFamily="34" charset="0"/>
              </a:rPr>
              <a:t>Βροχοτύλιγμα</a:t>
            </a:r>
            <a:r>
              <a:rPr kumimoji="0" lang="el-GR" sz="11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(γ) </a:t>
            </a:r>
            <a:r>
              <a:rPr kumimoji="0" lang="el-GR" sz="1100" b="1" i="0" u="none" strike="noStrike" cap="none" normalizeH="0" baseline="0" dirty="0" err="1" smtClean="0">
                <a:ln>
                  <a:noFill/>
                </a:ln>
                <a:solidFill>
                  <a:schemeClr val="bg2">
                    <a:lumMod val="10000"/>
                  </a:schemeClr>
                </a:solidFill>
                <a:effectLst/>
                <a:latin typeface="Arial" pitchFamily="34" charset="0"/>
                <a:ea typeface="Times New Roman" pitchFamily="18" charset="0"/>
                <a:cs typeface="Arial" pitchFamily="34" charset="0"/>
              </a:rPr>
              <a:t>Κυματοτύλιγμα</a:t>
            </a:r>
            <a:endParaRPr kumimoji="0" lang="el-GR" sz="18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609600"/>
          </a:xfrm>
        </p:spPr>
        <p:txBody>
          <a:bodyPr>
            <a:normAutofit/>
          </a:bodyPr>
          <a:lstStyle/>
          <a:p>
            <a:r>
              <a:rPr lang="el-GR" sz="2400" b="1" dirty="0" smtClean="0"/>
              <a:t>ΤΥΛΙΓΜΑΤΑ ΜΗΧΑΝΩΝ ΣΥΝΕΧΟΥΣ ΡΕΥΜΑΤΟΣ </a:t>
            </a:r>
            <a:endParaRPr lang="en-US" sz="2400" dirty="0"/>
          </a:p>
        </p:txBody>
      </p:sp>
      <p:sp>
        <p:nvSpPr>
          <p:cNvPr id="3" name="Subtitle 2"/>
          <p:cNvSpPr>
            <a:spLocks noGrp="1"/>
          </p:cNvSpPr>
          <p:nvPr>
            <p:ph type="subTitle" idx="1"/>
          </p:nvPr>
        </p:nvSpPr>
        <p:spPr>
          <a:xfrm>
            <a:off x="457200" y="1371600"/>
            <a:ext cx="8458200" cy="4724400"/>
          </a:xfrm>
        </p:spPr>
        <p:txBody>
          <a:bodyPr>
            <a:normAutofit/>
          </a:bodyPr>
          <a:lstStyle/>
          <a:p>
            <a:r>
              <a:rPr lang="el-GR" sz="2400" b="1" dirty="0" smtClean="0">
                <a:solidFill>
                  <a:schemeClr val="tx2">
                    <a:lumMod val="60000"/>
                    <a:lumOff val="40000"/>
                  </a:schemeClr>
                </a:solidFill>
              </a:rPr>
              <a:t>Τα απλά </a:t>
            </a:r>
            <a:r>
              <a:rPr lang="el-GR" sz="2400" b="1" dirty="0" err="1" smtClean="0">
                <a:solidFill>
                  <a:schemeClr val="tx2">
                    <a:lumMod val="60000"/>
                    <a:lumOff val="40000"/>
                  </a:schemeClr>
                </a:solidFill>
              </a:rPr>
              <a:t>βροχοτυλίγματα</a:t>
            </a:r>
            <a:r>
              <a:rPr lang="el-GR" sz="2400" b="1" dirty="0" smtClean="0">
                <a:solidFill>
                  <a:schemeClr val="tx2">
                    <a:lumMod val="60000"/>
                    <a:lumOff val="40000"/>
                  </a:schemeClr>
                </a:solidFill>
              </a:rPr>
              <a:t> παρουσιάζουν τις εξής ιδιότητες</a:t>
            </a:r>
            <a:r>
              <a:rPr lang="el-GR" sz="1800" b="1" dirty="0" smtClean="0">
                <a:solidFill>
                  <a:schemeClr val="tx2">
                    <a:lumMod val="60000"/>
                    <a:lumOff val="40000"/>
                  </a:schemeClr>
                </a:solidFill>
              </a:rPr>
              <a:t>:</a:t>
            </a:r>
            <a:endParaRPr lang="en-US" sz="1800" b="1" dirty="0" smtClean="0">
              <a:solidFill>
                <a:schemeClr val="tx2">
                  <a:lumMod val="60000"/>
                  <a:lumOff val="40000"/>
                </a:schemeClr>
              </a:solidFill>
            </a:endParaRPr>
          </a:p>
          <a:p>
            <a:pPr lvl="0" algn="just" hangingPunct="0">
              <a:buFont typeface="Wingdings" pitchFamily="2" charset="2"/>
              <a:buChar char="Ø"/>
            </a:pPr>
            <a:r>
              <a:rPr lang="el-GR" sz="2600" b="1" dirty="0" smtClean="0">
                <a:solidFill>
                  <a:srgbClr val="FF0000"/>
                </a:solidFill>
              </a:rPr>
              <a:t>Ο αριθμός των τομέων του συλλέκτη είναι ίσος με τον αριθμό των ομάδων του τυλίγματος, δεδομένου ότι σε κάθε τομέα καταλήγουν δύο άκρα.</a:t>
            </a:r>
            <a:endParaRPr lang="en-US" sz="2600" b="1" dirty="0" smtClean="0">
              <a:solidFill>
                <a:srgbClr val="FF0000"/>
              </a:solidFill>
            </a:endParaRPr>
          </a:p>
          <a:p>
            <a:pPr lvl="0" algn="just" hangingPunct="0">
              <a:buFont typeface="Wingdings" pitchFamily="2" charset="2"/>
              <a:buChar char="Ø"/>
            </a:pPr>
            <a:r>
              <a:rPr lang="el-GR" sz="2600" b="1" dirty="0" smtClean="0">
                <a:solidFill>
                  <a:srgbClr val="FF0000"/>
                </a:solidFill>
              </a:rPr>
              <a:t>Ο αριθμός των παράλληλων κλάδων του τυλίγματος, είναι ίσος με τον αριθμό των πόλων της μηχανής.</a:t>
            </a:r>
            <a:endParaRPr lang="en-US" sz="2600" b="1" dirty="0" smtClean="0">
              <a:solidFill>
                <a:srgbClr val="FF0000"/>
              </a:solidFill>
            </a:endParaRPr>
          </a:p>
          <a:p>
            <a:pPr lvl="0" algn="just" hangingPunct="0">
              <a:buFont typeface="Wingdings" pitchFamily="2" charset="2"/>
              <a:buChar char="Ø"/>
            </a:pPr>
            <a:r>
              <a:rPr lang="el-GR" sz="2600" b="1" dirty="0" smtClean="0">
                <a:solidFill>
                  <a:srgbClr val="FF0000"/>
                </a:solidFill>
              </a:rPr>
              <a:t>Ο αριθμός των ψηκτρών ισούται με τον αριθμό των πόλων ή τον αριθμό των παράλληλων κλάδων του τυλίγματος.</a:t>
            </a:r>
            <a:endParaRPr lang="en-US" sz="2600" b="1" dirty="0" smtClean="0">
              <a:solidFill>
                <a:srgbClr val="FF0000"/>
              </a:solidFill>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685801"/>
          </a:xfrm>
        </p:spPr>
        <p:txBody>
          <a:bodyPr>
            <a:normAutofit/>
          </a:bodyPr>
          <a:lstStyle/>
          <a:p>
            <a:r>
              <a:rPr lang="el-GR" sz="2000" b="1" dirty="0" smtClean="0"/>
              <a:t>ΤΥΛΙΓΜΑΤΑ ΜΗΧΑΝΩΝ ΣΥΝΕΧΟΥΣ ΡΕΥΜΑΤΟΣ </a:t>
            </a:r>
            <a:endParaRPr lang="en-US" sz="2000" dirty="0"/>
          </a:p>
        </p:txBody>
      </p:sp>
      <p:sp>
        <p:nvSpPr>
          <p:cNvPr id="3" name="Subtitle 2"/>
          <p:cNvSpPr>
            <a:spLocks noGrp="1"/>
          </p:cNvSpPr>
          <p:nvPr>
            <p:ph type="subTitle" idx="1"/>
          </p:nvPr>
        </p:nvSpPr>
        <p:spPr>
          <a:xfrm>
            <a:off x="381000" y="990600"/>
            <a:ext cx="8458200" cy="4953000"/>
          </a:xfrm>
        </p:spPr>
        <p:txBody>
          <a:bodyPr/>
          <a:lstStyle/>
          <a:p>
            <a:r>
              <a:rPr lang="el-GR" sz="1600" b="1" dirty="0" smtClean="0">
                <a:solidFill>
                  <a:schemeClr val="tx1"/>
                </a:solidFill>
              </a:rPr>
              <a:t>Στο σχ.5-3, παρουσιάζεται το ανάπτυγμα απλού </a:t>
            </a:r>
            <a:r>
              <a:rPr lang="el-GR" sz="1600" b="1" dirty="0" err="1" smtClean="0">
                <a:solidFill>
                  <a:schemeClr val="tx1"/>
                </a:solidFill>
              </a:rPr>
              <a:t>βροχοτυλίγματος</a:t>
            </a:r>
            <a:r>
              <a:rPr lang="el-GR" sz="1600" b="1" dirty="0" smtClean="0">
                <a:solidFill>
                  <a:schemeClr val="tx1"/>
                </a:solidFill>
              </a:rPr>
              <a:t> μια διπολικής μηχανής.</a:t>
            </a:r>
            <a:endParaRPr lang="en-US" sz="1600" b="1" dirty="0" smtClean="0">
              <a:solidFill>
                <a:schemeClr val="tx1"/>
              </a:solidFill>
            </a:endParaRPr>
          </a:p>
          <a:p>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2357438" y="1704975"/>
            <a:ext cx="4429125" cy="34480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04799"/>
          </a:xfrm>
        </p:spPr>
        <p:txBody>
          <a:bodyPr>
            <a:normAutofit fontScale="90000"/>
          </a:bodyPr>
          <a:lstStyle/>
          <a:p>
            <a:r>
              <a:rPr lang="el-GR" sz="2400" b="1" dirty="0" smtClean="0"/>
              <a:t>ΤΥΛΙΓΜΑΤΑ ΜΗΧΑΝΩΝ ΣΥΝΕΧΟΥΣ ΡΕΥΜΑΤΟΣ </a:t>
            </a:r>
            <a:endParaRPr lang="en-US" sz="2400" dirty="0"/>
          </a:p>
        </p:txBody>
      </p:sp>
      <p:sp>
        <p:nvSpPr>
          <p:cNvPr id="3" name="Subtitle 2"/>
          <p:cNvSpPr>
            <a:spLocks noGrp="1"/>
          </p:cNvSpPr>
          <p:nvPr>
            <p:ph type="subTitle" idx="1"/>
          </p:nvPr>
        </p:nvSpPr>
        <p:spPr>
          <a:xfrm>
            <a:off x="152400" y="1143000"/>
            <a:ext cx="8229600" cy="4495800"/>
          </a:xfrm>
        </p:spPr>
        <p:txBody>
          <a:bodyPr>
            <a:normAutofit/>
          </a:bodyPr>
          <a:lstStyle/>
          <a:p>
            <a:pPr algn="just"/>
            <a:endParaRPr lang="el-GR" sz="2000" b="1" dirty="0" smtClean="0">
              <a:solidFill>
                <a:schemeClr val="tx1"/>
              </a:solidFill>
            </a:endParaRPr>
          </a:p>
          <a:p>
            <a:pPr algn="just"/>
            <a:r>
              <a:rPr lang="el-GR" sz="1800" b="1" dirty="0" smtClean="0">
                <a:solidFill>
                  <a:schemeClr val="tx1"/>
                </a:solidFill>
              </a:rPr>
              <a:t>Εκτός από το απλό </a:t>
            </a:r>
            <a:r>
              <a:rPr lang="el-GR" sz="1800" b="1" dirty="0" err="1" smtClean="0">
                <a:solidFill>
                  <a:schemeClr val="tx1"/>
                </a:solidFill>
              </a:rPr>
              <a:t>βροχοτύλιγμα</a:t>
            </a:r>
            <a:r>
              <a:rPr lang="el-GR" sz="1800" b="1" dirty="0" smtClean="0">
                <a:solidFill>
                  <a:schemeClr val="tx1"/>
                </a:solidFill>
              </a:rPr>
              <a:t> υπάρχει και το πολλαπλό </a:t>
            </a:r>
            <a:r>
              <a:rPr lang="el-GR" sz="1800" b="1" dirty="0" err="1" smtClean="0">
                <a:solidFill>
                  <a:schemeClr val="tx1"/>
                </a:solidFill>
              </a:rPr>
              <a:t>βροχοτύλιγμα</a:t>
            </a:r>
            <a:r>
              <a:rPr lang="el-GR" sz="1800" b="1" dirty="0" smtClean="0">
                <a:solidFill>
                  <a:schemeClr val="tx1"/>
                </a:solidFill>
              </a:rPr>
              <a:t>, το οποίο αποτελείται από περισσότερα του ενός απλά </a:t>
            </a:r>
            <a:r>
              <a:rPr lang="el-GR" sz="1800" b="1" dirty="0" err="1" smtClean="0">
                <a:solidFill>
                  <a:schemeClr val="tx1"/>
                </a:solidFill>
              </a:rPr>
              <a:t>βροχοτυλίγματα</a:t>
            </a:r>
            <a:r>
              <a:rPr lang="el-GR" sz="1800" b="1" dirty="0" smtClean="0">
                <a:solidFill>
                  <a:schemeClr val="tx1"/>
                </a:solidFill>
              </a:rPr>
              <a:t>. Για παράδειγμα το διπλό </a:t>
            </a:r>
            <a:r>
              <a:rPr lang="el-GR" sz="1800" b="1" dirty="0" err="1" smtClean="0">
                <a:solidFill>
                  <a:schemeClr val="tx1"/>
                </a:solidFill>
              </a:rPr>
              <a:t>βροχοτύλιγμα</a:t>
            </a:r>
            <a:r>
              <a:rPr lang="el-GR" sz="1800" b="1" dirty="0" smtClean="0">
                <a:solidFill>
                  <a:schemeClr val="tx1"/>
                </a:solidFill>
              </a:rPr>
              <a:t> περιλαμβάνει δύο ανεξάρτητα απλά </a:t>
            </a:r>
            <a:r>
              <a:rPr lang="el-GR" sz="1800" b="1" dirty="0" err="1" smtClean="0">
                <a:solidFill>
                  <a:schemeClr val="tx1"/>
                </a:solidFill>
              </a:rPr>
              <a:t>βροχοτυλίγματα</a:t>
            </a:r>
            <a:r>
              <a:rPr lang="el-GR" sz="1800" b="1" dirty="0" smtClean="0">
                <a:solidFill>
                  <a:schemeClr val="tx1"/>
                </a:solidFill>
              </a:rPr>
              <a:t>, τοποθετημένα εναλλάξ στα διάκενα οδοντώσεων του δρομέα και τα άκρα των οποίων συνδέονται εναλλάξ στους τομείς του συλλέκτη (ο οποίος είναι κοινός  ).    </a:t>
            </a:r>
          </a:p>
          <a:p>
            <a:pPr hangingPunct="0"/>
            <a:r>
              <a:rPr lang="el-GR" sz="1800" b="1" dirty="0" smtClean="0">
                <a:solidFill>
                  <a:schemeClr val="tx1"/>
                </a:solidFill>
              </a:rPr>
              <a:t>Στη γενική περίπτωση πολλαπλού </a:t>
            </a:r>
            <a:r>
              <a:rPr lang="el-GR" sz="1800" b="1" dirty="0" err="1" smtClean="0">
                <a:solidFill>
                  <a:schemeClr val="tx1"/>
                </a:solidFill>
              </a:rPr>
              <a:t>βροχοτυλίγματος</a:t>
            </a:r>
            <a:r>
              <a:rPr lang="el-GR" sz="1800" b="1" dirty="0" smtClean="0">
                <a:solidFill>
                  <a:schemeClr val="tx1"/>
                </a:solidFill>
              </a:rPr>
              <a:t>, ο αριθμός των παράλληλων κλάδων δίνεται από τη σχέση</a:t>
            </a:r>
            <a:endParaRPr lang="en-US" sz="1800" b="1" dirty="0" smtClean="0">
              <a:solidFill>
                <a:schemeClr val="tx1"/>
              </a:solidFill>
            </a:endParaRPr>
          </a:p>
          <a:p>
            <a:pPr hangingPunct="0"/>
            <a:r>
              <a:rPr lang="el-GR" sz="2000" dirty="0" smtClean="0"/>
              <a:t> </a:t>
            </a:r>
            <a:endParaRPr lang="en-US" sz="2000" dirty="0" smtClean="0"/>
          </a:p>
          <a:p>
            <a:pPr algn="just"/>
            <a:endParaRPr lang="en-US" sz="2000" b="1" dirty="0">
              <a:solidFill>
                <a:schemeClr val="tx1"/>
              </a:solidFill>
            </a:endParaRPr>
          </a:p>
        </p:txBody>
      </p:sp>
      <p:sp>
        <p:nvSpPr>
          <p:cNvPr id="116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6737" name="Object 1"/>
          <p:cNvGraphicFramePr>
            <a:graphicFrameLocks noChangeAspect="1"/>
          </p:cNvGraphicFramePr>
          <p:nvPr/>
        </p:nvGraphicFramePr>
        <p:xfrm>
          <a:off x="914400" y="3657600"/>
          <a:ext cx="1295400" cy="457200"/>
        </p:xfrm>
        <a:graphic>
          <a:graphicData uri="http://schemas.openxmlformats.org/presentationml/2006/ole">
            <p:oleObj spid="_x0000_s116737" r:id="rId3" imgW="660113" imgH="190417" progId="">
              <p:embed/>
            </p:oleObj>
          </a:graphicData>
        </a:graphic>
      </p:graphicFrame>
      <p:sp>
        <p:nvSpPr>
          <p:cNvPr id="116739" name="Rectangle 3"/>
          <p:cNvSpPr>
            <a:spLocks noChangeArrowheads="1"/>
          </p:cNvSpPr>
          <p:nvPr/>
        </p:nvSpPr>
        <p:spPr bwMode="auto">
          <a:xfrm rot="10800000" flipV="1">
            <a:off x="2133600" y="3657600"/>
            <a:ext cx="60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(5.1)</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0" name="Rectangle 4"/>
          <p:cNvSpPr>
            <a:spLocks noChangeArrowheads="1"/>
          </p:cNvSpPr>
          <p:nvPr/>
        </p:nvSpPr>
        <p:spPr bwMode="auto">
          <a:xfrm>
            <a:off x="609600" y="4191000"/>
            <a:ext cx="990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1" name="Object 5"/>
          <p:cNvGraphicFramePr>
            <a:graphicFrameLocks noChangeAspect="1"/>
          </p:cNvGraphicFramePr>
          <p:nvPr/>
        </p:nvGraphicFramePr>
        <p:xfrm>
          <a:off x="1143000" y="4267200"/>
          <a:ext cx="142875" cy="142875"/>
        </p:xfrm>
        <a:graphic>
          <a:graphicData uri="http://schemas.openxmlformats.org/presentationml/2006/ole">
            <p:oleObj spid="_x0000_s116741" r:id="rId4" imgW="139700" imgH="139700" progId="">
              <p:embed/>
            </p:oleObj>
          </a:graphicData>
        </a:graphic>
      </p:graphicFrame>
      <p:sp>
        <p:nvSpPr>
          <p:cNvPr id="116743" name="Rectangle 7"/>
          <p:cNvSpPr>
            <a:spLocks noChangeArrowheads="1"/>
          </p:cNvSpPr>
          <p:nvPr/>
        </p:nvSpPr>
        <p:spPr bwMode="auto">
          <a:xfrm rot="10800000" flipV="1">
            <a:off x="1295400" y="4191000"/>
            <a:ext cx="3352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αριθμός των ζευγών των παράλληλων κλάδων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4" name="Object 8"/>
          <p:cNvGraphicFramePr>
            <a:graphicFrameLocks noChangeAspect="1"/>
          </p:cNvGraphicFramePr>
          <p:nvPr/>
        </p:nvGraphicFramePr>
        <p:xfrm>
          <a:off x="1066800" y="4495800"/>
          <a:ext cx="257175" cy="152400"/>
        </p:xfrm>
        <a:graphic>
          <a:graphicData uri="http://schemas.openxmlformats.org/presentationml/2006/ole">
            <p:oleObj spid="_x0000_s116744" r:id="rId5" imgW="253780" imgH="152268" progId="">
              <p:embed/>
            </p:oleObj>
          </a:graphicData>
        </a:graphic>
      </p:graphicFrame>
      <p:sp>
        <p:nvSpPr>
          <p:cNvPr id="116746" name="Rectangle 10"/>
          <p:cNvSpPr>
            <a:spLocks noChangeArrowheads="1"/>
          </p:cNvSpPr>
          <p:nvPr/>
        </p:nvSpPr>
        <p:spPr bwMode="auto">
          <a:xfrm rot="10800000" flipV="1">
            <a:off x="1371600" y="4419600"/>
            <a:ext cx="2819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αριθμός των πόλων του τυλίγματος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7" name="Object 11"/>
          <p:cNvGraphicFramePr>
            <a:graphicFrameLocks noChangeAspect="1"/>
          </p:cNvGraphicFramePr>
          <p:nvPr/>
        </p:nvGraphicFramePr>
        <p:xfrm>
          <a:off x="1066800" y="4724400"/>
          <a:ext cx="257175" cy="123825"/>
        </p:xfrm>
        <a:graphic>
          <a:graphicData uri="http://schemas.openxmlformats.org/presentationml/2006/ole">
            <p:oleObj spid="_x0000_s116747" r:id="rId6" imgW="253670" imgH="126835" progId="">
              <p:embed/>
            </p:oleObj>
          </a:graphicData>
        </a:graphic>
      </p:graphicFrame>
      <p:sp>
        <p:nvSpPr>
          <p:cNvPr id="116749" name="Rectangle 13"/>
          <p:cNvSpPr>
            <a:spLocks noChangeArrowheads="1"/>
          </p:cNvSpPr>
          <p:nvPr/>
        </p:nvSpPr>
        <p:spPr bwMode="auto">
          <a:xfrm rot="10800000" flipV="1">
            <a:off x="1447800" y="4648200"/>
            <a:ext cx="3733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βαθμός πολλαπλότητας του τυλίγματος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761999"/>
          </a:xfrm>
        </p:spPr>
        <p:txBody>
          <a:bodyPr>
            <a:normAutofit/>
          </a:bodyPr>
          <a:lstStyle/>
          <a:p>
            <a:r>
              <a:rPr lang="el-GR" sz="2000" b="1" dirty="0" smtClean="0"/>
              <a:t>ΤΥΛΙΓΜΑΤΑ ΜΗΧΑΝΩΝ ΣΥΝΕΧΟΥΣ ΡΕΥΜΑΤΟΣ </a:t>
            </a:r>
            <a:endParaRPr lang="en-US" sz="2000" dirty="0"/>
          </a:p>
        </p:txBody>
      </p:sp>
      <p:sp>
        <p:nvSpPr>
          <p:cNvPr id="3" name="Subtitle 2"/>
          <p:cNvSpPr>
            <a:spLocks noGrp="1"/>
          </p:cNvSpPr>
          <p:nvPr>
            <p:ph type="subTitle" idx="1"/>
          </p:nvPr>
        </p:nvSpPr>
        <p:spPr>
          <a:xfrm>
            <a:off x="152400" y="838200"/>
            <a:ext cx="8534400" cy="5486400"/>
          </a:xfrm>
        </p:spPr>
        <p:txBody>
          <a:bodyPr/>
          <a:lstStyle/>
          <a:p>
            <a:r>
              <a:rPr lang="el-GR" sz="1800" b="1" dirty="0" smtClean="0">
                <a:solidFill>
                  <a:srgbClr val="FF0000"/>
                </a:solidFill>
              </a:rPr>
              <a:t>Για τα απλά </a:t>
            </a:r>
            <a:r>
              <a:rPr lang="el-GR" sz="1800" b="1" dirty="0" err="1" smtClean="0">
                <a:solidFill>
                  <a:srgbClr val="FF0000"/>
                </a:solidFill>
              </a:rPr>
              <a:t>κυματοτυλίγματα</a:t>
            </a:r>
            <a:r>
              <a:rPr lang="el-GR" sz="1800" b="1" dirty="0" smtClean="0">
                <a:solidFill>
                  <a:srgbClr val="FF0000"/>
                </a:solidFill>
              </a:rPr>
              <a:t>, ισχύει η εξής ιδιότητα:</a:t>
            </a:r>
            <a:endParaRPr lang="en-US" sz="1800" b="1" dirty="0" smtClean="0">
              <a:solidFill>
                <a:srgbClr val="FF0000"/>
              </a:solidFill>
            </a:endParaRPr>
          </a:p>
          <a:p>
            <a:pPr hangingPunct="0"/>
            <a:r>
              <a:rPr lang="el-GR" sz="2000" b="1" dirty="0" smtClean="0">
                <a:solidFill>
                  <a:schemeClr val="tx1"/>
                </a:solidFill>
              </a:rPr>
              <a:t>Όλα τα απλά </a:t>
            </a:r>
            <a:r>
              <a:rPr lang="el-GR" sz="2000" b="1" dirty="0" err="1" smtClean="0">
                <a:solidFill>
                  <a:schemeClr val="tx1"/>
                </a:solidFill>
              </a:rPr>
              <a:t>κυματοτυλίγματα</a:t>
            </a:r>
            <a:r>
              <a:rPr lang="el-GR" sz="2000" b="1" dirty="0" smtClean="0">
                <a:solidFill>
                  <a:schemeClr val="tx1"/>
                </a:solidFill>
              </a:rPr>
              <a:t> έχουν μόνο δύο παράλληλους κλάδους, </a:t>
            </a:r>
            <a:endParaRPr lang="en-US" sz="2000" b="1" dirty="0" smtClean="0">
              <a:solidFill>
                <a:schemeClr val="tx1"/>
              </a:solidFill>
            </a:endParaRPr>
          </a:p>
          <a:p>
            <a:pPr hangingPunct="0"/>
            <a:r>
              <a:rPr lang="el-GR" sz="2000" b="1" dirty="0" smtClean="0">
                <a:solidFill>
                  <a:schemeClr val="tx1"/>
                </a:solidFill>
              </a:rPr>
              <a:t>      ανεξάρτητα του αριθμού των πόλων της μηχανής.</a:t>
            </a:r>
            <a:endParaRPr lang="en-US" sz="2000" b="1" dirty="0" smtClean="0">
              <a:solidFill>
                <a:schemeClr val="tx1"/>
              </a:solidFill>
            </a:endParaRPr>
          </a:p>
          <a:p>
            <a:r>
              <a:rPr lang="el-GR" sz="1800" b="1" dirty="0" smtClean="0">
                <a:solidFill>
                  <a:schemeClr val="tx1"/>
                </a:solidFill>
              </a:rPr>
              <a:t>Στη συνέχεια, στο σχ5-6, παρουσιάζεται το ανάπτυγμα απλού </a:t>
            </a:r>
            <a:r>
              <a:rPr lang="el-GR" sz="1800" b="1" dirty="0" err="1" smtClean="0">
                <a:solidFill>
                  <a:schemeClr val="tx1"/>
                </a:solidFill>
              </a:rPr>
              <a:t>κυματοτυλίγματος</a:t>
            </a:r>
            <a:r>
              <a:rPr lang="el-GR" sz="1800" b="1" dirty="0" smtClean="0">
                <a:solidFill>
                  <a:schemeClr val="tx1"/>
                </a:solidFill>
              </a:rPr>
              <a:t> μιας </a:t>
            </a:r>
            <a:r>
              <a:rPr lang="el-GR" sz="1800" b="1" dirty="0" err="1" smtClean="0">
                <a:solidFill>
                  <a:schemeClr val="tx1"/>
                </a:solidFill>
              </a:rPr>
              <a:t>τετραπολικής</a:t>
            </a:r>
            <a:r>
              <a:rPr lang="el-GR" sz="1800" b="1" dirty="0" smtClean="0">
                <a:solidFill>
                  <a:schemeClr val="tx1"/>
                </a:solidFill>
              </a:rPr>
              <a:t> μηχανής.</a:t>
            </a:r>
            <a:endParaRPr lang="en-US" sz="1800" b="1" dirty="0" smtClean="0">
              <a:solidFill>
                <a:schemeClr val="tx1"/>
              </a:solidFill>
            </a:endParaRPr>
          </a:p>
          <a:p>
            <a:r>
              <a:rPr lang="el-GR" dirty="0" smtClean="0"/>
              <a:t> </a:t>
            </a:r>
            <a:endParaRPr lang="en-US" dirty="0"/>
          </a:p>
        </p:txBody>
      </p:sp>
      <p:pic>
        <p:nvPicPr>
          <p:cNvPr id="118786" name="Picture 2"/>
          <p:cNvPicPr>
            <a:picLocks noChangeAspect="1" noChangeArrowheads="1"/>
          </p:cNvPicPr>
          <p:nvPr/>
        </p:nvPicPr>
        <p:blipFill>
          <a:blip r:embed="rId3" cstate="print"/>
          <a:srcRect/>
          <a:stretch>
            <a:fillRect/>
          </a:stretch>
        </p:blipFill>
        <p:spPr bwMode="auto">
          <a:xfrm>
            <a:off x="304800" y="2895600"/>
            <a:ext cx="4762500" cy="3295650"/>
          </a:xfrm>
          <a:prstGeom prst="rect">
            <a:avLst/>
          </a:prstGeom>
          <a:noFill/>
          <a:ln w="9525">
            <a:noFill/>
            <a:miter lim="800000"/>
            <a:headEnd/>
            <a:tailEnd/>
          </a:ln>
        </p:spPr>
      </p:pic>
      <p:sp>
        <p:nvSpPr>
          <p:cNvPr id="118787" name="Rectangle 3"/>
          <p:cNvSpPr>
            <a:spLocks noChangeArrowheads="1"/>
          </p:cNvSpPr>
          <p:nvPr/>
        </p:nvSpPr>
        <p:spPr bwMode="auto">
          <a:xfrm>
            <a:off x="5257800" y="5410200"/>
            <a:ext cx="3733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5-6: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Ανάπτυγμα απλού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κυματοτυλίγματος</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τετραπολικής</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μηχανής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8" name="Rectangle 4"/>
          <p:cNvSpPr>
            <a:spLocks noChangeArrowheads="1"/>
          </p:cNvSpPr>
          <p:nvPr/>
        </p:nvSpPr>
        <p:spPr bwMode="auto">
          <a:xfrm>
            <a:off x="5943600" y="2887162"/>
            <a:ext cx="2667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Σε αναλογία με το πολλαπλό </a:t>
            </a:r>
            <a:r>
              <a:rPr kumimoji="0" lang="el-GR" sz="1100" b="1" i="0" u="none" strike="noStrike" cap="none" normalizeH="0" baseline="0" dirty="0" err="1" smtClean="0">
                <a:ln>
                  <a:noFill/>
                </a:ln>
                <a:effectLst/>
                <a:latin typeface="Arial" pitchFamily="34" charset="0"/>
                <a:ea typeface="Times New Roman" pitchFamily="18" charset="0"/>
                <a:cs typeface="Arial" pitchFamily="34" charset="0"/>
              </a:rPr>
              <a:t>βροχοτύλιγμα</a:t>
            </a: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το πολλαπλό </a:t>
            </a:r>
            <a:r>
              <a:rPr kumimoji="0" lang="el-GR" sz="1100" b="1" i="0" u="none" strike="noStrike" cap="none" normalizeH="0" baseline="0" dirty="0" err="1" smtClean="0">
                <a:ln>
                  <a:noFill/>
                </a:ln>
                <a:effectLst/>
                <a:latin typeface="Arial" pitchFamily="34" charset="0"/>
                <a:ea typeface="Times New Roman" pitchFamily="18" charset="0"/>
                <a:cs typeface="Arial" pitchFamily="34" charset="0"/>
              </a:rPr>
              <a:t>κυματοτύλιγμα</a:t>
            </a: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αποτελείται από ανεξάρτητα  μεταξύ τους απλά </a:t>
            </a:r>
            <a:r>
              <a:rPr kumimoji="0" lang="el-GR" sz="1100" b="1" i="0" u="none" strike="noStrike" cap="none" normalizeH="0" baseline="0" dirty="0" err="1" smtClean="0">
                <a:ln>
                  <a:noFill/>
                </a:ln>
                <a:effectLst/>
                <a:latin typeface="Arial" pitchFamily="34" charset="0"/>
                <a:ea typeface="Times New Roman" pitchFamily="18" charset="0"/>
                <a:cs typeface="Arial" pitchFamily="34" charset="0"/>
              </a:rPr>
              <a:t>κυματοτυλίγματα</a:t>
            </a: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τοποθετημένα στο αυτό επαγωγικό τύμπανο με κοινό συλλέκτη. Ο αριθμός των παράλληλων κλάδων στην περίπτωση πολλαπλού </a:t>
            </a:r>
            <a:r>
              <a:rPr kumimoji="0" lang="el-GR" sz="1100" b="1" i="0" u="none" strike="noStrike" cap="none" normalizeH="0" baseline="0" dirty="0" err="1" smtClean="0">
                <a:ln>
                  <a:noFill/>
                </a:ln>
                <a:effectLst/>
                <a:latin typeface="Arial" pitchFamily="34" charset="0"/>
                <a:ea typeface="Times New Roman" pitchFamily="18" charset="0"/>
                <a:cs typeface="Arial" pitchFamily="34" charset="0"/>
              </a:rPr>
              <a:t>κυματοτυλίγματος</a:t>
            </a: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είναι</a:t>
            </a:r>
            <a:endParaRPr kumimoji="0" lang="el-GR" sz="1800" b="1" i="0" u="none" strike="noStrike" cap="none" normalizeH="0" baseline="0" dirty="0" smtClean="0">
              <a:ln>
                <a:noFill/>
              </a:ln>
              <a:effectLst/>
              <a:latin typeface="Arial" pitchFamily="34" charset="0"/>
              <a:cs typeface="Arial" pitchFamily="34" charset="0"/>
            </a:endParaRPr>
          </a:p>
        </p:txBody>
      </p:sp>
      <p:sp>
        <p:nvSpPr>
          <p:cNvPr id="1187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8789" name="Object 5"/>
          <p:cNvGraphicFramePr>
            <a:graphicFrameLocks noChangeAspect="1"/>
          </p:cNvGraphicFramePr>
          <p:nvPr/>
        </p:nvGraphicFramePr>
        <p:xfrm>
          <a:off x="6096000" y="4800600"/>
          <a:ext cx="685800" cy="304800"/>
        </p:xfrm>
        <a:graphic>
          <a:graphicData uri="http://schemas.openxmlformats.org/presentationml/2006/ole">
            <p:oleObj spid="_x0000_s118789" r:id="rId4" imgW="647700" imgH="190500" progId="">
              <p:embed/>
            </p:oleObj>
          </a:graphicData>
        </a:graphic>
      </p:graphicFrame>
      <p:sp>
        <p:nvSpPr>
          <p:cNvPr id="118791" name="Rectangle 7"/>
          <p:cNvSpPr>
            <a:spLocks noChangeArrowheads="1"/>
          </p:cNvSpPr>
          <p:nvPr/>
        </p:nvSpPr>
        <p:spPr bwMode="auto">
          <a:xfrm rot="10800000" flipV="1">
            <a:off x="6705600" y="4724400"/>
            <a:ext cx="533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(5.2)</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057400" y="188913"/>
            <a:ext cx="4672013" cy="515937"/>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Λειτουργία γεννήτριας Σ.Ρ.</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2050" name="Picture 2"/>
          <p:cNvPicPr>
            <a:picLocks noChangeAspect="1" noChangeArrowheads="1"/>
          </p:cNvPicPr>
          <p:nvPr/>
        </p:nvPicPr>
        <p:blipFill>
          <a:blip r:embed="rId2" cstate="print"/>
          <a:srcRect/>
          <a:stretch>
            <a:fillRect/>
          </a:stretch>
        </p:blipFill>
        <p:spPr bwMode="auto">
          <a:xfrm>
            <a:off x="914400" y="925050"/>
            <a:ext cx="6172200" cy="4701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828800" y="28545"/>
            <a:ext cx="548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Μηχανισμοί παραγωγής τάσης - ροπής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838200" y="1219200"/>
            <a:ext cx="6019800" cy="1938992"/>
          </a:xfrm>
          <a:prstGeom prst="rect">
            <a:avLst/>
          </a:prstGeom>
        </p:spPr>
        <p:txBody>
          <a:bodyPr wrap="square">
            <a:spAutoFit/>
          </a:bodyPr>
          <a:lstStyle/>
          <a:p>
            <a:r>
              <a:rPr lang="el-GR" sz="2000" b="1" dirty="0" smtClean="0"/>
              <a:t>Ο ρόλος του συλλέκτη στις μηχανές συνεχούς ρεύματος είναι διπλός. Στη λειτουργία γεννήτριας, ανορθώνει την εναλλασσόμενη μορφή της τάσης που επάγεται στα πηνία του δρομέα, με αποτέλεσμα η πολικότητα της τάσης σε κάθε ψήκτρα να παραμένει σταθερή</a:t>
            </a:r>
            <a:endParaRPr lang="en-US" sz="2000" b="1" dirty="0"/>
          </a:p>
        </p:txBody>
      </p:sp>
      <p:sp>
        <p:nvSpPr>
          <p:cNvPr id="54274" name="Rectangle 2"/>
          <p:cNvSpPr>
            <a:spLocks noChangeArrowheads="1"/>
          </p:cNvSpPr>
          <p:nvPr/>
        </p:nvSpPr>
        <p:spPr bwMode="auto">
          <a:xfrm>
            <a:off x="838200" y="3110054"/>
            <a:ext cx="5791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 λειτουργία κινητήρα, καθιστά το μαγνητικό πεδίο του τυλίγματος τυμπάνου σταθερό στο χώρο, παρόλο που οι αγωγοί του δρομέα περιστρέφονται. Για τους παραπάνω λόγους το τύλιγμα του δρομέα χαρακτηρίζεται ως </a:t>
            </a:r>
            <a:r>
              <a:rPr kumimoji="0" lang="el-G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ψευδοσταθερό</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τύλιγμα.</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8800" y="28545"/>
            <a:ext cx="548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Μηχανισμοί παραγωγής τάσης - ροπής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609600" y="914400"/>
            <a:ext cx="6248400" cy="1200329"/>
          </a:xfrm>
          <a:prstGeom prst="rect">
            <a:avLst/>
          </a:prstGeom>
        </p:spPr>
        <p:txBody>
          <a:bodyPr wrap="square">
            <a:spAutoFit/>
          </a:bodyPr>
          <a:lstStyle/>
          <a:p>
            <a:r>
              <a:rPr lang="el-GR" dirty="0" smtClean="0"/>
              <a:t>Θεωρούμε τη στοιχειώδη διπολική μηχανή του σχ.5-8, της οποίας το τύλιγμα τυμπάνου αποτελείται από</a:t>
            </a:r>
            <a:r>
              <a:rPr lang="en-US" dirty="0" smtClean="0"/>
              <a:t> N</a:t>
            </a:r>
            <a:r>
              <a:rPr lang="el-GR" dirty="0" smtClean="0"/>
              <a:t> συγκεντρωμένα ελίγματα ( </a:t>
            </a:r>
            <a:r>
              <a:rPr lang="en-US" dirty="0" smtClean="0"/>
              <a:t>a</a:t>
            </a:r>
            <a:r>
              <a:rPr lang="el-GR" dirty="0" smtClean="0"/>
              <a:t>,</a:t>
            </a:r>
            <a:r>
              <a:rPr lang="en-US" dirty="0" smtClean="0"/>
              <a:t>a’</a:t>
            </a:r>
            <a:r>
              <a:rPr lang="el-GR" dirty="0" smtClean="0"/>
              <a:t> ) και του οποίου τα άκρα συνδέονται στους τομείς </a:t>
            </a:r>
            <a:endParaRPr lang="en-US" dirty="0"/>
          </a:p>
        </p:txBody>
      </p:sp>
      <p:graphicFrame>
        <p:nvGraphicFramePr>
          <p:cNvPr id="55319" name="Object 23"/>
          <p:cNvGraphicFramePr>
            <a:graphicFrameLocks noChangeAspect="1"/>
          </p:cNvGraphicFramePr>
          <p:nvPr/>
        </p:nvGraphicFramePr>
        <p:xfrm>
          <a:off x="1371600" y="1828800"/>
          <a:ext cx="381000" cy="228600"/>
        </p:xfrm>
        <a:graphic>
          <a:graphicData uri="http://schemas.openxmlformats.org/presentationml/2006/ole">
            <p:oleObj spid="_x0000_s55319" name="Equation" r:id="rId3" imgW="380880" imgH="228600" progId="Equation.DSMT4">
              <p:embed/>
            </p:oleObj>
          </a:graphicData>
        </a:graphic>
      </p:graphicFrame>
      <p:sp>
        <p:nvSpPr>
          <p:cNvPr id="27" name="Rectangle 26"/>
          <p:cNvSpPr/>
          <p:nvPr/>
        </p:nvSpPr>
        <p:spPr>
          <a:xfrm>
            <a:off x="1752600" y="1752600"/>
            <a:ext cx="1564403" cy="369332"/>
          </a:xfrm>
          <a:prstGeom prst="rect">
            <a:avLst/>
          </a:prstGeom>
        </p:spPr>
        <p:txBody>
          <a:bodyPr wrap="square">
            <a:spAutoFit/>
          </a:bodyPr>
          <a:lstStyle/>
          <a:p>
            <a:r>
              <a:rPr lang="el-GR" dirty="0" smtClean="0"/>
              <a:t>του συλλέκτη. </a:t>
            </a:r>
            <a:endParaRPr lang="en-US" dirty="0"/>
          </a:p>
        </p:txBody>
      </p:sp>
      <p:sp>
        <p:nvSpPr>
          <p:cNvPr id="28" name="Rectangle 27"/>
          <p:cNvSpPr/>
          <p:nvPr/>
        </p:nvSpPr>
        <p:spPr>
          <a:xfrm>
            <a:off x="3200400" y="1752600"/>
            <a:ext cx="1303818" cy="369332"/>
          </a:xfrm>
          <a:prstGeom prst="rect">
            <a:avLst/>
          </a:prstGeom>
        </p:spPr>
        <p:txBody>
          <a:bodyPr wrap="none">
            <a:spAutoFit/>
          </a:bodyPr>
          <a:lstStyle/>
          <a:p>
            <a:r>
              <a:rPr lang="el-GR" dirty="0" smtClean="0"/>
              <a:t>Οι ψήκτρες </a:t>
            </a:r>
            <a:endParaRPr lang="en-US" dirty="0"/>
          </a:p>
        </p:txBody>
      </p:sp>
      <p:graphicFrame>
        <p:nvGraphicFramePr>
          <p:cNvPr id="55320" name="Object 24"/>
          <p:cNvGraphicFramePr>
            <a:graphicFrameLocks noChangeAspect="1"/>
          </p:cNvGraphicFramePr>
          <p:nvPr/>
        </p:nvGraphicFramePr>
        <p:xfrm>
          <a:off x="4419600" y="1828800"/>
          <a:ext cx="330200" cy="266700"/>
        </p:xfrm>
        <a:graphic>
          <a:graphicData uri="http://schemas.openxmlformats.org/presentationml/2006/ole">
            <p:oleObj spid="_x0000_s55320" name="Equation" r:id="rId4" imgW="330120" imgH="228600" progId="Equation.DSMT4">
              <p:embed/>
            </p:oleObj>
          </a:graphicData>
        </a:graphic>
      </p:graphicFrame>
      <p:sp>
        <p:nvSpPr>
          <p:cNvPr id="30" name="Rectangle 29"/>
          <p:cNvSpPr/>
          <p:nvPr/>
        </p:nvSpPr>
        <p:spPr>
          <a:xfrm>
            <a:off x="609600" y="2057400"/>
            <a:ext cx="4648200" cy="646331"/>
          </a:xfrm>
          <a:prstGeom prst="rect">
            <a:avLst/>
          </a:prstGeom>
        </p:spPr>
        <p:txBody>
          <a:bodyPr wrap="square">
            <a:spAutoFit/>
          </a:bodyPr>
          <a:lstStyle/>
          <a:p>
            <a:r>
              <a:rPr lang="el-GR" dirty="0" smtClean="0"/>
              <a:t>ολισθαίνουν επί των αντίστοιχων τομέων του συλλέκτη.</a:t>
            </a:r>
            <a:endParaRPr lang="en-US" dirty="0"/>
          </a:p>
        </p:txBody>
      </p:sp>
      <p:sp>
        <p:nvSpPr>
          <p:cNvPr id="55321" name="Rectangle 25"/>
          <p:cNvSpPr>
            <a:spLocks noChangeArrowheads="1"/>
          </p:cNvSpPr>
          <p:nvPr/>
        </p:nvSpPr>
        <p:spPr bwMode="auto">
          <a:xfrm>
            <a:off x="609600" y="2697034"/>
            <a:ext cx="6477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Επίσης στο σχ.5-9, δείχνεται η πολικότητα των επαγόμενων τάσεων στις δύο πλευρές του τυλίγματος τυμπάνου.</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5322" name="Picture 26"/>
          <p:cNvPicPr>
            <a:picLocks noChangeAspect="1" noChangeArrowheads="1"/>
          </p:cNvPicPr>
          <p:nvPr/>
        </p:nvPicPr>
        <p:blipFill>
          <a:blip r:embed="rId5" cstate="print"/>
          <a:srcRect/>
          <a:stretch>
            <a:fillRect/>
          </a:stretch>
        </p:blipFill>
        <p:spPr bwMode="auto">
          <a:xfrm>
            <a:off x="990600" y="3429000"/>
            <a:ext cx="2362200" cy="2057400"/>
          </a:xfrm>
          <a:prstGeom prst="rect">
            <a:avLst/>
          </a:prstGeom>
          <a:noFill/>
          <a:ln w="9525">
            <a:noFill/>
            <a:miter lim="800000"/>
            <a:headEnd/>
            <a:tailEnd/>
          </a:ln>
        </p:spPr>
      </p:pic>
      <p:sp>
        <p:nvSpPr>
          <p:cNvPr id="55323" name="Rectangle 27"/>
          <p:cNvSpPr>
            <a:spLocks noChangeArrowheads="1"/>
          </p:cNvSpPr>
          <p:nvPr/>
        </p:nvSpPr>
        <p:spPr bwMode="auto">
          <a:xfrm>
            <a:off x="304800" y="5486400"/>
            <a:ext cx="6324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Στοιχειώδης διπολική μηχανή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5324" name="Picture 28"/>
          <p:cNvPicPr>
            <a:picLocks noChangeAspect="1" noChangeArrowheads="1"/>
          </p:cNvPicPr>
          <p:nvPr/>
        </p:nvPicPr>
        <p:blipFill>
          <a:blip r:embed="rId6" cstate="print"/>
          <a:srcRect/>
          <a:stretch>
            <a:fillRect/>
          </a:stretch>
        </p:blipFill>
        <p:spPr bwMode="auto">
          <a:xfrm>
            <a:off x="4495800" y="3505200"/>
            <a:ext cx="3105150" cy="2066925"/>
          </a:xfrm>
          <a:prstGeom prst="rect">
            <a:avLst/>
          </a:prstGeom>
          <a:noFill/>
          <a:ln w="9525">
            <a:noFill/>
            <a:miter lim="800000"/>
            <a:headEnd/>
            <a:tailEnd/>
          </a:ln>
        </p:spPr>
      </p:pic>
      <p:sp>
        <p:nvSpPr>
          <p:cNvPr id="55325" name="Rectangle 29"/>
          <p:cNvSpPr>
            <a:spLocks noChangeArrowheads="1"/>
          </p:cNvSpPr>
          <p:nvPr/>
        </p:nvSpPr>
        <p:spPr bwMode="auto">
          <a:xfrm>
            <a:off x="3733800" y="5562600"/>
            <a:ext cx="6324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5-9: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Πολικότητα επαγόμενων τάσεων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52600" y="228600"/>
            <a:ext cx="548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Μηχανισμοί παραγωγής τάσης - ροπής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2" name="Picture 2"/>
          <p:cNvPicPr>
            <a:picLocks noChangeAspect="1" noChangeArrowheads="1"/>
          </p:cNvPicPr>
          <p:nvPr/>
        </p:nvPicPr>
        <p:blipFill>
          <a:blip r:embed="rId3" cstate="print"/>
          <a:srcRect/>
          <a:stretch>
            <a:fillRect/>
          </a:stretch>
        </p:blipFill>
        <p:spPr bwMode="auto">
          <a:xfrm>
            <a:off x="533400" y="914400"/>
            <a:ext cx="1914525" cy="160020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3352800" y="838200"/>
            <a:ext cx="3105150" cy="2066925"/>
          </a:xfrm>
          <a:prstGeom prst="rect">
            <a:avLst/>
          </a:prstGeom>
          <a:noFill/>
          <a:ln w="9525">
            <a:noFill/>
            <a:miter lim="800000"/>
            <a:headEnd/>
            <a:tailEnd/>
          </a:ln>
        </p:spPr>
      </p:pic>
      <p:sp>
        <p:nvSpPr>
          <p:cNvPr id="5" name="Rectangle 4"/>
          <p:cNvSpPr/>
          <p:nvPr/>
        </p:nvSpPr>
        <p:spPr>
          <a:xfrm>
            <a:off x="609600" y="2895600"/>
            <a:ext cx="8649484" cy="646331"/>
          </a:xfrm>
          <a:prstGeom prst="rect">
            <a:avLst/>
          </a:prstGeom>
        </p:spPr>
        <p:txBody>
          <a:bodyPr wrap="none">
            <a:spAutoFit/>
          </a:bodyPr>
          <a:lstStyle/>
          <a:p>
            <a:r>
              <a:rPr lang="el-GR" dirty="0" smtClean="0"/>
              <a:t>Τη χρονική στιγμή κατά την οποία η γωνία</a:t>
            </a:r>
            <a:r>
              <a:rPr lang="en-US" dirty="0" smtClean="0"/>
              <a:t> </a:t>
            </a:r>
            <a:r>
              <a:rPr lang="el-GR" dirty="0" smtClean="0"/>
              <a:t>θ των μαγνητικών πεδίων των δύο τυλιγμάτων </a:t>
            </a:r>
          </a:p>
          <a:p>
            <a:r>
              <a:rPr lang="el-GR" dirty="0" smtClean="0"/>
              <a:t>Είναι 0 η 180</a:t>
            </a:r>
            <a:r>
              <a:rPr lang="el-GR" dirty="0" smtClean="0">
                <a:sym typeface="Symbol"/>
              </a:rPr>
              <a:t></a:t>
            </a:r>
            <a:r>
              <a:rPr lang="el-GR" dirty="0" smtClean="0"/>
              <a:t>, η επαγόμενη τάση στο τύλιγμα τυμπάνου είναι μηδενική </a:t>
            </a:r>
            <a:endParaRPr lang="en-US" dirty="0"/>
          </a:p>
        </p:txBody>
      </p:sp>
      <p:graphicFrame>
        <p:nvGraphicFramePr>
          <p:cNvPr id="56328" name="Object 8"/>
          <p:cNvGraphicFramePr>
            <a:graphicFrameLocks noChangeAspect="1"/>
          </p:cNvGraphicFramePr>
          <p:nvPr/>
        </p:nvGraphicFramePr>
        <p:xfrm>
          <a:off x="7467600" y="3276600"/>
          <a:ext cx="381000" cy="177800"/>
        </p:xfrm>
        <a:graphic>
          <a:graphicData uri="http://schemas.openxmlformats.org/presentationml/2006/ole">
            <p:oleObj spid="_x0000_s56328" name="Equation" r:id="rId5" imgW="380880" imgH="177480" progId="Equation.DSMT4">
              <p:embed/>
            </p:oleObj>
          </a:graphicData>
        </a:graphic>
      </p:graphicFrame>
      <p:sp>
        <p:nvSpPr>
          <p:cNvPr id="20" name="Rectangle 19"/>
          <p:cNvSpPr/>
          <p:nvPr/>
        </p:nvSpPr>
        <p:spPr>
          <a:xfrm>
            <a:off x="685800" y="3581400"/>
            <a:ext cx="8077200" cy="2308324"/>
          </a:xfrm>
          <a:prstGeom prst="rect">
            <a:avLst/>
          </a:prstGeom>
        </p:spPr>
        <p:txBody>
          <a:bodyPr wrap="square">
            <a:spAutoFit/>
          </a:bodyPr>
          <a:lstStyle/>
          <a:p>
            <a:r>
              <a:rPr lang="el-GR" dirty="0" smtClean="0"/>
              <a:t>Εάν το πλάτος επαφής των ψηκτρών αμεληθεί παρατηρούμε ότι, η ψήκτρα </a:t>
            </a:r>
            <a:r>
              <a:rPr lang="en-US" dirty="0" smtClean="0"/>
              <a:t>b1 </a:t>
            </a:r>
            <a:r>
              <a:rPr lang="el-GR" dirty="0" smtClean="0"/>
              <a:t>ολισθαίνει πάντοτε επί του τομέα του συλλέκτη, με τον οποίο συνδέεται η εκάστοτε βρισκόμενη επί του νότιου πόλου πλευρά του τυλίγματος τυμπάνου. Αντίστοιχα η ψήκτρα </a:t>
            </a:r>
            <a:r>
              <a:rPr lang="en-US" dirty="0" smtClean="0"/>
              <a:t>b2</a:t>
            </a:r>
            <a:r>
              <a:rPr lang="el-GR" dirty="0" smtClean="0"/>
              <a:t>ολισθαίνει επί του τομέα εκείνου του συλλέκτη ο οποίος συνδέεται με την εκάστοτε πλευρά του τυλίγματος που βρίσκεται στην περιοχή του βόρειου πόλου. Ως αποτέλεσμα λοιπόν για τη συγκεκριμένη φορά περιστροφής και πολικότητα του πεδίου διέγερσης, η ψήκτρα </a:t>
            </a:r>
            <a:r>
              <a:rPr lang="en-US" dirty="0" smtClean="0"/>
              <a:t>b1</a:t>
            </a:r>
            <a:r>
              <a:rPr lang="el-GR" dirty="0" smtClean="0"/>
              <a:t> βρίσκεται πάντα σε θετικό δυναμικό, ενώ η ψήκτρα </a:t>
            </a:r>
            <a:r>
              <a:rPr lang="en-US" dirty="0" smtClean="0"/>
              <a:t>b2</a:t>
            </a:r>
            <a:r>
              <a:rPr lang="el-GR" dirty="0" smtClean="0"/>
              <a:t>σε αρνητικό δυναμικό.</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52600" y="228600"/>
            <a:ext cx="548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Μηχανισμοί παραγωγής τάσης - ροπής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5" name="Rectangle 1"/>
          <p:cNvSpPr>
            <a:spLocks noChangeArrowheads="1"/>
          </p:cNvSpPr>
          <p:nvPr/>
        </p:nvSpPr>
        <p:spPr bwMode="auto">
          <a:xfrm>
            <a:off x="381000" y="713602"/>
            <a:ext cx="7315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λειτουργία γεννήτριας, η φορά των ρευμάτων του τυλίγματος τυμπάνου συμπίπτει με εκείνη των επαγομένων Η.Ε.Δ. και η αναπτυσσόμενη ροπή αντιτίθεται στη φορά περιστροφής (αντιρροπή).</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λειτουργία κινητήρα, η φορά των ρευμάτων είναι αντίθετη εκείνης των επαγομένων Α.Η.Ε.Δ., έτσι ώστε η αναπτυσσόμενη ροπή να έχει φορά προς την κατεύθυνση περιστροφής.</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52600" y="228600"/>
            <a:ext cx="548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Μηχανισμοί παραγωγής τάσης - ροπής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57200" y="1066800"/>
            <a:ext cx="6553200" cy="646331"/>
          </a:xfrm>
          <a:prstGeom prst="rect">
            <a:avLst/>
          </a:prstGeom>
        </p:spPr>
        <p:txBody>
          <a:bodyPr wrap="square">
            <a:spAutoFit/>
          </a:bodyPr>
          <a:lstStyle/>
          <a:p>
            <a:r>
              <a:rPr lang="el-GR" b="1" dirty="0" smtClean="0"/>
              <a:t>Στο σχ.5-10, δείχνονται οι πολικότητες των διαφόρων μεγεθών μιας μηχανής Σ.Ρ. και για τα δύο είδη λειτουργίας</a:t>
            </a:r>
            <a:endParaRPr lang="en-US" b="1" dirty="0"/>
          </a:p>
        </p:txBody>
      </p:sp>
      <p:sp>
        <p:nvSpPr>
          <p:cNvPr id="4" name="Rectangle 3"/>
          <p:cNvSpPr/>
          <p:nvPr/>
        </p:nvSpPr>
        <p:spPr>
          <a:xfrm>
            <a:off x="381000" y="1981200"/>
            <a:ext cx="6705600" cy="923330"/>
          </a:xfrm>
          <a:prstGeom prst="rect">
            <a:avLst/>
          </a:prstGeom>
        </p:spPr>
        <p:txBody>
          <a:bodyPr wrap="square">
            <a:spAutoFit/>
          </a:bodyPr>
          <a:lstStyle/>
          <a:p>
            <a:r>
              <a:rPr lang="el-GR" dirty="0" smtClean="0"/>
              <a:t>Ανεξάρτητα από τη λειτουργική κατάσταση της μηχανής σαν γεννήτρια ή κινητήρας, τα πεδία του </a:t>
            </a:r>
            <a:r>
              <a:rPr lang="el-GR" dirty="0" err="1" smtClean="0"/>
              <a:t>στάτη</a:t>
            </a:r>
            <a:r>
              <a:rPr lang="el-GR" dirty="0" smtClean="0"/>
              <a:t> και του δρομέα είναι μεταξύ του κάθετα και η γωνία αυτή των </a:t>
            </a:r>
            <a:endParaRPr lang="en-US" dirty="0"/>
          </a:p>
        </p:txBody>
      </p:sp>
      <p:graphicFrame>
        <p:nvGraphicFramePr>
          <p:cNvPr id="58370" name="Object 2"/>
          <p:cNvGraphicFramePr>
            <a:graphicFrameLocks noChangeAspect="1"/>
          </p:cNvGraphicFramePr>
          <p:nvPr/>
        </p:nvGraphicFramePr>
        <p:xfrm>
          <a:off x="4343400" y="2667000"/>
          <a:ext cx="304800" cy="203200"/>
        </p:xfrm>
        <a:graphic>
          <a:graphicData uri="http://schemas.openxmlformats.org/presentationml/2006/ole">
            <p:oleObj spid="_x0000_s58370" name="Equation" r:id="rId3" imgW="241200" imgH="203040" progId="Equation.DSMT4">
              <p:embed/>
            </p:oleObj>
          </a:graphicData>
        </a:graphic>
      </p:graphicFrame>
      <p:sp>
        <p:nvSpPr>
          <p:cNvPr id="6" name="Rectangle 5"/>
          <p:cNvSpPr/>
          <p:nvPr/>
        </p:nvSpPr>
        <p:spPr>
          <a:xfrm>
            <a:off x="381000" y="2895600"/>
            <a:ext cx="4724400" cy="646331"/>
          </a:xfrm>
          <a:prstGeom prst="rect">
            <a:avLst/>
          </a:prstGeom>
        </p:spPr>
        <p:txBody>
          <a:bodyPr wrap="square">
            <a:spAutoFit/>
          </a:bodyPr>
          <a:lstStyle/>
          <a:p>
            <a:r>
              <a:rPr lang="el-GR" dirty="0" smtClean="0"/>
              <a:t>αποτελεί και τη βέλτιστη γωνία για την παραγωγή ροπής.</a:t>
            </a:r>
            <a:endParaRPr lang="en-US" dirty="0"/>
          </a:p>
        </p:txBody>
      </p:sp>
      <p:pic>
        <p:nvPicPr>
          <p:cNvPr id="7" name="Picture 6"/>
          <p:cNvPicPr>
            <a:picLocks noChangeAspect="1" noChangeArrowheads="1"/>
          </p:cNvPicPr>
          <p:nvPr/>
        </p:nvPicPr>
        <p:blipFill>
          <a:blip r:embed="rId4" cstate="print"/>
          <a:srcRect/>
          <a:stretch>
            <a:fillRect/>
          </a:stretch>
        </p:blipFill>
        <p:spPr bwMode="auto">
          <a:xfrm>
            <a:off x="1676400" y="3581400"/>
            <a:ext cx="4953000" cy="2362200"/>
          </a:xfrm>
          <a:prstGeom prst="rect">
            <a:avLst/>
          </a:prstGeom>
          <a:noFill/>
          <a:ln w="9525">
            <a:noFill/>
            <a:miter lim="800000"/>
            <a:headEnd/>
            <a:tailEnd/>
          </a:ln>
        </p:spPr>
      </p:pic>
      <p:sp>
        <p:nvSpPr>
          <p:cNvPr id="58371" name="Rectangle 3"/>
          <p:cNvSpPr>
            <a:spLocks noChangeArrowheads="1"/>
          </p:cNvSpPr>
          <p:nvPr/>
        </p:nvSpPr>
        <p:spPr bwMode="auto">
          <a:xfrm>
            <a:off x="685800" y="6096000"/>
            <a:ext cx="4648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5-10: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Λειτουργικές καταστάσεις μηχανής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905000" y="256401"/>
            <a:ext cx="4267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Παραγωγή τάσης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33400" y="990600"/>
            <a:ext cx="6324600" cy="923330"/>
          </a:xfrm>
          <a:prstGeom prst="rect">
            <a:avLst/>
          </a:prstGeom>
        </p:spPr>
        <p:txBody>
          <a:bodyPr wrap="square">
            <a:spAutoFit/>
          </a:bodyPr>
          <a:lstStyle/>
          <a:p>
            <a:r>
              <a:rPr lang="el-GR" b="1" dirty="0" smtClean="0"/>
              <a:t>Θεωρούμε ότι το στοιχειώδες τύλιγμα τυμπάνου είναι πλήρους βήματος σχ.5-11.  Δηλαδή, η απόσταση των πλευρών του ισούται με ένα πολικό βήμα</a:t>
            </a:r>
            <a:endParaRPr lang="en-US" b="1" dirty="0"/>
          </a:p>
        </p:txBody>
      </p:sp>
      <p:pic>
        <p:nvPicPr>
          <p:cNvPr id="59394" name="Picture 2"/>
          <p:cNvPicPr>
            <a:picLocks noChangeAspect="1" noChangeArrowheads="1"/>
          </p:cNvPicPr>
          <p:nvPr/>
        </p:nvPicPr>
        <p:blipFill>
          <a:blip r:embed="rId3" cstate="print"/>
          <a:srcRect/>
          <a:stretch>
            <a:fillRect/>
          </a:stretch>
        </p:blipFill>
        <p:spPr bwMode="auto">
          <a:xfrm>
            <a:off x="1600200" y="2438400"/>
            <a:ext cx="4467225" cy="1724025"/>
          </a:xfrm>
          <a:prstGeom prst="rect">
            <a:avLst/>
          </a:prstGeom>
          <a:noFill/>
          <a:ln w="9525">
            <a:noFill/>
            <a:miter lim="800000"/>
            <a:headEnd/>
            <a:tailEnd/>
          </a:ln>
        </p:spPr>
      </p:pic>
      <p:sp>
        <p:nvSpPr>
          <p:cNvPr id="59395" name="Rectangle 3"/>
          <p:cNvSpPr>
            <a:spLocks noChangeArrowheads="1"/>
          </p:cNvSpPr>
          <p:nvPr/>
        </p:nvSpPr>
        <p:spPr bwMode="auto">
          <a:xfrm>
            <a:off x="609600" y="4419600"/>
            <a:ext cx="4648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5-11:</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Τομή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στάτη</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δρομέα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p:cNvSpPr>
            <a:spLocks noChangeArrowheads="1"/>
          </p:cNvSpPr>
          <p:nvPr/>
        </p:nvSpPr>
        <p:spPr bwMode="auto">
          <a:xfrm>
            <a:off x="304800" y="4876800"/>
            <a:ext cx="4648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πεπλεγμένη ροή της στοιχειώδους επιφάνειας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9397" name="Object 5"/>
          <p:cNvGraphicFramePr>
            <a:graphicFrameLocks noChangeAspect="1"/>
          </p:cNvGraphicFramePr>
          <p:nvPr/>
        </p:nvGraphicFramePr>
        <p:xfrm>
          <a:off x="3429000" y="4953000"/>
          <a:ext cx="215900" cy="177800"/>
        </p:xfrm>
        <a:graphic>
          <a:graphicData uri="http://schemas.openxmlformats.org/presentationml/2006/ole">
            <p:oleObj spid="_x0000_s59397" name="Equation" r:id="rId4" imgW="215640" imgH="177480" progId="Equation.DSMT4">
              <p:embed/>
            </p:oleObj>
          </a:graphicData>
        </a:graphic>
      </p:graphicFrame>
      <p:sp>
        <p:nvSpPr>
          <p:cNvPr id="11" name="Rectangle 10"/>
          <p:cNvSpPr/>
          <p:nvPr/>
        </p:nvSpPr>
        <p:spPr>
          <a:xfrm>
            <a:off x="3733800" y="4876800"/>
            <a:ext cx="4114800" cy="253916"/>
          </a:xfrm>
          <a:prstGeom prst="rect">
            <a:avLst/>
          </a:prstGeom>
        </p:spPr>
        <p:txBody>
          <a:bodyPr wrap="square">
            <a:spAutoFit/>
          </a:bodyPr>
          <a:lstStyle/>
          <a:p>
            <a:r>
              <a:rPr lang="el-GR" sz="1050" dirty="0" smtClean="0"/>
              <a:t>του πηνίου του δρομέα, είναι</a:t>
            </a:r>
            <a:endParaRPr lang="en-US" sz="105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0" y="256401"/>
            <a:ext cx="4267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Παραγωγή τάσης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18" name="Object 2"/>
          <p:cNvGraphicFramePr>
            <a:graphicFrameLocks noChangeAspect="1"/>
          </p:cNvGraphicFramePr>
          <p:nvPr/>
        </p:nvGraphicFramePr>
        <p:xfrm>
          <a:off x="381000" y="2743200"/>
          <a:ext cx="3657600" cy="838200"/>
        </p:xfrm>
        <a:graphic>
          <a:graphicData uri="http://schemas.openxmlformats.org/presentationml/2006/ole">
            <p:oleObj spid="_x0000_s60418" name="Equation" r:id="rId3" imgW="2057400" imgH="393480" progId="Equation.DSMT4">
              <p:embed/>
            </p:oleObj>
          </a:graphicData>
        </a:graphic>
      </p:graphicFrame>
      <p:sp>
        <p:nvSpPr>
          <p:cNvPr id="4" name="Rectangle 3"/>
          <p:cNvSpPr/>
          <p:nvPr/>
        </p:nvSpPr>
        <p:spPr>
          <a:xfrm>
            <a:off x="3886200" y="2971800"/>
            <a:ext cx="617477" cy="369332"/>
          </a:xfrm>
          <a:prstGeom prst="rect">
            <a:avLst/>
          </a:prstGeom>
        </p:spPr>
        <p:txBody>
          <a:bodyPr wrap="none">
            <a:spAutoFit/>
          </a:bodyPr>
          <a:lstStyle/>
          <a:p>
            <a:r>
              <a:rPr lang="el-GR" dirty="0" smtClean="0"/>
              <a:t>(5.3)</a:t>
            </a:r>
            <a:endParaRPr lang="en-US" dirty="0"/>
          </a:p>
        </p:txBody>
      </p:sp>
      <p:pic>
        <p:nvPicPr>
          <p:cNvPr id="60419" name="Picture 3"/>
          <p:cNvPicPr>
            <a:picLocks noChangeAspect="1" noChangeArrowheads="1"/>
          </p:cNvPicPr>
          <p:nvPr/>
        </p:nvPicPr>
        <p:blipFill>
          <a:blip r:embed="rId4" cstate="print"/>
          <a:srcRect/>
          <a:stretch>
            <a:fillRect/>
          </a:stretch>
        </p:blipFill>
        <p:spPr bwMode="auto">
          <a:xfrm>
            <a:off x="381000" y="762000"/>
            <a:ext cx="4476750" cy="1733550"/>
          </a:xfrm>
          <a:prstGeom prst="rect">
            <a:avLst/>
          </a:prstGeom>
          <a:noFill/>
          <a:ln w="9525">
            <a:noFill/>
            <a:miter lim="800000"/>
            <a:headEnd/>
            <a:tailEnd/>
          </a:ln>
        </p:spPr>
      </p:pic>
      <p:sp>
        <p:nvSpPr>
          <p:cNvPr id="60420" name="Rectangle 4"/>
          <p:cNvSpPr>
            <a:spLocks noChangeArrowheads="1"/>
          </p:cNvSpPr>
          <p:nvPr/>
        </p:nvSpPr>
        <p:spPr bwMode="auto">
          <a:xfrm>
            <a:off x="152400" y="3810000"/>
            <a:ext cx="6248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 σύμφωνα με το σχ.5-10</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21" name="Object 5"/>
          <p:cNvGraphicFramePr>
            <a:graphicFrameLocks noChangeAspect="1"/>
          </p:cNvGraphicFramePr>
          <p:nvPr/>
        </p:nvGraphicFramePr>
        <p:xfrm>
          <a:off x="304800" y="4343400"/>
          <a:ext cx="2895600" cy="762000"/>
        </p:xfrm>
        <a:graphic>
          <a:graphicData uri="http://schemas.openxmlformats.org/presentationml/2006/ole">
            <p:oleObj spid="_x0000_s60421" name="Equation" r:id="rId5" imgW="2006280" imgH="469800" progId="Equation.DSMT4">
              <p:embed/>
            </p:oleObj>
          </a:graphicData>
        </a:graphic>
      </p:graphicFrame>
      <p:sp>
        <p:nvSpPr>
          <p:cNvPr id="8" name="Rectangle 7"/>
          <p:cNvSpPr/>
          <p:nvPr/>
        </p:nvSpPr>
        <p:spPr>
          <a:xfrm>
            <a:off x="3276600" y="4495800"/>
            <a:ext cx="617477" cy="369332"/>
          </a:xfrm>
          <a:prstGeom prst="rect">
            <a:avLst/>
          </a:prstGeom>
        </p:spPr>
        <p:txBody>
          <a:bodyPr wrap="none">
            <a:spAutoFit/>
          </a:bodyPr>
          <a:lstStyle/>
          <a:p>
            <a:r>
              <a:rPr lang="el-GR" dirty="0" smtClean="0"/>
              <a:t>(5.4)</a:t>
            </a:r>
            <a:endParaRPr lang="en-US" dirty="0"/>
          </a:p>
        </p:txBody>
      </p:sp>
      <p:sp>
        <p:nvSpPr>
          <p:cNvPr id="60422" name="Rectangle 6"/>
          <p:cNvSpPr>
            <a:spLocks noChangeArrowheads="1"/>
          </p:cNvSpPr>
          <p:nvPr/>
        </p:nvSpPr>
        <p:spPr bwMode="auto">
          <a:xfrm>
            <a:off x="152400" y="5181600"/>
            <a:ext cx="3429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4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42" name="Object 26"/>
          <p:cNvGraphicFramePr>
            <a:graphicFrameLocks noChangeAspect="1"/>
          </p:cNvGraphicFramePr>
          <p:nvPr/>
        </p:nvGraphicFramePr>
        <p:xfrm>
          <a:off x="228600" y="5486400"/>
          <a:ext cx="161925" cy="161925"/>
        </p:xfrm>
        <a:graphic>
          <a:graphicData uri="http://schemas.openxmlformats.org/presentationml/2006/ole">
            <p:oleObj spid="_x0000_s60442" name="Equation" r:id="rId6" imgW="164885" imgH="164885" progId="Equation.DSMT4">
              <p:embed/>
            </p:oleObj>
          </a:graphicData>
        </a:graphic>
      </p:graphicFrame>
      <p:sp>
        <p:nvSpPr>
          <p:cNvPr id="60444" name="Rectangle 28"/>
          <p:cNvSpPr>
            <a:spLocks noChangeArrowheads="1"/>
          </p:cNvSpPr>
          <p:nvPr/>
        </p:nvSpPr>
        <p:spPr bwMode="auto">
          <a:xfrm rot="10800000" flipV="1">
            <a:off x="381000" y="5410200"/>
            <a:ext cx="6781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αριθμός σπειρών του πηνίου του δρομέα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46" name="Object 30"/>
          <p:cNvGraphicFramePr>
            <a:graphicFrameLocks noChangeAspect="1"/>
          </p:cNvGraphicFramePr>
          <p:nvPr/>
        </p:nvGraphicFramePr>
        <p:xfrm>
          <a:off x="228600" y="5791200"/>
          <a:ext cx="142875" cy="152400"/>
        </p:xfrm>
        <a:graphic>
          <a:graphicData uri="http://schemas.openxmlformats.org/presentationml/2006/ole">
            <p:oleObj spid="_x0000_s60446" name="Equation" r:id="rId7" imgW="139639" imgH="152334" progId="Equation.DSMT4">
              <p:embed/>
            </p:oleObj>
          </a:graphicData>
        </a:graphic>
      </p:graphicFrame>
      <p:graphicFrame>
        <p:nvGraphicFramePr>
          <p:cNvPr id="60445" name="Object 29"/>
          <p:cNvGraphicFramePr>
            <a:graphicFrameLocks noChangeAspect="1"/>
          </p:cNvGraphicFramePr>
          <p:nvPr/>
        </p:nvGraphicFramePr>
        <p:xfrm>
          <a:off x="3200400" y="5715000"/>
          <a:ext cx="466725" cy="190500"/>
        </p:xfrm>
        <a:graphic>
          <a:graphicData uri="http://schemas.openxmlformats.org/presentationml/2006/ole">
            <p:oleObj spid="_x0000_s60445" name="Equation" r:id="rId8" imgW="469696" imgH="190417" progId="Equation.DSMT4">
              <p:embed/>
            </p:oleObj>
          </a:graphicData>
        </a:graphic>
      </p:graphicFrame>
      <p:sp>
        <p:nvSpPr>
          <p:cNvPr id="6044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48" name="Rectangle 32"/>
          <p:cNvSpPr>
            <a:spLocks noChangeArrowheads="1"/>
          </p:cNvSpPr>
          <p:nvPr/>
        </p:nvSpPr>
        <p:spPr bwMode="auto">
          <a:xfrm>
            <a:off x="381000" y="5715000"/>
            <a:ext cx="4495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πυκνότητα μαγνητικής ροής στο διάκενο,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49" name="Rectangle 33"/>
          <p:cNvSpPr>
            <a:spLocks noChangeArrowheads="1"/>
          </p:cNvSpPr>
          <p:nvPr/>
        </p:nvSpPr>
        <p:spPr bwMode="auto">
          <a:xfrm>
            <a:off x="3733800" y="5867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51" name="Object 35"/>
          <p:cNvGraphicFramePr>
            <a:graphicFrameLocks noChangeAspect="1"/>
          </p:cNvGraphicFramePr>
          <p:nvPr/>
        </p:nvGraphicFramePr>
        <p:xfrm>
          <a:off x="228600" y="6019800"/>
          <a:ext cx="123825" cy="152400"/>
        </p:xfrm>
        <a:graphic>
          <a:graphicData uri="http://schemas.openxmlformats.org/presentationml/2006/ole">
            <p:oleObj spid="_x0000_s60451" name="Equation" r:id="rId9" imgW="126835" imgH="152202" progId="Equation.DSMT4">
              <p:embed/>
            </p:oleObj>
          </a:graphicData>
        </a:graphic>
      </p:graphicFrame>
      <p:graphicFrame>
        <p:nvGraphicFramePr>
          <p:cNvPr id="60450" name="Object 34"/>
          <p:cNvGraphicFramePr>
            <a:graphicFrameLocks noChangeAspect="1"/>
          </p:cNvGraphicFramePr>
          <p:nvPr/>
        </p:nvGraphicFramePr>
        <p:xfrm>
          <a:off x="2362200" y="6019800"/>
          <a:ext cx="152400" cy="123825"/>
        </p:xfrm>
        <a:graphic>
          <a:graphicData uri="http://schemas.openxmlformats.org/presentationml/2006/ole">
            <p:oleObj spid="_x0000_s60450" name="Equation" r:id="rId10" imgW="152202" imgH="126835" progId="Equation.DSMT4">
              <p:embed/>
            </p:oleObj>
          </a:graphicData>
        </a:graphic>
      </p:graphicFrame>
      <p:sp>
        <p:nvSpPr>
          <p:cNvPr id="6045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54" name="Rectangle 38"/>
          <p:cNvSpPr>
            <a:spLocks noChangeArrowheads="1"/>
          </p:cNvSpPr>
          <p:nvPr/>
        </p:nvSpPr>
        <p:spPr bwMode="auto">
          <a:xfrm>
            <a:off x="2514600" y="609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rot="10800000" flipV="1">
            <a:off x="457200" y="5943600"/>
            <a:ext cx="4038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΄ενεργό΄</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μήκος αγωγών,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56" name="Object 40"/>
          <p:cNvGraphicFramePr>
            <a:graphicFrameLocks noChangeAspect="1"/>
          </p:cNvGraphicFramePr>
          <p:nvPr/>
        </p:nvGraphicFramePr>
        <p:xfrm>
          <a:off x="228600" y="6324600"/>
          <a:ext cx="152400" cy="152400"/>
        </p:xfrm>
        <a:graphic>
          <a:graphicData uri="http://schemas.openxmlformats.org/presentationml/2006/ole">
            <p:oleObj spid="_x0000_s60456" name="Equation" r:id="rId11" imgW="152268" imgH="152268" progId="Equation.DSMT4">
              <p:embed/>
            </p:oleObj>
          </a:graphicData>
        </a:graphic>
      </p:graphicFrame>
      <p:graphicFrame>
        <p:nvGraphicFramePr>
          <p:cNvPr id="60455" name="Object 39"/>
          <p:cNvGraphicFramePr>
            <a:graphicFrameLocks noChangeAspect="1"/>
          </p:cNvGraphicFramePr>
          <p:nvPr/>
        </p:nvGraphicFramePr>
        <p:xfrm>
          <a:off x="2133600" y="6324600"/>
          <a:ext cx="152400" cy="123825"/>
        </p:xfrm>
        <a:graphic>
          <a:graphicData uri="http://schemas.openxmlformats.org/presentationml/2006/ole">
            <p:oleObj spid="_x0000_s60455" name="Equation" r:id="rId12" imgW="152202" imgH="126835" progId="Equation.DSMT4">
              <p:embed/>
            </p:oleObj>
          </a:graphicData>
        </a:graphic>
      </p:graphicFrame>
      <p:sp>
        <p:nvSpPr>
          <p:cNvPr id="60457"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58" name="Rectangle 42"/>
          <p:cNvSpPr>
            <a:spLocks noChangeArrowheads="1"/>
          </p:cNvSpPr>
          <p:nvPr/>
        </p:nvSpPr>
        <p:spPr bwMode="auto">
          <a:xfrm rot="10800000" flipV="1">
            <a:off x="533400" y="6248400"/>
            <a:ext cx="3886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διάμετρος δρομέα,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59" name="Rectangle 43"/>
          <p:cNvSpPr>
            <a:spLocks noChangeArrowheads="1"/>
          </p:cNvSpPr>
          <p:nvPr/>
        </p:nvSpPr>
        <p:spPr bwMode="auto">
          <a:xfrm>
            <a:off x="2362200" y="6400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461" name="Object 45"/>
          <p:cNvGraphicFramePr>
            <a:graphicFrameLocks noChangeAspect="1"/>
          </p:cNvGraphicFramePr>
          <p:nvPr/>
        </p:nvGraphicFramePr>
        <p:xfrm>
          <a:off x="228600" y="6553200"/>
          <a:ext cx="123825" cy="161925"/>
        </p:xfrm>
        <a:graphic>
          <a:graphicData uri="http://schemas.openxmlformats.org/presentationml/2006/ole">
            <p:oleObj spid="_x0000_s60461" name="Equation" r:id="rId13" imgW="126780" imgH="164814" progId="Equation.DSMT4">
              <p:embed/>
            </p:oleObj>
          </a:graphicData>
        </a:graphic>
      </p:graphicFrame>
      <p:graphicFrame>
        <p:nvGraphicFramePr>
          <p:cNvPr id="60460" name="Object 44"/>
          <p:cNvGraphicFramePr>
            <a:graphicFrameLocks noChangeAspect="1"/>
          </p:cNvGraphicFramePr>
          <p:nvPr/>
        </p:nvGraphicFramePr>
        <p:xfrm>
          <a:off x="3352800" y="6553200"/>
          <a:ext cx="228600" cy="161925"/>
        </p:xfrm>
        <a:graphic>
          <a:graphicData uri="http://schemas.openxmlformats.org/presentationml/2006/ole">
            <p:oleObj spid="_x0000_s60460" name="Equation" r:id="rId14" imgW="228501" imgH="165028" progId="Equation.DSMT4">
              <p:embed/>
            </p:oleObj>
          </a:graphicData>
        </a:graphic>
      </p:graphicFrame>
      <p:sp>
        <p:nvSpPr>
          <p:cNvPr id="6046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63" name="Rectangle 47"/>
          <p:cNvSpPr>
            <a:spLocks noChangeArrowheads="1"/>
          </p:cNvSpPr>
          <p:nvPr/>
        </p:nvSpPr>
        <p:spPr bwMode="auto">
          <a:xfrm rot="10800000" flipV="1">
            <a:off x="533400" y="6477000"/>
            <a:ext cx="3276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πεπλεγμένη ροή τυλίγματος τυμπάνου,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64" name="Rectangle 48"/>
          <p:cNvSpPr>
            <a:spLocks noChangeArrowheads="1"/>
          </p:cNvSpPr>
          <p:nvPr/>
        </p:nvSpPr>
        <p:spPr bwMode="auto">
          <a:xfrm>
            <a:off x="3581400" y="6629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52"/>
          <p:cNvSpPr/>
          <p:nvPr/>
        </p:nvSpPr>
        <p:spPr>
          <a:xfrm>
            <a:off x="4267200" y="4114800"/>
            <a:ext cx="4572000" cy="646331"/>
          </a:xfrm>
          <a:prstGeom prst="rect">
            <a:avLst/>
          </a:prstGeom>
        </p:spPr>
        <p:txBody>
          <a:bodyPr>
            <a:spAutoFit/>
          </a:bodyPr>
          <a:lstStyle/>
          <a:p>
            <a:r>
              <a:rPr lang="el-GR" dirty="0" smtClean="0"/>
              <a:t>Επειδή η χωρική διανομή της πυκνότητας ροής είναι περιττή συνάρτηση, </a:t>
            </a:r>
            <a:endParaRPr lang="en-US" dirty="0"/>
          </a:p>
        </p:txBody>
      </p:sp>
      <p:graphicFrame>
        <p:nvGraphicFramePr>
          <p:cNvPr id="60465" name="Object 49"/>
          <p:cNvGraphicFramePr>
            <a:graphicFrameLocks noChangeAspect="1"/>
          </p:cNvGraphicFramePr>
          <p:nvPr/>
        </p:nvGraphicFramePr>
        <p:xfrm>
          <a:off x="6781800" y="4495800"/>
          <a:ext cx="952500" cy="203200"/>
        </p:xfrm>
        <a:graphic>
          <a:graphicData uri="http://schemas.openxmlformats.org/presentationml/2006/ole">
            <p:oleObj spid="_x0000_s60465" name="Equation" r:id="rId15" imgW="952200" imgH="203040" progId="Equation.DSMT4">
              <p:embed/>
            </p:oleObj>
          </a:graphicData>
        </a:graphic>
      </p:graphicFrame>
      <p:sp>
        <p:nvSpPr>
          <p:cNvPr id="55" name="Rectangle 54"/>
          <p:cNvSpPr/>
          <p:nvPr/>
        </p:nvSpPr>
        <p:spPr>
          <a:xfrm>
            <a:off x="4343400" y="4724400"/>
            <a:ext cx="4572000" cy="646331"/>
          </a:xfrm>
          <a:prstGeom prst="rect">
            <a:avLst/>
          </a:prstGeom>
        </p:spPr>
        <p:txBody>
          <a:bodyPr>
            <a:spAutoFit/>
          </a:bodyPr>
          <a:lstStyle/>
          <a:p>
            <a:r>
              <a:rPr lang="el-GR" dirty="0" smtClean="0"/>
              <a:t>η προκύπτουσα σειρά </a:t>
            </a:r>
            <a:r>
              <a:rPr lang="en-US" dirty="0" smtClean="0"/>
              <a:t>Fourier</a:t>
            </a:r>
            <a:r>
              <a:rPr lang="el-GR" dirty="0" smtClean="0"/>
              <a:t> θα περιέχει μόνο περιττούς όρους. </a:t>
            </a:r>
            <a:endParaRPr lang="en-US" dirty="0"/>
          </a:p>
        </p:txBody>
      </p:sp>
      <p:sp>
        <p:nvSpPr>
          <p:cNvPr id="56" name="Rectangle 55"/>
          <p:cNvSpPr/>
          <p:nvPr/>
        </p:nvSpPr>
        <p:spPr>
          <a:xfrm>
            <a:off x="4343400" y="5410200"/>
            <a:ext cx="4054059" cy="369332"/>
          </a:xfrm>
          <a:prstGeom prst="rect">
            <a:avLst/>
          </a:prstGeom>
        </p:spPr>
        <p:txBody>
          <a:bodyPr wrap="none">
            <a:spAutoFit/>
          </a:bodyPr>
          <a:lstStyle/>
          <a:p>
            <a:r>
              <a:rPr lang="el-GR" dirty="0" smtClean="0"/>
              <a:t>Δηλαδή, θα είναι σειρά ημιτονικών όρων</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0" y="256401"/>
            <a:ext cx="4267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Παραγωγή τάσης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81000" y="838200"/>
            <a:ext cx="1908279" cy="369332"/>
          </a:xfrm>
          <a:prstGeom prst="rect">
            <a:avLst/>
          </a:prstGeom>
        </p:spPr>
        <p:txBody>
          <a:bodyPr wrap="none">
            <a:spAutoFit/>
          </a:bodyPr>
          <a:lstStyle/>
          <a:p>
            <a:r>
              <a:rPr lang="el-GR" dirty="0" smtClean="0"/>
              <a:t>Αποδεικνύεται ότι</a:t>
            </a:r>
            <a:endParaRPr lang="en-US" dirty="0"/>
          </a:p>
        </p:txBody>
      </p:sp>
      <p:graphicFrame>
        <p:nvGraphicFramePr>
          <p:cNvPr id="61442" name="Object 2"/>
          <p:cNvGraphicFramePr>
            <a:graphicFrameLocks noChangeAspect="1"/>
          </p:cNvGraphicFramePr>
          <p:nvPr/>
        </p:nvGraphicFramePr>
        <p:xfrm>
          <a:off x="533400" y="1219200"/>
          <a:ext cx="5257800" cy="457200"/>
        </p:xfrm>
        <a:graphic>
          <a:graphicData uri="http://schemas.openxmlformats.org/presentationml/2006/ole">
            <p:oleObj spid="_x0000_s61442" name="Equation" r:id="rId3" imgW="3174840" imgH="228600" progId="Equation.DSMT4">
              <p:embed/>
            </p:oleObj>
          </a:graphicData>
        </a:graphic>
      </p:graphicFrame>
      <p:sp>
        <p:nvSpPr>
          <p:cNvPr id="5" name="Rectangle 4"/>
          <p:cNvSpPr/>
          <p:nvPr/>
        </p:nvSpPr>
        <p:spPr>
          <a:xfrm>
            <a:off x="5867400" y="1295400"/>
            <a:ext cx="617477" cy="369332"/>
          </a:xfrm>
          <a:prstGeom prst="rect">
            <a:avLst/>
          </a:prstGeom>
        </p:spPr>
        <p:txBody>
          <a:bodyPr wrap="none">
            <a:spAutoFit/>
          </a:bodyPr>
          <a:lstStyle/>
          <a:p>
            <a:r>
              <a:rPr lang="el-GR" dirty="0" smtClean="0"/>
              <a:t>(5.5)</a:t>
            </a:r>
            <a:endParaRPr lang="en-US" dirty="0"/>
          </a:p>
        </p:txBody>
      </p:sp>
      <p:sp>
        <p:nvSpPr>
          <p:cNvPr id="61443" name="Rectangle 3"/>
          <p:cNvSpPr>
            <a:spLocks noChangeArrowheads="1"/>
          </p:cNvSpPr>
          <p:nvPr/>
        </p:nvSpPr>
        <p:spPr bwMode="auto">
          <a:xfrm>
            <a:off x="228600" y="1981200"/>
            <a:ext cx="7467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Αντικαθιστώντας την (5.5) στην (5.4) και ολοκληρώνοντας ως προς την πεπλεγμένη ροή, προκύπτει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4" name="Object 4"/>
          <p:cNvGraphicFramePr>
            <a:graphicFrameLocks noChangeAspect="1"/>
          </p:cNvGraphicFramePr>
          <p:nvPr/>
        </p:nvGraphicFramePr>
        <p:xfrm>
          <a:off x="457200" y="2362200"/>
          <a:ext cx="5791200" cy="914400"/>
        </p:xfrm>
        <a:graphic>
          <a:graphicData uri="http://schemas.openxmlformats.org/presentationml/2006/ole">
            <p:oleObj spid="_x0000_s61444" name="Equation" r:id="rId4" imgW="3047760" imgH="431640" progId="Equation.DSMT4">
              <p:embed/>
            </p:oleObj>
          </a:graphicData>
        </a:graphic>
      </p:graphicFrame>
      <p:sp>
        <p:nvSpPr>
          <p:cNvPr id="61445" name="Rectangle 5"/>
          <p:cNvSpPr>
            <a:spLocks noChangeArrowheads="1"/>
          </p:cNvSpPr>
          <p:nvPr/>
        </p:nvSpPr>
        <p:spPr bwMode="auto">
          <a:xfrm>
            <a:off x="6324600" y="2590800"/>
            <a:ext cx="990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(5.6)</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7" name="Rectangle 7"/>
          <p:cNvSpPr>
            <a:spLocks noChangeArrowheads="1"/>
          </p:cNvSpPr>
          <p:nvPr/>
        </p:nvSpPr>
        <p:spPr bwMode="auto">
          <a:xfrm>
            <a:off x="304800" y="3522077"/>
            <a:ext cx="7391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Παρατηρούμε ότι, οι όροι της πεπλεγμένης ροής του τυλίγματος τυμπάνου μειώνονται ταχύτατα αυξανομένου του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6" name="Object 6"/>
          <p:cNvGraphicFramePr>
            <a:graphicFrameLocks noChangeAspect="1"/>
          </p:cNvGraphicFramePr>
          <p:nvPr/>
        </p:nvGraphicFramePr>
        <p:xfrm>
          <a:off x="7467600" y="3505200"/>
          <a:ext cx="228600" cy="228600"/>
        </p:xfrm>
        <a:graphic>
          <a:graphicData uri="http://schemas.openxmlformats.org/presentationml/2006/ole">
            <p:oleObj spid="_x0000_s61446" name="Equation" r:id="rId5" imgW="114102" imgH="126780" progId="Equation.DSMT4">
              <p:embed/>
            </p:oleObj>
          </a:graphicData>
        </a:graphic>
      </p:graphicFrame>
      <p:sp>
        <p:nvSpPr>
          <p:cNvPr id="61448" name="Rectangle 8"/>
          <p:cNvSpPr>
            <a:spLocks noChangeArrowheads="1"/>
          </p:cNvSpPr>
          <p:nvPr/>
        </p:nvSpPr>
        <p:spPr bwMode="auto">
          <a:xfrm rot="10800000" flipV="1">
            <a:off x="381000" y="3733800"/>
            <a:ext cx="7391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πράγμα που σημαίνει ότι η πεπλεγμένη ροή καθώς και η αντίστοιχη χωρική κατανομή της πυκνότητας ροής, μπορούν με αρκετά μεγάλη ακρίβεια να παρασταθούν από τις αντίστοιχες θεμελιώδεις συνιστώσες. Δηλαδή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9" name="Object 9"/>
          <p:cNvGraphicFramePr>
            <a:graphicFrameLocks noChangeAspect="1"/>
          </p:cNvGraphicFramePr>
          <p:nvPr/>
        </p:nvGraphicFramePr>
        <p:xfrm>
          <a:off x="381000" y="4267200"/>
          <a:ext cx="1981200" cy="609600"/>
        </p:xfrm>
        <a:graphic>
          <a:graphicData uri="http://schemas.openxmlformats.org/presentationml/2006/ole">
            <p:oleObj spid="_x0000_s61449" name="Equation" r:id="rId6" imgW="761760" imgH="228600" progId="Equation.DSMT4">
              <p:embed/>
            </p:oleObj>
          </a:graphicData>
        </a:graphic>
      </p:graphicFrame>
      <p:graphicFrame>
        <p:nvGraphicFramePr>
          <p:cNvPr id="61450" name="Object 10"/>
          <p:cNvGraphicFramePr>
            <a:graphicFrameLocks noChangeAspect="1"/>
          </p:cNvGraphicFramePr>
          <p:nvPr/>
        </p:nvGraphicFramePr>
        <p:xfrm>
          <a:off x="2895600" y="4343400"/>
          <a:ext cx="3352800" cy="457200"/>
        </p:xfrm>
        <a:graphic>
          <a:graphicData uri="http://schemas.openxmlformats.org/presentationml/2006/ole">
            <p:oleObj spid="_x0000_s61450" name="Equation" r:id="rId7" imgW="1663560" imgH="228600" progId="Equation.DSMT4">
              <p:embed/>
            </p:oleObj>
          </a:graphicData>
        </a:graphic>
      </p:graphicFrame>
      <p:sp>
        <p:nvSpPr>
          <p:cNvPr id="14" name="Rectangle 13"/>
          <p:cNvSpPr/>
          <p:nvPr/>
        </p:nvSpPr>
        <p:spPr>
          <a:xfrm>
            <a:off x="2286000" y="4419600"/>
            <a:ext cx="529889" cy="369332"/>
          </a:xfrm>
          <a:prstGeom prst="rect">
            <a:avLst/>
          </a:prstGeom>
        </p:spPr>
        <p:txBody>
          <a:bodyPr wrap="none">
            <a:spAutoFit/>
          </a:bodyPr>
          <a:lstStyle/>
          <a:p>
            <a:r>
              <a:rPr lang="el-GR" dirty="0" smtClean="0"/>
              <a:t>και </a:t>
            </a:r>
            <a:endParaRPr lang="en-US" dirty="0"/>
          </a:p>
        </p:txBody>
      </p:sp>
      <p:sp>
        <p:nvSpPr>
          <p:cNvPr id="61451" name="Rectangle 11"/>
          <p:cNvSpPr>
            <a:spLocks noChangeArrowheads="1"/>
          </p:cNvSpPr>
          <p:nvPr/>
        </p:nvSpPr>
        <p:spPr bwMode="auto">
          <a:xfrm>
            <a:off x="6400800" y="4495800"/>
            <a:ext cx="1981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(5.7)</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2" name="Rectangle 12"/>
          <p:cNvSpPr>
            <a:spLocks noChangeArrowheads="1"/>
          </p:cNvSpPr>
          <p:nvPr/>
        </p:nvSpPr>
        <p:spPr bwMode="auto">
          <a:xfrm>
            <a:off x="381000" y="4953000"/>
            <a:ext cx="5334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επαγόμενη τάση στο τύλιγμα τυμπάνου, είναι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53" name="Object 13"/>
          <p:cNvGraphicFramePr>
            <a:graphicFrameLocks noChangeAspect="1"/>
          </p:cNvGraphicFramePr>
          <p:nvPr/>
        </p:nvGraphicFramePr>
        <p:xfrm>
          <a:off x="685800" y="5257800"/>
          <a:ext cx="3581400" cy="838200"/>
        </p:xfrm>
        <a:graphic>
          <a:graphicData uri="http://schemas.openxmlformats.org/presentationml/2006/ole">
            <p:oleObj spid="_x0000_s61453" name="Equation" r:id="rId8" imgW="1841400" imgH="393480" progId="Equation.DSMT4">
              <p:embed/>
            </p:oleObj>
          </a:graphicData>
        </a:graphic>
      </p:graphicFrame>
      <p:sp>
        <p:nvSpPr>
          <p:cNvPr id="18" name="Rectangle 17"/>
          <p:cNvSpPr/>
          <p:nvPr/>
        </p:nvSpPr>
        <p:spPr>
          <a:xfrm>
            <a:off x="4495800" y="5486400"/>
            <a:ext cx="617477" cy="369332"/>
          </a:xfrm>
          <a:prstGeom prst="rect">
            <a:avLst/>
          </a:prstGeom>
        </p:spPr>
        <p:txBody>
          <a:bodyPr wrap="square">
            <a:spAutoFit/>
          </a:bodyPr>
          <a:lstStyle/>
          <a:p>
            <a:r>
              <a:rPr lang="el-GR" dirty="0" smtClean="0"/>
              <a:t>(5.8)</a:t>
            </a:r>
            <a:endParaRPr lang="en-US" dirty="0"/>
          </a:p>
        </p:txBody>
      </p:sp>
      <p:sp>
        <p:nvSpPr>
          <p:cNvPr id="61454" name="Rectangle 14"/>
          <p:cNvSpPr>
            <a:spLocks noChangeArrowheads="1"/>
          </p:cNvSpPr>
          <p:nvPr/>
        </p:nvSpPr>
        <p:spPr bwMode="auto">
          <a:xfrm>
            <a:off x="152400" y="6324600"/>
            <a:ext cx="3429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55" name="Object 15"/>
          <p:cNvGraphicFramePr>
            <a:graphicFrameLocks noChangeAspect="1"/>
          </p:cNvGraphicFramePr>
          <p:nvPr/>
        </p:nvGraphicFramePr>
        <p:xfrm>
          <a:off x="685800" y="6324600"/>
          <a:ext cx="381000" cy="292100"/>
        </p:xfrm>
        <a:graphic>
          <a:graphicData uri="http://schemas.openxmlformats.org/presentationml/2006/ole">
            <p:oleObj spid="_x0000_s61455" name="Equation" r:id="rId9" imgW="152280" imgH="139680" progId="Equation.DSMT4">
              <p:embed/>
            </p:oleObj>
          </a:graphicData>
        </a:graphic>
      </p:graphicFrame>
      <p:graphicFrame>
        <p:nvGraphicFramePr>
          <p:cNvPr id="61456" name="Object 16"/>
          <p:cNvGraphicFramePr>
            <a:graphicFrameLocks noChangeAspect="1"/>
          </p:cNvGraphicFramePr>
          <p:nvPr/>
        </p:nvGraphicFramePr>
        <p:xfrm>
          <a:off x="4038600" y="6400800"/>
          <a:ext cx="485775" cy="200025"/>
        </p:xfrm>
        <a:graphic>
          <a:graphicData uri="http://schemas.openxmlformats.org/presentationml/2006/ole">
            <p:oleObj spid="_x0000_s61456" name="Equation" r:id="rId10" imgW="482391" imgH="203112" progId="Equation.DSMT4">
              <p:embed/>
            </p:oleObj>
          </a:graphicData>
        </a:graphic>
      </p:graphicFrame>
      <p:sp>
        <p:nvSpPr>
          <p:cNvPr id="6145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59" name="Rectangle 19"/>
          <p:cNvSpPr>
            <a:spLocks noChangeArrowheads="1"/>
          </p:cNvSpPr>
          <p:nvPr/>
        </p:nvSpPr>
        <p:spPr bwMode="auto">
          <a:xfrm rot="10800000" flipV="1">
            <a:off x="990600" y="6324600"/>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κυκλική συχνότητα των επαγόμενων τάσεων,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0" y="256401"/>
            <a:ext cx="4267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Παραγωγή τάσης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5" name="Rectangle 1"/>
          <p:cNvSpPr>
            <a:spLocks noChangeArrowheads="1"/>
          </p:cNvSpPr>
          <p:nvPr/>
        </p:nvSpPr>
        <p:spPr bwMode="auto">
          <a:xfrm>
            <a:off x="304800" y="707395"/>
            <a:ext cx="449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Από την αντικατάσταση της (5.7) στην (5.8), προκύπτει ότι</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2466" name="Object 2"/>
          <p:cNvGraphicFramePr>
            <a:graphicFrameLocks noChangeAspect="1"/>
          </p:cNvGraphicFramePr>
          <p:nvPr/>
        </p:nvGraphicFramePr>
        <p:xfrm>
          <a:off x="304800" y="1295400"/>
          <a:ext cx="6096000" cy="457200"/>
        </p:xfrm>
        <a:graphic>
          <a:graphicData uri="http://schemas.openxmlformats.org/presentationml/2006/ole">
            <p:oleObj spid="_x0000_s62466" name="Equation" r:id="rId3" imgW="3682800" imgH="228600" progId="Equation.DSMT4">
              <p:embed/>
            </p:oleObj>
          </a:graphicData>
        </a:graphic>
      </p:graphicFrame>
      <p:sp>
        <p:nvSpPr>
          <p:cNvPr id="5" name="Rectangle 4"/>
          <p:cNvSpPr/>
          <p:nvPr/>
        </p:nvSpPr>
        <p:spPr>
          <a:xfrm>
            <a:off x="6553200" y="1295400"/>
            <a:ext cx="914400" cy="369332"/>
          </a:xfrm>
          <a:prstGeom prst="rect">
            <a:avLst/>
          </a:prstGeom>
        </p:spPr>
        <p:txBody>
          <a:bodyPr wrap="square">
            <a:spAutoFit/>
          </a:bodyPr>
          <a:lstStyle/>
          <a:p>
            <a:r>
              <a:rPr lang="el-GR" dirty="0" smtClean="0"/>
              <a:t>(5.9)</a:t>
            </a:r>
            <a:endParaRPr lang="en-US" dirty="0"/>
          </a:p>
        </p:txBody>
      </p:sp>
      <p:sp>
        <p:nvSpPr>
          <p:cNvPr id="6" name="Rectangle 5"/>
          <p:cNvSpPr/>
          <p:nvPr/>
        </p:nvSpPr>
        <p:spPr>
          <a:xfrm>
            <a:off x="609600" y="1905000"/>
            <a:ext cx="6248400" cy="1477328"/>
          </a:xfrm>
          <a:prstGeom prst="rect">
            <a:avLst/>
          </a:prstGeom>
        </p:spPr>
        <p:txBody>
          <a:bodyPr wrap="square">
            <a:spAutoFit/>
          </a:bodyPr>
          <a:lstStyle/>
          <a:p>
            <a:r>
              <a:rPr lang="el-GR" b="1" dirty="0" smtClean="0"/>
              <a:t>Η σχέση αυτή μας λέει ότι, για σταθερή γωνιακή ταχύτητα περιστροφής, η </a:t>
            </a:r>
            <a:r>
              <a:rPr lang="el-GR" b="1" dirty="0" err="1" smtClean="0"/>
              <a:t>κυματομορφή</a:t>
            </a:r>
            <a:r>
              <a:rPr lang="el-GR" b="1" dirty="0" smtClean="0"/>
              <a:t> της επαγόμενης τάσης του τυλίγματος τυμπάνου έχει ακριβώς την ίδια μορφή με εκείνη του κύματος της χωρικής κατανομής της πυκνότητας ροής του πεδίου διέγερσης, όπως άλλωστε και αναμενόταν</a:t>
            </a:r>
            <a:endParaRPr lang="en-US" b="1" dirty="0"/>
          </a:p>
        </p:txBody>
      </p:sp>
      <p:sp>
        <p:nvSpPr>
          <p:cNvPr id="62467" name="Rectangle 3"/>
          <p:cNvSpPr>
            <a:spLocks noChangeArrowheads="1"/>
          </p:cNvSpPr>
          <p:nvPr/>
        </p:nvSpPr>
        <p:spPr bwMode="auto">
          <a:xfrm>
            <a:off x="228600" y="3581400"/>
            <a:ext cx="8458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Λόγω δε της ανόρθωσης της τάσης που προκαλεί ο συλλέκτης, η τάση στους ακροδέκτες των ψηκτρών λαμβάνεται ως συνεχής, σχ.5-12.</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62468" name="Picture 4"/>
          <p:cNvPicPr>
            <a:picLocks noChangeAspect="1" noChangeArrowheads="1"/>
          </p:cNvPicPr>
          <p:nvPr/>
        </p:nvPicPr>
        <p:blipFill>
          <a:blip r:embed="rId4" cstate="print"/>
          <a:srcRect/>
          <a:stretch>
            <a:fillRect/>
          </a:stretch>
        </p:blipFill>
        <p:spPr bwMode="auto">
          <a:xfrm>
            <a:off x="2286000" y="4267200"/>
            <a:ext cx="3971925" cy="1314450"/>
          </a:xfrm>
          <a:prstGeom prst="rect">
            <a:avLst/>
          </a:prstGeom>
          <a:noFill/>
          <a:ln w="9525">
            <a:noFill/>
            <a:miter lim="800000"/>
            <a:headEnd/>
            <a:tailEnd/>
          </a:ln>
        </p:spPr>
      </p:pic>
      <p:sp>
        <p:nvSpPr>
          <p:cNvPr id="62469" name="Rectangle 5"/>
          <p:cNvSpPr>
            <a:spLocks noChangeArrowheads="1"/>
          </p:cNvSpPr>
          <p:nvPr/>
        </p:nvSpPr>
        <p:spPr bwMode="auto">
          <a:xfrm>
            <a:off x="838200" y="5791200"/>
            <a:ext cx="457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5-12: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Επαγόμενη τάση  στους ακροδέκτες των ψηκτρών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0" y="256401"/>
            <a:ext cx="4267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Παραγωγή τάσης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89" name="Rectangle 1"/>
          <p:cNvSpPr>
            <a:spLocks noChangeArrowheads="1"/>
          </p:cNvSpPr>
          <p:nvPr/>
        </p:nvSpPr>
        <p:spPr bwMode="auto">
          <a:xfrm>
            <a:off x="381000" y="743635"/>
            <a:ext cx="5943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Η μέση τιμή της επαγόμενης τάσης στο πηνίο του δρομέα,  είναι</a:t>
            </a:r>
            <a:endParaRPr kumimoji="0" lang="el-GR"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63490" name="Object 2"/>
          <p:cNvGraphicFramePr>
            <a:graphicFrameLocks noChangeAspect="1"/>
          </p:cNvGraphicFramePr>
          <p:nvPr/>
        </p:nvGraphicFramePr>
        <p:xfrm>
          <a:off x="381000" y="1524000"/>
          <a:ext cx="4648200" cy="762000"/>
        </p:xfrm>
        <a:graphic>
          <a:graphicData uri="http://schemas.openxmlformats.org/presentationml/2006/ole">
            <p:oleObj spid="_x0000_s63490" name="Equation" r:id="rId3" imgW="3568680" imgH="469800" progId="Equation.DSMT4">
              <p:embed/>
            </p:oleObj>
          </a:graphicData>
        </a:graphic>
      </p:graphicFrame>
      <p:graphicFrame>
        <p:nvGraphicFramePr>
          <p:cNvPr id="63491" name="Object 3"/>
          <p:cNvGraphicFramePr>
            <a:graphicFrameLocks noChangeAspect="1"/>
          </p:cNvGraphicFramePr>
          <p:nvPr/>
        </p:nvGraphicFramePr>
        <p:xfrm>
          <a:off x="457200" y="2362200"/>
          <a:ext cx="990600" cy="533400"/>
        </p:xfrm>
        <a:graphic>
          <a:graphicData uri="http://schemas.openxmlformats.org/presentationml/2006/ole">
            <p:oleObj spid="_x0000_s63491" name="Equation" r:id="rId4" imgW="749160" imgH="393480" progId="Equation.DSMT4">
              <p:embed/>
            </p:oleObj>
          </a:graphicData>
        </a:graphic>
      </p:graphicFrame>
      <p:sp>
        <p:nvSpPr>
          <p:cNvPr id="6" name="Rectangle 5"/>
          <p:cNvSpPr/>
          <p:nvPr/>
        </p:nvSpPr>
        <p:spPr>
          <a:xfrm>
            <a:off x="1600200" y="2438400"/>
            <a:ext cx="734496" cy="369332"/>
          </a:xfrm>
          <a:prstGeom prst="rect">
            <a:avLst/>
          </a:prstGeom>
        </p:spPr>
        <p:txBody>
          <a:bodyPr wrap="square">
            <a:spAutoFit/>
          </a:bodyPr>
          <a:lstStyle/>
          <a:p>
            <a:r>
              <a:rPr lang="el-GR" dirty="0" smtClean="0"/>
              <a:t>(5.10)</a:t>
            </a:r>
            <a:endParaRPr lang="en-US" dirty="0"/>
          </a:p>
        </p:txBody>
      </p:sp>
      <p:sp>
        <p:nvSpPr>
          <p:cNvPr id="63492" name="Rectangle 4"/>
          <p:cNvSpPr>
            <a:spLocks noChangeArrowheads="1"/>
          </p:cNvSpPr>
          <p:nvPr/>
        </p:nvSpPr>
        <p:spPr bwMode="auto">
          <a:xfrm>
            <a:off x="152400" y="2895600"/>
            <a:ext cx="25146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3494" name="Object 6"/>
          <p:cNvGraphicFramePr>
            <a:graphicFrameLocks noChangeAspect="1"/>
          </p:cNvGraphicFramePr>
          <p:nvPr/>
        </p:nvGraphicFramePr>
        <p:xfrm>
          <a:off x="762000" y="2971800"/>
          <a:ext cx="152400" cy="152400"/>
        </p:xfrm>
        <a:graphic>
          <a:graphicData uri="http://schemas.openxmlformats.org/presentationml/2006/ole">
            <p:oleObj spid="_x0000_s63494" name="Equation" r:id="rId5" imgW="152268" imgH="152268" progId="Equation.DSMT4">
              <p:embed/>
            </p:oleObj>
          </a:graphicData>
        </a:graphic>
      </p:graphicFrame>
      <p:graphicFrame>
        <p:nvGraphicFramePr>
          <p:cNvPr id="63493" name="Object 5"/>
          <p:cNvGraphicFramePr>
            <a:graphicFrameLocks noChangeAspect="1"/>
          </p:cNvGraphicFramePr>
          <p:nvPr/>
        </p:nvGraphicFramePr>
        <p:xfrm>
          <a:off x="2819400" y="2971800"/>
          <a:ext cx="228600" cy="161925"/>
        </p:xfrm>
        <a:graphic>
          <a:graphicData uri="http://schemas.openxmlformats.org/presentationml/2006/ole">
            <p:oleObj spid="_x0000_s63493" name="Equation" r:id="rId6" imgW="228501" imgH="165028" progId="Equation.DSMT4">
              <p:embed/>
            </p:oleObj>
          </a:graphicData>
        </a:graphic>
      </p:graphicFrame>
      <p:sp>
        <p:nvSpPr>
          <p:cNvPr id="634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496" name="Rectangle 8"/>
          <p:cNvSpPr>
            <a:spLocks noChangeArrowheads="1"/>
          </p:cNvSpPr>
          <p:nvPr/>
        </p:nvSpPr>
        <p:spPr bwMode="auto">
          <a:xfrm>
            <a:off x="914400" y="2895600"/>
            <a:ext cx="4343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μαγνητική ροή ανά πόλο,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7" name="Rectangle 9"/>
          <p:cNvSpPr>
            <a:spLocks noChangeArrowheads="1"/>
          </p:cNvSpPr>
          <p:nvPr/>
        </p:nvSpPr>
        <p:spPr bwMode="auto">
          <a:xfrm>
            <a:off x="3048000" y="2895600"/>
            <a:ext cx="3505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9" name="Rectangle 11"/>
          <p:cNvSpPr>
            <a:spLocks noChangeArrowheads="1"/>
          </p:cNvSpPr>
          <p:nvPr/>
        </p:nvSpPr>
        <p:spPr bwMode="auto">
          <a:xfrm>
            <a:off x="152400" y="3200400"/>
            <a:ext cx="457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 γενική περίπτωση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3498" name="Object 10"/>
          <p:cNvGraphicFramePr>
            <a:graphicFrameLocks noChangeAspect="1"/>
          </p:cNvGraphicFramePr>
          <p:nvPr/>
        </p:nvGraphicFramePr>
        <p:xfrm>
          <a:off x="1676400" y="3276600"/>
          <a:ext cx="142875" cy="152400"/>
        </p:xfrm>
        <a:graphic>
          <a:graphicData uri="http://schemas.openxmlformats.org/presentationml/2006/ole">
            <p:oleObj spid="_x0000_s63498" name="Equation" r:id="rId7" imgW="139639" imgH="152334" progId="Equation.DSMT4">
              <p:embed/>
            </p:oleObj>
          </a:graphicData>
        </a:graphic>
      </p:graphicFrame>
      <p:sp>
        <p:nvSpPr>
          <p:cNvPr id="63500" name="Rectangle 12"/>
          <p:cNvSpPr>
            <a:spLocks noChangeArrowheads="1"/>
          </p:cNvSpPr>
          <p:nvPr/>
        </p:nvSpPr>
        <p:spPr bwMode="auto">
          <a:xfrm rot="10800000" flipV="1">
            <a:off x="1905000" y="3200400"/>
            <a:ext cx="3581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-πολικής μηχανής, ισχύει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3501" name="Object 13"/>
          <p:cNvGraphicFramePr>
            <a:graphicFrameLocks noChangeAspect="1"/>
          </p:cNvGraphicFramePr>
          <p:nvPr/>
        </p:nvGraphicFramePr>
        <p:xfrm>
          <a:off x="304800" y="3581400"/>
          <a:ext cx="1066800" cy="609600"/>
        </p:xfrm>
        <a:graphic>
          <a:graphicData uri="http://schemas.openxmlformats.org/presentationml/2006/ole">
            <p:oleObj spid="_x0000_s63501" name="Equation" r:id="rId8" imgW="660240" imgH="393480" progId="Equation.DSMT4">
              <p:embed/>
            </p:oleObj>
          </a:graphicData>
        </a:graphic>
      </p:graphicFrame>
      <p:graphicFrame>
        <p:nvGraphicFramePr>
          <p:cNvPr id="63502" name="Object 14"/>
          <p:cNvGraphicFramePr>
            <a:graphicFrameLocks noChangeAspect="1"/>
          </p:cNvGraphicFramePr>
          <p:nvPr/>
        </p:nvGraphicFramePr>
        <p:xfrm>
          <a:off x="1905000" y="3581400"/>
          <a:ext cx="1676400" cy="609600"/>
        </p:xfrm>
        <a:graphic>
          <a:graphicData uri="http://schemas.openxmlformats.org/presentationml/2006/ole">
            <p:oleObj spid="_x0000_s63502" name="Equation" r:id="rId9" imgW="1079280" imgH="393480" progId="Equation.DSMT4">
              <p:embed/>
            </p:oleObj>
          </a:graphicData>
        </a:graphic>
      </p:graphicFrame>
      <p:sp>
        <p:nvSpPr>
          <p:cNvPr id="19" name="Rectangle 18"/>
          <p:cNvSpPr/>
          <p:nvPr/>
        </p:nvSpPr>
        <p:spPr>
          <a:xfrm>
            <a:off x="1447800" y="3733800"/>
            <a:ext cx="476990" cy="369332"/>
          </a:xfrm>
          <a:prstGeom prst="rect">
            <a:avLst/>
          </a:prstGeom>
        </p:spPr>
        <p:txBody>
          <a:bodyPr wrap="none">
            <a:spAutoFit/>
          </a:bodyPr>
          <a:lstStyle/>
          <a:p>
            <a:r>
              <a:rPr lang="el-GR" dirty="0" smtClean="0"/>
              <a:t>και</a:t>
            </a:r>
            <a:endParaRPr lang="en-US" dirty="0"/>
          </a:p>
        </p:txBody>
      </p:sp>
      <p:sp>
        <p:nvSpPr>
          <p:cNvPr id="20" name="Rectangle 19"/>
          <p:cNvSpPr/>
          <p:nvPr/>
        </p:nvSpPr>
        <p:spPr>
          <a:xfrm>
            <a:off x="3886200" y="3733800"/>
            <a:ext cx="734496" cy="369332"/>
          </a:xfrm>
          <a:prstGeom prst="rect">
            <a:avLst/>
          </a:prstGeom>
        </p:spPr>
        <p:txBody>
          <a:bodyPr wrap="none">
            <a:spAutoFit/>
          </a:bodyPr>
          <a:lstStyle/>
          <a:p>
            <a:r>
              <a:rPr lang="el-GR" dirty="0" smtClean="0"/>
              <a:t>(5.11)</a:t>
            </a:r>
            <a:endParaRPr lang="en-US" dirty="0"/>
          </a:p>
        </p:txBody>
      </p:sp>
      <p:sp>
        <p:nvSpPr>
          <p:cNvPr id="63503" name="Rectangle 15"/>
          <p:cNvSpPr>
            <a:spLocks noChangeArrowheads="1"/>
          </p:cNvSpPr>
          <p:nvPr/>
        </p:nvSpPr>
        <p:spPr bwMode="auto">
          <a:xfrm>
            <a:off x="228600" y="4343400"/>
            <a:ext cx="1905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Επομένως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3504" name="Object 16"/>
          <p:cNvGraphicFramePr>
            <a:graphicFrameLocks noChangeAspect="1"/>
          </p:cNvGraphicFramePr>
          <p:nvPr/>
        </p:nvGraphicFramePr>
        <p:xfrm>
          <a:off x="304800" y="4724400"/>
          <a:ext cx="1524000" cy="685800"/>
        </p:xfrm>
        <a:graphic>
          <a:graphicData uri="http://schemas.openxmlformats.org/presentationml/2006/ole">
            <p:oleObj spid="_x0000_s63504" name="Equation" r:id="rId10" imgW="774360" imgH="393480" progId="Equation.DSMT4">
              <p:embed/>
            </p:oleObj>
          </a:graphicData>
        </a:graphic>
      </p:graphicFrame>
      <p:sp>
        <p:nvSpPr>
          <p:cNvPr id="23" name="Rectangle 22"/>
          <p:cNvSpPr/>
          <p:nvPr/>
        </p:nvSpPr>
        <p:spPr>
          <a:xfrm>
            <a:off x="2057400" y="4876800"/>
            <a:ext cx="734496" cy="369332"/>
          </a:xfrm>
          <a:prstGeom prst="rect">
            <a:avLst/>
          </a:prstGeom>
        </p:spPr>
        <p:txBody>
          <a:bodyPr wrap="none">
            <a:spAutoFit/>
          </a:bodyPr>
          <a:lstStyle/>
          <a:p>
            <a:r>
              <a:rPr lang="el-GR" dirty="0" smtClean="0"/>
              <a:t>(5.12)</a:t>
            </a:r>
            <a:endParaRPr lang="en-US" dirty="0"/>
          </a:p>
        </p:txBody>
      </p:sp>
      <p:graphicFrame>
        <p:nvGraphicFramePr>
          <p:cNvPr id="63506" name="Object 18"/>
          <p:cNvGraphicFramePr>
            <a:graphicFrameLocks noChangeAspect="1"/>
          </p:cNvGraphicFramePr>
          <p:nvPr/>
        </p:nvGraphicFramePr>
        <p:xfrm>
          <a:off x="5105400" y="3810000"/>
          <a:ext cx="219075" cy="200025"/>
        </p:xfrm>
        <a:graphic>
          <a:graphicData uri="http://schemas.openxmlformats.org/presentationml/2006/ole">
            <p:oleObj spid="_x0000_s63506" name="Equation" r:id="rId11" imgW="215713" imgH="203024" progId="Equation.DSMT4">
              <p:embed/>
            </p:oleObj>
          </a:graphicData>
        </a:graphic>
      </p:graphicFrame>
      <p:graphicFrame>
        <p:nvGraphicFramePr>
          <p:cNvPr id="63505" name="Object 17"/>
          <p:cNvGraphicFramePr>
            <a:graphicFrameLocks noChangeAspect="1"/>
          </p:cNvGraphicFramePr>
          <p:nvPr/>
        </p:nvGraphicFramePr>
        <p:xfrm>
          <a:off x="7543800" y="3810000"/>
          <a:ext cx="409575" cy="161925"/>
        </p:xfrm>
        <a:graphic>
          <a:graphicData uri="http://schemas.openxmlformats.org/presentationml/2006/ole">
            <p:oleObj spid="_x0000_s63505" name="Equation" r:id="rId12" imgW="406048" imgH="164957" progId="Equation.DSMT4">
              <p:embed/>
            </p:oleObj>
          </a:graphicData>
        </a:graphic>
      </p:graphicFrame>
      <p:sp>
        <p:nvSpPr>
          <p:cNvPr id="6350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8" name="Rectangle 20"/>
          <p:cNvSpPr>
            <a:spLocks noChangeArrowheads="1"/>
          </p:cNvSpPr>
          <p:nvPr/>
        </p:nvSpPr>
        <p:spPr bwMode="auto">
          <a:xfrm>
            <a:off x="5257800" y="388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μηχανική γωνιακή ταχύτητα σε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09" name="Rectangle 21"/>
          <p:cNvSpPr>
            <a:spLocks noChangeArrowheads="1"/>
          </p:cNvSpPr>
          <p:nvPr/>
        </p:nvSpPr>
        <p:spPr bwMode="auto">
          <a:xfrm>
            <a:off x="8001000" y="388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0" name="Rectangle 22"/>
          <p:cNvSpPr>
            <a:spLocks noChangeArrowheads="1"/>
          </p:cNvSpPr>
          <p:nvPr/>
        </p:nvSpPr>
        <p:spPr bwMode="auto">
          <a:xfrm>
            <a:off x="4191000" y="4902116"/>
            <a:ext cx="41148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Σε μια τυχαία μηχανή, ο αριθμός των ζευγών των πόλων των στοιχείων του τυλίγματος τυμπάνου, των αγωγών ανά στοιχείο, καθώς και ο αριθμός των παράλληλων κλάδων, είναι σταθερά μεγέθη. Αντίθετα, η μαγνητική ροή και οι στροφές, είναι μεταβλητά μεγέθη. </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90800" y="188913"/>
            <a:ext cx="4138613" cy="515937"/>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Λειτουργία γεννήτριας Σ.Ρ.</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3074" name="Picture 2"/>
          <p:cNvPicPr>
            <a:picLocks noChangeAspect="1" noChangeArrowheads="1"/>
          </p:cNvPicPr>
          <p:nvPr/>
        </p:nvPicPr>
        <p:blipFill>
          <a:blip r:embed="rId2" cstate="print"/>
          <a:srcRect/>
          <a:stretch>
            <a:fillRect/>
          </a:stretch>
        </p:blipFill>
        <p:spPr bwMode="auto">
          <a:xfrm>
            <a:off x="1371600" y="1676400"/>
            <a:ext cx="7594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81200" y="152400"/>
            <a:ext cx="4191000" cy="7620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Απώλειες στις μηχανές Σ.Ρ.</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a:t>
            </a:r>
          </a:p>
        </p:txBody>
      </p:sp>
      <p:graphicFrame>
        <p:nvGraphicFramePr>
          <p:cNvPr id="15362" name="Object 8"/>
          <p:cNvGraphicFramePr>
            <a:graphicFrameLocks noChangeAspect="1"/>
          </p:cNvGraphicFramePr>
          <p:nvPr/>
        </p:nvGraphicFramePr>
        <p:xfrm>
          <a:off x="304800" y="1143000"/>
          <a:ext cx="4284663" cy="3009900"/>
        </p:xfrm>
        <a:graphic>
          <a:graphicData uri="http://schemas.openxmlformats.org/presentationml/2006/ole">
            <p:oleObj spid="_x0000_s15362" name="Visio" r:id="rId3" imgW="3862868" imgH="2712936" progId="Visio.Drawing.11">
              <p:embed/>
            </p:oleObj>
          </a:graphicData>
        </a:graphic>
      </p:graphicFrame>
      <p:sp>
        <p:nvSpPr>
          <p:cNvPr id="4" name="Rectangle 6"/>
          <p:cNvSpPr>
            <a:spLocks noChangeArrowheads="1"/>
          </p:cNvSpPr>
          <p:nvPr/>
        </p:nvSpPr>
        <p:spPr bwMode="auto">
          <a:xfrm>
            <a:off x="4800600" y="1066056"/>
            <a:ext cx="4038600" cy="1785104"/>
          </a:xfrm>
          <a:prstGeom prst="rect">
            <a:avLst/>
          </a:prstGeom>
          <a:noFill/>
          <a:ln w="9525">
            <a:noFill/>
            <a:miter lim="800000"/>
            <a:headEnd/>
            <a:tailEnd/>
          </a:ln>
        </p:spPr>
        <p:txBody>
          <a:bodyPr wrap="square" anchor="ctr">
            <a:spAutoFit/>
          </a:bodyPr>
          <a:lstStyle/>
          <a:p>
            <a:pPr algn="just">
              <a:tabLst>
                <a:tab pos="180975" algn="l"/>
              </a:tabLst>
            </a:pPr>
            <a:r>
              <a:rPr lang="en-US" sz="1000" b="1" dirty="0" err="1">
                <a:latin typeface="Lucida Sans" pitchFamily="34" charset="0"/>
                <a:cs typeface="Times New Roman" pitchFamily="18" charset="0"/>
              </a:rPr>
              <a:t>Οι</a:t>
            </a:r>
            <a:r>
              <a:rPr lang="en-US" sz="1000" b="1" dirty="0">
                <a:latin typeface="Lucida Sans" pitchFamily="34" charset="0"/>
                <a:cs typeface="Times New Roman" pitchFamily="18" charset="0"/>
              </a:rPr>
              <a:t> </a:t>
            </a:r>
            <a:r>
              <a:rPr lang="en-US" sz="1000" b="1" dirty="0">
                <a:solidFill>
                  <a:srgbClr val="FF0000"/>
                </a:solidFill>
                <a:latin typeface="Lucida Sans" pitchFamily="34" charset="0"/>
                <a:cs typeface="Times New Roman" pitchFamily="18" charset="0"/>
              </a:rPr>
              <a:t>απώλειες ισχύος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διακρίνονται</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σε</a:t>
            </a:r>
            <a:r>
              <a:rPr lang="en-US" sz="1000" b="1" dirty="0">
                <a:latin typeface="Lucida Sans" pitchFamily="34" charset="0"/>
                <a:cs typeface="Times New Roman" pitchFamily="18" charset="0"/>
              </a:rPr>
              <a:t> </a:t>
            </a:r>
            <a:r>
              <a:rPr lang="en-US" sz="1000" b="1" dirty="0" err="1">
                <a:solidFill>
                  <a:srgbClr val="FF0000"/>
                </a:solidFill>
                <a:latin typeface="Lucida Sans" pitchFamily="34" charset="0"/>
                <a:cs typeface="Times New Roman" pitchFamily="18" charset="0"/>
              </a:rPr>
              <a:t>ηλεκτρικές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σε</a:t>
            </a:r>
            <a:r>
              <a:rPr lang="en-US" sz="1000" b="1" dirty="0">
                <a:latin typeface="Lucida Sans" pitchFamily="34" charset="0"/>
                <a:cs typeface="Times New Roman" pitchFamily="18" charset="0"/>
              </a:rPr>
              <a:t> </a:t>
            </a:r>
            <a:r>
              <a:rPr lang="en-US" sz="1000" b="1" dirty="0" err="1">
                <a:solidFill>
                  <a:srgbClr val="FF0000"/>
                </a:solidFill>
                <a:latin typeface="Lucida Sans" pitchFamily="34" charset="0"/>
                <a:cs typeface="Times New Roman" pitchFamily="18" charset="0"/>
              </a:rPr>
              <a:t>μηχανικές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και</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σε</a:t>
            </a:r>
            <a:r>
              <a:rPr lang="el-GR" sz="1000" b="1" dirty="0">
                <a:latin typeface="Lucida Sans" pitchFamily="34" charset="0"/>
                <a:cs typeface="Times New Roman" pitchFamily="18" charset="0"/>
              </a:rPr>
              <a:t> </a:t>
            </a:r>
            <a:r>
              <a:rPr lang="el-GR" sz="1000" b="1" dirty="0">
                <a:solidFill>
                  <a:srgbClr val="FF0000"/>
                </a:solidFill>
                <a:latin typeface="Lucida Sans" pitchFamily="34" charset="0"/>
                <a:cs typeface="Times New Roman" pitchFamily="18" charset="0"/>
              </a:rPr>
              <a:t>μαγνητικές</a:t>
            </a:r>
            <a:r>
              <a:rPr lang="el-GR" sz="1000" b="1" dirty="0">
                <a:latin typeface="Lucida Sans" pitchFamily="34" charset="0"/>
                <a:cs typeface="Times New Roman" pitchFamily="18" charset="0"/>
              </a:rPr>
              <a:t> απώλειες</a:t>
            </a:r>
            <a:endParaRPr lang="en-US" sz="1000" b="1" dirty="0">
              <a:latin typeface="Lucida Sans" pitchFamily="34" charset="0"/>
              <a:cs typeface="Times New Roman" pitchFamily="18" charset="0"/>
            </a:endParaRPr>
          </a:p>
          <a:p>
            <a:pPr algn="just">
              <a:buFont typeface="Wingdings" pitchFamily="2" charset="2"/>
              <a:buChar char="q"/>
              <a:tabLst>
                <a:tab pos="180975" algn="l"/>
              </a:tabLst>
            </a:pPr>
            <a:r>
              <a:rPr lang="el-GR"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Οι</a:t>
            </a:r>
            <a:r>
              <a:rPr lang="en-US" sz="1000" b="1" dirty="0">
                <a:latin typeface="Lucida Sans" pitchFamily="34" charset="0"/>
                <a:cs typeface="Times New Roman" pitchFamily="18" charset="0"/>
              </a:rPr>
              <a:t> </a:t>
            </a:r>
            <a:r>
              <a:rPr lang="en-US" sz="1000" b="1" dirty="0" err="1">
                <a:solidFill>
                  <a:srgbClr val="FF0000"/>
                </a:solidFill>
                <a:latin typeface="Lucida Sans" pitchFamily="34" charset="0"/>
                <a:cs typeface="Times New Roman" pitchFamily="18" charset="0"/>
              </a:rPr>
              <a:t>ηλεκτρικές</a:t>
            </a:r>
            <a:r>
              <a:rPr lang="en-US" sz="1000" b="1" dirty="0">
                <a:solidFill>
                  <a:srgbClr val="FF0000"/>
                </a:solidFill>
                <a:latin typeface="Lucida Sans" pitchFamily="34" charset="0"/>
                <a:cs typeface="Times New Roman" pitchFamily="18" charset="0"/>
              </a:rPr>
              <a:t> απώλειες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είναι</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κατά</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κύριο</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λόγο</a:t>
            </a:r>
            <a:r>
              <a:rPr lang="en-US" sz="1000" b="1" dirty="0">
                <a:latin typeface="Lucida Sans" pitchFamily="34" charset="0"/>
                <a:cs typeface="Times New Roman" pitchFamily="18" charset="0"/>
              </a:rPr>
              <a:t> απώλειες </a:t>
            </a:r>
            <a:r>
              <a:rPr lang="en-US" sz="1000" b="1" dirty="0" err="1">
                <a:latin typeface="Lucida Sans" pitchFamily="34" charset="0"/>
                <a:cs typeface="Times New Roman" pitchFamily="18" charset="0"/>
              </a:rPr>
              <a:t>χαλκού</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δηλαδή</a:t>
            </a:r>
            <a:r>
              <a:rPr lang="en-US" sz="1000" b="1" dirty="0">
                <a:latin typeface="Lucida Sans" pitchFamily="34" charset="0"/>
                <a:cs typeface="Times New Roman" pitchFamily="18" charset="0"/>
              </a:rPr>
              <a:t> απώλειες </a:t>
            </a:r>
            <a:r>
              <a:rPr lang="en-US" sz="1000" b="1" dirty="0" err="1">
                <a:latin typeface="Lucida Sans" pitchFamily="34" charset="0"/>
                <a:cs typeface="Times New Roman" pitchFamily="18" charset="0"/>
              </a:rPr>
              <a:t>στις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ωμικές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αντιστάσεις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των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διαφόρων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τυλιγμάτων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της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μηχανής</a:t>
            </a:r>
            <a:r>
              <a:rPr lang="en-US" sz="1000" b="1" dirty="0">
                <a:latin typeface="Lucida Sans" pitchFamily="34" charset="0"/>
                <a:cs typeface="Times New Roman" pitchFamily="18" charset="0"/>
              </a:rPr>
              <a:t> (διέγερσης </a:t>
            </a:r>
            <a:r>
              <a:rPr lang="en-US" sz="1000" b="1" dirty="0" err="1">
                <a:latin typeface="Lucida Sans" pitchFamily="34" charset="0"/>
                <a:cs typeface="Times New Roman" pitchFamily="18" charset="0"/>
              </a:rPr>
              <a:t>διακλάδωσης</a:t>
            </a:r>
            <a:r>
              <a:rPr lang="en-US" sz="1000" b="1" dirty="0">
                <a:latin typeface="Lucida Sans" pitchFamily="34" charset="0"/>
                <a:cs typeface="Times New Roman" pitchFamily="18" charset="0"/>
              </a:rPr>
              <a:t>, διέγερσης </a:t>
            </a:r>
            <a:r>
              <a:rPr lang="en-US" sz="1000" b="1" dirty="0" err="1">
                <a:latin typeface="Lucida Sans" pitchFamily="34" charset="0"/>
                <a:cs typeface="Times New Roman" pitchFamily="18" charset="0"/>
              </a:rPr>
              <a:t>σειράς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τυμπάνου</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βοηθητικών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πόλων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αντιστάθμισης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Ένα</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μικρό</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ποσοστό</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των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ηλεκτρικών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απωλειών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αντιστοιχεί</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στις</a:t>
            </a:r>
            <a:r>
              <a:rPr lang="en-US" sz="1000" b="1" dirty="0">
                <a:latin typeface="Lucida Sans" pitchFamily="34" charset="0"/>
                <a:cs typeface="Times New Roman" pitchFamily="18" charset="0"/>
              </a:rPr>
              <a:t> απώλειες </a:t>
            </a:r>
            <a:r>
              <a:rPr lang="en-US" sz="1000" b="1" dirty="0" err="1">
                <a:latin typeface="Lucida Sans" pitchFamily="34" charset="0"/>
                <a:cs typeface="Times New Roman" pitchFamily="18" charset="0"/>
              </a:rPr>
              <a:t>των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ψηκτρών</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Οι</a:t>
            </a:r>
            <a:r>
              <a:rPr lang="en-US" sz="1000" b="1" dirty="0">
                <a:latin typeface="Lucida Sans" pitchFamily="34" charset="0"/>
                <a:cs typeface="Times New Roman" pitchFamily="18" charset="0"/>
              </a:rPr>
              <a:t> απώλειες </a:t>
            </a:r>
            <a:r>
              <a:rPr lang="en-US" sz="1000" b="1" dirty="0" err="1">
                <a:latin typeface="Lucida Sans" pitchFamily="34" charset="0"/>
                <a:cs typeface="Times New Roman" pitchFamily="18" charset="0"/>
              </a:rPr>
              <a:t>αυτές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είναι</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ίσες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με</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το</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γινόμενο</a:t>
            </a:r>
            <a:r>
              <a:rPr lang="en-US" sz="1000" b="1" dirty="0">
                <a:latin typeface="Lucida Sans" pitchFamily="34" charset="0"/>
                <a:cs typeface="Times New Roman" pitchFamily="18" charset="0"/>
              </a:rPr>
              <a:t> του </a:t>
            </a:r>
            <a:r>
              <a:rPr lang="en-US" sz="1000" b="1" dirty="0" err="1">
                <a:latin typeface="Lucida Sans" pitchFamily="34" charset="0"/>
                <a:cs typeface="Times New Roman" pitchFamily="18" charset="0"/>
              </a:rPr>
              <a:t>τετραγώνου</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της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ενεργούς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τιμής</a:t>
            </a:r>
            <a:r>
              <a:rPr lang="en-US" sz="1000" b="1" dirty="0">
                <a:latin typeface="Lucida Sans" pitchFamily="34" charset="0"/>
                <a:cs typeface="Times New Roman" pitchFamily="18" charset="0"/>
              </a:rPr>
              <a:t> του </a:t>
            </a:r>
            <a:r>
              <a:rPr lang="en-US" sz="1000" b="1" dirty="0" err="1">
                <a:latin typeface="Lucida Sans" pitchFamily="34" charset="0"/>
                <a:cs typeface="Times New Roman" pitchFamily="18" charset="0"/>
              </a:rPr>
              <a:t>ρεύματος</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που</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διαρρέει</a:t>
            </a:r>
            <a:r>
              <a:rPr lang="en-US" sz="1000" b="1" dirty="0">
                <a:latin typeface="Lucida Sans" pitchFamily="34" charset="0"/>
                <a:cs typeface="Times New Roman" pitchFamily="18" charset="0"/>
              </a:rPr>
              <a:t> </a:t>
            </a:r>
            <a:r>
              <a:rPr lang="en-US" sz="1000" b="1" dirty="0" err="1">
                <a:latin typeface="Lucida Sans" pitchFamily="34" charset="0"/>
                <a:cs typeface="Times New Roman" pitchFamily="18" charset="0"/>
              </a:rPr>
              <a:t>το</a:t>
            </a:r>
            <a:r>
              <a:rPr lang="el-GR" sz="1000" b="1" dirty="0">
                <a:latin typeface="Lucida Sans" pitchFamily="34" charset="0"/>
                <a:cs typeface="Times New Roman" pitchFamily="18" charset="0"/>
              </a:rPr>
              <a:t> τύλιγμα και της ωμικής αντίστασης του τυλίγματος</a:t>
            </a:r>
          </a:p>
        </p:txBody>
      </p:sp>
      <p:sp>
        <p:nvSpPr>
          <p:cNvPr id="5" name="Rectangle 7"/>
          <p:cNvSpPr>
            <a:spLocks noChangeArrowheads="1"/>
          </p:cNvSpPr>
          <p:nvPr/>
        </p:nvSpPr>
        <p:spPr bwMode="auto">
          <a:xfrm>
            <a:off x="304800" y="4274068"/>
            <a:ext cx="8382000" cy="2000548"/>
          </a:xfrm>
          <a:prstGeom prst="rect">
            <a:avLst/>
          </a:prstGeom>
          <a:noFill/>
          <a:ln w="9525">
            <a:noFill/>
            <a:miter lim="800000"/>
            <a:headEnd/>
            <a:tailEnd/>
          </a:ln>
        </p:spPr>
        <p:txBody>
          <a:bodyPr wrap="square" anchor="ctr">
            <a:spAutoFit/>
          </a:bodyPr>
          <a:lstStyle/>
          <a:p>
            <a:pPr>
              <a:buFont typeface="Wingdings" pitchFamily="2" charset="2"/>
              <a:buChar char="q"/>
              <a:tabLst>
                <a:tab pos="180975" algn="l"/>
              </a:tabLst>
            </a:pPr>
            <a:r>
              <a:rPr lang="el-GR" sz="1200" dirty="0">
                <a:cs typeface="Times New Roman" pitchFamily="18" charset="0"/>
              </a:rPr>
              <a:t> </a:t>
            </a:r>
            <a:r>
              <a:rPr lang="en-US" sz="1200" b="1" dirty="0" err="1">
                <a:cs typeface="Times New Roman" pitchFamily="18" charset="0"/>
              </a:rPr>
              <a:t>Οι</a:t>
            </a:r>
            <a:r>
              <a:rPr lang="en-US" sz="1200" b="1" dirty="0">
                <a:cs typeface="Times New Roman" pitchFamily="18" charset="0"/>
              </a:rPr>
              <a:t> </a:t>
            </a:r>
            <a:r>
              <a:rPr lang="en-US" sz="1200" b="1" dirty="0" err="1">
                <a:solidFill>
                  <a:srgbClr val="FF0000"/>
                </a:solidFill>
                <a:cs typeface="Times New Roman" pitchFamily="18" charset="0"/>
              </a:rPr>
              <a:t>μηχανικές</a:t>
            </a:r>
            <a:r>
              <a:rPr lang="en-US" sz="1200" b="1" dirty="0">
                <a:solidFill>
                  <a:srgbClr val="FF0000"/>
                </a:solidFill>
                <a:cs typeface="Times New Roman" pitchFamily="18" charset="0"/>
              </a:rPr>
              <a:t> απώλειες</a:t>
            </a:r>
            <a:r>
              <a:rPr lang="en-US" sz="1200" b="1" dirty="0">
                <a:cs typeface="Times New Roman" pitchFamily="18" charset="0"/>
              </a:rPr>
              <a:t>, </a:t>
            </a:r>
            <a:r>
              <a:rPr lang="en-US" sz="1200" b="1" dirty="0" err="1">
                <a:cs typeface="Times New Roman" pitchFamily="18" charset="0"/>
              </a:rPr>
              <a:t>διακρίνονται</a:t>
            </a:r>
            <a:r>
              <a:rPr lang="en-US" sz="1200" b="1" dirty="0">
                <a:cs typeface="Times New Roman" pitchFamily="18" charset="0"/>
              </a:rPr>
              <a:t> </a:t>
            </a:r>
            <a:r>
              <a:rPr lang="en-US" sz="1200" b="1" dirty="0" err="1">
                <a:cs typeface="Times New Roman" pitchFamily="18" charset="0"/>
              </a:rPr>
              <a:t>σε</a:t>
            </a:r>
            <a:r>
              <a:rPr lang="en-US" sz="1200" b="1" dirty="0">
                <a:cs typeface="Times New Roman" pitchFamily="18" charset="0"/>
              </a:rPr>
              <a:t> απώλειες </a:t>
            </a:r>
            <a:r>
              <a:rPr lang="en-US" sz="1200" b="1" dirty="0" err="1">
                <a:solidFill>
                  <a:srgbClr val="FF0000"/>
                </a:solidFill>
                <a:cs typeface="Times New Roman" pitchFamily="18" charset="0"/>
              </a:rPr>
              <a:t>τριβών</a:t>
            </a:r>
            <a:r>
              <a:rPr lang="en-US" sz="1200" b="1" dirty="0">
                <a:cs typeface="Times New Roman" pitchFamily="18" charset="0"/>
              </a:rPr>
              <a:t> </a:t>
            </a:r>
            <a:r>
              <a:rPr lang="en-US" sz="1200" b="1" dirty="0" err="1">
                <a:cs typeface="Times New Roman" pitchFamily="18" charset="0"/>
              </a:rPr>
              <a:t>και</a:t>
            </a:r>
            <a:r>
              <a:rPr lang="en-US" sz="1200" b="1" dirty="0">
                <a:cs typeface="Times New Roman" pitchFamily="18" charset="0"/>
              </a:rPr>
              <a:t> </a:t>
            </a:r>
            <a:r>
              <a:rPr lang="en-US" sz="1200" b="1" dirty="0" err="1">
                <a:cs typeface="Times New Roman" pitchFamily="18" charset="0"/>
              </a:rPr>
              <a:t>σε</a:t>
            </a:r>
            <a:r>
              <a:rPr lang="en-US" sz="1200" b="1" dirty="0">
                <a:cs typeface="Times New Roman" pitchFamily="18" charset="0"/>
              </a:rPr>
              <a:t> απώλειες </a:t>
            </a:r>
            <a:r>
              <a:rPr lang="en-US" sz="1200" b="1" dirty="0" err="1">
                <a:solidFill>
                  <a:srgbClr val="FF0000"/>
                </a:solidFill>
                <a:cs typeface="Times New Roman" pitchFamily="18" charset="0"/>
              </a:rPr>
              <a:t>ανεμισμού</a:t>
            </a:r>
            <a:r>
              <a:rPr lang="en-US" sz="1200" b="1" dirty="0">
                <a:cs typeface="Times New Roman" pitchFamily="18" charset="0"/>
              </a:rPr>
              <a:t>. </a:t>
            </a:r>
            <a:r>
              <a:rPr lang="en-US" sz="1200" b="1" dirty="0" err="1">
                <a:cs typeface="Times New Roman" pitchFamily="18" charset="0"/>
              </a:rPr>
              <a:t>Οι</a:t>
            </a:r>
            <a:r>
              <a:rPr lang="en-US" sz="1200" b="1" dirty="0">
                <a:cs typeface="Times New Roman" pitchFamily="18" charset="0"/>
              </a:rPr>
              <a:t> απώλειες </a:t>
            </a:r>
            <a:r>
              <a:rPr lang="en-US" sz="1200" b="1" dirty="0" err="1">
                <a:cs typeface="Times New Roman" pitchFamily="18" charset="0"/>
              </a:rPr>
              <a:t>τριβών</a:t>
            </a:r>
            <a:r>
              <a:rPr lang="en-US" sz="1200" b="1" dirty="0">
                <a:cs typeface="Times New Roman" pitchFamily="18" charset="0"/>
              </a:rPr>
              <a:t> </a:t>
            </a:r>
            <a:r>
              <a:rPr lang="en-US" sz="1200" b="1" dirty="0" err="1">
                <a:cs typeface="Times New Roman" pitchFamily="18" charset="0"/>
              </a:rPr>
              <a:t>οφείλονται</a:t>
            </a:r>
            <a:r>
              <a:rPr lang="en-US" sz="1200" b="1" dirty="0">
                <a:cs typeface="Times New Roman" pitchFamily="18" charset="0"/>
              </a:rPr>
              <a:t>  </a:t>
            </a:r>
            <a:r>
              <a:rPr lang="en-US" sz="1200" b="1" dirty="0" err="1">
                <a:cs typeface="Times New Roman" pitchFamily="18" charset="0"/>
              </a:rPr>
              <a:t>στα</a:t>
            </a:r>
            <a:r>
              <a:rPr lang="en-US" sz="1200" b="1" dirty="0">
                <a:cs typeface="Times New Roman" pitchFamily="18" charset="0"/>
              </a:rPr>
              <a:t> </a:t>
            </a:r>
            <a:r>
              <a:rPr lang="en-US" sz="1200" b="1" dirty="0" err="1">
                <a:cs typeface="Times New Roman" pitchFamily="18" charset="0"/>
              </a:rPr>
              <a:t>έδρανα</a:t>
            </a:r>
            <a:r>
              <a:rPr lang="en-US" sz="1200" b="1" dirty="0">
                <a:cs typeface="Times New Roman" pitchFamily="18" charset="0"/>
              </a:rPr>
              <a:t> (</a:t>
            </a:r>
            <a:r>
              <a:rPr lang="en-US" sz="1200" b="1" dirty="0" err="1">
                <a:cs typeface="Times New Roman" pitchFamily="18" charset="0"/>
              </a:rPr>
              <a:t>ρουλεμάν</a:t>
            </a:r>
            <a:r>
              <a:rPr lang="en-US" sz="1200" b="1" dirty="0">
                <a:cs typeface="Times New Roman" pitchFamily="18" charset="0"/>
              </a:rPr>
              <a:t>) του </a:t>
            </a:r>
            <a:r>
              <a:rPr lang="en-US" sz="1200" b="1" dirty="0" err="1">
                <a:cs typeface="Times New Roman" pitchFamily="18" charset="0"/>
              </a:rPr>
              <a:t>άξονα</a:t>
            </a:r>
            <a:r>
              <a:rPr lang="en-US" sz="1200" b="1" dirty="0">
                <a:cs typeface="Times New Roman" pitchFamily="18" charset="0"/>
              </a:rPr>
              <a:t>, </a:t>
            </a:r>
            <a:r>
              <a:rPr lang="en-US" sz="1200" b="1" dirty="0" err="1">
                <a:cs typeface="Times New Roman" pitchFamily="18" charset="0"/>
              </a:rPr>
              <a:t>καθώς</a:t>
            </a:r>
            <a:r>
              <a:rPr lang="en-US" sz="1200" b="1" dirty="0">
                <a:cs typeface="Times New Roman" pitchFamily="18" charset="0"/>
              </a:rPr>
              <a:t> </a:t>
            </a:r>
            <a:r>
              <a:rPr lang="en-US" sz="1200" b="1" dirty="0" err="1">
                <a:cs typeface="Times New Roman" pitchFamily="18" charset="0"/>
              </a:rPr>
              <a:t>επίσης</a:t>
            </a:r>
            <a:r>
              <a:rPr lang="en-US" sz="1200" b="1" dirty="0">
                <a:cs typeface="Times New Roman" pitchFamily="18" charset="0"/>
              </a:rPr>
              <a:t> </a:t>
            </a:r>
            <a:r>
              <a:rPr lang="en-US" sz="1200" b="1" dirty="0" err="1">
                <a:cs typeface="Times New Roman" pitchFamily="18" charset="0"/>
              </a:rPr>
              <a:t>και</a:t>
            </a:r>
            <a:r>
              <a:rPr lang="en-US" sz="1200" b="1" dirty="0">
                <a:cs typeface="Times New Roman" pitchFamily="18" charset="0"/>
              </a:rPr>
              <a:t> </a:t>
            </a:r>
            <a:r>
              <a:rPr lang="en-US" sz="1200" b="1" dirty="0" err="1">
                <a:cs typeface="Times New Roman" pitchFamily="18" charset="0"/>
              </a:rPr>
              <a:t>σε</a:t>
            </a:r>
            <a:r>
              <a:rPr lang="en-US" sz="1200" b="1" dirty="0">
                <a:cs typeface="Times New Roman" pitchFamily="18" charset="0"/>
              </a:rPr>
              <a:t> </a:t>
            </a:r>
            <a:r>
              <a:rPr lang="en-US" sz="1200" b="1" dirty="0" err="1">
                <a:cs typeface="Times New Roman" pitchFamily="18" charset="0"/>
              </a:rPr>
              <a:t>ένα</a:t>
            </a:r>
            <a:r>
              <a:rPr lang="en-US" sz="1200" b="1" dirty="0">
                <a:cs typeface="Times New Roman" pitchFamily="18" charset="0"/>
              </a:rPr>
              <a:t> </a:t>
            </a:r>
            <a:r>
              <a:rPr lang="en-US" sz="1200" b="1" dirty="0" err="1">
                <a:cs typeface="Times New Roman" pitchFamily="18" charset="0"/>
              </a:rPr>
              <a:t>μικρό</a:t>
            </a:r>
            <a:r>
              <a:rPr lang="en-US" sz="1200" b="1" dirty="0">
                <a:cs typeface="Times New Roman" pitchFamily="18" charset="0"/>
              </a:rPr>
              <a:t> </a:t>
            </a:r>
            <a:r>
              <a:rPr lang="en-US" sz="1200" b="1" dirty="0" err="1">
                <a:cs typeface="Times New Roman" pitchFamily="18" charset="0"/>
              </a:rPr>
              <a:t>ποσοστό</a:t>
            </a:r>
            <a:r>
              <a:rPr lang="en-US" sz="1200" b="1" dirty="0">
                <a:cs typeface="Times New Roman" pitchFamily="18" charset="0"/>
              </a:rPr>
              <a:t> </a:t>
            </a:r>
            <a:r>
              <a:rPr lang="en-US" sz="1200" b="1" dirty="0" err="1">
                <a:cs typeface="Times New Roman" pitchFamily="18" charset="0"/>
              </a:rPr>
              <a:t>στις</a:t>
            </a:r>
            <a:r>
              <a:rPr lang="en-US" sz="1200" b="1" dirty="0">
                <a:cs typeface="Times New Roman" pitchFamily="18" charset="0"/>
              </a:rPr>
              <a:t> </a:t>
            </a:r>
            <a:r>
              <a:rPr lang="en-US" sz="1200" b="1" dirty="0" err="1">
                <a:cs typeface="Times New Roman" pitchFamily="18" charset="0"/>
              </a:rPr>
              <a:t>τριβές</a:t>
            </a:r>
            <a:r>
              <a:rPr lang="en-US" sz="1200" b="1" dirty="0">
                <a:cs typeface="Times New Roman" pitchFamily="18" charset="0"/>
              </a:rPr>
              <a:t> </a:t>
            </a:r>
            <a:r>
              <a:rPr lang="en-US" sz="1200" b="1" dirty="0" err="1">
                <a:cs typeface="Times New Roman" pitchFamily="18" charset="0"/>
              </a:rPr>
              <a:t>μεταξύ</a:t>
            </a:r>
            <a:r>
              <a:rPr lang="en-US" sz="1200" b="1" dirty="0">
                <a:cs typeface="Times New Roman" pitchFamily="18" charset="0"/>
              </a:rPr>
              <a:t> του </a:t>
            </a:r>
            <a:r>
              <a:rPr lang="en-US" sz="1200" b="1" dirty="0" err="1">
                <a:cs typeface="Times New Roman" pitchFamily="18" charset="0"/>
              </a:rPr>
              <a:t>συστήματος</a:t>
            </a:r>
            <a:r>
              <a:rPr lang="en-US" sz="1200" b="1" dirty="0">
                <a:cs typeface="Times New Roman" pitchFamily="18" charset="0"/>
              </a:rPr>
              <a:t> </a:t>
            </a:r>
            <a:r>
              <a:rPr lang="en-US" sz="1200" b="1" dirty="0" err="1">
                <a:cs typeface="Times New Roman" pitchFamily="18" charset="0"/>
              </a:rPr>
              <a:t>συλλέκτη-ψηκτρών</a:t>
            </a:r>
            <a:r>
              <a:rPr lang="en-US" sz="1200" b="1" dirty="0">
                <a:cs typeface="Times New Roman" pitchFamily="18" charset="0"/>
              </a:rPr>
              <a:t>. </a:t>
            </a:r>
            <a:r>
              <a:rPr lang="en-US" sz="1200" b="1" dirty="0" err="1">
                <a:cs typeface="Times New Roman" pitchFamily="18" charset="0"/>
              </a:rPr>
              <a:t>Οι</a:t>
            </a:r>
            <a:r>
              <a:rPr lang="en-US" sz="1200" b="1" dirty="0">
                <a:cs typeface="Times New Roman" pitchFamily="18" charset="0"/>
              </a:rPr>
              <a:t> απώλειες </a:t>
            </a:r>
            <a:r>
              <a:rPr lang="en-US" sz="1200" b="1" dirty="0" err="1">
                <a:solidFill>
                  <a:srgbClr val="FF0000"/>
                </a:solidFill>
                <a:cs typeface="Times New Roman" pitchFamily="18" charset="0"/>
              </a:rPr>
              <a:t>ανεμισμού</a:t>
            </a:r>
            <a:r>
              <a:rPr lang="en-US" sz="1200" b="1" dirty="0">
                <a:cs typeface="Times New Roman" pitchFamily="18" charset="0"/>
              </a:rPr>
              <a:t>, </a:t>
            </a:r>
            <a:r>
              <a:rPr lang="en-US" sz="1200" b="1" dirty="0" err="1">
                <a:cs typeface="Times New Roman" pitchFamily="18" charset="0"/>
              </a:rPr>
              <a:t>οφείλονται</a:t>
            </a:r>
            <a:r>
              <a:rPr lang="en-US" sz="1200" b="1" dirty="0">
                <a:cs typeface="Times New Roman" pitchFamily="18" charset="0"/>
              </a:rPr>
              <a:t> </a:t>
            </a:r>
            <a:r>
              <a:rPr lang="en-US" sz="1200" b="1" dirty="0" err="1">
                <a:cs typeface="Times New Roman" pitchFamily="18" charset="0"/>
              </a:rPr>
              <a:t>στη</a:t>
            </a:r>
            <a:r>
              <a:rPr lang="en-US" sz="1200" b="1" dirty="0">
                <a:cs typeface="Times New Roman" pitchFamily="18" charset="0"/>
              </a:rPr>
              <a:t> </a:t>
            </a:r>
            <a:r>
              <a:rPr lang="en-US" sz="1200" b="1" dirty="0" err="1">
                <a:cs typeface="Times New Roman" pitchFamily="18" charset="0"/>
              </a:rPr>
              <a:t>βεβιασμένη</a:t>
            </a:r>
            <a:r>
              <a:rPr lang="en-US" sz="1200" b="1" dirty="0">
                <a:cs typeface="Times New Roman" pitchFamily="18" charset="0"/>
              </a:rPr>
              <a:t> </a:t>
            </a:r>
            <a:r>
              <a:rPr lang="en-US" sz="1200" b="1" dirty="0" err="1">
                <a:cs typeface="Times New Roman" pitchFamily="18" charset="0"/>
              </a:rPr>
              <a:t>κυκλοφορία</a:t>
            </a:r>
            <a:r>
              <a:rPr lang="en-US" sz="1200" b="1" dirty="0">
                <a:cs typeface="Times New Roman" pitchFamily="18" charset="0"/>
              </a:rPr>
              <a:t> </a:t>
            </a:r>
            <a:r>
              <a:rPr lang="en-US" sz="1200" b="1" dirty="0" err="1">
                <a:cs typeface="Times New Roman" pitchFamily="18" charset="0"/>
              </a:rPr>
              <a:t>αέρα</a:t>
            </a:r>
            <a:r>
              <a:rPr lang="en-US" sz="1200" b="1" dirty="0">
                <a:cs typeface="Times New Roman" pitchFamily="18" charset="0"/>
              </a:rPr>
              <a:t> </a:t>
            </a:r>
            <a:r>
              <a:rPr lang="en-US" sz="1200" b="1" dirty="0" err="1">
                <a:cs typeface="Times New Roman" pitchFamily="18" charset="0"/>
              </a:rPr>
              <a:t>για</a:t>
            </a:r>
            <a:r>
              <a:rPr lang="en-US" sz="1200" b="1" dirty="0">
                <a:cs typeface="Times New Roman" pitchFamily="18" charset="0"/>
              </a:rPr>
              <a:t> </a:t>
            </a:r>
            <a:r>
              <a:rPr lang="en-US" sz="1200" b="1" dirty="0" err="1">
                <a:cs typeface="Times New Roman" pitchFamily="18" charset="0"/>
              </a:rPr>
              <a:t>την</a:t>
            </a:r>
            <a:r>
              <a:rPr lang="en-US" sz="1200" b="1" dirty="0">
                <a:cs typeface="Times New Roman" pitchFamily="18" charset="0"/>
              </a:rPr>
              <a:t> </a:t>
            </a:r>
            <a:r>
              <a:rPr lang="en-US" sz="1200" b="1" dirty="0" err="1">
                <a:cs typeface="Times New Roman" pitchFamily="18" charset="0"/>
              </a:rPr>
              <a:t>ψύξη</a:t>
            </a:r>
            <a:r>
              <a:rPr lang="en-US" sz="1200" b="1" dirty="0">
                <a:cs typeface="Times New Roman" pitchFamily="18" charset="0"/>
              </a:rPr>
              <a:t> </a:t>
            </a:r>
            <a:r>
              <a:rPr lang="en-US" sz="1200" b="1" dirty="0" err="1">
                <a:cs typeface="Times New Roman" pitchFamily="18" charset="0"/>
              </a:rPr>
              <a:t>της</a:t>
            </a:r>
            <a:r>
              <a:rPr lang="en-US" sz="1200" b="1" dirty="0">
                <a:cs typeface="Times New Roman" pitchFamily="18" charset="0"/>
              </a:rPr>
              <a:t> </a:t>
            </a:r>
            <a:r>
              <a:rPr lang="en-US" sz="1200" b="1" dirty="0" err="1">
                <a:cs typeface="Times New Roman" pitchFamily="18" charset="0"/>
              </a:rPr>
              <a:t>μηχανής</a:t>
            </a:r>
            <a:r>
              <a:rPr lang="en-US" sz="1200" b="1" dirty="0">
                <a:cs typeface="Times New Roman" pitchFamily="18" charset="0"/>
              </a:rPr>
              <a:t>, </a:t>
            </a:r>
            <a:r>
              <a:rPr lang="en-US" sz="1200" b="1" dirty="0" err="1">
                <a:cs typeface="Times New Roman" pitchFamily="18" charset="0"/>
              </a:rPr>
              <a:t>που</a:t>
            </a:r>
            <a:r>
              <a:rPr lang="en-US" sz="1200" b="1" dirty="0">
                <a:cs typeface="Times New Roman" pitchFamily="18" charset="0"/>
              </a:rPr>
              <a:t> </a:t>
            </a:r>
            <a:r>
              <a:rPr lang="en-US" sz="1200" b="1" dirty="0" err="1">
                <a:cs typeface="Times New Roman" pitchFamily="18" charset="0"/>
              </a:rPr>
              <a:t>προκαλείται</a:t>
            </a:r>
            <a:r>
              <a:rPr lang="en-US" sz="1200" b="1" dirty="0">
                <a:cs typeface="Times New Roman" pitchFamily="18" charset="0"/>
              </a:rPr>
              <a:t> </a:t>
            </a:r>
            <a:r>
              <a:rPr lang="en-US" sz="1200" b="1" dirty="0" err="1">
                <a:cs typeface="Times New Roman" pitchFamily="18" charset="0"/>
              </a:rPr>
              <a:t>από</a:t>
            </a:r>
            <a:r>
              <a:rPr lang="en-US" sz="1200" b="1" dirty="0">
                <a:cs typeface="Times New Roman" pitchFamily="18" charset="0"/>
              </a:rPr>
              <a:t> </a:t>
            </a:r>
            <a:r>
              <a:rPr lang="en-US" sz="1200" b="1" dirty="0" err="1">
                <a:cs typeface="Times New Roman" pitchFamily="18" charset="0"/>
              </a:rPr>
              <a:t>μια</a:t>
            </a:r>
            <a:r>
              <a:rPr lang="en-US" sz="1200" b="1" dirty="0">
                <a:cs typeface="Times New Roman" pitchFamily="18" charset="0"/>
              </a:rPr>
              <a:t> </a:t>
            </a:r>
            <a:r>
              <a:rPr lang="en-US" sz="1200" b="1" dirty="0" err="1">
                <a:cs typeface="Times New Roman" pitchFamily="18" charset="0"/>
              </a:rPr>
              <a:t>ειδική</a:t>
            </a:r>
            <a:r>
              <a:rPr lang="en-US" sz="1200" b="1" dirty="0">
                <a:cs typeface="Times New Roman" pitchFamily="18" charset="0"/>
              </a:rPr>
              <a:t> </a:t>
            </a:r>
            <a:r>
              <a:rPr lang="en-US" sz="1200" b="1" dirty="0" err="1">
                <a:cs typeface="Times New Roman" pitchFamily="18" charset="0"/>
              </a:rPr>
              <a:t>πτερωτή</a:t>
            </a:r>
            <a:r>
              <a:rPr lang="en-US" sz="1200" b="1" dirty="0">
                <a:cs typeface="Times New Roman" pitchFamily="18" charset="0"/>
              </a:rPr>
              <a:t> </a:t>
            </a:r>
            <a:r>
              <a:rPr lang="en-US" sz="1200" b="1" dirty="0" err="1">
                <a:cs typeface="Times New Roman" pitchFamily="18" charset="0"/>
              </a:rPr>
              <a:t>προσαρμοσμένη</a:t>
            </a:r>
            <a:r>
              <a:rPr lang="en-US" sz="1200" b="1" dirty="0">
                <a:cs typeface="Times New Roman" pitchFamily="18" charset="0"/>
              </a:rPr>
              <a:t> </a:t>
            </a:r>
            <a:r>
              <a:rPr lang="en-US" sz="1200" b="1" dirty="0" err="1">
                <a:cs typeface="Times New Roman" pitchFamily="18" charset="0"/>
              </a:rPr>
              <a:t>στον</a:t>
            </a:r>
            <a:r>
              <a:rPr lang="en-US" sz="1200" b="1" dirty="0">
                <a:cs typeface="Times New Roman" pitchFamily="18" charset="0"/>
              </a:rPr>
              <a:t> </a:t>
            </a:r>
            <a:r>
              <a:rPr lang="en-US" sz="1200" b="1" dirty="0" err="1">
                <a:cs typeface="Times New Roman" pitchFamily="18" charset="0"/>
              </a:rPr>
              <a:t>άξονα</a:t>
            </a:r>
            <a:r>
              <a:rPr lang="en-US" sz="1200" b="1" dirty="0">
                <a:cs typeface="Times New Roman" pitchFamily="18" charset="0"/>
              </a:rPr>
              <a:t> </a:t>
            </a:r>
            <a:r>
              <a:rPr lang="en-US" sz="1200" b="1" dirty="0" err="1">
                <a:cs typeface="Times New Roman" pitchFamily="18" charset="0"/>
              </a:rPr>
              <a:t>της</a:t>
            </a:r>
            <a:r>
              <a:rPr lang="en-US" sz="1200" b="1" dirty="0">
                <a:cs typeface="Times New Roman" pitchFamily="18" charset="0"/>
              </a:rPr>
              <a:t> </a:t>
            </a:r>
            <a:r>
              <a:rPr lang="en-US" sz="1200" b="1" dirty="0" err="1">
                <a:cs typeface="Times New Roman" pitchFamily="18" charset="0"/>
              </a:rPr>
              <a:t>μηχανής</a:t>
            </a:r>
            <a:r>
              <a:rPr lang="en-US" sz="1200" b="1" dirty="0">
                <a:cs typeface="Times New Roman" pitchFamily="18" charset="0"/>
              </a:rPr>
              <a:t>. </a:t>
            </a:r>
            <a:r>
              <a:rPr lang="en-US" sz="1200" b="1" dirty="0" err="1">
                <a:cs typeface="Times New Roman" pitchFamily="18" charset="0"/>
              </a:rPr>
              <a:t>Τόσο</a:t>
            </a:r>
            <a:r>
              <a:rPr lang="en-US" sz="1200" b="1" dirty="0">
                <a:cs typeface="Times New Roman" pitchFamily="18" charset="0"/>
              </a:rPr>
              <a:t> </a:t>
            </a:r>
            <a:r>
              <a:rPr lang="en-US" sz="1200" b="1" dirty="0" err="1">
                <a:cs typeface="Times New Roman" pitchFamily="18" charset="0"/>
              </a:rPr>
              <a:t>οι</a:t>
            </a:r>
            <a:r>
              <a:rPr lang="en-US" sz="1200" b="1" dirty="0">
                <a:cs typeface="Times New Roman" pitchFamily="18" charset="0"/>
              </a:rPr>
              <a:t> απώλειες </a:t>
            </a:r>
            <a:r>
              <a:rPr lang="en-US" sz="1200" b="1" dirty="0" err="1">
                <a:cs typeface="Times New Roman" pitchFamily="18" charset="0"/>
              </a:rPr>
              <a:t>τριβών</a:t>
            </a:r>
            <a:r>
              <a:rPr lang="en-US" sz="1200" b="1" dirty="0">
                <a:cs typeface="Times New Roman" pitchFamily="18" charset="0"/>
              </a:rPr>
              <a:t> </a:t>
            </a:r>
            <a:r>
              <a:rPr lang="en-US" sz="1200" b="1" dirty="0" err="1">
                <a:cs typeface="Times New Roman" pitchFamily="18" charset="0"/>
              </a:rPr>
              <a:t>όσο</a:t>
            </a:r>
            <a:r>
              <a:rPr lang="en-US" sz="1200" b="1" dirty="0">
                <a:cs typeface="Times New Roman" pitchFamily="18" charset="0"/>
              </a:rPr>
              <a:t> </a:t>
            </a:r>
            <a:r>
              <a:rPr lang="en-US" sz="1200" b="1" dirty="0" err="1">
                <a:cs typeface="Times New Roman" pitchFamily="18" charset="0"/>
              </a:rPr>
              <a:t>και</a:t>
            </a:r>
            <a:r>
              <a:rPr lang="en-US" sz="1200" b="1" dirty="0">
                <a:cs typeface="Times New Roman" pitchFamily="18" charset="0"/>
              </a:rPr>
              <a:t> </a:t>
            </a:r>
            <a:r>
              <a:rPr lang="en-US" sz="1200" b="1" dirty="0" err="1">
                <a:cs typeface="Times New Roman" pitchFamily="18" charset="0"/>
              </a:rPr>
              <a:t>οι</a:t>
            </a:r>
            <a:r>
              <a:rPr lang="en-US" sz="1200" b="1" dirty="0">
                <a:cs typeface="Times New Roman" pitchFamily="18" charset="0"/>
              </a:rPr>
              <a:t> απώλειες </a:t>
            </a:r>
            <a:r>
              <a:rPr lang="en-US" sz="1200" b="1" dirty="0" err="1">
                <a:cs typeface="Times New Roman" pitchFamily="18" charset="0"/>
              </a:rPr>
              <a:t>ανεμισμού</a:t>
            </a:r>
            <a:r>
              <a:rPr lang="en-US" sz="1200" b="1" dirty="0">
                <a:cs typeface="Times New Roman" pitchFamily="18" charset="0"/>
              </a:rPr>
              <a:t>, </a:t>
            </a:r>
            <a:r>
              <a:rPr lang="en-US" sz="1200" b="1" dirty="0" err="1">
                <a:cs typeface="Times New Roman" pitchFamily="18" charset="0"/>
              </a:rPr>
              <a:t>είναι</a:t>
            </a:r>
            <a:r>
              <a:rPr lang="en-US" sz="1200" b="1" dirty="0">
                <a:cs typeface="Times New Roman" pitchFamily="18" charset="0"/>
              </a:rPr>
              <a:t> </a:t>
            </a:r>
            <a:r>
              <a:rPr lang="en-US" sz="1200" b="1" dirty="0" err="1">
                <a:cs typeface="Times New Roman" pitchFamily="18" charset="0"/>
              </a:rPr>
              <a:t>ανάλογες</a:t>
            </a:r>
            <a:r>
              <a:rPr lang="en-US" sz="1200" b="1" dirty="0">
                <a:cs typeface="Times New Roman" pitchFamily="18" charset="0"/>
              </a:rPr>
              <a:t> </a:t>
            </a:r>
            <a:r>
              <a:rPr lang="en-US" sz="1200" b="1" dirty="0" err="1">
                <a:cs typeface="Times New Roman" pitchFamily="18" charset="0"/>
              </a:rPr>
              <a:t>της</a:t>
            </a:r>
            <a:r>
              <a:rPr lang="en-US" sz="1200" b="1" dirty="0">
                <a:cs typeface="Times New Roman" pitchFamily="18" charset="0"/>
              </a:rPr>
              <a:t> </a:t>
            </a:r>
            <a:r>
              <a:rPr lang="en-US" sz="1200" b="1" dirty="0" err="1">
                <a:cs typeface="Times New Roman" pitchFamily="18" charset="0"/>
              </a:rPr>
              <a:t>ταχύτητας</a:t>
            </a:r>
            <a:r>
              <a:rPr lang="en-US" sz="1200" b="1" dirty="0">
                <a:cs typeface="Times New Roman" pitchFamily="18" charset="0"/>
              </a:rPr>
              <a:t> του </a:t>
            </a:r>
            <a:r>
              <a:rPr lang="en-US" sz="1200" b="1" dirty="0" err="1">
                <a:cs typeface="Times New Roman" pitchFamily="18" charset="0"/>
              </a:rPr>
              <a:t>άξον</a:t>
            </a:r>
            <a:r>
              <a:rPr lang="el-GR" sz="1200" b="1" dirty="0">
                <a:cs typeface="Times New Roman" pitchFamily="18" charset="0"/>
              </a:rPr>
              <a:t>α περιστροφής</a:t>
            </a:r>
            <a:r>
              <a:rPr lang="en-US" sz="1200" b="1" dirty="0">
                <a:cs typeface="Times New Roman" pitchFamily="18" charset="0"/>
              </a:rPr>
              <a:t> </a:t>
            </a:r>
          </a:p>
          <a:p>
            <a:pPr>
              <a:buFont typeface="Wingdings" pitchFamily="2" charset="2"/>
              <a:buChar char="q"/>
              <a:tabLst>
                <a:tab pos="180975" algn="l"/>
              </a:tabLst>
            </a:pPr>
            <a:r>
              <a:rPr lang="el-GR" sz="1200" b="1" dirty="0">
                <a:cs typeface="Times New Roman" pitchFamily="18" charset="0"/>
              </a:rPr>
              <a:t> </a:t>
            </a:r>
            <a:r>
              <a:rPr lang="en-US" sz="1200" b="1" dirty="0" err="1">
                <a:cs typeface="Times New Roman" pitchFamily="18" charset="0"/>
              </a:rPr>
              <a:t>Οι</a:t>
            </a:r>
            <a:r>
              <a:rPr lang="en-US" sz="1200" b="1" dirty="0">
                <a:cs typeface="Times New Roman" pitchFamily="18" charset="0"/>
              </a:rPr>
              <a:t> </a:t>
            </a:r>
            <a:r>
              <a:rPr lang="en-US" sz="1200" b="1" dirty="0" err="1">
                <a:solidFill>
                  <a:srgbClr val="FF0000"/>
                </a:solidFill>
                <a:cs typeface="Times New Roman" pitchFamily="18" charset="0"/>
              </a:rPr>
              <a:t>μαγνητικές</a:t>
            </a:r>
            <a:r>
              <a:rPr lang="en-US" sz="1200" b="1" dirty="0">
                <a:solidFill>
                  <a:srgbClr val="FF0000"/>
                </a:solidFill>
                <a:cs typeface="Times New Roman" pitchFamily="18" charset="0"/>
              </a:rPr>
              <a:t> απώλειες</a:t>
            </a:r>
            <a:r>
              <a:rPr lang="en-US" sz="1200" b="1" dirty="0">
                <a:cs typeface="Times New Roman" pitchFamily="18" charset="0"/>
              </a:rPr>
              <a:t>, </a:t>
            </a:r>
            <a:r>
              <a:rPr lang="en-US" sz="1200" b="1" dirty="0" err="1">
                <a:cs typeface="Times New Roman" pitchFamily="18" charset="0"/>
              </a:rPr>
              <a:t>διακρίνονται</a:t>
            </a:r>
            <a:r>
              <a:rPr lang="en-US" sz="1200" b="1" dirty="0">
                <a:cs typeface="Times New Roman" pitchFamily="18" charset="0"/>
              </a:rPr>
              <a:t> </a:t>
            </a:r>
            <a:r>
              <a:rPr lang="en-US" sz="1200" b="1" dirty="0" err="1">
                <a:cs typeface="Times New Roman" pitchFamily="18" charset="0"/>
              </a:rPr>
              <a:t>στις</a:t>
            </a:r>
            <a:r>
              <a:rPr lang="en-US" sz="1200" b="1" dirty="0">
                <a:cs typeface="Times New Roman" pitchFamily="18" charset="0"/>
              </a:rPr>
              <a:t> απώλειες </a:t>
            </a:r>
            <a:r>
              <a:rPr lang="en-US" sz="1200" b="1" dirty="0" err="1">
                <a:cs typeface="Times New Roman" pitchFamily="18" charset="0"/>
              </a:rPr>
              <a:t>λόγω</a:t>
            </a:r>
            <a:r>
              <a:rPr lang="en-US" sz="1200" b="1" dirty="0">
                <a:cs typeface="Times New Roman" pitchFamily="18" charset="0"/>
              </a:rPr>
              <a:t> </a:t>
            </a:r>
            <a:r>
              <a:rPr lang="en-US" sz="1200" b="1" dirty="0" err="1">
                <a:cs typeface="Times New Roman" pitchFamily="18" charset="0"/>
              </a:rPr>
              <a:t>μαγνητικής</a:t>
            </a:r>
            <a:r>
              <a:rPr lang="en-US" sz="1200" b="1" dirty="0">
                <a:cs typeface="Times New Roman" pitchFamily="18" charset="0"/>
              </a:rPr>
              <a:t> </a:t>
            </a:r>
            <a:r>
              <a:rPr lang="en-US" sz="1200" b="1" dirty="0" err="1">
                <a:cs typeface="Times New Roman" pitchFamily="18" charset="0"/>
              </a:rPr>
              <a:t>υστέρησης</a:t>
            </a:r>
            <a:r>
              <a:rPr lang="en-US" sz="1200" b="1" dirty="0">
                <a:cs typeface="Times New Roman" pitchFamily="18" charset="0"/>
              </a:rPr>
              <a:t> </a:t>
            </a:r>
            <a:r>
              <a:rPr lang="en-US" sz="1200" b="1" dirty="0" err="1">
                <a:cs typeface="Times New Roman" pitchFamily="18" charset="0"/>
              </a:rPr>
              <a:t>και</a:t>
            </a:r>
            <a:r>
              <a:rPr lang="en-US" sz="1200" b="1" dirty="0">
                <a:cs typeface="Times New Roman" pitchFamily="18" charset="0"/>
              </a:rPr>
              <a:t> </a:t>
            </a:r>
            <a:r>
              <a:rPr lang="en-US" sz="1200" b="1" dirty="0" err="1">
                <a:cs typeface="Times New Roman" pitchFamily="18" charset="0"/>
              </a:rPr>
              <a:t>στις</a:t>
            </a:r>
            <a:r>
              <a:rPr lang="en-US" sz="1200" b="1" dirty="0">
                <a:cs typeface="Times New Roman" pitchFamily="18" charset="0"/>
              </a:rPr>
              <a:t> απώλειες </a:t>
            </a:r>
            <a:r>
              <a:rPr lang="en-US" sz="1200" b="1" dirty="0" err="1">
                <a:cs typeface="Times New Roman" pitchFamily="18" charset="0"/>
              </a:rPr>
              <a:t>λόγω</a:t>
            </a:r>
            <a:r>
              <a:rPr lang="en-US" sz="1200" b="1" dirty="0">
                <a:cs typeface="Times New Roman" pitchFamily="18" charset="0"/>
              </a:rPr>
              <a:t> </a:t>
            </a:r>
            <a:r>
              <a:rPr lang="en-US" sz="1200" b="1" dirty="0" err="1">
                <a:cs typeface="Times New Roman" pitchFamily="18" charset="0"/>
              </a:rPr>
              <a:t>των</a:t>
            </a:r>
            <a:r>
              <a:rPr lang="en-US" sz="1200" b="1" dirty="0">
                <a:cs typeface="Times New Roman" pitchFamily="18" charset="0"/>
              </a:rPr>
              <a:t> </a:t>
            </a:r>
            <a:r>
              <a:rPr lang="en-US" sz="1200" b="1" dirty="0" err="1">
                <a:cs typeface="Times New Roman" pitchFamily="18" charset="0"/>
              </a:rPr>
              <a:t>δινορρευμάτων</a:t>
            </a:r>
            <a:r>
              <a:rPr lang="en-US" sz="1200" b="1" dirty="0">
                <a:cs typeface="Times New Roman" pitchFamily="18" charset="0"/>
              </a:rPr>
              <a:t>, </a:t>
            </a:r>
            <a:r>
              <a:rPr lang="en-US" sz="1200" b="1" dirty="0" err="1">
                <a:cs typeface="Times New Roman" pitchFamily="18" charset="0"/>
              </a:rPr>
              <a:t>το</a:t>
            </a:r>
            <a:r>
              <a:rPr lang="en-US" sz="1200" b="1" dirty="0">
                <a:cs typeface="Times New Roman" pitchFamily="18" charset="0"/>
              </a:rPr>
              <a:t> </a:t>
            </a:r>
            <a:r>
              <a:rPr lang="en-US" sz="1200" b="1" dirty="0" err="1">
                <a:cs typeface="Times New Roman" pitchFamily="18" charset="0"/>
              </a:rPr>
              <a:t>άθροισμά</a:t>
            </a:r>
            <a:r>
              <a:rPr lang="en-US" sz="1200" b="1" dirty="0">
                <a:cs typeface="Times New Roman" pitchFamily="18" charset="0"/>
              </a:rPr>
              <a:t> </a:t>
            </a:r>
            <a:r>
              <a:rPr lang="en-US" sz="1200" b="1" dirty="0" err="1">
                <a:cs typeface="Times New Roman" pitchFamily="18" charset="0"/>
              </a:rPr>
              <a:t>τους</a:t>
            </a:r>
            <a:r>
              <a:rPr lang="en-US" sz="1200" b="1" dirty="0">
                <a:cs typeface="Times New Roman" pitchFamily="18" charset="0"/>
              </a:rPr>
              <a:t> </a:t>
            </a:r>
            <a:r>
              <a:rPr lang="en-US" sz="1200" b="1" dirty="0" err="1">
                <a:cs typeface="Times New Roman" pitchFamily="18" charset="0"/>
              </a:rPr>
              <a:t>αποτελεί</a:t>
            </a:r>
            <a:r>
              <a:rPr lang="en-US" sz="1200" b="1" dirty="0">
                <a:cs typeface="Times New Roman" pitchFamily="18" charset="0"/>
              </a:rPr>
              <a:t> </a:t>
            </a:r>
            <a:r>
              <a:rPr lang="en-US" sz="1200" b="1" dirty="0" err="1">
                <a:cs typeface="Times New Roman" pitchFamily="18" charset="0"/>
              </a:rPr>
              <a:t>τις</a:t>
            </a:r>
            <a:r>
              <a:rPr lang="en-US" sz="1200" b="1" dirty="0">
                <a:cs typeface="Times New Roman" pitchFamily="18" charset="0"/>
              </a:rPr>
              <a:t> </a:t>
            </a:r>
            <a:r>
              <a:rPr lang="en-US" sz="1200" b="1" dirty="0" err="1">
                <a:cs typeface="Times New Roman" pitchFamily="18" charset="0"/>
              </a:rPr>
              <a:t>λεγόμενες</a:t>
            </a:r>
            <a:r>
              <a:rPr lang="en-US" sz="1200" b="1" dirty="0">
                <a:cs typeface="Times New Roman" pitchFamily="18" charset="0"/>
              </a:rPr>
              <a:t> απώλειες του </a:t>
            </a:r>
            <a:r>
              <a:rPr lang="en-US" sz="1200" b="1" dirty="0" err="1">
                <a:cs typeface="Times New Roman" pitchFamily="18" charset="0"/>
              </a:rPr>
              <a:t>πυρήνα</a:t>
            </a:r>
            <a:r>
              <a:rPr lang="en-US" sz="1200" b="1" dirty="0">
                <a:cs typeface="Times New Roman" pitchFamily="18" charset="0"/>
              </a:rPr>
              <a:t>. </a:t>
            </a:r>
            <a:endParaRPr lang="el-GR" sz="1200" b="1" dirty="0">
              <a:cs typeface="Times New Roman" pitchFamily="18" charset="0"/>
            </a:endParaRPr>
          </a:p>
          <a:p>
            <a:pPr>
              <a:buFont typeface="Wingdings" pitchFamily="2" charset="2"/>
              <a:buNone/>
              <a:tabLst>
                <a:tab pos="180975" algn="l"/>
              </a:tabLst>
            </a:pPr>
            <a:r>
              <a:rPr lang="el-GR" sz="1200" b="1" dirty="0">
                <a:cs typeface="Times New Roman" pitchFamily="18" charset="0"/>
              </a:rPr>
              <a:t>Στην ανάλυση των ηλεκτρικών μηχανών, αποτελεί κοινή πρακτική, η  θεώρηση των μηχανικών απωλειών και των απωλειών πυρήνα σε έναν κοινό όρο, γνωστό ως </a:t>
            </a:r>
            <a:r>
              <a:rPr lang="el-GR" sz="1200" b="1" dirty="0">
                <a:solidFill>
                  <a:srgbClr val="FF0000"/>
                </a:solidFill>
                <a:cs typeface="Times New Roman" pitchFamily="18" charset="0"/>
              </a:rPr>
              <a:t>απώλειες περιστροφής</a:t>
            </a:r>
            <a:r>
              <a:rPr lang="el-GR" sz="1200" b="1" dirty="0">
                <a:cs typeface="Arial" charset="0"/>
              </a:rPr>
              <a:t> </a:t>
            </a:r>
            <a:endParaRPr lang="el-GR" sz="1200" b="1" dirty="0">
              <a:cs typeface="Times New Roman" pitchFamily="18" charset="0"/>
            </a:endParaRPr>
          </a:p>
          <a:p>
            <a:pPr>
              <a:buFont typeface="Wingdings" pitchFamily="2" charset="2"/>
              <a:buNone/>
              <a:tabLst>
                <a:tab pos="180975" algn="l"/>
              </a:tabLst>
            </a:pPr>
            <a:endParaRPr lang="en-US" sz="1600" b="1" dirty="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2057400" y="1676400"/>
            <a:ext cx="3816350" cy="576262"/>
          </a:xfrm>
          <a:prstGeom prst="rect">
            <a:avLst/>
          </a:prstGeom>
          <a:noFill/>
          <a:ln w="9525">
            <a:noFill/>
            <a:miter lim="800000"/>
            <a:headEnd/>
            <a:tailEnd/>
          </a:ln>
        </p:spPr>
        <p:txBody>
          <a:bodyPr anchor="ctr"/>
          <a:lstStyle/>
          <a:p>
            <a:pPr algn="ctr"/>
            <a:r>
              <a:rPr lang="el-GR" sz="1600" b="1" u="sng" dirty="0">
                <a:solidFill>
                  <a:schemeClr val="accent2"/>
                </a:solidFill>
              </a:rPr>
              <a:t>Βαθμός απόδοσης (</a:t>
            </a:r>
            <a:r>
              <a:rPr lang="el-GR" sz="1600" b="1" u="sng" dirty="0" err="1">
                <a:solidFill>
                  <a:schemeClr val="accent2"/>
                </a:solidFill>
              </a:rPr>
              <a:t>β.α</a:t>
            </a:r>
            <a:r>
              <a:rPr lang="el-GR" sz="1600" b="1" u="sng" dirty="0">
                <a:solidFill>
                  <a:schemeClr val="accent2"/>
                </a:solidFill>
              </a:rPr>
              <a:t>)</a:t>
            </a:r>
            <a:r>
              <a:rPr lang="el-GR" sz="1600" dirty="0">
                <a:solidFill>
                  <a:schemeClr val="tx2"/>
                </a:solidFill>
                <a:latin typeface="Times New Roman" pitchFamily="18" charset="0"/>
              </a:rPr>
              <a:t> </a:t>
            </a:r>
          </a:p>
        </p:txBody>
      </p:sp>
      <p:graphicFrame>
        <p:nvGraphicFramePr>
          <p:cNvPr id="16386" name="Object 2"/>
          <p:cNvGraphicFramePr>
            <a:graphicFrameLocks noChangeAspect="1"/>
          </p:cNvGraphicFramePr>
          <p:nvPr/>
        </p:nvGraphicFramePr>
        <p:xfrm>
          <a:off x="1066800" y="2590800"/>
          <a:ext cx="6172200" cy="1143000"/>
        </p:xfrm>
        <a:graphic>
          <a:graphicData uri="http://schemas.openxmlformats.org/presentationml/2006/ole">
            <p:oleObj spid="_x0000_s16386" name="Equation" r:id="rId3" imgW="3174840" imgH="43164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2667000" y="1066800"/>
            <a:ext cx="3816350" cy="576262"/>
          </a:xfrm>
          <a:prstGeom prst="rect">
            <a:avLst/>
          </a:prstGeom>
          <a:noFill/>
          <a:ln w="9525">
            <a:noFill/>
            <a:miter lim="800000"/>
            <a:headEnd/>
            <a:tailEnd/>
          </a:ln>
        </p:spPr>
        <p:txBody>
          <a:bodyPr anchor="ctr"/>
          <a:lstStyle/>
          <a:p>
            <a:pPr algn="ctr"/>
            <a:r>
              <a:rPr lang="el-GR" sz="1600" b="1" u="sng" dirty="0" smtClean="0">
                <a:solidFill>
                  <a:schemeClr val="accent2"/>
                </a:solidFill>
              </a:rPr>
              <a:t>Βοηθητικοί πόλοι </a:t>
            </a:r>
            <a:r>
              <a:rPr lang="el-GR" sz="1600" dirty="0" smtClean="0">
                <a:solidFill>
                  <a:schemeClr val="tx2"/>
                </a:solidFill>
                <a:latin typeface="Times New Roman" pitchFamily="18" charset="0"/>
              </a:rPr>
              <a:t> </a:t>
            </a:r>
            <a:endParaRPr lang="el-GR" sz="1600" dirty="0">
              <a:solidFill>
                <a:schemeClr val="tx2"/>
              </a:solidFill>
              <a:latin typeface="Times New Roman" pitchFamily="18" charset="0"/>
            </a:endParaRPr>
          </a:p>
        </p:txBody>
      </p:sp>
      <p:pic>
        <p:nvPicPr>
          <p:cNvPr id="37890" name="Picture 2"/>
          <p:cNvPicPr>
            <a:picLocks noChangeAspect="1" noChangeArrowheads="1"/>
          </p:cNvPicPr>
          <p:nvPr/>
        </p:nvPicPr>
        <p:blipFill>
          <a:blip r:embed="rId2" cstate="print"/>
          <a:srcRect/>
          <a:stretch>
            <a:fillRect/>
          </a:stretch>
        </p:blipFill>
        <p:spPr bwMode="auto">
          <a:xfrm>
            <a:off x="1447800" y="1905000"/>
            <a:ext cx="7391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85801"/>
          </a:xfrm>
        </p:spPr>
        <p:txBody>
          <a:bodyPr>
            <a:normAutofit/>
          </a:bodyPr>
          <a:lstStyle/>
          <a:p>
            <a:r>
              <a:rPr lang="el-GR" sz="2400" b="1" dirty="0" smtClean="0"/>
              <a:t>Καμπύλη μαγνήτισης</a:t>
            </a:r>
            <a:endParaRPr lang="en-US" sz="2400" dirty="0"/>
          </a:p>
        </p:txBody>
      </p:sp>
      <p:sp>
        <p:nvSpPr>
          <p:cNvPr id="3" name="Subtitle 2"/>
          <p:cNvSpPr>
            <a:spLocks noGrp="1"/>
          </p:cNvSpPr>
          <p:nvPr>
            <p:ph type="subTitle" idx="1"/>
          </p:nvPr>
        </p:nvSpPr>
        <p:spPr>
          <a:xfrm>
            <a:off x="533400" y="1143000"/>
            <a:ext cx="8229600" cy="5410200"/>
          </a:xfrm>
        </p:spPr>
        <p:txBody>
          <a:bodyPr>
            <a:normAutofit/>
          </a:bodyPr>
          <a:lstStyle/>
          <a:p>
            <a:pPr algn="just" hangingPunct="0"/>
            <a:r>
              <a:rPr lang="el-GR" sz="2400" b="1" dirty="0" smtClean="0">
                <a:solidFill>
                  <a:schemeClr val="tx1"/>
                </a:solidFill>
              </a:rPr>
              <a:t>Η χαρακτηριστική καμπύλη μαγνήτισης (</a:t>
            </a:r>
            <a:r>
              <a:rPr lang="en-US" sz="2400" b="1" dirty="0" smtClean="0">
                <a:solidFill>
                  <a:schemeClr val="tx1"/>
                </a:solidFill>
              </a:rPr>
              <a:t>magnetization characteristic</a:t>
            </a:r>
            <a:r>
              <a:rPr lang="el-GR" sz="2400" b="1" dirty="0" smtClean="0">
                <a:solidFill>
                  <a:schemeClr val="tx1"/>
                </a:solidFill>
              </a:rPr>
              <a:t>), παίζει καθοριστικό ρόλο στην απόδοση των ηλεκτρικών μηχανών. Στα </a:t>
            </a:r>
            <a:r>
              <a:rPr lang="el-GR" sz="2400" b="1" dirty="0" err="1" smtClean="0">
                <a:solidFill>
                  <a:schemeClr val="tx1"/>
                </a:solidFill>
              </a:rPr>
              <a:t>σιδηρομαγνητικά</a:t>
            </a:r>
            <a:r>
              <a:rPr lang="el-GR" sz="2400" b="1" dirty="0" smtClean="0">
                <a:solidFill>
                  <a:schemeClr val="tx1"/>
                </a:solidFill>
              </a:rPr>
              <a:t> υλικά η καμπύλη μαγνήτισης εκφράζεται από τη χαρακτηριστική 	</a:t>
            </a:r>
            <a:r>
              <a:rPr lang="en-US" sz="2400" b="1" dirty="0" smtClean="0">
                <a:solidFill>
                  <a:schemeClr val="tx1"/>
                </a:solidFill>
              </a:rPr>
              <a:t>      </a:t>
            </a:r>
            <a:r>
              <a:rPr lang="el-GR" sz="2400" b="1" dirty="0" smtClean="0">
                <a:solidFill>
                  <a:schemeClr val="tx1"/>
                </a:solidFill>
              </a:rPr>
              <a:t>, δηλαδή από τη μεταβολή της πυκνότητας της μαγνητικής ροής συναρτήσει της έντασης του μαγνητικού πεδίου. Στις ηλεκτρικές μηχανές, συνηθίζεται η χαρακτηριστική αυτή να εκφράζεται με παράγωγα  μεγέθη, συνήθως με τη μεταβολή της μαγνητικής ροής ανά πόλο συναρτήσει της μαγνητεγερτικής δύναμης του πεδίου της διέγερσης, σχ.5-30</a:t>
            </a:r>
            <a:endParaRPr lang="en-US" sz="2400" b="1" dirty="0" smtClean="0">
              <a:solidFill>
                <a:schemeClr val="tx1"/>
              </a:solidFill>
            </a:endParaRPr>
          </a:p>
          <a:p>
            <a:pPr algn="just" hangingPunct="0"/>
            <a:r>
              <a:rPr lang="el-GR" sz="2400" b="1" dirty="0" smtClean="0">
                <a:solidFill>
                  <a:schemeClr val="tx1"/>
                </a:solidFill>
              </a:rPr>
              <a:t> </a:t>
            </a:r>
            <a:endParaRPr lang="en-US" sz="2400" b="1" dirty="0" smtClean="0">
              <a:solidFill>
                <a:schemeClr val="tx1"/>
              </a:solidFill>
            </a:endParaRPr>
          </a:p>
          <a:p>
            <a:endParaRPr lang="en-US" dirty="0"/>
          </a:p>
        </p:txBody>
      </p:sp>
      <p:sp>
        <p:nvSpPr>
          <p:cNvPr id="124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4929" name="Object 1"/>
          <p:cNvGraphicFramePr>
            <a:graphicFrameLocks noChangeAspect="1"/>
          </p:cNvGraphicFramePr>
          <p:nvPr/>
        </p:nvGraphicFramePr>
        <p:xfrm>
          <a:off x="6705600" y="2819400"/>
          <a:ext cx="600075" cy="190500"/>
        </p:xfrm>
        <a:graphic>
          <a:graphicData uri="http://schemas.openxmlformats.org/presentationml/2006/ole">
            <p:oleObj spid="_x0000_s124929" r:id="rId3" imgW="596900" imgH="190500" progId="">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609599"/>
          </a:xfrm>
        </p:spPr>
        <p:txBody>
          <a:bodyPr>
            <a:normAutofit/>
          </a:bodyPr>
          <a:lstStyle/>
          <a:p>
            <a:r>
              <a:rPr lang="el-GR" sz="2400" b="1" dirty="0" smtClean="0"/>
              <a:t>Καμπύλη μαγνήτισης</a:t>
            </a:r>
            <a:endParaRPr lang="en-US" sz="2400" dirty="0"/>
          </a:p>
        </p:txBody>
      </p:sp>
      <p:sp>
        <p:nvSpPr>
          <p:cNvPr id="3" name="Subtitle 2"/>
          <p:cNvSpPr>
            <a:spLocks noGrp="1"/>
          </p:cNvSpPr>
          <p:nvPr>
            <p:ph type="subTitle" idx="1"/>
          </p:nvPr>
        </p:nvSpPr>
        <p:spPr>
          <a:xfrm>
            <a:off x="457200" y="990600"/>
            <a:ext cx="8305800" cy="4648200"/>
          </a:xfrm>
        </p:spPr>
        <p:txBody>
          <a:bodyPr/>
          <a:lstStyle/>
          <a:p>
            <a:r>
              <a:rPr lang="el-GR" sz="1600" b="1" dirty="0" smtClean="0">
                <a:solidFill>
                  <a:schemeClr val="tx1"/>
                </a:solidFill>
              </a:rPr>
              <a:t>Σχήμα 5-30:  Χαρακτηριστική καμπύλη μαγνήτισης μηχανής Σ.Ρ.</a:t>
            </a:r>
            <a:endParaRPr lang="en-US" sz="1600" b="1" dirty="0" smtClean="0">
              <a:solidFill>
                <a:schemeClr val="tx1"/>
              </a:solidFill>
            </a:endParaRPr>
          </a:p>
          <a:p>
            <a:endParaRPr lang="en-US" dirty="0"/>
          </a:p>
        </p:txBody>
      </p:sp>
      <p:pic>
        <p:nvPicPr>
          <p:cNvPr id="125954" name="Picture 2"/>
          <p:cNvPicPr>
            <a:picLocks noChangeAspect="1" noChangeArrowheads="1"/>
          </p:cNvPicPr>
          <p:nvPr/>
        </p:nvPicPr>
        <p:blipFill>
          <a:blip r:embed="rId3" cstate="print"/>
          <a:srcRect/>
          <a:stretch>
            <a:fillRect/>
          </a:stretch>
        </p:blipFill>
        <p:spPr bwMode="auto">
          <a:xfrm>
            <a:off x="609600" y="1524000"/>
            <a:ext cx="2390775" cy="1809750"/>
          </a:xfrm>
          <a:prstGeom prst="rect">
            <a:avLst/>
          </a:prstGeom>
          <a:noFill/>
          <a:ln w="9525">
            <a:noFill/>
            <a:miter lim="800000"/>
            <a:headEnd/>
            <a:tailEnd/>
          </a:ln>
        </p:spPr>
      </p:pic>
      <p:graphicFrame>
        <p:nvGraphicFramePr>
          <p:cNvPr id="125956" name="Object 4"/>
          <p:cNvGraphicFramePr>
            <a:graphicFrameLocks noChangeAspect="1"/>
          </p:cNvGraphicFramePr>
          <p:nvPr/>
        </p:nvGraphicFramePr>
        <p:xfrm>
          <a:off x="3581400" y="2209800"/>
          <a:ext cx="1676400" cy="381000"/>
        </p:xfrm>
        <a:graphic>
          <a:graphicData uri="http://schemas.openxmlformats.org/presentationml/2006/ole">
            <p:oleObj spid="_x0000_s125956" r:id="rId4" imgW="1333500" imgH="228600" progId="">
              <p:embed/>
            </p:oleObj>
          </a:graphicData>
        </a:graphic>
      </p:graphicFrame>
      <p:graphicFrame>
        <p:nvGraphicFramePr>
          <p:cNvPr id="125955" name="Object 3"/>
          <p:cNvGraphicFramePr>
            <a:graphicFrameLocks noChangeAspect="1"/>
          </p:cNvGraphicFramePr>
          <p:nvPr/>
        </p:nvGraphicFramePr>
        <p:xfrm>
          <a:off x="5486400" y="2286000"/>
          <a:ext cx="304800" cy="200025"/>
        </p:xfrm>
        <a:graphic>
          <a:graphicData uri="http://schemas.openxmlformats.org/presentationml/2006/ole">
            <p:oleObj spid="_x0000_s125955" r:id="rId5" imgW="228402" imgH="126890" progId="">
              <p:embed/>
            </p:oleObj>
          </a:graphicData>
        </a:graphic>
      </p:graphicFrame>
      <p:sp>
        <p:nvSpPr>
          <p:cNvPr id="125957" name="Rectangle 5"/>
          <p:cNvSpPr>
            <a:spLocks noChangeArrowheads="1"/>
          </p:cNvSpPr>
          <p:nvPr/>
        </p:nvSpPr>
        <p:spPr bwMode="auto">
          <a:xfrm>
            <a:off x="3505200" y="1600200"/>
            <a:ext cx="51054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Με  βάση  λοιπόν τα παραπάνω, η αναλυτική έκφραση της καμπύλης μαγνήτισης σε μια μηχανή Σ.Ρ., θα έχει τη μορφή</a:t>
            </a:r>
            <a:endParaRPr kumimoji="0" lang="en-US"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9" name="Rectangle 7"/>
          <p:cNvSpPr>
            <a:spLocks noChangeArrowheads="1"/>
          </p:cNvSpPr>
          <p:nvPr/>
        </p:nvSpPr>
        <p:spPr bwMode="auto">
          <a:xfrm>
            <a:off x="5867400" y="2209800"/>
            <a:ext cx="685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σταθ</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6705600" y="2133600"/>
            <a:ext cx="787395" cy="369332"/>
          </a:xfrm>
          <a:prstGeom prst="rect">
            <a:avLst/>
          </a:prstGeom>
        </p:spPr>
        <p:txBody>
          <a:bodyPr wrap="none">
            <a:spAutoFit/>
          </a:bodyPr>
          <a:lstStyle/>
          <a:p>
            <a:r>
              <a:rPr lang="el-GR" dirty="0" smtClean="0"/>
              <a:t> (5.63)</a:t>
            </a:r>
            <a:endParaRPr lang="en-US" dirty="0"/>
          </a:p>
        </p:txBody>
      </p:sp>
      <p:sp>
        <p:nvSpPr>
          <p:cNvPr id="11" name="Rectangle 10"/>
          <p:cNvSpPr/>
          <p:nvPr/>
        </p:nvSpPr>
        <p:spPr>
          <a:xfrm>
            <a:off x="609600" y="3429000"/>
            <a:ext cx="4572000" cy="1569660"/>
          </a:xfrm>
          <a:prstGeom prst="rect">
            <a:avLst/>
          </a:prstGeom>
        </p:spPr>
        <p:txBody>
          <a:bodyPr>
            <a:spAutoFit/>
          </a:bodyPr>
          <a:lstStyle/>
          <a:p>
            <a:pPr algn="just"/>
            <a:r>
              <a:rPr lang="el-GR" sz="1600" b="1" dirty="0" smtClean="0"/>
              <a:t>Στην ουσία λοιπόν, η καμπύλη μαγνήτισης εκφράζεται από τη μεταβολή της τάσης ανοιχτού κυκλώματος (</a:t>
            </a:r>
            <a:r>
              <a:rPr lang="en-US" sz="1600" b="1" dirty="0" smtClean="0"/>
              <a:t>open circuit voltage</a:t>
            </a:r>
            <a:r>
              <a:rPr lang="el-GR" sz="1600" b="1" dirty="0" smtClean="0"/>
              <a:t>) του τυλίγματος τυμπάνου συναρτήσει του ρεύματος διέγερσης, για σταθερές στροφές και ίσες συνήθως με τις αντίστοιχες ονομαστικές. </a:t>
            </a:r>
            <a:endParaRPr lang="en-US" sz="16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0"/>
          </a:xfrm>
        </p:spPr>
        <p:txBody>
          <a:bodyPr>
            <a:normAutofit/>
          </a:bodyPr>
          <a:lstStyle/>
          <a:p>
            <a:r>
              <a:rPr lang="el-GR" sz="2400" b="1" dirty="0" smtClean="0"/>
              <a:t>Καμπύλη μαγνήτισης</a:t>
            </a:r>
            <a:endParaRPr lang="en-US" sz="2400" dirty="0"/>
          </a:p>
        </p:txBody>
      </p:sp>
      <p:sp>
        <p:nvSpPr>
          <p:cNvPr id="3" name="Subtitle 2"/>
          <p:cNvSpPr>
            <a:spLocks noGrp="1"/>
          </p:cNvSpPr>
          <p:nvPr>
            <p:ph type="subTitle" idx="1"/>
          </p:nvPr>
        </p:nvSpPr>
        <p:spPr>
          <a:xfrm>
            <a:off x="304800" y="762000"/>
            <a:ext cx="8534400" cy="4876800"/>
          </a:xfrm>
        </p:spPr>
        <p:txBody>
          <a:bodyPr>
            <a:normAutofit/>
          </a:bodyPr>
          <a:lstStyle/>
          <a:p>
            <a:r>
              <a:rPr lang="el-GR" sz="1800" b="1" dirty="0" smtClean="0">
                <a:solidFill>
                  <a:schemeClr val="tx1"/>
                </a:solidFill>
              </a:rPr>
              <a:t>Η συνδεσμολογία του κυκλώματος για τη χάραξη της συγκεκριμένης χαρακτηριστικής, </a:t>
            </a:r>
            <a:endParaRPr lang="en-US" sz="1800" dirty="0" smtClean="0"/>
          </a:p>
          <a:p>
            <a:r>
              <a:rPr lang="el-GR" sz="1800" b="1" dirty="0" smtClean="0">
                <a:solidFill>
                  <a:schemeClr val="tx1"/>
                </a:solidFill>
              </a:rPr>
              <a:t>δείχνεται</a:t>
            </a:r>
            <a:r>
              <a:rPr lang="en-US" sz="1800" dirty="0" smtClean="0"/>
              <a:t> </a:t>
            </a:r>
            <a:r>
              <a:rPr lang="el-GR" sz="1800" b="1" dirty="0" smtClean="0">
                <a:solidFill>
                  <a:schemeClr val="tx1"/>
                </a:solidFill>
              </a:rPr>
              <a:t>στο σχ.5-31</a:t>
            </a:r>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p:txBody>
      </p:sp>
      <p:pic>
        <p:nvPicPr>
          <p:cNvPr id="126978" name="Picture 2"/>
          <p:cNvPicPr>
            <a:picLocks noChangeAspect="1" noChangeArrowheads="1"/>
          </p:cNvPicPr>
          <p:nvPr/>
        </p:nvPicPr>
        <p:blipFill>
          <a:blip r:embed="rId2" cstate="print"/>
          <a:srcRect/>
          <a:stretch>
            <a:fillRect/>
          </a:stretch>
        </p:blipFill>
        <p:spPr bwMode="auto">
          <a:xfrm>
            <a:off x="457200" y="1676400"/>
            <a:ext cx="3505200" cy="2133600"/>
          </a:xfrm>
          <a:prstGeom prst="rect">
            <a:avLst/>
          </a:prstGeom>
          <a:noFill/>
          <a:ln w="9525">
            <a:noFill/>
            <a:miter lim="800000"/>
            <a:headEnd/>
            <a:tailEnd/>
          </a:ln>
        </p:spPr>
      </p:pic>
      <p:sp>
        <p:nvSpPr>
          <p:cNvPr id="5" name="Rectangle 4"/>
          <p:cNvSpPr/>
          <p:nvPr/>
        </p:nvSpPr>
        <p:spPr>
          <a:xfrm>
            <a:off x="381000" y="3886200"/>
            <a:ext cx="4800600" cy="1200329"/>
          </a:xfrm>
          <a:prstGeom prst="rect">
            <a:avLst/>
          </a:prstGeom>
        </p:spPr>
        <p:txBody>
          <a:bodyPr wrap="square">
            <a:spAutoFit/>
          </a:bodyPr>
          <a:lstStyle/>
          <a:p>
            <a:pPr algn="just"/>
            <a:r>
              <a:rPr lang="en-US" b="1" dirty="0" smtClean="0"/>
              <a:t>To </a:t>
            </a:r>
            <a:r>
              <a:rPr lang="el-GR" b="1" dirty="0" smtClean="0"/>
              <a:t>ρεύμα διέγερσης, μεταβάλλεται βαθμιαία από το μηδέν μέχρι την τιμή εκείνη για την οποία η επαγόμενη Η.Ε.Δ. έχει φτάσει το 1.25-1.3 της αντίστοιχης ονομαστικής τάσης</a:t>
            </a:r>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399"/>
          </a:xfrm>
        </p:spPr>
        <p:txBody>
          <a:bodyPr>
            <a:normAutofit/>
          </a:bodyPr>
          <a:lstStyle/>
          <a:p>
            <a:r>
              <a:rPr lang="el-GR" sz="2400" b="1" dirty="0" smtClean="0"/>
              <a:t>Χαρακτηριστική καμπύλη κενού φορτίου μηχανής Σ.Ρ.</a:t>
            </a:r>
            <a:endParaRPr lang="en-US" sz="2400" b="1" dirty="0"/>
          </a:p>
        </p:txBody>
      </p:sp>
      <p:sp>
        <p:nvSpPr>
          <p:cNvPr id="3" name="Subtitle 2"/>
          <p:cNvSpPr>
            <a:spLocks noGrp="1"/>
          </p:cNvSpPr>
          <p:nvPr>
            <p:ph type="subTitle" idx="1"/>
          </p:nvPr>
        </p:nvSpPr>
        <p:spPr>
          <a:xfrm>
            <a:off x="228600" y="914400"/>
            <a:ext cx="8305800" cy="4876800"/>
          </a:xfrm>
        </p:spPr>
        <p:txBody>
          <a:bodyPr/>
          <a:lstStyle/>
          <a:p>
            <a:r>
              <a:rPr lang="el-GR" sz="2000" b="1" dirty="0" smtClean="0">
                <a:solidFill>
                  <a:schemeClr val="tx1"/>
                </a:solidFill>
              </a:rPr>
              <a:t>Η χαρακτηριστική αυτή είναι γνωστή και σαν χαρακτηριστική κενού φορτίου. Η τυπική μορφή της, δείχνεται στο σχ.5-32</a:t>
            </a:r>
            <a:endParaRPr lang="en-US" sz="2000" b="1" dirty="0" smtClean="0">
              <a:solidFill>
                <a:schemeClr val="tx1"/>
              </a:solidFill>
            </a:endParaRPr>
          </a:p>
          <a:p>
            <a:endParaRPr lang="en-US" dirty="0"/>
          </a:p>
        </p:txBody>
      </p:sp>
      <p:pic>
        <p:nvPicPr>
          <p:cNvPr id="128002" name="Picture 2"/>
          <p:cNvPicPr>
            <a:picLocks noChangeAspect="1" noChangeArrowheads="1"/>
          </p:cNvPicPr>
          <p:nvPr/>
        </p:nvPicPr>
        <p:blipFill>
          <a:blip r:embed="rId2" cstate="print"/>
          <a:srcRect/>
          <a:stretch>
            <a:fillRect/>
          </a:stretch>
        </p:blipFill>
        <p:spPr bwMode="auto">
          <a:xfrm>
            <a:off x="228600" y="1905000"/>
            <a:ext cx="3352799" cy="3200400"/>
          </a:xfrm>
          <a:prstGeom prst="rect">
            <a:avLst/>
          </a:prstGeom>
          <a:noFill/>
          <a:ln w="9525">
            <a:noFill/>
            <a:miter lim="800000"/>
            <a:headEnd/>
            <a:tailEnd/>
          </a:ln>
        </p:spPr>
      </p:pic>
      <p:sp>
        <p:nvSpPr>
          <p:cNvPr id="128003" name="Rectangle 3"/>
          <p:cNvSpPr>
            <a:spLocks noChangeArrowheads="1"/>
          </p:cNvSpPr>
          <p:nvPr/>
        </p:nvSpPr>
        <p:spPr bwMode="auto">
          <a:xfrm>
            <a:off x="4419600" y="1998077"/>
            <a:ext cx="32766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Από την αντιπαραβολή της με την αντίστοιχη καμπύλη του σχ.5-30, προκύπτει ότι η χαρακτηριστική του σχ.5-32, προσδίδει όλα τα βασικά χαρακτηριστικά για τη μελέτη της επίδρασης του κορεσμού του </a:t>
            </a:r>
            <a:r>
              <a:rPr kumimoji="0" lang="el-GR" sz="1100" b="1" i="0" u="none" strike="noStrike" cap="none" normalizeH="0" baseline="0" dirty="0" err="1" smtClean="0">
                <a:ln>
                  <a:noFill/>
                </a:ln>
                <a:effectLst/>
                <a:latin typeface="Arial" pitchFamily="34" charset="0"/>
                <a:ea typeface="Times New Roman" pitchFamily="18" charset="0"/>
                <a:cs typeface="Arial" pitchFamily="34" charset="0"/>
              </a:rPr>
              <a:t>σιδηρομαγνητικού</a:t>
            </a:r>
            <a:r>
              <a:rPr kumimoji="0" lang="el-GR" sz="1100" b="1" i="0" u="none" strike="noStrike" cap="none" normalizeH="0" baseline="0" dirty="0" smtClean="0">
                <a:ln>
                  <a:noFill/>
                </a:ln>
                <a:effectLst/>
                <a:latin typeface="Arial" pitchFamily="34" charset="0"/>
                <a:ea typeface="Times New Roman" pitchFamily="18" charset="0"/>
                <a:cs typeface="Arial" pitchFamily="34" charset="0"/>
              </a:rPr>
              <a:t> κυκλώματος στην όλη συμπεριφορά της μηχανής.</a:t>
            </a:r>
            <a:endParaRPr kumimoji="0" lang="el-GR" sz="1800" b="1" i="0" u="none" strike="noStrike" cap="none" normalizeH="0" baseline="0" dirty="0" smtClean="0">
              <a:ln>
                <a:noFill/>
              </a:ln>
              <a:effectLst/>
              <a:latin typeface="Arial" pitchFamily="34" charset="0"/>
              <a:cs typeface="Arial" pitchFamily="34" charset="0"/>
            </a:endParaRPr>
          </a:p>
        </p:txBody>
      </p:sp>
      <p:sp>
        <p:nvSpPr>
          <p:cNvPr id="128004" name="Rectangle 4"/>
          <p:cNvSpPr>
            <a:spLocks noChangeArrowheads="1"/>
          </p:cNvSpPr>
          <p:nvPr/>
        </p:nvSpPr>
        <p:spPr bwMode="auto">
          <a:xfrm>
            <a:off x="152400" y="5257800"/>
            <a:ext cx="3886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5-32 :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καμπύλη κενού φορτίου μηχανής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267200" y="3352799"/>
            <a:ext cx="4114800" cy="769441"/>
          </a:xfrm>
          <a:prstGeom prst="rect">
            <a:avLst/>
          </a:prstGeom>
        </p:spPr>
        <p:txBody>
          <a:bodyPr wrap="square">
            <a:spAutoFit/>
          </a:bodyPr>
          <a:lstStyle/>
          <a:p>
            <a:pPr algn="just"/>
            <a:r>
              <a:rPr lang="el-GR" sz="1100" b="1" dirty="0" smtClean="0">
                <a:latin typeface="Arial" pitchFamily="34" charset="0"/>
                <a:cs typeface="Arial" pitchFamily="34" charset="0"/>
              </a:rPr>
              <a:t>Παρατηρούμε ότι για μηδενικό ρεύμα διέγερσης, επάγεται μια μικρή τάση στο τύλιγμα τυμπάνου, η οποία οφείλει την ύπαρξη της στον παραμένοντα μαγνητισμό του </a:t>
            </a:r>
            <a:r>
              <a:rPr lang="el-GR" sz="1100" b="1" dirty="0" err="1" smtClean="0">
                <a:latin typeface="Arial" pitchFamily="34" charset="0"/>
                <a:cs typeface="Arial" pitchFamily="34" charset="0"/>
              </a:rPr>
              <a:t>σιδηρομαγνητικού</a:t>
            </a:r>
            <a:r>
              <a:rPr lang="el-GR" sz="1100" b="1" dirty="0" smtClean="0">
                <a:latin typeface="Arial" pitchFamily="34" charset="0"/>
                <a:cs typeface="Arial" pitchFamily="34" charset="0"/>
              </a:rPr>
              <a:t> κυκλώματος (</a:t>
            </a:r>
            <a:r>
              <a:rPr lang="en-US" sz="1100" b="1" dirty="0" smtClean="0">
                <a:latin typeface="Arial" pitchFamily="34" charset="0"/>
                <a:cs typeface="Arial" pitchFamily="34" charset="0"/>
              </a:rPr>
              <a:t>residual voltage</a:t>
            </a:r>
            <a:r>
              <a:rPr lang="el-GR" sz="1100" b="1" dirty="0" smtClean="0">
                <a:latin typeface="Arial" pitchFamily="34" charset="0"/>
                <a:cs typeface="Arial" pitchFamily="34" charset="0"/>
              </a:rPr>
              <a:t>)</a:t>
            </a:r>
            <a:endParaRPr lang="en-US" sz="1100" b="1"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199"/>
          </a:xfrm>
        </p:spPr>
        <p:txBody>
          <a:bodyPr>
            <a:normAutofit fontScale="90000"/>
          </a:bodyPr>
          <a:lstStyle/>
          <a:p>
            <a:r>
              <a:rPr lang="el-GR" sz="2400" b="1" dirty="0" smtClean="0"/>
              <a:t>Χαρακτηριστική καμπύλη κενού φορτίου μηχανής Σ.Ρ.</a:t>
            </a:r>
            <a:endParaRPr lang="en-US" sz="2400" dirty="0"/>
          </a:p>
        </p:txBody>
      </p:sp>
      <p:sp>
        <p:nvSpPr>
          <p:cNvPr id="3" name="Subtitle 2"/>
          <p:cNvSpPr>
            <a:spLocks noGrp="1"/>
          </p:cNvSpPr>
          <p:nvPr>
            <p:ph type="subTitle" idx="1"/>
          </p:nvPr>
        </p:nvSpPr>
        <p:spPr>
          <a:xfrm>
            <a:off x="457200" y="1066800"/>
            <a:ext cx="8229600" cy="4953000"/>
          </a:xfrm>
        </p:spPr>
        <p:txBody>
          <a:bodyPr/>
          <a:lstStyle/>
          <a:p>
            <a:r>
              <a:rPr lang="el-GR" sz="1600" b="1" dirty="0" smtClean="0">
                <a:solidFill>
                  <a:schemeClr val="tx1"/>
                </a:solidFill>
              </a:rPr>
              <a:t>Η χαρακτηριστική αυτή είναι γνωστή και σαν χαρακτηριστική κενού φορτίου. Η τυπική μορφή της, δείχνεται στο σχ.5-32</a:t>
            </a:r>
            <a:endParaRPr lang="en-US" sz="1600" b="1" dirty="0" smtClean="0">
              <a:solidFill>
                <a:schemeClr val="tx1"/>
              </a:solidFill>
            </a:endParaRP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28600" y="1905000"/>
            <a:ext cx="3352799" cy="3200400"/>
          </a:xfrm>
          <a:prstGeom prst="rect">
            <a:avLst/>
          </a:prstGeom>
          <a:noFill/>
          <a:ln w="9525">
            <a:noFill/>
            <a:miter lim="800000"/>
            <a:headEnd/>
            <a:tailEnd/>
          </a:ln>
        </p:spPr>
      </p:pic>
      <p:sp>
        <p:nvSpPr>
          <p:cNvPr id="5" name="Rectangle 4"/>
          <p:cNvSpPr>
            <a:spLocks noChangeArrowheads="1"/>
          </p:cNvSpPr>
          <p:nvPr/>
        </p:nvSpPr>
        <p:spPr bwMode="auto">
          <a:xfrm>
            <a:off x="152400" y="5257800"/>
            <a:ext cx="3886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5-32 :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καμπύλη κενού φορτίου μηχανής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962400" y="1828800"/>
            <a:ext cx="4572000" cy="954107"/>
          </a:xfrm>
          <a:prstGeom prst="rect">
            <a:avLst/>
          </a:prstGeom>
        </p:spPr>
        <p:txBody>
          <a:bodyPr>
            <a:spAutoFit/>
          </a:bodyPr>
          <a:lstStyle/>
          <a:p>
            <a:r>
              <a:rPr lang="el-GR" sz="1400" b="1" dirty="0" smtClean="0"/>
              <a:t>Στην περίπτωση που το υλικό μαγνητίζεται για πρώτη φορά (παρθενική φόρτιση), η καμπύλη μαγνήτισης για μηδενικό ρεύμα διέγερσης θα διέρχεται από την αρχή των αξόνων.  Δηλαδή</a:t>
            </a:r>
            <a:endParaRPr lang="en-US" sz="1400" b="1" dirty="0"/>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9025" name="Object 1"/>
          <p:cNvGraphicFramePr>
            <a:graphicFrameLocks noChangeAspect="1"/>
          </p:cNvGraphicFramePr>
          <p:nvPr/>
        </p:nvGraphicFramePr>
        <p:xfrm>
          <a:off x="4038600" y="2895600"/>
          <a:ext cx="3200400" cy="304800"/>
        </p:xfrm>
        <a:graphic>
          <a:graphicData uri="http://schemas.openxmlformats.org/presentationml/2006/ole">
            <p:oleObj spid="_x0000_s129025" r:id="rId4" imgW="2476500" imgH="228600" progId="">
              <p:embed/>
            </p:oleObj>
          </a:graphicData>
        </a:graphic>
      </p:graphicFrame>
      <p:sp>
        <p:nvSpPr>
          <p:cNvPr id="129027" name="Rectangle 3"/>
          <p:cNvSpPr>
            <a:spLocks noChangeArrowheads="1"/>
          </p:cNvSpPr>
          <p:nvPr/>
        </p:nvSpPr>
        <p:spPr bwMode="auto">
          <a:xfrm rot="10800000" flipV="1">
            <a:off x="7315200" y="2743200"/>
            <a:ext cx="762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(5.64)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3962400" y="3352800"/>
            <a:ext cx="966931" cy="307777"/>
          </a:xfrm>
          <a:prstGeom prst="rect">
            <a:avLst/>
          </a:prstGeom>
        </p:spPr>
        <p:txBody>
          <a:bodyPr wrap="none">
            <a:spAutoFit/>
          </a:bodyPr>
          <a:lstStyle/>
          <a:p>
            <a:r>
              <a:rPr lang="el-GR" sz="1400" dirty="0" smtClean="0"/>
              <a:t>Η περιοχή </a:t>
            </a:r>
            <a:endParaRPr lang="en-US" sz="1400" dirty="0"/>
          </a:p>
        </p:txBody>
      </p:sp>
      <p:sp>
        <p:nvSpPr>
          <p:cNvPr id="129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35" name="Object 11"/>
          <p:cNvGraphicFramePr>
            <a:graphicFrameLocks noChangeAspect="1"/>
          </p:cNvGraphicFramePr>
          <p:nvPr/>
        </p:nvGraphicFramePr>
        <p:xfrm>
          <a:off x="2895600" y="1828800"/>
          <a:ext cx="381000" cy="190500"/>
        </p:xfrm>
        <a:graphic>
          <a:graphicData uri="http://schemas.openxmlformats.org/presentationml/2006/ole">
            <p:oleObj spid="_x0000_s129035" r:id="rId5" imgW="380835" imgH="190417" progId="">
              <p:embed/>
            </p:oleObj>
          </a:graphicData>
        </a:graphic>
      </p:graphicFrame>
      <p:sp>
        <p:nvSpPr>
          <p:cNvPr id="129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37" name="Object 13"/>
          <p:cNvGraphicFramePr>
            <a:graphicFrameLocks noChangeAspect="1"/>
          </p:cNvGraphicFramePr>
          <p:nvPr/>
        </p:nvGraphicFramePr>
        <p:xfrm>
          <a:off x="4876800" y="3429000"/>
          <a:ext cx="381000" cy="190500"/>
        </p:xfrm>
        <a:graphic>
          <a:graphicData uri="http://schemas.openxmlformats.org/presentationml/2006/ole">
            <p:oleObj spid="_x0000_s129037" r:id="rId6" imgW="380835" imgH="190417" progId="">
              <p:embed/>
            </p:oleObj>
          </a:graphicData>
        </a:graphic>
      </p:graphicFrame>
      <p:sp>
        <p:nvSpPr>
          <p:cNvPr id="129040" name="Rectangle 16"/>
          <p:cNvSpPr>
            <a:spLocks noChangeArrowheads="1"/>
          </p:cNvSpPr>
          <p:nvPr/>
        </p:nvSpPr>
        <p:spPr bwMode="auto">
          <a:xfrm rot="10800000" flipV="1">
            <a:off x="5334000" y="3352800"/>
            <a:ext cx="914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(δηλαδή για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9039" name="Object 15"/>
          <p:cNvGraphicFramePr>
            <a:graphicFrameLocks noChangeAspect="1"/>
          </p:cNvGraphicFramePr>
          <p:nvPr/>
        </p:nvGraphicFramePr>
        <p:xfrm>
          <a:off x="6248400" y="3352800"/>
          <a:ext cx="990600" cy="304800"/>
        </p:xfrm>
        <a:graphic>
          <a:graphicData uri="http://schemas.openxmlformats.org/presentationml/2006/ole">
            <p:oleObj spid="_x0000_s129039" r:id="rId7" imgW="812447" imgH="228501" progId="">
              <p:embed/>
            </p:oleObj>
          </a:graphicData>
        </a:graphic>
      </p:graphicFrame>
      <p:sp>
        <p:nvSpPr>
          <p:cNvPr id="26" name="Rectangle 25"/>
          <p:cNvSpPr/>
          <p:nvPr/>
        </p:nvSpPr>
        <p:spPr>
          <a:xfrm>
            <a:off x="3962400" y="3657600"/>
            <a:ext cx="3429000" cy="523220"/>
          </a:xfrm>
          <a:prstGeom prst="rect">
            <a:avLst/>
          </a:prstGeom>
        </p:spPr>
        <p:txBody>
          <a:bodyPr wrap="square">
            <a:spAutoFit/>
          </a:bodyPr>
          <a:lstStyle/>
          <a:p>
            <a:r>
              <a:rPr lang="el-GR" sz="1400" dirty="0" smtClean="0"/>
              <a:t>αποτελεί το γραμμικό τμήμα  της χαρακτηριστικής.</a:t>
            </a:r>
            <a:endParaRPr lang="en-US" sz="1400" dirty="0"/>
          </a:p>
        </p:txBody>
      </p:sp>
      <p:sp>
        <p:nvSpPr>
          <p:cNvPr id="129043" name="Rectangle 19"/>
          <p:cNvSpPr>
            <a:spLocks noChangeArrowheads="1"/>
          </p:cNvSpPr>
          <p:nvPr/>
        </p:nvSpPr>
        <p:spPr bwMode="auto">
          <a:xfrm rot="10800000" flipV="1">
            <a:off x="5410200" y="3886200"/>
            <a:ext cx="381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9042" name="Object 18"/>
          <p:cNvGraphicFramePr>
            <a:graphicFrameLocks noChangeAspect="1"/>
          </p:cNvGraphicFramePr>
          <p:nvPr/>
        </p:nvGraphicFramePr>
        <p:xfrm>
          <a:off x="5791200" y="3886200"/>
          <a:ext cx="504825" cy="304800"/>
        </p:xfrm>
        <a:graphic>
          <a:graphicData uri="http://schemas.openxmlformats.org/presentationml/2006/ole">
            <p:oleObj spid="_x0000_s129042" r:id="rId8" imgW="508000" imgH="228600" progId="">
              <p:embed/>
            </p:oleObj>
          </a:graphicData>
        </a:graphic>
      </p:graphicFrame>
      <p:sp>
        <p:nvSpPr>
          <p:cNvPr id="129045" name="Rectangle 21"/>
          <p:cNvSpPr>
            <a:spLocks noChangeArrowheads="1"/>
          </p:cNvSpPr>
          <p:nvPr/>
        </p:nvSpPr>
        <p:spPr bwMode="auto">
          <a:xfrm>
            <a:off x="4114800" y="4191000"/>
            <a:ext cx="3810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το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σιδηρομαγνητικό</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υλικό εισέρχεται στην περιοχή του κορεσμού και για αυτό το λόγο απαιτούνται για μικρές μεταβολές της Η.Ε.Δ., μεγάλες μεταβολές  του ρεύματος της διέγερσης.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επέκταση της γραμμικής περιοχής που δείχνεται με τη διακεκομμένη γραμμή, είναι γνωστή ως γραμμή διακένου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air</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gap</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line</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Για λειτουργία στη γραμμική περιοχή και για σταθερές στροφές, η (5.63) μπορεί να πάρει τη μορφή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9046" name="Object 22"/>
          <p:cNvGraphicFramePr>
            <a:graphicFrameLocks noChangeAspect="1"/>
          </p:cNvGraphicFramePr>
          <p:nvPr/>
        </p:nvGraphicFramePr>
        <p:xfrm>
          <a:off x="5867400" y="5410200"/>
          <a:ext cx="571500" cy="228600"/>
        </p:xfrm>
        <a:graphic>
          <a:graphicData uri="http://schemas.openxmlformats.org/presentationml/2006/ole">
            <p:oleObj spid="_x0000_s129046" r:id="rId9" imgW="571252" imgH="228501" progId="">
              <p:embed/>
            </p:oleObj>
          </a:graphicData>
        </a:graphic>
      </p:graphicFrame>
      <p:sp>
        <p:nvSpPr>
          <p:cNvPr id="129048" name="Rectangle 24"/>
          <p:cNvSpPr>
            <a:spLocks noChangeArrowheads="1"/>
          </p:cNvSpPr>
          <p:nvPr/>
        </p:nvSpPr>
        <p:spPr bwMode="auto">
          <a:xfrm rot="10800000" flipV="1">
            <a:off x="6477000" y="5270958"/>
            <a:ext cx="762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(5.65)</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4"/>
          <p:cNvSpPr/>
          <p:nvPr/>
        </p:nvSpPr>
        <p:spPr>
          <a:xfrm>
            <a:off x="4267200" y="5638800"/>
            <a:ext cx="611065" cy="276999"/>
          </a:xfrm>
          <a:prstGeom prst="rect">
            <a:avLst/>
          </a:prstGeom>
        </p:spPr>
        <p:txBody>
          <a:bodyPr wrap="none">
            <a:spAutoFit/>
          </a:bodyPr>
          <a:lstStyle/>
          <a:p>
            <a:r>
              <a:rPr lang="el-GR" sz="1200" dirty="0" smtClean="0"/>
              <a:t>Όπου, </a:t>
            </a:r>
            <a:endParaRPr lang="en-US" sz="1200" dirty="0"/>
          </a:p>
        </p:txBody>
      </p:sp>
      <p:sp>
        <p:nvSpPr>
          <p:cNvPr id="129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49" name="Object 25"/>
          <p:cNvGraphicFramePr>
            <a:graphicFrameLocks noChangeAspect="1"/>
          </p:cNvGraphicFramePr>
          <p:nvPr/>
        </p:nvGraphicFramePr>
        <p:xfrm>
          <a:off x="4876800" y="5715000"/>
          <a:ext cx="847725" cy="228600"/>
        </p:xfrm>
        <a:graphic>
          <a:graphicData uri="http://schemas.openxmlformats.org/presentationml/2006/ole">
            <p:oleObj spid="_x0000_s129049" r:id="rId10" imgW="850900" imgH="228600" progId="">
              <p:embed/>
            </p:oleObj>
          </a:graphicData>
        </a:graphic>
      </p:graphicFrame>
      <p:sp>
        <p:nvSpPr>
          <p:cNvPr id="38" name="Rectangle 37"/>
          <p:cNvSpPr/>
          <p:nvPr/>
        </p:nvSpPr>
        <p:spPr>
          <a:xfrm>
            <a:off x="5791200" y="5638800"/>
            <a:ext cx="2089867" cy="276999"/>
          </a:xfrm>
          <a:prstGeom prst="rect">
            <a:avLst/>
          </a:prstGeom>
        </p:spPr>
        <p:txBody>
          <a:bodyPr wrap="none">
            <a:spAutoFit/>
          </a:bodyPr>
          <a:lstStyle/>
          <a:p>
            <a:r>
              <a:rPr lang="el-GR" sz="1200" dirty="0" smtClean="0"/>
              <a:t>η κλίση της γραμμής διακένου</a:t>
            </a:r>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676400" y="0"/>
            <a:ext cx="5553075" cy="396875"/>
          </a:xfrm>
          <a:prstGeom prst="rect">
            <a:avLst/>
          </a:prstGeom>
          <a:noFill/>
          <a:ln w="9525">
            <a:noFill/>
            <a:miter lim="800000"/>
            <a:headEnd/>
            <a:tailEnd/>
          </a:ln>
        </p:spPr>
        <p:txBody>
          <a:bodyPr wrap="square" anchor="ctr">
            <a:spAutoFit/>
          </a:bodyPr>
          <a:lstStyle/>
          <a:p>
            <a:r>
              <a:rPr lang="en-US" sz="2000" b="1" u="sng" dirty="0">
                <a:solidFill>
                  <a:schemeClr val="accent2"/>
                </a:solidFill>
              </a:rPr>
              <a:t>Χαρακτηριστικές υπό φορτίο γεννητριών Σ.Ρ.</a:t>
            </a:r>
          </a:p>
        </p:txBody>
      </p:sp>
      <p:sp>
        <p:nvSpPr>
          <p:cNvPr id="3" name="Rectangle 17"/>
          <p:cNvSpPr>
            <a:spLocks noChangeArrowheads="1"/>
          </p:cNvSpPr>
          <p:nvPr/>
        </p:nvSpPr>
        <p:spPr bwMode="auto">
          <a:xfrm>
            <a:off x="685800" y="288667"/>
            <a:ext cx="8458200" cy="830997"/>
          </a:xfrm>
          <a:prstGeom prst="rect">
            <a:avLst/>
          </a:prstGeom>
          <a:noFill/>
          <a:ln w="9525">
            <a:noFill/>
            <a:miter lim="800000"/>
            <a:headEnd/>
            <a:tailEnd/>
          </a:ln>
        </p:spPr>
        <p:txBody>
          <a:bodyPr wrap="square" anchor="ctr">
            <a:spAutoFit/>
          </a:bodyPr>
          <a:lstStyle/>
          <a:p>
            <a:r>
              <a:rPr lang="el-GR" sz="1600" b="1" dirty="0">
                <a:solidFill>
                  <a:srgbClr val="009900"/>
                </a:solidFill>
              </a:rPr>
              <a:t>Εξωτερική χαρακτηριστική    </a:t>
            </a:r>
            <a:r>
              <a:rPr lang="en-US" sz="1600" b="1" dirty="0">
                <a:solidFill>
                  <a:srgbClr val="009900"/>
                </a:solidFill>
              </a:rPr>
              <a:t>V = f(I</a:t>
            </a:r>
            <a:r>
              <a:rPr lang="en-US" sz="1600" b="1" baseline="-25000" dirty="0">
                <a:solidFill>
                  <a:srgbClr val="009900"/>
                </a:solidFill>
              </a:rPr>
              <a:t>L</a:t>
            </a:r>
            <a:r>
              <a:rPr lang="el-GR" sz="1600" b="1" dirty="0">
                <a:solidFill>
                  <a:srgbClr val="009900"/>
                </a:solidFill>
              </a:rPr>
              <a:t>) για </a:t>
            </a:r>
            <a:r>
              <a:rPr lang="en-US" sz="1600" b="1" dirty="0" smtClean="0">
                <a:solidFill>
                  <a:srgbClr val="009900"/>
                </a:solidFill>
              </a:rPr>
              <a:t>n=ct </a:t>
            </a:r>
            <a:r>
              <a:rPr lang="el-GR" sz="800" b="1" dirty="0" smtClean="0">
                <a:effectLst>
                  <a:outerShdw blurRad="38100" dist="38100" dir="2700000" algn="tl">
                    <a:srgbClr val="000000">
                      <a:alpha val="43137"/>
                    </a:srgbClr>
                  </a:outerShdw>
                </a:effectLst>
              </a:rPr>
              <a:t>Οι χαρακτηριστικές υπό φορτίο (</a:t>
            </a:r>
            <a:r>
              <a:rPr lang="en-US" sz="800" b="1" dirty="0" smtClean="0">
                <a:effectLst>
                  <a:outerShdw blurRad="38100" dist="38100" dir="2700000" algn="tl">
                    <a:srgbClr val="000000">
                      <a:alpha val="43137"/>
                    </a:srgbClr>
                  </a:outerShdw>
                </a:effectLst>
              </a:rPr>
              <a:t>load characteristics</a:t>
            </a:r>
            <a:r>
              <a:rPr lang="el-GR" sz="800" b="1" dirty="0" smtClean="0">
                <a:effectLst>
                  <a:outerShdw blurRad="38100" dist="38100" dir="2700000" algn="tl">
                    <a:srgbClr val="000000">
                      <a:alpha val="43137"/>
                    </a:srgbClr>
                  </a:outerShdw>
                </a:effectLst>
              </a:rPr>
              <a:t>) </a:t>
            </a:r>
            <a:r>
              <a:rPr lang="el-GR" sz="800" b="1" dirty="0" smtClean="0"/>
              <a:t>στις γεννήτριες Σ.Ρ., διακρίνονται στην εξωτερική χαρακτηριστική </a:t>
            </a:r>
            <a:r>
              <a:rPr lang="el-GR" sz="1600" b="1" dirty="0" smtClean="0"/>
              <a:t>(</a:t>
            </a:r>
            <a:r>
              <a:rPr lang="en-US" sz="800" b="1" dirty="0" smtClean="0"/>
              <a:t>external characteristic</a:t>
            </a:r>
            <a:r>
              <a:rPr lang="el-GR" sz="800" b="1" dirty="0" smtClean="0"/>
              <a:t>), η οποία εκφράζει τη σχέση μεταξύ της τάσης ακροδεκτών συναρτήσει του ρεύματος στο φορτίο για σταθερή ταχύτητα περιστροφής και στη λεγόμενη εσωτερική χαρακτηριστική (</a:t>
            </a:r>
            <a:r>
              <a:rPr lang="en-US" sz="800" b="1" dirty="0" smtClean="0"/>
              <a:t>internal characteristic</a:t>
            </a:r>
            <a:r>
              <a:rPr lang="el-GR" sz="800" b="1" dirty="0" smtClean="0"/>
              <a:t>), η οποία εκφράζει την εξάρτηση της επαγόμενης Η.Ε.Δ. στο τύλιγμα τυμπάνου, συναρτήσει του ρεύματος στο φορτίο για σταθερή ταχύτητα περιστροφής</a:t>
            </a:r>
            <a:r>
              <a:rPr lang="en-US" sz="800" b="1" dirty="0" smtClean="0">
                <a:solidFill>
                  <a:srgbClr val="009900"/>
                </a:solidFill>
              </a:rPr>
              <a:t> </a:t>
            </a:r>
            <a:endParaRPr lang="el-GR" sz="800" b="1" dirty="0">
              <a:solidFill>
                <a:srgbClr val="009900"/>
              </a:solidFill>
            </a:endParaRPr>
          </a:p>
        </p:txBody>
      </p:sp>
      <p:sp>
        <p:nvSpPr>
          <p:cNvPr id="4" name="Rectangle 18"/>
          <p:cNvSpPr>
            <a:spLocks noChangeArrowheads="1"/>
          </p:cNvSpPr>
          <p:nvPr/>
        </p:nvSpPr>
        <p:spPr bwMode="auto">
          <a:xfrm>
            <a:off x="685800" y="1066800"/>
            <a:ext cx="3905250" cy="336550"/>
          </a:xfrm>
          <a:prstGeom prst="rect">
            <a:avLst/>
          </a:prstGeom>
          <a:noFill/>
          <a:ln w="9525">
            <a:noFill/>
            <a:miter lim="800000"/>
            <a:headEnd/>
            <a:tailEnd/>
          </a:ln>
        </p:spPr>
        <p:txBody>
          <a:bodyPr wrap="none" anchor="ctr">
            <a:spAutoFit/>
          </a:bodyPr>
          <a:lstStyle/>
          <a:p>
            <a:r>
              <a:rPr lang="el-GR" sz="1600" b="1" dirty="0">
                <a:solidFill>
                  <a:srgbClr val="009900"/>
                </a:solidFill>
              </a:rPr>
              <a:t>Εσωτερική χαρακτηριστική</a:t>
            </a:r>
            <a:r>
              <a:rPr lang="en-US" sz="1600" b="1" dirty="0">
                <a:solidFill>
                  <a:srgbClr val="009900"/>
                </a:solidFill>
              </a:rPr>
              <a:t>    </a:t>
            </a:r>
            <a:r>
              <a:rPr lang="en-US" b="1" dirty="0">
                <a:solidFill>
                  <a:srgbClr val="009900"/>
                </a:solidFill>
              </a:rPr>
              <a:t>E</a:t>
            </a:r>
            <a:r>
              <a:rPr lang="en-US" b="1" baseline="-25000" dirty="0">
                <a:solidFill>
                  <a:srgbClr val="009900"/>
                </a:solidFill>
              </a:rPr>
              <a:t>a</a:t>
            </a:r>
            <a:r>
              <a:rPr lang="en-US" b="1" dirty="0">
                <a:solidFill>
                  <a:srgbClr val="009900"/>
                </a:solidFill>
              </a:rPr>
              <a:t> = f(I</a:t>
            </a:r>
            <a:r>
              <a:rPr lang="en-US" b="1" baseline="-25000" dirty="0">
                <a:solidFill>
                  <a:srgbClr val="009900"/>
                </a:solidFill>
              </a:rPr>
              <a:t>L</a:t>
            </a:r>
            <a:r>
              <a:rPr lang="el-GR" b="1" dirty="0">
                <a:solidFill>
                  <a:srgbClr val="009900"/>
                </a:solidFill>
              </a:rPr>
              <a:t>) </a:t>
            </a:r>
            <a:endParaRPr lang="en-US" sz="1600" b="1" dirty="0">
              <a:solidFill>
                <a:srgbClr val="009900"/>
              </a:solidFill>
            </a:endParaRPr>
          </a:p>
        </p:txBody>
      </p:sp>
      <p:sp>
        <p:nvSpPr>
          <p:cNvPr id="5" name="Rectangle 19"/>
          <p:cNvSpPr>
            <a:spLocks noChangeArrowheads="1"/>
          </p:cNvSpPr>
          <p:nvPr/>
        </p:nvSpPr>
        <p:spPr bwMode="auto">
          <a:xfrm>
            <a:off x="4191000" y="2667000"/>
            <a:ext cx="1215397" cy="215444"/>
          </a:xfrm>
          <a:prstGeom prst="rect">
            <a:avLst/>
          </a:prstGeom>
          <a:noFill/>
          <a:ln w="9525">
            <a:noFill/>
            <a:miter lim="800000"/>
            <a:headEnd/>
            <a:tailEnd/>
          </a:ln>
        </p:spPr>
        <p:txBody>
          <a:bodyPr wrap="none" anchor="ctr">
            <a:spAutoFit/>
          </a:bodyPr>
          <a:lstStyle/>
          <a:p>
            <a:r>
              <a:rPr lang="el-GR" sz="800" b="1" dirty="0"/>
              <a:t>Ρύθμιση της τάσης (</a:t>
            </a:r>
            <a:r>
              <a:rPr lang="en-US" sz="800" b="1" dirty="0"/>
              <a:t>VR</a:t>
            </a:r>
            <a:r>
              <a:rPr lang="el-GR" sz="800" b="1" dirty="0"/>
              <a:t>)</a:t>
            </a:r>
            <a:r>
              <a:rPr lang="en-US" sz="800" b="1" dirty="0"/>
              <a:t> </a:t>
            </a:r>
          </a:p>
        </p:txBody>
      </p:sp>
      <p:graphicFrame>
        <p:nvGraphicFramePr>
          <p:cNvPr id="37890" name="Object 2"/>
          <p:cNvGraphicFramePr>
            <a:graphicFrameLocks noChangeAspect="1"/>
          </p:cNvGraphicFramePr>
          <p:nvPr/>
        </p:nvGraphicFramePr>
        <p:xfrm>
          <a:off x="5486400" y="2438400"/>
          <a:ext cx="1676400" cy="685800"/>
        </p:xfrm>
        <a:graphic>
          <a:graphicData uri="http://schemas.openxmlformats.org/presentationml/2006/ole">
            <p:oleObj spid="_x0000_s37890" name="Equation" r:id="rId3" imgW="1511280" imgH="469800" progId="Equation.DSMT4">
              <p:embed/>
            </p:oleObj>
          </a:graphicData>
        </a:graphic>
      </p:graphicFrame>
      <p:sp>
        <p:nvSpPr>
          <p:cNvPr id="7" name="Rectangle 22"/>
          <p:cNvSpPr>
            <a:spLocks noChangeArrowheads="1"/>
          </p:cNvSpPr>
          <p:nvPr/>
        </p:nvSpPr>
        <p:spPr bwMode="auto">
          <a:xfrm>
            <a:off x="2484438" y="1833633"/>
            <a:ext cx="2468562" cy="707886"/>
          </a:xfrm>
          <a:prstGeom prst="rect">
            <a:avLst/>
          </a:prstGeom>
          <a:noFill/>
          <a:ln w="9525">
            <a:noFill/>
            <a:miter lim="800000"/>
            <a:headEnd/>
            <a:tailEnd/>
          </a:ln>
        </p:spPr>
        <p:txBody>
          <a:bodyPr wrap="square" anchor="ctr">
            <a:spAutoFit/>
          </a:bodyPr>
          <a:lstStyle/>
          <a:p>
            <a:r>
              <a:rPr lang="el-GR" sz="2000" b="1" u="sng" dirty="0">
                <a:solidFill>
                  <a:schemeClr val="accent2"/>
                </a:solidFill>
              </a:rPr>
              <a:t>Γεννήτρια</a:t>
            </a:r>
            <a:r>
              <a:rPr lang="en-US" sz="2000" b="1" u="sng" dirty="0">
                <a:solidFill>
                  <a:schemeClr val="accent2"/>
                </a:solidFill>
              </a:rPr>
              <a:t> </a:t>
            </a:r>
            <a:r>
              <a:rPr lang="el-GR" sz="2000" b="1" u="sng" dirty="0">
                <a:solidFill>
                  <a:schemeClr val="accent2"/>
                </a:solidFill>
              </a:rPr>
              <a:t>Σ.Ρ. ξένης διέγερσης</a:t>
            </a:r>
            <a:r>
              <a:rPr lang="en-US" sz="2000" b="1" u="sng" dirty="0">
                <a:solidFill>
                  <a:schemeClr val="accent2"/>
                </a:solidFill>
              </a:rPr>
              <a:t> </a:t>
            </a:r>
          </a:p>
        </p:txBody>
      </p:sp>
      <p:graphicFrame>
        <p:nvGraphicFramePr>
          <p:cNvPr id="37891" name="Object 23"/>
          <p:cNvGraphicFramePr>
            <a:graphicFrameLocks noChangeAspect="1"/>
          </p:cNvGraphicFramePr>
          <p:nvPr/>
        </p:nvGraphicFramePr>
        <p:xfrm>
          <a:off x="304800" y="2819400"/>
          <a:ext cx="3527425" cy="2425700"/>
        </p:xfrm>
        <a:graphic>
          <a:graphicData uri="http://schemas.openxmlformats.org/presentationml/2006/ole">
            <p:oleObj spid="_x0000_s37891" name="Visio" r:id="rId4" imgW="2280605" imgH="1569126" progId="Visio.Drawing.11">
              <p:embed/>
            </p:oleObj>
          </a:graphicData>
        </a:graphic>
      </p:graphicFrame>
      <p:graphicFrame>
        <p:nvGraphicFramePr>
          <p:cNvPr id="37892" name="Object 4"/>
          <p:cNvGraphicFramePr>
            <a:graphicFrameLocks noChangeAspect="1"/>
          </p:cNvGraphicFramePr>
          <p:nvPr/>
        </p:nvGraphicFramePr>
        <p:xfrm>
          <a:off x="533400" y="5334000"/>
          <a:ext cx="1066800" cy="457200"/>
        </p:xfrm>
        <a:graphic>
          <a:graphicData uri="http://schemas.openxmlformats.org/presentationml/2006/ole">
            <p:oleObj spid="_x0000_s37892" name="Equation" r:id="rId5" imgW="876240" imgH="228600" progId="Equation.DSMT4">
              <p:embed/>
            </p:oleObj>
          </a:graphicData>
        </a:graphic>
      </p:graphicFrame>
      <p:graphicFrame>
        <p:nvGraphicFramePr>
          <p:cNvPr id="37893" name="Object 5"/>
          <p:cNvGraphicFramePr>
            <a:graphicFrameLocks noChangeAspect="1"/>
          </p:cNvGraphicFramePr>
          <p:nvPr/>
        </p:nvGraphicFramePr>
        <p:xfrm>
          <a:off x="533400" y="6172200"/>
          <a:ext cx="990600" cy="381000"/>
        </p:xfrm>
        <a:graphic>
          <a:graphicData uri="http://schemas.openxmlformats.org/presentationml/2006/ole">
            <p:oleObj spid="_x0000_s37893" name="Equation" r:id="rId6" imgW="571320" imgH="228600" progId="Equation.DSMT4">
              <p:embed/>
            </p:oleObj>
          </a:graphicData>
        </a:graphic>
      </p:graphicFrame>
      <p:graphicFrame>
        <p:nvGraphicFramePr>
          <p:cNvPr id="37894" name="Object 6"/>
          <p:cNvGraphicFramePr>
            <a:graphicFrameLocks noChangeAspect="1"/>
          </p:cNvGraphicFramePr>
          <p:nvPr/>
        </p:nvGraphicFramePr>
        <p:xfrm>
          <a:off x="609600" y="5791200"/>
          <a:ext cx="457200" cy="381000"/>
        </p:xfrm>
        <a:graphic>
          <a:graphicData uri="http://schemas.openxmlformats.org/presentationml/2006/ole">
            <p:oleObj spid="_x0000_s37894" name="Equation" r:id="rId7" imgW="457200" imgH="228600" progId="Equation.DSMT4">
              <p:embed/>
            </p:oleObj>
          </a:graphicData>
        </a:graphic>
      </p:graphicFrame>
      <p:graphicFrame>
        <p:nvGraphicFramePr>
          <p:cNvPr id="37895" name="Object 25"/>
          <p:cNvGraphicFramePr>
            <a:graphicFrameLocks noChangeAspect="1"/>
          </p:cNvGraphicFramePr>
          <p:nvPr/>
        </p:nvGraphicFramePr>
        <p:xfrm>
          <a:off x="4191000" y="3200400"/>
          <a:ext cx="4874135" cy="2916238"/>
        </p:xfrm>
        <a:graphic>
          <a:graphicData uri="http://schemas.openxmlformats.org/presentationml/2006/ole">
            <p:oleObj spid="_x0000_s37895" name="Visio" r:id="rId8" imgW="4078925" imgH="2433806" progId="Visio.Drawing.11">
              <p:embed/>
            </p:oleObj>
          </a:graphicData>
        </a:graphic>
      </p:graphicFrame>
      <p:sp>
        <p:nvSpPr>
          <p:cNvPr id="14" name="Rectangle 13"/>
          <p:cNvSpPr/>
          <p:nvPr/>
        </p:nvSpPr>
        <p:spPr>
          <a:xfrm>
            <a:off x="5029200" y="1066800"/>
            <a:ext cx="2514600" cy="1569660"/>
          </a:xfrm>
          <a:prstGeom prst="rect">
            <a:avLst/>
          </a:prstGeom>
        </p:spPr>
        <p:txBody>
          <a:bodyPr wrap="square">
            <a:spAutoFit/>
          </a:bodyPr>
          <a:lstStyle/>
          <a:p>
            <a:pPr algn="just"/>
            <a:r>
              <a:rPr lang="el-GR" sz="800" b="1" dirty="0" smtClean="0"/>
              <a:t>Οι χαρακτηριστικές αυτές, είναι διαφορετικές για κάθε κατηγορία γεννήτριας Σ.Ρ. και για το λόγο αυτό διαφέρουν και οι εφαρμογές τους. Στην ιδανική περίπτωση, για σταθερή ταχύτητα περιστροφής, θα θέλαμε η τάση ακροδεκτών σε μια γεννήτρια να συμπεριφέρεται σαν μια ιδανική ανεξάρτητη πηγή τάσης. Δηλαδή, το μέγεθος της να παραμένει σταθερό ανεξάρτητα από τις μεταβολές του φορτίου. Ένα μέτρο για το βαθμό προσέγγισης, είναι η ρύθμιση της τάσης (</a:t>
            </a:r>
            <a:r>
              <a:rPr lang="en-US" sz="800" b="1" dirty="0" smtClean="0"/>
              <a:t>voltage regulation</a:t>
            </a:r>
            <a:r>
              <a:rPr lang="el-GR" sz="800" b="1" dirty="0" smtClean="0"/>
              <a:t>-</a:t>
            </a:r>
            <a:r>
              <a:rPr lang="en-US" sz="800" b="1" dirty="0" smtClean="0"/>
              <a:t>VR</a:t>
            </a:r>
            <a:r>
              <a:rPr lang="el-GR" sz="800" b="1" dirty="0" smtClean="0"/>
              <a:t>), η οποία εκφράζεται από τη σχέση</a:t>
            </a:r>
            <a:endParaRPr lang="en-US" sz="800" b="1" dirty="0" smtClean="0"/>
          </a:p>
          <a:p>
            <a:pPr algn="just"/>
            <a:endParaRPr lang="en-US" sz="800" dirty="0"/>
          </a:p>
        </p:txBody>
      </p:sp>
      <p:graphicFrame>
        <p:nvGraphicFramePr>
          <p:cNvPr id="37904" name="Object 16"/>
          <p:cNvGraphicFramePr>
            <a:graphicFrameLocks noChangeAspect="1"/>
          </p:cNvGraphicFramePr>
          <p:nvPr/>
        </p:nvGraphicFramePr>
        <p:xfrm>
          <a:off x="4343400" y="2895600"/>
          <a:ext cx="304800" cy="266700"/>
        </p:xfrm>
        <a:graphic>
          <a:graphicData uri="http://schemas.openxmlformats.org/presentationml/2006/ole">
            <p:oleObj spid="_x0000_s37904" name="Equation" r:id="rId9" imgW="203040" imgH="228600" progId="Equation.DSMT4">
              <p:embed/>
            </p:oleObj>
          </a:graphicData>
        </a:graphic>
      </p:graphicFrame>
      <p:sp>
        <p:nvSpPr>
          <p:cNvPr id="37906" name="Rectangle 18"/>
          <p:cNvSpPr>
            <a:spLocks noChangeArrowheads="1"/>
          </p:cNvSpPr>
          <p:nvPr/>
        </p:nvSpPr>
        <p:spPr bwMode="auto">
          <a:xfrm>
            <a:off x="4648200" y="3048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τάση ακροδεκτών κενού φορτίου,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907" name="Object 19"/>
          <p:cNvGraphicFramePr>
            <a:graphicFrameLocks noChangeAspect="1"/>
          </p:cNvGraphicFramePr>
          <p:nvPr/>
        </p:nvGraphicFramePr>
        <p:xfrm>
          <a:off x="6858000" y="2971800"/>
          <a:ext cx="190500" cy="241300"/>
        </p:xfrm>
        <a:graphic>
          <a:graphicData uri="http://schemas.openxmlformats.org/presentationml/2006/ole">
            <p:oleObj spid="_x0000_s37907" name="Equation" r:id="rId10" imgW="190440" imgH="241200" progId="Equation.DSMT4">
              <p:embed/>
            </p:oleObj>
          </a:graphicData>
        </a:graphic>
      </p:graphicFrame>
      <p:sp>
        <p:nvSpPr>
          <p:cNvPr id="37909" name="Rectangle 21"/>
          <p:cNvSpPr>
            <a:spLocks noChangeArrowheads="1"/>
          </p:cNvSpPr>
          <p:nvPr/>
        </p:nvSpPr>
        <p:spPr bwMode="auto">
          <a:xfrm>
            <a:off x="7086600" y="2832557"/>
            <a:ext cx="1828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τάση ακροδεκτών πλήρους φορτίου,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910" name="Rectangle 22"/>
          <p:cNvSpPr>
            <a:spLocks noChangeArrowheads="1"/>
          </p:cNvSpPr>
          <p:nvPr/>
        </p:nvSpPr>
        <p:spPr bwMode="auto">
          <a:xfrm>
            <a:off x="1386217" y="5865168"/>
            <a:ext cx="326198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Με βάση το ισοδύναμο κύκλωμα της γεννήτριας, στη μόνιμη κατάσταση </a:t>
            </a:r>
            <a:r>
              <a:rPr kumimoji="0" lang="el-G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λειτουργίας, ισχύουν οι ακόλουθες σχέσεις για τα τυλίγματα διέγερσης και τυμπάνου, αντίστοιχα</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0"/>
          <p:cNvSpPr/>
          <p:nvPr/>
        </p:nvSpPr>
        <p:spPr>
          <a:xfrm>
            <a:off x="5181600" y="5943600"/>
            <a:ext cx="3657600" cy="830997"/>
          </a:xfrm>
          <a:prstGeom prst="rect">
            <a:avLst/>
          </a:prstGeom>
        </p:spPr>
        <p:txBody>
          <a:bodyPr wrap="square">
            <a:spAutoFit/>
          </a:bodyPr>
          <a:lstStyle/>
          <a:p>
            <a:r>
              <a:rPr lang="el-GR" sz="800" b="1" dirty="0" smtClean="0"/>
              <a:t>Χαρακτηριστικές υπό φορτίο γεννήτριας Σ.Ρ. ξένης διέγερσης Σύμφωνα με την (5.81), η εξωτερική χαρακτηριστική θα προκύψει από την αντίστοιχη εσωτερική χαρακτηριστική, μετά την αφαίρεση της πτώσης τάσης στην ωμική αντίσταση του τυλίγματος τυμπάνου και θα έχει τη μορφή της καμπύλης ΙΙ Στην περίπτωση αυτή, η εξωτερική χαρακτηριστική της γεννήτριας θα έχει τη μορφή της καμπύλης ΙΙΙ </a:t>
            </a:r>
            <a:endParaRPr lang="en-US" sz="800" b="1" dirty="0"/>
          </a:p>
        </p:txBody>
      </p:sp>
      <p:graphicFrame>
        <p:nvGraphicFramePr>
          <p:cNvPr id="37911" name="Object 23"/>
          <p:cNvGraphicFramePr>
            <a:graphicFrameLocks noChangeAspect="1"/>
          </p:cNvGraphicFramePr>
          <p:nvPr/>
        </p:nvGraphicFramePr>
        <p:xfrm>
          <a:off x="3657600" y="6400800"/>
          <a:ext cx="876300" cy="228600"/>
        </p:xfrm>
        <a:graphic>
          <a:graphicData uri="http://schemas.openxmlformats.org/presentationml/2006/ole">
            <p:oleObj spid="_x0000_s37911" name="Equation" r:id="rId11" imgW="876240" imgH="228600" progId="Equation.DSMT4">
              <p:embed/>
            </p:oleObj>
          </a:graphicData>
        </a:graphic>
      </p:graphicFrame>
      <p:sp>
        <p:nvSpPr>
          <p:cNvPr id="33" name="Rectangle 32"/>
          <p:cNvSpPr/>
          <p:nvPr/>
        </p:nvSpPr>
        <p:spPr>
          <a:xfrm>
            <a:off x="4572000" y="6400800"/>
            <a:ext cx="658296" cy="246221"/>
          </a:xfrm>
          <a:prstGeom prst="rect">
            <a:avLst/>
          </a:prstGeom>
        </p:spPr>
        <p:txBody>
          <a:bodyPr wrap="square">
            <a:spAutoFit/>
          </a:bodyPr>
          <a:lstStyle/>
          <a:p>
            <a:r>
              <a:rPr lang="el-GR" sz="1000" dirty="0" smtClean="0"/>
              <a:t>(5.81)</a:t>
            </a:r>
            <a:endParaRPr lang="en-US"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476375" y="188913"/>
            <a:ext cx="5897563" cy="396875"/>
          </a:xfrm>
          <a:prstGeom prst="rect">
            <a:avLst/>
          </a:prstGeom>
          <a:noFill/>
          <a:ln w="9525">
            <a:noFill/>
            <a:miter lim="800000"/>
            <a:headEnd/>
            <a:tailEnd/>
          </a:ln>
        </p:spPr>
        <p:txBody>
          <a:bodyPr wrap="none" anchor="ctr">
            <a:spAutoFit/>
          </a:bodyPr>
          <a:lstStyle/>
          <a:p>
            <a:r>
              <a:rPr lang="el-GR" sz="2000" b="1" u="sng" dirty="0">
                <a:solidFill>
                  <a:schemeClr val="accent2"/>
                </a:solidFill>
              </a:rPr>
              <a:t>Αυτοδιέγερση γεννήτριας παράλληλης διέγερσης</a:t>
            </a:r>
            <a:r>
              <a:rPr lang="en-US" sz="2000" b="1" u="sng" dirty="0">
                <a:solidFill>
                  <a:schemeClr val="accent2"/>
                </a:solidFill>
              </a:rPr>
              <a:t> </a:t>
            </a:r>
          </a:p>
        </p:txBody>
      </p:sp>
      <p:graphicFrame>
        <p:nvGraphicFramePr>
          <p:cNvPr id="38914" name="Object 5"/>
          <p:cNvGraphicFramePr>
            <a:graphicFrameLocks noChangeAspect="1"/>
          </p:cNvGraphicFramePr>
          <p:nvPr/>
        </p:nvGraphicFramePr>
        <p:xfrm>
          <a:off x="179388" y="692150"/>
          <a:ext cx="4321175" cy="2465388"/>
        </p:xfrm>
        <a:graphic>
          <a:graphicData uri="http://schemas.openxmlformats.org/presentationml/2006/ole">
            <p:oleObj spid="_x0000_s38914" name="Visio" r:id="rId4" imgW="2573267" imgH="1468336" progId="Visio.Drawing.11">
              <p:embed/>
            </p:oleObj>
          </a:graphicData>
        </a:graphic>
      </p:graphicFrame>
      <p:graphicFrame>
        <p:nvGraphicFramePr>
          <p:cNvPr id="38915" name="Object 3"/>
          <p:cNvGraphicFramePr>
            <a:graphicFrameLocks noChangeAspect="1"/>
          </p:cNvGraphicFramePr>
          <p:nvPr/>
        </p:nvGraphicFramePr>
        <p:xfrm>
          <a:off x="4953000" y="5867400"/>
          <a:ext cx="685800" cy="381000"/>
        </p:xfrm>
        <a:graphic>
          <a:graphicData uri="http://schemas.openxmlformats.org/presentationml/2006/ole">
            <p:oleObj spid="_x0000_s38915" name="Equation" r:id="rId5" imgW="469800" imgH="241200" progId="Equation.DSMT4">
              <p:embed/>
            </p:oleObj>
          </a:graphicData>
        </a:graphic>
      </p:graphicFrame>
      <p:graphicFrame>
        <p:nvGraphicFramePr>
          <p:cNvPr id="38916" name="Object 4"/>
          <p:cNvGraphicFramePr>
            <a:graphicFrameLocks noChangeAspect="1"/>
          </p:cNvGraphicFramePr>
          <p:nvPr/>
        </p:nvGraphicFramePr>
        <p:xfrm>
          <a:off x="4800600" y="6248400"/>
          <a:ext cx="1143000" cy="381000"/>
        </p:xfrm>
        <a:graphic>
          <a:graphicData uri="http://schemas.openxmlformats.org/presentationml/2006/ole">
            <p:oleObj spid="_x0000_s38916" name="Equation" r:id="rId6" imgW="888840" imgH="241200" progId="Equation.DSMT4">
              <p:embed/>
            </p:oleObj>
          </a:graphicData>
        </a:graphic>
      </p:graphicFrame>
      <p:graphicFrame>
        <p:nvGraphicFramePr>
          <p:cNvPr id="38917" name="Object 5"/>
          <p:cNvGraphicFramePr>
            <a:graphicFrameLocks noChangeAspect="1"/>
          </p:cNvGraphicFramePr>
          <p:nvPr/>
        </p:nvGraphicFramePr>
        <p:xfrm>
          <a:off x="5867400" y="5867400"/>
          <a:ext cx="838200" cy="381000"/>
        </p:xfrm>
        <a:graphic>
          <a:graphicData uri="http://schemas.openxmlformats.org/presentationml/2006/ole">
            <p:oleObj spid="_x0000_s38917" name="Equation" r:id="rId7" imgW="596880" imgH="241200" progId="Equation.DSMT4">
              <p:embed/>
            </p:oleObj>
          </a:graphicData>
        </a:graphic>
      </p:graphicFrame>
      <p:graphicFrame>
        <p:nvGraphicFramePr>
          <p:cNvPr id="38918" name="Object 14"/>
          <p:cNvGraphicFramePr>
            <a:graphicFrameLocks noChangeAspect="1"/>
          </p:cNvGraphicFramePr>
          <p:nvPr/>
        </p:nvGraphicFramePr>
        <p:xfrm>
          <a:off x="417627" y="3733800"/>
          <a:ext cx="3697174" cy="2687638"/>
        </p:xfrm>
        <a:graphic>
          <a:graphicData uri="http://schemas.openxmlformats.org/presentationml/2006/ole">
            <p:oleObj spid="_x0000_s38918" name="Visio" r:id="rId8" imgW="4330642" imgH="2373934" progId="Visio.Drawing.11">
              <p:embed/>
            </p:oleObj>
          </a:graphicData>
        </a:graphic>
      </p:graphicFrame>
      <p:sp>
        <p:nvSpPr>
          <p:cNvPr id="38921" name="Rectangle 9"/>
          <p:cNvSpPr>
            <a:spLocks noChangeArrowheads="1"/>
          </p:cNvSpPr>
          <p:nvPr/>
        </p:nvSpPr>
        <p:spPr bwMode="auto">
          <a:xfrm>
            <a:off x="6172200" y="552020"/>
            <a:ext cx="2362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Στη συνδεσμολογία της γεννήτριας παράλληλης διέγερσης, σύμφωνα με το σχήμα, το τύλιγμα της διέγερσης διακλάδωσης δεν τροφοδοτείται από εξωτερική πηγή τάσης, αλλά συνδέεται παράλληλα με το τύλιγμα τυμπάνου. Η διαδικασία της ανάπτυξης της τάσης στους ακροδέκτες της μηχανής (</a:t>
            </a:r>
            <a:r>
              <a:rPr kumimoji="0" lang="en-U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voltage</a:t>
            </a: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build</a:t>
            </a: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a:t>
            </a: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process</a:t>
            </a: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όπως θα αναπτύξουμε στη συνέχεια βασίζεται στον παραμένοντα μαγνητισμό του σιδηρομαγνητικού κυκλώματος της μηχανής. Η συγκεκριμένη μέθοδος διέγερσης, είναι γνωστή ως αυτοδιέγερση (</a:t>
            </a:r>
            <a:r>
              <a:rPr kumimoji="0" lang="en-U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self</a:t>
            </a: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excitation</a:t>
            </a: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5334000" y="2667000"/>
            <a:ext cx="2438400" cy="1061829"/>
          </a:xfrm>
          <a:prstGeom prst="rect">
            <a:avLst/>
          </a:prstGeom>
        </p:spPr>
        <p:txBody>
          <a:bodyPr wrap="square">
            <a:spAutoFit/>
          </a:bodyPr>
          <a:lstStyle/>
          <a:p>
            <a:r>
              <a:rPr lang="el-GR" sz="900" b="1" dirty="0" smtClean="0"/>
              <a:t>Για να έχουμε αυτοδιέγερση της μηχανής, δηλαδή, δημιουργία τάσης στους ακροδέκτες της μηχανής χωρίς τη βοήθεια εξωτερικής πηγής, θα πρέπει το σιδηρομαγνητικό υλικό της μηχανής  να έχει υποστεί προηγούμενα  μαγνήτιση, έτσι ώστε να διαθέτει κάποια μικρή ποσότητα παραμένοντος μαγνητισμού.</a:t>
            </a:r>
            <a:endParaRPr lang="en-US" sz="900" b="1" dirty="0"/>
          </a:p>
        </p:txBody>
      </p:sp>
      <p:sp>
        <p:nvSpPr>
          <p:cNvPr id="38922" name="Rectangle 10"/>
          <p:cNvSpPr>
            <a:spLocks noChangeArrowheads="1"/>
          </p:cNvSpPr>
          <p:nvPr/>
        </p:nvSpPr>
        <p:spPr bwMode="auto">
          <a:xfrm>
            <a:off x="4495800" y="3801562"/>
            <a:ext cx="3962400"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Τώρα, εάν η διεύθυνση του μαγνητικού πεδίου που δημιουργείται από το αρχικό αυτό ρεύμα διέγερσης, έχει τέτοια φορά ώστε να ενισχύει το αρχικό μαγνητικό πεδίο του παραμένοντος μαγνητισμού, τότε σύμφωνα με το σχ.5-37, η μηχανή </a:t>
            </a:r>
            <a:r>
              <a:rPr kumimoji="0" lang="el-GR" sz="11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αυτοδιεγείρεται</a:t>
            </a: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και θα ακολουθήσει μια δυναμική διαδικασία μέχρι την πλήρη αποκατάσταση της τάσης. Στην περίπτωση εσφαλμένης σύνδεσης της πολικότητας του τυλίγματος διέγερσης, η παραγόμενη μαγνητική ροή θα αντιτίθεται σε εκείνη του παραμένοντος μαγνητισμού και η μηχανή δεν θα αυτοδιεγερθεί (</a:t>
            </a: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build</a:t>
            </a: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down</a:t>
            </a: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voltage</a:t>
            </a: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1752600" y="6248400"/>
            <a:ext cx="974947" cy="369332"/>
          </a:xfrm>
          <a:prstGeom prst="rect">
            <a:avLst/>
          </a:prstGeom>
        </p:spPr>
        <p:txBody>
          <a:bodyPr wrap="none">
            <a:spAutoFit/>
          </a:bodyPr>
          <a:lstStyle/>
          <a:p>
            <a:r>
              <a:rPr lang="el-GR" dirty="0" smtClean="0">
                <a:solidFill>
                  <a:srgbClr val="000000"/>
                </a:solidFill>
                <a:latin typeface="Arial" pitchFamily="34" charset="0"/>
                <a:ea typeface="Times New Roman" pitchFamily="18" charset="0"/>
                <a:cs typeface="Arial" pitchFamily="34" charset="0"/>
              </a:rPr>
              <a:t>σχ.5-37</a:t>
            </a:r>
            <a:endParaRPr lang="en-US" dirty="0"/>
          </a:p>
        </p:txBody>
      </p:sp>
      <p:sp>
        <p:nvSpPr>
          <p:cNvPr id="14" name="Rectangle 13"/>
          <p:cNvSpPr/>
          <p:nvPr/>
        </p:nvSpPr>
        <p:spPr>
          <a:xfrm>
            <a:off x="4648200" y="5638801"/>
            <a:ext cx="2971800" cy="215444"/>
          </a:xfrm>
          <a:prstGeom prst="rect">
            <a:avLst/>
          </a:prstGeom>
        </p:spPr>
        <p:txBody>
          <a:bodyPr wrap="square">
            <a:spAutoFit/>
          </a:bodyPr>
          <a:lstStyle/>
          <a:p>
            <a:r>
              <a:rPr lang="el-GR" sz="800" b="1" dirty="0" smtClean="0"/>
              <a:t>Επιπλέον για λειτουργία κενού φορτίου, ισχύει ότι</a:t>
            </a:r>
            <a:endParaRPr lang="en-US" sz="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90800" y="188913"/>
            <a:ext cx="4138613" cy="515937"/>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Λειτουργία γεννήτριας Σ.Ρ.</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4098" name="Picture 2"/>
          <p:cNvPicPr>
            <a:picLocks noChangeAspect="1" noChangeArrowheads="1"/>
          </p:cNvPicPr>
          <p:nvPr/>
        </p:nvPicPr>
        <p:blipFill>
          <a:blip r:embed="rId2" cstate="print"/>
          <a:srcRect/>
          <a:stretch>
            <a:fillRect/>
          </a:stretch>
        </p:blipFill>
        <p:spPr bwMode="auto">
          <a:xfrm>
            <a:off x="1828800" y="1524000"/>
            <a:ext cx="6934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979613" y="188913"/>
            <a:ext cx="4814887" cy="396875"/>
          </a:xfrm>
          <a:prstGeom prst="rect">
            <a:avLst/>
          </a:prstGeom>
          <a:noFill/>
          <a:ln w="9525">
            <a:noFill/>
            <a:miter lim="800000"/>
            <a:headEnd/>
            <a:tailEnd/>
          </a:ln>
        </p:spPr>
        <p:txBody>
          <a:bodyPr wrap="none" anchor="ctr">
            <a:spAutoFit/>
          </a:bodyPr>
          <a:lstStyle/>
          <a:p>
            <a:r>
              <a:rPr lang="el-GR" sz="2000" b="1" u="sng" dirty="0">
                <a:solidFill>
                  <a:schemeClr val="accent2"/>
                </a:solidFill>
              </a:rPr>
              <a:t>Γεννήτρια Σ.Ρ. Παράλληλης διέγερσης</a:t>
            </a:r>
            <a:r>
              <a:rPr lang="en-US" sz="2000" b="1" u="sng" dirty="0">
                <a:solidFill>
                  <a:schemeClr val="accent2"/>
                </a:solidFill>
              </a:rPr>
              <a:t> </a:t>
            </a:r>
          </a:p>
        </p:txBody>
      </p:sp>
      <p:graphicFrame>
        <p:nvGraphicFramePr>
          <p:cNvPr id="39938" name="Object 6"/>
          <p:cNvGraphicFramePr>
            <a:graphicFrameLocks noChangeAspect="1"/>
          </p:cNvGraphicFramePr>
          <p:nvPr/>
        </p:nvGraphicFramePr>
        <p:xfrm>
          <a:off x="323850" y="692150"/>
          <a:ext cx="4175125" cy="2459038"/>
        </p:xfrm>
        <a:graphic>
          <a:graphicData uri="http://schemas.openxmlformats.org/presentationml/2006/ole">
            <p:oleObj spid="_x0000_s39938" name="Visio" r:id="rId3" imgW="2493156" imgH="1468336" progId="Visio.Drawing.11">
              <p:embed/>
            </p:oleObj>
          </a:graphicData>
        </a:graphic>
      </p:graphicFrame>
      <p:graphicFrame>
        <p:nvGraphicFramePr>
          <p:cNvPr id="39939" name="Object 3"/>
          <p:cNvGraphicFramePr>
            <a:graphicFrameLocks noChangeAspect="1"/>
          </p:cNvGraphicFramePr>
          <p:nvPr/>
        </p:nvGraphicFramePr>
        <p:xfrm>
          <a:off x="4648200" y="1143000"/>
          <a:ext cx="1219200" cy="457200"/>
        </p:xfrm>
        <a:graphic>
          <a:graphicData uri="http://schemas.openxmlformats.org/presentationml/2006/ole">
            <p:oleObj spid="_x0000_s39939" name="Equation" r:id="rId4" imgW="876240" imgH="228600" progId="Equation.DSMT4">
              <p:embed/>
            </p:oleObj>
          </a:graphicData>
        </a:graphic>
      </p:graphicFrame>
      <p:graphicFrame>
        <p:nvGraphicFramePr>
          <p:cNvPr id="39941" name="Object 11"/>
          <p:cNvGraphicFramePr>
            <a:graphicFrameLocks noChangeAspect="1"/>
          </p:cNvGraphicFramePr>
          <p:nvPr/>
        </p:nvGraphicFramePr>
        <p:xfrm>
          <a:off x="4648200" y="1600200"/>
          <a:ext cx="1511300" cy="411162"/>
        </p:xfrm>
        <a:graphic>
          <a:graphicData uri="http://schemas.openxmlformats.org/presentationml/2006/ole">
            <p:oleObj spid="_x0000_s39941" name="Equation" r:id="rId5" imgW="888840" imgH="241200" progId="Equation.DSMT4">
              <p:embed/>
            </p:oleObj>
          </a:graphicData>
        </a:graphic>
      </p:graphicFrame>
      <p:graphicFrame>
        <p:nvGraphicFramePr>
          <p:cNvPr id="39942" name="Object 9"/>
          <p:cNvGraphicFramePr>
            <a:graphicFrameLocks noChangeAspect="1"/>
          </p:cNvGraphicFramePr>
          <p:nvPr/>
        </p:nvGraphicFramePr>
        <p:xfrm>
          <a:off x="4724400" y="2057400"/>
          <a:ext cx="949325" cy="344487"/>
        </p:xfrm>
        <a:graphic>
          <a:graphicData uri="http://schemas.openxmlformats.org/presentationml/2006/ole">
            <p:oleObj spid="_x0000_s39942" name="Equation" r:id="rId6" imgW="558558" imgH="203112" progId="Equation.DSMT4">
              <p:embed/>
            </p:oleObj>
          </a:graphicData>
        </a:graphic>
      </p:graphicFrame>
      <p:graphicFrame>
        <p:nvGraphicFramePr>
          <p:cNvPr id="39943" name="Object 8"/>
          <p:cNvGraphicFramePr>
            <a:graphicFrameLocks noChangeAspect="1"/>
          </p:cNvGraphicFramePr>
          <p:nvPr/>
        </p:nvGraphicFramePr>
        <p:xfrm>
          <a:off x="4648200" y="2438400"/>
          <a:ext cx="1252538" cy="388937"/>
        </p:xfrm>
        <a:graphic>
          <a:graphicData uri="http://schemas.openxmlformats.org/presentationml/2006/ole">
            <p:oleObj spid="_x0000_s39943" name="Equation" r:id="rId7" imgW="736600" imgH="228600" progId="Equation.DSMT4">
              <p:embed/>
            </p:oleObj>
          </a:graphicData>
        </a:graphic>
      </p:graphicFrame>
      <p:graphicFrame>
        <p:nvGraphicFramePr>
          <p:cNvPr id="39944" name="Object 17"/>
          <p:cNvGraphicFramePr>
            <a:graphicFrameLocks noChangeAspect="1"/>
          </p:cNvGraphicFramePr>
          <p:nvPr/>
        </p:nvGraphicFramePr>
        <p:xfrm>
          <a:off x="827089" y="3376613"/>
          <a:ext cx="5497512" cy="3322139"/>
        </p:xfrm>
        <a:graphic>
          <a:graphicData uri="http://schemas.openxmlformats.org/presentationml/2006/ole">
            <p:oleObj spid="_x0000_s39944" name="Visio" r:id="rId8" imgW="3920891" imgH="2368937" progId="Visio.Drawing.11">
              <p:embed/>
            </p:oleObj>
          </a:graphicData>
        </a:graphic>
      </p:graphicFrame>
      <p:sp>
        <p:nvSpPr>
          <p:cNvPr id="39946" name="Rectangle 10"/>
          <p:cNvSpPr>
            <a:spLocks noChangeArrowheads="1"/>
          </p:cNvSpPr>
          <p:nvPr/>
        </p:nvSpPr>
        <p:spPr bwMode="auto">
          <a:xfrm>
            <a:off x="6172200" y="101278"/>
            <a:ext cx="25908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l-GR" sz="800" dirty="0" smtClean="0"/>
              <a:t>Σύμφωνα με το σχ.5-45, με την αύξηση του φορτίου </a:t>
            </a:r>
            <a:r>
              <a:rPr lang="el-GR" sz="800" dirty="0" smtClean="0">
                <a:solidFill>
                  <a:srgbClr val="FF0000"/>
                </a:solidFill>
              </a:rPr>
              <a:t>η τάση ακροδεκτών της γεννήτριας παράλληλης διέγερσης </a:t>
            </a:r>
            <a:r>
              <a:rPr lang="el-GR" sz="800" dirty="0" smtClean="0"/>
              <a:t>ελαττώνεται περισσότερο σε σχέση με την περίπτωση της γεννήτριας ξένης διέγερσης, με τις ίδιες συνθήκες φόρτισης.  Οι δύο αιτίες για τη μείωση της τιμής  τάσης υπό φορτίο (πτώση τάσης στην ωμική αντίσταση του τυλίγματος τυμπάνου και αντίδραση του τυλίγματος τυμπάνου) στη γεννήτριας ξένης διέγερσης, υφίστανται και στην περίπτωση της γεννήτριας παράλληλης διέγερσης. Η διαφορά όμως έγκειται στο ότι, η μείωση της τάσης ακροδεκτών (η οποία αποτελεί παράλληλα και την τάση τροφοδοσίας του τυλίγματος διέγερσης) για τους δύο παραπάνω λόγους, επηρεάζει άμεσα και το ρεύμα στη διέγερσης με αποτέλεσμα της περαιτέρω μείωση της μαγνητικής ροής και ως εκ τούτου την περαιτέρω μείωση της τάσης ακροδεκτών. </a:t>
            </a:r>
            <a:r>
              <a:rPr lang="el-GR" sz="800" b="1" dirty="0" smtClean="0">
                <a:solidFill>
                  <a:srgbClr val="FF0000"/>
                </a:solidFill>
              </a:rPr>
              <a:t>Για να μην υπάρχουν φαινόμενα </a:t>
            </a:r>
            <a:r>
              <a:rPr lang="el-GR" sz="800" b="1" dirty="0" err="1" smtClean="0">
                <a:solidFill>
                  <a:srgbClr val="FF0000"/>
                </a:solidFill>
              </a:rPr>
              <a:t>αποδιέγερσης</a:t>
            </a:r>
            <a:r>
              <a:rPr lang="el-GR" sz="800" b="1" dirty="0" smtClean="0">
                <a:solidFill>
                  <a:srgbClr val="FF0000"/>
                </a:solidFill>
              </a:rPr>
              <a:t>, θα πρέπει η γεννήτρια παράλληλης διέγερσης να λειτουργεί στην περιοχή του κορεσμού (</a:t>
            </a:r>
            <a:r>
              <a:rPr lang="en-US" sz="800" b="1" dirty="0" smtClean="0">
                <a:solidFill>
                  <a:srgbClr val="FF0000"/>
                </a:solidFill>
              </a:rPr>
              <a:t>saturation region</a:t>
            </a:r>
            <a:r>
              <a:rPr lang="el-GR" sz="800" b="1" dirty="0" smtClean="0">
                <a:solidFill>
                  <a:srgbClr val="FF0000"/>
                </a:solidFill>
              </a:rPr>
              <a:t>) της μαγνητικής χαρακτηριστικής, όπου σε αντίθεση με τη γραμμική περιοχή οι μεταβολές στην επαγόμενη Η.Ε.Δ. του τυλίγματος τυμπάνου για τις αντίστοιχες μεταβολές του ρεύματος είναι κατά πολύ πιο μικρές.</a:t>
            </a:r>
            <a:endParaRPr lang="en-US" sz="800" b="1" dirty="0" smtClean="0">
              <a:solidFill>
                <a:srgbClr val="FF0000"/>
              </a:solidFill>
            </a:endParaRPr>
          </a:p>
          <a:p>
            <a:pPr hangingPunct="0"/>
            <a:r>
              <a:rPr lang="el-GR" sz="800" dirty="0" smtClean="0"/>
              <a:t>Στην περίπτωση που η ένταση του ρεύματος στο φορτίο αυξηθεί πάνω από την κρίσιμη τιμή του ρεύματος ( ), τότε η γεννήτρια θα αποδιεγερθεί και η τάση ακροδεκτών της θα μηδενιστεί. Μετά το μηδενισμό της αντίστασης του φορτίου, το τελικό ρεύμα μετά τη λήξη του μεταβατικού φαινομένου, οφείλεται αποκλειστικά και μόνο στην επαγόμενη Η.Ε.Δ.  λόγω του παραμένοντα μαγνητισμού και για το λόγο αυτό είναι αρκετά μικρότερο από το αντίστοιχο ονομαστικό ρεύμα. Η γεννήτρια παράλληλης διέγερσης, σε αντίθεση με τις υπόλοιπες κατηγορίες  γεννητριών Σ.Ρ.,  αυτοπροστατεύεται από τα βραχυκυκλώματα.</a:t>
            </a:r>
            <a:endParaRPr lang="en-US" sz="800" dirty="0" smtClean="0"/>
          </a:p>
          <a:p>
            <a:r>
              <a:rPr lang="el-GR" sz="800" dirty="0" smtClean="0"/>
              <a:t>Η εξωτερική χαρακτηριστική υπό φορτίο μιας γεννήτριας παράλληλης διέγερσης, μπορεί να προκύψει πειραματικά από τα δεδομένα της μαγνητικής χαρακτηριστικής και της ευθείας διέγερσης, για συγκεκριμένη ωμική αντίσταση στον κλάδο διέγερσης και σταθερό αριθμό στροφών. Εάν η μηχανή είναι εφοδιασμένη με τυλίγματα αντιστάθμισης και βοηθητικών πόλων, η αντίδραση του τυλίγματος τυμπάνου μπορεί να θεωρηθεί πρακτικά αμελητέα. </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908175" y="0"/>
            <a:ext cx="4254500" cy="396875"/>
          </a:xfrm>
          <a:prstGeom prst="rect">
            <a:avLst/>
          </a:prstGeom>
          <a:noFill/>
          <a:ln w="9525">
            <a:noFill/>
            <a:miter lim="800000"/>
            <a:headEnd/>
            <a:tailEnd/>
          </a:ln>
        </p:spPr>
        <p:txBody>
          <a:bodyPr wrap="none" anchor="ctr">
            <a:spAutoFit/>
          </a:bodyPr>
          <a:lstStyle/>
          <a:p>
            <a:r>
              <a:rPr lang="el-GR" sz="2000" b="1" u="sng" dirty="0">
                <a:solidFill>
                  <a:schemeClr val="accent2"/>
                </a:solidFill>
              </a:rPr>
              <a:t>Γεννήτρια Σ.Ρ.  διέγερσης σειράς</a:t>
            </a:r>
            <a:r>
              <a:rPr lang="en-US" sz="2000" b="1" u="sng" dirty="0">
                <a:solidFill>
                  <a:schemeClr val="accent2"/>
                </a:solidFill>
              </a:rPr>
              <a:t> </a:t>
            </a:r>
          </a:p>
        </p:txBody>
      </p:sp>
      <p:graphicFrame>
        <p:nvGraphicFramePr>
          <p:cNvPr id="40962" name="Object 5"/>
          <p:cNvGraphicFramePr>
            <a:graphicFrameLocks noChangeAspect="1"/>
          </p:cNvGraphicFramePr>
          <p:nvPr/>
        </p:nvGraphicFramePr>
        <p:xfrm>
          <a:off x="504644" y="533400"/>
          <a:ext cx="3851455" cy="2368550"/>
        </p:xfrm>
        <a:graphic>
          <a:graphicData uri="http://schemas.openxmlformats.org/presentationml/2006/ole">
            <p:oleObj spid="_x0000_s40962" name="Visio" r:id="rId3" imgW="2526873" imgH="1554534" progId="Visio.Drawing.11">
              <p:embed/>
            </p:oleObj>
          </a:graphicData>
        </a:graphic>
      </p:graphicFrame>
      <p:graphicFrame>
        <p:nvGraphicFramePr>
          <p:cNvPr id="40963" name="Object 11"/>
          <p:cNvGraphicFramePr>
            <a:graphicFrameLocks noChangeAspect="1"/>
          </p:cNvGraphicFramePr>
          <p:nvPr/>
        </p:nvGraphicFramePr>
        <p:xfrm>
          <a:off x="5364163" y="908050"/>
          <a:ext cx="2589212" cy="346075"/>
        </p:xfrm>
        <a:graphic>
          <a:graphicData uri="http://schemas.openxmlformats.org/presentationml/2006/ole">
            <p:oleObj spid="_x0000_s40963" name="Equation" r:id="rId4" imgW="1524000" imgH="203200" progId="Equation.DSMT4">
              <p:embed/>
            </p:oleObj>
          </a:graphicData>
        </a:graphic>
      </p:graphicFrame>
      <p:graphicFrame>
        <p:nvGraphicFramePr>
          <p:cNvPr id="40964" name="Object 10"/>
          <p:cNvGraphicFramePr>
            <a:graphicFrameLocks noChangeAspect="1"/>
          </p:cNvGraphicFramePr>
          <p:nvPr/>
        </p:nvGraphicFramePr>
        <p:xfrm>
          <a:off x="5364163" y="1393825"/>
          <a:ext cx="1316037" cy="344488"/>
        </p:xfrm>
        <a:graphic>
          <a:graphicData uri="http://schemas.openxmlformats.org/presentationml/2006/ole">
            <p:oleObj spid="_x0000_s40964" name="Equation" r:id="rId5" imgW="774364" imgH="203112" progId="Equation.DSMT4">
              <p:embed/>
            </p:oleObj>
          </a:graphicData>
        </a:graphic>
      </p:graphicFrame>
      <p:graphicFrame>
        <p:nvGraphicFramePr>
          <p:cNvPr id="40965" name="Object 9"/>
          <p:cNvGraphicFramePr>
            <a:graphicFrameLocks noChangeAspect="1"/>
          </p:cNvGraphicFramePr>
          <p:nvPr/>
        </p:nvGraphicFramePr>
        <p:xfrm>
          <a:off x="5364163" y="1916113"/>
          <a:ext cx="1682750" cy="344487"/>
        </p:xfrm>
        <a:graphic>
          <a:graphicData uri="http://schemas.openxmlformats.org/presentationml/2006/ole">
            <p:oleObj spid="_x0000_s40965" name="Equation" r:id="rId6" imgW="990170" imgH="203112" progId="Equation.DSMT4">
              <p:embed/>
            </p:oleObj>
          </a:graphicData>
        </a:graphic>
      </p:graphicFrame>
      <p:graphicFrame>
        <p:nvGraphicFramePr>
          <p:cNvPr id="40966" name="Object 7"/>
          <p:cNvGraphicFramePr>
            <a:graphicFrameLocks noChangeAspect="1"/>
          </p:cNvGraphicFramePr>
          <p:nvPr/>
        </p:nvGraphicFramePr>
        <p:xfrm>
          <a:off x="228600" y="3352800"/>
          <a:ext cx="4532228" cy="3225800"/>
        </p:xfrm>
        <a:graphic>
          <a:graphicData uri="http://schemas.openxmlformats.org/presentationml/2006/ole">
            <p:oleObj spid="_x0000_s40966" name="Visio" r:id="rId7" imgW="3735442" imgH="2656956" progId="Visio.Drawing.11">
              <p:embed/>
            </p:oleObj>
          </a:graphicData>
        </a:graphic>
      </p:graphicFrame>
      <p:sp>
        <p:nvSpPr>
          <p:cNvPr id="14" name="Rectangle 13"/>
          <p:cNvSpPr/>
          <p:nvPr/>
        </p:nvSpPr>
        <p:spPr>
          <a:xfrm>
            <a:off x="5029200" y="2590800"/>
            <a:ext cx="2514600" cy="923330"/>
          </a:xfrm>
          <a:prstGeom prst="rect">
            <a:avLst/>
          </a:prstGeom>
        </p:spPr>
        <p:txBody>
          <a:bodyPr wrap="square">
            <a:spAutoFit/>
          </a:bodyPr>
          <a:lstStyle/>
          <a:p>
            <a:r>
              <a:rPr lang="el-GR" sz="900" b="1" dirty="0" smtClean="0"/>
              <a:t>Στη γεννήτρια διέγερση σειράς, το τύλιγμα διέγερσης συνδέεται σε σειρά με το τύλιγμα τυμπάνου και παρέχει τις απαιτούμενες </a:t>
            </a:r>
            <a:r>
              <a:rPr lang="el-GR" sz="900" b="1" dirty="0" err="1" smtClean="0"/>
              <a:t>αμπεροστροφές</a:t>
            </a:r>
            <a:r>
              <a:rPr lang="el-GR" sz="900" b="1" dirty="0" smtClean="0"/>
              <a:t> ανά πόλο, για τη δημιουργία του κατάλληλου μαγνητικού πεδίου στο διάκενο της μηχανής, σχ.5-48</a:t>
            </a:r>
            <a:endParaRPr lang="en-US" sz="900" b="1" dirty="0"/>
          </a:p>
        </p:txBody>
      </p:sp>
      <p:sp>
        <p:nvSpPr>
          <p:cNvPr id="15" name="Rectangle 14"/>
          <p:cNvSpPr/>
          <p:nvPr/>
        </p:nvSpPr>
        <p:spPr>
          <a:xfrm>
            <a:off x="2209800" y="2971800"/>
            <a:ext cx="494046" cy="215444"/>
          </a:xfrm>
          <a:prstGeom prst="rect">
            <a:avLst/>
          </a:prstGeom>
        </p:spPr>
        <p:txBody>
          <a:bodyPr wrap="none">
            <a:spAutoFit/>
          </a:bodyPr>
          <a:lstStyle/>
          <a:p>
            <a:r>
              <a:rPr lang="el-GR" sz="800" dirty="0" smtClean="0"/>
              <a:t>σχ.5-48</a:t>
            </a:r>
            <a:endParaRPr lang="en-US" sz="800" dirty="0"/>
          </a:p>
        </p:txBody>
      </p:sp>
      <p:sp>
        <p:nvSpPr>
          <p:cNvPr id="40973" name="Rectangle 13"/>
          <p:cNvSpPr>
            <a:spLocks noChangeArrowheads="1"/>
          </p:cNvSpPr>
          <p:nvPr/>
        </p:nvSpPr>
        <p:spPr bwMode="auto">
          <a:xfrm>
            <a:off x="5105400" y="3589095"/>
            <a:ext cx="320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χαρακτηριστική καμπύλη μαγνήτισης και η εξωτερική χαρακτηριστική υπό φορτίο, για σταθερή ταχύτητα περιστροφής (έστω τις ονομαστικές στροφές), θα έχουν τη μορφή του σχ.5-49.</a:t>
            </a:r>
            <a:endParaRPr kumimoji="0" lang="el-GR"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1905000" y="6324600"/>
            <a:ext cx="944673" cy="215444"/>
          </a:xfrm>
          <a:prstGeom prst="rect">
            <a:avLst/>
          </a:prstGeom>
        </p:spPr>
        <p:txBody>
          <a:bodyPr wrap="square">
            <a:spAutoFit/>
          </a:bodyPr>
          <a:lstStyle/>
          <a:p>
            <a:r>
              <a:rPr lang="el-GR" sz="800" dirty="0" smtClean="0">
                <a:latin typeface="Arial" pitchFamily="34" charset="0"/>
                <a:ea typeface="Times New Roman" pitchFamily="18" charset="0"/>
                <a:cs typeface="Arial" pitchFamily="34" charset="0"/>
              </a:rPr>
              <a:t>σχ.5-49</a:t>
            </a:r>
            <a:endParaRPr lang="en-US" sz="800" dirty="0"/>
          </a:p>
        </p:txBody>
      </p:sp>
      <p:sp>
        <p:nvSpPr>
          <p:cNvPr id="18" name="Rectangle 17"/>
          <p:cNvSpPr/>
          <p:nvPr/>
        </p:nvSpPr>
        <p:spPr>
          <a:xfrm>
            <a:off x="4724400" y="4495800"/>
            <a:ext cx="2590800" cy="1077218"/>
          </a:xfrm>
          <a:prstGeom prst="rect">
            <a:avLst/>
          </a:prstGeom>
        </p:spPr>
        <p:txBody>
          <a:bodyPr wrap="square">
            <a:spAutoFit/>
          </a:bodyPr>
          <a:lstStyle/>
          <a:p>
            <a:r>
              <a:rPr lang="el-GR" sz="800" b="1" dirty="0" smtClean="0"/>
              <a:t>Παρατηρούμε ότι η καμπύλη φορτίου παρουσιάζει ένα ανερχόμενο τμήμα (περιοχή Ι) και ένα κατερχόμενο τμήμα (περιοχή ΙΙ). Στην περιοχή Ι, η αύξηση της επαγόμενης Η.Ε.Δ.             με την αύξηση του ρεύματος στο φορτίο, είναι μεγαλύτερη από την αύξηση στην πτώση τάσης στη σε σειρά ωμική αντίσταση                       με αποτέλεσμα τη συνεχή αύξηση της τάσης ακροδεκτών. </a:t>
            </a:r>
            <a:endParaRPr lang="en-US" sz="800" b="1" dirty="0"/>
          </a:p>
        </p:txBody>
      </p:sp>
      <p:graphicFrame>
        <p:nvGraphicFramePr>
          <p:cNvPr id="40974" name="Object 14"/>
          <p:cNvGraphicFramePr>
            <a:graphicFrameLocks noChangeAspect="1"/>
          </p:cNvGraphicFramePr>
          <p:nvPr/>
        </p:nvGraphicFramePr>
        <p:xfrm>
          <a:off x="5562600" y="4876800"/>
          <a:ext cx="203200" cy="228600"/>
        </p:xfrm>
        <a:graphic>
          <a:graphicData uri="http://schemas.openxmlformats.org/presentationml/2006/ole">
            <p:oleObj spid="_x0000_s40974" name="Equation" r:id="rId8" imgW="203040" imgH="228600" progId="Equation.DSMT4">
              <p:embed/>
            </p:oleObj>
          </a:graphicData>
        </a:graphic>
      </p:graphicFrame>
      <p:graphicFrame>
        <p:nvGraphicFramePr>
          <p:cNvPr id="40975" name="Object 15"/>
          <p:cNvGraphicFramePr>
            <a:graphicFrameLocks noChangeAspect="1"/>
          </p:cNvGraphicFramePr>
          <p:nvPr/>
        </p:nvGraphicFramePr>
        <p:xfrm>
          <a:off x="6705600" y="5105400"/>
          <a:ext cx="533400" cy="228600"/>
        </p:xfrm>
        <a:graphic>
          <a:graphicData uri="http://schemas.openxmlformats.org/presentationml/2006/ole">
            <p:oleObj spid="_x0000_s40975" name="Equation" r:id="rId9" imgW="533160" imgH="228600" progId="Equation.DSMT4">
              <p:embed/>
            </p:oleObj>
          </a:graphicData>
        </a:graphic>
      </p:graphicFrame>
      <p:sp>
        <p:nvSpPr>
          <p:cNvPr id="21" name="Rectangle 20"/>
          <p:cNvSpPr/>
          <p:nvPr/>
        </p:nvSpPr>
        <p:spPr>
          <a:xfrm>
            <a:off x="4724400" y="5486400"/>
            <a:ext cx="3200400" cy="707886"/>
          </a:xfrm>
          <a:prstGeom prst="rect">
            <a:avLst/>
          </a:prstGeom>
        </p:spPr>
        <p:txBody>
          <a:bodyPr wrap="square">
            <a:spAutoFit/>
          </a:bodyPr>
          <a:lstStyle/>
          <a:p>
            <a:r>
              <a:rPr lang="el-GR" sz="800" b="1" dirty="0" smtClean="0"/>
              <a:t>Καθώς η τιμή της            πλησιάζει στην περιοχή του κορεσμού, γίνεται ολοένα και πιο σταθερή. Επομένως, κάθε περαιτέρω αύξηση του ρεύματος του φορτίου στην περιοχή ΙΙ, έχει σαν αποτέλεσμα τη δραστική μείωση της τάσης στο φορτίο, διότι στη συγκεκριμένη περιοχή η μεταβολή στην                    είναι σχεδόν μηδενική</a:t>
            </a:r>
            <a:endParaRPr lang="en-US" sz="800" b="1" dirty="0"/>
          </a:p>
        </p:txBody>
      </p:sp>
      <p:graphicFrame>
        <p:nvGraphicFramePr>
          <p:cNvPr id="40976" name="Object 16"/>
          <p:cNvGraphicFramePr>
            <a:graphicFrameLocks noChangeAspect="1"/>
          </p:cNvGraphicFramePr>
          <p:nvPr/>
        </p:nvGraphicFramePr>
        <p:xfrm>
          <a:off x="5562600" y="5486400"/>
          <a:ext cx="203200" cy="228600"/>
        </p:xfrm>
        <a:graphic>
          <a:graphicData uri="http://schemas.openxmlformats.org/presentationml/2006/ole">
            <p:oleObj spid="_x0000_s40976" name="Equation" r:id="rId10" imgW="203040" imgH="228600" progId="Equation.DSMT4">
              <p:embed/>
            </p:oleObj>
          </a:graphicData>
        </a:graphic>
      </p:graphicFrame>
      <p:graphicFrame>
        <p:nvGraphicFramePr>
          <p:cNvPr id="40977" name="Object 17"/>
          <p:cNvGraphicFramePr>
            <a:graphicFrameLocks noChangeAspect="1"/>
          </p:cNvGraphicFramePr>
          <p:nvPr/>
        </p:nvGraphicFramePr>
        <p:xfrm>
          <a:off x="6019800" y="5943600"/>
          <a:ext cx="203200" cy="228600"/>
        </p:xfrm>
        <a:graphic>
          <a:graphicData uri="http://schemas.openxmlformats.org/presentationml/2006/ole">
            <p:oleObj spid="_x0000_s40977" name="Equation" r:id="rId11" imgW="203040" imgH="22860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700338" y="0"/>
            <a:ext cx="3814762" cy="396875"/>
          </a:xfrm>
          <a:prstGeom prst="rect">
            <a:avLst/>
          </a:prstGeom>
          <a:noFill/>
          <a:ln w="9525">
            <a:noFill/>
            <a:miter lim="800000"/>
            <a:headEnd/>
            <a:tailEnd/>
          </a:ln>
        </p:spPr>
        <p:txBody>
          <a:bodyPr wrap="none" anchor="ctr">
            <a:spAutoFit/>
          </a:bodyPr>
          <a:lstStyle/>
          <a:p>
            <a:r>
              <a:rPr lang="el-GR" sz="2000" b="1" u="sng" dirty="0">
                <a:solidFill>
                  <a:schemeClr val="accent2"/>
                </a:solidFill>
              </a:rPr>
              <a:t>Γεννήτρια σύνθετης διέγερσης</a:t>
            </a:r>
            <a:r>
              <a:rPr lang="en-US" sz="2000" b="1" u="sng" dirty="0">
                <a:solidFill>
                  <a:schemeClr val="accent2"/>
                </a:solidFill>
              </a:rPr>
              <a:t> </a:t>
            </a:r>
          </a:p>
        </p:txBody>
      </p:sp>
      <p:graphicFrame>
        <p:nvGraphicFramePr>
          <p:cNvPr id="41986" name="Object 5"/>
          <p:cNvGraphicFramePr>
            <a:graphicFrameLocks noChangeAspect="1"/>
          </p:cNvGraphicFramePr>
          <p:nvPr/>
        </p:nvGraphicFramePr>
        <p:xfrm>
          <a:off x="77737" y="609599"/>
          <a:ext cx="4422826" cy="3432175"/>
        </p:xfrm>
        <a:graphic>
          <a:graphicData uri="http://schemas.openxmlformats.org/presentationml/2006/ole">
            <p:oleObj spid="_x0000_s41986" name="Visio" r:id="rId3" imgW="4145010" imgH="3216072" progId="Visio.Drawing.11">
              <p:embed/>
            </p:oleObj>
          </a:graphicData>
        </a:graphic>
      </p:graphicFrame>
      <p:sp>
        <p:nvSpPr>
          <p:cNvPr id="4" name="Rectangle 7"/>
          <p:cNvSpPr>
            <a:spLocks noChangeArrowheads="1"/>
          </p:cNvSpPr>
          <p:nvPr/>
        </p:nvSpPr>
        <p:spPr bwMode="auto">
          <a:xfrm>
            <a:off x="4643438" y="476250"/>
            <a:ext cx="1757362" cy="336550"/>
          </a:xfrm>
          <a:prstGeom prst="rect">
            <a:avLst/>
          </a:prstGeom>
          <a:noFill/>
          <a:ln w="9525">
            <a:noFill/>
            <a:miter lim="800000"/>
            <a:headEnd/>
            <a:tailEnd/>
          </a:ln>
        </p:spPr>
        <p:txBody>
          <a:bodyPr wrap="none" anchor="ctr">
            <a:spAutoFit/>
          </a:bodyPr>
          <a:lstStyle/>
          <a:p>
            <a:pPr>
              <a:buFont typeface="Times New Roman" pitchFamily="18" charset="0"/>
              <a:buNone/>
            </a:pPr>
            <a:r>
              <a:rPr lang="en-US" sz="1600" b="1" dirty="0" err="1">
                <a:solidFill>
                  <a:srgbClr val="009900"/>
                </a:solidFill>
              </a:rPr>
              <a:t>Βραχεία</a:t>
            </a:r>
            <a:r>
              <a:rPr lang="en-US" sz="1600" b="1" dirty="0">
                <a:solidFill>
                  <a:srgbClr val="009900"/>
                </a:solidFill>
              </a:rPr>
              <a:t> </a:t>
            </a:r>
            <a:r>
              <a:rPr lang="en-US" sz="1600" b="1" dirty="0" err="1">
                <a:solidFill>
                  <a:srgbClr val="009900"/>
                </a:solidFill>
              </a:rPr>
              <a:t>σύνδεση</a:t>
            </a:r>
            <a:endParaRPr lang="en-US" sz="1600" b="1" dirty="0">
              <a:solidFill>
                <a:srgbClr val="009900"/>
              </a:solidFill>
            </a:endParaRPr>
          </a:p>
        </p:txBody>
      </p:sp>
      <p:graphicFrame>
        <p:nvGraphicFramePr>
          <p:cNvPr id="41987" name="Object 11"/>
          <p:cNvGraphicFramePr>
            <a:graphicFrameLocks noChangeAspect="1"/>
          </p:cNvGraphicFramePr>
          <p:nvPr/>
        </p:nvGraphicFramePr>
        <p:xfrm>
          <a:off x="4714875" y="908050"/>
          <a:ext cx="1252538" cy="388938"/>
        </p:xfrm>
        <a:graphic>
          <a:graphicData uri="http://schemas.openxmlformats.org/presentationml/2006/ole">
            <p:oleObj spid="_x0000_s41987" name="Equation" r:id="rId4" imgW="736600" imgH="228600" progId="Equation.DSMT4">
              <p:embed/>
            </p:oleObj>
          </a:graphicData>
        </a:graphic>
      </p:graphicFrame>
      <p:graphicFrame>
        <p:nvGraphicFramePr>
          <p:cNvPr id="41988" name="Object 10"/>
          <p:cNvGraphicFramePr>
            <a:graphicFrameLocks noChangeAspect="1"/>
          </p:cNvGraphicFramePr>
          <p:nvPr/>
        </p:nvGraphicFramePr>
        <p:xfrm>
          <a:off x="6588125" y="908050"/>
          <a:ext cx="2266950" cy="346075"/>
        </p:xfrm>
        <a:graphic>
          <a:graphicData uri="http://schemas.openxmlformats.org/presentationml/2006/ole">
            <p:oleObj spid="_x0000_s41988" name="Equation" r:id="rId5" imgW="1333500" imgH="203200" progId="Equation.DSMT4">
              <p:embed/>
            </p:oleObj>
          </a:graphicData>
        </a:graphic>
      </p:graphicFrame>
      <p:graphicFrame>
        <p:nvGraphicFramePr>
          <p:cNvPr id="41989" name="Object 9"/>
          <p:cNvGraphicFramePr>
            <a:graphicFrameLocks noChangeAspect="1"/>
          </p:cNvGraphicFramePr>
          <p:nvPr/>
        </p:nvGraphicFramePr>
        <p:xfrm>
          <a:off x="4716463" y="1268413"/>
          <a:ext cx="1725612" cy="690562"/>
        </p:xfrm>
        <a:graphic>
          <a:graphicData uri="http://schemas.openxmlformats.org/presentationml/2006/ole">
            <p:oleObj spid="_x0000_s41989" name="Equation" r:id="rId6" imgW="1015559" imgH="406224" progId="Equation.DSMT4">
              <p:embed/>
            </p:oleObj>
          </a:graphicData>
        </a:graphic>
      </p:graphicFrame>
      <p:graphicFrame>
        <p:nvGraphicFramePr>
          <p:cNvPr id="41990" name="Object 8"/>
          <p:cNvGraphicFramePr>
            <a:graphicFrameLocks noChangeAspect="1"/>
          </p:cNvGraphicFramePr>
          <p:nvPr/>
        </p:nvGraphicFramePr>
        <p:xfrm>
          <a:off x="6589713" y="1411288"/>
          <a:ext cx="1554162" cy="388937"/>
        </p:xfrm>
        <a:graphic>
          <a:graphicData uri="http://schemas.openxmlformats.org/presentationml/2006/ole">
            <p:oleObj spid="_x0000_s41990" name="Equation" r:id="rId7" imgW="914400" imgH="228600" progId="Equation.DSMT4">
              <p:embed/>
            </p:oleObj>
          </a:graphicData>
        </a:graphic>
      </p:graphicFrame>
      <p:sp>
        <p:nvSpPr>
          <p:cNvPr id="9" name="Rectangle 17"/>
          <p:cNvSpPr>
            <a:spLocks noChangeArrowheads="1"/>
          </p:cNvSpPr>
          <p:nvPr/>
        </p:nvSpPr>
        <p:spPr bwMode="auto">
          <a:xfrm>
            <a:off x="4859338" y="2133600"/>
            <a:ext cx="1728787" cy="336550"/>
          </a:xfrm>
          <a:prstGeom prst="rect">
            <a:avLst/>
          </a:prstGeom>
          <a:noFill/>
          <a:ln w="9525">
            <a:noFill/>
            <a:miter lim="800000"/>
            <a:headEnd/>
            <a:tailEnd/>
          </a:ln>
        </p:spPr>
        <p:txBody>
          <a:bodyPr wrap="none" anchor="ctr">
            <a:spAutoFit/>
          </a:bodyPr>
          <a:lstStyle/>
          <a:p>
            <a:r>
              <a:rPr lang="el-GR" sz="1600" b="1" dirty="0">
                <a:solidFill>
                  <a:srgbClr val="009900"/>
                </a:solidFill>
              </a:rPr>
              <a:t>Μακρά σύνδεση </a:t>
            </a:r>
          </a:p>
        </p:txBody>
      </p:sp>
      <p:graphicFrame>
        <p:nvGraphicFramePr>
          <p:cNvPr id="41991" name="Object 21"/>
          <p:cNvGraphicFramePr>
            <a:graphicFrameLocks noChangeAspect="1"/>
          </p:cNvGraphicFramePr>
          <p:nvPr/>
        </p:nvGraphicFramePr>
        <p:xfrm>
          <a:off x="4787900" y="2654300"/>
          <a:ext cx="1252538" cy="388938"/>
        </p:xfrm>
        <a:graphic>
          <a:graphicData uri="http://schemas.openxmlformats.org/presentationml/2006/ole">
            <p:oleObj spid="_x0000_s41991" name="Equation" r:id="rId8" imgW="736600" imgH="228600" progId="Equation.DSMT4">
              <p:embed/>
            </p:oleObj>
          </a:graphicData>
        </a:graphic>
      </p:graphicFrame>
      <p:graphicFrame>
        <p:nvGraphicFramePr>
          <p:cNvPr id="41992" name="Object 20"/>
          <p:cNvGraphicFramePr>
            <a:graphicFrameLocks noChangeAspect="1"/>
          </p:cNvGraphicFramePr>
          <p:nvPr/>
        </p:nvGraphicFramePr>
        <p:xfrm>
          <a:off x="6443663" y="2654300"/>
          <a:ext cx="2266950" cy="346075"/>
        </p:xfrm>
        <a:graphic>
          <a:graphicData uri="http://schemas.openxmlformats.org/presentationml/2006/ole">
            <p:oleObj spid="_x0000_s41992" name="Equation" r:id="rId9" imgW="1333500" imgH="203200" progId="Equation.DSMT4">
              <p:embed/>
            </p:oleObj>
          </a:graphicData>
        </a:graphic>
      </p:graphicFrame>
      <p:graphicFrame>
        <p:nvGraphicFramePr>
          <p:cNvPr id="41993" name="Object 19"/>
          <p:cNvGraphicFramePr>
            <a:graphicFrameLocks noChangeAspect="1"/>
          </p:cNvGraphicFramePr>
          <p:nvPr/>
        </p:nvGraphicFramePr>
        <p:xfrm>
          <a:off x="4787900" y="3157538"/>
          <a:ext cx="1725613" cy="690562"/>
        </p:xfrm>
        <a:graphic>
          <a:graphicData uri="http://schemas.openxmlformats.org/presentationml/2006/ole">
            <p:oleObj spid="_x0000_s41993" name="Equation" r:id="rId10" imgW="1015559" imgH="406224" progId="Equation.DSMT4">
              <p:embed/>
            </p:oleObj>
          </a:graphicData>
        </a:graphic>
      </p:graphicFrame>
      <p:graphicFrame>
        <p:nvGraphicFramePr>
          <p:cNvPr id="41994" name="Object 18"/>
          <p:cNvGraphicFramePr>
            <a:graphicFrameLocks noChangeAspect="1"/>
          </p:cNvGraphicFramePr>
          <p:nvPr/>
        </p:nvGraphicFramePr>
        <p:xfrm>
          <a:off x="6610350" y="3230563"/>
          <a:ext cx="2244725" cy="388937"/>
        </p:xfrm>
        <a:graphic>
          <a:graphicData uri="http://schemas.openxmlformats.org/presentationml/2006/ole">
            <p:oleObj spid="_x0000_s41994" name="Equation" r:id="rId11" imgW="1320800" imgH="228600" progId="Equation.DSMT4">
              <p:embed/>
            </p:oleObj>
          </a:graphicData>
        </a:graphic>
      </p:graphicFrame>
      <p:graphicFrame>
        <p:nvGraphicFramePr>
          <p:cNvPr id="41995" name="Object 27"/>
          <p:cNvGraphicFramePr>
            <a:graphicFrameLocks noChangeAspect="1"/>
          </p:cNvGraphicFramePr>
          <p:nvPr/>
        </p:nvGraphicFramePr>
        <p:xfrm>
          <a:off x="2514600" y="3947914"/>
          <a:ext cx="4865688" cy="2681486"/>
        </p:xfrm>
        <a:graphic>
          <a:graphicData uri="http://schemas.openxmlformats.org/presentationml/2006/ole">
            <p:oleObj spid="_x0000_s41995" name="Visio" r:id="rId12" imgW="4593854" imgH="2746844" progId="Visio.Drawing.11">
              <p:embed/>
            </p:oleObj>
          </a:graphicData>
        </a:graphic>
      </p:graphicFrame>
      <p:sp>
        <p:nvSpPr>
          <p:cNvPr id="41996" name="Rectangle 12"/>
          <p:cNvSpPr>
            <a:spLocks noChangeArrowheads="1"/>
          </p:cNvSpPr>
          <p:nvPr/>
        </p:nvSpPr>
        <p:spPr bwMode="auto">
          <a:xfrm>
            <a:off x="7239000" y="3810255"/>
            <a:ext cx="17526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dirty="0" smtClean="0">
                <a:ln>
                  <a:noFill/>
                </a:ln>
                <a:effectLst/>
                <a:latin typeface="Arial" pitchFamily="34" charset="0"/>
                <a:ea typeface="Times New Roman" pitchFamily="18" charset="0"/>
                <a:cs typeface="Arial" pitchFamily="34" charset="0"/>
              </a:rPr>
              <a:t>Οι γεννήτριες σύνθετης διέγερσης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compounded</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dc</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generators</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διαθέτουν ταυτόχρονα και τα δύο τυλίγματα διέγερσης, δηλαδή  και το τύλιγμα διέγερσης διακλάδωσης (παράλληλη διέγερση) και το τύλιγμα διέγερσης σειράς. Ανάλογα με το εάν το τύλιγμα διέγερσης διακλάδωσης συνδέεται πιο κοντά με το τύλιγμα τυμπάνου σε σχέση με το τύλιγμα διέγερσης σειράς, διακρίνουμε δύο διαφορετικές συνδεσμολογίες στη γεννήτρια σύνθετης διέγερσης. Τη βραχεία σύνδεση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short</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shunt</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generator</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και τη μακρά σύνδεση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long</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shunt</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800" b="1" i="0" u="none" strike="noStrike" cap="none" normalizeH="0" baseline="0" dirty="0" smtClean="0">
                <a:ln>
                  <a:noFill/>
                </a:ln>
                <a:effectLst/>
                <a:latin typeface="Arial" pitchFamily="34" charset="0"/>
                <a:ea typeface="Times New Roman" pitchFamily="18" charset="0"/>
                <a:cs typeface="Arial" pitchFamily="34" charset="0"/>
              </a:rPr>
              <a:t>generator</a:t>
            </a:r>
            <a:r>
              <a:rPr kumimoji="0" lang="el-GR" sz="800" b="1" i="0" u="none" strike="noStrike" cap="none" normalizeH="0" baseline="0" dirty="0" smtClean="0">
                <a:ln>
                  <a:noFill/>
                </a:ln>
                <a:effectLst/>
                <a:latin typeface="Arial" pitchFamily="34" charset="0"/>
                <a:ea typeface="Times New Roman" pitchFamily="18" charset="0"/>
                <a:cs typeface="Arial" pitchFamily="34" charset="0"/>
              </a:rPr>
              <a:t>), σχ.5-52 (α) και (β) αντίστοιχα.</a:t>
            </a:r>
            <a:endParaRPr kumimoji="0" lang="el-GR" sz="800" b="1" i="0" u="none" strike="noStrike" cap="none" normalizeH="0" baseline="0" dirty="0" smtClean="0">
              <a:ln>
                <a:noFill/>
              </a:ln>
              <a:effectLst/>
              <a:latin typeface="Arial" pitchFamily="34" charset="0"/>
              <a:cs typeface="Arial" pitchFamily="34" charset="0"/>
            </a:endParaRPr>
          </a:p>
        </p:txBody>
      </p:sp>
      <p:sp>
        <p:nvSpPr>
          <p:cNvPr id="16" name="Rectangle 15"/>
          <p:cNvSpPr/>
          <p:nvPr/>
        </p:nvSpPr>
        <p:spPr>
          <a:xfrm>
            <a:off x="2514600" y="6553200"/>
            <a:ext cx="4572000" cy="215444"/>
          </a:xfrm>
          <a:prstGeom prst="rect">
            <a:avLst/>
          </a:prstGeom>
        </p:spPr>
        <p:txBody>
          <a:bodyPr>
            <a:spAutoFit/>
          </a:bodyPr>
          <a:lstStyle/>
          <a:p>
            <a:r>
              <a:rPr lang="el-GR" sz="800" dirty="0" smtClean="0"/>
              <a:t>Χαρακτηριστικές υπό φορτίο  γεννήτριας Σ.Ρ. σύνθετης  διέγερσης </a:t>
            </a:r>
            <a:endParaRPr lang="en-US" sz="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484438" y="0"/>
            <a:ext cx="3816350" cy="576263"/>
          </a:xfrm>
          <a:prstGeom prst="rect">
            <a:avLst/>
          </a:prstGeom>
          <a:noFill/>
          <a:ln w="9525">
            <a:noFill/>
            <a:miter lim="800000"/>
            <a:headEnd/>
            <a:tailEnd/>
          </a:ln>
        </p:spPr>
        <p:txBody>
          <a:bodyPr anchor="ctr"/>
          <a:lstStyle/>
          <a:p>
            <a:pPr algn="ctr"/>
            <a:r>
              <a:rPr lang="el-GR" sz="2000" b="1" u="sng" dirty="0">
                <a:solidFill>
                  <a:schemeClr val="accent2"/>
                </a:solidFill>
              </a:rPr>
              <a:t>Βαθμός απόδοσης (</a:t>
            </a:r>
            <a:r>
              <a:rPr lang="el-GR" sz="2000" b="1" u="sng" dirty="0" err="1">
                <a:solidFill>
                  <a:schemeClr val="accent2"/>
                </a:solidFill>
              </a:rPr>
              <a:t>β.α</a:t>
            </a:r>
            <a:r>
              <a:rPr lang="el-GR" sz="2000" b="1" u="sng" dirty="0">
                <a:solidFill>
                  <a:schemeClr val="accent2"/>
                </a:solidFill>
              </a:rPr>
              <a:t>)</a:t>
            </a:r>
            <a:r>
              <a:rPr lang="el-GR" sz="2000" dirty="0">
                <a:solidFill>
                  <a:schemeClr val="tx2"/>
                </a:solidFill>
                <a:latin typeface="Times New Roman" pitchFamily="18" charset="0"/>
              </a:rPr>
              <a:t> </a:t>
            </a:r>
          </a:p>
        </p:txBody>
      </p:sp>
      <p:sp>
        <p:nvSpPr>
          <p:cNvPr id="3" name="Rectangle 14"/>
          <p:cNvSpPr>
            <a:spLocks noChangeArrowheads="1"/>
          </p:cNvSpPr>
          <p:nvPr/>
        </p:nvSpPr>
        <p:spPr bwMode="auto">
          <a:xfrm>
            <a:off x="395288" y="620713"/>
            <a:ext cx="7937500" cy="581025"/>
          </a:xfrm>
          <a:prstGeom prst="rect">
            <a:avLst/>
          </a:prstGeom>
          <a:noFill/>
          <a:ln w="9525">
            <a:noFill/>
            <a:miter lim="800000"/>
            <a:headEnd/>
            <a:tailEnd/>
          </a:ln>
        </p:spPr>
        <p:txBody>
          <a:bodyPr wrap="none" anchor="ctr">
            <a:spAutoFit/>
          </a:bodyPr>
          <a:lstStyle/>
          <a:p>
            <a:r>
              <a:rPr lang="el-GR" sz="1600" b="1" dirty="0"/>
              <a:t>Βέλτιστη απόδοση: </a:t>
            </a:r>
            <a:r>
              <a:rPr lang="el-GR" sz="1600" dirty="0"/>
              <a:t>Λιγότερες απώλειες άρα μικρότερες θερμοκρασίες στα τυλίγματα </a:t>
            </a:r>
          </a:p>
          <a:p>
            <a:r>
              <a:rPr lang="el-GR" sz="1600" dirty="0"/>
              <a:t>                                         μικρότερο </a:t>
            </a:r>
            <a:r>
              <a:rPr lang="el-GR" sz="1600" dirty="0" err="1"/>
              <a:t>λειτουργκό</a:t>
            </a:r>
            <a:r>
              <a:rPr lang="el-GR" sz="1600" dirty="0"/>
              <a:t> κόστος και κόστος συντήρησης</a:t>
            </a:r>
            <a:r>
              <a:rPr lang="en-US" sz="1600" dirty="0"/>
              <a:t> </a:t>
            </a:r>
          </a:p>
        </p:txBody>
      </p:sp>
      <p:sp>
        <p:nvSpPr>
          <p:cNvPr id="4" name="Rectangle 17"/>
          <p:cNvSpPr>
            <a:spLocks noChangeArrowheads="1"/>
          </p:cNvSpPr>
          <p:nvPr/>
        </p:nvSpPr>
        <p:spPr bwMode="auto">
          <a:xfrm>
            <a:off x="468313" y="1412875"/>
            <a:ext cx="5083175" cy="581025"/>
          </a:xfrm>
          <a:prstGeom prst="rect">
            <a:avLst/>
          </a:prstGeom>
          <a:noFill/>
          <a:ln w="9525">
            <a:noFill/>
            <a:miter lim="800000"/>
            <a:headEnd/>
            <a:tailEnd/>
          </a:ln>
        </p:spPr>
        <p:txBody>
          <a:bodyPr wrap="none" anchor="ctr">
            <a:spAutoFit/>
          </a:bodyPr>
          <a:lstStyle/>
          <a:p>
            <a:r>
              <a:rPr lang="el-GR" sz="1600" b="1" dirty="0"/>
              <a:t>Απώλειες (για </a:t>
            </a:r>
            <a:r>
              <a:rPr lang="en-US" sz="1600" b="1" dirty="0"/>
              <a:t>n=ct , V=ct)</a:t>
            </a:r>
            <a:r>
              <a:rPr lang="el-GR" sz="1600" b="1" dirty="0"/>
              <a:t>: </a:t>
            </a:r>
            <a:r>
              <a:rPr lang="el-GR" sz="1600" b="1" dirty="0">
                <a:solidFill>
                  <a:srgbClr val="009900"/>
                </a:solidFill>
              </a:rPr>
              <a:t>Σταθερές απώλειες</a:t>
            </a:r>
          </a:p>
          <a:p>
            <a:r>
              <a:rPr lang="el-GR" sz="1600" b="1" dirty="0">
                <a:solidFill>
                  <a:srgbClr val="009900"/>
                </a:solidFill>
              </a:rPr>
              <a:t>                                Μεταβλητές απώλειες</a:t>
            </a:r>
            <a:endParaRPr lang="en-US" sz="1600" b="1" dirty="0">
              <a:solidFill>
                <a:srgbClr val="009900"/>
              </a:solidFill>
            </a:endParaRPr>
          </a:p>
        </p:txBody>
      </p:sp>
      <p:sp>
        <p:nvSpPr>
          <p:cNvPr id="5" name="Rectangle 18"/>
          <p:cNvSpPr>
            <a:spLocks noChangeArrowheads="1"/>
          </p:cNvSpPr>
          <p:nvPr/>
        </p:nvSpPr>
        <p:spPr bwMode="auto">
          <a:xfrm>
            <a:off x="539750" y="2276475"/>
            <a:ext cx="8461375" cy="581025"/>
          </a:xfrm>
          <a:prstGeom prst="rect">
            <a:avLst/>
          </a:prstGeom>
          <a:noFill/>
          <a:ln w="9525">
            <a:noFill/>
            <a:miter lim="800000"/>
            <a:headEnd/>
            <a:tailEnd/>
          </a:ln>
        </p:spPr>
        <p:txBody>
          <a:bodyPr wrap="none" anchor="ctr">
            <a:spAutoFit/>
          </a:bodyPr>
          <a:lstStyle/>
          <a:p>
            <a:r>
              <a:rPr lang="el-GR" sz="1600" b="1" dirty="0">
                <a:solidFill>
                  <a:srgbClr val="009900"/>
                </a:solidFill>
              </a:rPr>
              <a:t>Σταθερές απώλειες </a:t>
            </a:r>
            <a:r>
              <a:rPr lang="el-GR" sz="1600" b="1" dirty="0"/>
              <a:t>(ανεξάρτητες από το φορτίο)         </a:t>
            </a:r>
            <a:r>
              <a:rPr lang="el-GR" b="1" dirty="0"/>
              <a:t>Οι μ</a:t>
            </a:r>
            <a:r>
              <a:rPr lang="en-US" b="1" dirty="0" err="1"/>
              <a:t>ηχανικές</a:t>
            </a:r>
            <a:r>
              <a:rPr lang="en-US" b="1" dirty="0"/>
              <a:t> απώλειες</a:t>
            </a:r>
            <a:r>
              <a:rPr lang="el-GR" dirty="0"/>
              <a:t> (τριβών και</a:t>
            </a:r>
          </a:p>
          <a:p>
            <a:r>
              <a:rPr lang="el-GR" sz="1600" dirty="0" err="1"/>
              <a:t>ανεμισμού</a:t>
            </a:r>
            <a:r>
              <a:rPr lang="el-GR" sz="1600" dirty="0"/>
              <a:t>) και με καλή προσέγγιση και οι </a:t>
            </a:r>
            <a:r>
              <a:rPr lang="en-US" sz="1600" dirty="0" err="1"/>
              <a:t>P</a:t>
            </a:r>
            <a:r>
              <a:rPr lang="en-US" sz="1600" baseline="-25000" dirty="0" err="1"/>
              <a:t>Cu</a:t>
            </a:r>
            <a:r>
              <a:rPr lang="en-US" sz="1600" dirty="0"/>
              <a:t> </a:t>
            </a:r>
            <a:r>
              <a:rPr lang="el-GR" sz="1600" dirty="0"/>
              <a:t>του </a:t>
            </a:r>
            <a:r>
              <a:rPr lang="el-GR" sz="1600" dirty="0" err="1"/>
              <a:t>κλαδου</a:t>
            </a:r>
            <a:r>
              <a:rPr lang="el-GR" sz="1600" dirty="0"/>
              <a:t> παράλληλης διέγερσης.</a:t>
            </a:r>
            <a:r>
              <a:rPr lang="el-GR" sz="1600" b="1" dirty="0"/>
              <a:t> </a:t>
            </a:r>
            <a:endParaRPr lang="en-US" sz="1600" b="1" dirty="0"/>
          </a:p>
        </p:txBody>
      </p:sp>
      <p:sp>
        <p:nvSpPr>
          <p:cNvPr id="6" name="Rectangle 32"/>
          <p:cNvSpPr>
            <a:spLocks noChangeArrowheads="1"/>
          </p:cNvSpPr>
          <p:nvPr/>
        </p:nvSpPr>
        <p:spPr bwMode="auto">
          <a:xfrm>
            <a:off x="539750" y="2997200"/>
            <a:ext cx="7605713" cy="581025"/>
          </a:xfrm>
          <a:prstGeom prst="rect">
            <a:avLst/>
          </a:prstGeom>
          <a:noFill/>
          <a:ln w="9525">
            <a:noFill/>
            <a:miter lim="800000"/>
            <a:headEnd/>
            <a:tailEnd/>
          </a:ln>
        </p:spPr>
        <p:txBody>
          <a:bodyPr wrap="none" anchor="ctr">
            <a:spAutoFit/>
          </a:bodyPr>
          <a:lstStyle/>
          <a:p>
            <a:r>
              <a:rPr lang="el-GR" sz="1600" b="1" dirty="0">
                <a:solidFill>
                  <a:srgbClr val="009900"/>
                </a:solidFill>
              </a:rPr>
              <a:t>Μεταβλητές απώλειες </a:t>
            </a:r>
            <a:r>
              <a:rPr lang="el-GR" sz="1600" b="1" dirty="0"/>
              <a:t>(Εξαρτημένες από το φορτίο και το είδος της μηχανής) </a:t>
            </a:r>
          </a:p>
          <a:p>
            <a:r>
              <a:rPr lang="el-GR" sz="1600" b="1" dirty="0"/>
              <a:t>                         </a:t>
            </a:r>
            <a:r>
              <a:rPr lang="el-GR" sz="1600" dirty="0"/>
              <a:t>είναι οι απώλειες Χαλκού</a:t>
            </a:r>
            <a:endParaRPr lang="en-US" sz="1600" dirty="0"/>
          </a:p>
        </p:txBody>
      </p:sp>
      <p:graphicFrame>
        <p:nvGraphicFramePr>
          <p:cNvPr id="43010" name="Object 9"/>
          <p:cNvGraphicFramePr>
            <a:graphicFrameLocks noChangeAspect="1"/>
          </p:cNvGraphicFramePr>
          <p:nvPr/>
        </p:nvGraphicFramePr>
        <p:xfrm>
          <a:off x="1619250" y="3644900"/>
          <a:ext cx="5049838" cy="735013"/>
        </p:xfrm>
        <a:graphic>
          <a:graphicData uri="http://schemas.openxmlformats.org/presentationml/2006/ole">
            <p:oleObj spid="_x0000_s43010" name="Equation" r:id="rId3" imgW="2946240" imgH="431640" progId="Equation.DSMT4">
              <p:embed/>
            </p:oleObj>
          </a:graphicData>
        </a:graphic>
      </p:graphicFrame>
      <p:graphicFrame>
        <p:nvGraphicFramePr>
          <p:cNvPr id="43011" name="Object 34"/>
          <p:cNvGraphicFramePr>
            <a:graphicFrameLocks noChangeAspect="1"/>
          </p:cNvGraphicFramePr>
          <p:nvPr/>
        </p:nvGraphicFramePr>
        <p:xfrm>
          <a:off x="2411413" y="4652963"/>
          <a:ext cx="992187" cy="344487"/>
        </p:xfrm>
        <a:graphic>
          <a:graphicData uri="http://schemas.openxmlformats.org/presentationml/2006/ole">
            <p:oleObj spid="_x0000_s43011" name="Equation" r:id="rId4" imgW="583947" imgH="203112" progId="Equation.DSMT4">
              <p:embed/>
            </p:oleObj>
          </a:graphicData>
        </a:graphic>
      </p:graphicFrame>
      <p:sp>
        <p:nvSpPr>
          <p:cNvPr id="9" name="Rectangle 38"/>
          <p:cNvSpPr>
            <a:spLocks noChangeArrowheads="1"/>
          </p:cNvSpPr>
          <p:nvPr/>
        </p:nvSpPr>
        <p:spPr bwMode="auto">
          <a:xfrm>
            <a:off x="3563938" y="4652963"/>
            <a:ext cx="458787" cy="336550"/>
          </a:xfrm>
          <a:prstGeom prst="rect">
            <a:avLst/>
          </a:prstGeom>
          <a:noFill/>
          <a:ln w="9525">
            <a:noFill/>
            <a:miter lim="800000"/>
            <a:headEnd/>
            <a:tailEnd/>
          </a:ln>
        </p:spPr>
        <p:txBody>
          <a:bodyPr wrap="none" anchor="ctr">
            <a:spAutoFit/>
          </a:bodyPr>
          <a:lstStyle/>
          <a:p>
            <a:r>
              <a:rPr lang="el-GR" sz="1600" dirty="0"/>
              <a:t>και</a:t>
            </a:r>
            <a:endParaRPr lang="en-US" sz="1600" dirty="0"/>
          </a:p>
        </p:txBody>
      </p:sp>
      <p:graphicFrame>
        <p:nvGraphicFramePr>
          <p:cNvPr id="43012" name="Object 33"/>
          <p:cNvGraphicFramePr>
            <a:graphicFrameLocks noChangeAspect="1"/>
          </p:cNvGraphicFramePr>
          <p:nvPr/>
        </p:nvGraphicFramePr>
        <p:xfrm>
          <a:off x="4211638" y="4652963"/>
          <a:ext cx="1943100" cy="346075"/>
        </p:xfrm>
        <a:graphic>
          <a:graphicData uri="http://schemas.openxmlformats.org/presentationml/2006/ole">
            <p:oleObj spid="_x0000_s43012" name="Equation" r:id="rId5" imgW="1143000" imgH="203200" progId="Equation.DSMT4">
              <p:embed/>
            </p:oleObj>
          </a:graphicData>
        </a:graphic>
      </p:graphicFrame>
      <p:sp>
        <p:nvSpPr>
          <p:cNvPr id="11" name="Rectangle 39"/>
          <p:cNvSpPr>
            <a:spLocks noChangeArrowheads="1"/>
          </p:cNvSpPr>
          <p:nvPr/>
        </p:nvSpPr>
        <p:spPr bwMode="auto">
          <a:xfrm>
            <a:off x="900113" y="5445125"/>
            <a:ext cx="3819525" cy="336550"/>
          </a:xfrm>
          <a:prstGeom prst="rect">
            <a:avLst/>
          </a:prstGeom>
          <a:noFill/>
          <a:ln w="9525">
            <a:noFill/>
            <a:miter lim="800000"/>
            <a:headEnd/>
            <a:tailEnd/>
          </a:ln>
        </p:spPr>
        <p:txBody>
          <a:bodyPr wrap="none" anchor="ctr">
            <a:spAutoFit/>
          </a:bodyPr>
          <a:lstStyle/>
          <a:p>
            <a:r>
              <a:rPr lang="el-GR" sz="1600" b="1" dirty="0"/>
              <a:t>Βελτιστοποίηση του βαθμού απόδοσης</a:t>
            </a:r>
            <a:r>
              <a:rPr lang="en-US" sz="1600" b="1" dirty="0"/>
              <a:t> </a:t>
            </a:r>
          </a:p>
        </p:txBody>
      </p:sp>
      <p:graphicFrame>
        <p:nvGraphicFramePr>
          <p:cNvPr id="43013" name="Object 40"/>
          <p:cNvGraphicFramePr>
            <a:graphicFrameLocks noChangeAspect="1"/>
          </p:cNvGraphicFramePr>
          <p:nvPr/>
        </p:nvGraphicFramePr>
        <p:xfrm>
          <a:off x="4716463" y="5229225"/>
          <a:ext cx="863600" cy="747713"/>
        </p:xfrm>
        <a:graphic>
          <a:graphicData uri="http://schemas.openxmlformats.org/presentationml/2006/ole">
            <p:oleObj spid="_x0000_s43013" name="Equation" r:id="rId6" imgW="571320" imgH="495000" progId="Equation.DSMT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555875" y="142875"/>
            <a:ext cx="4092575" cy="396875"/>
          </a:xfrm>
          <a:prstGeom prst="rect">
            <a:avLst/>
          </a:prstGeom>
          <a:noFill/>
          <a:ln w="9525">
            <a:noFill/>
            <a:miter lim="800000"/>
            <a:headEnd/>
            <a:tailEnd/>
          </a:ln>
        </p:spPr>
        <p:txBody>
          <a:bodyPr wrap="none" anchor="ctr">
            <a:spAutoFit/>
          </a:bodyPr>
          <a:lstStyle/>
          <a:p>
            <a:r>
              <a:rPr lang="el-GR" sz="2000" b="1" u="sng" dirty="0">
                <a:solidFill>
                  <a:schemeClr val="accent2"/>
                </a:solidFill>
              </a:rPr>
              <a:t>Παραλληλισμός γεννητριών Σ.Ρ.</a:t>
            </a:r>
            <a:r>
              <a:rPr lang="en-US" sz="2000" b="1" u="sng" dirty="0">
                <a:solidFill>
                  <a:schemeClr val="accent2"/>
                </a:solidFill>
              </a:rPr>
              <a:t> </a:t>
            </a:r>
          </a:p>
        </p:txBody>
      </p:sp>
      <p:sp>
        <p:nvSpPr>
          <p:cNvPr id="3" name="Rectangle 10"/>
          <p:cNvSpPr>
            <a:spLocks noChangeArrowheads="1"/>
          </p:cNvSpPr>
          <p:nvPr/>
        </p:nvSpPr>
        <p:spPr bwMode="auto">
          <a:xfrm>
            <a:off x="323850" y="642938"/>
            <a:ext cx="8482013" cy="1069975"/>
          </a:xfrm>
          <a:prstGeom prst="rect">
            <a:avLst/>
          </a:prstGeom>
          <a:noFill/>
          <a:ln w="9525">
            <a:noFill/>
            <a:miter lim="800000"/>
            <a:headEnd/>
            <a:tailEnd/>
          </a:ln>
        </p:spPr>
        <p:txBody>
          <a:bodyPr wrap="none" anchor="ctr">
            <a:spAutoFit/>
          </a:bodyPr>
          <a:lstStyle/>
          <a:p>
            <a:pPr>
              <a:buFont typeface="Wingdings" pitchFamily="2" charset="2"/>
              <a:buChar char="ü"/>
            </a:pPr>
            <a:r>
              <a:rPr lang="el-GR" sz="1600" dirty="0"/>
              <a:t> Λόγους καλύτερης απόδοσης</a:t>
            </a:r>
          </a:p>
          <a:p>
            <a:pPr>
              <a:buFont typeface="Wingdings" pitchFamily="2" charset="2"/>
              <a:buChar char="ü"/>
            </a:pPr>
            <a:r>
              <a:rPr lang="el-GR" sz="1600" dirty="0"/>
              <a:t> Λόγους συντήρησης και αποκατάστασης βλαβών</a:t>
            </a:r>
          </a:p>
          <a:p>
            <a:pPr>
              <a:buFont typeface="Wingdings" pitchFamily="2" charset="2"/>
              <a:buChar char="ü"/>
            </a:pPr>
            <a:r>
              <a:rPr lang="el-GR" sz="1600" dirty="0"/>
              <a:t> Όταν η ζητούμενη ισχύς (φορτία), είναι μεγαλύτερη από την ονομαστική ισχύ της πρώτης </a:t>
            </a:r>
          </a:p>
          <a:p>
            <a:pPr>
              <a:buFont typeface="Wingdings" pitchFamily="2" charset="2"/>
              <a:buNone/>
            </a:pPr>
            <a:r>
              <a:rPr lang="el-GR" sz="1600" b="1" dirty="0"/>
              <a:t>   </a:t>
            </a:r>
            <a:r>
              <a:rPr lang="el-GR" sz="1600" dirty="0"/>
              <a:t>γεννήτριας</a:t>
            </a:r>
            <a:r>
              <a:rPr lang="en-US" sz="1600" dirty="0"/>
              <a:t> </a:t>
            </a:r>
          </a:p>
        </p:txBody>
      </p:sp>
      <p:sp>
        <p:nvSpPr>
          <p:cNvPr id="4" name="Rectangle 11"/>
          <p:cNvSpPr>
            <a:spLocks noChangeArrowheads="1"/>
          </p:cNvSpPr>
          <p:nvPr/>
        </p:nvSpPr>
        <p:spPr bwMode="auto">
          <a:xfrm>
            <a:off x="3132138" y="1628775"/>
            <a:ext cx="2520950" cy="336550"/>
          </a:xfrm>
          <a:prstGeom prst="rect">
            <a:avLst/>
          </a:prstGeom>
          <a:noFill/>
          <a:ln w="9525">
            <a:noFill/>
            <a:miter lim="800000"/>
            <a:headEnd/>
            <a:tailEnd/>
          </a:ln>
        </p:spPr>
        <p:txBody>
          <a:bodyPr wrap="none" anchor="ctr">
            <a:spAutoFit/>
          </a:bodyPr>
          <a:lstStyle/>
          <a:p>
            <a:r>
              <a:rPr lang="el-GR" sz="1600" b="1" u="sng" dirty="0">
                <a:solidFill>
                  <a:schemeClr val="accent2"/>
                </a:solidFill>
              </a:rPr>
              <a:t>Συνθήκες παραλληλισμού</a:t>
            </a:r>
            <a:endParaRPr lang="en-US" sz="1600" b="1" u="sng" dirty="0">
              <a:solidFill>
                <a:schemeClr val="accent2"/>
              </a:solidFill>
            </a:endParaRPr>
          </a:p>
        </p:txBody>
      </p:sp>
      <p:sp>
        <p:nvSpPr>
          <p:cNvPr id="5" name="Rectangle 12"/>
          <p:cNvSpPr>
            <a:spLocks noChangeArrowheads="1"/>
          </p:cNvSpPr>
          <p:nvPr/>
        </p:nvSpPr>
        <p:spPr bwMode="auto">
          <a:xfrm>
            <a:off x="179388" y="1989138"/>
            <a:ext cx="8642350" cy="1314450"/>
          </a:xfrm>
          <a:prstGeom prst="rect">
            <a:avLst/>
          </a:prstGeom>
          <a:noFill/>
          <a:ln w="9525">
            <a:noFill/>
            <a:miter lim="800000"/>
            <a:headEnd/>
            <a:tailEnd/>
          </a:ln>
        </p:spPr>
        <p:txBody>
          <a:bodyPr anchor="ctr">
            <a:spAutoFit/>
          </a:bodyPr>
          <a:lstStyle/>
          <a:p>
            <a:pPr algn="just">
              <a:buFont typeface="Wingdings" pitchFamily="2" charset="2"/>
              <a:buChar char="Ø"/>
              <a:tabLst>
                <a:tab pos="180975" algn="l"/>
              </a:tabLst>
            </a:pPr>
            <a:r>
              <a:rPr lang="el-GR" sz="1600" dirty="0"/>
              <a:t> Να έχουν ίδιες πολικές τάσεις</a:t>
            </a:r>
          </a:p>
          <a:p>
            <a:pPr algn="just">
              <a:buFont typeface="Wingdings" pitchFamily="2" charset="2"/>
              <a:buChar char="Ø"/>
              <a:tabLst>
                <a:tab pos="180975" algn="l"/>
              </a:tabLst>
            </a:pPr>
            <a:r>
              <a:rPr lang="el-GR" sz="1600" dirty="0"/>
              <a:t> Να έχουν παρόμοιες χαρακτηριστικές λειτουργίας υπό φορτίο (</a:t>
            </a:r>
            <a:r>
              <a:rPr lang="en-US" sz="1600" dirty="0"/>
              <a:t>V = f(I</a:t>
            </a:r>
            <a:r>
              <a:rPr lang="en-US" sz="1600" baseline="-25000" dirty="0"/>
              <a:t>L</a:t>
            </a:r>
            <a:r>
              <a:rPr lang="en-US" sz="1600" dirty="0"/>
              <a:t>))           Η </a:t>
            </a:r>
            <a:r>
              <a:rPr lang="en-US" sz="1600" dirty="0" err="1"/>
              <a:t>τάση</a:t>
            </a:r>
            <a:r>
              <a:rPr lang="en-US" sz="1600" dirty="0"/>
              <a:t> </a:t>
            </a:r>
            <a:r>
              <a:rPr lang="en-US" sz="1600" dirty="0" err="1"/>
              <a:t>εν</a:t>
            </a:r>
            <a:endParaRPr lang="en-US" sz="1600" dirty="0"/>
          </a:p>
          <a:p>
            <a:pPr algn="just">
              <a:buFont typeface="Wingdings" pitchFamily="2" charset="2"/>
              <a:buNone/>
              <a:tabLst>
                <a:tab pos="180975" algn="l"/>
              </a:tabLst>
            </a:pPr>
            <a:r>
              <a:rPr lang="en-US" sz="1600" dirty="0"/>
              <a:t>    </a:t>
            </a:r>
            <a:r>
              <a:rPr lang="en-US" sz="1600" dirty="0" err="1"/>
              <a:t>κενώ</a:t>
            </a:r>
            <a:r>
              <a:rPr lang="en-US" sz="1600" dirty="0"/>
              <a:t> </a:t>
            </a:r>
            <a:r>
              <a:rPr lang="en-US" sz="1600" dirty="0" err="1"/>
              <a:t>της</a:t>
            </a:r>
            <a:r>
              <a:rPr lang="en-US" sz="1600" dirty="0"/>
              <a:t> υπό </a:t>
            </a:r>
            <a:r>
              <a:rPr lang="en-US" sz="1600" dirty="0" err="1"/>
              <a:t>ένταξη</a:t>
            </a:r>
            <a:r>
              <a:rPr lang="en-US" sz="1600" dirty="0"/>
              <a:t> </a:t>
            </a:r>
            <a:r>
              <a:rPr lang="en-US" sz="1600" dirty="0" err="1"/>
              <a:t>γεννήτριας</a:t>
            </a:r>
            <a:r>
              <a:rPr lang="en-US" sz="1600" dirty="0"/>
              <a:t>, </a:t>
            </a:r>
            <a:r>
              <a:rPr lang="en-US" sz="1600" dirty="0" err="1"/>
              <a:t>θα</a:t>
            </a:r>
            <a:r>
              <a:rPr lang="en-US" sz="1600" dirty="0"/>
              <a:t> </a:t>
            </a:r>
            <a:r>
              <a:rPr lang="en-US" sz="1600" dirty="0" err="1"/>
              <a:t>πρέπει</a:t>
            </a:r>
            <a:r>
              <a:rPr lang="en-US" sz="1600" dirty="0"/>
              <a:t> </a:t>
            </a:r>
            <a:r>
              <a:rPr lang="en-US" sz="1600" dirty="0" err="1"/>
              <a:t>να</a:t>
            </a:r>
            <a:r>
              <a:rPr lang="en-US" sz="1600" dirty="0"/>
              <a:t> </a:t>
            </a:r>
            <a:r>
              <a:rPr lang="en-US" sz="1600" dirty="0" err="1"/>
              <a:t>είναι</a:t>
            </a:r>
            <a:r>
              <a:rPr lang="en-US" sz="1600" dirty="0"/>
              <a:t> </a:t>
            </a:r>
            <a:r>
              <a:rPr lang="en-US" sz="1600" dirty="0" err="1"/>
              <a:t>ακριβώς</a:t>
            </a:r>
            <a:r>
              <a:rPr lang="en-US" sz="1600" dirty="0"/>
              <a:t> </a:t>
            </a:r>
            <a:r>
              <a:rPr lang="en-US" sz="1600" dirty="0" err="1"/>
              <a:t>ίση</a:t>
            </a:r>
            <a:r>
              <a:rPr lang="en-US" sz="1600" dirty="0"/>
              <a:t> </a:t>
            </a:r>
            <a:r>
              <a:rPr lang="en-US" sz="1600" dirty="0" err="1"/>
              <a:t>με</a:t>
            </a:r>
            <a:r>
              <a:rPr lang="en-US" sz="1600" dirty="0"/>
              <a:t> </a:t>
            </a:r>
            <a:r>
              <a:rPr lang="en-US" sz="1600" dirty="0" err="1"/>
              <a:t>την</a:t>
            </a:r>
            <a:r>
              <a:rPr lang="en-US" sz="1600" dirty="0"/>
              <a:t> </a:t>
            </a:r>
            <a:r>
              <a:rPr lang="en-US" sz="1600" dirty="0" err="1"/>
              <a:t>τάση</a:t>
            </a:r>
            <a:r>
              <a:rPr lang="en-US" sz="1600" dirty="0"/>
              <a:t> </a:t>
            </a:r>
            <a:r>
              <a:rPr lang="en-US" sz="1600" dirty="0" err="1"/>
              <a:t>φορτίου</a:t>
            </a:r>
            <a:r>
              <a:rPr lang="en-US" sz="1600" dirty="0"/>
              <a:t> </a:t>
            </a:r>
          </a:p>
          <a:p>
            <a:pPr algn="just">
              <a:buFont typeface="Wingdings" pitchFamily="2" charset="2"/>
              <a:buNone/>
              <a:tabLst>
                <a:tab pos="180975" algn="l"/>
              </a:tabLst>
            </a:pPr>
            <a:r>
              <a:rPr lang="en-US" sz="1600" dirty="0"/>
              <a:t>    (</a:t>
            </a:r>
            <a:r>
              <a:rPr lang="en-US" sz="1600" dirty="0" err="1"/>
              <a:t>τάση</a:t>
            </a:r>
            <a:r>
              <a:rPr lang="en-US" sz="1600" dirty="0"/>
              <a:t> </a:t>
            </a:r>
            <a:r>
              <a:rPr lang="en-US" sz="1600" dirty="0" err="1"/>
              <a:t>ζυγών</a:t>
            </a:r>
            <a:r>
              <a:rPr lang="en-US" sz="1600" dirty="0"/>
              <a:t>) του </a:t>
            </a:r>
            <a:r>
              <a:rPr lang="en-US" sz="1600" dirty="0" err="1"/>
              <a:t>ήδη</a:t>
            </a:r>
            <a:r>
              <a:rPr lang="en-US" sz="1600" dirty="0"/>
              <a:t> </a:t>
            </a:r>
            <a:r>
              <a:rPr lang="en-US" sz="1600" dirty="0" err="1"/>
              <a:t>λειτουργούντος</a:t>
            </a:r>
            <a:r>
              <a:rPr lang="en-US" sz="1600" dirty="0"/>
              <a:t> </a:t>
            </a:r>
            <a:r>
              <a:rPr lang="en-US" sz="1600" dirty="0" err="1"/>
              <a:t>συστήματος</a:t>
            </a:r>
            <a:r>
              <a:rPr lang="en-US" sz="1600" dirty="0"/>
              <a:t>.</a:t>
            </a:r>
          </a:p>
          <a:p>
            <a:pPr algn="just">
              <a:buFont typeface="Wingdings" pitchFamily="2" charset="2"/>
              <a:buChar char="Ø"/>
              <a:tabLst>
                <a:tab pos="180975" algn="l"/>
              </a:tabLst>
            </a:pPr>
            <a:r>
              <a:rPr lang="el-GR" sz="1600" dirty="0"/>
              <a:t> </a:t>
            </a:r>
            <a:r>
              <a:rPr lang="en-US" sz="1600" dirty="0"/>
              <a:t>Η </a:t>
            </a:r>
            <a:r>
              <a:rPr lang="en-US" sz="1600" dirty="0" err="1"/>
              <a:t>σύνδεση</a:t>
            </a:r>
            <a:r>
              <a:rPr lang="en-US" sz="1600" dirty="0"/>
              <a:t> </a:t>
            </a:r>
            <a:r>
              <a:rPr lang="en-US" sz="1600" dirty="0" err="1"/>
              <a:t>των</a:t>
            </a:r>
            <a:r>
              <a:rPr lang="en-US" sz="1600" dirty="0"/>
              <a:t> </a:t>
            </a:r>
            <a:r>
              <a:rPr lang="en-US" sz="1600" dirty="0" err="1"/>
              <a:t>δύο</a:t>
            </a:r>
            <a:r>
              <a:rPr lang="en-US" sz="1600" dirty="0"/>
              <a:t> </a:t>
            </a:r>
            <a:r>
              <a:rPr lang="en-US" sz="1600" dirty="0" err="1"/>
              <a:t>πηγών</a:t>
            </a:r>
            <a:r>
              <a:rPr lang="en-US" sz="1600" dirty="0"/>
              <a:t>, </a:t>
            </a:r>
            <a:r>
              <a:rPr lang="en-US" sz="1600" dirty="0" err="1"/>
              <a:t>πρέπει</a:t>
            </a:r>
            <a:r>
              <a:rPr lang="en-US" sz="1600" dirty="0"/>
              <a:t> </a:t>
            </a:r>
            <a:r>
              <a:rPr lang="en-US" sz="1600" dirty="0" err="1"/>
              <a:t>να</a:t>
            </a:r>
            <a:r>
              <a:rPr lang="en-US" sz="1600" dirty="0"/>
              <a:t> </a:t>
            </a:r>
            <a:r>
              <a:rPr lang="en-US" sz="1600" dirty="0" err="1"/>
              <a:t>γίνει</a:t>
            </a:r>
            <a:r>
              <a:rPr lang="en-US" sz="1600" dirty="0"/>
              <a:t> </a:t>
            </a:r>
            <a:r>
              <a:rPr lang="en-US" sz="1600" dirty="0" err="1"/>
              <a:t>με</a:t>
            </a:r>
            <a:r>
              <a:rPr lang="en-US" sz="1600" dirty="0"/>
              <a:t> </a:t>
            </a:r>
            <a:r>
              <a:rPr lang="en-US" sz="1600" dirty="0" err="1"/>
              <a:t>την</a:t>
            </a:r>
            <a:r>
              <a:rPr lang="en-US" sz="1600" dirty="0"/>
              <a:t> </a:t>
            </a:r>
            <a:r>
              <a:rPr lang="en-US" sz="1600" dirty="0" err="1"/>
              <a:t>ίδια</a:t>
            </a:r>
            <a:r>
              <a:rPr lang="en-US" sz="1600" dirty="0"/>
              <a:t> </a:t>
            </a:r>
            <a:r>
              <a:rPr lang="en-US" sz="1600" dirty="0" err="1"/>
              <a:t>πολικότητα</a:t>
            </a:r>
            <a:endParaRPr lang="en-US" sz="1600" dirty="0"/>
          </a:p>
        </p:txBody>
      </p:sp>
      <p:graphicFrame>
        <p:nvGraphicFramePr>
          <p:cNvPr id="44034" name="Object 6"/>
          <p:cNvGraphicFramePr>
            <a:graphicFrameLocks noChangeAspect="1"/>
          </p:cNvGraphicFramePr>
          <p:nvPr/>
        </p:nvGraphicFramePr>
        <p:xfrm>
          <a:off x="1979613" y="3357563"/>
          <a:ext cx="4679950" cy="2936875"/>
        </p:xfrm>
        <a:graphic>
          <a:graphicData uri="http://schemas.openxmlformats.org/presentationml/2006/ole">
            <p:oleObj spid="_x0000_s44034" name="Visio" r:id="rId3" imgW="3352126" imgH="2108991" progId="Visio.Drawing.11">
              <p:embed/>
            </p:oleObj>
          </a:graphicData>
        </a:graphic>
      </p:graphicFrame>
      <p:sp>
        <p:nvSpPr>
          <p:cNvPr id="7" name="Rectangle 8"/>
          <p:cNvSpPr>
            <a:spLocks noChangeArrowheads="1"/>
          </p:cNvSpPr>
          <p:nvPr/>
        </p:nvSpPr>
        <p:spPr bwMode="auto">
          <a:xfrm>
            <a:off x="2743200" y="6331679"/>
            <a:ext cx="4419600" cy="369332"/>
          </a:xfrm>
          <a:prstGeom prst="rect">
            <a:avLst/>
          </a:prstGeom>
          <a:noFill/>
          <a:ln w="9525">
            <a:noFill/>
            <a:miter lim="800000"/>
            <a:headEnd/>
            <a:tailEnd/>
          </a:ln>
        </p:spPr>
        <p:txBody>
          <a:bodyPr wrap="square" anchor="ctr">
            <a:spAutoFit/>
          </a:bodyPr>
          <a:lstStyle/>
          <a:p>
            <a:pPr algn="ctr"/>
            <a:r>
              <a:rPr lang="en-US" dirty="0" err="1"/>
              <a:t>Σωστή</a:t>
            </a:r>
            <a:r>
              <a:rPr lang="en-US" dirty="0"/>
              <a:t> </a:t>
            </a:r>
            <a:r>
              <a:rPr lang="en-US" dirty="0" err="1"/>
              <a:t>σύνδεση</a:t>
            </a:r>
            <a:r>
              <a:rPr lang="en-US" dirty="0"/>
              <a:t>  </a:t>
            </a:r>
            <a:r>
              <a:rPr lang="el-GR" dirty="0"/>
              <a:t>   </a:t>
            </a:r>
            <a:r>
              <a:rPr lang="en-US" dirty="0"/>
              <a:t>    </a:t>
            </a:r>
            <a:r>
              <a:rPr lang="el-GR" dirty="0"/>
              <a:t> </a:t>
            </a:r>
            <a:r>
              <a:rPr lang="en-US" dirty="0"/>
              <a:t>  </a:t>
            </a:r>
            <a:r>
              <a:rPr lang="en-US" dirty="0" err="1"/>
              <a:t>Εσφαλμένη</a:t>
            </a:r>
            <a:r>
              <a:rPr lang="en-US" dirty="0"/>
              <a:t> </a:t>
            </a:r>
            <a:r>
              <a:rPr lang="en-US" dirty="0" err="1"/>
              <a:t>σύνδεση</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3575" y="666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6963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533400" y="1371600"/>
            <a:ext cx="4572000" cy="2031325"/>
          </a:xfrm>
          <a:prstGeom prst="rect">
            <a:avLst/>
          </a:prstGeom>
        </p:spPr>
        <p:txBody>
          <a:bodyPr>
            <a:spAutoFit/>
          </a:bodyPr>
          <a:lstStyle/>
          <a:p>
            <a:pPr algn="just"/>
            <a:r>
              <a:rPr lang="el-GR" b="1" dirty="0" smtClean="0"/>
              <a:t>Οι κινητήρες Σ.Ρ. μας παρέχουν μια μεγάλη ποικιλία χαρακτηριστικών στροφών-ροπής και ένα μεγάλο εύρος μεταβολής της ταχύτητας περιστροφής χωρίς την απαίτηση χρήσης πολύπλοκων και δαπανηρών μετατροπέων ελέγχου, εξασφαλίζοντας ταυτόχρονα υψηλή απόδοση</a:t>
            </a:r>
            <a:endParaRPr lang="en-US" b="1" dirty="0"/>
          </a:p>
        </p:txBody>
      </p:sp>
      <p:sp>
        <p:nvSpPr>
          <p:cNvPr id="5" name="Rectangle 4"/>
          <p:cNvSpPr/>
          <p:nvPr/>
        </p:nvSpPr>
        <p:spPr>
          <a:xfrm>
            <a:off x="2286000" y="3733800"/>
            <a:ext cx="4572000" cy="2308324"/>
          </a:xfrm>
          <a:prstGeom prst="rect">
            <a:avLst/>
          </a:prstGeom>
        </p:spPr>
        <p:txBody>
          <a:bodyPr>
            <a:spAutoFit/>
          </a:bodyPr>
          <a:lstStyle/>
          <a:p>
            <a:pPr algn="just"/>
            <a:r>
              <a:rPr lang="el-GR" b="1" dirty="0" smtClean="0"/>
              <a:t>Κατασκευαστικά δεν υπάρχει καμιά απολύτως διαφορά, ανάμεσα στις γεννήτριες και στους κινητήρες Σ.Ρ., Οποιαδήποτε ηλεκτρική μηχανή Σ.Ρ., μπορεί να λειτουργήσει σαν γεννήτρια ή σαν κινητήρας.  Προφανώς, στην περίπτωση των κινητήρων, έξοδο αποτελεί η μηχανική και όχι η ηλεκτρική θύρα. </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38200" y="1447801"/>
            <a:ext cx="6019800" cy="2031325"/>
          </a:xfrm>
          <a:prstGeom prst="rect">
            <a:avLst/>
          </a:prstGeom>
        </p:spPr>
        <p:txBody>
          <a:bodyPr wrap="square">
            <a:spAutoFit/>
          </a:bodyPr>
          <a:lstStyle/>
          <a:p>
            <a:r>
              <a:rPr lang="el-GR" b="1" dirty="0" smtClean="0">
                <a:solidFill>
                  <a:srgbClr val="FF0000"/>
                </a:solidFill>
              </a:rPr>
              <a:t>Μας ενδιαφέρει επομένως, η εξάρτηση της ταχύτητας περιστροφής από τη μηχανική ροπή  που εφαρμόζεται στον άξονα και η οποία εκφράζεται μέσα από την αντίστοιχη χαρακτηριστική στροφών-ροπής (</a:t>
            </a:r>
            <a:r>
              <a:rPr lang="en-US" b="1" dirty="0" smtClean="0">
                <a:solidFill>
                  <a:srgbClr val="FF0000"/>
                </a:solidFill>
              </a:rPr>
              <a:t>speed</a:t>
            </a:r>
            <a:r>
              <a:rPr lang="el-GR" b="1" dirty="0" smtClean="0">
                <a:solidFill>
                  <a:srgbClr val="FF0000"/>
                </a:solidFill>
              </a:rPr>
              <a:t>-</a:t>
            </a:r>
            <a:r>
              <a:rPr lang="en-US" b="1" dirty="0" smtClean="0">
                <a:solidFill>
                  <a:srgbClr val="FF0000"/>
                </a:solidFill>
              </a:rPr>
              <a:t>torque characteristic</a:t>
            </a:r>
            <a:r>
              <a:rPr lang="el-GR" b="1" dirty="0" smtClean="0">
                <a:solidFill>
                  <a:srgbClr val="FF0000"/>
                </a:solidFill>
              </a:rPr>
              <a:t>).  Η μορφή της χαρακτηριστικής στροφών-ροπής, αποτελεί ένα από τα πλέον βασικά κριτήρια για την επιλογή του κινητήρα. </a:t>
            </a:r>
            <a:endParaRPr lang="en-US" b="1" dirty="0">
              <a:solidFill>
                <a:srgbClr val="FF0000"/>
              </a:solidFill>
            </a:endParaRPr>
          </a:p>
        </p:txBody>
      </p:sp>
      <p:sp>
        <p:nvSpPr>
          <p:cNvPr id="5" name="Rectangle 4"/>
          <p:cNvSpPr/>
          <p:nvPr/>
        </p:nvSpPr>
        <p:spPr>
          <a:xfrm>
            <a:off x="762000" y="3657600"/>
            <a:ext cx="5486400" cy="1477328"/>
          </a:xfrm>
          <a:prstGeom prst="rect">
            <a:avLst/>
          </a:prstGeom>
        </p:spPr>
        <p:txBody>
          <a:bodyPr wrap="square">
            <a:spAutoFit/>
          </a:bodyPr>
          <a:lstStyle/>
          <a:p>
            <a:r>
              <a:rPr lang="el-GR" b="1" dirty="0" smtClean="0">
                <a:solidFill>
                  <a:srgbClr val="FF0000"/>
                </a:solidFill>
              </a:rPr>
              <a:t>Εξίσου σημαντική είναι επίσης και η αντίστοιχη χαρακτηριστική στροφών-ροπής για το φορτίο που πρόκειται να κινήσει ο κινητήρας, καθόσον μας δίνει πληροφορίες για τις απαιτήσεις του φορτίου σε ροπή σε μια ευρεία περιοχή στροφών.</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533400" y="1524000"/>
            <a:ext cx="7772400" cy="1200329"/>
          </a:xfrm>
          <a:prstGeom prst="rect">
            <a:avLst/>
          </a:prstGeom>
        </p:spPr>
        <p:txBody>
          <a:bodyPr wrap="square">
            <a:spAutoFit/>
          </a:bodyPr>
          <a:lstStyle/>
          <a:p>
            <a:r>
              <a:rPr lang="el-GR" b="1" dirty="0" smtClean="0"/>
              <a:t>Για δεδομένη χαρακτηριστική στροφών-ροπής για το φορτίο, το πρόβλημα συνίσταται στην επιλογή του κατάλληλου κινητήρα (μέσω της αντίστοιχης χαρακτηριστικής του), έτσι ώστε να επιτύχουμε τη βέλτιστη λειτουργία τόσο από τεχνικής όσο και από οικονομικής πλευράς. </a:t>
            </a:r>
            <a:endParaRPr lang="en-US" b="1" dirty="0"/>
          </a:p>
        </p:txBody>
      </p:sp>
      <p:sp>
        <p:nvSpPr>
          <p:cNvPr id="70657" name="Rectangle 1"/>
          <p:cNvSpPr>
            <a:spLocks noChangeArrowheads="1"/>
          </p:cNvSpPr>
          <p:nvPr/>
        </p:nvSpPr>
        <p:spPr bwMode="auto">
          <a:xfrm>
            <a:off x="609600" y="3200400"/>
            <a:ext cx="6781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Σε αναλογία με τις ηλεκτρικές γεννήτριες, όπου ο συντελεστής ρύθμισης της τάσης αποτελεί ένα μέτρο σύγκρισης της μεταβολής της τάσης (σε συνθήκες κενού και πλήρους φορτίου) για τα διάφορα είδη γεννητριών, στους κινητήρες Σ.Ρ. ορίζεται ο συντελεστής σταθεροποίησης των στροφών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speed</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regulation</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SR</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σύμφωνα με τις σχέσεις</a:t>
            </a:r>
            <a:endParaRPr kumimoji="0" lang="el-GR"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2706" name="Object 2"/>
          <p:cNvGraphicFramePr>
            <a:graphicFrameLocks noChangeAspect="1"/>
          </p:cNvGraphicFramePr>
          <p:nvPr/>
        </p:nvGraphicFramePr>
        <p:xfrm>
          <a:off x="685800" y="1447800"/>
          <a:ext cx="2286000" cy="838200"/>
        </p:xfrm>
        <a:graphic>
          <a:graphicData uri="http://schemas.openxmlformats.org/presentationml/2006/ole">
            <p:oleObj spid="_x0000_s72706" name="Equation" r:id="rId3" imgW="1422360" imgH="469800" progId="Equation.DSMT4">
              <p:embed/>
            </p:oleObj>
          </a:graphicData>
        </a:graphic>
      </p:graphicFrame>
      <p:sp>
        <p:nvSpPr>
          <p:cNvPr id="5" name="Rectangle 4"/>
          <p:cNvSpPr/>
          <p:nvPr/>
        </p:nvSpPr>
        <p:spPr>
          <a:xfrm>
            <a:off x="3200400" y="1600200"/>
            <a:ext cx="851515" cy="369332"/>
          </a:xfrm>
          <a:prstGeom prst="rect">
            <a:avLst/>
          </a:prstGeom>
        </p:spPr>
        <p:txBody>
          <a:bodyPr wrap="none">
            <a:spAutoFit/>
          </a:bodyPr>
          <a:lstStyle/>
          <a:p>
            <a:r>
              <a:rPr lang="el-GR" dirty="0" smtClean="0"/>
              <a:t>(5.147)</a:t>
            </a:r>
            <a:endParaRPr lang="en-US" dirty="0"/>
          </a:p>
        </p:txBody>
      </p:sp>
      <p:sp>
        <p:nvSpPr>
          <p:cNvPr id="6" name="Rectangle 5"/>
          <p:cNvSpPr/>
          <p:nvPr/>
        </p:nvSpPr>
        <p:spPr>
          <a:xfrm>
            <a:off x="685800" y="2514600"/>
            <a:ext cx="1408206" cy="369332"/>
          </a:xfrm>
          <a:prstGeom prst="rect">
            <a:avLst/>
          </a:prstGeom>
        </p:spPr>
        <p:txBody>
          <a:bodyPr wrap="none">
            <a:spAutoFit/>
          </a:bodyPr>
          <a:lstStyle/>
          <a:p>
            <a:r>
              <a:rPr lang="el-GR" dirty="0" smtClean="0"/>
              <a:t>ή ισοδύναμα</a:t>
            </a:r>
            <a:endParaRPr lang="en-US" dirty="0"/>
          </a:p>
        </p:txBody>
      </p:sp>
      <p:graphicFrame>
        <p:nvGraphicFramePr>
          <p:cNvPr id="72707" name="Object 3"/>
          <p:cNvGraphicFramePr>
            <a:graphicFrameLocks noChangeAspect="1"/>
          </p:cNvGraphicFramePr>
          <p:nvPr/>
        </p:nvGraphicFramePr>
        <p:xfrm>
          <a:off x="609600" y="3048000"/>
          <a:ext cx="2057400" cy="838200"/>
        </p:xfrm>
        <a:graphic>
          <a:graphicData uri="http://schemas.openxmlformats.org/presentationml/2006/ole">
            <p:oleObj spid="_x0000_s72707" name="Equation" r:id="rId4" imgW="1180800" imgH="469800" progId="Equation.DSMT4">
              <p:embed/>
            </p:oleObj>
          </a:graphicData>
        </a:graphic>
      </p:graphicFrame>
      <p:sp>
        <p:nvSpPr>
          <p:cNvPr id="8" name="Rectangle 7"/>
          <p:cNvSpPr/>
          <p:nvPr/>
        </p:nvSpPr>
        <p:spPr>
          <a:xfrm>
            <a:off x="3124200" y="3352800"/>
            <a:ext cx="851515" cy="369332"/>
          </a:xfrm>
          <a:prstGeom prst="rect">
            <a:avLst/>
          </a:prstGeom>
        </p:spPr>
        <p:txBody>
          <a:bodyPr wrap="none">
            <a:spAutoFit/>
          </a:bodyPr>
          <a:lstStyle/>
          <a:p>
            <a:r>
              <a:rPr lang="el-GR" dirty="0" smtClean="0"/>
              <a:t>(5.148)</a:t>
            </a:r>
            <a:endParaRPr lang="en-US" dirty="0"/>
          </a:p>
        </p:txBody>
      </p:sp>
      <p:sp>
        <p:nvSpPr>
          <p:cNvPr id="72708" name="Rectangle 4"/>
          <p:cNvSpPr>
            <a:spLocks noChangeArrowheads="1"/>
          </p:cNvSpPr>
          <p:nvPr/>
        </p:nvSpPr>
        <p:spPr bwMode="auto">
          <a:xfrm>
            <a:off x="609600" y="4191000"/>
            <a:ext cx="3352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2709" name="Object 5"/>
          <p:cNvGraphicFramePr>
            <a:graphicFrameLocks noChangeAspect="1"/>
          </p:cNvGraphicFramePr>
          <p:nvPr/>
        </p:nvGraphicFramePr>
        <p:xfrm>
          <a:off x="685800" y="4495800"/>
          <a:ext cx="317500" cy="241300"/>
        </p:xfrm>
        <a:graphic>
          <a:graphicData uri="http://schemas.openxmlformats.org/presentationml/2006/ole">
            <p:oleObj spid="_x0000_s72709" name="Equation" r:id="rId5" imgW="317160" imgH="241200" progId="Equation.DSMT4">
              <p:embed/>
            </p:oleObj>
          </a:graphicData>
        </a:graphic>
      </p:graphicFrame>
      <p:graphicFrame>
        <p:nvGraphicFramePr>
          <p:cNvPr id="72710" name="Object 6"/>
          <p:cNvGraphicFramePr>
            <a:graphicFrameLocks noChangeAspect="1"/>
          </p:cNvGraphicFramePr>
          <p:nvPr/>
        </p:nvGraphicFramePr>
        <p:xfrm>
          <a:off x="4267200" y="4572000"/>
          <a:ext cx="546100" cy="203200"/>
        </p:xfrm>
        <a:graphic>
          <a:graphicData uri="http://schemas.openxmlformats.org/presentationml/2006/ole">
            <p:oleObj spid="_x0000_s72710" name="Equation" r:id="rId6" imgW="545760" imgH="203040" progId="Equation.DSMT4">
              <p:embed/>
            </p:oleObj>
          </a:graphicData>
        </a:graphic>
      </p:graphicFrame>
      <p:sp>
        <p:nvSpPr>
          <p:cNvPr id="12" name="Rectangle 11"/>
          <p:cNvSpPr/>
          <p:nvPr/>
        </p:nvSpPr>
        <p:spPr>
          <a:xfrm>
            <a:off x="1066800" y="4495800"/>
            <a:ext cx="4572000" cy="276999"/>
          </a:xfrm>
          <a:prstGeom prst="rect">
            <a:avLst/>
          </a:prstGeom>
        </p:spPr>
        <p:txBody>
          <a:bodyPr>
            <a:spAutoFit/>
          </a:bodyPr>
          <a:lstStyle/>
          <a:p>
            <a:r>
              <a:rPr lang="el-GR" sz="1200" dirty="0" smtClean="0"/>
              <a:t>= γωνιακή ταχύτητα περιστροφής σε κενό φορτίο, </a:t>
            </a:r>
            <a:endParaRPr lang="en-US" sz="1200" dirty="0"/>
          </a:p>
        </p:txBody>
      </p:sp>
      <p:graphicFrame>
        <p:nvGraphicFramePr>
          <p:cNvPr id="72711" name="Object 7"/>
          <p:cNvGraphicFramePr>
            <a:graphicFrameLocks noChangeAspect="1"/>
          </p:cNvGraphicFramePr>
          <p:nvPr/>
        </p:nvGraphicFramePr>
        <p:xfrm>
          <a:off x="685800" y="4800600"/>
          <a:ext cx="317500" cy="241300"/>
        </p:xfrm>
        <a:graphic>
          <a:graphicData uri="http://schemas.openxmlformats.org/presentationml/2006/ole">
            <p:oleObj spid="_x0000_s72711" name="Equation" r:id="rId7" imgW="317160" imgH="241200" progId="Equation.DSMT4">
              <p:embed/>
            </p:oleObj>
          </a:graphicData>
        </a:graphic>
      </p:graphicFrame>
      <p:graphicFrame>
        <p:nvGraphicFramePr>
          <p:cNvPr id="72712" name="Object 8"/>
          <p:cNvGraphicFramePr>
            <a:graphicFrameLocks noChangeAspect="1"/>
          </p:cNvGraphicFramePr>
          <p:nvPr/>
        </p:nvGraphicFramePr>
        <p:xfrm>
          <a:off x="4267200" y="4800600"/>
          <a:ext cx="546100" cy="203200"/>
        </p:xfrm>
        <a:graphic>
          <a:graphicData uri="http://schemas.openxmlformats.org/presentationml/2006/ole">
            <p:oleObj spid="_x0000_s72712" name="Equation" r:id="rId8" imgW="545760" imgH="203040" progId="Equation.DSMT4">
              <p:embed/>
            </p:oleObj>
          </a:graphicData>
        </a:graphic>
      </p:graphicFrame>
      <p:sp>
        <p:nvSpPr>
          <p:cNvPr id="15" name="Rectangle 14"/>
          <p:cNvSpPr/>
          <p:nvPr/>
        </p:nvSpPr>
        <p:spPr>
          <a:xfrm>
            <a:off x="1143000" y="4800600"/>
            <a:ext cx="4572000" cy="261610"/>
          </a:xfrm>
          <a:prstGeom prst="rect">
            <a:avLst/>
          </a:prstGeom>
        </p:spPr>
        <p:txBody>
          <a:bodyPr>
            <a:spAutoFit/>
          </a:bodyPr>
          <a:lstStyle/>
          <a:p>
            <a:r>
              <a:rPr lang="el-GR" sz="1100" dirty="0" smtClean="0"/>
              <a:t>= γωνιακή ταχύτητα περιστροφής σε πλήρες φορτίο, </a:t>
            </a:r>
            <a:endParaRPr lang="en-US" sz="1100" dirty="0"/>
          </a:p>
        </p:txBody>
      </p:sp>
      <p:graphicFrame>
        <p:nvGraphicFramePr>
          <p:cNvPr id="72713" name="Object 9"/>
          <p:cNvGraphicFramePr>
            <a:graphicFrameLocks noChangeAspect="1"/>
          </p:cNvGraphicFramePr>
          <p:nvPr/>
        </p:nvGraphicFramePr>
        <p:xfrm>
          <a:off x="762000" y="5105400"/>
          <a:ext cx="203200" cy="228600"/>
        </p:xfrm>
        <a:graphic>
          <a:graphicData uri="http://schemas.openxmlformats.org/presentationml/2006/ole">
            <p:oleObj spid="_x0000_s72713" name="Equation" r:id="rId9" imgW="203040" imgH="228600" progId="Equation.DSMT4">
              <p:embed/>
            </p:oleObj>
          </a:graphicData>
        </a:graphic>
      </p:graphicFrame>
      <p:graphicFrame>
        <p:nvGraphicFramePr>
          <p:cNvPr id="72714" name="Object 10"/>
          <p:cNvGraphicFramePr>
            <a:graphicFrameLocks noChangeAspect="1"/>
          </p:cNvGraphicFramePr>
          <p:nvPr/>
        </p:nvGraphicFramePr>
        <p:xfrm>
          <a:off x="3657600" y="5181600"/>
          <a:ext cx="393700" cy="203200"/>
        </p:xfrm>
        <a:graphic>
          <a:graphicData uri="http://schemas.openxmlformats.org/presentationml/2006/ole">
            <p:oleObj spid="_x0000_s72714" name="Equation" r:id="rId10" imgW="393480" imgH="203040" progId="Equation.DSMT4">
              <p:embed/>
            </p:oleObj>
          </a:graphicData>
        </a:graphic>
      </p:graphicFrame>
      <p:sp>
        <p:nvSpPr>
          <p:cNvPr id="18" name="Rectangle 17"/>
          <p:cNvSpPr/>
          <p:nvPr/>
        </p:nvSpPr>
        <p:spPr>
          <a:xfrm>
            <a:off x="1143000" y="5029200"/>
            <a:ext cx="2601994" cy="369332"/>
          </a:xfrm>
          <a:prstGeom prst="rect">
            <a:avLst/>
          </a:prstGeom>
        </p:spPr>
        <p:txBody>
          <a:bodyPr wrap="none">
            <a:spAutoFit/>
          </a:bodyPr>
          <a:lstStyle/>
          <a:p>
            <a:r>
              <a:rPr lang="el-GR" sz="1100" dirty="0" smtClean="0"/>
              <a:t>= ταχύτητα περιστροφής σε κενό φορτίο,</a:t>
            </a:r>
            <a:r>
              <a:rPr lang="el-GR" dirty="0" smtClean="0"/>
              <a:t> </a:t>
            </a:r>
            <a:endParaRPr lang="en-US" dirty="0"/>
          </a:p>
        </p:txBody>
      </p:sp>
      <p:graphicFrame>
        <p:nvGraphicFramePr>
          <p:cNvPr id="72715" name="Object 11"/>
          <p:cNvGraphicFramePr>
            <a:graphicFrameLocks noChangeAspect="1"/>
          </p:cNvGraphicFramePr>
          <p:nvPr/>
        </p:nvGraphicFramePr>
        <p:xfrm>
          <a:off x="685800" y="5410200"/>
          <a:ext cx="190500" cy="241300"/>
        </p:xfrm>
        <a:graphic>
          <a:graphicData uri="http://schemas.openxmlformats.org/presentationml/2006/ole">
            <p:oleObj spid="_x0000_s72715" name="Equation" r:id="rId11" imgW="190440" imgH="241200" progId="Equation.DSMT4">
              <p:embed/>
            </p:oleObj>
          </a:graphicData>
        </a:graphic>
      </p:graphicFrame>
      <p:graphicFrame>
        <p:nvGraphicFramePr>
          <p:cNvPr id="72716" name="Object 12"/>
          <p:cNvGraphicFramePr>
            <a:graphicFrameLocks noChangeAspect="1"/>
          </p:cNvGraphicFramePr>
          <p:nvPr/>
        </p:nvGraphicFramePr>
        <p:xfrm>
          <a:off x="3657600" y="5410200"/>
          <a:ext cx="393700" cy="203200"/>
        </p:xfrm>
        <a:graphic>
          <a:graphicData uri="http://schemas.openxmlformats.org/presentationml/2006/ole">
            <p:oleObj spid="_x0000_s72716" name="Equation" r:id="rId12" imgW="393480" imgH="203040" progId="Equation.DSMT4">
              <p:embed/>
            </p:oleObj>
          </a:graphicData>
        </a:graphic>
      </p:graphicFrame>
      <p:sp>
        <p:nvSpPr>
          <p:cNvPr id="21" name="Rectangle 20"/>
          <p:cNvSpPr/>
          <p:nvPr/>
        </p:nvSpPr>
        <p:spPr>
          <a:xfrm>
            <a:off x="990600" y="5410200"/>
            <a:ext cx="2730235" cy="261610"/>
          </a:xfrm>
          <a:prstGeom prst="rect">
            <a:avLst/>
          </a:prstGeom>
        </p:spPr>
        <p:txBody>
          <a:bodyPr wrap="none">
            <a:spAutoFit/>
          </a:bodyPr>
          <a:lstStyle/>
          <a:p>
            <a:r>
              <a:rPr lang="el-GR" sz="1100" dirty="0" smtClean="0"/>
              <a:t>= ταχύτητα περιστροφής σε πλήρες φορτίο, </a:t>
            </a:r>
            <a:endParaRPr lang="en-US" sz="11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29" name="Rectangle 1"/>
          <p:cNvSpPr>
            <a:spLocks noChangeArrowheads="1"/>
          </p:cNvSpPr>
          <p:nvPr/>
        </p:nvSpPr>
        <p:spPr bwMode="auto">
          <a:xfrm>
            <a:off x="762000" y="1308437"/>
            <a:ext cx="5257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 συντελεστής ρύθμισης των στροφών, αποτελεί ένα μέτρο σύγκρισης της μεταβολής της ταχύτητας περιστροφής  (σε συνθήκες κενού και πλήρους φορτίου) για τα διάφορα είδη κινητήρων Σ.Ρ. και μας δίνει μια πρώτη εικόνα για τη μορφή της χαρακτηριστικής στροφών-ροπής.</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73730" name="Rectangle 2"/>
          <p:cNvSpPr>
            <a:spLocks noChangeArrowheads="1"/>
          </p:cNvSpPr>
          <p:nvPr/>
        </p:nvSpPr>
        <p:spPr bwMode="auto">
          <a:xfrm>
            <a:off x="533400" y="3908539"/>
            <a:ext cx="6324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Συνοψίζοντας,  τα διάφορα είδη κινητήρων Σ.Ρ., είναι:</a:t>
            </a:r>
            <a:endParaRPr kumimoji="0" lang="el-GR" b="1" i="0" u="none" strike="noStrike" cap="none" normalizeH="0" baseline="0" dirty="0" smtClean="0">
              <a:ln>
                <a:noFill/>
              </a:ln>
              <a:solidFill>
                <a:srgbClr val="FF0000"/>
              </a:solidFill>
              <a:effectLst/>
              <a:latin typeface="Arial" pitchFamily="34" charset="0"/>
              <a:cs typeface="Arial" pitchFamily="34" charset="0"/>
            </a:endParaRPr>
          </a:p>
        </p:txBody>
      </p:sp>
      <p:sp>
        <p:nvSpPr>
          <p:cNvPr id="73732" name="Rectangle 4"/>
          <p:cNvSpPr>
            <a:spLocks noChangeArrowheads="1"/>
          </p:cNvSpPr>
          <p:nvPr/>
        </p:nvSpPr>
        <p:spPr bwMode="auto">
          <a:xfrm>
            <a:off x="1447800" y="4495800"/>
            <a:ext cx="6096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Κινητήρας Σ.Ρ. ξένης διέγερσης.</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Κινητήρας Σ.Ρ. παράλληλης διέγερσης.</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Κινητήρας Σ.Ρ. με διέγερση σειράς.</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Κινητήρας Σ.Ρ. σύνθετης διέγερσης.</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90800" y="188913"/>
            <a:ext cx="4138613" cy="515937"/>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Λειτουργία γεννήτριας Σ.Ρ.</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5122" name="Picture 2"/>
          <p:cNvPicPr>
            <a:picLocks noChangeAspect="1" noChangeArrowheads="1"/>
          </p:cNvPicPr>
          <p:nvPr/>
        </p:nvPicPr>
        <p:blipFill>
          <a:blip r:embed="rId2" cstate="print"/>
          <a:srcRect/>
          <a:stretch>
            <a:fillRect/>
          </a:stretch>
        </p:blipFill>
        <p:spPr bwMode="auto">
          <a:xfrm>
            <a:off x="1143000" y="1219200"/>
            <a:ext cx="7054850" cy="8064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447800" y="2057400"/>
            <a:ext cx="6400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295400" y="1447800"/>
            <a:ext cx="6172200" cy="1477328"/>
          </a:xfrm>
          <a:prstGeom prst="rect">
            <a:avLst/>
          </a:prstGeom>
        </p:spPr>
        <p:txBody>
          <a:bodyPr wrap="square">
            <a:spAutoFit/>
          </a:bodyPr>
          <a:lstStyle/>
          <a:p>
            <a:r>
              <a:rPr lang="en-US" dirty="0" smtClean="0">
                <a:solidFill>
                  <a:srgbClr val="FF0000"/>
                </a:solidFill>
              </a:rPr>
              <a:t>O</a:t>
            </a:r>
            <a:r>
              <a:rPr lang="el-GR" dirty="0" smtClean="0">
                <a:solidFill>
                  <a:srgbClr val="FF0000"/>
                </a:solidFill>
              </a:rPr>
              <a:t> συντελεστής ρύθμισης των στροφών στους κινητήρες Σ.Ρ. με διέγερση σειράς </a:t>
            </a:r>
            <a:r>
              <a:rPr lang="el-GR" dirty="0" smtClean="0"/>
              <a:t>έχει πολύ υψηλή τιμή και αυτό μεταφράζεται στο ότι, οι συγκεκριμένοι κινητήρες παρουσιάζουν τη μεγαλύτερη διακύμανση των στροφών συναρτήσει του φορτίου, σε σχέση με τις υπόλοιπες κατηγορίες κινητήρων Σ.Ρ.. </a:t>
            </a:r>
            <a:endParaRPr lang="en-US" dirty="0"/>
          </a:p>
        </p:txBody>
      </p:sp>
      <p:sp>
        <p:nvSpPr>
          <p:cNvPr id="6" name="Rectangle 5"/>
          <p:cNvSpPr/>
          <p:nvPr/>
        </p:nvSpPr>
        <p:spPr>
          <a:xfrm>
            <a:off x="1828800" y="3352800"/>
            <a:ext cx="4648200" cy="2031325"/>
          </a:xfrm>
          <a:prstGeom prst="rect">
            <a:avLst/>
          </a:prstGeom>
        </p:spPr>
        <p:txBody>
          <a:bodyPr wrap="square">
            <a:spAutoFit/>
          </a:bodyPr>
          <a:lstStyle/>
          <a:p>
            <a:r>
              <a:rPr lang="el-GR" dirty="0" smtClean="0">
                <a:solidFill>
                  <a:srgbClr val="FF0000"/>
                </a:solidFill>
              </a:rPr>
              <a:t>Στους κινητήρες Σ.Ρ. σύνθετης διέγερσης, </a:t>
            </a:r>
            <a:r>
              <a:rPr lang="el-GR" dirty="0" smtClean="0"/>
              <a:t>οι τιμές του συντελεστή ρύθμισης των στροφών είναι αρκετά χαμηλότερες, με αποτέλεσμα και οι διακυμάνσεις των στροφών συναρτήσει του φορτίου να είναι σημαντικά μικρότερες από τις αντίστοιχες των κινητήρων Σ.Ρ. με διέγερση σειράς.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8382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77" name="Rectangle 1"/>
          <p:cNvSpPr>
            <a:spLocks noChangeArrowheads="1"/>
          </p:cNvSpPr>
          <p:nvPr/>
        </p:nvSpPr>
        <p:spPr bwMode="auto">
          <a:xfrm>
            <a:off x="457200" y="1371600"/>
            <a:ext cx="6553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Τέλος, στους κινητήρες ξένης και παράλληλης διέγερσης, </a:t>
            </a:r>
            <a:r>
              <a:rPr kumimoji="0" 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 συντελεστής ρύθμισης των στροφών είναι αρκετά χαμηλός, η εξάρτηση των στροφών από το φορτίο είναι η ελάχιστη δυνατή και για το λόγο αυτό οι κινητήρες των κατηγοριών αυτών, θεωρούνται ως κινητήρες σταθερών στροφών.</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533400" y="3581400"/>
            <a:ext cx="7543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100" b="1" dirty="0" smtClean="0">
                <a:latin typeface="Arial" pitchFamily="34" charset="0"/>
                <a:ea typeface="Times New Roman" pitchFamily="18" charset="0"/>
                <a:cs typeface="Arial" pitchFamily="34" charset="0"/>
              </a:rPr>
              <a:t>H</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παραγόμενη εσωτερική ροπή σε ένα κινητήρα Σ.Ρ. δίνεται από τη σχέση</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5779" name="Object 3"/>
          <p:cNvGraphicFramePr>
            <a:graphicFrameLocks noChangeAspect="1"/>
          </p:cNvGraphicFramePr>
          <p:nvPr/>
        </p:nvGraphicFramePr>
        <p:xfrm>
          <a:off x="762000" y="3886200"/>
          <a:ext cx="3276600" cy="914400"/>
        </p:xfrm>
        <a:graphic>
          <a:graphicData uri="http://schemas.openxmlformats.org/presentationml/2006/ole">
            <p:oleObj spid="_x0000_s75779" name="Equation" r:id="rId3" imgW="1422360" imgH="393480" progId="Equation.DSMT4">
              <p:embed/>
            </p:oleObj>
          </a:graphicData>
        </a:graphic>
      </p:graphicFrame>
      <p:sp>
        <p:nvSpPr>
          <p:cNvPr id="7" name="Rectangle 6"/>
          <p:cNvSpPr/>
          <p:nvPr/>
        </p:nvSpPr>
        <p:spPr>
          <a:xfrm>
            <a:off x="4267200" y="4343400"/>
            <a:ext cx="851515" cy="369332"/>
          </a:xfrm>
          <a:prstGeom prst="rect">
            <a:avLst/>
          </a:prstGeom>
        </p:spPr>
        <p:txBody>
          <a:bodyPr wrap="none">
            <a:spAutoFit/>
          </a:bodyPr>
          <a:lstStyle/>
          <a:p>
            <a:r>
              <a:rPr lang="el-GR" dirty="0" smtClean="0"/>
              <a:t>(5.149)</a:t>
            </a:r>
            <a:endParaRPr lang="en-US" dirty="0"/>
          </a:p>
        </p:txBody>
      </p:sp>
      <p:sp>
        <p:nvSpPr>
          <p:cNvPr id="8" name="Rectangle 7"/>
          <p:cNvSpPr/>
          <p:nvPr/>
        </p:nvSpPr>
        <p:spPr>
          <a:xfrm>
            <a:off x="533400" y="5105400"/>
            <a:ext cx="5257800" cy="1015663"/>
          </a:xfrm>
          <a:prstGeom prst="rect">
            <a:avLst/>
          </a:prstGeom>
        </p:spPr>
        <p:txBody>
          <a:bodyPr wrap="square">
            <a:spAutoFit/>
          </a:bodyPr>
          <a:lstStyle/>
          <a:p>
            <a:r>
              <a:rPr lang="el-GR" sz="1200" b="1" dirty="0" smtClean="0">
                <a:solidFill>
                  <a:srgbClr val="FF0000"/>
                </a:solidFill>
              </a:rPr>
              <a:t>Σύμφωνα με την (5.149), ο έλεγχος της ροπής (και κατ’ επέκταση των στροφών) σε ένα κινητήρα Σ.Ρ., μπορεί να πραγματοποιηθεί είτε με τον έλεγχο της μαγνητικής ροής μέσω του ρεύματος της κύριας διέγερσης, είτε με τη μεταβολή του ρεύματος του τυλίγματος τυμπάνου, είτε και με συνδυασμένο έλεγχο και των δύο ρευμάτων. </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1"/>
          <p:cNvSpPr>
            <a:spLocks noChangeArrowheads="1"/>
          </p:cNvSpPr>
          <p:nvPr/>
        </p:nvSpPr>
        <p:spPr bwMode="auto">
          <a:xfrm>
            <a:off x="533400" y="762000"/>
            <a:ext cx="556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υπό φορτίο κινητήρων Σ.Ρ.</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09600" y="1371600"/>
            <a:ext cx="5867400" cy="1477328"/>
          </a:xfrm>
          <a:prstGeom prst="rect">
            <a:avLst/>
          </a:prstGeom>
        </p:spPr>
        <p:txBody>
          <a:bodyPr wrap="square">
            <a:spAutoFit/>
          </a:bodyPr>
          <a:lstStyle/>
          <a:p>
            <a:r>
              <a:rPr lang="el-GR" dirty="0" smtClean="0">
                <a:solidFill>
                  <a:srgbClr val="FF0000"/>
                </a:solidFill>
              </a:rPr>
              <a:t>Αν και ο έλεγχος μέσω του πεδίου διέγερσης, λόγω των σημαντικά μικρότερων ρευμάτων σε σχέση με τα αντίστοιχα του τυλίγματος τυμπάνου, οδηγεί σε πιο οικονομικά και με μικρότερο όγκο συστήματα ελέγχου, προτιμείται ο έλεγχος μέσω του ρεύματος του τυλίγματος τυμπάνου.</a:t>
            </a:r>
            <a:endParaRPr lang="en-US" dirty="0">
              <a:solidFill>
                <a:srgbClr val="FF0000"/>
              </a:solidFill>
            </a:endParaRPr>
          </a:p>
        </p:txBody>
      </p:sp>
      <p:sp>
        <p:nvSpPr>
          <p:cNvPr id="5" name="Rectangle 4"/>
          <p:cNvSpPr/>
          <p:nvPr/>
        </p:nvSpPr>
        <p:spPr>
          <a:xfrm>
            <a:off x="533400" y="3048000"/>
            <a:ext cx="6096000" cy="1754326"/>
          </a:xfrm>
          <a:prstGeom prst="rect">
            <a:avLst/>
          </a:prstGeom>
        </p:spPr>
        <p:txBody>
          <a:bodyPr wrap="square">
            <a:spAutoFit/>
          </a:bodyPr>
          <a:lstStyle/>
          <a:p>
            <a:r>
              <a:rPr lang="el-GR" dirty="0" smtClean="0"/>
              <a:t>Ο λόγος είναι ότι, η αυτεπαγωγή του τυλίγματος διέγερσης είναι κατά πολύ μεγαλύτερη από την αντίστοιχη αυτεπαγωγή του τυλίγματος τυμπάνου, με αποτέλεσμα και η αντίστοιχη σταθερά χρόνου του τυλίγματος διέγερσης να είναι και αυτή με τη σειρά της αρκετά μεγαλύτερη από την αντίστοιχη σταθερά χρόνου του τυλίγματος τυμπάνου. Δηλαδή</a:t>
            </a:r>
            <a:endParaRPr lang="en-US" dirty="0"/>
          </a:p>
        </p:txBody>
      </p:sp>
      <p:graphicFrame>
        <p:nvGraphicFramePr>
          <p:cNvPr id="76802" name="Object 2"/>
          <p:cNvGraphicFramePr>
            <a:graphicFrameLocks noChangeAspect="1"/>
          </p:cNvGraphicFramePr>
          <p:nvPr/>
        </p:nvGraphicFramePr>
        <p:xfrm>
          <a:off x="838200" y="4876800"/>
          <a:ext cx="965200" cy="457200"/>
        </p:xfrm>
        <a:graphic>
          <a:graphicData uri="http://schemas.openxmlformats.org/presentationml/2006/ole">
            <p:oleObj spid="_x0000_s76802" name="Equation" r:id="rId3" imgW="583920" imgH="241200" progId="Equation.DSMT4">
              <p:embed/>
            </p:oleObj>
          </a:graphicData>
        </a:graphic>
      </p:graphicFrame>
      <p:sp>
        <p:nvSpPr>
          <p:cNvPr id="7" name="Rectangle 6"/>
          <p:cNvSpPr/>
          <p:nvPr/>
        </p:nvSpPr>
        <p:spPr>
          <a:xfrm>
            <a:off x="1981200" y="4953000"/>
            <a:ext cx="851515" cy="369332"/>
          </a:xfrm>
          <a:prstGeom prst="rect">
            <a:avLst/>
          </a:prstGeom>
        </p:spPr>
        <p:txBody>
          <a:bodyPr wrap="none">
            <a:spAutoFit/>
          </a:bodyPr>
          <a:lstStyle/>
          <a:p>
            <a:r>
              <a:rPr lang="el-GR" dirty="0" smtClean="0"/>
              <a:t>(5.150)</a:t>
            </a:r>
            <a:endParaRPr lang="en-US" dirty="0"/>
          </a:p>
        </p:txBody>
      </p:sp>
      <p:graphicFrame>
        <p:nvGraphicFramePr>
          <p:cNvPr id="76803" name="Object 3"/>
          <p:cNvGraphicFramePr>
            <a:graphicFrameLocks noChangeAspect="1"/>
          </p:cNvGraphicFramePr>
          <p:nvPr/>
        </p:nvGraphicFramePr>
        <p:xfrm>
          <a:off x="685800" y="5562600"/>
          <a:ext cx="1905000" cy="838200"/>
        </p:xfrm>
        <a:graphic>
          <a:graphicData uri="http://schemas.openxmlformats.org/presentationml/2006/ole">
            <p:oleObj spid="_x0000_s76803" name="Equation" r:id="rId4" imgW="1434960" imgH="469800" progId="Equation.DSMT4">
              <p:embed/>
            </p:oleObj>
          </a:graphicData>
        </a:graphic>
      </p:graphicFrame>
      <p:sp>
        <p:nvSpPr>
          <p:cNvPr id="9" name="Rectangle 8"/>
          <p:cNvSpPr/>
          <p:nvPr/>
        </p:nvSpPr>
        <p:spPr>
          <a:xfrm>
            <a:off x="2819400" y="5791200"/>
            <a:ext cx="851515" cy="369332"/>
          </a:xfrm>
          <a:prstGeom prst="rect">
            <a:avLst/>
          </a:prstGeom>
        </p:spPr>
        <p:txBody>
          <a:bodyPr wrap="none">
            <a:spAutoFit/>
          </a:bodyPr>
          <a:lstStyle/>
          <a:p>
            <a:r>
              <a:rPr lang="el-GR" dirty="0" smtClean="0"/>
              <a:t>(5.151)</a:t>
            </a:r>
            <a:endParaRPr lang="en-US" dirty="0"/>
          </a:p>
        </p:txBody>
      </p:sp>
      <p:sp>
        <p:nvSpPr>
          <p:cNvPr id="76804" name="Rectangle 4"/>
          <p:cNvSpPr>
            <a:spLocks noChangeArrowheads="1"/>
          </p:cNvSpPr>
          <p:nvPr/>
        </p:nvSpPr>
        <p:spPr bwMode="auto">
          <a:xfrm>
            <a:off x="4572000" y="5410200"/>
            <a:ext cx="31242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Αυτό έχει σαν αποτέλεσμα, τα συστήματα ελέγχου μέσω του τυλίγματος τυμπάνου να είναι πολύ ταχύτερα από τα αντίστοιχα που ο έλεγχος γίνεται μέσω του ρεύματος της κύριας διέγερσης.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a:t>
            </a:r>
            <a:r>
              <a:rPr lang="el-GR" dirty="0" smtClean="0"/>
              <a:t>διέγερσης</a:t>
            </a:r>
            <a:endParaRPr lang="en-US" dirty="0"/>
          </a:p>
        </p:txBody>
      </p:sp>
      <p:sp>
        <p:nvSpPr>
          <p:cNvPr id="4" name="Rectangle 3"/>
          <p:cNvSpPr/>
          <p:nvPr/>
        </p:nvSpPr>
        <p:spPr>
          <a:xfrm>
            <a:off x="762000" y="1295400"/>
            <a:ext cx="7848600" cy="1754326"/>
          </a:xfrm>
          <a:prstGeom prst="rect">
            <a:avLst/>
          </a:prstGeom>
        </p:spPr>
        <p:txBody>
          <a:bodyPr wrap="square">
            <a:spAutoFit/>
          </a:bodyPr>
          <a:lstStyle/>
          <a:p>
            <a:r>
              <a:rPr lang="el-GR" dirty="0" smtClean="0"/>
              <a:t>Το ισοδύναμο κύκλωμα του κινητήρα Σ.Ρ. παράλληλης διέγερσης, δείχνεται στο σχ. 5-62. Για σταθερή τάση τροφοδοσίας από το δίκτυο, η τάση στο τύλιγμα διέγερσης παραμένει σταθερή. Στην περίπτωση αυτή, η συμπεριφορά του κινητήρα Σ.Ρ. παράλληλης διέγερσης, είναι απολύτως όμοια με την αντίστοιχη του κινητήρα Σ.Ρ. ξένης διέγερσης και για το λόγο αυτό τα δύο προαναφερθέντα είδη κινητήρων μελετώνται ταυτόχρονα.</a:t>
            </a:r>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2895600" y="3276600"/>
            <a:ext cx="3048000" cy="1562100"/>
          </a:xfrm>
          <a:prstGeom prst="rect">
            <a:avLst/>
          </a:prstGeom>
          <a:noFill/>
          <a:ln w="9525">
            <a:noFill/>
            <a:miter lim="800000"/>
            <a:headEnd/>
            <a:tailEnd/>
          </a:ln>
        </p:spPr>
      </p:pic>
      <p:sp>
        <p:nvSpPr>
          <p:cNvPr id="77827" name="Rectangle 3"/>
          <p:cNvSpPr>
            <a:spLocks noChangeArrowheads="1"/>
          </p:cNvSpPr>
          <p:nvPr/>
        </p:nvSpPr>
        <p:spPr bwMode="auto">
          <a:xfrm>
            <a:off x="609600" y="5181600"/>
            <a:ext cx="7010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5-62: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Ισοδύναμο κύκλωμα κινητήρα Σ.Ρ. παράλληλης διέγερσης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διέγερσης</a:t>
            </a:r>
            <a:endParaRPr lang="en-US" b="1" dirty="0"/>
          </a:p>
        </p:txBody>
      </p:sp>
      <p:sp>
        <p:nvSpPr>
          <p:cNvPr id="78849" name="Rectangle 1"/>
          <p:cNvSpPr>
            <a:spLocks noChangeArrowheads="1"/>
          </p:cNvSpPr>
          <p:nvPr/>
        </p:nvSpPr>
        <p:spPr bwMode="auto">
          <a:xfrm>
            <a:off x="1295400" y="2667000"/>
            <a:ext cx="45720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Το συνολικό ρεύμα που απορροφά ο κινητήρας από το δίκτυο, είναι ίσο με το άθροισμα των επιμέρους ρευμάτων του τυλίγματος τυμπάνου και της κύριας διέγερσης. Δηλαδή</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78851" name="Picture 3"/>
          <p:cNvPicPr>
            <a:picLocks noChangeAspect="1" noChangeArrowheads="1"/>
          </p:cNvPicPr>
          <p:nvPr/>
        </p:nvPicPr>
        <p:blipFill>
          <a:blip r:embed="rId3" cstate="print"/>
          <a:srcRect/>
          <a:stretch>
            <a:fillRect/>
          </a:stretch>
        </p:blipFill>
        <p:spPr bwMode="auto">
          <a:xfrm>
            <a:off x="1447800" y="990600"/>
            <a:ext cx="3028950" cy="1543050"/>
          </a:xfrm>
          <a:prstGeom prst="rect">
            <a:avLst/>
          </a:prstGeom>
          <a:noFill/>
          <a:ln w="9525">
            <a:noFill/>
            <a:miter lim="800000"/>
            <a:headEnd/>
            <a:tailEnd/>
          </a:ln>
        </p:spPr>
      </p:pic>
      <p:graphicFrame>
        <p:nvGraphicFramePr>
          <p:cNvPr id="78852" name="Object 4"/>
          <p:cNvGraphicFramePr>
            <a:graphicFrameLocks noChangeAspect="1"/>
          </p:cNvGraphicFramePr>
          <p:nvPr/>
        </p:nvGraphicFramePr>
        <p:xfrm>
          <a:off x="533400" y="3352800"/>
          <a:ext cx="1219200" cy="457200"/>
        </p:xfrm>
        <a:graphic>
          <a:graphicData uri="http://schemas.openxmlformats.org/presentationml/2006/ole">
            <p:oleObj spid="_x0000_s78852" name="Equation" r:id="rId4" imgW="660240" imgH="241200" progId="Equation.DSMT4">
              <p:embed/>
            </p:oleObj>
          </a:graphicData>
        </a:graphic>
      </p:graphicFrame>
      <p:sp>
        <p:nvSpPr>
          <p:cNvPr id="8" name="Rectangle 7"/>
          <p:cNvSpPr/>
          <p:nvPr/>
        </p:nvSpPr>
        <p:spPr>
          <a:xfrm>
            <a:off x="1905000" y="3352800"/>
            <a:ext cx="851515" cy="369332"/>
          </a:xfrm>
          <a:prstGeom prst="rect">
            <a:avLst/>
          </a:prstGeom>
        </p:spPr>
        <p:txBody>
          <a:bodyPr wrap="none">
            <a:spAutoFit/>
          </a:bodyPr>
          <a:lstStyle/>
          <a:p>
            <a:r>
              <a:rPr lang="el-GR" dirty="0" smtClean="0"/>
              <a:t>(5.152)</a:t>
            </a:r>
            <a:endParaRPr lang="en-US" dirty="0"/>
          </a:p>
        </p:txBody>
      </p:sp>
      <p:sp>
        <p:nvSpPr>
          <p:cNvPr id="78853" name="Rectangle 5"/>
          <p:cNvSpPr>
            <a:spLocks noChangeArrowheads="1"/>
          </p:cNvSpPr>
          <p:nvPr/>
        </p:nvSpPr>
        <p:spPr bwMode="auto">
          <a:xfrm>
            <a:off x="381000" y="3886200"/>
            <a:ext cx="6629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Η τάση τροφοδοσίας, είναι ίση με το άθροισμα της επαγόμενης Α.Η.Ε.Δ. στο τύλιγμα τυμπάνου και της πτώσης τάσης στην ωμική αντίσταση του τυλίγματος τύμπανου. Δηλαδή</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78854" name="Object 6"/>
          <p:cNvGraphicFramePr>
            <a:graphicFrameLocks noChangeAspect="1"/>
          </p:cNvGraphicFramePr>
          <p:nvPr/>
        </p:nvGraphicFramePr>
        <p:xfrm>
          <a:off x="457200" y="4419600"/>
          <a:ext cx="1600200" cy="457200"/>
        </p:xfrm>
        <a:graphic>
          <a:graphicData uri="http://schemas.openxmlformats.org/presentationml/2006/ole">
            <p:oleObj spid="_x0000_s78854" name="Equation" r:id="rId5" imgW="1155600" imgH="228600" progId="Equation.DSMT4">
              <p:embed/>
            </p:oleObj>
          </a:graphicData>
        </a:graphic>
      </p:graphicFrame>
      <p:sp>
        <p:nvSpPr>
          <p:cNvPr id="11" name="Rectangle 10"/>
          <p:cNvSpPr/>
          <p:nvPr/>
        </p:nvSpPr>
        <p:spPr>
          <a:xfrm>
            <a:off x="2286000" y="4419600"/>
            <a:ext cx="851515" cy="369332"/>
          </a:xfrm>
          <a:prstGeom prst="rect">
            <a:avLst/>
          </a:prstGeom>
        </p:spPr>
        <p:txBody>
          <a:bodyPr wrap="none">
            <a:spAutoFit/>
          </a:bodyPr>
          <a:lstStyle/>
          <a:p>
            <a:r>
              <a:rPr lang="el-GR" dirty="0" smtClean="0"/>
              <a:t>(5.153)</a:t>
            </a:r>
            <a:endParaRPr lang="en-US" dirty="0"/>
          </a:p>
        </p:txBody>
      </p:sp>
      <p:sp>
        <p:nvSpPr>
          <p:cNvPr id="78855" name="Rectangle 7"/>
          <p:cNvSpPr>
            <a:spLocks noChangeArrowheads="1"/>
          </p:cNvSpPr>
          <p:nvPr/>
        </p:nvSpPr>
        <p:spPr bwMode="auto">
          <a:xfrm>
            <a:off x="457200" y="4876800"/>
            <a:ext cx="762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8856" name="Object 8"/>
          <p:cNvGraphicFramePr>
            <a:graphicFrameLocks noChangeAspect="1"/>
          </p:cNvGraphicFramePr>
          <p:nvPr/>
        </p:nvGraphicFramePr>
        <p:xfrm>
          <a:off x="304800" y="5181600"/>
          <a:ext cx="1981200" cy="533400"/>
        </p:xfrm>
        <a:graphic>
          <a:graphicData uri="http://schemas.openxmlformats.org/presentationml/2006/ole">
            <p:oleObj spid="_x0000_s78856" name="Equation" r:id="rId6" imgW="1358640" imgH="241200" progId="Equation.DSMT4">
              <p:embed/>
            </p:oleObj>
          </a:graphicData>
        </a:graphic>
      </p:graphicFrame>
      <p:sp>
        <p:nvSpPr>
          <p:cNvPr id="14" name="Rectangle 13"/>
          <p:cNvSpPr/>
          <p:nvPr/>
        </p:nvSpPr>
        <p:spPr>
          <a:xfrm>
            <a:off x="2438400" y="5257800"/>
            <a:ext cx="851515" cy="369332"/>
          </a:xfrm>
          <a:prstGeom prst="rect">
            <a:avLst/>
          </a:prstGeom>
        </p:spPr>
        <p:txBody>
          <a:bodyPr wrap="none">
            <a:spAutoFit/>
          </a:bodyPr>
          <a:lstStyle/>
          <a:p>
            <a:r>
              <a:rPr lang="el-GR" dirty="0" smtClean="0"/>
              <a:t>(5.154)</a:t>
            </a:r>
            <a:endParaRPr lang="en-US" dirty="0"/>
          </a:p>
        </p:txBody>
      </p:sp>
      <p:sp>
        <p:nvSpPr>
          <p:cNvPr id="78857" name="Rectangle 9"/>
          <p:cNvSpPr>
            <a:spLocks noChangeArrowheads="1"/>
          </p:cNvSpPr>
          <p:nvPr/>
        </p:nvSpPr>
        <p:spPr bwMode="auto">
          <a:xfrm>
            <a:off x="381000" y="5715000"/>
            <a:ext cx="8001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a:t>
            </a: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τάση τροφοδοσίας, εφαρμόζεται επίσης και στα άκρα του τυλίγματος της διέγερσης διακλάδωσης, για το οποίο ισχύει</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78858" name="Object 10"/>
          <p:cNvGraphicFramePr>
            <a:graphicFrameLocks noChangeAspect="1"/>
          </p:cNvGraphicFramePr>
          <p:nvPr/>
        </p:nvGraphicFramePr>
        <p:xfrm>
          <a:off x="228600" y="6172200"/>
          <a:ext cx="1752600" cy="457200"/>
        </p:xfrm>
        <a:graphic>
          <a:graphicData uri="http://schemas.openxmlformats.org/presentationml/2006/ole">
            <p:oleObj spid="_x0000_s78858" name="Equation" r:id="rId7" imgW="1117440" imgH="279360" progId="Equation.DSMT4">
              <p:embed/>
            </p:oleObj>
          </a:graphicData>
        </a:graphic>
      </p:graphicFrame>
      <p:sp>
        <p:nvSpPr>
          <p:cNvPr id="17" name="Rectangle 16"/>
          <p:cNvSpPr/>
          <p:nvPr/>
        </p:nvSpPr>
        <p:spPr>
          <a:xfrm>
            <a:off x="2286000" y="6172200"/>
            <a:ext cx="851515" cy="369332"/>
          </a:xfrm>
          <a:prstGeom prst="rect">
            <a:avLst/>
          </a:prstGeom>
        </p:spPr>
        <p:txBody>
          <a:bodyPr wrap="none">
            <a:spAutoFit/>
          </a:bodyPr>
          <a:lstStyle/>
          <a:p>
            <a:r>
              <a:rPr lang="el-GR" dirty="0" smtClean="0"/>
              <a:t>(5.155)</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διέγερσης</a:t>
            </a:r>
            <a:endParaRPr lang="en-US" b="1" dirty="0"/>
          </a:p>
        </p:txBody>
      </p:sp>
      <p:sp>
        <p:nvSpPr>
          <p:cNvPr id="4" name="Rectangle 3"/>
          <p:cNvSpPr/>
          <p:nvPr/>
        </p:nvSpPr>
        <p:spPr>
          <a:xfrm>
            <a:off x="304800" y="1143000"/>
            <a:ext cx="6096000" cy="1477328"/>
          </a:xfrm>
          <a:prstGeom prst="rect">
            <a:avLst/>
          </a:prstGeom>
        </p:spPr>
        <p:txBody>
          <a:bodyPr wrap="square">
            <a:spAutoFit/>
          </a:bodyPr>
          <a:lstStyle/>
          <a:p>
            <a:r>
              <a:rPr lang="el-GR" dirty="0" smtClean="0"/>
              <a:t>Σε έναν κινητήρα παράλληλης διέγερσης (με τυλίγματα αντιστάθμισης και βοηθητικών πόλων), η ροή ανά πόλο του πεδίου διέγερσης, παραμένει πρακτικά ανεπηρέαστη από το ρεύμα τυμπάνου και επομένως θεωρείται σταθερή, για σταθερό ρεύμα διέγερσης. </a:t>
            </a:r>
            <a:endParaRPr lang="en-US" dirty="0"/>
          </a:p>
        </p:txBody>
      </p:sp>
      <p:sp>
        <p:nvSpPr>
          <p:cNvPr id="5" name="Rectangle 4"/>
          <p:cNvSpPr/>
          <p:nvPr/>
        </p:nvSpPr>
        <p:spPr>
          <a:xfrm>
            <a:off x="1219200" y="2971800"/>
            <a:ext cx="4572000" cy="923330"/>
          </a:xfrm>
          <a:prstGeom prst="rect">
            <a:avLst/>
          </a:prstGeom>
        </p:spPr>
        <p:txBody>
          <a:bodyPr>
            <a:spAutoFit/>
          </a:bodyPr>
          <a:lstStyle/>
          <a:p>
            <a:r>
              <a:rPr lang="el-GR" dirty="0" smtClean="0"/>
              <a:t>Για σταθερή ροή υπάρχει αναλογία μεταξύ της παραγόμενης ροπής και του ρεύματος του τυλίγματος τυμπάνου. Δηλαδή</a:t>
            </a:r>
            <a:endParaRPr lang="en-US" dirty="0"/>
          </a:p>
        </p:txBody>
      </p:sp>
      <p:graphicFrame>
        <p:nvGraphicFramePr>
          <p:cNvPr id="79874" name="Object 2"/>
          <p:cNvGraphicFramePr>
            <a:graphicFrameLocks noChangeAspect="1"/>
          </p:cNvGraphicFramePr>
          <p:nvPr/>
        </p:nvGraphicFramePr>
        <p:xfrm>
          <a:off x="762000" y="3962400"/>
          <a:ext cx="3200400" cy="457200"/>
        </p:xfrm>
        <a:graphic>
          <a:graphicData uri="http://schemas.openxmlformats.org/presentationml/2006/ole">
            <p:oleObj spid="_x0000_s79874" name="Equation" r:id="rId3" imgW="1879560" imgH="241200" progId="Equation.DSMT4">
              <p:embed/>
            </p:oleObj>
          </a:graphicData>
        </a:graphic>
      </p:graphicFrame>
      <p:sp>
        <p:nvSpPr>
          <p:cNvPr id="7" name="Rectangle 6"/>
          <p:cNvSpPr/>
          <p:nvPr/>
        </p:nvSpPr>
        <p:spPr>
          <a:xfrm>
            <a:off x="3962400" y="4038600"/>
            <a:ext cx="904415" cy="369332"/>
          </a:xfrm>
          <a:prstGeom prst="rect">
            <a:avLst/>
          </a:prstGeom>
        </p:spPr>
        <p:txBody>
          <a:bodyPr wrap="none">
            <a:spAutoFit/>
          </a:bodyPr>
          <a:lstStyle/>
          <a:p>
            <a:r>
              <a:rPr lang="el-GR" dirty="0" smtClean="0"/>
              <a:t>(5.156) </a:t>
            </a:r>
            <a:endParaRPr lang="en-US" dirty="0"/>
          </a:p>
        </p:txBody>
      </p:sp>
      <p:sp>
        <p:nvSpPr>
          <p:cNvPr id="8" name="Rectangle 7"/>
          <p:cNvSpPr/>
          <p:nvPr/>
        </p:nvSpPr>
        <p:spPr>
          <a:xfrm>
            <a:off x="457200" y="4495800"/>
            <a:ext cx="681597" cy="369332"/>
          </a:xfrm>
          <a:prstGeom prst="rect">
            <a:avLst/>
          </a:prstGeom>
        </p:spPr>
        <p:txBody>
          <a:bodyPr wrap="none">
            <a:spAutoFit/>
          </a:bodyPr>
          <a:lstStyle/>
          <a:p>
            <a:r>
              <a:rPr lang="el-GR" dirty="0" smtClean="0"/>
              <a:t>όπου</a:t>
            </a:r>
            <a:endParaRPr lang="en-US" dirty="0"/>
          </a:p>
        </p:txBody>
      </p:sp>
      <p:graphicFrame>
        <p:nvGraphicFramePr>
          <p:cNvPr id="79875" name="Object 3"/>
          <p:cNvGraphicFramePr>
            <a:graphicFrameLocks noChangeAspect="1"/>
          </p:cNvGraphicFramePr>
          <p:nvPr/>
        </p:nvGraphicFramePr>
        <p:xfrm>
          <a:off x="1371600" y="4495800"/>
          <a:ext cx="990600" cy="381000"/>
        </p:xfrm>
        <a:graphic>
          <a:graphicData uri="http://schemas.openxmlformats.org/presentationml/2006/ole">
            <p:oleObj spid="_x0000_s79875" name="Equation" r:id="rId4" imgW="698400" imgH="228600" progId="Equation.DSMT4">
              <p:embed/>
            </p:oleObj>
          </a:graphicData>
        </a:graphic>
      </p:graphicFrame>
      <p:sp>
        <p:nvSpPr>
          <p:cNvPr id="10" name="Rectangle 9"/>
          <p:cNvSpPr/>
          <p:nvPr/>
        </p:nvSpPr>
        <p:spPr>
          <a:xfrm>
            <a:off x="2590800" y="4495800"/>
            <a:ext cx="851515" cy="369332"/>
          </a:xfrm>
          <a:prstGeom prst="rect">
            <a:avLst/>
          </a:prstGeom>
        </p:spPr>
        <p:txBody>
          <a:bodyPr wrap="none">
            <a:spAutoFit/>
          </a:bodyPr>
          <a:lstStyle/>
          <a:p>
            <a:r>
              <a:rPr lang="el-GR" dirty="0" smtClean="0"/>
              <a:t>(5.157)</a:t>
            </a:r>
            <a:endParaRPr lang="en-US" dirty="0"/>
          </a:p>
        </p:txBody>
      </p:sp>
      <p:sp>
        <p:nvSpPr>
          <p:cNvPr id="79876" name="Rectangle 4"/>
          <p:cNvSpPr>
            <a:spLocks noChangeArrowheads="1"/>
          </p:cNvSpPr>
          <p:nvPr/>
        </p:nvSpPr>
        <p:spPr bwMode="auto">
          <a:xfrm>
            <a:off x="304800" y="4953000"/>
            <a:ext cx="7086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Σύμφωνα με τις (5.153) και (5.154), είναι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9877" name="Object 5"/>
          <p:cNvGraphicFramePr>
            <a:graphicFrameLocks noChangeAspect="1"/>
          </p:cNvGraphicFramePr>
          <p:nvPr/>
        </p:nvGraphicFramePr>
        <p:xfrm>
          <a:off x="533400" y="5334000"/>
          <a:ext cx="2057400" cy="685800"/>
        </p:xfrm>
        <a:graphic>
          <a:graphicData uri="http://schemas.openxmlformats.org/presentationml/2006/ole">
            <p:oleObj spid="_x0000_s79877" name="Equation" r:id="rId5" imgW="1396800" imgH="431640" progId="Equation.DSMT4">
              <p:embed/>
            </p:oleObj>
          </a:graphicData>
        </a:graphic>
      </p:graphicFrame>
      <p:sp>
        <p:nvSpPr>
          <p:cNvPr id="13" name="Rectangle 12"/>
          <p:cNvSpPr/>
          <p:nvPr/>
        </p:nvSpPr>
        <p:spPr>
          <a:xfrm>
            <a:off x="2819400" y="5486400"/>
            <a:ext cx="851515" cy="369332"/>
          </a:xfrm>
          <a:prstGeom prst="rect">
            <a:avLst/>
          </a:prstGeom>
        </p:spPr>
        <p:txBody>
          <a:bodyPr wrap="none">
            <a:spAutoFit/>
          </a:bodyPr>
          <a:lstStyle/>
          <a:p>
            <a:r>
              <a:rPr lang="el-GR" dirty="0" smtClean="0"/>
              <a:t>(5.158)</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διέγερσης</a:t>
            </a:r>
            <a:endParaRPr lang="en-US" b="1" dirty="0"/>
          </a:p>
        </p:txBody>
      </p:sp>
      <p:sp>
        <p:nvSpPr>
          <p:cNvPr id="80897" name="Rectangle 1"/>
          <p:cNvSpPr>
            <a:spLocks noChangeArrowheads="1"/>
          </p:cNvSpPr>
          <p:nvPr/>
        </p:nvSpPr>
        <p:spPr bwMode="auto">
          <a:xfrm>
            <a:off x="304800" y="990600"/>
            <a:ext cx="6477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Συνδυάζοντας τις (5.31) και (5.158), προκύπτει η ακόλουθη έκφραση για την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0898" name="Object 2"/>
          <p:cNvGraphicFramePr>
            <a:graphicFrameLocks noChangeAspect="1"/>
          </p:cNvGraphicFramePr>
          <p:nvPr/>
        </p:nvGraphicFramePr>
        <p:xfrm>
          <a:off x="5181600" y="762000"/>
          <a:ext cx="1295400" cy="609600"/>
        </p:xfrm>
        <a:graphic>
          <a:graphicData uri="http://schemas.openxmlformats.org/presentationml/2006/ole">
            <p:oleObj spid="_x0000_s80898" name="Equation" r:id="rId3" imgW="685800" imgH="228600" progId="Equation.DSMT4">
              <p:embed/>
            </p:oleObj>
          </a:graphicData>
        </a:graphic>
      </p:graphicFrame>
      <p:graphicFrame>
        <p:nvGraphicFramePr>
          <p:cNvPr id="80899" name="Object 3"/>
          <p:cNvGraphicFramePr>
            <a:graphicFrameLocks noChangeAspect="1"/>
          </p:cNvGraphicFramePr>
          <p:nvPr/>
        </p:nvGraphicFramePr>
        <p:xfrm>
          <a:off x="457200" y="1600200"/>
          <a:ext cx="1981200" cy="914400"/>
        </p:xfrm>
        <a:graphic>
          <a:graphicData uri="http://schemas.openxmlformats.org/presentationml/2006/ole">
            <p:oleObj spid="_x0000_s80899" name="Equation" r:id="rId4" imgW="1460160" imgH="469800" progId="Equation.DSMT4">
              <p:embed/>
            </p:oleObj>
          </a:graphicData>
        </a:graphic>
      </p:graphicFrame>
      <p:sp>
        <p:nvSpPr>
          <p:cNvPr id="7" name="Rectangle 6"/>
          <p:cNvSpPr/>
          <p:nvPr/>
        </p:nvSpPr>
        <p:spPr>
          <a:xfrm>
            <a:off x="2667000" y="1905000"/>
            <a:ext cx="851515" cy="369332"/>
          </a:xfrm>
          <a:prstGeom prst="rect">
            <a:avLst/>
          </a:prstGeom>
        </p:spPr>
        <p:txBody>
          <a:bodyPr wrap="none">
            <a:spAutoFit/>
          </a:bodyPr>
          <a:lstStyle/>
          <a:p>
            <a:r>
              <a:rPr lang="el-GR" dirty="0" smtClean="0"/>
              <a:t>(5.159)</a:t>
            </a:r>
            <a:endParaRPr lang="en-US" dirty="0"/>
          </a:p>
        </p:txBody>
      </p:sp>
      <p:sp>
        <p:nvSpPr>
          <p:cNvPr id="80900" name="Rectangle 4"/>
          <p:cNvSpPr>
            <a:spLocks noChangeArrowheads="1"/>
          </p:cNvSpPr>
          <p:nvPr/>
        </p:nvSpPr>
        <p:spPr bwMode="auto">
          <a:xfrm>
            <a:off x="304800" y="2429962"/>
            <a:ext cx="4114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σταθερή μαγνητική ροή και σταθερή τάση στους ακροδέκτες του τυλίγματος τυμπάνου, η (5.159) παίρνει τη μορφή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0901" name="Object 5"/>
          <p:cNvGraphicFramePr>
            <a:graphicFrameLocks noChangeAspect="1"/>
          </p:cNvGraphicFramePr>
          <p:nvPr/>
        </p:nvGraphicFramePr>
        <p:xfrm>
          <a:off x="381000" y="2895600"/>
          <a:ext cx="2057400" cy="609600"/>
        </p:xfrm>
        <a:graphic>
          <a:graphicData uri="http://schemas.openxmlformats.org/presentationml/2006/ole">
            <p:oleObj spid="_x0000_s80901" name="Equation" r:id="rId5" imgW="812520" imgH="228600" progId="Equation.DSMT4">
              <p:embed/>
            </p:oleObj>
          </a:graphicData>
        </a:graphic>
      </p:graphicFrame>
      <p:sp>
        <p:nvSpPr>
          <p:cNvPr id="10" name="Rectangle 9"/>
          <p:cNvSpPr/>
          <p:nvPr/>
        </p:nvSpPr>
        <p:spPr>
          <a:xfrm>
            <a:off x="2743200" y="2971800"/>
            <a:ext cx="851515" cy="369332"/>
          </a:xfrm>
          <a:prstGeom prst="rect">
            <a:avLst/>
          </a:prstGeom>
        </p:spPr>
        <p:txBody>
          <a:bodyPr wrap="none">
            <a:spAutoFit/>
          </a:bodyPr>
          <a:lstStyle/>
          <a:p>
            <a:r>
              <a:rPr lang="el-GR" dirty="0" smtClean="0"/>
              <a:t>(5.160)</a:t>
            </a:r>
            <a:endParaRPr lang="en-US" dirty="0"/>
          </a:p>
        </p:txBody>
      </p:sp>
      <p:sp>
        <p:nvSpPr>
          <p:cNvPr id="80903" name="Rectangle 7"/>
          <p:cNvSpPr>
            <a:spLocks noChangeArrowheads="1"/>
          </p:cNvSpPr>
          <p:nvPr/>
        </p:nvSpPr>
        <p:spPr bwMode="auto">
          <a:xfrm>
            <a:off x="0" y="3733800"/>
            <a:ext cx="4800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0902" name="Object 6"/>
          <p:cNvGraphicFramePr>
            <a:graphicFrameLocks noChangeAspect="1"/>
          </p:cNvGraphicFramePr>
          <p:nvPr/>
        </p:nvGraphicFramePr>
        <p:xfrm>
          <a:off x="457200" y="3810000"/>
          <a:ext cx="295275" cy="190500"/>
        </p:xfrm>
        <a:graphic>
          <a:graphicData uri="http://schemas.openxmlformats.org/presentationml/2006/ole">
            <p:oleObj spid="_x0000_s80902" name="Equation" r:id="rId6" imgW="291973" imgH="190417" progId="Equation.DSMT4">
              <p:embed/>
            </p:oleObj>
          </a:graphicData>
        </a:graphic>
      </p:graphicFrame>
      <p:sp>
        <p:nvSpPr>
          <p:cNvPr id="80904" name="Rectangle 8"/>
          <p:cNvSpPr>
            <a:spLocks noChangeArrowheads="1"/>
          </p:cNvSpPr>
          <p:nvPr/>
        </p:nvSpPr>
        <p:spPr bwMode="auto">
          <a:xfrm>
            <a:off x="762000" y="388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σταθερές.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304800" y="4114800"/>
            <a:ext cx="2078326" cy="369332"/>
          </a:xfrm>
          <a:prstGeom prst="rect">
            <a:avLst/>
          </a:prstGeom>
        </p:spPr>
        <p:txBody>
          <a:bodyPr wrap="none">
            <a:spAutoFit/>
          </a:bodyPr>
          <a:lstStyle/>
          <a:p>
            <a:r>
              <a:rPr lang="el-GR" dirty="0" smtClean="0"/>
              <a:t>Η (5.158) σε άξονες </a:t>
            </a:r>
            <a:endParaRPr lang="en-US" dirty="0"/>
          </a:p>
        </p:txBody>
      </p:sp>
      <p:graphicFrame>
        <p:nvGraphicFramePr>
          <p:cNvPr id="80905" name="Object 9"/>
          <p:cNvGraphicFramePr>
            <a:graphicFrameLocks noChangeAspect="1"/>
          </p:cNvGraphicFramePr>
          <p:nvPr/>
        </p:nvGraphicFramePr>
        <p:xfrm>
          <a:off x="2286000" y="4191000"/>
          <a:ext cx="482600" cy="228600"/>
        </p:xfrm>
        <a:graphic>
          <a:graphicData uri="http://schemas.openxmlformats.org/presentationml/2006/ole">
            <p:oleObj spid="_x0000_s80905" name="Equation" r:id="rId7" imgW="482400" imgH="228600" progId="Equation.DSMT4">
              <p:embed/>
            </p:oleObj>
          </a:graphicData>
        </a:graphic>
      </p:graphicFrame>
      <p:sp>
        <p:nvSpPr>
          <p:cNvPr id="16" name="Rectangle 15"/>
          <p:cNvSpPr/>
          <p:nvPr/>
        </p:nvSpPr>
        <p:spPr>
          <a:xfrm>
            <a:off x="2895600" y="4114800"/>
            <a:ext cx="4096058" cy="369332"/>
          </a:xfrm>
          <a:prstGeom prst="rect">
            <a:avLst/>
          </a:prstGeom>
        </p:spPr>
        <p:txBody>
          <a:bodyPr wrap="none">
            <a:spAutoFit/>
          </a:bodyPr>
          <a:lstStyle/>
          <a:p>
            <a:r>
              <a:rPr lang="el-GR" dirty="0" smtClean="0"/>
              <a:t>αποτελεί μια ευθεία γραμμή, σχ.5-63(α). </a:t>
            </a:r>
            <a:endParaRPr lang="en-US" dirty="0"/>
          </a:p>
        </p:txBody>
      </p:sp>
      <p:sp>
        <p:nvSpPr>
          <p:cNvPr id="22" name="Rectangle 21"/>
          <p:cNvSpPr/>
          <p:nvPr/>
        </p:nvSpPr>
        <p:spPr>
          <a:xfrm>
            <a:off x="381000" y="4572000"/>
            <a:ext cx="806631" cy="261610"/>
          </a:xfrm>
          <a:prstGeom prst="rect">
            <a:avLst/>
          </a:prstGeom>
        </p:spPr>
        <p:txBody>
          <a:bodyPr wrap="none">
            <a:spAutoFit/>
          </a:bodyPr>
          <a:lstStyle/>
          <a:p>
            <a:r>
              <a:rPr lang="el-GR" sz="1100" dirty="0" smtClean="0"/>
              <a:t>Η σταθερά</a:t>
            </a:r>
            <a:endParaRPr lang="en-US" sz="1100" dirty="0"/>
          </a:p>
        </p:txBody>
      </p:sp>
      <p:graphicFrame>
        <p:nvGraphicFramePr>
          <p:cNvPr id="80911" name="Object 15"/>
          <p:cNvGraphicFramePr>
            <a:graphicFrameLocks noChangeAspect="1"/>
          </p:cNvGraphicFramePr>
          <p:nvPr/>
        </p:nvGraphicFramePr>
        <p:xfrm>
          <a:off x="1295400" y="4572000"/>
          <a:ext cx="381000" cy="228600"/>
        </p:xfrm>
        <a:graphic>
          <a:graphicData uri="http://schemas.openxmlformats.org/presentationml/2006/ole">
            <p:oleObj spid="_x0000_s80911" name="Equation" r:id="rId8" imgW="152280" imgH="164880" progId="Equation.DSMT4">
              <p:embed/>
            </p:oleObj>
          </a:graphicData>
        </a:graphic>
      </p:graphicFrame>
      <p:sp>
        <p:nvSpPr>
          <p:cNvPr id="24" name="Rectangle 23"/>
          <p:cNvSpPr/>
          <p:nvPr/>
        </p:nvSpPr>
        <p:spPr>
          <a:xfrm>
            <a:off x="1600200" y="4572000"/>
            <a:ext cx="5943600" cy="276999"/>
          </a:xfrm>
          <a:prstGeom prst="rect">
            <a:avLst/>
          </a:prstGeom>
        </p:spPr>
        <p:txBody>
          <a:bodyPr wrap="square">
            <a:spAutoFit/>
          </a:bodyPr>
          <a:lstStyle/>
          <a:p>
            <a:r>
              <a:rPr lang="el-GR" sz="1200" dirty="0" smtClean="0"/>
              <a:t>αποτελεί την γωνιακή ταχύτητα περιστροφής σε συνθήκες κενού φορτίου </a:t>
            </a:r>
            <a:endParaRPr lang="en-US" sz="1200" dirty="0"/>
          </a:p>
        </p:txBody>
      </p:sp>
      <p:graphicFrame>
        <p:nvGraphicFramePr>
          <p:cNvPr id="80912" name="Object 16"/>
          <p:cNvGraphicFramePr>
            <a:graphicFrameLocks noChangeAspect="1"/>
          </p:cNvGraphicFramePr>
          <p:nvPr/>
        </p:nvGraphicFramePr>
        <p:xfrm>
          <a:off x="6400800" y="4648200"/>
          <a:ext cx="469900" cy="203200"/>
        </p:xfrm>
        <a:graphic>
          <a:graphicData uri="http://schemas.openxmlformats.org/presentationml/2006/ole">
            <p:oleObj spid="_x0000_s80912" name="Equation" r:id="rId9" imgW="469800" imgH="203040" progId="Equation.DSMT4">
              <p:embed/>
            </p:oleObj>
          </a:graphicData>
        </a:graphic>
      </p:graphicFrame>
      <p:sp>
        <p:nvSpPr>
          <p:cNvPr id="26" name="Rectangle 25"/>
          <p:cNvSpPr/>
          <p:nvPr/>
        </p:nvSpPr>
        <p:spPr>
          <a:xfrm>
            <a:off x="6858000" y="4572000"/>
            <a:ext cx="635110" cy="261610"/>
          </a:xfrm>
          <a:prstGeom prst="rect">
            <a:avLst/>
          </a:prstGeom>
        </p:spPr>
        <p:txBody>
          <a:bodyPr wrap="none">
            <a:spAutoFit/>
          </a:bodyPr>
          <a:lstStyle/>
          <a:p>
            <a:r>
              <a:rPr lang="el-GR" sz="1100" dirty="0" smtClean="0"/>
              <a:t>Δηλαδή</a:t>
            </a:r>
            <a:endParaRPr lang="en-US" sz="1100" dirty="0"/>
          </a:p>
        </p:txBody>
      </p:sp>
      <p:graphicFrame>
        <p:nvGraphicFramePr>
          <p:cNvPr id="80913" name="Object 17"/>
          <p:cNvGraphicFramePr>
            <a:graphicFrameLocks noChangeAspect="1"/>
          </p:cNvGraphicFramePr>
          <p:nvPr/>
        </p:nvGraphicFramePr>
        <p:xfrm>
          <a:off x="304800" y="4953000"/>
          <a:ext cx="2362200" cy="609600"/>
        </p:xfrm>
        <a:graphic>
          <a:graphicData uri="http://schemas.openxmlformats.org/presentationml/2006/ole">
            <p:oleObj spid="_x0000_s80913" name="Equation" r:id="rId10" imgW="1828800" imgH="431640" progId="Equation.DSMT4">
              <p:embed/>
            </p:oleObj>
          </a:graphicData>
        </a:graphic>
      </p:graphicFrame>
      <p:sp>
        <p:nvSpPr>
          <p:cNvPr id="28" name="Rectangle 27"/>
          <p:cNvSpPr/>
          <p:nvPr/>
        </p:nvSpPr>
        <p:spPr>
          <a:xfrm>
            <a:off x="2895600" y="5181600"/>
            <a:ext cx="851515" cy="369332"/>
          </a:xfrm>
          <a:prstGeom prst="rect">
            <a:avLst/>
          </a:prstGeom>
        </p:spPr>
        <p:txBody>
          <a:bodyPr wrap="none">
            <a:spAutoFit/>
          </a:bodyPr>
          <a:lstStyle/>
          <a:p>
            <a:r>
              <a:rPr lang="el-GR" dirty="0" smtClean="0"/>
              <a:t>(5.161)</a:t>
            </a:r>
            <a:endParaRPr lang="en-US" dirty="0"/>
          </a:p>
        </p:txBody>
      </p:sp>
      <p:sp>
        <p:nvSpPr>
          <p:cNvPr id="29" name="Rectangle 28"/>
          <p:cNvSpPr/>
          <p:nvPr/>
        </p:nvSpPr>
        <p:spPr>
          <a:xfrm>
            <a:off x="304800" y="5638800"/>
            <a:ext cx="870751" cy="261610"/>
          </a:xfrm>
          <a:prstGeom prst="rect">
            <a:avLst/>
          </a:prstGeom>
        </p:spPr>
        <p:txBody>
          <a:bodyPr wrap="none">
            <a:spAutoFit/>
          </a:bodyPr>
          <a:lstStyle/>
          <a:p>
            <a:r>
              <a:rPr lang="el-GR" sz="1100" dirty="0" smtClean="0"/>
              <a:t>Η  σταθερά </a:t>
            </a:r>
            <a:endParaRPr lang="en-US" sz="1100" dirty="0"/>
          </a:p>
        </p:txBody>
      </p:sp>
      <p:graphicFrame>
        <p:nvGraphicFramePr>
          <p:cNvPr id="80914" name="Object 18"/>
          <p:cNvGraphicFramePr>
            <a:graphicFrameLocks noChangeAspect="1"/>
          </p:cNvGraphicFramePr>
          <p:nvPr/>
        </p:nvGraphicFramePr>
        <p:xfrm>
          <a:off x="1143000" y="5715000"/>
          <a:ext cx="152400" cy="165100"/>
        </p:xfrm>
        <a:graphic>
          <a:graphicData uri="http://schemas.openxmlformats.org/presentationml/2006/ole">
            <p:oleObj spid="_x0000_s80914" name="Equation" r:id="rId11" imgW="152280" imgH="164880" progId="Equation.DSMT4">
              <p:embed/>
            </p:oleObj>
          </a:graphicData>
        </a:graphic>
      </p:graphicFrame>
      <p:sp>
        <p:nvSpPr>
          <p:cNvPr id="31" name="Rectangle 30"/>
          <p:cNvSpPr/>
          <p:nvPr/>
        </p:nvSpPr>
        <p:spPr>
          <a:xfrm>
            <a:off x="1371600" y="5638800"/>
            <a:ext cx="5943600" cy="261610"/>
          </a:xfrm>
          <a:prstGeom prst="rect">
            <a:avLst/>
          </a:prstGeom>
        </p:spPr>
        <p:txBody>
          <a:bodyPr wrap="square">
            <a:spAutoFit/>
          </a:bodyPr>
          <a:lstStyle/>
          <a:p>
            <a:r>
              <a:rPr lang="el-GR" sz="1100" dirty="0" smtClean="0"/>
              <a:t>αποτελεί την κλίση της ευθείας και δίνεται από τη σχέση</a:t>
            </a:r>
            <a:endParaRPr lang="en-US" sz="1100" dirty="0"/>
          </a:p>
        </p:txBody>
      </p:sp>
      <p:graphicFrame>
        <p:nvGraphicFramePr>
          <p:cNvPr id="80915" name="Object 19"/>
          <p:cNvGraphicFramePr>
            <a:graphicFrameLocks noChangeAspect="1"/>
          </p:cNvGraphicFramePr>
          <p:nvPr/>
        </p:nvGraphicFramePr>
        <p:xfrm>
          <a:off x="228600" y="6019800"/>
          <a:ext cx="1676400" cy="685800"/>
        </p:xfrm>
        <a:graphic>
          <a:graphicData uri="http://schemas.openxmlformats.org/presentationml/2006/ole">
            <p:oleObj spid="_x0000_s80915" name="Equation" r:id="rId12" imgW="914400" imgH="469800" progId="Equation.DSMT4">
              <p:embed/>
            </p:oleObj>
          </a:graphicData>
        </a:graphic>
      </p:graphicFrame>
      <p:sp>
        <p:nvSpPr>
          <p:cNvPr id="33" name="Rectangle 32"/>
          <p:cNvSpPr/>
          <p:nvPr/>
        </p:nvSpPr>
        <p:spPr>
          <a:xfrm>
            <a:off x="2057400" y="6172200"/>
            <a:ext cx="904415" cy="369332"/>
          </a:xfrm>
          <a:prstGeom prst="rect">
            <a:avLst/>
          </a:prstGeom>
        </p:spPr>
        <p:txBody>
          <a:bodyPr wrap="none">
            <a:spAutoFit/>
          </a:bodyPr>
          <a:lstStyle/>
          <a:p>
            <a:r>
              <a:rPr lang="el-GR" dirty="0" smtClean="0"/>
              <a:t> (5.162)</a:t>
            </a:r>
            <a:endParaRPr lang="en-US" dirty="0"/>
          </a:p>
        </p:txBody>
      </p:sp>
      <p:pic>
        <p:nvPicPr>
          <p:cNvPr id="30" name="Picture 2"/>
          <p:cNvPicPr>
            <a:picLocks noChangeAspect="1" noChangeArrowheads="1"/>
          </p:cNvPicPr>
          <p:nvPr/>
        </p:nvPicPr>
        <p:blipFill>
          <a:blip r:embed="rId13" cstate="print"/>
          <a:srcRect/>
          <a:stretch>
            <a:fillRect/>
          </a:stretch>
        </p:blipFill>
        <p:spPr bwMode="auto">
          <a:xfrm>
            <a:off x="4495800" y="1828800"/>
            <a:ext cx="3962400" cy="1562100"/>
          </a:xfrm>
          <a:prstGeom prst="rect">
            <a:avLst/>
          </a:prstGeom>
          <a:noFill/>
          <a:ln w="9525">
            <a:noFill/>
            <a:miter lim="800000"/>
            <a:headEnd/>
            <a:tailEnd/>
          </a:ln>
        </p:spPr>
      </p:pic>
      <p:sp>
        <p:nvSpPr>
          <p:cNvPr id="32" name="Rectangle 31"/>
          <p:cNvSpPr/>
          <p:nvPr/>
        </p:nvSpPr>
        <p:spPr>
          <a:xfrm>
            <a:off x="4343400" y="3505200"/>
            <a:ext cx="980589" cy="276999"/>
          </a:xfrm>
          <a:prstGeom prst="rect">
            <a:avLst/>
          </a:prstGeom>
        </p:spPr>
        <p:txBody>
          <a:bodyPr wrap="none">
            <a:spAutoFit/>
          </a:bodyPr>
          <a:lstStyle/>
          <a:p>
            <a:r>
              <a:rPr lang="el-GR" sz="1200" b="1" dirty="0" smtClean="0"/>
              <a:t>Σχήμα 5-63: </a:t>
            </a:r>
            <a:endParaRPr lang="en-US" sz="1200" dirty="0"/>
          </a:p>
        </p:txBody>
      </p:sp>
      <p:sp>
        <p:nvSpPr>
          <p:cNvPr id="34" name="Rectangle 3"/>
          <p:cNvSpPr>
            <a:spLocks noChangeArrowheads="1"/>
          </p:cNvSpPr>
          <p:nvPr/>
        </p:nvSpPr>
        <p:spPr bwMode="auto">
          <a:xfrm>
            <a:off x="5257800" y="3352800"/>
            <a:ext cx="3352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γωνιακής ταχύτητας-ροπής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  Χαρακτηριστική  ροπής-ρεύματος τυμπάνου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διέγερσης</a:t>
            </a:r>
            <a:endParaRPr lang="en-US" b="1" dirty="0"/>
          </a:p>
        </p:txBody>
      </p:sp>
      <p:pic>
        <p:nvPicPr>
          <p:cNvPr id="81922" name="Picture 2"/>
          <p:cNvPicPr>
            <a:picLocks noChangeAspect="1" noChangeArrowheads="1"/>
          </p:cNvPicPr>
          <p:nvPr/>
        </p:nvPicPr>
        <p:blipFill>
          <a:blip r:embed="rId3" cstate="print"/>
          <a:srcRect/>
          <a:stretch>
            <a:fillRect/>
          </a:stretch>
        </p:blipFill>
        <p:spPr bwMode="auto">
          <a:xfrm>
            <a:off x="533400" y="1143000"/>
            <a:ext cx="4648200" cy="1562100"/>
          </a:xfrm>
          <a:prstGeom prst="rect">
            <a:avLst/>
          </a:prstGeom>
          <a:noFill/>
          <a:ln w="9525">
            <a:noFill/>
            <a:miter lim="800000"/>
            <a:headEnd/>
            <a:tailEnd/>
          </a:ln>
        </p:spPr>
      </p:pic>
      <p:sp>
        <p:nvSpPr>
          <p:cNvPr id="5" name="Rectangle 4"/>
          <p:cNvSpPr/>
          <p:nvPr/>
        </p:nvSpPr>
        <p:spPr>
          <a:xfrm>
            <a:off x="381000" y="3276600"/>
            <a:ext cx="980589" cy="276999"/>
          </a:xfrm>
          <a:prstGeom prst="rect">
            <a:avLst/>
          </a:prstGeom>
        </p:spPr>
        <p:txBody>
          <a:bodyPr wrap="none">
            <a:spAutoFit/>
          </a:bodyPr>
          <a:lstStyle/>
          <a:p>
            <a:r>
              <a:rPr lang="el-GR" sz="1200" b="1" dirty="0" smtClean="0"/>
              <a:t>Σχήμα 5-63: </a:t>
            </a:r>
            <a:endParaRPr lang="en-US" sz="1200" dirty="0"/>
          </a:p>
        </p:txBody>
      </p:sp>
      <p:sp>
        <p:nvSpPr>
          <p:cNvPr id="81923" name="Rectangle 3"/>
          <p:cNvSpPr>
            <a:spLocks noChangeArrowheads="1"/>
          </p:cNvSpPr>
          <p:nvPr/>
        </p:nvSpPr>
        <p:spPr bwMode="auto">
          <a:xfrm>
            <a:off x="1676400" y="3276600"/>
            <a:ext cx="3352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γωνιακής ταχύτητας-ροπής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  Χαρακτηριστική  ροπής-ρεύματος τυμπάνου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04800" y="3886200"/>
            <a:ext cx="1985608" cy="276999"/>
          </a:xfrm>
          <a:prstGeom prst="rect">
            <a:avLst/>
          </a:prstGeom>
        </p:spPr>
        <p:txBody>
          <a:bodyPr wrap="none">
            <a:spAutoFit/>
          </a:bodyPr>
          <a:lstStyle/>
          <a:p>
            <a:r>
              <a:rPr lang="el-GR" sz="1200" dirty="0" smtClean="0"/>
              <a:t>Η κλίση της χαρακτηριστικής</a:t>
            </a:r>
            <a:endParaRPr lang="en-US" sz="1200" dirty="0"/>
          </a:p>
        </p:txBody>
      </p:sp>
      <p:graphicFrame>
        <p:nvGraphicFramePr>
          <p:cNvPr id="81924" name="Object 4"/>
          <p:cNvGraphicFramePr>
            <a:graphicFrameLocks noChangeAspect="1"/>
          </p:cNvGraphicFramePr>
          <p:nvPr/>
        </p:nvGraphicFramePr>
        <p:xfrm>
          <a:off x="2286000" y="3886200"/>
          <a:ext cx="685800" cy="228600"/>
        </p:xfrm>
        <a:graphic>
          <a:graphicData uri="http://schemas.openxmlformats.org/presentationml/2006/ole">
            <p:oleObj spid="_x0000_s81924" name="Equation" r:id="rId4" imgW="685800" imgH="228600" progId="Equation.DSMT4">
              <p:embed/>
            </p:oleObj>
          </a:graphicData>
        </a:graphic>
      </p:graphicFrame>
      <p:sp>
        <p:nvSpPr>
          <p:cNvPr id="9" name="Rectangle 8"/>
          <p:cNvSpPr/>
          <p:nvPr/>
        </p:nvSpPr>
        <p:spPr>
          <a:xfrm>
            <a:off x="2971800" y="3810000"/>
            <a:ext cx="1748427" cy="276999"/>
          </a:xfrm>
          <a:prstGeom prst="rect">
            <a:avLst/>
          </a:prstGeom>
        </p:spPr>
        <p:txBody>
          <a:bodyPr wrap="none">
            <a:spAutoFit/>
          </a:bodyPr>
          <a:lstStyle/>
          <a:p>
            <a:r>
              <a:rPr lang="el-GR" sz="1200" dirty="0" smtClean="0"/>
              <a:t>σύμφωνα με την (5.162) </a:t>
            </a:r>
            <a:endParaRPr lang="en-US" sz="1200" dirty="0"/>
          </a:p>
        </p:txBody>
      </p:sp>
      <p:sp>
        <p:nvSpPr>
          <p:cNvPr id="10" name="Rectangle 9"/>
          <p:cNvSpPr/>
          <p:nvPr/>
        </p:nvSpPr>
        <p:spPr>
          <a:xfrm>
            <a:off x="4572000" y="3810000"/>
            <a:ext cx="1169936" cy="276999"/>
          </a:xfrm>
          <a:prstGeom prst="rect">
            <a:avLst/>
          </a:prstGeom>
        </p:spPr>
        <p:txBody>
          <a:bodyPr wrap="none">
            <a:spAutoFit/>
          </a:bodyPr>
          <a:lstStyle/>
          <a:p>
            <a:r>
              <a:rPr lang="el-GR" sz="1200" dirty="0" smtClean="0"/>
              <a:t>είναι αρνητική. </a:t>
            </a:r>
            <a:endParaRPr lang="en-US" sz="1200" dirty="0"/>
          </a:p>
        </p:txBody>
      </p:sp>
      <p:sp>
        <p:nvSpPr>
          <p:cNvPr id="11" name="Rectangle 10"/>
          <p:cNvSpPr/>
          <p:nvPr/>
        </p:nvSpPr>
        <p:spPr>
          <a:xfrm>
            <a:off x="457200" y="4191000"/>
            <a:ext cx="7391400" cy="1477328"/>
          </a:xfrm>
          <a:prstGeom prst="rect">
            <a:avLst/>
          </a:prstGeom>
        </p:spPr>
        <p:txBody>
          <a:bodyPr wrap="square">
            <a:spAutoFit/>
          </a:bodyPr>
          <a:lstStyle/>
          <a:p>
            <a:r>
              <a:rPr lang="el-GR" dirty="0" smtClean="0"/>
              <a:t>Επομένως, εάν ο κινητήρας στρέφεται με κάποιο συγκεκριμένο αριθμό στροφών, μια απότομη αύξηση του φορτίου προκαλεί ελάττωση των στροφών και κατ' επέκταση της επαγόμενης Α.Η.Ε.Δ., με αποτέλεσμα την αύξηση του ρεύματος τυμπάνου, στην τιμή που απαιτείται από την αύξηση της ροπής. </a:t>
            </a:r>
            <a:endParaRPr lang="en-US" dirty="0"/>
          </a:p>
        </p:txBody>
      </p:sp>
      <p:sp>
        <p:nvSpPr>
          <p:cNvPr id="12" name="Rectangle 11"/>
          <p:cNvSpPr/>
          <p:nvPr/>
        </p:nvSpPr>
        <p:spPr>
          <a:xfrm>
            <a:off x="533400" y="5715000"/>
            <a:ext cx="7086600" cy="369332"/>
          </a:xfrm>
          <a:prstGeom prst="rect">
            <a:avLst/>
          </a:prstGeom>
        </p:spPr>
        <p:txBody>
          <a:bodyPr wrap="square">
            <a:spAutoFit/>
          </a:bodyPr>
          <a:lstStyle/>
          <a:p>
            <a:r>
              <a:rPr lang="el-GR" dirty="0" smtClean="0"/>
              <a:t>Στην περίπτωση αυτή, υπάρχει γραμμική εξάρτηση της χαρακτηριστικής</a:t>
            </a:r>
            <a:endParaRPr lang="en-US" dirty="0"/>
          </a:p>
        </p:txBody>
      </p:sp>
      <p:graphicFrame>
        <p:nvGraphicFramePr>
          <p:cNvPr id="81925" name="Object 5"/>
          <p:cNvGraphicFramePr>
            <a:graphicFrameLocks noChangeAspect="1"/>
          </p:cNvGraphicFramePr>
          <p:nvPr/>
        </p:nvGraphicFramePr>
        <p:xfrm>
          <a:off x="7391400" y="5791200"/>
          <a:ext cx="685800" cy="228600"/>
        </p:xfrm>
        <a:graphic>
          <a:graphicData uri="http://schemas.openxmlformats.org/presentationml/2006/ole">
            <p:oleObj spid="_x0000_s81925" name="Equation" r:id="rId5" imgW="685800" imgH="228600" progId="Equation.DSMT4">
              <p:embed/>
            </p:oleObj>
          </a:graphicData>
        </a:graphic>
      </p:graphicFrame>
      <p:sp>
        <p:nvSpPr>
          <p:cNvPr id="14" name="Rectangle 13"/>
          <p:cNvSpPr/>
          <p:nvPr/>
        </p:nvSpPr>
        <p:spPr>
          <a:xfrm>
            <a:off x="609600" y="6019800"/>
            <a:ext cx="2209387" cy="369332"/>
          </a:xfrm>
          <a:prstGeom prst="rect">
            <a:avLst/>
          </a:prstGeom>
        </p:spPr>
        <p:txBody>
          <a:bodyPr wrap="none">
            <a:spAutoFit/>
          </a:bodyPr>
          <a:lstStyle/>
          <a:p>
            <a:r>
              <a:rPr lang="el-GR" dirty="0" smtClean="0"/>
              <a:t>καμπύλη Α (σχ.5-63).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διέγερσης</a:t>
            </a:r>
            <a:endParaRPr lang="en-US" b="1" dirty="0"/>
          </a:p>
        </p:txBody>
      </p:sp>
      <p:sp>
        <p:nvSpPr>
          <p:cNvPr id="4" name="Rectangle 3"/>
          <p:cNvSpPr/>
          <p:nvPr/>
        </p:nvSpPr>
        <p:spPr>
          <a:xfrm>
            <a:off x="457200" y="2971800"/>
            <a:ext cx="5943600" cy="1754326"/>
          </a:xfrm>
          <a:prstGeom prst="rect">
            <a:avLst/>
          </a:prstGeom>
        </p:spPr>
        <p:txBody>
          <a:bodyPr wrap="square">
            <a:spAutoFit/>
          </a:bodyPr>
          <a:lstStyle/>
          <a:p>
            <a:r>
              <a:rPr lang="el-GR" dirty="0" smtClean="0">
                <a:solidFill>
                  <a:srgbClr val="FF0000"/>
                </a:solidFill>
              </a:rPr>
              <a:t>Στην περίπτωση που ο κινητήρας δεν διαθέτει τυλίγματα αντιστάθμισης και βοηθητικών πόλων, </a:t>
            </a:r>
            <a:r>
              <a:rPr lang="el-GR" dirty="0" smtClean="0"/>
              <a:t>θα υπάρξει μια μικρή εξασθένιση της μαγνητικής ροής  λόγω της αντίδρασης του τυλίγματος τυμπάνου, με αποτέλεσμα η μείωση των στροφών για τα ίδια φορτία </a:t>
            </a:r>
            <a:r>
              <a:rPr lang="el-GR" dirty="0" smtClean="0">
                <a:solidFill>
                  <a:srgbClr val="FF0000"/>
                </a:solidFill>
              </a:rPr>
              <a:t>(καμπύλη Β, σχ.5-63), να είναι μικρότερη από την αντίστοιχη της καμπύλης Α. </a:t>
            </a:r>
            <a:endParaRPr lang="en-US"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533400" y="1143000"/>
            <a:ext cx="4648200" cy="1562100"/>
          </a:xfrm>
          <a:prstGeom prst="rect">
            <a:avLst/>
          </a:prstGeom>
          <a:noFill/>
          <a:ln w="9525">
            <a:noFill/>
            <a:miter lim="800000"/>
            <a:headEnd/>
            <a:tailEnd/>
          </a:ln>
        </p:spPr>
      </p:pic>
      <p:sp>
        <p:nvSpPr>
          <p:cNvPr id="6" name="Rectangle 5"/>
          <p:cNvSpPr/>
          <p:nvPr/>
        </p:nvSpPr>
        <p:spPr>
          <a:xfrm>
            <a:off x="457200" y="4800600"/>
            <a:ext cx="7620000" cy="1477328"/>
          </a:xfrm>
          <a:prstGeom prst="rect">
            <a:avLst/>
          </a:prstGeom>
        </p:spPr>
        <p:txBody>
          <a:bodyPr wrap="square">
            <a:spAutoFit/>
          </a:bodyPr>
          <a:lstStyle/>
          <a:p>
            <a:r>
              <a:rPr lang="el-GR" dirty="0" smtClean="0"/>
              <a:t>Αυτό πρακτικά σημαίνει ότι, η αντίδραση του τυλίγματος τυμπάνου βελτιώνει την τιμή του συντελεστή ρύθμισης στροφών. Επίσης, η διακύμανση των στροφών για μια ευρεία περιοχή μεταβολής του φορτίου (και στις δύο περιπτώσεις Α και Β) είναι αρκετά μικρή και για το λόγο αυτό οι κινητήρες Σ.Ρ. παράλληλης και ξένης διέγερσης, καλούνται και κινητήρες σταθερής ταχύτητας</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304800" y="609600"/>
            <a:ext cx="4364465" cy="369332"/>
          </a:xfrm>
          <a:prstGeom prst="rect">
            <a:avLst/>
          </a:prstGeom>
        </p:spPr>
        <p:txBody>
          <a:bodyPr wrap="none">
            <a:spAutoFit/>
          </a:bodyPr>
          <a:lstStyle/>
          <a:p>
            <a:r>
              <a:rPr lang="el-GR" b="1" dirty="0" smtClean="0"/>
              <a:t>Κινητήρες ξένης και παράλληλης διέγερσης</a:t>
            </a:r>
            <a:endParaRPr lang="en-US" b="1" dirty="0"/>
          </a:p>
        </p:txBody>
      </p:sp>
      <p:sp>
        <p:nvSpPr>
          <p:cNvPr id="82945" name="Rectangle 1"/>
          <p:cNvSpPr>
            <a:spLocks noChangeArrowheads="1"/>
          </p:cNvSpPr>
          <p:nvPr/>
        </p:nvSpPr>
        <p:spPr bwMode="auto">
          <a:xfrm>
            <a:off x="381000" y="1371600"/>
            <a:ext cx="6096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Οι κινητήρες παράλληλης διέγερσης, χρησιμοποιούνται σε εφαρμογές που απαιτούν σχεδόν σταθερή ταχύτητα, αλλά όχι υψηλή ροπή εκκίνησης (π.χ. ανεμιστήρες, φυγοκεντρικές αντλίες κλπ.).</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533400" y="3048000"/>
            <a:ext cx="60198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Σύμφωνα με την (5.159), είναι προφανής η εξάρτηση της γωνιακής ταχύτητας περιστροφής από την τάση του τυλίγματος τυμπάνου, από τη μαγνητική ροή, από την ωμική αντίσταση του τυλίγματος τυμπάνου και από το φορτίο στον άξονα του κινητήρα. Δηλαδή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2947" name="Object 3"/>
          <p:cNvGraphicFramePr>
            <a:graphicFrameLocks noChangeAspect="1"/>
          </p:cNvGraphicFramePr>
          <p:nvPr/>
        </p:nvGraphicFramePr>
        <p:xfrm>
          <a:off x="457200" y="3733800"/>
          <a:ext cx="2438400" cy="533400"/>
        </p:xfrm>
        <a:graphic>
          <a:graphicData uri="http://schemas.openxmlformats.org/presentationml/2006/ole">
            <p:oleObj spid="_x0000_s82947" name="Equation" r:id="rId3" imgW="1269720" imgH="228600" progId="Equation.DSMT4">
              <p:embed/>
            </p:oleObj>
          </a:graphicData>
        </a:graphic>
      </p:graphicFrame>
      <p:sp>
        <p:nvSpPr>
          <p:cNvPr id="7" name="Rectangle 6"/>
          <p:cNvSpPr/>
          <p:nvPr/>
        </p:nvSpPr>
        <p:spPr>
          <a:xfrm>
            <a:off x="2895600" y="3810000"/>
            <a:ext cx="851515" cy="369332"/>
          </a:xfrm>
          <a:prstGeom prst="rect">
            <a:avLst/>
          </a:prstGeom>
        </p:spPr>
        <p:txBody>
          <a:bodyPr wrap="none">
            <a:spAutoFit/>
          </a:bodyPr>
          <a:lstStyle/>
          <a:p>
            <a:r>
              <a:rPr lang="el-GR" dirty="0" smtClean="0"/>
              <a:t>(5.163)</a:t>
            </a:r>
            <a:endParaRPr lang="en-US" dirty="0"/>
          </a:p>
        </p:txBody>
      </p:sp>
      <p:sp>
        <p:nvSpPr>
          <p:cNvPr id="82948" name="Rectangle 4"/>
          <p:cNvSpPr>
            <a:spLocks noChangeArrowheads="1"/>
          </p:cNvSpPr>
          <p:nvPr/>
        </p:nvSpPr>
        <p:spPr bwMode="auto">
          <a:xfrm>
            <a:off x="457200" y="4297234"/>
            <a:ext cx="7696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Αυτό πρακτικά σημαίνει ότι, ο έλεγχος των στροφών σε ένα κινητήρα Σ.Ρ. ξένης ή παράλληλης διέγερσης μπορεί να γίνει με τους παρακάτω τρόπους, ξεχωριστά ή και συνδυασμένα:</a:t>
            </a:r>
            <a:endParaRPr kumimoji="0" lang="el-GR" sz="1400" b="0" i="0" u="none" strike="noStrike" cap="none" normalizeH="0" baseline="0" dirty="0" smtClean="0">
              <a:ln>
                <a:noFill/>
              </a:ln>
              <a:solidFill>
                <a:srgbClr val="FF0000"/>
              </a:solidFill>
              <a:effectLst/>
              <a:latin typeface="Arial" pitchFamily="34" charset="0"/>
              <a:cs typeface="Arial" pitchFamily="34" charset="0"/>
            </a:endParaRPr>
          </a:p>
        </p:txBody>
      </p:sp>
      <p:sp>
        <p:nvSpPr>
          <p:cNvPr id="82949" name="Rectangle 5"/>
          <p:cNvSpPr>
            <a:spLocks noChangeArrowheads="1"/>
          </p:cNvSpPr>
          <p:nvPr/>
        </p:nvSpPr>
        <p:spPr bwMode="auto">
          <a:xfrm>
            <a:off x="304800" y="495660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Με μεταβολή της τάσης ακροδεκτών του τυλίγματος τυμπάνου.</a:t>
            </a:r>
            <a:endParaRPr kumimoji="0" lang="en-US" sz="1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Με μεταβολή της μαγνητικής ροής.</a:t>
            </a:r>
            <a:endParaRPr kumimoji="0" lang="en-US" sz="1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Με παρεμβολή ωμικής αντίστασης στο τύλιγμα τυμπάνου.</a:t>
            </a:r>
            <a:endParaRPr kumimoji="0" lang="el-GR" sz="1600"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4" name="Object 4"/>
          <p:cNvGraphicFramePr>
            <a:graphicFrameLocks noChangeAspect="1"/>
          </p:cNvGraphicFramePr>
          <p:nvPr/>
        </p:nvGraphicFramePr>
        <p:xfrm>
          <a:off x="6781800" y="2667000"/>
          <a:ext cx="1752600" cy="533400"/>
        </p:xfrm>
        <a:graphic>
          <a:graphicData uri="http://schemas.openxmlformats.org/presentationml/2006/ole">
            <p:oleObj spid="_x0000_s82948" name="Equation" r:id="rId4" imgW="1460160" imgH="469800" progId="Equation.DSMT4">
              <p:embed/>
            </p:oleObj>
          </a:graphicData>
        </a:graphic>
      </p:graphicFrame>
      <p:sp>
        <p:nvSpPr>
          <p:cNvPr id="11" name="Rectangle 10"/>
          <p:cNvSpPr/>
          <p:nvPr/>
        </p:nvSpPr>
        <p:spPr>
          <a:xfrm>
            <a:off x="8229600" y="3048001"/>
            <a:ext cx="914400" cy="369332"/>
          </a:xfrm>
          <a:prstGeom prst="rect">
            <a:avLst/>
          </a:prstGeom>
        </p:spPr>
        <p:txBody>
          <a:bodyPr wrap="square">
            <a:spAutoFit/>
          </a:bodyPr>
          <a:lstStyle/>
          <a:p>
            <a:r>
              <a:rPr lang="el-GR" dirty="0" smtClean="0"/>
              <a:t>(5.159)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457200"/>
            <a:ext cx="3214341" cy="369332"/>
          </a:xfrm>
          <a:prstGeom prst="rect">
            <a:avLst/>
          </a:prstGeom>
        </p:spPr>
        <p:txBody>
          <a:bodyPr wrap="none">
            <a:spAutoFit/>
          </a:bodyPr>
          <a:lstStyle/>
          <a:p>
            <a:pPr lvl="0" algn="ctr">
              <a:spcBef>
                <a:spcPct val="0"/>
              </a:spcBef>
              <a:defRPr/>
            </a:pPr>
            <a:r>
              <a:rPr lang="el-GR" b="1" u="sng" dirty="0">
                <a:solidFill>
                  <a:schemeClr val="accent2"/>
                </a:solidFill>
                <a:latin typeface="Comic Sans MS" pitchFamily="66" charset="0"/>
              </a:rPr>
              <a:t>Λειτουργία γεννήτριας Σ.Ρ.</a:t>
            </a:r>
            <a:r>
              <a:rPr lang="el-GR" b="1" dirty="0">
                <a:solidFill>
                  <a:schemeClr val="accent2"/>
                </a:solidFill>
                <a:latin typeface="Comic Sans MS" pitchFamily="66" charset="0"/>
              </a:rPr>
              <a:t> </a:t>
            </a:r>
          </a:p>
        </p:txBody>
      </p:sp>
      <p:pic>
        <p:nvPicPr>
          <p:cNvPr id="6146" name="Picture 2"/>
          <p:cNvPicPr>
            <a:picLocks noChangeAspect="1" noChangeArrowheads="1"/>
          </p:cNvPicPr>
          <p:nvPr/>
        </p:nvPicPr>
        <p:blipFill>
          <a:blip r:embed="rId2" cstate="print"/>
          <a:srcRect/>
          <a:stretch>
            <a:fillRect/>
          </a:stretch>
        </p:blipFill>
        <p:spPr bwMode="auto">
          <a:xfrm>
            <a:off x="1524000" y="1219200"/>
            <a:ext cx="7061200" cy="7937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90600" y="2209800"/>
            <a:ext cx="6705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457200" y="838200"/>
            <a:ext cx="2903039" cy="369332"/>
          </a:xfrm>
          <a:prstGeom prst="rect">
            <a:avLst/>
          </a:prstGeom>
        </p:spPr>
        <p:txBody>
          <a:bodyPr wrap="none">
            <a:spAutoFit/>
          </a:bodyPr>
          <a:lstStyle/>
          <a:p>
            <a:r>
              <a:rPr lang="el-GR" b="1" dirty="0" smtClean="0"/>
              <a:t>Κινητήρας διέγερσης σειράς</a:t>
            </a:r>
            <a:endParaRPr lang="en-US" dirty="0"/>
          </a:p>
        </p:txBody>
      </p:sp>
      <p:sp>
        <p:nvSpPr>
          <p:cNvPr id="4" name="Rectangle 3"/>
          <p:cNvSpPr/>
          <p:nvPr/>
        </p:nvSpPr>
        <p:spPr>
          <a:xfrm>
            <a:off x="685800" y="1371601"/>
            <a:ext cx="6172200" cy="2031325"/>
          </a:xfrm>
          <a:prstGeom prst="rect">
            <a:avLst/>
          </a:prstGeom>
        </p:spPr>
        <p:txBody>
          <a:bodyPr wrap="square">
            <a:spAutoFit/>
          </a:bodyPr>
          <a:lstStyle/>
          <a:p>
            <a:r>
              <a:rPr lang="el-GR" b="1" dirty="0" smtClean="0"/>
              <a:t>Το τύλιγμα διέγερσης συνδέεται σε σειρά με το επαγωγικό τύμπανο, το ρεύμα τυμπάνου αποτελεί ταυτόχρονα και το ρεύμα διέγερσης του κινητήρα. Σε αντίθεση με το τύλιγμα παράλληλης διέγερσης, το  τύλιγμα διέγερσης μιας και διαρρέεται με το ρεύμα τυμπάνου,  για να δώσει την ίδια μαγνητεγερτική δύναμη απαιτεί πολύ μικρότερο αριθμό σπειρών και φυσικά  αγωγούς μεγαλύτερης διατομής. </a:t>
            </a:r>
            <a:endParaRPr lang="en-US" b="1" dirty="0"/>
          </a:p>
        </p:txBody>
      </p:sp>
      <p:sp>
        <p:nvSpPr>
          <p:cNvPr id="88065" name="Rectangle 1"/>
          <p:cNvSpPr>
            <a:spLocks noChangeArrowheads="1"/>
          </p:cNvSpPr>
          <p:nvPr/>
        </p:nvSpPr>
        <p:spPr bwMode="auto">
          <a:xfrm>
            <a:off x="762000" y="6333038"/>
            <a:ext cx="5638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Το ισοδύναμο ηλεκτρικό κύκλωμα του κινητήρα Σ.Ρ. με διέγερση σειράς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8066" name="Picture 2"/>
          <p:cNvPicPr>
            <a:picLocks noChangeAspect="1" noChangeArrowheads="1"/>
          </p:cNvPicPr>
          <p:nvPr/>
        </p:nvPicPr>
        <p:blipFill>
          <a:blip r:embed="rId2" cstate="print"/>
          <a:srcRect/>
          <a:stretch>
            <a:fillRect/>
          </a:stretch>
        </p:blipFill>
        <p:spPr bwMode="auto">
          <a:xfrm>
            <a:off x="1981200" y="4114800"/>
            <a:ext cx="300037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457200" y="838200"/>
            <a:ext cx="2903039" cy="369332"/>
          </a:xfrm>
          <a:prstGeom prst="rect">
            <a:avLst/>
          </a:prstGeom>
        </p:spPr>
        <p:txBody>
          <a:bodyPr wrap="none">
            <a:spAutoFit/>
          </a:bodyPr>
          <a:lstStyle/>
          <a:p>
            <a:r>
              <a:rPr lang="el-GR" b="1" dirty="0" smtClean="0"/>
              <a:t>Κινητήρας διέγερσης σειράς</a:t>
            </a:r>
            <a:endParaRPr lang="en-US" dirty="0"/>
          </a:p>
        </p:txBody>
      </p:sp>
      <p:sp>
        <p:nvSpPr>
          <p:cNvPr id="89089" name="Rectangle 1"/>
          <p:cNvSpPr>
            <a:spLocks noChangeArrowheads="1"/>
          </p:cNvSpPr>
          <p:nvPr/>
        </p:nvSpPr>
        <p:spPr bwMode="auto">
          <a:xfrm>
            <a:off x="457200" y="1371600"/>
            <a:ext cx="556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Ισχύει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9090" name="Object 2"/>
          <p:cNvGraphicFramePr>
            <a:graphicFrameLocks noChangeAspect="1"/>
          </p:cNvGraphicFramePr>
          <p:nvPr/>
        </p:nvGraphicFramePr>
        <p:xfrm>
          <a:off x="457200" y="1676400"/>
          <a:ext cx="1524000" cy="609600"/>
        </p:xfrm>
        <a:graphic>
          <a:graphicData uri="http://schemas.openxmlformats.org/presentationml/2006/ole">
            <p:oleObj spid="_x0000_s89090" name="Equation" r:id="rId3" imgW="660240" imgH="228600" progId="Equation.DSMT4">
              <p:embed/>
            </p:oleObj>
          </a:graphicData>
        </a:graphic>
      </p:graphicFrame>
      <p:sp>
        <p:nvSpPr>
          <p:cNvPr id="6" name="Rectangle 5"/>
          <p:cNvSpPr/>
          <p:nvPr/>
        </p:nvSpPr>
        <p:spPr>
          <a:xfrm>
            <a:off x="2133600" y="1752600"/>
            <a:ext cx="851515" cy="369332"/>
          </a:xfrm>
          <a:prstGeom prst="rect">
            <a:avLst/>
          </a:prstGeom>
        </p:spPr>
        <p:txBody>
          <a:bodyPr wrap="none">
            <a:spAutoFit/>
          </a:bodyPr>
          <a:lstStyle/>
          <a:p>
            <a:r>
              <a:rPr lang="el-GR" dirty="0" smtClean="0"/>
              <a:t>(5.169)</a:t>
            </a:r>
            <a:endParaRPr lang="en-US" dirty="0"/>
          </a:p>
        </p:txBody>
      </p:sp>
      <p:sp>
        <p:nvSpPr>
          <p:cNvPr id="89091" name="Rectangle 3"/>
          <p:cNvSpPr>
            <a:spLocks noChangeArrowheads="1"/>
          </p:cNvSpPr>
          <p:nvPr/>
        </p:nvSpPr>
        <p:spPr bwMode="auto">
          <a:xfrm>
            <a:off x="381000" y="2286000"/>
            <a:ext cx="6705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9092" name="Object 4"/>
          <p:cNvGraphicFramePr>
            <a:graphicFrameLocks noChangeAspect="1"/>
          </p:cNvGraphicFramePr>
          <p:nvPr/>
        </p:nvGraphicFramePr>
        <p:xfrm>
          <a:off x="381000" y="2590800"/>
          <a:ext cx="3200400" cy="457200"/>
        </p:xfrm>
        <a:graphic>
          <a:graphicData uri="http://schemas.openxmlformats.org/presentationml/2006/ole">
            <p:oleObj spid="_x0000_s89092" name="Equation" r:id="rId4" imgW="2057400" imgH="228600" progId="Equation.DSMT4">
              <p:embed/>
            </p:oleObj>
          </a:graphicData>
        </a:graphic>
      </p:graphicFrame>
      <p:sp>
        <p:nvSpPr>
          <p:cNvPr id="9" name="Rectangle 8"/>
          <p:cNvSpPr/>
          <p:nvPr/>
        </p:nvSpPr>
        <p:spPr>
          <a:xfrm>
            <a:off x="3657600" y="2667000"/>
            <a:ext cx="882957" cy="369332"/>
          </a:xfrm>
          <a:prstGeom prst="rect">
            <a:avLst/>
          </a:prstGeom>
        </p:spPr>
        <p:txBody>
          <a:bodyPr wrap="square">
            <a:spAutoFit/>
          </a:bodyPr>
          <a:lstStyle/>
          <a:p>
            <a:r>
              <a:rPr lang="el-GR" dirty="0" smtClean="0"/>
              <a:t>(5.170)</a:t>
            </a:r>
            <a:endParaRPr lang="en-US" dirty="0"/>
          </a:p>
        </p:txBody>
      </p:sp>
      <p:sp>
        <p:nvSpPr>
          <p:cNvPr id="10" name="Rectangle 9"/>
          <p:cNvSpPr/>
          <p:nvPr/>
        </p:nvSpPr>
        <p:spPr>
          <a:xfrm>
            <a:off x="228600" y="3276600"/>
            <a:ext cx="4572000" cy="923330"/>
          </a:xfrm>
          <a:prstGeom prst="rect">
            <a:avLst/>
          </a:prstGeom>
        </p:spPr>
        <p:txBody>
          <a:bodyPr>
            <a:spAutoFit/>
          </a:bodyPr>
          <a:lstStyle/>
          <a:p>
            <a:r>
              <a:rPr lang="el-GR" dirty="0" smtClean="0"/>
              <a:t>Με την αύξηση του φορτίου έχουμε  αύξηση του ρεύματος τυμπάνου και σύμφωνα με την (5.149), αύξηση της μαγνητικής ροής. </a:t>
            </a:r>
            <a:endParaRPr lang="en-US" dirty="0"/>
          </a:p>
        </p:txBody>
      </p:sp>
      <p:graphicFrame>
        <p:nvGraphicFramePr>
          <p:cNvPr id="89093" name="Object 5"/>
          <p:cNvGraphicFramePr>
            <a:graphicFrameLocks noChangeAspect="1"/>
          </p:cNvGraphicFramePr>
          <p:nvPr/>
        </p:nvGraphicFramePr>
        <p:xfrm>
          <a:off x="4876800" y="2057400"/>
          <a:ext cx="2057400" cy="762000"/>
        </p:xfrm>
        <a:graphic>
          <a:graphicData uri="http://schemas.openxmlformats.org/presentationml/2006/ole">
            <p:oleObj spid="_x0000_s89093" name="Equation" r:id="rId5" imgW="1422360" imgH="393480" progId="Equation.DSMT4">
              <p:embed/>
            </p:oleObj>
          </a:graphicData>
        </a:graphic>
      </p:graphicFrame>
      <p:sp>
        <p:nvSpPr>
          <p:cNvPr id="12" name="Rectangle 11"/>
          <p:cNvSpPr/>
          <p:nvPr/>
        </p:nvSpPr>
        <p:spPr>
          <a:xfrm>
            <a:off x="7086600" y="2286000"/>
            <a:ext cx="851515" cy="369332"/>
          </a:xfrm>
          <a:prstGeom prst="rect">
            <a:avLst/>
          </a:prstGeom>
        </p:spPr>
        <p:txBody>
          <a:bodyPr wrap="none">
            <a:spAutoFit/>
          </a:bodyPr>
          <a:lstStyle/>
          <a:p>
            <a:r>
              <a:rPr lang="el-GR" dirty="0" smtClean="0"/>
              <a:t>(5.149)</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457200" y="838200"/>
            <a:ext cx="2903039" cy="369332"/>
          </a:xfrm>
          <a:prstGeom prst="rect">
            <a:avLst/>
          </a:prstGeom>
        </p:spPr>
        <p:txBody>
          <a:bodyPr wrap="none">
            <a:spAutoFit/>
          </a:bodyPr>
          <a:lstStyle/>
          <a:p>
            <a:r>
              <a:rPr lang="el-GR" b="1" dirty="0" smtClean="0"/>
              <a:t>Κινητήρας διέγερσης σειράς</a:t>
            </a:r>
            <a:endParaRPr lang="en-US" dirty="0"/>
          </a:p>
        </p:txBody>
      </p:sp>
      <p:sp>
        <p:nvSpPr>
          <p:cNvPr id="90118" name="Rectangle 6"/>
          <p:cNvSpPr>
            <a:spLocks noChangeArrowheads="1"/>
          </p:cNvSpPr>
          <p:nvPr/>
        </p:nvSpPr>
        <p:spPr bwMode="auto">
          <a:xfrm>
            <a:off x="457200" y="1363162"/>
            <a:ext cx="51054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Στη γραμμική περιοχή της χαρακτηριστικής καμπύλης μαγνήτισης, η ροή είναι ανάλογη του ρεύματος τυμπάνου. Επομένως, σύμφωνα με την (5.31), στην περιοχή αυτή η ροπή θα είναι ανάλογη του τετραγώνου του ρεύματος. Δηλαδή</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90119" name="Object 7"/>
          <p:cNvGraphicFramePr>
            <a:graphicFrameLocks noChangeAspect="1"/>
          </p:cNvGraphicFramePr>
          <p:nvPr/>
        </p:nvGraphicFramePr>
        <p:xfrm>
          <a:off x="457200" y="2286000"/>
          <a:ext cx="1905000" cy="609600"/>
        </p:xfrm>
        <a:graphic>
          <a:graphicData uri="http://schemas.openxmlformats.org/presentationml/2006/ole">
            <p:oleObj spid="_x0000_s90119" name="Equation" r:id="rId3" imgW="799920" imgH="228600" progId="Equation.DSMT4">
              <p:embed/>
            </p:oleObj>
          </a:graphicData>
        </a:graphic>
      </p:graphicFrame>
      <p:sp>
        <p:nvSpPr>
          <p:cNvPr id="14" name="Rectangle 13"/>
          <p:cNvSpPr/>
          <p:nvPr/>
        </p:nvSpPr>
        <p:spPr>
          <a:xfrm>
            <a:off x="2667000" y="2362200"/>
            <a:ext cx="851515" cy="369332"/>
          </a:xfrm>
          <a:prstGeom prst="rect">
            <a:avLst/>
          </a:prstGeom>
        </p:spPr>
        <p:txBody>
          <a:bodyPr wrap="none">
            <a:spAutoFit/>
          </a:bodyPr>
          <a:lstStyle/>
          <a:p>
            <a:r>
              <a:rPr lang="el-GR" dirty="0" smtClean="0"/>
              <a:t>(5.171)</a:t>
            </a:r>
            <a:endParaRPr lang="en-US" dirty="0"/>
          </a:p>
        </p:txBody>
      </p:sp>
      <p:sp>
        <p:nvSpPr>
          <p:cNvPr id="90120" name="Rectangle 8"/>
          <p:cNvSpPr>
            <a:spLocks noChangeArrowheads="1"/>
          </p:cNvSpPr>
          <p:nvPr/>
        </p:nvSpPr>
        <p:spPr bwMode="auto">
          <a:xfrm>
            <a:off x="381000" y="3048000"/>
            <a:ext cx="3048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0121" name="Object 9"/>
          <p:cNvGraphicFramePr>
            <a:graphicFrameLocks noChangeAspect="1"/>
          </p:cNvGraphicFramePr>
          <p:nvPr/>
        </p:nvGraphicFramePr>
        <p:xfrm>
          <a:off x="533400" y="3505200"/>
          <a:ext cx="1905000" cy="457200"/>
        </p:xfrm>
        <a:graphic>
          <a:graphicData uri="http://schemas.openxmlformats.org/presentationml/2006/ole">
            <p:oleObj spid="_x0000_s90121" name="Equation" r:id="rId4" imgW="1091880" imgH="241200" progId="Equation.DSMT4">
              <p:embed/>
            </p:oleObj>
          </a:graphicData>
        </a:graphic>
      </p:graphicFrame>
      <p:sp>
        <p:nvSpPr>
          <p:cNvPr id="17" name="Rectangle 16"/>
          <p:cNvSpPr/>
          <p:nvPr/>
        </p:nvSpPr>
        <p:spPr>
          <a:xfrm>
            <a:off x="2667000" y="3505200"/>
            <a:ext cx="851515" cy="369332"/>
          </a:xfrm>
          <a:prstGeom prst="rect">
            <a:avLst/>
          </a:prstGeom>
        </p:spPr>
        <p:txBody>
          <a:bodyPr wrap="none">
            <a:spAutoFit/>
          </a:bodyPr>
          <a:lstStyle/>
          <a:p>
            <a:r>
              <a:rPr lang="el-GR" dirty="0" smtClean="0"/>
              <a:t>(5.172)</a:t>
            </a:r>
            <a:endParaRPr lang="en-US" dirty="0"/>
          </a:p>
        </p:txBody>
      </p:sp>
      <p:sp>
        <p:nvSpPr>
          <p:cNvPr id="90122" name="Rectangle 10"/>
          <p:cNvSpPr>
            <a:spLocks noChangeArrowheads="1"/>
          </p:cNvSpPr>
          <p:nvPr/>
        </p:nvSpPr>
        <p:spPr bwMode="auto">
          <a:xfrm>
            <a:off x="304800" y="4114800"/>
            <a:ext cx="6400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Ο κινητήρας σειράς σε σχέση με τα υπόλοιπα είδη των κινητήρων Σ.Ρ., αποδίδει τη μεγαλύτερη ροπή ανά μονάδα ρεύματος.</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4" name="Rectangle 3"/>
          <p:cNvSpPr/>
          <p:nvPr/>
        </p:nvSpPr>
        <p:spPr>
          <a:xfrm>
            <a:off x="533400" y="838200"/>
            <a:ext cx="2903039" cy="369332"/>
          </a:xfrm>
          <a:prstGeom prst="rect">
            <a:avLst/>
          </a:prstGeom>
        </p:spPr>
        <p:txBody>
          <a:bodyPr wrap="none">
            <a:spAutoFit/>
          </a:bodyPr>
          <a:lstStyle/>
          <a:p>
            <a:r>
              <a:rPr lang="el-GR" b="1" dirty="0" smtClean="0"/>
              <a:t>Κινητήρας διέγερσης σειράς</a:t>
            </a:r>
            <a:endParaRPr lang="en-US" dirty="0"/>
          </a:p>
        </p:txBody>
      </p:sp>
      <p:sp>
        <p:nvSpPr>
          <p:cNvPr id="91137" name="Rectangle 1"/>
          <p:cNvSpPr>
            <a:spLocks noChangeArrowheads="1"/>
          </p:cNvSpPr>
          <p:nvPr/>
        </p:nvSpPr>
        <p:spPr bwMode="auto">
          <a:xfrm>
            <a:off x="381000" y="1447800"/>
            <a:ext cx="4114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γραφική παράσταση της (5.172), δείχνεται στο σχήμα που ακολουθεί.</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1138" name="Picture 2"/>
          <p:cNvPicPr>
            <a:picLocks noChangeAspect="1" noChangeArrowheads="1"/>
          </p:cNvPicPr>
          <p:nvPr/>
        </p:nvPicPr>
        <p:blipFill>
          <a:blip r:embed="rId3" cstate="print"/>
          <a:srcRect/>
          <a:stretch>
            <a:fillRect/>
          </a:stretch>
        </p:blipFill>
        <p:spPr bwMode="auto">
          <a:xfrm>
            <a:off x="609600" y="2209800"/>
            <a:ext cx="1762125" cy="1590675"/>
          </a:xfrm>
          <a:prstGeom prst="rect">
            <a:avLst/>
          </a:prstGeom>
          <a:noFill/>
          <a:ln w="9525">
            <a:noFill/>
            <a:miter lim="800000"/>
            <a:headEnd/>
            <a:tailEnd/>
          </a:ln>
        </p:spPr>
      </p:pic>
      <p:sp>
        <p:nvSpPr>
          <p:cNvPr id="91139" name="Rectangle 3"/>
          <p:cNvSpPr>
            <a:spLocks noChangeArrowheads="1"/>
          </p:cNvSpPr>
          <p:nvPr/>
        </p:nvSpPr>
        <p:spPr bwMode="auto">
          <a:xfrm>
            <a:off x="228600" y="396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5-71: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ροπής-ρεύματος τύμπανου για τον  κινητήρα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με διέγερση σειράς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0" name="Rectangle 4"/>
          <p:cNvSpPr>
            <a:spLocks noChangeArrowheads="1"/>
          </p:cNvSpPr>
          <p:nvPr/>
        </p:nvSpPr>
        <p:spPr bwMode="auto">
          <a:xfrm>
            <a:off x="152400" y="4648200"/>
            <a:ext cx="5410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γωνιακή ταχύτητα περιστροφής, λαμβάνοντας υπόψη την (5.170), ισχύει ότι</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1141" name="Object 5"/>
          <p:cNvGraphicFramePr>
            <a:graphicFrameLocks noChangeAspect="1"/>
          </p:cNvGraphicFramePr>
          <p:nvPr/>
        </p:nvGraphicFramePr>
        <p:xfrm>
          <a:off x="533400" y="5105400"/>
          <a:ext cx="2286000" cy="685800"/>
        </p:xfrm>
        <a:graphic>
          <a:graphicData uri="http://schemas.openxmlformats.org/presentationml/2006/ole">
            <p:oleObj spid="_x0000_s91141" name="Equation" r:id="rId4" imgW="1828800" imgH="457200" progId="Equation.DSMT4">
              <p:embed/>
            </p:oleObj>
          </a:graphicData>
        </a:graphic>
      </p:graphicFrame>
      <p:sp>
        <p:nvSpPr>
          <p:cNvPr id="10" name="Rectangle 9"/>
          <p:cNvSpPr/>
          <p:nvPr/>
        </p:nvSpPr>
        <p:spPr>
          <a:xfrm>
            <a:off x="2971800" y="5257800"/>
            <a:ext cx="851515" cy="369332"/>
          </a:xfrm>
          <a:prstGeom prst="rect">
            <a:avLst/>
          </a:prstGeom>
        </p:spPr>
        <p:txBody>
          <a:bodyPr wrap="none">
            <a:spAutoFit/>
          </a:bodyPr>
          <a:lstStyle/>
          <a:p>
            <a:r>
              <a:rPr lang="el-GR" dirty="0" smtClean="0"/>
              <a:t>(5.173)</a:t>
            </a:r>
            <a:endParaRPr lang="en-US" dirty="0"/>
          </a:p>
        </p:txBody>
      </p:sp>
      <p:sp>
        <p:nvSpPr>
          <p:cNvPr id="91142" name="Rectangle 6"/>
          <p:cNvSpPr>
            <a:spLocks noChangeArrowheads="1"/>
          </p:cNvSpPr>
          <p:nvPr/>
        </p:nvSpPr>
        <p:spPr bwMode="auto">
          <a:xfrm>
            <a:off x="228600" y="5943600"/>
            <a:ext cx="6781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και με βάση την (5.172), προκύπτει η παρακάτω έκφραση για τη χαρακτηριστική γωνιακής ταχύτητας περιστροφής-ροπής.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1143" name="Object 7"/>
          <p:cNvGraphicFramePr>
            <a:graphicFrameLocks noChangeAspect="1"/>
          </p:cNvGraphicFramePr>
          <p:nvPr/>
        </p:nvGraphicFramePr>
        <p:xfrm>
          <a:off x="2971800" y="6248400"/>
          <a:ext cx="1600200" cy="457200"/>
        </p:xfrm>
        <a:graphic>
          <a:graphicData uri="http://schemas.openxmlformats.org/presentationml/2006/ole">
            <p:oleObj spid="_x0000_s91143" name="Equation" r:id="rId5" imgW="1600200" imgH="457200" progId="Equation.DSMT4">
              <p:embed/>
            </p:oleObj>
          </a:graphicData>
        </a:graphic>
      </p:graphicFrame>
      <p:sp>
        <p:nvSpPr>
          <p:cNvPr id="13" name="Rectangle 12"/>
          <p:cNvSpPr/>
          <p:nvPr/>
        </p:nvSpPr>
        <p:spPr>
          <a:xfrm>
            <a:off x="4876800" y="6324600"/>
            <a:ext cx="959157" cy="369332"/>
          </a:xfrm>
          <a:prstGeom prst="rect">
            <a:avLst/>
          </a:prstGeom>
        </p:spPr>
        <p:txBody>
          <a:bodyPr wrap="square">
            <a:spAutoFit/>
          </a:bodyPr>
          <a:lstStyle/>
          <a:p>
            <a:r>
              <a:rPr lang="el-GR" dirty="0" smtClean="0"/>
              <a:t>(5.174)</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533400" y="838200"/>
            <a:ext cx="2903039" cy="369332"/>
          </a:xfrm>
          <a:prstGeom prst="rect">
            <a:avLst/>
          </a:prstGeom>
        </p:spPr>
        <p:txBody>
          <a:bodyPr wrap="none">
            <a:spAutoFit/>
          </a:bodyPr>
          <a:lstStyle/>
          <a:p>
            <a:r>
              <a:rPr lang="el-GR" b="1" dirty="0" smtClean="0"/>
              <a:t>Κινητήρας διέγερσης σειράς</a:t>
            </a:r>
            <a:endParaRPr lang="en-US" dirty="0"/>
          </a:p>
        </p:txBody>
      </p:sp>
      <p:sp>
        <p:nvSpPr>
          <p:cNvPr id="92162" name="Rectangle 2"/>
          <p:cNvSpPr>
            <a:spLocks noChangeArrowheads="1"/>
          </p:cNvSpPr>
          <p:nvPr/>
        </p:nvSpPr>
        <p:spPr bwMode="auto">
          <a:xfrm>
            <a:off x="30480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γραφική παράσταση της χαρακτηριστικής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2161" name="Object 1"/>
          <p:cNvGraphicFramePr>
            <a:graphicFrameLocks noChangeAspect="1"/>
          </p:cNvGraphicFramePr>
          <p:nvPr/>
        </p:nvGraphicFramePr>
        <p:xfrm>
          <a:off x="3200400" y="1752600"/>
          <a:ext cx="647700" cy="200025"/>
        </p:xfrm>
        <a:graphic>
          <a:graphicData uri="http://schemas.openxmlformats.org/presentationml/2006/ole">
            <p:oleObj spid="_x0000_s92161" name="Equation" r:id="rId3" imgW="647419" imgH="203112" progId="Equation.DSMT4">
              <p:embed/>
            </p:oleObj>
          </a:graphicData>
        </a:graphic>
      </p:graphicFrame>
      <p:sp>
        <p:nvSpPr>
          <p:cNvPr id="92163" name="Rectangle 3"/>
          <p:cNvSpPr>
            <a:spLocks noChangeArrowheads="1"/>
          </p:cNvSpPr>
          <p:nvPr/>
        </p:nvSpPr>
        <p:spPr bwMode="auto">
          <a:xfrm>
            <a:off x="3886200" y="1752600"/>
            <a:ext cx="5257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δείχνεται στο σχήμα που ακολουθεί</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64" name="Picture 4"/>
          <p:cNvPicPr>
            <a:picLocks noChangeAspect="1" noChangeArrowheads="1"/>
          </p:cNvPicPr>
          <p:nvPr/>
        </p:nvPicPr>
        <p:blipFill>
          <a:blip r:embed="rId4" cstate="print"/>
          <a:srcRect/>
          <a:stretch>
            <a:fillRect/>
          </a:stretch>
        </p:blipFill>
        <p:spPr bwMode="auto">
          <a:xfrm>
            <a:off x="1219200" y="2362200"/>
            <a:ext cx="3429000" cy="2286000"/>
          </a:xfrm>
          <a:prstGeom prst="rect">
            <a:avLst/>
          </a:prstGeom>
          <a:noFill/>
          <a:ln w="9525">
            <a:noFill/>
            <a:miter lim="800000"/>
            <a:headEnd/>
            <a:tailEnd/>
          </a:ln>
        </p:spPr>
      </p:pic>
      <p:sp>
        <p:nvSpPr>
          <p:cNvPr id="92165" name="Rectangle 5"/>
          <p:cNvSpPr>
            <a:spLocks noChangeArrowheads="1"/>
          </p:cNvSpPr>
          <p:nvPr/>
        </p:nvSpPr>
        <p:spPr bwMode="auto">
          <a:xfrm>
            <a:off x="381000" y="5029200"/>
            <a:ext cx="822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5-72:  </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γωνιακής ταχύτητας-ροπής για τον  κινητήρα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με διέγερση σειράς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00400" y="180945"/>
            <a:ext cx="1957388" cy="400110"/>
          </a:xfrm>
          <a:prstGeom prst="rect">
            <a:avLst/>
          </a:prstGeom>
          <a:noFill/>
          <a:ln w="9525">
            <a:noFill/>
            <a:miter lim="800000"/>
            <a:headEnd/>
            <a:tailEnd/>
          </a:ln>
        </p:spPr>
        <p:txBody>
          <a:bodyPr wrap="square" anchor="ctr">
            <a:spAutoFit/>
          </a:bodyPr>
          <a:lstStyle/>
          <a:p>
            <a:r>
              <a:rPr lang="el-GR" sz="2000" b="1" u="sng" dirty="0">
                <a:solidFill>
                  <a:schemeClr val="accent2"/>
                </a:solidFill>
              </a:rPr>
              <a:t>Κ</a:t>
            </a:r>
            <a:r>
              <a:rPr lang="en-US" sz="2000" b="1" u="sng" dirty="0" err="1">
                <a:solidFill>
                  <a:schemeClr val="accent2"/>
                </a:solidFill>
              </a:rPr>
              <a:t>ινητήρ</a:t>
            </a:r>
            <a:r>
              <a:rPr lang="el-GR" sz="2000" b="1" u="sng" dirty="0">
                <a:solidFill>
                  <a:schemeClr val="accent2"/>
                </a:solidFill>
              </a:rPr>
              <a:t>ες</a:t>
            </a:r>
            <a:r>
              <a:rPr lang="en-US" sz="2000" b="1" u="sng" dirty="0">
                <a:solidFill>
                  <a:schemeClr val="accent2"/>
                </a:solidFill>
              </a:rPr>
              <a:t> Σ.Ρ.</a:t>
            </a:r>
          </a:p>
        </p:txBody>
      </p:sp>
      <p:sp>
        <p:nvSpPr>
          <p:cNvPr id="3" name="Rectangle 2"/>
          <p:cNvSpPr/>
          <p:nvPr/>
        </p:nvSpPr>
        <p:spPr>
          <a:xfrm>
            <a:off x="533400" y="838200"/>
            <a:ext cx="2903039" cy="369332"/>
          </a:xfrm>
          <a:prstGeom prst="rect">
            <a:avLst/>
          </a:prstGeom>
        </p:spPr>
        <p:txBody>
          <a:bodyPr wrap="none">
            <a:spAutoFit/>
          </a:bodyPr>
          <a:lstStyle/>
          <a:p>
            <a:r>
              <a:rPr lang="el-GR" b="1" dirty="0" smtClean="0"/>
              <a:t>Κινητήρας διέγερσης σειράς</a:t>
            </a:r>
            <a:endParaRPr lang="en-US" dirty="0"/>
          </a:p>
        </p:txBody>
      </p:sp>
      <p:sp>
        <p:nvSpPr>
          <p:cNvPr id="4" name="Rectangle 3"/>
          <p:cNvSpPr/>
          <p:nvPr/>
        </p:nvSpPr>
        <p:spPr>
          <a:xfrm>
            <a:off x="914400" y="1371600"/>
            <a:ext cx="5943600" cy="1754326"/>
          </a:xfrm>
          <a:prstGeom prst="rect">
            <a:avLst/>
          </a:prstGeom>
        </p:spPr>
        <p:txBody>
          <a:bodyPr wrap="square">
            <a:spAutoFit/>
          </a:bodyPr>
          <a:lstStyle/>
          <a:p>
            <a:r>
              <a:rPr lang="el-GR" dirty="0" smtClean="0"/>
              <a:t>Όταν η ζήτηση του φορτίου είναι μικρή, τότε και η αντίστοιχη ροή του πεδίου είναι μικρή. Στην περίπτωση αυτή, η ταχύτητα περιστροφής μπορεί να πάρει αρκετά υψηλές τιμές, με καταστροφικές συνέπειες. Αντίθετα, για μεγάλα φορτία η ροή είναι αρκετά υψηλή, με αποτέλεσμα οι στροφές να είναι σημαντικά χαμηλές. </a:t>
            </a:r>
            <a:endParaRPr lang="en-US" dirty="0"/>
          </a:p>
        </p:txBody>
      </p:sp>
      <p:sp>
        <p:nvSpPr>
          <p:cNvPr id="5" name="Rectangle 4"/>
          <p:cNvSpPr/>
          <p:nvPr/>
        </p:nvSpPr>
        <p:spPr>
          <a:xfrm>
            <a:off x="762000" y="4114800"/>
            <a:ext cx="6324600" cy="2031325"/>
          </a:xfrm>
          <a:prstGeom prst="rect">
            <a:avLst/>
          </a:prstGeom>
        </p:spPr>
        <p:txBody>
          <a:bodyPr wrap="square">
            <a:spAutoFit/>
          </a:bodyPr>
          <a:lstStyle/>
          <a:p>
            <a:r>
              <a:rPr lang="el-GR" dirty="0" smtClean="0"/>
              <a:t>Σύμφωνα με το σχ.5-72, οι κινητήρες σειράς δίνουν αρκετά υψηλές ροπές εκκίνησης. Χρησιμοποιούνται γενικά στην ηλεκτρική κίνηση (π.χ. σιδηρόδρομοι, οχήματα μεταφοράς), σε ανελκυστήρες φορτίων, γερανούς και γενικά όπου απαιτούνται υψηλές ροπές κατά την εκκίνηση, η μεταβαλλόμενη ταχύτητα δεν παίζει πρωταρχικό ρόλο και ο κινητήρας κάτω από φυσιολογικές συνθήκες φέρει ένα σημαντικό φορτίο.</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590800" y="28545"/>
            <a:ext cx="6553200"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Κινητήρας σύνθετης διέγερσης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62000" y="1905000"/>
            <a:ext cx="6172200" cy="2031325"/>
          </a:xfrm>
          <a:prstGeom prst="rect">
            <a:avLst/>
          </a:prstGeom>
        </p:spPr>
        <p:txBody>
          <a:bodyPr wrap="square">
            <a:spAutoFit/>
          </a:bodyPr>
          <a:lstStyle/>
          <a:p>
            <a:pPr algn="just"/>
            <a:r>
              <a:rPr lang="el-GR" dirty="0" smtClean="0"/>
              <a:t>Σε αναλογία με τις γεννήτριες, οι κινητήρες σύνθετης διέγερσης διαθέτουν ταυτόχρονα και τα δύο τυλίγματα διέγερσης. Δηλαδή, το τύλιγμα διέγερσης διακλάδωσης (παράλληλη διέγερση) και το τύλιγμα διέγερσης σειράς. Ο κινητήρας  σύνθετης διέγερσης (</a:t>
            </a:r>
            <a:r>
              <a:rPr lang="en-US" dirty="0" smtClean="0"/>
              <a:t>compounded dc motor</a:t>
            </a:r>
            <a:r>
              <a:rPr lang="el-GR" dirty="0" smtClean="0"/>
              <a:t>), συνδυάζει τα επιμέρους χαρακτηριστικά  των κινητήρων παράλληλης διέγερσης και διέγερσης σειράς</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96257" name="Rectangle 1"/>
          <p:cNvSpPr>
            <a:spLocks noChangeArrowheads="1"/>
          </p:cNvSpPr>
          <p:nvPr/>
        </p:nvSpPr>
        <p:spPr bwMode="auto">
          <a:xfrm>
            <a:off x="304800" y="2142604"/>
            <a:ext cx="5943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Ανάλογα με το εάν το τύλιγμα διέγερσης διακλάδωσης, συνδέεται πιο κοντά με το τύλιγμα τυμπάνου σε σχέση με το τύλιγμα διέγερσης σειράς, διακρίνουμε δύο διαφορετικές συνδεσμολογίες στον κινητήρα σύνθετης διέγερσης. Τη βραχεία σύνδεση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short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shunt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compound</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motor</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τη μακρά σύνδεση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long</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shunt</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compound</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motor</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σχ.5-75 (α) και (β) αντίστοιχα.</a:t>
            </a:r>
            <a:endParaRPr kumimoji="0" lang="el-GR"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pic>
        <p:nvPicPr>
          <p:cNvPr id="97282" name="Picture 2"/>
          <p:cNvPicPr>
            <a:picLocks noChangeAspect="1" noChangeArrowheads="1"/>
          </p:cNvPicPr>
          <p:nvPr/>
        </p:nvPicPr>
        <p:blipFill>
          <a:blip r:embed="rId2" cstate="print"/>
          <a:srcRect/>
          <a:stretch>
            <a:fillRect/>
          </a:stretch>
        </p:blipFill>
        <p:spPr bwMode="auto">
          <a:xfrm>
            <a:off x="1066800" y="838200"/>
            <a:ext cx="4095750" cy="3905250"/>
          </a:xfrm>
          <a:prstGeom prst="rect">
            <a:avLst/>
          </a:prstGeom>
          <a:noFill/>
          <a:ln w="9525">
            <a:noFill/>
            <a:miter lim="800000"/>
            <a:headEnd/>
            <a:tailEnd/>
          </a:ln>
        </p:spPr>
      </p:pic>
      <p:sp>
        <p:nvSpPr>
          <p:cNvPr id="97283" name="Rectangle 3"/>
          <p:cNvSpPr>
            <a:spLocks noChangeArrowheads="1"/>
          </p:cNvSpPr>
          <p:nvPr/>
        </p:nvSpPr>
        <p:spPr bwMode="auto">
          <a:xfrm>
            <a:off x="533400" y="4876800"/>
            <a:ext cx="81534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Σχήμα 5-75:  </a:t>
            </a:r>
            <a:r>
              <a:rPr kumimoji="0" lang="el-GR"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Κινητήρας Σ.Ρ. σύνθετης διέγερσης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(α) Βραχείας διακλάδωσης.  (β) Μακράς διακλάδωσης.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98305" name="Rectangle 1"/>
          <p:cNvSpPr>
            <a:spLocks noChangeArrowheads="1"/>
          </p:cNvSpPr>
          <p:nvPr/>
        </p:nvSpPr>
        <p:spPr bwMode="auto">
          <a:xfrm>
            <a:off x="457200" y="1142627"/>
            <a:ext cx="5181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Σύμφωνα με τα ισοδύναμα κυκλώματα του σχ.5-75 (α) και (β), οι εξισώσεις του κινητήρα σύνθετης διέγερσης στη μόνιμη κατάσταση λειτουργίας είναι:</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8306" name="Rectangle 2"/>
          <p:cNvSpPr>
            <a:spLocks noChangeArrowheads="1"/>
          </p:cNvSpPr>
          <p:nvPr/>
        </p:nvSpPr>
        <p:spPr bwMode="auto">
          <a:xfrm>
            <a:off x="304800" y="2286000"/>
            <a:ext cx="7086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βραχεία σύνδεση</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8307" name="Object 3"/>
          <p:cNvGraphicFramePr>
            <a:graphicFrameLocks noChangeAspect="1"/>
          </p:cNvGraphicFramePr>
          <p:nvPr/>
        </p:nvGraphicFramePr>
        <p:xfrm>
          <a:off x="381000" y="2819400"/>
          <a:ext cx="2286000" cy="533400"/>
        </p:xfrm>
        <a:graphic>
          <a:graphicData uri="http://schemas.openxmlformats.org/presentationml/2006/ole">
            <p:oleObj spid="_x0000_s98307" name="Equation" r:id="rId3" imgW="1282680" imgH="241200" progId="Equation.DSMT4">
              <p:embed/>
            </p:oleObj>
          </a:graphicData>
        </a:graphic>
      </p:graphicFrame>
      <p:sp>
        <p:nvSpPr>
          <p:cNvPr id="6" name="Rectangle 5"/>
          <p:cNvSpPr/>
          <p:nvPr/>
        </p:nvSpPr>
        <p:spPr>
          <a:xfrm>
            <a:off x="2971800" y="2895600"/>
            <a:ext cx="851515" cy="369332"/>
          </a:xfrm>
          <a:prstGeom prst="rect">
            <a:avLst/>
          </a:prstGeom>
        </p:spPr>
        <p:txBody>
          <a:bodyPr wrap="none">
            <a:spAutoFit/>
          </a:bodyPr>
          <a:lstStyle/>
          <a:p>
            <a:r>
              <a:rPr lang="el-GR" dirty="0" smtClean="0"/>
              <a:t>(5.</a:t>
            </a:r>
            <a:r>
              <a:rPr lang="en-US" dirty="0" smtClean="0"/>
              <a:t>1</a:t>
            </a:r>
            <a:r>
              <a:rPr lang="el-GR" dirty="0" smtClean="0"/>
              <a:t>79)</a:t>
            </a:r>
            <a:endParaRPr lang="en-US" dirty="0"/>
          </a:p>
        </p:txBody>
      </p:sp>
      <p:graphicFrame>
        <p:nvGraphicFramePr>
          <p:cNvPr id="98308" name="Object 4"/>
          <p:cNvGraphicFramePr>
            <a:graphicFrameLocks noChangeAspect="1"/>
          </p:cNvGraphicFramePr>
          <p:nvPr/>
        </p:nvGraphicFramePr>
        <p:xfrm>
          <a:off x="304800" y="3581400"/>
          <a:ext cx="2667000" cy="533400"/>
        </p:xfrm>
        <a:graphic>
          <a:graphicData uri="http://schemas.openxmlformats.org/presentationml/2006/ole">
            <p:oleObj spid="_x0000_s98308" name="Equation" r:id="rId4" imgW="1358640" imgH="228600" progId="Equation.DSMT4">
              <p:embed/>
            </p:oleObj>
          </a:graphicData>
        </a:graphic>
      </p:graphicFrame>
      <p:sp>
        <p:nvSpPr>
          <p:cNvPr id="8" name="Rectangle 7"/>
          <p:cNvSpPr/>
          <p:nvPr/>
        </p:nvSpPr>
        <p:spPr>
          <a:xfrm>
            <a:off x="3200400" y="3657600"/>
            <a:ext cx="851515" cy="369332"/>
          </a:xfrm>
          <a:prstGeom prst="rect">
            <a:avLst/>
          </a:prstGeom>
        </p:spPr>
        <p:txBody>
          <a:bodyPr wrap="none">
            <a:spAutoFit/>
          </a:bodyPr>
          <a:lstStyle/>
          <a:p>
            <a:r>
              <a:rPr lang="el-GR" dirty="0" smtClean="0"/>
              <a:t>(5.</a:t>
            </a:r>
            <a:r>
              <a:rPr lang="en-US" dirty="0" smtClean="0"/>
              <a:t>1</a:t>
            </a:r>
            <a:r>
              <a:rPr lang="el-GR" dirty="0" smtClean="0"/>
              <a:t>80)</a:t>
            </a:r>
            <a:endParaRPr lang="en-US" dirty="0"/>
          </a:p>
        </p:txBody>
      </p:sp>
      <p:graphicFrame>
        <p:nvGraphicFramePr>
          <p:cNvPr id="98309" name="Object 5"/>
          <p:cNvGraphicFramePr>
            <a:graphicFrameLocks noChangeAspect="1"/>
          </p:cNvGraphicFramePr>
          <p:nvPr/>
        </p:nvGraphicFramePr>
        <p:xfrm>
          <a:off x="381000" y="4419600"/>
          <a:ext cx="2209800" cy="762000"/>
        </p:xfrm>
        <a:graphic>
          <a:graphicData uri="http://schemas.openxmlformats.org/presentationml/2006/ole">
            <p:oleObj spid="_x0000_s98309" name="Equation" r:id="rId5" imgW="1460160" imgH="431640" progId="Equation.DSMT4">
              <p:embed/>
            </p:oleObj>
          </a:graphicData>
        </a:graphic>
      </p:graphicFrame>
      <p:sp>
        <p:nvSpPr>
          <p:cNvPr id="10" name="Rectangle 9"/>
          <p:cNvSpPr/>
          <p:nvPr/>
        </p:nvSpPr>
        <p:spPr>
          <a:xfrm>
            <a:off x="2895600" y="4572000"/>
            <a:ext cx="851515" cy="369332"/>
          </a:xfrm>
          <a:prstGeom prst="rect">
            <a:avLst/>
          </a:prstGeom>
        </p:spPr>
        <p:txBody>
          <a:bodyPr wrap="none">
            <a:spAutoFit/>
          </a:bodyPr>
          <a:lstStyle/>
          <a:p>
            <a:r>
              <a:rPr lang="el-GR" dirty="0" smtClean="0"/>
              <a:t>(5.181)</a:t>
            </a:r>
            <a:endParaRPr lang="en-US" dirty="0"/>
          </a:p>
        </p:txBody>
      </p:sp>
      <p:graphicFrame>
        <p:nvGraphicFramePr>
          <p:cNvPr id="98310" name="Object 6"/>
          <p:cNvGraphicFramePr>
            <a:graphicFrameLocks noChangeAspect="1"/>
          </p:cNvGraphicFramePr>
          <p:nvPr/>
        </p:nvGraphicFramePr>
        <p:xfrm>
          <a:off x="457200" y="5562600"/>
          <a:ext cx="2362200" cy="533400"/>
        </p:xfrm>
        <a:graphic>
          <a:graphicData uri="http://schemas.openxmlformats.org/presentationml/2006/ole">
            <p:oleObj spid="_x0000_s98310" name="Equation" r:id="rId6" imgW="1358640" imgH="228600" progId="Equation.DSMT4">
              <p:embed/>
            </p:oleObj>
          </a:graphicData>
        </a:graphic>
      </p:graphicFrame>
      <p:sp>
        <p:nvSpPr>
          <p:cNvPr id="12" name="Rectangle 11"/>
          <p:cNvSpPr/>
          <p:nvPr/>
        </p:nvSpPr>
        <p:spPr>
          <a:xfrm>
            <a:off x="3048000" y="5562600"/>
            <a:ext cx="851515" cy="369332"/>
          </a:xfrm>
          <a:prstGeom prst="rect">
            <a:avLst/>
          </a:prstGeom>
        </p:spPr>
        <p:txBody>
          <a:bodyPr wrap="none">
            <a:spAutoFit/>
          </a:bodyPr>
          <a:lstStyle/>
          <a:p>
            <a:r>
              <a:rPr lang="el-GR" dirty="0" smtClean="0"/>
              <a:t>(5.18</a:t>
            </a:r>
            <a:r>
              <a:rPr lang="en-US" dirty="0" smtClean="0"/>
              <a:t>2</a:t>
            </a:r>
            <a:r>
              <a:rPr lang="el-GR"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3" y="228600"/>
            <a:ext cx="4824412"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Λειτουργία Κινητήρα Σ.Ρ.</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7170" name="Picture 2"/>
          <p:cNvPicPr>
            <a:picLocks noChangeAspect="1" noChangeArrowheads="1"/>
          </p:cNvPicPr>
          <p:nvPr/>
        </p:nvPicPr>
        <p:blipFill>
          <a:blip r:embed="rId2" cstate="print"/>
          <a:srcRect/>
          <a:stretch>
            <a:fillRect/>
          </a:stretch>
        </p:blipFill>
        <p:spPr bwMode="auto">
          <a:xfrm>
            <a:off x="1600200" y="1295400"/>
            <a:ext cx="6629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99329" name="Rectangle 1"/>
          <p:cNvSpPr>
            <a:spLocks noChangeArrowheads="1"/>
          </p:cNvSpPr>
          <p:nvPr/>
        </p:nvSpPr>
        <p:spPr bwMode="auto">
          <a:xfrm>
            <a:off x="152400" y="838200"/>
            <a:ext cx="7772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Για τη μακρά σύνδεση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9330" name="Object 2"/>
          <p:cNvGraphicFramePr>
            <a:graphicFrameLocks noChangeAspect="1"/>
          </p:cNvGraphicFramePr>
          <p:nvPr/>
        </p:nvGraphicFramePr>
        <p:xfrm>
          <a:off x="228600" y="1371600"/>
          <a:ext cx="3048000" cy="685800"/>
        </p:xfrm>
        <a:graphic>
          <a:graphicData uri="http://schemas.openxmlformats.org/presentationml/2006/ole">
            <p:oleObj spid="_x0000_s99330" name="Equation" r:id="rId3" imgW="1562040" imgH="241200" progId="Equation.DSMT4">
              <p:embed/>
            </p:oleObj>
          </a:graphicData>
        </a:graphic>
      </p:graphicFrame>
      <p:sp>
        <p:nvSpPr>
          <p:cNvPr id="5" name="Rectangle 4"/>
          <p:cNvSpPr/>
          <p:nvPr/>
        </p:nvSpPr>
        <p:spPr>
          <a:xfrm>
            <a:off x="3352800" y="1447800"/>
            <a:ext cx="851515" cy="369332"/>
          </a:xfrm>
          <a:prstGeom prst="rect">
            <a:avLst/>
          </a:prstGeom>
        </p:spPr>
        <p:txBody>
          <a:bodyPr wrap="none">
            <a:spAutoFit/>
          </a:bodyPr>
          <a:lstStyle/>
          <a:p>
            <a:r>
              <a:rPr lang="el-GR" dirty="0" smtClean="0"/>
              <a:t>(5.183)</a:t>
            </a:r>
            <a:endParaRPr lang="en-US" dirty="0"/>
          </a:p>
        </p:txBody>
      </p:sp>
      <p:graphicFrame>
        <p:nvGraphicFramePr>
          <p:cNvPr id="99331" name="Object 3"/>
          <p:cNvGraphicFramePr>
            <a:graphicFrameLocks noChangeAspect="1"/>
          </p:cNvGraphicFramePr>
          <p:nvPr/>
        </p:nvGraphicFramePr>
        <p:xfrm>
          <a:off x="304800" y="2209800"/>
          <a:ext cx="2819400" cy="533400"/>
        </p:xfrm>
        <a:graphic>
          <a:graphicData uri="http://schemas.openxmlformats.org/presentationml/2006/ole">
            <p:oleObj spid="_x0000_s99331" name="Equation" r:id="rId4" imgW="1358640" imgH="228600" progId="Equation.DSMT4">
              <p:embed/>
            </p:oleObj>
          </a:graphicData>
        </a:graphic>
      </p:graphicFrame>
      <p:sp>
        <p:nvSpPr>
          <p:cNvPr id="7" name="Rectangle 6"/>
          <p:cNvSpPr/>
          <p:nvPr/>
        </p:nvSpPr>
        <p:spPr>
          <a:xfrm>
            <a:off x="3276600" y="2286000"/>
            <a:ext cx="851515" cy="369332"/>
          </a:xfrm>
          <a:prstGeom prst="rect">
            <a:avLst/>
          </a:prstGeom>
        </p:spPr>
        <p:txBody>
          <a:bodyPr wrap="none">
            <a:spAutoFit/>
          </a:bodyPr>
          <a:lstStyle/>
          <a:p>
            <a:r>
              <a:rPr lang="el-GR" dirty="0" smtClean="0"/>
              <a:t>(5.184)</a:t>
            </a:r>
            <a:endParaRPr lang="en-US" dirty="0"/>
          </a:p>
        </p:txBody>
      </p:sp>
      <p:graphicFrame>
        <p:nvGraphicFramePr>
          <p:cNvPr id="99332" name="Object 4"/>
          <p:cNvGraphicFramePr>
            <a:graphicFrameLocks noChangeAspect="1"/>
          </p:cNvGraphicFramePr>
          <p:nvPr/>
        </p:nvGraphicFramePr>
        <p:xfrm>
          <a:off x="304800" y="2895600"/>
          <a:ext cx="2819400" cy="685800"/>
        </p:xfrm>
        <a:graphic>
          <a:graphicData uri="http://schemas.openxmlformats.org/presentationml/2006/ole">
            <p:oleObj spid="_x0000_s99332" name="Equation" r:id="rId5" imgW="1460160" imgH="431640" progId="Equation.DSMT4">
              <p:embed/>
            </p:oleObj>
          </a:graphicData>
        </a:graphic>
      </p:graphicFrame>
      <p:sp>
        <p:nvSpPr>
          <p:cNvPr id="9" name="Rectangle 8"/>
          <p:cNvSpPr/>
          <p:nvPr/>
        </p:nvSpPr>
        <p:spPr>
          <a:xfrm>
            <a:off x="3200400" y="2971800"/>
            <a:ext cx="851515" cy="369332"/>
          </a:xfrm>
          <a:prstGeom prst="rect">
            <a:avLst/>
          </a:prstGeom>
        </p:spPr>
        <p:txBody>
          <a:bodyPr wrap="none">
            <a:spAutoFit/>
          </a:bodyPr>
          <a:lstStyle/>
          <a:p>
            <a:r>
              <a:rPr lang="el-GR" dirty="0" smtClean="0"/>
              <a:t>(5.185)</a:t>
            </a:r>
            <a:endParaRPr lang="en-US" dirty="0"/>
          </a:p>
        </p:txBody>
      </p:sp>
      <p:graphicFrame>
        <p:nvGraphicFramePr>
          <p:cNvPr id="99333" name="Object 5"/>
          <p:cNvGraphicFramePr>
            <a:graphicFrameLocks noChangeAspect="1"/>
          </p:cNvGraphicFramePr>
          <p:nvPr/>
        </p:nvGraphicFramePr>
        <p:xfrm>
          <a:off x="381000" y="3810000"/>
          <a:ext cx="2514600" cy="457200"/>
        </p:xfrm>
        <a:graphic>
          <a:graphicData uri="http://schemas.openxmlformats.org/presentationml/2006/ole">
            <p:oleObj spid="_x0000_s99333" name="Equation" r:id="rId6" imgW="1663560" imgH="241200" progId="Equation.DSMT4">
              <p:embed/>
            </p:oleObj>
          </a:graphicData>
        </a:graphic>
      </p:graphicFrame>
      <p:sp>
        <p:nvSpPr>
          <p:cNvPr id="11" name="Rectangle 10"/>
          <p:cNvSpPr/>
          <p:nvPr/>
        </p:nvSpPr>
        <p:spPr>
          <a:xfrm>
            <a:off x="3048000" y="3810000"/>
            <a:ext cx="882957" cy="369332"/>
          </a:xfrm>
          <a:prstGeom prst="rect">
            <a:avLst/>
          </a:prstGeom>
        </p:spPr>
        <p:txBody>
          <a:bodyPr wrap="square">
            <a:spAutoFit/>
          </a:bodyPr>
          <a:lstStyle/>
          <a:p>
            <a:r>
              <a:rPr lang="el-GR" dirty="0" smtClean="0"/>
              <a:t>(5.186)</a:t>
            </a:r>
            <a:endParaRPr lang="en-US" dirty="0"/>
          </a:p>
        </p:txBody>
      </p:sp>
      <p:sp>
        <p:nvSpPr>
          <p:cNvPr id="12" name="Rectangle 11"/>
          <p:cNvSpPr/>
          <p:nvPr/>
        </p:nvSpPr>
        <p:spPr>
          <a:xfrm>
            <a:off x="4419600" y="3429000"/>
            <a:ext cx="4572000" cy="3139321"/>
          </a:xfrm>
          <a:prstGeom prst="rect">
            <a:avLst/>
          </a:prstGeom>
        </p:spPr>
        <p:txBody>
          <a:bodyPr>
            <a:spAutoFit/>
          </a:bodyPr>
          <a:lstStyle/>
          <a:p>
            <a:r>
              <a:rPr lang="el-GR" dirty="0" smtClean="0"/>
              <a:t>Ανάλογα με τις συνδέσεις των επιμέρους τυλιγμάτων διέγερσης, τα μαγνητικά πεδία που δημιουργούν, μπορούν να δρουν μεταξύ τους αθροιστικά ή αφαιρετικά. Δηλαδή, οι αντίστοιχες </a:t>
            </a:r>
            <a:r>
              <a:rPr lang="el-GR" dirty="0" err="1" smtClean="0"/>
              <a:t>μαγνητεγερτικές</a:t>
            </a:r>
            <a:r>
              <a:rPr lang="el-GR" dirty="0" smtClean="0"/>
              <a:t> δυνάμεις των τυλιγμάτων να προστίθενται ή να αφαιρούνται. Στην πρώτη περίπτωση, ο κινητήρας χαρακτηρίζεται ως προσθετικής σύνδεσης (</a:t>
            </a:r>
            <a:r>
              <a:rPr lang="en-US" dirty="0" smtClean="0"/>
              <a:t>commutatively compounded</a:t>
            </a:r>
            <a:r>
              <a:rPr lang="el-GR" dirty="0" smtClean="0"/>
              <a:t>) ή διαφορικής σύνδεσης (</a:t>
            </a:r>
            <a:r>
              <a:rPr lang="en-US" dirty="0" smtClean="0"/>
              <a:t>differentially compounded</a:t>
            </a:r>
            <a:r>
              <a:rPr lang="el-GR" dirty="0" smtClean="0"/>
              <a:t>.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100353" name="Rectangle 1"/>
          <p:cNvSpPr>
            <a:spLocks noChangeArrowheads="1"/>
          </p:cNvSpPr>
          <p:nvPr/>
        </p:nvSpPr>
        <p:spPr bwMode="auto">
          <a:xfrm>
            <a:off x="533400" y="792034"/>
            <a:ext cx="75438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t>
            </a: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συνολική μαγνητική ροή ανά πόλο, προκύπτει από το αλγεβρικό άθροισμα των μαγνητικών ροών των επιμέρους τυλιγμάτων. Δηλαδή</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0354" name="Object 2"/>
          <p:cNvGraphicFramePr>
            <a:graphicFrameLocks noChangeAspect="1"/>
          </p:cNvGraphicFramePr>
          <p:nvPr/>
        </p:nvGraphicFramePr>
        <p:xfrm>
          <a:off x="838200" y="1600200"/>
          <a:ext cx="2057400" cy="533400"/>
        </p:xfrm>
        <a:graphic>
          <a:graphicData uri="http://schemas.openxmlformats.org/presentationml/2006/ole">
            <p:oleObj spid="_x0000_s100354" name="Equation" r:id="rId3" imgW="863280" imgH="241200" progId="Equation.DSMT4">
              <p:embed/>
            </p:oleObj>
          </a:graphicData>
        </a:graphic>
      </p:graphicFrame>
      <p:sp>
        <p:nvSpPr>
          <p:cNvPr id="5" name="Rectangle 4"/>
          <p:cNvSpPr/>
          <p:nvPr/>
        </p:nvSpPr>
        <p:spPr>
          <a:xfrm>
            <a:off x="2971800" y="1676400"/>
            <a:ext cx="851515" cy="369332"/>
          </a:xfrm>
          <a:prstGeom prst="rect">
            <a:avLst/>
          </a:prstGeom>
        </p:spPr>
        <p:txBody>
          <a:bodyPr wrap="none">
            <a:spAutoFit/>
          </a:bodyPr>
          <a:lstStyle/>
          <a:p>
            <a:r>
              <a:rPr lang="el-GR" dirty="0" smtClean="0"/>
              <a:t>(5.187)</a:t>
            </a:r>
            <a:endParaRPr lang="en-US" dirty="0"/>
          </a:p>
        </p:txBody>
      </p:sp>
      <p:sp>
        <p:nvSpPr>
          <p:cNvPr id="100356" name="Rectangle 4"/>
          <p:cNvSpPr>
            <a:spLocks noChangeArrowheads="1"/>
          </p:cNvSpPr>
          <p:nvPr/>
        </p:nvSpPr>
        <p:spPr bwMode="auto">
          <a:xfrm>
            <a:off x="228600" y="2362200"/>
            <a:ext cx="822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 τα πρόσημα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0355" name="Object 3"/>
          <p:cNvGraphicFramePr>
            <a:graphicFrameLocks noChangeAspect="1"/>
          </p:cNvGraphicFramePr>
          <p:nvPr/>
        </p:nvGraphicFramePr>
        <p:xfrm>
          <a:off x="1600200" y="2438400"/>
          <a:ext cx="123825" cy="142875"/>
        </p:xfrm>
        <a:graphic>
          <a:graphicData uri="http://schemas.openxmlformats.org/presentationml/2006/ole">
            <p:oleObj spid="_x0000_s100355" name="Equation" r:id="rId4" imgW="126835" imgH="139518" progId="Equation.DSMT4">
              <p:embed/>
            </p:oleObj>
          </a:graphicData>
        </a:graphic>
      </p:graphicFrame>
      <p:sp>
        <p:nvSpPr>
          <p:cNvPr id="100357" name="Rectangle 5"/>
          <p:cNvSpPr>
            <a:spLocks noChangeArrowheads="1"/>
          </p:cNvSpPr>
          <p:nvPr/>
        </p:nvSpPr>
        <p:spPr bwMode="auto">
          <a:xfrm rot="10800000" flipV="1">
            <a:off x="1752600" y="2362200"/>
            <a:ext cx="59436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είναι για τις περιπτώσεις  της αθροιστικής  και της διαφορικής σύνδεσης αντίστοιχα. Για λειτουργία στο γραμμικό τμήμα της μαγνητικής χαρακτηριστικής, η (5.187) παίρνει τη μορφή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0358" name="Object 6"/>
          <p:cNvGraphicFramePr>
            <a:graphicFrameLocks noChangeAspect="1"/>
          </p:cNvGraphicFramePr>
          <p:nvPr/>
        </p:nvGraphicFramePr>
        <p:xfrm>
          <a:off x="304800" y="2895600"/>
          <a:ext cx="2971800" cy="457200"/>
        </p:xfrm>
        <a:graphic>
          <a:graphicData uri="http://schemas.openxmlformats.org/presentationml/2006/ole">
            <p:oleObj spid="_x0000_s100358" name="Equation" r:id="rId5" imgW="1866600" imgH="241200" progId="Equation.DSMT4">
              <p:embed/>
            </p:oleObj>
          </a:graphicData>
        </a:graphic>
      </p:graphicFrame>
      <p:sp>
        <p:nvSpPr>
          <p:cNvPr id="10" name="Rectangle 9"/>
          <p:cNvSpPr/>
          <p:nvPr/>
        </p:nvSpPr>
        <p:spPr>
          <a:xfrm>
            <a:off x="3352800" y="2971800"/>
            <a:ext cx="851515" cy="369332"/>
          </a:xfrm>
          <a:prstGeom prst="rect">
            <a:avLst/>
          </a:prstGeom>
        </p:spPr>
        <p:txBody>
          <a:bodyPr wrap="none">
            <a:spAutoFit/>
          </a:bodyPr>
          <a:lstStyle/>
          <a:p>
            <a:r>
              <a:rPr lang="el-GR" dirty="0" smtClean="0"/>
              <a:t>(5.188)</a:t>
            </a:r>
            <a:endParaRPr lang="en-US" dirty="0"/>
          </a:p>
        </p:txBody>
      </p:sp>
      <p:sp>
        <p:nvSpPr>
          <p:cNvPr id="100359" name="Rectangle 7"/>
          <p:cNvSpPr>
            <a:spLocks noChangeArrowheads="1"/>
          </p:cNvSpPr>
          <p:nvPr/>
        </p:nvSpPr>
        <p:spPr bwMode="auto">
          <a:xfrm>
            <a:off x="533400" y="3362980"/>
            <a:ext cx="7620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Είναι άξιο παρατήρησης ότι  ο πρώτος όρος της (5.188) παραμένει σχεδόν σταθερός για τον κινητήρα μακράς διακλάδωσης ή σχεδόν σταθερός για τον κινητήρα βραχείας διακλάδωσης, γιατί εξαρτάται άμεσα από την τιμή της τάσης τροφοδοσίας του κινητήρα. Αντίθετα ο δεύτερος όρος, δηλαδή η μαγνητική ροή ανά πόλο του τυλίγματος διέγερσης σειράς, είναι ανάλογη του ρεύματος τυμπάνου και αυτό σημαίνει ότι ακολουθεί τις μεταβολές του φορτίου. </a:t>
            </a:r>
            <a:endParaRPr kumimoji="0" lang="el-GR"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101377" name="Rectangle 1"/>
          <p:cNvSpPr>
            <a:spLocks noChangeArrowheads="1"/>
          </p:cNvSpPr>
          <p:nvPr/>
        </p:nvSpPr>
        <p:spPr bwMode="auto">
          <a:xfrm>
            <a:off x="457200" y="990600"/>
            <a:ext cx="7620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παραγόμενη εσωτερική ή ηλεκτρομαγνητική ροπή του κινητήρα σύνθετης διέγερσης, σύμφωνα με τις (5.36) και (5.177), παίρνει τη μορφή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1378" name="Object 2"/>
          <p:cNvGraphicFramePr>
            <a:graphicFrameLocks noChangeAspect="1"/>
          </p:cNvGraphicFramePr>
          <p:nvPr/>
        </p:nvGraphicFramePr>
        <p:xfrm>
          <a:off x="381000" y="1752600"/>
          <a:ext cx="3886200" cy="685800"/>
        </p:xfrm>
        <a:graphic>
          <a:graphicData uri="http://schemas.openxmlformats.org/presentationml/2006/ole">
            <p:oleObj spid="_x0000_s101378" name="Equation" r:id="rId3" imgW="1981080" imgH="241200" progId="Equation.DSMT4">
              <p:embed/>
            </p:oleObj>
          </a:graphicData>
        </a:graphic>
      </p:graphicFrame>
      <p:sp>
        <p:nvSpPr>
          <p:cNvPr id="5" name="Rectangle 4"/>
          <p:cNvSpPr/>
          <p:nvPr/>
        </p:nvSpPr>
        <p:spPr>
          <a:xfrm>
            <a:off x="4419600" y="1981200"/>
            <a:ext cx="851515" cy="369332"/>
          </a:xfrm>
          <a:prstGeom prst="rect">
            <a:avLst/>
          </a:prstGeom>
        </p:spPr>
        <p:txBody>
          <a:bodyPr wrap="none">
            <a:spAutoFit/>
          </a:bodyPr>
          <a:lstStyle/>
          <a:p>
            <a:r>
              <a:rPr lang="el-GR" dirty="0" smtClean="0"/>
              <a:t>(5.189)</a:t>
            </a:r>
            <a:endParaRPr lang="en-US" dirty="0"/>
          </a:p>
        </p:txBody>
      </p:sp>
      <p:sp>
        <p:nvSpPr>
          <p:cNvPr id="6" name="Rectangle 5"/>
          <p:cNvSpPr/>
          <p:nvPr/>
        </p:nvSpPr>
        <p:spPr>
          <a:xfrm>
            <a:off x="381000" y="2438400"/>
            <a:ext cx="4267200" cy="2585323"/>
          </a:xfrm>
          <a:prstGeom prst="rect">
            <a:avLst/>
          </a:prstGeom>
        </p:spPr>
        <p:txBody>
          <a:bodyPr wrap="square">
            <a:spAutoFit/>
          </a:bodyPr>
          <a:lstStyle/>
          <a:p>
            <a:pPr algn="just"/>
            <a:r>
              <a:rPr lang="el-GR" dirty="0" smtClean="0">
                <a:solidFill>
                  <a:srgbClr val="00B050"/>
                </a:solidFill>
              </a:rPr>
              <a:t>Σύμφωνα με την (5.189) παρατηρούμε ότι, αύξηση της μαγνητικής ροής στην περίπτωση της αθροιστικής σύνδεσης έχει σαν αποτέλεσμα την αύξηση της παραγόμενης ροπής με την αύξηση του φορτίου, σε μεγαλύτερα ποσοστά σε σχέση με τον κινητήρα παράλληλης διέγερσης, για το ίδιο ρεύμα τυμπάνου και το ίδιο ρεύμα στο κλάδο παράλληλης διέγερσης.</a:t>
            </a:r>
            <a:endParaRPr lang="en-US" dirty="0">
              <a:solidFill>
                <a:srgbClr val="00B050"/>
              </a:solidFill>
            </a:endParaRPr>
          </a:p>
        </p:txBody>
      </p:sp>
      <p:sp>
        <p:nvSpPr>
          <p:cNvPr id="7" name="Rectangle 6"/>
          <p:cNvSpPr/>
          <p:nvPr/>
        </p:nvSpPr>
        <p:spPr>
          <a:xfrm>
            <a:off x="4800600" y="3657601"/>
            <a:ext cx="3505200" cy="2585323"/>
          </a:xfrm>
          <a:prstGeom prst="rect">
            <a:avLst/>
          </a:prstGeom>
        </p:spPr>
        <p:txBody>
          <a:bodyPr wrap="square">
            <a:spAutoFit/>
          </a:bodyPr>
          <a:lstStyle/>
          <a:p>
            <a:pPr algn="just"/>
            <a:r>
              <a:rPr lang="el-GR" dirty="0" smtClean="0"/>
              <a:t> </a:t>
            </a:r>
            <a:r>
              <a:rPr lang="el-GR" dirty="0" smtClean="0">
                <a:solidFill>
                  <a:srgbClr val="FF0000"/>
                </a:solidFill>
              </a:rPr>
              <a:t>Το αντίθετο συμβαίνει στην περίπτωση της διαφορικής σύνδεσης, δηλαδή η παραγόμενη ροπή είναι μικρότερη από ότι στην περίπτωση του κινητήρα παράλληλης διέγερσης, για το ίδιο ρεύμα τυμπάνου και το ίδιο ρεύμα στον κλάδο της παράλληλης διέγερσης.</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102401" name="Rectangle 1"/>
          <p:cNvSpPr>
            <a:spLocks noChangeArrowheads="1"/>
          </p:cNvSpPr>
          <p:nvPr/>
        </p:nvSpPr>
        <p:spPr bwMode="auto">
          <a:xfrm>
            <a:off x="533400" y="1143000"/>
            <a:ext cx="4495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Οι χαρακτηριστικές της παραγόμενης ροπής συναρτήσει του ρεύματος τυμπάνου, για τους κινητήρες σύνθετης διέγερσης (αθροιστικής και διαφορικής σύνδεσης) και παράλληλης διέγερσης, δείχνονται στο σχ.5.76.</a:t>
            </a:r>
            <a:endParaRPr kumimoji="0" lang="el-GR" sz="16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102402" name="Picture 2"/>
          <p:cNvPicPr>
            <a:picLocks noChangeAspect="1" noChangeArrowheads="1"/>
          </p:cNvPicPr>
          <p:nvPr/>
        </p:nvPicPr>
        <p:blipFill>
          <a:blip r:embed="rId2" cstate="print"/>
          <a:srcRect/>
          <a:stretch>
            <a:fillRect/>
          </a:stretch>
        </p:blipFill>
        <p:spPr bwMode="auto">
          <a:xfrm>
            <a:off x="1066800" y="2971800"/>
            <a:ext cx="3467100" cy="2181225"/>
          </a:xfrm>
          <a:prstGeom prst="rect">
            <a:avLst/>
          </a:prstGeom>
          <a:noFill/>
          <a:ln w="9525">
            <a:noFill/>
            <a:miter lim="800000"/>
            <a:headEnd/>
            <a:tailEnd/>
          </a:ln>
        </p:spPr>
      </p:pic>
      <p:sp>
        <p:nvSpPr>
          <p:cNvPr id="102403" name="Rectangle 3"/>
          <p:cNvSpPr>
            <a:spLocks noChangeArrowheads="1"/>
          </p:cNvSpPr>
          <p:nvPr/>
        </p:nvSpPr>
        <p:spPr bwMode="auto">
          <a:xfrm>
            <a:off x="609600" y="5410200"/>
            <a:ext cx="82296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Σχήμα 5-76:  </a:t>
            </a:r>
            <a:r>
              <a:rPr kumimoji="0" lang="el-GR"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Χαρακτηριστικές εσωτερικής ροπής-ρεύματος τυμπάνου για τους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κινητήρες Σ.Ρ. σύνθετης διέγερσης και παράλληλης διέγερσης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103425" name="Rectangle 1"/>
          <p:cNvSpPr>
            <a:spLocks noChangeArrowheads="1"/>
          </p:cNvSpPr>
          <p:nvPr/>
        </p:nvSpPr>
        <p:spPr bwMode="auto">
          <a:xfrm>
            <a:off x="457200" y="921350"/>
            <a:ext cx="73914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Για τη γωνιακή ταχύτητα περιστροφής, σύμφωνα με την (5.188) και στην περίπτωση που αμελήσουμε το ρεύμα της παράλληλης διέγερσης, ανεξάρτητα από τη συνδεσμολογία των τυλιγμάτων του κινητήρα σύνθετης διέγερσης, ισχύει ότι</a:t>
            </a:r>
            <a:endParaRPr kumimoji="0" lang="el-GR" sz="1400" b="1"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103426" name="Object 2"/>
          <p:cNvGraphicFramePr>
            <a:graphicFrameLocks noChangeAspect="1"/>
          </p:cNvGraphicFramePr>
          <p:nvPr/>
        </p:nvGraphicFramePr>
        <p:xfrm>
          <a:off x="762000" y="2057400"/>
          <a:ext cx="2667000" cy="762000"/>
        </p:xfrm>
        <a:graphic>
          <a:graphicData uri="http://schemas.openxmlformats.org/presentationml/2006/ole">
            <p:oleObj spid="_x0000_s103426" name="Equation" r:id="rId3" imgW="1688760" imgH="444240" progId="Equation.DSMT4">
              <p:embed/>
            </p:oleObj>
          </a:graphicData>
        </a:graphic>
      </p:graphicFrame>
      <p:sp>
        <p:nvSpPr>
          <p:cNvPr id="5" name="Rectangle 4"/>
          <p:cNvSpPr/>
          <p:nvPr/>
        </p:nvSpPr>
        <p:spPr>
          <a:xfrm>
            <a:off x="3657600" y="2286000"/>
            <a:ext cx="851515" cy="369332"/>
          </a:xfrm>
          <a:prstGeom prst="rect">
            <a:avLst/>
          </a:prstGeom>
        </p:spPr>
        <p:txBody>
          <a:bodyPr wrap="none">
            <a:spAutoFit/>
          </a:bodyPr>
          <a:lstStyle/>
          <a:p>
            <a:r>
              <a:rPr lang="el-GR" dirty="0" smtClean="0"/>
              <a:t>(5.190)</a:t>
            </a:r>
            <a:endParaRPr lang="en-US" dirty="0"/>
          </a:p>
        </p:txBody>
      </p:sp>
      <p:sp>
        <p:nvSpPr>
          <p:cNvPr id="9" name="Rectangle 8"/>
          <p:cNvSpPr/>
          <p:nvPr/>
        </p:nvSpPr>
        <p:spPr>
          <a:xfrm>
            <a:off x="152400" y="2895600"/>
            <a:ext cx="4572000" cy="3416320"/>
          </a:xfrm>
          <a:prstGeom prst="rect">
            <a:avLst/>
          </a:prstGeom>
        </p:spPr>
        <p:txBody>
          <a:bodyPr>
            <a:spAutoFit/>
          </a:bodyPr>
          <a:lstStyle/>
          <a:p>
            <a:r>
              <a:rPr lang="el-GR" dirty="0" smtClean="0"/>
              <a:t>Από την (5.190) είναι προφανές ότι, για σταθερή τάση τροφοδοσίας και κατά προσέγγιση σταθερή μαγνητική ροή στον κλάδο παράλληλης διέγερσης, μια αύξηση στη μαγνητική ροή του τυλίγματος σειράς στην περίπτωση της </a:t>
            </a:r>
            <a:r>
              <a:rPr lang="el-GR" b="1" dirty="0" smtClean="0">
                <a:solidFill>
                  <a:srgbClr val="002060"/>
                </a:solidFill>
              </a:rPr>
              <a:t>αθροιστικής σύνδεσης, </a:t>
            </a:r>
            <a:r>
              <a:rPr lang="el-GR" dirty="0" smtClean="0"/>
              <a:t>συνοδευόμενη από μια αύξηση στο ρεύμα τυμπάνου  και κατ’ επέκταση μια αύξηση της πτώσης τάσης στις σε σειρά ωμικές αντιστάσεις θα έχει σαν αποτέλεσμα την ταχύτερη μείωση των στροφών σε σχέση με τον κινητήρα παράλληλης διέγερσης. </a:t>
            </a:r>
            <a:endParaRPr lang="en-US" dirty="0"/>
          </a:p>
        </p:txBody>
      </p:sp>
      <p:sp>
        <p:nvSpPr>
          <p:cNvPr id="10" name="Rectangle 9"/>
          <p:cNvSpPr/>
          <p:nvPr/>
        </p:nvSpPr>
        <p:spPr>
          <a:xfrm>
            <a:off x="4572000" y="2971800"/>
            <a:ext cx="4343400" cy="2585323"/>
          </a:xfrm>
          <a:prstGeom prst="rect">
            <a:avLst/>
          </a:prstGeom>
        </p:spPr>
        <p:txBody>
          <a:bodyPr wrap="square">
            <a:spAutoFit/>
          </a:bodyPr>
          <a:lstStyle/>
          <a:p>
            <a:pPr algn="just"/>
            <a:r>
              <a:rPr lang="el-GR" dirty="0" smtClean="0">
                <a:solidFill>
                  <a:srgbClr val="FF0000"/>
                </a:solidFill>
              </a:rPr>
              <a:t>Στην περίπτωση της </a:t>
            </a:r>
            <a:r>
              <a:rPr lang="el-GR" b="1" dirty="0" smtClean="0">
                <a:solidFill>
                  <a:srgbClr val="002060"/>
                </a:solidFill>
              </a:rPr>
              <a:t>διαφορικής σύνδεσης</a:t>
            </a:r>
            <a:r>
              <a:rPr lang="el-GR" dirty="0" smtClean="0">
                <a:solidFill>
                  <a:srgbClr val="FF0000"/>
                </a:solidFill>
              </a:rPr>
              <a:t>, μια μείωση στη μαγνητική ροή του τυλίγματος σειράς, συνοδευόμενη από μια αντίστοιχη μείωση στο ρεύμα τυμπάνου  (και κατ’ επέκταση μια μείωση της πτώσης τάσης στις σε σειρά ωμικές αντιστάσεις θα έχει σαν αποτέλεσμα την ταχύτερη αύξηση των στροφών σε σχέση με τον κινητήρα παράλληλης διέγερσης</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104449" name="Rectangle 1"/>
          <p:cNvSpPr>
            <a:spLocks noChangeArrowheads="1"/>
          </p:cNvSpPr>
          <p:nvPr/>
        </p:nvSpPr>
        <p:spPr bwMode="auto">
          <a:xfrm>
            <a:off x="228600" y="838200"/>
            <a:ext cx="815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εξάρτηση της γωνιακής ταχύτητας περιστροφής από το ρεύμα τυμπάνου, για τους κινητήρες σύνθετης διέγερσης (αθροιστικής και διαφορικής σύνδεσης) και παράλληλης διέγερσης, δείχνεται στο σχ.5.77.</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450" name="Picture 2"/>
          <p:cNvPicPr>
            <a:picLocks noChangeAspect="1" noChangeArrowheads="1"/>
          </p:cNvPicPr>
          <p:nvPr/>
        </p:nvPicPr>
        <p:blipFill>
          <a:blip r:embed="rId2" cstate="print"/>
          <a:srcRect/>
          <a:stretch>
            <a:fillRect/>
          </a:stretch>
        </p:blipFill>
        <p:spPr bwMode="auto">
          <a:xfrm>
            <a:off x="609600" y="1676400"/>
            <a:ext cx="5562600" cy="3581400"/>
          </a:xfrm>
          <a:prstGeom prst="rect">
            <a:avLst/>
          </a:prstGeom>
          <a:noFill/>
          <a:ln w="9525">
            <a:noFill/>
            <a:miter lim="800000"/>
            <a:headEnd/>
            <a:tailEnd/>
          </a:ln>
        </p:spPr>
      </p:pic>
      <p:sp>
        <p:nvSpPr>
          <p:cNvPr id="104451" name="Rectangle 3"/>
          <p:cNvSpPr>
            <a:spLocks noChangeArrowheads="1"/>
          </p:cNvSpPr>
          <p:nvPr/>
        </p:nvSpPr>
        <p:spPr bwMode="auto">
          <a:xfrm>
            <a:off x="609600" y="5638800"/>
            <a:ext cx="8382000" cy="4308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Σχήμα 5-77:  </a:t>
            </a:r>
            <a:r>
              <a:rPr kumimoji="0" lang="el-GR"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Χαρακτηριστικές γωνιακής ταχύτητας-ρεύματος τυμπάνου για τους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κινητήρες Σ.Ρ. σύνθετης διέγερσης και παράλληλης διέγερσης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653564" cy="369332"/>
          </a:xfrm>
          <a:prstGeom prst="rect">
            <a:avLst/>
          </a:prstGeom>
        </p:spPr>
        <p:txBody>
          <a:bodyPr wrap="none">
            <a:spAutoFit/>
          </a:bodyPr>
          <a:lstStyle/>
          <a:p>
            <a:pPr lvl="0" algn="just" fontAlgn="base">
              <a:spcBef>
                <a:spcPct val="0"/>
              </a:spcBef>
              <a:spcAft>
                <a:spcPct val="0"/>
              </a:spcAft>
            </a:pPr>
            <a:r>
              <a:rPr lang="el-GR" b="1" dirty="0" smtClean="0">
                <a:latin typeface="Arial" pitchFamily="34" charset="0"/>
                <a:ea typeface="Times New Roman" pitchFamily="18" charset="0"/>
                <a:cs typeface="Arial" pitchFamily="34" charset="0"/>
              </a:rPr>
              <a:t>Κινητήρας σύνθετης διέγερσης </a:t>
            </a:r>
            <a:endParaRPr lang="el-GR" dirty="0" smtClean="0">
              <a:latin typeface="Arial" pitchFamily="34" charset="0"/>
              <a:cs typeface="Arial" pitchFamily="34" charset="0"/>
            </a:endParaRPr>
          </a:p>
        </p:txBody>
      </p:sp>
      <p:sp>
        <p:nvSpPr>
          <p:cNvPr id="3" name="Rectangle 2"/>
          <p:cNvSpPr/>
          <p:nvPr/>
        </p:nvSpPr>
        <p:spPr>
          <a:xfrm>
            <a:off x="457200" y="1066800"/>
            <a:ext cx="6248400" cy="2031325"/>
          </a:xfrm>
          <a:prstGeom prst="rect">
            <a:avLst/>
          </a:prstGeom>
        </p:spPr>
        <p:txBody>
          <a:bodyPr wrap="square">
            <a:spAutoFit/>
          </a:bodyPr>
          <a:lstStyle/>
          <a:p>
            <a:r>
              <a:rPr lang="el-GR" b="1" dirty="0" smtClean="0">
                <a:solidFill>
                  <a:srgbClr val="FF0000"/>
                </a:solidFill>
              </a:rPr>
              <a:t>Έντονα προβλήματα εμφανίζονται στον κινητήρα σύνθετης διέγερσης διαφορικής σύνδεσης και κατά τη διαδικασία της εκκίνησης. Η αρκετά υψηλή τιμή του ρεύματος τυμπάνου κατά την εκκίνηση, έχει σαν αποτέλεσμα την αντίστοιχη αύξηση της μαγνητικής ροής του τυλίγματος σειράς με αποτέλεσμα είτε την υπερβολική μείωση (μέχρι και το μηδενισμό) της συνιστάμενης μαγνητικής ροής, είτε και την αντίστροφή της.</a:t>
            </a:r>
            <a:endParaRPr lang="en-US" b="1" dirty="0">
              <a:solidFill>
                <a:srgbClr val="FF0000"/>
              </a:solidFill>
            </a:endParaRPr>
          </a:p>
        </p:txBody>
      </p:sp>
      <p:sp>
        <p:nvSpPr>
          <p:cNvPr id="4" name="Rectangle 3"/>
          <p:cNvSpPr/>
          <p:nvPr/>
        </p:nvSpPr>
        <p:spPr>
          <a:xfrm>
            <a:off x="2743200" y="3657600"/>
            <a:ext cx="6096000" cy="2308324"/>
          </a:xfrm>
          <a:prstGeom prst="rect">
            <a:avLst/>
          </a:prstGeom>
        </p:spPr>
        <p:txBody>
          <a:bodyPr wrap="square">
            <a:spAutoFit/>
          </a:bodyPr>
          <a:lstStyle/>
          <a:p>
            <a:r>
              <a:rPr lang="el-GR" b="1" dirty="0" smtClean="0">
                <a:solidFill>
                  <a:srgbClr val="00B050"/>
                </a:solidFill>
              </a:rPr>
              <a:t>Στην πρώτη περίπτωση, η ροπή εκκίνησης του κινητήρα είναι σχεδόν μηδενική και στη δεύτερη, μικρής τιμής αλλά αντίθετης φοράς περιστροφής. Λόγω όμως της υψηλής τιμής του ρεύματος τυμπάνου, απουσία της επαγόμενης Α.Η.Ε.Δ., εμφανίζεται το φαινόμενο της  έντονης υπερθέρμανσης του κινητήρα. Για τους παραπάνω λόγους, οι κινητήρες σύνθετης διέγερσης διαφορικής σύνδεσης δεν χρησιμοποιούνται στην πράξη. </a:t>
            </a:r>
            <a:endParaRPr lang="en-US" b="1"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613" y="228600"/>
            <a:ext cx="4824412" cy="503238"/>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0" u="sng" strike="noStrike" kern="1200" cap="none" spc="0" normalizeH="0" baseline="0" noProof="0" dirty="0" smtClean="0">
                <a:ln>
                  <a:noFill/>
                </a:ln>
                <a:solidFill>
                  <a:schemeClr val="accent2"/>
                </a:solidFill>
                <a:effectLst/>
                <a:uLnTx/>
                <a:uFillTx/>
                <a:latin typeface="Comic Sans MS" pitchFamily="66" charset="0"/>
                <a:ea typeface="+mj-ea"/>
                <a:cs typeface="+mj-cs"/>
              </a:rPr>
              <a:t>Λειτουργία Κινητήρα Σ.Ρ.</a:t>
            </a:r>
            <a:r>
              <a:rPr kumimoji="0" lang="el-GR" sz="2000" b="1" i="0" u="none" strike="noStrike" kern="1200" cap="none" spc="0" normalizeH="0" baseline="0" noProof="0" dirty="0" smtClean="0">
                <a:ln>
                  <a:noFill/>
                </a:ln>
                <a:solidFill>
                  <a:schemeClr val="accent2"/>
                </a:solidFill>
                <a:effectLst/>
                <a:uLnTx/>
                <a:uFillTx/>
                <a:latin typeface="Comic Sans MS" pitchFamily="66" charset="0"/>
                <a:ea typeface="+mj-ea"/>
                <a:cs typeface="+mj-cs"/>
              </a:rPr>
              <a:t> </a:t>
            </a:r>
          </a:p>
        </p:txBody>
      </p:sp>
      <p:pic>
        <p:nvPicPr>
          <p:cNvPr id="3" name="Picture 3"/>
          <p:cNvPicPr>
            <a:picLocks noChangeAspect="1" noChangeArrowheads="1"/>
          </p:cNvPicPr>
          <p:nvPr/>
        </p:nvPicPr>
        <p:blipFill>
          <a:blip r:embed="rId3" cstate="print"/>
          <a:srcRect/>
          <a:stretch>
            <a:fillRect/>
          </a:stretch>
        </p:blipFill>
        <p:spPr>
          <a:xfrm>
            <a:off x="838200" y="1066800"/>
            <a:ext cx="2881312" cy="2093913"/>
          </a:xfrm>
          <a:prstGeom prst="rect">
            <a:avLst/>
          </a:prstGeom>
          <a:noFill/>
        </p:spPr>
      </p:pic>
      <p:graphicFrame>
        <p:nvGraphicFramePr>
          <p:cNvPr id="8194" name="Object 2"/>
          <p:cNvGraphicFramePr>
            <a:graphicFrameLocks noChangeAspect="1"/>
          </p:cNvGraphicFramePr>
          <p:nvPr/>
        </p:nvGraphicFramePr>
        <p:xfrm>
          <a:off x="1295400" y="3505200"/>
          <a:ext cx="1828800" cy="457200"/>
        </p:xfrm>
        <a:graphic>
          <a:graphicData uri="http://schemas.openxmlformats.org/presentationml/2006/ole">
            <p:oleObj spid="_x0000_s8194" name="Equation" r:id="rId4" imgW="863280" imgH="203040" progId="Equation.DSMT4">
              <p:embed/>
            </p:oleObj>
          </a:graphicData>
        </a:graphic>
      </p:graphicFrame>
      <p:pic>
        <p:nvPicPr>
          <p:cNvPr id="5" name="Picture 4"/>
          <p:cNvPicPr>
            <a:picLocks noChangeAspect="1" noChangeArrowheads="1"/>
          </p:cNvPicPr>
          <p:nvPr/>
        </p:nvPicPr>
        <p:blipFill>
          <a:blip r:embed="rId5" cstate="print"/>
          <a:srcRect/>
          <a:stretch>
            <a:fillRect/>
          </a:stretch>
        </p:blipFill>
        <p:spPr>
          <a:xfrm>
            <a:off x="4572000" y="1295400"/>
            <a:ext cx="2951162" cy="2381250"/>
          </a:xfrm>
          <a:prstGeom prst="rect">
            <a:avLst/>
          </a:prstGeom>
          <a:noFill/>
        </p:spPr>
      </p:pic>
      <p:sp>
        <p:nvSpPr>
          <p:cNvPr id="6" name="Rectangle 13"/>
          <p:cNvSpPr>
            <a:spLocks noChangeArrowheads="1"/>
          </p:cNvSpPr>
          <p:nvPr/>
        </p:nvSpPr>
        <p:spPr bwMode="auto">
          <a:xfrm>
            <a:off x="381000" y="3962400"/>
            <a:ext cx="3348038" cy="504825"/>
          </a:xfrm>
          <a:prstGeom prst="rect">
            <a:avLst/>
          </a:prstGeom>
          <a:noFill/>
          <a:ln w="9525">
            <a:noFill/>
            <a:miter lim="800000"/>
            <a:headEnd/>
            <a:tailEnd/>
          </a:ln>
        </p:spPr>
        <p:txBody>
          <a:bodyPr anchor="ctr"/>
          <a:lstStyle/>
          <a:p>
            <a:pPr algn="ctr"/>
            <a:r>
              <a:rPr lang="el-GR" sz="1600" b="1" u="sng" dirty="0">
                <a:solidFill>
                  <a:schemeClr val="accent2"/>
                </a:solidFill>
              </a:rPr>
              <a:t>Παραγωγή ροπής</a:t>
            </a:r>
            <a:r>
              <a:rPr lang="el-GR" sz="1600" b="1" dirty="0">
                <a:solidFill>
                  <a:schemeClr val="accent2"/>
                </a:solidFill>
              </a:rPr>
              <a:t> </a:t>
            </a:r>
          </a:p>
        </p:txBody>
      </p:sp>
      <p:graphicFrame>
        <p:nvGraphicFramePr>
          <p:cNvPr id="8195" name="Object 3"/>
          <p:cNvGraphicFramePr>
            <a:graphicFrameLocks noChangeAspect="1"/>
          </p:cNvGraphicFramePr>
          <p:nvPr/>
        </p:nvGraphicFramePr>
        <p:xfrm>
          <a:off x="990600" y="4648200"/>
          <a:ext cx="2133600" cy="685800"/>
        </p:xfrm>
        <a:graphic>
          <a:graphicData uri="http://schemas.openxmlformats.org/presentationml/2006/ole">
            <p:oleObj spid="_x0000_s8195" name="Equation" r:id="rId6" imgW="1549080" imgH="393480" progId="Equation.DSMT4">
              <p:embed/>
            </p:oleObj>
          </a:graphicData>
        </a:graphic>
      </p:graphicFrame>
      <p:sp>
        <p:nvSpPr>
          <p:cNvPr id="8" name="Rectangle 14"/>
          <p:cNvSpPr>
            <a:spLocks noChangeArrowheads="1"/>
          </p:cNvSpPr>
          <p:nvPr/>
        </p:nvSpPr>
        <p:spPr bwMode="auto">
          <a:xfrm>
            <a:off x="457200" y="5334000"/>
            <a:ext cx="6346825" cy="184150"/>
          </a:xfrm>
          <a:prstGeom prst="rect">
            <a:avLst/>
          </a:prstGeom>
          <a:noFill/>
          <a:ln w="9525">
            <a:noFill/>
            <a:miter lim="800000"/>
            <a:headEnd/>
            <a:tailEnd/>
          </a:ln>
        </p:spPr>
        <p:txBody>
          <a:bodyPr anchor="ctr"/>
          <a:lstStyle/>
          <a:p>
            <a:pPr algn="ctr"/>
            <a:r>
              <a:rPr lang="el-GR" sz="1600" b="1" u="sng" dirty="0">
                <a:solidFill>
                  <a:schemeClr val="accent2"/>
                </a:solidFill>
              </a:rPr>
              <a:t>Η αναπτυσσόμενη εσωτερική ή Ηλεκτρομαγνητική ισχύς</a:t>
            </a:r>
            <a:endParaRPr lang="el-GR" sz="1600" b="1" dirty="0">
              <a:solidFill>
                <a:schemeClr val="accent2"/>
              </a:solidFill>
            </a:endParaRPr>
          </a:p>
        </p:txBody>
      </p:sp>
      <p:graphicFrame>
        <p:nvGraphicFramePr>
          <p:cNvPr id="8196" name="Object 4"/>
          <p:cNvGraphicFramePr>
            <a:graphicFrameLocks noChangeAspect="1"/>
          </p:cNvGraphicFramePr>
          <p:nvPr/>
        </p:nvGraphicFramePr>
        <p:xfrm>
          <a:off x="1905000" y="5638800"/>
          <a:ext cx="4114800" cy="609600"/>
        </p:xfrm>
        <a:graphic>
          <a:graphicData uri="http://schemas.openxmlformats.org/presentationml/2006/ole">
            <p:oleObj spid="_x0000_s8196" name="Equation" r:id="rId7" imgW="2831760" imgH="3934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7008</Words>
  <Application>Microsoft Office PowerPoint</Application>
  <PresentationFormat>On-screen Show (4:3)</PresentationFormat>
  <Paragraphs>470</Paragraphs>
  <Slides>86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Office Theme</vt:lpstr>
      <vt:lpstr>Equation</vt:lpstr>
      <vt:lpstr>Visio</vt:lpstr>
      <vt:lpstr>ΜΗΧΑΝΕΣ ΣΥΝΕΧΟΥΣ ΡΕΥΜΑΤΟΣ</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Τυλίγματα ηλεκτρικών μηχανών</vt:lpstr>
      <vt:lpstr>Τυλίγματα ηλεκτρικών μηχανών</vt:lpstr>
      <vt:lpstr>Τυλίγματα ηλεκτρικών μηχανών</vt:lpstr>
      <vt:lpstr>Τυλίγματα ηλεκτρικών μηχανών</vt:lpstr>
      <vt:lpstr>Τυλίγματα ηλεκτρικών μηχανών</vt:lpstr>
      <vt:lpstr>ΤΥΛΙΓΜΑΤΑ ΜΗΧΑΝΩΝ ΣΥΝΕΧΟΥΣ ΡΕΥΜΑΤΟΣ  </vt:lpstr>
      <vt:lpstr>ΤΥΛΙΓΜΑΤΑ ΜΗΧΑΝΩΝ ΣΥΝΕΧΟΥΣ ΡΕΥΜΑΤΟΣ </vt:lpstr>
      <vt:lpstr>ΤΥΛΙΓΜΑΤΑ ΜΗΧΑΝΩΝ ΣΥΝΕΧΟΥΣ ΡΕΥΜΑΤΟΣ </vt:lpstr>
      <vt:lpstr>ΤΥΛΙΓΜΑΤΑ ΜΗΧΑΝΩΝ ΣΥΝΕΧΟΥΣ ΡΕΥΜΑΤΟΣ </vt:lpstr>
      <vt:lpstr>ΤΥΛΙΓΜΑΤΑ ΜΗΧΑΝΩΝ ΣΥΝΕΧΟΥΣ ΡΕΥΜΑΤΟΣ </vt:lpstr>
      <vt:lpstr>ΤΥΛΙΓΜΑΤΑ ΜΗΧΑΝΩΝ ΣΥΝΕΧΟΥΣ ΡΕΥΜΑΤΟΣ </vt:lpstr>
      <vt:lpstr>ΤΥΛΙΓΜΑΤΑ ΜΗΧΑΝΩΝ ΣΥΝΕΧΟΥΣ ΡΕΥΜΑΤΟΣ </vt:lpstr>
      <vt:lpstr>ΤΥΛΙΓΜΑΤΑ ΜΗΧΑΝΩΝ ΣΥΝΕΧΟΥΣ ΡΕΥΜΑΤΟΣ </vt:lpstr>
      <vt:lpstr>ΤΥΛΙΓΜΑΤΑ ΜΗΧΑΝΩΝ ΣΥΝΕΧΟΥΣ ΡΕΥΜΑΤΟΣ </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Καμπύλη μαγνήτισης</vt:lpstr>
      <vt:lpstr>Καμπύλη μαγνήτισης</vt:lpstr>
      <vt:lpstr>Καμπύλη μαγνήτισης</vt:lpstr>
      <vt:lpstr>Χαρακτηριστική καμπύλη κενού φορτίου μηχανής Σ.Ρ.</vt:lpstr>
      <vt:lpstr>Χαρακτηριστική καμπύλη κενού φορτίου μηχανής Σ.Ρ.</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ΜΗΧΑΝΕΣ ΣΥΝΕΧΟΥΣ ΡΕΥΜΑΤΟΣ</dc:title>
  <dc:creator>Chryssa</dc:creator>
  <cp:lastModifiedBy>Chryssa</cp:lastModifiedBy>
  <cp:revision>492</cp:revision>
  <dcterms:created xsi:type="dcterms:W3CDTF">2016-11-19T19:25:46Z</dcterms:created>
  <dcterms:modified xsi:type="dcterms:W3CDTF">2022-01-11T20:54:05Z</dcterms:modified>
</cp:coreProperties>
</file>