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76" r:id="rId4"/>
    <p:sldId id="258" r:id="rId5"/>
    <p:sldId id="259" r:id="rId6"/>
    <p:sldId id="267" r:id="rId7"/>
    <p:sldId id="260" r:id="rId8"/>
    <p:sldId id="264" r:id="rId9"/>
    <p:sldId id="265" r:id="rId10"/>
    <p:sldId id="261" r:id="rId11"/>
    <p:sldId id="268" r:id="rId12"/>
    <p:sldId id="263" r:id="rId13"/>
    <p:sldId id="266" r:id="rId14"/>
    <p:sldId id="269" r:id="rId15"/>
    <p:sldId id="262" r:id="rId16"/>
    <p:sldId id="270" r:id="rId17"/>
    <p:sldId id="274" r:id="rId18"/>
    <p:sldId id="275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>
      <p:cViewPr varScale="1">
        <p:scale>
          <a:sx n="86" d="100"/>
          <a:sy n="86" d="100"/>
        </p:scale>
        <p:origin x="1469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25A26-6BF1-4B9E-A550-9A7A26ADE4A8}" type="datetimeFigureOut">
              <a:rPr lang="el-GR" smtClean="0"/>
              <a:pPr/>
              <a:t>3/4/2022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F5CBD-7EFB-416E-84E8-46A6F9E6C9C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C6DC8C64-BB96-437F-ABB1-3FE22D60684F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4308-9F09-4514-813B-401A182CE463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4E20A-84E3-40FA-B5E1-10E52C7ED01B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F314-BA1D-4961-8F08-7DBE6F239392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821EA4CD-75D6-462F-B81D-810443218DDD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192F3-DBF6-4E06-898B-FE82B3308C1E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48A0-3EDD-4067-86CF-EA6267A5ECB9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F5F12-12EA-48AE-A1BC-161EBADC81A0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3B322-BFF2-4AD0-816E-75FDC5C2948A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E71D4608-0D4C-4530-84FF-95654ECC2E95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AE3F39D5-B173-4D7D-98D9-2041E3F499CC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E954B50-89A4-4D07-8E71-70C9EAA25717}" type="datetime1">
              <a:rPr lang="el-GR" smtClean="0"/>
              <a:pPr/>
              <a:t>3/4/2022</a:t>
            </a:fld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07129E8-CAAB-4D13-9358-E52882A6B936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www.inspectapedia.com/mold/Aspergillis%20_1337_DJFs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Ζύμες και μύκητες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1</a:t>
            </a:fld>
            <a:endParaRPr lang="el-GR"/>
          </a:p>
        </p:txBody>
      </p:sp>
      <p:pic>
        <p:nvPicPr>
          <p:cNvPr id="5" name="Picture 4" descr="C:\Users\andri\Desktop\Aspergill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2367840" cy="2203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γραφικά3"/>
          <p:cNvPicPr/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347864" y="4797152"/>
            <a:ext cx="1552575" cy="1447800"/>
          </a:xfrm>
          <a:prstGeom prst="rect">
            <a:avLst/>
          </a:prstGeom>
        </p:spPr>
      </p:pic>
      <p:pic>
        <p:nvPicPr>
          <p:cNvPr id="7" name="Picture 6" descr="Aspergillus sp (C) Daniel Friedman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t2.gstatic.com/images?q=tbn:ANd9GcQ8JOd3i_1orbxGwfmBlNRy-D3EveYnOAyyW_6U7a1D_8uEVeh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2060848"/>
            <a:ext cx="2228850" cy="2047876"/>
          </a:xfrm>
          <a:prstGeom prst="rect">
            <a:avLst/>
          </a:prstGeom>
          <a:noFill/>
        </p:spPr>
      </p:pic>
      <p:sp>
        <p:nvSpPr>
          <p:cNvPr id="16388" name="AutoShape 4" descr="data:image/jpeg;base64,/9j/4AAQSkZJRgABAQAAAQABAAD/2wCEAAkGBhQSERUUEhQVFRQWGBcYGBgXGBgbHRcaFxgaGhgcGhwXHCYeHRwlHRUYHy8gIycpLCwsFx4xNTAqNSYrLCkBCQoKDgwOGg8PGi8kHyQsLCwsLCosLCwsLCwsLCwsLCwsLCwsLCksLCwsLCwsLCwpLCwpLCwuKSksLCwsLCwsLP/AABEIAPMA0AMBIgACEQEDEQH/xAAcAAACAgMBAQAAAAAAAAAAAAAFBgMEAQIHAAj/xABJEAACAQIEAwUFBQUGBAUEAwABAhEAAwQSITEFQVEGEyJhcQcygZGhFLHB0fAjQlKC4WJykqKy0hVUwvEWJDNjczSTs9NDRFP/xAAaAQACAwEBAAAAAAAAAAAAAAACAwEEBQAG/8QANBEAAgIBAwMBBwIEBwEAAAAAAQIAEQMEEiExQVETBSIyYXGR0YGxI0KhwTNSYpLh8PEU/9oADAMBAAIRAxEAPwDrIrM1gVrdvhdzvsOZ9Kz4Zkk1Xv4kLv8ACtbhdtjlHzNeVUXfxHqda65EiGKJ2Hz/AKTWczHoPgT+NS/bEGkLUy3EZc0/KKEEE1cLp2lbXqPl/WtmkDafT+v51sIPP5/0rRiVqek6ZRwRpVTjJ/8AL3tz+yuaD+4alu3NmXl7w6j8xvUHF2/YXTy7u5/oNQTxJUczmvBMSyXRdF1g4MR1UzO+9Gjxa/ezTdkbEGIPoBp56a0DwF+Fa2C0xyUZsw2nSY9DUt53K51XcgNMwYOobz57TWSXYcA8TUKi7MuYfjVvvDbZURhMZpblAPp863w15XBU6sNcwLbepqrdwwuCQAmUyrxLL5TP0NR4XH90Sl4x0I8SknbTlSmF9Ia1CmG4fayBXttA8StmmSPePQTPpQxsHkZxcu5U3QkjVSdiQYBB5VJc4tbByuYPKQQfOQBA+lE8S1vKcsMra5oAO2xDDn56UBJ7wqqL1m8GeSq3FiMwUTppmJMxy5Her6WAn/p5cwGoDjNBG5BAB8wKA8U4Q9p2+zkqeaoSdD8dqH2ONspGdSHXSV0+hq36BdbXkQN4Bo8RhxeBuXRmDSBvkIzR6bxyjlW1/Eo1pLRIuMI0JYEaag5hp91YGIF2wCwuH+14/pC5YofhMe6sHBtQrAywCzHIkITPypKqTx4jPrBz8ONly1hiBs9ppUyOnKfjR7hPaO3eXu7gIuLMx4WEfxDmaH4nHJduMRcUFyToCwz9AQJK+cVpfRWylkc3AV/aWiPSJI2MxBqwST8XXz+YO0DpOj9nu1RtooebgPmCx81k/SnPCY+3dEowPlzHqDrXG7WOIORl8MgGWiDvuNCdOVXMFxRrdy29s5rimQpO4gqT0mN1O+807Tat8dK3IlXNplbkdZ1t7VU7+GoXwntmlzw3h3TgDU+6fjRmxYYFiz5wxldBoI2Ebjn8a2ceZcgtZmtjZOGkONxgtIXblsBuSdgPM1DYQ++/vH5KOgqpif2mKAPu2UDD++8x8gv1rXiuPiEBEnf09Ky8uUY1JjQu4yXGcUA0XU+VDLmPY76dNdKgJE/rWfI69K9lBM7j4/jWRkzu/UywFAmmbz35c69bukahiPjXmXy/XkDr0rTcdfOk2RCqX7HFWHvGfw9aLWMarr1B/XwNKpfp98/rY/OpsJiCh300+XWreHVMhpukBsYMY2WKp48k4e+o37u5B9UaPr+FWrFyQR5aVWvXPDdjbumPyDVqE8EiIHBE5kcM4uK1sy6KFMEgvGsEaakHT0iiyYtbqqwURJ3lCGAhg2XQztyNaXcrNI0HT86rYi+1oG5b8dpx4x/DyLR1G9ZSNv47zWI7wjZwSEZlZtIzAjbz9NedY4hwFbhdSwz5svTSJB5fMVLh8gUzJH7sah1OsSP3hyqT7MtwMFckj3SQI5bn6VF+IPSKbYi5YuD7QpuWwuXOOa7b/raj1nEl7eYgXLYjUQrCeXg/HSreOGeBAUKCuuojn5UucWsHCNIYNbPvKJFRYc13jU+czib727guWkAhtNRtvEb/AH1awnDBikdrwtoQDqG8YM6FhABB8ta04ZxazctkAIbgOZSWA/lbMRpy3qycU/j7tFKanLozW+pldd+Rpq5GxmwOZD4w4owFftX8KxyMxUcwTEEafSheIxdp2z3VJJ94A5devSPupus8PJ98kZgCHXVfRtDB5RWvE+ziN7y2tveXTfn1p51OM8sKPkRYxspoH7wBhsTbn9naVQRDZnQkmNM2edNeQqexxS5aBUKrQc65RoIGuXX6flQzE8Fe0SbbZ1HI+XL+lbWuJ5oRjlXYyslZ033/ABomQMLXkQx4Imcfir18wg1YloHU7kTqdqJcD4gwWHYNcHT3h8Nz8Kwzd3AedgyOuo8iD8Kq35Kh/wBncLk7wpVvXlyMUHxLtqpJE6DgsSlyDvoQynxMPOCNvrUn/iN7T5rbMq7DMDkaNxB1GnTUeetc5wuLv2LgMsAfPQT/AAsJEfGnC1iUKsoXWN5kqdyRJ1B3060BDYzYP6iLKg9RHLDmMViCetv5BKG3b8szHQk6QdfjV3i793iEc+5dXIegKyRPqG/ymhuUqSACNfxodcTY8Shi7yctJ039NvXn/wB62LxtsdPSoUudfrNSBvKYn8/yqiI2eZvTc7z+uf8A2qG/EyNSf18f6VK0EbD6n6j0rQLOnTbUfH7tqmp1yB+mgMDz567868jz0j8j/StnWfKZ+nw860DR5bcvn8N/nQmFDvD7sqpO4kGPT+tZs45Wtu/JbZkxyAY/Ghi4rJaJ5nQeZIj8avW8Jkwrqd+7efKUP3bfCtnTn+Fz4lNh/EqI+KxuYXGc+PkNo6DTkNaj4Q2a3DeEuo9CeY/XKpr9kd2VDIywSTHig7+RHoTUGEshdLuq6Eb6yJ0HrNZ/aatygLd6wSUkoCQQJlehB6UWscXZlUuoIOgYb+hgRNaYnEshGSQpOx2+tDkxRw+c5Ztvo2h8BO0eWvwij2jIOnMm66w99oEBbwKD93XbqY/eB5xVXE8Na6CqwwHIQdPKd9PKrXDOI2iuW6EmPC7RDjpI2PnNQXUYszWc+41J28i06+uvpS6rpOHWBMR2NzAvYIDCfBqDpv6UPwXGWw5KuhU7aGJBnmd/1rTlahVm4GZzuRIy+kHU+dV8ThLDiWkg75hJHUiOeuoNOGXisnInc/yyvwbthZQEPZmfifj+dTXu0UzoRbI8K55ynTQ+Rk6UCxXZYEk2zpJjTcTVNuB3rZiCR8x8Pzpy6dMo9wwTl2n3hC/FOI22Ki4hQaQfEAR9x6VW4tgbLibTaxPXTp5jbeIqXBcOxKDQZlPJtRr5bUV7N4RHvm29oIxBBAH6jr0okxNjYXY/aE+VSp28xVS6yobbmJ0UsNI3+FWRbRrZDKocDRtIYdD6daZOL9lXtkyudPPWqNrg1thBUr6Hb5zV5tJvPuGVl1QUe8IGwOPVfD3KsOWpkfEUa4dwlsUc9tWhfCRO3P8AE0U4Z2ZJIXvXC/2QAfieZ+FdH4PwtLFlbaagDcgSxOpJjnrRYdI6Pbjj7xebVIy0nWU+I4ZbttkbY8+h5EUu29Jt3YDDRW/i/I7fKmO61CsZaBOvLUUjJhGVaMq7ipsSgNDEbc4P6n161jv/AD5a+fL9etS3GI3186gRg2mojaNZ+41l5NJkToLEcuZW68SQ3x1+X415sQD566j036dKhAI946frXy3rDMF9OfT6SDSNj+IwlfMluXJJ159fP11nXpyqB2z6keU/n6Hl5VvbOb0+Gv8AT41bsYIdNJmKs49I7/FwIts4X4eTJ+F2M7qxBCp7o6+ZneieLQm3cA3yPHrlMVrhqs5fC3mD91aqoANoiB5nJMdxIEgkQ5023I68p0q99tJtwwWDt1AnkenlVTtPge6vMTJVjmHrVE4qNVPhPT+lZ2TEUNCaisGAMu4q7aZYe4VI2ZYJj0PlVrDW0VYTNcJ2zKZNBpVjroCCJ16VlLbW2ACkzzBIAjTTlrvpUVYoGcfnGfHqhQEqbbctB4usj8d6pcOxb5TkUeEww5qfMSCDQ+5ijOS4zL0nlHkd/hW90G6pZDF1RAMgZh59YpYTzDB4h58NdYSIjnv929Yu2RZAbvDNyRKHQQBy+nxqvw/tGQqi+rBiIDrzjlP4Gq+NxWbMfloRvzj76JhQgC7hC3gSWXK+rGAT1ph4Y6Mws3FUzEERudvgT8iaRbPEmBAg+Hnt6b70Qs8WvMcrm2QYgBR6jYTPpQY3fE4Zf/YbIHWmnRP+FBNhIqnx3j9vCWc+QG4SEQQPeIO53C6EmOlGeBFzh7ffGXy6k+uk+cRWnFOzlnELluLI33516diXTjrMcUrcznT8bxxJZmBB1GUDLE7RG2vOT50a7M4+ziZW6FW7IjwxPX4/LeirdgbWkXLgA2Gar/COzFrDmUBk8zrWfhw6hHsmWcmXEy0BLFnhiJsKuivEVqTWrdyjEnivbG1YuC3cS4C2xGSP9c/Ss4fiyXmyqGB6kCPoaXOJdkrS5e9LOG172QwBHvD1HSmHAYaxZZRbdGznJOYMUYCfEBsxAkA/GvPrmcn949h4MsXsMw5T6SfwoZi7KK+U+F4kqImD1/LyrHGu1rJiBh7CLrlBJcBgWJCyNSZ02150Sv8ABVWybjqO/cqXbzAgAeQGg8hR5dQyCdjwlzz0gy6qqpY3gI3UyT9NJqknEbBaDe5STBgeW0zW+ItBhlLROwHMjnPwpey+IDZT7sxJ89KFMzPzBzY/TPTiPtrCKpUZ1Gf3ST7x6CdSedEfsDKpOhgE6TOnQRXMuJ9pAjICxKoV93dSDIjptUHH+02IPhUFFNwPIL+IaETyHwolfIxqOx41dbqdcspoJIWY3nnV6xhM6yrIQZiCfTpXGbHGsXdXMLrObkaGIUA6H9CnXs1xK4jojPnMwTtM0xc4VgH55riMbTmuIxcR7J96IbIfWfyrnXarsgMM4RSAWAbwkxEkcxv4enSuu2sVNIntFacRb/8AiH+t61jjTJKdssQjwh8sBxPXX4nSKxguCPbLEXnMgDXXX4nQelFVNbA0saTHREI6h+sqvZusoVyrAdQdDyI0OtaDhrEiWEfGR6bUSt2SfIdToP6/CruBRA4nxRr0H6mlnRYBGDU5e0o/+FMTdUC2PBpIueFT5gxmB8xRiz7PFCib7K3MBpA9DAMUTt8dnn9a3XHzz/XlyPpTBpcIFVBOfJ5g1OwCDVr7t5CJ+bVfscPsYfU2b7Ec/A31D1N9p5/o1snEPOjTBiQ+6ILZXYcmTp7QLCCDbvr6qo+Rzx9a3PtHw/8ABe/wp/voVxLCB1LJo3NQdGHptPlQF9feVW9R+Ig0Z4gAXHE+0ex/Be/wp/vrQ+0fD/wXv8Kf76SnwiEaEqfmPzH1qrewpXcb8xsfiK6dUfD7SMP/AAXfkn++oz7R7H8F35J/vrn5tda1Zf1+tamdJuC8Ta0Ww4/ao8zzAYCA410108+dS4a4LTlmso10AEAg+/Ph1BALwCcu5A89WDsd7OAtp7uIJJvIFFs7BZDCQOcgRERAO+tS3eDYkXbebu0tWrhYFcshQkSgynxMYknkg0EmfPhkXkmOx4SesH2cTev4iLGERA0NcuXrfiYowKsS0Bdg0AGDl3MgteMxRe0FbKXAGYqIWRoYBJIEgxJJqsuPYhUzsY0k+8+XQk5QATzJAAk1lMULh0ADDccwB1A1nSaztRqfUoKOP3mljxbeTAbgBlJiCfmDvHUgdKTuPthQe8F1gpJAVQJEc4JmDEeVP2KwgcZoEqdNpU6iR00JE+tKXEuDribpDo0ISJUBQ0ifjHlTdLmC9Sa7wnTcIs8DOGuXs992S11ylQx+A0j8aaMXxZ7irZw1tHVz4HgkoimCLocb8586H43sph0IcvctIu/PX1O1GOFolsC3hgczCTJ1YAxmk6RryqzlzofeXmAuEjgzN7ApaMWwATvH0FWuF4ordQ9GFQ8QwbqRK+8YBB51JwbCZroEk5dT61Txku4j2oLOhpf50o9u7k3rZ/8Ab/63ppw1uRSn26txftjn3f8A1vXqMVzFyRfQFjAEmr1vChd/EfoPzqxgcEQAoHiO8fcKO4LgHO4Y8hv8TVnmJFCLbqTvWRhG3CsR1ymPnFPFnCW0HhQDziT8zVHibXCDlJ/XpS2WMDRLa8VNT2uI1DjcFeDEkFv1yqg92PeBX1EfXY0myIzgxhtcRB5/Or+EDXDC6n9b0mjGheYps4FjQtkHUF5J9OX0++jViYLLUYLfDFWM769BH/V+VRXOB4cyYJnfxkfKBVA45juZHp8o6VKt6dabFzN3s/YPusyn1kfX86o4ns86g5CLi8xz+Rq4139TWVxEVNCRZivjeHmCVBnmv5flQlyOm3yp+xLLcGsZuRpT49gihzx4To0cjyb0P68uqdOk4vHsjPmIjZFBkZQPeMjR5JBgkQF86CXcfnkgydiJEqehHw3HWh2IxWZWYmWJgST5dPMenyrXEXAxIBgwJnqByPOvCu5yGzN1MYQSxbbxaac5iRttpt06VAMQokBMpADGNQepOnp151Gr5T4mJ0PLbbp5/dWWw3fhlBy5YOYGZBkeER679fhRY03GhBy5BjFmQ2uLgnQ6nUA785/D5VjDYoMfWlPi2DexfyZyR+6TCkyTA0MnaJgTrFG+GhltrmKho15SfQmnvg2cTsOQZF3S5xThwuiGuMiwQYMAg9fzrfC8NyILdlspQAK8SfQyI9aG8V4L39sNffLlBLQxVI5zm29TWOBYZ2UZbgNpfCotM2wIPikzmBHLcGDRBfc+Lp8uId8zbv8AGEXVuwe6JZSFC95Ij5DcbGeZor2YtlV8W7amriWbiu8nMjQRO4J94dMu0D1re3Zy7VZ07AsTQicnAqNOBXSl3tdY/wDNIT+7ZHzLv+VGuFYzlQztk37RT/7Y/wBb16HBREy8gIMG4bFIgmdT9PSrljig6/Wkg8U7u4wecpnlMedYPHLZ0VgP72h+R0omeQEnQF4qtZbia0irxLo6n0YVgcSOxdRzknX76H1Z3px1uY9D0oXj+7YHT6UtHjCDe4D/AHdfuq1gnuXjFlCerPoB8K71N3E7ZXMW+0eHFsyognYAfhRvhHEC1lCSZiDPVdP6/GjlnslHiuHM53J/DyoRxDCGydFkcwPvFCyleYQYNCGH4n1+g0/OiNnGDr9RSxheJhJIAc9CAY+B516/xt3MsdtgNKhclSSkbjeHWajbFClReMMOdYu8YLb60fqiDsMO4jiAG0VqmLF0FTqIIpabFk0U4Ix+FSrWYLLQl9YBOXQEk7k6kk9fPYbVK8FszSQAfvB/RrGIskMQNh9DS1xfjl5i1u34QNMw3846ffXjseJshm6zgCFeMcfSzCzmefdEGB/a1056b/fThd4Vbw5a4k+JQMs/wywjz3Fcis8JYnYkmur4/CG7g7S3gcxtpmgkGQBOqwZkcqt5MY04DCVW/i+6Zy/tCMVevBwsNI8O6oOmswJ38yaIYns5iL9pO8VHdWliGgRppAHMGKZ7dtVMs2aT/hGgjT796kVQpMDQnSPzBjlzoG1b8UBxDTAqios4nC4iyttEBbcSYZQOjAgnKBPP7xQ7A9nsfbJa2CgJMyywehyj9a03rYfvjcJzIqgoNYEyGkndoMdI86Jfbyo29PvPxqRqyg20DfWEcd8yDg3FXe2neW2VtQQd5WZmfTfnNX8PcDgxyNCr0lQuZgR+8DqY1k6RPw2mrvCliZIJO5GknrFFp2X1LHeRk+GX8KxVqp9psaGvKnPuVb4G5cH/AE0RVNZpA9oPGfs/EcOx904cK3ob1zX4b1vac0ZnZeRIeK4aWNAcThKbLwW4oYGQRII5zQ2/hKe6wFaLlrDywFHMJwEQJ51FYwsXFPnTXg7YilBbMMtU9wzs4igTFMuFW3bACj5f1IoYmNyiCARWlzifTL8v0aeKXpEG26w4+NB0NBeJJm2+RE1XfGMx6een6isEzvr8akm5wFQBjeFAkkSD1FDL1u4nMMPMa/Pemi9b3MGhuIjnSCsaGi8eJDmp+BrZcVOyn4mvW8BmYmNCTRTD8PA5VwWFulfC4Vm1OnkKPpFq2Tz2FaYbDBdTVLiGNDmBsP1NOVaima4y/wDC9GPi0knLJJjyGpNZTsgDqBNRYbt5gFf/AOqtx/N/to7Z9o/DP+ctfJ/9tVMWEVREe2Q9oNTsyVggQRselHLKMLENJKk6nWZM6z6n5Coj7QeGf85a/wA/+2osT2ywDowt4q00xtm/20jW4B6ZqHi3s3Q/aCsUhLEiM3UAD1k/0qo5DrkKmOeo5H1/X3aP2hw2bW6p+Y9OVQjtNYaVz21J82jz5b1iDC1dJfIYdRJbtsKJEjr576ED76kEseQA157xy1/GokuoxMsI69Y2ofxDjlm2w/aCQIgyPqPy5UQwt4gl4Tskka+Enl5fH0+6inDxv8qUR2vsmPGs+u306R8qL4LtPhVIZsSq6QQQd50Oi/jVnBgZcgJEW7WsbbYrlHtm/wDq7H/wD/8ALdp9XtzgP+at/wCf/bXN/anxW1icTZbD3BcVbOUlZ0PeXDGoHJgfjW3jFGUHuoK7O9pjZ8Dy1v6r6eXlTzYvrcUMhBB1B61ygWz0q/w7id6yZtkgc1OoPw/EU+xFUY+YrDcxWMLxjLo2nn1oXgu1yMIuoUPUaj6aitsTjbDbXF+v5UDV2hj5xqt4pWGpqZVXrI8/+1Iy8WyHw3AR0M1uvaYg7iPInb41AaSVj0uIVR7prW5xMdKSn7S9Cahbj07tU+pI2RqxXEhzNDWvm4YG3Og9nGIx8d0AdNfyorh+KYZB/wCop9AfyqLudVQjYw2lWDlQS1Brnam3shA8zVW5xm229wE/H8qYKgm4TxGPL+S9PT9bVTutA1/U1W/4raP74Hz/ACqDEcStnZx9fyorEGjFXAcFzrmclQdgBqfnsN9aKYPhtkMoyZpZdyeuvONfSpitTYC0C6b/APqINtNT1676Vkvmdu894vs/TafHyoJ8nz+sB3uKjxJ3Nnc6hWU6H+ywH0ol9lUNKShBPmN9tfzoBbXM482H1NMmIYZ3gj3m/wBRqxqCRVTJ9jKrs4fnpX/ElLSBMT5c/wAj5VG9uR58qifY+lMvY3slexozaW7Q071hoT0UDVj9POs52GNd5NCX9aqYzRPBl3sXh3uWzmMwYoL2y4A5vrlHKutcD7PWMHbyrmutOrMYE+QGw9Zq1fvJMi1bnrlE/Oqj+2cCClsmYG0k8Ccd4N2BuuR4lHwJpub2Xyua4WYjl7o+Qpnu48g6AD00qC92gfYkkfr40WH2xhY++h+vX8SWRz0nP+K9mls6BIpQ4hZh/h+Jrq+Om6CVUnkYE61zbiEvdcFSpRihB8tZ+tbKOmT3kNyu4I6wQLdbi3TDwXshiMWT3FvMFjMxYKqztJJ+4GmZPY5iIOa9aBG4CXm67HKM237oPKm0Ymc57us5KdeKezDF2VLhVvIAWJt5gVA3JS6FMek0tDC13STUoZK9koh9kre3gGbRQSfIT91RckKSaEG93Xu7ouODXP4TWDwm5/A3wE0O8eY86bKBZU/aCu7r3d0Q+y177LU3EVB3d1ju6K4fhjO6osZmIAkgCT1J0FM2H9mrkAvcAn+Bcw/xEiflQNkC9YDsE6xEyV7u6fLvs0ePBdBP9pCB8wTHypZxfCmtOUbKSOasGB9CKhcqtwDIV1bpN8ZgkVQQ5Z8uZgAIAJy7k9eQmqPC8YBiFGYQAzbSMyoxX1MxUvHsRbIVbTBgEUEwRBHvCTvrNC7VsW1W8lwd4GML0y5SPUEMwjpQJj3Az0Wq1l49oN+YcsWMM2HuXRdg2cgVDbAUFmYplaS7HQkz0YQRBAZsSnevsDmb/UasXe0drL4LGW4TOrSgI2IWNSNNd9N9TIa2JYM2ussdzvJmjXE3O6/1r+0ztPnOJ9y1D10ADQzI+U13jg1gJh7SIIVUUADyGv1k/GuMcH4vbN+0Sqt4gBIkEN4YI2/en1ium4Xih7gPdurYtAbnQmRpvt9T5V5j2sruFSpf1Gf1wDGN1A3IH66CqmMZU95iP5SPvpWf2i8Osj3rl88yFYk/4sij4CgnEvarhSZTCNrqM3dj8Cap4vZWVlsKb+37ylvAMb7+Mtz71D715TsRSbc9qy8sKB/OP/11ovtDsXD47LJPMQ33Qasr7L1C8lD/AE/ML1F8xqwtwhnAO4B39fzoBxuzmuyd4H41TftBYAz58ybahpBO3KeRq/wu4t9C6EsJjX0B5+taOi07Y8u4jt4i8hBFQx7O+IvZxQtiMt+FaSdCocqR5ycvxrqF7EQJgfIVyRcER7pKnkVJBB5EEagjcGmQceuhbednYHc94hmVDDezOk8zXoMb1xKT4rNzHa/j93IyBtGlIGghlIbbfQ0hfZKZ+IWC7AmScoOrFve18htGwFVvsHlS2azcaFoQGMJW9uyQfCSNtqNDh/lW32DyoDyKjMZKMGHaAB2hvKg8SnlJRST6k1VTit6++Q3CBBPhAXbyWKYm4TYFsTZLsWUT31wTLMrSApgyOvPapE4BbQh0thCwOmd20zQNX9OlK2Hi5r5dejD+GKP6QL9kr32Sj/2CvfYadMfbF84Si1viF22PBcdJVTAPkQfqKsnAeVTYa1aRHDIpaSSDOso2o8UbWzpHKlum+pW1GD1F44MUcTxjEXbmR711geRYxqelTjBAbDSmleHYdrJuW7ahiEUETMkZuUctdQaqf8P8q5V2wdNpziXk2YnWeC4RtGa9cfllItrJOygo7HfoKJnszhkEdxO2r3Lo9d2t/dQrBgSQSBKusnYFkZRPQSRTJ39vu2aMOgNwAeA3YhRtoqAnLJ0P3klp1V/8RyP1/sPxPTarSLhYLixbuOpgwcBwx/8A66fC7ckfK8aqYns7hUMst1OkPvHQXLevpmovexlpjvhp196w0AERl94ELpMa/EaUExymWYiwubLAsjKCAG8RWBBOYa86dkxYghZMhJ+pisenLZAmTDQPeDb2EVbivbuSoZSQVKNAMnYlSdOs9KqcY4m9+4GZyykSJOwkjQctqsvp8j9xoYXk6bR8hypWMX7x6iVtVgXDk2J9Zq1o1oUMb1MympMRYKqFMaw0xrqNp6a7VYBlE1KTVoama1pUZFMEWwme+8OXlM/l99dJ9mNvNhX8rpH+RK5xhsNnMSBoTJMbf966v7M8AbeGcGDN0kQQdMidPSlZCtV3nIGu+0Y7eEkj1FKH/izCfZ1Z7hLi+xCqpYhAmVZ2AkGd6Z+1XEPs+Dv3QYYIVTWPG/gWPMZs38tcFI0rsWPdZg5su0gTtvZbG28Rac2mLBLmWTvGRCu+o0kfymjP2UVzf2QcTy4i7YJ0upmWT+/a10HMlGb/AA11bJQOu01DxvuW5Q+zV44ar/d1V4njRh7Ny80RaRn15lR4R8WhfjQRlxL/AON2kbGG5fVGt4i2ttSHYrkdy0hAdCyn9EUS7JcQGIN6HS4E7uCs+63eNswBHizCCOQ6iuMOxMsxlidSeZMkmm72U8S7vHqh92+jWv5tHT45kC/zVYfFQuVEz21VOs/Zq99lq9krBSq8uXKRwtLHFcVYXHhL11Larh3LFiffK3DbEDU6MT8R1p1CfDz6edfP3aPiv2nF373JmbLzhV8KD/CBTcSbjEZsm0TpXBMXYe/bt27iOSpIyNIm3Zy6qfEGKhjqI3pnOFrg/Z7iX2fFWb3K3cVj/dnxDT+zNfQ7Wuhkcj1HI0ORNsnFk3iKZ4RbbCqSYVhYe7l3C2cO7NptJg/Oau4/guEt8LS/lulLrhlTMMwZkKidQIEg7/u85MrHDuLXFC5e6gm3ozGIRWtlWEbMLhJ6UxdoOINd4bhUCWk8bmFaAMhGVVB30YT6Vh4sbruBP9fpPRMmcOqliAW7H5H8Sq/ZjBglJulw7WpJ3fuu8B0GwAn1JHSqtzAoUa0c5uNbwozlhAzEBABEwGkkcxpUC8auswuZbPiutejM0A9wLZUyOhn10qrd4hdY517oGLKjxf8A+D6EAjmR8qSqZv5m8d+9yWx6hviJ+44ME8S4X3d0CHCsheHgOFhgQY0nwn5iiPCfZe13Kz3lRTBAVSxAOwMkCYjrVbF31N8fs1RVSMimRGQk6mJmfwrpHBr65EMjZeY6UWt1ebBjHpnkxOpxklS/Wv7mBrPsnwq++95/5lUfRZ+tFOL+zzBAqO5nwJHjufwgcmHSjOLxyW1zuwC7A9TyA6nypV7d8cxFwgW1a1aFpSxJVWO6spk6EMrLlGsqaz9Jl1uqVvfPbnp5vpKuLT+o4HAHk9IB4vw7htlsgsl255LjkL6kvv5CtMP2dwF1c1u36jO8j1Gb67UPv8AvJmzqFy5ZzMg98sFA8WrSjjKNQUIO1eXguItuIhGDsklgPErqhHpmuKOhrZGmy7aDtfmzNPLpdIE91xcrcZ7P2rf/AKS5TqfeY6ASd55DlTn7N8Ky4Zw3O6SPTIn5UqY/Gs6xANwASF8QIddIgjk3wpw9m5Y4e5nmRdO4iP2dvlVzT79lZOomPkDKpUdIH9sWPy2LFkf/AMjtcb0tjKv1uH5Vyc7V07t/w18Zj+6tW7lxkt5FCAmG7s3T5QWu21JOg12rml+0VJVgQw0IIgggwQQdiOla2IUsxsxt4R7McU+zYyxemAlxS39wmH/yFq+i3twSOlfMFfSnZ7Gd/hMPdmS9m2SerZQH/wAwalZh0MZpz1Es5KSva1xDusBkG964q/yp42+oSnzu65F7bMZOIsWf4LRc+txo+62KVjFsI7K1IZzknSpsBjDaupdX3rbq49VII+6iHD+zV29b7zwpakqLlxgqs38I5k6gbQJ1NUsXw57L5LqlW00Mag7EEaEeYq16iFtt8ylsYDdU+l1YOA6+6wDD0YZh9CK93dCuwt/vOHYUzMWgk/3PD9wFHIqlNAGA+1Vy4mCxBsqzXO7ZVCiTLeEn4AlvhXz63D7gViUIAiZ039d/hX0/ZHiFV+0vdW7Bc4e1cYkgZvAohHdnuMozZVS2xMAsYAG9MxuymlFyrqASeJ8w2rDNsCfQH8K+iey2Ia7gsO7gh+6UNmEGUGSfjln41LwZLFyyLi4a1bYHKYAcTkRwyMwnKy3EYSARMESKuYVpzes/Mf0NC+RmNEVJwKRyZw3vCNhqSN6N4+9/5KwN8rXfSGInyGw18/KqcYM+9evof7dgN9Uf8KvXMPhjZWcYAhJgtYvgaHUCFjcjbyqiG/0n7GexOtQ0Q/Q/n5fOLxxEgaamJPSTvWXuHMQNgPnRB8LhNvttv/7N/X/JUb2sJ/zeb0s3PxjpXbh/lP8AtP4ktq1rnIO37fnmU7VzxLvrv9x/Gum9ncuVM0Rk0mOg+Wlc4xjWEUlXuswEjwKo8t2P3V0Ps7LWbXmi9Y28tKzfaXOIGUc+dXNA3Ju3vDblyzba0CVQsWCjaQIaB0g/4qHca4tbum4VuWyWsWWAuKWOebly4qZQYuTcjMdtZpuuY0YdVN3ZnVBBmC3MzyETVbtF2WS4yvbPc3cg8SAayvMfiNar6DVPpcALj3DdHz5/edjz43rFk4q6I+dHmKmPx1mbptn3yl0kWHOci9ffL4gctwLdtqX2kGKpYzjpbVrdzwODOXdVu2nkzEErbPxip8Lgcwm9iLsEsAFDtmykqTyiShEb6CYkVq/AB30M10plzw8gtBAhhJgHQ76xyit/JkzJj9VxQhnFplYruJI/74i+ts5e8IMEIoB/sKFJEEaSNNRT97OPFh7kCP2p0/kTqSfrSX2nuumYrsAMuggaU2+yDFs+GcvE9/GgA0yW+lDp2bIu/sZl58ikkVzK3Zm53vFsddXEC2UF1MgUlh4u7FwCIbLlUwJJGmlCu0PYz7dxDFLhg8WbDMrlAnf31YZlBIGeWZhm018omp2I7Opjrt/vMQtp2uEqBl71mMsrIGYGEKs0j+1tANbe0W1c4Xjbb4S6UNy0TqLZeM0EP4YZDAADD9wjlWuvwiYzdTOfJhG7wowKsCQwIgiNwQeekR1rvnszu5uG2h/A11B5DOWH+uuM3uJNibl28wXvbr5nyiFExqBOmv1rp/sexmbC3xyW8I9Cg/21XyEk/SXERVQHuY/xXAPapis/FL+shMiDyy21n6lq713tfOva9u84jiY533H+fKK7D8UXm+GNXB7I7i0inM1rOHtrGYd6UKvDQIAG+u/zU+0t5Tdtqrh+7tpbZhqCykzrz3FMXbnCKmJazatsLwIJdTH7MoFKnXQSCNQBSnxlQLvhtm0CqEKY/hGuhO+9QMVZy0FnPpBZ2L2P4rNgGSZNu6w9AwBH3U7kVzb2J4kd3iU55rbfAqRXSO8oG4Jjk+ETewNf1+udV+0GHuXEyC0txIRlIaHS6HMMJupAy7MDIJOjDw1phiTff+HKBpI/hK67E++dNgddxO3G8HcdVe1DQkZTuxW4GGjECRkIhtJbzNcDVmBt3tRNSngsM9rOht20TMWBVy7MxAzG4WYlnJnXKoAQdYXbAt42HlPyP9apMWW+SFTu3a5L98p8Ts7BQphi0jIY6HSsYSftYPI2nXnvmU7bct6UTZuN2bKAnI+I2oY+tVsxy5dYBMD1/wC1MfH+AYq3cYnDG6kkg2jJjzXega4q4mhw11fVG/KpCt2hk0ZWGHJ/drL4UxuBNT3+IOdrN2f7jVVTC4i4dLNw/wApH311NI3T2Bud4e5EC43hknw6Cd+W1db4Hw5DZTQaKolSRqAB+76Vz3h/Yi/cIN0JbWN92re72WxWFJay1z+9ZY6+q6H76pa3S/8A0LtRqPWNxsV5M6Hx3s9fvZLdqBZRSZLHNmMmZjlAA169dC/Ebt1LVguoZjbQXDIAWAAT51yy120x6aG7d/ntz/rQ1Z4p7QMTcAXOuXIisDbt6sFAY7bEyY86LU6dMukXTheVrnz5v62YaZSGG42OePrGW5ijLFQELDM2S86gtIBkI4ExrPpQ98aZKrkFw7zmYmOrEkn4mlB+01/k6D+6if7arXeJYm5+9eaf4Q3/AEiqq6PMw2s3H1MuPrMdcCMPapwLLBozZfmfIUW9kmIy4S4Yj9uf9FulHhfBLxbMyFepfQ/Ab10rslw8thnAJkXDv/dWtDT4vRQp1mYzbjugrsdwJLtvCXcPeCXkZluWg+XvHS69yWE5s2VbcwpzJptMKftm4fdt8RzXbi3Ddtq6gKFKKCyhCBvGX3uc0L45wDE4XEF3tMhW5K3CCFJBkFX0HTnIqhjcDicS73il25JlnGa4Bz98EjQHrWorCpnupBgm3+ddb9i9ojD4gnndSPgjT99cz4bwq5dbLZtvdb+G2pc/JQTXdPZz2WuYTCxfGV7jZimhKiIGaNM2+nLTnIC8hsVGYhRswu7xXz7xtcnEL7EaDEO3qO9n7q+kb+DDCK4l217G37eIuu1u53bMWF1ULJBP7xX3CNtfUUvGdpjcg3LKftJ4s/8AxC8LdxgkqYB0mBr9KUO8Z2GYknQamdBtRDF4R7pzFg5gAkGdhzrOG4K5YKsu7bIiszH0AFWGZeolUK3QzoHsUtHNiidBFoD5ua6e+lLHsv7LXcNZdr6G2bhXKrCHhZ1Zd1nNoDrpTu2HBFVG5Ny2pCgCALF+6l8nKrWXyjMPeRl0IMbiZI9T50S4hYOW3+1yqvLafe/ezAgw519NNIIHitnFYa6XtWziMO8FkVS7I2m6DxEaTmSSOY0Bofje3dsDJeHdnobndsP5bqg1X37LDA8zjkAa+kn4nw20ST3xCkqcoYN7sHdiTLEMxbclj8ZOF4hnxM5QEAbXmSfXbrS7d7XWWMWybjHQA4gN8AtoCaP9lMJiLlwvdtGzaUEKGVkLMSNVV/EQBPiaJkROpoRbHgRnrBhRNw0rmrFi6a9XqbGzLGSZj5CoRbB5D5V6vVEmZayvQfIV5bYPIfIV6vUDyRI2aNqjvKDuAdByr1eqe0iQkDoPkKrX3Ner1FOlC7rTD2RH7J/75/0rXq9RpF5Phh0HTy6cj8KqPwTDsZbDYcnqbFon5la9XqbK0uJ4RlUBV/hUBR8l0rFZr1TOmIrZDG2ler1dOle9w2zcM3LNlz1a1bY/NlmrFi0qCLaqg6IqqPkoFYr1dIm0VmK9Xq6TMEVszkiDqOh1H1r1eqJE1t+H3QF/ugL91akV6vV04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Picture 12" descr="http://whatscookingamerica.net/Q-A/MoldTomato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188640"/>
            <a:ext cx="1872208" cy="1796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Ζύμες/μύκητες σε τρόφιμα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Σε τρόφιμα υψηλής συγκέντρωσης άλατος και σακχάρων πχ μέλι, ζελέ, σιρόπια, σακχαρούχο γάλα</a:t>
            </a:r>
          </a:p>
          <a:p>
            <a:r>
              <a:rPr lang="el-GR" dirty="0"/>
              <a:t>Στα τρόφιμα, οι ζύμες και οι μύκητες μας απασχολούν ως </a:t>
            </a:r>
            <a:r>
              <a:rPr lang="el-GR" u="sng" dirty="0"/>
              <a:t>παράγοντας ποιότητας</a:t>
            </a:r>
            <a:r>
              <a:rPr lang="el-GR" dirty="0"/>
              <a:t> και όχι ως παράγοντας ασφάλειας.</a:t>
            </a:r>
          </a:p>
          <a:p>
            <a:r>
              <a:rPr lang="el-GR" dirty="0"/>
              <a:t> Οι ζύμες ή μύκητες δεν συνδέονται με τροφικές δηλητηριάσεις. </a:t>
            </a:r>
          </a:p>
          <a:p>
            <a:r>
              <a:rPr lang="el-GR" dirty="0"/>
              <a:t>Κάποιοι μύκητες παράγουν </a:t>
            </a:r>
            <a:r>
              <a:rPr lang="el-GR" dirty="0" err="1"/>
              <a:t>μυκοτοξίνες</a:t>
            </a:r>
            <a:r>
              <a:rPr lang="el-GR" dirty="0"/>
              <a:t> (ιδιαίτερα τοξικές ενώσεις επικίνδυνες και για τους ανθρώπους)</a:t>
            </a:r>
          </a:p>
          <a:p>
            <a:r>
              <a:rPr lang="el-GR" dirty="0"/>
              <a:t>Πρώτα αναπτύσσονται τα βακτήρια σε ένα τρόφιμο (ξίνισμα) και μετά οι ζύμες/μύκητες γιατί αναπτύσσονται πιο αργά.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Ανεπιθύμητες μεταβολές των οργανοληπτικών ιδιοτήτων των τροφίμων από ζύμες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3"/>
            <a:ext cx="8363272" cy="396765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Σχηματισμός γλοιωδών μεμβρανών</a:t>
            </a:r>
          </a:p>
          <a:p>
            <a:r>
              <a:rPr lang="el-GR" dirty="0"/>
              <a:t>Θολερότητα</a:t>
            </a:r>
          </a:p>
          <a:p>
            <a:r>
              <a:rPr lang="el-GR" dirty="0"/>
              <a:t>Ιζήματα</a:t>
            </a:r>
          </a:p>
          <a:p>
            <a:r>
              <a:rPr lang="el-GR" dirty="0"/>
              <a:t>Δυσχρωμίες</a:t>
            </a:r>
          </a:p>
          <a:p>
            <a:r>
              <a:rPr lang="el-GR" dirty="0"/>
              <a:t>Σχηματισμός αερίων</a:t>
            </a:r>
          </a:p>
          <a:p>
            <a:r>
              <a:rPr lang="el-GR" dirty="0"/>
              <a:t>Άσχημες οσμές και γεύσεις</a:t>
            </a:r>
          </a:p>
          <a:p>
            <a:r>
              <a:rPr lang="el-GR" dirty="0"/>
              <a:t>Μεταβολή οξύτητας λόγω αποδόμησης οργανικών οξέων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/>
              <a:t>τρόφιμα τα οποία αποτελούν προϊόντα βακτηριακής ζύμωσης, όπως τα τουρσιά, αλλοιώνονται από ζύμες που παρεμβαίνουν στην διαδικασία ζύμωσης. </a:t>
            </a:r>
          </a:p>
          <a:p>
            <a:endParaRPr lang="el-GR" sz="2800" dirty="0"/>
          </a:p>
          <a:p>
            <a:r>
              <a:rPr lang="el-GR" sz="2800" dirty="0"/>
              <a:t>σε κάποια τυριά, συντηρημένα κρέατα και είδη μπύρας, επίπεδα ζυμών της τάξεως 10</a:t>
            </a:r>
            <a:r>
              <a:rPr lang="el-GR" sz="2800" baseline="30000" dirty="0"/>
              <a:t>5</a:t>
            </a:r>
            <a:r>
              <a:rPr lang="el-GR" sz="2800" dirty="0"/>
              <a:t>-10</a:t>
            </a:r>
            <a:r>
              <a:rPr lang="el-GR" sz="2800" baseline="30000" dirty="0"/>
              <a:t>8</a:t>
            </a:r>
            <a:r>
              <a:rPr lang="el-GR" sz="2800" dirty="0"/>
              <a:t> κύτταρα ανά γραμμάριο, δεν προκαλούν ανιχνεύσιμη αλλοίωση της ποιότητας, αντιθέτως θεωρείται πως βελτιώνουν τα γευστικά χαρακτηριστικά του τροφίμου.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/>
              <a:t>Φορείς επιμόλυνσης από ζύμες: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l-GR" u="sng" dirty="0"/>
              <a:t>Φρούτα</a:t>
            </a:r>
            <a:r>
              <a:rPr lang="el-GR" dirty="0"/>
              <a:t> (φράουλες, πορτοκάλια, τομάτες) πχ πορτοκάλια τα περνούν με κερί για να εμποδίσουν διαπνοή και να αποτρέψουν μόλυνση με ζύμες.</a:t>
            </a:r>
          </a:p>
          <a:p>
            <a:pPr lvl="0"/>
            <a:r>
              <a:rPr lang="el-GR" u="sng" dirty="0"/>
              <a:t>Αέρας</a:t>
            </a:r>
            <a:r>
              <a:rPr lang="el-GR" dirty="0"/>
              <a:t>: υπάρχουν πολλές ζύμες ειδικά αν στην γύρω περιοχή υπάρχουν πολλά ωποροφόρα δέντρα</a:t>
            </a:r>
          </a:p>
          <a:p>
            <a:pPr lvl="0"/>
            <a:r>
              <a:rPr lang="el-GR" u="sng" dirty="0"/>
              <a:t>Έντομα</a:t>
            </a:r>
            <a:r>
              <a:rPr lang="el-GR" dirty="0"/>
              <a:t>: στα πόδια τους κολλούν ζύμες καθώς εκείνα τρώνε το νέκταρ των λουλουδιών.</a:t>
            </a:r>
          </a:p>
          <a:p>
            <a:pPr lvl="1"/>
            <a:r>
              <a:rPr lang="el-GR" dirty="0"/>
              <a:t>Για αυτό πρέπει να καλύπτουμε τα γλυκά ταψιού (μήπως επιμολυνθούν από ζύμες που μεταφέρονται από έντομα)</a:t>
            </a:r>
          </a:p>
          <a:p>
            <a:pPr lvl="0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/>
              <a:t>Ωφέλιμες δράσεις ζυμών/μυκήτων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l-GR" dirty="0"/>
              <a:t>ζύμες συμμετέχουν στην αλκοολική ζύμωση (παραγωγή διοξειδίου άνθρακα και αιθανόλης)</a:t>
            </a:r>
          </a:p>
          <a:p>
            <a:pPr lvl="0"/>
            <a:r>
              <a:rPr lang="el-GR" dirty="0"/>
              <a:t>μύκητες είναι «βιολογικά εργοστάσια» που παράγουν χρήσιμες ενώσεις όπως:</a:t>
            </a:r>
          </a:p>
          <a:p>
            <a:pPr lvl="1"/>
            <a:r>
              <a:rPr lang="el-GR" sz="2800" dirty="0"/>
              <a:t>ένζυμα (πχ πρωτεολυτικά και λιπολυτικά ένζυμα που δρουν στα τυριά ωρίμανσης)</a:t>
            </a:r>
          </a:p>
          <a:p>
            <a:pPr lvl="1"/>
            <a:r>
              <a:rPr lang="el-GR" sz="2800" dirty="0"/>
              <a:t>οργανικά οξέα</a:t>
            </a:r>
          </a:p>
          <a:p>
            <a:pPr lvl="1"/>
            <a:r>
              <a:rPr lang="el-GR" sz="2800" dirty="0"/>
              <a:t>πρωτείνες</a:t>
            </a:r>
          </a:p>
          <a:p>
            <a:pPr lvl="1"/>
            <a:r>
              <a:rPr lang="el-GR" sz="2800" dirty="0"/>
              <a:t>αντιβιοτικά (πχ πενικιλλίνη) (η ανακάλυψη και η εφαρμογή αντιβιοτικών από το 2</a:t>
            </a:r>
            <a:r>
              <a:rPr lang="el-GR" sz="2800" baseline="30000" dirty="0"/>
              <a:t>ο</a:t>
            </a:r>
            <a:r>
              <a:rPr lang="el-GR" sz="2800" dirty="0"/>
              <a:t> παγκόσμιο και μετά έσωσε εκατομύρια ανθρώπους. Η μεγάλη όμως χρήση αντιβιοτικών πλέον έχει οδηγήσει στην ανάπτυξη πολύ ανθεκτικών βακτηρίων και στην ανάγκη για την δημιουργία ακόμη πιο ισχυρών αντιβιοτικων)</a:t>
            </a:r>
          </a:p>
          <a:p>
            <a:pPr lvl="1"/>
            <a:r>
              <a:rPr lang="el-GR" sz="2800" dirty="0"/>
              <a:t> πολυσακχαρίτες</a:t>
            </a:r>
          </a:p>
          <a:p>
            <a:pPr lvl="1"/>
            <a:r>
              <a:rPr lang="el-GR" sz="2800" dirty="0"/>
              <a:t>Αρωματικές ενώσεις</a:t>
            </a:r>
          </a:p>
          <a:p>
            <a:pPr lvl="1"/>
            <a:r>
              <a:rPr lang="el-GR" sz="2800" dirty="0"/>
              <a:t>Βιταμίνες</a:t>
            </a:r>
          </a:p>
          <a:p>
            <a:pPr lvl="0"/>
            <a:r>
              <a:rPr lang="el-GR" dirty="0"/>
              <a:t>Βρώσιμοι μύκητες όπως τα μανιτάρια (μερικά είδη μανιταριών όμως είναι τοξικά ή έχουν παραισθησιογόνες ουσίες)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Ζύμες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ποικιλίες του γένους </a:t>
            </a:r>
            <a:r>
              <a:rPr lang="en-GB" i="1" dirty="0" err="1"/>
              <a:t>Saccharomyces</a:t>
            </a:r>
            <a:r>
              <a:rPr lang="en-GB" i="1" dirty="0"/>
              <a:t> </a:t>
            </a:r>
            <a:r>
              <a:rPr lang="en-GB" i="1" dirty="0" err="1"/>
              <a:t>cervisiae</a:t>
            </a:r>
            <a:r>
              <a:rPr lang="el-GR" dirty="0"/>
              <a:t> είναι οι πιο συνήθεις στα τρόφιμα ζύμωσης και σε ποτά που έχουν ως βάση τα φρούτα και τα λαχανικά. </a:t>
            </a:r>
          </a:p>
          <a:p>
            <a:r>
              <a:rPr lang="el-GR" dirty="0"/>
              <a:t>χρησιμοποιείται στην αρτοποιίαγια το «φούσκωμα» του ψωμιού, στη ζυθοποιία, στην οινοποιία κλπ.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Αρίθμηση ζυμών/μυκήτων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Εφαρμόζονται Διαδοχικές δεκαδικές αραιώσεις</a:t>
            </a:r>
          </a:p>
          <a:p>
            <a:endParaRPr lang="en-US" dirty="0"/>
          </a:p>
          <a:p>
            <a:r>
              <a:rPr lang="el-GR" dirty="0"/>
              <a:t>Εκλεκτικά Θρεπτικά υποστρώματα:</a:t>
            </a:r>
          </a:p>
          <a:p>
            <a:r>
              <a:rPr lang="el-GR" dirty="0"/>
              <a:t>Θρεπτικό υπόστρωμα </a:t>
            </a:r>
            <a:r>
              <a:rPr lang="en-US" dirty="0"/>
              <a:t>PDA (Potato Dextrose Agar)</a:t>
            </a:r>
            <a:endParaRPr lang="el-GR" dirty="0"/>
          </a:p>
          <a:p>
            <a:pPr lvl="1"/>
            <a:r>
              <a:rPr lang="el-GR" dirty="0"/>
              <a:t>Ρύθμιση του </a:t>
            </a:r>
            <a:r>
              <a:rPr lang="en-US" dirty="0"/>
              <a:t>pH </a:t>
            </a:r>
            <a:r>
              <a:rPr lang="el-GR" dirty="0"/>
              <a:t>στο 3,5 </a:t>
            </a:r>
            <a:r>
              <a:rPr lang="el-GR" sz="1800" dirty="0"/>
              <a:t>(μετά την αποστείρωση</a:t>
            </a:r>
            <a:r>
              <a:rPr lang="en-US" sz="1800" dirty="0"/>
              <a:t> </a:t>
            </a:r>
            <a:r>
              <a:rPr lang="el-GR" sz="1800" dirty="0"/>
              <a:t>με την προσθήκη τρυγικού οξέως 10%, για την δημιουργία εκλεκτικού υποστρώματος) </a:t>
            </a:r>
          </a:p>
          <a:p>
            <a:r>
              <a:rPr lang="en-US" dirty="0" err="1"/>
              <a:t>Sabouraud</a:t>
            </a:r>
            <a:r>
              <a:rPr lang="en-US" dirty="0"/>
              <a:t> Dextrose Agar, SDA (pH~5,6)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C0D9B3-F29C-4B6C-AD48-6122C064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-67564"/>
            <a:ext cx="8686800" cy="1392701"/>
          </a:xfrm>
        </p:spPr>
        <p:txBody>
          <a:bodyPr>
            <a:normAutofit/>
          </a:bodyPr>
          <a:lstStyle/>
          <a:p>
            <a:r>
              <a:rPr lang="el-GR" sz="3600" dirty="0"/>
              <a:t>Άλλα εκλεκτικά θρεπτικά υποστρώματα για την καταμέτρηση Ζυμών/Μυκήτων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021CAD-08EE-4594-BDB8-336D75B60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0" y="1556792"/>
            <a:ext cx="4834880" cy="46157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Rose Bengal Chloramphenicol Agar</a:t>
            </a:r>
          </a:p>
          <a:p>
            <a:r>
              <a:rPr lang="el-GR" dirty="0"/>
              <a:t>Περιέχει:</a:t>
            </a:r>
          </a:p>
          <a:p>
            <a:pPr lvl="1"/>
            <a:r>
              <a:rPr lang="el-GR" dirty="0" err="1"/>
              <a:t>χλωραμφενικόλη</a:t>
            </a:r>
            <a:r>
              <a:rPr lang="el-GR" dirty="0"/>
              <a:t> (αντιβιοτικό) που </a:t>
            </a:r>
            <a:r>
              <a:rPr lang="el-GR" dirty="0" err="1"/>
              <a:t>αναστέλει</a:t>
            </a:r>
            <a:r>
              <a:rPr lang="el-GR" dirty="0"/>
              <a:t> την ανάπτυξη των βακτηρίων</a:t>
            </a:r>
          </a:p>
          <a:p>
            <a:pPr lvl="1"/>
            <a:r>
              <a:rPr lang="el-GR" dirty="0"/>
              <a:t>Την χρωστική </a:t>
            </a:r>
            <a:r>
              <a:rPr lang="en-US" dirty="0"/>
              <a:t>Rose Bengal </a:t>
            </a:r>
            <a:r>
              <a:rPr lang="el-GR" dirty="0"/>
              <a:t>που περιορίζει την υπερβολική ανάπτυξη </a:t>
            </a:r>
            <a:r>
              <a:rPr lang="el-GR" dirty="0" err="1"/>
              <a:t>ορσμένων</a:t>
            </a:r>
            <a:r>
              <a:rPr lang="el-GR" dirty="0"/>
              <a:t> νηματοειδών μυκήτων και επομένως διευκολύνει την καταμέτρηση αποικιών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5DDD6BE-1454-4171-AF11-CF4DE422C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1026" name="Picture 2" descr="Rose Bengal Chloramphenicol Agar (500G)">
            <a:extLst>
              <a:ext uri="{FF2B5EF4-FFF2-40B4-BE49-F238E27FC236}">
                <a16:creationId xmlns:a16="http://schemas.microsoft.com/office/drawing/2014/main" id="{04038991-C47C-4283-B2CA-8CFB74AFE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92524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se Bengal Agar + Chloramphenicol Formato 500 g">
            <a:extLst>
              <a:ext uri="{FF2B5EF4-FFF2-40B4-BE49-F238E27FC236}">
                <a16:creationId xmlns:a16="http://schemas.microsoft.com/office/drawing/2014/main" id="{B40CB8CC-9DD1-45F3-949D-018E263DD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9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E8A73C8-84E6-4B8B-A1FD-A9073D8E1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53536"/>
            <a:ext cx="8315424" cy="2815424"/>
          </a:xfrm>
        </p:spPr>
        <p:txBody>
          <a:bodyPr>
            <a:normAutofit fontScale="92500"/>
          </a:bodyPr>
          <a:lstStyle/>
          <a:p>
            <a:r>
              <a:rPr lang="el-GR" dirty="0"/>
              <a:t>Μέθοδος επιφανειακής εξάπλωσης:</a:t>
            </a:r>
          </a:p>
          <a:p>
            <a:pPr lvl="1"/>
            <a:r>
              <a:rPr lang="en-US" dirty="0"/>
              <a:t> 0,1 mL </a:t>
            </a:r>
            <a:r>
              <a:rPr lang="el-GR" dirty="0"/>
              <a:t>εμβολιασμός στην </a:t>
            </a:r>
            <a:r>
              <a:rPr lang="el-GR" dirty="0" err="1"/>
              <a:t>επφάνεια</a:t>
            </a:r>
            <a:r>
              <a:rPr lang="el-GR" dirty="0"/>
              <a:t> του </a:t>
            </a:r>
            <a:r>
              <a:rPr lang="el-GR" dirty="0" err="1"/>
              <a:t>τρυβλίου</a:t>
            </a:r>
            <a:endParaRPr lang="el-GR" dirty="0"/>
          </a:p>
          <a:p>
            <a:pPr lvl="1"/>
            <a:r>
              <a:rPr lang="el-GR" dirty="0"/>
              <a:t>Εξάπλωση του εμβολίου με γυάλινη σπάτουλα αποστειρωμένη σε αιθυλική αλκοόλη 70% και φλόγα </a:t>
            </a:r>
            <a:endParaRPr lang="en-US" dirty="0"/>
          </a:p>
          <a:p>
            <a:r>
              <a:rPr lang="el-GR" dirty="0"/>
              <a:t>Επώαση στους 22-25</a:t>
            </a:r>
            <a:r>
              <a:rPr lang="el-GR" baseline="30000" dirty="0"/>
              <a:t>ο</a:t>
            </a:r>
            <a:r>
              <a:rPr lang="el-GR" dirty="0"/>
              <a:t> </a:t>
            </a:r>
            <a:r>
              <a:rPr lang="en-US" dirty="0"/>
              <a:t>C</a:t>
            </a:r>
          </a:p>
          <a:p>
            <a:r>
              <a:rPr lang="el-GR" dirty="0"/>
              <a:t>Διάρκεια επώασης: </a:t>
            </a:r>
            <a:r>
              <a:rPr lang="en-US" dirty="0"/>
              <a:t>4-5 </a:t>
            </a:r>
            <a:r>
              <a:rPr lang="el-GR" dirty="0"/>
              <a:t>μέρες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02E422D-A124-43DF-B6E5-8FE9FEFF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3076" name="Picture 4" descr="Spread‌ ‌Plate‌ ‌Method‌: Procedure, Principle, Purpose, Result.">
            <a:extLst>
              <a:ext uri="{FF2B5EF4-FFF2-40B4-BE49-F238E27FC236}">
                <a16:creationId xmlns:a16="http://schemas.microsoft.com/office/drawing/2014/main" id="{5CEAA6D8-F33A-4AF7-BABC-2918515C7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24" y="3263128"/>
            <a:ext cx="5940152" cy="334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251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Αποικίες ζυμών στα τρυβλία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ζύμες έχουν χαρακτηριστικό </a:t>
            </a:r>
            <a:r>
              <a:rPr lang="el-GR" u="sng" dirty="0"/>
              <a:t>σχήμα</a:t>
            </a:r>
            <a:r>
              <a:rPr lang="el-GR" dirty="0"/>
              <a:t> στα τρυβλία: αποικίες πιο μεγάλες με καμπυλωτή επιφάνεια και χρώματα κρεμώδη, πορτοκαλοκόκκινα ή κίτρινα. </a:t>
            </a:r>
          </a:p>
          <a:p>
            <a:r>
              <a:rPr lang="el-GR" dirty="0"/>
              <a:t>Τα χρώματα των αποικιών οφείλονται στην παραγωγή καροτενοειδών από τις ζύμες, ενώσεις που προστατεύουν από την τοξική επίδραση της </a:t>
            </a:r>
            <a:r>
              <a:rPr lang="en-US" dirty="0"/>
              <a:t>UV </a:t>
            </a:r>
            <a:r>
              <a:rPr lang="el-GR" dirty="0"/>
              <a:t>ακτινοβολίας  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28520" y="353714"/>
            <a:ext cx="8229600" cy="1143000"/>
          </a:xfrm>
        </p:spPr>
        <p:txBody>
          <a:bodyPr/>
          <a:lstStyle/>
          <a:p>
            <a:r>
              <a:rPr lang="el-GR" dirty="0"/>
              <a:t>Ζύμες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9563" y="1964454"/>
            <a:ext cx="4040188" cy="639762"/>
          </a:xfrm>
        </p:spPr>
        <p:txBody>
          <a:bodyPr/>
          <a:lstStyle/>
          <a:p>
            <a:r>
              <a:rPr lang="el-GR" dirty="0"/>
              <a:t>Ζύμεσ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62523"/>
            <a:ext cx="6851104" cy="3941763"/>
          </a:xfrm>
        </p:spPr>
        <p:txBody>
          <a:bodyPr>
            <a:normAutofit/>
          </a:bodyPr>
          <a:lstStyle/>
          <a:p>
            <a:r>
              <a:rPr lang="en-GB" dirty="0" err="1"/>
              <a:t>Οι</a:t>
            </a:r>
            <a:r>
              <a:rPr lang="en-GB" dirty="0"/>
              <a:t> </a:t>
            </a:r>
            <a:r>
              <a:rPr lang="en-GB" dirty="0" err="1"/>
              <a:t>ζύμες</a:t>
            </a:r>
            <a:r>
              <a:rPr lang="en-GB" dirty="0"/>
              <a:t> </a:t>
            </a:r>
            <a:r>
              <a:rPr lang="en-GB" dirty="0" err="1"/>
              <a:t>είναι</a:t>
            </a:r>
            <a:r>
              <a:rPr lang="en-GB" dirty="0"/>
              <a:t> </a:t>
            </a:r>
            <a:r>
              <a:rPr lang="en-GB" dirty="0" err="1"/>
              <a:t>αερόβιοι</a:t>
            </a:r>
            <a:r>
              <a:rPr lang="en-GB" dirty="0"/>
              <a:t> </a:t>
            </a:r>
            <a:r>
              <a:rPr lang="en-GB" dirty="0" err="1"/>
              <a:t>και</a:t>
            </a:r>
            <a:r>
              <a:rPr lang="en-GB" dirty="0"/>
              <a:t> </a:t>
            </a:r>
            <a:r>
              <a:rPr lang="en-GB" dirty="0" err="1"/>
              <a:t>δυνητικά</a:t>
            </a:r>
            <a:r>
              <a:rPr lang="en-GB" dirty="0"/>
              <a:t> </a:t>
            </a:r>
            <a:r>
              <a:rPr lang="en-GB" dirty="0" err="1"/>
              <a:t>αναερόβιοι</a:t>
            </a:r>
            <a:r>
              <a:rPr lang="en-GB" dirty="0"/>
              <a:t> </a:t>
            </a:r>
            <a:r>
              <a:rPr lang="en-GB" dirty="0" err="1"/>
              <a:t>μονοκύτταροι</a:t>
            </a:r>
            <a:r>
              <a:rPr lang="en-GB" dirty="0"/>
              <a:t> </a:t>
            </a:r>
            <a:r>
              <a:rPr lang="en-GB" dirty="0" err="1"/>
              <a:t>μύκητες</a:t>
            </a:r>
            <a:r>
              <a:rPr lang="en-GB" dirty="0"/>
              <a:t>.</a:t>
            </a:r>
            <a:endParaRPr lang="el-GR" dirty="0"/>
          </a:p>
          <a:p>
            <a:r>
              <a:rPr lang="el-GR" dirty="0"/>
              <a:t>Μεγαλύτεροι σε μέγεθος από τα βακτήρια, </a:t>
            </a:r>
          </a:p>
          <a:p>
            <a:r>
              <a:rPr lang="el-GR" dirty="0"/>
              <a:t>Δεν παράγουν σπόρια, </a:t>
            </a:r>
          </a:p>
          <a:p>
            <a:r>
              <a:rPr lang="el-GR" dirty="0"/>
              <a:t>Εχουν μεταβολισμό και οξειδωτικό και ζυμωτικό</a:t>
            </a:r>
          </a:p>
          <a:p>
            <a:r>
              <a:rPr lang="el-GR" dirty="0"/>
              <a:t> Η παρουσία τους στα τρόφιμα συνήθως δεν είναι επικίνδυνη για τον άνθρωπο.</a:t>
            </a:r>
          </a:p>
          <a:p>
            <a:r>
              <a:rPr lang="el-GR" dirty="0"/>
              <a:t> Πολλαπλασιάζονται με διχοτόμηση.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8" name="Picture 2" descr="http://t1.gstatic.com/images?q=tbn:ANd9GcTqEafk2zW6-wJd1LokQKnNyD25S_eF8-5HP-CjILYrEOQqUiio">
            <a:extLst>
              <a:ext uri="{FF2B5EF4-FFF2-40B4-BE49-F238E27FC236}">
                <a16:creationId xmlns:a16="http://schemas.microsoft.com/office/drawing/2014/main" id="{164ACA1E-A8B3-48BA-808B-C2750C288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176" y="188640"/>
            <a:ext cx="1872208" cy="1872209"/>
          </a:xfrm>
          <a:prstGeom prst="rect">
            <a:avLst/>
          </a:prstGeom>
          <a:noFill/>
        </p:spPr>
      </p:pic>
      <p:pic>
        <p:nvPicPr>
          <p:cNvPr id="10" name="Picture 2" descr="http://t2.gstatic.com/images?q=tbn:ANd9GcQ8JOd3i_1orbxGwfmBlNRy-D3EveYnOAyyW_6U7a1D_8uEVehx">
            <a:extLst>
              <a:ext uri="{FF2B5EF4-FFF2-40B4-BE49-F238E27FC236}">
                <a16:creationId xmlns:a16="http://schemas.microsoft.com/office/drawing/2014/main" id="{B8830095-A375-464F-8E1A-66126C8D8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035" y="165066"/>
            <a:ext cx="222885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Ζύμες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31746" name="Picture 2" descr="http://t1.gstatic.com/images?q=tbn:ANd9GcTqEafk2zW6-wJd1LokQKnNyD25S_eF8-5HP-CjILYrEOQqUi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808312" cy="2808313"/>
          </a:xfrm>
          <a:prstGeom prst="rect">
            <a:avLst/>
          </a:prstGeom>
          <a:noFill/>
        </p:spPr>
      </p:pic>
      <p:pic>
        <p:nvPicPr>
          <p:cNvPr id="31748" name="Picture 4" descr="http://www.drjacksonkungu.com/images/yeas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8064"/>
            <a:ext cx="2962507" cy="2829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Μύκητες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5122" name="Picture 2" descr="Colonies Of Mold Fungi Cultivated From Indoor Air On Petri Dish With  Sabourad Dextrose Agar Stock Photo, Picture And Royalty Free Image. Image  124154771.">
            <a:extLst>
              <a:ext uri="{FF2B5EF4-FFF2-40B4-BE49-F238E27FC236}">
                <a16:creationId xmlns:a16="http://schemas.microsoft.com/office/drawing/2014/main" id="{7A430713-7AA3-4D48-B77B-1CEBFFF40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5658"/>
            <a:ext cx="5830079" cy="38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03761-D840-40EA-A500-BA90BD3C5D7A}"/>
              </a:ext>
            </a:extLst>
          </p:cNvPr>
          <p:cNvSpPr txBox="1"/>
          <p:nvPr/>
        </p:nvSpPr>
        <p:spPr>
          <a:xfrm>
            <a:off x="5937583" y="1628800"/>
            <a:ext cx="29548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/>
              <a:t>Οι νηματοειδείς μύκητες αναπτύσσουν δίκτυο από υφές που ονομάζεται </a:t>
            </a:r>
            <a:r>
              <a:rPr lang="el-GR" sz="2000" dirty="0" err="1"/>
              <a:t>μυκήλιο</a:t>
            </a:r>
            <a:r>
              <a:rPr lang="el-GR" sz="2000" dirty="0"/>
              <a:t> (μούχλα)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2000" dirty="0"/>
              <a:t>Υπάρχει πολύ μεγάλη ποικιλομορφία αποικιών ανάλογα με το χρώμα, την υφή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F8E683-711F-4332-98C5-995832FC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Μύκητες (νηματοειδείς μύκητες ή </a:t>
            </a:r>
            <a:r>
              <a:rPr lang="el-GR" dirty="0" err="1"/>
              <a:t>μούχλες</a:t>
            </a:r>
            <a:r>
              <a:rPr lang="el-GR" dirty="0"/>
              <a:t>)</a:t>
            </a:r>
            <a:br>
              <a:rPr lang="el-GR" dirty="0"/>
            </a:b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8F876D5-5F7F-4F47-91CB-E9E006BC1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6016" y="2204865"/>
            <a:ext cx="4041775" cy="4060516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/>
              <a:t>Οι</a:t>
            </a:r>
            <a:r>
              <a:rPr lang="en-GB" dirty="0"/>
              <a:t> </a:t>
            </a:r>
            <a:r>
              <a:rPr lang="en-GB" dirty="0" err="1"/>
              <a:t>μύκητες</a:t>
            </a:r>
            <a:r>
              <a:rPr lang="en-GB" dirty="0"/>
              <a:t> </a:t>
            </a:r>
            <a:r>
              <a:rPr lang="en-GB" dirty="0" err="1"/>
              <a:t>των</a:t>
            </a:r>
            <a:r>
              <a:rPr lang="en-GB" dirty="0"/>
              <a:t> </a:t>
            </a:r>
            <a:r>
              <a:rPr lang="en-GB" dirty="0" err="1"/>
              <a:t>τροφίμων</a:t>
            </a:r>
            <a:r>
              <a:rPr lang="en-GB" dirty="0"/>
              <a:t> (ή </a:t>
            </a:r>
            <a:r>
              <a:rPr lang="en-GB" dirty="0" err="1"/>
              <a:t>μούχλες</a:t>
            </a:r>
            <a:r>
              <a:rPr lang="en-GB" dirty="0"/>
              <a:t>), απ</a:t>
            </a:r>
            <a:r>
              <a:rPr lang="en-GB" dirty="0" err="1"/>
              <a:t>οτελούν</a:t>
            </a:r>
            <a:r>
              <a:rPr lang="en-GB" dirty="0"/>
              <a:t> </a:t>
            </a:r>
            <a:r>
              <a:rPr lang="en-GB" dirty="0" err="1"/>
              <a:t>νημ</a:t>
            </a:r>
            <a:r>
              <a:rPr lang="en-GB" dirty="0"/>
              <a:t>ατοειδείς μικροοργανισμούς</a:t>
            </a:r>
            <a:endParaRPr lang="el-GR" dirty="0"/>
          </a:p>
          <a:p>
            <a:r>
              <a:rPr lang="en-GB" dirty="0"/>
              <a:t>απ</a:t>
            </a:r>
            <a:r>
              <a:rPr lang="en-GB" dirty="0" err="1"/>
              <a:t>οτελούν</a:t>
            </a:r>
            <a:r>
              <a:rPr lang="en-GB" dirty="0"/>
              <a:t> </a:t>
            </a:r>
            <a:r>
              <a:rPr lang="en-GB" dirty="0" err="1"/>
              <a:t>σημ</a:t>
            </a:r>
            <a:r>
              <a:rPr lang="en-GB" dirty="0"/>
              <a:t>αντικούς αλλοιω</a:t>
            </a:r>
            <a:r>
              <a:rPr lang="el-GR" dirty="0"/>
              <a:t>γόνους</a:t>
            </a:r>
            <a:r>
              <a:rPr lang="en-GB" dirty="0"/>
              <a:t> </a:t>
            </a:r>
            <a:r>
              <a:rPr lang="en-GB" dirty="0" err="1"/>
              <a:t>μικροοργ</a:t>
            </a:r>
            <a:r>
              <a:rPr lang="en-GB" dirty="0"/>
              <a:t>ανισμούς για τη βιομηχανία τροφίμων, </a:t>
            </a:r>
            <a:endParaRPr lang="el-GR" dirty="0"/>
          </a:p>
          <a:p>
            <a:r>
              <a:rPr lang="el-GR" dirty="0"/>
              <a:t>Ορισμένα είδη και στελέχη μπορούν </a:t>
            </a:r>
            <a:r>
              <a:rPr lang="en-GB" dirty="0"/>
              <a:t>να πα</a:t>
            </a:r>
            <a:r>
              <a:rPr lang="en-GB" dirty="0" err="1"/>
              <a:t>ράγουν</a:t>
            </a:r>
            <a:r>
              <a:rPr lang="en-GB" dirty="0"/>
              <a:t> </a:t>
            </a:r>
            <a:r>
              <a:rPr lang="en-GB" dirty="0" err="1"/>
              <a:t>τοξίνες</a:t>
            </a:r>
            <a:r>
              <a:rPr lang="en-GB" dirty="0"/>
              <a:t>, </a:t>
            </a:r>
            <a:r>
              <a:rPr lang="el-GR" dirty="0"/>
              <a:t>και </a:t>
            </a:r>
            <a:r>
              <a:rPr lang="en-GB" dirty="0"/>
              <a:t>να κατα</a:t>
            </a:r>
            <a:r>
              <a:rPr lang="en-GB" dirty="0" err="1"/>
              <a:t>στούν</a:t>
            </a:r>
            <a:r>
              <a:rPr lang="en-GB" dirty="0"/>
              <a:t> επ</a:t>
            </a:r>
            <a:r>
              <a:rPr lang="en-GB" dirty="0" err="1"/>
              <a:t>ικίνδυνοι</a:t>
            </a:r>
            <a:r>
              <a:rPr lang="en-GB" dirty="0"/>
              <a:t> </a:t>
            </a:r>
            <a:r>
              <a:rPr lang="en-GB" dirty="0" err="1"/>
              <a:t>γι</a:t>
            </a:r>
            <a:r>
              <a:rPr lang="en-GB" dirty="0"/>
              <a:t>α τη δημόσια υγεία. </a:t>
            </a:r>
            <a:endParaRPr lang="el-GR" dirty="0"/>
          </a:p>
          <a:p>
            <a:r>
              <a:rPr lang="el-GR" dirty="0"/>
              <a:t>Όμως </a:t>
            </a:r>
            <a:r>
              <a:rPr lang="en-GB" dirty="0" err="1"/>
              <a:t>οι</a:t>
            </a:r>
            <a:r>
              <a:rPr lang="en-GB" dirty="0"/>
              <a:t> </a:t>
            </a:r>
            <a:r>
              <a:rPr lang="en-GB" dirty="0" err="1"/>
              <a:t>μύκητες</a:t>
            </a:r>
            <a:r>
              <a:rPr lang="el-GR" dirty="0"/>
              <a:t> </a:t>
            </a:r>
            <a:r>
              <a:rPr lang="en-GB" dirty="0" err="1"/>
              <a:t>χρησιμο</a:t>
            </a:r>
            <a:r>
              <a:rPr lang="en-GB" dirty="0"/>
              <a:t>ποιούνται </a:t>
            </a:r>
            <a:r>
              <a:rPr lang="el-GR" dirty="0"/>
              <a:t>και </a:t>
            </a:r>
            <a:r>
              <a:rPr lang="en-GB" dirty="0" err="1"/>
              <a:t>στην</a:t>
            </a:r>
            <a:r>
              <a:rPr lang="en-GB" dirty="0"/>
              <a:t> παρα</a:t>
            </a:r>
            <a:r>
              <a:rPr lang="en-GB" dirty="0" err="1"/>
              <a:t>σκευή</a:t>
            </a:r>
            <a:r>
              <a:rPr lang="en-GB" dirty="0"/>
              <a:t> </a:t>
            </a:r>
            <a:r>
              <a:rPr lang="en-GB" dirty="0" err="1"/>
              <a:t>τροφίμων</a:t>
            </a:r>
            <a:r>
              <a:rPr lang="en-GB" dirty="0"/>
              <a:t> (π.χ. </a:t>
            </a:r>
            <a:r>
              <a:rPr lang="en-GB" dirty="0" err="1"/>
              <a:t>τυρί</a:t>
            </a:r>
            <a:r>
              <a:rPr lang="en-GB" dirty="0"/>
              <a:t> </a:t>
            </a:r>
            <a:r>
              <a:rPr lang="en-GB" dirty="0" err="1"/>
              <a:t>ροκφόρ</a:t>
            </a:r>
            <a:r>
              <a:rPr lang="en-GB" dirty="0"/>
              <a:t>)</a:t>
            </a:r>
            <a:endParaRPr lang="el-GR" dirty="0"/>
          </a:p>
          <a:p>
            <a:endParaRPr lang="el-GR" dirty="0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CD1F518-3894-435C-9B50-857CA0A8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8" name="Picture 2" descr="Petri dish with mold Stock Photo by ©grebcha 20589267">
            <a:extLst>
              <a:ext uri="{FF2B5EF4-FFF2-40B4-BE49-F238E27FC236}">
                <a16:creationId xmlns:a16="http://schemas.microsoft.com/office/drawing/2014/main" id="{1A89BD8F-966C-4D72-B362-BF69FC02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7" y="1829282"/>
            <a:ext cx="4474681" cy="447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26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507127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Γένη ζυμών/μυκήτων που προκαλούν αλλοιώσεις στα τρόφιμα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Ζυμεσ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/>
              <a:t>ΝΗΜΑΤΟΕΙΔΕΙΣ </a:t>
            </a:r>
            <a:r>
              <a:rPr lang="el-GR" dirty="0" err="1"/>
              <a:t>μυκητεσ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pPr lvl="0"/>
            <a:r>
              <a:rPr lang="en-GB" sz="1400" b="1" i="1" dirty="0" err="1"/>
              <a:t>Zygosaccharomyces</a:t>
            </a:r>
            <a:r>
              <a:rPr lang="el-GR" sz="1400" b="1" dirty="0"/>
              <a:t>:</a:t>
            </a:r>
            <a:r>
              <a:rPr lang="el-GR" sz="1400" dirty="0"/>
              <a:t> οσμόφιλη ζύμη, </a:t>
            </a:r>
          </a:p>
          <a:p>
            <a:pPr lvl="0"/>
            <a:r>
              <a:rPr lang="en-GB" sz="1400" b="1" i="1" dirty="0" err="1"/>
              <a:t>Debaryomyces</a:t>
            </a:r>
            <a:r>
              <a:rPr lang="el-GR" sz="1400" b="1" dirty="0"/>
              <a:t>:</a:t>
            </a:r>
            <a:r>
              <a:rPr lang="el-GR" sz="1400" dirty="0"/>
              <a:t> σχηματίζει μεμβράνη - αναπτύσσεται στο τυρί και τα λουκάνικα </a:t>
            </a:r>
          </a:p>
          <a:p>
            <a:pPr lvl="0"/>
            <a:r>
              <a:rPr lang="en-GB" sz="1400" b="1" i="1" dirty="0" err="1"/>
              <a:t>Torulopsis</a:t>
            </a:r>
            <a:r>
              <a:rPr lang="el-GR" sz="1400" dirty="0"/>
              <a:t>: προκαλεί ζύμωση της λακτόζης και αλλοιώνει τα γαλακτοκομικά (π.χ. ζαχαρούχο γάλα), τους συμπυκνωμένους χυμούς φρούτων και όξινες τροφές</a:t>
            </a:r>
          </a:p>
          <a:p>
            <a:pPr lvl="0"/>
            <a:r>
              <a:rPr lang="en-GB" sz="1400" b="1" i="1" dirty="0"/>
              <a:t>Candida </a:t>
            </a:r>
            <a:r>
              <a:rPr lang="el-GR" sz="1400" dirty="0"/>
              <a:t>(μη σπορογόνος): εμφανίζεται στο ωμό κρέας (π.χ. κιμάς), στα συντηρημένα κρέατα, στο βούτυρο και τη μαργαρίνη (</a:t>
            </a:r>
            <a:r>
              <a:rPr lang="en-GB" sz="1400" i="1" dirty="0"/>
              <a:t>C</a:t>
            </a:r>
            <a:r>
              <a:rPr lang="el-GR" sz="1400" i="1" dirty="0"/>
              <a:t>. </a:t>
            </a:r>
            <a:r>
              <a:rPr lang="en-GB" sz="1400" i="1" dirty="0" err="1"/>
              <a:t>lipolytic</a:t>
            </a:r>
            <a:r>
              <a:rPr lang="en-US" sz="1400" i="1" dirty="0"/>
              <a:t>a</a:t>
            </a:r>
            <a:r>
              <a:rPr lang="el-GR" sz="1400" i="1" dirty="0"/>
              <a:t>)</a:t>
            </a:r>
            <a:r>
              <a:rPr lang="el-GR" sz="1400" dirty="0"/>
              <a:t>. </a:t>
            </a:r>
          </a:p>
          <a:p>
            <a:pPr lvl="0"/>
            <a:r>
              <a:rPr lang="en-GB" sz="1400" b="1" i="1" dirty="0" err="1"/>
              <a:t>Rhodotorula</a:t>
            </a:r>
            <a:r>
              <a:rPr lang="el-GR" sz="1400" dirty="0"/>
              <a:t> (μη σπορογόνος ζύμη): παράγει κόκκινες, κίτρινες και ροζ χρωστικές, αποχρωματίζει τα τρόφιμα δημιουργώντας κόκκινες και κίτρινες κηλίδες στο κρέας (ιδιαιτέρα σε συντηρημένα κρέατα) και ροζ κηλίδες στα τουρσιά. </a:t>
            </a:r>
          </a:p>
          <a:p>
            <a:endParaRPr lang="el-GR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Τα γένη τα οποία παρουσιάζουν ενδιαφέρον, λόγω της ανάμειξής τους στην αλλοίωση τροφίμων και γεωργικών προϊόντων, είναι: </a:t>
            </a:r>
            <a:r>
              <a:rPr lang="en-GB" i="1" dirty="0" err="1"/>
              <a:t>Alternaria</a:t>
            </a:r>
            <a:r>
              <a:rPr lang="el-GR" i="1" dirty="0"/>
              <a:t>, </a:t>
            </a:r>
            <a:r>
              <a:rPr lang="en-GB" i="1" dirty="0" err="1"/>
              <a:t>Trichothecium</a:t>
            </a:r>
            <a:r>
              <a:rPr lang="en-GB" i="1" dirty="0"/>
              <a:t> </a:t>
            </a:r>
            <a:r>
              <a:rPr lang="en-GB" i="1" dirty="0" err="1"/>
              <a:t>Trichoderma</a:t>
            </a:r>
            <a:r>
              <a:rPr lang="el-GR" dirty="0"/>
              <a:t>. </a:t>
            </a:r>
            <a:r>
              <a:rPr lang="en-GB" i="1" dirty="0" err="1"/>
              <a:t>Rhizopus</a:t>
            </a:r>
            <a:r>
              <a:rPr lang="el-GR" i="1" dirty="0"/>
              <a:t>, </a:t>
            </a:r>
            <a:r>
              <a:rPr lang="en-GB" i="1" dirty="0" err="1"/>
              <a:t>Mucor</a:t>
            </a:r>
            <a:r>
              <a:rPr lang="en-GB" i="1" dirty="0"/>
              <a:t> </a:t>
            </a:r>
            <a:r>
              <a:rPr lang="el-GR" dirty="0"/>
              <a:t>και </a:t>
            </a:r>
            <a:r>
              <a:rPr lang="en-GB" i="1" dirty="0" err="1"/>
              <a:t>Cladosporium</a:t>
            </a:r>
            <a:r>
              <a:rPr lang="el-GR" i="1" dirty="0"/>
              <a:t>. </a:t>
            </a:r>
            <a:endParaRPr lang="el-GR" dirty="0"/>
          </a:p>
          <a:p>
            <a:r>
              <a:rPr lang="el-GR" dirty="0"/>
              <a:t> Ως πιο σημαντικά γένη για την παραγωγή μυκοτοξινών θεωρούνται τα διάφορα είδη του γένους </a:t>
            </a:r>
            <a:r>
              <a:rPr lang="en-GB" i="1" dirty="0" err="1"/>
              <a:t>Aspergillus</a:t>
            </a:r>
            <a:r>
              <a:rPr lang="el-GR" i="1" dirty="0"/>
              <a:t>, </a:t>
            </a:r>
            <a:r>
              <a:rPr lang="en-GB" i="1" dirty="0" err="1"/>
              <a:t>Penicillium</a:t>
            </a:r>
            <a:r>
              <a:rPr lang="el-GR" dirty="0"/>
              <a:t> και</a:t>
            </a:r>
            <a:r>
              <a:rPr lang="el-GR" i="1" dirty="0"/>
              <a:t> </a:t>
            </a:r>
            <a:r>
              <a:rPr lang="en-GB" i="1" dirty="0" err="1"/>
              <a:t>Fusarium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Ζύμες/μύκητες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ΖύμεΣ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err="1"/>
              <a:t>ΜυκητεΣ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79512" y="2362200"/>
            <a:ext cx="4317876" cy="4235152"/>
          </a:xfrm>
        </p:spPr>
        <p:txBody>
          <a:bodyPr>
            <a:normAutofit/>
          </a:bodyPr>
          <a:lstStyle/>
          <a:p>
            <a:r>
              <a:rPr lang="el-GR" sz="2000" i="1" u="sng" dirty="0"/>
              <a:t>Θερμοκρασία ανάπτυξης: </a:t>
            </a:r>
            <a:r>
              <a:rPr lang="el-GR" sz="2000" dirty="0"/>
              <a:t>0-</a:t>
            </a:r>
            <a:r>
              <a:rPr lang="en-US" sz="2000" dirty="0"/>
              <a:t>5</a:t>
            </a:r>
            <a:r>
              <a:rPr lang="el-GR" sz="2000" dirty="0"/>
              <a:t>0</a:t>
            </a:r>
            <a:r>
              <a:rPr lang="el-GR" sz="2000" baseline="30000" dirty="0"/>
              <a:t>0</a:t>
            </a:r>
            <a:r>
              <a:rPr lang="en-GB" sz="2000" dirty="0"/>
              <a:t>C</a:t>
            </a:r>
            <a:endParaRPr lang="el-GR" sz="2000" b="1" dirty="0"/>
          </a:p>
          <a:p>
            <a:r>
              <a:rPr lang="el-GR" sz="2000" dirty="0"/>
              <a:t>Ιδανική θερμοκρασία:   25-2</a:t>
            </a:r>
            <a:r>
              <a:rPr lang="en-US" sz="2000" dirty="0"/>
              <a:t>7</a:t>
            </a:r>
            <a:r>
              <a:rPr lang="el-GR" sz="2000" baseline="30000" dirty="0"/>
              <a:t>0</a:t>
            </a:r>
            <a:r>
              <a:rPr lang="en-GB" sz="2000" dirty="0"/>
              <a:t>C</a:t>
            </a:r>
            <a:endParaRPr lang="el-GR" sz="2000" dirty="0"/>
          </a:p>
          <a:p>
            <a:endParaRPr lang="el-GR" sz="2000" i="1" u="sng" dirty="0"/>
          </a:p>
          <a:p>
            <a:r>
              <a:rPr lang="en-GB" sz="2000" i="1" u="sng" dirty="0"/>
              <a:t>pH</a:t>
            </a:r>
            <a:r>
              <a:rPr lang="el-GR" sz="2000" i="1" u="sng" dirty="0"/>
              <a:t>: </a:t>
            </a:r>
            <a:r>
              <a:rPr lang="el-GR" sz="2000" dirty="0"/>
              <a:t>2,0-8,0</a:t>
            </a:r>
          </a:p>
          <a:p>
            <a:r>
              <a:rPr lang="el-GR" sz="2000" dirty="0"/>
              <a:t>Ιδανική τιμή </a:t>
            </a:r>
            <a:r>
              <a:rPr lang="en-GB" sz="2000" dirty="0"/>
              <a:t>pH</a:t>
            </a:r>
            <a:r>
              <a:rPr lang="el-GR" sz="2000" dirty="0"/>
              <a:t> :4,0-4,5</a:t>
            </a:r>
          </a:p>
          <a:p>
            <a:endParaRPr lang="el-GR" sz="2000" i="1" u="sng" dirty="0"/>
          </a:p>
          <a:p>
            <a:r>
              <a:rPr lang="el-GR" sz="2000" i="1" u="sng" dirty="0"/>
              <a:t>Ενεργότητα νερού</a:t>
            </a:r>
            <a:r>
              <a:rPr lang="el-GR" sz="2000" i="1" dirty="0"/>
              <a:t> (</a:t>
            </a:r>
            <a:r>
              <a:rPr lang="en-US" sz="2000" i="1" dirty="0"/>
              <a:t>a</a:t>
            </a:r>
            <a:r>
              <a:rPr lang="en-US" sz="2000" i="1" baseline="-25000" dirty="0"/>
              <a:t>w</a:t>
            </a:r>
            <a:r>
              <a:rPr lang="el-GR" sz="2000" i="1" dirty="0"/>
              <a:t>)</a:t>
            </a:r>
            <a:r>
              <a:rPr lang="el-GR" sz="2000" dirty="0"/>
              <a:t>: 0,88-0,94</a:t>
            </a:r>
          </a:p>
          <a:p>
            <a:r>
              <a:rPr lang="el-GR" sz="2000" i="1" dirty="0"/>
              <a:t>α</a:t>
            </a:r>
            <a:r>
              <a:rPr lang="en-US" sz="2000" i="1" baseline="-25000" dirty="0"/>
              <a:t>w </a:t>
            </a:r>
            <a:r>
              <a:rPr lang="el-GR" sz="2000" dirty="0"/>
              <a:t>οσμόφιλων ζυμών: 	0,62-0,65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319463" cy="3941763"/>
          </a:xfrm>
        </p:spPr>
        <p:txBody>
          <a:bodyPr>
            <a:normAutofit/>
          </a:bodyPr>
          <a:lstStyle/>
          <a:p>
            <a:r>
              <a:rPr lang="el-GR" sz="2000" i="1" u="sng" dirty="0"/>
              <a:t>Θερμοκρασία ανάπτυξης: </a:t>
            </a:r>
            <a:r>
              <a:rPr lang="el-GR" sz="2000" dirty="0"/>
              <a:t>0-60</a:t>
            </a:r>
            <a:r>
              <a:rPr lang="el-GR" sz="2000" baseline="30000" dirty="0"/>
              <a:t>0</a:t>
            </a:r>
            <a:r>
              <a:rPr lang="en-GB" sz="2000" dirty="0"/>
              <a:t>C</a:t>
            </a:r>
            <a:endParaRPr lang="el-GR" sz="2000" b="1" dirty="0"/>
          </a:p>
          <a:p>
            <a:r>
              <a:rPr lang="el-GR" sz="2000" dirty="0"/>
              <a:t>Ιδανική θερμοκρασία:   25-30</a:t>
            </a:r>
            <a:r>
              <a:rPr lang="el-GR" sz="2000" baseline="30000" dirty="0"/>
              <a:t>0</a:t>
            </a:r>
            <a:r>
              <a:rPr lang="en-GB" sz="2000" dirty="0"/>
              <a:t>C</a:t>
            </a:r>
            <a:endParaRPr lang="el-GR" sz="2000" dirty="0"/>
          </a:p>
          <a:p>
            <a:endParaRPr lang="el-GR" sz="2000" i="1" u="sng" dirty="0"/>
          </a:p>
          <a:p>
            <a:r>
              <a:rPr lang="en-GB" sz="2000" i="1" u="sng" dirty="0"/>
              <a:t>pH</a:t>
            </a:r>
            <a:r>
              <a:rPr lang="el-GR" sz="2000" i="1" u="sng" dirty="0"/>
              <a:t>: </a:t>
            </a:r>
            <a:r>
              <a:rPr lang="el-GR" sz="2000" dirty="0"/>
              <a:t>3,0-8,0</a:t>
            </a:r>
          </a:p>
          <a:p>
            <a:r>
              <a:rPr lang="el-GR" sz="2000" dirty="0"/>
              <a:t>Ιδανική τιμή </a:t>
            </a:r>
            <a:r>
              <a:rPr lang="en-GB" sz="2000" dirty="0"/>
              <a:t>pH</a:t>
            </a:r>
            <a:r>
              <a:rPr lang="el-GR" sz="2000" dirty="0"/>
              <a:t> :4,0-4,5</a:t>
            </a:r>
          </a:p>
          <a:p>
            <a:endParaRPr lang="el-GR" sz="2000" i="1" u="sng" dirty="0"/>
          </a:p>
          <a:p>
            <a:r>
              <a:rPr lang="el-GR" sz="2000" i="1" u="sng" dirty="0"/>
              <a:t>Ενεργότητα νερού</a:t>
            </a:r>
            <a:r>
              <a:rPr lang="el-GR" sz="2000" i="1" dirty="0"/>
              <a:t> (</a:t>
            </a:r>
            <a:r>
              <a:rPr lang="en-US" sz="2000" i="1" dirty="0"/>
              <a:t>a</a:t>
            </a:r>
            <a:r>
              <a:rPr lang="en-US" sz="2000" i="1" baseline="-25000" dirty="0"/>
              <a:t>w</a:t>
            </a:r>
            <a:r>
              <a:rPr lang="el-GR" sz="2000" i="1" dirty="0"/>
              <a:t>)</a:t>
            </a:r>
            <a:r>
              <a:rPr lang="el-GR" sz="2000" dirty="0"/>
              <a:t>: 0,72-0,94</a:t>
            </a:r>
          </a:p>
          <a:p>
            <a:r>
              <a:rPr lang="el-GR" sz="2000" i="1" dirty="0"/>
              <a:t>Ελάχιστη α</a:t>
            </a:r>
            <a:r>
              <a:rPr lang="en-US" sz="2000" i="1" baseline="-25000" dirty="0"/>
              <a:t>w </a:t>
            </a:r>
            <a:r>
              <a:rPr lang="el-GR" sz="2000" dirty="0"/>
              <a:t>: 	0,65 (ξηρόφιλοι μύκητες)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περισσότεροι μύκητες και ζύμες είναι αερόβιοι.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ανθεκτικότητα των ζυμών στα </a:t>
            </a:r>
            <a:r>
              <a:rPr lang="el-GR" u="sng" dirty="0">
                <a:solidFill>
                  <a:srgbClr val="FFFF00"/>
                </a:solidFill>
              </a:rPr>
              <a:t>οξέα</a:t>
            </a:r>
            <a:r>
              <a:rPr lang="el-GR" dirty="0"/>
              <a:t>, σε σύγκριση με τα βακτήρια είναι ο κύριος λόγος επικράτησης τους ως αλλοιωγόνων μικροοργανισμών των συντηρημένων τροφίμων. </a:t>
            </a:r>
          </a:p>
          <a:p>
            <a:r>
              <a:rPr lang="el-GR" dirty="0"/>
              <a:t>Το χαμηλό </a:t>
            </a:r>
            <a:r>
              <a:rPr lang="en-GB" dirty="0"/>
              <a:t>pH</a:t>
            </a:r>
            <a:r>
              <a:rPr lang="el-GR" dirty="0"/>
              <a:t> δεν αποτρέπει την ανάπτυξή τους αλλά τα οργανικά οξέα αναστέλλουν την ανάπτυξη κάποιων ειδών.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Περιμένουμε αλλοιώσεις από ζύμες και μύκητες στα ακόλουθα τρόφιμα:</a:t>
            </a:r>
          </a:p>
          <a:p>
            <a:pPr lvl="1"/>
            <a:r>
              <a:rPr lang="el-GR" dirty="0"/>
              <a:t>Πολύ χαμηλό </a:t>
            </a:r>
            <a:r>
              <a:rPr lang="en-US" dirty="0"/>
              <a:t>pH </a:t>
            </a:r>
            <a:r>
              <a:rPr lang="el-GR" dirty="0"/>
              <a:t>(&lt;3,8) </a:t>
            </a:r>
          </a:p>
          <a:p>
            <a:pPr lvl="1"/>
            <a:r>
              <a:rPr lang="el-GR" dirty="0"/>
              <a:t>Πολύ χαμηλή α</a:t>
            </a:r>
            <a:r>
              <a:rPr lang="en-US" dirty="0"/>
              <a:t>w (</a:t>
            </a:r>
            <a:r>
              <a:rPr lang="el-GR" dirty="0"/>
              <a:t>&lt;0,9)</a:t>
            </a:r>
          </a:p>
          <a:p>
            <a:pPr lvl="1"/>
            <a:r>
              <a:rPr lang="el-GR" dirty="0"/>
              <a:t>Συνδυασμός και των δύο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u="sng" dirty="0"/>
              <a:t>Τέτοια τρόφιμα είναι:</a:t>
            </a:r>
            <a:endParaRPr lang="el-GR" dirty="0"/>
          </a:p>
          <a:p>
            <a:r>
              <a:rPr lang="el-GR" dirty="0"/>
              <a:t>Χυμοι φρούτων</a:t>
            </a:r>
          </a:p>
          <a:p>
            <a:r>
              <a:rPr lang="el-GR" dirty="0"/>
              <a:t>Μαρμελάδες</a:t>
            </a:r>
          </a:p>
          <a:p>
            <a:r>
              <a:rPr lang="el-GR" dirty="0"/>
              <a:t>Προιόντα τομάτας (μπορεί να έχουν συντηρητικό)</a:t>
            </a:r>
          </a:p>
          <a:p>
            <a:r>
              <a:rPr lang="el-GR" dirty="0"/>
              <a:t>Τουρσί, ελιές, πίκλες</a:t>
            </a:r>
          </a:p>
          <a:p>
            <a:r>
              <a:rPr lang="el-GR" dirty="0"/>
              <a:t>Αλίπαστα</a:t>
            </a:r>
          </a:p>
          <a:p>
            <a:r>
              <a:rPr lang="el-GR" dirty="0"/>
              <a:t>Ζαχαρώδη προιόντα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129E8-CAAB-4D13-9358-E52882A6B936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5" name="Picture 2" descr="http://t0.gstatic.com/images?q=tbn:ANd9GcTntPW6g1qJI_vKwpVdHNectoUvIxSpgEHsh9y7WR6dDLyLcH5N">
            <a:extLst>
              <a:ext uri="{FF2B5EF4-FFF2-40B4-BE49-F238E27FC236}">
                <a16:creationId xmlns:a16="http://schemas.microsoft.com/office/drawing/2014/main" id="{E21EEEA6-9B3F-439E-93C1-5DD5C7E3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9117"/>
            <a:ext cx="3926568" cy="2670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283</TotalTime>
  <Words>1095</Words>
  <Application>Microsoft Office PowerPoint</Application>
  <PresentationFormat>Προβολή στην οθόνη (4:3)</PresentationFormat>
  <Paragraphs>139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Rockwell</vt:lpstr>
      <vt:lpstr>Wingdings</vt:lpstr>
      <vt:lpstr>Wingdings 2</vt:lpstr>
      <vt:lpstr>Foundry</vt:lpstr>
      <vt:lpstr>Ζύμες και μύκητες</vt:lpstr>
      <vt:lpstr>Ζύμες</vt:lpstr>
      <vt:lpstr>Μύκητες (νηματοειδείς μύκητες ή μούχλες) </vt:lpstr>
      <vt:lpstr>Γένη ζυμών/μυκήτων που προκαλούν αλλοιώσεις στα τρόφιμα</vt:lpstr>
      <vt:lpstr>Ζύμες/μύκητες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Ζύμες/μύκητες σε τρόφιμα</vt:lpstr>
      <vt:lpstr>Ανεπιθύμητες μεταβολές των οργανοληπτικών ιδιοτήτων των τροφίμων από ζύμες </vt:lpstr>
      <vt:lpstr>Παρουσίαση του PowerPoint</vt:lpstr>
      <vt:lpstr>Φορείς επιμόλυνσης από ζύμες:  </vt:lpstr>
      <vt:lpstr>Ωφέλιμες δράσεις ζυμών/μυκήτων </vt:lpstr>
      <vt:lpstr>Ζύμες</vt:lpstr>
      <vt:lpstr>Αρίθμηση ζυμών/μυκήτων</vt:lpstr>
      <vt:lpstr>Άλλα εκλεκτικά θρεπτικά υποστρώματα για την καταμέτρηση Ζυμών/Μυκήτων</vt:lpstr>
      <vt:lpstr>Παρουσίαση του PowerPoint</vt:lpstr>
      <vt:lpstr>Αποικίες ζυμών στα τρυβλία</vt:lpstr>
      <vt:lpstr>Ζύμες</vt:lpstr>
      <vt:lpstr>Μύκητες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Ζύμες και μύκητες</dc:title>
  <dc:creator>ANTHIMIA</dc:creator>
  <cp:lastModifiedBy>ΜΠΑΤΡΙΝΟΥ ΑΝΘΙΜΙΑ</cp:lastModifiedBy>
  <cp:revision>16</cp:revision>
  <dcterms:created xsi:type="dcterms:W3CDTF">2012-11-12T19:00:04Z</dcterms:created>
  <dcterms:modified xsi:type="dcterms:W3CDTF">2022-04-03T17:46:27Z</dcterms:modified>
</cp:coreProperties>
</file>