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CB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Φωτεινό στυλ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Φωτεινό στυλ 3 - Έμφαση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AA9837-85F8-4B77-8D85-397FE2D6A20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2527AB2-8442-4BF8-BECB-C64FE10876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74B8C03-6DB0-4113-97AD-FF8CF55BD28C}"/>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5" name="Θέση υποσέλιδου 4">
            <a:extLst>
              <a:ext uri="{FF2B5EF4-FFF2-40B4-BE49-F238E27FC236}">
                <a16:creationId xmlns:a16="http://schemas.microsoft.com/office/drawing/2014/main" id="{1F6510A4-356B-4D6A-848D-41EF499A467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7CC009D-BEF8-474D-8E31-1952F47CFE16}"/>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60248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2E8FE6-4217-4914-B1CF-032CE7FACAB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14BA3CB-4A7F-4765-A256-DE0A5E45771B}"/>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36325C9-7479-432A-A232-0FB4D407F439}"/>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5" name="Θέση υποσέλιδου 4">
            <a:extLst>
              <a:ext uri="{FF2B5EF4-FFF2-40B4-BE49-F238E27FC236}">
                <a16:creationId xmlns:a16="http://schemas.microsoft.com/office/drawing/2014/main" id="{75057266-F773-4B5E-8940-54C0C88CC05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9B087C9-C0FD-4B37-8463-1755CD5E7581}"/>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3271801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6144597-5B79-4F95-A4E7-2EF5D1C9E12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2242955-8948-47C4-9238-C7015CCA77BE}"/>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341D54E4-9558-4326-80E6-61DE5EF08CB6}"/>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5" name="Θέση υποσέλιδου 4">
            <a:extLst>
              <a:ext uri="{FF2B5EF4-FFF2-40B4-BE49-F238E27FC236}">
                <a16:creationId xmlns:a16="http://schemas.microsoft.com/office/drawing/2014/main" id="{BA9BDDF2-BCEF-43D1-89F5-610D20C9E4F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61EE6A5-C367-4F42-B8F7-C0D45D188C42}"/>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341299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FFBBEF-2F4C-43AA-A36B-27D19D1716D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9349AD3-1BCA-4310-89FF-332502634FE9}"/>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3C8820E6-1BB9-4980-8986-F0AA688B0993}"/>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5" name="Θέση υποσέλιδου 4">
            <a:extLst>
              <a:ext uri="{FF2B5EF4-FFF2-40B4-BE49-F238E27FC236}">
                <a16:creationId xmlns:a16="http://schemas.microsoft.com/office/drawing/2014/main" id="{04FE07E6-B259-4F14-ABB4-67FC2300D8E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85E684C-19D4-4850-94BF-9F84A66998E1}"/>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4194817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11F6E3-31E1-4AD9-BCB3-5F28A38F10F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79CADE7-E426-4CA4-9F58-F5B28C6D66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9EB667D9-B5B2-49AF-9AFD-A17954571F56}"/>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5" name="Θέση υποσέλιδου 4">
            <a:extLst>
              <a:ext uri="{FF2B5EF4-FFF2-40B4-BE49-F238E27FC236}">
                <a16:creationId xmlns:a16="http://schemas.microsoft.com/office/drawing/2014/main" id="{39451DF3-2B24-4402-AAC7-0F81C412737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A680ED5-FC3B-48F7-90AA-E3FD2445BAB7}"/>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145196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3092E9-F6E0-4900-9EBD-8448854BCCD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FE9C9DC8-5282-4DE0-80C1-205FBF0B280A}"/>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9E1DBFAB-1912-4197-8820-BC448BE403D6}"/>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4D2552EB-30F4-4C5F-B2CA-F3726657E269}"/>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6" name="Θέση υποσέλιδου 5">
            <a:extLst>
              <a:ext uri="{FF2B5EF4-FFF2-40B4-BE49-F238E27FC236}">
                <a16:creationId xmlns:a16="http://schemas.microsoft.com/office/drawing/2014/main" id="{9C665897-9945-41D8-AC5E-2A8593EAC9D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25266E6-6583-4E7D-894A-8BC87F0FD343}"/>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2851505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4E7A8E-128A-4F27-9BD2-CBEBEA3BCDE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612C639-47D0-4A6A-9521-BD4E5FAE06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1C94E41-4FEE-46AA-9885-67A0662DCF0F}"/>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61535156-2A53-4A4C-BB41-560B82EC81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A5350602-5D9E-4D50-8D9F-B11D7F1FD703}"/>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5732211F-97A5-41DA-AA4E-CF27CACD0917}"/>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8" name="Θέση υποσέλιδου 7">
            <a:extLst>
              <a:ext uri="{FF2B5EF4-FFF2-40B4-BE49-F238E27FC236}">
                <a16:creationId xmlns:a16="http://schemas.microsoft.com/office/drawing/2014/main" id="{A355F5DE-7F28-4395-9C41-4704F6F5DA70}"/>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35F1128-6A59-4A8E-9DD5-B4117C53A9ED}"/>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3929959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82D98E-FF8F-4F80-B1F1-84F4FDB99D3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283DB2F-1569-410F-9C54-4088E4C6CEFB}"/>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4" name="Θέση υποσέλιδου 3">
            <a:extLst>
              <a:ext uri="{FF2B5EF4-FFF2-40B4-BE49-F238E27FC236}">
                <a16:creationId xmlns:a16="http://schemas.microsoft.com/office/drawing/2014/main" id="{6F1532F9-783C-466B-8026-52CF378CB4A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3463393-DC10-499F-8BF0-B9903197E10D}"/>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813409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8E826C59-79F9-4215-8BB6-F0ED4588990C}"/>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3" name="Θέση υποσέλιδου 2">
            <a:extLst>
              <a:ext uri="{FF2B5EF4-FFF2-40B4-BE49-F238E27FC236}">
                <a16:creationId xmlns:a16="http://schemas.microsoft.com/office/drawing/2014/main" id="{0F651B80-E21C-4FB1-A543-8DCEC9091A0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F8E4260-3EC9-46C9-96FB-4E3C8530186F}"/>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77131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6D5FAE-AD35-48B9-893B-76847C67310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7107E91-3972-4A54-AC63-EE72B26A50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104D8C02-5D30-4D73-BA26-929DE9D7BF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F68C9E57-EBBF-463D-9575-E7C14B6F1595}"/>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6" name="Θέση υποσέλιδου 5">
            <a:extLst>
              <a:ext uri="{FF2B5EF4-FFF2-40B4-BE49-F238E27FC236}">
                <a16:creationId xmlns:a16="http://schemas.microsoft.com/office/drawing/2014/main" id="{9A710DB2-3E2C-48EF-9F52-1578833EA32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0207FBE-DB2C-4FC3-B681-CDB1EB143F87}"/>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881782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A5C4EB-C1C0-4163-81DA-122AFB6BC2A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56DC603-7687-4393-AEF0-20365A9C9F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219B38C-70D6-4DA9-BD03-E34DAA51CB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301A9615-96FD-4B26-98CC-14A72DFBDF13}"/>
              </a:ext>
            </a:extLst>
          </p:cNvPr>
          <p:cNvSpPr>
            <a:spLocks noGrp="1"/>
          </p:cNvSpPr>
          <p:nvPr>
            <p:ph type="dt" sz="half" idx="10"/>
          </p:nvPr>
        </p:nvSpPr>
        <p:spPr/>
        <p:txBody>
          <a:bodyPr/>
          <a:lstStyle/>
          <a:p>
            <a:fld id="{56E76B1E-E068-43DB-AAFC-D000CAD3C5E8}" type="datetimeFigureOut">
              <a:rPr lang="el-GR" smtClean="0"/>
              <a:t>19/4/2021</a:t>
            </a:fld>
            <a:endParaRPr lang="el-GR"/>
          </a:p>
        </p:txBody>
      </p:sp>
      <p:sp>
        <p:nvSpPr>
          <p:cNvPr id="6" name="Θέση υποσέλιδου 5">
            <a:extLst>
              <a:ext uri="{FF2B5EF4-FFF2-40B4-BE49-F238E27FC236}">
                <a16:creationId xmlns:a16="http://schemas.microsoft.com/office/drawing/2014/main" id="{58BBD58C-8592-43D1-A23D-23585DAB181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13B6899-F3AE-4585-BC7B-893D773F16DC}"/>
              </a:ext>
            </a:extLst>
          </p:cNvPr>
          <p:cNvSpPr>
            <a:spLocks noGrp="1"/>
          </p:cNvSpPr>
          <p:nvPr>
            <p:ph type="sldNum" sz="quarter" idx="12"/>
          </p:nvPr>
        </p:nvSpPr>
        <p:spPr/>
        <p:txBody>
          <a:bodyPr/>
          <a:lstStyle/>
          <a:p>
            <a:fld id="{FD248220-853A-4487-8893-F74BFF9A537D}" type="slidenum">
              <a:rPr lang="el-GR" smtClean="0"/>
              <a:t>‹#›</a:t>
            </a:fld>
            <a:endParaRPr lang="el-GR"/>
          </a:p>
        </p:txBody>
      </p:sp>
    </p:spTree>
    <p:extLst>
      <p:ext uri="{BB962C8B-B14F-4D97-AF65-F5344CB8AC3E}">
        <p14:creationId xmlns:p14="http://schemas.microsoft.com/office/powerpoint/2010/main" val="1109399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04EDCDE5-D243-4A57-AD66-FE169EC971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98C81FF-B3F7-4E04-9426-6E2F0485F0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9F3C796B-E680-43BA-9F23-69C203E3B6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76B1E-E068-43DB-AAFC-D000CAD3C5E8}" type="datetimeFigureOut">
              <a:rPr lang="el-GR" smtClean="0"/>
              <a:t>19/4/2021</a:t>
            </a:fld>
            <a:endParaRPr lang="el-GR"/>
          </a:p>
        </p:txBody>
      </p:sp>
      <p:sp>
        <p:nvSpPr>
          <p:cNvPr id="5" name="Θέση υποσέλιδου 4">
            <a:extLst>
              <a:ext uri="{FF2B5EF4-FFF2-40B4-BE49-F238E27FC236}">
                <a16:creationId xmlns:a16="http://schemas.microsoft.com/office/drawing/2014/main" id="{A25CA814-C2C4-4241-BA4C-3028C2579D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82AF080-7461-4F2A-9C8E-DCB9307CA1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48220-853A-4487-8893-F74BFF9A537D}" type="slidenum">
              <a:rPr lang="el-GR" smtClean="0"/>
              <a:t>‹#›</a:t>
            </a:fld>
            <a:endParaRPr lang="el-GR"/>
          </a:p>
        </p:txBody>
      </p:sp>
    </p:spTree>
    <p:extLst>
      <p:ext uri="{BB962C8B-B14F-4D97-AF65-F5344CB8AC3E}">
        <p14:creationId xmlns:p14="http://schemas.microsoft.com/office/powerpoint/2010/main" val="497541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497D7A-580F-45D2-BFAE-EF88B16CD7F6}"/>
              </a:ext>
            </a:extLst>
          </p:cNvPr>
          <p:cNvSpPr>
            <a:spLocks noGrp="1"/>
          </p:cNvSpPr>
          <p:nvPr>
            <p:ph type="title"/>
          </p:nvPr>
        </p:nvSpPr>
        <p:spPr>
          <a:xfrm>
            <a:off x="88777" y="98796"/>
            <a:ext cx="11114103" cy="424988"/>
          </a:xfrm>
        </p:spPr>
        <p:txBody>
          <a:bodyPr>
            <a:normAutofit/>
          </a:bodyPr>
          <a:lstStyle/>
          <a:p>
            <a:r>
              <a:rPr lang="el-GR" sz="2400" b="1" dirty="0"/>
              <a:t>ΑΠΟΤΕΛΕΣΜΑΤΑ ΤΟΥ ΠΛΕΟΝ ΠΙΘΑΝΟΥ ΑΡΙΘΜΟΥ (MPN) (παράδειγμα)</a:t>
            </a:r>
            <a:r>
              <a:rPr lang="el-GR" sz="2400" dirty="0"/>
              <a:t> </a:t>
            </a:r>
          </a:p>
        </p:txBody>
      </p:sp>
      <p:graphicFrame>
        <p:nvGraphicFramePr>
          <p:cNvPr id="4" name="Θέση περιεχομένου 3">
            <a:extLst>
              <a:ext uri="{FF2B5EF4-FFF2-40B4-BE49-F238E27FC236}">
                <a16:creationId xmlns:a16="http://schemas.microsoft.com/office/drawing/2014/main" id="{309D539B-D621-4449-B55B-502936BD5F21}"/>
              </a:ext>
            </a:extLst>
          </p:cNvPr>
          <p:cNvGraphicFramePr>
            <a:graphicFrameLocks noGrp="1"/>
          </p:cNvGraphicFramePr>
          <p:nvPr>
            <p:ph idx="1"/>
            <p:extLst>
              <p:ext uri="{D42A27DB-BD31-4B8C-83A1-F6EECF244321}">
                <p14:modId xmlns:p14="http://schemas.microsoft.com/office/powerpoint/2010/main" val="623763891"/>
              </p:ext>
            </p:extLst>
          </p:nvPr>
        </p:nvGraphicFramePr>
        <p:xfrm>
          <a:off x="319596" y="523784"/>
          <a:ext cx="11443318" cy="3244256"/>
        </p:xfrm>
        <a:graphic>
          <a:graphicData uri="http://schemas.openxmlformats.org/drawingml/2006/table">
            <a:tbl>
              <a:tblPr>
                <a:tableStyleId>{BC89EF96-8CEA-46FF-86C4-4CE0E7609802}</a:tableStyleId>
              </a:tblPr>
              <a:tblGrid>
                <a:gridCol w="1501614">
                  <a:extLst>
                    <a:ext uri="{9D8B030D-6E8A-4147-A177-3AD203B41FA5}">
                      <a16:colId xmlns:a16="http://schemas.microsoft.com/office/drawing/2014/main" val="3808067058"/>
                    </a:ext>
                  </a:extLst>
                </a:gridCol>
                <a:gridCol w="1242713">
                  <a:extLst>
                    <a:ext uri="{9D8B030D-6E8A-4147-A177-3AD203B41FA5}">
                      <a16:colId xmlns:a16="http://schemas.microsoft.com/office/drawing/2014/main" val="1141589441"/>
                    </a:ext>
                  </a:extLst>
                </a:gridCol>
                <a:gridCol w="1242713">
                  <a:extLst>
                    <a:ext uri="{9D8B030D-6E8A-4147-A177-3AD203B41FA5}">
                      <a16:colId xmlns:a16="http://schemas.microsoft.com/office/drawing/2014/main" val="1488693326"/>
                    </a:ext>
                  </a:extLst>
                </a:gridCol>
                <a:gridCol w="1242713">
                  <a:extLst>
                    <a:ext uri="{9D8B030D-6E8A-4147-A177-3AD203B41FA5}">
                      <a16:colId xmlns:a16="http://schemas.microsoft.com/office/drawing/2014/main" val="196268207"/>
                    </a:ext>
                  </a:extLst>
                </a:gridCol>
                <a:gridCol w="1242713">
                  <a:extLst>
                    <a:ext uri="{9D8B030D-6E8A-4147-A177-3AD203B41FA5}">
                      <a16:colId xmlns:a16="http://schemas.microsoft.com/office/drawing/2014/main" val="2981729923"/>
                    </a:ext>
                  </a:extLst>
                </a:gridCol>
                <a:gridCol w="1242713">
                  <a:extLst>
                    <a:ext uri="{9D8B030D-6E8A-4147-A177-3AD203B41FA5}">
                      <a16:colId xmlns:a16="http://schemas.microsoft.com/office/drawing/2014/main" val="3880599495"/>
                    </a:ext>
                  </a:extLst>
                </a:gridCol>
                <a:gridCol w="1242713">
                  <a:extLst>
                    <a:ext uri="{9D8B030D-6E8A-4147-A177-3AD203B41FA5}">
                      <a16:colId xmlns:a16="http://schemas.microsoft.com/office/drawing/2014/main" val="1512620680"/>
                    </a:ext>
                  </a:extLst>
                </a:gridCol>
                <a:gridCol w="1242713">
                  <a:extLst>
                    <a:ext uri="{9D8B030D-6E8A-4147-A177-3AD203B41FA5}">
                      <a16:colId xmlns:a16="http://schemas.microsoft.com/office/drawing/2014/main" val="2151416158"/>
                    </a:ext>
                  </a:extLst>
                </a:gridCol>
                <a:gridCol w="1242713">
                  <a:extLst>
                    <a:ext uri="{9D8B030D-6E8A-4147-A177-3AD203B41FA5}">
                      <a16:colId xmlns:a16="http://schemas.microsoft.com/office/drawing/2014/main" val="1781429278"/>
                    </a:ext>
                  </a:extLst>
                </a:gridCol>
              </a:tblGrid>
              <a:tr h="551582">
                <a:tc>
                  <a:txBody>
                    <a:bodyPr/>
                    <a:lstStyle/>
                    <a:p>
                      <a:pPr algn="l" fontAlgn="b"/>
                      <a:r>
                        <a:rPr lang="el-GR" sz="1800" u="none" strike="noStrike" dirty="0">
                          <a:effectLst/>
                        </a:rPr>
                        <a:t>Αραιώσεις</a:t>
                      </a:r>
                      <a:endParaRPr lang="el-GR" sz="18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dirty="0">
                          <a:effectLst/>
                        </a:rPr>
                        <a:t>10^-1</a:t>
                      </a:r>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10^-2</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10^-3</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10^-4</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10^-5</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l-GR" sz="1800" u="none" strike="noStrike">
                          <a:effectLst/>
                        </a:rPr>
                        <a:t> </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l-GR" sz="1800" u="none" strike="noStrike">
                          <a:effectLst/>
                        </a:rPr>
                        <a:t> </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l-GR" sz="1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70513329"/>
                  </a:ext>
                </a:extLst>
              </a:tr>
              <a:tr h="528680">
                <a:tc>
                  <a:txBody>
                    <a:bodyPr/>
                    <a:lstStyle/>
                    <a:p>
                      <a:pPr algn="l" fontAlgn="b"/>
                      <a:r>
                        <a:rPr lang="el-GR" sz="1800" u="none" strike="noStrike" dirty="0">
                          <a:effectLst/>
                        </a:rPr>
                        <a:t> </a:t>
                      </a:r>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400" u="none" strike="noStrike" dirty="0">
                          <a:effectLst/>
                        </a:rPr>
                        <a:t>1/10</a:t>
                      </a:r>
                      <a:endParaRPr lang="el-GR"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400" u="none" strike="noStrike" dirty="0">
                          <a:effectLst/>
                        </a:rPr>
                        <a:t>1/100</a:t>
                      </a:r>
                      <a:endParaRPr lang="el-GR"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400" u="none" strike="noStrike" dirty="0">
                          <a:effectLst/>
                        </a:rPr>
                        <a:t>1/1000</a:t>
                      </a:r>
                      <a:endParaRPr lang="el-GR"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400" u="none" strike="noStrike" dirty="0">
                          <a:effectLst/>
                        </a:rPr>
                        <a:t>1/10000</a:t>
                      </a:r>
                      <a:endParaRPr lang="el-GR"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400" u="none" strike="noStrike" dirty="0">
                          <a:effectLst/>
                        </a:rPr>
                        <a:t>1/100000</a:t>
                      </a:r>
                      <a:endParaRPr lang="el-GR"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l-GR" sz="1800" u="none" strike="noStrike">
                          <a:effectLst/>
                        </a:rPr>
                        <a:t>Κωδικός</a:t>
                      </a:r>
                      <a:endParaRPr lang="el-GR" sz="18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l-GR" sz="1800" b="1" i="0" u="none" strike="noStrike" dirty="0">
                          <a:solidFill>
                            <a:srgbClr val="000000"/>
                          </a:solidFill>
                          <a:effectLst/>
                          <a:latin typeface="Calibri" panose="020F0502020204030204" pitchFamily="34" charset="0"/>
                        </a:rPr>
                        <a:t> Πίνακας </a:t>
                      </a:r>
                      <a:r>
                        <a:rPr lang="en-US" sz="1800" b="1" i="0" u="none" strike="noStrike" dirty="0" err="1">
                          <a:solidFill>
                            <a:srgbClr val="000000"/>
                          </a:solidFill>
                          <a:effectLst/>
                          <a:latin typeface="Calibri" panose="020F0502020204030204" pitchFamily="34" charset="0"/>
                        </a:rPr>
                        <a:t>McCrady</a:t>
                      </a:r>
                      <a:endParaRPr lang="en-US" sz="1800" b="1"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u="none" strike="noStrike" dirty="0">
                          <a:effectLst/>
                        </a:rPr>
                        <a:t>MPN/ml</a:t>
                      </a:r>
                      <a:endParaRPr lang="en-US" sz="18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03495748"/>
                  </a:ext>
                </a:extLst>
              </a:tr>
              <a:tr h="299994">
                <a:tc>
                  <a:txBody>
                    <a:bodyPr/>
                    <a:lstStyle/>
                    <a:p>
                      <a:pPr algn="ctr" fontAlgn="b"/>
                      <a:r>
                        <a:rPr lang="el-GR" sz="1800" u="none" strike="noStrike">
                          <a:effectLst/>
                        </a:rPr>
                        <a:t>Δείγματα</a:t>
                      </a:r>
                      <a:endParaRPr lang="el-GR" sz="1800" b="1"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l-GR" sz="1800" u="none" strike="noStrike">
                          <a:effectLst/>
                        </a:rPr>
                        <a:t> </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l-GR" sz="1800" u="none" strike="noStrike">
                          <a:effectLst/>
                        </a:rPr>
                        <a:t> </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l-GR" sz="1800" u="none" strike="noStrike">
                          <a:effectLst/>
                        </a:rPr>
                        <a:t> </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l-GR" sz="1800" u="none" strike="noStrike">
                          <a:effectLst/>
                        </a:rPr>
                        <a:t> </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l-GR"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38717279"/>
                  </a:ext>
                </a:extLst>
              </a:tr>
              <a:tr h="325899">
                <a:tc>
                  <a:txBody>
                    <a:bodyPr/>
                    <a:lstStyle/>
                    <a:p>
                      <a:pPr algn="ctr" fontAlgn="b"/>
                      <a:r>
                        <a:rPr lang="el-GR" sz="1800" u="none" strike="noStrike">
                          <a:effectLst/>
                        </a:rPr>
                        <a:t>Α</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3</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b="0" i="0" u="none" strike="noStrike" dirty="0">
                          <a:solidFill>
                            <a:srgbClr val="000000"/>
                          </a:solidFill>
                          <a:effectLst/>
                          <a:latin typeface="Calibri" panose="020F0502020204030204" pitchFamily="34" charset="0"/>
                        </a:rPr>
                        <a:t>3</a:t>
                      </a:r>
                      <a:endParaRPr lang="el-GR" sz="1800" b="0" i="0" u="none" strike="noStrike" dirty="0">
                        <a:solidFill>
                          <a:srgbClr val="000000"/>
                        </a:solidFill>
                        <a:effectLst/>
                        <a:latin typeface="Calibri" panose="020F0502020204030204" pitchFamily="34" charset="0"/>
                      </a:endParaRPr>
                    </a:p>
                  </a:txBody>
                  <a:tcPr marL="7620" marR="7620" marT="7620" marB="0" anchor="b">
                    <a:solidFill>
                      <a:srgbClr val="FFC000"/>
                    </a:solidFill>
                  </a:tcPr>
                </a:tc>
                <a:tc>
                  <a:txBody>
                    <a:bodyPr/>
                    <a:lstStyle/>
                    <a:p>
                      <a:pPr algn="ctr" fontAlgn="b"/>
                      <a:r>
                        <a:rPr lang="en-US" sz="1800" b="0" i="0" u="none" strike="noStrike" dirty="0">
                          <a:solidFill>
                            <a:srgbClr val="000000"/>
                          </a:solidFill>
                          <a:effectLst/>
                          <a:latin typeface="Calibri" panose="020F0502020204030204" pitchFamily="34" charset="0"/>
                        </a:rPr>
                        <a:t>2</a:t>
                      </a:r>
                      <a:endParaRPr lang="el-GR" sz="1800" b="0" i="0" u="none" strike="noStrike" dirty="0">
                        <a:solidFill>
                          <a:srgbClr val="000000"/>
                        </a:solidFill>
                        <a:effectLst/>
                        <a:latin typeface="Calibri" panose="020F0502020204030204" pitchFamily="34" charset="0"/>
                      </a:endParaRPr>
                    </a:p>
                  </a:txBody>
                  <a:tcPr marL="7620" marR="7620" marT="7620" marB="0" anchor="b">
                    <a:solidFill>
                      <a:srgbClr val="FFC000"/>
                    </a:solidFill>
                  </a:tcPr>
                </a:tc>
                <a:tc>
                  <a:txBody>
                    <a:bodyPr/>
                    <a:lstStyle/>
                    <a:p>
                      <a:pPr algn="ctr" fontAlgn="b"/>
                      <a:r>
                        <a:rPr lang="en-US" sz="1800" b="0" i="0" u="none" strike="noStrike" dirty="0">
                          <a:solidFill>
                            <a:srgbClr val="000000"/>
                          </a:solidFill>
                          <a:effectLst/>
                          <a:latin typeface="Calibri" panose="020F0502020204030204" pitchFamily="34" charset="0"/>
                        </a:rPr>
                        <a:t>0</a:t>
                      </a:r>
                      <a:endParaRPr lang="el-GR" sz="1800" b="0" i="0" u="none" strike="noStrike" dirty="0">
                        <a:solidFill>
                          <a:srgbClr val="000000"/>
                        </a:solidFill>
                        <a:effectLst/>
                        <a:latin typeface="Calibri" panose="020F0502020204030204" pitchFamily="34" charset="0"/>
                      </a:endParaRPr>
                    </a:p>
                  </a:txBody>
                  <a:tcPr marL="7620" marR="7620" marT="7620" marB="0" anchor="b">
                    <a:solidFill>
                      <a:srgbClr val="FFC000"/>
                    </a:solidFill>
                  </a:tcPr>
                </a:tc>
                <a:tc>
                  <a:txBody>
                    <a:bodyPr/>
                    <a:lstStyle/>
                    <a:p>
                      <a:pPr algn="ctr" fontAlgn="b"/>
                      <a:r>
                        <a:rPr lang="el-GR" sz="1800" u="none" strike="noStrike" dirty="0">
                          <a:effectLst/>
                        </a:rPr>
                        <a:t>0</a:t>
                      </a:r>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dirty="0">
                          <a:effectLst/>
                        </a:rPr>
                        <a:t> </a:t>
                      </a:r>
                      <a:r>
                        <a:rPr lang="el-GR" sz="1800" u="none" strike="noStrike" dirty="0">
                          <a:solidFill>
                            <a:srgbClr val="FF0000"/>
                          </a:solidFill>
                          <a:effectLst/>
                        </a:rPr>
                        <a:t>320</a:t>
                      </a:r>
                      <a:endParaRPr lang="el-GR" sz="1800" b="0" i="0" u="none" strike="noStrike" dirty="0">
                        <a:solidFill>
                          <a:srgbClr val="FF0000"/>
                        </a:solidFill>
                        <a:effectLst/>
                        <a:latin typeface="Calibri" panose="020F0502020204030204" pitchFamily="34" charset="0"/>
                      </a:endParaRPr>
                    </a:p>
                  </a:txBody>
                  <a:tcPr marL="7620" marR="7620" marT="7620" marB="0" anchor="b"/>
                </a:tc>
                <a:tc>
                  <a:txBody>
                    <a:bodyPr/>
                    <a:lstStyle/>
                    <a:p>
                      <a:pPr algn="l" fontAlgn="b"/>
                      <a:r>
                        <a:rPr lang="el-GR" sz="1800" u="none" strike="noStrike" dirty="0">
                          <a:effectLst/>
                        </a:rPr>
                        <a:t> 93</a:t>
                      </a:r>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l-GR" sz="1100" b="0" i="0" u="none" strike="noStrike" dirty="0">
                          <a:solidFill>
                            <a:srgbClr val="000000"/>
                          </a:solidFill>
                          <a:effectLst/>
                          <a:latin typeface="Calibri" panose="020F0502020204030204" pitchFamily="34" charset="0"/>
                        </a:rPr>
                        <a:t>=(93/100)*10^3=</a:t>
                      </a:r>
                    </a:p>
                    <a:p>
                      <a:pPr algn="l" fontAlgn="b"/>
                      <a:r>
                        <a:rPr lang="el-GR" sz="1100" b="0" i="0" u="none" strike="noStrike" dirty="0">
                          <a:solidFill>
                            <a:srgbClr val="000000"/>
                          </a:solidFill>
                          <a:effectLst/>
                          <a:latin typeface="Calibri" panose="020F0502020204030204" pitchFamily="34" charset="0"/>
                        </a:rPr>
                        <a:t>930</a:t>
                      </a:r>
                    </a:p>
                  </a:txBody>
                  <a:tcPr marL="7620" marR="7620" marT="7620" marB="0" anchor="b"/>
                </a:tc>
                <a:extLst>
                  <a:ext uri="{0D108BD9-81ED-4DB2-BD59-A6C34878D82A}">
                    <a16:rowId xmlns:a16="http://schemas.microsoft.com/office/drawing/2014/main" val="516866728"/>
                  </a:ext>
                </a:extLst>
              </a:tr>
              <a:tr h="0">
                <a:tc>
                  <a:txBody>
                    <a:bodyPr/>
                    <a:lstStyle/>
                    <a:p>
                      <a:pPr algn="ctr" fontAlgn="b"/>
                      <a:r>
                        <a:rPr lang="el-GR" sz="1800" u="none" strike="noStrike">
                          <a:effectLst/>
                        </a:rPr>
                        <a:t>Β</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3</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3</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marL="0" algn="ctr" defTabSz="914400" rtl="0" eaLnBrk="1" fontAlgn="b" latinLnBrk="0" hangingPunct="1"/>
                      <a:r>
                        <a:rPr lang="el-GR" sz="1800" u="none" strike="noStrike" kern="1200" dirty="0">
                          <a:solidFill>
                            <a:schemeClr val="tx1"/>
                          </a:solidFill>
                          <a:effectLst/>
                          <a:highlight>
                            <a:srgbClr val="FFFF00"/>
                          </a:highlight>
                          <a:latin typeface="+mn-lt"/>
                          <a:ea typeface="+mn-ea"/>
                          <a:cs typeface="+mn-cs"/>
                        </a:rPr>
                        <a:t>3</a:t>
                      </a:r>
                    </a:p>
                  </a:txBody>
                  <a:tcPr marL="7620" marR="7620" marT="7620" marB="0" anchor="b">
                    <a:solidFill>
                      <a:srgbClr val="FFFF00"/>
                    </a:solidFill>
                  </a:tcPr>
                </a:tc>
                <a:tc>
                  <a:txBody>
                    <a:bodyPr/>
                    <a:lstStyle/>
                    <a:p>
                      <a:pPr marL="0" algn="ctr" defTabSz="914400" rtl="0" eaLnBrk="1" fontAlgn="b" latinLnBrk="0" hangingPunct="1"/>
                      <a:r>
                        <a:rPr lang="el-GR" sz="1800" u="none" strike="noStrike" kern="1200" dirty="0">
                          <a:solidFill>
                            <a:schemeClr val="tx1"/>
                          </a:solidFill>
                          <a:effectLst/>
                          <a:highlight>
                            <a:srgbClr val="FFFF00"/>
                          </a:highlight>
                          <a:latin typeface="+mn-lt"/>
                          <a:ea typeface="+mn-ea"/>
                          <a:cs typeface="+mn-cs"/>
                        </a:rPr>
                        <a:t>2</a:t>
                      </a:r>
                    </a:p>
                  </a:txBody>
                  <a:tcPr marL="7620" marR="7620" marT="7620" marB="0" anchor="b">
                    <a:solidFill>
                      <a:srgbClr val="FFFF00"/>
                    </a:solidFill>
                  </a:tcPr>
                </a:tc>
                <a:tc>
                  <a:txBody>
                    <a:bodyPr/>
                    <a:lstStyle/>
                    <a:p>
                      <a:pPr marL="0" algn="ctr" defTabSz="914400" rtl="0" eaLnBrk="1" fontAlgn="b" latinLnBrk="0" hangingPunct="1"/>
                      <a:r>
                        <a:rPr lang="el-GR" sz="1800" u="none" strike="noStrike" kern="1200" dirty="0">
                          <a:solidFill>
                            <a:schemeClr val="tx1"/>
                          </a:solidFill>
                          <a:effectLst/>
                          <a:highlight>
                            <a:srgbClr val="FFFF00"/>
                          </a:highlight>
                          <a:latin typeface="+mn-lt"/>
                          <a:ea typeface="+mn-ea"/>
                          <a:cs typeface="+mn-cs"/>
                        </a:rPr>
                        <a:t>0</a:t>
                      </a:r>
                    </a:p>
                  </a:txBody>
                  <a:tcPr marL="7620" marR="7620" marT="7620" marB="0" anchor="b">
                    <a:solidFill>
                      <a:srgbClr val="FFFF00"/>
                    </a:solidFill>
                  </a:tcPr>
                </a:tc>
                <a:tc>
                  <a:txBody>
                    <a:bodyPr/>
                    <a:lstStyle/>
                    <a:p>
                      <a:pPr algn="ctr" fontAlgn="b"/>
                      <a:r>
                        <a:rPr lang="el-GR" sz="1800" u="none" strike="noStrike" dirty="0">
                          <a:effectLst/>
                        </a:rPr>
                        <a:t> </a:t>
                      </a:r>
                      <a:r>
                        <a:rPr lang="el-GR" sz="1800" u="none" strike="noStrike" dirty="0">
                          <a:solidFill>
                            <a:srgbClr val="FF0000"/>
                          </a:solidFill>
                          <a:effectLst/>
                        </a:rPr>
                        <a:t>320</a:t>
                      </a:r>
                      <a:endParaRPr lang="el-GR" sz="1800" b="0" i="0" u="none" strike="noStrike" dirty="0">
                        <a:solidFill>
                          <a:srgbClr val="FF0000"/>
                        </a:solidFill>
                        <a:effectLst/>
                        <a:latin typeface="Calibri" panose="020F0502020204030204" pitchFamily="34" charset="0"/>
                      </a:endParaRPr>
                    </a:p>
                  </a:txBody>
                  <a:tcPr marL="7620" marR="7620" marT="7620" marB="0" anchor="b"/>
                </a:tc>
                <a:tc>
                  <a:txBody>
                    <a:bodyPr/>
                    <a:lstStyle/>
                    <a:p>
                      <a:pPr algn="l" fontAlgn="b"/>
                      <a:r>
                        <a:rPr lang="el-GR" sz="1800" u="none" strike="noStrike" dirty="0">
                          <a:effectLst/>
                        </a:rPr>
                        <a:t> 93</a:t>
                      </a:r>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l-GR" sz="1200" b="0" i="0" u="none" strike="noStrike" dirty="0">
                          <a:solidFill>
                            <a:srgbClr val="000000"/>
                          </a:solidFill>
                          <a:effectLst/>
                          <a:latin typeface="Calibri" panose="020F0502020204030204" pitchFamily="34" charset="0"/>
                        </a:rPr>
                        <a:t>=(93/100)*10^4=</a:t>
                      </a:r>
                    </a:p>
                    <a:p>
                      <a:pPr marL="0" marR="0" lvl="0" indent="0" algn="l" defTabSz="914400" rtl="0" eaLnBrk="1" fontAlgn="b" latinLnBrk="0" hangingPunct="1">
                        <a:lnSpc>
                          <a:spcPct val="100000"/>
                        </a:lnSpc>
                        <a:spcBef>
                          <a:spcPts val="0"/>
                        </a:spcBef>
                        <a:spcAft>
                          <a:spcPts val="0"/>
                        </a:spcAft>
                        <a:buClrTx/>
                        <a:buSzTx/>
                        <a:buFontTx/>
                        <a:buNone/>
                        <a:tabLst/>
                        <a:defRPr/>
                      </a:pPr>
                      <a:r>
                        <a:rPr lang="el-GR" sz="1200" b="0" i="0" u="none" strike="noStrike" dirty="0">
                          <a:solidFill>
                            <a:srgbClr val="000000"/>
                          </a:solidFill>
                          <a:effectLst/>
                          <a:latin typeface="Calibri" panose="020F0502020204030204" pitchFamily="34" charset="0"/>
                        </a:rPr>
                        <a:t>9300=9,3*10^3</a:t>
                      </a:r>
                    </a:p>
                    <a:p>
                      <a:pPr algn="l" fontAlgn="b"/>
                      <a:endParaRPr lang="el-GR"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72940656"/>
                  </a:ext>
                </a:extLst>
              </a:tr>
              <a:tr h="279569">
                <a:tc>
                  <a:txBody>
                    <a:bodyPr/>
                    <a:lstStyle/>
                    <a:p>
                      <a:pPr algn="ctr" fontAlgn="b"/>
                      <a:r>
                        <a:rPr lang="el-GR" sz="1800" u="none" strike="noStrike">
                          <a:effectLst/>
                        </a:rPr>
                        <a:t>Γ</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0</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dirty="0">
                          <a:effectLst/>
                        </a:rPr>
                        <a:t>0</a:t>
                      </a:r>
                      <a:endParaRPr lang="el-G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60000"/>
                        <a:lumOff val="40000"/>
                      </a:schemeClr>
                    </a:solidFill>
                  </a:tcPr>
                </a:tc>
                <a:tc>
                  <a:txBody>
                    <a:bodyPr/>
                    <a:lstStyle/>
                    <a:p>
                      <a:pPr algn="ctr" fontAlgn="b"/>
                      <a:r>
                        <a:rPr lang="el-GR" sz="1800" u="none" strike="noStrike" dirty="0">
                          <a:effectLst/>
                        </a:rPr>
                        <a:t>1</a:t>
                      </a:r>
                      <a:endParaRPr lang="el-G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60000"/>
                        <a:lumOff val="40000"/>
                      </a:schemeClr>
                    </a:solidFill>
                  </a:tcPr>
                </a:tc>
                <a:tc>
                  <a:txBody>
                    <a:bodyPr/>
                    <a:lstStyle/>
                    <a:p>
                      <a:pPr algn="ctr" fontAlgn="b"/>
                      <a:r>
                        <a:rPr lang="el-GR" sz="1800" u="none" strike="noStrike" dirty="0">
                          <a:effectLst/>
                        </a:rPr>
                        <a:t>0</a:t>
                      </a:r>
                      <a:endParaRPr lang="el-GR" sz="1800" b="0" i="0" u="none" strike="noStrike" dirty="0">
                        <a:solidFill>
                          <a:srgbClr val="000000"/>
                        </a:solidFill>
                        <a:effectLst/>
                        <a:latin typeface="Calibri" panose="020F0502020204030204" pitchFamily="34" charset="0"/>
                      </a:endParaRPr>
                    </a:p>
                  </a:txBody>
                  <a:tcPr marL="7620" marR="7620" marT="7620" marB="0" anchor="b">
                    <a:solidFill>
                      <a:schemeClr val="accent2">
                        <a:lumMod val="60000"/>
                        <a:lumOff val="40000"/>
                      </a:schemeClr>
                    </a:solidFill>
                  </a:tcPr>
                </a:tc>
                <a:tc>
                  <a:txBody>
                    <a:bodyPr/>
                    <a:lstStyle/>
                    <a:p>
                      <a:pPr algn="ctr" fontAlgn="b"/>
                      <a:r>
                        <a:rPr lang="el-GR" sz="1800" u="none" strike="noStrike" dirty="0">
                          <a:effectLst/>
                        </a:rPr>
                        <a:t>0</a:t>
                      </a:r>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dirty="0">
                          <a:solidFill>
                            <a:srgbClr val="FF0000"/>
                          </a:solidFill>
                          <a:effectLst/>
                        </a:rPr>
                        <a:t> 010</a:t>
                      </a:r>
                      <a:endParaRPr lang="el-GR" sz="1800" b="0" i="0" u="none" strike="noStrike" dirty="0">
                        <a:solidFill>
                          <a:srgbClr val="FF0000"/>
                        </a:solidFill>
                        <a:effectLst/>
                        <a:latin typeface="Calibri" panose="020F0502020204030204" pitchFamily="34" charset="0"/>
                      </a:endParaRPr>
                    </a:p>
                  </a:txBody>
                  <a:tcPr marL="7620" marR="7620" marT="7620" marB="0" anchor="b"/>
                </a:tc>
                <a:tc>
                  <a:txBody>
                    <a:bodyPr/>
                    <a:lstStyle/>
                    <a:p>
                      <a:pPr algn="l" fontAlgn="b"/>
                      <a:r>
                        <a:rPr lang="el-GR" sz="1800" u="none" strike="noStrike">
                          <a:effectLst/>
                        </a:rPr>
                        <a:t> </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l-GR"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618675523"/>
                  </a:ext>
                </a:extLst>
              </a:tr>
              <a:tr h="279569">
                <a:tc>
                  <a:txBody>
                    <a:bodyPr/>
                    <a:lstStyle/>
                    <a:p>
                      <a:pPr algn="ctr" fontAlgn="b"/>
                      <a:r>
                        <a:rPr lang="el-GR" sz="1800" u="none" strike="noStrike">
                          <a:effectLst/>
                        </a:rPr>
                        <a:t>Δ</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3</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dirty="0">
                          <a:effectLst/>
                        </a:rPr>
                        <a:t>3</a:t>
                      </a:r>
                      <a:endParaRPr lang="el-GR" sz="1800" b="0" i="0" u="none" strike="noStrike" dirty="0">
                        <a:solidFill>
                          <a:srgbClr val="000000"/>
                        </a:solidFill>
                        <a:effectLst/>
                        <a:latin typeface="Calibri" panose="020F0502020204030204" pitchFamily="34" charset="0"/>
                      </a:endParaRPr>
                    </a:p>
                  </a:txBody>
                  <a:tcPr marL="7620" marR="7620" marT="7620" marB="0" anchor="b">
                    <a:solidFill>
                      <a:schemeClr val="accent1">
                        <a:lumMod val="60000"/>
                        <a:lumOff val="40000"/>
                      </a:schemeClr>
                    </a:solidFill>
                  </a:tcPr>
                </a:tc>
                <a:tc>
                  <a:txBody>
                    <a:bodyPr/>
                    <a:lstStyle/>
                    <a:p>
                      <a:pPr algn="ctr" fontAlgn="b"/>
                      <a:r>
                        <a:rPr lang="el-GR" sz="1800" u="none" strike="noStrike" dirty="0">
                          <a:effectLst/>
                        </a:rPr>
                        <a:t>2</a:t>
                      </a:r>
                      <a:endParaRPr lang="el-GR" sz="1800" b="0" i="0" u="none" strike="noStrike" dirty="0">
                        <a:solidFill>
                          <a:srgbClr val="000000"/>
                        </a:solidFill>
                        <a:effectLst/>
                        <a:latin typeface="Calibri" panose="020F0502020204030204" pitchFamily="34" charset="0"/>
                      </a:endParaRPr>
                    </a:p>
                  </a:txBody>
                  <a:tcPr marL="7620" marR="7620" marT="7620" marB="0" anchor="b">
                    <a:solidFill>
                      <a:schemeClr val="accent1">
                        <a:lumMod val="60000"/>
                        <a:lumOff val="40000"/>
                      </a:schemeClr>
                    </a:solidFill>
                  </a:tcPr>
                </a:tc>
                <a:tc>
                  <a:txBody>
                    <a:bodyPr/>
                    <a:lstStyle/>
                    <a:p>
                      <a:pPr algn="ctr" fontAlgn="b"/>
                      <a:r>
                        <a:rPr lang="el-GR" sz="1800" u="none" strike="noStrike" dirty="0">
                          <a:effectLst/>
                        </a:rPr>
                        <a:t>1</a:t>
                      </a:r>
                      <a:endParaRPr lang="el-GR" sz="1800" b="0" i="0" u="none" strike="noStrike" dirty="0">
                        <a:solidFill>
                          <a:srgbClr val="000000"/>
                        </a:solidFill>
                        <a:effectLst/>
                        <a:latin typeface="Calibri" panose="020F0502020204030204" pitchFamily="34" charset="0"/>
                      </a:endParaRPr>
                    </a:p>
                  </a:txBody>
                  <a:tcPr marL="7620" marR="7620" marT="7620" marB="0" anchor="b">
                    <a:solidFill>
                      <a:schemeClr val="accent1">
                        <a:lumMod val="60000"/>
                        <a:lumOff val="40000"/>
                      </a:schemeClr>
                    </a:solidFill>
                  </a:tcPr>
                </a:tc>
                <a:tc>
                  <a:txBody>
                    <a:bodyPr/>
                    <a:lstStyle/>
                    <a:p>
                      <a:pPr algn="ctr" fontAlgn="b"/>
                      <a:r>
                        <a:rPr lang="el-GR" sz="1800" u="none" strike="noStrike" dirty="0">
                          <a:effectLst/>
                          <a:highlight>
                            <a:srgbClr val="00FFFF"/>
                          </a:highlight>
                        </a:rPr>
                        <a:t>1</a:t>
                      </a:r>
                      <a:endParaRPr lang="el-GR" sz="1800" b="0" i="0" u="none" strike="noStrike" dirty="0">
                        <a:solidFill>
                          <a:srgbClr val="000000"/>
                        </a:solidFill>
                        <a:effectLst/>
                        <a:highlight>
                          <a:srgbClr val="00FFFF"/>
                        </a:highlight>
                        <a:latin typeface="Calibri" panose="020F0502020204030204" pitchFamily="34" charset="0"/>
                      </a:endParaRPr>
                    </a:p>
                  </a:txBody>
                  <a:tcPr marL="7620" marR="7620" marT="7620" marB="0" anchor="b"/>
                </a:tc>
                <a:tc>
                  <a:txBody>
                    <a:bodyPr/>
                    <a:lstStyle/>
                    <a:p>
                      <a:pPr algn="ctr" fontAlgn="b"/>
                      <a:r>
                        <a:rPr lang="el-GR" sz="1800" u="none" strike="noStrike" dirty="0">
                          <a:solidFill>
                            <a:srgbClr val="FF0000"/>
                          </a:solidFill>
                          <a:effectLst/>
                        </a:rPr>
                        <a:t> 322</a:t>
                      </a:r>
                      <a:endParaRPr lang="el-GR" sz="1800" b="0" i="0" u="none" strike="noStrike" dirty="0">
                        <a:solidFill>
                          <a:srgbClr val="FF0000"/>
                        </a:solidFill>
                        <a:effectLst/>
                        <a:latin typeface="Calibri" panose="020F0502020204030204" pitchFamily="34" charset="0"/>
                      </a:endParaRPr>
                    </a:p>
                  </a:txBody>
                  <a:tcPr marL="7620" marR="7620" marT="7620" marB="0" anchor="b"/>
                </a:tc>
                <a:tc>
                  <a:txBody>
                    <a:bodyPr/>
                    <a:lstStyle/>
                    <a:p>
                      <a:pPr algn="l" fontAlgn="b"/>
                      <a:r>
                        <a:rPr lang="el-GR" sz="1800" u="none" strike="noStrike">
                          <a:effectLst/>
                        </a:rPr>
                        <a:t> </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l-GR" sz="1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905253409"/>
                  </a:ext>
                </a:extLst>
              </a:tr>
              <a:tr h="279569">
                <a:tc>
                  <a:txBody>
                    <a:bodyPr/>
                    <a:lstStyle/>
                    <a:p>
                      <a:pPr algn="ctr" fontAlgn="b"/>
                      <a:r>
                        <a:rPr lang="el-GR" sz="1800" u="none" strike="noStrike" dirty="0">
                          <a:effectLst/>
                        </a:rPr>
                        <a:t>Ε</a:t>
                      </a:r>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3</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3</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3</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a:effectLst/>
                        </a:rPr>
                        <a:t>3</a:t>
                      </a:r>
                      <a:endParaRPr lang="el-GR"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dirty="0">
                          <a:effectLst/>
                        </a:rPr>
                        <a:t>3</a:t>
                      </a:r>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l-GR" sz="1800" u="none" strike="noStrike" dirty="0">
                          <a:effectLst/>
                        </a:rPr>
                        <a:t> </a:t>
                      </a:r>
                      <a:r>
                        <a:rPr lang="el-GR" sz="1800" u="none" strike="noStrike" dirty="0">
                          <a:solidFill>
                            <a:srgbClr val="FF0000"/>
                          </a:solidFill>
                          <a:effectLst/>
                        </a:rPr>
                        <a:t>333</a:t>
                      </a:r>
                      <a:endParaRPr lang="el-GR" sz="1800" b="0" i="0" u="none" strike="noStrike" dirty="0">
                        <a:solidFill>
                          <a:srgbClr val="FF0000"/>
                        </a:solidFill>
                        <a:effectLst/>
                        <a:latin typeface="Calibri" panose="020F0502020204030204" pitchFamily="34" charset="0"/>
                      </a:endParaRPr>
                    </a:p>
                  </a:txBody>
                  <a:tcPr marL="7620" marR="7620" marT="7620" marB="0" anchor="b"/>
                </a:tc>
                <a:tc>
                  <a:txBody>
                    <a:bodyPr/>
                    <a:lstStyle/>
                    <a:p>
                      <a:pPr algn="l" fontAlgn="b"/>
                      <a:r>
                        <a:rPr lang="el-GR" sz="1800" u="none" strike="noStrike" dirty="0">
                          <a:effectLst/>
                        </a:rPr>
                        <a:t> </a:t>
                      </a:r>
                      <a:endParaRPr lang="el-GR"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l-GR"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67946824"/>
                  </a:ext>
                </a:extLst>
              </a:tr>
            </a:tbl>
          </a:graphicData>
        </a:graphic>
      </p:graphicFrame>
      <p:sp>
        <p:nvSpPr>
          <p:cNvPr id="5" name="TextBox 4">
            <a:extLst>
              <a:ext uri="{FF2B5EF4-FFF2-40B4-BE49-F238E27FC236}">
                <a16:creationId xmlns:a16="http://schemas.microsoft.com/office/drawing/2014/main" id="{6AEF8C9C-B665-4B1A-AAA6-86F5E284CEDA}"/>
              </a:ext>
            </a:extLst>
          </p:cNvPr>
          <p:cNvSpPr txBox="1"/>
          <p:nvPr/>
        </p:nvSpPr>
        <p:spPr>
          <a:xfrm>
            <a:off x="88778" y="3849107"/>
            <a:ext cx="11775488" cy="3200876"/>
          </a:xfrm>
          <a:prstGeom prst="rect">
            <a:avLst/>
          </a:prstGeom>
          <a:noFill/>
        </p:spPr>
        <p:txBody>
          <a:bodyPr wrap="square" rtlCol="0">
            <a:spAutoFit/>
          </a:bodyPr>
          <a:lstStyle/>
          <a:p>
            <a:pPr marL="342900" indent="-342900">
              <a:buAutoNum type="arabicPeriod"/>
            </a:pPr>
            <a:r>
              <a:rPr lang="el-GR" sz="1400" dirty="0"/>
              <a:t>Καταγράφουμε τον αριθμό των θετικών σωλήνων για κάθε αραίωση (0, 1, 2, 3)</a:t>
            </a:r>
          </a:p>
          <a:p>
            <a:pPr marL="342900" indent="-342900">
              <a:buAutoNum type="arabicPeriod"/>
            </a:pPr>
            <a:r>
              <a:rPr lang="el-GR" sz="1400" dirty="0"/>
              <a:t>Για κάθε δείγμα πρέπει να επιλέξουμε μία «τριάδα» αριθμών που θα αποτελέσει τον </a:t>
            </a:r>
            <a:r>
              <a:rPr lang="el-GR" sz="1400" b="1" dirty="0"/>
              <a:t>κωδικό</a:t>
            </a:r>
            <a:r>
              <a:rPr lang="el-GR" sz="1400" dirty="0"/>
              <a:t> αριθμό </a:t>
            </a:r>
          </a:p>
          <a:p>
            <a:pPr marL="342900" indent="-342900">
              <a:buAutoNum type="arabicPeriod"/>
            </a:pPr>
            <a:r>
              <a:rPr lang="el-GR" sz="1400" dirty="0"/>
              <a:t>Όταν χρησιμοποιούνται περισσότερες από τρεις αραιώσεις, τότε πρέπει να επιλεγούν 3 συνεχείς αραιώσεις, που οι θετικοί τους σωλήνες θα σχηματίσουν τον κωδικό αριθμό. </a:t>
            </a:r>
          </a:p>
          <a:p>
            <a:pPr marL="342900" indent="-342900">
              <a:buAutoNum type="arabicPeriod"/>
            </a:pPr>
            <a:r>
              <a:rPr lang="el-GR" sz="1400" dirty="0"/>
              <a:t>Ξεκινάμε πάντα από την μεγαλύτερη αραίωση που έχει τον μεγαλύτερο αριθμό θετικών σωλήνων και καταγράφουμε σαν πρώτο ψηφίο του κωδικού τον αριθμό θετικών σωλήνων της αραίωσης αυτής, το δεύτερο ψηφίο είναι ο αριθμός θετικών σωλήνων της αμέσως μεγαλύτερης αραίωσης και το τρίτο ψηφίο είναι ο αριθμός θετικών σωλήνων της επόμενης μεγαλύτερης αραίωσης (δείγματα Α, Β)</a:t>
            </a:r>
          </a:p>
          <a:p>
            <a:pPr marL="342900" indent="-342900">
              <a:buAutoNum type="arabicPeriod"/>
            </a:pPr>
            <a:r>
              <a:rPr lang="el-GR" sz="1400" dirty="0"/>
              <a:t>Στις περιπτώσεις που έχω μόνο μία αραίωση με θετικούς σωλήνες, αυτός ο σωλήνας πάει στην μέση (πχ δείγμα Γ)</a:t>
            </a:r>
          </a:p>
          <a:p>
            <a:pPr marL="342900" indent="-342900">
              <a:buAutoNum type="arabicPeriod"/>
            </a:pPr>
            <a:r>
              <a:rPr lang="el-GR" sz="1400" dirty="0"/>
              <a:t>Στην περίπτωση που όλες οι αραιώσεις έχουν θετικούς σωλήνες, θα ξεκινήσουμε από την μεγαλύτερη αραίωση που είναι όλη θετική και το ψηφίο της τελευταίας αραίωσης θα το αθροίσω στην προτελευταία (δείγμα Δ)</a:t>
            </a:r>
          </a:p>
          <a:p>
            <a:pPr marL="342900" indent="-342900">
              <a:buAutoNum type="arabicPeriod"/>
            </a:pPr>
            <a:r>
              <a:rPr lang="el-GR" sz="1400" dirty="0"/>
              <a:t>Βρίσκουμε τους κωδικούς στους πίνακες </a:t>
            </a:r>
            <a:r>
              <a:rPr lang="en-US" sz="1400" dirty="0" err="1"/>
              <a:t>McCrady</a:t>
            </a:r>
            <a:r>
              <a:rPr lang="en-US" sz="1400" dirty="0"/>
              <a:t> </a:t>
            </a:r>
            <a:r>
              <a:rPr lang="el-GR" sz="1400" dirty="0"/>
              <a:t>για τριάδες σωλήνων</a:t>
            </a:r>
          </a:p>
          <a:p>
            <a:pPr marL="342900" indent="-342900">
              <a:buAutoNum type="arabicPeriod"/>
            </a:pPr>
            <a:r>
              <a:rPr lang="el-GR" sz="1400" dirty="0"/>
              <a:t>Εφαρμόζουμε τον τύπο:  Μ</a:t>
            </a:r>
            <a:r>
              <a:rPr lang="en-US" sz="1400" dirty="0"/>
              <a:t>PN/ml=(</a:t>
            </a:r>
            <a:r>
              <a:rPr lang="el-GR" sz="1400" dirty="0"/>
              <a:t>πίνακας </a:t>
            </a:r>
            <a:r>
              <a:rPr lang="en-US" sz="1400" dirty="0" err="1"/>
              <a:t>McCrady</a:t>
            </a:r>
            <a:r>
              <a:rPr lang="en-US" sz="1400" dirty="0"/>
              <a:t>/100)*</a:t>
            </a:r>
            <a:r>
              <a:rPr lang="el-GR" sz="1400" dirty="0"/>
              <a:t>μεσαία αραίωση</a:t>
            </a:r>
          </a:p>
          <a:p>
            <a:pPr marL="342900" indent="-342900">
              <a:buAutoNum type="arabicPeriod"/>
            </a:pPr>
            <a:endParaRPr lang="el-GR" sz="1600" dirty="0"/>
          </a:p>
          <a:p>
            <a:pPr marL="342900" indent="-342900">
              <a:buAutoNum type="arabicPeriod"/>
            </a:pPr>
            <a:endParaRPr lang="el-GR" dirty="0"/>
          </a:p>
        </p:txBody>
      </p:sp>
    </p:spTree>
    <p:extLst>
      <p:ext uri="{BB962C8B-B14F-4D97-AF65-F5344CB8AC3E}">
        <p14:creationId xmlns:p14="http://schemas.microsoft.com/office/powerpoint/2010/main" val="408990234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308</Words>
  <Application>Microsoft Office PowerPoint</Application>
  <PresentationFormat>Ευρεία οθόνη</PresentationFormat>
  <Paragraphs>75</Paragraphs>
  <Slides>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vt:i4>
      </vt:variant>
    </vt:vector>
  </HeadingPairs>
  <TitlesOfParts>
    <vt:vector size="5" baseType="lpstr">
      <vt:lpstr>Arial</vt:lpstr>
      <vt:lpstr>Calibri</vt:lpstr>
      <vt:lpstr>Calibri Light</vt:lpstr>
      <vt:lpstr>Θέμα του Office</vt:lpstr>
      <vt:lpstr>ΑΠΟΤΕΛΕΣΜΑΤΑ ΤΟΥ ΠΛΕΟΝ ΠΙΘΑΝΟΥ ΑΡΙΘΜΟΥ (MPN) (παράδειγμα)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ΑΠΟΤΕΛΕΣΜΑΤΑ ΤΟΥ ΠΛΕΟΝ ΠΙΘΑΝΟΥ ΑΡΙΘΜΟΥ (MPN)</dc:title>
  <dc:creator>ΜΠΑΤΡΙΝΟΥ ΑΝΘΙΜΙΑ</dc:creator>
  <cp:lastModifiedBy>ΜΠΑΤΡΙΝΟΥ ΑΝΘΙΜΙΑ</cp:lastModifiedBy>
  <cp:revision>7</cp:revision>
  <dcterms:created xsi:type="dcterms:W3CDTF">2021-04-14T21:22:44Z</dcterms:created>
  <dcterms:modified xsi:type="dcterms:W3CDTF">2021-04-19T16:39:52Z</dcterms:modified>
</cp:coreProperties>
</file>