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0" r:id="rId4"/>
    <p:sldId id="261" r:id="rId5"/>
    <p:sldId id="262" r:id="rId6"/>
    <p:sldId id="263" r:id="rId7"/>
    <p:sldId id="264" r:id="rId8"/>
    <p:sldId id="265" r:id="rId9"/>
    <p:sldId id="266" r:id="rId10"/>
    <p:sldId id="267"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9" d="100"/>
          <a:sy n="79" d="100"/>
        </p:scale>
        <p:origin x="773"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162BDC85-8AE1-43CE-B275-DD7689519172}" type="datetimeFigureOut">
              <a:rPr lang="el-GR" smtClean="0"/>
              <a:t>31/03/2024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6E22240-EF05-4A69-BEB9-C28998B9353F}" type="slidenum">
              <a:rPr lang="el-GR" smtClean="0"/>
              <a:t>‹#›</a:t>
            </a:fld>
            <a:endParaRPr lang="el-G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79095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162BDC85-8AE1-43CE-B275-DD7689519172}" type="datetimeFigureOut">
              <a:rPr lang="el-GR" smtClean="0"/>
              <a:t>31/03/2024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E6E22240-EF05-4A69-BEB9-C28998B9353F}" type="slidenum">
              <a:rPr lang="el-GR" smtClean="0"/>
              <a:t>‹#›</a:t>
            </a:fld>
            <a:endParaRPr lang="el-GR"/>
          </a:p>
        </p:txBody>
      </p:sp>
    </p:spTree>
    <p:extLst>
      <p:ext uri="{BB962C8B-B14F-4D97-AF65-F5344CB8AC3E}">
        <p14:creationId xmlns:p14="http://schemas.microsoft.com/office/powerpoint/2010/main" val="665567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162BDC85-8AE1-43CE-B275-DD7689519172}" type="datetimeFigureOut">
              <a:rPr lang="el-GR" smtClean="0"/>
              <a:t>31/03/2024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6E22240-EF05-4A69-BEB9-C28998B9353F}" type="slidenum">
              <a:rPr lang="el-GR" smtClean="0"/>
              <a:t>‹#›</a:t>
            </a:fld>
            <a:endParaRPr lang="el-GR"/>
          </a:p>
        </p:txBody>
      </p:sp>
    </p:spTree>
    <p:extLst>
      <p:ext uri="{BB962C8B-B14F-4D97-AF65-F5344CB8AC3E}">
        <p14:creationId xmlns:p14="http://schemas.microsoft.com/office/powerpoint/2010/main" val="38376523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l-GR"/>
              <a:t>Κάντε κλικ για να επεξεργαστείτε τον τίτλο υποδείγματος</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162BDC85-8AE1-43CE-B275-DD7689519172}" type="datetimeFigureOut">
              <a:rPr lang="el-GR" smtClean="0"/>
              <a:t>31/03/2024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6E22240-EF05-4A69-BEB9-C28998B9353F}" type="slidenum">
              <a:rPr lang="el-GR" smtClean="0"/>
              <a:t>‹#›</a:t>
            </a:fld>
            <a:endParaRPr lang="el-G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5074033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162BDC85-8AE1-43CE-B275-DD7689519172}" type="datetimeFigureOut">
              <a:rPr lang="el-GR" smtClean="0"/>
              <a:t>31/03/2024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6E22240-EF05-4A69-BEB9-C28998B9353F}" type="slidenum">
              <a:rPr lang="el-GR" smtClean="0"/>
              <a:t>‹#›</a:t>
            </a:fld>
            <a:endParaRPr lang="el-GR"/>
          </a:p>
        </p:txBody>
      </p:sp>
    </p:spTree>
    <p:extLst>
      <p:ext uri="{BB962C8B-B14F-4D97-AF65-F5344CB8AC3E}">
        <p14:creationId xmlns:p14="http://schemas.microsoft.com/office/powerpoint/2010/main" val="19858872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l-GR"/>
              <a:t>Κάντε κλικ για να επεξεργαστείτε τον τίτλο υποδείγματος</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l-GR"/>
              <a:t>Στυλ κειμένου υποδείγματος</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162BDC85-8AE1-43CE-B275-DD7689519172}" type="datetimeFigureOut">
              <a:rPr lang="el-GR" smtClean="0"/>
              <a:t>31/03/2024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6E22240-EF05-4A69-BEB9-C28998B9353F}" type="slidenum">
              <a:rPr lang="el-GR" smtClean="0"/>
              <a:t>‹#›</a:t>
            </a:fld>
            <a:endParaRPr lang="el-G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6545709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l-GR"/>
              <a:t>Κάντε κλικ για να επεξεργαστείτε τον τίτλο υποδείγματος</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l-GR"/>
              <a:t>Στυλ κειμένου υποδείγματος</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162BDC85-8AE1-43CE-B275-DD7689519172}" type="datetimeFigureOut">
              <a:rPr lang="el-GR" smtClean="0"/>
              <a:t>31/03/2024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6E22240-EF05-4A69-BEB9-C28998B9353F}" type="slidenum">
              <a:rPr lang="el-GR" smtClean="0"/>
              <a:t>‹#›</a:t>
            </a:fld>
            <a:endParaRPr lang="el-GR"/>
          </a:p>
        </p:txBody>
      </p:sp>
    </p:spTree>
    <p:extLst>
      <p:ext uri="{BB962C8B-B14F-4D97-AF65-F5344CB8AC3E}">
        <p14:creationId xmlns:p14="http://schemas.microsoft.com/office/powerpoint/2010/main" val="38265403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162BDC85-8AE1-43CE-B275-DD7689519172}" type="datetimeFigureOut">
              <a:rPr lang="el-GR" smtClean="0"/>
              <a:t>31/03/2024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6E22240-EF05-4A69-BEB9-C28998B9353F}" type="slidenum">
              <a:rPr lang="el-GR" smtClean="0"/>
              <a:t>‹#›</a:t>
            </a:fld>
            <a:endParaRPr lang="el-GR"/>
          </a:p>
        </p:txBody>
      </p:sp>
    </p:spTree>
    <p:extLst>
      <p:ext uri="{BB962C8B-B14F-4D97-AF65-F5344CB8AC3E}">
        <p14:creationId xmlns:p14="http://schemas.microsoft.com/office/powerpoint/2010/main" val="30717669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162BDC85-8AE1-43CE-B275-DD7689519172}" type="datetimeFigureOut">
              <a:rPr lang="el-GR" smtClean="0"/>
              <a:t>31/03/2024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6E22240-EF05-4A69-BEB9-C28998B9353F}" type="slidenum">
              <a:rPr lang="el-GR" smtClean="0"/>
              <a:t>‹#›</a:t>
            </a:fld>
            <a:endParaRPr lang="el-GR"/>
          </a:p>
        </p:txBody>
      </p:sp>
    </p:spTree>
    <p:extLst>
      <p:ext uri="{BB962C8B-B14F-4D97-AF65-F5344CB8AC3E}">
        <p14:creationId xmlns:p14="http://schemas.microsoft.com/office/powerpoint/2010/main" val="960834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162BDC85-8AE1-43CE-B275-DD7689519172}" type="datetimeFigureOut">
              <a:rPr lang="el-GR" smtClean="0"/>
              <a:t>31/03/2024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6E22240-EF05-4A69-BEB9-C28998B9353F}" type="slidenum">
              <a:rPr lang="el-GR" smtClean="0"/>
              <a:t>‹#›</a:t>
            </a:fld>
            <a:endParaRPr lang="el-GR"/>
          </a:p>
        </p:txBody>
      </p:sp>
    </p:spTree>
    <p:extLst>
      <p:ext uri="{BB962C8B-B14F-4D97-AF65-F5344CB8AC3E}">
        <p14:creationId xmlns:p14="http://schemas.microsoft.com/office/powerpoint/2010/main" val="2562592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162BDC85-8AE1-43CE-B275-DD7689519172}" type="datetimeFigureOut">
              <a:rPr lang="el-GR" smtClean="0"/>
              <a:t>31/03/2024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6E22240-EF05-4A69-BEB9-C28998B9353F}" type="slidenum">
              <a:rPr lang="el-GR" smtClean="0"/>
              <a:t>‹#›</a:t>
            </a:fld>
            <a:endParaRPr lang="el-GR"/>
          </a:p>
        </p:txBody>
      </p:sp>
    </p:spTree>
    <p:extLst>
      <p:ext uri="{BB962C8B-B14F-4D97-AF65-F5344CB8AC3E}">
        <p14:creationId xmlns:p14="http://schemas.microsoft.com/office/powerpoint/2010/main" val="1624654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162BDC85-8AE1-43CE-B275-DD7689519172}" type="datetimeFigureOut">
              <a:rPr lang="el-GR" smtClean="0"/>
              <a:t>31/03/2024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6E22240-EF05-4A69-BEB9-C28998B9353F}" type="slidenum">
              <a:rPr lang="el-GR" smtClean="0"/>
              <a:t>‹#›</a:t>
            </a:fld>
            <a:endParaRPr lang="el-GR"/>
          </a:p>
        </p:txBody>
      </p:sp>
    </p:spTree>
    <p:extLst>
      <p:ext uri="{BB962C8B-B14F-4D97-AF65-F5344CB8AC3E}">
        <p14:creationId xmlns:p14="http://schemas.microsoft.com/office/powerpoint/2010/main" val="298167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162BDC85-8AE1-43CE-B275-DD7689519172}" type="datetimeFigureOut">
              <a:rPr lang="el-GR" smtClean="0"/>
              <a:t>31/03/2024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E6E22240-EF05-4A69-BEB9-C28998B9353F}" type="slidenum">
              <a:rPr lang="el-GR" smtClean="0"/>
              <a:t>‹#›</a:t>
            </a:fld>
            <a:endParaRPr lang="el-GR"/>
          </a:p>
        </p:txBody>
      </p:sp>
    </p:spTree>
    <p:extLst>
      <p:ext uri="{BB962C8B-B14F-4D97-AF65-F5344CB8AC3E}">
        <p14:creationId xmlns:p14="http://schemas.microsoft.com/office/powerpoint/2010/main" val="32083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162BDC85-8AE1-43CE-B275-DD7689519172}" type="datetimeFigureOut">
              <a:rPr lang="el-GR" smtClean="0"/>
              <a:t>31/03/2024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E6E22240-EF05-4A69-BEB9-C28998B9353F}" type="slidenum">
              <a:rPr lang="el-GR" smtClean="0"/>
              <a:t>‹#›</a:t>
            </a:fld>
            <a:endParaRPr lang="el-GR"/>
          </a:p>
        </p:txBody>
      </p:sp>
    </p:spTree>
    <p:extLst>
      <p:ext uri="{BB962C8B-B14F-4D97-AF65-F5344CB8AC3E}">
        <p14:creationId xmlns:p14="http://schemas.microsoft.com/office/powerpoint/2010/main" val="4278878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2BDC85-8AE1-43CE-B275-DD7689519172}" type="datetimeFigureOut">
              <a:rPr lang="el-GR" smtClean="0"/>
              <a:t>31/03/2024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E6E22240-EF05-4A69-BEB9-C28998B9353F}" type="slidenum">
              <a:rPr lang="el-GR" smtClean="0"/>
              <a:t>‹#›</a:t>
            </a:fld>
            <a:endParaRPr lang="el-GR"/>
          </a:p>
        </p:txBody>
      </p:sp>
    </p:spTree>
    <p:extLst>
      <p:ext uri="{BB962C8B-B14F-4D97-AF65-F5344CB8AC3E}">
        <p14:creationId xmlns:p14="http://schemas.microsoft.com/office/powerpoint/2010/main" val="3072448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162BDC85-8AE1-43CE-B275-DD7689519172}" type="datetimeFigureOut">
              <a:rPr lang="el-GR" smtClean="0"/>
              <a:t>31/03/2024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6E22240-EF05-4A69-BEB9-C28998B9353F}" type="slidenum">
              <a:rPr lang="el-GR" smtClean="0"/>
              <a:t>‹#›</a:t>
            </a:fld>
            <a:endParaRPr lang="el-GR"/>
          </a:p>
        </p:txBody>
      </p:sp>
    </p:spTree>
    <p:extLst>
      <p:ext uri="{BB962C8B-B14F-4D97-AF65-F5344CB8AC3E}">
        <p14:creationId xmlns:p14="http://schemas.microsoft.com/office/powerpoint/2010/main" val="246871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l-GR"/>
              <a:t>Κάντε κλικ για να επεξεργαστείτε τον τίτλο υποδείγματος</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162BDC85-8AE1-43CE-B275-DD7689519172}" type="datetimeFigureOut">
              <a:rPr lang="el-GR" smtClean="0"/>
              <a:t>31/03/2024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6E22240-EF05-4A69-BEB9-C28998B9353F}" type="slidenum">
              <a:rPr lang="el-GR" smtClean="0"/>
              <a:t>‹#›</a:t>
            </a:fld>
            <a:endParaRPr lang="el-GR"/>
          </a:p>
        </p:txBody>
      </p:sp>
    </p:spTree>
    <p:extLst>
      <p:ext uri="{BB962C8B-B14F-4D97-AF65-F5344CB8AC3E}">
        <p14:creationId xmlns:p14="http://schemas.microsoft.com/office/powerpoint/2010/main" val="3294212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162BDC85-8AE1-43CE-B275-DD7689519172}" type="datetimeFigureOut">
              <a:rPr lang="el-GR" smtClean="0"/>
              <a:t>31/03/2024</a:t>
            </a:fld>
            <a:endParaRPr lang="el-G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l-G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E6E22240-EF05-4A69-BEB9-C28998B9353F}" type="slidenum">
              <a:rPr lang="el-GR" smtClean="0"/>
              <a:t>‹#›</a:t>
            </a:fld>
            <a:endParaRPr lang="el-GR"/>
          </a:p>
        </p:txBody>
      </p:sp>
    </p:spTree>
    <p:extLst>
      <p:ext uri="{BB962C8B-B14F-4D97-AF65-F5344CB8AC3E}">
        <p14:creationId xmlns:p14="http://schemas.microsoft.com/office/powerpoint/2010/main" val="42527549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183A936-9262-733D-67EF-4BBC51B4B1AD}"/>
              </a:ext>
            </a:extLst>
          </p:cNvPr>
          <p:cNvSpPr>
            <a:spLocks noGrp="1"/>
          </p:cNvSpPr>
          <p:nvPr>
            <p:ph type="title"/>
          </p:nvPr>
        </p:nvSpPr>
        <p:spPr>
          <a:xfrm>
            <a:off x="684213" y="685800"/>
            <a:ext cx="10058400" cy="1205144"/>
          </a:xfrm>
        </p:spPr>
        <p:txBody>
          <a:bodyPr/>
          <a:lstStyle/>
          <a:p>
            <a:pPr algn="ctr"/>
            <a:r>
              <a:rPr lang="el-GR" b="1" cap="none" dirty="0">
                <a:solidFill>
                  <a:schemeClr val="bg1"/>
                </a:solidFill>
              </a:rPr>
              <a:t>Κυκλική Οικονομία και Λιμάνια</a:t>
            </a:r>
          </a:p>
        </p:txBody>
      </p:sp>
      <p:sp>
        <p:nvSpPr>
          <p:cNvPr id="3" name="Θέση κειμένου 2">
            <a:extLst>
              <a:ext uri="{FF2B5EF4-FFF2-40B4-BE49-F238E27FC236}">
                <a16:creationId xmlns:a16="http://schemas.microsoft.com/office/drawing/2014/main" id="{62A8022B-0D5F-5881-8563-EB548186CDBE}"/>
              </a:ext>
            </a:extLst>
          </p:cNvPr>
          <p:cNvSpPr>
            <a:spLocks noGrp="1"/>
          </p:cNvSpPr>
          <p:nvPr>
            <p:ph type="body" idx="1"/>
          </p:nvPr>
        </p:nvSpPr>
        <p:spPr/>
        <p:txBody>
          <a:bodyPr/>
          <a:lstStyle/>
          <a:p>
            <a:r>
              <a:rPr lang="el-GR" dirty="0">
                <a:solidFill>
                  <a:schemeClr val="bg1"/>
                </a:solidFill>
              </a:rPr>
              <a:t>Φοιτητές: ΠΑΣΙΑΣ ΑΝΔΡΕΑΣ &amp; ΧΑΤΖΑΚΗΣ</a:t>
            </a:r>
            <a:r>
              <a:rPr lang="en-US" dirty="0">
                <a:solidFill>
                  <a:schemeClr val="bg1"/>
                </a:solidFill>
              </a:rPr>
              <a:t> </a:t>
            </a:r>
            <a:r>
              <a:rPr lang="el-GR" dirty="0">
                <a:solidFill>
                  <a:schemeClr val="bg1"/>
                </a:solidFill>
              </a:rPr>
              <a:t>ΝΙΚΟΛΑΟΣ</a:t>
            </a:r>
          </a:p>
          <a:p>
            <a:r>
              <a:rPr lang="el-GR" dirty="0">
                <a:solidFill>
                  <a:schemeClr val="bg1"/>
                </a:solidFill>
              </a:rPr>
              <a:t>Επιβλέπων καθηγητής</a:t>
            </a:r>
            <a:r>
              <a:rPr lang="el-GR">
                <a:solidFill>
                  <a:schemeClr val="bg1"/>
                </a:solidFill>
              </a:rPr>
              <a:t>: ΕΛΕΝΗ </a:t>
            </a:r>
            <a:r>
              <a:rPr lang="el-GR" dirty="0">
                <a:solidFill>
                  <a:schemeClr val="bg1"/>
                </a:solidFill>
              </a:rPr>
              <a:t>ΤΟΥΡΝΑ</a:t>
            </a:r>
          </a:p>
        </p:txBody>
      </p:sp>
      <p:pic>
        <p:nvPicPr>
          <p:cNvPr id="4" name="Picture 3">
            <a:extLst>
              <a:ext uri="{FF2B5EF4-FFF2-40B4-BE49-F238E27FC236}">
                <a16:creationId xmlns:a16="http://schemas.microsoft.com/office/drawing/2014/main" id="{8E0CE916-0CA5-486D-9763-9AE2DE2AF8F8}"/>
              </a:ext>
            </a:extLst>
          </p:cNvPr>
          <p:cNvPicPr>
            <a:picLocks noChangeAspect="1"/>
          </p:cNvPicPr>
          <p:nvPr/>
        </p:nvPicPr>
        <p:blipFill>
          <a:blip r:embed="rId2"/>
          <a:stretch>
            <a:fillRect/>
          </a:stretch>
        </p:blipFill>
        <p:spPr>
          <a:xfrm>
            <a:off x="4198518" y="1890944"/>
            <a:ext cx="3029790" cy="2269527"/>
          </a:xfrm>
          <a:prstGeom prst="rect">
            <a:avLst/>
          </a:prstGeom>
        </p:spPr>
      </p:pic>
    </p:spTree>
    <p:extLst>
      <p:ext uri="{BB962C8B-B14F-4D97-AF65-F5344CB8AC3E}">
        <p14:creationId xmlns:p14="http://schemas.microsoft.com/office/powerpoint/2010/main" val="3502737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152F568-C519-5D3F-4263-D0EA0C91CFD7}"/>
              </a:ext>
            </a:extLst>
          </p:cNvPr>
          <p:cNvSpPr>
            <a:spLocks noGrp="1"/>
          </p:cNvSpPr>
          <p:nvPr>
            <p:ph type="title"/>
          </p:nvPr>
        </p:nvSpPr>
        <p:spPr>
          <a:xfrm>
            <a:off x="684213" y="685800"/>
            <a:ext cx="10058400" cy="574829"/>
          </a:xfrm>
        </p:spPr>
        <p:txBody>
          <a:bodyPr>
            <a:normAutofit fontScale="90000"/>
          </a:bodyPr>
          <a:lstStyle/>
          <a:p>
            <a:pPr algn="ctr"/>
            <a:r>
              <a:rPr lang="el-GR" dirty="0">
                <a:solidFill>
                  <a:schemeClr val="bg1"/>
                </a:solidFill>
              </a:rPr>
              <a:t>ΒΙΒΛΙΟΓΡΑΦΙΑ</a:t>
            </a:r>
          </a:p>
        </p:txBody>
      </p:sp>
      <p:sp>
        <p:nvSpPr>
          <p:cNvPr id="3" name="Θέση κειμένου 2">
            <a:extLst>
              <a:ext uri="{FF2B5EF4-FFF2-40B4-BE49-F238E27FC236}">
                <a16:creationId xmlns:a16="http://schemas.microsoft.com/office/drawing/2014/main" id="{80C67404-9414-F06F-D1FA-6B901E3AAD4E}"/>
              </a:ext>
            </a:extLst>
          </p:cNvPr>
          <p:cNvSpPr>
            <a:spLocks noGrp="1"/>
          </p:cNvSpPr>
          <p:nvPr>
            <p:ph type="body" idx="1"/>
          </p:nvPr>
        </p:nvSpPr>
        <p:spPr>
          <a:xfrm>
            <a:off x="684212" y="1358283"/>
            <a:ext cx="10226444" cy="5033639"/>
          </a:xfrm>
        </p:spPr>
        <p:txBody>
          <a:bodyPr>
            <a:normAutofit fontScale="62500" lnSpcReduction="20000"/>
          </a:bodyPr>
          <a:lstStyle/>
          <a:p>
            <a:r>
              <a:rPr lang="el-GR" b="1" u="sng" dirty="0">
                <a:solidFill>
                  <a:schemeClr val="bg1"/>
                </a:solidFill>
              </a:rPr>
              <a:t>Ελληνική</a:t>
            </a:r>
          </a:p>
          <a:p>
            <a:pPr algn="just"/>
            <a:r>
              <a:rPr lang="el-GR" sz="2300" dirty="0">
                <a:solidFill>
                  <a:schemeClr val="bg1"/>
                </a:solidFill>
              </a:rPr>
              <a:t>Σωτηρόπουλος, Α. (2019), «ΚΥΚΛΙΚΗ ΟΙΚΟΝΟΜΙΑ: ΕΝΑ ΜΟΝΤΕΛΟ ΓΙΑ ΒΙΩΣΙΜΗ ΑΝΑΠΤΥΞΗ &amp; ΕΥΗΜΕΡΙΑ», Ινστιτούτο Εναλλακτικών Πολιτικών, Αθήνα.</a:t>
            </a:r>
          </a:p>
          <a:p>
            <a:pPr algn="just"/>
            <a:endParaRPr lang="el-GR" sz="2300" dirty="0">
              <a:solidFill>
                <a:schemeClr val="bg1"/>
              </a:solidFill>
            </a:endParaRPr>
          </a:p>
          <a:p>
            <a:pPr algn="just"/>
            <a:r>
              <a:rPr lang="el-GR" sz="2300" b="1" u="sng" dirty="0">
                <a:solidFill>
                  <a:schemeClr val="bg1"/>
                </a:solidFill>
              </a:rPr>
              <a:t>Ξενόγλωσση</a:t>
            </a:r>
          </a:p>
          <a:p>
            <a:pPr algn="just"/>
            <a:r>
              <a:rPr lang="en-US" sz="2300" dirty="0">
                <a:solidFill>
                  <a:schemeClr val="bg1"/>
                </a:solidFill>
              </a:rPr>
              <a:t>Carpenter, A., Lozano, R., </a:t>
            </a:r>
            <a:r>
              <a:rPr lang="en-US" sz="2300" dirty="0" err="1">
                <a:solidFill>
                  <a:schemeClr val="bg1"/>
                </a:solidFill>
              </a:rPr>
              <a:t>Sammalisto</a:t>
            </a:r>
            <a:r>
              <a:rPr lang="en-US" sz="2300" dirty="0">
                <a:solidFill>
                  <a:schemeClr val="bg1"/>
                </a:solidFill>
              </a:rPr>
              <a:t>, K. and </a:t>
            </a:r>
            <a:r>
              <a:rPr lang="en-US" sz="2300" dirty="0" err="1">
                <a:solidFill>
                  <a:schemeClr val="bg1"/>
                </a:solidFill>
              </a:rPr>
              <a:t>Astner</a:t>
            </a:r>
            <a:r>
              <a:rPr lang="en-US" sz="2300" dirty="0">
                <a:solidFill>
                  <a:schemeClr val="bg1"/>
                </a:solidFill>
              </a:rPr>
              <a:t>, L. (2018), </a:t>
            </a:r>
            <a:r>
              <a:rPr lang="en-US" sz="2300" i="1" dirty="0">
                <a:solidFill>
                  <a:schemeClr val="bg1"/>
                </a:solidFill>
              </a:rPr>
              <a:t>“Securing a port's future through Circular Economy: Experiences from the Port of </a:t>
            </a:r>
            <a:r>
              <a:rPr lang="en-US" sz="2300" i="1" dirty="0" err="1">
                <a:solidFill>
                  <a:schemeClr val="bg1"/>
                </a:solidFill>
              </a:rPr>
              <a:t>Gävle</a:t>
            </a:r>
            <a:r>
              <a:rPr lang="en-US" sz="2300" i="1" dirty="0">
                <a:solidFill>
                  <a:schemeClr val="bg1"/>
                </a:solidFill>
              </a:rPr>
              <a:t> in contributing to sustainability”</a:t>
            </a:r>
            <a:r>
              <a:rPr lang="en-US" sz="2300" dirty="0">
                <a:solidFill>
                  <a:schemeClr val="bg1"/>
                </a:solidFill>
              </a:rPr>
              <a:t>, Marine Pollution Bulletin 128, pp. 539-547</a:t>
            </a:r>
            <a:r>
              <a:rPr lang="el-GR" sz="2300" dirty="0">
                <a:solidFill>
                  <a:schemeClr val="bg1"/>
                </a:solidFill>
              </a:rPr>
              <a:t>.</a:t>
            </a:r>
          </a:p>
          <a:p>
            <a:pPr algn="just"/>
            <a:r>
              <a:rPr lang="en-US" sz="2300" dirty="0">
                <a:solidFill>
                  <a:schemeClr val="bg1"/>
                </a:solidFill>
              </a:rPr>
              <a:t>Girard, L.F. (2013), </a:t>
            </a:r>
            <a:r>
              <a:rPr lang="en-US" sz="2300" i="1" dirty="0">
                <a:solidFill>
                  <a:schemeClr val="bg1"/>
                </a:solidFill>
              </a:rPr>
              <a:t>“Toward a Smart Sustainable Development of port Cities/Areas: The Role of the “Historical Urban Landscape” Approach”, </a:t>
            </a:r>
            <a:r>
              <a:rPr lang="en-US" sz="2300" dirty="0">
                <a:solidFill>
                  <a:schemeClr val="bg1"/>
                </a:solidFill>
              </a:rPr>
              <a:t>Sustainability 5, pp. 4329-4348.</a:t>
            </a:r>
            <a:endParaRPr lang="el-GR" sz="2300" dirty="0">
              <a:solidFill>
                <a:schemeClr val="bg1"/>
              </a:solidFill>
            </a:endParaRPr>
          </a:p>
          <a:p>
            <a:pPr algn="just"/>
            <a:r>
              <a:rPr lang="en-US" sz="2300" dirty="0" err="1">
                <a:solidFill>
                  <a:schemeClr val="bg1"/>
                </a:solidFill>
              </a:rPr>
              <a:t>Haezendonck</a:t>
            </a:r>
            <a:r>
              <a:rPr lang="en-US" sz="2300" dirty="0">
                <a:solidFill>
                  <a:schemeClr val="bg1"/>
                </a:solidFill>
              </a:rPr>
              <a:t>, E. and Van den </a:t>
            </a:r>
            <a:r>
              <a:rPr lang="en-US" sz="2300" dirty="0" err="1">
                <a:solidFill>
                  <a:schemeClr val="bg1"/>
                </a:solidFill>
              </a:rPr>
              <a:t>Berghe</a:t>
            </a:r>
            <a:r>
              <a:rPr lang="en-US" sz="2300" dirty="0">
                <a:solidFill>
                  <a:schemeClr val="bg1"/>
                </a:solidFill>
              </a:rPr>
              <a:t>, K. (2020), </a:t>
            </a:r>
            <a:r>
              <a:rPr lang="en-US" sz="2300" i="1" dirty="0">
                <a:solidFill>
                  <a:schemeClr val="bg1"/>
                </a:solidFill>
              </a:rPr>
              <a:t>“Patterns of Circular Transition: What Is the </a:t>
            </a:r>
            <a:r>
              <a:rPr lang="en-US" sz="2300" i="1" dirty="0" err="1">
                <a:solidFill>
                  <a:schemeClr val="bg1"/>
                </a:solidFill>
              </a:rPr>
              <a:t>CircularEconomy</a:t>
            </a:r>
            <a:r>
              <a:rPr lang="en-US" sz="2300" i="1" dirty="0">
                <a:solidFill>
                  <a:schemeClr val="bg1"/>
                </a:solidFill>
              </a:rPr>
              <a:t> Maturity of Belgian Ports?”</a:t>
            </a:r>
            <a:r>
              <a:rPr lang="en-US" sz="2300" dirty="0">
                <a:solidFill>
                  <a:schemeClr val="bg1"/>
                </a:solidFill>
              </a:rPr>
              <a:t>, Sustainability 12, doi:10.3390/su12219269. </a:t>
            </a:r>
          </a:p>
          <a:p>
            <a:pPr algn="just"/>
            <a:r>
              <a:rPr lang="en-US" sz="2300" dirty="0">
                <a:solidFill>
                  <a:schemeClr val="bg1"/>
                </a:solidFill>
              </a:rPr>
              <a:t>Hamburg Port Authority. (2019), </a:t>
            </a:r>
            <a:r>
              <a:rPr lang="en-US" sz="2300" i="1" dirty="0">
                <a:solidFill>
                  <a:schemeClr val="bg1"/>
                </a:solidFill>
              </a:rPr>
              <a:t>“TAKING ACTION. CREATING VALUES. Sustainability 2018 at the Port of Hamburg”</a:t>
            </a:r>
            <a:r>
              <a:rPr lang="en-US" sz="2300" dirty="0">
                <a:solidFill>
                  <a:schemeClr val="bg1"/>
                </a:solidFill>
              </a:rPr>
              <a:t>, Hamburg.</a:t>
            </a:r>
          </a:p>
          <a:p>
            <a:pPr algn="just"/>
            <a:r>
              <a:rPr lang="en-US" sz="2300" dirty="0" err="1">
                <a:solidFill>
                  <a:schemeClr val="bg1"/>
                </a:solidFill>
              </a:rPr>
              <a:t>Heshmati</a:t>
            </a:r>
            <a:r>
              <a:rPr lang="en-US" sz="2300" dirty="0">
                <a:solidFill>
                  <a:schemeClr val="bg1"/>
                </a:solidFill>
              </a:rPr>
              <a:t>, A. (2015), </a:t>
            </a:r>
            <a:r>
              <a:rPr lang="en-US" sz="2300" i="1" dirty="0">
                <a:solidFill>
                  <a:schemeClr val="bg1"/>
                </a:solidFill>
              </a:rPr>
              <a:t>“A Review of the Circular Economy and its Implementation”, </a:t>
            </a:r>
            <a:r>
              <a:rPr lang="en-US" sz="2300" dirty="0">
                <a:solidFill>
                  <a:schemeClr val="bg1"/>
                </a:solidFill>
              </a:rPr>
              <a:t>Institute for the Study of Labor, Germany.</a:t>
            </a:r>
            <a:endParaRPr lang="el-GR" sz="2300" dirty="0">
              <a:solidFill>
                <a:schemeClr val="bg1"/>
              </a:solidFill>
            </a:endParaRPr>
          </a:p>
          <a:p>
            <a:pPr algn="just"/>
            <a:r>
              <a:rPr lang="en-US" sz="2300" dirty="0">
                <a:solidFill>
                  <a:schemeClr val="bg1"/>
                </a:solidFill>
              </a:rPr>
              <a:t>OECD. (2019), </a:t>
            </a:r>
            <a:r>
              <a:rPr lang="en-US" sz="2300" i="1" dirty="0">
                <a:solidFill>
                  <a:schemeClr val="bg1"/>
                </a:solidFill>
              </a:rPr>
              <a:t>“The Circular Economy in Cities and Regions”.</a:t>
            </a:r>
          </a:p>
          <a:p>
            <a:pPr algn="just"/>
            <a:r>
              <a:rPr lang="en-US" sz="2300" dirty="0">
                <a:solidFill>
                  <a:schemeClr val="bg1"/>
                </a:solidFill>
              </a:rPr>
              <a:t>Port of Marseille </a:t>
            </a:r>
            <a:r>
              <a:rPr lang="en-US" sz="2300" dirty="0" err="1">
                <a:solidFill>
                  <a:schemeClr val="bg1"/>
                </a:solidFill>
              </a:rPr>
              <a:t>Fos</a:t>
            </a:r>
            <a:r>
              <a:rPr lang="en-US" sz="2300" dirty="0">
                <a:solidFill>
                  <a:schemeClr val="bg1"/>
                </a:solidFill>
              </a:rPr>
              <a:t>. (2020), </a:t>
            </a:r>
            <a:r>
              <a:rPr lang="en-US" sz="2300" i="1" dirty="0">
                <a:solidFill>
                  <a:schemeClr val="bg1"/>
                </a:solidFill>
              </a:rPr>
              <a:t>“A green port for the blue economy”</a:t>
            </a:r>
            <a:r>
              <a:rPr lang="en-US" sz="2300" dirty="0">
                <a:solidFill>
                  <a:schemeClr val="bg1"/>
                </a:solidFill>
              </a:rPr>
              <a:t>, Marseille.</a:t>
            </a:r>
          </a:p>
          <a:p>
            <a:pPr algn="just"/>
            <a:r>
              <a:rPr lang="en-US" sz="2300" dirty="0">
                <a:solidFill>
                  <a:schemeClr val="bg1"/>
                </a:solidFill>
              </a:rPr>
              <a:t>Port of Rotterdam. (2019), </a:t>
            </a:r>
            <a:r>
              <a:rPr lang="en-US" sz="2300" i="1" dirty="0">
                <a:solidFill>
                  <a:schemeClr val="bg1"/>
                </a:solidFill>
              </a:rPr>
              <a:t>“Port Vision Rotterdam”</a:t>
            </a:r>
            <a:r>
              <a:rPr lang="en-US" sz="2300" dirty="0">
                <a:solidFill>
                  <a:schemeClr val="bg1"/>
                </a:solidFill>
              </a:rPr>
              <a:t>, Rotterdam.</a:t>
            </a:r>
          </a:p>
          <a:p>
            <a:endParaRPr lang="en-US" dirty="0"/>
          </a:p>
          <a:p>
            <a:endParaRPr lang="el-GR" dirty="0"/>
          </a:p>
          <a:p>
            <a:endParaRPr lang="el-GR" dirty="0"/>
          </a:p>
        </p:txBody>
      </p:sp>
    </p:spTree>
    <p:extLst>
      <p:ext uri="{BB962C8B-B14F-4D97-AF65-F5344CB8AC3E}">
        <p14:creationId xmlns:p14="http://schemas.microsoft.com/office/powerpoint/2010/main" val="1237928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ABC6225-1E40-EE2C-4479-0ACFCE37FBD9}"/>
              </a:ext>
            </a:extLst>
          </p:cNvPr>
          <p:cNvSpPr>
            <a:spLocks noGrp="1"/>
          </p:cNvSpPr>
          <p:nvPr>
            <p:ph type="title"/>
          </p:nvPr>
        </p:nvSpPr>
        <p:spPr>
          <a:xfrm>
            <a:off x="684213" y="685800"/>
            <a:ext cx="10058400" cy="1009835"/>
          </a:xfrm>
        </p:spPr>
        <p:txBody>
          <a:bodyPr/>
          <a:lstStyle/>
          <a:p>
            <a:pPr algn="ctr"/>
            <a:r>
              <a:rPr lang="el-GR" b="1" dirty="0">
                <a:solidFill>
                  <a:schemeClr val="bg1"/>
                </a:solidFill>
              </a:rPr>
              <a:t>ΟΡΙΣΜΟΣ ΚΥΚΛΙΚΗΣ ΟΙΚΟΝΟΜΙΑΣ</a:t>
            </a:r>
          </a:p>
        </p:txBody>
      </p:sp>
      <p:sp>
        <p:nvSpPr>
          <p:cNvPr id="3" name="Θέση κειμένου 2">
            <a:extLst>
              <a:ext uri="{FF2B5EF4-FFF2-40B4-BE49-F238E27FC236}">
                <a16:creationId xmlns:a16="http://schemas.microsoft.com/office/drawing/2014/main" id="{8FA8048D-0F11-B846-B676-32114453C622}"/>
              </a:ext>
            </a:extLst>
          </p:cNvPr>
          <p:cNvSpPr>
            <a:spLocks noGrp="1"/>
          </p:cNvSpPr>
          <p:nvPr>
            <p:ph type="body" idx="1"/>
          </p:nvPr>
        </p:nvSpPr>
        <p:spPr>
          <a:xfrm>
            <a:off x="684211" y="1695636"/>
            <a:ext cx="10182057" cy="3329126"/>
          </a:xfrm>
        </p:spPr>
        <p:txBody>
          <a:bodyPr/>
          <a:lstStyle/>
          <a:p>
            <a:pPr algn="just"/>
            <a:r>
              <a:rPr lang="el-GR" dirty="0">
                <a:solidFill>
                  <a:schemeClr val="bg1"/>
                </a:solidFill>
              </a:rPr>
              <a:t>Σύστημα στο οποίο δεν υπάρχουν απόβλητα, ενώ όσα παράγονται στο παρόν, ταυτόχρονα, αποτελούν τις πρώτες ύλες για το μέλλον </a:t>
            </a:r>
            <a:r>
              <a:rPr lang="en-US" dirty="0">
                <a:solidFill>
                  <a:schemeClr val="bg1"/>
                </a:solidFill>
              </a:rPr>
              <a:t>(Price Water Coopers, 2018).</a:t>
            </a:r>
            <a:endParaRPr lang="el-GR" dirty="0">
              <a:solidFill>
                <a:schemeClr val="bg1"/>
              </a:solidFill>
            </a:endParaRPr>
          </a:p>
          <a:p>
            <a:pPr algn="just"/>
            <a:r>
              <a:rPr lang="el-GR" dirty="0">
                <a:solidFill>
                  <a:schemeClr val="bg1"/>
                </a:solidFill>
              </a:rPr>
              <a:t>Στρατηγική βιώσιμης ανάπτυξης που προτείνεται για την αντιμετώπιση επειγόντων προβλημάτων περιβαλλοντικής υποβάθμισης και σπανιότητας των πόρων. Βασίζεται σε 3 αρχές που αφορούν στην μείωση, την επαναχρησιμοποίηση και την ανακύκλωση των υλικών (</a:t>
            </a:r>
            <a:r>
              <a:rPr lang="en-US" dirty="0" err="1">
                <a:solidFill>
                  <a:schemeClr val="bg1"/>
                </a:solidFill>
              </a:rPr>
              <a:t>Heshmati</a:t>
            </a:r>
            <a:r>
              <a:rPr lang="el-GR" dirty="0">
                <a:solidFill>
                  <a:schemeClr val="bg1"/>
                </a:solidFill>
              </a:rPr>
              <a:t>, </a:t>
            </a:r>
            <a:r>
              <a:rPr lang="en-US" dirty="0">
                <a:solidFill>
                  <a:schemeClr val="bg1"/>
                </a:solidFill>
              </a:rPr>
              <a:t>2015)</a:t>
            </a:r>
            <a:r>
              <a:rPr lang="el-GR" dirty="0">
                <a:solidFill>
                  <a:schemeClr val="bg1"/>
                </a:solidFill>
              </a:rPr>
              <a:t>.</a:t>
            </a:r>
          </a:p>
        </p:txBody>
      </p:sp>
    </p:spTree>
    <p:extLst>
      <p:ext uri="{BB962C8B-B14F-4D97-AF65-F5344CB8AC3E}">
        <p14:creationId xmlns:p14="http://schemas.microsoft.com/office/powerpoint/2010/main" val="4197920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3EDBDC3-81E7-47EF-AA80-16069BE46D2F}"/>
              </a:ext>
            </a:extLst>
          </p:cNvPr>
          <p:cNvSpPr>
            <a:spLocks noGrp="1"/>
          </p:cNvSpPr>
          <p:nvPr>
            <p:ph type="title"/>
          </p:nvPr>
        </p:nvSpPr>
        <p:spPr>
          <a:xfrm>
            <a:off x="684213" y="685800"/>
            <a:ext cx="10058400" cy="1347186"/>
          </a:xfrm>
        </p:spPr>
        <p:txBody>
          <a:bodyPr/>
          <a:lstStyle/>
          <a:p>
            <a:pPr algn="ctr"/>
            <a:r>
              <a:rPr lang="el-GR" dirty="0">
                <a:solidFill>
                  <a:schemeClr val="bg1"/>
                </a:solidFill>
              </a:rPr>
              <a:t>ΟΦΕΛΗ ΤΗΣ ΚΥΚΛΙΚΗΣ ΟΙΚΟΝΟΜΙΑΣ ΓΙΑ ΤΙΣ ΕΠΙΧΕΙΡΗΣΕΙΣ</a:t>
            </a:r>
          </a:p>
        </p:txBody>
      </p:sp>
      <p:sp>
        <p:nvSpPr>
          <p:cNvPr id="3" name="Θέση κειμένου 2">
            <a:extLst>
              <a:ext uri="{FF2B5EF4-FFF2-40B4-BE49-F238E27FC236}">
                <a16:creationId xmlns:a16="http://schemas.microsoft.com/office/drawing/2014/main" id="{C80AB318-0DB2-4152-1794-00A19AF32385}"/>
              </a:ext>
            </a:extLst>
          </p:cNvPr>
          <p:cNvSpPr>
            <a:spLocks noGrp="1"/>
          </p:cNvSpPr>
          <p:nvPr>
            <p:ph type="body" idx="1"/>
          </p:nvPr>
        </p:nvSpPr>
        <p:spPr>
          <a:xfrm>
            <a:off x="684211" y="2032986"/>
            <a:ext cx="9844705" cy="3961414"/>
          </a:xfrm>
        </p:spPr>
        <p:txBody>
          <a:bodyPr/>
          <a:lstStyle/>
          <a:p>
            <a:endParaRPr lang="el-GR" dirty="0"/>
          </a:p>
          <a:p>
            <a:endParaRPr lang="el-GR" dirty="0"/>
          </a:p>
          <a:p>
            <a:endParaRPr lang="el-GR" dirty="0"/>
          </a:p>
          <a:p>
            <a:endParaRPr lang="el-GR" dirty="0"/>
          </a:p>
          <a:p>
            <a:endParaRPr lang="el-GR" dirty="0"/>
          </a:p>
          <a:p>
            <a:endParaRPr lang="el-GR" dirty="0"/>
          </a:p>
          <a:p>
            <a:pPr algn="ctr"/>
            <a:endParaRPr lang="el-GR" sz="1800" dirty="0">
              <a:solidFill>
                <a:schemeClr val="bg1"/>
              </a:solidFill>
            </a:endParaRPr>
          </a:p>
          <a:p>
            <a:pPr algn="ctr"/>
            <a:endParaRPr lang="el-GR" sz="1800" dirty="0">
              <a:solidFill>
                <a:schemeClr val="bg1"/>
              </a:solidFill>
            </a:endParaRPr>
          </a:p>
          <a:p>
            <a:pPr algn="ctr"/>
            <a:r>
              <a:rPr lang="el-GR" sz="1800" dirty="0">
                <a:solidFill>
                  <a:schemeClr val="bg1"/>
                </a:solidFill>
              </a:rPr>
              <a:t>Πηγή: </a:t>
            </a:r>
            <a:r>
              <a:rPr lang="en-US" sz="1800" dirty="0">
                <a:solidFill>
                  <a:schemeClr val="bg1"/>
                </a:solidFill>
              </a:rPr>
              <a:t>Επ</a:t>
            </a:r>
            <a:r>
              <a:rPr lang="en-US" sz="1800" dirty="0" err="1">
                <a:solidFill>
                  <a:schemeClr val="bg1"/>
                </a:solidFill>
              </a:rPr>
              <a:t>εξεργ</a:t>
            </a:r>
            <a:r>
              <a:rPr lang="en-US" sz="1800" dirty="0">
                <a:solidFill>
                  <a:schemeClr val="bg1"/>
                </a:solidFill>
              </a:rPr>
              <a:t>ασία από Price Water Coopers, 2018.</a:t>
            </a:r>
            <a:endParaRPr lang="el-GR" sz="1800" dirty="0">
              <a:solidFill>
                <a:schemeClr val="bg1"/>
              </a:solidFill>
            </a:endParaRPr>
          </a:p>
        </p:txBody>
      </p:sp>
      <p:graphicFrame>
        <p:nvGraphicFramePr>
          <p:cNvPr id="4" name="Πίνακας 3">
            <a:extLst>
              <a:ext uri="{FF2B5EF4-FFF2-40B4-BE49-F238E27FC236}">
                <a16:creationId xmlns:a16="http://schemas.microsoft.com/office/drawing/2014/main" id="{EB4F0B1E-5AB0-5FB3-83B5-A47B9C423D41}"/>
              </a:ext>
            </a:extLst>
          </p:cNvPr>
          <p:cNvGraphicFramePr>
            <a:graphicFrameLocks noGrp="1"/>
          </p:cNvGraphicFramePr>
          <p:nvPr>
            <p:extLst>
              <p:ext uri="{D42A27DB-BD31-4B8C-83A1-F6EECF244321}">
                <p14:modId xmlns:p14="http://schemas.microsoft.com/office/powerpoint/2010/main" val="3829666907"/>
              </p:ext>
            </p:extLst>
          </p:nvPr>
        </p:nvGraphicFramePr>
        <p:xfrm>
          <a:off x="843379" y="2032986"/>
          <a:ext cx="9072978" cy="3302494"/>
        </p:xfrm>
        <a:graphic>
          <a:graphicData uri="http://schemas.openxmlformats.org/drawingml/2006/table">
            <a:tbl>
              <a:tblPr firstRow="1" firstCol="1" bandRow="1"/>
              <a:tblGrid>
                <a:gridCol w="3024045">
                  <a:extLst>
                    <a:ext uri="{9D8B030D-6E8A-4147-A177-3AD203B41FA5}">
                      <a16:colId xmlns:a16="http://schemas.microsoft.com/office/drawing/2014/main" val="659560916"/>
                    </a:ext>
                  </a:extLst>
                </a:gridCol>
                <a:gridCol w="3024045">
                  <a:extLst>
                    <a:ext uri="{9D8B030D-6E8A-4147-A177-3AD203B41FA5}">
                      <a16:colId xmlns:a16="http://schemas.microsoft.com/office/drawing/2014/main" val="943036745"/>
                    </a:ext>
                  </a:extLst>
                </a:gridCol>
                <a:gridCol w="3024888">
                  <a:extLst>
                    <a:ext uri="{9D8B030D-6E8A-4147-A177-3AD203B41FA5}">
                      <a16:colId xmlns:a16="http://schemas.microsoft.com/office/drawing/2014/main" val="1817239128"/>
                    </a:ext>
                  </a:extLst>
                </a:gridCol>
              </a:tblGrid>
              <a:tr h="275208">
                <a:tc>
                  <a:txBody>
                    <a:bodyPr/>
                    <a:lstStyle/>
                    <a:p>
                      <a:pPr algn="ctr">
                        <a:spcAft>
                          <a:spcPts val="800"/>
                        </a:spcAft>
                      </a:pPr>
                      <a:r>
                        <a:rPr lang="el-GR" sz="12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Άμεσα οφέλη</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c>
                  <a:txBody>
                    <a:bodyPr/>
                    <a:lstStyle/>
                    <a:p>
                      <a:pPr algn="ctr">
                        <a:spcAft>
                          <a:spcPts val="800"/>
                        </a:spcAft>
                      </a:pPr>
                      <a:r>
                        <a:rPr lang="el-GR" sz="12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Μεσοπρόθεσμα οφέλη</a:t>
                      </a:r>
                      <a:endParaRPr lang="el-GR" sz="12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c>
                  <a:txBody>
                    <a:bodyPr/>
                    <a:lstStyle/>
                    <a:p>
                      <a:pPr algn="ctr">
                        <a:spcAft>
                          <a:spcPts val="800"/>
                        </a:spcAft>
                      </a:pPr>
                      <a:r>
                        <a:rPr lang="el-GR" sz="12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Μακροπρόθεσμα οφέλη</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extLst>
                  <a:ext uri="{0D108BD9-81ED-4DB2-BD59-A6C34878D82A}">
                    <a16:rowId xmlns:a16="http://schemas.microsoft.com/office/drawing/2014/main" val="1039487450"/>
                  </a:ext>
                </a:extLst>
              </a:tr>
              <a:tr h="3027286">
                <a:tc>
                  <a:txBody>
                    <a:bodyPr/>
                    <a:lstStyle/>
                    <a:p>
                      <a:pPr marL="342900" lvl="0" indent="-342900" algn="just">
                        <a:buFont typeface="Wingdings" panose="05000000000000000000" pitchFamily="2" charset="2"/>
                        <a:buChar char=""/>
                      </a:pPr>
                      <a:r>
                        <a:rPr lang="el-GR" sz="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Μειωμένα κόστη υλικών και κινδύνων εγγυήσεων.</a:t>
                      </a:r>
                      <a:endParaRPr lang="el-GR" sz="12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buFont typeface="Wingdings" panose="05000000000000000000" pitchFamily="2" charset="2"/>
                        <a:buChar char=""/>
                      </a:pPr>
                      <a:r>
                        <a:rPr lang="el-GR" sz="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Δυνατότητα πώλησης ή μίσθωσης μεταχειρισμένων  προϊόντων.</a:t>
                      </a:r>
                      <a:endParaRPr lang="el-GR" sz="12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buFont typeface="Wingdings" panose="05000000000000000000" pitchFamily="2" charset="2"/>
                        <a:buChar char=""/>
                      </a:pPr>
                      <a:r>
                        <a:rPr lang="el-GR" sz="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Νέες αγορές και προτάσεις αξίας.</a:t>
                      </a:r>
                      <a:endParaRPr lang="el-GR" sz="12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buFont typeface="Wingdings" panose="05000000000000000000" pitchFamily="2" charset="2"/>
                        <a:buChar char=""/>
                      </a:pPr>
                      <a:r>
                        <a:rPr lang="el-GR" sz="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Αυξημένη αλληλεπίδραση και αφοσίωση πελατών.</a:t>
                      </a:r>
                      <a:endParaRPr lang="el-GR" sz="12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marL="342900" lvl="0" indent="-342900" algn="just">
                        <a:buFont typeface="Wingdings" panose="05000000000000000000" pitchFamily="2" charset="2"/>
                        <a:buChar char=""/>
                      </a:pPr>
                      <a:r>
                        <a:rPr lang="el-GR" sz="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Καινοτόμος σχεδιασμός προϊόντων, παρέχοντας προστιθέμενη αξία στον πελάτη.</a:t>
                      </a:r>
                      <a:endParaRPr lang="el-GR" sz="12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buFont typeface="Wingdings" panose="05000000000000000000" pitchFamily="2" charset="2"/>
                        <a:buChar char=""/>
                      </a:pPr>
                      <a:r>
                        <a:rPr lang="el-GR" sz="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Επανεξέταση επιχειρηματικού μοντέλου και διατήρηση ανταγωνιστικότητας.</a:t>
                      </a:r>
                      <a:endParaRPr lang="el-GR" sz="12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buFont typeface="Wingdings" panose="05000000000000000000" pitchFamily="2" charset="2"/>
                        <a:buChar char=""/>
                      </a:pPr>
                      <a:r>
                        <a:rPr lang="el-GR" sz="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Ενίσχυση φήμης κι εμπορικού σήματος.</a:t>
                      </a:r>
                      <a:endParaRPr lang="el-GR" sz="12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buFont typeface="Wingdings" panose="05000000000000000000" pitchFamily="2" charset="2"/>
                        <a:buChar char=""/>
                      </a:pPr>
                      <a:r>
                        <a:rPr lang="el-GR" sz="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Στήριξη της βιωσιμότητας.</a:t>
                      </a:r>
                      <a:endParaRPr lang="el-GR" sz="12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marL="342900" lvl="0" indent="-342900" algn="just">
                        <a:buFont typeface="Wingdings" panose="05000000000000000000" pitchFamily="2" charset="2"/>
                        <a:buChar char=""/>
                      </a:pPr>
                      <a:r>
                        <a:rPr lang="el-GR" sz="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Αντιμετώπιση στρατηγικών κινδύνων.</a:t>
                      </a:r>
                      <a:endParaRPr lang="el-GR" sz="12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buFont typeface="Wingdings" panose="05000000000000000000" pitchFamily="2" charset="2"/>
                        <a:buChar char=""/>
                      </a:pPr>
                      <a:r>
                        <a:rPr lang="el-GR" sz="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Αντιστάθμιση κινδύνου έναντι των ασταθών τιμών των εμπορευμάτων.</a:t>
                      </a:r>
                      <a:endParaRPr lang="el-GR" sz="12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spcAft>
                          <a:spcPts val="800"/>
                        </a:spcAft>
                        <a:buFont typeface="Wingdings" panose="05000000000000000000" pitchFamily="2" charset="2"/>
                        <a:buChar char=""/>
                      </a:pPr>
                      <a:r>
                        <a:rPr lang="el-GR" sz="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Βελτίωση της λειτουργικής αποτελεσματικότητας.</a:t>
                      </a:r>
                      <a:endParaRPr lang="el-GR" sz="12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462692138"/>
                  </a:ext>
                </a:extLst>
              </a:tr>
            </a:tbl>
          </a:graphicData>
        </a:graphic>
      </p:graphicFrame>
    </p:spTree>
    <p:extLst>
      <p:ext uri="{BB962C8B-B14F-4D97-AF65-F5344CB8AC3E}">
        <p14:creationId xmlns:p14="http://schemas.microsoft.com/office/powerpoint/2010/main" val="1074320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2FD1F9F-F754-9936-DD08-54C83549CF87}"/>
              </a:ext>
            </a:extLst>
          </p:cNvPr>
          <p:cNvSpPr>
            <a:spLocks noGrp="1"/>
          </p:cNvSpPr>
          <p:nvPr>
            <p:ph type="title"/>
          </p:nvPr>
        </p:nvSpPr>
        <p:spPr>
          <a:xfrm>
            <a:off x="684213" y="685800"/>
            <a:ext cx="10058400" cy="1080856"/>
          </a:xfrm>
        </p:spPr>
        <p:txBody>
          <a:bodyPr/>
          <a:lstStyle/>
          <a:p>
            <a:pPr algn="ctr"/>
            <a:r>
              <a:rPr lang="el-GR" dirty="0">
                <a:solidFill>
                  <a:schemeClr val="bg1"/>
                </a:solidFill>
              </a:rPr>
              <a:t>ΕΜΠΟΔΙΑ ΣΤΗΝ ΑΝΑΠΤΥΞΗ ΤΗΣ ΚΥΚΛΙΚΗΣ ΟΙΚΟΝΟΜΙΑΣ</a:t>
            </a:r>
          </a:p>
        </p:txBody>
      </p:sp>
      <p:sp>
        <p:nvSpPr>
          <p:cNvPr id="3" name="Θέση κειμένου 2">
            <a:extLst>
              <a:ext uri="{FF2B5EF4-FFF2-40B4-BE49-F238E27FC236}">
                <a16:creationId xmlns:a16="http://schemas.microsoft.com/office/drawing/2014/main" id="{F9BA7CF5-BB1E-5E25-6756-A815A18561E3}"/>
              </a:ext>
            </a:extLst>
          </p:cNvPr>
          <p:cNvSpPr>
            <a:spLocks noGrp="1"/>
          </p:cNvSpPr>
          <p:nvPr>
            <p:ph type="body" idx="1"/>
          </p:nvPr>
        </p:nvSpPr>
        <p:spPr>
          <a:xfrm>
            <a:off x="684212" y="1873188"/>
            <a:ext cx="9649396" cy="4121212"/>
          </a:xfrm>
        </p:spPr>
        <p:txBody>
          <a:bodyPr/>
          <a:lstStyle/>
          <a:p>
            <a:endParaRPr lang="el-GR" dirty="0"/>
          </a:p>
          <a:p>
            <a:endParaRPr lang="el-GR" dirty="0"/>
          </a:p>
          <a:p>
            <a:endParaRPr lang="el-GR" dirty="0"/>
          </a:p>
          <a:p>
            <a:endParaRPr lang="el-GR" dirty="0"/>
          </a:p>
          <a:p>
            <a:endParaRPr lang="el-GR" dirty="0"/>
          </a:p>
          <a:p>
            <a:endParaRPr lang="el-GR" dirty="0"/>
          </a:p>
          <a:p>
            <a:endParaRPr lang="el-GR" dirty="0"/>
          </a:p>
          <a:p>
            <a:pPr algn="ctr"/>
            <a:r>
              <a:rPr lang="el-GR" sz="1800" dirty="0">
                <a:solidFill>
                  <a:schemeClr val="bg1"/>
                </a:solidFill>
              </a:rPr>
              <a:t>Πηγή: Επεξεργασία από OECD, 2019.</a:t>
            </a:r>
          </a:p>
        </p:txBody>
      </p:sp>
      <p:graphicFrame>
        <p:nvGraphicFramePr>
          <p:cNvPr id="5" name="Πίνακας 4">
            <a:extLst>
              <a:ext uri="{FF2B5EF4-FFF2-40B4-BE49-F238E27FC236}">
                <a16:creationId xmlns:a16="http://schemas.microsoft.com/office/drawing/2014/main" id="{2E1821E1-BB0A-0E13-5CF0-48430975466C}"/>
              </a:ext>
            </a:extLst>
          </p:cNvPr>
          <p:cNvGraphicFramePr>
            <a:graphicFrameLocks noGrp="1"/>
          </p:cNvGraphicFramePr>
          <p:nvPr>
            <p:extLst>
              <p:ext uri="{D42A27DB-BD31-4B8C-83A1-F6EECF244321}">
                <p14:modId xmlns:p14="http://schemas.microsoft.com/office/powerpoint/2010/main" val="3235890351"/>
              </p:ext>
            </p:extLst>
          </p:nvPr>
        </p:nvGraphicFramePr>
        <p:xfrm>
          <a:off x="1402672" y="1873188"/>
          <a:ext cx="7838981" cy="3218152"/>
        </p:xfrm>
        <a:graphic>
          <a:graphicData uri="http://schemas.openxmlformats.org/drawingml/2006/table">
            <a:tbl>
              <a:tblPr firstRow="1" firstCol="1" bandRow="1"/>
              <a:tblGrid>
                <a:gridCol w="3779668">
                  <a:extLst>
                    <a:ext uri="{9D8B030D-6E8A-4147-A177-3AD203B41FA5}">
                      <a16:colId xmlns:a16="http://schemas.microsoft.com/office/drawing/2014/main" val="2788350127"/>
                    </a:ext>
                  </a:extLst>
                </a:gridCol>
                <a:gridCol w="4059313">
                  <a:extLst>
                    <a:ext uri="{9D8B030D-6E8A-4147-A177-3AD203B41FA5}">
                      <a16:colId xmlns:a16="http://schemas.microsoft.com/office/drawing/2014/main" val="2297183287"/>
                    </a:ext>
                  </a:extLst>
                </a:gridCol>
              </a:tblGrid>
              <a:tr h="229868">
                <a:tc>
                  <a:txBody>
                    <a:bodyPr/>
                    <a:lstStyle/>
                    <a:p>
                      <a:pPr algn="ctr">
                        <a:spcAft>
                          <a:spcPts val="800"/>
                        </a:spcAft>
                      </a:pPr>
                      <a:r>
                        <a:rPr lang="el-GR" sz="12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Παράγοντας</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B9BD5"/>
                    </a:solidFill>
                  </a:tcPr>
                </a:tc>
                <a:tc>
                  <a:txBody>
                    <a:bodyPr/>
                    <a:lstStyle/>
                    <a:p>
                      <a:pPr algn="ctr">
                        <a:spcAft>
                          <a:spcPts val="800"/>
                        </a:spcAft>
                      </a:pPr>
                      <a:r>
                        <a:rPr lang="el-GR" sz="12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Ποσοστό</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B9BD5"/>
                    </a:solidFill>
                  </a:tcPr>
                </a:tc>
                <a:extLst>
                  <a:ext uri="{0D108BD9-81ED-4DB2-BD59-A6C34878D82A}">
                    <a16:rowId xmlns:a16="http://schemas.microsoft.com/office/drawing/2014/main" val="822996682"/>
                  </a:ext>
                </a:extLst>
              </a:tr>
              <a:tr h="229868">
                <a:tc>
                  <a:txBody>
                    <a:bodyPr/>
                    <a:lstStyle/>
                    <a:p>
                      <a:pPr algn="just">
                        <a:spcAft>
                          <a:spcPts val="800"/>
                        </a:spcAft>
                      </a:pPr>
                      <a:r>
                        <a:rPr lang="el-GR" sz="12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Πολιτισμικά εμπόδια</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B9BD5"/>
                    </a:solidFill>
                  </a:tcPr>
                </a:tc>
                <a:tc>
                  <a:txBody>
                    <a:bodyPr/>
                    <a:lstStyle/>
                    <a:p>
                      <a:pPr algn="ctr">
                        <a:spcAft>
                          <a:spcPts val="800"/>
                        </a:spcAft>
                      </a:pPr>
                      <a:r>
                        <a:rPr lang="el-GR"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29%</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6EE"/>
                    </a:solidFill>
                  </a:tcPr>
                </a:tc>
                <a:extLst>
                  <a:ext uri="{0D108BD9-81ED-4DB2-BD59-A6C34878D82A}">
                    <a16:rowId xmlns:a16="http://schemas.microsoft.com/office/drawing/2014/main" val="1676081787"/>
                  </a:ext>
                </a:extLst>
              </a:tr>
              <a:tr h="229868">
                <a:tc>
                  <a:txBody>
                    <a:bodyPr/>
                    <a:lstStyle/>
                    <a:p>
                      <a:pPr algn="just">
                        <a:spcAft>
                          <a:spcPts val="800"/>
                        </a:spcAft>
                      </a:pPr>
                      <a:r>
                        <a:rPr lang="el-GR" sz="12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Νομικό πλαίσιο</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B9BD5"/>
                    </a:solidFill>
                  </a:tcPr>
                </a:tc>
                <a:tc>
                  <a:txBody>
                    <a:bodyPr/>
                    <a:lstStyle/>
                    <a:p>
                      <a:pPr algn="ctr">
                        <a:spcAft>
                          <a:spcPts val="800"/>
                        </a:spcAft>
                      </a:pPr>
                      <a:r>
                        <a:rPr lang="el-GR"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29%</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EEAF6"/>
                    </a:solidFill>
                  </a:tcPr>
                </a:tc>
                <a:extLst>
                  <a:ext uri="{0D108BD9-81ED-4DB2-BD59-A6C34878D82A}">
                    <a16:rowId xmlns:a16="http://schemas.microsoft.com/office/drawing/2014/main" val="2774344179"/>
                  </a:ext>
                </a:extLst>
              </a:tr>
              <a:tr h="229868">
                <a:tc>
                  <a:txBody>
                    <a:bodyPr/>
                    <a:lstStyle/>
                    <a:p>
                      <a:pPr algn="just">
                        <a:spcAft>
                          <a:spcPts val="800"/>
                        </a:spcAft>
                      </a:pPr>
                      <a:r>
                        <a:rPr lang="el-GR" sz="12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Οικονομικοί πόροι</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B9BD5"/>
                    </a:solidFill>
                  </a:tcPr>
                </a:tc>
                <a:tc>
                  <a:txBody>
                    <a:bodyPr/>
                    <a:lstStyle/>
                    <a:p>
                      <a:pPr algn="ctr">
                        <a:spcAft>
                          <a:spcPts val="800"/>
                        </a:spcAft>
                      </a:pPr>
                      <a:r>
                        <a:rPr lang="el-GR"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32%</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6EE"/>
                    </a:solidFill>
                  </a:tcPr>
                </a:tc>
                <a:extLst>
                  <a:ext uri="{0D108BD9-81ED-4DB2-BD59-A6C34878D82A}">
                    <a16:rowId xmlns:a16="http://schemas.microsoft.com/office/drawing/2014/main" val="2855255413"/>
                  </a:ext>
                </a:extLst>
              </a:tr>
              <a:tr h="229868">
                <a:tc>
                  <a:txBody>
                    <a:bodyPr/>
                    <a:lstStyle/>
                    <a:p>
                      <a:pPr algn="just">
                        <a:spcAft>
                          <a:spcPts val="800"/>
                        </a:spcAft>
                      </a:pPr>
                      <a:r>
                        <a:rPr lang="el-GR" sz="12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Ολιστική προσέγγιση</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B9BD5"/>
                    </a:solidFill>
                  </a:tcPr>
                </a:tc>
                <a:tc>
                  <a:txBody>
                    <a:bodyPr/>
                    <a:lstStyle/>
                    <a:p>
                      <a:pPr algn="ctr">
                        <a:spcAft>
                          <a:spcPts val="800"/>
                        </a:spcAft>
                      </a:pPr>
                      <a:r>
                        <a:rPr lang="el-GR"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21%</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EEAF6"/>
                    </a:solidFill>
                  </a:tcPr>
                </a:tc>
                <a:extLst>
                  <a:ext uri="{0D108BD9-81ED-4DB2-BD59-A6C34878D82A}">
                    <a16:rowId xmlns:a16="http://schemas.microsoft.com/office/drawing/2014/main" val="1240389078"/>
                  </a:ext>
                </a:extLst>
              </a:tr>
              <a:tr h="459736">
                <a:tc>
                  <a:txBody>
                    <a:bodyPr/>
                    <a:lstStyle/>
                    <a:p>
                      <a:pPr algn="just">
                        <a:spcAft>
                          <a:spcPts val="800"/>
                        </a:spcAft>
                      </a:pPr>
                      <a:r>
                        <a:rPr lang="el-GR" sz="12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Καταλληλότητα πληροφόρησης</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B9BD5"/>
                    </a:solidFill>
                  </a:tcPr>
                </a:tc>
                <a:tc>
                  <a:txBody>
                    <a:bodyPr/>
                    <a:lstStyle/>
                    <a:p>
                      <a:pPr algn="ctr">
                        <a:spcAft>
                          <a:spcPts val="800"/>
                        </a:spcAft>
                      </a:pPr>
                      <a:r>
                        <a:rPr lang="el-GR"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12%</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6EE"/>
                    </a:solidFill>
                  </a:tcPr>
                </a:tc>
                <a:extLst>
                  <a:ext uri="{0D108BD9-81ED-4DB2-BD59-A6C34878D82A}">
                    <a16:rowId xmlns:a16="http://schemas.microsoft.com/office/drawing/2014/main" val="61416114"/>
                  </a:ext>
                </a:extLst>
              </a:tr>
              <a:tr h="229868">
                <a:tc>
                  <a:txBody>
                    <a:bodyPr/>
                    <a:lstStyle/>
                    <a:p>
                      <a:pPr algn="just">
                        <a:spcAft>
                          <a:spcPts val="800"/>
                        </a:spcAft>
                      </a:pPr>
                      <a:r>
                        <a:rPr lang="el-GR" sz="12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Ασυνεπής νομοθεσίας</a:t>
                      </a:r>
                      <a:endParaRPr lang="el-GR" sz="12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B9BD5"/>
                    </a:solidFill>
                  </a:tcPr>
                </a:tc>
                <a:tc>
                  <a:txBody>
                    <a:bodyPr/>
                    <a:lstStyle/>
                    <a:p>
                      <a:pPr algn="ctr">
                        <a:spcAft>
                          <a:spcPts val="800"/>
                        </a:spcAft>
                      </a:pPr>
                      <a:r>
                        <a:rPr lang="el-GR"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24%</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EEAF6"/>
                    </a:solidFill>
                  </a:tcPr>
                </a:tc>
                <a:extLst>
                  <a:ext uri="{0D108BD9-81ED-4DB2-BD59-A6C34878D82A}">
                    <a16:rowId xmlns:a16="http://schemas.microsoft.com/office/drawing/2014/main" val="1962862675"/>
                  </a:ext>
                </a:extLst>
              </a:tr>
              <a:tr h="229868">
                <a:tc>
                  <a:txBody>
                    <a:bodyPr/>
                    <a:lstStyle/>
                    <a:p>
                      <a:pPr algn="just">
                        <a:spcAft>
                          <a:spcPts val="800"/>
                        </a:spcAft>
                      </a:pPr>
                      <a:r>
                        <a:rPr lang="el-GR" sz="12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Οικονομικό ρίσκο</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B9BD5"/>
                    </a:solidFill>
                  </a:tcPr>
                </a:tc>
                <a:tc>
                  <a:txBody>
                    <a:bodyPr/>
                    <a:lstStyle/>
                    <a:p>
                      <a:pPr algn="ctr">
                        <a:spcAft>
                          <a:spcPts val="800"/>
                        </a:spcAft>
                      </a:pPr>
                      <a:r>
                        <a:rPr lang="el-GR"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18%</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6EE"/>
                    </a:solidFill>
                  </a:tcPr>
                </a:tc>
                <a:extLst>
                  <a:ext uri="{0D108BD9-81ED-4DB2-BD59-A6C34878D82A}">
                    <a16:rowId xmlns:a16="http://schemas.microsoft.com/office/drawing/2014/main" val="2776521686"/>
                  </a:ext>
                </a:extLst>
              </a:tr>
              <a:tr h="229868">
                <a:tc>
                  <a:txBody>
                    <a:bodyPr/>
                    <a:lstStyle/>
                    <a:p>
                      <a:pPr algn="just">
                        <a:spcAft>
                          <a:spcPts val="800"/>
                        </a:spcAft>
                      </a:pPr>
                      <a:r>
                        <a:rPr lang="el-GR" sz="12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Ενημέρωση</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B9BD5"/>
                    </a:solidFill>
                  </a:tcPr>
                </a:tc>
                <a:tc>
                  <a:txBody>
                    <a:bodyPr/>
                    <a:lstStyle/>
                    <a:p>
                      <a:pPr algn="ctr">
                        <a:spcAft>
                          <a:spcPts val="800"/>
                        </a:spcAft>
                      </a:pPr>
                      <a:r>
                        <a:rPr lang="el-GR"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12%</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EEAF6"/>
                    </a:solidFill>
                  </a:tcPr>
                </a:tc>
                <a:extLst>
                  <a:ext uri="{0D108BD9-81ED-4DB2-BD59-A6C34878D82A}">
                    <a16:rowId xmlns:a16="http://schemas.microsoft.com/office/drawing/2014/main" val="1278711330"/>
                  </a:ext>
                </a:extLst>
              </a:tr>
              <a:tr h="229868">
                <a:tc>
                  <a:txBody>
                    <a:bodyPr/>
                    <a:lstStyle/>
                    <a:p>
                      <a:pPr algn="just">
                        <a:spcAft>
                          <a:spcPts val="800"/>
                        </a:spcAft>
                      </a:pPr>
                      <a:r>
                        <a:rPr lang="el-GR" sz="12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Ανθρώπινοι πόροι</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B9BD5"/>
                    </a:solidFill>
                  </a:tcPr>
                </a:tc>
                <a:tc>
                  <a:txBody>
                    <a:bodyPr/>
                    <a:lstStyle/>
                    <a:p>
                      <a:pPr algn="ctr">
                        <a:spcAft>
                          <a:spcPts val="800"/>
                        </a:spcAft>
                      </a:pPr>
                      <a:r>
                        <a:rPr lang="el-GR"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21%</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6EE"/>
                    </a:solidFill>
                  </a:tcPr>
                </a:tc>
                <a:extLst>
                  <a:ext uri="{0D108BD9-81ED-4DB2-BD59-A6C34878D82A}">
                    <a16:rowId xmlns:a16="http://schemas.microsoft.com/office/drawing/2014/main" val="352971102"/>
                  </a:ext>
                </a:extLst>
              </a:tr>
              <a:tr h="229868">
                <a:tc>
                  <a:txBody>
                    <a:bodyPr/>
                    <a:lstStyle/>
                    <a:p>
                      <a:pPr algn="just">
                        <a:spcAft>
                          <a:spcPts val="800"/>
                        </a:spcAft>
                      </a:pPr>
                      <a:r>
                        <a:rPr lang="el-GR" sz="12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Εμπλοκή ιδιωτικού τομέα</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B9BD5"/>
                    </a:solidFill>
                  </a:tcPr>
                </a:tc>
                <a:tc>
                  <a:txBody>
                    <a:bodyPr/>
                    <a:lstStyle/>
                    <a:p>
                      <a:pPr algn="ctr">
                        <a:spcAft>
                          <a:spcPts val="800"/>
                        </a:spcAft>
                      </a:pPr>
                      <a:r>
                        <a:rPr lang="el-GR"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6%</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EEAF6"/>
                    </a:solidFill>
                  </a:tcPr>
                </a:tc>
                <a:extLst>
                  <a:ext uri="{0D108BD9-81ED-4DB2-BD59-A6C34878D82A}">
                    <a16:rowId xmlns:a16="http://schemas.microsoft.com/office/drawing/2014/main" val="2984667409"/>
                  </a:ext>
                </a:extLst>
              </a:tr>
              <a:tr h="229868">
                <a:tc>
                  <a:txBody>
                    <a:bodyPr/>
                    <a:lstStyle/>
                    <a:p>
                      <a:pPr algn="just">
                        <a:spcAft>
                          <a:spcPts val="800"/>
                        </a:spcAft>
                      </a:pPr>
                      <a:r>
                        <a:rPr lang="el-GR" sz="12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Πολιτική πρόθεση</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B9BD5"/>
                    </a:solidFill>
                  </a:tcPr>
                </a:tc>
                <a:tc>
                  <a:txBody>
                    <a:bodyPr/>
                    <a:lstStyle/>
                    <a:p>
                      <a:pPr algn="ctr">
                        <a:spcAft>
                          <a:spcPts val="800"/>
                        </a:spcAft>
                      </a:pPr>
                      <a:r>
                        <a:rPr lang="el-GR"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15%</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6EE"/>
                    </a:solidFill>
                  </a:tcPr>
                </a:tc>
                <a:extLst>
                  <a:ext uri="{0D108BD9-81ED-4DB2-BD59-A6C34878D82A}">
                    <a16:rowId xmlns:a16="http://schemas.microsoft.com/office/drawing/2014/main" val="3053046999"/>
                  </a:ext>
                </a:extLst>
              </a:tr>
              <a:tr h="229868">
                <a:tc>
                  <a:txBody>
                    <a:bodyPr/>
                    <a:lstStyle/>
                    <a:p>
                      <a:pPr algn="just">
                        <a:spcAft>
                          <a:spcPts val="800"/>
                        </a:spcAft>
                      </a:pPr>
                      <a:r>
                        <a:rPr lang="el-GR" sz="12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Τεχνολογικές λύσεις</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B9BD5"/>
                    </a:solidFill>
                  </a:tcPr>
                </a:tc>
                <a:tc>
                  <a:txBody>
                    <a:bodyPr/>
                    <a:lstStyle/>
                    <a:p>
                      <a:pPr algn="ctr">
                        <a:spcAft>
                          <a:spcPts val="800"/>
                        </a:spcAft>
                      </a:pPr>
                      <a:r>
                        <a:rPr lang="el-GR" sz="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9%</a:t>
                      </a:r>
                      <a:endParaRPr lang="el-GR" sz="12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EEAF6"/>
                    </a:solidFill>
                  </a:tcPr>
                </a:tc>
                <a:extLst>
                  <a:ext uri="{0D108BD9-81ED-4DB2-BD59-A6C34878D82A}">
                    <a16:rowId xmlns:a16="http://schemas.microsoft.com/office/drawing/2014/main" val="2921807185"/>
                  </a:ext>
                </a:extLst>
              </a:tr>
            </a:tbl>
          </a:graphicData>
        </a:graphic>
      </p:graphicFrame>
    </p:spTree>
    <p:extLst>
      <p:ext uri="{BB962C8B-B14F-4D97-AF65-F5344CB8AC3E}">
        <p14:creationId xmlns:p14="http://schemas.microsoft.com/office/powerpoint/2010/main" val="1955530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A2512E3-1CFF-4595-74CA-30E0F2BA6DEE}"/>
              </a:ext>
            </a:extLst>
          </p:cNvPr>
          <p:cNvSpPr>
            <a:spLocks noGrp="1"/>
          </p:cNvSpPr>
          <p:nvPr>
            <p:ph type="title"/>
          </p:nvPr>
        </p:nvSpPr>
        <p:spPr>
          <a:xfrm>
            <a:off x="684213" y="685800"/>
            <a:ext cx="10058400" cy="1249532"/>
          </a:xfrm>
        </p:spPr>
        <p:txBody>
          <a:bodyPr/>
          <a:lstStyle/>
          <a:p>
            <a:r>
              <a:rPr lang="el-GR" dirty="0">
                <a:solidFill>
                  <a:schemeClr val="bg1"/>
                </a:solidFill>
              </a:rPr>
              <a:t>Η </a:t>
            </a:r>
            <a:r>
              <a:rPr lang="el-GR" dirty="0" err="1">
                <a:solidFill>
                  <a:schemeClr val="bg1"/>
                </a:solidFill>
              </a:rPr>
              <a:t>κυκλικη</a:t>
            </a:r>
            <a:r>
              <a:rPr lang="el-GR" dirty="0">
                <a:solidFill>
                  <a:schemeClr val="bg1"/>
                </a:solidFill>
              </a:rPr>
              <a:t> </a:t>
            </a:r>
            <a:r>
              <a:rPr lang="el-GR" dirty="0" err="1">
                <a:solidFill>
                  <a:schemeClr val="bg1"/>
                </a:solidFill>
              </a:rPr>
              <a:t>οικονομια</a:t>
            </a:r>
            <a:r>
              <a:rPr lang="el-GR" dirty="0">
                <a:solidFill>
                  <a:schemeClr val="bg1"/>
                </a:solidFill>
              </a:rPr>
              <a:t> στην </a:t>
            </a:r>
            <a:r>
              <a:rPr lang="el-GR" dirty="0" err="1">
                <a:solidFill>
                  <a:schemeClr val="bg1"/>
                </a:solidFill>
              </a:rPr>
              <a:t>Ευρωπαϊκη</a:t>
            </a:r>
            <a:r>
              <a:rPr lang="el-GR" dirty="0">
                <a:solidFill>
                  <a:schemeClr val="bg1"/>
                </a:solidFill>
              </a:rPr>
              <a:t> </a:t>
            </a:r>
            <a:r>
              <a:rPr lang="el-GR" dirty="0" err="1">
                <a:solidFill>
                  <a:schemeClr val="bg1"/>
                </a:solidFill>
              </a:rPr>
              <a:t>Ενωση</a:t>
            </a:r>
            <a:endParaRPr lang="el-GR" dirty="0">
              <a:solidFill>
                <a:schemeClr val="bg1"/>
              </a:solidFill>
            </a:endParaRPr>
          </a:p>
        </p:txBody>
      </p:sp>
      <p:sp>
        <p:nvSpPr>
          <p:cNvPr id="3" name="Θέση κειμένου 2">
            <a:extLst>
              <a:ext uri="{FF2B5EF4-FFF2-40B4-BE49-F238E27FC236}">
                <a16:creationId xmlns:a16="http://schemas.microsoft.com/office/drawing/2014/main" id="{94A7691D-BEAA-4584-11BB-E588DEF2F20D}"/>
              </a:ext>
            </a:extLst>
          </p:cNvPr>
          <p:cNvSpPr>
            <a:spLocks noGrp="1"/>
          </p:cNvSpPr>
          <p:nvPr>
            <p:ph type="body" idx="1"/>
          </p:nvPr>
        </p:nvSpPr>
        <p:spPr>
          <a:xfrm>
            <a:off x="684212" y="1793289"/>
            <a:ext cx="9747050" cy="4201111"/>
          </a:xfrm>
        </p:spPr>
        <p:txBody>
          <a:bodyPr/>
          <a:lstStyle/>
          <a:p>
            <a:endParaRPr lang="el-GR" dirty="0"/>
          </a:p>
          <a:p>
            <a:endParaRPr lang="el-GR" dirty="0"/>
          </a:p>
          <a:p>
            <a:endParaRPr lang="el-GR" dirty="0"/>
          </a:p>
          <a:p>
            <a:endParaRPr lang="el-GR" dirty="0"/>
          </a:p>
          <a:p>
            <a:endParaRPr lang="el-GR" dirty="0"/>
          </a:p>
          <a:p>
            <a:endParaRPr lang="el-GR" dirty="0"/>
          </a:p>
          <a:p>
            <a:endParaRPr lang="el-GR" dirty="0"/>
          </a:p>
          <a:p>
            <a:endParaRPr lang="el-GR" dirty="0"/>
          </a:p>
          <a:p>
            <a:pPr algn="ctr"/>
            <a:r>
              <a:rPr lang="el-GR" sz="1600" dirty="0">
                <a:solidFill>
                  <a:schemeClr val="bg1"/>
                </a:solidFill>
              </a:rPr>
              <a:t>Πηγή: Επεξεργασία από Σωτηρόπουλος, 2019.</a:t>
            </a:r>
          </a:p>
        </p:txBody>
      </p:sp>
      <p:graphicFrame>
        <p:nvGraphicFramePr>
          <p:cNvPr id="4" name="Πίνακας 3">
            <a:extLst>
              <a:ext uri="{FF2B5EF4-FFF2-40B4-BE49-F238E27FC236}">
                <a16:creationId xmlns:a16="http://schemas.microsoft.com/office/drawing/2014/main" id="{C660FAC0-0B3E-77AA-614B-7FE694A71097}"/>
              </a:ext>
            </a:extLst>
          </p:cNvPr>
          <p:cNvGraphicFramePr>
            <a:graphicFrameLocks noGrp="1"/>
          </p:cNvGraphicFramePr>
          <p:nvPr>
            <p:extLst>
              <p:ext uri="{D42A27DB-BD31-4B8C-83A1-F6EECF244321}">
                <p14:modId xmlns:p14="http://schemas.microsoft.com/office/powerpoint/2010/main" val="2078166178"/>
              </p:ext>
            </p:extLst>
          </p:nvPr>
        </p:nvGraphicFramePr>
        <p:xfrm>
          <a:off x="1207362" y="1935332"/>
          <a:ext cx="8531442" cy="3497961"/>
        </p:xfrm>
        <a:graphic>
          <a:graphicData uri="http://schemas.openxmlformats.org/drawingml/2006/table">
            <a:tbl>
              <a:tblPr firstRow="1" firstCol="1" bandRow="1"/>
              <a:tblGrid>
                <a:gridCol w="1353639">
                  <a:extLst>
                    <a:ext uri="{9D8B030D-6E8A-4147-A177-3AD203B41FA5}">
                      <a16:colId xmlns:a16="http://schemas.microsoft.com/office/drawing/2014/main" val="2432015534"/>
                    </a:ext>
                  </a:extLst>
                </a:gridCol>
                <a:gridCol w="1303379">
                  <a:extLst>
                    <a:ext uri="{9D8B030D-6E8A-4147-A177-3AD203B41FA5}">
                      <a16:colId xmlns:a16="http://schemas.microsoft.com/office/drawing/2014/main" val="3057519134"/>
                    </a:ext>
                  </a:extLst>
                </a:gridCol>
                <a:gridCol w="1429865">
                  <a:extLst>
                    <a:ext uri="{9D8B030D-6E8A-4147-A177-3AD203B41FA5}">
                      <a16:colId xmlns:a16="http://schemas.microsoft.com/office/drawing/2014/main" val="4068784696"/>
                    </a:ext>
                  </a:extLst>
                </a:gridCol>
                <a:gridCol w="1969310">
                  <a:extLst>
                    <a:ext uri="{9D8B030D-6E8A-4147-A177-3AD203B41FA5}">
                      <a16:colId xmlns:a16="http://schemas.microsoft.com/office/drawing/2014/main" val="823795331"/>
                    </a:ext>
                  </a:extLst>
                </a:gridCol>
                <a:gridCol w="1354476">
                  <a:extLst>
                    <a:ext uri="{9D8B030D-6E8A-4147-A177-3AD203B41FA5}">
                      <a16:colId xmlns:a16="http://schemas.microsoft.com/office/drawing/2014/main" val="667319986"/>
                    </a:ext>
                  </a:extLst>
                </a:gridCol>
                <a:gridCol w="1120773">
                  <a:extLst>
                    <a:ext uri="{9D8B030D-6E8A-4147-A177-3AD203B41FA5}">
                      <a16:colId xmlns:a16="http://schemas.microsoft.com/office/drawing/2014/main" val="3200553346"/>
                    </a:ext>
                  </a:extLst>
                </a:gridCol>
              </a:tblGrid>
              <a:tr h="1249180">
                <a:tc>
                  <a:txBody>
                    <a:bodyPr/>
                    <a:lstStyle/>
                    <a:p>
                      <a:pPr algn="ctr">
                        <a:spcAft>
                          <a:spcPts val="800"/>
                        </a:spcAft>
                      </a:pPr>
                      <a:r>
                        <a:rPr lang="el-GR" sz="950" b="1" i="1">
                          <a:solidFill>
                            <a:srgbClr val="000000"/>
                          </a:solidFill>
                          <a:effectLst/>
                          <a:latin typeface="Arial" panose="020B0604020202020204" pitchFamily="34" charset="0"/>
                          <a:ea typeface="Calibri" panose="020F0502020204030204" pitchFamily="34" charset="0"/>
                          <a:cs typeface="Arial" panose="020B0604020202020204" pitchFamily="34" charset="0"/>
                        </a:rPr>
                        <a:t>Χώρα</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w="12700" cap="flat" cmpd="sng" algn="ctr">
                      <a:solidFill>
                        <a:srgbClr val="A8D08D"/>
                      </a:solidFill>
                      <a:prstDash val="solid"/>
                      <a:round/>
                      <a:headEnd type="none" w="med" len="med"/>
                      <a:tailEnd type="none" w="med" len="med"/>
                    </a:lnB>
                    <a:solidFill>
                      <a:srgbClr val="FFFFFF"/>
                    </a:solidFill>
                  </a:tcPr>
                </a:tc>
                <a:tc>
                  <a:txBody>
                    <a:bodyPr/>
                    <a:lstStyle/>
                    <a:p>
                      <a:pPr algn="ctr">
                        <a:spcAft>
                          <a:spcPts val="800"/>
                        </a:spcAft>
                      </a:pPr>
                      <a:r>
                        <a:rPr lang="el-GR" sz="950" b="1">
                          <a:solidFill>
                            <a:srgbClr val="000000"/>
                          </a:solidFill>
                          <a:effectLst/>
                          <a:latin typeface="Arial" panose="020B0604020202020204" pitchFamily="34" charset="0"/>
                          <a:ea typeface="Calibri" panose="020F0502020204030204" pitchFamily="34" charset="0"/>
                          <a:cs typeface="Arial" panose="020B0604020202020204" pitchFamily="34" charset="0"/>
                        </a:rPr>
                        <a:t>Ποσοστό ανακύκλωσης σε Δήμους</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w="12700" cap="flat" cmpd="sng" algn="ctr">
                      <a:solidFill>
                        <a:srgbClr val="A8D08D"/>
                      </a:solidFill>
                      <a:prstDash val="solid"/>
                      <a:round/>
                      <a:headEnd type="none" w="med" len="med"/>
                      <a:tailEnd type="none" w="med" len="med"/>
                    </a:lnB>
                    <a:solidFill>
                      <a:srgbClr val="FFFFFF"/>
                    </a:solidFill>
                  </a:tcPr>
                </a:tc>
                <a:tc>
                  <a:txBody>
                    <a:bodyPr/>
                    <a:lstStyle/>
                    <a:p>
                      <a:pPr algn="ctr">
                        <a:spcAft>
                          <a:spcPts val="800"/>
                        </a:spcAft>
                      </a:pPr>
                      <a:r>
                        <a:rPr lang="el-GR" sz="950" b="1">
                          <a:solidFill>
                            <a:srgbClr val="000000"/>
                          </a:solidFill>
                          <a:effectLst/>
                          <a:latin typeface="Arial" panose="020B0604020202020204" pitchFamily="34" charset="0"/>
                          <a:ea typeface="Calibri" panose="020F0502020204030204" pitchFamily="34" charset="0"/>
                          <a:cs typeface="Arial" panose="020B0604020202020204" pitchFamily="34" charset="0"/>
                        </a:rPr>
                        <a:t>Ποσοστό εμπορεύσιμων αγαθών τα οποία είναι ανακυκλώσιμες πρώτες ύλες</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w="12700" cap="flat" cmpd="sng" algn="ctr">
                      <a:solidFill>
                        <a:srgbClr val="A8D08D"/>
                      </a:solidFill>
                      <a:prstDash val="solid"/>
                      <a:round/>
                      <a:headEnd type="none" w="med" len="med"/>
                      <a:tailEnd type="none" w="med" len="med"/>
                    </a:lnB>
                    <a:solidFill>
                      <a:srgbClr val="FFFFFF"/>
                    </a:solidFill>
                  </a:tcPr>
                </a:tc>
                <a:tc>
                  <a:txBody>
                    <a:bodyPr/>
                    <a:lstStyle/>
                    <a:p>
                      <a:pPr algn="ctr">
                        <a:spcAft>
                          <a:spcPts val="800"/>
                        </a:spcAft>
                      </a:pPr>
                      <a:r>
                        <a:rPr lang="el-GR" sz="950" b="1">
                          <a:solidFill>
                            <a:srgbClr val="000000"/>
                          </a:solidFill>
                          <a:effectLst/>
                          <a:latin typeface="Arial" panose="020B0604020202020204" pitchFamily="34" charset="0"/>
                          <a:ea typeface="Calibri" panose="020F0502020204030204" pitchFamily="34" charset="0"/>
                          <a:cs typeface="Arial" panose="020B0604020202020204" pitchFamily="34" charset="0"/>
                        </a:rPr>
                        <a:t>Ποσοστό επαναχρησιμοποίησης υλικών</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w="12700" cap="flat" cmpd="sng" algn="ctr">
                      <a:solidFill>
                        <a:srgbClr val="A8D08D"/>
                      </a:solidFill>
                      <a:prstDash val="solid"/>
                      <a:round/>
                      <a:headEnd type="none" w="med" len="med"/>
                      <a:tailEnd type="none" w="med" len="med"/>
                    </a:lnB>
                    <a:solidFill>
                      <a:srgbClr val="FFFFFF"/>
                    </a:solidFill>
                  </a:tcPr>
                </a:tc>
                <a:tc>
                  <a:txBody>
                    <a:bodyPr/>
                    <a:lstStyle/>
                    <a:p>
                      <a:pPr algn="ctr">
                        <a:spcAft>
                          <a:spcPts val="800"/>
                        </a:spcAft>
                      </a:pPr>
                      <a:r>
                        <a:rPr lang="el-GR" sz="950" b="1">
                          <a:solidFill>
                            <a:srgbClr val="000000"/>
                          </a:solidFill>
                          <a:effectLst/>
                          <a:latin typeface="Arial" panose="020B0604020202020204" pitchFamily="34" charset="0"/>
                          <a:ea typeface="Calibri" panose="020F0502020204030204" pitchFamily="34" charset="0"/>
                          <a:cs typeface="Arial" panose="020B0604020202020204" pitchFamily="34" charset="0"/>
                        </a:rPr>
                        <a:t>Διπλώματα ευρεσιτεχνίας σχετικά με την κυκλική οικονομία (από το 2000)</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w="12700" cap="flat" cmpd="sng" algn="ctr">
                      <a:solidFill>
                        <a:srgbClr val="A8D08D"/>
                      </a:solidFill>
                      <a:prstDash val="solid"/>
                      <a:round/>
                      <a:headEnd type="none" w="med" len="med"/>
                      <a:tailEnd type="none" w="med" len="med"/>
                    </a:lnB>
                    <a:solidFill>
                      <a:srgbClr val="FFFFFF"/>
                    </a:solidFill>
                  </a:tcPr>
                </a:tc>
                <a:tc>
                  <a:txBody>
                    <a:bodyPr/>
                    <a:lstStyle/>
                    <a:p>
                      <a:pPr algn="ctr">
                        <a:spcAft>
                          <a:spcPts val="800"/>
                        </a:spcAft>
                      </a:pPr>
                      <a:r>
                        <a:rPr lang="el-GR" sz="950" b="1">
                          <a:solidFill>
                            <a:srgbClr val="000000"/>
                          </a:solidFill>
                          <a:effectLst/>
                          <a:latin typeface="Arial" panose="020B0604020202020204" pitchFamily="34" charset="0"/>
                          <a:ea typeface="Calibri" panose="020F0502020204030204" pitchFamily="34" charset="0"/>
                          <a:cs typeface="Arial" panose="020B0604020202020204" pitchFamily="34" charset="0"/>
                        </a:rPr>
                        <a:t>Επενδύσεις σε τομείς της κυκλικής οικονομίας (εκατ. €)</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w="12700" cap="flat" cmpd="sng" algn="ctr">
                      <a:solidFill>
                        <a:srgbClr val="A8D08D"/>
                      </a:solidFill>
                      <a:prstDash val="solid"/>
                      <a:round/>
                      <a:headEnd type="none" w="med" len="med"/>
                      <a:tailEnd type="none" w="med" len="med"/>
                    </a:lnB>
                    <a:solidFill>
                      <a:srgbClr val="FFFFFF"/>
                    </a:solidFill>
                  </a:tcPr>
                </a:tc>
                <a:extLst>
                  <a:ext uri="{0D108BD9-81ED-4DB2-BD59-A6C34878D82A}">
                    <a16:rowId xmlns:a16="http://schemas.microsoft.com/office/drawing/2014/main" val="2029904580"/>
                  </a:ext>
                </a:extLst>
              </a:tr>
              <a:tr h="192005">
                <a:tc>
                  <a:txBody>
                    <a:bodyPr/>
                    <a:lstStyle/>
                    <a:p>
                      <a:pPr algn="just">
                        <a:spcAft>
                          <a:spcPts val="800"/>
                        </a:spcAft>
                      </a:pPr>
                      <a:r>
                        <a:rPr lang="el-GR" sz="1000" b="1" i="1">
                          <a:solidFill>
                            <a:srgbClr val="000000"/>
                          </a:solidFill>
                          <a:effectLst/>
                          <a:latin typeface="Arial" panose="020B0604020202020204" pitchFamily="34" charset="0"/>
                          <a:ea typeface="Calibri" panose="020F0502020204030204" pitchFamily="34" charset="0"/>
                          <a:cs typeface="Arial" panose="020B0604020202020204" pitchFamily="34" charset="0"/>
                        </a:rPr>
                        <a:t>Αυστρία</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a:noFill/>
                    </a:lnB>
                    <a:solidFill>
                      <a:srgbClr val="FFFFFF"/>
                    </a:solidFill>
                  </a:tcPr>
                </a:tc>
                <a:tc>
                  <a:txBody>
                    <a:bodyPr/>
                    <a:lstStyle/>
                    <a:p>
                      <a:pPr algn="ctr">
                        <a:spcAft>
                          <a:spcPts val="800"/>
                        </a:spcAft>
                      </a:pPr>
                      <a:r>
                        <a:rPr lang="el-GR" sz="1100">
                          <a:solidFill>
                            <a:srgbClr val="000000"/>
                          </a:solidFill>
                          <a:effectLst/>
                          <a:latin typeface="Arial" panose="020B0604020202020204" pitchFamily="34" charset="0"/>
                          <a:ea typeface="Calibri" panose="020F0502020204030204" pitchFamily="34" charset="0"/>
                          <a:cs typeface="Arial" panose="020B0604020202020204" pitchFamily="34" charset="0"/>
                        </a:rPr>
                        <a:t>58%</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algn="ctr">
                        <a:spcAft>
                          <a:spcPts val="800"/>
                        </a:spcAft>
                      </a:pPr>
                      <a:r>
                        <a:rPr lang="el-GR" sz="1100">
                          <a:solidFill>
                            <a:srgbClr val="000000"/>
                          </a:solidFill>
                          <a:effectLst/>
                          <a:latin typeface="Arial" panose="020B0604020202020204" pitchFamily="34" charset="0"/>
                          <a:ea typeface="Calibri" panose="020F0502020204030204" pitchFamily="34" charset="0"/>
                          <a:cs typeface="Arial" panose="020B0604020202020204" pitchFamily="34" charset="0"/>
                        </a:rPr>
                        <a:t>0,32%</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algn="ctr">
                        <a:spcAft>
                          <a:spcPts val="800"/>
                        </a:spcAft>
                      </a:pPr>
                      <a:r>
                        <a:rPr lang="el-GR" sz="1100">
                          <a:solidFill>
                            <a:srgbClr val="000000"/>
                          </a:solidFill>
                          <a:effectLst/>
                          <a:latin typeface="Arial" panose="020B0604020202020204" pitchFamily="34" charset="0"/>
                          <a:ea typeface="Calibri" panose="020F0502020204030204" pitchFamily="34" charset="0"/>
                          <a:cs typeface="Arial" panose="020B0604020202020204" pitchFamily="34" charset="0"/>
                        </a:rPr>
                        <a:t>9%</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algn="ctr">
                        <a:spcAft>
                          <a:spcPts val="800"/>
                        </a:spcAft>
                      </a:pPr>
                      <a:r>
                        <a:rPr lang="el-GR" sz="1100">
                          <a:solidFill>
                            <a:srgbClr val="000000"/>
                          </a:solidFill>
                          <a:effectLst/>
                          <a:latin typeface="Arial" panose="020B0604020202020204" pitchFamily="34" charset="0"/>
                          <a:ea typeface="Calibri" panose="020F0502020204030204" pitchFamily="34" charset="0"/>
                          <a:cs typeface="Arial" panose="020B0604020202020204" pitchFamily="34" charset="0"/>
                        </a:rPr>
                        <a:t>122</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algn="ctr">
                        <a:spcAft>
                          <a:spcPts val="800"/>
                        </a:spcAft>
                      </a:pPr>
                      <a:r>
                        <a:rPr lang="el-GR" sz="1100">
                          <a:solidFill>
                            <a:srgbClr val="000000"/>
                          </a:solidFill>
                          <a:effectLst/>
                          <a:latin typeface="Arial" panose="020B0604020202020204" pitchFamily="34" charset="0"/>
                          <a:ea typeface="Calibri" panose="020F0502020204030204" pitchFamily="34" charset="0"/>
                          <a:cs typeface="Arial" panose="020B0604020202020204" pitchFamily="34" charset="0"/>
                        </a:rPr>
                        <a:t>3,5</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extLst>
                  <a:ext uri="{0D108BD9-81ED-4DB2-BD59-A6C34878D82A}">
                    <a16:rowId xmlns:a16="http://schemas.microsoft.com/office/drawing/2014/main" val="1462981558"/>
                  </a:ext>
                </a:extLst>
              </a:tr>
              <a:tr h="192005">
                <a:tc>
                  <a:txBody>
                    <a:bodyPr/>
                    <a:lstStyle/>
                    <a:p>
                      <a:pPr algn="just">
                        <a:spcAft>
                          <a:spcPts val="800"/>
                        </a:spcAft>
                      </a:pPr>
                      <a:r>
                        <a:rPr lang="el-GR" sz="1000" b="1" i="1">
                          <a:solidFill>
                            <a:srgbClr val="000000"/>
                          </a:solidFill>
                          <a:effectLst/>
                          <a:latin typeface="Arial" panose="020B0604020202020204" pitchFamily="34" charset="0"/>
                          <a:ea typeface="Calibri" panose="020F0502020204030204" pitchFamily="34" charset="0"/>
                          <a:cs typeface="Arial" panose="020B0604020202020204" pitchFamily="34" charset="0"/>
                        </a:rPr>
                        <a:t>Βέλγιο</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a:noFill/>
                    </a:lnT>
                    <a:lnB>
                      <a:noFill/>
                    </a:lnB>
                    <a:solidFill>
                      <a:srgbClr val="FFFFFF"/>
                    </a:solidFill>
                  </a:tcPr>
                </a:tc>
                <a:tc>
                  <a:txBody>
                    <a:bodyPr/>
                    <a:lstStyle/>
                    <a:p>
                      <a:pPr algn="ctr">
                        <a:spcAft>
                          <a:spcPts val="800"/>
                        </a:spcAft>
                      </a:pPr>
                      <a:r>
                        <a:rPr lang="el-GR" sz="1100">
                          <a:effectLst/>
                          <a:latin typeface="Arial" panose="020B0604020202020204" pitchFamily="34" charset="0"/>
                          <a:ea typeface="Calibri" panose="020F0502020204030204" pitchFamily="34" charset="0"/>
                          <a:cs typeface="Arial" panose="020B0604020202020204" pitchFamily="34" charset="0"/>
                        </a:rPr>
                        <a:t>54%</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algn="ctr">
                        <a:spcAft>
                          <a:spcPts val="800"/>
                        </a:spcAft>
                      </a:pPr>
                      <a:r>
                        <a:rPr lang="el-GR" sz="1100">
                          <a:effectLst/>
                          <a:latin typeface="Arial" panose="020B0604020202020204" pitchFamily="34" charset="0"/>
                          <a:ea typeface="Calibri" panose="020F0502020204030204" pitchFamily="34" charset="0"/>
                          <a:cs typeface="Arial" panose="020B0604020202020204" pitchFamily="34" charset="0"/>
                        </a:rPr>
                        <a:t>0,22%</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algn="ctr">
                        <a:spcAft>
                          <a:spcPts val="800"/>
                        </a:spcAft>
                      </a:pPr>
                      <a:r>
                        <a:rPr lang="el-GR" sz="1100">
                          <a:effectLst/>
                          <a:latin typeface="Arial" panose="020B0604020202020204" pitchFamily="34" charset="0"/>
                          <a:ea typeface="Calibri" panose="020F0502020204030204" pitchFamily="34" charset="0"/>
                          <a:cs typeface="Arial" panose="020B0604020202020204" pitchFamily="34" charset="0"/>
                        </a:rPr>
                        <a:t>17%</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algn="ctr">
                        <a:spcAft>
                          <a:spcPts val="800"/>
                        </a:spcAft>
                      </a:pPr>
                      <a:r>
                        <a:rPr lang="el-GR" sz="1100">
                          <a:effectLst/>
                          <a:latin typeface="Arial" panose="020B0604020202020204" pitchFamily="34" charset="0"/>
                          <a:ea typeface="Calibri" panose="020F0502020204030204" pitchFamily="34" charset="0"/>
                          <a:cs typeface="Arial" panose="020B0604020202020204" pitchFamily="34" charset="0"/>
                        </a:rPr>
                        <a:t>105</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algn="ctr">
                        <a:spcAft>
                          <a:spcPts val="800"/>
                        </a:spcAft>
                      </a:pPr>
                      <a:r>
                        <a:rPr lang="el-GR" sz="1100">
                          <a:effectLst/>
                          <a:latin typeface="Arial" panose="020B0604020202020204" pitchFamily="34" charset="0"/>
                          <a:ea typeface="Calibri" panose="020F0502020204030204" pitchFamily="34" charset="0"/>
                          <a:cs typeface="Arial" panose="020B0604020202020204" pitchFamily="34" charset="0"/>
                        </a:rPr>
                        <a:t>2,8</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extLst>
                  <a:ext uri="{0D108BD9-81ED-4DB2-BD59-A6C34878D82A}">
                    <a16:rowId xmlns:a16="http://schemas.microsoft.com/office/drawing/2014/main" val="2897401832"/>
                  </a:ext>
                </a:extLst>
              </a:tr>
              <a:tr h="192005">
                <a:tc>
                  <a:txBody>
                    <a:bodyPr/>
                    <a:lstStyle/>
                    <a:p>
                      <a:pPr algn="just">
                        <a:spcAft>
                          <a:spcPts val="800"/>
                        </a:spcAft>
                      </a:pPr>
                      <a:r>
                        <a:rPr lang="el-GR" sz="1000" b="1" i="1">
                          <a:solidFill>
                            <a:srgbClr val="000000"/>
                          </a:solidFill>
                          <a:effectLst/>
                          <a:latin typeface="Arial" panose="020B0604020202020204" pitchFamily="34" charset="0"/>
                          <a:ea typeface="Calibri" panose="020F0502020204030204" pitchFamily="34" charset="0"/>
                          <a:cs typeface="Arial" panose="020B0604020202020204" pitchFamily="34" charset="0"/>
                        </a:rPr>
                        <a:t>Κύπρος</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a:noFill/>
                    </a:lnT>
                    <a:lnB>
                      <a:noFill/>
                    </a:lnB>
                    <a:solidFill>
                      <a:srgbClr val="FFFFFF"/>
                    </a:solidFill>
                  </a:tcPr>
                </a:tc>
                <a:tc>
                  <a:txBody>
                    <a:bodyPr/>
                    <a:lstStyle/>
                    <a:p>
                      <a:pPr algn="ctr">
                        <a:spcAft>
                          <a:spcPts val="800"/>
                        </a:spcAft>
                      </a:pPr>
                      <a:r>
                        <a:rPr lang="el-GR" sz="1100">
                          <a:solidFill>
                            <a:srgbClr val="000000"/>
                          </a:solidFill>
                          <a:effectLst/>
                          <a:latin typeface="Arial" panose="020B0604020202020204" pitchFamily="34" charset="0"/>
                          <a:ea typeface="Calibri" panose="020F0502020204030204" pitchFamily="34" charset="0"/>
                          <a:cs typeface="Arial" panose="020B0604020202020204" pitchFamily="34" charset="0"/>
                        </a:rPr>
                        <a:t>17%</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algn="ctr">
                        <a:spcAft>
                          <a:spcPts val="800"/>
                        </a:spcAft>
                      </a:pPr>
                      <a:r>
                        <a:rPr lang="el-GR" sz="1100">
                          <a:solidFill>
                            <a:srgbClr val="000000"/>
                          </a:solidFill>
                          <a:effectLst/>
                          <a:latin typeface="Arial" panose="020B0604020202020204" pitchFamily="34" charset="0"/>
                          <a:ea typeface="Calibri" panose="020F0502020204030204" pitchFamily="34" charset="0"/>
                          <a:cs typeface="Arial" panose="020B0604020202020204" pitchFamily="34" charset="0"/>
                        </a:rPr>
                        <a:t>0,13%</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algn="ctr">
                        <a:spcAft>
                          <a:spcPts val="800"/>
                        </a:spcAft>
                      </a:pPr>
                      <a:r>
                        <a:rPr lang="el-GR" sz="1100">
                          <a:solidFill>
                            <a:srgbClr val="000000"/>
                          </a:solidFill>
                          <a:effectLst/>
                          <a:latin typeface="Arial" panose="020B0604020202020204" pitchFamily="34" charset="0"/>
                          <a:ea typeface="Calibri" panose="020F0502020204030204" pitchFamily="34" charset="0"/>
                          <a:cs typeface="Arial" panose="020B0604020202020204" pitchFamily="34" charset="0"/>
                        </a:rPr>
                        <a:t>3%</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algn="ctr">
                        <a:spcAft>
                          <a:spcPts val="800"/>
                        </a:spcAft>
                      </a:pPr>
                      <a:r>
                        <a:rPr lang="el-GR" sz="1100">
                          <a:solidFill>
                            <a:srgbClr val="000000"/>
                          </a:solidFill>
                          <a:effectLst/>
                          <a:latin typeface="Arial" panose="020B0604020202020204" pitchFamily="34" charset="0"/>
                          <a:ea typeface="Calibri" panose="020F0502020204030204" pitchFamily="34" charset="0"/>
                          <a:cs typeface="Arial" panose="020B0604020202020204" pitchFamily="34" charset="0"/>
                        </a:rPr>
                        <a:t>4</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algn="ctr">
                        <a:spcAft>
                          <a:spcPts val="800"/>
                        </a:spcAft>
                      </a:pPr>
                      <a:r>
                        <a:rPr lang="el-GR" sz="1100">
                          <a:solidFill>
                            <a:srgbClr val="000000"/>
                          </a:solidFill>
                          <a:effectLst/>
                          <a:latin typeface="Arial" panose="020B0604020202020204" pitchFamily="34" charset="0"/>
                          <a:ea typeface="Calibri" panose="020F0502020204030204" pitchFamily="34" charset="0"/>
                          <a:cs typeface="Arial" panose="020B0604020202020204" pitchFamily="34" charset="0"/>
                        </a:rPr>
                        <a:t>0,1</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extLst>
                  <a:ext uri="{0D108BD9-81ED-4DB2-BD59-A6C34878D82A}">
                    <a16:rowId xmlns:a16="http://schemas.microsoft.com/office/drawing/2014/main" val="830803977"/>
                  </a:ext>
                </a:extLst>
              </a:tr>
              <a:tr h="192005">
                <a:tc>
                  <a:txBody>
                    <a:bodyPr/>
                    <a:lstStyle/>
                    <a:p>
                      <a:pPr algn="just">
                        <a:spcAft>
                          <a:spcPts val="800"/>
                        </a:spcAft>
                      </a:pPr>
                      <a:r>
                        <a:rPr lang="el-GR" sz="1000" b="1" i="1">
                          <a:solidFill>
                            <a:srgbClr val="000000"/>
                          </a:solidFill>
                          <a:effectLst/>
                          <a:latin typeface="Arial" panose="020B0604020202020204" pitchFamily="34" charset="0"/>
                          <a:ea typeface="Calibri" panose="020F0502020204030204" pitchFamily="34" charset="0"/>
                          <a:cs typeface="Arial" panose="020B0604020202020204" pitchFamily="34" charset="0"/>
                        </a:rPr>
                        <a:t>Δανία</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a:noFill/>
                    </a:lnT>
                    <a:lnB>
                      <a:noFill/>
                    </a:lnB>
                    <a:solidFill>
                      <a:srgbClr val="FFFFFF"/>
                    </a:solidFill>
                  </a:tcPr>
                </a:tc>
                <a:tc>
                  <a:txBody>
                    <a:bodyPr/>
                    <a:lstStyle/>
                    <a:p>
                      <a:pPr algn="ctr">
                        <a:spcAft>
                          <a:spcPts val="800"/>
                        </a:spcAft>
                      </a:pPr>
                      <a:r>
                        <a:rPr lang="el-GR" sz="1100">
                          <a:effectLst/>
                          <a:latin typeface="Arial" panose="020B0604020202020204" pitchFamily="34" charset="0"/>
                          <a:ea typeface="Calibri" panose="020F0502020204030204" pitchFamily="34" charset="0"/>
                          <a:cs typeface="Arial" panose="020B0604020202020204" pitchFamily="34" charset="0"/>
                        </a:rPr>
                        <a:t>48%</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algn="ctr">
                        <a:spcAft>
                          <a:spcPts val="800"/>
                        </a:spcAft>
                      </a:pPr>
                      <a:r>
                        <a:rPr lang="el-GR" sz="1100">
                          <a:effectLst/>
                          <a:latin typeface="Arial" panose="020B0604020202020204" pitchFamily="34" charset="0"/>
                          <a:ea typeface="Calibri" panose="020F0502020204030204" pitchFamily="34" charset="0"/>
                          <a:cs typeface="Arial" panose="020B0604020202020204" pitchFamily="34" charset="0"/>
                        </a:rPr>
                        <a:t>0,31%</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algn="ctr">
                        <a:spcAft>
                          <a:spcPts val="800"/>
                        </a:spcAft>
                      </a:pPr>
                      <a:r>
                        <a:rPr lang="el-GR" sz="1100">
                          <a:effectLst/>
                          <a:latin typeface="Arial" panose="020B0604020202020204" pitchFamily="34" charset="0"/>
                          <a:ea typeface="Calibri" panose="020F0502020204030204" pitchFamily="34" charset="0"/>
                          <a:cs typeface="Arial" panose="020B0604020202020204" pitchFamily="34" charset="0"/>
                        </a:rPr>
                        <a:t>10%</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algn="ctr">
                        <a:spcAft>
                          <a:spcPts val="800"/>
                        </a:spcAft>
                      </a:pPr>
                      <a:r>
                        <a:rPr lang="el-GR" sz="1100">
                          <a:effectLst/>
                          <a:latin typeface="Arial" panose="020B0604020202020204" pitchFamily="34" charset="0"/>
                          <a:ea typeface="Calibri" panose="020F0502020204030204" pitchFamily="34" charset="0"/>
                          <a:cs typeface="Arial" panose="020B0604020202020204" pitchFamily="34" charset="0"/>
                        </a:rPr>
                        <a:t>53</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algn="ctr">
                        <a:spcAft>
                          <a:spcPts val="800"/>
                        </a:spcAft>
                      </a:pPr>
                      <a:r>
                        <a:rPr lang="el-GR" sz="1100">
                          <a:effectLst/>
                          <a:latin typeface="Arial" panose="020B0604020202020204" pitchFamily="34" charset="0"/>
                          <a:ea typeface="Calibri" panose="020F0502020204030204" pitchFamily="34" charset="0"/>
                          <a:cs typeface="Arial" panose="020B0604020202020204" pitchFamily="34" charset="0"/>
                        </a:rPr>
                        <a:t>2,3</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extLst>
                  <a:ext uri="{0D108BD9-81ED-4DB2-BD59-A6C34878D82A}">
                    <a16:rowId xmlns:a16="http://schemas.microsoft.com/office/drawing/2014/main" val="3779380574"/>
                  </a:ext>
                </a:extLst>
              </a:tr>
              <a:tr h="192005">
                <a:tc>
                  <a:txBody>
                    <a:bodyPr/>
                    <a:lstStyle/>
                    <a:p>
                      <a:pPr algn="just">
                        <a:spcAft>
                          <a:spcPts val="800"/>
                        </a:spcAft>
                      </a:pPr>
                      <a:r>
                        <a:rPr lang="el-GR" sz="1000" b="1" i="1">
                          <a:solidFill>
                            <a:srgbClr val="000000"/>
                          </a:solidFill>
                          <a:effectLst/>
                          <a:latin typeface="Arial" panose="020B0604020202020204" pitchFamily="34" charset="0"/>
                          <a:ea typeface="Calibri" panose="020F0502020204030204" pitchFamily="34" charset="0"/>
                          <a:cs typeface="Arial" panose="020B0604020202020204" pitchFamily="34" charset="0"/>
                        </a:rPr>
                        <a:t>Γαλλία</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a:noFill/>
                    </a:lnT>
                    <a:lnB>
                      <a:noFill/>
                    </a:lnB>
                    <a:solidFill>
                      <a:srgbClr val="FFFFFF"/>
                    </a:solidFill>
                  </a:tcPr>
                </a:tc>
                <a:tc>
                  <a:txBody>
                    <a:bodyPr/>
                    <a:lstStyle/>
                    <a:p>
                      <a:pPr algn="ctr">
                        <a:spcAft>
                          <a:spcPts val="800"/>
                        </a:spcAft>
                      </a:pPr>
                      <a:r>
                        <a:rPr lang="el-GR" sz="1100">
                          <a:solidFill>
                            <a:srgbClr val="000000"/>
                          </a:solidFill>
                          <a:effectLst/>
                          <a:latin typeface="Arial" panose="020B0604020202020204" pitchFamily="34" charset="0"/>
                          <a:ea typeface="Calibri" panose="020F0502020204030204" pitchFamily="34" charset="0"/>
                          <a:cs typeface="Arial" panose="020B0604020202020204" pitchFamily="34" charset="0"/>
                        </a:rPr>
                        <a:t>42%</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algn="ctr">
                        <a:spcAft>
                          <a:spcPts val="800"/>
                        </a:spcAft>
                      </a:pPr>
                      <a:r>
                        <a:rPr lang="el-GR" sz="1100">
                          <a:solidFill>
                            <a:srgbClr val="000000"/>
                          </a:solidFill>
                          <a:effectLst/>
                          <a:latin typeface="Arial" panose="020B0604020202020204" pitchFamily="34" charset="0"/>
                          <a:ea typeface="Calibri" panose="020F0502020204030204" pitchFamily="34" charset="0"/>
                          <a:cs typeface="Arial" panose="020B0604020202020204" pitchFamily="34" charset="0"/>
                        </a:rPr>
                        <a:t>0,24%</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algn="ctr">
                        <a:spcAft>
                          <a:spcPts val="800"/>
                        </a:spcAft>
                      </a:pPr>
                      <a:r>
                        <a:rPr lang="el-GR" sz="1100">
                          <a:solidFill>
                            <a:srgbClr val="000000"/>
                          </a:solidFill>
                          <a:effectLst/>
                          <a:latin typeface="Arial" panose="020B0604020202020204" pitchFamily="34" charset="0"/>
                          <a:ea typeface="Calibri" panose="020F0502020204030204" pitchFamily="34" charset="0"/>
                          <a:cs typeface="Arial" panose="020B0604020202020204" pitchFamily="34" charset="0"/>
                        </a:rPr>
                        <a:t>18%</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algn="ctr">
                        <a:spcAft>
                          <a:spcPts val="800"/>
                        </a:spcAft>
                      </a:pPr>
                      <a:r>
                        <a:rPr lang="el-GR" sz="1100">
                          <a:solidFill>
                            <a:srgbClr val="000000"/>
                          </a:solidFill>
                          <a:effectLst/>
                          <a:latin typeface="Arial" panose="020B0604020202020204" pitchFamily="34" charset="0"/>
                          <a:ea typeface="Calibri" panose="020F0502020204030204" pitchFamily="34" charset="0"/>
                          <a:cs typeface="Arial" panose="020B0604020202020204" pitchFamily="34" charset="0"/>
                        </a:rPr>
                        <a:t>542</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algn="ctr">
                        <a:spcAft>
                          <a:spcPts val="800"/>
                        </a:spcAft>
                      </a:pPr>
                      <a:r>
                        <a:rPr lang="el-GR" sz="1100">
                          <a:solidFill>
                            <a:srgbClr val="000000"/>
                          </a:solidFill>
                          <a:effectLst/>
                          <a:latin typeface="Arial" panose="020B0604020202020204" pitchFamily="34" charset="0"/>
                          <a:ea typeface="Calibri" panose="020F0502020204030204" pitchFamily="34" charset="0"/>
                          <a:cs typeface="Arial" panose="020B0604020202020204" pitchFamily="34" charset="0"/>
                        </a:rPr>
                        <a:t>21,3</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extLst>
                  <a:ext uri="{0D108BD9-81ED-4DB2-BD59-A6C34878D82A}">
                    <a16:rowId xmlns:a16="http://schemas.microsoft.com/office/drawing/2014/main" val="1326395502"/>
                  </a:ext>
                </a:extLst>
              </a:tr>
              <a:tr h="192005">
                <a:tc>
                  <a:txBody>
                    <a:bodyPr/>
                    <a:lstStyle/>
                    <a:p>
                      <a:pPr algn="just">
                        <a:spcAft>
                          <a:spcPts val="800"/>
                        </a:spcAft>
                      </a:pPr>
                      <a:r>
                        <a:rPr lang="el-GR" sz="1000" b="1" i="1">
                          <a:solidFill>
                            <a:srgbClr val="000000"/>
                          </a:solidFill>
                          <a:effectLst/>
                          <a:latin typeface="Arial" panose="020B0604020202020204" pitchFamily="34" charset="0"/>
                          <a:ea typeface="Calibri" panose="020F0502020204030204" pitchFamily="34" charset="0"/>
                          <a:cs typeface="Arial" panose="020B0604020202020204" pitchFamily="34" charset="0"/>
                        </a:rPr>
                        <a:t>Γερμανία</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a:noFill/>
                    </a:lnT>
                    <a:lnB>
                      <a:noFill/>
                    </a:lnB>
                    <a:solidFill>
                      <a:srgbClr val="FFFFFF"/>
                    </a:solidFill>
                  </a:tcPr>
                </a:tc>
                <a:tc>
                  <a:txBody>
                    <a:bodyPr/>
                    <a:lstStyle/>
                    <a:p>
                      <a:pPr algn="ctr">
                        <a:spcAft>
                          <a:spcPts val="800"/>
                        </a:spcAft>
                      </a:pPr>
                      <a:r>
                        <a:rPr lang="el-GR" sz="1100">
                          <a:effectLst/>
                          <a:latin typeface="Arial" panose="020B0604020202020204" pitchFamily="34" charset="0"/>
                          <a:ea typeface="Calibri" panose="020F0502020204030204" pitchFamily="34" charset="0"/>
                          <a:cs typeface="Arial" panose="020B0604020202020204" pitchFamily="34" charset="0"/>
                        </a:rPr>
                        <a:t>66%</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algn="ctr">
                        <a:spcAft>
                          <a:spcPts val="800"/>
                        </a:spcAft>
                      </a:pPr>
                      <a:r>
                        <a:rPr lang="el-GR" sz="1100">
                          <a:effectLst/>
                          <a:latin typeface="Arial" panose="020B0604020202020204" pitchFamily="34" charset="0"/>
                          <a:ea typeface="Calibri" panose="020F0502020204030204" pitchFamily="34" charset="0"/>
                          <a:cs typeface="Arial" panose="020B0604020202020204" pitchFamily="34" charset="0"/>
                        </a:rPr>
                        <a:t>0,25%</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algn="ctr">
                        <a:spcAft>
                          <a:spcPts val="800"/>
                        </a:spcAft>
                      </a:pPr>
                      <a:r>
                        <a:rPr lang="el-GR" sz="1100">
                          <a:effectLst/>
                          <a:latin typeface="Arial" panose="020B0604020202020204" pitchFamily="34" charset="0"/>
                          <a:ea typeface="Calibri" panose="020F0502020204030204" pitchFamily="34" charset="0"/>
                          <a:cs typeface="Arial" panose="020B0604020202020204" pitchFamily="34" charset="0"/>
                        </a:rPr>
                        <a:t>11%</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algn="ctr">
                        <a:spcAft>
                          <a:spcPts val="800"/>
                        </a:spcAft>
                      </a:pPr>
                      <a:r>
                        <a:rPr lang="el-GR" sz="1100">
                          <a:effectLst/>
                          <a:latin typeface="Arial" panose="020B0604020202020204" pitchFamily="34" charset="0"/>
                          <a:ea typeface="Calibri" panose="020F0502020204030204" pitchFamily="34" charset="0"/>
                          <a:cs typeface="Arial" panose="020B0604020202020204" pitchFamily="34" charset="0"/>
                        </a:rPr>
                        <a:t>1260</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algn="ctr">
                        <a:spcAft>
                          <a:spcPts val="800"/>
                        </a:spcAft>
                      </a:pPr>
                      <a:r>
                        <a:rPr lang="el-GR" sz="1100">
                          <a:effectLst/>
                          <a:latin typeface="Arial" panose="020B0604020202020204" pitchFamily="34" charset="0"/>
                          <a:ea typeface="Calibri" panose="020F0502020204030204" pitchFamily="34" charset="0"/>
                          <a:cs typeface="Arial" panose="020B0604020202020204" pitchFamily="34" charset="0"/>
                        </a:rPr>
                        <a:t>28,7</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extLst>
                  <a:ext uri="{0D108BD9-81ED-4DB2-BD59-A6C34878D82A}">
                    <a16:rowId xmlns:a16="http://schemas.microsoft.com/office/drawing/2014/main" val="3687431716"/>
                  </a:ext>
                </a:extLst>
              </a:tr>
              <a:tr h="192005">
                <a:tc>
                  <a:txBody>
                    <a:bodyPr/>
                    <a:lstStyle/>
                    <a:p>
                      <a:pPr algn="just">
                        <a:spcAft>
                          <a:spcPts val="800"/>
                        </a:spcAft>
                      </a:pPr>
                      <a:r>
                        <a:rPr lang="el-GR" sz="1000" b="1" i="1">
                          <a:solidFill>
                            <a:srgbClr val="FF0000"/>
                          </a:solidFill>
                          <a:effectLst/>
                          <a:latin typeface="Arial" panose="020B0604020202020204" pitchFamily="34" charset="0"/>
                          <a:ea typeface="Calibri" panose="020F0502020204030204" pitchFamily="34" charset="0"/>
                          <a:cs typeface="Arial" panose="020B0604020202020204" pitchFamily="34" charset="0"/>
                        </a:rPr>
                        <a:t>Ελλάδα</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a:noFill/>
                    </a:lnT>
                    <a:lnB>
                      <a:noFill/>
                    </a:lnB>
                    <a:solidFill>
                      <a:srgbClr val="FFFFFF"/>
                    </a:solidFill>
                  </a:tcPr>
                </a:tc>
                <a:tc>
                  <a:txBody>
                    <a:bodyPr/>
                    <a:lstStyle/>
                    <a:p>
                      <a:pPr algn="ctr">
                        <a:spcAft>
                          <a:spcPts val="800"/>
                        </a:spcAft>
                      </a:pPr>
                      <a:r>
                        <a:rPr lang="el-GR" sz="1100">
                          <a:solidFill>
                            <a:srgbClr val="FF0000"/>
                          </a:solidFill>
                          <a:effectLst/>
                          <a:latin typeface="Arial" panose="020B0604020202020204" pitchFamily="34" charset="0"/>
                          <a:ea typeface="Calibri" panose="020F0502020204030204" pitchFamily="34" charset="0"/>
                          <a:cs typeface="Arial" panose="020B0604020202020204" pitchFamily="34" charset="0"/>
                        </a:rPr>
                        <a:t>17%</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algn="ctr">
                        <a:spcAft>
                          <a:spcPts val="800"/>
                        </a:spcAft>
                      </a:pPr>
                      <a:r>
                        <a:rPr lang="el-GR" sz="1100">
                          <a:solidFill>
                            <a:srgbClr val="FF0000"/>
                          </a:solidFill>
                          <a:effectLst/>
                          <a:latin typeface="Arial" panose="020B0604020202020204" pitchFamily="34" charset="0"/>
                          <a:ea typeface="Calibri" panose="020F0502020204030204" pitchFamily="34" charset="0"/>
                          <a:cs typeface="Arial" panose="020B0604020202020204" pitchFamily="34" charset="0"/>
                        </a:rPr>
                        <a:t>0,14%</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algn="ctr">
                        <a:spcAft>
                          <a:spcPts val="800"/>
                        </a:spcAft>
                      </a:pPr>
                      <a:r>
                        <a:rPr lang="el-GR" sz="1100">
                          <a:solidFill>
                            <a:srgbClr val="FF0000"/>
                          </a:solidFill>
                          <a:effectLst/>
                          <a:latin typeface="Arial" panose="020B0604020202020204" pitchFamily="34" charset="0"/>
                          <a:ea typeface="Calibri" panose="020F0502020204030204" pitchFamily="34" charset="0"/>
                          <a:cs typeface="Arial" panose="020B0604020202020204" pitchFamily="34" charset="0"/>
                        </a:rPr>
                        <a:t>1%</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algn="ctr">
                        <a:spcAft>
                          <a:spcPts val="800"/>
                        </a:spcAft>
                      </a:pPr>
                      <a:r>
                        <a:rPr lang="el-GR" sz="1100">
                          <a:solidFill>
                            <a:srgbClr val="FF0000"/>
                          </a:solidFill>
                          <a:effectLst/>
                          <a:latin typeface="Arial" panose="020B0604020202020204" pitchFamily="34" charset="0"/>
                          <a:ea typeface="Calibri" panose="020F0502020204030204" pitchFamily="34" charset="0"/>
                          <a:cs typeface="Arial" panose="020B0604020202020204" pitchFamily="34" charset="0"/>
                        </a:rPr>
                        <a:t>5</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algn="ctr">
                        <a:spcAft>
                          <a:spcPts val="800"/>
                        </a:spcAft>
                      </a:pPr>
                      <a:r>
                        <a:rPr lang="el-GR" sz="1100">
                          <a:solidFill>
                            <a:srgbClr val="FF0000"/>
                          </a:solidFill>
                          <a:effectLst/>
                          <a:latin typeface="Arial" panose="020B0604020202020204" pitchFamily="34" charset="0"/>
                          <a:ea typeface="Calibri" panose="020F0502020204030204" pitchFamily="34" charset="0"/>
                          <a:cs typeface="Arial" panose="020B0604020202020204" pitchFamily="34" charset="0"/>
                        </a:rPr>
                        <a:t>0,6</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extLst>
                  <a:ext uri="{0D108BD9-81ED-4DB2-BD59-A6C34878D82A}">
                    <a16:rowId xmlns:a16="http://schemas.microsoft.com/office/drawing/2014/main" val="1764205619"/>
                  </a:ext>
                </a:extLst>
              </a:tr>
              <a:tr h="192005">
                <a:tc>
                  <a:txBody>
                    <a:bodyPr/>
                    <a:lstStyle/>
                    <a:p>
                      <a:pPr algn="just">
                        <a:spcAft>
                          <a:spcPts val="800"/>
                        </a:spcAft>
                      </a:pPr>
                      <a:r>
                        <a:rPr lang="el-GR" sz="1000" b="1" i="1">
                          <a:solidFill>
                            <a:srgbClr val="000000"/>
                          </a:solidFill>
                          <a:effectLst/>
                          <a:latin typeface="Arial" panose="020B0604020202020204" pitchFamily="34" charset="0"/>
                          <a:ea typeface="Calibri" panose="020F0502020204030204" pitchFamily="34" charset="0"/>
                          <a:cs typeface="Arial" panose="020B0604020202020204" pitchFamily="34" charset="0"/>
                        </a:rPr>
                        <a:t>Ιταλία</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a:noFill/>
                    </a:lnT>
                    <a:lnB>
                      <a:noFill/>
                    </a:lnB>
                    <a:solidFill>
                      <a:srgbClr val="FFFFFF"/>
                    </a:solidFill>
                  </a:tcPr>
                </a:tc>
                <a:tc>
                  <a:txBody>
                    <a:bodyPr/>
                    <a:lstStyle/>
                    <a:p>
                      <a:pPr algn="ctr">
                        <a:spcAft>
                          <a:spcPts val="800"/>
                        </a:spcAft>
                      </a:pPr>
                      <a:r>
                        <a:rPr lang="el-GR" sz="1100">
                          <a:effectLst/>
                          <a:latin typeface="Arial" panose="020B0604020202020204" pitchFamily="34" charset="0"/>
                          <a:ea typeface="Calibri" panose="020F0502020204030204" pitchFamily="34" charset="0"/>
                          <a:cs typeface="Arial" panose="020B0604020202020204" pitchFamily="34" charset="0"/>
                        </a:rPr>
                        <a:t>45%</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algn="ctr">
                        <a:spcAft>
                          <a:spcPts val="800"/>
                        </a:spcAft>
                      </a:pPr>
                      <a:r>
                        <a:rPr lang="el-GR" sz="1100">
                          <a:effectLst/>
                          <a:latin typeface="Arial" panose="020B0604020202020204" pitchFamily="34" charset="0"/>
                          <a:ea typeface="Calibri" panose="020F0502020204030204" pitchFamily="34" charset="0"/>
                          <a:cs typeface="Arial" panose="020B0604020202020204" pitchFamily="34" charset="0"/>
                        </a:rPr>
                        <a:t>0,19%</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algn="ctr">
                        <a:spcAft>
                          <a:spcPts val="800"/>
                        </a:spcAft>
                      </a:pPr>
                      <a:r>
                        <a:rPr lang="el-GR" sz="1100">
                          <a:effectLst/>
                          <a:latin typeface="Arial" panose="020B0604020202020204" pitchFamily="34" charset="0"/>
                          <a:ea typeface="Calibri" panose="020F0502020204030204" pitchFamily="34" charset="0"/>
                          <a:cs typeface="Arial" panose="020B0604020202020204" pitchFamily="34" charset="0"/>
                        </a:rPr>
                        <a:t>19%</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algn="ctr">
                        <a:spcAft>
                          <a:spcPts val="800"/>
                        </a:spcAft>
                      </a:pPr>
                      <a:r>
                        <a:rPr lang="el-GR" sz="1100">
                          <a:effectLst/>
                          <a:latin typeface="Arial" panose="020B0604020202020204" pitchFamily="34" charset="0"/>
                          <a:ea typeface="Calibri" panose="020F0502020204030204" pitchFamily="34" charset="0"/>
                          <a:cs typeface="Arial" panose="020B0604020202020204" pitchFamily="34" charset="0"/>
                        </a:rPr>
                        <a:t>294</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algn="ctr">
                        <a:spcAft>
                          <a:spcPts val="800"/>
                        </a:spcAft>
                      </a:pPr>
                      <a:r>
                        <a:rPr lang="el-GR" sz="1100">
                          <a:effectLst/>
                          <a:latin typeface="Arial" panose="020B0604020202020204" pitchFamily="34" charset="0"/>
                          <a:ea typeface="Calibri" panose="020F0502020204030204" pitchFamily="34" charset="0"/>
                          <a:cs typeface="Arial" panose="020B0604020202020204" pitchFamily="34" charset="0"/>
                        </a:rPr>
                        <a:t>17,8</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extLst>
                  <a:ext uri="{0D108BD9-81ED-4DB2-BD59-A6C34878D82A}">
                    <a16:rowId xmlns:a16="http://schemas.microsoft.com/office/drawing/2014/main" val="134397148"/>
                  </a:ext>
                </a:extLst>
              </a:tr>
              <a:tr h="328731">
                <a:tc>
                  <a:txBody>
                    <a:bodyPr/>
                    <a:lstStyle/>
                    <a:p>
                      <a:pPr algn="just">
                        <a:spcAft>
                          <a:spcPts val="800"/>
                        </a:spcAft>
                      </a:pPr>
                      <a:r>
                        <a:rPr lang="el-GR" sz="1000" b="1" i="1">
                          <a:solidFill>
                            <a:srgbClr val="000000"/>
                          </a:solidFill>
                          <a:effectLst/>
                          <a:latin typeface="Arial" panose="020B0604020202020204" pitchFamily="34" charset="0"/>
                          <a:ea typeface="Calibri" panose="020F0502020204030204" pitchFamily="34" charset="0"/>
                          <a:cs typeface="Arial" panose="020B0604020202020204" pitchFamily="34" charset="0"/>
                        </a:rPr>
                        <a:t>Λουξεμβούργο</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a:noFill/>
                    </a:lnT>
                    <a:lnB>
                      <a:noFill/>
                    </a:lnB>
                    <a:solidFill>
                      <a:srgbClr val="FFFFFF"/>
                    </a:solidFill>
                  </a:tcPr>
                </a:tc>
                <a:tc>
                  <a:txBody>
                    <a:bodyPr/>
                    <a:lstStyle/>
                    <a:p>
                      <a:pPr algn="ctr">
                        <a:spcAft>
                          <a:spcPts val="800"/>
                        </a:spcAft>
                      </a:pPr>
                      <a:r>
                        <a:rPr lang="el-GR" sz="1100">
                          <a:solidFill>
                            <a:srgbClr val="000000"/>
                          </a:solidFill>
                          <a:effectLst/>
                          <a:latin typeface="Arial" panose="020B0604020202020204" pitchFamily="34" charset="0"/>
                          <a:ea typeface="Calibri" panose="020F0502020204030204" pitchFamily="34" charset="0"/>
                          <a:cs typeface="Arial" panose="020B0604020202020204" pitchFamily="34" charset="0"/>
                        </a:rPr>
                        <a:t>48%</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algn="ctr">
                        <a:spcAft>
                          <a:spcPts val="800"/>
                        </a:spcAft>
                      </a:pPr>
                      <a:r>
                        <a:rPr lang="el-GR" sz="1100">
                          <a:solidFill>
                            <a:srgbClr val="000000"/>
                          </a:solidFill>
                          <a:effectLst/>
                          <a:latin typeface="Arial" panose="020B0604020202020204" pitchFamily="34" charset="0"/>
                          <a:ea typeface="Calibri" panose="020F0502020204030204" pitchFamily="34" charset="0"/>
                          <a:cs typeface="Arial" panose="020B0604020202020204" pitchFamily="34" charset="0"/>
                        </a:rPr>
                        <a:t>0,97%</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algn="ctr">
                        <a:spcAft>
                          <a:spcPts val="800"/>
                        </a:spcAft>
                      </a:pPr>
                      <a:r>
                        <a:rPr lang="el-GR" sz="1100">
                          <a:solidFill>
                            <a:srgbClr val="000000"/>
                          </a:solidFill>
                          <a:effectLst/>
                          <a:latin typeface="Arial" panose="020B0604020202020204" pitchFamily="34" charset="0"/>
                          <a:ea typeface="Calibri" panose="020F0502020204030204" pitchFamily="34" charset="0"/>
                          <a:cs typeface="Arial" panose="020B0604020202020204" pitchFamily="34" charset="0"/>
                        </a:rPr>
                        <a:t>11%</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algn="ctr">
                        <a:spcAft>
                          <a:spcPts val="800"/>
                        </a:spcAft>
                      </a:pPr>
                      <a:r>
                        <a:rPr lang="el-GR" sz="1100">
                          <a:solidFill>
                            <a:srgbClr val="000000"/>
                          </a:solidFill>
                          <a:effectLst/>
                          <a:latin typeface="Arial" panose="020B0604020202020204" pitchFamily="34" charset="0"/>
                          <a:ea typeface="Calibri" panose="020F0502020204030204" pitchFamily="34" charset="0"/>
                          <a:cs typeface="Arial" panose="020B0604020202020204" pitchFamily="34" charset="0"/>
                        </a:rPr>
                        <a:t>24</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algn="ctr">
                        <a:spcAft>
                          <a:spcPts val="800"/>
                        </a:spcAft>
                      </a:pPr>
                      <a:r>
                        <a:rPr lang="el-GR" sz="1100">
                          <a:solidFill>
                            <a:srgbClr val="000000"/>
                          </a:solidFill>
                          <a:effectLst/>
                          <a:latin typeface="Arial" panose="020B0604020202020204" pitchFamily="34" charset="0"/>
                          <a:ea typeface="Calibri" panose="020F0502020204030204" pitchFamily="34" charset="0"/>
                          <a:cs typeface="Arial" panose="020B0604020202020204" pitchFamily="34" charset="0"/>
                        </a:rPr>
                        <a:t>-</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extLst>
                  <a:ext uri="{0D108BD9-81ED-4DB2-BD59-A6C34878D82A}">
                    <a16:rowId xmlns:a16="http://schemas.microsoft.com/office/drawing/2014/main" val="2836275185"/>
                  </a:ext>
                </a:extLst>
              </a:tr>
              <a:tr h="192005">
                <a:tc>
                  <a:txBody>
                    <a:bodyPr/>
                    <a:lstStyle/>
                    <a:p>
                      <a:pPr algn="just">
                        <a:spcAft>
                          <a:spcPts val="800"/>
                        </a:spcAft>
                      </a:pPr>
                      <a:r>
                        <a:rPr lang="el-GR" sz="1000" b="1" i="1">
                          <a:solidFill>
                            <a:srgbClr val="000000"/>
                          </a:solidFill>
                          <a:effectLst/>
                          <a:latin typeface="Arial" panose="020B0604020202020204" pitchFamily="34" charset="0"/>
                          <a:ea typeface="Calibri" panose="020F0502020204030204" pitchFamily="34" charset="0"/>
                          <a:cs typeface="Arial" panose="020B0604020202020204" pitchFamily="34" charset="0"/>
                        </a:rPr>
                        <a:t>Ολλανδία</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a:noFill/>
                    </a:lnT>
                    <a:lnB>
                      <a:noFill/>
                    </a:lnB>
                    <a:solidFill>
                      <a:srgbClr val="FFFFFF"/>
                    </a:solidFill>
                  </a:tcPr>
                </a:tc>
                <a:tc>
                  <a:txBody>
                    <a:bodyPr/>
                    <a:lstStyle/>
                    <a:p>
                      <a:pPr algn="ctr">
                        <a:spcAft>
                          <a:spcPts val="800"/>
                        </a:spcAft>
                      </a:pPr>
                      <a:r>
                        <a:rPr lang="el-GR" sz="1100">
                          <a:effectLst/>
                          <a:latin typeface="Arial" panose="020B0604020202020204" pitchFamily="34" charset="0"/>
                          <a:ea typeface="Calibri" panose="020F0502020204030204" pitchFamily="34" charset="0"/>
                          <a:cs typeface="Arial" panose="020B0604020202020204" pitchFamily="34" charset="0"/>
                        </a:rPr>
                        <a:t>53%</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algn="ctr">
                        <a:spcAft>
                          <a:spcPts val="800"/>
                        </a:spcAft>
                      </a:pPr>
                      <a:r>
                        <a:rPr lang="el-GR" sz="1100">
                          <a:effectLst/>
                          <a:latin typeface="Arial" panose="020B0604020202020204" pitchFamily="34" charset="0"/>
                          <a:ea typeface="Calibri" panose="020F0502020204030204" pitchFamily="34" charset="0"/>
                          <a:cs typeface="Arial" panose="020B0604020202020204" pitchFamily="34" charset="0"/>
                        </a:rPr>
                        <a:t>0,17%</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algn="ctr">
                        <a:spcAft>
                          <a:spcPts val="800"/>
                        </a:spcAft>
                      </a:pPr>
                      <a:r>
                        <a:rPr lang="el-GR" sz="1100">
                          <a:effectLst/>
                          <a:latin typeface="Arial" panose="020B0604020202020204" pitchFamily="34" charset="0"/>
                          <a:ea typeface="Calibri" panose="020F0502020204030204" pitchFamily="34" charset="0"/>
                          <a:cs typeface="Arial" panose="020B0604020202020204" pitchFamily="34" charset="0"/>
                        </a:rPr>
                        <a:t>27%</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algn="ctr">
                        <a:spcAft>
                          <a:spcPts val="800"/>
                        </a:spcAft>
                      </a:pPr>
                      <a:r>
                        <a:rPr lang="el-GR" sz="1100">
                          <a:effectLst/>
                          <a:latin typeface="Arial" panose="020B0604020202020204" pitchFamily="34" charset="0"/>
                          <a:ea typeface="Calibri" panose="020F0502020204030204" pitchFamily="34" charset="0"/>
                          <a:cs typeface="Arial" panose="020B0604020202020204" pitchFamily="34" charset="0"/>
                        </a:rPr>
                        <a:t>169</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algn="ctr">
                        <a:spcAft>
                          <a:spcPts val="800"/>
                        </a:spcAft>
                      </a:pPr>
                      <a:r>
                        <a:rPr lang="el-GR" sz="1100">
                          <a:effectLst/>
                          <a:latin typeface="Arial" panose="020B0604020202020204" pitchFamily="34" charset="0"/>
                          <a:ea typeface="Calibri" panose="020F0502020204030204" pitchFamily="34" charset="0"/>
                          <a:cs typeface="Arial" panose="020B0604020202020204" pitchFamily="34" charset="0"/>
                        </a:rPr>
                        <a:t>5,2</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extLst>
                  <a:ext uri="{0D108BD9-81ED-4DB2-BD59-A6C34878D82A}">
                    <a16:rowId xmlns:a16="http://schemas.microsoft.com/office/drawing/2014/main" val="2722496998"/>
                  </a:ext>
                </a:extLst>
              </a:tr>
              <a:tr h="192005">
                <a:tc>
                  <a:txBody>
                    <a:bodyPr/>
                    <a:lstStyle/>
                    <a:p>
                      <a:pPr algn="just">
                        <a:spcAft>
                          <a:spcPts val="800"/>
                        </a:spcAft>
                      </a:pPr>
                      <a:r>
                        <a:rPr lang="el-GR" sz="1000" b="1" i="1">
                          <a:solidFill>
                            <a:srgbClr val="000000"/>
                          </a:solidFill>
                          <a:effectLst/>
                          <a:latin typeface="Arial" panose="020B0604020202020204" pitchFamily="34" charset="0"/>
                          <a:ea typeface="Calibri" panose="020F0502020204030204" pitchFamily="34" charset="0"/>
                          <a:cs typeface="Arial" panose="020B0604020202020204" pitchFamily="34" charset="0"/>
                        </a:rPr>
                        <a:t>Σουηδία</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a:noFill/>
                    </a:lnT>
                    <a:lnB>
                      <a:noFill/>
                    </a:lnB>
                    <a:solidFill>
                      <a:srgbClr val="FFFFFF"/>
                    </a:solidFill>
                  </a:tcPr>
                </a:tc>
                <a:tc>
                  <a:txBody>
                    <a:bodyPr/>
                    <a:lstStyle/>
                    <a:p>
                      <a:pPr algn="ctr">
                        <a:spcAft>
                          <a:spcPts val="800"/>
                        </a:spcAft>
                      </a:pPr>
                      <a:r>
                        <a:rPr lang="el-GR" sz="1100">
                          <a:solidFill>
                            <a:srgbClr val="000000"/>
                          </a:solidFill>
                          <a:effectLst/>
                          <a:latin typeface="Arial" panose="020B0604020202020204" pitchFamily="34" charset="0"/>
                          <a:ea typeface="Calibri" panose="020F0502020204030204" pitchFamily="34" charset="0"/>
                          <a:cs typeface="Arial" panose="020B0604020202020204" pitchFamily="34" charset="0"/>
                        </a:rPr>
                        <a:t>49%</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algn="ctr">
                        <a:spcAft>
                          <a:spcPts val="800"/>
                        </a:spcAft>
                      </a:pPr>
                      <a:r>
                        <a:rPr lang="el-GR" sz="1100">
                          <a:solidFill>
                            <a:srgbClr val="000000"/>
                          </a:solidFill>
                          <a:effectLst/>
                          <a:latin typeface="Arial" panose="020B0604020202020204" pitchFamily="34" charset="0"/>
                          <a:ea typeface="Calibri" panose="020F0502020204030204" pitchFamily="34" charset="0"/>
                          <a:cs typeface="Arial" panose="020B0604020202020204" pitchFamily="34" charset="0"/>
                        </a:rPr>
                        <a:t>0,19%</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algn="ctr">
                        <a:spcAft>
                          <a:spcPts val="800"/>
                        </a:spcAft>
                      </a:pPr>
                      <a:r>
                        <a:rPr lang="el-GR" sz="1100">
                          <a:solidFill>
                            <a:srgbClr val="000000"/>
                          </a:solidFill>
                          <a:effectLst/>
                          <a:latin typeface="Arial" panose="020B0604020202020204" pitchFamily="34" charset="0"/>
                          <a:ea typeface="Calibri" panose="020F0502020204030204" pitchFamily="34" charset="0"/>
                          <a:cs typeface="Arial" panose="020B0604020202020204" pitchFamily="34" charset="0"/>
                        </a:rPr>
                        <a:t>7%</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algn="ctr">
                        <a:spcAft>
                          <a:spcPts val="800"/>
                        </a:spcAft>
                      </a:pPr>
                      <a:r>
                        <a:rPr lang="el-GR" sz="1100">
                          <a:solidFill>
                            <a:srgbClr val="000000"/>
                          </a:solidFill>
                          <a:effectLst/>
                          <a:latin typeface="Arial" panose="020B0604020202020204" pitchFamily="34" charset="0"/>
                          <a:ea typeface="Calibri" panose="020F0502020204030204" pitchFamily="34" charset="0"/>
                          <a:cs typeface="Arial" panose="020B0604020202020204" pitchFamily="34" charset="0"/>
                        </a:rPr>
                        <a:t>49</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algn="ctr">
                        <a:spcAft>
                          <a:spcPts val="800"/>
                        </a:spcAft>
                      </a:pPr>
                      <a:r>
                        <a:rPr lang="el-GR"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4,1</a:t>
                      </a:r>
                      <a:endParaRPr lang="el-GR" sz="12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extLst>
                  <a:ext uri="{0D108BD9-81ED-4DB2-BD59-A6C34878D82A}">
                    <a16:rowId xmlns:a16="http://schemas.microsoft.com/office/drawing/2014/main" val="4104426423"/>
                  </a:ext>
                </a:extLst>
              </a:tr>
            </a:tbl>
          </a:graphicData>
        </a:graphic>
      </p:graphicFrame>
    </p:spTree>
    <p:extLst>
      <p:ext uri="{BB962C8B-B14F-4D97-AF65-F5344CB8AC3E}">
        <p14:creationId xmlns:p14="http://schemas.microsoft.com/office/powerpoint/2010/main" val="16457328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4A949D1-B760-7352-4472-04C4B967C4C4}"/>
              </a:ext>
            </a:extLst>
          </p:cNvPr>
          <p:cNvSpPr>
            <a:spLocks noGrp="1"/>
          </p:cNvSpPr>
          <p:nvPr>
            <p:ph type="title"/>
          </p:nvPr>
        </p:nvSpPr>
        <p:spPr>
          <a:xfrm>
            <a:off x="684213" y="408373"/>
            <a:ext cx="10058400" cy="1216241"/>
          </a:xfrm>
        </p:spPr>
        <p:txBody>
          <a:bodyPr/>
          <a:lstStyle/>
          <a:p>
            <a:pPr algn="ctr"/>
            <a:r>
              <a:rPr lang="el-GR" dirty="0">
                <a:solidFill>
                  <a:schemeClr val="bg1"/>
                </a:solidFill>
              </a:rPr>
              <a:t>ΥΙΟΘΕΤΗΣΗ ΤΗΣ ΚΥΚΛΙΚΗΣ ΟΙΚΟΝΟΜΙΑΣ ΣΤΑ ΛΙΜΑΝΙΑ</a:t>
            </a:r>
          </a:p>
        </p:txBody>
      </p:sp>
      <p:sp>
        <p:nvSpPr>
          <p:cNvPr id="3" name="Θέση κειμένου 2">
            <a:extLst>
              <a:ext uri="{FF2B5EF4-FFF2-40B4-BE49-F238E27FC236}">
                <a16:creationId xmlns:a16="http://schemas.microsoft.com/office/drawing/2014/main" id="{E92ECF21-BF59-68E9-4A8D-A65FB3B411E5}"/>
              </a:ext>
            </a:extLst>
          </p:cNvPr>
          <p:cNvSpPr>
            <a:spLocks noGrp="1"/>
          </p:cNvSpPr>
          <p:nvPr>
            <p:ph type="body" idx="1"/>
          </p:nvPr>
        </p:nvSpPr>
        <p:spPr>
          <a:xfrm>
            <a:off x="684212" y="1624614"/>
            <a:ext cx="10332976" cy="4369786"/>
          </a:xfrm>
        </p:spPr>
        <p:txBody>
          <a:bodyPr/>
          <a:lstStyle/>
          <a:p>
            <a:pPr algn="just"/>
            <a:r>
              <a:rPr lang="el-GR" dirty="0">
                <a:solidFill>
                  <a:schemeClr val="bg1"/>
                </a:solidFill>
              </a:rPr>
              <a:t>Αφορά, στην ελαχιστοποίηση της χρήσης εισροών και στην εξάλειψη των αποβλήτων και της ρύπανσης, στην μεγιστοποίηση της αξίας που δημιουργείται σε κάθε στάδιο, στην διαχείριση των ροών βιολογικών πόρων και ανάκτηση ροών μη ανανεώσιμων πόρων σε κλειστό βρόχο και στην δημιουργία αμοιβαία επωφελών σχέσεων μεταξύ των εμπλεκόμενων δομών σε κάθε κυκλική αλυσίδα (</a:t>
            </a:r>
            <a:r>
              <a:rPr lang="el-GR" dirty="0" err="1">
                <a:solidFill>
                  <a:schemeClr val="bg1"/>
                </a:solidFill>
              </a:rPr>
              <a:t>Van</a:t>
            </a:r>
            <a:r>
              <a:rPr lang="el-GR" dirty="0">
                <a:solidFill>
                  <a:schemeClr val="bg1"/>
                </a:solidFill>
              </a:rPr>
              <a:t> </a:t>
            </a:r>
            <a:r>
              <a:rPr lang="el-GR" dirty="0" err="1">
                <a:solidFill>
                  <a:schemeClr val="bg1"/>
                </a:solidFill>
              </a:rPr>
              <a:t>Dooren</a:t>
            </a:r>
            <a:r>
              <a:rPr lang="el-GR" dirty="0">
                <a:solidFill>
                  <a:schemeClr val="bg1"/>
                </a:solidFill>
              </a:rPr>
              <a:t> &amp; </a:t>
            </a:r>
            <a:r>
              <a:rPr lang="el-GR" dirty="0" err="1">
                <a:solidFill>
                  <a:schemeClr val="bg1"/>
                </a:solidFill>
              </a:rPr>
              <a:t>Braam</a:t>
            </a:r>
            <a:r>
              <a:rPr lang="el-GR" dirty="0">
                <a:solidFill>
                  <a:schemeClr val="bg1"/>
                </a:solidFill>
              </a:rPr>
              <a:t>, 2015, αναφέρεται στους </a:t>
            </a:r>
            <a:r>
              <a:rPr lang="el-GR" dirty="0" err="1">
                <a:solidFill>
                  <a:schemeClr val="bg1"/>
                </a:solidFill>
              </a:rPr>
              <a:t>Carpenter</a:t>
            </a:r>
            <a:r>
              <a:rPr lang="el-GR" dirty="0">
                <a:solidFill>
                  <a:schemeClr val="bg1"/>
                </a:solidFill>
              </a:rPr>
              <a:t> </a:t>
            </a:r>
            <a:r>
              <a:rPr lang="el-GR" dirty="0" err="1">
                <a:solidFill>
                  <a:schemeClr val="bg1"/>
                </a:solidFill>
              </a:rPr>
              <a:t>et</a:t>
            </a:r>
            <a:r>
              <a:rPr lang="el-GR" dirty="0">
                <a:solidFill>
                  <a:schemeClr val="bg1"/>
                </a:solidFill>
              </a:rPr>
              <a:t> </a:t>
            </a:r>
            <a:r>
              <a:rPr lang="el-GR" dirty="0" err="1">
                <a:solidFill>
                  <a:schemeClr val="bg1"/>
                </a:solidFill>
              </a:rPr>
              <a:t>al</a:t>
            </a:r>
            <a:r>
              <a:rPr lang="el-GR" dirty="0">
                <a:solidFill>
                  <a:schemeClr val="bg1"/>
                </a:solidFill>
              </a:rPr>
              <a:t>., 2018).</a:t>
            </a:r>
          </a:p>
          <a:p>
            <a:pPr algn="just"/>
            <a:r>
              <a:rPr lang="el-GR" dirty="0">
                <a:solidFill>
                  <a:schemeClr val="bg1"/>
                </a:solidFill>
              </a:rPr>
              <a:t>Η κυκλική οικονομία στο περιβάλλον των λιμανιών είναι μια ολιστική προσέγγιση που συνδυάζει οικονομικές, υλικοτεχνικές και βιομηχανικές δραστηριότητες με την πολιτιστική κληρονομιά και τη δημιουργικότητα της ευρύτερης κοινότητας, με αποτέλεσμα ένα δυναμικό, σύνθετο και βιώσιμο σύστημα (</a:t>
            </a:r>
            <a:r>
              <a:rPr lang="el-GR" dirty="0" err="1">
                <a:solidFill>
                  <a:schemeClr val="bg1"/>
                </a:solidFill>
              </a:rPr>
              <a:t>Girard</a:t>
            </a:r>
            <a:r>
              <a:rPr lang="el-GR" dirty="0">
                <a:solidFill>
                  <a:schemeClr val="bg1"/>
                </a:solidFill>
              </a:rPr>
              <a:t>, 2013).</a:t>
            </a:r>
          </a:p>
          <a:p>
            <a:pPr algn="just"/>
            <a:endParaRPr lang="el-GR" dirty="0">
              <a:solidFill>
                <a:schemeClr val="bg1"/>
              </a:solidFill>
            </a:endParaRPr>
          </a:p>
        </p:txBody>
      </p:sp>
    </p:spTree>
    <p:extLst>
      <p:ext uri="{BB962C8B-B14F-4D97-AF65-F5344CB8AC3E}">
        <p14:creationId xmlns:p14="http://schemas.microsoft.com/office/powerpoint/2010/main" val="1177043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89D12E4-28BD-9227-BAD5-FAE8AEFEDABF}"/>
              </a:ext>
            </a:extLst>
          </p:cNvPr>
          <p:cNvSpPr>
            <a:spLocks noGrp="1"/>
          </p:cNvSpPr>
          <p:nvPr>
            <p:ph type="title"/>
          </p:nvPr>
        </p:nvSpPr>
        <p:spPr>
          <a:xfrm>
            <a:off x="684213" y="685800"/>
            <a:ext cx="10058400" cy="1178511"/>
          </a:xfrm>
        </p:spPr>
        <p:txBody>
          <a:bodyPr>
            <a:normAutofit fontScale="90000"/>
          </a:bodyPr>
          <a:lstStyle/>
          <a:p>
            <a:pPr algn="ctr"/>
            <a:r>
              <a:rPr lang="el-GR" dirty="0" err="1">
                <a:solidFill>
                  <a:schemeClr val="bg1"/>
                </a:solidFill>
              </a:rPr>
              <a:t>ΣτΑσεις</a:t>
            </a:r>
            <a:r>
              <a:rPr lang="el-GR" dirty="0">
                <a:solidFill>
                  <a:schemeClr val="bg1"/>
                </a:solidFill>
              </a:rPr>
              <a:t> των </a:t>
            </a:r>
            <a:r>
              <a:rPr lang="el-GR" dirty="0" err="1">
                <a:solidFill>
                  <a:schemeClr val="bg1"/>
                </a:solidFill>
              </a:rPr>
              <a:t>λιμΕνων</a:t>
            </a:r>
            <a:r>
              <a:rPr lang="el-GR" dirty="0">
                <a:solidFill>
                  <a:schemeClr val="bg1"/>
                </a:solidFill>
              </a:rPr>
              <a:t> </a:t>
            </a:r>
            <a:r>
              <a:rPr lang="el-GR" dirty="0" err="1">
                <a:solidFill>
                  <a:schemeClr val="bg1"/>
                </a:solidFill>
              </a:rPr>
              <a:t>σχετικΑ</a:t>
            </a:r>
            <a:r>
              <a:rPr lang="el-GR" dirty="0">
                <a:solidFill>
                  <a:schemeClr val="bg1"/>
                </a:solidFill>
              </a:rPr>
              <a:t> με τη </a:t>
            </a:r>
            <a:r>
              <a:rPr lang="el-GR" dirty="0" err="1">
                <a:solidFill>
                  <a:schemeClr val="bg1"/>
                </a:solidFill>
              </a:rPr>
              <a:t>σημασΙα</a:t>
            </a:r>
            <a:r>
              <a:rPr lang="el-GR" dirty="0">
                <a:solidFill>
                  <a:schemeClr val="bg1"/>
                </a:solidFill>
              </a:rPr>
              <a:t> της </a:t>
            </a:r>
            <a:r>
              <a:rPr lang="el-GR" dirty="0" err="1">
                <a:solidFill>
                  <a:schemeClr val="bg1"/>
                </a:solidFill>
              </a:rPr>
              <a:t>αντιμετΩπισης</a:t>
            </a:r>
            <a:r>
              <a:rPr lang="el-GR" dirty="0">
                <a:solidFill>
                  <a:schemeClr val="bg1"/>
                </a:solidFill>
              </a:rPr>
              <a:t> </a:t>
            </a:r>
            <a:r>
              <a:rPr lang="el-GR" dirty="0" err="1">
                <a:solidFill>
                  <a:schemeClr val="bg1"/>
                </a:solidFill>
              </a:rPr>
              <a:t>συγκεκριμΕνων</a:t>
            </a:r>
            <a:r>
              <a:rPr lang="el-GR" dirty="0">
                <a:solidFill>
                  <a:schemeClr val="bg1"/>
                </a:solidFill>
              </a:rPr>
              <a:t> </a:t>
            </a:r>
            <a:r>
              <a:rPr lang="el-GR" dirty="0" err="1">
                <a:solidFill>
                  <a:schemeClr val="bg1"/>
                </a:solidFill>
              </a:rPr>
              <a:t>τΥπων</a:t>
            </a:r>
            <a:r>
              <a:rPr lang="el-GR" dirty="0">
                <a:solidFill>
                  <a:schemeClr val="bg1"/>
                </a:solidFill>
              </a:rPr>
              <a:t> </a:t>
            </a:r>
            <a:r>
              <a:rPr lang="el-GR" dirty="0" err="1">
                <a:solidFill>
                  <a:schemeClr val="bg1"/>
                </a:solidFill>
              </a:rPr>
              <a:t>ρΥπανσης</a:t>
            </a:r>
            <a:r>
              <a:rPr lang="el-GR" dirty="0">
                <a:solidFill>
                  <a:schemeClr val="bg1"/>
                </a:solidFill>
              </a:rPr>
              <a:t> </a:t>
            </a:r>
          </a:p>
        </p:txBody>
      </p:sp>
      <p:sp>
        <p:nvSpPr>
          <p:cNvPr id="3" name="Θέση κειμένου 2">
            <a:extLst>
              <a:ext uri="{FF2B5EF4-FFF2-40B4-BE49-F238E27FC236}">
                <a16:creationId xmlns:a16="http://schemas.microsoft.com/office/drawing/2014/main" id="{8B4B3F1C-A128-E4B5-B296-E88A9C49161B}"/>
              </a:ext>
            </a:extLst>
          </p:cNvPr>
          <p:cNvSpPr>
            <a:spLocks noGrp="1"/>
          </p:cNvSpPr>
          <p:nvPr>
            <p:ph type="body" idx="1"/>
          </p:nvPr>
        </p:nvSpPr>
        <p:spPr>
          <a:xfrm>
            <a:off x="684211" y="1944210"/>
            <a:ext cx="9844705" cy="4050190"/>
          </a:xfrm>
        </p:spPr>
        <p:txBody>
          <a:bodyPr/>
          <a:lstStyle/>
          <a:p>
            <a:endParaRPr lang="el-GR" dirty="0"/>
          </a:p>
          <a:p>
            <a:endParaRPr lang="el-GR" dirty="0"/>
          </a:p>
          <a:p>
            <a:endParaRPr lang="el-GR" dirty="0"/>
          </a:p>
          <a:p>
            <a:endParaRPr lang="el-GR" dirty="0"/>
          </a:p>
          <a:p>
            <a:endParaRPr lang="el-GR" dirty="0"/>
          </a:p>
          <a:p>
            <a:endParaRPr lang="el-GR" dirty="0"/>
          </a:p>
          <a:p>
            <a:endParaRPr lang="el-GR" dirty="0"/>
          </a:p>
          <a:p>
            <a:endParaRPr lang="el-GR" dirty="0"/>
          </a:p>
          <a:p>
            <a:pPr algn="ctr"/>
            <a:r>
              <a:rPr lang="en-US" sz="1600" dirty="0" err="1">
                <a:solidFill>
                  <a:schemeClr val="bg1"/>
                </a:solidFill>
              </a:rPr>
              <a:t>Πηγή</a:t>
            </a:r>
            <a:r>
              <a:rPr lang="en-US" sz="1600" dirty="0">
                <a:solidFill>
                  <a:schemeClr val="bg1"/>
                </a:solidFill>
              </a:rPr>
              <a:t>: Ramboll, University of Southampton and British Ports Association, 2022.</a:t>
            </a:r>
            <a:endParaRPr lang="el-GR" sz="1600" dirty="0">
              <a:solidFill>
                <a:schemeClr val="bg1"/>
              </a:solidFill>
            </a:endParaRPr>
          </a:p>
        </p:txBody>
      </p:sp>
      <p:graphicFrame>
        <p:nvGraphicFramePr>
          <p:cNvPr id="4" name="Πίνακας 3">
            <a:extLst>
              <a:ext uri="{FF2B5EF4-FFF2-40B4-BE49-F238E27FC236}">
                <a16:creationId xmlns:a16="http://schemas.microsoft.com/office/drawing/2014/main" id="{C144305D-92C6-7E7A-ED11-811981D1EEB6}"/>
              </a:ext>
            </a:extLst>
          </p:cNvPr>
          <p:cNvGraphicFramePr>
            <a:graphicFrameLocks noGrp="1"/>
          </p:cNvGraphicFramePr>
          <p:nvPr>
            <p:extLst>
              <p:ext uri="{D42A27DB-BD31-4B8C-83A1-F6EECF244321}">
                <p14:modId xmlns:p14="http://schemas.microsoft.com/office/powerpoint/2010/main" val="3376609000"/>
              </p:ext>
            </p:extLst>
          </p:nvPr>
        </p:nvGraphicFramePr>
        <p:xfrm>
          <a:off x="1012054" y="2015232"/>
          <a:ext cx="8797768" cy="3380052"/>
        </p:xfrm>
        <a:graphic>
          <a:graphicData uri="http://schemas.openxmlformats.org/drawingml/2006/table">
            <a:tbl>
              <a:tblPr firstRow="1" firstCol="1" bandRow="1"/>
              <a:tblGrid>
                <a:gridCol w="2199033">
                  <a:extLst>
                    <a:ext uri="{9D8B030D-6E8A-4147-A177-3AD203B41FA5}">
                      <a16:colId xmlns:a16="http://schemas.microsoft.com/office/drawing/2014/main" val="2130422356"/>
                    </a:ext>
                  </a:extLst>
                </a:gridCol>
                <a:gridCol w="2199033">
                  <a:extLst>
                    <a:ext uri="{9D8B030D-6E8A-4147-A177-3AD203B41FA5}">
                      <a16:colId xmlns:a16="http://schemas.microsoft.com/office/drawing/2014/main" val="1424221126"/>
                    </a:ext>
                  </a:extLst>
                </a:gridCol>
                <a:gridCol w="2199851">
                  <a:extLst>
                    <a:ext uri="{9D8B030D-6E8A-4147-A177-3AD203B41FA5}">
                      <a16:colId xmlns:a16="http://schemas.microsoft.com/office/drawing/2014/main" val="1366394885"/>
                    </a:ext>
                  </a:extLst>
                </a:gridCol>
                <a:gridCol w="2199851">
                  <a:extLst>
                    <a:ext uri="{9D8B030D-6E8A-4147-A177-3AD203B41FA5}">
                      <a16:colId xmlns:a16="http://schemas.microsoft.com/office/drawing/2014/main" val="673203967"/>
                    </a:ext>
                  </a:extLst>
                </a:gridCol>
              </a:tblGrid>
              <a:tr h="1226389">
                <a:tc>
                  <a:txBody>
                    <a:bodyPr/>
                    <a:lstStyle/>
                    <a:p>
                      <a:pPr algn="ctr">
                        <a:spcAft>
                          <a:spcPts val="800"/>
                        </a:spcAft>
                      </a:pPr>
                      <a:r>
                        <a:rPr lang="el-GR" sz="12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Τύπος μόλυνσης</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5A5A5"/>
                    </a:solidFill>
                  </a:tcPr>
                </a:tc>
                <a:tc>
                  <a:txBody>
                    <a:bodyPr/>
                    <a:lstStyle/>
                    <a:p>
                      <a:pPr algn="ctr">
                        <a:spcAft>
                          <a:spcPts val="800"/>
                        </a:spcAft>
                      </a:pPr>
                      <a:r>
                        <a:rPr lang="el-GR" sz="12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Ποσοστό (%) αναφοράς ως</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p>
                      <a:pPr algn="ctr">
                        <a:spcAft>
                          <a:spcPts val="800"/>
                        </a:spcAft>
                      </a:pPr>
                      <a:r>
                        <a:rPr lang="el-GR" sz="12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σημαντικό ή πολύ σημαντικό</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5A5A5"/>
                    </a:solidFill>
                  </a:tcPr>
                </a:tc>
                <a:tc>
                  <a:txBody>
                    <a:bodyPr/>
                    <a:lstStyle/>
                    <a:p>
                      <a:pPr algn="ctr">
                        <a:spcAft>
                          <a:spcPts val="800"/>
                        </a:spcAft>
                      </a:pPr>
                      <a:r>
                        <a:rPr lang="el-GR" sz="12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Ποσοστό (%) λιμένων που εφαρμόζουν μέτρα</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5A5A5"/>
                    </a:solidFill>
                  </a:tcPr>
                </a:tc>
                <a:tc>
                  <a:txBody>
                    <a:bodyPr/>
                    <a:lstStyle/>
                    <a:p>
                      <a:pPr algn="ctr">
                        <a:spcAft>
                          <a:spcPts val="800"/>
                        </a:spcAft>
                      </a:pPr>
                      <a:r>
                        <a:rPr lang="el-GR" sz="12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Ποσοστό (%) λιμένων για εφαρμογή περαιτέρω μέτρων</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5A5A5"/>
                    </a:solidFill>
                  </a:tcPr>
                </a:tc>
                <a:extLst>
                  <a:ext uri="{0D108BD9-81ED-4DB2-BD59-A6C34878D82A}">
                    <a16:rowId xmlns:a16="http://schemas.microsoft.com/office/drawing/2014/main" val="2949072521"/>
                  </a:ext>
                </a:extLst>
              </a:tr>
              <a:tr h="269208">
                <a:tc>
                  <a:txBody>
                    <a:bodyPr/>
                    <a:lstStyle/>
                    <a:p>
                      <a:pPr algn="just">
                        <a:spcAft>
                          <a:spcPts val="800"/>
                        </a:spcAft>
                      </a:pPr>
                      <a:r>
                        <a:rPr lang="el-GR" sz="12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Απορρίμματα</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5A5A5"/>
                    </a:solidFill>
                  </a:tcPr>
                </a:tc>
                <a:tc>
                  <a:txBody>
                    <a:bodyPr/>
                    <a:lstStyle/>
                    <a:p>
                      <a:pPr algn="ctr">
                        <a:spcAft>
                          <a:spcPts val="800"/>
                        </a:spcAft>
                      </a:pPr>
                      <a:r>
                        <a:rPr lang="el-GR"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92,0</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a:spcAft>
                          <a:spcPts val="800"/>
                        </a:spcAft>
                      </a:pPr>
                      <a:r>
                        <a:rPr lang="el-GR"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90,0</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a:spcAft>
                          <a:spcPts val="800"/>
                        </a:spcAft>
                      </a:pPr>
                      <a:r>
                        <a:rPr lang="el-GR"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74,0</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extLst>
                  <a:ext uri="{0D108BD9-81ED-4DB2-BD59-A6C34878D82A}">
                    <a16:rowId xmlns:a16="http://schemas.microsoft.com/office/drawing/2014/main" val="114932989"/>
                  </a:ext>
                </a:extLst>
              </a:tr>
              <a:tr h="269208">
                <a:tc>
                  <a:txBody>
                    <a:bodyPr/>
                    <a:lstStyle/>
                    <a:p>
                      <a:pPr algn="just">
                        <a:spcAft>
                          <a:spcPts val="800"/>
                        </a:spcAft>
                      </a:pPr>
                      <a:r>
                        <a:rPr lang="el-GR" sz="12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Ύδατα</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5A5A5"/>
                    </a:solidFill>
                  </a:tcPr>
                </a:tc>
                <a:tc>
                  <a:txBody>
                    <a:bodyPr/>
                    <a:lstStyle/>
                    <a:p>
                      <a:pPr algn="ctr">
                        <a:spcAft>
                          <a:spcPts val="800"/>
                        </a:spcAft>
                      </a:pPr>
                      <a:r>
                        <a:rPr lang="el-GR"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90,0</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DEDED"/>
                    </a:solidFill>
                  </a:tcPr>
                </a:tc>
                <a:tc>
                  <a:txBody>
                    <a:bodyPr/>
                    <a:lstStyle/>
                    <a:p>
                      <a:pPr algn="ctr">
                        <a:spcAft>
                          <a:spcPts val="800"/>
                        </a:spcAft>
                      </a:pPr>
                      <a:r>
                        <a:rPr lang="el-GR"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90,0</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DEDED"/>
                    </a:solidFill>
                  </a:tcPr>
                </a:tc>
                <a:tc>
                  <a:txBody>
                    <a:bodyPr/>
                    <a:lstStyle/>
                    <a:p>
                      <a:pPr algn="ctr">
                        <a:spcAft>
                          <a:spcPts val="800"/>
                        </a:spcAft>
                      </a:pPr>
                      <a:r>
                        <a:rPr lang="el-GR"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81,0</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DEDED"/>
                    </a:solidFill>
                  </a:tcPr>
                </a:tc>
                <a:extLst>
                  <a:ext uri="{0D108BD9-81ED-4DB2-BD59-A6C34878D82A}">
                    <a16:rowId xmlns:a16="http://schemas.microsoft.com/office/drawing/2014/main" val="2703885474"/>
                  </a:ext>
                </a:extLst>
              </a:tr>
              <a:tr h="269208">
                <a:tc>
                  <a:txBody>
                    <a:bodyPr/>
                    <a:lstStyle/>
                    <a:p>
                      <a:pPr algn="just">
                        <a:spcAft>
                          <a:spcPts val="800"/>
                        </a:spcAft>
                      </a:pPr>
                      <a:r>
                        <a:rPr lang="el-GR" sz="12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Αέρας</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5A5A5"/>
                    </a:solidFill>
                  </a:tcPr>
                </a:tc>
                <a:tc>
                  <a:txBody>
                    <a:bodyPr/>
                    <a:lstStyle/>
                    <a:p>
                      <a:pPr algn="ctr">
                        <a:spcAft>
                          <a:spcPts val="800"/>
                        </a:spcAft>
                      </a:pPr>
                      <a:r>
                        <a:rPr lang="el-GR"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85,0</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a:spcAft>
                          <a:spcPts val="800"/>
                        </a:spcAft>
                      </a:pPr>
                      <a:r>
                        <a:rPr lang="el-GR"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68,0</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a:spcAft>
                          <a:spcPts val="800"/>
                        </a:spcAft>
                      </a:pPr>
                      <a:r>
                        <a:rPr lang="el-GR"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71,0</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extLst>
                  <a:ext uri="{0D108BD9-81ED-4DB2-BD59-A6C34878D82A}">
                    <a16:rowId xmlns:a16="http://schemas.microsoft.com/office/drawing/2014/main" val="4193280975"/>
                  </a:ext>
                </a:extLst>
              </a:tr>
              <a:tr h="269208">
                <a:tc>
                  <a:txBody>
                    <a:bodyPr/>
                    <a:lstStyle/>
                    <a:p>
                      <a:pPr algn="just">
                        <a:spcAft>
                          <a:spcPts val="800"/>
                        </a:spcAft>
                      </a:pPr>
                      <a:r>
                        <a:rPr lang="el-GR" sz="12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Θόρυβος</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5A5A5"/>
                    </a:solidFill>
                  </a:tcPr>
                </a:tc>
                <a:tc>
                  <a:txBody>
                    <a:bodyPr/>
                    <a:lstStyle/>
                    <a:p>
                      <a:pPr algn="ctr">
                        <a:spcAft>
                          <a:spcPts val="800"/>
                        </a:spcAft>
                      </a:pPr>
                      <a:r>
                        <a:rPr lang="el-GR"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82,0</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DEDED"/>
                    </a:solidFill>
                  </a:tcPr>
                </a:tc>
                <a:tc>
                  <a:txBody>
                    <a:bodyPr/>
                    <a:lstStyle/>
                    <a:p>
                      <a:pPr algn="ctr">
                        <a:spcAft>
                          <a:spcPts val="800"/>
                        </a:spcAft>
                      </a:pPr>
                      <a:r>
                        <a:rPr lang="el-GR"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68,0</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DEDED"/>
                    </a:solidFill>
                  </a:tcPr>
                </a:tc>
                <a:tc>
                  <a:txBody>
                    <a:bodyPr/>
                    <a:lstStyle/>
                    <a:p>
                      <a:pPr algn="ctr">
                        <a:spcAft>
                          <a:spcPts val="800"/>
                        </a:spcAft>
                      </a:pPr>
                      <a:r>
                        <a:rPr lang="el-GR"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66,0</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DEDED"/>
                    </a:solidFill>
                  </a:tcPr>
                </a:tc>
                <a:extLst>
                  <a:ext uri="{0D108BD9-81ED-4DB2-BD59-A6C34878D82A}">
                    <a16:rowId xmlns:a16="http://schemas.microsoft.com/office/drawing/2014/main" val="590768308"/>
                  </a:ext>
                </a:extLst>
              </a:tr>
              <a:tr h="538415">
                <a:tc>
                  <a:txBody>
                    <a:bodyPr/>
                    <a:lstStyle/>
                    <a:p>
                      <a:pPr algn="just">
                        <a:spcAft>
                          <a:spcPts val="800"/>
                        </a:spcAft>
                      </a:pPr>
                      <a:r>
                        <a:rPr lang="el-GR" sz="12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Χωροκατακτητικά είδη</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5A5A5"/>
                    </a:solidFill>
                  </a:tcPr>
                </a:tc>
                <a:tc>
                  <a:txBody>
                    <a:bodyPr/>
                    <a:lstStyle/>
                    <a:p>
                      <a:pPr algn="ctr">
                        <a:spcAft>
                          <a:spcPts val="800"/>
                        </a:spcAft>
                      </a:pPr>
                      <a:r>
                        <a:rPr lang="el-GR"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80,0</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a:spcAft>
                          <a:spcPts val="800"/>
                        </a:spcAft>
                      </a:pPr>
                      <a:r>
                        <a:rPr lang="el-GR"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67,0</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a:spcAft>
                          <a:spcPts val="800"/>
                        </a:spcAft>
                      </a:pPr>
                      <a:r>
                        <a:rPr lang="el-GR"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62,0</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extLst>
                  <a:ext uri="{0D108BD9-81ED-4DB2-BD59-A6C34878D82A}">
                    <a16:rowId xmlns:a16="http://schemas.microsoft.com/office/drawing/2014/main" val="1914166479"/>
                  </a:ext>
                </a:extLst>
              </a:tr>
              <a:tr h="269208">
                <a:tc>
                  <a:txBody>
                    <a:bodyPr/>
                    <a:lstStyle/>
                    <a:p>
                      <a:pPr algn="just">
                        <a:spcAft>
                          <a:spcPts val="800"/>
                        </a:spcAft>
                      </a:pPr>
                      <a:r>
                        <a:rPr lang="el-GR" sz="12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Έδαφος</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5A5A5"/>
                    </a:solidFill>
                  </a:tcPr>
                </a:tc>
                <a:tc>
                  <a:txBody>
                    <a:bodyPr/>
                    <a:lstStyle/>
                    <a:p>
                      <a:pPr algn="ctr">
                        <a:spcAft>
                          <a:spcPts val="800"/>
                        </a:spcAft>
                      </a:pPr>
                      <a:r>
                        <a:rPr lang="el-GR"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78,0</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DEDED"/>
                    </a:solidFill>
                  </a:tcPr>
                </a:tc>
                <a:tc>
                  <a:txBody>
                    <a:bodyPr/>
                    <a:lstStyle/>
                    <a:p>
                      <a:pPr algn="ctr">
                        <a:spcAft>
                          <a:spcPts val="800"/>
                        </a:spcAft>
                      </a:pPr>
                      <a:r>
                        <a:rPr lang="el-GR"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72,0</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DEDED"/>
                    </a:solidFill>
                  </a:tcPr>
                </a:tc>
                <a:tc>
                  <a:txBody>
                    <a:bodyPr/>
                    <a:lstStyle/>
                    <a:p>
                      <a:pPr algn="ctr">
                        <a:spcAft>
                          <a:spcPts val="800"/>
                        </a:spcAft>
                      </a:pPr>
                      <a:r>
                        <a:rPr lang="el-GR"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58,0</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DEDED"/>
                    </a:solidFill>
                  </a:tcPr>
                </a:tc>
                <a:extLst>
                  <a:ext uri="{0D108BD9-81ED-4DB2-BD59-A6C34878D82A}">
                    <a16:rowId xmlns:a16="http://schemas.microsoft.com/office/drawing/2014/main" val="2563940581"/>
                  </a:ext>
                </a:extLst>
              </a:tr>
              <a:tr h="269208">
                <a:tc>
                  <a:txBody>
                    <a:bodyPr/>
                    <a:lstStyle/>
                    <a:p>
                      <a:pPr algn="just">
                        <a:spcAft>
                          <a:spcPts val="800"/>
                        </a:spcAft>
                      </a:pPr>
                      <a:r>
                        <a:rPr lang="el-GR" sz="12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Φως</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5A5A5"/>
                    </a:solidFill>
                  </a:tcPr>
                </a:tc>
                <a:tc>
                  <a:txBody>
                    <a:bodyPr/>
                    <a:lstStyle/>
                    <a:p>
                      <a:pPr algn="ctr">
                        <a:spcAft>
                          <a:spcPts val="800"/>
                        </a:spcAft>
                      </a:pPr>
                      <a:r>
                        <a:rPr lang="el-GR"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45,0</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a:spcAft>
                          <a:spcPts val="800"/>
                        </a:spcAft>
                      </a:pPr>
                      <a:r>
                        <a:rPr lang="el-GR"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44,0</a:t>
                      </a:r>
                      <a:endParaRPr lang="el-GR"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a:spcAft>
                          <a:spcPts val="800"/>
                        </a:spcAft>
                      </a:pPr>
                      <a:r>
                        <a:rPr lang="el-GR" sz="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41,0</a:t>
                      </a:r>
                      <a:endParaRPr lang="el-GR" sz="12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extLst>
                  <a:ext uri="{0D108BD9-81ED-4DB2-BD59-A6C34878D82A}">
                    <a16:rowId xmlns:a16="http://schemas.microsoft.com/office/drawing/2014/main" val="2196272452"/>
                  </a:ext>
                </a:extLst>
              </a:tr>
            </a:tbl>
          </a:graphicData>
        </a:graphic>
      </p:graphicFrame>
    </p:spTree>
    <p:extLst>
      <p:ext uri="{BB962C8B-B14F-4D97-AF65-F5344CB8AC3E}">
        <p14:creationId xmlns:p14="http://schemas.microsoft.com/office/powerpoint/2010/main" val="2476157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4362E1D-63CC-CCFE-4257-A0BBEF486648}"/>
              </a:ext>
            </a:extLst>
          </p:cNvPr>
          <p:cNvSpPr>
            <a:spLocks noGrp="1"/>
          </p:cNvSpPr>
          <p:nvPr>
            <p:ph type="title"/>
          </p:nvPr>
        </p:nvSpPr>
        <p:spPr>
          <a:xfrm>
            <a:off x="684213" y="685800"/>
            <a:ext cx="10058400" cy="716872"/>
          </a:xfrm>
        </p:spPr>
        <p:txBody>
          <a:bodyPr/>
          <a:lstStyle/>
          <a:p>
            <a:pPr algn="ctr"/>
            <a:r>
              <a:rPr lang="el-GR" dirty="0">
                <a:solidFill>
                  <a:schemeClr val="bg1"/>
                </a:solidFill>
              </a:rPr>
              <a:t>ΠΑΡΑΔΕΙΓΜΑΤΑ</a:t>
            </a:r>
          </a:p>
        </p:txBody>
      </p:sp>
      <p:sp>
        <p:nvSpPr>
          <p:cNvPr id="3" name="Θέση κειμένου 2">
            <a:extLst>
              <a:ext uri="{FF2B5EF4-FFF2-40B4-BE49-F238E27FC236}">
                <a16:creationId xmlns:a16="http://schemas.microsoft.com/office/drawing/2014/main" id="{257D0B21-B7D3-F4AF-45CA-3C9C3E4F73E3}"/>
              </a:ext>
            </a:extLst>
          </p:cNvPr>
          <p:cNvSpPr>
            <a:spLocks noGrp="1"/>
          </p:cNvSpPr>
          <p:nvPr>
            <p:ph type="body" idx="1"/>
          </p:nvPr>
        </p:nvSpPr>
        <p:spPr>
          <a:xfrm>
            <a:off x="684212" y="1482571"/>
            <a:ext cx="10599306" cy="4511829"/>
          </a:xfrm>
        </p:spPr>
        <p:txBody>
          <a:bodyPr/>
          <a:lstStyle/>
          <a:p>
            <a:pPr algn="just"/>
            <a:r>
              <a:rPr lang="el-GR" b="1" u="sng" dirty="0">
                <a:solidFill>
                  <a:schemeClr val="bg1"/>
                </a:solidFill>
              </a:rPr>
              <a:t>Αμβέρσα:</a:t>
            </a:r>
            <a:r>
              <a:rPr lang="el-GR" dirty="0">
                <a:solidFill>
                  <a:schemeClr val="bg1"/>
                </a:solidFill>
              </a:rPr>
              <a:t> εφαρμόζονται ήδη, τουλάχιστον, 65 πρωτοβουλίες κυκλικής οικονομίας, από τις οποίες σχεδόν οι μισές έχουν ξεκινήσει από τις λιμενικές αρχές και επιδοτούνται δημόσια. Οι περισσότερες από αυτές- 47- αφορούν στην ανάκτηση ενέργειας, ενώ ακολουθεί η ανακύκλωση με 14 δράσεις και οι ροές φορτίων με 4 δράσεις κυκλικής οικονομίας  </a:t>
            </a:r>
            <a:r>
              <a:rPr lang="nl-NL" dirty="0">
                <a:solidFill>
                  <a:schemeClr val="bg1"/>
                </a:solidFill>
              </a:rPr>
              <a:t>(Haezendonck and Van den Berghe, 2020).</a:t>
            </a:r>
            <a:endParaRPr lang="el-GR" dirty="0">
              <a:solidFill>
                <a:schemeClr val="bg1"/>
              </a:solidFill>
            </a:endParaRPr>
          </a:p>
          <a:p>
            <a:pPr algn="just"/>
            <a:r>
              <a:rPr lang="el-GR" b="1" u="sng" dirty="0">
                <a:solidFill>
                  <a:schemeClr val="bg1"/>
                </a:solidFill>
              </a:rPr>
              <a:t>Ρότερνταμ</a:t>
            </a:r>
            <a:r>
              <a:rPr lang="el-GR" dirty="0">
                <a:solidFill>
                  <a:schemeClr val="bg1"/>
                </a:solidFill>
              </a:rPr>
              <a:t>: έχει καταστεί ένας κόμβος υδρογόνου και διαθέτει τις απαραίτητες εγκαταστάσεις για την εισαγωγή αειφόρου παραγόμενου υδρογόνου από χώρες όπου η αειφόρος ενέργεια είναι σημαντικά διαθέσιμη. Μέχρι το 2030, οι εταιρείες της περιοχής θα συνδέονται μέσω μιας υποδομής που θα αποτελεί τη βάση για ένα κυκλικό σύστημα ηλεκτρικής ενέργειας, υδρογόνου, υπολειμματικών αερίων, ατμού θερμότητας υψηλής και χαμηλής θερμοκρασίας, διοξειδίου του άνθρακα και άλλων υπολειμματικών ροών (</a:t>
            </a:r>
            <a:r>
              <a:rPr lang="el-GR" dirty="0" err="1">
                <a:solidFill>
                  <a:schemeClr val="bg1"/>
                </a:solidFill>
              </a:rPr>
              <a:t>Port</a:t>
            </a:r>
            <a:r>
              <a:rPr lang="el-GR" dirty="0">
                <a:solidFill>
                  <a:schemeClr val="bg1"/>
                </a:solidFill>
              </a:rPr>
              <a:t> of </a:t>
            </a:r>
            <a:r>
              <a:rPr lang="el-GR" dirty="0" err="1">
                <a:solidFill>
                  <a:schemeClr val="bg1"/>
                </a:solidFill>
              </a:rPr>
              <a:t>Rotterdam</a:t>
            </a:r>
            <a:r>
              <a:rPr lang="el-GR" dirty="0">
                <a:solidFill>
                  <a:schemeClr val="bg1"/>
                </a:solidFill>
              </a:rPr>
              <a:t>, 2019).</a:t>
            </a:r>
          </a:p>
        </p:txBody>
      </p:sp>
    </p:spTree>
    <p:extLst>
      <p:ext uri="{BB962C8B-B14F-4D97-AF65-F5344CB8AC3E}">
        <p14:creationId xmlns:p14="http://schemas.microsoft.com/office/powerpoint/2010/main" val="2216451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κειμένου 2">
            <a:extLst>
              <a:ext uri="{FF2B5EF4-FFF2-40B4-BE49-F238E27FC236}">
                <a16:creationId xmlns:a16="http://schemas.microsoft.com/office/drawing/2014/main" id="{357429B3-A355-238B-7A0E-50E981C08C72}"/>
              </a:ext>
            </a:extLst>
          </p:cNvPr>
          <p:cNvSpPr>
            <a:spLocks noGrp="1"/>
          </p:cNvSpPr>
          <p:nvPr>
            <p:ph type="body" idx="1"/>
          </p:nvPr>
        </p:nvSpPr>
        <p:spPr>
          <a:xfrm>
            <a:off x="684212" y="514905"/>
            <a:ext cx="10448386" cy="5479495"/>
          </a:xfrm>
        </p:spPr>
        <p:txBody>
          <a:bodyPr/>
          <a:lstStyle/>
          <a:p>
            <a:pPr algn="just"/>
            <a:r>
              <a:rPr lang="el-GR" b="1" u="sng" dirty="0">
                <a:solidFill>
                  <a:schemeClr val="bg1"/>
                </a:solidFill>
              </a:rPr>
              <a:t>Αμβούργο:</a:t>
            </a:r>
            <a:r>
              <a:rPr lang="el-GR" dirty="0">
                <a:solidFill>
                  <a:schemeClr val="bg1"/>
                </a:solidFill>
              </a:rPr>
              <a:t> χρησιμοποιούνται ολοένα και περισσότερο οικολογικές τεχνολογίες και υλικά, ενώ γίνεται και μεγαλύτερη χρήση των ανανεώσιμων πηγών ενέργειας. Έχει, επίσης, τεθεί στόχος για μείωση των απορριμμάτων την αξιοποίηση καινοτόμων στρατηγικών ανακύκλωσης για την διάθεση των αποβλήτων </a:t>
            </a:r>
            <a:r>
              <a:rPr lang="en-US" dirty="0">
                <a:solidFill>
                  <a:schemeClr val="bg1"/>
                </a:solidFill>
              </a:rPr>
              <a:t>(Hamburg Port Authority, 2019).</a:t>
            </a:r>
            <a:endParaRPr lang="el-GR" dirty="0">
              <a:solidFill>
                <a:schemeClr val="bg1"/>
              </a:solidFill>
            </a:endParaRPr>
          </a:p>
          <a:p>
            <a:pPr algn="just"/>
            <a:r>
              <a:rPr lang="el-GR" b="1" u="sng" dirty="0">
                <a:solidFill>
                  <a:schemeClr val="bg1"/>
                </a:solidFill>
              </a:rPr>
              <a:t>Μασσαλία:</a:t>
            </a:r>
            <a:r>
              <a:rPr lang="el-GR" dirty="0">
                <a:solidFill>
                  <a:schemeClr val="bg1"/>
                </a:solidFill>
              </a:rPr>
              <a:t> </a:t>
            </a:r>
          </a:p>
          <a:p>
            <a:pPr algn="just"/>
            <a:r>
              <a:rPr lang="el-GR" dirty="0">
                <a:solidFill>
                  <a:schemeClr val="bg1"/>
                </a:solidFill>
              </a:rPr>
              <a:t>PIICTO: στοχεύει στο να αποτελέσει παράδειγμα για την ενίσχυση των συνεργειών μεταξύ των σημερινών και μελλοντικών βιομηχανικών παραγόντων, σε μια λογική κυκλικής οικονομίας, καθώς και για τη δοκιμή νέων βιομηχανικών πρωτοτύπων.</a:t>
            </a:r>
          </a:p>
          <a:p>
            <a:pPr algn="just"/>
            <a:r>
              <a:rPr lang="el-GR" dirty="0">
                <a:solidFill>
                  <a:schemeClr val="bg1"/>
                </a:solidFill>
              </a:rPr>
              <a:t>VASCO 2: στοχεύει στη δέσμευση του διοξειδίου του άνθρακα από τον βιομηχανικό καπνό </a:t>
            </a:r>
            <a:r>
              <a:rPr lang="el-GR" dirty="0" err="1">
                <a:solidFill>
                  <a:schemeClr val="bg1"/>
                </a:solidFill>
              </a:rPr>
              <a:t>καλλιεργώντα.ς</a:t>
            </a:r>
            <a:r>
              <a:rPr lang="el-GR" dirty="0">
                <a:solidFill>
                  <a:schemeClr val="bg1"/>
                </a:solidFill>
              </a:rPr>
              <a:t> </a:t>
            </a:r>
            <a:r>
              <a:rPr lang="el-GR" dirty="0" err="1">
                <a:solidFill>
                  <a:schemeClr val="bg1"/>
                </a:solidFill>
              </a:rPr>
              <a:t>μικροφύκια</a:t>
            </a:r>
            <a:r>
              <a:rPr lang="el-GR" dirty="0">
                <a:solidFill>
                  <a:schemeClr val="bg1"/>
                </a:solidFill>
              </a:rPr>
              <a:t> για την παραγωγή </a:t>
            </a:r>
            <a:r>
              <a:rPr lang="el-GR" dirty="0" err="1">
                <a:solidFill>
                  <a:schemeClr val="bg1"/>
                </a:solidFill>
              </a:rPr>
              <a:t>βιοκαυσίμων</a:t>
            </a:r>
            <a:r>
              <a:rPr lang="el-GR" dirty="0">
                <a:solidFill>
                  <a:schemeClr val="bg1"/>
                </a:solidFill>
              </a:rPr>
              <a:t>.</a:t>
            </a:r>
          </a:p>
          <a:p>
            <a:pPr algn="just"/>
            <a:r>
              <a:rPr lang="el-GR" dirty="0">
                <a:solidFill>
                  <a:schemeClr val="bg1"/>
                </a:solidFill>
              </a:rPr>
              <a:t>CARBON4PUR: ανακύκλωση βιομηχανικών αερίων, με τη συμμετοχή 7 ευρωπαϊκών χωρών </a:t>
            </a:r>
            <a:r>
              <a:rPr lang="fr-FR" dirty="0">
                <a:solidFill>
                  <a:schemeClr val="bg1"/>
                </a:solidFill>
              </a:rPr>
              <a:t>(Port of Marseille Fos, 2020).</a:t>
            </a:r>
            <a:endParaRPr lang="el-GR" dirty="0">
              <a:solidFill>
                <a:schemeClr val="bg1"/>
              </a:solidFill>
            </a:endParaRPr>
          </a:p>
        </p:txBody>
      </p:sp>
    </p:spTree>
    <p:extLst>
      <p:ext uri="{BB962C8B-B14F-4D97-AF65-F5344CB8AC3E}">
        <p14:creationId xmlns:p14="http://schemas.microsoft.com/office/powerpoint/2010/main" val="2141341793"/>
      </p:ext>
    </p:extLst>
  </p:cSld>
  <p:clrMapOvr>
    <a:masterClrMapping/>
  </p:clrMapOvr>
</p:sld>
</file>

<file path=ppt/theme/theme1.xml><?xml version="1.0" encoding="utf-8"?>
<a:theme xmlns:a="http://schemas.openxmlformats.org/drawingml/2006/main" name="Κομμάτι">
  <a:themeElements>
    <a:clrScheme name="Κομμάτι">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Κομμάτι">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39</TotalTime>
  <Words>1120</Words>
  <Application>Microsoft Office PowerPoint</Application>
  <PresentationFormat>Widescreen</PresentationFormat>
  <Paragraphs>215</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Times New Roman</vt:lpstr>
      <vt:lpstr>Wingdings</vt:lpstr>
      <vt:lpstr>Wingdings 3</vt:lpstr>
      <vt:lpstr>Κομμάτι</vt:lpstr>
      <vt:lpstr>Κυκλική Οικονομία και Λιμάνια</vt:lpstr>
      <vt:lpstr>ΟΡΙΣΜΟΣ ΚΥΚΛΙΚΗΣ ΟΙΚΟΝΟΜΙΑΣ</vt:lpstr>
      <vt:lpstr>ΟΦΕΛΗ ΤΗΣ ΚΥΚΛΙΚΗΣ ΟΙΚΟΝΟΜΙΑΣ ΓΙΑ ΤΙΣ ΕΠΙΧΕΙΡΗΣΕΙΣ</vt:lpstr>
      <vt:lpstr>ΕΜΠΟΔΙΑ ΣΤΗΝ ΑΝΑΠΤΥΞΗ ΤΗΣ ΚΥΚΛΙΚΗΣ ΟΙΚΟΝΟΜΙΑΣ</vt:lpstr>
      <vt:lpstr>Η κυκλικη οικονομια στην Ευρωπαϊκη Ενωση</vt:lpstr>
      <vt:lpstr>ΥΙΟΘΕΤΗΣΗ ΤΗΣ ΚΥΚΛΙΚΗΣ ΟΙΚΟΝΟΜΙΑΣ ΣΤΑ ΛΙΜΑΝΙΑ</vt:lpstr>
      <vt:lpstr>ΣτΑσεις των λιμΕνων σχετικΑ με τη σημασΙα της αντιμετΩπισης συγκεκριμΕνων τΥπων ρΥπανσης </vt:lpstr>
      <vt:lpstr>ΠΑΡΑΔΕΙΓΜΑΤΑ</vt:lpstr>
      <vt:lpstr>PowerPoint Presentation</vt:lpstr>
      <vt:lpstr>ΒΙΒΛΙΟΓΡΑΦΙΑ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CHATZAKIS N. - PASIAS A.</dc:creator>
  <cp:lastModifiedBy>UNIWA</cp:lastModifiedBy>
  <cp:revision>7</cp:revision>
  <dcterms:created xsi:type="dcterms:W3CDTF">2022-05-04T08:31:30Z</dcterms:created>
  <dcterms:modified xsi:type="dcterms:W3CDTF">2024-03-31T17:21:18Z</dcterms:modified>
</cp:coreProperties>
</file>