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77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162BDC85-8AE1-43CE-B275-DD7689519172}" type="datetimeFigureOut">
              <a:rPr lang="el-GR" smtClean="0"/>
              <a:t>31/03/2024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6E22240-EF05-4A69-BEB9-C28998B9353F}" type="slidenum">
              <a:rPr lang="el-GR" smtClean="0"/>
              <a:t>‹#›</a:t>
            </a:fld>
            <a:endParaRPr lang="el-G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79095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162BDC85-8AE1-43CE-B275-DD7689519172}" type="datetimeFigureOut">
              <a:rPr lang="el-GR" smtClean="0"/>
              <a:t>31/03/2024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6E22240-EF05-4A69-BEB9-C28998B9353F}" type="slidenum">
              <a:rPr lang="el-GR" smtClean="0"/>
              <a:t>‹#›</a:t>
            </a:fld>
            <a:endParaRPr lang="el-GR"/>
          </a:p>
        </p:txBody>
      </p:sp>
    </p:spTree>
    <p:extLst>
      <p:ext uri="{BB962C8B-B14F-4D97-AF65-F5344CB8AC3E}">
        <p14:creationId xmlns:p14="http://schemas.microsoft.com/office/powerpoint/2010/main" val="665567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62BDC85-8AE1-43CE-B275-DD7689519172}" type="datetimeFigureOut">
              <a:rPr lang="el-GR" smtClean="0"/>
              <a:t>31/03/2024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6E22240-EF05-4A69-BEB9-C28998B9353F}" type="slidenum">
              <a:rPr lang="el-GR" smtClean="0"/>
              <a:t>‹#›</a:t>
            </a:fld>
            <a:endParaRPr lang="el-GR"/>
          </a:p>
        </p:txBody>
      </p:sp>
    </p:spTree>
    <p:extLst>
      <p:ext uri="{BB962C8B-B14F-4D97-AF65-F5344CB8AC3E}">
        <p14:creationId xmlns:p14="http://schemas.microsoft.com/office/powerpoint/2010/main" val="3837652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62BDC85-8AE1-43CE-B275-DD7689519172}" type="datetimeFigureOut">
              <a:rPr lang="el-GR" smtClean="0"/>
              <a:t>31/03/2024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6E22240-EF05-4A69-BEB9-C28998B9353F}" type="slidenum">
              <a:rPr lang="el-GR" smtClean="0"/>
              <a:t>‹#›</a:t>
            </a:fld>
            <a:endParaRPr lang="el-G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07403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62BDC85-8AE1-43CE-B275-DD7689519172}" type="datetimeFigureOut">
              <a:rPr lang="el-GR" smtClean="0"/>
              <a:t>31/03/2024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6E22240-EF05-4A69-BEB9-C28998B9353F}" type="slidenum">
              <a:rPr lang="el-GR" smtClean="0"/>
              <a:t>‹#›</a:t>
            </a:fld>
            <a:endParaRPr lang="el-GR"/>
          </a:p>
        </p:txBody>
      </p:sp>
    </p:spTree>
    <p:extLst>
      <p:ext uri="{BB962C8B-B14F-4D97-AF65-F5344CB8AC3E}">
        <p14:creationId xmlns:p14="http://schemas.microsoft.com/office/powerpoint/2010/main" val="1985887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a:t>Στυλ κειμένου υποδείγματος</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62BDC85-8AE1-43CE-B275-DD7689519172}" type="datetimeFigureOut">
              <a:rPr lang="el-GR" smtClean="0"/>
              <a:t>31/03/2024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6E22240-EF05-4A69-BEB9-C28998B9353F}" type="slidenum">
              <a:rPr lang="el-GR" smtClean="0"/>
              <a:t>‹#›</a:t>
            </a:fld>
            <a:endParaRPr lang="el-G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54570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a:t>Στυλ κειμένου υποδείγματος</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62BDC85-8AE1-43CE-B275-DD7689519172}" type="datetimeFigureOut">
              <a:rPr lang="el-GR" smtClean="0"/>
              <a:t>31/03/2024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6E22240-EF05-4A69-BEB9-C28998B9353F}" type="slidenum">
              <a:rPr lang="el-GR" smtClean="0"/>
              <a:t>‹#›</a:t>
            </a:fld>
            <a:endParaRPr lang="el-GR"/>
          </a:p>
        </p:txBody>
      </p:sp>
    </p:spTree>
    <p:extLst>
      <p:ext uri="{BB962C8B-B14F-4D97-AF65-F5344CB8AC3E}">
        <p14:creationId xmlns:p14="http://schemas.microsoft.com/office/powerpoint/2010/main" val="38265403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62BDC85-8AE1-43CE-B275-DD7689519172}" type="datetimeFigureOut">
              <a:rPr lang="el-GR" smtClean="0"/>
              <a:t>31/03/2024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6E22240-EF05-4A69-BEB9-C28998B9353F}" type="slidenum">
              <a:rPr lang="el-GR" smtClean="0"/>
              <a:t>‹#›</a:t>
            </a:fld>
            <a:endParaRPr lang="el-GR"/>
          </a:p>
        </p:txBody>
      </p:sp>
    </p:spTree>
    <p:extLst>
      <p:ext uri="{BB962C8B-B14F-4D97-AF65-F5344CB8AC3E}">
        <p14:creationId xmlns:p14="http://schemas.microsoft.com/office/powerpoint/2010/main" val="30717669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62BDC85-8AE1-43CE-B275-DD7689519172}" type="datetimeFigureOut">
              <a:rPr lang="el-GR" smtClean="0"/>
              <a:t>31/03/2024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6E22240-EF05-4A69-BEB9-C28998B9353F}" type="slidenum">
              <a:rPr lang="el-GR" smtClean="0"/>
              <a:t>‹#›</a:t>
            </a:fld>
            <a:endParaRPr lang="el-GR"/>
          </a:p>
        </p:txBody>
      </p:sp>
    </p:spTree>
    <p:extLst>
      <p:ext uri="{BB962C8B-B14F-4D97-AF65-F5344CB8AC3E}">
        <p14:creationId xmlns:p14="http://schemas.microsoft.com/office/powerpoint/2010/main" val="960834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62BDC85-8AE1-43CE-B275-DD7689519172}" type="datetimeFigureOut">
              <a:rPr lang="el-GR" smtClean="0"/>
              <a:t>31/03/2024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6E22240-EF05-4A69-BEB9-C28998B9353F}" type="slidenum">
              <a:rPr lang="el-GR" smtClean="0"/>
              <a:t>‹#›</a:t>
            </a:fld>
            <a:endParaRPr lang="el-GR"/>
          </a:p>
        </p:txBody>
      </p:sp>
    </p:spTree>
    <p:extLst>
      <p:ext uri="{BB962C8B-B14F-4D97-AF65-F5344CB8AC3E}">
        <p14:creationId xmlns:p14="http://schemas.microsoft.com/office/powerpoint/2010/main" val="2562592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162BDC85-8AE1-43CE-B275-DD7689519172}" type="datetimeFigureOut">
              <a:rPr lang="el-GR" smtClean="0"/>
              <a:t>31/03/2024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6E22240-EF05-4A69-BEB9-C28998B9353F}" type="slidenum">
              <a:rPr lang="el-GR" smtClean="0"/>
              <a:t>‹#›</a:t>
            </a:fld>
            <a:endParaRPr lang="el-GR"/>
          </a:p>
        </p:txBody>
      </p:sp>
    </p:spTree>
    <p:extLst>
      <p:ext uri="{BB962C8B-B14F-4D97-AF65-F5344CB8AC3E}">
        <p14:creationId xmlns:p14="http://schemas.microsoft.com/office/powerpoint/2010/main" val="1624654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162BDC85-8AE1-43CE-B275-DD7689519172}" type="datetimeFigureOut">
              <a:rPr lang="el-GR" smtClean="0"/>
              <a:t>31/03/2024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6E22240-EF05-4A69-BEB9-C28998B9353F}" type="slidenum">
              <a:rPr lang="el-GR" smtClean="0"/>
              <a:t>‹#›</a:t>
            </a:fld>
            <a:endParaRPr lang="el-GR"/>
          </a:p>
        </p:txBody>
      </p:sp>
    </p:spTree>
    <p:extLst>
      <p:ext uri="{BB962C8B-B14F-4D97-AF65-F5344CB8AC3E}">
        <p14:creationId xmlns:p14="http://schemas.microsoft.com/office/powerpoint/2010/main" val="29816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162BDC85-8AE1-43CE-B275-DD7689519172}" type="datetimeFigureOut">
              <a:rPr lang="el-GR" smtClean="0"/>
              <a:t>31/03/2024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6E22240-EF05-4A69-BEB9-C28998B9353F}" type="slidenum">
              <a:rPr lang="el-GR" smtClean="0"/>
              <a:t>‹#›</a:t>
            </a:fld>
            <a:endParaRPr lang="el-GR"/>
          </a:p>
        </p:txBody>
      </p:sp>
    </p:spTree>
    <p:extLst>
      <p:ext uri="{BB962C8B-B14F-4D97-AF65-F5344CB8AC3E}">
        <p14:creationId xmlns:p14="http://schemas.microsoft.com/office/powerpoint/2010/main" val="32083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162BDC85-8AE1-43CE-B275-DD7689519172}" type="datetimeFigureOut">
              <a:rPr lang="el-GR" smtClean="0"/>
              <a:t>31/03/2024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6E22240-EF05-4A69-BEB9-C28998B9353F}" type="slidenum">
              <a:rPr lang="el-GR" smtClean="0"/>
              <a:t>‹#›</a:t>
            </a:fld>
            <a:endParaRPr lang="el-GR"/>
          </a:p>
        </p:txBody>
      </p:sp>
    </p:spTree>
    <p:extLst>
      <p:ext uri="{BB962C8B-B14F-4D97-AF65-F5344CB8AC3E}">
        <p14:creationId xmlns:p14="http://schemas.microsoft.com/office/powerpoint/2010/main" val="4278878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2BDC85-8AE1-43CE-B275-DD7689519172}" type="datetimeFigureOut">
              <a:rPr lang="el-GR" smtClean="0"/>
              <a:t>31/03/2024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6E22240-EF05-4A69-BEB9-C28998B9353F}" type="slidenum">
              <a:rPr lang="el-GR" smtClean="0"/>
              <a:t>‹#›</a:t>
            </a:fld>
            <a:endParaRPr lang="el-GR"/>
          </a:p>
        </p:txBody>
      </p:sp>
    </p:spTree>
    <p:extLst>
      <p:ext uri="{BB962C8B-B14F-4D97-AF65-F5344CB8AC3E}">
        <p14:creationId xmlns:p14="http://schemas.microsoft.com/office/powerpoint/2010/main" val="3072448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162BDC85-8AE1-43CE-B275-DD7689519172}" type="datetimeFigureOut">
              <a:rPr lang="el-GR" smtClean="0"/>
              <a:t>31/03/2024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6E22240-EF05-4A69-BEB9-C28998B9353F}" type="slidenum">
              <a:rPr lang="el-GR" smtClean="0"/>
              <a:t>‹#›</a:t>
            </a:fld>
            <a:endParaRPr lang="el-GR"/>
          </a:p>
        </p:txBody>
      </p:sp>
    </p:spTree>
    <p:extLst>
      <p:ext uri="{BB962C8B-B14F-4D97-AF65-F5344CB8AC3E}">
        <p14:creationId xmlns:p14="http://schemas.microsoft.com/office/powerpoint/2010/main" val="246871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l-GR"/>
              <a:t>Κάντε κλικ για να επεξεργαστείτε τον τίτλο υποδείγματος</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162BDC85-8AE1-43CE-B275-DD7689519172}" type="datetimeFigureOut">
              <a:rPr lang="el-GR" smtClean="0"/>
              <a:t>31/03/2024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6E22240-EF05-4A69-BEB9-C28998B9353F}" type="slidenum">
              <a:rPr lang="el-GR" smtClean="0"/>
              <a:t>‹#›</a:t>
            </a:fld>
            <a:endParaRPr lang="el-GR"/>
          </a:p>
        </p:txBody>
      </p:sp>
    </p:spTree>
    <p:extLst>
      <p:ext uri="{BB962C8B-B14F-4D97-AF65-F5344CB8AC3E}">
        <p14:creationId xmlns:p14="http://schemas.microsoft.com/office/powerpoint/2010/main" val="3294212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62BDC85-8AE1-43CE-B275-DD7689519172}" type="datetimeFigureOut">
              <a:rPr lang="el-GR" smtClean="0"/>
              <a:t>31/03/2024</a:t>
            </a:fld>
            <a:endParaRPr lang="el-G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l-G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6E22240-EF05-4A69-BEB9-C28998B9353F}" type="slidenum">
              <a:rPr lang="el-GR" smtClean="0"/>
              <a:t>‹#›</a:t>
            </a:fld>
            <a:endParaRPr lang="el-GR"/>
          </a:p>
        </p:txBody>
      </p:sp>
    </p:spTree>
    <p:extLst>
      <p:ext uri="{BB962C8B-B14F-4D97-AF65-F5344CB8AC3E}">
        <p14:creationId xmlns:p14="http://schemas.microsoft.com/office/powerpoint/2010/main" val="42527549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83A936-9262-733D-67EF-4BBC51B4B1AD}"/>
              </a:ext>
            </a:extLst>
          </p:cNvPr>
          <p:cNvSpPr>
            <a:spLocks noGrp="1"/>
          </p:cNvSpPr>
          <p:nvPr>
            <p:ph type="title"/>
          </p:nvPr>
        </p:nvSpPr>
        <p:spPr>
          <a:xfrm>
            <a:off x="684213" y="685800"/>
            <a:ext cx="10058400" cy="1205144"/>
          </a:xfrm>
        </p:spPr>
        <p:txBody>
          <a:bodyPr/>
          <a:lstStyle/>
          <a:p>
            <a:pPr algn="ctr"/>
            <a:r>
              <a:rPr lang="el-GR" b="1" cap="none" dirty="0">
                <a:solidFill>
                  <a:schemeClr val="bg1"/>
                </a:solidFill>
              </a:rPr>
              <a:t>Κυκλική Οικονομία και Λιμάνια</a:t>
            </a:r>
          </a:p>
        </p:txBody>
      </p:sp>
      <p:sp>
        <p:nvSpPr>
          <p:cNvPr id="3" name="Θέση κειμένου 2">
            <a:extLst>
              <a:ext uri="{FF2B5EF4-FFF2-40B4-BE49-F238E27FC236}">
                <a16:creationId xmlns:a16="http://schemas.microsoft.com/office/drawing/2014/main" id="{62A8022B-0D5F-5881-8563-EB548186CDBE}"/>
              </a:ext>
            </a:extLst>
          </p:cNvPr>
          <p:cNvSpPr>
            <a:spLocks noGrp="1"/>
          </p:cNvSpPr>
          <p:nvPr>
            <p:ph type="body" idx="1"/>
          </p:nvPr>
        </p:nvSpPr>
        <p:spPr/>
        <p:txBody>
          <a:bodyPr/>
          <a:lstStyle/>
          <a:p>
            <a:r>
              <a:rPr lang="el-GR" dirty="0">
                <a:solidFill>
                  <a:schemeClr val="bg1"/>
                </a:solidFill>
              </a:rPr>
              <a:t>Φοιτητές: ΠΑΣΙΑΣ ΑΝΔΡΕΑΣ &amp; ΧΑΤΖΑΚΗΣ</a:t>
            </a:r>
            <a:r>
              <a:rPr lang="en-US" dirty="0">
                <a:solidFill>
                  <a:schemeClr val="bg1"/>
                </a:solidFill>
              </a:rPr>
              <a:t> </a:t>
            </a:r>
            <a:r>
              <a:rPr lang="el-GR" dirty="0">
                <a:solidFill>
                  <a:schemeClr val="bg1"/>
                </a:solidFill>
              </a:rPr>
              <a:t>ΝΙΚΟΛΑΟΣ</a:t>
            </a:r>
          </a:p>
          <a:p>
            <a:r>
              <a:rPr lang="el-GR" dirty="0">
                <a:solidFill>
                  <a:schemeClr val="bg1"/>
                </a:solidFill>
              </a:rPr>
              <a:t>Επιβλέπων καθηγητής</a:t>
            </a:r>
            <a:r>
              <a:rPr lang="el-GR">
                <a:solidFill>
                  <a:schemeClr val="bg1"/>
                </a:solidFill>
              </a:rPr>
              <a:t>: ΕΛΕΝΗ </a:t>
            </a:r>
            <a:r>
              <a:rPr lang="el-GR" dirty="0">
                <a:solidFill>
                  <a:schemeClr val="bg1"/>
                </a:solidFill>
              </a:rPr>
              <a:t>ΤΟΥΡΝΑ</a:t>
            </a:r>
          </a:p>
        </p:txBody>
      </p:sp>
      <p:pic>
        <p:nvPicPr>
          <p:cNvPr id="4" name="Picture 3">
            <a:extLst>
              <a:ext uri="{FF2B5EF4-FFF2-40B4-BE49-F238E27FC236}">
                <a16:creationId xmlns:a16="http://schemas.microsoft.com/office/drawing/2014/main" id="{8E0CE916-0CA5-486D-9763-9AE2DE2AF8F8}"/>
              </a:ext>
            </a:extLst>
          </p:cNvPr>
          <p:cNvPicPr>
            <a:picLocks noChangeAspect="1"/>
          </p:cNvPicPr>
          <p:nvPr/>
        </p:nvPicPr>
        <p:blipFill>
          <a:blip r:embed="rId2"/>
          <a:stretch>
            <a:fillRect/>
          </a:stretch>
        </p:blipFill>
        <p:spPr>
          <a:xfrm>
            <a:off x="4198518" y="1890944"/>
            <a:ext cx="3029790" cy="2269527"/>
          </a:xfrm>
          <a:prstGeom prst="rect">
            <a:avLst/>
          </a:prstGeom>
        </p:spPr>
      </p:pic>
    </p:spTree>
    <p:extLst>
      <p:ext uri="{BB962C8B-B14F-4D97-AF65-F5344CB8AC3E}">
        <p14:creationId xmlns:p14="http://schemas.microsoft.com/office/powerpoint/2010/main" val="350273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52F568-C519-5D3F-4263-D0EA0C91CFD7}"/>
              </a:ext>
            </a:extLst>
          </p:cNvPr>
          <p:cNvSpPr>
            <a:spLocks noGrp="1"/>
          </p:cNvSpPr>
          <p:nvPr>
            <p:ph type="title"/>
          </p:nvPr>
        </p:nvSpPr>
        <p:spPr>
          <a:xfrm>
            <a:off x="684213" y="685800"/>
            <a:ext cx="10058400" cy="574829"/>
          </a:xfrm>
        </p:spPr>
        <p:txBody>
          <a:bodyPr>
            <a:normAutofit fontScale="90000"/>
          </a:bodyPr>
          <a:lstStyle/>
          <a:p>
            <a:pPr algn="ctr"/>
            <a:r>
              <a:rPr lang="el-GR" dirty="0">
                <a:solidFill>
                  <a:schemeClr val="bg1"/>
                </a:solidFill>
              </a:rPr>
              <a:t>ΒΙΒΛΙΟΓΡΑΦΙΑ</a:t>
            </a:r>
          </a:p>
        </p:txBody>
      </p:sp>
      <p:sp>
        <p:nvSpPr>
          <p:cNvPr id="3" name="Θέση κειμένου 2">
            <a:extLst>
              <a:ext uri="{FF2B5EF4-FFF2-40B4-BE49-F238E27FC236}">
                <a16:creationId xmlns:a16="http://schemas.microsoft.com/office/drawing/2014/main" id="{80C67404-9414-F06F-D1FA-6B901E3AAD4E}"/>
              </a:ext>
            </a:extLst>
          </p:cNvPr>
          <p:cNvSpPr>
            <a:spLocks noGrp="1"/>
          </p:cNvSpPr>
          <p:nvPr>
            <p:ph type="body" idx="1"/>
          </p:nvPr>
        </p:nvSpPr>
        <p:spPr>
          <a:xfrm>
            <a:off x="684212" y="1358283"/>
            <a:ext cx="10226444" cy="5033639"/>
          </a:xfrm>
        </p:spPr>
        <p:txBody>
          <a:bodyPr>
            <a:normAutofit fontScale="62500" lnSpcReduction="20000"/>
          </a:bodyPr>
          <a:lstStyle/>
          <a:p>
            <a:r>
              <a:rPr lang="el-GR" b="1" u="sng" dirty="0">
                <a:solidFill>
                  <a:schemeClr val="bg1"/>
                </a:solidFill>
              </a:rPr>
              <a:t>Ελληνική</a:t>
            </a:r>
          </a:p>
          <a:p>
            <a:pPr algn="just"/>
            <a:r>
              <a:rPr lang="el-GR" sz="2300" dirty="0">
                <a:solidFill>
                  <a:schemeClr val="bg1"/>
                </a:solidFill>
              </a:rPr>
              <a:t>Σωτηρόπουλος, Α. (2019), «ΚΥΚΛΙΚΗ ΟΙΚΟΝΟΜΙΑ: ΕΝΑ ΜΟΝΤΕΛΟ ΓΙΑ ΒΙΩΣΙΜΗ ΑΝΑΠΤΥΞΗ &amp; ΕΥΗΜΕΡΙΑ», Ινστιτούτο Εναλλακτικών Πολιτικών, Αθήνα.</a:t>
            </a:r>
          </a:p>
          <a:p>
            <a:pPr algn="just"/>
            <a:endParaRPr lang="el-GR" sz="2300" dirty="0">
              <a:solidFill>
                <a:schemeClr val="bg1"/>
              </a:solidFill>
            </a:endParaRPr>
          </a:p>
          <a:p>
            <a:pPr algn="just"/>
            <a:r>
              <a:rPr lang="el-GR" sz="2300" b="1" u="sng" dirty="0">
                <a:solidFill>
                  <a:schemeClr val="bg1"/>
                </a:solidFill>
              </a:rPr>
              <a:t>Ξενόγλωσση</a:t>
            </a:r>
          </a:p>
          <a:p>
            <a:pPr algn="just"/>
            <a:r>
              <a:rPr lang="en-US" sz="2300" dirty="0">
                <a:solidFill>
                  <a:schemeClr val="bg1"/>
                </a:solidFill>
              </a:rPr>
              <a:t>Carpenter, A., Lozano, R., </a:t>
            </a:r>
            <a:r>
              <a:rPr lang="en-US" sz="2300" dirty="0" err="1">
                <a:solidFill>
                  <a:schemeClr val="bg1"/>
                </a:solidFill>
              </a:rPr>
              <a:t>Sammalisto</a:t>
            </a:r>
            <a:r>
              <a:rPr lang="en-US" sz="2300" dirty="0">
                <a:solidFill>
                  <a:schemeClr val="bg1"/>
                </a:solidFill>
              </a:rPr>
              <a:t>, K. and </a:t>
            </a:r>
            <a:r>
              <a:rPr lang="en-US" sz="2300" dirty="0" err="1">
                <a:solidFill>
                  <a:schemeClr val="bg1"/>
                </a:solidFill>
              </a:rPr>
              <a:t>Astner</a:t>
            </a:r>
            <a:r>
              <a:rPr lang="en-US" sz="2300" dirty="0">
                <a:solidFill>
                  <a:schemeClr val="bg1"/>
                </a:solidFill>
              </a:rPr>
              <a:t>, L. (2018), </a:t>
            </a:r>
            <a:r>
              <a:rPr lang="en-US" sz="2300" i="1" dirty="0">
                <a:solidFill>
                  <a:schemeClr val="bg1"/>
                </a:solidFill>
              </a:rPr>
              <a:t>“Securing a port's future through Circular Economy: Experiences from the Port of </a:t>
            </a:r>
            <a:r>
              <a:rPr lang="en-US" sz="2300" i="1" dirty="0" err="1">
                <a:solidFill>
                  <a:schemeClr val="bg1"/>
                </a:solidFill>
              </a:rPr>
              <a:t>Gävle</a:t>
            </a:r>
            <a:r>
              <a:rPr lang="en-US" sz="2300" i="1" dirty="0">
                <a:solidFill>
                  <a:schemeClr val="bg1"/>
                </a:solidFill>
              </a:rPr>
              <a:t> in contributing to sustainability”</a:t>
            </a:r>
            <a:r>
              <a:rPr lang="en-US" sz="2300" dirty="0">
                <a:solidFill>
                  <a:schemeClr val="bg1"/>
                </a:solidFill>
              </a:rPr>
              <a:t>, Marine Pollution Bulletin 128, pp. 539-547</a:t>
            </a:r>
            <a:r>
              <a:rPr lang="el-GR" sz="2300" dirty="0">
                <a:solidFill>
                  <a:schemeClr val="bg1"/>
                </a:solidFill>
              </a:rPr>
              <a:t>.</a:t>
            </a:r>
          </a:p>
          <a:p>
            <a:pPr algn="just"/>
            <a:r>
              <a:rPr lang="en-US" sz="2300" dirty="0">
                <a:solidFill>
                  <a:schemeClr val="bg1"/>
                </a:solidFill>
              </a:rPr>
              <a:t>Girard, L.F. (2013), </a:t>
            </a:r>
            <a:r>
              <a:rPr lang="en-US" sz="2300" i="1" dirty="0">
                <a:solidFill>
                  <a:schemeClr val="bg1"/>
                </a:solidFill>
              </a:rPr>
              <a:t>“Toward a Smart Sustainable Development of port Cities/Areas: The Role of the “Historical Urban Landscape” Approach”, </a:t>
            </a:r>
            <a:r>
              <a:rPr lang="en-US" sz="2300" dirty="0">
                <a:solidFill>
                  <a:schemeClr val="bg1"/>
                </a:solidFill>
              </a:rPr>
              <a:t>Sustainability 5, pp. 4329-4348.</a:t>
            </a:r>
            <a:endParaRPr lang="el-GR" sz="2300" dirty="0">
              <a:solidFill>
                <a:schemeClr val="bg1"/>
              </a:solidFill>
            </a:endParaRPr>
          </a:p>
          <a:p>
            <a:pPr algn="just"/>
            <a:r>
              <a:rPr lang="en-US" sz="2300" dirty="0" err="1">
                <a:solidFill>
                  <a:schemeClr val="bg1"/>
                </a:solidFill>
              </a:rPr>
              <a:t>Haezendonck</a:t>
            </a:r>
            <a:r>
              <a:rPr lang="en-US" sz="2300" dirty="0">
                <a:solidFill>
                  <a:schemeClr val="bg1"/>
                </a:solidFill>
              </a:rPr>
              <a:t>, E. and Van den </a:t>
            </a:r>
            <a:r>
              <a:rPr lang="en-US" sz="2300" dirty="0" err="1">
                <a:solidFill>
                  <a:schemeClr val="bg1"/>
                </a:solidFill>
              </a:rPr>
              <a:t>Berghe</a:t>
            </a:r>
            <a:r>
              <a:rPr lang="en-US" sz="2300" dirty="0">
                <a:solidFill>
                  <a:schemeClr val="bg1"/>
                </a:solidFill>
              </a:rPr>
              <a:t>, K. (2020), </a:t>
            </a:r>
            <a:r>
              <a:rPr lang="en-US" sz="2300" i="1" dirty="0">
                <a:solidFill>
                  <a:schemeClr val="bg1"/>
                </a:solidFill>
              </a:rPr>
              <a:t>“Patterns of Circular Transition: What Is the </a:t>
            </a:r>
            <a:r>
              <a:rPr lang="en-US" sz="2300" i="1" dirty="0" err="1">
                <a:solidFill>
                  <a:schemeClr val="bg1"/>
                </a:solidFill>
              </a:rPr>
              <a:t>CircularEconomy</a:t>
            </a:r>
            <a:r>
              <a:rPr lang="en-US" sz="2300" i="1" dirty="0">
                <a:solidFill>
                  <a:schemeClr val="bg1"/>
                </a:solidFill>
              </a:rPr>
              <a:t> Maturity of Belgian Ports?”</a:t>
            </a:r>
            <a:r>
              <a:rPr lang="en-US" sz="2300" dirty="0">
                <a:solidFill>
                  <a:schemeClr val="bg1"/>
                </a:solidFill>
              </a:rPr>
              <a:t>, Sustainability 12, doi:10.3390/su12219269. </a:t>
            </a:r>
          </a:p>
          <a:p>
            <a:pPr algn="just"/>
            <a:r>
              <a:rPr lang="en-US" sz="2300" dirty="0">
                <a:solidFill>
                  <a:schemeClr val="bg1"/>
                </a:solidFill>
              </a:rPr>
              <a:t>Hamburg Port Authority. (2019), </a:t>
            </a:r>
            <a:r>
              <a:rPr lang="en-US" sz="2300" i="1" dirty="0">
                <a:solidFill>
                  <a:schemeClr val="bg1"/>
                </a:solidFill>
              </a:rPr>
              <a:t>“TAKING ACTION. CREATING VALUES. Sustainability 2018 at the Port of Hamburg”</a:t>
            </a:r>
            <a:r>
              <a:rPr lang="en-US" sz="2300" dirty="0">
                <a:solidFill>
                  <a:schemeClr val="bg1"/>
                </a:solidFill>
              </a:rPr>
              <a:t>, Hamburg.</a:t>
            </a:r>
          </a:p>
          <a:p>
            <a:pPr algn="just"/>
            <a:r>
              <a:rPr lang="en-US" sz="2300" dirty="0" err="1">
                <a:solidFill>
                  <a:schemeClr val="bg1"/>
                </a:solidFill>
              </a:rPr>
              <a:t>Heshmati</a:t>
            </a:r>
            <a:r>
              <a:rPr lang="en-US" sz="2300" dirty="0">
                <a:solidFill>
                  <a:schemeClr val="bg1"/>
                </a:solidFill>
              </a:rPr>
              <a:t>, A. (2015), </a:t>
            </a:r>
            <a:r>
              <a:rPr lang="en-US" sz="2300" i="1" dirty="0">
                <a:solidFill>
                  <a:schemeClr val="bg1"/>
                </a:solidFill>
              </a:rPr>
              <a:t>“A Review of the Circular Economy and its Implementation”, </a:t>
            </a:r>
            <a:r>
              <a:rPr lang="en-US" sz="2300" dirty="0">
                <a:solidFill>
                  <a:schemeClr val="bg1"/>
                </a:solidFill>
              </a:rPr>
              <a:t>Institute for the Study of Labor, Germany.</a:t>
            </a:r>
            <a:endParaRPr lang="el-GR" sz="2300" dirty="0">
              <a:solidFill>
                <a:schemeClr val="bg1"/>
              </a:solidFill>
            </a:endParaRPr>
          </a:p>
          <a:p>
            <a:pPr algn="just"/>
            <a:r>
              <a:rPr lang="en-US" sz="2300" dirty="0">
                <a:solidFill>
                  <a:schemeClr val="bg1"/>
                </a:solidFill>
              </a:rPr>
              <a:t>OECD. (2019), </a:t>
            </a:r>
            <a:r>
              <a:rPr lang="en-US" sz="2300" i="1" dirty="0">
                <a:solidFill>
                  <a:schemeClr val="bg1"/>
                </a:solidFill>
              </a:rPr>
              <a:t>“The Circular Economy in Cities and Regions”.</a:t>
            </a:r>
          </a:p>
          <a:p>
            <a:pPr algn="just"/>
            <a:r>
              <a:rPr lang="en-US" sz="2300" dirty="0">
                <a:solidFill>
                  <a:schemeClr val="bg1"/>
                </a:solidFill>
              </a:rPr>
              <a:t>Port of Marseille </a:t>
            </a:r>
            <a:r>
              <a:rPr lang="en-US" sz="2300" dirty="0" err="1">
                <a:solidFill>
                  <a:schemeClr val="bg1"/>
                </a:solidFill>
              </a:rPr>
              <a:t>Fos</a:t>
            </a:r>
            <a:r>
              <a:rPr lang="en-US" sz="2300" dirty="0">
                <a:solidFill>
                  <a:schemeClr val="bg1"/>
                </a:solidFill>
              </a:rPr>
              <a:t>. (2020), </a:t>
            </a:r>
            <a:r>
              <a:rPr lang="en-US" sz="2300" i="1" dirty="0">
                <a:solidFill>
                  <a:schemeClr val="bg1"/>
                </a:solidFill>
              </a:rPr>
              <a:t>“A green port for the blue economy”</a:t>
            </a:r>
            <a:r>
              <a:rPr lang="en-US" sz="2300" dirty="0">
                <a:solidFill>
                  <a:schemeClr val="bg1"/>
                </a:solidFill>
              </a:rPr>
              <a:t>, Marseille.</a:t>
            </a:r>
          </a:p>
          <a:p>
            <a:pPr algn="just"/>
            <a:r>
              <a:rPr lang="en-US" sz="2300" dirty="0">
                <a:solidFill>
                  <a:schemeClr val="bg1"/>
                </a:solidFill>
              </a:rPr>
              <a:t>Port of Rotterdam. (2019), </a:t>
            </a:r>
            <a:r>
              <a:rPr lang="en-US" sz="2300" i="1" dirty="0">
                <a:solidFill>
                  <a:schemeClr val="bg1"/>
                </a:solidFill>
              </a:rPr>
              <a:t>“Port Vision Rotterdam”</a:t>
            </a:r>
            <a:r>
              <a:rPr lang="en-US" sz="2300" dirty="0">
                <a:solidFill>
                  <a:schemeClr val="bg1"/>
                </a:solidFill>
              </a:rPr>
              <a:t>, Rotterdam.</a:t>
            </a:r>
          </a:p>
          <a:p>
            <a:endParaRPr lang="en-US" dirty="0"/>
          </a:p>
          <a:p>
            <a:endParaRPr lang="el-GR" dirty="0"/>
          </a:p>
          <a:p>
            <a:endParaRPr lang="el-GR" dirty="0"/>
          </a:p>
        </p:txBody>
      </p:sp>
    </p:spTree>
    <p:extLst>
      <p:ext uri="{BB962C8B-B14F-4D97-AF65-F5344CB8AC3E}">
        <p14:creationId xmlns:p14="http://schemas.microsoft.com/office/powerpoint/2010/main" val="1237928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BC6225-1E40-EE2C-4479-0ACFCE37FBD9}"/>
              </a:ext>
            </a:extLst>
          </p:cNvPr>
          <p:cNvSpPr>
            <a:spLocks noGrp="1"/>
          </p:cNvSpPr>
          <p:nvPr>
            <p:ph type="title"/>
          </p:nvPr>
        </p:nvSpPr>
        <p:spPr>
          <a:xfrm>
            <a:off x="684213" y="685800"/>
            <a:ext cx="10058400" cy="1009835"/>
          </a:xfrm>
        </p:spPr>
        <p:txBody>
          <a:bodyPr/>
          <a:lstStyle/>
          <a:p>
            <a:pPr algn="ctr"/>
            <a:r>
              <a:rPr lang="el-GR" b="1" dirty="0">
                <a:solidFill>
                  <a:schemeClr val="bg1"/>
                </a:solidFill>
              </a:rPr>
              <a:t>ΟΡΙΣΜΟΣ ΚΥΚΛΙΚΗΣ ΟΙΚΟΝΟΜΙΑΣ</a:t>
            </a:r>
          </a:p>
        </p:txBody>
      </p:sp>
      <p:sp>
        <p:nvSpPr>
          <p:cNvPr id="3" name="Θέση κειμένου 2">
            <a:extLst>
              <a:ext uri="{FF2B5EF4-FFF2-40B4-BE49-F238E27FC236}">
                <a16:creationId xmlns:a16="http://schemas.microsoft.com/office/drawing/2014/main" id="{8FA8048D-0F11-B846-B676-32114453C622}"/>
              </a:ext>
            </a:extLst>
          </p:cNvPr>
          <p:cNvSpPr>
            <a:spLocks noGrp="1"/>
          </p:cNvSpPr>
          <p:nvPr>
            <p:ph type="body" idx="1"/>
          </p:nvPr>
        </p:nvSpPr>
        <p:spPr>
          <a:xfrm>
            <a:off x="684211" y="1695636"/>
            <a:ext cx="10182057" cy="3329126"/>
          </a:xfrm>
        </p:spPr>
        <p:txBody>
          <a:bodyPr/>
          <a:lstStyle/>
          <a:p>
            <a:pPr algn="just"/>
            <a:r>
              <a:rPr lang="el-GR" dirty="0">
                <a:solidFill>
                  <a:schemeClr val="bg1"/>
                </a:solidFill>
              </a:rPr>
              <a:t>Σύστημα στο οποίο δεν υπάρχουν απόβλητα, ενώ όσα παράγονται στο παρόν, ταυτόχρονα, αποτελούν τις πρώτες ύλες για το μέλλον </a:t>
            </a:r>
            <a:r>
              <a:rPr lang="en-US" dirty="0">
                <a:solidFill>
                  <a:schemeClr val="bg1"/>
                </a:solidFill>
              </a:rPr>
              <a:t>(Price Water Coopers, 2018).</a:t>
            </a:r>
            <a:endParaRPr lang="el-GR" dirty="0">
              <a:solidFill>
                <a:schemeClr val="bg1"/>
              </a:solidFill>
            </a:endParaRPr>
          </a:p>
          <a:p>
            <a:pPr algn="just"/>
            <a:r>
              <a:rPr lang="el-GR" dirty="0">
                <a:solidFill>
                  <a:schemeClr val="bg1"/>
                </a:solidFill>
              </a:rPr>
              <a:t>Στρατηγική βιώσιμης ανάπτυξης που προτείνεται για την αντιμετώπιση επειγόντων προβλημάτων περιβαλλοντικής υποβάθμισης και σπανιότητας των πόρων. Βασίζεται σε 3 αρχές που αφορούν στην μείωση, την επαναχρησιμοποίηση και την ανακύκλωση των υλικών (</a:t>
            </a:r>
            <a:r>
              <a:rPr lang="en-US" dirty="0" err="1">
                <a:solidFill>
                  <a:schemeClr val="bg1"/>
                </a:solidFill>
              </a:rPr>
              <a:t>Heshmati</a:t>
            </a:r>
            <a:r>
              <a:rPr lang="el-GR" dirty="0">
                <a:solidFill>
                  <a:schemeClr val="bg1"/>
                </a:solidFill>
              </a:rPr>
              <a:t>, </a:t>
            </a:r>
            <a:r>
              <a:rPr lang="en-US" dirty="0">
                <a:solidFill>
                  <a:schemeClr val="bg1"/>
                </a:solidFill>
              </a:rPr>
              <a:t>2015)</a:t>
            </a:r>
            <a:r>
              <a:rPr lang="el-GR" dirty="0">
                <a:solidFill>
                  <a:schemeClr val="bg1"/>
                </a:solidFill>
              </a:rPr>
              <a:t>.</a:t>
            </a:r>
          </a:p>
        </p:txBody>
      </p:sp>
    </p:spTree>
    <p:extLst>
      <p:ext uri="{BB962C8B-B14F-4D97-AF65-F5344CB8AC3E}">
        <p14:creationId xmlns:p14="http://schemas.microsoft.com/office/powerpoint/2010/main" val="4197920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EDBDC3-81E7-47EF-AA80-16069BE46D2F}"/>
              </a:ext>
            </a:extLst>
          </p:cNvPr>
          <p:cNvSpPr>
            <a:spLocks noGrp="1"/>
          </p:cNvSpPr>
          <p:nvPr>
            <p:ph type="title"/>
          </p:nvPr>
        </p:nvSpPr>
        <p:spPr>
          <a:xfrm>
            <a:off x="684213" y="685800"/>
            <a:ext cx="10058400" cy="1347186"/>
          </a:xfrm>
        </p:spPr>
        <p:txBody>
          <a:bodyPr/>
          <a:lstStyle/>
          <a:p>
            <a:pPr algn="ctr"/>
            <a:r>
              <a:rPr lang="el-GR" dirty="0">
                <a:solidFill>
                  <a:schemeClr val="bg1"/>
                </a:solidFill>
              </a:rPr>
              <a:t>ΟΦΕΛΗ ΤΗΣ ΚΥΚΛΙΚΗΣ ΟΙΚΟΝΟΜΙΑΣ ΓΙΑ ΤΙΣ ΕΠΙΧΕΙΡΗΣΕΙΣ</a:t>
            </a:r>
          </a:p>
        </p:txBody>
      </p:sp>
      <p:sp>
        <p:nvSpPr>
          <p:cNvPr id="3" name="Θέση κειμένου 2">
            <a:extLst>
              <a:ext uri="{FF2B5EF4-FFF2-40B4-BE49-F238E27FC236}">
                <a16:creationId xmlns:a16="http://schemas.microsoft.com/office/drawing/2014/main" id="{C80AB318-0DB2-4152-1794-00A19AF32385}"/>
              </a:ext>
            </a:extLst>
          </p:cNvPr>
          <p:cNvSpPr>
            <a:spLocks noGrp="1"/>
          </p:cNvSpPr>
          <p:nvPr>
            <p:ph type="body" idx="1"/>
          </p:nvPr>
        </p:nvSpPr>
        <p:spPr>
          <a:xfrm>
            <a:off x="684211" y="2032986"/>
            <a:ext cx="9844705" cy="3961414"/>
          </a:xfrm>
        </p:spPr>
        <p:txBody>
          <a:bodyPr/>
          <a:lstStyle/>
          <a:p>
            <a:endParaRPr lang="el-GR" dirty="0"/>
          </a:p>
          <a:p>
            <a:endParaRPr lang="el-GR" dirty="0"/>
          </a:p>
          <a:p>
            <a:endParaRPr lang="el-GR" dirty="0"/>
          </a:p>
          <a:p>
            <a:endParaRPr lang="el-GR" dirty="0"/>
          </a:p>
          <a:p>
            <a:endParaRPr lang="el-GR" dirty="0"/>
          </a:p>
          <a:p>
            <a:endParaRPr lang="el-GR" dirty="0"/>
          </a:p>
          <a:p>
            <a:pPr algn="ctr"/>
            <a:endParaRPr lang="el-GR" sz="1800" dirty="0">
              <a:solidFill>
                <a:schemeClr val="bg1"/>
              </a:solidFill>
            </a:endParaRPr>
          </a:p>
          <a:p>
            <a:pPr algn="ctr"/>
            <a:endParaRPr lang="el-GR" sz="1800" dirty="0">
              <a:solidFill>
                <a:schemeClr val="bg1"/>
              </a:solidFill>
            </a:endParaRPr>
          </a:p>
          <a:p>
            <a:pPr algn="ctr"/>
            <a:r>
              <a:rPr lang="el-GR" sz="1800" dirty="0">
                <a:solidFill>
                  <a:schemeClr val="bg1"/>
                </a:solidFill>
              </a:rPr>
              <a:t>Πηγή: </a:t>
            </a:r>
            <a:r>
              <a:rPr lang="en-US" sz="1800" dirty="0">
                <a:solidFill>
                  <a:schemeClr val="bg1"/>
                </a:solidFill>
              </a:rPr>
              <a:t>Επ</a:t>
            </a:r>
            <a:r>
              <a:rPr lang="en-US" sz="1800" dirty="0" err="1">
                <a:solidFill>
                  <a:schemeClr val="bg1"/>
                </a:solidFill>
              </a:rPr>
              <a:t>εξεργ</a:t>
            </a:r>
            <a:r>
              <a:rPr lang="en-US" sz="1800" dirty="0">
                <a:solidFill>
                  <a:schemeClr val="bg1"/>
                </a:solidFill>
              </a:rPr>
              <a:t>ασία από Price Water Coopers, 2018.</a:t>
            </a:r>
            <a:endParaRPr lang="el-GR" sz="1800" dirty="0">
              <a:solidFill>
                <a:schemeClr val="bg1"/>
              </a:solidFill>
            </a:endParaRPr>
          </a:p>
        </p:txBody>
      </p:sp>
      <p:graphicFrame>
        <p:nvGraphicFramePr>
          <p:cNvPr id="4" name="Πίνακας 3">
            <a:extLst>
              <a:ext uri="{FF2B5EF4-FFF2-40B4-BE49-F238E27FC236}">
                <a16:creationId xmlns:a16="http://schemas.microsoft.com/office/drawing/2014/main" id="{EB4F0B1E-5AB0-5FB3-83B5-A47B9C423D41}"/>
              </a:ext>
            </a:extLst>
          </p:cNvPr>
          <p:cNvGraphicFramePr>
            <a:graphicFrameLocks noGrp="1"/>
          </p:cNvGraphicFramePr>
          <p:nvPr>
            <p:extLst>
              <p:ext uri="{D42A27DB-BD31-4B8C-83A1-F6EECF244321}">
                <p14:modId xmlns:p14="http://schemas.microsoft.com/office/powerpoint/2010/main" val="3829666907"/>
              </p:ext>
            </p:extLst>
          </p:nvPr>
        </p:nvGraphicFramePr>
        <p:xfrm>
          <a:off x="843379" y="2032986"/>
          <a:ext cx="9072978" cy="3302494"/>
        </p:xfrm>
        <a:graphic>
          <a:graphicData uri="http://schemas.openxmlformats.org/drawingml/2006/table">
            <a:tbl>
              <a:tblPr firstRow="1" firstCol="1" bandRow="1"/>
              <a:tblGrid>
                <a:gridCol w="3024045">
                  <a:extLst>
                    <a:ext uri="{9D8B030D-6E8A-4147-A177-3AD203B41FA5}">
                      <a16:colId xmlns:a16="http://schemas.microsoft.com/office/drawing/2014/main" val="659560916"/>
                    </a:ext>
                  </a:extLst>
                </a:gridCol>
                <a:gridCol w="3024045">
                  <a:extLst>
                    <a:ext uri="{9D8B030D-6E8A-4147-A177-3AD203B41FA5}">
                      <a16:colId xmlns:a16="http://schemas.microsoft.com/office/drawing/2014/main" val="943036745"/>
                    </a:ext>
                  </a:extLst>
                </a:gridCol>
                <a:gridCol w="3024888">
                  <a:extLst>
                    <a:ext uri="{9D8B030D-6E8A-4147-A177-3AD203B41FA5}">
                      <a16:colId xmlns:a16="http://schemas.microsoft.com/office/drawing/2014/main" val="1817239128"/>
                    </a:ext>
                  </a:extLst>
                </a:gridCol>
              </a:tblGrid>
              <a:tr h="275208">
                <a:tc>
                  <a:txBody>
                    <a:bodyPr/>
                    <a:lstStyle/>
                    <a:p>
                      <a:pPr algn="ctr">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Άμεσα οφέλη</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spcAft>
                          <a:spcPts val="800"/>
                        </a:spcAft>
                      </a:pPr>
                      <a:r>
                        <a:rPr lang="el-GR" sz="1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Μεσοπρόθεσμα οφέλη</a:t>
                      </a:r>
                      <a:endParaRPr lang="el-GR"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Μακροπρόθεσμα οφέλη</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1039487450"/>
                  </a:ext>
                </a:extLst>
              </a:tr>
              <a:tr h="3027286">
                <a:tc>
                  <a:txBody>
                    <a:bodyPr/>
                    <a:lstStyle/>
                    <a:p>
                      <a:pPr marL="342900" lvl="0" indent="-342900" algn="just">
                        <a:buFont typeface="Wingdings" panose="05000000000000000000" pitchFamily="2" charset="2"/>
                        <a:buChar char=""/>
                      </a:pPr>
                      <a:r>
                        <a:rPr lang="el-GR"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Μειωμένα κόστη υλικών και κινδύνων εγγυήσεων.</a:t>
                      </a:r>
                      <a:endParaRPr lang="el-GR"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Wingdings" panose="05000000000000000000" pitchFamily="2" charset="2"/>
                        <a:buChar char=""/>
                      </a:pPr>
                      <a:r>
                        <a:rPr lang="el-GR"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Δυνατότητα πώλησης ή μίσθωσης μεταχειρισμένων  προϊόντων.</a:t>
                      </a:r>
                      <a:endParaRPr lang="el-GR"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Wingdings" panose="05000000000000000000" pitchFamily="2" charset="2"/>
                        <a:buChar char=""/>
                      </a:pPr>
                      <a:r>
                        <a:rPr lang="el-GR"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Νέες αγορές και προτάσεις αξίας.</a:t>
                      </a:r>
                      <a:endParaRPr lang="el-GR"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Wingdings" panose="05000000000000000000" pitchFamily="2" charset="2"/>
                        <a:buChar char=""/>
                      </a:pPr>
                      <a:r>
                        <a:rPr lang="el-GR"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Αυξημένη αλληλεπίδραση και αφοσίωση πελατών.</a:t>
                      </a:r>
                      <a:endParaRPr lang="el-GR"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342900" lvl="0" indent="-342900" algn="just">
                        <a:buFont typeface="Wingdings" panose="05000000000000000000" pitchFamily="2" charset="2"/>
                        <a:buChar char=""/>
                      </a:pPr>
                      <a:r>
                        <a:rPr lang="el-GR"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Καινοτόμος σχεδιασμός προϊόντων, παρέχοντας προστιθέμενη αξία στον πελάτη.</a:t>
                      </a:r>
                      <a:endParaRPr lang="el-GR"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Wingdings" panose="05000000000000000000" pitchFamily="2" charset="2"/>
                        <a:buChar char=""/>
                      </a:pPr>
                      <a:r>
                        <a:rPr lang="el-GR"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Επανεξέταση επιχειρηματικού μοντέλου και διατήρηση ανταγωνιστικότητας.</a:t>
                      </a:r>
                      <a:endParaRPr lang="el-GR"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Wingdings" panose="05000000000000000000" pitchFamily="2" charset="2"/>
                        <a:buChar char=""/>
                      </a:pPr>
                      <a:r>
                        <a:rPr lang="el-GR"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Ενίσχυση φήμης κι εμπορικού σήματος.</a:t>
                      </a:r>
                      <a:endParaRPr lang="el-GR"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Wingdings" panose="05000000000000000000" pitchFamily="2" charset="2"/>
                        <a:buChar char=""/>
                      </a:pPr>
                      <a:r>
                        <a:rPr lang="el-GR"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Στήριξη της βιωσιμότητας.</a:t>
                      </a:r>
                      <a:endParaRPr lang="el-GR"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marL="342900" lvl="0" indent="-342900" algn="just">
                        <a:buFont typeface="Wingdings" panose="05000000000000000000" pitchFamily="2" charset="2"/>
                        <a:buChar char=""/>
                      </a:pPr>
                      <a:r>
                        <a:rPr lang="el-GR"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Αντιμετώπιση στρατηγικών κινδύνων.</a:t>
                      </a:r>
                      <a:endParaRPr lang="el-GR"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buFont typeface="Wingdings" panose="05000000000000000000" pitchFamily="2" charset="2"/>
                        <a:buChar char=""/>
                      </a:pPr>
                      <a:r>
                        <a:rPr lang="el-GR"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Αντιστάθμιση κινδύνου έναντι των ασταθών τιμών των εμπορευμάτων.</a:t>
                      </a:r>
                      <a:endParaRPr lang="el-GR"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Aft>
                          <a:spcPts val="800"/>
                        </a:spcAft>
                        <a:buFont typeface="Wingdings" panose="05000000000000000000" pitchFamily="2" charset="2"/>
                        <a:buChar char=""/>
                      </a:pPr>
                      <a:r>
                        <a:rPr lang="el-GR"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Βελτίωση της λειτουργικής αποτελεσματικότητας.</a:t>
                      </a:r>
                      <a:endParaRPr lang="el-GR"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62692138"/>
                  </a:ext>
                </a:extLst>
              </a:tr>
            </a:tbl>
          </a:graphicData>
        </a:graphic>
      </p:graphicFrame>
    </p:spTree>
    <p:extLst>
      <p:ext uri="{BB962C8B-B14F-4D97-AF65-F5344CB8AC3E}">
        <p14:creationId xmlns:p14="http://schemas.microsoft.com/office/powerpoint/2010/main" val="1074320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FD1F9F-F754-9936-DD08-54C83549CF87}"/>
              </a:ext>
            </a:extLst>
          </p:cNvPr>
          <p:cNvSpPr>
            <a:spLocks noGrp="1"/>
          </p:cNvSpPr>
          <p:nvPr>
            <p:ph type="title"/>
          </p:nvPr>
        </p:nvSpPr>
        <p:spPr>
          <a:xfrm>
            <a:off x="684213" y="685800"/>
            <a:ext cx="10058400" cy="1080856"/>
          </a:xfrm>
        </p:spPr>
        <p:txBody>
          <a:bodyPr/>
          <a:lstStyle/>
          <a:p>
            <a:pPr algn="ctr"/>
            <a:r>
              <a:rPr lang="el-GR" dirty="0">
                <a:solidFill>
                  <a:schemeClr val="bg1"/>
                </a:solidFill>
              </a:rPr>
              <a:t>ΕΜΠΟΔΙΑ ΣΤΗΝ ΑΝΑΠΤΥΞΗ ΤΗΣ ΚΥΚΛΙΚΗΣ ΟΙΚΟΝΟΜΙΑΣ</a:t>
            </a:r>
          </a:p>
        </p:txBody>
      </p:sp>
      <p:sp>
        <p:nvSpPr>
          <p:cNvPr id="3" name="Θέση κειμένου 2">
            <a:extLst>
              <a:ext uri="{FF2B5EF4-FFF2-40B4-BE49-F238E27FC236}">
                <a16:creationId xmlns:a16="http://schemas.microsoft.com/office/drawing/2014/main" id="{F9BA7CF5-BB1E-5E25-6756-A815A18561E3}"/>
              </a:ext>
            </a:extLst>
          </p:cNvPr>
          <p:cNvSpPr>
            <a:spLocks noGrp="1"/>
          </p:cNvSpPr>
          <p:nvPr>
            <p:ph type="body" idx="1"/>
          </p:nvPr>
        </p:nvSpPr>
        <p:spPr>
          <a:xfrm>
            <a:off x="684212" y="1873188"/>
            <a:ext cx="9649396" cy="4121212"/>
          </a:xfrm>
        </p:spPr>
        <p:txBody>
          <a:bodyPr/>
          <a:lstStyle/>
          <a:p>
            <a:endParaRPr lang="el-GR" dirty="0"/>
          </a:p>
          <a:p>
            <a:endParaRPr lang="el-GR" dirty="0"/>
          </a:p>
          <a:p>
            <a:endParaRPr lang="el-GR" dirty="0"/>
          </a:p>
          <a:p>
            <a:endParaRPr lang="el-GR" dirty="0"/>
          </a:p>
          <a:p>
            <a:endParaRPr lang="el-GR" dirty="0"/>
          </a:p>
          <a:p>
            <a:endParaRPr lang="el-GR" dirty="0"/>
          </a:p>
          <a:p>
            <a:endParaRPr lang="el-GR" dirty="0"/>
          </a:p>
          <a:p>
            <a:pPr algn="ctr"/>
            <a:r>
              <a:rPr lang="el-GR" sz="1800" dirty="0">
                <a:solidFill>
                  <a:schemeClr val="bg1"/>
                </a:solidFill>
              </a:rPr>
              <a:t>Πηγή: Επεξεργασία από OECD, 2019.</a:t>
            </a:r>
          </a:p>
        </p:txBody>
      </p:sp>
      <p:graphicFrame>
        <p:nvGraphicFramePr>
          <p:cNvPr id="5" name="Πίνακας 4">
            <a:extLst>
              <a:ext uri="{FF2B5EF4-FFF2-40B4-BE49-F238E27FC236}">
                <a16:creationId xmlns:a16="http://schemas.microsoft.com/office/drawing/2014/main" id="{2E1821E1-BB0A-0E13-5CF0-48430975466C}"/>
              </a:ext>
            </a:extLst>
          </p:cNvPr>
          <p:cNvGraphicFramePr>
            <a:graphicFrameLocks noGrp="1"/>
          </p:cNvGraphicFramePr>
          <p:nvPr>
            <p:extLst>
              <p:ext uri="{D42A27DB-BD31-4B8C-83A1-F6EECF244321}">
                <p14:modId xmlns:p14="http://schemas.microsoft.com/office/powerpoint/2010/main" val="3235890351"/>
              </p:ext>
            </p:extLst>
          </p:nvPr>
        </p:nvGraphicFramePr>
        <p:xfrm>
          <a:off x="1402672" y="1873188"/>
          <a:ext cx="7838981" cy="3218152"/>
        </p:xfrm>
        <a:graphic>
          <a:graphicData uri="http://schemas.openxmlformats.org/drawingml/2006/table">
            <a:tbl>
              <a:tblPr firstRow="1" firstCol="1" bandRow="1"/>
              <a:tblGrid>
                <a:gridCol w="3779668">
                  <a:extLst>
                    <a:ext uri="{9D8B030D-6E8A-4147-A177-3AD203B41FA5}">
                      <a16:colId xmlns:a16="http://schemas.microsoft.com/office/drawing/2014/main" val="2788350127"/>
                    </a:ext>
                  </a:extLst>
                </a:gridCol>
                <a:gridCol w="4059313">
                  <a:extLst>
                    <a:ext uri="{9D8B030D-6E8A-4147-A177-3AD203B41FA5}">
                      <a16:colId xmlns:a16="http://schemas.microsoft.com/office/drawing/2014/main" val="2297183287"/>
                    </a:ext>
                  </a:extLst>
                </a:gridCol>
              </a:tblGrid>
              <a:tr h="229868">
                <a:tc>
                  <a:txBody>
                    <a:bodyPr/>
                    <a:lstStyle/>
                    <a:p>
                      <a:pPr algn="ctr">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Παράγοντας</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Ποσοστό</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822996682"/>
                  </a:ext>
                </a:extLst>
              </a:tr>
              <a:tr h="229868">
                <a:tc>
                  <a:txBody>
                    <a:bodyPr/>
                    <a:lstStyle/>
                    <a:p>
                      <a:pPr algn="just">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Πολιτισμικά εμπόδια</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29%</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1676081787"/>
                  </a:ext>
                </a:extLst>
              </a:tr>
              <a:tr h="229868">
                <a:tc>
                  <a:txBody>
                    <a:bodyPr/>
                    <a:lstStyle/>
                    <a:p>
                      <a:pPr algn="just">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Νομικό πλαίσιο</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29%</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2774344179"/>
                  </a:ext>
                </a:extLst>
              </a:tr>
              <a:tr h="229868">
                <a:tc>
                  <a:txBody>
                    <a:bodyPr/>
                    <a:lstStyle/>
                    <a:p>
                      <a:pPr algn="just">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Οικονομικοί πόροι</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32%</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2855255413"/>
                  </a:ext>
                </a:extLst>
              </a:tr>
              <a:tr h="229868">
                <a:tc>
                  <a:txBody>
                    <a:bodyPr/>
                    <a:lstStyle/>
                    <a:p>
                      <a:pPr algn="just">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Ολιστική προσέγγιση</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21%</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1240389078"/>
                  </a:ext>
                </a:extLst>
              </a:tr>
              <a:tr h="459736">
                <a:tc>
                  <a:txBody>
                    <a:bodyPr/>
                    <a:lstStyle/>
                    <a:p>
                      <a:pPr algn="just">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Καταλληλότητα πληροφόρησης</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61416114"/>
                  </a:ext>
                </a:extLst>
              </a:tr>
              <a:tr h="229868">
                <a:tc>
                  <a:txBody>
                    <a:bodyPr/>
                    <a:lstStyle/>
                    <a:p>
                      <a:pPr algn="just">
                        <a:spcAft>
                          <a:spcPts val="800"/>
                        </a:spcAft>
                      </a:pPr>
                      <a:r>
                        <a:rPr lang="el-GR" sz="1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Ασυνεπής νομοθεσίας</a:t>
                      </a:r>
                      <a:endParaRPr lang="el-GR"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24%</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1962862675"/>
                  </a:ext>
                </a:extLst>
              </a:tr>
              <a:tr h="229868">
                <a:tc>
                  <a:txBody>
                    <a:bodyPr/>
                    <a:lstStyle/>
                    <a:p>
                      <a:pPr algn="just">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Οικονομικό ρίσκο</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18%</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2776521686"/>
                  </a:ext>
                </a:extLst>
              </a:tr>
              <a:tr h="229868">
                <a:tc>
                  <a:txBody>
                    <a:bodyPr/>
                    <a:lstStyle/>
                    <a:p>
                      <a:pPr algn="just">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Ενημέρωση</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1278711330"/>
                  </a:ext>
                </a:extLst>
              </a:tr>
              <a:tr h="229868">
                <a:tc>
                  <a:txBody>
                    <a:bodyPr/>
                    <a:lstStyle/>
                    <a:p>
                      <a:pPr algn="just">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Ανθρώπινοι πόροι</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21%</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352971102"/>
                  </a:ext>
                </a:extLst>
              </a:tr>
              <a:tr h="229868">
                <a:tc>
                  <a:txBody>
                    <a:bodyPr/>
                    <a:lstStyle/>
                    <a:p>
                      <a:pPr algn="just">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Εμπλοκή ιδιωτικού τομέα</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2984667409"/>
                  </a:ext>
                </a:extLst>
              </a:tr>
              <a:tr h="229868">
                <a:tc>
                  <a:txBody>
                    <a:bodyPr/>
                    <a:lstStyle/>
                    <a:p>
                      <a:pPr algn="just">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Πολιτική πρόθεση</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val="3053046999"/>
                  </a:ext>
                </a:extLst>
              </a:tr>
              <a:tr h="229868">
                <a:tc>
                  <a:txBody>
                    <a:bodyPr/>
                    <a:lstStyle/>
                    <a:p>
                      <a:pPr algn="just">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Τεχνολογικές λύσεις</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spcAft>
                          <a:spcPts val="800"/>
                        </a:spcAft>
                      </a:pPr>
                      <a:r>
                        <a:rPr lang="el-GR"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endParaRPr lang="el-GR"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val="2921807185"/>
                  </a:ext>
                </a:extLst>
              </a:tr>
            </a:tbl>
          </a:graphicData>
        </a:graphic>
      </p:graphicFrame>
    </p:spTree>
    <p:extLst>
      <p:ext uri="{BB962C8B-B14F-4D97-AF65-F5344CB8AC3E}">
        <p14:creationId xmlns:p14="http://schemas.microsoft.com/office/powerpoint/2010/main" val="1955530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2512E3-1CFF-4595-74CA-30E0F2BA6DEE}"/>
              </a:ext>
            </a:extLst>
          </p:cNvPr>
          <p:cNvSpPr>
            <a:spLocks noGrp="1"/>
          </p:cNvSpPr>
          <p:nvPr>
            <p:ph type="title"/>
          </p:nvPr>
        </p:nvSpPr>
        <p:spPr>
          <a:xfrm>
            <a:off x="684213" y="685800"/>
            <a:ext cx="10058400" cy="1249532"/>
          </a:xfrm>
        </p:spPr>
        <p:txBody>
          <a:bodyPr/>
          <a:lstStyle/>
          <a:p>
            <a:r>
              <a:rPr lang="el-GR" dirty="0">
                <a:solidFill>
                  <a:schemeClr val="bg1"/>
                </a:solidFill>
              </a:rPr>
              <a:t>Η </a:t>
            </a:r>
            <a:r>
              <a:rPr lang="el-GR" dirty="0" err="1">
                <a:solidFill>
                  <a:schemeClr val="bg1"/>
                </a:solidFill>
              </a:rPr>
              <a:t>κυκλικη</a:t>
            </a:r>
            <a:r>
              <a:rPr lang="el-GR" dirty="0">
                <a:solidFill>
                  <a:schemeClr val="bg1"/>
                </a:solidFill>
              </a:rPr>
              <a:t> </a:t>
            </a:r>
            <a:r>
              <a:rPr lang="el-GR" dirty="0" err="1">
                <a:solidFill>
                  <a:schemeClr val="bg1"/>
                </a:solidFill>
              </a:rPr>
              <a:t>οικονομια</a:t>
            </a:r>
            <a:r>
              <a:rPr lang="el-GR" dirty="0">
                <a:solidFill>
                  <a:schemeClr val="bg1"/>
                </a:solidFill>
              </a:rPr>
              <a:t> στην </a:t>
            </a:r>
            <a:r>
              <a:rPr lang="el-GR" dirty="0" err="1">
                <a:solidFill>
                  <a:schemeClr val="bg1"/>
                </a:solidFill>
              </a:rPr>
              <a:t>Ευρωπαϊκη</a:t>
            </a:r>
            <a:r>
              <a:rPr lang="el-GR" dirty="0">
                <a:solidFill>
                  <a:schemeClr val="bg1"/>
                </a:solidFill>
              </a:rPr>
              <a:t> </a:t>
            </a:r>
            <a:r>
              <a:rPr lang="el-GR" dirty="0" err="1">
                <a:solidFill>
                  <a:schemeClr val="bg1"/>
                </a:solidFill>
              </a:rPr>
              <a:t>Ενωση</a:t>
            </a:r>
            <a:endParaRPr lang="el-GR" dirty="0">
              <a:solidFill>
                <a:schemeClr val="bg1"/>
              </a:solidFill>
            </a:endParaRPr>
          </a:p>
        </p:txBody>
      </p:sp>
      <p:sp>
        <p:nvSpPr>
          <p:cNvPr id="3" name="Θέση κειμένου 2">
            <a:extLst>
              <a:ext uri="{FF2B5EF4-FFF2-40B4-BE49-F238E27FC236}">
                <a16:creationId xmlns:a16="http://schemas.microsoft.com/office/drawing/2014/main" id="{94A7691D-BEAA-4584-11BB-E588DEF2F20D}"/>
              </a:ext>
            </a:extLst>
          </p:cNvPr>
          <p:cNvSpPr>
            <a:spLocks noGrp="1"/>
          </p:cNvSpPr>
          <p:nvPr>
            <p:ph type="body" idx="1"/>
          </p:nvPr>
        </p:nvSpPr>
        <p:spPr>
          <a:xfrm>
            <a:off x="684212" y="1793289"/>
            <a:ext cx="9747050" cy="4201111"/>
          </a:xfrm>
        </p:spPr>
        <p:txBody>
          <a:bodyPr/>
          <a:lstStyle/>
          <a:p>
            <a:endParaRPr lang="el-GR" dirty="0"/>
          </a:p>
          <a:p>
            <a:endParaRPr lang="el-GR" dirty="0"/>
          </a:p>
          <a:p>
            <a:endParaRPr lang="el-GR" dirty="0"/>
          </a:p>
          <a:p>
            <a:endParaRPr lang="el-GR" dirty="0"/>
          </a:p>
          <a:p>
            <a:endParaRPr lang="el-GR" dirty="0"/>
          </a:p>
          <a:p>
            <a:endParaRPr lang="el-GR" dirty="0"/>
          </a:p>
          <a:p>
            <a:endParaRPr lang="el-GR" dirty="0"/>
          </a:p>
          <a:p>
            <a:endParaRPr lang="el-GR" dirty="0"/>
          </a:p>
          <a:p>
            <a:pPr algn="ctr"/>
            <a:r>
              <a:rPr lang="el-GR" sz="1600" dirty="0">
                <a:solidFill>
                  <a:schemeClr val="bg1"/>
                </a:solidFill>
              </a:rPr>
              <a:t>Πηγή: Επεξεργασία από Σωτηρόπουλος, 2019.</a:t>
            </a:r>
          </a:p>
        </p:txBody>
      </p:sp>
      <p:graphicFrame>
        <p:nvGraphicFramePr>
          <p:cNvPr id="4" name="Πίνακας 3">
            <a:extLst>
              <a:ext uri="{FF2B5EF4-FFF2-40B4-BE49-F238E27FC236}">
                <a16:creationId xmlns:a16="http://schemas.microsoft.com/office/drawing/2014/main" id="{C660FAC0-0B3E-77AA-614B-7FE694A71097}"/>
              </a:ext>
            </a:extLst>
          </p:cNvPr>
          <p:cNvGraphicFramePr>
            <a:graphicFrameLocks noGrp="1"/>
          </p:cNvGraphicFramePr>
          <p:nvPr>
            <p:extLst>
              <p:ext uri="{D42A27DB-BD31-4B8C-83A1-F6EECF244321}">
                <p14:modId xmlns:p14="http://schemas.microsoft.com/office/powerpoint/2010/main" val="2078166178"/>
              </p:ext>
            </p:extLst>
          </p:nvPr>
        </p:nvGraphicFramePr>
        <p:xfrm>
          <a:off x="1207362" y="1935332"/>
          <a:ext cx="8531442" cy="3497961"/>
        </p:xfrm>
        <a:graphic>
          <a:graphicData uri="http://schemas.openxmlformats.org/drawingml/2006/table">
            <a:tbl>
              <a:tblPr firstRow="1" firstCol="1" bandRow="1"/>
              <a:tblGrid>
                <a:gridCol w="1353639">
                  <a:extLst>
                    <a:ext uri="{9D8B030D-6E8A-4147-A177-3AD203B41FA5}">
                      <a16:colId xmlns:a16="http://schemas.microsoft.com/office/drawing/2014/main" val="2432015534"/>
                    </a:ext>
                  </a:extLst>
                </a:gridCol>
                <a:gridCol w="1303379">
                  <a:extLst>
                    <a:ext uri="{9D8B030D-6E8A-4147-A177-3AD203B41FA5}">
                      <a16:colId xmlns:a16="http://schemas.microsoft.com/office/drawing/2014/main" val="3057519134"/>
                    </a:ext>
                  </a:extLst>
                </a:gridCol>
                <a:gridCol w="1429865">
                  <a:extLst>
                    <a:ext uri="{9D8B030D-6E8A-4147-A177-3AD203B41FA5}">
                      <a16:colId xmlns:a16="http://schemas.microsoft.com/office/drawing/2014/main" val="4068784696"/>
                    </a:ext>
                  </a:extLst>
                </a:gridCol>
                <a:gridCol w="1969310">
                  <a:extLst>
                    <a:ext uri="{9D8B030D-6E8A-4147-A177-3AD203B41FA5}">
                      <a16:colId xmlns:a16="http://schemas.microsoft.com/office/drawing/2014/main" val="823795331"/>
                    </a:ext>
                  </a:extLst>
                </a:gridCol>
                <a:gridCol w="1354476">
                  <a:extLst>
                    <a:ext uri="{9D8B030D-6E8A-4147-A177-3AD203B41FA5}">
                      <a16:colId xmlns:a16="http://schemas.microsoft.com/office/drawing/2014/main" val="667319986"/>
                    </a:ext>
                  </a:extLst>
                </a:gridCol>
                <a:gridCol w="1120773">
                  <a:extLst>
                    <a:ext uri="{9D8B030D-6E8A-4147-A177-3AD203B41FA5}">
                      <a16:colId xmlns:a16="http://schemas.microsoft.com/office/drawing/2014/main" val="3200553346"/>
                    </a:ext>
                  </a:extLst>
                </a:gridCol>
              </a:tblGrid>
              <a:tr h="1249180">
                <a:tc>
                  <a:txBody>
                    <a:bodyPr/>
                    <a:lstStyle/>
                    <a:p>
                      <a:pPr algn="ctr">
                        <a:spcAft>
                          <a:spcPts val="800"/>
                        </a:spcAft>
                      </a:pPr>
                      <a:r>
                        <a:rPr lang="el-GR" sz="950" b="1" i="1">
                          <a:solidFill>
                            <a:srgbClr val="000000"/>
                          </a:solidFill>
                          <a:effectLst/>
                          <a:latin typeface="Arial" panose="020B0604020202020204" pitchFamily="34" charset="0"/>
                          <a:ea typeface="Calibri" panose="020F0502020204030204" pitchFamily="34" charset="0"/>
                          <a:cs typeface="Arial" panose="020B0604020202020204" pitchFamily="34" charset="0"/>
                        </a:rPr>
                        <a:t>Χώρα</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A8D08D"/>
                      </a:solidFill>
                      <a:prstDash val="solid"/>
                      <a:round/>
                      <a:headEnd type="none" w="med" len="med"/>
                      <a:tailEnd type="none" w="med" len="med"/>
                    </a:lnB>
                    <a:solidFill>
                      <a:srgbClr val="FFFFFF"/>
                    </a:solidFill>
                  </a:tcPr>
                </a:tc>
                <a:tc>
                  <a:txBody>
                    <a:bodyPr/>
                    <a:lstStyle/>
                    <a:p>
                      <a:pPr algn="ctr">
                        <a:spcAft>
                          <a:spcPts val="800"/>
                        </a:spcAft>
                      </a:pPr>
                      <a:r>
                        <a:rPr lang="el-GR" sz="950" b="1">
                          <a:solidFill>
                            <a:srgbClr val="000000"/>
                          </a:solidFill>
                          <a:effectLst/>
                          <a:latin typeface="Arial" panose="020B0604020202020204" pitchFamily="34" charset="0"/>
                          <a:ea typeface="Calibri" panose="020F0502020204030204" pitchFamily="34" charset="0"/>
                          <a:cs typeface="Arial" panose="020B0604020202020204" pitchFamily="34" charset="0"/>
                        </a:rPr>
                        <a:t>Ποσοστό ανακύκλωσης σε Δήμους</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A8D08D"/>
                      </a:solidFill>
                      <a:prstDash val="solid"/>
                      <a:round/>
                      <a:headEnd type="none" w="med" len="med"/>
                      <a:tailEnd type="none" w="med" len="med"/>
                    </a:lnB>
                    <a:solidFill>
                      <a:srgbClr val="FFFFFF"/>
                    </a:solidFill>
                  </a:tcPr>
                </a:tc>
                <a:tc>
                  <a:txBody>
                    <a:bodyPr/>
                    <a:lstStyle/>
                    <a:p>
                      <a:pPr algn="ctr">
                        <a:spcAft>
                          <a:spcPts val="800"/>
                        </a:spcAft>
                      </a:pPr>
                      <a:r>
                        <a:rPr lang="el-GR" sz="950" b="1">
                          <a:solidFill>
                            <a:srgbClr val="000000"/>
                          </a:solidFill>
                          <a:effectLst/>
                          <a:latin typeface="Arial" panose="020B0604020202020204" pitchFamily="34" charset="0"/>
                          <a:ea typeface="Calibri" panose="020F0502020204030204" pitchFamily="34" charset="0"/>
                          <a:cs typeface="Arial" panose="020B0604020202020204" pitchFamily="34" charset="0"/>
                        </a:rPr>
                        <a:t>Ποσοστό εμπορεύσιμων αγαθών τα οποία είναι ανακυκλώσιμες πρώτες ύλες</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A8D08D"/>
                      </a:solidFill>
                      <a:prstDash val="solid"/>
                      <a:round/>
                      <a:headEnd type="none" w="med" len="med"/>
                      <a:tailEnd type="none" w="med" len="med"/>
                    </a:lnB>
                    <a:solidFill>
                      <a:srgbClr val="FFFFFF"/>
                    </a:solidFill>
                  </a:tcPr>
                </a:tc>
                <a:tc>
                  <a:txBody>
                    <a:bodyPr/>
                    <a:lstStyle/>
                    <a:p>
                      <a:pPr algn="ctr">
                        <a:spcAft>
                          <a:spcPts val="800"/>
                        </a:spcAft>
                      </a:pPr>
                      <a:r>
                        <a:rPr lang="el-GR" sz="950" b="1">
                          <a:solidFill>
                            <a:srgbClr val="000000"/>
                          </a:solidFill>
                          <a:effectLst/>
                          <a:latin typeface="Arial" panose="020B0604020202020204" pitchFamily="34" charset="0"/>
                          <a:ea typeface="Calibri" panose="020F0502020204030204" pitchFamily="34" charset="0"/>
                          <a:cs typeface="Arial" panose="020B0604020202020204" pitchFamily="34" charset="0"/>
                        </a:rPr>
                        <a:t>Ποσοστό επαναχρησιμοποίησης υλικών</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A8D08D"/>
                      </a:solidFill>
                      <a:prstDash val="solid"/>
                      <a:round/>
                      <a:headEnd type="none" w="med" len="med"/>
                      <a:tailEnd type="none" w="med" len="med"/>
                    </a:lnB>
                    <a:solidFill>
                      <a:srgbClr val="FFFFFF"/>
                    </a:solidFill>
                  </a:tcPr>
                </a:tc>
                <a:tc>
                  <a:txBody>
                    <a:bodyPr/>
                    <a:lstStyle/>
                    <a:p>
                      <a:pPr algn="ctr">
                        <a:spcAft>
                          <a:spcPts val="800"/>
                        </a:spcAft>
                      </a:pPr>
                      <a:r>
                        <a:rPr lang="el-GR" sz="950" b="1">
                          <a:solidFill>
                            <a:srgbClr val="000000"/>
                          </a:solidFill>
                          <a:effectLst/>
                          <a:latin typeface="Arial" panose="020B0604020202020204" pitchFamily="34" charset="0"/>
                          <a:ea typeface="Calibri" panose="020F0502020204030204" pitchFamily="34" charset="0"/>
                          <a:cs typeface="Arial" panose="020B0604020202020204" pitchFamily="34" charset="0"/>
                        </a:rPr>
                        <a:t>Διπλώματα ευρεσιτεχνίας σχετικά με την κυκλική οικονομία (από το 2000)</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A8D08D"/>
                      </a:solidFill>
                      <a:prstDash val="solid"/>
                      <a:round/>
                      <a:headEnd type="none" w="med" len="med"/>
                      <a:tailEnd type="none" w="med" len="med"/>
                    </a:lnB>
                    <a:solidFill>
                      <a:srgbClr val="FFFFFF"/>
                    </a:solidFill>
                  </a:tcPr>
                </a:tc>
                <a:tc>
                  <a:txBody>
                    <a:bodyPr/>
                    <a:lstStyle/>
                    <a:p>
                      <a:pPr algn="ctr">
                        <a:spcAft>
                          <a:spcPts val="800"/>
                        </a:spcAft>
                      </a:pPr>
                      <a:r>
                        <a:rPr lang="el-GR" sz="950" b="1">
                          <a:solidFill>
                            <a:srgbClr val="000000"/>
                          </a:solidFill>
                          <a:effectLst/>
                          <a:latin typeface="Arial" panose="020B0604020202020204" pitchFamily="34" charset="0"/>
                          <a:ea typeface="Calibri" panose="020F0502020204030204" pitchFamily="34" charset="0"/>
                          <a:cs typeface="Arial" panose="020B0604020202020204" pitchFamily="34" charset="0"/>
                        </a:rPr>
                        <a:t>Επενδύσεις σε τομείς της κυκλικής οικονομίας (εκατ. €)</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12700" cap="flat" cmpd="sng" algn="ctr">
                      <a:solidFill>
                        <a:srgbClr val="A8D08D"/>
                      </a:solidFill>
                      <a:prstDash val="solid"/>
                      <a:round/>
                      <a:headEnd type="none" w="med" len="med"/>
                      <a:tailEnd type="none" w="med" len="med"/>
                    </a:lnB>
                    <a:solidFill>
                      <a:srgbClr val="FFFFFF"/>
                    </a:solidFill>
                  </a:tcPr>
                </a:tc>
                <a:extLst>
                  <a:ext uri="{0D108BD9-81ED-4DB2-BD59-A6C34878D82A}">
                    <a16:rowId xmlns:a16="http://schemas.microsoft.com/office/drawing/2014/main" val="2029904580"/>
                  </a:ext>
                </a:extLst>
              </a:tr>
              <a:tr h="192005">
                <a:tc>
                  <a:txBody>
                    <a:bodyPr/>
                    <a:lstStyle/>
                    <a:p>
                      <a:pPr algn="just">
                        <a:spcAft>
                          <a:spcPts val="800"/>
                        </a:spcAft>
                      </a:pPr>
                      <a:r>
                        <a:rPr lang="el-GR" sz="1000" b="1" i="1">
                          <a:solidFill>
                            <a:srgbClr val="000000"/>
                          </a:solidFill>
                          <a:effectLst/>
                          <a:latin typeface="Arial" panose="020B0604020202020204" pitchFamily="34" charset="0"/>
                          <a:ea typeface="Calibri" panose="020F0502020204030204" pitchFamily="34" charset="0"/>
                          <a:cs typeface="Arial" panose="020B0604020202020204" pitchFamily="34" charset="0"/>
                        </a:rPr>
                        <a:t>Αυστρία</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a:noFill/>
                    </a:lnB>
                    <a:solidFill>
                      <a:srgbClr val="FFFFFF"/>
                    </a:solidFill>
                  </a:tcPr>
                </a:tc>
                <a:tc>
                  <a:txBody>
                    <a:bodyPr/>
                    <a:lstStyle/>
                    <a:p>
                      <a:pPr algn="ctr">
                        <a:spcAft>
                          <a:spcPts val="800"/>
                        </a:spcAft>
                      </a:pPr>
                      <a:r>
                        <a:rPr lang="el-GR" sz="1100">
                          <a:solidFill>
                            <a:srgbClr val="000000"/>
                          </a:solidFill>
                          <a:effectLst/>
                          <a:latin typeface="Arial" panose="020B0604020202020204" pitchFamily="34" charset="0"/>
                          <a:ea typeface="Calibri" panose="020F0502020204030204" pitchFamily="34" charset="0"/>
                          <a:cs typeface="Arial" panose="020B0604020202020204" pitchFamily="34" charset="0"/>
                        </a:rPr>
                        <a:t>58%</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Aft>
                          <a:spcPts val="800"/>
                        </a:spcAft>
                      </a:pPr>
                      <a:r>
                        <a:rPr lang="el-GR" sz="1100">
                          <a:solidFill>
                            <a:srgbClr val="000000"/>
                          </a:solidFill>
                          <a:effectLst/>
                          <a:latin typeface="Arial" panose="020B0604020202020204" pitchFamily="34" charset="0"/>
                          <a:ea typeface="Calibri" panose="020F0502020204030204" pitchFamily="34" charset="0"/>
                          <a:cs typeface="Arial" panose="020B0604020202020204" pitchFamily="34" charset="0"/>
                        </a:rPr>
                        <a:t>0,32%</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Aft>
                          <a:spcPts val="800"/>
                        </a:spcAft>
                      </a:pPr>
                      <a:r>
                        <a:rPr lang="el-GR" sz="1100">
                          <a:solidFill>
                            <a:srgbClr val="000000"/>
                          </a:solidFill>
                          <a:effectLst/>
                          <a:latin typeface="Arial" panose="020B0604020202020204" pitchFamily="34" charset="0"/>
                          <a:ea typeface="Calibri" panose="020F0502020204030204" pitchFamily="34" charset="0"/>
                          <a:cs typeface="Arial" panose="020B0604020202020204" pitchFamily="34" charset="0"/>
                        </a:rPr>
                        <a:t>9%</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Aft>
                          <a:spcPts val="800"/>
                        </a:spcAft>
                      </a:pPr>
                      <a:r>
                        <a:rPr lang="el-GR" sz="1100">
                          <a:solidFill>
                            <a:srgbClr val="000000"/>
                          </a:solidFill>
                          <a:effectLst/>
                          <a:latin typeface="Arial" panose="020B0604020202020204" pitchFamily="34" charset="0"/>
                          <a:ea typeface="Calibri" panose="020F0502020204030204" pitchFamily="34" charset="0"/>
                          <a:cs typeface="Arial" panose="020B0604020202020204" pitchFamily="34" charset="0"/>
                        </a:rPr>
                        <a:t>122</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Aft>
                          <a:spcPts val="800"/>
                        </a:spcAft>
                      </a:pPr>
                      <a:r>
                        <a:rPr lang="el-GR" sz="1100">
                          <a:solidFill>
                            <a:srgbClr val="000000"/>
                          </a:solidFill>
                          <a:effectLst/>
                          <a:latin typeface="Arial" panose="020B0604020202020204" pitchFamily="34" charset="0"/>
                          <a:ea typeface="Calibri" panose="020F0502020204030204" pitchFamily="34" charset="0"/>
                          <a:cs typeface="Arial" panose="020B0604020202020204" pitchFamily="34" charset="0"/>
                        </a:rPr>
                        <a:t>3,5</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extLst>
                  <a:ext uri="{0D108BD9-81ED-4DB2-BD59-A6C34878D82A}">
                    <a16:rowId xmlns:a16="http://schemas.microsoft.com/office/drawing/2014/main" val="1462981558"/>
                  </a:ext>
                </a:extLst>
              </a:tr>
              <a:tr h="192005">
                <a:tc>
                  <a:txBody>
                    <a:bodyPr/>
                    <a:lstStyle/>
                    <a:p>
                      <a:pPr algn="just">
                        <a:spcAft>
                          <a:spcPts val="800"/>
                        </a:spcAft>
                      </a:pPr>
                      <a:r>
                        <a:rPr lang="el-GR" sz="1000" b="1" i="1">
                          <a:solidFill>
                            <a:srgbClr val="000000"/>
                          </a:solidFill>
                          <a:effectLst/>
                          <a:latin typeface="Arial" panose="020B0604020202020204" pitchFamily="34" charset="0"/>
                          <a:ea typeface="Calibri" panose="020F0502020204030204" pitchFamily="34" charset="0"/>
                          <a:cs typeface="Arial" panose="020B0604020202020204" pitchFamily="34" charset="0"/>
                        </a:rPr>
                        <a:t>Βέλγιο</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a:noFill/>
                    </a:lnT>
                    <a:lnB>
                      <a:noFill/>
                    </a:lnB>
                    <a:solidFill>
                      <a:srgbClr val="FFFFFF"/>
                    </a:solidFill>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54%</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0,22%</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17%</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105</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2,8</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extLst>
                  <a:ext uri="{0D108BD9-81ED-4DB2-BD59-A6C34878D82A}">
                    <a16:rowId xmlns:a16="http://schemas.microsoft.com/office/drawing/2014/main" val="2897401832"/>
                  </a:ext>
                </a:extLst>
              </a:tr>
              <a:tr h="192005">
                <a:tc>
                  <a:txBody>
                    <a:bodyPr/>
                    <a:lstStyle/>
                    <a:p>
                      <a:pPr algn="just">
                        <a:spcAft>
                          <a:spcPts val="800"/>
                        </a:spcAft>
                      </a:pPr>
                      <a:r>
                        <a:rPr lang="el-GR" sz="1000" b="1" i="1">
                          <a:solidFill>
                            <a:srgbClr val="000000"/>
                          </a:solidFill>
                          <a:effectLst/>
                          <a:latin typeface="Arial" panose="020B0604020202020204" pitchFamily="34" charset="0"/>
                          <a:ea typeface="Calibri" panose="020F0502020204030204" pitchFamily="34" charset="0"/>
                          <a:cs typeface="Arial" panose="020B0604020202020204" pitchFamily="34" charset="0"/>
                        </a:rPr>
                        <a:t>Κύπρος</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a:noFill/>
                    </a:lnT>
                    <a:lnB>
                      <a:noFill/>
                    </a:lnB>
                    <a:solidFill>
                      <a:srgbClr val="FFFFFF"/>
                    </a:solidFill>
                  </a:tcPr>
                </a:tc>
                <a:tc>
                  <a:txBody>
                    <a:bodyPr/>
                    <a:lstStyle/>
                    <a:p>
                      <a:pPr algn="ctr">
                        <a:spcAft>
                          <a:spcPts val="800"/>
                        </a:spcAft>
                      </a:pPr>
                      <a:r>
                        <a:rPr lang="el-GR" sz="1100">
                          <a:solidFill>
                            <a:srgbClr val="000000"/>
                          </a:solidFill>
                          <a:effectLst/>
                          <a:latin typeface="Arial" panose="020B0604020202020204" pitchFamily="34" charset="0"/>
                          <a:ea typeface="Calibri" panose="020F0502020204030204" pitchFamily="34" charset="0"/>
                          <a:cs typeface="Arial" panose="020B0604020202020204" pitchFamily="34" charset="0"/>
                        </a:rPr>
                        <a:t>17%</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Aft>
                          <a:spcPts val="800"/>
                        </a:spcAft>
                      </a:pPr>
                      <a:r>
                        <a:rPr lang="el-GR" sz="1100">
                          <a:solidFill>
                            <a:srgbClr val="000000"/>
                          </a:solidFill>
                          <a:effectLst/>
                          <a:latin typeface="Arial" panose="020B0604020202020204" pitchFamily="34" charset="0"/>
                          <a:ea typeface="Calibri" panose="020F0502020204030204" pitchFamily="34" charset="0"/>
                          <a:cs typeface="Arial" panose="020B0604020202020204" pitchFamily="34" charset="0"/>
                        </a:rPr>
                        <a:t>0,13%</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Aft>
                          <a:spcPts val="800"/>
                        </a:spcAft>
                      </a:pPr>
                      <a:r>
                        <a:rPr lang="el-GR" sz="1100">
                          <a:solidFill>
                            <a:srgbClr val="000000"/>
                          </a:solidFill>
                          <a:effectLst/>
                          <a:latin typeface="Arial" panose="020B0604020202020204" pitchFamily="34" charset="0"/>
                          <a:ea typeface="Calibri" panose="020F0502020204030204" pitchFamily="34" charset="0"/>
                          <a:cs typeface="Arial" panose="020B0604020202020204" pitchFamily="34" charset="0"/>
                        </a:rPr>
                        <a:t>3%</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Aft>
                          <a:spcPts val="800"/>
                        </a:spcAft>
                      </a:pPr>
                      <a:r>
                        <a:rPr lang="el-GR" sz="1100">
                          <a:solidFill>
                            <a:srgbClr val="000000"/>
                          </a:solidFill>
                          <a:effectLst/>
                          <a:latin typeface="Arial" panose="020B0604020202020204" pitchFamily="34" charset="0"/>
                          <a:ea typeface="Calibri" panose="020F0502020204030204" pitchFamily="34" charset="0"/>
                          <a:cs typeface="Arial" panose="020B0604020202020204" pitchFamily="34" charset="0"/>
                        </a:rPr>
                        <a:t>4</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Aft>
                          <a:spcPts val="800"/>
                        </a:spcAft>
                      </a:pPr>
                      <a:r>
                        <a:rPr lang="el-GR" sz="1100">
                          <a:solidFill>
                            <a:srgbClr val="000000"/>
                          </a:solidFill>
                          <a:effectLst/>
                          <a:latin typeface="Arial" panose="020B0604020202020204" pitchFamily="34" charset="0"/>
                          <a:ea typeface="Calibri" panose="020F0502020204030204" pitchFamily="34" charset="0"/>
                          <a:cs typeface="Arial" panose="020B0604020202020204" pitchFamily="34" charset="0"/>
                        </a:rPr>
                        <a:t>0,1</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extLst>
                  <a:ext uri="{0D108BD9-81ED-4DB2-BD59-A6C34878D82A}">
                    <a16:rowId xmlns:a16="http://schemas.microsoft.com/office/drawing/2014/main" val="830803977"/>
                  </a:ext>
                </a:extLst>
              </a:tr>
              <a:tr h="192005">
                <a:tc>
                  <a:txBody>
                    <a:bodyPr/>
                    <a:lstStyle/>
                    <a:p>
                      <a:pPr algn="just">
                        <a:spcAft>
                          <a:spcPts val="800"/>
                        </a:spcAft>
                      </a:pPr>
                      <a:r>
                        <a:rPr lang="el-GR" sz="1000" b="1" i="1">
                          <a:solidFill>
                            <a:srgbClr val="000000"/>
                          </a:solidFill>
                          <a:effectLst/>
                          <a:latin typeface="Arial" panose="020B0604020202020204" pitchFamily="34" charset="0"/>
                          <a:ea typeface="Calibri" panose="020F0502020204030204" pitchFamily="34" charset="0"/>
                          <a:cs typeface="Arial" panose="020B0604020202020204" pitchFamily="34" charset="0"/>
                        </a:rPr>
                        <a:t>Δανία</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a:noFill/>
                    </a:lnT>
                    <a:lnB>
                      <a:noFill/>
                    </a:lnB>
                    <a:solidFill>
                      <a:srgbClr val="FFFFFF"/>
                    </a:solidFill>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48%</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0,31%</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10%</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53</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2,3</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extLst>
                  <a:ext uri="{0D108BD9-81ED-4DB2-BD59-A6C34878D82A}">
                    <a16:rowId xmlns:a16="http://schemas.microsoft.com/office/drawing/2014/main" val="3779380574"/>
                  </a:ext>
                </a:extLst>
              </a:tr>
              <a:tr h="192005">
                <a:tc>
                  <a:txBody>
                    <a:bodyPr/>
                    <a:lstStyle/>
                    <a:p>
                      <a:pPr algn="just">
                        <a:spcAft>
                          <a:spcPts val="800"/>
                        </a:spcAft>
                      </a:pPr>
                      <a:r>
                        <a:rPr lang="el-GR" sz="1000" b="1" i="1">
                          <a:solidFill>
                            <a:srgbClr val="000000"/>
                          </a:solidFill>
                          <a:effectLst/>
                          <a:latin typeface="Arial" panose="020B0604020202020204" pitchFamily="34" charset="0"/>
                          <a:ea typeface="Calibri" panose="020F0502020204030204" pitchFamily="34" charset="0"/>
                          <a:cs typeface="Arial" panose="020B0604020202020204" pitchFamily="34" charset="0"/>
                        </a:rPr>
                        <a:t>Γαλλία</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a:noFill/>
                    </a:lnT>
                    <a:lnB>
                      <a:noFill/>
                    </a:lnB>
                    <a:solidFill>
                      <a:srgbClr val="FFFFFF"/>
                    </a:solidFill>
                  </a:tcPr>
                </a:tc>
                <a:tc>
                  <a:txBody>
                    <a:bodyPr/>
                    <a:lstStyle/>
                    <a:p>
                      <a:pPr algn="ctr">
                        <a:spcAft>
                          <a:spcPts val="800"/>
                        </a:spcAft>
                      </a:pPr>
                      <a:r>
                        <a:rPr lang="el-GR" sz="1100">
                          <a:solidFill>
                            <a:srgbClr val="000000"/>
                          </a:solidFill>
                          <a:effectLst/>
                          <a:latin typeface="Arial" panose="020B0604020202020204" pitchFamily="34" charset="0"/>
                          <a:ea typeface="Calibri" panose="020F0502020204030204" pitchFamily="34" charset="0"/>
                          <a:cs typeface="Arial" panose="020B0604020202020204" pitchFamily="34" charset="0"/>
                        </a:rPr>
                        <a:t>42%</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Aft>
                          <a:spcPts val="800"/>
                        </a:spcAft>
                      </a:pPr>
                      <a:r>
                        <a:rPr lang="el-GR" sz="1100">
                          <a:solidFill>
                            <a:srgbClr val="000000"/>
                          </a:solidFill>
                          <a:effectLst/>
                          <a:latin typeface="Arial" panose="020B0604020202020204" pitchFamily="34" charset="0"/>
                          <a:ea typeface="Calibri" panose="020F0502020204030204" pitchFamily="34" charset="0"/>
                          <a:cs typeface="Arial" panose="020B0604020202020204" pitchFamily="34" charset="0"/>
                        </a:rPr>
                        <a:t>0,24%</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Aft>
                          <a:spcPts val="800"/>
                        </a:spcAft>
                      </a:pPr>
                      <a:r>
                        <a:rPr lang="el-GR" sz="1100">
                          <a:solidFill>
                            <a:srgbClr val="000000"/>
                          </a:solidFill>
                          <a:effectLst/>
                          <a:latin typeface="Arial" panose="020B0604020202020204" pitchFamily="34" charset="0"/>
                          <a:ea typeface="Calibri" panose="020F0502020204030204" pitchFamily="34" charset="0"/>
                          <a:cs typeface="Arial" panose="020B0604020202020204" pitchFamily="34" charset="0"/>
                        </a:rPr>
                        <a:t>18%</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Aft>
                          <a:spcPts val="800"/>
                        </a:spcAft>
                      </a:pPr>
                      <a:r>
                        <a:rPr lang="el-GR" sz="1100">
                          <a:solidFill>
                            <a:srgbClr val="000000"/>
                          </a:solidFill>
                          <a:effectLst/>
                          <a:latin typeface="Arial" panose="020B0604020202020204" pitchFamily="34" charset="0"/>
                          <a:ea typeface="Calibri" panose="020F0502020204030204" pitchFamily="34" charset="0"/>
                          <a:cs typeface="Arial" panose="020B0604020202020204" pitchFamily="34" charset="0"/>
                        </a:rPr>
                        <a:t>542</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Aft>
                          <a:spcPts val="800"/>
                        </a:spcAft>
                      </a:pPr>
                      <a:r>
                        <a:rPr lang="el-GR" sz="1100">
                          <a:solidFill>
                            <a:srgbClr val="000000"/>
                          </a:solidFill>
                          <a:effectLst/>
                          <a:latin typeface="Arial" panose="020B0604020202020204" pitchFamily="34" charset="0"/>
                          <a:ea typeface="Calibri" panose="020F0502020204030204" pitchFamily="34" charset="0"/>
                          <a:cs typeface="Arial" panose="020B0604020202020204" pitchFamily="34" charset="0"/>
                        </a:rPr>
                        <a:t>21,3</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extLst>
                  <a:ext uri="{0D108BD9-81ED-4DB2-BD59-A6C34878D82A}">
                    <a16:rowId xmlns:a16="http://schemas.microsoft.com/office/drawing/2014/main" val="1326395502"/>
                  </a:ext>
                </a:extLst>
              </a:tr>
              <a:tr h="192005">
                <a:tc>
                  <a:txBody>
                    <a:bodyPr/>
                    <a:lstStyle/>
                    <a:p>
                      <a:pPr algn="just">
                        <a:spcAft>
                          <a:spcPts val="800"/>
                        </a:spcAft>
                      </a:pPr>
                      <a:r>
                        <a:rPr lang="el-GR" sz="1000" b="1" i="1">
                          <a:solidFill>
                            <a:srgbClr val="000000"/>
                          </a:solidFill>
                          <a:effectLst/>
                          <a:latin typeface="Arial" panose="020B0604020202020204" pitchFamily="34" charset="0"/>
                          <a:ea typeface="Calibri" panose="020F0502020204030204" pitchFamily="34" charset="0"/>
                          <a:cs typeface="Arial" panose="020B0604020202020204" pitchFamily="34" charset="0"/>
                        </a:rPr>
                        <a:t>Γερμανία</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a:noFill/>
                    </a:lnT>
                    <a:lnB>
                      <a:noFill/>
                    </a:lnB>
                    <a:solidFill>
                      <a:srgbClr val="FFFFFF"/>
                    </a:solidFill>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66%</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0,25%</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11%</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1260</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28,7</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extLst>
                  <a:ext uri="{0D108BD9-81ED-4DB2-BD59-A6C34878D82A}">
                    <a16:rowId xmlns:a16="http://schemas.microsoft.com/office/drawing/2014/main" val="3687431716"/>
                  </a:ext>
                </a:extLst>
              </a:tr>
              <a:tr h="192005">
                <a:tc>
                  <a:txBody>
                    <a:bodyPr/>
                    <a:lstStyle/>
                    <a:p>
                      <a:pPr algn="just">
                        <a:spcAft>
                          <a:spcPts val="800"/>
                        </a:spcAft>
                      </a:pPr>
                      <a:r>
                        <a:rPr lang="el-GR" sz="1000" b="1" i="1">
                          <a:solidFill>
                            <a:srgbClr val="FF0000"/>
                          </a:solidFill>
                          <a:effectLst/>
                          <a:latin typeface="Arial" panose="020B0604020202020204" pitchFamily="34" charset="0"/>
                          <a:ea typeface="Calibri" panose="020F0502020204030204" pitchFamily="34" charset="0"/>
                          <a:cs typeface="Arial" panose="020B0604020202020204" pitchFamily="34" charset="0"/>
                        </a:rPr>
                        <a:t>Ελλάδα</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a:noFill/>
                    </a:lnT>
                    <a:lnB>
                      <a:noFill/>
                    </a:lnB>
                    <a:solidFill>
                      <a:srgbClr val="FFFFFF"/>
                    </a:solidFill>
                  </a:tcPr>
                </a:tc>
                <a:tc>
                  <a:txBody>
                    <a:bodyPr/>
                    <a:lstStyle/>
                    <a:p>
                      <a:pPr algn="ctr">
                        <a:spcAft>
                          <a:spcPts val="800"/>
                        </a:spcAft>
                      </a:pPr>
                      <a:r>
                        <a:rPr lang="el-GR" sz="1100">
                          <a:solidFill>
                            <a:srgbClr val="FF0000"/>
                          </a:solidFill>
                          <a:effectLst/>
                          <a:latin typeface="Arial" panose="020B0604020202020204" pitchFamily="34" charset="0"/>
                          <a:ea typeface="Calibri" panose="020F0502020204030204" pitchFamily="34" charset="0"/>
                          <a:cs typeface="Arial" panose="020B0604020202020204" pitchFamily="34" charset="0"/>
                        </a:rPr>
                        <a:t>17%</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Aft>
                          <a:spcPts val="800"/>
                        </a:spcAft>
                      </a:pPr>
                      <a:r>
                        <a:rPr lang="el-GR" sz="1100">
                          <a:solidFill>
                            <a:srgbClr val="FF0000"/>
                          </a:solidFill>
                          <a:effectLst/>
                          <a:latin typeface="Arial" panose="020B0604020202020204" pitchFamily="34" charset="0"/>
                          <a:ea typeface="Calibri" panose="020F0502020204030204" pitchFamily="34" charset="0"/>
                          <a:cs typeface="Arial" panose="020B0604020202020204" pitchFamily="34" charset="0"/>
                        </a:rPr>
                        <a:t>0,14%</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Aft>
                          <a:spcPts val="800"/>
                        </a:spcAft>
                      </a:pPr>
                      <a:r>
                        <a:rPr lang="el-GR" sz="1100">
                          <a:solidFill>
                            <a:srgbClr val="FF0000"/>
                          </a:solidFill>
                          <a:effectLst/>
                          <a:latin typeface="Arial" panose="020B0604020202020204" pitchFamily="34" charset="0"/>
                          <a:ea typeface="Calibri" panose="020F0502020204030204" pitchFamily="34" charset="0"/>
                          <a:cs typeface="Arial" panose="020B0604020202020204" pitchFamily="34" charset="0"/>
                        </a:rPr>
                        <a:t>1%</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Aft>
                          <a:spcPts val="800"/>
                        </a:spcAft>
                      </a:pPr>
                      <a:r>
                        <a:rPr lang="el-GR" sz="1100">
                          <a:solidFill>
                            <a:srgbClr val="FF0000"/>
                          </a:solidFill>
                          <a:effectLst/>
                          <a:latin typeface="Arial" panose="020B0604020202020204" pitchFamily="34" charset="0"/>
                          <a:ea typeface="Calibri" panose="020F0502020204030204" pitchFamily="34" charset="0"/>
                          <a:cs typeface="Arial" panose="020B0604020202020204" pitchFamily="34" charset="0"/>
                        </a:rPr>
                        <a:t>5</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Aft>
                          <a:spcPts val="800"/>
                        </a:spcAft>
                      </a:pPr>
                      <a:r>
                        <a:rPr lang="el-GR" sz="1100">
                          <a:solidFill>
                            <a:srgbClr val="FF0000"/>
                          </a:solidFill>
                          <a:effectLst/>
                          <a:latin typeface="Arial" panose="020B0604020202020204" pitchFamily="34" charset="0"/>
                          <a:ea typeface="Calibri" panose="020F0502020204030204" pitchFamily="34" charset="0"/>
                          <a:cs typeface="Arial" panose="020B0604020202020204" pitchFamily="34" charset="0"/>
                        </a:rPr>
                        <a:t>0,6</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extLst>
                  <a:ext uri="{0D108BD9-81ED-4DB2-BD59-A6C34878D82A}">
                    <a16:rowId xmlns:a16="http://schemas.microsoft.com/office/drawing/2014/main" val="1764205619"/>
                  </a:ext>
                </a:extLst>
              </a:tr>
              <a:tr h="192005">
                <a:tc>
                  <a:txBody>
                    <a:bodyPr/>
                    <a:lstStyle/>
                    <a:p>
                      <a:pPr algn="just">
                        <a:spcAft>
                          <a:spcPts val="800"/>
                        </a:spcAft>
                      </a:pPr>
                      <a:r>
                        <a:rPr lang="el-GR" sz="1000" b="1" i="1">
                          <a:solidFill>
                            <a:srgbClr val="000000"/>
                          </a:solidFill>
                          <a:effectLst/>
                          <a:latin typeface="Arial" panose="020B0604020202020204" pitchFamily="34" charset="0"/>
                          <a:ea typeface="Calibri" panose="020F0502020204030204" pitchFamily="34" charset="0"/>
                          <a:cs typeface="Arial" panose="020B0604020202020204" pitchFamily="34" charset="0"/>
                        </a:rPr>
                        <a:t>Ιταλία</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a:noFill/>
                    </a:lnT>
                    <a:lnB>
                      <a:noFill/>
                    </a:lnB>
                    <a:solidFill>
                      <a:srgbClr val="FFFFFF"/>
                    </a:solidFill>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45%</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0,19%</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19%</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294</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17,8</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extLst>
                  <a:ext uri="{0D108BD9-81ED-4DB2-BD59-A6C34878D82A}">
                    <a16:rowId xmlns:a16="http://schemas.microsoft.com/office/drawing/2014/main" val="134397148"/>
                  </a:ext>
                </a:extLst>
              </a:tr>
              <a:tr h="328731">
                <a:tc>
                  <a:txBody>
                    <a:bodyPr/>
                    <a:lstStyle/>
                    <a:p>
                      <a:pPr algn="just">
                        <a:spcAft>
                          <a:spcPts val="800"/>
                        </a:spcAft>
                      </a:pPr>
                      <a:r>
                        <a:rPr lang="el-GR" sz="1000" b="1" i="1">
                          <a:solidFill>
                            <a:srgbClr val="000000"/>
                          </a:solidFill>
                          <a:effectLst/>
                          <a:latin typeface="Arial" panose="020B0604020202020204" pitchFamily="34" charset="0"/>
                          <a:ea typeface="Calibri" panose="020F0502020204030204" pitchFamily="34" charset="0"/>
                          <a:cs typeface="Arial" panose="020B0604020202020204" pitchFamily="34" charset="0"/>
                        </a:rPr>
                        <a:t>Λουξεμβούργο</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a:noFill/>
                    </a:lnT>
                    <a:lnB>
                      <a:noFill/>
                    </a:lnB>
                    <a:solidFill>
                      <a:srgbClr val="FFFFFF"/>
                    </a:solidFill>
                  </a:tcPr>
                </a:tc>
                <a:tc>
                  <a:txBody>
                    <a:bodyPr/>
                    <a:lstStyle/>
                    <a:p>
                      <a:pPr algn="ctr">
                        <a:spcAft>
                          <a:spcPts val="800"/>
                        </a:spcAft>
                      </a:pPr>
                      <a:r>
                        <a:rPr lang="el-GR" sz="1100">
                          <a:solidFill>
                            <a:srgbClr val="000000"/>
                          </a:solidFill>
                          <a:effectLst/>
                          <a:latin typeface="Arial" panose="020B0604020202020204" pitchFamily="34" charset="0"/>
                          <a:ea typeface="Calibri" panose="020F0502020204030204" pitchFamily="34" charset="0"/>
                          <a:cs typeface="Arial" panose="020B0604020202020204" pitchFamily="34" charset="0"/>
                        </a:rPr>
                        <a:t>48%</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Aft>
                          <a:spcPts val="800"/>
                        </a:spcAft>
                      </a:pPr>
                      <a:r>
                        <a:rPr lang="el-GR" sz="1100">
                          <a:solidFill>
                            <a:srgbClr val="000000"/>
                          </a:solidFill>
                          <a:effectLst/>
                          <a:latin typeface="Arial" panose="020B0604020202020204" pitchFamily="34" charset="0"/>
                          <a:ea typeface="Calibri" panose="020F0502020204030204" pitchFamily="34" charset="0"/>
                          <a:cs typeface="Arial" panose="020B0604020202020204" pitchFamily="34" charset="0"/>
                        </a:rPr>
                        <a:t>0,97%</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Aft>
                          <a:spcPts val="800"/>
                        </a:spcAft>
                      </a:pPr>
                      <a:r>
                        <a:rPr lang="el-GR" sz="1100">
                          <a:solidFill>
                            <a:srgbClr val="000000"/>
                          </a:solidFill>
                          <a:effectLst/>
                          <a:latin typeface="Arial" panose="020B0604020202020204" pitchFamily="34" charset="0"/>
                          <a:ea typeface="Calibri" panose="020F0502020204030204" pitchFamily="34" charset="0"/>
                          <a:cs typeface="Arial" panose="020B0604020202020204" pitchFamily="34" charset="0"/>
                        </a:rPr>
                        <a:t>11%</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Aft>
                          <a:spcPts val="800"/>
                        </a:spcAft>
                      </a:pPr>
                      <a:r>
                        <a:rPr lang="el-GR" sz="1100">
                          <a:solidFill>
                            <a:srgbClr val="000000"/>
                          </a:solidFill>
                          <a:effectLst/>
                          <a:latin typeface="Arial" panose="020B0604020202020204" pitchFamily="34" charset="0"/>
                          <a:ea typeface="Calibri" panose="020F0502020204030204" pitchFamily="34" charset="0"/>
                          <a:cs typeface="Arial" panose="020B0604020202020204" pitchFamily="34" charset="0"/>
                        </a:rPr>
                        <a:t>24</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Aft>
                          <a:spcPts val="800"/>
                        </a:spcAft>
                      </a:pPr>
                      <a:r>
                        <a:rPr lang="el-GR" sz="1100">
                          <a:solidFill>
                            <a:srgbClr val="000000"/>
                          </a:solidFill>
                          <a:effectLst/>
                          <a:latin typeface="Arial" panose="020B0604020202020204" pitchFamily="34" charset="0"/>
                          <a:ea typeface="Calibri" panose="020F0502020204030204" pitchFamily="34" charset="0"/>
                          <a:cs typeface="Arial" panose="020B0604020202020204" pitchFamily="34" charset="0"/>
                        </a:rPr>
                        <a:t>-</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extLst>
                  <a:ext uri="{0D108BD9-81ED-4DB2-BD59-A6C34878D82A}">
                    <a16:rowId xmlns:a16="http://schemas.microsoft.com/office/drawing/2014/main" val="2836275185"/>
                  </a:ext>
                </a:extLst>
              </a:tr>
              <a:tr h="192005">
                <a:tc>
                  <a:txBody>
                    <a:bodyPr/>
                    <a:lstStyle/>
                    <a:p>
                      <a:pPr algn="just">
                        <a:spcAft>
                          <a:spcPts val="800"/>
                        </a:spcAft>
                      </a:pPr>
                      <a:r>
                        <a:rPr lang="el-GR" sz="1000" b="1" i="1">
                          <a:solidFill>
                            <a:srgbClr val="000000"/>
                          </a:solidFill>
                          <a:effectLst/>
                          <a:latin typeface="Arial" panose="020B0604020202020204" pitchFamily="34" charset="0"/>
                          <a:ea typeface="Calibri" panose="020F0502020204030204" pitchFamily="34" charset="0"/>
                          <a:cs typeface="Arial" panose="020B0604020202020204" pitchFamily="34" charset="0"/>
                        </a:rPr>
                        <a:t>Ολλανδία</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a:noFill/>
                    </a:lnT>
                    <a:lnB>
                      <a:noFill/>
                    </a:lnB>
                    <a:solidFill>
                      <a:srgbClr val="FFFFFF"/>
                    </a:solidFill>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53%</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0,17%</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27%</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169</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gn="ctr">
                        <a:spcAft>
                          <a:spcPts val="800"/>
                        </a:spcAft>
                      </a:pPr>
                      <a:r>
                        <a:rPr lang="el-GR" sz="1100">
                          <a:effectLst/>
                          <a:latin typeface="Arial" panose="020B0604020202020204" pitchFamily="34" charset="0"/>
                          <a:ea typeface="Calibri" panose="020F0502020204030204" pitchFamily="34" charset="0"/>
                          <a:cs typeface="Arial" panose="020B0604020202020204" pitchFamily="34" charset="0"/>
                        </a:rPr>
                        <a:t>5,2</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extLst>
                  <a:ext uri="{0D108BD9-81ED-4DB2-BD59-A6C34878D82A}">
                    <a16:rowId xmlns:a16="http://schemas.microsoft.com/office/drawing/2014/main" val="2722496998"/>
                  </a:ext>
                </a:extLst>
              </a:tr>
              <a:tr h="192005">
                <a:tc>
                  <a:txBody>
                    <a:bodyPr/>
                    <a:lstStyle/>
                    <a:p>
                      <a:pPr algn="just">
                        <a:spcAft>
                          <a:spcPts val="800"/>
                        </a:spcAft>
                      </a:pPr>
                      <a:r>
                        <a:rPr lang="el-GR" sz="1000" b="1" i="1">
                          <a:solidFill>
                            <a:srgbClr val="000000"/>
                          </a:solidFill>
                          <a:effectLst/>
                          <a:latin typeface="Arial" panose="020B0604020202020204" pitchFamily="34" charset="0"/>
                          <a:ea typeface="Calibri" panose="020F0502020204030204" pitchFamily="34" charset="0"/>
                          <a:cs typeface="Arial" panose="020B0604020202020204" pitchFamily="34" charset="0"/>
                        </a:rPr>
                        <a:t>Σουηδία</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a:noFill/>
                    </a:lnT>
                    <a:lnB>
                      <a:noFill/>
                    </a:lnB>
                    <a:solidFill>
                      <a:srgbClr val="FFFFFF"/>
                    </a:solidFill>
                  </a:tcPr>
                </a:tc>
                <a:tc>
                  <a:txBody>
                    <a:bodyPr/>
                    <a:lstStyle/>
                    <a:p>
                      <a:pPr algn="ctr">
                        <a:spcAft>
                          <a:spcPts val="800"/>
                        </a:spcAft>
                      </a:pPr>
                      <a:r>
                        <a:rPr lang="el-GR" sz="1100">
                          <a:solidFill>
                            <a:srgbClr val="000000"/>
                          </a:solidFill>
                          <a:effectLst/>
                          <a:latin typeface="Arial" panose="020B0604020202020204" pitchFamily="34" charset="0"/>
                          <a:ea typeface="Calibri" panose="020F0502020204030204" pitchFamily="34" charset="0"/>
                          <a:cs typeface="Arial" panose="020B0604020202020204" pitchFamily="34" charset="0"/>
                        </a:rPr>
                        <a:t>49%</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Aft>
                          <a:spcPts val="800"/>
                        </a:spcAft>
                      </a:pPr>
                      <a:r>
                        <a:rPr lang="el-GR" sz="1100">
                          <a:solidFill>
                            <a:srgbClr val="000000"/>
                          </a:solidFill>
                          <a:effectLst/>
                          <a:latin typeface="Arial" panose="020B0604020202020204" pitchFamily="34" charset="0"/>
                          <a:ea typeface="Calibri" panose="020F0502020204030204" pitchFamily="34" charset="0"/>
                          <a:cs typeface="Arial" panose="020B0604020202020204" pitchFamily="34" charset="0"/>
                        </a:rPr>
                        <a:t>0,19%</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Aft>
                          <a:spcPts val="800"/>
                        </a:spcAft>
                      </a:pPr>
                      <a:r>
                        <a:rPr lang="el-GR" sz="1100">
                          <a:solidFill>
                            <a:srgbClr val="000000"/>
                          </a:solidFill>
                          <a:effectLst/>
                          <a:latin typeface="Arial" panose="020B0604020202020204" pitchFamily="34" charset="0"/>
                          <a:ea typeface="Calibri" panose="020F0502020204030204" pitchFamily="34" charset="0"/>
                          <a:cs typeface="Arial" panose="020B0604020202020204" pitchFamily="34" charset="0"/>
                        </a:rPr>
                        <a:t>7%</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Aft>
                          <a:spcPts val="800"/>
                        </a:spcAft>
                      </a:pPr>
                      <a:r>
                        <a:rPr lang="el-GR" sz="1100">
                          <a:solidFill>
                            <a:srgbClr val="000000"/>
                          </a:solidFill>
                          <a:effectLst/>
                          <a:latin typeface="Arial" panose="020B0604020202020204" pitchFamily="34" charset="0"/>
                          <a:ea typeface="Calibri" panose="020F0502020204030204" pitchFamily="34" charset="0"/>
                          <a:cs typeface="Arial" panose="020B0604020202020204" pitchFamily="34" charset="0"/>
                        </a:rPr>
                        <a:t>49</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gn="ctr">
                        <a:spcAft>
                          <a:spcPts val="800"/>
                        </a:spcAft>
                      </a:pPr>
                      <a:r>
                        <a:rPr lang="el-GR"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4,1</a:t>
                      </a:r>
                      <a:endParaRPr lang="el-GR"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extLst>
                  <a:ext uri="{0D108BD9-81ED-4DB2-BD59-A6C34878D82A}">
                    <a16:rowId xmlns:a16="http://schemas.microsoft.com/office/drawing/2014/main" val="4104426423"/>
                  </a:ext>
                </a:extLst>
              </a:tr>
            </a:tbl>
          </a:graphicData>
        </a:graphic>
      </p:graphicFrame>
    </p:spTree>
    <p:extLst>
      <p:ext uri="{BB962C8B-B14F-4D97-AF65-F5344CB8AC3E}">
        <p14:creationId xmlns:p14="http://schemas.microsoft.com/office/powerpoint/2010/main" val="1645732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A949D1-B760-7352-4472-04C4B967C4C4}"/>
              </a:ext>
            </a:extLst>
          </p:cNvPr>
          <p:cNvSpPr>
            <a:spLocks noGrp="1"/>
          </p:cNvSpPr>
          <p:nvPr>
            <p:ph type="title"/>
          </p:nvPr>
        </p:nvSpPr>
        <p:spPr>
          <a:xfrm>
            <a:off x="684213" y="408373"/>
            <a:ext cx="10058400" cy="1216241"/>
          </a:xfrm>
        </p:spPr>
        <p:txBody>
          <a:bodyPr/>
          <a:lstStyle/>
          <a:p>
            <a:pPr algn="ctr"/>
            <a:r>
              <a:rPr lang="el-GR" dirty="0">
                <a:solidFill>
                  <a:schemeClr val="bg1"/>
                </a:solidFill>
              </a:rPr>
              <a:t>ΥΙΟΘΕΤΗΣΗ ΤΗΣ ΚΥΚΛΙΚΗΣ ΟΙΚΟΝΟΜΙΑΣ ΣΤΑ ΛΙΜΑΝΙΑ</a:t>
            </a:r>
          </a:p>
        </p:txBody>
      </p:sp>
      <p:sp>
        <p:nvSpPr>
          <p:cNvPr id="3" name="Θέση κειμένου 2">
            <a:extLst>
              <a:ext uri="{FF2B5EF4-FFF2-40B4-BE49-F238E27FC236}">
                <a16:creationId xmlns:a16="http://schemas.microsoft.com/office/drawing/2014/main" id="{E92ECF21-BF59-68E9-4A8D-A65FB3B411E5}"/>
              </a:ext>
            </a:extLst>
          </p:cNvPr>
          <p:cNvSpPr>
            <a:spLocks noGrp="1"/>
          </p:cNvSpPr>
          <p:nvPr>
            <p:ph type="body" idx="1"/>
          </p:nvPr>
        </p:nvSpPr>
        <p:spPr>
          <a:xfrm>
            <a:off x="684212" y="1624614"/>
            <a:ext cx="10332976" cy="4369786"/>
          </a:xfrm>
        </p:spPr>
        <p:txBody>
          <a:bodyPr/>
          <a:lstStyle/>
          <a:p>
            <a:pPr algn="just"/>
            <a:r>
              <a:rPr lang="el-GR" dirty="0">
                <a:solidFill>
                  <a:schemeClr val="bg1"/>
                </a:solidFill>
              </a:rPr>
              <a:t>Αφορά, στην ελαχιστοποίηση της χρήσης εισροών και στην εξάλειψη των αποβλήτων και της ρύπανσης, στην μεγιστοποίηση της αξίας που δημιουργείται σε κάθε στάδιο, στην διαχείριση των ροών βιολογικών πόρων και ανάκτηση ροών μη ανανεώσιμων πόρων σε κλειστό βρόχο και στην δημιουργία αμοιβαία επωφελών σχέσεων μεταξύ των εμπλεκόμενων δομών σε κάθε κυκλική αλυσίδα (</a:t>
            </a:r>
            <a:r>
              <a:rPr lang="el-GR" dirty="0" err="1">
                <a:solidFill>
                  <a:schemeClr val="bg1"/>
                </a:solidFill>
              </a:rPr>
              <a:t>Van</a:t>
            </a:r>
            <a:r>
              <a:rPr lang="el-GR" dirty="0">
                <a:solidFill>
                  <a:schemeClr val="bg1"/>
                </a:solidFill>
              </a:rPr>
              <a:t> </a:t>
            </a:r>
            <a:r>
              <a:rPr lang="el-GR" dirty="0" err="1">
                <a:solidFill>
                  <a:schemeClr val="bg1"/>
                </a:solidFill>
              </a:rPr>
              <a:t>Dooren</a:t>
            </a:r>
            <a:r>
              <a:rPr lang="el-GR" dirty="0">
                <a:solidFill>
                  <a:schemeClr val="bg1"/>
                </a:solidFill>
              </a:rPr>
              <a:t> &amp; </a:t>
            </a:r>
            <a:r>
              <a:rPr lang="el-GR" dirty="0" err="1">
                <a:solidFill>
                  <a:schemeClr val="bg1"/>
                </a:solidFill>
              </a:rPr>
              <a:t>Braam</a:t>
            </a:r>
            <a:r>
              <a:rPr lang="el-GR" dirty="0">
                <a:solidFill>
                  <a:schemeClr val="bg1"/>
                </a:solidFill>
              </a:rPr>
              <a:t>, 2015, αναφέρεται στους </a:t>
            </a:r>
            <a:r>
              <a:rPr lang="el-GR" dirty="0" err="1">
                <a:solidFill>
                  <a:schemeClr val="bg1"/>
                </a:solidFill>
              </a:rPr>
              <a:t>Carpenter</a:t>
            </a:r>
            <a:r>
              <a:rPr lang="el-GR" dirty="0">
                <a:solidFill>
                  <a:schemeClr val="bg1"/>
                </a:solidFill>
              </a:rPr>
              <a:t> </a:t>
            </a:r>
            <a:r>
              <a:rPr lang="el-GR" dirty="0" err="1">
                <a:solidFill>
                  <a:schemeClr val="bg1"/>
                </a:solidFill>
              </a:rPr>
              <a:t>et</a:t>
            </a:r>
            <a:r>
              <a:rPr lang="el-GR" dirty="0">
                <a:solidFill>
                  <a:schemeClr val="bg1"/>
                </a:solidFill>
              </a:rPr>
              <a:t> </a:t>
            </a:r>
            <a:r>
              <a:rPr lang="el-GR" dirty="0" err="1">
                <a:solidFill>
                  <a:schemeClr val="bg1"/>
                </a:solidFill>
              </a:rPr>
              <a:t>al</a:t>
            </a:r>
            <a:r>
              <a:rPr lang="el-GR" dirty="0">
                <a:solidFill>
                  <a:schemeClr val="bg1"/>
                </a:solidFill>
              </a:rPr>
              <a:t>., 2018).</a:t>
            </a:r>
          </a:p>
          <a:p>
            <a:pPr algn="just"/>
            <a:r>
              <a:rPr lang="el-GR" dirty="0">
                <a:solidFill>
                  <a:schemeClr val="bg1"/>
                </a:solidFill>
              </a:rPr>
              <a:t>Η κυκλική οικονομία στο περιβάλλον των λιμανιών είναι μια ολιστική προσέγγιση που συνδυάζει οικονομικές, υλικοτεχνικές και βιομηχανικές δραστηριότητες με την πολιτιστική κληρονομιά και τη δημιουργικότητα της ευρύτερης κοινότητας, με αποτέλεσμα ένα δυναμικό, σύνθετο και βιώσιμο σύστημα (</a:t>
            </a:r>
            <a:r>
              <a:rPr lang="el-GR" dirty="0" err="1">
                <a:solidFill>
                  <a:schemeClr val="bg1"/>
                </a:solidFill>
              </a:rPr>
              <a:t>Girard</a:t>
            </a:r>
            <a:r>
              <a:rPr lang="el-GR" dirty="0">
                <a:solidFill>
                  <a:schemeClr val="bg1"/>
                </a:solidFill>
              </a:rPr>
              <a:t>, 2013).</a:t>
            </a:r>
          </a:p>
          <a:p>
            <a:pPr algn="just"/>
            <a:endParaRPr lang="el-GR" dirty="0">
              <a:solidFill>
                <a:schemeClr val="bg1"/>
              </a:solidFill>
            </a:endParaRPr>
          </a:p>
        </p:txBody>
      </p:sp>
    </p:spTree>
    <p:extLst>
      <p:ext uri="{BB962C8B-B14F-4D97-AF65-F5344CB8AC3E}">
        <p14:creationId xmlns:p14="http://schemas.microsoft.com/office/powerpoint/2010/main" val="1177043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9D12E4-28BD-9227-BAD5-FAE8AEFEDABF}"/>
              </a:ext>
            </a:extLst>
          </p:cNvPr>
          <p:cNvSpPr>
            <a:spLocks noGrp="1"/>
          </p:cNvSpPr>
          <p:nvPr>
            <p:ph type="title"/>
          </p:nvPr>
        </p:nvSpPr>
        <p:spPr>
          <a:xfrm>
            <a:off x="684213" y="685800"/>
            <a:ext cx="10058400" cy="1178511"/>
          </a:xfrm>
        </p:spPr>
        <p:txBody>
          <a:bodyPr>
            <a:normAutofit fontScale="90000"/>
          </a:bodyPr>
          <a:lstStyle/>
          <a:p>
            <a:pPr algn="ctr"/>
            <a:r>
              <a:rPr lang="el-GR" dirty="0" err="1">
                <a:solidFill>
                  <a:schemeClr val="bg1"/>
                </a:solidFill>
              </a:rPr>
              <a:t>ΣτΑσεις</a:t>
            </a:r>
            <a:r>
              <a:rPr lang="el-GR" dirty="0">
                <a:solidFill>
                  <a:schemeClr val="bg1"/>
                </a:solidFill>
              </a:rPr>
              <a:t> των </a:t>
            </a:r>
            <a:r>
              <a:rPr lang="el-GR" dirty="0" err="1">
                <a:solidFill>
                  <a:schemeClr val="bg1"/>
                </a:solidFill>
              </a:rPr>
              <a:t>λιμΕνων</a:t>
            </a:r>
            <a:r>
              <a:rPr lang="el-GR" dirty="0">
                <a:solidFill>
                  <a:schemeClr val="bg1"/>
                </a:solidFill>
              </a:rPr>
              <a:t> </a:t>
            </a:r>
            <a:r>
              <a:rPr lang="el-GR" dirty="0" err="1">
                <a:solidFill>
                  <a:schemeClr val="bg1"/>
                </a:solidFill>
              </a:rPr>
              <a:t>σχετικΑ</a:t>
            </a:r>
            <a:r>
              <a:rPr lang="el-GR" dirty="0">
                <a:solidFill>
                  <a:schemeClr val="bg1"/>
                </a:solidFill>
              </a:rPr>
              <a:t> με τη </a:t>
            </a:r>
            <a:r>
              <a:rPr lang="el-GR" dirty="0" err="1">
                <a:solidFill>
                  <a:schemeClr val="bg1"/>
                </a:solidFill>
              </a:rPr>
              <a:t>σημασΙα</a:t>
            </a:r>
            <a:r>
              <a:rPr lang="el-GR" dirty="0">
                <a:solidFill>
                  <a:schemeClr val="bg1"/>
                </a:solidFill>
              </a:rPr>
              <a:t> της </a:t>
            </a:r>
            <a:r>
              <a:rPr lang="el-GR" dirty="0" err="1">
                <a:solidFill>
                  <a:schemeClr val="bg1"/>
                </a:solidFill>
              </a:rPr>
              <a:t>αντιμετΩπισης</a:t>
            </a:r>
            <a:r>
              <a:rPr lang="el-GR" dirty="0">
                <a:solidFill>
                  <a:schemeClr val="bg1"/>
                </a:solidFill>
              </a:rPr>
              <a:t> </a:t>
            </a:r>
            <a:r>
              <a:rPr lang="el-GR" dirty="0" err="1">
                <a:solidFill>
                  <a:schemeClr val="bg1"/>
                </a:solidFill>
              </a:rPr>
              <a:t>συγκεκριμΕνων</a:t>
            </a:r>
            <a:r>
              <a:rPr lang="el-GR" dirty="0">
                <a:solidFill>
                  <a:schemeClr val="bg1"/>
                </a:solidFill>
              </a:rPr>
              <a:t> </a:t>
            </a:r>
            <a:r>
              <a:rPr lang="el-GR" dirty="0" err="1">
                <a:solidFill>
                  <a:schemeClr val="bg1"/>
                </a:solidFill>
              </a:rPr>
              <a:t>τΥπων</a:t>
            </a:r>
            <a:r>
              <a:rPr lang="el-GR" dirty="0">
                <a:solidFill>
                  <a:schemeClr val="bg1"/>
                </a:solidFill>
              </a:rPr>
              <a:t> </a:t>
            </a:r>
            <a:r>
              <a:rPr lang="el-GR" dirty="0" err="1">
                <a:solidFill>
                  <a:schemeClr val="bg1"/>
                </a:solidFill>
              </a:rPr>
              <a:t>ρΥπανσης</a:t>
            </a:r>
            <a:r>
              <a:rPr lang="el-GR" dirty="0">
                <a:solidFill>
                  <a:schemeClr val="bg1"/>
                </a:solidFill>
              </a:rPr>
              <a:t> </a:t>
            </a:r>
          </a:p>
        </p:txBody>
      </p:sp>
      <p:sp>
        <p:nvSpPr>
          <p:cNvPr id="3" name="Θέση κειμένου 2">
            <a:extLst>
              <a:ext uri="{FF2B5EF4-FFF2-40B4-BE49-F238E27FC236}">
                <a16:creationId xmlns:a16="http://schemas.microsoft.com/office/drawing/2014/main" id="{8B4B3F1C-A128-E4B5-B296-E88A9C49161B}"/>
              </a:ext>
            </a:extLst>
          </p:cNvPr>
          <p:cNvSpPr>
            <a:spLocks noGrp="1"/>
          </p:cNvSpPr>
          <p:nvPr>
            <p:ph type="body" idx="1"/>
          </p:nvPr>
        </p:nvSpPr>
        <p:spPr>
          <a:xfrm>
            <a:off x="684211" y="1944210"/>
            <a:ext cx="9844705" cy="4050190"/>
          </a:xfrm>
        </p:spPr>
        <p:txBody>
          <a:bodyPr/>
          <a:lstStyle/>
          <a:p>
            <a:endParaRPr lang="el-GR" dirty="0"/>
          </a:p>
          <a:p>
            <a:endParaRPr lang="el-GR" dirty="0"/>
          </a:p>
          <a:p>
            <a:endParaRPr lang="el-GR" dirty="0"/>
          </a:p>
          <a:p>
            <a:endParaRPr lang="el-GR" dirty="0"/>
          </a:p>
          <a:p>
            <a:endParaRPr lang="el-GR" dirty="0"/>
          </a:p>
          <a:p>
            <a:endParaRPr lang="el-GR" dirty="0"/>
          </a:p>
          <a:p>
            <a:endParaRPr lang="el-GR" dirty="0"/>
          </a:p>
          <a:p>
            <a:endParaRPr lang="el-GR" dirty="0"/>
          </a:p>
          <a:p>
            <a:pPr algn="ctr"/>
            <a:r>
              <a:rPr lang="en-US" sz="1600" dirty="0" err="1">
                <a:solidFill>
                  <a:schemeClr val="bg1"/>
                </a:solidFill>
              </a:rPr>
              <a:t>Πηγή</a:t>
            </a:r>
            <a:r>
              <a:rPr lang="en-US" sz="1600" dirty="0">
                <a:solidFill>
                  <a:schemeClr val="bg1"/>
                </a:solidFill>
              </a:rPr>
              <a:t>: Ramboll, University of Southampton and British Ports Association, 2022.</a:t>
            </a:r>
            <a:endParaRPr lang="el-GR" sz="1600" dirty="0">
              <a:solidFill>
                <a:schemeClr val="bg1"/>
              </a:solidFill>
            </a:endParaRPr>
          </a:p>
        </p:txBody>
      </p:sp>
      <p:graphicFrame>
        <p:nvGraphicFramePr>
          <p:cNvPr id="4" name="Πίνακας 3">
            <a:extLst>
              <a:ext uri="{FF2B5EF4-FFF2-40B4-BE49-F238E27FC236}">
                <a16:creationId xmlns:a16="http://schemas.microsoft.com/office/drawing/2014/main" id="{C144305D-92C6-7E7A-ED11-811981D1EEB6}"/>
              </a:ext>
            </a:extLst>
          </p:cNvPr>
          <p:cNvGraphicFramePr>
            <a:graphicFrameLocks noGrp="1"/>
          </p:cNvGraphicFramePr>
          <p:nvPr>
            <p:extLst>
              <p:ext uri="{D42A27DB-BD31-4B8C-83A1-F6EECF244321}">
                <p14:modId xmlns:p14="http://schemas.microsoft.com/office/powerpoint/2010/main" val="3376609000"/>
              </p:ext>
            </p:extLst>
          </p:nvPr>
        </p:nvGraphicFramePr>
        <p:xfrm>
          <a:off x="1012054" y="2015232"/>
          <a:ext cx="8797768" cy="3380052"/>
        </p:xfrm>
        <a:graphic>
          <a:graphicData uri="http://schemas.openxmlformats.org/drawingml/2006/table">
            <a:tbl>
              <a:tblPr firstRow="1" firstCol="1" bandRow="1"/>
              <a:tblGrid>
                <a:gridCol w="2199033">
                  <a:extLst>
                    <a:ext uri="{9D8B030D-6E8A-4147-A177-3AD203B41FA5}">
                      <a16:colId xmlns:a16="http://schemas.microsoft.com/office/drawing/2014/main" val="2130422356"/>
                    </a:ext>
                  </a:extLst>
                </a:gridCol>
                <a:gridCol w="2199033">
                  <a:extLst>
                    <a:ext uri="{9D8B030D-6E8A-4147-A177-3AD203B41FA5}">
                      <a16:colId xmlns:a16="http://schemas.microsoft.com/office/drawing/2014/main" val="1424221126"/>
                    </a:ext>
                  </a:extLst>
                </a:gridCol>
                <a:gridCol w="2199851">
                  <a:extLst>
                    <a:ext uri="{9D8B030D-6E8A-4147-A177-3AD203B41FA5}">
                      <a16:colId xmlns:a16="http://schemas.microsoft.com/office/drawing/2014/main" val="1366394885"/>
                    </a:ext>
                  </a:extLst>
                </a:gridCol>
                <a:gridCol w="2199851">
                  <a:extLst>
                    <a:ext uri="{9D8B030D-6E8A-4147-A177-3AD203B41FA5}">
                      <a16:colId xmlns:a16="http://schemas.microsoft.com/office/drawing/2014/main" val="673203967"/>
                    </a:ext>
                  </a:extLst>
                </a:gridCol>
              </a:tblGrid>
              <a:tr h="1226389">
                <a:tc>
                  <a:txBody>
                    <a:bodyPr/>
                    <a:lstStyle/>
                    <a:p>
                      <a:pPr algn="ctr">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Τύπος μόλυνσης</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A5A5"/>
                    </a:solidFill>
                  </a:tcPr>
                </a:tc>
                <a:tc>
                  <a:txBody>
                    <a:bodyPr/>
                    <a:lstStyle/>
                    <a:p>
                      <a:pPr algn="ctr">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Ποσοστό (%) αναφοράς ως</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p>
                      <a:pPr algn="ctr">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σημαντικό ή πολύ σημαντικό</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A5A5"/>
                    </a:solidFill>
                  </a:tcPr>
                </a:tc>
                <a:tc>
                  <a:txBody>
                    <a:bodyPr/>
                    <a:lstStyle/>
                    <a:p>
                      <a:pPr algn="ctr">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Ποσοστό (%) λιμένων που εφαρμόζουν μέτρα</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A5A5"/>
                    </a:solidFill>
                  </a:tcPr>
                </a:tc>
                <a:tc>
                  <a:txBody>
                    <a:bodyPr/>
                    <a:lstStyle/>
                    <a:p>
                      <a:pPr algn="ctr">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Ποσοστό (%) λιμένων για εφαρμογή περαιτέρω μέτρων</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A5A5"/>
                    </a:solidFill>
                  </a:tcPr>
                </a:tc>
                <a:extLst>
                  <a:ext uri="{0D108BD9-81ED-4DB2-BD59-A6C34878D82A}">
                    <a16:rowId xmlns:a16="http://schemas.microsoft.com/office/drawing/2014/main" val="2949072521"/>
                  </a:ext>
                </a:extLst>
              </a:tr>
              <a:tr h="269208">
                <a:tc>
                  <a:txBody>
                    <a:bodyPr/>
                    <a:lstStyle/>
                    <a:p>
                      <a:pPr algn="just">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Απορρίμματα</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A5A5"/>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92,0</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90,0</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74,0</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114932989"/>
                  </a:ext>
                </a:extLst>
              </a:tr>
              <a:tr h="269208">
                <a:tc>
                  <a:txBody>
                    <a:bodyPr/>
                    <a:lstStyle/>
                    <a:p>
                      <a:pPr algn="just">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Ύδατα</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A5A5"/>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90,0</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DED"/>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90,0</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DED"/>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81,0</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DED"/>
                    </a:solidFill>
                  </a:tcPr>
                </a:tc>
                <a:extLst>
                  <a:ext uri="{0D108BD9-81ED-4DB2-BD59-A6C34878D82A}">
                    <a16:rowId xmlns:a16="http://schemas.microsoft.com/office/drawing/2014/main" val="2703885474"/>
                  </a:ext>
                </a:extLst>
              </a:tr>
              <a:tr h="269208">
                <a:tc>
                  <a:txBody>
                    <a:bodyPr/>
                    <a:lstStyle/>
                    <a:p>
                      <a:pPr algn="just">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Αέρας</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A5A5"/>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85,0</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68,0</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71,0</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4193280975"/>
                  </a:ext>
                </a:extLst>
              </a:tr>
              <a:tr h="269208">
                <a:tc>
                  <a:txBody>
                    <a:bodyPr/>
                    <a:lstStyle/>
                    <a:p>
                      <a:pPr algn="just">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Θόρυβος</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A5A5"/>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82,0</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DED"/>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68,0</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DED"/>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66,0</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DED"/>
                    </a:solidFill>
                  </a:tcPr>
                </a:tc>
                <a:extLst>
                  <a:ext uri="{0D108BD9-81ED-4DB2-BD59-A6C34878D82A}">
                    <a16:rowId xmlns:a16="http://schemas.microsoft.com/office/drawing/2014/main" val="590768308"/>
                  </a:ext>
                </a:extLst>
              </a:tr>
              <a:tr h="538415">
                <a:tc>
                  <a:txBody>
                    <a:bodyPr/>
                    <a:lstStyle/>
                    <a:p>
                      <a:pPr algn="just">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Χωροκατακτητικά είδη</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A5A5"/>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80,0</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67,0</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62,0</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1914166479"/>
                  </a:ext>
                </a:extLst>
              </a:tr>
              <a:tr h="269208">
                <a:tc>
                  <a:txBody>
                    <a:bodyPr/>
                    <a:lstStyle/>
                    <a:p>
                      <a:pPr algn="just">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Έδαφος</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A5A5"/>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78,0</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DED"/>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72,0</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DED"/>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58,0</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DED"/>
                    </a:solidFill>
                  </a:tcPr>
                </a:tc>
                <a:extLst>
                  <a:ext uri="{0D108BD9-81ED-4DB2-BD59-A6C34878D82A}">
                    <a16:rowId xmlns:a16="http://schemas.microsoft.com/office/drawing/2014/main" val="2563940581"/>
                  </a:ext>
                </a:extLst>
              </a:tr>
              <a:tr h="269208">
                <a:tc>
                  <a:txBody>
                    <a:bodyPr/>
                    <a:lstStyle/>
                    <a:p>
                      <a:pPr algn="just">
                        <a:spcAft>
                          <a:spcPts val="800"/>
                        </a:spcAft>
                      </a:pPr>
                      <a:r>
                        <a:rPr lang="el-G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Φως</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5A5A5"/>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45,0</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a:spcAft>
                          <a:spcPts val="800"/>
                        </a:spcAft>
                      </a:pPr>
                      <a:r>
                        <a:rPr lang="el-G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44,0</a:t>
                      </a:r>
                      <a:endParaRPr lang="el-GR"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a:txBody>
                    <a:bodyPr/>
                    <a:lstStyle/>
                    <a:p>
                      <a:pPr algn="ctr">
                        <a:spcAft>
                          <a:spcPts val="800"/>
                        </a:spcAft>
                      </a:pPr>
                      <a:r>
                        <a:rPr lang="el-GR"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41,0</a:t>
                      </a:r>
                      <a:endParaRPr lang="el-GR"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2196272452"/>
                  </a:ext>
                </a:extLst>
              </a:tr>
            </a:tbl>
          </a:graphicData>
        </a:graphic>
      </p:graphicFrame>
    </p:spTree>
    <p:extLst>
      <p:ext uri="{BB962C8B-B14F-4D97-AF65-F5344CB8AC3E}">
        <p14:creationId xmlns:p14="http://schemas.microsoft.com/office/powerpoint/2010/main" val="2476157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362E1D-63CC-CCFE-4257-A0BBEF486648}"/>
              </a:ext>
            </a:extLst>
          </p:cNvPr>
          <p:cNvSpPr>
            <a:spLocks noGrp="1"/>
          </p:cNvSpPr>
          <p:nvPr>
            <p:ph type="title"/>
          </p:nvPr>
        </p:nvSpPr>
        <p:spPr>
          <a:xfrm>
            <a:off x="684213" y="685800"/>
            <a:ext cx="10058400" cy="716872"/>
          </a:xfrm>
        </p:spPr>
        <p:txBody>
          <a:bodyPr/>
          <a:lstStyle/>
          <a:p>
            <a:pPr algn="ctr"/>
            <a:r>
              <a:rPr lang="el-GR" dirty="0">
                <a:solidFill>
                  <a:schemeClr val="bg1"/>
                </a:solidFill>
              </a:rPr>
              <a:t>ΠΑΡΑΔΕΙΓΜΑΤΑ</a:t>
            </a:r>
          </a:p>
        </p:txBody>
      </p:sp>
      <p:sp>
        <p:nvSpPr>
          <p:cNvPr id="3" name="Θέση κειμένου 2">
            <a:extLst>
              <a:ext uri="{FF2B5EF4-FFF2-40B4-BE49-F238E27FC236}">
                <a16:creationId xmlns:a16="http://schemas.microsoft.com/office/drawing/2014/main" id="{257D0B21-B7D3-F4AF-45CA-3C9C3E4F73E3}"/>
              </a:ext>
            </a:extLst>
          </p:cNvPr>
          <p:cNvSpPr>
            <a:spLocks noGrp="1"/>
          </p:cNvSpPr>
          <p:nvPr>
            <p:ph type="body" idx="1"/>
          </p:nvPr>
        </p:nvSpPr>
        <p:spPr>
          <a:xfrm>
            <a:off x="684212" y="1482571"/>
            <a:ext cx="10599306" cy="4511829"/>
          </a:xfrm>
        </p:spPr>
        <p:txBody>
          <a:bodyPr/>
          <a:lstStyle/>
          <a:p>
            <a:pPr algn="just"/>
            <a:r>
              <a:rPr lang="el-GR" b="1" u="sng" dirty="0">
                <a:solidFill>
                  <a:schemeClr val="bg1"/>
                </a:solidFill>
              </a:rPr>
              <a:t>Αμβέρσα:</a:t>
            </a:r>
            <a:r>
              <a:rPr lang="el-GR" dirty="0">
                <a:solidFill>
                  <a:schemeClr val="bg1"/>
                </a:solidFill>
              </a:rPr>
              <a:t> εφαρμόζονται ήδη, τουλάχιστον, 65 πρωτοβουλίες κυκλικής οικονομίας, από τις οποίες σχεδόν οι μισές έχουν ξεκινήσει από τις λιμενικές αρχές και επιδοτούνται δημόσια. Οι περισσότερες από αυτές- 47- αφορούν στην ανάκτηση ενέργειας, ενώ ακολουθεί η ανακύκλωση με 14 δράσεις και οι ροές φορτίων με 4 δράσεις κυκλικής οικονομίας  </a:t>
            </a:r>
            <a:r>
              <a:rPr lang="nl-NL" dirty="0">
                <a:solidFill>
                  <a:schemeClr val="bg1"/>
                </a:solidFill>
              </a:rPr>
              <a:t>(Haezendonck and Van den Berghe, 2020).</a:t>
            </a:r>
            <a:endParaRPr lang="el-GR" dirty="0">
              <a:solidFill>
                <a:schemeClr val="bg1"/>
              </a:solidFill>
            </a:endParaRPr>
          </a:p>
          <a:p>
            <a:pPr algn="just"/>
            <a:r>
              <a:rPr lang="el-GR" b="1" u="sng" dirty="0">
                <a:solidFill>
                  <a:schemeClr val="bg1"/>
                </a:solidFill>
              </a:rPr>
              <a:t>Ρότερνταμ</a:t>
            </a:r>
            <a:r>
              <a:rPr lang="el-GR" dirty="0">
                <a:solidFill>
                  <a:schemeClr val="bg1"/>
                </a:solidFill>
              </a:rPr>
              <a:t>: έχει καταστεί ένας κόμβος υδρογόνου και διαθέτει τις απαραίτητες εγκαταστάσεις για την εισαγωγή αειφόρου παραγόμενου υδρογόνου από χώρες όπου η αειφόρος ενέργεια είναι σημαντικά διαθέσιμη. Μέχρι το 2030, οι εταιρείες της περιοχής θα συνδέονται μέσω μιας υποδομής που θα αποτελεί τη βάση για ένα κυκλικό σύστημα ηλεκτρικής ενέργειας, υδρογόνου, υπολειμματικών αερίων, ατμού θερμότητας υψηλής και χαμηλής θερμοκρασίας, διοξειδίου του άνθρακα και άλλων υπολειμματικών ροών (</a:t>
            </a:r>
            <a:r>
              <a:rPr lang="el-GR" dirty="0" err="1">
                <a:solidFill>
                  <a:schemeClr val="bg1"/>
                </a:solidFill>
              </a:rPr>
              <a:t>Port</a:t>
            </a:r>
            <a:r>
              <a:rPr lang="el-GR" dirty="0">
                <a:solidFill>
                  <a:schemeClr val="bg1"/>
                </a:solidFill>
              </a:rPr>
              <a:t> of </a:t>
            </a:r>
            <a:r>
              <a:rPr lang="el-GR" dirty="0" err="1">
                <a:solidFill>
                  <a:schemeClr val="bg1"/>
                </a:solidFill>
              </a:rPr>
              <a:t>Rotterdam</a:t>
            </a:r>
            <a:r>
              <a:rPr lang="el-GR" dirty="0">
                <a:solidFill>
                  <a:schemeClr val="bg1"/>
                </a:solidFill>
              </a:rPr>
              <a:t>, 2019).</a:t>
            </a:r>
          </a:p>
        </p:txBody>
      </p:sp>
    </p:spTree>
    <p:extLst>
      <p:ext uri="{BB962C8B-B14F-4D97-AF65-F5344CB8AC3E}">
        <p14:creationId xmlns:p14="http://schemas.microsoft.com/office/powerpoint/2010/main" val="2216451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id="{357429B3-A355-238B-7A0E-50E981C08C72}"/>
              </a:ext>
            </a:extLst>
          </p:cNvPr>
          <p:cNvSpPr>
            <a:spLocks noGrp="1"/>
          </p:cNvSpPr>
          <p:nvPr>
            <p:ph type="body" idx="1"/>
          </p:nvPr>
        </p:nvSpPr>
        <p:spPr>
          <a:xfrm>
            <a:off x="684212" y="514905"/>
            <a:ext cx="10448386" cy="5479495"/>
          </a:xfrm>
        </p:spPr>
        <p:txBody>
          <a:bodyPr/>
          <a:lstStyle/>
          <a:p>
            <a:pPr algn="just"/>
            <a:r>
              <a:rPr lang="el-GR" b="1" u="sng" dirty="0">
                <a:solidFill>
                  <a:schemeClr val="bg1"/>
                </a:solidFill>
              </a:rPr>
              <a:t>Αμβούργο:</a:t>
            </a:r>
            <a:r>
              <a:rPr lang="el-GR" dirty="0">
                <a:solidFill>
                  <a:schemeClr val="bg1"/>
                </a:solidFill>
              </a:rPr>
              <a:t> χρησιμοποιούνται ολοένα και περισσότερο οικολογικές τεχνολογίες και υλικά, ενώ γίνεται και μεγαλύτερη χρήση των ανανεώσιμων πηγών ενέργειας. Έχει, επίσης, τεθεί στόχος για μείωση των απορριμμάτων την αξιοποίηση καινοτόμων στρατηγικών ανακύκλωσης για την διάθεση των αποβλήτων </a:t>
            </a:r>
            <a:r>
              <a:rPr lang="en-US" dirty="0">
                <a:solidFill>
                  <a:schemeClr val="bg1"/>
                </a:solidFill>
              </a:rPr>
              <a:t>(Hamburg Port Authority, 2019).</a:t>
            </a:r>
            <a:endParaRPr lang="el-GR" dirty="0">
              <a:solidFill>
                <a:schemeClr val="bg1"/>
              </a:solidFill>
            </a:endParaRPr>
          </a:p>
          <a:p>
            <a:pPr algn="just"/>
            <a:r>
              <a:rPr lang="el-GR" b="1" u="sng" dirty="0">
                <a:solidFill>
                  <a:schemeClr val="bg1"/>
                </a:solidFill>
              </a:rPr>
              <a:t>Μασσαλία:</a:t>
            </a:r>
            <a:r>
              <a:rPr lang="el-GR" dirty="0">
                <a:solidFill>
                  <a:schemeClr val="bg1"/>
                </a:solidFill>
              </a:rPr>
              <a:t> </a:t>
            </a:r>
          </a:p>
          <a:p>
            <a:pPr algn="just"/>
            <a:r>
              <a:rPr lang="el-GR" dirty="0">
                <a:solidFill>
                  <a:schemeClr val="bg1"/>
                </a:solidFill>
              </a:rPr>
              <a:t>PIICTO: στοχεύει στο να αποτελέσει παράδειγμα για την ενίσχυση των συνεργειών μεταξύ των σημερινών και μελλοντικών βιομηχανικών παραγόντων, σε μια λογική κυκλικής οικονομίας, καθώς και για τη δοκιμή νέων βιομηχανικών πρωτοτύπων.</a:t>
            </a:r>
          </a:p>
          <a:p>
            <a:pPr algn="just"/>
            <a:r>
              <a:rPr lang="el-GR" dirty="0">
                <a:solidFill>
                  <a:schemeClr val="bg1"/>
                </a:solidFill>
              </a:rPr>
              <a:t>VASCO 2: στοχεύει στη δέσμευση του διοξειδίου του άνθρακα από τον βιομηχανικό καπνό </a:t>
            </a:r>
            <a:r>
              <a:rPr lang="el-GR" dirty="0" err="1">
                <a:solidFill>
                  <a:schemeClr val="bg1"/>
                </a:solidFill>
              </a:rPr>
              <a:t>καλλιεργώντα.ς</a:t>
            </a:r>
            <a:r>
              <a:rPr lang="el-GR" dirty="0">
                <a:solidFill>
                  <a:schemeClr val="bg1"/>
                </a:solidFill>
              </a:rPr>
              <a:t> </a:t>
            </a:r>
            <a:r>
              <a:rPr lang="el-GR" dirty="0" err="1">
                <a:solidFill>
                  <a:schemeClr val="bg1"/>
                </a:solidFill>
              </a:rPr>
              <a:t>μικροφύκια</a:t>
            </a:r>
            <a:r>
              <a:rPr lang="el-GR" dirty="0">
                <a:solidFill>
                  <a:schemeClr val="bg1"/>
                </a:solidFill>
              </a:rPr>
              <a:t> για την παραγωγή </a:t>
            </a:r>
            <a:r>
              <a:rPr lang="el-GR" dirty="0" err="1">
                <a:solidFill>
                  <a:schemeClr val="bg1"/>
                </a:solidFill>
              </a:rPr>
              <a:t>βιοκαυσίμων</a:t>
            </a:r>
            <a:r>
              <a:rPr lang="el-GR" dirty="0">
                <a:solidFill>
                  <a:schemeClr val="bg1"/>
                </a:solidFill>
              </a:rPr>
              <a:t>.</a:t>
            </a:r>
          </a:p>
          <a:p>
            <a:pPr algn="just"/>
            <a:r>
              <a:rPr lang="el-GR" dirty="0">
                <a:solidFill>
                  <a:schemeClr val="bg1"/>
                </a:solidFill>
              </a:rPr>
              <a:t>CARBON4PUR: ανακύκλωση βιομηχανικών αερίων, με τη συμμετοχή 7 ευρωπαϊκών χωρών </a:t>
            </a:r>
            <a:r>
              <a:rPr lang="fr-FR" dirty="0">
                <a:solidFill>
                  <a:schemeClr val="bg1"/>
                </a:solidFill>
              </a:rPr>
              <a:t>(Port of Marseille Fos, 2020).</a:t>
            </a:r>
            <a:endParaRPr lang="el-GR" dirty="0">
              <a:solidFill>
                <a:schemeClr val="bg1"/>
              </a:solidFill>
            </a:endParaRPr>
          </a:p>
        </p:txBody>
      </p:sp>
    </p:spTree>
    <p:extLst>
      <p:ext uri="{BB962C8B-B14F-4D97-AF65-F5344CB8AC3E}">
        <p14:creationId xmlns:p14="http://schemas.microsoft.com/office/powerpoint/2010/main" val="2141341793"/>
      </p:ext>
    </p:extLst>
  </p:cSld>
  <p:clrMapOvr>
    <a:masterClrMapping/>
  </p:clrMapOvr>
</p:sld>
</file>

<file path=ppt/theme/theme1.xml><?xml version="1.0" encoding="utf-8"?>
<a:theme xmlns:a="http://schemas.openxmlformats.org/drawingml/2006/main" name="Κομμάτι">
  <a:themeElements>
    <a:clrScheme name="Κομμάτ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Κομμάτ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39</TotalTime>
  <Words>1120</Words>
  <Application>Microsoft Office PowerPoint</Application>
  <PresentationFormat>Widescreen</PresentationFormat>
  <Paragraphs>215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Times New Roman</vt:lpstr>
      <vt:lpstr>Wingdings</vt:lpstr>
      <vt:lpstr>Wingdings 3</vt:lpstr>
      <vt:lpstr>Κομμάτι</vt:lpstr>
      <vt:lpstr>Κυκλική Οικονομία και Λιμάνια</vt:lpstr>
      <vt:lpstr>ΟΡΙΣΜΟΣ ΚΥΚΛΙΚΗΣ ΟΙΚΟΝΟΜΙΑΣ</vt:lpstr>
      <vt:lpstr>ΟΦΕΛΗ ΤΗΣ ΚΥΚΛΙΚΗΣ ΟΙΚΟΝΟΜΙΑΣ ΓΙΑ ΤΙΣ ΕΠΙΧΕΙΡΗΣΕΙΣ</vt:lpstr>
      <vt:lpstr>ΕΜΠΟΔΙΑ ΣΤΗΝ ΑΝΑΠΤΥΞΗ ΤΗΣ ΚΥΚΛΙΚΗΣ ΟΙΚΟΝΟΜΙΑΣ</vt:lpstr>
      <vt:lpstr>Η κυκλικη οικονομια στην Ευρωπαϊκη Ενωση</vt:lpstr>
      <vt:lpstr>ΥΙΟΘΕΤΗΣΗ ΤΗΣ ΚΥΚΛΙΚΗΣ ΟΙΚΟΝΟΜΙΑΣ ΣΤΑ ΛΙΜΑΝΙΑ</vt:lpstr>
      <vt:lpstr>ΣτΑσεις των λιμΕνων σχετικΑ με τη σημασΙα της αντιμετΩπισης συγκεκριμΕνων τΥπων ρΥπανσης </vt:lpstr>
      <vt:lpstr>ΠΑΡΑΔΕΙΓΜΑΤΑ</vt:lpstr>
      <vt:lpstr>PowerPoint Presentation</vt:lpstr>
      <vt:lpstr>ΒΙΒΛΙΟΓΡΑΦΙΑ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CHATZAKIS N. - PASIAS A.</dc:creator>
  <cp:lastModifiedBy>UNIWA</cp:lastModifiedBy>
  <cp:revision>7</cp:revision>
  <dcterms:created xsi:type="dcterms:W3CDTF">2022-05-04T08:31:30Z</dcterms:created>
  <dcterms:modified xsi:type="dcterms:W3CDTF">2024-03-31T17:21:18Z</dcterms:modified>
</cp:coreProperties>
</file>