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59" r:id="rId5"/>
    <p:sldId id="260" r:id="rId6"/>
    <p:sldId id="264" r:id="rId7"/>
    <p:sldId id="265" r:id="rId8"/>
    <p:sldId id="266" r:id="rId9"/>
    <p:sldId id="267" r:id="rId10"/>
    <p:sldId id="262" r:id="rId11"/>
    <p:sldId id="263" r:id="rId12"/>
    <p:sldId id="268" r:id="rId13"/>
    <p:sldId id="269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9745133" y="1052513"/>
            <a:ext cx="0" cy="449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990667" y="2992438"/>
            <a:ext cx="1784351" cy="2189162"/>
            <a:chOff x="4704" y="1885"/>
            <a:chExt cx="843" cy="137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6" name="Line 40"/>
          <p:cNvSpPr>
            <a:spLocks noChangeShapeType="1"/>
          </p:cNvSpPr>
          <p:nvPr/>
        </p:nvSpPr>
        <p:spPr bwMode="auto">
          <a:xfrm>
            <a:off x="406400" y="2819400"/>
            <a:ext cx="10972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" name="Rectangle 41"/>
          <p:cNvSpPr>
            <a:spLocks noChangeArrowheads="1"/>
          </p:cNvSpPr>
          <p:nvPr userDrawn="1"/>
        </p:nvSpPr>
        <p:spPr bwMode="auto">
          <a:xfrm>
            <a:off x="8640234" y="6669088"/>
            <a:ext cx="3551767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altLang="el-GR" sz="1000" smtClean="0">
                <a:solidFill>
                  <a:srgbClr val="000000"/>
                </a:solidFill>
              </a:rPr>
              <a:t>ΕΡΓΑΣΤΗΡΙΟ-ΣΥΣΤΗΜΑΤΑ ΥΓΕΙΑΣ</a:t>
            </a:r>
            <a:endParaRPr lang="en-US" altLang="el-GR" sz="1000" smtClean="0">
              <a:solidFill>
                <a:srgbClr val="000000"/>
              </a:solidFill>
            </a:endParaRPr>
          </a:p>
        </p:txBody>
      </p:sp>
      <p:pic>
        <p:nvPicPr>
          <p:cNvPr id="38" name="Picture 4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7" y="188914"/>
            <a:ext cx="1919816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32417" y="2924176"/>
            <a:ext cx="8331200" cy="2487613"/>
          </a:xfrm>
          <a:solidFill>
            <a:srgbClr val="333399"/>
          </a:solidFill>
        </p:spPr>
        <p:txBody>
          <a:bodyPr/>
          <a:lstStyle>
            <a:lvl1pPr marL="0" indent="0" algn="r">
              <a:buFont typeface="Wingdings" pitchFamily="2" charset="2"/>
              <a:buNone/>
              <a:defRPr sz="4300">
                <a:solidFill>
                  <a:schemeClr val="folHlink"/>
                </a:solidFill>
              </a:defRPr>
            </a:lvl1pPr>
          </a:lstStyle>
          <a:p>
            <a:r>
              <a:rPr lang="en-US" altLang="en-US"/>
              <a:t>Ε</a:t>
            </a:r>
            <a:r>
              <a:rPr lang="el-GR" altLang="en-US"/>
              <a:t>ΡΓΑΣΤΗΡΙΟ ΣΥΣΤΗΜΑΤΑ ΥΓΕΙΑΣ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866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54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756651" y="188913"/>
            <a:ext cx="2743200" cy="594201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27051" y="188913"/>
            <a:ext cx="8026400" cy="594201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89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360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27653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27051" y="1484313"/>
            <a:ext cx="53848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15051" y="1484313"/>
            <a:ext cx="53848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445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31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052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793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64137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97726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 flipH="1">
            <a:off x="10703984" y="260351"/>
            <a:ext cx="8467" cy="1116013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88914"/>
            <a:ext cx="10058400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Π</a:t>
            </a:r>
            <a:r>
              <a:rPr lang="en-US" altLang="en-US" smtClean="0"/>
              <a:t>Ε</a:t>
            </a:r>
            <a:r>
              <a:rPr lang="el-GR" altLang="en-US" smtClean="0"/>
              <a:t>ΡΙΕΧΟΜΕΝΑ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1" y="1484313"/>
            <a:ext cx="10972800" cy="464661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US" altLang="en-US" smtClean="0"/>
              <a:t>Δεύτερου επιπέδου</a:t>
            </a:r>
          </a:p>
          <a:p>
            <a:pPr lvl="2"/>
            <a:r>
              <a:rPr lang="en-US" altLang="en-US" smtClean="0"/>
              <a:t>Τρίτου επιπέδου</a:t>
            </a:r>
          </a:p>
          <a:p>
            <a:pPr lvl="3"/>
            <a:r>
              <a:rPr lang="en-US" altLang="en-US" smtClean="0"/>
              <a:t>Τέταρτου επιπέδου</a:t>
            </a:r>
          </a:p>
          <a:p>
            <a:pPr lvl="4"/>
            <a:r>
              <a:rPr lang="en-US" altLang="en-US" smtClean="0"/>
              <a:t>Πέμπτου επιπέδου</a:t>
            </a:r>
          </a:p>
        </p:txBody>
      </p:sp>
      <p:grpSp>
        <p:nvGrpSpPr>
          <p:cNvPr id="1029" name="Group 8"/>
          <p:cNvGrpSpPr>
            <a:grpSpLocks/>
          </p:cNvGrpSpPr>
          <p:nvPr/>
        </p:nvGrpSpPr>
        <p:grpSpPr bwMode="auto">
          <a:xfrm>
            <a:off x="10871201" y="152400"/>
            <a:ext cx="1056217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6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6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6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6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6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30" name="Rectangle 40"/>
          <p:cNvSpPr>
            <a:spLocks noChangeArrowheads="1"/>
          </p:cNvSpPr>
          <p:nvPr userDrawn="1"/>
        </p:nvSpPr>
        <p:spPr bwMode="auto">
          <a:xfrm>
            <a:off x="4751918" y="6524626"/>
            <a:ext cx="3551767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 sz="1000" b="1" smtClean="0">
              <a:solidFill>
                <a:srgbClr val="333399"/>
              </a:solidFill>
            </a:endParaRPr>
          </a:p>
        </p:txBody>
      </p:sp>
      <p:sp>
        <p:nvSpPr>
          <p:cNvPr id="1031" name="Line 41"/>
          <p:cNvSpPr>
            <a:spLocks noChangeShapeType="1"/>
          </p:cNvSpPr>
          <p:nvPr userDrawn="1"/>
        </p:nvSpPr>
        <p:spPr bwMode="auto">
          <a:xfrm>
            <a:off x="431801" y="1052513"/>
            <a:ext cx="10369551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032" name="Picture 4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7" y="6180138"/>
            <a:ext cx="1344083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Blip>
          <a:blip r:embed="rId14"/>
        </a:buBlip>
        <a:defRPr sz="3000">
          <a:solidFill>
            <a:srgbClr val="333399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Blip>
          <a:blip r:embed="rId15"/>
        </a:buBlip>
        <a:defRPr sz="2800">
          <a:solidFill>
            <a:srgbClr val="336699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8919" y="765563"/>
            <a:ext cx="10058400" cy="858837"/>
          </a:xfrm>
        </p:spPr>
        <p:txBody>
          <a:bodyPr/>
          <a:lstStyle/>
          <a:p>
            <a:r>
              <a:rPr lang="el-GR" sz="3600" dirty="0"/>
              <a:t>ΑΝΑΛΥΣΗ ΣΥΣΤΗΜΑΤΩΝ ΜΑΚΡΟΧΡΟΝΙΑΣ ΦΡΟΝΤΙΔΑΣ</a:t>
            </a:r>
            <a:r>
              <a:rPr lang="en-US" sz="3600" dirty="0"/>
              <a:t> </a:t>
            </a:r>
            <a:r>
              <a:rPr lang="el-GR" sz="3600" dirty="0"/>
              <a:t>ΥΓΕΙΑΣ</a:t>
            </a:r>
            <a:r>
              <a:rPr lang="el-GR" dirty="0"/>
              <a:t>	</a:t>
            </a:r>
            <a:br>
              <a:rPr lang="el-GR" dirty="0"/>
            </a:b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2397211" y="2120381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l-GR" sz="2000" b="1" dirty="0">
              <a:solidFill>
                <a:srgbClr val="000000"/>
              </a:solidFill>
            </a:endParaRPr>
          </a:p>
          <a:p>
            <a:pPr algn="ctr"/>
            <a:r>
              <a:rPr lang="el-GR" sz="2000" b="1" dirty="0">
                <a:solidFill>
                  <a:srgbClr val="000000"/>
                </a:solidFill>
              </a:rPr>
              <a:t>ΠΑΙΝΕΣΗΣ ΝΙΚΟΣ</a:t>
            </a:r>
          </a:p>
          <a:p>
            <a:pPr algn="ctr"/>
            <a:endParaRPr lang="en-US" sz="2000" b="1" dirty="0">
              <a:solidFill>
                <a:srgbClr val="000000"/>
              </a:solidFill>
            </a:endParaRPr>
          </a:p>
          <a:p>
            <a:pPr algn="ctr"/>
            <a:r>
              <a:rPr lang="el-GR" sz="2000" b="1" dirty="0">
                <a:solidFill>
                  <a:srgbClr val="000000"/>
                </a:solidFill>
              </a:rPr>
              <a:t>ΕΠΙΣΤΗΜΟΝΙΚΟΣ ΣΥΝΕΡΓΑΤΗΣ </a:t>
            </a:r>
          </a:p>
          <a:p>
            <a:pPr algn="ctr"/>
            <a:endParaRPr lang="el-GR" sz="2000" b="1" dirty="0">
              <a:solidFill>
                <a:srgbClr val="000000"/>
              </a:solidFill>
            </a:endParaRPr>
          </a:p>
          <a:p>
            <a:pPr algn="ctr"/>
            <a:r>
              <a:rPr lang="el-GR" sz="2000" b="1" dirty="0">
                <a:solidFill>
                  <a:srgbClr val="000000"/>
                </a:solidFill>
              </a:rPr>
              <a:t>ΤΕΙ ΑΘΗΝΑΣ</a:t>
            </a:r>
          </a:p>
          <a:p>
            <a:pPr algn="ctr"/>
            <a:endParaRPr lang="el-GR" sz="2000" b="1" dirty="0">
              <a:solidFill>
                <a:srgbClr val="000000"/>
              </a:solidFill>
            </a:endParaRPr>
          </a:p>
          <a:p>
            <a:pPr algn="ctr"/>
            <a:r>
              <a:rPr lang="en-US" sz="2000" b="1" dirty="0">
                <a:solidFill>
                  <a:srgbClr val="000000"/>
                </a:solidFill>
              </a:rPr>
              <a:t>MSc </a:t>
            </a:r>
            <a:r>
              <a:rPr lang="el-GR" sz="2000" b="1" dirty="0">
                <a:solidFill>
                  <a:srgbClr val="000000"/>
                </a:solidFill>
              </a:rPr>
              <a:t>Ιατρική Σχολή Παν. Αθηνών</a:t>
            </a:r>
            <a:endParaRPr lang="en-US" sz="2000" b="1" dirty="0">
              <a:solidFill>
                <a:srgbClr val="000000"/>
              </a:solidFill>
            </a:endParaRPr>
          </a:p>
          <a:p>
            <a:pPr algn="ctr"/>
            <a:endParaRPr lang="el-GR" sz="2000" b="1" dirty="0">
              <a:solidFill>
                <a:srgbClr val="000000"/>
              </a:solidFill>
            </a:endParaRPr>
          </a:p>
          <a:p>
            <a:pPr algn="ctr"/>
            <a:r>
              <a:rPr lang="en-US" sz="2000" b="1" dirty="0">
                <a:solidFill>
                  <a:srgbClr val="000000"/>
                </a:solidFill>
              </a:rPr>
              <a:t>E-mail:painesisn@hotmail.gr</a:t>
            </a:r>
            <a:endParaRPr lang="el-GR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534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4331" y="254817"/>
            <a:ext cx="10058400" cy="858837"/>
          </a:xfrm>
        </p:spPr>
        <p:txBody>
          <a:bodyPr/>
          <a:lstStyle/>
          <a:p>
            <a:r>
              <a:rPr lang="el-GR" sz="3600" dirty="0"/>
              <a:t>ΑΝΑΛΥΣΗ ΣΥΣΤΗΜΑΤΩΝ ΜΑΚΡΟΧΡΟΝΙΑΣ ΦΡΟΝΤΙΔΑΣ</a:t>
            </a:r>
            <a:r>
              <a:rPr lang="en-US" sz="3600" dirty="0"/>
              <a:t> </a:t>
            </a:r>
            <a:r>
              <a:rPr lang="el-GR" sz="3600" dirty="0"/>
              <a:t>ΥΓΕΙΑΣ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48280" y="1172512"/>
            <a:ext cx="11846011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500" b="1" dirty="0" smtClean="0">
                <a:effectLst/>
              </a:rPr>
              <a:t>Τα Μοντέλα Διοίκησης Μακροχρόνιας Φροντίδας Υγείας στοχεύουν στην </a:t>
            </a:r>
          </a:p>
          <a:p>
            <a:endParaRPr lang="el-GR" sz="2500" b="1" dirty="0"/>
          </a:p>
          <a:p>
            <a:r>
              <a:rPr lang="el-GR" sz="2500" b="1" dirty="0" smtClean="0">
                <a:effectLst/>
              </a:rPr>
              <a:t>παροχή συντονισμένης διατομεακής φροντίδας, εστιάζοντας στην κάλυψη των </a:t>
            </a:r>
          </a:p>
          <a:p>
            <a:endParaRPr lang="el-GR" sz="2500" b="1" dirty="0"/>
          </a:p>
          <a:p>
            <a:r>
              <a:rPr lang="el-GR" sz="2500" b="1" dirty="0" smtClean="0">
                <a:effectLst/>
              </a:rPr>
              <a:t>αναγκών και χρησιμοποιώντας τρέχοντα δεδομένα των ασθενών. Σε όλα τα </a:t>
            </a:r>
          </a:p>
          <a:p>
            <a:endParaRPr lang="el-GR" sz="2500" b="1" dirty="0"/>
          </a:p>
          <a:p>
            <a:r>
              <a:rPr lang="el-GR" sz="2500" b="1" dirty="0" smtClean="0">
                <a:effectLst/>
              </a:rPr>
              <a:t>μοντέλα τονίζεται η ανάγκη δραστηριοποίησης και κινητοποίησης του συνόλου </a:t>
            </a:r>
          </a:p>
          <a:p>
            <a:endParaRPr lang="el-GR" sz="2500" b="1" dirty="0"/>
          </a:p>
          <a:p>
            <a:r>
              <a:rPr lang="el-GR" sz="2500" b="1" dirty="0" smtClean="0">
                <a:effectLst/>
              </a:rPr>
              <a:t>των παραγόντων της Τοπικής Κοινωνίας, με αξιοποίηση των πόρων, σε </a:t>
            </a:r>
          </a:p>
          <a:p>
            <a:endParaRPr lang="el-GR" sz="2500" b="1" dirty="0"/>
          </a:p>
          <a:p>
            <a:r>
              <a:rPr lang="el-GR" sz="2500" b="1" dirty="0" smtClean="0">
                <a:effectLst/>
              </a:rPr>
              <a:t>συνεργασία με ένα ισχυρό σύστημα υγείας προσανατολισμένο στην </a:t>
            </a:r>
          </a:p>
          <a:p>
            <a:endParaRPr lang="el-GR" sz="2500" b="1" dirty="0"/>
          </a:p>
          <a:p>
            <a:r>
              <a:rPr lang="el-GR" sz="2500" b="1" dirty="0" smtClean="0">
                <a:effectLst/>
              </a:rPr>
              <a:t>Πρωτοβάθμια Φροντίδα Υγείας.</a:t>
            </a:r>
            <a:endParaRPr lang="el-GR" sz="2500" b="1" dirty="0"/>
          </a:p>
        </p:txBody>
      </p:sp>
    </p:spTree>
    <p:extLst>
      <p:ext uri="{BB962C8B-B14F-4D97-AF65-F5344CB8AC3E}">
        <p14:creationId xmlns:p14="http://schemas.microsoft.com/office/powerpoint/2010/main" val="3284158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10233" y="205390"/>
            <a:ext cx="10058400" cy="858837"/>
          </a:xfrm>
        </p:spPr>
        <p:txBody>
          <a:bodyPr/>
          <a:lstStyle/>
          <a:p>
            <a:r>
              <a:rPr lang="el-GR" sz="3200" dirty="0"/>
              <a:t>ΑΝΑΛΥΣΗ ΣΥΣΤΗΜΑΤΩΝ ΜΑΚΡΟΧΡΟΝΙΑΣ ΦΡΟΝΤΙΔΑΣ</a:t>
            </a:r>
            <a:r>
              <a:rPr lang="en-US" sz="3200" dirty="0"/>
              <a:t> </a:t>
            </a:r>
            <a:r>
              <a:rPr lang="el-GR" sz="3200" dirty="0"/>
              <a:t>ΥΓΕΙΑΣ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410233" y="1608092"/>
            <a:ext cx="10735561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Οι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χρόνιες ασθένειες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αποτελούν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μια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από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τις σημαντικότερες </a:t>
            </a:r>
          </a:p>
          <a:p>
            <a:endParaRPr lang="el-GR" sz="25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προκλήσεις που αντιμετωπίζουν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τα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συστήματα υγειονομικής </a:t>
            </a:r>
          </a:p>
          <a:p>
            <a:endParaRPr lang="el-GR" sz="25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περίθαλψης. </a:t>
            </a:r>
            <a:r>
              <a:rPr lang="el-GR" sz="2500" b="1" dirty="0" smtClean="0">
                <a:latin typeface="Comic Sans MS" panose="030F0702030302020204" pitchFamily="66" charset="0"/>
              </a:rPr>
              <a:t>Σκοπός </a:t>
            </a:r>
            <a:r>
              <a:rPr lang="el-GR" sz="2500" b="1" dirty="0">
                <a:latin typeface="Comic Sans MS" panose="030F0702030302020204" pitchFamily="66" charset="0"/>
              </a:rPr>
              <a:t>του </a:t>
            </a:r>
            <a:r>
              <a:rPr lang="el-GR" sz="2500" b="1" dirty="0" smtClean="0">
                <a:latin typeface="Comic Sans MS" panose="030F0702030302020204" pitchFamily="66" charset="0"/>
              </a:rPr>
              <a:t>Μαθήματος αποτελεί </a:t>
            </a:r>
            <a:r>
              <a:rPr lang="el-GR" sz="2500" b="1" dirty="0">
                <a:latin typeface="Comic Sans MS" panose="030F0702030302020204" pitchFamily="66" charset="0"/>
              </a:rPr>
              <a:t>την </a:t>
            </a:r>
            <a:r>
              <a:rPr lang="el-GR" sz="2500" b="1" dirty="0" smtClean="0">
                <a:latin typeface="Comic Sans MS" panose="030F0702030302020204" pitchFamily="66" charset="0"/>
              </a:rPr>
              <a:t>επιχειρησιακή  </a:t>
            </a:r>
          </a:p>
          <a:p>
            <a:endParaRPr lang="el-GR" sz="2500" b="1" dirty="0"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latin typeface="Comic Sans MS" panose="030F0702030302020204" pitchFamily="66" charset="0"/>
              </a:rPr>
              <a:t>προσέγγιση στην Παρουσίαση των Μοντέλων Διοίκησης Μακροχρόνιας </a:t>
            </a:r>
          </a:p>
          <a:p>
            <a:endParaRPr lang="el-GR" sz="2500" b="1" dirty="0"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latin typeface="Comic Sans MS" panose="030F0702030302020204" pitchFamily="66" charset="0"/>
              </a:rPr>
              <a:t>Φροντίδας Υγείας. </a:t>
            </a:r>
            <a:endParaRPr lang="el-GR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19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3757" y="254817"/>
            <a:ext cx="10058400" cy="858837"/>
          </a:xfrm>
        </p:spPr>
        <p:txBody>
          <a:bodyPr/>
          <a:lstStyle/>
          <a:p>
            <a:r>
              <a:rPr lang="el-GR" sz="3600" dirty="0"/>
              <a:t>ΑΝΑΛΥΣΗ ΣΥΣΤΗΜΑΤΩΝ ΜΑΚΡΟΧΡΟΝΙΑΣ ΦΡΟΝΤΙΔΑΣ</a:t>
            </a:r>
            <a:r>
              <a:rPr lang="en-US" sz="3600" dirty="0"/>
              <a:t> </a:t>
            </a:r>
            <a:r>
              <a:rPr lang="el-GR" sz="3600" dirty="0"/>
              <a:t>ΥΓΕΙΑΣ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459660" y="1981882"/>
            <a:ext cx="11196881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500" b="1" dirty="0" smtClean="0">
                <a:latin typeface="Comic Sans MS" panose="030F0702030302020204" pitchFamily="66" charset="0"/>
              </a:rPr>
              <a:t>Προσδιορίζεται η Μακροχρόνια ασθένεια και οι απαιτήσεις για την ειδική </a:t>
            </a:r>
          </a:p>
          <a:p>
            <a:endParaRPr lang="el-GR" sz="2500" b="1" dirty="0"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latin typeface="Comic Sans MS" panose="030F0702030302020204" pitchFamily="66" charset="0"/>
              </a:rPr>
              <a:t>φροντίδα προσδιορίζεται η Μακροχρόνια φροντίδα και παρουσιάζονται </a:t>
            </a:r>
          </a:p>
          <a:p>
            <a:endParaRPr lang="el-GR" sz="2500" b="1" dirty="0">
              <a:latin typeface="Comic Sans MS" panose="030F0702030302020204" pitchFamily="66" charset="0"/>
            </a:endParaRPr>
          </a:p>
          <a:p>
            <a:r>
              <a:rPr lang="el-GR" sz="2500" b="1" dirty="0">
                <a:latin typeface="Comic Sans MS" panose="030F0702030302020204" pitchFamily="66" charset="0"/>
              </a:rPr>
              <a:t>Μ</a:t>
            </a:r>
            <a:r>
              <a:rPr lang="el-GR" sz="2500" b="1" dirty="0" smtClean="0">
                <a:latin typeface="Comic Sans MS" panose="030F0702030302020204" pitchFamily="66" charset="0"/>
              </a:rPr>
              <a:t>οντέλα </a:t>
            </a:r>
            <a:r>
              <a:rPr lang="el-GR" sz="2500" b="1" dirty="0">
                <a:latin typeface="Comic Sans MS" panose="030F0702030302020204" pitchFamily="66" charset="0"/>
              </a:rPr>
              <a:t>Μ</a:t>
            </a:r>
            <a:r>
              <a:rPr lang="el-GR" sz="2500" b="1" dirty="0" smtClean="0">
                <a:latin typeface="Comic Sans MS" panose="030F0702030302020204" pitchFamily="66" charset="0"/>
              </a:rPr>
              <a:t>ακροχρόνιας </a:t>
            </a:r>
            <a:r>
              <a:rPr lang="el-GR" sz="2500" b="1" dirty="0">
                <a:latin typeface="Comic Sans MS" panose="030F0702030302020204" pitchFamily="66" charset="0"/>
              </a:rPr>
              <a:t>Φ</a:t>
            </a:r>
            <a:r>
              <a:rPr lang="el-GR" sz="2500" b="1" dirty="0" smtClean="0">
                <a:latin typeface="Comic Sans MS" panose="030F0702030302020204" pitchFamily="66" charset="0"/>
              </a:rPr>
              <a:t>ροντίδας τα οποία εφαρμόζονται για τον </a:t>
            </a:r>
          </a:p>
          <a:p>
            <a:endParaRPr lang="el-GR" sz="2500" b="1" dirty="0"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latin typeface="Comic Sans MS" panose="030F0702030302020204" pitchFamily="66" charset="0"/>
              </a:rPr>
              <a:t>συντονισμό της περίθαλψης.</a:t>
            </a:r>
            <a:endParaRPr lang="el-GR" sz="25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220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10233" y="213627"/>
            <a:ext cx="10058400" cy="858837"/>
          </a:xfrm>
        </p:spPr>
        <p:txBody>
          <a:bodyPr/>
          <a:lstStyle/>
          <a:p>
            <a:r>
              <a:rPr lang="el-GR" sz="3200" dirty="0"/>
              <a:t>ΑΝΑΛΥΣΗ ΣΥΣΤΗΜΑΤΩΝ ΜΑΚΡΟΧΡΟΝΙΑΣ ΦΡΟΝΤΙΔΑΣ</a:t>
            </a:r>
            <a:r>
              <a:rPr lang="en-US" sz="3200" dirty="0"/>
              <a:t> </a:t>
            </a:r>
            <a:r>
              <a:rPr lang="el-GR" sz="3200" dirty="0"/>
              <a:t>ΥΓΕΙΑΣ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230659" y="1627655"/>
            <a:ext cx="11467071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Επίσης πραγματοποιείται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η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προσέγγιση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του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κόστους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όπου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επιχειρείται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η </a:t>
            </a:r>
            <a:endParaRPr lang="el-GR" sz="25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25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συγκριτική ανάλυση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του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κόστους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μεταξύ των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μοντέλων της Μακροχρόνιας </a:t>
            </a:r>
          </a:p>
          <a:p>
            <a:endParaRPr lang="el-GR" sz="25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Φροντίδας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και του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αντίστοιχου Νοσοκομειακού κόστους καθώς και η </a:t>
            </a:r>
          </a:p>
          <a:p>
            <a:endParaRPr lang="el-GR" sz="25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υιοθέτηση καλών πρακτικών σε διεθνές επίπεδο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. </a:t>
            </a:r>
            <a:r>
              <a:rPr lang="el-GR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83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11379" y="740849"/>
            <a:ext cx="10058400" cy="858837"/>
          </a:xfrm>
        </p:spPr>
        <p:txBody>
          <a:bodyPr/>
          <a:lstStyle/>
          <a:p>
            <a:r>
              <a:rPr lang="el-GR" sz="3200" dirty="0"/>
              <a:t>ΑΝΑΛΥΣΗ ΣΥΣΤΗΜΑΤΩΝ ΜΑΚΡΟΧΡΟΝΙΑΣ ΦΡΟΝΤΙΔΑΣ</a:t>
            </a:r>
            <a:r>
              <a:rPr lang="en-US" sz="3200" dirty="0"/>
              <a:t> </a:t>
            </a:r>
            <a:r>
              <a:rPr lang="el-GR" sz="3200" dirty="0"/>
              <a:t>ΥΓΕΙΑΣ</a:t>
            </a:r>
            <a:r>
              <a:rPr lang="el-GR" dirty="0"/>
              <a:t>	</a:t>
            </a:r>
            <a:br>
              <a:rPr lang="el-GR" dirty="0"/>
            </a:b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311379" y="1931936"/>
            <a:ext cx="115329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Το σύστημα υγείας </a:t>
            </a:r>
            <a:r>
              <a:rPr lang="el-GR" sz="2400" b="1" i="1" dirty="0" smtClean="0"/>
              <a:t>αποτελείται </a:t>
            </a:r>
            <a:r>
              <a:rPr lang="el-GR" sz="2400" b="1" i="1" dirty="0" smtClean="0"/>
              <a:t>από το </a:t>
            </a:r>
            <a:r>
              <a:rPr lang="el-GR" sz="2400" b="1" i="1" dirty="0" smtClean="0"/>
              <a:t>σύνολο των υγειονομικών μονάδων, που </a:t>
            </a:r>
          </a:p>
          <a:p>
            <a:endParaRPr lang="el-GR" sz="2400" b="1" i="1" dirty="0"/>
          </a:p>
          <a:p>
            <a:r>
              <a:rPr lang="el-GR" sz="2400" b="1" i="1" dirty="0" smtClean="0"/>
              <a:t>βρίσκονται σε συνεχή συνεργασία και αλληλεπίδραση μεταξύ τους με σκοπό τη </a:t>
            </a:r>
          </a:p>
          <a:p>
            <a:endParaRPr lang="el-GR" sz="2400" b="1" i="1" dirty="0"/>
          </a:p>
          <a:p>
            <a:r>
              <a:rPr lang="el-GR" sz="2400" b="1" i="1" dirty="0" smtClean="0"/>
              <a:t>διατήρηση και προαγωγή </a:t>
            </a:r>
            <a:r>
              <a:rPr lang="el-GR" sz="2400" b="1" dirty="0" smtClean="0"/>
              <a:t>της υγείας του πληθυσμού».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82678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3141" y="732611"/>
            <a:ext cx="10058400" cy="858837"/>
          </a:xfrm>
        </p:spPr>
        <p:txBody>
          <a:bodyPr/>
          <a:lstStyle/>
          <a:p>
            <a:r>
              <a:rPr lang="el-GR" sz="3200" dirty="0"/>
              <a:t>ΑΝΑΛΥΣΗ ΣΥΣΤΗΜΑΤΩΝ ΜΑΚΡΟΧΡΟΝΙΑΣ ΦΡΟΝΤΙΔΑΣ</a:t>
            </a:r>
            <a:r>
              <a:rPr lang="en-US" sz="3200" dirty="0"/>
              <a:t> </a:t>
            </a:r>
            <a:r>
              <a:rPr lang="el-GR" sz="3200" dirty="0"/>
              <a:t>ΥΓΕΙΑΣ</a:t>
            </a:r>
            <a:r>
              <a:rPr lang="el-GR" dirty="0"/>
              <a:t>	</a:t>
            </a:r>
            <a:br>
              <a:rPr lang="el-GR" dirty="0"/>
            </a:b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444843" y="1828451"/>
            <a:ext cx="1140116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500" b="1" dirty="0" smtClean="0"/>
              <a:t>Το σύστημα υγείας επηρεάζεται </a:t>
            </a:r>
            <a:r>
              <a:rPr lang="el-GR" sz="2500" b="1" i="1" dirty="0" smtClean="0"/>
              <a:t>από την κοινωνικό-οικονομική και πολιτική </a:t>
            </a:r>
          </a:p>
          <a:p>
            <a:endParaRPr lang="el-GR" sz="2500" b="1" i="1" dirty="0"/>
          </a:p>
          <a:p>
            <a:r>
              <a:rPr lang="el-GR" sz="2500" b="1" i="1" dirty="0" smtClean="0"/>
              <a:t>δομή μιας χώρας, από την υπάρχουσα οικολογική ισορροπία, από το </a:t>
            </a:r>
          </a:p>
          <a:p>
            <a:endParaRPr lang="el-GR" sz="2500" b="1" i="1" dirty="0"/>
          </a:p>
          <a:p>
            <a:r>
              <a:rPr lang="el-GR" sz="2500" b="1" i="1" dirty="0" smtClean="0"/>
              <a:t>πολιτισμικό σύστημα που επικρατεί και φυσικά από το επιδημιολογικό </a:t>
            </a:r>
          </a:p>
          <a:p>
            <a:endParaRPr lang="el-GR" sz="2500" b="1" i="1" dirty="0"/>
          </a:p>
          <a:p>
            <a:r>
              <a:rPr lang="el-GR" sz="2500" b="1" i="1" dirty="0" smtClean="0"/>
              <a:t>πρότυπο και τις ανάγκες υγείας του πληθυσμού </a:t>
            </a:r>
            <a:r>
              <a:rPr lang="el-GR" sz="2500" b="1" dirty="0" smtClean="0"/>
              <a:t>(Μ. Θεοδώρου, Μ. </a:t>
            </a:r>
          </a:p>
          <a:p>
            <a:endParaRPr lang="el-GR" sz="2500" b="1" dirty="0"/>
          </a:p>
          <a:p>
            <a:r>
              <a:rPr lang="el-GR" sz="2500" b="1" dirty="0" smtClean="0"/>
              <a:t>Σαρρής, Σ. Σούλης, 1999)[i].</a:t>
            </a:r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1965319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96563" y="716135"/>
            <a:ext cx="10237974" cy="865529"/>
          </a:xfrm>
        </p:spPr>
        <p:txBody>
          <a:bodyPr/>
          <a:lstStyle/>
          <a:p>
            <a:r>
              <a:rPr lang="el-GR" sz="3200" dirty="0"/>
              <a:t>ΑΝΑΛΥΣΗ ΣΥΣΤΗΜΑΤΩΝ ΜΑΚΡΟΧΡΟΝΙΑΣ ΦΡΟΝΤΙΔΑΣ</a:t>
            </a:r>
            <a:r>
              <a:rPr lang="en-US" sz="3200" dirty="0"/>
              <a:t> </a:t>
            </a:r>
            <a:r>
              <a:rPr lang="el-GR" sz="3200" dirty="0"/>
              <a:t>ΥΓΕΙΑΣ</a:t>
            </a:r>
            <a:r>
              <a:rPr lang="el-GR" dirty="0"/>
              <a:t>	</a:t>
            </a:r>
            <a:br>
              <a:rPr lang="el-GR" dirty="0"/>
            </a:b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362465" y="1221939"/>
            <a:ext cx="11211697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500" b="1" dirty="0" smtClean="0">
                <a:solidFill>
                  <a:schemeClr val="tx1"/>
                </a:solidFill>
              </a:rPr>
              <a:t>Όταν ο άνθρωπος είναι  υγιής, τότε μπορεί και ανταποκρίνεται πλήρως </a:t>
            </a:r>
          </a:p>
          <a:p>
            <a:endParaRPr lang="el-GR" sz="2500" b="1" dirty="0"/>
          </a:p>
          <a:p>
            <a:r>
              <a:rPr lang="el-GR" sz="2500" b="1" dirty="0" smtClean="0">
                <a:solidFill>
                  <a:schemeClr val="tx1"/>
                </a:solidFill>
              </a:rPr>
              <a:t>και επαρκώς στις εργασιακές, κοινωνικές και οικογενειακές του </a:t>
            </a:r>
          </a:p>
          <a:p>
            <a:endParaRPr lang="el-GR" sz="2500" b="1" dirty="0"/>
          </a:p>
          <a:p>
            <a:r>
              <a:rPr lang="el-GR" sz="2500" b="1" dirty="0" smtClean="0">
                <a:solidFill>
                  <a:schemeClr val="tx1"/>
                </a:solidFill>
              </a:rPr>
              <a:t>υποχρεώσεις. </a:t>
            </a:r>
            <a:br>
              <a:rPr lang="el-GR" sz="2500" b="1" dirty="0" smtClean="0">
                <a:solidFill>
                  <a:schemeClr val="tx1"/>
                </a:solidFill>
              </a:rPr>
            </a:br>
            <a:r>
              <a:rPr lang="el-GR" sz="2500" b="1" dirty="0" smtClean="0">
                <a:solidFill>
                  <a:schemeClr val="tx1"/>
                </a:solidFill>
              </a:rPr>
              <a:t/>
            </a:r>
            <a:br>
              <a:rPr lang="el-GR" sz="2500" b="1" dirty="0" smtClean="0">
                <a:solidFill>
                  <a:schemeClr val="tx1"/>
                </a:solidFill>
              </a:rPr>
            </a:br>
            <a:r>
              <a:rPr lang="el-GR" sz="2500" b="1" dirty="0" smtClean="0">
                <a:solidFill>
                  <a:schemeClr val="tx1"/>
                </a:solidFill>
              </a:rPr>
              <a:t>Όταν ο άνθρωπος δεν είναι υγιής, τότε αφενός μεν δεν μπορεί να </a:t>
            </a:r>
          </a:p>
          <a:p>
            <a:endParaRPr lang="el-GR" sz="2500" b="1" dirty="0"/>
          </a:p>
          <a:p>
            <a:r>
              <a:rPr lang="el-GR" sz="2500" b="1" dirty="0" smtClean="0">
                <a:solidFill>
                  <a:schemeClr val="tx1"/>
                </a:solidFill>
              </a:rPr>
              <a:t>ανταποκριθεί πλήρως στις υποχρεώσεις του, αφετέρου δε είναι </a:t>
            </a:r>
            <a:br>
              <a:rPr lang="el-GR" sz="2500" b="1" dirty="0" smtClean="0">
                <a:solidFill>
                  <a:schemeClr val="tx1"/>
                </a:solidFill>
              </a:rPr>
            </a:br>
            <a:endParaRPr lang="el-GR" sz="2500" b="1" dirty="0" smtClean="0">
              <a:solidFill>
                <a:schemeClr val="tx1"/>
              </a:solidFill>
            </a:endParaRPr>
          </a:p>
          <a:p>
            <a:r>
              <a:rPr lang="el-GR" sz="2500" b="1" dirty="0" smtClean="0">
                <a:solidFill>
                  <a:schemeClr val="tx1"/>
                </a:solidFill>
              </a:rPr>
              <a:t>εξαναγκασμένος να δαπανήσει χρήματα για την αποκατάσταση της υγείας </a:t>
            </a:r>
          </a:p>
          <a:p>
            <a:endParaRPr lang="el-GR" sz="2500" b="1" dirty="0"/>
          </a:p>
          <a:p>
            <a:r>
              <a:rPr lang="el-GR" sz="2500" b="1" dirty="0" smtClean="0">
                <a:solidFill>
                  <a:schemeClr val="tx1"/>
                </a:solidFill>
              </a:rPr>
              <a:t>του. </a:t>
            </a:r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2371976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/>
          <p:cNvSpPr>
            <a:spLocks noGrp="1"/>
          </p:cNvSpPr>
          <p:nvPr>
            <p:ph type="title"/>
          </p:nvPr>
        </p:nvSpPr>
        <p:spPr>
          <a:xfrm>
            <a:off x="311379" y="732611"/>
            <a:ext cx="10058400" cy="858837"/>
          </a:xfrm>
        </p:spPr>
        <p:txBody>
          <a:bodyPr/>
          <a:lstStyle/>
          <a:p>
            <a:r>
              <a:rPr lang="el-GR" sz="3200" dirty="0"/>
              <a:t>ΑΝΑΛΥΣΗ ΣΥΣΤΗΜΑΤΩΝ ΜΑΚΡΟΧΡΟΝΙΑΣ ΦΡΟΝΤΙΔΑΣ</a:t>
            </a:r>
            <a:r>
              <a:rPr lang="en-US" sz="3200" dirty="0"/>
              <a:t> </a:t>
            </a:r>
            <a:r>
              <a:rPr lang="el-GR" sz="3200" dirty="0"/>
              <a:t>ΥΓΕΙΑΣ</a:t>
            </a:r>
            <a:r>
              <a:rPr lang="el-GR" dirty="0"/>
              <a:t>	</a:t>
            </a:r>
            <a:br>
              <a:rPr lang="el-GR" dirty="0"/>
            </a:b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311379" y="1670388"/>
            <a:ext cx="1191191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500" b="1" dirty="0" smtClean="0">
                <a:effectLst/>
              </a:rPr>
              <a:t>Η ανάπτυξη του συστήματος Μακροχρόνιας </a:t>
            </a:r>
            <a:r>
              <a:rPr lang="el-GR" sz="2500" b="1" dirty="0"/>
              <a:t>Φ</a:t>
            </a:r>
            <a:r>
              <a:rPr lang="el-GR" sz="2500" b="1" dirty="0" smtClean="0">
                <a:effectLst/>
              </a:rPr>
              <a:t>ροντίδας </a:t>
            </a:r>
            <a:r>
              <a:rPr lang="el-GR" sz="2500" b="1" dirty="0"/>
              <a:t>Υ</a:t>
            </a:r>
            <a:r>
              <a:rPr lang="el-GR" sz="2500" b="1" dirty="0" smtClean="0">
                <a:effectLst/>
              </a:rPr>
              <a:t>γείας βασίζεται στην </a:t>
            </a:r>
          </a:p>
          <a:p>
            <a:endParaRPr lang="el-GR" sz="2500" b="1" dirty="0"/>
          </a:p>
          <a:p>
            <a:r>
              <a:rPr lang="el-GR" sz="2500" b="1" dirty="0" smtClean="0">
                <a:effectLst/>
              </a:rPr>
              <a:t>ομαλή λειτουργία του συστήματος υγείας και προϋποθέτει την συνεργασία με </a:t>
            </a:r>
          </a:p>
          <a:p>
            <a:endParaRPr lang="el-GR" sz="2500" b="1" dirty="0"/>
          </a:p>
          <a:p>
            <a:r>
              <a:rPr lang="el-GR" sz="2500" b="1" dirty="0" smtClean="0">
                <a:effectLst/>
              </a:rPr>
              <a:t>την</a:t>
            </a:r>
            <a:r>
              <a:rPr lang="el-GR" sz="2500" b="1" dirty="0" smtClean="0"/>
              <a:t> </a:t>
            </a:r>
            <a:r>
              <a:rPr lang="el-GR" sz="2500" b="1" dirty="0" smtClean="0">
                <a:effectLst/>
              </a:rPr>
              <a:t>Πρωτοβάθμια Φροντίδα Υγείας. </a:t>
            </a:r>
            <a:endParaRPr lang="en-US" sz="2500" b="1" dirty="0" smtClean="0">
              <a:effectLst/>
            </a:endParaRPr>
          </a:p>
          <a:p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6933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77282" y="205390"/>
            <a:ext cx="10058400" cy="858837"/>
          </a:xfrm>
        </p:spPr>
        <p:txBody>
          <a:bodyPr/>
          <a:lstStyle/>
          <a:p>
            <a:r>
              <a:rPr lang="el-GR" sz="3600" dirty="0"/>
              <a:t>ΑΝΑΛΥΣΗ ΣΥΣΤΗΜΑΤΩΝ ΜΑΚΡΟΧΡΟΝΙΑΣ ΦΡΟΝΤΙΔΑΣ</a:t>
            </a:r>
            <a:r>
              <a:rPr lang="en-US" sz="3600" dirty="0"/>
              <a:t> </a:t>
            </a:r>
            <a:r>
              <a:rPr lang="el-GR" sz="3600" dirty="0"/>
              <a:t>ΥΓΕΙΑΣ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542039" y="2135146"/>
            <a:ext cx="11229832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Οι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μακροχρόνιες ασθένειες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αποτελούν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βασική αιτία πρόωρης </a:t>
            </a:r>
          </a:p>
          <a:p>
            <a:endParaRPr lang="el-GR" sz="25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θνησιμότητας πολλές φορές οδηγούν συχνά σε κάποια μορφή αναπηρίας </a:t>
            </a:r>
          </a:p>
          <a:p>
            <a:endParaRPr lang="el-GR" sz="25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και επηρεάζουν το προσδόκιμο ζωής ενός ατόμου. </a:t>
            </a:r>
            <a:endParaRPr lang="el-GR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52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69044" y="213627"/>
            <a:ext cx="10058400" cy="858837"/>
          </a:xfrm>
        </p:spPr>
        <p:txBody>
          <a:bodyPr/>
          <a:lstStyle/>
          <a:p>
            <a:r>
              <a:rPr lang="el-GR" sz="3200" dirty="0"/>
              <a:t>ΑΝΑΛΥΣΗ ΣΥΣΤΗΜΑΤΩΝ ΜΑΚΡΟΧΡΟΝΙΑΣ ΦΡΟΝΤΙΔΑΣ</a:t>
            </a:r>
            <a:r>
              <a:rPr lang="en-US" sz="3200" dirty="0"/>
              <a:t> </a:t>
            </a:r>
            <a:r>
              <a:rPr lang="el-GR" sz="3200" dirty="0"/>
              <a:t>ΥΓΕΙΑΣ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197708" y="2197611"/>
            <a:ext cx="11796584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Καθώς ο πληθυσμός γερνάει νέες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θεραπείες</a:t>
            </a:r>
            <a:r>
              <a:rPr lang="en-US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αποκατάστασης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κάνουν την </a:t>
            </a:r>
            <a:endParaRPr lang="el-GR" sz="25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25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εμφάνισή τους και επιτρέπουν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στα άτομα με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θανατηφόρες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ασθένειες να </a:t>
            </a:r>
            <a:endParaRPr lang="el-GR" sz="25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25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επιβιώσουν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, ο αριθμός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των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ασθενών με χρόνιες ασθένειες αυξάνεται με </a:t>
            </a:r>
            <a:endParaRPr lang="el-GR" sz="2500" b="1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endParaRPr lang="el-GR" sz="25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ραγδαίους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ρυθμούς τις </a:t>
            </a:r>
            <a:r>
              <a:rPr lang="el-GR" sz="2500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τελευταίες </a:t>
            </a:r>
            <a:r>
              <a:rPr lang="el-GR" sz="2500" b="1" dirty="0">
                <a:solidFill>
                  <a:srgbClr val="000000"/>
                </a:solidFill>
                <a:latin typeface="Comic Sans MS" panose="030F0702030302020204" pitchFamily="66" charset="0"/>
              </a:rPr>
              <a:t>δεκαετίες σε πολλές χώρες. </a:t>
            </a:r>
            <a:r>
              <a:rPr lang="el-GR" dirty="0">
                <a:solidFill>
                  <a:srgbClr val="000000"/>
                </a:solidFill>
                <a:latin typeface="Comic Sans MS" panose="030F0702030302020204" pitchFamily="66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51287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84374" y="197152"/>
            <a:ext cx="10058400" cy="858837"/>
          </a:xfrm>
        </p:spPr>
        <p:txBody>
          <a:bodyPr/>
          <a:lstStyle/>
          <a:p>
            <a:r>
              <a:rPr lang="el-GR" sz="3600" dirty="0"/>
              <a:t>ΑΝΑΛΥΣΗ ΣΥΣΤΗΜΑΤΩΝ ΜΑΚΡΟΧΡΟΝΙΑΣ ΦΡΟΝΤΙΔΑΣ</a:t>
            </a:r>
            <a:r>
              <a:rPr lang="en-US" sz="3600" dirty="0"/>
              <a:t> </a:t>
            </a:r>
            <a:r>
              <a:rPr lang="el-GR" sz="3600" dirty="0"/>
              <a:t>ΥΓΕΙΑΣ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484374" y="1128584"/>
            <a:ext cx="10099589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>
                <a:latin typeface="Comic Sans MS" panose="030F0702030302020204" pitchFamily="66" charset="0"/>
              </a:rPr>
              <a:t>Παράδειγμα Μακροχρόνιων Ασθενειών</a:t>
            </a:r>
            <a:r>
              <a:rPr lang="en-US" sz="2500" b="1" dirty="0" smtClean="0">
                <a:latin typeface="Comic Sans MS" panose="030F0702030302020204" pitchFamily="66" charset="0"/>
              </a:rPr>
              <a:t>:</a:t>
            </a:r>
            <a:endParaRPr lang="el-GR" sz="2500" b="1" dirty="0" smtClean="0">
              <a:latin typeface="Comic Sans MS" panose="030F0702030302020204" pitchFamily="66" charset="0"/>
            </a:endParaRPr>
          </a:p>
          <a:p>
            <a:endParaRPr lang="el-GR" sz="2500" b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Πάρκισον     </a:t>
            </a:r>
          </a:p>
          <a:p>
            <a:r>
              <a:rPr lang="el-GR" sz="2500" b="1" dirty="0" smtClean="0">
                <a:latin typeface="Comic Sans MS" panose="030F0702030302020204" pitchFamily="66" charset="0"/>
              </a:rPr>
              <a:t>                               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Επιληψία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2500" b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Σκλήρυνση Καταπλάκας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2500" b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Καρδιακές Παθήσεις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2500" b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Εγκεφαλικό Επεισόδιο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2500" b="1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Άσθμα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2500" b="1" dirty="0" smtClean="0">
              <a:latin typeface="Comic Sans MS" panose="030F0702030302020204" pitchFamily="66" charset="0"/>
            </a:endParaRP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8001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801" y="73585"/>
            <a:ext cx="10058400" cy="858837"/>
          </a:xfrm>
        </p:spPr>
        <p:txBody>
          <a:bodyPr/>
          <a:lstStyle/>
          <a:p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360806" y="710000"/>
            <a:ext cx="829550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500" b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Ψυχικές Διαταραχές</a:t>
            </a:r>
          </a:p>
          <a:p>
            <a:endParaRPr lang="el-GR" sz="2500" b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Νόσοι Ανοσοποιητικού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2500" b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Παχυσαρκία</a:t>
            </a:r>
          </a:p>
          <a:p>
            <a:endParaRPr lang="el-GR" sz="2500" b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Καρκίνος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2500" b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Διαβήτης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2500" b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500" b="1" dirty="0" smtClean="0">
                <a:latin typeface="Comic Sans MS" panose="030F0702030302020204" pitchFamily="66" charset="0"/>
              </a:rPr>
              <a:t>Κατάθλιψη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sz="2500" b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500" b="1" dirty="0" smtClean="0">
                <a:latin typeface="Comic Sans MS" panose="030F0702030302020204" pitchFamily="66" charset="0"/>
              </a:rPr>
              <a:t>AIDS</a:t>
            </a:r>
          </a:p>
        </p:txBody>
      </p:sp>
    </p:spTree>
    <p:extLst>
      <p:ext uri="{BB962C8B-B14F-4D97-AF65-F5344CB8AC3E}">
        <p14:creationId xmlns:p14="http://schemas.microsoft.com/office/powerpoint/2010/main" val="2583387953"/>
      </p:ext>
    </p:extLst>
  </p:cSld>
  <p:clrMapOvr>
    <a:masterClrMapping/>
  </p:clrMapOvr>
</p:sld>
</file>

<file path=ppt/theme/theme1.xml><?xml version="1.0" encoding="utf-8"?>
<a:theme xmlns:a="http://schemas.openxmlformats.org/drawingml/2006/main" name="Δίκτυο">
  <a:themeElements>
    <a:clrScheme name="Δίκτυο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Δίκτυ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ίκτυο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κτυο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446</Words>
  <Application>Microsoft Office PowerPoint</Application>
  <PresentationFormat>Ευρεία οθόνη</PresentationFormat>
  <Paragraphs>129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Cambria</vt:lpstr>
      <vt:lpstr>Comic Sans MS</vt:lpstr>
      <vt:lpstr>Wingdings</vt:lpstr>
      <vt:lpstr>Δίκτυο</vt:lpstr>
      <vt:lpstr>ΑΝΑΛΥΣΗ ΣΥΣΤΗΜΑΤΩΝ ΜΑΚΡΟΧΡΟΝΙΑΣ ΦΡΟΝΤΙΔΑΣ ΥΓΕΙΑΣ  </vt:lpstr>
      <vt:lpstr>ΑΝΑΛΥΣΗ ΣΥΣΤΗΜΑΤΩΝ ΜΑΚΡΟΧΡΟΝΙΑΣ ΦΡΟΝΤΙΔΑΣ ΥΓΕΙΑΣ  </vt:lpstr>
      <vt:lpstr>ΑΝΑΛΥΣΗ ΣΥΣΤΗΜΑΤΩΝ ΜΑΚΡΟΧΡΟΝΙΑΣ ΦΡΟΝΤΙΔΑΣ ΥΓΕΙΑΣ  </vt:lpstr>
      <vt:lpstr>ΑΝΑΛΥΣΗ ΣΥΣΤΗΜΑΤΩΝ ΜΑΚΡΟΧΡΟΝΙΑΣ ΦΡΟΝΤΙΔΑΣ ΥΓΕΙΑΣ  </vt:lpstr>
      <vt:lpstr>ΑΝΑΛΥΣΗ ΣΥΣΤΗΜΑΤΩΝ ΜΑΚΡΟΧΡΟΝΙΑΣ ΦΡΟΝΤΙΔΑΣ ΥΓΕΙΑΣ  </vt:lpstr>
      <vt:lpstr>ΑΝΑΛΥΣΗ ΣΥΣΤΗΜΑΤΩΝ ΜΑΚΡΟΧΡΟΝΙΑΣ ΦΡΟΝΤΙΔΑΣ ΥΓΕΙΑΣ</vt:lpstr>
      <vt:lpstr>ΑΝΑΛΥΣΗ ΣΥΣΤΗΜΑΤΩΝ ΜΑΚΡΟΧΡΟΝΙΑΣ ΦΡΟΝΤΙΔΑΣ ΥΓΕΙΑΣ</vt:lpstr>
      <vt:lpstr>ΑΝΑΛΥΣΗ ΣΥΣΤΗΜΑΤΩΝ ΜΑΚΡΟΧΡΟΝΙΑΣ ΦΡΟΝΤΙΔΑΣ ΥΓΕΙΑΣ</vt:lpstr>
      <vt:lpstr>Παρουσίαση του PowerPoint</vt:lpstr>
      <vt:lpstr>ΑΝΑΛΥΣΗ ΣΥΣΤΗΜΑΤΩΝ ΜΑΚΡΟΧΡΟΝΙΑΣ ΦΡΟΝΤΙΔΑΣ ΥΓΕΙΑΣ</vt:lpstr>
      <vt:lpstr>ΑΝΑΛΥΣΗ ΣΥΣΤΗΜΑΤΩΝ ΜΑΚΡΟΧΡΟΝΙΑΣ ΦΡΟΝΤΙΔΑΣ ΥΓΕΙΑΣ</vt:lpstr>
      <vt:lpstr>ΑΝΑΛΥΣΗ ΣΥΣΤΗΜΑΤΩΝ ΜΑΚΡΟΧΡΟΝΙΑΣ ΦΡΟΝΤΙΔΑΣ ΥΓΕΙΑΣ</vt:lpstr>
      <vt:lpstr>ΑΝΑΛΥΣΗ ΣΥΣΤΗΜΑΤΩΝ ΜΑΚΡΟΧΡΟΝΙΑΣ ΦΡΟΝΤΙΔΑΣ ΥΓΕΙΑΣ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ΣΥΣΤΗΜΑΤΩΝ ΜΑΚΡΟΧΡΟΝΙΑΣ ΦΡΟΝΤΙΔΑΣ ΥΓΕΙΑΣ</dc:title>
  <dc:creator>user</dc:creator>
  <cp:lastModifiedBy>user</cp:lastModifiedBy>
  <cp:revision>15</cp:revision>
  <dcterms:created xsi:type="dcterms:W3CDTF">2016-03-08T10:27:49Z</dcterms:created>
  <dcterms:modified xsi:type="dcterms:W3CDTF">2016-03-08T14:55:02Z</dcterms:modified>
</cp:coreProperties>
</file>