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7" r:id="rId4"/>
    <p:sldMasterId id="2147483703" r:id="rId5"/>
    <p:sldMasterId id="2147483719" r:id="rId6"/>
    <p:sldMasterId id="2147483735" r:id="rId7"/>
    <p:sldMasterId id="2147483751" r:id="rId8"/>
    <p:sldMasterId id="2147483767" r:id="rId9"/>
  </p:sldMasterIdLst>
  <p:sldIdLst>
    <p:sldId id="298" r:id="rId10"/>
    <p:sldId id="329" r:id="rId11"/>
    <p:sldId id="330" r:id="rId12"/>
    <p:sldId id="332" r:id="rId13"/>
    <p:sldId id="331" r:id="rId14"/>
    <p:sldId id="334" r:id="rId15"/>
    <p:sldId id="333" r:id="rId16"/>
    <p:sldId id="335" r:id="rId17"/>
    <p:sldId id="264" r:id="rId18"/>
    <p:sldId id="265" r:id="rId19"/>
    <p:sldId id="266" r:id="rId20"/>
    <p:sldId id="299" r:id="rId21"/>
    <p:sldId id="268" r:id="rId22"/>
    <p:sldId id="281" r:id="rId23"/>
    <p:sldId id="282" r:id="rId24"/>
    <p:sldId id="269" r:id="rId25"/>
    <p:sldId id="279" r:id="rId26"/>
    <p:sldId id="280" r:id="rId27"/>
    <p:sldId id="256" r:id="rId28"/>
    <p:sldId id="257" r:id="rId29"/>
    <p:sldId id="260" r:id="rId30"/>
    <p:sldId id="258" r:id="rId31"/>
    <p:sldId id="259" r:id="rId32"/>
    <p:sldId id="273" r:id="rId33"/>
    <p:sldId id="274" r:id="rId34"/>
    <p:sldId id="275" r:id="rId35"/>
    <p:sldId id="276" r:id="rId36"/>
    <p:sldId id="277" r:id="rId37"/>
    <p:sldId id="289" r:id="rId38"/>
    <p:sldId id="291" r:id="rId39"/>
    <p:sldId id="261" r:id="rId40"/>
    <p:sldId id="294" r:id="rId41"/>
    <p:sldId id="290" r:id="rId42"/>
    <p:sldId id="272" r:id="rId43"/>
    <p:sldId id="318" r:id="rId44"/>
    <p:sldId id="319" r:id="rId45"/>
    <p:sldId id="283" r:id="rId46"/>
    <p:sldId id="284" r:id="rId47"/>
    <p:sldId id="262" r:id="rId48"/>
    <p:sldId id="292" r:id="rId49"/>
    <p:sldId id="293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286" r:id="rId59"/>
    <p:sldId id="287" r:id="rId60"/>
    <p:sldId id="288" r:id="rId61"/>
    <p:sldId id="296" r:id="rId62"/>
    <p:sldId id="297" r:id="rId63"/>
    <p:sldId id="295" r:id="rId64"/>
    <p:sldId id="300" r:id="rId65"/>
    <p:sldId id="301" r:id="rId66"/>
    <p:sldId id="302" r:id="rId67"/>
    <p:sldId id="303" r:id="rId68"/>
    <p:sldId id="305" r:id="rId69"/>
    <p:sldId id="307" r:id="rId70"/>
    <p:sldId id="308" r:id="rId71"/>
    <p:sldId id="309" r:id="rId72"/>
    <p:sldId id="322" r:id="rId73"/>
    <p:sldId id="323" r:id="rId74"/>
    <p:sldId id="324" r:id="rId75"/>
    <p:sldId id="325" r:id="rId76"/>
    <p:sldId id="326" r:id="rId77"/>
    <p:sldId id="327" r:id="rId78"/>
    <p:sldId id="328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2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970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4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6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5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8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8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3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170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79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0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45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663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22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7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58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1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6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3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6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651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307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205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068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0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0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8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5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23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6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0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22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8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3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8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3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57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6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4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3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8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3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6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7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31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1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9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49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84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7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08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6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95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5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3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1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7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7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4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689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85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731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63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2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9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4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9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35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54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20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819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6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3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5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379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22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32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8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3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7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630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82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0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5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2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9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6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67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8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0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520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68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60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7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69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3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5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4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0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4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8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825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46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7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3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84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452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891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03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2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5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3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F1075-AFF1-421C-8573-78FCCABB682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E8A56-BEB4-4A7C-8120-472DD3958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9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0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4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3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3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9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0.png"/><Relationship Id="rId7" Type="http://schemas.openxmlformats.org/officeDocument/2006/relationships/image" Target="../media/image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ympusmicro.com/primer/anatomy/bh2cutaway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ympusmicro.com/primer/anatomy/specifications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icroscopyu.com/articles/formulas/formulasna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tdmu.edu.ua/data/kafedra/internal/biofiz/classes_stud/en/stomat/ptn/Medical%20physics%20of%20diagnostic%20and%20therapeutic%20equipment/1%20course/05_medical%20devices%20that%20operate%20on%20the%20basis%20of%20geometrical%20optics.%20refractometers%20and%20microscopes..htm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tdmu.edu.ua/data/kafedra/internal/biofiz/classes_stud/en/stomat/ptn/Medical%20physics%20of%20diagnostic%20and%20therapeutic%20equipment/1%20course/05_medical%20devices%20that%20operate%20on%20the%20basis%20of%20geometrical%20optics.%20refractometers%20and%20microscopes..htm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zeiss-campus.magnet.fsu.edu/articles/basics/historical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zeiss-campus.magnet.fsu.edu/articles/lightsources/metalhalide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csdnews.ucsd.edu/archive/thisweek/2006/nov/11_20_index.as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3.xml"/><Relationship Id="rId5" Type="http://schemas.openxmlformats.org/officeDocument/2006/relationships/hyperlink" Target="http://www.olympusmicro.com/primer/anatomy/bh2cutaway.html" TargetMode="Externa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copyu.com/articles/polarized/polarizedintro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ircular.Polarization.Circularly.Polarized.Light_Circular.Polarizer_Creating.Left.Handed.Helix.View-el.sv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ommons.wikimedia.org/wiki/User:Ggia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copyu.com/articles/polarized/polarizedintro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Bobjgalindo" TargetMode="External"/><Relationship Id="rId13" Type="http://schemas.openxmlformats.org/officeDocument/2006/relationships/image" Target="../media/image87.jpeg"/><Relationship Id="rId18" Type="http://schemas.openxmlformats.org/officeDocument/2006/relationships/hyperlink" Target="https://creativecommons.org/licenses/by-sa/3.0/deed.en" TargetMode="External"/><Relationship Id="rId3" Type="http://schemas.openxmlformats.org/officeDocument/2006/relationships/image" Target="../media/image83.jpeg"/><Relationship Id="rId7" Type="http://schemas.openxmlformats.org/officeDocument/2006/relationships/hyperlink" Target="https://commons.wikimedia.org/wiki/File:Fluorescent_uric_acid.JPG" TargetMode="External"/><Relationship Id="rId12" Type="http://schemas.openxmlformats.org/officeDocument/2006/relationships/image" Target="../media/image86.jpeg"/><Relationship Id="rId17" Type="http://schemas.openxmlformats.org/officeDocument/2006/relationships/hyperlink" Target="https://www.flickr.com/photos/dominicspics/" TargetMode="External"/><Relationship Id="rId2" Type="http://schemas.openxmlformats.org/officeDocument/2006/relationships/image" Target="../media/image82.jpeg"/><Relationship Id="rId16" Type="http://schemas.openxmlformats.org/officeDocument/2006/relationships/hyperlink" Target="https://commons.wikimedia.org/wiki/User:Zephyris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gr.hdstockphoto.com/photos/detail/polarization-microscope-image-of-liquid-crystals-image-images-1342957.html" TargetMode="External"/><Relationship Id="rId11" Type="http://schemas.openxmlformats.org/officeDocument/2006/relationships/hyperlink" Target="https://www.flickr.com/photos/kevincollins123/" TargetMode="External"/><Relationship Id="rId5" Type="http://schemas.openxmlformats.org/officeDocument/2006/relationships/image" Target="../media/image85.jpeg"/><Relationship Id="rId15" Type="http://schemas.openxmlformats.org/officeDocument/2006/relationships/hyperlink" Target="https://commons.wikimedia.org/wiki/File:Birefringence_Stress_Plastic.JPG" TargetMode="External"/><Relationship Id="rId10" Type="http://schemas.openxmlformats.org/officeDocument/2006/relationships/hyperlink" Target="https://www.flickr.com/photos/22378683@N02/4395896403" TargetMode="External"/><Relationship Id="rId4" Type="http://schemas.openxmlformats.org/officeDocument/2006/relationships/image" Target="../media/image84.jpeg"/><Relationship Id="rId9" Type="http://schemas.openxmlformats.org/officeDocument/2006/relationships/hyperlink" Target="https://creativecommons.org/licenses/by-sa/4.0/" TargetMode="External"/><Relationship Id="rId14" Type="http://schemas.openxmlformats.org/officeDocument/2006/relationships/hyperlink" Target="http://cargocollective.com/rosetta/Photoelasticity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copyimaging.co.uk/digitalphotomicrography.html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frog.in/Companies/2GETNER-INSTRUMENTS/PHOTOMICROGRAPHY-EQUIPMENT-12813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masteringphoto.com/how-to-create-crystal-scapes-with-a-microscope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icroscopyu.com/articles/stereomicroscopy/stereointro.html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copyu.com/articles/stereomicroscopy/stereointro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3.xml"/><Relationship Id="rId5" Type="http://schemas.openxmlformats.org/officeDocument/2006/relationships/hyperlink" Target="https://www.microscopyu.com/articles/confocal/confocalintrobasics.html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727" y="1688122"/>
            <a:ext cx="77352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5400" dirty="0" smtClean="0"/>
              <a:t>ΦΩΤΟΜΙΚΡΟΓΡΑΦΙΑ</a:t>
            </a:r>
          </a:p>
          <a:p>
            <a:pPr algn="ctr"/>
            <a:r>
              <a:rPr lang="el-GR" sz="5400" dirty="0" smtClean="0"/>
              <a:t> </a:t>
            </a:r>
          </a:p>
          <a:p>
            <a:pPr algn="ctr"/>
            <a:r>
              <a:rPr lang="el-GR" sz="5400" dirty="0" smtClean="0"/>
              <a:t> ΤΟ ΟΠΤΙΚΟ ΜΙΚΡΟΣΚΟΠΙΟ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27" y="4640873"/>
            <a:ext cx="14097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9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- TextBox"/>
              <p:cNvSpPr txBox="1"/>
              <p:nvPr/>
            </p:nvSpPr>
            <p:spPr>
              <a:xfrm>
                <a:off x="1221389" y="137662"/>
                <a:ext cx="8923853" cy="71404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Μεγέθυνση που επιτυγχάνεται με Μεγεθυντικό Φακό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γων</m:t>
                        </m:r>
                      </m:sub>
                    </m:sSub>
                    <m:r>
                      <a:rPr lang="el-GR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l-GR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endParaRPr lang="el-GR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1 - TextBox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389" y="137662"/>
                <a:ext cx="8923853" cy="714042"/>
              </a:xfrm>
              <a:prstGeom prst="rect">
                <a:avLst/>
              </a:prstGeom>
              <a:blipFill rotWithShape="0">
                <a:blip r:embed="rId2"/>
                <a:stretch>
                  <a:fillRect l="-1024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1" name="50 - TextBox"/>
          <p:cNvSpPr txBox="1"/>
          <p:nvPr/>
        </p:nvSpPr>
        <p:spPr>
          <a:xfrm>
            <a:off x="11375137" y="2939233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(</a:t>
            </a:r>
            <a:r>
              <a:rPr lang="el-GR" sz="2800" b="1" dirty="0"/>
              <a:t>α</a:t>
            </a:r>
            <a:r>
              <a:rPr lang="en-US" sz="2800" b="1" dirty="0"/>
              <a:t>)</a:t>
            </a:r>
            <a:endParaRPr lang="el-GR" sz="2800" b="1" dirty="0"/>
          </a:p>
        </p:txBody>
      </p:sp>
      <p:sp>
        <p:nvSpPr>
          <p:cNvPr id="52" name="51 - TextBox"/>
          <p:cNvSpPr txBox="1"/>
          <p:nvPr/>
        </p:nvSpPr>
        <p:spPr>
          <a:xfrm>
            <a:off x="11375137" y="4943398"/>
            <a:ext cx="62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</a:t>
            </a:r>
            <a:r>
              <a:rPr lang="el-GR" sz="2800" b="1" dirty="0"/>
              <a:t>β</a:t>
            </a:r>
            <a:r>
              <a:rPr lang="en-US" sz="2800" b="1" dirty="0"/>
              <a:t>)</a:t>
            </a:r>
            <a:endParaRPr lang="el-GR" sz="2800" b="1" dirty="0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1524001" y="1072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1524001" y="15584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1524001" y="2006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524001" y="26823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latin typeface="Arial" pitchFamily="34" charset="0"/>
              <a:cs typeface="Arial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61019" y="3606815"/>
            <a:ext cx="2790825" cy="342900"/>
          </a:xfrm>
          <a:prstGeom prst="rect">
            <a:avLst/>
          </a:prstGeom>
          <a:solidFill>
            <a:srgbClr val="DD705E">
              <a:alpha val="25000"/>
            </a:srgbClr>
          </a:solidFill>
        </p:spPr>
      </p:pic>
      <p:sp>
        <p:nvSpPr>
          <p:cNvPr id="25" name="50 - TextBox"/>
          <p:cNvSpPr txBox="1"/>
          <p:nvPr/>
        </p:nvSpPr>
        <p:spPr>
          <a:xfrm>
            <a:off x="198400" y="1018401"/>
            <a:ext cx="5329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</a:t>
            </a:r>
            <a:r>
              <a:rPr lang="el-GR" sz="2400" b="1" dirty="0"/>
              <a:t>α</a:t>
            </a:r>
            <a:r>
              <a:rPr lang="en-US" sz="2400" b="1" dirty="0" smtClean="0"/>
              <a:t>)</a:t>
            </a:r>
            <a:r>
              <a:rPr lang="el-GR" sz="2400" b="1" dirty="0" smtClean="0"/>
              <a:t> </a:t>
            </a:r>
            <a:r>
              <a:rPr lang="el-GR" sz="2200" dirty="0" smtClean="0"/>
              <a:t>Αντικείμενο στην Εστία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200" dirty="0" smtClean="0"/>
              <a:t>Είδωλο </a:t>
            </a:r>
            <a:r>
              <a:rPr lang="el-GR" sz="2200" dirty="0"/>
              <a:t>στο </a:t>
            </a:r>
            <a:r>
              <a:rPr lang="el-GR" sz="2200" b="1" dirty="0" smtClean="0"/>
              <a:t>∞</a:t>
            </a:r>
            <a:endParaRPr lang="en-US" sz="2200" b="1" dirty="0"/>
          </a:p>
        </p:txBody>
      </p:sp>
      <p:sp>
        <p:nvSpPr>
          <p:cNvPr id="26" name="51 - TextBox"/>
          <p:cNvSpPr txBox="1"/>
          <p:nvPr/>
        </p:nvSpPr>
        <p:spPr>
          <a:xfrm>
            <a:off x="198400" y="3971111"/>
            <a:ext cx="721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</a:t>
            </a:r>
            <a:r>
              <a:rPr lang="el-GR" sz="2400" b="1" dirty="0" smtClean="0"/>
              <a:t>β</a:t>
            </a:r>
            <a:r>
              <a:rPr lang="en-US" sz="2400" b="1" dirty="0"/>
              <a:t>)</a:t>
            </a:r>
            <a:r>
              <a:rPr lang="el-GR" sz="2400" b="1" dirty="0"/>
              <a:t> </a:t>
            </a:r>
            <a:r>
              <a:rPr lang="el-GR" sz="2400" dirty="0"/>
              <a:t>Αντικείμενο </a:t>
            </a:r>
            <a:r>
              <a:rPr lang="el-GR" sz="2400" dirty="0" smtClean="0"/>
              <a:t>σε θέση για την οποία το Είδωλο </a:t>
            </a:r>
            <a:r>
              <a:rPr lang="el-GR" sz="2400" dirty="0"/>
              <a:t>στο </a:t>
            </a:r>
            <a:r>
              <a:rPr lang="el-GR" sz="2400" dirty="0" smtClean="0"/>
              <a:t>Δ</a:t>
            </a:r>
            <a:endParaRPr lang="en-US" sz="2400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1951772" y="1592316"/>
            <a:ext cx="252248" cy="789405"/>
          </a:xfrm>
          <a:prstGeom prst="snip1Rect">
            <a:avLst>
              <a:gd name="adj" fmla="val 462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9" y="1384046"/>
            <a:ext cx="6217920" cy="23472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5" y="4338151"/>
            <a:ext cx="6217920" cy="2424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71154" y="1246363"/>
                <a:ext cx="2893548" cy="783804"/>
              </a:xfrm>
              <a:prstGeom prst="rect">
                <a:avLst/>
              </a:prstGeom>
              <a:solidFill>
                <a:srgbClr val="C0E49A">
                  <a:alpha val="55000"/>
                </a:srgb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154" y="1246363"/>
                <a:ext cx="2893548" cy="7838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974112" y="2052088"/>
                <a:ext cx="865750" cy="6685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112" y="2052088"/>
                <a:ext cx="865750" cy="6685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321812" y="2970844"/>
                <a:ext cx="2262094" cy="491609"/>
              </a:xfrm>
              <a:prstGeom prst="rect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𝚳</m:t>
                          </m:r>
                        </m:e>
                        <m:sub>
                          <m:r>
                            <a:rPr lang="el-GR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𝛄𝛚𝛎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812" y="2970844"/>
                <a:ext cx="2262094" cy="491609"/>
              </a:xfrm>
              <a:prstGeom prst="rect">
                <a:avLst/>
              </a:prstGeom>
              <a:blipFill rotWithShape="0">
                <a:blip r:embed="rId8"/>
                <a:stretch>
                  <a:fillRect b="-2299"/>
                </a:stretch>
              </a:blipFill>
              <a:ln w="38100">
                <a:solidFill>
                  <a:srgbClr val="C0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990645" y="4813651"/>
                <a:ext cx="3813673" cy="782715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l-GR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r>
                        <a:rPr lang="en-US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</m:t>
                      </m:r>
                      <m:r>
                        <a:rPr lang="en-US" sz="24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𝚳</m:t>
                          </m:r>
                        </m:e>
                        <m:sub>
                          <m:r>
                            <a:rPr lang="el-GR" sz="24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𝛄𝛚𝛎</m:t>
                          </m:r>
                        </m:sub>
                      </m:sSub>
                      <m:r>
                        <a:rPr lang="en-US" sz="24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</m:num>
                        <m:den>
                          <m:r>
                            <a:rPr lang="en-US" sz="24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645" y="4813651"/>
                <a:ext cx="3813673" cy="78271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62 - Ευθύγραμμο βέλος σύνδεσης"/>
          <p:cNvCxnSpPr/>
          <p:nvPr/>
        </p:nvCxnSpPr>
        <p:spPr>
          <a:xfrm>
            <a:off x="9860825" y="2052088"/>
            <a:ext cx="0" cy="720000"/>
          </a:xfrm>
          <a:prstGeom prst="straightConnector1">
            <a:avLst/>
          </a:prstGeom>
          <a:ln w="3492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1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592128" y="232902"/>
            <a:ext cx="520463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Οφθαλμός </a:t>
            </a:r>
            <a:r>
              <a:rPr lang="el-GR" sz="2400" dirty="0"/>
              <a:t>στην κύρια εστία του φακού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5" y="1606704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4198992"/>
            <a:ext cx="61055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543872" y="930840"/>
            <a:ext cx="486158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/>
              <a:t>(α). Αντικείμενο στην κύρια εστία του φακού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8112224" y="4354191"/>
            <a:ext cx="2554632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000" dirty="0"/>
              <a:t>γωνία οράσεως ανεξάρτητη της θέσης του οφθαλμού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8112224" y="2614816"/>
            <a:ext cx="215712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/>
              <a:t>είδωλο στο άπειρο</a:t>
            </a:r>
          </a:p>
        </p:txBody>
      </p:sp>
      <p:sp>
        <p:nvSpPr>
          <p:cNvPr id="9" name="8 - Βέλος προς τα κάτω"/>
          <p:cNvSpPr/>
          <p:nvPr/>
        </p:nvSpPr>
        <p:spPr>
          <a:xfrm>
            <a:off x="8904312" y="3190880"/>
            <a:ext cx="288032" cy="936104"/>
          </a:xfrm>
          <a:prstGeom prst="down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27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905" y="5222501"/>
            <a:ext cx="3116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Batholith (talk) - Own work, Public Domain, https://commons.wikimedia.org/w/index.php?curid=12042247</a:t>
            </a:r>
          </a:p>
        </p:txBody>
      </p:sp>
      <p:sp>
        <p:nvSpPr>
          <p:cNvPr id="3" name="Rectangle 2"/>
          <p:cNvSpPr/>
          <p:nvPr/>
        </p:nvSpPr>
        <p:spPr>
          <a:xfrm>
            <a:off x="5246078" y="571054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By Pieter Kuiper and Arabella B. Buckley - Own work, from Through Magic Glasses and Other Lectures, Public Domain, https://commons.wikimedia.org/w/index.php?curid=18820381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64" y="1575964"/>
            <a:ext cx="7233045" cy="4134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5" y="1059404"/>
            <a:ext cx="3026526" cy="4035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5931" y="263741"/>
            <a:ext cx="4266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002060"/>
                </a:solidFill>
              </a:rPr>
              <a:t>ΑΠΛΟ ΜΙΚΡΟΣΚΟΠΙΟ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905" y="720631"/>
            <a:ext cx="302652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LOUPE </a:t>
            </a:r>
            <a:r>
              <a:rPr lang="el-GR" sz="2400" dirty="0" smtClean="0"/>
              <a:t>(ΛΟΥΠΑ)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1534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5"/>
          <a:stretch/>
        </p:blipFill>
        <p:spPr>
          <a:xfrm>
            <a:off x="5971658" y="1215886"/>
            <a:ext cx="5262440" cy="49377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39439" y="6267947"/>
            <a:ext cx="4926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Fountains of Bryn </a:t>
            </a:r>
            <a:r>
              <a:rPr lang="en-US" sz="1400" dirty="0" err="1" smtClean="0"/>
              <a:t>Mawr</a:t>
            </a:r>
            <a:r>
              <a:rPr lang="el-GR" sz="1400" dirty="0" smtClean="0"/>
              <a:t>,</a:t>
            </a:r>
            <a:r>
              <a:rPr lang="en-US" sz="1400" dirty="0" smtClean="0"/>
              <a:t> </a:t>
            </a:r>
            <a:r>
              <a:rPr lang="en-US" sz="1400" dirty="0"/>
              <a:t>CC BY-SA 3.0, https://commons.wikimedia.org/w/index.php?curid=29413860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2327" y="190263"/>
            <a:ext cx="544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ΤΟ ΣΥΝΘΕΤΟ ΜΙΚΡΟΣΚΟΠΙΟ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17" y="103909"/>
            <a:ext cx="3627434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9255" y="382898"/>
            <a:ext cx="3593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ΜΕΓΕΘΥΝΤΙΚΟΣ ΦΑΚΟΣ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7140405" y="714526"/>
            <a:ext cx="4801255" cy="6106305"/>
            <a:chOff x="5348351" y="953909"/>
            <a:chExt cx="4801255" cy="61063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60472" y="2360565"/>
              <a:ext cx="1100137" cy="100584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rot="16200000" flipH="1" flipV="1">
              <a:off x="4194719" y="3936098"/>
              <a:ext cx="5623560" cy="0"/>
            </a:xfrm>
            <a:prstGeom prst="line">
              <a:avLst/>
            </a:prstGeom>
            <a:ln w="22225">
              <a:solidFill>
                <a:srgbClr val="4B7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6200000" flipV="1">
              <a:off x="6845697" y="6318119"/>
              <a:ext cx="0" cy="32004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 7"/>
            <p:cNvSpPr/>
            <p:nvPr/>
          </p:nvSpPr>
          <p:spPr>
            <a:xfrm rot="7560000">
              <a:off x="6887307" y="4000434"/>
              <a:ext cx="357967" cy="386873"/>
            </a:xfrm>
            <a:prstGeom prst="arc">
              <a:avLst>
                <a:gd name="adj1" fmla="val 14888353"/>
                <a:gd name="adj2" fmla="val 20619599"/>
              </a:avLst>
            </a:prstGeom>
            <a:ln w="22225">
              <a:solidFill>
                <a:srgbClr val="535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59867" y="3371563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l-GR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7817" y="624165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0645" y="630367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6200000">
              <a:off x="7636129" y="4730862"/>
              <a:ext cx="0" cy="73152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7 - Ευθύγραμμο βέλος σύνδεσης"/>
            <p:cNvCxnSpPr/>
            <p:nvPr/>
          </p:nvCxnSpPr>
          <p:spPr>
            <a:xfrm rot="16200000">
              <a:off x="7039629" y="4343072"/>
              <a:ext cx="0" cy="2743200"/>
            </a:xfrm>
            <a:prstGeom prst="straightConnector1">
              <a:avLst/>
            </a:prstGeom>
            <a:ln w="4127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03364" y="4522563"/>
              <a:ext cx="468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/>
                <a:t>Α΄</a:t>
              </a:r>
              <a:endParaRPr lang="en-US" sz="2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93249" y="4407075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/>
                <a:t>Β΄</a:t>
              </a:r>
              <a:endParaRPr lang="en-US" sz="2400" b="1" dirty="0"/>
            </a:p>
          </p:txBody>
        </p:sp>
        <p:sp>
          <p:nvSpPr>
            <p:cNvPr id="63" name="31 - Έλλειψη"/>
            <p:cNvSpPr/>
            <p:nvPr/>
          </p:nvSpPr>
          <p:spPr>
            <a:xfrm>
              <a:off x="6954053" y="6123459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4" name="31 - Έλλειψη"/>
            <p:cNvSpPr/>
            <p:nvPr/>
          </p:nvSpPr>
          <p:spPr>
            <a:xfrm>
              <a:off x="6954053" y="5204883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6693048" y="4611651"/>
              <a:ext cx="775202" cy="1099010"/>
            </a:xfrm>
            <a:prstGeom prst="line">
              <a:avLst/>
            </a:prstGeom>
            <a:ln w="25400">
              <a:solidFill>
                <a:srgbClr val="AFDD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43 - Ευθεία γραμμή σύνδεσης"/>
            <p:cNvCxnSpPr/>
            <p:nvPr/>
          </p:nvCxnSpPr>
          <p:spPr>
            <a:xfrm flipV="1">
              <a:off x="6693048" y="5710660"/>
              <a:ext cx="516" cy="763467"/>
            </a:xfrm>
            <a:prstGeom prst="line">
              <a:avLst/>
            </a:prstGeom>
            <a:ln w="25400">
              <a:solidFill>
                <a:srgbClr val="AFDD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53 - Ευθεία γραμμή σύνδεσης"/>
            <p:cNvCxnSpPr/>
            <p:nvPr/>
          </p:nvCxnSpPr>
          <p:spPr>
            <a:xfrm flipV="1">
              <a:off x="6696267" y="5713795"/>
              <a:ext cx="781071" cy="752659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7475361" y="4576685"/>
              <a:ext cx="0" cy="1137110"/>
            </a:xfrm>
            <a:prstGeom prst="straightConnector1">
              <a:avLst/>
            </a:prstGeom>
            <a:ln w="22225">
              <a:solidFill>
                <a:srgbClr val="AFDD7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17 - Ευθύγραμμο βέλος σύνδεσης"/>
            <p:cNvCxnSpPr/>
            <p:nvPr/>
          </p:nvCxnSpPr>
          <p:spPr>
            <a:xfrm flipV="1">
              <a:off x="7020695" y="4604571"/>
              <a:ext cx="468835" cy="3945"/>
            </a:xfrm>
            <a:prstGeom prst="straightConnector1">
              <a:avLst/>
            </a:prstGeom>
            <a:ln w="50800">
              <a:solidFill>
                <a:srgbClr val="92D050"/>
              </a:solidFill>
              <a:tailEnd type="arrow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7" name="43 - Ευθεία γραμμή σύνδεσης"/>
            <p:cNvCxnSpPr/>
            <p:nvPr/>
          </p:nvCxnSpPr>
          <p:spPr>
            <a:xfrm rot="16200000">
              <a:off x="7201041" y="5419560"/>
              <a:ext cx="548640" cy="0"/>
            </a:xfrm>
            <a:prstGeom prst="line">
              <a:avLst/>
            </a:prstGeom>
            <a:ln w="25400">
              <a:solidFill>
                <a:srgbClr val="AFDD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6804702" y="4999854"/>
              <a:ext cx="394380" cy="550771"/>
            </a:xfrm>
            <a:prstGeom prst="straightConnector1">
              <a:avLst/>
            </a:prstGeom>
            <a:ln w="22225">
              <a:solidFill>
                <a:srgbClr val="AFDD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7 - Ευθύγραμμο βέλος σύνδεσης"/>
            <p:cNvCxnSpPr/>
            <p:nvPr/>
          </p:nvCxnSpPr>
          <p:spPr>
            <a:xfrm rot="16200000">
              <a:off x="7051872" y="2517752"/>
              <a:ext cx="0" cy="2743200"/>
            </a:xfrm>
            <a:prstGeom prst="straightConnector1">
              <a:avLst/>
            </a:prstGeom>
            <a:ln w="4127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31 - Έλλειψη"/>
            <p:cNvSpPr/>
            <p:nvPr/>
          </p:nvSpPr>
          <p:spPr>
            <a:xfrm>
              <a:off x="6953855" y="4552543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5" name="31 - Έλλειψη"/>
            <p:cNvSpPr/>
            <p:nvPr/>
          </p:nvSpPr>
          <p:spPr>
            <a:xfrm>
              <a:off x="6960206" y="3112967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98" name="53 - Ευθεία γραμμή σύνδεσης"/>
            <p:cNvCxnSpPr/>
            <p:nvPr/>
          </p:nvCxnSpPr>
          <p:spPr>
            <a:xfrm flipH="1" flipV="1">
              <a:off x="5348351" y="1322807"/>
              <a:ext cx="2119901" cy="3268262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7484948" y="3889351"/>
              <a:ext cx="386386" cy="697644"/>
            </a:xfrm>
            <a:prstGeom prst="straightConnector1">
              <a:avLst/>
            </a:prstGeom>
            <a:ln w="22225">
              <a:solidFill>
                <a:srgbClr val="AFDD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43 - Ευθεία γραμμή σύνδεσης"/>
            <p:cNvCxnSpPr/>
            <p:nvPr/>
          </p:nvCxnSpPr>
          <p:spPr>
            <a:xfrm rot="16200000">
              <a:off x="7109022" y="4245890"/>
              <a:ext cx="731520" cy="0"/>
            </a:xfrm>
            <a:prstGeom prst="line">
              <a:avLst/>
            </a:prstGeom>
            <a:ln w="25400">
              <a:solidFill>
                <a:srgbClr val="AFDD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53 - Ευθεία γραμμή σύνδεσης"/>
            <p:cNvCxnSpPr/>
            <p:nvPr/>
          </p:nvCxnSpPr>
          <p:spPr>
            <a:xfrm flipH="1" flipV="1">
              <a:off x="5956205" y="953909"/>
              <a:ext cx="1910549" cy="2946880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0" name="53 - Ευθεία γραμμή σύνδεσης"/>
            <p:cNvCxnSpPr/>
            <p:nvPr/>
          </p:nvCxnSpPr>
          <p:spPr>
            <a:xfrm flipH="1" flipV="1">
              <a:off x="5674160" y="1123662"/>
              <a:ext cx="1795089" cy="2763755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4" name="53 - Ευθεία γραμμή σύνδεσης"/>
            <p:cNvCxnSpPr/>
            <p:nvPr/>
          </p:nvCxnSpPr>
          <p:spPr>
            <a:xfrm rot="10800000" flipH="1" flipV="1">
              <a:off x="7823566" y="3821152"/>
              <a:ext cx="1729064" cy="2679897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9" name="53 - Ευθεία γραμμή σύνδεσης"/>
            <p:cNvCxnSpPr/>
            <p:nvPr/>
          </p:nvCxnSpPr>
          <p:spPr>
            <a:xfrm flipH="1" flipV="1">
              <a:off x="7460825" y="3880129"/>
              <a:ext cx="1729064" cy="2679897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53 - Ευθεία γραμμή σύνδεσης"/>
            <p:cNvCxnSpPr/>
            <p:nvPr/>
          </p:nvCxnSpPr>
          <p:spPr>
            <a:xfrm flipH="1" flipV="1">
              <a:off x="7003808" y="3868365"/>
              <a:ext cx="1729064" cy="2679897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1" name="Up Arrow 120"/>
            <p:cNvSpPr/>
            <p:nvPr/>
          </p:nvSpPr>
          <p:spPr>
            <a:xfrm rot="5400000" flipH="1">
              <a:off x="8263939" y="5324126"/>
              <a:ext cx="137063" cy="2616214"/>
            </a:xfrm>
            <a:prstGeom prst="upArrow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7560000">
              <a:off x="6922603" y="3394743"/>
              <a:ext cx="357967" cy="386873"/>
            </a:xfrm>
            <a:prstGeom prst="arc">
              <a:avLst>
                <a:gd name="adj1" fmla="val 14888353"/>
                <a:gd name="adj2" fmla="val 20619599"/>
              </a:avLst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602661" y="6278029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Β΄΄</a:t>
              </a:r>
              <a:endParaRPr lang="en-US" sz="2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62722" y="6598549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Α΄΄</a:t>
              </a:r>
              <a:endParaRPr lang="en-US" sz="2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946991" y="523489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374111" y="5258883"/>
              <a:ext cx="0" cy="43499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5943636" y="4059226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>
              <a:off x="6374146" y="3937826"/>
              <a:ext cx="5180" cy="61471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6374146" y="4611650"/>
              <a:ext cx="0" cy="6126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endCxn id="64" idx="2"/>
            </p:cNvCxnSpPr>
            <p:nvPr/>
          </p:nvCxnSpPr>
          <p:spPr>
            <a:xfrm flipV="1">
              <a:off x="6040772" y="5258883"/>
              <a:ext cx="913281" cy="0"/>
            </a:xfrm>
            <a:prstGeom prst="line">
              <a:avLst/>
            </a:prstGeom>
            <a:ln w="158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6050979" y="4591069"/>
              <a:ext cx="913281" cy="0"/>
            </a:xfrm>
            <a:prstGeom prst="line">
              <a:avLst/>
            </a:prstGeom>
            <a:ln w="158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5908026" y="472116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6994201" y="146699"/>
            <a:ext cx="4322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 ΣΥΝΘΕΤΟ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ΜΙΚΡΟΣΚΟΠΙΟ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Group 234"/>
          <p:cNvGrpSpPr/>
          <p:nvPr/>
        </p:nvGrpSpPr>
        <p:grpSpPr>
          <a:xfrm>
            <a:off x="4122314" y="1847473"/>
            <a:ext cx="1738303" cy="4575814"/>
            <a:chOff x="3988498" y="1847473"/>
            <a:chExt cx="1738303" cy="4575814"/>
          </a:xfrm>
        </p:grpSpPr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15555" y="1894622"/>
              <a:ext cx="1100137" cy="1005840"/>
            </a:xfrm>
            <a:prstGeom prst="rect">
              <a:avLst/>
            </a:prstGeom>
          </p:spPr>
        </p:pic>
        <p:cxnSp>
          <p:nvCxnSpPr>
            <p:cNvPr id="211" name="Straight Connector 210"/>
            <p:cNvCxnSpPr>
              <a:stCxn id="210" idx="3"/>
            </p:cNvCxnSpPr>
            <p:nvPr/>
          </p:nvCxnSpPr>
          <p:spPr>
            <a:xfrm>
              <a:off x="4665624" y="1847474"/>
              <a:ext cx="0" cy="4575813"/>
            </a:xfrm>
            <a:prstGeom prst="line">
              <a:avLst/>
            </a:prstGeom>
            <a:ln w="22225">
              <a:solidFill>
                <a:srgbClr val="4B7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 rot="16200000" flipV="1">
              <a:off x="4502337" y="5445909"/>
              <a:ext cx="0" cy="32004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V="1">
              <a:off x="4357771" y="1871983"/>
              <a:ext cx="423499" cy="3733945"/>
            </a:xfrm>
            <a:prstGeom prst="line">
              <a:avLst/>
            </a:prstGeom>
            <a:ln>
              <a:solidFill>
                <a:srgbClr val="C61A1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 rot="16200000">
              <a:off x="4732954" y="1817119"/>
              <a:ext cx="0" cy="10972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Arc 214"/>
            <p:cNvSpPr/>
            <p:nvPr/>
          </p:nvSpPr>
          <p:spPr>
            <a:xfrm rot="7560000">
              <a:off x="4435591" y="4270097"/>
              <a:ext cx="227704" cy="287210"/>
            </a:xfrm>
            <a:prstGeom prst="arc">
              <a:avLst/>
            </a:prstGeom>
            <a:ln w="22225">
              <a:solidFill>
                <a:srgbClr val="535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4381576" y="4815232"/>
              <a:ext cx="351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l-GR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683896" y="542536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988498" y="5421262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5393055" y="406454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16200000">
              <a:off x="5324143" y="5244272"/>
              <a:ext cx="0" cy="73152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16200000">
              <a:off x="5324143" y="2525344"/>
              <a:ext cx="0" cy="73152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 rot="16200000" flipH="1">
              <a:off x="4965568" y="4983016"/>
              <a:ext cx="1188720" cy="0"/>
            </a:xfrm>
            <a:prstGeom prst="straightConnector1">
              <a:avLst/>
            </a:prstGeom>
            <a:ln w="25400">
              <a:solidFill>
                <a:srgbClr val="6F98C9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 rot="16200000">
              <a:off x="4965568" y="3523387"/>
              <a:ext cx="1188720" cy="0"/>
            </a:xfrm>
            <a:prstGeom prst="straightConnector1">
              <a:avLst/>
            </a:prstGeom>
            <a:ln w="25400">
              <a:solidFill>
                <a:srgbClr val="6F98C9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Rectangle 236"/>
          <p:cNvSpPr/>
          <p:nvPr/>
        </p:nvSpPr>
        <p:spPr>
          <a:xfrm>
            <a:off x="3870469" y="1210386"/>
            <a:ext cx="21835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ΟΦΘΑΛΜΟΣ</a:t>
            </a:r>
            <a:endParaRPr lang="en-US" sz="3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/>
              <p:cNvSpPr txBox="1"/>
              <p:nvPr/>
            </p:nvSpPr>
            <p:spPr>
              <a:xfrm>
                <a:off x="353934" y="1083424"/>
                <a:ext cx="1198598" cy="723403"/>
              </a:xfrm>
              <a:prstGeom prst="rect">
                <a:avLst/>
              </a:prstGeom>
              <a:ln w="28575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1" i="0" smtClean="0"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  <m:sub>
                          <m:r>
                            <a:rPr lang="el-GR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1" i="0" smtClean="0">
                              <a:latin typeface="Cambria Math" panose="02040503050406030204" pitchFamily="18" charset="0"/>
                            </a:rPr>
                            <m:t>𝚨𝚩</m:t>
                          </m:r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38" name="TextBox 2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34" y="1083424"/>
                <a:ext cx="1198598" cy="7234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6" name="Group 245"/>
          <p:cNvGrpSpPr/>
          <p:nvPr/>
        </p:nvGrpSpPr>
        <p:grpSpPr>
          <a:xfrm>
            <a:off x="424051" y="1578261"/>
            <a:ext cx="2906060" cy="4976744"/>
            <a:chOff x="424051" y="1578261"/>
            <a:chExt cx="2906060" cy="4976744"/>
          </a:xfrm>
        </p:grpSpPr>
        <p:grpSp>
          <p:nvGrpSpPr>
            <p:cNvPr id="225" name="Group 224"/>
            <p:cNvGrpSpPr/>
            <p:nvPr/>
          </p:nvGrpSpPr>
          <p:grpSpPr>
            <a:xfrm>
              <a:off x="424051" y="1578261"/>
              <a:ext cx="2906060" cy="4976744"/>
              <a:chOff x="825494" y="1578261"/>
              <a:chExt cx="2906060" cy="497674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86747" y="1891865"/>
                <a:ext cx="1100137" cy="1005840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>
                <a:stCxn id="21" idx="3"/>
              </p:cNvCxnSpPr>
              <p:nvPr/>
            </p:nvCxnSpPr>
            <p:spPr>
              <a:xfrm>
                <a:off x="2436816" y="1844717"/>
                <a:ext cx="0" cy="4575813"/>
              </a:xfrm>
              <a:prstGeom prst="line">
                <a:avLst/>
              </a:prstGeom>
              <a:ln w="22225">
                <a:solidFill>
                  <a:srgbClr val="4B7F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2466766" y="4051749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84698" y="4003929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rot="16200000">
                <a:off x="2909664" y="3775540"/>
                <a:ext cx="0" cy="73152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53 - Ευθεία γραμμή σύνδεσης"/>
              <p:cNvCxnSpPr/>
              <p:nvPr/>
            </p:nvCxnSpPr>
            <p:spPr>
              <a:xfrm flipV="1">
                <a:off x="2105084" y="1587733"/>
                <a:ext cx="1151040" cy="2600862"/>
              </a:xfrm>
              <a:prstGeom prst="line">
                <a:avLst/>
              </a:prstGeom>
              <a:ln w="25400">
                <a:solidFill>
                  <a:srgbClr val="92D05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2" name="7 - Ευθύγραμμο βέλος σύνδεσης"/>
              <p:cNvCxnSpPr/>
              <p:nvPr/>
            </p:nvCxnSpPr>
            <p:spPr>
              <a:xfrm rot="16200000">
                <a:off x="2359954" y="2061420"/>
                <a:ext cx="0" cy="2743200"/>
              </a:xfrm>
              <a:prstGeom prst="straightConnector1">
                <a:avLst/>
              </a:prstGeom>
              <a:ln w="41275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31 - Έλλειψη"/>
              <p:cNvSpPr/>
              <p:nvPr/>
            </p:nvSpPr>
            <p:spPr>
              <a:xfrm rot="16200000">
                <a:off x="2388112" y="4087422"/>
                <a:ext cx="108000" cy="108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76" name="24 - Έλλειψη"/>
              <p:cNvSpPr/>
              <p:nvPr/>
            </p:nvSpPr>
            <p:spPr>
              <a:xfrm rot="16200000">
                <a:off x="2392787" y="2639056"/>
                <a:ext cx="108000" cy="1080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457843" y="5974111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Α΄</a:t>
                </a:r>
                <a:endParaRPr lang="en-US" sz="2400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25494" y="6093340"/>
                <a:ext cx="4491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Β΄</a:t>
                </a:r>
                <a:endParaRPr lang="en-US" sz="2400" dirty="0"/>
              </a:p>
            </p:txBody>
          </p:sp>
          <p:cxnSp>
            <p:nvCxnSpPr>
              <p:cNvPr id="161" name="Straight Connector 160"/>
              <p:cNvCxnSpPr/>
              <p:nvPr/>
            </p:nvCxnSpPr>
            <p:spPr>
              <a:xfrm flipH="1">
                <a:off x="883882" y="3430055"/>
                <a:ext cx="1238886" cy="273023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2119672" y="3428841"/>
                <a:ext cx="0" cy="694312"/>
              </a:xfrm>
              <a:prstGeom prst="line">
                <a:avLst/>
              </a:prstGeom>
              <a:ln w="25400">
                <a:solidFill>
                  <a:srgbClr val="AFDD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43 - Ευθεία γραμμή σύνδεσης"/>
              <p:cNvCxnSpPr/>
              <p:nvPr/>
            </p:nvCxnSpPr>
            <p:spPr>
              <a:xfrm flipV="1">
                <a:off x="2115848" y="3566044"/>
                <a:ext cx="252120" cy="566579"/>
              </a:xfrm>
              <a:prstGeom prst="line">
                <a:avLst/>
              </a:prstGeom>
              <a:ln w="25400">
                <a:solidFill>
                  <a:srgbClr val="AFDD7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Up Arrow 168"/>
              <p:cNvSpPr/>
              <p:nvPr/>
            </p:nvSpPr>
            <p:spPr>
              <a:xfrm rot="16200000">
                <a:off x="1609046" y="5353075"/>
                <a:ext cx="124568" cy="1463040"/>
              </a:xfrm>
              <a:prstGeom prst="upArrow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Arrow Connector 169"/>
              <p:cNvCxnSpPr/>
              <p:nvPr/>
            </p:nvCxnSpPr>
            <p:spPr>
              <a:xfrm flipV="1">
                <a:off x="2135516" y="1578261"/>
                <a:ext cx="804220" cy="1833450"/>
              </a:xfrm>
              <a:prstGeom prst="straightConnector1">
                <a:avLst/>
              </a:prstGeom>
              <a:ln w="22225">
                <a:solidFill>
                  <a:srgbClr val="AFDD7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16200000" flipV="1">
                <a:off x="2277970" y="3979682"/>
                <a:ext cx="0" cy="32004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>
                <a:off x="1204379" y="4144324"/>
                <a:ext cx="901425" cy="1975278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TextBox 192"/>
              <p:cNvSpPr txBox="1"/>
              <p:nvPr/>
            </p:nvSpPr>
            <p:spPr>
              <a:xfrm>
                <a:off x="2791155" y="3611695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b="1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4" name="Straight Arrow Connector 193"/>
              <p:cNvCxnSpPr/>
              <p:nvPr/>
            </p:nvCxnSpPr>
            <p:spPr>
              <a:xfrm>
                <a:off x="2696589" y="3486810"/>
                <a:ext cx="0" cy="64008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43 - Ευθεία γραμμή σύνδεσης"/>
              <p:cNvCxnSpPr/>
              <p:nvPr/>
            </p:nvCxnSpPr>
            <p:spPr>
              <a:xfrm flipH="1" flipV="1">
                <a:off x="2117540" y="3570058"/>
                <a:ext cx="5402" cy="525114"/>
              </a:xfrm>
              <a:prstGeom prst="line">
                <a:avLst/>
              </a:prstGeom>
              <a:ln w="25400">
                <a:solidFill>
                  <a:srgbClr val="AFDD7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3" name="Arc 242"/>
            <p:cNvSpPr/>
            <p:nvPr/>
          </p:nvSpPr>
          <p:spPr>
            <a:xfrm rot="11269495">
              <a:off x="1502811" y="4249309"/>
              <a:ext cx="622554" cy="623642"/>
            </a:xfrm>
            <a:prstGeom prst="arc">
              <a:avLst>
                <a:gd name="adj1" fmla="val 13177075"/>
                <a:gd name="adj2" fmla="val 19825583"/>
              </a:avLst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Arc 243"/>
            <p:cNvSpPr/>
            <p:nvPr/>
          </p:nvSpPr>
          <p:spPr>
            <a:xfrm rot="9480776">
              <a:off x="1829747" y="2982951"/>
              <a:ext cx="265604" cy="268891"/>
            </a:xfrm>
            <a:prstGeom prst="arc">
              <a:avLst>
                <a:gd name="adj1" fmla="val 14888353"/>
                <a:gd name="adj2" fmla="val 370412"/>
              </a:avLst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1601449" y="4387672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l-GR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/>
              <p:cNvSpPr txBox="1"/>
              <p:nvPr/>
            </p:nvSpPr>
            <p:spPr>
              <a:xfrm>
                <a:off x="10102585" y="1010203"/>
                <a:ext cx="1346074" cy="737766"/>
              </a:xfrm>
              <a:prstGeom prst="rect">
                <a:avLst/>
              </a:prstGeom>
              <a:ln w="28575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1" i="0" smtClean="0"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  <m:sub>
                          <m:r>
                            <a:rPr lang="el-GR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𝚨</m:t>
                          </m:r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𝚩</m:t>
                          </m:r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sSub>
                            <m:sSubPr>
                              <m:ctrlPr>
                                <a:rPr lang="el-G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47" name="TextBox 2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585" y="1010203"/>
                <a:ext cx="1346074" cy="7377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/>
              <p:cNvSpPr txBox="1"/>
              <p:nvPr/>
            </p:nvSpPr>
            <p:spPr>
              <a:xfrm>
                <a:off x="3422536" y="6052546"/>
                <a:ext cx="1198597" cy="667427"/>
              </a:xfrm>
              <a:prstGeom prst="rect">
                <a:avLst/>
              </a:prstGeom>
              <a:ln w="28575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1" i="0" smtClean="0"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l-GR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1" i="0" smtClean="0">
                              <a:latin typeface="Cambria Math" panose="02040503050406030204" pitchFamily="18" charset="0"/>
                            </a:rPr>
                            <m:t>𝚨𝚩</m:t>
                          </m:r>
                        </m:num>
                        <m:den>
                          <m:r>
                            <a:rPr lang="el-GR" sz="2000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48" name="TextBox 2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36" y="6052546"/>
                <a:ext cx="1198597" cy="6674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8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9679" y="1875"/>
            <a:ext cx="7624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ΜΕΓΕΘΥΝΣΗ (γωνιακή) - είδωλο στο οπτικό άπειρο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3803" y="2576302"/>
            <a:ext cx="4364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ΣΥΝΘΕΤΟ ΜΙΚΡΟΣΚΟΠΙΟ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3803" y="1697740"/>
                <a:ext cx="7195560" cy="685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800" dirty="0" smtClean="0"/>
                  <a:t> ΜΕΓΕΘΥΝΤΙΚΟΣ ΦΑΚΟΣ</a:t>
                </a:r>
                <a:r>
                  <a:rPr lang="en-US" sz="2800" dirty="0" smtClean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γων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sSub>
                          <m:sSubPr>
                            <m:ctrlP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" y="1697740"/>
                <a:ext cx="7195560" cy="685637"/>
              </a:xfrm>
              <a:prstGeom prst="rect">
                <a:avLst/>
              </a:prstGeom>
              <a:blipFill rotWithShape="0">
                <a:blip r:embed="rId2"/>
                <a:stretch>
                  <a:fillRect l="-1525" t="-3571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8277" y="688250"/>
                <a:ext cx="5367751" cy="729302"/>
              </a:xfrm>
              <a:prstGeom prst="rect">
                <a:avLst/>
              </a:prstGeom>
              <a:ln w="28575" cmpd="thickThin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γωνια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ορασεως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𝜄𝛼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𝜏𝜊𝜐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𝜊𝜌𝛾𝛼𝜈𝜊𝜐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γωνια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ορασεως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𝜄𝛼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𝛾𝜐𝜇𝜈𝜊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𝜊𝜑𝜃𝛼𝜆𝜇𝜊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ύ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77" y="688250"/>
                <a:ext cx="5367751" cy="7293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 cmpd="thickThin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7358125" y="681868"/>
            <a:ext cx="4801255" cy="6106305"/>
            <a:chOff x="5348351" y="953909"/>
            <a:chExt cx="4801255" cy="61063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60472" y="2360565"/>
              <a:ext cx="1100137" cy="100584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rot="16200000" flipH="1" flipV="1">
              <a:off x="4194719" y="3936098"/>
              <a:ext cx="5623560" cy="0"/>
            </a:xfrm>
            <a:prstGeom prst="line">
              <a:avLst/>
            </a:prstGeom>
            <a:ln w="22225">
              <a:solidFill>
                <a:srgbClr val="4B7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V="1">
              <a:off x="6845697" y="6318119"/>
              <a:ext cx="0" cy="32004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 rot="7560000">
              <a:off x="6887307" y="4000434"/>
              <a:ext cx="357967" cy="386873"/>
            </a:xfrm>
            <a:prstGeom prst="arc">
              <a:avLst>
                <a:gd name="adj1" fmla="val 14888353"/>
                <a:gd name="adj2" fmla="val 20619599"/>
              </a:avLst>
            </a:prstGeom>
            <a:ln w="22225">
              <a:solidFill>
                <a:srgbClr val="535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59867" y="3371563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l-GR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47817" y="624165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0645" y="630367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6200000">
              <a:off x="7636129" y="4730862"/>
              <a:ext cx="0" cy="73152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7 - Ευθύγραμμο βέλος σύνδεσης"/>
            <p:cNvCxnSpPr/>
            <p:nvPr/>
          </p:nvCxnSpPr>
          <p:spPr>
            <a:xfrm rot="16200000">
              <a:off x="7039629" y="4343072"/>
              <a:ext cx="0" cy="2743200"/>
            </a:xfrm>
            <a:prstGeom prst="straightConnector1">
              <a:avLst/>
            </a:prstGeom>
            <a:ln w="4127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603364" y="4522563"/>
              <a:ext cx="468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/>
                <a:t>Α΄</a:t>
              </a:r>
              <a:endParaRPr 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93249" y="4407075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/>
                <a:t>Β΄</a:t>
              </a:r>
              <a:endParaRPr lang="en-US" sz="2400" b="1" dirty="0"/>
            </a:p>
          </p:txBody>
        </p:sp>
        <p:sp>
          <p:nvSpPr>
            <p:cNvPr id="19" name="31 - Έλλειψη"/>
            <p:cNvSpPr/>
            <p:nvPr/>
          </p:nvSpPr>
          <p:spPr>
            <a:xfrm>
              <a:off x="6954053" y="6123459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0" name="31 - Έλλειψη"/>
            <p:cNvSpPr/>
            <p:nvPr/>
          </p:nvSpPr>
          <p:spPr>
            <a:xfrm>
              <a:off x="6954053" y="5204883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693048" y="4611651"/>
              <a:ext cx="775202" cy="1099010"/>
            </a:xfrm>
            <a:prstGeom prst="line">
              <a:avLst/>
            </a:prstGeom>
            <a:ln w="25400">
              <a:solidFill>
                <a:srgbClr val="AFDD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43 - Ευθεία γραμμή σύνδεσης"/>
            <p:cNvCxnSpPr/>
            <p:nvPr/>
          </p:nvCxnSpPr>
          <p:spPr>
            <a:xfrm flipV="1">
              <a:off x="6693048" y="5710660"/>
              <a:ext cx="516" cy="763467"/>
            </a:xfrm>
            <a:prstGeom prst="line">
              <a:avLst/>
            </a:prstGeom>
            <a:ln w="25400">
              <a:solidFill>
                <a:srgbClr val="AFDD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53 - Ευθεία γραμμή σύνδεσης"/>
            <p:cNvCxnSpPr/>
            <p:nvPr/>
          </p:nvCxnSpPr>
          <p:spPr>
            <a:xfrm flipV="1">
              <a:off x="6696267" y="5713795"/>
              <a:ext cx="781071" cy="752659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475361" y="4576685"/>
              <a:ext cx="0" cy="1137110"/>
            </a:xfrm>
            <a:prstGeom prst="straightConnector1">
              <a:avLst/>
            </a:prstGeom>
            <a:ln w="22225">
              <a:solidFill>
                <a:srgbClr val="AFDD7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17 - Ευθύγραμμο βέλος σύνδεσης"/>
            <p:cNvCxnSpPr/>
            <p:nvPr/>
          </p:nvCxnSpPr>
          <p:spPr>
            <a:xfrm flipV="1">
              <a:off x="7020695" y="4604571"/>
              <a:ext cx="468835" cy="3945"/>
            </a:xfrm>
            <a:prstGeom prst="straightConnector1">
              <a:avLst/>
            </a:prstGeom>
            <a:ln w="50800">
              <a:solidFill>
                <a:srgbClr val="92D050"/>
              </a:solidFill>
              <a:tailEnd type="arrow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43 - Ευθεία γραμμή σύνδεσης"/>
            <p:cNvCxnSpPr/>
            <p:nvPr/>
          </p:nvCxnSpPr>
          <p:spPr>
            <a:xfrm rot="16200000">
              <a:off x="7201041" y="5419560"/>
              <a:ext cx="548640" cy="0"/>
            </a:xfrm>
            <a:prstGeom prst="line">
              <a:avLst/>
            </a:prstGeom>
            <a:ln w="25400">
              <a:solidFill>
                <a:srgbClr val="AFDD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6804702" y="4999854"/>
              <a:ext cx="394380" cy="550771"/>
            </a:xfrm>
            <a:prstGeom prst="straightConnector1">
              <a:avLst/>
            </a:prstGeom>
            <a:ln w="22225">
              <a:solidFill>
                <a:srgbClr val="AFDD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7 - Ευθύγραμμο βέλος σύνδεσης"/>
            <p:cNvCxnSpPr/>
            <p:nvPr/>
          </p:nvCxnSpPr>
          <p:spPr>
            <a:xfrm rot="16200000">
              <a:off x="7051872" y="2517752"/>
              <a:ext cx="0" cy="2743200"/>
            </a:xfrm>
            <a:prstGeom prst="straightConnector1">
              <a:avLst/>
            </a:prstGeom>
            <a:ln w="4127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31 - Έλλειψη"/>
            <p:cNvSpPr/>
            <p:nvPr/>
          </p:nvSpPr>
          <p:spPr>
            <a:xfrm>
              <a:off x="6953855" y="4552543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0" name="31 - Έλλειψη"/>
            <p:cNvSpPr/>
            <p:nvPr/>
          </p:nvSpPr>
          <p:spPr>
            <a:xfrm>
              <a:off x="6960206" y="3112967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1" name="53 - Ευθεία γραμμή σύνδεσης"/>
            <p:cNvCxnSpPr/>
            <p:nvPr/>
          </p:nvCxnSpPr>
          <p:spPr>
            <a:xfrm flipH="1" flipV="1">
              <a:off x="5348351" y="1322807"/>
              <a:ext cx="2119901" cy="3268262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484948" y="3889351"/>
              <a:ext cx="386386" cy="697644"/>
            </a:xfrm>
            <a:prstGeom prst="straightConnector1">
              <a:avLst/>
            </a:prstGeom>
            <a:ln w="22225">
              <a:solidFill>
                <a:srgbClr val="AFDD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43 - Ευθεία γραμμή σύνδεσης"/>
            <p:cNvCxnSpPr/>
            <p:nvPr/>
          </p:nvCxnSpPr>
          <p:spPr>
            <a:xfrm rot="16200000">
              <a:off x="7109022" y="4245890"/>
              <a:ext cx="731520" cy="0"/>
            </a:xfrm>
            <a:prstGeom prst="line">
              <a:avLst/>
            </a:prstGeom>
            <a:ln w="25400">
              <a:solidFill>
                <a:srgbClr val="AFDD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53 - Ευθεία γραμμή σύνδεσης"/>
            <p:cNvCxnSpPr/>
            <p:nvPr/>
          </p:nvCxnSpPr>
          <p:spPr>
            <a:xfrm flipH="1" flipV="1">
              <a:off x="5956205" y="953909"/>
              <a:ext cx="1910549" cy="2946880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53 - Ευθεία γραμμή σύνδεσης"/>
            <p:cNvCxnSpPr/>
            <p:nvPr/>
          </p:nvCxnSpPr>
          <p:spPr>
            <a:xfrm flipH="1" flipV="1">
              <a:off x="5674160" y="1123662"/>
              <a:ext cx="1795089" cy="2763755"/>
            </a:xfrm>
            <a:prstGeom prst="line">
              <a:avLst/>
            </a:prstGeom>
            <a:ln w="254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53 - Ευθεία γραμμή σύνδεσης"/>
            <p:cNvCxnSpPr/>
            <p:nvPr/>
          </p:nvCxnSpPr>
          <p:spPr>
            <a:xfrm rot="10800000" flipH="1" flipV="1">
              <a:off x="7823566" y="3821152"/>
              <a:ext cx="1729064" cy="2679897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53 - Ευθεία γραμμή σύνδεσης"/>
            <p:cNvCxnSpPr/>
            <p:nvPr/>
          </p:nvCxnSpPr>
          <p:spPr>
            <a:xfrm flipH="1" flipV="1">
              <a:off x="7460825" y="3880129"/>
              <a:ext cx="1729064" cy="2679897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53 - Ευθεία γραμμή σύνδεσης"/>
            <p:cNvCxnSpPr/>
            <p:nvPr/>
          </p:nvCxnSpPr>
          <p:spPr>
            <a:xfrm flipH="1" flipV="1">
              <a:off x="7003808" y="3868365"/>
              <a:ext cx="1729064" cy="2679897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Up Arrow 38"/>
            <p:cNvSpPr/>
            <p:nvPr/>
          </p:nvSpPr>
          <p:spPr>
            <a:xfrm rot="5400000" flipH="1">
              <a:off x="8263939" y="5324126"/>
              <a:ext cx="137063" cy="2616214"/>
            </a:xfrm>
            <a:prstGeom prst="upArrow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7560000">
              <a:off x="6922603" y="3394743"/>
              <a:ext cx="357967" cy="386873"/>
            </a:xfrm>
            <a:prstGeom prst="arc">
              <a:avLst>
                <a:gd name="adj1" fmla="val 14888353"/>
                <a:gd name="adj2" fmla="val 20619599"/>
              </a:avLst>
            </a:prstGeom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02661" y="6278029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Β΄΄</a:t>
              </a:r>
              <a:endParaRPr lang="en-US" sz="2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62722" y="6598549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Α΄΄</a:t>
              </a:r>
              <a:endParaRPr lang="en-US" sz="2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46991" y="523489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6374111" y="5258883"/>
              <a:ext cx="0" cy="43499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943636" y="4059226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374146" y="3937826"/>
              <a:ext cx="5180" cy="61471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374146" y="4611650"/>
              <a:ext cx="0" cy="6126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0" idx="2"/>
            </p:cNvCxnSpPr>
            <p:nvPr/>
          </p:nvCxnSpPr>
          <p:spPr>
            <a:xfrm flipV="1">
              <a:off x="6040772" y="5258883"/>
              <a:ext cx="913281" cy="0"/>
            </a:xfrm>
            <a:prstGeom prst="line">
              <a:avLst/>
            </a:prstGeom>
            <a:ln w="158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050979" y="4591069"/>
              <a:ext cx="913281" cy="0"/>
            </a:xfrm>
            <a:prstGeom prst="line">
              <a:avLst/>
            </a:prstGeom>
            <a:ln w="158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908026" y="472116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395105" y="3305936"/>
                <a:ext cx="3554243" cy="11869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l-G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l-G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΄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l-G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latin typeface="Cambria Math" panose="02040503050406030204" pitchFamily="18" charset="0"/>
                                </a:rPr>
                                <m:t>ΑΒ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den>
                      </m:f>
                      <m: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l-G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l-G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΄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</a:rPr>
                            <m:t>ΑΒ</m:t>
                          </m:r>
                        </m:den>
                      </m:f>
                      <m: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el-G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05" y="3305936"/>
                <a:ext cx="3554243" cy="11869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37236" y="4823355"/>
                <a:ext cx="3429529" cy="73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l-G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𝛢</m:t>
                              </m:r>
                              <m:r>
                                <a:rPr lang="el-G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΄</m:t>
                              </m:r>
                              <m:r>
                                <a:rPr lang="el-G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𝛣</m:t>
                              </m:r>
                              <m:r>
                                <a:rPr lang="el-G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΄</m:t>
                              </m:r>
                            </m:num>
                            <m:den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𝛢𝛣</m:t>
                              </m:r>
                            </m:den>
                          </m:f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l-G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num>
                        <m:den>
                          <m:sSub>
                            <m:sSubPr>
                              <m:ctrlPr>
                                <a:rPr lang="el-G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l-G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sSub>
                            <m:sSubPr>
                              <m:ctrlPr>
                                <a:rPr lang="el-G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l-G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36" y="4823355"/>
                <a:ext cx="3429529" cy="7377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eft Brace 52"/>
          <p:cNvSpPr/>
          <p:nvPr/>
        </p:nvSpPr>
        <p:spPr>
          <a:xfrm>
            <a:off x="7806914" y="4372267"/>
            <a:ext cx="149898" cy="938975"/>
          </a:xfrm>
          <a:prstGeom prst="leftBrace">
            <a:avLst/>
          </a:prstGeom>
          <a:ln w="22225">
            <a:solidFill>
              <a:schemeClr val="accent5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975438" y="4304644"/>
            <a:ext cx="411848" cy="287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981023" y="460407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β=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L+f</a:t>
            </a:r>
            <a:r>
              <a:rPr lang="en-US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Left Brace 55"/>
          <p:cNvSpPr/>
          <p:nvPr/>
        </p:nvSpPr>
        <p:spPr>
          <a:xfrm flipH="1">
            <a:off x="3720640" y="3661406"/>
            <a:ext cx="196490" cy="1580092"/>
          </a:xfrm>
          <a:prstGeom prst="leftBrace">
            <a:avLst/>
          </a:prstGeom>
          <a:ln w="22225">
            <a:solidFill>
              <a:schemeClr val="accent5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4430125" y="4021226"/>
                <a:ext cx="2160271" cy="850939"/>
              </a:xfrm>
              <a:prstGeom prst="rect">
                <a:avLst/>
              </a:prstGeom>
              <a:ln w="508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sSub>
                            <m:sSubPr>
                              <m:ctrlPr>
                                <a:rPr lang="el-G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l-G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l-G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25" y="4021226"/>
                <a:ext cx="2160271" cy="8509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508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4387286" y="5512711"/>
                <a:ext cx="2370264" cy="493277"/>
              </a:xfrm>
              <a:prstGeom prst="rect">
                <a:avLst/>
              </a:prstGeom>
              <a:ln w="50800"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86" y="5512711"/>
                <a:ext cx="2370264" cy="493277"/>
              </a:xfrm>
              <a:prstGeom prst="rect">
                <a:avLst/>
              </a:prstGeom>
              <a:blipFill rotWithShape="0">
                <a:blip r:embed="rId8"/>
                <a:stretch>
                  <a:fillRect b="-2247"/>
                </a:stretch>
              </a:blipFill>
              <a:ln w="5080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2263470" y="6044343"/>
            <a:ext cx="861133" cy="369332"/>
          </a:xfrm>
          <a:prstGeom prst="rect">
            <a:avLst/>
          </a:prstGeom>
          <a:ln w="3492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β=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L+f</a:t>
            </a:r>
            <a:r>
              <a:rPr lang="en-US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Down Arrow 60"/>
          <p:cNvSpPr/>
          <p:nvPr/>
        </p:nvSpPr>
        <p:spPr>
          <a:xfrm>
            <a:off x="5290457" y="4935455"/>
            <a:ext cx="219803" cy="508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971800" y="5241498"/>
            <a:ext cx="239486" cy="76449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2775858" y="3305936"/>
            <a:ext cx="631371" cy="114318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1621971" y="4304644"/>
            <a:ext cx="1132116" cy="658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728826" y="4889060"/>
            <a:ext cx="0" cy="7346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275179" y="4878173"/>
            <a:ext cx="0" cy="73152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3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olympusmicro.com/primer/images/components/bh2cutawa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162" y="331566"/>
            <a:ext cx="5117045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5"/>
          <p:cNvSpPr/>
          <p:nvPr/>
        </p:nvSpPr>
        <p:spPr>
          <a:xfrm>
            <a:off x="10048008" y="6410987"/>
            <a:ext cx="2143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olympusmicro.com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97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0143" y="6466416"/>
            <a:ext cx="9154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By Rama - Own work, CC BY-SA 2.0 </a:t>
            </a:r>
            <a:r>
              <a:rPr lang="en-US" sz="1600" dirty="0" err="1"/>
              <a:t>fr</a:t>
            </a:r>
            <a:r>
              <a:rPr lang="en-US" sz="1600" dirty="0"/>
              <a:t>, https://commons.wikimedia.org/w/index.php?curid=638784</a:t>
            </a: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4111801" y="67077"/>
            <a:ext cx="471054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smtClean="0"/>
              <a:t>Αντικειμενικός  φακός</a:t>
            </a:r>
            <a:endParaRPr lang="el-GR" sz="4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6832" y="1092691"/>
            <a:ext cx="10567762" cy="5303520"/>
            <a:chOff x="325316" y="874973"/>
            <a:chExt cx="10567762" cy="53035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388" y="874973"/>
              <a:ext cx="7143690" cy="53035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8735" y="3453258"/>
              <a:ext cx="2072812" cy="461665"/>
            </a:xfrm>
            <a:prstGeom prst="rect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sz="2400" dirty="0" smtClean="0"/>
                <a:t>Μεγέθυνση </a:t>
              </a:r>
              <a:r>
                <a:rPr lang="en-US" sz="2400" b="1" dirty="0" smtClean="0"/>
                <a:t>m</a:t>
              </a:r>
              <a:r>
                <a:rPr lang="en-US" sz="2400" b="1" baseline="-25000" dirty="0" smtClean="0"/>
                <a:t>1</a:t>
              </a:r>
              <a:endParaRPr lang="en-US" sz="2400" b="1" baseline="-250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2715491" y="3711399"/>
              <a:ext cx="2013527" cy="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774462" y="3526732"/>
              <a:ext cx="365760" cy="457200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243522" y="3527524"/>
              <a:ext cx="365760" cy="457200"/>
            </a:xfrm>
            <a:prstGeom prst="ellipse">
              <a:avLst/>
            </a:prstGeom>
            <a:noFill/>
            <a:ln w="3492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233480" y="3254199"/>
              <a:ext cx="500296" cy="457200"/>
            </a:xfrm>
            <a:prstGeom prst="ellipse">
              <a:avLst/>
            </a:prstGeom>
            <a:noFill/>
            <a:ln w="3492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903854" y="2617742"/>
              <a:ext cx="543137" cy="457200"/>
            </a:xfrm>
            <a:prstGeom prst="ellipse">
              <a:avLst/>
            </a:prstGeom>
            <a:noFill/>
            <a:ln w="3492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038653" y="3983932"/>
              <a:ext cx="2339851" cy="754323"/>
            </a:xfrm>
            <a:prstGeom prst="straightConnector1">
              <a:avLst/>
            </a:prstGeom>
            <a:ln w="539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21" idx="3"/>
            </p:cNvCxnSpPr>
            <p:nvPr/>
          </p:nvCxnSpPr>
          <p:spPr>
            <a:xfrm flipH="1">
              <a:off x="3024965" y="3633627"/>
              <a:ext cx="4270533" cy="1460956"/>
            </a:xfrm>
            <a:prstGeom prst="straightConnector1">
              <a:avLst/>
            </a:prstGeom>
            <a:ln w="539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099709" y="3074942"/>
              <a:ext cx="6016624" cy="2384173"/>
            </a:xfrm>
            <a:prstGeom prst="straightConnector1">
              <a:avLst/>
            </a:prstGeom>
            <a:ln w="539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5316" y="4648307"/>
              <a:ext cx="2699649" cy="892552"/>
            </a:xfrm>
            <a:prstGeom prst="rect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l-GR" sz="2400" dirty="0" smtClean="0"/>
                <a:t>Αριθμητικό Άνοιγμα</a:t>
              </a:r>
            </a:p>
            <a:p>
              <a:pPr algn="ctr"/>
              <a:r>
                <a:rPr lang="el-GR" sz="2800" b="1" dirty="0" smtClean="0"/>
                <a:t> Ν.Α.</a:t>
              </a:r>
              <a:endParaRPr lang="en-US" sz="2800" b="1" baseline="-25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6832" y="299313"/>
            <a:ext cx="2434756" cy="2434756"/>
            <a:chOff x="466832" y="299313"/>
            <a:chExt cx="2434756" cy="24347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832" y="299313"/>
              <a:ext cx="2434756" cy="243475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284513" y="1092691"/>
              <a:ext cx="1045029" cy="572824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0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1804" y="3640583"/>
            <a:ext cx="5294435" cy="4247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latin typeface="+mn-lt"/>
              </a:rPr>
              <a:t>Χαρακτηριστικά αντικειμενικού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φακού</a:t>
            </a:r>
            <a:endParaRPr lang="el-GR" sz="2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- Θέση περιεχομένου"/>
              <p:cNvSpPr>
                <a:spLocks noGrp="1"/>
              </p:cNvSpPr>
              <p:nvPr>
                <p:ph idx="1"/>
              </p:nvPr>
            </p:nvSpPr>
            <p:spPr>
              <a:xfrm>
                <a:off x="367934" y="4287372"/>
                <a:ext cx="10021138" cy="206897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000" dirty="0" smtClean="0"/>
                  <a:t>Μ</a:t>
                </a:r>
                <a:r>
                  <a:rPr lang="en-US" sz="2000" dirty="0" smtClean="0"/>
                  <a:t>x, </a:t>
                </a:r>
                <a:r>
                  <a:rPr lang="el-GR" sz="2000" dirty="0" smtClean="0"/>
                  <a:t>τιμή μεγέθυνσης π.χ. </a:t>
                </a:r>
                <a:r>
                  <a:rPr lang="en-US" sz="2000" dirty="0" smtClean="0"/>
                  <a:t>4x </a:t>
                </a:r>
                <a:r>
                  <a:rPr lang="el-GR" sz="2000" dirty="0" smtClean="0"/>
                  <a:t>ή 20</a:t>
                </a:r>
                <a:r>
                  <a:rPr lang="en-US" sz="2000" dirty="0" smtClean="0"/>
                  <a:t>x</a:t>
                </a:r>
                <a:r>
                  <a:rPr lang="el-GR" sz="2000" dirty="0" smtClean="0"/>
                  <a:t>    </a:t>
                </a:r>
                <a:r>
                  <a:rPr lang="el-GR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 μεγάλη Μ   → </a:t>
                </a:r>
                <a:r>
                  <a:rPr lang="el-GR" sz="2000" b="1" dirty="0"/>
                  <a:t>μικρή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﷮</m:t>
                    </m:r>
                    <m:r>
                      <a:rPr lang="en-US" sz="2000" b="1" i="1" baseline="-25000" dirty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l-GR" sz="2000" b="1" dirty="0"/>
                  <a:t> </a:t>
                </a:r>
                <a:endParaRPr lang="el-GR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/>
                  <a:t>Ν.Α., αριθμητικό άνοιγμα π.χ. 0.8  </a:t>
                </a: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 </a:t>
                </a:r>
                <a:r>
                  <a:rPr lang="el-GR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μεγάλο Ν.Α.  → </a:t>
                </a:r>
                <a:r>
                  <a:rPr lang="el-GR" sz="2000" b="1" dirty="0" smtClean="0"/>
                  <a:t>μικρό  Βάθος Πεδίου</a:t>
                </a:r>
                <a:endParaRPr lang="el-GR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g (mm), </a:t>
                </a:r>
                <a:r>
                  <a:rPr lang="el-GR" sz="2000" dirty="0" smtClean="0"/>
                  <a:t>μήκος οπτικού σωλήνα π.χ. 160</a:t>
                </a:r>
                <a:r>
                  <a:rPr lang="en-US" sz="2000" dirty="0" smtClean="0"/>
                  <a:t>mm</a:t>
                </a:r>
                <a:r>
                  <a:rPr lang="el-GR" sz="2000" dirty="0" smtClean="0"/>
                  <a:t>  (</a:t>
                </a:r>
                <a:r>
                  <a:rPr lang="en-US" sz="2000" dirty="0" smtClean="0"/>
                  <a:t>g=f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+L+f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d (mm), </a:t>
                </a:r>
                <a:r>
                  <a:rPr lang="el-GR" sz="2000" dirty="0" smtClean="0"/>
                  <a:t>πάχος </a:t>
                </a:r>
                <a:r>
                  <a:rPr lang="el-GR" sz="2000" dirty="0" err="1" smtClean="0"/>
                  <a:t>καλυπτρίδας</a:t>
                </a:r>
                <a:r>
                  <a:rPr lang="el-GR" sz="2000" dirty="0" smtClean="0"/>
                  <a:t> π.χ. 0.6</a:t>
                </a:r>
                <a:r>
                  <a:rPr lang="en-US" sz="2000" dirty="0" smtClean="0"/>
                  <a:t>mm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2 - Θέση περιεχομένου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934" y="4287372"/>
                <a:ext cx="10021138" cy="2068978"/>
              </a:xfrm>
              <a:blipFill rotWithShape="0">
                <a:blip r:embed="rId2"/>
                <a:stretch>
                  <a:fillRect l="-547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149033" y="1036933"/>
            <a:ext cx="729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Σκοπός: </a:t>
            </a:r>
            <a:r>
              <a:rPr lang="el-GR" sz="2400" dirty="0" smtClean="0"/>
              <a:t>συλλογή φωτεινών ακτίνων από το αντικείμενο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228621" y="2024674"/>
            <a:ext cx="4563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δημιουργία </a:t>
            </a:r>
            <a:r>
              <a:rPr lang="el-GR" sz="2400" dirty="0"/>
              <a:t>πραγματικού ειδώλου 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671287" y="1989962"/>
            <a:ext cx="822960" cy="27432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95832" y="1570678"/>
                <a:ext cx="3159391" cy="671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/>
                  <a:t>μεγεθυμένου 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sSub>
                          <m:sSub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832" y="1570678"/>
                <a:ext cx="3159391" cy="671338"/>
              </a:xfrm>
              <a:prstGeom prst="rect">
                <a:avLst/>
              </a:prstGeom>
              <a:blipFill rotWithShape="0">
                <a:blip r:embed="rId3"/>
                <a:stretch>
                  <a:fillRect l="-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5659103" y="2266649"/>
            <a:ext cx="822960" cy="27432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1436" y="2370040"/>
            <a:ext cx="3392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απαλλαγμένου από σφάλματα</a:t>
            </a:r>
            <a:endParaRPr lang="en-US" sz="2000" dirty="0"/>
          </a:p>
        </p:txBody>
      </p:sp>
      <p:sp>
        <p:nvSpPr>
          <p:cNvPr id="15" name="Down Arrow 14"/>
          <p:cNvSpPr/>
          <p:nvPr/>
        </p:nvSpPr>
        <p:spPr>
          <a:xfrm>
            <a:off x="2646485" y="1547069"/>
            <a:ext cx="141177" cy="474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622045" y="1906347"/>
            <a:ext cx="732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444849" y="1663023"/>
                <a:ext cx="1355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b="1" dirty="0" smtClean="0"/>
                  <a:t>μικρή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﷮</m:t>
                    </m:r>
                    <m:r>
                      <a:rPr lang="en-US" sz="2400" b="1" i="1" baseline="-25000" dirty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l-GR" sz="2400" b="1" dirty="0" smtClean="0"/>
                  <a:t> 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4849" y="1663023"/>
                <a:ext cx="1355499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67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1 - Τίτλος"/>
          <p:cNvSpPr txBox="1">
            <a:spLocks/>
          </p:cNvSpPr>
          <p:nvPr/>
        </p:nvSpPr>
        <p:spPr>
          <a:xfrm>
            <a:off x="3023230" y="73891"/>
            <a:ext cx="471054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smtClean="0"/>
              <a:t>Αντικειμενικός  φακός</a:t>
            </a:r>
            <a:endParaRPr lang="el-GR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308" y="3740549"/>
            <a:ext cx="1963082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ochromatic vs. Achromatic Objective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08" y="2329787"/>
            <a:ext cx="6667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35362" y="6185321"/>
            <a:ext cx="4434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https://www.edmundoptics.com/knowledge-center/application-notes/microscopy/understanding-microscopes-and-objectives/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97672" y="1357249"/>
            <a:ext cx="10267875" cy="91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/>
              <a:t>Αχρωστικοί </a:t>
            </a:r>
            <a:r>
              <a:rPr lang="el-GR" sz="2000" dirty="0" smtClean="0"/>
              <a:t>φακοί: άρση χρωματικού σφάλματος (σύμπτωση εστιών) για </a:t>
            </a:r>
            <a:r>
              <a:rPr lang="en-US" sz="2000" dirty="0" smtClean="0"/>
              <a:t>2</a:t>
            </a:r>
            <a:r>
              <a:rPr lang="el-GR" sz="2000" dirty="0" smtClean="0"/>
              <a:t> μήκη κύματος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/>
              <a:t>Αποχρωματικοί</a:t>
            </a:r>
            <a:r>
              <a:rPr lang="el-GR" sz="2000" dirty="0" smtClean="0"/>
              <a:t> φακοί: άρση χρωματικού σφάλματος (σύμπτωση εστιών) για 3 μήκη κύματος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56493" y="242593"/>
            <a:ext cx="9321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Διόρθωση χρωματικού σφάλματος </a:t>
            </a:r>
          </a:p>
          <a:p>
            <a:r>
              <a:rPr lang="el-GR" sz="2000" dirty="0" smtClean="0"/>
              <a:t>(ο δ.δ. </a:t>
            </a:r>
            <a:r>
              <a:rPr lang="en-US" sz="2000" b="1" i="1" dirty="0" smtClean="0"/>
              <a:t>n</a:t>
            </a:r>
            <a:r>
              <a:rPr lang="el-GR" sz="2000" dirty="0" smtClean="0"/>
              <a:t> εξαρτάται από μήκος κύματος λ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l-GR" sz="2000" dirty="0" smtClean="0">
                <a:cs typeface="Arial" panose="020B0604020202020204" pitchFamily="34" charset="0"/>
              </a:rPr>
              <a:t>  διαφορετική </a:t>
            </a:r>
            <a:r>
              <a:rPr lang="en-US" sz="2000" dirty="0" smtClean="0">
                <a:cs typeface="Arial" panose="020B0604020202020204" pitchFamily="34" charset="0"/>
              </a:rPr>
              <a:t>f </a:t>
            </a:r>
            <a:r>
              <a:rPr lang="el-GR" sz="2000" dirty="0" smtClean="0">
                <a:cs typeface="Arial" panose="020B0604020202020204" pitchFamily="34" charset="0"/>
              </a:rPr>
              <a:t>για διαφορετικά χρώματα)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8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Κατηγορίες φωτογράφισης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  <p:extLst/>
          </p:nvPr>
        </p:nvGraphicFramePr>
        <p:xfrm>
          <a:off x="1981201" y="1196975"/>
          <a:ext cx="8229485" cy="4191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025"/>
                <a:gridCol w="3111718"/>
                <a:gridCol w="2057371"/>
                <a:gridCol w="2057371"/>
              </a:tblGrid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err="1" smtClean="0"/>
                        <a:t>α.α</a:t>
                      </a:r>
                      <a:r>
                        <a:rPr lang="el-GR" sz="2000" dirty="0" smtClean="0"/>
                        <a:t>.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Κατηγορία φωτογράφισης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Τιμές μεγέθυνσης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Απόσταση εργασίας (</a:t>
                      </a:r>
                      <a:r>
                        <a:rPr lang="en-US" sz="2000" dirty="0" smtClean="0"/>
                        <a:t>mm)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Γενική φωτογράφιση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&lt; 0.1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Άπειρο – 1000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2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Close up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0.1  -  1.0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1000 – 10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3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Macro </a:t>
                      </a:r>
                      <a:r>
                        <a:rPr lang="el-GR" sz="2000" dirty="0" smtClean="0"/>
                        <a:t>φωτογραφία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1.0  - 50.0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10 – 2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4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Φωτομικρογραφία Μεσαίας μεγέθυνσης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20  - 100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 – 1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Φωτομικρογραφία Μεγάλης μεγέθυνσης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50  - 1500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8 – 0.1</a:t>
                      </a:r>
                      <a:endParaRPr lang="el-GR" sz="2000" dirty="0"/>
                    </a:p>
                  </a:txBody>
                  <a:tcPr marL="104503" marR="10450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1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8054" y="66110"/>
            <a:ext cx="5493517" cy="701731"/>
          </a:xfrm>
        </p:spPr>
        <p:txBody>
          <a:bodyPr wrap="square">
            <a:spAutoFit/>
          </a:bodyPr>
          <a:lstStyle/>
          <a:p>
            <a:r>
              <a:rPr lang="el-GR" dirty="0" smtClean="0"/>
              <a:t>Αντικειμενικός  φακός</a:t>
            </a:r>
            <a:endParaRPr lang="el-GR" dirty="0"/>
          </a:p>
        </p:txBody>
      </p:sp>
      <p:grpSp>
        <p:nvGrpSpPr>
          <p:cNvPr id="18" name="Group 17"/>
          <p:cNvGrpSpPr/>
          <p:nvPr/>
        </p:nvGrpSpPr>
        <p:grpSpPr>
          <a:xfrm>
            <a:off x="3502478" y="928374"/>
            <a:ext cx="8104230" cy="4939605"/>
            <a:chOff x="3303998" y="1200517"/>
            <a:chExt cx="8104230" cy="4939605"/>
          </a:xfrm>
        </p:grpSpPr>
        <p:pic>
          <p:nvPicPr>
            <p:cNvPr id="6146" name="Picture 2" descr="http://www.olympusmicro.com/primer/images/objectives/specificationsfigure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660" y="1200517"/>
              <a:ext cx="5112568" cy="470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6806266" y="5863123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hlinkClick r:id="rId3"/>
                </a:rPr>
                <a:t>olympusmicro.com</a:t>
              </a:r>
              <a:endParaRPr lang="el-GR" sz="12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725421" y="1433572"/>
              <a:ext cx="3050931" cy="272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303998" y="1510375"/>
              <a:ext cx="251166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Απλανητικός: απαλλαγμένος από σφάλμα σφαιρικότητας &amp; κόμης </a:t>
              </a:r>
            </a:p>
            <a:p>
              <a:r>
                <a:rPr lang="el-GR" dirty="0" smtClean="0"/>
                <a:t>(</a:t>
              </a:r>
              <a:r>
                <a:rPr lang="en-US" dirty="0" smtClean="0"/>
                <a:t>flat-field correction)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463975" y="2849134"/>
              <a:ext cx="984738" cy="87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74145"/>
          <a:stretch/>
        </p:blipFill>
        <p:spPr>
          <a:xfrm>
            <a:off x="168728" y="5455005"/>
            <a:ext cx="6667500" cy="10884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8728" y="6464317"/>
            <a:ext cx="8966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https://www.edmundoptics.com/knowledge-center/application-notes/microscopy/understanding-microscopes-and-objectives/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10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02" y="833804"/>
            <a:ext cx="5099539" cy="530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067" y="833804"/>
            <a:ext cx="4875243" cy="5212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1137" y="339436"/>
            <a:ext cx="14306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DIN standard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01" y="339436"/>
            <a:ext cx="131843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JIS standard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49562" y="6282104"/>
            <a:ext cx="4434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https://www.edmundoptics.com/knowledge-center/application-notes/microscopy/understanding-microscopes-and-objectives/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27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8/Numerical_aperture_for_a_lens.svg/250px-Numerical_aperture_for_a_le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7" y="887771"/>
            <a:ext cx="4998360" cy="3958701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28" name="Picture 4" descr="https://upload.wikimedia.org/wikipedia/commons/thumb/4/4c/Numerical_aperture.svg/220px-Numerical_apertur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826" y="2414836"/>
            <a:ext cx="20955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21198" y="812196"/>
                <a:ext cx="3085909" cy="922176"/>
              </a:xfrm>
              <a:prstGeom prst="rect">
                <a:avLst/>
              </a:prstGeom>
              <a:ln w="31750"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=2∙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𝑎𝑟𝑐𝑡𝑎𝑛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98" y="812196"/>
                <a:ext cx="3085909" cy="9221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17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68297" y="4962888"/>
            <a:ext cx="4671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Moxfyre</a:t>
            </a:r>
            <a:r>
              <a:rPr lang="en-US" sz="1200" dirty="0"/>
              <a:t> at English Wikipedia - Transferred from </a:t>
            </a:r>
            <a:r>
              <a:rPr lang="en-US" sz="1200" dirty="0" err="1"/>
              <a:t>en.wikipedia</a:t>
            </a:r>
            <a:r>
              <a:rPr lang="en-US" sz="1200" dirty="0"/>
              <a:t> to Commons by </a:t>
            </a:r>
            <a:r>
              <a:rPr lang="en-US" sz="1200" dirty="0" err="1"/>
              <a:t>Moxfyre</a:t>
            </a:r>
            <a:r>
              <a:rPr lang="en-US" sz="1200" dirty="0"/>
              <a:t>., Public Domain, https://commons.wikimedia.org/w/index.php?curid=6545240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0381" y="192233"/>
            <a:ext cx="314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γωνιακό άνοιγμα 2θ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67229" y="2691359"/>
            <a:ext cx="3743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αριθμητικό άνοιγμα</a:t>
            </a:r>
            <a:r>
              <a:rPr lang="en-US" sz="2400" b="1" dirty="0" smtClean="0"/>
              <a:t> N.A.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21198" y="3547695"/>
                <a:ext cx="2754087" cy="461665"/>
              </a:xfrm>
              <a:prstGeom prst="rect">
                <a:avLst/>
              </a:prstGeom>
              <a:ln w="28575"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latin typeface="Cambria Math" panose="02040503050406030204" pitchFamily="18" charset="0"/>
                        </a:rPr>
                        <m:t>𝜨</m:t>
                      </m:r>
                      <m:r>
                        <a:rPr lang="el-GR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</a:rPr>
                        <m:t>𝚨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98" y="3547695"/>
                <a:ext cx="275408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58489" y="4404031"/>
                <a:ext cx="5389552" cy="1046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𝑎𝑟𝑐𝑡𝑎𝑛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≅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89" y="4404031"/>
                <a:ext cx="5389552" cy="104689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58489" y="5609219"/>
                <a:ext cx="3211328" cy="792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89" y="5609219"/>
                <a:ext cx="3211328" cy="7920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4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Αριθμητικό άνοιγμα αντικειμενικού </a:t>
            </a:r>
            <a:r>
              <a:rPr lang="el-GR" dirty="0" smtClean="0"/>
              <a:t>φακού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3575720" y="580526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microscopyu.com</a:t>
            </a:r>
            <a:endParaRPr lang="el-GR" sz="1200" dirty="0"/>
          </a:p>
        </p:txBody>
      </p:sp>
      <p:pic>
        <p:nvPicPr>
          <p:cNvPr id="7170" name="Picture 2" descr="https://www.microscopyu.com/articles/formulas/images/numericalaperture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7" y="1556793"/>
            <a:ext cx="7065917" cy="40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7135" y="322630"/>
            <a:ext cx="394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</a:t>
            </a:r>
            <a:r>
              <a:rPr lang="el-GR" sz="2800" b="1" dirty="0" smtClean="0"/>
              <a:t>ριθμητικό άνοιγμα</a:t>
            </a:r>
            <a:r>
              <a:rPr lang="en-US" sz="2800" b="1" dirty="0" smtClean="0"/>
              <a:t> N.A.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4703" y="1259200"/>
            <a:ext cx="393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Ικανότητα συλλογής φωτός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38982" y="629382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By Dietzel65, </a:t>
            </a:r>
            <a:r>
              <a:rPr lang="en-US" sz="1200" dirty="0" err="1"/>
              <a:t>vectorized</a:t>
            </a:r>
            <a:r>
              <a:rPr lang="en-US" sz="1200" dirty="0"/>
              <a:t> by </a:t>
            </a:r>
            <a:r>
              <a:rPr lang="en-US" sz="1200" dirty="0" err="1"/>
              <a:t>Leyo</a:t>
            </a:r>
            <a:r>
              <a:rPr lang="en-US" sz="1200" dirty="0"/>
              <a:t> based on </a:t>
            </a:r>
            <a:r>
              <a:rPr lang="en-US" sz="1200" dirty="0" err="1"/>
              <a:t>Image:Immersionsvorteil.jpg</a:t>
            </a:r>
            <a:r>
              <a:rPr lang="en-US" sz="1200" dirty="0"/>
              <a:t> - Own work, Public Domain, https://commons.wikimedia.org/w/index.php?curid=4590157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62" y="2798949"/>
            <a:ext cx="4180112" cy="2560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7906" y="2193753"/>
            <a:ext cx="3417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καταδυτικοί φακοί </a:t>
            </a:r>
            <a:r>
              <a:rPr lang="en-US" sz="2400" dirty="0" smtClean="0"/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≈ 1.5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60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97174" y="87213"/>
            <a:ext cx="9104122" cy="1325563"/>
          </a:xfrm>
        </p:spPr>
        <p:txBody>
          <a:bodyPr>
            <a:norm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Διακριτικό όριο - Διακριτική ικανότητα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297174" y="1412776"/>
            <a:ext cx="9437077" cy="2647160"/>
          </a:xfrm>
        </p:spPr>
        <p:txBody>
          <a:bodyPr/>
          <a:lstStyle/>
          <a:p>
            <a:r>
              <a:rPr lang="el-GR" dirty="0" smtClean="0"/>
              <a:t>Η απόσταση </a:t>
            </a:r>
            <a:r>
              <a:rPr lang="el-GR" b="1" dirty="0" smtClean="0">
                <a:solidFill>
                  <a:srgbClr val="0070C0"/>
                </a:solidFill>
              </a:rPr>
              <a:t>δ</a:t>
            </a:r>
            <a:r>
              <a:rPr lang="el-GR" dirty="0" smtClean="0"/>
              <a:t> μεταξύ δυο γειτονικών φωτεινών σημείων που οριακά διακρίνονται ξεχωριστά ονομάζεται </a:t>
            </a:r>
            <a:r>
              <a:rPr lang="el-GR" b="1" dirty="0" smtClean="0">
                <a:solidFill>
                  <a:srgbClr val="0070C0"/>
                </a:solidFill>
              </a:rPr>
              <a:t>διακριτικό όριο</a:t>
            </a:r>
            <a:r>
              <a:rPr lang="el-GR" dirty="0" smtClean="0"/>
              <a:t>. </a:t>
            </a:r>
          </a:p>
          <a:p>
            <a:pPr>
              <a:buNone/>
            </a:pPr>
            <a:r>
              <a:rPr lang="el-GR" dirty="0" smtClean="0"/>
              <a:t>  Το διακριτικό όριο έχει μονάδες </a:t>
            </a:r>
            <a:r>
              <a:rPr lang="el-GR" u="dash" dirty="0" smtClean="0"/>
              <a:t>μήκους</a:t>
            </a:r>
            <a:r>
              <a:rPr lang="el-GR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l-GR" dirty="0" smtClean="0"/>
              <a:t>Η </a:t>
            </a:r>
            <a:r>
              <a:rPr lang="el-GR" b="1" dirty="0" smtClean="0">
                <a:solidFill>
                  <a:srgbClr val="FFC000"/>
                </a:solidFill>
              </a:rPr>
              <a:t>διακριτική ικανότητα </a:t>
            </a:r>
            <a:r>
              <a:rPr lang="el-GR" dirty="0" smtClean="0"/>
              <a:t>είναι το </a:t>
            </a:r>
            <a:r>
              <a:rPr lang="el-GR" u="sng" dirty="0" smtClean="0"/>
              <a:t>αντίστροφο</a:t>
            </a:r>
            <a:r>
              <a:rPr lang="el-GR" dirty="0" smtClean="0"/>
              <a:t> του διακριτικού ορίου δ, πρόκειται δηλαδή για το πηλίκο 1/δ.  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1235628" y="4233025"/>
            <a:ext cx="299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spc="200" dirty="0" smtClean="0"/>
              <a:t>ΕΠΙΘΥΜΗΤΟ</a:t>
            </a:r>
            <a:r>
              <a:rPr lang="el-GR" sz="3600" dirty="0" smtClean="0"/>
              <a:t> :</a:t>
            </a:r>
            <a:endParaRPr lang="en-US" sz="3600" dirty="0"/>
          </a:p>
        </p:txBody>
      </p:sp>
      <p:sp>
        <p:nvSpPr>
          <p:cNvPr id="11" name="Line Callout 3 10"/>
          <p:cNvSpPr/>
          <p:nvPr/>
        </p:nvSpPr>
        <p:spPr>
          <a:xfrm>
            <a:off x="1161915" y="1210387"/>
            <a:ext cx="9759462" cy="2732298"/>
          </a:xfrm>
          <a:prstGeom prst="borderCallout3">
            <a:avLst>
              <a:gd name="adj1" fmla="val 47389"/>
              <a:gd name="adj2" fmla="val 45"/>
              <a:gd name="adj3" fmla="val 47711"/>
              <a:gd name="adj4" fmla="val -7658"/>
              <a:gd name="adj5" fmla="val 87772"/>
              <a:gd name="adj6" fmla="val -7567"/>
              <a:gd name="adj7" fmla="val 119077"/>
              <a:gd name="adj8" fmla="val 1126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69508" y="5070029"/>
            <a:ext cx="9617587" cy="830997"/>
            <a:chOff x="1293665" y="4918766"/>
            <a:chExt cx="9617587" cy="830997"/>
          </a:xfrm>
        </p:grpSpPr>
        <p:sp>
          <p:nvSpPr>
            <p:cNvPr id="5" name="TextBox 4"/>
            <p:cNvSpPr txBox="1"/>
            <p:nvPr/>
          </p:nvSpPr>
          <p:spPr>
            <a:xfrm>
              <a:off x="7628627" y="4918766"/>
              <a:ext cx="328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solidFill>
                    <a:srgbClr val="92D050"/>
                  </a:solidFill>
                </a:rPr>
                <a:t>περισσότερες λεπτομέρειες </a:t>
              </a:r>
              <a:r>
                <a:rPr lang="el-GR" sz="2000" dirty="0" smtClean="0">
                  <a:solidFill>
                    <a:srgbClr val="92D050"/>
                  </a:solidFill>
                </a:rPr>
                <a:t>μπορούμε να διακρίνουμε</a:t>
              </a:r>
              <a:endParaRPr lang="en-US" sz="2000" dirty="0">
                <a:solidFill>
                  <a:srgbClr val="92D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3665" y="4976381"/>
              <a:ext cx="196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0070C0"/>
                  </a:solidFill>
                </a:rPr>
                <a:t>μικρότερο</a:t>
              </a:r>
              <a:r>
                <a:rPr lang="el-GR" b="1" dirty="0"/>
                <a:t> </a:t>
              </a:r>
              <a:r>
                <a:rPr lang="el-GR" b="1" dirty="0" smtClean="0">
                  <a:solidFill>
                    <a:srgbClr val="0070C0"/>
                  </a:solidFill>
                </a:rPr>
                <a:t>διακριτικό </a:t>
              </a:r>
              <a:r>
                <a:rPr lang="el-GR" b="1" dirty="0">
                  <a:solidFill>
                    <a:srgbClr val="0070C0"/>
                  </a:solidFill>
                </a:rPr>
                <a:t>όριο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71188" y="4918766"/>
              <a:ext cx="30562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l-GR" sz="2400" b="1" dirty="0">
                  <a:solidFill>
                    <a:srgbClr val="FFC000"/>
                  </a:solidFill>
                </a:rPr>
                <a:t>ΜΕΓΑΛΥΤΕΡΗ </a:t>
              </a:r>
              <a:r>
                <a:rPr lang="el-GR" sz="2400" b="1" dirty="0" smtClean="0">
                  <a:solidFill>
                    <a:srgbClr val="FFC000"/>
                  </a:solidFill>
                </a:rPr>
                <a:t>διακριτική </a:t>
              </a:r>
              <a:r>
                <a:rPr lang="el-GR" sz="2400" b="1" dirty="0">
                  <a:solidFill>
                    <a:srgbClr val="FFC000"/>
                  </a:solidFill>
                </a:rPr>
                <a:t>ικανότητα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  <p:sp>
          <p:nvSpPr>
            <p:cNvPr id="12" name="Equal 11"/>
            <p:cNvSpPr/>
            <p:nvPr/>
          </p:nvSpPr>
          <p:spPr>
            <a:xfrm>
              <a:off x="3062220" y="5121369"/>
              <a:ext cx="571500" cy="425792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Notched Right Arrow 12"/>
            <p:cNvSpPr/>
            <p:nvPr/>
          </p:nvSpPr>
          <p:spPr>
            <a:xfrm>
              <a:off x="6954715" y="5121369"/>
              <a:ext cx="553915" cy="342115"/>
            </a:xfrm>
            <a:prstGeom prst="notch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63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98307" y="219841"/>
            <a:ext cx="9329058" cy="701731"/>
          </a:xfrm>
        </p:spPr>
        <p:txBody>
          <a:bodyPr wrap="square">
            <a:spAutoFit/>
          </a:bodyPr>
          <a:lstStyle/>
          <a:p>
            <a:r>
              <a:rPr lang="el-GR" dirty="0" smtClean="0"/>
              <a:t>Διακριτικό όριο αντικειμενικού φακού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566866"/>
            <a:ext cx="8363272" cy="5040560"/>
          </a:xfrm>
        </p:spPr>
        <p:txBody>
          <a:bodyPr/>
          <a:lstStyle/>
          <a:p>
            <a:pPr algn="ctr">
              <a:buNone/>
            </a:pPr>
            <a:r>
              <a:rPr lang="el-GR" dirty="0" smtClean="0"/>
              <a:t> Το διακριτικό όριο αντικειμενικού φακού δίνεται από την σχέση:</a:t>
            </a:r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sz="2600" b="1" dirty="0"/>
              <a:t>δ = λ / 2 </a:t>
            </a:r>
            <a:r>
              <a:rPr lang="el-GR" sz="2600" b="1" dirty="0" smtClean="0"/>
              <a:t>(Ν.Α</a:t>
            </a:r>
            <a:r>
              <a:rPr lang="el-GR" sz="2600" b="1" dirty="0"/>
              <a:t>.) </a:t>
            </a:r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dirty="0" smtClean="0"/>
              <a:t>Όπου   λ:    το μήκος κύματος του φωτός (550</a:t>
            </a:r>
            <a:r>
              <a:rPr lang="en-US" dirty="0" smtClean="0"/>
              <a:t>nm)</a:t>
            </a:r>
            <a:r>
              <a:rPr lang="el-GR" dirty="0" smtClean="0"/>
              <a:t> και</a:t>
            </a:r>
            <a:r>
              <a:rPr lang="en-US" dirty="0" smtClean="0"/>
              <a:t> </a:t>
            </a:r>
            <a:endParaRPr lang="el-GR" dirty="0" smtClean="0"/>
          </a:p>
          <a:p>
            <a:pPr algn="ctr">
              <a:buNone/>
            </a:pPr>
            <a:r>
              <a:rPr lang="el-GR" dirty="0" smtClean="0"/>
              <a:t>   Ν.Α. : το αριθμητικό άνοιγμα του φακού.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3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2793" y="190681"/>
            <a:ext cx="6829950" cy="701731"/>
          </a:xfrm>
        </p:spPr>
        <p:txBody>
          <a:bodyPr wrap="square">
            <a:spAutoFit/>
          </a:bodyPr>
          <a:lstStyle/>
          <a:p>
            <a:r>
              <a:rPr lang="el-GR" dirty="0" smtClean="0"/>
              <a:t>Δίσκοι </a:t>
            </a:r>
            <a:r>
              <a:rPr lang="en-US" dirty="0" smtClean="0"/>
              <a:t>Airy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Διακριτικό όριο</a:t>
            </a:r>
            <a:endParaRPr lang="el-GR" dirty="0"/>
          </a:p>
        </p:txBody>
      </p:sp>
      <p:pic>
        <p:nvPicPr>
          <p:cNvPr id="4098" name="Picture 2" descr="C:\Users\ARAVANTINOS\Desktop\resolutionfigure1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66760" y="1183651"/>
            <a:ext cx="5300309" cy="5120640"/>
          </a:xfrm>
          <a:prstGeom prst="rect">
            <a:avLst/>
          </a:prstGeom>
          <a:noFill/>
        </p:spPr>
      </p:pic>
      <p:sp>
        <p:nvSpPr>
          <p:cNvPr id="4" name="Ορθογώνιο 3"/>
          <p:cNvSpPr/>
          <p:nvPr/>
        </p:nvSpPr>
        <p:spPr>
          <a:xfrm>
            <a:off x="7505700" y="616579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intranet.tdmu.edu.ua</a:t>
            </a:r>
            <a:endParaRPr lang="el-G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49375" y="1969574"/>
                <a:ext cx="2546018" cy="908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=0.61∙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375" y="1969574"/>
                <a:ext cx="2546018" cy="9088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4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207" y="107613"/>
            <a:ext cx="433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r>
              <a:rPr lang="el-GR" sz="3200" dirty="0" smtClean="0"/>
              <a:t>ριθμητικό άνοιγμα</a:t>
            </a:r>
            <a:r>
              <a:rPr lang="en-US" sz="3200" dirty="0" smtClean="0"/>
              <a:t> N.A.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98396" y="988059"/>
            <a:ext cx="403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Ικανότητα συλλογής φωτός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6764" y="988059"/>
            <a:ext cx="3254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Διακριτική Ικανότητα</a:t>
            </a:r>
            <a:endParaRPr lang="en-US" sz="2400" b="1" dirty="0"/>
          </a:p>
        </p:txBody>
      </p:sp>
      <p:pic>
        <p:nvPicPr>
          <p:cNvPr id="5" name="Picture 2" descr="C:\Users\ARAVANTINOS\Desktop\resolutionfigure1[1]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50086" y="3070196"/>
            <a:ext cx="3132886" cy="3026687"/>
          </a:xfrm>
          <a:prstGeom prst="rect">
            <a:avLst/>
          </a:prstGeom>
          <a:noFill/>
        </p:spPr>
      </p:pic>
      <p:sp>
        <p:nvSpPr>
          <p:cNvPr id="6" name="Ορθογώνιο 3"/>
          <p:cNvSpPr/>
          <p:nvPr/>
        </p:nvSpPr>
        <p:spPr>
          <a:xfrm>
            <a:off x="1330036" y="6452265"/>
            <a:ext cx="298626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intranet.tdmu.edu.ua</a:t>
            </a:r>
            <a:endParaRPr lang="el-GR" sz="1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06810" y="1651602"/>
                <a:ext cx="2432717" cy="987001"/>
              </a:xfrm>
              <a:prstGeom prst="rect">
                <a:avLst/>
              </a:prstGeom>
              <a:ln w="38100"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∙(</m:t>
                          </m:r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.)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810" y="1651602"/>
                <a:ext cx="2432717" cy="98700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938982" y="629382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By Dietzel65, </a:t>
            </a:r>
            <a:r>
              <a:rPr lang="en-US" sz="1200" dirty="0" err="1"/>
              <a:t>vectorized</a:t>
            </a:r>
            <a:r>
              <a:rPr lang="en-US" sz="1200" dirty="0"/>
              <a:t> by </a:t>
            </a:r>
            <a:r>
              <a:rPr lang="en-US" sz="1200" dirty="0" err="1"/>
              <a:t>Leyo</a:t>
            </a:r>
            <a:r>
              <a:rPr lang="en-US" sz="1200" dirty="0"/>
              <a:t> based on </a:t>
            </a:r>
            <a:r>
              <a:rPr lang="en-US" sz="1200" dirty="0" err="1"/>
              <a:t>Image:Immersionsvorteil.jpg</a:t>
            </a:r>
            <a:r>
              <a:rPr lang="en-US" sz="1200" dirty="0"/>
              <a:t> - Own work, Public Domain, https://commons.wikimedia.org/w/index.php?curid=4590157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45" y="3211047"/>
            <a:ext cx="4180112" cy="2560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58306" y="2064949"/>
            <a:ext cx="3417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καταδυτικοί φακοί </a:t>
            </a:r>
            <a:r>
              <a:rPr lang="en-US" sz="2400" dirty="0" smtClean="0"/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≈ 1.5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52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533" y="1563511"/>
            <a:ext cx="6098194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4151" y="6295546"/>
            <a:ext cx="68362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By </a:t>
            </a:r>
            <a:r>
              <a:rPr lang="en-US" sz="1400" dirty="0" err="1" smtClean="0"/>
              <a:t>Halfblue</a:t>
            </a:r>
            <a:r>
              <a:rPr lang="en-US" sz="1400" dirty="0" smtClean="0"/>
              <a:t>, CC BY-SA 3.0, https://commons.wikimedia.org/w/index.php?curid=2140308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379" y="536488"/>
            <a:ext cx="2381250" cy="2381250"/>
          </a:xfrm>
          <a:prstGeom prst="rect">
            <a:avLst/>
          </a:prstGeom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3023230" y="73891"/>
            <a:ext cx="52934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smtClean="0"/>
              <a:t>Προσοφθάλμιοι φακοί</a:t>
            </a:r>
            <a:endParaRPr lang="el-GR" sz="4000" dirty="0"/>
          </a:p>
        </p:txBody>
      </p:sp>
      <p:sp>
        <p:nvSpPr>
          <p:cNvPr id="6" name="Oval 5"/>
          <p:cNvSpPr/>
          <p:nvPr/>
        </p:nvSpPr>
        <p:spPr>
          <a:xfrm>
            <a:off x="9285514" y="228600"/>
            <a:ext cx="1861457" cy="10450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880256"/>
            <a:ext cx="344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Μεγέθυνση: 1Χ </a:t>
            </a:r>
            <a:r>
              <a:rPr lang="el-GR" sz="2800" dirty="0" smtClean="0">
                <a:latin typeface="Arial Black" panose="020B0A04020102020204" pitchFamily="34" charset="0"/>
              </a:rPr>
              <a:t>→</a:t>
            </a:r>
            <a:r>
              <a:rPr lang="el-G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30Χ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Οπτικό  μικροσκόπιο </a:t>
            </a:r>
            <a:r>
              <a:rPr lang="el-GR" sz="3000" b="0" dirty="0"/>
              <a:t>1/2</a:t>
            </a:r>
            <a:endParaRPr lang="el-GR" sz="3000" b="0" dirty="0"/>
          </a:p>
        </p:txBody>
      </p:sp>
      <p:pic>
        <p:nvPicPr>
          <p:cNvPr id="3" name="Picture 2" descr="http://zeiss-campus.magnet.fsu.edu/articles/basics/images/historical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971" y="1556792"/>
            <a:ext cx="610406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810000" y="61252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zeiss-campus.magnet.fsu.edu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772" y="55114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By </a:t>
            </a:r>
            <a:r>
              <a:rPr lang="en-US" sz="1200" dirty="0" err="1" smtClean="0"/>
              <a:t>Jastrow</a:t>
            </a:r>
            <a:r>
              <a:rPr lang="en-US" sz="1200" dirty="0" smtClean="0"/>
              <a:t> - Own work, CC BY 2.5, https://commons.wikimedia.org/w/index.php?curid=2783865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9" y="517070"/>
            <a:ext cx="3019480" cy="45720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6460" y="1188540"/>
            <a:ext cx="8088084" cy="4269668"/>
            <a:chOff x="3559629" y="819485"/>
            <a:chExt cx="8088084" cy="42696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5"/>
            <a:stretch/>
          </p:blipFill>
          <p:spPr>
            <a:xfrm>
              <a:off x="3559629" y="1295481"/>
              <a:ext cx="8088084" cy="379367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38180" y="819485"/>
              <a:ext cx="1927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φακός πεδίου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09980" y="819485"/>
              <a:ext cx="2225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φακός φθαλμού</a:t>
              </a:r>
              <a:endParaRPr lang="en-US" sz="2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543800" y="1208314"/>
              <a:ext cx="5865" cy="522515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9056914" y="1208314"/>
              <a:ext cx="108857" cy="522515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331349" y="5511432"/>
            <a:ext cx="5556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By </a:t>
            </a:r>
            <a:r>
              <a:rPr lang="en-US" sz="1400" dirty="0" err="1" smtClean="0"/>
              <a:t>Tamasflex</a:t>
            </a:r>
            <a:r>
              <a:rPr lang="en-US" sz="1400" dirty="0" smtClean="0"/>
              <a:t> - Own work, CC BY-SA 3.0, https://commons.wikimedia.org/w/index.php?curid=9839275</a:t>
            </a:r>
            <a:endParaRPr lang="en-US" sz="1400" dirty="0"/>
          </a:p>
        </p:txBody>
      </p:sp>
      <p:sp>
        <p:nvSpPr>
          <p:cNvPr id="18" name="1 - Τίτλος"/>
          <p:cNvSpPr txBox="1">
            <a:spLocks/>
          </p:cNvSpPr>
          <p:nvPr/>
        </p:nvSpPr>
        <p:spPr>
          <a:xfrm>
            <a:off x="2856002" y="94791"/>
            <a:ext cx="52934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smtClean="0"/>
              <a:t>Προσοφθάλμιοι φακοί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17245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- Τίτλος"/>
          <p:cNvSpPr txBox="1">
            <a:spLocks/>
          </p:cNvSpPr>
          <p:nvPr/>
        </p:nvSpPr>
        <p:spPr>
          <a:xfrm>
            <a:off x="3744595" y="211998"/>
            <a:ext cx="52934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smtClean="0"/>
              <a:t>Προσοφθάλμιοι φακοί</a:t>
            </a:r>
            <a:endParaRPr lang="el-GR" sz="40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879103" y="1377758"/>
            <a:ext cx="9693193" cy="4730899"/>
            <a:chOff x="1334815" y="1453959"/>
            <a:chExt cx="9693193" cy="4730899"/>
          </a:xfrm>
        </p:grpSpPr>
        <p:sp>
          <p:nvSpPr>
            <p:cNvPr id="3" name="Rectangle 2"/>
            <p:cNvSpPr/>
            <p:nvPr/>
          </p:nvSpPr>
          <p:spPr>
            <a:xfrm>
              <a:off x="2063337" y="5877081"/>
              <a:ext cx="78970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By </a:t>
              </a:r>
              <a:r>
                <a:rPr lang="en-US" sz="1400" dirty="0" err="1" smtClean="0"/>
                <a:t>Tamasflex</a:t>
              </a:r>
              <a:r>
                <a:rPr lang="en-US" sz="1400" dirty="0" smtClean="0"/>
                <a:t> - Own work, CC BY-SA 3.0, https://commons.wikimedia.org/w/index.php?curid=9839275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14908" y="1453960"/>
              <a:ext cx="1927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φακός πεδίου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12955" y="1453961"/>
              <a:ext cx="2225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φακός φθαλμού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53375" y="1453959"/>
              <a:ext cx="2248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εστιακό επίπεδο</a:t>
              </a:r>
              <a:endParaRPr lang="en-US" sz="24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713359" y="2128968"/>
              <a:ext cx="5399316" cy="3489607"/>
              <a:chOff x="2713359" y="1681904"/>
              <a:chExt cx="5399316" cy="348960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713359" y="1681904"/>
                <a:ext cx="5399316" cy="2743200"/>
                <a:chOff x="296731" y="2407969"/>
                <a:chExt cx="5399316" cy="274320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7" r="7844"/>
                <a:stretch/>
              </p:blipFill>
              <p:spPr>
                <a:xfrm>
                  <a:off x="296731" y="2407969"/>
                  <a:ext cx="5399316" cy="2743200"/>
                </a:xfrm>
                <a:prstGeom prst="rect">
                  <a:avLst/>
                </a:prstGeom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3977648" y="4588874"/>
                  <a:ext cx="9925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(1660)</a:t>
                  </a:r>
                  <a:endParaRPr lang="en-US" sz="2400" dirty="0"/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4563650" y="4911242"/>
                <a:ext cx="2249305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533418" y="3862809"/>
                <a:ext cx="0" cy="118872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824529" y="3835906"/>
                <a:ext cx="0" cy="118872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4968909" y="4554419"/>
                    <a:ext cx="1345560" cy="61709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8909" y="4554419"/>
                    <a:ext cx="1345560" cy="61709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Straight Arrow Connector 26"/>
            <p:cNvCxnSpPr/>
            <p:nvPr/>
          </p:nvCxnSpPr>
          <p:spPr>
            <a:xfrm flipH="1">
              <a:off x="5393161" y="1897436"/>
              <a:ext cx="5865" cy="522515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915143" y="1897436"/>
              <a:ext cx="364198" cy="649423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737523" y="1887055"/>
              <a:ext cx="590671" cy="580506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247712" y="4261198"/>
              <a:ext cx="1780296" cy="461665"/>
            </a:xfrm>
            <a:prstGeom prst="rect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sz="2400" dirty="0" smtClean="0"/>
                <a:t>μικροσκόπια</a:t>
              </a:r>
              <a:endParaRPr lang="en-US" sz="2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34815" y="2546859"/>
              <a:ext cx="12409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συλλέκτης: αυξάνει το οπτικό πεδίο</a:t>
              </a: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7819662" y="4540705"/>
              <a:ext cx="1084852" cy="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61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123" y="824261"/>
            <a:ext cx="8430555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239486"/>
            <a:ext cx="4421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προσοφθάλμιος </a:t>
            </a:r>
            <a:r>
              <a:rPr lang="en-US" sz="3200" dirty="0" smtClean="0"/>
              <a:t>Huygens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66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5707" y="6499083"/>
            <a:ext cx="78970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By </a:t>
            </a:r>
            <a:r>
              <a:rPr lang="en-US" sz="1400" dirty="0" err="1" smtClean="0"/>
              <a:t>Tamasflex</a:t>
            </a:r>
            <a:r>
              <a:rPr lang="en-US" sz="1400" dirty="0" smtClean="0"/>
              <a:t> - Own work, CC BY-SA 3.0, https://commons.wikimedia.org/w/index.php?curid=9839275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1364" y="2538259"/>
            <a:ext cx="5984001" cy="2377440"/>
            <a:chOff x="5369799" y="2432957"/>
            <a:chExt cx="5984001" cy="2834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" r="2905"/>
            <a:stretch/>
          </p:blipFill>
          <p:spPr>
            <a:xfrm>
              <a:off x="5369799" y="2432957"/>
              <a:ext cx="5984001" cy="28346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57112" y="4623805"/>
              <a:ext cx="992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(1782)</a:t>
              </a:r>
              <a:endParaRPr lang="en-US" sz="2400" dirty="0"/>
            </a:p>
          </p:txBody>
        </p:sp>
      </p:grpSp>
      <p:sp>
        <p:nvSpPr>
          <p:cNvPr id="12" name="1 - Τίτλος"/>
          <p:cNvSpPr txBox="1">
            <a:spLocks/>
          </p:cNvSpPr>
          <p:nvPr/>
        </p:nvSpPr>
        <p:spPr>
          <a:xfrm>
            <a:off x="3330173" y="244917"/>
            <a:ext cx="52934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smtClean="0"/>
              <a:t>Προσοφθάλμιοι φακοί</a:t>
            </a:r>
            <a:endParaRPr lang="el-GR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618926" y="1694477"/>
            <a:ext cx="532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φακός πεδίου</a:t>
            </a:r>
            <a:r>
              <a:rPr lang="en-US" sz="2400" dirty="0" smtClean="0"/>
              <a:t> </a:t>
            </a:r>
            <a:r>
              <a:rPr lang="en-US" sz="2400" i="1" dirty="0" smtClean="0"/>
              <a:t>f</a:t>
            </a:r>
            <a:r>
              <a:rPr lang="el-GR" sz="2400" dirty="0" smtClean="0"/>
              <a:t> : αυξάνει το οπτικό πεδίο</a:t>
            </a:r>
            <a:endParaRPr lang="en-US" sz="2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793598" y="2506884"/>
            <a:ext cx="238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φακός φθαλμού</a:t>
            </a:r>
            <a:r>
              <a:rPr lang="en-US" sz="2400" dirty="0" smtClean="0"/>
              <a:t> </a:t>
            </a:r>
            <a:r>
              <a:rPr lang="en-US" sz="2400" i="1" dirty="0" smtClean="0"/>
              <a:t>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66" y="2538259"/>
            <a:ext cx="5349240" cy="23774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58400" y="2859741"/>
            <a:ext cx="959224" cy="16943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814725" y="1800394"/>
            <a:ext cx="141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αχρωματικός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5" idx="0"/>
          </p:cNvCxnSpPr>
          <p:nvPr/>
        </p:nvCxnSpPr>
        <p:spPr>
          <a:xfrm flipH="1" flipV="1">
            <a:off x="10506635" y="2176631"/>
            <a:ext cx="31377" cy="683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304475" y="2859740"/>
            <a:ext cx="787478" cy="151600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22" name="TextBox 21"/>
              <p:cNvSpPr txBox="1"/>
              <p:nvPr/>
            </p:nvSpPr>
            <p:spPr>
              <a:xfrm>
                <a:off x="2985707" y="3706906"/>
                <a:ext cx="940899" cy="61709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pattFill prst="pct50">
                            <a:fgClr>
                              <a:schemeClr val="accent1"/>
                            </a:fgClr>
                            <a:bgClr>
                              <a:schemeClr val="accent1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n w="12700">
                            <a:solidFill>
                              <a:schemeClr val="accent1"/>
                            </a:solidFill>
                            <a:prstDash val="solid"/>
                          </a:ln>
                          <a:pattFill prst="pct50">
                            <a:fgClr>
                              <a:schemeClr val="accent1"/>
                            </a:fgClr>
                            <a:bgClr>
                              <a:schemeClr val="accent1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accent1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mc:Choice>
        <mc:Fallback xmlns="">
          <p:sp useBgFill="1"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707" y="3706906"/>
                <a:ext cx="940899" cy="617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13557" y="4084702"/>
            <a:ext cx="1294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εστιακό επίπεδο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06678" y="4500200"/>
                <a:ext cx="370934" cy="617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1" i="1" smtClean="0">
                              <a:ln w="12700">
                                <a:solidFill>
                                  <a:schemeClr val="accent1"/>
                                </a:solidFill>
                                <a:prstDash val="solid"/>
                              </a:ln>
                              <a:pattFill prst="pct50">
                                <a:fgClr>
                                  <a:schemeClr val="accent1"/>
                                </a:fgClr>
                                <a:bgClr>
                                  <a:schemeClr val="accent1">
                                    <a:lumMod val="20000"/>
                                    <a:lumOff val="80000"/>
                                  </a:schemeClr>
                                </a:bgClr>
                              </a:pattFill>
                              <a:effectLst>
                                <a:outerShdw dist="38100" dir="2640000" algn="bl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678" y="4500200"/>
                <a:ext cx="370934" cy="6170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3913432" y="4052866"/>
            <a:ext cx="654202" cy="0"/>
          </a:xfrm>
          <a:prstGeom prst="straightConnector1">
            <a:avLst/>
          </a:prstGeom>
          <a:ln w="444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06678" y="4512527"/>
            <a:ext cx="451818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318329" y="4048842"/>
            <a:ext cx="731520" cy="0"/>
          </a:xfrm>
          <a:prstGeom prst="straightConnector1">
            <a:avLst/>
          </a:prstGeom>
          <a:ln w="4445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358496" y="2673265"/>
            <a:ext cx="0" cy="285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686040" y="1035887"/>
            <a:ext cx="234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διόρθωση σφάλματος χρωματικής εκτροπής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785238" y="5408733"/>
            <a:ext cx="1630831" cy="461665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τηλεσκόπια</a:t>
            </a:r>
            <a:endParaRPr lang="en-US" sz="2400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897142" y="4791048"/>
            <a:ext cx="1249367" cy="79629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990383" y="4947074"/>
            <a:ext cx="1325879" cy="66605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269224" y="2008454"/>
            <a:ext cx="0" cy="664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0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44" y="304800"/>
            <a:ext cx="4066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ΠΡΟΣΟΦΘΑΛΜΙΟΣ ΦΑΚΟΣ: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54394" y="313735"/>
            <a:ext cx="7330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Μεγεθυντικός φακός: </a:t>
            </a:r>
            <a:r>
              <a:rPr lang="el-GR" sz="2400" dirty="0"/>
              <a:t>δημιουργία φανταστικού ειδώλου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82071" y="1267771"/>
            <a:ext cx="2836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Γωνιακή Μεγέθυνση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15789" y="1050018"/>
                <a:ext cx="2471446" cy="897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0" dirty="0" smtClean="0">
                              <a:latin typeface="Cambria Math" panose="02040503050406030204" pitchFamily="18" charset="0"/>
                            </a:rPr>
                            <m:t>𝚳</m:t>
                          </m:r>
                        </m:e>
                        <m:sub>
                          <m:r>
                            <a:rPr lang="el-GR" sz="24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dirty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4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1" i="1" dirty="0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  <m:t>𝜸𝝊𝝁𝝂</m:t>
                              </m:r>
                              <m: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  <m:t>𝝄𝝋𝜽</m:t>
                              </m:r>
                              <m: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789" y="1050018"/>
                <a:ext cx="2471446" cy="8971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955151" y="2422617"/>
            <a:ext cx="562147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/>
              <a:t>Συνολική Μεγέθυνση Μικροσκοπίου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39128" y="3594404"/>
                <a:ext cx="3536033" cy="977319"/>
              </a:xfrm>
              <a:prstGeom prst="rect">
                <a:avLst/>
              </a:prstGeom>
              <a:ln w="38100"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el-GR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128" y="3594404"/>
                <a:ext cx="3536033" cy="97731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767585" y="3394349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Δ=25</a:t>
            </a:r>
            <a:r>
              <a:rPr lang="en-US" sz="2000" dirty="0" smtClean="0"/>
              <a:t>cm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548385" y="3594404"/>
            <a:ext cx="1143000" cy="20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65690" y="5019705"/>
            <a:ext cx="330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διακριτικό όριο οφθαλμού: 1΄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24976" y="5928491"/>
                <a:ext cx="3250185" cy="494559"/>
              </a:xfrm>
              <a:prstGeom prst="rect">
                <a:avLst/>
              </a:prstGeom>
              <a:ln w="38100"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𝜔𝜑𝜀𝜆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200 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a:rPr lang="el-G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l-G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976" y="5928491"/>
                <a:ext cx="3250185" cy="494559"/>
              </a:xfrm>
              <a:prstGeom prst="rect">
                <a:avLst/>
              </a:prstGeom>
              <a:blipFill rotWithShape="0">
                <a:blip r:embed="rId4"/>
                <a:stretch>
                  <a:fillRect b="-8046"/>
                </a:stretch>
              </a:blipFill>
              <a:ln w="3810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wn Arrow 18"/>
          <p:cNvSpPr/>
          <p:nvPr/>
        </p:nvSpPr>
        <p:spPr>
          <a:xfrm>
            <a:off x="5765889" y="4563608"/>
            <a:ext cx="241255" cy="1258939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Μεγέθυνση  μικροσκοπίου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μεγέθυνση με χρήση διαφόρων οπτικών οργάνων (π.χ. μικροσκόπιο) δεν πρέπει να είναι αυτοσκοπός. </a:t>
            </a:r>
            <a:endParaRPr lang="en-US" dirty="0" smtClean="0"/>
          </a:p>
          <a:p>
            <a:r>
              <a:rPr lang="el-GR" dirty="0" smtClean="0"/>
              <a:t>Ο τελικός στόχος είναι η αναγνώριση των λεπτομερειών του παρατηρούμενου αντικειμένου. Αυτή η δυνατότητα διάκρισης των λεπτομερειών ονομάζεται διακριτική ικανότητα.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55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Κενή μεγέθυνση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Μεγεθύνσεις μεγαλύτερες από την αναγκαία (ή ωφέλιμη) λέγονται «κενές μεγεθύνσεις». Αυξάνουν τις διαστάσεις των ειδώλων στον ανθρώπινο αμφιβληστροειδή χωρίς όμως να βελτιώνουν ταυτόχρονα και το διακριτικό του όριο.</a:t>
            </a:r>
            <a:endParaRPr lang="en-US" dirty="0" smtClean="0"/>
          </a:p>
          <a:p>
            <a:r>
              <a:rPr lang="el-GR" dirty="0" smtClean="0"/>
              <a:t>Η αναγκαία μεγέθυνση ενός οπτικού μικροσκοπίου με αριθμητικό άνοιγμα Α.Α. δίνεται από την σχέση : Μ=</a:t>
            </a:r>
            <a:r>
              <a:rPr lang="en-US" dirty="0" smtClean="0"/>
              <a:t>{</a:t>
            </a:r>
            <a:r>
              <a:rPr lang="el-GR" dirty="0" smtClean="0"/>
              <a:t>500</a:t>
            </a:r>
            <a:r>
              <a:rPr lang="en-US" dirty="0" smtClean="0"/>
              <a:t> - 1000} </a:t>
            </a:r>
            <a:r>
              <a:rPr lang="el-GR" dirty="0" smtClean="0"/>
              <a:t>(Α.Α.).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48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34496"/>
            <a:ext cx="10515600" cy="1325563"/>
          </a:xfrm>
        </p:spPr>
        <p:txBody>
          <a:bodyPr/>
          <a:lstStyle/>
          <a:p>
            <a:r>
              <a:rPr lang="el-GR" dirty="0" smtClean="0"/>
              <a:t>Φωτισμός παρασκευάσματος </a:t>
            </a:r>
            <a:r>
              <a:rPr lang="el-GR" sz="3000" dirty="0" smtClean="0"/>
              <a:t>1/3</a:t>
            </a:r>
            <a:endParaRPr lang="el-GR" sz="3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Το φως που προέρχεται από την επιφάνεια του δείγματος κατανέμεται στην πολύ μεγαλύτερη επιφάνεια του ειδώλου. Έτσι, είναι πάντα απαραίτητος ο ισχυρός φωτισμός του αντικειμένου.</a:t>
            </a:r>
          </a:p>
          <a:p>
            <a:pPr>
              <a:buNone/>
            </a:pPr>
            <a:r>
              <a:rPr lang="el-GR" dirty="0" smtClean="0"/>
              <a:t> </a:t>
            </a:r>
            <a:endParaRPr lang="en-US" dirty="0" smtClean="0"/>
          </a:p>
          <a:p>
            <a:r>
              <a:rPr lang="el-GR" dirty="0" smtClean="0"/>
              <a:t>Σωστή ευθυγράμμιση οπτικών στοιχείων.</a:t>
            </a:r>
          </a:p>
          <a:p>
            <a:r>
              <a:rPr lang="el-GR" dirty="0" smtClean="0"/>
              <a:t>Ο κώνος του φωτός να υπερκαλύπτει το άνοιγμα του αντικειμενικού φακού.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18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12371" y="233355"/>
            <a:ext cx="10515600" cy="701731"/>
          </a:xfrm>
        </p:spPr>
        <p:txBody>
          <a:bodyPr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Φωτισμός παρασκευάσματος </a:t>
            </a:r>
            <a:r>
              <a:rPr lang="el-GR" sz="3000" dirty="0" smtClean="0">
                <a:solidFill>
                  <a:prstClr val="black"/>
                </a:solidFill>
              </a:rPr>
              <a:t>2/3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98714" y="935086"/>
            <a:ext cx="10755086" cy="5472793"/>
          </a:xfrm>
        </p:spPr>
        <p:txBody>
          <a:bodyPr>
            <a:noAutofit/>
          </a:bodyPr>
          <a:lstStyle/>
          <a:p>
            <a:pPr marL="514350" indent="-514350" algn="ctr">
              <a:spcBef>
                <a:spcPts val="600"/>
              </a:spcBef>
              <a:buNone/>
            </a:pPr>
            <a:endParaRPr lang="el-GR" dirty="0" smtClean="0"/>
          </a:p>
          <a:p>
            <a:pPr marL="514350" indent="-514350" algn="ctr">
              <a:spcBef>
                <a:spcPts val="0"/>
              </a:spcBef>
              <a:buNone/>
            </a:pPr>
            <a:r>
              <a:rPr lang="el-GR" dirty="0" smtClean="0"/>
              <a:t>Κατηγορίες φωτισμού στη μικροσκοπία</a:t>
            </a:r>
          </a:p>
          <a:p>
            <a:pPr marL="514350" indent="-514350" algn="ctr">
              <a:spcBef>
                <a:spcPts val="600"/>
              </a:spcBef>
              <a:buNone/>
            </a:pPr>
            <a:endParaRPr lang="el-GR" sz="3200" dirty="0" smtClean="0"/>
          </a:p>
          <a:p>
            <a:pPr marL="514350" indent="-514350">
              <a:buAutoNum type="arabicPeriod"/>
            </a:pPr>
            <a:r>
              <a:rPr lang="el-GR" sz="2400" b="1" dirty="0" smtClean="0"/>
              <a:t>Φωτισμός </a:t>
            </a:r>
            <a:r>
              <a:rPr lang="en-US" sz="2400" b="1" dirty="0" smtClean="0"/>
              <a:t>Nelson</a:t>
            </a:r>
            <a:r>
              <a:rPr lang="el-GR" sz="2400" b="1" dirty="0" smtClean="0"/>
              <a:t>: </a:t>
            </a:r>
            <a:r>
              <a:rPr lang="el-GR" sz="2400" dirty="0" smtClean="0"/>
              <a:t>Η εστίαση επιτυγχάνεται απ’ ευθείας στο επίπεδο του δείγματος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endParaRPr lang="en-US" sz="2400" dirty="0" smtClean="0"/>
          </a:p>
          <a:p>
            <a:pPr marL="514350" indent="-514350">
              <a:buAutoNum type="arabicPeriod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endParaRPr lang="el-GR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Δεν επιτυγχάνεται ομοιόμορφος φωτισμός του δείγματος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Ορατό το είδωλο της φωτεινής πηγής (πχ. νήμα λαμπτήρα)</a:t>
            </a:r>
          </a:p>
          <a:p>
            <a:pPr marL="514350" indent="-514350">
              <a:buAutoNum type="arabicPeriod"/>
            </a:pPr>
            <a:endParaRPr lang="el-GR" dirty="0" smtClean="0"/>
          </a:p>
          <a:p>
            <a:pPr marL="514350" indent="-514350">
              <a:buAutoNum type="arabicPeriod"/>
            </a:pPr>
            <a:endParaRPr lang="el-GR" dirty="0"/>
          </a:p>
          <a:p>
            <a:pPr marL="514350" indent="-514350">
              <a:buAutoNum type="arabicPeriod"/>
            </a:pPr>
            <a:endParaRPr lang="el-GR" dirty="0" smtClean="0"/>
          </a:p>
          <a:p>
            <a:pPr marL="0" indent="0">
              <a:buNone/>
            </a:pPr>
            <a:endParaRPr lang="el-GR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249938" y="3206637"/>
            <a:ext cx="8559576" cy="2093546"/>
            <a:chOff x="1549512" y="2192421"/>
            <a:chExt cx="8559576" cy="2093546"/>
          </a:xfrm>
        </p:grpSpPr>
        <p:sp>
          <p:nvSpPr>
            <p:cNvPr id="5" name="Rectangle 4"/>
            <p:cNvSpPr/>
            <p:nvPr/>
          </p:nvSpPr>
          <p:spPr>
            <a:xfrm>
              <a:off x="2550997" y="3978190"/>
              <a:ext cx="75580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By </a:t>
              </a:r>
              <a:r>
                <a:rPr lang="en-US" sz="1400" dirty="0" err="1" smtClean="0"/>
                <a:t>Zephyris</a:t>
              </a:r>
              <a:r>
                <a:rPr lang="en-US" sz="1400" dirty="0" smtClean="0"/>
                <a:t> - Own work, CC BY-SA 3.0, https://commons.wikimedia.org/w/index.php?curid=12243077</a:t>
              </a:r>
              <a:endParaRPr lang="en-US" sz="1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512" y="2192421"/>
              <a:ext cx="8396290" cy="167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9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6942" y="619400"/>
            <a:ext cx="11615058" cy="2122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l-GR" sz="2800" b="1" dirty="0" smtClean="0">
              <a:solidFill>
                <a:prstClr val="black"/>
              </a:solidFill>
            </a:endParaRPr>
          </a:p>
          <a:p>
            <a:pPr marL="514350" indent="-514350" algn="ctr">
              <a:buNone/>
            </a:pPr>
            <a:r>
              <a:rPr lang="el-GR" sz="2800" dirty="0" smtClean="0"/>
              <a:t>Κατηγορίες φωτισμού στη μικροσκοπία</a:t>
            </a:r>
          </a:p>
          <a:p>
            <a:pPr marL="514350" indent="-514350" algn="ctr">
              <a:buNone/>
            </a:pPr>
            <a:endParaRPr lang="el-GR" sz="2000" dirty="0" smtClean="0"/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</a:pPr>
            <a:r>
              <a:rPr lang="el-GR" sz="2800" b="1" dirty="0" smtClean="0">
                <a:solidFill>
                  <a:prstClr val="black"/>
                </a:solidFill>
              </a:rPr>
              <a:t>Φωτισμός </a:t>
            </a:r>
            <a:r>
              <a:rPr lang="en-US" sz="2800" b="1" dirty="0">
                <a:solidFill>
                  <a:prstClr val="black"/>
                </a:solidFill>
              </a:rPr>
              <a:t>Kohler</a:t>
            </a:r>
            <a:r>
              <a:rPr lang="el-GR" sz="2800" b="1" dirty="0">
                <a:solidFill>
                  <a:prstClr val="black"/>
                </a:solidFill>
              </a:rPr>
              <a:t>: </a:t>
            </a:r>
            <a:r>
              <a:rPr lang="el-GR" sz="2800" dirty="0">
                <a:solidFill>
                  <a:prstClr val="black"/>
                </a:solidFill>
              </a:rPr>
              <a:t>Η εστίαση επιτυγχάνεται στο διάφραγμα του συμπυκνωτή, το διάφραγμα εστιάζεται στο επίπεδο του δείγματος.  </a:t>
            </a:r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1480457" y="96657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prstClr val="black"/>
                </a:solidFill>
              </a:rPr>
              <a:t>Φωτισμός παρασκευάσματος </a:t>
            </a:r>
            <a:r>
              <a:rPr lang="el-GR" sz="3000" dirty="0" smtClean="0">
                <a:solidFill>
                  <a:prstClr val="black"/>
                </a:solidFill>
              </a:rPr>
              <a:t>3/3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4071257" y="6243895"/>
            <a:ext cx="7794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By MrmwDietzel65Zephyris created the original version. - This image was improved or created by the </a:t>
            </a:r>
            <a:r>
              <a:rPr lang="en-US" sz="1200" dirty="0" err="1" smtClean="0"/>
              <a:t>Wikigraphists</a:t>
            </a:r>
            <a:r>
              <a:rPr lang="en-US" sz="1200" dirty="0" smtClean="0"/>
              <a:t> of the Graphic Lab (Commons). CC BY-SA 4.0, https://commons.wikimedia.org/w/index.php?curid=71056207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8" y="2742032"/>
            <a:ext cx="7902548" cy="3383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228" y="2913202"/>
            <a:ext cx="2242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διάφραγμα ρυθμίζεται ώστε η επιφάνειά του μόλις να καλύπτει την εξεταζόμενη περιοχή του δείγματος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046514" y="3156857"/>
            <a:ext cx="4337957" cy="1681843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4101" y="4678564"/>
            <a:ext cx="141515" cy="41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1015" y="5112674"/>
            <a:ext cx="1798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έλεγχος της φωτεινής ροής χωρίς αλλοίωση της φασματικής κατανομής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33600" y="4539343"/>
            <a:ext cx="293914" cy="70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92085" y="5246914"/>
            <a:ext cx="1905002" cy="878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ρύθμιση Β.Π.</a:t>
            </a:r>
          </a:p>
          <a:p>
            <a:r>
              <a:rPr lang="el-GR" sz="1600" i="1" dirty="0" smtClean="0"/>
              <a:t>(μεταβολή Ν.Α. λόγω μεταβολής </a:t>
            </a:r>
            <a:r>
              <a:rPr lang="en-US" sz="1600" i="1" dirty="0" smtClean="0"/>
              <a:t>D)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0883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Κατηγορίες Σύγχρονων </a:t>
            </a:r>
            <a:br>
              <a:rPr lang="el-GR" dirty="0" smtClean="0"/>
            </a:br>
            <a:r>
              <a:rPr lang="el-GR" dirty="0" smtClean="0"/>
              <a:t>Οπτικών Μικροσκοπίων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Μονοφθάλμιο</a:t>
            </a:r>
            <a:r>
              <a:rPr lang="el-GR" dirty="0" smtClean="0"/>
              <a:t> οπτικό μικροσκόπιο</a:t>
            </a:r>
          </a:p>
          <a:p>
            <a:r>
              <a:rPr lang="el-GR" dirty="0" smtClean="0"/>
              <a:t>Στερεοσκοπικό μικροσκόπιο</a:t>
            </a:r>
          </a:p>
          <a:p>
            <a:r>
              <a:rPr lang="el-GR" dirty="0" smtClean="0"/>
              <a:t>Πολωτικό μικροσκόπιο</a:t>
            </a:r>
          </a:p>
          <a:p>
            <a:r>
              <a:rPr lang="el-GR" dirty="0" smtClean="0"/>
              <a:t>Μικροσκόπιο αντίθεσης φάσεων</a:t>
            </a:r>
          </a:p>
          <a:p>
            <a:r>
              <a:rPr lang="el-GR" dirty="0" smtClean="0"/>
              <a:t>Αντεστραμμένο μικροσκόπιο</a:t>
            </a:r>
          </a:p>
          <a:p>
            <a:r>
              <a:rPr lang="el-GR" dirty="0" smtClean="0"/>
              <a:t>Μικροσκόπιο σκοτεινού πεδίου</a:t>
            </a:r>
          </a:p>
          <a:p>
            <a:r>
              <a:rPr lang="el-GR" dirty="0" smtClean="0"/>
              <a:t>Μικροσκόπιο φθορισμού</a:t>
            </a:r>
          </a:p>
          <a:p>
            <a:r>
              <a:rPr lang="el-GR" dirty="0" err="1" smtClean="0"/>
              <a:t>Συνεστιακό</a:t>
            </a:r>
            <a:r>
              <a:rPr lang="el-GR" dirty="0" smtClean="0"/>
              <a:t> μικροσκόπιο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6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38200" y="410341"/>
            <a:ext cx="10515600" cy="701731"/>
          </a:xfrm>
        </p:spPr>
        <p:txBody>
          <a:bodyPr>
            <a:spAutoFit/>
          </a:bodyPr>
          <a:lstStyle/>
          <a:p>
            <a:r>
              <a:rPr lang="el-GR" dirty="0" smtClean="0"/>
              <a:t>Φωτιστικές πηγές </a:t>
            </a:r>
            <a:r>
              <a:rPr lang="el-GR" sz="3000" dirty="0"/>
              <a:t>1/2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Λαμπτήρας πυρακτώσεως (νήμα βολφραμίου).</a:t>
            </a:r>
          </a:p>
          <a:p>
            <a:r>
              <a:rPr lang="el-GR" dirty="0" smtClean="0"/>
              <a:t>Λαμπτήρας  αλογόνου (π.χ. ιωδίου).</a:t>
            </a:r>
          </a:p>
          <a:p>
            <a:r>
              <a:rPr lang="el-GR" dirty="0" smtClean="0"/>
              <a:t>Πηγή βολταϊκού τόξου.</a:t>
            </a:r>
          </a:p>
          <a:p>
            <a:r>
              <a:rPr lang="el-GR" dirty="0" smtClean="0"/>
              <a:t>Ατμοί υδρογόνου (μονοχρωματικό για ασπρόμαυρη απεικόνιση).</a:t>
            </a:r>
          </a:p>
          <a:p>
            <a:r>
              <a:rPr lang="el-GR" dirty="0" smtClean="0"/>
              <a:t>Φωτεινή πηγή Ξένου (</a:t>
            </a:r>
            <a:r>
              <a:rPr lang="en-US" dirty="0" smtClean="0"/>
              <a:t>film daylight)</a:t>
            </a:r>
            <a:r>
              <a:rPr lang="el-GR" dirty="0" smtClean="0"/>
              <a:t>.</a:t>
            </a:r>
          </a:p>
          <a:p>
            <a:r>
              <a:rPr lang="el-GR" dirty="0" smtClean="0"/>
              <a:t>Φωτεινή πηγή Ζιρκονίου.</a:t>
            </a:r>
          </a:p>
          <a:p>
            <a:r>
              <a:rPr lang="el-GR" dirty="0" smtClean="0"/>
              <a:t>Φως από πηγή </a:t>
            </a:r>
            <a:r>
              <a:rPr lang="en-US" dirty="0" smtClean="0"/>
              <a:t>laser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630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4375" y="136711"/>
            <a:ext cx="10515600" cy="701731"/>
          </a:xfrm>
        </p:spPr>
        <p:txBody>
          <a:bodyPr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Φωτιστικές πηγές </a:t>
            </a:r>
            <a:r>
              <a:rPr lang="el-GR" sz="3000" dirty="0">
                <a:solidFill>
                  <a:prstClr val="black"/>
                </a:solidFill>
              </a:rPr>
              <a:t>2/2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35638" y="1268761"/>
            <a:ext cx="6920724" cy="4732119"/>
          </a:xfrm>
          <a:prstGeom prst="rect">
            <a:avLst/>
          </a:prstGeom>
          <a:noFill/>
        </p:spPr>
      </p:pic>
      <p:sp>
        <p:nvSpPr>
          <p:cNvPr id="4" name="Ορθογώνιο 3"/>
          <p:cNvSpPr/>
          <p:nvPr/>
        </p:nvSpPr>
        <p:spPr>
          <a:xfrm>
            <a:off x="4131073" y="61597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zeiss-campus.magnet.fsu.edu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112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Φωτεινότητα ειδώλου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Η φωτεινότητα (ή λαμπρότητα) του σχηματιζόμενου ειδώλου δίνεται από την σχέση: </a:t>
            </a:r>
          </a:p>
          <a:p>
            <a:pPr marL="0" indent="0"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sz="2600" b="1" dirty="0"/>
              <a:t>Β = (Α</a:t>
            </a:r>
            <a:r>
              <a:rPr lang="en-US" sz="2600" b="1" dirty="0"/>
              <a:t>.</a:t>
            </a:r>
            <a:r>
              <a:rPr lang="el-GR" sz="2600" b="1" dirty="0"/>
              <a:t>Α</a:t>
            </a:r>
            <a:r>
              <a:rPr lang="en-US" sz="2600" b="1" dirty="0"/>
              <a:t>.</a:t>
            </a:r>
            <a:r>
              <a:rPr lang="el-GR" sz="2600" b="1" dirty="0"/>
              <a:t> / Μ)</a:t>
            </a:r>
            <a:r>
              <a:rPr lang="el-GR" sz="2600" b="1" baseline="30000" dirty="0"/>
              <a:t>2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Όπου Α</a:t>
            </a:r>
            <a:r>
              <a:rPr lang="en-US" dirty="0" smtClean="0"/>
              <a:t>.</a:t>
            </a:r>
            <a:r>
              <a:rPr lang="el-GR" dirty="0" smtClean="0"/>
              <a:t>Α</a:t>
            </a:r>
            <a:r>
              <a:rPr lang="en-US" dirty="0" smtClean="0"/>
              <a:t>.</a:t>
            </a:r>
            <a:r>
              <a:rPr lang="el-GR" dirty="0" smtClean="0"/>
              <a:t>: το αριθμητικό άνοιγμα και </a:t>
            </a:r>
          </a:p>
          <a:p>
            <a:pPr>
              <a:buNone/>
            </a:pPr>
            <a:r>
              <a:rPr lang="el-GR" dirty="0" smtClean="0"/>
              <a:t>Μ: η τιμή της μεγέθυνσης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51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/>
              <a:t>Χρήση φίλτρων στη φωτομικρογραφία </a:t>
            </a:r>
            <a:r>
              <a:rPr lang="el-GR" sz="3000" b="0" dirty="0"/>
              <a:t>1/2</a:t>
            </a:r>
            <a:endParaRPr lang="el-GR" sz="3000" b="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Τα ανεπιθύμητα χρωματικά αποτελέσματα προέρχονται συνήθως από:</a:t>
            </a:r>
          </a:p>
          <a:p>
            <a:r>
              <a:rPr lang="el-GR" dirty="0" smtClean="0"/>
              <a:t>Διαφορά θερμοκρασίας χρώματος φιλμ (ή αισθητήρα) – φωτιστικής πηγής.</a:t>
            </a:r>
          </a:p>
          <a:p>
            <a:r>
              <a:rPr lang="el-GR" dirty="0" smtClean="0"/>
              <a:t>Χρωματικά σφάλματα της οπτικής διάταξης.</a:t>
            </a:r>
          </a:p>
          <a:p>
            <a:r>
              <a:rPr lang="el-GR" dirty="0" smtClean="0"/>
              <a:t>Μεταβολή στη τάση λειτουργίας της πηγής.</a:t>
            </a:r>
          </a:p>
          <a:p>
            <a:r>
              <a:rPr lang="el-GR" dirty="0" smtClean="0"/>
              <a:t>Παρουσία της </a:t>
            </a:r>
            <a:r>
              <a:rPr lang="en-US" dirty="0" smtClean="0"/>
              <a:t>UV </a:t>
            </a:r>
            <a:r>
              <a:rPr lang="el-GR" dirty="0" smtClean="0"/>
              <a:t>και </a:t>
            </a:r>
            <a:r>
              <a:rPr lang="en-US" dirty="0" smtClean="0"/>
              <a:t>IR</a:t>
            </a:r>
            <a:r>
              <a:rPr lang="el-GR" dirty="0" smtClean="0"/>
              <a:t> ακτινοβολίας.</a:t>
            </a:r>
          </a:p>
          <a:p>
            <a:r>
              <a:rPr lang="el-GR" dirty="0" smtClean="0"/>
              <a:t>Δράση επικολλητικών ουσιών στις πλάκες.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97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Χρήση φίλτρων στη φωτομικρογραφία </a:t>
            </a:r>
            <a:r>
              <a:rPr lang="el-GR" sz="3000" b="0" dirty="0">
                <a:solidFill>
                  <a:prstClr val="black"/>
                </a:solidFill>
              </a:rPr>
              <a:t>2/2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Η χρησιμοποίηση κατάλληλων φίλτρων στη πορεία των </a:t>
            </a:r>
            <a:r>
              <a:rPr lang="el-GR" dirty="0" err="1" smtClean="0"/>
              <a:t>ακτίνων</a:t>
            </a:r>
            <a:r>
              <a:rPr lang="el-GR" dirty="0" smtClean="0"/>
              <a:t> που φωτίζουν το προς φωτογράφιση θέμα περιορίζουν σημαντικά το χρωματικό σφάλμα.</a:t>
            </a:r>
          </a:p>
          <a:p>
            <a:pPr>
              <a:buNone/>
            </a:pPr>
            <a:r>
              <a:rPr lang="el-GR" dirty="0" smtClean="0"/>
              <a:t>Κατηγορίες Φίλτρων:</a:t>
            </a:r>
          </a:p>
          <a:p>
            <a:pPr>
              <a:buNone/>
            </a:pPr>
            <a:r>
              <a:rPr lang="el-GR" dirty="0" smtClean="0"/>
              <a:t>    1. Έγχρωμα φίλτρα ή φίλτρα ισορροπίας.</a:t>
            </a:r>
          </a:p>
          <a:p>
            <a:pPr>
              <a:buNone/>
            </a:pPr>
            <a:r>
              <a:rPr lang="el-GR" dirty="0" smtClean="0"/>
              <a:t>    2. Φίλτρα ουδέτερης πυκνότητας.</a:t>
            </a:r>
          </a:p>
          <a:p>
            <a:pPr>
              <a:buNone/>
            </a:pPr>
            <a:r>
              <a:rPr lang="el-GR" dirty="0" smtClean="0"/>
              <a:t>    3. Φίλτρα απορρόφησης θερμότητας.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52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Χρήση φίλτρων στη φωτομικρογραφία </a:t>
            </a:r>
            <a:r>
              <a:rPr lang="el-GR" sz="3000" b="0" dirty="0">
                <a:solidFill>
                  <a:prstClr val="black"/>
                </a:solidFill>
              </a:rPr>
              <a:t>2/2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Η χρησιμοποίηση κατάλληλων φίλτρων στη πορεία των </a:t>
            </a:r>
            <a:r>
              <a:rPr lang="el-GR" dirty="0" err="1" smtClean="0"/>
              <a:t>ακτίνων</a:t>
            </a:r>
            <a:r>
              <a:rPr lang="el-GR" dirty="0" smtClean="0"/>
              <a:t> που φωτίζουν το προς φωτογράφιση θέμα περιορίζουν σημαντικά το χρωματικό σφάλμα.</a:t>
            </a:r>
          </a:p>
          <a:p>
            <a:pPr>
              <a:buNone/>
            </a:pPr>
            <a:r>
              <a:rPr lang="el-GR" dirty="0" smtClean="0"/>
              <a:t>Κατηγορίες Φίλτρων:</a:t>
            </a:r>
          </a:p>
          <a:p>
            <a:pPr>
              <a:buNone/>
            </a:pPr>
            <a:r>
              <a:rPr lang="el-GR" dirty="0" smtClean="0"/>
              <a:t>    1. Έγχρωμα φίλτρα ή φίλτρα ισορροπίας.</a:t>
            </a:r>
          </a:p>
          <a:p>
            <a:pPr>
              <a:buNone/>
            </a:pPr>
            <a:r>
              <a:rPr lang="el-GR" dirty="0" smtClean="0"/>
              <a:t>    2. Φίλτρα ουδέτερης πυκνότητας.</a:t>
            </a:r>
          </a:p>
          <a:p>
            <a:pPr>
              <a:buNone/>
            </a:pPr>
            <a:r>
              <a:rPr lang="el-GR" dirty="0" smtClean="0"/>
              <a:t>    3. Φίλτρα απορρόφησης θερμότητας.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29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1. Έγχρωμα  Φίλτρα Ισορροπίας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Φίλτρα Μετατροπής (</a:t>
            </a:r>
            <a:r>
              <a:rPr lang="en-US" dirty="0" smtClean="0"/>
              <a:t>Conversion Filters)</a:t>
            </a:r>
          </a:p>
          <a:p>
            <a:pPr>
              <a:buNone/>
            </a:pPr>
            <a:r>
              <a:rPr lang="el-GR" dirty="0"/>
              <a:t>      Αύξηση</a:t>
            </a:r>
            <a:r>
              <a:rPr lang="en-US" dirty="0"/>
              <a:t> T (Kelvin) </a:t>
            </a:r>
            <a:r>
              <a:rPr lang="el-GR" dirty="0"/>
              <a:t>Μπλε, σειρά : 80 (</a:t>
            </a:r>
            <a:r>
              <a:rPr lang="en-US" dirty="0"/>
              <a:t>A,B,C,D)</a:t>
            </a:r>
          </a:p>
          <a:p>
            <a:pPr>
              <a:buNone/>
            </a:pPr>
            <a:r>
              <a:rPr lang="el-GR" dirty="0"/>
              <a:t>      Μείωση </a:t>
            </a:r>
            <a:r>
              <a:rPr lang="en-US" dirty="0"/>
              <a:t>T (Kelvin)</a:t>
            </a:r>
            <a:r>
              <a:rPr lang="el-GR" dirty="0"/>
              <a:t> Κίτρινα, σειρά 85 (</a:t>
            </a:r>
            <a:r>
              <a:rPr lang="en-US" dirty="0"/>
              <a:t>C,B)</a:t>
            </a:r>
            <a:endParaRPr lang="el-GR" dirty="0"/>
          </a:p>
          <a:p>
            <a:pPr>
              <a:buNone/>
            </a:pPr>
            <a:r>
              <a:rPr lang="el-GR" dirty="0"/>
              <a:t>      π.χ. φίλτρο </a:t>
            </a:r>
            <a:r>
              <a:rPr lang="en-US" dirty="0"/>
              <a:t>80 A (+2300 K),</a:t>
            </a:r>
            <a:r>
              <a:rPr lang="el-GR" dirty="0"/>
              <a:t> φίλτρο</a:t>
            </a:r>
            <a:r>
              <a:rPr lang="en-US" dirty="0"/>
              <a:t> 85 B (- 2300 K).</a:t>
            </a:r>
          </a:p>
          <a:p>
            <a:r>
              <a:rPr lang="el-GR" dirty="0" smtClean="0"/>
              <a:t>Φίλτρα Ισορροπίας (</a:t>
            </a:r>
            <a:r>
              <a:rPr lang="en-US" dirty="0" smtClean="0"/>
              <a:t> Light Balancing Filters)</a:t>
            </a:r>
          </a:p>
          <a:p>
            <a:pPr>
              <a:buNone/>
            </a:pPr>
            <a:r>
              <a:rPr lang="el-GR" dirty="0"/>
              <a:t>     Αύξηση</a:t>
            </a:r>
            <a:r>
              <a:rPr lang="en-US" dirty="0"/>
              <a:t> T</a:t>
            </a:r>
            <a:r>
              <a:rPr lang="el-GR" dirty="0"/>
              <a:t> </a:t>
            </a:r>
            <a:r>
              <a:rPr lang="en-US" dirty="0"/>
              <a:t>(Kelvin) </a:t>
            </a:r>
            <a:r>
              <a:rPr lang="el-GR" dirty="0"/>
              <a:t>Μπλε, σειρά : 8</a:t>
            </a:r>
            <a:r>
              <a:rPr lang="en-US" dirty="0"/>
              <a:t>2</a:t>
            </a:r>
            <a:r>
              <a:rPr lang="el-GR" dirty="0"/>
              <a:t> (</a:t>
            </a:r>
            <a:r>
              <a:rPr lang="en-US" dirty="0"/>
              <a:t>A,B,C)</a:t>
            </a:r>
          </a:p>
          <a:p>
            <a:pPr>
              <a:buNone/>
            </a:pPr>
            <a:r>
              <a:rPr lang="el-GR" dirty="0"/>
              <a:t>     Μείωση </a:t>
            </a:r>
            <a:r>
              <a:rPr lang="en-US" dirty="0"/>
              <a:t>T (Kelvin)</a:t>
            </a:r>
            <a:r>
              <a:rPr lang="el-GR" dirty="0"/>
              <a:t> Κίτρινα, σειρά 8</a:t>
            </a:r>
            <a:r>
              <a:rPr lang="en-US" dirty="0"/>
              <a:t>1</a:t>
            </a:r>
            <a:r>
              <a:rPr lang="el-GR" dirty="0"/>
              <a:t> (</a:t>
            </a:r>
            <a:r>
              <a:rPr lang="en-US" dirty="0"/>
              <a:t>A,B,C,D,F)</a:t>
            </a:r>
            <a:r>
              <a:rPr lang="el-GR" dirty="0"/>
              <a:t>.</a:t>
            </a:r>
            <a:endParaRPr lang="en-US" dirty="0"/>
          </a:p>
          <a:p>
            <a:r>
              <a:rPr lang="el-GR" dirty="0" smtClean="0"/>
              <a:t>Φίλτρα Αντιστάθμισης</a:t>
            </a:r>
            <a:r>
              <a:rPr lang="en-US" dirty="0" smtClean="0"/>
              <a:t> (CC : Color Compensating F) </a:t>
            </a:r>
            <a:endParaRPr lang="el-GR" dirty="0" smtClean="0"/>
          </a:p>
          <a:p>
            <a:pPr>
              <a:buNone/>
            </a:pPr>
            <a:r>
              <a:rPr lang="el-GR" dirty="0"/>
              <a:t>     Απορροφούν τις ακτινοβολίες από συγκεκριμένες περιοχές του ηλεκτρομαγνητικού φάσματος.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58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Πίνακας  φίλτρων </a:t>
            </a:r>
            <a:br>
              <a:rPr lang="el-GR" dirty="0" smtClean="0"/>
            </a:br>
            <a:r>
              <a:rPr lang="el-GR" dirty="0" smtClean="0"/>
              <a:t>χρωματικής διόρθωσης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  <p:extLst/>
          </p:nvPr>
        </p:nvGraphicFramePr>
        <p:xfrm>
          <a:off x="1981201" y="1196975"/>
          <a:ext cx="8230767" cy="3881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419"/>
                <a:gridCol w="2909704"/>
                <a:gridCol w="2309322"/>
                <a:gridCol w="2309322"/>
              </a:tblGrid>
              <a:tr h="678272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err="1" smtClean="0"/>
                        <a:t>α.α</a:t>
                      </a:r>
                      <a:r>
                        <a:rPr lang="el-GR" sz="2000" dirty="0" smtClean="0"/>
                        <a:t>.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Χρώμα που χρειάζεται </a:t>
                      </a:r>
                    </a:p>
                    <a:p>
                      <a:pPr algn="ctr"/>
                      <a:r>
                        <a:rPr lang="el-GR" sz="2000" dirty="0" smtClean="0"/>
                        <a:t>να  μειωθεί 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Χρώμα Αντιστάθμισης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Φίλτρο που χρησιμοποιείται</a:t>
                      </a:r>
                      <a:endParaRPr lang="el-GR" sz="2000" dirty="0"/>
                    </a:p>
                  </a:txBody>
                  <a:tcPr marL="102470" marR="102470"/>
                </a:tc>
              </a:tr>
              <a:tr h="49598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Blue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Yellow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CCY</a:t>
                      </a:r>
                      <a:endParaRPr lang="el-GR" sz="2000" dirty="0"/>
                    </a:p>
                  </a:txBody>
                  <a:tcPr marL="102470" marR="102470"/>
                </a:tc>
              </a:tr>
              <a:tr h="49598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2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Cyan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Red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CCR</a:t>
                      </a:r>
                      <a:endParaRPr lang="el-GR" sz="2000" dirty="0"/>
                    </a:p>
                  </a:txBody>
                  <a:tcPr marL="102470" marR="102470"/>
                </a:tc>
              </a:tr>
              <a:tr h="49598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3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Green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Magenta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CCM</a:t>
                      </a:r>
                      <a:endParaRPr lang="el-GR" sz="2000" dirty="0"/>
                    </a:p>
                  </a:txBody>
                  <a:tcPr marL="102470" marR="102470"/>
                </a:tc>
              </a:tr>
              <a:tr h="49598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4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Yellow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Blue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CCB</a:t>
                      </a:r>
                      <a:endParaRPr lang="el-GR" sz="2000" dirty="0"/>
                    </a:p>
                  </a:txBody>
                  <a:tcPr marL="102470" marR="102470"/>
                </a:tc>
              </a:tr>
              <a:tr h="49598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Red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Cyan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CCC</a:t>
                      </a:r>
                      <a:endParaRPr lang="el-GR" sz="2000" dirty="0"/>
                    </a:p>
                  </a:txBody>
                  <a:tcPr marL="102470" marR="102470"/>
                </a:tc>
              </a:tr>
              <a:tr h="678272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6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Magenta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Green</a:t>
                      </a:r>
                      <a:endParaRPr lang="el-GR" sz="2000" dirty="0"/>
                    </a:p>
                  </a:txBody>
                  <a:tcPr marL="102470" marR="1024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CCG</a:t>
                      </a:r>
                    </a:p>
                    <a:p>
                      <a:pPr algn="ctr"/>
                      <a:endParaRPr lang="el-GR" sz="2000" dirty="0"/>
                    </a:p>
                  </a:txBody>
                  <a:tcPr marL="102470" marR="1024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4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2. Φίλτρα Ουδέτερης Πυκνότητας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Τα φίλτρα ουδέτερης πυκνότητας (</a:t>
            </a:r>
            <a:r>
              <a:rPr lang="en-US" dirty="0" smtClean="0"/>
              <a:t>ND : Neutral Density) </a:t>
            </a:r>
            <a:r>
              <a:rPr lang="el-GR" dirty="0" smtClean="0"/>
              <a:t>είναι χρώματος γκρι (ουδέτερη απόχρωση) και έτσι με τη δράση τους μειώνουν την συνολική φωτεινότητα του θέματος χωρίς να επηρεάζουν τη σχετική χρωματική ισορροπία.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54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3. Φίλτρα Απορρόφησης Θερμότητας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Η παρουσία Υπέρυθρης Ακτινοβολίας (</a:t>
            </a:r>
            <a:r>
              <a:rPr lang="en-US" dirty="0" smtClean="0"/>
              <a:t>IR) </a:t>
            </a:r>
            <a:r>
              <a:rPr lang="el-GR" dirty="0" smtClean="0"/>
              <a:t>εμφανίζεται ως θερμότητα που απειλεί το δείγμα αλλά και τα ευαίσθητα οπτικά μέρη του μικροσκοπίου. </a:t>
            </a:r>
          </a:p>
          <a:p>
            <a:pPr marL="0" indent="0">
              <a:buNone/>
            </a:pPr>
            <a:r>
              <a:rPr lang="el-GR" dirty="0" smtClean="0"/>
              <a:t>Τα συγκεκριμένα φίλτρα απορροφούν σημαντικά ποσά από την ανεπιθύμητη υπέρυθρη ακτινοβολία.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278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black"/>
                </a:solidFill>
              </a:rPr>
              <a:t>Οπτικό  μικροσκόπιο </a:t>
            </a:r>
            <a:r>
              <a:rPr lang="el-GR" sz="3000" b="0" dirty="0">
                <a:solidFill>
                  <a:prstClr val="black"/>
                </a:solidFill>
              </a:rPr>
              <a:t>2/2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63552" y="1124744"/>
            <a:ext cx="3456384" cy="4590786"/>
          </a:xfrm>
          <a:prstGeom prst="rect">
            <a:avLst/>
          </a:prstGeom>
          <a:noFill/>
        </p:spPr>
      </p:pic>
      <p:sp>
        <p:nvSpPr>
          <p:cNvPr id="4" name="Ορθογώνιο 3"/>
          <p:cNvSpPr/>
          <p:nvPr/>
        </p:nvSpPr>
        <p:spPr>
          <a:xfrm>
            <a:off x="2351584" y="5795883"/>
            <a:ext cx="1728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ucsdnews.ucsd.edu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://www.olympusmicro.com/primer/images/components/bh2cutawa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1006262"/>
            <a:ext cx="4464496" cy="54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6816080" y="6442161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5"/>
              </a:rPr>
              <a:t>olympusmicro.com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051334"/>
            <a:ext cx="7620000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4755" y="5425156"/>
            <a:ext cx="4985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https://www.microscopeclub.com/dark-field-microscopy/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2342332"/>
            <a:ext cx="2857500" cy="257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0985" y="5506834"/>
            <a:ext cx="388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https://www.olympus-lifescience.com/en/discovery/what-is-darkfield-microscopy/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475129" y="154793"/>
            <a:ext cx="9655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ΠΑΡΑΤΗΡΗΣΗ ΕΠΙ ΣΚΟΤΕΙΝΟΥ ΠΕΔΙΟΥ  </a:t>
            </a:r>
            <a:r>
              <a:rPr lang="en-US" sz="2800" dirty="0" smtClean="0"/>
              <a:t>(DARKFIELD MICROSCOPY)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72143" y="5968499"/>
            <a:ext cx="9955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μεγάλη αντίθεση, ευκρίνεια, Δ.Ι.</a:t>
            </a:r>
          </a:p>
          <a:p>
            <a:r>
              <a:rPr lang="el-GR" dirty="0" smtClean="0"/>
              <a:t>ορατες λεπτομέρειες που καλύπτονται από σκιές στη τεχνική φωτεινού πεδίου </a:t>
            </a:r>
            <a:r>
              <a:rPr lang="en-US" dirty="0" smtClean="0"/>
              <a:t>(bright field microscopy)</a:t>
            </a:r>
            <a:r>
              <a:rPr lang="el-G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852"/>
          <a:stretch/>
        </p:blipFill>
        <p:spPr>
          <a:xfrm>
            <a:off x="3389333" y="2197"/>
            <a:ext cx="4436855" cy="6583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9285" y="6550223"/>
            <a:ext cx="4931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https://microscopewiki.com/brightfield-vs-darkfield-microscope/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99614" y="1948543"/>
            <a:ext cx="345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σκοτεινή εικόνα σε φωτεινό πεδίο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0122" y="1948543"/>
            <a:ext cx="340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φωτεινή εικόνα σε σκοτεινό πεδίο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286" r="33285"/>
          <a:stretch/>
        </p:blipFill>
        <p:spPr>
          <a:xfrm>
            <a:off x="8497554" y="2421547"/>
            <a:ext cx="2547257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6357"/>
          <a:stretch/>
        </p:blipFill>
        <p:spPr>
          <a:xfrm>
            <a:off x="436121" y="2421547"/>
            <a:ext cx="2563573" cy="2381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97554" y="4906469"/>
            <a:ext cx="3436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https://www.cn-microscope.com/zh_cn/biological-microscope2/what-is-bright-field-phase-contrast-dark-field-dic-microscope.html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75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38375"/>
            <a:ext cx="7620000" cy="2381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03715" y="5155363"/>
            <a:ext cx="4582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https://www.cn-microscope.com/zh_cn/biological-microscope2/what-is-bright-field-phase-contrast-dark-field-dic-microscope.html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155371" y="555171"/>
            <a:ext cx="8150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Διαφορετικές τεχνικές φωτομικρογραφίας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49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13" y="1202604"/>
            <a:ext cx="7620000" cy="4657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2999" y="6135078"/>
            <a:ext cx="9884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https://www.cn-microscope.com/zh_cn/biological-microscope2/what-is-bright-field-phase-contrast-dark-field-dic-microscope.html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100942" y="281525"/>
            <a:ext cx="8150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Διαφορετικές τεχνικές φωτομικρογραφίας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47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8" y="1063735"/>
            <a:ext cx="7620000" cy="5086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8" y="6313715"/>
            <a:ext cx="7870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https://www.custom-images.sciencesource.com/science-source-blog/2020/6/8/types-of-micrographs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114792" y="52558"/>
            <a:ext cx="8150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Διαφορετικές τεχνικές φωτομικρογραφίας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43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314700" y="69678"/>
            <a:ext cx="7258050" cy="701731"/>
          </a:xfrm>
        </p:spPr>
        <p:txBody>
          <a:bodyPr wrap="square">
            <a:spAutoFit/>
          </a:bodyPr>
          <a:lstStyle/>
          <a:p>
            <a:r>
              <a:rPr lang="el-GR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Πολωτικό μικροσκόπιο</a:t>
            </a:r>
            <a:endParaRPr lang="el-GR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074" name="Picture 2" descr="https://www.microscopyu.com/articles/polarized/images/polarizedintro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023" y="1268761"/>
            <a:ext cx="6027957" cy="50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590453" y="62750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microscopyu.com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218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7400" y="316370"/>
            <a:ext cx="3346515" cy="707886"/>
          </a:xfrm>
        </p:spPr>
        <p:txBody>
          <a:bodyPr wrap="square" lIns="0" rIns="0">
            <a:spAutoFit/>
          </a:bodyPr>
          <a:lstStyle/>
          <a:p>
            <a:pPr algn="ctr"/>
            <a:r>
              <a:rPr lang="el-GR" sz="4000" dirty="0" smtClean="0"/>
              <a:t>Πόλωση φωτός</a:t>
            </a:r>
            <a:endParaRPr lang="el-GR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6" y="1355654"/>
            <a:ext cx="10566910" cy="464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756" y="6204743"/>
            <a:ext cx="4673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Circular.Polarization.Circularly.Polarized.Light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Circular.Polarizer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Creating.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Left.Handed.Helix.View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-el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Ggia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5675" y="5509972"/>
            <a:ext cx="4910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By And1mu - Own work, CC BY-SA 4.0, https://commons.wikimedia.org/w/index.php?curid=49759107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03" y="626725"/>
            <a:ext cx="5972175" cy="4972050"/>
          </a:xfrm>
          <a:prstGeom prst="rect">
            <a:avLst/>
          </a:prstGeom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187028" y="367645"/>
            <a:ext cx="4804398" cy="1323439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4000" dirty="0" smtClean="0">
                <a:solidFill>
                  <a:sysClr val="windowText" lastClr="000000"/>
                </a:solidFill>
                <a:latin typeface="Calibri"/>
              </a:rPr>
              <a:t>Γραμμικά Πολωμένο φως</a:t>
            </a:r>
            <a:endParaRPr lang="el-GR" sz="40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0" y="2699337"/>
            <a:ext cx="3183314" cy="23874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8211" y="5356412"/>
            <a:ext cx="4842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By Original: </a:t>
            </a:r>
            <a:r>
              <a:rPr lang="en-US" sz="1050" dirty="0" err="1">
                <a:solidFill>
                  <a:prstClr val="black"/>
                </a:solidFill>
              </a:rPr>
              <a:t>Rogilbert</a:t>
            </a:r>
            <a:r>
              <a:rPr lang="en-US" sz="1050" dirty="0">
                <a:solidFill>
                  <a:prstClr val="black"/>
                </a:solidFill>
              </a:rPr>
              <a:t> at French </a:t>
            </a:r>
            <a:r>
              <a:rPr lang="en-US" sz="1050" dirty="0" err="1">
                <a:solidFill>
                  <a:prstClr val="black"/>
                </a:solidFill>
              </a:rPr>
              <a:t>WikipediaDerivative</a:t>
            </a:r>
            <a:r>
              <a:rPr lang="en-US" sz="1050" dirty="0">
                <a:solidFill>
                  <a:prstClr val="black"/>
                </a:solidFill>
              </a:rPr>
              <a:t> work: </a:t>
            </a:r>
            <a:r>
              <a:rPr lang="en-US" sz="1050" dirty="0" err="1">
                <a:solidFill>
                  <a:prstClr val="black"/>
                </a:solidFill>
              </a:rPr>
              <a:t>User:Waugsberg</a:t>
            </a:r>
            <a:r>
              <a:rPr lang="en-US" sz="1050" dirty="0">
                <a:solidFill>
                  <a:prstClr val="black"/>
                </a:solidFill>
              </a:rPr>
              <a:t> - This file was derived </a:t>
            </a:r>
            <a:r>
              <a:rPr lang="en-US" sz="1050" dirty="0" err="1" smtClean="0">
                <a:solidFill>
                  <a:prstClr val="black"/>
                </a:solidFill>
              </a:rPr>
              <a:t>from:Animation</a:t>
            </a:r>
            <a:r>
              <a:rPr lang="en-US" sz="1050" dirty="0" smtClean="0">
                <a:solidFill>
                  <a:prstClr val="black"/>
                </a:solidFill>
              </a:rPr>
              <a:t> polariseur.gifPolariseur1.JPGPolariseur2.JPGPolariseur3.JPGPolariseur4.JPGPolariseur5.JPG</a:t>
            </a:r>
            <a:r>
              <a:rPr lang="en-US" sz="1050" dirty="0">
                <a:solidFill>
                  <a:prstClr val="black"/>
                </a:solidFill>
              </a:rPr>
              <a:t>, Public Domain, https://commons.wikimedia.org/w/index.php?curid=1337176</a:t>
            </a:r>
          </a:p>
        </p:txBody>
      </p:sp>
    </p:spTree>
    <p:extLst>
      <p:ext uri="{BB962C8B-B14F-4D97-AF65-F5344CB8AC3E}">
        <p14:creationId xmlns:p14="http://schemas.microsoft.com/office/powerpoint/2010/main" val="21280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1759" y="401510"/>
            <a:ext cx="4804398" cy="1323439"/>
          </a:xfrm>
        </p:spPr>
        <p:txBody>
          <a:bodyPr wrap="square" lIns="0" rIns="0">
            <a:spAutoFit/>
          </a:bodyPr>
          <a:lstStyle/>
          <a:p>
            <a:pPr algn="ctr"/>
            <a:r>
              <a:rPr lang="el-GR" sz="4000" dirty="0" smtClean="0"/>
              <a:t>Κυκλικά Πολωμένο φως</a:t>
            </a:r>
            <a:endParaRPr lang="el-GR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67" y="93033"/>
            <a:ext cx="4190031" cy="42079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4930" y="4500738"/>
            <a:ext cx="37518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By </a:t>
            </a:r>
            <a:r>
              <a:rPr lang="en-US" sz="1100" dirty="0" err="1">
                <a:solidFill>
                  <a:prstClr val="black"/>
                </a:solidFill>
              </a:rPr>
              <a:t>de:Benutzer:Averse</a:t>
            </a:r>
            <a:r>
              <a:rPr lang="en-US" sz="1100" dirty="0">
                <a:solidFill>
                  <a:prstClr val="black"/>
                </a:solidFill>
              </a:rPr>
              <a:t> - http://www.radartutorial.eu/06.antennas/pic/zirkulanim.gif via de.wikipedia.org, CC BY-SA 2.0, https://commons.wikimedia.org/w/index.php?curid=4849061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695" y="6332430"/>
            <a:ext cx="8073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kern="0" dirty="0" smtClean="0">
                <a:solidFill>
                  <a:prstClr val="black"/>
                </a:solidFill>
              </a:rPr>
              <a:t>By Dave3457 - Own work, Public Domain, https://commons.wikimedia.org/w/index.php?curid=9862801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8" y="2057523"/>
            <a:ext cx="631176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67" y="1634114"/>
            <a:ext cx="7248936" cy="42331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9312" y="5893684"/>
            <a:ext cx="4020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prstClr val="black"/>
                </a:solidFill>
              </a:rPr>
              <a:t>Π</a:t>
            </a:r>
            <a:r>
              <a:rPr lang="el-GR" sz="1600" dirty="0">
                <a:solidFill>
                  <a:prstClr val="black"/>
                </a:solidFill>
              </a:rPr>
              <a:t>. </a:t>
            </a:r>
            <a:r>
              <a:rPr lang="el-GR" sz="1600" dirty="0" smtClean="0">
                <a:solidFill>
                  <a:prstClr val="black"/>
                </a:solidFill>
              </a:rPr>
              <a:t>Λάζος πτυχιακή εργασία, ΤΕΙ Αθήνας 2013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13" name="Τίτλος 1">
            <a:extLst>
              <a:ext uri="{FF2B5EF4-FFF2-40B4-BE49-F238E27FC236}">
                <a16:creationId xmlns="" xmlns:a16="http://schemas.microsoft.com/office/drawing/2014/main" id="{8C29701B-E381-4A46-B30E-EEB46D7D83D8}"/>
              </a:ext>
            </a:extLst>
          </p:cNvPr>
          <p:cNvSpPr txBox="1">
            <a:spLocks/>
          </p:cNvSpPr>
          <p:nvPr/>
        </p:nvSpPr>
        <p:spPr>
          <a:xfrm>
            <a:off x="2841170" y="274372"/>
            <a:ext cx="6736583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Γραμμικά φίλτρα κάθετα</a:t>
            </a:r>
            <a:endParaRPr lang="el-G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3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314700" y="69678"/>
            <a:ext cx="7258050" cy="701731"/>
          </a:xfrm>
        </p:spPr>
        <p:txBody>
          <a:bodyPr wrap="square">
            <a:spAutoFit/>
          </a:bodyPr>
          <a:lstStyle/>
          <a:p>
            <a:r>
              <a:rPr lang="el-GR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Πολωτικό μικροσκόπιο</a:t>
            </a:r>
            <a:endParaRPr lang="el-GR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074" name="Picture 2" descr="https://www.microscopyu.com/articles/polarized/images/polarizedintro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023" y="1268761"/>
            <a:ext cx="6027957" cy="50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590453" y="62750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hlinkClick r:id="rId3"/>
              </a:rPr>
              <a:t>microscopyu.com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077" y="164123"/>
            <a:ext cx="431489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ΜΗΧΑΝΙΚΟ ΑΝΑΛΟΓΟ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52599"/>
            <a:ext cx="5669280" cy="2908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33" b="1667"/>
          <a:stretch/>
        </p:blipFill>
        <p:spPr>
          <a:xfrm>
            <a:off x="6153150" y="1295400"/>
            <a:ext cx="5905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6" y="1878246"/>
            <a:ext cx="3836341" cy="256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00" y="1888400"/>
            <a:ext cx="3836341" cy="256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615" y="1888400"/>
            <a:ext cx="3836341" cy="256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158" y="196620"/>
            <a:ext cx="10037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ΔΙΠΛΟΘΑΣΤΙΚΑ ΥΛΙΚΑ  </a:t>
            </a: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3600" dirty="0" smtClean="0">
                <a:solidFill>
                  <a:schemeClr val="accent5">
                    <a:lumMod val="75000"/>
                  </a:schemeClr>
                </a:solidFill>
              </a:rPr>
              <a:t>Η ΠΕΡΙΠΤΩΣΗ ΤΗΣ ΙΣΛΑΝΔΙΚΗΣ ΚΡΥΣΤΑΛΛΟΥ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(CaCO</a:t>
            </a:r>
            <a:r>
              <a:rPr lang="en-US" sz="3600" baseline="-25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8131" y="4601121"/>
            <a:ext cx="232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τακτική ακτίνα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835140" y="4601121"/>
            <a:ext cx="239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έκτακτη ακτίνα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3586" y="4601121"/>
            <a:ext cx="4008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τακτική &amp; έκτακτη ακτίνες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806" y="5124341"/>
            <a:ext cx="2218121" cy="1645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80931" y="6043494"/>
            <a:ext cx="3060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https://www.microscopyu.com/techniques/polarized-light/introduction-to-polarized-light</a:t>
            </a:r>
          </a:p>
        </p:txBody>
      </p:sp>
    </p:spTree>
    <p:extLst>
      <p:ext uri="{BB962C8B-B14F-4D97-AF65-F5344CB8AC3E}">
        <p14:creationId xmlns:p14="http://schemas.microsoft.com/office/powerpoint/2010/main" val="31317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coming light in the perpendicular (s) polarization sees a different effective index of refraction than light in the parallel (p) polarization, and is thus refracted at a different ang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39711"/>
            <a:ext cx="5981699" cy="62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89800" y="1760303"/>
            <a:ext cx="4635500" cy="224676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διεύθυνση διάδοσης</a:t>
            </a:r>
            <a:r>
              <a:rPr lang="en-US" sz="2800" dirty="0" smtClean="0"/>
              <a:t> </a:t>
            </a:r>
            <a:r>
              <a:rPr lang="el-GR" sz="2800" dirty="0" smtClean="0"/>
              <a:t>της φωτεινής ακτίνας για την οποία η ταχύτητα διάδοσης (και κατά συνέπεια ο δ.δ. ) είναι ανεξάρτητη της πόλωσης  </a:t>
            </a:r>
            <a:endParaRPr lang="en-US" sz="2800" dirty="0"/>
          </a:p>
        </p:txBody>
      </p:sp>
      <p:cxnSp>
        <p:nvCxnSpPr>
          <p:cNvPr id="6" name="Straight Arrow Connector 5"/>
          <p:cNvCxnSpPr>
            <a:stCxn id="7" idx="6"/>
          </p:cNvCxnSpPr>
          <p:nvPr/>
        </p:nvCxnSpPr>
        <p:spPr>
          <a:xfrm>
            <a:off x="5778500" y="1555750"/>
            <a:ext cx="1511300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797300" y="1231900"/>
            <a:ext cx="19812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73536" y="6281452"/>
            <a:ext cx="42680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https://en.wikipedia.org/wiki/Birefringence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78500" y="239711"/>
            <a:ext cx="464614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/>
              <a:t>ΔΙΠΛΟΘΛΑΣΤΙΚΑ ΥΛΙΚΑ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29793" y="6066009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ΤΑΚΤΙΚΗ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80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l-GR" sz="4000" dirty="0">
                <a:solidFill>
                  <a:prstClr val="black"/>
                </a:solidFill>
              </a:rPr>
              <a:t>Πολωτικό μικροσκόπιο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300" b="0" dirty="0"/>
              <a:t>(εικόνες)</a:t>
            </a:r>
            <a:endParaRPr lang="el-GR" sz="3300" b="0" dirty="0"/>
          </a:p>
        </p:txBody>
      </p:sp>
      <p:pic>
        <p:nvPicPr>
          <p:cNvPr id="2050" name="Picture 2" descr="C:\Users\ARAVANTINOS\Desktop\imagesCAYRBS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06169" y="1392843"/>
            <a:ext cx="2595630" cy="2561175"/>
          </a:xfrm>
          <a:prstGeom prst="rect">
            <a:avLst/>
          </a:prstGeom>
          <a:noFill/>
        </p:spPr>
      </p:pic>
      <p:pic>
        <p:nvPicPr>
          <p:cNvPr id="2051" name="Picture 3" descr="C:\Users\ARAVANTINOS\Desktop\imagesCARBH5D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6472" y="3954593"/>
            <a:ext cx="3229835" cy="2149308"/>
          </a:xfrm>
          <a:prstGeom prst="rect">
            <a:avLst/>
          </a:prstGeom>
          <a:noFill/>
        </p:spPr>
      </p:pic>
      <p:pic>
        <p:nvPicPr>
          <p:cNvPr id="3075" name="Picture 3" descr="C:\Users\ARAVANTINOS\Desktop\imagesCA0TN8H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159" y="4159685"/>
            <a:ext cx="2595629" cy="1944216"/>
          </a:xfrm>
          <a:prstGeom prst="rect">
            <a:avLst/>
          </a:prstGeom>
          <a:noFill/>
        </p:spPr>
      </p:pic>
      <p:pic>
        <p:nvPicPr>
          <p:cNvPr id="3" name="Picture 2" descr="C:\Users\ARAVANTINOS\Desktop\220px-Fluorescent_uric_acid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4496" y="1392843"/>
            <a:ext cx="3231811" cy="2423858"/>
          </a:xfrm>
          <a:prstGeom prst="rect">
            <a:avLst/>
          </a:prstGeom>
          <a:noFill/>
        </p:spPr>
      </p:pic>
      <p:sp>
        <p:nvSpPr>
          <p:cNvPr id="5" name="Ορθογώνιο 4"/>
          <p:cNvSpPr/>
          <p:nvPr/>
        </p:nvSpPr>
        <p:spPr>
          <a:xfrm>
            <a:off x="4142727" y="6179393"/>
            <a:ext cx="3724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>
                <a:solidFill>
                  <a:prstClr val="black"/>
                </a:solidFill>
              </a:rPr>
              <a:t>Πηγή</a:t>
            </a:r>
            <a:r>
              <a:rPr lang="el-GR" sz="1200" dirty="0">
                <a:solidFill>
                  <a:prstClr val="black"/>
                </a:solidFill>
                <a:hlinkClick r:id="rId6"/>
              </a:rPr>
              <a:t>: Εικόνα μικροσκόπιο πόλωσης των υγρών κρυστάλλων (εικόνα) - εικόνες</a:t>
            </a:r>
            <a:r>
              <a:rPr lang="el-GR" sz="1200" dirty="0">
                <a:solidFill>
                  <a:prstClr val="black"/>
                </a:solidFill>
              </a:rPr>
              <a:t> από </a:t>
            </a:r>
            <a:r>
              <a:rPr lang="el-GR" sz="1200" dirty="0">
                <a:solidFill>
                  <a:prstClr val="black"/>
                </a:solidFill>
                <a:hlinkClick r:id="rId6"/>
              </a:rPr>
              <a:t>gr.hdstockphoto.com 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9" name="Rectangle 7"/>
          <p:cNvSpPr/>
          <p:nvPr/>
        </p:nvSpPr>
        <p:spPr>
          <a:xfrm rot="16200000">
            <a:off x="10076980" y="2373941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7"/>
              </a:rPr>
              <a:t>Fluorescent uric acid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”,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  <a:hlinkClick r:id="rId8" tooltip="User:Bobjgalindo"/>
              </a:rPr>
              <a:t>Bobjgalindo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9"/>
              </a:rPr>
              <a:t>CC BY-SA 4.0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3821" y="6145372"/>
            <a:ext cx="2873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10"/>
              </a:rPr>
              <a:t>©</a:t>
            </a:r>
            <a:r>
              <a:rPr lang="el-GR" sz="1200" dirty="0">
                <a:solidFill>
                  <a:prstClr val="black"/>
                </a:solidFill>
                <a:hlinkClick r:id="rId10"/>
              </a:rPr>
              <a:t> </a:t>
            </a:r>
            <a:r>
              <a:rPr lang="en-US" sz="1200" dirty="0">
                <a:solidFill>
                  <a:prstClr val="black"/>
                </a:solidFill>
                <a:hlinkClick r:id="rId10"/>
              </a:rPr>
              <a:t>Sucrose (4X, Polarized)</a:t>
            </a:r>
            <a:r>
              <a:rPr lang="el-GR" sz="1200" dirty="0">
                <a:solidFill>
                  <a:prstClr val="black"/>
                </a:solidFill>
              </a:rPr>
              <a:t> από </a:t>
            </a:r>
            <a:r>
              <a:rPr lang="en-US" sz="1200" dirty="0">
                <a:solidFill>
                  <a:prstClr val="black"/>
                </a:solidFill>
                <a:hlinkClick r:id="rId11" tooltip="Go to Kevin Collins's photostream"/>
              </a:rPr>
              <a:t>Kevin Collins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ARAVANTINOS\Desktop\250px-Birefringence_Stress_Plastic[1].jpg"/>
          <p:cNvPicPr>
            <a:picLocks noChangeAspect="1" noChangeArrowheads="1"/>
          </p:cNvPicPr>
          <p:nvPr/>
        </p:nvPicPr>
        <p:blipFill rotWithShape="1">
          <a:blip r:embed="rId12" cstate="print"/>
          <a:srcRect l="14751" r="9803"/>
          <a:stretch/>
        </p:blipFill>
        <p:spPr bwMode="auto">
          <a:xfrm>
            <a:off x="1376784" y="1392843"/>
            <a:ext cx="2662253" cy="2357234"/>
          </a:xfrm>
          <a:prstGeom prst="rect">
            <a:avLst/>
          </a:prstGeom>
          <a:noFill/>
        </p:spPr>
      </p:pic>
      <p:pic>
        <p:nvPicPr>
          <p:cNvPr id="12" name="Picture 2" descr="C:\Users\ARAVANTINOS\Desktop\images[3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3194" y="3984557"/>
            <a:ext cx="2829434" cy="2119344"/>
          </a:xfrm>
          <a:prstGeom prst="rect">
            <a:avLst/>
          </a:prstGeom>
          <a:noFill/>
        </p:spPr>
      </p:pic>
      <p:sp>
        <p:nvSpPr>
          <p:cNvPr id="13" name="Ορθογώνιο 3"/>
          <p:cNvSpPr/>
          <p:nvPr/>
        </p:nvSpPr>
        <p:spPr>
          <a:xfrm>
            <a:off x="1701177" y="6145372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4"/>
              </a:rPr>
              <a:t>cargocollective.com</a:t>
            </a:r>
            <a:endParaRPr kumimoji="0" lang="el-GR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-419695" y="2242311"/>
            <a:ext cx="250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“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5"/>
              </a:rPr>
              <a:t>Birefringence Stress Plastic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”, </a:t>
            </a: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από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6" tooltip="User:Zephyris"/>
              </a:rPr>
              <a:t>Zephyris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7"/>
              </a:rPr>
              <a:t> pics</a:t>
            </a:r>
            <a:r>
              <a:rPr kumimoji="0" lang="el-G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 διαθέσιμο με άδεια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8"/>
              </a:rPr>
              <a:t>CC BY-SA 3.0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52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Οπτικές Διατάξεις για Φωτομικρογραφία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556792"/>
            <a:ext cx="8229600" cy="4680520"/>
          </a:xfrm>
        </p:spPr>
        <p:txBody>
          <a:bodyPr/>
          <a:lstStyle/>
          <a:p>
            <a:r>
              <a:rPr lang="el-GR" dirty="0" smtClean="0"/>
              <a:t>Στήριξη απλής μηχανής </a:t>
            </a:r>
            <a:r>
              <a:rPr lang="en-US" dirty="0" smtClean="0"/>
              <a:t>Compact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l-GR" dirty="0" smtClean="0"/>
              <a:t>Μηχανές </a:t>
            </a:r>
            <a:r>
              <a:rPr lang="en-US" dirty="0" smtClean="0"/>
              <a:t>SLR</a:t>
            </a:r>
            <a:r>
              <a:rPr lang="el-GR" dirty="0" smtClean="0"/>
              <a:t> με εναλλακτικούς φακούς.</a:t>
            </a:r>
          </a:p>
          <a:p>
            <a:r>
              <a:rPr lang="el-GR" dirty="0" smtClean="0"/>
              <a:t>Ειδικές διατάξεις για συγκεκριμένες χρήσεις.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6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Μηχανές </a:t>
            </a:r>
            <a:r>
              <a:rPr lang="en-US" dirty="0" smtClean="0"/>
              <a:t>compact </a:t>
            </a:r>
            <a:r>
              <a:rPr lang="el-GR" dirty="0" smtClean="0"/>
              <a:t>με σταθερά προσαρμοσμένους φακούς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556792"/>
            <a:ext cx="8229600" cy="4680520"/>
          </a:xfrm>
        </p:spPr>
        <p:txBody>
          <a:bodyPr/>
          <a:lstStyle/>
          <a:p>
            <a:r>
              <a:rPr lang="el-GR" dirty="0" smtClean="0"/>
              <a:t>Εστίαση στο άπειρο.</a:t>
            </a:r>
          </a:p>
          <a:p>
            <a:r>
              <a:rPr lang="el-GR" dirty="0" smtClean="0"/>
              <a:t>Μέγιστο δυνατό διάφραγμα.</a:t>
            </a:r>
          </a:p>
          <a:p>
            <a:r>
              <a:rPr lang="el-GR" dirty="0" smtClean="0"/>
              <a:t>Εύρεση περιοχή εστίασης.</a:t>
            </a:r>
          </a:p>
          <a:p>
            <a:r>
              <a:rPr lang="el-GR" dirty="0" smtClean="0"/>
              <a:t>Εξάλειψη παρείσακτου φωτισμού.</a:t>
            </a:r>
          </a:p>
          <a:p>
            <a:r>
              <a:rPr lang="el-GR" dirty="0" smtClean="0"/>
              <a:t>Πειραματικός ο προσδιορισμός του σημείου εστίασης.</a:t>
            </a:r>
          </a:p>
          <a:p>
            <a:r>
              <a:rPr lang="el-GR" dirty="0" smtClean="0"/>
              <a:t>Μηχανισμός σταθερής στήριξης μηχανής.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35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Στήριξη μηχανής </a:t>
            </a:r>
            <a:r>
              <a:rPr lang="en-US" dirty="0" smtClean="0"/>
              <a:t>Compact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  <p:pic>
        <p:nvPicPr>
          <p:cNvPr id="4" name="Picture 2" descr="http://www.microscopyimaging.co.uk/_wp_generated/wp80b36a22_05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550" y="1916832"/>
            <a:ext cx="422090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3810000" y="566124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microscopyimaging.co.uk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8231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Μηχανές </a:t>
            </a:r>
            <a:r>
              <a:rPr lang="en-US" dirty="0" smtClean="0"/>
              <a:t>SLR </a:t>
            </a:r>
            <a:r>
              <a:rPr lang="el-GR" dirty="0" smtClean="0"/>
              <a:t>με </a:t>
            </a:r>
            <a:br>
              <a:rPr lang="el-GR" dirty="0" smtClean="0"/>
            </a:br>
            <a:r>
              <a:rPr lang="el-GR" dirty="0" smtClean="0"/>
              <a:t>εναλλακτικούς φακούς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556792"/>
            <a:ext cx="8229600" cy="4680520"/>
          </a:xfrm>
        </p:spPr>
        <p:txBody>
          <a:bodyPr/>
          <a:lstStyle/>
          <a:p>
            <a:r>
              <a:rPr lang="el-GR" dirty="0" smtClean="0"/>
              <a:t>Απομάκρυνση φακού από το σώμα της μηχανής.</a:t>
            </a:r>
          </a:p>
          <a:p>
            <a:r>
              <a:rPr lang="el-GR" dirty="0" smtClean="0"/>
              <a:t>Η εστίαση μέσα από το σκόπευτρο της μηχανής.</a:t>
            </a:r>
          </a:p>
          <a:p>
            <a:r>
              <a:rPr lang="el-GR" dirty="0" smtClean="0"/>
              <a:t>Ύπαρξη κατάλληλου </a:t>
            </a:r>
            <a:r>
              <a:rPr lang="el-GR" dirty="0" err="1" smtClean="0"/>
              <a:t>προσαρμογέα</a:t>
            </a:r>
            <a:r>
              <a:rPr lang="el-GR" dirty="0" smtClean="0"/>
              <a:t>, σταθερή στήριξη στο οπτικό μικροσκόπιο.</a:t>
            </a:r>
          </a:p>
          <a:p>
            <a:r>
              <a:rPr lang="el-GR" dirty="0" err="1" smtClean="0"/>
              <a:t>Φωτομέτρηση</a:t>
            </a:r>
            <a:r>
              <a:rPr lang="el-GR" dirty="0" smtClean="0"/>
              <a:t> (σημειακή, κεντρικά ισοσταθμισμένη).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3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Στήριξη  σώματος μηχανής </a:t>
            </a:r>
            <a:r>
              <a:rPr lang="en-US" dirty="0" smtClean="0"/>
              <a:t>SLR 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pic>
        <p:nvPicPr>
          <p:cNvPr id="4098" name="Picture 2" descr="PHOTOMICROGRAPHY EQUIPMENT from 2GETNER INSTRUMENTS PVT.LT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1556792"/>
            <a:ext cx="3024336" cy="437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810000" y="625137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hotfrog.in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239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Συνδεσμολογία πειραματικής διάταξης </a:t>
            </a:r>
            <a:endParaRPr lang="el-GR" dirty="0"/>
          </a:p>
        </p:txBody>
      </p:sp>
      <p:pic>
        <p:nvPicPr>
          <p:cNvPr id="1026" name="Picture 2" descr="C:\Users\ARAVANTINOS\Desktop\aaIMG_7401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49513" y="1196976"/>
            <a:ext cx="4292975" cy="5040313"/>
          </a:xfrm>
          <a:prstGeom prst="rect">
            <a:avLst/>
          </a:prstGeom>
          <a:noFill/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4007768" y="63501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masteringphoto.com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7398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Στέρεο μικροσκόπιο</a:t>
            </a:r>
            <a:endParaRPr lang="el-GR" dirty="0"/>
          </a:p>
        </p:txBody>
      </p:sp>
      <p:sp>
        <p:nvSpPr>
          <p:cNvPr id="2052" name="AutoShape 4" descr="Λήψη modulatio...jpg (25,0 ΚΒ)"/>
          <p:cNvSpPr>
            <a:spLocks noChangeAspect="1" noChangeArrowheads="1"/>
          </p:cNvSpPr>
          <p:nvPr/>
        </p:nvSpPr>
        <p:spPr bwMode="auto">
          <a:xfrm>
            <a:off x="1587500" y="-723900"/>
            <a:ext cx="1504950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719736" y="56612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2"/>
              </a:rPr>
              <a:t>microscopyu.com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www.microscopyu.com/articles/stereomicroscopy/images/cyclop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988" y="1700809"/>
            <a:ext cx="3667497" cy="38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microscopyu.com/articles/stereomicroscopy/images/smzcro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179" y="1752483"/>
            <a:ext cx="4616187" cy="38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Πιθανά σφάλματα κατά την </a:t>
            </a:r>
            <a:r>
              <a:rPr lang="el-GR" dirty="0" err="1" smtClean="0"/>
              <a:t>φωτομικρογράφιση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556792"/>
            <a:ext cx="8229600" cy="4680520"/>
          </a:xfrm>
        </p:spPr>
        <p:txBody>
          <a:bodyPr>
            <a:normAutofit/>
          </a:bodyPr>
          <a:lstStyle/>
          <a:p>
            <a:r>
              <a:rPr lang="el-GR" dirty="0" smtClean="0"/>
              <a:t>Απώλεια οξύτητας ειδώλου (κακή εστίαση, κραδασμοί, κλείδωμα κατόπτρου Φ.Μ.).</a:t>
            </a:r>
          </a:p>
          <a:p>
            <a:r>
              <a:rPr lang="el-GR" dirty="0" smtClean="0"/>
              <a:t>Θολό είδωλο (όχι καθαρές οπτικές επιφάνειες).</a:t>
            </a:r>
          </a:p>
          <a:p>
            <a:r>
              <a:rPr lang="el-GR" dirty="0" smtClean="0"/>
              <a:t>Ανομοιόμορφος φωτισμός (κακή ευθυγράμμιση).</a:t>
            </a:r>
          </a:p>
          <a:p>
            <a:r>
              <a:rPr lang="el-GR" dirty="0" smtClean="0"/>
              <a:t>Μικρή ή μεγάλη αντίθεση.</a:t>
            </a:r>
          </a:p>
          <a:p>
            <a:r>
              <a:rPr lang="el-GR" dirty="0" smtClean="0"/>
              <a:t>Χαμηλή ανάλυση (σε υπερβολικές μεγεθύνσεις).</a:t>
            </a:r>
          </a:p>
          <a:p>
            <a:r>
              <a:rPr lang="el-GR" dirty="0" err="1" smtClean="0"/>
              <a:t>Ανεστίαστες</a:t>
            </a:r>
            <a:r>
              <a:rPr lang="el-GR" dirty="0" smtClean="0"/>
              <a:t> κηλίδες (παρουσία κόκκων σκόνης).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ΣΤΕΡΕΟ – </a:t>
            </a:r>
            <a:r>
              <a:rPr lang="en-US" dirty="0" smtClean="0"/>
              <a:t>CONFOCAL </a:t>
            </a:r>
            <a:r>
              <a:rPr lang="el-GR" dirty="0" smtClean="0"/>
              <a:t> Μικροσκόπιο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026" name="Picture 2" descr="https://www.microscopyu.com/articles/stereomicroscopy/images/compa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566" y="1340768"/>
            <a:ext cx="5259515" cy="37504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696316" y="5240233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microscopyu.com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s://www.microscopyu.com/articles/confocal/images/confocal1fig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592" y="1340768"/>
            <a:ext cx="3779912" cy="37343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6887580" y="5240232"/>
            <a:ext cx="3780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5"/>
              </a:rPr>
              <a:t>microscopyu.com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980" y="2961482"/>
            <a:ext cx="49911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063553" y="128654"/>
            <a:ext cx="733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ΜΕΓΕΘΥΝΤΙΚΟΣ ΦΑΚΟΣ: ΤΟ ΑΠΛΟ ΜΙΚΡΟΣΚΟΠΙΟ</a:t>
            </a:r>
            <a:endParaRPr lang="el-GR" sz="2800" dirty="0"/>
          </a:p>
        </p:txBody>
      </p:sp>
      <p:sp>
        <p:nvSpPr>
          <p:cNvPr id="5" name="4 - TextBox"/>
          <p:cNvSpPr txBox="1"/>
          <p:nvPr/>
        </p:nvSpPr>
        <p:spPr>
          <a:xfrm>
            <a:off x="1524001" y="908720"/>
            <a:ext cx="348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1. Παρατήρηση με γυμνό οφθαλμό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524001" y="2699628"/>
            <a:ext cx="422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2. Παρατήρηση μέσω μεγεθυντικού φακού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5807968" y="4221088"/>
            <a:ext cx="0" cy="324000"/>
          </a:xfrm>
          <a:prstGeom prst="straightConnector1">
            <a:avLst/>
          </a:prstGeom>
          <a:ln w="38100">
            <a:solidFill>
              <a:srgbClr val="92D050"/>
            </a:solidFill>
            <a:tailEnd type="arrow" w="sm" len="sm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5375920" y="4221088"/>
            <a:ext cx="2088232" cy="0"/>
          </a:xfrm>
          <a:prstGeom prst="line">
            <a:avLst/>
          </a:prstGeom>
          <a:ln w="254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1919536" y="4725145"/>
            <a:ext cx="2987934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600" dirty="0"/>
              <a:t>Γωνιακή Μεγέθυνση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7568" y="5373216"/>
            <a:ext cx="1619250" cy="933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7" name="16 - TextBox"/>
          <p:cNvSpPr txBox="1"/>
          <p:nvPr/>
        </p:nvSpPr>
        <p:spPr>
          <a:xfrm>
            <a:off x="2135560" y="1556793"/>
            <a:ext cx="197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Γωνία οράσεως </a:t>
            </a:r>
            <a:r>
              <a:rPr lang="el-GR" sz="2400" b="1" dirty="0">
                <a:solidFill>
                  <a:srgbClr val="0070C0"/>
                </a:solidFill>
              </a:rPr>
              <a:t>θ</a:t>
            </a:r>
            <a:r>
              <a:rPr lang="el-GR" sz="2400" b="1" baseline="-25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2063553" y="3356993"/>
            <a:ext cx="196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Γωνία οράσεως </a:t>
            </a:r>
            <a:r>
              <a:rPr lang="el-GR" sz="2400" b="1" dirty="0">
                <a:solidFill>
                  <a:srgbClr val="00B050"/>
                </a:solidFill>
              </a:rPr>
              <a:t>θ</a:t>
            </a:r>
            <a:r>
              <a:rPr lang="el-GR" sz="2400" b="1" baseline="-25000" dirty="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20" name="19 - Ευθύγραμμο βέλος σύνδεσης"/>
          <p:cNvCxnSpPr/>
          <p:nvPr/>
        </p:nvCxnSpPr>
        <p:spPr>
          <a:xfrm>
            <a:off x="3215680" y="1268760"/>
            <a:ext cx="0" cy="39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ύγραμμο βέλος σύνδεσης"/>
          <p:cNvCxnSpPr/>
          <p:nvPr/>
        </p:nvCxnSpPr>
        <p:spPr>
          <a:xfrm>
            <a:off x="3215680" y="3068960"/>
            <a:ext cx="0" cy="3960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26" y="905933"/>
            <a:ext cx="477689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2082</Words>
  <Application>Microsoft Office PowerPoint</Application>
  <PresentationFormat>Widescreen</PresentationFormat>
  <Paragraphs>426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70</vt:i4>
      </vt:variant>
    </vt:vector>
  </HeadingPairs>
  <TitlesOfParts>
    <vt:vector size="87" baseType="lpstr">
      <vt:lpstr>Arial</vt:lpstr>
      <vt:lpstr>Arial Black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1_template</vt:lpstr>
      <vt:lpstr>template</vt:lpstr>
      <vt:lpstr>2_template</vt:lpstr>
      <vt:lpstr>3_template</vt:lpstr>
      <vt:lpstr>4_template</vt:lpstr>
      <vt:lpstr>5_template</vt:lpstr>
      <vt:lpstr>6_template</vt:lpstr>
      <vt:lpstr>7_template</vt:lpstr>
      <vt:lpstr>PowerPoint Presentation</vt:lpstr>
      <vt:lpstr>Κατηγορίες φωτογράφισης</vt:lpstr>
      <vt:lpstr>Οπτικό  μικροσκόπιο 1/2</vt:lpstr>
      <vt:lpstr>Κατηγορίες Σύγχρονων  Οπτικών Μικροσκοπίων</vt:lpstr>
      <vt:lpstr>Οπτικό  μικροσκόπιο 2/2</vt:lpstr>
      <vt:lpstr>Πολωτικό μικροσκόπιο</vt:lpstr>
      <vt:lpstr>Στέρεο μικροσκόπιο</vt:lpstr>
      <vt:lpstr>ΣΤΕΡΕΟ – CONFOCAL  Μικροσκόπιο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Χαρακτηριστικά αντικειμενικού φακού</vt:lpstr>
      <vt:lpstr>PowerPoint Presentation</vt:lpstr>
      <vt:lpstr>Αντικειμενικός  φακός</vt:lpstr>
      <vt:lpstr>PowerPoint Presentation</vt:lpstr>
      <vt:lpstr>PowerPoint Presentation</vt:lpstr>
      <vt:lpstr>Αριθμητικό άνοιγμα αντικειμενικού φακού</vt:lpstr>
      <vt:lpstr>PowerPoint Presentation</vt:lpstr>
      <vt:lpstr>Διακριτικό όριο - Διακριτική ικανότητα</vt:lpstr>
      <vt:lpstr>Διακριτικό όριο αντικειμενικού φακού</vt:lpstr>
      <vt:lpstr>Δίσκοι Airy, Διακριτικό όριο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Μεγέθυνση  μικροσκοπίου</vt:lpstr>
      <vt:lpstr>Κενή μεγέθυνση</vt:lpstr>
      <vt:lpstr>Φωτισμός παρασκευάσματος 1/3</vt:lpstr>
      <vt:lpstr>Φωτισμός παρασκευάσματος 2/3</vt:lpstr>
      <vt:lpstr>PowerPoint Presentation</vt:lpstr>
      <vt:lpstr>Φωτιστικές πηγές 1/2</vt:lpstr>
      <vt:lpstr>Φωτιστικές πηγές 2/2</vt:lpstr>
      <vt:lpstr>Φωτεινότητα ειδώλου</vt:lpstr>
      <vt:lpstr>Χρήση φίλτρων στη φωτομικρογραφία 1/2</vt:lpstr>
      <vt:lpstr>Χρήση φίλτρων στη φωτομικρογραφία 2/2</vt:lpstr>
      <vt:lpstr>Χρήση φίλτρων στη φωτομικρογραφία 2/2</vt:lpstr>
      <vt:lpstr>1. Έγχρωμα  Φίλτρα Ισορροπίας</vt:lpstr>
      <vt:lpstr>Πίνακας  φίλτρων  χρωματικής διόρθωσης</vt:lpstr>
      <vt:lpstr>2. Φίλτρα Ουδέτερης Πυκνότητας</vt:lpstr>
      <vt:lpstr>3. Φίλτρα Απορρόφησης Θερμότητας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Πολωτικό μικροσκόπιο</vt:lpstr>
      <vt:lpstr>Πόλωση φωτός</vt:lpstr>
      <vt:lpstr>PowerPoint Presentation</vt:lpstr>
      <vt:lpstr>Κυκλικά Πολωμένο φως</vt:lpstr>
      <vt:lpstr>PowerPoint Presentation</vt:lpstr>
      <vt:lpstr>PowerPoint Presentation</vt:lpstr>
      <vt:lpstr>PowerPoint Presentation</vt:lpstr>
      <vt:lpstr>PowerPoint Presentation</vt:lpstr>
      <vt:lpstr>Πολωτικό μικροσκόπιο (εικόνες)</vt:lpstr>
      <vt:lpstr>Οπτικές Διατάξεις για Φωτομικρογραφία</vt:lpstr>
      <vt:lpstr>Μηχανές compact με σταθερά προσαρμοσμένους φακούς</vt:lpstr>
      <vt:lpstr>Στήριξη μηχανής Compact</vt:lpstr>
      <vt:lpstr>Μηχανές SLR με  εναλλακτικούς φακούς </vt:lpstr>
      <vt:lpstr>Στήριξη  σώματος μηχανής SLR </vt:lpstr>
      <vt:lpstr>Συνδεσμολογία πειραματικής διάταξης </vt:lpstr>
      <vt:lpstr>Πιθανά σφάλματα κατά την φωτομικρογράφιση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74</cp:revision>
  <dcterms:created xsi:type="dcterms:W3CDTF">2023-11-26T03:33:31Z</dcterms:created>
  <dcterms:modified xsi:type="dcterms:W3CDTF">2024-10-20T21:23:14Z</dcterms:modified>
</cp:coreProperties>
</file>