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Lst>
  <p:notesMasterIdLst>
    <p:notesMasterId r:id="rId64"/>
  </p:notesMasterIdLst>
  <p:handoutMasterIdLst>
    <p:handoutMasterId r:id="rId65"/>
  </p:handoutMasterIdLst>
  <p:sldIdLst>
    <p:sldId id="256" r:id="rId2"/>
    <p:sldId id="515" r:id="rId3"/>
    <p:sldId id="516" r:id="rId4"/>
    <p:sldId id="266" r:id="rId5"/>
    <p:sldId id="404" r:id="rId6"/>
    <p:sldId id="405" r:id="rId7"/>
    <p:sldId id="406" r:id="rId8"/>
    <p:sldId id="294" r:id="rId9"/>
    <p:sldId id="296" r:id="rId10"/>
    <p:sldId id="267" r:id="rId11"/>
    <p:sldId id="472" r:id="rId12"/>
    <p:sldId id="473" r:id="rId13"/>
    <p:sldId id="474" r:id="rId14"/>
    <p:sldId id="475" r:id="rId15"/>
    <p:sldId id="476" r:id="rId16"/>
    <p:sldId id="477" r:id="rId17"/>
    <p:sldId id="508" r:id="rId18"/>
    <p:sldId id="478" r:id="rId19"/>
    <p:sldId id="479" r:id="rId20"/>
    <p:sldId id="480" r:id="rId21"/>
    <p:sldId id="481" r:id="rId22"/>
    <p:sldId id="502" r:id="rId23"/>
    <p:sldId id="482" r:id="rId24"/>
    <p:sldId id="483" r:id="rId25"/>
    <p:sldId id="484" r:id="rId26"/>
    <p:sldId id="485" r:id="rId27"/>
    <p:sldId id="486" r:id="rId28"/>
    <p:sldId id="487" r:id="rId29"/>
    <p:sldId id="505"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422" r:id="rId45"/>
    <p:sldId id="433" r:id="rId46"/>
    <p:sldId id="424" r:id="rId47"/>
    <p:sldId id="432" r:id="rId48"/>
    <p:sldId id="426" r:id="rId49"/>
    <p:sldId id="277" r:id="rId50"/>
    <p:sldId id="275" r:id="rId51"/>
    <p:sldId id="378" r:id="rId52"/>
    <p:sldId id="431" r:id="rId53"/>
    <p:sldId id="438" r:id="rId54"/>
    <p:sldId id="457" r:id="rId55"/>
    <p:sldId id="458" r:id="rId56"/>
    <p:sldId id="459" r:id="rId57"/>
    <p:sldId id="428" r:id="rId58"/>
    <p:sldId id="451" r:id="rId59"/>
    <p:sldId id="456" r:id="rId60"/>
    <p:sldId id="455" r:id="rId61"/>
    <p:sldId id="453" r:id="rId62"/>
    <p:sldId id="421" r:id="rId63"/>
  </p:sldIdLst>
  <p:sldSz cx="9144000" cy="6858000" type="screen4x3"/>
  <p:notesSz cx="7099300" cy="10234613"/>
  <p:custDataLst>
    <p:tags r:id="rId66"/>
  </p:custDataLst>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2" autoAdjust="0"/>
    <p:restoredTop sz="93718" autoAdjust="0"/>
  </p:normalViewPr>
  <p:slideViewPr>
    <p:cSldViewPr>
      <p:cViewPr varScale="1">
        <p:scale>
          <a:sx n="81" d="100"/>
          <a:sy n="81" d="100"/>
        </p:scale>
        <p:origin x="1267"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2130" y="-10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E183756-FBBB-4818-BA92-6AC2FA2ED19C}"/>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atin typeface="Arial" charset="0"/>
                <a:cs typeface="+mn-cs"/>
              </a:defRPr>
            </a:lvl1pPr>
          </a:lstStyle>
          <a:p>
            <a:pPr>
              <a:defRPr/>
            </a:pPr>
            <a:endParaRPr lang="el-GR"/>
          </a:p>
        </p:txBody>
      </p:sp>
      <p:sp>
        <p:nvSpPr>
          <p:cNvPr id="92163" name="Rectangle 3">
            <a:extLst>
              <a:ext uri="{FF2B5EF4-FFF2-40B4-BE49-F238E27FC236}">
                <a16:creationId xmlns:a16="http://schemas.microsoft.com/office/drawing/2014/main" id="{10184994-8DA4-4A2E-B430-11D1A9B1E01D}"/>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atin typeface="Arial" charset="0"/>
                <a:cs typeface="+mn-cs"/>
              </a:defRPr>
            </a:lvl1pPr>
          </a:lstStyle>
          <a:p>
            <a:pPr>
              <a:defRPr/>
            </a:pPr>
            <a:fld id="{81E4E300-58FC-400C-A46E-4B7AEA4908CD}" type="datetimeFigureOut">
              <a:rPr lang="el-GR"/>
              <a:pPr>
                <a:defRPr/>
              </a:pPr>
              <a:t>4/10/2024</a:t>
            </a:fld>
            <a:endParaRPr lang="el-GR"/>
          </a:p>
        </p:txBody>
      </p:sp>
      <p:sp>
        <p:nvSpPr>
          <p:cNvPr id="92164" name="Rectangle 4">
            <a:extLst>
              <a:ext uri="{FF2B5EF4-FFF2-40B4-BE49-F238E27FC236}">
                <a16:creationId xmlns:a16="http://schemas.microsoft.com/office/drawing/2014/main" id="{E9E10505-77B5-4AC5-A1AB-ADD27A9247B4}"/>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atin typeface="Arial" charset="0"/>
                <a:cs typeface="+mn-cs"/>
              </a:defRPr>
            </a:lvl1pPr>
          </a:lstStyle>
          <a:p>
            <a:pPr>
              <a:defRPr/>
            </a:pPr>
            <a:endParaRPr lang="el-GR"/>
          </a:p>
        </p:txBody>
      </p:sp>
      <p:sp>
        <p:nvSpPr>
          <p:cNvPr id="92165" name="Rectangle 5">
            <a:extLst>
              <a:ext uri="{FF2B5EF4-FFF2-40B4-BE49-F238E27FC236}">
                <a16:creationId xmlns:a16="http://schemas.microsoft.com/office/drawing/2014/main" id="{6BC83F1A-D719-4DA1-9BC4-7C28CCE79AAE}"/>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6A009B53-F572-4B30-B24A-862508632E8C}"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E81B8B49-9339-4D4E-B698-047D779F33EA}"/>
              </a:ext>
            </a:extLst>
          </p:cNvPr>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eaLnBrk="1" hangingPunct="1">
              <a:defRPr sz="1300">
                <a:latin typeface="Arial" charset="0"/>
                <a:cs typeface="+mn-cs"/>
              </a:defRPr>
            </a:lvl1pPr>
          </a:lstStyle>
          <a:p>
            <a:pPr>
              <a:defRPr/>
            </a:pPr>
            <a:endParaRPr lang="el-GR"/>
          </a:p>
        </p:txBody>
      </p:sp>
      <p:sp>
        <p:nvSpPr>
          <p:cNvPr id="3" name="2 - Θέση ημερομηνίας">
            <a:extLst>
              <a:ext uri="{FF2B5EF4-FFF2-40B4-BE49-F238E27FC236}">
                <a16:creationId xmlns:a16="http://schemas.microsoft.com/office/drawing/2014/main" id="{4CD3B162-39FB-407A-BEDA-05BFFCD561BC}"/>
              </a:ext>
            </a:extLst>
          </p:cNvPr>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eaLnBrk="1" hangingPunct="1">
              <a:defRPr sz="1300">
                <a:latin typeface="Arial" charset="0"/>
                <a:cs typeface="+mn-cs"/>
              </a:defRPr>
            </a:lvl1pPr>
          </a:lstStyle>
          <a:p>
            <a:pPr>
              <a:defRPr/>
            </a:pPr>
            <a:fld id="{AF2598A1-2F13-40A4-AF70-1B0090196FDA}" type="datetimeFigureOut">
              <a:rPr lang="el-GR"/>
              <a:pPr>
                <a:defRPr/>
              </a:pPr>
              <a:t>4/10/2024</a:t>
            </a:fld>
            <a:endParaRPr lang="el-GR"/>
          </a:p>
        </p:txBody>
      </p:sp>
      <p:sp>
        <p:nvSpPr>
          <p:cNvPr id="4" name="3 - Θέση εικόνας διαφάνειας">
            <a:extLst>
              <a:ext uri="{FF2B5EF4-FFF2-40B4-BE49-F238E27FC236}">
                <a16:creationId xmlns:a16="http://schemas.microsoft.com/office/drawing/2014/main" id="{E3C47658-8D23-44F0-BE2E-D74359082C76}"/>
              </a:ext>
            </a:extLst>
          </p:cNvPr>
          <p:cNvSpPr>
            <a:spLocks noGrp="1" noRot="1" noChangeAspect="1"/>
          </p:cNvSpPr>
          <p:nvPr>
            <p:ph type="sldImg" idx="2"/>
          </p:nvPr>
        </p:nvSpPr>
        <p:spPr>
          <a:xfrm>
            <a:off x="992188" y="768350"/>
            <a:ext cx="5116512" cy="3836988"/>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2A8285F6-67C1-4CAB-8A7B-B53AD416B3C5}"/>
              </a:ext>
            </a:extLst>
          </p:cNvPr>
          <p:cNvSpPr>
            <a:spLocks noGrp="1"/>
          </p:cNvSpPr>
          <p:nvPr>
            <p:ph type="body" sz="quarter" idx="3"/>
          </p:nvPr>
        </p:nvSpPr>
        <p:spPr bwMode="auto">
          <a:xfrm>
            <a:off x="711200" y="4860925"/>
            <a:ext cx="5678488"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a:extLst>
              <a:ext uri="{FF2B5EF4-FFF2-40B4-BE49-F238E27FC236}">
                <a16:creationId xmlns:a16="http://schemas.microsoft.com/office/drawing/2014/main" id="{8E368A7B-CE42-450B-9BD7-977F0BD23EBD}"/>
              </a:ext>
            </a:extLst>
          </p:cNvPr>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eaLnBrk="1" hangingPunct="1">
              <a:defRPr sz="1300">
                <a:latin typeface="Arial" charset="0"/>
                <a:cs typeface="+mn-cs"/>
              </a:defRPr>
            </a:lvl1pPr>
          </a:lstStyle>
          <a:p>
            <a:pPr>
              <a:defRPr/>
            </a:pPr>
            <a:endParaRPr lang="el-GR"/>
          </a:p>
        </p:txBody>
      </p:sp>
      <p:sp>
        <p:nvSpPr>
          <p:cNvPr id="7" name="6 - Θέση αριθμού διαφάνειας">
            <a:extLst>
              <a:ext uri="{FF2B5EF4-FFF2-40B4-BE49-F238E27FC236}">
                <a16:creationId xmlns:a16="http://schemas.microsoft.com/office/drawing/2014/main" id="{06530A99-A16F-421C-A57D-A5996B2548D4}"/>
              </a:ext>
            </a:extLst>
          </p:cNvPr>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eaLnBrk="1" hangingPunct="1">
              <a:defRPr sz="1300"/>
            </a:lvl1pPr>
          </a:lstStyle>
          <a:p>
            <a:pPr>
              <a:defRPr/>
            </a:pPr>
            <a:fld id="{113808D6-3D43-4C39-B1F1-25EA673CBCA4}"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a:extLst>
              <a:ext uri="{FF2B5EF4-FFF2-40B4-BE49-F238E27FC236}">
                <a16:creationId xmlns:a16="http://schemas.microsoft.com/office/drawing/2014/main" id="{2D67F84D-D035-4AF4-983F-3DDE0300D6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a:extLst>
              <a:ext uri="{FF2B5EF4-FFF2-40B4-BE49-F238E27FC236}">
                <a16:creationId xmlns:a16="http://schemas.microsoft.com/office/drawing/2014/main" id="{1EA87348-5249-491C-995E-A07A618266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a:solidFill>
                <a:srgbClr val="FF0000"/>
              </a:solidFill>
            </a:endParaRPr>
          </a:p>
        </p:txBody>
      </p:sp>
      <p:sp>
        <p:nvSpPr>
          <p:cNvPr id="5124" name="Θέση αριθμού διαφάνειας 3">
            <a:extLst>
              <a:ext uri="{FF2B5EF4-FFF2-40B4-BE49-F238E27FC236}">
                <a16:creationId xmlns:a16="http://schemas.microsoft.com/office/drawing/2014/main" id="{7DA98650-9D35-48FF-8212-E6BA151B24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68E07A-D6D7-4DB7-AB26-BFBC430BD923}" type="slidenum">
              <a:rPr lang="el-GR" altLang="el-GR" sz="1300" smtClean="0">
                <a:latin typeface="Arial" panose="020B0604020202020204" pitchFamily="34" charset="0"/>
              </a:rPr>
              <a:pPr>
                <a:spcBef>
                  <a:spcPct val="0"/>
                </a:spcBef>
              </a:pPr>
              <a:t>0</a:t>
            </a:fld>
            <a:endParaRPr lang="el-GR" altLang="el-GR" sz="13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617FBF9-C02C-49D5-A581-E6B6056CA0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2EE94B4D-FE61-40E5-9BC1-1BAABE74C0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88068" name="Slide Number Placeholder 3">
            <a:extLst>
              <a:ext uri="{FF2B5EF4-FFF2-40B4-BE49-F238E27FC236}">
                <a16:creationId xmlns:a16="http://schemas.microsoft.com/office/drawing/2014/main" id="{B6BB6C9E-C091-44E5-8D49-1EC9F3E251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60B2A0-7E25-446D-8CAD-40BC8D750662}" type="slidenum">
              <a:rPr lang="el-GR" altLang="el-GR" sz="1300" smtClean="0">
                <a:latin typeface="Arial" panose="020B0604020202020204" pitchFamily="34" charset="0"/>
              </a:rPr>
              <a:pPr>
                <a:spcBef>
                  <a:spcPct val="0"/>
                </a:spcBef>
              </a:pPr>
              <a:t>17</a:t>
            </a:fld>
            <a:endParaRPr lang="el-GR" altLang="el-GR"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28A7AFB-C0AC-4EAC-A7DE-AEF7FC0F4D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9963009E-D84A-4F2A-923A-E11DAD3C30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90116" name="Slide Number Placeholder 3">
            <a:extLst>
              <a:ext uri="{FF2B5EF4-FFF2-40B4-BE49-F238E27FC236}">
                <a16:creationId xmlns:a16="http://schemas.microsoft.com/office/drawing/2014/main" id="{0AE53686-4FAC-41DD-AEF7-3C290189F7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FBD756-4018-4AD9-90B3-A7FBEEBAFC80}" type="slidenum">
              <a:rPr lang="el-GR" altLang="el-GR" sz="1300" smtClean="0">
                <a:latin typeface="Arial" panose="020B0604020202020204" pitchFamily="34" charset="0"/>
              </a:rPr>
              <a:pPr>
                <a:spcBef>
                  <a:spcPct val="0"/>
                </a:spcBef>
              </a:pPr>
              <a:t>18</a:t>
            </a:fld>
            <a:endParaRPr lang="el-GR" altLang="el-GR"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2B6DF48B-E250-41CB-B6B4-25591FF1C2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134A4404-CCA2-4E67-90D4-F4D987EEA2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92164" name="Slide Number Placeholder 3">
            <a:extLst>
              <a:ext uri="{FF2B5EF4-FFF2-40B4-BE49-F238E27FC236}">
                <a16:creationId xmlns:a16="http://schemas.microsoft.com/office/drawing/2014/main" id="{7189843E-D7A6-4876-B761-48A2687AA2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240E30-B68F-4763-880F-B2168DF5CB5A}" type="slidenum">
              <a:rPr lang="el-GR" altLang="el-GR" sz="1300" smtClean="0">
                <a:latin typeface="Arial" panose="020B0604020202020204" pitchFamily="34" charset="0"/>
              </a:rPr>
              <a:pPr>
                <a:spcBef>
                  <a:spcPct val="0"/>
                </a:spcBef>
              </a:pPr>
              <a:t>19</a:t>
            </a:fld>
            <a:endParaRPr lang="el-GR" altLang="el-GR"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7F61823-AA94-4C43-B360-23F79F210A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5DB90AF3-1B7A-4B46-91E5-BF47890D94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94212" name="Slide Number Placeholder 3">
            <a:extLst>
              <a:ext uri="{FF2B5EF4-FFF2-40B4-BE49-F238E27FC236}">
                <a16:creationId xmlns:a16="http://schemas.microsoft.com/office/drawing/2014/main" id="{B7EC7C62-F38B-4A91-8EB6-E35E32F17B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F37EAD-656E-4021-B1EF-086A92699676}" type="slidenum">
              <a:rPr lang="el-GR" altLang="el-GR" sz="1300" smtClean="0">
                <a:latin typeface="Arial" panose="020B0604020202020204" pitchFamily="34" charset="0"/>
              </a:rPr>
              <a:pPr>
                <a:spcBef>
                  <a:spcPct val="0"/>
                </a:spcBef>
              </a:pPr>
              <a:t>20</a:t>
            </a:fld>
            <a:endParaRPr lang="el-GR" altLang="el-GR"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458FBEB8-244E-4928-970F-933C485380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292AF230-DEA6-427B-8BF6-1835E2D9E0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97284" name="Slide Number Placeholder 3">
            <a:extLst>
              <a:ext uri="{FF2B5EF4-FFF2-40B4-BE49-F238E27FC236}">
                <a16:creationId xmlns:a16="http://schemas.microsoft.com/office/drawing/2014/main" id="{FF18E51D-063A-4D66-A579-B20B6454AC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C8EDCD-F617-47FD-992E-D068531BEC5C}" type="slidenum">
              <a:rPr lang="el-GR" altLang="el-GR" sz="1300" smtClean="0">
                <a:latin typeface="Arial" panose="020B0604020202020204" pitchFamily="34" charset="0"/>
              </a:rPr>
              <a:pPr>
                <a:spcBef>
                  <a:spcPct val="0"/>
                </a:spcBef>
              </a:pPr>
              <a:t>22</a:t>
            </a:fld>
            <a:endParaRPr lang="el-GR" altLang="el-GR"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AA64BB4-646A-4C52-BB38-4C4265F4BA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F3DED519-4435-47AD-9B67-DA7D0BAACE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99332" name="Slide Number Placeholder 3">
            <a:extLst>
              <a:ext uri="{FF2B5EF4-FFF2-40B4-BE49-F238E27FC236}">
                <a16:creationId xmlns:a16="http://schemas.microsoft.com/office/drawing/2014/main" id="{F688F662-59A3-4EB4-98F7-379BD67DEC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DAB132-FF11-4DAD-91D0-E56B9819EDD0}" type="slidenum">
              <a:rPr lang="el-GR" altLang="el-GR" sz="1300" smtClean="0">
                <a:latin typeface="Arial" panose="020B0604020202020204" pitchFamily="34" charset="0"/>
              </a:rPr>
              <a:pPr>
                <a:spcBef>
                  <a:spcPct val="0"/>
                </a:spcBef>
              </a:pPr>
              <a:t>23</a:t>
            </a:fld>
            <a:endParaRPr lang="el-GR" altLang="el-GR" sz="13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AE2D3D49-0379-47F7-A085-7E03698A76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4659E214-BDD5-45C1-B7FF-47381D41BB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01380" name="Slide Number Placeholder 3">
            <a:extLst>
              <a:ext uri="{FF2B5EF4-FFF2-40B4-BE49-F238E27FC236}">
                <a16:creationId xmlns:a16="http://schemas.microsoft.com/office/drawing/2014/main" id="{C21E96BF-5750-42AC-967A-5C7FE2140E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C8007C-485A-471F-84C2-D1382CFA1C6D}" type="slidenum">
              <a:rPr lang="el-GR" altLang="el-GR" sz="1300" smtClean="0">
                <a:latin typeface="Arial" panose="020B0604020202020204" pitchFamily="34" charset="0"/>
              </a:rPr>
              <a:pPr>
                <a:spcBef>
                  <a:spcPct val="0"/>
                </a:spcBef>
              </a:pPr>
              <a:t>24</a:t>
            </a:fld>
            <a:endParaRPr lang="el-GR" altLang="el-GR"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88376E9B-7FCB-491E-9D35-4079C0B50C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2BCDCDCB-B6E1-4F19-A827-7A7C55DF9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03428" name="Slide Number Placeholder 3">
            <a:extLst>
              <a:ext uri="{FF2B5EF4-FFF2-40B4-BE49-F238E27FC236}">
                <a16:creationId xmlns:a16="http://schemas.microsoft.com/office/drawing/2014/main" id="{4E069C2D-A725-453D-9494-008437B798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C93DEE-D6D2-4443-A081-AE7D91D62F7E}" type="slidenum">
              <a:rPr lang="el-GR" altLang="el-GR" sz="1300" smtClean="0">
                <a:latin typeface="Arial" panose="020B0604020202020204" pitchFamily="34" charset="0"/>
              </a:rPr>
              <a:pPr>
                <a:spcBef>
                  <a:spcPct val="0"/>
                </a:spcBef>
              </a:pPr>
              <a:t>25</a:t>
            </a:fld>
            <a:endParaRPr lang="el-GR" altLang="el-GR" sz="13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1A413BAD-F504-4F03-8BE8-7B0131DF1B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F3653B05-B7A1-406A-AA64-72826D89D1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05476" name="Slide Number Placeholder 3">
            <a:extLst>
              <a:ext uri="{FF2B5EF4-FFF2-40B4-BE49-F238E27FC236}">
                <a16:creationId xmlns:a16="http://schemas.microsoft.com/office/drawing/2014/main" id="{E5F8453E-F989-41E5-858B-BD183238EE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7B1568-2A44-4A47-8991-84A905B0E171}" type="slidenum">
              <a:rPr lang="el-GR" altLang="el-GR" sz="1300" smtClean="0">
                <a:latin typeface="Arial" panose="020B0604020202020204" pitchFamily="34" charset="0"/>
              </a:rPr>
              <a:pPr>
                <a:spcBef>
                  <a:spcPct val="0"/>
                </a:spcBef>
              </a:pPr>
              <a:t>26</a:t>
            </a:fld>
            <a:endParaRPr lang="el-GR" altLang="el-GR" sz="13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C49F127-D09C-4A23-842E-27949B064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96A01EA4-4A36-490B-AF65-875376E40B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07524" name="Slide Number Placeholder 3">
            <a:extLst>
              <a:ext uri="{FF2B5EF4-FFF2-40B4-BE49-F238E27FC236}">
                <a16:creationId xmlns:a16="http://schemas.microsoft.com/office/drawing/2014/main" id="{813C5558-2BA2-46E7-94E1-3C856D16F8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C7AE78-F4D8-40D1-844C-D5328E326688}" type="slidenum">
              <a:rPr lang="el-GR" altLang="el-GR" sz="1300" smtClean="0">
                <a:latin typeface="Arial" panose="020B0604020202020204" pitchFamily="34" charset="0"/>
              </a:rPr>
              <a:pPr>
                <a:spcBef>
                  <a:spcPct val="0"/>
                </a:spcBef>
              </a:pPr>
              <a:t>27</a:t>
            </a:fld>
            <a:endParaRPr lang="el-GR" altLang="el-GR" sz="13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404EEF57-D50D-47C9-83A0-F6E1EE9961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BF69E6EC-4C13-4E07-A2FD-18D796D53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65540" name="Slide Number Placeholder 3">
            <a:extLst>
              <a:ext uri="{FF2B5EF4-FFF2-40B4-BE49-F238E27FC236}">
                <a16:creationId xmlns:a16="http://schemas.microsoft.com/office/drawing/2014/main" id="{5DF3E739-FD63-4C0B-A1DC-442481D728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401011-6327-43D5-BD6E-0DAE8B67FB06}" type="slidenum">
              <a:rPr lang="el-GR" altLang="el-GR" sz="1300" smtClean="0">
                <a:latin typeface="Arial" panose="020B0604020202020204" pitchFamily="34" charset="0"/>
              </a:rPr>
              <a:pPr>
                <a:spcBef>
                  <a:spcPct val="0"/>
                </a:spcBef>
              </a:pPr>
              <a:t>3</a:t>
            </a:fld>
            <a:endParaRPr lang="el-GR" altLang="el-GR" sz="130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3744A4CB-035A-4476-AB9E-F5BDFECBDA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4CCDAB2E-BF3B-4F6F-A9AF-12B88618EF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10596" name="Slide Number Placeholder 3">
            <a:extLst>
              <a:ext uri="{FF2B5EF4-FFF2-40B4-BE49-F238E27FC236}">
                <a16:creationId xmlns:a16="http://schemas.microsoft.com/office/drawing/2014/main" id="{27E5E2B9-8044-4EC1-B02F-87D20F29C9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1BB579-32E0-4E58-ABAD-104CB52F6DE2}" type="slidenum">
              <a:rPr lang="el-GR" altLang="el-GR" sz="1300" smtClean="0">
                <a:latin typeface="Arial" panose="020B0604020202020204" pitchFamily="34" charset="0"/>
              </a:rPr>
              <a:pPr>
                <a:spcBef>
                  <a:spcPct val="0"/>
                </a:spcBef>
              </a:pPr>
              <a:t>29</a:t>
            </a:fld>
            <a:endParaRPr lang="el-GR" altLang="el-GR" sz="13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A19B39B-AB3E-46A8-B988-E98879B815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287FF7F6-8C70-4DDF-BCFD-A7DEE0DE36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12644" name="Slide Number Placeholder 3">
            <a:extLst>
              <a:ext uri="{FF2B5EF4-FFF2-40B4-BE49-F238E27FC236}">
                <a16:creationId xmlns:a16="http://schemas.microsoft.com/office/drawing/2014/main" id="{AF93DDEF-AAF7-432F-85BB-8897C966BA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B7C0FA-AB27-4C48-AA77-63D0180DBEEE}" type="slidenum">
              <a:rPr lang="el-GR" altLang="el-GR" sz="1300" smtClean="0">
                <a:latin typeface="Arial" panose="020B0604020202020204" pitchFamily="34" charset="0"/>
              </a:rPr>
              <a:pPr>
                <a:spcBef>
                  <a:spcPct val="0"/>
                </a:spcBef>
              </a:pPr>
              <a:t>30</a:t>
            </a:fld>
            <a:endParaRPr lang="el-GR" altLang="el-GR" sz="13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5341D67A-39A8-4B37-833E-7819E47DE9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94AC0030-EC98-413E-9B77-91709637CA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14692" name="Slide Number Placeholder 3">
            <a:extLst>
              <a:ext uri="{FF2B5EF4-FFF2-40B4-BE49-F238E27FC236}">
                <a16:creationId xmlns:a16="http://schemas.microsoft.com/office/drawing/2014/main" id="{D7D8CAA9-7183-4893-AAE2-1750E2534B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9E2978-2DCC-4902-884E-8412FEE684E2}" type="slidenum">
              <a:rPr lang="el-GR" altLang="el-GR" sz="1300" smtClean="0">
                <a:latin typeface="Arial" panose="020B0604020202020204" pitchFamily="34" charset="0"/>
              </a:rPr>
              <a:pPr>
                <a:spcBef>
                  <a:spcPct val="0"/>
                </a:spcBef>
              </a:pPr>
              <a:t>31</a:t>
            </a:fld>
            <a:endParaRPr lang="el-GR" altLang="el-GR"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D905192B-B35B-47A9-AD77-565143325D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FB077122-3A26-4DDD-993F-38C4988D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16740" name="Slide Number Placeholder 3">
            <a:extLst>
              <a:ext uri="{FF2B5EF4-FFF2-40B4-BE49-F238E27FC236}">
                <a16:creationId xmlns:a16="http://schemas.microsoft.com/office/drawing/2014/main" id="{FF5C6613-BEC7-421E-AAD7-3F7E2E2925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304CB1-7B88-4695-9104-34032A1C8F5D}" type="slidenum">
              <a:rPr lang="el-GR" altLang="el-GR" sz="1300" smtClean="0">
                <a:latin typeface="Arial" panose="020B0604020202020204" pitchFamily="34" charset="0"/>
              </a:rPr>
              <a:pPr>
                <a:spcBef>
                  <a:spcPct val="0"/>
                </a:spcBef>
              </a:pPr>
              <a:t>32</a:t>
            </a:fld>
            <a:endParaRPr lang="el-GR" altLang="el-GR" sz="13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EF4A93C1-3954-43C2-9813-C1077FE6FE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AE7B9398-8E7E-4482-912B-1BB4D2D5B4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18788" name="Slide Number Placeholder 3">
            <a:extLst>
              <a:ext uri="{FF2B5EF4-FFF2-40B4-BE49-F238E27FC236}">
                <a16:creationId xmlns:a16="http://schemas.microsoft.com/office/drawing/2014/main" id="{0D532F1E-9C1A-4622-BF44-E1D8D4E26C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D6E3FB-A820-4E42-B691-7EA83EFC494F}" type="slidenum">
              <a:rPr lang="el-GR" altLang="el-GR" sz="1300" smtClean="0">
                <a:latin typeface="Arial" panose="020B0604020202020204" pitchFamily="34" charset="0"/>
              </a:rPr>
              <a:pPr>
                <a:spcBef>
                  <a:spcPct val="0"/>
                </a:spcBef>
              </a:pPr>
              <a:t>33</a:t>
            </a:fld>
            <a:endParaRPr lang="el-GR" altLang="el-GR" sz="13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BB05C0FD-6735-410B-81B1-8D5C50A375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97E0AE49-3D24-4179-8E39-8B657FA8B0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20836" name="Slide Number Placeholder 3">
            <a:extLst>
              <a:ext uri="{FF2B5EF4-FFF2-40B4-BE49-F238E27FC236}">
                <a16:creationId xmlns:a16="http://schemas.microsoft.com/office/drawing/2014/main" id="{7DC31EE1-AAB0-4569-9E1E-43F42BC5FF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C92C58-F296-4CD6-A5E7-14C02BC25277}" type="slidenum">
              <a:rPr lang="el-GR" altLang="el-GR" sz="1300" smtClean="0">
                <a:latin typeface="Arial" panose="020B0604020202020204" pitchFamily="34" charset="0"/>
              </a:rPr>
              <a:pPr>
                <a:spcBef>
                  <a:spcPct val="0"/>
                </a:spcBef>
              </a:pPr>
              <a:t>34</a:t>
            </a:fld>
            <a:endParaRPr lang="el-GR" altLang="el-GR" sz="130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7D91A735-536D-4220-851A-461BC3EDF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C027D35B-01D9-4DA0-A013-F9EBFC926E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22884" name="Slide Number Placeholder 3">
            <a:extLst>
              <a:ext uri="{FF2B5EF4-FFF2-40B4-BE49-F238E27FC236}">
                <a16:creationId xmlns:a16="http://schemas.microsoft.com/office/drawing/2014/main" id="{32C1182A-349A-44BE-80FA-A06C3DBACD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218A53-897D-45BC-9A48-B8FE2CD00776}" type="slidenum">
              <a:rPr lang="el-GR" altLang="el-GR" sz="1300" smtClean="0">
                <a:latin typeface="Arial" panose="020B0604020202020204" pitchFamily="34" charset="0"/>
              </a:rPr>
              <a:pPr>
                <a:spcBef>
                  <a:spcPct val="0"/>
                </a:spcBef>
              </a:pPr>
              <a:t>35</a:t>
            </a:fld>
            <a:endParaRPr lang="el-GR" altLang="el-GR" sz="130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1E43745E-072F-4870-9E14-0001F82C5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A769DF82-90FC-41F7-8EDF-693DDAB878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24932" name="Slide Number Placeholder 3">
            <a:extLst>
              <a:ext uri="{FF2B5EF4-FFF2-40B4-BE49-F238E27FC236}">
                <a16:creationId xmlns:a16="http://schemas.microsoft.com/office/drawing/2014/main" id="{8A4F6697-63AD-4F59-8616-49D50DC9F6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3917B0-094D-4297-9ABE-9BDE4EC30D8E}" type="slidenum">
              <a:rPr lang="el-GR" altLang="el-GR" sz="1300" smtClean="0">
                <a:latin typeface="Arial" panose="020B0604020202020204" pitchFamily="34" charset="0"/>
              </a:rPr>
              <a:pPr>
                <a:spcBef>
                  <a:spcPct val="0"/>
                </a:spcBef>
              </a:pPr>
              <a:t>36</a:t>
            </a:fld>
            <a:endParaRPr lang="el-GR" altLang="el-GR" sz="130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2C608503-EC81-428F-9BE6-6342F7CA7A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803A3937-EA64-4C1C-A219-7E1BD2009D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26980" name="Slide Number Placeholder 3">
            <a:extLst>
              <a:ext uri="{FF2B5EF4-FFF2-40B4-BE49-F238E27FC236}">
                <a16:creationId xmlns:a16="http://schemas.microsoft.com/office/drawing/2014/main" id="{6F846741-530F-4B6C-A3E1-240C04F7D2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92E104-D480-462F-ACB0-8CD64ABFA5E5}" type="slidenum">
              <a:rPr lang="el-GR" altLang="el-GR" sz="1300" smtClean="0">
                <a:latin typeface="Arial" panose="020B0604020202020204" pitchFamily="34" charset="0"/>
              </a:rPr>
              <a:pPr>
                <a:spcBef>
                  <a:spcPct val="0"/>
                </a:spcBef>
              </a:pPr>
              <a:t>37</a:t>
            </a:fld>
            <a:endParaRPr lang="el-GR" altLang="el-GR" sz="13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2DB40A0C-6556-4A47-A189-2F50B080C1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F5636966-4B54-4B84-95EF-501D8EF3E6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29028" name="Slide Number Placeholder 3">
            <a:extLst>
              <a:ext uri="{FF2B5EF4-FFF2-40B4-BE49-F238E27FC236}">
                <a16:creationId xmlns:a16="http://schemas.microsoft.com/office/drawing/2014/main" id="{E0E12398-04E2-42BB-AAF4-C22340B1EE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8D71CE-5AFE-42E0-9300-CA1C1F4C7766}" type="slidenum">
              <a:rPr lang="el-GR" altLang="el-GR" sz="1300" smtClean="0">
                <a:latin typeface="Arial" panose="020B0604020202020204" pitchFamily="34" charset="0"/>
              </a:rPr>
              <a:pPr>
                <a:spcBef>
                  <a:spcPct val="0"/>
                </a:spcBef>
              </a:pPr>
              <a:t>38</a:t>
            </a:fld>
            <a:endParaRPr lang="el-GR" altLang="el-GR"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D4A229F-414A-4AA6-8FD4-68A4ED987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5F41D421-BB6F-442A-B1C3-5A6A2E4C10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70660" name="Slide Number Placeholder 3">
            <a:extLst>
              <a:ext uri="{FF2B5EF4-FFF2-40B4-BE49-F238E27FC236}">
                <a16:creationId xmlns:a16="http://schemas.microsoft.com/office/drawing/2014/main" id="{1C7328AC-057B-4BF9-8603-A736F25D7E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08A16C-53D3-45D2-9F6C-677BA17DF409}" type="slidenum">
              <a:rPr lang="el-GR" altLang="el-GR" sz="1300" smtClean="0">
                <a:latin typeface="Arial" panose="020B0604020202020204" pitchFamily="34" charset="0"/>
              </a:rPr>
              <a:pPr>
                <a:spcBef>
                  <a:spcPct val="0"/>
                </a:spcBef>
              </a:pPr>
              <a:t>7</a:t>
            </a:fld>
            <a:endParaRPr lang="el-GR" altLang="el-GR" sz="130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B3114016-4728-4A5C-871E-09D4FCE95F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F581920B-018F-4963-8061-D120546C9F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31076" name="Slide Number Placeholder 3">
            <a:extLst>
              <a:ext uri="{FF2B5EF4-FFF2-40B4-BE49-F238E27FC236}">
                <a16:creationId xmlns:a16="http://schemas.microsoft.com/office/drawing/2014/main" id="{FD7A583D-3A93-4E6E-8E2B-75633B5838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F46EDF-476C-4DCE-BB6D-0AB7E2BAED74}" type="slidenum">
              <a:rPr lang="el-GR" altLang="el-GR" sz="1300" smtClean="0">
                <a:latin typeface="Arial" panose="020B0604020202020204" pitchFamily="34" charset="0"/>
              </a:rPr>
              <a:pPr>
                <a:spcBef>
                  <a:spcPct val="0"/>
                </a:spcBef>
              </a:pPr>
              <a:t>39</a:t>
            </a:fld>
            <a:endParaRPr lang="el-GR" altLang="el-GR" sz="13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2D54C64-CBAF-4ABD-B32B-486964A959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9989D42B-CE78-4B60-8581-485EFEA35C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33124" name="Slide Number Placeholder 3">
            <a:extLst>
              <a:ext uri="{FF2B5EF4-FFF2-40B4-BE49-F238E27FC236}">
                <a16:creationId xmlns:a16="http://schemas.microsoft.com/office/drawing/2014/main" id="{EB963ABD-0A8C-423A-8396-74ED4C147F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36E4CB-0F97-4292-B294-9A4E49598F25}" type="slidenum">
              <a:rPr lang="el-GR" altLang="el-GR" sz="1300" smtClean="0">
                <a:latin typeface="Arial" panose="020B0604020202020204" pitchFamily="34" charset="0"/>
              </a:rPr>
              <a:pPr>
                <a:spcBef>
                  <a:spcPct val="0"/>
                </a:spcBef>
              </a:pPr>
              <a:t>40</a:t>
            </a:fld>
            <a:endParaRPr lang="el-GR" altLang="el-GR" sz="130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0FDAB328-9302-41F9-93B4-1854E6D60D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734C41D2-B5A5-4C6A-BB96-540F44E354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143364" name="Slide Number Placeholder 3">
            <a:extLst>
              <a:ext uri="{FF2B5EF4-FFF2-40B4-BE49-F238E27FC236}">
                <a16:creationId xmlns:a16="http://schemas.microsoft.com/office/drawing/2014/main" id="{602DA5DD-55E3-41EF-98C7-0D170F08A7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722C9C-6065-476D-979B-9D5FE03A3628}" type="slidenum">
              <a:rPr lang="el-GR" altLang="el-GR" sz="1300" smtClean="0">
                <a:latin typeface="Arial" panose="020B0604020202020204" pitchFamily="34" charset="0"/>
              </a:rPr>
              <a:pPr>
                <a:spcBef>
                  <a:spcPct val="0"/>
                </a:spcBef>
              </a:pPr>
              <a:t>48</a:t>
            </a:fld>
            <a:endParaRPr lang="el-GR" altLang="el-GR" sz="130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Θέση εικόνας διαφάνειας 1">
            <a:extLst>
              <a:ext uri="{FF2B5EF4-FFF2-40B4-BE49-F238E27FC236}">
                <a16:creationId xmlns:a16="http://schemas.microsoft.com/office/drawing/2014/main" id="{BC624098-90A3-49E6-A843-942717E94E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Θέση σημειώσεων 2">
            <a:extLst>
              <a:ext uri="{FF2B5EF4-FFF2-40B4-BE49-F238E27FC236}">
                <a16:creationId xmlns:a16="http://schemas.microsoft.com/office/drawing/2014/main" id="{3E226422-B318-4BC4-ABF8-442DF9BCDB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Παράδειγμα 1 από 2</a:t>
            </a:r>
            <a:endParaRPr lang="en-US" altLang="el-GR"/>
          </a:p>
          <a:p>
            <a:r>
              <a:rPr lang="en-US" altLang="el-GR"/>
              <a:t>Hyperlink ok</a:t>
            </a:r>
            <a:endParaRPr lang="el-GR" altLang="el-GR"/>
          </a:p>
        </p:txBody>
      </p:sp>
      <p:sp>
        <p:nvSpPr>
          <p:cNvPr id="145412" name="Θέση αριθμού διαφάνειας 3">
            <a:extLst>
              <a:ext uri="{FF2B5EF4-FFF2-40B4-BE49-F238E27FC236}">
                <a16:creationId xmlns:a16="http://schemas.microsoft.com/office/drawing/2014/main" id="{70CDC42F-3987-4133-8D32-A45ED31EC2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085DF-9F2B-4318-B2E1-F764C28E1793}" type="slidenum">
              <a:rPr lang="el-GR" altLang="el-GR" sz="1300" smtClean="0">
                <a:latin typeface="Arial" panose="020B0604020202020204" pitchFamily="34" charset="0"/>
              </a:rPr>
              <a:pPr>
                <a:spcBef>
                  <a:spcPct val="0"/>
                </a:spcBef>
              </a:pPr>
              <a:t>49</a:t>
            </a:fld>
            <a:endParaRPr lang="el-GR" altLang="el-GR" sz="13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3556FEC-70F8-4AD5-B69C-F9567E1852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08446BBA-73AB-402C-932A-0D32783D10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72708" name="Slide Number Placeholder 3">
            <a:extLst>
              <a:ext uri="{FF2B5EF4-FFF2-40B4-BE49-F238E27FC236}">
                <a16:creationId xmlns:a16="http://schemas.microsoft.com/office/drawing/2014/main" id="{C1D4010F-19F8-4AC2-BFD1-4679643420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C8EC61-4FE6-41CB-8CEB-B77E3015942A}" type="slidenum">
              <a:rPr lang="el-GR" altLang="el-GR" sz="1300" smtClean="0">
                <a:latin typeface="Arial" panose="020B0604020202020204" pitchFamily="34" charset="0"/>
              </a:rPr>
              <a:pPr>
                <a:spcBef>
                  <a:spcPct val="0"/>
                </a:spcBef>
              </a:pPr>
              <a:t>8</a:t>
            </a:fld>
            <a:endParaRPr lang="el-GR" altLang="el-GR"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EDD9302-BF96-4561-97B9-599FBA7482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9D326160-6C89-42A2-9F93-F6ABB17153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74756" name="Slide Number Placeholder 3">
            <a:extLst>
              <a:ext uri="{FF2B5EF4-FFF2-40B4-BE49-F238E27FC236}">
                <a16:creationId xmlns:a16="http://schemas.microsoft.com/office/drawing/2014/main" id="{086DBB3D-B153-4146-991F-1DE70D7507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47596-6340-4785-988A-331180D48F53}" type="slidenum">
              <a:rPr lang="el-GR" altLang="el-GR" sz="1300" smtClean="0">
                <a:latin typeface="Arial" panose="020B0604020202020204" pitchFamily="34" charset="0"/>
              </a:rPr>
              <a:pPr>
                <a:spcBef>
                  <a:spcPct val="0"/>
                </a:spcBef>
              </a:pPr>
              <a:t>9</a:t>
            </a:fld>
            <a:endParaRPr lang="el-GR" altLang="el-GR" sz="13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CA89626-D862-4FA9-8632-497DDA7A8B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9C0243C-EC7D-4D17-8160-4C43DCF883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76804" name="Slide Number Placeholder 3">
            <a:extLst>
              <a:ext uri="{FF2B5EF4-FFF2-40B4-BE49-F238E27FC236}">
                <a16:creationId xmlns:a16="http://schemas.microsoft.com/office/drawing/2014/main" id="{EFCA2FE1-4DC9-4FDA-AE75-77CD4AEAD0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C37AFE-2282-4222-BDB0-357521F8F288}" type="slidenum">
              <a:rPr lang="el-GR" altLang="el-GR" sz="1300" smtClean="0">
                <a:latin typeface="Arial" panose="020B0604020202020204" pitchFamily="34" charset="0"/>
              </a:rPr>
              <a:pPr>
                <a:spcBef>
                  <a:spcPct val="0"/>
                </a:spcBef>
              </a:pPr>
              <a:t>10</a:t>
            </a:fld>
            <a:endParaRPr lang="el-GR" altLang="el-GR"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D0BE387-B789-45E1-B94C-D29194FAAD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1A741790-3E70-4A39-A52F-C11375CFF1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79876" name="Slide Number Placeholder 3">
            <a:extLst>
              <a:ext uri="{FF2B5EF4-FFF2-40B4-BE49-F238E27FC236}">
                <a16:creationId xmlns:a16="http://schemas.microsoft.com/office/drawing/2014/main" id="{7B330F6A-DFD0-4BB3-A944-6D2F290A67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B17B95-5048-4566-AB9A-C7555ADE1B2F}" type="slidenum">
              <a:rPr lang="el-GR" altLang="el-GR" sz="1300" smtClean="0">
                <a:latin typeface="Arial" panose="020B0604020202020204" pitchFamily="34" charset="0"/>
              </a:rPr>
              <a:pPr>
                <a:spcBef>
                  <a:spcPct val="0"/>
                </a:spcBef>
              </a:pPr>
              <a:t>12</a:t>
            </a:fld>
            <a:endParaRPr lang="el-GR" altLang="el-GR"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8BA7F831-D6B5-4FF9-AD83-6E0B51625C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F2A090F8-3DD9-4635-A9F9-3B13EF5ADA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81924" name="Slide Number Placeholder 3">
            <a:extLst>
              <a:ext uri="{FF2B5EF4-FFF2-40B4-BE49-F238E27FC236}">
                <a16:creationId xmlns:a16="http://schemas.microsoft.com/office/drawing/2014/main" id="{039103E3-FE9E-41AE-93B0-B7668158F5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9A35B6-A19C-402C-9200-6EE3BD937640}" type="slidenum">
              <a:rPr lang="el-GR" altLang="el-GR" sz="1300" smtClean="0">
                <a:latin typeface="Arial" panose="020B0604020202020204" pitchFamily="34" charset="0"/>
              </a:rPr>
              <a:pPr>
                <a:spcBef>
                  <a:spcPct val="0"/>
                </a:spcBef>
              </a:pPr>
              <a:t>13</a:t>
            </a:fld>
            <a:endParaRPr lang="el-GR" altLang="el-GR"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9CD1B2F-3A9A-4F35-9355-7A47CF4C6D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34D5B400-68A8-4693-8179-260A26820A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83972" name="Slide Number Placeholder 3">
            <a:extLst>
              <a:ext uri="{FF2B5EF4-FFF2-40B4-BE49-F238E27FC236}">
                <a16:creationId xmlns:a16="http://schemas.microsoft.com/office/drawing/2014/main" id="{4B0E4197-9DE8-48E7-A1ED-77DF66CC7E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BF52FD-A047-48C0-B545-F452AB2AED67}" type="slidenum">
              <a:rPr lang="el-GR" altLang="el-GR" sz="1300" smtClean="0">
                <a:latin typeface="Arial" panose="020B0604020202020204" pitchFamily="34" charset="0"/>
              </a:rPr>
              <a:pPr>
                <a:spcBef>
                  <a:spcPct val="0"/>
                </a:spcBef>
              </a:pPr>
              <a:t>14</a:t>
            </a:fld>
            <a:endParaRPr lang="el-GR" altLang="el-GR"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Date Placeholder 3">
            <a:extLst>
              <a:ext uri="{FF2B5EF4-FFF2-40B4-BE49-F238E27FC236}">
                <a16:creationId xmlns:a16="http://schemas.microsoft.com/office/drawing/2014/main" id="{D4025661-5DBB-4EA2-8400-DF88400CF882}"/>
              </a:ext>
            </a:extLst>
          </p:cNvPr>
          <p:cNvSpPr>
            <a:spLocks noGrp="1"/>
          </p:cNvSpPr>
          <p:nvPr>
            <p:ph type="dt" sz="half" idx="10"/>
          </p:nvPr>
        </p:nvSpPr>
        <p:spPr/>
        <p:txBody>
          <a:bodyPr/>
          <a:lstStyle>
            <a:lvl1pPr>
              <a:defRPr/>
            </a:lvl1pPr>
          </a:lstStyle>
          <a:p>
            <a:pPr>
              <a:defRPr/>
            </a:pPr>
            <a:fld id="{911B7095-6D9D-4A08-B056-DE367FF503FA}" type="datetime1">
              <a:rPr lang="el-GR" altLang="el-GR" smtClean="0"/>
              <a:t>4/10/2024</a:t>
            </a:fld>
            <a:endParaRPr lang="el-GR" altLang="el-GR"/>
          </a:p>
        </p:txBody>
      </p:sp>
      <p:sp>
        <p:nvSpPr>
          <p:cNvPr id="5" name="Footer Placeholder 4">
            <a:extLst>
              <a:ext uri="{FF2B5EF4-FFF2-40B4-BE49-F238E27FC236}">
                <a16:creationId xmlns:a16="http://schemas.microsoft.com/office/drawing/2014/main" id="{688544E0-07D3-44F0-980B-A4A7AE3EC9E9}"/>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A6950154-5E1B-412D-AF02-906FE2625FC3}"/>
              </a:ext>
            </a:extLst>
          </p:cNvPr>
          <p:cNvSpPr>
            <a:spLocks noGrp="1"/>
          </p:cNvSpPr>
          <p:nvPr>
            <p:ph type="sldNum" sz="quarter" idx="12"/>
          </p:nvPr>
        </p:nvSpPr>
        <p:spPr/>
        <p:txBody>
          <a:bodyPr/>
          <a:lstStyle>
            <a:lvl1pPr>
              <a:defRPr/>
            </a:lvl1pPr>
          </a:lstStyle>
          <a:p>
            <a:pPr>
              <a:defRPr/>
            </a:pPr>
            <a:fld id="{0D5D38C9-F2DB-4346-9292-CF4A171E5E98}" type="slidenum">
              <a:rPr lang="el-GR" altLang="el-GR"/>
              <a:pPr>
                <a:defRPr/>
              </a:pPr>
              <a:t>‹#›</a:t>
            </a:fld>
            <a:endParaRPr lang="el-GR" altLang="el-GR"/>
          </a:p>
        </p:txBody>
      </p:sp>
    </p:spTree>
    <p:extLst>
      <p:ext uri="{BB962C8B-B14F-4D97-AF65-F5344CB8AC3E}">
        <p14:creationId xmlns:p14="http://schemas.microsoft.com/office/powerpoint/2010/main" val="106486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Date Placeholder 3">
            <a:extLst>
              <a:ext uri="{FF2B5EF4-FFF2-40B4-BE49-F238E27FC236}">
                <a16:creationId xmlns:a16="http://schemas.microsoft.com/office/drawing/2014/main" id="{64E493CC-D59E-4397-BA51-19A200F5ED9D}"/>
              </a:ext>
            </a:extLst>
          </p:cNvPr>
          <p:cNvSpPr>
            <a:spLocks noGrp="1"/>
          </p:cNvSpPr>
          <p:nvPr>
            <p:ph type="dt" sz="half" idx="10"/>
          </p:nvPr>
        </p:nvSpPr>
        <p:spPr/>
        <p:txBody>
          <a:bodyPr/>
          <a:lstStyle>
            <a:lvl1pPr>
              <a:defRPr/>
            </a:lvl1pPr>
          </a:lstStyle>
          <a:p>
            <a:pPr>
              <a:defRPr/>
            </a:pPr>
            <a:fld id="{D07B5BE7-100B-4506-A8BA-87B0E5A8C4FE}" type="datetime1">
              <a:rPr lang="el-GR" altLang="el-GR" smtClean="0"/>
              <a:t>4/10/2024</a:t>
            </a:fld>
            <a:endParaRPr lang="el-GR" altLang="el-GR"/>
          </a:p>
        </p:txBody>
      </p:sp>
      <p:sp>
        <p:nvSpPr>
          <p:cNvPr id="5" name="Footer Placeholder 4">
            <a:extLst>
              <a:ext uri="{FF2B5EF4-FFF2-40B4-BE49-F238E27FC236}">
                <a16:creationId xmlns:a16="http://schemas.microsoft.com/office/drawing/2014/main" id="{F9FDC508-B34D-4EF8-B870-73838D1ED443}"/>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DE9CFA86-165E-4FA8-BE81-F88E4BE36022}"/>
              </a:ext>
            </a:extLst>
          </p:cNvPr>
          <p:cNvSpPr>
            <a:spLocks noGrp="1"/>
          </p:cNvSpPr>
          <p:nvPr>
            <p:ph type="sldNum" sz="quarter" idx="12"/>
          </p:nvPr>
        </p:nvSpPr>
        <p:spPr/>
        <p:txBody>
          <a:bodyPr/>
          <a:lstStyle>
            <a:lvl1pPr>
              <a:defRPr/>
            </a:lvl1pPr>
          </a:lstStyle>
          <a:p>
            <a:pPr>
              <a:defRPr/>
            </a:pPr>
            <a:fld id="{77F620E5-716B-4070-84A5-1623F34FB173}" type="slidenum">
              <a:rPr lang="el-GR" altLang="el-GR"/>
              <a:pPr>
                <a:defRPr/>
              </a:pPr>
              <a:t>‹#›</a:t>
            </a:fld>
            <a:endParaRPr lang="el-GR" altLang="el-GR"/>
          </a:p>
        </p:txBody>
      </p:sp>
    </p:spTree>
    <p:extLst>
      <p:ext uri="{BB962C8B-B14F-4D97-AF65-F5344CB8AC3E}">
        <p14:creationId xmlns:p14="http://schemas.microsoft.com/office/powerpoint/2010/main" val="2103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a:t>Στυλ κύριου τίτλου</a:t>
            </a:r>
            <a:endParaRPr lang="el-GR"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Date Placeholder 3">
            <a:extLst>
              <a:ext uri="{FF2B5EF4-FFF2-40B4-BE49-F238E27FC236}">
                <a16:creationId xmlns:a16="http://schemas.microsoft.com/office/drawing/2014/main" id="{AF0799DB-FCA9-4C1B-8BBA-38A582888329}"/>
              </a:ext>
            </a:extLst>
          </p:cNvPr>
          <p:cNvSpPr>
            <a:spLocks noGrp="1"/>
          </p:cNvSpPr>
          <p:nvPr>
            <p:ph type="dt" sz="half" idx="10"/>
          </p:nvPr>
        </p:nvSpPr>
        <p:spPr/>
        <p:txBody>
          <a:bodyPr/>
          <a:lstStyle>
            <a:lvl1pPr>
              <a:defRPr/>
            </a:lvl1pPr>
          </a:lstStyle>
          <a:p>
            <a:pPr>
              <a:defRPr/>
            </a:pPr>
            <a:fld id="{A1E6F4D3-10C8-4099-AA46-2B5FCB5485A9}" type="datetime1">
              <a:rPr lang="el-GR" altLang="el-GR" smtClean="0"/>
              <a:t>4/10/2024</a:t>
            </a:fld>
            <a:endParaRPr lang="el-GR" altLang="el-GR"/>
          </a:p>
        </p:txBody>
      </p:sp>
      <p:sp>
        <p:nvSpPr>
          <p:cNvPr id="5" name="Footer Placeholder 4">
            <a:extLst>
              <a:ext uri="{FF2B5EF4-FFF2-40B4-BE49-F238E27FC236}">
                <a16:creationId xmlns:a16="http://schemas.microsoft.com/office/drawing/2014/main" id="{8001ED46-199B-4148-B184-6DE058DEE528}"/>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012AAE0D-99C5-4A20-B3EE-3D15552A84DF}"/>
              </a:ext>
            </a:extLst>
          </p:cNvPr>
          <p:cNvSpPr>
            <a:spLocks noGrp="1"/>
          </p:cNvSpPr>
          <p:nvPr>
            <p:ph type="sldNum" sz="quarter" idx="12"/>
          </p:nvPr>
        </p:nvSpPr>
        <p:spPr/>
        <p:txBody>
          <a:bodyPr/>
          <a:lstStyle>
            <a:lvl1pPr>
              <a:defRPr/>
            </a:lvl1pPr>
          </a:lstStyle>
          <a:p>
            <a:pPr>
              <a:defRPr/>
            </a:pPr>
            <a:fld id="{7E0B7710-7275-41E8-BC5E-3C270D6F1038}" type="slidenum">
              <a:rPr lang="el-GR" altLang="el-GR"/>
              <a:pPr>
                <a:defRPr/>
              </a:pPr>
              <a:t>‹#›</a:t>
            </a:fld>
            <a:endParaRPr lang="el-GR" altLang="el-GR"/>
          </a:p>
        </p:txBody>
      </p:sp>
    </p:spTree>
    <p:extLst>
      <p:ext uri="{BB962C8B-B14F-4D97-AF65-F5344CB8AC3E}">
        <p14:creationId xmlns:p14="http://schemas.microsoft.com/office/powerpoint/2010/main" val="3602987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a:extLst>
              <a:ext uri="{FF2B5EF4-FFF2-40B4-BE49-F238E27FC236}">
                <a16:creationId xmlns:a16="http://schemas.microsoft.com/office/drawing/2014/main" id="{9ADC2807-3BF3-4C02-AF19-FCC49E2AAC62}"/>
              </a:ext>
            </a:extLst>
          </p:cNvPr>
          <p:cNvSpPr>
            <a:spLocks noGrp="1"/>
          </p:cNvSpPr>
          <p:nvPr>
            <p:ph type="dt" sz="half" idx="10"/>
          </p:nvPr>
        </p:nvSpPr>
        <p:spPr/>
        <p:txBody>
          <a:bodyPr/>
          <a:lstStyle>
            <a:lvl1pPr>
              <a:defRPr/>
            </a:lvl1pPr>
          </a:lstStyle>
          <a:p>
            <a:pPr>
              <a:defRPr/>
            </a:pPr>
            <a:fld id="{B53E86DE-052F-400D-BDDA-D8E3B1CE3999}" type="datetime1">
              <a:rPr lang="el-GR" altLang="el-GR" smtClean="0"/>
              <a:t>4/10/2024</a:t>
            </a:fld>
            <a:endParaRPr lang="el-GR" altLang="el-GR"/>
          </a:p>
        </p:txBody>
      </p:sp>
      <p:sp>
        <p:nvSpPr>
          <p:cNvPr id="5" name="Footer Placeholder 4">
            <a:extLst>
              <a:ext uri="{FF2B5EF4-FFF2-40B4-BE49-F238E27FC236}">
                <a16:creationId xmlns:a16="http://schemas.microsoft.com/office/drawing/2014/main" id="{D55D95D0-D2E2-405E-A92F-08DDF3807FD2}"/>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E1A3A1CF-914E-424E-87B8-285380B8F18A}"/>
              </a:ext>
            </a:extLst>
          </p:cNvPr>
          <p:cNvSpPr>
            <a:spLocks noGrp="1"/>
          </p:cNvSpPr>
          <p:nvPr>
            <p:ph type="sldNum" sz="quarter" idx="12"/>
          </p:nvPr>
        </p:nvSpPr>
        <p:spPr/>
        <p:txBody>
          <a:bodyPr/>
          <a:lstStyle>
            <a:lvl1pPr>
              <a:defRPr/>
            </a:lvl1pPr>
          </a:lstStyle>
          <a:p>
            <a:pPr>
              <a:defRPr/>
            </a:pPr>
            <a:fld id="{B64E3B95-534E-4F32-B9F5-04DF9F52BAB6}" type="slidenum">
              <a:rPr lang="el-GR" altLang="el-GR"/>
              <a:pPr>
                <a:defRPr/>
              </a:pPr>
              <a:t>‹#›</a:t>
            </a:fld>
            <a:endParaRPr lang="el-GR" altLang="el-GR"/>
          </a:p>
        </p:txBody>
      </p:sp>
    </p:spTree>
    <p:extLst>
      <p:ext uri="{BB962C8B-B14F-4D97-AF65-F5344CB8AC3E}">
        <p14:creationId xmlns:p14="http://schemas.microsoft.com/office/powerpoint/2010/main" val="72792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l-GR" dirty="0"/>
          </a:p>
        </p:txBody>
      </p:sp>
      <p:sp>
        <p:nvSpPr>
          <p:cNvPr id="5" name="Date Placeholder 3">
            <a:extLst>
              <a:ext uri="{FF2B5EF4-FFF2-40B4-BE49-F238E27FC236}">
                <a16:creationId xmlns:a16="http://schemas.microsoft.com/office/drawing/2014/main" id="{0E064A1C-B98A-438E-9BC2-D5FDB4743F5A}"/>
              </a:ext>
            </a:extLst>
          </p:cNvPr>
          <p:cNvSpPr>
            <a:spLocks noGrp="1"/>
          </p:cNvSpPr>
          <p:nvPr>
            <p:ph type="dt" sz="half" idx="10"/>
          </p:nvPr>
        </p:nvSpPr>
        <p:spPr/>
        <p:txBody>
          <a:bodyPr/>
          <a:lstStyle>
            <a:lvl1pPr>
              <a:defRPr/>
            </a:lvl1pPr>
          </a:lstStyle>
          <a:p>
            <a:pPr>
              <a:defRPr/>
            </a:pPr>
            <a:fld id="{B5F2F49C-0573-415E-9058-6D8E79B35256}" type="datetime1">
              <a:rPr lang="el-GR" altLang="el-GR" smtClean="0"/>
              <a:t>4/10/2024</a:t>
            </a:fld>
            <a:endParaRPr lang="el-GR" altLang="el-GR"/>
          </a:p>
        </p:txBody>
      </p:sp>
      <p:sp>
        <p:nvSpPr>
          <p:cNvPr id="6" name="Footer Placeholder 4">
            <a:extLst>
              <a:ext uri="{FF2B5EF4-FFF2-40B4-BE49-F238E27FC236}">
                <a16:creationId xmlns:a16="http://schemas.microsoft.com/office/drawing/2014/main" id="{E1089573-D042-4224-B4C5-A4DA1E978D31}"/>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12238458-0BAF-4EDB-B474-63A11AFF0748}"/>
              </a:ext>
            </a:extLst>
          </p:cNvPr>
          <p:cNvSpPr>
            <a:spLocks noGrp="1"/>
          </p:cNvSpPr>
          <p:nvPr>
            <p:ph type="sldNum" sz="quarter" idx="12"/>
          </p:nvPr>
        </p:nvSpPr>
        <p:spPr/>
        <p:txBody>
          <a:bodyPr/>
          <a:lstStyle>
            <a:lvl1pPr>
              <a:defRPr/>
            </a:lvl1pPr>
          </a:lstStyle>
          <a:p>
            <a:pPr>
              <a:defRPr/>
            </a:pPr>
            <a:fld id="{05633EBA-8BB6-4D5D-AE34-98778F79A4D6}" type="slidenum">
              <a:rPr lang="el-GR" altLang="el-GR"/>
              <a:pPr>
                <a:defRPr/>
              </a:pPr>
              <a:t>‹#›</a:t>
            </a:fld>
            <a:endParaRPr lang="el-GR" altLang="el-GR"/>
          </a:p>
        </p:txBody>
      </p:sp>
    </p:spTree>
    <p:extLst>
      <p:ext uri="{BB962C8B-B14F-4D97-AF65-F5344CB8AC3E}">
        <p14:creationId xmlns:p14="http://schemas.microsoft.com/office/powerpoint/2010/main" val="81374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Date Placeholder 3">
            <a:extLst>
              <a:ext uri="{FF2B5EF4-FFF2-40B4-BE49-F238E27FC236}">
                <a16:creationId xmlns:a16="http://schemas.microsoft.com/office/drawing/2014/main" id="{BCAD3972-1A03-4932-9266-CA41E877AD70}"/>
              </a:ext>
            </a:extLst>
          </p:cNvPr>
          <p:cNvSpPr>
            <a:spLocks noGrp="1"/>
          </p:cNvSpPr>
          <p:nvPr>
            <p:ph type="dt" sz="half" idx="10"/>
          </p:nvPr>
        </p:nvSpPr>
        <p:spPr/>
        <p:txBody>
          <a:bodyPr/>
          <a:lstStyle>
            <a:lvl1pPr>
              <a:defRPr/>
            </a:lvl1pPr>
          </a:lstStyle>
          <a:p>
            <a:pPr>
              <a:defRPr/>
            </a:pPr>
            <a:fld id="{4364B0A4-55FE-4C9B-8504-55D85B82C62A}" type="datetime1">
              <a:rPr lang="el-GR" altLang="el-GR" smtClean="0"/>
              <a:t>4/10/2024</a:t>
            </a:fld>
            <a:endParaRPr lang="el-GR" altLang="el-GR"/>
          </a:p>
        </p:txBody>
      </p:sp>
      <p:sp>
        <p:nvSpPr>
          <p:cNvPr id="8" name="Footer Placeholder 4">
            <a:extLst>
              <a:ext uri="{FF2B5EF4-FFF2-40B4-BE49-F238E27FC236}">
                <a16:creationId xmlns:a16="http://schemas.microsoft.com/office/drawing/2014/main" id="{F8850A31-2820-4301-8867-DF1C97A495D5}"/>
              </a:ext>
            </a:extLst>
          </p:cNvPr>
          <p:cNvSpPr>
            <a:spLocks noGrp="1"/>
          </p:cNvSpPr>
          <p:nvPr>
            <p:ph type="ftr" sz="quarter" idx="11"/>
          </p:nvPr>
        </p:nvSpPr>
        <p:spPr/>
        <p:txBody>
          <a:bodyPr/>
          <a:lstStyle>
            <a:lvl1pPr>
              <a:defRPr/>
            </a:lvl1pPr>
          </a:lstStyle>
          <a:p>
            <a:pPr>
              <a:defRPr/>
            </a:pPr>
            <a:endParaRPr lang="el-GR" altLang="el-GR"/>
          </a:p>
        </p:txBody>
      </p:sp>
      <p:sp>
        <p:nvSpPr>
          <p:cNvPr id="9" name="Slide Number Placeholder 5">
            <a:extLst>
              <a:ext uri="{FF2B5EF4-FFF2-40B4-BE49-F238E27FC236}">
                <a16:creationId xmlns:a16="http://schemas.microsoft.com/office/drawing/2014/main" id="{608EBD7F-FEBD-46EE-BE30-2AFE8784F907}"/>
              </a:ext>
            </a:extLst>
          </p:cNvPr>
          <p:cNvSpPr>
            <a:spLocks noGrp="1"/>
          </p:cNvSpPr>
          <p:nvPr>
            <p:ph type="sldNum" sz="quarter" idx="12"/>
          </p:nvPr>
        </p:nvSpPr>
        <p:spPr/>
        <p:txBody>
          <a:bodyPr/>
          <a:lstStyle>
            <a:lvl1pPr>
              <a:defRPr/>
            </a:lvl1pPr>
          </a:lstStyle>
          <a:p>
            <a:pPr>
              <a:defRPr/>
            </a:pPr>
            <a:fld id="{FC3473A1-01D7-4714-B8A2-3569521B0E91}" type="slidenum">
              <a:rPr lang="el-GR" altLang="el-GR"/>
              <a:pPr>
                <a:defRPr/>
              </a:pPr>
              <a:t>‹#›</a:t>
            </a:fld>
            <a:endParaRPr lang="el-GR" altLang="el-GR"/>
          </a:p>
        </p:txBody>
      </p:sp>
    </p:spTree>
    <p:extLst>
      <p:ext uri="{BB962C8B-B14F-4D97-AF65-F5344CB8AC3E}">
        <p14:creationId xmlns:p14="http://schemas.microsoft.com/office/powerpoint/2010/main" val="259364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a:t>Στυλ κύριου τίτλου</a:t>
            </a:r>
            <a:endParaRPr lang="el-GR" dirty="0"/>
          </a:p>
        </p:txBody>
      </p:sp>
      <p:sp>
        <p:nvSpPr>
          <p:cNvPr id="3" name="Date Placeholder 3">
            <a:extLst>
              <a:ext uri="{FF2B5EF4-FFF2-40B4-BE49-F238E27FC236}">
                <a16:creationId xmlns:a16="http://schemas.microsoft.com/office/drawing/2014/main" id="{D030EB4E-A483-48F1-B2A4-46B45608D935}"/>
              </a:ext>
            </a:extLst>
          </p:cNvPr>
          <p:cNvSpPr>
            <a:spLocks noGrp="1"/>
          </p:cNvSpPr>
          <p:nvPr>
            <p:ph type="dt" sz="half" idx="10"/>
          </p:nvPr>
        </p:nvSpPr>
        <p:spPr/>
        <p:txBody>
          <a:bodyPr/>
          <a:lstStyle>
            <a:lvl1pPr>
              <a:defRPr/>
            </a:lvl1pPr>
          </a:lstStyle>
          <a:p>
            <a:pPr>
              <a:defRPr/>
            </a:pPr>
            <a:fld id="{8D72B633-5197-4419-8246-9BE2A9010328}" type="datetime1">
              <a:rPr lang="el-GR" altLang="el-GR" smtClean="0"/>
              <a:t>4/10/2024</a:t>
            </a:fld>
            <a:endParaRPr lang="el-GR" altLang="el-GR"/>
          </a:p>
        </p:txBody>
      </p:sp>
      <p:sp>
        <p:nvSpPr>
          <p:cNvPr id="4" name="Footer Placeholder 4">
            <a:extLst>
              <a:ext uri="{FF2B5EF4-FFF2-40B4-BE49-F238E27FC236}">
                <a16:creationId xmlns:a16="http://schemas.microsoft.com/office/drawing/2014/main" id="{20959525-A860-4543-9D38-A0E888B749A4}"/>
              </a:ext>
            </a:extLst>
          </p:cNvPr>
          <p:cNvSpPr>
            <a:spLocks noGrp="1"/>
          </p:cNvSpPr>
          <p:nvPr>
            <p:ph type="ftr" sz="quarter" idx="11"/>
          </p:nvPr>
        </p:nvSpPr>
        <p:spPr/>
        <p:txBody>
          <a:bodyPr/>
          <a:lstStyle>
            <a:lvl1pPr>
              <a:defRPr/>
            </a:lvl1pPr>
          </a:lstStyle>
          <a:p>
            <a:pPr>
              <a:defRPr/>
            </a:pPr>
            <a:endParaRPr lang="el-GR" altLang="el-GR"/>
          </a:p>
        </p:txBody>
      </p:sp>
      <p:sp>
        <p:nvSpPr>
          <p:cNvPr id="5" name="Slide Number Placeholder 5">
            <a:extLst>
              <a:ext uri="{FF2B5EF4-FFF2-40B4-BE49-F238E27FC236}">
                <a16:creationId xmlns:a16="http://schemas.microsoft.com/office/drawing/2014/main" id="{FA7E5D53-FDD5-4D94-B734-8855266A2F29}"/>
              </a:ext>
            </a:extLst>
          </p:cNvPr>
          <p:cNvSpPr>
            <a:spLocks noGrp="1"/>
          </p:cNvSpPr>
          <p:nvPr>
            <p:ph type="sldNum" sz="quarter" idx="12"/>
          </p:nvPr>
        </p:nvSpPr>
        <p:spPr/>
        <p:txBody>
          <a:bodyPr/>
          <a:lstStyle>
            <a:lvl1pPr>
              <a:defRPr/>
            </a:lvl1pPr>
          </a:lstStyle>
          <a:p>
            <a:pPr>
              <a:defRPr/>
            </a:pPr>
            <a:fld id="{3BB8257B-2F6B-43FF-9920-4600711D1DF4}" type="slidenum">
              <a:rPr lang="el-GR" altLang="el-GR"/>
              <a:pPr>
                <a:defRPr/>
              </a:pPr>
              <a:t>‹#›</a:t>
            </a:fld>
            <a:endParaRPr lang="el-GR" altLang="el-GR"/>
          </a:p>
        </p:txBody>
      </p:sp>
    </p:spTree>
    <p:extLst>
      <p:ext uri="{BB962C8B-B14F-4D97-AF65-F5344CB8AC3E}">
        <p14:creationId xmlns:p14="http://schemas.microsoft.com/office/powerpoint/2010/main" val="284852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3">
            <a:extLst>
              <a:ext uri="{FF2B5EF4-FFF2-40B4-BE49-F238E27FC236}">
                <a16:creationId xmlns:a16="http://schemas.microsoft.com/office/drawing/2014/main" id="{546C52EF-C197-495E-8739-828F912CE24D}"/>
              </a:ext>
            </a:extLst>
          </p:cNvPr>
          <p:cNvSpPr>
            <a:spLocks noGrp="1"/>
          </p:cNvSpPr>
          <p:nvPr>
            <p:ph type="dt" sz="half" idx="10"/>
          </p:nvPr>
        </p:nvSpPr>
        <p:spPr/>
        <p:txBody>
          <a:bodyPr/>
          <a:lstStyle>
            <a:lvl1pPr>
              <a:defRPr/>
            </a:lvl1pPr>
          </a:lstStyle>
          <a:p>
            <a:pPr>
              <a:defRPr/>
            </a:pPr>
            <a:fld id="{BA57315C-5DAD-42ED-B561-40C8B34FA48C}" type="datetime1">
              <a:rPr lang="el-GR" altLang="el-GR" smtClean="0"/>
              <a:t>4/10/2024</a:t>
            </a:fld>
            <a:endParaRPr lang="el-GR" altLang="el-GR"/>
          </a:p>
        </p:txBody>
      </p:sp>
      <p:sp>
        <p:nvSpPr>
          <p:cNvPr id="6" name="Footer Placeholder 4">
            <a:extLst>
              <a:ext uri="{FF2B5EF4-FFF2-40B4-BE49-F238E27FC236}">
                <a16:creationId xmlns:a16="http://schemas.microsoft.com/office/drawing/2014/main" id="{834B3688-0A77-4F75-B020-0DBE0A7CAA54}"/>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BF1205A4-B771-4043-947A-51E8B7A9A0CF}"/>
              </a:ext>
            </a:extLst>
          </p:cNvPr>
          <p:cNvSpPr>
            <a:spLocks noGrp="1"/>
          </p:cNvSpPr>
          <p:nvPr>
            <p:ph type="sldNum" sz="quarter" idx="12"/>
          </p:nvPr>
        </p:nvSpPr>
        <p:spPr/>
        <p:txBody>
          <a:bodyPr/>
          <a:lstStyle>
            <a:lvl1pPr>
              <a:defRPr/>
            </a:lvl1pPr>
          </a:lstStyle>
          <a:p>
            <a:pPr>
              <a:defRPr/>
            </a:pPr>
            <a:fld id="{33915674-0C7F-4ED3-8F50-372772FB3858}" type="slidenum">
              <a:rPr lang="el-GR" altLang="el-GR"/>
              <a:pPr>
                <a:defRPr/>
              </a:pPr>
              <a:t>‹#›</a:t>
            </a:fld>
            <a:endParaRPr lang="el-GR" altLang="el-GR"/>
          </a:p>
        </p:txBody>
      </p:sp>
    </p:spTree>
    <p:extLst>
      <p:ext uri="{BB962C8B-B14F-4D97-AF65-F5344CB8AC3E}">
        <p14:creationId xmlns:p14="http://schemas.microsoft.com/office/powerpoint/2010/main" val="324698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μια εικόνα</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3">
            <a:extLst>
              <a:ext uri="{FF2B5EF4-FFF2-40B4-BE49-F238E27FC236}">
                <a16:creationId xmlns:a16="http://schemas.microsoft.com/office/drawing/2014/main" id="{62D9B693-2842-462F-AB9B-A1B30977E4FC}"/>
              </a:ext>
            </a:extLst>
          </p:cNvPr>
          <p:cNvSpPr>
            <a:spLocks noGrp="1"/>
          </p:cNvSpPr>
          <p:nvPr>
            <p:ph type="dt" sz="half" idx="10"/>
          </p:nvPr>
        </p:nvSpPr>
        <p:spPr/>
        <p:txBody>
          <a:bodyPr/>
          <a:lstStyle>
            <a:lvl1pPr>
              <a:defRPr/>
            </a:lvl1pPr>
          </a:lstStyle>
          <a:p>
            <a:pPr>
              <a:defRPr/>
            </a:pPr>
            <a:fld id="{16E17AC8-D25F-4A3F-BB8C-1CA0F7862273}" type="datetime1">
              <a:rPr lang="el-GR" altLang="el-GR" smtClean="0"/>
              <a:t>4/10/2024</a:t>
            </a:fld>
            <a:endParaRPr lang="el-GR" altLang="el-GR"/>
          </a:p>
        </p:txBody>
      </p:sp>
      <p:sp>
        <p:nvSpPr>
          <p:cNvPr id="6" name="Footer Placeholder 4">
            <a:extLst>
              <a:ext uri="{FF2B5EF4-FFF2-40B4-BE49-F238E27FC236}">
                <a16:creationId xmlns:a16="http://schemas.microsoft.com/office/drawing/2014/main" id="{E99EEEAA-F39F-4157-BD08-52C3C19F1FDF}"/>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D9616C49-4742-4AC2-A43F-AB4074364EB6}"/>
              </a:ext>
            </a:extLst>
          </p:cNvPr>
          <p:cNvSpPr>
            <a:spLocks noGrp="1"/>
          </p:cNvSpPr>
          <p:nvPr>
            <p:ph type="sldNum" sz="quarter" idx="12"/>
          </p:nvPr>
        </p:nvSpPr>
        <p:spPr/>
        <p:txBody>
          <a:bodyPr/>
          <a:lstStyle>
            <a:lvl1pPr>
              <a:defRPr/>
            </a:lvl1pPr>
          </a:lstStyle>
          <a:p>
            <a:pPr>
              <a:defRPr/>
            </a:pPr>
            <a:fld id="{9F3AC307-7D30-4C85-B7D8-11D6DFD33DFA}" type="slidenum">
              <a:rPr lang="el-GR" altLang="el-GR"/>
              <a:pPr>
                <a:defRPr/>
              </a:pPr>
              <a:t>‹#›</a:t>
            </a:fld>
            <a:endParaRPr lang="el-GR" altLang="el-GR"/>
          </a:p>
        </p:txBody>
      </p:sp>
    </p:spTree>
    <p:extLst>
      <p:ext uri="{BB962C8B-B14F-4D97-AF65-F5344CB8AC3E}">
        <p14:creationId xmlns:p14="http://schemas.microsoft.com/office/powerpoint/2010/main" val="4271937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a:t>Στυλ κύριου τίτλου</a:t>
            </a: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Date Placeholder 3">
            <a:extLst>
              <a:ext uri="{FF2B5EF4-FFF2-40B4-BE49-F238E27FC236}">
                <a16:creationId xmlns:a16="http://schemas.microsoft.com/office/drawing/2014/main" id="{7E04DD64-D1FB-4DD5-B362-0967D6B54354}"/>
              </a:ext>
            </a:extLst>
          </p:cNvPr>
          <p:cNvSpPr>
            <a:spLocks noGrp="1"/>
          </p:cNvSpPr>
          <p:nvPr>
            <p:ph type="dt" sz="half" idx="10"/>
          </p:nvPr>
        </p:nvSpPr>
        <p:spPr/>
        <p:txBody>
          <a:bodyPr/>
          <a:lstStyle>
            <a:lvl1pPr>
              <a:defRPr/>
            </a:lvl1pPr>
          </a:lstStyle>
          <a:p>
            <a:pPr>
              <a:defRPr/>
            </a:pPr>
            <a:fld id="{B112B7DA-90BC-4CE0-BF12-7AA54812C009}" type="datetime1">
              <a:rPr lang="el-GR" altLang="el-GR" smtClean="0"/>
              <a:t>4/10/2024</a:t>
            </a:fld>
            <a:endParaRPr lang="el-GR" altLang="el-GR"/>
          </a:p>
        </p:txBody>
      </p:sp>
      <p:sp>
        <p:nvSpPr>
          <p:cNvPr id="5" name="Footer Placeholder 4">
            <a:extLst>
              <a:ext uri="{FF2B5EF4-FFF2-40B4-BE49-F238E27FC236}">
                <a16:creationId xmlns:a16="http://schemas.microsoft.com/office/drawing/2014/main" id="{E6766992-FD2D-48AA-8AEA-043E34465AC5}"/>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CFC7B406-1B9B-49B6-B3BE-9ABCAA3FE7B9}"/>
              </a:ext>
            </a:extLst>
          </p:cNvPr>
          <p:cNvSpPr>
            <a:spLocks noGrp="1"/>
          </p:cNvSpPr>
          <p:nvPr>
            <p:ph type="sldNum" sz="quarter" idx="12"/>
          </p:nvPr>
        </p:nvSpPr>
        <p:spPr/>
        <p:txBody>
          <a:bodyPr/>
          <a:lstStyle>
            <a:lvl1pPr>
              <a:defRPr/>
            </a:lvl1pPr>
          </a:lstStyle>
          <a:p>
            <a:pPr>
              <a:defRPr/>
            </a:pPr>
            <a:fld id="{5822A257-983C-4B44-A782-B3F6DEC56E98}" type="slidenum">
              <a:rPr lang="el-GR" altLang="el-GR"/>
              <a:pPr>
                <a:defRPr/>
              </a:pPr>
              <a:t>‹#›</a:t>
            </a:fld>
            <a:endParaRPr lang="el-GR" altLang="el-GR"/>
          </a:p>
        </p:txBody>
      </p:sp>
    </p:spTree>
    <p:extLst>
      <p:ext uri="{BB962C8B-B14F-4D97-AF65-F5344CB8AC3E}">
        <p14:creationId xmlns:p14="http://schemas.microsoft.com/office/powerpoint/2010/main" val="333026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10F67F-25E9-410A-AFE4-8E5FE39D3A7C}"/>
              </a:ext>
            </a:extLst>
          </p:cNvPr>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Text Placeholder 2">
            <a:extLst>
              <a:ext uri="{FF2B5EF4-FFF2-40B4-BE49-F238E27FC236}">
                <a16:creationId xmlns:a16="http://schemas.microsoft.com/office/drawing/2014/main" id="{775A6A15-1EF0-4420-A180-CCC650143FDB}"/>
              </a:ext>
            </a:extLst>
          </p:cNvPr>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Date Placeholder 3">
            <a:extLst>
              <a:ext uri="{FF2B5EF4-FFF2-40B4-BE49-F238E27FC236}">
                <a16:creationId xmlns:a16="http://schemas.microsoft.com/office/drawing/2014/main" id="{0197445D-D46B-40EA-8972-AFE47186978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88AD935-36CA-4014-8387-9DBDBD4DA94E}" type="datetime1">
              <a:rPr lang="el-GR" altLang="el-GR" smtClean="0"/>
              <a:t>4/10/2024</a:t>
            </a:fld>
            <a:endParaRPr lang="el-GR" altLang="el-GR"/>
          </a:p>
        </p:txBody>
      </p:sp>
      <p:sp>
        <p:nvSpPr>
          <p:cNvPr id="5" name="Footer Placeholder 4">
            <a:extLst>
              <a:ext uri="{FF2B5EF4-FFF2-40B4-BE49-F238E27FC236}">
                <a16:creationId xmlns:a16="http://schemas.microsoft.com/office/drawing/2014/main" id="{D42CF2EF-8D33-42F8-857A-0D8143147F76}"/>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el-GR" altLang="el-GR"/>
          </a:p>
        </p:txBody>
      </p:sp>
      <p:sp>
        <p:nvSpPr>
          <p:cNvPr id="6" name="Slide Number Placeholder 5">
            <a:extLst>
              <a:ext uri="{FF2B5EF4-FFF2-40B4-BE49-F238E27FC236}">
                <a16:creationId xmlns:a16="http://schemas.microsoft.com/office/drawing/2014/main" id="{680AE66B-5431-4408-95EB-5DF9ACF4E2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lvl1pPr>
          </a:lstStyle>
          <a:p>
            <a:pPr>
              <a:defRPr/>
            </a:pPr>
            <a:fld id="{82340F8B-7F6F-4659-A177-122EE5E8A666}"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www.davidgoddard.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commons.wikimedia.org/wiki/User:Tvabutzku1234" TargetMode="External"/><Relationship Id="rId4" Type="http://schemas.openxmlformats.org/officeDocument/2006/relationships/hyperlink" Target="http://commons.wikimedia.org/wiki/File:Ship_Vinni.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yepicentre.org/" TargetMode="External"/><Relationship Id="rId5" Type="http://schemas.openxmlformats.org/officeDocument/2006/relationships/hyperlink" Target="http://www.sea-bridge.de/"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reativecommons.org/licenses/by/2.0/deed.en" TargetMode="External"/><Relationship Id="rId5" Type="http://schemas.openxmlformats.org/officeDocument/2006/relationships/hyperlink" Target="http://www.flickr.com/photos/wirralwater/" TargetMode="External"/><Relationship Id="rId4" Type="http://schemas.openxmlformats.org/officeDocument/2006/relationships/hyperlink" Target="http://www.flickr.com/photos/wirralwater/374516392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creativecommons.org/licenses/by-nc-sa/2.0/deed.en" TargetMode="External"/><Relationship Id="rId5" Type="http://schemas.openxmlformats.org/officeDocument/2006/relationships/hyperlink" Target="http://www.flickr.com/photos/klaus-ottes/" TargetMode="External"/><Relationship Id="rId4" Type="http://schemas.openxmlformats.org/officeDocument/2006/relationships/hyperlink" Target="http://www.flickr.com/photos/klaus-ottes/4580612055/"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tovima.gr/" TargetMode="External"/><Relationship Id="rId7" Type="http://schemas.openxmlformats.org/officeDocument/2006/relationships/hyperlink" Target="http://creativecommons.org/licenses/by-nc-nd/2.0/deed.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flickr.com/photos/mr_t_in_dc/" TargetMode="External"/><Relationship Id="rId11" Type="http://schemas.openxmlformats.org/officeDocument/2006/relationships/image" Target="../media/image34.png"/><Relationship Id="rId5" Type="http://schemas.openxmlformats.org/officeDocument/2006/relationships/hyperlink" Target="http://www.flickr.com/photos/mr_t_in_dc/6774164698/" TargetMode="External"/><Relationship Id="rId10"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Brosen" TargetMode="External"/><Relationship Id="rId4" Type="http://schemas.openxmlformats.org/officeDocument/2006/relationships/hyperlink" Target="http://commons.wikimedia.org/wiki/File:Brosen_bulk_carrier_m_rataj.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commons.wikimedia.org/wiki/User:Dual_Freq" TargetMode="External"/><Relationship Id="rId4" Type="http://schemas.openxmlformats.org/officeDocument/2006/relationships/hyperlink" Target="http://commons.wikimedia.org/wiki/File:Bridgeton_1993.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en.wikipedia.org/w/index.php?title=International_Bulk_Chemical_Code&amp;action=edit&amp;redlink=1"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en.wikipedia.org/wiki/MARPOL" TargetMode="External"/><Relationship Id="rId5" Type="http://schemas.openxmlformats.org/officeDocument/2006/relationships/hyperlink" Target="https://en.wikipedia.org/wiki/Molasses" TargetMode="External"/><Relationship Id="rId4" Type="http://schemas.openxmlformats.org/officeDocument/2006/relationships/hyperlink" Target="https://en.wikipedia.org/wiki/Deadweight_tonnag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namura.co.jp/" TargetMode="External"/><Relationship Id="rId3" Type="http://schemas.openxmlformats.org/officeDocument/2006/relationships/image" Target="../media/image49.jpe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LNG_Carrier.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google.gr/url?sa=i&amp;rct=j&amp;q=&amp;esrc=s&amp;source=images&amp;cd=&amp;ved=0CAYQjB1qFQoTCKas_5aG6sYCFcRaFAodftUBMw&amp;url=http%3A%2F%2Fveganism-now.blogspot.com%2F2011%2F08%2Fblog-post.html&amp;ei=6RatVeaTLMS1Uf6qh5gD&amp;psig=AFQjCNHExO_avgTM_JBcy6I-B244QX3uVQ&amp;ust=1437493237783997" TargetMode="Externa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workboatsinternational.com/hydrofoil-passenger-ferry-ags1071.html" TargetMode="External"/><Relationship Id="rId4" Type="http://schemas.openxmlformats.org/officeDocument/2006/relationships/hyperlink" Target="https://www.google.gr/url?sa=i&amp;rct=j&amp;q=&amp;esrc=s&amp;source=images&amp;cd=&amp;cad=rja&amp;uact=8&amp;ved=0CAUQjhw&amp;url=http%3A%2F%2Fwww.workboatsinternational.com%2Fhydrofoil-passenger-ferry-ags1071.html&amp;ei=gxqgVdHpHcX0UvfOsqgL&amp;psig=AFQjCNFS2ra1aWXABlPy0DKM6MsY8GEdTA&amp;ust=143664227998898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pinterest.com/pin/521713938059172731/" TargetMode="External"/><Relationship Id="rId10" Type="http://schemas.openxmlformats.org/officeDocument/2006/relationships/image" Target="../media/image66.png"/><Relationship Id="rId4" Type="http://schemas.openxmlformats.org/officeDocument/2006/relationships/hyperlink" Target="https://www.google.gr/url?sa=i&amp;rct=j&amp;q=&amp;esrc=s&amp;source=images&amp;cd=&amp;cad=rja&amp;uact=8&amp;ved=0CAUQjhw&amp;url=https%3A%2F%2Fwww.pinterest.com%2Fpin%2F521713938059172731%2F&amp;ei=4AygVZ3wIsfwUMG2gJAL&amp;psig=AFQjCNFvdlUmolPiM__TEyYypG2zBnHr7A&amp;ust=1436638567302689" TargetMode="External"/><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hyperlink" Target="http://www.bluebird-electric.net/" TargetMode="External"/><Relationship Id="rId3" Type="http://schemas.openxmlformats.org/officeDocument/2006/relationships/image" Target="../media/image70.jpeg"/><Relationship Id="rId7" Type="http://schemas.openxmlformats.org/officeDocument/2006/relationships/hyperlink" Target="https://www.google.gr/url?sa=i&amp;rct=j&amp;q=&amp;esrc=s&amp;source=images&amp;cd=&amp;cad=rja&amp;uact=8&amp;ved=0CAUQjhw&amp;url=http%3A%2F%2Fwww.bluebird-electric.net%2FSWATH_Small_Waterplane_Area_Twin_Hulls.htm&amp;ei=shOgVdGzJsbwUMXdp5gL&amp;psig=AFQjCNGLa7neYgaxwe4hFgOitGqK0ii4Gw&amp;ust=1436640543006254" TargetMode="External"/><Relationship Id="rId12"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4.png"/><Relationship Id="rId5" Type="http://schemas.openxmlformats.org/officeDocument/2006/relationships/hyperlink" Target="http://www.yachtforums.com/" TargetMode="External"/><Relationship Id="rId10" Type="http://schemas.openxmlformats.org/officeDocument/2006/relationships/image" Target="../media/image73.png"/><Relationship Id="rId4" Type="http://schemas.openxmlformats.org/officeDocument/2006/relationships/hyperlink" Target="https://www.google.gr/url?sa=i&amp;rct=j&amp;q=&amp;esrc=s&amp;source=images&amp;cd=&amp;cad=rja&amp;uact=8&amp;ved=0CAUQjhw&amp;url=http%3A%2F%2Fwww.yachtforums.com%2Fthreads%2Fswath-ships.3541%2F&amp;ei=9xGgVcWTLcblUYzhgLgL&amp;psig=AFQjCNGMmtlNXR0UrwEFXK4xj0m3qg-65Q&amp;ust=1436640081528387" TargetMode="External"/><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hyperlink" Target="http://www.yanmarhelp.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lezeaids.tumblr.com/planing-hull" TargetMode="External"/><Relationship Id="rId4" Type="http://schemas.openxmlformats.org/officeDocument/2006/relationships/hyperlink" Target="https://www.google.gr/url?sa=i&amp;rct=j&amp;q=&amp;esrc=s&amp;source=images&amp;cd=&amp;ved=0CAUQjhw&amp;url=http%3A%2F%2Flezeaids.tumblr.com%2Fplaning-hull&amp;ei=Vw6gVY-jCcfaU-GGmrAL&amp;psig=AFQjCNEyMYFC_eDCfRA_fY9I-qTjHmz2mA&amp;ust=143663902760365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www.janes.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marinelog.com/" TargetMode="External"/><Relationship Id="rId4" Type="http://schemas.openxmlformats.org/officeDocument/2006/relationships/hyperlink" Target="http://www.marinelog.com/DOCS/NEWSMMIII/MMIIIJun10.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el.wikipedia.org/wiki/%CE%92%CF%85%CE%B8%CF%8C%CF%82" TargetMode="External"/><Relationship Id="rId7" Type="http://schemas.openxmlformats.org/officeDocument/2006/relationships/hyperlink" Target="http://el.wikipedia.org/wiki/%CE%91%CE%BB%CF%85%CF%83%CE%AF%CE%B4%CE%B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el.wikipedia.org/wiki/%CE%9B%CE%B9%CE%BC%CE%AD%CE%BD%CE%B1%CF%82" TargetMode="External"/><Relationship Id="rId5" Type="http://schemas.openxmlformats.org/officeDocument/2006/relationships/hyperlink" Target="http://el.wikipedia.org/wiki/%CE%91%CE%BA%CF%84%CE%AE" TargetMode="External"/><Relationship Id="rId4" Type="http://schemas.openxmlformats.org/officeDocument/2006/relationships/hyperlink" Target="http://el.wikipedia.org/wiki/%CE%A0%CE%BB%CE%BF%CE%AF%CE%B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hyperlink" Target="http://www.flickr.com/photos/kenjonbro/" TargetMode="External"/><Relationship Id="rId3" Type="http://schemas.openxmlformats.org/officeDocument/2006/relationships/image" Target="../media/image7.jpeg"/><Relationship Id="rId7" Type="http://schemas.openxmlformats.org/officeDocument/2006/relationships/hyperlink" Target="http://www.flickr.com/photos/kenjonbro/348743845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creativecommons.org/licenses/by-sa/3.0/deed.en" TargetMode="External"/><Relationship Id="rId4" Type="http://schemas.openxmlformats.org/officeDocument/2006/relationships/hyperlink" Target="http://en.wikipedia.org/wiki/File:MSMajestyOfTheSeasEdit1.JPG" TargetMode="External"/><Relationship Id="rId9" Type="http://schemas.openxmlformats.org/officeDocument/2006/relationships/hyperlink" Target="http://creativecommons.org/licenses/by-nc/2.0/deed.e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scran.ac.uk-/"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el.wikipedia.org/wiki/%CE%91%CE%BA%CF%84%CE%A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l.wikipedia.org/wiki/%CE%A0%CE%BB%CF%89%CF%84%CF%8C_%CE%BD%CE%B1%CF%85%CF%80%CE%AE%CE%B3%CE%B7%CE%BC%CE%B1"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a:extLst>
              <a:ext uri="{FF2B5EF4-FFF2-40B4-BE49-F238E27FC236}">
                <a16:creationId xmlns:a16="http://schemas.microsoft.com/office/drawing/2014/main" id="{EFC62D42-737B-4AC0-8F46-BD75FD04E5FE}"/>
              </a:ext>
            </a:extLst>
          </p:cNvPr>
          <p:cNvSpPr>
            <a:spLocks noGrp="1"/>
          </p:cNvSpPr>
          <p:nvPr>
            <p:ph type="ctrTitle"/>
          </p:nvPr>
        </p:nvSpPr>
        <p:spPr>
          <a:xfrm>
            <a:off x="2286000" y="1171575"/>
            <a:ext cx="6221413" cy="2401442"/>
          </a:xfrm>
        </p:spPr>
        <p:txBody>
          <a:bodyPr/>
          <a:lstStyle/>
          <a:p>
            <a:pPr marL="342900" indent="-342900" eaLnBrk="1" hangingPunct="1"/>
            <a:br>
              <a:rPr lang="el-GR" altLang="el-GR" sz="2400" dirty="0"/>
            </a:br>
            <a:r>
              <a:rPr lang="el-GR" altLang="el-GR" sz="2400" dirty="0"/>
              <a:t>ΕΙΔΗ ΠΛΟΙΩΝ ΚΑΙ ΧΑΡΑΚΤΗΡΙΣΤΙΚΑ </a:t>
            </a:r>
            <a:br>
              <a:rPr lang="el-GR" altLang="el-GR" sz="2400" dirty="0"/>
            </a:br>
            <a:r>
              <a:rPr lang="el-GR" altLang="el-GR" sz="2400" dirty="0"/>
              <a:t> ΝΑΥΠΗΓΙΚΑ ΥΛΙΚΑ</a:t>
            </a:r>
            <a:br>
              <a:rPr lang="el-GR" altLang="el-GR" sz="2400" dirty="0"/>
            </a:br>
            <a:r>
              <a:rPr lang="el-GR" altLang="el-GR" sz="2400" dirty="0"/>
              <a:t>ΞΥΛΙΝΑ ΠΛΟΙΑ / ΠΑΡΑΔΟΣΙΑΚΑ ΠΛΟΙΑ </a:t>
            </a:r>
            <a:br>
              <a:rPr lang="el-GR" altLang="el-GR" sz="2400" dirty="0"/>
            </a:br>
            <a:r>
              <a:rPr lang="el-GR" altLang="el-GR" sz="2400" dirty="0"/>
              <a:t>ΝΟΜΟΘΕΣΙΑ / ΓΡΑΜΜΗ ΦΟΡΤΩΣΕΩΣ</a:t>
            </a:r>
            <a:endParaRPr lang="el-GR" altLang="el-GR" sz="2400" dirty="0">
              <a:latin typeface="Times New Roman" panose="02020603050405020304" pitchFamily="18" charset="0"/>
              <a:cs typeface="Times New Roman" panose="02020603050405020304" pitchFamily="18" charset="0"/>
            </a:endParaRPr>
          </a:p>
        </p:txBody>
      </p:sp>
      <p:sp>
        <p:nvSpPr>
          <p:cNvPr id="4099" name="Υπότιτλος 2">
            <a:extLst>
              <a:ext uri="{FF2B5EF4-FFF2-40B4-BE49-F238E27FC236}">
                <a16:creationId xmlns:a16="http://schemas.microsoft.com/office/drawing/2014/main" id="{F720456B-313C-47DE-B722-71695F7C2B36}"/>
              </a:ext>
            </a:extLst>
          </p:cNvPr>
          <p:cNvSpPr>
            <a:spLocks noGrp="1"/>
          </p:cNvSpPr>
          <p:nvPr>
            <p:ph type="subTitle" idx="1"/>
          </p:nvPr>
        </p:nvSpPr>
        <p:spPr>
          <a:xfrm>
            <a:off x="892647" y="4071085"/>
            <a:ext cx="7947025" cy="1800225"/>
          </a:xfrm>
        </p:spPr>
        <p:txBody>
          <a:bodyPr/>
          <a:lstStyle/>
          <a:p>
            <a:pPr eaLnBrk="1" hangingPunct="1">
              <a:lnSpc>
                <a:spcPct val="120000"/>
              </a:lnSpc>
              <a:spcBef>
                <a:spcPct val="0"/>
              </a:spcBef>
            </a:pPr>
            <a:r>
              <a:rPr lang="el-GR" altLang="el-GR" sz="1800" dirty="0">
                <a:solidFill>
                  <a:srgbClr val="000000"/>
                </a:solidFill>
              </a:rPr>
              <a:t>Γεώργιος Κ. Χατζηκωνσταντής Επίκουρος Καθηγητής </a:t>
            </a:r>
            <a:endParaRPr lang="en-US" altLang="el-GR" sz="1800" dirty="0">
              <a:solidFill>
                <a:srgbClr val="000000"/>
              </a:solidFill>
            </a:endParaRPr>
          </a:p>
          <a:p>
            <a:pPr eaLnBrk="1" hangingPunct="1">
              <a:lnSpc>
                <a:spcPct val="120000"/>
              </a:lnSpc>
              <a:spcBef>
                <a:spcPct val="0"/>
              </a:spcBef>
            </a:pPr>
            <a:r>
              <a:rPr lang="en-US" altLang="el-GR" sz="1800" dirty="0">
                <a:solidFill>
                  <a:srgbClr val="000000"/>
                </a:solidFill>
              </a:rPr>
              <a:t>ghatzik@uniwa.gr</a:t>
            </a:r>
            <a:endParaRPr lang="el-GR" altLang="el-GR" sz="1800" dirty="0">
              <a:solidFill>
                <a:srgbClr val="000000"/>
              </a:solidFill>
            </a:endParaRPr>
          </a:p>
          <a:p>
            <a:pPr eaLnBrk="1" hangingPunct="1">
              <a:lnSpc>
                <a:spcPct val="120000"/>
              </a:lnSpc>
              <a:spcBef>
                <a:spcPct val="0"/>
              </a:spcBef>
            </a:pPr>
            <a:r>
              <a:rPr lang="el-GR" altLang="el-GR" sz="1800" dirty="0">
                <a:solidFill>
                  <a:srgbClr val="000000"/>
                </a:solidFill>
              </a:rPr>
              <a:t>Διπλ. Ναυπηγός Μηχανολόγος Μηχανικός </a:t>
            </a:r>
          </a:p>
          <a:p>
            <a:pPr eaLnBrk="1" hangingPunct="1">
              <a:lnSpc>
                <a:spcPct val="120000"/>
              </a:lnSpc>
              <a:spcBef>
                <a:spcPct val="0"/>
              </a:spcBef>
            </a:pPr>
            <a:r>
              <a:rPr lang="el-GR" altLang="el-GR" sz="1800" dirty="0" err="1">
                <a:solidFill>
                  <a:srgbClr val="000000"/>
                </a:solidFill>
              </a:rPr>
              <a:t>M.Sc</a:t>
            </a:r>
            <a:r>
              <a:rPr lang="el-GR" altLang="el-GR" sz="1800" dirty="0">
                <a:solidFill>
                  <a:srgbClr val="000000"/>
                </a:solidFill>
              </a:rPr>
              <a:t>. ‘’Διασφάλιση Ποιότητας’’</a:t>
            </a:r>
          </a:p>
          <a:p>
            <a:pPr eaLnBrk="1" hangingPunct="1">
              <a:lnSpc>
                <a:spcPct val="120000"/>
              </a:lnSpc>
              <a:spcBef>
                <a:spcPct val="0"/>
              </a:spcBef>
            </a:pPr>
            <a:r>
              <a:rPr lang="el-GR" altLang="el-GR" sz="1800" b="1" dirty="0">
                <a:solidFill>
                  <a:srgbClr val="000000"/>
                </a:solidFill>
              </a:rPr>
              <a:t>Τμήμα</a:t>
            </a:r>
            <a:r>
              <a:rPr lang="en-US" altLang="el-GR" sz="1800" b="1" dirty="0">
                <a:solidFill>
                  <a:srgbClr val="000000"/>
                </a:solidFill>
              </a:rPr>
              <a:t> </a:t>
            </a:r>
            <a:r>
              <a:rPr lang="el-GR" altLang="el-GR" sz="1800" b="1" dirty="0">
                <a:solidFill>
                  <a:srgbClr val="000000"/>
                </a:solidFill>
              </a:rPr>
              <a:t>Ναυπηγών Μηχανικών</a:t>
            </a:r>
            <a:r>
              <a:rPr lang="el-GR" altLang="el-GR" sz="1800" b="1" dirty="0">
                <a:solidFill>
                  <a:srgbClr val="000000"/>
                </a:solidFill>
                <a:latin typeface="Arial" panose="020B0604020202020204" pitchFamily="34" charset="0"/>
              </a:rPr>
              <a:t> </a:t>
            </a:r>
          </a:p>
          <a:p>
            <a:pPr eaLnBrk="1" hangingPunct="1">
              <a:lnSpc>
                <a:spcPct val="120000"/>
              </a:lnSpc>
              <a:spcBef>
                <a:spcPct val="0"/>
              </a:spcBef>
            </a:pPr>
            <a:r>
              <a:rPr lang="el-GR" altLang="el-GR" sz="1800" b="1" dirty="0">
                <a:solidFill>
                  <a:srgbClr val="000000"/>
                </a:solidFill>
              </a:rPr>
              <a:t>Πανεπιστημίου Δυτικής Αττικής (ΠΑ.Δ.Α.)</a:t>
            </a:r>
          </a:p>
        </p:txBody>
      </p:sp>
      <p:pic>
        <p:nvPicPr>
          <p:cNvPr id="4100" name="Picture 3" descr="Λογότυπο Τεχνολογικού Ιδρύματος Αθήνας">
            <a:extLst>
              <a:ext uri="{FF2B5EF4-FFF2-40B4-BE49-F238E27FC236}">
                <a16:creationId xmlns:a16="http://schemas.microsoft.com/office/drawing/2014/main" id="{07EC71C7-DB86-4280-91D9-E03BA72F1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76250"/>
            <a:ext cx="6826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a:extLst>
              <a:ext uri="{FF2B5EF4-FFF2-40B4-BE49-F238E27FC236}">
                <a16:creationId xmlns:a16="http://schemas.microsoft.com/office/drawing/2014/main" id="{822D596C-04BD-4B1C-AA18-71087EC61C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6850"/>
            <a:ext cx="1674813"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24DC6406-196B-414B-B1BF-DB2A67146B1A}"/>
              </a:ext>
            </a:extLst>
          </p:cNvPr>
          <p:cNvSpPr/>
          <p:nvPr/>
        </p:nvSpPr>
        <p:spPr>
          <a:xfrm>
            <a:off x="2771800" y="436046"/>
            <a:ext cx="6089103" cy="461665"/>
          </a:xfrm>
          <a:prstGeom prst="rect">
            <a:avLst/>
          </a:prstGeom>
        </p:spPr>
        <p:txBody>
          <a:bodyPr wrap="none">
            <a:spAutoFit/>
          </a:bodyPr>
          <a:lstStyle/>
          <a:p>
            <a:r>
              <a:rPr lang="el-GR" altLang="el-GR" sz="2400" b="1" dirty="0"/>
              <a:t>ΝΑΥΠΗΓΙΚΟ ΚΑΤΑΣΚΕΥΑΣΤΙΚΟ ΣΧΕΔΙΟ </a:t>
            </a:r>
            <a:endParaRPr lang="el-GR" sz="2400" b="1" dirty="0"/>
          </a:p>
        </p:txBody>
      </p:sp>
      <p:sp>
        <p:nvSpPr>
          <p:cNvPr id="3" name="Θέση αριθμού διαφάνειας 2">
            <a:extLst>
              <a:ext uri="{FF2B5EF4-FFF2-40B4-BE49-F238E27FC236}">
                <a16:creationId xmlns:a16="http://schemas.microsoft.com/office/drawing/2014/main" id="{6163BA01-D9DD-4920-897B-F6FC34CF33EF}"/>
              </a:ext>
            </a:extLst>
          </p:cNvPr>
          <p:cNvSpPr>
            <a:spLocks noGrp="1"/>
          </p:cNvSpPr>
          <p:nvPr>
            <p:ph type="sldNum" sz="quarter" idx="12"/>
          </p:nvPr>
        </p:nvSpPr>
        <p:spPr/>
        <p:txBody>
          <a:bodyPr/>
          <a:lstStyle/>
          <a:p>
            <a:pPr>
              <a:defRPr/>
            </a:pPr>
            <a:r>
              <a:rPr lang="el-GR" altLang="el-GR" dirty="0"/>
              <a:t>1</a:t>
            </a:r>
          </a:p>
        </p:txBody>
      </p:sp>
      <p:sp>
        <p:nvSpPr>
          <p:cNvPr id="4" name="TextBox 3">
            <a:extLst>
              <a:ext uri="{FF2B5EF4-FFF2-40B4-BE49-F238E27FC236}">
                <a16:creationId xmlns:a16="http://schemas.microsoft.com/office/drawing/2014/main" id="{E7E8E571-10F8-4EEC-BEE0-7A21082FC2E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Τίτλος">
            <a:extLst>
              <a:ext uri="{FF2B5EF4-FFF2-40B4-BE49-F238E27FC236}">
                <a16:creationId xmlns:a16="http://schemas.microsoft.com/office/drawing/2014/main" id="{438C0BF3-C4E3-41DE-817C-43A70C776680}"/>
              </a:ext>
            </a:extLst>
          </p:cNvPr>
          <p:cNvSpPr>
            <a:spLocks noGrp="1"/>
          </p:cNvSpPr>
          <p:nvPr>
            <p:ph type="title"/>
          </p:nvPr>
        </p:nvSpPr>
        <p:spPr>
          <a:xfrm>
            <a:off x="0" y="115888"/>
            <a:ext cx="9144000" cy="577850"/>
          </a:xfrm>
        </p:spPr>
        <p:txBody>
          <a:bodyPr/>
          <a:lstStyle/>
          <a:p>
            <a:pPr eaLnBrk="1" hangingPunct="1"/>
            <a:r>
              <a:rPr lang="en-GB" altLang="el-GR" sz="2800">
                <a:solidFill>
                  <a:srgbClr val="004A82"/>
                </a:solidFill>
              </a:rPr>
              <a:t>ΠΛΟΙΑ ΤΥΠΟΥ </a:t>
            </a:r>
            <a:r>
              <a:rPr lang="en-US" altLang="el-GR" sz="2800">
                <a:solidFill>
                  <a:srgbClr val="004A82"/>
                </a:solidFill>
              </a:rPr>
              <a:t>Ro – Ro (Roll – on / Roll – off) 1/2</a:t>
            </a:r>
            <a:endParaRPr lang="el-GR" altLang="el-GR" sz="2800">
              <a:solidFill>
                <a:srgbClr val="004A82"/>
              </a:solidFill>
            </a:endParaRPr>
          </a:p>
        </p:txBody>
      </p:sp>
      <p:sp>
        <p:nvSpPr>
          <p:cNvPr id="3" name="2 - Υπότιτλος">
            <a:extLst>
              <a:ext uri="{FF2B5EF4-FFF2-40B4-BE49-F238E27FC236}">
                <a16:creationId xmlns:a16="http://schemas.microsoft.com/office/drawing/2014/main" id="{D6783EC0-1516-43D7-9D61-308E8829C93D}"/>
              </a:ext>
            </a:extLst>
          </p:cNvPr>
          <p:cNvSpPr>
            <a:spLocks noGrp="1"/>
          </p:cNvSpPr>
          <p:nvPr>
            <p:ph idx="1"/>
          </p:nvPr>
        </p:nvSpPr>
        <p:spPr>
          <a:xfrm>
            <a:off x="457200" y="765175"/>
            <a:ext cx="8229600" cy="1368425"/>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l-GR" sz="2200" dirty="0"/>
              <a:t>Τα πλοία αυτά μεταφέρουν διαφόρων τύπων τροχοφόρα φορτία, όπως φορτία σε φορτηγά και σε συρόμενα εμπορευματοκιβώτια. Η </a:t>
            </a:r>
            <a:r>
              <a:rPr lang="el-GR" sz="2200" dirty="0" err="1"/>
              <a:t>φορτο</a:t>
            </a:r>
            <a:r>
              <a:rPr lang="el-GR" sz="2200" dirty="0"/>
              <a:t> – εκφόρτωση επιτυγχάνεται με ειδικούς καταπέλτες (ράμπες) που τοποθετούνται στην πλώρη ή και στην πρύμνη του πλοίου. </a:t>
            </a:r>
          </a:p>
          <a:p>
            <a:pPr eaLnBrk="1" fontAlgn="auto" hangingPunct="1">
              <a:spcAft>
                <a:spcPts val="0"/>
              </a:spcAft>
              <a:defRPr/>
            </a:pPr>
            <a:endParaRPr lang="el-GR" sz="2400" dirty="0"/>
          </a:p>
        </p:txBody>
      </p:sp>
      <p:sp>
        <p:nvSpPr>
          <p:cNvPr id="73732" name="Θέση αριθμού διαφάνειας 3">
            <a:extLst>
              <a:ext uri="{FF2B5EF4-FFF2-40B4-BE49-F238E27FC236}">
                <a16:creationId xmlns:a16="http://schemas.microsoft.com/office/drawing/2014/main" id="{662B8A45-50AC-4270-8CDB-C3D0B77E2891}"/>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88E7D52-9994-43DB-A5A3-319ECA05EF48}" type="slidenum">
              <a:rPr lang="el-GR" altLang="el-GR" sz="1200">
                <a:latin typeface="Arial" panose="020B0604020202020204" pitchFamily="34" charset="0"/>
              </a:rPr>
              <a:pPr algn="r" eaLnBrk="1" hangingPunct="1">
                <a:spcBef>
                  <a:spcPct val="0"/>
                </a:spcBef>
                <a:buFontTx/>
                <a:buNone/>
              </a:pPr>
              <a:t>9</a:t>
            </a:fld>
            <a:endParaRPr lang="el-GR" altLang="el-GR" sz="1200">
              <a:latin typeface="Arial" panose="020B0604020202020204" pitchFamily="34" charset="0"/>
            </a:endParaRPr>
          </a:p>
        </p:txBody>
      </p:sp>
      <p:pic>
        <p:nvPicPr>
          <p:cNvPr id="73733" name="Εικόνα 4">
            <a:extLst>
              <a:ext uri="{FF2B5EF4-FFF2-40B4-BE49-F238E27FC236}">
                <a16:creationId xmlns:a16="http://schemas.microsoft.com/office/drawing/2014/main" id="{E1F77167-539B-4284-BC1B-F0379167D9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565400"/>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7E2A5CE4-B76F-4DDD-AEA6-6512CCB9FBDE}"/>
              </a:ext>
            </a:extLst>
          </p:cNvPr>
          <p:cNvSpPr/>
          <p:nvPr/>
        </p:nvSpPr>
        <p:spPr>
          <a:xfrm>
            <a:off x="4976813" y="5611813"/>
            <a:ext cx="3556000" cy="457200"/>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Ship Vinni</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5"/>
              </a:rPr>
              <a:t>Tvabutzku1234</a:t>
            </a:r>
            <a:r>
              <a:rPr lang="en-US" sz="1200" dirty="0">
                <a:solidFill>
                  <a:schemeClr val="tx1">
                    <a:lumMod val="75000"/>
                    <a:lumOff val="25000"/>
                  </a:schemeClr>
                </a:solidFill>
                <a:latin typeface="+mn-lt"/>
                <a:cs typeface="+mn-cs"/>
              </a:rPr>
              <a:t> available under  public domain.</a:t>
            </a:r>
          </a:p>
        </p:txBody>
      </p:sp>
      <p:pic>
        <p:nvPicPr>
          <p:cNvPr id="73735" name="Picture 9" descr="p1062682200-3">
            <a:extLst>
              <a:ext uri="{FF2B5EF4-FFF2-40B4-BE49-F238E27FC236}">
                <a16:creationId xmlns:a16="http://schemas.microsoft.com/office/drawing/2014/main" id="{D1BA2680-C3BD-4BEB-8EBF-4E3963D27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2565400"/>
            <a:ext cx="450056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Rectangle 10">
            <a:extLst>
              <a:ext uri="{FF2B5EF4-FFF2-40B4-BE49-F238E27FC236}">
                <a16:creationId xmlns:a16="http://schemas.microsoft.com/office/drawing/2014/main" id="{95C43F6A-F9AF-4076-9C0E-7D097FC98760}"/>
              </a:ext>
            </a:extLst>
          </p:cNvPr>
          <p:cNvSpPr>
            <a:spLocks noChangeArrowheads="1"/>
          </p:cNvSpPr>
          <p:nvPr/>
        </p:nvSpPr>
        <p:spPr bwMode="auto">
          <a:xfrm>
            <a:off x="1595438" y="5629275"/>
            <a:ext cx="1871662" cy="244475"/>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000" u="sng">
                <a:latin typeface="Arial" panose="020B0604020202020204" pitchFamily="34" charset="0"/>
                <a:hlinkClick r:id="rId7"/>
              </a:rPr>
              <a:t>www.davidgoddard.org</a:t>
            </a:r>
            <a:r>
              <a:rPr lang="el-GR" altLang="el-GR" sz="1000">
                <a:latin typeface="Arial" panose="020B0604020202020204" pitchFamily="34" charset="0"/>
              </a:rPr>
              <a:t> </a:t>
            </a:r>
          </a:p>
        </p:txBody>
      </p:sp>
      <p:sp>
        <p:nvSpPr>
          <p:cNvPr id="73737" name="TextBox 1">
            <a:extLst>
              <a:ext uri="{FF2B5EF4-FFF2-40B4-BE49-F238E27FC236}">
                <a16:creationId xmlns:a16="http://schemas.microsoft.com/office/drawing/2014/main" id="{F7B7BC42-18C1-4EC9-BB4B-285316C0EDB7}"/>
              </a:ext>
            </a:extLst>
          </p:cNvPr>
          <p:cNvSpPr txBox="1">
            <a:spLocks noChangeArrowheads="1"/>
          </p:cNvSpPr>
          <p:nvPr/>
        </p:nvSpPr>
        <p:spPr bwMode="auto">
          <a:xfrm>
            <a:off x="6918325" y="6035675"/>
            <a:ext cx="194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17</a:t>
            </a:r>
          </a:p>
        </p:txBody>
      </p:sp>
      <p:sp>
        <p:nvSpPr>
          <p:cNvPr id="73738" name="TextBox 4">
            <a:extLst>
              <a:ext uri="{FF2B5EF4-FFF2-40B4-BE49-F238E27FC236}">
                <a16:creationId xmlns:a16="http://schemas.microsoft.com/office/drawing/2014/main" id="{03439D03-86B1-4ECC-8276-FBC9E78AFD7D}"/>
              </a:ext>
            </a:extLst>
          </p:cNvPr>
          <p:cNvSpPr txBox="1">
            <a:spLocks noChangeArrowheads="1"/>
          </p:cNvSpPr>
          <p:nvPr/>
        </p:nvSpPr>
        <p:spPr bwMode="auto">
          <a:xfrm>
            <a:off x="1989139" y="5991225"/>
            <a:ext cx="998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16</a:t>
            </a:r>
          </a:p>
        </p:txBody>
      </p:sp>
      <p:sp>
        <p:nvSpPr>
          <p:cNvPr id="73739" name="Slide Number Placeholder 1">
            <a:extLst>
              <a:ext uri="{FF2B5EF4-FFF2-40B4-BE49-F238E27FC236}">
                <a16:creationId xmlns:a16="http://schemas.microsoft.com/office/drawing/2014/main" id="{113324C3-7A86-4632-B8DB-A183B99194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7E44AA-AD15-47E1-9487-76F445E8EE25}" type="slidenum">
              <a:rPr lang="el-GR" altLang="el-GR" sz="1200" smtClean="0">
                <a:latin typeface="Arial" panose="020B0604020202020204" pitchFamily="34" charset="0"/>
              </a:rPr>
              <a:pPr>
                <a:spcBef>
                  <a:spcPct val="0"/>
                </a:spcBef>
                <a:buFontTx/>
                <a:buNone/>
              </a:pPr>
              <a:t>9</a:t>
            </a:fld>
            <a:endParaRPr lang="el-GR" altLang="el-GR" sz="1200">
              <a:latin typeface="Arial" panose="020B0604020202020204" pitchFamily="34" charset="0"/>
            </a:endParaRPr>
          </a:p>
        </p:txBody>
      </p:sp>
      <p:sp>
        <p:nvSpPr>
          <p:cNvPr id="12" name="TextBox 11">
            <a:extLst>
              <a:ext uri="{FF2B5EF4-FFF2-40B4-BE49-F238E27FC236}">
                <a16:creationId xmlns:a16="http://schemas.microsoft.com/office/drawing/2014/main" id="{A1BF04AC-2AD9-4341-8AEA-88EC11001CAB}"/>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40C38CC-1FB1-45B2-B3C8-7F3394D938DC}"/>
              </a:ext>
            </a:extLst>
          </p:cNvPr>
          <p:cNvSpPr>
            <a:spLocks noGrp="1"/>
          </p:cNvSpPr>
          <p:nvPr>
            <p:ph type="title"/>
          </p:nvPr>
        </p:nvSpPr>
        <p:spPr>
          <a:xfrm>
            <a:off x="395288" y="115888"/>
            <a:ext cx="8302625" cy="504825"/>
          </a:xfrm>
        </p:spPr>
        <p:txBody>
          <a:bodyPr/>
          <a:lstStyle/>
          <a:p>
            <a:pPr eaLnBrk="1" hangingPunct="1"/>
            <a:r>
              <a:rPr lang="en-GB" altLang="el-GR" sz="3200">
                <a:solidFill>
                  <a:srgbClr val="004A82"/>
                </a:solidFill>
              </a:rPr>
              <a:t>ΠΛΟΙΑ ΤΥΠΟΥ </a:t>
            </a:r>
            <a:r>
              <a:rPr lang="en-US" altLang="el-GR" sz="3200">
                <a:solidFill>
                  <a:srgbClr val="004A82"/>
                </a:solidFill>
              </a:rPr>
              <a:t>Ro – Ro (Roll – on / Roll – off) 2/2</a:t>
            </a:r>
            <a:endParaRPr lang="el-GR" altLang="el-GR" sz="3200">
              <a:solidFill>
                <a:srgbClr val="004A82"/>
              </a:solidFill>
            </a:endParaRPr>
          </a:p>
        </p:txBody>
      </p:sp>
      <p:sp>
        <p:nvSpPr>
          <p:cNvPr id="75779" name="Rectangle 3">
            <a:extLst>
              <a:ext uri="{FF2B5EF4-FFF2-40B4-BE49-F238E27FC236}">
                <a16:creationId xmlns:a16="http://schemas.microsoft.com/office/drawing/2014/main" id="{E9AC94E9-F1FB-4C3D-9E5B-380F94E407B0}"/>
              </a:ext>
            </a:extLst>
          </p:cNvPr>
          <p:cNvSpPr>
            <a:spLocks noGrp="1"/>
          </p:cNvSpPr>
          <p:nvPr>
            <p:ph type="body" idx="1"/>
          </p:nvPr>
        </p:nvSpPr>
        <p:spPr>
          <a:xfrm>
            <a:off x="457200" y="692150"/>
            <a:ext cx="8229600" cy="5545138"/>
          </a:xfrm>
        </p:spPr>
        <p:txBody>
          <a:bodyPr/>
          <a:lstStyle/>
          <a:p>
            <a:pPr eaLnBrk="1" hangingPunct="1">
              <a:buFont typeface="Arial" panose="020B0604020202020204" pitchFamily="34" charset="0"/>
              <a:buNone/>
            </a:pPr>
            <a:r>
              <a:rPr lang="en-US" altLang="el-GR" sz="2800" u="sng"/>
              <a:t>Ro-Ro</a:t>
            </a:r>
            <a:endParaRPr lang="el-GR" altLang="el-GR" sz="2800" u="sng"/>
          </a:p>
        </p:txBody>
      </p:sp>
      <p:pic>
        <p:nvPicPr>
          <p:cNvPr id="75780" name="Picture 4">
            <a:extLst>
              <a:ext uri="{FF2B5EF4-FFF2-40B4-BE49-F238E27FC236}">
                <a16:creationId xmlns:a16="http://schemas.microsoft.com/office/drawing/2014/main" id="{1BD74C0A-2110-4C48-90BD-74B2B49A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65175"/>
            <a:ext cx="5256213"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5">
            <a:extLst>
              <a:ext uri="{FF2B5EF4-FFF2-40B4-BE49-F238E27FC236}">
                <a16:creationId xmlns:a16="http://schemas.microsoft.com/office/drawing/2014/main" id="{6879B89B-BAF8-4922-9895-DF39910C9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308350"/>
            <a:ext cx="5473700"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2" name="Rectangle 6">
            <a:extLst>
              <a:ext uri="{FF2B5EF4-FFF2-40B4-BE49-F238E27FC236}">
                <a16:creationId xmlns:a16="http://schemas.microsoft.com/office/drawing/2014/main" id="{2FB05CF2-8B37-454A-900E-69AB38227320}"/>
              </a:ext>
            </a:extLst>
          </p:cNvPr>
          <p:cNvSpPr>
            <a:spLocks noChangeArrowheads="1"/>
          </p:cNvSpPr>
          <p:nvPr/>
        </p:nvSpPr>
        <p:spPr bwMode="auto">
          <a:xfrm>
            <a:off x="5580063" y="6308725"/>
            <a:ext cx="1511300" cy="244475"/>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000" u="sng" dirty="0">
                <a:latin typeface="Arial" panose="020B0604020202020204" pitchFamily="34" charset="0"/>
                <a:hlinkClick r:id="rId5"/>
              </a:rPr>
              <a:t>www.sea-bridge.de</a:t>
            </a:r>
            <a:r>
              <a:rPr lang="el-GR" altLang="el-GR" sz="1000" dirty="0">
                <a:latin typeface="Arial" panose="020B0604020202020204" pitchFamily="34" charset="0"/>
              </a:rPr>
              <a:t> </a:t>
            </a:r>
          </a:p>
        </p:txBody>
      </p:sp>
      <p:sp>
        <p:nvSpPr>
          <p:cNvPr id="75783" name="Rectangle 7">
            <a:extLst>
              <a:ext uri="{FF2B5EF4-FFF2-40B4-BE49-F238E27FC236}">
                <a16:creationId xmlns:a16="http://schemas.microsoft.com/office/drawing/2014/main" id="{D14549B1-66FA-4501-B171-4CA0087A2E39}"/>
              </a:ext>
            </a:extLst>
          </p:cNvPr>
          <p:cNvSpPr>
            <a:spLocks noChangeArrowheads="1"/>
          </p:cNvSpPr>
          <p:nvPr/>
        </p:nvSpPr>
        <p:spPr bwMode="auto">
          <a:xfrm>
            <a:off x="1116013" y="3429000"/>
            <a:ext cx="1728787" cy="244475"/>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000" u="sng">
                <a:latin typeface="Arial" panose="020B0604020202020204" pitchFamily="34" charset="0"/>
                <a:hlinkClick r:id="rId6"/>
              </a:rPr>
              <a:t>www.myepicentre.org</a:t>
            </a:r>
            <a:r>
              <a:rPr lang="el-GR" altLang="el-GR" sz="1000">
                <a:latin typeface="Arial" panose="020B0604020202020204" pitchFamily="34" charset="0"/>
              </a:rPr>
              <a:t> </a:t>
            </a:r>
          </a:p>
        </p:txBody>
      </p:sp>
      <p:sp>
        <p:nvSpPr>
          <p:cNvPr id="75784" name="TextBox 1">
            <a:extLst>
              <a:ext uri="{FF2B5EF4-FFF2-40B4-BE49-F238E27FC236}">
                <a16:creationId xmlns:a16="http://schemas.microsoft.com/office/drawing/2014/main" id="{21736771-A452-40AE-B6EF-A3B8E7C4B606}"/>
              </a:ext>
            </a:extLst>
          </p:cNvPr>
          <p:cNvSpPr txBox="1">
            <a:spLocks noChangeArrowheads="1"/>
          </p:cNvSpPr>
          <p:nvPr/>
        </p:nvSpPr>
        <p:spPr bwMode="auto">
          <a:xfrm>
            <a:off x="1331913" y="3744913"/>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18</a:t>
            </a:r>
          </a:p>
        </p:txBody>
      </p:sp>
      <p:sp>
        <p:nvSpPr>
          <p:cNvPr id="75785" name="TextBox 2">
            <a:extLst>
              <a:ext uri="{FF2B5EF4-FFF2-40B4-BE49-F238E27FC236}">
                <a16:creationId xmlns:a16="http://schemas.microsoft.com/office/drawing/2014/main" id="{D3CEF998-D225-42CD-8F5D-80060458F7FC}"/>
              </a:ext>
            </a:extLst>
          </p:cNvPr>
          <p:cNvSpPr txBox="1">
            <a:spLocks noChangeArrowheads="1"/>
          </p:cNvSpPr>
          <p:nvPr/>
        </p:nvSpPr>
        <p:spPr bwMode="auto">
          <a:xfrm>
            <a:off x="7235825" y="6381750"/>
            <a:ext cx="1296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19</a:t>
            </a:r>
          </a:p>
        </p:txBody>
      </p:sp>
      <p:sp>
        <p:nvSpPr>
          <p:cNvPr id="75786" name="Slide Number Placeholder 1">
            <a:extLst>
              <a:ext uri="{FF2B5EF4-FFF2-40B4-BE49-F238E27FC236}">
                <a16:creationId xmlns:a16="http://schemas.microsoft.com/office/drawing/2014/main" id="{C3FAFB76-2086-4787-A4B6-68DB073F306A}"/>
              </a:ext>
            </a:extLst>
          </p:cNvPr>
          <p:cNvSpPr>
            <a:spLocks noGrp="1"/>
          </p:cNvSpPr>
          <p:nvPr>
            <p:ph type="sldNum" sz="quarter" idx="12"/>
          </p:nvPr>
        </p:nvSpPr>
        <p:spPr bwMode="auto">
          <a:xfrm>
            <a:off x="8316416" y="6553200"/>
            <a:ext cx="370384" cy="16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507696-3F7D-41A0-9593-49C4073C7D19}" type="slidenum">
              <a:rPr lang="el-GR" altLang="el-GR" sz="1200" smtClean="0">
                <a:latin typeface="Arial" panose="020B0604020202020204" pitchFamily="34" charset="0"/>
              </a:rPr>
              <a:pPr>
                <a:spcBef>
                  <a:spcPct val="0"/>
                </a:spcBef>
                <a:buFontTx/>
                <a:buNone/>
              </a:pPr>
              <a:t>10</a:t>
            </a:fld>
            <a:endParaRPr lang="el-GR" altLang="el-GR" sz="1200" dirty="0">
              <a:latin typeface="Arial" panose="020B0604020202020204" pitchFamily="34" charset="0"/>
            </a:endParaRPr>
          </a:p>
        </p:txBody>
      </p:sp>
      <p:sp>
        <p:nvSpPr>
          <p:cNvPr id="11" name="TextBox 10">
            <a:extLst>
              <a:ext uri="{FF2B5EF4-FFF2-40B4-BE49-F238E27FC236}">
                <a16:creationId xmlns:a16="http://schemas.microsoft.com/office/drawing/2014/main" id="{831FFA94-1CD7-43C6-A21D-7D6E4EAE0D9E}"/>
              </a:ext>
            </a:extLst>
          </p:cNvPr>
          <p:cNvSpPr txBox="1"/>
          <p:nvPr/>
        </p:nvSpPr>
        <p:spPr>
          <a:xfrm>
            <a:off x="1979613" y="6540287"/>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B1604A6-DFDE-45EB-B039-D96BDB91E685}"/>
              </a:ext>
            </a:extLst>
          </p:cNvPr>
          <p:cNvSpPr>
            <a:spLocks noGrp="1"/>
          </p:cNvSpPr>
          <p:nvPr>
            <p:ph type="title"/>
          </p:nvPr>
        </p:nvSpPr>
        <p:spPr>
          <a:xfrm>
            <a:off x="468313" y="115888"/>
            <a:ext cx="8229600" cy="908050"/>
          </a:xfrm>
        </p:spPr>
        <p:txBody>
          <a:bodyPr/>
          <a:lstStyle/>
          <a:p>
            <a:r>
              <a:rPr lang="el-GR" altLang="el-GR" sz="2800"/>
              <a:t>Φορτηγό πλοίο πολλαπλής χρήσης </a:t>
            </a:r>
            <a:br>
              <a:rPr lang="en-US" altLang="el-GR" sz="2800"/>
            </a:br>
            <a:r>
              <a:rPr lang="el-GR" altLang="el-GR" sz="2800"/>
              <a:t>(</a:t>
            </a:r>
            <a:r>
              <a:rPr lang="en-US" altLang="el-GR" sz="2800"/>
              <a:t>multi purpose vessel)</a:t>
            </a:r>
            <a:endParaRPr lang="el-GR" altLang="el-GR" sz="2800"/>
          </a:p>
        </p:txBody>
      </p:sp>
      <p:pic>
        <p:nvPicPr>
          <p:cNvPr id="77827" name="Picture 3">
            <a:extLst>
              <a:ext uri="{FF2B5EF4-FFF2-40B4-BE49-F238E27FC236}">
                <a16:creationId xmlns:a16="http://schemas.microsoft.com/office/drawing/2014/main" id="{D6D641A4-7774-4996-917B-37F10B005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23938"/>
            <a:ext cx="6585421" cy="252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a:extLst>
              <a:ext uri="{FF2B5EF4-FFF2-40B4-BE49-F238E27FC236}">
                <a16:creationId xmlns:a16="http://schemas.microsoft.com/office/drawing/2014/main" id="{C20D8D50-8B0F-4B57-8182-261C75405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645024"/>
            <a:ext cx="33845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1">
            <a:extLst>
              <a:ext uri="{FF2B5EF4-FFF2-40B4-BE49-F238E27FC236}">
                <a16:creationId xmlns:a16="http://schemas.microsoft.com/office/drawing/2014/main" id="{33994571-6520-4DBD-B42C-6E5B033BEF80}"/>
              </a:ext>
            </a:extLst>
          </p:cNvPr>
          <p:cNvSpPr>
            <a:spLocks noChangeArrowheads="1"/>
          </p:cNvSpPr>
          <p:nvPr/>
        </p:nvSpPr>
        <p:spPr bwMode="auto">
          <a:xfrm>
            <a:off x="7340997" y="3271816"/>
            <a:ext cx="100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20 α</a:t>
            </a:r>
          </a:p>
        </p:txBody>
      </p:sp>
      <p:sp>
        <p:nvSpPr>
          <p:cNvPr id="77830" name="Rectangle 2">
            <a:extLst>
              <a:ext uri="{FF2B5EF4-FFF2-40B4-BE49-F238E27FC236}">
                <a16:creationId xmlns:a16="http://schemas.microsoft.com/office/drawing/2014/main" id="{5D31183C-1A10-49F3-A843-06483C145542}"/>
              </a:ext>
            </a:extLst>
          </p:cNvPr>
          <p:cNvSpPr>
            <a:spLocks noChangeArrowheads="1"/>
          </p:cNvSpPr>
          <p:nvPr/>
        </p:nvSpPr>
        <p:spPr bwMode="auto">
          <a:xfrm>
            <a:off x="5652294" y="5695562"/>
            <a:ext cx="100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20 β</a:t>
            </a:r>
          </a:p>
        </p:txBody>
      </p:sp>
      <p:sp>
        <p:nvSpPr>
          <p:cNvPr id="77831" name="Slide Number Placeholder 1">
            <a:extLst>
              <a:ext uri="{FF2B5EF4-FFF2-40B4-BE49-F238E27FC236}">
                <a16:creationId xmlns:a16="http://schemas.microsoft.com/office/drawing/2014/main" id="{5033A1DA-421E-4F42-B498-093676A184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9EE8F22-9B81-4DDC-B901-E72ED5639301}" type="slidenum">
              <a:rPr lang="el-GR" altLang="el-GR" sz="1200" smtClean="0">
                <a:latin typeface="Arial" panose="020B0604020202020204" pitchFamily="34" charset="0"/>
              </a:rPr>
              <a:pPr>
                <a:spcBef>
                  <a:spcPct val="0"/>
                </a:spcBef>
                <a:buFontTx/>
                <a:buNone/>
              </a:pPr>
              <a:t>11</a:t>
            </a:fld>
            <a:endParaRPr lang="el-GR" altLang="el-GR" sz="1200">
              <a:latin typeface="Arial" panose="020B0604020202020204" pitchFamily="34" charset="0"/>
            </a:endParaRPr>
          </a:p>
        </p:txBody>
      </p:sp>
      <p:sp>
        <p:nvSpPr>
          <p:cNvPr id="8" name="TextBox 7">
            <a:extLst>
              <a:ext uri="{FF2B5EF4-FFF2-40B4-BE49-F238E27FC236}">
                <a16:creationId xmlns:a16="http://schemas.microsoft.com/office/drawing/2014/main" id="{79A25707-07E4-4C3A-B33D-280E776BF0E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Τίτλος">
            <a:extLst>
              <a:ext uri="{FF2B5EF4-FFF2-40B4-BE49-F238E27FC236}">
                <a16:creationId xmlns:a16="http://schemas.microsoft.com/office/drawing/2014/main" id="{17B434BB-AF91-46C1-91E9-71A65BA24AE9}"/>
              </a:ext>
            </a:extLst>
          </p:cNvPr>
          <p:cNvSpPr>
            <a:spLocks noGrp="1"/>
          </p:cNvSpPr>
          <p:nvPr>
            <p:ph type="title"/>
          </p:nvPr>
        </p:nvSpPr>
        <p:spPr>
          <a:xfrm>
            <a:off x="107950" y="115888"/>
            <a:ext cx="8856663" cy="936625"/>
          </a:xfrm>
        </p:spPr>
        <p:txBody>
          <a:bodyPr/>
          <a:lstStyle/>
          <a:p>
            <a:pPr eaLnBrk="1" hangingPunct="1"/>
            <a:r>
              <a:rPr lang="el-GR" altLang="el-GR">
                <a:solidFill>
                  <a:srgbClr val="004A82"/>
                </a:solidFill>
              </a:rPr>
              <a:t>Πλοία γενικού φορτίου  (</a:t>
            </a:r>
            <a:r>
              <a:rPr lang="en-US" altLang="el-GR">
                <a:solidFill>
                  <a:srgbClr val="004A82"/>
                </a:solidFill>
              </a:rPr>
              <a:t>general cargo</a:t>
            </a:r>
            <a:r>
              <a:rPr lang="el-GR" altLang="el-GR">
                <a:solidFill>
                  <a:srgbClr val="004A82"/>
                </a:solidFill>
              </a:rPr>
              <a:t>)</a:t>
            </a:r>
          </a:p>
        </p:txBody>
      </p:sp>
      <p:sp>
        <p:nvSpPr>
          <p:cNvPr id="3" name="2 - Υπότιτλος">
            <a:extLst>
              <a:ext uri="{FF2B5EF4-FFF2-40B4-BE49-F238E27FC236}">
                <a16:creationId xmlns:a16="http://schemas.microsoft.com/office/drawing/2014/main" id="{75B3ED17-8F69-4CE1-AE6A-2F9D0D344AEF}"/>
              </a:ext>
            </a:extLst>
          </p:cNvPr>
          <p:cNvSpPr>
            <a:spLocks noGrp="1"/>
          </p:cNvSpPr>
          <p:nvPr>
            <p:ph idx="1"/>
          </p:nvPr>
        </p:nvSpPr>
        <p:spPr>
          <a:xfrm>
            <a:off x="468313" y="1052513"/>
            <a:ext cx="8229600" cy="1149350"/>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l-GR" sz="2400" dirty="0"/>
              <a:t>Τα πλοία γενικού φορτίου  (</a:t>
            </a:r>
            <a:r>
              <a:rPr lang="en-US" sz="2400" dirty="0"/>
              <a:t>general cargo</a:t>
            </a:r>
            <a:r>
              <a:rPr lang="el-GR" sz="2400" dirty="0"/>
              <a:t>) μεταφέρουν ποικιλία φορτίων, όπως ξηρά / υγρά φορτία σε σάκους και δοχεία, μηχανήματα, οικοδομικά υλικά .</a:t>
            </a:r>
          </a:p>
          <a:p>
            <a:pPr eaLnBrk="1" fontAlgn="auto" hangingPunct="1">
              <a:spcAft>
                <a:spcPts val="0"/>
              </a:spcAft>
              <a:defRPr/>
            </a:pPr>
            <a:endParaRPr lang="el-GR" sz="2400" dirty="0"/>
          </a:p>
        </p:txBody>
      </p:sp>
      <p:sp>
        <p:nvSpPr>
          <p:cNvPr id="78852" name="Θέση αριθμού διαφάνειας 3">
            <a:extLst>
              <a:ext uri="{FF2B5EF4-FFF2-40B4-BE49-F238E27FC236}">
                <a16:creationId xmlns:a16="http://schemas.microsoft.com/office/drawing/2014/main" id="{94DD06EB-42EC-4AAD-9513-642F80FEFA48}"/>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64C9BF6-8753-4485-8ADC-B0813E29EF9C}" type="slidenum">
              <a:rPr lang="el-GR" altLang="el-GR" sz="1200">
                <a:latin typeface="Arial" panose="020B0604020202020204" pitchFamily="34" charset="0"/>
              </a:rPr>
              <a:pPr algn="r" eaLnBrk="1" hangingPunct="1">
                <a:spcBef>
                  <a:spcPct val="0"/>
                </a:spcBef>
                <a:buFontTx/>
                <a:buNone/>
              </a:pPr>
              <a:t>12</a:t>
            </a:fld>
            <a:endParaRPr lang="el-GR" altLang="el-GR" sz="1200">
              <a:latin typeface="Arial" panose="020B0604020202020204" pitchFamily="34" charset="0"/>
            </a:endParaRPr>
          </a:p>
        </p:txBody>
      </p:sp>
      <p:pic>
        <p:nvPicPr>
          <p:cNvPr id="78853" name="Εικόνα 4">
            <a:extLst>
              <a:ext uri="{FF2B5EF4-FFF2-40B4-BE49-F238E27FC236}">
                <a16:creationId xmlns:a16="http://schemas.microsoft.com/office/drawing/2014/main" id="{2CCAFE25-A6E7-477A-8E84-7B6CFB907E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384425"/>
            <a:ext cx="45942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E455BD53-D267-4F39-A043-53E76E69D1B5}"/>
              </a:ext>
            </a:extLst>
          </p:cNvPr>
          <p:cNvSpPr/>
          <p:nvPr/>
        </p:nvSpPr>
        <p:spPr>
          <a:xfrm>
            <a:off x="2879725" y="5899150"/>
            <a:ext cx="3744913" cy="276225"/>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Bonasia at phu My</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5"/>
              </a:rPr>
              <a:t>pete </a:t>
            </a:r>
            <a:r>
              <a:rPr lang="en-US" sz="1200" dirty="0">
                <a:solidFill>
                  <a:schemeClr val="tx1">
                    <a:lumMod val="75000"/>
                    <a:lumOff val="25000"/>
                  </a:schemeClr>
                </a:solidFill>
                <a:latin typeface="+mn-lt"/>
                <a:cs typeface="+mn-cs"/>
              </a:rPr>
              <a:t> available under  </a:t>
            </a:r>
            <a:r>
              <a:rPr lang="en-US" sz="1200" dirty="0">
                <a:solidFill>
                  <a:schemeClr val="tx1">
                    <a:lumMod val="75000"/>
                    <a:lumOff val="25000"/>
                  </a:schemeClr>
                </a:solidFill>
                <a:latin typeface="+mn-lt"/>
                <a:cs typeface="+mn-cs"/>
                <a:hlinkClick r:id="rId6"/>
              </a:rPr>
              <a:t>CC BY 2.0</a:t>
            </a:r>
            <a:endParaRPr lang="en-US" sz="1200" dirty="0">
              <a:solidFill>
                <a:schemeClr val="tx1">
                  <a:lumMod val="75000"/>
                  <a:lumOff val="25000"/>
                </a:schemeClr>
              </a:solidFill>
              <a:latin typeface="+mn-lt"/>
              <a:cs typeface="+mn-cs"/>
            </a:endParaRPr>
          </a:p>
        </p:txBody>
      </p:sp>
      <p:sp>
        <p:nvSpPr>
          <p:cNvPr id="78855" name="TextBox 1">
            <a:extLst>
              <a:ext uri="{FF2B5EF4-FFF2-40B4-BE49-F238E27FC236}">
                <a16:creationId xmlns:a16="http://schemas.microsoft.com/office/drawing/2014/main" id="{FB5421AB-3C77-48B0-941C-2C81CB8F8658}"/>
              </a:ext>
            </a:extLst>
          </p:cNvPr>
          <p:cNvSpPr txBox="1">
            <a:spLocks noChangeArrowheads="1"/>
          </p:cNvSpPr>
          <p:nvPr/>
        </p:nvSpPr>
        <p:spPr bwMode="auto">
          <a:xfrm>
            <a:off x="4267200" y="6175375"/>
            <a:ext cx="108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21</a:t>
            </a:r>
          </a:p>
        </p:txBody>
      </p:sp>
      <p:sp>
        <p:nvSpPr>
          <p:cNvPr id="78856" name="Slide Number Placeholder 1">
            <a:extLst>
              <a:ext uri="{FF2B5EF4-FFF2-40B4-BE49-F238E27FC236}">
                <a16:creationId xmlns:a16="http://schemas.microsoft.com/office/drawing/2014/main" id="{3CA57974-C2AC-4AEF-AF77-ED95B808E2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89DC2A-4F3B-49F9-A310-6B17FCAC0625}" type="slidenum">
              <a:rPr lang="el-GR" altLang="el-GR" sz="1200" smtClean="0">
                <a:latin typeface="Arial" panose="020B0604020202020204" pitchFamily="34" charset="0"/>
              </a:rPr>
              <a:pPr>
                <a:spcBef>
                  <a:spcPct val="0"/>
                </a:spcBef>
                <a:buFontTx/>
                <a:buNone/>
              </a:pPr>
              <a:t>12</a:t>
            </a:fld>
            <a:endParaRPr lang="el-GR" altLang="el-GR" sz="1200">
              <a:latin typeface="Arial" panose="020B0604020202020204" pitchFamily="34" charset="0"/>
            </a:endParaRPr>
          </a:p>
        </p:txBody>
      </p:sp>
      <p:sp>
        <p:nvSpPr>
          <p:cNvPr id="9" name="TextBox 8">
            <a:extLst>
              <a:ext uri="{FF2B5EF4-FFF2-40B4-BE49-F238E27FC236}">
                <a16:creationId xmlns:a16="http://schemas.microsoft.com/office/drawing/2014/main" id="{50115CE4-9FE3-422C-BAB2-8CAEBC85097F}"/>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Τίτλος">
            <a:extLst>
              <a:ext uri="{FF2B5EF4-FFF2-40B4-BE49-F238E27FC236}">
                <a16:creationId xmlns:a16="http://schemas.microsoft.com/office/drawing/2014/main" id="{541997CE-9F49-4C55-84A8-568E558F8436}"/>
              </a:ext>
            </a:extLst>
          </p:cNvPr>
          <p:cNvSpPr>
            <a:spLocks noGrp="1"/>
          </p:cNvSpPr>
          <p:nvPr>
            <p:ph type="title"/>
          </p:nvPr>
        </p:nvSpPr>
        <p:spPr>
          <a:xfrm>
            <a:off x="528638" y="6350"/>
            <a:ext cx="8229600" cy="863600"/>
          </a:xfrm>
        </p:spPr>
        <p:txBody>
          <a:bodyPr/>
          <a:lstStyle/>
          <a:p>
            <a:pPr eaLnBrk="1" hangingPunct="1"/>
            <a:r>
              <a:rPr lang="el-GR" altLang="el-GR" sz="3600">
                <a:solidFill>
                  <a:srgbClr val="004A82"/>
                </a:solidFill>
              </a:rPr>
              <a:t>Πλοία ψυγεία </a:t>
            </a:r>
          </a:p>
        </p:txBody>
      </p:sp>
      <p:sp>
        <p:nvSpPr>
          <p:cNvPr id="80899" name="2 - Υπότιτλος">
            <a:extLst>
              <a:ext uri="{FF2B5EF4-FFF2-40B4-BE49-F238E27FC236}">
                <a16:creationId xmlns:a16="http://schemas.microsoft.com/office/drawing/2014/main" id="{25B1B34B-1821-40A9-AC16-F9DBF2F97D7D}"/>
              </a:ext>
            </a:extLst>
          </p:cNvPr>
          <p:cNvSpPr>
            <a:spLocks noGrp="1"/>
          </p:cNvSpPr>
          <p:nvPr>
            <p:ph idx="1"/>
          </p:nvPr>
        </p:nvSpPr>
        <p:spPr>
          <a:xfrm>
            <a:off x="163513" y="815975"/>
            <a:ext cx="8820150" cy="1512888"/>
          </a:xfrm>
        </p:spPr>
        <p:txBody>
          <a:bodyPr/>
          <a:lstStyle/>
          <a:p>
            <a:pPr marL="0" indent="0" algn="just" eaLnBrk="1" hangingPunct="1">
              <a:buFont typeface="Arial" panose="020B0604020202020204" pitchFamily="34" charset="0"/>
              <a:buNone/>
            </a:pPr>
            <a:r>
              <a:rPr lang="el-GR" altLang="el-GR" sz="1800"/>
              <a:t>Τα πλοία αυτά είναι εξοπλισμένα με ψυκτικές εγκαταστάσεις σε θερμοκρασίες συντήρησης ή και κατάψυξης σε θερμοκρασίες -30 </a:t>
            </a:r>
            <a:r>
              <a:rPr lang="el-GR" altLang="el-GR" sz="1800" baseline="30000"/>
              <a:t>0</a:t>
            </a:r>
            <a:r>
              <a:rPr lang="it-IT" altLang="el-GR" sz="1800"/>
              <a:t>C</a:t>
            </a:r>
            <a:r>
              <a:rPr lang="el-GR" altLang="el-GR" sz="1800"/>
              <a:t> έως 12 </a:t>
            </a:r>
            <a:r>
              <a:rPr lang="el-GR" altLang="el-GR" sz="1800" baseline="30000"/>
              <a:t>0</a:t>
            </a:r>
            <a:r>
              <a:rPr lang="it-IT" altLang="el-GR" sz="1800"/>
              <a:t>C</a:t>
            </a:r>
            <a:r>
              <a:rPr lang="el-GR" altLang="el-GR" sz="1800"/>
              <a:t> για να μεταφέρουν κυρίως τρόφιμα σε συσκευασίες. Τέτοια φορτία μπορεί να είναι κατεψυγμένα ψάρια, κρέατα φρούτα. Τα πλοία είναι εξοπλισμένα με γερανούς και ανελκυστήρες, για την φορτοεκφόρτωση των φορτίων. </a:t>
            </a:r>
          </a:p>
        </p:txBody>
      </p:sp>
      <p:sp>
        <p:nvSpPr>
          <p:cNvPr id="80900" name="Ορθογώνιο 4">
            <a:extLst>
              <a:ext uri="{FF2B5EF4-FFF2-40B4-BE49-F238E27FC236}">
                <a16:creationId xmlns:a16="http://schemas.microsoft.com/office/drawing/2014/main" id="{C012FD0C-AA13-40F1-B69A-5EBE9F09AC38}"/>
              </a:ext>
            </a:extLst>
          </p:cNvPr>
          <p:cNvSpPr>
            <a:spLocks noChangeArrowheads="1"/>
          </p:cNvSpPr>
          <p:nvPr/>
        </p:nvSpPr>
        <p:spPr bwMode="auto">
          <a:xfrm>
            <a:off x="179388" y="2279650"/>
            <a:ext cx="4464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l-GR" altLang="el-GR" sz="1800"/>
              <a:t>Στο κατάστρωμα του πλοίου υπάρχουν τα απαραίτητα ανοίγματα των κυτών φορτίου (αμπαριών), αντίστοιχα δε ανοίγματα υπάρχουν και στα  ενδιάμεσα καταστρώματα εάν το πλοίο διαθέτει.</a:t>
            </a:r>
          </a:p>
        </p:txBody>
      </p:sp>
      <p:sp>
        <p:nvSpPr>
          <p:cNvPr id="80901" name="Θέση αριθμού διαφάνειας 3">
            <a:extLst>
              <a:ext uri="{FF2B5EF4-FFF2-40B4-BE49-F238E27FC236}">
                <a16:creationId xmlns:a16="http://schemas.microsoft.com/office/drawing/2014/main" id="{5BD5C0D1-2DCB-4198-AE46-6ECE7FF8F7CD}"/>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0F50764-75BC-4E48-980B-87802E73F92A}" type="slidenum">
              <a:rPr lang="el-GR" altLang="el-GR" sz="1200">
                <a:latin typeface="Arial" panose="020B0604020202020204" pitchFamily="34" charset="0"/>
              </a:rPr>
              <a:pPr algn="r" eaLnBrk="1" hangingPunct="1">
                <a:spcBef>
                  <a:spcPct val="0"/>
                </a:spcBef>
                <a:buFontTx/>
                <a:buNone/>
              </a:pPr>
              <a:t>13</a:t>
            </a:fld>
            <a:endParaRPr lang="el-GR" altLang="el-GR" sz="1200">
              <a:latin typeface="Arial" panose="020B0604020202020204" pitchFamily="34" charset="0"/>
            </a:endParaRPr>
          </a:p>
        </p:txBody>
      </p:sp>
      <p:pic>
        <p:nvPicPr>
          <p:cNvPr id="80902" name="Εικόνα 5">
            <a:extLst>
              <a:ext uri="{FF2B5EF4-FFF2-40B4-BE49-F238E27FC236}">
                <a16:creationId xmlns:a16="http://schemas.microsoft.com/office/drawing/2014/main" id="{5C64D52C-0301-4AA6-A90C-07CC4A8B23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7450" y="2573338"/>
            <a:ext cx="36322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DD765656-65DC-4EC6-B228-7F58D2D9A260}"/>
              </a:ext>
            </a:extLst>
          </p:cNvPr>
          <p:cNvSpPr/>
          <p:nvPr/>
        </p:nvSpPr>
        <p:spPr>
          <a:xfrm>
            <a:off x="5518150" y="5395913"/>
            <a:ext cx="3240088" cy="461962"/>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Maestro Reefers Starboard</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5"/>
              </a:rPr>
              <a:t>Klaus </a:t>
            </a:r>
            <a:r>
              <a:rPr lang="en-US" sz="1200" dirty="0" err="1">
                <a:solidFill>
                  <a:schemeClr val="tx1">
                    <a:lumMod val="75000"/>
                    <a:lumOff val="25000"/>
                  </a:schemeClr>
                </a:solidFill>
                <a:latin typeface="+mn-lt"/>
                <a:cs typeface="+mn-cs"/>
                <a:hlinkClick r:id="rId5"/>
              </a:rPr>
              <a:t>Ottes</a:t>
            </a:r>
            <a:r>
              <a:rPr lang="en-US" sz="1200" dirty="0">
                <a:solidFill>
                  <a:schemeClr val="tx1">
                    <a:lumMod val="75000"/>
                    <a:lumOff val="25000"/>
                  </a:schemeClr>
                </a:solidFill>
                <a:latin typeface="+mn-lt"/>
                <a:cs typeface="+mn-cs"/>
                <a:hlinkClick r:id="rId5"/>
              </a:rPr>
              <a:t>   </a:t>
            </a:r>
            <a:r>
              <a:rPr lang="en-US" sz="1200" dirty="0">
                <a:solidFill>
                  <a:schemeClr val="tx1">
                    <a:lumMod val="75000"/>
                    <a:lumOff val="25000"/>
                  </a:schemeClr>
                </a:solidFill>
                <a:latin typeface="+mn-lt"/>
                <a:cs typeface="+mn-cs"/>
              </a:rPr>
              <a:t>available under  </a:t>
            </a:r>
            <a:r>
              <a:rPr lang="en-US" sz="1200" dirty="0">
                <a:solidFill>
                  <a:schemeClr val="tx1">
                    <a:lumMod val="75000"/>
                    <a:lumOff val="25000"/>
                  </a:schemeClr>
                </a:solidFill>
                <a:latin typeface="+mn-lt"/>
                <a:cs typeface="+mn-cs"/>
                <a:hlinkClick r:id="rId6"/>
              </a:rPr>
              <a:t>CC BY-NC-SA 2.0</a:t>
            </a:r>
            <a:endParaRPr lang="en-US" sz="1200" dirty="0">
              <a:solidFill>
                <a:schemeClr val="tx1">
                  <a:lumMod val="75000"/>
                  <a:lumOff val="25000"/>
                </a:schemeClr>
              </a:solidFill>
              <a:latin typeface="+mn-lt"/>
              <a:cs typeface="+mn-cs"/>
            </a:endParaRPr>
          </a:p>
        </p:txBody>
      </p:sp>
      <p:pic>
        <p:nvPicPr>
          <p:cNvPr id="80904" name="Picture 1">
            <a:extLst>
              <a:ext uri="{FF2B5EF4-FFF2-40B4-BE49-F238E27FC236}">
                <a16:creationId xmlns:a16="http://schemas.microsoft.com/office/drawing/2014/main" id="{C0FD3783-93A0-492A-979B-65972660AC6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398" y="3694112"/>
            <a:ext cx="39957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Box 1">
            <a:extLst>
              <a:ext uri="{FF2B5EF4-FFF2-40B4-BE49-F238E27FC236}">
                <a16:creationId xmlns:a16="http://schemas.microsoft.com/office/drawing/2014/main" id="{77D192BC-D95B-410F-A23E-AD12C54DEFD4}"/>
              </a:ext>
            </a:extLst>
          </p:cNvPr>
          <p:cNvSpPr txBox="1">
            <a:spLocks noChangeArrowheads="1"/>
          </p:cNvSpPr>
          <p:nvPr/>
        </p:nvSpPr>
        <p:spPr bwMode="auto">
          <a:xfrm>
            <a:off x="6443663" y="5857875"/>
            <a:ext cx="194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23</a:t>
            </a:r>
          </a:p>
        </p:txBody>
      </p:sp>
      <p:sp>
        <p:nvSpPr>
          <p:cNvPr id="80906" name="TextBox 2">
            <a:extLst>
              <a:ext uri="{FF2B5EF4-FFF2-40B4-BE49-F238E27FC236}">
                <a16:creationId xmlns:a16="http://schemas.microsoft.com/office/drawing/2014/main" id="{669F7A39-03EE-4F4B-A1E7-238E177BA63D}"/>
              </a:ext>
            </a:extLst>
          </p:cNvPr>
          <p:cNvSpPr txBox="1">
            <a:spLocks noChangeArrowheads="1"/>
          </p:cNvSpPr>
          <p:nvPr/>
        </p:nvSpPr>
        <p:spPr bwMode="auto">
          <a:xfrm>
            <a:off x="4277519" y="6192641"/>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22</a:t>
            </a:r>
          </a:p>
        </p:txBody>
      </p:sp>
      <p:sp>
        <p:nvSpPr>
          <p:cNvPr id="80907" name="Slide Number Placeholder 1">
            <a:extLst>
              <a:ext uri="{FF2B5EF4-FFF2-40B4-BE49-F238E27FC236}">
                <a16:creationId xmlns:a16="http://schemas.microsoft.com/office/drawing/2014/main" id="{99C03652-9A25-4668-91A3-F662492B10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F7840E-0BA9-4A9C-A93D-1176E411611E}" type="slidenum">
              <a:rPr lang="el-GR" altLang="el-GR" sz="1200" smtClean="0">
                <a:latin typeface="Arial" panose="020B0604020202020204" pitchFamily="34" charset="0"/>
              </a:rPr>
              <a:pPr>
                <a:spcBef>
                  <a:spcPct val="0"/>
                </a:spcBef>
                <a:buFontTx/>
                <a:buNone/>
              </a:pPr>
              <a:t>13</a:t>
            </a:fld>
            <a:endParaRPr lang="el-GR" altLang="el-GR" sz="1200">
              <a:latin typeface="Arial" panose="020B0604020202020204" pitchFamily="34" charset="0"/>
            </a:endParaRPr>
          </a:p>
        </p:txBody>
      </p:sp>
      <p:sp>
        <p:nvSpPr>
          <p:cNvPr id="12" name="TextBox 11">
            <a:extLst>
              <a:ext uri="{FF2B5EF4-FFF2-40B4-BE49-F238E27FC236}">
                <a16:creationId xmlns:a16="http://schemas.microsoft.com/office/drawing/2014/main" id="{D434EB2D-5DB8-4699-A1F0-0A47578A166B}"/>
              </a:ext>
            </a:extLst>
          </p:cNvPr>
          <p:cNvSpPr txBox="1"/>
          <p:nvPr/>
        </p:nvSpPr>
        <p:spPr>
          <a:xfrm>
            <a:off x="2932276" y="6617890"/>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 Τίτλος">
            <a:extLst>
              <a:ext uri="{FF2B5EF4-FFF2-40B4-BE49-F238E27FC236}">
                <a16:creationId xmlns:a16="http://schemas.microsoft.com/office/drawing/2014/main" id="{F3F9BC97-3DE4-4DFE-8EBC-76F3ADB0122E}"/>
              </a:ext>
            </a:extLst>
          </p:cNvPr>
          <p:cNvSpPr>
            <a:spLocks noGrp="1"/>
          </p:cNvSpPr>
          <p:nvPr>
            <p:ph type="title"/>
          </p:nvPr>
        </p:nvSpPr>
        <p:spPr>
          <a:xfrm>
            <a:off x="287338" y="0"/>
            <a:ext cx="8856662" cy="452438"/>
          </a:xfrm>
        </p:spPr>
        <p:txBody>
          <a:bodyPr/>
          <a:lstStyle/>
          <a:p>
            <a:pPr eaLnBrk="1" hangingPunct="1"/>
            <a:r>
              <a:rPr lang="el-GR" altLang="el-GR" sz="2400">
                <a:solidFill>
                  <a:srgbClr val="004A82"/>
                </a:solidFill>
              </a:rPr>
              <a:t>Πλοία μεταφοράς εμπορευματοκιβωτίων (</a:t>
            </a:r>
            <a:r>
              <a:rPr lang="en-US" altLang="el-GR" sz="2400">
                <a:solidFill>
                  <a:srgbClr val="004A82"/>
                </a:solidFill>
              </a:rPr>
              <a:t>container ships)</a:t>
            </a:r>
            <a:endParaRPr lang="el-GR" altLang="el-GR" sz="2400">
              <a:solidFill>
                <a:srgbClr val="004A82"/>
              </a:solidFill>
            </a:endParaRPr>
          </a:p>
        </p:txBody>
      </p:sp>
      <p:sp>
        <p:nvSpPr>
          <p:cNvPr id="82947" name="Θέση αριθμού διαφάνειας 3">
            <a:extLst>
              <a:ext uri="{FF2B5EF4-FFF2-40B4-BE49-F238E27FC236}">
                <a16:creationId xmlns:a16="http://schemas.microsoft.com/office/drawing/2014/main" id="{8CEFF333-6F50-4426-B92D-DCFB7F30229A}"/>
              </a:ext>
            </a:extLst>
          </p:cNvPr>
          <p:cNvSpPr txBox="1">
            <a:spLocks noGrp="1"/>
          </p:cNvSpPr>
          <p:nvPr/>
        </p:nvSpPr>
        <p:spPr bwMode="auto">
          <a:xfrm>
            <a:off x="7202488" y="6129338"/>
            <a:ext cx="1019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l-GR" altLang="el-GR" sz="1000" u="sng">
                <a:latin typeface="Arial" panose="020B0604020202020204" pitchFamily="34" charset="0"/>
                <a:hlinkClick r:id="rId3"/>
              </a:rPr>
              <a:t>www.tovima.gr</a:t>
            </a:r>
            <a:r>
              <a:rPr lang="el-GR" altLang="el-GR" sz="1000">
                <a:latin typeface="Arial" panose="020B0604020202020204" pitchFamily="34" charset="0"/>
              </a:rPr>
              <a:t> </a:t>
            </a:r>
          </a:p>
        </p:txBody>
      </p:sp>
      <p:pic>
        <p:nvPicPr>
          <p:cNvPr id="82948" name="Εικόνα 4">
            <a:extLst>
              <a:ext uri="{FF2B5EF4-FFF2-40B4-BE49-F238E27FC236}">
                <a16:creationId xmlns:a16="http://schemas.microsoft.com/office/drawing/2014/main" id="{019EAD2E-1C7E-43E5-BA79-1A9339EBA1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3" y="4357688"/>
            <a:ext cx="280828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5">
            <a:extLst>
              <a:ext uri="{FF2B5EF4-FFF2-40B4-BE49-F238E27FC236}">
                <a16:creationId xmlns:a16="http://schemas.microsoft.com/office/drawing/2014/main" id="{67B58381-FD34-4CB2-B262-13B5C3E793B5}"/>
              </a:ext>
            </a:extLst>
          </p:cNvPr>
          <p:cNvSpPr>
            <a:spLocks noChangeArrowheads="1"/>
          </p:cNvSpPr>
          <p:nvPr/>
        </p:nvSpPr>
        <p:spPr bwMode="auto">
          <a:xfrm>
            <a:off x="898525" y="6183313"/>
            <a:ext cx="4679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000">
                <a:solidFill>
                  <a:srgbClr val="404040"/>
                </a:solidFill>
              </a:rPr>
              <a:t>“</a:t>
            </a:r>
            <a:r>
              <a:rPr lang="da-DK" altLang="el-GR" sz="1000">
                <a:solidFill>
                  <a:srgbClr val="404040"/>
                </a:solidFill>
                <a:hlinkClick r:id="rId5"/>
              </a:rPr>
              <a:t>Container Ship MOL Paramount</a:t>
            </a:r>
            <a:r>
              <a:rPr lang="en-US" altLang="el-GR" sz="1000">
                <a:solidFill>
                  <a:srgbClr val="404040"/>
                </a:solidFill>
              </a:rPr>
              <a:t>”,  by</a:t>
            </a:r>
            <a:r>
              <a:rPr lang="el-GR" altLang="el-GR" sz="1000">
                <a:solidFill>
                  <a:srgbClr val="404040"/>
                </a:solidFill>
              </a:rPr>
              <a:t> </a:t>
            </a:r>
            <a:r>
              <a:rPr lang="en-US" altLang="el-GR" sz="1000">
                <a:solidFill>
                  <a:srgbClr val="404040"/>
                </a:solidFill>
                <a:hlinkClick r:id="rId6"/>
              </a:rPr>
              <a:t>Mr. T in DC  </a:t>
            </a:r>
            <a:r>
              <a:rPr lang="en-US" altLang="el-GR" sz="1000">
                <a:solidFill>
                  <a:srgbClr val="404040"/>
                </a:solidFill>
              </a:rPr>
              <a:t>available under  </a:t>
            </a:r>
            <a:r>
              <a:rPr lang="en-US" altLang="el-GR" sz="1000">
                <a:solidFill>
                  <a:srgbClr val="404040"/>
                </a:solidFill>
                <a:hlinkClick r:id="rId7"/>
              </a:rPr>
              <a:t>CC BY-NC-ND 2.0</a:t>
            </a:r>
            <a:endParaRPr lang="en-US" altLang="el-GR" sz="1000">
              <a:solidFill>
                <a:srgbClr val="404040"/>
              </a:solidFill>
            </a:endParaRPr>
          </a:p>
        </p:txBody>
      </p:sp>
      <p:sp>
        <p:nvSpPr>
          <p:cNvPr id="82950" name="Rectangle 7">
            <a:extLst>
              <a:ext uri="{FF2B5EF4-FFF2-40B4-BE49-F238E27FC236}">
                <a16:creationId xmlns:a16="http://schemas.microsoft.com/office/drawing/2014/main" id="{CF65FA79-9C75-4B24-93F6-BB7A75DDCA58}"/>
              </a:ext>
            </a:extLst>
          </p:cNvPr>
          <p:cNvSpPr>
            <a:spLocks/>
          </p:cNvSpPr>
          <p:nvPr/>
        </p:nvSpPr>
        <p:spPr bwMode="auto">
          <a:xfrm>
            <a:off x="468313" y="1196975"/>
            <a:ext cx="82296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endParaRPr lang="el-GR" altLang="el-GR" sz="2000"/>
          </a:p>
        </p:txBody>
      </p:sp>
      <p:pic>
        <p:nvPicPr>
          <p:cNvPr id="82951" name="photoholder" descr="showphoto">
            <a:extLst>
              <a:ext uri="{FF2B5EF4-FFF2-40B4-BE49-F238E27FC236}">
                <a16:creationId xmlns:a16="http://schemas.microsoft.com/office/drawing/2014/main" id="{EF45A9A0-1AA7-4216-BE2B-EA53E9576B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725" y="4351338"/>
            <a:ext cx="273526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a:extLst>
              <a:ext uri="{FF2B5EF4-FFF2-40B4-BE49-F238E27FC236}">
                <a16:creationId xmlns:a16="http://schemas.microsoft.com/office/drawing/2014/main" id="{D05503A8-66EF-4A87-AB84-3BDA8454E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4376738"/>
            <a:ext cx="31400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3" name="Rectangle 4">
            <a:extLst>
              <a:ext uri="{FF2B5EF4-FFF2-40B4-BE49-F238E27FC236}">
                <a16:creationId xmlns:a16="http://schemas.microsoft.com/office/drawing/2014/main" id="{A9C5C602-A9EC-410A-B568-EA2BD551D3A8}"/>
              </a:ext>
            </a:extLst>
          </p:cNvPr>
          <p:cNvSpPr>
            <a:spLocks noChangeArrowheads="1"/>
          </p:cNvSpPr>
          <p:nvPr/>
        </p:nvSpPr>
        <p:spPr bwMode="auto">
          <a:xfrm>
            <a:off x="19050" y="474663"/>
            <a:ext cx="45847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500">
                <a:latin typeface="Arial" panose="020B0604020202020204" pitchFamily="34" charset="0"/>
              </a:rPr>
              <a:t>Τα πλοία αυτά μεταφέρουν εμπορευματοκιβώτια μέσα στο κύτος τους (αμπάρια) καθώς και στο κύριο κατάστρωμα. </a:t>
            </a:r>
          </a:p>
          <a:p>
            <a:pPr>
              <a:spcBef>
                <a:spcPct val="0"/>
              </a:spcBef>
              <a:buFontTx/>
              <a:buNone/>
            </a:pPr>
            <a:r>
              <a:rPr lang="el-GR" altLang="el-GR" sz="1500">
                <a:latin typeface="Arial" panose="020B0604020202020204" pitchFamily="34" charset="0"/>
              </a:rPr>
              <a:t>Τα κύτη έχουν ειδική κατασκευαστική διάταξη για την τοποθέτηση των κιβωτίων, επί του κυρίου καταστρώματος υπάρχει ειδική διάταξη για τη στήριξη αυτών. Η φορτο-εκφόρτωση των κιβωτίων πραγματοποιείται με γερανογέφυρες και μεγάλους γερανούς. Τα κιβώτια υπάρχουν σε συγκεκριμένες διαστάσεις και ανάλογα προσδιορίζεται το μέγεθος του πλοίου.</a:t>
            </a:r>
          </a:p>
        </p:txBody>
      </p:sp>
      <p:pic>
        <p:nvPicPr>
          <p:cNvPr id="82954" name="Picture 5">
            <a:extLst>
              <a:ext uri="{FF2B5EF4-FFF2-40B4-BE49-F238E27FC236}">
                <a16:creationId xmlns:a16="http://schemas.microsoft.com/office/drawing/2014/main" id="{701ABC7F-DC13-4D4E-B876-C1613C01F5D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95825" y="784225"/>
            <a:ext cx="43164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5" name="TextBox 6">
            <a:extLst>
              <a:ext uri="{FF2B5EF4-FFF2-40B4-BE49-F238E27FC236}">
                <a16:creationId xmlns:a16="http://schemas.microsoft.com/office/drawing/2014/main" id="{5E08D535-233D-46F0-98B4-2F5E4ECA0470}"/>
              </a:ext>
            </a:extLst>
          </p:cNvPr>
          <p:cNvSpPr txBox="1">
            <a:spLocks noChangeArrowheads="1"/>
          </p:cNvSpPr>
          <p:nvPr/>
        </p:nvSpPr>
        <p:spPr bwMode="auto">
          <a:xfrm>
            <a:off x="5435600" y="404813"/>
            <a:ext cx="3097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b="1">
                <a:latin typeface="Arial" panose="020B0604020202020204" pitchFamily="34" charset="0"/>
              </a:rPr>
              <a:t>Προσδιορισμός και αρίθμηση</a:t>
            </a:r>
          </a:p>
        </p:txBody>
      </p:sp>
      <p:sp>
        <p:nvSpPr>
          <p:cNvPr id="82956" name="TextBox 2">
            <a:extLst>
              <a:ext uri="{FF2B5EF4-FFF2-40B4-BE49-F238E27FC236}">
                <a16:creationId xmlns:a16="http://schemas.microsoft.com/office/drawing/2014/main" id="{80376204-6F26-498A-A224-C1076E7B5C06}"/>
              </a:ext>
            </a:extLst>
          </p:cNvPr>
          <p:cNvSpPr txBox="1">
            <a:spLocks noChangeArrowheads="1"/>
          </p:cNvSpPr>
          <p:nvPr/>
        </p:nvSpPr>
        <p:spPr bwMode="auto">
          <a:xfrm>
            <a:off x="2374696" y="6376407"/>
            <a:ext cx="1070372"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25</a:t>
            </a:r>
          </a:p>
        </p:txBody>
      </p:sp>
      <p:sp>
        <p:nvSpPr>
          <p:cNvPr id="82957" name="TextBox 3">
            <a:extLst>
              <a:ext uri="{FF2B5EF4-FFF2-40B4-BE49-F238E27FC236}">
                <a16:creationId xmlns:a16="http://schemas.microsoft.com/office/drawing/2014/main" id="{32143079-07B0-4FBB-A3F8-7F6890D2330E}"/>
              </a:ext>
            </a:extLst>
          </p:cNvPr>
          <p:cNvSpPr txBox="1">
            <a:spLocks noChangeArrowheads="1"/>
          </p:cNvSpPr>
          <p:nvPr/>
        </p:nvSpPr>
        <p:spPr bwMode="auto">
          <a:xfrm>
            <a:off x="7202488" y="6403975"/>
            <a:ext cx="1330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26</a:t>
            </a:r>
          </a:p>
        </p:txBody>
      </p:sp>
      <p:sp>
        <p:nvSpPr>
          <p:cNvPr id="82958" name="TextBox 4">
            <a:extLst>
              <a:ext uri="{FF2B5EF4-FFF2-40B4-BE49-F238E27FC236}">
                <a16:creationId xmlns:a16="http://schemas.microsoft.com/office/drawing/2014/main" id="{F858BDB3-3C3C-4F5E-8CD8-2C16D3B7DE9E}"/>
              </a:ext>
            </a:extLst>
          </p:cNvPr>
          <p:cNvSpPr txBox="1">
            <a:spLocks noChangeArrowheads="1"/>
          </p:cNvSpPr>
          <p:nvPr/>
        </p:nvSpPr>
        <p:spPr bwMode="auto">
          <a:xfrm>
            <a:off x="6057900" y="3975100"/>
            <a:ext cx="103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24 </a:t>
            </a:r>
          </a:p>
        </p:txBody>
      </p:sp>
      <p:pic>
        <p:nvPicPr>
          <p:cNvPr id="82959" name="Picture 2">
            <a:extLst>
              <a:ext uri="{FF2B5EF4-FFF2-40B4-BE49-F238E27FC236}">
                <a16:creationId xmlns:a16="http://schemas.microsoft.com/office/drawing/2014/main" id="{A8AF1177-4CE6-456C-B5F6-64A4C586047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8900" y="3151188"/>
            <a:ext cx="452437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Slide Number Placeholder 1">
            <a:extLst>
              <a:ext uri="{FF2B5EF4-FFF2-40B4-BE49-F238E27FC236}">
                <a16:creationId xmlns:a16="http://schemas.microsoft.com/office/drawing/2014/main" id="{7F392A0D-503C-4889-B993-1FC5A636B335}"/>
              </a:ext>
            </a:extLst>
          </p:cNvPr>
          <p:cNvSpPr>
            <a:spLocks noGrp="1"/>
          </p:cNvSpPr>
          <p:nvPr>
            <p:ph type="sldNum" sz="quarter" idx="12"/>
          </p:nvPr>
        </p:nvSpPr>
        <p:spPr bwMode="auto">
          <a:xfrm>
            <a:off x="8316416" y="6453187"/>
            <a:ext cx="370384"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FBAD47-60FD-4406-8F60-7A49FEC4FB5F}" type="slidenum">
              <a:rPr lang="el-GR" altLang="el-GR" sz="1200" smtClean="0">
                <a:latin typeface="Arial" panose="020B0604020202020204" pitchFamily="34" charset="0"/>
              </a:rPr>
              <a:pPr>
                <a:spcBef>
                  <a:spcPct val="0"/>
                </a:spcBef>
                <a:buFontTx/>
                <a:buNone/>
              </a:pPr>
              <a:t>14</a:t>
            </a:fld>
            <a:endParaRPr lang="el-GR" altLang="el-GR" sz="1200" dirty="0">
              <a:latin typeface="Arial" panose="020B0604020202020204" pitchFamily="34" charset="0"/>
            </a:endParaRPr>
          </a:p>
        </p:txBody>
      </p:sp>
      <p:sp>
        <p:nvSpPr>
          <p:cNvPr id="17" name="TextBox 16">
            <a:extLst>
              <a:ext uri="{FF2B5EF4-FFF2-40B4-BE49-F238E27FC236}">
                <a16:creationId xmlns:a16="http://schemas.microsoft.com/office/drawing/2014/main" id="{DF1A21DE-0498-44C8-BD14-295FCA33AF59}"/>
              </a:ext>
            </a:extLst>
          </p:cNvPr>
          <p:cNvSpPr txBox="1"/>
          <p:nvPr/>
        </p:nvSpPr>
        <p:spPr>
          <a:xfrm>
            <a:off x="2784897" y="6600437"/>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A8FFF430-669E-43FD-BC96-12BEB4316A9C}"/>
              </a:ext>
            </a:extLst>
          </p:cNvPr>
          <p:cNvSpPr>
            <a:spLocks noGrp="1"/>
          </p:cNvSpPr>
          <p:nvPr>
            <p:ph type="title"/>
          </p:nvPr>
        </p:nvSpPr>
        <p:spPr>
          <a:xfrm>
            <a:off x="468313" y="115888"/>
            <a:ext cx="8229600" cy="908050"/>
          </a:xfrm>
        </p:spPr>
        <p:txBody>
          <a:bodyPr/>
          <a:lstStyle/>
          <a:p>
            <a:r>
              <a:rPr lang="el-GR" altLang="el-GR" sz="2400"/>
              <a:t>Πλοία μεταφοράς εμπορευματοκιβωτίων (container ships)</a:t>
            </a:r>
          </a:p>
        </p:txBody>
      </p:sp>
      <p:pic>
        <p:nvPicPr>
          <p:cNvPr id="84995" name="Picture 3">
            <a:extLst>
              <a:ext uri="{FF2B5EF4-FFF2-40B4-BE49-F238E27FC236}">
                <a16:creationId xmlns:a16="http://schemas.microsoft.com/office/drawing/2014/main" id="{53198794-79BA-4449-BE32-D00343DC17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113" y="1557338"/>
            <a:ext cx="729615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Slide Number Placeholder 1">
            <a:extLst>
              <a:ext uri="{FF2B5EF4-FFF2-40B4-BE49-F238E27FC236}">
                <a16:creationId xmlns:a16="http://schemas.microsoft.com/office/drawing/2014/main" id="{535F7768-8130-422E-91E8-81991A60BC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1DDFCA-E019-4AEB-8366-B5E9658FDF13}" type="slidenum">
              <a:rPr lang="el-GR" altLang="el-GR" sz="1200" smtClean="0">
                <a:latin typeface="Arial" panose="020B0604020202020204" pitchFamily="34" charset="0"/>
              </a:rPr>
              <a:pPr>
                <a:spcBef>
                  <a:spcPct val="0"/>
                </a:spcBef>
                <a:buFontTx/>
                <a:buNone/>
              </a:pPr>
              <a:t>15</a:t>
            </a:fld>
            <a:endParaRPr lang="el-GR" altLang="el-GR" sz="1200">
              <a:latin typeface="Arial" panose="020B0604020202020204" pitchFamily="34" charset="0"/>
            </a:endParaRPr>
          </a:p>
        </p:txBody>
      </p:sp>
      <p:sp>
        <p:nvSpPr>
          <p:cNvPr id="5" name="TextBox 4">
            <a:extLst>
              <a:ext uri="{FF2B5EF4-FFF2-40B4-BE49-F238E27FC236}">
                <a16:creationId xmlns:a16="http://schemas.microsoft.com/office/drawing/2014/main" id="{375038AF-A5E1-4507-B855-280AF4A7D567}"/>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a:extLst>
              <a:ext uri="{FF2B5EF4-FFF2-40B4-BE49-F238E27FC236}">
                <a16:creationId xmlns:a16="http://schemas.microsoft.com/office/drawing/2014/main" id="{0A64F628-B6FD-459A-9E2D-D32C5A7AD4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17C102-00F1-451C-B5EA-A22A5091B0AA}" type="slidenum">
              <a:rPr lang="el-GR" altLang="el-GR" sz="1200" smtClean="0">
                <a:latin typeface="Arial" panose="020B0604020202020204" pitchFamily="34" charset="0"/>
              </a:rPr>
              <a:pPr>
                <a:spcBef>
                  <a:spcPct val="0"/>
                </a:spcBef>
                <a:buFontTx/>
                <a:buNone/>
              </a:pPr>
              <a:t>16</a:t>
            </a:fld>
            <a:endParaRPr lang="el-GR" altLang="el-GR" sz="1200">
              <a:latin typeface="Arial" panose="020B0604020202020204" pitchFamily="34" charset="0"/>
            </a:endParaRPr>
          </a:p>
        </p:txBody>
      </p:sp>
      <p:pic>
        <p:nvPicPr>
          <p:cNvPr id="86019" name="Picture 4">
            <a:extLst>
              <a:ext uri="{FF2B5EF4-FFF2-40B4-BE49-F238E27FC236}">
                <a16:creationId xmlns:a16="http://schemas.microsoft.com/office/drawing/2014/main" id="{C9267D1A-14D0-4F24-8103-F7B8415F72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221163"/>
            <a:ext cx="24638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a:extLst>
              <a:ext uri="{FF2B5EF4-FFF2-40B4-BE49-F238E27FC236}">
                <a16:creationId xmlns:a16="http://schemas.microsoft.com/office/drawing/2014/main" id="{8C57E4C5-9D3B-4E30-8C8A-C09A47E32F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488" y="2924175"/>
            <a:ext cx="84963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a:extLst>
              <a:ext uri="{FF2B5EF4-FFF2-40B4-BE49-F238E27FC236}">
                <a16:creationId xmlns:a16="http://schemas.microsoft.com/office/drawing/2014/main" id="{BF6AB297-00EE-4E2B-B187-6ADB1D353D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93738"/>
            <a:ext cx="869791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7">
            <a:extLst>
              <a:ext uri="{FF2B5EF4-FFF2-40B4-BE49-F238E27FC236}">
                <a16:creationId xmlns:a16="http://schemas.microsoft.com/office/drawing/2014/main" id="{E02763C1-EFF7-48D6-AE5A-02184527FA56}"/>
              </a:ext>
            </a:extLst>
          </p:cNvPr>
          <p:cNvSpPr txBox="1">
            <a:spLocks noChangeArrowheads="1"/>
          </p:cNvSpPr>
          <p:nvPr/>
        </p:nvSpPr>
        <p:spPr bwMode="auto">
          <a:xfrm>
            <a:off x="1482725" y="144463"/>
            <a:ext cx="409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000" b="1" i="1" u="sng">
                <a:latin typeface="Arial" panose="020B0604020202020204" pitchFamily="34" charset="0"/>
              </a:rPr>
              <a:t>ΟΡΑΤΟΤΗΤΑ  ΓΕΦΥΡΑΣ</a:t>
            </a:r>
          </a:p>
        </p:txBody>
      </p:sp>
      <p:sp>
        <p:nvSpPr>
          <p:cNvPr id="7" name="TextBox 6">
            <a:extLst>
              <a:ext uri="{FF2B5EF4-FFF2-40B4-BE49-F238E27FC236}">
                <a16:creationId xmlns:a16="http://schemas.microsoft.com/office/drawing/2014/main" id="{D1D0403A-E5E7-46A0-B10D-F32CAE78AEF9}"/>
              </a:ext>
            </a:extLst>
          </p:cNvPr>
          <p:cNvSpPr txBox="1"/>
          <p:nvPr/>
        </p:nvSpPr>
        <p:spPr>
          <a:xfrm>
            <a:off x="3009226" y="6538912"/>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Τίτλος">
            <a:extLst>
              <a:ext uri="{FF2B5EF4-FFF2-40B4-BE49-F238E27FC236}">
                <a16:creationId xmlns:a16="http://schemas.microsoft.com/office/drawing/2014/main" id="{D43F9160-23E7-4F33-B50C-EF3A8292AD26}"/>
              </a:ext>
            </a:extLst>
          </p:cNvPr>
          <p:cNvSpPr>
            <a:spLocks noGrp="1"/>
          </p:cNvSpPr>
          <p:nvPr>
            <p:ph type="title"/>
          </p:nvPr>
        </p:nvSpPr>
        <p:spPr>
          <a:xfrm>
            <a:off x="468313" y="115888"/>
            <a:ext cx="8229600" cy="892175"/>
          </a:xfrm>
        </p:spPr>
        <p:txBody>
          <a:bodyPr/>
          <a:lstStyle/>
          <a:p>
            <a:pPr eaLnBrk="1" hangingPunct="1"/>
            <a:r>
              <a:rPr lang="el-GR" altLang="el-GR" sz="2800">
                <a:solidFill>
                  <a:srgbClr val="004A82"/>
                </a:solidFill>
              </a:rPr>
              <a:t>Πλοία μεταφοράς φορτίων ΧΥΔΗΝ </a:t>
            </a:r>
            <a:br>
              <a:rPr lang="en-US" altLang="el-GR" sz="2800">
                <a:solidFill>
                  <a:srgbClr val="004A82"/>
                </a:solidFill>
              </a:rPr>
            </a:br>
            <a:r>
              <a:rPr lang="el-GR" altLang="el-GR" sz="2800">
                <a:solidFill>
                  <a:srgbClr val="004A82"/>
                </a:solidFill>
              </a:rPr>
              <a:t>(</a:t>
            </a:r>
            <a:r>
              <a:rPr lang="en-US" altLang="el-GR" sz="2800">
                <a:solidFill>
                  <a:srgbClr val="004A82"/>
                </a:solidFill>
              </a:rPr>
              <a:t>bulkcarrier ships)</a:t>
            </a:r>
            <a:r>
              <a:rPr lang="el-GR" altLang="el-GR" sz="2800">
                <a:solidFill>
                  <a:srgbClr val="004A82"/>
                </a:solidFill>
                <a:latin typeface="Arial" panose="020B0604020202020204" pitchFamily="34" charset="0"/>
              </a:rPr>
              <a:t> </a:t>
            </a:r>
            <a:r>
              <a:rPr lang="el-GR" altLang="el-GR" sz="2800">
                <a:solidFill>
                  <a:srgbClr val="004A82"/>
                </a:solidFill>
              </a:rPr>
              <a:t>1/2</a:t>
            </a:r>
          </a:p>
        </p:txBody>
      </p:sp>
      <p:sp>
        <p:nvSpPr>
          <p:cNvPr id="87043" name="2 - Υπότιτλος">
            <a:extLst>
              <a:ext uri="{FF2B5EF4-FFF2-40B4-BE49-F238E27FC236}">
                <a16:creationId xmlns:a16="http://schemas.microsoft.com/office/drawing/2014/main" id="{1A2BC9A2-3EE1-4879-9A99-E63A67648EA7}"/>
              </a:ext>
            </a:extLst>
          </p:cNvPr>
          <p:cNvSpPr>
            <a:spLocks noGrp="1"/>
          </p:cNvSpPr>
          <p:nvPr>
            <p:ph idx="1"/>
          </p:nvPr>
        </p:nvSpPr>
        <p:spPr>
          <a:xfrm>
            <a:off x="468313" y="1008063"/>
            <a:ext cx="8229600" cy="2620962"/>
          </a:xfrm>
        </p:spPr>
        <p:txBody>
          <a:bodyPr/>
          <a:lstStyle/>
          <a:p>
            <a:pPr marL="0" indent="0" algn="just" eaLnBrk="1" hangingPunct="1">
              <a:buFont typeface="Arial" panose="020B0604020202020204" pitchFamily="34" charset="0"/>
              <a:buNone/>
            </a:pPr>
            <a:r>
              <a:rPr lang="el-GR" altLang="el-GR" sz="2400"/>
              <a:t>Η κατηγορία αυτών των πλοίων περιλαμβάνει πλοία που έχουν τη δυνατότητα να μεταφέρουν ξηρά κυρίως φορτία χύδην (χύμα) όπως σιτηρά, μεταλλεύματα, τσιμέντο, ζάχαρη, λιπάσματα, ζωοτροφές, κάρβουνο και άλλα.  Για τη φορτο – εκφόρτωση των φορτίων, χρησιμοποιούνται αντλητικά συστήματα ή κυλιόμενος μηχανισμός ανάλογα με το βάρος και το είδος του φορτίου.</a:t>
            </a:r>
          </a:p>
        </p:txBody>
      </p:sp>
      <p:sp>
        <p:nvSpPr>
          <p:cNvPr id="87044" name="Θέση αριθμού διαφάνειας 3">
            <a:extLst>
              <a:ext uri="{FF2B5EF4-FFF2-40B4-BE49-F238E27FC236}">
                <a16:creationId xmlns:a16="http://schemas.microsoft.com/office/drawing/2014/main" id="{E44E5180-09D3-4A52-B8C5-C7C7AA3C8C0E}"/>
              </a:ext>
            </a:extLst>
          </p:cNvPr>
          <p:cNvSpPr txBox="1">
            <a:spLocks noGrp="1"/>
          </p:cNvSpPr>
          <p:nvPr/>
        </p:nvSpPr>
        <p:spPr bwMode="auto">
          <a:xfrm>
            <a:off x="8244408" y="6356350"/>
            <a:ext cx="44239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5D2D65F-5530-4A7B-8201-8F0B10B56E44}" type="slidenum">
              <a:rPr lang="el-GR" altLang="el-GR" sz="1200">
                <a:latin typeface="Arial" panose="020B0604020202020204" pitchFamily="34" charset="0"/>
              </a:rPr>
              <a:pPr algn="r" eaLnBrk="1" hangingPunct="1">
                <a:spcBef>
                  <a:spcPct val="0"/>
                </a:spcBef>
                <a:buFontTx/>
                <a:buNone/>
              </a:pPr>
              <a:t>17</a:t>
            </a:fld>
            <a:endParaRPr lang="el-GR" altLang="el-GR" sz="1200">
              <a:latin typeface="Arial" panose="020B0604020202020204" pitchFamily="34" charset="0"/>
            </a:endParaRPr>
          </a:p>
        </p:txBody>
      </p:sp>
      <p:pic>
        <p:nvPicPr>
          <p:cNvPr id="87045" name="Εικόνα 4">
            <a:extLst>
              <a:ext uri="{FF2B5EF4-FFF2-40B4-BE49-F238E27FC236}">
                <a16:creationId xmlns:a16="http://schemas.microsoft.com/office/drawing/2014/main" id="{1CC044CD-74CC-4D4C-9AC0-42EAF81718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3629025"/>
            <a:ext cx="389413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578D6FE0-4471-433E-B58D-BF963AAE88A7}"/>
              </a:ext>
            </a:extLst>
          </p:cNvPr>
          <p:cNvSpPr/>
          <p:nvPr/>
        </p:nvSpPr>
        <p:spPr>
          <a:xfrm>
            <a:off x="2420938" y="6032500"/>
            <a:ext cx="4570412" cy="277813"/>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Brosen bulk carrier m rataj</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5"/>
              </a:rPr>
              <a:t>Brosen</a:t>
            </a:r>
            <a:r>
              <a:rPr lang="en-US" sz="1200" dirty="0">
                <a:solidFill>
                  <a:schemeClr val="tx1">
                    <a:lumMod val="75000"/>
                    <a:lumOff val="25000"/>
                  </a:schemeClr>
                </a:solidFill>
                <a:latin typeface="+mn-lt"/>
                <a:cs typeface="+mn-cs"/>
              </a:rPr>
              <a:t> available under  </a:t>
            </a:r>
            <a:r>
              <a:rPr lang="en-US" sz="1200" dirty="0">
                <a:solidFill>
                  <a:schemeClr val="tx1">
                    <a:lumMod val="75000"/>
                    <a:lumOff val="25000"/>
                  </a:schemeClr>
                </a:solidFill>
                <a:latin typeface="+mn-lt"/>
                <a:cs typeface="+mn-cs"/>
                <a:hlinkClick r:id="rId6"/>
              </a:rPr>
              <a:t>CC BY-SA 3.0</a:t>
            </a:r>
            <a:endParaRPr lang="en-US" sz="1200" dirty="0">
              <a:solidFill>
                <a:schemeClr val="tx1">
                  <a:lumMod val="75000"/>
                  <a:lumOff val="25000"/>
                </a:schemeClr>
              </a:solidFill>
              <a:latin typeface="+mn-lt"/>
              <a:cs typeface="+mn-cs"/>
            </a:endParaRPr>
          </a:p>
        </p:txBody>
      </p:sp>
      <p:pic>
        <p:nvPicPr>
          <p:cNvPr id="87047" name="Picture 7">
            <a:extLst>
              <a:ext uri="{FF2B5EF4-FFF2-40B4-BE49-F238E27FC236}">
                <a16:creationId xmlns:a16="http://schemas.microsoft.com/office/drawing/2014/main" id="{F998B73D-9F77-4736-BBE8-D3C45E0AA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150" y="3648075"/>
            <a:ext cx="39401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Box 1">
            <a:extLst>
              <a:ext uri="{FF2B5EF4-FFF2-40B4-BE49-F238E27FC236}">
                <a16:creationId xmlns:a16="http://schemas.microsoft.com/office/drawing/2014/main" id="{37D479D1-9630-44A4-8FB3-C4ADD8E1FAE1}"/>
              </a:ext>
            </a:extLst>
          </p:cNvPr>
          <p:cNvSpPr txBox="1">
            <a:spLocks noChangeArrowheads="1"/>
          </p:cNvSpPr>
          <p:nvPr/>
        </p:nvSpPr>
        <p:spPr bwMode="auto">
          <a:xfrm>
            <a:off x="3907036" y="6315103"/>
            <a:ext cx="14442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27</a:t>
            </a:r>
          </a:p>
        </p:txBody>
      </p:sp>
      <p:sp>
        <p:nvSpPr>
          <p:cNvPr id="87049" name="Slide Number Placeholder 1">
            <a:extLst>
              <a:ext uri="{FF2B5EF4-FFF2-40B4-BE49-F238E27FC236}">
                <a16:creationId xmlns:a16="http://schemas.microsoft.com/office/drawing/2014/main" id="{55E44EB6-FD05-4A34-AC6E-6FF3979C8EE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8BE1765-56C0-41B1-951E-A24410D5B15A}" type="slidenum">
              <a:rPr lang="el-GR" altLang="el-GR" sz="1200" smtClean="0">
                <a:latin typeface="Arial" panose="020B0604020202020204" pitchFamily="34" charset="0"/>
              </a:rPr>
              <a:pPr>
                <a:spcBef>
                  <a:spcPct val="0"/>
                </a:spcBef>
                <a:buFontTx/>
                <a:buNone/>
              </a:pPr>
              <a:t>17</a:t>
            </a:fld>
            <a:endParaRPr lang="el-GR" altLang="el-GR" sz="1200">
              <a:latin typeface="Arial" panose="020B0604020202020204" pitchFamily="34" charset="0"/>
            </a:endParaRPr>
          </a:p>
        </p:txBody>
      </p:sp>
      <p:sp>
        <p:nvSpPr>
          <p:cNvPr id="10" name="TextBox 9">
            <a:extLst>
              <a:ext uri="{FF2B5EF4-FFF2-40B4-BE49-F238E27FC236}">
                <a16:creationId xmlns:a16="http://schemas.microsoft.com/office/drawing/2014/main" id="{F5756D81-710E-48B9-8ED6-FC8E085E0027}"/>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CC3E531-31D1-42EB-B540-A6AB730FA052}"/>
              </a:ext>
            </a:extLst>
          </p:cNvPr>
          <p:cNvSpPr>
            <a:spLocks noGrp="1"/>
          </p:cNvSpPr>
          <p:nvPr>
            <p:ph type="title"/>
          </p:nvPr>
        </p:nvSpPr>
        <p:spPr>
          <a:xfrm>
            <a:off x="179388" y="188913"/>
            <a:ext cx="8856662" cy="503237"/>
          </a:xfrm>
        </p:spPr>
        <p:txBody>
          <a:bodyPr/>
          <a:lstStyle/>
          <a:p>
            <a:pPr eaLnBrk="1" hangingPunct="1"/>
            <a:r>
              <a:rPr lang="el-GR" altLang="el-GR" sz="2800">
                <a:solidFill>
                  <a:srgbClr val="004A82"/>
                </a:solidFill>
              </a:rPr>
              <a:t>Πλοία μεταφοράς φορτίων ΧΥΔΗΝ (</a:t>
            </a:r>
            <a:r>
              <a:rPr lang="en-US" altLang="el-GR" sz="2800">
                <a:solidFill>
                  <a:srgbClr val="004A82"/>
                </a:solidFill>
              </a:rPr>
              <a:t>bulkcarrier ships)</a:t>
            </a:r>
            <a:r>
              <a:rPr lang="el-GR" altLang="el-GR" sz="2800">
                <a:solidFill>
                  <a:srgbClr val="004A82"/>
                </a:solidFill>
                <a:latin typeface="Arial" panose="020B0604020202020204" pitchFamily="34" charset="0"/>
              </a:rPr>
              <a:t> 2/2</a:t>
            </a:r>
          </a:p>
        </p:txBody>
      </p:sp>
      <p:sp>
        <p:nvSpPr>
          <p:cNvPr id="89091" name="Rectangle 3">
            <a:extLst>
              <a:ext uri="{FF2B5EF4-FFF2-40B4-BE49-F238E27FC236}">
                <a16:creationId xmlns:a16="http://schemas.microsoft.com/office/drawing/2014/main" id="{C2B064A4-B112-4982-80AE-AE6DDF5D2B74}"/>
              </a:ext>
            </a:extLst>
          </p:cNvPr>
          <p:cNvSpPr>
            <a:spLocks noGrp="1"/>
          </p:cNvSpPr>
          <p:nvPr>
            <p:ph type="body" idx="1"/>
          </p:nvPr>
        </p:nvSpPr>
        <p:spPr>
          <a:xfrm>
            <a:off x="179388" y="765175"/>
            <a:ext cx="8713787" cy="1130300"/>
          </a:xfrm>
        </p:spPr>
        <p:txBody>
          <a:bodyPr/>
          <a:lstStyle/>
          <a:p>
            <a:pPr eaLnBrk="1" hangingPunct="1">
              <a:buFont typeface="Arial" panose="020B0604020202020204" pitchFamily="34" charset="0"/>
              <a:buNone/>
            </a:pPr>
            <a:endParaRPr lang="el-GR" altLang="el-GR" sz="2800">
              <a:latin typeface="Arial" panose="020B0604020202020204" pitchFamily="34" charset="0"/>
            </a:endParaRPr>
          </a:p>
          <a:p>
            <a:pPr algn="ctr" eaLnBrk="1" hangingPunct="1">
              <a:buFont typeface="Arial" panose="020B0604020202020204" pitchFamily="34" charset="0"/>
              <a:buNone/>
            </a:pPr>
            <a:r>
              <a:rPr lang="el-GR" altLang="el-GR" sz="2800">
                <a:latin typeface="Arial" panose="020B0604020202020204" pitchFamily="34" charset="0"/>
              </a:rPr>
              <a:t>Τυπική  εγκάρσια τομή </a:t>
            </a:r>
          </a:p>
          <a:p>
            <a:pPr eaLnBrk="1" hangingPunct="1">
              <a:buFont typeface="Arial" panose="020B0604020202020204" pitchFamily="34" charset="0"/>
              <a:buNone/>
            </a:pPr>
            <a:endParaRPr lang="el-GR" altLang="el-GR">
              <a:latin typeface="Arial" panose="020B0604020202020204" pitchFamily="34" charset="0"/>
            </a:endParaRPr>
          </a:p>
        </p:txBody>
      </p:sp>
      <p:pic>
        <p:nvPicPr>
          <p:cNvPr id="89092" name="Picture 4">
            <a:extLst>
              <a:ext uri="{FF2B5EF4-FFF2-40B4-BE49-F238E27FC236}">
                <a16:creationId xmlns:a16="http://schemas.microsoft.com/office/drawing/2014/main" id="{50E63B6D-5511-4DF7-8955-F18A8D4DB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508250"/>
            <a:ext cx="386715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3" name="Text Box 6">
            <a:extLst>
              <a:ext uri="{FF2B5EF4-FFF2-40B4-BE49-F238E27FC236}">
                <a16:creationId xmlns:a16="http://schemas.microsoft.com/office/drawing/2014/main" id="{3489995B-E51A-4587-B93E-D803963268E7}"/>
              </a:ext>
            </a:extLst>
          </p:cNvPr>
          <p:cNvSpPr txBox="1">
            <a:spLocks noChangeArrowheads="1"/>
          </p:cNvSpPr>
          <p:nvPr/>
        </p:nvSpPr>
        <p:spPr bwMode="auto">
          <a:xfrm>
            <a:off x="2311400" y="5349875"/>
            <a:ext cx="41751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a:latin typeface="Arial" panose="020B0604020202020204" pitchFamily="34" charset="0"/>
              </a:rPr>
              <a:t>Στοιχεία Ναυπηγίας Εμ. Ζωγραφάκης Ιδρυμα Ευγενίδου</a:t>
            </a:r>
          </a:p>
          <a:p>
            <a:pPr eaLnBrk="1" hangingPunct="1">
              <a:spcBef>
                <a:spcPct val="50000"/>
              </a:spcBef>
              <a:buFontTx/>
              <a:buNone/>
            </a:pPr>
            <a:endParaRPr lang="el-GR" altLang="el-GR" sz="1000">
              <a:latin typeface="Arial" panose="020B0604020202020204" pitchFamily="34" charset="0"/>
            </a:endParaRPr>
          </a:p>
        </p:txBody>
      </p:sp>
      <p:pic>
        <p:nvPicPr>
          <p:cNvPr id="89094" name="Picture 1">
            <a:extLst>
              <a:ext uri="{FF2B5EF4-FFF2-40B4-BE49-F238E27FC236}">
                <a16:creationId xmlns:a16="http://schemas.microsoft.com/office/drawing/2014/main" id="{06AA1C94-430F-40C7-8A5C-832C0C2245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8963" y="2508250"/>
            <a:ext cx="43227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Box 2">
            <a:extLst>
              <a:ext uri="{FF2B5EF4-FFF2-40B4-BE49-F238E27FC236}">
                <a16:creationId xmlns:a16="http://schemas.microsoft.com/office/drawing/2014/main" id="{2B96AC03-EEC7-4965-81A3-02941835FE3F}"/>
              </a:ext>
            </a:extLst>
          </p:cNvPr>
          <p:cNvSpPr txBox="1">
            <a:spLocks noChangeArrowheads="1"/>
          </p:cNvSpPr>
          <p:nvPr/>
        </p:nvSpPr>
        <p:spPr bwMode="auto">
          <a:xfrm>
            <a:off x="611188" y="5445125"/>
            <a:ext cx="1368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28</a:t>
            </a:r>
          </a:p>
        </p:txBody>
      </p:sp>
      <p:sp>
        <p:nvSpPr>
          <p:cNvPr id="89096" name="TextBox 3">
            <a:extLst>
              <a:ext uri="{FF2B5EF4-FFF2-40B4-BE49-F238E27FC236}">
                <a16:creationId xmlns:a16="http://schemas.microsoft.com/office/drawing/2014/main" id="{6E42ED51-5AA5-4612-8EFE-087D448604ED}"/>
              </a:ext>
            </a:extLst>
          </p:cNvPr>
          <p:cNvSpPr txBox="1">
            <a:spLocks noChangeArrowheads="1"/>
          </p:cNvSpPr>
          <p:nvPr/>
        </p:nvSpPr>
        <p:spPr bwMode="auto">
          <a:xfrm>
            <a:off x="6948488" y="5349875"/>
            <a:ext cx="1584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29</a:t>
            </a:r>
          </a:p>
        </p:txBody>
      </p:sp>
      <p:sp>
        <p:nvSpPr>
          <p:cNvPr id="89097" name="Slide Number Placeholder 1">
            <a:extLst>
              <a:ext uri="{FF2B5EF4-FFF2-40B4-BE49-F238E27FC236}">
                <a16:creationId xmlns:a16="http://schemas.microsoft.com/office/drawing/2014/main" id="{C05BDFEB-7C47-4770-B72D-FD170FEACF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8E0C3B-B1A6-4F9A-BE21-78FDAD11EB43}" type="slidenum">
              <a:rPr lang="el-GR" altLang="el-GR" sz="1200" smtClean="0">
                <a:latin typeface="Arial" panose="020B0604020202020204" pitchFamily="34" charset="0"/>
              </a:rPr>
              <a:pPr>
                <a:spcBef>
                  <a:spcPct val="0"/>
                </a:spcBef>
                <a:buFontTx/>
                <a:buNone/>
              </a:pPr>
              <a:t>18</a:t>
            </a:fld>
            <a:endParaRPr lang="el-GR" altLang="el-GR" sz="1200">
              <a:latin typeface="Arial" panose="020B0604020202020204" pitchFamily="34" charset="0"/>
            </a:endParaRPr>
          </a:p>
        </p:txBody>
      </p:sp>
      <p:sp>
        <p:nvSpPr>
          <p:cNvPr id="10" name="TextBox 9">
            <a:extLst>
              <a:ext uri="{FF2B5EF4-FFF2-40B4-BE49-F238E27FC236}">
                <a16:creationId xmlns:a16="http://schemas.microsoft.com/office/drawing/2014/main" id="{5023BC9D-58AB-4FBD-9257-6E2578F919BA}"/>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3">
            <a:extLst>
              <a:ext uri="{FF2B5EF4-FFF2-40B4-BE49-F238E27FC236}">
                <a16:creationId xmlns:a16="http://schemas.microsoft.com/office/drawing/2014/main" id="{944AD715-AC3F-4717-A838-1EA3CE2FBF28}"/>
              </a:ext>
            </a:extLst>
          </p:cNvPr>
          <p:cNvSpPr txBox="1">
            <a:spLocks noChangeArrowheads="1"/>
          </p:cNvSpPr>
          <p:nvPr/>
        </p:nvSpPr>
        <p:spPr bwMode="auto">
          <a:xfrm>
            <a:off x="5364163" y="115888"/>
            <a:ext cx="363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2000" b="1" u="sng">
                <a:latin typeface="Arial" panose="020B0604020202020204" pitchFamily="34" charset="0"/>
              </a:rPr>
              <a:t>ΜΕΓΕΘΟΣ ΠΛΟΙΩΝ</a:t>
            </a:r>
          </a:p>
        </p:txBody>
      </p:sp>
      <p:pic>
        <p:nvPicPr>
          <p:cNvPr id="52227" name="Picture 2">
            <a:extLst>
              <a:ext uri="{FF2B5EF4-FFF2-40B4-BE49-F238E27FC236}">
                <a16:creationId xmlns:a16="http://schemas.microsoft.com/office/drawing/2014/main" id="{DBC2E197-814D-4EBC-981A-DDA2255B42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276475"/>
            <a:ext cx="37798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
            <a:extLst>
              <a:ext uri="{FF2B5EF4-FFF2-40B4-BE49-F238E27FC236}">
                <a16:creationId xmlns:a16="http://schemas.microsoft.com/office/drawing/2014/main" id="{6F3B7571-3DF3-4573-8A93-17909DBCD89F}"/>
              </a:ext>
            </a:extLst>
          </p:cNvPr>
          <p:cNvSpPr>
            <a:spLocks noChangeArrowheads="1"/>
          </p:cNvSpPr>
          <p:nvPr/>
        </p:nvSpPr>
        <p:spPr bwMode="auto">
          <a:xfrm>
            <a:off x="1979613" y="6381750"/>
            <a:ext cx="77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a:t>
            </a:r>
          </a:p>
        </p:txBody>
      </p:sp>
      <p:sp>
        <p:nvSpPr>
          <p:cNvPr id="52229" name="Rectangle 2">
            <a:extLst>
              <a:ext uri="{FF2B5EF4-FFF2-40B4-BE49-F238E27FC236}">
                <a16:creationId xmlns:a16="http://schemas.microsoft.com/office/drawing/2014/main" id="{C4862E1E-72A0-4A36-ACA0-97CD9AE3E905}"/>
              </a:ext>
            </a:extLst>
          </p:cNvPr>
          <p:cNvSpPr>
            <a:spLocks noChangeArrowheads="1"/>
          </p:cNvSpPr>
          <p:nvPr/>
        </p:nvSpPr>
        <p:spPr bwMode="auto">
          <a:xfrm>
            <a:off x="6804025" y="6067425"/>
            <a:ext cx="77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2</a:t>
            </a:r>
          </a:p>
        </p:txBody>
      </p:sp>
      <p:pic>
        <p:nvPicPr>
          <p:cNvPr id="52230" name="Picture 9">
            <a:extLst>
              <a:ext uri="{FF2B5EF4-FFF2-40B4-BE49-F238E27FC236}">
                <a16:creationId xmlns:a16="http://schemas.microsoft.com/office/drawing/2014/main" id="{5B7E1F50-2DC6-4FEB-ACCF-C3649A912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5219700"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Slide Number Placeholder 1">
            <a:extLst>
              <a:ext uri="{FF2B5EF4-FFF2-40B4-BE49-F238E27FC236}">
                <a16:creationId xmlns:a16="http://schemas.microsoft.com/office/drawing/2014/main" id="{C31F5EF9-F833-4F1B-9160-4EBF684872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dirty="0">
                <a:latin typeface="Arial" panose="020B0604020202020204" pitchFamily="34" charset="0"/>
              </a:rPr>
              <a:t>2</a:t>
            </a:r>
          </a:p>
        </p:txBody>
      </p:sp>
      <p:sp>
        <p:nvSpPr>
          <p:cNvPr id="8" name="TextBox 7">
            <a:extLst>
              <a:ext uri="{FF2B5EF4-FFF2-40B4-BE49-F238E27FC236}">
                <a16:creationId xmlns:a16="http://schemas.microsoft.com/office/drawing/2014/main" id="{08006D99-BBD8-413E-A22F-B1BD247F86F4}"/>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extLst>
      <p:ext uri="{BB962C8B-B14F-4D97-AF65-F5344CB8AC3E}">
        <p14:creationId xmlns:p14="http://schemas.microsoft.com/office/powerpoint/2010/main" val="3781143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Τίτλος">
            <a:extLst>
              <a:ext uri="{FF2B5EF4-FFF2-40B4-BE49-F238E27FC236}">
                <a16:creationId xmlns:a16="http://schemas.microsoft.com/office/drawing/2014/main" id="{896F8B69-3E6C-4DF8-B803-CA09777A6263}"/>
              </a:ext>
            </a:extLst>
          </p:cNvPr>
          <p:cNvSpPr>
            <a:spLocks noGrp="1"/>
          </p:cNvSpPr>
          <p:nvPr>
            <p:ph type="title"/>
          </p:nvPr>
        </p:nvSpPr>
        <p:spPr>
          <a:xfrm>
            <a:off x="468313" y="115888"/>
            <a:ext cx="8229600" cy="576262"/>
          </a:xfrm>
        </p:spPr>
        <p:txBody>
          <a:bodyPr/>
          <a:lstStyle/>
          <a:p>
            <a:pPr eaLnBrk="1" hangingPunct="1"/>
            <a:r>
              <a:rPr lang="el-GR" altLang="el-GR" sz="3200">
                <a:solidFill>
                  <a:srgbClr val="004A82"/>
                </a:solidFill>
              </a:rPr>
              <a:t>Δεξαμενόπλοια</a:t>
            </a:r>
            <a:r>
              <a:rPr lang="el-GR" altLang="el-GR" sz="3200">
                <a:solidFill>
                  <a:srgbClr val="004A82"/>
                </a:solidFill>
                <a:latin typeface="Arial" panose="020B0604020202020204" pitchFamily="34" charset="0"/>
              </a:rPr>
              <a:t> 1/2</a:t>
            </a:r>
          </a:p>
        </p:txBody>
      </p:sp>
      <p:sp>
        <p:nvSpPr>
          <p:cNvPr id="91139" name="2 - Υπότιτλος">
            <a:extLst>
              <a:ext uri="{FF2B5EF4-FFF2-40B4-BE49-F238E27FC236}">
                <a16:creationId xmlns:a16="http://schemas.microsoft.com/office/drawing/2014/main" id="{AEFD762C-5169-4FA5-9E9E-FD4370A6DF1D}"/>
              </a:ext>
            </a:extLst>
          </p:cNvPr>
          <p:cNvSpPr>
            <a:spLocks noGrp="1"/>
          </p:cNvSpPr>
          <p:nvPr>
            <p:ph idx="1"/>
          </p:nvPr>
        </p:nvSpPr>
        <p:spPr>
          <a:xfrm>
            <a:off x="447675" y="641350"/>
            <a:ext cx="8229600" cy="2297113"/>
          </a:xfrm>
        </p:spPr>
        <p:txBody>
          <a:bodyPr/>
          <a:lstStyle/>
          <a:p>
            <a:pPr marL="0" indent="0" algn="just" eaLnBrk="1" hangingPunct="1">
              <a:buFont typeface="Arial" panose="020B0604020202020204" pitchFamily="34" charset="0"/>
              <a:buNone/>
            </a:pPr>
            <a:r>
              <a:rPr lang="el-GR" altLang="el-GR" sz="2400"/>
              <a:t>Τα πλοία αυτά είναι σχεδιασμένα να μεταφέρουν υγρά φορτία, όπως προϊόντα πετρελαίου, χημικά, μέσα σε δεξαμενές. Η μελέτη - σχεδίαση των δεξαμενόπλοιων, κυρίως σε ό,τι αφορά στη διάταξη των δεξαμενών φορτίου, γίνεται ακολουθώντας τη σχετική νομοθεσία για την προστασία του θαλάσσιου περιβάλλοντος. </a:t>
            </a:r>
            <a:r>
              <a:rPr lang="en-GB" altLang="el-GR" sz="2400"/>
              <a:t>Η φορτο-εκφόρτωση γίνεται με αντλίες.</a:t>
            </a:r>
            <a:endParaRPr lang="el-GR" altLang="el-GR" sz="2400"/>
          </a:p>
        </p:txBody>
      </p:sp>
      <p:sp>
        <p:nvSpPr>
          <p:cNvPr id="91140" name="Θέση αριθμού διαφάνειας 3">
            <a:extLst>
              <a:ext uri="{FF2B5EF4-FFF2-40B4-BE49-F238E27FC236}">
                <a16:creationId xmlns:a16="http://schemas.microsoft.com/office/drawing/2014/main" id="{D1A40064-62EB-48E3-943D-11DC8B201850}"/>
              </a:ext>
            </a:extLst>
          </p:cNvPr>
          <p:cNvSpPr txBox="1">
            <a:spLocks noGrp="1"/>
          </p:cNvSpPr>
          <p:nvPr/>
        </p:nvSpPr>
        <p:spPr bwMode="auto">
          <a:xfrm>
            <a:off x="8316913" y="6356350"/>
            <a:ext cx="369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670F657-411F-4883-9C98-78F9051F39C7}" type="slidenum">
              <a:rPr lang="el-GR" altLang="el-GR" sz="1200">
                <a:latin typeface="Arial" panose="020B0604020202020204" pitchFamily="34" charset="0"/>
              </a:rPr>
              <a:pPr algn="r" eaLnBrk="1" hangingPunct="1">
                <a:spcBef>
                  <a:spcPct val="0"/>
                </a:spcBef>
                <a:buFontTx/>
                <a:buNone/>
              </a:pPr>
              <a:t>19</a:t>
            </a:fld>
            <a:endParaRPr lang="el-GR" altLang="el-GR" sz="1200">
              <a:latin typeface="Arial" panose="020B0604020202020204" pitchFamily="34" charset="0"/>
            </a:endParaRPr>
          </a:p>
        </p:txBody>
      </p:sp>
      <p:pic>
        <p:nvPicPr>
          <p:cNvPr id="91141" name="Εικόνα 4">
            <a:extLst>
              <a:ext uri="{FF2B5EF4-FFF2-40B4-BE49-F238E27FC236}">
                <a16:creationId xmlns:a16="http://schemas.microsoft.com/office/drawing/2014/main" id="{134AD54A-392A-42DB-9E19-B9C0CEED52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089275"/>
            <a:ext cx="3754438"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A5D0EA78-261C-464C-8C4C-8033BA9405C1}"/>
              </a:ext>
            </a:extLst>
          </p:cNvPr>
          <p:cNvSpPr/>
          <p:nvPr/>
        </p:nvSpPr>
        <p:spPr>
          <a:xfrm>
            <a:off x="2843213" y="6122988"/>
            <a:ext cx="4321175" cy="277812"/>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Bridgeton 1993</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5"/>
              </a:rPr>
              <a:t>Dual </a:t>
            </a:r>
            <a:r>
              <a:rPr lang="en-US" sz="1200" dirty="0" err="1">
                <a:solidFill>
                  <a:schemeClr val="tx1">
                    <a:lumMod val="75000"/>
                    <a:lumOff val="25000"/>
                  </a:schemeClr>
                </a:solidFill>
                <a:latin typeface="+mn-lt"/>
                <a:cs typeface="+mn-cs"/>
                <a:hlinkClick r:id="rId5"/>
              </a:rPr>
              <a:t>Freq</a:t>
            </a:r>
            <a:r>
              <a:rPr lang="en-US" sz="1200" dirty="0">
                <a:solidFill>
                  <a:schemeClr val="tx1">
                    <a:lumMod val="75000"/>
                    <a:lumOff val="25000"/>
                  </a:schemeClr>
                </a:solidFill>
                <a:latin typeface="+mn-lt"/>
                <a:cs typeface="+mn-cs"/>
                <a:hlinkClick r:id="rId5"/>
              </a:rPr>
              <a:t> </a:t>
            </a:r>
            <a:r>
              <a:rPr lang="en-US" sz="1200" dirty="0">
                <a:solidFill>
                  <a:schemeClr val="tx1">
                    <a:lumMod val="75000"/>
                    <a:lumOff val="25000"/>
                  </a:schemeClr>
                </a:solidFill>
                <a:latin typeface="+mn-lt"/>
                <a:cs typeface="+mn-cs"/>
              </a:rPr>
              <a:t>available under   public domain</a:t>
            </a:r>
          </a:p>
        </p:txBody>
      </p:sp>
      <p:pic>
        <p:nvPicPr>
          <p:cNvPr id="91143" name="photoholder" descr="showphoto">
            <a:extLst>
              <a:ext uri="{FF2B5EF4-FFF2-40B4-BE49-F238E27FC236}">
                <a16:creationId xmlns:a16="http://schemas.microsoft.com/office/drawing/2014/main" id="{D920DC62-EED8-4847-9F57-7552C008E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8950" y="3089275"/>
            <a:ext cx="45085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TextBox 1">
            <a:extLst>
              <a:ext uri="{FF2B5EF4-FFF2-40B4-BE49-F238E27FC236}">
                <a16:creationId xmlns:a16="http://schemas.microsoft.com/office/drawing/2014/main" id="{D8A8A74C-E08D-46F2-9C83-6EBB38E2DC3E}"/>
              </a:ext>
            </a:extLst>
          </p:cNvPr>
          <p:cNvSpPr txBox="1">
            <a:spLocks noChangeArrowheads="1"/>
          </p:cNvSpPr>
          <p:nvPr/>
        </p:nvSpPr>
        <p:spPr bwMode="auto">
          <a:xfrm>
            <a:off x="4005263" y="6297345"/>
            <a:ext cx="1862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30</a:t>
            </a:r>
          </a:p>
        </p:txBody>
      </p:sp>
      <p:sp>
        <p:nvSpPr>
          <p:cNvPr id="91145" name="Slide Number Placeholder 1">
            <a:extLst>
              <a:ext uri="{FF2B5EF4-FFF2-40B4-BE49-F238E27FC236}">
                <a16:creationId xmlns:a16="http://schemas.microsoft.com/office/drawing/2014/main" id="{DB1E2C1D-05B9-4CC3-AD86-E446F7AAB7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011D88F-BE55-43A8-A566-639B31B58B9D}" type="slidenum">
              <a:rPr lang="el-GR" altLang="el-GR" sz="1200" smtClean="0">
                <a:latin typeface="Arial" panose="020B0604020202020204" pitchFamily="34" charset="0"/>
              </a:rPr>
              <a:pPr>
                <a:spcBef>
                  <a:spcPct val="0"/>
                </a:spcBef>
                <a:buFontTx/>
                <a:buNone/>
              </a:pPr>
              <a:t>19</a:t>
            </a:fld>
            <a:endParaRPr lang="el-GR" altLang="el-GR" sz="1200">
              <a:latin typeface="Arial" panose="020B0604020202020204" pitchFamily="34" charset="0"/>
            </a:endParaRPr>
          </a:p>
        </p:txBody>
      </p:sp>
      <p:sp>
        <p:nvSpPr>
          <p:cNvPr id="10" name="TextBox 9">
            <a:extLst>
              <a:ext uri="{FF2B5EF4-FFF2-40B4-BE49-F238E27FC236}">
                <a16:creationId xmlns:a16="http://schemas.microsoft.com/office/drawing/2014/main" id="{77BAD56D-269C-4083-8D21-F881583D1C5D}"/>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58250FD-216C-4089-A3F7-CB0051694795}"/>
              </a:ext>
            </a:extLst>
          </p:cNvPr>
          <p:cNvSpPr>
            <a:spLocks noGrp="1"/>
          </p:cNvSpPr>
          <p:nvPr>
            <p:ph type="title"/>
          </p:nvPr>
        </p:nvSpPr>
        <p:spPr>
          <a:xfrm>
            <a:off x="468313" y="115888"/>
            <a:ext cx="8229600" cy="433387"/>
          </a:xfrm>
        </p:spPr>
        <p:txBody>
          <a:bodyPr/>
          <a:lstStyle/>
          <a:p>
            <a:pPr eaLnBrk="1" hangingPunct="1"/>
            <a:r>
              <a:rPr lang="el-GR" altLang="el-GR" sz="3600">
                <a:solidFill>
                  <a:srgbClr val="004A82"/>
                </a:solidFill>
              </a:rPr>
              <a:t>Δεξαμενόπλοια</a:t>
            </a:r>
            <a:r>
              <a:rPr lang="el-GR" altLang="el-GR" sz="3600">
                <a:solidFill>
                  <a:srgbClr val="004A82"/>
                </a:solidFill>
                <a:latin typeface="Arial" panose="020B0604020202020204" pitchFamily="34" charset="0"/>
              </a:rPr>
              <a:t> 2/2</a:t>
            </a:r>
          </a:p>
        </p:txBody>
      </p:sp>
      <p:sp>
        <p:nvSpPr>
          <p:cNvPr id="93187" name="Rectangle 3">
            <a:extLst>
              <a:ext uri="{FF2B5EF4-FFF2-40B4-BE49-F238E27FC236}">
                <a16:creationId xmlns:a16="http://schemas.microsoft.com/office/drawing/2014/main" id="{9629D174-D0F4-48A8-B4ED-39BDFFAD03F2}"/>
              </a:ext>
            </a:extLst>
          </p:cNvPr>
          <p:cNvSpPr>
            <a:spLocks noGrp="1"/>
          </p:cNvSpPr>
          <p:nvPr>
            <p:ph type="body" idx="1"/>
          </p:nvPr>
        </p:nvSpPr>
        <p:spPr>
          <a:xfrm>
            <a:off x="457200" y="332581"/>
            <a:ext cx="8229600" cy="504825"/>
          </a:xfrm>
        </p:spPr>
        <p:txBody>
          <a:bodyPr/>
          <a:lstStyle/>
          <a:p>
            <a:pPr eaLnBrk="1" hangingPunct="1">
              <a:buFont typeface="Arial" panose="020B0604020202020204" pitchFamily="34" charset="0"/>
              <a:buNone/>
            </a:pPr>
            <a:r>
              <a:rPr lang="el-GR" altLang="el-GR" sz="2400" dirty="0">
                <a:latin typeface="Arial" panose="020B0604020202020204" pitchFamily="34" charset="0"/>
              </a:rPr>
              <a:t>Τυπική διάταξη</a:t>
            </a:r>
            <a:r>
              <a:rPr lang="el-GR" altLang="el-GR" dirty="0">
                <a:latin typeface="Arial" panose="020B0604020202020204" pitchFamily="34" charset="0"/>
              </a:rPr>
              <a:t> </a:t>
            </a:r>
          </a:p>
          <a:p>
            <a:pPr eaLnBrk="1" hangingPunct="1">
              <a:buFont typeface="Arial" panose="020B0604020202020204" pitchFamily="34" charset="0"/>
              <a:buNone/>
            </a:pPr>
            <a:endParaRPr lang="el-GR" altLang="el-GR" dirty="0">
              <a:latin typeface="Arial" panose="020B0604020202020204" pitchFamily="34" charset="0"/>
            </a:endParaRPr>
          </a:p>
        </p:txBody>
      </p:sp>
      <p:pic>
        <p:nvPicPr>
          <p:cNvPr id="93188" name="Picture 4">
            <a:extLst>
              <a:ext uri="{FF2B5EF4-FFF2-40B4-BE49-F238E27FC236}">
                <a16:creationId xmlns:a16="http://schemas.microsoft.com/office/drawing/2014/main" id="{AFD463F3-EDEE-4C35-B69E-C3F1191F4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824285"/>
            <a:ext cx="7272337"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a:extLst>
              <a:ext uri="{FF2B5EF4-FFF2-40B4-BE49-F238E27FC236}">
                <a16:creationId xmlns:a16="http://schemas.microsoft.com/office/drawing/2014/main" id="{69C8B3E3-C8D7-4F79-9C98-6F3CDDBE1036}"/>
              </a:ext>
            </a:extLst>
          </p:cNvPr>
          <p:cNvSpPr txBox="1">
            <a:spLocks noChangeArrowheads="1"/>
          </p:cNvSpPr>
          <p:nvPr/>
        </p:nvSpPr>
        <p:spPr bwMode="auto">
          <a:xfrm>
            <a:off x="2843808" y="4639024"/>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dirty="0">
                <a:latin typeface="Arial" panose="020B0604020202020204" pitchFamily="34" charset="0"/>
              </a:rPr>
              <a:t>Στοιχεία Ναυπηγίας Εμ. </a:t>
            </a:r>
            <a:r>
              <a:rPr lang="el-GR" altLang="el-GR" sz="1000" dirty="0" err="1">
                <a:latin typeface="Arial" panose="020B0604020202020204" pitchFamily="34" charset="0"/>
              </a:rPr>
              <a:t>Ζωγραφάκης</a:t>
            </a:r>
            <a:r>
              <a:rPr lang="el-GR" altLang="el-GR" sz="1000" dirty="0">
                <a:latin typeface="Arial" panose="020B0604020202020204" pitchFamily="34" charset="0"/>
              </a:rPr>
              <a:t> </a:t>
            </a:r>
            <a:r>
              <a:rPr lang="el-GR" altLang="el-GR" sz="1000" dirty="0" err="1">
                <a:latin typeface="Arial" panose="020B0604020202020204" pitchFamily="34" charset="0"/>
              </a:rPr>
              <a:t>Ιδρυμα</a:t>
            </a:r>
            <a:r>
              <a:rPr lang="el-GR" altLang="el-GR" sz="1000" dirty="0">
                <a:latin typeface="Arial" panose="020B0604020202020204" pitchFamily="34" charset="0"/>
              </a:rPr>
              <a:t> Ευγενίδου</a:t>
            </a:r>
          </a:p>
          <a:p>
            <a:pPr eaLnBrk="1" hangingPunct="1">
              <a:spcBef>
                <a:spcPct val="50000"/>
              </a:spcBef>
              <a:buFontTx/>
              <a:buNone/>
            </a:pPr>
            <a:endParaRPr lang="el-GR" altLang="el-GR" sz="1000" dirty="0">
              <a:latin typeface="Arial" panose="020B0604020202020204" pitchFamily="34" charset="0"/>
            </a:endParaRPr>
          </a:p>
        </p:txBody>
      </p:sp>
      <p:sp>
        <p:nvSpPr>
          <p:cNvPr id="93190" name="TextBox 1">
            <a:extLst>
              <a:ext uri="{FF2B5EF4-FFF2-40B4-BE49-F238E27FC236}">
                <a16:creationId xmlns:a16="http://schemas.microsoft.com/office/drawing/2014/main" id="{79B4A592-C62E-4933-B177-3D363BC2CD4A}"/>
              </a:ext>
            </a:extLst>
          </p:cNvPr>
          <p:cNvSpPr txBox="1">
            <a:spLocks noChangeArrowheads="1"/>
          </p:cNvSpPr>
          <p:nvPr/>
        </p:nvSpPr>
        <p:spPr bwMode="auto">
          <a:xfrm>
            <a:off x="6553200" y="4865688"/>
            <a:ext cx="2263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31</a:t>
            </a:r>
          </a:p>
        </p:txBody>
      </p:sp>
      <p:sp>
        <p:nvSpPr>
          <p:cNvPr id="93191" name="Slide Number Placeholder 1">
            <a:extLst>
              <a:ext uri="{FF2B5EF4-FFF2-40B4-BE49-F238E27FC236}">
                <a16:creationId xmlns:a16="http://schemas.microsoft.com/office/drawing/2014/main" id="{B24E1CF9-36C7-480D-8DC7-7C6F8D1E92A7}"/>
              </a:ext>
            </a:extLst>
          </p:cNvPr>
          <p:cNvSpPr>
            <a:spLocks noGrp="1"/>
          </p:cNvSpPr>
          <p:nvPr>
            <p:ph type="sldNum" sz="quarter" idx="12"/>
          </p:nvPr>
        </p:nvSpPr>
        <p:spPr bwMode="auto">
          <a:xfrm>
            <a:off x="7956550" y="6308726"/>
            <a:ext cx="730250" cy="412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A60790-7359-4C34-A943-8B3297A093BE}" type="slidenum">
              <a:rPr lang="el-GR" altLang="el-GR" sz="1200" smtClean="0">
                <a:latin typeface="Arial" panose="020B0604020202020204" pitchFamily="34" charset="0"/>
              </a:rPr>
              <a:pPr>
                <a:spcBef>
                  <a:spcPct val="0"/>
                </a:spcBef>
                <a:buFontTx/>
                <a:buNone/>
              </a:pPr>
              <a:t>20</a:t>
            </a:fld>
            <a:endParaRPr lang="el-GR" altLang="el-GR" sz="1200">
              <a:latin typeface="Arial" panose="020B0604020202020204" pitchFamily="34" charset="0"/>
            </a:endParaRPr>
          </a:p>
        </p:txBody>
      </p:sp>
      <p:pic>
        <p:nvPicPr>
          <p:cNvPr id="93192" name="Picture 2">
            <a:extLst>
              <a:ext uri="{FF2B5EF4-FFF2-40B4-BE49-F238E27FC236}">
                <a16:creationId xmlns:a16="http://schemas.microsoft.com/office/drawing/2014/main" id="{C7014B1B-8E4D-4556-8210-B6ED6253DC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594" y="4888611"/>
            <a:ext cx="539908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TextBox 3">
            <a:extLst>
              <a:ext uri="{FF2B5EF4-FFF2-40B4-BE49-F238E27FC236}">
                <a16:creationId xmlns:a16="http://schemas.microsoft.com/office/drawing/2014/main" id="{64470F88-CF5C-4D6E-B423-C07965439149}"/>
              </a:ext>
            </a:extLst>
          </p:cNvPr>
          <p:cNvSpPr txBox="1">
            <a:spLocks noChangeArrowheads="1"/>
          </p:cNvSpPr>
          <p:nvPr/>
        </p:nvSpPr>
        <p:spPr bwMode="auto">
          <a:xfrm>
            <a:off x="3059113" y="2979738"/>
            <a:ext cx="2449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a:latin typeface="Arial" panose="020B0604020202020204" pitchFamily="34" charset="0"/>
              </a:rPr>
              <a:t>Απλού τοιχώματ</a:t>
            </a:r>
            <a:r>
              <a:rPr lang="el-GR" altLang="el-GR" sz="1800">
                <a:latin typeface="Arial" panose="020B0604020202020204" pitchFamily="34" charset="0"/>
              </a:rPr>
              <a:t>ος</a:t>
            </a:r>
          </a:p>
        </p:txBody>
      </p:sp>
      <p:sp>
        <p:nvSpPr>
          <p:cNvPr id="93194" name="TextBox 4">
            <a:extLst>
              <a:ext uri="{FF2B5EF4-FFF2-40B4-BE49-F238E27FC236}">
                <a16:creationId xmlns:a16="http://schemas.microsoft.com/office/drawing/2014/main" id="{3CC129B0-1816-4EAA-AB76-15722D3D1BA9}"/>
              </a:ext>
            </a:extLst>
          </p:cNvPr>
          <p:cNvSpPr txBox="1">
            <a:spLocks noChangeArrowheads="1"/>
          </p:cNvSpPr>
          <p:nvPr/>
        </p:nvSpPr>
        <p:spPr bwMode="auto">
          <a:xfrm>
            <a:off x="5740400" y="5475985"/>
            <a:ext cx="1944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dirty="0">
                <a:latin typeface="Arial" panose="020B0604020202020204" pitchFamily="34" charset="0"/>
              </a:rPr>
              <a:t>Διπλού τοιχώματος</a:t>
            </a:r>
          </a:p>
        </p:txBody>
      </p:sp>
      <p:sp>
        <p:nvSpPr>
          <p:cNvPr id="11" name="TextBox 10">
            <a:extLst>
              <a:ext uri="{FF2B5EF4-FFF2-40B4-BE49-F238E27FC236}">
                <a16:creationId xmlns:a16="http://schemas.microsoft.com/office/drawing/2014/main" id="{68B57F0F-031E-4682-93C9-D0EE34CFE55F}"/>
              </a:ext>
            </a:extLst>
          </p:cNvPr>
          <p:cNvSpPr txBox="1"/>
          <p:nvPr/>
        </p:nvSpPr>
        <p:spPr>
          <a:xfrm>
            <a:off x="2771800" y="6665217"/>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470CAB0-628E-4BE0-B621-3D5AA6764DB8}"/>
              </a:ext>
            </a:extLst>
          </p:cNvPr>
          <p:cNvSpPr>
            <a:spLocks noGrp="1"/>
          </p:cNvSpPr>
          <p:nvPr>
            <p:ph type="title"/>
          </p:nvPr>
        </p:nvSpPr>
        <p:spPr/>
        <p:txBody>
          <a:bodyPr/>
          <a:lstStyle/>
          <a:p>
            <a:r>
              <a:rPr lang="el-GR" altLang="el-GR" sz="2800" u="sng">
                <a:latin typeface="Arial" panose="020B0604020202020204" pitchFamily="34" charset="0"/>
              </a:rPr>
              <a:t>Πλοία μεταφοράς Χημικών (</a:t>
            </a:r>
            <a:r>
              <a:rPr lang="en-US" altLang="el-GR" sz="2800" u="sng">
                <a:latin typeface="Arial" panose="020B0604020202020204" pitchFamily="34" charset="0"/>
              </a:rPr>
              <a:t>Chemical Tankers)</a:t>
            </a:r>
            <a:endParaRPr lang="el-GR" altLang="el-GR" sz="2800" u="sng">
              <a:latin typeface="Arial" panose="020B0604020202020204" pitchFamily="34" charset="0"/>
            </a:endParaRPr>
          </a:p>
        </p:txBody>
      </p:sp>
      <p:pic>
        <p:nvPicPr>
          <p:cNvPr id="95235" name="Picture 4">
            <a:extLst>
              <a:ext uri="{FF2B5EF4-FFF2-40B4-BE49-F238E27FC236}">
                <a16:creationId xmlns:a16="http://schemas.microsoft.com/office/drawing/2014/main" id="{26036253-929F-4153-9A47-E2240E436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96975"/>
            <a:ext cx="4321175"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5">
            <a:extLst>
              <a:ext uri="{FF2B5EF4-FFF2-40B4-BE49-F238E27FC236}">
                <a16:creationId xmlns:a16="http://schemas.microsoft.com/office/drawing/2014/main" id="{F1886514-FE24-44C4-8911-1E065907A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196975"/>
            <a:ext cx="3960812"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Rectangle 6">
            <a:extLst>
              <a:ext uri="{FF2B5EF4-FFF2-40B4-BE49-F238E27FC236}">
                <a16:creationId xmlns:a16="http://schemas.microsoft.com/office/drawing/2014/main" id="{C6E03888-35B5-49B2-9D60-D43E00DC4484}"/>
              </a:ext>
            </a:extLst>
          </p:cNvPr>
          <p:cNvSpPr>
            <a:spLocks noChangeArrowheads="1"/>
          </p:cNvSpPr>
          <p:nvPr/>
        </p:nvSpPr>
        <p:spPr bwMode="auto">
          <a:xfrm>
            <a:off x="3276600" y="4110038"/>
            <a:ext cx="5688013" cy="63976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dirty="0">
                <a:latin typeface="Arial" panose="020B0604020202020204" pitchFamily="34" charset="0"/>
              </a:rPr>
              <a:t>                                                      Πολύπλοκο σύστημα σωληνώσεων</a:t>
            </a:r>
          </a:p>
          <a:p>
            <a:pPr>
              <a:spcBef>
                <a:spcPct val="0"/>
              </a:spcBef>
              <a:buFontTx/>
              <a:buNone/>
            </a:pPr>
            <a:r>
              <a:rPr lang="el-GR" altLang="el-GR" sz="1200" dirty="0">
                <a:latin typeface="Arial" panose="020B0604020202020204" pitchFamily="34" charset="0"/>
              </a:rPr>
              <a:t>                                          </a:t>
            </a:r>
            <a:r>
              <a:rPr lang="en-US" altLang="el-GR" sz="1200" dirty="0">
                <a:latin typeface="Arial" panose="020B0604020202020204" pitchFamily="34" charset="0"/>
              </a:rPr>
              <a:t>C</a:t>
            </a:r>
            <a:r>
              <a:rPr lang="el-GR" altLang="el-GR" sz="1200" dirty="0" err="1">
                <a:latin typeface="Arial" panose="020B0604020202020204" pitchFamily="34" charset="0"/>
              </a:rPr>
              <a:t>hemical</a:t>
            </a:r>
            <a:r>
              <a:rPr lang="el-GR" altLang="el-GR" sz="1200" dirty="0">
                <a:latin typeface="Arial" panose="020B0604020202020204" pitchFamily="34" charset="0"/>
              </a:rPr>
              <a:t> </a:t>
            </a:r>
            <a:r>
              <a:rPr lang="el-GR" altLang="el-GR" sz="1200" dirty="0" err="1">
                <a:latin typeface="Arial" panose="020B0604020202020204" pitchFamily="34" charset="0"/>
              </a:rPr>
              <a:t>tanker</a:t>
            </a:r>
            <a:r>
              <a:rPr lang="el-GR" altLang="el-GR" sz="1200" dirty="0">
                <a:latin typeface="Arial" panose="020B0604020202020204" pitchFamily="34" charset="0"/>
              </a:rPr>
              <a:t> of 43,851 </a:t>
            </a:r>
            <a:r>
              <a:rPr lang="el-GR" altLang="el-GR" sz="1200" dirty="0" err="1">
                <a:latin typeface="Arial" panose="020B0604020202020204" pitchFamily="34" charset="0"/>
              </a:rPr>
              <a:t>tonnes</a:t>
            </a:r>
            <a:r>
              <a:rPr lang="el-GR" altLang="el-GR" sz="1200" dirty="0">
                <a:latin typeface="Arial" panose="020B0604020202020204" pitchFamily="34" charset="0"/>
              </a:rPr>
              <a:t> </a:t>
            </a:r>
            <a:r>
              <a:rPr lang="el-GR" altLang="el-GR" sz="1200" dirty="0" err="1">
                <a:latin typeface="Arial" panose="020B0604020202020204" pitchFamily="34" charset="0"/>
                <a:hlinkClick r:id="rId4" tooltip="Deadweight tonnage"/>
              </a:rPr>
              <a:t>deadweight</a:t>
            </a:r>
            <a:r>
              <a:rPr lang="el-GR" altLang="el-GR" sz="1200" dirty="0">
                <a:latin typeface="Arial" panose="020B0604020202020204" pitchFamily="34" charset="0"/>
              </a:rPr>
              <a:t> (DWT) </a:t>
            </a:r>
          </a:p>
          <a:p>
            <a:pPr>
              <a:spcBef>
                <a:spcPct val="0"/>
              </a:spcBef>
              <a:buFontTx/>
              <a:buNone/>
            </a:pPr>
            <a:r>
              <a:rPr lang="el-GR" altLang="el-GR" sz="1200" dirty="0">
                <a:latin typeface="Arial" panose="020B0604020202020204" pitchFamily="34" charset="0"/>
              </a:rPr>
              <a:t>                                                     1986 </a:t>
            </a:r>
            <a:r>
              <a:rPr lang="el-GR" altLang="el-GR" sz="1200" dirty="0" err="1">
                <a:latin typeface="Arial" panose="020B0604020202020204" pitchFamily="34" charset="0"/>
              </a:rPr>
              <a:t>built</a:t>
            </a:r>
            <a:r>
              <a:rPr lang="el-GR" altLang="el-GR" sz="1200" dirty="0">
                <a:latin typeface="Arial" panose="020B0604020202020204" pitchFamily="34" charset="0"/>
              </a:rPr>
              <a:t> </a:t>
            </a:r>
            <a:r>
              <a:rPr lang="el-GR" altLang="el-GR" sz="1200" i="1" dirty="0" err="1">
                <a:latin typeface="Arial" panose="020B0604020202020204" pitchFamily="34" charset="0"/>
              </a:rPr>
              <a:t>Al</a:t>
            </a:r>
            <a:r>
              <a:rPr lang="el-GR" altLang="el-GR" sz="1200" i="1" dirty="0">
                <a:latin typeface="Arial" panose="020B0604020202020204" pitchFamily="34" charset="0"/>
              </a:rPr>
              <a:t> </a:t>
            </a:r>
            <a:r>
              <a:rPr lang="el-GR" altLang="el-GR" sz="1200" i="1" dirty="0" err="1">
                <a:latin typeface="Arial" panose="020B0604020202020204" pitchFamily="34" charset="0"/>
              </a:rPr>
              <a:t>Farabi</a:t>
            </a:r>
            <a:r>
              <a:rPr lang="el-GR" altLang="el-GR" sz="1200" dirty="0">
                <a:latin typeface="Arial" panose="020B0604020202020204" pitchFamily="34" charset="0"/>
              </a:rPr>
              <a:t>, </a:t>
            </a:r>
            <a:r>
              <a:rPr lang="el-GR" altLang="el-GR" sz="1200" dirty="0" err="1">
                <a:latin typeface="Arial" panose="020B0604020202020204" pitchFamily="34" charset="0"/>
              </a:rPr>
              <a:t>carrying</a:t>
            </a:r>
            <a:r>
              <a:rPr lang="el-GR" altLang="el-GR" sz="1200" dirty="0">
                <a:latin typeface="Arial" panose="020B0604020202020204" pitchFamily="34" charset="0"/>
              </a:rPr>
              <a:t> </a:t>
            </a:r>
            <a:r>
              <a:rPr lang="el-GR" altLang="el-GR" sz="1200" dirty="0" err="1">
                <a:latin typeface="Arial" panose="020B0604020202020204" pitchFamily="34" charset="0"/>
                <a:hlinkClick r:id="rId5" tooltip="Molasses"/>
              </a:rPr>
              <a:t>molasses</a:t>
            </a:r>
            <a:r>
              <a:rPr lang="el-GR" altLang="el-GR" sz="1200" dirty="0">
                <a:latin typeface="Arial" panose="020B0604020202020204" pitchFamily="34" charset="0"/>
              </a:rPr>
              <a:t>, </a:t>
            </a:r>
          </a:p>
        </p:txBody>
      </p:sp>
      <p:sp>
        <p:nvSpPr>
          <p:cNvPr id="95238" name="Rectangle 7">
            <a:extLst>
              <a:ext uri="{FF2B5EF4-FFF2-40B4-BE49-F238E27FC236}">
                <a16:creationId xmlns:a16="http://schemas.microsoft.com/office/drawing/2014/main" id="{61A693CD-E75C-40E9-A1AE-222CC52BBE46}"/>
              </a:ext>
            </a:extLst>
          </p:cNvPr>
          <p:cNvSpPr>
            <a:spLocks noChangeArrowheads="1"/>
          </p:cNvSpPr>
          <p:nvPr/>
        </p:nvSpPr>
        <p:spPr bwMode="auto">
          <a:xfrm>
            <a:off x="1187450" y="4829175"/>
            <a:ext cx="6192838" cy="11557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b="1" u="sng">
                <a:latin typeface="Arial" panose="020B0604020202020204" pitchFamily="34" charset="0"/>
              </a:rPr>
              <a:t>Για ΧΗΜΙΚΑ ΔΕΞΑΜΕΝΟΠΛΟΙΑ</a:t>
            </a:r>
          </a:p>
          <a:p>
            <a:pPr>
              <a:spcBef>
                <a:spcPct val="0"/>
              </a:spcBef>
              <a:buFontTx/>
              <a:buNone/>
            </a:pPr>
            <a:endParaRPr lang="el-GR" altLang="el-GR" sz="1400" b="1" u="sng">
              <a:latin typeface="Arial" panose="020B0604020202020204" pitchFamily="34" charset="0"/>
            </a:endParaRPr>
          </a:p>
          <a:p>
            <a:pPr>
              <a:spcBef>
                <a:spcPct val="0"/>
              </a:spcBef>
              <a:buFontTx/>
              <a:buNone/>
            </a:pPr>
            <a:r>
              <a:rPr lang="el-GR" altLang="el-GR" sz="1400" u="sng">
                <a:latin typeface="Arial" panose="020B0604020202020204" pitchFamily="34" charset="0"/>
                <a:hlinkClick r:id="rId6"/>
              </a:rPr>
              <a:t>MARPOL</a:t>
            </a:r>
            <a:r>
              <a:rPr lang="el-GR" altLang="el-GR" sz="1400">
                <a:latin typeface="Arial" panose="020B0604020202020204" pitchFamily="34" charset="0"/>
              </a:rPr>
              <a:t> Annex II</a:t>
            </a:r>
            <a:r>
              <a:rPr lang="en-US" altLang="el-GR" sz="1400">
                <a:latin typeface="Arial" panose="020B0604020202020204" pitchFamily="34" charset="0"/>
              </a:rPr>
              <a:t> (</a:t>
            </a:r>
            <a:r>
              <a:rPr lang="el-GR" altLang="el-GR" sz="1400">
                <a:latin typeface="Arial" panose="020B0604020202020204" pitchFamily="34" charset="0"/>
              </a:rPr>
              <a:t>Παράρτημα ΙΙ </a:t>
            </a:r>
            <a:r>
              <a:rPr lang="en-US" altLang="el-GR" sz="1400">
                <a:latin typeface="Arial" panose="020B0604020202020204" pitchFamily="34" charset="0"/>
              </a:rPr>
              <a:t>MarPol)</a:t>
            </a:r>
          </a:p>
          <a:p>
            <a:pPr>
              <a:spcBef>
                <a:spcPct val="0"/>
              </a:spcBef>
              <a:buFontTx/>
              <a:buNone/>
            </a:pPr>
            <a:r>
              <a:rPr lang="en-US" altLang="el-GR" sz="1400">
                <a:latin typeface="Arial" panose="020B0604020202020204" pitchFamily="34" charset="0"/>
              </a:rPr>
              <a:t>C</a:t>
            </a:r>
            <a:r>
              <a:rPr lang="el-GR" altLang="el-GR" sz="1400">
                <a:latin typeface="Arial" panose="020B0604020202020204" pitchFamily="34" charset="0"/>
              </a:rPr>
              <a:t>hapter 17 of the </a:t>
            </a:r>
            <a:r>
              <a:rPr lang="el-GR" altLang="el-GR" sz="1400">
                <a:latin typeface="Arial" panose="020B0604020202020204" pitchFamily="34" charset="0"/>
                <a:hlinkClick r:id="rId7" tooltip="International Bulk Chemical Code (page does not exist)"/>
              </a:rPr>
              <a:t>International Bulk Chemical Code</a:t>
            </a:r>
            <a:r>
              <a:rPr lang="en-US" altLang="el-GR" sz="1400">
                <a:latin typeface="Arial" panose="020B0604020202020204" pitchFamily="34" charset="0"/>
              </a:rPr>
              <a:t> (</a:t>
            </a:r>
            <a:r>
              <a:rPr lang="el-GR" altLang="el-GR" sz="1400">
                <a:latin typeface="Arial" panose="020B0604020202020204" pitchFamily="34" charset="0"/>
              </a:rPr>
              <a:t>Κεφάλαιο 17 του Διεθνούς Κώδικα Χημικών ουσιών χύδην)</a:t>
            </a:r>
          </a:p>
        </p:txBody>
      </p:sp>
      <p:sp>
        <p:nvSpPr>
          <p:cNvPr id="2" name="Θέση αριθμού διαφάνειας 1">
            <a:extLst>
              <a:ext uri="{FF2B5EF4-FFF2-40B4-BE49-F238E27FC236}">
                <a16:creationId xmlns:a16="http://schemas.microsoft.com/office/drawing/2014/main" id="{0F1EB9AD-F404-487F-A8F1-8C72C3462419}"/>
              </a:ext>
            </a:extLst>
          </p:cNvPr>
          <p:cNvSpPr>
            <a:spLocks noGrp="1"/>
          </p:cNvSpPr>
          <p:nvPr>
            <p:ph type="sldNum" sz="quarter" idx="12"/>
          </p:nvPr>
        </p:nvSpPr>
        <p:spPr/>
        <p:txBody>
          <a:bodyPr/>
          <a:lstStyle/>
          <a:p>
            <a:pPr>
              <a:defRPr/>
            </a:pPr>
            <a:fld id="{7E0B7710-7275-41E8-BC5E-3C270D6F1038}" type="slidenum">
              <a:rPr lang="el-GR" altLang="el-GR" smtClean="0"/>
              <a:pPr>
                <a:defRPr/>
              </a:pPr>
              <a:t>21</a:t>
            </a:fld>
            <a:endParaRPr lang="el-GR" altLang="el-GR"/>
          </a:p>
        </p:txBody>
      </p:sp>
      <p:sp>
        <p:nvSpPr>
          <p:cNvPr id="3" name="Ορθογώνιο 2">
            <a:extLst>
              <a:ext uri="{FF2B5EF4-FFF2-40B4-BE49-F238E27FC236}">
                <a16:creationId xmlns:a16="http://schemas.microsoft.com/office/drawing/2014/main" id="{848DC00A-6991-4819-BF8C-DF7EFC132BCD}"/>
              </a:ext>
            </a:extLst>
          </p:cNvPr>
          <p:cNvSpPr/>
          <p:nvPr/>
        </p:nvSpPr>
        <p:spPr>
          <a:xfrm>
            <a:off x="1791142" y="4135782"/>
            <a:ext cx="1000595" cy="276999"/>
          </a:xfrm>
          <a:prstGeom prst="rect">
            <a:avLst/>
          </a:prstGeom>
        </p:spPr>
        <p:txBody>
          <a:bodyPr wrap="none">
            <a:spAutoFit/>
          </a:bodyPr>
          <a:lstStyle/>
          <a:p>
            <a:pPr algn="ctr"/>
            <a:r>
              <a:rPr lang="el-GR" altLang="el-GR" sz="1200" b="1" dirty="0"/>
              <a:t>Σχήμα 32 α</a:t>
            </a:r>
          </a:p>
        </p:txBody>
      </p:sp>
      <p:sp>
        <p:nvSpPr>
          <p:cNvPr id="10" name="Ορθογώνιο 9">
            <a:extLst>
              <a:ext uri="{FF2B5EF4-FFF2-40B4-BE49-F238E27FC236}">
                <a16:creationId xmlns:a16="http://schemas.microsoft.com/office/drawing/2014/main" id="{8A33483A-F856-4EB6-BD8B-94D8CA513AB4}"/>
              </a:ext>
            </a:extLst>
          </p:cNvPr>
          <p:cNvSpPr/>
          <p:nvPr/>
        </p:nvSpPr>
        <p:spPr>
          <a:xfrm>
            <a:off x="4603370" y="4039800"/>
            <a:ext cx="1000595" cy="276999"/>
          </a:xfrm>
          <a:prstGeom prst="rect">
            <a:avLst/>
          </a:prstGeom>
        </p:spPr>
        <p:txBody>
          <a:bodyPr wrap="none">
            <a:spAutoFit/>
          </a:bodyPr>
          <a:lstStyle/>
          <a:p>
            <a:pPr algn="ctr"/>
            <a:r>
              <a:rPr lang="el-GR" altLang="el-GR" sz="1200" b="1" dirty="0"/>
              <a:t>Σχήμα 32 β</a:t>
            </a:r>
          </a:p>
        </p:txBody>
      </p:sp>
      <p:sp>
        <p:nvSpPr>
          <p:cNvPr id="11" name="TextBox 10">
            <a:extLst>
              <a:ext uri="{FF2B5EF4-FFF2-40B4-BE49-F238E27FC236}">
                <a16:creationId xmlns:a16="http://schemas.microsoft.com/office/drawing/2014/main" id="{D3A79BB6-9E8B-4617-8D53-756A591BB17B}"/>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Τίτλος">
            <a:extLst>
              <a:ext uri="{FF2B5EF4-FFF2-40B4-BE49-F238E27FC236}">
                <a16:creationId xmlns:a16="http://schemas.microsoft.com/office/drawing/2014/main" id="{577B7256-C5B4-4853-A4F2-32191E7FBB46}"/>
              </a:ext>
            </a:extLst>
          </p:cNvPr>
          <p:cNvSpPr>
            <a:spLocks noGrp="1"/>
          </p:cNvSpPr>
          <p:nvPr>
            <p:ph type="title"/>
          </p:nvPr>
        </p:nvSpPr>
        <p:spPr>
          <a:xfrm>
            <a:off x="468313" y="115888"/>
            <a:ext cx="8229600" cy="519112"/>
          </a:xfrm>
        </p:spPr>
        <p:txBody>
          <a:bodyPr/>
          <a:lstStyle/>
          <a:p>
            <a:pPr eaLnBrk="1" hangingPunct="1"/>
            <a:r>
              <a:rPr lang="el-GR" altLang="el-GR" sz="3200">
                <a:solidFill>
                  <a:srgbClr val="004A82"/>
                </a:solidFill>
              </a:rPr>
              <a:t>Πλοία μεταφοράς υγροποιημένων αερίων</a:t>
            </a:r>
          </a:p>
        </p:txBody>
      </p:sp>
      <p:sp>
        <p:nvSpPr>
          <p:cNvPr id="96259" name="2 - Υπότιτλος">
            <a:extLst>
              <a:ext uri="{FF2B5EF4-FFF2-40B4-BE49-F238E27FC236}">
                <a16:creationId xmlns:a16="http://schemas.microsoft.com/office/drawing/2014/main" id="{D840D755-22DF-44C1-96DB-6CFDA547FEB3}"/>
              </a:ext>
            </a:extLst>
          </p:cNvPr>
          <p:cNvSpPr>
            <a:spLocks noGrp="1"/>
          </p:cNvSpPr>
          <p:nvPr>
            <p:ph idx="1"/>
          </p:nvPr>
        </p:nvSpPr>
        <p:spPr>
          <a:xfrm>
            <a:off x="519113" y="717550"/>
            <a:ext cx="8229600" cy="2736850"/>
          </a:xfrm>
        </p:spPr>
        <p:txBody>
          <a:bodyPr/>
          <a:lstStyle/>
          <a:p>
            <a:pPr marL="0" indent="0" eaLnBrk="1" hangingPunct="1">
              <a:buFont typeface="Arial" panose="020B0604020202020204" pitchFamily="34" charset="0"/>
              <a:buNone/>
            </a:pPr>
            <a:r>
              <a:rPr lang="el-GR" altLang="el-GR" sz="2400"/>
              <a:t> Τα πλοία μεταφέρουν φυσικά αέρια για τις ανάγκες μεταφοράς τους, υγροποιούνται είτε με την αύξηση της πίεσης είτε με τη μείωση της θερμοκρασίας σε τιμές κάτω των 0 </a:t>
            </a:r>
            <a:r>
              <a:rPr lang="el-GR" altLang="el-GR" sz="2400" baseline="30000"/>
              <a:t>0</a:t>
            </a:r>
            <a:r>
              <a:rPr lang="it-IT" altLang="el-GR" sz="2400"/>
              <a:t>C</a:t>
            </a:r>
            <a:r>
              <a:rPr lang="el-GR" altLang="el-GR" sz="2400"/>
              <a:t>. </a:t>
            </a:r>
          </a:p>
          <a:p>
            <a:pPr marL="0" indent="0" algn="just" eaLnBrk="1" hangingPunct="1">
              <a:buFont typeface="Arial" panose="020B0604020202020204" pitchFamily="34" charset="0"/>
              <a:buNone/>
            </a:pPr>
            <a:r>
              <a:rPr lang="el-GR" altLang="el-GR" sz="2400" b="1"/>
              <a:t>Πλοία </a:t>
            </a:r>
            <a:r>
              <a:rPr lang="en-US" altLang="el-GR" sz="2400" b="1"/>
              <a:t>L.P.G. </a:t>
            </a:r>
            <a:r>
              <a:rPr lang="en-US" altLang="el-GR" sz="2400"/>
              <a:t>(Liquified Petroleum Gas) </a:t>
            </a:r>
            <a:r>
              <a:rPr lang="el-GR" altLang="el-GR" sz="2400"/>
              <a:t>: μεταφορά υγροποιημένων αερίων προϊόντων πετρελαίου .</a:t>
            </a:r>
          </a:p>
          <a:p>
            <a:pPr marL="0" indent="0" algn="just" eaLnBrk="1" hangingPunct="1">
              <a:buFont typeface="Arial" panose="020B0604020202020204" pitchFamily="34" charset="0"/>
              <a:buNone/>
            </a:pPr>
            <a:r>
              <a:rPr lang="el-GR" altLang="el-GR" sz="2400" b="1"/>
              <a:t>Πλοία </a:t>
            </a:r>
            <a:r>
              <a:rPr lang="en-US" altLang="el-GR" sz="2400" b="1"/>
              <a:t>L.N.G. </a:t>
            </a:r>
            <a:r>
              <a:rPr lang="en-US" altLang="el-GR" sz="2400"/>
              <a:t>(Liquified Natural Gas) </a:t>
            </a:r>
            <a:r>
              <a:rPr lang="el-GR" altLang="el-GR" sz="2400"/>
              <a:t>: μεταφορά φυσικών υγροποιημένων αερίων  .</a:t>
            </a:r>
          </a:p>
          <a:p>
            <a:pPr marL="0" indent="0" algn="just" eaLnBrk="1" hangingPunct="1">
              <a:buFont typeface="Arial" panose="020B0604020202020204" pitchFamily="34" charset="0"/>
              <a:buNone/>
            </a:pPr>
            <a:endParaRPr lang="el-GR" altLang="el-GR" sz="1200"/>
          </a:p>
        </p:txBody>
      </p:sp>
      <p:sp>
        <p:nvSpPr>
          <p:cNvPr id="96260" name="Θέση αριθμού διαφάνειας 3">
            <a:extLst>
              <a:ext uri="{FF2B5EF4-FFF2-40B4-BE49-F238E27FC236}">
                <a16:creationId xmlns:a16="http://schemas.microsoft.com/office/drawing/2014/main" id="{A2933FB9-7A87-4161-9D76-68F4943AF280}"/>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5DF6018-8591-4042-8577-81AB66726434}" type="slidenum">
              <a:rPr lang="el-GR" altLang="el-GR" sz="1200">
                <a:latin typeface="Arial" panose="020B0604020202020204" pitchFamily="34" charset="0"/>
              </a:rPr>
              <a:pPr algn="r" eaLnBrk="1" hangingPunct="1">
                <a:spcBef>
                  <a:spcPct val="0"/>
                </a:spcBef>
                <a:buFontTx/>
                <a:buNone/>
              </a:pPr>
              <a:t>22</a:t>
            </a:fld>
            <a:endParaRPr lang="el-GR" altLang="el-GR" sz="1200">
              <a:latin typeface="Arial" panose="020B0604020202020204" pitchFamily="34" charset="0"/>
            </a:endParaRPr>
          </a:p>
        </p:txBody>
      </p:sp>
      <p:pic>
        <p:nvPicPr>
          <p:cNvPr id="96261" name="Εικόνα 4">
            <a:extLst>
              <a:ext uri="{FF2B5EF4-FFF2-40B4-BE49-F238E27FC236}">
                <a16:creationId xmlns:a16="http://schemas.microsoft.com/office/drawing/2014/main" id="{FF6B26F8-8715-4A9B-A117-0FCE116B89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816350"/>
            <a:ext cx="45100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5ABD7CD1-00B1-4340-A7AE-9B8B18817244}"/>
              </a:ext>
            </a:extLst>
          </p:cNvPr>
          <p:cNvSpPr/>
          <p:nvPr/>
        </p:nvSpPr>
        <p:spPr>
          <a:xfrm>
            <a:off x="4356100" y="5589588"/>
            <a:ext cx="4319588" cy="276225"/>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LNG Carrier</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5"/>
              </a:rPr>
              <a:t>Magnus </a:t>
            </a:r>
            <a:r>
              <a:rPr lang="en-US" sz="1200" dirty="0" err="1">
                <a:solidFill>
                  <a:schemeClr val="tx1">
                    <a:lumMod val="75000"/>
                    <a:lumOff val="25000"/>
                  </a:schemeClr>
                </a:solidFill>
                <a:latin typeface="+mn-lt"/>
                <a:cs typeface="+mn-cs"/>
                <a:hlinkClick r:id="rId5"/>
              </a:rPr>
              <a:t>Manske</a:t>
            </a:r>
            <a:r>
              <a:rPr lang="en-US" sz="1200" dirty="0">
                <a:solidFill>
                  <a:schemeClr val="tx1">
                    <a:lumMod val="75000"/>
                    <a:lumOff val="25000"/>
                  </a:schemeClr>
                </a:solidFill>
                <a:latin typeface="+mn-lt"/>
                <a:cs typeface="+mn-cs"/>
                <a:hlinkClick r:id="rId5"/>
              </a:rPr>
              <a:t> </a:t>
            </a:r>
            <a:r>
              <a:rPr lang="en-US" sz="1200" dirty="0">
                <a:solidFill>
                  <a:schemeClr val="tx1">
                    <a:lumMod val="75000"/>
                    <a:lumOff val="25000"/>
                  </a:schemeClr>
                </a:solidFill>
                <a:latin typeface="+mn-lt"/>
                <a:cs typeface="+mn-cs"/>
              </a:rPr>
              <a:t>available under  </a:t>
            </a:r>
            <a:r>
              <a:rPr lang="en-US" sz="1200" dirty="0">
                <a:solidFill>
                  <a:schemeClr val="tx1">
                    <a:lumMod val="75000"/>
                    <a:lumOff val="25000"/>
                  </a:schemeClr>
                </a:solidFill>
                <a:latin typeface="+mn-lt"/>
                <a:cs typeface="+mn-cs"/>
                <a:hlinkClick r:id="rId6"/>
              </a:rPr>
              <a:t>CC BY-SA 3.0</a:t>
            </a:r>
            <a:endParaRPr lang="en-US" sz="1200" dirty="0">
              <a:solidFill>
                <a:schemeClr val="tx1">
                  <a:lumMod val="75000"/>
                  <a:lumOff val="25000"/>
                </a:schemeClr>
              </a:solidFill>
              <a:latin typeface="+mn-lt"/>
              <a:cs typeface="+mn-cs"/>
            </a:endParaRPr>
          </a:p>
        </p:txBody>
      </p:sp>
      <p:pic>
        <p:nvPicPr>
          <p:cNvPr id="96263" name="Picture 7">
            <a:extLst>
              <a:ext uri="{FF2B5EF4-FFF2-40B4-BE49-F238E27FC236}">
                <a16:creationId xmlns:a16="http://schemas.microsoft.com/office/drawing/2014/main" id="{06A70EB3-996A-4267-96DF-2A43AC1B9E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825875"/>
            <a:ext cx="3529012"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4" name="Rectangle 8">
            <a:extLst>
              <a:ext uri="{FF2B5EF4-FFF2-40B4-BE49-F238E27FC236}">
                <a16:creationId xmlns:a16="http://schemas.microsoft.com/office/drawing/2014/main" id="{6586F96D-E3DF-4DBB-BB1B-7AF965510A3E}"/>
              </a:ext>
            </a:extLst>
          </p:cNvPr>
          <p:cNvSpPr>
            <a:spLocks noChangeArrowheads="1"/>
          </p:cNvSpPr>
          <p:nvPr/>
        </p:nvSpPr>
        <p:spPr bwMode="auto">
          <a:xfrm>
            <a:off x="1265238" y="5848350"/>
            <a:ext cx="19367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000" u="sng">
                <a:latin typeface="Arial" panose="020B0604020202020204" pitchFamily="34" charset="0"/>
                <a:hlinkClick r:id="rId8"/>
              </a:rPr>
              <a:t>www.namura.co.jp</a:t>
            </a:r>
            <a:r>
              <a:rPr lang="el-GR" altLang="el-GR" sz="1000" u="sng">
                <a:latin typeface="Arial" panose="020B0604020202020204" pitchFamily="34" charset="0"/>
              </a:rPr>
              <a:t> </a:t>
            </a:r>
            <a:r>
              <a:rPr lang="el-GR" altLang="el-GR" sz="1000">
                <a:latin typeface="Arial" panose="020B0604020202020204" pitchFamily="34" charset="0"/>
              </a:rPr>
              <a:t>LPG Carrier</a:t>
            </a:r>
          </a:p>
        </p:txBody>
      </p:sp>
      <p:sp>
        <p:nvSpPr>
          <p:cNvPr id="96265" name="TextBox 1">
            <a:extLst>
              <a:ext uri="{FF2B5EF4-FFF2-40B4-BE49-F238E27FC236}">
                <a16:creationId xmlns:a16="http://schemas.microsoft.com/office/drawing/2014/main" id="{811CD83D-9B10-4F76-97FA-EBAB77C1C41A}"/>
              </a:ext>
            </a:extLst>
          </p:cNvPr>
          <p:cNvSpPr txBox="1">
            <a:spLocks noChangeArrowheads="1"/>
          </p:cNvSpPr>
          <p:nvPr/>
        </p:nvSpPr>
        <p:spPr bwMode="auto">
          <a:xfrm>
            <a:off x="1476375" y="61658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33</a:t>
            </a:r>
          </a:p>
        </p:txBody>
      </p:sp>
      <p:sp>
        <p:nvSpPr>
          <p:cNvPr id="96266" name="TextBox 2">
            <a:extLst>
              <a:ext uri="{FF2B5EF4-FFF2-40B4-BE49-F238E27FC236}">
                <a16:creationId xmlns:a16="http://schemas.microsoft.com/office/drawing/2014/main" id="{3FADDAF3-62BA-483F-BBA0-5A4168C2BF79}"/>
              </a:ext>
            </a:extLst>
          </p:cNvPr>
          <p:cNvSpPr txBox="1">
            <a:spLocks noChangeArrowheads="1"/>
          </p:cNvSpPr>
          <p:nvPr/>
        </p:nvSpPr>
        <p:spPr bwMode="auto">
          <a:xfrm>
            <a:off x="5580063" y="5865813"/>
            <a:ext cx="2087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34</a:t>
            </a:r>
          </a:p>
        </p:txBody>
      </p:sp>
      <p:sp>
        <p:nvSpPr>
          <p:cNvPr id="96267" name="Slide Number Placeholder 1">
            <a:extLst>
              <a:ext uri="{FF2B5EF4-FFF2-40B4-BE49-F238E27FC236}">
                <a16:creationId xmlns:a16="http://schemas.microsoft.com/office/drawing/2014/main" id="{69C5BFC5-9C17-491A-8BA8-7C99DF13EB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7B960C-969A-470A-B671-561E541C2858}" type="slidenum">
              <a:rPr lang="el-GR" altLang="el-GR" sz="1200" smtClean="0">
                <a:latin typeface="Arial" panose="020B0604020202020204" pitchFamily="34" charset="0"/>
              </a:rPr>
              <a:pPr>
                <a:spcBef>
                  <a:spcPct val="0"/>
                </a:spcBef>
                <a:buFontTx/>
                <a:buNone/>
              </a:pPr>
              <a:t>22</a:t>
            </a:fld>
            <a:endParaRPr lang="el-GR" altLang="el-GR" sz="1200">
              <a:latin typeface="Arial" panose="020B0604020202020204" pitchFamily="34" charset="0"/>
            </a:endParaRPr>
          </a:p>
        </p:txBody>
      </p:sp>
      <p:sp>
        <p:nvSpPr>
          <p:cNvPr id="13" name="TextBox 12">
            <a:extLst>
              <a:ext uri="{FF2B5EF4-FFF2-40B4-BE49-F238E27FC236}">
                <a16:creationId xmlns:a16="http://schemas.microsoft.com/office/drawing/2014/main" id="{5A42229A-CAC0-407B-A30E-89DC2C9A225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B33F122A-25A8-4AC3-8310-F94F9616956C}"/>
              </a:ext>
            </a:extLst>
          </p:cNvPr>
          <p:cNvSpPr>
            <a:spLocks noGrp="1"/>
          </p:cNvSpPr>
          <p:nvPr>
            <p:ph type="title"/>
          </p:nvPr>
        </p:nvSpPr>
        <p:spPr>
          <a:xfrm>
            <a:off x="468313" y="115888"/>
            <a:ext cx="8229600" cy="576262"/>
          </a:xfrm>
        </p:spPr>
        <p:txBody>
          <a:bodyPr/>
          <a:lstStyle/>
          <a:p>
            <a:pPr eaLnBrk="1" hangingPunct="1"/>
            <a:r>
              <a:rPr lang="el-GR" altLang="el-GR" sz="3200">
                <a:solidFill>
                  <a:srgbClr val="004A82"/>
                </a:solidFill>
              </a:rPr>
              <a:t>Πλοία μεταφοράς υγροποιημένων αερίων</a:t>
            </a:r>
          </a:p>
        </p:txBody>
      </p:sp>
      <p:sp>
        <p:nvSpPr>
          <p:cNvPr id="98307" name="Rectangle 3">
            <a:extLst>
              <a:ext uri="{FF2B5EF4-FFF2-40B4-BE49-F238E27FC236}">
                <a16:creationId xmlns:a16="http://schemas.microsoft.com/office/drawing/2014/main" id="{6ADF43FF-D98D-4414-AF7E-909D9568A20F}"/>
              </a:ext>
            </a:extLst>
          </p:cNvPr>
          <p:cNvSpPr>
            <a:spLocks noGrp="1"/>
          </p:cNvSpPr>
          <p:nvPr>
            <p:ph type="body" idx="1"/>
          </p:nvPr>
        </p:nvSpPr>
        <p:spPr>
          <a:xfrm>
            <a:off x="495300" y="939800"/>
            <a:ext cx="8229600" cy="347663"/>
          </a:xfrm>
        </p:spPr>
        <p:txBody>
          <a:bodyPr/>
          <a:lstStyle/>
          <a:p>
            <a:pPr algn="ctr" eaLnBrk="1" hangingPunct="1">
              <a:buFont typeface="Arial" panose="020B0604020202020204" pitchFamily="34" charset="0"/>
              <a:buNone/>
            </a:pPr>
            <a:r>
              <a:rPr lang="el-GR" altLang="el-GR" sz="2000">
                <a:latin typeface="Arial" panose="020B0604020202020204" pitchFamily="34" charset="0"/>
              </a:rPr>
              <a:t>Τομές δεξαμενών υγροποιημένων αερίων</a:t>
            </a:r>
          </a:p>
          <a:p>
            <a:pPr eaLnBrk="1" hangingPunct="1">
              <a:buFont typeface="Arial" panose="020B0604020202020204" pitchFamily="34" charset="0"/>
              <a:buNone/>
            </a:pPr>
            <a:endParaRPr lang="el-GR" altLang="el-GR">
              <a:latin typeface="Arial" panose="020B0604020202020204" pitchFamily="34" charset="0"/>
            </a:endParaRPr>
          </a:p>
        </p:txBody>
      </p:sp>
      <p:pic>
        <p:nvPicPr>
          <p:cNvPr id="98308" name="Picture 4">
            <a:extLst>
              <a:ext uri="{FF2B5EF4-FFF2-40B4-BE49-F238E27FC236}">
                <a16:creationId xmlns:a16="http://schemas.microsoft.com/office/drawing/2014/main" id="{C6460881-9124-40D4-980C-ED9EDE9FF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438275"/>
            <a:ext cx="688657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5">
            <a:extLst>
              <a:ext uri="{FF2B5EF4-FFF2-40B4-BE49-F238E27FC236}">
                <a16:creationId xmlns:a16="http://schemas.microsoft.com/office/drawing/2014/main" id="{EBAD236F-780D-4AEF-B665-B7942F93AFBB}"/>
              </a:ext>
            </a:extLst>
          </p:cNvPr>
          <p:cNvSpPr txBox="1">
            <a:spLocks noChangeArrowheads="1"/>
          </p:cNvSpPr>
          <p:nvPr/>
        </p:nvSpPr>
        <p:spPr bwMode="auto">
          <a:xfrm>
            <a:off x="1258888" y="4508500"/>
            <a:ext cx="6481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l-GR" altLang="el-GR" sz="1800">
              <a:latin typeface="Arial" panose="020B0604020202020204" pitchFamily="34" charset="0"/>
            </a:endParaRPr>
          </a:p>
        </p:txBody>
      </p:sp>
      <p:pic>
        <p:nvPicPr>
          <p:cNvPr id="98310" name="Picture 6">
            <a:extLst>
              <a:ext uri="{FF2B5EF4-FFF2-40B4-BE49-F238E27FC236}">
                <a16:creationId xmlns:a16="http://schemas.microsoft.com/office/drawing/2014/main" id="{12B3EDBC-2B16-49D5-BB2F-E51957640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872038"/>
            <a:ext cx="78120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7">
            <a:extLst>
              <a:ext uri="{FF2B5EF4-FFF2-40B4-BE49-F238E27FC236}">
                <a16:creationId xmlns:a16="http://schemas.microsoft.com/office/drawing/2014/main" id="{957770A9-6EE9-4A54-A808-B4C035C6C800}"/>
              </a:ext>
            </a:extLst>
          </p:cNvPr>
          <p:cNvSpPr txBox="1">
            <a:spLocks noChangeArrowheads="1"/>
          </p:cNvSpPr>
          <p:nvPr/>
        </p:nvSpPr>
        <p:spPr bwMode="auto">
          <a:xfrm>
            <a:off x="2770188" y="5614988"/>
            <a:ext cx="3457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a:latin typeface="Arial" panose="020B0604020202020204" pitchFamily="34" charset="0"/>
              </a:rPr>
              <a:t>Στοιχεία Ναυπηγίας Εμ. Ζωγραφάκης Ιδρυμα Ευγενίδου</a:t>
            </a:r>
          </a:p>
          <a:p>
            <a:pPr eaLnBrk="1" hangingPunct="1">
              <a:spcBef>
                <a:spcPct val="50000"/>
              </a:spcBef>
              <a:buFontTx/>
              <a:buNone/>
            </a:pPr>
            <a:endParaRPr lang="el-GR" altLang="el-GR" sz="1000">
              <a:latin typeface="Arial" panose="020B0604020202020204" pitchFamily="34" charset="0"/>
            </a:endParaRPr>
          </a:p>
        </p:txBody>
      </p:sp>
      <p:sp>
        <p:nvSpPr>
          <p:cNvPr id="98312" name="TextBox 1">
            <a:extLst>
              <a:ext uri="{FF2B5EF4-FFF2-40B4-BE49-F238E27FC236}">
                <a16:creationId xmlns:a16="http://schemas.microsoft.com/office/drawing/2014/main" id="{3ADCE700-F804-42AB-8E40-734D2BB5AD5B}"/>
              </a:ext>
            </a:extLst>
          </p:cNvPr>
          <p:cNvSpPr txBox="1">
            <a:spLocks noChangeArrowheads="1"/>
          </p:cNvSpPr>
          <p:nvPr/>
        </p:nvSpPr>
        <p:spPr bwMode="auto">
          <a:xfrm>
            <a:off x="4067175" y="5949950"/>
            <a:ext cx="2017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35</a:t>
            </a:r>
          </a:p>
        </p:txBody>
      </p:sp>
      <p:sp>
        <p:nvSpPr>
          <p:cNvPr id="98313" name="Slide Number Placeholder 1">
            <a:extLst>
              <a:ext uri="{FF2B5EF4-FFF2-40B4-BE49-F238E27FC236}">
                <a16:creationId xmlns:a16="http://schemas.microsoft.com/office/drawing/2014/main" id="{64804449-E96C-4ADE-8269-4B6B30A206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F9F438-45FB-461D-B426-B01D9063928B}" type="slidenum">
              <a:rPr lang="el-GR" altLang="el-GR" sz="1200" smtClean="0">
                <a:latin typeface="Arial" panose="020B0604020202020204" pitchFamily="34" charset="0"/>
              </a:rPr>
              <a:pPr>
                <a:spcBef>
                  <a:spcPct val="0"/>
                </a:spcBef>
                <a:buFontTx/>
                <a:buNone/>
              </a:pPr>
              <a:t>23</a:t>
            </a:fld>
            <a:endParaRPr lang="el-GR" altLang="el-GR" sz="1200">
              <a:latin typeface="Arial" panose="020B0604020202020204" pitchFamily="34" charset="0"/>
            </a:endParaRPr>
          </a:p>
        </p:txBody>
      </p:sp>
      <p:sp>
        <p:nvSpPr>
          <p:cNvPr id="10" name="TextBox 9">
            <a:extLst>
              <a:ext uri="{FF2B5EF4-FFF2-40B4-BE49-F238E27FC236}">
                <a16:creationId xmlns:a16="http://schemas.microsoft.com/office/drawing/2014/main" id="{0F8ABCC1-07E3-4854-8284-7F5C45897A36}"/>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8B05FA5-096C-4324-A230-73B410AF7948}"/>
              </a:ext>
            </a:extLst>
          </p:cNvPr>
          <p:cNvSpPr>
            <a:spLocks noGrp="1"/>
          </p:cNvSpPr>
          <p:nvPr>
            <p:ph type="title"/>
          </p:nvPr>
        </p:nvSpPr>
        <p:spPr>
          <a:xfrm>
            <a:off x="468313" y="188913"/>
            <a:ext cx="8229600" cy="360362"/>
          </a:xfrm>
        </p:spPr>
        <p:txBody>
          <a:bodyPr/>
          <a:lstStyle/>
          <a:p>
            <a:pPr eaLnBrk="1" hangingPunct="1"/>
            <a:r>
              <a:rPr lang="el-GR" altLang="el-GR" sz="2800" b="0">
                <a:latin typeface="Arial" panose="020B0604020202020204" pitchFamily="34" charset="0"/>
              </a:rPr>
              <a:t>ΑΛΙΕΥΤΙΚΟ ΠΛΟΙΟ 1/2</a:t>
            </a:r>
          </a:p>
        </p:txBody>
      </p:sp>
      <p:sp>
        <p:nvSpPr>
          <p:cNvPr id="100355" name="Rectangle 3">
            <a:extLst>
              <a:ext uri="{FF2B5EF4-FFF2-40B4-BE49-F238E27FC236}">
                <a16:creationId xmlns:a16="http://schemas.microsoft.com/office/drawing/2014/main" id="{67C8584B-4099-4DBC-86C1-DABA9D349EE7}"/>
              </a:ext>
            </a:extLst>
          </p:cNvPr>
          <p:cNvSpPr>
            <a:spLocks noGrp="1"/>
          </p:cNvSpPr>
          <p:nvPr>
            <p:ph type="body" idx="1"/>
          </p:nvPr>
        </p:nvSpPr>
        <p:spPr>
          <a:xfrm>
            <a:off x="473075" y="574675"/>
            <a:ext cx="8229600" cy="5832475"/>
          </a:xfrm>
        </p:spPr>
        <p:txBody>
          <a:bodyPr/>
          <a:lstStyle/>
          <a:p>
            <a:pPr eaLnBrk="1" hangingPunct="1">
              <a:buFont typeface="Arial" panose="020B0604020202020204" pitchFamily="34" charset="0"/>
              <a:buNone/>
            </a:pPr>
            <a:r>
              <a:rPr lang="el-GR" altLang="el-GR" sz="1400" u="sng"/>
              <a:t>ΑΛΙΕΥΤΙΚΟ ΠΛΟΙΟ</a:t>
            </a:r>
          </a:p>
          <a:p>
            <a:pPr eaLnBrk="1" hangingPunct="1">
              <a:buFont typeface="Arial" panose="020B0604020202020204" pitchFamily="34" charset="0"/>
              <a:buNone/>
            </a:pPr>
            <a:endParaRPr lang="el-GR" altLang="el-GR" sz="1400" u="sng"/>
          </a:p>
        </p:txBody>
      </p:sp>
      <p:sp>
        <p:nvSpPr>
          <p:cNvPr id="100356" name="AutoShape 5" descr="Αποτέλεσμα εικόνας για αλιευτικα πλοια">
            <a:extLst>
              <a:ext uri="{FF2B5EF4-FFF2-40B4-BE49-F238E27FC236}">
                <a16:creationId xmlns:a16="http://schemas.microsoft.com/office/drawing/2014/main" id="{37870121-F57F-48C6-90AA-C3BB5E0D2C85}"/>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00357" name="AutoShape 7" descr="Αποτέλεσμα εικόνας για αλιευτικα πλοια">
            <a:extLst>
              <a:ext uri="{FF2B5EF4-FFF2-40B4-BE49-F238E27FC236}">
                <a16:creationId xmlns:a16="http://schemas.microsoft.com/office/drawing/2014/main" id="{1AC41DE1-2F92-4CCA-B529-538F7B7B9246}"/>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00358" name="AutoShape 9" descr="Αποτέλεσμα εικόνας για ΑΛΙΕΥΤΙΚΑ ΠΛΟΙΑ">
            <a:extLst>
              <a:ext uri="{FF2B5EF4-FFF2-40B4-BE49-F238E27FC236}">
                <a16:creationId xmlns:a16="http://schemas.microsoft.com/office/drawing/2014/main" id="{A243BF21-B119-46C2-9C81-A8B4B6A0B477}"/>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00359" name="AutoShape 11" descr="Αποτέλεσμα εικόνας για ΑΛΙΕΥΤΙΚΑ ΠΛΟΙΑ">
            <a:extLst>
              <a:ext uri="{FF2B5EF4-FFF2-40B4-BE49-F238E27FC236}">
                <a16:creationId xmlns:a16="http://schemas.microsoft.com/office/drawing/2014/main" id="{91069B45-E17A-45A3-92E3-866CEA5E0742}"/>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pic>
        <p:nvPicPr>
          <p:cNvPr id="100360" name="Picture 17">
            <a:extLst>
              <a:ext uri="{FF2B5EF4-FFF2-40B4-BE49-F238E27FC236}">
                <a16:creationId xmlns:a16="http://schemas.microsoft.com/office/drawing/2014/main" id="{35DDA581-9C76-44CC-8471-33BBC9B71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581525"/>
            <a:ext cx="352901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18">
            <a:extLst>
              <a:ext uri="{FF2B5EF4-FFF2-40B4-BE49-F238E27FC236}">
                <a16:creationId xmlns:a16="http://schemas.microsoft.com/office/drawing/2014/main" id="{B22BDAD4-1881-4C35-926A-A7AF0F786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581525"/>
            <a:ext cx="280987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Text Box 19">
            <a:extLst>
              <a:ext uri="{FF2B5EF4-FFF2-40B4-BE49-F238E27FC236}">
                <a16:creationId xmlns:a16="http://schemas.microsoft.com/office/drawing/2014/main" id="{9E07419A-B354-4EED-B212-9B7901CE1880}"/>
              </a:ext>
            </a:extLst>
          </p:cNvPr>
          <p:cNvSpPr txBox="1">
            <a:spLocks noChangeArrowheads="1"/>
          </p:cNvSpPr>
          <p:nvPr/>
        </p:nvSpPr>
        <p:spPr bwMode="auto">
          <a:xfrm>
            <a:off x="900113" y="6381750"/>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400">
                <a:latin typeface="Arial" panose="020B0604020202020204" pitchFamily="34" charset="0"/>
              </a:rPr>
              <a:t>Γρι – Γρι </a:t>
            </a:r>
            <a:r>
              <a:rPr lang="el-GR" altLang="el-GR" sz="1200" i="1">
                <a:latin typeface="Arial" panose="020B0604020202020204" pitchFamily="34" charset="0"/>
              </a:rPr>
              <a:t>(</a:t>
            </a:r>
            <a:r>
              <a:rPr lang="el-GR" altLang="el-GR" sz="1100" i="1">
                <a:latin typeface="Arial" panose="020B0604020202020204" pitchFamily="34" charset="0"/>
              </a:rPr>
              <a:t>μέσης αλιείας</a:t>
            </a:r>
            <a:r>
              <a:rPr lang="el-GR" altLang="el-GR" sz="1200" i="1">
                <a:latin typeface="Arial" panose="020B0604020202020204" pitchFamily="34" charset="0"/>
              </a:rPr>
              <a:t>)</a:t>
            </a:r>
          </a:p>
        </p:txBody>
      </p:sp>
      <p:sp>
        <p:nvSpPr>
          <p:cNvPr id="100363" name="Text Box 20">
            <a:extLst>
              <a:ext uri="{FF2B5EF4-FFF2-40B4-BE49-F238E27FC236}">
                <a16:creationId xmlns:a16="http://schemas.microsoft.com/office/drawing/2014/main" id="{9EA12BC1-7B43-4D4A-841A-320C9417AF4F}"/>
              </a:ext>
            </a:extLst>
          </p:cNvPr>
          <p:cNvSpPr txBox="1">
            <a:spLocks noChangeArrowheads="1"/>
          </p:cNvSpPr>
          <p:nvPr/>
        </p:nvSpPr>
        <p:spPr bwMode="auto">
          <a:xfrm>
            <a:off x="5759450" y="6165850"/>
            <a:ext cx="3384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l-GR" sz="1200">
                <a:latin typeface="Arial" panose="020B0604020202020204" pitchFamily="34" charset="0"/>
              </a:rPr>
              <a:t>     </a:t>
            </a:r>
            <a:r>
              <a:rPr lang="el-GR" altLang="el-GR" sz="1200">
                <a:latin typeface="Arial" panose="020B0604020202020204" pitchFamily="34" charset="0"/>
              </a:rPr>
              <a:t>Μηχανότρατα</a:t>
            </a:r>
            <a:r>
              <a:rPr lang="el-GR" altLang="el-GR" sz="1400">
                <a:latin typeface="Arial" panose="020B0604020202020204" pitchFamily="34" charset="0"/>
              </a:rPr>
              <a:t> </a:t>
            </a:r>
            <a:r>
              <a:rPr lang="el-GR" altLang="el-GR" sz="1000" i="1">
                <a:latin typeface="Arial" panose="020B0604020202020204" pitchFamily="34" charset="0"/>
              </a:rPr>
              <a:t>(μέσης και υπερπόντιας αλιείας</a:t>
            </a:r>
            <a:r>
              <a:rPr lang="en-US" altLang="el-GR" sz="1000" i="1">
                <a:latin typeface="Arial" panose="020B0604020202020204" pitchFamily="34" charset="0"/>
              </a:rPr>
              <a:t> </a:t>
            </a:r>
            <a:r>
              <a:rPr lang="el-GR" altLang="el-GR" sz="1000" i="1">
                <a:latin typeface="Arial" panose="020B0604020202020204" pitchFamily="34" charset="0"/>
              </a:rPr>
              <a:t>)</a:t>
            </a:r>
          </a:p>
        </p:txBody>
      </p:sp>
      <p:pic>
        <p:nvPicPr>
          <p:cNvPr id="100364" name="Picture 22" descr="trexantiri">
            <a:extLst>
              <a:ext uri="{FF2B5EF4-FFF2-40B4-BE49-F238E27FC236}">
                <a16:creationId xmlns:a16="http://schemas.microsoft.com/office/drawing/2014/main" id="{E20D5EAC-0370-4D81-817B-D14B4934E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620713"/>
            <a:ext cx="28797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5" name="Text Box 23">
            <a:extLst>
              <a:ext uri="{FF2B5EF4-FFF2-40B4-BE49-F238E27FC236}">
                <a16:creationId xmlns:a16="http://schemas.microsoft.com/office/drawing/2014/main" id="{BCE6FA9A-895F-4C3F-BECC-A8D08BE8C5A9}"/>
              </a:ext>
            </a:extLst>
          </p:cNvPr>
          <p:cNvSpPr txBox="1">
            <a:spLocks noChangeArrowheads="1"/>
          </p:cNvSpPr>
          <p:nvPr/>
        </p:nvSpPr>
        <p:spPr bwMode="auto">
          <a:xfrm>
            <a:off x="3132138" y="1052513"/>
            <a:ext cx="25209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200">
                <a:latin typeface="Arial" panose="020B0604020202020204" pitchFamily="34" charset="0"/>
              </a:rPr>
              <a:t>Τρεχαντήρι </a:t>
            </a:r>
            <a:r>
              <a:rPr lang="el-GR" altLang="el-GR" sz="1200" i="1">
                <a:latin typeface="Arial" panose="020B0604020202020204" pitchFamily="34" charset="0"/>
              </a:rPr>
              <a:t>(</a:t>
            </a:r>
            <a:r>
              <a:rPr lang="el-GR" altLang="el-GR" sz="1100" i="1">
                <a:latin typeface="Arial" panose="020B0604020202020204" pitchFamily="34" charset="0"/>
              </a:rPr>
              <a:t>παράκτιας αλιείας</a:t>
            </a:r>
            <a:r>
              <a:rPr lang="el-GR" altLang="el-GR" sz="1200" i="1">
                <a:latin typeface="Arial" panose="020B0604020202020204" pitchFamily="34" charset="0"/>
              </a:rPr>
              <a:t>)</a:t>
            </a:r>
          </a:p>
        </p:txBody>
      </p:sp>
      <p:pic>
        <p:nvPicPr>
          <p:cNvPr id="100366" name="Picture 25" descr="med_1_kiaki">
            <a:extLst>
              <a:ext uri="{FF2B5EF4-FFF2-40B4-BE49-F238E27FC236}">
                <a16:creationId xmlns:a16="http://schemas.microsoft.com/office/drawing/2014/main" id="{7AFEA14C-C734-409B-98BD-11F796DC0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08050"/>
            <a:ext cx="23764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7" name="Picture 26">
            <a:extLst>
              <a:ext uri="{FF2B5EF4-FFF2-40B4-BE49-F238E27FC236}">
                <a16:creationId xmlns:a16="http://schemas.microsoft.com/office/drawing/2014/main" id="{FF52B04E-0CCD-48FE-BA7B-FEFB9B6BED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2565400"/>
            <a:ext cx="39608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8" name="TextBox 1">
            <a:extLst>
              <a:ext uri="{FF2B5EF4-FFF2-40B4-BE49-F238E27FC236}">
                <a16:creationId xmlns:a16="http://schemas.microsoft.com/office/drawing/2014/main" id="{E2B29FAD-A0B5-4EA3-B025-AADAF5041294}"/>
              </a:ext>
            </a:extLst>
          </p:cNvPr>
          <p:cNvSpPr txBox="1">
            <a:spLocks noChangeArrowheads="1"/>
          </p:cNvSpPr>
          <p:nvPr/>
        </p:nvSpPr>
        <p:spPr bwMode="auto">
          <a:xfrm>
            <a:off x="611188" y="2565400"/>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36</a:t>
            </a:r>
          </a:p>
        </p:txBody>
      </p:sp>
      <p:sp>
        <p:nvSpPr>
          <p:cNvPr id="100369" name="TextBox 3">
            <a:extLst>
              <a:ext uri="{FF2B5EF4-FFF2-40B4-BE49-F238E27FC236}">
                <a16:creationId xmlns:a16="http://schemas.microsoft.com/office/drawing/2014/main" id="{E9D63694-EE02-4F12-BF30-8A4CEA543CA5}"/>
              </a:ext>
            </a:extLst>
          </p:cNvPr>
          <p:cNvSpPr txBox="1">
            <a:spLocks noChangeArrowheads="1"/>
          </p:cNvSpPr>
          <p:nvPr/>
        </p:nvSpPr>
        <p:spPr bwMode="auto">
          <a:xfrm>
            <a:off x="7092950" y="2565400"/>
            <a:ext cx="122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37</a:t>
            </a:r>
          </a:p>
        </p:txBody>
      </p:sp>
      <p:sp>
        <p:nvSpPr>
          <p:cNvPr id="100370" name="TextBox 4">
            <a:extLst>
              <a:ext uri="{FF2B5EF4-FFF2-40B4-BE49-F238E27FC236}">
                <a16:creationId xmlns:a16="http://schemas.microsoft.com/office/drawing/2014/main" id="{2682EB64-5878-4DB1-9125-D15D572DEE4C}"/>
              </a:ext>
            </a:extLst>
          </p:cNvPr>
          <p:cNvSpPr txBox="1">
            <a:spLocks noChangeArrowheads="1"/>
          </p:cNvSpPr>
          <p:nvPr/>
        </p:nvSpPr>
        <p:spPr bwMode="auto">
          <a:xfrm>
            <a:off x="6162675" y="3771900"/>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38</a:t>
            </a:r>
          </a:p>
        </p:txBody>
      </p:sp>
      <p:sp>
        <p:nvSpPr>
          <p:cNvPr id="100371" name="TextBox 5">
            <a:extLst>
              <a:ext uri="{FF2B5EF4-FFF2-40B4-BE49-F238E27FC236}">
                <a16:creationId xmlns:a16="http://schemas.microsoft.com/office/drawing/2014/main" id="{E7E06D3B-AB65-4056-988F-0299183184EB}"/>
              </a:ext>
            </a:extLst>
          </p:cNvPr>
          <p:cNvSpPr txBox="1">
            <a:spLocks noChangeArrowheads="1"/>
          </p:cNvSpPr>
          <p:nvPr/>
        </p:nvSpPr>
        <p:spPr bwMode="auto">
          <a:xfrm>
            <a:off x="2916238" y="6391275"/>
            <a:ext cx="1042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39</a:t>
            </a:r>
          </a:p>
        </p:txBody>
      </p:sp>
      <p:sp>
        <p:nvSpPr>
          <p:cNvPr id="100372" name="TextBox 6">
            <a:extLst>
              <a:ext uri="{FF2B5EF4-FFF2-40B4-BE49-F238E27FC236}">
                <a16:creationId xmlns:a16="http://schemas.microsoft.com/office/drawing/2014/main" id="{86D4EEFE-EDEB-45CE-8B1E-6037D930F4C1}"/>
              </a:ext>
            </a:extLst>
          </p:cNvPr>
          <p:cNvSpPr txBox="1">
            <a:spLocks noChangeArrowheads="1"/>
          </p:cNvSpPr>
          <p:nvPr/>
        </p:nvSpPr>
        <p:spPr bwMode="auto">
          <a:xfrm>
            <a:off x="5148263" y="5949950"/>
            <a:ext cx="1042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40</a:t>
            </a:r>
          </a:p>
        </p:txBody>
      </p:sp>
      <p:sp>
        <p:nvSpPr>
          <p:cNvPr id="100373" name="Slide Number Placeholder 1">
            <a:extLst>
              <a:ext uri="{FF2B5EF4-FFF2-40B4-BE49-F238E27FC236}">
                <a16:creationId xmlns:a16="http://schemas.microsoft.com/office/drawing/2014/main" id="{5573CD8D-C7A6-4135-8D52-0CBE39C37F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C6D6DC-D4E9-4C41-8335-AA1ED07D6CDC}" type="slidenum">
              <a:rPr lang="el-GR" altLang="el-GR" sz="1200" smtClean="0">
                <a:latin typeface="Arial" panose="020B0604020202020204" pitchFamily="34" charset="0"/>
              </a:rPr>
              <a:pPr>
                <a:spcBef>
                  <a:spcPct val="0"/>
                </a:spcBef>
                <a:buFontTx/>
                <a:buNone/>
              </a:pPr>
              <a:t>24</a:t>
            </a:fld>
            <a:endParaRPr lang="el-GR" altLang="el-GR" sz="1200">
              <a:latin typeface="Arial" panose="020B0604020202020204" pitchFamily="34" charset="0"/>
            </a:endParaRPr>
          </a:p>
        </p:txBody>
      </p:sp>
      <p:sp>
        <p:nvSpPr>
          <p:cNvPr id="22" name="TextBox 21">
            <a:extLst>
              <a:ext uri="{FF2B5EF4-FFF2-40B4-BE49-F238E27FC236}">
                <a16:creationId xmlns:a16="http://schemas.microsoft.com/office/drawing/2014/main" id="{575F2DE0-766E-4EDA-86F2-383F4500A325}"/>
              </a:ext>
            </a:extLst>
          </p:cNvPr>
          <p:cNvSpPr txBox="1"/>
          <p:nvPr/>
        </p:nvSpPr>
        <p:spPr>
          <a:xfrm>
            <a:off x="2971331" y="6590913"/>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B8A66F0-530E-4BB0-8682-C1DD9E5FEEAA}"/>
              </a:ext>
            </a:extLst>
          </p:cNvPr>
          <p:cNvSpPr>
            <a:spLocks noGrp="1"/>
          </p:cNvSpPr>
          <p:nvPr>
            <p:ph type="title"/>
          </p:nvPr>
        </p:nvSpPr>
        <p:spPr/>
        <p:txBody>
          <a:bodyPr/>
          <a:lstStyle/>
          <a:p>
            <a:pPr eaLnBrk="1" hangingPunct="1"/>
            <a:r>
              <a:rPr lang="el-GR" altLang="el-GR" sz="3200" b="0">
                <a:latin typeface="Arial" panose="020B0604020202020204" pitchFamily="34" charset="0"/>
              </a:rPr>
              <a:t>ΑΛΙΕΥΤΙΚΟ ΠΛΟΙΟ 2/2</a:t>
            </a:r>
          </a:p>
        </p:txBody>
      </p:sp>
      <p:sp>
        <p:nvSpPr>
          <p:cNvPr id="102403" name="Rectangle 3">
            <a:extLst>
              <a:ext uri="{FF2B5EF4-FFF2-40B4-BE49-F238E27FC236}">
                <a16:creationId xmlns:a16="http://schemas.microsoft.com/office/drawing/2014/main" id="{F8F1F074-3803-4EE9-AC56-181417F4FBD2}"/>
              </a:ext>
            </a:extLst>
          </p:cNvPr>
          <p:cNvSpPr>
            <a:spLocks noGrp="1"/>
          </p:cNvSpPr>
          <p:nvPr>
            <p:ph type="body" idx="1"/>
          </p:nvPr>
        </p:nvSpPr>
        <p:spPr>
          <a:xfrm>
            <a:off x="468313" y="982663"/>
            <a:ext cx="8229600" cy="587375"/>
          </a:xfrm>
        </p:spPr>
        <p:txBody>
          <a:bodyPr/>
          <a:lstStyle/>
          <a:p>
            <a:pPr eaLnBrk="1" hangingPunct="1">
              <a:buFont typeface="Arial" panose="020B0604020202020204" pitchFamily="34" charset="0"/>
              <a:buNone/>
            </a:pPr>
            <a:r>
              <a:rPr lang="el-GR" altLang="el-GR">
                <a:latin typeface="Arial" panose="020B0604020202020204" pitchFamily="34" charset="0"/>
              </a:rPr>
              <a:t>Αλιευτικά πλοία</a:t>
            </a:r>
          </a:p>
          <a:p>
            <a:pPr eaLnBrk="1" hangingPunct="1">
              <a:buFont typeface="Arial" panose="020B0604020202020204" pitchFamily="34" charset="0"/>
              <a:buNone/>
            </a:pPr>
            <a:endParaRPr lang="el-GR" altLang="el-GR">
              <a:latin typeface="Arial" panose="020B0604020202020204" pitchFamily="34" charset="0"/>
            </a:endParaRPr>
          </a:p>
        </p:txBody>
      </p:sp>
      <p:pic>
        <p:nvPicPr>
          <p:cNvPr id="102404" name="Picture 5" descr="149751170_cc03c7b8af_o">
            <a:extLst>
              <a:ext uri="{FF2B5EF4-FFF2-40B4-BE49-F238E27FC236}">
                <a16:creationId xmlns:a16="http://schemas.microsoft.com/office/drawing/2014/main" id="{5B8A8AFF-B0B0-4626-AA40-605EAB251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500313"/>
            <a:ext cx="35274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7" descr="ploio">
            <a:extLst>
              <a:ext uri="{FF2B5EF4-FFF2-40B4-BE49-F238E27FC236}">
                <a16:creationId xmlns:a16="http://schemas.microsoft.com/office/drawing/2014/main" id="{F76A6E7F-C821-4A01-AE68-A24C34A8F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1747838"/>
            <a:ext cx="4643438"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8">
            <a:extLst>
              <a:ext uri="{FF2B5EF4-FFF2-40B4-BE49-F238E27FC236}">
                <a16:creationId xmlns:a16="http://schemas.microsoft.com/office/drawing/2014/main" id="{209BFC5F-80E4-4B3B-A241-1F279B040B81}"/>
              </a:ext>
            </a:extLst>
          </p:cNvPr>
          <p:cNvSpPr txBox="1">
            <a:spLocks noChangeArrowheads="1"/>
          </p:cNvSpPr>
          <p:nvPr/>
        </p:nvSpPr>
        <p:spPr bwMode="auto">
          <a:xfrm>
            <a:off x="4500563" y="4835525"/>
            <a:ext cx="455295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100">
                <a:latin typeface="Arial" panose="020B0604020202020204" pitchFamily="34" charset="0"/>
              </a:rPr>
              <a:t>Ολική χωρητικότητα πάνω από 4.000 τόνους / Ισχύς μηχανής πάνω από 5.000 kW / Μεταφορική ικανότητα 2.000 τόνων και πάνω / Ικανότητα αποθήκευσης ιχθύων 3.700 κυβικών μέτρων και πάνω </a:t>
            </a:r>
          </a:p>
        </p:txBody>
      </p:sp>
      <p:sp>
        <p:nvSpPr>
          <p:cNvPr id="102407" name="Rectangle 9">
            <a:extLst>
              <a:ext uri="{FF2B5EF4-FFF2-40B4-BE49-F238E27FC236}">
                <a16:creationId xmlns:a16="http://schemas.microsoft.com/office/drawing/2014/main" id="{97814FDF-0EBD-41AF-897A-D664C2487C0D}"/>
              </a:ext>
            </a:extLst>
          </p:cNvPr>
          <p:cNvSpPr>
            <a:spLocks noChangeArrowheads="1"/>
          </p:cNvSpPr>
          <p:nvPr/>
        </p:nvSpPr>
        <p:spPr bwMode="auto">
          <a:xfrm>
            <a:off x="827088" y="5084763"/>
            <a:ext cx="2592387" cy="244475"/>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000" u="sng">
                <a:latin typeface="Arial" panose="020B0604020202020204" pitchFamily="34" charset="0"/>
                <a:hlinkClick r:id="rId5"/>
              </a:rPr>
              <a:t>veganism-now.blogspot.com</a:t>
            </a:r>
            <a:r>
              <a:rPr lang="el-GR" altLang="el-GR" sz="1000">
                <a:latin typeface="Arial" panose="020B0604020202020204" pitchFamily="34" charset="0"/>
              </a:rPr>
              <a:t> </a:t>
            </a:r>
          </a:p>
        </p:txBody>
      </p:sp>
      <p:sp>
        <p:nvSpPr>
          <p:cNvPr id="102408" name="TextBox 1">
            <a:extLst>
              <a:ext uri="{FF2B5EF4-FFF2-40B4-BE49-F238E27FC236}">
                <a16:creationId xmlns:a16="http://schemas.microsoft.com/office/drawing/2014/main" id="{61184F09-7BB2-4568-B3BC-C1EDD01A42B2}"/>
              </a:ext>
            </a:extLst>
          </p:cNvPr>
          <p:cNvSpPr txBox="1">
            <a:spLocks noChangeArrowheads="1"/>
          </p:cNvSpPr>
          <p:nvPr/>
        </p:nvSpPr>
        <p:spPr bwMode="auto">
          <a:xfrm>
            <a:off x="1116013" y="5437188"/>
            <a:ext cx="194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41</a:t>
            </a:r>
          </a:p>
        </p:txBody>
      </p:sp>
      <p:sp>
        <p:nvSpPr>
          <p:cNvPr id="102409" name="TextBox 2">
            <a:extLst>
              <a:ext uri="{FF2B5EF4-FFF2-40B4-BE49-F238E27FC236}">
                <a16:creationId xmlns:a16="http://schemas.microsoft.com/office/drawing/2014/main" id="{36465A64-9CAF-4652-A5A2-0DDBB1033A30}"/>
              </a:ext>
            </a:extLst>
          </p:cNvPr>
          <p:cNvSpPr txBox="1">
            <a:spLocks noChangeArrowheads="1"/>
          </p:cNvSpPr>
          <p:nvPr/>
        </p:nvSpPr>
        <p:spPr bwMode="auto">
          <a:xfrm>
            <a:off x="5580063" y="5435600"/>
            <a:ext cx="2160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42</a:t>
            </a:r>
          </a:p>
        </p:txBody>
      </p:sp>
      <p:sp>
        <p:nvSpPr>
          <p:cNvPr id="102410" name="Slide Number Placeholder 1">
            <a:extLst>
              <a:ext uri="{FF2B5EF4-FFF2-40B4-BE49-F238E27FC236}">
                <a16:creationId xmlns:a16="http://schemas.microsoft.com/office/drawing/2014/main" id="{56CCB0E3-33D0-4C43-8949-D47B3A47CD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17BE86-98C9-42F0-AFB6-EEDED7DE45B2}" type="slidenum">
              <a:rPr lang="el-GR" altLang="el-GR" sz="1200" smtClean="0">
                <a:latin typeface="Arial" panose="020B0604020202020204" pitchFamily="34" charset="0"/>
              </a:rPr>
              <a:pPr>
                <a:spcBef>
                  <a:spcPct val="0"/>
                </a:spcBef>
                <a:buFontTx/>
                <a:buNone/>
              </a:pPr>
              <a:t>25</a:t>
            </a:fld>
            <a:endParaRPr lang="el-GR" altLang="el-GR" sz="1200">
              <a:latin typeface="Arial" panose="020B0604020202020204" pitchFamily="34" charset="0"/>
            </a:endParaRPr>
          </a:p>
        </p:txBody>
      </p:sp>
      <p:sp>
        <p:nvSpPr>
          <p:cNvPr id="11" name="TextBox 10">
            <a:extLst>
              <a:ext uri="{FF2B5EF4-FFF2-40B4-BE49-F238E27FC236}">
                <a16:creationId xmlns:a16="http://schemas.microsoft.com/office/drawing/2014/main" id="{E9E7680E-8CC8-431F-B166-FF097A456FA1}"/>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897715B-CBE0-44E4-8285-57EEE244D993}"/>
              </a:ext>
            </a:extLst>
          </p:cNvPr>
          <p:cNvSpPr>
            <a:spLocks noGrp="1"/>
          </p:cNvSpPr>
          <p:nvPr>
            <p:ph type="title"/>
          </p:nvPr>
        </p:nvSpPr>
        <p:spPr>
          <a:xfrm>
            <a:off x="539750" y="115888"/>
            <a:ext cx="8229600" cy="360362"/>
          </a:xfrm>
        </p:spPr>
        <p:txBody>
          <a:bodyPr/>
          <a:lstStyle/>
          <a:p>
            <a:pPr eaLnBrk="1" hangingPunct="1"/>
            <a:r>
              <a:rPr lang="el-GR" altLang="el-GR" sz="2800" b="0"/>
              <a:t>Υδροπτέρυγα (</a:t>
            </a:r>
            <a:r>
              <a:rPr lang="en-US" altLang="el-GR" sz="2800" b="0"/>
              <a:t>hydrofoils</a:t>
            </a:r>
            <a:r>
              <a:rPr lang="el-GR" altLang="el-GR" sz="2800" b="0"/>
              <a:t>)</a:t>
            </a:r>
            <a:r>
              <a:rPr lang="el-GR" altLang="el-GR" sz="3600"/>
              <a:t> </a:t>
            </a:r>
          </a:p>
        </p:txBody>
      </p:sp>
      <p:sp>
        <p:nvSpPr>
          <p:cNvPr id="104451" name="Rectangle 3">
            <a:extLst>
              <a:ext uri="{FF2B5EF4-FFF2-40B4-BE49-F238E27FC236}">
                <a16:creationId xmlns:a16="http://schemas.microsoft.com/office/drawing/2014/main" id="{033850BD-8ED4-483C-A38C-7416F6C8CB02}"/>
              </a:ext>
            </a:extLst>
          </p:cNvPr>
          <p:cNvSpPr>
            <a:spLocks noGrp="1"/>
          </p:cNvSpPr>
          <p:nvPr>
            <p:ph type="body" idx="1"/>
          </p:nvPr>
        </p:nvSpPr>
        <p:spPr>
          <a:xfrm>
            <a:off x="457200" y="620713"/>
            <a:ext cx="8229600" cy="1625600"/>
          </a:xfrm>
        </p:spPr>
        <p:txBody>
          <a:bodyPr/>
          <a:lstStyle/>
          <a:p>
            <a:pPr eaLnBrk="1" hangingPunct="1">
              <a:buFont typeface="Arial" panose="020B0604020202020204" pitchFamily="34" charset="0"/>
              <a:buNone/>
            </a:pPr>
            <a:r>
              <a:rPr lang="el-GR" altLang="el-GR" sz="2400"/>
              <a:t>     Χαρακτηριστική η ύπαρξη πτερυγίων υδροδυναμικής μορφής βυθισμένα στο νερό : όταν το σκάφος κινείται παράγεται υδροδυναμική άνωση η οποία ανυψώνει το σκάφος πάνω από την επιφάνεια του νερού. </a:t>
            </a:r>
          </a:p>
          <a:p>
            <a:pPr eaLnBrk="1" hangingPunct="1">
              <a:buFont typeface="Arial" panose="020B0604020202020204" pitchFamily="34" charset="0"/>
              <a:buNone/>
            </a:pPr>
            <a:endParaRPr lang="el-GR" altLang="el-GR" sz="2400"/>
          </a:p>
        </p:txBody>
      </p:sp>
      <p:pic>
        <p:nvPicPr>
          <p:cNvPr id="104452" name="Picture 4" descr="AGS1071%20Front%20Running">
            <a:extLst>
              <a:ext uri="{FF2B5EF4-FFF2-40B4-BE49-F238E27FC236}">
                <a16:creationId xmlns:a16="http://schemas.microsoft.com/office/drawing/2014/main" id="{79843A9D-58B1-4720-A81B-FE7633BFF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2444750"/>
            <a:ext cx="4681538"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5">
            <a:extLst>
              <a:ext uri="{FF2B5EF4-FFF2-40B4-BE49-F238E27FC236}">
                <a16:creationId xmlns:a16="http://schemas.microsoft.com/office/drawing/2014/main" id="{54742A0B-F566-4F3D-B090-2D0563AF892E}"/>
              </a:ext>
            </a:extLst>
          </p:cNvPr>
          <p:cNvSpPr txBox="1">
            <a:spLocks noChangeArrowheads="1"/>
          </p:cNvSpPr>
          <p:nvPr/>
        </p:nvSpPr>
        <p:spPr bwMode="auto">
          <a:xfrm>
            <a:off x="898525" y="5876925"/>
            <a:ext cx="49688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u="sng">
                <a:latin typeface="Arial" panose="020B0604020202020204" pitchFamily="34" charset="0"/>
                <a:hlinkClick r:id="rId4"/>
              </a:rPr>
              <a:t>Hydrofoil Passenger Ferry AGS1071</a:t>
            </a:r>
            <a:r>
              <a:rPr lang="el-GR" altLang="el-GR" sz="1000">
                <a:latin typeface="Arial" panose="020B0604020202020204" pitchFamily="34" charset="0"/>
                <a:hlinkClick r:id="rId5"/>
              </a:rPr>
              <a:t>www.workboatsinternational.com</a:t>
            </a:r>
            <a:endParaRPr lang="el-GR" altLang="el-GR" sz="1000">
              <a:latin typeface="Arial" panose="020B0604020202020204" pitchFamily="34" charset="0"/>
            </a:endParaRPr>
          </a:p>
        </p:txBody>
      </p:sp>
      <p:sp>
        <p:nvSpPr>
          <p:cNvPr id="104454" name="TextBox 1">
            <a:extLst>
              <a:ext uri="{FF2B5EF4-FFF2-40B4-BE49-F238E27FC236}">
                <a16:creationId xmlns:a16="http://schemas.microsoft.com/office/drawing/2014/main" id="{9CF7E142-92C5-475A-BA46-F19C0C02B1A4}"/>
              </a:ext>
            </a:extLst>
          </p:cNvPr>
          <p:cNvSpPr txBox="1">
            <a:spLocks noChangeArrowheads="1"/>
          </p:cNvSpPr>
          <p:nvPr/>
        </p:nvSpPr>
        <p:spPr bwMode="auto">
          <a:xfrm>
            <a:off x="5589588" y="5678488"/>
            <a:ext cx="187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43</a:t>
            </a:r>
          </a:p>
        </p:txBody>
      </p:sp>
      <p:sp>
        <p:nvSpPr>
          <p:cNvPr id="104455" name="Slide Number Placeholder 1">
            <a:extLst>
              <a:ext uri="{FF2B5EF4-FFF2-40B4-BE49-F238E27FC236}">
                <a16:creationId xmlns:a16="http://schemas.microsoft.com/office/drawing/2014/main" id="{EEE46E0D-D473-4A46-A4D6-838FAF14F6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11F99F-AA6E-4569-8F5D-9772D8F76FDB}" type="slidenum">
              <a:rPr lang="el-GR" altLang="el-GR" sz="1200" smtClean="0">
                <a:latin typeface="Arial" panose="020B0604020202020204" pitchFamily="34" charset="0"/>
              </a:rPr>
              <a:pPr>
                <a:spcBef>
                  <a:spcPct val="0"/>
                </a:spcBef>
                <a:buFontTx/>
                <a:buNone/>
              </a:pPr>
              <a:t>26</a:t>
            </a:fld>
            <a:endParaRPr lang="el-GR" altLang="el-GR" sz="1200">
              <a:latin typeface="Arial" panose="020B0604020202020204" pitchFamily="34" charset="0"/>
            </a:endParaRPr>
          </a:p>
        </p:txBody>
      </p:sp>
      <p:sp>
        <p:nvSpPr>
          <p:cNvPr id="8" name="TextBox 7">
            <a:extLst>
              <a:ext uri="{FF2B5EF4-FFF2-40B4-BE49-F238E27FC236}">
                <a16:creationId xmlns:a16="http://schemas.microsoft.com/office/drawing/2014/main" id="{A55E49C6-460F-448D-B4BF-4134BD3B538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7470B94-7FAE-4873-882C-7F6F45D121FE}"/>
              </a:ext>
            </a:extLst>
          </p:cNvPr>
          <p:cNvSpPr>
            <a:spLocks noGrp="1"/>
          </p:cNvSpPr>
          <p:nvPr>
            <p:ph type="title"/>
          </p:nvPr>
        </p:nvSpPr>
        <p:spPr>
          <a:xfrm>
            <a:off x="468313" y="80963"/>
            <a:ext cx="8229600" cy="649287"/>
          </a:xfrm>
        </p:spPr>
        <p:txBody>
          <a:bodyPr/>
          <a:lstStyle/>
          <a:p>
            <a:pPr eaLnBrk="1" hangingPunct="1"/>
            <a:r>
              <a:rPr lang="el-GR" altLang="el-GR" sz="3200" b="0"/>
              <a:t>ΔΙΓΑΣΤΡΑ ΣΚΑΦΗ</a:t>
            </a:r>
            <a:r>
              <a:rPr lang="en-US" altLang="el-GR" sz="3200" b="0"/>
              <a:t> 1/</a:t>
            </a:r>
            <a:r>
              <a:rPr lang="el-GR" altLang="el-GR" sz="3200" b="0"/>
              <a:t>3</a:t>
            </a:r>
          </a:p>
        </p:txBody>
      </p:sp>
      <p:sp>
        <p:nvSpPr>
          <p:cNvPr id="106499" name="Rectangle 3">
            <a:extLst>
              <a:ext uri="{FF2B5EF4-FFF2-40B4-BE49-F238E27FC236}">
                <a16:creationId xmlns:a16="http://schemas.microsoft.com/office/drawing/2014/main" id="{014AAF37-C8AA-4073-AFF9-0048FFC4A350}"/>
              </a:ext>
            </a:extLst>
          </p:cNvPr>
          <p:cNvSpPr>
            <a:spLocks noGrp="1"/>
          </p:cNvSpPr>
          <p:nvPr>
            <p:ph type="body" idx="1"/>
          </p:nvPr>
        </p:nvSpPr>
        <p:spPr>
          <a:xfrm>
            <a:off x="107950" y="595313"/>
            <a:ext cx="8589963" cy="1238250"/>
          </a:xfrm>
        </p:spPr>
        <p:txBody>
          <a:bodyPr/>
          <a:lstStyle/>
          <a:p>
            <a:pPr algn="just" eaLnBrk="1" hangingPunct="1">
              <a:buFont typeface="Arial" panose="020B0604020202020204" pitchFamily="34" charset="0"/>
              <a:buNone/>
            </a:pPr>
            <a:r>
              <a:rPr lang="el-GR" altLang="el-GR" sz="2400"/>
              <a:t>     Το σκάφος αποτελείται από δύο συμμετρικές ή ασύμμετρες γάστρες με υπερυψωμένη υπερκατασκευή. Η μορφή αυτή γάστρας συνεπάγεται το μεγάλο πλάτος του καταστρώματος . </a:t>
            </a:r>
          </a:p>
        </p:txBody>
      </p:sp>
      <p:pic>
        <p:nvPicPr>
          <p:cNvPr id="106500" name="Picture 8" descr="c512f4ef0c2e564dfac3c96b0f9000e0">
            <a:extLst>
              <a:ext uri="{FF2B5EF4-FFF2-40B4-BE49-F238E27FC236}">
                <a16:creationId xmlns:a16="http://schemas.microsoft.com/office/drawing/2014/main" id="{0A56F465-D169-4A00-A145-BDD0B24FB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758950"/>
            <a:ext cx="3798887"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9">
            <a:extLst>
              <a:ext uri="{FF2B5EF4-FFF2-40B4-BE49-F238E27FC236}">
                <a16:creationId xmlns:a16="http://schemas.microsoft.com/office/drawing/2014/main" id="{5F5D9AEA-D786-4306-B020-5A0A6D654DEE}"/>
              </a:ext>
            </a:extLst>
          </p:cNvPr>
          <p:cNvSpPr txBox="1">
            <a:spLocks noChangeArrowheads="1"/>
          </p:cNvSpPr>
          <p:nvPr/>
        </p:nvSpPr>
        <p:spPr bwMode="auto">
          <a:xfrm>
            <a:off x="103188" y="3929063"/>
            <a:ext cx="3100387"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u="sng">
                <a:latin typeface="Arial" panose="020B0604020202020204" pitchFamily="34" charset="0"/>
                <a:hlinkClick r:id="rId4"/>
              </a:rPr>
              <a:t>34m Quaranta Catamaran Motor Yacht by Curvelle. </a:t>
            </a:r>
          </a:p>
          <a:p>
            <a:pPr eaLnBrk="1" hangingPunct="1">
              <a:spcBef>
                <a:spcPct val="50000"/>
              </a:spcBef>
              <a:buFontTx/>
              <a:buNone/>
            </a:pPr>
            <a:r>
              <a:rPr lang="el-GR" altLang="el-GR" sz="1000" u="sng">
                <a:latin typeface="Arial" panose="020B0604020202020204" pitchFamily="34" charset="0"/>
                <a:hlinkClick r:id="rId4"/>
              </a:rPr>
              <a:t>The yacht is ...</a:t>
            </a:r>
            <a:r>
              <a:rPr lang="el-GR" altLang="el-GR" sz="1000">
                <a:latin typeface="Arial" panose="020B0604020202020204" pitchFamily="34" charset="0"/>
                <a:hlinkClick r:id="rId5"/>
              </a:rPr>
              <a:t>www.pinterest.com</a:t>
            </a:r>
            <a:endParaRPr lang="el-GR" altLang="el-GR" sz="1000">
              <a:latin typeface="Arial" panose="020B0604020202020204" pitchFamily="34" charset="0"/>
            </a:endParaRPr>
          </a:p>
        </p:txBody>
      </p:sp>
      <p:sp>
        <p:nvSpPr>
          <p:cNvPr id="106502" name="TextBox 1">
            <a:extLst>
              <a:ext uri="{FF2B5EF4-FFF2-40B4-BE49-F238E27FC236}">
                <a16:creationId xmlns:a16="http://schemas.microsoft.com/office/drawing/2014/main" id="{0BFBD515-C7B3-4EF0-AFC3-B8BC7BBCEF43}"/>
              </a:ext>
            </a:extLst>
          </p:cNvPr>
          <p:cNvSpPr txBox="1">
            <a:spLocks noChangeArrowheads="1"/>
          </p:cNvSpPr>
          <p:nvPr/>
        </p:nvSpPr>
        <p:spPr bwMode="auto">
          <a:xfrm>
            <a:off x="274638" y="4445000"/>
            <a:ext cx="1728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44</a:t>
            </a:r>
            <a:r>
              <a:rPr lang="en-US" altLang="el-GR" sz="1200" b="1" dirty="0">
                <a:latin typeface="Arial" panose="020B0604020202020204" pitchFamily="34" charset="0"/>
              </a:rPr>
              <a:t> </a:t>
            </a:r>
            <a:r>
              <a:rPr lang="el-GR" altLang="el-GR" sz="1200" b="1" dirty="0">
                <a:latin typeface="Arial" panose="020B0604020202020204" pitchFamily="34" charset="0"/>
              </a:rPr>
              <a:t>α</a:t>
            </a:r>
          </a:p>
        </p:txBody>
      </p:sp>
      <p:pic>
        <p:nvPicPr>
          <p:cNvPr id="106503" name="Picture 1">
            <a:extLst>
              <a:ext uri="{FF2B5EF4-FFF2-40B4-BE49-F238E27FC236}">
                <a16:creationId xmlns:a16="http://schemas.microsoft.com/office/drawing/2014/main" id="{24E91580-6BC6-4AE6-A94F-8CBE3DE8F0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0900" y="1844675"/>
            <a:ext cx="34623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2">
            <a:extLst>
              <a:ext uri="{FF2B5EF4-FFF2-40B4-BE49-F238E27FC236}">
                <a16:creationId xmlns:a16="http://schemas.microsoft.com/office/drawing/2014/main" id="{0BEF4568-8649-4567-B77C-5BBC7EE33BA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6988" y="3968750"/>
            <a:ext cx="12858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3">
            <a:extLst>
              <a:ext uri="{FF2B5EF4-FFF2-40B4-BE49-F238E27FC236}">
                <a16:creationId xmlns:a16="http://schemas.microsoft.com/office/drawing/2014/main" id="{6885658C-490E-46E5-AB64-200CD1DD0B3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83363" y="3968750"/>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Box 4">
            <a:extLst>
              <a:ext uri="{FF2B5EF4-FFF2-40B4-BE49-F238E27FC236}">
                <a16:creationId xmlns:a16="http://schemas.microsoft.com/office/drawing/2014/main" id="{A7A96018-0004-4041-937F-0A27CE371028}"/>
              </a:ext>
            </a:extLst>
          </p:cNvPr>
          <p:cNvSpPr txBox="1">
            <a:spLocks noChangeArrowheads="1"/>
          </p:cNvSpPr>
          <p:nvPr/>
        </p:nvSpPr>
        <p:spPr bwMode="auto">
          <a:xfrm>
            <a:off x="8010525" y="3937000"/>
            <a:ext cx="825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100">
                <a:latin typeface="Arial" panose="020B0604020202020204" pitchFamily="34" charset="0"/>
              </a:rPr>
              <a:t>wikipedia</a:t>
            </a:r>
            <a:endParaRPr lang="el-GR" altLang="el-GR" sz="1100">
              <a:latin typeface="Arial" panose="020B0604020202020204" pitchFamily="34" charset="0"/>
            </a:endParaRPr>
          </a:p>
        </p:txBody>
      </p:sp>
      <p:sp>
        <p:nvSpPr>
          <p:cNvPr id="106507" name="TextBox 1">
            <a:extLst>
              <a:ext uri="{FF2B5EF4-FFF2-40B4-BE49-F238E27FC236}">
                <a16:creationId xmlns:a16="http://schemas.microsoft.com/office/drawing/2014/main" id="{42B1CED8-97F4-47AB-AF24-6905009ECEF8}"/>
              </a:ext>
            </a:extLst>
          </p:cNvPr>
          <p:cNvSpPr txBox="1">
            <a:spLocks noChangeArrowheads="1"/>
          </p:cNvSpPr>
          <p:nvPr/>
        </p:nvSpPr>
        <p:spPr bwMode="auto">
          <a:xfrm>
            <a:off x="6149975" y="4237038"/>
            <a:ext cx="1728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45</a:t>
            </a:r>
            <a:r>
              <a:rPr lang="en-US" altLang="el-GR" sz="1200" b="1" dirty="0">
                <a:latin typeface="Arial" panose="020B0604020202020204" pitchFamily="34" charset="0"/>
              </a:rPr>
              <a:t> </a:t>
            </a:r>
            <a:r>
              <a:rPr lang="el-GR" altLang="el-GR" sz="1200" b="1" dirty="0">
                <a:latin typeface="Arial" panose="020B0604020202020204" pitchFamily="34" charset="0"/>
              </a:rPr>
              <a:t>β</a:t>
            </a:r>
          </a:p>
        </p:txBody>
      </p:sp>
      <p:sp>
        <p:nvSpPr>
          <p:cNvPr id="106508" name="TextBox 1">
            <a:extLst>
              <a:ext uri="{FF2B5EF4-FFF2-40B4-BE49-F238E27FC236}">
                <a16:creationId xmlns:a16="http://schemas.microsoft.com/office/drawing/2014/main" id="{4B2FF4AC-9B40-455E-A44B-BFF4F8372690}"/>
              </a:ext>
            </a:extLst>
          </p:cNvPr>
          <p:cNvSpPr txBox="1">
            <a:spLocks noChangeArrowheads="1"/>
          </p:cNvSpPr>
          <p:nvPr/>
        </p:nvSpPr>
        <p:spPr bwMode="auto">
          <a:xfrm>
            <a:off x="8242300" y="6164263"/>
            <a:ext cx="361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a:latin typeface="Arial" panose="020B0604020202020204" pitchFamily="34" charset="0"/>
              </a:rPr>
              <a:t>74</a:t>
            </a:r>
            <a:endParaRPr lang="el-GR" altLang="el-GR" sz="1200">
              <a:latin typeface="Arial" panose="020B0604020202020204" pitchFamily="34" charset="0"/>
            </a:endParaRPr>
          </a:p>
        </p:txBody>
      </p:sp>
      <p:pic>
        <p:nvPicPr>
          <p:cNvPr id="106509" name="Picture 1">
            <a:extLst>
              <a:ext uri="{FF2B5EF4-FFF2-40B4-BE49-F238E27FC236}">
                <a16:creationId xmlns:a16="http://schemas.microsoft.com/office/drawing/2014/main" id="{DA00944C-4D79-488C-A9BE-A063D3C84D4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4387850"/>
            <a:ext cx="3240707" cy="215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2">
            <a:extLst>
              <a:ext uri="{FF2B5EF4-FFF2-40B4-BE49-F238E27FC236}">
                <a16:creationId xmlns:a16="http://schemas.microsoft.com/office/drawing/2014/main" id="{7114702B-8FF9-49AD-85AC-50DBA933970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74672" y="5310188"/>
            <a:ext cx="1495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3">
            <a:extLst>
              <a:ext uri="{FF2B5EF4-FFF2-40B4-BE49-F238E27FC236}">
                <a16:creationId xmlns:a16="http://schemas.microsoft.com/office/drawing/2014/main" id="{6171F5D7-ECED-4487-AC48-46FB37485AC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62256" y="5582792"/>
            <a:ext cx="1495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αριθμού διαφάνειας 1">
            <a:extLst>
              <a:ext uri="{FF2B5EF4-FFF2-40B4-BE49-F238E27FC236}">
                <a16:creationId xmlns:a16="http://schemas.microsoft.com/office/drawing/2014/main" id="{AB7B5DB2-E988-44C5-A086-784491C435D5}"/>
              </a:ext>
            </a:extLst>
          </p:cNvPr>
          <p:cNvSpPr>
            <a:spLocks noGrp="1"/>
          </p:cNvSpPr>
          <p:nvPr>
            <p:ph type="sldNum" sz="quarter" idx="12"/>
          </p:nvPr>
        </p:nvSpPr>
        <p:spPr/>
        <p:txBody>
          <a:bodyPr/>
          <a:lstStyle/>
          <a:p>
            <a:pPr>
              <a:defRPr/>
            </a:pPr>
            <a:fld id="{7E0B7710-7275-41E8-BC5E-3C270D6F1038}" type="slidenum">
              <a:rPr lang="el-GR" altLang="el-GR" smtClean="0"/>
              <a:pPr>
                <a:defRPr/>
              </a:pPr>
              <a:t>27</a:t>
            </a:fld>
            <a:endParaRPr lang="el-GR" altLang="el-GR"/>
          </a:p>
        </p:txBody>
      </p:sp>
      <p:sp>
        <p:nvSpPr>
          <p:cNvPr id="3" name="Ορθογώνιο 2">
            <a:extLst>
              <a:ext uri="{FF2B5EF4-FFF2-40B4-BE49-F238E27FC236}">
                <a16:creationId xmlns:a16="http://schemas.microsoft.com/office/drawing/2014/main" id="{D8A18BBD-0997-40F8-A92C-283B8EC912BC}"/>
              </a:ext>
            </a:extLst>
          </p:cNvPr>
          <p:cNvSpPr/>
          <p:nvPr/>
        </p:nvSpPr>
        <p:spPr>
          <a:xfrm>
            <a:off x="5637792" y="5944504"/>
            <a:ext cx="1806906" cy="276999"/>
          </a:xfrm>
          <a:prstGeom prst="rect">
            <a:avLst/>
          </a:prstGeom>
        </p:spPr>
        <p:txBody>
          <a:bodyPr wrap="none">
            <a:spAutoFit/>
          </a:bodyPr>
          <a:lstStyle/>
          <a:p>
            <a:pPr algn="ctr"/>
            <a:r>
              <a:rPr lang="el-GR" altLang="el-GR" sz="1200" b="1" dirty="0"/>
              <a:t>Σχήμα 45</a:t>
            </a:r>
            <a:r>
              <a:rPr lang="en-US" altLang="el-GR" sz="1200" b="1" dirty="0"/>
              <a:t> </a:t>
            </a:r>
            <a:r>
              <a:rPr lang="el-GR" altLang="el-GR" sz="1200" b="1" dirty="0"/>
              <a:t>γ (τριμαράν)</a:t>
            </a:r>
          </a:p>
        </p:txBody>
      </p:sp>
      <p:sp>
        <p:nvSpPr>
          <p:cNvPr id="18" name="TextBox 17">
            <a:extLst>
              <a:ext uri="{FF2B5EF4-FFF2-40B4-BE49-F238E27FC236}">
                <a16:creationId xmlns:a16="http://schemas.microsoft.com/office/drawing/2014/main" id="{0E6247A3-F571-408B-80AF-71C7846CA43B}"/>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EB2CB049-6E68-4875-A265-BB0D47BA53D9}"/>
              </a:ext>
            </a:extLst>
          </p:cNvPr>
          <p:cNvSpPr>
            <a:spLocks noGrp="1"/>
          </p:cNvSpPr>
          <p:nvPr>
            <p:ph type="title"/>
          </p:nvPr>
        </p:nvSpPr>
        <p:spPr/>
        <p:txBody>
          <a:bodyPr/>
          <a:lstStyle/>
          <a:p>
            <a:r>
              <a:rPr lang="el-GR" altLang="el-GR" sz="3200" b="0"/>
              <a:t>ΔΙΓΑΣΤΡΑ ΣΚΑΦΗ</a:t>
            </a:r>
            <a:r>
              <a:rPr lang="en-US" altLang="el-GR" sz="3200" b="0"/>
              <a:t> </a:t>
            </a:r>
            <a:r>
              <a:rPr lang="el-GR" altLang="el-GR" sz="3200" b="0"/>
              <a:t>2</a:t>
            </a:r>
            <a:r>
              <a:rPr lang="en-US" altLang="el-GR" sz="3200" b="0"/>
              <a:t>/</a:t>
            </a:r>
            <a:r>
              <a:rPr lang="el-GR" altLang="el-GR" sz="3200" b="0"/>
              <a:t>3</a:t>
            </a:r>
            <a:endParaRPr lang="el-GR" altLang="el-GR" sz="3200"/>
          </a:p>
        </p:txBody>
      </p:sp>
      <p:sp>
        <p:nvSpPr>
          <p:cNvPr id="108547" name="Slide Number Placeholder 3">
            <a:extLst>
              <a:ext uri="{FF2B5EF4-FFF2-40B4-BE49-F238E27FC236}">
                <a16:creationId xmlns:a16="http://schemas.microsoft.com/office/drawing/2014/main" id="{A90B04B2-494B-4E54-8D09-828986F2BA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4833BA-1100-4716-BF34-3CB5FB595BA2}" type="slidenum">
              <a:rPr lang="el-GR" altLang="el-GR" sz="1200" smtClean="0">
                <a:latin typeface="Arial" panose="020B0604020202020204" pitchFamily="34" charset="0"/>
              </a:rPr>
              <a:pPr>
                <a:spcBef>
                  <a:spcPct val="0"/>
                </a:spcBef>
                <a:buFontTx/>
                <a:buNone/>
              </a:pPr>
              <a:t>28</a:t>
            </a:fld>
            <a:endParaRPr lang="el-GR" altLang="el-GR" sz="1200">
              <a:latin typeface="Arial" panose="020B0604020202020204" pitchFamily="34" charset="0"/>
            </a:endParaRPr>
          </a:p>
        </p:txBody>
      </p:sp>
      <p:pic>
        <p:nvPicPr>
          <p:cNvPr id="108548" name="Picture 5">
            <a:extLst>
              <a:ext uri="{FF2B5EF4-FFF2-40B4-BE49-F238E27FC236}">
                <a16:creationId xmlns:a16="http://schemas.microsoft.com/office/drawing/2014/main" id="{7636F4D1-E747-4447-9016-CC741EA81C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5700" y="3687763"/>
            <a:ext cx="317500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6">
            <a:extLst>
              <a:ext uri="{FF2B5EF4-FFF2-40B4-BE49-F238E27FC236}">
                <a16:creationId xmlns:a16="http://schemas.microsoft.com/office/drawing/2014/main" id="{C4845245-DC7C-43F9-BFBA-584A7A54F6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3716338"/>
            <a:ext cx="274955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7">
            <a:extLst>
              <a:ext uri="{FF2B5EF4-FFF2-40B4-BE49-F238E27FC236}">
                <a16:creationId xmlns:a16="http://schemas.microsoft.com/office/drawing/2014/main" id="{54A1663E-316A-41C8-A6B9-12C5129242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060450"/>
            <a:ext cx="38877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TextBox 1">
            <a:extLst>
              <a:ext uri="{FF2B5EF4-FFF2-40B4-BE49-F238E27FC236}">
                <a16:creationId xmlns:a16="http://schemas.microsoft.com/office/drawing/2014/main" id="{351963C2-B045-405B-BEC4-78F2693419C0}"/>
              </a:ext>
            </a:extLst>
          </p:cNvPr>
          <p:cNvSpPr txBox="1">
            <a:spLocks noChangeArrowheads="1"/>
          </p:cNvSpPr>
          <p:nvPr/>
        </p:nvSpPr>
        <p:spPr bwMode="auto">
          <a:xfrm>
            <a:off x="3492500" y="3041650"/>
            <a:ext cx="17287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45</a:t>
            </a:r>
            <a:r>
              <a:rPr lang="en-US" altLang="el-GR" sz="1200" b="1" dirty="0">
                <a:latin typeface="Arial" panose="020B0604020202020204" pitchFamily="34" charset="0"/>
              </a:rPr>
              <a:t> </a:t>
            </a:r>
            <a:r>
              <a:rPr lang="el-GR" altLang="el-GR" sz="1200" b="1" dirty="0">
                <a:latin typeface="Arial" panose="020B0604020202020204" pitchFamily="34" charset="0"/>
              </a:rPr>
              <a:t>δ</a:t>
            </a:r>
          </a:p>
        </p:txBody>
      </p:sp>
      <p:sp>
        <p:nvSpPr>
          <p:cNvPr id="108552" name="TextBox 1">
            <a:extLst>
              <a:ext uri="{FF2B5EF4-FFF2-40B4-BE49-F238E27FC236}">
                <a16:creationId xmlns:a16="http://schemas.microsoft.com/office/drawing/2014/main" id="{484BEE21-BF27-46D4-829F-CDEAEA6341D7}"/>
              </a:ext>
            </a:extLst>
          </p:cNvPr>
          <p:cNvSpPr txBox="1">
            <a:spLocks noChangeArrowheads="1"/>
          </p:cNvSpPr>
          <p:nvPr/>
        </p:nvSpPr>
        <p:spPr bwMode="auto">
          <a:xfrm>
            <a:off x="900113" y="5949950"/>
            <a:ext cx="1728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45 ε</a:t>
            </a:r>
          </a:p>
        </p:txBody>
      </p:sp>
      <p:sp>
        <p:nvSpPr>
          <p:cNvPr id="108553" name="TextBox 1">
            <a:extLst>
              <a:ext uri="{FF2B5EF4-FFF2-40B4-BE49-F238E27FC236}">
                <a16:creationId xmlns:a16="http://schemas.microsoft.com/office/drawing/2014/main" id="{FD4399AE-A47D-45DD-8339-A6BC2057AA80}"/>
              </a:ext>
            </a:extLst>
          </p:cNvPr>
          <p:cNvSpPr txBox="1">
            <a:spLocks noChangeArrowheads="1"/>
          </p:cNvSpPr>
          <p:nvPr/>
        </p:nvSpPr>
        <p:spPr bwMode="auto">
          <a:xfrm>
            <a:off x="5688013" y="5822950"/>
            <a:ext cx="1730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45 στ</a:t>
            </a:r>
          </a:p>
        </p:txBody>
      </p:sp>
      <p:sp>
        <p:nvSpPr>
          <p:cNvPr id="10" name="TextBox 9">
            <a:extLst>
              <a:ext uri="{FF2B5EF4-FFF2-40B4-BE49-F238E27FC236}">
                <a16:creationId xmlns:a16="http://schemas.microsoft.com/office/drawing/2014/main" id="{65A979C1-9370-4373-A241-52B3FC320B6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a:extLst>
              <a:ext uri="{FF2B5EF4-FFF2-40B4-BE49-F238E27FC236}">
                <a16:creationId xmlns:a16="http://schemas.microsoft.com/office/drawing/2014/main" id="{3120EE41-7589-4EA0-B8D8-52E323CE92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717550"/>
            <a:ext cx="64166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a:extLst>
              <a:ext uri="{FF2B5EF4-FFF2-40B4-BE49-F238E27FC236}">
                <a16:creationId xmlns:a16="http://schemas.microsoft.com/office/drawing/2014/main" id="{522BCE8E-99A7-40D7-A528-D884138FD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565" y="4813687"/>
            <a:ext cx="34290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5">
            <a:extLst>
              <a:ext uri="{FF2B5EF4-FFF2-40B4-BE49-F238E27FC236}">
                <a16:creationId xmlns:a16="http://schemas.microsoft.com/office/drawing/2014/main" id="{16532930-47FA-4BD9-BE3B-C7FD79CE5DFD}"/>
              </a:ext>
            </a:extLst>
          </p:cNvPr>
          <p:cNvSpPr>
            <a:spLocks noChangeArrowheads="1"/>
          </p:cNvSpPr>
          <p:nvPr/>
        </p:nvSpPr>
        <p:spPr bwMode="auto">
          <a:xfrm>
            <a:off x="3540125" y="257175"/>
            <a:ext cx="2973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400" b="1">
                <a:latin typeface="Arial" panose="020B0604020202020204" pitchFamily="34" charset="0"/>
              </a:rPr>
              <a:t>ΜΕΓΕΘΟΣ ΠΛΟΙΩΝ</a:t>
            </a:r>
          </a:p>
        </p:txBody>
      </p:sp>
      <p:sp>
        <p:nvSpPr>
          <p:cNvPr id="53253" name="Rectangle 1">
            <a:extLst>
              <a:ext uri="{FF2B5EF4-FFF2-40B4-BE49-F238E27FC236}">
                <a16:creationId xmlns:a16="http://schemas.microsoft.com/office/drawing/2014/main" id="{C6C524AE-7C9F-4F73-8AA2-5041549E1C38}"/>
              </a:ext>
            </a:extLst>
          </p:cNvPr>
          <p:cNvSpPr>
            <a:spLocks noChangeArrowheads="1"/>
          </p:cNvSpPr>
          <p:nvPr/>
        </p:nvSpPr>
        <p:spPr bwMode="auto">
          <a:xfrm>
            <a:off x="6948488" y="4733925"/>
            <a:ext cx="9156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 α</a:t>
            </a:r>
          </a:p>
        </p:txBody>
      </p:sp>
      <p:sp>
        <p:nvSpPr>
          <p:cNvPr id="53254" name="Rectangle 1">
            <a:extLst>
              <a:ext uri="{FF2B5EF4-FFF2-40B4-BE49-F238E27FC236}">
                <a16:creationId xmlns:a16="http://schemas.microsoft.com/office/drawing/2014/main" id="{612C7072-2676-448E-9EF4-BFDBCD0A437B}"/>
              </a:ext>
            </a:extLst>
          </p:cNvPr>
          <p:cNvSpPr>
            <a:spLocks noChangeArrowheads="1"/>
          </p:cNvSpPr>
          <p:nvPr/>
        </p:nvSpPr>
        <p:spPr bwMode="auto">
          <a:xfrm>
            <a:off x="6778565" y="6174531"/>
            <a:ext cx="9156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3 β</a:t>
            </a:r>
          </a:p>
        </p:txBody>
      </p:sp>
      <p:sp>
        <p:nvSpPr>
          <p:cNvPr id="53255" name="Slide Number Placeholder 1">
            <a:extLst>
              <a:ext uri="{FF2B5EF4-FFF2-40B4-BE49-F238E27FC236}">
                <a16:creationId xmlns:a16="http://schemas.microsoft.com/office/drawing/2014/main" id="{4FA569A4-0999-4969-B6A7-95941E88411E}"/>
              </a:ext>
            </a:extLst>
          </p:cNvPr>
          <p:cNvSpPr>
            <a:spLocks noGrp="1"/>
          </p:cNvSpPr>
          <p:nvPr>
            <p:ph type="sldNum" sz="quarter" idx="12"/>
          </p:nvPr>
        </p:nvSpPr>
        <p:spPr bwMode="auto">
          <a:xfrm>
            <a:off x="8388424" y="6356350"/>
            <a:ext cx="29837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dirty="0">
                <a:latin typeface="Arial" panose="020B0604020202020204" pitchFamily="34" charset="0"/>
              </a:rPr>
              <a:t>3</a:t>
            </a:r>
          </a:p>
        </p:txBody>
      </p:sp>
      <p:sp>
        <p:nvSpPr>
          <p:cNvPr id="8" name="TextBox 7">
            <a:extLst>
              <a:ext uri="{FF2B5EF4-FFF2-40B4-BE49-F238E27FC236}">
                <a16:creationId xmlns:a16="http://schemas.microsoft.com/office/drawing/2014/main" id="{17034AF9-1E6D-4335-99B6-616DDB7FC3F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extLst>
      <p:ext uri="{BB962C8B-B14F-4D97-AF65-F5344CB8AC3E}">
        <p14:creationId xmlns:p14="http://schemas.microsoft.com/office/powerpoint/2010/main" val="299603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AD143DA-F705-4DF4-93CA-0B7DBCB7E606}"/>
              </a:ext>
            </a:extLst>
          </p:cNvPr>
          <p:cNvSpPr>
            <a:spLocks noGrp="1"/>
          </p:cNvSpPr>
          <p:nvPr>
            <p:ph type="title"/>
          </p:nvPr>
        </p:nvSpPr>
        <p:spPr>
          <a:xfrm>
            <a:off x="496888" y="123825"/>
            <a:ext cx="8229600" cy="431800"/>
          </a:xfrm>
        </p:spPr>
        <p:txBody>
          <a:bodyPr/>
          <a:lstStyle/>
          <a:p>
            <a:pPr eaLnBrk="1" hangingPunct="1"/>
            <a:r>
              <a:rPr lang="el-GR" altLang="el-GR" sz="3200" b="0"/>
              <a:t>ΔΙΓΑΣΤΡΑ ΣΚΑΦΗ</a:t>
            </a:r>
            <a:r>
              <a:rPr lang="en-US" altLang="el-GR" sz="3200" b="0"/>
              <a:t> </a:t>
            </a:r>
            <a:r>
              <a:rPr lang="el-GR" altLang="el-GR" sz="3200" b="0"/>
              <a:t>3</a:t>
            </a:r>
            <a:r>
              <a:rPr lang="en-US" altLang="el-GR" sz="3200" b="0"/>
              <a:t>/</a:t>
            </a:r>
            <a:r>
              <a:rPr lang="el-GR" altLang="el-GR" sz="3200" b="0"/>
              <a:t>3</a:t>
            </a:r>
          </a:p>
        </p:txBody>
      </p:sp>
      <p:sp>
        <p:nvSpPr>
          <p:cNvPr id="109571" name="Rectangle 3">
            <a:extLst>
              <a:ext uri="{FF2B5EF4-FFF2-40B4-BE49-F238E27FC236}">
                <a16:creationId xmlns:a16="http://schemas.microsoft.com/office/drawing/2014/main" id="{B05966B7-DCE8-4941-B4C7-EE2ACD779EDA}"/>
              </a:ext>
            </a:extLst>
          </p:cNvPr>
          <p:cNvSpPr>
            <a:spLocks noGrp="1"/>
          </p:cNvSpPr>
          <p:nvPr>
            <p:ph type="body" idx="1"/>
          </p:nvPr>
        </p:nvSpPr>
        <p:spPr>
          <a:xfrm>
            <a:off x="153988" y="585788"/>
            <a:ext cx="8507412" cy="889000"/>
          </a:xfrm>
        </p:spPr>
        <p:txBody>
          <a:bodyPr/>
          <a:lstStyle/>
          <a:p>
            <a:pPr eaLnBrk="1" hangingPunct="1">
              <a:buFont typeface="Arial" panose="020B0604020202020204" pitchFamily="34" charset="0"/>
              <a:buNone/>
            </a:pPr>
            <a:r>
              <a:rPr lang="el-GR" altLang="el-GR" sz="2800"/>
              <a:t>    </a:t>
            </a:r>
            <a:r>
              <a:rPr lang="el-GR" altLang="el-GR" sz="2400"/>
              <a:t>Η κάθε γάστρα είναι σχεδιασμένη έτσι ώστε η επιφάνεια ισάλου να είναι ελάχιστη.</a:t>
            </a:r>
            <a:endParaRPr lang="en-US" altLang="el-GR" sz="2400"/>
          </a:p>
          <a:p>
            <a:pPr eaLnBrk="1" hangingPunct="1">
              <a:buFont typeface="Arial" panose="020B0604020202020204" pitchFamily="34" charset="0"/>
              <a:buNone/>
            </a:pPr>
            <a:endParaRPr lang="el-GR" altLang="el-GR" sz="2400"/>
          </a:p>
        </p:txBody>
      </p:sp>
      <p:pic>
        <p:nvPicPr>
          <p:cNvPr id="109572" name="Picture 5" descr="Αποτέλεσμα εικόνας για swath ships photos">
            <a:extLst>
              <a:ext uri="{FF2B5EF4-FFF2-40B4-BE49-F238E27FC236}">
                <a16:creationId xmlns:a16="http://schemas.microsoft.com/office/drawing/2014/main" id="{F6DA982D-75DB-42BE-B9C3-DAB6FBA33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4108450"/>
            <a:ext cx="34702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6">
            <a:extLst>
              <a:ext uri="{FF2B5EF4-FFF2-40B4-BE49-F238E27FC236}">
                <a16:creationId xmlns:a16="http://schemas.microsoft.com/office/drawing/2014/main" id="{A9316A9B-6CF7-45F8-89DF-EDB33CCD93CF}"/>
              </a:ext>
            </a:extLst>
          </p:cNvPr>
          <p:cNvSpPr txBox="1">
            <a:spLocks noChangeArrowheads="1"/>
          </p:cNvSpPr>
          <p:nvPr/>
        </p:nvSpPr>
        <p:spPr bwMode="auto">
          <a:xfrm>
            <a:off x="682625" y="6103938"/>
            <a:ext cx="3455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u="sng">
                <a:latin typeface="Arial" panose="020B0604020202020204" pitchFamily="34" charset="0"/>
                <a:hlinkClick r:id="rId4"/>
              </a:rPr>
              <a:t>SWATH ships</a:t>
            </a:r>
            <a:r>
              <a:rPr lang="en-US" altLang="el-GR" sz="1000" u="sng">
                <a:latin typeface="Arial" panose="020B0604020202020204" pitchFamily="34" charset="0"/>
              </a:rPr>
              <a:t>  </a:t>
            </a:r>
            <a:r>
              <a:rPr lang="el-GR" altLang="el-GR" sz="1000">
                <a:latin typeface="Arial" panose="020B0604020202020204" pitchFamily="34" charset="0"/>
                <a:hlinkClick r:id="rId5"/>
              </a:rPr>
              <a:t>www.yachtforums.com</a:t>
            </a:r>
            <a:r>
              <a:rPr lang="en-US" altLang="el-GR" sz="1000">
                <a:latin typeface="Arial" panose="020B0604020202020204" pitchFamily="34" charset="0"/>
              </a:rPr>
              <a:t> </a:t>
            </a:r>
            <a:r>
              <a:rPr lang="el-GR" altLang="el-GR" sz="1000">
                <a:latin typeface="Arial" panose="020B0604020202020204" pitchFamily="34" charset="0"/>
              </a:rPr>
              <a:t>popup_bilder11.jpg</a:t>
            </a:r>
          </a:p>
        </p:txBody>
      </p:sp>
      <p:pic>
        <p:nvPicPr>
          <p:cNvPr id="109574" name="Picture 8" descr="Abeking-Rasmussen-Jakob-Prei-SWATH-AR-hydrographic-survey-ship">
            <a:extLst>
              <a:ext uri="{FF2B5EF4-FFF2-40B4-BE49-F238E27FC236}">
                <a16:creationId xmlns:a16="http://schemas.microsoft.com/office/drawing/2014/main" id="{0B2BAE84-4379-4FC9-AA9D-FE59DBDE1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3713" y="4108450"/>
            <a:ext cx="2747962"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 Box 9">
            <a:extLst>
              <a:ext uri="{FF2B5EF4-FFF2-40B4-BE49-F238E27FC236}">
                <a16:creationId xmlns:a16="http://schemas.microsoft.com/office/drawing/2014/main" id="{8683E89F-BD71-4D0A-B4D5-DCA073170A57}"/>
              </a:ext>
            </a:extLst>
          </p:cNvPr>
          <p:cNvSpPr txBox="1">
            <a:spLocks noChangeArrowheads="1"/>
          </p:cNvSpPr>
          <p:nvPr/>
        </p:nvSpPr>
        <p:spPr bwMode="auto">
          <a:xfrm>
            <a:off x="5580063" y="6103938"/>
            <a:ext cx="2735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u="sng">
                <a:latin typeface="Arial" panose="020B0604020202020204" pitchFamily="34" charset="0"/>
                <a:hlinkClick r:id="rId7"/>
              </a:rPr>
              <a:t>SWATH SMALL WATERPLANE AREA TWIN HULLS</a:t>
            </a:r>
            <a:r>
              <a:rPr lang="el-GR" altLang="el-GR" sz="1000">
                <a:latin typeface="Arial" panose="020B0604020202020204" pitchFamily="34" charset="0"/>
                <a:hlinkClick r:id="rId8"/>
              </a:rPr>
              <a:t>www.bluebird-electric.net</a:t>
            </a:r>
            <a:endParaRPr lang="el-GR" altLang="el-GR" sz="1000">
              <a:latin typeface="Arial" panose="020B0604020202020204" pitchFamily="34" charset="0"/>
            </a:endParaRPr>
          </a:p>
        </p:txBody>
      </p:sp>
      <p:sp>
        <p:nvSpPr>
          <p:cNvPr id="109576" name="TextBox 1">
            <a:extLst>
              <a:ext uri="{FF2B5EF4-FFF2-40B4-BE49-F238E27FC236}">
                <a16:creationId xmlns:a16="http://schemas.microsoft.com/office/drawing/2014/main" id="{F5EA130A-1DB4-4EA0-8BBA-56ECE83BC21E}"/>
              </a:ext>
            </a:extLst>
          </p:cNvPr>
          <p:cNvSpPr txBox="1">
            <a:spLocks noChangeArrowheads="1"/>
          </p:cNvSpPr>
          <p:nvPr/>
        </p:nvSpPr>
        <p:spPr bwMode="auto">
          <a:xfrm>
            <a:off x="1331913" y="6354763"/>
            <a:ext cx="2159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46 β</a:t>
            </a:r>
          </a:p>
        </p:txBody>
      </p:sp>
      <p:sp>
        <p:nvSpPr>
          <p:cNvPr id="109577" name="TextBox 3">
            <a:extLst>
              <a:ext uri="{FF2B5EF4-FFF2-40B4-BE49-F238E27FC236}">
                <a16:creationId xmlns:a16="http://schemas.microsoft.com/office/drawing/2014/main" id="{9CA37C43-5BDB-42DB-BC60-B8D4DEC2B7F6}"/>
              </a:ext>
            </a:extLst>
          </p:cNvPr>
          <p:cNvSpPr txBox="1">
            <a:spLocks noChangeArrowheads="1"/>
          </p:cNvSpPr>
          <p:nvPr/>
        </p:nvSpPr>
        <p:spPr bwMode="auto">
          <a:xfrm>
            <a:off x="5975350" y="6400800"/>
            <a:ext cx="1728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46 γ</a:t>
            </a:r>
          </a:p>
        </p:txBody>
      </p:sp>
      <p:sp>
        <p:nvSpPr>
          <p:cNvPr id="109578" name="Slide Number Placeholder 1">
            <a:extLst>
              <a:ext uri="{FF2B5EF4-FFF2-40B4-BE49-F238E27FC236}">
                <a16:creationId xmlns:a16="http://schemas.microsoft.com/office/drawing/2014/main" id="{D52EBB36-EB9B-42C6-AC8E-B71140CCE2E6}"/>
              </a:ext>
            </a:extLst>
          </p:cNvPr>
          <p:cNvSpPr>
            <a:spLocks noGrp="1"/>
          </p:cNvSpPr>
          <p:nvPr>
            <p:ph type="sldNum" sz="quarter" idx="12"/>
          </p:nvPr>
        </p:nvSpPr>
        <p:spPr bwMode="auto">
          <a:xfrm>
            <a:off x="8244408" y="6354764"/>
            <a:ext cx="442392" cy="366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66374D-9014-48D4-956E-F6BF9AFE8B43}" type="slidenum">
              <a:rPr lang="el-GR" altLang="el-GR" sz="1200" smtClean="0">
                <a:latin typeface="Arial" panose="020B0604020202020204" pitchFamily="34" charset="0"/>
              </a:rPr>
              <a:pPr>
                <a:spcBef>
                  <a:spcPct val="0"/>
                </a:spcBef>
                <a:buFontTx/>
                <a:buNone/>
              </a:pPr>
              <a:t>29</a:t>
            </a:fld>
            <a:endParaRPr lang="el-GR" altLang="el-GR" sz="1200" dirty="0">
              <a:latin typeface="Arial" panose="020B0604020202020204" pitchFamily="34" charset="0"/>
            </a:endParaRPr>
          </a:p>
        </p:txBody>
      </p:sp>
      <p:pic>
        <p:nvPicPr>
          <p:cNvPr id="109579" name="Picture 1">
            <a:extLst>
              <a:ext uri="{FF2B5EF4-FFF2-40B4-BE49-F238E27FC236}">
                <a16:creationId xmlns:a16="http://schemas.microsoft.com/office/drawing/2014/main" id="{3A01885F-E1B6-4728-A96A-5BDDFC4FB30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36788" y="1504950"/>
            <a:ext cx="322738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2">
            <a:extLst>
              <a:ext uri="{FF2B5EF4-FFF2-40B4-BE49-F238E27FC236}">
                <a16:creationId xmlns:a16="http://schemas.microsoft.com/office/drawing/2014/main" id="{A8462915-0365-481E-A1D1-A0BE37582CD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6013" y="3683000"/>
            <a:ext cx="17811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3">
            <a:extLst>
              <a:ext uri="{FF2B5EF4-FFF2-40B4-BE49-F238E27FC236}">
                <a16:creationId xmlns:a16="http://schemas.microsoft.com/office/drawing/2014/main" id="{165A50FA-05FC-4B83-9BBF-7C51E690F72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30525" y="3692525"/>
            <a:ext cx="22558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2" name="Picture 4">
            <a:extLst>
              <a:ext uri="{FF2B5EF4-FFF2-40B4-BE49-F238E27FC236}">
                <a16:creationId xmlns:a16="http://schemas.microsoft.com/office/drawing/2014/main" id="{F6F7BC16-CD64-4E75-A4CE-498A98429C4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19700" y="3678238"/>
            <a:ext cx="19732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4A2AB65C-32AB-427C-A9E2-452A4C163C06}"/>
              </a:ext>
            </a:extLst>
          </p:cNvPr>
          <p:cNvSpPr/>
          <p:nvPr/>
        </p:nvSpPr>
        <p:spPr>
          <a:xfrm>
            <a:off x="5645002" y="3008546"/>
            <a:ext cx="1000595" cy="276999"/>
          </a:xfrm>
          <a:prstGeom prst="rect">
            <a:avLst/>
          </a:prstGeom>
        </p:spPr>
        <p:txBody>
          <a:bodyPr wrap="none">
            <a:spAutoFit/>
          </a:bodyPr>
          <a:lstStyle/>
          <a:p>
            <a:pPr algn="ctr"/>
            <a:r>
              <a:rPr lang="el-GR" altLang="el-GR" sz="1200" b="1" dirty="0"/>
              <a:t>Σχήμα 46</a:t>
            </a:r>
            <a:r>
              <a:rPr lang="en-US" altLang="el-GR" sz="1200" b="1" dirty="0"/>
              <a:t> </a:t>
            </a:r>
            <a:r>
              <a:rPr lang="el-GR" altLang="el-GR" sz="1200" b="1" dirty="0"/>
              <a:t>α</a:t>
            </a:r>
          </a:p>
        </p:txBody>
      </p:sp>
      <p:sp>
        <p:nvSpPr>
          <p:cNvPr id="16" name="TextBox 15">
            <a:extLst>
              <a:ext uri="{FF2B5EF4-FFF2-40B4-BE49-F238E27FC236}">
                <a16:creationId xmlns:a16="http://schemas.microsoft.com/office/drawing/2014/main" id="{16E60376-3952-43EB-A672-D858EDCF25A3}"/>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C455D54-B6AB-4B7D-A73A-6E7639018991}"/>
              </a:ext>
            </a:extLst>
          </p:cNvPr>
          <p:cNvSpPr>
            <a:spLocks noGrp="1"/>
          </p:cNvSpPr>
          <p:nvPr>
            <p:ph type="title"/>
          </p:nvPr>
        </p:nvSpPr>
        <p:spPr>
          <a:xfrm>
            <a:off x="468313" y="115888"/>
            <a:ext cx="8229600" cy="576262"/>
          </a:xfrm>
        </p:spPr>
        <p:txBody>
          <a:bodyPr/>
          <a:lstStyle/>
          <a:p>
            <a:pPr eaLnBrk="1" hangingPunct="1"/>
            <a:r>
              <a:rPr lang="el-GR" altLang="el-GR" sz="3200" b="0"/>
              <a:t>Ολισθάκατοι (</a:t>
            </a:r>
            <a:r>
              <a:rPr lang="en-US" altLang="el-GR" sz="3200" b="0"/>
              <a:t>planning hulls)</a:t>
            </a:r>
            <a:endParaRPr lang="el-GR" altLang="el-GR" sz="3200" b="0"/>
          </a:p>
        </p:txBody>
      </p:sp>
      <p:sp>
        <p:nvSpPr>
          <p:cNvPr id="111619" name="Rectangle 3">
            <a:extLst>
              <a:ext uri="{FF2B5EF4-FFF2-40B4-BE49-F238E27FC236}">
                <a16:creationId xmlns:a16="http://schemas.microsoft.com/office/drawing/2014/main" id="{BCC66830-BC1C-43B9-9E3E-EDCB87B4052C}"/>
              </a:ext>
            </a:extLst>
          </p:cNvPr>
          <p:cNvSpPr>
            <a:spLocks noGrp="1"/>
          </p:cNvSpPr>
          <p:nvPr>
            <p:ph type="body" idx="1"/>
          </p:nvPr>
        </p:nvSpPr>
        <p:spPr>
          <a:xfrm>
            <a:off x="179388" y="765175"/>
            <a:ext cx="8640762" cy="5616575"/>
          </a:xfrm>
        </p:spPr>
        <p:txBody>
          <a:bodyPr/>
          <a:lstStyle/>
          <a:p>
            <a:pPr eaLnBrk="1" hangingPunct="1">
              <a:buFont typeface="Arial" panose="020B0604020202020204" pitchFamily="34" charset="0"/>
              <a:buNone/>
            </a:pPr>
            <a:r>
              <a:rPr lang="el-GR" altLang="el-GR" sz="2000"/>
              <a:t>Αναπτύσσονται κατά την κίνηση του σκάφους υδροδυναμικές δυνάμεις για τη δυναμική υποστήριξη του σκάφους με ένα σημαντικό τμήμα της γάστρας εκτός νερού (πλανάρισμα σκάφους).   </a:t>
            </a:r>
            <a:endParaRPr lang="en-US" altLang="el-GR" sz="2000"/>
          </a:p>
          <a:p>
            <a:pPr eaLnBrk="1" hangingPunct="1">
              <a:buFont typeface="Arial" panose="020B0604020202020204" pitchFamily="34" charset="0"/>
              <a:buNone/>
            </a:pPr>
            <a:r>
              <a:rPr lang="el-GR" altLang="el-GR" sz="2000"/>
              <a:t>Η γάστρα σχεδιάζεται με οξείες ακμές και πρύμνη μορφής ΄΄καθρέπτη΄΄ (αποκόλληση ροής , ενίσχυση της υδροδυναμικής άνωσης). </a:t>
            </a:r>
            <a:endParaRPr lang="en-US" altLang="el-GR" sz="2000"/>
          </a:p>
          <a:p>
            <a:pPr eaLnBrk="1" hangingPunct="1"/>
            <a:endParaRPr lang="el-GR" altLang="el-GR" sz="2400"/>
          </a:p>
        </p:txBody>
      </p:sp>
      <p:pic>
        <p:nvPicPr>
          <p:cNvPr id="111620" name="Picture 5" descr="deepv-sh25-lg">
            <a:extLst>
              <a:ext uri="{FF2B5EF4-FFF2-40B4-BE49-F238E27FC236}">
                <a16:creationId xmlns:a16="http://schemas.microsoft.com/office/drawing/2014/main" id="{57EF8B25-5F75-457C-ABAD-19E2E4F9B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84538"/>
            <a:ext cx="367188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 Box 6">
            <a:extLst>
              <a:ext uri="{FF2B5EF4-FFF2-40B4-BE49-F238E27FC236}">
                <a16:creationId xmlns:a16="http://schemas.microsoft.com/office/drawing/2014/main" id="{BB069D35-749B-4F93-97C6-81355EC54528}"/>
              </a:ext>
            </a:extLst>
          </p:cNvPr>
          <p:cNvSpPr txBox="1">
            <a:spLocks noChangeArrowheads="1"/>
          </p:cNvSpPr>
          <p:nvPr/>
        </p:nvSpPr>
        <p:spPr bwMode="auto">
          <a:xfrm>
            <a:off x="719138" y="5583238"/>
            <a:ext cx="331311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u="sng">
                <a:latin typeface="Arial" panose="020B0604020202020204" pitchFamily="34" charset="0"/>
                <a:hlinkClick r:id="rId4"/>
              </a:rPr>
              <a:t>Planing </a:t>
            </a:r>
            <a:r>
              <a:rPr lang="en-US" altLang="el-GR" sz="1000" u="sng">
                <a:latin typeface="Arial" panose="020B0604020202020204" pitchFamily="34" charset="0"/>
                <a:hlinkClick r:id="rId4"/>
              </a:rPr>
              <a:t> </a:t>
            </a:r>
            <a:r>
              <a:rPr lang="el-GR" altLang="el-GR" sz="1000" u="sng">
                <a:latin typeface="Arial" panose="020B0604020202020204" pitchFamily="34" charset="0"/>
                <a:hlinkClick r:id="rId4"/>
              </a:rPr>
              <a:t>Hull</a:t>
            </a:r>
            <a:r>
              <a:rPr lang="el-GR" altLang="el-GR" sz="1000">
                <a:latin typeface="Arial" panose="020B0604020202020204" pitchFamily="34" charset="0"/>
                <a:hlinkClick r:id="rId5"/>
              </a:rPr>
              <a:t>lezeaids.tumblr.com</a:t>
            </a:r>
            <a:r>
              <a:rPr lang="en-US" altLang="el-GR" sz="1000">
                <a:latin typeface="Arial" panose="020B0604020202020204" pitchFamily="34" charset="0"/>
              </a:rPr>
              <a:t> </a:t>
            </a:r>
            <a:r>
              <a:rPr lang="el-GR" altLang="el-GR" sz="1000">
                <a:latin typeface="Arial" panose="020B0604020202020204" pitchFamily="34" charset="0"/>
              </a:rPr>
              <a:t>Planing Hull</a:t>
            </a:r>
          </a:p>
        </p:txBody>
      </p:sp>
      <p:pic>
        <p:nvPicPr>
          <p:cNvPr id="111622" name="Picture 8" descr="Αποτέλεσμα εικόνας για planning hulls photos">
            <a:extLst>
              <a:ext uri="{FF2B5EF4-FFF2-40B4-BE49-F238E27FC236}">
                <a16:creationId xmlns:a16="http://schemas.microsoft.com/office/drawing/2014/main" id="{F9FBA5C1-F901-4417-8328-8B58B1D83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3284538"/>
            <a:ext cx="41767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9">
            <a:extLst>
              <a:ext uri="{FF2B5EF4-FFF2-40B4-BE49-F238E27FC236}">
                <a16:creationId xmlns:a16="http://schemas.microsoft.com/office/drawing/2014/main" id="{99BC76B3-F44F-4732-B5CC-9C0C1542FC4C}"/>
              </a:ext>
            </a:extLst>
          </p:cNvPr>
          <p:cNvSpPr txBox="1">
            <a:spLocks noChangeArrowheads="1"/>
          </p:cNvSpPr>
          <p:nvPr/>
        </p:nvSpPr>
        <p:spPr bwMode="auto">
          <a:xfrm>
            <a:off x="4356100" y="5661025"/>
            <a:ext cx="4535488"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l-GR" sz="1050" dirty="0">
                <a:hlinkClick r:id="rId7"/>
              </a:rPr>
              <a:t>www.yanmarhelp.com</a:t>
            </a:r>
            <a:r>
              <a:rPr lang="el-GR" sz="1050" dirty="0"/>
              <a:t>   Planning hull : a hull designed to climb up and sit on the bow wave as it moves forward.</a:t>
            </a:r>
          </a:p>
        </p:txBody>
      </p:sp>
      <p:sp>
        <p:nvSpPr>
          <p:cNvPr id="111624" name="TextBox 1">
            <a:extLst>
              <a:ext uri="{FF2B5EF4-FFF2-40B4-BE49-F238E27FC236}">
                <a16:creationId xmlns:a16="http://schemas.microsoft.com/office/drawing/2014/main" id="{F764D927-5D51-402A-BDCF-5275E698447E}"/>
              </a:ext>
            </a:extLst>
          </p:cNvPr>
          <p:cNvSpPr txBox="1">
            <a:spLocks noChangeArrowheads="1"/>
          </p:cNvSpPr>
          <p:nvPr/>
        </p:nvSpPr>
        <p:spPr bwMode="auto">
          <a:xfrm>
            <a:off x="1619250" y="582930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47</a:t>
            </a:r>
          </a:p>
        </p:txBody>
      </p:sp>
      <p:sp>
        <p:nvSpPr>
          <p:cNvPr id="111625" name="TextBox 2">
            <a:extLst>
              <a:ext uri="{FF2B5EF4-FFF2-40B4-BE49-F238E27FC236}">
                <a16:creationId xmlns:a16="http://schemas.microsoft.com/office/drawing/2014/main" id="{898A28B4-9FC4-4F2B-BD11-FA806EB0E937}"/>
              </a:ext>
            </a:extLst>
          </p:cNvPr>
          <p:cNvSpPr txBox="1">
            <a:spLocks noChangeArrowheads="1"/>
          </p:cNvSpPr>
          <p:nvPr/>
        </p:nvSpPr>
        <p:spPr bwMode="auto">
          <a:xfrm>
            <a:off x="6084888" y="6076950"/>
            <a:ext cx="1871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48</a:t>
            </a:r>
          </a:p>
        </p:txBody>
      </p:sp>
      <p:sp>
        <p:nvSpPr>
          <p:cNvPr id="111626" name="Slide Number Placeholder 1">
            <a:extLst>
              <a:ext uri="{FF2B5EF4-FFF2-40B4-BE49-F238E27FC236}">
                <a16:creationId xmlns:a16="http://schemas.microsoft.com/office/drawing/2014/main" id="{05605242-B923-4481-9FAF-0CDA7245D9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72329D-0006-480E-A9E2-C80F2D0FBDA8}" type="slidenum">
              <a:rPr lang="el-GR" altLang="el-GR" sz="1200" smtClean="0">
                <a:latin typeface="Arial" panose="020B0604020202020204" pitchFamily="34" charset="0"/>
              </a:rPr>
              <a:pPr>
                <a:spcBef>
                  <a:spcPct val="0"/>
                </a:spcBef>
                <a:buFontTx/>
                <a:buNone/>
              </a:pPr>
              <a:t>30</a:t>
            </a:fld>
            <a:endParaRPr lang="el-GR" altLang="el-GR" sz="1200">
              <a:latin typeface="Arial" panose="020B0604020202020204" pitchFamily="34" charset="0"/>
            </a:endParaRPr>
          </a:p>
        </p:txBody>
      </p:sp>
      <p:sp>
        <p:nvSpPr>
          <p:cNvPr id="11" name="TextBox 10">
            <a:extLst>
              <a:ext uri="{FF2B5EF4-FFF2-40B4-BE49-F238E27FC236}">
                <a16:creationId xmlns:a16="http://schemas.microsoft.com/office/drawing/2014/main" id="{3AC84FA4-0FC1-4CA9-8322-79D798614634}"/>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65BCD0A2-B154-4587-9698-4FAAF946797D}"/>
              </a:ext>
            </a:extLst>
          </p:cNvPr>
          <p:cNvSpPr>
            <a:spLocks noGrp="1"/>
          </p:cNvSpPr>
          <p:nvPr>
            <p:ph type="title"/>
          </p:nvPr>
        </p:nvSpPr>
        <p:spPr>
          <a:xfrm>
            <a:off x="468313" y="115888"/>
            <a:ext cx="8229600" cy="504825"/>
          </a:xfrm>
        </p:spPr>
        <p:txBody>
          <a:bodyPr/>
          <a:lstStyle/>
          <a:p>
            <a:pPr eaLnBrk="1" hangingPunct="1"/>
            <a:r>
              <a:rPr lang="el-GR" altLang="el-GR" sz="2800" u="sng"/>
              <a:t>Αερόστρωμνα σκάφη 1/2</a:t>
            </a:r>
          </a:p>
        </p:txBody>
      </p:sp>
      <p:sp>
        <p:nvSpPr>
          <p:cNvPr id="113667" name="Rectangle 3">
            <a:extLst>
              <a:ext uri="{FF2B5EF4-FFF2-40B4-BE49-F238E27FC236}">
                <a16:creationId xmlns:a16="http://schemas.microsoft.com/office/drawing/2014/main" id="{A82C2165-55C2-45BA-940A-63A1CF1E30F7}"/>
              </a:ext>
            </a:extLst>
          </p:cNvPr>
          <p:cNvSpPr>
            <a:spLocks noGrp="1"/>
          </p:cNvSpPr>
          <p:nvPr>
            <p:ph type="body" idx="1"/>
          </p:nvPr>
        </p:nvSpPr>
        <p:spPr>
          <a:xfrm>
            <a:off x="165100" y="692150"/>
            <a:ext cx="8799513" cy="2886075"/>
          </a:xfrm>
        </p:spPr>
        <p:txBody>
          <a:bodyPr/>
          <a:lstStyle/>
          <a:p>
            <a:pPr eaLnBrk="1" hangingPunct="1">
              <a:buFont typeface="Arial" panose="020B0604020202020204" pitchFamily="34" charset="0"/>
              <a:buNone/>
            </a:pPr>
            <a:r>
              <a:rPr lang="el-GR" altLang="el-GR" sz="2000"/>
              <a:t>Η στήριξη του πλοίου στην επιφάνεια του νερού επιτυγχάνεται από τη δημιουργία στρώματος αέρα μεταξύ σκάφους και επιφάνειας νερού.</a:t>
            </a:r>
          </a:p>
          <a:p>
            <a:pPr eaLnBrk="1" hangingPunct="1">
              <a:buFont typeface="Arial" panose="020B0604020202020204" pitchFamily="34" charset="0"/>
              <a:buNone/>
            </a:pPr>
            <a:endParaRPr lang="el-GR" altLang="el-GR" sz="2000"/>
          </a:p>
          <a:p>
            <a:pPr eaLnBrk="1" hangingPunct="1">
              <a:buFont typeface="Arial" panose="020B0604020202020204" pitchFamily="34" charset="0"/>
              <a:buNone/>
            </a:pPr>
            <a:r>
              <a:rPr lang="el-GR" altLang="el-GR" sz="2400" b="1" u="sng"/>
              <a:t>1</a:t>
            </a:r>
            <a:r>
              <a:rPr lang="el-GR" altLang="el-GR" sz="2400" b="1" u="sng" baseline="30000"/>
              <a:t>ος</a:t>
            </a:r>
            <a:r>
              <a:rPr lang="el-GR" altLang="el-GR" sz="2400" b="1" u="sng"/>
              <a:t> τύπος</a:t>
            </a:r>
            <a:r>
              <a:rPr lang="el-GR" altLang="el-GR" sz="2400"/>
              <a:t> : </a:t>
            </a:r>
            <a:r>
              <a:rPr lang="en-US" altLang="el-GR" sz="2400"/>
              <a:t>ACV (=Air Cushion Vehicle </a:t>
            </a:r>
            <a:r>
              <a:rPr lang="el-GR" altLang="el-GR" sz="2400"/>
              <a:t>ή </a:t>
            </a:r>
            <a:r>
              <a:rPr lang="en-US" altLang="el-GR" sz="2400"/>
              <a:t>Hovercraft</a:t>
            </a:r>
            <a:r>
              <a:rPr lang="el-GR" altLang="el-GR" sz="2400"/>
              <a:t>) : </a:t>
            </a:r>
            <a:r>
              <a:rPr lang="el-GR" altLang="el-GR" sz="2000"/>
              <a:t>κατάλληλοι φυσητήρες παρέχουν κάτω από το σκάφος μεγάλο όγκο αέρα με πίεση μεγαλύτερη της ατμοσφαιρικής και αυτή η διαφορά πίεσης δημιουργεί δυναμική άνωση με αποτέλεσμα την ανύψωση του σκάφους πάνω από την επιφάνεια (νερό , έδαφος κλπ).</a:t>
            </a:r>
          </a:p>
          <a:p>
            <a:pPr eaLnBrk="1" hangingPunct="1">
              <a:buFont typeface="Arial" panose="020B0604020202020204" pitchFamily="34" charset="0"/>
              <a:buNone/>
            </a:pPr>
            <a:r>
              <a:rPr lang="el-GR" altLang="el-GR" sz="2400"/>
              <a:t>     </a:t>
            </a:r>
          </a:p>
          <a:p>
            <a:pPr eaLnBrk="1" hangingPunct="1">
              <a:buFont typeface="Arial" panose="020B0604020202020204" pitchFamily="34" charset="0"/>
              <a:buNone/>
            </a:pPr>
            <a:endParaRPr lang="el-GR" altLang="el-GR" sz="2400"/>
          </a:p>
          <a:p>
            <a:pPr eaLnBrk="1" hangingPunct="1">
              <a:buFont typeface="Arial" panose="020B0604020202020204" pitchFamily="34" charset="0"/>
              <a:buNone/>
            </a:pPr>
            <a:endParaRPr lang="el-GR" altLang="el-GR" sz="2400"/>
          </a:p>
        </p:txBody>
      </p:sp>
      <p:pic>
        <p:nvPicPr>
          <p:cNvPr id="113668" name="Picture 5" descr="Αποτέλεσμα εικόνας για hovercrafts ships photos">
            <a:extLst>
              <a:ext uri="{FF2B5EF4-FFF2-40B4-BE49-F238E27FC236}">
                <a16:creationId xmlns:a16="http://schemas.microsoft.com/office/drawing/2014/main" id="{7590EADF-A06C-44D5-A073-45319F9B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213" y="3911600"/>
            <a:ext cx="32369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7">
            <a:extLst>
              <a:ext uri="{FF2B5EF4-FFF2-40B4-BE49-F238E27FC236}">
                <a16:creationId xmlns:a16="http://schemas.microsoft.com/office/drawing/2014/main" id="{23D10064-7434-4E7F-BBB1-6855798BD51A}"/>
              </a:ext>
            </a:extLst>
          </p:cNvPr>
          <p:cNvSpPr>
            <a:spLocks noChangeArrowheads="1"/>
          </p:cNvSpPr>
          <p:nvPr/>
        </p:nvSpPr>
        <p:spPr bwMode="auto">
          <a:xfrm>
            <a:off x="6302375" y="5759450"/>
            <a:ext cx="2159000" cy="366713"/>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400">
                <a:latin typeface="Arial" panose="020B0604020202020204" pitchFamily="34" charset="0"/>
                <a:hlinkClick r:id="rId4"/>
              </a:rPr>
              <a:t>www.janes.com</a:t>
            </a:r>
            <a:r>
              <a:rPr lang="el-GR" altLang="el-GR" sz="1800">
                <a:latin typeface="Arial" panose="020B0604020202020204" pitchFamily="34" charset="0"/>
              </a:rPr>
              <a:t> </a:t>
            </a:r>
          </a:p>
        </p:txBody>
      </p:sp>
      <p:pic>
        <p:nvPicPr>
          <p:cNvPr id="113670" name="Picture 9" descr="A4aircus">
            <a:extLst>
              <a:ext uri="{FF2B5EF4-FFF2-40B4-BE49-F238E27FC236}">
                <a16:creationId xmlns:a16="http://schemas.microsoft.com/office/drawing/2014/main" id="{6624D61A-EA66-4774-BCC8-C72737585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3933825"/>
            <a:ext cx="2462213"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0" descr="300px-PA_Griffon_2000TDX_Mk_II%2C_2006%2C_inflated">
            <a:extLst>
              <a:ext uri="{FF2B5EF4-FFF2-40B4-BE49-F238E27FC236}">
                <a16:creationId xmlns:a16="http://schemas.microsoft.com/office/drawing/2014/main" id="{AB541DAD-0AEF-4A02-A980-312F078AB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25" y="3911600"/>
            <a:ext cx="27368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2" name="Text Box 11">
            <a:extLst>
              <a:ext uri="{FF2B5EF4-FFF2-40B4-BE49-F238E27FC236}">
                <a16:creationId xmlns:a16="http://schemas.microsoft.com/office/drawing/2014/main" id="{E3EAF92A-C2FA-479F-BF3B-A15747514FEA}"/>
              </a:ext>
            </a:extLst>
          </p:cNvPr>
          <p:cNvSpPr txBox="1">
            <a:spLocks noChangeArrowheads="1"/>
          </p:cNvSpPr>
          <p:nvPr/>
        </p:nvSpPr>
        <p:spPr bwMode="auto">
          <a:xfrm>
            <a:off x="2774950" y="5821363"/>
            <a:ext cx="3095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a:latin typeface="Arial" panose="020B0604020202020204" pitchFamily="34" charset="0"/>
              </a:rPr>
              <a:t>File:PA Griffon 2000TDX Mk II, 2006, deflated.jpg</a:t>
            </a:r>
          </a:p>
        </p:txBody>
      </p:sp>
      <p:sp>
        <p:nvSpPr>
          <p:cNvPr id="113673" name="TextBox 1">
            <a:extLst>
              <a:ext uri="{FF2B5EF4-FFF2-40B4-BE49-F238E27FC236}">
                <a16:creationId xmlns:a16="http://schemas.microsoft.com/office/drawing/2014/main" id="{0DA23169-53AB-44C3-B529-68ED17720BD2}"/>
              </a:ext>
            </a:extLst>
          </p:cNvPr>
          <p:cNvSpPr txBox="1">
            <a:spLocks noChangeArrowheads="1"/>
          </p:cNvSpPr>
          <p:nvPr/>
        </p:nvSpPr>
        <p:spPr bwMode="auto">
          <a:xfrm>
            <a:off x="468313" y="6237288"/>
            <a:ext cx="1655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49</a:t>
            </a:r>
          </a:p>
        </p:txBody>
      </p:sp>
      <p:sp>
        <p:nvSpPr>
          <p:cNvPr id="113674" name="TextBox 2">
            <a:extLst>
              <a:ext uri="{FF2B5EF4-FFF2-40B4-BE49-F238E27FC236}">
                <a16:creationId xmlns:a16="http://schemas.microsoft.com/office/drawing/2014/main" id="{479D0425-D292-4369-A5F4-5599A64D93E2}"/>
              </a:ext>
            </a:extLst>
          </p:cNvPr>
          <p:cNvSpPr txBox="1">
            <a:spLocks noChangeArrowheads="1"/>
          </p:cNvSpPr>
          <p:nvPr/>
        </p:nvSpPr>
        <p:spPr bwMode="auto">
          <a:xfrm>
            <a:off x="3530600" y="6053138"/>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50</a:t>
            </a:r>
          </a:p>
        </p:txBody>
      </p:sp>
      <p:sp>
        <p:nvSpPr>
          <p:cNvPr id="113675" name="TextBox 3">
            <a:extLst>
              <a:ext uri="{FF2B5EF4-FFF2-40B4-BE49-F238E27FC236}">
                <a16:creationId xmlns:a16="http://schemas.microsoft.com/office/drawing/2014/main" id="{C4C2357D-8FCD-4983-BA09-B68B367AFC93}"/>
              </a:ext>
            </a:extLst>
          </p:cNvPr>
          <p:cNvSpPr txBox="1">
            <a:spLocks noChangeArrowheads="1"/>
          </p:cNvSpPr>
          <p:nvPr/>
        </p:nvSpPr>
        <p:spPr bwMode="auto">
          <a:xfrm>
            <a:off x="6734175" y="6213475"/>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51</a:t>
            </a:r>
          </a:p>
        </p:txBody>
      </p:sp>
      <p:sp>
        <p:nvSpPr>
          <p:cNvPr id="113676" name="Slide Number Placeholder 1">
            <a:extLst>
              <a:ext uri="{FF2B5EF4-FFF2-40B4-BE49-F238E27FC236}">
                <a16:creationId xmlns:a16="http://schemas.microsoft.com/office/drawing/2014/main" id="{3807F047-C3A1-4FB2-8E08-B15322A5F8F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866FF9-E49C-47EB-9B42-021CDC0901D0}" type="slidenum">
              <a:rPr lang="el-GR" altLang="el-GR" sz="1200" smtClean="0">
                <a:latin typeface="Arial" panose="020B0604020202020204" pitchFamily="34" charset="0"/>
              </a:rPr>
              <a:pPr>
                <a:spcBef>
                  <a:spcPct val="0"/>
                </a:spcBef>
                <a:buFontTx/>
                <a:buNone/>
              </a:pPr>
              <a:t>31</a:t>
            </a:fld>
            <a:endParaRPr lang="el-GR" altLang="el-GR" sz="1200">
              <a:latin typeface="Arial" panose="020B0604020202020204" pitchFamily="34" charset="0"/>
            </a:endParaRPr>
          </a:p>
        </p:txBody>
      </p:sp>
      <p:sp>
        <p:nvSpPr>
          <p:cNvPr id="13" name="TextBox 12">
            <a:extLst>
              <a:ext uri="{FF2B5EF4-FFF2-40B4-BE49-F238E27FC236}">
                <a16:creationId xmlns:a16="http://schemas.microsoft.com/office/drawing/2014/main" id="{B0E6B0BA-483C-48C1-BB84-49A06A012A0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C4889F6-6BF1-4AFC-A389-B8BC53B22D4F}"/>
              </a:ext>
            </a:extLst>
          </p:cNvPr>
          <p:cNvSpPr>
            <a:spLocks noGrp="1"/>
          </p:cNvSpPr>
          <p:nvPr>
            <p:ph type="title"/>
          </p:nvPr>
        </p:nvSpPr>
        <p:spPr>
          <a:xfrm>
            <a:off x="468313" y="115888"/>
            <a:ext cx="8229600" cy="576262"/>
          </a:xfrm>
        </p:spPr>
        <p:txBody>
          <a:bodyPr/>
          <a:lstStyle/>
          <a:p>
            <a:pPr eaLnBrk="1" hangingPunct="1"/>
            <a:r>
              <a:rPr lang="el-GR" altLang="el-GR" sz="2800" u="sng"/>
              <a:t>Αερόστρωμνα σκάφη 2/2</a:t>
            </a:r>
          </a:p>
        </p:txBody>
      </p:sp>
      <p:sp>
        <p:nvSpPr>
          <p:cNvPr id="115715" name="Rectangle 3">
            <a:extLst>
              <a:ext uri="{FF2B5EF4-FFF2-40B4-BE49-F238E27FC236}">
                <a16:creationId xmlns:a16="http://schemas.microsoft.com/office/drawing/2014/main" id="{A590E1ED-F03F-419D-A97F-A446CED57C9E}"/>
              </a:ext>
            </a:extLst>
          </p:cNvPr>
          <p:cNvSpPr>
            <a:spLocks noGrp="1"/>
          </p:cNvSpPr>
          <p:nvPr>
            <p:ph type="body" idx="1"/>
          </p:nvPr>
        </p:nvSpPr>
        <p:spPr>
          <a:xfrm>
            <a:off x="457200" y="692150"/>
            <a:ext cx="8229600" cy="2376488"/>
          </a:xfrm>
        </p:spPr>
        <p:txBody>
          <a:bodyPr/>
          <a:lstStyle/>
          <a:p>
            <a:pPr eaLnBrk="1" hangingPunct="1">
              <a:lnSpc>
                <a:spcPct val="80000"/>
              </a:lnSpc>
              <a:buFont typeface="Arial" panose="020B0604020202020204" pitchFamily="34" charset="0"/>
              <a:buNone/>
            </a:pPr>
            <a:r>
              <a:rPr lang="el-GR" altLang="el-GR" sz="2400" b="1" u="sng"/>
              <a:t>2</a:t>
            </a:r>
            <a:r>
              <a:rPr lang="el-GR" altLang="el-GR" sz="2400" b="1" u="sng" baseline="30000"/>
              <a:t>ος</a:t>
            </a:r>
            <a:r>
              <a:rPr lang="el-GR" altLang="el-GR" sz="2400" b="1" u="sng"/>
              <a:t> τύπος</a:t>
            </a:r>
            <a:r>
              <a:rPr lang="el-GR" altLang="el-GR" sz="2400"/>
              <a:t> : </a:t>
            </a:r>
            <a:r>
              <a:rPr lang="en-US" altLang="el-GR" sz="2400"/>
              <a:t>Surface Effect Ship (SES)</a:t>
            </a:r>
            <a:r>
              <a:rPr lang="el-GR" altLang="el-GR" sz="2400"/>
              <a:t> ή </a:t>
            </a:r>
            <a:r>
              <a:rPr lang="en-US" altLang="el-GR" sz="2400"/>
              <a:t>Sidewall Hovercraft</a:t>
            </a:r>
            <a:endParaRPr lang="el-GR" altLang="el-GR" sz="2400"/>
          </a:p>
          <a:p>
            <a:pPr eaLnBrk="1" hangingPunct="1">
              <a:lnSpc>
                <a:spcPct val="80000"/>
              </a:lnSpc>
              <a:buFont typeface="Arial" panose="020B0604020202020204" pitchFamily="34" charset="0"/>
              <a:buNone/>
            </a:pPr>
            <a:r>
              <a:rPr lang="el-GR" altLang="el-GR" sz="2000"/>
              <a:t>Σκάφος με ΄΄μαξιλάρι αέρα και δύο πλευρικές συμμετρικές  γάστρες.</a:t>
            </a:r>
          </a:p>
          <a:p>
            <a:pPr eaLnBrk="1" hangingPunct="1">
              <a:lnSpc>
                <a:spcPct val="80000"/>
              </a:lnSpc>
              <a:buFont typeface="Arial" panose="020B0604020202020204" pitchFamily="34" charset="0"/>
              <a:buNone/>
            </a:pPr>
            <a:endParaRPr lang="el-GR" altLang="el-GR" sz="2000"/>
          </a:p>
          <a:p>
            <a:pPr eaLnBrk="1" hangingPunct="1">
              <a:lnSpc>
                <a:spcPct val="80000"/>
              </a:lnSpc>
              <a:buFont typeface="Arial" panose="020B0604020202020204" pitchFamily="34" charset="0"/>
              <a:buNone/>
            </a:pPr>
            <a:r>
              <a:rPr lang="el-GR" altLang="el-GR" sz="2000"/>
              <a:t>Πλεονεκτήματα ως προς τα </a:t>
            </a:r>
            <a:r>
              <a:rPr lang="en-US" altLang="el-GR" sz="2000"/>
              <a:t>Hovertcrafts</a:t>
            </a:r>
            <a:r>
              <a:rPr lang="el-GR" altLang="el-GR" sz="2000"/>
              <a:t> σε πλόες ανοικτής θάλασσας  : </a:t>
            </a:r>
          </a:p>
          <a:p>
            <a:pPr eaLnBrk="1" hangingPunct="1">
              <a:lnSpc>
                <a:spcPct val="80000"/>
              </a:lnSpc>
              <a:buFont typeface="Arial" panose="020B0604020202020204" pitchFamily="34" charset="0"/>
              <a:buNone/>
            </a:pPr>
            <a:r>
              <a:rPr lang="el-GR" altLang="el-GR" sz="2000"/>
              <a:t>α. Αντιστέκεται  περισσότερο σε πλευρικές μετατοπίσεις εξ αιτίας αέρα ή και θάλασσα.</a:t>
            </a:r>
          </a:p>
          <a:p>
            <a:pPr eaLnBrk="1" hangingPunct="1">
              <a:lnSpc>
                <a:spcPct val="80000"/>
              </a:lnSpc>
              <a:buFont typeface="Arial" panose="020B0604020202020204" pitchFamily="34" charset="0"/>
              <a:buNone/>
            </a:pPr>
            <a:r>
              <a:rPr lang="el-GR" altLang="el-GR" sz="2000"/>
              <a:t>β. Μπορούν να χρησιμοποιηθούν υδροβολές (</a:t>
            </a:r>
            <a:r>
              <a:rPr lang="en-US" altLang="el-GR" sz="2000"/>
              <a:t>waterjets)</a:t>
            </a:r>
            <a:r>
              <a:rPr lang="el-GR" altLang="el-GR" sz="2000"/>
              <a:t>  για πρόωση αφού τα στόμια των προφυσίων είναι πάντοτε μέσα στο  νερό</a:t>
            </a:r>
          </a:p>
        </p:txBody>
      </p:sp>
      <p:sp>
        <p:nvSpPr>
          <p:cNvPr id="115716" name="AutoShape 5" descr="Αποτέλεσμα εικόνας για surface effect ship">
            <a:extLst>
              <a:ext uri="{FF2B5EF4-FFF2-40B4-BE49-F238E27FC236}">
                <a16:creationId xmlns:a16="http://schemas.microsoft.com/office/drawing/2014/main" id="{D9CC3158-C985-4AB3-9A31-1434F41FD71A}"/>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pic>
        <p:nvPicPr>
          <p:cNvPr id="115717" name="Picture 7" descr="navatekb">
            <a:extLst>
              <a:ext uri="{FF2B5EF4-FFF2-40B4-BE49-F238E27FC236}">
                <a16:creationId xmlns:a16="http://schemas.microsoft.com/office/drawing/2014/main" id="{B2F7BCFF-4B9B-4EE7-BF1C-479E15529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141663"/>
            <a:ext cx="3744421" cy="280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8">
            <a:extLst>
              <a:ext uri="{FF2B5EF4-FFF2-40B4-BE49-F238E27FC236}">
                <a16:creationId xmlns:a16="http://schemas.microsoft.com/office/drawing/2014/main" id="{86C7FC7E-51FF-49C8-87DA-C77A1F936EA1}"/>
              </a:ext>
            </a:extLst>
          </p:cNvPr>
          <p:cNvSpPr txBox="1">
            <a:spLocks noChangeArrowheads="1"/>
          </p:cNvSpPr>
          <p:nvPr/>
        </p:nvSpPr>
        <p:spPr bwMode="auto">
          <a:xfrm>
            <a:off x="3203848" y="5949280"/>
            <a:ext cx="2665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200" dirty="0" err="1">
                <a:latin typeface="Arial" panose="020B0604020202020204" pitchFamily="34" charset="0"/>
                <a:hlinkClick r:id="rId4"/>
              </a:rPr>
              <a:t>Shipbuilding</a:t>
            </a:r>
            <a:r>
              <a:rPr lang="el-GR" altLang="el-GR" sz="1200" dirty="0">
                <a:latin typeface="Arial" panose="020B0604020202020204" pitchFamily="34" charset="0"/>
                <a:hlinkClick r:id="rId4"/>
              </a:rPr>
              <a:t>, </a:t>
            </a:r>
            <a:r>
              <a:rPr lang="el-GR" altLang="el-GR" sz="1200" dirty="0">
                <a:latin typeface="Arial" panose="020B0604020202020204" pitchFamily="34" charset="0"/>
                <a:hlinkClick r:id="rId5"/>
              </a:rPr>
              <a:t>www.marinelog.com</a:t>
            </a:r>
            <a:r>
              <a:rPr lang="el-GR" altLang="el-GR" sz="1200" dirty="0">
                <a:latin typeface="Arial" panose="020B0604020202020204" pitchFamily="34" charset="0"/>
              </a:rPr>
              <a:t>  </a:t>
            </a:r>
          </a:p>
        </p:txBody>
      </p:sp>
      <p:sp>
        <p:nvSpPr>
          <p:cNvPr id="115719" name="TextBox 1">
            <a:extLst>
              <a:ext uri="{FF2B5EF4-FFF2-40B4-BE49-F238E27FC236}">
                <a16:creationId xmlns:a16="http://schemas.microsoft.com/office/drawing/2014/main" id="{B77666AF-9F9A-42BD-B601-56BBC3206777}"/>
              </a:ext>
            </a:extLst>
          </p:cNvPr>
          <p:cNvSpPr txBox="1">
            <a:spLocks noChangeArrowheads="1"/>
          </p:cNvSpPr>
          <p:nvPr/>
        </p:nvSpPr>
        <p:spPr bwMode="auto">
          <a:xfrm>
            <a:off x="6228859" y="5013176"/>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52</a:t>
            </a:r>
          </a:p>
        </p:txBody>
      </p:sp>
      <p:sp>
        <p:nvSpPr>
          <p:cNvPr id="115720" name="Slide Number Placeholder 1">
            <a:extLst>
              <a:ext uri="{FF2B5EF4-FFF2-40B4-BE49-F238E27FC236}">
                <a16:creationId xmlns:a16="http://schemas.microsoft.com/office/drawing/2014/main" id="{C60A661C-44DC-42B3-810E-485C5C2D03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A3E3771-FD95-4747-A84F-B085F45E6F9F}" type="slidenum">
              <a:rPr lang="el-GR" altLang="el-GR" sz="1200" smtClean="0">
                <a:latin typeface="Arial" panose="020B0604020202020204" pitchFamily="34" charset="0"/>
              </a:rPr>
              <a:pPr>
                <a:spcBef>
                  <a:spcPct val="0"/>
                </a:spcBef>
                <a:buFontTx/>
                <a:buNone/>
              </a:pPr>
              <a:t>32</a:t>
            </a:fld>
            <a:endParaRPr lang="el-GR" altLang="el-GR" sz="1200">
              <a:latin typeface="Arial" panose="020B0604020202020204" pitchFamily="34" charset="0"/>
            </a:endParaRPr>
          </a:p>
        </p:txBody>
      </p:sp>
      <p:sp>
        <p:nvSpPr>
          <p:cNvPr id="9" name="TextBox 8">
            <a:extLst>
              <a:ext uri="{FF2B5EF4-FFF2-40B4-BE49-F238E27FC236}">
                <a16:creationId xmlns:a16="http://schemas.microsoft.com/office/drawing/2014/main" id="{7897C1EF-BCF0-46C4-BAD5-F6611C7D71A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hotoholder" descr="showphoto">
            <a:extLst>
              <a:ext uri="{FF2B5EF4-FFF2-40B4-BE49-F238E27FC236}">
                <a16:creationId xmlns:a16="http://schemas.microsoft.com/office/drawing/2014/main" id="{0E7AE041-B70A-43A7-A1EB-C9235BBD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720725"/>
            <a:ext cx="417671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2">
            <a:extLst>
              <a:ext uri="{FF2B5EF4-FFF2-40B4-BE49-F238E27FC236}">
                <a16:creationId xmlns:a16="http://schemas.microsoft.com/office/drawing/2014/main" id="{C1DE6D73-8F3A-445C-BCAC-F6C640D454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42938"/>
            <a:ext cx="395605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6">
            <a:extLst>
              <a:ext uri="{FF2B5EF4-FFF2-40B4-BE49-F238E27FC236}">
                <a16:creationId xmlns:a16="http://schemas.microsoft.com/office/drawing/2014/main" id="{2F20B9E6-A3B5-470A-8130-496E6ED2E9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74975"/>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7">
            <a:extLst>
              <a:ext uri="{FF2B5EF4-FFF2-40B4-BE49-F238E27FC236}">
                <a16:creationId xmlns:a16="http://schemas.microsoft.com/office/drawing/2014/main" id="{6CC8F8B4-DD1A-4A78-979E-9EF859A683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708275"/>
            <a:ext cx="82311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Rectangle 8">
            <a:extLst>
              <a:ext uri="{FF2B5EF4-FFF2-40B4-BE49-F238E27FC236}">
                <a16:creationId xmlns:a16="http://schemas.microsoft.com/office/drawing/2014/main" id="{08361022-B59A-4C08-BD6B-2773D63DB4C0}"/>
              </a:ext>
            </a:extLst>
          </p:cNvPr>
          <p:cNvSpPr>
            <a:spLocks noChangeArrowheads="1"/>
          </p:cNvSpPr>
          <p:nvPr/>
        </p:nvSpPr>
        <p:spPr bwMode="auto">
          <a:xfrm>
            <a:off x="2987675" y="123825"/>
            <a:ext cx="25923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800" b="1">
                <a:latin typeface="Arial" panose="020B0604020202020204" pitchFamily="34" charset="0"/>
              </a:rPr>
              <a:t>ΡΥΜΟΥΛΚΟ</a:t>
            </a:r>
          </a:p>
        </p:txBody>
      </p:sp>
      <p:pic>
        <p:nvPicPr>
          <p:cNvPr id="117767" name="Picture 9">
            <a:extLst>
              <a:ext uri="{FF2B5EF4-FFF2-40B4-BE49-F238E27FC236}">
                <a16:creationId xmlns:a16="http://schemas.microsoft.com/office/drawing/2014/main" id="{61D7743D-2024-476B-A49C-2540D796F2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675" y="3883025"/>
            <a:ext cx="397351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Rectangle 10">
            <a:extLst>
              <a:ext uri="{FF2B5EF4-FFF2-40B4-BE49-F238E27FC236}">
                <a16:creationId xmlns:a16="http://schemas.microsoft.com/office/drawing/2014/main" id="{677710A5-4389-45BD-9961-B87230E90BB8}"/>
              </a:ext>
            </a:extLst>
          </p:cNvPr>
          <p:cNvSpPr>
            <a:spLocks noChangeArrowheads="1"/>
          </p:cNvSpPr>
          <p:nvPr/>
        </p:nvSpPr>
        <p:spPr bwMode="auto">
          <a:xfrm>
            <a:off x="5086350" y="3616325"/>
            <a:ext cx="2927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b="1">
                <a:latin typeface="Arial" panose="020B0604020202020204" pitchFamily="34" charset="0"/>
              </a:rPr>
              <a:t>ΚΑΤΑΣΤΡΩΜΑ ΡΥΜΟΥΛΚΟΥ</a:t>
            </a:r>
          </a:p>
        </p:txBody>
      </p:sp>
      <p:sp>
        <p:nvSpPr>
          <p:cNvPr id="117769" name="Rectangle 11">
            <a:extLst>
              <a:ext uri="{FF2B5EF4-FFF2-40B4-BE49-F238E27FC236}">
                <a16:creationId xmlns:a16="http://schemas.microsoft.com/office/drawing/2014/main" id="{BC52A27C-852C-4E2C-BE59-8ABECAFFC9D3}"/>
              </a:ext>
            </a:extLst>
          </p:cNvPr>
          <p:cNvSpPr>
            <a:spLocks noChangeArrowheads="1"/>
          </p:cNvSpPr>
          <p:nvPr/>
        </p:nvSpPr>
        <p:spPr bwMode="auto">
          <a:xfrm>
            <a:off x="4268788" y="5183188"/>
            <a:ext cx="1460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b="1">
                <a:latin typeface="Arial" panose="020B0604020202020204" pitchFamily="34" charset="0"/>
              </a:rPr>
              <a:t>ΠΡΥΜΝΗ </a:t>
            </a:r>
          </a:p>
          <a:p>
            <a:pPr>
              <a:spcBef>
                <a:spcPct val="0"/>
              </a:spcBef>
              <a:buFontTx/>
              <a:buNone/>
            </a:pPr>
            <a:r>
              <a:rPr lang="el-GR" altLang="el-GR" sz="1600" b="1">
                <a:latin typeface="Arial" panose="020B0604020202020204" pitchFamily="34" charset="0"/>
              </a:rPr>
              <a:t>ΡΥΜΟΥΛΚΟΥ</a:t>
            </a:r>
          </a:p>
        </p:txBody>
      </p:sp>
      <p:sp>
        <p:nvSpPr>
          <p:cNvPr id="117770" name="TextBox 1">
            <a:extLst>
              <a:ext uri="{FF2B5EF4-FFF2-40B4-BE49-F238E27FC236}">
                <a16:creationId xmlns:a16="http://schemas.microsoft.com/office/drawing/2014/main" id="{44DD23E9-8546-475E-A698-F3FA7DCB1216}"/>
              </a:ext>
            </a:extLst>
          </p:cNvPr>
          <p:cNvSpPr txBox="1">
            <a:spLocks noChangeArrowheads="1"/>
          </p:cNvSpPr>
          <p:nvPr/>
        </p:nvSpPr>
        <p:spPr bwMode="auto">
          <a:xfrm>
            <a:off x="1331913" y="3538538"/>
            <a:ext cx="1871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53</a:t>
            </a:r>
          </a:p>
        </p:txBody>
      </p:sp>
      <p:sp>
        <p:nvSpPr>
          <p:cNvPr id="117771" name="TextBox 2">
            <a:extLst>
              <a:ext uri="{FF2B5EF4-FFF2-40B4-BE49-F238E27FC236}">
                <a16:creationId xmlns:a16="http://schemas.microsoft.com/office/drawing/2014/main" id="{C1EC240A-5976-4D72-802E-73091F6A4E49}"/>
              </a:ext>
            </a:extLst>
          </p:cNvPr>
          <p:cNvSpPr txBox="1">
            <a:spLocks noChangeArrowheads="1"/>
          </p:cNvSpPr>
          <p:nvPr/>
        </p:nvSpPr>
        <p:spPr bwMode="auto">
          <a:xfrm>
            <a:off x="5940425" y="3954463"/>
            <a:ext cx="1871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54</a:t>
            </a:r>
          </a:p>
        </p:txBody>
      </p:sp>
      <p:sp>
        <p:nvSpPr>
          <p:cNvPr id="117772" name="TextBox 3">
            <a:extLst>
              <a:ext uri="{FF2B5EF4-FFF2-40B4-BE49-F238E27FC236}">
                <a16:creationId xmlns:a16="http://schemas.microsoft.com/office/drawing/2014/main" id="{F44E9C01-5734-4191-B55D-78122BA1BB8A}"/>
              </a:ext>
            </a:extLst>
          </p:cNvPr>
          <p:cNvSpPr txBox="1">
            <a:spLocks noChangeArrowheads="1"/>
          </p:cNvSpPr>
          <p:nvPr/>
        </p:nvSpPr>
        <p:spPr bwMode="auto">
          <a:xfrm>
            <a:off x="4297363" y="5767388"/>
            <a:ext cx="1512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55</a:t>
            </a:r>
          </a:p>
        </p:txBody>
      </p:sp>
      <p:sp>
        <p:nvSpPr>
          <p:cNvPr id="117773" name="Slide Number Placeholder 1">
            <a:extLst>
              <a:ext uri="{FF2B5EF4-FFF2-40B4-BE49-F238E27FC236}">
                <a16:creationId xmlns:a16="http://schemas.microsoft.com/office/drawing/2014/main" id="{BEF25215-1199-4129-9EC7-1FB4592F6D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E4CDAE-A9A8-45FE-BBE0-CAF88BFF1172}" type="slidenum">
              <a:rPr lang="el-GR" altLang="el-GR" sz="1200" smtClean="0">
                <a:latin typeface="Arial" panose="020B0604020202020204" pitchFamily="34" charset="0"/>
              </a:rPr>
              <a:pPr>
                <a:spcBef>
                  <a:spcPct val="0"/>
                </a:spcBef>
                <a:buFontTx/>
                <a:buNone/>
              </a:pPr>
              <a:t>33</a:t>
            </a:fld>
            <a:endParaRPr lang="el-GR" altLang="el-GR" sz="1200">
              <a:latin typeface="Arial" panose="020B0604020202020204" pitchFamily="34" charset="0"/>
            </a:endParaRPr>
          </a:p>
        </p:txBody>
      </p:sp>
      <p:sp>
        <p:nvSpPr>
          <p:cNvPr id="14" name="TextBox 13">
            <a:extLst>
              <a:ext uri="{FF2B5EF4-FFF2-40B4-BE49-F238E27FC236}">
                <a16:creationId xmlns:a16="http://schemas.microsoft.com/office/drawing/2014/main" id="{00C469F7-896D-4DA8-8A8E-4C300A44C0DD}"/>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C3463E4-B24A-4B8D-9201-9E9B3D05409F}"/>
              </a:ext>
            </a:extLst>
          </p:cNvPr>
          <p:cNvSpPr>
            <a:spLocks noGrp="1"/>
          </p:cNvSpPr>
          <p:nvPr>
            <p:ph type="title"/>
          </p:nvPr>
        </p:nvSpPr>
        <p:spPr>
          <a:xfrm>
            <a:off x="468313" y="115888"/>
            <a:ext cx="8229600" cy="360362"/>
          </a:xfrm>
        </p:spPr>
        <p:txBody>
          <a:bodyPr/>
          <a:lstStyle/>
          <a:p>
            <a:pPr eaLnBrk="1" hangingPunct="1"/>
            <a:r>
              <a:rPr lang="el-GR" altLang="el-GR" sz="3600">
                <a:latin typeface="Arial" panose="020B0604020202020204" pitchFamily="34" charset="0"/>
              </a:rPr>
              <a:t>	</a:t>
            </a:r>
            <a:r>
              <a:rPr lang="el-GR" altLang="el-GR" sz="2400">
                <a:latin typeface="Arial" panose="020B0604020202020204" pitchFamily="34" charset="0"/>
              </a:rPr>
              <a:t>ΒΥΘΟΚΟΡΟΣ</a:t>
            </a:r>
          </a:p>
        </p:txBody>
      </p:sp>
      <p:sp>
        <p:nvSpPr>
          <p:cNvPr id="119811" name="Rectangle 3">
            <a:extLst>
              <a:ext uri="{FF2B5EF4-FFF2-40B4-BE49-F238E27FC236}">
                <a16:creationId xmlns:a16="http://schemas.microsoft.com/office/drawing/2014/main" id="{7737BA4A-7358-418F-BE83-11CD1145E972}"/>
              </a:ext>
            </a:extLst>
          </p:cNvPr>
          <p:cNvSpPr>
            <a:spLocks noGrp="1"/>
          </p:cNvSpPr>
          <p:nvPr>
            <p:ph type="body" idx="1"/>
          </p:nvPr>
        </p:nvSpPr>
        <p:spPr>
          <a:xfrm>
            <a:off x="457200" y="620713"/>
            <a:ext cx="8229600" cy="3168650"/>
          </a:xfrm>
        </p:spPr>
        <p:txBody>
          <a:bodyPr/>
          <a:lstStyle/>
          <a:p>
            <a:pPr marL="0" indent="0" algn="just" eaLnBrk="1" hangingPunct="1">
              <a:buFont typeface="Arial" panose="020B0604020202020204" pitchFamily="34" charset="0"/>
              <a:buNone/>
            </a:pPr>
            <a:r>
              <a:rPr lang="el-GR" altLang="el-GR" sz="1800"/>
              <a:t>Η </a:t>
            </a:r>
            <a:r>
              <a:rPr lang="el-GR" altLang="el-GR" sz="1800" b="1"/>
              <a:t>Βυθοκόρος</a:t>
            </a:r>
            <a:r>
              <a:rPr lang="el-GR" altLang="el-GR" sz="1800"/>
              <a:t> (</a:t>
            </a:r>
            <a:r>
              <a:rPr lang="el-GR" altLang="el-GR" sz="1800">
                <a:hlinkClick r:id="rId3" tooltip="Βυθός"/>
              </a:rPr>
              <a:t>βυθός</a:t>
            </a:r>
            <a:r>
              <a:rPr lang="el-GR" altLang="el-GR" sz="1800"/>
              <a:t> + κορέω =καθαρίζω) (dredger , βορβοραφάγος ή φαγάνα ή ντράγκα ) είναι ιδιαίτερος τύπος </a:t>
            </a:r>
            <a:r>
              <a:rPr lang="el-GR" altLang="el-GR" sz="1800">
                <a:hlinkClick r:id="rId4" tooltip="Πλοίο"/>
              </a:rPr>
              <a:t>πλοίου</a:t>
            </a:r>
            <a:r>
              <a:rPr lang="el-GR" altLang="el-GR" sz="1800"/>
              <a:t> , συνήθως πλωτό ναυπήγημα χωρίς δική του πρόωση. Χρησιμοποιείται για εκβαθύνσεις, διανοίξεις, διαπλατύνσεις και γενικά τον καθαρισμό των </a:t>
            </a:r>
            <a:r>
              <a:rPr lang="el-GR" altLang="el-GR" sz="1800">
                <a:hlinkClick r:id="rId3" tooltip="Βυθός"/>
              </a:rPr>
              <a:t>βυθών</a:t>
            </a:r>
            <a:r>
              <a:rPr lang="el-GR" altLang="el-GR" sz="1800"/>
              <a:t>, την αξιοποίηση διαμόρφωση </a:t>
            </a:r>
            <a:r>
              <a:rPr lang="el-GR" altLang="el-GR" sz="1800">
                <a:hlinkClick r:id="rId5" tooltip="Ακτή"/>
              </a:rPr>
              <a:t>ακτών</a:t>
            </a:r>
            <a:r>
              <a:rPr lang="el-GR" altLang="el-GR" sz="1800"/>
              <a:t> για κατασκευή </a:t>
            </a:r>
            <a:r>
              <a:rPr lang="el-GR" altLang="el-GR" sz="1800">
                <a:hlinkClick r:id="rId6" tooltip="Λιμένας"/>
              </a:rPr>
              <a:t>λιμενικών</a:t>
            </a:r>
            <a:r>
              <a:rPr lang="el-GR" altLang="el-GR" sz="1800"/>
              <a:t>, τουριστικών κλπ. έργων. </a:t>
            </a:r>
          </a:p>
          <a:p>
            <a:pPr marL="0" indent="0" algn="just" eaLnBrk="1" hangingPunct="1">
              <a:buFont typeface="Arial" panose="020B0604020202020204" pitchFamily="34" charset="0"/>
              <a:buNone/>
            </a:pPr>
            <a:r>
              <a:rPr lang="el-GR" altLang="el-GR" sz="1800"/>
              <a:t>Ο κλασσικός τύπος της βυθοκόρου συνίσταται από μια μηχανική διάταξη με ατέρμονα </a:t>
            </a:r>
            <a:r>
              <a:rPr lang="el-GR" altLang="el-GR" sz="1800">
                <a:hlinkClick r:id="rId7" tooltip="Αλυσίδα"/>
              </a:rPr>
              <a:t>αλυσίδα</a:t>
            </a:r>
            <a:r>
              <a:rPr lang="el-GR" altLang="el-GR" sz="1800"/>
              <a:t> που φέρεται σε τύμπανα μεταλλικού πλαισίου. Στους κρίκους της αλυσίδας αυτής φέρονται μικροί κάδοι που όταν φθάνουν στο βυθό με κάποια κλίση παραλαμβάνουν την λάσπη ("ιλύ") και κατά την επιστροφή τους την απορρίπτουν σε φορτηγίδες ή σε ίδια κύτη (αμπάρια) της βυθοκόρου που όταν γεμίσουν μετακινείται μακράν και τα απορρίπτει από ύφαλα ανοίγματα.</a:t>
            </a:r>
          </a:p>
        </p:txBody>
      </p:sp>
      <p:pic>
        <p:nvPicPr>
          <p:cNvPr id="119812" name="Picture 4" descr="k1142366">
            <a:extLst>
              <a:ext uri="{FF2B5EF4-FFF2-40B4-BE49-F238E27FC236}">
                <a16:creationId xmlns:a16="http://schemas.microsoft.com/office/drawing/2014/main" id="{167A0CD8-D2F7-4CCB-B2D3-34C17B4C1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1" y="3789363"/>
            <a:ext cx="4223756"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Box 1">
            <a:extLst>
              <a:ext uri="{FF2B5EF4-FFF2-40B4-BE49-F238E27FC236}">
                <a16:creationId xmlns:a16="http://schemas.microsoft.com/office/drawing/2014/main" id="{6DA58BF0-86F0-4AAF-8057-E5C9B6FFAD5C}"/>
              </a:ext>
            </a:extLst>
          </p:cNvPr>
          <p:cNvSpPr txBox="1">
            <a:spLocks noChangeArrowheads="1"/>
          </p:cNvSpPr>
          <p:nvPr/>
        </p:nvSpPr>
        <p:spPr bwMode="auto">
          <a:xfrm>
            <a:off x="6357357" y="5157192"/>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56</a:t>
            </a:r>
          </a:p>
        </p:txBody>
      </p:sp>
      <p:sp>
        <p:nvSpPr>
          <p:cNvPr id="119814" name="Slide Number Placeholder 1">
            <a:extLst>
              <a:ext uri="{FF2B5EF4-FFF2-40B4-BE49-F238E27FC236}">
                <a16:creationId xmlns:a16="http://schemas.microsoft.com/office/drawing/2014/main" id="{09A835E6-895B-41B4-A50C-DDDA1305F3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9F6BCD-07BC-4DB6-B2D2-2C021CC4B037}" type="slidenum">
              <a:rPr lang="el-GR" altLang="el-GR" sz="1200" smtClean="0">
                <a:latin typeface="Arial" panose="020B0604020202020204" pitchFamily="34" charset="0"/>
              </a:rPr>
              <a:pPr>
                <a:spcBef>
                  <a:spcPct val="0"/>
                </a:spcBef>
                <a:buFontTx/>
                <a:buNone/>
              </a:pPr>
              <a:t>34</a:t>
            </a:fld>
            <a:endParaRPr lang="el-GR" altLang="el-GR" sz="1200">
              <a:latin typeface="Arial" panose="020B0604020202020204" pitchFamily="34" charset="0"/>
            </a:endParaRPr>
          </a:p>
        </p:txBody>
      </p:sp>
      <p:sp>
        <p:nvSpPr>
          <p:cNvPr id="7" name="TextBox 6">
            <a:extLst>
              <a:ext uri="{FF2B5EF4-FFF2-40B4-BE49-F238E27FC236}">
                <a16:creationId xmlns:a16="http://schemas.microsoft.com/office/drawing/2014/main" id="{EDA78A26-D908-41AE-87B7-DDADF391403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AA4D4A6A-B704-4998-B20D-2022536451C8}"/>
              </a:ext>
            </a:extLst>
          </p:cNvPr>
          <p:cNvSpPr>
            <a:spLocks noGrp="1"/>
          </p:cNvSpPr>
          <p:nvPr>
            <p:ph type="title"/>
          </p:nvPr>
        </p:nvSpPr>
        <p:spPr>
          <a:xfrm>
            <a:off x="638175" y="263525"/>
            <a:ext cx="8229600" cy="431800"/>
          </a:xfrm>
        </p:spPr>
        <p:txBody>
          <a:bodyPr/>
          <a:lstStyle/>
          <a:p>
            <a:pPr eaLnBrk="1" hangingPunct="1"/>
            <a:r>
              <a:rPr lang="el-GR" altLang="el-GR" sz="3200">
                <a:solidFill>
                  <a:srgbClr val="4545C3"/>
                </a:solidFill>
              </a:rPr>
              <a:t>ΦΑΡΟΠΛΟΙΟ</a:t>
            </a:r>
          </a:p>
        </p:txBody>
      </p:sp>
      <p:pic>
        <p:nvPicPr>
          <p:cNvPr id="121859" name="Picture 4">
            <a:extLst>
              <a:ext uri="{FF2B5EF4-FFF2-40B4-BE49-F238E27FC236}">
                <a16:creationId xmlns:a16="http://schemas.microsoft.com/office/drawing/2014/main" id="{01C51A97-24D4-4E31-857D-27F4ABBB8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96975"/>
            <a:ext cx="7707312"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0" name="Rectangle 5">
            <a:extLst>
              <a:ext uri="{FF2B5EF4-FFF2-40B4-BE49-F238E27FC236}">
                <a16:creationId xmlns:a16="http://schemas.microsoft.com/office/drawing/2014/main" id="{F1DED4F3-E186-488E-BD82-ED0561638C0A}"/>
              </a:ext>
            </a:extLst>
          </p:cNvPr>
          <p:cNvSpPr>
            <a:spLocks noChangeArrowheads="1"/>
          </p:cNvSpPr>
          <p:nvPr/>
        </p:nvSpPr>
        <p:spPr bwMode="auto">
          <a:xfrm>
            <a:off x="3765550" y="3135313"/>
            <a:ext cx="1612900"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3967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latin typeface="Arial" panose="020B0604020202020204" pitchFamily="34" charset="0"/>
              </a:rPr>
              <a:t>File:Lv-Nore.jpg</a:t>
            </a:r>
          </a:p>
          <a:p>
            <a:pPr>
              <a:spcBef>
                <a:spcPct val="0"/>
              </a:spcBef>
              <a:buFontTx/>
              <a:buNone/>
            </a:pPr>
            <a:endParaRPr lang="el-GR" altLang="el-GR" sz="1800">
              <a:latin typeface="Arial" panose="020B0604020202020204" pitchFamily="34" charset="0"/>
            </a:endParaRPr>
          </a:p>
        </p:txBody>
      </p:sp>
      <p:sp>
        <p:nvSpPr>
          <p:cNvPr id="121861" name="Text Box 6">
            <a:extLst>
              <a:ext uri="{FF2B5EF4-FFF2-40B4-BE49-F238E27FC236}">
                <a16:creationId xmlns:a16="http://schemas.microsoft.com/office/drawing/2014/main" id="{349ABDF3-8EC4-470E-92E0-7E56CD4220E2}"/>
              </a:ext>
            </a:extLst>
          </p:cNvPr>
          <p:cNvSpPr txBox="1">
            <a:spLocks noChangeArrowheads="1"/>
          </p:cNvSpPr>
          <p:nvPr/>
        </p:nvSpPr>
        <p:spPr bwMode="auto">
          <a:xfrm>
            <a:off x="3276600" y="5157788"/>
            <a:ext cx="129698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000">
                <a:latin typeface="Arial" panose="020B0604020202020204" pitchFamily="34" charset="0"/>
              </a:rPr>
              <a:t>File:Lv-Nore.jpg</a:t>
            </a:r>
          </a:p>
          <a:p>
            <a:pPr eaLnBrk="1" hangingPunct="1">
              <a:spcBef>
                <a:spcPct val="50000"/>
              </a:spcBef>
              <a:buFontTx/>
              <a:buNone/>
            </a:pPr>
            <a:endParaRPr lang="el-GR" altLang="el-GR" sz="1000">
              <a:latin typeface="Arial" panose="020B0604020202020204" pitchFamily="34" charset="0"/>
            </a:endParaRPr>
          </a:p>
        </p:txBody>
      </p:sp>
      <p:sp>
        <p:nvSpPr>
          <p:cNvPr id="121862" name="TextBox 1">
            <a:extLst>
              <a:ext uri="{FF2B5EF4-FFF2-40B4-BE49-F238E27FC236}">
                <a16:creationId xmlns:a16="http://schemas.microsoft.com/office/drawing/2014/main" id="{7FFD8857-C91A-408B-8ADB-86D0AEFE21DF}"/>
              </a:ext>
            </a:extLst>
          </p:cNvPr>
          <p:cNvSpPr txBox="1">
            <a:spLocks noChangeArrowheads="1"/>
          </p:cNvSpPr>
          <p:nvPr/>
        </p:nvSpPr>
        <p:spPr bwMode="auto">
          <a:xfrm>
            <a:off x="3276600" y="5805488"/>
            <a:ext cx="1439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57</a:t>
            </a:r>
          </a:p>
        </p:txBody>
      </p:sp>
      <p:sp>
        <p:nvSpPr>
          <p:cNvPr id="121863" name="Slide Number Placeholder 1">
            <a:extLst>
              <a:ext uri="{FF2B5EF4-FFF2-40B4-BE49-F238E27FC236}">
                <a16:creationId xmlns:a16="http://schemas.microsoft.com/office/drawing/2014/main" id="{86AA7E69-467C-45E8-939B-D0E7A4A781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499672E-6B8B-4989-8893-3BAD1CF5325A}" type="slidenum">
              <a:rPr lang="el-GR" altLang="el-GR" sz="1200" smtClean="0">
                <a:latin typeface="Arial" panose="020B0604020202020204" pitchFamily="34" charset="0"/>
              </a:rPr>
              <a:pPr>
                <a:spcBef>
                  <a:spcPct val="0"/>
                </a:spcBef>
                <a:buFontTx/>
                <a:buNone/>
              </a:pPr>
              <a:t>35</a:t>
            </a:fld>
            <a:endParaRPr lang="el-GR" altLang="el-GR" sz="1200">
              <a:latin typeface="Arial" panose="020B0604020202020204" pitchFamily="34" charset="0"/>
            </a:endParaRPr>
          </a:p>
        </p:txBody>
      </p:sp>
      <p:sp>
        <p:nvSpPr>
          <p:cNvPr id="8" name="TextBox 7">
            <a:extLst>
              <a:ext uri="{FF2B5EF4-FFF2-40B4-BE49-F238E27FC236}">
                <a16:creationId xmlns:a16="http://schemas.microsoft.com/office/drawing/2014/main" id="{A14169FF-F163-4477-AA80-4CA8F3484BDB}"/>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F28CF2A1-6B91-4B28-8BE6-1C8DB7F11D84}"/>
              </a:ext>
            </a:extLst>
          </p:cNvPr>
          <p:cNvSpPr>
            <a:spLocks noGrp="1"/>
          </p:cNvSpPr>
          <p:nvPr>
            <p:ph type="title"/>
          </p:nvPr>
        </p:nvSpPr>
        <p:spPr>
          <a:xfrm>
            <a:off x="468313" y="115888"/>
            <a:ext cx="8229600" cy="674687"/>
          </a:xfrm>
        </p:spPr>
        <p:txBody>
          <a:bodyPr/>
          <a:lstStyle/>
          <a:p>
            <a:r>
              <a:rPr lang="el-GR" altLang="el-GR" sz="3600"/>
              <a:t>Φορτηγίδα (μπάρζα, μαούνα)</a:t>
            </a:r>
          </a:p>
        </p:txBody>
      </p:sp>
      <p:sp>
        <p:nvSpPr>
          <p:cNvPr id="123907" name="Content Placeholder 2">
            <a:extLst>
              <a:ext uri="{FF2B5EF4-FFF2-40B4-BE49-F238E27FC236}">
                <a16:creationId xmlns:a16="http://schemas.microsoft.com/office/drawing/2014/main" id="{ADACCE77-5243-4E56-B9DE-24FD8A6E8FB9}"/>
              </a:ext>
            </a:extLst>
          </p:cNvPr>
          <p:cNvSpPr>
            <a:spLocks noGrp="1"/>
          </p:cNvSpPr>
          <p:nvPr>
            <p:ph idx="1"/>
          </p:nvPr>
        </p:nvSpPr>
        <p:spPr>
          <a:xfrm>
            <a:off x="395288" y="1196975"/>
            <a:ext cx="8229600" cy="5040313"/>
          </a:xfrm>
        </p:spPr>
        <p:txBody>
          <a:bodyPr/>
          <a:lstStyle/>
          <a:p>
            <a:pPr marL="0" indent="0">
              <a:buFont typeface="Arial" panose="020B0604020202020204" pitchFamily="34" charset="0"/>
              <a:buNone/>
            </a:pPr>
            <a:endParaRPr lang="el-GR" altLang="el-GR"/>
          </a:p>
          <a:p>
            <a:pPr marL="0" indent="0">
              <a:buFont typeface="Arial" panose="020B0604020202020204" pitchFamily="34" charset="0"/>
              <a:buNone/>
            </a:pPr>
            <a:endParaRPr lang="el-GR" altLang="el-GR"/>
          </a:p>
        </p:txBody>
      </p:sp>
      <p:sp>
        <p:nvSpPr>
          <p:cNvPr id="123908" name="Slide Number Placeholder 3">
            <a:extLst>
              <a:ext uri="{FF2B5EF4-FFF2-40B4-BE49-F238E27FC236}">
                <a16:creationId xmlns:a16="http://schemas.microsoft.com/office/drawing/2014/main" id="{0F97F733-1658-42D3-8D75-AAC9EB6A91C1}"/>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A0E6A5A-FC16-4FAF-AFDC-BFDE0F87254A}" type="slidenum">
              <a:rPr lang="el-GR" altLang="el-GR" sz="1200">
                <a:latin typeface="Arial" panose="020B0604020202020204" pitchFamily="34" charset="0"/>
              </a:rPr>
              <a:pPr algn="r" eaLnBrk="1" hangingPunct="1">
                <a:spcBef>
                  <a:spcPct val="0"/>
                </a:spcBef>
                <a:buFontTx/>
                <a:buNone/>
              </a:pPr>
              <a:t>36</a:t>
            </a:fld>
            <a:endParaRPr lang="el-GR" altLang="el-GR" sz="1200">
              <a:latin typeface="Arial" panose="020B0604020202020204" pitchFamily="34" charset="0"/>
            </a:endParaRPr>
          </a:p>
        </p:txBody>
      </p:sp>
      <p:pic>
        <p:nvPicPr>
          <p:cNvPr id="123909" name="Picture 3">
            <a:extLst>
              <a:ext uri="{FF2B5EF4-FFF2-40B4-BE49-F238E27FC236}">
                <a16:creationId xmlns:a16="http://schemas.microsoft.com/office/drawing/2014/main" id="{4B04419F-FC0C-4A57-8819-AC84E7FE1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8" y="1196975"/>
            <a:ext cx="3290887"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0" name="Picture 4">
            <a:extLst>
              <a:ext uri="{FF2B5EF4-FFF2-40B4-BE49-F238E27FC236}">
                <a16:creationId xmlns:a16="http://schemas.microsoft.com/office/drawing/2014/main" id="{97823D6F-2B98-4FF1-A601-F7371C4CA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3" y="981075"/>
            <a:ext cx="2909887"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1" name="Picture 5">
            <a:extLst>
              <a:ext uri="{FF2B5EF4-FFF2-40B4-BE49-F238E27FC236}">
                <a16:creationId xmlns:a16="http://schemas.microsoft.com/office/drawing/2014/main" id="{4785C5B4-F0FE-408E-98C9-05D36E714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263" y="4103688"/>
            <a:ext cx="340995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2" name="Picture 8">
            <a:extLst>
              <a:ext uri="{FF2B5EF4-FFF2-40B4-BE49-F238E27FC236}">
                <a16:creationId xmlns:a16="http://schemas.microsoft.com/office/drawing/2014/main" id="{55A614D8-C3D0-494B-B24D-70A4B9358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788" y="4076700"/>
            <a:ext cx="3259137"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13" name="TextBox 2">
            <a:extLst>
              <a:ext uri="{FF2B5EF4-FFF2-40B4-BE49-F238E27FC236}">
                <a16:creationId xmlns:a16="http://schemas.microsoft.com/office/drawing/2014/main" id="{F2DDE896-EFFE-4BE7-B369-B5514C09CADC}"/>
              </a:ext>
            </a:extLst>
          </p:cNvPr>
          <p:cNvSpPr txBox="1">
            <a:spLocks noChangeArrowheads="1"/>
          </p:cNvSpPr>
          <p:nvPr/>
        </p:nvSpPr>
        <p:spPr bwMode="auto">
          <a:xfrm>
            <a:off x="1692275" y="3362325"/>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58</a:t>
            </a:r>
          </a:p>
        </p:txBody>
      </p:sp>
      <p:sp>
        <p:nvSpPr>
          <p:cNvPr id="123914" name="TextBox 3">
            <a:extLst>
              <a:ext uri="{FF2B5EF4-FFF2-40B4-BE49-F238E27FC236}">
                <a16:creationId xmlns:a16="http://schemas.microsoft.com/office/drawing/2014/main" id="{904E7547-96B2-44A6-9A38-2BD43D2EF225}"/>
              </a:ext>
            </a:extLst>
          </p:cNvPr>
          <p:cNvSpPr txBox="1">
            <a:spLocks noChangeArrowheads="1"/>
          </p:cNvSpPr>
          <p:nvPr/>
        </p:nvSpPr>
        <p:spPr bwMode="auto">
          <a:xfrm>
            <a:off x="1547813" y="6356350"/>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60</a:t>
            </a:r>
          </a:p>
        </p:txBody>
      </p:sp>
      <p:sp>
        <p:nvSpPr>
          <p:cNvPr id="123915" name="TextBox 4">
            <a:extLst>
              <a:ext uri="{FF2B5EF4-FFF2-40B4-BE49-F238E27FC236}">
                <a16:creationId xmlns:a16="http://schemas.microsoft.com/office/drawing/2014/main" id="{45C4D1B5-63B0-4209-8095-EE8F13C31B42}"/>
              </a:ext>
            </a:extLst>
          </p:cNvPr>
          <p:cNvSpPr txBox="1">
            <a:spLocks noChangeArrowheads="1"/>
          </p:cNvSpPr>
          <p:nvPr/>
        </p:nvSpPr>
        <p:spPr bwMode="auto">
          <a:xfrm>
            <a:off x="6553200" y="3481388"/>
            <a:ext cx="1690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100" b="1" dirty="0">
                <a:latin typeface="Arial" panose="020B0604020202020204" pitchFamily="34" charset="0"/>
              </a:rPr>
              <a:t>Σχήμα 59</a:t>
            </a:r>
          </a:p>
        </p:txBody>
      </p:sp>
      <p:sp>
        <p:nvSpPr>
          <p:cNvPr id="123916" name="TextBox 5">
            <a:extLst>
              <a:ext uri="{FF2B5EF4-FFF2-40B4-BE49-F238E27FC236}">
                <a16:creationId xmlns:a16="http://schemas.microsoft.com/office/drawing/2014/main" id="{F04CF75F-7400-4A62-B17F-CBD2D082CB2C}"/>
              </a:ext>
            </a:extLst>
          </p:cNvPr>
          <p:cNvSpPr txBox="1">
            <a:spLocks noChangeArrowheads="1"/>
          </p:cNvSpPr>
          <p:nvPr/>
        </p:nvSpPr>
        <p:spPr bwMode="auto">
          <a:xfrm>
            <a:off x="6227763" y="6111875"/>
            <a:ext cx="1873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61</a:t>
            </a:r>
          </a:p>
        </p:txBody>
      </p:sp>
      <p:sp>
        <p:nvSpPr>
          <p:cNvPr id="123917" name="Slide Number Placeholder 1">
            <a:extLst>
              <a:ext uri="{FF2B5EF4-FFF2-40B4-BE49-F238E27FC236}">
                <a16:creationId xmlns:a16="http://schemas.microsoft.com/office/drawing/2014/main" id="{98A7C81D-6421-4793-8E99-93BC087D8B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746037-747C-4F97-A183-01CBB45075B0}" type="slidenum">
              <a:rPr lang="el-GR" altLang="el-GR" sz="1200" smtClean="0">
                <a:latin typeface="Arial" panose="020B0604020202020204" pitchFamily="34" charset="0"/>
              </a:rPr>
              <a:pPr>
                <a:spcBef>
                  <a:spcPct val="0"/>
                </a:spcBef>
                <a:buFontTx/>
                <a:buNone/>
              </a:pPr>
              <a:t>36</a:t>
            </a:fld>
            <a:endParaRPr lang="el-GR" altLang="el-GR" sz="1200">
              <a:latin typeface="Arial" panose="020B0604020202020204" pitchFamily="34" charset="0"/>
            </a:endParaRPr>
          </a:p>
        </p:txBody>
      </p:sp>
      <p:sp>
        <p:nvSpPr>
          <p:cNvPr id="14" name="TextBox 13">
            <a:extLst>
              <a:ext uri="{FF2B5EF4-FFF2-40B4-BE49-F238E27FC236}">
                <a16:creationId xmlns:a16="http://schemas.microsoft.com/office/drawing/2014/main" id="{48BBA934-806D-42E2-9907-FE2C3CCC1604}"/>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8E36BD85-8121-4A63-A185-9415865FEAFA}"/>
              </a:ext>
            </a:extLst>
          </p:cNvPr>
          <p:cNvSpPr>
            <a:spLocks noGrp="1"/>
          </p:cNvSpPr>
          <p:nvPr>
            <p:ph type="title"/>
          </p:nvPr>
        </p:nvSpPr>
        <p:spPr>
          <a:xfrm>
            <a:off x="498475" y="87313"/>
            <a:ext cx="8229600" cy="909637"/>
          </a:xfrm>
        </p:spPr>
        <p:txBody>
          <a:bodyPr/>
          <a:lstStyle/>
          <a:p>
            <a:r>
              <a:rPr lang="el-GR" altLang="el-GR"/>
              <a:t>Πλωτός γερανός</a:t>
            </a:r>
          </a:p>
        </p:txBody>
      </p:sp>
      <p:sp>
        <p:nvSpPr>
          <p:cNvPr id="125955" name="Content Placeholder 2">
            <a:extLst>
              <a:ext uri="{FF2B5EF4-FFF2-40B4-BE49-F238E27FC236}">
                <a16:creationId xmlns:a16="http://schemas.microsoft.com/office/drawing/2014/main" id="{9286395C-E637-463E-A1D1-D8F9E6EF2D25}"/>
              </a:ext>
            </a:extLst>
          </p:cNvPr>
          <p:cNvSpPr>
            <a:spLocks noGrp="1"/>
          </p:cNvSpPr>
          <p:nvPr>
            <p:ph idx="1"/>
          </p:nvPr>
        </p:nvSpPr>
        <p:spPr>
          <a:xfrm>
            <a:off x="436563" y="1039813"/>
            <a:ext cx="8229600" cy="5040312"/>
          </a:xfrm>
        </p:spPr>
        <p:txBody>
          <a:bodyPr/>
          <a:lstStyle/>
          <a:p>
            <a:pPr marL="0" indent="0">
              <a:buFont typeface="Arial" panose="020B0604020202020204" pitchFamily="34" charset="0"/>
              <a:buNone/>
            </a:pPr>
            <a:endParaRPr lang="el-GR" altLang="el-GR"/>
          </a:p>
          <a:p>
            <a:pPr marL="0" indent="0">
              <a:buFont typeface="Arial" panose="020B0604020202020204" pitchFamily="34" charset="0"/>
              <a:buNone/>
            </a:pPr>
            <a:endParaRPr lang="el-GR" altLang="el-GR"/>
          </a:p>
        </p:txBody>
      </p:sp>
      <p:sp>
        <p:nvSpPr>
          <p:cNvPr id="125956" name="Slide Number Placeholder 3">
            <a:extLst>
              <a:ext uri="{FF2B5EF4-FFF2-40B4-BE49-F238E27FC236}">
                <a16:creationId xmlns:a16="http://schemas.microsoft.com/office/drawing/2014/main" id="{157684F7-990E-4FCF-A778-B353E1EE598B}"/>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F89766-CFE4-4544-B951-8D38A02CC679}" type="slidenum">
              <a:rPr lang="el-GR" altLang="el-GR" sz="1200">
                <a:latin typeface="Arial" panose="020B0604020202020204" pitchFamily="34" charset="0"/>
              </a:rPr>
              <a:pPr algn="r" eaLnBrk="1" hangingPunct="1">
                <a:spcBef>
                  <a:spcPct val="0"/>
                </a:spcBef>
                <a:buFontTx/>
                <a:buNone/>
              </a:pPr>
              <a:t>37</a:t>
            </a:fld>
            <a:endParaRPr lang="el-GR" altLang="el-GR" sz="1200">
              <a:latin typeface="Arial" panose="020B0604020202020204" pitchFamily="34" charset="0"/>
            </a:endParaRPr>
          </a:p>
        </p:txBody>
      </p:sp>
      <p:pic>
        <p:nvPicPr>
          <p:cNvPr id="125957" name="Picture 2">
            <a:extLst>
              <a:ext uri="{FF2B5EF4-FFF2-40B4-BE49-F238E27FC236}">
                <a16:creationId xmlns:a16="http://schemas.microsoft.com/office/drawing/2014/main" id="{5EF6B315-17C8-422F-954B-42C4C3C6E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3500438"/>
            <a:ext cx="4275138"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8" name="Picture 3">
            <a:extLst>
              <a:ext uri="{FF2B5EF4-FFF2-40B4-BE49-F238E27FC236}">
                <a16:creationId xmlns:a16="http://schemas.microsoft.com/office/drawing/2014/main" id="{E7EE79A4-AFD8-4A08-A227-4CD95570E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150" y="1196975"/>
            <a:ext cx="4257675"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4">
            <a:extLst>
              <a:ext uri="{FF2B5EF4-FFF2-40B4-BE49-F238E27FC236}">
                <a16:creationId xmlns:a16="http://schemas.microsoft.com/office/drawing/2014/main" id="{028396A3-6DB7-458B-B91D-3CFACB136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500438"/>
            <a:ext cx="3749675"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60" name="TextBox 1">
            <a:extLst>
              <a:ext uri="{FF2B5EF4-FFF2-40B4-BE49-F238E27FC236}">
                <a16:creationId xmlns:a16="http://schemas.microsoft.com/office/drawing/2014/main" id="{21A3C937-0532-4EC2-80D2-057C493679C6}"/>
              </a:ext>
            </a:extLst>
          </p:cNvPr>
          <p:cNvSpPr txBox="1">
            <a:spLocks noChangeArrowheads="1"/>
          </p:cNvSpPr>
          <p:nvPr/>
        </p:nvSpPr>
        <p:spPr bwMode="auto">
          <a:xfrm>
            <a:off x="6319838" y="2573338"/>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62</a:t>
            </a:r>
          </a:p>
        </p:txBody>
      </p:sp>
      <p:sp>
        <p:nvSpPr>
          <p:cNvPr id="125961" name="TextBox 2">
            <a:extLst>
              <a:ext uri="{FF2B5EF4-FFF2-40B4-BE49-F238E27FC236}">
                <a16:creationId xmlns:a16="http://schemas.microsoft.com/office/drawing/2014/main" id="{BB60E948-3163-4A72-AB79-3EBA9807B798}"/>
              </a:ext>
            </a:extLst>
          </p:cNvPr>
          <p:cNvSpPr txBox="1">
            <a:spLocks noChangeArrowheads="1"/>
          </p:cNvSpPr>
          <p:nvPr/>
        </p:nvSpPr>
        <p:spPr bwMode="auto">
          <a:xfrm>
            <a:off x="1187450" y="6092825"/>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63</a:t>
            </a:r>
          </a:p>
        </p:txBody>
      </p:sp>
      <p:sp>
        <p:nvSpPr>
          <p:cNvPr id="125962" name="TextBox 3">
            <a:extLst>
              <a:ext uri="{FF2B5EF4-FFF2-40B4-BE49-F238E27FC236}">
                <a16:creationId xmlns:a16="http://schemas.microsoft.com/office/drawing/2014/main" id="{87D3AC28-815E-42FF-9075-27540090FF6A}"/>
              </a:ext>
            </a:extLst>
          </p:cNvPr>
          <p:cNvSpPr txBox="1">
            <a:spLocks noChangeArrowheads="1"/>
          </p:cNvSpPr>
          <p:nvPr/>
        </p:nvSpPr>
        <p:spPr bwMode="auto">
          <a:xfrm>
            <a:off x="5508625" y="6237288"/>
            <a:ext cx="2232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64</a:t>
            </a:r>
          </a:p>
        </p:txBody>
      </p:sp>
      <p:sp>
        <p:nvSpPr>
          <p:cNvPr id="125963" name="Slide Number Placeholder 1">
            <a:extLst>
              <a:ext uri="{FF2B5EF4-FFF2-40B4-BE49-F238E27FC236}">
                <a16:creationId xmlns:a16="http://schemas.microsoft.com/office/drawing/2014/main" id="{7B99C2F6-EA22-418C-9170-53642BBA5CE9}"/>
              </a:ext>
            </a:extLst>
          </p:cNvPr>
          <p:cNvSpPr>
            <a:spLocks noGrp="1"/>
          </p:cNvSpPr>
          <p:nvPr>
            <p:ph type="sldNum" sz="quarter" idx="12"/>
          </p:nvPr>
        </p:nvSpPr>
        <p:spPr bwMode="auto">
          <a:xfrm>
            <a:off x="8120062" y="6369050"/>
            <a:ext cx="566737" cy="35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F36323-3537-439E-87EE-3E8A2CB66C8E}" type="slidenum">
              <a:rPr lang="el-GR" altLang="el-GR" sz="1200" smtClean="0">
                <a:latin typeface="Arial" panose="020B0604020202020204" pitchFamily="34" charset="0"/>
              </a:rPr>
              <a:pPr>
                <a:spcBef>
                  <a:spcPct val="0"/>
                </a:spcBef>
                <a:buFontTx/>
                <a:buNone/>
              </a:pPr>
              <a:t>37</a:t>
            </a:fld>
            <a:endParaRPr lang="el-GR" altLang="el-GR" sz="1200" dirty="0">
              <a:latin typeface="Arial" panose="020B0604020202020204" pitchFamily="34" charset="0"/>
            </a:endParaRPr>
          </a:p>
        </p:txBody>
      </p:sp>
      <p:sp>
        <p:nvSpPr>
          <p:cNvPr id="12" name="TextBox 11">
            <a:extLst>
              <a:ext uri="{FF2B5EF4-FFF2-40B4-BE49-F238E27FC236}">
                <a16:creationId xmlns:a16="http://schemas.microsoft.com/office/drawing/2014/main" id="{8EE9E7A3-E3C2-4C2F-8C96-01F0D47B63E0}"/>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11D2B1CA-A737-4C96-9F86-8620E674D8A7}"/>
              </a:ext>
            </a:extLst>
          </p:cNvPr>
          <p:cNvSpPr>
            <a:spLocks noGrp="1"/>
          </p:cNvSpPr>
          <p:nvPr>
            <p:ph type="title"/>
          </p:nvPr>
        </p:nvSpPr>
        <p:spPr/>
        <p:txBody>
          <a:bodyPr/>
          <a:lstStyle/>
          <a:p>
            <a:r>
              <a:rPr lang="el-GR" altLang="el-GR"/>
              <a:t>Παγοθραυστικό</a:t>
            </a:r>
          </a:p>
        </p:txBody>
      </p:sp>
      <p:sp>
        <p:nvSpPr>
          <p:cNvPr id="128003" name="Slide Number Placeholder 3">
            <a:extLst>
              <a:ext uri="{FF2B5EF4-FFF2-40B4-BE49-F238E27FC236}">
                <a16:creationId xmlns:a16="http://schemas.microsoft.com/office/drawing/2014/main" id="{DD9180A5-0294-4929-8E18-6F693A23763D}"/>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00B852E-3248-4028-9D20-4B5E85C97C0C}" type="slidenum">
              <a:rPr lang="el-GR" altLang="el-GR" sz="1200">
                <a:latin typeface="Arial" panose="020B0604020202020204" pitchFamily="34" charset="0"/>
              </a:rPr>
              <a:pPr algn="r" eaLnBrk="1" hangingPunct="1">
                <a:spcBef>
                  <a:spcPct val="0"/>
                </a:spcBef>
                <a:buFontTx/>
                <a:buNone/>
              </a:pPr>
              <a:t>38</a:t>
            </a:fld>
            <a:endParaRPr lang="el-GR" altLang="el-GR" sz="1200">
              <a:latin typeface="Arial" panose="020B0604020202020204" pitchFamily="34" charset="0"/>
            </a:endParaRPr>
          </a:p>
        </p:txBody>
      </p:sp>
      <p:pic>
        <p:nvPicPr>
          <p:cNvPr id="128004" name="Picture 2">
            <a:extLst>
              <a:ext uri="{FF2B5EF4-FFF2-40B4-BE49-F238E27FC236}">
                <a16:creationId xmlns:a16="http://schemas.microsoft.com/office/drawing/2014/main" id="{437F9A0C-4875-470B-90E0-F4728E192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916113"/>
            <a:ext cx="4130675"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3">
            <a:extLst>
              <a:ext uri="{FF2B5EF4-FFF2-40B4-BE49-F238E27FC236}">
                <a16:creationId xmlns:a16="http://schemas.microsoft.com/office/drawing/2014/main" id="{2DE4367E-C3DC-4472-9DB7-F55B868B1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2768600"/>
            <a:ext cx="3541713"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6" name="TextBox 1">
            <a:extLst>
              <a:ext uri="{FF2B5EF4-FFF2-40B4-BE49-F238E27FC236}">
                <a16:creationId xmlns:a16="http://schemas.microsoft.com/office/drawing/2014/main" id="{3B848E5A-AEC5-444E-B84A-5A52E929AADA}"/>
              </a:ext>
            </a:extLst>
          </p:cNvPr>
          <p:cNvSpPr txBox="1">
            <a:spLocks noChangeArrowheads="1"/>
          </p:cNvSpPr>
          <p:nvPr/>
        </p:nvSpPr>
        <p:spPr bwMode="auto">
          <a:xfrm>
            <a:off x="1476375" y="4797425"/>
            <a:ext cx="2519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65</a:t>
            </a:r>
          </a:p>
        </p:txBody>
      </p:sp>
      <p:sp>
        <p:nvSpPr>
          <p:cNvPr id="128007" name="TextBox 3">
            <a:extLst>
              <a:ext uri="{FF2B5EF4-FFF2-40B4-BE49-F238E27FC236}">
                <a16:creationId xmlns:a16="http://schemas.microsoft.com/office/drawing/2014/main" id="{92FB005B-3782-4F63-A7EF-44FD891C1199}"/>
              </a:ext>
            </a:extLst>
          </p:cNvPr>
          <p:cNvSpPr txBox="1">
            <a:spLocks noChangeArrowheads="1"/>
          </p:cNvSpPr>
          <p:nvPr/>
        </p:nvSpPr>
        <p:spPr bwMode="auto">
          <a:xfrm>
            <a:off x="5651500" y="5732463"/>
            <a:ext cx="2233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66</a:t>
            </a:r>
          </a:p>
        </p:txBody>
      </p:sp>
      <p:sp>
        <p:nvSpPr>
          <p:cNvPr id="128008" name="Slide Number Placeholder 1">
            <a:extLst>
              <a:ext uri="{FF2B5EF4-FFF2-40B4-BE49-F238E27FC236}">
                <a16:creationId xmlns:a16="http://schemas.microsoft.com/office/drawing/2014/main" id="{BD1E70C0-23C3-4583-8D93-761F174725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EDD546-821D-4F01-A79C-DF1963DA6DBE}" type="slidenum">
              <a:rPr lang="el-GR" altLang="el-GR" sz="1200" smtClean="0">
                <a:latin typeface="Arial" panose="020B0604020202020204" pitchFamily="34" charset="0"/>
              </a:rPr>
              <a:pPr>
                <a:spcBef>
                  <a:spcPct val="0"/>
                </a:spcBef>
                <a:buFontTx/>
                <a:buNone/>
              </a:pPr>
              <a:t>38</a:t>
            </a:fld>
            <a:endParaRPr lang="el-GR" altLang="el-GR" sz="1200">
              <a:latin typeface="Arial" panose="020B0604020202020204" pitchFamily="34" charset="0"/>
            </a:endParaRPr>
          </a:p>
        </p:txBody>
      </p:sp>
      <p:sp>
        <p:nvSpPr>
          <p:cNvPr id="9" name="TextBox 8">
            <a:extLst>
              <a:ext uri="{FF2B5EF4-FFF2-40B4-BE49-F238E27FC236}">
                <a16:creationId xmlns:a16="http://schemas.microsoft.com/office/drawing/2014/main" id="{28A8F503-C8F0-4ADD-A007-E2C33A2E6E1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Τίτλος">
            <a:extLst>
              <a:ext uri="{FF2B5EF4-FFF2-40B4-BE49-F238E27FC236}">
                <a16:creationId xmlns:a16="http://schemas.microsoft.com/office/drawing/2014/main" id="{2B88FF2B-AC5D-484D-B871-24F1375AB538}"/>
              </a:ext>
            </a:extLst>
          </p:cNvPr>
          <p:cNvSpPr>
            <a:spLocks noGrp="1"/>
          </p:cNvSpPr>
          <p:nvPr>
            <p:ph type="title"/>
          </p:nvPr>
        </p:nvSpPr>
        <p:spPr>
          <a:xfrm>
            <a:off x="250825" y="115888"/>
            <a:ext cx="8785225" cy="909637"/>
          </a:xfrm>
        </p:spPr>
        <p:txBody>
          <a:bodyPr/>
          <a:lstStyle/>
          <a:p>
            <a:pPr eaLnBrk="1" hangingPunct="1"/>
            <a:r>
              <a:rPr lang="el-GR" altLang="el-GR" sz="3200">
                <a:solidFill>
                  <a:srgbClr val="004A82"/>
                </a:solidFill>
              </a:rPr>
              <a:t>Επιβατηγά πλοία - κρουαζιερόπλοια</a:t>
            </a:r>
          </a:p>
        </p:txBody>
      </p:sp>
      <p:sp>
        <p:nvSpPr>
          <p:cNvPr id="64515" name="2 - Υπότιτλος">
            <a:extLst>
              <a:ext uri="{FF2B5EF4-FFF2-40B4-BE49-F238E27FC236}">
                <a16:creationId xmlns:a16="http://schemas.microsoft.com/office/drawing/2014/main" id="{F6D15669-E856-4501-B096-4DDE2D937D5A}"/>
              </a:ext>
            </a:extLst>
          </p:cNvPr>
          <p:cNvSpPr>
            <a:spLocks noGrp="1"/>
          </p:cNvSpPr>
          <p:nvPr>
            <p:ph idx="1"/>
          </p:nvPr>
        </p:nvSpPr>
        <p:spPr>
          <a:xfrm>
            <a:off x="385763" y="879475"/>
            <a:ext cx="8229600" cy="2620963"/>
          </a:xfrm>
        </p:spPr>
        <p:txBody>
          <a:bodyPr/>
          <a:lstStyle/>
          <a:p>
            <a:pPr marL="0" indent="0" eaLnBrk="1" hangingPunct="1">
              <a:buFont typeface="Arial" panose="020B0604020202020204" pitchFamily="34" charset="0"/>
              <a:buNone/>
            </a:pPr>
            <a:r>
              <a:rPr lang="el-GR" altLang="el-GR" sz="2000"/>
              <a:t>Τα επιβατηγά πλοία μεταφέρουν επιβάτες για σκοπούς κυρίως τουριστικούς. Είναι κατασκευασμένα με πολλά καταστρώματα στους χώρους των οποίων υπάρχουν θάλαμοι επιβατών (καμπίνες), κοινόχρηστοι χώροι (σαλόνια, τραπεζαρίες, χώροι υγιεινής), αλλά και χώροι για τη φόρτωση οχημάτων. Εκτός από τα επιβατηγά πλοία που καλύπτουν ανάγκες συγκοινωνίας, υπάρχουν και κρουαζιερόπλοια δηλαδή σύγχρονα και με  υπερπολυτελή ξενοδοχειακό εξοπλισμό πλοία, που κυρίως χρησιμοποιούνται από τους επιβάτες για διακοπές.</a:t>
            </a:r>
          </a:p>
        </p:txBody>
      </p:sp>
      <p:pic>
        <p:nvPicPr>
          <p:cNvPr id="64517" name="Εικόνα 4">
            <a:extLst>
              <a:ext uri="{FF2B5EF4-FFF2-40B4-BE49-F238E27FC236}">
                <a16:creationId xmlns:a16="http://schemas.microsoft.com/office/drawing/2014/main" id="{896E21B1-5711-42C0-8F4A-A83598031C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76" y="3413254"/>
            <a:ext cx="4273765" cy="25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66201DD5-B7E3-496A-BEA4-115CBB280F7C}"/>
              </a:ext>
            </a:extLst>
          </p:cNvPr>
          <p:cNvSpPr/>
          <p:nvPr/>
        </p:nvSpPr>
        <p:spPr>
          <a:xfrm>
            <a:off x="683431" y="6019367"/>
            <a:ext cx="3313113" cy="457200"/>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4"/>
              </a:rPr>
              <a:t>MSMajestyOfTheSeasEdit1</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rPr>
              <a:t>JJ Harrison available under </a:t>
            </a:r>
            <a:r>
              <a:rPr lang="en-US" sz="1200" dirty="0">
                <a:solidFill>
                  <a:schemeClr val="tx1">
                    <a:lumMod val="75000"/>
                    <a:lumOff val="25000"/>
                  </a:schemeClr>
                </a:solidFill>
                <a:latin typeface="+mn-lt"/>
                <a:cs typeface="+mn-cs"/>
                <a:hlinkClick r:id="rId5"/>
              </a:rPr>
              <a:t>CC BY-SA 3.0</a:t>
            </a:r>
            <a:r>
              <a:rPr lang="en-US" sz="1200" dirty="0">
                <a:solidFill>
                  <a:schemeClr val="tx1">
                    <a:lumMod val="75000"/>
                    <a:lumOff val="25000"/>
                  </a:schemeClr>
                </a:solidFill>
                <a:latin typeface="+mn-lt"/>
                <a:cs typeface="+mn-cs"/>
              </a:rPr>
              <a:t>   </a:t>
            </a:r>
            <a:r>
              <a:rPr lang="el-GR" sz="1200" dirty="0">
                <a:solidFill>
                  <a:schemeClr val="tx1">
                    <a:lumMod val="75000"/>
                    <a:lumOff val="25000"/>
                  </a:schemeClr>
                </a:solidFill>
                <a:latin typeface="+mn-lt"/>
                <a:cs typeface="+mn-cs"/>
              </a:rPr>
              <a:t>            </a:t>
            </a:r>
            <a:r>
              <a:rPr lang="el-GR" sz="1200" b="1" dirty="0">
                <a:solidFill>
                  <a:schemeClr val="tx1">
                    <a:lumMod val="75000"/>
                    <a:lumOff val="25000"/>
                  </a:schemeClr>
                </a:solidFill>
                <a:latin typeface="+mn-lt"/>
                <a:cs typeface="+mn-cs"/>
              </a:rPr>
              <a:t>Σχήμα 4</a:t>
            </a:r>
            <a:endParaRPr lang="en-US" sz="1200" b="1" dirty="0">
              <a:solidFill>
                <a:schemeClr val="tx1">
                  <a:lumMod val="75000"/>
                  <a:lumOff val="25000"/>
                </a:schemeClr>
              </a:solidFill>
              <a:latin typeface="+mn-lt"/>
              <a:cs typeface="+mn-cs"/>
            </a:endParaRPr>
          </a:p>
        </p:txBody>
      </p:sp>
      <p:pic>
        <p:nvPicPr>
          <p:cNvPr id="64519" name="Εικόνα 5">
            <a:extLst>
              <a:ext uri="{FF2B5EF4-FFF2-40B4-BE49-F238E27FC236}">
                <a16:creationId xmlns:a16="http://schemas.microsoft.com/office/drawing/2014/main" id="{76B7D227-DCA0-465A-8F6B-F71D749DE0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28307" y="3395224"/>
            <a:ext cx="34226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1B3899B2-7C25-47F7-988A-4E7369FDC587}"/>
              </a:ext>
            </a:extLst>
          </p:cNvPr>
          <p:cNvSpPr/>
          <p:nvPr/>
        </p:nvSpPr>
        <p:spPr>
          <a:xfrm>
            <a:off x="5431507" y="6010719"/>
            <a:ext cx="3016250" cy="457200"/>
          </a:xfrm>
          <a:prstGeom prst="rect">
            <a:avLst/>
          </a:prstGeom>
        </p:spPr>
        <p:txBody>
          <a:bodyPr>
            <a:spAutoFit/>
          </a:bodyPr>
          <a:lstStyle/>
          <a:p>
            <a:pPr eaLnBrk="1" hangingPunct="1">
              <a:defRPr/>
            </a:pPr>
            <a:r>
              <a:rPr lang="en-US" sz="1200" dirty="0">
                <a:solidFill>
                  <a:schemeClr val="tx1">
                    <a:lumMod val="75000"/>
                    <a:lumOff val="25000"/>
                  </a:schemeClr>
                </a:solidFill>
                <a:latin typeface="+mn-lt"/>
                <a:cs typeface="+mn-cs"/>
              </a:rPr>
              <a:t>“</a:t>
            </a:r>
            <a:r>
              <a:rPr lang="da-DK" sz="1200" dirty="0">
                <a:solidFill>
                  <a:schemeClr val="tx1">
                    <a:lumMod val="75000"/>
                    <a:lumOff val="25000"/>
                  </a:schemeClr>
                </a:solidFill>
                <a:latin typeface="+mn-lt"/>
                <a:cs typeface="+mn-cs"/>
                <a:hlinkClick r:id="rId7"/>
              </a:rPr>
              <a:t>Silver Cloud Cruise ship</a:t>
            </a:r>
            <a:r>
              <a:rPr lang="en-US" sz="1200" dirty="0">
                <a:solidFill>
                  <a:schemeClr val="tx1">
                    <a:lumMod val="75000"/>
                    <a:lumOff val="25000"/>
                  </a:schemeClr>
                </a:solidFill>
                <a:latin typeface="+mn-lt"/>
                <a:cs typeface="+mn-cs"/>
              </a:rPr>
              <a:t>”,  by</a:t>
            </a:r>
            <a:r>
              <a:rPr lang="el-GR" sz="1200" dirty="0">
                <a:solidFill>
                  <a:schemeClr val="tx1">
                    <a:lumMod val="75000"/>
                    <a:lumOff val="25000"/>
                  </a:schemeClr>
                </a:solidFill>
                <a:latin typeface="+mn-lt"/>
                <a:cs typeface="+mn-cs"/>
              </a:rPr>
              <a:t> </a:t>
            </a:r>
            <a:r>
              <a:rPr lang="en-US" sz="1200" dirty="0">
                <a:solidFill>
                  <a:schemeClr val="tx1">
                    <a:lumMod val="75000"/>
                    <a:lumOff val="25000"/>
                  </a:schemeClr>
                </a:solidFill>
                <a:latin typeface="+mn-lt"/>
                <a:cs typeface="+mn-cs"/>
                <a:hlinkClick r:id="rId8"/>
              </a:rPr>
              <a:t>kenjonbro </a:t>
            </a:r>
            <a:r>
              <a:rPr lang="en-US" sz="1200" dirty="0">
                <a:solidFill>
                  <a:schemeClr val="tx1">
                    <a:lumMod val="75000"/>
                    <a:lumOff val="25000"/>
                  </a:schemeClr>
                </a:solidFill>
                <a:latin typeface="+mn-lt"/>
                <a:cs typeface="+mn-cs"/>
              </a:rPr>
              <a:t>available under </a:t>
            </a:r>
            <a:r>
              <a:rPr lang="en-US" sz="1200" dirty="0">
                <a:solidFill>
                  <a:schemeClr val="tx1">
                    <a:lumMod val="75000"/>
                    <a:lumOff val="25000"/>
                  </a:schemeClr>
                </a:solidFill>
                <a:latin typeface="+mn-lt"/>
                <a:cs typeface="+mn-cs"/>
                <a:hlinkClick r:id="rId9"/>
              </a:rPr>
              <a:t>CC BY-NC 2.0</a:t>
            </a:r>
            <a:r>
              <a:rPr lang="el-GR" sz="1200" dirty="0">
                <a:solidFill>
                  <a:schemeClr val="tx1">
                    <a:lumMod val="75000"/>
                    <a:lumOff val="25000"/>
                  </a:schemeClr>
                </a:solidFill>
                <a:latin typeface="+mn-lt"/>
                <a:cs typeface="+mn-cs"/>
              </a:rPr>
              <a:t>          </a:t>
            </a:r>
            <a:r>
              <a:rPr lang="el-GR" sz="1200" b="1" dirty="0">
                <a:solidFill>
                  <a:schemeClr val="tx1">
                    <a:lumMod val="75000"/>
                    <a:lumOff val="25000"/>
                  </a:schemeClr>
                </a:solidFill>
                <a:latin typeface="+mn-lt"/>
                <a:cs typeface="+mn-cs"/>
              </a:rPr>
              <a:t>Σχήμα 5</a:t>
            </a:r>
            <a:endParaRPr lang="en-US" sz="1200" b="1" dirty="0">
              <a:solidFill>
                <a:schemeClr val="tx1">
                  <a:lumMod val="75000"/>
                  <a:lumOff val="25000"/>
                </a:schemeClr>
              </a:solidFill>
              <a:latin typeface="+mn-lt"/>
              <a:cs typeface="+mn-cs"/>
            </a:endParaRPr>
          </a:p>
        </p:txBody>
      </p:sp>
      <p:sp>
        <p:nvSpPr>
          <p:cNvPr id="64521" name="Slide Number Placeholder 1">
            <a:extLst>
              <a:ext uri="{FF2B5EF4-FFF2-40B4-BE49-F238E27FC236}">
                <a16:creationId xmlns:a16="http://schemas.microsoft.com/office/drawing/2014/main" id="{A10153D1-8D71-417E-AB34-B816AFE4DFCF}"/>
              </a:ext>
            </a:extLst>
          </p:cNvPr>
          <p:cNvSpPr>
            <a:spLocks noGrp="1"/>
          </p:cNvSpPr>
          <p:nvPr>
            <p:ph type="sldNum" sz="quarter" idx="12"/>
          </p:nvPr>
        </p:nvSpPr>
        <p:spPr bwMode="auto">
          <a:xfrm>
            <a:off x="8316416" y="6502400"/>
            <a:ext cx="370384" cy="21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dirty="0">
                <a:latin typeface="Arial" panose="020B0604020202020204" pitchFamily="34" charset="0"/>
              </a:rPr>
              <a:t>4</a:t>
            </a:r>
          </a:p>
        </p:txBody>
      </p:sp>
      <p:sp>
        <p:nvSpPr>
          <p:cNvPr id="11" name="TextBox 10">
            <a:extLst>
              <a:ext uri="{FF2B5EF4-FFF2-40B4-BE49-F238E27FC236}">
                <a16:creationId xmlns:a16="http://schemas.microsoft.com/office/drawing/2014/main" id="{63B3E6CA-F6E8-42A8-B543-0268F956B305}"/>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BD256BC1-D578-4DD3-8A5A-D5B17744F927}"/>
              </a:ext>
            </a:extLst>
          </p:cNvPr>
          <p:cNvSpPr>
            <a:spLocks noGrp="1"/>
          </p:cNvSpPr>
          <p:nvPr>
            <p:ph type="title"/>
          </p:nvPr>
        </p:nvSpPr>
        <p:spPr>
          <a:xfrm>
            <a:off x="468313" y="115888"/>
            <a:ext cx="8229600" cy="576262"/>
          </a:xfrm>
        </p:spPr>
        <p:txBody>
          <a:bodyPr/>
          <a:lstStyle/>
          <a:p>
            <a:r>
              <a:rPr lang="el-GR" altLang="el-GR" sz="3600"/>
              <a:t>Πλωτή δεξαμενή</a:t>
            </a:r>
          </a:p>
        </p:txBody>
      </p:sp>
      <p:sp>
        <p:nvSpPr>
          <p:cNvPr id="130051" name="Slide Number Placeholder 3">
            <a:extLst>
              <a:ext uri="{FF2B5EF4-FFF2-40B4-BE49-F238E27FC236}">
                <a16:creationId xmlns:a16="http://schemas.microsoft.com/office/drawing/2014/main" id="{90F9773E-354C-4C2F-B83C-965F903AE2C3}"/>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A80A854-A3F2-4741-BBA4-6B07A6AAE046}" type="slidenum">
              <a:rPr lang="el-GR" altLang="el-GR" sz="1200">
                <a:latin typeface="Arial" panose="020B0604020202020204" pitchFamily="34" charset="0"/>
              </a:rPr>
              <a:pPr algn="r" eaLnBrk="1" hangingPunct="1">
                <a:spcBef>
                  <a:spcPct val="0"/>
                </a:spcBef>
                <a:buFontTx/>
                <a:buNone/>
              </a:pPr>
              <a:t>39</a:t>
            </a:fld>
            <a:endParaRPr lang="el-GR" altLang="el-GR" sz="1200">
              <a:latin typeface="Arial" panose="020B0604020202020204" pitchFamily="34" charset="0"/>
            </a:endParaRPr>
          </a:p>
        </p:txBody>
      </p:sp>
      <p:pic>
        <p:nvPicPr>
          <p:cNvPr id="130052" name="Picture 2">
            <a:extLst>
              <a:ext uri="{FF2B5EF4-FFF2-40B4-BE49-F238E27FC236}">
                <a16:creationId xmlns:a16="http://schemas.microsoft.com/office/drawing/2014/main" id="{74B7E5CC-F798-4098-BE36-F90FD3B7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3933825"/>
            <a:ext cx="4878388"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3" name="Picture 3">
            <a:extLst>
              <a:ext uri="{FF2B5EF4-FFF2-40B4-BE49-F238E27FC236}">
                <a16:creationId xmlns:a16="http://schemas.microsoft.com/office/drawing/2014/main" id="{CE410D26-0C6F-4952-AB3F-842CE8AC8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3" y="1196975"/>
            <a:ext cx="4389437"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4" name="TextBox 1">
            <a:extLst>
              <a:ext uri="{FF2B5EF4-FFF2-40B4-BE49-F238E27FC236}">
                <a16:creationId xmlns:a16="http://schemas.microsoft.com/office/drawing/2014/main" id="{10A1DDEB-C202-4E61-96FF-0EC96D083D18}"/>
              </a:ext>
            </a:extLst>
          </p:cNvPr>
          <p:cNvSpPr txBox="1">
            <a:spLocks noChangeArrowheads="1"/>
          </p:cNvSpPr>
          <p:nvPr/>
        </p:nvSpPr>
        <p:spPr bwMode="auto">
          <a:xfrm>
            <a:off x="1624013" y="3654425"/>
            <a:ext cx="1692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67</a:t>
            </a:r>
          </a:p>
        </p:txBody>
      </p:sp>
      <p:sp>
        <p:nvSpPr>
          <p:cNvPr id="130055" name="TextBox 2">
            <a:extLst>
              <a:ext uri="{FF2B5EF4-FFF2-40B4-BE49-F238E27FC236}">
                <a16:creationId xmlns:a16="http://schemas.microsoft.com/office/drawing/2014/main" id="{199D4B66-BE44-4C72-AD1F-40A3C0DB7CA8}"/>
              </a:ext>
            </a:extLst>
          </p:cNvPr>
          <p:cNvSpPr txBox="1">
            <a:spLocks noChangeArrowheads="1"/>
          </p:cNvSpPr>
          <p:nvPr/>
        </p:nvSpPr>
        <p:spPr bwMode="auto">
          <a:xfrm>
            <a:off x="5491163" y="6356350"/>
            <a:ext cx="1366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68</a:t>
            </a:r>
          </a:p>
        </p:txBody>
      </p:sp>
      <p:sp>
        <p:nvSpPr>
          <p:cNvPr id="130056" name="Slide Number Placeholder 1">
            <a:extLst>
              <a:ext uri="{FF2B5EF4-FFF2-40B4-BE49-F238E27FC236}">
                <a16:creationId xmlns:a16="http://schemas.microsoft.com/office/drawing/2014/main" id="{F60FB02F-4FD5-43CB-BB07-8AF7B12866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1C0D8F-FC64-445A-9303-806BE3FF70EB}" type="slidenum">
              <a:rPr lang="el-GR" altLang="el-GR" sz="1200" smtClean="0">
                <a:latin typeface="Arial" panose="020B0604020202020204" pitchFamily="34" charset="0"/>
              </a:rPr>
              <a:pPr>
                <a:spcBef>
                  <a:spcPct val="0"/>
                </a:spcBef>
                <a:buFontTx/>
                <a:buNone/>
              </a:pPr>
              <a:t>39</a:t>
            </a:fld>
            <a:endParaRPr lang="el-GR" altLang="el-GR" sz="1200">
              <a:latin typeface="Arial" panose="020B0604020202020204" pitchFamily="34" charset="0"/>
            </a:endParaRPr>
          </a:p>
        </p:txBody>
      </p:sp>
      <p:sp>
        <p:nvSpPr>
          <p:cNvPr id="9" name="TextBox 8">
            <a:extLst>
              <a:ext uri="{FF2B5EF4-FFF2-40B4-BE49-F238E27FC236}">
                <a16:creationId xmlns:a16="http://schemas.microsoft.com/office/drawing/2014/main" id="{6869C844-CF93-468A-A820-B280240D8466}"/>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5329625A-69ED-42C2-8B66-62C8538DF841}"/>
              </a:ext>
            </a:extLst>
          </p:cNvPr>
          <p:cNvSpPr>
            <a:spLocks noGrp="1"/>
          </p:cNvSpPr>
          <p:nvPr>
            <p:ph type="title"/>
          </p:nvPr>
        </p:nvSpPr>
        <p:spPr>
          <a:xfrm>
            <a:off x="468313" y="115888"/>
            <a:ext cx="8229600" cy="576262"/>
          </a:xfrm>
        </p:spPr>
        <p:txBody>
          <a:bodyPr/>
          <a:lstStyle/>
          <a:p>
            <a:r>
              <a:rPr lang="el-GR" altLang="el-GR" sz="2400"/>
              <a:t>Μόνιμη δεξαμενή</a:t>
            </a:r>
          </a:p>
        </p:txBody>
      </p:sp>
      <p:sp>
        <p:nvSpPr>
          <p:cNvPr id="132099" name="Slide Number Placeholder 3">
            <a:extLst>
              <a:ext uri="{FF2B5EF4-FFF2-40B4-BE49-F238E27FC236}">
                <a16:creationId xmlns:a16="http://schemas.microsoft.com/office/drawing/2014/main" id="{7C5EF079-55AA-4757-B38F-7B299AF72D81}"/>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B00FD73-624F-4A47-9239-AEB94B5C728A}" type="slidenum">
              <a:rPr lang="el-GR" altLang="el-GR" sz="1200">
                <a:latin typeface="Arial" panose="020B0604020202020204" pitchFamily="34" charset="0"/>
              </a:rPr>
              <a:pPr algn="r" eaLnBrk="1" hangingPunct="1">
                <a:spcBef>
                  <a:spcPct val="0"/>
                </a:spcBef>
                <a:buFontTx/>
                <a:buNone/>
              </a:pPr>
              <a:t>40</a:t>
            </a:fld>
            <a:endParaRPr lang="el-GR" altLang="el-GR" sz="1200">
              <a:latin typeface="Arial" panose="020B0604020202020204" pitchFamily="34" charset="0"/>
            </a:endParaRPr>
          </a:p>
        </p:txBody>
      </p:sp>
      <p:pic>
        <p:nvPicPr>
          <p:cNvPr id="132100" name="Picture 4">
            <a:extLst>
              <a:ext uri="{FF2B5EF4-FFF2-40B4-BE49-F238E27FC236}">
                <a16:creationId xmlns:a16="http://schemas.microsoft.com/office/drawing/2014/main" id="{9AFCB4BC-2D57-4641-99C7-A40C6D3A6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922338"/>
            <a:ext cx="2646362"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1" name="Picture 6">
            <a:extLst>
              <a:ext uri="{FF2B5EF4-FFF2-40B4-BE49-F238E27FC236}">
                <a16:creationId xmlns:a16="http://schemas.microsoft.com/office/drawing/2014/main" id="{0658DDEC-D501-4756-962B-3C589A18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75" y="620713"/>
            <a:ext cx="293687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2" name="Picture 8">
            <a:extLst>
              <a:ext uri="{FF2B5EF4-FFF2-40B4-BE49-F238E27FC236}">
                <a16:creationId xmlns:a16="http://schemas.microsoft.com/office/drawing/2014/main" id="{8D06FB07-8FA5-41C7-B692-0B443EAE1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463" y="3668713"/>
            <a:ext cx="29114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3" name="TextBox 1">
            <a:extLst>
              <a:ext uri="{FF2B5EF4-FFF2-40B4-BE49-F238E27FC236}">
                <a16:creationId xmlns:a16="http://schemas.microsoft.com/office/drawing/2014/main" id="{B0177D2D-62B5-4BB4-9E26-74110148AAC0}"/>
              </a:ext>
            </a:extLst>
          </p:cNvPr>
          <p:cNvSpPr txBox="1">
            <a:spLocks noChangeArrowheads="1"/>
          </p:cNvSpPr>
          <p:nvPr/>
        </p:nvSpPr>
        <p:spPr bwMode="auto">
          <a:xfrm>
            <a:off x="569913" y="4449763"/>
            <a:ext cx="1914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100" b="1">
                <a:latin typeface="Arial" panose="020B0604020202020204" pitchFamily="34" charset="0"/>
              </a:rPr>
              <a:t>Commons.wikipedia.org</a:t>
            </a:r>
          </a:p>
          <a:p>
            <a:pPr>
              <a:spcBef>
                <a:spcPct val="0"/>
              </a:spcBef>
              <a:buFontTx/>
              <a:buNone/>
            </a:pPr>
            <a:r>
              <a:rPr lang="en-US" altLang="el-GR" sz="1100" b="1">
                <a:latin typeface="Arial" panose="020B0604020202020204" pitchFamily="34" charset="0"/>
              </a:rPr>
              <a:t>File:Dry Dock, Falmouth</a:t>
            </a:r>
            <a:endParaRPr lang="el-GR" altLang="el-GR" sz="1100" b="1">
              <a:latin typeface="Arial" panose="020B0604020202020204" pitchFamily="34" charset="0"/>
            </a:endParaRPr>
          </a:p>
        </p:txBody>
      </p:sp>
      <p:sp>
        <p:nvSpPr>
          <p:cNvPr id="132104" name="TextBox 2">
            <a:extLst>
              <a:ext uri="{FF2B5EF4-FFF2-40B4-BE49-F238E27FC236}">
                <a16:creationId xmlns:a16="http://schemas.microsoft.com/office/drawing/2014/main" id="{2AF95456-99C4-4BDB-8B8B-0EDB68A5A0BD}"/>
              </a:ext>
            </a:extLst>
          </p:cNvPr>
          <p:cNvSpPr txBox="1">
            <a:spLocks noChangeArrowheads="1"/>
          </p:cNvSpPr>
          <p:nvPr/>
        </p:nvSpPr>
        <p:spPr bwMode="auto">
          <a:xfrm>
            <a:off x="3779838" y="5497513"/>
            <a:ext cx="23320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100" b="1">
                <a:latin typeface="Arial" panose="020B0604020202020204" pitchFamily="34" charset="0"/>
              </a:rPr>
              <a:t>www.davie.ca</a:t>
            </a:r>
            <a:endParaRPr lang="el-GR" altLang="el-GR" sz="1100" b="1">
              <a:latin typeface="Arial" panose="020B0604020202020204" pitchFamily="34" charset="0"/>
            </a:endParaRPr>
          </a:p>
        </p:txBody>
      </p:sp>
      <p:sp>
        <p:nvSpPr>
          <p:cNvPr id="132105" name="TextBox 4">
            <a:extLst>
              <a:ext uri="{FF2B5EF4-FFF2-40B4-BE49-F238E27FC236}">
                <a16:creationId xmlns:a16="http://schemas.microsoft.com/office/drawing/2014/main" id="{B4071942-8E0D-4A8A-9658-9A0AC1B89465}"/>
              </a:ext>
            </a:extLst>
          </p:cNvPr>
          <p:cNvSpPr txBox="1">
            <a:spLocks noChangeArrowheads="1"/>
          </p:cNvSpPr>
          <p:nvPr/>
        </p:nvSpPr>
        <p:spPr bwMode="auto">
          <a:xfrm>
            <a:off x="6372225" y="2811463"/>
            <a:ext cx="244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l-GR" sz="1200" b="1">
                <a:latin typeface="Arial" panose="020B0604020202020204" pitchFamily="34" charset="0"/>
                <a:hlinkClick r:id="rId6"/>
              </a:rPr>
              <a:t>www.scran.ac.uk-</a:t>
            </a:r>
            <a:endParaRPr lang="en-US" altLang="el-GR" sz="1200" b="1">
              <a:latin typeface="Arial" panose="020B0604020202020204" pitchFamily="34" charset="0"/>
            </a:endParaRPr>
          </a:p>
          <a:p>
            <a:pPr algn="ctr">
              <a:spcBef>
                <a:spcPct val="0"/>
              </a:spcBef>
              <a:buFontTx/>
              <a:buNone/>
            </a:pPr>
            <a:r>
              <a:rPr lang="en-US" altLang="el-GR" sz="1200" b="1">
                <a:latin typeface="Arial" panose="020B0604020202020204" pitchFamily="34" charset="0"/>
              </a:rPr>
              <a:t>Peterhead dry dock</a:t>
            </a:r>
            <a:endParaRPr lang="el-GR" altLang="el-GR" sz="1200" b="1">
              <a:latin typeface="Arial" panose="020B0604020202020204" pitchFamily="34" charset="0"/>
            </a:endParaRPr>
          </a:p>
        </p:txBody>
      </p:sp>
      <p:sp>
        <p:nvSpPr>
          <p:cNvPr id="132106" name="TextBox 5">
            <a:extLst>
              <a:ext uri="{FF2B5EF4-FFF2-40B4-BE49-F238E27FC236}">
                <a16:creationId xmlns:a16="http://schemas.microsoft.com/office/drawing/2014/main" id="{B6E6F55C-6DB4-4FAC-AE94-DBB40F2D6C26}"/>
              </a:ext>
            </a:extLst>
          </p:cNvPr>
          <p:cNvSpPr txBox="1">
            <a:spLocks noChangeArrowheads="1"/>
          </p:cNvSpPr>
          <p:nvPr/>
        </p:nvSpPr>
        <p:spPr bwMode="auto">
          <a:xfrm>
            <a:off x="468313" y="4881563"/>
            <a:ext cx="1871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69</a:t>
            </a:r>
          </a:p>
        </p:txBody>
      </p:sp>
      <p:sp>
        <p:nvSpPr>
          <p:cNvPr id="132107" name="TextBox 6">
            <a:extLst>
              <a:ext uri="{FF2B5EF4-FFF2-40B4-BE49-F238E27FC236}">
                <a16:creationId xmlns:a16="http://schemas.microsoft.com/office/drawing/2014/main" id="{D6588185-C0DC-4AFB-A3B6-C5C8E1887B73}"/>
              </a:ext>
            </a:extLst>
          </p:cNvPr>
          <p:cNvSpPr txBox="1">
            <a:spLocks noChangeArrowheads="1"/>
          </p:cNvSpPr>
          <p:nvPr/>
        </p:nvSpPr>
        <p:spPr bwMode="auto">
          <a:xfrm>
            <a:off x="3779838" y="5759450"/>
            <a:ext cx="2332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71</a:t>
            </a:r>
          </a:p>
        </p:txBody>
      </p:sp>
      <p:sp>
        <p:nvSpPr>
          <p:cNvPr id="132108" name="TextBox 7">
            <a:extLst>
              <a:ext uri="{FF2B5EF4-FFF2-40B4-BE49-F238E27FC236}">
                <a16:creationId xmlns:a16="http://schemas.microsoft.com/office/drawing/2014/main" id="{43BF4C93-02B3-4695-A7AA-AE6E2644AABE}"/>
              </a:ext>
            </a:extLst>
          </p:cNvPr>
          <p:cNvSpPr txBox="1">
            <a:spLocks noChangeArrowheads="1"/>
          </p:cNvSpPr>
          <p:nvPr/>
        </p:nvSpPr>
        <p:spPr bwMode="auto">
          <a:xfrm>
            <a:off x="6875463" y="3273425"/>
            <a:ext cx="1811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70</a:t>
            </a:r>
          </a:p>
        </p:txBody>
      </p:sp>
      <p:sp>
        <p:nvSpPr>
          <p:cNvPr id="132109" name="Slide Number Placeholder 1">
            <a:extLst>
              <a:ext uri="{FF2B5EF4-FFF2-40B4-BE49-F238E27FC236}">
                <a16:creationId xmlns:a16="http://schemas.microsoft.com/office/drawing/2014/main" id="{686F685A-9AE9-4DD6-9ECF-4137C1CE4E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601D460-FAED-4023-BD31-85368A91E998}" type="slidenum">
              <a:rPr lang="el-GR" altLang="el-GR" sz="1200" smtClean="0">
                <a:latin typeface="Arial" panose="020B0604020202020204" pitchFamily="34" charset="0"/>
              </a:rPr>
              <a:pPr>
                <a:spcBef>
                  <a:spcPct val="0"/>
                </a:spcBef>
                <a:buFontTx/>
                <a:buNone/>
              </a:pPr>
              <a:t>40</a:t>
            </a:fld>
            <a:endParaRPr lang="el-GR" altLang="el-GR" sz="1200">
              <a:latin typeface="Arial" panose="020B0604020202020204" pitchFamily="34" charset="0"/>
            </a:endParaRPr>
          </a:p>
        </p:txBody>
      </p:sp>
      <p:sp>
        <p:nvSpPr>
          <p:cNvPr id="14" name="TextBox 13">
            <a:extLst>
              <a:ext uri="{FF2B5EF4-FFF2-40B4-BE49-F238E27FC236}">
                <a16:creationId xmlns:a16="http://schemas.microsoft.com/office/drawing/2014/main" id="{748E9102-D6C4-42F7-80DC-5E8D65ACACE5}"/>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3">
            <a:extLst>
              <a:ext uri="{FF2B5EF4-FFF2-40B4-BE49-F238E27FC236}">
                <a16:creationId xmlns:a16="http://schemas.microsoft.com/office/drawing/2014/main" id="{802BA4F5-7BEF-4E3C-AA8C-04FBE74BCCC9}"/>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09E81D9-868C-4E82-B04D-A67BCE57A50F}" type="slidenum">
              <a:rPr lang="el-GR" altLang="el-GR" sz="1200">
                <a:latin typeface="Arial" panose="020B0604020202020204" pitchFamily="34" charset="0"/>
              </a:rPr>
              <a:pPr algn="r" eaLnBrk="1" hangingPunct="1">
                <a:spcBef>
                  <a:spcPct val="0"/>
                </a:spcBef>
                <a:buFontTx/>
                <a:buNone/>
              </a:pPr>
              <a:t>41</a:t>
            </a:fld>
            <a:endParaRPr lang="el-GR" altLang="el-GR" sz="1200">
              <a:latin typeface="Arial" panose="020B0604020202020204" pitchFamily="34" charset="0"/>
            </a:endParaRPr>
          </a:p>
        </p:txBody>
      </p:sp>
      <p:pic>
        <p:nvPicPr>
          <p:cNvPr id="134147" name="Picture 4">
            <a:extLst>
              <a:ext uri="{FF2B5EF4-FFF2-40B4-BE49-F238E27FC236}">
                <a16:creationId xmlns:a16="http://schemas.microsoft.com/office/drawing/2014/main" id="{4F35204B-1A27-48EA-B4EB-856AD66EBF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993775"/>
            <a:ext cx="4600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a:extLst>
              <a:ext uri="{FF2B5EF4-FFF2-40B4-BE49-F238E27FC236}">
                <a16:creationId xmlns:a16="http://schemas.microsoft.com/office/drawing/2014/main" id="{0EBD25FB-6E58-4FBE-8587-F06FEC9228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5425" y="1030288"/>
            <a:ext cx="339725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6">
            <a:extLst>
              <a:ext uri="{FF2B5EF4-FFF2-40B4-BE49-F238E27FC236}">
                <a16:creationId xmlns:a16="http://schemas.microsoft.com/office/drawing/2014/main" id="{D795ACA9-D6DA-4701-A666-F71244D41D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856038"/>
            <a:ext cx="428625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Box 1">
            <a:extLst>
              <a:ext uri="{FF2B5EF4-FFF2-40B4-BE49-F238E27FC236}">
                <a16:creationId xmlns:a16="http://schemas.microsoft.com/office/drawing/2014/main" id="{B7429F46-73BB-4236-B7E2-C689FD79EA68}"/>
              </a:ext>
            </a:extLst>
          </p:cNvPr>
          <p:cNvSpPr txBox="1">
            <a:spLocks noChangeArrowheads="1"/>
          </p:cNvSpPr>
          <p:nvPr/>
        </p:nvSpPr>
        <p:spPr bwMode="auto">
          <a:xfrm>
            <a:off x="755650" y="188913"/>
            <a:ext cx="75612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2200" b="1">
                <a:latin typeface="Arial" panose="020B0604020202020204" pitchFamily="34" charset="0"/>
              </a:rPr>
              <a:t>Πλοίο μεταφοράς φορτίων/ φορτηγίδων</a:t>
            </a:r>
          </a:p>
          <a:p>
            <a:pPr algn="ctr">
              <a:spcBef>
                <a:spcPct val="0"/>
              </a:spcBef>
              <a:buFontTx/>
              <a:buNone/>
            </a:pPr>
            <a:r>
              <a:rPr lang="en-US" altLang="el-GR" sz="2200" b="1">
                <a:latin typeface="Arial" panose="020B0604020202020204" pitchFamily="34" charset="0"/>
              </a:rPr>
              <a:t>LASH (Light Aboard Ship)</a:t>
            </a:r>
            <a:r>
              <a:rPr lang="el-GR" altLang="el-GR" sz="2200" b="1">
                <a:latin typeface="Arial" panose="020B0604020202020204" pitchFamily="34" charset="0"/>
              </a:rPr>
              <a:t> </a:t>
            </a:r>
          </a:p>
        </p:txBody>
      </p:sp>
      <p:sp>
        <p:nvSpPr>
          <p:cNvPr id="134151" name="TextBox 1">
            <a:extLst>
              <a:ext uri="{FF2B5EF4-FFF2-40B4-BE49-F238E27FC236}">
                <a16:creationId xmlns:a16="http://schemas.microsoft.com/office/drawing/2014/main" id="{046F73B1-2036-4E45-A4B9-7D65C69EEAE5}"/>
              </a:ext>
            </a:extLst>
          </p:cNvPr>
          <p:cNvSpPr txBox="1">
            <a:spLocks noChangeArrowheads="1"/>
          </p:cNvSpPr>
          <p:nvPr/>
        </p:nvSpPr>
        <p:spPr bwMode="auto">
          <a:xfrm>
            <a:off x="1116013" y="3336925"/>
            <a:ext cx="1871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72</a:t>
            </a:r>
          </a:p>
        </p:txBody>
      </p:sp>
      <p:sp>
        <p:nvSpPr>
          <p:cNvPr id="134152" name="TextBox 2">
            <a:extLst>
              <a:ext uri="{FF2B5EF4-FFF2-40B4-BE49-F238E27FC236}">
                <a16:creationId xmlns:a16="http://schemas.microsoft.com/office/drawing/2014/main" id="{FAC5C2CE-216D-4BC5-A145-B1E5A33626C0}"/>
              </a:ext>
            </a:extLst>
          </p:cNvPr>
          <p:cNvSpPr txBox="1">
            <a:spLocks noChangeArrowheads="1"/>
          </p:cNvSpPr>
          <p:nvPr/>
        </p:nvSpPr>
        <p:spPr bwMode="auto">
          <a:xfrm>
            <a:off x="5965825" y="3409950"/>
            <a:ext cx="194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73</a:t>
            </a:r>
          </a:p>
        </p:txBody>
      </p:sp>
      <p:sp>
        <p:nvSpPr>
          <p:cNvPr id="134153" name="TextBox 3">
            <a:extLst>
              <a:ext uri="{FF2B5EF4-FFF2-40B4-BE49-F238E27FC236}">
                <a16:creationId xmlns:a16="http://schemas.microsoft.com/office/drawing/2014/main" id="{0E0A5B9A-BBF1-4230-AC50-14D5C8CB006A}"/>
              </a:ext>
            </a:extLst>
          </p:cNvPr>
          <p:cNvSpPr txBox="1">
            <a:spLocks noChangeArrowheads="1"/>
          </p:cNvSpPr>
          <p:nvPr/>
        </p:nvSpPr>
        <p:spPr bwMode="auto">
          <a:xfrm>
            <a:off x="1833563" y="6299200"/>
            <a:ext cx="1368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74</a:t>
            </a:r>
          </a:p>
        </p:txBody>
      </p:sp>
      <p:pic>
        <p:nvPicPr>
          <p:cNvPr id="134154" name="Picture 1">
            <a:extLst>
              <a:ext uri="{FF2B5EF4-FFF2-40B4-BE49-F238E27FC236}">
                <a16:creationId xmlns:a16="http://schemas.microsoft.com/office/drawing/2014/main" id="{D049670D-159A-47C1-B7A1-549D670F3D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488" y="3856038"/>
            <a:ext cx="43529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5" name="Rectangle 1">
            <a:extLst>
              <a:ext uri="{FF2B5EF4-FFF2-40B4-BE49-F238E27FC236}">
                <a16:creationId xmlns:a16="http://schemas.microsoft.com/office/drawing/2014/main" id="{E2A025CB-5920-4F60-929C-859DF1245DD0}"/>
              </a:ext>
            </a:extLst>
          </p:cNvPr>
          <p:cNvSpPr>
            <a:spLocks noChangeArrowheads="1"/>
          </p:cNvSpPr>
          <p:nvPr/>
        </p:nvSpPr>
        <p:spPr bwMode="auto">
          <a:xfrm>
            <a:off x="6227763" y="6257925"/>
            <a:ext cx="862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75</a:t>
            </a:r>
          </a:p>
        </p:txBody>
      </p:sp>
      <p:sp>
        <p:nvSpPr>
          <p:cNvPr id="134156" name="Slide Number Placeholder 1">
            <a:extLst>
              <a:ext uri="{FF2B5EF4-FFF2-40B4-BE49-F238E27FC236}">
                <a16:creationId xmlns:a16="http://schemas.microsoft.com/office/drawing/2014/main" id="{1A326EC2-64AD-4698-AFAA-BFF7B223063C}"/>
              </a:ext>
            </a:extLst>
          </p:cNvPr>
          <p:cNvSpPr>
            <a:spLocks noGrp="1"/>
          </p:cNvSpPr>
          <p:nvPr>
            <p:ph type="sldNum" sz="quarter" idx="12"/>
          </p:nvPr>
        </p:nvSpPr>
        <p:spPr bwMode="auto">
          <a:xfrm>
            <a:off x="8172400" y="6426200"/>
            <a:ext cx="514400" cy="29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827676B-D166-44D6-8EDC-86BBACF31016}" type="slidenum">
              <a:rPr lang="el-GR" altLang="el-GR" sz="1200" smtClean="0">
                <a:latin typeface="Arial" panose="020B0604020202020204" pitchFamily="34" charset="0"/>
              </a:rPr>
              <a:pPr>
                <a:spcBef>
                  <a:spcPct val="0"/>
                </a:spcBef>
                <a:buFontTx/>
                <a:buNone/>
              </a:pPr>
              <a:t>41</a:t>
            </a:fld>
            <a:endParaRPr lang="el-GR" altLang="el-GR" sz="1200" dirty="0">
              <a:latin typeface="Arial" panose="020B0604020202020204" pitchFamily="34" charset="0"/>
            </a:endParaRPr>
          </a:p>
        </p:txBody>
      </p:sp>
      <p:sp>
        <p:nvSpPr>
          <p:cNvPr id="13" name="TextBox 12">
            <a:extLst>
              <a:ext uri="{FF2B5EF4-FFF2-40B4-BE49-F238E27FC236}">
                <a16:creationId xmlns:a16="http://schemas.microsoft.com/office/drawing/2014/main" id="{30632F5E-5F13-48B9-9718-5D422A150C3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FA35C359-01A3-4A52-9F8B-1E580D4091A1}"/>
              </a:ext>
            </a:extLst>
          </p:cNvPr>
          <p:cNvSpPr>
            <a:spLocks noGrp="1"/>
          </p:cNvSpPr>
          <p:nvPr>
            <p:ph type="title"/>
          </p:nvPr>
        </p:nvSpPr>
        <p:spPr>
          <a:xfrm>
            <a:off x="6191250" y="77788"/>
            <a:ext cx="2508250" cy="903287"/>
          </a:xfrm>
        </p:spPr>
        <p:txBody>
          <a:bodyPr/>
          <a:lstStyle/>
          <a:p>
            <a:r>
              <a:rPr lang="el-GR" altLang="el-GR" sz="3200"/>
              <a:t>                                                     </a:t>
            </a:r>
            <a:r>
              <a:rPr lang="el-GR" altLang="el-GR" sz="2800"/>
              <a:t>ΕΞΕΔΡΑ ΑΝΤΛΗΣΗΣ   ΠΕΤΡΕΛΑΙΟΥ</a:t>
            </a:r>
          </a:p>
        </p:txBody>
      </p:sp>
      <p:pic>
        <p:nvPicPr>
          <p:cNvPr id="135171" name="Picture 3">
            <a:extLst>
              <a:ext uri="{FF2B5EF4-FFF2-40B4-BE49-F238E27FC236}">
                <a16:creationId xmlns:a16="http://schemas.microsoft.com/office/drawing/2014/main" id="{DEB9E672-F7E9-4A22-8CC9-A000691A6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9" y="252413"/>
            <a:ext cx="5040808" cy="306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Box 4">
            <a:extLst>
              <a:ext uri="{FF2B5EF4-FFF2-40B4-BE49-F238E27FC236}">
                <a16:creationId xmlns:a16="http://schemas.microsoft.com/office/drawing/2014/main" id="{B2E0A4B7-530C-4816-B416-917CC333A8B6}"/>
              </a:ext>
            </a:extLst>
          </p:cNvPr>
          <p:cNvSpPr txBox="1">
            <a:spLocks noChangeArrowheads="1"/>
          </p:cNvSpPr>
          <p:nvPr/>
        </p:nvSpPr>
        <p:spPr bwMode="auto">
          <a:xfrm>
            <a:off x="5360297" y="1347787"/>
            <a:ext cx="23050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dirty="0">
                <a:latin typeface="Arial" panose="020B0604020202020204" pitchFamily="34" charset="0"/>
              </a:rPr>
              <a:t>Τέξας, Βενεζουέλα, Μέση Ανατολή, Βραζιλία, Βόρεια θάλασσα (Σκανδιναβική ακτή)</a:t>
            </a:r>
          </a:p>
        </p:txBody>
      </p:sp>
      <p:pic>
        <p:nvPicPr>
          <p:cNvPr id="135173" name="Picture 5">
            <a:extLst>
              <a:ext uri="{FF2B5EF4-FFF2-40B4-BE49-F238E27FC236}">
                <a16:creationId xmlns:a16="http://schemas.microsoft.com/office/drawing/2014/main" id="{223FB380-7DEF-4590-B250-9A6E93A735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538538"/>
            <a:ext cx="5364832" cy="277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1">
            <a:extLst>
              <a:ext uri="{FF2B5EF4-FFF2-40B4-BE49-F238E27FC236}">
                <a16:creationId xmlns:a16="http://schemas.microsoft.com/office/drawing/2014/main" id="{17A74050-3192-4A67-A9C8-DB755C699F75}"/>
              </a:ext>
            </a:extLst>
          </p:cNvPr>
          <p:cNvSpPr>
            <a:spLocks noChangeArrowheads="1"/>
          </p:cNvSpPr>
          <p:nvPr/>
        </p:nvSpPr>
        <p:spPr bwMode="auto">
          <a:xfrm>
            <a:off x="5399961" y="2751571"/>
            <a:ext cx="862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76</a:t>
            </a:r>
          </a:p>
        </p:txBody>
      </p:sp>
      <p:sp>
        <p:nvSpPr>
          <p:cNvPr id="135175" name="Rectangle 2">
            <a:extLst>
              <a:ext uri="{FF2B5EF4-FFF2-40B4-BE49-F238E27FC236}">
                <a16:creationId xmlns:a16="http://schemas.microsoft.com/office/drawing/2014/main" id="{837D27C0-DF27-43AC-A737-616EE4B04DF9}"/>
              </a:ext>
            </a:extLst>
          </p:cNvPr>
          <p:cNvSpPr>
            <a:spLocks noChangeArrowheads="1"/>
          </p:cNvSpPr>
          <p:nvPr/>
        </p:nvSpPr>
        <p:spPr bwMode="auto">
          <a:xfrm>
            <a:off x="6392729" y="5661248"/>
            <a:ext cx="862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77</a:t>
            </a:r>
          </a:p>
        </p:txBody>
      </p:sp>
      <p:sp>
        <p:nvSpPr>
          <p:cNvPr id="135176" name="Slide Number Placeholder 1">
            <a:extLst>
              <a:ext uri="{FF2B5EF4-FFF2-40B4-BE49-F238E27FC236}">
                <a16:creationId xmlns:a16="http://schemas.microsoft.com/office/drawing/2014/main" id="{34CE27C1-6076-44E6-AF8C-CCA8E18D06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7DDE02-ACB4-4D1D-A84A-A68B5865F099}" type="slidenum">
              <a:rPr lang="el-GR" altLang="el-GR" sz="1200" smtClean="0">
                <a:latin typeface="Arial" panose="020B0604020202020204" pitchFamily="34" charset="0"/>
              </a:rPr>
              <a:pPr>
                <a:spcBef>
                  <a:spcPct val="0"/>
                </a:spcBef>
                <a:buFontTx/>
                <a:buNone/>
              </a:pPr>
              <a:t>42</a:t>
            </a:fld>
            <a:endParaRPr lang="el-GR" altLang="el-GR" sz="1200">
              <a:latin typeface="Arial" panose="020B0604020202020204" pitchFamily="34" charset="0"/>
            </a:endParaRPr>
          </a:p>
        </p:txBody>
      </p:sp>
      <p:sp>
        <p:nvSpPr>
          <p:cNvPr id="9" name="TextBox 8">
            <a:extLst>
              <a:ext uri="{FF2B5EF4-FFF2-40B4-BE49-F238E27FC236}">
                <a16:creationId xmlns:a16="http://schemas.microsoft.com/office/drawing/2014/main" id="{552E8A7A-D9C3-4790-B0CF-C6773DF355D2}"/>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B8A705F7-6C94-4FEB-99C6-46197D83EBD8}"/>
              </a:ext>
            </a:extLst>
          </p:cNvPr>
          <p:cNvSpPr>
            <a:spLocks noGrp="1"/>
          </p:cNvSpPr>
          <p:nvPr>
            <p:ph type="title"/>
          </p:nvPr>
        </p:nvSpPr>
        <p:spPr>
          <a:xfrm>
            <a:off x="468313" y="115888"/>
            <a:ext cx="8229600" cy="565150"/>
          </a:xfrm>
        </p:spPr>
        <p:txBody>
          <a:bodyPr/>
          <a:lstStyle/>
          <a:p>
            <a:r>
              <a:rPr lang="el-GR" altLang="el-GR" sz="3200"/>
              <a:t>ΞΥΛΙΝΑ ΠΛΟΙΑ – ΠΑΡΑΔΟΣΙΑΚΑ ΠΛΟΙΑ</a:t>
            </a:r>
          </a:p>
        </p:txBody>
      </p:sp>
      <p:sp>
        <p:nvSpPr>
          <p:cNvPr id="2" name="TextBox 1">
            <a:extLst>
              <a:ext uri="{FF2B5EF4-FFF2-40B4-BE49-F238E27FC236}">
                <a16:creationId xmlns:a16="http://schemas.microsoft.com/office/drawing/2014/main" id="{EB3DC64B-C12E-49DA-AAEA-30E8700F7348}"/>
              </a:ext>
            </a:extLst>
          </p:cNvPr>
          <p:cNvSpPr txBox="1"/>
          <p:nvPr/>
        </p:nvSpPr>
        <p:spPr>
          <a:xfrm>
            <a:off x="128588" y="706438"/>
            <a:ext cx="8569325" cy="5908675"/>
          </a:xfrm>
          <a:prstGeom prst="rect">
            <a:avLst/>
          </a:prstGeom>
          <a:noFill/>
        </p:spPr>
        <p:txBody>
          <a:bodyPr>
            <a:spAutoFit/>
          </a:bodyPr>
          <a:lstStyle/>
          <a:p>
            <a:pPr>
              <a:defRPr/>
            </a:pPr>
            <a:r>
              <a:rPr lang="el-GR" u="sng" dirty="0"/>
              <a:t>Κ.Υ.Α. 4113.203/01/2005/Β’ 1281 – Ν. 4256/2014/Α’ 92 - Υ.Α.4200/08/2015/Β’ 92 </a:t>
            </a:r>
          </a:p>
          <a:p>
            <a:pPr>
              <a:defRPr/>
            </a:pPr>
            <a:endParaRPr lang="el-GR" b="1" u="sng" dirty="0"/>
          </a:p>
          <a:p>
            <a:pPr>
              <a:defRPr/>
            </a:pPr>
            <a:r>
              <a:rPr lang="el-GR" b="1" u="sng" dirty="0"/>
              <a:t>Παραδοσιακό σκάφος :</a:t>
            </a:r>
          </a:p>
          <a:p>
            <a:pPr>
              <a:defRPr/>
            </a:pPr>
            <a:r>
              <a:rPr lang="el-GR" dirty="0"/>
              <a:t>- </a:t>
            </a:r>
            <a:r>
              <a:rPr lang="el-GR" u="sng" dirty="0"/>
              <a:t>Να έχει ναυπηγηθεί </a:t>
            </a:r>
            <a:r>
              <a:rPr lang="el-GR" dirty="0"/>
              <a:t>(ανεξάρτητα χρόνου και μεθόδου κατασκευής) σύμφωνα με τα χαρακτηριστικά στοιχεία ενός από τους τεκμηριωμένους τύπους ελληνικών και ευρωπαϊκών παραδοσιακών σκαφών, όπως περιγράφονται στην Ελληνική και διεθνή βιβλιογραφία.</a:t>
            </a:r>
          </a:p>
          <a:p>
            <a:pPr marL="285750" indent="-285750">
              <a:buFontTx/>
              <a:buChar char="-"/>
              <a:defRPr/>
            </a:pPr>
            <a:r>
              <a:rPr lang="el-GR" u="sng" dirty="0"/>
              <a:t>Να έχει κατασκευαστεί </a:t>
            </a:r>
            <a:r>
              <a:rPr lang="el-GR" dirty="0"/>
              <a:t>(ανεξάρτητα χρόνου και μεθόδου κατασκευής) κατά το μεγαλύτερο μέρος του και ειδικότερα η βασική κατασκευή ( = γάστρα, </a:t>
            </a:r>
            <a:r>
              <a:rPr lang="el-GR" dirty="0" err="1"/>
              <a:t>φρακτές</a:t>
            </a:r>
            <a:r>
              <a:rPr lang="el-GR" dirty="0"/>
              <a:t>, κατάστρωμα, </a:t>
            </a:r>
            <a:r>
              <a:rPr lang="el-GR" dirty="0" err="1"/>
              <a:t>υπερκατασκευές</a:t>
            </a:r>
            <a:r>
              <a:rPr lang="el-GR" dirty="0"/>
              <a:t>, ιστοί) με υλικά που χρησιμοποιούνται στην Ελληνική και Ευρωπαϊκή παραδοσιακή </a:t>
            </a:r>
            <a:r>
              <a:rPr lang="el-GR" dirty="0" err="1"/>
              <a:t>ναυπηγική</a:t>
            </a:r>
            <a:r>
              <a:rPr lang="el-GR" dirty="0"/>
              <a:t>. </a:t>
            </a:r>
          </a:p>
          <a:p>
            <a:pPr>
              <a:defRPr/>
            </a:pPr>
            <a:r>
              <a:rPr lang="el-GR" dirty="0"/>
              <a:t>    </a:t>
            </a:r>
            <a:r>
              <a:rPr lang="el-GR" u="sng" dirty="0"/>
              <a:t>Διαφορετικά μπορεί να είναι </a:t>
            </a:r>
            <a:r>
              <a:rPr lang="el-GR" dirty="0"/>
              <a:t>: </a:t>
            </a:r>
          </a:p>
          <a:p>
            <a:pPr>
              <a:defRPr/>
            </a:pPr>
            <a:r>
              <a:rPr lang="el-GR" dirty="0"/>
              <a:t>     - τα υλικά που χρησιμοποιούνται για εσωτερικές επενδύσεις και διαμορφώσεις  </a:t>
            </a:r>
          </a:p>
          <a:p>
            <a:pPr>
              <a:defRPr/>
            </a:pPr>
            <a:r>
              <a:rPr lang="el-GR" dirty="0"/>
              <a:t>       που δεν αλλοιώνουν την όψη του σκάφους</a:t>
            </a:r>
          </a:p>
          <a:p>
            <a:pPr>
              <a:defRPr/>
            </a:pPr>
            <a:r>
              <a:rPr lang="el-GR" dirty="0"/>
              <a:t>     - διατάξεις, συστήματα, υλικά, εξοπλισμός που επιβάλλονται από τις απαιτήσεις    </a:t>
            </a:r>
          </a:p>
          <a:p>
            <a:pPr>
              <a:defRPr/>
            </a:pPr>
            <a:r>
              <a:rPr lang="el-GR" dirty="0"/>
              <a:t>       συμμόρφωσης του σκάφους με τις εκάστοτε ισχύουσες διατάξεις της   </a:t>
            </a:r>
          </a:p>
          <a:p>
            <a:pPr>
              <a:defRPr/>
            </a:pPr>
            <a:r>
              <a:rPr lang="el-GR" dirty="0"/>
              <a:t>       νομοθεσίας περί ναυτικής ασφάλειας, ασφάλειας </a:t>
            </a:r>
            <a:r>
              <a:rPr lang="el-GR" dirty="0" err="1"/>
              <a:t>ναυσιπλοϊας</a:t>
            </a:r>
            <a:r>
              <a:rPr lang="el-GR" dirty="0"/>
              <a:t>, πρόληψης  </a:t>
            </a:r>
          </a:p>
          <a:p>
            <a:pPr>
              <a:defRPr/>
            </a:pPr>
            <a:r>
              <a:rPr lang="el-GR" dirty="0"/>
              <a:t>       ρύπανσης και ενδιαίτησης.</a:t>
            </a:r>
          </a:p>
          <a:p>
            <a:pPr>
              <a:defRPr/>
            </a:pPr>
            <a:r>
              <a:rPr lang="el-GR" dirty="0"/>
              <a:t>- Η ιστιοφορία όταν τοποθετείται, να ανταποκρίνεται στα είδη ιστιοφορίας που έφερε ο συγκεκριμένος τύπος σκάφους, όπως τεκμηριώνεται από την Ελληνική και τη διεθνή βιβλιογραφία.</a:t>
            </a:r>
          </a:p>
        </p:txBody>
      </p:sp>
      <p:sp>
        <p:nvSpPr>
          <p:cNvPr id="137220" name="Slide Number Placeholder 2">
            <a:extLst>
              <a:ext uri="{FF2B5EF4-FFF2-40B4-BE49-F238E27FC236}">
                <a16:creationId xmlns:a16="http://schemas.microsoft.com/office/drawing/2014/main" id="{43DEA9C0-5C35-4525-9667-D211E0F821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FDB2B5D-ADF2-43D4-B87D-4879C449621F}" type="slidenum">
              <a:rPr lang="el-GR" altLang="el-GR" sz="1200" smtClean="0">
                <a:latin typeface="Arial" panose="020B0604020202020204" pitchFamily="34" charset="0"/>
              </a:rPr>
              <a:pPr>
                <a:spcBef>
                  <a:spcPct val="0"/>
                </a:spcBef>
                <a:buFontTx/>
                <a:buNone/>
              </a:pPr>
              <a:t>43</a:t>
            </a:fld>
            <a:endParaRPr lang="el-GR" altLang="el-GR" sz="1200">
              <a:latin typeface="Arial" panose="020B0604020202020204" pitchFamily="34" charset="0"/>
            </a:endParaRPr>
          </a:p>
        </p:txBody>
      </p:sp>
      <p:sp>
        <p:nvSpPr>
          <p:cNvPr id="5" name="TextBox 4">
            <a:extLst>
              <a:ext uri="{FF2B5EF4-FFF2-40B4-BE49-F238E27FC236}">
                <a16:creationId xmlns:a16="http://schemas.microsoft.com/office/drawing/2014/main" id="{02E93B65-DB37-4A2F-BB24-61F3E192A892}"/>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40" name="Group 16">
            <a:extLst>
              <a:ext uri="{FF2B5EF4-FFF2-40B4-BE49-F238E27FC236}">
                <a16:creationId xmlns:a16="http://schemas.microsoft.com/office/drawing/2014/main" id="{D1D34A68-4F95-451E-BAAF-D15EA21DD97D}"/>
              </a:ext>
            </a:extLst>
          </p:cNvPr>
          <p:cNvGraphicFramePr>
            <a:graphicFrameLocks noGrp="1"/>
          </p:cNvGraphicFramePr>
          <p:nvPr>
            <p:extLst>
              <p:ext uri="{D42A27DB-BD31-4B8C-83A1-F6EECF244321}">
                <p14:modId xmlns:p14="http://schemas.microsoft.com/office/powerpoint/2010/main" val="318065610"/>
              </p:ext>
            </p:extLst>
          </p:nvPr>
        </p:nvGraphicFramePr>
        <p:xfrm>
          <a:off x="323850" y="981075"/>
          <a:ext cx="8640763" cy="2447925"/>
        </p:xfrm>
        <a:graphic>
          <a:graphicData uri="http://schemas.openxmlformats.org/drawingml/2006/table">
            <a:tbl>
              <a:tblPr/>
              <a:tblGrid>
                <a:gridCol w="5184775">
                  <a:extLst>
                    <a:ext uri="{9D8B030D-6E8A-4147-A177-3AD203B41FA5}">
                      <a16:colId xmlns:a16="http://schemas.microsoft.com/office/drawing/2014/main" val="20000"/>
                    </a:ext>
                  </a:extLst>
                </a:gridCol>
                <a:gridCol w="3455988">
                  <a:extLst>
                    <a:ext uri="{9D8B030D-6E8A-4147-A177-3AD203B41FA5}">
                      <a16:colId xmlns:a16="http://schemas.microsoft.com/office/drawing/2014/main" val="20001"/>
                    </a:ext>
                  </a:extLst>
                </a:gridCol>
              </a:tblGrid>
              <a:tr h="2447925">
                <a:tc>
                  <a:txBody>
                    <a:bodyPr/>
                    <a:lstStyle>
                      <a:lvl1pPr marL="174625" indent="-174625">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74625" marR="0" lvl="0" indent="-174625" algn="l" defTabSz="914400" rtl="0" eaLnBrk="0" fontAlgn="base" latinLnBrk="0" hangingPunct="0">
                        <a:lnSpc>
                          <a:spcPct val="100000"/>
                        </a:lnSpc>
                        <a:spcBef>
                          <a:spcPct val="0"/>
                        </a:spcBef>
                        <a:spcAft>
                          <a:spcPct val="0"/>
                        </a:spcAft>
                        <a:buClrTx/>
                        <a:buSzTx/>
                        <a:buFontTx/>
                        <a:buNone/>
                        <a:tabLst/>
                      </a:pPr>
                      <a:r>
                        <a:rPr kumimoji="0" lang="el-GR" altLang="el-GR" sz="18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ΓΑΣΤΡΑ</a:t>
                      </a:r>
                    </a:p>
                    <a:p>
                      <a:pPr marL="174625" marR="0" lvl="0" indent="-174625" algn="l" defTabSz="914400" rtl="0" eaLnBrk="0" fontAlgn="base" latinLnBrk="0" hangingPunct="0">
                        <a:lnSpc>
                          <a:spcPct val="100000"/>
                        </a:lnSpc>
                        <a:spcBef>
                          <a:spcPct val="0"/>
                        </a:spcBef>
                        <a:spcAft>
                          <a:spcPct val="0"/>
                        </a:spcAft>
                        <a:buClrTx/>
                        <a:buSzTx/>
                        <a:buFontTx/>
                        <a:buAutoNum type="arabicPeriod"/>
                        <a:tabLst/>
                      </a:pP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οξύπρυμνα</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σκάφη (τρεχαντήρι,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γατζάο</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US"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μπότης</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τσερνίκι</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πέραμα, τράτα)</a:t>
                      </a:r>
                    </a:p>
                    <a:p>
                      <a:pPr marL="174625" marR="0" lvl="0" indent="-174625" algn="l" defTabSz="914400" rtl="0" eaLnBrk="0" fontAlgn="base" latinLnBrk="0" hangingPunct="0">
                        <a:lnSpc>
                          <a:spcPct val="100000"/>
                        </a:lnSpc>
                        <a:spcBef>
                          <a:spcPct val="0"/>
                        </a:spcBef>
                        <a:spcAft>
                          <a:spcPct val="0"/>
                        </a:spcAft>
                        <a:buClrTx/>
                        <a:buSzTx/>
                        <a:buFontTx/>
                        <a:buAutoNum type="arabicPeriod"/>
                        <a:tabLst/>
                      </a:pP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σκάφη με άβακα (καθρέπτης , τάκος)  στην πρύμνη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βαρκαλάς</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μπομπάρδα,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συμιακή</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σκάφη,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υδραίϊκος</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βαρκαλάς</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χανιώτικη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γαϊτα</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p>
                    <a:p>
                      <a:pPr marL="174625" marR="0" lvl="0" indent="-174625" algn="l" defTabSz="914400" rtl="0" eaLnBrk="0" fontAlgn="base" latinLnBrk="0" hangingPunct="0">
                        <a:lnSpc>
                          <a:spcPct val="100000"/>
                        </a:lnSpc>
                        <a:spcBef>
                          <a:spcPct val="0"/>
                        </a:spcBef>
                        <a:spcAft>
                          <a:spcPct val="0"/>
                        </a:spcAft>
                        <a:buClrTx/>
                        <a:buSzTx/>
                        <a:buFontTx/>
                        <a:buAutoNum type="arabicPeriod"/>
                        <a:tabLst/>
                      </a:pP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σκάφη με έντονη κυρτότητα της πρύμνης (λίμπερτυ)</a:t>
                      </a:r>
                    </a:p>
                    <a:p>
                      <a:pPr marL="174625" marR="0" lvl="0" indent="-174625" algn="l" defTabSz="914400" rtl="0" eaLnBrk="0" fontAlgn="base" latinLnBrk="0" hangingPunct="0">
                        <a:lnSpc>
                          <a:spcPct val="100000"/>
                        </a:lnSpc>
                        <a:spcBef>
                          <a:spcPct val="0"/>
                        </a:spcBef>
                        <a:spcAft>
                          <a:spcPct val="0"/>
                        </a:spcAft>
                        <a:buClrTx/>
                        <a:buSzTx/>
                        <a:buFontTx/>
                        <a:buAutoNum type="arabicPeriod"/>
                        <a:tabLst/>
                      </a:pP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σκάφη με ελλειψοειδή πρύμνη  (</a:t>
                      </a:r>
                      <a:r>
                        <a:rPr kumimoji="0" lang="el-GR" altLang="el-GR" sz="16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καραβόσκαρο</a:t>
                      </a:r>
                      <a:r>
                        <a:rPr kumimoji="0" lang="el-GR" altLang="el-G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endParaRPr kumimoji="0" lang="el-GR" altLang="el-GR" sz="1800" b="1" i="0" u="none"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L="91438" marR="91438"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ΙΣΤΙΟΦΟΡΙΑ</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σταύρωση (σταυρωτό πανί)</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λατίνι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σακολέβα</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ψάθα</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μπούμα </a:t>
                      </a:r>
                    </a:p>
                  </a:txBody>
                  <a:tcPr marL="91438" marR="91438"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pic>
        <p:nvPicPr>
          <p:cNvPr id="138250" name="Picture 8">
            <a:extLst>
              <a:ext uri="{FF2B5EF4-FFF2-40B4-BE49-F238E27FC236}">
                <a16:creationId xmlns:a16="http://schemas.microsoft.com/office/drawing/2014/main" id="{DB1F6DF7-514F-4A47-A2DE-8D44496563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5958" y="4070710"/>
            <a:ext cx="5434110" cy="231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1" name="Rectangle 9">
            <a:extLst>
              <a:ext uri="{FF2B5EF4-FFF2-40B4-BE49-F238E27FC236}">
                <a16:creationId xmlns:a16="http://schemas.microsoft.com/office/drawing/2014/main" id="{9395631C-DE35-4819-ADD6-B1873B6E00AE}"/>
              </a:ext>
            </a:extLst>
          </p:cNvPr>
          <p:cNvSpPr>
            <a:spLocks noChangeArrowheads="1"/>
          </p:cNvSpPr>
          <p:nvPr/>
        </p:nvSpPr>
        <p:spPr bwMode="auto">
          <a:xfrm>
            <a:off x="2339975" y="115888"/>
            <a:ext cx="45831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a:latin typeface="Arial Black" panose="020B0A04020102020204" pitchFamily="34" charset="0"/>
              </a:rPr>
              <a:t>ΞΥΛΙΝΑ ΠΛΟΙΑ – ΠΑΡΑΔΟΣΙΑΚΑ ΠΛΟΙΑ</a:t>
            </a:r>
          </a:p>
        </p:txBody>
      </p:sp>
      <p:sp>
        <p:nvSpPr>
          <p:cNvPr id="138252" name="Rectangle 11">
            <a:extLst>
              <a:ext uri="{FF2B5EF4-FFF2-40B4-BE49-F238E27FC236}">
                <a16:creationId xmlns:a16="http://schemas.microsoft.com/office/drawing/2014/main" id="{A517EBCB-D0D8-4018-9638-43E78ACABE23}"/>
              </a:ext>
            </a:extLst>
          </p:cNvPr>
          <p:cNvSpPr>
            <a:spLocks noChangeArrowheads="1"/>
          </p:cNvSpPr>
          <p:nvPr/>
        </p:nvSpPr>
        <p:spPr bwMode="auto">
          <a:xfrm>
            <a:off x="1619250" y="476250"/>
            <a:ext cx="612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a:latin typeface="Arial Black" panose="020B0A04020102020204" pitchFamily="34" charset="0"/>
              </a:rPr>
              <a:t>ΤΥΠΟΛΟΓΙΑ γάστρας  παραδοσιακών σκαφών</a:t>
            </a:r>
          </a:p>
        </p:txBody>
      </p:sp>
      <p:sp>
        <p:nvSpPr>
          <p:cNvPr id="138253" name="TextBox 12">
            <a:extLst>
              <a:ext uri="{FF2B5EF4-FFF2-40B4-BE49-F238E27FC236}">
                <a16:creationId xmlns:a16="http://schemas.microsoft.com/office/drawing/2014/main" id="{1431B02C-C0A7-4295-99C0-1D0E8D636E44}"/>
              </a:ext>
            </a:extLst>
          </p:cNvPr>
          <p:cNvSpPr txBox="1">
            <a:spLocks noChangeArrowheads="1"/>
          </p:cNvSpPr>
          <p:nvPr/>
        </p:nvSpPr>
        <p:spPr bwMode="auto">
          <a:xfrm>
            <a:off x="1331640" y="3732573"/>
            <a:ext cx="7561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u="sng" dirty="0">
                <a:latin typeface="Arial Black" panose="020B0A04020102020204" pitchFamily="34" charset="0"/>
              </a:rPr>
              <a:t>Μορφή Πλώρης / Πρύμνης ανάλογα με το τύπο του σκάφους</a:t>
            </a:r>
          </a:p>
        </p:txBody>
      </p:sp>
      <p:sp>
        <p:nvSpPr>
          <p:cNvPr id="138254" name="Slide Number Placeholder 1">
            <a:extLst>
              <a:ext uri="{FF2B5EF4-FFF2-40B4-BE49-F238E27FC236}">
                <a16:creationId xmlns:a16="http://schemas.microsoft.com/office/drawing/2014/main" id="{10156667-E309-46D5-8DD9-39961EDB038F}"/>
              </a:ext>
            </a:extLst>
          </p:cNvPr>
          <p:cNvSpPr>
            <a:spLocks noGrp="1"/>
          </p:cNvSpPr>
          <p:nvPr>
            <p:ph type="sldNum" sz="quarter" idx="12"/>
          </p:nvPr>
        </p:nvSpPr>
        <p:spPr bwMode="auto">
          <a:xfrm>
            <a:off x="8100392" y="6383338"/>
            <a:ext cx="586408" cy="33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B5E487-E181-4F8A-8F19-48952AD6F6D2}" type="slidenum">
              <a:rPr lang="el-GR" altLang="el-GR" sz="1200" smtClean="0">
                <a:latin typeface="Arial" panose="020B0604020202020204" pitchFamily="34" charset="0"/>
              </a:rPr>
              <a:pPr>
                <a:spcBef>
                  <a:spcPct val="0"/>
                </a:spcBef>
                <a:buFontTx/>
                <a:buNone/>
              </a:pPr>
              <a:t>44</a:t>
            </a:fld>
            <a:endParaRPr lang="el-GR" altLang="el-GR" sz="1200">
              <a:latin typeface="Arial" panose="020B0604020202020204" pitchFamily="34" charset="0"/>
            </a:endParaRPr>
          </a:p>
        </p:txBody>
      </p:sp>
      <p:sp>
        <p:nvSpPr>
          <p:cNvPr id="2" name="Ορθογώνιο 1">
            <a:extLst>
              <a:ext uri="{FF2B5EF4-FFF2-40B4-BE49-F238E27FC236}">
                <a16:creationId xmlns:a16="http://schemas.microsoft.com/office/drawing/2014/main" id="{75641A25-7F02-4993-AE41-25F36BF6EA49}"/>
              </a:ext>
            </a:extLst>
          </p:cNvPr>
          <p:cNvSpPr/>
          <p:nvPr/>
        </p:nvSpPr>
        <p:spPr>
          <a:xfrm>
            <a:off x="7430347" y="6010752"/>
            <a:ext cx="862737" cy="276999"/>
          </a:xfrm>
          <a:prstGeom prst="rect">
            <a:avLst/>
          </a:prstGeom>
        </p:spPr>
        <p:txBody>
          <a:bodyPr wrap="none">
            <a:spAutoFit/>
          </a:bodyPr>
          <a:lstStyle/>
          <a:p>
            <a:pPr algn="ctr"/>
            <a:r>
              <a:rPr lang="el-GR" altLang="el-GR" sz="1200" b="1" dirty="0"/>
              <a:t>Σχήμα 78</a:t>
            </a:r>
          </a:p>
        </p:txBody>
      </p:sp>
      <p:sp>
        <p:nvSpPr>
          <p:cNvPr id="9" name="TextBox 8">
            <a:extLst>
              <a:ext uri="{FF2B5EF4-FFF2-40B4-BE49-F238E27FC236}">
                <a16:creationId xmlns:a16="http://schemas.microsoft.com/office/drawing/2014/main" id="{DC8AA032-BC37-47C5-B9F9-AF7FCF880894}"/>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a:extLst>
              <a:ext uri="{FF2B5EF4-FFF2-40B4-BE49-F238E27FC236}">
                <a16:creationId xmlns:a16="http://schemas.microsoft.com/office/drawing/2014/main" id="{534B593B-AE6E-431E-818B-6C0781279863}"/>
              </a:ext>
            </a:extLst>
          </p:cNvPr>
          <p:cNvSpPr>
            <a:spLocks noChangeArrowheads="1"/>
          </p:cNvSpPr>
          <p:nvPr/>
        </p:nvSpPr>
        <p:spPr bwMode="auto">
          <a:xfrm>
            <a:off x="899592" y="727075"/>
            <a:ext cx="19494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u="sng" dirty="0">
                <a:latin typeface="Arial" panose="020B0604020202020204" pitchFamily="34" charset="0"/>
              </a:rPr>
              <a:t>Τρεχαντήρι</a:t>
            </a:r>
          </a:p>
        </p:txBody>
      </p:sp>
      <p:sp>
        <p:nvSpPr>
          <p:cNvPr id="139267" name="Rectangle 9">
            <a:extLst>
              <a:ext uri="{FF2B5EF4-FFF2-40B4-BE49-F238E27FC236}">
                <a16:creationId xmlns:a16="http://schemas.microsoft.com/office/drawing/2014/main" id="{CF0F1306-79DD-40E8-A159-6B1C33570629}"/>
              </a:ext>
            </a:extLst>
          </p:cNvPr>
          <p:cNvSpPr>
            <a:spLocks noChangeArrowheads="1"/>
          </p:cNvSpPr>
          <p:nvPr/>
        </p:nvSpPr>
        <p:spPr bwMode="auto">
          <a:xfrm>
            <a:off x="250825" y="5148263"/>
            <a:ext cx="184150" cy="5159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42830" bIns="9522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pic>
        <p:nvPicPr>
          <p:cNvPr id="139268" name="Picture 8">
            <a:extLst>
              <a:ext uri="{FF2B5EF4-FFF2-40B4-BE49-F238E27FC236}">
                <a16:creationId xmlns:a16="http://schemas.microsoft.com/office/drawing/2014/main" id="{A269D1F2-441A-4162-8180-C314EDDD2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43998"/>
            <a:ext cx="41910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1">
            <a:extLst>
              <a:ext uri="{FF2B5EF4-FFF2-40B4-BE49-F238E27FC236}">
                <a16:creationId xmlns:a16="http://schemas.microsoft.com/office/drawing/2014/main" id="{8C83DCF9-295A-43A7-A051-144F2B9A26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4725" y="1086054"/>
            <a:ext cx="3309439"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10">
            <a:extLst>
              <a:ext uri="{FF2B5EF4-FFF2-40B4-BE49-F238E27FC236}">
                <a16:creationId xmlns:a16="http://schemas.microsoft.com/office/drawing/2014/main" id="{0B0C2CF1-C59F-4689-A55D-DCF92BBEE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338" y="4003972"/>
            <a:ext cx="3446462"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2">
            <a:extLst>
              <a:ext uri="{FF2B5EF4-FFF2-40B4-BE49-F238E27FC236}">
                <a16:creationId xmlns:a16="http://schemas.microsoft.com/office/drawing/2014/main" id="{9853BC58-C03B-483C-A586-B78E32CA1DDC}"/>
              </a:ext>
            </a:extLst>
          </p:cNvPr>
          <p:cNvSpPr>
            <a:spLocks noChangeArrowheads="1"/>
          </p:cNvSpPr>
          <p:nvPr/>
        </p:nvSpPr>
        <p:spPr bwMode="auto">
          <a:xfrm>
            <a:off x="6368301" y="3716338"/>
            <a:ext cx="9937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907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907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907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907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907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907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907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907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90763" algn="l"/>
              </a:tabLst>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l-GR" altLang="el-GR" sz="1800" b="1" u="sng" dirty="0" err="1">
                <a:latin typeface="Arial" panose="020B0604020202020204" pitchFamily="34" charset="0"/>
                <a:ea typeface="Calibri" panose="020F0502020204030204" pitchFamily="34" charset="0"/>
              </a:rPr>
              <a:t>Τσερνίκι</a:t>
            </a:r>
            <a:endParaRPr lang="el-GR" altLang="el-GR" sz="1800" b="1" u="sng" dirty="0">
              <a:latin typeface="Arial" panose="020B0604020202020204" pitchFamily="34" charset="0"/>
              <a:ea typeface="Calibri" panose="020F0502020204030204" pitchFamily="34" charset="0"/>
            </a:endParaRPr>
          </a:p>
        </p:txBody>
      </p:sp>
      <p:sp>
        <p:nvSpPr>
          <p:cNvPr id="139272" name="TextBox 1">
            <a:extLst>
              <a:ext uri="{FF2B5EF4-FFF2-40B4-BE49-F238E27FC236}">
                <a16:creationId xmlns:a16="http://schemas.microsoft.com/office/drawing/2014/main" id="{E685D461-E957-44C5-A20C-78B0D95006DB}"/>
              </a:ext>
            </a:extLst>
          </p:cNvPr>
          <p:cNvSpPr txBox="1">
            <a:spLocks noChangeArrowheads="1"/>
          </p:cNvSpPr>
          <p:nvPr/>
        </p:nvSpPr>
        <p:spPr bwMode="auto">
          <a:xfrm>
            <a:off x="5867400" y="692150"/>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u="sng">
                <a:latin typeface="Arial" panose="020B0604020202020204" pitchFamily="34" charset="0"/>
              </a:rPr>
              <a:t>Το Καραβόσκ</a:t>
            </a:r>
            <a:r>
              <a:rPr lang="el-GR" altLang="el-GR" sz="1800" u="sng">
                <a:latin typeface="Arial" panose="020B0604020202020204" pitchFamily="34" charset="0"/>
              </a:rPr>
              <a:t>αρο</a:t>
            </a:r>
          </a:p>
        </p:txBody>
      </p:sp>
      <p:pic>
        <p:nvPicPr>
          <p:cNvPr id="139273" name="Picture 2">
            <a:extLst>
              <a:ext uri="{FF2B5EF4-FFF2-40B4-BE49-F238E27FC236}">
                <a16:creationId xmlns:a16="http://schemas.microsoft.com/office/drawing/2014/main" id="{A353C35B-15D1-41A3-A2EB-A1582B5C15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88" y="4121150"/>
            <a:ext cx="4186237" cy="227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Rectangle 5">
            <a:extLst>
              <a:ext uri="{FF2B5EF4-FFF2-40B4-BE49-F238E27FC236}">
                <a16:creationId xmlns:a16="http://schemas.microsoft.com/office/drawing/2014/main" id="{42AE349B-9643-49C8-8828-F61BA8934FDE}"/>
              </a:ext>
            </a:extLst>
          </p:cNvPr>
          <p:cNvSpPr>
            <a:spLocks noChangeArrowheads="1"/>
          </p:cNvSpPr>
          <p:nvPr/>
        </p:nvSpPr>
        <p:spPr bwMode="auto">
          <a:xfrm>
            <a:off x="1403350" y="3716338"/>
            <a:ext cx="19494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u="sng">
                <a:latin typeface="Arial" panose="020B0604020202020204" pitchFamily="34" charset="0"/>
              </a:rPr>
              <a:t>Λίμπερτυ</a:t>
            </a:r>
          </a:p>
        </p:txBody>
      </p:sp>
      <p:sp>
        <p:nvSpPr>
          <p:cNvPr id="139275" name="Rectangle 13">
            <a:extLst>
              <a:ext uri="{FF2B5EF4-FFF2-40B4-BE49-F238E27FC236}">
                <a16:creationId xmlns:a16="http://schemas.microsoft.com/office/drawing/2014/main" id="{4264F067-6FA5-450D-A9E4-9F898248E728}"/>
              </a:ext>
            </a:extLst>
          </p:cNvPr>
          <p:cNvSpPr>
            <a:spLocks noChangeArrowheads="1"/>
          </p:cNvSpPr>
          <p:nvPr/>
        </p:nvSpPr>
        <p:spPr bwMode="auto">
          <a:xfrm>
            <a:off x="395288" y="260350"/>
            <a:ext cx="602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u="sng">
                <a:latin typeface="Arial" panose="020B0604020202020204" pitchFamily="34" charset="0"/>
              </a:rPr>
              <a:t>ΞΥΛΙΝΑ ΠΛΟΙΑ – ΠΑΡΑΔΟΣΙΑΚΑ ΠΛΟΙΑ</a:t>
            </a:r>
            <a:r>
              <a:rPr lang="en-US" altLang="el-GR" sz="1800" b="1" u="sng">
                <a:latin typeface="Arial" panose="020B0604020202020204" pitchFamily="34" charset="0"/>
              </a:rPr>
              <a:t>  </a:t>
            </a:r>
            <a:r>
              <a:rPr lang="el-GR" altLang="el-GR" sz="1800" b="1" u="sng">
                <a:latin typeface="Arial" panose="020B0604020202020204" pitchFamily="34" charset="0"/>
              </a:rPr>
              <a:t>: Γ Α Σ Τ Ρ Α</a:t>
            </a:r>
          </a:p>
        </p:txBody>
      </p:sp>
      <p:sp>
        <p:nvSpPr>
          <p:cNvPr id="139276" name="Slide Number Placeholder 1">
            <a:extLst>
              <a:ext uri="{FF2B5EF4-FFF2-40B4-BE49-F238E27FC236}">
                <a16:creationId xmlns:a16="http://schemas.microsoft.com/office/drawing/2014/main" id="{736543B5-A27C-420B-97FC-732EB0E5A5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9441D8-75EC-4732-8545-1E8E19D78337}" type="slidenum">
              <a:rPr lang="el-GR" altLang="el-GR" sz="1200" smtClean="0">
                <a:latin typeface="Arial" panose="020B0604020202020204" pitchFamily="34" charset="0"/>
              </a:rPr>
              <a:pPr>
                <a:spcBef>
                  <a:spcPct val="0"/>
                </a:spcBef>
                <a:buFontTx/>
                <a:buNone/>
              </a:pPr>
              <a:t>45</a:t>
            </a:fld>
            <a:endParaRPr lang="el-GR" altLang="el-GR" sz="1200">
              <a:latin typeface="Arial" panose="020B0604020202020204" pitchFamily="34" charset="0"/>
            </a:endParaRPr>
          </a:p>
        </p:txBody>
      </p:sp>
      <p:sp>
        <p:nvSpPr>
          <p:cNvPr id="13" name="Ορθογώνιο 12">
            <a:extLst>
              <a:ext uri="{FF2B5EF4-FFF2-40B4-BE49-F238E27FC236}">
                <a16:creationId xmlns:a16="http://schemas.microsoft.com/office/drawing/2014/main" id="{F9FE0202-83A2-4F12-9A08-D2A08D74D198}"/>
              </a:ext>
            </a:extLst>
          </p:cNvPr>
          <p:cNvSpPr/>
          <p:nvPr/>
        </p:nvSpPr>
        <p:spPr>
          <a:xfrm>
            <a:off x="1699899" y="3297054"/>
            <a:ext cx="777777" cy="276999"/>
          </a:xfrm>
          <a:prstGeom prst="rect">
            <a:avLst/>
          </a:prstGeom>
        </p:spPr>
        <p:txBody>
          <a:bodyPr wrap="none">
            <a:spAutoFit/>
          </a:bodyPr>
          <a:lstStyle/>
          <a:p>
            <a:pPr algn="ctr"/>
            <a:r>
              <a:rPr lang="el-GR" altLang="el-GR" sz="1200" b="1" dirty="0"/>
              <a:t>Σχήμα 7</a:t>
            </a:r>
          </a:p>
        </p:txBody>
      </p:sp>
      <p:sp>
        <p:nvSpPr>
          <p:cNvPr id="14" name="Ορθογώνιο 13">
            <a:extLst>
              <a:ext uri="{FF2B5EF4-FFF2-40B4-BE49-F238E27FC236}">
                <a16:creationId xmlns:a16="http://schemas.microsoft.com/office/drawing/2014/main" id="{D9089761-F29A-4162-939E-C66B3967CA82}"/>
              </a:ext>
            </a:extLst>
          </p:cNvPr>
          <p:cNvSpPr/>
          <p:nvPr/>
        </p:nvSpPr>
        <p:spPr>
          <a:xfrm>
            <a:off x="6175386" y="3310474"/>
            <a:ext cx="862736" cy="276999"/>
          </a:xfrm>
          <a:prstGeom prst="rect">
            <a:avLst/>
          </a:prstGeom>
        </p:spPr>
        <p:txBody>
          <a:bodyPr wrap="none">
            <a:spAutoFit/>
          </a:bodyPr>
          <a:lstStyle/>
          <a:p>
            <a:pPr algn="ctr"/>
            <a:r>
              <a:rPr lang="el-GR" altLang="el-GR" sz="1200" b="1" dirty="0"/>
              <a:t>Σχήμα 79</a:t>
            </a:r>
          </a:p>
        </p:txBody>
      </p:sp>
      <p:sp>
        <p:nvSpPr>
          <p:cNvPr id="15" name="Ορθογώνιο 14">
            <a:extLst>
              <a:ext uri="{FF2B5EF4-FFF2-40B4-BE49-F238E27FC236}">
                <a16:creationId xmlns:a16="http://schemas.microsoft.com/office/drawing/2014/main" id="{49E8BAF4-97ED-4E08-9AAE-34DB074B78B5}"/>
              </a:ext>
            </a:extLst>
          </p:cNvPr>
          <p:cNvSpPr/>
          <p:nvPr/>
        </p:nvSpPr>
        <p:spPr>
          <a:xfrm>
            <a:off x="2046308" y="6394015"/>
            <a:ext cx="862736" cy="276999"/>
          </a:xfrm>
          <a:prstGeom prst="rect">
            <a:avLst/>
          </a:prstGeom>
        </p:spPr>
        <p:txBody>
          <a:bodyPr wrap="none">
            <a:spAutoFit/>
          </a:bodyPr>
          <a:lstStyle/>
          <a:p>
            <a:pPr algn="ctr"/>
            <a:r>
              <a:rPr lang="el-GR" altLang="el-GR" sz="1200" b="1" dirty="0"/>
              <a:t>Σχήμα 79</a:t>
            </a:r>
          </a:p>
        </p:txBody>
      </p:sp>
      <p:sp>
        <p:nvSpPr>
          <p:cNvPr id="16" name="Ορθογώνιο 15">
            <a:extLst>
              <a:ext uri="{FF2B5EF4-FFF2-40B4-BE49-F238E27FC236}">
                <a16:creationId xmlns:a16="http://schemas.microsoft.com/office/drawing/2014/main" id="{3F31192E-D475-4368-83C9-96999262D0FB}"/>
              </a:ext>
            </a:extLst>
          </p:cNvPr>
          <p:cNvSpPr/>
          <p:nvPr/>
        </p:nvSpPr>
        <p:spPr>
          <a:xfrm>
            <a:off x="6346917" y="6352143"/>
            <a:ext cx="862737" cy="276999"/>
          </a:xfrm>
          <a:prstGeom prst="rect">
            <a:avLst/>
          </a:prstGeom>
        </p:spPr>
        <p:txBody>
          <a:bodyPr wrap="none">
            <a:spAutoFit/>
          </a:bodyPr>
          <a:lstStyle/>
          <a:p>
            <a:pPr algn="ctr"/>
            <a:r>
              <a:rPr lang="el-GR" altLang="el-GR" sz="1200" b="1" dirty="0"/>
              <a:t>Σχήμα 80</a:t>
            </a:r>
          </a:p>
        </p:txBody>
      </p:sp>
      <p:sp>
        <p:nvSpPr>
          <p:cNvPr id="17" name="TextBox 16">
            <a:extLst>
              <a:ext uri="{FF2B5EF4-FFF2-40B4-BE49-F238E27FC236}">
                <a16:creationId xmlns:a16="http://schemas.microsoft.com/office/drawing/2014/main" id="{34486F1A-06E7-43BC-B906-A1110D9AACE1}"/>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ontent Placeholder 2">
            <a:extLst>
              <a:ext uri="{FF2B5EF4-FFF2-40B4-BE49-F238E27FC236}">
                <a16:creationId xmlns:a16="http://schemas.microsoft.com/office/drawing/2014/main" id="{D5928E22-2008-4A3E-BC2D-EC81C11B1B6A}"/>
              </a:ext>
            </a:extLst>
          </p:cNvPr>
          <p:cNvSpPr>
            <a:spLocks noGrp="1"/>
          </p:cNvSpPr>
          <p:nvPr>
            <p:ph idx="1"/>
          </p:nvPr>
        </p:nvSpPr>
        <p:spPr>
          <a:xfrm>
            <a:off x="171450" y="98425"/>
            <a:ext cx="3741738" cy="2826519"/>
          </a:xfrm>
        </p:spPr>
        <p:txBody>
          <a:bodyPr/>
          <a:lstStyle/>
          <a:p>
            <a:r>
              <a:rPr lang="el-GR" altLang="el-GR" sz="1800" b="1" u="sng">
                <a:latin typeface="Arial" panose="020B0604020202020204" pitchFamily="34" charset="0"/>
              </a:rPr>
              <a:t>Βαρκαλάς </a:t>
            </a:r>
          </a:p>
          <a:p>
            <a:endParaRPr lang="el-GR" altLang="el-GR" i="1"/>
          </a:p>
        </p:txBody>
      </p:sp>
      <p:sp>
        <p:nvSpPr>
          <p:cNvPr id="140291" name="Rectangle 6">
            <a:extLst>
              <a:ext uri="{FF2B5EF4-FFF2-40B4-BE49-F238E27FC236}">
                <a16:creationId xmlns:a16="http://schemas.microsoft.com/office/drawing/2014/main" id="{854E5040-DB07-42BB-B975-395E4F410337}"/>
              </a:ext>
            </a:extLst>
          </p:cNvPr>
          <p:cNvSpPr>
            <a:spLocks noChangeArrowheads="1"/>
          </p:cNvSpPr>
          <p:nvPr/>
        </p:nvSpPr>
        <p:spPr bwMode="auto">
          <a:xfrm>
            <a:off x="7235825" y="98425"/>
            <a:ext cx="135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u="sng">
                <a:latin typeface="Arial" panose="020B0604020202020204" pitchFamily="34" charset="0"/>
              </a:rPr>
              <a:t>Το Πέραμα</a:t>
            </a:r>
            <a:endParaRPr lang="el-GR" altLang="el-GR" sz="1800">
              <a:latin typeface="Arial" panose="020B0604020202020204" pitchFamily="34" charset="0"/>
            </a:endParaRPr>
          </a:p>
        </p:txBody>
      </p:sp>
      <p:pic>
        <p:nvPicPr>
          <p:cNvPr id="140292" name="Picture 7">
            <a:extLst>
              <a:ext uri="{FF2B5EF4-FFF2-40B4-BE49-F238E27FC236}">
                <a16:creationId xmlns:a16="http://schemas.microsoft.com/office/drawing/2014/main" id="{75CD5D97-D37F-4578-A8CE-EEEAF1CC0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536575"/>
            <a:ext cx="4816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8">
            <a:extLst>
              <a:ext uri="{FF2B5EF4-FFF2-40B4-BE49-F238E27FC236}">
                <a16:creationId xmlns:a16="http://schemas.microsoft.com/office/drawing/2014/main" id="{181BEAD3-E865-4C35-87E1-DE081EB4D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3751331"/>
            <a:ext cx="396557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9">
            <a:extLst>
              <a:ext uri="{FF2B5EF4-FFF2-40B4-BE49-F238E27FC236}">
                <a16:creationId xmlns:a16="http://schemas.microsoft.com/office/drawing/2014/main" id="{FFFEF160-8F65-4F7D-8AAC-31E62F77221E}"/>
              </a:ext>
            </a:extLst>
          </p:cNvPr>
          <p:cNvSpPr>
            <a:spLocks noChangeArrowheads="1"/>
          </p:cNvSpPr>
          <p:nvPr/>
        </p:nvSpPr>
        <p:spPr bwMode="auto">
          <a:xfrm>
            <a:off x="323528" y="3378993"/>
            <a:ext cx="14033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l-GR" altLang="el-GR" sz="1800" b="1" u="sng" dirty="0">
                <a:latin typeface="Arial" panose="020B0604020202020204" pitchFamily="34" charset="0"/>
                <a:ea typeface="Calibri" panose="020F0502020204030204" pitchFamily="34" charset="0"/>
              </a:rPr>
              <a:t>Μπότης</a:t>
            </a:r>
          </a:p>
        </p:txBody>
      </p:sp>
      <p:pic>
        <p:nvPicPr>
          <p:cNvPr id="140295" name="Picture 10">
            <a:extLst>
              <a:ext uri="{FF2B5EF4-FFF2-40B4-BE49-F238E27FC236}">
                <a16:creationId xmlns:a16="http://schemas.microsoft.com/office/drawing/2014/main" id="{C069291B-293E-41F9-8ACB-B5A1FA548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726912"/>
            <a:ext cx="4480744" cy="223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1">
            <a:extLst>
              <a:ext uri="{FF2B5EF4-FFF2-40B4-BE49-F238E27FC236}">
                <a16:creationId xmlns:a16="http://schemas.microsoft.com/office/drawing/2014/main" id="{F19FA4D1-A1DA-42CC-B6FF-919CA8FE9C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0737" y="3352993"/>
            <a:ext cx="6492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2">
            <a:extLst>
              <a:ext uri="{FF2B5EF4-FFF2-40B4-BE49-F238E27FC236}">
                <a16:creationId xmlns:a16="http://schemas.microsoft.com/office/drawing/2014/main" id="{F23E15FF-21E5-4425-A3A2-7618FEE04C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75" y="536575"/>
            <a:ext cx="36099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8" name="Slide Number Placeholder 1">
            <a:extLst>
              <a:ext uri="{FF2B5EF4-FFF2-40B4-BE49-F238E27FC236}">
                <a16:creationId xmlns:a16="http://schemas.microsoft.com/office/drawing/2014/main" id="{882CAF39-2B31-4F2D-83C8-BA7F70ED7E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498D41-C268-47A5-AA6D-7E869E760282}" type="slidenum">
              <a:rPr lang="el-GR" altLang="el-GR" sz="1200" smtClean="0">
                <a:latin typeface="Arial" panose="020B0604020202020204" pitchFamily="34" charset="0"/>
              </a:rPr>
              <a:pPr>
                <a:spcBef>
                  <a:spcPct val="0"/>
                </a:spcBef>
                <a:buFontTx/>
                <a:buNone/>
              </a:pPr>
              <a:t>46</a:t>
            </a:fld>
            <a:endParaRPr lang="el-GR" altLang="el-GR" sz="1200">
              <a:latin typeface="Arial" panose="020B0604020202020204" pitchFamily="34" charset="0"/>
            </a:endParaRPr>
          </a:p>
        </p:txBody>
      </p:sp>
      <p:sp>
        <p:nvSpPr>
          <p:cNvPr id="11" name="Ορθογώνιο 10">
            <a:extLst>
              <a:ext uri="{FF2B5EF4-FFF2-40B4-BE49-F238E27FC236}">
                <a16:creationId xmlns:a16="http://schemas.microsoft.com/office/drawing/2014/main" id="{0EDBB17A-B657-4554-8DC9-821BC6080416}"/>
              </a:ext>
            </a:extLst>
          </p:cNvPr>
          <p:cNvSpPr/>
          <p:nvPr/>
        </p:nvSpPr>
        <p:spPr>
          <a:xfrm>
            <a:off x="1431925" y="2796979"/>
            <a:ext cx="862737" cy="276999"/>
          </a:xfrm>
          <a:prstGeom prst="rect">
            <a:avLst/>
          </a:prstGeom>
        </p:spPr>
        <p:txBody>
          <a:bodyPr wrap="none">
            <a:spAutoFit/>
          </a:bodyPr>
          <a:lstStyle/>
          <a:p>
            <a:pPr algn="ctr"/>
            <a:r>
              <a:rPr lang="el-GR" altLang="el-GR" sz="1200" b="1" dirty="0"/>
              <a:t>Σχήμα 81</a:t>
            </a:r>
          </a:p>
        </p:txBody>
      </p:sp>
      <p:sp>
        <p:nvSpPr>
          <p:cNvPr id="12" name="Ορθογώνιο 11">
            <a:extLst>
              <a:ext uri="{FF2B5EF4-FFF2-40B4-BE49-F238E27FC236}">
                <a16:creationId xmlns:a16="http://schemas.microsoft.com/office/drawing/2014/main" id="{237C82D9-8DB4-4775-91F8-AA50F1398ADE}"/>
              </a:ext>
            </a:extLst>
          </p:cNvPr>
          <p:cNvSpPr/>
          <p:nvPr/>
        </p:nvSpPr>
        <p:spPr>
          <a:xfrm>
            <a:off x="6118656" y="2753925"/>
            <a:ext cx="862737" cy="276999"/>
          </a:xfrm>
          <a:prstGeom prst="rect">
            <a:avLst/>
          </a:prstGeom>
        </p:spPr>
        <p:txBody>
          <a:bodyPr wrap="none">
            <a:spAutoFit/>
          </a:bodyPr>
          <a:lstStyle/>
          <a:p>
            <a:pPr algn="ctr"/>
            <a:r>
              <a:rPr lang="el-GR" altLang="el-GR" sz="1200" b="1" dirty="0"/>
              <a:t>Σχήμα 82</a:t>
            </a:r>
          </a:p>
        </p:txBody>
      </p:sp>
      <p:sp>
        <p:nvSpPr>
          <p:cNvPr id="13" name="Ορθογώνιο 12">
            <a:extLst>
              <a:ext uri="{FF2B5EF4-FFF2-40B4-BE49-F238E27FC236}">
                <a16:creationId xmlns:a16="http://schemas.microsoft.com/office/drawing/2014/main" id="{1BBA1C78-5CC3-4730-B821-ECFE333D1374}"/>
              </a:ext>
            </a:extLst>
          </p:cNvPr>
          <p:cNvSpPr/>
          <p:nvPr/>
        </p:nvSpPr>
        <p:spPr>
          <a:xfrm>
            <a:off x="1465763" y="5684125"/>
            <a:ext cx="862737" cy="276999"/>
          </a:xfrm>
          <a:prstGeom prst="rect">
            <a:avLst/>
          </a:prstGeom>
        </p:spPr>
        <p:txBody>
          <a:bodyPr wrap="none">
            <a:spAutoFit/>
          </a:bodyPr>
          <a:lstStyle/>
          <a:p>
            <a:pPr algn="ctr"/>
            <a:r>
              <a:rPr lang="el-GR" altLang="el-GR" sz="1200" b="1" dirty="0"/>
              <a:t>Σχήμα 83</a:t>
            </a:r>
          </a:p>
        </p:txBody>
      </p:sp>
      <p:sp>
        <p:nvSpPr>
          <p:cNvPr id="14" name="Ορθογώνιο 13">
            <a:extLst>
              <a:ext uri="{FF2B5EF4-FFF2-40B4-BE49-F238E27FC236}">
                <a16:creationId xmlns:a16="http://schemas.microsoft.com/office/drawing/2014/main" id="{75D6316B-CED7-4B4E-BACD-A0762B274A49}"/>
              </a:ext>
            </a:extLst>
          </p:cNvPr>
          <p:cNvSpPr/>
          <p:nvPr/>
        </p:nvSpPr>
        <p:spPr>
          <a:xfrm>
            <a:off x="6236987" y="5963808"/>
            <a:ext cx="862737" cy="276999"/>
          </a:xfrm>
          <a:prstGeom prst="rect">
            <a:avLst/>
          </a:prstGeom>
        </p:spPr>
        <p:txBody>
          <a:bodyPr wrap="none">
            <a:spAutoFit/>
          </a:bodyPr>
          <a:lstStyle/>
          <a:p>
            <a:pPr algn="ctr"/>
            <a:r>
              <a:rPr lang="el-GR" altLang="el-GR" sz="1200" b="1" dirty="0"/>
              <a:t>Σχήμα 84</a:t>
            </a:r>
          </a:p>
        </p:txBody>
      </p:sp>
      <p:sp>
        <p:nvSpPr>
          <p:cNvPr id="15" name="TextBox 14">
            <a:extLst>
              <a:ext uri="{FF2B5EF4-FFF2-40B4-BE49-F238E27FC236}">
                <a16:creationId xmlns:a16="http://schemas.microsoft.com/office/drawing/2014/main" id="{3937AE52-1D90-41C1-BD1D-11183DB47E33}"/>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B4AB4242-9144-4306-8B10-67ADA80AED64}"/>
              </a:ext>
            </a:extLst>
          </p:cNvPr>
          <p:cNvSpPr>
            <a:spLocks noGrp="1"/>
          </p:cNvSpPr>
          <p:nvPr>
            <p:ph type="title"/>
          </p:nvPr>
        </p:nvSpPr>
        <p:spPr>
          <a:xfrm>
            <a:off x="539750" y="188913"/>
            <a:ext cx="8229600" cy="614362"/>
          </a:xfrm>
        </p:spPr>
        <p:txBody>
          <a:bodyPr/>
          <a:lstStyle/>
          <a:p>
            <a:pPr algn="l"/>
            <a:r>
              <a:rPr lang="el-GR" altLang="el-GR" sz="2000"/>
              <a:t>ΞΥΛΙΝΑ ΠΛΟΙΑ – ΠΑΡΑΔΟΣΙΑΚΑ ΠΛΟΙΑ</a:t>
            </a:r>
            <a:r>
              <a:rPr lang="el-GR" altLang="el-GR" sz="2000">
                <a:latin typeface="Arial" panose="020B0604020202020204" pitchFamily="34" charset="0"/>
              </a:rPr>
              <a:t> :</a:t>
            </a:r>
            <a:r>
              <a:rPr lang="el-GR" altLang="el-GR" sz="2400">
                <a:latin typeface="Arial" panose="020B0604020202020204" pitchFamily="34" charset="0"/>
              </a:rPr>
              <a:t> </a:t>
            </a:r>
            <a:r>
              <a:rPr lang="el-GR" altLang="el-GR" sz="2000" u="sng">
                <a:latin typeface="Arial" panose="020B0604020202020204" pitchFamily="34" charset="0"/>
                <a:cs typeface="Arial" panose="020B0604020202020204" pitchFamily="34" charset="0"/>
              </a:rPr>
              <a:t>Ι Σ Τ Ι Ο Φ Ο Ρ Ι Α</a:t>
            </a:r>
          </a:p>
        </p:txBody>
      </p:sp>
      <p:sp>
        <p:nvSpPr>
          <p:cNvPr id="141315" name="Rectangle 5">
            <a:extLst>
              <a:ext uri="{FF2B5EF4-FFF2-40B4-BE49-F238E27FC236}">
                <a16:creationId xmlns:a16="http://schemas.microsoft.com/office/drawing/2014/main" id="{ECC77240-5515-4D78-8F75-CE2DCF4A430C}"/>
              </a:ext>
            </a:extLst>
          </p:cNvPr>
          <p:cNvSpPr>
            <a:spLocks noChangeArrowheads="1"/>
          </p:cNvSpPr>
          <p:nvPr/>
        </p:nvSpPr>
        <p:spPr bwMode="auto">
          <a:xfrm>
            <a:off x="341313" y="796925"/>
            <a:ext cx="1876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800">
                <a:latin typeface="Arial" panose="020B0604020202020204" pitchFamily="34" charset="0"/>
              </a:rPr>
              <a:t>    </a:t>
            </a:r>
            <a:r>
              <a:rPr lang="el-GR" altLang="el-GR" sz="1800">
                <a:latin typeface="Arial" panose="020B0604020202020204" pitchFamily="34" charset="0"/>
              </a:rPr>
              <a:t>σταύρωση </a:t>
            </a:r>
            <a:endParaRPr lang="en-US"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(σταυρωτό πανί)</a:t>
            </a:r>
          </a:p>
        </p:txBody>
      </p:sp>
      <p:sp>
        <p:nvSpPr>
          <p:cNvPr id="141316" name="Rectangle 6">
            <a:extLst>
              <a:ext uri="{FF2B5EF4-FFF2-40B4-BE49-F238E27FC236}">
                <a16:creationId xmlns:a16="http://schemas.microsoft.com/office/drawing/2014/main" id="{9B51ED11-2738-4590-91F9-690BA7B3820B}"/>
              </a:ext>
            </a:extLst>
          </p:cNvPr>
          <p:cNvSpPr>
            <a:spLocks noChangeArrowheads="1"/>
          </p:cNvSpPr>
          <p:nvPr/>
        </p:nvSpPr>
        <p:spPr bwMode="auto">
          <a:xfrm>
            <a:off x="3924300" y="836613"/>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800">
                <a:latin typeface="Arial" panose="020B0604020202020204" pitchFamily="34" charset="0"/>
              </a:rPr>
              <a:t> </a:t>
            </a:r>
            <a:r>
              <a:rPr lang="el-GR" altLang="el-GR" sz="1800">
                <a:latin typeface="Arial" panose="020B0604020202020204" pitchFamily="34" charset="0"/>
              </a:rPr>
              <a:t>λατίνι </a:t>
            </a:r>
          </a:p>
        </p:txBody>
      </p:sp>
      <p:sp>
        <p:nvSpPr>
          <p:cNvPr id="141317" name="Rectangle 7">
            <a:extLst>
              <a:ext uri="{FF2B5EF4-FFF2-40B4-BE49-F238E27FC236}">
                <a16:creationId xmlns:a16="http://schemas.microsoft.com/office/drawing/2014/main" id="{58E5DEF6-B3C8-4C45-8ADE-85A5341165A6}"/>
              </a:ext>
            </a:extLst>
          </p:cNvPr>
          <p:cNvSpPr>
            <a:spLocks noChangeArrowheads="1"/>
          </p:cNvSpPr>
          <p:nvPr/>
        </p:nvSpPr>
        <p:spPr bwMode="auto">
          <a:xfrm>
            <a:off x="6726238" y="749300"/>
            <a:ext cx="143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800">
                <a:latin typeface="Arial" panose="020B0604020202020204" pitchFamily="34" charset="0"/>
              </a:rPr>
              <a:t>    </a:t>
            </a:r>
            <a:r>
              <a:rPr lang="el-GR" altLang="el-GR" sz="1800">
                <a:latin typeface="Arial" panose="020B0604020202020204" pitchFamily="34" charset="0"/>
              </a:rPr>
              <a:t>σακολέβα</a:t>
            </a:r>
          </a:p>
        </p:txBody>
      </p:sp>
      <p:sp>
        <p:nvSpPr>
          <p:cNvPr id="141318" name="Rectangle 8">
            <a:extLst>
              <a:ext uri="{FF2B5EF4-FFF2-40B4-BE49-F238E27FC236}">
                <a16:creationId xmlns:a16="http://schemas.microsoft.com/office/drawing/2014/main" id="{EFDF63EF-2399-4928-AF0C-C201D850EBF4}"/>
              </a:ext>
            </a:extLst>
          </p:cNvPr>
          <p:cNvSpPr>
            <a:spLocks noChangeArrowheads="1"/>
          </p:cNvSpPr>
          <p:nvPr/>
        </p:nvSpPr>
        <p:spPr bwMode="auto">
          <a:xfrm>
            <a:off x="1079500" y="4230688"/>
            <a:ext cx="93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800">
                <a:latin typeface="Arial" panose="020B0604020202020204" pitchFamily="34" charset="0"/>
              </a:rPr>
              <a:t>   </a:t>
            </a:r>
            <a:r>
              <a:rPr lang="el-GR" altLang="el-GR" sz="1800">
                <a:latin typeface="Arial" panose="020B0604020202020204" pitchFamily="34" charset="0"/>
              </a:rPr>
              <a:t>ψάθα</a:t>
            </a:r>
          </a:p>
        </p:txBody>
      </p:sp>
      <p:sp>
        <p:nvSpPr>
          <p:cNvPr id="141319" name="Rectangle 9">
            <a:extLst>
              <a:ext uri="{FF2B5EF4-FFF2-40B4-BE49-F238E27FC236}">
                <a16:creationId xmlns:a16="http://schemas.microsoft.com/office/drawing/2014/main" id="{A7A2B92E-F9C8-4010-91C3-A231E6E37306}"/>
              </a:ext>
            </a:extLst>
          </p:cNvPr>
          <p:cNvSpPr>
            <a:spLocks noChangeArrowheads="1"/>
          </p:cNvSpPr>
          <p:nvPr/>
        </p:nvSpPr>
        <p:spPr bwMode="auto">
          <a:xfrm>
            <a:off x="6916737" y="3751084"/>
            <a:ext cx="105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dirty="0">
                <a:latin typeface="Arial" panose="020B0604020202020204" pitchFamily="34" charset="0"/>
              </a:rPr>
              <a:t>μπούμα </a:t>
            </a:r>
          </a:p>
        </p:txBody>
      </p:sp>
      <p:pic>
        <p:nvPicPr>
          <p:cNvPr id="141320" name="Picture 10">
            <a:extLst>
              <a:ext uri="{FF2B5EF4-FFF2-40B4-BE49-F238E27FC236}">
                <a16:creationId xmlns:a16="http://schemas.microsoft.com/office/drawing/2014/main" id="{BE49D41F-A1B9-4FBA-AEA9-24EFDA9B0F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536700"/>
            <a:ext cx="2840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Picture 11">
            <a:extLst>
              <a:ext uri="{FF2B5EF4-FFF2-40B4-BE49-F238E27FC236}">
                <a16:creationId xmlns:a16="http://schemas.microsoft.com/office/drawing/2014/main" id="{C9AE3F1E-7A1F-4B9C-95D8-E22F621BB3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1185863"/>
            <a:ext cx="2852737"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Picture 12">
            <a:extLst>
              <a:ext uri="{FF2B5EF4-FFF2-40B4-BE49-F238E27FC236}">
                <a16:creationId xmlns:a16="http://schemas.microsoft.com/office/drawing/2014/main" id="{12268F75-935B-482F-A96A-51D2B5739D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3938" y="1160463"/>
            <a:ext cx="30321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Picture 13">
            <a:extLst>
              <a:ext uri="{FF2B5EF4-FFF2-40B4-BE49-F238E27FC236}">
                <a16:creationId xmlns:a16="http://schemas.microsoft.com/office/drawing/2014/main" id="{CF0529B9-721B-40A8-9D3C-2DE7C20F2D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538" y="4595813"/>
            <a:ext cx="3563937"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Picture 14">
            <a:extLst>
              <a:ext uri="{FF2B5EF4-FFF2-40B4-BE49-F238E27FC236}">
                <a16:creationId xmlns:a16="http://schemas.microsoft.com/office/drawing/2014/main" id="{AC9339F7-A992-462F-88EE-42E146CAE5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2950" y="4146550"/>
            <a:ext cx="32448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Picture 17">
            <a:extLst>
              <a:ext uri="{FF2B5EF4-FFF2-40B4-BE49-F238E27FC236}">
                <a16:creationId xmlns:a16="http://schemas.microsoft.com/office/drawing/2014/main" id="{88881C98-3E63-4377-9055-AE40BA7219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412875"/>
            <a:ext cx="2852737"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6" name="Slide Number Placeholder 1">
            <a:extLst>
              <a:ext uri="{FF2B5EF4-FFF2-40B4-BE49-F238E27FC236}">
                <a16:creationId xmlns:a16="http://schemas.microsoft.com/office/drawing/2014/main" id="{DCD5C454-85FD-43A0-851B-D6D364BDC6C2}"/>
              </a:ext>
            </a:extLst>
          </p:cNvPr>
          <p:cNvSpPr>
            <a:spLocks noGrp="1"/>
          </p:cNvSpPr>
          <p:nvPr>
            <p:ph type="sldNum" sz="quarter" idx="12"/>
          </p:nvPr>
        </p:nvSpPr>
        <p:spPr bwMode="auto">
          <a:xfrm>
            <a:off x="8164512" y="6400799"/>
            <a:ext cx="522287" cy="3206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3F6588-55FF-471A-B840-A33CC5CE6AFD}" type="slidenum">
              <a:rPr lang="el-GR" altLang="el-GR" sz="1200" smtClean="0">
                <a:latin typeface="Arial" panose="020B0604020202020204" pitchFamily="34" charset="0"/>
              </a:rPr>
              <a:pPr>
                <a:spcBef>
                  <a:spcPct val="0"/>
                </a:spcBef>
                <a:buFontTx/>
                <a:buNone/>
              </a:pPr>
              <a:t>47</a:t>
            </a:fld>
            <a:endParaRPr lang="el-GR" altLang="el-GR" sz="1200" dirty="0">
              <a:latin typeface="Arial" panose="020B0604020202020204" pitchFamily="34" charset="0"/>
            </a:endParaRPr>
          </a:p>
        </p:txBody>
      </p:sp>
      <p:sp>
        <p:nvSpPr>
          <p:cNvPr id="15" name="Ορθογώνιο 14">
            <a:extLst>
              <a:ext uri="{FF2B5EF4-FFF2-40B4-BE49-F238E27FC236}">
                <a16:creationId xmlns:a16="http://schemas.microsoft.com/office/drawing/2014/main" id="{38AD9642-907B-4BBF-9188-BBB7111DC5AB}"/>
              </a:ext>
            </a:extLst>
          </p:cNvPr>
          <p:cNvSpPr/>
          <p:nvPr/>
        </p:nvSpPr>
        <p:spPr>
          <a:xfrm>
            <a:off x="1930784" y="4125324"/>
            <a:ext cx="862736" cy="276999"/>
          </a:xfrm>
          <a:prstGeom prst="rect">
            <a:avLst/>
          </a:prstGeom>
        </p:spPr>
        <p:txBody>
          <a:bodyPr wrap="none">
            <a:spAutoFit/>
          </a:bodyPr>
          <a:lstStyle/>
          <a:p>
            <a:pPr algn="ctr"/>
            <a:r>
              <a:rPr lang="el-GR" altLang="el-GR" sz="1200" b="1" dirty="0"/>
              <a:t>Σχήμα 85</a:t>
            </a:r>
          </a:p>
        </p:txBody>
      </p:sp>
      <p:sp>
        <p:nvSpPr>
          <p:cNvPr id="16" name="Ορθογώνιο 15">
            <a:extLst>
              <a:ext uri="{FF2B5EF4-FFF2-40B4-BE49-F238E27FC236}">
                <a16:creationId xmlns:a16="http://schemas.microsoft.com/office/drawing/2014/main" id="{1E8753DD-38EC-4D3B-9D87-DEE2324C3371}"/>
              </a:ext>
            </a:extLst>
          </p:cNvPr>
          <p:cNvSpPr/>
          <p:nvPr/>
        </p:nvSpPr>
        <p:spPr>
          <a:xfrm>
            <a:off x="4077561" y="4137025"/>
            <a:ext cx="862737" cy="276999"/>
          </a:xfrm>
          <a:prstGeom prst="rect">
            <a:avLst/>
          </a:prstGeom>
        </p:spPr>
        <p:txBody>
          <a:bodyPr wrap="none">
            <a:spAutoFit/>
          </a:bodyPr>
          <a:lstStyle/>
          <a:p>
            <a:pPr algn="ctr"/>
            <a:r>
              <a:rPr lang="el-GR" altLang="el-GR" sz="1200" b="1" dirty="0"/>
              <a:t>Σχήμα 86</a:t>
            </a:r>
          </a:p>
        </p:txBody>
      </p:sp>
      <p:sp>
        <p:nvSpPr>
          <p:cNvPr id="17" name="Ορθογώνιο 16">
            <a:extLst>
              <a:ext uri="{FF2B5EF4-FFF2-40B4-BE49-F238E27FC236}">
                <a16:creationId xmlns:a16="http://schemas.microsoft.com/office/drawing/2014/main" id="{1DF486AC-68EB-49B8-B4E2-D00EB70C3104}"/>
              </a:ext>
            </a:extLst>
          </p:cNvPr>
          <p:cNvSpPr/>
          <p:nvPr/>
        </p:nvSpPr>
        <p:spPr>
          <a:xfrm>
            <a:off x="7227888" y="3290500"/>
            <a:ext cx="862737" cy="276999"/>
          </a:xfrm>
          <a:prstGeom prst="rect">
            <a:avLst/>
          </a:prstGeom>
        </p:spPr>
        <p:txBody>
          <a:bodyPr wrap="none">
            <a:spAutoFit/>
          </a:bodyPr>
          <a:lstStyle/>
          <a:p>
            <a:pPr algn="ctr"/>
            <a:r>
              <a:rPr lang="el-GR" altLang="el-GR" sz="1200" b="1" dirty="0"/>
              <a:t>Σχήμα 87</a:t>
            </a:r>
          </a:p>
        </p:txBody>
      </p:sp>
      <p:sp>
        <p:nvSpPr>
          <p:cNvPr id="18" name="Ορθογώνιο 17">
            <a:extLst>
              <a:ext uri="{FF2B5EF4-FFF2-40B4-BE49-F238E27FC236}">
                <a16:creationId xmlns:a16="http://schemas.microsoft.com/office/drawing/2014/main" id="{81FB92E8-33C2-406C-A148-9CC60FA3AFE9}"/>
              </a:ext>
            </a:extLst>
          </p:cNvPr>
          <p:cNvSpPr/>
          <p:nvPr/>
        </p:nvSpPr>
        <p:spPr>
          <a:xfrm>
            <a:off x="6485368" y="6142037"/>
            <a:ext cx="862737" cy="276999"/>
          </a:xfrm>
          <a:prstGeom prst="rect">
            <a:avLst/>
          </a:prstGeom>
        </p:spPr>
        <p:txBody>
          <a:bodyPr wrap="none">
            <a:spAutoFit/>
          </a:bodyPr>
          <a:lstStyle/>
          <a:p>
            <a:pPr algn="ctr"/>
            <a:r>
              <a:rPr lang="el-GR" altLang="el-GR" sz="1200" b="1" dirty="0"/>
              <a:t>Σχήμα 88</a:t>
            </a:r>
          </a:p>
        </p:txBody>
      </p:sp>
      <p:sp>
        <p:nvSpPr>
          <p:cNvPr id="19" name="Ορθογώνιο 18">
            <a:extLst>
              <a:ext uri="{FF2B5EF4-FFF2-40B4-BE49-F238E27FC236}">
                <a16:creationId xmlns:a16="http://schemas.microsoft.com/office/drawing/2014/main" id="{20DC12F8-56E0-43EC-A51C-DDB4A85BE78B}"/>
              </a:ext>
            </a:extLst>
          </p:cNvPr>
          <p:cNvSpPr/>
          <p:nvPr/>
        </p:nvSpPr>
        <p:spPr>
          <a:xfrm>
            <a:off x="3693390" y="6021387"/>
            <a:ext cx="862737" cy="276999"/>
          </a:xfrm>
          <a:prstGeom prst="rect">
            <a:avLst/>
          </a:prstGeom>
        </p:spPr>
        <p:txBody>
          <a:bodyPr wrap="none">
            <a:spAutoFit/>
          </a:bodyPr>
          <a:lstStyle/>
          <a:p>
            <a:pPr algn="ctr"/>
            <a:r>
              <a:rPr lang="el-GR" altLang="el-GR" sz="1200" b="1" dirty="0"/>
              <a:t>Σχήμα 89</a:t>
            </a:r>
          </a:p>
        </p:txBody>
      </p:sp>
      <p:sp>
        <p:nvSpPr>
          <p:cNvPr id="20" name="TextBox 19">
            <a:extLst>
              <a:ext uri="{FF2B5EF4-FFF2-40B4-BE49-F238E27FC236}">
                <a16:creationId xmlns:a16="http://schemas.microsoft.com/office/drawing/2014/main" id="{2D8EC7FC-A6D2-4D37-89DE-9B0C16D4DC22}"/>
              </a:ext>
            </a:extLst>
          </p:cNvPr>
          <p:cNvSpPr txBox="1"/>
          <p:nvPr/>
        </p:nvSpPr>
        <p:spPr>
          <a:xfrm>
            <a:off x="3768352" y="6557148"/>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Τίτλος 1">
            <a:extLst>
              <a:ext uri="{FF2B5EF4-FFF2-40B4-BE49-F238E27FC236}">
                <a16:creationId xmlns:a16="http://schemas.microsoft.com/office/drawing/2014/main" id="{5E7F9070-92AA-42BB-847B-5F74C7950D61}"/>
              </a:ext>
            </a:extLst>
          </p:cNvPr>
          <p:cNvSpPr>
            <a:spLocks noGrp="1"/>
          </p:cNvSpPr>
          <p:nvPr>
            <p:ph type="title"/>
          </p:nvPr>
        </p:nvSpPr>
        <p:spPr>
          <a:xfrm>
            <a:off x="468313" y="115888"/>
            <a:ext cx="8229600" cy="576262"/>
          </a:xfrm>
        </p:spPr>
        <p:txBody>
          <a:bodyPr/>
          <a:lstStyle/>
          <a:p>
            <a:pPr eaLnBrk="1" hangingPunct="1"/>
            <a:r>
              <a:rPr lang="el-GR" altLang="el-GR" sz="3200">
                <a:solidFill>
                  <a:srgbClr val="004A82"/>
                </a:solidFill>
                <a:latin typeface="Arial" panose="020B0604020202020204" pitchFamily="34" charset="0"/>
              </a:rPr>
              <a:t>Πλοία</a:t>
            </a:r>
          </a:p>
        </p:txBody>
      </p:sp>
      <p:sp>
        <p:nvSpPr>
          <p:cNvPr id="142339" name="Θέση περιεχομένου 2">
            <a:extLst>
              <a:ext uri="{FF2B5EF4-FFF2-40B4-BE49-F238E27FC236}">
                <a16:creationId xmlns:a16="http://schemas.microsoft.com/office/drawing/2014/main" id="{182099AD-AF27-4A97-AF5F-A9DC6770DEBE}"/>
              </a:ext>
            </a:extLst>
          </p:cNvPr>
          <p:cNvSpPr>
            <a:spLocks noGrp="1"/>
          </p:cNvSpPr>
          <p:nvPr>
            <p:ph idx="1"/>
          </p:nvPr>
        </p:nvSpPr>
        <p:spPr>
          <a:xfrm>
            <a:off x="395288" y="765175"/>
            <a:ext cx="8229600" cy="5040313"/>
          </a:xfrm>
        </p:spPr>
        <p:txBody>
          <a:bodyPr/>
          <a:lstStyle/>
          <a:p>
            <a:pPr marL="0" indent="0" algn="just" eaLnBrk="1" hangingPunct="1">
              <a:lnSpc>
                <a:spcPct val="80000"/>
              </a:lnSpc>
              <a:buFont typeface="Arial" panose="020B0604020202020204" pitchFamily="34" charset="0"/>
              <a:buNone/>
            </a:pPr>
            <a:r>
              <a:rPr lang="el-GR" altLang="el-GR" sz="2200" b="1" u="sng">
                <a:latin typeface="Arial" panose="020B0604020202020204" pitchFamily="34" charset="0"/>
              </a:rPr>
              <a:t>ΣΥΝΤΜΗΣΕΙΣ ΟΝΟΜΑΣΙΑΣ ΤΥΠΩΝ ΠΛΟΙΩΝ</a:t>
            </a:r>
          </a:p>
          <a:p>
            <a:pPr marL="0" indent="0" algn="just" eaLnBrk="1" hangingPunct="1">
              <a:lnSpc>
                <a:spcPct val="80000"/>
              </a:lnSpc>
              <a:buFont typeface="Arial" panose="020B0604020202020204" pitchFamily="34" charset="0"/>
              <a:buNone/>
            </a:pPr>
            <a:endParaRPr lang="el-GR" altLang="el-GR" sz="2200" b="1" u="sng">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Α/Κ αλιευτικό </a:t>
            </a:r>
            <a:r>
              <a:rPr lang="en-US" altLang="el-GR" sz="2000">
                <a:latin typeface="Arial" panose="020B0604020202020204" pitchFamily="34" charset="0"/>
              </a:rPr>
              <a:t>F/S (F/V)                                </a:t>
            </a:r>
            <a:r>
              <a:rPr lang="el-GR" altLang="el-GR" sz="2000">
                <a:latin typeface="Arial" panose="020B0604020202020204" pitchFamily="34" charset="0"/>
              </a:rPr>
              <a:t>Π/Γ πλωτός γερανός</a:t>
            </a:r>
            <a:r>
              <a:rPr lang="en-US" altLang="el-GR" sz="2000">
                <a:latin typeface="Arial" panose="020B0604020202020204" pitchFamily="34" charset="0"/>
              </a:rPr>
              <a:t> F/C</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Α/Π ατμόπλοιο</a:t>
            </a:r>
            <a:r>
              <a:rPr lang="en-US" altLang="el-GR" sz="2000">
                <a:latin typeface="Arial" panose="020B0604020202020204" pitchFamily="34" charset="0"/>
              </a:rPr>
              <a:t> S/S                                      </a:t>
            </a:r>
            <a:r>
              <a:rPr lang="el-GR" altLang="el-GR" sz="2000">
                <a:latin typeface="Arial" panose="020B0604020202020204" pitchFamily="34" charset="0"/>
              </a:rPr>
              <a:t>Π/Δ πλωτή δεξαμενή</a:t>
            </a:r>
            <a:r>
              <a:rPr lang="en-US" altLang="el-GR" sz="2000">
                <a:latin typeface="Arial" panose="020B0604020202020204" pitchFamily="34" charset="0"/>
              </a:rPr>
              <a:t> F/D</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Α/Σ αερόστρωμνο</a:t>
            </a:r>
            <a:r>
              <a:rPr lang="en-US" altLang="el-GR" sz="2000">
                <a:latin typeface="Arial" panose="020B0604020202020204" pitchFamily="34" charset="0"/>
              </a:rPr>
              <a:t> H/C                                </a:t>
            </a:r>
            <a:r>
              <a:rPr lang="el-GR" altLang="el-GR" sz="2000">
                <a:latin typeface="Arial" panose="020B0604020202020204" pitchFamily="34" charset="0"/>
              </a:rPr>
              <a:t>Π/Θ Πορθμείο </a:t>
            </a:r>
            <a:r>
              <a:rPr lang="en-US" altLang="el-GR" sz="2000">
                <a:latin typeface="Arial" panose="020B0604020202020204" pitchFamily="34" charset="0"/>
              </a:rPr>
              <a:t>F/B</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Β/Θ βυθοκόρος</a:t>
            </a:r>
            <a:r>
              <a:rPr lang="en-US" altLang="el-GR" sz="2000">
                <a:latin typeface="Arial" panose="020B0604020202020204" pitchFamily="34" charset="0"/>
              </a:rPr>
              <a:t> D/S (dredger ship)             </a:t>
            </a:r>
            <a:r>
              <a:rPr lang="el-GR" altLang="el-GR" sz="2000">
                <a:latin typeface="Arial" panose="020B0604020202020204" pitchFamily="34" charset="0"/>
              </a:rPr>
              <a:t>Π/Φ Πετρελαιοφόρο</a:t>
            </a:r>
            <a:r>
              <a:rPr lang="en-US" altLang="el-GR" sz="2000">
                <a:latin typeface="Arial" panose="020B0604020202020204" pitchFamily="34" charset="0"/>
              </a:rPr>
              <a:t> O/C</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Δ/Ξ δεξαμενόπλοιο</a:t>
            </a:r>
            <a:r>
              <a:rPr lang="en-US" altLang="el-GR" sz="2000">
                <a:latin typeface="Arial" panose="020B0604020202020204" pitchFamily="34" charset="0"/>
              </a:rPr>
              <a:t> Tanker                         </a:t>
            </a:r>
            <a:r>
              <a:rPr lang="el-GR" altLang="el-GR" sz="2000">
                <a:latin typeface="Arial" panose="020B0604020202020204" pitchFamily="34" charset="0"/>
              </a:rPr>
              <a:t> Ρ/Κ </a:t>
            </a:r>
            <a:r>
              <a:rPr lang="en-US" altLang="el-GR" sz="2000">
                <a:latin typeface="Arial" panose="020B0604020202020204" pitchFamily="34" charset="0"/>
              </a:rPr>
              <a:t> </a:t>
            </a:r>
            <a:r>
              <a:rPr lang="el-GR" altLang="el-GR" sz="2000">
                <a:latin typeface="Arial" panose="020B0604020202020204" pitchFamily="34" charset="0"/>
              </a:rPr>
              <a:t>Ρυμουλκό</a:t>
            </a:r>
            <a:r>
              <a:rPr lang="en-US" altLang="el-GR" sz="2000">
                <a:latin typeface="Arial" panose="020B0604020202020204" pitchFamily="34" charset="0"/>
              </a:rPr>
              <a:t> T/B</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Ε/Γ επιβατηγό</a:t>
            </a:r>
            <a:r>
              <a:rPr lang="en-US" altLang="el-GR" sz="2000">
                <a:latin typeface="Arial" panose="020B0604020202020204" pitchFamily="34" charset="0"/>
              </a:rPr>
              <a:t> P/S                                       </a:t>
            </a:r>
            <a:r>
              <a:rPr lang="el-GR" altLang="el-GR" sz="2000">
                <a:latin typeface="Arial" panose="020B0604020202020204" pitchFamily="34" charset="0"/>
              </a:rPr>
              <a:t>Τ/Φ Τσιμεντοφόρο</a:t>
            </a:r>
            <a:r>
              <a:rPr lang="en-US" altLang="el-GR" sz="2000">
                <a:latin typeface="Arial" panose="020B0604020202020204" pitchFamily="34" charset="0"/>
              </a:rPr>
              <a:t> C/S</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Ε/Φ εμπορ/κιβ/φόρο</a:t>
            </a:r>
            <a:r>
              <a:rPr lang="en-US" altLang="el-GR" sz="2000">
                <a:latin typeface="Arial" panose="020B0604020202020204" pitchFamily="34" charset="0"/>
              </a:rPr>
              <a:t> C/S                             </a:t>
            </a:r>
            <a:r>
              <a:rPr lang="el-GR" altLang="el-GR" sz="2000">
                <a:latin typeface="Arial" panose="020B0604020202020204" pitchFamily="34" charset="0"/>
              </a:rPr>
              <a:t>Υ/Π Υδροπτέρυγο</a:t>
            </a:r>
            <a:r>
              <a:rPr lang="en-US" altLang="el-GR" sz="2000">
                <a:latin typeface="Arial" panose="020B0604020202020204" pitchFamily="34" charset="0"/>
              </a:rPr>
              <a:t> H/F</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Η/Π ημερόπλοιο</a:t>
            </a:r>
            <a:r>
              <a:rPr lang="en-US" altLang="el-GR" sz="2000">
                <a:latin typeface="Arial" panose="020B0604020202020204" pitchFamily="34" charset="0"/>
              </a:rPr>
              <a:t> D/S                                    </a:t>
            </a:r>
            <a:r>
              <a:rPr lang="el-GR" altLang="el-GR" sz="2000">
                <a:latin typeface="Arial" panose="020B0604020202020204" pitchFamily="34" charset="0"/>
              </a:rPr>
              <a:t>Υ/Φ Υδροφόρο</a:t>
            </a:r>
            <a:r>
              <a:rPr lang="en-US" altLang="el-GR" sz="2000">
                <a:latin typeface="Arial" panose="020B0604020202020204" pitchFamily="34" charset="0"/>
              </a:rPr>
              <a:t> WT/S</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Ι/Φ ιστιοφόρο</a:t>
            </a:r>
            <a:r>
              <a:rPr lang="en-US" altLang="el-GR" sz="2000">
                <a:latin typeface="Arial" panose="020B0604020202020204" pitchFamily="34" charset="0"/>
              </a:rPr>
              <a:t> S/B                                         </a:t>
            </a:r>
            <a:r>
              <a:rPr lang="el-GR" altLang="el-GR" sz="2000">
                <a:latin typeface="Arial" panose="020B0604020202020204" pitchFamily="34" charset="0"/>
              </a:rPr>
              <a:t>Φ/Φ Φορτηγιδοφόρο</a:t>
            </a:r>
            <a:r>
              <a:rPr lang="en-US" altLang="el-GR" sz="2000">
                <a:latin typeface="Arial" panose="020B0604020202020204" pitchFamily="34" charset="0"/>
              </a:rPr>
              <a:t> LASH</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Κ/Ζ κρουαζιερόπλοιο</a:t>
            </a:r>
            <a:r>
              <a:rPr lang="en-US" altLang="el-GR" sz="2000">
                <a:latin typeface="Arial" panose="020B0604020202020204" pitchFamily="34" charset="0"/>
              </a:rPr>
              <a:t> Cr/S                           </a:t>
            </a:r>
            <a:r>
              <a:rPr lang="el-GR" altLang="el-GR" sz="2000">
                <a:latin typeface="Arial" panose="020B0604020202020204" pitchFamily="34" charset="0"/>
              </a:rPr>
              <a:t> Φ/Π Φαρόπλοιο</a:t>
            </a:r>
            <a:r>
              <a:rPr lang="en-US" altLang="el-GR" sz="2000">
                <a:latin typeface="Arial" panose="020B0604020202020204" pitchFamily="34" charset="0"/>
              </a:rPr>
              <a:t> L/S</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Ο/Γ οχηματαταγωγό</a:t>
            </a:r>
            <a:r>
              <a:rPr lang="en-US" altLang="el-GR" sz="2000">
                <a:latin typeface="Arial" panose="020B0604020202020204" pitchFamily="34" charset="0"/>
              </a:rPr>
              <a:t> C/F</a:t>
            </a:r>
            <a:endParaRPr lang="el-GR" altLang="el-GR" sz="2000">
              <a:latin typeface="Arial" panose="020B0604020202020204" pitchFamily="34" charset="0"/>
            </a:endParaRPr>
          </a:p>
          <a:p>
            <a:pPr marL="0" indent="0" algn="just" eaLnBrk="1" hangingPunct="1">
              <a:lnSpc>
                <a:spcPct val="80000"/>
              </a:lnSpc>
              <a:buFont typeface="Arial" panose="020B0604020202020204" pitchFamily="34" charset="0"/>
              <a:buNone/>
            </a:pPr>
            <a:r>
              <a:rPr lang="el-GR" altLang="el-GR" sz="2000">
                <a:latin typeface="Arial" panose="020B0604020202020204" pitchFamily="34" charset="0"/>
              </a:rPr>
              <a:t>Ε/Γ-0/Γ επιβατηγό – οχηματαγωγό </a:t>
            </a:r>
            <a:r>
              <a:rPr lang="en-US" altLang="el-GR" sz="2000">
                <a:latin typeface="Arial" panose="020B0604020202020204" pitchFamily="34" charset="0"/>
              </a:rPr>
              <a:t>C/P/F</a:t>
            </a:r>
            <a:r>
              <a:rPr lang="el-GR" altLang="el-GR" sz="1900">
                <a:latin typeface="Arial" panose="020B0604020202020204" pitchFamily="34" charset="0"/>
              </a:rPr>
              <a:t> </a:t>
            </a:r>
          </a:p>
        </p:txBody>
      </p:sp>
      <p:sp>
        <p:nvSpPr>
          <p:cNvPr id="142340" name="Θέση αριθμού διαφάνειας 3">
            <a:extLst>
              <a:ext uri="{FF2B5EF4-FFF2-40B4-BE49-F238E27FC236}">
                <a16:creationId xmlns:a16="http://schemas.microsoft.com/office/drawing/2014/main" id="{43EFB121-6CF9-411C-921B-B13355273EC3}"/>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5DF3BBE-D475-41DE-9835-32A4E90C71F0}" type="slidenum">
              <a:rPr lang="el-GR" altLang="el-GR" sz="1200">
                <a:latin typeface="Arial" panose="020B0604020202020204" pitchFamily="34" charset="0"/>
              </a:rPr>
              <a:pPr algn="r" eaLnBrk="1" hangingPunct="1">
                <a:spcBef>
                  <a:spcPct val="0"/>
                </a:spcBef>
                <a:buFontTx/>
                <a:buNone/>
              </a:pPr>
              <a:t>48</a:t>
            </a:fld>
            <a:endParaRPr lang="el-GR" altLang="el-GR" sz="1200">
              <a:latin typeface="Arial" panose="020B0604020202020204" pitchFamily="34" charset="0"/>
            </a:endParaRPr>
          </a:p>
        </p:txBody>
      </p:sp>
      <p:sp>
        <p:nvSpPr>
          <p:cNvPr id="142341" name="Slide Number Placeholder 1">
            <a:extLst>
              <a:ext uri="{FF2B5EF4-FFF2-40B4-BE49-F238E27FC236}">
                <a16:creationId xmlns:a16="http://schemas.microsoft.com/office/drawing/2014/main" id="{E1978E0C-2066-44E4-93DD-B4E3F7FEEA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57EDF3-184E-4434-B14C-1C2A4024868F}" type="slidenum">
              <a:rPr lang="el-GR" altLang="el-GR" sz="1200" smtClean="0">
                <a:latin typeface="Arial" panose="020B0604020202020204" pitchFamily="34" charset="0"/>
              </a:rPr>
              <a:pPr>
                <a:spcBef>
                  <a:spcPct val="0"/>
                </a:spcBef>
                <a:buFontTx/>
                <a:buNone/>
              </a:pPr>
              <a:t>48</a:t>
            </a:fld>
            <a:endParaRPr lang="el-GR" altLang="el-GR" sz="1200">
              <a:latin typeface="Arial" panose="020B0604020202020204" pitchFamily="34" charset="0"/>
            </a:endParaRPr>
          </a:p>
        </p:txBody>
      </p:sp>
      <p:sp>
        <p:nvSpPr>
          <p:cNvPr id="6" name="TextBox 5">
            <a:extLst>
              <a:ext uri="{FF2B5EF4-FFF2-40B4-BE49-F238E27FC236}">
                <a16:creationId xmlns:a16="http://schemas.microsoft.com/office/drawing/2014/main" id="{D26ACED6-4D6C-4F15-B3A5-736DA2E9657D}"/>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10F0A546-63AD-46FA-93AF-22D1AB8AAA78}"/>
              </a:ext>
            </a:extLst>
          </p:cNvPr>
          <p:cNvSpPr>
            <a:spLocks noGrp="1"/>
          </p:cNvSpPr>
          <p:nvPr>
            <p:ph type="title"/>
          </p:nvPr>
        </p:nvSpPr>
        <p:spPr>
          <a:xfrm>
            <a:off x="457200" y="0"/>
            <a:ext cx="8229600" cy="500063"/>
          </a:xfrm>
        </p:spPr>
        <p:txBody>
          <a:bodyPr/>
          <a:lstStyle/>
          <a:p>
            <a:r>
              <a:rPr lang="el-GR" altLang="el-GR" sz="2800"/>
              <a:t>ΕΠΙΒΑΤΗΓΑ ΠΛΟΙΑ</a:t>
            </a:r>
          </a:p>
        </p:txBody>
      </p:sp>
      <p:pic>
        <p:nvPicPr>
          <p:cNvPr id="66563" name="Picture 6">
            <a:extLst>
              <a:ext uri="{FF2B5EF4-FFF2-40B4-BE49-F238E27FC236}">
                <a16:creationId xmlns:a16="http://schemas.microsoft.com/office/drawing/2014/main" id="{ADCA371A-C153-4B95-B85A-947C159B2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0"/>
            <a:ext cx="74041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a:extLst>
              <a:ext uri="{FF2B5EF4-FFF2-40B4-BE49-F238E27FC236}">
                <a16:creationId xmlns:a16="http://schemas.microsoft.com/office/drawing/2014/main" id="{0CD0D1F4-4AF9-4086-917F-5EEAF9D70C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123681"/>
            <a:ext cx="6264547" cy="239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2">
            <a:extLst>
              <a:ext uri="{FF2B5EF4-FFF2-40B4-BE49-F238E27FC236}">
                <a16:creationId xmlns:a16="http://schemas.microsoft.com/office/drawing/2014/main" id="{EC01CD8A-BF72-42B0-84C6-56A1E580DFF6}"/>
              </a:ext>
            </a:extLst>
          </p:cNvPr>
          <p:cNvSpPr txBox="1">
            <a:spLocks noChangeArrowheads="1"/>
          </p:cNvSpPr>
          <p:nvPr/>
        </p:nvSpPr>
        <p:spPr bwMode="auto">
          <a:xfrm>
            <a:off x="21870" y="5085184"/>
            <a:ext cx="1547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Εξυπηρέτηση αγκυροβολημένων πλοίων</a:t>
            </a:r>
          </a:p>
        </p:txBody>
      </p:sp>
      <p:sp>
        <p:nvSpPr>
          <p:cNvPr id="66566" name="TextBox 3">
            <a:extLst>
              <a:ext uri="{FF2B5EF4-FFF2-40B4-BE49-F238E27FC236}">
                <a16:creationId xmlns:a16="http://schemas.microsoft.com/office/drawing/2014/main" id="{FE0FBBEE-E6D1-4F43-B148-E8A4ACBB8D7D}"/>
              </a:ext>
            </a:extLst>
          </p:cNvPr>
          <p:cNvSpPr txBox="1">
            <a:spLocks noChangeArrowheads="1"/>
          </p:cNvSpPr>
          <p:nvPr/>
        </p:nvSpPr>
        <p:spPr bwMode="auto">
          <a:xfrm>
            <a:off x="7620000" y="1125538"/>
            <a:ext cx="13446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500" b="1">
                <a:latin typeface="Arial" panose="020B0604020202020204" pitchFamily="34" charset="0"/>
              </a:rPr>
              <a:t>ημερόπλοιο</a:t>
            </a:r>
          </a:p>
        </p:txBody>
      </p:sp>
      <p:sp>
        <p:nvSpPr>
          <p:cNvPr id="66567" name="Rectangle 1">
            <a:extLst>
              <a:ext uri="{FF2B5EF4-FFF2-40B4-BE49-F238E27FC236}">
                <a16:creationId xmlns:a16="http://schemas.microsoft.com/office/drawing/2014/main" id="{7139394C-AE6F-4FF2-AEA7-87116B912F78}"/>
              </a:ext>
            </a:extLst>
          </p:cNvPr>
          <p:cNvSpPr>
            <a:spLocks noChangeArrowheads="1"/>
          </p:cNvSpPr>
          <p:nvPr/>
        </p:nvSpPr>
        <p:spPr bwMode="auto">
          <a:xfrm>
            <a:off x="7512050" y="1671638"/>
            <a:ext cx="77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6</a:t>
            </a:r>
          </a:p>
        </p:txBody>
      </p:sp>
      <p:sp>
        <p:nvSpPr>
          <p:cNvPr id="66568" name="Rectangle 2">
            <a:extLst>
              <a:ext uri="{FF2B5EF4-FFF2-40B4-BE49-F238E27FC236}">
                <a16:creationId xmlns:a16="http://schemas.microsoft.com/office/drawing/2014/main" id="{48509A1D-3A3B-41A9-85A8-A84DF968A8DD}"/>
              </a:ext>
            </a:extLst>
          </p:cNvPr>
          <p:cNvSpPr>
            <a:spLocks noChangeArrowheads="1"/>
          </p:cNvSpPr>
          <p:nvPr/>
        </p:nvSpPr>
        <p:spPr bwMode="auto">
          <a:xfrm>
            <a:off x="626020" y="6217850"/>
            <a:ext cx="77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7</a:t>
            </a:r>
          </a:p>
        </p:txBody>
      </p:sp>
      <p:sp>
        <p:nvSpPr>
          <p:cNvPr id="66569" name="Slide Number Placeholder 1">
            <a:extLst>
              <a:ext uri="{FF2B5EF4-FFF2-40B4-BE49-F238E27FC236}">
                <a16:creationId xmlns:a16="http://schemas.microsoft.com/office/drawing/2014/main" id="{2C636AB6-03CE-4B66-825E-6185D64C5B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7487EF-07A7-4477-8874-6A683DB14EDD}" type="slidenum">
              <a:rPr lang="el-GR" altLang="el-GR" sz="1200" smtClean="0">
                <a:latin typeface="Arial" panose="020B0604020202020204" pitchFamily="34" charset="0"/>
              </a:rPr>
              <a:pPr>
                <a:spcBef>
                  <a:spcPct val="0"/>
                </a:spcBef>
                <a:buFontTx/>
                <a:buNone/>
              </a:pPr>
              <a:t>4</a:t>
            </a:fld>
            <a:endParaRPr lang="el-GR" altLang="el-GR" sz="1200">
              <a:latin typeface="Arial" panose="020B0604020202020204" pitchFamily="34" charset="0"/>
            </a:endParaRPr>
          </a:p>
        </p:txBody>
      </p:sp>
      <p:sp>
        <p:nvSpPr>
          <p:cNvPr id="10" name="TextBox 9">
            <a:extLst>
              <a:ext uri="{FF2B5EF4-FFF2-40B4-BE49-F238E27FC236}">
                <a16:creationId xmlns:a16="http://schemas.microsoft.com/office/drawing/2014/main" id="{9852F65C-EB74-41A4-8849-E5D780279CA0}"/>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 Τίτλος">
            <a:extLst>
              <a:ext uri="{FF2B5EF4-FFF2-40B4-BE49-F238E27FC236}">
                <a16:creationId xmlns:a16="http://schemas.microsoft.com/office/drawing/2014/main" id="{BD8CC6EC-4E4C-4A83-A7C5-87CC90FB613E}"/>
              </a:ext>
            </a:extLst>
          </p:cNvPr>
          <p:cNvSpPr>
            <a:spLocks noGrp="1"/>
          </p:cNvSpPr>
          <p:nvPr>
            <p:ph type="title"/>
          </p:nvPr>
        </p:nvSpPr>
        <p:spPr>
          <a:xfrm>
            <a:off x="468313" y="188913"/>
            <a:ext cx="8229600" cy="576262"/>
          </a:xfrm>
        </p:spPr>
        <p:txBody>
          <a:bodyPr/>
          <a:lstStyle/>
          <a:p>
            <a:pPr eaLnBrk="1" hangingPunct="1"/>
            <a:r>
              <a:rPr lang="el-GR" altLang="el-GR" sz="2800">
                <a:solidFill>
                  <a:srgbClr val="004A82"/>
                </a:solidFill>
                <a:latin typeface="Arial" panose="020B0604020202020204" pitchFamily="34" charset="0"/>
              </a:rPr>
              <a:t>Πλοία</a:t>
            </a:r>
          </a:p>
        </p:txBody>
      </p:sp>
      <p:sp>
        <p:nvSpPr>
          <p:cNvPr id="144387" name="Θέση αριθμού διαφάνειας 3">
            <a:extLst>
              <a:ext uri="{FF2B5EF4-FFF2-40B4-BE49-F238E27FC236}">
                <a16:creationId xmlns:a16="http://schemas.microsoft.com/office/drawing/2014/main" id="{856EE6E9-8186-4B2F-ADCF-5814E42AF345}"/>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0E1C239-1ACD-4B75-A429-AFB18A79DB19}" type="slidenum">
              <a:rPr lang="el-GR" altLang="el-GR" sz="1200">
                <a:latin typeface="Arial" panose="020B0604020202020204" pitchFamily="34" charset="0"/>
              </a:rPr>
              <a:pPr algn="r" eaLnBrk="1" hangingPunct="1">
                <a:spcBef>
                  <a:spcPct val="0"/>
                </a:spcBef>
                <a:buFontTx/>
                <a:buNone/>
              </a:pPr>
              <a:t>49</a:t>
            </a:fld>
            <a:endParaRPr lang="el-GR" altLang="el-GR" sz="1200">
              <a:latin typeface="Arial" panose="020B0604020202020204" pitchFamily="34" charset="0"/>
            </a:endParaRPr>
          </a:p>
        </p:txBody>
      </p:sp>
      <p:sp>
        <p:nvSpPr>
          <p:cNvPr id="144388" name="Text Box 5">
            <a:extLst>
              <a:ext uri="{FF2B5EF4-FFF2-40B4-BE49-F238E27FC236}">
                <a16:creationId xmlns:a16="http://schemas.microsoft.com/office/drawing/2014/main" id="{3392D6AD-99E6-4727-8911-8367860FC1F2}"/>
              </a:ext>
            </a:extLst>
          </p:cNvPr>
          <p:cNvSpPr txBox="1">
            <a:spLocks noChangeArrowheads="1"/>
          </p:cNvSpPr>
          <p:nvPr/>
        </p:nvSpPr>
        <p:spPr bwMode="auto">
          <a:xfrm>
            <a:off x="900113" y="10525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l-GR" altLang="el-GR" sz="1800">
              <a:latin typeface="Arial" panose="020B0604020202020204" pitchFamily="34" charset="0"/>
            </a:endParaRPr>
          </a:p>
        </p:txBody>
      </p:sp>
      <p:sp>
        <p:nvSpPr>
          <p:cNvPr id="144389" name="Text Box 6">
            <a:extLst>
              <a:ext uri="{FF2B5EF4-FFF2-40B4-BE49-F238E27FC236}">
                <a16:creationId xmlns:a16="http://schemas.microsoft.com/office/drawing/2014/main" id="{0EDCB4F9-81E8-46CE-83C9-860075BB9DC1}"/>
              </a:ext>
            </a:extLst>
          </p:cNvPr>
          <p:cNvSpPr txBox="1">
            <a:spLocks noChangeArrowheads="1"/>
          </p:cNvSpPr>
          <p:nvPr/>
        </p:nvSpPr>
        <p:spPr bwMode="auto">
          <a:xfrm>
            <a:off x="900113" y="981075"/>
            <a:ext cx="7416800" cy="531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800" b="1" u="sng" dirty="0">
                <a:latin typeface="Arial" panose="020B0604020202020204" pitchFamily="34" charset="0"/>
              </a:rPr>
              <a:t>ΓΡΑΜΜΑΤΑ</a:t>
            </a:r>
          </a:p>
          <a:p>
            <a:pPr algn="just" eaLnBrk="1" hangingPunct="1">
              <a:spcBef>
                <a:spcPct val="50000"/>
              </a:spcBef>
              <a:buFontTx/>
              <a:buNone/>
            </a:pPr>
            <a:r>
              <a:rPr lang="el-GR" altLang="el-GR" sz="1800" dirty="0">
                <a:latin typeface="Arial" panose="020B0604020202020204" pitchFamily="34" charset="0"/>
              </a:rPr>
              <a:t>Α</a:t>
            </a:r>
            <a:r>
              <a:rPr lang="en-US" altLang="el-GR" sz="1800" dirty="0">
                <a:latin typeface="Arial" panose="020B0604020202020204" pitchFamily="34" charset="0"/>
              </a:rPr>
              <a:t>  Alfa                       I  India                  Q Quebec</a:t>
            </a:r>
          </a:p>
          <a:p>
            <a:pPr algn="just" eaLnBrk="1" hangingPunct="1">
              <a:spcBef>
                <a:spcPct val="50000"/>
              </a:spcBef>
              <a:buFontTx/>
              <a:buNone/>
            </a:pPr>
            <a:r>
              <a:rPr lang="en-US" altLang="el-GR" sz="1800" dirty="0">
                <a:latin typeface="Arial" panose="020B0604020202020204" pitchFamily="34" charset="0"/>
              </a:rPr>
              <a:t>B bravo                    J Juliet                   R </a:t>
            </a:r>
            <a:r>
              <a:rPr lang="en-US" altLang="el-GR" sz="1800" dirty="0" err="1">
                <a:latin typeface="Arial" panose="020B0604020202020204" pitchFamily="34" charset="0"/>
              </a:rPr>
              <a:t>romeo</a:t>
            </a:r>
            <a:endParaRPr lang="en-US" altLang="el-GR" sz="1800" dirty="0">
              <a:latin typeface="Arial" panose="020B0604020202020204" pitchFamily="34" charset="0"/>
            </a:endParaRPr>
          </a:p>
          <a:p>
            <a:pPr algn="just" eaLnBrk="1" hangingPunct="1">
              <a:spcBef>
                <a:spcPct val="50000"/>
              </a:spcBef>
              <a:buFontTx/>
              <a:buNone/>
            </a:pPr>
            <a:r>
              <a:rPr lang="en-US" altLang="el-GR" sz="1800" dirty="0">
                <a:latin typeface="Arial" panose="020B0604020202020204" pitchFamily="34" charset="0"/>
              </a:rPr>
              <a:t>C </a:t>
            </a:r>
            <a:r>
              <a:rPr lang="en-US" altLang="el-GR" sz="1800" dirty="0" err="1">
                <a:latin typeface="Arial" panose="020B0604020202020204" pitchFamily="34" charset="0"/>
              </a:rPr>
              <a:t>charlie</a:t>
            </a:r>
            <a:r>
              <a:rPr lang="en-US" altLang="el-GR" sz="1800" dirty="0">
                <a:latin typeface="Arial" panose="020B0604020202020204" pitchFamily="34" charset="0"/>
              </a:rPr>
              <a:t>                  K Kilo                     S </a:t>
            </a:r>
            <a:r>
              <a:rPr lang="en-US" altLang="el-GR" sz="1800" dirty="0" err="1">
                <a:latin typeface="Arial" panose="020B0604020202020204" pitchFamily="34" charset="0"/>
              </a:rPr>
              <a:t>siera</a:t>
            </a:r>
            <a:endParaRPr lang="en-US" altLang="el-GR" sz="1800" dirty="0">
              <a:latin typeface="Arial" panose="020B0604020202020204" pitchFamily="34" charset="0"/>
            </a:endParaRPr>
          </a:p>
          <a:p>
            <a:pPr algn="just" eaLnBrk="1" hangingPunct="1">
              <a:spcBef>
                <a:spcPct val="50000"/>
              </a:spcBef>
              <a:buFontTx/>
              <a:buNone/>
            </a:pPr>
            <a:r>
              <a:rPr lang="en-US" altLang="el-GR" sz="1800" dirty="0">
                <a:latin typeface="Arial" panose="020B0604020202020204" pitchFamily="34" charset="0"/>
              </a:rPr>
              <a:t>D delta                     L Lima                    T tango</a:t>
            </a:r>
          </a:p>
          <a:p>
            <a:pPr algn="just" eaLnBrk="1" hangingPunct="1">
              <a:spcBef>
                <a:spcPct val="50000"/>
              </a:spcBef>
              <a:buFontTx/>
              <a:buNone/>
            </a:pPr>
            <a:r>
              <a:rPr lang="en-US" altLang="el-GR" sz="1800" dirty="0">
                <a:latin typeface="Arial" panose="020B0604020202020204" pitchFamily="34" charset="0"/>
              </a:rPr>
              <a:t>E echo                     M </a:t>
            </a:r>
            <a:r>
              <a:rPr lang="en-US" altLang="el-GR" sz="1800" dirty="0" err="1">
                <a:latin typeface="Arial" panose="020B0604020202020204" pitchFamily="34" charset="0"/>
              </a:rPr>
              <a:t>maik</a:t>
            </a:r>
            <a:r>
              <a:rPr lang="en-US" altLang="el-GR" sz="1800" dirty="0">
                <a:latin typeface="Arial" panose="020B0604020202020204" pitchFamily="34" charset="0"/>
              </a:rPr>
              <a:t>                   U uniform</a:t>
            </a:r>
          </a:p>
          <a:p>
            <a:pPr algn="just" eaLnBrk="1" hangingPunct="1">
              <a:spcBef>
                <a:spcPct val="50000"/>
              </a:spcBef>
              <a:buFontTx/>
              <a:buNone/>
            </a:pPr>
            <a:r>
              <a:rPr lang="en-US" altLang="el-GR" sz="1800" dirty="0">
                <a:latin typeface="Arial" panose="020B0604020202020204" pitchFamily="34" charset="0"/>
              </a:rPr>
              <a:t>F foxtrot                   N </a:t>
            </a:r>
            <a:r>
              <a:rPr lang="en-US" altLang="el-GR" sz="1800" dirty="0" err="1">
                <a:latin typeface="Arial" panose="020B0604020202020204" pitchFamily="34" charset="0"/>
              </a:rPr>
              <a:t>november</a:t>
            </a:r>
            <a:r>
              <a:rPr lang="en-US" altLang="el-GR" sz="1800" dirty="0">
                <a:latin typeface="Arial" panose="020B0604020202020204" pitchFamily="34" charset="0"/>
              </a:rPr>
              <a:t>           V victor </a:t>
            </a:r>
          </a:p>
          <a:p>
            <a:pPr algn="just" eaLnBrk="1" hangingPunct="1">
              <a:spcBef>
                <a:spcPct val="50000"/>
              </a:spcBef>
              <a:buFontTx/>
              <a:buNone/>
            </a:pPr>
            <a:r>
              <a:rPr lang="en-US" altLang="el-GR" sz="1800" dirty="0">
                <a:latin typeface="Arial" panose="020B0604020202020204" pitchFamily="34" charset="0"/>
              </a:rPr>
              <a:t>G golf                      O </a:t>
            </a:r>
            <a:r>
              <a:rPr lang="en-US" altLang="el-GR" sz="1800" dirty="0" err="1">
                <a:latin typeface="Arial" panose="020B0604020202020204" pitchFamily="34" charset="0"/>
              </a:rPr>
              <a:t>oscar</a:t>
            </a:r>
            <a:r>
              <a:rPr lang="en-US" altLang="el-GR" sz="1800" dirty="0">
                <a:latin typeface="Arial" panose="020B0604020202020204" pitchFamily="34" charset="0"/>
              </a:rPr>
              <a:t>                  W whiskey</a:t>
            </a:r>
          </a:p>
          <a:p>
            <a:pPr algn="just" eaLnBrk="1" hangingPunct="1">
              <a:spcBef>
                <a:spcPct val="50000"/>
              </a:spcBef>
              <a:buFontTx/>
              <a:buNone/>
            </a:pPr>
            <a:r>
              <a:rPr lang="en-US" altLang="el-GR" sz="1800" dirty="0">
                <a:latin typeface="Arial" panose="020B0604020202020204" pitchFamily="34" charset="0"/>
              </a:rPr>
              <a:t>H hotel                    </a:t>
            </a:r>
            <a:r>
              <a:rPr lang="el-GR" altLang="el-GR" sz="1800" dirty="0">
                <a:latin typeface="Arial" panose="020B0604020202020204" pitchFamily="34" charset="0"/>
              </a:rPr>
              <a:t> </a:t>
            </a:r>
            <a:r>
              <a:rPr lang="en-US" altLang="el-GR" sz="1800" dirty="0">
                <a:latin typeface="Arial" panose="020B0604020202020204" pitchFamily="34" charset="0"/>
              </a:rPr>
              <a:t>P papa                  </a:t>
            </a:r>
            <a:r>
              <a:rPr lang="el-GR" altLang="el-GR" sz="1800" dirty="0">
                <a:latin typeface="Arial" panose="020B0604020202020204" pitchFamily="34" charset="0"/>
              </a:rPr>
              <a:t> </a:t>
            </a:r>
            <a:r>
              <a:rPr lang="en-US" altLang="el-GR" sz="1800" dirty="0">
                <a:latin typeface="Arial" panose="020B0604020202020204" pitchFamily="34" charset="0"/>
              </a:rPr>
              <a:t>X </a:t>
            </a:r>
            <a:r>
              <a:rPr lang="en-US" altLang="el-GR" sz="1800" dirty="0" err="1">
                <a:latin typeface="Arial" panose="020B0604020202020204" pitchFamily="34" charset="0"/>
              </a:rPr>
              <a:t>xray</a:t>
            </a:r>
            <a:endParaRPr lang="en-US" altLang="el-GR" sz="1800" dirty="0">
              <a:latin typeface="Arial" panose="020B0604020202020204" pitchFamily="34" charset="0"/>
            </a:endParaRPr>
          </a:p>
          <a:p>
            <a:pPr algn="just" eaLnBrk="1" hangingPunct="1">
              <a:spcBef>
                <a:spcPct val="50000"/>
              </a:spcBef>
              <a:buFontTx/>
              <a:buNone/>
            </a:pPr>
            <a:r>
              <a:rPr lang="en-US" altLang="el-GR" sz="1800" dirty="0">
                <a:latin typeface="Arial" panose="020B0604020202020204" pitchFamily="34" charset="0"/>
              </a:rPr>
              <a:t>                                                            </a:t>
            </a:r>
            <a:r>
              <a:rPr lang="el-GR" altLang="el-GR" sz="1800" dirty="0">
                <a:latin typeface="Arial" panose="020B0604020202020204" pitchFamily="34" charset="0"/>
              </a:rPr>
              <a:t>  </a:t>
            </a:r>
            <a:r>
              <a:rPr lang="en-US" altLang="el-GR" sz="1800" dirty="0">
                <a:latin typeface="Arial" panose="020B0604020202020204" pitchFamily="34" charset="0"/>
              </a:rPr>
              <a:t> Y </a:t>
            </a:r>
            <a:r>
              <a:rPr lang="en-US" altLang="el-GR" sz="1800" dirty="0" err="1">
                <a:latin typeface="Arial" panose="020B0604020202020204" pitchFamily="34" charset="0"/>
              </a:rPr>
              <a:t>yankie</a:t>
            </a:r>
            <a:endParaRPr lang="en-US" altLang="el-GR" sz="1800" dirty="0">
              <a:latin typeface="Arial" panose="020B0604020202020204" pitchFamily="34" charset="0"/>
            </a:endParaRPr>
          </a:p>
          <a:p>
            <a:pPr algn="just" eaLnBrk="1" hangingPunct="1">
              <a:spcBef>
                <a:spcPct val="50000"/>
              </a:spcBef>
              <a:buFontTx/>
              <a:buNone/>
            </a:pPr>
            <a:r>
              <a:rPr lang="en-US" altLang="el-GR" sz="1800" dirty="0">
                <a:latin typeface="Arial" panose="020B0604020202020204" pitchFamily="34" charset="0"/>
              </a:rPr>
              <a:t>                                                             </a:t>
            </a:r>
            <a:r>
              <a:rPr lang="el-GR" altLang="el-GR" sz="1800" dirty="0">
                <a:latin typeface="Arial" panose="020B0604020202020204" pitchFamily="34" charset="0"/>
              </a:rPr>
              <a:t> </a:t>
            </a:r>
            <a:r>
              <a:rPr lang="en-US" altLang="el-GR" sz="1800" dirty="0">
                <a:latin typeface="Arial" panose="020B0604020202020204" pitchFamily="34" charset="0"/>
              </a:rPr>
              <a:t> Z  </a:t>
            </a:r>
            <a:r>
              <a:rPr lang="en-US" altLang="el-GR" sz="1800" dirty="0" err="1">
                <a:latin typeface="Arial" panose="020B0604020202020204" pitchFamily="34" charset="0"/>
              </a:rPr>
              <a:t>zulu</a:t>
            </a:r>
            <a:r>
              <a:rPr lang="en-US" altLang="el-GR" sz="1800" dirty="0">
                <a:latin typeface="Arial" panose="020B0604020202020204" pitchFamily="34" charset="0"/>
              </a:rPr>
              <a:t>                  </a:t>
            </a:r>
          </a:p>
          <a:p>
            <a:pPr algn="just" eaLnBrk="1" hangingPunct="1">
              <a:spcBef>
                <a:spcPct val="50000"/>
              </a:spcBef>
              <a:buFontTx/>
              <a:buNone/>
            </a:pPr>
            <a:endParaRPr lang="en-US" altLang="el-GR" sz="1800" dirty="0">
              <a:latin typeface="Arial" panose="020B0604020202020204" pitchFamily="34" charset="0"/>
            </a:endParaRPr>
          </a:p>
          <a:p>
            <a:pPr eaLnBrk="1" hangingPunct="1">
              <a:spcBef>
                <a:spcPct val="50000"/>
              </a:spcBef>
              <a:buFontTx/>
              <a:buNone/>
            </a:pPr>
            <a:endParaRPr lang="el-GR" altLang="el-GR" sz="1800" dirty="0">
              <a:latin typeface="Arial" panose="020B0604020202020204" pitchFamily="34" charset="0"/>
            </a:endParaRPr>
          </a:p>
        </p:txBody>
      </p:sp>
      <p:sp>
        <p:nvSpPr>
          <p:cNvPr id="144390" name="Slide Number Placeholder 1">
            <a:extLst>
              <a:ext uri="{FF2B5EF4-FFF2-40B4-BE49-F238E27FC236}">
                <a16:creationId xmlns:a16="http://schemas.microsoft.com/office/drawing/2014/main" id="{CF738790-3190-4622-972D-AB8666672A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3AA926-885A-4BAA-93E8-A91C6AEDE2AE}" type="slidenum">
              <a:rPr lang="el-GR" altLang="el-GR" sz="1200" smtClean="0">
                <a:latin typeface="Arial" panose="020B0604020202020204" pitchFamily="34" charset="0"/>
              </a:rPr>
              <a:pPr>
                <a:spcBef>
                  <a:spcPct val="0"/>
                </a:spcBef>
                <a:buFontTx/>
                <a:buNone/>
              </a:pPr>
              <a:t>49</a:t>
            </a:fld>
            <a:endParaRPr lang="el-GR" altLang="el-GR" sz="1200">
              <a:latin typeface="Arial" panose="020B0604020202020204" pitchFamily="34" charset="0"/>
            </a:endParaRPr>
          </a:p>
        </p:txBody>
      </p:sp>
      <p:sp>
        <p:nvSpPr>
          <p:cNvPr id="7" name="TextBox 6">
            <a:extLst>
              <a:ext uri="{FF2B5EF4-FFF2-40B4-BE49-F238E27FC236}">
                <a16:creationId xmlns:a16="http://schemas.microsoft.com/office/drawing/2014/main" id="{5EE2034D-E95C-4C92-AFEF-C31BD0CEBA76}"/>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a:extLst>
              <a:ext uri="{FF2B5EF4-FFF2-40B4-BE49-F238E27FC236}">
                <a16:creationId xmlns:a16="http://schemas.microsoft.com/office/drawing/2014/main" id="{E823C7F6-9C90-4A0E-9CD0-0E67D47B1D45}"/>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3CAAA1D-7FA9-4C95-8177-33866F8823DE}" type="slidenum">
              <a:rPr lang="el-GR" altLang="el-GR" sz="1200">
                <a:latin typeface="Arial" panose="020B0604020202020204" pitchFamily="34" charset="0"/>
              </a:rPr>
              <a:pPr algn="r" eaLnBrk="1" hangingPunct="1">
                <a:spcBef>
                  <a:spcPct val="0"/>
                </a:spcBef>
                <a:buFontTx/>
                <a:buNone/>
              </a:pPr>
              <a:t>50</a:t>
            </a:fld>
            <a:endParaRPr lang="el-GR" altLang="el-GR" sz="1200">
              <a:latin typeface="Arial" panose="020B0604020202020204" pitchFamily="34" charset="0"/>
            </a:endParaRPr>
          </a:p>
        </p:txBody>
      </p:sp>
      <p:pic>
        <p:nvPicPr>
          <p:cNvPr id="150531" name="Picture 4">
            <a:extLst>
              <a:ext uri="{FF2B5EF4-FFF2-40B4-BE49-F238E27FC236}">
                <a16:creationId xmlns:a16="http://schemas.microsoft.com/office/drawing/2014/main" id="{EA7B093B-DDCD-48DE-B39A-719A9909F8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312863"/>
            <a:ext cx="86455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5">
            <a:extLst>
              <a:ext uri="{FF2B5EF4-FFF2-40B4-BE49-F238E27FC236}">
                <a16:creationId xmlns:a16="http://schemas.microsoft.com/office/drawing/2014/main" id="{DA9CB202-7074-4FB9-8C00-2D83F79CAED1}"/>
              </a:ext>
            </a:extLst>
          </p:cNvPr>
          <p:cNvSpPr>
            <a:spLocks noChangeArrowheads="1"/>
          </p:cNvSpPr>
          <p:nvPr/>
        </p:nvSpPr>
        <p:spPr bwMode="auto">
          <a:xfrm>
            <a:off x="249238" y="188913"/>
            <a:ext cx="8570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2000" b="1" u="sng">
                <a:latin typeface="Arial" panose="020B0604020202020204" pitchFamily="34" charset="0"/>
              </a:rPr>
              <a:t>ΣΗΜΑΝΣΗ ΓΡΑΜΜΗΣ ΦΟΡΤΩΣΕΩΣ  (Γ.Φ.) </a:t>
            </a:r>
          </a:p>
          <a:p>
            <a:pPr algn="ctr">
              <a:spcBef>
                <a:spcPct val="0"/>
              </a:spcBef>
              <a:buFontTx/>
              <a:buNone/>
            </a:pPr>
            <a:r>
              <a:rPr lang="el-GR" altLang="el-GR" sz="2000" b="1" u="sng">
                <a:latin typeface="Arial" panose="020B0604020202020204" pitchFamily="34" charset="0"/>
              </a:rPr>
              <a:t>ή L.L. (Load Line) (για πλοία L &gt; 24,01 m.)</a:t>
            </a:r>
          </a:p>
        </p:txBody>
      </p:sp>
      <p:sp>
        <p:nvSpPr>
          <p:cNvPr id="150533" name="TextBox 1">
            <a:extLst>
              <a:ext uri="{FF2B5EF4-FFF2-40B4-BE49-F238E27FC236}">
                <a16:creationId xmlns:a16="http://schemas.microsoft.com/office/drawing/2014/main" id="{66779BA2-EB67-4B43-AF65-8027A8B28423}"/>
              </a:ext>
            </a:extLst>
          </p:cNvPr>
          <p:cNvSpPr txBox="1">
            <a:spLocks noChangeArrowheads="1"/>
          </p:cNvSpPr>
          <p:nvPr/>
        </p:nvSpPr>
        <p:spPr bwMode="auto">
          <a:xfrm>
            <a:off x="2339975" y="5661025"/>
            <a:ext cx="2663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90</a:t>
            </a:r>
          </a:p>
        </p:txBody>
      </p:sp>
      <p:sp>
        <p:nvSpPr>
          <p:cNvPr id="150534" name="Slide Number Placeholder 1">
            <a:extLst>
              <a:ext uri="{FF2B5EF4-FFF2-40B4-BE49-F238E27FC236}">
                <a16:creationId xmlns:a16="http://schemas.microsoft.com/office/drawing/2014/main" id="{F07B8F4C-0681-4ADE-BAC4-62E6116306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4B8CBB-BB2D-401B-AF46-C19B4AC4860D}" type="slidenum">
              <a:rPr lang="el-GR" altLang="el-GR" sz="1200" smtClean="0">
                <a:latin typeface="Arial" panose="020B0604020202020204" pitchFamily="34" charset="0"/>
              </a:rPr>
              <a:pPr>
                <a:spcBef>
                  <a:spcPct val="0"/>
                </a:spcBef>
                <a:buFontTx/>
                <a:buNone/>
              </a:pPr>
              <a:t>50</a:t>
            </a:fld>
            <a:endParaRPr lang="el-GR" altLang="el-GR" sz="1200">
              <a:latin typeface="Arial" panose="020B0604020202020204" pitchFamily="34" charset="0"/>
            </a:endParaRPr>
          </a:p>
        </p:txBody>
      </p:sp>
      <p:sp>
        <p:nvSpPr>
          <p:cNvPr id="7" name="TextBox 6">
            <a:extLst>
              <a:ext uri="{FF2B5EF4-FFF2-40B4-BE49-F238E27FC236}">
                <a16:creationId xmlns:a16="http://schemas.microsoft.com/office/drawing/2014/main" id="{C50C328C-DBE1-4933-B4B7-39F539276D71}"/>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a:extLst>
              <a:ext uri="{FF2B5EF4-FFF2-40B4-BE49-F238E27FC236}">
                <a16:creationId xmlns:a16="http://schemas.microsoft.com/office/drawing/2014/main" id="{8D1AC2C2-182A-40EF-B0A3-D360900428F8}"/>
              </a:ext>
            </a:extLst>
          </p:cNvPr>
          <p:cNvSpPr>
            <a:spLocks noGrp="1"/>
          </p:cNvSpPr>
          <p:nvPr>
            <p:ph idx="1"/>
          </p:nvPr>
        </p:nvSpPr>
        <p:spPr>
          <a:xfrm>
            <a:off x="486509" y="548680"/>
            <a:ext cx="8229600" cy="3240088"/>
          </a:xfrm>
        </p:spPr>
        <p:txBody>
          <a:bodyPr/>
          <a:lstStyle/>
          <a:p>
            <a:pPr marL="0" indent="0">
              <a:buFont typeface="Arial" panose="020B0604020202020204" pitchFamily="34" charset="0"/>
              <a:buNone/>
            </a:pPr>
            <a:endParaRPr lang="el-GR" altLang="el-GR" dirty="0"/>
          </a:p>
          <a:p>
            <a:pPr marL="0" indent="0">
              <a:buFont typeface="Arial" panose="020B0604020202020204" pitchFamily="34" charset="0"/>
              <a:buNone/>
            </a:pPr>
            <a:r>
              <a:rPr lang="el-GR" altLang="el-GR" dirty="0"/>
              <a:t>                          </a:t>
            </a:r>
            <a:r>
              <a:rPr lang="el-GR" altLang="el-GR" dirty="0">
                <a:latin typeface="Arial Black" panose="020B0A04020102020204" pitchFamily="34" charset="0"/>
              </a:rPr>
              <a:t>ΝΑΥΠΗΓΙΚΑ ΥΛΙΚΑ </a:t>
            </a:r>
          </a:p>
          <a:p>
            <a:pPr marL="0" indent="0">
              <a:buFont typeface="Arial" panose="020B0604020202020204" pitchFamily="34" charset="0"/>
              <a:buNone/>
            </a:pPr>
            <a:endParaRPr lang="el-GR" altLang="el-GR" dirty="0"/>
          </a:p>
          <a:p>
            <a:pPr marL="0" indent="0" algn="ctr">
              <a:buFont typeface="Arial" panose="020B0604020202020204" pitchFamily="34" charset="0"/>
              <a:buNone/>
            </a:pPr>
            <a:r>
              <a:rPr lang="el-GR" altLang="el-GR" dirty="0"/>
              <a:t>Μεταλλικά υλικά :  χάλυβας - </a:t>
            </a:r>
            <a:r>
              <a:rPr lang="el-GR" altLang="el-GR" dirty="0" err="1"/>
              <a:t>αλλουμίνιο</a:t>
            </a:r>
            <a:endParaRPr lang="en-US" altLang="el-GR" dirty="0"/>
          </a:p>
          <a:p>
            <a:pPr marL="0" indent="0" algn="ctr">
              <a:buFont typeface="Arial" panose="020B0604020202020204" pitchFamily="34" charset="0"/>
              <a:buNone/>
            </a:pPr>
            <a:endParaRPr lang="en-US" altLang="el-GR" dirty="0"/>
          </a:p>
          <a:p>
            <a:pPr marL="0" indent="0" algn="ctr">
              <a:buFont typeface="Arial" panose="020B0604020202020204" pitchFamily="34" charset="0"/>
              <a:buNone/>
            </a:pPr>
            <a:r>
              <a:rPr lang="el-GR" altLang="el-GR" dirty="0"/>
              <a:t>Μη Μεταλλικά υλικά :  ξυλεία – σύνθετα υλικά</a:t>
            </a:r>
            <a:endParaRPr lang="en-US" altLang="el-GR" dirty="0"/>
          </a:p>
        </p:txBody>
      </p:sp>
      <p:sp>
        <p:nvSpPr>
          <p:cNvPr id="151556" name="Slide Number Placeholder 1">
            <a:extLst>
              <a:ext uri="{FF2B5EF4-FFF2-40B4-BE49-F238E27FC236}">
                <a16:creationId xmlns:a16="http://schemas.microsoft.com/office/drawing/2014/main" id="{5D2EFEBD-7ED0-4F50-A83C-7B25A2A0566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222E5FC-42B3-4C82-90EB-A7C8682BF243}" type="slidenum">
              <a:rPr lang="el-GR" altLang="el-GR" sz="1200" smtClean="0">
                <a:latin typeface="Arial" panose="020B0604020202020204" pitchFamily="34" charset="0"/>
              </a:rPr>
              <a:pPr>
                <a:spcBef>
                  <a:spcPct val="0"/>
                </a:spcBef>
                <a:buFontTx/>
                <a:buNone/>
              </a:pPr>
              <a:t>51</a:t>
            </a:fld>
            <a:endParaRPr lang="el-GR" altLang="el-GR" sz="1200">
              <a:latin typeface="Arial" panose="020B0604020202020204" pitchFamily="34" charset="0"/>
            </a:endParaRPr>
          </a:p>
        </p:txBody>
      </p:sp>
      <p:sp>
        <p:nvSpPr>
          <p:cNvPr id="9" name="TextBox 8">
            <a:extLst>
              <a:ext uri="{FF2B5EF4-FFF2-40B4-BE49-F238E27FC236}">
                <a16:creationId xmlns:a16="http://schemas.microsoft.com/office/drawing/2014/main" id="{648AC4D7-B0EA-4BC9-B818-4EAD9BD8D571}"/>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a:extLst>
              <a:ext uri="{FF2B5EF4-FFF2-40B4-BE49-F238E27FC236}">
                <a16:creationId xmlns:a16="http://schemas.microsoft.com/office/drawing/2014/main" id="{28107459-D964-4FE7-820A-FC2A1C53AD34}"/>
              </a:ext>
            </a:extLst>
          </p:cNvPr>
          <p:cNvSpPr>
            <a:spLocks noChangeArrowheads="1"/>
          </p:cNvSpPr>
          <p:nvPr/>
        </p:nvSpPr>
        <p:spPr bwMode="auto">
          <a:xfrm>
            <a:off x="107950" y="404813"/>
            <a:ext cx="4249738"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b="1" u="sng">
                <a:latin typeface="Arial" panose="020B0604020202020204" pitchFamily="34" charset="0"/>
              </a:rPr>
              <a:t>Ο ναυπηγήσιμος χάλυβας</a:t>
            </a:r>
            <a:r>
              <a:rPr lang="el-GR" altLang="el-GR" sz="1400">
                <a:latin typeface="Arial" panose="020B0604020202020204" pitchFamily="34" charset="0"/>
              </a:rPr>
              <a:t> (mild steel) είναι το συνηθέστερα χρησιμοποιούμενο και φθηνότερο υλικό για την κατασκευή των πλοίων.</a:t>
            </a:r>
          </a:p>
          <a:p>
            <a:pPr>
              <a:spcBef>
                <a:spcPct val="0"/>
              </a:spcBef>
              <a:buFontTx/>
              <a:buNone/>
            </a:pPr>
            <a:r>
              <a:rPr lang="el-GR" altLang="el-GR" sz="1400" i="1" u="sng">
                <a:latin typeface="Arial" panose="020B0604020202020204" pitchFamily="34" charset="0"/>
              </a:rPr>
              <a:t>Πλεονεκτήματα</a:t>
            </a:r>
            <a:endParaRPr lang="el-GR" altLang="el-GR" sz="1400">
              <a:latin typeface="Arial" panose="020B0604020202020204" pitchFamily="34" charset="0"/>
            </a:endParaRPr>
          </a:p>
          <a:p>
            <a:pPr>
              <a:spcBef>
                <a:spcPct val="0"/>
              </a:spcBef>
              <a:buFontTx/>
              <a:buNone/>
            </a:pPr>
            <a:r>
              <a:rPr lang="el-GR" altLang="el-GR" sz="1400">
                <a:latin typeface="Arial" panose="020B0604020202020204" pitchFamily="34" charset="0"/>
              </a:rPr>
              <a:t> -χαμηλό κόστος</a:t>
            </a:r>
          </a:p>
          <a:p>
            <a:pPr>
              <a:spcBef>
                <a:spcPct val="0"/>
              </a:spcBef>
              <a:buFontTx/>
              <a:buNone/>
            </a:pPr>
            <a:r>
              <a:rPr lang="el-GR" altLang="el-GR" sz="1400">
                <a:latin typeface="Arial" panose="020B0604020202020204" pitchFamily="34" charset="0"/>
              </a:rPr>
              <a:t> -ελάσιμος σε συνθήκες περιβάλλοντος</a:t>
            </a:r>
          </a:p>
          <a:p>
            <a:pPr>
              <a:spcBef>
                <a:spcPct val="0"/>
              </a:spcBef>
              <a:buFontTx/>
              <a:buNone/>
            </a:pPr>
            <a:r>
              <a:rPr lang="el-GR" altLang="el-GR" sz="1400">
                <a:latin typeface="Arial" panose="020B0604020202020204" pitchFamily="34" charset="0"/>
              </a:rPr>
              <a:t> -πρακτικά  ισότροπος</a:t>
            </a:r>
          </a:p>
          <a:p>
            <a:pPr>
              <a:spcBef>
                <a:spcPct val="0"/>
              </a:spcBef>
              <a:buFontTx/>
              <a:buNone/>
            </a:pPr>
            <a:r>
              <a:rPr lang="el-GR" altLang="el-GR" sz="1400">
                <a:latin typeface="Arial" panose="020B0604020202020204" pitchFamily="34" charset="0"/>
              </a:rPr>
              <a:t> -κατασκευάζεται εύκολα βιομηχανικά και κατεργάζεται εύκολα   </a:t>
            </a:r>
          </a:p>
          <a:p>
            <a:pPr>
              <a:spcBef>
                <a:spcPct val="0"/>
              </a:spcBef>
              <a:buFontTx/>
              <a:buNone/>
            </a:pPr>
            <a:r>
              <a:rPr lang="el-GR" altLang="el-GR" sz="1400">
                <a:latin typeface="Arial" panose="020B0604020202020204" pitchFamily="34" charset="0"/>
              </a:rPr>
              <a:t> -επεξεργάζεται εύκολα εν θερμώ  για ειδικές εργασίες</a:t>
            </a:r>
          </a:p>
          <a:p>
            <a:pPr>
              <a:spcBef>
                <a:spcPct val="0"/>
              </a:spcBef>
              <a:buFontTx/>
              <a:buNone/>
            </a:pPr>
            <a:r>
              <a:rPr lang="el-GR" altLang="el-GR" sz="1400">
                <a:latin typeface="Arial" panose="020B0604020202020204" pitchFamily="34" charset="0"/>
              </a:rPr>
              <a:t> -επισκευάζεται εύκολα</a:t>
            </a:r>
          </a:p>
          <a:p>
            <a:pPr>
              <a:spcBef>
                <a:spcPct val="0"/>
              </a:spcBef>
              <a:buFontTx/>
              <a:buNone/>
            </a:pPr>
            <a:r>
              <a:rPr lang="el-GR" altLang="el-GR" sz="1400">
                <a:latin typeface="Arial" panose="020B0604020202020204" pitchFamily="34" charset="0"/>
              </a:rPr>
              <a:t> -καλή αντίσταση στην πυρκαιά</a:t>
            </a:r>
          </a:p>
          <a:p>
            <a:pPr>
              <a:spcBef>
                <a:spcPct val="0"/>
              </a:spcBef>
              <a:buFontTx/>
              <a:buNone/>
            </a:pPr>
            <a:r>
              <a:rPr lang="el-GR" altLang="el-GR" sz="1400">
                <a:latin typeface="Arial" panose="020B0604020202020204" pitchFamily="34" charset="0"/>
              </a:rPr>
              <a:t> -γνωστή η συμπεριφορά του</a:t>
            </a:r>
          </a:p>
          <a:p>
            <a:pPr>
              <a:spcBef>
                <a:spcPct val="0"/>
              </a:spcBef>
              <a:buFontTx/>
              <a:buNone/>
            </a:pPr>
            <a:r>
              <a:rPr lang="el-GR" altLang="el-GR" sz="1400" i="1" u="sng">
                <a:latin typeface="Arial" panose="020B0604020202020204" pitchFamily="34" charset="0"/>
              </a:rPr>
              <a:t>Μειονεκτήματα</a:t>
            </a:r>
            <a:endParaRPr lang="el-GR" altLang="el-GR" sz="1400">
              <a:latin typeface="Arial" panose="020B0604020202020204" pitchFamily="34" charset="0"/>
            </a:endParaRPr>
          </a:p>
          <a:p>
            <a:pPr>
              <a:spcBef>
                <a:spcPct val="0"/>
              </a:spcBef>
              <a:buFontTx/>
              <a:buNone/>
            </a:pPr>
            <a:r>
              <a:rPr lang="el-GR" altLang="el-GR" sz="1400">
                <a:latin typeface="Arial" panose="020B0604020202020204" pitchFamily="34" charset="0"/>
              </a:rPr>
              <a:t> -διαβρώνεται εύκολα κυρίως σε θαλάσσιο περιβάλλον</a:t>
            </a:r>
          </a:p>
          <a:p>
            <a:pPr>
              <a:spcBef>
                <a:spcPct val="0"/>
              </a:spcBef>
              <a:buFontTx/>
              <a:buNone/>
            </a:pPr>
            <a:r>
              <a:rPr lang="el-GR" altLang="el-GR" sz="1400">
                <a:latin typeface="Arial" panose="020B0604020202020204" pitchFamily="34" charset="0"/>
              </a:rPr>
              <a:t> -βαρύς</a:t>
            </a:r>
          </a:p>
          <a:p>
            <a:pPr>
              <a:spcBef>
                <a:spcPct val="0"/>
              </a:spcBef>
              <a:buFontTx/>
              <a:buNone/>
            </a:pPr>
            <a:r>
              <a:rPr lang="el-GR" altLang="el-GR" sz="1400">
                <a:latin typeface="Arial" panose="020B0604020202020204" pitchFamily="34" charset="0"/>
              </a:rPr>
              <a:t> -μαγνητικός</a:t>
            </a:r>
          </a:p>
          <a:p>
            <a:pPr>
              <a:spcBef>
                <a:spcPct val="0"/>
              </a:spcBef>
              <a:buFontTx/>
              <a:buNone/>
            </a:pPr>
            <a:r>
              <a:rPr lang="el-GR" altLang="el-GR" sz="1400">
                <a:latin typeface="Arial" panose="020B0604020202020204" pitchFamily="34" charset="0"/>
              </a:rPr>
              <a:t> -ψαθυρός σε χαμηλές θερμοκρασίες</a:t>
            </a:r>
          </a:p>
        </p:txBody>
      </p:sp>
      <p:sp>
        <p:nvSpPr>
          <p:cNvPr id="152579" name="Rectangle 5">
            <a:extLst>
              <a:ext uri="{FF2B5EF4-FFF2-40B4-BE49-F238E27FC236}">
                <a16:creationId xmlns:a16="http://schemas.microsoft.com/office/drawing/2014/main" id="{4A2C4838-3CC4-44E9-B2C7-AA7EE89EA7C8}"/>
              </a:ext>
            </a:extLst>
          </p:cNvPr>
          <p:cNvSpPr>
            <a:spLocks noChangeArrowheads="1"/>
          </p:cNvSpPr>
          <p:nvPr/>
        </p:nvSpPr>
        <p:spPr bwMode="auto">
          <a:xfrm>
            <a:off x="4067175" y="301625"/>
            <a:ext cx="4897438"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tabLst>
                <a:tab pos="1793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93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93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93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93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9pPr>
          </a:lstStyle>
          <a:p>
            <a:pPr>
              <a:spcBef>
                <a:spcPct val="0"/>
              </a:spcBef>
              <a:buFontTx/>
              <a:buNone/>
            </a:pPr>
            <a:r>
              <a:rPr lang="el-GR" altLang="el-GR" sz="1400" b="1" u="sng">
                <a:latin typeface="Arial" panose="020B0604020202020204" pitchFamily="34" charset="0"/>
              </a:rPr>
              <a:t>ΑΛΛΟΥΜΙΝΙΟ</a:t>
            </a:r>
            <a:r>
              <a:rPr lang="el-GR" altLang="el-GR" sz="1400" i="1" u="sng">
                <a:latin typeface="Arial" panose="020B0604020202020204" pitchFamily="34" charset="0"/>
              </a:rPr>
              <a:t> : Το δεύτερο πιο διαδεδομένο υλικό για ναυπηγικές κατασκευές είναι το αλουμίνιο</a:t>
            </a:r>
            <a:r>
              <a:rPr lang="el-GR" altLang="el-GR" sz="1800" i="1" u="sng">
                <a:latin typeface="Arial" panose="020B0604020202020204" pitchFamily="34" charset="0"/>
              </a:rPr>
              <a:t>.</a:t>
            </a:r>
            <a:r>
              <a:rPr lang="el-GR" altLang="el-GR" sz="1800">
                <a:latin typeface="Arial" panose="020B0604020202020204" pitchFamily="34" charset="0"/>
              </a:rPr>
              <a:t> </a:t>
            </a:r>
            <a:r>
              <a:rPr lang="el-GR" altLang="el-GR" sz="1400">
                <a:latin typeface="Arial" panose="020B0604020202020204" pitchFamily="34" charset="0"/>
              </a:rPr>
              <a:t>Το βασικό πλεονέκτημα του αλουμινίου είναι ότι είναι ελαφρύ και από πλευράς αντοχής κάποια κράματα συγκρινόμενα με το χάλυβα παρουσιάζουν καλλίτερο λόγο ΑΝΤΟΧΗ / ΒΑΡΟΣ.</a:t>
            </a:r>
            <a:endParaRPr lang="el-GR" altLang="el-GR" sz="1400" i="1" u="sng">
              <a:latin typeface="Arial" panose="020B0604020202020204" pitchFamily="34" charset="0"/>
            </a:endParaRPr>
          </a:p>
          <a:p>
            <a:pPr>
              <a:spcBef>
                <a:spcPct val="0"/>
              </a:spcBef>
              <a:buFontTx/>
              <a:buNone/>
            </a:pPr>
            <a:r>
              <a:rPr lang="el-GR" altLang="el-GR" sz="1400" i="1" u="sng">
                <a:latin typeface="Arial" panose="020B0604020202020204" pitchFamily="34" charset="0"/>
              </a:rPr>
              <a:t>Πλεονεκτήματα</a:t>
            </a:r>
            <a:endParaRPr lang="el-GR" altLang="el-GR" sz="1400">
              <a:latin typeface="Arial" panose="020B0604020202020204" pitchFamily="34" charset="0"/>
            </a:endParaRPr>
          </a:p>
          <a:p>
            <a:pPr>
              <a:spcBef>
                <a:spcPct val="0"/>
              </a:spcBef>
              <a:buFontTx/>
              <a:buNone/>
            </a:pPr>
            <a:r>
              <a:rPr lang="el-GR" altLang="el-GR" sz="1400">
                <a:latin typeface="Arial" panose="020B0604020202020204" pitchFamily="34" charset="0"/>
              </a:rPr>
              <a:t>- μικρό βάρος</a:t>
            </a:r>
          </a:p>
          <a:p>
            <a:pPr>
              <a:spcBef>
                <a:spcPct val="0"/>
              </a:spcBef>
              <a:buFontTx/>
              <a:buNone/>
            </a:pPr>
            <a:r>
              <a:rPr lang="el-GR" altLang="el-GR" sz="1400">
                <a:latin typeface="Arial" panose="020B0604020202020204" pitchFamily="34" charset="0"/>
              </a:rPr>
              <a:t>- αντίσταση στη διάβρωση</a:t>
            </a:r>
          </a:p>
          <a:p>
            <a:pPr>
              <a:spcBef>
                <a:spcPct val="0"/>
              </a:spcBef>
              <a:buFontTx/>
              <a:buNone/>
            </a:pPr>
            <a:r>
              <a:rPr lang="el-GR" altLang="el-GR" sz="1400">
                <a:latin typeface="Arial" panose="020B0604020202020204" pitchFamily="34" charset="0"/>
              </a:rPr>
              <a:t>- διαμορφώνεται εύκολα</a:t>
            </a:r>
          </a:p>
          <a:p>
            <a:pPr>
              <a:spcBef>
                <a:spcPct val="0"/>
              </a:spcBef>
              <a:buFontTx/>
              <a:buNone/>
            </a:pPr>
            <a:r>
              <a:rPr lang="el-GR" altLang="el-GR" sz="1400">
                <a:latin typeface="Arial" panose="020B0604020202020204" pitchFamily="34" charset="0"/>
              </a:rPr>
              <a:t>- κατασκευάζεται εύκολα</a:t>
            </a:r>
          </a:p>
          <a:p>
            <a:pPr>
              <a:spcBef>
                <a:spcPct val="0"/>
              </a:spcBef>
              <a:buFontTx/>
              <a:buNone/>
            </a:pPr>
            <a:r>
              <a:rPr lang="el-GR" altLang="el-GR" sz="1400">
                <a:latin typeface="Arial" panose="020B0604020202020204" pitchFamily="34" charset="0"/>
              </a:rPr>
              <a:t>- έχουν ελαστικότητα </a:t>
            </a:r>
          </a:p>
          <a:p>
            <a:pPr>
              <a:spcBef>
                <a:spcPct val="0"/>
              </a:spcBef>
              <a:buFontTx/>
              <a:buNone/>
            </a:pPr>
            <a:r>
              <a:rPr lang="el-GR" altLang="el-GR" sz="1400">
                <a:latin typeface="Arial" panose="020B0604020202020204" pitchFamily="34" charset="0"/>
              </a:rPr>
              <a:t>- δεν είναι μαγνητικά</a:t>
            </a:r>
          </a:p>
          <a:p>
            <a:pPr>
              <a:spcBef>
                <a:spcPct val="0"/>
              </a:spcBef>
              <a:buFontTx/>
              <a:buNone/>
            </a:pPr>
            <a:r>
              <a:rPr lang="el-GR" altLang="el-GR" sz="1400" i="1" u="sng">
                <a:latin typeface="Arial" panose="020B0604020202020204" pitchFamily="34" charset="0"/>
              </a:rPr>
              <a:t>Μειονεκτήματα</a:t>
            </a:r>
            <a:endParaRPr lang="el-GR" altLang="el-GR" sz="1400">
              <a:latin typeface="Arial" panose="020B0604020202020204" pitchFamily="34" charset="0"/>
            </a:endParaRPr>
          </a:p>
          <a:p>
            <a:pPr>
              <a:spcBef>
                <a:spcPct val="0"/>
              </a:spcBef>
              <a:buFontTx/>
              <a:buNone/>
            </a:pPr>
            <a:r>
              <a:rPr lang="el-GR" altLang="el-GR" sz="1400">
                <a:latin typeface="Arial" panose="020B0604020202020204" pitchFamily="34" charset="0"/>
              </a:rPr>
              <a:t>- φτωχές ιδιότητες κόπωσης</a:t>
            </a:r>
          </a:p>
          <a:p>
            <a:pPr>
              <a:spcBef>
                <a:spcPct val="0"/>
              </a:spcBef>
              <a:buFontTx/>
              <a:buNone/>
            </a:pPr>
            <a:r>
              <a:rPr lang="el-GR" altLang="el-GR" sz="1400">
                <a:latin typeface="Arial" panose="020B0604020202020204" pitchFamily="34" charset="0"/>
              </a:rPr>
              <a:t>- Χαμηλό σημείο τήξεως  και θερμοκρασία αποσκλήρυνσης</a:t>
            </a:r>
          </a:p>
          <a:p>
            <a:pPr>
              <a:spcBef>
                <a:spcPct val="0"/>
              </a:spcBef>
              <a:buFontTx/>
              <a:buNone/>
            </a:pPr>
            <a:r>
              <a:rPr lang="el-GR" altLang="el-GR" sz="1400">
                <a:latin typeface="Arial" panose="020B0604020202020204" pitchFamily="34" charset="0"/>
              </a:rPr>
              <a:t>- κακή συμπεριφορά σε πυρκαιά</a:t>
            </a:r>
          </a:p>
          <a:p>
            <a:pPr>
              <a:spcBef>
                <a:spcPct val="0"/>
              </a:spcBef>
              <a:buFontTx/>
              <a:buChar char="-"/>
            </a:pPr>
            <a:r>
              <a:rPr lang="el-GR" altLang="el-GR" sz="1400">
                <a:latin typeface="Arial" panose="020B0604020202020204" pitchFamily="34" charset="0"/>
              </a:rPr>
              <a:t> αντοχή και ακαμψία χαμηλώτερα του χάλυβας</a:t>
            </a:r>
          </a:p>
          <a:p>
            <a:pPr>
              <a:spcBef>
                <a:spcPct val="0"/>
              </a:spcBef>
              <a:buFontTx/>
              <a:buNone/>
            </a:pPr>
            <a:endParaRPr lang="el-GR" altLang="el-GR" sz="1400">
              <a:latin typeface="Arial" panose="020B0604020202020204" pitchFamily="34" charset="0"/>
            </a:endParaRPr>
          </a:p>
          <a:p>
            <a:pPr>
              <a:spcBef>
                <a:spcPct val="0"/>
              </a:spcBef>
              <a:buFontTx/>
              <a:buNone/>
            </a:pPr>
            <a:r>
              <a:rPr lang="el-GR" altLang="el-GR" sz="1400">
                <a:latin typeface="Arial" panose="020B0604020202020204" pitchFamily="34" charset="0"/>
              </a:rPr>
              <a:t>-Τα κράματα αλουμινίου χρησιμοποιούνται  ευρέως στην κατασκευή γρήγορων επιβατηγών πλοίων και ταχυπλόων σκαφών. Η ελαφρύτερη κατασκευή οδηγεί σε ταχύτερα πλοία και σε μειωμένη κατανάλωση καυσίμου.</a:t>
            </a:r>
          </a:p>
          <a:p>
            <a:pPr>
              <a:spcBef>
                <a:spcPct val="0"/>
              </a:spcBef>
              <a:buFontTx/>
              <a:buNone/>
            </a:pPr>
            <a:endParaRPr lang="el-GR" altLang="el-GR" sz="1400">
              <a:latin typeface="Arial" panose="020B0604020202020204" pitchFamily="34" charset="0"/>
            </a:endParaRPr>
          </a:p>
        </p:txBody>
      </p:sp>
      <p:sp>
        <p:nvSpPr>
          <p:cNvPr id="152580" name="Slide Number Placeholder 1">
            <a:extLst>
              <a:ext uri="{FF2B5EF4-FFF2-40B4-BE49-F238E27FC236}">
                <a16:creationId xmlns:a16="http://schemas.microsoft.com/office/drawing/2014/main" id="{FAD52772-C1AA-4D18-AB36-1E7BD726F1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0D17DE-9779-4EB7-A3BC-44A9C43A0A97}" type="slidenum">
              <a:rPr lang="el-GR" altLang="el-GR" sz="1200" smtClean="0">
                <a:latin typeface="Arial" panose="020B0604020202020204" pitchFamily="34" charset="0"/>
              </a:rPr>
              <a:pPr>
                <a:spcBef>
                  <a:spcPct val="0"/>
                </a:spcBef>
                <a:buFontTx/>
                <a:buNone/>
              </a:pPr>
              <a:t>52</a:t>
            </a:fld>
            <a:endParaRPr lang="el-GR" altLang="el-GR" sz="1200">
              <a:latin typeface="Arial" panose="020B0604020202020204" pitchFamily="34" charset="0"/>
            </a:endParaRPr>
          </a:p>
        </p:txBody>
      </p:sp>
      <p:sp>
        <p:nvSpPr>
          <p:cNvPr id="5" name="TextBox 4">
            <a:extLst>
              <a:ext uri="{FF2B5EF4-FFF2-40B4-BE49-F238E27FC236}">
                <a16:creationId xmlns:a16="http://schemas.microsoft.com/office/drawing/2014/main" id="{7BFE38C6-390D-4CB6-9151-3E2817E3A885}"/>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a:extLst>
              <a:ext uri="{FF2B5EF4-FFF2-40B4-BE49-F238E27FC236}">
                <a16:creationId xmlns:a16="http://schemas.microsoft.com/office/drawing/2014/main" id="{CC2EC204-CDB9-4FD0-B48B-F4A74C0B7C89}"/>
              </a:ext>
            </a:extLst>
          </p:cNvPr>
          <p:cNvSpPr>
            <a:spLocks noChangeArrowheads="1"/>
          </p:cNvSpPr>
          <p:nvPr/>
        </p:nvSpPr>
        <p:spPr bwMode="auto">
          <a:xfrm>
            <a:off x="395288" y="161925"/>
            <a:ext cx="8424862" cy="655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tabLst>
                <a:tab pos="1793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93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93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93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93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9pPr>
          </a:lstStyle>
          <a:p>
            <a:pPr>
              <a:spcBef>
                <a:spcPct val="0"/>
              </a:spcBef>
              <a:buFontTx/>
              <a:buNone/>
            </a:pPr>
            <a:r>
              <a:rPr lang="el-GR" altLang="el-GR" sz="1400" b="1" i="1" u="sng" dirty="0">
                <a:latin typeface="Arial" panose="020B0604020202020204" pitchFamily="34" charset="0"/>
              </a:rPr>
              <a:t>ΣΥΝΘΕΤΑ  ΥΛΙΚΑ</a:t>
            </a:r>
            <a:endParaRPr lang="el-GR" altLang="el-GR" sz="1400" dirty="0">
              <a:latin typeface="Arial" panose="020B0604020202020204" pitchFamily="34" charset="0"/>
            </a:endParaRPr>
          </a:p>
          <a:p>
            <a:pPr>
              <a:spcBef>
                <a:spcPct val="0"/>
              </a:spcBef>
              <a:buFontTx/>
              <a:buNone/>
            </a:pPr>
            <a:r>
              <a:rPr lang="el-GR" altLang="el-GR" sz="1400" dirty="0">
                <a:latin typeface="Arial" panose="020B0604020202020204" pitchFamily="34" charset="0"/>
              </a:rPr>
              <a:t>Τα υλικά αυτά αποτελούνται από περισσότερα του ενός υλικά και συγκεκριμένα από συνδετική ύλη, ενισχυτική ύλη και ύλη εξωτερικής προστασίας.</a:t>
            </a:r>
          </a:p>
          <a:p>
            <a:pPr>
              <a:spcBef>
                <a:spcPct val="0"/>
              </a:spcBef>
              <a:buFontTx/>
              <a:buNone/>
            </a:pPr>
            <a:r>
              <a:rPr lang="el-GR" altLang="el-GR" sz="1400" dirty="0">
                <a:latin typeface="Arial" panose="020B0604020202020204" pitchFamily="34" charset="0"/>
              </a:rPr>
              <a:t>Συνδετική ύλη μπορεί να είναι πολυεστερική, βινυλεστερική ή εποξική ρητίνη η οποία έχει καλύτερη αντοχή.</a:t>
            </a:r>
          </a:p>
          <a:p>
            <a:pPr>
              <a:spcBef>
                <a:spcPct val="0"/>
              </a:spcBef>
              <a:buFontTx/>
              <a:buNone/>
            </a:pPr>
            <a:r>
              <a:rPr lang="el-GR" altLang="el-GR" sz="1400" dirty="0">
                <a:latin typeface="Arial" panose="020B0604020202020204" pitchFamily="34" charset="0"/>
              </a:rPr>
              <a:t>Η γενική ονομασία των υλικών αυτών είναι  </a:t>
            </a:r>
            <a:r>
              <a:rPr lang="el-GR" altLang="el-GR" sz="1400" b="1" u="sng" dirty="0">
                <a:latin typeface="Arial" panose="020B0604020202020204" pitchFamily="34" charset="0"/>
              </a:rPr>
              <a:t>FRP = fibre – reinforced plastics = πλαστικά ενισχυμένα με ίνες.</a:t>
            </a:r>
          </a:p>
          <a:p>
            <a:pPr>
              <a:spcBef>
                <a:spcPct val="0"/>
              </a:spcBef>
              <a:buFontTx/>
              <a:buNone/>
            </a:pPr>
            <a:r>
              <a:rPr lang="el-GR" altLang="el-GR" sz="1400" dirty="0">
                <a:latin typeface="Arial" panose="020B0604020202020204" pitchFamily="34" charset="0"/>
              </a:rPr>
              <a:t>Η ενισχυτική ύλη είναι συνήθως ίνες υαλοβάμβακα, οπότε γίνεται αναφορά στα  </a:t>
            </a:r>
            <a:r>
              <a:rPr lang="el-GR" altLang="el-GR" sz="1400" b="1" u="sng" dirty="0">
                <a:latin typeface="Arial" panose="020B0604020202020204" pitchFamily="34" charset="0"/>
              </a:rPr>
              <a:t>GRP =  glass – reinforced plastics =  πλαστικά ενισχυμένα με ίνες γυαλιού.</a:t>
            </a:r>
          </a:p>
          <a:p>
            <a:pPr>
              <a:spcBef>
                <a:spcPct val="0"/>
              </a:spcBef>
              <a:buFontTx/>
              <a:buNone/>
            </a:pPr>
            <a:r>
              <a:rPr lang="el-GR" altLang="el-GR" sz="1400" dirty="0">
                <a:latin typeface="Arial" panose="020B0604020202020204" pitchFamily="34" charset="0"/>
              </a:rPr>
              <a:t>Οι ίνες επίσης είναι και ίνες άνθρακα, οπότε γίνεται αναφορά στα carbon fibre = ίνες άνθρακα.</a:t>
            </a:r>
          </a:p>
          <a:p>
            <a:pPr>
              <a:spcBef>
                <a:spcPct val="0"/>
              </a:spcBef>
              <a:buFontTx/>
              <a:buNone/>
            </a:pPr>
            <a:r>
              <a:rPr lang="el-GR" altLang="el-GR" sz="1400" dirty="0">
                <a:latin typeface="Arial" panose="020B0604020202020204" pitchFamily="34" charset="0"/>
              </a:rPr>
              <a:t>Υπάρχουν επίσης τα σύνθετα υλικά  στα οποία οι ίνες άνθρακα είναι ίνες αραμιδίου, δηλαδή μια οργανική σύνθεση με βάση τον άνθρακα που ονομάζεται kevlar (</a:t>
            </a:r>
            <a:r>
              <a:rPr lang="el-GR" altLang="el-GR" sz="1400" dirty="0" err="1">
                <a:latin typeface="Arial" panose="020B0604020202020204" pitchFamily="34" charset="0"/>
              </a:rPr>
              <a:t>αλλοιώς</a:t>
            </a:r>
            <a:r>
              <a:rPr lang="el-GR" altLang="el-GR" sz="1400" dirty="0">
                <a:latin typeface="Arial" panose="020B0604020202020204" pitchFamily="34" charset="0"/>
              </a:rPr>
              <a:t>, </a:t>
            </a:r>
            <a:r>
              <a:rPr lang="el-GR" altLang="el-GR" sz="1400" dirty="0" err="1">
                <a:latin typeface="Arial" panose="020B0604020202020204" pitchFamily="34" charset="0"/>
              </a:rPr>
              <a:t>ανθρακονήματα</a:t>
            </a:r>
            <a:r>
              <a:rPr lang="el-GR" altLang="el-GR" sz="1400" dirty="0">
                <a:latin typeface="Arial" panose="020B0604020202020204" pitchFamily="34" charset="0"/>
              </a:rPr>
              <a:t>), με αντοχή υψηλότερη από τα υπόλοιπα σύνθετα υλικά. </a:t>
            </a:r>
          </a:p>
          <a:p>
            <a:pPr>
              <a:spcBef>
                <a:spcPct val="0"/>
              </a:spcBef>
              <a:buFontTx/>
              <a:buNone/>
            </a:pPr>
            <a:r>
              <a:rPr lang="el-GR" altLang="el-GR" sz="1400" dirty="0">
                <a:latin typeface="Arial" panose="020B0604020202020204" pitchFamily="34" charset="0"/>
              </a:rPr>
              <a:t>Οι μηχανικές ιδιότητες ενός σύνθετου πολυμερούς εξαρτώνται από τις ιδιότητες των ενισχυτικών ινών και τη ρητίνη καθώς επίσης από τη διάταξη των στρώσεων.</a:t>
            </a:r>
          </a:p>
          <a:p>
            <a:pPr>
              <a:spcBef>
                <a:spcPct val="0"/>
              </a:spcBef>
              <a:buFontTx/>
              <a:buNone/>
            </a:pPr>
            <a:r>
              <a:rPr lang="el-GR" altLang="el-GR" sz="1400" b="1" i="1" u="sng" dirty="0">
                <a:latin typeface="Arial" panose="020B0604020202020204" pitchFamily="34" charset="0"/>
              </a:rPr>
              <a:t>Πλεονεκτήματα</a:t>
            </a:r>
            <a:r>
              <a:rPr lang="el-GR" altLang="el-GR" sz="1400" i="1" u="sng" dirty="0">
                <a:latin typeface="Arial" panose="020B0604020202020204" pitchFamily="34" charset="0"/>
              </a:rPr>
              <a:t> του   GRP </a:t>
            </a:r>
            <a:r>
              <a:rPr lang="el-GR" altLang="el-GR" sz="1400" dirty="0">
                <a:latin typeface="Arial" panose="020B0604020202020204" pitchFamily="34" charset="0"/>
              </a:rPr>
              <a:t>:</a:t>
            </a:r>
          </a:p>
          <a:p>
            <a:pPr>
              <a:spcBef>
                <a:spcPct val="0"/>
              </a:spcBef>
              <a:buFontTx/>
              <a:buNone/>
            </a:pPr>
            <a:r>
              <a:rPr lang="el-GR" altLang="el-GR" sz="1400" dirty="0">
                <a:latin typeface="Arial" panose="020B0604020202020204" pitchFamily="34" charset="0"/>
              </a:rPr>
              <a:t>όχι μαγνητικά</a:t>
            </a:r>
          </a:p>
          <a:p>
            <a:pPr>
              <a:spcBef>
                <a:spcPct val="0"/>
              </a:spcBef>
              <a:buFontTx/>
              <a:buNone/>
            </a:pPr>
            <a:r>
              <a:rPr lang="el-GR" altLang="el-GR" sz="1400" dirty="0">
                <a:latin typeface="Arial" panose="020B0604020202020204" pitchFamily="34" charset="0"/>
              </a:rPr>
              <a:t>μικρή ηλεκτρική αγωγιμότητα</a:t>
            </a:r>
          </a:p>
          <a:p>
            <a:pPr>
              <a:spcBef>
                <a:spcPct val="0"/>
              </a:spcBef>
              <a:buFontTx/>
              <a:buNone/>
            </a:pPr>
            <a:r>
              <a:rPr lang="el-GR" altLang="el-GR" sz="1400" dirty="0">
                <a:latin typeface="Arial" panose="020B0604020202020204" pitchFamily="34" charset="0"/>
              </a:rPr>
              <a:t>καλός λόγος αντοχή / βάρος</a:t>
            </a:r>
          </a:p>
          <a:p>
            <a:pPr>
              <a:spcBef>
                <a:spcPct val="0"/>
              </a:spcBef>
              <a:buFontTx/>
              <a:buNone/>
            </a:pPr>
            <a:r>
              <a:rPr lang="el-GR" altLang="el-GR" sz="1400" dirty="0">
                <a:latin typeface="Arial" panose="020B0604020202020204" pitchFamily="34" charset="0"/>
              </a:rPr>
              <a:t>καλές ιδιότητες κόπωσης</a:t>
            </a:r>
          </a:p>
          <a:p>
            <a:pPr>
              <a:spcBef>
                <a:spcPct val="0"/>
              </a:spcBef>
              <a:buFontTx/>
              <a:buNone/>
            </a:pPr>
            <a:r>
              <a:rPr lang="el-GR" altLang="el-GR" sz="1400" dirty="0">
                <a:latin typeface="Arial" panose="020B0604020202020204" pitchFamily="34" charset="0"/>
              </a:rPr>
              <a:t>διατήρηση ιδιοτήτων στις χαμηλές θερμοκρασίες</a:t>
            </a:r>
          </a:p>
          <a:p>
            <a:pPr>
              <a:spcBef>
                <a:spcPct val="0"/>
              </a:spcBef>
              <a:buFontTx/>
              <a:buNone/>
            </a:pPr>
            <a:r>
              <a:rPr lang="el-GR" altLang="el-GR" sz="1400" dirty="0">
                <a:latin typeface="Arial" panose="020B0604020202020204" pitchFamily="34" charset="0"/>
              </a:rPr>
              <a:t>διαθεσιμότητα</a:t>
            </a:r>
          </a:p>
          <a:p>
            <a:pPr>
              <a:spcBef>
                <a:spcPct val="0"/>
              </a:spcBef>
              <a:buFontTx/>
              <a:buNone/>
            </a:pPr>
            <a:r>
              <a:rPr lang="el-GR" altLang="el-GR" sz="1400" dirty="0">
                <a:latin typeface="Arial" panose="020B0604020202020204" pitchFamily="34" charset="0"/>
              </a:rPr>
              <a:t>σκληρότητα και αντοχή προσαρμόζονται στις απαιτήσεις της κατασκευής</a:t>
            </a:r>
          </a:p>
          <a:p>
            <a:pPr>
              <a:spcBef>
                <a:spcPct val="0"/>
              </a:spcBef>
              <a:buFontTx/>
              <a:buNone/>
            </a:pPr>
            <a:r>
              <a:rPr lang="el-GR" altLang="el-GR" sz="1400" dirty="0">
                <a:latin typeface="Arial" panose="020B0604020202020204" pitchFamily="34" charset="0"/>
              </a:rPr>
              <a:t>άριστη θερμική μόνωση</a:t>
            </a:r>
          </a:p>
          <a:p>
            <a:pPr>
              <a:spcBef>
                <a:spcPct val="0"/>
              </a:spcBef>
              <a:buFontTx/>
              <a:buNone/>
            </a:pPr>
            <a:r>
              <a:rPr lang="el-GR" altLang="el-GR" sz="1400" dirty="0">
                <a:latin typeface="Arial" panose="020B0604020202020204" pitchFamily="34" charset="0"/>
              </a:rPr>
              <a:t>μικρό βάρος</a:t>
            </a:r>
          </a:p>
          <a:p>
            <a:pPr>
              <a:spcBef>
                <a:spcPct val="0"/>
              </a:spcBef>
              <a:buFontTx/>
              <a:buNone/>
            </a:pPr>
            <a:r>
              <a:rPr lang="el-GR" altLang="el-GR" sz="1400" b="1" i="1" u="sng" dirty="0">
                <a:latin typeface="Arial" panose="020B0604020202020204" pitchFamily="34" charset="0"/>
              </a:rPr>
              <a:t>Μειονεκτήματα</a:t>
            </a:r>
            <a:endParaRPr lang="el-GR" altLang="el-GR" sz="1400" b="1" dirty="0">
              <a:latin typeface="Arial" panose="020B0604020202020204" pitchFamily="34" charset="0"/>
            </a:endParaRPr>
          </a:p>
          <a:p>
            <a:pPr>
              <a:spcBef>
                <a:spcPct val="0"/>
              </a:spcBef>
              <a:buFontTx/>
              <a:buNone/>
            </a:pPr>
            <a:r>
              <a:rPr lang="el-GR" altLang="el-GR" sz="1400" dirty="0">
                <a:latin typeface="Arial" panose="020B0604020202020204" pitchFamily="34" charset="0"/>
              </a:rPr>
              <a:t>χαμηλή αντοχή μεταξύ των στρώσεων</a:t>
            </a:r>
          </a:p>
          <a:p>
            <a:pPr>
              <a:spcBef>
                <a:spcPct val="0"/>
              </a:spcBef>
              <a:buFontTx/>
              <a:buNone/>
            </a:pPr>
            <a:r>
              <a:rPr lang="el-GR" altLang="el-GR" sz="1400" dirty="0" err="1">
                <a:latin typeface="Arial" panose="020B0604020202020204" pitchFamily="34" charset="0"/>
              </a:rPr>
              <a:t>επηρρεπές</a:t>
            </a:r>
            <a:r>
              <a:rPr lang="el-GR" altLang="el-GR" sz="1400" dirty="0">
                <a:latin typeface="Arial" panose="020B0604020202020204" pitchFamily="34" charset="0"/>
              </a:rPr>
              <a:t> στις βλάβες λόγω </a:t>
            </a:r>
            <a:r>
              <a:rPr lang="el-GR" altLang="el-GR" sz="1400" dirty="0" err="1">
                <a:latin typeface="Arial" panose="020B0604020202020204" pitchFamily="34" charset="0"/>
              </a:rPr>
              <a:t>πυρκαιάς</a:t>
            </a:r>
            <a:endParaRPr lang="el-GR" altLang="el-GR" sz="1400" dirty="0">
              <a:latin typeface="Arial" panose="020B0604020202020204" pitchFamily="34" charset="0"/>
            </a:endParaRPr>
          </a:p>
          <a:p>
            <a:pPr>
              <a:spcBef>
                <a:spcPct val="0"/>
              </a:spcBef>
              <a:buFontTx/>
              <a:buNone/>
            </a:pPr>
            <a:r>
              <a:rPr lang="el-GR" altLang="el-GR" sz="1400" dirty="0">
                <a:latin typeface="Arial" panose="020B0604020202020204" pitchFamily="34" charset="0"/>
              </a:rPr>
              <a:t>η ποιότητα της κατασκευής εξαρτάται από τις συνθήκες  περιβάλλοντος.</a:t>
            </a:r>
          </a:p>
          <a:p>
            <a:pPr>
              <a:spcBef>
                <a:spcPct val="0"/>
              </a:spcBef>
              <a:buFontTx/>
              <a:buNone/>
            </a:pPr>
            <a:endParaRPr lang="el-GR" altLang="el-GR" sz="1400" dirty="0">
              <a:latin typeface="Arial" panose="020B0604020202020204" pitchFamily="34" charset="0"/>
            </a:endParaRPr>
          </a:p>
        </p:txBody>
      </p:sp>
      <p:sp>
        <p:nvSpPr>
          <p:cNvPr id="153603" name="Slide Number Placeholder 1">
            <a:extLst>
              <a:ext uri="{FF2B5EF4-FFF2-40B4-BE49-F238E27FC236}">
                <a16:creationId xmlns:a16="http://schemas.microsoft.com/office/drawing/2014/main" id="{79E677BC-1FE1-4E83-977D-31358875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D7A4C7-F605-4750-A1A0-A3038A6263C7}" type="slidenum">
              <a:rPr lang="el-GR" altLang="el-GR" sz="1200" smtClean="0">
                <a:latin typeface="Arial" panose="020B0604020202020204" pitchFamily="34" charset="0"/>
              </a:rPr>
              <a:pPr>
                <a:spcBef>
                  <a:spcPct val="0"/>
                </a:spcBef>
                <a:buFontTx/>
                <a:buNone/>
              </a:pPr>
              <a:t>53</a:t>
            </a:fld>
            <a:endParaRPr lang="el-GR" altLang="el-GR" sz="1200">
              <a:latin typeface="Arial" panose="020B0604020202020204" pitchFamily="34" charset="0"/>
            </a:endParaRPr>
          </a:p>
        </p:txBody>
      </p:sp>
      <p:sp>
        <p:nvSpPr>
          <p:cNvPr id="4" name="TextBox 3">
            <a:extLst>
              <a:ext uri="{FF2B5EF4-FFF2-40B4-BE49-F238E27FC236}">
                <a16:creationId xmlns:a16="http://schemas.microsoft.com/office/drawing/2014/main" id="{3DA63642-E332-44C9-B39C-1C79A89EE6FE}"/>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a:extLst>
              <a:ext uri="{FF2B5EF4-FFF2-40B4-BE49-F238E27FC236}">
                <a16:creationId xmlns:a16="http://schemas.microsoft.com/office/drawing/2014/main" id="{EA439F9F-CD26-4DFC-91A8-E9828EA024E7}"/>
              </a:ext>
            </a:extLst>
          </p:cNvPr>
          <p:cNvSpPr>
            <a:spLocks noChangeArrowheads="1"/>
          </p:cNvSpPr>
          <p:nvPr/>
        </p:nvSpPr>
        <p:spPr bwMode="auto">
          <a:xfrm>
            <a:off x="431800" y="649288"/>
            <a:ext cx="831691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tabLst>
                <a:tab pos="1793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93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93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93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93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9388" algn="l"/>
              </a:tabLst>
              <a:defRPr sz="2000">
                <a:solidFill>
                  <a:schemeClr val="tx1"/>
                </a:solidFill>
                <a:latin typeface="Calibri" panose="020F0502020204030204" pitchFamily="34" charset="0"/>
              </a:defRPr>
            </a:lvl9pPr>
          </a:lstStyle>
          <a:p>
            <a:pPr algn="ctr">
              <a:spcBef>
                <a:spcPct val="0"/>
              </a:spcBef>
              <a:buFontTx/>
              <a:buNone/>
            </a:pPr>
            <a:endParaRPr lang="el-GR"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Για την κατασκευή του σκάφους πλοίων χρησιμοποιούνται διάφορα είδη ξυλείας.</a:t>
            </a:r>
          </a:p>
          <a:p>
            <a:pPr>
              <a:spcBef>
                <a:spcPct val="0"/>
              </a:spcBef>
              <a:buFontTx/>
              <a:buNone/>
            </a:pPr>
            <a:r>
              <a:rPr lang="el-GR" altLang="el-GR" sz="1800">
                <a:latin typeface="Arial" panose="020B0604020202020204" pitchFamily="34" charset="0"/>
              </a:rPr>
              <a:t> </a:t>
            </a:r>
          </a:p>
          <a:p>
            <a:pPr>
              <a:spcBef>
                <a:spcPct val="0"/>
              </a:spcBef>
              <a:buFontTx/>
              <a:buNone/>
            </a:pPr>
            <a:r>
              <a:rPr lang="el-GR" altLang="el-GR" sz="1800">
                <a:latin typeface="Arial" panose="020B0604020202020204" pitchFamily="34" charset="0"/>
              </a:rPr>
              <a:t>Η ξυλεία έχει μικρή και  ανισότροπη αντοχή κατά συνέπεια τα κατασκευαστικά μέλη έχουν μεγάλες διαστάσεις. </a:t>
            </a:r>
          </a:p>
          <a:p>
            <a:pPr>
              <a:spcBef>
                <a:spcPct val="0"/>
              </a:spcBef>
              <a:buFontTx/>
              <a:buNone/>
            </a:pPr>
            <a:endParaRPr lang="el-GR"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Είναι ένα είδος υλικού το  οποίο χρειάζεται   περισσότερη συντήρηση.</a:t>
            </a:r>
          </a:p>
          <a:p>
            <a:pPr>
              <a:spcBef>
                <a:spcPct val="0"/>
              </a:spcBef>
              <a:buFontTx/>
              <a:buNone/>
            </a:pPr>
            <a:endParaRPr lang="el-GR"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Οι ιδιότητες της ξυλείας επηρεάζονται από τη διεύθυνση των ινών και από τα ελαττώματα (ρόζοι, σχισμές, αποκλίσεις των ινών) που υπάρχουν. </a:t>
            </a:r>
          </a:p>
          <a:p>
            <a:pPr>
              <a:spcBef>
                <a:spcPct val="0"/>
              </a:spcBef>
              <a:buFontTx/>
              <a:buNone/>
            </a:pPr>
            <a:endParaRPr lang="el-GR"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Ειδική περίπτωση αποτελεί το αγιόξυλο (με ειδικό βάρος 1,25 t / m3 αποξηραμένο) το οποίο χρησιμοποιείται στους στορείς των ελικοφόρων αξόνων.</a:t>
            </a:r>
          </a:p>
          <a:p>
            <a:pPr>
              <a:spcBef>
                <a:spcPct val="0"/>
              </a:spcBef>
              <a:buFontTx/>
              <a:buNone/>
            </a:pPr>
            <a:endParaRPr lang="el-GR"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Σήμερα, η ξυλεία χρησιμοποιείται μόνο για την κατασκευή μικρών σκαφών, λέμβων, θαλαμηγούς πολυτελείας, καθώς επίσης για εσωτερικές διαρρυθμίσεις.</a:t>
            </a:r>
          </a:p>
          <a:p>
            <a:pPr>
              <a:spcBef>
                <a:spcPct val="0"/>
              </a:spcBef>
              <a:buFontTx/>
              <a:buNone/>
            </a:pPr>
            <a:r>
              <a:rPr lang="el-GR" altLang="el-GR" sz="1800">
                <a:latin typeface="Arial" panose="020B0604020202020204" pitchFamily="34" charset="0"/>
              </a:rPr>
              <a:t> </a:t>
            </a:r>
          </a:p>
          <a:p>
            <a:pPr>
              <a:spcBef>
                <a:spcPct val="0"/>
              </a:spcBef>
              <a:buFontTx/>
              <a:buNone/>
            </a:pPr>
            <a:r>
              <a:rPr lang="el-GR" altLang="el-GR" sz="1800">
                <a:latin typeface="Arial" panose="020B0604020202020204" pitchFamily="34" charset="0"/>
              </a:rPr>
              <a:t>Στον επόμενο πίνακα περιλαμβάνονται μερικά είδη ξυλείας.</a:t>
            </a:r>
          </a:p>
        </p:txBody>
      </p:sp>
      <p:sp>
        <p:nvSpPr>
          <p:cNvPr id="154627" name="Rectangle 5">
            <a:extLst>
              <a:ext uri="{FF2B5EF4-FFF2-40B4-BE49-F238E27FC236}">
                <a16:creationId xmlns:a16="http://schemas.microsoft.com/office/drawing/2014/main" id="{A764CBED-A0AE-4C14-8377-3DB874AE43FC}"/>
              </a:ext>
            </a:extLst>
          </p:cNvPr>
          <p:cNvSpPr>
            <a:spLocks noChangeArrowheads="1"/>
          </p:cNvSpPr>
          <p:nvPr/>
        </p:nvSpPr>
        <p:spPr bwMode="auto">
          <a:xfrm>
            <a:off x="3563938" y="260350"/>
            <a:ext cx="1020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i="1" u="sng">
                <a:latin typeface="Arial" panose="020B0604020202020204" pitchFamily="34" charset="0"/>
              </a:rPr>
              <a:t>ΞΥΛΕΙΑ</a:t>
            </a:r>
          </a:p>
        </p:txBody>
      </p:sp>
      <p:sp>
        <p:nvSpPr>
          <p:cNvPr id="154628" name="Slide Number Placeholder 1">
            <a:extLst>
              <a:ext uri="{FF2B5EF4-FFF2-40B4-BE49-F238E27FC236}">
                <a16:creationId xmlns:a16="http://schemas.microsoft.com/office/drawing/2014/main" id="{5F76FC3C-98B9-4099-82FE-A5B098F527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8410CF-B9BF-492B-920B-81CB9ED82CE4}" type="slidenum">
              <a:rPr lang="el-GR" altLang="el-GR" sz="1200" smtClean="0">
                <a:latin typeface="Arial" panose="020B0604020202020204" pitchFamily="34" charset="0"/>
              </a:rPr>
              <a:pPr>
                <a:spcBef>
                  <a:spcPct val="0"/>
                </a:spcBef>
                <a:buFontTx/>
                <a:buNone/>
              </a:pPr>
              <a:t>54</a:t>
            </a:fld>
            <a:endParaRPr lang="el-GR" altLang="el-GR" sz="1200">
              <a:latin typeface="Arial" panose="020B0604020202020204" pitchFamily="34" charset="0"/>
            </a:endParaRPr>
          </a:p>
        </p:txBody>
      </p:sp>
      <p:sp>
        <p:nvSpPr>
          <p:cNvPr id="5" name="TextBox 4">
            <a:extLst>
              <a:ext uri="{FF2B5EF4-FFF2-40B4-BE49-F238E27FC236}">
                <a16:creationId xmlns:a16="http://schemas.microsoft.com/office/drawing/2014/main" id="{BCC354F3-CF36-4CC9-9898-FB9E4FA8532E}"/>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a:extLst>
              <a:ext uri="{FF2B5EF4-FFF2-40B4-BE49-F238E27FC236}">
                <a16:creationId xmlns:a16="http://schemas.microsoft.com/office/drawing/2014/main" id="{658487FF-3061-478A-8F20-E1EFCCB6F6C6}"/>
              </a:ext>
            </a:extLst>
          </p:cNvPr>
          <p:cNvSpPr>
            <a:spLocks noChangeArrowheads="1"/>
          </p:cNvSpPr>
          <p:nvPr/>
        </p:nvSpPr>
        <p:spPr bwMode="auto">
          <a:xfrm>
            <a:off x="3348038" y="287338"/>
            <a:ext cx="3960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b="1" u="sng">
                <a:latin typeface="Times New Roman" panose="02020603050405020304" pitchFamily="18" charset="0"/>
                <a:ea typeface="Arial Unicode MS" pitchFamily="34" charset="-128"/>
                <a:cs typeface="Times New Roman" panose="02020603050405020304" pitchFamily="18" charset="0"/>
              </a:rPr>
              <a:t>ΞΥΛΕΙΑ   ΚΑΤΑΣΚΕΥΗΣ    ΣΚΑΦΩΝ</a:t>
            </a:r>
            <a:endParaRPr lang="el-GR" altLang="el-GR" sz="1800" b="1">
              <a:latin typeface="Arial" panose="020B0604020202020204" pitchFamily="34" charset="0"/>
              <a:ea typeface="Arial Unicode MS" pitchFamily="34" charset="-128"/>
              <a:cs typeface="Times New Roman" panose="02020603050405020304" pitchFamily="18" charset="0"/>
            </a:endParaRPr>
          </a:p>
        </p:txBody>
      </p:sp>
      <p:graphicFrame>
        <p:nvGraphicFramePr>
          <p:cNvPr id="206036" name="Group 212">
            <a:extLst>
              <a:ext uri="{FF2B5EF4-FFF2-40B4-BE49-F238E27FC236}">
                <a16:creationId xmlns:a16="http://schemas.microsoft.com/office/drawing/2014/main" id="{5EC558C7-B96C-45C3-BF66-B22F5991F46E}"/>
              </a:ext>
            </a:extLst>
          </p:cNvPr>
          <p:cNvGraphicFramePr>
            <a:graphicFrameLocks noGrp="1"/>
          </p:cNvGraphicFramePr>
          <p:nvPr/>
        </p:nvGraphicFramePr>
        <p:xfrm>
          <a:off x="468313" y="765175"/>
          <a:ext cx="8353425" cy="5351469"/>
        </p:xfrm>
        <a:graphic>
          <a:graphicData uri="http://schemas.openxmlformats.org/drawingml/2006/table">
            <a:tbl>
              <a:tblPr/>
              <a:tblGrid>
                <a:gridCol w="1317625">
                  <a:extLst>
                    <a:ext uri="{9D8B030D-6E8A-4147-A177-3AD203B41FA5}">
                      <a16:colId xmlns:a16="http://schemas.microsoft.com/office/drawing/2014/main" val="20000"/>
                    </a:ext>
                  </a:extLst>
                </a:gridCol>
                <a:gridCol w="1635125">
                  <a:extLst>
                    <a:ext uri="{9D8B030D-6E8A-4147-A177-3AD203B41FA5}">
                      <a16:colId xmlns:a16="http://schemas.microsoft.com/office/drawing/2014/main" val="20001"/>
                    </a:ext>
                  </a:extLst>
                </a:gridCol>
                <a:gridCol w="2335212">
                  <a:extLst>
                    <a:ext uri="{9D8B030D-6E8A-4147-A177-3AD203B41FA5}">
                      <a16:colId xmlns:a16="http://schemas.microsoft.com/office/drawing/2014/main" val="20002"/>
                    </a:ext>
                  </a:extLst>
                </a:gridCol>
                <a:gridCol w="3065463">
                  <a:extLst>
                    <a:ext uri="{9D8B030D-6E8A-4147-A177-3AD203B41FA5}">
                      <a16:colId xmlns:a16="http://schemas.microsoft.com/office/drawing/2014/main" val="20003"/>
                    </a:ext>
                  </a:extLst>
                </a:gridCol>
              </a:tblGrid>
              <a:tr h="24442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000" b="1"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Ονομασία</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000" b="1"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Χρώμα</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000" b="1"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Ιδιότητες</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000" b="1"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Χρήση</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670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Μαόνι  </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Υπέρυθρο</a:t>
                      </a:r>
                      <a:r>
                        <a:rPr kumimoji="0" lang="en-US"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 </a:t>
                      </a:r>
                      <a:r>
                        <a:rPr kumimoji="0" lang="el-GR" altLang="el-GR" sz="1100" b="0" i="0" u="none" strike="noStrike" cap="none" normalizeH="0" baseline="0" dirty="0" err="1">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πρός</a:t>
                      </a: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 </a:t>
                      </a:r>
                      <a:r>
                        <a:rPr kumimoji="0" lang="el-GR" altLang="el-GR" sz="1100" b="0" i="0" u="none" strike="noStrike" cap="none" normalizeH="0" baseline="0" dirty="0" err="1">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κανελλόχρωμα</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Εκλεκτό είδος μετρίου βάρους. Σκληρό</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Σε πολυτελή σκάφη για περιβλήματα και καταστρώματα</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70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Τικ</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Σκοτεινόχρωμα</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Εκλεκτό </a:t>
                      </a:r>
                      <a:r>
                        <a:rPr kumimoji="0" lang="el-GR" altLang="el-GR" sz="1100" b="0" i="0" u="none" strike="noStrike" cap="none" normalizeH="0" baseline="0" dirty="0" err="1">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είδος.Βαρύ.Σκληρό</a:t>
                      </a: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 Αντοχής στη θάλασσα</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Σε καταστρώματα</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670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Πίτς - Πάιν</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Ερυθρό και σε αποχρώσεις ερυθρού</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Εκλεκτό είδος.Βαρύ,σκληρό, μεγάλης διάρκειας</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Περίβλημα και κατάστρωμα. Γενική χρήση</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852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Όρεγκον - Πάιν</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Σομφός : υπόλευκο</a:t>
                      </a:r>
                      <a:endParaRPr kumimoji="0" lang="el-GR" altLang="el-GR" sz="10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Καρδιά : ανοικτό ερυθρό</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Ελαφρό, μέτριας σκληρότητας</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Σε καταστρώματα</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434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Λάρτζινο</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Σομφός : υπόλευκο</a:t>
                      </a:r>
                      <a:endParaRPr kumimoji="0" lang="el-GR" altLang="el-GR" sz="10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Καρδιά : αποχρώσεις ερυθρού</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Ελαφρό, μέτριας σκληρότητας. Ξυλεία δεύτερης  ποιότητας</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Περίβλημα, κατατσρώματα και γενική χρήση</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434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Βελανιδιά</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Υποκίτρινο έως υπέρυθρο ή και φαιό σκοτεινό</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Βαρύ, σκληρό, ανθεκτικό και μεγάλης διάρκειας</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Τμήματα ανθεκτικού σκελετού. Ευρεία χρήση</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4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Δεσποτάκι</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Σομφός : υποκίτρινο</a:t>
                      </a:r>
                      <a:endParaRPr kumimoji="0" lang="el-GR" altLang="el-GR" sz="10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Καρδιά : μέχρι σκοτεινόχρωμο</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Βαρύ, σκληρό, αντοχής</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Σε τμήματα σκελετού και σε κουπιά</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9434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Πεύκη</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Υποκίτρινο έως ερυθρό</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Μαλακό, ιδιότητες αναλόγως προελεύσεως και ποιότητας</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Περίβλημα και κατάστρωμα. Γενική χρήση. Σε εγχώρια σκάφη χρησιμοποιείται συχνά το πεύκο Σάμου.</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9434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Καραγάτσι</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Σομφός : Ανοικτό κίτρινο</a:t>
                      </a:r>
                      <a:endParaRPr kumimoji="0" lang="el-GR" altLang="el-GR" sz="10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Καρδιά : φαιόχρωμο έως καστανόχρωμο</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Βαρύ, σκληρό, μεγάλης διάρκειας</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Για τμήματα σκελετού. Βραστοί νομείς. Ακατάλληλο για περίβλημα</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670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Έλατο</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Υπόλευκο ή υποκίτρινο έως υπέρυθρο</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Ελαφρύ, μαλακό</a:t>
                      </a:r>
                      <a:endParaRPr kumimoji="0" lang="el-GR" altLang="el-GR" sz="18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Times New Roman" panose="02020603050405020304" pitchFamily="18" charset="0"/>
                        </a:rPr>
                        <a:t>Ιστοί</a:t>
                      </a:r>
                      <a:endParaRPr kumimoji="0" lang="el-GR" altLang="el-GR" sz="18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T="45711" marB="45711"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55723" name="Rectangle 210">
            <a:extLst>
              <a:ext uri="{FF2B5EF4-FFF2-40B4-BE49-F238E27FC236}">
                <a16:creationId xmlns:a16="http://schemas.microsoft.com/office/drawing/2014/main" id="{8CA8D5D5-D622-43D1-80FA-14D0D9376F7C}"/>
              </a:ext>
            </a:extLst>
          </p:cNvPr>
          <p:cNvSpPr>
            <a:spLocks noChangeArrowheads="1"/>
          </p:cNvSpPr>
          <p:nvPr/>
        </p:nvSpPr>
        <p:spPr bwMode="auto">
          <a:xfrm>
            <a:off x="0" y="7321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155724" name="Slide Number Placeholder 1">
            <a:extLst>
              <a:ext uri="{FF2B5EF4-FFF2-40B4-BE49-F238E27FC236}">
                <a16:creationId xmlns:a16="http://schemas.microsoft.com/office/drawing/2014/main" id="{90A6CC92-17C3-4B57-873C-D08B5AE986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40C0EA-5E7D-4799-8D88-0FA372D85A77}" type="slidenum">
              <a:rPr lang="el-GR" altLang="el-GR" sz="1200" smtClean="0">
                <a:latin typeface="Arial" panose="020B0604020202020204" pitchFamily="34" charset="0"/>
              </a:rPr>
              <a:pPr>
                <a:spcBef>
                  <a:spcPct val="0"/>
                </a:spcBef>
                <a:buFontTx/>
                <a:buNone/>
              </a:pPr>
              <a:t>55</a:t>
            </a:fld>
            <a:endParaRPr lang="el-GR" altLang="el-GR" sz="1200">
              <a:latin typeface="Arial" panose="020B0604020202020204" pitchFamily="34" charset="0"/>
            </a:endParaRPr>
          </a:p>
        </p:txBody>
      </p:sp>
      <p:sp>
        <p:nvSpPr>
          <p:cNvPr id="6" name="TextBox 5">
            <a:extLst>
              <a:ext uri="{FF2B5EF4-FFF2-40B4-BE49-F238E27FC236}">
                <a16:creationId xmlns:a16="http://schemas.microsoft.com/office/drawing/2014/main" id="{5071618C-6B6C-4084-B539-E2BC1AAB9345}"/>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786C6F7A-B336-4A06-BD79-521B3595D019}"/>
              </a:ext>
            </a:extLst>
          </p:cNvPr>
          <p:cNvSpPr>
            <a:spLocks noGrp="1"/>
          </p:cNvSpPr>
          <p:nvPr>
            <p:ph type="title"/>
          </p:nvPr>
        </p:nvSpPr>
        <p:spPr>
          <a:xfrm>
            <a:off x="539750" y="260350"/>
            <a:ext cx="8229600" cy="358775"/>
          </a:xfrm>
        </p:spPr>
        <p:txBody>
          <a:bodyPr/>
          <a:lstStyle/>
          <a:p>
            <a:r>
              <a:rPr lang="el-GR" altLang="el-GR" sz="2000"/>
              <a:t>ΝΟΜΟΘΕΣΙΑ</a:t>
            </a:r>
          </a:p>
        </p:txBody>
      </p:sp>
      <p:sp>
        <p:nvSpPr>
          <p:cNvPr id="156675" name="Content Placeholder 2">
            <a:extLst>
              <a:ext uri="{FF2B5EF4-FFF2-40B4-BE49-F238E27FC236}">
                <a16:creationId xmlns:a16="http://schemas.microsoft.com/office/drawing/2014/main" id="{EC93A3D7-450B-4712-8E16-8C2EFD732444}"/>
              </a:ext>
            </a:extLst>
          </p:cNvPr>
          <p:cNvSpPr>
            <a:spLocks noGrp="1"/>
          </p:cNvSpPr>
          <p:nvPr>
            <p:ph idx="1"/>
          </p:nvPr>
        </p:nvSpPr>
        <p:spPr>
          <a:xfrm>
            <a:off x="611188" y="908050"/>
            <a:ext cx="8229600" cy="5040313"/>
          </a:xfrm>
        </p:spPr>
        <p:txBody>
          <a:bodyPr/>
          <a:lstStyle/>
          <a:p>
            <a:pPr marL="0" indent="0">
              <a:buFont typeface="Arial" panose="020B0604020202020204" pitchFamily="34" charset="0"/>
              <a:buNone/>
            </a:pPr>
            <a:r>
              <a:rPr lang="el-GR" altLang="el-GR"/>
              <a:t>  </a:t>
            </a:r>
          </a:p>
        </p:txBody>
      </p:sp>
      <p:graphicFrame>
        <p:nvGraphicFramePr>
          <p:cNvPr id="178220" name="Group 44">
            <a:extLst>
              <a:ext uri="{FF2B5EF4-FFF2-40B4-BE49-F238E27FC236}">
                <a16:creationId xmlns:a16="http://schemas.microsoft.com/office/drawing/2014/main" id="{F479892C-B14A-42DE-8527-E2EFC73D82F4}"/>
              </a:ext>
            </a:extLst>
          </p:cNvPr>
          <p:cNvGraphicFramePr>
            <a:graphicFrameLocks noGrp="1"/>
          </p:cNvGraphicFramePr>
          <p:nvPr/>
        </p:nvGraphicFramePr>
        <p:xfrm>
          <a:off x="250825" y="836613"/>
          <a:ext cx="8748713" cy="5474112"/>
        </p:xfrm>
        <a:graphic>
          <a:graphicData uri="http://schemas.openxmlformats.org/drawingml/2006/table">
            <a:tbl>
              <a:tblPr/>
              <a:tblGrid>
                <a:gridCol w="2133600">
                  <a:extLst>
                    <a:ext uri="{9D8B030D-6E8A-4147-A177-3AD203B41FA5}">
                      <a16:colId xmlns:a16="http://schemas.microsoft.com/office/drawing/2014/main" val="20000"/>
                    </a:ext>
                  </a:extLst>
                </a:gridCol>
                <a:gridCol w="2498725">
                  <a:extLst>
                    <a:ext uri="{9D8B030D-6E8A-4147-A177-3AD203B41FA5}">
                      <a16:colId xmlns:a16="http://schemas.microsoft.com/office/drawing/2014/main" val="20001"/>
                    </a:ext>
                  </a:extLst>
                </a:gridCol>
                <a:gridCol w="4116388">
                  <a:extLst>
                    <a:ext uri="{9D8B030D-6E8A-4147-A177-3AD203B41FA5}">
                      <a16:colId xmlns:a16="http://schemas.microsoft.com/office/drawing/2014/main" val="20002"/>
                    </a:ext>
                  </a:extLst>
                </a:gridCol>
              </a:tblGrid>
              <a:tr h="54737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ΕΠΙΘΕΩΡΗΣΕΙΣ</a:t>
                      </a:r>
                      <a:endParaRPr kumimoji="0" lang="en-US" altLang="el-GR" sz="1800" b="1" i="0" u="none" strike="noStrike" cap="none" normalizeH="0" baseline="0" dirty="0">
                        <a:ln>
                          <a:noFill/>
                        </a:ln>
                        <a:solidFill>
                          <a:srgbClr val="FFFFFF"/>
                        </a:solidFill>
                        <a:effectLst/>
                        <a:latin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Α. Υποχρεωτικές</a:t>
                      </a:r>
                      <a:r>
                        <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endParaRPr kumimoji="0" lang="en-US"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Αρχική</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Ετήσια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Ενδιάμεση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Ξηράς (</a:t>
                      </a:r>
                      <a:r>
                        <a:rPr kumimoji="0" lang="el-GR" altLang="el-GR" sz="12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Δεξαμενισμού)</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l-GR" altLang="el-GR" sz="1600" b="1" i="0" u="none" strike="noStrike" cap="none" normalizeH="0" baseline="0">
                          <a:ln>
                            <a:noFill/>
                          </a:ln>
                          <a:solidFill>
                            <a:srgbClr val="FFFFFF"/>
                          </a:solidFill>
                          <a:effectLst/>
                          <a:latin typeface="Arial" panose="020B0604020202020204" pitchFamily="34" charset="0"/>
                          <a:cs typeface="Arial" panose="020B0604020202020204" pitchFamily="34" charset="0"/>
                        </a:rPr>
                        <a:t>Ειδική </a:t>
                      </a:r>
                      <a:endPar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Έκτακτη</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Β.  Πλοιοκτητών</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8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l-GR" altLang="el-GR" sz="1600" b="1" i="0" u="sng" strike="noStrike" cap="none" normalizeH="0" baseline="0" dirty="0" err="1">
                          <a:ln>
                            <a:noFill/>
                          </a:ln>
                          <a:solidFill>
                            <a:srgbClr val="FFFFFF"/>
                          </a:solidFill>
                          <a:effectLst/>
                          <a:latin typeface="Arial" panose="020B0604020202020204" pitchFamily="34" charset="0"/>
                          <a:cs typeface="Arial" panose="020B0604020202020204" pitchFamily="34" charset="0"/>
                        </a:rPr>
                        <a:t>Ναυτασφαλιστές</a:t>
                      </a:r>
                      <a:endParaRPr kumimoji="0" lang="el-GR" altLang="el-GR" sz="1600" b="1" i="0" u="sng"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 Ναύλωσης</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l-GR" altLang="el-GR" sz="1600" b="1" i="0" u="sng" strike="noStrike" cap="none" normalizeH="0" baseline="0" dirty="0" err="1">
                          <a:ln>
                            <a:noFill/>
                          </a:ln>
                          <a:solidFill>
                            <a:srgbClr val="FFFFFF"/>
                          </a:solidFill>
                          <a:effectLst/>
                          <a:latin typeface="Arial" panose="020B0604020202020204" pitchFamily="34" charset="0"/>
                          <a:cs typeface="Arial" panose="020B0604020202020204" pitchFamily="34" charset="0"/>
                        </a:rPr>
                        <a:t>Αποναύλωσης</a:t>
                      </a:r>
                      <a:endParaRPr kumimoji="0" lang="el-GR" altLang="el-GR" sz="1600" b="1" i="0" u="sng"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 Αγοραπωλησίας</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l-GR" altLang="el-GR" sz="1600" b="1" i="0" u="sng" strike="noStrike" cap="none" normalizeH="0" baseline="0" dirty="0">
                          <a:ln>
                            <a:noFill/>
                          </a:ln>
                          <a:solidFill>
                            <a:srgbClr val="FFFFFF"/>
                          </a:solidFill>
                          <a:effectLst/>
                          <a:latin typeface="Arial" panose="020B0604020202020204" pitchFamily="34" charset="0"/>
                          <a:cs typeface="Arial" panose="020B0604020202020204" pitchFamily="34" charset="0"/>
                        </a:rPr>
                        <a:t> Ζημιών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ΝΗΟΓΝΩΜΟΝΕΣ</a:t>
                      </a:r>
                      <a:endPar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Ναυτιλιακός τεχνικός οργανισμός ο οποίος καταρτίζει κανόνες ασφαλείας τόσο επί της ναυπήγησης των πλοίων όσο και επί του εξοπλισμού τους, με σκοπό την κατάταξη των πλοίων αυτών σε κλάση.</a:t>
                      </a:r>
                    </a:p>
                  </a:txBody>
                  <a:tcPr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I.M.O.</a:t>
                      </a:r>
                      <a:r>
                        <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International Maritime Organization</a:t>
                      </a:r>
                      <a:r>
                        <a:rPr kumimoji="0" lang="en-US"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a:t>
                      </a:r>
                      <a:endPar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a:t>
                      </a:r>
                      <a:r>
                        <a:rPr kumimoji="0" lang="el-GR" altLang="el-GR" sz="1400" b="1" i="1" u="none" strike="noStrike" cap="none" normalizeH="0" baseline="0" dirty="0">
                          <a:ln>
                            <a:noFill/>
                          </a:ln>
                          <a:solidFill>
                            <a:srgbClr val="FFFFFF"/>
                          </a:solidFill>
                          <a:effectLst/>
                          <a:latin typeface="Arial" panose="020B0604020202020204" pitchFamily="34" charset="0"/>
                          <a:cs typeface="Arial" panose="020B0604020202020204" pitchFamily="34" charset="0"/>
                        </a:rPr>
                        <a:t>Δ.Ν.Ο. Διεθνής Ναυτιλιακός </a:t>
                      </a:r>
                      <a:r>
                        <a:rPr kumimoji="0" lang="el-GR" altLang="el-GR" sz="1400" b="1" i="1" u="none" strike="noStrike" cap="none" normalizeH="0" baseline="0" dirty="0" err="1">
                          <a:ln>
                            <a:noFill/>
                          </a:ln>
                          <a:solidFill>
                            <a:srgbClr val="FFFFFF"/>
                          </a:solidFill>
                          <a:effectLst/>
                          <a:latin typeface="Arial" panose="020B0604020202020204" pitchFamily="34" charset="0"/>
                          <a:cs typeface="Arial" panose="020B0604020202020204" pitchFamily="34" charset="0"/>
                        </a:rPr>
                        <a:t>Οργανσμός</a:t>
                      </a:r>
                      <a:r>
                        <a:rPr kumimoji="0" lang="el-GR" altLang="el-GR"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Εξειδικευμένος οργανισμός του Ο.Η.Ε., διακρατικού χαρακτήρα.</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Ίδρυση : 17-3-1948 /Γενεύη= </a:t>
                      </a:r>
                      <a:r>
                        <a:rPr kumimoji="0" lang="en-US"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I.M.C.O.</a:t>
                      </a:r>
                      <a:endPar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 1982 / Λονδίνο = </a:t>
                      </a:r>
                      <a:r>
                        <a:rPr kumimoji="0" lang="en-US"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I.M.O.</a:t>
                      </a:r>
                      <a:endParaRPr kumimoji="0" lang="el-GR" altLang="el-GR"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2800" b="0" i="0" u="none" strike="noStrike" cap="none" normalizeH="0" baseline="0" dirty="0">
                          <a:ln>
                            <a:noFill/>
                          </a:ln>
                          <a:solidFill>
                            <a:schemeClr val="tx1"/>
                          </a:solidFill>
                          <a:effectLst/>
                          <a:latin typeface="Calibri" panose="020F0502020204030204" pitchFamily="34" charset="0"/>
                        </a:rPr>
                        <a:t> </a:t>
                      </a:r>
                      <a:r>
                        <a:rPr kumimoji="0" lang="el-GR" altLang="el-GR" sz="1600" b="1" i="0" u="sng" strike="noStrike" cap="none" normalizeH="0" baseline="0" dirty="0">
                          <a:ln>
                            <a:noFill/>
                          </a:ln>
                          <a:solidFill>
                            <a:schemeClr val="bg1"/>
                          </a:solidFill>
                          <a:effectLst/>
                          <a:latin typeface="Calibri" panose="020F0502020204030204" pitchFamily="34" charset="0"/>
                        </a:rPr>
                        <a:t>ΚΥΡΙΕΣ ΣΥΜΒΑΣΕΙΣ ΤΟΥ ΔΝΟ</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600" b="1" i="0" u="none" strike="noStrike" cap="none" normalizeH="0" baseline="0" dirty="0">
                          <a:ln>
                            <a:noFill/>
                          </a:ln>
                          <a:solidFill>
                            <a:schemeClr val="bg1"/>
                          </a:solidFill>
                          <a:effectLst/>
                          <a:latin typeface="Calibri" panose="020F0502020204030204" pitchFamily="34" charset="0"/>
                        </a:rPr>
                        <a:t>1. Διεθνής Σύμβαση για την Ασφάλεια της Ανθρώπινης Ζωής στη Θάλασσα του 1974 (Ν. 1045/1980, </a:t>
                      </a:r>
                      <a:r>
                        <a:rPr kumimoji="0" lang="el-GR" altLang="el-GR" sz="1600" b="1" i="0" u="none" strike="noStrike" cap="none" normalizeH="0" baseline="0" dirty="0" err="1">
                          <a:ln>
                            <a:noFill/>
                          </a:ln>
                          <a:solidFill>
                            <a:schemeClr val="bg1"/>
                          </a:solidFill>
                          <a:effectLst/>
                          <a:latin typeface="Calibri" panose="020F0502020204030204" pitchFamily="34" charset="0"/>
                        </a:rPr>
                        <a:t>Safety</a:t>
                      </a:r>
                      <a:r>
                        <a:rPr kumimoji="0" lang="el-GR" altLang="el-GR" sz="1600" b="1" i="0" u="none" strike="noStrike" cap="none" normalizeH="0" baseline="0" dirty="0">
                          <a:ln>
                            <a:noFill/>
                          </a:ln>
                          <a:solidFill>
                            <a:schemeClr val="bg1"/>
                          </a:solidFill>
                          <a:effectLst/>
                          <a:latin typeface="Calibri" panose="020F0502020204030204" pitchFamily="34" charset="0"/>
                        </a:rPr>
                        <a:t> Of </a:t>
                      </a:r>
                      <a:r>
                        <a:rPr kumimoji="0" lang="el-GR" altLang="el-GR" sz="1600" b="1" i="0" u="none" strike="noStrike" cap="none" normalizeH="0" baseline="0" dirty="0" err="1">
                          <a:ln>
                            <a:noFill/>
                          </a:ln>
                          <a:solidFill>
                            <a:schemeClr val="bg1"/>
                          </a:solidFill>
                          <a:effectLst/>
                          <a:latin typeface="Calibri" panose="020F0502020204030204" pitchFamily="34" charset="0"/>
                        </a:rPr>
                        <a:t>Life</a:t>
                      </a:r>
                      <a:r>
                        <a:rPr kumimoji="0" lang="el-GR" altLang="el-GR" sz="1600" b="1" i="0" u="none" strike="noStrike" cap="none" normalizeH="0" baseline="0" dirty="0">
                          <a:ln>
                            <a:noFill/>
                          </a:ln>
                          <a:solidFill>
                            <a:schemeClr val="bg1"/>
                          </a:solidFill>
                          <a:effectLst/>
                          <a:latin typeface="Calibri" panose="020F0502020204030204" pitchFamily="34" charset="0"/>
                        </a:rPr>
                        <a:t> </a:t>
                      </a:r>
                      <a:r>
                        <a:rPr kumimoji="0" lang="el-GR" altLang="el-GR" sz="1600" b="1" i="0" u="none" strike="noStrike" cap="none" normalizeH="0" baseline="0" dirty="0" err="1">
                          <a:ln>
                            <a:noFill/>
                          </a:ln>
                          <a:solidFill>
                            <a:schemeClr val="bg1"/>
                          </a:solidFill>
                          <a:effectLst/>
                          <a:latin typeface="Calibri" panose="020F0502020204030204" pitchFamily="34" charset="0"/>
                        </a:rPr>
                        <a:t>At</a:t>
                      </a:r>
                      <a:r>
                        <a:rPr kumimoji="0" lang="el-GR" altLang="el-GR" sz="1600" b="1" i="0" u="none" strike="noStrike" cap="none" normalizeH="0" baseline="0" dirty="0">
                          <a:ln>
                            <a:noFill/>
                          </a:ln>
                          <a:solidFill>
                            <a:schemeClr val="bg1"/>
                          </a:solidFill>
                          <a:effectLst/>
                          <a:latin typeface="Calibri" panose="020F0502020204030204" pitchFamily="34" charset="0"/>
                        </a:rPr>
                        <a:t> Sea, SOLAS).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600" b="1" i="0" u="none" strike="noStrike" cap="none" normalizeH="0" baseline="0" dirty="0">
                          <a:ln>
                            <a:noFill/>
                          </a:ln>
                          <a:solidFill>
                            <a:schemeClr val="bg1"/>
                          </a:solidFill>
                          <a:effectLst/>
                          <a:latin typeface="Calibri" panose="020F0502020204030204" pitchFamily="34" charset="0"/>
                        </a:rPr>
                        <a:t>2. Διεθνής Σύμβαση για την Πρόληψη της Ρύπανσης από τα Πλοία του 1973 (Ν.1269 /1982, Maritime </a:t>
                      </a:r>
                      <a:r>
                        <a:rPr kumimoji="0" lang="el-GR" altLang="el-GR" sz="1600" b="1" i="0" u="none" strike="noStrike" cap="none" normalizeH="0" baseline="0" dirty="0" err="1">
                          <a:ln>
                            <a:noFill/>
                          </a:ln>
                          <a:solidFill>
                            <a:schemeClr val="bg1"/>
                          </a:solidFill>
                          <a:effectLst/>
                          <a:latin typeface="Calibri" panose="020F0502020204030204" pitchFamily="34" charset="0"/>
                        </a:rPr>
                        <a:t>Pollution</a:t>
                      </a:r>
                      <a:r>
                        <a:rPr kumimoji="0" lang="el-GR" altLang="el-GR" sz="1600" b="1" i="0" u="none" strike="noStrike" cap="none" normalizeH="0" baseline="0" dirty="0">
                          <a:ln>
                            <a:noFill/>
                          </a:ln>
                          <a:solidFill>
                            <a:schemeClr val="bg1"/>
                          </a:solidFill>
                          <a:effectLst/>
                          <a:latin typeface="Calibri" panose="020F0502020204030204" pitchFamily="34" charset="0"/>
                        </a:rPr>
                        <a:t>, MARPOL).</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600" b="1" i="0" u="none" strike="noStrike" cap="none" normalizeH="0" baseline="0" dirty="0">
                          <a:ln>
                            <a:noFill/>
                          </a:ln>
                          <a:solidFill>
                            <a:schemeClr val="bg1"/>
                          </a:solidFill>
                          <a:effectLst/>
                          <a:latin typeface="Calibri" panose="020F0502020204030204" pitchFamily="34" charset="0"/>
                        </a:rPr>
                        <a:t>3. Διεθνής Σύμβαση για τα Πρότυπα Εκπαίδευσης, Πιστοποίησης και Παρακολούθησης των Ναυτικών 1978 (Ν. 1314/1983, </a:t>
                      </a:r>
                      <a:r>
                        <a:rPr kumimoji="0" lang="el-GR" altLang="el-GR" sz="1600" b="1" i="0" u="none" strike="noStrike" cap="none" normalizeH="0" baseline="0" dirty="0" err="1">
                          <a:ln>
                            <a:noFill/>
                          </a:ln>
                          <a:solidFill>
                            <a:schemeClr val="bg1"/>
                          </a:solidFill>
                          <a:effectLst/>
                          <a:latin typeface="Calibri" panose="020F0502020204030204" pitchFamily="34" charset="0"/>
                        </a:rPr>
                        <a:t>Standards</a:t>
                      </a:r>
                      <a:r>
                        <a:rPr kumimoji="0" lang="el-GR" altLang="el-GR" sz="1600" b="1" i="0" u="none" strike="noStrike" cap="none" normalizeH="0" baseline="0" dirty="0">
                          <a:ln>
                            <a:noFill/>
                          </a:ln>
                          <a:solidFill>
                            <a:schemeClr val="bg1"/>
                          </a:solidFill>
                          <a:effectLst/>
                          <a:latin typeface="Calibri" panose="020F0502020204030204" pitchFamily="34" charset="0"/>
                        </a:rPr>
                        <a:t> of </a:t>
                      </a:r>
                      <a:r>
                        <a:rPr kumimoji="0" lang="el-GR" altLang="el-GR" sz="1600" b="1" i="0" u="none" strike="noStrike" cap="none" normalizeH="0" baseline="0" dirty="0" err="1">
                          <a:ln>
                            <a:noFill/>
                          </a:ln>
                          <a:solidFill>
                            <a:schemeClr val="bg1"/>
                          </a:solidFill>
                          <a:effectLst/>
                          <a:latin typeface="Calibri" panose="020F0502020204030204" pitchFamily="34" charset="0"/>
                        </a:rPr>
                        <a:t>Training</a:t>
                      </a:r>
                      <a:r>
                        <a:rPr kumimoji="0" lang="el-GR" altLang="el-GR" sz="1600" b="1" i="0" u="none" strike="noStrike" cap="none" normalizeH="0" baseline="0" dirty="0">
                          <a:ln>
                            <a:noFill/>
                          </a:ln>
                          <a:solidFill>
                            <a:schemeClr val="bg1"/>
                          </a:solidFill>
                          <a:effectLst/>
                          <a:latin typeface="Calibri" panose="020F0502020204030204" pitchFamily="34" charset="0"/>
                        </a:rPr>
                        <a:t>, </a:t>
                      </a:r>
                      <a:r>
                        <a:rPr kumimoji="0" lang="el-GR" altLang="el-GR" sz="1600" b="1" i="0" u="none" strike="noStrike" cap="none" normalizeH="0" baseline="0" dirty="0" err="1">
                          <a:ln>
                            <a:noFill/>
                          </a:ln>
                          <a:solidFill>
                            <a:schemeClr val="bg1"/>
                          </a:solidFill>
                          <a:effectLst/>
                          <a:latin typeface="Calibri" panose="020F0502020204030204" pitchFamily="34" charset="0"/>
                        </a:rPr>
                        <a:t>Certification</a:t>
                      </a:r>
                      <a:r>
                        <a:rPr kumimoji="0" lang="el-GR" altLang="el-GR" sz="1600" b="1" i="0" u="none" strike="noStrike" cap="none" normalizeH="0" baseline="0" dirty="0">
                          <a:ln>
                            <a:noFill/>
                          </a:ln>
                          <a:solidFill>
                            <a:schemeClr val="bg1"/>
                          </a:solidFill>
                          <a:effectLst/>
                          <a:latin typeface="Calibri" panose="020F0502020204030204" pitchFamily="34" charset="0"/>
                        </a:rPr>
                        <a:t> and </a:t>
                      </a:r>
                      <a:r>
                        <a:rPr kumimoji="0" lang="el-GR" altLang="el-GR" sz="1600" b="1" i="0" u="none" strike="noStrike" cap="none" normalizeH="0" baseline="0" dirty="0" err="1">
                          <a:ln>
                            <a:noFill/>
                          </a:ln>
                          <a:solidFill>
                            <a:schemeClr val="bg1"/>
                          </a:solidFill>
                          <a:effectLst/>
                          <a:latin typeface="Calibri" panose="020F0502020204030204" pitchFamily="34" charset="0"/>
                        </a:rPr>
                        <a:t>Watchkeeping</a:t>
                      </a:r>
                      <a:r>
                        <a:rPr kumimoji="0" lang="el-GR" altLang="el-GR" sz="1600" b="1" i="0" u="none" strike="noStrike" cap="none" normalizeH="0" baseline="0" dirty="0">
                          <a:ln>
                            <a:noFill/>
                          </a:ln>
                          <a:solidFill>
                            <a:schemeClr val="bg1"/>
                          </a:solidFill>
                          <a:effectLst/>
                          <a:latin typeface="Calibri" panose="020F0502020204030204" pitchFamily="34" charset="0"/>
                        </a:rPr>
                        <a:t> for </a:t>
                      </a:r>
                      <a:r>
                        <a:rPr kumimoji="0" lang="el-GR" altLang="el-GR" sz="1600" b="1" i="0" u="none" strike="noStrike" cap="none" normalizeH="0" baseline="0" dirty="0" err="1">
                          <a:ln>
                            <a:noFill/>
                          </a:ln>
                          <a:solidFill>
                            <a:schemeClr val="bg1"/>
                          </a:solidFill>
                          <a:effectLst/>
                          <a:latin typeface="Calibri" panose="020F0502020204030204" pitchFamily="34" charset="0"/>
                        </a:rPr>
                        <a:t>Seafarers</a:t>
                      </a:r>
                      <a:r>
                        <a:rPr kumimoji="0" lang="el-GR" altLang="el-GR" sz="1600" b="1" i="0" u="none" strike="noStrike" cap="none" normalizeH="0" baseline="0" dirty="0">
                          <a:ln>
                            <a:noFill/>
                          </a:ln>
                          <a:solidFill>
                            <a:schemeClr val="bg1"/>
                          </a:solidFill>
                          <a:effectLst/>
                          <a:latin typeface="Calibri" panose="020F0502020204030204" pitchFamily="34" charset="0"/>
                        </a:rPr>
                        <a:t>, STCW).</a:t>
                      </a:r>
                    </a:p>
                  </a:txBody>
                  <a:tcPr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156686" name="Slide Number Placeholder 1">
            <a:extLst>
              <a:ext uri="{FF2B5EF4-FFF2-40B4-BE49-F238E27FC236}">
                <a16:creationId xmlns:a16="http://schemas.microsoft.com/office/drawing/2014/main" id="{FAE7C5CF-902E-48A8-9F9C-4B3FA36A4B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1FC8A4-1B64-4808-ADD0-06D39DD77C14}" type="slidenum">
              <a:rPr lang="el-GR" altLang="el-GR" sz="1200" smtClean="0">
                <a:latin typeface="Arial" panose="020B0604020202020204" pitchFamily="34" charset="0"/>
              </a:rPr>
              <a:pPr>
                <a:spcBef>
                  <a:spcPct val="0"/>
                </a:spcBef>
                <a:buFontTx/>
                <a:buNone/>
              </a:pPr>
              <a:t>56</a:t>
            </a:fld>
            <a:endParaRPr lang="el-GR" altLang="el-GR" sz="1200">
              <a:latin typeface="Arial" panose="020B0604020202020204" pitchFamily="34" charset="0"/>
            </a:endParaRPr>
          </a:p>
        </p:txBody>
      </p:sp>
      <p:sp>
        <p:nvSpPr>
          <p:cNvPr id="6" name="TextBox 5">
            <a:extLst>
              <a:ext uri="{FF2B5EF4-FFF2-40B4-BE49-F238E27FC236}">
                <a16:creationId xmlns:a16="http://schemas.microsoft.com/office/drawing/2014/main" id="{EFEEE7B3-3B93-4606-A025-B81B8D6B181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a:extLst>
              <a:ext uri="{FF2B5EF4-FFF2-40B4-BE49-F238E27FC236}">
                <a16:creationId xmlns:a16="http://schemas.microsoft.com/office/drawing/2014/main" id="{7BC978D6-798A-4F6A-81CC-3E3F3DFBEC14}"/>
              </a:ext>
            </a:extLst>
          </p:cNvPr>
          <p:cNvSpPr>
            <a:spLocks noChangeArrowheads="1"/>
          </p:cNvSpPr>
          <p:nvPr/>
        </p:nvSpPr>
        <p:spPr bwMode="auto">
          <a:xfrm>
            <a:off x="179388" y="985838"/>
            <a:ext cx="36004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u="sng">
                <a:latin typeface="Arial" panose="020B0604020202020204" pitchFamily="34" charset="0"/>
              </a:rPr>
              <a:t>Κανονισμοί Νηογνωμόνων </a:t>
            </a:r>
            <a:endParaRPr lang="en-US" altLang="el-GR" sz="1800" b="1" u="sng">
              <a:latin typeface="Arial" panose="020B0604020202020204" pitchFamily="34" charset="0"/>
            </a:endParaRPr>
          </a:p>
          <a:p>
            <a:pPr>
              <a:spcBef>
                <a:spcPct val="0"/>
              </a:spcBef>
              <a:buFontTx/>
              <a:buNone/>
            </a:pPr>
            <a:endParaRPr lang="en-US" altLang="el-GR" sz="1800" b="1" u="sng">
              <a:latin typeface="Arial" panose="020B0604020202020204" pitchFamily="34" charset="0"/>
            </a:endParaRPr>
          </a:p>
          <a:p>
            <a:pPr>
              <a:spcBef>
                <a:spcPct val="0"/>
              </a:spcBef>
              <a:buFontTx/>
              <a:buNone/>
            </a:pPr>
            <a:r>
              <a:rPr lang="el-GR" altLang="el-GR" sz="1600" u="sng">
                <a:latin typeface="Arial" panose="020B0604020202020204" pitchFamily="34" charset="0"/>
              </a:rPr>
              <a:t>Περιλαμβάνουν απαιτήσεις για</a:t>
            </a:r>
            <a:r>
              <a:rPr lang="en-US" altLang="el-GR" sz="1600" u="sng">
                <a:latin typeface="Arial" panose="020B0604020202020204" pitchFamily="34" charset="0"/>
              </a:rPr>
              <a:t> </a:t>
            </a:r>
            <a:r>
              <a:rPr lang="el-GR" altLang="el-GR" sz="1600" u="sng">
                <a:latin typeface="Arial" panose="020B0604020202020204" pitchFamily="34" charset="0"/>
              </a:rPr>
              <a:t>: </a:t>
            </a:r>
            <a:endParaRPr lang="en-US" altLang="el-GR" sz="1600" u="sng">
              <a:latin typeface="Arial" panose="020B0604020202020204" pitchFamily="34" charset="0"/>
            </a:endParaRPr>
          </a:p>
          <a:p>
            <a:pPr>
              <a:spcBef>
                <a:spcPct val="0"/>
              </a:spcBef>
              <a:buFontTx/>
              <a:buNone/>
            </a:pPr>
            <a:endParaRPr lang="en-US" altLang="el-GR" sz="1600" u="sng">
              <a:latin typeface="Arial" panose="020B0604020202020204" pitchFamily="34" charset="0"/>
            </a:endParaRPr>
          </a:p>
          <a:p>
            <a:pPr>
              <a:spcBef>
                <a:spcPct val="0"/>
              </a:spcBef>
              <a:buFontTx/>
              <a:buNone/>
            </a:pPr>
            <a:r>
              <a:rPr lang="el-GR" altLang="el-GR" sz="1600">
                <a:latin typeface="Arial" panose="020B0604020202020204" pitchFamily="34" charset="0"/>
              </a:rPr>
              <a:t>• Τις επιθεωρήσεις των πλοίων </a:t>
            </a:r>
            <a:endParaRPr lang="en-US" altLang="el-GR" sz="1600">
              <a:latin typeface="Arial" panose="020B0604020202020204" pitchFamily="34" charset="0"/>
            </a:endParaRPr>
          </a:p>
          <a:p>
            <a:pPr>
              <a:spcBef>
                <a:spcPct val="0"/>
              </a:spcBef>
              <a:buFontTx/>
              <a:buNone/>
            </a:pPr>
            <a:r>
              <a:rPr lang="el-GR" altLang="el-GR" sz="1600">
                <a:latin typeface="Arial" panose="020B0604020202020204" pitchFamily="34" charset="0"/>
              </a:rPr>
              <a:t>• Τα ναυπηγικά υλικά και τις </a:t>
            </a:r>
            <a:r>
              <a:rPr lang="en-US" altLang="el-GR" sz="1600">
                <a:latin typeface="Arial" panose="020B0604020202020204" pitchFamily="34" charset="0"/>
              </a:rPr>
              <a:t>  </a:t>
            </a:r>
          </a:p>
          <a:p>
            <a:pPr>
              <a:spcBef>
                <a:spcPct val="0"/>
              </a:spcBef>
              <a:buFontTx/>
              <a:buNone/>
            </a:pPr>
            <a:r>
              <a:rPr lang="en-US" altLang="el-GR" sz="1600">
                <a:latin typeface="Arial" panose="020B0604020202020204" pitchFamily="34" charset="0"/>
              </a:rPr>
              <a:t>  </a:t>
            </a:r>
            <a:r>
              <a:rPr lang="el-GR" altLang="el-GR" sz="1600">
                <a:latin typeface="Arial" panose="020B0604020202020204" pitchFamily="34" charset="0"/>
              </a:rPr>
              <a:t>συγκολλήσεις </a:t>
            </a:r>
            <a:endParaRPr lang="en-US" altLang="el-GR" sz="1600">
              <a:latin typeface="Arial" panose="020B0604020202020204" pitchFamily="34" charset="0"/>
            </a:endParaRPr>
          </a:p>
          <a:p>
            <a:pPr>
              <a:spcBef>
                <a:spcPct val="0"/>
              </a:spcBef>
              <a:buFontTx/>
              <a:buNone/>
            </a:pPr>
            <a:r>
              <a:rPr lang="el-GR" altLang="el-GR" sz="1600">
                <a:latin typeface="Arial" panose="020B0604020202020204" pitchFamily="34" charset="0"/>
              </a:rPr>
              <a:t>• Τη διαστασιολόγηση των στοιχείων </a:t>
            </a:r>
            <a:r>
              <a:rPr lang="en-US" altLang="el-GR" sz="1600">
                <a:latin typeface="Arial" panose="020B0604020202020204" pitchFamily="34" charset="0"/>
              </a:rPr>
              <a:t> </a:t>
            </a:r>
          </a:p>
          <a:p>
            <a:pPr>
              <a:spcBef>
                <a:spcPct val="0"/>
              </a:spcBef>
              <a:buFontTx/>
              <a:buNone/>
            </a:pPr>
            <a:r>
              <a:rPr lang="en-US" altLang="el-GR" sz="1600">
                <a:latin typeface="Arial" panose="020B0604020202020204" pitchFamily="34" charset="0"/>
              </a:rPr>
              <a:t>  </a:t>
            </a:r>
            <a:r>
              <a:rPr lang="el-GR" altLang="el-GR" sz="1600">
                <a:latin typeface="Arial" panose="020B0604020202020204" pitchFamily="34" charset="0"/>
              </a:rPr>
              <a:t>της μεταλλικής κατασκευής </a:t>
            </a:r>
            <a:endParaRPr lang="en-US" altLang="el-GR" sz="1600">
              <a:latin typeface="Arial" panose="020B0604020202020204" pitchFamily="34" charset="0"/>
            </a:endParaRPr>
          </a:p>
          <a:p>
            <a:pPr>
              <a:spcBef>
                <a:spcPct val="0"/>
              </a:spcBef>
              <a:buFontTx/>
              <a:buNone/>
            </a:pPr>
            <a:r>
              <a:rPr lang="el-GR" altLang="el-GR" sz="1600">
                <a:latin typeface="Arial" panose="020B0604020202020204" pitchFamily="34" charset="0"/>
              </a:rPr>
              <a:t>• Τις μηχανολογικές εγκαταστάσεις και </a:t>
            </a:r>
            <a:r>
              <a:rPr lang="en-US" altLang="el-GR" sz="1600">
                <a:latin typeface="Arial" panose="020B0604020202020204" pitchFamily="34" charset="0"/>
              </a:rPr>
              <a:t> </a:t>
            </a:r>
          </a:p>
          <a:p>
            <a:pPr>
              <a:spcBef>
                <a:spcPct val="0"/>
              </a:spcBef>
              <a:buFontTx/>
              <a:buNone/>
            </a:pPr>
            <a:r>
              <a:rPr lang="en-US" altLang="el-GR" sz="1600">
                <a:latin typeface="Arial" panose="020B0604020202020204" pitchFamily="34" charset="0"/>
              </a:rPr>
              <a:t>   </a:t>
            </a:r>
            <a:r>
              <a:rPr lang="el-GR" altLang="el-GR" sz="1600">
                <a:latin typeface="Arial" panose="020B0604020202020204" pitchFamily="34" charset="0"/>
              </a:rPr>
              <a:t>τα δίκτυα</a:t>
            </a:r>
            <a:endParaRPr lang="en-US" altLang="el-GR" sz="1600">
              <a:latin typeface="Arial" panose="020B0604020202020204" pitchFamily="34" charset="0"/>
            </a:endParaRPr>
          </a:p>
          <a:p>
            <a:pPr>
              <a:spcBef>
                <a:spcPct val="0"/>
              </a:spcBef>
              <a:buFontTx/>
              <a:buNone/>
            </a:pPr>
            <a:r>
              <a:rPr lang="el-GR" altLang="el-GR" sz="1600">
                <a:latin typeface="Arial" panose="020B0604020202020204" pitchFamily="34" charset="0"/>
              </a:rPr>
              <a:t>• Τις ηλεκτρολογικές εγκαταστάσεις</a:t>
            </a:r>
            <a:endParaRPr lang="en-US" altLang="el-GR" sz="1600">
              <a:latin typeface="Arial" panose="020B0604020202020204" pitchFamily="34" charset="0"/>
            </a:endParaRPr>
          </a:p>
          <a:p>
            <a:pPr>
              <a:spcBef>
                <a:spcPct val="0"/>
              </a:spcBef>
              <a:buFontTx/>
              <a:buNone/>
            </a:pPr>
            <a:r>
              <a:rPr lang="el-GR" altLang="el-GR" sz="1600">
                <a:latin typeface="Arial" panose="020B0604020202020204" pitchFamily="34" charset="0"/>
              </a:rPr>
              <a:t>• Την πυρασφάλεια των πλοίων </a:t>
            </a:r>
            <a:endParaRPr lang="en-US" altLang="el-GR" sz="1600">
              <a:latin typeface="Arial" panose="020B0604020202020204" pitchFamily="34" charset="0"/>
            </a:endParaRPr>
          </a:p>
          <a:p>
            <a:pPr>
              <a:spcBef>
                <a:spcPct val="0"/>
              </a:spcBef>
              <a:buFontTx/>
              <a:buNone/>
            </a:pPr>
            <a:r>
              <a:rPr lang="el-GR" altLang="el-GR" sz="1600">
                <a:latin typeface="Arial" panose="020B0604020202020204" pitchFamily="34" charset="0"/>
              </a:rPr>
              <a:t>• Ειδικές απαιτήσεις για κάθε τύπο </a:t>
            </a:r>
            <a:r>
              <a:rPr lang="en-US" altLang="el-GR" sz="1600">
                <a:latin typeface="Arial" panose="020B0604020202020204" pitchFamily="34" charset="0"/>
              </a:rPr>
              <a:t> </a:t>
            </a:r>
          </a:p>
          <a:p>
            <a:pPr>
              <a:spcBef>
                <a:spcPct val="0"/>
              </a:spcBef>
              <a:buFontTx/>
              <a:buNone/>
            </a:pPr>
            <a:r>
              <a:rPr lang="en-US" altLang="el-GR" sz="1600">
                <a:latin typeface="Arial" panose="020B0604020202020204" pitchFamily="34" charset="0"/>
              </a:rPr>
              <a:t> </a:t>
            </a:r>
            <a:r>
              <a:rPr lang="el-GR" altLang="el-GR" sz="1600">
                <a:latin typeface="Arial" panose="020B0604020202020204" pitchFamily="34" charset="0"/>
              </a:rPr>
              <a:t>πλοίου </a:t>
            </a:r>
          </a:p>
        </p:txBody>
      </p:sp>
      <p:sp>
        <p:nvSpPr>
          <p:cNvPr id="157699" name="Rectangle 7">
            <a:extLst>
              <a:ext uri="{FF2B5EF4-FFF2-40B4-BE49-F238E27FC236}">
                <a16:creationId xmlns:a16="http://schemas.microsoft.com/office/drawing/2014/main" id="{9286A644-9A56-4F48-9A5E-2CE9619C2EAB}"/>
              </a:ext>
            </a:extLst>
          </p:cNvPr>
          <p:cNvSpPr>
            <a:spLocks noChangeArrowheads="1"/>
          </p:cNvSpPr>
          <p:nvPr/>
        </p:nvSpPr>
        <p:spPr bwMode="auto">
          <a:xfrm>
            <a:off x="2700338" y="163513"/>
            <a:ext cx="220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000" b="1">
                <a:latin typeface="Arial" panose="020B0604020202020204" pitchFamily="34" charset="0"/>
              </a:rPr>
              <a:t>ΝΗΟΓΝΩΜΟΝΕΣ</a:t>
            </a:r>
          </a:p>
        </p:txBody>
      </p:sp>
      <p:sp>
        <p:nvSpPr>
          <p:cNvPr id="157700" name="Rectangle 9">
            <a:extLst>
              <a:ext uri="{FF2B5EF4-FFF2-40B4-BE49-F238E27FC236}">
                <a16:creationId xmlns:a16="http://schemas.microsoft.com/office/drawing/2014/main" id="{B58B8537-51F2-42B8-9D42-21BAC6EE0512}"/>
              </a:ext>
            </a:extLst>
          </p:cNvPr>
          <p:cNvSpPr>
            <a:spLocks noChangeArrowheads="1"/>
          </p:cNvSpPr>
          <p:nvPr/>
        </p:nvSpPr>
        <p:spPr bwMode="auto">
          <a:xfrm>
            <a:off x="3924300" y="1041400"/>
            <a:ext cx="4824413"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77800" indent="-177800">
              <a:spcBef>
                <a:spcPct val="20000"/>
              </a:spcBef>
              <a:buFont typeface="Arial" panose="020B0604020202020204" pitchFamily="34" charset="0"/>
              <a:buChar char="•"/>
              <a:tabLst>
                <a:tab pos="450850" algn="l"/>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0850" algn="l"/>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0850" algn="l"/>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0850" algn="l"/>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0850" algn="l"/>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0850" algn="l"/>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0850" algn="l"/>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0850" algn="l"/>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0850" algn="l"/>
                <a:tab pos="457200" algn="l"/>
              </a:tabLst>
              <a:defRPr sz="2000">
                <a:solidFill>
                  <a:schemeClr val="tx1"/>
                </a:solidFill>
                <a:latin typeface="Calibri" panose="020F0502020204030204" pitchFamily="34" charset="0"/>
              </a:defRPr>
            </a:lvl9pPr>
          </a:lstStyle>
          <a:p>
            <a:pPr>
              <a:spcBef>
                <a:spcPct val="0"/>
              </a:spcBef>
              <a:buFontTx/>
              <a:buChar char="-"/>
            </a:pPr>
            <a:r>
              <a:rPr lang="el-GR" altLang="el-GR" sz="1800">
                <a:latin typeface="Arial" panose="020B0604020202020204" pitchFamily="34" charset="0"/>
              </a:rPr>
              <a:t>Πιστοποιητικό ταξινόμησης ή κλάσεως (certificate of class) Σκάφους / Μηχανής (</a:t>
            </a:r>
            <a:r>
              <a:rPr lang="en-US" altLang="el-GR" sz="1800">
                <a:latin typeface="Arial" panose="020B0604020202020204" pitchFamily="34" charset="0"/>
              </a:rPr>
              <a:t>hull / machinery)</a:t>
            </a:r>
            <a:endParaRPr lang="el-GR" altLang="el-GR" sz="1800">
              <a:latin typeface="Arial" panose="020B0604020202020204" pitchFamily="34" charset="0"/>
            </a:endParaRPr>
          </a:p>
          <a:p>
            <a:pPr>
              <a:spcBef>
                <a:spcPct val="0"/>
              </a:spcBef>
              <a:buFontTx/>
              <a:buNone/>
            </a:pPr>
            <a:endParaRPr lang="el-GR" altLang="el-GR" sz="1800">
              <a:latin typeface="Arial" panose="020B0604020202020204" pitchFamily="34" charset="0"/>
            </a:endParaRPr>
          </a:p>
          <a:p>
            <a:pPr>
              <a:spcBef>
                <a:spcPct val="0"/>
              </a:spcBef>
              <a:buFontTx/>
              <a:buNone/>
            </a:pPr>
            <a:r>
              <a:rPr lang="el-GR" altLang="el-GR" sz="1800" u="sng">
                <a:latin typeface="Arial" panose="020B0604020202020204" pitchFamily="34" charset="0"/>
              </a:rPr>
              <a:t>Μπορούν ακόμα να  χορηγούν και τα ακόλουθα πιστοποιητικά:</a:t>
            </a:r>
          </a:p>
          <a:p>
            <a:pPr>
              <a:spcBef>
                <a:spcPct val="0"/>
              </a:spcBef>
              <a:buFontTx/>
              <a:buNone/>
            </a:pPr>
            <a:endParaRPr lang="el-GR" altLang="el-GR" sz="1800" u="sng">
              <a:latin typeface="Arial" panose="020B0604020202020204" pitchFamily="34" charset="0"/>
            </a:endParaRPr>
          </a:p>
          <a:p>
            <a:pPr>
              <a:spcBef>
                <a:spcPct val="0"/>
              </a:spcBef>
              <a:buFontTx/>
              <a:buChar char="-"/>
            </a:pPr>
            <a:r>
              <a:rPr lang="el-GR" altLang="el-GR" sz="1800">
                <a:latin typeface="Arial" panose="020B0604020202020204" pitchFamily="34" charset="0"/>
              </a:rPr>
              <a:t> Πιστοποιητικό καταμέτρησης χωρητικότητας   (tonnage certificate)</a:t>
            </a:r>
          </a:p>
          <a:p>
            <a:pPr>
              <a:spcBef>
                <a:spcPct val="0"/>
              </a:spcBef>
              <a:buFontTx/>
              <a:buChar char="-"/>
            </a:pPr>
            <a:r>
              <a:rPr lang="el-GR" altLang="el-GR" sz="1800">
                <a:latin typeface="Arial" panose="020B0604020202020204" pitchFamily="34" charset="0"/>
              </a:rPr>
              <a:t> Πιστοποιητικό γραμμής φόρτωσης (load  line certificate)</a:t>
            </a:r>
          </a:p>
          <a:p>
            <a:pPr>
              <a:spcBef>
                <a:spcPct val="0"/>
              </a:spcBef>
              <a:buFontTx/>
              <a:buChar char="-"/>
            </a:pPr>
            <a:r>
              <a:rPr lang="el-GR" altLang="el-GR" sz="1800">
                <a:latin typeface="Arial" panose="020B0604020202020204" pitchFamily="34" charset="0"/>
              </a:rPr>
              <a:t> Πιστοποιητικό</a:t>
            </a:r>
            <a:r>
              <a:rPr lang="en-GB" altLang="el-GR" sz="1800">
                <a:latin typeface="Arial" panose="020B0604020202020204" pitchFamily="34" charset="0"/>
              </a:rPr>
              <a:t> </a:t>
            </a:r>
            <a:r>
              <a:rPr lang="el-GR" altLang="el-GR" sz="1800">
                <a:latin typeface="Arial" panose="020B0604020202020204" pitchFamily="34" charset="0"/>
              </a:rPr>
              <a:t>αξιοπλοΐας</a:t>
            </a:r>
            <a:r>
              <a:rPr lang="en-GB" altLang="el-GR" sz="1800">
                <a:latin typeface="Arial" panose="020B0604020202020204" pitchFamily="34" charset="0"/>
              </a:rPr>
              <a:t> (certificate of </a:t>
            </a:r>
            <a:r>
              <a:rPr lang="el-GR" altLang="el-GR" sz="1800">
                <a:latin typeface="Arial" panose="020B0604020202020204" pitchFamily="34" charset="0"/>
              </a:rPr>
              <a:t>  </a:t>
            </a:r>
          </a:p>
          <a:p>
            <a:pPr>
              <a:spcBef>
                <a:spcPct val="0"/>
              </a:spcBef>
              <a:buFontTx/>
              <a:buNone/>
            </a:pPr>
            <a:r>
              <a:rPr lang="el-GR" altLang="el-GR" sz="1800">
                <a:latin typeface="Arial" panose="020B0604020202020204" pitchFamily="34" charset="0"/>
              </a:rPr>
              <a:t>    </a:t>
            </a:r>
            <a:r>
              <a:rPr lang="en-GB" altLang="el-GR" sz="1800">
                <a:latin typeface="Arial" panose="020B0604020202020204" pitchFamily="34" charset="0"/>
              </a:rPr>
              <a:t>seaworthiness)</a:t>
            </a:r>
            <a:endParaRPr lang="el-GR" altLang="el-GR" sz="1800">
              <a:latin typeface="Arial" panose="020B0604020202020204" pitchFamily="34" charset="0"/>
            </a:endParaRPr>
          </a:p>
          <a:p>
            <a:pPr>
              <a:spcBef>
                <a:spcPct val="0"/>
              </a:spcBef>
              <a:buFontTx/>
              <a:buNone/>
            </a:pPr>
            <a:r>
              <a:rPr lang="el-GR" altLang="el-GR" sz="1800">
                <a:latin typeface="Arial" panose="020B0604020202020204" pitchFamily="34" charset="0"/>
              </a:rPr>
              <a:t>- Πιστοποιητικό ασφάλειας φορτοεκφορτωτικών μέσων (cargo gear certificate)</a:t>
            </a:r>
          </a:p>
          <a:p>
            <a:pPr>
              <a:spcBef>
                <a:spcPct val="0"/>
              </a:spcBef>
              <a:buFontTx/>
              <a:buChar char="-"/>
            </a:pPr>
            <a:r>
              <a:rPr lang="el-GR" altLang="el-GR" sz="1800">
                <a:latin typeface="Arial" panose="020B0604020202020204" pitchFamily="34" charset="0"/>
              </a:rPr>
              <a:t>Πιστοποιητικό βλαβών (παρακολούθησης) (certificate of damages) </a:t>
            </a:r>
          </a:p>
          <a:p>
            <a:pPr>
              <a:spcBef>
                <a:spcPct val="0"/>
              </a:spcBef>
              <a:buFontTx/>
              <a:buChar char="-"/>
            </a:pPr>
            <a:r>
              <a:rPr lang="el-GR" altLang="el-GR" sz="1800">
                <a:latin typeface="Arial" panose="020B0604020202020204" pitchFamily="34" charset="0"/>
              </a:rPr>
              <a:t>άλλα ειδικότερης φύσεως.</a:t>
            </a:r>
          </a:p>
          <a:p>
            <a:pPr>
              <a:spcBef>
                <a:spcPct val="0"/>
              </a:spcBef>
              <a:buFontTx/>
              <a:buNone/>
            </a:pPr>
            <a:endParaRPr lang="el-GR" altLang="el-GR" sz="1800">
              <a:latin typeface="Arial" panose="020B0604020202020204" pitchFamily="34" charset="0"/>
            </a:endParaRPr>
          </a:p>
        </p:txBody>
      </p:sp>
      <p:sp>
        <p:nvSpPr>
          <p:cNvPr id="157701" name="Text Box 10">
            <a:extLst>
              <a:ext uri="{FF2B5EF4-FFF2-40B4-BE49-F238E27FC236}">
                <a16:creationId xmlns:a16="http://schemas.microsoft.com/office/drawing/2014/main" id="{2F48474C-65F7-4779-A4CC-68B548699204}"/>
              </a:ext>
            </a:extLst>
          </p:cNvPr>
          <p:cNvSpPr txBox="1">
            <a:spLocks noChangeArrowheads="1"/>
          </p:cNvSpPr>
          <p:nvPr/>
        </p:nvSpPr>
        <p:spPr bwMode="auto">
          <a:xfrm>
            <a:off x="4859338" y="549275"/>
            <a:ext cx="3887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1800" b="1" u="sng">
                <a:latin typeface="Arial" panose="020B0604020202020204" pitchFamily="34" charset="0"/>
              </a:rPr>
              <a:t>ΠΙΣΤΟΠΟΙΗΤΙΚΑ</a:t>
            </a:r>
          </a:p>
        </p:txBody>
      </p:sp>
      <p:sp>
        <p:nvSpPr>
          <p:cNvPr id="157702" name="Slide Number Placeholder 1">
            <a:extLst>
              <a:ext uri="{FF2B5EF4-FFF2-40B4-BE49-F238E27FC236}">
                <a16:creationId xmlns:a16="http://schemas.microsoft.com/office/drawing/2014/main" id="{63017FE9-B4D2-4E53-B3C0-8D25EB3831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BA1B9D-3267-469C-B3EC-52FA1064AFA2}" type="slidenum">
              <a:rPr lang="el-GR" altLang="el-GR" sz="1200" smtClean="0">
                <a:latin typeface="Arial" panose="020B0604020202020204" pitchFamily="34" charset="0"/>
              </a:rPr>
              <a:pPr>
                <a:spcBef>
                  <a:spcPct val="0"/>
                </a:spcBef>
                <a:buFontTx/>
                <a:buNone/>
              </a:pPr>
              <a:t>57</a:t>
            </a:fld>
            <a:endParaRPr lang="el-GR" altLang="el-GR" sz="1200">
              <a:latin typeface="Arial" panose="020B0604020202020204" pitchFamily="34" charset="0"/>
            </a:endParaRPr>
          </a:p>
        </p:txBody>
      </p:sp>
      <p:sp>
        <p:nvSpPr>
          <p:cNvPr id="7" name="TextBox 6">
            <a:extLst>
              <a:ext uri="{FF2B5EF4-FFF2-40B4-BE49-F238E27FC236}">
                <a16:creationId xmlns:a16="http://schemas.microsoft.com/office/drawing/2014/main" id="{62C97175-105D-4412-BCF6-47950B3CA5B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A544C826-89C5-4BC9-8C19-D7CBB0D64B6B}"/>
              </a:ext>
            </a:extLst>
          </p:cNvPr>
          <p:cNvSpPr>
            <a:spLocks noGrp="1"/>
          </p:cNvSpPr>
          <p:nvPr>
            <p:ph type="title"/>
          </p:nvPr>
        </p:nvSpPr>
        <p:spPr>
          <a:xfrm>
            <a:off x="468313" y="115888"/>
            <a:ext cx="8229600" cy="576262"/>
          </a:xfrm>
        </p:spPr>
        <p:txBody>
          <a:bodyPr/>
          <a:lstStyle/>
          <a:p>
            <a:r>
              <a:rPr lang="en-US" altLang="el-GR" sz="2000" b="0">
                <a:latin typeface="Arial" panose="020B0604020202020204" pitchFamily="34" charset="0"/>
                <a:cs typeface="Arial" panose="020B0604020202020204" pitchFamily="34" charset="0"/>
              </a:rPr>
              <a:t>I.M.O.</a:t>
            </a:r>
            <a:r>
              <a:rPr lang="el-GR" altLang="el-GR" sz="2000" b="0">
                <a:latin typeface="Arial" panose="020B0604020202020204" pitchFamily="34" charset="0"/>
                <a:cs typeface="Arial" panose="020B0604020202020204" pitchFamily="34" charset="0"/>
              </a:rPr>
              <a:t> (</a:t>
            </a:r>
            <a:r>
              <a:rPr lang="en-US" altLang="el-GR" sz="2000" b="0">
                <a:latin typeface="Arial" panose="020B0604020202020204" pitchFamily="34" charset="0"/>
                <a:cs typeface="Arial" panose="020B0604020202020204" pitchFamily="34" charset="0"/>
              </a:rPr>
              <a:t>International Maritime Organization)</a:t>
            </a:r>
            <a:r>
              <a:rPr lang="el-GR" altLang="el-GR" sz="2000" b="0">
                <a:latin typeface="Arial" panose="020B0604020202020204" pitchFamily="34" charset="0"/>
                <a:cs typeface="Arial" panose="020B0604020202020204" pitchFamily="34" charset="0"/>
              </a:rPr>
              <a:t> 1/2</a:t>
            </a:r>
          </a:p>
        </p:txBody>
      </p:sp>
      <p:sp>
        <p:nvSpPr>
          <p:cNvPr id="158723" name="Rectangle 4">
            <a:extLst>
              <a:ext uri="{FF2B5EF4-FFF2-40B4-BE49-F238E27FC236}">
                <a16:creationId xmlns:a16="http://schemas.microsoft.com/office/drawing/2014/main" id="{D9DA556D-1258-4FE9-93C9-EFCBA49BA6B7}"/>
              </a:ext>
            </a:extLst>
          </p:cNvPr>
          <p:cNvSpPr>
            <a:spLocks noChangeArrowheads="1"/>
          </p:cNvSpPr>
          <p:nvPr/>
        </p:nvSpPr>
        <p:spPr bwMode="auto">
          <a:xfrm>
            <a:off x="179388" y="692150"/>
            <a:ext cx="87852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a:latin typeface="Arial" panose="020B0604020202020204" pitchFamily="34" charset="0"/>
              </a:rPr>
              <a:t>Κύριο καθήκον</a:t>
            </a:r>
            <a:r>
              <a:rPr lang="el-GR" altLang="el-GR" sz="1800">
                <a:latin typeface="Arial" panose="020B0604020202020204" pitchFamily="34" charset="0"/>
              </a:rPr>
              <a:t> </a:t>
            </a:r>
            <a:r>
              <a:rPr lang="el-GR" altLang="el-GR" sz="1600">
                <a:latin typeface="Arial" panose="020B0604020202020204" pitchFamily="34" charset="0"/>
              </a:rPr>
              <a:t>είναι η βελτίωση της ασφάλειας και προστασίας της διεθνούς ναυτιλίας και η πρόληψη της προερχόμενης από τα πλοία ρύπανσης. Ασχολείται, επίσης, με τη διευκόλυνση της διεθνούς θαλάσσιας κυκλοφορίας και με νομικά θέματα, συμπεριλαμβανομένων ζητημάτων ευθύνης και αποζημίωσης.</a:t>
            </a:r>
            <a:r>
              <a:rPr lang="el-GR" altLang="el-GR" sz="1800">
                <a:latin typeface="Arial" panose="020B0604020202020204" pitchFamily="34" charset="0"/>
              </a:rPr>
              <a:t> </a:t>
            </a:r>
          </a:p>
        </p:txBody>
      </p:sp>
      <p:graphicFrame>
        <p:nvGraphicFramePr>
          <p:cNvPr id="202771" name="Group 19">
            <a:extLst>
              <a:ext uri="{FF2B5EF4-FFF2-40B4-BE49-F238E27FC236}">
                <a16:creationId xmlns:a16="http://schemas.microsoft.com/office/drawing/2014/main" id="{96E95E68-F0B3-4E74-9B53-8576251C74F7}"/>
              </a:ext>
            </a:extLst>
          </p:cNvPr>
          <p:cNvGraphicFramePr>
            <a:graphicFrameLocks noGrp="1"/>
          </p:cNvGraphicFramePr>
          <p:nvPr/>
        </p:nvGraphicFramePr>
        <p:xfrm>
          <a:off x="179388" y="2276475"/>
          <a:ext cx="8713787" cy="4064000"/>
        </p:xfrm>
        <a:graphic>
          <a:graphicData uri="http://schemas.openxmlformats.org/drawingml/2006/table">
            <a:tbl>
              <a:tblPr/>
              <a:tblGrid>
                <a:gridCol w="5040312">
                  <a:extLst>
                    <a:ext uri="{9D8B030D-6E8A-4147-A177-3AD203B41FA5}">
                      <a16:colId xmlns:a16="http://schemas.microsoft.com/office/drawing/2014/main" val="20000"/>
                    </a:ext>
                  </a:extLst>
                </a:gridCol>
                <a:gridCol w="3673475">
                  <a:extLst>
                    <a:ext uri="{9D8B030D-6E8A-4147-A177-3AD203B41FA5}">
                      <a16:colId xmlns:a16="http://schemas.microsoft.com/office/drawing/2014/main" val="20001"/>
                    </a:ext>
                  </a:extLst>
                </a:gridCol>
              </a:tblGrid>
              <a:tr h="40640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sng" strike="noStrike" cap="none" normalizeH="0" baseline="0">
                          <a:ln>
                            <a:noFill/>
                          </a:ln>
                          <a:solidFill>
                            <a:schemeClr val="tx1"/>
                          </a:solidFill>
                          <a:effectLst/>
                          <a:latin typeface="Calibri" panose="020F0502020204030204" pitchFamily="34" charset="0"/>
                        </a:rPr>
                        <a:t>Επιτροπή Ναυτικής Ασφάλειας (MSC)</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0" i="0" u="none" strike="noStrike" cap="none" normalizeH="0" baseline="0">
                          <a:ln>
                            <a:noFill/>
                          </a:ln>
                          <a:solidFill>
                            <a:schemeClr val="tx1"/>
                          </a:solidFill>
                          <a:effectLst/>
                          <a:latin typeface="Calibri" panose="020F0502020204030204" pitchFamily="34" charset="0"/>
                        </a:rPr>
                        <a:t>Είναι το υψηλότερο τεχνικό σώμα του Οργανισμού. Αποστολή της είναι να «εξετάζει κάθε θέμα σχετικά με τις </a:t>
                      </a:r>
                      <a:r>
                        <a:rPr kumimoji="0" lang="el-GR" altLang="el-GR" sz="1800" b="1" i="0" u="none" strike="noStrike" cap="none" normalizeH="0" baseline="0">
                          <a:ln>
                            <a:noFill/>
                          </a:ln>
                          <a:solidFill>
                            <a:schemeClr val="tx1"/>
                          </a:solidFill>
                          <a:effectLst/>
                          <a:latin typeface="Calibri" panose="020F0502020204030204" pitchFamily="34" charset="0"/>
                        </a:rPr>
                        <a:t>ενισχύσεις στη ναυσιπλοΐα</a:t>
                      </a:r>
                      <a:r>
                        <a:rPr kumimoji="0" lang="el-GR" altLang="el-GR" sz="1800" b="0" i="0" u="none" strike="noStrike" cap="none" normalizeH="0" baseline="0">
                          <a:ln>
                            <a:noFill/>
                          </a:ln>
                          <a:solidFill>
                            <a:schemeClr val="tx1"/>
                          </a:solidFill>
                          <a:effectLst/>
                          <a:latin typeface="Calibri" panose="020F0502020204030204" pitchFamily="34" charset="0"/>
                        </a:rPr>
                        <a:t>, την </a:t>
                      </a:r>
                      <a:r>
                        <a:rPr kumimoji="0" lang="el-GR" altLang="el-GR" sz="1800" b="1" i="0" u="none" strike="noStrike" cap="none" normalizeH="0" baseline="0">
                          <a:ln>
                            <a:noFill/>
                          </a:ln>
                          <a:solidFill>
                            <a:schemeClr val="tx1"/>
                          </a:solidFill>
                          <a:effectLst/>
                          <a:latin typeface="Calibri" panose="020F0502020204030204" pitchFamily="34" charset="0"/>
                        </a:rPr>
                        <a:t>κατασκευή και τον εξοπλισμό των σκαφών</a:t>
                      </a:r>
                      <a:r>
                        <a:rPr kumimoji="0" lang="el-GR" altLang="el-GR" sz="1800" b="0" i="0" u="none" strike="noStrike" cap="none" normalizeH="0" baseline="0">
                          <a:ln>
                            <a:noFill/>
                          </a:ln>
                          <a:solidFill>
                            <a:schemeClr val="tx1"/>
                          </a:solidFill>
                          <a:effectLst/>
                          <a:latin typeface="Calibri" panose="020F0502020204030204" pitchFamily="34" charset="0"/>
                        </a:rPr>
                        <a:t>, την </a:t>
                      </a:r>
                      <a:r>
                        <a:rPr kumimoji="0" lang="el-GR" altLang="el-GR" sz="1800" b="1" i="0" u="none" strike="noStrike" cap="none" normalizeH="0" baseline="0">
                          <a:ln>
                            <a:noFill/>
                          </a:ln>
                          <a:solidFill>
                            <a:schemeClr val="tx1"/>
                          </a:solidFill>
                          <a:effectLst/>
                          <a:latin typeface="Calibri" panose="020F0502020204030204" pitchFamily="34" charset="0"/>
                        </a:rPr>
                        <a:t>επάνδρωση από άποψη ασφάλειας</a:t>
                      </a:r>
                      <a:r>
                        <a:rPr kumimoji="0" lang="el-GR" altLang="el-GR" sz="1800" b="0" i="0" u="none" strike="noStrike" cap="none" normalizeH="0" baseline="0">
                          <a:ln>
                            <a:noFill/>
                          </a:ln>
                          <a:solidFill>
                            <a:schemeClr val="tx1"/>
                          </a:solidFill>
                          <a:effectLst/>
                          <a:latin typeface="Calibri" panose="020F0502020204030204" pitchFamily="34" charset="0"/>
                        </a:rPr>
                        <a:t>, τους </a:t>
                      </a:r>
                      <a:r>
                        <a:rPr kumimoji="0" lang="el-GR" altLang="el-GR" sz="1800" b="1" i="0" u="none" strike="noStrike" cap="none" normalizeH="0" baseline="0">
                          <a:ln>
                            <a:noFill/>
                          </a:ln>
                          <a:solidFill>
                            <a:schemeClr val="tx1"/>
                          </a:solidFill>
                          <a:effectLst/>
                          <a:latin typeface="Calibri" panose="020F0502020204030204" pitchFamily="34" charset="0"/>
                        </a:rPr>
                        <a:t>κανόνες για την πρόληψη συγκρούσεων</a:t>
                      </a:r>
                      <a:r>
                        <a:rPr kumimoji="0" lang="el-GR" altLang="el-GR" sz="1800" b="0" i="0" u="none" strike="noStrike" cap="none" normalizeH="0" baseline="0">
                          <a:ln>
                            <a:noFill/>
                          </a:ln>
                          <a:solidFill>
                            <a:schemeClr val="tx1"/>
                          </a:solidFill>
                          <a:effectLst/>
                          <a:latin typeface="Calibri" panose="020F0502020204030204" pitchFamily="34" charset="0"/>
                        </a:rPr>
                        <a:t>, τον </a:t>
                      </a:r>
                      <a:r>
                        <a:rPr kumimoji="0" lang="el-GR" altLang="el-GR" sz="1800" b="1" i="0" u="none" strike="noStrike" cap="none" normalizeH="0" baseline="0">
                          <a:ln>
                            <a:noFill/>
                          </a:ln>
                          <a:solidFill>
                            <a:schemeClr val="tx1"/>
                          </a:solidFill>
                          <a:effectLst/>
                          <a:latin typeface="Calibri" panose="020F0502020204030204" pitchFamily="34" charset="0"/>
                        </a:rPr>
                        <a:t>χειρισμό επικίνδυνων φορτίων</a:t>
                      </a:r>
                      <a:r>
                        <a:rPr kumimoji="0" lang="el-GR" altLang="el-GR" sz="1800" b="0" i="0" u="none" strike="noStrike" cap="none" normalizeH="0" baseline="0">
                          <a:ln>
                            <a:noFill/>
                          </a:ln>
                          <a:solidFill>
                            <a:schemeClr val="tx1"/>
                          </a:solidFill>
                          <a:effectLst/>
                          <a:latin typeface="Calibri" panose="020F0502020204030204" pitchFamily="34" charset="0"/>
                        </a:rPr>
                        <a:t>, </a:t>
                      </a:r>
                      <a:r>
                        <a:rPr kumimoji="0" lang="el-GR" altLang="el-GR" sz="1800" b="1" i="0" u="none" strike="noStrike" cap="none" normalizeH="0" baseline="0">
                          <a:ln>
                            <a:noFill/>
                          </a:ln>
                          <a:solidFill>
                            <a:schemeClr val="tx1"/>
                          </a:solidFill>
                          <a:effectLst/>
                          <a:latin typeface="Calibri" panose="020F0502020204030204" pitchFamily="34" charset="0"/>
                        </a:rPr>
                        <a:t>τις διαδικασίες και τις απαιτήσεις ασφάλειας</a:t>
                      </a:r>
                      <a:r>
                        <a:rPr kumimoji="0" lang="el-GR" altLang="el-GR" sz="1800" b="0" i="0" u="none" strike="noStrike" cap="none" normalizeH="0" baseline="0">
                          <a:ln>
                            <a:noFill/>
                          </a:ln>
                          <a:solidFill>
                            <a:schemeClr val="tx1"/>
                          </a:solidFill>
                          <a:effectLst/>
                          <a:latin typeface="Calibri" panose="020F0502020204030204" pitchFamily="34" charset="0"/>
                        </a:rPr>
                        <a:t>, τις </a:t>
                      </a:r>
                      <a:r>
                        <a:rPr kumimoji="0" lang="el-GR" altLang="el-GR" sz="1800" b="1" i="0" u="none" strike="noStrike" cap="none" normalizeH="0" baseline="0">
                          <a:ln>
                            <a:noFill/>
                          </a:ln>
                          <a:solidFill>
                            <a:schemeClr val="tx1"/>
                          </a:solidFill>
                          <a:effectLst/>
                          <a:latin typeface="Calibri" panose="020F0502020204030204" pitchFamily="34" charset="0"/>
                        </a:rPr>
                        <a:t>υδρογραφικές πληροφορίες</a:t>
                      </a:r>
                      <a:r>
                        <a:rPr kumimoji="0" lang="el-GR" altLang="el-GR" sz="1800" b="0" i="0" u="none" strike="noStrike" cap="none" normalizeH="0" baseline="0">
                          <a:ln>
                            <a:noFill/>
                          </a:ln>
                          <a:solidFill>
                            <a:schemeClr val="tx1"/>
                          </a:solidFill>
                          <a:effectLst/>
                          <a:latin typeface="Calibri" panose="020F0502020204030204" pitchFamily="34" charset="0"/>
                        </a:rPr>
                        <a:t>, τα </a:t>
                      </a:r>
                      <a:r>
                        <a:rPr kumimoji="0" lang="el-GR" altLang="el-GR" sz="1800" b="1" i="0" u="none" strike="noStrike" cap="none" normalizeH="0" baseline="0">
                          <a:ln>
                            <a:noFill/>
                          </a:ln>
                          <a:solidFill>
                            <a:schemeClr val="tx1"/>
                          </a:solidFill>
                          <a:effectLst/>
                          <a:latin typeface="Calibri" panose="020F0502020204030204" pitchFamily="34" charset="0"/>
                        </a:rPr>
                        <a:t>ημερολόγια και τα αρχεία πλοήγησης</a:t>
                      </a:r>
                      <a:r>
                        <a:rPr kumimoji="0" lang="el-GR" altLang="el-GR" sz="1800" b="0" i="0" u="none" strike="noStrike" cap="none" normalizeH="0" baseline="0">
                          <a:ln>
                            <a:noFill/>
                          </a:ln>
                          <a:solidFill>
                            <a:schemeClr val="tx1"/>
                          </a:solidFill>
                          <a:effectLst/>
                          <a:latin typeface="Calibri" panose="020F0502020204030204" pitchFamily="34" charset="0"/>
                        </a:rPr>
                        <a:t>, τις </a:t>
                      </a:r>
                      <a:r>
                        <a:rPr kumimoji="0" lang="el-GR" altLang="el-GR" sz="1800" b="1" i="0" u="none" strike="noStrike" cap="none" normalizeH="0" baseline="0">
                          <a:ln>
                            <a:noFill/>
                          </a:ln>
                          <a:solidFill>
                            <a:schemeClr val="tx1"/>
                          </a:solidFill>
                          <a:effectLst/>
                          <a:latin typeface="Calibri" panose="020F0502020204030204" pitchFamily="34" charset="0"/>
                        </a:rPr>
                        <a:t>έρευνες ναυτικού ατυχήματος</a:t>
                      </a:r>
                      <a:r>
                        <a:rPr kumimoji="0" lang="el-GR" altLang="el-GR" sz="1800" b="0" i="0" u="none" strike="noStrike" cap="none" normalizeH="0" baseline="0">
                          <a:ln>
                            <a:noFill/>
                          </a:ln>
                          <a:solidFill>
                            <a:schemeClr val="tx1"/>
                          </a:solidFill>
                          <a:effectLst/>
                          <a:latin typeface="Calibri" panose="020F0502020204030204" pitchFamily="34" charset="0"/>
                        </a:rPr>
                        <a:t>, τη </a:t>
                      </a:r>
                      <a:r>
                        <a:rPr kumimoji="0" lang="el-GR" altLang="el-GR" sz="1800" b="1" i="0" u="none" strike="noStrike" cap="none" normalizeH="0" baseline="0">
                          <a:ln>
                            <a:noFill/>
                          </a:ln>
                          <a:solidFill>
                            <a:schemeClr val="tx1"/>
                          </a:solidFill>
                          <a:effectLst/>
                          <a:latin typeface="Calibri" panose="020F0502020204030204" pitchFamily="34" charset="0"/>
                        </a:rPr>
                        <a:t>διάσωση φορτίου και ανθρώπων</a:t>
                      </a:r>
                      <a:r>
                        <a:rPr kumimoji="0" lang="el-GR" altLang="el-GR" sz="1800" b="0" i="0" u="none" strike="noStrike" cap="none" normalizeH="0" baseline="0">
                          <a:ln>
                            <a:noFill/>
                          </a:ln>
                          <a:solidFill>
                            <a:schemeClr val="tx1"/>
                          </a:solidFill>
                          <a:effectLst/>
                          <a:latin typeface="Calibri" panose="020F0502020204030204" pitchFamily="34" charset="0"/>
                        </a:rPr>
                        <a:t> και οποιεσδήποτε άλλες πτυχές επηρεάζουν άμεσα την ασφάλεια στη θάλασσα».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sng" strike="noStrike" cap="none" normalizeH="0" baseline="0">
                          <a:ln>
                            <a:noFill/>
                          </a:ln>
                          <a:solidFill>
                            <a:schemeClr val="tx1"/>
                          </a:solidFill>
                          <a:effectLst/>
                          <a:latin typeface="Calibri" panose="020F0502020204030204" pitchFamily="34" charset="0"/>
                        </a:rPr>
                        <a:t>Νομική Επιτροπή</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400" b="1" i="0" u="sng"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none" strike="noStrike" cap="none" normalizeH="0" baseline="0">
                          <a:ln>
                            <a:noFill/>
                          </a:ln>
                          <a:solidFill>
                            <a:schemeClr val="tx1"/>
                          </a:solidFill>
                          <a:effectLst/>
                          <a:latin typeface="Calibri" panose="020F0502020204030204" pitchFamily="34" charset="0"/>
                        </a:rPr>
                        <a:t>Έχει την εξουσία να ασχολείται με οιοδήποτε νομικό θέμα εμπίπτει στο σκοπό του Οργανισμού.</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8732" name="Slide Number Placeholder 1">
            <a:extLst>
              <a:ext uri="{FF2B5EF4-FFF2-40B4-BE49-F238E27FC236}">
                <a16:creationId xmlns:a16="http://schemas.microsoft.com/office/drawing/2014/main" id="{DE5F9A82-9B8D-41D7-B662-1622F008B9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E7F6CF5-8335-4D5C-8769-0FBC48366252}" type="slidenum">
              <a:rPr lang="el-GR" altLang="el-GR" sz="1200" smtClean="0">
                <a:latin typeface="Arial" panose="020B0604020202020204" pitchFamily="34" charset="0"/>
              </a:rPr>
              <a:pPr>
                <a:spcBef>
                  <a:spcPct val="0"/>
                </a:spcBef>
                <a:buFontTx/>
                <a:buNone/>
              </a:pPr>
              <a:t>58</a:t>
            </a:fld>
            <a:endParaRPr lang="el-GR" altLang="el-GR" sz="1200">
              <a:latin typeface="Arial" panose="020B0604020202020204" pitchFamily="34" charset="0"/>
            </a:endParaRPr>
          </a:p>
        </p:txBody>
      </p:sp>
      <p:sp>
        <p:nvSpPr>
          <p:cNvPr id="6" name="TextBox 5">
            <a:extLst>
              <a:ext uri="{FF2B5EF4-FFF2-40B4-BE49-F238E27FC236}">
                <a16:creationId xmlns:a16="http://schemas.microsoft.com/office/drawing/2014/main" id="{3C1F4DE3-6EB3-4027-803C-405F40544DC4}"/>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12AE5A40-A796-4D5E-BC37-6A54BF7BBCAD}"/>
              </a:ext>
            </a:extLst>
          </p:cNvPr>
          <p:cNvSpPr>
            <a:spLocks noGrp="1"/>
          </p:cNvSpPr>
          <p:nvPr>
            <p:ph type="title"/>
          </p:nvPr>
        </p:nvSpPr>
        <p:spPr>
          <a:xfrm>
            <a:off x="-12700" y="333375"/>
            <a:ext cx="1943100" cy="647700"/>
          </a:xfrm>
        </p:spPr>
        <p:txBody>
          <a:bodyPr/>
          <a:lstStyle/>
          <a:p>
            <a:pPr algn="l"/>
            <a:r>
              <a:rPr lang="el-GR" altLang="el-GR" sz="2800"/>
              <a:t>ΕΠΙΒΑΤΗΓΑ </a:t>
            </a:r>
            <a:br>
              <a:rPr lang="el-GR" altLang="el-GR" sz="2800"/>
            </a:br>
            <a:r>
              <a:rPr lang="el-GR" altLang="el-GR" sz="2800"/>
              <a:t>ΠΛΟΙΑ</a:t>
            </a:r>
          </a:p>
        </p:txBody>
      </p:sp>
      <p:pic>
        <p:nvPicPr>
          <p:cNvPr id="67587" name="Picture 5">
            <a:extLst>
              <a:ext uri="{FF2B5EF4-FFF2-40B4-BE49-F238E27FC236}">
                <a16:creationId xmlns:a16="http://schemas.microsoft.com/office/drawing/2014/main" id="{97AD97B8-8E26-4A17-BE8E-F81FEB1707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15888"/>
            <a:ext cx="6508075" cy="310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a:extLst>
              <a:ext uri="{FF2B5EF4-FFF2-40B4-BE49-F238E27FC236}">
                <a16:creationId xmlns:a16="http://schemas.microsoft.com/office/drawing/2014/main" id="{0AA94F15-9B08-4E9D-A7E5-40480F801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489" y="3331776"/>
            <a:ext cx="4795146"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1">
            <a:extLst>
              <a:ext uri="{FF2B5EF4-FFF2-40B4-BE49-F238E27FC236}">
                <a16:creationId xmlns:a16="http://schemas.microsoft.com/office/drawing/2014/main" id="{E38995E8-020A-4885-9BA1-9CE340100A27}"/>
              </a:ext>
            </a:extLst>
          </p:cNvPr>
          <p:cNvSpPr>
            <a:spLocks noChangeArrowheads="1"/>
          </p:cNvSpPr>
          <p:nvPr/>
        </p:nvSpPr>
        <p:spPr bwMode="auto">
          <a:xfrm>
            <a:off x="5040635" y="4696188"/>
            <a:ext cx="1382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dirty="0">
                <a:latin typeface="Arial" panose="020B0604020202020204" pitchFamily="34" charset="0"/>
              </a:rPr>
              <a:t>ημερόπλοιο</a:t>
            </a:r>
          </a:p>
        </p:txBody>
      </p:sp>
      <p:sp>
        <p:nvSpPr>
          <p:cNvPr id="67590" name="Rectangle 2">
            <a:extLst>
              <a:ext uri="{FF2B5EF4-FFF2-40B4-BE49-F238E27FC236}">
                <a16:creationId xmlns:a16="http://schemas.microsoft.com/office/drawing/2014/main" id="{80FB9903-F8B8-4F0A-B329-186D5EC19973}"/>
              </a:ext>
            </a:extLst>
          </p:cNvPr>
          <p:cNvSpPr>
            <a:spLocks noChangeArrowheads="1"/>
          </p:cNvSpPr>
          <p:nvPr/>
        </p:nvSpPr>
        <p:spPr bwMode="auto">
          <a:xfrm>
            <a:off x="514350" y="1747838"/>
            <a:ext cx="138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ημερόπλοιο</a:t>
            </a:r>
          </a:p>
        </p:txBody>
      </p:sp>
      <p:sp>
        <p:nvSpPr>
          <p:cNvPr id="67591" name="Rectangle 1">
            <a:extLst>
              <a:ext uri="{FF2B5EF4-FFF2-40B4-BE49-F238E27FC236}">
                <a16:creationId xmlns:a16="http://schemas.microsoft.com/office/drawing/2014/main" id="{4D052068-A290-4F0E-92BF-A2C3BCE2E2B1}"/>
              </a:ext>
            </a:extLst>
          </p:cNvPr>
          <p:cNvSpPr>
            <a:spLocks noChangeArrowheads="1"/>
          </p:cNvSpPr>
          <p:nvPr/>
        </p:nvSpPr>
        <p:spPr bwMode="auto">
          <a:xfrm>
            <a:off x="5003280" y="5290726"/>
            <a:ext cx="821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9 </a:t>
            </a:r>
          </a:p>
        </p:txBody>
      </p:sp>
      <p:sp>
        <p:nvSpPr>
          <p:cNvPr id="67592" name="Rectangle 2">
            <a:extLst>
              <a:ext uri="{FF2B5EF4-FFF2-40B4-BE49-F238E27FC236}">
                <a16:creationId xmlns:a16="http://schemas.microsoft.com/office/drawing/2014/main" id="{C12232A6-5435-4150-A3E0-D2145AB9796F}"/>
              </a:ext>
            </a:extLst>
          </p:cNvPr>
          <p:cNvSpPr>
            <a:spLocks noChangeArrowheads="1"/>
          </p:cNvSpPr>
          <p:nvPr/>
        </p:nvSpPr>
        <p:spPr bwMode="auto">
          <a:xfrm>
            <a:off x="6608044" y="3152001"/>
            <a:ext cx="821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8 </a:t>
            </a:r>
          </a:p>
        </p:txBody>
      </p:sp>
      <p:sp>
        <p:nvSpPr>
          <p:cNvPr id="67593" name="Slide Number Placeholder 1">
            <a:extLst>
              <a:ext uri="{FF2B5EF4-FFF2-40B4-BE49-F238E27FC236}">
                <a16:creationId xmlns:a16="http://schemas.microsoft.com/office/drawing/2014/main" id="{9DD41A19-31FC-4E61-A6B2-E66B004BAC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0874347-1A99-4583-ADFE-EB4D7E90303B}" type="slidenum">
              <a:rPr lang="el-GR" altLang="el-GR" sz="1200" smtClean="0">
                <a:latin typeface="Arial" panose="020B0604020202020204" pitchFamily="34" charset="0"/>
              </a:rPr>
              <a:pPr>
                <a:spcBef>
                  <a:spcPct val="0"/>
                </a:spcBef>
                <a:buFontTx/>
                <a:buNone/>
              </a:pPr>
              <a:t>5</a:t>
            </a:fld>
            <a:endParaRPr lang="el-GR" altLang="el-GR" sz="1200">
              <a:latin typeface="Arial" panose="020B0604020202020204" pitchFamily="34" charset="0"/>
            </a:endParaRPr>
          </a:p>
        </p:txBody>
      </p:sp>
      <p:sp>
        <p:nvSpPr>
          <p:cNvPr id="10" name="TextBox 9">
            <a:extLst>
              <a:ext uri="{FF2B5EF4-FFF2-40B4-BE49-F238E27FC236}">
                <a16:creationId xmlns:a16="http://schemas.microsoft.com/office/drawing/2014/main" id="{80776D82-CCD1-418D-A4E5-E8582B993797}"/>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0676F3A9-ABD3-4C06-8579-FD62D875859F}"/>
              </a:ext>
            </a:extLst>
          </p:cNvPr>
          <p:cNvSpPr>
            <a:spLocks noGrp="1"/>
          </p:cNvSpPr>
          <p:nvPr>
            <p:ph type="title"/>
          </p:nvPr>
        </p:nvSpPr>
        <p:spPr>
          <a:xfrm>
            <a:off x="468313" y="188913"/>
            <a:ext cx="8229600" cy="431800"/>
          </a:xfrm>
        </p:spPr>
        <p:txBody>
          <a:bodyPr/>
          <a:lstStyle/>
          <a:p>
            <a:r>
              <a:rPr lang="en-US" altLang="el-GR" sz="2000" b="0">
                <a:latin typeface="Arial" panose="020B0604020202020204" pitchFamily="34" charset="0"/>
                <a:cs typeface="Arial" panose="020B0604020202020204" pitchFamily="34" charset="0"/>
              </a:rPr>
              <a:t>I.M.O.</a:t>
            </a:r>
            <a:r>
              <a:rPr lang="el-GR" altLang="el-GR" sz="2000" b="0">
                <a:latin typeface="Arial" panose="020B0604020202020204" pitchFamily="34" charset="0"/>
                <a:cs typeface="Arial" panose="020B0604020202020204" pitchFamily="34" charset="0"/>
              </a:rPr>
              <a:t> (</a:t>
            </a:r>
            <a:r>
              <a:rPr lang="en-US" altLang="el-GR" sz="2000" b="0">
                <a:latin typeface="Arial" panose="020B0604020202020204" pitchFamily="34" charset="0"/>
                <a:cs typeface="Arial" panose="020B0604020202020204" pitchFamily="34" charset="0"/>
              </a:rPr>
              <a:t>International Maritime Organization)</a:t>
            </a:r>
            <a:r>
              <a:rPr lang="el-GR" altLang="el-GR" sz="2000" b="0">
                <a:latin typeface="Arial" panose="020B0604020202020204" pitchFamily="34" charset="0"/>
                <a:cs typeface="Arial" panose="020B0604020202020204" pitchFamily="34" charset="0"/>
              </a:rPr>
              <a:t> 2/2</a:t>
            </a:r>
          </a:p>
        </p:txBody>
      </p:sp>
      <p:graphicFrame>
        <p:nvGraphicFramePr>
          <p:cNvPr id="201746" name="Group 18">
            <a:extLst>
              <a:ext uri="{FF2B5EF4-FFF2-40B4-BE49-F238E27FC236}">
                <a16:creationId xmlns:a16="http://schemas.microsoft.com/office/drawing/2014/main" id="{EAB9C355-B15E-4F87-B479-34885C48CC06}"/>
              </a:ext>
            </a:extLst>
          </p:cNvPr>
          <p:cNvGraphicFramePr>
            <a:graphicFrameLocks noGrp="1"/>
          </p:cNvGraphicFramePr>
          <p:nvPr/>
        </p:nvGraphicFramePr>
        <p:xfrm>
          <a:off x="250825" y="908050"/>
          <a:ext cx="8713788" cy="5113338"/>
        </p:xfrm>
        <a:graphic>
          <a:graphicData uri="http://schemas.openxmlformats.org/drawingml/2006/table">
            <a:tbl>
              <a:tblPr/>
              <a:tblGrid>
                <a:gridCol w="2903538">
                  <a:extLst>
                    <a:ext uri="{9D8B030D-6E8A-4147-A177-3AD203B41FA5}">
                      <a16:colId xmlns:a16="http://schemas.microsoft.com/office/drawing/2014/main" val="20000"/>
                    </a:ext>
                  </a:extLst>
                </a:gridCol>
                <a:gridCol w="2906712">
                  <a:extLst>
                    <a:ext uri="{9D8B030D-6E8A-4147-A177-3AD203B41FA5}">
                      <a16:colId xmlns:a16="http://schemas.microsoft.com/office/drawing/2014/main" val="20001"/>
                    </a:ext>
                  </a:extLst>
                </a:gridCol>
                <a:gridCol w="2903538">
                  <a:extLst>
                    <a:ext uri="{9D8B030D-6E8A-4147-A177-3AD203B41FA5}">
                      <a16:colId xmlns:a16="http://schemas.microsoft.com/office/drawing/2014/main" val="20002"/>
                    </a:ext>
                  </a:extLst>
                </a:gridCol>
              </a:tblGrid>
              <a:tr h="511333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sng" strike="noStrike" cap="none" normalizeH="0" baseline="0">
                          <a:ln>
                            <a:noFill/>
                          </a:ln>
                          <a:solidFill>
                            <a:schemeClr val="tx1"/>
                          </a:solidFill>
                          <a:effectLst/>
                          <a:latin typeface="Calibri" panose="020F0502020204030204" pitchFamily="34" charset="0"/>
                        </a:rPr>
                        <a:t>Επιτροπή Προστασίας Θαλάσσιου Περιβάλλοντος (MEPC)</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1" i="0" u="sng"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none" strike="noStrike" cap="none" normalizeH="0" baseline="0">
                          <a:ln>
                            <a:noFill/>
                          </a:ln>
                          <a:solidFill>
                            <a:schemeClr val="tx1"/>
                          </a:solidFill>
                          <a:effectLst/>
                          <a:latin typeface="Calibri" panose="020F0502020204030204" pitchFamily="34" charset="0"/>
                        </a:rPr>
                        <a:t>Είναι αρμόδια να εξετάζει κάθε ζήτημα που εμπίπτει στο σκοπό του Οργανισμού σχετικά με την πρόληψη και τον έλεγχο της ρύπανσης από τα πλοία.</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sng" strike="noStrike" cap="none" normalizeH="0" baseline="0">
                          <a:ln>
                            <a:noFill/>
                          </a:ln>
                          <a:solidFill>
                            <a:schemeClr val="tx1"/>
                          </a:solidFill>
                          <a:effectLst/>
                          <a:latin typeface="Calibri" panose="020F0502020204030204" pitchFamily="34" charset="0"/>
                        </a:rPr>
                        <a:t>Επιτροπή Τεχνικής Συνεργασίας</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1" i="0" u="sng"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none" strike="noStrike" cap="none" normalizeH="0" baseline="0">
                          <a:ln>
                            <a:noFill/>
                          </a:ln>
                          <a:solidFill>
                            <a:schemeClr val="tx1"/>
                          </a:solidFill>
                          <a:effectLst/>
                          <a:latin typeface="Calibri" panose="020F0502020204030204" pitchFamily="34" charset="0"/>
                        </a:rPr>
                        <a:t>Ασχολείται με την υλοποίηση έργων τεχνικής συνεργασίας για τα οποία ο Οργανισμός ενεργεί ως εκτελεστικός ή συνεργαζόμενος οργανισμός και οποιωνδήποτε άλλων θεμάτων, που σχετίζονται με τις δραστηριότητες του Οργανισμού στον τομέα της τεχνικής συνεργασίας.</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sng" strike="noStrike" cap="none" normalizeH="0" baseline="0">
                          <a:ln>
                            <a:noFill/>
                          </a:ln>
                          <a:solidFill>
                            <a:schemeClr val="tx1"/>
                          </a:solidFill>
                          <a:effectLst/>
                          <a:latin typeface="Calibri" panose="020F0502020204030204" pitchFamily="34" charset="0"/>
                        </a:rPr>
                        <a:t>Επιτροπή Διευκόλυνσης</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1"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l-GR" altLang="el-GR" sz="1800" b="1" i="0" u="none" strike="noStrike" cap="none" normalizeH="0" baseline="0">
                          <a:ln>
                            <a:noFill/>
                          </a:ln>
                          <a:solidFill>
                            <a:schemeClr val="tx1"/>
                          </a:solidFill>
                          <a:effectLst/>
                          <a:latin typeface="Calibri" panose="020F0502020204030204" pitchFamily="34" charset="0"/>
                        </a:rPr>
                        <a:t>Ασχολείται με την εξάλειψη περιττών διατυπώσεων και γραφειοκρατίας στη διεθνή ναυτιλία και τη διευκόλυνση της διεθνούς θαλάσσιας κυκλοφορίας.</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1800" b="0" i="0" u="none" strike="noStrike" cap="none" normalizeH="0" baseline="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9757" name="Slide Number Placeholder 1">
            <a:extLst>
              <a:ext uri="{FF2B5EF4-FFF2-40B4-BE49-F238E27FC236}">
                <a16:creationId xmlns:a16="http://schemas.microsoft.com/office/drawing/2014/main" id="{061D3F7C-89B5-4117-9689-DA73B4E3C8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F8EB0F-6C39-4A4B-80B3-E2E30F1ED64E}" type="slidenum">
              <a:rPr lang="el-GR" altLang="el-GR" sz="1200" smtClean="0">
                <a:latin typeface="Arial" panose="020B0604020202020204" pitchFamily="34" charset="0"/>
              </a:rPr>
              <a:pPr>
                <a:spcBef>
                  <a:spcPct val="0"/>
                </a:spcBef>
                <a:buFontTx/>
                <a:buNone/>
              </a:pPr>
              <a:t>59</a:t>
            </a:fld>
            <a:endParaRPr lang="el-GR" altLang="el-GR" sz="1200">
              <a:latin typeface="Arial" panose="020B0604020202020204" pitchFamily="34" charset="0"/>
            </a:endParaRPr>
          </a:p>
        </p:txBody>
      </p:sp>
      <p:sp>
        <p:nvSpPr>
          <p:cNvPr id="5" name="TextBox 4">
            <a:extLst>
              <a:ext uri="{FF2B5EF4-FFF2-40B4-BE49-F238E27FC236}">
                <a16:creationId xmlns:a16="http://schemas.microsoft.com/office/drawing/2014/main" id="{322CA5CB-782A-4DA6-AB0C-F9C27655415C}"/>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4">
            <a:extLst>
              <a:ext uri="{FF2B5EF4-FFF2-40B4-BE49-F238E27FC236}">
                <a16:creationId xmlns:a16="http://schemas.microsoft.com/office/drawing/2014/main" id="{EFC07F99-D747-46C9-AC1C-64147E7BA0EC}"/>
              </a:ext>
            </a:extLst>
          </p:cNvPr>
          <p:cNvSpPr txBox="1">
            <a:spLocks noChangeArrowheads="1"/>
          </p:cNvSpPr>
          <p:nvPr/>
        </p:nvSpPr>
        <p:spPr bwMode="auto">
          <a:xfrm>
            <a:off x="250825" y="260350"/>
            <a:ext cx="8642350"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2550" indent="-825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1800" b="1" u="sng" dirty="0">
                <a:latin typeface="Arial" panose="020B0604020202020204" pitchFamily="34" charset="0"/>
              </a:rPr>
              <a:t>I.A.C.S.</a:t>
            </a:r>
          </a:p>
          <a:p>
            <a:pPr>
              <a:spcBef>
                <a:spcPct val="50000"/>
              </a:spcBef>
              <a:buFontTx/>
              <a:buNone/>
            </a:pPr>
            <a:r>
              <a:rPr lang="el-GR" altLang="el-GR" sz="1600" dirty="0">
                <a:latin typeface="Arial" panose="020B0604020202020204" pitchFamily="34" charset="0"/>
              </a:rPr>
              <a:t>(</a:t>
            </a:r>
            <a:r>
              <a:rPr lang="en-US" altLang="el-GR" sz="1600" dirty="0">
                <a:latin typeface="Arial" panose="020B0604020202020204" pitchFamily="34" charset="0"/>
              </a:rPr>
              <a:t>International Association of Classification </a:t>
            </a:r>
            <a:r>
              <a:rPr lang="en-US" altLang="el-GR" sz="1600" dirty="0" err="1">
                <a:latin typeface="Arial" panose="020B0604020202020204" pitchFamily="34" charset="0"/>
              </a:rPr>
              <a:t>Societes</a:t>
            </a:r>
            <a:r>
              <a:rPr lang="en-US" altLang="el-GR" sz="1600" dirty="0">
                <a:latin typeface="Arial" panose="020B0604020202020204" pitchFamily="34" charset="0"/>
              </a:rPr>
              <a:t>)</a:t>
            </a:r>
          </a:p>
          <a:p>
            <a:pPr>
              <a:spcBef>
                <a:spcPct val="50000"/>
              </a:spcBef>
              <a:buFontTx/>
              <a:buNone/>
            </a:pPr>
            <a:r>
              <a:rPr lang="el-GR" altLang="el-GR" sz="1600" dirty="0">
                <a:latin typeface="Arial" panose="020B0604020202020204" pitchFamily="34" charset="0"/>
              </a:rPr>
              <a:t>(</a:t>
            </a:r>
            <a:r>
              <a:rPr lang="el-GR" altLang="el-GR" sz="1400" b="1" i="1" dirty="0">
                <a:latin typeface="Arial" panose="020B0604020202020204" pitchFamily="34" charset="0"/>
              </a:rPr>
              <a:t>Δ.Ε.Ν. = Διεθνής Ένωση Νηογνωμόνων</a:t>
            </a:r>
            <a:r>
              <a:rPr lang="el-GR" altLang="el-GR" sz="1600" dirty="0">
                <a:latin typeface="Arial" panose="020B0604020202020204" pitchFamily="34" charset="0"/>
              </a:rPr>
              <a:t>)</a:t>
            </a:r>
            <a:endParaRPr lang="en-US" altLang="el-GR" sz="1600" dirty="0">
              <a:latin typeface="Arial" panose="020B0604020202020204" pitchFamily="34" charset="0"/>
            </a:endParaRPr>
          </a:p>
          <a:p>
            <a:pPr>
              <a:spcBef>
                <a:spcPct val="50000"/>
              </a:spcBef>
              <a:buFontTx/>
              <a:buNone/>
            </a:pPr>
            <a:r>
              <a:rPr lang="el-GR" altLang="el-GR" sz="1600" b="1" u="sng" dirty="0">
                <a:latin typeface="Arial" panose="020B0604020202020204" pitchFamily="34" charset="0"/>
              </a:rPr>
              <a:t>Κύριο αντικείμενο :</a:t>
            </a:r>
            <a:r>
              <a:rPr lang="el-GR" altLang="el-GR" sz="1600" dirty="0">
                <a:latin typeface="Arial" panose="020B0604020202020204" pitchFamily="34" charset="0"/>
              </a:rPr>
              <a:t> συμβολή σε : </a:t>
            </a:r>
          </a:p>
          <a:p>
            <a:pPr>
              <a:spcBef>
                <a:spcPct val="50000"/>
              </a:spcBef>
              <a:buFontTx/>
              <a:buChar char="-"/>
            </a:pPr>
            <a:r>
              <a:rPr lang="el-GR" altLang="el-GR" sz="1600" dirty="0">
                <a:latin typeface="Arial" panose="020B0604020202020204" pitchFamily="34" charset="0"/>
              </a:rPr>
              <a:t> επίπεδα ασφάλειας των πλοίων</a:t>
            </a:r>
          </a:p>
          <a:p>
            <a:pPr>
              <a:spcBef>
                <a:spcPct val="50000"/>
              </a:spcBef>
              <a:buFontTx/>
              <a:buChar char="-"/>
            </a:pPr>
            <a:r>
              <a:rPr lang="el-GR" altLang="el-GR" sz="1600" dirty="0">
                <a:latin typeface="Arial" panose="020B0604020202020204" pitchFamily="34" charset="0"/>
              </a:rPr>
              <a:t> μέτρα διατήρησης καθαρών θαλασσών από τη ρύπανση</a:t>
            </a:r>
          </a:p>
          <a:p>
            <a:pPr>
              <a:spcBef>
                <a:spcPct val="50000"/>
              </a:spcBef>
              <a:buFontTx/>
              <a:buChar char="-"/>
            </a:pPr>
            <a:r>
              <a:rPr lang="el-GR" altLang="el-GR" sz="1600" dirty="0">
                <a:latin typeface="Arial" panose="020B0604020202020204" pitchFamily="34" charset="0"/>
              </a:rPr>
              <a:t> συλλογική τεχνική υποστήριξη / έλεγχο – συμμόρφωση / έρευνα / ανάπτυξη </a:t>
            </a:r>
          </a:p>
          <a:p>
            <a:pPr>
              <a:spcBef>
                <a:spcPct val="50000"/>
              </a:spcBef>
              <a:buFontTx/>
              <a:buChar char="-"/>
            </a:pPr>
            <a:r>
              <a:rPr lang="el-GR" altLang="el-GR" sz="1600" b="1" u="sng" dirty="0">
                <a:latin typeface="Arial" panose="020B0604020202020204" pitchFamily="34" charset="0"/>
              </a:rPr>
              <a:t> Αποτελεί :</a:t>
            </a:r>
            <a:r>
              <a:rPr lang="el-GR" altLang="el-GR" sz="1600" dirty="0">
                <a:latin typeface="Arial" panose="020B0604020202020204" pitchFamily="34" charset="0"/>
              </a:rPr>
              <a:t> τον κύριο συνεργάτη με συμβουλευτικό χαρακτήρα του Ι.Μ.Ο. και μέσα από τον </a:t>
            </a:r>
            <a:r>
              <a:rPr lang="en-US" altLang="el-GR" sz="1800" b="1" u="sng" dirty="0">
                <a:latin typeface="Arial" panose="020B0604020202020204" pitchFamily="34" charset="0"/>
              </a:rPr>
              <a:t>I.A.C.S.</a:t>
            </a:r>
            <a:r>
              <a:rPr lang="el-GR" altLang="el-GR" sz="1800" b="1" u="sng" dirty="0">
                <a:latin typeface="Arial" panose="020B0604020202020204" pitchFamily="34" charset="0"/>
              </a:rPr>
              <a:t> </a:t>
            </a:r>
            <a:r>
              <a:rPr lang="el-GR" altLang="el-GR" sz="1600" dirty="0">
                <a:latin typeface="Arial" panose="020B0604020202020204" pitchFamily="34" charset="0"/>
              </a:rPr>
              <a:t>εκδίδονται οι διάφορες οδηγίες του Ι.Μ.Ο. </a:t>
            </a:r>
          </a:p>
        </p:txBody>
      </p:sp>
      <p:sp>
        <p:nvSpPr>
          <p:cNvPr id="160771" name="Text Box 5">
            <a:extLst>
              <a:ext uri="{FF2B5EF4-FFF2-40B4-BE49-F238E27FC236}">
                <a16:creationId xmlns:a16="http://schemas.microsoft.com/office/drawing/2014/main" id="{8138FDA1-9AC4-43DA-87D3-D36538B1D9B5}"/>
              </a:ext>
            </a:extLst>
          </p:cNvPr>
          <p:cNvSpPr txBox="1">
            <a:spLocks noChangeArrowheads="1"/>
          </p:cNvSpPr>
          <p:nvPr/>
        </p:nvSpPr>
        <p:spPr bwMode="auto">
          <a:xfrm>
            <a:off x="323850" y="3573463"/>
            <a:ext cx="84963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b="1" i="1" dirty="0">
                <a:latin typeface="Arial" panose="020B0604020202020204" pitchFamily="34" charset="0"/>
              </a:rPr>
              <a:t>Μέλη της ΔΕΝ (IACS)</a:t>
            </a:r>
            <a:endParaRPr lang="el-GR" altLang="el-GR" sz="1800" dirty="0">
              <a:latin typeface="Arial" panose="020B0604020202020204" pitchFamily="34" charset="0"/>
            </a:endParaRPr>
          </a:p>
          <a:p>
            <a:pPr>
              <a:spcBef>
                <a:spcPct val="0"/>
              </a:spcBef>
              <a:buFontTx/>
              <a:buNone/>
            </a:pPr>
            <a:r>
              <a:rPr lang="el-GR" altLang="el-GR" sz="1800" dirty="0">
                <a:latin typeface="Arial" panose="020B0604020202020204" pitchFamily="34" charset="0"/>
              </a:rPr>
              <a:t>- </a:t>
            </a:r>
            <a:r>
              <a:rPr lang="el-GR" altLang="el-GR" sz="1600" dirty="0">
                <a:latin typeface="Arial" panose="020B0604020202020204" pitchFamily="34" charset="0"/>
              </a:rPr>
              <a:t>Αγγλικός Νηογνώμονας, (LR) [Register LLOYD'S]</a:t>
            </a:r>
          </a:p>
          <a:p>
            <a:pPr>
              <a:spcBef>
                <a:spcPct val="0"/>
              </a:spcBef>
              <a:buFontTx/>
              <a:buNone/>
            </a:pPr>
            <a:r>
              <a:rPr lang="el-GR" altLang="el-GR" sz="1600" dirty="0">
                <a:latin typeface="Arial" panose="020B0604020202020204" pitchFamily="34" charset="0"/>
              </a:rPr>
              <a:t>-</a:t>
            </a:r>
            <a:r>
              <a:rPr lang="en-GB" altLang="el-GR" sz="1600" dirty="0">
                <a:latin typeface="Arial" panose="020B0604020202020204" pitchFamily="34" charset="0"/>
              </a:rPr>
              <a:t> </a:t>
            </a:r>
            <a:r>
              <a:rPr lang="el-GR" altLang="el-GR" sz="1600" dirty="0">
                <a:latin typeface="Arial" panose="020B0604020202020204" pitchFamily="34" charset="0"/>
              </a:rPr>
              <a:t>Αμερικανικός</a:t>
            </a:r>
            <a:r>
              <a:rPr lang="en-GB" altLang="el-GR" sz="1600" dirty="0">
                <a:latin typeface="Arial" panose="020B0604020202020204" pitchFamily="34" charset="0"/>
              </a:rPr>
              <a:t> </a:t>
            </a:r>
            <a:r>
              <a:rPr lang="el-GR" altLang="el-GR" sz="1600" dirty="0">
                <a:latin typeface="Arial" panose="020B0604020202020204" pitchFamily="34" charset="0"/>
              </a:rPr>
              <a:t>Νηογνώμονας</a:t>
            </a:r>
            <a:r>
              <a:rPr lang="en-GB" altLang="el-GR" sz="1600" dirty="0">
                <a:latin typeface="Arial" panose="020B0604020202020204" pitchFamily="34" charset="0"/>
              </a:rPr>
              <a:t>, (ABS) [American Bureau of Shipping].</a:t>
            </a:r>
            <a:endParaRPr lang="el-GR" altLang="el-GR" sz="1600" dirty="0">
              <a:latin typeface="Arial" panose="020B0604020202020204" pitchFamily="34" charset="0"/>
            </a:endParaRPr>
          </a:p>
          <a:p>
            <a:pPr>
              <a:spcBef>
                <a:spcPct val="0"/>
              </a:spcBef>
              <a:buFontTx/>
              <a:buNone/>
            </a:pPr>
            <a:r>
              <a:rPr lang="el-GR" altLang="el-GR" sz="1600" dirty="0">
                <a:latin typeface="Arial" panose="020B0604020202020204" pitchFamily="34" charset="0"/>
              </a:rPr>
              <a:t>- Γαλλικός Νηογνώμονας, (BV) [</a:t>
            </a:r>
            <a:r>
              <a:rPr lang="el-GR" altLang="el-GR" sz="1600" dirty="0" err="1">
                <a:latin typeface="Arial" panose="020B0604020202020204" pitchFamily="34" charset="0"/>
              </a:rPr>
              <a:t>Bureau</a:t>
            </a:r>
            <a:r>
              <a:rPr lang="el-GR" altLang="el-GR" sz="1600" dirty="0">
                <a:latin typeface="Arial" panose="020B0604020202020204" pitchFamily="34" charset="0"/>
              </a:rPr>
              <a:t> </a:t>
            </a:r>
            <a:r>
              <a:rPr lang="el-GR" altLang="el-GR" sz="1600" dirty="0" err="1">
                <a:latin typeface="Arial" panose="020B0604020202020204" pitchFamily="34" charset="0"/>
              </a:rPr>
              <a:t>Veritas</a:t>
            </a:r>
            <a:r>
              <a:rPr lang="el-GR" altLang="el-GR" sz="1600" dirty="0">
                <a:latin typeface="Arial" panose="020B0604020202020204" pitchFamily="34" charset="0"/>
              </a:rPr>
              <a:t>].</a:t>
            </a:r>
          </a:p>
          <a:p>
            <a:pPr>
              <a:spcBef>
                <a:spcPct val="0"/>
              </a:spcBef>
              <a:buFontTx/>
              <a:buNone/>
            </a:pPr>
            <a:r>
              <a:rPr lang="el-GR" altLang="el-GR" sz="1600" dirty="0">
                <a:latin typeface="Arial" panose="020B0604020202020204" pitchFamily="34" charset="0"/>
              </a:rPr>
              <a:t>- Γερμανικός Νηογνώμονας, (GL) [</a:t>
            </a:r>
            <a:r>
              <a:rPr lang="el-GR" altLang="el-GR" sz="1600" dirty="0" err="1">
                <a:latin typeface="Arial" panose="020B0604020202020204" pitchFamily="34" charset="0"/>
              </a:rPr>
              <a:t>Germanischer</a:t>
            </a:r>
            <a:r>
              <a:rPr lang="el-GR" altLang="el-GR" sz="1600" dirty="0">
                <a:latin typeface="Arial" panose="020B0604020202020204" pitchFamily="34" charset="0"/>
              </a:rPr>
              <a:t> </a:t>
            </a:r>
            <a:r>
              <a:rPr lang="el-GR" altLang="el-GR" sz="1600" dirty="0" err="1">
                <a:latin typeface="Arial" panose="020B0604020202020204" pitchFamily="34" charset="0"/>
              </a:rPr>
              <a:t>Lloyd</a:t>
            </a:r>
            <a:r>
              <a:rPr lang="el-GR" altLang="el-GR" sz="1600" dirty="0">
                <a:latin typeface="Arial" panose="020B0604020202020204" pitchFamily="34" charset="0"/>
              </a:rPr>
              <a:t>].</a:t>
            </a:r>
          </a:p>
          <a:p>
            <a:pPr>
              <a:spcBef>
                <a:spcPct val="0"/>
              </a:spcBef>
              <a:buFontTx/>
              <a:buNone/>
            </a:pPr>
            <a:r>
              <a:rPr lang="el-GR" altLang="el-GR" sz="1600" dirty="0">
                <a:latin typeface="Arial" panose="020B0604020202020204" pitchFamily="34" charset="0"/>
              </a:rPr>
              <a:t>- Ιαπωνικός Νηογνώμονας, (NK) [</a:t>
            </a:r>
            <a:r>
              <a:rPr lang="el-GR" altLang="el-GR" sz="1600" dirty="0" err="1">
                <a:latin typeface="Arial" panose="020B0604020202020204" pitchFamily="34" charset="0"/>
              </a:rPr>
              <a:t>Nippon</a:t>
            </a:r>
            <a:r>
              <a:rPr lang="el-GR" altLang="el-GR" sz="1600" dirty="0">
                <a:latin typeface="Arial" panose="020B0604020202020204" pitchFamily="34" charset="0"/>
              </a:rPr>
              <a:t> </a:t>
            </a:r>
            <a:r>
              <a:rPr lang="el-GR" altLang="el-GR" sz="1600" dirty="0" err="1">
                <a:latin typeface="Arial" panose="020B0604020202020204" pitchFamily="34" charset="0"/>
              </a:rPr>
              <a:t>Kaiji</a:t>
            </a:r>
            <a:r>
              <a:rPr lang="el-GR" altLang="el-GR" sz="1600" dirty="0">
                <a:latin typeface="Arial" panose="020B0604020202020204" pitchFamily="34" charset="0"/>
              </a:rPr>
              <a:t> </a:t>
            </a:r>
            <a:r>
              <a:rPr lang="el-GR" altLang="el-GR" sz="1600" dirty="0" err="1">
                <a:latin typeface="Arial" panose="020B0604020202020204" pitchFamily="34" charset="0"/>
              </a:rPr>
              <a:t>Kyokai</a:t>
            </a:r>
            <a:r>
              <a:rPr lang="el-GR" altLang="el-GR" sz="1600" dirty="0">
                <a:latin typeface="Arial" panose="020B0604020202020204" pitchFamily="34" charset="0"/>
              </a:rPr>
              <a:t>] (</a:t>
            </a:r>
            <a:r>
              <a:rPr lang="el-GR" altLang="el-GR" sz="1600" dirty="0" err="1">
                <a:latin typeface="Arial" panose="020B0604020202020204" pitchFamily="34" charset="0"/>
              </a:rPr>
              <a:t>Class</a:t>
            </a:r>
            <a:r>
              <a:rPr lang="el-GR" altLang="el-GR" sz="1600" dirty="0">
                <a:latin typeface="Arial" panose="020B0604020202020204" pitchFamily="34" charset="0"/>
              </a:rPr>
              <a:t> NK).</a:t>
            </a:r>
          </a:p>
          <a:p>
            <a:pPr>
              <a:spcBef>
                <a:spcPct val="0"/>
              </a:spcBef>
              <a:buFontTx/>
              <a:buNone/>
            </a:pPr>
            <a:r>
              <a:rPr lang="el-GR" altLang="el-GR" sz="1600" dirty="0">
                <a:latin typeface="Arial" panose="020B0604020202020204" pitchFamily="34" charset="0"/>
              </a:rPr>
              <a:t>-</a:t>
            </a:r>
            <a:r>
              <a:rPr lang="it-IT" altLang="el-GR" sz="1600" dirty="0">
                <a:latin typeface="Arial" panose="020B0604020202020204" pitchFamily="34" charset="0"/>
              </a:rPr>
              <a:t> </a:t>
            </a:r>
            <a:r>
              <a:rPr lang="el-GR" altLang="el-GR" sz="1600" dirty="0">
                <a:latin typeface="Arial" panose="020B0604020202020204" pitchFamily="34" charset="0"/>
              </a:rPr>
              <a:t>Ιταλικός</a:t>
            </a:r>
            <a:r>
              <a:rPr lang="it-IT" altLang="el-GR" sz="1600" dirty="0">
                <a:latin typeface="Arial" panose="020B0604020202020204" pitchFamily="34" charset="0"/>
              </a:rPr>
              <a:t> </a:t>
            </a:r>
            <a:r>
              <a:rPr lang="el-GR" altLang="el-GR" sz="1600" dirty="0">
                <a:latin typeface="Arial" panose="020B0604020202020204" pitchFamily="34" charset="0"/>
              </a:rPr>
              <a:t>Νηογνώμονας</a:t>
            </a:r>
            <a:r>
              <a:rPr lang="it-IT" altLang="el-GR" sz="1600" dirty="0">
                <a:latin typeface="Arial" panose="020B0604020202020204" pitchFamily="34" charset="0"/>
              </a:rPr>
              <a:t>, (RINA) [Registro Italiano Navale].</a:t>
            </a:r>
            <a:endParaRPr lang="el-GR" altLang="el-GR" sz="1600" dirty="0">
              <a:latin typeface="Arial" panose="020B0604020202020204" pitchFamily="34" charset="0"/>
            </a:endParaRPr>
          </a:p>
          <a:p>
            <a:pPr>
              <a:spcBef>
                <a:spcPct val="0"/>
              </a:spcBef>
              <a:buFontTx/>
              <a:buNone/>
            </a:pPr>
            <a:r>
              <a:rPr lang="el-GR" altLang="el-GR" sz="1600" dirty="0">
                <a:latin typeface="Arial" panose="020B0604020202020204" pitchFamily="34" charset="0"/>
              </a:rPr>
              <a:t>- Κινεζικός Νηογνώμονας, CCS [</a:t>
            </a:r>
            <a:r>
              <a:rPr lang="el-GR" altLang="el-GR" sz="1600" dirty="0" err="1">
                <a:latin typeface="Arial" panose="020B0604020202020204" pitchFamily="34" charset="0"/>
              </a:rPr>
              <a:t>China</a:t>
            </a:r>
            <a:r>
              <a:rPr lang="el-GR" altLang="el-GR" sz="1600" dirty="0">
                <a:latin typeface="Arial" panose="020B0604020202020204" pitchFamily="34" charset="0"/>
              </a:rPr>
              <a:t> </a:t>
            </a:r>
            <a:r>
              <a:rPr lang="el-GR" altLang="el-GR" sz="1600" dirty="0" err="1">
                <a:latin typeface="Arial" panose="020B0604020202020204" pitchFamily="34" charset="0"/>
              </a:rPr>
              <a:t>Classification</a:t>
            </a:r>
            <a:r>
              <a:rPr lang="el-GR" altLang="el-GR" sz="1600" dirty="0">
                <a:latin typeface="Arial" panose="020B0604020202020204" pitchFamily="34" charset="0"/>
              </a:rPr>
              <a:t> Society].</a:t>
            </a:r>
          </a:p>
          <a:p>
            <a:pPr>
              <a:spcBef>
                <a:spcPct val="0"/>
              </a:spcBef>
              <a:buFontTx/>
              <a:buNone/>
            </a:pPr>
            <a:r>
              <a:rPr lang="el-GR" altLang="el-GR" sz="1600" dirty="0">
                <a:latin typeface="Arial" panose="020B0604020202020204" pitchFamily="34" charset="0"/>
              </a:rPr>
              <a:t>-</a:t>
            </a:r>
            <a:r>
              <a:rPr lang="en-GB" altLang="el-GR" sz="1600" dirty="0">
                <a:latin typeface="Arial" panose="020B0604020202020204" pitchFamily="34" charset="0"/>
              </a:rPr>
              <a:t> </a:t>
            </a:r>
            <a:r>
              <a:rPr lang="el-GR" altLang="el-GR" sz="1600" dirty="0">
                <a:latin typeface="Arial" panose="020B0604020202020204" pitchFamily="34" charset="0"/>
              </a:rPr>
              <a:t>Κορεατικός</a:t>
            </a:r>
            <a:r>
              <a:rPr lang="en-GB" altLang="el-GR" sz="1600" dirty="0">
                <a:latin typeface="Arial" panose="020B0604020202020204" pitchFamily="34" charset="0"/>
              </a:rPr>
              <a:t> </a:t>
            </a:r>
            <a:r>
              <a:rPr lang="el-GR" altLang="el-GR" sz="1600" dirty="0">
                <a:latin typeface="Arial" panose="020B0604020202020204" pitchFamily="34" charset="0"/>
              </a:rPr>
              <a:t>Νηογνώμονας</a:t>
            </a:r>
            <a:r>
              <a:rPr lang="en-GB" altLang="el-GR" sz="1600" dirty="0">
                <a:latin typeface="Arial" panose="020B0604020202020204" pitchFamily="34" charset="0"/>
              </a:rPr>
              <a:t>, (KR) [K. Register of Shipping].</a:t>
            </a:r>
            <a:endParaRPr lang="el-GR" altLang="el-GR" sz="1600" dirty="0">
              <a:latin typeface="Arial" panose="020B0604020202020204" pitchFamily="34" charset="0"/>
            </a:endParaRPr>
          </a:p>
          <a:p>
            <a:pPr>
              <a:spcBef>
                <a:spcPct val="0"/>
              </a:spcBef>
              <a:buFontTx/>
              <a:buNone/>
            </a:pPr>
            <a:r>
              <a:rPr lang="el-GR" altLang="el-GR" sz="1600" dirty="0">
                <a:latin typeface="Arial" panose="020B0604020202020204" pitchFamily="34" charset="0"/>
              </a:rPr>
              <a:t>-</a:t>
            </a:r>
            <a:r>
              <a:rPr lang="en-GB" altLang="el-GR" sz="1600" dirty="0">
                <a:latin typeface="Arial" panose="020B0604020202020204" pitchFamily="34" charset="0"/>
              </a:rPr>
              <a:t> </a:t>
            </a:r>
            <a:r>
              <a:rPr lang="el-GR" altLang="el-GR" sz="1600" dirty="0">
                <a:latin typeface="Arial" panose="020B0604020202020204" pitchFamily="34" charset="0"/>
              </a:rPr>
              <a:t>Νορβηγικός</a:t>
            </a:r>
            <a:r>
              <a:rPr lang="en-GB" altLang="el-GR" sz="1600" dirty="0">
                <a:latin typeface="Arial" panose="020B0604020202020204" pitchFamily="34" charset="0"/>
              </a:rPr>
              <a:t> </a:t>
            </a:r>
            <a:r>
              <a:rPr lang="el-GR" altLang="el-GR" sz="1600" dirty="0">
                <a:latin typeface="Arial" panose="020B0604020202020204" pitchFamily="34" charset="0"/>
              </a:rPr>
              <a:t>Νηογνώμονας</a:t>
            </a:r>
            <a:r>
              <a:rPr lang="en-GB" altLang="el-GR" sz="1600" dirty="0">
                <a:latin typeface="Arial" panose="020B0604020202020204" pitchFamily="34" charset="0"/>
              </a:rPr>
              <a:t> (DNV) [Det Norske Veritas], </a:t>
            </a:r>
            <a:r>
              <a:rPr lang="el-GR" altLang="el-GR" sz="1600" dirty="0">
                <a:latin typeface="Arial" panose="020B0604020202020204" pitchFamily="34" charset="0"/>
              </a:rPr>
              <a:t>και</a:t>
            </a:r>
          </a:p>
          <a:p>
            <a:pPr>
              <a:spcBef>
                <a:spcPct val="0"/>
              </a:spcBef>
              <a:buFontTx/>
              <a:buNone/>
            </a:pPr>
            <a:r>
              <a:rPr lang="el-GR" altLang="el-GR" sz="1600" dirty="0">
                <a:latin typeface="Arial" panose="020B0604020202020204" pitchFamily="34" charset="0"/>
              </a:rPr>
              <a:t>-</a:t>
            </a:r>
            <a:r>
              <a:rPr lang="en-GB" altLang="el-GR" sz="1600" dirty="0">
                <a:latin typeface="Arial" panose="020B0604020202020204" pitchFamily="34" charset="0"/>
              </a:rPr>
              <a:t> </a:t>
            </a:r>
            <a:r>
              <a:rPr lang="el-GR" altLang="el-GR" sz="1600" dirty="0">
                <a:latin typeface="Arial" panose="020B0604020202020204" pitchFamily="34" charset="0"/>
              </a:rPr>
              <a:t>Ρωσικός</a:t>
            </a:r>
            <a:r>
              <a:rPr lang="en-GB" altLang="el-GR" sz="1600" dirty="0">
                <a:latin typeface="Arial" panose="020B0604020202020204" pitchFamily="34" charset="0"/>
              </a:rPr>
              <a:t> </a:t>
            </a:r>
            <a:r>
              <a:rPr lang="el-GR" altLang="el-GR" sz="1600" dirty="0">
                <a:latin typeface="Arial" panose="020B0604020202020204" pitchFamily="34" charset="0"/>
              </a:rPr>
              <a:t>Νηογνώμονας</a:t>
            </a:r>
            <a:r>
              <a:rPr lang="en-GB" altLang="el-GR" sz="1600" dirty="0">
                <a:latin typeface="Arial" panose="020B0604020202020204" pitchFamily="34" charset="0"/>
              </a:rPr>
              <a:t>, (RS) [R. Register of Shipping].</a:t>
            </a:r>
            <a:endParaRPr lang="el-GR" altLang="el-GR" sz="1600" dirty="0">
              <a:latin typeface="Arial" panose="020B0604020202020204" pitchFamily="34" charset="0"/>
            </a:endParaRPr>
          </a:p>
        </p:txBody>
      </p:sp>
      <p:sp>
        <p:nvSpPr>
          <p:cNvPr id="160772" name="Slide Number Placeholder 1">
            <a:extLst>
              <a:ext uri="{FF2B5EF4-FFF2-40B4-BE49-F238E27FC236}">
                <a16:creationId xmlns:a16="http://schemas.microsoft.com/office/drawing/2014/main" id="{1824BC6E-7829-4A88-BD50-84427891D9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EC46218-C918-4023-9C82-083B83358430}" type="slidenum">
              <a:rPr lang="el-GR" altLang="el-GR" sz="1200" smtClean="0">
                <a:latin typeface="Arial" panose="020B0604020202020204" pitchFamily="34" charset="0"/>
              </a:rPr>
              <a:pPr>
                <a:spcBef>
                  <a:spcPct val="0"/>
                </a:spcBef>
                <a:buFontTx/>
                <a:buNone/>
              </a:pPr>
              <a:t>60</a:t>
            </a:fld>
            <a:endParaRPr lang="el-GR" altLang="el-GR" sz="1200">
              <a:latin typeface="Arial" panose="020B0604020202020204" pitchFamily="34" charset="0"/>
            </a:endParaRPr>
          </a:p>
        </p:txBody>
      </p:sp>
      <p:sp>
        <p:nvSpPr>
          <p:cNvPr id="5" name="TextBox 4">
            <a:extLst>
              <a:ext uri="{FF2B5EF4-FFF2-40B4-BE49-F238E27FC236}">
                <a16:creationId xmlns:a16="http://schemas.microsoft.com/office/drawing/2014/main" id="{E7278F78-D7B4-43D4-8443-250A89AEF40A}"/>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Content Placeholder 2">
            <a:extLst>
              <a:ext uri="{FF2B5EF4-FFF2-40B4-BE49-F238E27FC236}">
                <a16:creationId xmlns:a16="http://schemas.microsoft.com/office/drawing/2014/main" id="{ADEB056D-7881-4C8C-A62E-B714D4A42C40}"/>
              </a:ext>
            </a:extLst>
          </p:cNvPr>
          <p:cNvSpPr>
            <a:spLocks noGrp="1"/>
          </p:cNvSpPr>
          <p:nvPr>
            <p:ph idx="1"/>
          </p:nvPr>
        </p:nvSpPr>
        <p:spPr/>
        <p:txBody>
          <a:bodyPr/>
          <a:lstStyle/>
          <a:p>
            <a:pPr marL="0" indent="0" algn="ctr">
              <a:buFont typeface="Arial" panose="020B0604020202020204" pitchFamily="34" charset="0"/>
              <a:buNone/>
            </a:pPr>
            <a:endParaRPr lang="el-GR" altLang="el-GR" b="1" i="1"/>
          </a:p>
          <a:p>
            <a:pPr marL="0" indent="0" algn="ctr">
              <a:buFont typeface="Arial" panose="020B0604020202020204" pitchFamily="34" charset="0"/>
              <a:buNone/>
            </a:pPr>
            <a:endParaRPr lang="el-GR" altLang="el-GR" b="1" i="1"/>
          </a:p>
          <a:p>
            <a:pPr marL="0" indent="0" algn="ctr">
              <a:buFont typeface="Arial" panose="020B0604020202020204" pitchFamily="34" charset="0"/>
              <a:buNone/>
            </a:pPr>
            <a:endParaRPr lang="el-GR" altLang="el-GR" b="1" i="1"/>
          </a:p>
          <a:p>
            <a:pPr marL="0" indent="0" algn="ctr">
              <a:buFont typeface="Arial" panose="020B0604020202020204" pitchFamily="34" charset="0"/>
              <a:buNone/>
            </a:pPr>
            <a:r>
              <a:rPr lang="el-GR" altLang="el-GR" b="1" i="1"/>
              <a:t>Τέλος Παρουσίασης</a:t>
            </a:r>
          </a:p>
        </p:txBody>
      </p:sp>
      <p:sp>
        <p:nvSpPr>
          <p:cNvPr id="161795" name="Slide Number Placeholder 1">
            <a:extLst>
              <a:ext uri="{FF2B5EF4-FFF2-40B4-BE49-F238E27FC236}">
                <a16:creationId xmlns:a16="http://schemas.microsoft.com/office/drawing/2014/main" id="{BB63BFC5-916D-4F26-A083-27F51AF824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2357E5-476E-477F-8F6C-902D17F45861}" type="slidenum">
              <a:rPr lang="el-GR" altLang="el-GR" sz="1200" smtClean="0">
                <a:latin typeface="Arial" panose="020B0604020202020204" pitchFamily="34" charset="0"/>
              </a:rPr>
              <a:pPr>
                <a:spcBef>
                  <a:spcPct val="0"/>
                </a:spcBef>
                <a:buFontTx/>
                <a:buNone/>
              </a:pPr>
              <a:t>61</a:t>
            </a:fld>
            <a:endParaRPr lang="el-GR" altLang="el-GR" sz="1200">
              <a:latin typeface="Arial" panose="020B0604020202020204" pitchFamily="34" charset="0"/>
            </a:endParaRPr>
          </a:p>
        </p:txBody>
      </p:sp>
      <p:sp>
        <p:nvSpPr>
          <p:cNvPr id="4" name="TextBox 3">
            <a:extLst>
              <a:ext uri="{FF2B5EF4-FFF2-40B4-BE49-F238E27FC236}">
                <a16:creationId xmlns:a16="http://schemas.microsoft.com/office/drawing/2014/main" id="{43D4E022-2E85-46FD-BD57-8FE56AC8C379}"/>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9AD17490-DEA9-4086-953C-05E1488E75CA}"/>
              </a:ext>
            </a:extLst>
          </p:cNvPr>
          <p:cNvSpPr>
            <a:spLocks noGrp="1"/>
          </p:cNvSpPr>
          <p:nvPr>
            <p:ph type="title"/>
          </p:nvPr>
        </p:nvSpPr>
        <p:spPr>
          <a:xfrm>
            <a:off x="468313" y="115888"/>
            <a:ext cx="8229600" cy="649287"/>
          </a:xfrm>
        </p:spPr>
        <p:txBody>
          <a:bodyPr/>
          <a:lstStyle/>
          <a:p>
            <a:r>
              <a:rPr lang="el-GR" altLang="el-GR" sz="3200"/>
              <a:t>ΕΠΙΒΑΤΗΓΑ ΠΛΟΙΑ</a:t>
            </a:r>
          </a:p>
        </p:txBody>
      </p:sp>
      <p:pic>
        <p:nvPicPr>
          <p:cNvPr id="68611" name="Picture 5">
            <a:extLst>
              <a:ext uri="{FF2B5EF4-FFF2-40B4-BE49-F238E27FC236}">
                <a16:creationId xmlns:a16="http://schemas.microsoft.com/office/drawing/2014/main" id="{15CCC5DD-F7D0-439E-B8D9-D88704E02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023938"/>
            <a:ext cx="85391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1">
            <a:extLst>
              <a:ext uri="{FF2B5EF4-FFF2-40B4-BE49-F238E27FC236}">
                <a16:creationId xmlns:a16="http://schemas.microsoft.com/office/drawing/2014/main" id="{339A0BA1-1846-4B42-BDD9-4B5AEB8FFB19}"/>
              </a:ext>
            </a:extLst>
          </p:cNvPr>
          <p:cNvSpPr>
            <a:spLocks noChangeArrowheads="1"/>
          </p:cNvSpPr>
          <p:nvPr/>
        </p:nvSpPr>
        <p:spPr bwMode="auto">
          <a:xfrm>
            <a:off x="3206750" y="5748338"/>
            <a:ext cx="138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ημερόπλοιο</a:t>
            </a:r>
          </a:p>
        </p:txBody>
      </p:sp>
      <p:sp>
        <p:nvSpPr>
          <p:cNvPr id="68613" name="Rectangle 1">
            <a:extLst>
              <a:ext uri="{FF2B5EF4-FFF2-40B4-BE49-F238E27FC236}">
                <a16:creationId xmlns:a16="http://schemas.microsoft.com/office/drawing/2014/main" id="{18CCE4CE-E15B-41A7-8D85-A98D70D4320F}"/>
              </a:ext>
            </a:extLst>
          </p:cNvPr>
          <p:cNvSpPr>
            <a:spLocks noChangeArrowheads="1"/>
          </p:cNvSpPr>
          <p:nvPr/>
        </p:nvSpPr>
        <p:spPr bwMode="auto">
          <a:xfrm>
            <a:off x="7202488" y="5748338"/>
            <a:ext cx="862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10</a:t>
            </a:r>
          </a:p>
        </p:txBody>
      </p:sp>
      <p:sp>
        <p:nvSpPr>
          <p:cNvPr id="68614" name="Slide Number Placeholder 1">
            <a:extLst>
              <a:ext uri="{FF2B5EF4-FFF2-40B4-BE49-F238E27FC236}">
                <a16:creationId xmlns:a16="http://schemas.microsoft.com/office/drawing/2014/main" id="{74F79BA2-7506-414F-8FCF-7DB2B7C231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10041B-B59D-413A-8519-A4B8E745630D}" type="slidenum">
              <a:rPr lang="el-GR" altLang="el-GR" sz="1200" smtClean="0">
                <a:latin typeface="Arial" panose="020B0604020202020204" pitchFamily="34" charset="0"/>
              </a:rPr>
              <a:pPr>
                <a:spcBef>
                  <a:spcPct val="0"/>
                </a:spcBef>
                <a:buFontTx/>
                <a:buNone/>
              </a:pPr>
              <a:t>6</a:t>
            </a:fld>
            <a:endParaRPr lang="el-GR" altLang="el-GR" sz="1200">
              <a:latin typeface="Arial" panose="020B0604020202020204" pitchFamily="34" charset="0"/>
            </a:endParaRPr>
          </a:p>
        </p:txBody>
      </p:sp>
      <p:sp>
        <p:nvSpPr>
          <p:cNvPr id="7" name="TextBox 6">
            <a:extLst>
              <a:ext uri="{FF2B5EF4-FFF2-40B4-BE49-F238E27FC236}">
                <a16:creationId xmlns:a16="http://schemas.microsoft.com/office/drawing/2014/main" id="{A0414C0E-81BF-42B5-AC31-D75AA9E08833}"/>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F266331-37E1-4A08-90C7-A6E9914C2943}"/>
              </a:ext>
            </a:extLst>
          </p:cNvPr>
          <p:cNvSpPr>
            <a:spLocks noGrp="1"/>
          </p:cNvSpPr>
          <p:nvPr>
            <p:ph type="title"/>
          </p:nvPr>
        </p:nvSpPr>
        <p:spPr>
          <a:xfrm>
            <a:off x="468313" y="260350"/>
            <a:ext cx="8229600" cy="576263"/>
          </a:xfrm>
        </p:spPr>
        <p:txBody>
          <a:bodyPr/>
          <a:lstStyle/>
          <a:p>
            <a:pPr eaLnBrk="1" hangingPunct="1"/>
            <a:r>
              <a:rPr lang="el-GR" altLang="el-GR" sz="2800">
                <a:solidFill>
                  <a:srgbClr val="004A82"/>
                </a:solidFill>
              </a:rPr>
              <a:t>Επιβατηγά </a:t>
            </a:r>
            <a:r>
              <a:rPr lang="el-GR" altLang="el-GR" sz="2800">
                <a:solidFill>
                  <a:srgbClr val="004A82"/>
                </a:solidFill>
                <a:latin typeface="Arial" panose="020B0604020202020204" pitchFamily="34" charset="0"/>
              </a:rPr>
              <a:t>- 0χηματαγωγά </a:t>
            </a:r>
            <a:r>
              <a:rPr lang="el-GR" altLang="el-GR" sz="2800">
                <a:solidFill>
                  <a:srgbClr val="004A82"/>
                </a:solidFill>
              </a:rPr>
              <a:t>πλοία</a:t>
            </a:r>
            <a:r>
              <a:rPr lang="el-GR" altLang="el-GR" sz="2800">
                <a:solidFill>
                  <a:srgbClr val="004A82"/>
                </a:solidFill>
                <a:latin typeface="Arial" panose="020B0604020202020204" pitchFamily="34" charset="0"/>
              </a:rPr>
              <a:t> Ανοικτού τύπου</a:t>
            </a:r>
          </a:p>
        </p:txBody>
      </p:sp>
      <p:sp>
        <p:nvSpPr>
          <p:cNvPr id="69635" name="Rectangle 3">
            <a:extLst>
              <a:ext uri="{FF2B5EF4-FFF2-40B4-BE49-F238E27FC236}">
                <a16:creationId xmlns:a16="http://schemas.microsoft.com/office/drawing/2014/main" id="{B27FB65C-6475-479A-A0BB-99C1B898C030}"/>
              </a:ext>
            </a:extLst>
          </p:cNvPr>
          <p:cNvSpPr>
            <a:spLocks noGrp="1"/>
          </p:cNvSpPr>
          <p:nvPr>
            <p:ph type="body" idx="1"/>
          </p:nvPr>
        </p:nvSpPr>
        <p:spPr>
          <a:xfrm>
            <a:off x="250825" y="1341438"/>
            <a:ext cx="8785225" cy="4364037"/>
          </a:xfrm>
        </p:spPr>
        <p:txBody>
          <a:bodyPr/>
          <a:lstStyle/>
          <a:p>
            <a:pPr eaLnBrk="1" hangingPunct="1">
              <a:buFont typeface="Arial" panose="020B0604020202020204" pitchFamily="34" charset="0"/>
              <a:buNone/>
            </a:pPr>
            <a:r>
              <a:rPr lang="el-GR" altLang="el-GR" sz="2000">
                <a:latin typeface="Arial" panose="020B0604020202020204" pitchFamily="34" charset="0"/>
              </a:rPr>
              <a:t>Αμφίπλωρο Ε/Γ-Ο/Γ                               Απλό Ε/Γ-Ο/Γ</a:t>
            </a:r>
            <a:endParaRPr lang="el-GR" altLang="el-GR">
              <a:latin typeface="Arial" panose="020B0604020202020204" pitchFamily="34" charset="0"/>
            </a:endParaRPr>
          </a:p>
        </p:txBody>
      </p:sp>
      <p:pic>
        <p:nvPicPr>
          <p:cNvPr id="69636" name="Picture 5">
            <a:extLst>
              <a:ext uri="{FF2B5EF4-FFF2-40B4-BE49-F238E27FC236}">
                <a16:creationId xmlns:a16="http://schemas.microsoft.com/office/drawing/2014/main" id="{8A4582F8-64E2-44AD-99FB-CF9E28EA8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33131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a:extLst>
              <a:ext uri="{FF2B5EF4-FFF2-40B4-BE49-F238E27FC236}">
                <a16:creationId xmlns:a16="http://schemas.microsoft.com/office/drawing/2014/main" id="{75900792-FBB4-4AAF-9557-C5C9EE5F3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789113"/>
            <a:ext cx="4321175" cy="151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7">
            <a:extLst>
              <a:ext uri="{FF2B5EF4-FFF2-40B4-BE49-F238E27FC236}">
                <a16:creationId xmlns:a16="http://schemas.microsoft.com/office/drawing/2014/main" id="{4CE43EA8-559C-4D53-8AAC-917A9B328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635375"/>
            <a:ext cx="273685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9" name="Text Box 8">
            <a:extLst>
              <a:ext uri="{FF2B5EF4-FFF2-40B4-BE49-F238E27FC236}">
                <a16:creationId xmlns:a16="http://schemas.microsoft.com/office/drawing/2014/main" id="{4FBFE5DA-8982-4A79-9CB8-1C7E0F05A104}"/>
              </a:ext>
            </a:extLst>
          </p:cNvPr>
          <p:cNvSpPr txBox="1">
            <a:spLocks noChangeArrowheads="1"/>
          </p:cNvSpPr>
          <p:nvPr/>
        </p:nvSpPr>
        <p:spPr bwMode="auto">
          <a:xfrm>
            <a:off x="323850" y="836613"/>
            <a:ext cx="7777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l-GR" altLang="el-GR" sz="1800">
              <a:latin typeface="Arial" panose="020B0604020202020204" pitchFamily="34" charset="0"/>
            </a:endParaRPr>
          </a:p>
        </p:txBody>
      </p:sp>
      <p:sp>
        <p:nvSpPr>
          <p:cNvPr id="69640" name="Text Box 11">
            <a:extLst>
              <a:ext uri="{FF2B5EF4-FFF2-40B4-BE49-F238E27FC236}">
                <a16:creationId xmlns:a16="http://schemas.microsoft.com/office/drawing/2014/main" id="{C01F0461-094C-4719-946A-2E3BB8FFF1FA}"/>
              </a:ext>
            </a:extLst>
          </p:cNvPr>
          <p:cNvSpPr txBox="1">
            <a:spLocks noChangeArrowheads="1"/>
          </p:cNvSpPr>
          <p:nvPr/>
        </p:nvSpPr>
        <p:spPr bwMode="auto">
          <a:xfrm>
            <a:off x="684213" y="836613"/>
            <a:ext cx="77755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400" b="1">
                <a:latin typeface="Arial" panose="020B0604020202020204" pitchFamily="34" charset="0"/>
              </a:rPr>
              <a:t>Πορθμείο</a:t>
            </a:r>
            <a:r>
              <a:rPr lang="el-GR" altLang="el-GR" sz="1400">
                <a:latin typeface="Arial" panose="020B0604020202020204" pitchFamily="34" charset="0"/>
              </a:rPr>
              <a:t> </a:t>
            </a:r>
            <a:r>
              <a:rPr lang="el-GR" altLang="el-GR" sz="1200">
                <a:latin typeface="Arial" panose="020B0604020202020204" pitchFamily="34" charset="0"/>
              </a:rPr>
              <a:t>(Π/Θ), ή </a:t>
            </a:r>
            <a:r>
              <a:rPr lang="el-GR" altLang="el-GR" sz="1200" b="1">
                <a:latin typeface="Arial" panose="020B0604020202020204" pitchFamily="34" charset="0"/>
              </a:rPr>
              <a:t>Επιβατηγό - οχηματαγωγό</a:t>
            </a:r>
            <a:r>
              <a:rPr lang="el-GR" altLang="el-GR" sz="1200">
                <a:latin typeface="Arial" panose="020B0604020202020204" pitchFamily="34" charset="0"/>
              </a:rPr>
              <a:t> (Ε/Γ-Ο/Γ), χαρακτηρίζεται γενικά οποιοδήποτε </a:t>
            </a:r>
            <a:r>
              <a:rPr lang="el-GR" altLang="el-GR" sz="1400">
                <a:latin typeface="Arial" panose="020B0604020202020204" pitchFamily="34" charset="0"/>
                <a:hlinkClick r:id="rId6" tooltip="Πλωτό ναυπήγημα"/>
              </a:rPr>
              <a:t>πλωτό ναυπήγημα</a:t>
            </a:r>
            <a:r>
              <a:rPr lang="el-GR" altLang="el-GR" sz="1200">
                <a:latin typeface="Arial" panose="020B0604020202020204" pitchFamily="34" charset="0"/>
              </a:rPr>
              <a:t> </a:t>
            </a:r>
            <a:r>
              <a:rPr lang="el-GR" altLang="el-GR" sz="1400">
                <a:latin typeface="Arial" panose="020B0604020202020204" pitchFamily="34" charset="0"/>
              </a:rPr>
              <a:t>που χρησιμοποιείται για τη ζεύξη δύο αντίπερα συνήθως </a:t>
            </a:r>
            <a:r>
              <a:rPr lang="el-GR" altLang="el-GR" sz="1400">
                <a:latin typeface="Arial" panose="020B0604020202020204" pitchFamily="34" charset="0"/>
                <a:hlinkClick r:id="rId7" tooltip="Ακτή"/>
              </a:rPr>
              <a:t>ακτών</a:t>
            </a:r>
            <a:r>
              <a:rPr lang="el-GR" altLang="el-GR" sz="1400">
                <a:latin typeface="Arial" panose="020B0604020202020204" pitchFamily="34" charset="0"/>
              </a:rPr>
              <a:t>. </a:t>
            </a:r>
          </a:p>
        </p:txBody>
      </p:sp>
      <p:sp>
        <p:nvSpPr>
          <p:cNvPr id="69641" name="Text Box 12">
            <a:extLst>
              <a:ext uri="{FF2B5EF4-FFF2-40B4-BE49-F238E27FC236}">
                <a16:creationId xmlns:a16="http://schemas.microsoft.com/office/drawing/2014/main" id="{C0E8CD6C-3183-44FF-AF6F-1C7BF54AFF95}"/>
              </a:ext>
            </a:extLst>
          </p:cNvPr>
          <p:cNvSpPr txBox="1">
            <a:spLocks noChangeArrowheads="1"/>
          </p:cNvSpPr>
          <p:nvPr/>
        </p:nvSpPr>
        <p:spPr bwMode="auto">
          <a:xfrm>
            <a:off x="1116013" y="4313238"/>
            <a:ext cx="15843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800">
                <a:latin typeface="Arial" panose="020B0604020202020204" pitchFamily="34" charset="0"/>
              </a:rPr>
              <a:t>Με την άδεια του πλοιοκτήτη</a:t>
            </a:r>
          </a:p>
        </p:txBody>
      </p:sp>
      <p:sp>
        <p:nvSpPr>
          <p:cNvPr id="69642" name="Rectangle 13">
            <a:extLst>
              <a:ext uri="{FF2B5EF4-FFF2-40B4-BE49-F238E27FC236}">
                <a16:creationId xmlns:a16="http://schemas.microsoft.com/office/drawing/2014/main" id="{6A42892C-C3B9-460C-93EA-3D11BABC466C}"/>
              </a:ext>
            </a:extLst>
          </p:cNvPr>
          <p:cNvSpPr>
            <a:spLocks noChangeArrowheads="1"/>
          </p:cNvSpPr>
          <p:nvPr/>
        </p:nvSpPr>
        <p:spPr bwMode="auto">
          <a:xfrm>
            <a:off x="5867400" y="5921375"/>
            <a:ext cx="2016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800">
                <a:latin typeface="Arial" panose="020B0604020202020204" pitchFamily="34" charset="0"/>
              </a:rPr>
              <a:t>Με την άδεια του πλοιοκτήτη</a:t>
            </a:r>
          </a:p>
        </p:txBody>
      </p:sp>
      <p:pic>
        <p:nvPicPr>
          <p:cNvPr id="69643" name="Picture 20">
            <a:extLst>
              <a:ext uri="{FF2B5EF4-FFF2-40B4-BE49-F238E27FC236}">
                <a16:creationId xmlns:a16="http://schemas.microsoft.com/office/drawing/2014/main" id="{0FFB1E17-873A-4FCA-BA3A-5195B981C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3502025"/>
            <a:ext cx="2233613"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4" name="TextBox 1">
            <a:extLst>
              <a:ext uri="{FF2B5EF4-FFF2-40B4-BE49-F238E27FC236}">
                <a16:creationId xmlns:a16="http://schemas.microsoft.com/office/drawing/2014/main" id="{ADCEDB1E-92EE-4F26-B7D2-372C43D78958}"/>
              </a:ext>
            </a:extLst>
          </p:cNvPr>
          <p:cNvSpPr txBox="1">
            <a:spLocks noChangeArrowheads="1"/>
          </p:cNvSpPr>
          <p:nvPr/>
        </p:nvSpPr>
        <p:spPr bwMode="auto">
          <a:xfrm>
            <a:off x="900113" y="4603750"/>
            <a:ext cx="1871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11</a:t>
            </a:r>
          </a:p>
        </p:txBody>
      </p:sp>
      <p:sp>
        <p:nvSpPr>
          <p:cNvPr id="69645" name="TextBox 2">
            <a:extLst>
              <a:ext uri="{FF2B5EF4-FFF2-40B4-BE49-F238E27FC236}">
                <a16:creationId xmlns:a16="http://schemas.microsoft.com/office/drawing/2014/main" id="{98B39E10-D62F-4FC9-82D1-F5861F939738}"/>
              </a:ext>
            </a:extLst>
          </p:cNvPr>
          <p:cNvSpPr txBox="1">
            <a:spLocks noChangeArrowheads="1"/>
          </p:cNvSpPr>
          <p:nvPr/>
        </p:nvSpPr>
        <p:spPr bwMode="auto">
          <a:xfrm>
            <a:off x="6732588" y="3273425"/>
            <a:ext cx="2160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12 α</a:t>
            </a:r>
          </a:p>
        </p:txBody>
      </p:sp>
      <p:sp>
        <p:nvSpPr>
          <p:cNvPr id="69646" name="Rectangle 1">
            <a:extLst>
              <a:ext uri="{FF2B5EF4-FFF2-40B4-BE49-F238E27FC236}">
                <a16:creationId xmlns:a16="http://schemas.microsoft.com/office/drawing/2014/main" id="{5AA859AD-2810-4533-ADB5-DEC1A9D7F93D}"/>
              </a:ext>
            </a:extLst>
          </p:cNvPr>
          <p:cNvSpPr>
            <a:spLocks noChangeArrowheads="1"/>
          </p:cNvSpPr>
          <p:nvPr/>
        </p:nvSpPr>
        <p:spPr bwMode="auto">
          <a:xfrm>
            <a:off x="4467225" y="5675313"/>
            <a:ext cx="95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Σχήμα12 β</a:t>
            </a:r>
          </a:p>
        </p:txBody>
      </p:sp>
      <p:sp>
        <p:nvSpPr>
          <p:cNvPr id="69647" name="Rectangle 2">
            <a:extLst>
              <a:ext uri="{FF2B5EF4-FFF2-40B4-BE49-F238E27FC236}">
                <a16:creationId xmlns:a16="http://schemas.microsoft.com/office/drawing/2014/main" id="{0B0DE47A-23F3-4642-AA95-811A4D27C054}"/>
              </a:ext>
            </a:extLst>
          </p:cNvPr>
          <p:cNvSpPr>
            <a:spLocks noChangeArrowheads="1"/>
          </p:cNvSpPr>
          <p:nvPr/>
        </p:nvSpPr>
        <p:spPr bwMode="auto">
          <a:xfrm>
            <a:off x="7172325" y="5576888"/>
            <a:ext cx="990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12 γ</a:t>
            </a:r>
          </a:p>
        </p:txBody>
      </p:sp>
      <p:sp>
        <p:nvSpPr>
          <p:cNvPr id="69648" name="Slide Number Placeholder 1">
            <a:extLst>
              <a:ext uri="{FF2B5EF4-FFF2-40B4-BE49-F238E27FC236}">
                <a16:creationId xmlns:a16="http://schemas.microsoft.com/office/drawing/2014/main" id="{C90463A3-27E5-4BA5-95E4-BD91FBF28F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A554B9-8023-4755-A23D-6636E6118A5A}" type="slidenum">
              <a:rPr lang="el-GR" altLang="el-GR" sz="1200" smtClean="0">
                <a:latin typeface="Arial" panose="020B0604020202020204" pitchFamily="34" charset="0"/>
              </a:rPr>
              <a:pPr>
                <a:spcBef>
                  <a:spcPct val="0"/>
                </a:spcBef>
                <a:buFontTx/>
                <a:buNone/>
              </a:pPr>
              <a:t>7</a:t>
            </a:fld>
            <a:endParaRPr lang="el-GR" altLang="el-GR" sz="1200">
              <a:latin typeface="Arial" panose="020B0604020202020204" pitchFamily="34" charset="0"/>
            </a:endParaRPr>
          </a:p>
        </p:txBody>
      </p:sp>
      <p:sp>
        <p:nvSpPr>
          <p:cNvPr id="17" name="TextBox 16">
            <a:extLst>
              <a:ext uri="{FF2B5EF4-FFF2-40B4-BE49-F238E27FC236}">
                <a16:creationId xmlns:a16="http://schemas.microsoft.com/office/drawing/2014/main" id="{14E12C31-4263-4829-BE56-9D29A509E460}"/>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F00B7E2-272E-4F78-A7A3-DE848C752418}"/>
              </a:ext>
            </a:extLst>
          </p:cNvPr>
          <p:cNvSpPr>
            <a:spLocks noGrp="1"/>
          </p:cNvSpPr>
          <p:nvPr>
            <p:ph type="title"/>
          </p:nvPr>
        </p:nvSpPr>
        <p:spPr/>
        <p:txBody>
          <a:bodyPr/>
          <a:lstStyle/>
          <a:p>
            <a:pPr eaLnBrk="1" hangingPunct="1"/>
            <a:r>
              <a:rPr lang="el-GR" altLang="el-GR" sz="2800">
                <a:solidFill>
                  <a:srgbClr val="004A82"/>
                </a:solidFill>
              </a:rPr>
              <a:t>Επιβατηγά </a:t>
            </a:r>
            <a:r>
              <a:rPr lang="el-GR" altLang="el-GR" sz="2800">
                <a:solidFill>
                  <a:srgbClr val="004A82"/>
                </a:solidFill>
                <a:latin typeface="Arial" panose="020B0604020202020204" pitchFamily="34" charset="0"/>
              </a:rPr>
              <a:t>- 0χηματαγωγά </a:t>
            </a:r>
            <a:r>
              <a:rPr lang="el-GR" altLang="el-GR" sz="2800">
                <a:solidFill>
                  <a:srgbClr val="004A82"/>
                </a:solidFill>
              </a:rPr>
              <a:t>πλοία</a:t>
            </a:r>
            <a:r>
              <a:rPr lang="el-GR" altLang="el-GR" sz="2800">
                <a:solidFill>
                  <a:srgbClr val="004A82"/>
                </a:solidFill>
                <a:latin typeface="Arial" panose="020B0604020202020204" pitchFamily="34" charset="0"/>
              </a:rPr>
              <a:t> </a:t>
            </a:r>
            <a:r>
              <a:rPr lang="en-US" altLang="el-GR" sz="2800">
                <a:solidFill>
                  <a:srgbClr val="004A82"/>
                </a:solidFill>
                <a:latin typeface="Arial" panose="020B0604020202020204" pitchFamily="34" charset="0"/>
              </a:rPr>
              <a:t>K</a:t>
            </a:r>
            <a:r>
              <a:rPr lang="el-GR" altLang="el-GR" sz="2800">
                <a:solidFill>
                  <a:srgbClr val="004A82"/>
                </a:solidFill>
                <a:latin typeface="Arial" panose="020B0604020202020204" pitchFamily="34" charset="0"/>
              </a:rPr>
              <a:t>λειστού τύπου</a:t>
            </a:r>
          </a:p>
        </p:txBody>
      </p:sp>
      <p:pic>
        <p:nvPicPr>
          <p:cNvPr id="71683" name="Picture 6">
            <a:extLst>
              <a:ext uri="{FF2B5EF4-FFF2-40B4-BE49-F238E27FC236}">
                <a16:creationId xmlns:a16="http://schemas.microsoft.com/office/drawing/2014/main" id="{01EECD3F-A61F-4645-AB12-A92F6DEBC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038"/>
            <a:ext cx="4500563"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7">
            <a:extLst>
              <a:ext uri="{FF2B5EF4-FFF2-40B4-BE49-F238E27FC236}">
                <a16:creationId xmlns:a16="http://schemas.microsoft.com/office/drawing/2014/main" id="{97011A21-3BE6-4E2B-A6A8-2454494FD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935038"/>
            <a:ext cx="43910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5" name="Picture 8">
            <a:extLst>
              <a:ext uri="{FF2B5EF4-FFF2-40B4-BE49-F238E27FC236}">
                <a16:creationId xmlns:a16="http://schemas.microsoft.com/office/drawing/2014/main" id="{81B15883-16B5-4240-99CE-79C9A26AC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860800"/>
            <a:ext cx="4175125"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6" name="Text Box 9">
            <a:extLst>
              <a:ext uri="{FF2B5EF4-FFF2-40B4-BE49-F238E27FC236}">
                <a16:creationId xmlns:a16="http://schemas.microsoft.com/office/drawing/2014/main" id="{BD84FF90-6B0C-4CD8-A0A6-E3E45A5245A6}"/>
              </a:ext>
            </a:extLst>
          </p:cNvPr>
          <p:cNvSpPr txBox="1">
            <a:spLocks noChangeArrowheads="1"/>
          </p:cNvSpPr>
          <p:nvPr/>
        </p:nvSpPr>
        <p:spPr bwMode="auto">
          <a:xfrm>
            <a:off x="5003800" y="4292600"/>
            <a:ext cx="3384550" cy="56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900" i="1">
                <a:latin typeface="Arial" panose="020B0604020202020204" pitchFamily="34" charset="0"/>
              </a:rPr>
              <a:t>Commercial - RORO PASSENGER-CAR-TRUCK-CARGO CLOSED FERRIES</a:t>
            </a:r>
          </a:p>
          <a:p>
            <a:pPr eaLnBrk="1" hangingPunct="1">
              <a:spcBef>
                <a:spcPct val="50000"/>
              </a:spcBef>
              <a:buFontTx/>
              <a:buNone/>
            </a:pPr>
            <a:endParaRPr lang="el-GR" altLang="el-GR" sz="900" i="1">
              <a:latin typeface="Arial" panose="020B0604020202020204" pitchFamily="34" charset="0"/>
            </a:endParaRPr>
          </a:p>
        </p:txBody>
      </p:sp>
      <p:sp>
        <p:nvSpPr>
          <p:cNvPr id="71687" name="TextBox 2">
            <a:extLst>
              <a:ext uri="{FF2B5EF4-FFF2-40B4-BE49-F238E27FC236}">
                <a16:creationId xmlns:a16="http://schemas.microsoft.com/office/drawing/2014/main" id="{CE3C9954-C89E-46B2-8312-C4056FA4976A}"/>
              </a:ext>
            </a:extLst>
          </p:cNvPr>
          <p:cNvSpPr txBox="1">
            <a:spLocks noChangeArrowheads="1"/>
          </p:cNvSpPr>
          <p:nvPr/>
        </p:nvSpPr>
        <p:spPr bwMode="auto">
          <a:xfrm>
            <a:off x="1476375" y="3511550"/>
            <a:ext cx="2590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1200" b="1" dirty="0">
                <a:latin typeface="Arial" panose="020B0604020202020204" pitchFamily="34" charset="0"/>
              </a:rPr>
              <a:t>Σχήμα 13</a:t>
            </a:r>
          </a:p>
        </p:txBody>
      </p:sp>
      <p:sp>
        <p:nvSpPr>
          <p:cNvPr id="71688" name="TextBox 3">
            <a:extLst>
              <a:ext uri="{FF2B5EF4-FFF2-40B4-BE49-F238E27FC236}">
                <a16:creationId xmlns:a16="http://schemas.microsoft.com/office/drawing/2014/main" id="{AD3EB6CF-1432-4C81-965B-050C8E9CA196}"/>
              </a:ext>
            </a:extLst>
          </p:cNvPr>
          <p:cNvSpPr txBox="1">
            <a:spLocks noChangeArrowheads="1"/>
          </p:cNvSpPr>
          <p:nvPr/>
        </p:nvSpPr>
        <p:spPr bwMode="auto">
          <a:xfrm>
            <a:off x="5795963" y="3651250"/>
            <a:ext cx="2736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14</a:t>
            </a:r>
          </a:p>
        </p:txBody>
      </p:sp>
      <p:sp>
        <p:nvSpPr>
          <p:cNvPr id="71689" name="TextBox 4">
            <a:extLst>
              <a:ext uri="{FF2B5EF4-FFF2-40B4-BE49-F238E27FC236}">
                <a16:creationId xmlns:a16="http://schemas.microsoft.com/office/drawing/2014/main" id="{818CE835-D0E7-4BA2-BA0A-7652EE623028}"/>
              </a:ext>
            </a:extLst>
          </p:cNvPr>
          <p:cNvSpPr txBox="1">
            <a:spLocks noChangeArrowheads="1"/>
          </p:cNvSpPr>
          <p:nvPr/>
        </p:nvSpPr>
        <p:spPr bwMode="auto">
          <a:xfrm>
            <a:off x="4884738" y="5876925"/>
            <a:ext cx="1873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b="1" dirty="0">
                <a:latin typeface="Arial" panose="020B0604020202020204" pitchFamily="34" charset="0"/>
              </a:rPr>
              <a:t>Σχήμα 15</a:t>
            </a:r>
          </a:p>
        </p:txBody>
      </p:sp>
      <p:sp>
        <p:nvSpPr>
          <p:cNvPr id="71690" name="Slide Number Placeholder 1">
            <a:extLst>
              <a:ext uri="{FF2B5EF4-FFF2-40B4-BE49-F238E27FC236}">
                <a16:creationId xmlns:a16="http://schemas.microsoft.com/office/drawing/2014/main" id="{89ED2FB7-0872-498D-8493-2C2A21F071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2A32B9-4452-44D9-A89A-FDCD1F6B26F8}" type="slidenum">
              <a:rPr lang="el-GR" altLang="el-GR" sz="1200" smtClean="0">
                <a:latin typeface="Arial" panose="020B0604020202020204" pitchFamily="34" charset="0"/>
              </a:rPr>
              <a:pPr>
                <a:spcBef>
                  <a:spcPct val="0"/>
                </a:spcBef>
                <a:buFontTx/>
                <a:buNone/>
              </a:pPr>
              <a:t>8</a:t>
            </a:fld>
            <a:endParaRPr lang="el-GR" altLang="el-GR" sz="1200">
              <a:latin typeface="Arial" panose="020B0604020202020204" pitchFamily="34" charset="0"/>
            </a:endParaRPr>
          </a:p>
        </p:txBody>
      </p:sp>
      <p:sp>
        <p:nvSpPr>
          <p:cNvPr id="11" name="TextBox 10">
            <a:extLst>
              <a:ext uri="{FF2B5EF4-FFF2-40B4-BE49-F238E27FC236}">
                <a16:creationId xmlns:a16="http://schemas.microsoft.com/office/drawing/2014/main" id="{CE75F431-6879-49C2-950E-75AD4ACDF615}"/>
              </a:ext>
            </a:extLst>
          </p:cNvPr>
          <p:cNvSpPr txBox="1"/>
          <p:nvPr/>
        </p:nvSpPr>
        <p:spPr>
          <a:xfrm>
            <a:off x="2771800" y="6581001"/>
            <a:ext cx="4657303" cy="276999"/>
          </a:xfrm>
          <a:prstGeom prst="rect">
            <a:avLst/>
          </a:prstGeom>
          <a:noFill/>
        </p:spPr>
        <p:txBody>
          <a:bodyPr wrap="square" rtlCol="0">
            <a:spAutoFit/>
          </a:bodyPr>
          <a:lstStyle/>
          <a:p>
            <a:r>
              <a:rPr lang="el-GR" sz="1200" b="1" i="1" dirty="0"/>
              <a:t>Γεώργιος Κ. Χατζηκωνσταντής 2025 </a:t>
            </a:r>
            <a:r>
              <a:rPr lang="el-GR" sz="1200" b="1" i="1" dirty="0" err="1"/>
              <a:t>Επικ</a:t>
            </a:r>
            <a:r>
              <a:rPr lang="el-GR" sz="1200" b="1" i="1" dirty="0"/>
              <a:t>. Καθηγητής</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_template_updated">
  <a:themeElements>
    <a:clrScheme name="Προσαρμοσμένο 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9263</TotalTime>
  <Words>4723</Words>
  <Application>Microsoft Office PowerPoint</Application>
  <PresentationFormat>Προβολή στην οθόνη (4:3)</PresentationFormat>
  <Paragraphs>719</Paragraphs>
  <Slides>62</Slides>
  <Notes>33</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62</vt:i4>
      </vt:variant>
    </vt:vector>
  </HeadingPairs>
  <TitlesOfParts>
    <vt:vector size="68" baseType="lpstr">
      <vt:lpstr>Arial</vt:lpstr>
      <vt:lpstr>Calibri</vt:lpstr>
      <vt:lpstr>Times New Roman</vt:lpstr>
      <vt:lpstr>Arial Black</vt:lpstr>
      <vt:lpstr>Arial Unicode MS</vt:lpstr>
      <vt:lpstr>OC_template_updated</vt:lpstr>
      <vt:lpstr> ΕΙΔΗ ΠΛΟΙΩΝ ΚΑΙ ΧΑΡΑΚΤΗΡΙΣΤΙΚΑ   ΝΑΥΠΗΓΙΚΑ ΥΛΙΚΑ ΞΥΛΙΝΑ ΠΛΟΙΑ / ΠΑΡΑΔΟΣΙΑΚΑ ΠΛΟΙΑ  ΝΟΜΟΘΕΣΙΑ / ΓΡΑΜΜΗ ΦΟΡΤΩΣΕΩΣ</vt:lpstr>
      <vt:lpstr>Παρουσίαση του PowerPoint</vt:lpstr>
      <vt:lpstr>Παρουσίαση του PowerPoint</vt:lpstr>
      <vt:lpstr>Επιβατηγά πλοία - κρουαζιερόπλοια</vt:lpstr>
      <vt:lpstr>ΕΠΙΒΑΤΗΓΑ ΠΛΟΙΑ</vt:lpstr>
      <vt:lpstr>ΕΠΙΒΑΤΗΓΑ  ΠΛΟΙΑ</vt:lpstr>
      <vt:lpstr>ΕΠΙΒΑΤΗΓΑ ΠΛΟΙΑ</vt:lpstr>
      <vt:lpstr>Επιβατηγά - 0χηματαγωγά πλοία Ανοικτού τύπου</vt:lpstr>
      <vt:lpstr>Επιβατηγά - 0χηματαγωγά πλοία Kλειστού τύπου</vt:lpstr>
      <vt:lpstr>ΠΛΟΙΑ ΤΥΠΟΥ Ro – Ro (Roll – on / Roll – off) 1/2</vt:lpstr>
      <vt:lpstr>ΠΛΟΙΑ ΤΥΠΟΥ Ro – Ro (Roll – on / Roll – off) 2/2</vt:lpstr>
      <vt:lpstr>Φορτηγό πλοίο πολλαπλής χρήσης  (multi purpose vessel)</vt:lpstr>
      <vt:lpstr>Πλοία γενικού φορτίου  (general cargo)</vt:lpstr>
      <vt:lpstr>Πλοία ψυγεία </vt:lpstr>
      <vt:lpstr>Πλοία μεταφοράς εμπορευματοκιβωτίων (container ships)</vt:lpstr>
      <vt:lpstr>Πλοία μεταφοράς εμπορευματοκιβωτίων (container ships)</vt:lpstr>
      <vt:lpstr>Παρουσίαση του PowerPoint</vt:lpstr>
      <vt:lpstr>Πλοία μεταφοράς φορτίων ΧΥΔΗΝ  (bulkcarrier ships) 1/2</vt:lpstr>
      <vt:lpstr>Πλοία μεταφοράς φορτίων ΧΥΔΗΝ (bulkcarrier ships) 2/2</vt:lpstr>
      <vt:lpstr>Δεξαμενόπλοια 1/2</vt:lpstr>
      <vt:lpstr>Δεξαμενόπλοια 2/2</vt:lpstr>
      <vt:lpstr>Πλοία μεταφοράς Χημικών (Chemical Tankers)</vt:lpstr>
      <vt:lpstr>Πλοία μεταφοράς υγροποιημένων αερίων</vt:lpstr>
      <vt:lpstr>Πλοία μεταφοράς υγροποιημένων αερίων</vt:lpstr>
      <vt:lpstr>ΑΛΙΕΥΤΙΚΟ ΠΛΟΙΟ 1/2</vt:lpstr>
      <vt:lpstr>ΑΛΙΕΥΤΙΚΟ ΠΛΟΙΟ 2/2</vt:lpstr>
      <vt:lpstr>Υδροπτέρυγα (hydrofoils) </vt:lpstr>
      <vt:lpstr>ΔΙΓΑΣΤΡΑ ΣΚΑΦΗ 1/3</vt:lpstr>
      <vt:lpstr>ΔΙΓΑΣΤΡΑ ΣΚΑΦΗ 2/3</vt:lpstr>
      <vt:lpstr>ΔΙΓΑΣΤΡΑ ΣΚΑΦΗ 3/3</vt:lpstr>
      <vt:lpstr>Ολισθάκατοι (planning hulls)</vt:lpstr>
      <vt:lpstr>Αερόστρωμνα σκάφη 1/2</vt:lpstr>
      <vt:lpstr>Αερόστρωμνα σκάφη 2/2</vt:lpstr>
      <vt:lpstr>Παρουσίαση του PowerPoint</vt:lpstr>
      <vt:lpstr> ΒΥΘΟΚΟΡΟΣ</vt:lpstr>
      <vt:lpstr>ΦΑΡΟΠΛΟΙΟ</vt:lpstr>
      <vt:lpstr>Φορτηγίδα (μπάρζα, μαούνα)</vt:lpstr>
      <vt:lpstr>Πλωτός γερανός</vt:lpstr>
      <vt:lpstr>Παγοθραυστικό</vt:lpstr>
      <vt:lpstr>Πλωτή δεξαμενή</vt:lpstr>
      <vt:lpstr>Μόνιμη δεξαμενή</vt:lpstr>
      <vt:lpstr>Παρουσίαση του PowerPoint</vt:lpstr>
      <vt:lpstr>                                                     ΕΞΕΔΡΑ ΑΝΤΛΗΣΗΣ   ΠΕΤΡΕΛΑΙΟΥ</vt:lpstr>
      <vt:lpstr>ΞΥΛΙΝΑ ΠΛΟΙΑ – ΠΑΡΑΔΟΣΙΑΚΑ ΠΛΟΙΑ</vt:lpstr>
      <vt:lpstr>Παρουσίαση του PowerPoint</vt:lpstr>
      <vt:lpstr>Παρουσίαση του PowerPoint</vt:lpstr>
      <vt:lpstr>Παρουσίαση του PowerPoint</vt:lpstr>
      <vt:lpstr>ΞΥΛΙΝΑ ΠΛΟΙΑ – ΠΑΡΑΔΟΣΙΑΚΑ ΠΛΟΙΑ : Ι Σ Τ Ι Ο Φ Ο Ρ Ι Α</vt:lpstr>
      <vt:lpstr>Πλοία</vt:lpstr>
      <vt:lpstr>Πλοία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ΝΟΜΟΘΕΣΙΑ</vt:lpstr>
      <vt:lpstr>Παρουσίαση του PowerPoint</vt:lpstr>
      <vt:lpstr>I.M.O. (International Maritime Organization) 1/2</vt:lpstr>
      <vt:lpstr>I.M.O. (International Maritime Organization) 2/2</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fkaram2</dc:creator>
  <cp:lastModifiedBy>UNIWA</cp:lastModifiedBy>
  <cp:revision>387</cp:revision>
  <dcterms:created xsi:type="dcterms:W3CDTF">2013-06-05T10:59:10Z</dcterms:created>
  <dcterms:modified xsi:type="dcterms:W3CDTF">2024-10-04T07:05:22Z</dcterms:modified>
</cp:coreProperties>
</file>