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4/6/2023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προσαρμογή στην εγκυμοσύνη και στην </a:t>
            </a:r>
            <a:r>
              <a:rPr lang="el-GR" dirty="0" err="1"/>
              <a:t>γονεϊκότητα</a:t>
            </a:r>
            <a:r>
              <a:rPr lang="el-GR" dirty="0"/>
              <a:t> μετά από εξωσωματική γονιμοποίηση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Μουτζούρη Μερόπη</a:t>
            </a:r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Υποψήφια Διδάκτωρ </a:t>
            </a:r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Τμήματος Μαιευτικής ΠΑ.Δ.Α.</a:t>
            </a:r>
          </a:p>
          <a:p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Επιβλέπουσα Καθηγήτρια: </a:t>
            </a:r>
            <a:r>
              <a:rPr lang="el-GR" dirty="0" err="1">
                <a:solidFill>
                  <a:schemeClr val="accent1">
                    <a:lumMod val="75000"/>
                  </a:schemeClr>
                </a:solidFill>
              </a:rPr>
              <a:t>Γουρουντή</a:t>
            </a:r>
            <a:r>
              <a:rPr lang="el-GR">
                <a:solidFill>
                  <a:schemeClr val="accent1">
                    <a:lumMod val="75000"/>
                  </a:schemeClr>
                </a:solidFill>
              </a:rPr>
              <a:t> Κλεάνθη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Διευκόλυνση στην λήψη αποφάσεων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Νέες ιατρικές εμπειρίες κι αποφάσεις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Ομάδα υποστήριξης κι ενημέρωσης κατά την εγκυμοσύνη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Ενίσχυση των ικανοτήτων αντιμετώπισης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Αίσθηση για μεγαλύτερη χρονική διάρκεια εγκυμοσύνης</a:t>
            </a:r>
          </a:p>
          <a:p>
            <a:endParaRPr lang="el-GR" dirty="0"/>
          </a:p>
          <a:p>
            <a:r>
              <a:rPr lang="el-GR" dirty="0"/>
              <a:t>Μακροχρόνια εξάρτηση από ιατρική τεχνολογία και γιατρούς</a:t>
            </a:r>
          </a:p>
          <a:p>
            <a:endParaRPr lang="el-GR" dirty="0"/>
          </a:p>
          <a:p>
            <a:r>
              <a:rPr lang="el-GR" dirty="0"/>
              <a:t>Υπερβολική εγρήγορση κι άγχος</a:t>
            </a:r>
          </a:p>
          <a:p>
            <a:endParaRPr lang="el-GR" dirty="0"/>
          </a:p>
          <a:p>
            <a:r>
              <a:rPr lang="el-GR" dirty="0"/>
              <a:t>Χρήση μηχανισμών αντιμετώπισης, όπως αποφυγή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Αξιολόγηση συναισθηματικής πίεσης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Αξιολόγηση </a:t>
            </a:r>
            <a:r>
              <a:rPr lang="el-GR" dirty="0" err="1"/>
              <a:t>προϋπάρχοντων</a:t>
            </a:r>
            <a:r>
              <a:rPr lang="el-GR" dirty="0"/>
              <a:t> προβλημάτων</a:t>
            </a:r>
          </a:p>
          <a:p>
            <a:endParaRPr lang="el-GR" dirty="0"/>
          </a:p>
          <a:p>
            <a:r>
              <a:rPr lang="el-GR" dirty="0"/>
              <a:t>Αξιολόγηση προβλημάτων που προέκυψαν κατά την εμπειρία της εγκυμοσύνης</a:t>
            </a:r>
          </a:p>
          <a:p>
            <a:endParaRPr lang="el-GR" dirty="0"/>
          </a:p>
          <a:p>
            <a:r>
              <a:rPr lang="el-GR" dirty="0"/>
              <a:t>Πικρία απέναντι σε εγκυμοσύνη και παιδί</a:t>
            </a:r>
          </a:p>
          <a:p>
            <a:endParaRPr lang="el-GR" dirty="0"/>
          </a:p>
          <a:p>
            <a:r>
              <a:rPr lang="el-GR" dirty="0"/>
              <a:t>Κατάθλιψη κι άγχος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Παροχή βοηθητικών μέσων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Ομάδες υποστήριξης</a:t>
            </a:r>
          </a:p>
          <a:p>
            <a:endParaRPr lang="el-GR" dirty="0"/>
          </a:p>
          <a:p>
            <a:r>
              <a:rPr lang="el-GR" dirty="0"/>
              <a:t>Πρόσβαση σε πληροφορίες κι έντυπο υλικό</a:t>
            </a:r>
          </a:p>
          <a:p>
            <a:endParaRPr lang="el-GR" dirty="0"/>
          </a:p>
          <a:p>
            <a:r>
              <a:rPr lang="el-GR" dirty="0"/>
              <a:t>Διαδίκτυο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Οι σύμβουλοι ως συνήγοροι των </a:t>
            </a:r>
            <a:r>
              <a:rPr lang="el-GR" dirty="0" err="1"/>
              <a:t>υπογόνιμων</a:t>
            </a:r>
            <a:r>
              <a:rPr lang="el-GR" dirty="0"/>
              <a:t> ατόμων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Ιατρικό, ψυχολογικό και συναισθηματικό ιστορικό </a:t>
            </a:r>
            <a:r>
              <a:rPr lang="el-GR" dirty="0" err="1"/>
              <a:t>υπογόνιμων</a:t>
            </a:r>
            <a:r>
              <a:rPr lang="el-GR" dirty="0"/>
              <a:t> ατόμων</a:t>
            </a:r>
          </a:p>
          <a:p>
            <a:endParaRPr lang="el-GR" dirty="0"/>
          </a:p>
          <a:p>
            <a:r>
              <a:rPr lang="el-GR" dirty="0"/>
              <a:t>Ενημέρωση ιατρικού προσωπικού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προσαρμογή στην </a:t>
            </a:r>
            <a:r>
              <a:rPr lang="el-GR"/>
              <a:t>γονεϊκότητα  </a:t>
            </a:r>
            <a:r>
              <a:rPr lang="el-GR" dirty="0"/>
              <a:t>μετά από εξωσωματική γονιμοποίηση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Οι στόχοι της </a:t>
            </a:r>
            <a:r>
              <a:rPr lang="el-GR" dirty="0" err="1"/>
              <a:t>γονεϊκότητας</a:t>
            </a:r>
            <a:r>
              <a:rPr lang="el-GR" dirty="0"/>
              <a:t> των προηγουμένως </a:t>
            </a:r>
            <a:r>
              <a:rPr lang="el-GR" dirty="0" err="1"/>
              <a:t>υπογόνιμων</a:t>
            </a:r>
            <a:r>
              <a:rPr lang="el-GR" dirty="0"/>
              <a:t> γονέων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Η εγκατάλειψη του φανταστικού παιδιού</a:t>
            </a:r>
          </a:p>
          <a:p>
            <a:endParaRPr lang="el-GR" dirty="0"/>
          </a:p>
          <a:p>
            <a:r>
              <a:rPr lang="el-GR" dirty="0"/>
              <a:t>Η ανάπτυξη μιας ρεαλιστικής προσέγγισης του δεσμού</a:t>
            </a:r>
          </a:p>
          <a:p>
            <a:endParaRPr lang="el-GR" dirty="0"/>
          </a:p>
          <a:p>
            <a:r>
              <a:rPr lang="el-GR" dirty="0"/>
              <a:t>Η αποδοχή της αμφιθυμίας</a:t>
            </a:r>
          </a:p>
          <a:p>
            <a:endParaRPr lang="el-GR" dirty="0"/>
          </a:p>
          <a:p>
            <a:r>
              <a:rPr lang="el-GR" dirty="0"/>
              <a:t>Ο επαναπροσδιορισμός κι η αναδιάταξη της οικογένειας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Τα </a:t>
            </a:r>
            <a:r>
              <a:rPr lang="el-GR" dirty="0" err="1"/>
              <a:t>υπογόνιμα</a:t>
            </a:r>
            <a:r>
              <a:rPr lang="el-GR" dirty="0"/>
              <a:t> ζευγάρια νιώθουν ικανοποιημένα από τον ρόλο τους ως γονείς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l-GR" dirty="0"/>
              <a:t>Ιδιαίτερα συναισθήματα δεσμού</a:t>
            </a:r>
          </a:p>
          <a:p>
            <a:r>
              <a:rPr lang="el-GR" dirty="0"/>
              <a:t>Απουσία εγκατάλειψης, κακοποίησης ή σοβαρής διαταραχής του παιδιού</a:t>
            </a:r>
          </a:p>
          <a:p>
            <a:r>
              <a:rPr lang="el-GR" dirty="0"/>
              <a:t>Θετικότερα συναισθήματα απέναντι στα παιδιά</a:t>
            </a:r>
          </a:p>
          <a:p>
            <a:r>
              <a:rPr lang="el-GR" dirty="0"/>
              <a:t>Υπερπροστατευτικοί </a:t>
            </a:r>
          </a:p>
          <a:p>
            <a:r>
              <a:rPr lang="el-GR" dirty="0"/>
              <a:t>Τρυφεροί</a:t>
            </a:r>
          </a:p>
          <a:p>
            <a:r>
              <a:rPr lang="el-GR" dirty="0"/>
              <a:t>Συναισθηματική εμπλοκή με παιδί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Δυσκολίες κατά την προσαρμογή στην </a:t>
            </a:r>
            <a:r>
              <a:rPr lang="el-GR" dirty="0" err="1"/>
              <a:t>γονεϊκότητα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el-GR" dirty="0"/>
              <a:t>Εξάντληση δυνατοτήτων για την αντιμετώπιση δυσκολιών</a:t>
            </a:r>
          </a:p>
          <a:p>
            <a:r>
              <a:rPr lang="el-GR" dirty="0" err="1"/>
              <a:t>Υπερ</a:t>
            </a:r>
            <a:r>
              <a:rPr lang="el-GR" dirty="0"/>
              <a:t>-εξιδανίκευση του παιδιού ή της </a:t>
            </a:r>
            <a:r>
              <a:rPr lang="el-GR" dirty="0" err="1"/>
              <a:t>γονεϊκότητας</a:t>
            </a:r>
            <a:endParaRPr lang="el-GR" dirty="0"/>
          </a:p>
          <a:p>
            <a:r>
              <a:rPr lang="el-GR" dirty="0"/>
              <a:t>Μείωση συζυγικής ικανοποίησης</a:t>
            </a:r>
          </a:p>
          <a:p>
            <a:r>
              <a:rPr lang="el-GR" dirty="0"/>
              <a:t>Μειωμένη αυτοπεποίθηση</a:t>
            </a:r>
          </a:p>
          <a:p>
            <a:r>
              <a:rPr lang="el-GR" dirty="0"/>
              <a:t>Συναισθήματα ενοχής και ντροπής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Δυσκολίες κατά την προσαρμογή στην </a:t>
            </a:r>
            <a:r>
              <a:rPr lang="el-GR" dirty="0" err="1"/>
              <a:t>γονεϊκότητα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el-GR" dirty="0"/>
              <a:t>Κοινωνικές και συναισθηματικές δυσκολίες μετά από </a:t>
            </a:r>
            <a:r>
              <a:rPr lang="el-GR" dirty="0" err="1"/>
              <a:t>πολύδυμη</a:t>
            </a:r>
            <a:r>
              <a:rPr lang="el-GR" dirty="0"/>
              <a:t> κύηση</a:t>
            </a:r>
          </a:p>
          <a:p>
            <a:endParaRPr lang="el-GR" dirty="0"/>
          </a:p>
          <a:p>
            <a:r>
              <a:rPr lang="el-GR" dirty="0"/>
              <a:t>Απόκτηση παιδιού με συμμετοχή τρίτου: η αποκάλυψη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προσαρμογή στην εγκυμοσύνη  μετά από εξωσωματική γονιμοποίηση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διευκόλυνση της προσαρμογής στη </a:t>
            </a:r>
            <a:r>
              <a:rPr lang="el-GR" dirty="0" err="1"/>
              <a:t>γονεϊκότητα</a:t>
            </a:r>
            <a:r>
              <a:rPr lang="el-GR" dirty="0"/>
              <a:t> μετά την </a:t>
            </a:r>
            <a:r>
              <a:rPr lang="el-GR" dirty="0" err="1"/>
              <a:t>υπογονιμότητα</a:t>
            </a:r>
            <a:r>
              <a:rPr lang="el-GR" dirty="0"/>
              <a:t>: ο ρόλος του συμβούλου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000660"/>
          </a:xfrm>
        </p:spPr>
        <p:txBody>
          <a:bodyPr/>
          <a:lstStyle/>
          <a:p>
            <a:r>
              <a:rPr lang="el-GR" dirty="0"/>
              <a:t>Στάδιο διαμόρφωσης εικόνας της </a:t>
            </a:r>
            <a:r>
              <a:rPr lang="el-GR" dirty="0" err="1"/>
              <a:t>γονεϊκότητας</a:t>
            </a:r>
            <a:endParaRPr lang="el-GR" dirty="0"/>
          </a:p>
          <a:p>
            <a:r>
              <a:rPr lang="el-GR" dirty="0"/>
              <a:t>Στάδιο φροντίδας</a:t>
            </a:r>
          </a:p>
          <a:p>
            <a:r>
              <a:rPr lang="el-GR" dirty="0"/>
              <a:t>Στάδιο εξουσίας</a:t>
            </a:r>
          </a:p>
          <a:p>
            <a:r>
              <a:rPr lang="el-GR" dirty="0"/>
              <a:t>Ερμηνευτικό στάδιο</a:t>
            </a:r>
          </a:p>
          <a:p>
            <a:r>
              <a:rPr lang="el-GR" dirty="0"/>
              <a:t>Στάδιο αλληλεξάρτησης κατά την εφηβεία</a:t>
            </a:r>
          </a:p>
          <a:p>
            <a:r>
              <a:rPr lang="el-GR" dirty="0"/>
              <a:t>Στάδιο αποχωρισμού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Σας ευχαριστώ!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Μία εγκυμοσύνη «ιδιαίτερη»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/>
          </a:bodyPr>
          <a:lstStyle/>
          <a:p>
            <a:r>
              <a:rPr lang="el-GR" dirty="0"/>
              <a:t>«Δώρο»</a:t>
            </a:r>
          </a:p>
          <a:p>
            <a:endParaRPr lang="el-GR" dirty="0"/>
          </a:p>
          <a:p>
            <a:r>
              <a:rPr lang="el-GR" dirty="0"/>
              <a:t>Εγκυμοσύνη «υψηλών </a:t>
            </a:r>
            <a:r>
              <a:rPr lang="el-GR" dirty="0" err="1"/>
              <a:t>διακυβευμάτων</a:t>
            </a:r>
            <a:r>
              <a:rPr lang="el-GR" dirty="0"/>
              <a:t>»</a:t>
            </a:r>
          </a:p>
          <a:p>
            <a:endParaRPr lang="el-GR" dirty="0"/>
          </a:p>
          <a:p>
            <a:r>
              <a:rPr lang="el-GR" dirty="0"/>
              <a:t>Επιβάρυνση από παρενέργειες τεχνολογιών υποβοηθούμενης αναπαραγωγής</a:t>
            </a:r>
          </a:p>
          <a:p>
            <a:endParaRPr lang="el-GR" dirty="0"/>
          </a:p>
          <a:p>
            <a:r>
              <a:rPr lang="el-GR" dirty="0"/>
              <a:t>Απαιτεί ψυχολογική και σωματική προσαρμογή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Μία εγκυμοσύνη «ιδιαίτερη»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Διαφορές από αυτόματες κυήσεις:</a:t>
            </a:r>
          </a:p>
          <a:p>
            <a:r>
              <a:rPr lang="el-GR" dirty="0"/>
              <a:t>κίνδυνος επιπλοκών </a:t>
            </a:r>
          </a:p>
          <a:p>
            <a:endParaRPr lang="el-GR" dirty="0"/>
          </a:p>
          <a:p>
            <a:r>
              <a:rPr lang="el-GR" dirty="0"/>
              <a:t>αυξημένο άγχος</a:t>
            </a:r>
          </a:p>
          <a:p>
            <a:endParaRPr lang="el-GR" dirty="0"/>
          </a:p>
          <a:p>
            <a:r>
              <a:rPr lang="el-GR" dirty="0"/>
              <a:t>δυσκολία αποδέσμευσης από τελετουργίες της περιόδου </a:t>
            </a:r>
            <a:r>
              <a:rPr lang="el-GR" dirty="0" err="1"/>
              <a:t>υπογονιμότητας</a:t>
            </a:r>
            <a:endParaRPr lang="el-GR" dirty="0"/>
          </a:p>
          <a:p>
            <a:endParaRPr lang="el-GR" dirty="0"/>
          </a:p>
          <a:p>
            <a:r>
              <a:rPr lang="el-GR" dirty="0"/>
              <a:t>διαφορετικό βίωμα της εμπειρίας της κύησης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100" dirty="0"/>
              <a:t>Οι ψυχολογικοί στόχοι της εγκυμοσύνης μετά την </a:t>
            </a:r>
            <a:r>
              <a:rPr lang="el-GR" sz="3100" dirty="0" err="1"/>
              <a:t>υπογονιμότητα</a:t>
            </a:r>
            <a:r>
              <a:rPr lang="el-GR" sz="3100" dirty="0"/>
              <a:t> περιλαμβάνουν την αντιμετώπιση των προβλημάτων που δημιουργούν: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η σύγχυση</a:t>
            </a:r>
          </a:p>
          <a:p>
            <a:pPr>
              <a:buNone/>
            </a:pPr>
            <a:endParaRPr lang="el-GR" dirty="0"/>
          </a:p>
          <a:p>
            <a:r>
              <a:rPr lang="el-GR" dirty="0"/>
              <a:t>η απομόνωση</a:t>
            </a:r>
          </a:p>
          <a:p>
            <a:endParaRPr lang="el-GR" dirty="0"/>
          </a:p>
          <a:p>
            <a:r>
              <a:rPr lang="el-GR" dirty="0"/>
              <a:t>ο φόβος / το άγχος</a:t>
            </a:r>
          </a:p>
          <a:p>
            <a:endParaRPr lang="el-GR" dirty="0"/>
          </a:p>
          <a:p>
            <a:r>
              <a:rPr lang="el-GR" dirty="0"/>
              <a:t>η απώλεια</a:t>
            </a:r>
          </a:p>
          <a:p>
            <a:endParaRPr lang="el-GR" dirty="0"/>
          </a:p>
          <a:p>
            <a:r>
              <a:rPr lang="el-GR" dirty="0"/>
              <a:t>η τεχνολογική σύγχυση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Κλινικά ζητήματα κατά την εγκυμοσύνη μετά την εμπειρία της </a:t>
            </a:r>
            <a:r>
              <a:rPr lang="el-GR" dirty="0" err="1"/>
              <a:t>υπογονιμότητας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Ψυχοπαθολογία κατά την εγκυμοσύνη μετά την </a:t>
            </a:r>
            <a:r>
              <a:rPr lang="el-GR" dirty="0" err="1"/>
              <a:t>υπογονιμότητα</a:t>
            </a:r>
            <a:endParaRPr lang="el-GR" dirty="0"/>
          </a:p>
          <a:p>
            <a:endParaRPr lang="el-GR" dirty="0"/>
          </a:p>
          <a:p>
            <a:r>
              <a:rPr lang="el-GR" dirty="0"/>
              <a:t>Διάθεση, ανησυχία και διαταραχές προσωπικότητας</a:t>
            </a:r>
          </a:p>
          <a:p>
            <a:endParaRPr lang="el-GR" dirty="0"/>
          </a:p>
          <a:p>
            <a:r>
              <a:rPr lang="el-GR" dirty="0"/>
              <a:t>Άρνηση της εγκυμοσύνης</a:t>
            </a:r>
          </a:p>
          <a:p>
            <a:endParaRPr lang="el-GR" dirty="0"/>
          </a:p>
          <a:p>
            <a:r>
              <a:rPr lang="el-GR" dirty="0"/>
              <a:t>Εγκυμοσύνη με επιπλοκές μετά την </a:t>
            </a:r>
            <a:r>
              <a:rPr lang="el-GR" dirty="0" err="1"/>
              <a:t>υπογονιμότητα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Κλινικά ζητήματα κατά την εγκυμοσύνη μετά την εμπειρία της </a:t>
            </a:r>
            <a:r>
              <a:rPr lang="el-GR" dirty="0" err="1"/>
              <a:t>υπογονιμότητας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el-GR" dirty="0" err="1"/>
              <a:t>Πολύδυμη</a:t>
            </a:r>
            <a:r>
              <a:rPr lang="el-GR" dirty="0"/>
              <a:t> κύηση κι εμβρυική μείωση</a:t>
            </a:r>
          </a:p>
          <a:p>
            <a:endParaRPr lang="el-GR" dirty="0"/>
          </a:p>
          <a:p>
            <a:r>
              <a:rPr lang="el-GR" dirty="0"/>
              <a:t>Εγκυμοσύνη κι αναπαραγωγή με την συμμετοχή τρίτου</a:t>
            </a:r>
          </a:p>
          <a:p>
            <a:endParaRPr lang="el-GR" dirty="0"/>
          </a:p>
          <a:p>
            <a:r>
              <a:rPr lang="el-GR" dirty="0"/>
              <a:t>Εγκυμοσύνη σε προχωρημένη ηλικία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Παρεμβάσεις από τον σύμβουλο </a:t>
            </a:r>
            <a:r>
              <a:rPr lang="el-GR" dirty="0" err="1"/>
              <a:t>υπογονιμότητας</a:t>
            </a:r>
            <a:r>
              <a:rPr lang="el-GR" dirty="0"/>
              <a:t> για την προσαρμογή στην εγκυμοσύνη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Διευκόλυνση της προσαρμογής στην εγκυμοσύνη</a:t>
            </a:r>
          </a:p>
          <a:p>
            <a:r>
              <a:rPr lang="el-GR" dirty="0"/>
              <a:t>Διευκόλυνση στην λήψη αποφάσεων</a:t>
            </a:r>
          </a:p>
          <a:p>
            <a:r>
              <a:rPr lang="el-GR" dirty="0"/>
              <a:t>Ενίσχυση ικανοτήτων αντιμετώπισης</a:t>
            </a:r>
          </a:p>
          <a:p>
            <a:r>
              <a:rPr lang="el-GR" dirty="0"/>
              <a:t>Αξιολόγηση συναισθηματικής πίεσης</a:t>
            </a:r>
          </a:p>
          <a:p>
            <a:r>
              <a:rPr lang="el-GR" dirty="0"/>
              <a:t>Παροχή βοηθητικών μέσων</a:t>
            </a:r>
          </a:p>
          <a:p>
            <a:r>
              <a:rPr lang="el-GR" dirty="0"/>
              <a:t>Ρόλος συνηγόρου του </a:t>
            </a:r>
            <a:r>
              <a:rPr lang="el-GR" dirty="0" err="1"/>
              <a:t>υπογόνιμου</a:t>
            </a:r>
            <a:r>
              <a:rPr lang="el-GR" dirty="0"/>
              <a:t> ατόμου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Διευκόλυνση της προσαρμογής στην εγκυμοσύνη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Εκπαίδευση, υποστήριξη και συζήτηση</a:t>
            </a:r>
          </a:p>
          <a:p>
            <a:endParaRPr lang="el-GR" dirty="0"/>
          </a:p>
          <a:p>
            <a:r>
              <a:rPr lang="el-GR" dirty="0"/>
              <a:t>Κατανόηση ιδιαίτερων πτυχών της εγκυμοσύνης</a:t>
            </a:r>
          </a:p>
          <a:p>
            <a:endParaRPr lang="el-GR" dirty="0"/>
          </a:p>
          <a:p>
            <a:r>
              <a:rPr lang="el-GR" dirty="0"/>
              <a:t>Συμβουλευτική ζεύγους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479</Words>
  <Application>Microsoft Office PowerPoint</Application>
  <PresentationFormat>Προβολή στην οθόνη (4:3)</PresentationFormat>
  <Paragraphs>125</Paragraphs>
  <Slides>21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4" baseType="lpstr">
      <vt:lpstr>Arial</vt:lpstr>
      <vt:lpstr>Calibri</vt:lpstr>
      <vt:lpstr>Θέμα του Office</vt:lpstr>
      <vt:lpstr>Η προσαρμογή στην εγκυμοσύνη και στην γονεϊκότητα μετά από εξωσωματική γονιμοποίηση</vt:lpstr>
      <vt:lpstr>Η προσαρμογή στην εγκυμοσύνη  μετά από εξωσωματική γονιμοποίηση</vt:lpstr>
      <vt:lpstr>Μία εγκυμοσύνη «ιδιαίτερη»</vt:lpstr>
      <vt:lpstr>Μία εγκυμοσύνη «ιδιαίτερη»</vt:lpstr>
      <vt:lpstr>Οι ψυχολογικοί στόχοι της εγκυμοσύνης μετά την υπογονιμότητα περιλαμβάνουν την αντιμετώπιση των προβλημάτων που δημιουργούν:</vt:lpstr>
      <vt:lpstr>Κλινικά ζητήματα κατά την εγκυμοσύνη μετά την εμπειρία της υπογονιμότητας</vt:lpstr>
      <vt:lpstr>Κλινικά ζητήματα κατά την εγκυμοσύνη μετά την εμπειρία της υπογονιμότητας</vt:lpstr>
      <vt:lpstr>Παρεμβάσεις από τον σύμβουλο υπογονιμότητας για την προσαρμογή στην εγκυμοσύνη </vt:lpstr>
      <vt:lpstr>Διευκόλυνση της προσαρμογής στην εγκυμοσύνη</vt:lpstr>
      <vt:lpstr>Διευκόλυνση στην λήψη αποφάσεων</vt:lpstr>
      <vt:lpstr>Ενίσχυση των ικανοτήτων αντιμετώπισης</vt:lpstr>
      <vt:lpstr>Αξιολόγηση συναισθηματικής πίεσης</vt:lpstr>
      <vt:lpstr>Παροχή βοηθητικών μέσων</vt:lpstr>
      <vt:lpstr>Οι σύμβουλοι ως συνήγοροι των υπογόνιμων ατόμων</vt:lpstr>
      <vt:lpstr>Η προσαρμογή στην γονεϊκότητα  μετά από εξωσωματική γονιμοποίηση</vt:lpstr>
      <vt:lpstr>Οι στόχοι της γονεϊκότητας των προηγουμένως υπογόνιμων γονέων</vt:lpstr>
      <vt:lpstr>Τα υπογόνιμα ζευγάρια νιώθουν ικανοποιημένα από τον ρόλο τους ως γονείς</vt:lpstr>
      <vt:lpstr>Δυσκολίες κατά την προσαρμογή στην γονεϊκότητα</vt:lpstr>
      <vt:lpstr>Δυσκολίες κατά την προσαρμογή στην γονεϊκότητα</vt:lpstr>
      <vt:lpstr>Η διευκόλυνση της προσαρμογής στη γονεϊκότητα μετά την υπογονιμότητα: ο ρόλος του συμβούλου</vt:lpstr>
      <vt:lpstr>Σας ευχαριστώ!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προσαρμογή στην εγκυμοσύνη και στην γονεϊκότητα μετά από εξωσωματική γονιμοποίηση</dc:title>
  <dc:creator>Meropi</dc:creator>
  <cp:lastModifiedBy>user</cp:lastModifiedBy>
  <cp:revision>62</cp:revision>
  <dcterms:created xsi:type="dcterms:W3CDTF">2023-06-01T08:38:47Z</dcterms:created>
  <dcterms:modified xsi:type="dcterms:W3CDTF">2023-06-04T06:45:06Z</dcterms:modified>
</cp:coreProperties>
</file>