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02" r:id="rId4"/>
    <p:sldId id="285" r:id="rId5"/>
    <p:sldId id="283" r:id="rId6"/>
    <p:sldId id="284" r:id="rId7"/>
    <p:sldId id="258" r:id="rId8"/>
    <p:sldId id="290" r:id="rId9"/>
    <p:sldId id="292" r:id="rId10"/>
    <p:sldId id="293" r:id="rId11"/>
    <p:sldId id="298" r:id="rId12"/>
    <p:sldId id="297" r:id="rId13"/>
    <p:sldId id="294" r:id="rId14"/>
    <p:sldId id="295" r:id="rId15"/>
    <p:sldId id="296" r:id="rId16"/>
    <p:sldId id="287" r:id="rId17"/>
    <p:sldId id="289" r:id="rId18"/>
    <p:sldId id="288" r:id="rId19"/>
    <p:sldId id="286" r:id="rId20"/>
    <p:sldId id="259" r:id="rId21"/>
    <p:sldId id="272" r:id="rId22"/>
    <p:sldId id="301" r:id="rId23"/>
    <p:sldId id="278" r:id="rId24"/>
    <p:sldId id="279" r:id="rId25"/>
    <p:sldId id="280" r:id="rId26"/>
    <p:sldId id="281" r:id="rId27"/>
    <p:sldId id="270" r:id="rId28"/>
    <p:sldId id="271" r:id="rId29"/>
    <p:sldId id="275" r:id="rId30"/>
    <p:sldId id="262" r:id="rId31"/>
    <p:sldId id="263" r:id="rId32"/>
    <p:sldId id="260" r:id="rId33"/>
    <p:sldId id="261" r:id="rId34"/>
    <p:sldId id="300" r:id="rId35"/>
    <p:sldId id="304" r:id="rId36"/>
    <p:sldId id="277" r:id="rId37"/>
    <p:sldId id="303" r:id="rId38"/>
    <p:sldId id="264" r:id="rId39"/>
    <p:sldId id="305" r:id="rId40"/>
    <p:sldId id="306" r:id="rId41"/>
    <p:sldId id="307" r:id="rId42"/>
    <p:sldId id="308" r:id="rId43"/>
    <p:sldId id="265" r:id="rId44"/>
    <p:sldId id="266" r:id="rId45"/>
    <p:sldId id="309" r:id="rId46"/>
    <p:sldId id="267" r:id="rId47"/>
    <p:sldId id="310" r:id="rId48"/>
    <p:sldId id="268" r:id="rId49"/>
    <p:sldId id="269" r:id="rId50"/>
    <p:sldId id="311" r:id="rId51"/>
    <p:sldId id="273" r:id="rId52"/>
    <p:sldId id="282" r:id="rId53"/>
    <p:sldId id="274" r:id="rId54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528" y="-6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66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626B6-0FD3-46F6-864A-2E4FAA1141D8}" type="datetimeFigureOut">
              <a:rPr lang="el-GR" smtClean="0"/>
              <a:pPr/>
              <a:t>6/1/2020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D7D43-6B9C-4519-A17F-598610B304F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626B6-0FD3-46F6-864A-2E4FAA1141D8}" type="datetimeFigureOut">
              <a:rPr lang="el-GR" smtClean="0"/>
              <a:pPr/>
              <a:t>6/1/2020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D7D43-6B9C-4519-A17F-598610B304F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626B6-0FD3-46F6-864A-2E4FAA1141D8}" type="datetimeFigureOut">
              <a:rPr lang="el-GR" smtClean="0"/>
              <a:pPr/>
              <a:t>6/1/2020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D7D43-6B9C-4519-A17F-598610B304F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626B6-0FD3-46F6-864A-2E4FAA1141D8}" type="datetimeFigureOut">
              <a:rPr lang="el-GR" smtClean="0"/>
              <a:pPr/>
              <a:t>6/1/2020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D7D43-6B9C-4519-A17F-598610B304F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626B6-0FD3-46F6-864A-2E4FAA1141D8}" type="datetimeFigureOut">
              <a:rPr lang="el-GR" smtClean="0"/>
              <a:pPr/>
              <a:t>6/1/2020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D7D43-6B9C-4519-A17F-598610B304F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626B6-0FD3-46F6-864A-2E4FAA1141D8}" type="datetimeFigureOut">
              <a:rPr lang="el-GR" smtClean="0"/>
              <a:pPr/>
              <a:t>6/1/2020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D7D43-6B9C-4519-A17F-598610B304F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626B6-0FD3-46F6-864A-2E4FAA1141D8}" type="datetimeFigureOut">
              <a:rPr lang="el-GR" smtClean="0"/>
              <a:pPr/>
              <a:t>6/1/2020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D7D43-6B9C-4519-A17F-598610B304F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626B6-0FD3-46F6-864A-2E4FAA1141D8}" type="datetimeFigureOut">
              <a:rPr lang="el-GR" smtClean="0"/>
              <a:pPr/>
              <a:t>6/1/2020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D7D43-6B9C-4519-A17F-598610B304F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626B6-0FD3-46F6-864A-2E4FAA1141D8}" type="datetimeFigureOut">
              <a:rPr lang="el-GR" smtClean="0"/>
              <a:pPr/>
              <a:t>6/1/2020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D7D43-6B9C-4519-A17F-598610B304F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626B6-0FD3-46F6-864A-2E4FAA1141D8}" type="datetimeFigureOut">
              <a:rPr lang="el-GR" smtClean="0"/>
              <a:pPr/>
              <a:t>6/1/2020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D7D43-6B9C-4519-A17F-598610B304F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626B6-0FD3-46F6-864A-2E4FAA1141D8}" type="datetimeFigureOut">
              <a:rPr lang="el-GR" smtClean="0"/>
              <a:pPr/>
              <a:t>6/1/2020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D7D43-6B9C-4519-A17F-598610B304F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626B6-0FD3-46F6-864A-2E4FAA1141D8}" type="datetimeFigureOut">
              <a:rPr lang="el-GR" smtClean="0"/>
              <a:pPr/>
              <a:t>6/1/2020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D7D43-6B9C-4519-A17F-598610B304F1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Aponeurosis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poneurosis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n.wikipedia.org/wiki/Bipennate" TargetMode="External"/><Relationship Id="rId4" Type="http://schemas.openxmlformats.org/officeDocument/2006/relationships/hyperlink" Target="https://en.wikipedia.org/wiki/Unipennate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ΚΟΙΛΙΑ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ΑΠΟΝΕΥΡΩΣΗ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>
                <a:hlinkClick r:id="rId2"/>
              </a:rPr>
              <a:t>Κοιλιακή απονεύρωση</a:t>
            </a:r>
          </a:p>
          <a:p>
            <a:r>
              <a:rPr lang="el-GR" dirty="0">
                <a:hlinkClick r:id="rId2"/>
              </a:rPr>
              <a:t>Οσφυϊκή απονεύρωση (υπέρκειται αυτόχθονων μυών ράχης)</a:t>
            </a:r>
          </a:p>
          <a:p>
            <a:r>
              <a:rPr lang="el-GR" dirty="0">
                <a:hlinkClick r:id="rId2"/>
              </a:rPr>
              <a:t>Παλαμιαία και πελματιαία απονεύρωση</a:t>
            </a:r>
          </a:p>
          <a:p>
            <a:r>
              <a:rPr lang="el-GR" dirty="0">
                <a:hlinkClick r:id="rId2"/>
              </a:rPr>
              <a:t>Πρόσθια και οπίσθια μεσοπλεύρια απονεύρωση</a:t>
            </a:r>
          </a:p>
          <a:p>
            <a:r>
              <a:rPr lang="el-GR" dirty="0">
                <a:hlinkClick r:id="rId2"/>
              </a:rPr>
              <a:t>Κρανιακή απονεύρωση</a:t>
            </a:r>
          </a:p>
          <a:p>
            <a:r>
              <a:rPr lang="el-GR" dirty="0">
                <a:solidFill>
                  <a:srgbClr val="FF0000"/>
                </a:solidFill>
                <a:hlinkClick r:id="rId2"/>
              </a:rPr>
              <a:t>Απονεύρωση </a:t>
            </a:r>
            <a:r>
              <a:rPr lang="el-GR" b="1" dirty="0">
                <a:solidFill>
                  <a:srgbClr val="FF0000"/>
                </a:solidFill>
                <a:hlinkClick r:id="rId2"/>
              </a:rPr>
              <a:t>πτερωτών</a:t>
            </a:r>
            <a:r>
              <a:rPr lang="el-GR" dirty="0">
                <a:solidFill>
                  <a:srgbClr val="FF0000"/>
                </a:solidFill>
                <a:hlinkClick r:id="rId2"/>
              </a:rPr>
              <a:t> μυών</a:t>
            </a:r>
          </a:p>
          <a:p>
            <a:endParaRPr lang="el-GR" dirty="0"/>
          </a:p>
          <a:p>
            <a:endParaRPr lang="el-GR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1106 Side Views of the Muscles of Facial Expressions number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3071810"/>
            <a:ext cx="2371725" cy="2657476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714348" y="1643050"/>
            <a:ext cx="2373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hlinkClick r:id="rId3"/>
              </a:rPr>
              <a:t>Κρανιακή </a:t>
            </a:r>
            <a:r>
              <a:rPr lang="el-GR" dirty="0" err="1">
                <a:hlinkClick r:id="rId3"/>
              </a:rPr>
              <a:t>απονέυρωση</a:t>
            </a:r>
            <a:endParaRPr lang="el-GR" dirty="0">
              <a:hlinkClick r:id="rId3"/>
            </a:endParaRPr>
          </a:p>
        </p:txBody>
      </p:sp>
      <p:pic>
        <p:nvPicPr>
          <p:cNvPr id="56324" name="Picture 4" descr="Gray42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4744" y="2928934"/>
            <a:ext cx="2381250" cy="2657476"/>
          </a:xfrm>
          <a:prstGeom prst="rect">
            <a:avLst/>
          </a:prstGeom>
          <a:noFill/>
        </p:spPr>
      </p:pic>
      <p:pic>
        <p:nvPicPr>
          <p:cNvPr id="56326" name="Picture 6" descr="https://upload.wikimedia.org/wikipedia/commons/d/d1/Plantar_aponeurosis_-_axial_view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57884" y="1928802"/>
            <a:ext cx="3048000" cy="4048125"/>
          </a:xfrm>
          <a:prstGeom prst="rect">
            <a:avLst/>
          </a:prstGeom>
          <a:noFill/>
        </p:spPr>
      </p:pic>
      <p:sp>
        <p:nvSpPr>
          <p:cNvPr id="8" name="7 - Ορθογώνιο"/>
          <p:cNvSpPr/>
          <p:nvPr/>
        </p:nvSpPr>
        <p:spPr>
          <a:xfrm>
            <a:off x="4214810" y="928670"/>
            <a:ext cx="3985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hlinkClick r:id="rId3"/>
              </a:rPr>
              <a:t>Παλαμιαία και πελματιαία απονεύρωση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785794"/>
            <a:ext cx="6215106" cy="2973276"/>
          </a:xfrm>
          <a:prstGeom prst="rect">
            <a:avLst/>
          </a:prstGeom>
          <a:noFill/>
        </p:spPr>
      </p:pic>
      <p:sp>
        <p:nvSpPr>
          <p:cNvPr id="4" name="3 - TextBox"/>
          <p:cNvSpPr txBox="1"/>
          <p:nvPr/>
        </p:nvSpPr>
        <p:spPr>
          <a:xfrm>
            <a:off x="142844" y="4643446"/>
            <a:ext cx="85702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/>
              <a:t>Πτερωτός μυς </a:t>
            </a:r>
            <a:r>
              <a:rPr lang="el-GR" sz="2400" dirty="0"/>
              <a:t>είναι αυτός που οι δεσμίδες του προσφύονται λοξά </a:t>
            </a:r>
          </a:p>
          <a:p>
            <a:r>
              <a:rPr lang="el-GR" sz="2400" dirty="0"/>
              <a:t>σε σχέση με την πρόσφυση του τένοντα. Επιτρέπουν παραγωγή</a:t>
            </a:r>
          </a:p>
          <a:p>
            <a:r>
              <a:rPr lang="el-GR" sz="2400" dirty="0"/>
              <a:t> μεγαλύτερης δύναμης αλλά μικρότερο εύρος κίνησης. </a:t>
            </a:r>
          </a:p>
          <a:p>
            <a:r>
              <a:rPr lang="el-GR" sz="2400" dirty="0"/>
              <a:t>Όταν  μυς συσπάται, η γωνία αυξάνει.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428604"/>
            <a:ext cx="6686550" cy="444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7" name="Picture 5" descr="https://upload.wikimedia.org/wikipedia/commons/thumb/f/f4/Fiederung.svg/250px-Fiederung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4143380"/>
            <a:ext cx="2381250" cy="1762126"/>
          </a:xfrm>
          <a:prstGeom prst="rect">
            <a:avLst/>
          </a:prstGeom>
          <a:noFill/>
        </p:spPr>
      </p:pic>
      <p:sp>
        <p:nvSpPr>
          <p:cNvPr id="7" name="6 - Ορθογώνιο"/>
          <p:cNvSpPr/>
          <p:nvPr/>
        </p:nvSpPr>
        <p:spPr>
          <a:xfrm>
            <a:off x="4604296" y="6072206"/>
            <a:ext cx="4539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A, </a:t>
            </a:r>
            <a:r>
              <a:rPr lang="it-IT" dirty="0">
                <a:hlinkClick r:id="rId4" tooltip="Unipennate"/>
              </a:rPr>
              <a:t>unipennate</a:t>
            </a:r>
            <a:r>
              <a:rPr lang="it-IT" dirty="0"/>
              <a:t>; B, </a:t>
            </a:r>
            <a:r>
              <a:rPr lang="it-IT" dirty="0">
                <a:hlinkClick r:id="rId5" tooltip="Bipennate"/>
              </a:rPr>
              <a:t>bipennate</a:t>
            </a:r>
            <a:r>
              <a:rPr lang="it-IT" dirty="0"/>
              <a:t>; C, multipennate</a:t>
            </a:r>
            <a:endParaRPr lang="el-GR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4"/>
            <a:ext cx="8465194" cy="58579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14290"/>
            <a:ext cx="6953298" cy="5214974"/>
          </a:xfrm>
          <a:prstGeom prst="rect">
            <a:avLst/>
          </a:prstGeom>
          <a:noFill/>
        </p:spPr>
      </p:pic>
      <p:sp>
        <p:nvSpPr>
          <p:cNvPr id="3" name="2 - Ορθογώνιο"/>
          <p:cNvSpPr/>
          <p:nvPr/>
        </p:nvSpPr>
        <p:spPr>
          <a:xfrm>
            <a:off x="1857356" y="6000768"/>
            <a:ext cx="3784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Όταν  μυς συσπάται, η γωνία αυξάνει.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071546"/>
            <a:ext cx="8453497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646" y="857232"/>
            <a:ext cx="8616522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0042"/>
            <a:ext cx="9637987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42852"/>
            <a:ext cx="674370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el-GR" dirty="0"/>
              <a:t>ΚΟΙΛΙΑ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357850"/>
          </a:xfrm>
        </p:spPr>
        <p:txBody>
          <a:bodyPr>
            <a:normAutofit fontScale="77500" lnSpcReduction="20000"/>
          </a:bodyPr>
          <a:lstStyle/>
          <a:p>
            <a:r>
              <a:rPr lang="el-GR" dirty="0"/>
              <a:t>Μεταξύ θώρακα-πυέλου</a:t>
            </a:r>
          </a:p>
          <a:p>
            <a:r>
              <a:rPr lang="el-GR" dirty="0"/>
              <a:t>Περικλείει όργανα </a:t>
            </a:r>
            <a:r>
              <a:rPr lang="el-GR" u="sng" dirty="0"/>
              <a:t>πεπτικού και ουρογεννητικού</a:t>
            </a:r>
          </a:p>
          <a:p>
            <a:r>
              <a:rPr lang="el-GR" dirty="0" err="1"/>
              <a:t>Μυοαπονευρωτικά</a:t>
            </a:r>
            <a:r>
              <a:rPr lang="el-GR" dirty="0"/>
              <a:t> τοιχώματα της επιτρέπουν να αυξάνει την </a:t>
            </a:r>
            <a:r>
              <a:rPr lang="el-GR" dirty="0" err="1"/>
              <a:t>ενδοκοιλιακή</a:t>
            </a:r>
            <a:r>
              <a:rPr lang="el-GR" dirty="0"/>
              <a:t> </a:t>
            </a:r>
            <a:r>
              <a:rPr lang="el-GR" u="sng" dirty="0">
                <a:solidFill>
                  <a:srgbClr val="00B0F0"/>
                </a:solidFill>
              </a:rPr>
              <a:t>πίεση</a:t>
            </a:r>
          </a:p>
          <a:p>
            <a:pPr lvl="1"/>
            <a:r>
              <a:rPr lang="el-GR" dirty="0"/>
              <a:t>Στην εξώθηση από την πύελο</a:t>
            </a:r>
          </a:p>
          <a:p>
            <a:pPr lvl="1"/>
            <a:r>
              <a:rPr lang="el-GR" dirty="0"/>
              <a:t>Εξώθηση αέρα από το θώρακα</a:t>
            </a:r>
          </a:p>
          <a:p>
            <a:pPr lvl="1"/>
            <a:r>
              <a:rPr lang="el-GR" dirty="0"/>
              <a:t>Οι συνδυασμένες δράσεις διαφράγματος – </a:t>
            </a:r>
            <a:r>
              <a:rPr lang="el-GR" dirty="0" err="1"/>
              <a:t>πρ.πλ</a:t>
            </a:r>
            <a:r>
              <a:rPr lang="el-GR" dirty="0"/>
              <a:t>. κοιλιακών μυών παράγουν δύναμη για αφόδευση, ούρηση, εμετό, τοκετό</a:t>
            </a:r>
          </a:p>
          <a:p>
            <a:pPr marL="84138" lvl="1" indent="-84138">
              <a:buNone/>
            </a:pPr>
            <a:r>
              <a:rPr lang="el-GR" dirty="0"/>
              <a:t>	</a:t>
            </a:r>
            <a:r>
              <a:rPr lang="el-GR" sz="3100" dirty="0"/>
              <a:t>και να </a:t>
            </a:r>
            <a:r>
              <a:rPr lang="el-GR" sz="3100" u="sng" dirty="0">
                <a:solidFill>
                  <a:srgbClr val="00B0F0"/>
                </a:solidFill>
              </a:rPr>
              <a:t>διατείνεται</a:t>
            </a:r>
            <a:r>
              <a:rPr lang="el-GR" sz="3100" dirty="0"/>
              <a:t> όπου χρειάζεται</a:t>
            </a:r>
            <a:endParaRPr lang="en-US" sz="3100" dirty="0"/>
          </a:p>
          <a:p>
            <a:pPr marL="84138" lvl="1" indent="-84138">
              <a:buNone/>
            </a:pPr>
            <a:r>
              <a:rPr lang="el-GR" sz="3100" dirty="0"/>
              <a:t> </a:t>
            </a:r>
            <a:r>
              <a:rPr lang="el-GR" dirty="0"/>
              <a:t>(εγκυμοσύνη, λίπος, παθολογικές καταστάσεις)</a:t>
            </a:r>
          </a:p>
          <a:p>
            <a:pPr marL="0" lvl="1" indent="0">
              <a:buNone/>
            </a:pPr>
            <a:r>
              <a:rPr lang="el-GR" dirty="0"/>
              <a:t>Τα τοιχώματα </a:t>
            </a:r>
            <a:r>
              <a:rPr lang="el-GR" u="sng" dirty="0"/>
              <a:t>αιωρούνται</a:t>
            </a:r>
            <a:r>
              <a:rPr lang="el-GR" dirty="0"/>
              <a:t> και </a:t>
            </a:r>
            <a:endParaRPr lang="en-US" dirty="0"/>
          </a:p>
          <a:p>
            <a:pPr marL="0" lvl="1" indent="0">
              <a:buNone/>
            </a:pPr>
            <a:r>
              <a:rPr lang="el-GR" dirty="0"/>
              <a:t>υποστηρίζονται από 2 οστέινους </a:t>
            </a:r>
            <a:r>
              <a:rPr lang="el-GR" dirty="0" err="1">
                <a:solidFill>
                  <a:srgbClr val="7030A0"/>
                </a:solidFill>
              </a:rPr>
              <a:t>δακτύλιους</a:t>
            </a:r>
            <a:r>
              <a:rPr lang="el-GR" dirty="0"/>
              <a:t>: </a:t>
            </a:r>
            <a:endParaRPr lang="en-US" dirty="0"/>
          </a:p>
          <a:p>
            <a:pPr marL="0" lvl="1" indent="0">
              <a:buFont typeface="Wingdings" pitchFamily="2" charset="2"/>
              <a:buChar char="Ø"/>
            </a:pPr>
            <a:r>
              <a:rPr lang="el-GR" dirty="0"/>
              <a:t>κάτω χείλος θωρακικού σκελετού, </a:t>
            </a:r>
            <a:endParaRPr lang="en-US" dirty="0"/>
          </a:p>
          <a:p>
            <a:pPr marL="0" lvl="1" indent="0">
              <a:buFont typeface="Wingdings" pitchFamily="2" charset="2"/>
              <a:buChar char="Ø"/>
            </a:pPr>
            <a:r>
              <a:rPr lang="el-GR" dirty="0"/>
              <a:t>άνω χείλος πυελικής ζώνης, </a:t>
            </a:r>
            <a:endParaRPr lang="en-US" dirty="0"/>
          </a:p>
          <a:p>
            <a:pPr marL="0" lvl="1" indent="0">
              <a:buNone/>
            </a:pPr>
            <a:r>
              <a:rPr lang="el-GR" dirty="0"/>
              <a:t>που συνδέονται </a:t>
            </a:r>
            <a:r>
              <a:rPr lang="el-GR" dirty="0">
                <a:solidFill>
                  <a:srgbClr val="7030A0"/>
                </a:solidFill>
              </a:rPr>
              <a:t>μέσω ΟΜΣΣ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dirty="0"/>
              <a:t>ΜΥΣ</a:t>
            </a:r>
            <a:br>
              <a:rPr lang="el-GR" dirty="0"/>
            </a:br>
            <a:br>
              <a:rPr lang="el-GR" dirty="0"/>
            </a:br>
            <a:endParaRPr lang="el-GR" dirty="0"/>
          </a:p>
        </p:txBody>
      </p:sp>
      <p:graphicFrame>
        <p:nvGraphicFramePr>
          <p:cNvPr id="4" name="3 - Θέση περιεχομένου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6057585"/>
              </p:ext>
            </p:extLst>
          </p:nvPr>
        </p:nvGraphicFramePr>
        <p:xfrm>
          <a:off x="158218" y="571480"/>
          <a:ext cx="8985782" cy="6286544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1500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48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0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84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420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47380">
                <a:tc>
                  <a:txBody>
                    <a:bodyPr/>
                    <a:lstStyle/>
                    <a:p>
                      <a:r>
                        <a:rPr lang="el-GR" sz="1400" dirty="0"/>
                        <a:t>ΜΥΣ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ΕΚΦΥΣΗ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ΚΑΤΑΦΥΣΗ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ΝΕΥΡΩΣΗ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ΛΕΙΤΟΥΡΓΙΑ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000">
                <a:tc>
                  <a:txBody>
                    <a:bodyPr/>
                    <a:lstStyle/>
                    <a:p>
                      <a:r>
                        <a:rPr lang="el-GR" sz="1400" dirty="0"/>
                        <a:t>ΕΠΙΠΕΔΟΙ</a:t>
                      </a:r>
                    </a:p>
                  </a:txBody>
                  <a:tcPr>
                    <a:solidFill>
                      <a:schemeClr val="accent2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sz="1400" dirty="0"/>
                    </a:p>
                  </a:txBody>
                  <a:tcPr>
                    <a:solidFill>
                      <a:schemeClr val="accent2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sz="1400" dirty="0"/>
                    </a:p>
                  </a:txBody>
                  <a:tcPr>
                    <a:solidFill>
                      <a:schemeClr val="accent2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sz="1400" dirty="0"/>
                    </a:p>
                  </a:txBody>
                  <a:tcPr>
                    <a:solidFill>
                      <a:schemeClr val="accent2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sz="1400" dirty="0"/>
                    </a:p>
                  </a:txBody>
                  <a:tcPr>
                    <a:solidFill>
                      <a:schemeClr val="accent2"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1190">
                <a:tc>
                  <a:txBody>
                    <a:bodyPr/>
                    <a:lstStyle/>
                    <a:p>
                      <a:r>
                        <a:rPr lang="el-GR" sz="1400" dirty="0"/>
                        <a:t>Έξω</a:t>
                      </a:r>
                      <a:r>
                        <a:rPr lang="el-GR" sz="1400" baseline="0" dirty="0"/>
                        <a:t> λοξός</a:t>
                      </a:r>
                    </a:p>
                    <a:p>
                      <a:r>
                        <a:rPr lang="el-GR" sz="1400" baseline="0" dirty="0"/>
                        <a:t>(από πάνω προς τα κάτω)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b="1" dirty="0">
                          <a:solidFill>
                            <a:srgbClr val="00B0F0"/>
                          </a:solidFill>
                        </a:rPr>
                        <a:t>Έξω</a:t>
                      </a:r>
                      <a:r>
                        <a:rPr lang="el-GR" sz="1400" dirty="0"/>
                        <a:t> επιφάνεια 5-12 πλευράς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b="1" dirty="0"/>
                        <a:t>Λευκή γραμμή</a:t>
                      </a:r>
                      <a:r>
                        <a:rPr lang="el-GR" sz="1400" dirty="0"/>
                        <a:t>, </a:t>
                      </a:r>
                      <a:r>
                        <a:rPr lang="el-GR" sz="1400" dirty="0" err="1"/>
                        <a:t>πρ</a:t>
                      </a:r>
                      <a:r>
                        <a:rPr lang="el-GR" sz="1400" dirty="0"/>
                        <a:t>. ήμισυ</a:t>
                      </a:r>
                      <a:r>
                        <a:rPr lang="el-GR" sz="1400" baseline="0" dirty="0"/>
                        <a:t> λαγόνιας ακρολοφίας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 err="1"/>
                        <a:t>Θωρακοκοιλιακά</a:t>
                      </a:r>
                      <a:r>
                        <a:rPr lang="el-GR" sz="1400" dirty="0"/>
                        <a:t> νεύρα Θ7-Θ11, και υποπλεύριο ν.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b="1" dirty="0">
                          <a:solidFill>
                            <a:srgbClr val="00B050"/>
                          </a:solidFill>
                        </a:rPr>
                        <a:t>Πλάγια κάμψη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7380">
                <a:tc>
                  <a:txBody>
                    <a:bodyPr/>
                    <a:lstStyle/>
                    <a:p>
                      <a:r>
                        <a:rPr lang="el-GR" sz="1400" dirty="0"/>
                        <a:t>Έσω</a:t>
                      </a:r>
                      <a:r>
                        <a:rPr lang="el-GR" sz="1400" baseline="0" dirty="0"/>
                        <a:t> λοξός</a:t>
                      </a:r>
                    </a:p>
                    <a:p>
                      <a:r>
                        <a:rPr lang="el-GR" sz="1400" baseline="0" dirty="0"/>
                        <a:t>(από κάτω προς τα πάνω)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 err="1"/>
                        <a:t>Θωρακοσφϋική</a:t>
                      </a:r>
                      <a:r>
                        <a:rPr lang="el-GR" sz="1400" dirty="0"/>
                        <a:t> περιτονία,2/3 </a:t>
                      </a:r>
                      <a:r>
                        <a:rPr lang="el-GR" sz="1400" dirty="0" err="1"/>
                        <a:t>πρ</a:t>
                      </a:r>
                      <a:r>
                        <a:rPr lang="el-GR" sz="1400" dirty="0"/>
                        <a:t>. λαγόνιας ακρολοφίας, συνδ.</a:t>
                      </a:r>
                      <a:r>
                        <a:rPr lang="el-GR" sz="1400" baseline="0" dirty="0"/>
                        <a:t> ιστός κάτω από βουβωνικό σύνδεσμο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Κάτω χείλος 10-12 πλευράς, </a:t>
                      </a:r>
                      <a:r>
                        <a:rPr lang="el-GR" sz="1400" b="1" dirty="0"/>
                        <a:t>λευκή γραμμή, </a:t>
                      </a:r>
                      <a:r>
                        <a:rPr lang="el-GR" sz="1400" dirty="0" err="1"/>
                        <a:t>λαγονοκτενικό</a:t>
                      </a:r>
                      <a:r>
                        <a:rPr lang="el-GR" sz="1400" baseline="0" dirty="0"/>
                        <a:t> όγκωμα</a:t>
                      </a:r>
                      <a:endParaRPr lang="el-GR" sz="14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l-GR" sz="1400" dirty="0" err="1"/>
                        <a:t>Θωρακοκοιλιακά</a:t>
                      </a:r>
                      <a:r>
                        <a:rPr lang="el-GR" sz="1400" dirty="0"/>
                        <a:t> νεύρα Θ6-Θ12, και  πρώτα οσφυϊκά ν.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Συμπιέζει και υποστηρίζει τα σπλάγχνα, </a:t>
                      </a:r>
                      <a:r>
                        <a:rPr lang="el-GR" sz="1400" b="1" dirty="0">
                          <a:solidFill>
                            <a:srgbClr val="00B050"/>
                          </a:solidFill>
                        </a:rPr>
                        <a:t>κάμπτει</a:t>
                      </a:r>
                      <a:r>
                        <a:rPr lang="el-GR" sz="1400" dirty="0"/>
                        <a:t> και </a:t>
                      </a:r>
                      <a:r>
                        <a:rPr lang="el-GR" sz="1400" b="1" dirty="0">
                          <a:solidFill>
                            <a:srgbClr val="00B050"/>
                          </a:solidFill>
                        </a:rPr>
                        <a:t>στρέφει</a:t>
                      </a:r>
                      <a:r>
                        <a:rPr lang="el-GR" sz="1400" dirty="0"/>
                        <a:t> τον κορμό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7380">
                <a:tc>
                  <a:txBody>
                    <a:bodyPr/>
                    <a:lstStyle/>
                    <a:p>
                      <a:r>
                        <a:rPr lang="el-GR" sz="1400" dirty="0"/>
                        <a:t>Εγκάρσιος κοιλιακός</a:t>
                      </a:r>
                    </a:p>
                    <a:p>
                      <a:r>
                        <a:rPr lang="el-GR" sz="1400" dirty="0"/>
                        <a:t>(εγκάρσια!)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1" dirty="0">
                          <a:solidFill>
                            <a:srgbClr val="00B0F0"/>
                          </a:solidFill>
                        </a:rPr>
                        <a:t>Έσω</a:t>
                      </a:r>
                      <a:r>
                        <a:rPr lang="el-GR" sz="1400" dirty="0"/>
                        <a:t> επιφάνεια χόνδρων 7-12 πλευράς, </a:t>
                      </a:r>
                      <a:r>
                        <a:rPr lang="el-GR" sz="1400" dirty="0" err="1"/>
                        <a:t>Θωρακοσφϋική</a:t>
                      </a:r>
                      <a:r>
                        <a:rPr lang="el-GR" sz="1400" dirty="0"/>
                        <a:t> περιτονία, λαγόνιας ακρολοφίας, συνδ.</a:t>
                      </a:r>
                      <a:r>
                        <a:rPr lang="el-GR" sz="1400" baseline="0" dirty="0"/>
                        <a:t> ιστός κάτω από βουβωνικό σύνδεσμο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b="1" dirty="0"/>
                        <a:t>Λευκή γραμμή</a:t>
                      </a:r>
                      <a:r>
                        <a:rPr lang="el-GR" sz="1400" dirty="0"/>
                        <a:t>, ηβική ακρολοφία, </a:t>
                      </a:r>
                      <a:r>
                        <a:rPr lang="el-GR" sz="1400" dirty="0" err="1"/>
                        <a:t>λαγονοκτενικό</a:t>
                      </a:r>
                      <a:r>
                        <a:rPr lang="el-GR" sz="1400" baseline="0" dirty="0"/>
                        <a:t> όγκωμα</a:t>
                      </a:r>
                      <a:endParaRPr lang="el-GR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Συμπιέζει και υποστηρίζει τα σπλάγχνα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944">
                <a:tc>
                  <a:txBody>
                    <a:bodyPr/>
                    <a:lstStyle/>
                    <a:p>
                      <a:r>
                        <a:rPr lang="el-GR" sz="1400" dirty="0"/>
                        <a:t>ΚΑΘΕΤΟΙ</a:t>
                      </a:r>
                    </a:p>
                  </a:txBody>
                  <a:tcPr>
                    <a:solidFill>
                      <a:schemeClr val="accent2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sz="1400" dirty="0"/>
                    </a:p>
                  </a:txBody>
                  <a:tcPr>
                    <a:solidFill>
                      <a:schemeClr val="accent2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sz="1400" dirty="0"/>
                    </a:p>
                  </a:txBody>
                  <a:tcPr>
                    <a:solidFill>
                      <a:schemeClr val="accent2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sz="1400" dirty="0"/>
                    </a:p>
                  </a:txBody>
                  <a:tcPr>
                    <a:solidFill>
                      <a:schemeClr val="accent2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sz="1400" dirty="0"/>
                    </a:p>
                  </a:txBody>
                  <a:tcPr>
                    <a:solidFill>
                      <a:schemeClr val="accent2"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7104">
                <a:tc>
                  <a:txBody>
                    <a:bodyPr/>
                    <a:lstStyle/>
                    <a:p>
                      <a:r>
                        <a:rPr lang="el-GR" sz="1400" dirty="0"/>
                        <a:t>Ορθός κοιλιακός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Ηβικά σύμφυση, ηβική ακρολοφία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Ξιφοειδή απόφυση, επιφάνεια χόνδρων 5-12 πλευράς,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 err="1"/>
                        <a:t>Θωρακοκοιλιακά</a:t>
                      </a:r>
                      <a:r>
                        <a:rPr lang="el-GR" sz="1400" dirty="0"/>
                        <a:t> νεύρα Θ6-Θ12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1" dirty="0">
                          <a:solidFill>
                            <a:srgbClr val="00B050"/>
                          </a:solidFill>
                        </a:rPr>
                        <a:t>Κάμψη κορμού</a:t>
                      </a:r>
                      <a:r>
                        <a:rPr lang="el-GR" sz="1400" dirty="0"/>
                        <a:t>, Συμπιέζει τα σπλάγχνα, σταθεροποιεί και ελέγχει κλίση πυέλου</a:t>
                      </a:r>
                    </a:p>
                    <a:p>
                      <a:endParaRPr lang="el-G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6604">
                <a:tc>
                  <a:txBody>
                    <a:bodyPr/>
                    <a:lstStyle/>
                    <a:p>
                      <a:r>
                        <a:rPr lang="el-GR" sz="1400" dirty="0"/>
                        <a:t>Πυραμοειδής  (80%</a:t>
                      </a:r>
                      <a:r>
                        <a:rPr lang="el-GR" sz="1400" baseline="0" dirty="0"/>
                        <a:t> πληθυσμού)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Ηβικά σύμφυση, ηβικός</a:t>
                      </a:r>
                      <a:r>
                        <a:rPr lang="el-GR" sz="1400" baseline="0" dirty="0"/>
                        <a:t> σύνδεσμός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Λευκή γραμμή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Τείνει λευκή γραμμή.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770" y="357166"/>
            <a:ext cx="8465230" cy="3933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4357694"/>
            <a:ext cx="40862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5286388"/>
            <a:ext cx="408622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43570" y="4714884"/>
            <a:ext cx="2514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828675"/>
            <a:ext cx="7315200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μυς κοιλιας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2065" y="0"/>
            <a:ext cx="667987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μυς κοιλιας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67515" y="0"/>
            <a:ext cx="680897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μυς κοιλιας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1055" y="0"/>
            <a:ext cx="684188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εσω ςπιφ. πρ τοιχώματος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1055" y="0"/>
            <a:ext cx="684188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571480"/>
            <a:ext cx="8143932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357166"/>
            <a:ext cx="7467600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2857496"/>
            <a:ext cx="2514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42" y="1428736"/>
            <a:ext cx="408622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57775" y="357166"/>
            <a:ext cx="40862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44024"/>
            <a:ext cx="6357982" cy="6283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4623" y="2857496"/>
            <a:ext cx="3199377" cy="990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6300" y="1409700"/>
            <a:ext cx="7391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ΜΥΣ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28596" y="1571612"/>
            <a:ext cx="8229600" cy="4525963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l-GR" dirty="0"/>
              <a:t>Σχηματίζουν ισχυρό, επεκτάσιμο στήριγμα </a:t>
            </a:r>
            <a:r>
              <a:rPr lang="el-GR" dirty="0" err="1"/>
              <a:t>προσθιοπλάγιου</a:t>
            </a:r>
            <a:r>
              <a:rPr lang="el-GR" dirty="0"/>
              <a:t> κοιλιακού τοιχώματος</a:t>
            </a:r>
          </a:p>
          <a:p>
            <a:pPr>
              <a:buNone/>
            </a:pPr>
            <a:r>
              <a:rPr lang="el-GR" u="sng" dirty="0"/>
              <a:t>Υποστηρίζουν</a:t>
            </a:r>
            <a:r>
              <a:rPr lang="el-GR" dirty="0"/>
              <a:t> κοιλιακά σπλάγχνα και τα </a:t>
            </a:r>
            <a:r>
              <a:rPr lang="el-GR" u="sng" dirty="0"/>
              <a:t>προστατεύουν</a:t>
            </a:r>
          </a:p>
          <a:p>
            <a:pPr>
              <a:buNone/>
            </a:pPr>
            <a:r>
              <a:rPr lang="el-GR" u="sng" dirty="0"/>
              <a:t>Συμπιέζουν</a:t>
            </a:r>
            <a:r>
              <a:rPr lang="el-GR" dirty="0"/>
              <a:t> κοιλιακό περιεχόμενο για να διατηρήσουν ή να αυξήσουν </a:t>
            </a:r>
            <a:r>
              <a:rPr lang="el-GR" dirty="0" err="1"/>
              <a:t>ενδοκοιλιακή</a:t>
            </a:r>
            <a:r>
              <a:rPr lang="el-GR" dirty="0"/>
              <a:t> πίεση, </a:t>
            </a:r>
            <a:r>
              <a:rPr lang="el-GR" dirty="0" err="1"/>
              <a:t>εναντιούμενα</a:t>
            </a:r>
            <a:r>
              <a:rPr lang="el-GR" dirty="0"/>
              <a:t> στο διάφραγμα (όχι τόσο ο </a:t>
            </a:r>
            <a:r>
              <a:rPr lang="el-GR" u="sng" dirty="0"/>
              <a:t>ορθός κοιλιακός</a:t>
            </a:r>
            <a:r>
              <a:rPr lang="el-GR" dirty="0"/>
              <a:t>)[εξωθούν αέρα στην αναπνοή, βήχα, πταρμός δυνατή φωνή, φύσημα μύτης].[ανύψωση βαρέων αντικειμένων]</a:t>
            </a:r>
          </a:p>
          <a:p>
            <a:pPr>
              <a:buNone/>
            </a:pPr>
            <a:endParaRPr lang="el-GR" dirty="0"/>
          </a:p>
          <a:p>
            <a:pPr>
              <a:buNone/>
            </a:pPr>
            <a:r>
              <a:rPr lang="el-GR" dirty="0"/>
              <a:t>Όταν το διάφραγμα συσπάται, το τοίχωμα χαλαρώνει για να δημιουργηθεί χώρος για τα όργανα</a:t>
            </a:r>
          </a:p>
          <a:p>
            <a:pPr>
              <a:buNone/>
            </a:pPr>
            <a:endParaRPr lang="el-GR" dirty="0"/>
          </a:p>
          <a:p>
            <a:pPr>
              <a:buNone/>
            </a:pPr>
            <a:endParaRPr lang="el-GR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ΜΥΣ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l-GR" dirty="0"/>
              <a:t>Κινούν τον κορμό κατά την ΟΜΣΣ.</a:t>
            </a:r>
          </a:p>
          <a:p>
            <a:r>
              <a:rPr lang="el-GR" b="1" u="sng" dirty="0">
                <a:solidFill>
                  <a:srgbClr val="00B050"/>
                </a:solidFill>
              </a:rPr>
              <a:t>Ορθός κοιλιακός </a:t>
            </a:r>
            <a:r>
              <a:rPr lang="el-GR" dirty="0"/>
              <a:t>είναι ισχυρός </a:t>
            </a:r>
            <a:r>
              <a:rPr lang="el-GR" u="sng" dirty="0"/>
              <a:t>καμπτήρας</a:t>
            </a:r>
            <a:r>
              <a:rPr lang="el-GR" dirty="0"/>
              <a:t> ΘΜΣΣ και ΟΜΣΣ, έλκονται το πρόσθιο πλευρικό τόξο και την ηβική ακρολοφία, το ένα στο άλλο.</a:t>
            </a:r>
          </a:p>
          <a:p>
            <a:r>
              <a:rPr lang="el-GR" dirty="0"/>
              <a:t>Οι </a:t>
            </a:r>
            <a:r>
              <a:rPr lang="el-GR" b="1" u="sng" dirty="0">
                <a:solidFill>
                  <a:srgbClr val="00B050"/>
                </a:solidFill>
              </a:rPr>
              <a:t>λοξοί κοιλιακοί </a:t>
            </a:r>
            <a:r>
              <a:rPr lang="el-GR" dirty="0"/>
              <a:t>βοηθούν στην </a:t>
            </a:r>
            <a:r>
              <a:rPr lang="el-GR" u="sng" dirty="0"/>
              <a:t>πλάγια κάμψη </a:t>
            </a:r>
            <a:r>
              <a:rPr lang="el-GR" dirty="0"/>
              <a:t>και στροφή ΟΜΣΣ και κατώτερης ΘΜΣΣ.</a:t>
            </a:r>
          </a:p>
          <a:p>
            <a:r>
              <a:rPr lang="el-GR" dirty="0"/>
              <a:t>Ο </a:t>
            </a:r>
            <a:r>
              <a:rPr lang="el-GR" b="1" u="sng" dirty="0">
                <a:solidFill>
                  <a:srgbClr val="00B050"/>
                </a:solidFill>
              </a:rPr>
              <a:t>εγκάρσιος κοιλιακός </a:t>
            </a:r>
            <a:r>
              <a:rPr lang="el-GR" b="1" dirty="0"/>
              <a:t>δεν έχει δράση </a:t>
            </a:r>
            <a:r>
              <a:rPr lang="el-GR" dirty="0"/>
              <a:t>στην ΟΜΣΣ</a:t>
            </a:r>
          </a:p>
          <a:p>
            <a:pPr>
              <a:buNone/>
            </a:pPr>
            <a:endParaRPr lang="el-GR" dirty="0"/>
          </a:p>
          <a:p>
            <a:pPr>
              <a:buNone/>
            </a:pPr>
            <a:r>
              <a:rPr lang="el-GR" dirty="0"/>
              <a:t>Ελέγχουν κλίση πυέλου για διατήρηση όρθιας στάσης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ΘΗΚΗ ΟΡΘΟΥ ΚΟΙΛΙΑΚΟΥ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l-GR" dirty="0"/>
              <a:t>Περικλείει ορθό κοιλιακό, πυραμοειδή, άνω και κάτω </a:t>
            </a:r>
            <a:r>
              <a:rPr lang="el-GR" dirty="0" err="1"/>
              <a:t>επιγάστριες</a:t>
            </a:r>
            <a:r>
              <a:rPr lang="el-GR" dirty="0"/>
              <a:t> αρτηρίες, φλέβες, λεμφαγγεία, </a:t>
            </a:r>
            <a:r>
              <a:rPr lang="el-GR" dirty="0" err="1"/>
              <a:t>θωρακοκοιλιακά</a:t>
            </a:r>
            <a:r>
              <a:rPr lang="el-GR" dirty="0"/>
              <a:t> νεύρα.</a:t>
            </a:r>
          </a:p>
          <a:p>
            <a:r>
              <a:rPr lang="el-GR" dirty="0"/>
              <a:t>Ο ορθός κοιλιακός </a:t>
            </a:r>
            <a:r>
              <a:rPr lang="el-GR" u="sng" dirty="0" err="1"/>
              <a:t>αγκυρώνεται</a:t>
            </a:r>
            <a:r>
              <a:rPr lang="el-GR" dirty="0"/>
              <a:t> εγκάρσια  στο </a:t>
            </a:r>
            <a:r>
              <a:rPr lang="el-GR" dirty="0" err="1"/>
              <a:t>πρ</a:t>
            </a:r>
            <a:r>
              <a:rPr lang="el-GR" dirty="0"/>
              <a:t>. πέταλο της θήκης με 3-4 </a:t>
            </a:r>
            <a:r>
              <a:rPr lang="el-GR" u="sng" dirty="0"/>
              <a:t>τένοντες εγγραφές </a:t>
            </a:r>
            <a:r>
              <a:rPr lang="el-GR" dirty="0"/>
              <a:t>(ύψος ξιφοειδούς απόφυσης, ομφαλού και ενδιάμεσα)</a:t>
            </a:r>
          </a:p>
          <a:p>
            <a:r>
              <a:rPr lang="el-GR" dirty="0"/>
              <a:t>Σχηματίζεται από χιασμό και διαπλοκή </a:t>
            </a:r>
            <a:r>
              <a:rPr lang="el-GR" dirty="0">
                <a:solidFill>
                  <a:srgbClr val="00B050"/>
                </a:solidFill>
              </a:rPr>
              <a:t>απονευρώσεων </a:t>
            </a:r>
            <a:r>
              <a:rPr lang="el-GR" dirty="0"/>
              <a:t>κοιλιακών μυών</a:t>
            </a:r>
          </a:p>
          <a:p>
            <a:pPr lvl="1"/>
            <a:r>
              <a:rPr lang="el-GR" dirty="0"/>
              <a:t>Έξω λοξού: </a:t>
            </a:r>
            <a:r>
              <a:rPr lang="el-GR" dirty="0" err="1"/>
              <a:t>πρ</a:t>
            </a:r>
            <a:r>
              <a:rPr lang="el-GR" dirty="0"/>
              <a:t>. τοίχωμα</a:t>
            </a:r>
          </a:p>
          <a:p>
            <a:pPr lvl="1"/>
            <a:r>
              <a:rPr lang="el-GR" dirty="0"/>
              <a:t>Έσω λοξού: σχίζεται σε ένα </a:t>
            </a:r>
            <a:r>
              <a:rPr lang="el-GR" dirty="0" err="1"/>
              <a:t>πρ</a:t>
            </a:r>
            <a:r>
              <a:rPr lang="el-GR" dirty="0"/>
              <a:t>. πέταλο και οπ. πέταλο</a:t>
            </a:r>
          </a:p>
          <a:p>
            <a:pPr lvl="1"/>
            <a:r>
              <a:rPr lang="el-GR" dirty="0"/>
              <a:t>Εγκάρσιου: οπ. τοίχωμα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l-GR" dirty="0"/>
              <a:t>ΛΕΥΚΗ ΓΡΑΜΜΗ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/>
              <a:t>Κάθετα κατά μήκος </a:t>
            </a:r>
            <a:r>
              <a:rPr lang="el-GR" dirty="0" err="1"/>
              <a:t>πρ</a:t>
            </a:r>
            <a:r>
              <a:rPr lang="el-GR" dirty="0"/>
              <a:t>. κοιλιακού τοιχώματος</a:t>
            </a:r>
          </a:p>
          <a:p>
            <a:r>
              <a:rPr lang="el-GR" dirty="0"/>
              <a:t>Χωρίζει αμφοτερόπλευρα τις θήκες ορθών κοιλιακών μυών</a:t>
            </a:r>
          </a:p>
          <a:p>
            <a:r>
              <a:rPr lang="el-GR" dirty="0"/>
              <a:t>Κάτω από τον ομφαλό είναι στενή (πλάτος ηβικής σύμφυσης)</a:t>
            </a:r>
          </a:p>
          <a:p>
            <a:r>
              <a:rPr lang="el-GR" dirty="0"/>
              <a:t>Πάνω από τον ομφαλό φαρδιά (πλάτος ξιφοειδούς απόφυσης)</a:t>
            </a:r>
          </a:p>
          <a:p>
            <a:r>
              <a:rPr lang="el-GR" dirty="0"/>
              <a:t>Περιέχει τον </a:t>
            </a:r>
            <a:r>
              <a:rPr lang="el-GR" b="1" dirty="0"/>
              <a:t>ομφαλικό δακτύλιο </a:t>
            </a:r>
            <a:r>
              <a:rPr lang="el-GR" dirty="0"/>
              <a:t>(έλλειμμα λευκής γραμμής, περνούν εμβρυϊκά αγγεία)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9150" y="985838"/>
            <a:ext cx="7505700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7504" y="785794"/>
            <a:ext cx="8255894" cy="5214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000108"/>
            <a:ext cx="8763000" cy="353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714356"/>
            <a:ext cx="5257800" cy="523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857232"/>
            <a:ext cx="366712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ΒΟΥΒΩΝΙΚΗ ΧΩΡΑ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l-GR" dirty="0"/>
              <a:t>Περιοχή από όπου εξέρχονται και εισέρχονται δομές στην κοιλιακή κοιλότητα, δυνητική θέση για δημιουργία κήλης.</a:t>
            </a:r>
          </a:p>
          <a:p>
            <a:pPr>
              <a:buNone/>
            </a:pPr>
            <a:r>
              <a:rPr lang="el-GR" dirty="0"/>
              <a:t>ΒΟΥΒΩΝΙΚΟΣ ΣΥΝΔΕΣΜΟΣ: Μεταξύ </a:t>
            </a:r>
            <a:r>
              <a:rPr lang="el-GR" dirty="0" err="1"/>
              <a:t>πρ</a:t>
            </a:r>
            <a:r>
              <a:rPr lang="el-GR" dirty="0"/>
              <a:t>. ΑΛΑ και ηβικού φύματος. Παχιά ταινία. Κατώτατη μοίρα </a:t>
            </a:r>
            <a:r>
              <a:rPr lang="el-GR" u="sng" dirty="0"/>
              <a:t>απονεύρωσης έξω λοξού κοιλιακού μυ.</a:t>
            </a:r>
          </a:p>
          <a:p>
            <a:pPr>
              <a:buNone/>
            </a:pPr>
            <a:r>
              <a:rPr lang="el-GR" dirty="0"/>
              <a:t>ΛΑΓΟΝΟΗΒΙΚΗ ΤΑΙΝΙΑ: κάτω χείλος </a:t>
            </a:r>
            <a:r>
              <a:rPr lang="el-GR" u="sng" dirty="0"/>
              <a:t>εγκάρσια περιτονίας</a:t>
            </a:r>
            <a:r>
              <a:rPr lang="el-GR" dirty="0"/>
              <a:t>, πίσω και κάτω από βουβωνικό σύνδεσμο.</a:t>
            </a:r>
          </a:p>
          <a:p>
            <a:pPr>
              <a:buNone/>
            </a:pPr>
            <a:r>
              <a:rPr lang="el-GR" dirty="0"/>
              <a:t>ΒΟΥΒΩΝΙΚΟΣ ΠΟΡΟΣ: Λοξή δίοδος 4 εκ, προς τα κάτω και έσω, πάνω από έσω ήμισυ βουβωνικού συνδέσμου. Έχει δύο στόμια και περιέχει τον σπερματικό τόνο και τον </a:t>
            </a:r>
            <a:r>
              <a:rPr lang="el-GR" dirty="0" err="1"/>
              <a:t>στρογγύλο</a:t>
            </a:r>
            <a:r>
              <a:rPr lang="el-GR" dirty="0"/>
              <a:t> σύνδεσμό της μήτρας.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idx="4294967295"/>
          </p:nvPr>
        </p:nvSpPr>
        <p:spPr>
          <a:xfrm>
            <a:off x="395536" y="332656"/>
            <a:ext cx="8229600" cy="114300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ΒΟΥΒΩΝΙΚΟΣ ΣΥΝΔΕΣΜΟΣ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4294967295"/>
          </p:nvPr>
        </p:nvSpPr>
        <p:spPr>
          <a:xfrm>
            <a:off x="0" y="1600200"/>
            <a:ext cx="4000496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l-GR" dirty="0"/>
              <a:t>Εκτείνεται από</a:t>
            </a:r>
            <a:endParaRPr lang="en-US" dirty="0"/>
          </a:p>
          <a:p>
            <a:pPr>
              <a:buNone/>
            </a:pPr>
            <a:r>
              <a:rPr lang="el-GR" dirty="0"/>
              <a:t> </a:t>
            </a:r>
            <a:r>
              <a:rPr lang="el-GR" dirty="0" err="1"/>
              <a:t>πρ</a:t>
            </a:r>
            <a:r>
              <a:rPr lang="el-GR" dirty="0"/>
              <a:t>. ΑΛΑ έως</a:t>
            </a:r>
          </a:p>
          <a:p>
            <a:pPr>
              <a:buNone/>
            </a:pPr>
            <a:r>
              <a:rPr lang="el-GR" dirty="0"/>
              <a:t> ηβικό φύμα. Σχηματίζεται </a:t>
            </a:r>
          </a:p>
          <a:p>
            <a:pPr>
              <a:buNone/>
            </a:pPr>
            <a:r>
              <a:rPr lang="el-GR" dirty="0"/>
              <a:t>από κάτω χείλος </a:t>
            </a:r>
          </a:p>
          <a:p>
            <a:pPr>
              <a:buNone/>
            </a:pPr>
            <a:r>
              <a:rPr lang="el-GR" dirty="0"/>
              <a:t>απονεύρωσης </a:t>
            </a:r>
          </a:p>
          <a:p>
            <a:pPr>
              <a:buNone/>
            </a:pPr>
            <a:r>
              <a:rPr lang="el-GR" dirty="0"/>
              <a:t>έξω λοξού </a:t>
            </a:r>
            <a:endParaRPr lang="en-US" dirty="0"/>
          </a:p>
          <a:p>
            <a:pPr>
              <a:buNone/>
            </a:pPr>
            <a:r>
              <a:rPr lang="el-GR" dirty="0"/>
              <a:t>κοιλιακού μυ.</a:t>
            </a:r>
          </a:p>
          <a:p>
            <a:pPr>
              <a:buNone/>
            </a:pPr>
            <a:endParaRPr lang="el-GR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802" y="1643050"/>
            <a:ext cx="619125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07594" y="1142984"/>
            <a:ext cx="5793364" cy="462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AutoShape 2" descr="Î£ÏÎµÏÎ¹ÎºÎ® ÎµÎ¹ÎºÏÎ½Î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3" name="2 - Εικόνα" descr="338178_1_En_44_Fig2_HTM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589" y="928670"/>
            <a:ext cx="7049185" cy="4786346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AutoShape 2" descr="ÎÏÎ¿ÏÎ­Î»ÎµÏÎ¼Î± ÎµÎ¹ÎºÏÎ½Î±Ï Î³Î¹Î± inguinal are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3" name="2 - Εικόνα" descr="247_2016_3706_Fig1_HTML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46" y="0"/>
            <a:ext cx="5004452" cy="6731876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2" descr="ÎÏÎ¿ÏÎ­Î»ÎµÏÎ¼Î± ÎµÎ¹ÎºÏÎ½Î±Ï Î³Î¹Î± inguinal anatom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3" name="2 - Εικόνα" descr="338178_1_En_17_Fig7_HTM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8" y="415987"/>
            <a:ext cx="7358114" cy="613841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ΔΙΑΦΡΑΓΜΑ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l-GR" dirty="0"/>
              <a:t>Χωρίζει θωρακική από κοιλιακή κοιλότητα.</a:t>
            </a:r>
          </a:p>
          <a:p>
            <a:r>
              <a:rPr lang="el-GR" dirty="0"/>
              <a:t>Τενόντιο κέντρο και </a:t>
            </a:r>
            <a:r>
              <a:rPr lang="el-GR" u="sng" dirty="0"/>
              <a:t>μυϊκή μοίρα</a:t>
            </a:r>
          </a:p>
          <a:p>
            <a:pPr lvl="1"/>
            <a:r>
              <a:rPr lang="el-GR" u="sng" dirty="0"/>
              <a:t>Στερνική μοίρα</a:t>
            </a:r>
            <a:r>
              <a:rPr lang="el-GR" dirty="0"/>
              <a:t>: έκφυση από ξιφοειδή απόφυση</a:t>
            </a:r>
          </a:p>
          <a:p>
            <a:pPr lvl="1"/>
            <a:r>
              <a:rPr lang="el-GR" u="sng" dirty="0"/>
              <a:t>Πλευρική μοίρα</a:t>
            </a:r>
            <a:r>
              <a:rPr lang="el-GR" dirty="0"/>
              <a:t>: έκφυση από χόνδρους 7-12 πλευρά </a:t>
            </a:r>
          </a:p>
          <a:p>
            <a:pPr lvl="1"/>
            <a:r>
              <a:rPr lang="el-GR" u="sng" dirty="0"/>
              <a:t>Οσφυϊκή</a:t>
            </a:r>
            <a:r>
              <a:rPr lang="el-GR" dirty="0"/>
              <a:t> </a:t>
            </a:r>
            <a:r>
              <a:rPr lang="el-GR" u="sng" dirty="0"/>
              <a:t>μοίρα</a:t>
            </a:r>
            <a:r>
              <a:rPr lang="el-GR" dirty="0"/>
              <a:t>: αριστερό και δεξιό σκέλος. </a:t>
            </a:r>
          </a:p>
          <a:p>
            <a:pPr lvl="1">
              <a:buNone/>
            </a:pPr>
            <a:r>
              <a:rPr lang="el-GR" dirty="0"/>
              <a:t>	Κάθε ένα σκέλος έχει 3 εκφύσεις: </a:t>
            </a:r>
          </a:p>
          <a:p>
            <a:pPr lvl="1">
              <a:buNone/>
            </a:pPr>
            <a:r>
              <a:rPr lang="el-GR" dirty="0"/>
              <a:t>	από οσφυϊκούς σπ., </a:t>
            </a:r>
          </a:p>
          <a:p>
            <a:pPr lvl="1">
              <a:buNone/>
            </a:pPr>
            <a:r>
              <a:rPr lang="el-GR" dirty="0"/>
              <a:t>	 τον έσω τοξοειδή σύνδεσμό και</a:t>
            </a:r>
          </a:p>
          <a:p>
            <a:pPr lvl="1">
              <a:buNone/>
            </a:pPr>
            <a:r>
              <a:rPr lang="el-GR" dirty="0"/>
              <a:t>	 τον έξω τοξοειδή σύνδεσμο.</a:t>
            </a:r>
          </a:p>
          <a:p>
            <a:pPr lvl="2"/>
            <a:r>
              <a:rPr lang="el-GR" dirty="0"/>
              <a:t>Έσω τοξοειδής σ.: πάχυνση περιτονίας μ. </a:t>
            </a:r>
            <a:r>
              <a:rPr lang="el-GR" dirty="0" err="1"/>
              <a:t>ψοΐτη</a:t>
            </a:r>
            <a:endParaRPr lang="el-GR" dirty="0"/>
          </a:p>
          <a:p>
            <a:pPr lvl="2"/>
            <a:r>
              <a:rPr lang="el-GR" dirty="0"/>
              <a:t>Έξω τοξοειδής σ.: καλύπτει τον τετράγωνο οσφυϊκό μυ</a:t>
            </a:r>
          </a:p>
          <a:p>
            <a:pPr lvl="2"/>
            <a:r>
              <a:rPr lang="el-GR" dirty="0"/>
              <a:t>Μέσος τοξοειδής σ.: ενώνει τα σκέλη του διαφράγματος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ΔΙΑΦΡΑΓΜΑ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l-GR" dirty="0"/>
          </a:p>
          <a:p>
            <a:r>
              <a:rPr lang="el-GR" dirty="0"/>
              <a:t>Κυρτή άνω επιφάνεια, κοίλη κάτω επιφάνεια.</a:t>
            </a:r>
          </a:p>
          <a:p>
            <a:r>
              <a:rPr lang="el-GR" dirty="0"/>
              <a:t>Το περικάρδιο πιέζει ελαφρά την άνω επιφάνεια</a:t>
            </a:r>
          </a:p>
          <a:p>
            <a:pPr>
              <a:buNone/>
            </a:pPr>
            <a:r>
              <a:rPr lang="el-GR" dirty="0"/>
              <a:t>	Δεξιός θόλος ελαφρά ψηλότερα (πίεση από ήπαρ)</a:t>
            </a:r>
          </a:p>
          <a:p>
            <a:pPr>
              <a:buNone/>
            </a:pPr>
            <a:r>
              <a:rPr lang="el-GR" dirty="0"/>
              <a:t>Οι μυϊκές ίνες είναι περιφερικά και συγκλίνουν ακτινοειδώς προς το </a:t>
            </a:r>
            <a:r>
              <a:rPr lang="el-GR" u="sng" dirty="0"/>
              <a:t>τενόντιο κέντρο </a:t>
            </a:r>
            <a:r>
              <a:rPr lang="el-GR" dirty="0"/>
              <a:t>(τρίφυλλη απονευρωτική μοίρα που </a:t>
            </a:r>
            <a:r>
              <a:rPr lang="el-GR" dirty="0">
                <a:solidFill>
                  <a:srgbClr val="00B050"/>
                </a:solidFill>
              </a:rPr>
              <a:t>δεν έχει πρόσφυση σε οστά</a:t>
            </a:r>
            <a:r>
              <a:rPr lang="el-GR" dirty="0"/>
              <a:t>, προς το πρόσθιο τοίχωμα)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ÎÏÎ¿ÏÎ­Î»ÎµÏÎ¼Î± ÎµÎ¹ÎºÏÎ½Î±Ï Î³Î¹Î± diaphrag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0"/>
            <a:ext cx="6858048" cy="68580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ΤΡΗΜΑΤΑ ΔΙΑΦΡΑΓΜΑΤΟΣ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l-GR" b="1" dirty="0"/>
              <a:t>Κάτω κοίλης φλέβας</a:t>
            </a:r>
            <a:r>
              <a:rPr lang="el-GR" dirty="0"/>
              <a:t>: προς τα δεξιά μέσου επιπέδου, το ψηλότερα τοποθετημένο (Θ8-Θ9), περνάει η </a:t>
            </a:r>
            <a:r>
              <a:rPr lang="el-GR" dirty="0">
                <a:solidFill>
                  <a:srgbClr val="0070C0"/>
                </a:solidFill>
              </a:rPr>
              <a:t>ΚΚΦ</a:t>
            </a:r>
            <a:r>
              <a:rPr lang="el-GR" dirty="0"/>
              <a:t>, τελικοί κλάδοι δεξιού </a:t>
            </a:r>
            <a:r>
              <a:rPr lang="el-GR" dirty="0">
                <a:solidFill>
                  <a:srgbClr val="00B050"/>
                </a:solidFill>
              </a:rPr>
              <a:t>φρενικού</a:t>
            </a:r>
            <a:r>
              <a:rPr lang="el-GR" dirty="0"/>
              <a:t> και λεμφαγγεία. Η ΚΚΦ προσφύεται στα τοιχώματα τρήματος, κατά την </a:t>
            </a:r>
            <a:r>
              <a:rPr lang="el-GR" u="sng" dirty="0"/>
              <a:t>εισπνοή</a:t>
            </a:r>
            <a:r>
              <a:rPr lang="el-GR" dirty="0"/>
              <a:t>, </a:t>
            </a:r>
            <a:r>
              <a:rPr lang="el-GR" u="sng" dirty="0"/>
              <a:t>διευρύνεται το τρήμα και διατείνεται η ΚΚΦ διευκολύνοντας ροή αίματος. </a:t>
            </a:r>
          </a:p>
          <a:p>
            <a:r>
              <a:rPr lang="el-GR" b="1" dirty="0"/>
              <a:t>Οισοφαγικό τρήμα</a:t>
            </a:r>
            <a:r>
              <a:rPr lang="el-GR" dirty="0"/>
              <a:t>: δεξιό σκέλος, Θ10, διέρχεται πλην του </a:t>
            </a:r>
            <a:r>
              <a:rPr lang="el-GR" dirty="0">
                <a:solidFill>
                  <a:schemeClr val="accent2">
                    <a:lumMod val="75000"/>
                  </a:schemeClr>
                </a:solidFill>
              </a:rPr>
              <a:t>οισοφάγου</a:t>
            </a:r>
            <a:r>
              <a:rPr lang="el-GR" dirty="0"/>
              <a:t> το </a:t>
            </a:r>
            <a:r>
              <a:rPr lang="el-GR" dirty="0" err="1"/>
              <a:t>πρ</a:t>
            </a:r>
            <a:r>
              <a:rPr lang="el-GR" dirty="0"/>
              <a:t>. και οπ. </a:t>
            </a:r>
            <a:r>
              <a:rPr lang="el-GR" dirty="0" err="1">
                <a:solidFill>
                  <a:srgbClr val="00B050"/>
                </a:solidFill>
              </a:rPr>
              <a:t>Πνευμονογαστρικό</a:t>
            </a:r>
            <a:r>
              <a:rPr lang="el-GR" dirty="0"/>
              <a:t> στέλεχος, γαστρικά αγγεία και λεμφαγγεία. Οι ίνες δεξιού σκέλους χιάζονται</a:t>
            </a:r>
            <a:r>
              <a:rPr lang="en-US" dirty="0"/>
              <a:t> </a:t>
            </a:r>
            <a:r>
              <a:rPr lang="el-GR" dirty="0"/>
              <a:t>κάτω από το τρήμα σχηματίζοντας</a:t>
            </a:r>
            <a:r>
              <a:rPr lang="el-GR" dirty="0">
                <a:solidFill>
                  <a:schemeClr val="accent2">
                    <a:lumMod val="75000"/>
                  </a:schemeClr>
                </a:solidFill>
              </a:rPr>
              <a:t> μυϊκό σφιγκτήρα για τον οισοφάγο </a:t>
            </a:r>
            <a:r>
              <a:rPr lang="el-GR" dirty="0"/>
              <a:t>που συσπάται όταν συσπάται το διάφραγμα.</a:t>
            </a:r>
          </a:p>
          <a:p>
            <a:r>
              <a:rPr lang="el-GR" b="1" dirty="0"/>
              <a:t>Αορτικό τρήμα</a:t>
            </a:r>
            <a:r>
              <a:rPr lang="el-GR" dirty="0"/>
              <a:t>: Πίσω από το διάφραγμα, ύψος Θ12.  </a:t>
            </a:r>
            <a:r>
              <a:rPr lang="el-GR" u="sng" dirty="0"/>
              <a:t>Η ΑΟΡΤΗ ΔΕ ΔΙΑΤΡΥΠΑ ΤΟ ΔΙΑΦΡΑΓΜΑ</a:t>
            </a:r>
            <a:r>
              <a:rPr lang="el-GR" dirty="0"/>
              <a:t>, </a:t>
            </a:r>
            <a:r>
              <a:rPr lang="el-GR" u="sng" dirty="0"/>
              <a:t>περνά μεταξύ σκελών </a:t>
            </a:r>
            <a:r>
              <a:rPr lang="el-GR" dirty="0"/>
              <a:t>διαφράγματος, πίσω από μέσο τοξοειδή σύνδεσμο</a:t>
            </a:r>
            <a:r>
              <a:rPr lang="el-GR" dirty="0">
                <a:solidFill>
                  <a:srgbClr val="FF0000"/>
                </a:solidFill>
              </a:rPr>
              <a:t>. Οι κινήσεις διαφράγματος δεν επηρεάζουν τη ροή αίματος</a:t>
            </a:r>
            <a:r>
              <a:rPr lang="el-GR" dirty="0"/>
              <a:t>. Περνά επίσης ο μείζων θωρακικός πόρος, η </a:t>
            </a:r>
            <a:r>
              <a:rPr lang="el-GR" dirty="0" err="1"/>
              <a:t>άζυγη</a:t>
            </a:r>
            <a:r>
              <a:rPr lang="el-GR" dirty="0"/>
              <a:t> και </a:t>
            </a:r>
            <a:r>
              <a:rPr lang="el-GR" dirty="0" err="1"/>
              <a:t>ημιάζυγη</a:t>
            </a:r>
            <a:r>
              <a:rPr lang="el-GR" dirty="0"/>
              <a:t> φλέβα.</a:t>
            </a:r>
          </a:p>
          <a:p>
            <a:r>
              <a:rPr lang="el-GR" b="1" dirty="0"/>
              <a:t>Μικρά τρήματα</a:t>
            </a:r>
            <a:r>
              <a:rPr lang="el-GR" dirty="0"/>
              <a:t>: διέρχονται άνω </a:t>
            </a:r>
            <a:r>
              <a:rPr lang="el-GR" dirty="0" err="1"/>
              <a:t>επιγάστρια</a:t>
            </a:r>
            <a:r>
              <a:rPr lang="el-GR" dirty="0"/>
              <a:t> αγγεία και τα συμπαθητικά στελέχη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8575" y="1190625"/>
            <a:ext cx="6546850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ΟΠΙΣΘΙΟ ΚΟΙΛΙΑΚΟ ΤΟΙΧΩΜΑ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ΟΜΣΣ: κεντρική προπέτεια, αύλακες εκατέρωθεν όπου εντοπίζονται οι νεφροί.</a:t>
            </a:r>
          </a:p>
          <a:p>
            <a:r>
              <a:rPr lang="el-GR" dirty="0"/>
              <a:t>Μυς</a:t>
            </a:r>
          </a:p>
          <a:p>
            <a:r>
              <a:rPr lang="el-GR" dirty="0"/>
              <a:t>Διάφραγμα</a:t>
            </a:r>
          </a:p>
          <a:p>
            <a:r>
              <a:rPr lang="el-GR" dirty="0"/>
              <a:t>Περιτονία (</a:t>
            </a:r>
            <a:r>
              <a:rPr lang="el-GR" dirty="0" err="1"/>
              <a:t>θωρακοοσφυϊκή</a:t>
            </a:r>
            <a:r>
              <a:rPr lang="el-GR" dirty="0"/>
              <a:t>)</a:t>
            </a:r>
          </a:p>
          <a:p>
            <a:r>
              <a:rPr lang="el-GR" dirty="0"/>
              <a:t>Λιπώδης ιστός, νεύρα, αγγεία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- Θέση περιεχομένου"/>
          <p:cNvGraphicFramePr>
            <a:graphicFrameLocks/>
          </p:cNvGraphicFramePr>
          <p:nvPr/>
        </p:nvGraphicFramePr>
        <p:xfrm>
          <a:off x="158218" y="1714488"/>
          <a:ext cx="8985782" cy="328202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1500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48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0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84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420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47380">
                <a:tc>
                  <a:txBody>
                    <a:bodyPr/>
                    <a:lstStyle/>
                    <a:p>
                      <a:r>
                        <a:rPr lang="el-GR" sz="1400" dirty="0"/>
                        <a:t>ΜΥΣ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ΕΚΦΥΣΗ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ΚΑΤΑΦΥΣΗ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ΝΕΥΡΩΣΗ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ΛΕΙΤΟΥΡΓΙΑ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1190">
                <a:tc>
                  <a:txBody>
                    <a:bodyPr/>
                    <a:lstStyle/>
                    <a:p>
                      <a:r>
                        <a:rPr lang="el-GR" sz="1400" dirty="0"/>
                        <a:t>Μείζων </a:t>
                      </a:r>
                      <a:r>
                        <a:rPr lang="el-GR" sz="1400" dirty="0" err="1"/>
                        <a:t>ψοΐτης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Εγκ. Αποφύσεις ΟΜΣΣ, πλάγια σώματα Θ12-Ο5, ΜΣΔ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Ελάσσονα τροχαντήρα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 err="1"/>
                        <a:t>Πρ</a:t>
                      </a:r>
                      <a:r>
                        <a:rPr lang="el-GR" sz="1400" dirty="0"/>
                        <a:t>. κλάδοι Ο1,Ο2,Ο3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Κάμψη μηρού (με λαγόνιο)</a:t>
                      </a:r>
                    </a:p>
                    <a:p>
                      <a:r>
                        <a:rPr lang="el-GR" sz="1400" dirty="0"/>
                        <a:t>Πλάγια κάμψη ΣΣ</a:t>
                      </a:r>
                    </a:p>
                    <a:p>
                      <a:r>
                        <a:rPr lang="el-GR" sz="1400" dirty="0"/>
                        <a:t>Ισορροπία κορμού</a:t>
                      </a:r>
                    </a:p>
                    <a:p>
                      <a:r>
                        <a:rPr lang="el-GR" sz="1400" dirty="0"/>
                        <a:t>κάμψη κορμού</a:t>
                      </a:r>
                      <a:r>
                        <a:rPr lang="el-GR" sz="1400" baseline="0" dirty="0"/>
                        <a:t> (σε καθιστή θέση με λαγόνιο)</a:t>
                      </a:r>
                      <a:endParaRPr lang="el-G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r>
                        <a:rPr lang="el-GR" sz="1400" dirty="0"/>
                        <a:t>Λαγόνιος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Άνω 2/3 λαγόνιου βόθρου, πτέρυγα ιερού, </a:t>
                      </a:r>
                      <a:r>
                        <a:rPr lang="el-GR" sz="1400" dirty="0" err="1"/>
                        <a:t>πρ</a:t>
                      </a:r>
                      <a:r>
                        <a:rPr lang="el-GR" sz="1400" dirty="0"/>
                        <a:t>. </a:t>
                      </a:r>
                      <a:r>
                        <a:rPr lang="el-GR" sz="1400" dirty="0" err="1"/>
                        <a:t>ιερολαγόνιους</a:t>
                      </a:r>
                      <a:r>
                        <a:rPr lang="el-GR" sz="1400" dirty="0"/>
                        <a:t> συνδέσμους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Ελάσσονα τροχαντήρα.</a:t>
                      </a:r>
                      <a:r>
                        <a:rPr lang="el-GR" sz="1400" baseline="0" dirty="0"/>
                        <a:t> Διάφυση, τένοντα μ. </a:t>
                      </a:r>
                      <a:r>
                        <a:rPr lang="el-GR" sz="1400" baseline="0" dirty="0" err="1"/>
                        <a:t>ψοΐτη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Μηριαίο νεύρο (Ο2-Ο4)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Κάμψη μηρού, σταθεροποιεί ισχίο, ενεργεί μαζί</a:t>
                      </a:r>
                      <a:r>
                        <a:rPr lang="el-GR" sz="1400" baseline="0" dirty="0"/>
                        <a:t> με </a:t>
                      </a:r>
                      <a:r>
                        <a:rPr lang="el-GR" sz="1400" baseline="0" dirty="0" err="1"/>
                        <a:t>Ψοΐτη</a:t>
                      </a:r>
                      <a:endParaRPr lang="el-G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7380">
                <a:tc>
                  <a:txBody>
                    <a:bodyPr/>
                    <a:lstStyle/>
                    <a:p>
                      <a:r>
                        <a:rPr lang="el-GR" sz="1400" dirty="0"/>
                        <a:t>Τετράγωνος οσφυϊκός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/>
                        <a:t>Έσω ½ 12</a:t>
                      </a:r>
                      <a:r>
                        <a:rPr lang="el-GR" sz="1400" baseline="30000" dirty="0"/>
                        <a:t>ης</a:t>
                      </a:r>
                      <a:r>
                        <a:rPr lang="el-GR" sz="1400" dirty="0"/>
                        <a:t> πλευράς, </a:t>
                      </a:r>
                      <a:r>
                        <a:rPr lang="el-GR" sz="1400" dirty="0" err="1"/>
                        <a:t>εγκ</a:t>
                      </a:r>
                      <a:r>
                        <a:rPr lang="el-GR" sz="1400" dirty="0"/>
                        <a:t>. Αποφύσεις ΟΜΣΣ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Οσφυολαγόνιο συνδ.</a:t>
                      </a:r>
                    </a:p>
                    <a:p>
                      <a:r>
                        <a:rPr lang="el-GR" sz="1400" dirty="0"/>
                        <a:t>Έσω χείλος λαγόνιας ακρολοφίας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 err="1"/>
                        <a:t>Πρ</a:t>
                      </a:r>
                      <a:r>
                        <a:rPr lang="el-GR" sz="1400" dirty="0"/>
                        <a:t>. κλάδοι Θ12-Ο4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Έκταση και πλάγια κάμψη ΣΣ, σταθεροποιεί 12</a:t>
                      </a:r>
                      <a:r>
                        <a:rPr lang="el-GR" sz="1400" baseline="30000" dirty="0"/>
                        <a:t>η</a:t>
                      </a:r>
                      <a:r>
                        <a:rPr lang="el-GR" sz="1400" dirty="0"/>
                        <a:t> πλευρά κατά την εισπνοή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4 - TextBox"/>
          <p:cNvSpPr txBox="1"/>
          <p:nvPr/>
        </p:nvSpPr>
        <p:spPr>
          <a:xfrm>
            <a:off x="1571604" y="571480"/>
            <a:ext cx="3964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ΜΥΣ ΟΠΙΣΘΙΟΥ ΚΟΙΛΙΑΚΟΥ ΤΟΙΧΩΜΑΤΟΣ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4388" y="1543050"/>
            <a:ext cx="7515225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1" y="857232"/>
            <a:ext cx="4506211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7" y="1428736"/>
            <a:ext cx="3129501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5" y="714356"/>
            <a:ext cx="7943850" cy="557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μυς κοιλιας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1055" y="0"/>
            <a:ext cx="684188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42852"/>
            <a:ext cx="5929354" cy="6316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6925" y="714356"/>
            <a:ext cx="326707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0563" y="1166813"/>
            <a:ext cx="7762875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el-GR" dirty="0"/>
              <a:t>ΠΡΟΣΘΙΟΠΑΛΓΙΟ ΚΟΙΛΙΑΚΟ ΤΟΙΧΩΜΑ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572164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l-GR" dirty="0"/>
              <a:t>Εκτείνεται από το θωρακικό κλωβό ως πύελο</a:t>
            </a:r>
          </a:p>
          <a:p>
            <a:pPr>
              <a:buNone/>
            </a:pPr>
            <a:r>
              <a:rPr lang="el-GR" b="1" dirty="0"/>
              <a:t>Άνω όριο</a:t>
            </a:r>
            <a:r>
              <a:rPr lang="el-GR" dirty="0"/>
              <a:t>: χόνδροι 7-10 πλευράς, ξιφοειδής απόφυση.</a:t>
            </a:r>
          </a:p>
          <a:p>
            <a:pPr>
              <a:buNone/>
            </a:pPr>
            <a:r>
              <a:rPr lang="el-GR" b="1" dirty="0"/>
              <a:t>Κάτω όριο</a:t>
            </a:r>
            <a:r>
              <a:rPr lang="el-GR" dirty="0"/>
              <a:t>: βουβωνικός σύνδεσμος, λαγόνιες ακρολοφίες, ηβικές ακρολοφίες, ηβική σύμφυση</a:t>
            </a:r>
          </a:p>
          <a:p>
            <a:pPr>
              <a:buNone/>
            </a:pPr>
            <a:endParaRPr lang="el-GR" dirty="0"/>
          </a:p>
          <a:p>
            <a:pPr>
              <a:buNone/>
            </a:pPr>
            <a:r>
              <a:rPr lang="el-GR" b="1" dirty="0" err="1">
                <a:solidFill>
                  <a:srgbClr val="0070C0"/>
                </a:solidFill>
              </a:rPr>
              <a:t>Μυοαπονευρωτικό</a:t>
            </a:r>
            <a:r>
              <a:rPr lang="el-GR" b="1" dirty="0">
                <a:solidFill>
                  <a:srgbClr val="0070C0"/>
                </a:solidFill>
              </a:rPr>
              <a:t> τοίχωμα</a:t>
            </a:r>
            <a:endParaRPr lang="en-US" dirty="0"/>
          </a:p>
          <a:p>
            <a:pPr>
              <a:buFont typeface="Wingdings" pitchFamily="2" charset="2"/>
              <a:buChar char="v"/>
            </a:pPr>
            <a:r>
              <a:rPr lang="el-GR" dirty="0"/>
              <a:t>δέρμα</a:t>
            </a:r>
            <a:endParaRPr lang="en-US" dirty="0"/>
          </a:p>
          <a:p>
            <a:pPr>
              <a:buFont typeface="Wingdings" pitchFamily="2" charset="2"/>
              <a:buChar char="v"/>
            </a:pPr>
            <a:r>
              <a:rPr lang="el-GR" dirty="0" err="1"/>
              <a:t>υποδόροιος</a:t>
            </a:r>
            <a:r>
              <a:rPr lang="el-GR" dirty="0"/>
              <a:t> ιστός</a:t>
            </a:r>
            <a:endParaRPr lang="en-US" dirty="0"/>
          </a:p>
          <a:p>
            <a:pPr>
              <a:buFont typeface="Wingdings" pitchFamily="2" charset="2"/>
              <a:buChar char="v"/>
            </a:pPr>
            <a:r>
              <a:rPr lang="el-GR" dirty="0"/>
              <a:t> μύες</a:t>
            </a:r>
            <a:endParaRPr lang="en-US" dirty="0"/>
          </a:p>
          <a:p>
            <a:pPr>
              <a:buFont typeface="Wingdings" pitchFamily="2" charset="2"/>
              <a:buChar char="v"/>
            </a:pPr>
            <a:r>
              <a:rPr lang="el-GR" dirty="0"/>
              <a:t> </a:t>
            </a:r>
            <a:r>
              <a:rPr lang="el-GR" dirty="0">
                <a:solidFill>
                  <a:srgbClr val="0070C0"/>
                </a:solidFill>
              </a:rPr>
              <a:t>απονευρώσεις</a:t>
            </a:r>
            <a:endParaRPr lang="en-US" dirty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el-GR" dirty="0">
                <a:solidFill>
                  <a:srgbClr val="0070C0"/>
                </a:solidFill>
              </a:rPr>
              <a:t> εν τω βάθει περιτονία</a:t>
            </a:r>
            <a:r>
              <a:rPr lang="el-GR" dirty="0"/>
              <a:t> </a:t>
            </a:r>
            <a:endParaRPr lang="en-US" dirty="0"/>
          </a:p>
          <a:p>
            <a:pPr>
              <a:buFont typeface="Wingdings" pitchFamily="2" charset="2"/>
              <a:buChar char="v"/>
            </a:pPr>
            <a:r>
              <a:rPr lang="el-GR" dirty="0"/>
              <a:t>τοιχωματικό περιτόναιο</a:t>
            </a:r>
            <a:endParaRPr lang="en-US" dirty="0"/>
          </a:p>
          <a:p>
            <a:pPr>
              <a:buFont typeface="Wingdings" pitchFamily="2" charset="2"/>
              <a:buChar char="v"/>
            </a:pPr>
            <a:r>
              <a:rPr lang="el-GR" dirty="0"/>
              <a:t> </a:t>
            </a:r>
            <a:r>
              <a:rPr lang="el-GR" dirty="0" err="1"/>
              <a:t>εξωπεριτοναϊκός</a:t>
            </a:r>
            <a:r>
              <a:rPr lang="el-GR" dirty="0"/>
              <a:t> </a:t>
            </a:r>
            <a:r>
              <a:rPr lang="el-GR" dirty="0" err="1"/>
              <a:t>λιπωδης</a:t>
            </a:r>
            <a:r>
              <a:rPr lang="el-GR" dirty="0"/>
              <a:t> ιστός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l-GR" dirty="0"/>
              <a:t> Όχι σαφές όριο μεταξύ πρόσθιου-οπίσθιου κοιλιακού τοιχώματος</a:t>
            </a:r>
          </a:p>
          <a:p>
            <a:endParaRPr lang="el-GR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el-GR" dirty="0"/>
              <a:t>ΠΕΡΙΤΟΝΙΕΣ-ΑΠΟΝΕΥΡΩΣΕΙΣ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643602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l-GR" sz="3800" b="1" dirty="0">
                <a:solidFill>
                  <a:srgbClr val="0070C0"/>
                </a:solidFill>
              </a:rPr>
              <a:t>Περιτονία</a:t>
            </a:r>
            <a:r>
              <a:rPr lang="en-US" dirty="0"/>
              <a:t> (</a:t>
            </a:r>
            <a:r>
              <a:rPr lang="en-US" b="1" dirty="0"/>
              <a:t>fascia</a:t>
            </a:r>
            <a:r>
              <a:rPr lang="en-US" dirty="0"/>
              <a:t>)</a:t>
            </a:r>
            <a:r>
              <a:rPr lang="el-GR" dirty="0"/>
              <a:t>: λεπτό φύλλο συνδετικού ιστού</a:t>
            </a:r>
            <a:r>
              <a:rPr lang="en-US" dirty="0"/>
              <a:t>, </a:t>
            </a:r>
            <a:r>
              <a:rPr lang="el-GR" dirty="0"/>
              <a:t>κυρίως κολλαγόνου</a:t>
            </a:r>
            <a:r>
              <a:rPr lang="en-US" dirty="0"/>
              <a:t>,</a:t>
            </a:r>
            <a:r>
              <a:rPr lang="el-GR" dirty="0"/>
              <a:t> κάτω από το δέρμα</a:t>
            </a:r>
            <a:r>
              <a:rPr lang="en-US" dirty="0"/>
              <a:t> </a:t>
            </a:r>
            <a:r>
              <a:rPr lang="el-GR" dirty="0"/>
              <a:t>που </a:t>
            </a:r>
            <a:r>
              <a:rPr lang="el-GR" dirty="0" err="1"/>
              <a:t>προσφύει</a:t>
            </a:r>
            <a:r>
              <a:rPr lang="el-GR" dirty="0"/>
              <a:t>, σταθεροποιεί, περικλείει και διαχωρίζει </a:t>
            </a:r>
            <a:r>
              <a:rPr lang="el-GR" b="1" dirty="0"/>
              <a:t>μυς ή εσωτερικά όργανα</a:t>
            </a:r>
            <a:r>
              <a:rPr lang="el-GR" dirty="0"/>
              <a:t>.</a:t>
            </a:r>
            <a:r>
              <a:rPr lang="en-US" dirty="0"/>
              <a:t> </a:t>
            </a:r>
            <a:endParaRPr lang="el-GR" dirty="0"/>
          </a:p>
          <a:p>
            <a:pPr>
              <a:buNone/>
            </a:pPr>
            <a:r>
              <a:rPr lang="el-GR" u="sng" dirty="0"/>
              <a:t>Επιφανειακή</a:t>
            </a:r>
            <a:r>
              <a:rPr lang="el-GR" dirty="0"/>
              <a:t>: εντοπίζεται στο υπόδερμα, πιο εν τω βάθει στιβάδα δέρματος</a:t>
            </a:r>
            <a:r>
              <a:rPr lang="en-US" dirty="0"/>
              <a:t> (</a:t>
            </a:r>
            <a:r>
              <a:rPr lang="en-US" dirty="0" err="1">
                <a:solidFill>
                  <a:srgbClr val="FF0000"/>
                </a:solidFill>
              </a:rPr>
              <a:t>Scarpa</a:t>
            </a:r>
            <a:r>
              <a:rPr lang="en-US" dirty="0">
                <a:solidFill>
                  <a:srgbClr val="FF0000"/>
                </a:solidFill>
              </a:rPr>
              <a:t>, Camper</a:t>
            </a:r>
            <a:r>
              <a:rPr lang="en-US" dirty="0"/>
              <a:t>)</a:t>
            </a:r>
            <a:endParaRPr lang="el-GR" dirty="0"/>
          </a:p>
          <a:p>
            <a:pPr>
              <a:buNone/>
            </a:pPr>
            <a:r>
              <a:rPr lang="el-GR" u="sng" dirty="0"/>
              <a:t>Εν τω βάθει</a:t>
            </a:r>
            <a:r>
              <a:rPr lang="el-GR" dirty="0"/>
              <a:t>: πυκνός ινώδης συνδετικός ιστός που διαπερνά και περικλείει μυς, οστά και αγγεία (εγκάρσια)</a:t>
            </a:r>
          </a:p>
          <a:p>
            <a:pPr>
              <a:buNone/>
            </a:pPr>
            <a:r>
              <a:rPr lang="el-GR" u="sng" dirty="0"/>
              <a:t>Σπλαγχνική</a:t>
            </a:r>
            <a:r>
              <a:rPr lang="el-GR" dirty="0"/>
              <a:t>: περικλείει εσωτερικά όργανα. Πχ. περικάρδιο</a:t>
            </a:r>
          </a:p>
          <a:p>
            <a:pPr>
              <a:buNone/>
            </a:pPr>
            <a:endParaRPr lang="el-GR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l-GR" sz="3800" b="1" dirty="0">
                <a:solidFill>
                  <a:srgbClr val="0070C0"/>
                </a:solidFill>
              </a:rPr>
              <a:t>Απονεύρωση</a:t>
            </a:r>
            <a:r>
              <a:rPr lang="el-GR" dirty="0"/>
              <a:t>: </a:t>
            </a:r>
            <a:r>
              <a:rPr lang="el-GR" dirty="0" err="1"/>
              <a:t>αποπλατυσμένη</a:t>
            </a:r>
            <a:r>
              <a:rPr lang="el-GR" dirty="0"/>
              <a:t> μεμβράνη ινώδους ιστού, μοιάζει με </a:t>
            </a:r>
            <a:r>
              <a:rPr lang="el-GR" u="sng" dirty="0"/>
              <a:t>αποπλατυσμένο</a:t>
            </a:r>
            <a:r>
              <a:rPr lang="el-GR" dirty="0"/>
              <a:t> </a:t>
            </a:r>
            <a:r>
              <a:rPr lang="el-GR" u="sng" dirty="0"/>
              <a:t>τένοντα</a:t>
            </a:r>
            <a:r>
              <a:rPr lang="el-GR" dirty="0"/>
              <a:t>, συνδέει </a:t>
            </a:r>
            <a:r>
              <a:rPr lang="el-GR" b="1" dirty="0"/>
              <a:t>μυς</a:t>
            </a:r>
            <a:r>
              <a:rPr lang="el-GR" dirty="0"/>
              <a:t> μεταξύ τους σε δεσμίδες ή τους </a:t>
            </a:r>
            <a:r>
              <a:rPr lang="el-GR" dirty="0" err="1"/>
              <a:t>προσφύει</a:t>
            </a:r>
            <a:r>
              <a:rPr lang="el-GR" dirty="0"/>
              <a:t> σε </a:t>
            </a:r>
            <a:r>
              <a:rPr lang="el-GR" b="1" dirty="0"/>
              <a:t>οστά</a:t>
            </a:r>
            <a:r>
              <a:rPr lang="el-GR" dirty="0"/>
              <a:t>.</a:t>
            </a:r>
          </a:p>
          <a:p>
            <a:pPr>
              <a:buNone/>
            </a:pPr>
            <a:endParaRPr lang="el-GR" b="1" dirty="0"/>
          </a:p>
          <a:p>
            <a:pPr>
              <a:buNone/>
            </a:pPr>
            <a:endParaRPr lang="el-GR" b="1" dirty="0"/>
          </a:p>
          <a:p>
            <a:pPr>
              <a:buFont typeface="Wingdings" pitchFamily="2" charset="2"/>
              <a:buChar char="ü"/>
            </a:pPr>
            <a:r>
              <a:rPr lang="el-GR" b="1" dirty="0"/>
              <a:t>Περιτονία</a:t>
            </a:r>
            <a:r>
              <a:rPr lang="en-US" b="1" dirty="0"/>
              <a:t>  </a:t>
            </a:r>
            <a:r>
              <a:rPr lang="en-US" b="1" dirty="0" err="1"/>
              <a:t>Scarpa</a:t>
            </a:r>
            <a:r>
              <a:rPr lang="el-GR" b="1" dirty="0"/>
              <a:t>: </a:t>
            </a:r>
            <a:r>
              <a:rPr lang="el-GR" u="sng" dirty="0"/>
              <a:t>εν τω βάθει </a:t>
            </a:r>
            <a:r>
              <a:rPr lang="el-GR" dirty="0"/>
              <a:t>μεμβρανώδες στρώμα</a:t>
            </a:r>
            <a:r>
              <a:rPr lang="en-US" dirty="0"/>
              <a:t> </a:t>
            </a:r>
            <a:r>
              <a:rPr lang="el-GR" dirty="0"/>
              <a:t>της περιτονίας του προσθίου  κοιλιακού τοιχώματος</a:t>
            </a:r>
            <a:r>
              <a:rPr lang="en-US" dirty="0"/>
              <a:t>. </a:t>
            </a:r>
            <a:endParaRPr lang="el-GR" dirty="0"/>
          </a:p>
          <a:p>
            <a:pPr>
              <a:buFont typeface="Wingdings" pitchFamily="2" charset="2"/>
              <a:buChar char="ü"/>
            </a:pPr>
            <a:r>
              <a:rPr lang="el-GR" b="1" dirty="0"/>
              <a:t>Περιτονία</a:t>
            </a:r>
            <a:r>
              <a:rPr lang="en-US" b="1" dirty="0"/>
              <a:t>  Camper</a:t>
            </a:r>
            <a:r>
              <a:rPr lang="el-GR" b="1" dirty="0"/>
              <a:t>:</a:t>
            </a:r>
            <a:r>
              <a:rPr lang="en-US" dirty="0"/>
              <a:t> </a:t>
            </a:r>
            <a:r>
              <a:rPr lang="el-GR" u="sng" dirty="0"/>
              <a:t>επιφανειακό</a:t>
            </a:r>
            <a:r>
              <a:rPr lang="el-GR" dirty="0"/>
              <a:t> παχύ  στρώμα περιτονίας του προσθίου  κοιλιακού τοιχώματος</a:t>
            </a:r>
            <a:r>
              <a:rPr lang="en-US" dirty="0"/>
              <a:t>. </a:t>
            </a:r>
            <a:endParaRPr lang="el-GR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Απονεύρωση </a:t>
            </a:r>
            <a:r>
              <a:rPr lang="en-US" dirty="0" err="1"/>
              <a:t>vs</a:t>
            </a:r>
            <a:r>
              <a:rPr lang="el-GR" dirty="0"/>
              <a:t> Περιτονία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Η απονεύρωση είναι </a:t>
            </a:r>
            <a:r>
              <a:rPr lang="el-GR" dirty="0" err="1"/>
              <a:t>αποπλατυσμένη</a:t>
            </a:r>
            <a:r>
              <a:rPr lang="el-GR" dirty="0"/>
              <a:t> ινώδης μεμβράνη, όπως ο τένοντας, που συνδέει μυς μεταξύ τους ή με τα οστά ή το δέρμα.</a:t>
            </a:r>
          </a:p>
          <a:p>
            <a:endParaRPr lang="el-GR" dirty="0"/>
          </a:p>
          <a:p>
            <a:endParaRPr lang="el-GR" dirty="0"/>
          </a:p>
          <a:p>
            <a:r>
              <a:rPr lang="el-GR" dirty="0"/>
              <a:t>Η περιτονία είναι πλατειά ταινία χαλαρού συνδετικού ιστού, κοντά στο δέρμα που μπορεί να εμπεριέχει λιπώδη ιστό.</a:t>
            </a:r>
          </a:p>
          <a:p>
            <a:pPr>
              <a:buNone/>
            </a:pPr>
            <a:endParaRPr lang="el-GR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</TotalTime>
  <Words>1417</Words>
  <Application>Microsoft Office PowerPoint</Application>
  <PresentationFormat>Προβολή στην οθόνη (4:3)</PresentationFormat>
  <Paragraphs>190</Paragraphs>
  <Slides>53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53</vt:i4>
      </vt:variant>
    </vt:vector>
  </HeadingPairs>
  <TitlesOfParts>
    <vt:vector size="57" baseType="lpstr">
      <vt:lpstr>Arial</vt:lpstr>
      <vt:lpstr>Calibri</vt:lpstr>
      <vt:lpstr>Wingdings</vt:lpstr>
      <vt:lpstr>Θέμα του Office</vt:lpstr>
      <vt:lpstr>ΚΟΙΛΙΑ</vt:lpstr>
      <vt:lpstr>ΚΟΙΛΙΑ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ΠΡΟΣΘΙΟΠΑΛΓΙΟ ΚΟΙΛΙΑΚΟ ΤΟΙΧΩΜΑ</vt:lpstr>
      <vt:lpstr>ΠΕΡΙΤΟΝΙΕΣ-ΑΠΟΝΕΥΡΩΣΕΙΣ</vt:lpstr>
      <vt:lpstr>Απονεύρωση vs Περιτονία</vt:lpstr>
      <vt:lpstr>ΑΠΟΝΕΥΡΩΣΗ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ΜΥΣ 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ΜΥΣ</vt:lpstr>
      <vt:lpstr>ΜΥΣ</vt:lpstr>
      <vt:lpstr>ΘΗΚΗ ΟΡΘΟΥ ΚΟΙΛΙΑΚΟΥ</vt:lpstr>
      <vt:lpstr>ΛΕΥΚΗ ΓΡΑΜΜΗ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ΒΟΥΒΩΝΙΚΗ ΧΩΡΑ</vt:lpstr>
      <vt:lpstr>ΒΟΥΒΩΝΙΚΟΣ ΣΥΝΔΕΣΜΟΣ</vt:lpstr>
      <vt:lpstr>Παρουσίαση του PowerPoint</vt:lpstr>
      <vt:lpstr>Παρουσίαση του PowerPoint</vt:lpstr>
      <vt:lpstr>Παρουσίαση του PowerPoint</vt:lpstr>
      <vt:lpstr>ΔΙΑΦΡΑΓΜΑ</vt:lpstr>
      <vt:lpstr>ΔΙΑΦΡΑΓΜΑ</vt:lpstr>
      <vt:lpstr>Παρουσίαση του PowerPoint</vt:lpstr>
      <vt:lpstr>ΤΡΗΜΑΤΑ ΔΙΑΦΡΑΓΜΑΤΟΣ</vt:lpstr>
      <vt:lpstr>Παρουσίαση του PowerPoint</vt:lpstr>
      <vt:lpstr>ΟΠΙΣΘΙΟ ΚΟΙΛΙΑΚΟ ΤΟΙΧΩΜΑ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ΚΟΙΛΙΑ</dc:title>
  <dc:creator>mariannis</dc:creator>
  <cp:lastModifiedBy>marianna papadopoulou</cp:lastModifiedBy>
  <cp:revision>59</cp:revision>
  <dcterms:created xsi:type="dcterms:W3CDTF">2018-02-04T14:49:49Z</dcterms:created>
  <dcterms:modified xsi:type="dcterms:W3CDTF">2020-01-06T18:20:43Z</dcterms:modified>
</cp:coreProperties>
</file>