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72" r:id="rId3"/>
    <p:sldId id="259" r:id="rId4"/>
    <p:sldId id="260" r:id="rId5"/>
    <p:sldId id="273" r:id="rId6"/>
    <p:sldId id="261" r:id="rId7"/>
    <p:sldId id="262" r:id="rId8"/>
    <p:sldId id="274" r:id="rId9"/>
    <p:sldId id="263" r:id="rId10"/>
    <p:sldId id="264" r:id="rId11"/>
    <p:sldId id="265" r:id="rId12"/>
    <p:sldId id="266" r:id="rId13"/>
    <p:sldId id="276" r:id="rId14"/>
    <p:sldId id="267" r:id="rId15"/>
    <p:sldId id="277" r:id="rId16"/>
    <p:sldId id="268" r:id="rId17"/>
    <p:sldId id="278" r:id="rId18"/>
    <p:sldId id="269" r:id="rId19"/>
    <p:sldId id="270" r:id="rId20"/>
    <p:sldId id="271" r:id="rId21"/>
    <p:sldId id="280"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7D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autoAdjust="0"/>
    <p:restoredTop sz="94660"/>
  </p:normalViewPr>
  <p:slideViewPr>
    <p:cSldViewPr snapToGrid="0" showGuides="1">
      <p:cViewPr varScale="1">
        <p:scale>
          <a:sx n="116" d="100"/>
          <a:sy n="116" d="100"/>
        </p:scale>
        <p:origin x="28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21D821B-2F11-435A-A556-7B36AFB37E50}" type="datetimeFigureOut">
              <a:rPr lang="el-GR" smtClean="0"/>
              <a:t>12/4/2016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1566216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21D821B-2F11-435A-A556-7B36AFB37E50}" type="datetimeFigureOut">
              <a:rPr lang="el-GR" smtClean="0"/>
              <a:t>12/4/2016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3237937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21D821B-2F11-435A-A556-7B36AFB37E50}" type="datetimeFigureOut">
              <a:rPr lang="el-GR" smtClean="0"/>
              <a:t>12/4/2016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1626989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21D821B-2F11-435A-A556-7B36AFB37E50}" type="datetimeFigureOut">
              <a:rPr lang="el-GR" smtClean="0"/>
              <a:t>12/4/2016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08E9B-1B94-43EB-85A4-4C958DEAB4D4}"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21721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21D821B-2F11-435A-A556-7B36AFB37E50}" type="datetimeFigureOut">
              <a:rPr lang="el-GR" smtClean="0"/>
              <a:t>12/4/2016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3830040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21D821B-2F11-435A-A556-7B36AFB37E50}" type="datetimeFigureOut">
              <a:rPr lang="el-GR" smtClean="0"/>
              <a:t>12/4/2016</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2818167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21D821B-2F11-435A-A556-7B36AFB37E50}" type="datetimeFigureOut">
              <a:rPr lang="el-GR" smtClean="0"/>
              <a:t>12/4/2016</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2302329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21D821B-2F11-435A-A556-7B36AFB37E50}" type="datetimeFigureOut">
              <a:rPr lang="el-GR" smtClean="0"/>
              <a:t>12/4/2016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34176839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21D821B-2F11-435A-A556-7B36AFB37E50}" type="datetimeFigureOut">
              <a:rPr lang="el-GR" smtClean="0"/>
              <a:t>12/4/2016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1123098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fld id="{B21D821B-2F11-435A-A556-7B36AFB37E50}" type="datetimeFigureOut">
              <a:rPr lang="el-GR" smtClean="0"/>
              <a:t>12/4/2016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598168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21D821B-2F11-435A-A556-7B36AFB37E50}" type="datetimeFigureOut">
              <a:rPr lang="el-GR" smtClean="0"/>
              <a:t>12/4/2016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422395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21D821B-2F11-435A-A556-7B36AFB37E50}" type="datetimeFigureOut">
              <a:rPr lang="el-GR" smtClean="0"/>
              <a:t>12/4/2016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1883891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21D821B-2F11-435A-A556-7B36AFB37E50}" type="datetimeFigureOut">
              <a:rPr lang="el-GR" smtClean="0"/>
              <a:t>12/4/2016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17265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fld id="{B21D821B-2F11-435A-A556-7B36AFB37E50}" type="datetimeFigureOut">
              <a:rPr lang="el-GR" smtClean="0"/>
              <a:t>12/4/2016</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2061513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21D821B-2F11-435A-A556-7B36AFB37E50}" type="datetimeFigureOut">
              <a:rPr lang="el-GR" smtClean="0"/>
              <a:t>12/4/2016</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1630267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7" name="Date Placeholder 4"/>
          <p:cNvSpPr>
            <a:spLocks noGrp="1"/>
          </p:cNvSpPr>
          <p:nvPr>
            <p:ph type="dt" sz="half" idx="10"/>
          </p:nvPr>
        </p:nvSpPr>
        <p:spPr/>
        <p:txBody>
          <a:bodyPr/>
          <a:lstStyle/>
          <a:p>
            <a:fld id="{B21D821B-2F11-435A-A556-7B36AFB37E50}" type="datetimeFigureOut">
              <a:rPr lang="el-GR" smtClean="0"/>
              <a:t>12/4/2016</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3114815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21D821B-2F11-435A-A556-7B36AFB37E50}" type="datetimeFigureOut">
              <a:rPr lang="el-GR" smtClean="0"/>
              <a:t>12/4/2016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AC08E9B-1B94-43EB-85A4-4C958DEAB4D4}" type="slidenum">
              <a:rPr lang="el-GR" smtClean="0"/>
              <a:t>‹#›</a:t>
            </a:fld>
            <a:endParaRPr lang="el-GR"/>
          </a:p>
        </p:txBody>
      </p:sp>
    </p:spTree>
    <p:extLst>
      <p:ext uri="{BB962C8B-B14F-4D97-AF65-F5344CB8AC3E}">
        <p14:creationId xmlns:p14="http://schemas.microsoft.com/office/powerpoint/2010/main" val="1730903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21D821B-2F11-435A-A556-7B36AFB37E50}" type="datetimeFigureOut">
              <a:rPr lang="el-GR" smtClean="0"/>
              <a:t>12/4/2016</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AC08E9B-1B94-43EB-85A4-4C958DEAB4D4}" type="slidenum">
              <a:rPr lang="el-GR" smtClean="0"/>
              <a:t>‹#›</a:t>
            </a:fld>
            <a:endParaRPr lang="el-GR"/>
          </a:p>
        </p:txBody>
      </p:sp>
    </p:spTree>
    <p:extLst>
      <p:ext uri="{BB962C8B-B14F-4D97-AF65-F5344CB8AC3E}">
        <p14:creationId xmlns:p14="http://schemas.microsoft.com/office/powerpoint/2010/main" val="18338105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465" y="302359"/>
            <a:ext cx="11285838" cy="6555641"/>
          </a:xfrm>
          <a:prstGeom prst="rect">
            <a:avLst/>
          </a:prstGeom>
          <a:noFill/>
        </p:spPr>
        <p:txBody>
          <a:bodyPr wrap="square" rtlCol="0">
            <a:spAutoFit/>
          </a:bodyPr>
          <a:lstStyle/>
          <a:p>
            <a:r>
              <a:rPr lang="el-GR" sz="3000" b="1" dirty="0" smtClean="0"/>
              <a:t>Μοντέλο </a:t>
            </a:r>
            <a:r>
              <a:rPr lang="en-US" sz="3000" b="1" dirty="0" smtClean="0"/>
              <a:t>Kaiser </a:t>
            </a:r>
            <a:endParaRPr lang="en-US" sz="3000" b="1" dirty="0" smtClean="0"/>
          </a:p>
          <a:p>
            <a:endParaRPr lang="el-GR" sz="3000" b="1" dirty="0" smtClean="0"/>
          </a:p>
          <a:p>
            <a:endParaRPr lang="en-US" sz="3000" b="1" dirty="0" smtClean="0"/>
          </a:p>
          <a:p>
            <a:r>
              <a:rPr lang="el-GR" sz="3000" b="1" dirty="0" smtClean="0"/>
              <a:t>Το μοντέλο στηρίζεται στην αρχή της προληπτικής δράσης</a:t>
            </a:r>
            <a:r>
              <a:rPr lang="en-US" sz="3000" b="1" dirty="0" smtClean="0"/>
              <a:t>.</a:t>
            </a:r>
            <a:endParaRPr lang="el-GR" sz="3000" b="1" dirty="0" smtClean="0"/>
          </a:p>
          <a:p>
            <a:r>
              <a:rPr lang="el-GR" sz="3000" b="1" dirty="0" smtClean="0"/>
              <a:t>Στόχος είναι να αντιμετωπίσουμε την μακροχρόνια ασθένεια τόσο σε επίπεδο φροντίδας όσο και σε επίπεδο αγωγής υγείας και ενδυνάμωσης του ασθενούς. Χωρίζεται σε 3 κατηγορίες. </a:t>
            </a:r>
            <a:endParaRPr lang="en-US" sz="3000" b="1" dirty="0" smtClean="0"/>
          </a:p>
          <a:p>
            <a:endParaRPr lang="el-GR" sz="3000" b="1" dirty="0" smtClean="0"/>
          </a:p>
          <a:p>
            <a:endParaRPr lang="el-GR" sz="3000" b="1" dirty="0"/>
          </a:p>
          <a:p>
            <a:r>
              <a:rPr lang="el-GR" sz="3000" b="1" dirty="0" smtClean="0"/>
              <a:t>√ Υποστήριξη της αυτό-φροντίδας για άτομα με χρόνιες ασθένειες που βρίσκονται σε χαμηλό επίπεδο επιπλοκών και νοσηλείας.</a:t>
            </a:r>
          </a:p>
          <a:p>
            <a:endParaRPr lang="el-GR" sz="3000" b="1" dirty="0"/>
          </a:p>
        </p:txBody>
      </p:sp>
    </p:spTree>
    <p:extLst>
      <p:ext uri="{BB962C8B-B14F-4D97-AF65-F5344CB8AC3E}">
        <p14:creationId xmlns:p14="http://schemas.microsoft.com/office/powerpoint/2010/main" val="2311765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230660" y="392486"/>
            <a:ext cx="11846010" cy="6017032"/>
          </a:xfrm>
          <a:prstGeom prst="rect">
            <a:avLst/>
          </a:prstGeom>
        </p:spPr>
        <p:txBody>
          <a:bodyPr wrap="square">
            <a:spAutoFit/>
          </a:bodyPr>
          <a:lstStyle/>
          <a:p>
            <a:r>
              <a:rPr lang="el-GR" sz="3000" b="1" dirty="0"/>
              <a:t>Κύρια χαρακτηριστικά λειτουργείας του μοντέλου </a:t>
            </a:r>
            <a:r>
              <a:rPr lang="el-GR" sz="3000" b="1" dirty="0" smtClean="0"/>
              <a:t>είναι </a:t>
            </a:r>
            <a:r>
              <a:rPr lang="en-US" sz="3000" b="1" dirty="0" smtClean="0"/>
              <a:t>EverCare:</a:t>
            </a:r>
            <a:endParaRPr lang="el-GR" sz="3000" b="1" dirty="0"/>
          </a:p>
          <a:p>
            <a:endParaRPr lang="el-GR" sz="3000" b="1" dirty="0"/>
          </a:p>
          <a:p>
            <a:r>
              <a:rPr lang="el-GR" sz="3000" b="1" dirty="0" smtClean="0"/>
              <a:t>1. Εκπαίδευση </a:t>
            </a:r>
            <a:r>
              <a:rPr lang="el-GR" sz="3000" b="1" dirty="0"/>
              <a:t>ασθενών</a:t>
            </a:r>
            <a:r>
              <a:rPr lang="en-US" sz="3000" b="1" dirty="0" smtClean="0"/>
              <a:t>:</a:t>
            </a:r>
            <a:r>
              <a:rPr lang="el-GR" sz="3000" b="1" dirty="0" smtClean="0"/>
              <a:t> Προσανατολισμένη στην ατομική εκπαίδευση, στην τακτική παρακολούθηση των ασθενών με στόχο την αυτοφροντίδα.</a:t>
            </a:r>
          </a:p>
          <a:p>
            <a:endParaRPr lang="el-GR" sz="3000" b="1" dirty="0"/>
          </a:p>
          <a:p>
            <a:r>
              <a:rPr lang="el-GR" sz="3000" b="1" dirty="0"/>
              <a:t>2. Ομάδες στόχου</a:t>
            </a:r>
            <a:r>
              <a:rPr lang="en-US" sz="3000" b="1" dirty="0" smtClean="0"/>
              <a:t>:</a:t>
            </a:r>
            <a:r>
              <a:rPr lang="el-GR" sz="3000" b="1" dirty="0" smtClean="0"/>
              <a:t> Εντοπισμός ασθενών υψηλού κινδύνου.</a:t>
            </a:r>
          </a:p>
          <a:p>
            <a:endParaRPr lang="el-GR" sz="3000" b="1" dirty="0"/>
          </a:p>
          <a:p>
            <a:r>
              <a:rPr lang="el-GR" sz="3000" b="1" dirty="0"/>
              <a:t>3. Σχέδιο παρεμβάσεων</a:t>
            </a:r>
            <a:r>
              <a:rPr lang="en-US" sz="3000" b="1" dirty="0" smtClean="0"/>
              <a:t>:</a:t>
            </a:r>
            <a:r>
              <a:rPr lang="el-GR" sz="3000" b="1" dirty="0" smtClean="0"/>
              <a:t> Αναζήτηση περιπτώσεων ασθενών εξατομικευμένης φροντίδας και προσδιορισμός συννοσηρότητας </a:t>
            </a:r>
            <a:r>
              <a:rPr lang="el-GR" sz="3000" b="1" dirty="0" smtClean="0"/>
              <a:t>λόγω πολυφαρμακίας.</a:t>
            </a:r>
            <a:endParaRPr lang="el-GR" sz="3000" b="1" dirty="0" smtClean="0"/>
          </a:p>
          <a:p>
            <a:endParaRPr lang="el-GR" sz="2500" dirty="0"/>
          </a:p>
        </p:txBody>
      </p:sp>
    </p:spTree>
    <p:extLst>
      <p:ext uri="{BB962C8B-B14F-4D97-AF65-F5344CB8AC3E}">
        <p14:creationId xmlns:p14="http://schemas.microsoft.com/office/powerpoint/2010/main" val="3877968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1848" y="162316"/>
            <a:ext cx="11689492" cy="6555641"/>
          </a:xfrm>
          <a:prstGeom prst="rect">
            <a:avLst/>
          </a:prstGeom>
          <a:noFill/>
        </p:spPr>
        <p:txBody>
          <a:bodyPr wrap="square" rtlCol="0">
            <a:spAutoFit/>
          </a:bodyPr>
          <a:lstStyle/>
          <a:p>
            <a:r>
              <a:rPr lang="el-GR" sz="3000" b="1" dirty="0"/>
              <a:t>Κύρια χαρακτηριστικά λειτουργείας του μοντέλου είναι </a:t>
            </a:r>
            <a:r>
              <a:rPr lang="en-US" sz="3000" b="1" dirty="0"/>
              <a:t>EverCare:</a:t>
            </a:r>
            <a:endParaRPr lang="el-GR" sz="3000" b="1" dirty="0"/>
          </a:p>
          <a:p>
            <a:endParaRPr lang="el-GR" sz="3000" b="1" dirty="0" smtClean="0"/>
          </a:p>
          <a:p>
            <a:r>
              <a:rPr lang="el-GR" sz="3000" b="1" dirty="0"/>
              <a:t>4. Επαγγελματίες Υγείας</a:t>
            </a:r>
            <a:r>
              <a:rPr lang="en-US" sz="3000" b="1" dirty="0"/>
              <a:t>:</a:t>
            </a:r>
            <a:r>
              <a:rPr lang="el-GR" sz="3000" b="1" dirty="0"/>
              <a:t> Κεντρικό ρόλο παίζουν οι Νοσηλευτές μια σειρά από νοσηλευτικές παρεμβάσεις ο κάθε ασθενής αισθάνεται ότι έχει τον προσωπικό του Νοσηλευτή.</a:t>
            </a:r>
          </a:p>
          <a:p>
            <a:endParaRPr lang="el-GR" sz="3000" b="1" dirty="0" smtClean="0"/>
          </a:p>
          <a:p>
            <a:r>
              <a:rPr lang="el-GR" sz="3000" b="1" dirty="0" smtClean="0"/>
              <a:t>5</a:t>
            </a:r>
            <a:r>
              <a:rPr lang="el-GR" sz="3000" b="1" dirty="0"/>
              <a:t>. Εργαλεία</a:t>
            </a:r>
            <a:r>
              <a:rPr lang="en-US" sz="3000" b="1" dirty="0" smtClean="0"/>
              <a:t>:</a:t>
            </a:r>
            <a:r>
              <a:rPr lang="el-GR" sz="3000" b="1" dirty="0" smtClean="0"/>
              <a:t> Λογισμικό σύστημα αυτόματης αξιολόγησης ασθενών με βάση συγκεκριμένα κλινικά πρωτόκολλα και ιατρικό αρχείο.</a:t>
            </a:r>
          </a:p>
          <a:p>
            <a:endParaRPr lang="el-GR" sz="3000" b="1" dirty="0"/>
          </a:p>
          <a:p>
            <a:r>
              <a:rPr lang="el-GR" sz="3000" b="1" dirty="0"/>
              <a:t>6. Έξοδος από το νοσοκομείο</a:t>
            </a:r>
            <a:r>
              <a:rPr lang="en-US" sz="3000" b="1" dirty="0" smtClean="0"/>
              <a:t>:</a:t>
            </a:r>
            <a:r>
              <a:rPr lang="el-GR" sz="3000" b="1" dirty="0" smtClean="0"/>
              <a:t> Το μοντέλο λειτουργεί σε επίπεδο Π.Φ.Υ. και όχι ως σημείο διασύνδεσης με την Νοσοκομειακή φροντίδα.</a:t>
            </a:r>
            <a:endParaRPr lang="el-GR" sz="3000" b="1" dirty="0"/>
          </a:p>
        </p:txBody>
      </p:sp>
    </p:spTree>
    <p:extLst>
      <p:ext uri="{BB962C8B-B14F-4D97-AF65-F5344CB8AC3E}">
        <p14:creationId xmlns:p14="http://schemas.microsoft.com/office/powerpoint/2010/main" val="696187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6562" y="379303"/>
            <a:ext cx="11681254" cy="6478697"/>
          </a:xfrm>
          <a:prstGeom prst="rect">
            <a:avLst/>
          </a:prstGeom>
          <a:noFill/>
        </p:spPr>
        <p:txBody>
          <a:bodyPr wrap="square" rtlCol="0">
            <a:spAutoFit/>
          </a:bodyPr>
          <a:lstStyle/>
          <a:p>
            <a:r>
              <a:rPr lang="el-GR" sz="3000" b="1" dirty="0" smtClean="0"/>
              <a:t>Μοντέλο Ενδυνάμωσης </a:t>
            </a:r>
            <a:r>
              <a:rPr lang="en-US" sz="3000" b="1" dirty="0" smtClean="0"/>
              <a:t>Strengths Model (</a:t>
            </a:r>
            <a:r>
              <a:rPr lang="el-GR" sz="3000" b="1" dirty="0" smtClean="0"/>
              <a:t>Δυνατό Μοντέλο)</a:t>
            </a:r>
            <a:endParaRPr lang="en-US" sz="3000" b="1" dirty="0" smtClean="0"/>
          </a:p>
          <a:p>
            <a:endParaRPr lang="en-US" sz="3000" b="1" dirty="0"/>
          </a:p>
          <a:p>
            <a:r>
              <a:rPr lang="el-GR" sz="3000" b="1" dirty="0" smtClean="0"/>
              <a:t>Το συγκεκριμένο μοντέλο αναφέρεται σε ασθενείς με </a:t>
            </a:r>
            <a:endParaRPr lang="el-GR" sz="3000" b="1" dirty="0" smtClean="0"/>
          </a:p>
          <a:p>
            <a:endParaRPr lang="el-GR" sz="3000" b="1" dirty="0"/>
          </a:p>
          <a:p>
            <a:r>
              <a:rPr lang="el-GR" sz="3000" b="1" dirty="0" smtClean="0"/>
              <a:t>προβλήματα </a:t>
            </a:r>
            <a:r>
              <a:rPr lang="el-GR" sz="3000" b="1" dirty="0" smtClean="0"/>
              <a:t>ψυχικής </a:t>
            </a:r>
            <a:r>
              <a:rPr lang="el-GR" sz="3000" b="1" dirty="0" smtClean="0"/>
              <a:t>υγείας άρχισε να εφαρμόζεται στις </a:t>
            </a:r>
          </a:p>
          <a:p>
            <a:endParaRPr lang="el-GR" sz="3000" b="1" dirty="0"/>
          </a:p>
          <a:p>
            <a:r>
              <a:rPr lang="el-GR" sz="3000" b="1" dirty="0" smtClean="0"/>
              <a:t>αρχές της δεκαετίας ΄80 στο Πανεπιστήμιο Κάνσας </a:t>
            </a:r>
            <a:r>
              <a:rPr lang="el-GR" sz="3000" b="1" dirty="0" smtClean="0"/>
              <a:t>εστιάζει </a:t>
            </a:r>
            <a:endParaRPr lang="el-GR" sz="3000" b="1" dirty="0" smtClean="0"/>
          </a:p>
          <a:p>
            <a:endParaRPr lang="el-GR" sz="3000" b="1" dirty="0"/>
          </a:p>
          <a:p>
            <a:r>
              <a:rPr lang="el-GR" sz="3000" b="1" dirty="0" smtClean="0"/>
              <a:t>στην </a:t>
            </a:r>
            <a:r>
              <a:rPr lang="el-GR" sz="3000" b="1" dirty="0" smtClean="0"/>
              <a:t>εξατομικευμένη φροντίδα των ασθενών με στόχο την </a:t>
            </a:r>
            <a:endParaRPr lang="el-GR" sz="3000" b="1" dirty="0" smtClean="0"/>
          </a:p>
          <a:p>
            <a:endParaRPr lang="el-GR" sz="3000" b="1" dirty="0"/>
          </a:p>
          <a:p>
            <a:r>
              <a:rPr lang="el-GR" sz="3000" b="1" dirty="0" smtClean="0"/>
              <a:t>ανάδειξη </a:t>
            </a:r>
            <a:r>
              <a:rPr lang="el-GR" sz="3000" b="1" dirty="0" smtClean="0"/>
              <a:t>ατομικών δεξιοτήτων, ταλέντων και ικανοτήτων</a:t>
            </a:r>
            <a:r>
              <a:rPr lang="en-US" sz="3000" b="1" dirty="0"/>
              <a:t> </a:t>
            </a:r>
            <a:r>
              <a:rPr lang="el-GR" sz="3000" b="1" dirty="0" smtClean="0"/>
              <a:t>αλλά </a:t>
            </a:r>
            <a:endParaRPr lang="el-GR" sz="3000" b="1" dirty="0" smtClean="0"/>
          </a:p>
          <a:p>
            <a:endParaRPr lang="el-GR" sz="3000" b="1" dirty="0"/>
          </a:p>
          <a:p>
            <a:r>
              <a:rPr lang="el-GR" sz="3000" b="1" dirty="0" smtClean="0"/>
              <a:t>και </a:t>
            </a:r>
            <a:r>
              <a:rPr lang="el-GR" sz="3000" b="1" dirty="0" smtClean="0"/>
              <a:t>την αναβάθμιση της ποιότητας ζωής τους.</a:t>
            </a:r>
          </a:p>
          <a:p>
            <a:endParaRPr lang="el-GR" sz="2500" dirty="0"/>
          </a:p>
        </p:txBody>
      </p:sp>
    </p:spTree>
    <p:extLst>
      <p:ext uri="{BB962C8B-B14F-4D97-AF65-F5344CB8AC3E}">
        <p14:creationId xmlns:p14="http://schemas.microsoft.com/office/powerpoint/2010/main" val="38099130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47135" y="429562"/>
            <a:ext cx="11656540" cy="5632311"/>
          </a:xfrm>
          <a:prstGeom prst="rect">
            <a:avLst/>
          </a:prstGeom>
        </p:spPr>
        <p:txBody>
          <a:bodyPr wrap="square">
            <a:spAutoFit/>
          </a:bodyPr>
          <a:lstStyle/>
          <a:p>
            <a:r>
              <a:rPr lang="el-GR" sz="3000" b="1" dirty="0"/>
              <a:t>Μοντέλο Ενδυνάμωσης </a:t>
            </a:r>
            <a:r>
              <a:rPr lang="en-US" sz="3000" b="1" dirty="0"/>
              <a:t>Strengths Model (</a:t>
            </a:r>
            <a:r>
              <a:rPr lang="el-GR" sz="3000" b="1" dirty="0"/>
              <a:t>Δυνατό Μοντέλο)</a:t>
            </a:r>
            <a:endParaRPr lang="en-US" sz="3000" b="1" dirty="0"/>
          </a:p>
          <a:p>
            <a:endParaRPr lang="el-GR" sz="3000" b="1" dirty="0" smtClean="0"/>
          </a:p>
          <a:p>
            <a:endParaRPr lang="el-GR" sz="3000" b="1" dirty="0" smtClean="0"/>
          </a:p>
          <a:p>
            <a:r>
              <a:rPr lang="el-GR" sz="3000" b="1" dirty="0" smtClean="0"/>
              <a:t>Το </a:t>
            </a:r>
            <a:r>
              <a:rPr lang="el-GR" sz="3000" b="1" dirty="0"/>
              <a:t>πρόγραμμα περιλαμβάνει εργασία, επανα – τακτοποίηση της ζωής, κοινωνική και πνευματική υποστήριξη, ψυχική υγεία και εκπαίδευση</a:t>
            </a:r>
            <a:r>
              <a:rPr lang="el-GR" sz="3000" b="1" dirty="0" smtClean="0"/>
              <a:t>.</a:t>
            </a:r>
          </a:p>
          <a:p>
            <a:endParaRPr lang="el-GR" sz="3000" b="1" dirty="0"/>
          </a:p>
          <a:p>
            <a:endParaRPr lang="el-GR" sz="3000" b="1" dirty="0"/>
          </a:p>
          <a:p>
            <a:r>
              <a:rPr lang="el-GR" sz="3000" b="1" dirty="0"/>
              <a:t>Χωρίς να αγνοεί την σοβαρότητα της κατάστασης του ασθενούς επιχειρεί να αναδείξει τις θετικές εσωτερικές δυνάμεις του ασθενούς σε συνδυασμό με τις κοινωνικές δυνατότητες</a:t>
            </a:r>
            <a:endParaRPr lang="el-GR" sz="3000" b="1" dirty="0"/>
          </a:p>
        </p:txBody>
      </p:sp>
    </p:spTree>
    <p:extLst>
      <p:ext uri="{BB962C8B-B14F-4D97-AF65-F5344CB8AC3E}">
        <p14:creationId xmlns:p14="http://schemas.microsoft.com/office/powerpoint/2010/main" val="2083089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9470" y="593124"/>
            <a:ext cx="11837773" cy="4632037"/>
          </a:xfrm>
          <a:prstGeom prst="rect">
            <a:avLst/>
          </a:prstGeom>
          <a:noFill/>
        </p:spPr>
        <p:txBody>
          <a:bodyPr wrap="square" rtlCol="0">
            <a:spAutoFit/>
          </a:bodyPr>
          <a:lstStyle/>
          <a:p>
            <a:r>
              <a:rPr lang="el-GR" sz="3000" b="1" dirty="0" smtClean="0"/>
              <a:t>Βασικές αρχές του μοντέλου ενδυνάμωσης </a:t>
            </a:r>
            <a:r>
              <a:rPr lang="en-US" sz="3000" b="1" dirty="0"/>
              <a:t>Strengths </a:t>
            </a:r>
            <a:r>
              <a:rPr lang="en-US" sz="3000" b="1" dirty="0" smtClean="0"/>
              <a:t>Model:</a:t>
            </a:r>
            <a:endParaRPr lang="el-GR" sz="3000" b="1" dirty="0" smtClean="0"/>
          </a:p>
          <a:p>
            <a:endParaRPr lang="en-US" sz="3000" b="1" dirty="0" smtClean="0"/>
          </a:p>
          <a:p>
            <a:pPr marL="342900" indent="-342900">
              <a:buAutoNum type="arabicPeriod"/>
            </a:pPr>
            <a:r>
              <a:rPr lang="el-GR" sz="3000" b="1" dirty="0" smtClean="0"/>
              <a:t>Δίνεται έμφαση στις δυνάμεις και αδυναμίες του ασθενούς.</a:t>
            </a:r>
          </a:p>
          <a:p>
            <a:endParaRPr lang="el-GR" sz="3000" b="1" dirty="0" smtClean="0"/>
          </a:p>
          <a:p>
            <a:r>
              <a:rPr lang="el-GR" sz="3000" b="1" dirty="0" smtClean="0"/>
              <a:t>2.Η </a:t>
            </a:r>
            <a:r>
              <a:rPr lang="el-GR" sz="3000" b="1" dirty="0" smtClean="0"/>
              <a:t>τοπική κοινωνία ενεργεί ως κύρια πηγή φυσικών πόρων στην λειτουργία του μοντέλου.</a:t>
            </a:r>
          </a:p>
          <a:p>
            <a:endParaRPr lang="el-GR" sz="3000" b="1" dirty="0"/>
          </a:p>
          <a:p>
            <a:r>
              <a:rPr lang="el-GR" sz="3000" b="1" dirty="0" smtClean="0"/>
              <a:t>3.Είναι </a:t>
            </a:r>
            <a:r>
              <a:rPr lang="el-GR" sz="3000" b="1" dirty="0" smtClean="0"/>
              <a:t>αποδεκτό από τους συμμετέχοντες ότι οι άνθρωποι μπορούν να αλλάξουν και να ανακτήσουν την ζωή τους.</a:t>
            </a:r>
          </a:p>
          <a:p>
            <a:pPr marL="342900" indent="-342900">
              <a:buAutoNum type="arabicPeriod"/>
            </a:pPr>
            <a:endParaRPr lang="el-GR" sz="2500" dirty="0" smtClean="0"/>
          </a:p>
        </p:txBody>
      </p:sp>
    </p:spTree>
    <p:extLst>
      <p:ext uri="{BB962C8B-B14F-4D97-AF65-F5344CB8AC3E}">
        <p14:creationId xmlns:p14="http://schemas.microsoft.com/office/powerpoint/2010/main" val="3347734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22422" y="677217"/>
            <a:ext cx="11623589" cy="3785652"/>
          </a:xfrm>
          <a:prstGeom prst="rect">
            <a:avLst/>
          </a:prstGeom>
        </p:spPr>
        <p:txBody>
          <a:bodyPr wrap="square">
            <a:spAutoFit/>
          </a:bodyPr>
          <a:lstStyle/>
          <a:p>
            <a:r>
              <a:rPr lang="el-GR" sz="3000" b="1" dirty="0"/>
              <a:t>Βασικές αρχές του μοντέλου ενδυνάμωσης </a:t>
            </a:r>
            <a:r>
              <a:rPr lang="en-US" sz="3000" b="1" dirty="0"/>
              <a:t>Strengths Model:</a:t>
            </a:r>
            <a:endParaRPr lang="el-GR" sz="3000" b="1" dirty="0"/>
          </a:p>
          <a:p>
            <a:endParaRPr lang="el-GR" sz="3000" b="1" dirty="0" smtClean="0"/>
          </a:p>
          <a:p>
            <a:r>
              <a:rPr lang="el-GR" sz="3000" b="1" dirty="0" smtClean="0"/>
              <a:t>4. Αυτό περιλαμβάνει εργασία, επανα-τακτοποίηση της ζωής πνευματική υποστήριξη, ψυχική υγεία και εκπαίδευση.</a:t>
            </a:r>
          </a:p>
          <a:p>
            <a:endParaRPr lang="el-GR" sz="3000" b="1" dirty="0" smtClean="0"/>
          </a:p>
          <a:p>
            <a:r>
              <a:rPr lang="el-GR" sz="3000" b="1" dirty="0" smtClean="0"/>
              <a:t>5.Βασίζεται </a:t>
            </a:r>
            <a:r>
              <a:rPr lang="el-GR" sz="3000" b="1" dirty="0"/>
              <a:t>στις σχέσεις των ανθρώπων.</a:t>
            </a:r>
          </a:p>
          <a:p>
            <a:endParaRPr lang="el-GR" sz="3000" b="1" dirty="0"/>
          </a:p>
          <a:p>
            <a:r>
              <a:rPr lang="el-GR" sz="3000" b="1" dirty="0" smtClean="0"/>
              <a:t>6.Όλη </a:t>
            </a:r>
            <a:r>
              <a:rPr lang="el-GR" sz="3000" b="1" dirty="0"/>
              <a:t>η δράση αναπτύσσεται στην τοπική κοινωνία. </a:t>
            </a:r>
            <a:endParaRPr lang="en-US" sz="3000" b="1" dirty="0"/>
          </a:p>
        </p:txBody>
      </p:sp>
    </p:spTree>
    <p:extLst>
      <p:ext uri="{BB962C8B-B14F-4D97-AF65-F5344CB8AC3E}">
        <p14:creationId xmlns:p14="http://schemas.microsoft.com/office/powerpoint/2010/main" val="427366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8897" y="642551"/>
            <a:ext cx="11730681" cy="5555367"/>
          </a:xfrm>
          <a:prstGeom prst="rect">
            <a:avLst/>
          </a:prstGeom>
          <a:noFill/>
        </p:spPr>
        <p:txBody>
          <a:bodyPr wrap="square" rtlCol="0">
            <a:spAutoFit/>
          </a:bodyPr>
          <a:lstStyle/>
          <a:p>
            <a:r>
              <a:rPr lang="el-GR" sz="3000" b="1" dirty="0" smtClean="0"/>
              <a:t>Το μοντέλο Δημόσιας Υγείας </a:t>
            </a:r>
            <a:r>
              <a:rPr lang="en-US" sz="3000" b="1" dirty="0" smtClean="0"/>
              <a:t>Public Health Model</a:t>
            </a:r>
          </a:p>
          <a:p>
            <a:endParaRPr lang="el-GR" sz="3000" b="1" dirty="0" smtClean="0"/>
          </a:p>
          <a:p>
            <a:endParaRPr lang="en-US" sz="3000" b="1" dirty="0" smtClean="0"/>
          </a:p>
          <a:p>
            <a:r>
              <a:rPr lang="el-GR" sz="3000" b="1" dirty="0" smtClean="0"/>
              <a:t>Αντιμετώπιση χρόνιων παθήσεων όλων των ασθενών σε επίπεδο τοπικής κοινωνίας παράλληλα με το σύστημα υγείας.</a:t>
            </a:r>
            <a:endParaRPr lang="en-US" sz="3000" b="1" dirty="0" smtClean="0"/>
          </a:p>
          <a:p>
            <a:endParaRPr lang="en-US" sz="3000" b="1" dirty="0" smtClean="0"/>
          </a:p>
          <a:p>
            <a:r>
              <a:rPr lang="el-GR" sz="3000" b="1" dirty="0" smtClean="0"/>
              <a:t>Έμφαση στην πρόληψη, φροντίδα και στον προσδιορισμό των καθοριστικών παραγόντων της νόσου.</a:t>
            </a:r>
            <a:endParaRPr lang="el-GR" sz="3000" b="1" dirty="0" smtClean="0"/>
          </a:p>
          <a:p>
            <a:endParaRPr lang="en-US" sz="3000" b="1" dirty="0"/>
          </a:p>
          <a:p>
            <a:r>
              <a:rPr lang="el-GR" sz="3000" b="1" dirty="0" smtClean="0"/>
              <a:t>Κινείται σε 3 επίπεδα </a:t>
            </a:r>
            <a:r>
              <a:rPr lang="el-GR" sz="3000" b="1" dirty="0"/>
              <a:t>π</a:t>
            </a:r>
            <a:r>
              <a:rPr lang="el-GR" sz="3000" b="1" dirty="0" smtClean="0"/>
              <a:t>ερίθαλψης</a:t>
            </a:r>
            <a:r>
              <a:rPr lang="en-US" sz="3000" b="1" dirty="0" smtClean="0"/>
              <a:t>:</a:t>
            </a:r>
            <a:r>
              <a:rPr lang="el-GR" sz="3000" b="1" dirty="0" smtClean="0"/>
              <a:t> α) πρόληψης β) ιατρικής </a:t>
            </a:r>
            <a:r>
              <a:rPr lang="el-GR" sz="3000" b="1" dirty="0" smtClean="0"/>
              <a:t>παρέμβασης γ</a:t>
            </a:r>
            <a:r>
              <a:rPr lang="el-GR" sz="3000" b="1" dirty="0" smtClean="0"/>
              <a:t>) αποκατάστασης</a:t>
            </a:r>
          </a:p>
          <a:p>
            <a:endParaRPr lang="el-GR" sz="2500" dirty="0"/>
          </a:p>
        </p:txBody>
      </p:sp>
    </p:spTree>
    <p:extLst>
      <p:ext uri="{BB962C8B-B14F-4D97-AF65-F5344CB8AC3E}">
        <p14:creationId xmlns:p14="http://schemas.microsoft.com/office/powerpoint/2010/main" val="21784020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55373" y="556736"/>
            <a:ext cx="11598876" cy="5170646"/>
          </a:xfrm>
          <a:prstGeom prst="rect">
            <a:avLst/>
          </a:prstGeom>
        </p:spPr>
        <p:txBody>
          <a:bodyPr wrap="square">
            <a:spAutoFit/>
          </a:bodyPr>
          <a:lstStyle/>
          <a:p>
            <a:r>
              <a:rPr lang="el-GR" sz="3000" b="1" dirty="0"/>
              <a:t>Το μοντέλο Δημόσιας Υγείας </a:t>
            </a:r>
            <a:r>
              <a:rPr lang="en-US" sz="3000" b="1" dirty="0"/>
              <a:t>Public Health </a:t>
            </a:r>
            <a:r>
              <a:rPr lang="en-US" sz="3000" b="1" dirty="0" smtClean="0"/>
              <a:t>Model:</a:t>
            </a:r>
            <a:endParaRPr lang="en-US" sz="3000" b="1" dirty="0"/>
          </a:p>
          <a:p>
            <a:endParaRPr lang="el-GR" sz="3000" b="1" dirty="0" smtClean="0"/>
          </a:p>
          <a:p>
            <a:r>
              <a:rPr lang="el-GR" sz="3000" b="1" dirty="0" smtClean="0"/>
              <a:t>Το κλειδί επιτυχίας του μοντέλου είναι η δέσμευση </a:t>
            </a:r>
            <a:r>
              <a:rPr lang="el-GR" sz="3000" b="1" dirty="0"/>
              <a:t>της ηγεσίας </a:t>
            </a:r>
            <a:endParaRPr lang="el-GR" sz="3000" b="1" dirty="0" smtClean="0"/>
          </a:p>
          <a:p>
            <a:endParaRPr lang="el-GR" sz="3000" b="1" dirty="0"/>
          </a:p>
          <a:p>
            <a:r>
              <a:rPr lang="el-GR" sz="3000" b="1" dirty="0" smtClean="0"/>
              <a:t>για </a:t>
            </a:r>
            <a:r>
              <a:rPr lang="el-GR" sz="3000" b="1" dirty="0"/>
              <a:t>την ανάπτυξη και υποστήριξη </a:t>
            </a:r>
            <a:r>
              <a:rPr lang="el-GR" sz="3000" b="1" dirty="0" smtClean="0"/>
              <a:t>δικτύων</a:t>
            </a:r>
            <a:r>
              <a:rPr lang="el-GR" sz="3000" b="1" dirty="0"/>
              <a:t>, για την αλλαγή </a:t>
            </a:r>
            <a:endParaRPr lang="el-GR" sz="3000" b="1" dirty="0" smtClean="0"/>
          </a:p>
          <a:p>
            <a:endParaRPr lang="el-GR" sz="3000" b="1" dirty="0"/>
          </a:p>
          <a:p>
            <a:r>
              <a:rPr lang="el-GR" sz="3000" b="1" dirty="0" smtClean="0"/>
              <a:t>νοοτροπίας </a:t>
            </a:r>
            <a:r>
              <a:rPr lang="el-GR" sz="3000" b="1" dirty="0"/>
              <a:t>των εργαζομένων την </a:t>
            </a:r>
            <a:r>
              <a:rPr lang="el-GR" sz="3000" b="1" dirty="0" smtClean="0"/>
              <a:t>εφαρμογή </a:t>
            </a:r>
            <a:r>
              <a:rPr lang="el-GR" sz="3000" b="1" dirty="0"/>
              <a:t>εναλλακτικών </a:t>
            </a:r>
            <a:endParaRPr lang="el-GR" sz="3000" b="1" dirty="0" smtClean="0"/>
          </a:p>
          <a:p>
            <a:endParaRPr lang="el-GR" sz="3000" b="1" dirty="0"/>
          </a:p>
          <a:p>
            <a:r>
              <a:rPr lang="el-GR" sz="3000" b="1" dirty="0" smtClean="0"/>
              <a:t>τρόπων </a:t>
            </a:r>
            <a:r>
              <a:rPr lang="el-GR" sz="3000" b="1" dirty="0"/>
              <a:t>αμοιβών</a:t>
            </a:r>
            <a:r>
              <a:rPr lang="en-US" sz="3000" b="1" dirty="0"/>
              <a:t> </a:t>
            </a:r>
            <a:r>
              <a:rPr lang="el-GR" sz="3000" b="1" dirty="0"/>
              <a:t>και υπηρεσιών με </a:t>
            </a:r>
            <a:r>
              <a:rPr lang="el-GR" sz="3000" b="1" dirty="0" smtClean="0"/>
              <a:t>έμφαση </a:t>
            </a:r>
            <a:r>
              <a:rPr lang="el-GR" sz="3000" b="1" dirty="0"/>
              <a:t>στην κοινωνική </a:t>
            </a:r>
            <a:endParaRPr lang="el-GR" sz="3000" b="1" dirty="0" smtClean="0"/>
          </a:p>
          <a:p>
            <a:endParaRPr lang="el-GR" sz="3000" b="1" dirty="0"/>
          </a:p>
          <a:p>
            <a:r>
              <a:rPr lang="el-GR" sz="3000" b="1" dirty="0" smtClean="0"/>
              <a:t>οικονομία</a:t>
            </a:r>
            <a:r>
              <a:rPr lang="el-GR" sz="3000" b="1" dirty="0"/>
              <a:t>.</a:t>
            </a:r>
            <a:endParaRPr lang="el-GR" sz="3000" b="1" dirty="0"/>
          </a:p>
        </p:txBody>
      </p:sp>
    </p:spTree>
    <p:extLst>
      <p:ext uri="{BB962C8B-B14F-4D97-AF65-F5344CB8AC3E}">
        <p14:creationId xmlns:p14="http://schemas.microsoft.com/office/powerpoint/2010/main" val="3535647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755" y="354228"/>
            <a:ext cx="11623590" cy="6217087"/>
          </a:xfrm>
          <a:prstGeom prst="rect">
            <a:avLst/>
          </a:prstGeom>
          <a:noFill/>
        </p:spPr>
        <p:txBody>
          <a:bodyPr wrap="square" rtlCol="0">
            <a:spAutoFit/>
          </a:bodyPr>
          <a:lstStyle/>
          <a:p>
            <a:r>
              <a:rPr lang="el-GR" sz="3000" b="1" dirty="0" smtClean="0"/>
              <a:t>5 Βασικοί άξονες</a:t>
            </a:r>
            <a:r>
              <a:rPr lang="en-US" sz="3000" b="1" dirty="0" smtClean="0"/>
              <a:t>:</a:t>
            </a:r>
          </a:p>
          <a:p>
            <a:endParaRPr lang="en-US" sz="3000" b="1" dirty="0"/>
          </a:p>
          <a:p>
            <a:r>
              <a:rPr lang="el-GR" sz="3000" b="1" dirty="0" smtClean="0"/>
              <a:t>Α. Έγκαιρη ανίχνευση και αξιολόγηση του ασθενούς αποτελεί την βάση της επιτυχούς λειτουργίας (οξείες και χρόνιες παθήσεις, ψυχικές διαταραχές έμφαση στην πρόληψη και στην ανάγκη εκπαίδευσης του ασθενούς)</a:t>
            </a:r>
            <a:endParaRPr lang="en-US" sz="3000" b="1" dirty="0" smtClean="0"/>
          </a:p>
          <a:p>
            <a:endParaRPr lang="el-GR" sz="3000" b="1" dirty="0" smtClean="0"/>
          </a:p>
          <a:p>
            <a:r>
              <a:rPr lang="el-GR" sz="3000" b="1" dirty="0" smtClean="0"/>
              <a:t>Β. Φροντίδα</a:t>
            </a:r>
            <a:r>
              <a:rPr lang="en-US" sz="3000" b="1" dirty="0" smtClean="0"/>
              <a:t>: </a:t>
            </a:r>
            <a:r>
              <a:rPr lang="el-GR" sz="3000" b="1" dirty="0" smtClean="0"/>
              <a:t>Ύπαρξη φαρμακείου, λειτουργία συστήματος τηλεφωνικών κλήσεων, κλινικές για 5 ημέρες εφαρμόζονται ατομικά σεμινάρια εκπαίδευσης και έλεγχος αποφυγής κατάχρησης φαρμακευτικών ουσιών.</a:t>
            </a:r>
            <a:endParaRPr lang="en-US" sz="3000" b="1" dirty="0" smtClean="0"/>
          </a:p>
          <a:p>
            <a:endParaRPr lang="el-GR" sz="2500" dirty="0" smtClean="0"/>
          </a:p>
          <a:p>
            <a:endParaRPr lang="en-US" sz="2500" dirty="0" smtClean="0"/>
          </a:p>
          <a:p>
            <a:endParaRPr lang="el-GR" dirty="0"/>
          </a:p>
        </p:txBody>
      </p:sp>
    </p:spTree>
    <p:extLst>
      <p:ext uri="{BB962C8B-B14F-4D97-AF65-F5344CB8AC3E}">
        <p14:creationId xmlns:p14="http://schemas.microsoft.com/office/powerpoint/2010/main" val="2737398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3038" y="733167"/>
            <a:ext cx="11088130" cy="5170646"/>
          </a:xfrm>
          <a:prstGeom prst="rect">
            <a:avLst/>
          </a:prstGeom>
          <a:noFill/>
        </p:spPr>
        <p:txBody>
          <a:bodyPr wrap="square" rtlCol="0">
            <a:spAutoFit/>
          </a:bodyPr>
          <a:lstStyle/>
          <a:p>
            <a:r>
              <a:rPr lang="el-GR" sz="3000" b="1" dirty="0"/>
              <a:t>5 Βασικοί άξονες</a:t>
            </a:r>
            <a:r>
              <a:rPr lang="en-US" sz="3000" b="1" dirty="0" smtClean="0"/>
              <a:t>:</a:t>
            </a:r>
            <a:endParaRPr lang="el-GR" sz="3000" b="1" dirty="0" smtClean="0"/>
          </a:p>
          <a:p>
            <a:endParaRPr lang="en-US" sz="3000" b="1" dirty="0" smtClean="0"/>
          </a:p>
          <a:p>
            <a:r>
              <a:rPr lang="el-GR" sz="3000" b="1" dirty="0" smtClean="0"/>
              <a:t>Γ</a:t>
            </a:r>
            <a:r>
              <a:rPr lang="el-GR" sz="3000" b="1" dirty="0" smtClean="0"/>
              <a:t>. </a:t>
            </a:r>
            <a:r>
              <a:rPr lang="el-GR" sz="3000" b="1" dirty="0"/>
              <a:t>Αγωγή υγείας </a:t>
            </a:r>
            <a:r>
              <a:rPr lang="el-GR" sz="3000" b="1" dirty="0" smtClean="0"/>
              <a:t>με περισσότερες </a:t>
            </a:r>
            <a:r>
              <a:rPr lang="el-GR" sz="3000" b="1" dirty="0"/>
              <a:t>γνώσεις για την ασθένεια και τη διαχείριση </a:t>
            </a:r>
            <a:r>
              <a:rPr lang="el-GR" sz="3000" b="1" dirty="0" smtClean="0"/>
              <a:t>της</a:t>
            </a:r>
            <a:r>
              <a:rPr lang="en-US" sz="3000" b="1" dirty="0" smtClean="0"/>
              <a:t>.</a:t>
            </a:r>
            <a:endParaRPr lang="el-GR" sz="3000" b="1" dirty="0" smtClean="0"/>
          </a:p>
          <a:p>
            <a:endParaRPr lang="en-US" sz="3000" b="1" dirty="0" smtClean="0"/>
          </a:p>
          <a:p>
            <a:endParaRPr lang="el-GR" sz="3000" b="1" dirty="0"/>
          </a:p>
          <a:p>
            <a:r>
              <a:rPr lang="el-GR" sz="3000" b="1" dirty="0"/>
              <a:t>Δ</a:t>
            </a:r>
            <a:r>
              <a:rPr lang="el-GR" sz="3000" b="1" dirty="0" smtClean="0"/>
              <a:t>. </a:t>
            </a:r>
            <a:r>
              <a:rPr lang="el-GR" sz="3000" b="1" dirty="0"/>
              <a:t>Συνέχεια της φροντίδας μετά την Νοσοκομειακή περίθαλψη ο σχεδιασμός της συνέχειας της φροντίδας ξεκινάει με την έξοδο του ασθενή από το νοσοκομείο πληροφορίες που σχετίζονται με ανάγκες στέγασης, επαγγελματικής κατάρτισης, οικονομικής βοήθειας.</a:t>
            </a:r>
          </a:p>
        </p:txBody>
      </p:sp>
    </p:spTree>
    <p:extLst>
      <p:ext uri="{BB962C8B-B14F-4D97-AF65-F5344CB8AC3E}">
        <p14:creationId xmlns:p14="http://schemas.microsoft.com/office/powerpoint/2010/main" val="1645072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70703" y="518635"/>
            <a:ext cx="11277600" cy="5170646"/>
          </a:xfrm>
          <a:prstGeom prst="rect">
            <a:avLst/>
          </a:prstGeom>
        </p:spPr>
        <p:txBody>
          <a:bodyPr wrap="square">
            <a:spAutoFit/>
          </a:bodyPr>
          <a:lstStyle/>
          <a:p>
            <a:r>
              <a:rPr lang="el-GR" sz="3000" b="1" dirty="0"/>
              <a:t>Μοντέλο </a:t>
            </a:r>
            <a:r>
              <a:rPr lang="en-US" sz="3000" b="1" dirty="0"/>
              <a:t>Kaiser </a:t>
            </a:r>
            <a:endParaRPr lang="en-US" sz="3000" b="1" dirty="0" smtClean="0"/>
          </a:p>
          <a:p>
            <a:endParaRPr lang="en-US" sz="3000" b="1" dirty="0"/>
          </a:p>
          <a:p>
            <a:endParaRPr lang="en-US" sz="3000" b="1" dirty="0" smtClean="0"/>
          </a:p>
          <a:p>
            <a:r>
              <a:rPr lang="el-GR" sz="3000" b="1" dirty="0" smtClean="0"/>
              <a:t>√ </a:t>
            </a:r>
            <a:r>
              <a:rPr lang="el-GR" sz="3000" b="1" dirty="0"/>
              <a:t>Διαχείριση της νόσου για ανθρώπους που χρειάζονται τακτική παρακολούθηση και βρίσκονται σε υψηλό κίνδυνο.</a:t>
            </a:r>
          </a:p>
          <a:p>
            <a:endParaRPr lang="en-US" sz="3000" b="1" dirty="0" smtClean="0"/>
          </a:p>
          <a:p>
            <a:endParaRPr lang="en-US" sz="3000" b="1" dirty="0"/>
          </a:p>
          <a:p>
            <a:endParaRPr lang="el-GR" sz="3000" b="1" dirty="0"/>
          </a:p>
          <a:p>
            <a:r>
              <a:rPr lang="el-GR" sz="3000" b="1" dirty="0"/>
              <a:t>√ Διαχείριση της νόσου για άτομα με σύνθετες ανάγκες που είναι χρήστες της δευτεροβάθμιας περίθαλψης πολλές φορές απρογραμμάτιστα.</a:t>
            </a:r>
            <a:endParaRPr lang="el-GR" sz="3000" b="1" dirty="0"/>
          </a:p>
        </p:txBody>
      </p:sp>
    </p:spTree>
    <p:extLst>
      <p:ext uri="{BB962C8B-B14F-4D97-AF65-F5344CB8AC3E}">
        <p14:creationId xmlns:p14="http://schemas.microsoft.com/office/powerpoint/2010/main" val="716414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2422" y="593124"/>
            <a:ext cx="11854248" cy="5555367"/>
          </a:xfrm>
          <a:prstGeom prst="rect">
            <a:avLst/>
          </a:prstGeom>
          <a:noFill/>
        </p:spPr>
        <p:txBody>
          <a:bodyPr wrap="square" rtlCol="0">
            <a:spAutoFit/>
          </a:bodyPr>
          <a:lstStyle/>
          <a:p>
            <a:r>
              <a:rPr lang="el-GR" sz="3000" b="1" dirty="0" smtClean="0"/>
              <a:t>Πρόγραμμα ολοκληρωμένης φροντίδας </a:t>
            </a:r>
            <a:r>
              <a:rPr lang="en-US" sz="3000" b="1" dirty="0" smtClean="0"/>
              <a:t>PACE</a:t>
            </a:r>
            <a:r>
              <a:rPr lang="el-GR" sz="3000" b="1" dirty="0" smtClean="0"/>
              <a:t> (</a:t>
            </a:r>
            <a:r>
              <a:rPr lang="en-US" sz="3000" b="1" dirty="0" smtClean="0"/>
              <a:t>Program of All-inclusive Care for the Elderly)</a:t>
            </a:r>
          </a:p>
          <a:p>
            <a:endParaRPr lang="el-GR" sz="3000" b="1" dirty="0" smtClean="0"/>
          </a:p>
          <a:p>
            <a:endParaRPr lang="el-GR" sz="3000" b="1" dirty="0" smtClean="0"/>
          </a:p>
          <a:p>
            <a:r>
              <a:rPr lang="el-GR" sz="3000" b="1" dirty="0" smtClean="0"/>
              <a:t>Το μοντέλο βασίζεται στην</a:t>
            </a:r>
            <a:r>
              <a:rPr lang="en-US" sz="3000" b="1" dirty="0" smtClean="0"/>
              <a:t> </a:t>
            </a:r>
            <a:r>
              <a:rPr lang="el-GR" sz="3000" b="1" dirty="0" smtClean="0"/>
              <a:t>αντιμετώπιση της Μακροχρόνιας Φροντίδας με την ανάπτυξη των Κέντρων </a:t>
            </a:r>
            <a:r>
              <a:rPr lang="el-GR" sz="3000" b="1" dirty="0"/>
              <a:t>Η</a:t>
            </a:r>
            <a:r>
              <a:rPr lang="el-GR" sz="3000" b="1" dirty="0" smtClean="0"/>
              <a:t>μέρας</a:t>
            </a:r>
            <a:r>
              <a:rPr lang="en-US" sz="3000" b="1" dirty="0" smtClean="0"/>
              <a:t>:</a:t>
            </a:r>
          </a:p>
          <a:p>
            <a:endParaRPr lang="el-GR" sz="3000" b="1" dirty="0" smtClean="0"/>
          </a:p>
          <a:p>
            <a:endParaRPr lang="el-GR" sz="3000" b="1" dirty="0" smtClean="0"/>
          </a:p>
          <a:p>
            <a:r>
              <a:rPr lang="el-GR" sz="3000" b="1" dirty="0" smtClean="0"/>
              <a:t>Τ</a:t>
            </a:r>
            <a:r>
              <a:rPr lang="en-US" sz="3000" b="1" dirty="0" smtClean="0"/>
              <a:t>o </a:t>
            </a:r>
            <a:r>
              <a:rPr lang="el-GR" sz="3000" b="1" dirty="0" smtClean="0"/>
              <a:t>βασικό χαρακτηριστικό του μοντέλου είναι η ενσωμάτωση της οξείας νοσηλείας και των υπηρεσιών Μακροχρόνιας Φροντίδας.</a:t>
            </a:r>
          </a:p>
          <a:p>
            <a:endParaRPr lang="el-GR" sz="2500" dirty="0"/>
          </a:p>
        </p:txBody>
      </p:sp>
    </p:spTree>
    <p:extLst>
      <p:ext uri="{BB962C8B-B14F-4D97-AF65-F5344CB8AC3E}">
        <p14:creationId xmlns:p14="http://schemas.microsoft.com/office/powerpoint/2010/main" val="3805444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14184" y="322470"/>
            <a:ext cx="11269362" cy="5632311"/>
          </a:xfrm>
          <a:prstGeom prst="rect">
            <a:avLst/>
          </a:prstGeom>
        </p:spPr>
        <p:txBody>
          <a:bodyPr wrap="square">
            <a:spAutoFit/>
          </a:bodyPr>
          <a:lstStyle/>
          <a:p>
            <a:r>
              <a:rPr lang="el-GR" sz="3000" b="1" dirty="0"/>
              <a:t>Πρόγραμμα ολοκληρωμένης φροντίδας </a:t>
            </a:r>
            <a:r>
              <a:rPr lang="en-US" sz="3000" b="1" dirty="0"/>
              <a:t>PACE</a:t>
            </a:r>
            <a:r>
              <a:rPr lang="el-GR" sz="3000" b="1" dirty="0"/>
              <a:t> (</a:t>
            </a:r>
            <a:r>
              <a:rPr lang="en-US" sz="3000" b="1" dirty="0"/>
              <a:t>Program of All-inclusive Care for the Elderly</a:t>
            </a:r>
            <a:r>
              <a:rPr lang="en-US" sz="3000" b="1" dirty="0" smtClean="0"/>
              <a:t>)</a:t>
            </a:r>
            <a:endParaRPr lang="el-GR" sz="3000" b="1" dirty="0" smtClean="0"/>
          </a:p>
          <a:p>
            <a:endParaRPr lang="en-US" sz="3000" b="1" dirty="0"/>
          </a:p>
          <a:p>
            <a:endParaRPr lang="el-GR" sz="3000" b="1" dirty="0" smtClean="0"/>
          </a:p>
          <a:p>
            <a:r>
              <a:rPr lang="el-GR" sz="3000" b="1" dirty="0" smtClean="0"/>
              <a:t>Αυτό </a:t>
            </a:r>
            <a:r>
              <a:rPr lang="el-GR" sz="3000" b="1" dirty="0"/>
              <a:t>μας δίνει την δυνατότητα αδύναμα και ηλικιωμένα άτομα με πολλαπλά προβλήματα να έχουν πρόσβαση στην ιατρική περίθαλψη από μια ενιαία υπηρεσία</a:t>
            </a:r>
            <a:r>
              <a:rPr lang="el-GR" sz="3000" b="1" dirty="0" smtClean="0"/>
              <a:t>.</a:t>
            </a:r>
          </a:p>
          <a:p>
            <a:endParaRPr lang="el-GR" sz="3000" b="1" dirty="0"/>
          </a:p>
          <a:p>
            <a:endParaRPr lang="el-GR" sz="3000" b="1" dirty="0"/>
          </a:p>
          <a:p>
            <a:r>
              <a:rPr lang="el-GR" sz="3000" b="1" dirty="0"/>
              <a:t>Στις Η.Π.Α. όπου έχει αναπτυχθεί είναι ιδιαίτερα αποτελεσματικό καθώς έχει καταφέρει να μειώσει τις εισαγωγές στα νοσοκομεία. </a:t>
            </a:r>
            <a:endParaRPr lang="el-GR" sz="3000" b="1" dirty="0"/>
          </a:p>
        </p:txBody>
      </p:sp>
    </p:spTree>
    <p:extLst>
      <p:ext uri="{BB962C8B-B14F-4D97-AF65-F5344CB8AC3E}">
        <p14:creationId xmlns:p14="http://schemas.microsoft.com/office/powerpoint/2010/main" val="3891978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Ισοσκελές τρίγωνο 1"/>
          <p:cNvSpPr/>
          <p:nvPr/>
        </p:nvSpPr>
        <p:spPr>
          <a:xfrm>
            <a:off x="2012406" y="469555"/>
            <a:ext cx="7867135" cy="5675871"/>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TextBox 2"/>
          <p:cNvSpPr txBox="1"/>
          <p:nvPr/>
        </p:nvSpPr>
        <p:spPr>
          <a:xfrm>
            <a:off x="3505403" y="6245305"/>
            <a:ext cx="4860325" cy="553998"/>
          </a:xfrm>
          <a:prstGeom prst="rect">
            <a:avLst/>
          </a:prstGeom>
          <a:noFill/>
        </p:spPr>
        <p:txBody>
          <a:bodyPr wrap="square" rtlCol="0">
            <a:spAutoFit/>
          </a:bodyPr>
          <a:lstStyle/>
          <a:p>
            <a:pPr algn="ctr"/>
            <a:r>
              <a:rPr lang="el-GR" sz="3000" b="1" dirty="0" smtClean="0"/>
              <a:t>Αντιμετώπιση κινδύνου</a:t>
            </a:r>
            <a:endParaRPr lang="el-GR" sz="3000" b="1" dirty="0"/>
          </a:p>
        </p:txBody>
      </p:sp>
      <p:cxnSp>
        <p:nvCxnSpPr>
          <p:cNvPr id="5" name="Ευθεία γραμμή σύνδεσης 4"/>
          <p:cNvCxnSpPr/>
          <p:nvPr/>
        </p:nvCxnSpPr>
        <p:spPr>
          <a:xfrm flipV="1">
            <a:off x="2829695" y="4917990"/>
            <a:ext cx="6194854" cy="411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flipV="1">
            <a:off x="4308387" y="2767913"/>
            <a:ext cx="3237470" cy="4942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Έλλειψη 7"/>
          <p:cNvSpPr/>
          <p:nvPr/>
        </p:nvSpPr>
        <p:spPr>
          <a:xfrm>
            <a:off x="2829695" y="5041558"/>
            <a:ext cx="259494" cy="49427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Έλλειψη 8"/>
          <p:cNvSpPr/>
          <p:nvPr/>
        </p:nvSpPr>
        <p:spPr>
          <a:xfrm>
            <a:off x="2620011" y="5613056"/>
            <a:ext cx="275965" cy="455139"/>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Έλλειψη 9"/>
          <p:cNvSpPr/>
          <p:nvPr/>
        </p:nvSpPr>
        <p:spPr>
          <a:xfrm>
            <a:off x="3204518" y="5049796"/>
            <a:ext cx="292443" cy="486032"/>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Έλλειψη 10"/>
          <p:cNvSpPr/>
          <p:nvPr/>
        </p:nvSpPr>
        <p:spPr>
          <a:xfrm>
            <a:off x="3637005" y="5049796"/>
            <a:ext cx="288324" cy="486032"/>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Έλλειψη 11"/>
          <p:cNvSpPr/>
          <p:nvPr/>
        </p:nvSpPr>
        <p:spPr>
          <a:xfrm>
            <a:off x="4065373" y="5066271"/>
            <a:ext cx="308919" cy="486031"/>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Έλλειψη 12"/>
          <p:cNvSpPr/>
          <p:nvPr/>
        </p:nvSpPr>
        <p:spPr>
          <a:xfrm>
            <a:off x="3058528" y="5629533"/>
            <a:ext cx="275969" cy="432487"/>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Έλλειψη 13"/>
          <p:cNvSpPr/>
          <p:nvPr/>
        </p:nvSpPr>
        <p:spPr>
          <a:xfrm>
            <a:off x="4550880" y="5066271"/>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Έλλειψη 14"/>
          <p:cNvSpPr/>
          <p:nvPr/>
        </p:nvSpPr>
        <p:spPr>
          <a:xfrm>
            <a:off x="4959180" y="5082746"/>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Έλλειψη 15"/>
          <p:cNvSpPr/>
          <p:nvPr/>
        </p:nvSpPr>
        <p:spPr>
          <a:xfrm>
            <a:off x="5401433" y="5074508"/>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Έλλειψη 16"/>
          <p:cNvSpPr/>
          <p:nvPr/>
        </p:nvSpPr>
        <p:spPr>
          <a:xfrm>
            <a:off x="5741770" y="5082746"/>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Έλλειψη 17"/>
          <p:cNvSpPr/>
          <p:nvPr/>
        </p:nvSpPr>
        <p:spPr>
          <a:xfrm>
            <a:off x="6133065" y="5062152"/>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Έλλειψη 18"/>
          <p:cNvSpPr/>
          <p:nvPr/>
        </p:nvSpPr>
        <p:spPr>
          <a:xfrm>
            <a:off x="6524360" y="5062152"/>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Έλλειψη 19"/>
          <p:cNvSpPr/>
          <p:nvPr/>
        </p:nvSpPr>
        <p:spPr>
          <a:xfrm>
            <a:off x="6923895" y="5035379"/>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Έλλειψη 20"/>
          <p:cNvSpPr/>
          <p:nvPr/>
        </p:nvSpPr>
        <p:spPr>
          <a:xfrm>
            <a:off x="7315190" y="5035379"/>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Έλλειψη 21"/>
          <p:cNvSpPr/>
          <p:nvPr/>
        </p:nvSpPr>
        <p:spPr>
          <a:xfrm>
            <a:off x="7764153" y="5035380"/>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3" name="Έλλειψη 22"/>
          <p:cNvSpPr/>
          <p:nvPr/>
        </p:nvSpPr>
        <p:spPr>
          <a:xfrm>
            <a:off x="8171925" y="5035379"/>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Έλλειψη 23"/>
          <p:cNvSpPr/>
          <p:nvPr/>
        </p:nvSpPr>
        <p:spPr>
          <a:xfrm>
            <a:off x="8583824" y="5035379"/>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Έλλειψη 24"/>
          <p:cNvSpPr/>
          <p:nvPr/>
        </p:nvSpPr>
        <p:spPr>
          <a:xfrm>
            <a:off x="3525268" y="5581135"/>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Έλλειψη 25"/>
          <p:cNvSpPr/>
          <p:nvPr/>
        </p:nvSpPr>
        <p:spPr>
          <a:xfrm>
            <a:off x="4003058" y="5595552"/>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Έλλειψη 26"/>
          <p:cNvSpPr/>
          <p:nvPr/>
        </p:nvSpPr>
        <p:spPr>
          <a:xfrm>
            <a:off x="4452552" y="5595552"/>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8" name="Έλλειψη 27"/>
          <p:cNvSpPr/>
          <p:nvPr/>
        </p:nvSpPr>
        <p:spPr>
          <a:xfrm>
            <a:off x="4921085" y="5599670"/>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Έλλειψη 28"/>
          <p:cNvSpPr/>
          <p:nvPr/>
        </p:nvSpPr>
        <p:spPr>
          <a:xfrm>
            <a:off x="5394242" y="5613056"/>
            <a:ext cx="286262"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0" name="Έλλειψη 29"/>
          <p:cNvSpPr/>
          <p:nvPr/>
        </p:nvSpPr>
        <p:spPr>
          <a:xfrm>
            <a:off x="5881586" y="5605848"/>
            <a:ext cx="286262"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1" name="Έλλειψη 30"/>
          <p:cNvSpPr/>
          <p:nvPr/>
        </p:nvSpPr>
        <p:spPr>
          <a:xfrm>
            <a:off x="6327487" y="5595552"/>
            <a:ext cx="286262"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Έλλειψη 31"/>
          <p:cNvSpPr/>
          <p:nvPr/>
        </p:nvSpPr>
        <p:spPr>
          <a:xfrm>
            <a:off x="6739074" y="5607908"/>
            <a:ext cx="286262"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Έλλειψη 32"/>
          <p:cNvSpPr/>
          <p:nvPr/>
        </p:nvSpPr>
        <p:spPr>
          <a:xfrm>
            <a:off x="7136041" y="5623354"/>
            <a:ext cx="286262"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4" name="Έλλειψη 33"/>
          <p:cNvSpPr/>
          <p:nvPr/>
        </p:nvSpPr>
        <p:spPr>
          <a:xfrm>
            <a:off x="7576497" y="5623355"/>
            <a:ext cx="286262"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 name="Έλλειψη 34"/>
          <p:cNvSpPr/>
          <p:nvPr/>
        </p:nvSpPr>
        <p:spPr>
          <a:xfrm>
            <a:off x="8016953" y="5623354"/>
            <a:ext cx="286262"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 name="Έλλειψη 35"/>
          <p:cNvSpPr/>
          <p:nvPr/>
        </p:nvSpPr>
        <p:spPr>
          <a:xfrm>
            <a:off x="8443780" y="5624385"/>
            <a:ext cx="280087"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Έλλειψη 36"/>
          <p:cNvSpPr/>
          <p:nvPr/>
        </p:nvSpPr>
        <p:spPr>
          <a:xfrm>
            <a:off x="8844058" y="5607908"/>
            <a:ext cx="288862" cy="469556"/>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Έλλειψη 37"/>
          <p:cNvSpPr/>
          <p:nvPr/>
        </p:nvSpPr>
        <p:spPr>
          <a:xfrm>
            <a:off x="4260812" y="2886332"/>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9" name="Έλλειψη 38"/>
          <p:cNvSpPr/>
          <p:nvPr/>
        </p:nvSpPr>
        <p:spPr>
          <a:xfrm>
            <a:off x="4669103" y="2877065"/>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0" name="Έλλειψη 39"/>
          <p:cNvSpPr/>
          <p:nvPr/>
        </p:nvSpPr>
        <p:spPr>
          <a:xfrm>
            <a:off x="5118074" y="2871915"/>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1" name="Έλλειψη 40"/>
          <p:cNvSpPr/>
          <p:nvPr/>
        </p:nvSpPr>
        <p:spPr>
          <a:xfrm>
            <a:off x="5556224" y="2886332"/>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2" name="Έλλειψη 41"/>
          <p:cNvSpPr/>
          <p:nvPr/>
        </p:nvSpPr>
        <p:spPr>
          <a:xfrm>
            <a:off x="5994374" y="2881183"/>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3" name="Έλλειψη 42"/>
          <p:cNvSpPr/>
          <p:nvPr/>
        </p:nvSpPr>
        <p:spPr>
          <a:xfrm>
            <a:off x="6443345" y="2882727"/>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4" name="Έλλειψη 43"/>
          <p:cNvSpPr/>
          <p:nvPr/>
        </p:nvSpPr>
        <p:spPr>
          <a:xfrm>
            <a:off x="6928329" y="2871914"/>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5" name="Έλλειψη 44"/>
          <p:cNvSpPr/>
          <p:nvPr/>
        </p:nvSpPr>
        <p:spPr>
          <a:xfrm>
            <a:off x="3867449" y="3488727"/>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6" name="Έλλειψη 45"/>
          <p:cNvSpPr/>
          <p:nvPr/>
        </p:nvSpPr>
        <p:spPr>
          <a:xfrm>
            <a:off x="4299182" y="3488726"/>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7" name="Έλλειψη 46"/>
          <p:cNvSpPr/>
          <p:nvPr/>
        </p:nvSpPr>
        <p:spPr>
          <a:xfrm>
            <a:off x="4750701" y="3488726"/>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8" name="Έλλειψη 47"/>
          <p:cNvSpPr/>
          <p:nvPr/>
        </p:nvSpPr>
        <p:spPr>
          <a:xfrm>
            <a:off x="5183369" y="3488725"/>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9" name="Έλλειψη 48"/>
          <p:cNvSpPr/>
          <p:nvPr/>
        </p:nvSpPr>
        <p:spPr>
          <a:xfrm>
            <a:off x="5612288" y="3495931"/>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0" name="Έλλειψη 49"/>
          <p:cNvSpPr/>
          <p:nvPr/>
        </p:nvSpPr>
        <p:spPr>
          <a:xfrm>
            <a:off x="6070034" y="3495931"/>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1" name="Έλλειψη 50"/>
          <p:cNvSpPr/>
          <p:nvPr/>
        </p:nvSpPr>
        <p:spPr>
          <a:xfrm>
            <a:off x="6545784" y="3513951"/>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2" name="Έλλειψη 51"/>
          <p:cNvSpPr/>
          <p:nvPr/>
        </p:nvSpPr>
        <p:spPr>
          <a:xfrm>
            <a:off x="7006271" y="3513951"/>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3" name="Έλλειψη 52"/>
          <p:cNvSpPr/>
          <p:nvPr/>
        </p:nvSpPr>
        <p:spPr>
          <a:xfrm>
            <a:off x="7467331" y="3517556"/>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4" name="Έλλειψη 53"/>
          <p:cNvSpPr/>
          <p:nvPr/>
        </p:nvSpPr>
        <p:spPr>
          <a:xfrm>
            <a:off x="3370808" y="4120981"/>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5" name="Έλλειψη 54"/>
          <p:cNvSpPr/>
          <p:nvPr/>
        </p:nvSpPr>
        <p:spPr>
          <a:xfrm>
            <a:off x="3805355" y="4106564"/>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6" name="Έλλειψη 55"/>
          <p:cNvSpPr/>
          <p:nvPr/>
        </p:nvSpPr>
        <p:spPr>
          <a:xfrm>
            <a:off x="4241961" y="4120981"/>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7" name="Έλλειψη 56"/>
          <p:cNvSpPr/>
          <p:nvPr/>
        </p:nvSpPr>
        <p:spPr>
          <a:xfrm>
            <a:off x="4690923" y="4113772"/>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8" name="Έλλειψη 57"/>
          <p:cNvSpPr/>
          <p:nvPr/>
        </p:nvSpPr>
        <p:spPr>
          <a:xfrm>
            <a:off x="5127529" y="4098323"/>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9" name="Έλλειψη 58"/>
          <p:cNvSpPr/>
          <p:nvPr/>
        </p:nvSpPr>
        <p:spPr>
          <a:xfrm>
            <a:off x="5569853" y="4131279"/>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0" name="Έλλειψη 59"/>
          <p:cNvSpPr/>
          <p:nvPr/>
        </p:nvSpPr>
        <p:spPr>
          <a:xfrm>
            <a:off x="6013388" y="4124071"/>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1" name="Έλλειψη 60"/>
          <p:cNvSpPr/>
          <p:nvPr/>
        </p:nvSpPr>
        <p:spPr>
          <a:xfrm>
            <a:off x="6470618" y="4131279"/>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2" name="Έλλειψη 61"/>
          <p:cNvSpPr/>
          <p:nvPr/>
        </p:nvSpPr>
        <p:spPr>
          <a:xfrm>
            <a:off x="6923106" y="4162680"/>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3" name="Έλλειψη 62"/>
          <p:cNvSpPr/>
          <p:nvPr/>
        </p:nvSpPr>
        <p:spPr>
          <a:xfrm>
            <a:off x="7375935" y="4150844"/>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4" name="Έλλειψη 63"/>
          <p:cNvSpPr/>
          <p:nvPr/>
        </p:nvSpPr>
        <p:spPr>
          <a:xfrm>
            <a:off x="7818259" y="4162680"/>
            <a:ext cx="308919" cy="486031"/>
          </a:xfrm>
          <a:prstGeom prst="ellipse">
            <a:avLst/>
          </a:prstGeom>
          <a:solidFill>
            <a:srgbClr val="277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5" name="Ισοσκελές τρίγωνο 64"/>
          <p:cNvSpPr/>
          <p:nvPr/>
        </p:nvSpPr>
        <p:spPr>
          <a:xfrm>
            <a:off x="5878772" y="601362"/>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6" name="Ισοσκελές τρίγωνο 65"/>
          <p:cNvSpPr/>
          <p:nvPr/>
        </p:nvSpPr>
        <p:spPr>
          <a:xfrm>
            <a:off x="5735687" y="856736"/>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7" name="Ισοσκελές τρίγωνο 66"/>
          <p:cNvSpPr/>
          <p:nvPr/>
        </p:nvSpPr>
        <p:spPr>
          <a:xfrm>
            <a:off x="6024762" y="869092"/>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8" name="Ισοσκελές τρίγωνο 67"/>
          <p:cNvSpPr/>
          <p:nvPr/>
        </p:nvSpPr>
        <p:spPr>
          <a:xfrm>
            <a:off x="5517162" y="1188307"/>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9" name="Ισοσκελές τρίγωνο 68"/>
          <p:cNvSpPr/>
          <p:nvPr/>
        </p:nvSpPr>
        <p:spPr>
          <a:xfrm>
            <a:off x="5822667" y="1188823"/>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0" name="Ισοσκελές τρίγωνο 69"/>
          <p:cNvSpPr/>
          <p:nvPr/>
        </p:nvSpPr>
        <p:spPr>
          <a:xfrm>
            <a:off x="6128172" y="1180868"/>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1" name="Ισοσκελές τρίγωνο 70"/>
          <p:cNvSpPr/>
          <p:nvPr/>
        </p:nvSpPr>
        <p:spPr>
          <a:xfrm>
            <a:off x="5200990" y="1598141"/>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2" name="Ισοσκελές τρίγωνο 71"/>
          <p:cNvSpPr/>
          <p:nvPr/>
        </p:nvSpPr>
        <p:spPr>
          <a:xfrm>
            <a:off x="5527142" y="1592993"/>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3" name="Ισοσκελές τρίγωνο 72"/>
          <p:cNvSpPr/>
          <p:nvPr/>
        </p:nvSpPr>
        <p:spPr>
          <a:xfrm>
            <a:off x="5802887" y="1603290"/>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4" name="Ισοσκελές τρίγωνο 73"/>
          <p:cNvSpPr/>
          <p:nvPr/>
        </p:nvSpPr>
        <p:spPr>
          <a:xfrm>
            <a:off x="6104560" y="1592993"/>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5" name="Ισοσκελές τρίγωνο 74"/>
          <p:cNvSpPr/>
          <p:nvPr/>
        </p:nvSpPr>
        <p:spPr>
          <a:xfrm>
            <a:off x="6399075" y="1603290"/>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6" name="Ισοσκελές τρίγωνο 75"/>
          <p:cNvSpPr/>
          <p:nvPr/>
        </p:nvSpPr>
        <p:spPr>
          <a:xfrm>
            <a:off x="4928299" y="1975022"/>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7" name="Ισοσκελές τρίγωνο 76"/>
          <p:cNvSpPr/>
          <p:nvPr/>
        </p:nvSpPr>
        <p:spPr>
          <a:xfrm>
            <a:off x="5194743" y="1987377"/>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8" name="Ισοσκελές τρίγωνο 77"/>
          <p:cNvSpPr/>
          <p:nvPr/>
        </p:nvSpPr>
        <p:spPr>
          <a:xfrm>
            <a:off x="4697414" y="2327188"/>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9" name="Ισοσκελές τρίγωνο 78"/>
          <p:cNvSpPr/>
          <p:nvPr/>
        </p:nvSpPr>
        <p:spPr>
          <a:xfrm>
            <a:off x="5484681" y="1981200"/>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0" name="Ισοσκελές τρίγωνο 79"/>
          <p:cNvSpPr/>
          <p:nvPr/>
        </p:nvSpPr>
        <p:spPr>
          <a:xfrm>
            <a:off x="4988077" y="2314833"/>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1" name="Ισοσκελές τρίγωνο 80"/>
          <p:cNvSpPr/>
          <p:nvPr/>
        </p:nvSpPr>
        <p:spPr>
          <a:xfrm>
            <a:off x="5751125" y="1981200"/>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2" name="Ισοσκελές τρίγωνο 81"/>
          <p:cNvSpPr/>
          <p:nvPr/>
        </p:nvSpPr>
        <p:spPr>
          <a:xfrm>
            <a:off x="5283908" y="2322040"/>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3" name="Ισοσκελές τρίγωνο 82"/>
          <p:cNvSpPr/>
          <p:nvPr/>
        </p:nvSpPr>
        <p:spPr>
          <a:xfrm>
            <a:off x="6021857" y="1989435"/>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4" name="Ισοσκελές τρίγωνο 83"/>
          <p:cNvSpPr/>
          <p:nvPr/>
        </p:nvSpPr>
        <p:spPr>
          <a:xfrm>
            <a:off x="5573966" y="2322040"/>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5" name="Ισοσκελές τρίγωνο 84"/>
          <p:cNvSpPr/>
          <p:nvPr/>
        </p:nvSpPr>
        <p:spPr>
          <a:xfrm>
            <a:off x="6575638" y="1981972"/>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6" name="Ισοσκελές τρίγωνο 85"/>
          <p:cNvSpPr/>
          <p:nvPr/>
        </p:nvSpPr>
        <p:spPr>
          <a:xfrm>
            <a:off x="6288301" y="1992526"/>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7" name="Ισοσκελές τρίγωνο 86"/>
          <p:cNvSpPr/>
          <p:nvPr/>
        </p:nvSpPr>
        <p:spPr>
          <a:xfrm>
            <a:off x="6171961" y="2327188"/>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8" name="Ισοσκελές τρίγωνο 87"/>
          <p:cNvSpPr/>
          <p:nvPr/>
        </p:nvSpPr>
        <p:spPr>
          <a:xfrm>
            <a:off x="5864024" y="2330793"/>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9" name="Ισοσκελές τρίγωνο 88"/>
          <p:cNvSpPr/>
          <p:nvPr/>
        </p:nvSpPr>
        <p:spPr>
          <a:xfrm>
            <a:off x="6750740" y="2312516"/>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0" name="Ισοσκελές τρίγωνο 89"/>
          <p:cNvSpPr/>
          <p:nvPr/>
        </p:nvSpPr>
        <p:spPr>
          <a:xfrm>
            <a:off x="6454719" y="2322040"/>
            <a:ext cx="143085" cy="214184"/>
          </a:xfrm>
          <a:prstGeom prst="triangl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1" name="TextBox 90"/>
          <p:cNvSpPr txBox="1"/>
          <p:nvPr/>
        </p:nvSpPr>
        <p:spPr>
          <a:xfrm>
            <a:off x="5946029" y="139465"/>
            <a:ext cx="2859812" cy="400110"/>
          </a:xfrm>
          <a:prstGeom prst="rect">
            <a:avLst/>
          </a:prstGeom>
          <a:noFill/>
        </p:spPr>
        <p:txBody>
          <a:bodyPr wrap="square" rtlCol="0">
            <a:spAutoFit/>
          </a:bodyPr>
          <a:lstStyle/>
          <a:p>
            <a:r>
              <a:rPr lang="el-GR" sz="2000" b="1" dirty="0" smtClean="0"/>
              <a:t>Τρίγωνο </a:t>
            </a:r>
            <a:r>
              <a:rPr lang="en-US" sz="2000" b="1" dirty="0" smtClean="0"/>
              <a:t>Kaiser</a:t>
            </a:r>
            <a:endParaRPr lang="el-GR" sz="2000" b="1" dirty="0"/>
          </a:p>
        </p:txBody>
      </p:sp>
      <p:sp>
        <p:nvSpPr>
          <p:cNvPr id="92" name="TextBox 91"/>
          <p:cNvSpPr txBox="1"/>
          <p:nvPr/>
        </p:nvSpPr>
        <p:spPr>
          <a:xfrm>
            <a:off x="7719628" y="1083276"/>
            <a:ext cx="3409691" cy="707886"/>
          </a:xfrm>
          <a:prstGeom prst="rect">
            <a:avLst/>
          </a:prstGeom>
          <a:noFill/>
        </p:spPr>
        <p:txBody>
          <a:bodyPr wrap="square" rtlCol="0">
            <a:spAutoFit/>
          </a:bodyPr>
          <a:lstStyle/>
          <a:p>
            <a:r>
              <a:rPr lang="en-US" sz="2000" b="1" dirty="0" smtClean="0"/>
              <a:t>3</a:t>
            </a:r>
            <a:r>
              <a:rPr lang="el-GR" sz="2000" b="1" baseline="30000" dirty="0" smtClean="0"/>
              <a:t>ο</a:t>
            </a:r>
            <a:r>
              <a:rPr lang="el-GR" sz="2000" b="1" dirty="0" smtClean="0"/>
              <a:t> Επίπεδο πολύπλοκη κατάσταση ασθενούς.</a:t>
            </a:r>
            <a:endParaRPr lang="el-GR" sz="2000" b="1" dirty="0"/>
          </a:p>
        </p:txBody>
      </p:sp>
      <p:sp>
        <p:nvSpPr>
          <p:cNvPr id="93" name="TextBox 92"/>
          <p:cNvSpPr txBox="1"/>
          <p:nvPr/>
        </p:nvSpPr>
        <p:spPr>
          <a:xfrm>
            <a:off x="8583822" y="3114929"/>
            <a:ext cx="3246025" cy="707886"/>
          </a:xfrm>
          <a:prstGeom prst="rect">
            <a:avLst/>
          </a:prstGeom>
          <a:noFill/>
        </p:spPr>
        <p:txBody>
          <a:bodyPr wrap="square" rtlCol="0">
            <a:spAutoFit/>
          </a:bodyPr>
          <a:lstStyle/>
          <a:p>
            <a:r>
              <a:rPr lang="el-GR" sz="2000" b="1" dirty="0" smtClean="0"/>
              <a:t>2</a:t>
            </a:r>
            <a:r>
              <a:rPr lang="el-GR" sz="2000" b="1" baseline="30000" dirty="0" smtClean="0"/>
              <a:t>ο</a:t>
            </a:r>
            <a:r>
              <a:rPr lang="el-GR" sz="2000" b="1" dirty="0" smtClean="0"/>
              <a:t> Επίπεδο Υψηλός κίνδυνος.</a:t>
            </a:r>
            <a:endParaRPr lang="el-GR" sz="2000" b="1" dirty="0"/>
          </a:p>
        </p:txBody>
      </p:sp>
      <p:sp>
        <p:nvSpPr>
          <p:cNvPr id="94" name="TextBox 93"/>
          <p:cNvSpPr txBox="1"/>
          <p:nvPr/>
        </p:nvSpPr>
        <p:spPr>
          <a:xfrm>
            <a:off x="9803013" y="4997103"/>
            <a:ext cx="2489386" cy="1015663"/>
          </a:xfrm>
          <a:prstGeom prst="rect">
            <a:avLst/>
          </a:prstGeom>
          <a:noFill/>
        </p:spPr>
        <p:txBody>
          <a:bodyPr wrap="square" rtlCol="0">
            <a:spAutoFit/>
          </a:bodyPr>
          <a:lstStyle/>
          <a:p>
            <a:r>
              <a:rPr lang="el-GR" sz="2000" b="1" dirty="0" smtClean="0"/>
              <a:t>1</a:t>
            </a:r>
            <a:r>
              <a:rPr lang="el-GR" sz="2000" b="1" baseline="30000" dirty="0" smtClean="0"/>
              <a:t>ο</a:t>
            </a:r>
            <a:r>
              <a:rPr lang="el-GR" sz="2000" b="1" dirty="0" smtClean="0"/>
              <a:t> Επίπεδο 70-80% των ασθενών με χρόνια ασθένεια.</a:t>
            </a:r>
            <a:endParaRPr lang="el-GR" sz="2000" b="1" dirty="0"/>
          </a:p>
        </p:txBody>
      </p:sp>
      <p:sp>
        <p:nvSpPr>
          <p:cNvPr id="95" name="TextBox 94"/>
          <p:cNvSpPr txBox="1"/>
          <p:nvPr/>
        </p:nvSpPr>
        <p:spPr>
          <a:xfrm>
            <a:off x="260726" y="1076492"/>
            <a:ext cx="3382236" cy="1015663"/>
          </a:xfrm>
          <a:prstGeom prst="rect">
            <a:avLst/>
          </a:prstGeom>
          <a:noFill/>
        </p:spPr>
        <p:txBody>
          <a:bodyPr wrap="square" rtlCol="0">
            <a:spAutoFit/>
          </a:bodyPr>
          <a:lstStyle/>
          <a:p>
            <a:r>
              <a:rPr lang="el-GR" sz="2000" b="1" dirty="0" smtClean="0"/>
              <a:t>Συννοσηρότητα χρήση υπηρεσιών για σοβαρό κίνδυνο.</a:t>
            </a:r>
            <a:endParaRPr lang="el-GR" sz="2000" b="1" dirty="0"/>
          </a:p>
        </p:txBody>
      </p:sp>
      <p:sp>
        <p:nvSpPr>
          <p:cNvPr id="96" name="TextBox 95"/>
          <p:cNvSpPr txBox="1"/>
          <p:nvPr/>
        </p:nvSpPr>
        <p:spPr>
          <a:xfrm>
            <a:off x="178850" y="3122304"/>
            <a:ext cx="2738858" cy="1015663"/>
          </a:xfrm>
          <a:prstGeom prst="rect">
            <a:avLst/>
          </a:prstGeom>
          <a:noFill/>
        </p:spPr>
        <p:txBody>
          <a:bodyPr wrap="square" rtlCol="0">
            <a:spAutoFit/>
          </a:bodyPr>
          <a:lstStyle/>
          <a:p>
            <a:r>
              <a:rPr lang="el-GR" sz="2000" b="1" dirty="0" smtClean="0"/>
              <a:t>Διαχείριση φροντίδας τακτική παρακολούθηση. </a:t>
            </a:r>
            <a:endParaRPr lang="el-GR" sz="2000" b="1" dirty="0"/>
          </a:p>
        </p:txBody>
      </p:sp>
      <p:sp>
        <p:nvSpPr>
          <p:cNvPr id="97" name="TextBox 96"/>
          <p:cNvSpPr txBox="1"/>
          <p:nvPr/>
        </p:nvSpPr>
        <p:spPr>
          <a:xfrm>
            <a:off x="178686" y="4997102"/>
            <a:ext cx="2155031" cy="1015663"/>
          </a:xfrm>
          <a:prstGeom prst="rect">
            <a:avLst/>
          </a:prstGeom>
          <a:noFill/>
        </p:spPr>
        <p:txBody>
          <a:bodyPr wrap="square" rtlCol="0">
            <a:spAutoFit/>
          </a:bodyPr>
          <a:lstStyle/>
          <a:p>
            <a:r>
              <a:rPr lang="el-GR" sz="2000" b="1" dirty="0" smtClean="0"/>
              <a:t>Υποστήριξη αυτοφροντίδ</a:t>
            </a:r>
            <a:r>
              <a:rPr lang="en-US" sz="2000" b="1" dirty="0"/>
              <a:t>a</a:t>
            </a:r>
            <a:r>
              <a:rPr lang="el-GR" sz="2000" b="1" dirty="0" smtClean="0"/>
              <a:t>ς καλός έλεγχος.</a:t>
            </a:r>
            <a:endParaRPr lang="el-GR" sz="2000" b="1" dirty="0"/>
          </a:p>
        </p:txBody>
      </p:sp>
    </p:spTree>
    <p:extLst>
      <p:ext uri="{BB962C8B-B14F-4D97-AF65-F5344CB8AC3E}">
        <p14:creationId xmlns:p14="http://schemas.microsoft.com/office/powerpoint/2010/main" val="4057515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7180" y="453081"/>
            <a:ext cx="11327027" cy="5509200"/>
          </a:xfrm>
          <a:prstGeom prst="rect">
            <a:avLst/>
          </a:prstGeom>
          <a:noFill/>
        </p:spPr>
        <p:txBody>
          <a:bodyPr wrap="square" rtlCol="0">
            <a:spAutoFit/>
          </a:bodyPr>
          <a:lstStyle/>
          <a:p>
            <a:r>
              <a:rPr lang="el-GR" sz="3000" b="1" dirty="0" smtClean="0"/>
              <a:t>Κύρια χαρακτηριστικά λειτουργείας του </a:t>
            </a:r>
            <a:r>
              <a:rPr lang="el-GR" sz="3000" b="1" dirty="0" smtClean="0"/>
              <a:t>μοντέλου</a:t>
            </a:r>
            <a:r>
              <a:rPr lang="en-US" sz="3000" b="1" dirty="0" smtClean="0"/>
              <a:t> Kaiser:</a:t>
            </a:r>
            <a:endParaRPr lang="el-GR" sz="3000" b="1" dirty="0" smtClean="0"/>
          </a:p>
          <a:p>
            <a:endParaRPr lang="en-US" sz="3000" b="1" dirty="0" smtClean="0"/>
          </a:p>
          <a:p>
            <a:r>
              <a:rPr lang="el-GR" sz="3000" b="1" dirty="0" smtClean="0"/>
              <a:t>1.Εκπαίδευση </a:t>
            </a:r>
            <a:r>
              <a:rPr lang="el-GR" sz="3000" b="1" dirty="0" smtClean="0"/>
              <a:t>ασθενών</a:t>
            </a:r>
            <a:r>
              <a:rPr lang="en-US" sz="3000" b="1" dirty="0" smtClean="0"/>
              <a:t>: </a:t>
            </a:r>
            <a:r>
              <a:rPr lang="el-GR" sz="3000" b="1" dirty="0" smtClean="0"/>
              <a:t>Εκπαίδευση και επιμόρφωση από το διαδίκτυο κατά την διάρκεια παραμονής στο νοσοκομείο.</a:t>
            </a:r>
          </a:p>
          <a:p>
            <a:endParaRPr lang="el-GR" sz="3000" b="1" dirty="0"/>
          </a:p>
          <a:p>
            <a:r>
              <a:rPr lang="el-GR" sz="3000" b="1" dirty="0" smtClean="0"/>
              <a:t>2.</a:t>
            </a:r>
            <a:r>
              <a:rPr lang="el-GR" sz="3000" b="1" dirty="0" smtClean="0"/>
              <a:t>Ομάδες </a:t>
            </a:r>
            <a:r>
              <a:rPr lang="el-GR" sz="3000" b="1" dirty="0" smtClean="0"/>
              <a:t>στόχου</a:t>
            </a:r>
            <a:r>
              <a:rPr lang="en-US" sz="3000" b="1" dirty="0" smtClean="0"/>
              <a:t>: </a:t>
            </a:r>
            <a:r>
              <a:rPr lang="el-GR" sz="3000" b="1" dirty="0" smtClean="0"/>
              <a:t>Περιλαμβάνει όλο το φάσμα των </a:t>
            </a:r>
            <a:r>
              <a:rPr lang="el-GR" sz="3000" b="1" dirty="0" smtClean="0"/>
              <a:t>χρόνιων </a:t>
            </a:r>
            <a:r>
              <a:rPr lang="el-GR" sz="3000" b="1" dirty="0" smtClean="0"/>
              <a:t>ασθενειών.</a:t>
            </a:r>
          </a:p>
          <a:p>
            <a:endParaRPr lang="el-GR" sz="3000" b="1" dirty="0"/>
          </a:p>
          <a:p>
            <a:r>
              <a:rPr lang="el-GR" sz="3000" b="1" dirty="0" smtClean="0"/>
              <a:t>3.Σχέδιο </a:t>
            </a:r>
            <a:r>
              <a:rPr lang="el-GR" sz="3000" b="1" dirty="0" smtClean="0"/>
              <a:t>παρεμβάσεων</a:t>
            </a:r>
            <a:r>
              <a:rPr lang="en-US" sz="3000" b="1" dirty="0" smtClean="0"/>
              <a:t>: </a:t>
            </a:r>
            <a:r>
              <a:rPr lang="el-GR" sz="3000" b="1" dirty="0" smtClean="0"/>
              <a:t>Προληπτική διαχείριση των ασθενών και ενθάρρυνση της διασυνδετικής μεταξύ των υπηρεσιών.</a:t>
            </a:r>
          </a:p>
          <a:p>
            <a:endParaRPr lang="el-GR" sz="2200" dirty="0" smtClean="0"/>
          </a:p>
        </p:txBody>
      </p:sp>
    </p:spTree>
    <p:extLst>
      <p:ext uri="{BB962C8B-B14F-4D97-AF65-F5344CB8AC3E}">
        <p14:creationId xmlns:p14="http://schemas.microsoft.com/office/powerpoint/2010/main" val="117739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70702" y="816222"/>
            <a:ext cx="11417643" cy="5170646"/>
          </a:xfrm>
          <a:prstGeom prst="rect">
            <a:avLst/>
          </a:prstGeom>
        </p:spPr>
        <p:txBody>
          <a:bodyPr wrap="square">
            <a:spAutoFit/>
          </a:bodyPr>
          <a:lstStyle/>
          <a:p>
            <a:r>
              <a:rPr lang="el-GR" sz="3000" b="1" dirty="0"/>
              <a:t>4.  Επαγγελματίες Υγείας</a:t>
            </a:r>
            <a:r>
              <a:rPr lang="en-US" sz="3000" b="1" dirty="0"/>
              <a:t>: </a:t>
            </a:r>
            <a:r>
              <a:rPr lang="el-GR" sz="3000" b="1" dirty="0"/>
              <a:t>Ενθαρρύνεται η συνεργασία μεταξύ των νοσοκομειακών ιατρών, ο γιατρός παίζει κυρίαρχο ρόλο στις ομάδες φροντίδας.</a:t>
            </a:r>
          </a:p>
          <a:p>
            <a:endParaRPr lang="el-GR" sz="3000" b="1" dirty="0"/>
          </a:p>
          <a:p>
            <a:r>
              <a:rPr lang="el-GR" sz="3000" b="1" dirty="0"/>
              <a:t>5.  Εργαλεία</a:t>
            </a:r>
            <a:r>
              <a:rPr lang="en-US" sz="3000" b="1" dirty="0"/>
              <a:t>: </a:t>
            </a:r>
            <a:r>
              <a:rPr lang="el-GR" sz="3000" b="1" dirty="0"/>
              <a:t>Βασικά εργαλεία είναι τα ηλεκτρονικά συστήματα πληροφοριών, τα κλινικά συστήματα παρακολούθησης και οι βάσεις δεδομένων.</a:t>
            </a:r>
          </a:p>
          <a:p>
            <a:pPr marL="342900" indent="-342900">
              <a:buAutoNum type="arabicPeriod"/>
            </a:pPr>
            <a:endParaRPr lang="el-GR" sz="3000" b="1" dirty="0"/>
          </a:p>
          <a:p>
            <a:r>
              <a:rPr lang="el-GR" sz="3000" b="1" dirty="0"/>
              <a:t>6.  Έξοδος από το νοσοκομείο</a:t>
            </a:r>
            <a:r>
              <a:rPr lang="en-US" sz="3000" b="1" dirty="0"/>
              <a:t>: </a:t>
            </a:r>
            <a:r>
              <a:rPr lang="el-GR" sz="3000" b="1" dirty="0"/>
              <a:t>Κατά την έξοδο </a:t>
            </a:r>
            <a:r>
              <a:rPr lang="el-GR" sz="3000" b="1" dirty="0" smtClean="0"/>
              <a:t>του ασθενή από το νοσοκομείο </a:t>
            </a:r>
            <a:r>
              <a:rPr lang="el-GR" sz="3000" b="1" dirty="0"/>
              <a:t>ο </a:t>
            </a:r>
            <a:r>
              <a:rPr lang="el-GR" sz="3000" b="1" dirty="0" smtClean="0"/>
              <a:t>ηλεκτρονικός </a:t>
            </a:r>
            <a:r>
              <a:rPr lang="el-GR" sz="3000" b="1" dirty="0"/>
              <a:t>φάκελος εμπλουτίζεται με την περίληψη της τρέχουσας </a:t>
            </a:r>
            <a:r>
              <a:rPr lang="el-GR" sz="3000" b="1" dirty="0" smtClean="0"/>
              <a:t>κατάστασης.</a:t>
            </a:r>
            <a:endParaRPr lang="el-GR" sz="3000" b="1" dirty="0"/>
          </a:p>
        </p:txBody>
      </p:sp>
    </p:spTree>
    <p:extLst>
      <p:ext uri="{BB962C8B-B14F-4D97-AF65-F5344CB8AC3E}">
        <p14:creationId xmlns:p14="http://schemas.microsoft.com/office/powerpoint/2010/main" val="751610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8325" y="379303"/>
            <a:ext cx="11590637" cy="6478697"/>
          </a:xfrm>
          <a:prstGeom prst="rect">
            <a:avLst/>
          </a:prstGeom>
          <a:noFill/>
        </p:spPr>
        <p:txBody>
          <a:bodyPr wrap="square" rtlCol="0">
            <a:spAutoFit/>
          </a:bodyPr>
          <a:lstStyle/>
          <a:p>
            <a:r>
              <a:rPr lang="el-GR" sz="3000" b="1" dirty="0" smtClean="0"/>
              <a:t>Μοντέλο </a:t>
            </a:r>
            <a:r>
              <a:rPr lang="en-US" sz="3000" b="1" dirty="0" smtClean="0"/>
              <a:t>Pfzier:</a:t>
            </a:r>
          </a:p>
          <a:p>
            <a:endParaRPr lang="el-GR" sz="3000" b="1" dirty="0" smtClean="0"/>
          </a:p>
          <a:p>
            <a:endParaRPr lang="en-US" sz="3000" b="1" dirty="0" smtClean="0"/>
          </a:p>
          <a:p>
            <a:r>
              <a:rPr lang="el-GR" sz="3000" b="1" dirty="0" smtClean="0"/>
              <a:t>Απευθύνεται σε εκείνους</a:t>
            </a:r>
            <a:r>
              <a:rPr lang="en-US" sz="3000" b="1" dirty="0" smtClean="0"/>
              <a:t> </a:t>
            </a:r>
            <a:r>
              <a:rPr lang="el-GR" sz="3000" b="1" dirty="0" smtClean="0"/>
              <a:t>τους ασθενείς που διατρέχουν υψηλό κίνδυνο με σκοπό την αποφυγή πρόσθετων εισαγωγών.</a:t>
            </a:r>
            <a:endParaRPr lang="en-US" sz="3000" b="1" dirty="0" smtClean="0"/>
          </a:p>
          <a:p>
            <a:endParaRPr lang="el-GR" sz="3000" b="1" dirty="0" smtClean="0"/>
          </a:p>
          <a:p>
            <a:endParaRPr lang="el-GR" sz="3000" b="1" dirty="0" smtClean="0"/>
          </a:p>
          <a:p>
            <a:r>
              <a:rPr lang="el-GR" sz="3000" b="1" dirty="0" smtClean="0"/>
              <a:t>Προληπτική επαφή με ασθενείς που βρίσκονται σε υψηλό κίνδυνο για την εκπαίδευση και παρακολούθηση τους έτσι ώστε να μην πραγματοποιούν πολλαπλές εισαγωγές αλλά και για να μην εμφανίσουν άλλα παράλληλα νοσήματα (συννοσηρότητα)</a:t>
            </a:r>
            <a:endParaRPr lang="en-US" sz="3000" b="1" dirty="0" smtClean="0"/>
          </a:p>
          <a:p>
            <a:endParaRPr lang="el-GR" sz="2500" b="1" dirty="0"/>
          </a:p>
        </p:txBody>
      </p:sp>
    </p:spTree>
    <p:extLst>
      <p:ext uri="{BB962C8B-B14F-4D97-AF65-F5344CB8AC3E}">
        <p14:creationId xmlns:p14="http://schemas.microsoft.com/office/powerpoint/2010/main" val="2630956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6562" y="378940"/>
            <a:ext cx="10964562" cy="6370975"/>
          </a:xfrm>
          <a:prstGeom prst="rect">
            <a:avLst/>
          </a:prstGeom>
          <a:noFill/>
        </p:spPr>
        <p:txBody>
          <a:bodyPr wrap="square" rtlCol="0">
            <a:spAutoFit/>
          </a:bodyPr>
          <a:lstStyle/>
          <a:p>
            <a:r>
              <a:rPr lang="el-GR" sz="3000" b="1" dirty="0" smtClean="0"/>
              <a:t>Κύρια χαρακτηριστικά λειτουργείας του </a:t>
            </a:r>
            <a:r>
              <a:rPr lang="el-GR" sz="3000" b="1" dirty="0" smtClean="0"/>
              <a:t>μοντέλου</a:t>
            </a:r>
            <a:r>
              <a:rPr lang="el-GR" sz="3000" b="1" dirty="0"/>
              <a:t> </a:t>
            </a:r>
            <a:r>
              <a:rPr lang="en-US" sz="3000" b="1" dirty="0" smtClean="0"/>
              <a:t>Pfzier</a:t>
            </a:r>
            <a:r>
              <a:rPr lang="en-US" sz="3000" b="1" dirty="0" smtClean="0"/>
              <a:t>:</a:t>
            </a:r>
            <a:endParaRPr lang="el-GR" sz="3000" b="1" dirty="0" smtClean="0"/>
          </a:p>
          <a:p>
            <a:endParaRPr lang="el-GR" sz="3000" b="1" dirty="0" smtClean="0"/>
          </a:p>
          <a:p>
            <a:pPr marL="514350" indent="-514350">
              <a:buAutoNum type="arabicPeriod"/>
            </a:pPr>
            <a:r>
              <a:rPr lang="el-GR" sz="3000" b="1" dirty="0" smtClean="0"/>
              <a:t>Εκπαίδευση </a:t>
            </a:r>
            <a:r>
              <a:rPr lang="el-GR" sz="3000" b="1" dirty="0" smtClean="0"/>
              <a:t>ασθενών</a:t>
            </a:r>
            <a:r>
              <a:rPr lang="en-US" sz="3000" b="1" dirty="0" smtClean="0"/>
              <a:t>:</a:t>
            </a:r>
            <a:r>
              <a:rPr lang="el-GR" sz="3000" b="1" dirty="0"/>
              <a:t> </a:t>
            </a:r>
            <a:r>
              <a:rPr lang="el-GR" sz="3000" b="1" dirty="0" smtClean="0"/>
              <a:t>Κύριο ρόλο στην εκπαίδευση των ασθενών παίζει το </a:t>
            </a:r>
            <a:r>
              <a:rPr lang="el-GR" sz="3000" b="1" dirty="0" smtClean="0"/>
              <a:t>τηλέφωνο</a:t>
            </a:r>
            <a:r>
              <a:rPr lang="en-US" sz="3000" b="1" dirty="0" smtClean="0"/>
              <a:t> </a:t>
            </a:r>
            <a:r>
              <a:rPr lang="el-GR" sz="3000" b="1" dirty="0" smtClean="0"/>
              <a:t>μέσω του οποίου γίνεται η ενημέρωση του ασθενούς.</a:t>
            </a:r>
            <a:endParaRPr lang="en-US" sz="3000" b="1" dirty="0" smtClean="0"/>
          </a:p>
          <a:p>
            <a:pPr marL="514350" indent="-514350">
              <a:buAutoNum type="arabicPeriod"/>
            </a:pPr>
            <a:endParaRPr lang="en-US" sz="3000" b="1" dirty="0" smtClean="0"/>
          </a:p>
          <a:p>
            <a:endParaRPr lang="el-GR" sz="3000" b="1" dirty="0" smtClean="0"/>
          </a:p>
          <a:p>
            <a:r>
              <a:rPr lang="el-GR" sz="3000" b="1" dirty="0" smtClean="0"/>
              <a:t>2. Ομάδες στόχου</a:t>
            </a:r>
            <a:r>
              <a:rPr lang="en-US" sz="3000" b="1" dirty="0" smtClean="0"/>
              <a:t>:</a:t>
            </a:r>
            <a:r>
              <a:rPr lang="el-GR" sz="3000" b="1" dirty="0" smtClean="0"/>
              <a:t> Είναι οι ασθενείς υψηλού κινδύνου</a:t>
            </a:r>
            <a:r>
              <a:rPr lang="el-GR" sz="3000" b="1" dirty="0" smtClean="0"/>
              <a:t>.</a:t>
            </a:r>
            <a:endParaRPr lang="en-US" sz="3000" b="1" dirty="0" smtClean="0"/>
          </a:p>
          <a:p>
            <a:endParaRPr lang="en-US" sz="3000" b="1" dirty="0" smtClean="0"/>
          </a:p>
          <a:p>
            <a:endParaRPr lang="el-GR" sz="3000" b="1" dirty="0" smtClean="0"/>
          </a:p>
          <a:p>
            <a:r>
              <a:rPr lang="el-GR" sz="3000" b="1" dirty="0" smtClean="0"/>
              <a:t>3. Σχέδιο παρεμβάσεων</a:t>
            </a:r>
            <a:r>
              <a:rPr lang="en-US" sz="3000" b="1" dirty="0" smtClean="0"/>
              <a:t>:</a:t>
            </a:r>
            <a:r>
              <a:rPr lang="el-GR" sz="3000" b="1" dirty="0" smtClean="0"/>
              <a:t> Εκπαίδευση στους ασθενείς υψηλού κινδύνου.</a:t>
            </a:r>
            <a:endParaRPr lang="en-US" sz="3000" b="1" dirty="0" smtClean="0"/>
          </a:p>
          <a:p>
            <a:endParaRPr lang="el-GR" sz="3000" b="1" dirty="0" smtClean="0"/>
          </a:p>
          <a:p>
            <a:endParaRPr lang="el-GR" b="1" dirty="0" smtClean="0"/>
          </a:p>
        </p:txBody>
      </p:sp>
    </p:spTree>
    <p:extLst>
      <p:ext uri="{BB962C8B-B14F-4D97-AF65-F5344CB8AC3E}">
        <p14:creationId xmlns:p14="http://schemas.microsoft.com/office/powerpoint/2010/main" val="2850162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80087" y="406392"/>
            <a:ext cx="10923373" cy="5170646"/>
          </a:xfrm>
          <a:prstGeom prst="rect">
            <a:avLst/>
          </a:prstGeom>
        </p:spPr>
        <p:txBody>
          <a:bodyPr wrap="square">
            <a:spAutoFit/>
          </a:bodyPr>
          <a:lstStyle/>
          <a:p>
            <a:r>
              <a:rPr lang="el-GR" sz="3000" b="1" dirty="0"/>
              <a:t>Κύρια χαρακτηριστικά λειτουργείας του μοντέλου </a:t>
            </a:r>
            <a:r>
              <a:rPr lang="en-US" sz="3000" b="1" dirty="0"/>
              <a:t>Pfzier:</a:t>
            </a:r>
            <a:endParaRPr lang="el-GR" sz="3000" b="1" dirty="0"/>
          </a:p>
          <a:p>
            <a:endParaRPr lang="en-US" sz="3000" b="1" dirty="0" smtClean="0"/>
          </a:p>
          <a:p>
            <a:r>
              <a:rPr lang="el-GR" sz="3000" b="1" dirty="0" smtClean="0"/>
              <a:t>4</a:t>
            </a:r>
            <a:r>
              <a:rPr lang="el-GR" sz="3000" b="1" dirty="0"/>
              <a:t>. Επαγγελματίες Υγείας</a:t>
            </a:r>
            <a:r>
              <a:rPr lang="en-US" sz="3000" b="1" dirty="0"/>
              <a:t>:</a:t>
            </a:r>
            <a:r>
              <a:rPr lang="el-GR" sz="3000" b="1" dirty="0"/>
              <a:t> Νοσηλευτές σε τηλεφωνικό κέντρο</a:t>
            </a:r>
            <a:r>
              <a:rPr lang="el-GR" sz="3000" b="1" dirty="0" smtClean="0"/>
              <a:t>.</a:t>
            </a:r>
          </a:p>
          <a:p>
            <a:endParaRPr lang="en-US" sz="3000" b="1" dirty="0"/>
          </a:p>
          <a:p>
            <a:endParaRPr lang="el-GR" sz="3000" b="1" dirty="0"/>
          </a:p>
          <a:p>
            <a:r>
              <a:rPr lang="el-GR" sz="3000" b="1" dirty="0"/>
              <a:t>5. Εργαλεία</a:t>
            </a:r>
            <a:r>
              <a:rPr lang="en-US" sz="3000" b="1" dirty="0"/>
              <a:t>:</a:t>
            </a:r>
            <a:r>
              <a:rPr lang="el-GR" sz="3000" b="1" dirty="0"/>
              <a:t> Λογισμικό διαχείρισης τηλεφωνικών </a:t>
            </a:r>
            <a:r>
              <a:rPr lang="el-GR" sz="3000" b="1" dirty="0" smtClean="0"/>
              <a:t>κλήσεων</a:t>
            </a:r>
          </a:p>
          <a:p>
            <a:endParaRPr lang="en-US" sz="3000" b="1" dirty="0"/>
          </a:p>
          <a:p>
            <a:r>
              <a:rPr lang="el-GR" sz="3000" b="1" dirty="0"/>
              <a:t> </a:t>
            </a:r>
          </a:p>
          <a:p>
            <a:r>
              <a:rPr lang="el-GR" sz="3000" b="1" dirty="0"/>
              <a:t>6. Έξοδος από το νοσοκομείο</a:t>
            </a:r>
            <a:r>
              <a:rPr lang="en-US" sz="3000" b="1" dirty="0"/>
              <a:t>:</a:t>
            </a:r>
            <a:r>
              <a:rPr lang="el-GR" sz="3000" b="1" dirty="0"/>
              <a:t> Δεν υπάρχει νοσοκομειακή </a:t>
            </a:r>
            <a:r>
              <a:rPr lang="el-GR" sz="3000" b="1" dirty="0" smtClean="0"/>
              <a:t>φροντίδα.</a:t>
            </a:r>
            <a:endParaRPr lang="el-GR" sz="3000" b="1" dirty="0"/>
          </a:p>
        </p:txBody>
      </p:sp>
    </p:spTree>
    <p:extLst>
      <p:ext uri="{BB962C8B-B14F-4D97-AF65-F5344CB8AC3E}">
        <p14:creationId xmlns:p14="http://schemas.microsoft.com/office/powerpoint/2010/main" val="2275454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9470" y="436605"/>
            <a:ext cx="11755395" cy="6217087"/>
          </a:xfrm>
          <a:prstGeom prst="rect">
            <a:avLst/>
          </a:prstGeom>
          <a:noFill/>
        </p:spPr>
        <p:txBody>
          <a:bodyPr wrap="square" rtlCol="0">
            <a:spAutoFit/>
          </a:bodyPr>
          <a:lstStyle/>
          <a:p>
            <a:r>
              <a:rPr lang="el-GR" sz="3000" b="1" dirty="0" smtClean="0"/>
              <a:t>Το μοντέλο </a:t>
            </a:r>
            <a:r>
              <a:rPr lang="en-US" sz="3000" b="1" dirty="0" smtClean="0"/>
              <a:t>EverCare</a:t>
            </a:r>
            <a:endParaRPr lang="el-GR" sz="3000" b="1" dirty="0" smtClean="0"/>
          </a:p>
          <a:p>
            <a:endParaRPr lang="el-GR" sz="3000" b="1" dirty="0"/>
          </a:p>
          <a:p>
            <a:r>
              <a:rPr lang="el-GR" sz="3000" b="1" dirty="0" smtClean="0"/>
              <a:t>Αφορά την νοσηλευτική φροντίδα ασθενών και υποστηρίζει </a:t>
            </a:r>
            <a:endParaRPr lang="el-GR" sz="3000" b="1" dirty="0" smtClean="0"/>
          </a:p>
          <a:p>
            <a:endParaRPr lang="el-GR" sz="3000" b="1" dirty="0"/>
          </a:p>
          <a:p>
            <a:r>
              <a:rPr lang="el-GR" sz="3000" b="1" dirty="0" smtClean="0"/>
              <a:t>ασθενείς </a:t>
            </a:r>
            <a:r>
              <a:rPr lang="el-GR" sz="3000" b="1" dirty="0" smtClean="0"/>
              <a:t>με Μακροχρόνιες ασθένειες ή αναπηρίες σε </a:t>
            </a:r>
            <a:r>
              <a:rPr lang="el-GR" sz="3000" b="1" dirty="0" smtClean="0"/>
              <a:t>επίπεδο</a:t>
            </a:r>
          </a:p>
          <a:p>
            <a:endParaRPr lang="el-GR" sz="3000" b="1" dirty="0"/>
          </a:p>
          <a:p>
            <a:r>
              <a:rPr lang="el-GR" sz="3000" b="1" dirty="0" smtClean="0"/>
              <a:t>τοπικής </a:t>
            </a:r>
            <a:r>
              <a:rPr lang="el-GR" sz="3000" b="1" dirty="0" smtClean="0"/>
              <a:t>κοινωνίας δηλαδή πρωτοβάθμιας φροντίδας στο </a:t>
            </a:r>
            <a:endParaRPr lang="el-GR" sz="3000" b="1" dirty="0" smtClean="0"/>
          </a:p>
          <a:p>
            <a:endParaRPr lang="el-GR" sz="3000" b="1" dirty="0"/>
          </a:p>
          <a:p>
            <a:r>
              <a:rPr lang="el-GR" sz="3000" b="1" dirty="0" smtClean="0"/>
              <a:t>σπίτι</a:t>
            </a:r>
            <a:r>
              <a:rPr lang="el-GR" sz="3000" b="1" dirty="0" smtClean="0"/>
              <a:t>, γηροκομεία και εγκαταστάσεις Μακροχρόνιας </a:t>
            </a:r>
            <a:endParaRPr lang="el-GR" sz="3000" b="1" dirty="0" smtClean="0"/>
          </a:p>
          <a:p>
            <a:endParaRPr lang="el-GR" sz="3000" b="1" dirty="0"/>
          </a:p>
          <a:p>
            <a:r>
              <a:rPr lang="el-GR" sz="3000" b="1" dirty="0" smtClean="0"/>
              <a:t>Φροντίδας </a:t>
            </a:r>
            <a:r>
              <a:rPr lang="el-GR" sz="3000" b="1" dirty="0" smtClean="0"/>
              <a:t>ή υποβοηθούμενης διαβίωσης.</a:t>
            </a:r>
          </a:p>
          <a:p>
            <a:endParaRPr lang="el-GR" sz="2500" dirty="0" smtClean="0"/>
          </a:p>
          <a:p>
            <a:endParaRPr lang="el-GR" sz="2500" dirty="0"/>
          </a:p>
          <a:p>
            <a:endParaRPr lang="el-GR" dirty="0"/>
          </a:p>
        </p:txBody>
      </p:sp>
    </p:spTree>
    <p:extLst>
      <p:ext uri="{BB962C8B-B14F-4D97-AF65-F5344CB8AC3E}">
        <p14:creationId xmlns:p14="http://schemas.microsoft.com/office/powerpoint/2010/main" val="7209244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1027</TotalTime>
  <Words>1075</Words>
  <Application>Microsoft Office PowerPoint</Application>
  <PresentationFormat>Ευρεία οθόνη</PresentationFormat>
  <Paragraphs>166</Paragraphs>
  <Slides>21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21</vt:i4>
      </vt:variant>
    </vt:vector>
  </HeadingPairs>
  <TitlesOfParts>
    <vt:vector size="25" baseType="lpstr">
      <vt:lpstr>Arial</vt:lpstr>
      <vt:lpstr>Century Gothic</vt:lpstr>
      <vt:lpstr>Wingdings 3</vt:lpstr>
      <vt:lpstr>Ιόν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70</cp:revision>
  <dcterms:created xsi:type="dcterms:W3CDTF">2015-04-14T12:40:00Z</dcterms:created>
  <dcterms:modified xsi:type="dcterms:W3CDTF">2016-04-12T13:50:53Z</dcterms:modified>
</cp:coreProperties>
</file>