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0E8776-3C7C-47F4-ADA5-D3139A4CF30A}" type="datetimeFigureOut">
              <a:rPr lang="el-GR" smtClean="0"/>
              <a:pPr/>
              <a:t>7/1/2019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231CB9-7BC6-4270-864D-1438D2B208F6}" type="slidenum">
              <a:rPr lang="el-GR" smtClean="0"/>
              <a:pPr/>
              <a:t>‹#›</a:t>
            </a:fld>
            <a:endParaRPr lang="el-GR"/>
          </a:p>
        </p:txBody>
      </p:sp>
    </p:spTree>
    <p:extLst>
      <p:ext uri="{BB962C8B-B14F-4D97-AF65-F5344CB8AC3E}">
        <p14:creationId xmlns:p14="http://schemas.microsoft.com/office/powerpoint/2010/main" val="58559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A231CB9-7BC6-4270-864D-1438D2B208F6}"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619F8F-2445-4DA9-8321-ECB1C7845FD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619F8F-2445-4DA9-8321-ECB1C7845FD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B0619F8F-2445-4DA9-8321-ECB1C7845FD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B0619F8F-2445-4DA9-8321-ECB1C7845FD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619F8F-2445-4DA9-8321-ECB1C7845FD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04B423A2-4D15-445B-B134-543C05728B70}" type="datetimeFigureOut">
              <a:rPr lang="el-GR" smtClean="0"/>
              <a:pPr/>
              <a:t>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619F8F-2445-4DA9-8321-ECB1C7845FD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B0619F8F-2445-4DA9-8321-ECB1C7845FD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B0619F8F-2445-4DA9-8321-ECB1C7845FD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B0619F8F-2445-4DA9-8321-ECB1C7845FD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619F8F-2445-4DA9-8321-ECB1C7845FD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04B423A2-4D15-445B-B134-543C05728B70}" type="datetimeFigureOut">
              <a:rPr lang="el-GR" smtClean="0"/>
              <a:pPr/>
              <a:t>7/1/2019</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B0619F8F-2445-4DA9-8321-ECB1C7845FD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04B423A2-4D15-445B-B134-543C05728B70}" type="datetimeFigureOut">
              <a:rPr lang="el-GR" smtClean="0"/>
              <a:pPr/>
              <a:t>7/1/2019</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4B423A2-4D15-445B-B134-543C05728B70}" type="datetimeFigureOut">
              <a:rPr lang="el-GR" smtClean="0"/>
              <a:pPr/>
              <a:t>7/1/2019</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619F8F-2445-4DA9-8321-ECB1C7845FD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a:bodyPr>
          <a:lstStyle/>
          <a:p>
            <a:r>
              <a:rPr lang="el-GR" dirty="0"/>
              <a:t>Εργαζόμενοι, φοιτούντες ως το κύριο ανθρώπινο δυναμικό και στη συνέχεια το υποστηρικτικό προσωπικό, οι γονείς, η τοπική κοινότητα</a:t>
            </a:r>
          </a:p>
        </p:txBody>
      </p:sp>
      <p:sp>
        <p:nvSpPr>
          <p:cNvPr id="2" name="1 - Τίτλος"/>
          <p:cNvSpPr>
            <a:spLocks noGrp="1"/>
          </p:cNvSpPr>
          <p:nvPr>
            <p:ph type="ctrTitle"/>
          </p:nvPr>
        </p:nvSpPr>
        <p:spPr/>
        <p:txBody>
          <a:bodyPr/>
          <a:lstStyle/>
          <a:p>
            <a:r>
              <a:rPr lang="el-GR" dirty="0"/>
              <a:t>Ανθρώπινο δυναμικό στην εκπαίδευση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 θεσμός του συμβούλου</a:t>
            </a:r>
          </a:p>
        </p:txBody>
      </p:sp>
      <p:sp>
        <p:nvSpPr>
          <p:cNvPr id="3" name="2 - Θέση περιεχομένου"/>
          <p:cNvSpPr>
            <a:spLocks noGrp="1"/>
          </p:cNvSpPr>
          <p:nvPr>
            <p:ph sz="quarter" idx="1"/>
          </p:nvPr>
        </p:nvSpPr>
        <p:spPr/>
        <p:txBody>
          <a:bodyPr/>
          <a:lstStyle/>
          <a:p>
            <a:r>
              <a:rPr lang="el-GR" dirty="0"/>
              <a:t>Ο παλαιότερος συνήθως συνάδελφος συναφούς ειδικότητας καλείται να παίξει το ρόλο του «μέντορα» συμβούλου, ώστε ο νεοδιοριζόμενος να ενταχθεί ομαλά στην εργασία του και στην κουλτούρα του οργανισμού.</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Επιμόρφωση Εκπαιδευτικών</a:t>
            </a:r>
          </a:p>
        </p:txBody>
      </p:sp>
      <p:sp>
        <p:nvSpPr>
          <p:cNvPr id="3" name="2 - Θέση περιεχομένου"/>
          <p:cNvSpPr>
            <a:spLocks noGrp="1"/>
          </p:cNvSpPr>
          <p:nvPr>
            <p:ph sz="quarter" idx="1"/>
          </p:nvPr>
        </p:nvSpPr>
        <p:spPr/>
        <p:txBody>
          <a:bodyPr/>
          <a:lstStyle/>
          <a:p>
            <a:r>
              <a:rPr lang="el-GR" dirty="0"/>
              <a:t>Η εργασία του εκπαιδευτικού προσφέρεται για την προσωπική και επαγγελματική του ανάπτυξη.</a:t>
            </a:r>
          </a:p>
          <a:p>
            <a:r>
              <a:rPr lang="el-GR"/>
              <a:t>Με ποιο τρόπο;</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Διευθυντής Σχολικής Μονάδας και επαγγελματική ανάπτυξη εκπαιδευτικών</a:t>
            </a:r>
          </a:p>
        </p:txBody>
      </p:sp>
      <p:sp>
        <p:nvSpPr>
          <p:cNvPr id="3" name="Content Placeholder 2"/>
          <p:cNvSpPr>
            <a:spLocks noGrp="1"/>
          </p:cNvSpPr>
          <p:nvPr>
            <p:ph sz="quarter" idx="1"/>
          </p:nvPr>
        </p:nvSpPr>
        <p:spPr/>
        <p:txBody>
          <a:bodyPr/>
          <a:lstStyle/>
          <a:p>
            <a:r>
              <a:rPr lang="en-US" dirty="0" err="1"/>
              <a:t>Ως</a:t>
            </a:r>
            <a:r>
              <a:rPr lang="en-US" dirty="0"/>
              <a:t> π</a:t>
            </a:r>
            <a:r>
              <a:rPr lang="en-US" dirty="0" err="1"/>
              <a:t>ρος</a:t>
            </a:r>
            <a:r>
              <a:rPr lang="en-US" dirty="0"/>
              <a:t> </a:t>
            </a:r>
            <a:r>
              <a:rPr lang="en-US" dirty="0" err="1"/>
              <a:t>τον</a:t>
            </a:r>
            <a:r>
              <a:rPr lang="en-US" dirty="0"/>
              <a:t> </a:t>
            </a:r>
            <a:r>
              <a:rPr lang="en-US" dirty="0" err="1"/>
              <a:t>ρόλο</a:t>
            </a:r>
            <a:r>
              <a:rPr lang="en-US" dirty="0"/>
              <a:t> </a:t>
            </a:r>
            <a:r>
              <a:rPr lang="en-US" dirty="0" err="1"/>
              <a:t>του</a:t>
            </a:r>
            <a:r>
              <a:rPr lang="en-US" dirty="0"/>
              <a:t> </a:t>
            </a:r>
            <a:r>
              <a:rPr lang="en-US" dirty="0" err="1"/>
              <a:t>στην</a:t>
            </a:r>
            <a:r>
              <a:rPr lang="en-US" dirty="0"/>
              <a:t> επα</a:t>
            </a:r>
            <a:r>
              <a:rPr lang="en-US" dirty="0" err="1"/>
              <a:t>γγελμ</a:t>
            </a:r>
            <a:r>
              <a:rPr lang="en-US" dirty="0"/>
              <a:t>ατική ανάπτυξη των εκπαιδευτικών διακρίνεται μέσα από τα καθοδηγητικά του καθήκοντα για το έργο των εκπαιδευτικών, την παροχή κατάλληλης στήριξης των εκπαιδευτικών σε διοικητικά, παιδαγωγικά και επιστημονικά θέματα, το συνεργατικό κλίμα με τους σχολικούς συμβούλους, την εισαγωγή καινοτομιών, τη διοργάνωση επιμορφωτικών </a:t>
            </a:r>
            <a:r>
              <a:rPr lang="en-US"/>
              <a:t>προγραμμάτων </a:t>
            </a:r>
            <a:endParaRPr lang="el-GR" dirty="0"/>
          </a:p>
        </p:txBody>
      </p:sp>
    </p:spTree>
    <p:extLst>
      <p:ext uri="{BB962C8B-B14F-4D97-AF65-F5344CB8AC3E}">
        <p14:creationId xmlns:p14="http://schemas.microsoft.com/office/powerpoint/2010/main" val="215063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Κλίμα οργανισμού-κουλτούρα οργανισμού</a:t>
            </a:r>
          </a:p>
        </p:txBody>
      </p:sp>
      <p:sp>
        <p:nvSpPr>
          <p:cNvPr id="3" name="2 - Θέση περιεχομένου"/>
          <p:cNvSpPr>
            <a:spLocks noGrp="1"/>
          </p:cNvSpPr>
          <p:nvPr>
            <p:ph sz="quarter" idx="1"/>
          </p:nvPr>
        </p:nvSpPr>
        <p:spPr/>
        <p:txBody>
          <a:bodyPr/>
          <a:lstStyle/>
          <a:p>
            <a:r>
              <a:rPr lang="el-GR" dirty="0"/>
              <a:t>Κλίμα ή κουλτούρα ενός οργανισμού ονομάζουμε τα ιδιαίτερα χαρακτηριστικά που  διακρίνουν τον οργανισμό. Διαφορετικά θα λέγαμε ότι πρόκειται για την εικόνα που τα μέλη του προβάλλουν προς τα έξω. Πρόκειται για την ταυτότητα του οργανισμού.</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Κλίμα-κουλτούρα-ταυτότητα οργανισμού</a:t>
            </a:r>
          </a:p>
        </p:txBody>
      </p:sp>
      <p:sp>
        <p:nvSpPr>
          <p:cNvPr id="3" name="2 - Θέση περιεχομένου"/>
          <p:cNvSpPr>
            <a:spLocks noGrp="1"/>
          </p:cNvSpPr>
          <p:nvPr>
            <p:ph sz="quarter" idx="1"/>
          </p:nvPr>
        </p:nvSpPr>
        <p:spPr/>
        <p:txBody>
          <a:bodyPr/>
          <a:lstStyle/>
          <a:p>
            <a:r>
              <a:rPr lang="el-GR" dirty="0"/>
              <a:t>Εξωτερική διάσταση της κουλτούρας: άνεση, φιλοξενία, ζεστασιά, απαραίτητη υλικοτεχνική υποδομή. (έπιπλα, χρώματα, βοηθητικοί χώροι, εργαστήρια, βιβλιοθήκες, θέατρα </a:t>
            </a:r>
            <a:r>
              <a:rPr lang="el-GR" dirty="0" err="1"/>
              <a:t>κ.λ.π</a:t>
            </a:r>
            <a:r>
              <a:rPr lang="el-G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Κλίμα-κουλτούρα-ταυτότητα οργανισμού</a:t>
            </a:r>
          </a:p>
        </p:txBody>
      </p:sp>
      <p:sp>
        <p:nvSpPr>
          <p:cNvPr id="3" name="2 - Θέση περιεχομένου"/>
          <p:cNvSpPr>
            <a:spLocks noGrp="1"/>
          </p:cNvSpPr>
          <p:nvPr>
            <p:ph sz="quarter" idx="1"/>
          </p:nvPr>
        </p:nvSpPr>
        <p:spPr/>
        <p:txBody>
          <a:bodyPr/>
          <a:lstStyle/>
          <a:p>
            <a:r>
              <a:rPr lang="el-GR" dirty="0"/>
              <a:t>Εσωτερική διάσταση της κουλτούρας: ανθρώπινες σχέσεις (επικοινωνία, σεβασμός, αισιοδοξία και επιθυμία για συνεργασία και βελτίωση, δημοκρατικό περιβάλλον)</a:t>
            </a:r>
          </a:p>
          <a:p>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Επιλογή πρόσληψη του ανθρώπινου δυναμικού</a:t>
            </a:r>
          </a:p>
        </p:txBody>
      </p:sp>
      <p:sp>
        <p:nvSpPr>
          <p:cNvPr id="3" name="2 - Θέση περιεχομένου"/>
          <p:cNvSpPr>
            <a:spLocks noGrp="1"/>
          </p:cNvSpPr>
          <p:nvPr>
            <p:ph sz="quarter" idx="1"/>
          </p:nvPr>
        </p:nvSpPr>
        <p:spPr/>
        <p:txBody>
          <a:bodyPr/>
          <a:lstStyle/>
          <a:p>
            <a:r>
              <a:rPr lang="el-GR" dirty="0"/>
              <a:t>1. αίτηση-προκύρηξη</a:t>
            </a:r>
          </a:p>
          <a:p>
            <a:r>
              <a:rPr lang="el-GR" dirty="0"/>
              <a:t>2.συνέντευξη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Αίτηση πρόσληψης</a:t>
            </a:r>
          </a:p>
        </p:txBody>
      </p:sp>
      <p:sp>
        <p:nvSpPr>
          <p:cNvPr id="3" name="2 - Θέση περιεχομένου"/>
          <p:cNvSpPr>
            <a:spLocks noGrp="1"/>
          </p:cNvSpPr>
          <p:nvPr>
            <p:ph sz="quarter" idx="1"/>
          </p:nvPr>
        </p:nvSpPr>
        <p:spPr/>
        <p:txBody>
          <a:bodyPr/>
          <a:lstStyle/>
          <a:p>
            <a:r>
              <a:rPr lang="el-GR" dirty="0"/>
              <a:t>Προφανώς στην  αίτηση-προκήρυξη μιας θέσης περιλαμβάνεται το πλαίσιο των προσόντων που συνάδουν με την κουλτούρα του οργανισμού.</a:t>
            </a:r>
          </a:p>
          <a:p>
            <a:r>
              <a:rPr lang="el-GR" dirty="0"/>
              <a:t>Συνέντευξη είναι η προσωπική επαφή με τον υποψήφιο μετά τη μελέτη του βιογραφικού και των προσόντων από κατάλληλα άτομα.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 προσαρμογή του νέου εργαζόμενου</a:t>
            </a:r>
          </a:p>
        </p:txBody>
      </p:sp>
      <p:sp>
        <p:nvSpPr>
          <p:cNvPr id="3" name="2 - Θέση περιεχομένου"/>
          <p:cNvSpPr>
            <a:spLocks noGrp="1"/>
          </p:cNvSpPr>
          <p:nvPr>
            <p:ph sz="quarter" idx="1"/>
          </p:nvPr>
        </p:nvSpPr>
        <p:spPr/>
        <p:txBody>
          <a:bodyPr/>
          <a:lstStyle/>
          <a:p>
            <a:r>
              <a:rPr lang="el-GR" dirty="0"/>
              <a:t>Γίνεται με τρόπους και μηχανισμούς υποστηρικτικούς ώστε ο νέος εργαζόμενος να ενταχθεί στην κουλτούρα του οργανισμού και να περάσει σε μία διαδικασία συνεχούς βελτίωσης με επιμόρφωση, συμβουλευτική στήριξη και παρακίνηση.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Οργανισμός υποδοχής και αρχικής υποστήριξης</a:t>
            </a:r>
          </a:p>
        </p:txBody>
      </p:sp>
      <p:sp>
        <p:nvSpPr>
          <p:cNvPr id="3" name="2 - Θέση περιεχομένου"/>
          <p:cNvSpPr>
            <a:spLocks noGrp="1"/>
          </p:cNvSpPr>
          <p:nvPr>
            <p:ph sz="quarter" idx="1"/>
          </p:nvPr>
        </p:nvSpPr>
        <p:spPr/>
        <p:txBody>
          <a:bodyPr/>
          <a:lstStyle/>
          <a:p>
            <a:r>
              <a:rPr lang="el-GR" dirty="0"/>
              <a:t>Ο διευθυντής κυρίως καλείται να ενεργοποιήσει έναν τέτοιο μηχανισμό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Κριτήρια επιλογής εκπαιδευτικών σε εκπαιδευτικούς οργανισμούς</a:t>
            </a:r>
          </a:p>
        </p:txBody>
      </p:sp>
      <p:sp>
        <p:nvSpPr>
          <p:cNvPr id="3" name="2 - Θέση περιεχομένου"/>
          <p:cNvSpPr>
            <a:spLocks noGrp="1"/>
          </p:cNvSpPr>
          <p:nvPr>
            <p:ph sz="quarter" idx="1"/>
          </p:nvPr>
        </p:nvSpPr>
        <p:spPr/>
        <p:txBody>
          <a:bodyPr/>
          <a:lstStyle/>
          <a:p>
            <a:r>
              <a:rPr lang="el-GR" dirty="0"/>
              <a:t>Αγάπη για τα παιδιά</a:t>
            </a:r>
          </a:p>
          <a:p>
            <a:r>
              <a:rPr lang="el-GR" dirty="0"/>
              <a:t>Κατανόηση και ανεκτικότητα στις ανάγκες τους</a:t>
            </a:r>
          </a:p>
          <a:p>
            <a:r>
              <a:rPr lang="el-GR" dirty="0"/>
              <a:t>Αίσθηση ευθύνης</a:t>
            </a:r>
          </a:p>
          <a:p>
            <a:r>
              <a:rPr lang="el-GR" dirty="0"/>
              <a:t>Υιοθέτηση της κουλτούρας του οργανισμού.</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162</TotalTime>
  <Words>379</Words>
  <Application>Microsoft Office PowerPoint</Application>
  <PresentationFormat>Προβολή στην οθόνη (4:3)</PresentationFormat>
  <Paragraphs>41</Paragraphs>
  <Slides>12</Slides>
  <Notes>11</Notes>
  <HiddenSlides>1</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Calibri</vt:lpstr>
      <vt:lpstr>Georgia</vt:lpstr>
      <vt:lpstr>Wingdings</vt:lpstr>
      <vt:lpstr>Wingdings 2</vt:lpstr>
      <vt:lpstr>Δημοτικός</vt:lpstr>
      <vt:lpstr>Ανθρώπινο δυναμικό στην εκπαίδευση</vt:lpstr>
      <vt:lpstr>Κλίμα οργανισμού-κουλτούρα οργανισμού</vt:lpstr>
      <vt:lpstr>Κλίμα-κουλτούρα-ταυτότητα οργανισμού</vt:lpstr>
      <vt:lpstr>Κλίμα-κουλτούρα-ταυτότητα οργανισμού</vt:lpstr>
      <vt:lpstr>Επιλογή πρόσληψη του ανθρώπινου δυναμικού</vt:lpstr>
      <vt:lpstr>Αίτηση πρόσληψης</vt:lpstr>
      <vt:lpstr>Η προσαρμογή του νέου εργαζόμενου</vt:lpstr>
      <vt:lpstr>Οργανισμός υποδοχής και αρχικής υποστήριξης</vt:lpstr>
      <vt:lpstr>Κριτήρια επιλογής εκπαιδευτικών σε εκπαιδευτικούς οργανισμούς</vt:lpstr>
      <vt:lpstr>Ο θεσμός του συμβούλου</vt:lpstr>
      <vt:lpstr>Επιμόρφωση Εκπαιδευτικών</vt:lpstr>
      <vt:lpstr>Διευθυντής Σχολικής Μονάδας και επαγγελματική ανάπτυξη εκπαιδευτικών</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Ανθρώπινο δυναμικό στην εκπαίδευση</dc:title>
  <dc:creator>Valued Acer Customer</dc:creator>
  <cp:lastModifiedBy>ANTHOULA PROVATA</cp:lastModifiedBy>
  <cp:revision>27</cp:revision>
  <dcterms:created xsi:type="dcterms:W3CDTF">2016-01-22T17:32:53Z</dcterms:created>
  <dcterms:modified xsi:type="dcterms:W3CDTF">2019-01-07T21:50:26Z</dcterms:modified>
</cp:coreProperties>
</file>